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&#65279;<?xml version="1.0" encoding="utf-8"?><Relationships xmlns="http://schemas.openxmlformats.org/package/2006/relationships"><Relationship Type="http://schemas.openxmlformats.org/package/2006/relationships/metadata/core-properties" Target="docProps/core.xml" Id="rId3" /><Relationship Type="http://schemas.openxmlformats.org/package/2006/relationships/metadata/thumbnail" Target="docProps/thumbnail.jpeg" Id="rId2" /><Relationship Type="http://schemas.openxmlformats.org/officeDocument/2006/relationships/officeDocument" Target="ppt/presentation.xml" Id="rId1"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7"/>
  </p:notesMasterIdLst>
  <p:sldIdLst>
    <p:sldId id="256" r:id="rId6"/>
    <p:sldId id="261" r:id="rId7"/>
    <p:sldId id="290" r:id="rId8"/>
    <p:sldId id="288" r:id="rId9"/>
    <p:sldId id="289" r:id="rId10"/>
    <p:sldId id="291" r:id="rId11"/>
    <p:sldId id="294" r:id="rId12"/>
    <p:sldId id="296" r:id="rId13"/>
    <p:sldId id="269" r:id="rId14"/>
    <p:sldId id="293" r:id="rId15"/>
    <p:sldId id="297" r:id="rId16"/>
    <p:sldId id="264" r:id="rId17"/>
    <p:sldId id="267" r:id="rId18"/>
    <p:sldId id="268" r:id="rId19"/>
    <p:sldId id="299" r:id="rId20"/>
    <p:sldId id="266" r:id="rId21"/>
    <p:sldId id="265" r:id="rId22"/>
    <p:sldId id="271" r:id="rId23"/>
    <p:sldId id="286" r:id="rId24"/>
    <p:sldId id="259" r:id="rId25"/>
    <p:sldId id="302" r:id="rId26"/>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69B130A-8709-DD1D-D58E-B6C7CB7450D3}" name="Klara Persdotter Stjernström" initials="KPS" userId="S::klape4@vgregion.se::0df9620b-ad53-4f1a-8932-b8a24e7c924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25816B-7C1A-4BE7-BA5A-B8D4DCF0161F}" v="4" dt="2022-11-25T13:25:08.87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5730" autoAdjust="0"/>
  </p:normalViewPr>
  <p:slideViewPr>
    <p:cSldViewPr snapToGrid="0">
      <p:cViewPr varScale="1">
        <p:scale>
          <a:sx n="82" d="100"/>
          <a:sy n="82" d="100"/>
        </p:scale>
        <p:origin x="1632" y="60"/>
      </p:cViewPr>
      <p:guideLst/>
    </p:cSldViewPr>
  </p:slideViewPr>
  <p:notesTextViewPr>
    <p:cViewPr>
      <p:scale>
        <a:sx n="1" d="1"/>
        <a:sy n="1" d="1"/>
      </p:scale>
      <p:origin x="0" y="0"/>
    </p:cViewPr>
  </p:notesText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3.xml" Id="rId8" /><Relationship Type="http://schemas.openxmlformats.org/officeDocument/2006/relationships/slide" Target="slides/slide8.xml" Id="rId13" /><Relationship Type="http://schemas.openxmlformats.org/officeDocument/2006/relationships/slide" Target="slides/slide13.xml" Id="rId18" /><Relationship Type="http://schemas.openxmlformats.org/officeDocument/2006/relationships/slide" Target="slides/slide21.xml" Id="rId26" /><Relationship Type="http://schemas.openxmlformats.org/officeDocument/2006/relationships/slide" Target="slides/slide16.xml" Id="rId21" /><Relationship Type="http://schemas.microsoft.com/office/2018/10/relationships/authors" Target="authors.xml" Id="rId34" /><Relationship Type="http://schemas.openxmlformats.org/officeDocument/2006/relationships/slide" Target="slides/slide2.xml" Id="rId7" /><Relationship Type="http://schemas.openxmlformats.org/officeDocument/2006/relationships/slide" Target="slides/slide7.xml" Id="rId12" /><Relationship Type="http://schemas.openxmlformats.org/officeDocument/2006/relationships/slide" Target="slides/slide12.xml" Id="rId17" /><Relationship Type="http://schemas.openxmlformats.org/officeDocument/2006/relationships/slide" Target="slides/slide20.xml" Id="rId25" /><Relationship Type="http://schemas.microsoft.com/office/2015/10/relationships/revisionInfo" Target="revisionInfo.xml" Id="rId33" /><Relationship Type="http://schemas.openxmlformats.org/officeDocument/2006/relationships/slide" Target="slides/slide11.xml" Id="rId16" /><Relationship Type="http://schemas.openxmlformats.org/officeDocument/2006/relationships/slide" Target="slides/slide15.xml" Id="rId20" /><Relationship Type="http://schemas.openxmlformats.org/officeDocument/2006/relationships/viewProps" Target="viewProps.xml" Id="rId29" /><Relationship Type="http://schemas.openxmlformats.org/officeDocument/2006/relationships/slide" Target="slides/slide1.xml" Id="rId6" /><Relationship Type="http://schemas.openxmlformats.org/officeDocument/2006/relationships/slide" Target="slides/slide6.xml" Id="rId11" /><Relationship Type="http://schemas.openxmlformats.org/officeDocument/2006/relationships/slide" Target="slides/slide19.xml" Id="rId24" /><Relationship Type="http://schemas.microsoft.com/office/2016/11/relationships/changesInfo" Target="changesInfos/changesInfo1.xml" Id="rId32" /><Relationship Type="http://schemas.openxmlformats.org/officeDocument/2006/relationships/slideMaster" Target="slideMasters/slideMaster1.xml" Id="rId5" /><Relationship Type="http://schemas.openxmlformats.org/officeDocument/2006/relationships/slide" Target="slides/slide10.xml" Id="rId15" /><Relationship Type="http://schemas.openxmlformats.org/officeDocument/2006/relationships/slide" Target="slides/slide18.xml" Id="rId23" /><Relationship Type="http://schemas.openxmlformats.org/officeDocument/2006/relationships/presProps" Target="presProps.xml" Id="rId28" /><Relationship Type="http://schemas.openxmlformats.org/officeDocument/2006/relationships/slide" Target="slides/slide5.xml" Id="rId10" /><Relationship Type="http://schemas.openxmlformats.org/officeDocument/2006/relationships/slide" Target="slides/slide14.xml" Id="rId19" /><Relationship Type="http://schemas.openxmlformats.org/officeDocument/2006/relationships/tableStyles" Target="tableStyles.xml" Id="rId31" /><Relationship Type="http://schemas.openxmlformats.org/officeDocument/2006/relationships/slide" Target="slides/slide4.xml" Id="rId9" /><Relationship Type="http://schemas.openxmlformats.org/officeDocument/2006/relationships/slide" Target="slides/slide9.xml" Id="rId14" /><Relationship Type="http://schemas.openxmlformats.org/officeDocument/2006/relationships/slide" Target="slides/slide17.xml" Id="rId22" /><Relationship Type="http://schemas.openxmlformats.org/officeDocument/2006/relationships/notesMaster" Target="notesMasters/notesMaster1.xml" Id="rId27" /><Relationship Type="http://schemas.openxmlformats.org/officeDocument/2006/relationships/theme" Target="theme/theme1.xml" Id="rId30"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lara Persdotter Stjernström" userId="0df9620b-ad53-4f1a-8932-b8a24e7c9241" providerId="ADAL" clId="{CF25816B-7C1A-4BE7-BA5A-B8D4DCF0161F}"/>
    <pc:docChg chg="custSel addSld delSld modSld sldOrd">
      <pc:chgData name="Klara Persdotter Stjernström" userId="0df9620b-ad53-4f1a-8932-b8a24e7c9241" providerId="ADAL" clId="{CF25816B-7C1A-4BE7-BA5A-B8D4DCF0161F}" dt="2022-11-25T13:21:37.305" v="249" actId="47"/>
      <pc:docMkLst>
        <pc:docMk/>
      </pc:docMkLst>
      <pc:sldChg chg="addSp modSp mod ord">
        <pc:chgData name="Klara Persdotter Stjernström" userId="0df9620b-ad53-4f1a-8932-b8a24e7c9241" providerId="ADAL" clId="{CF25816B-7C1A-4BE7-BA5A-B8D4DCF0161F}" dt="2022-11-25T13:19:52.930" v="174" actId="1076"/>
        <pc:sldMkLst>
          <pc:docMk/>
          <pc:sldMk cId="816185903" sldId="259"/>
        </pc:sldMkLst>
        <pc:picChg chg="add mod ord">
          <ac:chgData name="Klara Persdotter Stjernström" userId="0df9620b-ad53-4f1a-8932-b8a24e7c9241" providerId="ADAL" clId="{CF25816B-7C1A-4BE7-BA5A-B8D4DCF0161F}" dt="2022-11-25T13:19:52.930" v="174" actId="1076"/>
          <ac:picMkLst>
            <pc:docMk/>
            <pc:sldMk cId="816185903" sldId="259"/>
            <ac:picMk id="5" creationId="{BD517291-FCF2-44FF-BDD0-C9B0AAC3FF87}"/>
          </ac:picMkLst>
        </pc:picChg>
      </pc:sldChg>
      <pc:sldChg chg="modSp mod">
        <pc:chgData name="Klara Persdotter Stjernström" userId="0df9620b-ad53-4f1a-8932-b8a24e7c9241" providerId="ADAL" clId="{CF25816B-7C1A-4BE7-BA5A-B8D4DCF0161F}" dt="2022-11-23T11:16:53.686" v="1" actId="207"/>
        <pc:sldMkLst>
          <pc:docMk/>
          <pc:sldMk cId="2128270582" sldId="268"/>
        </pc:sldMkLst>
        <pc:spChg chg="mod">
          <ac:chgData name="Klara Persdotter Stjernström" userId="0df9620b-ad53-4f1a-8932-b8a24e7c9241" providerId="ADAL" clId="{CF25816B-7C1A-4BE7-BA5A-B8D4DCF0161F}" dt="2022-11-23T11:16:53.686" v="1" actId="207"/>
          <ac:spMkLst>
            <pc:docMk/>
            <pc:sldMk cId="2128270582" sldId="268"/>
            <ac:spMk id="3" creationId="{9CA55A1D-E01F-4AC8-A1D6-EE2F5010D976}"/>
          </ac:spMkLst>
        </pc:spChg>
      </pc:sldChg>
      <pc:sldChg chg="del">
        <pc:chgData name="Klara Persdotter Stjernström" userId="0df9620b-ad53-4f1a-8932-b8a24e7c9241" providerId="ADAL" clId="{CF25816B-7C1A-4BE7-BA5A-B8D4DCF0161F}" dt="2022-11-25T13:18:02.768" v="148" actId="47"/>
        <pc:sldMkLst>
          <pc:docMk/>
          <pc:sldMk cId="3334673849" sldId="279"/>
        </pc:sldMkLst>
      </pc:sldChg>
      <pc:sldChg chg="del">
        <pc:chgData name="Klara Persdotter Stjernström" userId="0df9620b-ad53-4f1a-8932-b8a24e7c9241" providerId="ADAL" clId="{CF25816B-7C1A-4BE7-BA5A-B8D4DCF0161F}" dt="2022-11-25T13:21:37.305" v="249" actId="47"/>
        <pc:sldMkLst>
          <pc:docMk/>
          <pc:sldMk cId="873100785" sldId="285"/>
        </pc:sldMkLst>
      </pc:sldChg>
      <pc:sldChg chg="modSp mod">
        <pc:chgData name="Klara Persdotter Stjernström" userId="0df9620b-ad53-4f1a-8932-b8a24e7c9241" providerId="ADAL" clId="{CF25816B-7C1A-4BE7-BA5A-B8D4DCF0161F}" dt="2022-11-25T13:18:20.814" v="162" actId="313"/>
        <pc:sldMkLst>
          <pc:docMk/>
          <pc:sldMk cId="251174739" sldId="296"/>
        </pc:sldMkLst>
        <pc:spChg chg="mod">
          <ac:chgData name="Klara Persdotter Stjernström" userId="0df9620b-ad53-4f1a-8932-b8a24e7c9241" providerId="ADAL" clId="{CF25816B-7C1A-4BE7-BA5A-B8D4DCF0161F}" dt="2022-11-25T13:18:20.814" v="162" actId="313"/>
          <ac:spMkLst>
            <pc:docMk/>
            <pc:sldMk cId="251174739" sldId="296"/>
            <ac:spMk id="2" creationId="{A39DCF1B-56E2-402D-B3CB-26D6737422B4}"/>
          </ac:spMkLst>
        </pc:spChg>
      </pc:sldChg>
      <pc:sldChg chg="modSp mod delCm modNotesTx">
        <pc:chgData name="Klara Persdotter Stjernström" userId="0df9620b-ad53-4f1a-8932-b8a24e7c9241" providerId="ADAL" clId="{CF25816B-7C1A-4BE7-BA5A-B8D4DCF0161F}" dt="2022-11-23T11:21:47.449" v="147" actId="20577"/>
        <pc:sldMkLst>
          <pc:docMk/>
          <pc:sldMk cId="1770629589" sldId="297"/>
        </pc:sldMkLst>
        <pc:spChg chg="mod">
          <ac:chgData name="Klara Persdotter Stjernström" userId="0df9620b-ad53-4f1a-8932-b8a24e7c9241" providerId="ADAL" clId="{CF25816B-7C1A-4BE7-BA5A-B8D4DCF0161F}" dt="2022-11-23T11:21:47.449" v="147" actId="20577"/>
          <ac:spMkLst>
            <pc:docMk/>
            <pc:sldMk cId="1770629589" sldId="297"/>
            <ac:spMk id="3" creationId="{9CA55A1D-E01F-4AC8-A1D6-EE2F5010D976}"/>
          </ac:spMkLst>
        </pc:spChg>
      </pc:sldChg>
      <pc:sldChg chg="add del">
        <pc:chgData name="Klara Persdotter Stjernström" userId="0df9620b-ad53-4f1a-8932-b8a24e7c9241" providerId="ADAL" clId="{CF25816B-7C1A-4BE7-BA5A-B8D4DCF0161F}" dt="2022-11-25T13:20:19.061" v="177" actId="47"/>
        <pc:sldMkLst>
          <pc:docMk/>
          <pc:sldMk cId="1946349126" sldId="300"/>
        </pc:sldMkLst>
      </pc:sldChg>
      <pc:sldChg chg="new del">
        <pc:chgData name="Klara Persdotter Stjernström" userId="0df9620b-ad53-4f1a-8932-b8a24e7c9241" providerId="ADAL" clId="{CF25816B-7C1A-4BE7-BA5A-B8D4DCF0161F}" dt="2022-11-25T13:20:19.929" v="178" actId="47"/>
        <pc:sldMkLst>
          <pc:docMk/>
          <pc:sldMk cId="2886758661" sldId="301"/>
        </pc:sldMkLst>
      </pc:sldChg>
      <pc:sldChg chg="modSp new mod">
        <pc:chgData name="Klara Persdotter Stjernström" userId="0df9620b-ad53-4f1a-8932-b8a24e7c9241" providerId="ADAL" clId="{CF25816B-7C1A-4BE7-BA5A-B8D4DCF0161F}" dt="2022-11-25T13:21:27.331" v="248" actId="114"/>
        <pc:sldMkLst>
          <pc:docMk/>
          <pc:sldMk cId="928584057" sldId="302"/>
        </pc:sldMkLst>
        <pc:spChg chg="mod">
          <ac:chgData name="Klara Persdotter Stjernström" userId="0df9620b-ad53-4f1a-8932-b8a24e7c9241" providerId="ADAL" clId="{CF25816B-7C1A-4BE7-BA5A-B8D4DCF0161F}" dt="2022-11-25T13:20:43.369" v="193" actId="14100"/>
          <ac:spMkLst>
            <pc:docMk/>
            <pc:sldMk cId="928584057" sldId="302"/>
            <ac:spMk id="2" creationId="{0344A3E4-8496-4642-AC09-BFBB8A93E136}"/>
          </ac:spMkLst>
        </pc:spChg>
        <pc:spChg chg="mod">
          <ac:chgData name="Klara Persdotter Stjernström" userId="0df9620b-ad53-4f1a-8932-b8a24e7c9241" providerId="ADAL" clId="{CF25816B-7C1A-4BE7-BA5A-B8D4DCF0161F}" dt="2022-11-25T13:21:27.331" v="248" actId="114"/>
          <ac:spMkLst>
            <pc:docMk/>
            <pc:sldMk cId="928584057" sldId="302"/>
            <ac:spMk id="3" creationId="{EF155691-1179-4AB8-AC91-9127C1DD71BC}"/>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0F09E9-8123-47F3-86FF-56A9A94A7A7E}" type="doc">
      <dgm:prSet loTypeId="urn:microsoft.com/office/officeart/2005/8/layout/hProcess11" loCatId="process" qsTypeId="urn:microsoft.com/office/officeart/2005/8/quickstyle/simple2" qsCatId="simple" csTypeId="urn:microsoft.com/office/officeart/2005/8/colors/accent1_2" csCatId="accent1" phldr="1"/>
      <dgm:spPr/>
    </dgm:pt>
    <dgm:pt modelId="{48C388BF-4E24-4A0F-9801-3ABD405EB6D7}">
      <dgm:prSet phldrT="[Text]" custT="1"/>
      <dgm:spPr/>
      <dgm:t>
        <a:bodyPr/>
        <a:lstStyle/>
        <a:p>
          <a:r>
            <a:rPr lang="sv-SE" sz="1200" b="0" dirty="0"/>
            <a:t>2022 vecka 47:</a:t>
          </a:r>
        </a:p>
        <a:p>
          <a:r>
            <a:rPr lang="sv-SE" sz="1200" b="0" dirty="0"/>
            <a:t>Kommunikationsmaterial</a:t>
          </a:r>
        </a:p>
      </dgm:t>
    </dgm:pt>
    <dgm:pt modelId="{D1ED7087-AAD0-4B5B-8377-2FE898622B0B}" type="parTrans" cxnId="{0E603FD7-4152-441C-BE66-A63AEF8D6002}">
      <dgm:prSet/>
      <dgm:spPr/>
      <dgm:t>
        <a:bodyPr/>
        <a:lstStyle/>
        <a:p>
          <a:endParaRPr lang="sv-SE"/>
        </a:p>
      </dgm:t>
    </dgm:pt>
    <dgm:pt modelId="{22E8C86E-74D2-4F54-9390-4EC4BEDB4B0E}" type="sibTrans" cxnId="{0E603FD7-4152-441C-BE66-A63AEF8D6002}">
      <dgm:prSet/>
      <dgm:spPr/>
      <dgm:t>
        <a:bodyPr/>
        <a:lstStyle/>
        <a:p>
          <a:endParaRPr lang="sv-SE"/>
        </a:p>
      </dgm:t>
    </dgm:pt>
    <dgm:pt modelId="{F57C165C-5FAC-442B-9246-3D04298B1052}">
      <dgm:prSet phldrT="[Text]" custT="1"/>
      <dgm:spPr/>
      <dgm:t>
        <a:bodyPr/>
        <a:lstStyle/>
        <a:p>
          <a:r>
            <a:rPr lang="sv-SE" sz="1200" b="0" dirty="0"/>
            <a:t>Rekrytering av processledare 4 st. (nov 2022-feb 2023)</a:t>
          </a:r>
        </a:p>
      </dgm:t>
    </dgm:pt>
    <dgm:pt modelId="{E20D0031-DDFE-4390-96BB-8D951E1CC1C4}" type="parTrans" cxnId="{855E15D5-60C5-41BA-BF0F-A45D6147EF59}">
      <dgm:prSet/>
      <dgm:spPr/>
      <dgm:t>
        <a:bodyPr/>
        <a:lstStyle/>
        <a:p>
          <a:endParaRPr lang="sv-SE"/>
        </a:p>
      </dgm:t>
    </dgm:pt>
    <dgm:pt modelId="{2D51552A-3611-4C17-BA9C-B60F0A175A0A}" type="sibTrans" cxnId="{855E15D5-60C5-41BA-BF0F-A45D6147EF59}">
      <dgm:prSet/>
      <dgm:spPr/>
      <dgm:t>
        <a:bodyPr/>
        <a:lstStyle/>
        <a:p>
          <a:endParaRPr lang="sv-SE"/>
        </a:p>
      </dgm:t>
    </dgm:pt>
    <dgm:pt modelId="{FF60263F-A08C-4ED1-AAF7-6249E04EF73F}">
      <dgm:prSet phldrT="[Text]" custT="1"/>
      <dgm:spPr/>
      <dgm:t>
        <a:bodyPr/>
        <a:lstStyle/>
        <a:p>
          <a:r>
            <a:rPr lang="sv-SE" sz="1200" b="0" dirty="0"/>
            <a:t>2022 dec:</a:t>
          </a:r>
          <a:br>
            <a:rPr lang="sv-SE" sz="1200" b="0" dirty="0"/>
          </a:br>
          <a:r>
            <a:rPr lang="sv-SE" sz="1200" b="0" dirty="0"/>
            <a:t>Sista NOSAM för i år behöver utse ordförande för nästa år</a:t>
          </a:r>
        </a:p>
      </dgm:t>
    </dgm:pt>
    <dgm:pt modelId="{B4BC0CDA-0E0C-439B-A6F7-3416CBA7F5ED}" type="parTrans" cxnId="{DA98BEF7-7434-4C5D-99D9-D3EA21C8416A}">
      <dgm:prSet/>
      <dgm:spPr/>
      <dgm:t>
        <a:bodyPr/>
        <a:lstStyle/>
        <a:p>
          <a:endParaRPr lang="sv-SE"/>
        </a:p>
      </dgm:t>
    </dgm:pt>
    <dgm:pt modelId="{78E1CF15-97B7-4F39-A6A4-5AF22A72C036}" type="sibTrans" cxnId="{DA98BEF7-7434-4C5D-99D9-D3EA21C8416A}">
      <dgm:prSet/>
      <dgm:spPr/>
      <dgm:t>
        <a:bodyPr/>
        <a:lstStyle/>
        <a:p>
          <a:endParaRPr lang="sv-SE"/>
        </a:p>
      </dgm:t>
    </dgm:pt>
    <dgm:pt modelId="{EBB64E1A-401F-4C5E-BCA9-A21F5F73042C}">
      <dgm:prSet phldrT="[Text]" custT="1"/>
      <dgm:spPr/>
      <dgm:t>
        <a:bodyPr/>
        <a:lstStyle/>
        <a:p>
          <a:r>
            <a:rPr lang="sv-SE" sz="1200" b="0" dirty="0"/>
            <a:t>2023-03-01 Handlingsplanerna i NOSAM ska vara klara  </a:t>
          </a:r>
        </a:p>
      </dgm:t>
    </dgm:pt>
    <dgm:pt modelId="{803B5030-F28B-4F22-9378-F9F11272EADB}" type="parTrans" cxnId="{C97592BD-4A3E-4B60-8C8D-557898817AA8}">
      <dgm:prSet/>
      <dgm:spPr/>
      <dgm:t>
        <a:bodyPr/>
        <a:lstStyle/>
        <a:p>
          <a:endParaRPr lang="sv-SE"/>
        </a:p>
      </dgm:t>
    </dgm:pt>
    <dgm:pt modelId="{06ABD7DA-934A-4CE2-9138-D2DCB2034046}" type="sibTrans" cxnId="{C97592BD-4A3E-4B60-8C8D-557898817AA8}">
      <dgm:prSet/>
      <dgm:spPr/>
      <dgm:t>
        <a:bodyPr/>
        <a:lstStyle/>
        <a:p>
          <a:endParaRPr lang="sv-SE"/>
        </a:p>
      </dgm:t>
    </dgm:pt>
    <dgm:pt modelId="{3EEDE867-9041-4CD9-95D2-69D7E5AC0B4B}">
      <dgm:prSet phldrT="[Text]" custT="1"/>
      <dgm:spPr/>
      <dgm:t>
        <a:bodyPr/>
        <a:lstStyle/>
        <a:p>
          <a:r>
            <a:rPr lang="sv-SE" sz="1200" b="0" dirty="0"/>
            <a:t>2023-03-01 Processledarna för NOSAM på plats</a:t>
          </a:r>
        </a:p>
      </dgm:t>
    </dgm:pt>
    <dgm:pt modelId="{93DC317A-EF16-408B-A736-FBB1A55FA62D}" type="parTrans" cxnId="{1D23379C-E4C3-43B5-A1EB-D5DBCAD82421}">
      <dgm:prSet/>
      <dgm:spPr/>
      <dgm:t>
        <a:bodyPr/>
        <a:lstStyle/>
        <a:p>
          <a:endParaRPr lang="sv-SE"/>
        </a:p>
      </dgm:t>
    </dgm:pt>
    <dgm:pt modelId="{A3D58AFF-5B11-4760-A55E-6E3170F48F07}" type="sibTrans" cxnId="{1D23379C-E4C3-43B5-A1EB-D5DBCAD82421}">
      <dgm:prSet/>
      <dgm:spPr/>
      <dgm:t>
        <a:bodyPr/>
        <a:lstStyle/>
        <a:p>
          <a:endParaRPr lang="sv-SE"/>
        </a:p>
      </dgm:t>
    </dgm:pt>
    <dgm:pt modelId="{1E6AD6F2-C6ED-4FA5-89AB-2D5FD6A1A957}">
      <dgm:prSet phldrT="[Text]" custT="1"/>
      <dgm:spPr/>
      <dgm:t>
        <a:bodyPr/>
        <a:lstStyle/>
        <a:p>
          <a:r>
            <a:rPr lang="sv-SE" sz="1200" b="0" dirty="0"/>
            <a:t>2022 december: Uppdaterat introduktionsmaterial till NOSAM</a:t>
          </a:r>
        </a:p>
      </dgm:t>
    </dgm:pt>
    <dgm:pt modelId="{0F241980-9E44-422A-807D-B8D479E9E679}" type="parTrans" cxnId="{BA979585-B24E-48E4-9A82-F6488D68CBEA}">
      <dgm:prSet/>
      <dgm:spPr/>
      <dgm:t>
        <a:bodyPr/>
        <a:lstStyle/>
        <a:p>
          <a:endParaRPr lang="sv-SE"/>
        </a:p>
      </dgm:t>
    </dgm:pt>
    <dgm:pt modelId="{39CA9886-A2E3-41A1-9806-8D4CF6FA134D}" type="sibTrans" cxnId="{BA979585-B24E-48E4-9A82-F6488D68CBEA}">
      <dgm:prSet/>
      <dgm:spPr/>
      <dgm:t>
        <a:bodyPr/>
        <a:lstStyle/>
        <a:p>
          <a:endParaRPr lang="sv-SE"/>
        </a:p>
      </dgm:t>
    </dgm:pt>
    <dgm:pt modelId="{62E9B280-A389-4354-AF6D-4C52EBC8B4A5}">
      <dgm:prSet phldrT="[Text]" custT="1"/>
      <dgm:spPr/>
      <dgm:t>
        <a:bodyPr/>
        <a:lstStyle/>
        <a:p>
          <a:r>
            <a:rPr lang="sv-SE" sz="1200" b="0" dirty="0"/>
            <a:t>2023-03-01 NOSAM enligt ny organisering startar</a:t>
          </a:r>
        </a:p>
      </dgm:t>
    </dgm:pt>
    <dgm:pt modelId="{173B9DAB-4895-41B0-8861-BCADF25F5933}" type="parTrans" cxnId="{8344A9A6-A66A-4688-917E-259DAF130D56}">
      <dgm:prSet/>
      <dgm:spPr/>
      <dgm:t>
        <a:bodyPr/>
        <a:lstStyle/>
        <a:p>
          <a:endParaRPr lang="sv-SE"/>
        </a:p>
      </dgm:t>
    </dgm:pt>
    <dgm:pt modelId="{92E8EB92-3B2E-4194-8083-51E83A13998B}" type="sibTrans" cxnId="{8344A9A6-A66A-4688-917E-259DAF130D56}">
      <dgm:prSet/>
      <dgm:spPr/>
      <dgm:t>
        <a:bodyPr/>
        <a:lstStyle/>
        <a:p>
          <a:endParaRPr lang="sv-SE"/>
        </a:p>
      </dgm:t>
    </dgm:pt>
    <dgm:pt modelId="{D9158796-72AA-4571-8ED1-9E545A7373BD}" type="pres">
      <dgm:prSet presAssocID="{100F09E9-8123-47F3-86FF-56A9A94A7A7E}" presName="Name0" presStyleCnt="0">
        <dgm:presLayoutVars>
          <dgm:dir/>
          <dgm:resizeHandles val="exact"/>
        </dgm:presLayoutVars>
      </dgm:prSet>
      <dgm:spPr/>
    </dgm:pt>
    <dgm:pt modelId="{55CA43C4-8C79-4466-B308-65015F7F7BE7}" type="pres">
      <dgm:prSet presAssocID="{100F09E9-8123-47F3-86FF-56A9A94A7A7E}" presName="arrow" presStyleLbl="bgShp" presStyleIdx="0" presStyleCnt="1"/>
      <dgm:spPr>
        <a:solidFill>
          <a:schemeClr val="accent1"/>
        </a:solidFill>
      </dgm:spPr>
    </dgm:pt>
    <dgm:pt modelId="{1D73936D-057B-429D-895B-752C52B3155C}" type="pres">
      <dgm:prSet presAssocID="{100F09E9-8123-47F3-86FF-56A9A94A7A7E}" presName="points" presStyleCnt="0"/>
      <dgm:spPr/>
    </dgm:pt>
    <dgm:pt modelId="{C9017C76-FADE-46F0-B0D8-1EAD567ABCDC}" type="pres">
      <dgm:prSet presAssocID="{48C388BF-4E24-4A0F-9801-3ABD405EB6D7}" presName="compositeA" presStyleCnt="0"/>
      <dgm:spPr/>
    </dgm:pt>
    <dgm:pt modelId="{42FE77AF-2F58-434B-AF58-278C6FC1786D}" type="pres">
      <dgm:prSet presAssocID="{48C388BF-4E24-4A0F-9801-3ABD405EB6D7}" presName="textA" presStyleLbl="revTx" presStyleIdx="0" presStyleCnt="7" custScaleX="173273">
        <dgm:presLayoutVars>
          <dgm:bulletEnabled val="1"/>
        </dgm:presLayoutVars>
      </dgm:prSet>
      <dgm:spPr/>
    </dgm:pt>
    <dgm:pt modelId="{DD99313E-23BD-48B2-AA24-3550EF374CCB}" type="pres">
      <dgm:prSet presAssocID="{48C388BF-4E24-4A0F-9801-3ABD405EB6D7}" presName="circleA" presStyleLbl="node1" presStyleIdx="0" presStyleCnt="7"/>
      <dgm:spPr>
        <a:solidFill>
          <a:schemeClr val="accent2"/>
        </a:solidFill>
      </dgm:spPr>
    </dgm:pt>
    <dgm:pt modelId="{7050FB39-485B-47BE-9008-22B61B9423DF}" type="pres">
      <dgm:prSet presAssocID="{48C388BF-4E24-4A0F-9801-3ABD405EB6D7}" presName="spaceA" presStyleCnt="0"/>
      <dgm:spPr/>
    </dgm:pt>
    <dgm:pt modelId="{CF62B142-D346-4051-ACCB-9A77BAC7AF00}" type="pres">
      <dgm:prSet presAssocID="{22E8C86E-74D2-4F54-9390-4EC4BEDB4B0E}" presName="space" presStyleCnt="0"/>
      <dgm:spPr/>
    </dgm:pt>
    <dgm:pt modelId="{D7D2FF8D-C8D8-4087-B707-8322644D0468}" type="pres">
      <dgm:prSet presAssocID="{1E6AD6F2-C6ED-4FA5-89AB-2D5FD6A1A957}" presName="compositeB" presStyleCnt="0"/>
      <dgm:spPr/>
    </dgm:pt>
    <dgm:pt modelId="{D4010244-0A25-4D9E-898F-4BBD83BB7F99}" type="pres">
      <dgm:prSet presAssocID="{1E6AD6F2-C6ED-4FA5-89AB-2D5FD6A1A957}" presName="textB" presStyleLbl="revTx" presStyleIdx="1" presStyleCnt="7" custScaleX="135720">
        <dgm:presLayoutVars>
          <dgm:bulletEnabled val="1"/>
        </dgm:presLayoutVars>
      </dgm:prSet>
      <dgm:spPr/>
    </dgm:pt>
    <dgm:pt modelId="{8CF855A3-86DB-4E88-829A-B8C6D7BDEC44}" type="pres">
      <dgm:prSet presAssocID="{1E6AD6F2-C6ED-4FA5-89AB-2D5FD6A1A957}" presName="circleB" presStyleLbl="node1" presStyleIdx="1" presStyleCnt="7"/>
      <dgm:spPr>
        <a:solidFill>
          <a:schemeClr val="accent2"/>
        </a:solidFill>
      </dgm:spPr>
    </dgm:pt>
    <dgm:pt modelId="{49AFA5DB-47A3-42A7-B537-02DCE87F1EF0}" type="pres">
      <dgm:prSet presAssocID="{1E6AD6F2-C6ED-4FA5-89AB-2D5FD6A1A957}" presName="spaceB" presStyleCnt="0"/>
      <dgm:spPr/>
    </dgm:pt>
    <dgm:pt modelId="{C16DEC48-F3B8-456B-819E-341A1AA4908D}" type="pres">
      <dgm:prSet presAssocID="{39CA9886-A2E3-41A1-9806-8D4CF6FA134D}" presName="space" presStyleCnt="0"/>
      <dgm:spPr/>
    </dgm:pt>
    <dgm:pt modelId="{B4C7846C-6D42-4A54-9670-4B62738FBD84}" type="pres">
      <dgm:prSet presAssocID="{F57C165C-5FAC-442B-9246-3D04298B1052}" presName="compositeA" presStyleCnt="0"/>
      <dgm:spPr/>
    </dgm:pt>
    <dgm:pt modelId="{A26C8CF0-ADB3-4F4B-A389-8B8AA86DA8EF}" type="pres">
      <dgm:prSet presAssocID="{F57C165C-5FAC-442B-9246-3D04298B1052}" presName="textA" presStyleLbl="revTx" presStyleIdx="2" presStyleCnt="7" custScaleX="127868">
        <dgm:presLayoutVars>
          <dgm:bulletEnabled val="1"/>
        </dgm:presLayoutVars>
      </dgm:prSet>
      <dgm:spPr/>
    </dgm:pt>
    <dgm:pt modelId="{C4C9831B-9851-4D7D-97BC-BD20EF241EED}" type="pres">
      <dgm:prSet presAssocID="{F57C165C-5FAC-442B-9246-3D04298B1052}" presName="circleA" presStyleLbl="node1" presStyleIdx="2" presStyleCnt="7"/>
      <dgm:spPr>
        <a:solidFill>
          <a:schemeClr val="accent2"/>
        </a:solidFill>
      </dgm:spPr>
    </dgm:pt>
    <dgm:pt modelId="{928FE6C7-B6AB-409B-B029-3590432E54FF}" type="pres">
      <dgm:prSet presAssocID="{F57C165C-5FAC-442B-9246-3D04298B1052}" presName="spaceA" presStyleCnt="0"/>
      <dgm:spPr/>
    </dgm:pt>
    <dgm:pt modelId="{7A59D032-9700-482C-8AD8-199845F6272F}" type="pres">
      <dgm:prSet presAssocID="{2D51552A-3611-4C17-BA9C-B60F0A175A0A}" presName="space" presStyleCnt="0"/>
      <dgm:spPr/>
    </dgm:pt>
    <dgm:pt modelId="{FC7B800E-6664-4B34-B6B5-78B3B54C3A6F}" type="pres">
      <dgm:prSet presAssocID="{FF60263F-A08C-4ED1-AAF7-6249E04EF73F}" presName="compositeB" presStyleCnt="0"/>
      <dgm:spPr/>
    </dgm:pt>
    <dgm:pt modelId="{B902C066-65F5-4A1D-8501-D2F2E95B226E}" type="pres">
      <dgm:prSet presAssocID="{FF60263F-A08C-4ED1-AAF7-6249E04EF73F}" presName="textB" presStyleLbl="revTx" presStyleIdx="3" presStyleCnt="7" custScaleX="117910">
        <dgm:presLayoutVars>
          <dgm:bulletEnabled val="1"/>
        </dgm:presLayoutVars>
      </dgm:prSet>
      <dgm:spPr/>
    </dgm:pt>
    <dgm:pt modelId="{5E62B0EF-1D78-406B-B6FC-D405F618E32B}" type="pres">
      <dgm:prSet presAssocID="{FF60263F-A08C-4ED1-AAF7-6249E04EF73F}" presName="circleB" presStyleLbl="node1" presStyleIdx="3" presStyleCnt="7"/>
      <dgm:spPr>
        <a:solidFill>
          <a:schemeClr val="accent2"/>
        </a:solidFill>
      </dgm:spPr>
    </dgm:pt>
    <dgm:pt modelId="{C4B11930-DFD7-44BF-8BD7-1EFC85753548}" type="pres">
      <dgm:prSet presAssocID="{FF60263F-A08C-4ED1-AAF7-6249E04EF73F}" presName="spaceB" presStyleCnt="0"/>
      <dgm:spPr/>
    </dgm:pt>
    <dgm:pt modelId="{183C18A8-AC12-4A17-B05F-218212991F99}" type="pres">
      <dgm:prSet presAssocID="{78E1CF15-97B7-4F39-A6A4-5AF22A72C036}" presName="space" presStyleCnt="0"/>
      <dgm:spPr/>
    </dgm:pt>
    <dgm:pt modelId="{DA224AC4-6A01-4B34-8E45-E4D644BC65F1}" type="pres">
      <dgm:prSet presAssocID="{EBB64E1A-401F-4C5E-BCA9-A21F5F73042C}" presName="compositeA" presStyleCnt="0"/>
      <dgm:spPr/>
    </dgm:pt>
    <dgm:pt modelId="{31768967-1D3D-4649-808A-6E0E06F13CA9}" type="pres">
      <dgm:prSet presAssocID="{EBB64E1A-401F-4C5E-BCA9-A21F5F73042C}" presName="textA" presStyleLbl="revTx" presStyleIdx="4" presStyleCnt="7">
        <dgm:presLayoutVars>
          <dgm:bulletEnabled val="1"/>
        </dgm:presLayoutVars>
      </dgm:prSet>
      <dgm:spPr/>
    </dgm:pt>
    <dgm:pt modelId="{819AE7CB-A5DD-4979-B5F3-FD84721B0521}" type="pres">
      <dgm:prSet presAssocID="{EBB64E1A-401F-4C5E-BCA9-A21F5F73042C}" presName="circleA" presStyleLbl="node1" presStyleIdx="4" presStyleCnt="7"/>
      <dgm:spPr>
        <a:solidFill>
          <a:schemeClr val="accent2"/>
        </a:solidFill>
        <a:ln>
          <a:solidFill>
            <a:srgbClr val="C00000"/>
          </a:solidFill>
        </a:ln>
      </dgm:spPr>
    </dgm:pt>
    <dgm:pt modelId="{60875494-2C9D-432B-B2C1-658FF509FB89}" type="pres">
      <dgm:prSet presAssocID="{EBB64E1A-401F-4C5E-BCA9-A21F5F73042C}" presName="spaceA" presStyleCnt="0"/>
      <dgm:spPr/>
    </dgm:pt>
    <dgm:pt modelId="{2CAC5E03-485C-43D1-BE8C-467FCFEE0F49}" type="pres">
      <dgm:prSet presAssocID="{06ABD7DA-934A-4CE2-9138-D2DCB2034046}" presName="space" presStyleCnt="0"/>
      <dgm:spPr/>
    </dgm:pt>
    <dgm:pt modelId="{23A00EBF-46A2-4C06-8079-0CD934A26581}" type="pres">
      <dgm:prSet presAssocID="{3EEDE867-9041-4CD9-95D2-69D7E5AC0B4B}" presName="compositeB" presStyleCnt="0"/>
      <dgm:spPr/>
    </dgm:pt>
    <dgm:pt modelId="{51778D44-E378-437B-BE76-F4BB76BAEE0E}" type="pres">
      <dgm:prSet presAssocID="{3EEDE867-9041-4CD9-95D2-69D7E5AC0B4B}" presName="textB" presStyleLbl="revTx" presStyleIdx="5" presStyleCnt="7">
        <dgm:presLayoutVars>
          <dgm:bulletEnabled val="1"/>
        </dgm:presLayoutVars>
      </dgm:prSet>
      <dgm:spPr/>
    </dgm:pt>
    <dgm:pt modelId="{FC8EC3BD-2D5A-4E5D-A8DA-1D9934C01E6F}" type="pres">
      <dgm:prSet presAssocID="{3EEDE867-9041-4CD9-95D2-69D7E5AC0B4B}" presName="circleB" presStyleLbl="node1" presStyleIdx="5" presStyleCnt="7"/>
      <dgm:spPr>
        <a:solidFill>
          <a:schemeClr val="accent2"/>
        </a:solidFill>
        <a:ln>
          <a:solidFill>
            <a:srgbClr val="C00000"/>
          </a:solidFill>
        </a:ln>
      </dgm:spPr>
    </dgm:pt>
    <dgm:pt modelId="{DD283777-FC4A-4289-874B-FEEE0FFDDD45}" type="pres">
      <dgm:prSet presAssocID="{3EEDE867-9041-4CD9-95D2-69D7E5AC0B4B}" presName="spaceB" presStyleCnt="0"/>
      <dgm:spPr/>
    </dgm:pt>
    <dgm:pt modelId="{77B90C88-2515-4FE9-B426-8F5C0395D860}" type="pres">
      <dgm:prSet presAssocID="{A3D58AFF-5B11-4760-A55E-6E3170F48F07}" presName="space" presStyleCnt="0"/>
      <dgm:spPr/>
    </dgm:pt>
    <dgm:pt modelId="{B27D00A9-95D1-4DE8-A7A2-BF44E05D9ABF}" type="pres">
      <dgm:prSet presAssocID="{62E9B280-A389-4354-AF6D-4C52EBC8B4A5}" presName="compositeA" presStyleCnt="0"/>
      <dgm:spPr/>
    </dgm:pt>
    <dgm:pt modelId="{C3A6BECF-CE42-4357-AF86-9C8EC6E1D7B9}" type="pres">
      <dgm:prSet presAssocID="{62E9B280-A389-4354-AF6D-4C52EBC8B4A5}" presName="textA" presStyleLbl="revTx" presStyleIdx="6" presStyleCnt="7">
        <dgm:presLayoutVars>
          <dgm:bulletEnabled val="1"/>
        </dgm:presLayoutVars>
      </dgm:prSet>
      <dgm:spPr/>
    </dgm:pt>
    <dgm:pt modelId="{C7B5EA90-C9FE-4B92-B374-556807F7F7C6}" type="pres">
      <dgm:prSet presAssocID="{62E9B280-A389-4354-AF6D-4C52EBC8B4A5}" presName="circleA" presStyleLbl="node1" presStyleIdx="6" presStyleCnt="7"/>
      <dgm:spPr>
        <a:solidFill>
          <a:schemeClr val="accent2"/>
        </a:solidFill>
        <a:ln>
          <a:solidFill>
            <a:srgbClr val="C00000"/>
          </a:solidFill>
        </a:ln>
      </dgm:spPr>
    </dgm:pt>
    <dgm:pt modelId="{636334A2-EDBA-467C-BB6B-90E5A2F5D5D0}" type="pres">
      <dgm:prSet presAssocID="{62E9B280-A389-4354-AF6D-4C52EBC8B4A5}" presName="spaceA" presStyleCnt="0"/>
      <dgm:spPr/>
    </dgm:pt>
  </dgm:ptLst>
  <dgm:cxnLst>
    <dgm:cxn modelId="{606E092F-FBAF-467A-9D63-63DE897079A5}" type="presOf" srcId="{3EEDE867-9041-4CD9-95D2-69D7E5AC0B4B}" destId="{51778D44-E378-437B-BE76-F4BB76BAEE0E}" srcOrd="0" destOrd="0" presId="urn:microsoft.com/office/officeart/2005/8/layout/hProcess11"/>
    <dgm:cxn modelId="{5150716C-6E7D-46B1-9B64-626A4E4FF570}" type="presOf" srcId="{1E6AD6F2-C6ED-4FA5-89AB-2D5FD6A1A957}" destId="{D4010244-0A25-4D9E-898F-4BBD83BB7F99}" srcOrd="0" destOrd="0" presId="urn:microsoft.com/office/officeart/2005/8/layout/hProcess11"/>
    <dgm:cxn modelId="{4FDEB452-B7E5-42EF-B8F4-77C7A568D249}" type="presOf" srcId="{62E9B280-A389-4354-AF6D-4C52EBC8B4A5}" destId="{C3A6BECF-CE42-4357-AF86-9C8EC6E1D7B9}" srcOrd="0" destOrd="0" presId="urn:microsoft.com/office/officeart/2005/8/layout/hProcess11"/>
    <dgm:cxn modelId="{BA979585-B24E-48E4-9A82-F6488D68CBEA}" srcId="{100F09E9-8123-47F3-86FF-56A9A94A7A7E}" destId="{1E6AD6F2-C6ED-4FA5-89AB-2D5FD6A1A957}" srcOrd="1" destOrd="0" parTransId="{0F241980-9E44-422A-807D-B8D479E9E679}" sibTransId="{39CA9886-A2E3-41A1-9806-8D4CF6FA134D}"/>
    <dgm:cxn modelId="{6948A386-4062-4837-8234-C57FA8131D8F}" type="presOf" srcId="{48C388BF-4E24-4A0F-9801-3ABD405EB6D7}" destId="{42FE77AF-2F58-434B-AF58-278C6FC1786D}" srcOrd="0" destOrd="0" presId="urn:microsoft.com/office/officeart/2005/8/layout/hProcess11"/>
    <dgm:cxn modelId="{680D5488-D365-4DAA-BD0A-F69191F9586C}" type="presOf" srcId="{FF60263F-A08C-4ED1-AAF7-6249E04EF73F}" destId="{B902C066-65F5-4A1D-8501-D2F2E95B226E}" srcOrd="0" destOrd="0" presId="urn:microsoft.com/office/officeart/2005/8/layout/hProcess11"/>
    <dgm:cxn modelId="{1D23379C-E4C3-43B5-A1EB-D5DBCAD82421}" srcId="{100F09E9-8123-47F3-86FF-56A9A94A7A7E}" destId="{3EEDE867-9041-4CD9-95D2-69D7E5AC0B4B}" srcOrd="5" destOrd="0" parTransId="{93DC317A-EF16-408B-A736-FBB1A55FA62D}" sibTransId="{A3D58AFF-5B11-4760-A55E-6E3170F48F07}"/>
    <dgm:cxn modelId="{8344A9A6-A66A-4688-917E-259DAF130D56}" srcId="{100F09E9-8123-47F3-86FF-56A9A94A7A7E}" destId="{62E9B280-A389-4354-AF6D-4C52EBC8B4A5}" srcOrd="6" destOrd="0" parTransId="{173B9DAB-4895-41B0-8861-BCADF25F5933}" sibTransId="{92E8EB92-3B2E-4194-8083-51E83A13998B}"/>
    <dgm:cxn modelId="{786298A9-F5ED-429A-BF9C-A775B6A3D2C6}" type="presOf" srcId="{100F09E9-8123-47F3-86FF-56A9A94A7A7E}" destId="{D9158796-72AA-4571-8ED1-9E545A7373BD}" srcOrd="0" destOrd="0" presId="urn:microsoft.com/office/officeart/2005/8/layout/hProcess11"/>
    <dgm:cxn modelId="{96F969B2-9A76-440A-9901-820AF9D6BCF0}" type="presOf" srcId="{F57C165C-5FAC-442B-9246-3D04298B1052}" destId="{A26C8CF0-ADB3-4F4B-A389-8B8AA86DA8EF}" srcOrd="0" destOrd="0" presId="urn:microsoft.com/office/officeart/2005/8/layout/hProcess11"/>
    <dgm:cxn modelId="{C97592BD-4A3E-4B60-8C8D-557898817AA8}" srcId="{100F09E9-8123-47F3-86FF-56A9A94A7A7E}" destId="{EBB64E1A-401F-4C5E-BCA9-A21F5F73042C}" srcOrd="4" destOrd="0" parTransId="{803B5030-F28B-4F22-9378-F9F11272EADB}" sibTransId="{06ABD7DA-934A-4CE2-9138-D2DCB2034046}"/>
    <dgm:cxn modelId="{855E15D5-60C5-41BA-BF0F-A45D6147EF59}" srcId="{100F09E9-8123-47F3-86FF-56A9A94A7A7E}" destId="{F57C165C-5FAC-442B-9246-3D04298B1052}" srcOrd="2" destOrd="0" parTransId="{E20D0031-DDFE-4390-96BB-8D951E1CC1C4}" sibTransId="{2D51552A-3611-4C17-BA9C-B60F0A175A0A}"/>
    <dgm:cxn modelId="{0E603FD7-4152-441C-BE66-A63AEF8D6002}" srcId="{100F09E9-8123-47F3-86FF-56A9A94A7A7E}" destId="{48C388BF-4E24-4A0F-9801-3ABD405EB6D7}" srcOrd="0" destOrd="0" parTransId="{D1ED7087-AAD0-4B5B-8377-2FE898622B0B}" sibTransId="{22E8C86E-74D2-4F54-9390-4EC4BEDB4B0E}"/>
    <dgm:cxn modelId="{D01A82EE-67C3-4BC9-AD2E-C29245F8CD11}" type="presOf" srcId="{EBB64E1A-401F-4C5E-BCA9-A21F5F73042C}" destId="{31768967-1D3D-4649-808A-6E0E06F13CA9}" srcOrd="0" destOrd="0" presId="urn:microsoft.com/office/officeart/2005/8/layout/hProcess11"/>
    <dgm:cxn modelId="{DA98BEF7-7434-4C5D-99D9-D3EA21C8416A}" srcId="{100F09E9-8123-47F3-86FF-56A9A94A7A7E}" destId="{FF60263F-A08C-4ED1-AAF7-6249E04EF73F}" srcOrd="3" destOrd="0" parTransId="{B4BC0CDA-0E0C-439B-A6F7-3416CBA7F5ED}" sibTransId="{78E1CF15-97B7-4F39-A6A4-5AF22A72C036}"/>
    <dgm:cxn modelId="{6ED9D46D-44F5-40EF-9662-8019B5A3FAFD}" type="presParOf" srcId="{D9158796-72AA-4571-8ED1-9E545A7373BD}" destId="{55CA43C4-8C79-4466-B308-65015F7F7BE7}" srcOrd="0" destOrd="0" presId="urn:microsoft.com/office/officeart/2005/8/layout/hProcess11"/>
    <dgm:cxn modelId="{81C01035-DD84-4726-A45C-742B8099ACE6}" type="presParOf" srcId="{D9158796-72AA-4571-8ED1-9E545A7373BD}" destId="{1D73936D-057B-429D-895B-752C52B3155C}" srcOrd="1" destOrd="0" presId="urn:microsoft.com/office/officeart/2005/8/layout/hProcess11"/>
    <dgm:cxn modelId="{2A2665D8-64F3-440A-8C52-94876BDDCBE4}" type="presParOf" srcId="{1D73936D-057B-429D-895B-752C52B3155C}" destId="{C9017C76-FADE-46F0-B0D8-1EAD567ABCDC}" srcOrd="0" destOrd="0" presId="urn:microsoft.com/office/officeart/2005/8/layout/hProcess11"/>
    <dgm:cxn modelId="{EFD83B3F-99D7-4C62-B9C1-15793487E4E6}" type="presParOf" srcId="{C9017C76-FADE-46F0-B0D8-1EAD567ABCDC}" destId="{42FE77AF-2F58-434B-AF58-278C6FC1786D}" srcOrd="0" destOrd="0" presId="urn:microsoft.com/office/officeart/2005/8/layout/hProcess11"/>
    <dgm:cxn modelId="{A75A73D5-C58E-48E5-BB11-F9D1AEC25A8C}" type="presParOf" srcId="{C9017C76-FADE-46F0-B0D8-1EAD567ABCDC}" destId="{DD99313E-23BD-48B2-AA24-3550EF374CCB}" srcOrd="1" destOrd="0" presId="urn:microsoft.com/office/officeart/2005/8/layout/hProcess11"/>
    <dgm:cxn modelId="{7FFBC094-FFCB-43E5-B666-E370C63AA6A1}" type="presParOf" srcId="{C9017C76-FADE-46F0-B0D8-1EAD567ABCDC}" destId="{7050FB39-485B-47BE-9008-22B61B9423DF}" srcOrd="2" destOrd="0" presId="urn:microsoft.com/office/officeart/2005/8/layout/hProcess11"/>
    <dgm:cxn modelId="{59AAEB76-632D-47B1-B839-B1B0BA13759F}" type="presParOf" srcId="{1D73936D-057B-429D-895B-752C52B3155C}" destId="{CF62B142-D346-4051-ACCB-9A77BAC7AF00}" srcOrd="1" destOrd="0" presId="urn:microsoft.com/office/officeart/2005/8/layout/hProcess11"/>
    <dgm:cxn modelId="{BD117FF4-85BC-4FC8-8C29-EEC98E62703A}" type="presParOf" srcId="{1D73936D-057B-429D-895B-752C52B3155C}" destId="{D7D2FF8D-C8D8-4087-B707-8322644D0468}" srcOrd="2" destOrd="0" presId="urn:microsoft.com/office/officeart/2005/8/layout/hProcess11"/>
    <dgm:cxn modelId="{60B387B2-58E4-4C1E-9CB9-166FEC633F49}" type="presParOf" srcId="{D7D2FF8D-C8D8-4087-B707-8322644D0468}" destId="{D4010244-0A25-4D9E-898F-4BBD83BB7F99}" srcOrd="0" destOrd="0" presId="urn:microsoft.com/office/officeart/2005/8/layout/hProcess11"/>
    <dgm:cxn modelId="{93DD394B-D8DB-46B6-9489-F20CE2FE48B2}" type="presParOf" srcId="{D7D2FF8D-C8D8-4087-B707-8322644D0468}" destId="{8CF855A3-86DB-4E88-829A-B8C6D7BDEC44}" srcOrd="1" destOrd="0" presId="urn:microsoft.com/office/officeart/2005/8/layout/hProcess11"/>
    <dgm:cxn modelId="{2A3C110D-8B8A-4EB2-9FE4-DB06E94D2579}" type="presParOf" srcId="{D7D2FF8D-C8D8-4087-B707-8322644D0468}" destId="{49AFA5DB-47A3-42A7-B537-02DCE87F1EF0}" srcOrd="2" destOrd="0" presId="urn:microsoft.com/office/officeart/2005/8/layout/hProcess11"/>
    <dgm:cxn modelId="{94AFF0AD-E323-4E17-826B-569D783DD075}" type="presParOf" srcId="{1D73936D-057B-429D-895B-752C52B3155C}" destId="{C16DEC48-F3B8-456B-819E-341A1AA4908D}" srcOrd="3" destOrd="0" presId="urn:microsoft.com/office/officeart/2005/8/layout/hProcess11"/>
    <dgm:cxn modelId="{7B527C76-5BF6-4C9B-A555-7159CE0FAB26}" type="presParOf" srcId="{1D73936D-057B-429D-895B-752C52B3155C}" destId="{B4C7846C-6D42-4A54-9670-4B62738FBD84}" srcOrd="4" destOrd="0" presId="urn:microsoft.com/office/officeart/2005/8/layout/hProcess11"/>
    <dgm:cxn modelId="{1B3FD7DD-69AF-4097-B1F3-F3CF3DD7F647}" type="presParOf" srcId="{B4C7846C-6D42-4A54-9670-4B62738FBD84}" destId="{A26C8CF0-ADB3-4F4B-A389-8B8AA86DA8EF}" srcOrd="0" destOrd="0" presId="urn:microsoft.com/office/officeart/2005/8/layout/hProcess11"/>
    <dgm:cxn modelId="{A1B8C579-1C99-446D-A49B-D2B3015AFD3B}" type="presParOf" srcId="{B4C7846C-6D42-4A54-9670-4B62738FBD84}" destId="{C4C9831B-9851-4D7D-97BC-BD20EF241EED}" srcOrd="1" destOrd="0" presId="urn:microsoft.com/office/officeart/2005/8/layout/hProcess11"/>
    <dgm:cxn modelId="{8481FEF1-BA44-4D97-A7D0-38FECF197534}" type="presParOf" srcId="{B4C7846C-6D42-4A54-9670-4B62738FBD84}" destId="{928FE6C7-B6AB-409B-B029-3590432E54FF}" srcOrd="2" destOrd="0" presId="urn:microsoft.com/office/officeart/2005/8/layout/hProcess11"/>
    <dgm:cxn modelId="{6520653A-1AC5-4042-883F-58D25B073AA4}" type="presParOf" srcId="{1D73936D-057B-429D-895B-752C52B3155C}" destId="{7A59D032-9700-482C-8AD8-199845F6272F}" srcOrd="5" destOrd="0" presId="urn:microsoft.com/office/officeart/2005/8/layout/hProcess11"/>
    <dgm:cxn modelId="{B5B66FD9-E585-439D-B4C6-ADCF5FE8AE02}" type="presParOf" srcId="{1D73936D-057B-429D-895B-752C52B3155C}" destId="{FC7B800E-6664-4B34-B6B5-78B3B54C3A6F}" srcOrd="6" destOrd="0" presId="urn:microsoft.com/office/officeart/2005/8/layout/hProcess11"/>
    <dgm:cxn modelId="{798468F4-5E01-4C99-8E32-723F3E9A1049}" type="presParOf" srcId="{FC7B800E-6664-4B34-B6B5-78B3B54C3A6F}" destId="{B902C066-65F5-4A1D-8501-D2F2E95B226E}" srcOrd="0" destOrd="0" presId="urn:microsoft.com/office/officeart/2005/8/layout/hProcess11"/>
    <dgm:cxn modelId="{0893166A-C30B-46AB-A965-BD08A7D434E0}" type="presParOf" srcId="{FC7B800E-6664-4B34-B6B5-78B3B54C3A6F}" destId="{5E62B0EF-1D78-406B-B6FC-D405F618E32B}" srcOrd="1" destOrd="0" presId="urn:microsoft.com/office/officeart/2005/8/layout/hProcess11"/>
    <dgm:cxn modelId="{B4E3DAC7-4230-4EC4-929C-663A663E5F3F}" type="presParOf" srcId="{FC7B800E-6664-4B34-B6B5-78B3B54C3A6F}" destId="{C4B11930-DFD7-44BF-8BD7-1EFC85753548}" srcOrd="2" destOrd="0" presId="urn:microsoft.com/office/officeart/2005/8/layout/hProcess11"/>
    <dgm:cxn modelId="{C1687D8A-73C4-4204-AD20-198158CD71F3}" type="presParOf" srcId="{1D73936D-057B-429D-895B-752C52B3155C}" destId="{183C18A8-AC12-4A17-B05F-218212991F99}" srcOrd="7" destOrd="0" presId="urn:microsoft.com/office/officeart/2005/8/layout/hProcess11"/>
    <dgm:cxn modelId="{DE1A51EE-26CC-4A49-9AD7-D694F3AFFFBD}" type="presParOf" srcId="{1D73936D-057B-429D-895B-752C52B3155C}" destId="{DA224AC4-6A01-4B34-8E45-E4D644BC65F1}" srcOrd="8" destOrd="0" presId="urn:microsoft.com/office/officeart/2005/8/layout/hProcess11"/>
    <dgm:cxn modelId="{41C3E31E-5BA5-496D-AA32-AE661C454733}" type="presParOf" srcId="{DA224AC4-6A01-4B34-8E45-E4D644BC65F1}" destId="{31768967-1D3D-4649-808A-6E0E06F13CA9}" srcOrd="0" destOrd="0" presId="urn:microsoft.com/office/officeart/2005/8/layout/hProcess11"/>
    <dgm:cxn modelId="{D3DE8828-82F4-4200-BAA5-DEFFC726F5F5}" type="presParOf" srcId="{DA224AC4-6A01-4B34-8E45-E4D644BC65F1}" destId="{819AE7CB-A5DD-4979-B5F3-FD84721B0521}" srcOrd="1" destOrd="0" presId="urn:microsoft.com/office/officeart/2005/8/layout/hProcess11"/>
    <dgm:cxn modelId="{FEB73E18-2B88-4B15-A9B7-856671AAA6D9}" type="presParOf" srcId="{DA224AC4-6A01-4B34-8E45-E4D644BC65F1}" destId="{60875494-2C9D-432B-B2C1-658FF509FB89}" srcOrd="2" destOrd="0" presId="urn:microsoft.com/office/officeart/2005/8/layout/hProcess11"/>
    <dgm:cxn modelId="{CB89F0BB-4BF1-4F0E-B264-7C26B32625D1}" type="presParOf" srcId="{1D73936D-057B-429D-895B-752C52B3155C}" destId="{2CAC5E03-485C-43D1-BE8C-467FCFEE0F49}" srcOrd="9" destOrd="0" presId="urn:microsoft.com/office/officeart/2005/8/layout/hProcess11"/>
    <dgm:cxn modelId="{B56B5142-F444-4D2E-A730-0F7D5F37AD0E}" type="presParOf" srcId="{1D73936D-057B-429D-895B-752C52B3155C}" destId="{23A00EBF-46A2-4C06-8079-0CD934A26581}" srcOrd="10" destOrd="0" presId="urn:microsoft.com/office/officeart/2005/8/layout/hProcess11"/>
    <dgm:cxn modelId="{19C64843-9669-4964-B90B-05E2645E28C7}" type="presParOf" srcId="{23A00EBF-46A2-4C06-8079-0CD934A26581}" destId="{51778D44-E378-437B-BE76-F4BB76BAEE0E}" srcOrd="0" destOrd="0" presId="urn:microsoft.com/office/officeart/2005/8/layout/hProcess11"/>
    <dgm:cxn modelId="{1EC0F73E-6AA4-46A4-97AB-46EF15043F2D}" type="presParOf" srcId="{23A00EBF-46A2-4C06-8079-0CD934A26581}" destId="{FC8EC3BD-2D5A-4E5D-A8DA-1D9934C01E6F}" srcOrd="1" destOrd="0" presId="urn:microsoft.com/office/officeart/2005/8/layout/hProcess11"/>
    <dgm:cxn modelId="{71101DE7-3687-4C7B-8DC2-C1742C431D9A}" type="presParOf" srcId="{23A00EBF-46A2-4C06-8079-0CD934A26581}" destId="{DD283777-FC4A-4289-874B-FEEE0FFDDD45}" srcOrd="2" destOrd="0" presId="urn:microsoft.com/office/officeart/2005/8/layout/hProcess11"/>
    <dgm:cxn modelId="{8089E749-C793-4571-8268-B682DF4CE0C4}" type="presParOf" srcId="{1D73936D-057B-429D-895B-752C52B3155C}" destId="{77B90C88-2515-4FE9-B426-8F5C0395D860}" srcOrd="11" destOrd="0" presId="urn:microsoft.com/office/officeart/2005/8/layout/hProcess11"/>
    <dgm:cxn modelId="{C6659DDE-043E-42C2-BA70-032D503445A8}" type="presParOf" srcId="{1D73936D-057B-429D-895B-752C52B3155C}" destId="{B27D00A9-95D1-4DE8-A7A2-BF44E05D9ABF}" srcOrd="12" destOrd="0" presId="urn:microsoft.com/office/officeart/2005/8/layout/hProcess11"/>
    <dgm:cxn modelId="{2544B695-047E-43BE-9F31-769C958E0652}" type="presParOf" srcId="{B27D00A9-95D1-4DE8-A7A2-BF44E05D9ABF}" destId="{C3A6BECF-CE42-4357-AF86-9C8EC6E1D7B9}" srcOrd="0" destOrd="0" presId="urn:microsoft.com/office/officeart/2005/8/layout/hProcess11"/>
    <dgm:cxn modelId="{6F7D8CAD-DA75-4695-9593-92D4C5A9E7BE}" type="presParOf" srcId="{B27D00A9-95D1-4DE8-A7A2-BF44E05D9ABF}" destId="{C7B5EA90-C9FE-4B92-B374-556807F7F7C6}" srcOrd="1" destOrd="0" presId="urn:microsoft.com/office/officeart/2005/8/layout/hProcess11"/>
    <dgm:cxn modelId="{1171535A-42DC-4CFA-B63F-9A57AEA3F2C1}" type="presParOf" srcId="{B27D00A9-95D1-4DE8-A7A2-BF44E05D9ABF}" destId="{636334A2-EDBA-467C-BB6B-90E5A2F5D5D0}" srcOrd="2" destOrd="0" presId="urn:microsoft.com/office/officeart/2005/8/layout/hProcess1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CA43C4-8C79-4466-B308-65015F7F7BE7}">
      <dsp:nvSpPr>
        <dsp:cNvPr id="0" name=""/>
        <dsp:cNvSpPr/>
      </dsp:nvSpPr>
      <dsp:spPr>
        <a:xfrm>
          <a:off x="0" y="1012507"/>
          <a:ext cx="10991850" cy="1350009"/>
        </a:xfrm>
        <a:prstGeom prst="notchedRightArrow">
          <a:avLst/>
        </a:prstGeom>
        <a:solidFill>
          <a:schemeClr val="accent1"/>
        </a:solidFill>
        <a:ln>
          <a:noFill/>
        </a:ln>
        <a:effectLst/>
      </dsp:spPr>
      <dsp:style>
        <a:lnRef idx="0">
          <a:scrgbClr r="0" g="0" b="0"/>
        </a:lnRef>
        <a:fillRef idx="1">
          <a:scrgbClr r="0" g="0" b="0"/>
        </a:fillRef>
        <a:effectRef idx="0">
          <a:scrgbClr r="0" g="0" b="0"/>
        </a:effectRef>
        <a:fontRef idx="minor"/>
      </dsp:style>
    </dsp:sp>
    <dsp:sp modelId="{42FE77AF-2F58-434B-AF58-278C6FC1786D}">
      <dsp:nvSpPr>
        <dsp:cNvPr id="0" name=""/>
        <dsp:cNvSpPr/>
      </dsp:nvSpPr>
      <dsp:spPr>
        <a:xfrm>
          <a:off x="4750" y="0"/>
          <a:ext cx="1935512"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sv-SE" sz="1200" b="0" kern="1200" dirty="0"/>
            <a:t>2022 vecka 47:</a:t>
          </a:r>
        </a:p>
        <a:p>
          <a:pPr marL="0" lvl="0" indent="0" algn="ctr" defTabSz="533400">
            <a:lnSpc>
              <a:spcPct val="90000"/>
            </a:lnSpc>
            <a:spcBef>
              <a:spcPct val="0"/>
            </a:spcBef>
            <a:spcAft>
              <a:spcPct val="35000"/>
            </a:spcAft>
            <a:buNone/>
          </a:pPr>
          <a:r>
            <a:rPr lang="sv-SE" sz="1200" b="0" kern="1200" dirty="0"/>
            <a:t>Kommunikationsmaterial</a:t>
          </a:r>
        </a:p>
      </dsp:txBody>
      <dsp:txXfrm>
        <a:off x="4750" y="0"/>
        <a:ext cx="1935512" cy="1350009"/>
      </dsp:txXfrm>
    </dsp:sp>
    <dsp:sp modelId="{DD99313E-23BD-48B2-AA24-3550EF374CCB}">
      <dsp:nvSpPr>
        <dsp:cNvPr id="0" name=""/>
        <dsp:cNvSpPr/>
      </dsp:nvSpPr>
      <dsp:spPr>
        <a:xfrm>
          <a:off x="803755" y="1518760"/>
          <a:ext cx="337502" cy="337502"/>
        </a:xfrm>
        <a:prstGeom prst="ellipse">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D4010244-0A25-4D9E-898F-4BBD83BB7F99}">
      <dsp:nvSpPr>
        <dsp:cNvPr id="0" name=""/>
        <dsp:cNvSpPr/>
      </dsp:nvSpPr>
      <dsp:spPr>
        <a:xfrm>
          <a:off x="1996114" y="2025014"/>
          <a:ext cx="1516034"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sv-SE" sz="1200" b="0" kern="1200" dirty="0"/>
            <a:t>2022 december: Uppdaterat introduktionsmaterial till NOSAM</a:t>
          </a:r>
        </a:p>
      </dsp:txBody>
      <dsp:txXfrm>
        <a:off x="1996114" y="2025014"/>
        <a:ext cx="1516034" cy="1350009"/>
      </dsp:txXfrm>
    </dsp:sp>
    <dsp:sp modelId="{8CF855A3-86DB-4E88-829A-B8C6D7BDEC44}">
      <dsp:nvSpPr>
        <dsp:cNvPr id="0" name=""/>
        <dsp:cNvSpPr/>
      </dsp:nvSpPr>
      <dsp:spPr>
        <a:xfrm>
          <a:off x="2585380" y="1518760"/>
          <a:ext cx="337502" cy="337502"/>
        </a:xfrm>
        <a:prstGeom prst="ellipse">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A26C8CF0-ADB3-4F4B-A389-8B8AA86DA8EF}">
      <dsp:nvSpPr>
        <dsp:cNvPr id="0" name=""/>
        <dsp:cNvSpPr/>
      </dsp:nvSpPr>
      <dsp:spPr>
        <a:xfrm>
          <a:off x="3568000" y="0"/>
          <a:ext cx="1428324"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sv-SE" sz="1200" b="0" kern="1200" dirty="0"/>
            <a:t>Rekrytering av processledare 4 st. (nov 2022-feb 2023)</a:t>
          </a:r>
        </a:p>
      </dsp:txBody>
      <dsp:txXfrm>
        <a:off x="3568000" y="0"/>
        <a:ext cx="1428324" cy="1350009"/>
      </dsp:txXfrm>
    </dsp:sp>
    <dsp:sp modelId="{C4C9831B-9851-4D7D-97BC-BD20EF241EED}">
      <dsp:nvSpPr>
        <dsp:cNvPr id="0" name=""/>
        <dsp:cNvSpPr/>
      </dsp:nvSpPr>
      <dsp:spPr>
        <a:xfrm>
          <a:off x="4113411" y="1518760"/>
          <a:ext cx="337502" cy="337502"/>
        </a:xfrm>
        <a:prstGeom prst="ellipse">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B902C066-65F5-4A1D-8501-D2F2E95B226E}">
      <dsp:nvSpPr>
        <dsp:cNvPr id="0" name=""/>
        <dsp:cNvSpPr/>
      </dsp:nvSpPr>
      <dsp:spPr>
        <a:xfrm>
          <a:off x="5052176" y="2025014"/>
          <a:ext cx="1317090"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sv-SE" sz="1200" b="0" kern="1200" dirty="0"/>
            <a:t>2022 dec:</a:t>
          </a:r>
          <a:br>
            <a:rPr lang="sv-SE" sz="1200" b="0" kern="1200" dirty="0"/>
          </a:br>
          <a:r>
            <a:rPr lang="sv-SE" sz="1200" b="0" kern="1200" dirty="0"/>
            <a:t>Sista NOSAM för i år behöver utse ordförande för nästa år</a:t>
          </a:r>
        </a:p>
      </dsp:txBody>
      <dsp:txXfrm>
        <a:off x="5052176" y="2025014"/>
        <a:ext cx="1317090" cy="1350009"/>
      </dsp:txXfrm>
    </dsp:sp>
    <dsp:sp modelId="{5E62B0EF-1D78-406B-B6FC-D405F618E32B}">
      <dsp:nvSpPr>
        <dsp:cNvPr id="0" name=""/>
        <dsp:cNvSpPr/>
      </dsp:nvSpPr>
      <dsp:spPr>
        <a:xfrm>
          <a:off x="5541970" y="1518760"/>
          <a:ext cx="337502" cy="337502"/>
        </a:xfrm>
        <a:prstGeom prst="ellipse">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sp>
    <dsp:sp modelId="{31768967-1D3D-4649-808A-6E0E06F13CA9}">
      <dsp:nvSpPr>
        <dsp:cNvPr id="0" name=""/>
        <dsp:cNvSpPr/>
      </dsp:nvSpPr>
      <dsp:spPr>
        <a:xfrm>
          <a:off x="6425119" y="0"/>
          <a:ext cx="1117030"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sv-SE" sz="1200" b="0" kern="1200" dirty="0"/>
            <a:t>2023-03-01 Handlingsplanerna i NOSAM ska vara klara  </a:t>
          </a:r>
        </a:p>
      </dsp:txBody>
      <dsp:txXfrm>
        <a:off x="6425119" y="0"/>
        <a:ext cx="1117030" cy="1350009"/>
      </dsp:txXfrm>
    </dsp:sp>
    <dsp:sp modelId="{819AE7CB-A5DD-4979-B5F3-FD84721B0521}">
      <dsp:nvSpPr>
        <dsp:cNvPr id="0" name=""/>
        <dsp:cNvSpPr/>
      </dsp:nvSpPr>
      <dsp:spPr>
        <a:xfrm>
          <a:off x="6814883" y="1518760"/>
          <a:ext cx="337502" cy="337502"/>
        </a:xfrm>
        <a:prstGeom prst="ellipse">
          <a:avLst/>
        </a:prstGeom>
        <a:solidFill>
          <a:schemeClr val="accent2"/>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sp>
    <dsp:sp modelId="{51778D44-E378-437B-BE76-F4BB76BAEE0E}">
      <dsp:nvSpPr>
        <dsp:cNvPr id="0" name=""/>
        <dsp:cNvSpPr/>
      </dsp:nvSpPr>
      <dsp:spPr>
        <a:xfrm>
          <a:off x="7598001" y="2025014"/>
          <a:ext cx="1117030"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t" anchorCtr="0">
          <a:noAutofit/>
        </a:bodyPr>
        <a:lstStyle/>
        <a:p>
          <a:pPr marL="0" lvl="0" indent="0" algn="ctr" defTabSz="533400">
            <a:lnSpc>
              <a:spcPct val="90000"/>
            </a:lnSpc>
            <a:spcBef>
              <a:spcPct val="0"/>
            </a:spcBef>
            <a:spcAft>
              <a:spcPct val="35000"/>
            </a:spcAft>
            <a:buNone/>
          </a:pPr>
          <a:r>
            <a:rPr lang="sv-SE" sz="1200" b="0" kern="1200" dirty="0"/>
            <a:t>2023-03-01 Processledarna för NOSAM på plats</a:t>
          </a:r>
        </a:p>
      </dsp:txBody>
      <dsp:txXfrm>
        <a:off x="7598001" y="2025014"/>
        <a:ext cx="1117030" cy="1350009"/>
      </dsp:txXfrm>
    </dsp:sp>
    <dsp:sp modelId="{FC8EC3BD-2D5A-4E5D-A8DA-1D9934C01E6F}">
      <dsp:nvSpPr>
        <dsp:cNvPr id="0" name=""/>
        <dsp:cNvSpPr/>
      </dsp:nvSpPr>
      <dsp:spPr>
        <a:xfrm>
          <a:off x="7987765" y="1518760"/>
          <a:ext cx="337502" cy="337502"/>
        </a:xfrm>
        <a:prstGeom prst="ellipse">
          <a:avLst/>
        </a:prstGeom>
        <a:solidFill>
          <a:schemeClr val="accent2"/>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sp>
    <dsp:sp modelId="{C3A6BECF-CE42-4357-AF86-9C8EC6E1D7B9}">
      <dsp:nvSpPr>
        <dsp:cNvPr id="0" name=""/>
        <dsp:cNvSpPr/>
      </dsp:nvSpPr>
      <dsp:spPr>
        <a:xfrm>
          <a:off x="8770883" y="0"/>
          <a:ext cx="1117030" cy="13500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5344" tIns="85344" rIns="85344" bIns="85344" numCol="1" spcCol="1270" anchor="b" anchorCtr="0">
          <a:noAutofit/>
        </a:bodyPr>
        <a:lstStyle/>
        <a:p>
          <a:pPr marL="0" lvl="0" indent="0" algn="ctr" defTabSz="533400">
            <a:lnSpc>
              <a:spcPct val="90000"/>
            </a:lnSpc>
            <a:spcBef>
              <a:spcPct val="0"/>
            </a:spcBef>
            <a:spcAft>
              <a:spcPct val="35000"/>
            </a:spcAft>
            <a:buNone/>
          </a:pPr>
          <a:r>
            <a:rPr lang="sv-SE" sz="1200" b="0" kern="1200" dirty="0"/>
            <a:t>2023-03-01 NOSAM enligt ny organisering startar</a:t>
          </a:r>
        </a:p>
      </dsp:txBody>
      <dsp:txXfrm>
        <a:off x="8770883" y="0"/>
        <a:ext cx="1117030" cy="1350009"/>
      </dsp:txXfrm>
    </dsp:sp>
    <dsp:sp modelId="{C7B5EA90-C9FE-4B92-B374-556807F7F7C6}">
      <dsp:nvSpPr>
        <dsp:cNvPr id="0" name=""/>
        <dsp:cNvSpPr/>
      </dsp:nvSpPr>
      <dsp:spPr>
        <a:xfrm>
          <a:off x="9160647" y="1518760"/>
          <a:ext cx="337502" cy="337502"/>
        </a:xfrm>
        <a:prstGeom prst="ellipse">
          <a:avLst/>
        </a:prstGeom>
        <a:solidFill>
          <a:schemeClr val="accent2"/>
        </a:solidFill>
        <a:ln w="19050" cap="flat" cmpd="sng" algn="ctr">
          <a:solidFill>
            <a:srgbClr val="C00000"/>
          </a:solidFill>
          <a:prstDash val="solid"/>
          <a:miter lim="800000"/>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664C575-7917-411C-911D-92D6DD051DDA}" type="datetimeFigureOut">
              <a:rPr lang="sv-SE" smtClean="0"/>
              <a:t>2022-11-25</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90128C-C593-4F74-AE09-7883CB563F48}" type="slidenum">
              <a:rPr lang="sv-SE" smtClean="0"/>
              <a:t>‹#›</a:t>
            </a:fld>
            <a:endParaRPr lang="sv-SE"/>
          </a:p>
        </p:txBody>
      </p:sp>
    </p:spTree>
    <p:extLst>
      <p:ext uri="{BB962C8B-B14F-4D97-AF65-F5344CB8AC3E}">
        <p14:creationId xmlns:p14="http://schemas.microsoft.com/office/powerpoint/2010/main" val="4045286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3</a:t>
            </a:fld>
            <a:endParaRPr lang="sv-SE"/>
          </a:p>
        </p:txBody>
      </p:sp>
    </p:spTree>
    <p:extLst>
      <p:ext uri="{BB962C8B-B14F-4D97-AF65-F5344CB8AC3E}">
        <p14:creationId xmlns:p14="http://schemas.microsoft.com/office/powerpoint/2010/main" val="1543147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b="1" dirty="0"/>
              <a:t>Struktur: Varför förändring</a:t>
            </a:r>
          </a:p>
          <a:p>
            <a:r>
              <a:rPr lang="sv-SE" i="1" dirty="0"/>
              <a:t>Omställning</a:t>
            </a:r>
            <a:r>
              <a:rPr lang="sv-SE" dirty="0"/>
              <a:t>: Nära vård</a:t>
            </a:r>
          </a:p>
          <a:p>
            <a:r>
              <a:rPr lang="sv-SE" i="1" dirty="0"/>
              <a:t>Bygga strukturer</a:t>
            </a:r>
            <a:r>
              <a:rPr lang="sv-SE" dirty="0"/>
              <a:t>: Viktigt att involvera den operativa nivån, bygga underifrån och anpassa formerna för nära samverkan </a:t>
            </a:r>
          </a:p>
          <a:p>
            <a:r>
              <a:rPr lang="sv-SE" i="1" dirty="0" err="1"/>
              <a:t>HoS</a:t>
            </a:r>
            <a:r>
              <a:rPr lang="sv-SE" i="1" dirty="0"/>
              <a:t> avtal med Färdplan</a:t>
            </a:r>
            <a:r>
              <a:rPr lang="sv-SE" dirty="0"/>
              <a:t>:</a:t>
            </a:r>
          </a:p>
          <a:p>
            <a:r>
              <a:rPr lang="sv-SE" dirty="0"/>
              <a:t>Kort om beslutsprocessen - lägesbild</a:t>
            </a:r>
          </a:p>
          <a:p>
            <a:endParaRPr lang="sv-SE" dirty="0"/>
          </a:p>
          <a:p>
            <a:r>
              <a:rPr lang="sv-SE" dirty="0"/>
              <a:t>Omställningen till en god och Nära vård kräver hållbara strukturer och anpassade former för nära samverkan på operativ nivå. </a:t>
            </a:r>
          </a:p>
          <a:p>
            <a:r>
              <a:rPr lang="sv-SE" dirty="0"/>
              <a:t>Rent praktiskt gör vi det enklare för medarbetare att samarbeta och i dialog med brukare/patient samordna insatser/aktiviteter för ökad kvalitet och effektivitet</a:t>
            </a:r>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5</a:t>
            </a:fld>
            <a:endParaRPr lang="sv-SE"/>
          </a:p>
        </p:txBody>
      </p:sp>
    </p:spTree>
    <p:extLst>
      <p:ext uri="{BB962C8B-B14F-4D97-AF65-F5344CB8AC3E}">
        <p14:creationId xmlns:p14="http://schemas.microsoft.com/office/powerpoint/2010/main" val="881147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Få överblick över vart vi är </a:t>
            </a:r>
            <a:r>
              <a:rPr lang="sv-SE" dirty="0" err="1"/>
              <a:t>påväg</a:t>
            </a:r>
            <a:r>
              <a:rPr lang="sv-SE" dirty="0"/>
              <a:t>, vilken hastighet behöver vi ta det här? </a:t>
            </a:r>
          </a:p>
          <a:p>
            <a:r>
              <a:rPr lang="sv-SE" dirty="0"/>
              <a:t>Sista </a:t>
            </a:r>
            <a:r>
              <a:rPr lang="sv-SE" dirty="0" err="1"/>
              <a:t>nosam</a:t>
            </a:r>
            <a:r>
              <a:rPr lang="sv-SE" dirty="0"/>
              <a:t> i år behöver ni utse en ordförande</a:t>
            </a:r>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8</a:t>
            </a:fld>
            <a:endParaRPr lang="sv-SE"/>
          </a:p>
        </p:txBody>
      </p:sp>
    </p:spTree>
    <p:extLst>
      <p:ext uri="{BB962C8B-B14F-4D97-AF65-F5344CB8AC3E}">
        <p14:creationId xmlns:p14="http://schemas.microsoft.com/office/powerpoint/2010/main" val="2606462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NOSAM - där </a:t>
            </a:r>
            <a:r>
              <a:rPr lang="sv-SE"/>
              <a:t>ska alla parter ingå</a:t>
            </a:r>
            <a:r>
              <a:rPr lang="sv-SE" dirty="0"/>
              <a:t>. Träffas t.ex. 1 </a:t>
            </a:r>
            <a:r>
              <a:rPr lang="sv-SE" dirty="0" err="1"/>
              <a:t>gg</a:t>
            </a:r>
            <a:r>
              <a:rPr lang="sv-SE" dirty="0"/>
              <a:t> per termin. Sällanforum. </a:t>
            </a:r>
            <a:r>
              <a:rPr lang="sv-SE"/>
              <a:t>Där flödar info mellan delregionala temagrupper och </a:t>
            </a:r>
            <a:r>
              <a:rPr lang="sv-SE" dirty="0"/>
              <a:t>NOSAM . Det är i lokala NOSAM där arbetet sker. </a:t>
            </a:r>
          </a:p>
          <a:p>
            <a:endParaRPr lang="sv-SE" dirty="0"/>
          </a:p>
          <a:p>
            <a:r>
              <a:rPr lang="sv-SE" dirty="0"/>
              <a:t>8 </a:t>
            </a:r>
            <a:r>
              <a:rPr lang="sv-SE" dirty="0" err="1"/>
              <a:t>st</a:t>
            </a:r>
            <a:r>
              <a:rPr lang="sv-SE" dirty="0"/>
              <a:t> NOSAM:</a:t>
            </a:r>
          </a:p>
          <a:p>
            <a:pPr marL="171450" indent="-171450">
              <a:buFontTx/>
              <a:buChar char="-"/>
            </a:pPr>
            <a:r>
              <a:rPr lang="sv-SE" dirty="0"/>
              <a:t>GBG Sydväst (Askim-Frölunda-Högsbo + Västra Göteborg)</a:t>
            </a:r>
          </a:p>
          <a:p>
            <a:pPr marL="171450" indent="-171450">
              <a:buFontTx/>
              <a:buChar char="-"/>
            </a:pPr>
            <a:r>
              <a:rPr lang="sv-SE" dirty="0"/>
              <a:t>GBG Hisingen (Lundby + Norra Hisingen + Västra Hisingen)</a:t>
            </a:r>
          </a:p>
          <a:p>
            <a:pPr marL="171450" indent="-171450">
              <a:buFontTx/>
              <a:buChar char="-"/>
            </a:pPr>
            <a:r>
              <a:rPr lang="sv-SE" dirty="0"/>
              <a:t>GBG Nordost (Angered + Östra Göteborg)</a:t>
            </a:r>
          </a:p>
          <a:p>
            <a:pPr marL="171450" indent="-171450">
              <a:buFontTx/>
              <a:buChar char="-"/>
            </a:pPr>
            <a:r>
              <a:rPr lang="sv-SE" dirty="0"/>
              <a:t>GBG Centrum (Centrum + Majorna-Linné + Örgryte Härlanda)</a:t>
            </a:r>
          </a:p>
          <a:p>
            <a:pPr marL="171450" indent="-171450">
              <a:buFontTx/>
              <a:buChar char="-"/>
            </a:pPr>
            <a:r>
              <a:rPr lang="sv-SE" dirty="0"/>
              <a:t>Partille</a:t>
            </a:r>
          </a:p>
          <a:p>
            <a:pPr marL="171450" indent="-171450">
              <a:buFontTx/>
              <a:buChar char="-"/>
            </a:pPr>
            <a:r>
              <a:rPr lang="sv-SE" dirty="0"/>
              <a:t>Härryda</a:t>
            </a:r>
          </a:p>
          <a:p>
            <a:pPr marL="171450" indent="-171450">
              <a:buFontTx/>
              <a:buChar char="-"/>
            </a:pPr>
            <a:r>
              <a:rPr lang="sv-SE" dirty="0"/>
              <a:t>Mölndal</a:t>
            </a:r>
          </a:p>
          <a:p>
            <a:pPr marL="171450" indent="-171450">
              <a:buFontTx/>
              <a:buChar char="-"/>
            </a:pPr>
            <a:r>
              <a:rPr lang="sv-SE" dirty="0"/>
              <a:t>Öckerö</a:t>
            </a:r>
          </a:p>
          <a:p>
            <a:endParaRPr lang="sv-SE" dirty="0"/>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9</a:t>
            </a:fld>
            <a:endParaRPr lang="sv-SE"/>
          </a:p>
        </p:txBody>
      </p:sp>
    </p:spTree>
    <p:extLst>
      <p:ext uri="{BB962C8B-B14F-4D97-AF65-F5344CB8AC3E}">
        <p14:creationId xmlns:p14="http://schemas.microsoft.com/office/powerpoint/2010/main" val="19795296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8 </a:t>
            </a:r>
            <a:r>
              <a:rPr lang="sv-SE" dirty="0" err="1"/>
              <a:t>st</a:t>
            </a:r>
            <a:r>
              <a:rPr lang="sv-SE" dirty="0"/>
              <a:t> NOSAM:</a:t>
            </a:r>
          </a:p>
          <a:p>
            <a:pPr marL="171450" indent="-171450">
              <a:buFontTx/>
              <a:buChar char="-"/>
            </a:pPr>
            <a:r>
              <a:rPr lang="sv-SE" dirty="0"/>
              <a:t>GBG Sydväst (Askim-Frölunda-Högsbo + Västra Göteborg)</a:t>
            </a:r>
          </a:p>
          <a:p>
            <a:pPr marL="171450" indent="-171450">
              <a:buFontTx/>
              <a:buChar char="-"/>
            </a:pPr>
            <a:r>
              <a:rPr lang="sv-SE" dirty="0"/>
              <a:t>GBG Hisingen (Lundby + Norra Hisingen + Västra Hisingen)</a:t>
            </a:r>
          </a:p>
          <a:p>
            <a:pPr marL="171450" indent="-171450">
              <a:buFontTx/>
              <a:buChar char="-"/>
            </a:pPr>
            <a:r>
              <a:rPr lang="sv-SE" dirty="0"/>
              <a:t>GBG Nordost (Angered + Östra Göteborg)</a:t>
            </a:r>
          </a:p>
          <a:p>
            <a:pPr marL="171450" indent="-171450">
              <a:buFontTx/>
              <a:buChar char="-"/>
            </a:pPr>
            <a:r>
              <a:rPr lang="sv-SE" dirty="0"/>
              <a:t>GBG Centrum (Centrum + Majorna-Linné + Örgryte Härlanda)</a:t>
            </a:r>
          </a:p>
          <a:p>
            <a:pPr marL="171450" indent="-171450">
              <a:buFontTx/>
              <a:buChar char="-"/>
            </a:pPr>
            <a:r>
              <a:rPr lang="sv-SE" dirty="0"/>
              <a:t>Partille</a:t>
            </a:r>
          </a:p>
          <a:p>
            <a:pPr marL="171450" indent="-171450">
              <a:buFontTx/>
              <a:buChar char="-"/>
            </a:pPr>
            <a:r>
              <a:rPr lang="sv-SE" dirty="0"/>
              <a:t>Härryda</a:t>
            </a:r>
          </a:p>
          <a:p>
            <a:pPr marL="171450" indent="-171450">
              <a:buFontTx/>
              <a:buChar char="-"/>
            </a:pPr>
            <a:r>
              <a:rPr lang="sv-SE" dirty="0"/>
              <a:t>Mölndal</a:t>
            </a:r>
          </a:p>
          <a:p>
            <a:pPr marL="171450" indent="-171450">
              <a:buFontTx/>
              <a:buChar char="-"/>
            </a:pPr>
            <a:r>
              <a:rPr lang="sv-SE" dirty="0"/>
              <a:t>Öckerö</a:t>
            </a:r>
          </a:p>
          <a:p>
            <a:endParaRPr lang="sv-SE" dirty="0"/>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10</a:t>
            </a:fld>
            <a:endParaRPr lang="sv-SE"/>
          </a:p>
        </p:txBody>
      </p:sp>
    </p:spTree>
    <p:extLst>
      <p:ext uri="{BB962C8B-B14F-4D97-AF65-F5344CB8AC3E}">
        <p14:creationId xmlns:p14="http://schemas.microsoft.com/office/powerpoint/2010/main" val="16007237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Segoe UI" panose="020B0502040204020203" pitchFamily="34" charset="0"/>
              </a:rPr>
              <a:t>Nuvarande NOSAM-grupper väljer/utser en ordförande på sista NOSAM för i år, och sedan när NOSAM är tillsatt så väljs en ordförande för NOSAM (</a:t>
            </a:r>
            <a:r>
              <a:rPr lang="sv-SE" sz="1800" dirty="0" err="1">
                <a:effectLst/>
                <a:latin typeface="Segoe UI" panose="020B0502040204020203" pitchFamily="34" charset="0"/>
              </a:rPr>
              <a:t>stornosam</a:t>
            </a:r>
            <a:r>
              <a:rPr lang="sv-SE" sz="1800" dirty="0">
                <a:effectLst/>
                <a:latin typeface="Segoe UI" panose="020B0502040204020203" pitchFamily="34" charset="0"/>
              </a:rPr>
              <a:t>) </a:t>
            </a:r>
            <a:endParaRPr lang="sv-SE" sz="1800" dirty="0">
              <a:effectLst/>
              <a:latin typeface="Arial" panose="020B0604020202020204" pitchFamily="34" charset="0"/>
            </a:endParaRPr>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11</a:t>
            </a:fld>
            <a:endParaRPr lang="sv-SE"/>
          </a:p>
        </p:txBody>
      </p:sp>
    </p:spTree>
    <p:extLst>
      <p:ext uri="{BB962C8B-B14F-4D97-AF65-F5344CB8AC3E}">
        <p14:creationId xmlns:p14="http://schemas.microsoft.com/office/powerpoint/2010/main" val="433971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800" dirty="0">
                <a:effectLst/>
                <a:latin typeface="Calibri" panose="020F0502020204030204" pitchFamily="34" charset="0"/>
              </a:rPr>
              <a:t>Lämna utrymme för lokala varianter. Lokala anpassningarna som är nödvändiga.</a:t>
            </a:r>
          </a:p>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12</a:t>
            </a:fld>
            <a:endParaRPr lang="sv-SE"/>
          </a:p>
        </p:txBody>
      </p:sp>
    </p:spTree>
    <p:extLst>
      <p:ext uri="{BB962C8B-B14F-4D97-AF65-F5344CB8AC3E}">
        <p14:creationId xmlns:p14="http://schemas.microsoft.com/office/powerpoint/2010/main" val="2831802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8190128C-C593-4F74-AE09-7883CB563F48}" type="slidenum">
              <a:rPr lang="sv-SE" smtClean="0"/>
              <a:t>14</a:t>
            </a:fld>
            <a:endParaRPr lang="sv-SE"/>
          </a:p>
        </p:txBody>
      </p:sp>
    </p:spTree>
    <p:extLst>
      <p:ext uri="{BB962C8B-B14F-4D97-AF65-F5344CB8AC3E}">
        <p14:creationId xmlns:p14="http://schemas.microsoft.com/office/powerpoint/2010/main" val="14241045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Uppdragsstyrda arbetsgrupper: Exempel på detta är </a:t>
            </a:r>
            <a:r>
              <a:rPr lang="sv-SE" dirty="0" err="1"/>
              <a:t>fd</a:t>
            </a:r>
            <a:r>
              <a:rPr lang="sv-SE" dirty="0"/>
              <a:t> </a:t>
            </a:r>
            <a:r>
              <a:rPr lang="sv-SE" dirty="0" err="1"/>
              <a:t>västbus</a:t>
            </a:r>
            <a:r>
              <a:rPr lang="sv-SE" dirty="0"/>
              <a:t> - lokala barn o unga-grupperna</a:t>
            </a:r>
          </a:p>
        </p:txBody>
      </p:sp>
      <p:sp>
        <p:nvSpPr>
          <p:cNvPr id="4" name="Platshållare för bildnummer 3"/>
          <p:cNvSpPr>
            <a:spLocks noGrp="1"/>
          </p:cNvSpPr>
          <p:nvPr>
            <p:ph type="sldNum" sz="quarter" idx="5"/>
          </p:nvPr>
        </p:nvSpPr>
        <p:spPr/>
        <p:txBody>
          <a:bodyPr/>
          <a:lstStyle/>
          <a:p>
            <a:fld id="{8190128C-C593-4F74-AE09-7883CB563F48}" type="slidenum">
              <a:rPr lang="sv-SE" smtClean="0"/>
              <a:t>17</a:t>
            </a:fld>
            <a:endParaRPr lang="sv-SE"/>
          </a:p>
        </p:txBody>
      </p:sp>
    </p:spTree>
    <p:extLst>
      <p:ext uri="{BB962C8B-B14F-4D97-AF65-F5344CB8AC3E}">
        <p14:creationId xmlns:p14="http://schemas.microsoft.com/office/powerpoint/2010/main" val="320585077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ubrikbild">
    <p:spTree>
      <p:nvGrpSpPr>
        <p:cNvPr id="1" name=""/>
        <p:cNvGrpSpPr/>
        <p:nvPr/>
      </p:nvGrpSpPr>
      <p:grpSpPr>
        <a:xfrm>
          <a:off x="0" y="0"/>
          <a:ext cx="0" cy="0"/>
          <a:chOff x="0" y="0"/>
          <a:chExt cx="0" cy="0"/>
        </a:xfrm>
      </p:grpSpPr>
      <p:pic>
        <p:nvPicPr>
          <p:cNvPr id="7" name="Bildobjekt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16" name="Rubrik 1"/>
          <p:cNvSpPr>
            <a:spLocks noGrp="1"/>
          </p:cNvSpPr>
          <p:nvPr>
            <p:ph type="ctrTitle"/>
          </p:nvPr>
        </p:nvSpPr>
        <p:spPr>
          <a:xfrm>
            <a:off x="5571240" y="971534"/>
            <a:ext cx="4908223" cy="2387600"/>
          </a:xfrm>
        </p:spPr>
        <p:txBody>
          <a:bodyPr anchor="b" anchorCtr="0">
            <a:normAutofit/>
          </a:bodyPr>
          <a:lstStyle>
            <a:lvl1pPr>
              <a:defRPr sz="4000" b="1">
                <a:solidFill>
                  <a:schemeClr val="tx1"/>
                </a:solidFill>
                <a:latin typeface="Cambria" panose="02040503050406030204" pitchFamily="18" charset="0"/>
              </a:defRPr>
            </a:lvl1pPr>
          </a:lstStyle>
          <a:p>
            <a:endParaRPr lang="sv-SE" dirty="0"/>
          </a:p>
        </p:txBody>
      </p:sp>
      <p:sp>
        <p:nvSpPr>
          <p:cNvPr id="17" name="Underrubrik 2"/>
          <p:cNvSpPr>
            <a:spLocks noGrp="1"/>
          </p:cNvSpPr>
          <p:nvPr>
            <p:ph type="subTitle" idx="1"/>
          </p:nvPr>
        </p:nvSpPr>
        <p:spPr>
          <a:xfrm>
            <a:off x="5571240" y="3451210"/>
            <a:ext cx="4908224" cy="1141412"/>
          </a:xfrm>
        </p:spPr>
        <p:txBody>
          <a:bodyPr>
            <a:normAutofit/>
          </a:bodyPr>
          <a:lstStyle>
            <a:lvl1pPr marL="0" indent="0">
              <a:buNone/>
              <a:defRPr sz="2400">
                <a:latin typeface="+mj-lt"/>
              </a:defRPr>
            </a:lvl1pPr>
          </a:lstStyle>
          <a:p>
            <a:endParaRPr lang="sv-SE" dirty="0"/>
          </a:p>
        </p:txBody>
      </p:sp>
      <p:pic>
        <p:nvPicPr>
          <p:cNvPr id="18" name="Platshållare för innehåll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41922" y="2273775"/>
            <a:ext cx="2875175" cy="1508057"/>
          </a:xfrm>
          <a:prstGeom prst="rect">
            <a:avLst/>
          </a:prstGeom>
        </p:spPr>
      </p:pic>
      <p:cxnSp>
        <p:nvCxnSpPr>
          <p:cNvPr id="19" name="Rak 18"/>
          <p:cNvCxnSpPr/>
          <p:nvPr userDrawn="1"/>
        </p:nvCxnSpPr>
        <p:spPr>
          <a:xfrm>
            <a:off x="5458120" y="1432874"/>
            <a:ext cx="0" cy="3082565"/>
          </a:xfrm>
          <a:prstGeom prst="line">
            <a:avLst/>
          </a:prstGeom>
          <a:ln w="28575" cap="rnd">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 name="Platshållare för datum 2">
            <a:extLst>
              <a:ext uri="{FF2B5EF4-FFF2-40B4-BE49-F238E27FC236}">
                <a16:creationId xmlns:a16="http://schemas.microsoft.com/office/drawing/2014/main" id="{C7108D8E-3A44-45CF-ACB1-5ED769FD3039}"/>
              </a:ext>
            </a:extLst>
          </p:cNvPr>
          <p:cNvSpPr>
            <a:spLocks noGrp="1"/>
          </p:cNvSpPr>
          <p:nvPr>
            <p:ph type="dt" sz="half" idx="10"/>
          </p:nvPr>
        </p:nvSpPr>
        <p:spPr/>
        <p:txBody>
          <a:bodyPr/>
          <a:lstStyle/>
          <a:p>
            <a:fld id="{1798B65E-7CA4-43EF-8B74-7686323F9CD6}" type="datetime1">
              <a:rPr lang="sv-SE" smtClean="0"/>
              <a:t>2022-11-25</a:t>
            </a:fld>
            <a:endParaRPr lang="sv-SE"/>
          </a:p>
        </p:txBody>
      </p:sp>
      <p:sp>
        <p:nvSpPr>
          <p:cNvPr id="5" name="Platshållare för sidfot 4">
            <a:extLst>
              <a:ext uri="{FF2B5EF4-FFF2-40B4-BE49-F238E27FC236}">
                <a16:creationId xmlns:a16="http://schemas.microsoft.com/office/drawing/2014/main" id="{F0AC10CD-D4D2-42B8-993A-ECCAC4A56177}"/>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2232160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8724900" y="365125"/>
            <a:ext cx="2628900" cy="5811838"/>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838200" y="365125"/>
            <a:ext cx="7734300" cy="5811838"/>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80298FF-DD62-47E3-B359-6BC89309D092}"/>
              </a:ext>
            </a:extLst>
          </p:cNvPr>
          <p:cNvSpPr>
            <a:spLocks noGrp="1"/>
          </p:cNvSpPr>
          <p:nvPr>
            <p:ph type="dt" sz="half" idx="10"/>
          </p:nvPr>
        </p:nvSpPr>
        <p:spPr/>
        <p:txBody>
          <a:bodyPr/>
          <a:lstStyle/>
          <a:p>
            <a:fld id="{683F4B26-0C19-4906-95B7-CA1539A4BEDD}" type="datetime1">
              <a:rPr lang="sv-SE" smtClean="0"/>
              <a:t>2022-11-25</a:t>
            </a:fld>
            <a:endParaRPr lang="sv-SE"/>
          </a:p>
        </p:txBody>
      </p:sp>
      <p:sp>
        <p:nvSpPr>
          <p:cNvPr id="8" name="Platshållare för sidfot 7">
            <a:extLst>
              <a:ext uri="{FF2B5EF4-FFF2-40B4-BE49-F238E27FC236}">
                <a16:creationId xmlns:a16="http://schemas.microsoft.com/office/drawing/2014/main" id="{E359363D-38DF-475A-B314-80E30443CF10}"/>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381114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838200" y="747518"/>
            <a:ext cx="10515600" cy="943170"/>
          </a:xfrm>
        </p:spPr>
        <p:txBody>
          <a:bodyPr anchor="b" anchorCtr="0">
            <a:normAutofit/>
          </a:bodyPr>
          <a:lstStyle>
            <a:lvl1pPr>
              <a:defRPr sz="3200" b="1">
                <a:latin typeface="Cambria" panose="02040503050406030204" pitchFamily="18" charset="0"/>
              </a:defRPr>
            </a:lvl1pPr>
          </a:lstStyle>
          <a:p>
            <a:r>
              <a:rPr lang="sv-SE" dirty="0"/>
              <a:t>Klicka här för att ändra format</a:t>
            </a:r>
          </a:p>
        </p:txBody>
      </p:sp>
      <p:sp>
        <p:nvSpPr>
          <p:cNvPr id="3" name="Platshållare för innehåll 2"/>
          <p:cNvSpPr>
            <a:spLocks noGrp="1"/>
          </p:cNvSpPr>
          <p:nvPr>
            <p:ph idx="1"/>
          </p:nvPr>
        </p:nvSpPr>
        <p:spPr/>
        <p:txBody>
          <a:bodyPr/>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pic>
        <p:nvPicPr>
          <p:cNvPr id="8" name="Bildobjekt 7"/>
          <p:cNvPicPr>
            <a:picLocks noChangeAspect="1"/>
          </p:cNvPicPr>
          <p:nvPr userDrawn="1"/>
        </p:nvPicPr>
        <p:blipFill>
          <a:blip r:embed="rId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5" name="Platshållare för datum 4">
            <a:extLst>
              <a:ext uri="{FF2B5EF4-FFF2-40B4-BE49-F238E27FC236}">
                <a16:creationId xmlns:a16="http://schemas.microsoft.com/office/drawing/2014/main" id="{D9CBE404-175F-4FD6-9CEA-3845E5D3A848}"/>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6" name="Platshållare för sidfot 5">
            <a:extLst>
              <a:ext uri="{FF2B5EF4-FFF2-40B4-BE49-F238E27FC236}">
                <a16:creationId xmlns:a16="http://schemas.microsoft.com/office/drawing/2014/main" id="{8B5451FD-6B10-4130-8D1A-F1771EF2EE02}"/>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34806855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838200" y="1825625"/>
            <a:ext cx="5181600" cy="4351338"/>
          </a:xfrm>
        </p:spPr>
        <p:txBody>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innehåll 3"/>
          <p:cNvSpPr>
            <a:spLocks noGrp="1"/>
          </p:cNvSpPr>
          <p:nvPr>
            <p:ph sz="half" idx="2"/>
          </p:nvPr>
        </p:nvSpPr>
        <p:spPr>
          <a:xfrm>
            <a:off x="6172200" y="1825625"/>
            <a:ext cx="5181600" cy="435133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8" name="Platshållare för datum 7">
            <a:extLst>
              <a:ext uri="{FF2B5EF4-FFF2-40B4-BE49-F238E27FC236}">
                <a16:creationId xmlns:a16="http://schemas.microsoft.com/office/drawing/2014/main" id="{D0246E4D-4771-4576-8197-2F42298B804E}"/>
              </a:ext>
            </a:extLst>
          </p:cNvPr>
          <p:cNvSpPr>
            <a:spLocks noGrp="1"/>
          </p:cNvSpPr>
          <p:nvPr>
            <p:ph type="dt" sz="half" idx="10"/>
          </p:nvPr>
        </p:nvSpPr>
        <p:spPr/>
        <p:txBody>
          <a:bodyPr/>
          <a:lstStyle/>
          <a:p>
            <a:fld id="{25EACB52-E021-4047-9255-21A40363EDE1}" type="datetime1">
              <a:rPr lang="sv-SE" smtClean="0"/>
              <a:t>2022-11-25</a:t>
            </a:fld>
            <a:endParaRPr lang="sv-SE"/>
          </a:p>
        </p:txBody>
      </p:sp>
      <p:sp>
        <p:nvSpPr>
          <p:cNvPr id="9" name="Platshållare för sidfot 8">
            <a:extLst>
              <a:ext uri="{FF2B5EF4-FFF2-40B4-BE49-F238E27FC236}">
                <a16:creationId xmlns:a16="http://schemas.microsoft.com/office/drawing/2014/main" id="{6BB9D5FA-7471-4C71-B215-FACD16DFD732}"/>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992854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839788" y="365125"/>
            <a:ext cx="10515600" cy="1325563"/>
          </a:xfrm>
        </p:spPr>
        <p:txBody>
          <a:bodyPr/>
          <a:lstStyle/>
          <a:p>
            <a:r>
              <a:rPr lang="sv-SE"/>
              <a:t>Klicka här för att ändra format</a:t>
            </a:r>
          </a:p>
        </p:txBody>
      </p:sp>
      <p:sp>
        <p:nvSpPr>
          <p:cNvPr id="3" name="Platshållare för tex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839788" y="2505075"/>
            <a:ext cx="5157787"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6172200" y="2505075"/>
            <a:ext cx="5183188" cy="3684588"/>
          </a:xfr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fld id="{9B92EDF5-9FA3-402D-B5C8-ED6A30ED5749}" type="datetime1">
              <a:rPr lang="sv-SE" smtClean="0"/>
              <a:t>2022-11-25</a:t>
            </a:fld>
            <a:endParaRPr lang="sv-SE"/>
          </a:p>
        </p:txBody>
      </p:sp>
      <p:sp>
        <p:nvSpPr>
          <p:cNvPr id="8" name="Platshållare för sidfot 7"/>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26821384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nchor="b" anchorCtr="0">
            <a:normAutofit/>
          </a:bodyPr>
          <a:lstStyle>
            <a:lvl1pPr>
              <a:defRPr sz="3200" b="1">
                <a:latin typeface="Cambria" panose="02040503050406030204" pitchFamily="18" charset="0"/>
              </a:defRPr>
            </a:lvl1pPr>
          </a:lstStyle>
          <a:p>
            <a:r>
              <a:rPr lang="sv-SE" dirty="0"/>
              <a:t>Klicka här för att ändra format</a:t>
            </a:r>
          </a:p>
        </p:txBody>
      </p:sp>
      <p:sp>
        <p:nvSpPr>
          <p:cNvPr id="3" name="Platshållare för datum 2"/>
          <p:cNvSpPr>
            <a:spLocks noGrp="1"/>
          </p:cNvSpPr>
          <p:nvPr>
            <p:ph type="dt" sz="half" idx="10"/>
          </p:nvPr>
        </p:nvSpPr>
        <p:spPr/>
        <p:txBody>
          <a:bodyPr/>
          <a:lstStyle/>
          <a:p>
            <a:fld id="{84D21418-316D-4E4F-880A-41BA05536142}" type="datetime1">
              <a:rPr lang="sv-SE" smtClean="0"/>
              <a:t>2022-11-25</a:t>
            </a:fld>
            <a:endParaRPr lang="sv-SE"/>
          </a:p>
        </p:txBody>
      </p:sp>
      <p:sp>
        <p:nvSpPr>
          <p:cNvPr id="4" name="Platshållare för sidfot 3"/>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905439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Platshållare för datum 4">
            <a:extLst>
              <a:ext uri="{FF2B5EF4-FFF2-40B4-BE49-F238E27FC236}">
                <a16:creationId xmlns:a16="http://schemas.microsoft.com/office/drawing/2014/main" id="{C5203CFC-69DB-4DC6-8A1E-A8CBC6B850AB}"/>
              </a:ext>
            </a:extLst>
          </p:cNvPr>
          <p:cNvSpPr>
            <a:spLocks noGrp="1"/>
          </p:cNvSpPr>
          <p:nvPr>
            <p:ph type="dt" sz="half" idx="10"/>
          </p:nvPr>
        </p:nvSpPr>
        <p:spPr/>
        <p:txBody>
          <a:bodyPr/>
          <a:lstStyle/>
          <a:p>
            <a:fld id="{71BC39F2-A39D-4FD7-8021-25FDBADD19BE}" type="datetime1">
              <a:rPr lang="sv-SE" smtClean="0"/>
              <a:t>2022-11-25</a:t>
            </a:fld>
            <a:endParaRPr lang="sv-SE"/>
          </a:p>
        </p:txBody>
      </p:sp>
      <p:sp>
        <p:nvSpPr>
          <p:cNvPr id="6" name="Platshållare för sidfot 5">
            <a:extLst>
              <a:ext uri="{FF2B5EF4-FFF2-40B4-BE49-F238E27FC236}">
                <a16:creationId xmlns:a16="http://schemas.microsoft.com/office/drawing/2014/main" id="{2C11FFD4-E8AF-4939-A87A-0A91653ABA95}"/>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2737658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innehåll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A40ECDBA-667F-4788-8ED4-D88DEE8FF612}"/>
              </a:ext>
            </a:extLst>
          </p:cNvPr>
          <p:cNvSpPr>
            <a:spLocks noGrp="1"/>
          </p:cNvSpPr>
          <p:nvPr>
            <p:ph type="dt" sz="half" idx="10"/>
          </p:nvPr>
        </p:nvSpPr>
        <p:spPr/>
        <p:txBody>
          <a:bodyPr/>
          <a:lstStyle/>
          <a:p>
            <a:fld id="{6E53F1D2-00F0-4E27-9BBC-7CB2F60E4C5F}" type="datetime1">
              <a:rPr lang="sv-SE" smtClean="0"/>
              <a:t>2022-11-25</a:t>
            </a:fld>
            <a:endParaRPr lang="sv-SE"/>
          </a:p>
        </p:txBody>
      </p:sp>
      <p:sp>
        <p:nvSpPr>
          <p:cNvPr id="9" name="Platshållare för sidfot 8">
            <a:extLst>
              <a:ext uri="{FF2B5EF4-FFF2-40B4-BE49-F238E27FC236}">
                <a16:creationId xmlns:a16="http://schemas.microsoft.com/office/drawing/2014/main" id="{19302716-59CD-4FC0-890A-2CC90291708C}"/>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627498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839788" y="457200"/>
            <a:ext cx="3932237" cy="1600200"/>
          </a:xfrm>
        </p:spPr>
        <p:txBody>
          <a:bodyPr anchor="b"/>
          <a:lstStyle>
            <a:lvl1pPr>
              <a:defRPr sz="3200"/>
            </a:lvl1pPr>
          </a:lstStyle>
          <a:p>
            <a:r>
              <a:rPr lang="sv-SE"/>
              <a:t>Klicka här för att ändra format</a:t>
            </a:r>
          </a:p>
        </p:txBody>
      </p:sp>
      <p:sp>
        <p:nvSpPr>
          <p:cNvPr id="3" name="Platshållare för bild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Klicka här för att ändra format på bakgrundstexten</a:t>
            </a:r>
          </a:p>
        </p:txBody>
      </p:sp>
      <p:sp>
        <p:nvSpPr>
          <p:cNvPr id="8" name="Platshållare för datum 7">
            <a:extLst>
              <a:ext uri="{FF2B5EF4-FFF2-40B4-BE49-F238E27FC236}">
                <a16:creationId xmlns:a16="http://schemas.microsoft.com/office/drawing/2014/main" id="{05AFA0F4-7864-4142-AD36-38DD21B9D9EC}"/>
              </a:ext>
            </a:extLst>
          </p:cNvPr>
          <p:cNvSpPr>
            <a:spLocks noGrp="1"/>
          </p:cNvSpPr>
          <p:nvPr>
            <p:ph type="dt" sz="half" idx="10"/>
          </p:nvPr>
        </p:nvSpPr>
        <p:spPr/>
        <p:txBody>
          <a:bodyPr/>
          <a:lstStyle/>
          <a:p>
            <a:fld id="{6D8F8C1A-088B-4C02-97AF-B4245B632968}" type="datetime1">
              <a:rPr lang="sv-SE" smtClean="0"/>
              <a:t>2022-11-25</a:t>
            </a:fld>
            <a:endParaRPr lang="sv-SE"/>
          </a:p>
        </p:txBody>
      </p:sp>
      <p:sp>
        <p:nvSpPr>
          <p:cNvPr id="9" name="Platshållare för sidfot 8">
            <a:extLst>
              <a:ext uri="{FF2B5EF4-FFF2-40B4-BE49-F238E27FC236}">
                <a16:creationId xmlns:a16="http://schemas.microsoft.com/office/drawing/2014/main" id="{2CC8ED1D-66AB-4947-ACA2-0CBE8A12C501}"/>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490004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A9D6D800-D48D-49AD-A47E-53638C0AC4D0}"/>
              </a:ext>
            </a:extLst>
          </p:cNvPr>
          <p:cNvSpPr>
            <a:spLocks noGrp="1"/>
          </p:cNvSpPr>
          <p:nvPr>
            <p:ph type="dt" sz="half" idx="10"/>
          </p:nvPr>
        </p:nvSpPr>
        <p:spPr/>
        <p:txBody>
          <a:bodyPr/>
          <a:lstStyle/>
          <a:p>
            <a:fld id="{3B11FDBD-A5CC-47C2-8AE5-F4C41BF17C35}" type="datetime1">
              <a:rPr lang="sv-SE" smtClean="0"/>
              <a:t>2022-11-25</a:t>
            </a:fld>
            <a:endParaRPr lang="sv-SE"/>
          </a:p>
        </p:txBody>
      </p:sp>
      <p:sp>
        <p:nvSpPr>
          <p:cNvPr id="8" name="Platshållare för sidfot 7">
            <a:extLst>
              <a:ext uri="{FF2B5EF4-FFF2-40B4-BE49-F238E27FC236}">
                <a16:creationId xmlns:a16="http://schemas.microsoft.com/office/drawing/2014/main" id="{C73A584C-8653-4336-A5DF-9EE6D584A318}"/>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879611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A3F88965-E1E5-49CD-8E92-603765FC84D5}"/>
              </a:ext>
            </a:extLst>
          </p:cNvPr>
          <p:cNvPicPr>
            <a:picLocks noChangeAspect="1"/>
          </p:cNvPicPr>
          <p:nvPr userDrawn="1"/>
        </p:nvPicPr>
        <p:blipFill>
          <a:blip r:embed="rId12" cstate="print">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8034530" y="3967793"/>
            <a:ext cx="5009363" cy="3831789"/>
          </a:xfrm>
          <a:prstGeom prst="rect">
            <a:avLst/>
          </a:prstGeom>
        </p:spPr>
      </p:pic>
      <p:sp>
        <p:nvSpPr>
          <p:cNvPr id="2" name="Platshållare för rubrik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E0312E-327D-4CA8-B8B1-328C0572EE5E}" type="datetime1">
              <a:rPr lang="sv-SE" smtClean="0"/>
              <a:t>2022-11-25</a:t>
            </a:fld>
            <a:endParaRPr lang="sv-SE"/>
          </a:p>
        </p:txBody>
      </p:sp>
      <p:sp>
        <p:nvSpPr>
          <p:cNvPr id="5" name="Platshållare för sidfo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sv-SE" dirty="0"/>
              <a:t>www.vardsamverkan.se/</a:t>
            </a:r>
            <a:r>
              <a:rPr lang="sv-SE" b="1" dirty="0"/>
              <a:t>goteborgsomradet</a:t>
            </a:r>
          </a:p>
        </p:txBody>
      </p:sp>
    </p:spTree>
    <p:extLst>
      <p:ext uri="{BB962C8B-B14F-4D97-AF65-F5344CB8AC3E}">
        <p14:creationId xmlns:p14="http://schemas.microsoft.com/office/powerpoint/2010/main" val="4235721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Lst>
  <p:hf sldNum="0" hdr="0"/>
  <p:txStyles>
    <p:titleStyle>
      <a:lvl1pPr algn="l" defTabSz="914400" rtl="0" eaLnBrk="1" latinLnBrk="0" hangingPunct="1">
        <a:lnSpc>
          <a:spcPct val="90000"/>
        </a:lnSpc>
        <a:spcBef>
          <a:spcPct val="0"/>
        </a:spcBef>
        <a:buNone/>
        <a:defRPr sz="3600" b="1" kern="1200">
          <a:solidFill>
            <a:schemeClr val="tx1"/>
          </a:solidFill>
          <a:latin typeface="Cambria" panose="02040503050406030204" pitchFamily="18" charset="0"/>
          <a:ea typeface="Cambria" panose="02040503050406030204" pitchFamily="18" charset="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png"/><Relationship Id="rId7" Type="http://schemas.openxmlformats.org/officeDocument/2006/relationships/diagramColors" Target="../diagrams/colors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ubrik 13">
            <a:extLst>
              <a:ext uri="{FF2B5EF4-FFF2-40B4-BE49-F238E27FC236}">
                <a16:creationId xmlns:a16="http://schemas.microsoft.com/office/drawing/2014/main" id="{5A1B73DE-7F16-4252-B94C-26F27977C6F7}"/>
              </a:ext>
            </a:extLst>
          </p:cNvPr>
          <p:cNvSpPr>
            <a:spLocks noGrp="1"/>
          </p:cNvSpPr>
          <p:nvPr>
            <p:ph type="ctrTitle"/>
          </p:nvPr>
        </p:nvSpPr>
        <p:spPr/>
        <p:txBody>
          <a:bodyPr/>
          <a:lstStyle/>
          <a:p>
            <a:r>
              <a:rPr lang="sv-SE" dirty="0" err="1"/>
              <a:t>NOSAM:s</a:t>
            </a:r>
            <a:r>
              <a:rPr lang="sv-SE" dirty="0"/>
              <a:t> uppdrag och mandat</a:t>
            </a:r>
          </a:p>
        </p:txBody>
      </p:sp>
      <p:sp>
        <p:nvSpPr>
          <p:cNvPr id="15" name="Underrubrik 14">
            <a:extLst>
              <a:ext uri="{FF2B5EF4-FFF2-40B4-BE49-F238E27FC236}">
                <a16:creationId xmlns:a16="http://schemas.microsoft.com/office/drawing/2014/main" id="{533AA083-A97B-41A2-9CB3-64EE437EC8EB}"/>
              </a:ext>
            </a:extLst>
          </p:cNvPr>
          <p:cNvSpPr>
            <a:spLocks noGrp="1"/>
          </p:cNvSpPr>
          <p:nvPr>
            <p:ph type="subTitle" idx="1"/>
          </p:nvPr>
        </p:nvSpPr>
        <p:spPr/>
        <p:txBody>
          <a:bodyPr/>
          <a:lstStyle/>
          <a:p>
            <a:r>
              <a:rPr lang="sv-SE" dirty="0"/>
              <a:t>Från och med 2023-03-01</a:t>
            </a:r>
          </a:p>
        </p:txBody>
      </p:sp>
      <p:sp>
        <p:nvSpPr>
          <p:cNvPr id="8" name="Platshållare för datum 7">
            <a:extLst>
              <a:ext uri="{FF2B5EF4-FFF2-40B4-BE49-F238E27FC236}">
                <a16:creationId xmlns:a16="http://schemas.microsoft.com/office/drawing/2014/main" id="{39F0867E-AE58-4FCA-94E5-25F50DD30CDB}"/>
              </a:ext>
            </a:extLst>
          </p:cNvPr>
          <p:cNvSpPr>
            <a:spLocks noGrp="1"/>
          </p:cNvSpPr>
          <p:nvPr>
            <p:ph type="dt" sz="half" idx="10"/>
          </p:nvPr>
        </p:nvSpPr>
        <p:spPr/>
        <p:txBody>
          <a:bodyPr/>
          <a:lstStyle/>
          <a:p>
            <a:fld id="{304486CE-2CDB-43B9-A723-BDE983A81D4D}" type="datetime1">
              <a:rPr lang="sv-SE" smtClean="0"/>
              <a:pPr/>
              <a:t>2022-11-25</a:t>
            </a:fld>
            <a:endParaRPr lang="sv-SE"/>
          </a:p>
        </p:txBody>
      </p:sp>
      <p:sp>
        <p:nvSpPr>
          <p:cNvPr id="9" name="Platshållare för sidfot 8">
            <a:extLst>
              <a:ext uri="{FF2B5EF4-FFF2-40B4-BE49-F238E27FC236}">
                <a16:creationId xmlns:a16="http://schemas.microsoft.com/office/drawing/2014/main" id="{C086C41F-8DEF-45B1-B3AA-54F8D0AF3117}"/>
              </a:ext>
            </a:extLst>
          </p:cNvPr>
          <p:cNvSpPr>
            <a:spLocks noGrp="1"/>
          </p:cNvSpPr>
          <p:nvPr>
            <p:ph type="ftr" sz="quarter" idx="11"/>
          </p:nvPr>
        </p:nvSpPr>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3945299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a:bodyPr>
          <a:lstStyle/>
          <a:p>
            <a:r>
              <a:rPr lang="sv-SE" dirty="0"/>
              <a:t>Förändring</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
        <p:nvSpPr>
          <p:cNvPr id="8" name="Platshållare för innehåll 2">
            <a:extLst>
              <a:ext uri="{FF2B5EF4-FFF2-40B4-BE49-F238E27FC236}">
                <a16:creationId xmlns:a16="http://schemas.microsoft.com/office/drawing/2014/main" id="{03681911-4DB7-464E-B967-E00D29B4669F}"/>
              </a:ext>
            </a:extLst>
          </p:cNvPr>
          <p:cNvSpPr>
            <a:spLocks noGrp="1"/>
          </p:cNvSpPr>
          <p:nvPr>
            <p:ph idx="1"/>
          </p:nvPr>
        </p:nvSpPr>
        <p:spPr>
          <a:xfrm>
            <a:off x="838200" y="1825625"/>
            <a:ext cx="6186713" cy="4284857"/>
          </a:xfrm>
        </p:spPr>
        <p:txBody>
          <a:bodyPr>
            <a:normAutofit/>
          </a:bodyPr>
          <a:lstStyle/>
          <a:p>
            <a:r>
              <a:rPr lang="sv-SE" dirty="0"/>
              <a:t>Reviderad uppdragsbeskrivning för NOSAM</a:t>
            </a:r>
          </a:p>
          <a:p>
            <a:r>
              <a:rPr lang="sv-SE" dirty="0"/>
              <a:t>Från 14 NOSAM till 8 NOSAM</a:t>
            </a:r>
          </a:p>
          <a:p>
            <a:pPr lvl="1"/>
            <a:r>
              <a:rPr lang="sv-SE" dirty="0"/>
              <a:t>Lokala variationer/tillägg:</a:t>
            </a:r>
          </a:p>
          <a:p>
            <a:pPr lvl="2"/>
            <a:r>
              <a:rPr lang="sv-SE" dirty="0"/>
              <a:t>Lokala NOSAM enligt geografisk område och/eller utifrån fokusområden Barn och unga, Äldre, Psykiatri och Mitt i livet</a:t>
            </a:r>
          </a:p>
          <a:p>
            <a:r>
              <a:rPr lang="sv-SE" dirty="0"/>
              <a:t>Processledare (4 stycken för 8 NOSAM)</a:t>
            </a:r>
            <a:br>
              <a:rPr lang="sv-SE" dirty="0"/>
            </a:br>
            <a:r>
              <a:rPr lang="sv-SE" sz="2000" dirty="0"/>
              <a:t>(beräknas vara på plats till 2023-03-01)</a:t>
            </a:r>
            <a:endParaRPr lang="sv-SE" dirty="0"/>
          </a:p>
        </p:txBody>
      </p:sp>
      <p:sp>
        <p:nvSpPr>
          <p:cNvPr id="9" name="Platshållare för innehåll 2">
            <a:extLst>
              <a:ext uri="{FF2B5EF4-FFF2-40B4-BE49-F238E27FC236}">
                <a16:creationId xmlns:a16="http://schemas.microsoft.com/office/drawing/2014/main" id="{A18C1386-6C78-44DF-AA2C-F4ECF546190B}"/>
              </a:ext>
            </a:extLst>
          </p:cNvPr>
          <p:cNvSpPr txBox="1">
            <a:spLocks/>
          </p:cNvSpPr>
          <p:nvPr/>
        </p:nvSpPr>
        <p:spPr>
          <a:xfrm>
            <a:off x="7805057" y="537028"/>
            <a:ext cx="3795485" cy="4919435"/>
          </a:xfrm>
          <a:prstGeom prst="rect">
            <a:avLst/>
          </a:prstGeom>
          <a:solidFill>
            <a:schemeClr val="accent1">
              <a:lumMod val="20000"/>
              <a:lumOff val="8000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3538" lvl="1" indent="-276225">
              <a:spcBef>
                <a:spcPts val="1200"/>
              </a:spcBef>
            </a:pPr>
            <a:r>
              <a:rPr lang="sv-SE" dirty="0"/>
              <a:t>GBG Sydväst</a:t>
            </a:r>
            <a:br>
              <a:rPr lang="sv-SE" dirty="0"/>
            </a:br>
            <a:r>
              <a:rPr lang="sv-SE" sz="1800" dirty="0"/>
              <a:t>(Askim-Frölunda-Högsbo + Västra Göteborg)</a:t>
            </a:r>
          </a:p>
          <a:p>
            <a:pPr marL="363538" lvl="1" indent="-276225"/>
            <a:r>
              <a:rPr lang="sv-SE" dirty="0"/>
              <a:t>GBG Hisingen</a:t>
            </a:r>
            <a:br>
              <a:rPr lang="sv-SE" dirty="0"/>
            </a:br>
            <a:r>
              <a:rPr lang="sv-SE" sz="1800" dirty="0"/>
              <a:t>(Lundby + Norra Hisingen + Västra Hisingen)</a:t>
            </a:r>
          </a:p>
          <a:p>
            <a:pPr marL="363538" lvl="1" indent="-276225"/>
            <a:r>
              <a:rPr lang="sv-SE" dirty="0"/>
              <a:t>GBG Nordost</a:t>
            </a:r>
            <a:br>
              <a:rPr lang="sv-SE" dirty="0"/>
            </a:br>
            <a:r>
              <a:rPr lang="sv-SE" sz="1800" dirty="0"/>
              <a:t>(Angered + Östra Göteborg)</a:t>
            </a:r>
          </a:p>
          <a:p>
            <a:pPr marL="363538" lvl="1" indent="-276225"/>
            <a:r>
              <a:rPr lang="sv-SE" dirty="0"/>
              <a:t>GBG Centrum</a:t>
            </a:r>
            <a:br>
              <a:rPr lang="sv-SE" dirty="0"/>
            </a:br>
            <a:r>
              <a:rPr lang="sv-SE" sz="1800" dirty="0"/>
              <a:t>(Centrum + Majorna-Linné + Örgryte Härlanda)</a:t>
            </a:r>
          </a:p>
          <a:p>
            <a:pPr marL="363538" lvl="1" indent="-276225"/>
            <a:r>
              <a:rPr lang="sv-SE" dirty="0"/>
              <a:t>Partille</a:t>
            </a:r>
          </a:p>
          <a:p>
            <a:pPr marL="363538" lvl="1" indent="-276225"/>
            <a:r>
              <a:rPr lang="sv-SE" dirty="0"/>
              <a:t>Härryda</a:t>
            </a:r>
          </a:p>
          <a:p>
            <a:pPr marL="363538" lvl="1" indent="-276225"/>
            <a:r>
              <a:rPr lang="sv-SE" dirty="0"/>
              <a:t>Mölndal</a:t>
            </a:r>
          </a:p>
          <a:p>
            <a:pPr marL="363538" lvl="1" indent="-276225"/>
            <a:r>
              <a:rPr lang="sv-SE" dirty="0"/>
              <a:t>Öckerö</a:t>
            </a:r>
          </a:p>
        </p:txBody>
      </p:sp>
      <p:cxnSp>
        <p:nvCxnSpPr>
          <p:cNvPr id="10" name="Rak pilkoppling 9">
            <a:extLst>
              <a:ext uri="{FF2B5EF4-FFF2-40B4-BE49-F238E27FC236}">
                <a16:creationId xmlns:a16="http://schemas.microsoft.com/office/drawing/2014/main" id="{EAB9CF90-E321-416B-8FA9-DEFBC2A8A4F7}"/>
              </a:ext>
            </a:extLst>
          </p:cNvPr>
          <p:cNvCxnSpPr/>
          <p:nvPr/>
        </p:nvCxnSpPr>
        <p:spPr>
          <a:xfrm flipV="1">
            <a:off x="5544457" y="2090059"/>
            <a:ext cx="2090057" cy="81960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273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a:bodyPr>
          <a:lstStyle/>
          <a:p>
            <a:r>
              <a:rPr lang="sv-SE" dirty="0"/>
              <a:t>Vad behöver ni göra nu?</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Förvaltningarna behöver se över vilka de utser till NOSAM</a:t>
            </a:r>
          </a:p>
          <a:p>
            <a:r>
              <a:rPr lang="sv-SE" dirty="0"/>
              <a:t>NOSAM utser ordförande inom sig, det ska varvas mellan kommun/region. </a:t>
            </a:r>
          </a:p>
          <a:p>
            <a:r>
              <a:rPr lang="sv-SE" dirty="0"/>
              <a:t>Sista NOSAM i år (2022) behöver utse en ordförande i </a:t>
            </a:r>
            <a:r>
              <a:rPr lang="sv-SE"/>
              <a:t>nuvarande gruppering.</a:t>
            </a:r>
            <a:endParaRPr lang="sv-SE" dirty="0"/>
          </a:p>
          <a:p>
            <a:r>
              <a:rPr lang="sv-SE" dirty="0"/>
              <a:t>När deltagare i NOSAM är tillsatt, då väljer varje NOSAM ordförandeskap.</a:t>
            </a:r>
          </a:p>
          <a:p>
            <a:r>
              <a:rPr lang="sv-SE" dirty="0"/>
              <a:t>Detaljplanering görs inom respektive NOSAM.</a:t>
            </a:r>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1770629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NOSAM Uppdragsbeskrivning</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lnSpcReduction="10000"/>
          </a:bodyPr>
          <a:lstStyle/>
          <a:p>
            <a:r>
              <a:rPr lang="sv-SE"/>
              <a:t>Vårdsamverkan sker på länsnivå, delregionalt i Göteborgsområdet och lokalt i närområdet </a:t>
            </a:r>
          </a:p>
          <a:p>
            <a:r>
              <a:rPr lang="sv-SE"/>
              <a:t>Närområdessamverkan (NOSAM) </a:t>
            </a:r>
            <a:r>
              <a:rPr lang="sv-SE" dirty="0"/>
              <a:t>ska vara ett forum för dialog </a:t>
            </a:r>
            <a:r>
              <a:rPr lang="sv-SE"/>
              <a:t>och samråd.</a:t>
            </a:r>
            <a:endParaRPr lang="sv-SE" dirty="0"/>
          </a:p>
          <a:p>
            <a:r>
              <a:rPr lang="sv-SE" dirty="0"/>
              <a:t>Kommunikation i samverkansarbetet handlar om att skapa gemenskap, ägarskap och engagemang.</a:t>
            </a:r>
          </a:p>
          <a:p>
            <a:r>
              <a:rPr lang="sv-SE" dirty="0"/>
              <a:t>Budskap ska nå hela vägen ut i verksamhet och samtliga chefsnivåer är delaktiga i beslut/ställningstagande om samverkan.</a:t>
            </a:r>
            <a:br>
              <a:rPr lang="sv-SE" dirty="0"/>
            </a:br>
            <a:endParaRPr lang="sv-SE" dirty="0"/>
          </a:p>
          <a:p>
            <a:r>
              <a:rPr lang="sv-SE" dirty="0"/>
              <a:t>Mötesfrekvens minst två gånger/år (sällanforum)</a:t>
            </a:r>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2933588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NOSAM Uppdragsbeskrivning – Ordförande</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Ordförandeskapet roterar bland ingående parter/verksamheter.</a:t>
            </a:r>
          </a:p>
          <a:p>
            <a:r>
              <a:rPr lang="sv-SE" dirty="0"/>
              <a:t>Ordförande utses inom gruppen. </a:t>
            </a:r>
          </a:p>
          <a:p>
            <a:r>
              <a:rPr lang="sv-SE" dirty="0"/>
              <a:t>NOSAM kan enas om att utse vice ordförande. </a:t>
            </a:r>
          </a:p>
          <a:p>
            <a:r>
              <a:rPr lang="sv-SE" dirty="0"/>
              <a:t>Om ordföranden slutar under uppdragsperioden utser huvudmannen ny ordförande</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353916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a:bodyPr>
          <a:lstStyle/>
          <a:p>
            <a:r>
              <a:rPr lang="sv-SE" dirty="0"/>
              <a:t>NOSAM Uppdragsbeskrivning – Ledamot</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fontScale="92500" lnSpcReduction="20000"/>
          </a:bodyPr>
          <a:lstStyle/>
          <a:p>
            <a:pPr marL="0" indent="0">
              <a:buNone/>
            </a:pPr>
            <a:r>
              <a:rPr lang="sv-SE" dirty="0"/>
              <a:t>Uppdrag och ansvar för ledamöterna i NOSAM:</a:t>
            </a:r>
          </a:p>
          <a:p>
            <a:r>
              <a:rPr lang="sv-SE" dirty="0"/>
              <a:t>Hålla samman NOSAM-arbetet övergripande på lokalstrategisk nivå</a:t>
            </a:r>
          </a:p>
          <a:p>
            <a:r>
              <a:rPr lang="sv-SE" dirty="0"/>
              <a:t>Planera, leda och följa det lokala operativa arbetet</a:t>
            </a:r>
          </a:p>
          <a:p>
            <a:r>
              <a:rPr lang="sv-SE" dirty="0"/>
              <a:t>Ta fram en handlingsplan med fokus på identifierade närområdesfrågor, prioriterade fokusområden i antagen Samverkansplan för Göteborgsområdet och delregionala Temagruppernas handlingsplaner</a:t>
            </a:r>
          </a:p>
          <a:p>
            <a:r>
              <a:rPr lang="sv-SE" dirty="0"/>
              <a:t>Etablera och </a:t>
            </a:r>
            <a:r>
              <a:rPr lang="sv-SE" dirty="0" err="1"/>
              <a:t>resurssätta</a:t>
            </a:r>
            <a:r>
              <a:rPr lang="sv-SE" dirty="0"/>
              <a:t> lokala NOSAM</a:t>
            </a:r>
          </a:p>
          <a:p>
            <a:r>
              <a:rPr lang="sv-SE" dirty="0"/>
              <a:t>NOSAM kompetens ska finnas tillgänglig för lokala NOSAM, stöd ges utifrån specifika behov; t ex. processledning, rådgivning, gemensamma möten</a:t>
            </a:r>
          </a:p>
          <a:p>
            <a:r>
              <a:rPr lang="sv-SE" dirty="0"/>
              <a:t>Ansvarar för att bära information till/från NOSAM samt förankra frågor inom den organisation/verksamhet man representerar. </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2128270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a:bodyPr>
          <a:lstStyle/>
          <a:p>
            <a:r>
              <a:rPr lang="sv-SE" dirty="0"/>
              <a:t>NOSAM Uppdragsbeskrivning – Ledamot (forts.)</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fontScale="92500" lnSpcReduction="10000"/>
          </a:bodyPr>
          <a:lstStyle/>
          <a:p>
            <a:pPr marL="0" indent="0">
              <a:buNone/>
            </a:pPr>
            <a:r>
              <a:rPr lang="sv-SE" dirty="0"/>
              <a:t>Uppdrag och ansvar för ledamöterna i NOSAM (forts.):</a:t>
            </a:r>
          </a:p>
          <a:p>
            <a:r>
              <a:rPr lang="sv-SE" dirty="0"/>
              <a:t>Omhändertar LGS beslut/ställningstagande som kräver förankring i alla linjer/parter</a:t>
            </a:r>
          </a:p>
          <a:p>
            <a:r>
              <a:rPr lang="sv-SE" dirty="0"/>
              <a:t>Bevakar implementering av IT-system för samverkan</a:t>
            </a:r>
          </a:p>
          <a:p>
            <a:r>
              <a:rPr lang="sv-SE" dirty="0"/>
              <a:t>Ansvarar för att handlingsplan och minnesanteckningar kommuniceras vidare för publicering på hemsidan</a:t>
            </a:r>
          </a:p>
          <a:p>
            <a:r>
              <a:rPr lang="sv-SE" dirty="0"/>
              <a:t>Hanterar processen för årsrapportering till LGS enligt fastställt </a:t>
            </a:r>
            <a:r>
              <a:rPr lang="sv-SE" dirty="0" err="1"/>
              <a:t>årshjul</a:t>
            </a:r>
            <a:endParaRPr lang="sv-SE" dirty="0"/>
          </a:p>
          <a:p>
            <a:r>
              <a:rPr lang="sv-SE" dirty="0"/>
              <a:t>Frågor som inte går att lösa på NOSAM-nivå förs vidare till temagrupperna på delregional nivå genom kontakt med respektive processledare eller genom chefer i den egna linjen.</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3081900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NOSAM Uppdragsbeskrivning – Bemanning</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I NOSAM sitter valda lämpliga funktioner från ingående parter. </a:t>
            </a:r>
          </a:p>
          <a:p>
            <a:r>
              <a:rPr lang="sv-SE" dirty="0"/>
              <a:t>Ledamöterna utses av </a:t>
            </a:r>
            <a:r>
              <a:rPr lang="sv-SE"/>
              <a:t>respektive organisation/förvaltning och får </a:t>
            </a:r>
            <a:r>
              <a:rPr lang="sv-SE" dirty="0"/>
              <a:t>mandat att samarbeta. Samverkan är en pågående process och kontinuitet är viktigt. Ersättare utses inte.</a:t>
            </a:r>
          </a:p>
          <a:p>
            <a:r>
              <a:rPr lang="sv-SE" dirty="0"/>
              <a:t>Sahlgrenska Universitetssjukhuset (SU) utser kontaktpersoner och representanter ska bjudas in vid behov.</a:t>
            </a:r>
          </a:p>
          <a:p>
            <a:r>
              <a:rPr lang="sv-SE" dirty="0"/>
              <a:t>Temagruppernas processledare kan medverka vid NOSAM-möten i temaspecifika frågor.</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1297045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Lokala NOSAM</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fontScale="92500" lnSpcReduction="20000"/>
          </a:bodyPr>
          <a:lstStyle/>
          <a:p>
            <a:r>
              <a:rPr lang="sv-SE" dirty="0"/>
              <a:t>Arbetar processinriktat och utgår från vad som är bäst för individen. </a:t>
            </a:r>
          </a:p>
          <a:p>
            <a:r>
              <a:rPr lang="sv-SE" dirty="0"/>
              <a:t>Grundmodellen anpassas till de behov och förutsättningar som finns lokalt i kranskommun/stadsområde.</a:t>
            </a:r>
          </a:p>
          <a:p>
            <a:r>
              <a:rPr lang="sv-SE" dirty="0"/>
              <a:t>Deltagarna utses av </a:t>
            </a:r>
            <a:r>
              <a:rPr lang="sv-SE"/>
              <a:t>respektive organisation/förvaltning och får mandat </a:t>
            </a:r>
            <a:r>
              <a:rPr lang="sv-SE" dirty="0"/>
              <a:t>att samarbeta.</a:t>
            </a:r>
          </a:p>
          <a:p>
            <a:r>
              <a:rPr lang="sv-SE" dirty="0"/>
              <a:t>Förankrar och kommunicerar i sin egen verksamhet.</a:t>
            </a:r>
          </a:p>
          <a:p>
            <a:r>
              <a:rPr lang="sv-SE" dirty="0"/>
              <a:t>Mötesfrekvens två-tre gånger à 3 timmar per termin</a:t>
            </a:r>
          </a:p>
          <a:p>
            <a:r>
              <a:rPr lang="sv-SE" dirty="0"/>
              <a:t>Uppdragsstyrda arbetsgrupper: Lokala NOSAM kan tillsätta uppdragsstyrda, tidsatta, arbetsgrupper som bemannas av personal med rätt kompetens och arbetsbeskrivning. Arbetsgruppen utser inom sig ansvariga för olika uppgifter. Närmsta chef godkänner deltagandet och ansvarar för att deltagaren har arbetstid och förutsättningar för uppdraget.</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4029305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NOSAM Processledare</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lstStyle/>
          <a:p>
            <a:r>
              <a:rPr lang="sv-SE" dirty="0"/>
              <a:t>Fyra stycken processledare kommer att tillsättas till </a:t>
            </a:r>
            <a:r>
              <a:rPr lang="sv-SE" dirty="0" err="1"/>
              <a:t>NOSAM:s</a:t>
            </a:r>
            <a:r>
              <a:rPr lang="sv-SE" dirty="0"/>
              <a:t> åtta områden.</a:t>
            </a:r>
          </a:p>
          <a:p>
            <a:r>
              <a:rPr lang="sv-SE" dirty="0"/>
              <a:t>Två NOSAM kommer dela på en processledare:</a:t>
            </a:r>
          </a:p>
          <a:p>
            <a:pPr lvl="1"/>
            <a:r>
              <a:rPr lang="sv-SE" dirty="0"/>
              <a:t>Område Hisingen och Öckerö</a:t>
            </a:r>
          </a:p>
          <a:p>
            <a:pPr lvl="1"/>
            <a:r>
              <a:rPr lang="sv-SE" dirty="0"/>
              <a:t>Område Nordost och Partille</a:t>
            </a:r>
          </a:p>
          <a:p>
            <a:pPr lvl="1"/>
            <a:r>
              <a:rPr lang="sv-SE" dirty="0"/>
              <a:t>Område Centrum och Härryda</a:t>
            </a:r>
          </a:p>
          <a:p>
            <a:pPr lvl="1"/>
            <a:r>
              <a:rPr lang="sv-SE" dirty="0"/>
              <a:t>Område Sydväst och Mölndal</a:t>
            </a:r>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4074093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NOSAM Processledare uppdrag:</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fontScale="92500" lnSpcReduction="10000"/>
          </a:bodyPr>
          <a:lstStyle/>
          <a:p>
            <a:r>
              <a:rPr lang="sv-SE" dirty="0"/>
              <a:t>Omvärldsbevaka vad som kan påverka NOSAM och dess utveckling. Särskilt beaktande omställningen av hälso- och sjukvård på området Nära vård.</a:t>
            </a:r>
          </a:p>
          <a:p>
            <a:r>
              <a:rPr lang="sv-SE" dirty="0"/>
              <a:t>Hantera processen för handlingsplan och årsrapportering utifrån fastställt </a:t>
            </a:r>
            <a:r>
              <a:rPr lang="sv-SE" dirty="0" err="1"/>
              <a:t>årshjul</a:t>
            </a:r>
            <a:endParaRPr lang="sv-SE" dirty="0"/>
          </a:p>
          <a:p>
            <a:r>
              <a:rPr lang="sv-SE" dirty="0"/>
              <a:t>Arbeta för att inkludera brukarperspektivet</a:t>
            </a:r>
          </a:p>
          <a:p>
            <a:r>
              <a:rPr lang="sv-SE" dirty="0"/>
              <a:t>Bidra till handlingskraft lokalt och på uppdrag samordna, stödja och följa lokalt beslutat utvecklingsarbete och fastställda processer</a:t>
            </a:r>
          </a:p>
          <a:p>
            <a:r>
              <a:rPr lang="sv-SE" dirty="0"/>
              <a:t>Samordna, dokumentera, kommunicera och följa upp NOSAM möten.</a:t>
            </a:r>
          </a:p>
          <a:p>
            <a:r>
              <a:rPr lang="sv-SE" dirty="0"/>
              <a:t>I samarbete med vårdsamverkans kommunikatör uppdatera och utveckla NOSAM webbsida</a:t>
            </a:r>
          </a:p>
          <a:p>
            <a:endParaRPr lang="sv-SE" dirty="0"/>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488704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Innehåll</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Inledning</a:t>
            </a:r>
          </a:p>
          <a:p>
            <a:r>
              <a:rPr lang="sv-SE" dirty="0"/>
              <a:t>Bakgrund</a:t>
            </a:r>
          </a:p>
          <a:p>
            <a:r>
              <a:rPr lang="sv-SE" dirty="0" err="1"/>
              <a:t>NOSAM:s</a:t>
            </a:r>
            <a:r>
              <a:rPr lang="sv-SE" dirty="0"/>
              <a:t> uppdrag (reviderat uppdrag)</a:t>
            </a:r>
          </a:p>
          <a:p>
            <a:r>
              <a:rPr lang="sv-SE" dirty="0"/>
              <a:t>Processledare (ny roll)</a:t>
            </a:r>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852244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BD517291-FCF2-44FF-BDD0-C9B0AAC3FF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6534" y="453095"/>
            <a:ext cx="8418931" cy="5951810"/>
          </a:xfrm>
          <a:prstGeom prst="rect">
            <a:avLst/>
          </a:prstGeom>
        </p:spPr>
      </p:pic>
      <p:sp>
        <p:nvSpPr>
          <p:cNvPr id="2" name="Platshållare för datum 1">
            <a:extLst>
              <a:ext uri="{FF2B5EF4-FFF2-40B4-BE49-F238E27FC236}">
                <a16:creationId xmlns:a16="http://schemas.microsoft.com/office/drawing/2014/main" id="{A9D55426-5E23-48E8-8BE9-06B77E45EF9E}"/>
              </a:ext>
            </a:extLst>
          </p:cNvPr>
          <p:cNvSpPr>
            <a:spLocks noGrp="1"/>
          </p:cNvSpPr>
          <p:nvPr>
            <p:ph type="dt" sz="half" idx="10"/>
          </p:nvPr>
        </p:nvSpPr>
        <p:spPr/>
        <p:txBody>
          <a:bodyPr/>
          <a:lstStyle/>
          <a:p>
            <a:fld id="{71BC39F2-A39D-4FD7-8021-25FDBADD19BE}" type="datetime1">
              <a:rPr lang="sv-SE" smtClean="0"/>
              <a:t>2022-11-25</a:t>
            </a:fld>
            <a:endParaRPr lang="sv-SE"/>
          </a:p>
        </p:txBody>
      </p:sp>
      <p:sp>
        <p:nvSpPr>
          <p:cNvPr id="3" name="Platshållare för sidfot 2">
            <a:extLst>
              <a:ext uri="{FF2B5EF4-FFF2-40B4-BE49-F238E27FC236}">
                <a16:creationId xmlns:a16="http://schemas.microsoft.com/office/drawing/2014/main" id="{5F790079-3E77-4FED-B7C6-D86620811B6E}"/>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8161859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344A3E4-8496-4642-AC09-BFBB8A93E136}"/>
              </a:ext>
            </a:extLst>
          </p:cNvPr>
          <p:cNvSpPr>
            <a:spLocks noGrp="1"/>
          </p:cNvSpPr>
          <p:nvPr>
            <p:ph type="ctrTitle"/>
          </p:nvPr>
        </p:nvSpPr>
        <p:spPr>
          <a:xfrm>
            <a:off x="5571240" y="971534"/>
            <a:ext cx="4908223" cy="1314466"/>
          </a:xfrm>
        </p:spPr>
        <p:txBody>
          <a:bodyPr/>
          <a:lstStyle/>
          <a:p>
            <a:r>
              <a:rPr lang="sv-SE" dirty="0"/>
              <a:t>Sammanfattning</a:t>
            </a:r>
          </a:p>
        </p:txBody>
      </p:sp>
      <p:sp>
        <p:nvSpPr>
          <p:cNvPr id="3" name="Underrubrik 2">
            <a:extLst>
              <a:ext uri="{FF2B5EF4-FFF2-40B4-BE49-F238E27FC236}">
                <a16:creationId xmlns:a16="http://schemas.microsoft.com/office/drawing/2014/main" id="{EF155691-1179-4AB8-AC91-9127C1DD71BC}"/>
              </a:ext>
            </a:extLst>
          </p:cNvPr>
          <p:cNvSpPr>
            <a:spLocks noGrp="1"/>
          </p:cNvSpPr>
          <p:nvPr>
            <p:ph type="subTitle" idx="1"/>
          </p:nvPr>
        </p:nvSpPr>
        <p:spPr>
          <a:xfrm>
            <a:off x="5571240" y="2450123"/>
            <a:ext cx="4908224" cy="2142499"/>
          </a:xfrm>
        </p:spPr>
        <p:txBody>
          <a:bodyPr>
            <a:normAutofit fontScale="85000" lnSpcReduction="20000"/>
          </a:bodyPr>
          <a:lstStyle/>
          <a:p>
            <a:pPr marL="342900" indent="-342900">
              <a:buClr>
                <a:schemeClr val="accent1"/>
              </a:buClr>
              <a:buFont typeface="Arial" panose="020B0604020202020204" pitchFamily="34" charset="0"/>
              <a:buChar char="•"/>
            </a:pPr>
            <a:r>
              <a:rPr lang="sv-SE" dirty="0"/>
              <a:t>NOSAM sätter ramarna.</a:t>
            </a:r>
          </a:p>
          <a:p>
            <a:pPr marL="342900" indent="-342900">
              <a:buClr>
                <a:schemeClr val="accent1"/>
              </a:buClr>
              <a:buFont typeface="Arial" panose="020B0604020202020204" pitchFamily="34" charset="0"/>
              <a:buChar char="•"/>
            </a:pPr>
            <a:r>
              <a:rPr lang="sv-SE" dirty="0"/>
              <a:t>Lokala NOSAM efter behov – utrymme för variationen mellan NOSAM</a:t>
            </a:r>
          </a:p>
          <a:p>
            <a:pPr marL="342900" indent="-342900">
              <a:buClr>
                <a:schemeClr val="accent1"/>
              </a:buClr>
              <a:buFont typeface="Arial" panose="020B0604020202020204" pitchFamily="34" charset="0"/>
              <a:buChar char="•"/>
            </a:pPr>
            <a:r>
              <a:rPr lang="sv-SE" dirty="0"/>
              <a:t>Processledare tillsätts som stödfunktion.</a:t>
            </a:r>
          </a:p>
          <a:p>
            <a:pPr marL="342900" indent="-342900">
              <a:buClr>
                <a:schemeClr val="accent1"/>
              </a:buClr>
              <a:buFont typeface="Arial" panose="020B0604020202020204" pitchFamily="34" charset="0"/>
              <a:buChar char="•"/>
            </a:pPr>
            <a:endParaRPr lang="sv-SE" dirty="0"/>
          </a:p>
          <a:p>
            <a:pPr marL="0" indent="0">
              <a:buNone/>
            </a:pPr>
            <a:r>
              <a:rPr lang="sv-SE" i="1" dirty="0"/>
              <a:t>Modellen testas och utvärderas efter två år.</a:t>
            </a:r>
          </a:p>
        </p:txBody>
      </p:sp>
      <p:sp>
        <p:nvSpPr>
          <p:cNvPr id="4" name="Platshållare för datum 3">
            <a:extLst>
              <a:ext uri="{FF2B5EF4-FFF2-40B4-BE49-F238E27FC236}">
                <a16:creationId xmlns:a16="http://schemas.microsoft.com/office/drawing/2014/main" id="{1027547D-D743-48AA-800B-C818413FD038}"/>
              </a:ext>
            </a:extLst>
          </p:cNvPr>
          <p:cNvSpPr>
            <a:spLocks noGrp="1"/>
          </p:cNvSpPr>
          <p:nvPr>
            <p:ph type="dt" sz="half" idx="10"/>
          </p:nvPr>
        </p:nvSpPr>
        <p:spPr/>
        <p:txBody>
          <a:bodyPr/>
          <a:lstStyle/>
          <a:p>
            <a:fld id="{1798B65E-7CA4-43EF-8B74-7686323F9CD6}" type="datetime1">
              <a:rPr lang="sv-SE" smtClean="0"/>
              <a:t>2022-11-25</a:t>
            </a:fld>
            <a:endParaRPr lang="sv-SE"/>
          </a:p>
        </p:txBody>
      </p:sp>
      <p:sp>
        <p:nvSpPr>
          <p:cNvPr id="5" name="Platshållare för sidfot 4">
            <a:extLst>
              <a:ext uri="{FF2B5EF4-FFF2-40B4-BE49-F238E27FC236}">
                <a16:creationId xmlns:a16="http://schemas.microsoft.com/office/drawing/2014/main" id="{F671B225-4FA9-4111-8362-EED9CD9EF8A8}"/>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928584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a:xfrm>
            <a:off x="6096001" y="538230"/>
            <a:ext cx="5448300" cy="1420018"/>
          </a:xfrm>
        </p:spPr>
        <p:txBody>
          <a:bodyPr>
            <a:noAutofit/>
          </a:bodyPr>
          <a:lstStyle/>
          <a:p>
            <a:r>
              <a:rPr lang="sv-SE" sz="2400" b="0" dirty="0"/>
              <a:t>(Inledning)</a:t>
            </a:r>
            <a:br>
              <a:rPr lang="sv-SE" dirty="0"/>
            </a:br>
            <a:r>
              <a:rPr lang="sv-SE" dirty="0"/>
              <a:t>Vi ska tillsammans bidra till att uppnå Det goda Livet i Västra Götaland</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6096000" y="2016125"/>
            <a:ext cx="5607345" cy="4530725"/>
          </a:xfrm>
        </p:spPr>
        <p:txBody>
          <a:bodyPr>
            <a:normAutofit fontScale="92500"/>
          </a:bodyPr>
          <a:lstStyle/>
          <a:p>
            <a:pPr marL="0" indent="0">
              <a:buNone/>
            </a:pPr>
            <a:r>
              <a:rPr lang="sv-SE" sz="2400" dirty="0"/>
              <a:t>Visionen </a:t>
            </a:r>
            <a:r>
              <a:rPr lang="sv-SE" sz="2400" b="1" dirty="0"/>
              <a:t>Västra Götaland – Det goda livet </a:t>
            </a:r>
            <a:r>
              <a:rPr lang="sv-SE" sz="2400" dirty="0"/>
              <a:t>är vägledande. Framtagen i samverkan mellan VGR och de 49 kommunerna.</a:t>
            </a:r>
          </a:p>
          <a:p>
            <a:r>
              <a:rPr lang="sv-SE" sz="2400" dirty="0"/>
              <a:t>Övergripande mål: Samverkan mellan kommun och region ska utjämna skillnader i hälsa</a:t>
            </a:r>
          </a:p>
          <a:p>
            <a:r>
              <a:rPr lang="sv-SE" sz="2400" dirty="0"/>
              <a:t>Prioriterade fokusområden där brukarmedverkan ska genomsyra:</a:t>
            </a:r>
          </a:p>
          <a:p>
            <a:pPr marL="723900" indent="-368300">
              <a:buFont typeface="+mj-lt"/>
              <a:buAutoNum type="arabicPeriod"/>
            </a:pPr>
            <a:r>
              <a:rPr lang="sv-SE" sz="2400" dirty="0"/>
              <a:t>In- och utskrivningsprocessen </a:t>
            </a:r>
          </a:p>
          <a:p>
            <a:pPr marL="723900" indent="-368300">
              <a:buFont typeface="+mj-lt"/>
              <a:buAutoNum type="arabicPeriod"/>
            </a:pPr>
            <a:r>
              <a:rPr lang="sv-SE" sz="2400" dirty="0"/>
              <a:t>Tidiga samordnade insatser för att främja hälsa och förebygga ohälsa</a:t>
            </a:r>
          </a:p>
          <a:p>
            <a:pPr marL="723900" indent="-368300">
              <a:buFont typeface="+mj-lt"/>
              <a:buAutoNum type="arabicPeriod"/>
            </a:pPr>
            <a:r>
              <a:rPr lang="sv-SE" sz="2400" dirty="0"/>
              <a:t>Fysisk hälsa vid psykisk ohälsa/sjukdom</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pic>
        <p:nvPicPr>
          <p:cNvPr id="7" name="Bildobjekt 6" descr="En bild som visar text, person, personer, olika&#10;&#10;Automatiskt genererad beskrivning">
            <a:extLst>
              <a:ext uri="{FF2B5EF4-FFF2-40B4-BE49-F238E27FC236}">
                <a16:creationId xmlns:a16="http://schemas.microsoft.com/office/drawing/2014/main" id="{033585F2-9C84-4037-821C-9F517B870B7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0"/>
            <a:ext cx="5607344" cy="6858000"/>
          </a:xfrm>
          <a:prstGeom prst="rect">
            <a:avLst/>
          </a:prstGeom>
        </p:spPr>
      </p:pic>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a:xfrm>
            <a:off x="6667500" y="6356350"/>
            <a:ext cx="4114800" cy="365125"/>
          </a:xfrm>
        </p:spPr>
        <p:txBody>
          <a:bodyPr/>
          <a:lstStyle/>
          <a:p>
            <a:r>
              <a:rPr lang="sv-SE" dirty="0"/>
              <a:t>www.vardsamverkan.se/</a:t>
            </a:r>
            <a:r>
              <a:rPr lang="sv-SE" b="1" dirty="0"/>
              <a:t>goteborgsomradet</a:t>
            </a:r>
          </a:p>
        </p:txBody>
      </p:sp>
    </p:spTree>
    <p:extLst>
      <p:ext uri="{BB962C8B-B14F-4D97-AF65-F5344CB8AC3E}">
        <p14:creationId xmlns:p14="http://schemas.microsoft.com/office/powerpoint/2010/main" val="19447040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fontScale="90000"/>
          </a:bodyPr>
          <a:lstStyle/>
          <a:p>
            <a:r>
              <a:rPr lang="sv-SE" dirty="0"/>
              <a:t>Inledning fortsättning</a:t>
            </a:r>
            <a:br>
              <a:rPr lang="sv-SE" dirty="0"/>
            </a:br>
            <a:endParaRPr lang="sv-SE" dirty="0"/>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Vi behöver alltid ha med oss vision och mål i arbetet!</a:t>
            </a:r>
            <a:br>
              <a:rPr lang="sv-SE" dirty="0"/>
            </a:br>
            <a:r>
              <a:rPr lang="sv-SE" dirty="0"/>
              <a:t>Utjämna skillnader i hälsa! – kroka arm och arbeta tillsammans för att nå det!</a:t>
            </a:r>
          </a:p>
          <a:p>
            <a:r>
              <a:rPr lang="sv-SE" dirty="0"/>
              <a:t>Oavsett fortsatt process med Hälso- och sjukvårdsavtalet och färdplanen så är vägen utstakad för vårdsamverkan i Göteborgsområdet </a:t>
            </a:r>
          </a:p>
          <a:p>
            <a:pPr lvl="1"/>
            <a:r>
              <a:rPr lang="sv-SE" dirty="0"/>
              <a:t>Samverkansavtal – löper på, dialog inför varje ny mandatperiod</a:t>
            </a:r>
          </a:p>
          <a:p>
            <a:pPr lvl="1"/>
            <a:r>
              <a:rPr lang="sv-SE" dirty="0"/>
              <a:t>Samverkansplan – övergripande mål och fokusområden kvarstår 2023</a:t>
            </a:r>
          </a:p>
          <a:p>
            <a:r>
              <a:rPr lang="sv-SE" dirty="0"/>
              <a:t>Vi måste anpassa våra former</a:t>
            </a:r>
          </a:p>
          <a:p>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3647937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Bakgrund – Varför förändring? </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Omställning till Nära vård</a:t>
            </a:r>
          </a:p>
          <a:p>
            <a:r>
              <a:rPr lang="sv-SE" dirty="0"/>
              <a:t>Bygga strukturer</a:t>
            </a:r>
          </a:p>
          <a:p>
            <a:r>
              <a:rPr lang="sv-SE" dirty="0"/>
              <a:t>Hälso- och sjukvårdsavtal med Färdplan</a:t>
            </a:r>
          </a:p>
          <a:p>
            <a:endParaRPr lang="sv-SE" dirty="0"/>
          </a:p>
          <a:p>
            <a:pPr marL="0" indent="0">
              <a:buNone/>
            </a:pPr>
            <a:r>
              <a:rPr lang="sv-SE" sz="2400" dirty="0"/>
              <a:t>Omställningen till en god och Nära vård kräver hållbara strukturer och anpassade former för nära samverkan på operativ nivå. </a:t>
            </a:r>
          </a:p>
          <a:p>
            <a:pPr marL="0" indent="0">
              <a:buNone/>
            </a:pPr>
            <a:r>
              <a:rPr lang="sv-SE" sz="2400" dirty="0"/>
              <a:t>Rent praktiskt gör vi det enklare för medarbetare att samarbeta och i dialog med brukare/patient samordna insatser/aktiviteter för ökad kvalitet och effektivitet.</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59414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Bakgrund – Omorganisation i Göteborgs Stad</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lnSpcReduction="10000"/>
          </a:bodyPr>
          <a:lstStyle/>
          <a:p>
            <a:r>
              <a:rPr lang="sv-SE" dirty="0"/>
              <a:t>Göteborgs stad: Från 1 januari 2021 har sex nya fackförvaltningar byggts upp med ny högsta ledning; förvaltningsdirektör, avdelningschef och verksamhetschef.</a:t>
            </a:r>
          </a:p>
          <a:p>
            <a:r>
              <a:rPr lang="sv-SE" dirty="0"/>
              <a:t>Stadsområden, indelning utgår från tidigare stadsdelar. </a:t>
            </a:r>
            <a:br>
              <a:rPr lang="sv-SE" dirty="0"/>
            </a:br>
            <a:r>
              <a:rPr lang="sv-SE" dirty="0"/>
              <a:t>Går från 10 stadsdelar till 4 stadsområden:</a:t>
            </a:r>
          </a:p>
          <a:p>
            <a:endParaRPr lang="sv-SE" dirty="0"/>
          </a:p>
          <a:p>
            <a:endParaRPr lang="sv-SE" dirty="0"/>
          </a:p>
          <a:p>
            <a:r>
              <a:rPr lang="sv-SE" dirty="0"/>
              <a:t>Fyra socialnämnder med samordningsansvar för geografiska områden</a:t>
            </a:r>
          </a:p>
          <a:p>
            <a:r>
              <a:rPr lang="sv-SE" dirty="0"/>
              <a:t>Äldre samt vård-och omsorgsnämnden (ÄVO) och nämnden för funktionsstöd (FSS) har ansvar för sina frågor över hela staden.</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pic>
        <p:nvPicPr>
          <p:cNvPr id="6" name="Bildobjekt 5">
            <a:extLst>
              <a:ext uri="{FF2B5EF4-FFF2-40B4-BE49-F238E27FC236}">
                <a16:creationId xmlns:a16="http://schemas.microsoft.com/office/drawing/2014/main" id="{349169EA-CDF8-4689-BF6E-35012939140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1171574" y="3766964"/>
            <a:ext cx="4819651" cy="814503"/>
          </a:xfrm>
          <a:prstGeom prst="rect">
            <a:avLst/>
          </a:prstGeom>
        </p:spPr>
      </p:pic>
    </p:spTree>
    <p:extLst>
      <p:ext uri="{BB962C8B-B14F-4D97-AF65-F5344CB8AC3E}">
        <p14:creationId xmlns:p14="http://schemas.microsoft.com/office/powerpoint/2010/main" val="969099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fontScale="90000"/>
          </a:bodyPr>
          <a:lstStyle/>
          <a:p>
            <a:r>
              <a:rPr lang="sv-SE" dirty="0"/>
              <a:t>Bakgrund – VGR – ny vårdutbudsstruktur påverkar samverkan</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9994900" cy="4284857"/>
          </a:xfrm>
        </p:spPr>
        <p:txBody>
          <a:bodyPr>
            <a:normAutofit fontScale="77500" lnSpcReduction="20000"/>
          </a:bodyPr>
          <a:lstStyle/>
          <a:p>
            <a:r>
              <a:rPr lang="sv-SE" dirty="0"/>
              <a:t>Ny vårdutbudsstruktur innebär att samverkansområdena förändrats.</a:t>
            </a:r>
          </a:p>
          <a:p>
            <a:r>
              <a:rPr lang="sv-SE" dirty="0"/>
              <a:t>I 48 kommuner bygger det på kommungränser. I Göteborgs stad påverkar stadsområden storleken på området en vårdgivare kan etablera sig i och flytta inom. </a:t>
            </a:r>
          </a:p>
          <a:p>
            <a:r>
              <a:rPr lang="sv-SE" dirty="0"/>
              <a:t>Förändringen i Göteborgs stad innebär att det behöver genomföras en översyn av hur närområden för samverkan i Göteborg ska se ut. Denna genomförs tillsammans med vårdgivare inom vårdval vårdcentral och samverkansparter. </a:t>
            </a:r>
          </a:p>
          <a:p>
            <a:r>
              <a:rPr lang="sv-SE" dirty="0"/>
              <a:t>Inom sitt närområde har vårdcentralen ansvar att samverka och upprätta Närområdesplan (NOP) med ansvarsfördelning om gemensamma åtaganden.</a:t>
            </a:r>
          </a:p>
          <a:p>
            <a:r>
              <a:rPr lang="sv-SE" dirty="0"/>
              <a:t>Närområdet avgör även inom vilket geografiskt område en vårdcentral vid behov ska erbjuda hembesök till sina listade invånare</a:t>
            </a:r>
          </a:p>
          <a:p>
            <a:r>
              <a:rPr lang="sv-SE" dirty="0"/>
              <a:t>Uppdraget och organiseringen har även ändrats för kvälls- och helgöppna mottagningar, jourcentral, inom nya upprättade samverkansområden. Implementeringstiden är beslutad till hela 2022. </a:t>
            </a:r>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4144059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normAutofit fontScale="90000"/>
          </a:bodyPr>
          <a:lstStyle/>
          <a:p>
            <a:r>
              <a:rPr lang="sv-SE" dirty="0">
                <a:solidFill>
                  <a:schemeClr val="accent1"/>
                </a:solidFill>
              </a:rPr>
              <a:t>Revidering av </a:t>
            </a:r>
            <a:r>
              <a:rPr lang="sv-SE" dirty="0" err="1">
                <a:solidFill>
                  <a:schemeClr val="accent1"/>
                </a:solidFill>
              </a:rPr>
              <a:t>NOSAM:s</a:t>
            </a:r>
            <a:r>
              <a:rPr lang="sv-SE" dirty="0">
                <a:solidFill>
                  <a:schemeClr val="accent1"/>
                </a:solidFill>
              </a:rPr>
              <a:t> uppdrag och mandat – </a:t>
            </a:r>
            <a:br>
              <a:rPr lang="sv-SE" dirty="0">
                <a:solidFill>
                  <a:schemeClr val="accent1"/>
                </a:solidFill>
              </a:rPr>
            </a:br>
            <a:r>
              <a:rPr lang="sv-SE" dirty="0">
                <a:solidFill>
                  <a:schemeClr val="accent1"/>
                </a:solidFill>
              </a:rPr>
              <a:t>process framåt</a:t>
            </a:r>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pic>
        <p:nvPicPr>
          <p:cNvPr id="6" name="Bildobjekt 5">
            <a:extLst>
              <a:ext uri="{FF2B5EF4-FFF2-40B4-BE49-F238E27FC236}">
                <a16:creationId xmlns:a16="http://schemas.microsoft.com/office/drawing/2014/main" id="{672ED86C-5FC5-4736-B92D-C4286C68D5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19928" y="1567856"/>
            <a:ext cx="1219306" cy="1170533"/>
          </a:xfrm>
          <a:prstGeom prst="rect">
            <a:avLst/>
          </a:prstGeom>
        </p:spPr>
      </p:pic>
      <p:graphicFrame>
        <p:nvGraphicFramePr>
          <p:cNvPr id="7" name="Platshållare för innehåll 3">
            <a:extLst>
              <a:ext uri="{FF2B5EF4-FFF2-40B4-BE49-F238E27FC236}">
                <a16:creationId xmlns:a16="http://schemas.microsoft.com/office/drawing/2014/main" id="{E3B16FDC-66E3-4BF7-9124-5206DA20F2F9}"/>
              </a:ext>
            </a:extLst>
          </p:cNvPr>
          <p:cNvGraphicFramePr>
            <a:graphicFrameLocks/>
          </p:cNvGraphicFramePr>
          <p:nvPr>
            <p:extLst>
              <p:ext uri="{D42A27DB-BD31-4B8C-83A1-F6EECF244321}">
                <p14:modId xmlns:p14="http://schemas.microsoft.com/office/powerpoint/2010/main" val="835747928"/>
              </p:ext>
            </p:extLst>
          </p:nvPr>
        </p:nvGraphicFramePr>
        <p:xfrm>
          <a:off x="838200" y="1825626"/>
          <a:ext cx="10991850" cy="33750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51174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9DCF1B-56E2-402D-B3CB-26D6737422B4}"/>
              </a:ext>
            </a:extLst>
          </p:cNvPr>
          <p:cNvSpPr>
            <a:spLocks noGrp="1"/>
          </p:cNvSpPr>
          <p:nvPr>
            <p:ph type="title"/>
          </p:nvPr>
        </p:nvSpPr>
        <p:spPr/>
        <p:txBody>
          <a:bodyPr/>
          <a:lstStyle/>
          <a:p>
            <a:r>
              <a:rPr lang="sv-SE" dirty="0"/>
              <a:t>Definitioner</a:t>
            </a:r>
          </a:p>
        </p:txBody>
      </p:sp>
      <p:sp>
        <p:nvSpPr>
          <p:cNvPr id="3" name="Platshållare för innehåll 2">
            <a:extLst>
              <a:ext uri="{FF2B5EF4-FFF2-40B4-BE49-F238E27FC236}">
                <a16:creationId xmlns:a16="http://schemas.microsoft.com/office/drawing/2014/main" id="{9CA55A1D-E01F-4AC8-A1D6-EE2F5010D976}"/>
              </a:ext>
            </a:extLst>
          </p:cNvPr>
          <p:cNvSpPr>
            <a:spLocks noGrp="1"/>
          </p:cNvSpPr>
          <p:nvPr>
            <p:ph idx="1"/>
          </p:nvPr>
        </p:nvSpPr>
        <p:spPr>
          <a:xfrm>
            <a:off x="838200" y="1825625"/>
            <a:ext cx="10515600" cy="4284857"/>
          </a:xfrm>
        </p:spPr>
        <p:txBody>
          <a:bodyPr>
            <a:normAutofit/>
          </a:bodyPr>
          <a:lstStyle/>
          <a:p>
            <a:r>
              <a:rPr lang="sv-SE" dirty="0"/>
              <a:t>NOSAM</a:t>
            </a:r>
          </a:p>
          <a:p>
            <a:pPr lvl="1"/>
            <a:r>
              <a:rPr lang="sv-SE" dirty="0"/>
              <a:t>8 stycken NOSAM (tidigare 14 stycken)</a:t>
            </a:r>
          </a:p>
          <a:p>
            <a:r>
              <a:rPr lang="sv-SE" dirty="0"/>
              <a:t>Lokala NOSAM</a:t>
            </a:r>
          </a:p>
          <a:p>
            <a:pPr lvl="1"/>
            <a:r>
              <a:rPr lang="sv-SE" dirty="0"/>
              <a:t>enligt geografiskt område och/eller utifrån fokusområden Barn och unga, Äldre, Psykiatri och Mitt i livet. Undergrupp till NOSAM</a:t>
            </a:r>
          </a:p>
          <a:p>
            <a:r>
              <a:rPr lang="sv-SE" dirty="0"/>
              <a:t>Procesledare</a:t>
            </a:r>
          </a:p>
          <a:p>
            <a:pPr lvl="1"/>
            <a:r>
              <a:rPr lang="sv-SE" dirty="0"/>
              <a:t>Samordnande funktion mellan huvudmännen. En processledare per två NOSAM (sammanlagt fyra processledare för </a:t>
            </a:r>
            <a:r>
              <a:rPr lang="sv-SE"/>
              <a:t>NOSAM)</a:t>
            </a:r>
            <a:endParaRPr lang="sv-SE" dirty="0"/>
          </a:p>
        </p:txBody>
      </p:sp>
      <p:sp>
        <p:nvSpPr>
          <p:cNvPr id="4" name="Platshållare för datum 3">
            <a:extLst>
              <a:ext uri="{FF2B5EF4-FFF2-40B4-BE49-F238E27FC236}">
                <a16:creationId xmlns:a16="http://schemas.microsoft.com/office/drawing/2014/main" id="{72A67380-C1D3-4857-8952-C4CF708F6997}"/>
              </a:ext>
            </a:extLst>
          </p:cNvPr>
          <p:cNvSpPr>
            <a:spLocks noGrp="1"/>
          </p:cNvSpPr>
          <p:nvPr>
            <p:ph type="dt" sz="half" idx="10"/>
          </p:nvPr>
        </p:nvSpPr>
        <p:spPr/>
        <p:txBody>
          <a:bodyPr/>
          <a:lstStyle/>
          <a:p>
            <a:fld id="{0264BE4E-C988-45E9-A8B8-D24D47F57A7B}" type="datetime1">
              <a:rPr lang="sv-SE" smtClean="0"/>
              <a:t>2022-11-25</a:t>
            </a:fld>
            <a:endParaRPr lang="sv-SE" dirty="0"/>
          </a:p>
        </p:txBody>
      </p:sp>
      <p:sp>
        <p:nvSpPr>
          <p:cNvPr id="5" name="Platshållare för sidfot 4">
            <a:extLst>
              <a:ext uri="{FF2B5EF4-FFF2-40B4-BE49-F238E27FC236}">
                <a16:creationId xmlns:a16="http://schemas.microsoft.com/office/drawing/2014/main" id="{41DB53FF-4E76-45AC-9FC7-BD730B209DC4}"/>
              </a:ext>
            </a:extLst>
          </p:cNvPr>
          <p:cNvSpPr>
            <a:spLocks noGrp="1"/>
          </p:cNvSpPr>
          <p:nvPr>
            <p:ph type="ftr" sz="quarter" idx="11"/>
          </p:nvPr>
        </p:nvSpPr>
        <p:spPr/>
        <p:txBody>
          <a:bodyPr/>
          <a:lstStyle/>
          <a:p>
            <a:r>
              <a:rPr lang="sv-SE"/>
              <a:t>www.vardsamverkan.se/</a:t>
            </a:r>
            <a:r>
              <a:rPr lang="sv-SE" b="1"/>
              <a:t>goteborgsomradet</a:t>
            </a:r>
            <a:endParaRPr lang="sv-SE" b="1" dirty="0"/>
          </a:p>
        </p:txBody>
      </p:sp>
    </p:spTree>
    <p:extLst>
      <p:ext uri="{BB962C8B-B14F-4D97-AF65-F5344CB8AC3E}">
        <p14:creationId xmlns:p14="http://schemas.microsoft.com/office/powerpoint/2010/main" val="1373085878"/>
      </p:ext>
    </p:extLst>
  </p:cSld>
  <p:clrMapOvr>
    <a:masterClrMapping/>
  </p:clrMapOvr>
</p:sld>
</file>

<file path=ppt/theme/theme1.xml><?xml version="1.0" encoding="utf-8"?>
<a:theme xmlns:a="http://schemas.openxmlformats.org/drawingml/2006/main" name="Office-tema">
  <a:themeElements>
    <a:clrScheme name="Samverkan">
      <a:dk1>
        <a:sysClr val="windowText" lastClr="000000"/>
      </a:dk1>
      <a:lt1>
        <a:srgbClr val="FFFFFF"/>
      </a:lt1>
      <a:dk2>
        <a:srgbClr val="757070"/>
      </a:dk2>
      <a:lt2>
        <a:srgbClr val="E7E6E6"/>
      </a:lt2>
      <a:accent1>
        <a:srgbClr val="FAA21B"/>
      </a:accent1>
      <a:accent2>
        <a:srgbClr val="FFC95D"/>
      </a:accent2>
      <a:accent3>
        <a:srgbClr val="FDC785"/>
      </a:accent3>
      <a:accent4>
        <a:srgbClr val="E9A772"/>
      </a:accent4>
      <a:accent5>
        <a:srgbClr val="CE8B72"/>
      </a:accent5>
      <a:accent6>
        <a:srgbClr val="AA7C75"/>
      </a:accent6>
      <a:hlink>
        <a:srgbClr val="C0B98E"/>
      </a:hlink>
      <a:folHlink>
        <a:srgbClr val="00808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TotalTime>
  <Words>1809</Words>
  <Application>Microsoft Office PowerPoint</Application>
  <PresentationFormat>Bredbild</PresentationFormat>
  <Paragraphs>219</Paragraphs>
  <Slides>21</Slides>
  <Notes>9</Notes>
  <HiddenSlides>0</HiddenSlides>
  <MMClips>0</MMClips>
  <ScaleCrop>false</ScaleCrop>
  <HeadingPairs>
    <vt:vector size="6" baseType="variant">
      <vt:variant>
        <vt:lpstr>Använt teckensnitt</vt:lpstr>
      </vt:variant>
      <vt:variant>
        <vt:i4>4</vt:i4>
      </vt:variant>
      <vt:variant>
        <vt:lpstr>Tema</vt:lpstr>
      </vt:variant>
      <vt:variant>
        <vt:i4>1</vt:i4>
      </vt:variant>
      <vt:variant>
        <vt:lpstr>Bildrubriker</vt:lpstr>
      </vt:variant>
      <vt:variant>
        <vt:i4>21</vt:i4>
      </vt:variant>
    </vt:vector>
  </HeadingPairs>
  <TitlesOfParts>
    <vt:vector size="26" baseType="lpstr">
      <vt:lpstr>Arial</vt:lpstr>
      <vt:lpstr>Calibri</vt:lpstr>
      <vt:lpstr>Cambria</vt:lpstr>
      <vt:lpstr>Segoe UI</vt:lpstr>
      <vt:lpstr>Office-tema</vt:lpstr>
      <vt:lpstr>NOSAM:s uppdrag och mandat</vt:lpstr>
      <vt:lpstr>Innehåll</vt:lpstr>
      <vt:lpstr>(Inledning) Vi ska tillsammans bidra till att uppnå Det goda Livet i Västra Götaland</vt:lpstr>
      <vt:lpstr>Inledning fortsättning </vt:lpstr>
      <vt:lpstr>Bakgrund – Varför förändring? </vt:lpstr>
      <vt:lpstr>Bakgrund – Omorganisation i Göteborgs Stad</vt:lpstr>
      <vt:lpstr>Bakgrund – VGR – ny vårdutbudsstruktur påverkar samverkan</vt:lpstr>
      <vt:lpstr>Revidering av NOSAM:s uppdrag och mandat –  process framåt</vt:lpstr>
      <vt:lpstr>Definitioner</vt:lpstr>
      <vt:lpstr>Förändring</vt:lpstr>
      <vt:lpstr>Vad behöver ni göra nu?</vt:lpstr>
      <vt:lpstr>NOSAM Uppdragsbeskrivning</vt:lpstr>
      <vt:lpstr>NOSAM Uppdragsbeskrivning – Ordförande</vt:lpstr>
      <vt:lpstr>NOSAM Uppdragsbeskrivning – Ledamot</vt:lpstr>
      <vt:lpstr>NOSAM Uppdragsbeskrivning – Ledamot (forts.)</vt:lpstr>
      <vt:lpstr>NOSAM Uppdragsbeskrivning – Bemanning</vt:lpstr>
      <vt:lpstr>Lokala NOSAM</vt:lpstr>
      <vt:lpstr>NOSAM Processledare</vt:lpstr>
      <vt:lpstr>NOSAM Processledare uppdrag:</vt:lpstr>
      <vt:lpstr>PowerPoint-presentation</vt:lpstr>
      <vt:lpstr>Sammanfattning</vt:lpstr>
    </vt:vector>
  </TitlesOfParts>
  <Company>Västra Götalandsregionen</Company>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NOSAMs uppdrag och mandat APT-material (2022-11-25)</dc:title>
  <dc:creator/>
  <keywords/>
  <lastModifiedBy>Klara Persdotter Stjernström</lastModifiedBy>
  <revision>8</revision>
  <dcterms:created xsi:type="dcterms:W3CDTF">2018-09-10T11:25:15.0000000Z</dcterms:created>
  <dcterms:modified xsi:type="dcterms:W3CDTF">2022-11-25T13:25:31.0000000Z</dcterms:modified>
</coreProperties>
</file>