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700" r:id="rId2"/>
  </p:sldMasterIdLst>
  <p:notesMasterIdLst>
    <p:notesMasterId r:id="rId19"/>
  </p:notesMasterIdLst>
  <p:handoutMasterIdLst>
    <p:handoutMasterId r:id="rId20"/>
  </p:handoutMasterIdLst>
  <p:sldIdLst>
    <p:sldId id="256" r:id="rId3"/>
    <p:sldId id="328" r:id="rId4"/>
    <p:sldId id="286" r:id="rId5"/>
    <p:sldId id="282" r:id="rId6"/>
    <p:sldId id="284" r:id="rId7"/>
    <p:sldId id="277" r:id="rId8"/>
    <p:sldId id="287" r:id="rId9"/>
    <p:sldId id="297" r:id="rId10"/>
    <p:sldId id="302" r:id="rId11"/>
    <p:sldId id="301" r:id="rId12"/>
    <p:sldId id="349" r:id="rId13"/>
    <p:sldId id="274" r:id="rId14"/>
    <p:sldId id="325" r:id="rId15"/>
    <p:sldId id="330" r:id="rId16"/>
    <p:sldId id="275" r:id="rId17"/>
    <p:sldId id="329" r:id="rId18"/>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16FFA9F-0057-4D39-A305-224D8162467A}" v="6" dt="2026-03-31T11:51:05.035"/>
    <p1510:client id="{744AE749-F615-59D1-DE70-07D4079E0A95}" v="3" dt="2026-03-30T13:32:22.261"/>
  </p1510:revLst>
</p1510:revInfo>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967" autoAdjust="0"/>
  </p:normalViewPr>
  <p:slideViewPr>
    <p:cSldViewPr snapToGrid="0">
      <p:cViewPr varScale="1">
        <p:scale>
          <a:sx n="81" d="100"/>
          <a:sy n="81" d="100"/>
        </p:scale>
        <p:origin x="1632" y="60"/>
      </p:cViewPr>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6.xml" Id="rId8" /><Relationship Type="http://schemas.openxmlformats.org/officeDocument/2006/relationships/slide" Target="slides/slide11.xml" Id="rId13" /><Relationship Type="http://schemas.openxmlformats.org/officeDocument/2006/relationships/slide" Target="slides/slide16.xml" Id="rId18" /><Relationship Type="http://schemas.openxmlformats.org/officeDocument/2006/relationships/slide" Target="slides/slide1.xml" Id="rId3" /><Relationship Type="http://schemas.openxmlformats.org/officeDocument/2006/relationships/presProps" Target="presProps.xml" Id="rId21" /><Relationship Type="http://schemas.openxmlformats.org/officeDocument/2006/relationships/slide" Target="slides/slide5.xml" Id="rId7" /><Relationship Type="http://schemas.openxmlformats.org/officeDocument/2006/relationships/slide" Target="slides/slide10.xml" Id="rId12" /><Relationship Type="http://schemas.openxmlformats.org/officeDocument/2006/relationships/slide" Target="slides/slide15.xml" Id="rId17" /><Relationship Type="http://schemas.microsoft.com/office/2015/10/relationships/revisionInfo" Target="revisionInfo.xml" Id="rId25" /><Relationship Type="http://schemas.openxmlformats.org/officeDocument/2006/relationships/slideMaster" Target="slideMasters/slideMaster2.xml" Id="rId2" /><Relationship Type="http://schemas.openxmlformats.org/officeDocument/2006/relationships/slide" Target="slides/slide14.xml" Id="rId16" /><Relationship Type="http://schemas.openxmlformats.org/officeDocument/2006/relationships/handoutMaster" Target="handoutMasters/handoutMaster1.xml" Id="rId20" /><Relationship Type="http://schemas.openxmlformats.org/officeDocument/2006/relationships/slideMaster" Target="slideMasters/slideMaster1.xml" Id="rId1" /><Relationship Type="http://schemas.openxmlformats.org/officeDocument/2006/relationships/slide" Target="slides/slide4.xml" Id="rId6" /><Relationship Type="http://schemas.openxmlformats.org/officeDocument/2006/relationships/slide" Target="slides/slide9.xml" Id="rId11" /><Relationship Type="http://schemas.openxmlformats.org/officeDocument/2006/relationships/tableStyles" Target="tableStyles.xml" Id="rId24" /><Relationship Type="http://schemas.openxmlformats.org/officeDocument/2006/relationships/slide" Target="slides/slide3.xml" Id="rId5" /><Relationship Type="http://schemas.openxmlformats.org/officeDocument/2006/relationships/slide" Target="slides/slide13.xml" Id="rId15" /><Relationship Type="http://schemas.openxmlformats.org/officeDocument/2006/relationships/theme" Target="theme/theme1.xml" Id="rId23" /><Relationship Type="http://schemas.openxmlformats.org/officeDocument/2006/relationships/slide" Target="slides/slide8.xml" Id="rId10" /><Relationship Type="http://schemas.openxmlformats.org/officeDocument/2006/relationships/notesMaster" Target="notesMasters/notesMaster1.xml" Id="rId19" /><Relationship Type="http://schemas.openxmlformats.org/officeDocument/2006/relationships/slide" Target="slides/slide2.xml" Id="rId4" /><Relationship Type="http://schemas.openxmlformats.org/officeDocument/2006/relationships/slide" Target="slides/slide7.xml" Id="rId9" /><Relationship Type="http://schemas.openxmlformats.org/officeDocument/2006/relationships/slide" Target="slides/slide12.xml" Id="rId14" /><Relationship Type="http://schemas.openxmlformats.org/officeDocument/2006/relationships/viewProps" Target="viewProps.xml" Id="rId22"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FBC9A1D8-3438-BFD2-3F76-50893C41D5F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2BB2FE5E-F6D2-F1E8-4A37-DAB651B0A2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D81B2B-C5CE-41C6-BDA2-C05E134D15F2}" type="datetimeFigureOut">
              <a:rPr lang="sv-SE" smtClean="0"/>
              <a:t>2026-03-31</a:t>
            </a:fld>
            <a:endParaRPr lang="sv-SE"/>
          </a:p>
        </p:txBody>
      </p:sp>
      <p:sp>
        <p:nvSpPr>
          <p:cNvPr id="4" name="Platshållare för sidfot 3">
            <a:extLst>
              <a:ext uri="{FF2B5EF4-FFF2-40B4-BE49-F238E27FC236}">
                <a16:creationId xmlns:a16="http://schemas.microsoft.com/office/drawing/2014/main" id="{F512B5B7-3FDD-82CB-D536-60BE45A941A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AB35F177-ADFE-B13A-CD69-AB12BCD348A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8EB82D2-CF1F-4545-B121-9879B686B18B}" type="slidenum">
              <a:rPr lang="sv-SE" smtClean="0"/>
              <a:t>‹#›</a:t>
            </a:fld>
            <a:endParaRPr lang="sv-SE"/>
          </a:p>
        </p:txBody>
      </p:sp>
    </p:spTree>
    <p:extLst>
      <p:ext uri="{BB962C8B-B14F-4D97-AF65-F5344CB8AC3E}">
        <p14:creationId xmlns:p14="http://schemas.microsoft.com/office/powerpoint/2010/main" val="35625164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820F28-C7D8-4679-93B3-D06A863FF4DD}" type="datetimeFigureOut">
              <a:rPr lang="sv-SE" smtClean="0"/>
              <a:t>2026-03-31</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DB348E-2203-4E62-BE65-529166C2B605}" type="slidenum">
              <a:rPr lang="sv-SE" smtClean="0"/>
              <a:t>‹#›</a:t>
            </a:fld>
            <a:endParaRPr lang="sv-SE"/>
          </a:p>
        </p:txBody>
      </p:sp>
    </p:spTree>
    <p:extLst>
      <p:ext uri="{BB962C8B-B14F-4D97-AF65-F5344CB8AC3E}">
        <p14:creationId xmlns:p14="http://schemas.microsoft.com/office/powerpoint/2010/main" val="826905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sip:ar"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Informationen om implementering av ett gemensamt arbetssätt gällande vårdövergången mellan sluten och öppenvården som riktar sig till er som utförare av arbetssättet.</a:t>
            </a:r>
          </a:p>
          <a:p>
            <a:endParaRPr lang="sv-SE" dirty="0"/>
          </a:p>
        </p:txBody>
      </p:sp>
      <p:sp>
        <p:nvSpPr>
          <p:cNvPr id="4" name="Platshållare för bildnummer 3"/>
          <p:cNvSpPr>
            <a:spLocks noGrp="1"/>
          </p:cNvSpPr>
          <p:nvPr>
            <p:ph type="sldNum" sz="quarter" idx="5"/>
          </p:nvPr>
        </p:nvSpPr>
        <p:spPr/>
        <p:txBody>
          <a:bodyPr/>
          <a:lstStyle/>
          <a:p>
            <a:fld id="{A3DB348E-2203-4E62-BE65-529166C2B605}" type="slidenum">
              <a:rPr lang="sv-SE" smtClean="0"/>
              <a:t>1</a:t>
            </a:fld>
            <a:endParaRPr lang="sv-SE"/>
          </a:p>
        </p:txBody>
      </p:sp>
    </p:spTree>
    <p:extLst>
      <p:ext uri="{BB962C8B-B14F-4D97-AF65-F5344CB8AC3E}">
        <p14:creationId xmlns:p14="http://schemas.microsoft.com/office/powerpoint/2010/main" val="3623789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A3DB348E-2203-4E62-BE65-529166C2B605}" type="slidenum">
              <a:rPr lang="sv-SE" smtClean="0"/>
              <a:t>12</a:t>
            </a:fld>
            <a:endParaRPr lang="sv-SE"/>
          </a:p>
        </p:txBody>
      </p:sp>
    </p:spTree>
    <p:extLst>
      <p:ext uri="{BB962C8B-B14F-4D97-AF65-F5344CB8AC3E}">
        <p14:creationId xmlns:p14="http://schemas.microsoft.com/office/powerpoint/2010/main" val="3563536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lang="sv-SE" sz="1200">
                <a:solidFill>
                  <a:srgbClr val="482A34"/>
                </a:solidFill>
                <a:cs typeface="Calibri"/>
              </a:rPr>
            </a:br>
            <a:r>
              <a:rPr lang="sv-SE" sz="1200">
                <a:solidFill>
                  <a:srgbClr val="482A34"/>
                </a:solidFill>
                <a:cs typeface="Calibri"/>
              </a:rPr>
              <a:t>Omställningen till en god och nära vård innebär en förskjutning till öppenvård, att den enskilde skrivs ut i tidigare skede från slutenvården och därmed ses även behovet av att vårdplaneringen behöver anpassas efter denna förskjutning. </a:t>
            </a:r>
            <a:br>
              <a:rPr lang="sv-SE" sz="1200">
                <a:solidFill>
                  <a:srgbClr val="482A34"/>
                </a:solidFill>
                <a:cs typeface="Calibri"/>
              </a:rPr>
            </a:br>
            <a:br>
              <a:rPr lang="sv-SE" sz="1200">
                <a:solidFill>
                  <a:srgbClr val="482A34"/>
                </a:solidFill>
                <a:cs typeface="Calibri"/>
              </a:rPr>
            </a:br>
            <a:r>
              <a:rPr lang="sv-SE" sz="1200">
                <a:solidFill>
                  <a:srgbClr val="482A34"/>
                </a:solidFill>
                <a:cs typeface="Calibri"/>
              </a:rPr>
              <a:t>Övergång</a:t>
            </a:r>
            <a:r>
              <a:rPr lang="sv-SE" sz="1200" spc="-50">
                <a:solidFill>
                  <a:srgbClr val="482A34"/>
                </a:solidFill>
                <a:cs typeface="Calibri"/>
              </a:rPr>
              <a:t> </a:t>
            </a:r>
            <a:r>
              <a:rPr lang="sv-SE" sz="1200" spc="-20">
                <a:solidFill>
                  <a:srgbClr val="482A34"/>
                </a:solidFill>
                <a:cs typeface="Calibri"/>
              </a:rPr>
              <a:t>från</a:t>
            </a:r>
            <a:r>
              <a:rPr lang="sv-SE" sz="1200" spc="-35">
                <a:solidFill>
                  <a:srgbClr val="482A34"/>
                </a:solidFill>
                <a:cs typeface="Calibri"/>
              </a:rPr>
              <a:t> </a:t>
            </a:r>
            <a:r>
              <a:rPr lang="sv-SE" sz="1200">
                <a:solidFill>
                  <a:srgbClr val="482A34"/>
                </a:solidFill>
                <a:cs typeface="Calibri"/>
              </a:rPr>
              <a:t>två</a:t>
            </a:r>
            <a:r>
              <a:rPr lang="sv-SE" sz="1200" spc="-50">
                <a:solidFill>
                  <a:srgbClr val="482A34"/>
                </a:solidFill>
                <a:cs typeface="Calibri"/>
              </a:rPr>
              <a:t> </a:t>
            </a:r>
            <a:r>
              <a:rPr lang="sv-SE" sz="1200">
                <a:solidFill>
                  <a:srgbClr val="482A34"/>
                </a:solidFill>
                <a:cs typeface="Calibri"/>
              </a:rPr>
              <a:t>till</a:t>
            </a:r>
            <a:r>
              <a:rPr lang="sv-SE" sz="1200" spc="5">
                <a:solidFill>
                  <a:srgbClr val="482A34"/>
                </a:solidFill>
                <a:cs typeface="Calibri"/>
              </a:rPr>
              <a:t> </a:t>
            </a:r>
            <a:r>
              <a:rPr lang="sv-SE" sz="1200" spc="-10">
                <a:solidFill>
                  <a:srgbClr val="482A34"/>
                </a:solidFill>
                <a:cs typeface="Calibri"/>
              </a:rPr>
              <a:t>fyra</a:t>
            </a:r>
            <a:r>
              <a:rPr lang="sv-SE" sz="1200" spc="-45">
                <a:solidFill>
                  <a:srgbClr val="482A34"/>
                </a:solidFill>
                <a:cs typeface="Calibri"/>
              </a:rPr>
              <a:t> </a:t>
            </a:r>
            <a:r>
              <a:rPr lang="sv-SE" sz="1200">
                <a:solidFill>
                  <a:srgbClr val="482A34"/>
                </a:solidFill>
                <a:cs typeface="Calibri"/>
              </a:rPr>
              <a:t>parter</a:t>
            </a:r>
            <a:r>
              <a:rPr lang="sv-SE" sz="1200" spc="-15">
                <a:solidFill>
                  <a:srgbClr val="482A34"/>
                </a:solidFill>
                <a:cs typeface="Calibri"/>
              </a:rPr>
              <a:t> </a:t>
            </a:r>
            <a:r>
              <a:rPr lang="sv-SE" sz="1200">
                <a:solidFill>
                  <a:srgbClr val="482A34"/>
                </a:solidFill>
                <a:cs typeface="Calibri"/>
              </a:rPr>
              <a:t>i</a:t>
            </a:r>
            <a:r>
              <a:rPr lang="sv-SE" sz="1200" spc="-65">
                <a:solidFill>
                  <a:srgbClr val="482A34"/>
                </a:solidFill>
                <a:cs typeface="Calibri"/>
              </a:rPr>
              <a:t> </a:t>
            </a:r>
            <a:r>
              <a:rPr lang="sv-SE" sz="1200">
                <a:solidFill>
                  <a:srgbClr val="482A34"/>
                </a:solidFill>
                <a:cs typeface="Calibri"/>
              </a:rPr>
              <a:t>samverkan</a:t>
            </a:r>
            <a:r>
              <a:rPr lang="sv-SE" sz="1200" spc="15">
                <a:solidFill>
                  <a:srgbClr val="482A34"/>
                </a:solidFill>
                <a:cs typeface="Calibri"/>
              </a:rPr>
              <a:t> </a:t>
            </a:r>
            <a:r>
              <a:rPr lang="sv-SE" sz="1200">
                <a:solidFill>
                  <a:srgbClr val="482A34"/>
                </a:solidFill>
                <a:cs typeface="Calibri"/>
              </a:rPr>
              <a:t>–</a:t>
            </a:r>
            <a:r>
              <a:rPr lang="sv-SE" sz="1200" spc="-35">
                <a:solidFill>
                  <a:srgbClr val="482A34"/>
                </a:solidFill>
                <a:cs typeface="Calibri"/>
              </a:rPr>
              <a:t> </a:t>
            </a:r>
            <a:r>
              <a:rPr lang="sv-SE" sz="1200" spc="-10">
                <a:solidFill>
                  <a:srgbClr val="482A34"/>
                </a:solidFill>
                <a:cs typeface="Calibri"/>
              </a:rPr>
              <a:t>kräver</a:t>
            </a:r>
            <a:r>
              <a:rPr lang="sv-SE" sz="1200" spc="-15">
                <a:solidFill>
                  <a:srgbClr val="482A34"/>
                </a:solidFill>
                <a:cs typeface="Calibri"/>
              </a:rPr>
              <a:t> </a:t>
            </a:r>
            <a:r>
              <a:rPr lang="sv-SE" sz="1200" spc="-10">
                <a:solidFill>
                  <a:srgbClr val="482A34"/>
                </a:solidFill>
                <a:cs typeface="Calibri"/>
              </a:rPr>
              <a:t>mer</a:t>
            </a:r>
            <a:r>
              <a:rPr lang="sv-SE" sz="1200" spc="-70">
                <a:solidFill>
                  <a:srgbClr val="482A34"/>
                </a:solidFill>
                <a:cs typeface="Calibri"/>
              </a:rPr>
              <a:t> </a:t>
            </a:r>
            <a:r>
              <a:rPr lang="sv-SE" sz="1200">
                <a:solidFill>
                  <a:srgbClr val="482A34"/>
                </a:solidFill>
                <a:cs typeface="Calibri"/>
              </a:rPr>
              <a:t>i</a:t>
            </a:r>
            <a:r>
              <a:rPr lang="sv-SE" sz="1200" spc="5">
                <a:solidFill>
                  <a:srgbClr val="482A34"/>
                </a:solidFill>
                <a:cs typeface="Calibri"/>
              </a:rPr>
              <a:t> </a:t>
            </a:r>
            <a:r>
              <a:rPr lang="sv-SE" sz="1200">
                <a:solidFill>
                  <a:srgbClr val="482A34"/>
                </a:solidFill>
                <a:cs typeface="Calibri"/>
              </a:rPr>
              <a:t>form</a:t>
            </a:r>
            <a:r>
              <a:rPr lang="sv-SE" sz="1200" spc="-45">
                <a:solidFill>
                  <a:srgbClr val="482A34"/>
                </a:solidFill>
                <a:cs typeface="Calibri"/>
              </a:rPr>
              <a:t> </a:t>
            </a:r>
            <a:r>
              <a:rPr lang="sv-SE" sz="1200">
                <a:solidFill>
                  <a:srgbClr val="482A34"/>
                </a:solidFill>
                <a:cs typeface="Calibri"/>
              </a:rPr>
              <a:t>av</a:t>
            </a:r>
            <a:r>
              <a:rPr lang="sv-SE" sz="1200" spc="-80">
                <a:solidFill>
                  <a:srgbClr val="482A34"/>
                </a:solidFill>
                <a:cs typeface="Calibri"/>
              </a:rPr>
              <a:t> </a:t>
            </a:r>
            <a:r>
              <a:rPr lang="sv-SE" sz="1200" spc="-10">
                <a:solidFill>
                  <a:srgbClr val="482A34"/>
                </a:solidFill>
                <a:cs typeface="Calibri"/>
              </a:rPr>
              <a:t>effektivare</a:t>
            </a:r>
            <a:r>
              <a:rPr lang="sv-SE" sz="1200">
                <a:solidFill>
                  <a:srgbClr val="482A34"/>
                </a:solidFill>
                <a:cs typeface="Calibri"/>
              </a:rPr>
              <a:t> </a:t>
            </a:r>
            <a:r>
              <a:rPr lang="sv-SE" sz="1200" spc="-10">
                <a:solidFill>
                  <a:srgbClr val="482A34"/>
                </a:solidFill>
                <a:cs typeface="Calibri"/>
              </a:rPr>
              <a:t>samordning</a:t>
            </a:r>
            <a:r>
              <a:rPr lang="sv-SE" sz="1200" spc="0">
                <a:solidFill>
                  <a:srgbClr val="482A34"/>
                </a:solidFill>
                <a:cs typeface="Calibri"/>
              </a:rPr>
              <a:t> </a:t>
            </a:r>
            <a:br>
              <a:rPr lang="sv-SE" sz="1200" spc="0">
                <a:solidFill>
                  <a:srgbClr val="482A34"/>
                </a:solidFill>
                <a:cs typeface="Calibri"/>
              </a:rPr>
            </a:br>
            <a:endParaRPr lang="sv-SE" sz="2000" spc="-10"/>
          </a:p>
          <a:p>
            <a:pPr marL="0" indent="0">
              <a:lnSpc>
                <a:spcPct val="100000"/>
              </a:lnSpc>
              <a:buNone/>
            </a:pPr>
            <a:r>
              <a:rPr lang="sv-SE" sz="2000" b="1">
                <a:cs typeface="Calibri"/>
              </a:rPr>
              <a:t>Grunden till lagändringen och Huvudproblem</a:t>
            </a:r>
            <a:r>
              <a:rPr lang="sv-SE" sz="2000" b="1" spc="160">
                <a:cs typeface="Calibri"/>
              </a:rPr>
              <a:t> </a:t>
            </a:r>
            <a:r>
              <a:rPr lang="sv-SE" sz="2000" b="1">
                <a:cs typeface="Calibri"/>
              </a:rPr>
              <a:t>med</a:t>
            </a:r>
            <a:r>
              <a:rPr lang="sv-SE" sz="2000" b="1" spc="220">
                <a:cs typeface="Calibri"/>
              </a:rPr>
              <a:t> </a:t>
            </a:r>
            <a:r>
              <a:rPr lang="sv-SE" sz="2000" b="1">
                <a:cs typeface="Calibri"/>
              </a:rPr>
              <a:t>upprättad</a:t>
            </a:r>
            <a:r>
              <a:rPr lang="sv-SE" sz="2000" b="1" spc="225">
                <a:cs typeface="Calibri"/>
              </a:rPr>
              <a:t> </a:t>
            </a:r>
            <a:r>
              <a:rPr lang="sv-SE" sz="2000" b="1">
                <a:cs typeface="Calibri"/>
              </a:rPr>
              <a:t>vårdplan</a:t>
            </a:r>
            <a:r>
              <a:rPr lang="sv-SE" sz="2000" b="1" spc="120">
                <a:cs typeface="Calibri"/>
              </a:rPr>
              <a:t> </a:t>
            </a:r>
            <a:r>
              <a:rPr lang="sv-SE" sz="2000" b="1">
                <a:cs typeface="Calibri"/>
              </a:rPr>
              <a:t>innan</a:t>
            </a:r>
            <a:r>
              <a:rPr lang="sv-SE" sz="2000" b="1" spc="120">
                <a:cs typeface="Calibri"/>
              </a:rPr>
              <a:t> </a:t>
            </a:r>
            <a:r>
              <a:rPr lang="sv-SE" sz="2000" b="1">
                <a:cs typeface="Calibri"/>
              </a:rPr>
              <a:t>utskrivning</a:t>
            </a:r>
            <a:r>
              <a:rPr lang="sv-SE" sz="2000" b="1" spc="125">
                <a:cs typeface="Calibri"/>
              </a:rPr>
              <a:t> är följande</a:t>
            </a:r>
            <a:r>
              <a:rPr lang="sv-SE" sz="2000" b="1" spc="-50">
                <a:cs typeface="Calibri"/>
              </a:rPr>
              <a:t>:</a:t>
            </a:r>
            <a:endParaRPr lang="sv-SE" sz="2000" b="1">
              <a:cs typeface="Calibri"/>
            </a:endParaRPr>
          </a:p>
          <a:p>
            <a:pPr marL="182880" indent="-170180">
              <a:lnSpc>
                <a:spcPct val="100000"/>
              </a:lnSpc>
              <a:spcBef>
                <a:spcPts val="830"/>
              </a:spcBef>
              <a:buFont typeface="Arial"/>
              <a:buChar char="•"/>
              <a:tabLst>
                <a:tab pos="182880" algn="l"/>
              </a:tabLst>
            </a:pPr>
            <a:r>
              <a:rPr lang="sv-SE" sz="2000">
                <a:cs typeface="Calibri"/>
              </a:rPr>
              <a:t>Planen</a:t>
            </a:r>
            <a:r>
              <a:rPr lang="sv-SE" sz="2000" spc="-20">
                <a:cs typeface="Calibri"/>
              </a:rPr>
              <a:t> </a:t>
            </a:r>
            <a:r>
              <a:rPr lang="sv-SE" sz="2000">
                <a:cs typeface="Calibri"/>
              </a:rPr>
              <a:t>görs</a:t>
            </a:r>
            <a:r>
              <a:rPr lang="sv-SE" sz="2000" spc="-50">
                <a:cs typeface="Calibri"/>
              </a:rPr>
              <a:t> </a:t>
            </a:r>
            <a:r>
              <a:rPr lang="sv-SE" sz="2000">
                <a:cs typeface="Calibri"/>
              </a:rPr>
              <a:t>för</a:t>
            </a:r>
            <a:r>
              <a:rPr lang="sv-SE" sz="2000" spc="5">
                <a:cs typeface="Calibri"/>
              </a:rPr>
              <a:t> </a:t>
            </a:r>
            <a:r>
              <a:rPr lang="sv-SE" sz="2000">
                <a:cs typeface="Calibri"/>
              </a:rPr>
              <a:t>tidigt</a:t>
            </a:r>
            <a:r>
              <a:rPr lang="sv-SE" sz="2000" spc="-45">
                <a:cs typeface="Calibri"/>
              </a:rPr>
              <a:t> </a:t>
            </a:r>
            <a:r>
              <a:rPr lang="sv-SE" sz="2000">
                <a:cs typeface="Calibri"/>
              </a:rPr>
              <a:t>i</a:t>
            </a:r>
            <a:r>
              <a:rPr lang="sv-SE" sz="2000" spc="25">
                <a:cs typeface="Calibri"/>
              </a:rPr>
              <a:t> </a:t>
            </a:r>
            <a:r>
              <a:rPr lang="sv-SE" sz="2000">
                <a:cs typeface="Calibri"/>
              </a:rPr>
              <a:t>den</a:t>
            </a:r>
            <a:r>
              <a:rPr lang="sv-SE" sz="2000" spc="-15">
                <a:cs typeface="Calibri"/>
              </a:rPr>
              <a:t> </a:t>
            </a:r>
            <a:r>
              <a:rPr lang="sv-SE" sz="2000" spc="-10">
                <a:cs typeface="Calibri"/>
              </a:rPr>
              <a:t>enskildes</a:t>
            </a:r>
            <a:r>
              <a:rPr lang="sv-SE" sz="2000" spc="-50">
                <a:cs typeface="Calibri"/>
              </a:rPr>
              <a:t> </a:t>
            </a:r>
            <a:r>
              <a:rPr lang="sv-SE" sz="2000" spc="-10">
                <a:cs typeface="Calibri"/>
              </a:rPr>
              <a:t>återhämtnings-</a:t>
            </a:r>
            <a:r>
              <a:rPr lang="sv-SE" sz="2000" spc="-20">
                <a:cs typeface="Calibri"/>
              </a:rPr>
              <a:t> </a:t>
            </a:r>
            <a:r>
              <a:rPr lang="sv-SE" sz="2000">
                <a:cs typeface="Calibri"/>
              </a:rPr>
              <a:t>och</a:t>
            </a:r>
            <a:r>
              <a:rPr lang="sv-SE" sz="2000" spc="-20">
                <a:cs typeface="Calibri"/>
              </a:rPr>
              <a:t> </a:t>
            </a:r>
            <a:r>
              <a:rPr lang="sv-SE" sz="2000" spc="-10">
                <a:cs typeface="Calibri"/>
              </a:rPr>
              <a:t>rehabiliteringsprocess</a:t>
            </a:r>
            <a:r>
              <a:rPr lang="sv-SE" sz="2000" spc="-50">
                <a:cs typeface="Calibri"/>
              </a:rPr>
              <a:t> </a:t>
            </a:r>
            <a:r>
              <a:rPr lang="sv-SE" sz="2000">
                <a:cs typeface="Calibri"/>
              </a:rPr>
              <a:t>=</a:t>
            </a:r>
            <a:r>
              <a:rPr lang="sv-SE" sz="2000" spc="25">
                <a:cs typeface="Calibri"/>
              </a:rPr>
              <a:t> </a:t>
            </a:r>
            <a:r>
              <a:rPr lang="sv-SE" sz="2000">
                <a:cs typeface="Calibri"/>
              </a:rPr>
              <a:t>snabbt</a:t>
            </a:r>
            <a:r>
              <a:rPr lang="sv-SE" sz="2000" spc="25">
                <a:cs typeface="Calibri"/>
              </a:rPr>
              <a:t> </a:t>
            </a:r>
            <a:r>
              <a:rPr lang="sv-SE" sz="2000" spc="-10">
                <a:cs typeface="Calibri"/>
              </a:rPr>
              <a:t>inaktuell.</a:t>
            </a:r>
            <a:endParaRPr lang="sv-SE" sz="2000">
              <a:cs typeface="Calibri"/>
            </a:endParaRPr>
          </a:p>
          <a:p>
            <a:pPr marL="182880" indent="-170180">
              <a:lnSpc>
                <a:spcPct val="100000"/>
              </a:lnSpc>
              <a:spcBef>
                <a:spcPts val="869"/>
              </a:spcBef>
              <a:buFont typeface="Arial"/>
              <a:buChar char="•"/>
              <a:tabLst>
                <a:tab pos="182880" algn="l"/>
              </a:tabLst>
            </a:pPr>
            <a:r>
              <a:rPr lang="sv-SE" sz="2000">
                <a:cs typeface="Calibri"/>
              </a:rPr>
              <a:t>Planering</a:t>
            </a:r>
            <a:r>
              <a:rPr lang="sv-SE" sz="2000" spc="-40">
                <a:cs typeface="Calibri"/>
              </a:rPr>
              <a:t> </a:t>
            </a:r>
            <a:r>
              <a:rPr lang="sv-SE" sz="2000">
                <a:cs typeface="Calibri"/>
              </a:rPr>
              <a:t>=</a:t>
            </a:r>
            <a:r>
              <a:rPr lang="sv-SE" sz="2000" spc="-75">
                <a:cs typeface="Calibri"/>
              </a:rPr>
              <a:t> </a:t>
            </a:r>
            <a:r>
              <a:rPr lang="sv-SE" sz="2000">
                <a:cs typeface="Calibri"/>
              </a:rPr>
              <a:t>punktinsats</a:t>
            </a:r>
            <a:r>
              <a:rPr lang="sv-SE" sz="2000" spc="-5">
                <a:cs typeface="Calibri"/>
              </a:rPr>
              <a:t> </a:t>
            </a:r>
            <a:r>
              <a:rPr lang="sv-SE" sz="2000">
                <a:cs typeface="Calibri"/>
              </a:rPr>
              <a:t>med</a:t>
            </a:r>
            <a:r>
              <a:rPr lang="sv-SE" sz="2000" spc="-45">
                <a:cs typeface="Calibri"/>
              </a:rPr>
              <a:t> </a:t>
            </a:r>
            <a:r>
              <a:rPr lang="sv-SE" sz="2000">
                <a:cs typeface="Calibri"/>
              </a:rPr>
              <a:t>fokus</a:t>
            </a:r>
            <a:r>
              <a:rPr lang="sv-SE" sz="2000" spc="-5">
                <a:cs typeface="Calibri"/>
              </a:rPr>
              <a:t> på </a:t>
            </a:r>
            <a:r>
              <a:rPr lang="sv-SE" sz="2000" spc="-10">
                <a:cs typeface="Calibri"/>
              </a:rPr>
              <a:t>att</a:t>
            </a:r>
            <a:r>
              <a:rPr lang="sv-SE" sz="2000">
                <a:cs typeface="Calibri"/>
              </a:rPr>
              <a:t> </a:t>
            </a:r>
            <a:r>
              <a:rPr lang="sv-SE" sz="2000" spc="-20">
                <a:cs typeface="Calibri"/>
              </a:rPr>
              <a:t>”upprätta</a:t>
            </a:r>
            <a:r>
              <a:rPr lang="sv-SE" sz="2000" spc="-55">
                <a:cs typeface="Calibri"/>
              </a:rPr>
              <a:t> </a:t>
            </a:r>
            <a:r>
              <a:rPr lang="sv-SE" sz="2000">
                <a:cs typeface="Calibri"/>
              </a:rPr>
              <a:t>en</a:t>
            </a:r>
            <a:r>
              <a:rPr lang="sv-SE" sz="2000" spc="-40">
                <a:cs typeface="Calibri"/>
              </a:rPr>
              <a:t> </a:t>
            </a:r>
            <a:r>
              <a:rPr lang="sv-SE" sz="2000" spc="-10">
                <a:cs typeface="Calibri"/>
              </a:rPr>
              <a:t>plan” istället för en </a:t>
            </a:r>
            <a:r>
              <a:rPr lang="sv-SE" sz="2000" spc="0">
                <a:cs typeface="Calibri"/>
              </a:rPr>
              <a:t>p</a:t>
            </a:r>
            <a:r>
              <a:rPr lang="sv-SE" sz="2000" spc="-10"/>
              <a:t>ersoncentrerad</a:t>
            </a:r>
            <a:r>
              <a:rPr lang="sv-SE" sz="2000" spc="-45"/>
              <a:t> </a:t>
            </a:r>
            <a:r>
              <a:rPr lang="sv-SE" sz="2000" spc="-10"/>
              <a:t>samverkan</a:t>
            </a:r>
            <a:endParaRPr lang="sv-SE"/>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DB348E-2203-4E62-BE65-529166C2B605}"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4345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6E38A2-D693-041B-B206-A2C2E58C6384}"/>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B22E053-6613-0DB6-89DA-F622AE536419}"/>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45BE63A8-3CB8-8DE9-4FD4-0FA70E2F28A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a:t>Syfte med ett gemensamt nytt arbetssätt är att ”På ett tydligt sätt underlätta att göra rätt, att skapa samsyn och att stödja fokus på den enskildes behov och delaktighet i vårdövergångarna vid in- och utskrivningsprocessen.”</a:t>
            </a:r>
          </a:p>
          <a:p>
            <a:endParaRPr lang="sv-SE"/>
          </a:p>
        </p:txBody>
      </p:sp>
      <p:sp>
        <p:nvSpPr>
          <p:cNvPr id="4" name="Platshållare för bildnummer 3">
            <a:extLst>
              <a:ext uri="{FF2B5EF4-FFF2-40B4-BE49-F238E27FC236}">
                <a16:creationId xmlns:a16="http://schemas.microsoft.com/office/drawing/2014/main" id="{A91BD50A-8917-009D-CE5C-DFE5F72F0C4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DB348E-2203-4E62-BE65-529166C2B605}"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07043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20C153-EC1A-B56F-B2CD-E5B4A0673396}"/>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C471C345-BF11-14DC-F631-622477B2BBB7}"/>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E7F8C28F-4A1F-A403-2D13-18C48E9B192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kumimoji="0" lang="sv-SE" sz="1200" b="0" i="0" u="none" strike="noStrike" kern="1200" cap="none" spc="0" normalizeH="0" baseline="0" noProof="0">
                <a:ln>
                  <a:noFill/>
                </a:ln>
                <a:solidFill>
                  <a:prstClr val="black"/>
                </a:solidFill>
                <a:effectLst/>
                <a:uLnTx/>
                <a:uFillTx/>
                <a:latin typeface="Calibri" panose="020F0502020204030204"/>
                <a:ea typeface="+mn-ea"/>
                <a:cs typeface="+mn-cs"/>
              </a:rPr>
            </a:br>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Calibri" panose="020F0502020204030204"/>
                <a:ea typeface="+mn-ea"/>
                <a:cs typeface="+mn-cs"/>
              </a:rPr>
              <a:t>För verksamheterna sattes effektmål  kring TYDLIGHET: </a:t>
            </a:r>
            <a:r>
              <a:rPr kumimoji="0" lang="sv-SE" sz="1200" b="0" i="0" u="none" strike="noStrike" kern="1200" cap="none" spc="0" normalizeH="0" baseline="0" noProof="0">
                <a:ln>
                  <a:noFill/>
                </a:ln>
                <a:solidFill>
                  <a:prstClr val="black"/>
                </a:solidFill>
                <a:effectLst/>
                <a:uLnTx/>
                <a:uFillTx/>
                <a:latin typeface="Calibri" panose="020F0502020204030204"/>
                <a:ea typeface="+mn-ea"/>
                <a:cs typeface="Arial"/>
              </a:rPr>
              <a:t>Ökad tydlighet kring vad som ska göras, vem som ska göra det, när och hur.</a:t>
            </a:r>
            <a:br>
              <a:rPr kumimoji="0" lang="sv-SE" sz="1200" b="0" i="0" u="none" strike="noStrike" kern="1200" cap="none" spc="0" normalizeH="0" baseline="0" noProof="0">
                <a:ln>
                  <a:noFill/>
                </a:ln>
                <a:solidFill>
                  <a:prstClr val="black"/>
                </a:solidFill>
                <a:effectLst/>
                <a:uLnTx/>
                <a:uFillTx/>
                <a:latin typeface="Calibri" panose="020F0502020204030204"/>
                <a:ea typeface="+mn-ea"/>
                <a:cs typeface="Arial"/>
              </a:rPr>
            </a:br>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Arial"/>
            </a:endParaRPr>
          </a:p>
          <a:p>
            <a:pPr marL="0" indent="0">
              <a:lnSpc>
                <a:spcPct val="120000"/>
              </a:lnSpc>
              <a:spcBef>
                <a:spcPts val="2400"/>
              </a:spcBef>
              <a:buNone/>
            </a:pPr>
            <a:r>
              <a:rPr lang="sv-SE"/>
              <a:t>Fler medarbetare</a:t>
            </a:r>
          </a:p>
          <a:p>
            <a:pPr marL="0" indent="0">
              <a:lnSpc>
                <a:spcPct val="120000"/>
              </a:lnSpc>
              <a:buFont typeface="Arial" panose="020B0604020202020204" pitchFamily="34" charset="0"/>
              <a:buNone/>
            </a:pPr>
            <a:r>
              <a:rPr lang="sv-SE" sz="1400"/>
              <a:t>Upplever att ansvarsfördelningen genom in- och utskrivningsprocessen är tydlig</a:t>
            </a:r>
          </a:p>
          <a:p>
            <a:pPr marL="0" indent="0">
              <a:lnSpc>
                <a:spcPct val="120000"/>
              </a:lnSpc>
              <a:buFont typeface="Arial" panose="020B0604020202020204" pitchFamily="34" charset="0"/>
              <a:buNone/>
            </a:pPr>
            <a:r>
              <a:rPr lang="sv-SE"/>
              <a:t>Upplever att det är tydligt vad som ska göras vid varje steg i in- och utskrivningsprocessen</a:t>
            </a:r>
          </a:p>
          <a:p>
            <a:pPr>
              <a:lnSpc>
                <a:spcPct val="120000"/>
              </a:lnSpc>
            </a:pPr>
            <a:r>
              <a:rPr lang="sv-SE"/>
              <a:t>Dokumenterar korrekt de patientuppgifter som behövs i varje steg och förstår varför uppgifterna är viktiga.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a:p>
            <a:endParaRPr lang="sv-SE"/>
          </a:p>
        </p:txBody>
      </p:sp>
      <p:sp>
        <p:nvSpPr>
          <p:cNvPr id="4" name="Platshållare för bildnummer 3">
            <a:extLst>
              <a:ext uri="{FF2B5EF4-FFF2-40B4-BE49-F238E27FC236}">
                <a16:creationId xmlns:a16="http://schemas.microsoft.com/office/drawing/2014/main" id="{3B0920EF-7581-EAF4-9E38-3F32C9E4905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DB348E-2203-4E62-BE65-529166C2B605}"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9150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a:p>
            <a:r>
              <a:rPr lang="sv-SE"/>
              <a:t>Effektmålen för den enskilde var följande : </a:t>
            </a:r>
          </a:p>
          <a:p>
            <a:pPr marL="0" indent="0">
              <a:buNone/>
            </a:pPr>
            <a:r>
              <a:rPr lang="sv-SE" sz="1200" b="0"/>
              <a:t>Den enskilde upplever vård och omsorg som en helhet i samband med utskrivning</a:t>
            </a:r>
            <a:br>
              <a:rPr lang="sv-SE"/>
            </a:br>
            <a:r>
              <a:rPr lang="sv-SE"/>
              <a:t>- Att en ö</a:t>
            </a:r>
            <a:r>
              <a:rPr lang="sv-SE" sz="1200"/>
              <a:t>kad andel enskilda upplever att de är delaktiga i sin utskrivningsprocessen.</a:t>
            </a:r>
          </a:p>
          <a:p>
            <a:pPr marL="0" indent="0">
              <a:buNone/>
            </a:pPr>
            <a:r>
              <a:rPr lang="sv-SE" sz="1200" b="0"/>
              <a:t>Den enskilde får relevant samordnande insatser i samband med utskrivning </a:t>
            </a:r>
            <a:br>
              <a:rPr lang="sv-SE" sz="1200" b="1"/>
            </a:br>
            <a:r>
              <a:rPr lang="sv-SE" sz="1200"/>
              <a:t>-Ett ökat antal erbjudna </a:t>
            </a:r>
            <a:r>
              <a:rPr lang="sv-SE" sz="1200">
                <a:hlinkClick r:id="rId3"/>
              </a:rPr>
              <a:t>SIP:ar</a:t>
            </a:r>
            <a:r>
              <a:rPr lang="sv-SE" sz="1200"/>
              <a:t> i samband med utskrivningsprocessen</a:t>
            </a:r>
          </a:p>
          <a:p>
            <a:pPr marL="0" indent="0">
              <a:buNone/>
            </a:pPr>
            <a:r>
              <a:rPr lang="sv-SE" sz="1200" b="0"/>
              <a:t>Minimera antalet utskrivningsklara dagar</a:t>
            </a:r>
            <a:br>
              <a:rPr lang="sv-SE" sz="1200" b="1"/>
            </a:br>
            <a:r>
              <a:rPr lang="sv-SE" sz="1200"/>
              <a:t>-Att minimera antal flyttade ”planerat utskrivningsklar” datum</a:t>
            </a:r>
          </a:p>
          <a:p>
            <a:pPr marL="0" indent="0">
              <a:buNone/>
            </a:pPr>
            <a:r>
              <a:rPr lang="sv-SE" sz="1200" b="0"/>
              <a:t>Minimera antal återinläggningar(som kunde ha förebyggts)</a:t>
            </a:r>
          </a:p>
          <a:p>
            <a:endParaRPr lang="sv-SE"/>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DB348E-2203-4E62-BE65-529166C2B605}"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1981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Övergripande insikter av brister i dagens arbetssätt</a:t>
            </a:r>
            <a:br>
              <a:rPr lang="sv-SE"/>
            </a:br>
            <a:endParaRPr lang="sv-SE"/>
          </a:p>
          <a:p>
            <a:pPr marL="271463" indent="-271463">
              <a:spcBef>
                <a:spcPts val="800"/>
              </a:spcBef>
            </a:pPr>
            <a:r>
              <a:rPr lang="sv-SE" sz="1200"/>
              <a:t>Vi förser inte övriga parter med nödvändig information och kommunikation i tillräcklig utsträckning</a:t>
            </a:r>
          </a:p>
          <a:p>
            <a:pPr marL="271463" indent="-271463">
              <a:spcBef>
                <a:spcPts val="800"/>
              </a:spcBef>
            </a:pPr>
            <a:r>
              <a:rPr lang="sv-SE" sz="1200"/>
              <a:t>Vi påbörja utskrivningsplanering för sent, inte direkt vid inskrivning</a:t>
            </a:r>
          </a:p>
          <a:p>
            <a:pPr marL="271463" indent="-271463">
              <a:spcBef>
                <a:spcPts val="800"/>
              </a:spcBef>
            </a:pPr>
            <a:r>
              <a:rPr lang="sv-SE" sz="1200"/>
              <a:t>Vi dokumenterar och uppdatera inte information tillräckligt och på rätt sätt och tid i SAMSA</a:t>
            </a:r>
          </a:p>
          <a:p>
            <a:pPr marL="271463" indent="-271463">
              <a:spcBef>
                <a:spcPts val="800"/>
              </a:spcBef>
            </a:pPr>
            <a:r>
              <a:rPr lang="sv-SE" sz="1200"/>
              <a:t>Vi involvera inte den enskilde och anhöriga tillräckligt i planeringen</a:t>
            </a:r>
          </a:p>
          <a:p>
            <a:pPr marL="271463" indent="-271463">
              <a:spcBef>
                <a:spcPts val="800"/>
              </a:spcBef>
            </a:pPr>
            <a:r>
              <a:rPr lang="sv-SE" sz="1200"/>
              <a:t>Vi erbjuder inte SIP till alla som har behov av insats från både kommun och region efter slutenvårsvistelsen då det upplevs som dubbelarbete när vi fortsätter med vårdplaneringsmöten.</a:t>
            </a:r>
          </a:p>
          <a:p>
            <a:endParaRPr lang="sv-SE"/>
          </a:p>
          <a:p>
            <a:r>
              <a:rPr lang="sv-SE"/>
              <a:t>De flesta punkter är kopplade till utebliven förändring i samband med att Lagen om samverkan </a:t>
            </a:r>
            <a:br>
              <a:rPr lang="sv-SE"/>
            </a:br>
            <a:r>
              <a:rPr lang="sv-SE"/>
              <a:t>vid utskrivning från slutenvården började gälla 2018</a:t>
            </a:r>
          </a:p>
          <a:p>
            <a:endParaRPr lang="sv-SE"/>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DB348E-2203-4E62-BE65-529166C2B605}"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83544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Och hur ser lösningarna ut?</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Gadugi"/>
                <a:ea typeface="+mn-ea"/>
                <a:cs typeface="+mn-cs"/>
              </a:rPr>
              <a:t>För att uppnå en tidigare planering och att skapa en tydlig informationsstruktur har vi lagt in projektresultatet i en arbetsbeskrivning som vi publicerat på hemsidan och bygger en gemensam utbildningsstruktur. Där har vi i nuläget beskrivit 60 av de aktiviteter vi ser har störst påverkan för att nå effektmålen. </a:t>
            </a:r>
            <a:br>
              <a:rPr kumimoji="0" lang="sv-SE" sz="1200" b="0" i="0" u="none" strike="noStrike" kern="1200" cap="none" spc="0" normalizeH="0" baseline="0" noProof="0">
                <a:ln>
                  <a:noFill/>
                </a:ln>
                <a:solidFill>
                  <a:prstClr val="black"/>
                </a:solidFill>
                <a:effectLst/>
                <a:uLnTx/>
                <a:uFillTx/>
                <a:latin typeface="Gadugi"/>
                <a:ea typeface="+mn-ea"/>
                <a:cs typeface="+mn-cs"/>
              </a:rPr>
            </a:br>
            <a:r>
              <a:rPr kumimoji="0" lang="sv-SE" sz="1200" b="0" i="0" u="none" strike="noStrike" kern="1200" cap="none" spc="0" normalizeH="0" baseline="0" noProof="0">
                <a:ln>
                  <a:noFill/>
                </a:ln>
                <a:solidFill>
                  <a:prstClr val="black"/>
                </a:solidFill>
                <a:effectLst/>
                <a:uLnTx/>
                <a:uFillTx/>
                <a:latin typeface="Gadugi"/>
                <a:ea typeface="+mn-ea"/>
                <a:cs typeface="+mn-cs"/>
              </a:rPr>
              <a:t>Uppfyller inte aktiviteten effektmålen har den inte fått ta plats som en del i arbetsbeskrivningen. </a:t>
            </a:r>
            <a:br>
              <a:rPr kumimoji="0" lang="sv-SE" sz="1200" b="0" i="0" u="none" strike="noStrike" kern="1200" cap="none" spc="0" normalizeH="0" baseline="0" noProof="0">
                <a:ln>
                  <a:noFill/>
                </a:ln>
                <a:solidFill>
                  <a:prstClr val="black"/>
                </a:solidFill>
                <a:effectLst/>
                <a:uLnTx/>
                <a:uFillTx/>
                <a:latin typeface="Gadugi"/>
                <a:ea typeface="+mn-ea"/>
                <a:cs typeface="+mn-cs"/>
              </a:rPr>
            </a:br>
            <a:endParaRPr lang="sv-SE"/>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DB348E-2203-4E62-BE65-529166C2B605}"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45654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Så här ser hela arbetsbeskrivningen ut</a:t>
            </a:r>
            <a:br>
              <a:rPr lang="sv-SE"/>
            </a:br>
            <a:r>
              <a:rPr lang="sv-SE" sz="1200">
                <a:solidFill>
                  <a:schemeClr val="bg2"/>
                </a:solidFill>
                <a:latin typeface="fkGroteskNeue"/>
              </a:rPr>
              <a:t>Det finns en egen rad överst för den enskilde för att tydliggöra dennes roll som part i samverkan i sin egna vårdresa. Sedan har respektive part, dvs slutenvården, regional primärvård, kommunal primärvård och socialtjänsten fått var sin bana. Det viktiga är att läsa och förstå dessa beskrivningar både för sin egen del men också i relation till varandra för att förstå behoven både i steget före och efter ens egna. </a:t>
            </a:r>
            <a:br>
              <a:rPr lang="sv-SE" sz="1200">
                <a:solidFill>
                  <a:schemeClr val="bg2"/>
                </a:solidFill>
                <a:latin typeface="fkGroteskNeue"/>
              </a:rPr>
            </a:br>
            <a:r>
              <a:rPr lang="sv-SE"/>
              <a:t>Aktiviteterna visar När Vem behöver utföra vilka aktiviteter för att tillgodose den enskildes behov och delaktighet. </a:t>
            </a:r>
          </a:p>
          <a:p>
            <a:r>
              <a:rPr lang="sv-SE"/>
              <a:t>Varje aktivitet har specifikt mål, syfte, utförare och tidpunkt.</a:t>
            </a:r>
          </a:p>
          <a:p>
            <a:endParaRPr lang="sv-SE"/>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DB348E-2203-4E62-BE65-529166C2B605}"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5231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a:t>Mål, Syfte och Instruktion finns i vänster spalten när man trycker på en aktivitetsruta, här ligger även direktlänkar gällande lagrum, länsgemensamma rutiner och riktlinjer. Detta för att förenkla den komplexa informationsstrukturen. </a:t>
            </a:r>
            <a:br>
              <a:rPr lang="sv-SE" sz="1200"/>
            </a:br>
            <a:r>
              <a:rPr lang="sv-SE" sz="1200"/>
              <a:t>Observera att vissa aktiviteter har en pil i vänster nederkant som visar en utökad simbana. Detta gäller framför allt SIP och Egenvård som identifierats som utmanande aktiviteter. </a:t>
            </a:r>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DB348E-2203-4E62-BE65-529166C2B605}"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78416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11.svg"/><Relationship Id="rId4" Type="http://schemas.openxmlformats.org/officeDocument/2006/relationships/image" Target="../media/image10.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1.svg"/><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med symbol">
    <p:bg>
      <p:bgPr>
        <a:solidFill>
          <a:schemeClr val="accent2"/>
        </a:solidFill>
        <a:effectLst/>
      </p:bgPr>
    </p:bg>
    <p:spTree>
      <p:nvGrpSpPr>
        <p:cNvPr id="1" name=""/>
        <p:cNvGrpSpPr/>
        <p:nvPr/>
      </p:nvGrpSpPr>
      <p:grpSpPr>
        <a:xfrm>
          <a:off x="0" y="0"/>
          <a:ext cx="0" cy="0"/>
          <a:chOff x="0" y="0"/>
          <a:chExt cx="0" cy="0"/>
        </a:xfrm>
      </p:grpSpPr>
      <p:pic>
        <p:nvPicPr>
          <p:cNvPr id="10" name="Bild 9">
            <a:extLst>
              <a:ext uri="{FF2B5EF4-FFF2-40B4-BE49-F238E27FC236}">
                <a16:creationId xmlns:a16="http://schemas.microsoft.com/office/drawing/2014/main" id="{17DB99C1-B052-6565-95C0-5AA27935FD4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5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64129" y="3272072"/>
            <a:ext cx="5114591" cy="3922068"/>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p:nvPr>
        </p:nvSpPr>
        <p:spPr>
          <a:xfrm>
            <a:off x="910405" y="2000075"/>
            <a:ext cx="8743952" cy="2129251"/>
          </a:xfrm>
        </p:spPr>
        <p:txBody>
          <a:bodyPr anchor="b"/>
          <a:lstStyle>
            <a:lvl1pPr algn="l">
              <a:defRPr sz="6000" b="1" spc="150" baseline="0">
                <a:solidFill>
                  <a:schemeClr val="bg1"/>
                </a:solidFill>
              </a:defRPr>
            </a:lvl1pPr>
          </a:lstStyle>
          <a:p>
            <a:r>
              <a:rPr lang="sv-SE"/>
              <a:t>Klicka här för att ändra mall för rubrikformat</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910405" y="4221401"/>
            <a:ext cx="8743952" cy="1506903"/>
          </a:xfrm>
        </p:spPr>
        <p:txBody>
          <a:bodyPr/>
          <a:lstStyle>
            <a:lvl1pPr marL="0" indent="0" algn="l">
              <a:buNone/>
              <a:defRPr sz="2400" b="1" spc="50"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lgn="l">
              <a:lnSpc>
                <a:spcPct val="100000"/>
              </a:lnSpc>
            </a:pPr>
            <a:r>
              <a:rPr lang="sv-SE">
                <a:solidFill>
                  <a:schemeClr val="bg1"/>
                </a:solidFill>
              </a:rPr>
              <a:t>Klicka för att lägga till underrubrik</a:t>
            </a:r>
          </a:p>
        </p:txBody>
      </p:sp>
      <p:sp>
        <p:nvSpPr>
          <p:cNvPr id="13" name="Platshållare för datum 3">
            <a:extLst>
              <a:ext uri="{FF2B5EF4-FFF2-40B4-BE49-F238E27FC236}">
                <a16:creationId xmlns:a16="http://schemas.microsoft.com/office/drawing/2014/main" id="{551D10E2-D4C7-AFBB-9767-2FCDA8BC0377}"/>
              </a:ext>
            </a:extLst>
          </p:cNvPr>
          <p:cNvSpPr>
            <a:spLocks noGrp="1"/>
          </p:cNvSpPr>
          <p:nvPr>
            <p:ph type="dt" sz="half" idx="10"/>
          </p:nvPr>
        </p:nvSpPr>
        <p:spPr>
          <a:xfrm>
            <a:off x="838200" y="6356350"/>
            <a:ext cx="2743200" cy="365125"/>
          </a:xfrm>
        </p:spPr>
        <p:txBody>
          <a:bodyPr/>
          <a:lstStyle>
            <a:lvl1pPr>
              <a:defRPr sz="1050">
                <a:solidFill>
                  <a:schemeClr val="bg1">
                    <a:lumMod val="85000"/>
                  </a:schemeClr>
                </a:solidFill>
              </a:defRPr>
            </a:lvl1pPr>
          </a:lstStyle>
          <a:p>
            <a:fld id="{CF25FC6D-689B-4D4E-B680-86E47BD75D39}" type="datetime1">
              <a:rPr lang="sv-SE" smtClean="0"/>
              <a:pPr/>
              <a:t>2026-03-31</a:t>
            </a:fld>
            <a:endParaRPr lang="sv-SE"/>
          </a:p>
        </p:txBody>
      </p:sp>
      <p:sp>
        <p:nvSpPr>
          <p:cNvPr id="14" name="Platshållare för sidfot 4">
            <a:extLst>
              <a:ext uri="{FF2B5EF4-FFF2-40B4-BE49-F238E27FC236}">
                <a16:creationId xmlns:a16="http://schemas.microsoft.com/office/drawing/2014/main" id="{670E99AF-9003-FBE5-2DAD-6015BCA7E6D2}"/>
              </a:ext>
            </a:extLst>
          </p:cNvPr>
          <p:cNvSpPr>
            <a:spLocks noGrp="1"/>
          </p:cNvSpPr>
          <p:nvPr>
            <p:ph type="ftr" sz="quarter" idx="11"/>
          </p:nvPr>
        </p:nvSpPr>
        <p:spPr>
          <a:xfrm>
            <a:off x="4038600" y="6356350"/>
            <a:ext cx="4114800" cy="365125"/>
          </a:xfrm>
        </p:spPr>
        <p:txBody>
          <a:bodyPr/>
          <a:lstStyle>
            <a:lvl1pPr>
              <a:defRPr sz="1050">
                <a:solidFill>
                  <a:schemeClr val="bg1">
                    <a:lumMod val="85000"/>
                  </a:schemeClr>
                </a:solidFill>
              </a:defRPr>
            </a:lvl1pPr>
          </a:lstStyle>
          <a:p>
            <a:r>
              <a:rPr lang="sv-SE"/>
              <a:t>www.vardsamverkan.se/goteborgsomradet</a:t>
            </a:r>
          </a:p>
        </p:txBody>
      </p:sp>
      <p:sp>
        <p:nvSpPr>
          <p:cNvPr id="15" name="Platshållare för bildnummer 5">
            <a:extLst>
              <a:ext uri="{FF2B5EF4-FFF2-40B4-BE49-F238E27FC236}">
                <a16:creationId xmlns:a16="http://schemas.microsoft.com/office/drawing/2014/main" id="{7C77ABDA-702A-0A29-F37F-E8A4A73A60D7}"/>
              </a:ext>
            </a:extLst>
          </p:cNvPr>
          <p:cNvSpPr>
            <a:spLocks noGrp="1"/>
          </p:cNvSpPr>
          <p:nvPr>
            <p:ph type="sldNum" sz="quarter" idx="12"/>
          </p:nvPr>
        </p:nvSpPr>
        <p:spPr>
          <a:xfrm>
            <a:off x="8610600" y="6356350"/>
            <a:ext cx="2743200" cy="365125"/>
          </a:xfrm>
        </p:spPr>
        <p:txBody>
          <a:bodyPr/>
          <a:lstStyle>
            <a:lvl1pPr>
              <a:defRPr sz="1050">
                <a:solidFill>
                  <a:schemeClr val="bg1">
                    <a:lumMod val="85000"/>
                  </a:schemeClr>
                </a:solidFill>
              </a:defRPr>
            </a:lvl1pPr>
          </a:lstStyle>
          <a:p>
            <a:fld id="{359EE84F-F0AF-4D0C-8954-4D2D92E8E9D5}" type="slidenum">
              <a:rPr lang="sv-SE" smtClean="0"/>
              <a:pPr/>
              <a:t>‹#›</a:t>
            </a:fld>
            <a:endParaRPr lang="sv-SE"/>
          </a:p>
        </p:txBody>
      </p:sp>
      <p:pic>
        <p:nvPicPr>
          <p:cNvPr id="50" name="Bild 49">
            <a:extLst>
              <a:ext uri="{FF2B5EF4-FFF2-40B4-BE49-F238E27FC236}">
                <a16:creationId xmlns:a16="http://schemas.microsoft.com/office/drawing/2014/main" id="{52BA9548-1CA6-7250-E091-E90309E11F8C}"/>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10405" y="608391"/>
            <a:ext cx="4284592" cy="1042610"/>
          </a:xfrm>
          <a:prstGeom prst="rect">
            <a:avLst/>
          </a:prstGeom>
        </p:spPr>
      </p:pic>
    </p:spTree>
    <p:extLst>
      <p:ext uri="{BB962C8B-B14F-4D97-AF65-F5344CB8AC3E}">
        <p14:creationId xmlns:p14="http://schemas.microsoft.com/office/powerpoint/2010/main" val="3986328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höger med bildtext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9" name="Bild 8">
            <a:extLst>
              <a:ext uri="{FF2B5EF4-FFF2-40B4-BE49-F238E27FC236}">
                <a16:creationId xmlns:a16="http://schemas.microsoft.com/office/drawing/2014/main" id="{0E012578-91D7-D2CB-B6C1-C0398B03017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0430" y="3284954"/>
            <a:ext cx="5056508" cy="3877530"/>
          </a:xfrm>
          <a:prstGeom prst="rect">
            <a:avLst/>
          </a:prstGeom>
        </p:spPr>
      </p:pic>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839788" y="409575"/>
            <a:ext cx="4760912" cy="1600200"/>
          </a:xfrm>
        </p:spPr>
        <p:txBody>
          <a:bodyPr anchor="b"/>
          <a:lstStyle>
            <a:lvl1pPr>
              <a:defRPr sz="3200"/>
            </a:lvl1pPr>
          </a:lstStyle>
          <a:p>
            <a:r>
              <a:rPr lang="sv-SE"/>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6096000" y="136525"/>
            <a:ext cx="5943600"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839788" y="2057399"/>
            <a:ext cx="4760912" cy="385794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839788" y="6071191"/>
            <a:ext cx="2379662" cy="275634"/>
          </a:xfrm>
        </p:spPr>
        <p:txBody>
          <a:bodyPr/>
          <a:lstStyle>
            <a:lvl1pPr>
              <a:defRPr sz="1050">
                <a:solidFill>
                  <a:schemeClr val="bg1">
                    <a:lumMod val="50000"/>
                  </a:schemeClr>
                </a:solidFill>
              </a:defRPr>
            </a:lvl1pPr>
          </a:lstStyle>
          <a:p>
            <a:fld id="{BB85E7E4-6370-43BA-815F-395CC25C18F3}" type="datetime1">
              <a:rPr lang="sv-SE" smtClean="0"/>
              <a:pPr/>
              <a:t>2026-03-31</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839787" y="6356350"/>
            <a:ext cx="4760913" cy="365125"/>
          </a:xfrm>
        </p:spPr>
        <p:txBody>
          <a:bodyPr/>
          <a:lstStyle>
            <a:lvl1pPr>
              <a:defRPr sz="1050">
                <a:solidFill>
                  <a:schemeClr val="bg1">
                    <a:lumMod val="50000"/>
                  </a:schemeClr>
                </a:solidFill>
              </a:defRPr>
            </a:lvl1pPr>
          </a:lstStyle>
          <a:p>
            <a:r>
              <a:rPr lang="sv-SE"/>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3219451" y="6071189"/>
            <a:ext cx="2381250" cy="275635"/>
          </a:xfrm>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1360511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Bild vänster med bildtext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3EE6C2A8-9FF4-992F-F6F0-3420FEEB0F0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6517758" y="409575"/>
            <a:ext cx="5005276" cy="1600200"/>
          </a:xfrm>
        </p:spPr>
        <p:txBody>
          <a:bodyPr anchor="b"/>
          <a:lstStyle>
            <a:lvl1pPr>
              <a:defRPr sz="3200"/>
            </a:lvl1pPr>
          </a:lstStyle>
          <a:p>
            <a:r>
              <a:rPr lang="sv-SE"/>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138223" y="136525"/>
            <a:ext cx="5957777"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6517758" y="2057399"/>
            <a:ext cx="5005276" cy="387752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6517758" y="6060558"/>
            <a:ext cx="2498651" cy="287965"/>
          </a:xfrm>
        </p:spPr>
        <p:txBody>
          <a:bodyPr/>
          <a:lstStyle>
            <a:lvl1pPr>
              <a:defRPr sz="1050">
                <a:solidFill>
                  <a:schemeClr val="bg1">
                    <a:lumMod val="50000"/>
                  </a:schemeClr>
                </a:solidFill>
              </a:defRPr>
            </a:lvl1pPr>
          </a:lstStyle>
          <a:p>
            <a:fld id="{E8F7F411-0EFC-41DF-B4B1-CE8BC473B2DB}" type="datetime1">
              <a:rPr lang="sv-SE" smtClean="0"/>
              <a:pPr/>
              <a:t>2026-03-31</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6517758" y="6358048"/>
            <a:ext cx="5005277" cy="365125"/>
          </a:xfrm>
        </p:spPr>
        <p:txBody>
          <a:bodyPr/>
          <a:lstStyle>
            <a:lvl1pPr>
              <a:defRPr sz="1050">
                <a:solidFill>
                  <a:schemeClr val="bg1">
                    <a:lumMod val="50000"/>
                  </a:schemeClr>
                </a:solidFill>
              </a:defRPr>
            </a:lvl1pPr>
          </a:lstStyle>
          <a:p>
            <a:r>
              <a:rPr lang="sv-SE"/>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9016409" y="6060557"/>
            <a:ext cx="2506627" cy="287965"/>
          </a:xfrm>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8238211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138223" y="136525"/>
            <a:ext cx="11919098"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Tree>
    <p:extLst>
      <p:ext uri="{BB962C8B-B14F-4D97-AF65-F5344CB8AC3E}">
        <p14:creationId xmlns:p14="http://schemas.microsoft.com/office/powerpoint/2010/main" val="11187754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1_Endast rubrik">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6" name="Bild 5">
            <a:extLst>
              <a:ext uri="{FF2B5EF4-FFF2-40B4-BE49-F238E27FC236}">
                <a16:creationId xmlns:a16="http://schemas.microsoft.com/office/drawing/2014/main" id="{EB21C276-78D4-E993-7352-C4C1D9479F3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10552C05-487E-703E-6B59-5AD11A85A5F4}"/>
              </a:ext>
            </a:extLst>
          </p:cNvPr>
          <p:cNvSpPr>
            <a:spLocks noGrp="1"/>
          </p:cNvSpPr>
          <p:nvPr>
            <p:ph type="title" hasCustomPrompt="1"/>
          </p:nvPr>
        </p:nvSpPr>
        <p:spPr/>
        <p:txBody>
          <a:bodyPr/>
          <a:lstStyle/>
          <a:p>
            <a:r>
              <a:rPr lang="sv-SE"/>
              <a:t>Klicka här för att lägga till rubrik</a:t>
            </a:r>
          </a:p>
        </p:txBody>
      </p:sp>
      <p:sp>
        <p:nvSpPr>
          <p:cNvPr id="3" name="Platshållare för datum 2">
            <a:extLst>
              <a:ext uri="{FF2B5EF4-FFF2-40B4-BE49-F238E27FC236}">
                <a16:creationId xmlns:a16="http://schemas.microsoft.com/office/drawing/2014/main" id="{7A3D8297-2BA4-A505-39E6-C23343DE0D96}"/>
              </a:ext>
            </a:extLst>
          </p:cNvPr>
          <p:cNvSpPr>
            <a:spLocks noGrp="1"/>
          </p:cNvSpPr>
          <p:nvPr>
            <p:ph type="dt" sz="half" idx="10"/>
          </p:nvPr>
        </p:nvSpPr>
        <p:spPr/>
        <p:txBody>
          <a:bodyPr/>
          <a:lstStyle>
            <a:lvl1pPr>
              <a:defRPr sz="1050">
                <a:solidFill>
                  <a:schemeClr val="bg1">
                    <a:lumMod val="50000"/>
                  </a:schemeClr>
                </a:solidFill>
              </a:defRPr>
            </a:lvl1pPr>
          </a:lstStyle>
          <a:p>
            <a:fld id="{2E76B8AF-7AE5-4890-9288-C7D9A2F04E5E}" type="datetime1">
              <a:rPr lang="sv-SE" smtClean="0"/>
              <a:pPr/>
              <a:t>2026-03-31</a:t>
            </a:fld>
            <a:endParaRPr lang="sv-SE"/>
          </a:p>
        </p:txBody>
      </p:sp>
      <p:sp>
        <p:nvSpPr>
          <p:cNvPr id="4" name="Platshållare för sidfot 3">
            <a:extLst>
              <a:ext uri="{FF2B5EF4-FFF2-40B4-BE49-F238E27FC236}">
                <a16:creationId xmlns:a16="http://schemas.microsoft.com/office/drawing/2014/main" id="{EB2226D1-37C9-F6ED-64E4-796C44D72E44}"/>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5" name="Platshållare för bildnummer 4">
            <a:extLst>
              <a:ext uri="{FF2B5EF4-FFF2-40B4-BE49-F238E27FC236}">
                <a16:creationId xmlns:a16="http://schemas.microsoft.com/office/drawing/2014/main" id="{A706FBD0-20F1-D957-F1ED-39C9FCDB4537}"/>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8584331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1_Endast rubrik utan kugghjul">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0552C05-487E-703E-6B59-5AD11A85A5F4}"/>
              </a:ext>
            </a:extLst>
          </p:cNvPr>
          <p:cNvSpPr>
            <a:spLocks noGrp="1"/>
          </p:cNvSpPr>
          <p:nvPr>
            <p:ph type="title" hasCustomPrompt="1"/>
          </p:nvPr>
        </p:nvSpPr>
        <p:spPr/>
        <p:txBody>
          <a:bodyPr/>
          <a:lstStyle/>
          <a:p>
            <a:r>
              <a:rPr lang="sv-SE"/>
              <a:t>Klicka här för att lägga till rubrik</a:t>
            </a:r>
          </a:p>
        </p:txBody>
      </p:sp>
      <p:sp>
        <p:nvSpPr>
          <p:cNvPr id="3" name="Platshållare för datum 2">
            <a:extLst>
              <a:ext uri="{FF2B5EF4-FFF2-40B4-BE49-F238E27FC236}">
                <a16:creationId xmlns:a16="http://schemas.microsoft.com/office/drawing/2014/main" id="{7A3D8297-2BA4-A505-39E6-C23343DE0D96}"/>
              </a:ext>
            </a:extLst>
          </p:cNvPr>
          <p:cNvSpPr>
            <a:spLocks noGrp="1"/>
          </p:cNvSpPr>
          <p:nvPr>
            <p:ph type="dt" sz="half" idx="10"/>
          </p:nvPr>
        </p:nvSpPr>
        <p:spPr/>
        <p:txBody>
          <a:bodyPr/>
          <a:lstStyle>
            <a:lvl1pPr>
              <a:defRPr sz="1050">
                <a:solidFill>
                  <a:schemeClr val="bg1">
                    <a:lumMod val="50000"/>
                  </a:schemeClr>
                </a:solidFill>
              </a:defRPr>
            </a:lvl1pPr>
          </a:lstStyle>
          <a:p>
            <a:fld id="{484EC962-4317-479B-8AB8-A833F779C664}" type="datetime1">
              <a:rPr lang="sv-SE" smtClean="0"/>
              <a:pPr/>
              <a:t>2026-03-31</a:t>
            </a:fld>
            <a:endParaRPr lang="sv-SE"/>
          </a:p>
        </p:txBody>
      </p:sp>
      <p:sp>
        <p:nvSpPr>
          <p:cNvPr id="4" name="Platshållare för sidfot 3">
            <a:extLst>
              <a:ext uri="{FF2B5EF4-FFF2-40B4-BE49-F238E27FC236}">
                <a16:creationId xmlns:a16="http://schemas.microsoft.com/office/drawing/2014/main" id="{EB2226D1-37C9-F6ED-64E4-796C44D72E44}"/>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5" name="Platshållare för bildnummer 4">
            <a:extLst>
              <a:ext uri="{FF2B5EF4-FFF2-40B4-BE49-F238E27FC236}">
                <a16:creationId xmlns:a16="http://schemas.microsoft.com/office/drawing/2014/main" id="{A706FBD0-20F1-D957-F1ED-39C9FCDB4537}"/>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34787369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vå delar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4E43FF41-5D09-AF11-4152-A70E87B1BC0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2" name="Rubrik 1">
            <a:extLst>
              <a:ext uri="{FF2B5EF4-FFF2-40B4-BE49-F238E27FC236}">
                <a16:creationId xmlns:a16="http://schemas.microsoft.com/office/drawing/2014/main" id="{1C335E97-BBB2-7BF8-4EE9-00BAC0180435}"/>
              </a:ext>
            </a:extLst>
          </p:cNvPr>
          <p:cNvSpPr>
            <a:spLocks noGrp="1"/>
          </p:cNvSpPr>
          <p:nvPr>
            <p:ph type="title" hasCustomPrompt="1"/>
          </p:nvPr>
        </p:nvSpPr>
        <p:spPr/>
        <p:txBody>
          <a:bodyPr/>
          <a:lstStyle/>
          <a:p>
            <a:r>
              <a:rPr lang="sv-SE"/>
              <a:t>Klicka här för att lägga till rubrik</a:t>
            </a:r>
          </a:p>
        </p:txBody>
      </p:sp>
      <p:sp>
        <p:nvSpPr>
          <p:cNvPr id="3" name="Platshållare för innehåll 2">
            <a:extLst>
              <a:ext uri="{FF2B5EF4-FFF2-40B4-BE49-F238E27FC236}">
                <a16:creationId xmlns:a16="http://schemas.microsoft.com/office/drawing/2014/main" id="{13BDF994-951C-8C82-869C-3C43DF4CC5B1}"/>
              </a:ext>
            </a:extLst>
          </p:cNvPr>
          <p:cNvSpPr>
            <a:spLocks noGrp="1"/>
          </p:cNvSpPr>
          <p:nvPr>
            <p:ph sz="half" idx="1" hasCustomPrompt="1"/>
          </p:nvPr>
        </p:nvSpPr>
        <p:spPr>
          <a:xfrm>
            <a:off x="838200" y="1825625"/>
            <a:ext cx="5181600" cy="4351338"/>
          </a:xfrm>
        </p:spPr>
        <p:txBody>
          <a:body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E2B58856-F63C-0164-15E9-E14A30C4BD68}"/>
              </a:ext>
            </a:extLst>
          </p:cNvPr>
          <p:cNvSpPr>
            <a:spLocks noGrp="1"/>
          </p:cNvSpPr>
          <p:nvPr>
            <p:ph sz="half" idx="2" hasCustomPrompt="1"/>
          </p:nvPr>
        </p:nvSpPr>
        <p:spPr>
          <a:xfrm>
            <a:off x="6172200" y="1825625"/>
            <a:ext cx="5181600" cy="4351338"/>
          </a:xfrm>
        </p:spPr>
        <p:txBody>
          <a:body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AF2D6C6B-D52F-E704-9777-9832958F9DC4}"/>
              </a:ext>
            </a:extLst>
          </p:cNvPr>
          <p:cNvSpPr>
            <a:spLocks noGrp="1"/>
          </p:cNvSpPr>
          <p:nvPr>
            <p:ph type="dt" sz="half" idx="10"/>
          </p:nvPr>
        </p:nvSpPr>
        <p:spPr/>
        <p:txBody>
          <a:bodyPr/>
          <a:lstStyle>
            <a:lvl1pPr>
              <a:defRPr sz="1050">
                <a:solidFill>
                  <a:schemeClr val="bg1">
                    <a:lumMod val="50000"/>
                  </a:schemeClr>
                </a:solidFill>
              </a:defRPr>
            </a:lvl1pPr>
          </a:lstStyle>
          <a:p>
            <a:fld id="{F8346D8B-B823-48AF-BED1-287AEACBD75A}" type="datetime1">
              <a:rPr lang="sv-SE" smtClean="0"/>
              <a:pPr/>
              <a:t>2026-03-31</a:t>
            </a:fld>
            <a:endParaRPr lang="sv-SE"/>
          </a:p>
        </p:txBody>
      </p:sp>
      <p:sp>
        <p:nvSpPr>
          <p:cNvPr id="6" name="Platshållare för sidfot 5">
            <a:extLst>
              <a:ext uri="{FF2B5EF4-FFF2-40B4-BE49-F238E27FC236}">
                <a16:creationId xmlns:a16="http://schemas.microsoft.com/office/drawing/2014/main" id="{971078A7-923C-C6D6-D9A8-5C3375EAA802}"/>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7" name="Platshållare för bildnummer 6">
            <a:extLst>
              <a:ext uri="{FF2B5EF4-FFF2-40B4-BE49-F238E27FC236}">
                <a16:creationId xmlns:a16="http://schemas.microsoft.com/office/drawing/2014/main" id="{BF1C8A28-6CF8-EA83-FE74-D0CDCF68B9FA}"/>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15937822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Jämförelse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10" name="Bild 9">
            <a:extLst>
              <a:ext uri="{FF2B5EF4-FFF2-40B4-BE49-F238E27FC236}">
                <a16:creationId xmlns:a16="http://schemas.microsoft.com/office/drawing/2014/main" id="{F4F6325B-D999-9AFE-E478-37C6583349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2" name="Rubrik 1">
            <a:extLst>
              <a:ext uri="{FF2B5EF4-FFF2-40B4-BE49-F238E27FC236}">
                <a16:creationId xmlns:a16="http://schemas.microsoft.com/office/drawing/2014/main" id="{318F239E-278D-1B96-FD46-6A8752052A24}"/>
              </a:ext>
            </a:extLst>
          </p:cNvPr>
          <p:cNvSpPr>
            <a:spLocks noGrp="1"/>
          </p:cNvSpPr>
          <p:nvPr>
            <p:ph type="title" hasCustomPrompt="1"/>
          </p:nvPr>
        </p:nvSpPr>
        <p:spPr>
          <a:xfrm>
            <a:off x="839788" y="365125"/>
            <a:ext cx="10515600" cy="1325563"/>
          </a:xfrm>
        </p:spPr>
        <p:txBody>
          <a:bodyPr/>
          <a:lstStyle/>
          <a:p>
            <a:r>
              <a:rPr lang="sv-SE"/>
              <a:t>Klicka här för att lägga till rubrik</a:t>
            </a:r>
          </a:p>
        </p:txBody>
      </p:sp>
      <p:sp>
        <p:nvSpPr>
          <p:cNvPr id="3" name="Platshållare för text 2">
            <a:extLst>
              <a:ext uri="{FF2B5EF4-FFF2-40B4-BE49-F238E27FC236}">
                <a16:creationId xmlns:a16="http://schemas.microsoft.com/office/drawing/2014/main" id="{B4A14153-3ED1-41B7-6FB7-CECD637C0408}"/>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underrubrik</a:t>
            </a:r>
          </a:p>
        </p:txBody>
      </p:sp>
      <p:sp>
        <p:nvSpPr>
          <p:cNvPr id="4" name="Platshållare för innehåll 3">
            <a:extLst>
              <a:ext uri="{FF2B5EF4-FFF2-40B4-BE49-F238E27FC236}">
                <a16:creationId xmlns:a16="http://schemas.microsoft.com/office/drawing/2014/main" id="{6A7CA7C7-24B1-FE56-1A3E-4C6DDBF74B12}"/>
              </a:ext>
            </a:extLst>
          </p:cNvPr>
          <p:cNvSpPr>
            <a:spLocks noGrp="1"/>
          </p:cNvSpPr>
          <p:nvPr>
            <p:ph sz="half" idx="2" hasCustomPrompt="1"/>
          </p:nvPr>
        </p:nvSpPr>
        <p:spPr>
          <a:xfrm>
            <a:off x="839788" y="2505075"/>
            <a:ext cx="5157787" cy="3684588"/>
          </a:xfrm>
        </p:spPr>
        <p:txBody>
          <a:bodyPr/>
          <a:lstStyle>
            <a:lvl1pPr>
              <a:defRPr/>
            </a:lvl1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584CF7CD-7EB8-BBB4-F457-4A1C999854B5}"/>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underrubrik</a:t>
            </a:r>
          </a:p>
        </p:txBody>
      </p:sp>
      <p:sp>
        <p:nvSpPr>
          <p:cNvPr id="6" name="Platshållare för innehåll 5">
            <a:extLst>
              <a:ext uri="{FF2B5EF4-FFF2-40B4-BE49-F238E27FC236}">
                <a16:creationId xmlns:a16="http://schemas.microsoft.com/office/drawing/2014/main" id="{F3D8F593-DFF4-95DC-EFAE-1E945A7C7477}"/>
              </a:ext>
            </a:extLst>
          </p:cNvPr>
          <p:cNvSpPr>
            <a:spLocks noGrp="1"/>
          </p:cNvSpPr>
          <p:nvPr>
            <p:ph sz="quarter" idx="4" hasCustomPrompt="1"/>
          </p:nvPr>
        </p:nvSpPr>
        <p:spPr>
          <a:xfrm>
            <a:off x="6172200" y="2505075"/>
            <a:ext cx="5183188" cy="3684588"/>
          </a:xfrm>
        </p:spPr>
        <p:txBody>
          <a:bodyPr/>
          <a:lstStyle>
            <a:lvl1pPr>
              <a:defRPr/>
            </a:lvl1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4F005D9D-8205-8A33-A6C5-F9EDC4B6C70E}"/>
              </a:ext>
            </a:extLst>
          </p:cNvPr>
          <p:cNvSpPr>
            <a:spLocks noGrp="1"/>
          </p:cNvSpPr>
          <p:nvPr>
            <p:ph type="dt" sz="half" idx="10"/>
          </p:nvPr>
        </p:nvSpPr>
        <p:spPr/>
        <p:txBody>
          <a:bodyPr/>
          <a:lstStyle>
            <a:lvl1pPr>
              <a:defRPr sz="1050">
                <a:solidFill>
                  <a:schemeClr val="bg1">
                    <a:lumMod val="50000"/>
                  </a:schemeClr>
                </a:solidFill>
              </a:defRPr>
            </a:lvl1pPr>
          </a:lstStyle>
          <a:p>
            <a:fld id="{70DE9F0F-F94D-47A1-8862-7F6E29373347}" type="datetime1">
              <a:rPr lang="sv-SE" smtClean="0"/>
              <a:pPr/>
              <a:t>2026-03-31</a:t>
            </a:fld>
            <a:endParaRPr lang="sv-SE"/>
          </a:p>
        </p:txBody>
      </p:sp>
      <p:sp>
        <p:nvSpPr>
          <p:cNvPr id="8" name="Platshållare för sidfot 7">
            <a:extLst>
              <a:ext uri="{FF2B5EF4-FFF2-40B4-BE49-F238E27FC236}">
                <a16:creationId xmlns:a16="http://schemas.microsoft.com/office/drawing/2014/main" id="{63DA0112-E1BD-90BA-C02D-0C71896A82A2}"/>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9" name="Platshållare för bildnummer 8">
            <a:extLst>
              <a:ext uri="{FF2B5EF4-FFF2-40B4-BE49-F238E27FC236}">
                <a16:creationId xmlns:a16="http://schemas.microsoft.com/office/drawing/2014/main" id="{DC7AEB22-862C-650B-A513-79E337BD7E62}"/>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24326680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Jämförelse utan kugghjul (färg)">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18F239E-278D-1B96-FD46-6A8752052A24}"/>
              </a:ext>
            </a:extLst>
          </p:cNvPr>
          <p:cNvSpPr>
            <a:spLocks noGrp="1"/>
          </p:cNvSpPr>
          <p:nvPr>
            <p:ph type="title" hasCustomPrompt="1"/>
          </p:nvPr>
        </p:nvSpPr>
        <p:spPr>
          <a:xfrm>
            <a:off x="839788" y="365125"/>
            <a:ext cx="10515600" cy="1325563"/>
          </a:xfrm>
        </p:spPr>
        <p:txBody>
          <a:bodyPr/>
          <a:lstStyle/>
          <a:p>
            <a:r>
              <a:rPr lang="sv-SE"/>
              <a:t>Klicka här för att lägga till rubrik</a:t>
            </a:r>
          </a:p>
        </p:txBody>
      </p:sp>
      <p:sp>
        <p:nvSpPr>
          <p:cNvPr id="3" name="Platshållare för text 2">
            <a:extLst>
              <a:ext uri="{FF2B5EF4-FFF2-40B4-BE49-F238E27FC236}">
                <a16:creationId xmlns:a16="http://schemas.microsoft.com/office/drawing/2014/main" id="{B4A14153-3ED1-41B7-6FB7-CECD637C0408}"/>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underrubrik</a:t>
            </a:r>
          </a:p>
        </p:txBody>
      </p:sp>
      <p:sp>
        <p:nvSpPr>
          <p:cNvPr id="4" name="Platshållare för innehåll 3">
            <a:extLst>
              <a:ext uri="{FF2B5EF4-FFF2-40B4-BE49-F238E27FC236}">
                <a16:creationId xmlns:a16="http://schemas.microsoft.com/office/drawing/2014/main" id="{6A7CA7C7-24B1-FE56-1A3E-4C6DDBF74B12}"/>
              </a:ext>
            </a:extLst>
          </p:cNvPr>
          <p:cNvSpPr>
            <a:spLocks noGrp="1"/>
          </p:cNvSpPr>
          <p:nvPr>
            <p:ph sz="half" idx="2" hasCustomPrompt="1"/>
          </p:nvPr>
        </p:nvSpPr>
        <p:spPr>
          <a:xfrm>
            <a:off x="839788" y="2505075"/>
            <a:ext cx="5157787" cy="3684588"/>
          </a:xfrm>
        </p:spPr>
        <p:txBody>
          <a:bodyPr/>
          <a:lstStyle>
            <a:lvl1pPr>
              <a:defRPr/>
            </a:lvl1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584CF7CD-7EB8-BBB4-F457-4A1C999854B5}"/>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underrubrik</a:t>
            </a:r>
          </a:p>
        </p:txBody>
      </p:sp>
      <p:sp>
        <p:nvSpPr>
          <p:cNvPr id="6" name="Platshållare för innehåll 5">
            <a:extLst>
              <a:ext uri="{FF2B5EF4-FFF2-40B4-BE49-F238E27FC236}">
                <a16:creationId xmlns:a16="http://schemas.microsoft.com/office/drawing/2014/main" id="{F3D8F593-DFF4-95DC-EFAE-1E945A7C7477}"/>
              </a:ext>
            </a:extLst>
          </p:cNvPr>
          <p:cNvSpPr>
            <a:spLocks noGrp="1"/>
          </p:cNvSpPr>
          <p:nvPr>
            <p:ph sz="quarter" idx="4" hasCustomPrompt="1"/>
          </p:nvPr>
        </p:nvSpPr>
        <p:spPr>
          <a:xfrm>
            <a:off x="6172200" y="2505075"/>
            <a:ext cx="5183188" cy="3684588"/>
          </a:xfrm>
        </p:spPr>
        <p:txBody>
          <a:bodyPr/>
          <a:lstStyle>
            <a:lvl1pPr>
              <a:defRPr/>
            </a:lvl1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4F005D9D-8205-8A33-A6C5-F9EDC4B6C70E}"/>
              </a:ext>
            </a:extLst>
          </p:cNvPr>
          <p:cNvSpPr>
            <a:spLocks noGrp="1"/>
          </p:cNvSpPr>
          <p:nvPr>
            <p:ph type="dt" sz="half" idx="10"/>
          </p:nvPr>
        </p:nvSpPr>
        <p:spPr/>
        <p:txBody>
          <a:bodyPr/>
          <a:lstStyle>
            <a:lvl1pPr>
              <a:defRPr sz="1050">
                <a:solidFill>
                  <a:schemeClr val="bg1">
                    <a:lumMod val="50000"/>
                  </a:schemeClr>
                </a:solidFill>
              </a:defRPr>
            </a:lvl1pPr>
          </a:lstStyle>
          <a:p>
            <a:fld id="{DD12F124-897B-40B6-ABC3-479165945FA7}" type="datetime1">
              <a:rPr lang="sv-SE" smtClean="0"/>
              <a:pPr/>
              <a:t>2026-03-31</a:t>
            </a:fld>
            <a:endParaRPr lang="sv-SE"/>
          </a:p>
        </p:txBody>
      </p:sp>
      <p:sp>
        <p:nvSpPr>
          <p:cNvPr id="8" name="Platshållare för sidfot 7">
            <a:extLst>
              <a:ext uri="{FF2B5EF4-FFF2-40B4-BE49-F238E27FC236}">
                <a16:creationId xmlns:a16="http://schemas.microsoft.com/office/drawing/2014/main" id="{63DA0112-E1BD-90BA-C02D-0C71896A82A2}"/>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9" name="Platshållare för bildnummer 8">
            <a:extLst>
              <a:ext uri="{FF2B5EF4-FFF2-40B4-BE49-F238E27FC236}">
                <a16:creationId xmlns:a16="http://schemas.microsoft.com/office/drawing/2014/main" id="{DC7AEB22-862C-650B-A513-79E337BD7E62}"/>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40184678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1_Slutbild (färg)">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08E0499-0823-4AA7-FB2E-BB95C21ACBC6}"/>
              </a:ext>
            </a:extLst>
          </p:cNvPr>
          <p:cNvSpPr>
            <a:spLocks noGrp="1"/>
          </p:cNvSpPr>
          <p:nvPr>
            <p:ph type="dt" sz="half" idx="10"/>
          </p:nvPr>
        </p:nvSpPr>
        <p:spPr/>
        <p:txBody>
          <a:bodyPr/>
          <a:lstStyle>
            <a:lvl1pPr>
              <a:defRPr sz="1050">
                <a:solidFill>
                  <a:schemeClr val="bg1">
                    <a:lumMod val="50000"/>
                  </a:schemeClr>
                </a:solidFill>
              </a:defRPr>
            </a:lvl1pPr>
          </a:lstStyle>
          <a:p>
            <a:fld id="{D35D7E64-AFC7-471D-9FD4-3B6C767E0701}" type="datetime1">
              <a:rPr lang="sv-SE" smtClean="0"/>
              <a:pPr/>
              <a:t>2026-03-31</a:t>
            </a:fld>
            <a:endParaRPr lang="sv-SE"/>
          </a:p>
        </p:txBody>
      </p:sp>
      <p:sp>
        <p:nvSpPr>
          <p:cNvPr id="3" name="Platshållare för sidfot 2">
            <a:extLst>
              <a:ext uri="{FF2B5EF4-FFF2-40B4-BE49-F238E27FC236}">
                <a16:creationId xmlns:a16="http://schemas.microsoft.com/office/drawing/2014/main" id="{88A24660-0F4B-9EF9-F3EC-F6C462A4D363}"/>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4" name="Platshållare för bildnummer 3">
            <a:extLst>
              <a:ext uri="{FF2B5EF4-FFF2-40B4-BE49-F238E27FC236}">
                <a16:creationId xmlns:a16="http://schemas.microsoft.com/office/drawing/2014/main" id="{F3427202-8B73-B317-48A8-35DF12002D36}"/>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17184572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Slutbild (färg)">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08E0499-0823-4AA7-FB2E-BB95C21ACBC6}"/>
              </a:ext>
            </a:extLst>
          </p:cNvPr>
          <p:cNvSpPr>
            <a:spLocks noGrp="1"/>
          </p:cNvSpPr>
          <p:nvPr>
            <p:ph type="dt" sz="half" idx="10"/>
          </p:nvPr>
        </p:nvSpPr>
        <p:spPr/>
        <p:txBody>
          <a:bodyPr/>
          <a:lstStyle>
            <a:lvl1pPr>
              <a:defRPr sz="1050">
                <a:solidFill>
                  <a:schemeClr val="bg1">
                    <a:lumMod val="50000"/>
                  </a:schemeClr>
                </a:solidFill>
              </a:defRPr>
            </a:lvl1pPr>
          </a:lstStyle>
          <a:p>
            <a:fld id="{D35D7E64-AFC7-471D-9FD4-3B6C767E0701}" type="datetime1">
              <a:rPr lang="sv-SE" smtClean="0"/>
              <a:pPr/>
              <a:t>2026-03-31</a:t>
            </a:fld>
            <a:endParaRPr lang="sv-SE"/>
          </a:p>
        </p:txBody>
      </p:sp>
      <p:sp>
        <p:nvSpPr>
          <p:cNvPr id="3" name="Platshållare för sidfot 2">
            <a:extLst>
              <a:ext uri="{FF2B5EF4-FFF2-40B4-BE49-F238E27FC236}">
                <a16:creationId xmlns:a16="http://schemas.microsoft.com/office/drawing/2014/main" id="{88A24660-0F4B-9EF9-F3EC-F6C462A4D363}"/>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4" name="Platshållare för bildnummer 3">
            <a:extLst>
              <a:ext uri="{FF2B5EF4-FFF2-40B4-BE49-F238E27FC236}">
                <a16:creationId xmlns:a16="http://schemas.microsoft.com/office/drawing/2014/main" id="{F3427202-8B73-B317-48A8-35DF12002D36}"/>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pic>
        <p:nvPicPr>
          <p:cNvPr id="6" name="Bild 5">
            <a:extLst>
              <a:ext uri="{FF2B5EF4-FFF2-40B4-BE49-F238E27FC236}">
                <a16:creationId xmlns:a16="http://schemas.microsoft.com/office/drawing/2014/main" id="{1C238F6D-2333-55F9-FC3D-431B5D52F02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77716" y="2320741"/>
            <a:ext cx="6836567" cy="1663605"/>
          </a:xfrm>
          <a:prstGeom prst="rect">
            <a:avLst/>
          </a:prstGeom>
        </p:spPr>
      </p:pic>
    </p:spTree>
    <p:extLst>
      <p:ext uri="{BB962C8B-B14F-4D97-AF65-F5344CB8AC3E}">
        <p14:creationId xmlns:p14="http://schemas.microsoft.com/office/powerpoint/2010/main" val="3094658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Rubrikbild med symbol">
    <p:bg>
      <p:bgPr>
        <a:solidFill>
          <a:schemeClr val="accent5">
            <a:lumMod val="40000"/>
            <a:lumOff val="60000"/>
          </a:schemeClr>
        </a:solidFill>
        <a:effectLst/>
      </p:bgPr>
    </p:bg>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5F776AAF-23EA-032F-1F02-8417CCB5798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10408" y="612111"/>
            <a:ext cx="4284592" cy="1042610"/>
          </a:xfrm>
          <a:prstGeom prst="rect">
            <a:avLst/>
          </a:prstGeom>
        </p:spPr>
      </p:pic>
      <p:pic>
        <p:nvPicPr>
          <p:cNvPr id="6" name="Bild 5">
            <a:extLst>
              <a:ext uri="{FF2B5EF4-FFF2-40B4-BE49-F238E27FC236}">
                <a16:creationId xmlns:a16="http://schemas.microsoft.com/office/drawing/2014/main" id="{2E35C618-F08E-409E-F47A-8FE87EA6CFA9}"/>
              </a:ext>
              <a:ext uri="{C183D7F6-B498-43B3-948B-1728B52AA6E4}">
                <adec:decorative xmlns:adec="http://schemas.microsoft.com/office/drawing/2017/decorative" val="1"/>
              </a:ext>
            </a:extLst>
          </p:cNvPr>
          <p:cNvPicPr/>
          <p:nvPr userDrawn="1"/>
        </p:nvPicPr>
        <p:blipFill>
          <a:blip r:embed="rId4">
            <a:alphaModFix amt="30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p:nvPr>
        </p:nvSpPr>
        <p:spPr>
          <a:xfrm>
            <a:off x="910405" y="2000075"/>
            <a:ext cx="8743952" cy="2129251"/>
          </a:xfrm>
        </p:spPr>
        <p:txBody>
          <a:bodyPr anchor="b"/>
          <a:lstStyle>
            <a:lvl1pPr algn="l">
              <a:defRPr sz="6000" b="1" spc="150" baseline="0">
                <a:solidFill>
                  <a:schemeClr val="tx1"/>
                </a:solidFill>
              </a:defRPr>
            </a:lvl1pPr>
          </a:lstStyle>
          <a:p>
            <a:r>
              <a:rPr lang="sv-SE"/>
              <a:t>Klicka här för att ändra mall för rubrikformat</a:t>
            </a:r>
          </a:p>
        </p:txBody>
      </p:sp>
      <p:sp>
        <p:nvSpPr>
          <p:cNvPr id="13" name="Platshållare för datum 3">
            <a:extLst>
              <a:ext uri="{FF2B5EF4-FFF2-40B4-BE49-F238E27FC236}">
                <a16:creationId xmlns:a16="http://schemas.microsoft.com/office/drawing/2014/main" id="{551D10E2-D4C7-AFBB-9767-2FCDA8BC0377}"/>
              </a:ext>
            </a:extLst>
          </p:cNvPr>
          <p:cNvSpPr>
            <a:spLocks noGrp="1"/>
          </p:cNvSpPr>
          <p:nvPr>
            <p:ph type="dt" sz="half" idx="10"/>
          </p:nvPr>
        </p:nvSpPr>
        <p:spPr>
          <a:xfrm>
            <a:off x="838200" y="6356350"/>
            <a:ext cx="2743200" cy="365125"/>
          </a:xfrm>
        </p:spPr>
        <p:txBody>
          <a:bodyPr/>
          <a:lstStyle>
            <a:lvl1pPr>
              <a:defRPr sz="1050">
                <a:solidFill>
                  <a:schemeClr val="bg1">
                    <a:lumMod val="50000"/>
                  </a:schemeClr>
                </a:solidFill>
              </a:defRPr>
            </a:lvl1pPr>
          </a:lstStyle>
          <a:p>
            <a:fld id="{CF25FC6D-689B-4D4E-B680-86E47BD75D39}" type="datetime1">
              <a:rPr lang="sv-SE" smtClean="0"/>
              <a:pPr/>
              <a:t>2026-03-31</a:t>
            </a:fld>
            <a:endParaRPr lang="sv-SE"/>
          </a:p>
        </p:txBody>
      </p:sp>
      <p:sp>
        <p:nvSpPr>
          <p:cNvPr id="14" name="Platshållare för sidfot 4">
            <a:extLst>
              <a:ext uri="{FF2B5EF4-FFF2-40B4-BE49-F238E27FC236}">
                <a16:creationId xmlns:a16="http://schemas.microsoft.com/office/drawing/2014/main" id="{670E99AF-9003-FBE5-2DAD-6015BCA7E6D2}"/>
              </a:ext>
            </a:extLst>
          </p:cNvPr>
          <p:cNvSpPr>
            <a:spLocks noGrp="1"/>
          </p:cNvSpPr>
          <p:nvPr>
            <p:ph type="ftr" sz="quarter" idx="11"/>
          </p:nvPr>
        </p:nvSpPr>
        <p:spPr>
          <a:xfrm>
            <a:off x="4038600" y="6356350"/>
            <a:ext cx="4114800" cy="365125"/>
          </a:xfrm>
        </p:spPr>
        <p:txBody>
          <a:bodyPr/>
          <a:lstStyle>
            <a:lvl1pPr>
              <a:defRPr sz="1050">
                <a:solidFill>
                  <a:schemeClr val="bg1">
                    <a:lumMod val="50000"/>
                  </a:schemeClr>
                </a:solidFill>
              </a:defRPr>
            </a:lvl1pPr>
          </a:lstStyle>
          <a:p>
            <a:r>
              <a:rPr lang="sv-SE"/>
              <a:t>www.vardsamverkan.se/goteborgsomradet</a:t>
            </a:r>
          </a:p>
        </p:txBody>
      </p:sp>
      <p:sp>
        <p:nvSpPr>
          <p:cNvPr id="15" name="Platshållare för bildnummer 5">
            <a:extLst>
              <a:ext uri="{FF2B5EF4-FFF2-40B4-BE49-F238E27FC236}">
                <a16:creationId xmlns:a16="http://schemas.microsoft.com/office/drawing/2014/main" id="{7C77ABDA-702A-0A29-F37F-E8A4A73A60D7}"/>
              </a:ext>
            </a:extLst>
          </p:cNvPr>
          <p:cNvSpPr>
            <a:spLocks noGrp="1"/>
          </p:cNvSpPr>
          <p:nvPr>
            <p:ph type="sldNum" sz="quarter" idx="12"/>
          </p:nvPr>
        </p:nvSpPr>
        <p:spPr>
          <a:xfrm>
            <a:off x="8610600" y="6356350"/>
            <a:ext cx="2743200" cy="365125"/>
          </a:xfrm>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
        <p:nvSpPr>
          <p:cNvPr id="4" name="Underrubrik 2">
            <a:extLst>
              <a:ext uri="{FF2B5EF4-FFF2-40B4-BE49-F238E27FC236}">
                <a16:creationId xmlns:a16="http://schemas.microsoft.com/office/drawing/2014/main" id="{388EF4CC-CF26-2705-5265-197403976F18}"/>
              </a:ext>
            </a:extLst>
          </p:cNvPr>
          <p:cNvSpPr txBox="1">
            <a:spLocks/>
          </p:cNvSpPr>
          <p:nvPr userDrawn="1"/>
        </p:nvSpPr>
        <p:spPr>
          <a:xfrm>
            <a:off x="910404" y="4247738"/>
            <a:ext cx="8743952" cy="1506903"/>
          </a:xfrm>
          <a:prstGeom prst="rect">
            <a:avLst/>
          </a:prstGeom>
        </p:spPr>
        <p:txBody>
          <a:bodyPr vert="horz" lIns="91440" tIns="45720" rIns="91440" bIns="45720" rtlCol="0">
            <a:normAutofit/>
          </a:bodyPr>
          <a:lstStyle>
            <a:lvl1pPr marL="0" indent="0" algn="l" defTabSz="914400" rtl="0" eaLnBrk="1" latinLnBrk="0" hangingPunct="1">
              <a:lnSpc>
                <a:spcPct val="110000"/>
              </a:lnSpc>
              <a:spcBef>
                <a:spcPts val="1000"/>
              </a:spcBef>
              <a:spcAft>
                <a:spcPts val="300"/>
              </a:spcAft>
              <a:buFont typeface="Arial" panose="020B0604020202020204" pitchFamily="34" charset="0"/>
              <a:buNone/>
              <a:defRPr sz="2400" b="1" kern="1200" spc="50" baseline="0">
                <a:ln>
                  <a:solidFill>
                    <a:schemeClr val="tx1"/>
                  </a:solidFill>
                </a:ln>
                <a:noFill/>
                <a:latin typeface="+mj-lt"/>
                <a:ea typeface="+mn-ea"/>
                <a:cs typeface="+mn-cs"/>
              </a:defRPr>
            </a:lvl1pPr>
            <a:lvl2pPr marL="457200" indent="0" algn="ctr" defTabSz="914400" rtl="0" eaLnBrk="1" latinLnBrk="0" hangingPunct="1">
              <a:lnSpc>
                <a:spcPct val="110000"/>
              </a:lnSpc>
              <a:spcBef>
                <a:spcPts val="500"/>
              </a:spcBef>
              <a:spcAft>
                <a:spcPts val="300"/>
              </a:spcAft>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spcAft>
                <a:spcPts val="300"/>
              </a:spcAft>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spcAft>
                <a:spcPts val="300"/>
              </a:spcAft>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spcAft>
                <a:spcPts val="300"/>
              </a:spcAft>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sv-SE">
                <a:ln>
                  <a:noFill/>
                </a:ln>
                <a:solidFill>
                  <a:schemeClr val="tx1"/>
                </a:solidFill>
              </a:rPr>
              <a:t>Klicka för att lägga till underrubrik</a:t>
            </a:r>
          </a:p>
        </p:txBody>
      </p:sp>
    </p:spTree>
    <p:extLst>
      <p:ext uri="{BB962C8B-B14F-4D97-AF65-F5344CB8AC3E}">
        <p14:creationId xmlns:p14="http://schemas.microsoft.com/office/powerpoint/2010/main" val="10386564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Avsnittsrubrik (vit)">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3A2E7927-9BF7-0677-8748-F5CDA7F858C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1048634" y="1242647"/>
            <a:ext cx="8743952" cy="2387600"/>
          </a:xfrm>
        </p:spPr>
        <p:txBody>
          <a:bodyPr anchor="b"/>
          <a:lstStyle>
            <a:lvl1pPr algn="l">
              <a:defRPr sz="6000" b="1" spc="150" baseline="0">
                <a:solidFill>
                  <a:schemeClr val="tx1"/>
                </a:solidFill>
              </a:defRPr>
            </a:lvl1pPr>
          </a:lstStyle>
          <a:p>
            <a:r>
              <a:rPr lang="sv-SE"/>
              <a:t>Klicka för att lägg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1048634" y="3722321"/>
            <a:ext cx="7648340" cy="1506903"/>
          </a:xfrm>
          <a:noFill/>
          <a:ln>
            <a:noFill/>
          </a:ln>
        </p:spPr>
        <p:txBody>
          <a:bodyPr/>
          <a:lstStyle>
            <a:lvl1pPr marL="0" indent="0" algn="l">
              <a:buNone/>
              <a:defRPr lang="sv-SE" spc="50" baseline="0" dirty="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sv-SE"/>
              <a:t>Klicka för att lägga till underrubrik </a:t>
            </a:r>
            <a:endParaRPr lang="sv-SE">
              <a:solidFill>
                <a:schemeClr val="bg1"/>
              </a:solidFill>
            </a:endParaRPr>
          </a:p>
        </p:txBody>
      </p:sp>
      <p:sp>
        <p:nvSpPr>
          <p:cNvPr id="13" name="Platshållare för datum 3">
            <a:extLst>
              <a:ext uri="{FF2B5EF4-FFF2-40B4-BE49-F238E27FC236}">
                <a16:creationId xmlns:a16="http://schemas.microsoft.com/office/drawing/2014/main" id="{551D10E2-D4C7-AFBB-9767-2FCDA8BC0377}"/>
              </a:ext>
            </a:extLst>
          </p:cNvPr>
          <p:cNvSpPr>
            <a:spLocks noGrp="1"/>
          </p:cNvSpPr>
          <p:nvPr>
            <p:ph type="dt" sz="half" idx="10"/>
          </p:nvPr>
        </p:nvSpPr>
        <p:spPr>
          <a:xfrm>
            <a:off x="838200" y="6356350"/>
            <a:ext cx="2743200" cy="365125"/>
          </a:xfrm>
        </p:spPr>
        <p:txBody>
          <a:bodyPr/>
          <a:lstStyle>
            <a:lvl1pPr>
              <a:defRPr sz="1050">
                <a:solidFill>
                  <a:schemeClr val="bg1">
                    <a:lumMod val="50000"/>
                  </a:schemeClr>
                </a:solidFill>
              </a:defRPr>
            </a:lvl1pPr>
          </a:lstStyle>
          <a:p>
            <a:fld id="{3B003631-9C85-47B9-B154-F60EFBDDB581}" type="datetime1">
              <a:rPr lang="sv-SE" smtClean="0"/>
              <a:pPr/>
              <a:t>2026-03-31</a:t>
            </a:fld>
            <a:endParaRPr lang="sv-SE"/>
          </a:p>
        </p:txBody>
      </p:sp>
      <p:sp>
        <p:nvSpPr>
          <p:cNvPr id="14" name="Platshållare för sidfot 4">
            <a:extLst>
              <a:ext uri="{FF2B5EF4-FFF2-40B4-BE49-F238E27FC236}">
                <a16:creationId xmlns:a16="http://schemas.microsoft.com/office/drawing/2014/main" id="{670E99AF-9003-FBE5-2DAD-6015BCA7E6D2}"/>
              </a:ext>
            </a:extLst>
          </p:cNvPr>
          <p:cNvSpPr>
            <a:spLocks noGrp="1"/>
          </p:cNvSpPr>
          <p:nvPr>
            <p:ph type="ftr" sz="quarter" idx="11"/>
          </p:nvPr>
        </p:nvSpPr>
        <p:spPr>
          <a:xfrm>
            <a:off x="4038600" y="6356350"/>
            <a:ext cx="4114800" cy="365125"/>
          </a:xfrm>
        </p:spPr>
        <p:txBody>
          <a:bodyPr/>
          <a:lstStyle>
            <a:lvl1pPr>
              <a:defRPr sz="1050">
                <a:solidFill>
                  <a:schemeClr val="bg1">
                    <a:lumMod val="50000"/>
                  </a:schemeClr>
                </a:solidFill>
              </a:defRPr>
            </a:lvl1pPr>
          </a:lstStyle>
          <a:p>
            <a:r>
              <a:rPr lang="sv-SE"/>
              <a:t>www.vardsamverkan.se/goteborgsomradet</a:t>
            </a:r>
          </a:p>
        </p:txBody>
      </p:sp>
      <p:sp>
        <p:nvSpPr>
          <p:cNvPr id="15" name="Platshållare för bildnummer 5">
            <a:extLst>
              <a:ext uri="{FF2B5EF4-FFF2-40B4-BE49-F238E27FC236}">
                <a16:creationId xmlns:a16="http://schemas.microsoft.com/office/drawing/2014/main" id="{7C77ABDA-702A-0A29-F37F-E8A4A73A60D7}"/>
              </a:ext>
            </a:extLst>
          </p:cNvPr>
          <p:cNvSpPr>
            <a:spLocks noGrp="1"/>
          </p:cNvSpPr>
          <p:nvPr>
            <p:ph type="sldNum" sz="quarter" idx="12"/>
          </p:nvPr>
        </p:nvSpPr>
        <p:spPr>
          <a:xfrm>
            <a:off x="8610600" y="6356350"/>
            <a:ext cx="2743200" cy="365125"/>
          </a:xfrm>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
        <p:nvSpPr>
          <p:cNvPr id="5" name="Rektangel 4">
            <a:extLst>
              <a:ext uri="{FF2B5EF4-FFF2-40B4-BE49-F238E27FC236}">
                <a16:creationId xmlns:a16="http://schemas.microsoft.com/office/drawing/2014/main" id="{1B50F91B-4589-1AC5-92D4-0E74CED145F2}"/>
              </a:ext>
            </a:extLst>
          </p:cNvPr>
          <p:cNvSpPr/>
          <p:nvPr userDrawn="1"/>
        </p:nvSpPr>
        <p:spPr>
          <a:xfrm>
            <a:off x="648585" y="1594884"/>
            <a:ext cx="184076" cy="30621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4" name="Bild 3">
            <a:extLst>
              <a:ext uri="{FF2B5EF4-FFF2-40B4-BE49-F238E27FC236}">
                <a16:creationId xmlns:a16="http://schemas.microsoft.com/office/drawing/2014/main" id="{1834B735-0421-172B-4CBA-B144BEB4ED5C}"/>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2661" y="5437156"/>
            <a:ext cx="3205939" cy="780130"/>
          </a:xfrm>
          <a:prstGeom prst="rect">
            <a:avLst/>
          </a:prstGeom>
        </p:spPr>
      </p:pic>
    </p:spTree>
    <p:extLst>
      <p:ext uri="{BB962C8B-B14F-4D97-AF65-F5344CB8AC3E}">
        <p14:creationId xmlns:p14="http://schemas.microsoft.com/office/powerpoint/2010/main" val="30004549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1_Rubrik och innehåll (vit)">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B85DB18D-7903-E27B-2543-FEF1D7588A4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lvl1pPr>
              <a:defRPr sz="1050">
                <a:solidFill>
                  <a:schemeClr val="bg1">
                    <a:lumMod val="50000"/>
                  </a:schemeClr>
                </a:solidFill>
              </a:defRPr>
            </a:lvl1pPr>
          </a:lstStyle>
          <a:p>
            <a:fld id="{F3541FC0-4FE3-4A54-BEEF-8E91508BDE3D}" type="datetime1">
              <a:rPr lang="sv-SE" smtClean="0"/>
              <a:pPr/>
              <a:t>2026-03-31</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2338732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2_Rubrik och innehåll (vi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lvl1pPr>
              <a:defRPr sz="1050">
                <a:solidFill>
                  <a:schemeClr val="bg1">
                    <a:lumMod val="50000"/>
                  </a:schemeClr>
                </a:solidFill>
              </a:defRPr>
            </a:lvl1pPr>
          </a:lstStyle>
          <a:p>
            <a:fld id="{F3541FC0-4FE3-4A54-BEEF-8E91508BDE3D}" type="datetime1">
              <a:rPr lang="sv-SE" smtClean="0"/>
              <a:pPr/>
              <a:t>2026-03-31</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32860384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Rubrik och innehåll med vä-banner (vit)">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D460E3C6-6449-DC75-6193-59A69BCA269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1770542" y="365125"/>
            <a:ext cx="9572624" cy="1325563"/>
          </a:xfrm>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1770542" y="1825625"/>
            <a:ext cx="9572624"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a:xfrm>
            <a:off x="1770542" y="6356350"/>
            <a:ext cx="1810857" cy="365125"/>
          </a:xfrm>
        </p:spPr>
        <p:txBody>
          <a:bodyPr/>
          <a:lstStyle>
            <a:lvl1pPr>
              <a:defRPr sz="1050">
                <a:solidFill>
                  <a:schemeClr val="bg1">
                    <a:lumMod val="50000"/>
                  </a:schemeClr>
                </a:solidFill>
              </a:defRPr>
            </a:lvl1pPr>
          </a:lstStyle>
          <a:p>
            <a:fld id="{05F26E2B-B3DF-44F3-BBE0-8FB7B424D331}" type="datetime1">
              <a:rPr lang="sv-SE" smtClean="0"/>
              <a:pPr/>
              <a:t>2026-03-31</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
        <p:nvSpPr>
          <p:cNvPr id="10" name="Rektangel 9">
            <a:extLst>
              <a:ext uri="{FF2B5EF4-FFF2-40B4-BE49-F238E27FC236}">
                <a16:creationId xmlns:a16="http://schemas.microsoft.com/office/drawing/2014/main" id="{D1619B3A-9CAC-31BE-C02C-52A69135AA3B}"/>
              </a:ext>
            </a:extLst>
          </p:cNvPr>
          <p:cNvSpPr>
            <a:spLocks noGrp="1" noRot="1" noMove="1" noResize="1" noEditPoints="1" noAdjustHandles="1" noChangeArrowheads="1" noChangeShapeType="1"/>
          </p:cNvSpPr>
          <p:nvPr/>
        </p:nvSpPr>
        <p:spPr>
          <a:xfrm>
            <a:off x="0" y="0"/>
            <a:ext cx="120766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9" name="Bild 8">
            <a:extLst>
              <a:ext uri="{FF2B5EF4-FFF2-40B4-BE49-F238E27FC236}">
                <a16:creationId xmlns:a16="http://schemas.microsoft.com/office/drawing/2014/main" id="{5826D8B7-A5CE-5012-5EF2-5BDF9A29B35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rotWithShape="1">
          <a:blip r:embed="rId4">
            <a:alphaModFix amt="40000"/>
            <a:extLst>
              <a:ext uri="{28A0092B-C50C-407E-A947-70E740481C1C}">
                <a14:useLocalDpi xmlns:a14="http://schemas.microsoft.com/office/drawing/2010/main" val="0"/>
              </a:ext>
              <a:ext uri="{96DAC541-7B7A-43D3-8B79-37D633B846F1}">
                <asvg:svgBlip xmlns:asvg="http://schemas.microsoft.com/office/drawing/2016/SVG/main" r:embed="rId5"/>
              </a:ext>
            </a:extLst>
          </a:blip>
          <a:srcRect l="25808" r="28080"/>
          <a:stretch/>
        </p:blipFill>
        <p:spPr>
          <a:xfrm>
            <a:off x="0" y="4746357"/>
            <a:ext cx="1207670" cy="2008367"/>
          </a:xfrm>
          <a:prstGeom prst="rect">
            <a:avLst/>
          </a:prstGeom>
        </p:spPr>
      </p:pic>
    </p:spTree>
    <p:extLst>
      <p:ext uri="{BB962C8B-B14F-4D97-AF65-F5344CB8AC3E}">
        <p14:creationId xmlns:p14="http://schemas.microsoft.com/office/powerpoint/2010/main" val="21842654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Rubrik och innehåll med hö-banner (vit)">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3880B760-023D-0F81-B8B4-2D19422FFBA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0430" y="3284954"/>
            <a:ext cx="5056508" cy="3877530"/>
          </a:xfrm>
          <a:prstGeom prst="rect">
            <a:avLst/>
          </a:prstGeom>
        </p:spPr>
      </p:pic>
      <p:sp>
        <p:nvSpPr>
          <p:cNvPr id="9" name="Rektangel 8">
            <a:extLst>
              <a:ext uri="{FF2B5EF4-FFF2-40B4-BE49-F238E27FC236}">
                <a16:creationId xmlns:a16="http://schemas.microsoft.com/office/drawing/2014/main" id="{F428C07C-FDCF-51C3-3239-0C61CC9BC902}"/>
              </a:ext>
            </a:extLst>
          </p:cNvPr>
          <p:cNvSpPr>
            <a:spLocks noGrp="1" noRot="1" noMove="1" noResize="1" noEditPoints="1" noAdjustHandles="1" noChangeArrowheads="1" noChangeShapeType="1"/>
          </p:cNvSpPr>
          <p:nvPr/>
        </p:nvSpPr>
        <p:spPr>
          <a:xfrm>
            <a:off x="10993321" y="0"/>
            <a:ext cx="120766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838200" y="365125"/>
            <a:ext cx="9591675" cy="1325563"/>
          </a:xfrm>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838200" y="1825625"/>
            <a:ext cx="9591676"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lvl1pPr>
              <a:defRPr sz="1050">
                <a:solidFill>
                  <a:schemeClr val="bg1">
                    <a:lumMod val="50000"/>
                  </a:schemeClr>
                </a:solidFill>
              </a:defRPr>
            </a:lvl1pPr>
          </a:lstStyle>
          <a:p>
            <a:fld id="{69C80324-EF5B-4ED8-BB2E-9B43631B8F38}" type="datetime1">
              <a:rPr lang="sv-SE" smtClean="0"/>
              <a:pPr/>
              <a:t>2026-03-31</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a:xfrm>
            <a:off x="8610600" y="6356350"/>
            <a:ext cx="1819275" cy="365125"/>
          </a:xfrm>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pic>
        <p:nvPicPr>
          <p:cNvPr id="10" name="Bild 9">
            <a:extLst>
              <a:ext uri="{FF2B5EF4-FFF2-40B4-BE49-F238E27FC236}">
                <a16:creationId xmlns:a16="http://schemas.microsoft.com/office/drawing/2014/main" id="{67B6E2D0-87F0-AC6F-6D02-E92E7DB88B8E}"/>
              </a:ext>
              <a:ext uri="{C183D7F6-B498-43B3-948B-1728B52AA6E4}">
                <adec:decorative xmlns:adec="http://schemas.microsoft.com/office/drawing/2017/decorative" val="1"/>
              </a:ext>
            </a:extLst>
          </p:cNvPr>
          <p:cNvPicPr>
            <a:picLocks noGrp="1" noRot="1" noMove="1" noResize="1" noEditPoints="1" noAdjustHandles="1" noChangeArrowheads="1" noChangeShapeType="1" noCrop="1"/>
          </p:cNvPicPr>
          <p:nvPr userDrawn="1"/>
        </p:nvPicPr>
        <p:blipFill rotWithShape="1">
          <a:blip r:embed="rId4">
            <a:alphaModFix amt="40000"/>
            <a:extLst>
              <a:ext uri="{28A0092B-C50C-407E-A947-70E740481C1C}">
                <a14:useLocalDpi xmlns:a14="http://schemas.microsoft.com/office/drawing/2010/main" val="0"/>
              </a:ext>
              <a:ext uri="{96DAC541-7B7A-43D3-8B79-37D633B846F1}">
                <asvg:svgBlip xmlns:asvg="http://schemas.microsoft.com/office/drawing/2016/SVG/main" r:embed="rId5"/>
              </a:ext>
            </a:extLst>
          </a:blip>
          <a:srcRect l="25808" r="28080"/>
          <a:stretch/>
        </p:blipFill>
        <p:spPr>
          <a:xfrm>
            <a:off x="10994112" y="4746357"/>
            <a:ext cx="1207670" cy="2008367"/>
          </a:xfrm>
          <a:prstGeom prst="rect">
            <a:avLst/>
          </a:prstGeom>
        </p:spPr>
      </p:pic>
    </p:spTree>
    <p:extLst>
      <p:ext uri="{BB962C8B-B14F-4D97-AF65-F5344CB8AC3E}">
        <p14:creationId xmlns:p14="http://schemas.microsoft.com/office/powerpoint/2010/main" val="11318001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ärgruta och text (vit)">
    <p:spTree>
      <p:nvGrpSpPr>
        <p:cNvPr id="1" name=""/>
        <p:cNvGrpSpPr/>
        <p:nvPr/>
      </p:nvGrpSpPr>
      <p:grpSpPr>
        <a:xfrm>
          <a:off x="0" y="0"/>
          <a:ext cx="0" cy="0"/>
          <a:chOff x="0" y="0"/>
          <a:chExt cx="0" cy="0"/>
        </a:xfrm>
      </p:grpSpPr>
      <p:pic>
        <p:nvPicPr>
          <p:cNvPr id="3" name="Bild 2">
            <a:extLst>
              <a:ext uri="{FF2B5EF4-FFF2-40B4-BE49-F238E27FC236}">
                <a16:creationId xmlns:a16="http://schemas.microsoft.com/office/drawing/2014/main" id="{B5777655-D453-EBE8-6A25-0E4ED58E7B2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9" name="Rektangel 8">
            <a:extLst>
              <a:ext uri="{FF2B5EF4-FFF2-40B4-BE49-F238E27FC236}">
                <a16:creationId xmlns:a16="http://schemas.microsoft.com/office/drawing/2014/main" id="{22331FD7-E9CC-428E-8053-130AB3694697}"/>
              </a:ext>
            </a:extLst>
          </p:cNvPr>
          <p:cNvSpPr>
            <a:spLocks noGrp="1" noRot="1" noMove="1" noResize="1" noEditPoints="1" noAdjustHandles="1" noChangeArrowheads="1" noChangeShapeType="1"/>
          </p:cNvSpPr>
          <p:nvPr/>
        </p:nvSpPr>
        <p:spPr>
          <a:xfrm>
            <a:off x="0" y="0"/>
            <a:ext cx="4657725" cy="6862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5257801" y="411162"/>
            <a:ext cx="6096000" cy="1600200"/>
          </a:xfrm>
        </p:spPr>
        <p:txBody>
          <a:bodyPr anchor="b"/>
          <a:lstStyle>
            <a:lvl1pPr>
              <a:defRPr sz="3200"/>
            </a:lvl1pPr>
          </a:lstStyle>
          <a:p>
            <a:r>
              <a:rPr lang="sv-SE"/>
              <a:t>Klicka här för att lägga till rubrik</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5257801" y="2058987"/>
            <a:ext cx="6096000" cy="387753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5257801" y="6103088"/>
            <a:ext cx="3048000" cy="246913"/>
          </a:xfrm>
        </p:spPr>
        <p:txBody>
          <a:bodyPr/>
          <a:lstStyle>
            <a:lvl1pPr>
              <a:defRPr sz="1050"/>
            </a:lvl1pPr>
          </a:lstStyle>
          <a:p>
            <a:fld id="{91748847-8D00-462F-8EF4-711EFBC38844}" type="datetime1">
              <a:rPr lang="sv-SE" smtClean="0"/>
              <a:pPr/>
              <a:t>2026-03-31</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5257801" y="6356349"/>
            <a:ext cx="6095999" cy="365125"/>
          </a:xfrm>
        </p:spPr>
        <p:txBody>
          <a:bodyPr/>
          <a:lstStyle>
            <a:lvl1pPr>
              <a:defRPr sz="1050"/>
            </a:lvl1pPr>
          </a:lstStyle>
          <a:p>
            <a:r>
              <a:rPr lang="sv-SE"/>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8305800" y="6103088"/>
            <a:ext cx="3047999" cy="250087"/>
          </a:xfrm>
        </p:spPr>
        <p:txBody>
          <a:bodyPr/>
          <a:lstStyle>
            <a:lvl1pPr>
              <a:defRPr sz="1050"/>
            </a:lvl1pPr>
          </a:lstStyle>
          <a:p>
            <a:fld id="{359EE84F-F0AF-4D0C-8954-4D2D92E8E9D5}" type="slidenum">
              <a:rPr lang="sv-SE" smtClean="0"/>
              <a:pPr/>
              <a:t>‹#›</a:t>
            </a:fld>
            <a:endParaRPr lang="sv-SE"/>
          </a:p>
        </p:txBody>
      </p:sp>
      <p:pic>
        <p:nvPicPr>
          <p:cNvPr id="10" name="Bild 9">
            <a:extLst>
              <a:ext uri="{FF2B5EF4-FFF2-40B4-BE49-F238E27FC236}">
                <a16:creationId xmlns:a16="http://schemas.microsoft.com/office/drawing/2014/main" id="{0B7B8DBC-732C-B73B-E1CD-4D9063A91D8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248362" y="5869749"/>
            <a:ext cx="2932487" cy="713589"/>
          </a:xfrm>
          <a:prstGeom prst="rect">
            <a:avLst/>
          </a:prstGeom>
        </p:spPr>
      </p:pic>
    </p:spTree>
    <p:extLst>
      <p:ext uri="{BB962C8B-B14F-4D97-AF65-F5344CB8AC3E}">
        <p14:creationId xmlns:p14="http://schemas.microsoft.com/office/powerpoint/2010/main" val="28236727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Bild höger med bildtext (vit)">
    <p:spTree>
      <p:nvGrpSpPr>
        <p:cNvPr id="1" name=""/>
        <p:cNvGrpSpPr/>
        <p:nvPr/>
      </p:nvGrpSpPr>
      <p:grpSpPr>
        <a:xfrm>
          <a:off x="0" y="0"/>
          <a:ext cx="0" cy="0"/>
          <a:chOff x="0" y="0"/>
          <a:chExt cx="0" cy="0"/>
        </a:xfrm>
      </p:grpSpPr>
      <p:pic>
        <p:nvPicPr>
          <p:cNvPr id="9" name="Bild 8">
            <a:extLst>
              <a:ext uri="{FF2B5EF4-FFF2-40B4-BE49-F238E27FC236}">
                <a16:creationId xmlns:a16="http://schemas.microsoft.com/office/drawing/2014/main" id="{24BB9ABD-B047-2F02-A688-E61A93985CE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0430" y="3284954"/>
            <a:ext cx="5056508" cy="3877530"/>
          </a:xfrm>
          <a:prstGeom prst="rect">
            <a:avLst/>
          </a:prstGeom>
        </p:spPr>
      </p:pic>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839788" y="409575"/>
            <a:ext cx="4760912" cy="1600200"/>
          </a:xfrm>
        </p:spPr>
        <p:txBody>
          <a:bodyPr anchor="b"/>
          <a:lstStyle>
            <a:lvl1pPr>
              <a:defRPr sz="3200"/>
            </a:lvl1pPr>
          </a:lstStyle>
          <a:p>
            <a:r>
              <a:rPr lang="sv-SE"/>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6096000" y="136525"/>
            <a:ext cx="5943600"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839788" y="2057399"/>
            <a:ext cx="4760912" cy="385794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839788" y="6081823"/>
            <a:ext cx="2379662" cy="265002"/>
          </a:xfrm>
        </p:spPr>
        <p:txBody>
          <a:bodyPr/>
          <a:lstStyle>
            <a:lvl1pPr>
              <a:defRPr sz="1050">
                <a:solidFill>
                  <a:schemeClr val="bg1">
                    <a:lumMod val="50000"/>
                  </a:schemeClr>
                </a:solidFill>
              </a:defRPr>
            </a:lvl1pPr>
          </a:lstStyle>
          <a:p>
            <a:fld id="{D4EFEA1C-ED6F-41B9-BFE9-958E669C0F85}" type="datetime1">
              <a:rPr lang="sv-SE" smtClean="0"/>
              <a:pPr/>
              <a:t>2026-03-31</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839787" y="6356350"/>
            <a:ext cx="4760913" cy="365125"/>
          </a:xfrm>
        </p:spPr>
        <p:txBody>
          <a:bodyPr/>
          <a:lstStyle>
            <a:lvl1pPr>
              <a:defRPr sz="1050">
                <a:solidFill>
                  <a:schemeClr val="bg1">
                    <a:lumMod val="50000"/>
                  </a:schemeClr>
                </a:solidFill>
              </a:defRPr>
            </a:lvl1pPr>
          </a:lstStyle>
          <a:p>
            <a:r>
              <a:rPr lang="sv-SE"/>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3219451" y="6072298"/>
            <a:ext cx="2381250" cy="274526"/>
          </a:xfrm>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18800252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Bild vänster med bildtext (vit)">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42248480-7C76-E0DC-786C-864BEF8B523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6517758" y="409575"/>
            <a:ext cx="5005276" cy="1600200"/>
          </a:xfrm>
        </p:spPr>
        <p:txBody>
          <a:bodyPr anchor="b"/>
          <a:lstStyle>
            <a:lvl1pPr>
              <a:defRPr sz="3200"/>
            </a:lvl1pPr>
          </a:lstStyle>
          <a:p>
            <a:r>
              <a:rPr lang="sv-SE"/>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138223" y="136525"/>
            <a:ext cx="5957777"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6517758" y="2057400"/>
            <a:ext cx="5005276" cy="387753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6517758" y="6060558"/>
            <a:ext cx="2498651" cy="287965"/>
          </a:xfrm>
        </p:spPr>
        <p:txBody>
          <a:bodyPr/>
          <a:lstStyle>
            <a:lvl1pPr>
              <a:defRPr sz="1050"/>
            </a:lvl1pPr>
          </a:lstStyle>
          <a:p>
            <a:fld id="{52BC8AF2-1F92-4985-864E-86273EA6F5D1}" type="datetime1">
              <a:rPr lang="sv-SE" smtClean="0"/>
              <a:pPr/>
              <a:t>2026-03-31</a:t>
            </a:fld>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6517758" y="6358048"/>
            <a:ext cx="5005277" cy="365125"/>
          </a:xfrm>
        </p:spPr>
        <p:txBody>
          <a:bodyPr/>
          <a:lstStyle>
            <a:lvl1pPr>
              <a:defRPr sz="1050"/>
            </a:lvl1pPr>
          </a:lstStyle>
          <a:p>
            <a:r>
              <a:rPr lang="sv-SE"/>
              <a:t>www.vardsamverkan.se/goteborgsomradet</a:t>
            </a:r>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9016409" y="6060557"/>
            <a:ext cx="2506627" cy="287965"/>
          </a:xfrm>
        </p:spPr>
        <p:txBody>
          <a:bodyPr/>
          <a:lstStyle>
            <a:lvl1pPr>
              <a:defRPr sz="1050"/>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20147225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ild">
    <p:spTree>
      <p:nvGrpSpPr>
        <p:cNvPr id="1" name=""/>
        <p:cNvGrpSpPr/>
        <p:nvPr/>
      </p:nvGrpSpPr>
      <p:grpSpPr>
        <a:xfrm>
          <a:off x="0" y="0"/>
          <a:ext cx="0" cy="0"/>
          <a:chOff x="0" y="0"/>
          <a:chExt cx="0" cy="0"/>
        </a:xfrm>
      </p:grpSpPr>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138223" y="136525"/>
            <a:ext cx="11919098" cy="6584950"/>
          </a:xfrm>
          <a:solidFill>
            <a:schemeClr val="accent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Tree>
    <p:extLst>
      <p:ext uri="{BB962C8B-B14F-4D97-AF65-F5344CB8AC3E}">
        <p14:creationId xmlns:p14="http://schemas.microsoft.com/office/powerpoint/2010/main" val="34141533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pic>
        <p:nvPicPr>
          <p:cNvPr id="6" name="Bild 5">
            <a:extLst>
              <a:ext uri="{FF2B5EF4-FFF2-40B4-BE49-F238E27FC236}">
                <a16:creationId xmlns:a16="http://schemas.microsoft.com/office/drawing/2014/main" id="{EB21C276-78D4-E993-7352-C4C1D9479F3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10552C05-487E-703E-6B59-5AD11A85A5F4}"/>
              </a:ext>
            </a:extLst>
          </p:cNvPr>
          <p:cNvSpPr>
            <a:spLocks noGrp="1"/>
          </p:cNvSpPr>
          <p:nvPr>
            <p:ph type="title" hasCustomPrompt="1"/>
          </p:nvPr>
        </p:nvSpPr>
        <p:spPr/>
        <p:txBody>
          <a:bodyPr/>
          <a:lstStyle/>
          <a:p>
            <a:r>
              <a:rPr lang="sv-SE"/>
              <a:t>Klicka här för att lägga till rubrik</a:t>
            </a:r>
          </a:p>
        </p:txBody>
      </p:sp>
      <p:sp>
        <p:nvSpPr>
          <p:cNvPr id="3" name="Platshållare för datum 2">
            <a:extLst>
              <a:ext uri="{FF2B5EF4-FFF2-40B4-BE49-F238E27FC236}">
                <a16:creationId xmlns:a16="http://schemas.microsoft.com/office/drawing/2014/main" id="{7A3D8297-2BA4-A505-39E6-C23343DE0D96}"/>
              </a:ext>
            </a:extLst>
          </p:cNvPr>
          <p:cNvSpPr>
            <a:spLocks noGrp="1"/>
          </p:cNvSpPr>
          <p:nvPr>
            <p:ph type="dt" sz="half" idx="10"/>
          </p:nvPr>
        </p:nvSpPr>
        <p:spPr/>
        <p:txBody>
          <a:bodyPr/>
          <a:lstStyle>
            <a:lvl1pPr>
              <a:defRPr sz="1050">
                <a:solidFill>
                  <a:schemeClr val="bg1">
                    <a:lumMod val="50000"/>
                  </a:schemeClr>
                </a:solidFill>
              </a:defRPr>
            </a:lvl1pPr>
          </a:lstStyle>
          <a:p>
            <a:fld id="{2E76B8AF-7AE5-4890-9288-C7D9A2F04E5E}" type="datetime1">
              <a:rPr lang="sv-SE" smtClean="0"/>
              <a:pPr/>
              <a:t>2026-03-31</a:t>
            </a:fld>
            <a:endParaRPr lang="sv-SE"/>
          </a:p>
        </p:txBody>
      </p:sp>
      <p:sp>
        <p:nvSpPr>
          <p:cNvPr id="4" name="Platshållare för sidfot 3">
            <a:extLst>
              <a:ext uri="{FF2B5EF4-FFF2-40B4-BE49-F238E27FC236}">
                <a16:creationId xmlns:a16="http://schemas.microsoft.com/office/drawing/2014/main" id="{EB2226D1-37C9-F6ED-64E4-796C44D72E44}"/>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5" name="Platshållare för bildnummer 4">
            <a:extLst>
              <a:ext uri="{FF2B5EF4-FFF2-40B4-BE49-F238E27FC236}">
                <a16:creationId xmlns:a16="http://schemas.microsoft.com/office/drawing/2014/main" id="{A706FBD0-20F1-D957-F1ED-39C9FCDB4537}"/>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3554487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Rubrikbild med karta">
    <p:bg>
      <p:bgPr>
        <a:solidFill>
          <a:schemeClr val="accent5">
            <a:lumMod val="40000"/>
            <a:lumOff val="60000"/>
          </a:schemeClr>
        </a:solidFill>
        <a:effectLst/>
      </p:bgPr>
    </p:bg>
    <p:spTree>
      <p:nvGrpSpPr>
        <p:cNvPr id="1" name=""/>
        <p:cNvGrpSpPr/>
        <p:nvPr/>
      </p:nvGrpSpPr>
      <p:grpSpPr>
        <a:xfrm>
          <a:off x="0" y="0"/>
          <a:ext cx="0" cy="0"/>
          <a:chOff x="0" y="0"/>
          <a:chExt cx="0" cy="0"/>
        </a:xfrm>
      </p:grpSpPr>
      <p:pic>
        <p:nvPicPr>
          <p:cNvPr id="12" name="Bildobjekt 11" descr="En bild som visar karta&#10;&#10;Automatiskt genererad beskrivning med medelhög exakthet">
            <a:extLst>
              <a:ext uri="{FF2B5EF4-FFF2-40B4-BE49-F238E27FC236}">
                <a16:creationId xmlns:a16="http://schemas.microsoft.com/office/drawing/2014/main" id="{DFC40B9D-9738-3BC4-7752-A3CE2C58E1F4}"/>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137068" y="2753832"/>
            <a:ext cx="6233068" cy="4104168"/>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p:nvPr>
        </p:nvSpPr>
        <p:spPr>
          <a:xfrm>
            <a:off x="1524000" y="1540080"/>
            <a:ext cx="9144000" cy="2148996"/>
          </a:xfrm>
        </p:spPr>
        <p:txBody>
          <a:bodyPr anchor="b"/>
          <a:lstStyle>
            <a:lvl1pPr algn="ctr">
              <a:defRPr sz="6000" spc="150" baseline="0">
                <a:solidFill>
                  <a:schemeClr val="tx1"/>
                </a:solidFill>
              </a:defRPr>
            </a:lvl1pPr>
          </a:lstStyle>
          <a:p>
            <a:r>
              <a:rPr lang="sv-SE"/>
              <a:t>Klicka här för att ändra mall för rubrikformat</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1524000" y="3781151"/>
            <a:ext cx="9144000" cy="1655762"/>
          </a:xfrm>
        </p:spPr>
        <p:txBody>
          <a:bodyPr/>
          <a:lstStyle>
            <a:lvl1pPr marL="0" indent="0" algn="ctr">
              <a:buNone/>
              <a:defRPr sz="2400" b="1" spc="50" baseline="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4" name="Platshållare för datum 3">
            <a:extLst>
              <a:ext uri="{FF2B5EF4-FFF2-40B4-BE49-F238E27FC236}">
                <a16:creationId xmlns:a16="http://schemas.microsoft.com/office/drawing/2014/main" id="{5AF827B9-8605-1224-3B4D-76F29B0F291D}"/>
              </a:ext>
            </a:extLst>
          </p:cNvPr>
          <p:cNvSpPr>
            <a:spLocks noGrp="1"/>
          </p:cNvSpPr>
          <p:nvPr>
            <p:ph type="dt" sz="half" idx="10"/>
          </p:nvPr>
        </p:nvSpPr>
        <p:spPr/>
        <p:txBody>
          <a:bodyPr/>
          <a:lstStyle>
            <a:lvl1pPr>
              <a:defRPr sz="1050">
                <a:solidFill>
                  <a:schemeClr val="bg1">
                    <a:lumMod val="50000"/>
                  </a:schemeClr>
                </a:solidFill>
              </a:defRPr>
            </a:lvl1pPr>
          </a:lstStyle>
          <a:p>
            <a:fld id="{A15E85FD-3693-45FD-9CB7-8F36959401B5}" type="datetime1">
              <a:rPr lang="sv-SE" smtClean="0"/>
              <a:pPr/>
              <a:t>2026-03-31</a:t>
            </a:fld>
            <a:endParaRPr lang="sv-SE"/>
          </a:p>
        </p:txBody>
      </p:sp>
      <p:sp>
        <p:nvSpPr>
          <p:cNvPr id="5" name="Platshållare för sidfot 4">
            <a:extLst>
              <a:ext uri="{FF2B5EF4-FFF2-40B4-BE49-F238E27FC236}">
                <a16:creationId xmlns:a16="http://schemas.microsoft.com/office/drawing/2014/main" id="{6E003D68-09A5-C840-AD7B-EE5929D3D09F}"/>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6" name="Platshållare för bildnummer 5">
            <a:extLst>
              <a:ext uri="{FF2B5EF4-FFF2-40B4-BE49-F238E27FC236}">
                <a16:creationId xmlns:a16="http://schemas.microsoft.com/office/drawing/2014/main" id="{9334CFF8-D1EC-D254-BBE1-1AFA125FB041}"/>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pic>
        <p:nvPicPr>
          <p:cNvPr id="7" name="Bild 6">
            <a:extLst>
              <a:ext uri="{FF2B5EF4-FFF2-40B4-BE49-F238E27FC236}">
                <a16:creationId xmlns:a16="http://schemas.microsoft.com/office/drawing/2014/main" id="{F2D67DD1-EDF2-930E-25D0-278A4766815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2599" y="378477"/>
            <a:ext cx="4284592" cy="1042610"/>
          </a:xfrm>
          <a:prstGeom prst="rect">
            <a:avLst/>
          </a:prstGeom>
        </p:spPr>
      </p:pic>
    </p:spTree>
    <p:extLst>
      <p:ext uri="{BB962C8B-B14F-4D97-AF65-F5344CB8AC3E}">
        <p14:creationId xmlns:p14="http://schemas.microsoft.com/office/powerpoint/2010/main" val="41380131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Endast rubrik utan kugghju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0552C05-487E-703E-6B59-5AD11A85A5F4}"/>
              </a:ext>
            </a:extLst>
          </p:cNvPr>
          <p:cNvSpPr>
            <a:spLocks noGrp="1"/>
          </p:cNvSpPr>
          <p:nvPr>
            <p:ph type="title" hasCustomPrompt="1"/>
          </p:nvPr>
        </p:nvSpPr>
        <p:spPr/>
        <p:txBody>
          <a:bodyPr/>
          <a:lstStyle/>
          <a:p>
            <a:r>
              <a:rPr lang="sv-SE"/>
              <a:t>Klicka här för att lägga till rubrik</a:t>
            </a:r>
          </a:p>
        </p:txBody>
      </p:sp>
      <p:sp>
        <p:nvSpPr>
          <p:cNvPr id="3" name="Platshållare för datum 2">
            <a:extLst>
              <a:ext uri="{FF2B5EF4-FFF2-40B4-BE49-F238E27FC236}">
                <a16:creationId xmlns:a16="http://schemas.microsoft.com/office/drawing/2014/main" id="{7A3D8297-2BA4-A505-39E6-C23343DE0D96}"/>
              </a:ext>
            </a:extLst>
          </p:cNvPr>
          <p:cNvSpPr>
            <a:spLocks noGrp="1"/>
          </p:cNvSpPr>
          <p:nvPr>
            <p:ph type="dt" sz="half" idx="10"/>
          </p:nvPr>
        </p:nvSpPr>
        <p:spPr/>
        <p:txBody>
          <a:bodyPr/>
          <a:lstStyle>
            <a:lvl1pPr>
              <a:defRPr sz="1050">
                <a:solidFill>
                  <a:schemeClr val="bg1">
                    <a:lumMod val="50000"/>
                  </a:schemeClr>
                </a:solidFill>
              </a:defRPr>
            </a:lvl1pPr>
          </a:lstStyle>
          <a:p>
            <a:fld id="{484EC962-4317-479B-8AB8-A833F779C664}" type="datetime1">
              <a:rPr lang="sv-SE" smtClean="0"/>
              <a:pPr/>
              <a:t>2026-03-31</a:t>
            </a:fld>
            <a:endParaRPr lang="sv-SE"/>
          </a:p>
        </p:txBody>
      </p:sp>
      <p:sp>
        <p:nvSpPr>
          <p:cNvPr id="4" name="Platshållare för sidfot 3">
            <a:extLst>
              <a:ext uri="{FF2B5EF4-FFF2-40B4-BE49-F238E27FC236}">
                <a16:creationId xmlns:a16="http://schemas.microsoft.com/office/drawing/2014/main" id="{EB2226D1-37C9-F6ED-64E4-796C44D72E44}"/>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5" name="Platshållare för bildnummer 4">
            <a:extLst>
              <a:ext uri="{FF2B5EF4-FFF2-40B4-BE49-F238E27FC236}">
                <a16:creationId xmlns:a16="http://schemas.microsoft.com/office/drawing/2014/main" id="{A706FBD0-20F1-D957-F1ED-39C9FCDB4537}"/>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2121626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4E43FF41-5D09-AF11-4152-A70E87B1BC0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2" name="Rubrik 1">
            <a:extLst>
              <a:ext uri="{FF2B5EF4-FFF2-40B4-BE49-F238E27FC236}">
                <a16:creationId xmlns:a16="http://schemas.microsoft.com/office/drawing/2014/main" id="{1C335E97-BBB2-7BF8-4EE9-00BAC0180435}"/>
              </a:ext>
            </a:extLst>
          </p:cNvPr>
          <p:cNvSpPr>
            <a:spLocks noGrp="1"/>
          </p:cNvSpPr>
          <p:nvPr>
            <p:ph type="title" hasCustomPrompt="1"/>
          </p:nvPr>
        </p:nvSpPr>
        <p:spPr/>
        <p:txBody>
          <a:bodyPr/>
          <a:lstStyle/>
          <a:p>
            <a:r>
              <a:rPr lang="sv-SE"/>
              <a:t>Klicka här för att lägga till rubrik</a:t>
            </a:r>
          </a:p>
        </p:txBody>
      </p:sp>
      <p:sp>
        <p:nvSpPr>
          <p:cNvPr id="3" name="Platshållare för innehåll 2">
            <a:extLst>
              <a:ext uri="{FF2B5EF4-FFF2-40B4-BE49-F238E27FC236}">
                <a16:creationId xmlns:a16="http://schemas.microsoft.com/office/drawing/2014/main" id="{13BDF994-951C-8C82-869C-3C43DF4CC5B1}"/>
              </a:ext>
            </a:extLst>
          </p:cNvPr>
          <p:cNvSpPr>
            <a:spLocks noGrp="1"/>
          </p:cNvSpPr>
          <p:nvPr>
            <p:ph sz="half" idx="1" hasCustomPrompt="1"/>
          </p:nvPr>
        </p:nvSpPr>
        <p:spPr>
          <a:xfrm>
            <a:off x="838200" y="1825625"/>
            <a:ext cx="5181600" cy="4351338"/>
          </a:xfrm>
        </p:spPr>
        <p:txBody>
          <a:body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E2B58856-F63C-0164-15E9-E14A30C4BD68}"/>
              </a:ext>
            </a:extLst>
          </p:cNvPr>
          <p:cNvSpPr>
            <a:spLocks noGrp="1"/>
          </p:cNvSpPr>
          <p:nvPr>
            <p:ph sz="half" idx="2" hasCustomPrompt="1"/>
          </p:nvPr>
        </p:nvSpPr>
        <p:spPr>
          <a:xfrm>
            <a:off x="6172200" y="1825625"/>
            <a:ext cx="5181600" cy="4351338"/>
          </a:xfrm>
        </p:spPr>
        <p:txBody>
          <a:body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AF2D6C6B-D52F-E704-9777-9832958F9DC4}"/>
              </a:ext>
            </a:extLst>
          </p:cNvPr>
          <p:cNvSpPr>
            <a:spLocks noGrp="1"/>
          </p:cNvSpPr>
          <p:nvPr>
            <p:ph type="dt" sz="half" idx="10"/>
          </p:nvPr>
        </p:nvSpPr>
        <p:spPr/>
        <p:txBody>
          <a:bodyPr/>
          <a:lstStyle>
            <a:lvl1pPr>
              <a:defRPr sz="1050">
                <a:solidFill>
                  <a:schemeClr val="bg1">
                    <a:lumMod val="50000"/>
                  </a:schemeClr>
                </a:solidFill>
              </a:defRPr>
            </a:lvl1pPr>
          </a:lstStyle>
          <a:p>
            <a:fld id="{F8346D8B-B823-48AF-BED1-287AEACBD75A}" type="datetime1">
              <a:rPr lang="sv-SE" smtClean="0"/>
              <a:pPr/>
              <a:t>2026-03-31</a:t>
            </a:fld>
            <a:endParaRPr lang="sv-SE"/>
          </a:p>
        </p:txBody>
      </p:sp>
      <p:sp>
        <p:nvSpPr>
          <p:cNvPr id="6" name="Platshållare för sidfot 5">
            <a:extLst>
              <a:ext uri="{FF2B5EF4-FFF2-40B4-BE49-F238E27FC236}">
                <a16:creationId xmlns:a16="http://schemas.microsoft.com/office/drawing/2014/main" id="{971078A7-923C-C6D6-D9A8-5C3375EAA802}"/>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7" name="Platshållare för bildnummer 6">
            <a:extLst>
              <a:ext uri="{FF2B5EF4-FFF2-40B4-BE49-F238E27FC236}">
                <a16:creationId xmlns:a16="http://schemas.microsoft.com/office/drawing/2014/main" id="{BF1C8A28-6CF8-EA83-FE74-D0CDCF68B9FA}"/>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5291201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pic>
        <p:nvPicPr>
          <p:cNvPr id="10" name="Bild 9">
            <a:extLst>
              <a:ext uri="{FF2B5EF4-FFF2-40B4-BE49-F238E27FC236}">
                <a16:creationId xmlns:a16="http://schemas.microsoft.com/office/drawing/2014/main" id="{F4F6325B-D999-9AFE-E478-37C6583349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2" name="Rubrik 1">
            <a:extLst>
              <a:ext uri="{FF2B5EF4-FFF2-40B4-BE49-F238E27FC236}">
                <a16:creationId xmlns:a16="http://schemas.microsoft.com/office/drawing/2014/main" id="{318F239E-278D-1B96-FD46-6A8752052A24}"/>
              </a:ext>
            </a:extLst>
          </p:cNvPr>
          <p:cNvSpPr>
            <a:spLocks noGrp="1"/>
          </p:cNvSpPr>
          <p:nvPr>
            <p:ph type="title" hasCustomPrompt="1"/>
          </p:nvPr>
        </p:nvSpPr>
        <p:spPr>
          <a:xfrm>
            <a:off x="839788" y="365125"/>
            <a:ext cx="10515600" cy="1325563"/>
          </a:xfrm>
        </p:spPr>
        <p:txBody>
          <a:bodyPr/>
          <a:lstStyle/>
          <a:p>
            <a:r>
              <a:rPr lang="sv-SE"/>
              <a:t>Klicka här för att lägga till rubrik</a:t>
            </a:r>
          </a:p>
        </p:txBody>
      </p:sp>
      <p:sp>
        <p:nvSpPr>
          <p:cNvPr id="3" name="Platshållare för text 2">
            <a:extLst>
              <a:ext uri="{FF2B5EF4-FFF2-40B4-BE49-F238E27FC236}">
                <a16:creationId xmlns:a16="http://schemas.microsoft.com/office/drawing/2014/main" id="{B4A14153-3ED1-41B7-6FB7-CECD637C0408}"/>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underrubrik</a:t>
            </a:r>
          </a:p>
        </p:txBody>
      </p:sp>
      <p:sp>
        <p:nvSpPr>
          <p:cNvPr id="4" name="Platshållare för innehåll 3">
            <a:extLst>
              <a:ext uri="{FF2B5EF4-FFF2-40B4-BE49-F238E27FC236}">
                <a16:creationId xmlns:a16="http://schemas.microsoft.com/office/drawing/2014/main" id="{6A7CA7C7-24B1-FE56-1A3E-4C6DDBF74B12}"/>
              </a:ext>
            </a:extLst>
          </p:cNvPr>
          <p:cNvSpPr>
            <a:spLocks noGrp="1"/>
          </p:cNvSpPr>
          <p:nvPr>
            <p:ph sz="half" idx="2" hasCustomPrompt="1"/>
          </p:nvPr>
        </p:nvSpPr>
        <p:spPr>
          <a:xfrm>
            <a:off x="839788" y="2505075"/>
            <a:ext cx="5157787" cy="3684588"/>
          </a:xfrm>
        </p:spPr>
        <p:txBody>
          <a:bodyPr/>
          <a:lstStyle>
            <a:lvl1pPr>
              <a:defRPr/>
            </a:lvl1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584CF7CD-7EB8-BBB4-F457-4A1C999854B5}"/>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underrubrik</a:t>
            </a:r>
          </a:p>
        </p:txBody>
      </p:sp>
      <p:sp>
        <p:nvSpPr>
          <p:cNvPr id="6" name="Platshållare för innehåll 5">
            <a:extLst>
              <a:ext uri="{FF2B5EF4-FFF2-40B4-BE49-F238E27FC236}">
                <a16:creationId xmlns:a16="http://schemas.microsoft.com/office/drawing/2014/main" id="{F3D8F593-DFF4-95DC-EFAE-1E945A7C7477}"/>
              </a:ext>
            </a:extLst>
          </p:cNvPr>
          <p:cNvSpPr>
            <a:spLocks noGrp="1"/>
          </p:cNvSpPr>
          <p:nvPr>
            <p:ph sz="quarter" idx="4" hasCustomPrompt="1"/>
          </p:nvPr>
        </p:nvSpPr>
        <p:spPr>
          <a:xfrm>
            <a:off x="6172200" y="2505075"/>
            <a:ext cx="5183188" cy="3684588"/>
          </a:xfrm>
        </p:spPr>
        <p:txBody>
          <a:bodyPr/>
          <a:lstStyle>
            <a:lvl1pPr>
              <a:defRPr/>
            </a:lvl1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4F005D9D-8205-8A33-A6C5-F9EDC4B6C70E}"/>
              </a:ext>
            </a:extLst>
          </p:cNvPr>
          <p:cNvSpPr>
            <a:spLocks noGrp="1"/>
          </p:cNvSpPr>
          <p:nvPr>
            <p:ph type="dt" sz="half" idx="10"/>
          </p:nvPr>
        </p:nvSpPr>
        <p:spPr/>
        <p:txBody>
          <a:bodyPr/>
          <a:lstStyle>
            <a:lvl1pPr>
              <a:defRPr sz="1050">
                <a:solidFill>
                  <a:schemeClr val="bg1">
                    <a:lumMod val="50000"/>
                  </a:schemeClr>
                </a:solidFill>
              </a:defRPr>
            </a:lvl1pPr>
          </a:lstStyle>
          <a:p>
            <a:fld id="{70DE9F0F-F94D-47A1-8862-7F6E29373347}" type="datetime1">
              <a:rPr lang="sv-SE" smtClean="0"/>
              <a:pPr/>
              <a:t>2026-03-31</a:t>
            </a:fld>
            <a:endParaRPr lang="sv-SE"/>
          </a:p>
        </p:txBody>
      </p:sp>
      <p:sp>
        <p:nvSpPr>
          <p:cNvPr id="8" name="Platshållare för sidfot 7">
            <a:extLst>
              <a:ext uri="{FF2B5EF4-FFF2-40B4-BE49-F238E27FC236}">
                <a16:creationId xmlns:a16="http://schemas.microsoft.com/office/drawing/2014/main" id="{63DA0112-E1BD-90BA-C02D-0C71896A82A2}"/>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9" name="Platshållare för bildnummer 8">
            <a:extLst>
              <a:ext uri="{FF2B5EF4-FFF2-40B4-BE49-F238E27FC236}">
                <a16:creationId xmlns:a16="http://schemas.microsoft.com/office/drawing/2014/main" id="{DC7AEB22-862C-650B-A513-79E337BD7E62}"/>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30584831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Jämförelse utan kugghju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18F239E-278D-1B96-FD46-6A8752052A24}"/>
              </a:ext>
            </a:extLst>
          </p:cNvPr>
          <p:cNvSpPr>
            <a:spLocks noGrp="1"/>
          </p:cNvSpPr>
          <p:nvPr>
            <p:ph type="title" hasCustomPrompt="1"/>
          </p:nvPr>
        </p:nvSpPr>
        <p:spPr>
          <a:xfrm>
            <a:off x="839788" y="365125"/>
            <a:ext cx="10515600" cy="1325563"/>
          </a:xfrm>
        </p:spPr>
        <p:txBody>
          <a:bodyPr/>
          <a:lstStyle/>
          <a:p>
            <a:r>
              <a:rPr lang="sv-SE"/>
              <a:t>Klicka här för att lägga till rubrik</a:t>
            </a:r>
          </a:p>
        </p:txBody>
      </p:sp>
      <p:sp>
        <p:nvSpPr>
          <p:cNvPr id="3" name="Platshållare för text 2">
            <a:extLst>
              <a:ext uri="{FF2B5EF4-FFF2-40B4-BE49-F238E27FC236}">
                <a16:creationId xmlns:a16="http://schemas.microsoft.com/office/drawing/2014/main" id="{B4A14153-3ED1-41B7-6FB7-CECD637C0408}"/>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underrubrik</a:t>
            </a:r>
          </a:p>
        </p:txBody>
      </p:sp>
      <p:sp>
        <p:nvSpPr>
          <p:cNvPr id="4" name="Platshållare för innehåll 3">
            <a:extLst>
              <a:ext uri="{FF2B5EF4-FFF2-40B4-BE49-F238E27FC236}">
                <a16:creationId xmlns:a16="http://schemas.microsoft.com/office/drawing/2014/main" id="{6A7CA7C7-24B1-FE56-1A3E-4C6DDBF74B12}"/>
              </a:ext>
            </a:extLst>
          </p:cNvPr>
          <p:cNvSpPr>
            <a:spLocks noGrp="1"/>
          </p:cNvSpPr>
          <p:nvPr>
            <p:ph sz="half" idx="2" hasCustomPrompt="1"/>
          </p:nvPr>
        </p:nvSpPr>
        <p:spPr>
          <a:xfrm>
            <a:off x="839788" y="2505075"/>
            <a:ext cx="5157787" cy="3684588"/>
          </a:xfrm>
        </p:spPr>
        <p:txBody>
          <a:bodyPr/>
          <a:lstStyle>
            <a:lvl1pPr>
              <a:defRPr/>
            </a:lvl1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584CF7CD-7EB8-BBB4-F457-4A1C999854B5}"/>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underrubrik</a:t>
            </a:r>
          </a:p>
        </p:txBody>
      </p:sp>
      <p:sp>
        <p:nvSpPr>
          <p:cNvPr id="6" name="Platshållare för innehåll 5">
            <a:extLst>
              <a:ext uri="{FF2B5EF4-FFF2-40B4-BE49-F238E27FC236}">
                <a16:creationId xmlns:a16="http://schemas.microsoft.com/office/drawing/2014/main" id="{F3D8F593-DFF4-95DC-EFAE-1E945A7C7477}"/>
              </a:ext>
            </a:extLst>
          </p:cNvPr>
          <p:cNvSpPr>
            <a:spLocks noGrp="1"/>
          </p:cNvSpPr>
          <p:nvPr>
            <p:ph sz="quarter" idx="4" hasCustomPrompt="1"/>
          </p:nvPr>
        </p:nvSpPr>
        <p:spPr>
          <a:xfrm>
            <a:off x="6172200" y="2505075"/>
            <a:ext cx="5183188" cy="3684588"/>
          </a:xfrm>
        </p:spPr>
        <p:txBody>
          <a:bodyPr/>
          <a:lstStyle>
            <a:lvl1pPr>
              <a:defRPr/>
            </a:lvl1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4F005D9D-8205-8A33-A6C5-F9EDC4B6C70E}"/>
              </a:ext>
            </a:extLst>
          </p:cNvPr>
          <p:cNvSpPr>
            <a:spLocks noGrp="1"/>
          </p:cNvSpPr>
          <p:nvPr>
            <p:ph type="dt" sz="half" idx="10"/>
          </p:nvPr>
        </p:nvSpPr>
        <p:spPr/>
        <p:txBody>
          <a:bodyPr/>
          <a:lstStyle>
            <a:lvl1pPr>
              <a:defRPr sz="1050">
                <a:solidFill>
                  <a:schemeClr val="bg1">
                    <a:lumMod val="50000"/>
                  </a:schemeClr>
                </a:solidFill>
              </a:defRPr>
            </a:lvl1pPr>
          </a:lstStyle>
          <a:p>
            <a:fld id="{DD12F124-897B-40B6-ABC3-479165945FA7}" type="datetime1">
              <a:rPr lang="sv-SE" smtClean="0"/>
              <a:pPr/>
              <a:t>2026-03-31</a:t>
            </a:fld>
            <a:endParaRPr lang="sv-SE"/>
          </a:p>
        </p:txBody>
      </p:sp>
      <p:sp>
        <p:nvSpPr>
          <p:cNvPr id="8" name="Platshållare för sidfot 7">
            <a:extLst>
              <a:ext uri="{FF2B5EF4-FFF2-40B4-BE49-F238E27FC236}">
                <a16:creationId xmlns:a16="http://schemas.microsoft.com/office/drawing/2014/main" id="{63DA0112-E1BD-90BA-C02D-0C71896A82A2}"/>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9" name="Platshållare för bildnummer 8">
            <a:extLst>
              <a:ext uri="{FF2B5EF4-FFF2-40B4-BE49-F238E27FC236}">
                <a16:creationId xmlns:a16="http://schemas.microsoft.com/office/drawing/2014/main" id="{DC7AEB22-862C-650B-A513-79E337BD7E62}"/>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12981892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08E0499-0823-4AA7-FB2E-BB95C21ACBC6}"/>
              </a:ext>
            </a:extLst>
          </p:cNvPr>
          <p:cNvSpPr>
            <a:spLocks noGrp="1"/>
          </p:cNvSpPr>
          <p:nvPr>
            <p:ph type="dt" sz="half" idx="10"/>
          </p:nvPr>
        </p:nvSpPr>
        <p:spPr/>
        <p:txBody>
          <a:bodyPr/>
          <a:lstStyle>
            <a:lvl1pPr>
              <a:defRPr sz="1050">
                <a:solidFill>
                  <a:schemeClr val="bg1">
                    <a:lumMod val="50000"/>
                  </a:schemeClr>
                </a:solidFill>
              </a:defRPr>
            </a:lvl1pPr>
          </a:lstStyle>
          <a:p>
            <a:fld id="{CF1B50BD-839D-4289-9C67-4FEE84040876}" type="datetime1">
              <a:rPr lang="sv-SE" smtClean="0"/>
              <a:pPr/>
              <a:t>2026-03-31</a:t>
            </a:fld>
            <a:endParaRPr lang="sv-SE"/>
          </a:p>
        </p:txBody>
      </p:sp>
      <p:sp>
        <p:nvSpPr>
          <p:cNvPr id="3" name="Platshållare för sidfot 2">
            <a:extLst>
              <a:ext uri="{FF2B5EF4-FFF2-40B4-BE49-F238E27FC236}">
                <a16:creationId xmlns:a16="http://schemas.microsoft.com/office/drawing/2014/main" id="{88A24660-0F4B-9EF9-F3EC-F6C462A4D363}"/>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4" name="Platshållare för bildnummer 3">
            <a:extLst>
              <a:ext uri="{FF2B5EF4-FFF2-40B4-BE49-F238E27FC236}">
                <a16:creationId xmlns:a16="http://schemas.microsoft.com/office/drawing/2014/main" id="{F3427202-8B73-B317-48A8-35DF12002D36}"/>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9753804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Slutbild (vit)">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08E0499-0823-4AA7-FB2E-BB95C21ACBC6}"/>
              </a:ext>
            </a:extLst>
          </p:cNvPr>
          <p:cNvSpPr>
            <a:spLocks noGrp="1"/>
          </p:cNvSpPr>
          <p:nvPr>
            <p:ph type="dt" sz="half" idx="10"/>
          </p:nvPr>
        </p:nvSpPr>
        <p:spPr/>
        <p:txBody>
          <a:bodyPr/>
          <a:lstStyle>
            <a:lvl1pPr>
              <a:defRPr sz="1050">
                <a:solidFill>
                  <a:schemeClr val="bg1">
                    <a:lumMod val="50000"/>
                  </a:schemeClr>
                </a:solidFill>
              </a:defRPr>
            </a:lvl1pPr>
          </a:lstStyle>
          <a:p>
            <a:fld id="{0FF5EA67-B4D7-400F-9C72-0646B6AF9AD1}" type="datetime1">
              <a:rPr lang="sv-SE" smtClean="0"/>
              <a:pPr/>
              <a:t>2026-03-31</a:t>
            </a:fld>
            <a:endParaRPr lang="sv-SE"/>
          </a:p>
        </p:txBody>
      </p:sp>
      <p:sp>
        <p:nvSpPr>
          <p:cNvPr id="3" name="Platshållare för sidfot 2">
            <a:extLst>
              <a:ext uri="{FF2B5EF4-FFF2-40B4-BE49-F238E27FC236}">
                <a16:creationId xmlns:a16="http://schemas.microsoft.com/office/drawing/2014/main" id="{88A24660-0F4B-9EF9-F3EC-F6C462A4D363}"/>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4" name="Platshållare för bildnummer 3">
            <a:extLst>
              <a:ext uri="{FF2B5EF4-FFF2-40B4-BE49-F238E27FC236}">
                <a16:creationId xmlns:a16="http://schemas.microsoft.com/office/drawing/2014/main" id="{F3427202-8B73-B317-48A8-35DF12002D36}"/>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pic>
        <p:nvPicPr>
          <p:cNvPr id="7" name="Bild 6">
            <a:extLst>
              <a:ext uri="{FF2B5EF4-FFF2-40B4-BE49-F238E27FC236}">
                <a16:creationId xmlns:a16="http://schemas.microsoft.com/office/drawing/2014/main" id="{78343482-AFBD-47B8-3DFA-7668D78276E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77716" y="2320741"/>
            <a:ext cx="6836567" cy="1663605"/>
          </a:xfrm>
          <a:prstGeom prst="rect">
            <a:avLst/>
          </a:prstGeom>
        </p:spPr>
      </p:pic>
    </p:spTree>
    <p:extLst>
      <p:ext uri="{BB962C8B-B14F-4D97-AF65-F5344CB8AC3E}">
        <p14:creationId xmlns:p14="http://schemas.microsoft.com/office/powerpoint/2010/main" val="1851884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Avsnittsrubrik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A5FF01FA-DC3E-2AC5-B63F-3E81731E32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1048634" y="1242647"/>
            <a:ext cx="8743952" cy="2387600"/>
          </a:xfrm>
        </p:spPr>
        <p:txBody>
          <a:bodyPr anchor="b"/>
          <a:lstStyle>
            <a:lvl1pPr algn="l">
              <a:defRPr sz="6000" b="1" spc="150" baseline="0">
                <a:solidFill>
                  <a:schemeClr val="tx1"/>
                </a:solidFill>
              </a:defRPr>
            </a:lvl1pPr>
          </a:lstStyle>
          <a:p>
            <a:r>
              <a:rPr lang="sv-SE"/>
              <a:t>Klicka för att lägg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1048634" y="3722321"/>
            <a:ext cx="7648340" cy="1506903"/>
          </a:xfrm>
          <a:noFill/>
          <a:ln>
            <a:noFill/>
          </a:ln>
        </p:spPr>
        <p:txBody>
          <a:bodyPr/>
          <a:lstStyle>
            <a:lvl1pPr marL="0" indent="0" algn="l">
              <a:buNone/>
              <a:defRPr lang="sv-SE" spc="50" baseline="0" dirty="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sv-SE"/>
              <a:t>Klicka för att lägga till underrubrik </a:t>
            </a:r>
            <a:endParaRPr lang="sv-SE">
              <a:solidFill>
                <a:schemeClr val="bg1"/>
              </a:solidFill>
            </a:endParaRPr>
          </a:p>
        </p:txBody>
      </p:sp>
      <p:sp>
        <p:nvSpPr>
          <p:cNvPr id="13" name="Platshållare för datum 3">
            <a:extLst>
              <a:ext uri="{FF2B5EF4-FFF2-40B4-BE49-F238E27FC236}">
                <a16:creationId xmlns:a16="http://schemas.microsoft.com/office/drawing/2014/main" id="{551D10E2-D4C7-AFBB-9767-2FCDA8BC0377}"/>
              </a:ext>
            </a:extLst>
          </p:cNvPr>
          <p:cNvSpPr>
            <a:spLocks noGrp="1"/>
          </p:cNvSpPr>
          <p:nvPr>
            <p:ph type="dt" sz="half" idx="10"/>
          </p:nvPr>
        </p:nvSpPr>
        <p:spPr>
          <a:xfrm>
            <a:off x="838200" y="6356350"/>
            <a:ext cx="2743200" cy="365125"/>
          </a:xfrm>
        </p:spPr>
        <p:txBody>
          <a:bodyPr/>
          <a:lstStyle>
            <a:lvl1pPr>
              <a:defRPr sz="1050">
                <a:solidFill>
                  <a:schemeClr val="bg1">
                    <a:lumMod val="50000"/>
                  </a:schemeClr>
                </a:solidFill>
              </a:defRPr>
            </a:lvl1pPr>
          </a:lstStyle>
          <a:p>
            <a:fld id="{9E926AFB-24E7-44E8-86B6-0B43FDF78F5C}" type="datetime1">
              <a:rPr lang="sv-SE" smtClean="0"/>
              <a:pPr/>
              <a:t>2026-03-31</a:t>
            </a:fld>
            <a:endParaRPr lang="sv-SE"/>
          </a:p>
        </p:txBody>
      </p:sp>
      <p:sp>
        <p:nvSpPr>
          <p:cNvPr id="14" name="Platshållare för sidfot 4">
            <a:extLst>
              <a:ext uri="{FF2B5EF4-FFF2-40B4-BE49-F238E27FC236}">
                <a16:creationId xmlns:a16="http://schemas.microsoft.com/office/drawing/2014/main" id="{670E99AF-9003-FBE5-2DAD-6015BCA7E6D2}"/>
              </a:ext>
            </a:extLst>
          </p:cNvPr>
          <p:cNvSpPr>
            <a:spLocks noGrp="1"/>
          </p:cNvSpPr>
          <p:nvPr>
            <p:ph type="ftr" sz="quarter" idx="11"/>
          </p:nvPr>
        </p:nvSpPr>
        <p:spPr>
          <a:xfrm>
            <a:off x="4038600" y="6356350"/>
            <a:ext cx="4114800" cy="365125"/>
          </a:xfrm>
        </p:spPr>
        <p:txBody>
          <a:bodyPr/>
          <a:lstStyle>
            <a:lvl1pPr>
              <a:defRPr sz="1050">
                <a:solidFill>
                  <a:schemeClr val="bg1">
                    <a:lumMod val="50000"/>
                  </a:schemeClr>
                </a:solidFill>
              </a:defRPr>
            </a:lvl1pPr>
          </a:lstStyle>
          <a:p>
            <a:r>
              <a:rPr lang="sv-SE"/>
              <a:t>www.vardsamverkan.se/goteborgsomradet</a:t>
            </a:r>
          </a:p>
        </p:txBody>
      </p:sp>
      <p:sp>
        <p:nvSpPr>
          <p:cNvPr id="15" name="Platshållare för bildnummer 5">
            <a:extLst>
              <a:ext uri="{FF2B5EF4-FFF2-40B4-BE49-F238E27FC236}">
                <a16:creationId xmlns:a16="http://schemas.microsoft.com/office/drawing/2014/main" id="{7C77ABDA-702A-0A29-F37F-E8A4A73A60D7}"/>
              </a:ext>
            </a:extLst>
          </p:cNvPr>
          <p:cNvSpPr>
            <a:spLocks noGrp="1"/>
          </p:cNvSpPr>
          <p:nvPr>
            <p:ph type="sldNum" sz="quarter" idx="12"/>
          </p:nvPr>
        </p:nvSpPr>
        <p:spPr>
          <a:xfrm>
            <a:off x="8610600" y="6356350"/>
            <a:ext cx="2743200" cy="365125"/>
          </a:xfrm>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
        <p:nvSpPr>
          <p:cNvPr id="5" name="Rektangel 4">
            <a:extLst>
              <a:ext uri="{FF2B5EF4-FFF2-40B4-BE49-F238E27FC236}">
                <a16:creationId xmlns:a16="http://schemas.microsoft.com/office/drawing/2014/main" id="{1B50F91B-4589-1AC5-92D4-0E74CED145F2}"/>
              </a:ext>
            </a:extLst>
          </p:cNvPr>
          <p:cNvSpPr/>
          <p:nvPr userDrawn="1"/>
        </p:nvSpPr>
        <p:spPr>
          <a:xfrm>
            <a:off x="648585" y="1594884"/>
            <a:ext cx="184076" cy="30621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Bild 5">
            <a:extLst>
              <a:ext uri="{FF2B5EF4-FFF2-40B4-BE49-F238E27FC236}">
                <a16:creationId xmlns:a16="http://schemas.microsoft.com/office/drawing/2014/main" id="{B55AF09A-F8EE-92A6-EB00-D006406F021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32661" y="5437156"/>
            <a:ext cx="3205939" cy="780130"/>
          </a:xfrm>
          <a:prstGeom prst="rect">
            <a:avLst/>
          </a:prstGeom>
        </p:spPr>
      </p:pic>
    </p:spTree>
    <p:extLst>
      <p:ext uri="{BB962C8B-B14F-4D97-AF65-F5344CB8AC3E}">
        <p14:creationId xmlns:p14="http://schemas.microsoft.com/office/powerpoint/2010/main" val="496703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Rubrik och innehåll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B3A9DBF7-CBF0-FD77-F7F7-7775028ACCE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lvl1pPr>
              <a:defRPr sz="1050">
                <a:solidFill>
                  <a:schemeClr val="bg1">
                    <a:lumMod val="50000"/>
                  </a:schemeClr>
                </a:solidFill>
              </a:defRPr>
            </a:lvl1pPr>
          </a:lstStyle>
          <a:p>
            <a:fld id="{0A3C5094-214B-43C5-B13B-C52179EE0981}" type="datetime1">
              <a:rPr lang="sv-SE" smtClean="0"/>
              <a:pPr/>
              <a:t>2026-03-31</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3980270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Rubrik och innehåll (färg) utan kugghjul">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lvl1pPr>
              <a:defRPr sz="1050">
                <a:solidFill>
                  <a:schemeClr val="bg1">
                    <a:lumMod val="50000"/>
                  </a:schemeClr>
                </a:solidFill>
              </a:defRPr>
            </a:lvl1pPr>
          </a:lstStyle>
          <a:p>
            <a:fld id="{C251E79D-A884-4EDA-B126-19CC3376DBE9}" type="datetime1">
              <a:rPr lang="sv-SE" smtClean="0"/>
              <a:pPr/>
              <a:t>2026-03-31</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Tree>
    <p:extLst>
      <p:ext uri="{BB962C8B-B14F-4D97-AF65-F5344CB8AC3E}">
        <p14:creationId xmlns:p14="http://schemas.microsoft.com/office/powerpoint/2010/main" val="1228479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Rubrik och innehåll med vä-banner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1D743CC9-89EA-C339-CDD4-0E772DC7C18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2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6040" y="3284954"/>
            <a:ext cx="5056508" cy="3877530"/>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1771650" y="365125"/>
            <a:ext cx="9582149" cy="1325563"/>
          </a:xfrm>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1771650" y="1825625"/>
            <a:ext cx="9582149"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a:xfrm>
            <a:off x="1771650" y="6356350"/>
            <a:ext cx="1809750" cy="365125"/>
          </a:xfrm>
        </p:spPr>
        <p:txBody>
          <a:bodyPr/>
          <a:lstStyle>
            <a:lvl1pPr>
              <a:defRPr sz="1050">
                <a:solidFill>
                  <a:schemeClr val="bg1">
                    <a:lumMod val="50000"/>
                  </a:schemeClr>
                </a:solidFill>
              </a:defRPr>
            </a:lvl1pPr>
          </a:lstStyle>
          <a:p>
            <a:fld id="{B9FDB844-9FB1-44CB-B0D6-9DDE15E4BCA3}" type="datetime1">
              <a:rPr lang="sv-SE" smtClean="0"/>
              <a:pPr/>
              <a:t>2026-03-31</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
        <p:nvSpPr>
          <p:cNvPr id="13" name="Rektangel 12">
            <a:extLst>
              <a:ext uri="{FF2B5EF4-FFF2-40B4-BE49-F238E27FC236}">
                <a16:creationId xmlns:a16="http://schemas.microsoft.com/office/drawing/2014/main" id="{DA807E69-ECEB-910D-6179-C49C547C5C6B}"/>
              </a:ext>
            </a:extLst>
          </p:cNvPr>
          <p:cNvSpPr>
            <a:spLocks noGrp="1" noRot="1" noMove="1" noResize="1" noEditPoints="1" noAdjustHandles="1" noChangeArrowheads="1" noChangeShapeType="1"/>
          </p:cNvSpPr>
          <p:nvPr/>
        </p:nvSpPr>
        <p:spPr>
          <a:xfrm>
            <a:off x="0" y="0"/>
            <a:ext cx="120766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8" name="Bild 7">
            <a:extLst>
              <a:ext uri="{FF2B5EF4-FFF2-40B4-BE49-F238E27FC236}">
                <a16:creationId xmlns:a16="http://schemas.microsoft.com/office/drawing/2014/main" id="{08229828-7326-CF4B-358E-5386B8085C1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rotWithShape="1">
          <a:blip r:embed="rId4">
            <a:alphaModFix amt="40000"/>
            <a:extLst>
              <a:ext uri="{28A0092B-C50C-407E-A947-70E740481C1C}">
                <a14:useLocalDpi xmlns:a14="http://schemas.microsoft.com/office/drawing/2010/main" val="0"/>
              </a:ext>
              <a:ext uri="{96DAC541-7B7A-43D3-8B79-37D633B846F1}">
                <asvg:svgBlip xmlns:asvg="http://schemas.microsoft.com/office/drawing/2016/SVG/main" r:embed="rId5"/>
              </a:ext>
            </a:extLst>
          </a:blip>
          <a:srcRect l="25808" r="28080"/>
          <a:stretch/>
        </p:blipFill>
        <p:spPr>
          <a:xfrm>
            <a:off x="0" y="4746357"/>
            <a:ext cx="1207670" cy="2008367"/>
          </a:xfrm>
          <a:prstGeom prst="rect">
            <a:avLst/>
          </a:prstGeom>
        </p:spPr>
      </p:pic>
    </p:spTree>
    <p:extLst>
      <p:ext uri="{BB962C8B-B14F-4D97-AF65-F5344CB8AC3E}">
        <p14:creationId xmlns:p14="http://schemas.microsoft.com/office/powerpoint/2010/main" val="885855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Rubrik och innehåll med hö-banner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B42AF427-8441-F3E8-F196-F1E024D5EDB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0430" y="3284954"/>
            <a:ext cx="5056508" cy="3877530"/>
          </a:xfrm>
          <a:prstGeom prst="rect">
            <a:avLst/>
          </a:prstGeom>
        </p:spPr>
      </p:pic>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838201" y="365125"/>
            <a:ext cx="9591674" cy="1325563"/>
          </a:xfrm>
        </p:spPr>
        <p:txBody>
          <a:bodyPr/>
          <a:lstStyle>
            <a:lvl1pPr>
              <a:defRPr/>
            </a:lvl1pPr>
          </a:lstStyle>
          <a:p>
            <a:r>
              <a:rPr lang="sv-SE"/>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838199" y="1825625"/>
            <a:ext cx="9591676"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a:t>Klicka här för att lägga till 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lvl1pPr>
              <a:defRPr sz="1050">
                <a:solidFill>
                  <a:schemeClr val="bg1">
                    <a:lumMod val="50000"/>
                  </a:schemeClr>
                </a:solidFill>
              </a:defRPr>
            </a:lvl1pPr>
          </a:lstStyle>
          <a:p>
            <a:fld id="{03F7819B-6A15-4543-8724-BA815CB11AC8}" type="datetime1">
              <a:rPr lang="sv-SE" smtClean="0"/>
              <a:pPr/>
              <a:t>2026-03-31</a:t>
            </a:fld>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lvl1pPr>
              <a:defRPr sz="1050">
                <a:solidFill>
                  <a:schemeClr val="bg1">
                    <a:lumMod val="50000"/>
                  </a:schemeClr>
                </a:solidFill>
              </a:defRPr>
            </a:lvl1pPr>
          </a:lstStyle>
          <a:p>
            <a:r>
              <a:rPr lang="sv-SE"/>
              <a:t>www.vardsamverkan.se/goteborgsomradet</a:t>
            </a:r>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a:xfrm>
            <a:off x="8610600" y="6356350"/>
            <a:ext cx="1819275" cy="365125"/>
          </a:xfrm>
        </p:spPr>
        <p:txBody>
          <a:bodyPr/>
          <a:lstStyle>
            <a:lvl1pPr>
              <a:defRPr sz="1050">
                <a:solidFill>
                  <a:schemeClr val="bg1">
                    <a:lumMod val="50000"/>
                  </a:schemeClr>
                </a:solidFill>
              </a:defRPr>
            </a:lvl1pPr>
          </a:lstStyle>
          <a:p>
            <a:fld id="{359EE84F-F0AF-4D0C-8954-4D2D92E8E9D5}" type="slidenum">
              <a:rPr lang="sv-SE" smtClean="0"/>
              <a:pPr/>
              <a:t>‹#›</a:t>
            </a:fld>
            <a:endParaRPr lang="sv-SE"/>
          </a:p>
        </p:txBody>
      </p:sp>
      <p:sp>
        <p:nvSpPr>
          <p:cNvPr id="13" name="Rektangel 12">
            <a:extLst>
              <a:ext uri="{FF2B5EF4-FFF2-40B4-BE49-F238E27FC236}">
                <a16:creationId xmlns:a16="http://schemas.microsoft.com/office/drawing/2014/main" id="{1734CE80-E502-CB93-4490-EAB98C4B85E2}"/>
              </a:ext>
            </a:extLst>
          </p:cNvPr>
          <p:cNvSpPr>
            <a:spLocks noGrp="1" noRot="1" noMove="1" noResize="1" noEditPoints="1" noAdjustHandles="1" noChangeArrowheads="1" noChangeShapeType="1"/>
          </p:cNvSpPr>
          <p:nvPr/>
        </p:nvSpPr>
        <p:spPr>
          <a:xfrm>
            <a:off x="10993321" y="0"/>
            <a:ext cx="120766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 9">
            <a:extLst>
              <a:ext uri="{FF2B5EF4-FFF2-40B4-BE49-F238E27FC236}">
                <a16:creationId xmlns:a16="http://schemas.microsoft.com/office/drawing/2014/main" id="{9C6C8156-B463-984F-755A-4AE9EC59A6CA}"/>
              </a:ext>
              <a:ext uri="{C183D7F6-B498-43B3-948B-1728B52AA6E4}">
                <adec:decorative xmlns:adec="http://schemas.microsoft.com/office/drawing/2017/decorative" val="1"/>
              </a:ext>
            </a:extLst>
          </p:cNvPr>
          <p:cNvPicPr>
            <a:picLocks noGrp="1" noRot="1" noMove="1" noResize="1" noEditPoints="1" noAdjustHandles="1" noChangeArrowheads="1" noChangeShapeType="1" noCrop="1"/>
          </p:cNvPicPr>
          <p:nvPr userDrawn="1"/>
        </p:nvPicPr>
        <p:blipFill rotWithShape="1">
          <a:blip r:embed="rId4">
            <a:alphaModFix amt="40000"/>
            <a:extLst>
              <a:ext uri="{28A0092B-C50C-407E-A947-70E740481C1C}">
                <a14:useLocalDpi xmlns:a14="http://schemas.microsoft.com/office/drawing/2010/main" val="0"/>
              </a:ext>
              <a:ext uri="{96DAC541-7B7A-43D3-8B79-37D633B846F1}">
                <asvg:svgBlip xmlns:asvg="http://schemas.microsoft.com/office/drawing/2016/SVG/main" r:embed="rId5"/>
              </a:ext>
            </a:extLst>
          </a:blip>
          <a:srcRect l="25808" r="28080"/>
          <a:stretch/>
        </p:blipFill>
        <p:spPr>
          <a:xfrm>
            <a:off x="10994112" y="4746357"/>
            <a:ext cx="1207670" cy="2008367"/>
          </a:xfrm>
          <a:prstGeom prst="rect">
            <a:avLst/>
          </a:prstGeom>
        </p:spPr>
      </p:pic>
    </p:spTree>
    <p:extLst>
      <p:ext uri="{BB962C8B-B14F-4D97-AF65-F5344CB8AC3E}">
        <p14:creationId xmlns:p14="http://schemas.microsoft.com/office/powerpoint/2010/main" val="6950517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ärgruta och text (färg)">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3" name="Bild 2">
            <a:extLst>
              <a:ext uri="{FF2B5EF4-FFF2-40B4-BE49-F238E27FC236}">
                <a16:creationId xmlns:a16="http://schemas.microsoft.com/office/drawing/2014/main" id="{4639560E-3A62-59C4-27D5-9486BC4DA67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96870" y="3287127"/>
            <a:ext cx="5056508" cy="3877530"/>
          </a:xfrm>
          <a:prstGeom prst="rect">
            <a:avLst/>
          </a:prstGeom>
        </p:spPr>
      </p:pic>
      <p:sp>
        <p:nvSpPr>
          <p:cNvPr id="9" name="Rektangel 8">
            <a:extLst>
              <a:ext uri="{FF2B5EF4-FFF2-40B4-BE49-F238E27FC236}">
                <a16:creationId xmlns:a16="http://schemas.microsoft.com/office/drawing/2014/main" id="{22331FD7-E9CC-428E-8053-130AB3694697}"/>
              </a:ext>
            </a:extLst>
          </p:cNvPr>
          <p:cNvSpPr>
            <a:spLocks noGrp="1" noRot="1" noMove="1" noResize="1" noEditPoints="1" noAdjustHandles="1" noChangeArrowheads="1" noChangeShapeType="1"/>
          </p:cNvSpPr>
          <p:nvPr/>
        </p:nvSpPr>
        <p:spPr>
          <a:xfrm>
            <a:off x="0" y="0"/>
            <a:ext cx="4657725" cy="68620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5257801" y="411162"/>
            <a:ext cx="6096000" cy="1600200"/>
          </a:xfrm>
        </p:spPr>
        <p:txBody>
          <a:bodyPr anchor="b"/>
          <a:lstStyle>
            <a:lvl1pPr>
              <a:defRPr sz="3200"/>
            </a:lvl1pPr>
          </a:lstStyle>
          <a:p>
            <a:r>
              <a:rPr lang="sv-SE"/>
              <a:t>Klicka här för att lägga till rubrik</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5257801" y="2058986"/>
            <a:ext cx="6096000" cy="387752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lägga till text</a:t>
            </a:r>
          </a:p>
        </p:txBody>
      </p:sp>
      <p:sp>
        <p:nvSpPr>
          <p:cNvPr id="10" name="Platshållare för datum 4">
            <a:extLst>
              <a:ext uri="{FF2B5EF4-FFF2-40B4-BE49-F238E27FC236}">
                <a16:creationId xmlns:a16="http://schemas.microsoft.com/office/drawing/2014/main" id="{595E1A80-F1E1-510F-4E32-EC8ED6C3DA2F}"/>
              </a:ext>
            </a:extLst>
          </p:cNvPr>
          <p:cNvSpPr>
            <a:spLocks noGrp="1"/>
          </p:cNvSpPr>
          <p:nvPr>
            <p:ph type="dt" sz="half" idx="10"/>
          </p:nvPr>
        </p:nvSpPr>
        <p:spPr>
          <a:xfrm>
            <a:off x="5257801" y="6103088"/>
            <a:ext cx="3048000" cy="246913"/>
          </a:xfrm>
        </p:spPr>
        <p:txBody>
          <a:bodyPr/>
          <a:lstStyle>
            <a:lvl1pPr>
              <a:defRPr sz="1050"/>
            </a:lvl1pPr>
          </a:lstStyle>
          <a:p>
            <a:fld id="{91748847-8D00-462F-8EF4-711EFBC38844}" type="datetime1">
              <a:rPr lang="sv-SE" smtClean="0"/>
              <a:pPr/>
              <a:t>2026-03-31</a:t>
            </a:fld>
            <a:endParaRPr lang="sv-SE"/>
          </a:p>
        </p:txBody>
      </p:sp>
      <p:sp>
        <p:nvSpPr>
          <p:cNvPr id="11" name="Platshållare för sidfot 5">
            <a:extLst>
              <a:ext uri="{FF2B5EF4-FFF2-40B4-BE49-F238E27FC236}">
                <a16:creationId xmlns:a16="http://schemas.microsoft.com/office/drawing/2014/main" id="{40DC98D5-C373-5BBA-3228-091C6C3D79A4}"/>
              </a:ext>
            </a:extLst>
          </p:cNvPr>
          <p:cNvSpPr>
            <a:spLocks noGrp="1"/>
          </p:cNvSpPr>
          <p:nvPr>
            <p:ph type="ftr" sz="quarter" idx="11"/>
          </p:nvPr>
        </p:nvSpPr>
        <p:spPr>
          <a:xfrm>
            <a:off x="5257801" y="6356349"/>
            <a:ext cx="6095999" cy="365125"/>
          </a:xfrm>
        </p:spPr>
        <p:txBody>
          <a:bodyPr/>
          <a:lstStyle>
            <a:lvl1pPr>
              <a:defRPr sz="1050"/>
            </a:lvl1pPr>
          </a:lstStyle>
          <a:p>
            <a:r>
              <a:rPr lang="sv-SE"/>
              <a:t>www.vardsamverkan.se/goteborgsomradet</a:t>
            </a:r>
          </a:p>
        </p:txBody>
      </p:sp>
      <p:sp>
        <p:nvSpPr>
          <p:cNvPr id="12" name="Platshållare för bildnummer 6">
            <a:extLst>
              <a:ext uri="{FF2B5EF4-FFF2-40B4-BE49-F238E27FC236}">
                <a16:creationId xmlns:a16="http://schemas.microsoft.com/office/drawing/2014/main" id="{7CE35945-65F2-3574-E26B-A4C0BB7A668B}"/>
              </a:ext>
            </a:extLst>
          </p:cNvPr>
          <p:cNvSpPr>
            <a:spLocks noGrp="1"/>
          </p:cNvSpPr>
          <p:nvPr>
            <p:ph type="sldNum" sz="quarter" idx="12"/>
          </p:nvPr>
        </p:nvSpPr>
        <p:spPr>
          <a:xfrm>
            <a:off x="8305800" y="6103088"/>
            <a:ext cx="3047999" cy="250087"/>
          </a:xfrm>
        </p:spPr>
        <p:txBody>
          <a:bodyPr/>
          <a:lstStyle>
            <a:lvl1pPr>
              <a:defRPr sz="1050"/>
            </a:lvl1pPr>
          </a:lstStyle>
          <a:p>
            <a:fld id="{359EE84F-F0AF-4D0C-8954-4D2D92E8E9D5}" type="slidenum">
              <a:rPr lang="sv-SE" smtClean="0"/>
              <a:pPr/>
              <a:t>‹#›</a:t>
            </a:fld>
            <a:endParaRPr lang="sv-SE"/>
          </a:p>
        </p:txBody>
      </p:sp>
      <p:pic>
        <p:nvPicPr>
          <p:cNvPr id="13" name="Bild 12">
            <a:extLst>
              <a:ext uri="{FF2B5EF4-FFF2-40B4-BE49-F238E27FC236}">
                <a16:creationId xmlns:a16="http://schemas.microsoft.com/office/drawing/2014/main" id="{B94854BF-95F2-7E6C-C715-CA44FD1EFFC5}"/>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248362" y="5869749"/>
            <a:ext cx="2932487" cy="713589"/>
          </a:xfrm>
          <a:prstGeom prst="rect">
            <a:avLst/>
          </a:prstGeom>
        </p:spPr>
      </p:pic>
    </p:spTree>
    <p:extLst>
      <p:ext uri="{BB962C8B-B14F-4D97-AF65-F5344CB8AC3E}">
        <p14:creationId xmlns:p14="http://schemas.microsoft.com/office/powerpoint/2010/main" val="3592426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theme" Target="../theme/theme2.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587091C9-F90C-CAA7-6519-C41D356AD0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lägga till rubrik</a:t>
            </a:r>
          </a:p>
        </p:txBody>
      </p:sp>
      <p:sp>
        <p:nvSpPr>
          <p:cNvPr id="3" name="Platshållare för text 2">
            <a:extLst>
              <a:ext uri="{FF2B5EF4-FFF2-40B4-BE49-F238E27FC236}">
                <a16:creationId xmlns:a16="http://schemas.microsoft.com/office/drawing/2014/main" id="{1133C651-7CD6-2A17-9E65-E243398B20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9C48BB-712B-93E6-AD10-B056F334C3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DBE5E5-761F-49C1-9597-4F7A8FD68AA0}" type="datetime1">
              <a:rPr lang="sv-SE" smtClean="0"/>
              <a:t>2026-03-31</a:t>
            </a:fld>
            <a:endParaRPr lang="sv-SE"/>
          </a:p>
        </p:txBody>
      </p:sp>
      <p:sp>
        <p:nvSpPr>
          <p:cNvPr id="5" name="Platshållare för sidfot 4">
            <a:extLst>
              <a:ext uri="{FF2B5EF4-FFF2-40B4-BE49-F238E27FC236}">
                <a16:creationId xmlns:a16="http://schemas.microsoft.com/office/drawing/2014/main" id="{FAB39990-4841-EF99-AF1F-9287ED3A64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www.vardsamverkan.se/goteborgsomradet</a:t>
            </a:r>
          </a:p>
        </p:txBody>
      </p:sp>
      <p:sp>
        <p:nvSpPr>
          <p:cNvPr id="6" name="Platshållare för bildnummer 5">
            <a:extLst>
              <a:ext uri="{FF2B5EF4-FFF2-40B4-BE49-F238E27FC236}">
                <a16:creationId xmlns:a16="http://schemas.microsoft.com/office/drawing/2014/main" id="{57ECE81C-E064-E8CA-07F8-8D08AD236D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9EE84F-F0AF-4D0C-8954-4D2D92E8E9D5}" type="slidenum">
              <a:rPr lang="sv-SE" smtClean="0"/>
              <a:t>‹#›</a:t>
            </a:fld>
            <a:endParaRPr lang="sv-SE"/>
          </a:p>
        </p:txBody>
      </p:sp>
    </p:spTree>
    <p:extLst>
      <p:ext uri="{BB962C8B-B14F-4D97-AF65-F5344CB8AC3E}">
        <p14:creationId xmlns:p14="http://schemas.microsoft.com/office/powerpoint/2010/main" val="1326936674"/>
      </p:ext>
    </p:extLst>
  </p:cSld>
  <p:clrMap bg1="lt1" tx1="dk1" bg2="lt2" tx2="dk2" accent1="accent1" accent2="accent2" accent3="accent3" accent4="accent4" accent5="accent5" accent6="accent6" hlink="hlink" folHlink="folHlink"/>
  <p:sldLayoutIdLst>
    <p:sldLayoutId id="2147483658" r:id="rId1"/>
    <p:sldLayoutId id="2147483687" r:id="rId2"/>
    <p:sldLayoutId id="2147483678" r:id="rId3"/>
    <p:sldLayoutId id="2147483662" r:id="rId4"/>
    <p:sldLayoutId id="2147483663" r:id="rId5"/>
    <p:sldLayoutId id="2147483682" r:id="rId6"/>
    <p:sldLayoutId id="2147483666" r:id="rId7"/>
    <p:sldLayoutId id="2147483668" r:id="rId8"/>
    <p:sldLayoutId id="2147483679" r:id="rId9"/>
    <p:sldLayoutId id="2147483673" r:id="rId10"/>
    <p:sldLayoutId id="2147483675" r:id="rId11"/>
    <p:sldLayoutId id="2147483676" r:id="rId12"/>
    <p:sldLayoutId id="2147483731" r:id="rId13"/>
    <p:sldLayoutId id="2147483732" r:id="rId14"/>
    <p:sldLayoutId id="2147483684" r:id="rId15"/>
    <p:sldLayoutId id="2147483685" r:id="rId16"/>
    <p:sldLayoutId id="2147483686" r:id="rId17"/>
    <p:sldLayoutId id="2147483733" r:id="rId18"/>
    <p:sldLayoutId id="2147483681" r:id="rId19"/>
  </p:sldLayoutIdLst>
  <p:hf sldNum="0" hdr="0" dt="0"/>
  <p:txStyles>
    <p:titleStyle>
      <a:lvl1pPr algn="l" defTabSz="914400" rtl="0" eaLnBrk="1" latinLnBrk="0" hangingPunct="1">
        <a:lnSpc>
          <a:spcPct val="90000"/>
        </a:lnSpc>
        <a:spcBef>
          <a:spcPct val="0"/>
        </a:spcBef>
        <a:buNone/>
        <a:defRPr sz="4400" b="1" kern="1200" spc="100" baseline="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spcAft>
          <a:spcPts val="3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spcAft>
          <a:spcPts val="3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spcAft>
          <a:spcPts val="3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587091C9-F90C-CAA7-6519-C41D356AD0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lägga till rubrik</a:t>
            </a:r>
          </a:p>
        </p:txBody>
      </p:sp>
      <p:sp>
        <p:nvSpPr>
          <p:cNvPr id="3" name="Platshållare för text 2">
            <a:extLst>
              <a:ext uri="{FF2B5EF4-FFF2-40B4-BE49-F238E27FC236}">
                <a16:creationId xmlns:a16="http://schemas.microsoft.com/office/drawing/2014/main" id="{1133C651-7CD6-2A17-9E65-E243398B20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F9C48BB-712B-93E6-AD10-B056F334C3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DBE5E5-761F-49C1-9597-4F7A8FD68AA0}" type="datetime1">
              <a:rPr lang="sv-SE" smtClean="0"/>
              <a:t>2026-03-31</a:t>
            </a:fld>
            <a:endParaRPr lang="sv-SE"/>
          </a:p>
        </p:txBody>
      </p:sp>
      <p:sp>
        <p:nvSpPr>
          <p:cNvPr id="5" name="Platshållare för sidfot 4">
            <a:extLst>
              <a:ext uri="{FF2B5EF4-FFF2-40B4-BE49-F238E27FC236}">
                <a16:creationId xmlns:a16="http://schemas.microsoft.com/office/drawing/2014/main" id="{FAB39990-4841-EF99-AF1F-9287ED3A64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www.vardsamverkan.se/goteborgsomradet</a:t>
            </a:r>
          </a:p>
        </p:txBody>
      </p:sp>
      <p:sp>
        <p:nvSpPr>
          <p:cNvPr id="6" name="Platshållare för bildnummer 5">
            <a:extLst>
              <a:ext uri="{FF2B5EF4-FFF2-40B4-BE49-F238E27FC236}">
                <a16:creationId xmlns:a16="http://schemas.microsoft.com/office/drawing/2014/main" id="{57ECE81C-E064-E8CA-07F8-8D08AD236D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9EE84F-F0AF-4D0C-8954-4D2D92E8E9D5}" type="slidenum">
              <a:rPr lang="sv-SE" smtClean="0"/>
              <a:t>‹#›</a:t>
            </a:fld>
            <a:endParaRPr lang="sv-SE"/>
          </a:p>
        </p:txBody>
      </p:sp>
    </p:spTree>
    <p:extLst>
      <p:ext uri="{BB962C8B-B14F-4D97-AF65-F5344CB8AC3E}">
        <p14:creationId xmlns:p14="http://schemas.microsoft.com/office/powerpoint/2010/main" val="4116507371"/>
      </p:ext>
    </p:extLst>
  </p:cSld>
  <p:clrMap bg1="lt1" tx1="dk1" bg2="lt2" tx2="dk2" accent1="accent1" accent2="accent2" accent3="accent3" accent4="accent4" accent5="accent5" accent6="accent6" hlink="hlink" folHlink="folHlink"/>
  <p:sldLayoutIdLst>
    <p:sldLayoutId id="2147483704" r:id="rId1"/>
    <p:sldLayoutId id="2147483650" r:id="rId2"/>
    <p:sldLayoutId id="2147483730" r:id="rId3"/>
    <p:sldLayoutId id="2147483709" r:id="rId4"/>
    <p:sldLayoutId id="2147483711" r:id="rId5"/>
    <p:sldLayoutId id="2147483713" r:id="rId6"/>
    <p:sldLayoutId id="2147483715" r:id="rId7"/>
    <p:sldLayoutId id="2147483717" r:id="rId8"/>
    <p:sldLayoutId id="2147483719" r:id="rId9"/>
    <p:sldLayoutId id="2147483720" r:id="rId10"/>
    <p:sldLayoutId id="2147483721" r:id="rId11"/>
    <p:sldLayoutId id="2147483722" r:id="rId12"/>
    <p:sldLayoutId id="2147483724" r:id="rId13"/>
    <p:sldLayoutId id="2147483726" r:id="rId14"/>
    <p:sldLayoutId id="2147483728" r:id="rId15"/>
    <p:sldLayoutId id="2147483729" r:id="rId16"/>
  </p:sldLayoutIdLst>
  <p:hf sldNum="0" hdr="0" dt="0"/>
  <p:txStyles>
    <p:titleStyle>
      <a:lvl1pPr algn="l" defTabSz="914400" rtl="0" eaLnBrk="1" latinLnBrk="0" hangingPunct="1">
        <a:lnSpc>
          <a:spcPct val="90000"/>
        </a:lnSpc>
        <a:spcBef>
          <a:spcPct val="0"/>
        </a:spcBef>
        <a:buNone/>
        <a:defRPr sz="4400" b="1" kern="1200" spc="100" baseline="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spcAft>
          <a:spcPts val="3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spcAft>
          <a:spcPts val="3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spcAft>
          <a:spcPts val="3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7.sv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su8455-443025746-553/surrogate/Dokumentationsst%c3%b6d%20f%c3%b6r%20planeringsmeddelandet%20i%20IT-tj%c3%a4nsten%20SAMSA%20(godk%c3%a4nd%202026-02-20).pdf" TargetMode="External"/><Relationship Id="rId2" Type="http://schemas.openxmlformats.org/officeDocument/2006/relationships/hyperlink" Target="https://mellanarkiv-offentlig.vgregion.se/alfresco/s/archive/stream/public/v1/source/available/sofia/su8455-443025746-179/surrogate/Dokumentationsst%c3%b6d%20f%c3%b6r%20meddelandet%20V%c3%a5rdbeg%c3%a4ran%20i%20IT-tj%c3%a4nsten%20SAMSA%20(godk%c3%a4nd%202026-02-20).pdf" TargetMode="External"/><Relationship Id="rId1" Type="http://schemas.openxmlformats.org/officeDocument/2006/relationships/slideLayout" Target="../slideLayouts/slideLayout17.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2c8.vgregion.se/ext/SU/Digitalisering/malpe35/stora%20gruppen/index.html#/304aeb04-8b02-4a89-9b82-03690a40d180" TargetMode="External"/><Relationship Id="rId2" Type="http://schemas.openxmlformats.org/officeDocument/2006/relationships/hyperlink" Target="https://www.vardsamverkan.se/organisation/delregionalvardsamverkan/vardsamverkan-i-goteborgsomradet/omraden-for-samverkan/samverkan-vid-in-och-utskrivning/projekt-in-och-utskrivningsprocessen/" TargetMode="Externa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riksdagen.se/sv/dokument-och-lagar/dokument/svensk-forfattningssamling/lag-2017612-om-samverkan-vid-utskrivning-fran_sfs-2017-612/"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s://www.vardsamverkan.se/organisation/delregionalvardsamverkan/vardsamverkan-i-goteborgsomradet/omraden-for-samverkan/samverkan-vid-in-och-utskrivning/projekt-in-och-utskrivningsprocessen/" TargetMode="External"/><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10E6D4C-2FB9-A7A6-DF15-3FB0DE166413}"/>
              </a:ext>
            </a:extLst>
          </p:cNvPr>
          <p:cNvSpPr>
            <a:spLocks noGrp="1"/>
          </p:cNvSpPr>
          <p:nvPr>
            <p:ph type="ctrTitle"/>
          </p:nvPr>
        </p:nvSpPr>
        <p:spPr/>
        <p:txBody>
          <a:bodyPr>
            <a:normAutofit/>
          </a:bodyPr>
          <a:lstStyle/>
          <a:p>
            <a:r>
              <a:rPr lang="sv-SE" sz="4900" dirty="0"/>
              <a:t>Inläsningsmaterial inför APT</a:t>
            </a:r>
            <a:endParaRPr lang="sv-SE" sz="2800" dirty="0"/>
          </a:p>
        </p:txBody>
      </p:sp>
      <p:sp>
        <p:nvSpPr>
          <p:cNvPr id="3" name="Underrubrik 2">
            <a:extLst>
              <a:ext uri="{FF2B5EF4-FFF2-40B4-BE49-F238E27FC236}">
                <a16:creationId xmlns:a16="http://schemas.microsoft.com/office/drawing/2014/main" id="{F7E53D03-EC41-8E67-F6CF-9E7723713F5E}"/>
              </a:ext>
            </a:extLst>
          </p:cNvPr>
          <p:cNvSpPr>
            <a:spLocks noGrp="1"/>
          </p:cNvSpPr>
          <p:nvPr>
            <p:ph type="subTitle" idx="1"/>
          </p:nvPr>
        </p:nvSpPr>
        <p:spPr>
          <a:xfrm>
            <a:off x="910405" y="4221401"/>
            <a:ext cx="8946114" cy="1506903"/>
          </a:xfrm>
        </p:spPr>
        <p:txBody>
          <a:bodyPr>
            <a:normAutofit/>
          </a:bodyPr>
          <a:lstStyle/>
          <a:p>
            <a:r>
              <a:rPr lang="sv-SE" b="0" dirty="0"/>
              <a:t>Implementering av en gemensam arbetsprocessbeskrivning för in- och utskrivning från slutenvård i Göteborgsområdet</a:t>
            </a:r>
          </a:p>
        </p:txBody>
      </p:sp>
      <p:sp>
        <p:nvSpPr>
          <p:cNvPr id="6" name="Platshållare för sidfot 5">
            <a:extLst>
              <a:ext uri="{FF2B5EF4-FFF2-40B4-BE49-F238E27FC236}">
                <a16:creationId xmlns:a16="http://schemas.microsoft.com/office/drawing/2014/main" id="{7035693F-311E-0930-5C6A-72B8E0EE33C7}"/>
              </a:ext>
            </a:extLst>
          </p:cNvPr>
          <p:cNvSpPr>
            <a:spLocks noGrp="1"/>
          </p:cNvSpPr>
          <p:nvPr>
            <p:ph type="ftr" sz="quarter" idx="11"/>
          </p:nvPr>
        </p:nvSpPr>
        <p:spPr/>
        <p:txBody>
          <a:bodyPr/>
          <a:lstStyle/>
          <a:p>
            <a:r>
              <a:rPr lang="sv-SE"/>
              <a:t>www.vardsamverkan.se/goteborgsomradet</a:t>
            </a:r>
          </a:p>
        </p:txBody>
      </p:sp>
    </p:spTree>
    <p:extLst>
      <p:ext uri="{BB962C8B-B14F-4D97-AF65-F5344CB8AC3E}">
        <p14:creationId xmlns:p14="http://schemas.microsoft.com/office/powerpoint/2010/main" val="3611126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ktangel 15">
            <a:extLst>
              <a:ext uri="{FF2B5EF4-FFF2-40B4-BE49-F238E27FC236}">
                <a16:creationId xmlns:a16="http://schemas.microsoft.com/office/drawing/2014/main" id="{E77AAD7B-89C7-18EB-07C3-E81483C9839D}"/>
              </a:ext>
            </a:extLst>
          </p:cNvPr>
          <p:cNvSpPr/>
          <p:nvPr/>
        </p:nvSpPr>
        <p:spPr>
          <a:xfrm>
            <a:off x="7694341" y="228600"/>
            <a:ext cx="4114800" cy="1200194"/>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Platshållare för sidfot 3">
            <a:extLst>
              <a:ext uri="{FF2B5EF4-FFF2-40B4-BE49-F238E27FC236}">
                <a16:creationId xmlns:a16="http://schemas.microsoft.com/office/drawing/2014/main" id="{E4DEFA29-2134-A8F5-00C6-22A91A4C8D9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050" b="0" i="0" u="none" strike="noStrike" kern="1200" cap="none" spc="0" normalizeH="0" baseline="0" noProof="0">
                <a:ln>
                  <a:noFill/>
                </a:ln>
                <a:solidFill>
                  <a:prstClr val="white">
                    <a:lumMod val="50000"/>
                  </a:prstClr>
                </a:solidFill>
                <a:effectLst/>
                <a:uLnTx/>
                <a:uFillTx/>
                <a:latin typeface="Gadugi"/>
                <a:ea typeface="+mn-ea"/>
                <a:cs typeface="+mn-cs"/>
              </a:rPr>
              <a:t>www.vardsamverkan.se/goteborgsomradet</a:t>
            </a:r>
          </a:p>
        </p:txBody>
      </p:sp>
      <p:pic>
        <p:nvPicPr>
          <p:cNvPr id="5" name="Bildobjekt 4">
            <a:extLst>
              <a:ext uri="{FF2B5EF4-FFF2-40B4-BE49-F238E27FC236}">
                <a16:creationId xmlns:a16="http://schemas.microsoft.com/office/drawing/2014/main" id="{D39DBF14-30F8-759F-C5D2-C76E440B77D3}"/>
              </a:ext>
            </a:extLst>
          </p:cNvPr>
          <p:cNvPicPr>
            <a:picLocks noChangeAspect="1"/>
          </p:cNvPicPr>
          <p:nvPr/>
        </p:nvPicPr>
        <p:blipFill>
          <a:blip r:embed="rId3"/>
          <a:stretch>
            <a:fillRect/>
          </a:stretch>
        </p:blipFill>
        <p:spPr>
          <a:xfrm>
            <a:off x="0" y="1587636"/>
            <a:ext cx="12192000" cy="4951276"/>
          </a:xfrm>
          <a:prstGeom prst="rect">
            <a:avLst/>
          </a:prstGeom>
        </p:spPr>
      </p:pic>
      <p:sp>
        <p:nvSpPr>
          <p:cNvPr id="6" name="textruta 5">
            <a:extLst>
              <a:ext uri="{FF2B5EF4-FFF2-40B4-BE49-F238E27FC236}">
                <a16:creationId xmlns:a16="http://schemas.microsoft.com/office/drawing/2014/main" id="{35CB62DE-24B6-4FD1-C191-F4C7F06B8750}"/>
              </a:ext>
            </a:extLst>
          </p:cNvPr>
          <p:cNvSpPr txBox="1"/>
          <p:nvPr/>
        </p:nvSpPr>
        <p:spPr>
          <a:xfrm>
            <a:off x="974558" y="228600"/>
            <a:ext cx="1828800"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prstClr val="black"/>
                </a:solidFill>
                <a:effectLst/>
                <a:uLnTx/>
                <a:uFillTx/>
                <a:latin typeface="Gadugi"/>
                <a:ea typeface="+mn-ea"/>
                <a:cs typeface="+mn-cs"/>
              </a:rPr>
              <a:t>Mål, syfte &amp; instruktion</a:t>
            </a:r>
          </a:p>
        </p:txBody>
      </p:sp>
      <p:pic>
        <p:nvPicPr>
          <p:cNvPr id="10" name="Bild 9" descr="Linjepil: motsols böj kontur">
            <a:extLst>
              <a:ext uri="{FF2B5EF4-FFF2-40B4-BE49-F238E27FC236}">
                <a16:creationId xmlns:a16="http://schemas.microsoft.com/office/drawing/2014/main" id="{66911B8B-1386-2887-C6F5-80E2192A061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2642978">
            <a:off x="405062" y="759752"/>
            <a:ext cx="914400" cy="914400"/>
          </a:xfrm>
          <a:prstGeom prst="rect">
            <a:avLst/>
          </a:prstGeom>
        </p:spPr>
      </p:pic>
      <p:sp>
        <p:nvSpPr>
          <p:cNvPr id="13" name="textruta 12">
            <a:extLst>
              <a:ext uri="{FF2B5EF4-FFF2-40B4-BE49-F238E27FC236}">
                <a16:creationId xmlns:a16="http://schemas.microsoft.com/office/drawing/2014/main" id="{DE811E7C-8DEE-AE65-0B5A-FEE3142D42FC}"/>
              </a:ext>
            </a:extLst>
          </p:cNvPr>
          <p:cNvSpPr txBox="1"/>
          <p:nvPr/>
        </p:nvSpPr>
        <p:spPr>
          <a:xfrm>
            <a:off x="3095586" y="413131"/>
            <a:ext cx="3649579"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Gadugi"/>
                <a:ea typeface="+mn-ea"/>
                <a:cs typeface="+mn-cs"/>
              </a:rPr>
              <a:t>direktlänkar gällande lagrum, länsgemensamma rutiner och riktlinjer</a:t>
            </a:r>
          </a:p>
        </p:txBody>
      </p:sp>
      <p:pic>
        <p:nvPicPr>
          <p:cNvPr id="14" name="Bild 13" descr="Linjepil: motsols böj kontur">
            <a:extLst>
              <a:ext uri="{FF2B5EF4-FFF2-40B4-BE49-F238E27FC236}">
                <a16:creationId xmlns:a16="http://schemas.microsoft.com/office/drawing/2014/main" id="{909D4E57-67FA-6792-5A05-37C1BC62FCE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4906469">
            <a:off x="2241883" y="932687"/>
            <a:ext cx="914400" cy="914400"/>
          </a:xfrm>
          <a:prstGeom prst="rect">
            <a:avLst/>
          </a:prstGeom>
        </p:spPr>
      </p:pic>
      <p:sp>
        <p:nvSpPr>
          <p:cNvPr id="2" name="textruta 1">
            <a:extLst>
              <a:ext uri="{FF2B5EF4-FFF2-40B4-BE49-F238E27FC236}">
                <a16:creationId xmlns:a16="http://schemas.microsoft.com/office/drawing/2014/main" id="{010340CE-8D3B-5B0A-B514-0ED4D2662848}"/>
              </a:ext>
            </a:extLst>
          </p:cNvPr>
          <p:cNvSpPr txBox="1"/>
          <p:nvPr/>
        </p:nvSpPr>
        <p:spPr>
          <a:xfrm>
            <a:off x="7772400" y="228600"/>
            <a:ext cx="3947532" cy="1200329"/>
          </a:xfrm>
          <a:prstGeom prst="rect">
            <a:avLst/>
          </a:prstGeom>
          <a:noFill/>
        </p:spPr>
        <p:txBody>
          <a:bodyPr wrap="square" rtlCol="0">
            <a:spAutoFit/>
          </a:bodyPr>
          <a:lstStyle/>
          <a:p>
            <a:r>
              <a:rPr lang="sv-SE"/>
              <a:t>Observera att vissa aktiviteter har en pil i vänster nederkant som visar en utökad simbana. Ex: rutan om SIP och Egenvård.</a:t>
            </a:r>
          </a:p>
        </p:txBody>
      </p:sp>
      <p:sp>
        <p:nvSpPr>
          <p:cNvPr id="3" name="Ellips 2">
            <a:extLst>
              <a:ext uri="{FF2B5EF4-FFF2-40B4-BE49-F238E27FC236}">
                <a16:creationId xmlns:a16="http://schemas.microsoft.com/office/drawing/2014/main" id="{8BBC42E0-2B1B-0FAD-16F3-AA0DC607FDC1}"/>
              </a:ext>
            </a:extLst>
          </p:cNvPr>
          <p:cNvSpPr/>
          <p:nvPr/>
        </p:nvSpPr>
        <p:spPr>
          <a:xfrm>
            <a:off x="9088244" y="5374888"/>
            <a:ext cx="512956" cy="524108"/>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811846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3780E-51AE-FBEF-903B-1916D307CEC6}"/>
              </a:ext>
            </a:extLst>
          </p:cNvPr>
          <p:cNvSpPr>
            <a:spLocks noGrp="1"/>
          </p:cNvSpPr>
          <p:nvPr>
            <p:ph type="title"/>
          </p:nvPr>
        </p:nvSpPr>
        <p:spPr>
          <a:xfrm>
            <a:off x="839788" y="365125"/>
            <a:ext cx="10515600" cy="1325563"/>
          </a:xfrm>
        </p:spPr>
        <p:txBody>
          <a:bodyPr anchor="ctr">
            <a:normAutofit/>
          </a:bodyPr>
          <a:lstStyle/>
          <a:p>
            <a:r>
              <a:rPr lang="sv-SE" noProof="0"/>
              <a:t>Framtagna</a:t>
            </a:r>
            <a:r>
              <a:rPr lang="en-US"/>
              <a:t> </a:t>
            </a:r>
            <a:r>
              <a:rPr lang="en-US" err="1"/>
              <a:t>nya</a:t>
            </a:r>
            <a:r>
              <a:rPr lang="en-US"/>
              <a:t> </a:t>
            </a:r>
            <a:r>
              <a:rPr lang="sv-SE"/>
              <a:t>stödmaterial</a:t>
            </a:r>
            <a:r>
              <a:rPr lang="en-US"/>
              <a:t> </a:t>
            </a:r>
          </a:p>
        </p:txBody>
      </p:sp>
      <p:sp>
        <p:nvSpPr>
          <p:cNvPr id="3" name="Content Placeholder 2">
            <a:extLst>
              <a:ext uri="{FF2B5EF4-FFF2-40B4-BE49-F238E27FC236}">
                <a16:creationId xmlns:a16="http://schemas.microsoft.com/office/drawing/2014/main" id="{415093D1-1755-6D5A-5B75-2B17E92AF4BC}"/>
              </a:ext>
            </a:extLst>
          </p:cNvPr>
          <p:cNvSpPr>
            <a:spLocks noGrp="1"/>
          </p:cNvSpPr>
          <p:nvPr>
            <p:ph sz="half" idx="2"/>
          </p:nvPr>
        </p:nvSpPr>
        <p:spPr>
          <a:xfrm>
            <a:off x="839788" y="1690688"/>
            <a:ext cx="10118725" cy="4498975"/>
          </a:xfrm>
        </p:spPr>
        <p:txBody>
          <a:bodyPr vert="horz" lIns="91440" tIns="45720" rIns="91440" bIns="45720" rtlCol="0" anchor="t">
            <a:normAutofit/>
          </a:bodyPr>
          <a:lstStyle/>
          <a:p>
            <a:pPr>
              <a:lnSpc>
                <a:spcPct val="100000"/>
              </a:lnSpc>
              <a:buFont typeface="Wingdings,Sans-Serif" panose="020B0604020202020204" pitchFamily="34" charset="0"/>
              <a:buChar char="Ø"/>
            </a:pPr>
            <a:r>
              <a:rPr lang="sv-SE" sz="1800"/>
              <a:t>Dokumentationsstöd för Vårdbegäran</a:t>
            </a:r>
            <a:br>
              <a:rPr lang="sv-SE" sz="1800"/>
            </a:br>
            <a:r>
              <a:rPr lang="sv-SE" sz="1800">
                <a:hlinkClick r:id="rId2"/>
              </a:rPr>
              <a:t>Dokumentationsstöd för meddelandet Vårdbegäran i IT-tjänsten SAMSA (godkänd 2026-02-20).pdf</a:t>
            </a:r>
            <a:endParaRPr lang="en-US" sz="1800"/>
          </a:p>
          <a:p>
            <a:pPr>
              <a:lnSpc>
                <a:spcPct val="100000"/>
              </a:lnSpc>
              <a:buFont typeface="Wingdings,Sans-Serif" panose="020B0604020202020204" pitchFamily="34" charset="0"/>
              <a:buChar char="Ø"/>
            </a:pPr>
            <a:r>
              <a:rPr lang="sv-SE" sz="1800"/>
              <a:t>Dokumentationsstöd för Planeringsmeddelande</a:t>
            </a:r>
            <a:br>
              <a:rPr lang="sv-SE" sz="1800"/>
            </a:br>
            <a:r>
              <a:rPr lang="sv-SE" sz="1800">
                <a:hlinkClick r:id="rId3"/>
              </a:rPr>
              <a:t>Dokumentationsstöd för planeringsmeddelandet i IT-tjänsten SAMSA (godkänd 2026-02-20)</a:t>
            </a:r>
            <a:endParaRPr lang="en-US" sz="1800"/>
          </a:p>
          <a:p>
            <a:pPr>
              <a:lnSpc>
                <a:spcPct val="100000"/>
              </a:lnSpc>
              <a:buFont typeface="Wingdings,Sans-Serif" panose="020B0604020202020204" pitchFamily="34" charset="0"/>
              <a:buChar char="Ø"/>
            </a:pPr>
            <a:r>
              <a:rPr lang="sv-SE" sz="1800"/>
              <a:t>Information till enskild/anhöriga: </a:t>
            </a:r>
            <a:r>
              <a:rPr lang="sv-SE" sz="1800" b="1"/>
              <a:t>Vad du behöver vet inför din utskrivning</a:t>
            </a:r>
            <a:br>
              <a:rPr lang="sv-SE" sz="1800" b="1" i="1"/>
            </a:br>
            <a:r>
              <a:rPr lang="sv-SE" sz="1800"/>
              <a:t>(sprids i samband med utbildningsstart)</a:t>
            </a:r>
          </a:p>
          <a:p>
            <a:pPr>
              <a:lnSpc>
                <a:spcPct val="100000"/>
              </a:lnSpc>
              <a:buFont typeface="Wingdings,Sans-Serif" panose="020B0604020202020204" pitchFamily="34" charset="0"/>
              <a:buChar char="Ø"/>
            </a:pPr>
            <a:r>
              <a:rPr lang="sv-SE" sz="1800"/>
              <a:t>Journalmodul för Egenvård utvecklad i Melior och kommer </a:t>
            </a:r>
            <a:br>
              <a:rPr lang="sv-SE" sz="1800"/>
            </a:br>
            <a:r>
              <a:rPr lang="sv-SE" sz="1800"/>
              <a:t>ersätta tidigare egenvårdsbeslut blankett. Den ger</a:t>
            </a:r>
            <a:br>
              <a:rPr lang="sv-SE" sz="1800"/>
            </a:br>
            <a:r>
              <a:rPr lang="sv-SE" sz="1800"/>
              <a:t>samma information och bifogas i SAMSA enligt </a:t>
            </a:r>
            <a:br>
              <a:rPr lang="sv-SE" sz="1800"/>
            </a:br>
            <a:r>
              <a:rPr lang="sv-SE" sz="1800"/>
              <a:t>arbetsbeskrivnigen </a:t>
            </a:r>
            <a:br>
              <a:rPr lang="sv-SE" sz="1500"/>
            </a:br>
            <a:endParaRPr lang="sv-SE" sz="1500"/>
          </a:p>
        </p:txBody>
      </p:sp>
      <p:pic>
        <p:nvPicPr>
          <p:cNvPr id="1026" name="Picture 2">
            <a:extLst>
              <a:ext uri="{FF2B5EF4-FFF2-40B4-BE49-F238E27FC236}">
                <a16:creationId xmlns:a16="http://schemas.microsoft.com/office/drawing/2014/main" id="{FF98377C-C2C0-3E50-00C4-D08664A84739}"/>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201445" y="3938627"/>
            <a:ext cx="3879616" cy="2082561"/>
          </a:xfrm>
          <a:prstGeom prst="rect">
            <a:avLst/>
          </a:prstGeom>
          <a:solidFill>
            <a:srgbClr val="FFFFFF"/>
          </a:solidFill>
        </p:spPr>
      </p:pic>
    </p:spTree>
    <p:extLst>
      <p:ext uri="{BB962C8B-B14F-4D97-AF65-F5344CB8AC3E}">
        <p14:creationId xmlns:p14="http://schemas.microsoft.com/office/powerpoint/2010/main" val="787740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4BCFC76-B0F6-ACED-AE05-C9BDB6C78A10}"/>
              </a:ext>
            </a:extLst>
          </p:cNvPr>
          <p:cNvSpPr>
            <a:spLocks noGrp="1"/>
          </p:cNvSpPr>
          <p:nvPr>
            <p:ph type="title"/>
          </p:nvPr>
        </p:nvSpPr>
        <p:spPr>
          <a:xfrm>
            <a:off x="1771650" y="833568"/>
            <a:ext cx="9582149" cy="688482"/>
          </a:xfrm>
        </p:spPr>
        <p:txBody>
          <a:bodyPr>
            <a:normAutofit fontScale="90000"/>
          </a:bodyPr>
          <a:lstStyle/>
          <a:p>
            <a:r>
              <a:rPr lang="sv-SE"/>
              <a:t>UTBILDNINGS STRUKTUR</a:t>
            </a:r>
            <a:br>
              <a:rPr lang="sv-SE"/>
            </a:br>
            <a:endParaRPr lang="sv-SE"/>
          </a:p>
        </p:txBody>
      </p:sp>
      <p:sp>
        <p:nvSpPr>
          <p:cNvPr id="3" name="Platshållare för innehåll 2">
            <a:extLst>
              <a:ext uri="{FF2B5EF4-FFF2-40B4-BE49-F238E27FC236}">
                <a16:creationId xmlns:a16="http://schemas.microsoft.com/office/drawing/2014/main" id="{9FD8131D-A895-356D-1A59-26163551E34B}"/>
              </a:ext>
            </a:extLst>
          </p:cNvPr>
          <p:cNvSpPr>
            <a:spLocks noGrp="1"/>
          </p:cNvSpPr>
          <p:nvPr>
            <p:ph idx="1"/>
          </p:nvPr>
        </p:nvSpPr>
        <p:spPr/>
        <p:txBody>
          <a:bodyPr vert="horz" lIns="91440" tIns="45720" rIns="91440" bIns="45720" rtlCol="0" anchor="t">
            <a:normAutofit fontScale="55000" lnSpcReduction="20000"/>
          </a:bodyPr>
          <a:lstStyle/>
          <a:p>
            <a:pPr marL="0" indent="0">
              <a:buNone/>
            </a:pPr>
            <a:r>
              <a:rPr lang="sv-SE" b="1"/>
              <a:t>Digital utbildning för alla parter kommer i Lärportalen i slutet av april. </a:t>
            </a:r>
            <a:r>
              <a:rPr lang="sv-SE"/>
              <a:t>(ca 1h/medarbetare)</a:t>
            </a:r>
            <a:br>
              <a:rPr lang="sv-SE" b="1">
                <a:ea typeface="Gadugi"/>
              </a:rPr>
            </a:br>
            <a:r>
              <a:rPr lang="sv-SE">
                <a:ea typeface="Gadugi"/>
              </a:rPr>
              <a:t>Kommer visa hur ni följer arbetsbeskrivningen och HUR ni gör detta i SAMSA</a:t>
            </a:r>
            <a:br>
              <a:rPr lang="sv-SE" b="1"/>
            </a:br>
            <a:br>
              <a:rPr lang="sv-SE" b="1"/>
            </a:br>
            <a:r>
              <a:rPr lang="sv-SE" b="1"/>
              <a:t>Utbildningens delar:</a:t>
            </a:r>
          </a:p>
          <a:p>
            <a:r>
              <a:rPr lang="sv-SE"/>
              <a:t>DEL 1: Gemensam introduktion </a:t>
            </a:r>
            <a:endParaRPr lang="sv-SE">
              <a:ea typeface="Gadugi"/>
            </a:endParaRPr>
          </a:p>
          <a:p>
            <a:r>
              <a:rPr lang="sv-SE"/>
              <a:t>DEL 2: Gemensam översikt av flödesschemat </a:t>
            </a:r>
            <a:endParaRPr lang="sv-SE">
              <a:ea typeface="Gadugi"/>
            </a:endParaRPr>
          </a:p>
          <a:p>
            <a:r>
              <a:rPr lang="sv-SE"/>
              <a:t>DEL 3: Fördjupning per huvudman utifrån simbanan </a:t>
            </a:r>
            <a:br>
              <a:rPr lang="sv-SE"/>
            </a:br>
            <a:r>
              <a:rPr lang="sv-SE"/>
              <a:t>(ca 4-5 filmer per modul)</a:t>
            </a:r>
            <a:endParaRPr lang="sv-SE">
              <a:ea typeface="Gadugi"/>
            </a:endParaRPr>
          </a:p>
          <a:p>
            <a:pPr marL="626745" lvl="1"/>
            <a:r>
              <a:rPr lang="sv-SE"/>
              <a:t>MODUL A: Slutenvården</a:t>
            </a:r>
          </a:p>
          <a:p>
            <a:pPr marL="626745" lvl="1"/>
            <a:r>
              <a:rPr lang="sv-SE"/>
              <a:t>MODUL B: Regional primärvård </a:t>
            </a:r>
          </a:p>
          <a:p>
            <a:pPr marL="626745" lvl="1"/>
            <a:r>
              <a:rPr lang="sv-SE"/>
              <a:t>MODUL C: Kommunal primärvård </a:t>
            </a:r>
            <a:endParaRPr lang="sv-SE">
              <a:ea typeface="Gadugi"/>
            </a:endParaRPr>
          </a:p>
          <a:p>
            <a:pPr marL="626745" lvl="1"/>
            <a:r>
              <a:rPr lang="sv-SE"/>
              <a:t>MODUL D: Kommunal socialtjänst</a:t>
            </a:r>
            <a:endParaRPr lang="sv-SE">
              <a:ea typeface="Gadugi"/>
            </a:endParaRPr>
          </a:p>
          <a:p>
            <a:pPr lvl="0"/>
            <a:r>
              <a:rPr lang="sv-SE"/>
              <a:t>DEL 4: Avslutning och utvärdering </a:t>
            </a:r>
          </a:p>
          <a:p>
            <a:r>
              <a:rPr lang="sv-SE" b="1">
                <a:ea typeface="Gadugi"/>
              </a:rPr>
              <a:t>Öppna frågetillfällen kommer erbjudas medarbetare som gått utbildningen veckovis under maj och juni</a:t>
            </a:r>
          </a:p>
        </p:txBody>
      </p:sp>
      <p:sp>
        <p:nvSpPr>
          <p:cNvPr id="4" name="Platshållare för sidfot 3">
            <a:extLst>
              <a:ext uri="{FF2B5EF4-FFF2-40B4-BE49-F238E27FC236}">
                <a16:creationId xmlns:a16="http://schemas.microsoft.com/office/drawing/2014/main" id="{388272B1-251B-F2D8-1C93-A58B16C77809}"/>
              </a:ext>
            </a:extLst>
          </p:cNvPr>
          <p:cNvSpPr>
            <a:spLocks noGrp="1"/>
          </p:cNvSpPr>
          <p:nvPr>
            <p:ph type="ftr" sz="quarter" idx="11"/>
          </p:nvPr>
        </p:nvSpPr>
        <p:spPr/>
        <p:txBody>
          <a:bodyPr/>
          <a:lstStyle/>
          <a:p>
            <a:r>
              <a:rPr lang="sv-SE"/>
              <a:t>www.vardsamverkan.se/goteborgsomradet</a:t>
            </a:r>
          </a:p>
        </p:txBody>
      </p:sp>
    </p:spTree>
    <p:extLst>
      <p:ext uri="{BB962C8B-B14F-4D97-AF65-F5344CB8AC3E}">
        <p14:creationId xmlns:p14="http://schemas.microsoft.com/office/powerpoint/2010/main" val="29629911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A966DC-3CBB-484A-3F95-54820731B4D2}"/>
              </a:ext>
            </a:extLst>
          </p:cNvPr>
          <p:cNvSpPr>
            <a:spLocks noGrp="1"/>
          </p:cNvSpPr>
          <p:nvPr>
            <p:ph type="title"/>
          </p:nvPr>
        </p:nvSpPr>
        <p:spPr/>
        <p:txBody>
          <a:bodyPr>
            <a:normAutofit fontScale="90000"/>
          </a:bodyPr>
          <a:lstStyle/>
          <a:p>
            <a:pPr marL="0" marR="0" lvl="0" indent="0" algn="l" defTabSz="914400" rtl="0" eaLnBrk="1" fontAlgn="auto" latinLnBrk="0" hangingPunct="1">
              <a:lnSpc>
                <a:spcPct val="120000"/>
              </a:lnSpc>
              <a:spcBef>
                <a:spcPts val="0"/>
              </a:spcBef>
              <a:spcAft>
                <a:spcPts val="600"/>
              </a:spcAft>
              <a:buClrTx/>
              <a:buSzTx/>
              <a:buFont typeface="Arial" panose="020B0604020202020204" pitchFamily="34" charset="0"/>
              <a:buNone/>
              <a:tabLst/>
              <a:defRPr/>
            </a:pPr>
            <a:r>
              <a:rPr kumimoji="0" lang="sv-SE" b="1" i="0" u="none" strike="noStrike" kern="1200" cap="none" spc="0" normalizeH="0" baseline="0" noProof="0">
                <a:ln>
                  <a:noFill/>
                </a:ln>
                <a:solidFill>
                  <a:prstClr val="black"/>
                </a:solidFill>
                <a:effectLst/>
                <a:uLnTx/>
                <a:uFillTx/>
                <a:latin typeface="Gadugi"/>
                <a:ea typeface="+mn-ea"/>
                <a:cs typeface="+mn-cs"/>
              </a:rPr>
              <a:t>Planera för kommande utbildningsinsatser: </a:t>
            </a:r>
          </a:p>
        </p:txBody>
      </p:sp>
      <p:sp>
        <p:nvSpPr>
          <p:cNvPr id="3" name="Platshållare för innehåll 2">
            <a:extLst>
              <a:ext uri="{FF2B5EF4-FFF2-40B4-BE49-F238E27FC236}">
                <a16:creationId xmlns:a16="http://schemas.microsoft.com/office/drawing/2014/main" id="{C6D760D9-192E-579E-884A-968C4DB858C6}"/>
              </a:ext>
            </a:extLst>
          </p:cNvPr>
          <p:cNvSpPr>
            <a:spLocks noGrp="1"/>
          </p:cNvSpPr>
          <p:nvPr>
            <p:ph idx="1"/>
          </p:nvPr>
        </p:nvSpPr>
        <p:spPr/>
        <p:txBody>
          <a:bodyPr vert="horz" lIns="91440" tIns="45720" rIns="91440" bIns="45720" rtlCol="0" anchor="t">
            <a:normAutofit fontScale="77500" lnSpcReduction="20000"/>
          </a:bodyPr>
          <a:lstStyle/>
          <a:p>
            <a:pPr marL="0" indent="0">
              <a:buNone/>
            </a:pPr>
            <a:br>
              <a:rPr lang="sv-SE"/>
            </a:br>
            <a:r>
              <a:rPr lang="sv-SE"/>
              <a:t>Vilka på er arbetsplats arbetar i arbetsprocessen? </a:t>
            </a:r>
            <a:br>
              <a:rPr lang="sv-SE"/>
            </a:br>
            <a:r>
              <a:rPr lang="sv-SE"/>
              <a:t>De som arbetar dagligen behöver prioriteras först! </a:t>
            </a:r>
          </a:p>
          <a:p>
            <a:pPr marL="0" indent="0">
              <a:buNone/>
            </a:pPr>
            <a:endParaRPr lang="sv-SE"/>
          </a:p>
          <a:p>
            <a:pPr marL="0" indent="0">
              <a:buNone/>
            </a:pPr>
            <a:r>
              <a:rPr lang="sv-SE"/>
              <a:t>Utbildningen kommer finnas tillgänglig i Lärportalen från slutet av April 2026 och medarbetare kan gå denna löpande. </a:t>
            </a:r>
            <a:endParaRPr lang="sv-SE">
              <a:ea typeface="Gadugi"/>
            </a:endParaRPr>
          </a:p>
          <a:p>
            <a:pPr marL="0" indent="0">
              <a:buNone/>
            </a:pPr>
            <a:endParaRPr lang="sv-SE">
              <a:ea typeface="Gadugi"/>
            </a:endParaRPr>
          </a:p>
          <a:p>
            <a:pPr marL="0" indent="0">
              <a:buNone/>
            </a:pPr>
            <a:r>
              <a:rPr lang="sv-SE">
                <a:ea typeface="Gadugi"/>
              </a:rPr>
              <a:t>Rusta er för att börja ändra arbetsätt i efter ni gått utbildningen men kom ihåg att vi behöver hjälpas åt i omställningsarbetet !</a:t>
            </a:r>
          </a:p>
          <a:p>
            <a:pPr marL="0" indent="0">
              <a:buNone/>
            </a:pPr>
            <a:br>
              <a:rPr lang="sv-SE"/>
            </a:br>
            <a:endParaRPr lang="sv-SE"/>
          </a:p>
        </p:txBody>
      </p:sp>
      <p:sp>
        <p:nvSpPr>
          <p:cNvPr id="4" name="Platshållare för sidfot 3">
            <a:extLst>
              <a:ext uri="{FF2B5EF4-FFF2-40B4-BE49-F238E27FC236}">
                <a16:creationId xmlns:a16="http://schemas.microsoft.com/office/drawing/2014/main" id="{742EB58A-2E8B-3939-FC22-A2F397825F57}"/>
              </a:ext>
            </a:extLst>
          </p:cNvPr>
          <p:cNvSpPr>
            <a:spLocks noGrp="1"/>
          </p:cNvSpPr>
          <p:nvPr>
            <p:ph type="ftr" sz="quarter" idx="11"/>
          </p:nvPr>
        </p:nvSpPr>
        <p:spPr/>
        <p:txBody>
          <a:bodyPr/>
          <a:lstStyle/>
          <a:p>
            <a:r>
              <a:rPr lang="sv-SE"/>
              <a:t>www.vardsamverkan.se/goteborgsomradet</a:t>
            </a:r>
          </a:p>
        </p:txBody>
      </p:sp>
    </p:spTree>
    <p:extLst>
      <p:ext uri="{BB962C8B-B14F-4D97-AF65-F5344CB8AC3E}">
        <p14:creationId xmlns:p14="http://schemas.microsoft.com/office/powerpoint/2010/main" val="2178260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C27223-BF0F-4DF6-5DCD-77BD6264A150}"/>
              </a:ext>
            </a:extLst>
          </p:cNvPr>
          <p:cNvSpPr>
            <a:spLocks noGrp="1"/>
          </p:cNvSpPr>
          <p:nvPr>
            <p:ph type="title"/>
          </p:nvPr>
        </p:nvSpPr>
        <p:spPr/>
        <p:txBody>
          <a:bodyPr/>
          <a:lstStyle/>
          <a:p>
            <a:r>
              <a:rPr lang="sv-SE"/>
              <a:t>Följeforskning och uppföljningsmått</a:t>
            </a:r>
          </a:p>
        </p:txBody>
      </p:sp>
      <p:sp>
        <p:nvSpPr>
          <p:cNvPr id="3" name="Platshållare för innehåll 2">
            <a:extLst>
              <a:ext uri="{FF2B5EF4-FFF2-40B4-BE49-F238E27FC236}">
                <a16:creationId xmlns:a16="http://schemas.microsoft.com/office/drawing/2014/main" id="{851B8708-FB59-8704-493D-116B2746AEFB}"/>
              </a:ext>
            </a:extLst>
          </p:cNvPr>
          <p:cNvSpPr>
            <a:spLocks noGrp="1"/>
          </p:cNvSpPr>
          <p:nvPr>
            <p:ph idx="1"/>
          </p:nvPr>
        </p:nvSpPr>
        <p:spPr/>
        <p:txBody>
          <a:bodyPr vert="horz" lIns="91440" tIns="45720" rIns="91440" bIns="45720" rtlCol="0" anchor="t">
            <a:normAutofit/>
          </a:bodyPr>
          <a:lstStyle/>
          <a:p>
            <a:r>
              <a:rPr lang="sv-SE" sz="2400"/>
              <a:t>Följeforskning kring den enskildes upplevelse av sin vårdkedja startas upp i samarbete med Göteborgs universitet i april och pågår 24 månader kvartalsvis. </a:t>
            </a:r>
            <a:br>
              <a:rPr lang="sv-SE" sz="2400">
                <a:ea typeface="Gadugi"/>
              </a:rPr>
            </a:br>
            <a:br>
              <a:rPr lang="sv-SE" sz="2400"/>
            </a:br>
            <a:r>
              <a:rPr lang="sv-SE" sz="2400"/>
              <a:t>Ett kuvert med QR-kod till digital enkät ges ut från slutenvården till ca 1500 enskilda personer varje mätperiod. </a:t>
            </a:r>
            <a:br>
              <a:rPr lang="sv-SE" sz="2400"/>
            </a:br>
            <a:r>
              <a:rPr lang="sv-SE" sz="2400" b="1"/>
              <a:t>Stöd gärna den enskilde i att hitta in till enkäten via QR-koden om det är svårt med tekniken då deras svar är värdefulla</a:t>
            </a:r>
            <a:r>
              <a:rPr lang="sv-SE" sz="2400"/>
              <a:t>. </a:t>
            </a:r>
            <a:endParaRPr lang="sv-SE" sz="2400">
              <a:ea typeface="Gadugi"/>
            </a:endParaRPr>
          </a:p>
          <a:p>
            <a:r>
              <a:rPr lang="sv-SE" sz="2400"/>
              <a:t>Uppföljning av effektmålen för verksamheterna kommer följas i hela vårt samverkansområde under samma period. </a:t>
            </a:r>
            <a:endParaRPr lang="sv-SE" sz="2400">
              <a:ea typeface="Gadugi"/>
            </a:endParaRPr>
          </a:p>
          <a:p>
            <a:endParaRPr lang="sv-SE"/>
          </a:p>
        </p:txBody>
      </p:sp>
      <p:sp>
        <p:nvSpPr>
          <p:cNvPr id="4" name="Platshållare för sidfot 3">
            <a:extLst>
              <a:ext uri="{FF2B5EF4-FFF2-40B4-BE49-F238E27FC236}">
                <a16:creationId xmlns:a16="http://schemas.microsoft.com/office/drawing/2014/main" id="{1A800F51-6EE8-BBCE-EEB9-28B87D781E30}"/>
              </a:ext>
            </a:extLst>
          </p:cNvPr>
          <p:cNvSpPr>
            <a:spLocks noGrp="1"/>
          </p:cNvSpPr>
          <p:nvPr>
            <p:ph type="ftr" sz="quarter" idx="11"/>
          </p:nvPr>
        </p:nvSpPr>
        <p:spPr/>
        <p:txBody>
          <a:bodyPr/>
          <a:lstStyle/>
          <a:p>
            <a:r>
              <a:rPr lang="sv-SE"/>
              <a:t>www.vardsamverkan.se/goteborgsomradet</a:t>
            </a:r>
          </a:p>
        </p:txBody>
      </p:sp>
    </p:spTree>
    <p:extLst>
      <p:ext uri="{BB962C8B-B14F-4D97-AF65-F5344CB8AC3E}">
        <p14:creationId xmlns:p14="http://schemas.microsoft.com/office/powerpoint/2010/main" val="947065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E0B92DA-7491-3D96-3B66-EF268E7C141E}"/>
              </a:ext>
            </a:extLst>
          </p:cNvPr>
          <p:cNvSpPr>
            <a:spLocks noGrp="1"/>
          </p:cNvSpPr>
          <p:nvPr>
            <p:ph type="title"/>
          </p:nvPr>
        </p:nvSpPr>
        <p:spPr/>
        <p:txBody>
          <a:bodyPr/>
          <a:lstStyle/>
          <a:p>
            <a:r>
              <a:rPr lang="sv-SE"/>
              <a:t>Länkar</a:t>
            </a:r>
          </a:p>
        </p:txBody>
      </p:sp>
      <p:sp>
        <p:nvSpPr>
          <p:cNvPr id="3" name="Platshållare för innehåll 2">
            <a:extLst>
              <a:ext uri="{FF2B5EF4-FFF2-40B4-BE49-F238E27FC236}">
                <a16:creationId xmlns:a16="http://schemas.microsoft.com/office/drawing/2014/main" id="{B1F0C7B4-7F21-A3C5-D625-BB8155BD3D64}"/>
              </a:ext>
            </a:extLst>
          </p:cNvPr>
          <p:cNvSpPr>
            <a:spLocks noGrp="1"/>
          </p:cNvSpPr>
          <p:nvPr>
            <p:ph idx="1"/>
          </p:nvPr>
        </p:nvSpPr>
        <p:spPr/>
        <p:txBody>
          <a:bodyPr>
            <a:normAutofit/>
          </a:bodyPr>
          <a:lstStyle/>
          <a:p>
            <a:pPr marL="0" indent="0">
              <a:buNone/>
            </a:pPr>
            <a:r>
              <a:rPr lang="sv-SE">
                <a:latin typeface="Aptos" panose="020B0004020202020204" pitchFamily="34" charset="0"/>
              </a:rPr>
              <a:t>Hemsida för mer information om arbetet:                                                                                                                          </a:t>
            </a:r>
            <a:r>
              <a:rPr lang="sv-SE">
                <a:hlinkClick r:id="rId2"/>
              </a:rPr>
              <a:t>En ny form på in- och utskrivningsprocessen från slutenvårdsvistelse - Vårdsamverkan i Göteborgsområdet</a:t>
            </a:r>
            <a:br>
              <a:rPr lang="sv-SE"/>
            </a:br>
            <a:br>
              <a:rPr lang="sv-SE"/>
            </a:br>
            <a:r>
              <a:rPr lang="sv-SE"/>
              <a:t>Direkt länk till arbetsbeskrivningen:   </a:t>
            </a:r>
            <a:r>
              <a:rPr lang="sv-SE">
                <a:solidFill>
                  <a:srgbClr val="000000"/>
                </a:solidFill>
                <a:latin typeface="Aptos" panose="020B0004020202020204" pitchFamily="34" charset="0"/>
              </a:rPr>
              <a:t>                                                                                            </a:t>
            </a:r>
            <a:r>
              <a:rPr lang="sv-SE">
                <a:hlinkClick r:id="rId3"/>
              </a:rPr>
              <a:t>Samverkan vid in- och utskrivning från slutenvården i Göteborgsområdet</a:t>
            </a:r>
            <a:endParaRPr lang="sv-SE" b="0" i="0">
              <a:solidFill>
                <a:srgbClr val="000000"/>
              </a:solidFill>
              <a:effectLst/>
              <a:latin typeface="Aptos" panose="020B0004020202020204" pitchFamily="34" charset="0"/>
            </a:endParaRPr>
          </a:p>
        </p:txBody>
      </p:sp>
      <p:sp>
        <p:nvSpPr>
          <p:cNvPr id="4" name="Platshållare för sidfot 3">
            <a:extLst>
              <a:ext uri="{FF2B5EF4-FFF2-40B4-BE49-F238E27FC236}">
                <a16:creationId xmlns:a16="http://schemas.microsoft.com/office/drawing/2014/main" id="{7495E322-7745-2008-AAE5-1DE9E23A83A6}"/>
              </a:ext>
            </a:extLst>
          </p:cNvPr>
          <p:cNvSpPr>
            <a:spLocks noGrp="1"/>
          </p:cNvSpPr>
          <p:nvPr>
            <p:ph type="ftr" sz="quarter" idx="11"/>
          </p:nvPr>
        </p:nvSpPr>
        <p:spPr/>
        <p:txBody>
          <a:bodyPr/>
          <a:lstStyle/>
          <a:p>
            <a:r>
              <a:rPr lang="sv-SE"/>
              <a:t>www.vardsamverkan.se/goteborgsomradet</a:t>
            </a:r>
          </a:p>
        </p:txBody>
      </p:sp>
    </p:spTree>
    <p:extLst>
      <p:ext uri="{BB962C8B-B14F-4D97-AF65-F5344CB8AC3E}">
        <p14:creationId xmlns:p14="http://schemas.microsoft.com/office/powerpoint/2010/main" val="28390217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C11E39E-0607-AB07-EAE7-10BE0DD5CEC4}"/>
              </a:ext>
            </a:extLst>
          </p:cNvPr>
          <p:cNvSpPr>
            <a:spLocks noGrp="1"/>
          </p:cNvSpPr>
          <p:nvPr>
            <p:ph type="title"/>
          </p:nvPr>
        </p:nvSpPr>
        <p:spPr/>
        <p:txBody>
          <a:bodyPr/>
          <a:lstStyle/>
          <a:p>
            <a:r>
              <a:rPr lang="sv-SE"/>
              <a:t>Dialogfrågor till APT</a:t>
            </a:r>
          </a:p>
        </p:txBody>
      </p:sp>
      <p:sp>
        <p:nvSpPr>
          <p:cNvPr id="3" name="Platshållare för innehåll 2">
            <a:extLst>
              <a:ext uri="{FF2B5EF4-FFF2-40B4-BE49-F238E27FC236}">
                <a16:creationId xmlns:a16="http://schemas.microsoft.com/office/drawing/2014/main" id="{0A1FB3DC-185E-56E9-AECF-BA81E1424AB5}"/>
              </a:ext>
            </a:extLst>
          </p:cNvPr>
          <p:cNvSpPr>
            <a:spLocks noGrp="1"/>
          </p:cNvSpPr>
          <p:nvPr>
            <p:ph idx="1"/>
          </p:nvPr>
        </p:nvSpPr>
        <p:spPr/>
        <p:txBody>
          <a:bodyPr>
            <a:normAutofit fontScale="85000" lnSpcReduction="20000"/>
          </a:bodyPr>
          <a:lstStyle/>
          <a:p>
            <a:r>
              <a:rPr lang="sv-SE"/>
              <a:t>Vilka av aktiviteterna gör ni redan enligt arbetsprocessen?</a:t>
            </a:r>
          </a:p>
          <a:p>
            <a:r>
              <a:rPr lang="sv-SE"/>
              <a:t>Vilka saker behöver ni göra annorlunda?</a:t>
            </a:r>
          </a:p>
          <a:p>
            <a:r>
              <a:rPr lang="sv-SE"/>
              <a:t>Finns det något ni gör idag som ni ser att ni kan sluta göra längre fram när ni arbetar enligt arbetsprocessen?</a:t>
            </a:r>
          </a:p>
          <a:p>
            <a:r>
              <a:rPr lang="sv-SE"/>
              <a:t>Vilka förändringar behöver ni få till på er arbetsplats för att kunna arbeta enligt arbetsprocessen och ta ansvar för att aktiviteterna utförs i tid</a:t>
            </a:r>
          </a:p>
          <a:p>
            <a:r>
              <a:rPr lang="sv-SE"/>
              <a:t>Vem på er arbetsplats ansvarar för att beställa behörigheter i SAMSA och hjälper till att grundutbilda era nya medarbetare?</a:t>
            </a:r>
          </a:p>
          <a:p>
            <a:r>
              <a:rPr lang="sv-SE"/>
              <a:t>Hur ser er utbildningsplan ut på enheten?</a:t>
            </a:r>
          </a:p>
        </p:txBody>
      </p:sp>
      <p:sp>
        <p:nvSpPr>
          <p:cNvPr id="4" name="Platshållare för sidfot 3">
            <a:extLst>
              <a:ext uri="{FF2B5EF4-FFF2-40B4-BE49-F238E27FC236}">
                <a16:creationId xmlns:a16="http://schemas.microsoft.com/office/drawing/2014/main" id="{887511FC-B870-BBD1-910E-E832883817BD}"/>
              </a:ext>
            </a:extLst>
          </p:cNvPr>
          <p:cNvSpPr>
            <a:spLocks noGrp="1"/>
          </p:cNvSpPr>
          <p:nvPr>
            <p:ph type="ftr" sz="quarter" idx="11"/>
          </p:nvPr>
        </p:nvSpPr>
        <p:spPr/>
        <p:txBody>
          <a:bodyPr/>
          <a:lstStyle/>
          <a:p>
            <a:r>
              <a:rPr lang="sv-SE"/>
              <a:t>www.vardsamverkan.se/goteborgsomradet</a:t>
            </a:r>
          </a:p>
        </p:txBody>
      </p:sp>
    </p:spTree>
    <p:extLst>
      <p:ext uri="{BB962C8B-B14F-4D97-AF65-F5344CB8AC3E}">
        <p14:creationId xmlns:p14="http://schemas.microsoft.com/office/powerpoint/2010/main" val="1710104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3868FBCA-5E8A-3FF4-5646-84658CF66546}"/>
              </a:ext>
            </a:extLst>
          </p:cNvPr>
          <p:cNvSpPr>
            <a:spLocks noGrp="1"/>
          </p:cNvSpPr>
          <p:nvPr>
            <p:ph idx="1"/>
          </p:nvPr>
        </p:nvSpPr>
        <p:spPr/>
        <p:txBody>
          <a:bodyPr>
            <a:normAutofit fontScale="77500" lnSpcReduction="20000"/>
          </a:bodyPr>
          <a:lstStyle/>
          <a:p>
            <a:r>
              <a:rPr lang="sv-SE" dirty="0"/>
              <a:t>Under 2023 nås gränsen av brister i vårdkedjan vid in- &amp; utskrivning från slutenvård och kring olika tolkningar av SIP i samband med utskrivning. </a:t>
            </a:r>
          </a:p>
          <a:p>
            <a:r>
              <a:rPr lang="sv-SE" dirty="0"/>
              <a:t>Våren 2024 tar Ledningsgruppen för vårdsamverkan i Göteborgsområdet (LGS) beslut om projekt ”En ny form av in- och utskrivningsprocessen” </a:t>
            </a:r>
            <a:br>
              <a:rPr lang="sv-SE" dirty="0"/>
            </a:br>
            <a:r>
              <a:rPr lang="sv-SE" dirty="0"/>
              <a:t>för att komma till rätta med problemen.</a:t>
            </a:r>
          </a:p>
          <a:p>
            <a:r>
              <a:rPr lang="sv-SE" dirty="0"/>
              <a:t>Hösten 2024 presenteras delrapport och våren 2025 slutrapporten som blir underlag för gemensamt beslut i samverkan om en ny gemensam arbetsbeskrivning och utbildningsstruktur.</a:t>
            </a:r>
          </a:p>
          <a:p>
            <a:r>
              <a:rPr lang="sv-SE" dirty="0"/>
              <a:t>Hösten 2025 påbörjas implementeringsarbetet. </a:t>
            </a:r>
          </a:p>
          <a:p>
            <a:r>
              <a:rPr lang="sv-SE" dirty="0"/>
              <a:t>I april-maj 2026 kan utbildning påbörjas i Lärportalen för alla berörda medarbetare i vårt samverkansområde.</a:t>
            </a:r>
          </a:p>
          <a:p>
            <a:pPr marL="0" indent="0">
              <a:buNone/>
            </a:pPr>
            <a:endParaRPr lang="sv-SE" dirty="0"/>
          </a:p>
        </p:txBody>
      </p:sp>
      <p:sp>
        <p:nvSpPr>
          <p:cNvPr id="4" name="Platshållare för sidfot 3">
            <a:extLst>
              <a:ext uri="{FF2B5EF4-FFF2-40B4-BE49-F238E27FC236}">
                <a16:creationId xmlns:a16="http://schemas.microsoft.com/office/drawing/2014/main" id="{7D2E046D-A0ED-F89C-9378-6925425C3455}"/>
              </a:ext>
            </a:extLst>
          </p:cNvPr>
          <p:cNvSpPr>
            <a:spLocks noGrp="1"/>
          </p:cNvSpPr>
          <p:nvPr>
            <p:ph type="ftr" sz="quarter" idx="11"/>
          </p:nvPr>
        </p:nvSpPr>
        <p:spPr/>
        <p:txBody>
          <a:bodyPr/>
          <a:lstStyle/>
          <a:p>
            <a:r>
              <a:rPr lang="sv-SE"/>
              <a:t>www.vardsamverkan.se/goteborgsomradet</a:t>
            </a:r>
          </a:p>
        </p:txBody>
      </p:sp>
      <p:sp>
        <p:nvSpPr>
          <p:cNvPr id="6" name="Title 1">
            <a:extLst>
              <a:ext uri="{FF2B5EF4-FFF2-40B4-BE49-F238E27FC236}">
                <a16:creationId xmlns:a16="http://schemas.microsoft.com/office/drawing/2014/main" id="{1BDAC290-30C7-F5A5-9619-8A33200D61B8}"/>
              </a:ext>
            </a:extLst>
          </p:cNvPr>
          <p:cNvSpPr txBox="1">
            <a:spLocks noGrp="1"/>
          </p:cNvSpPr>
          <p:nvPr>
            <p:ph type="title"/>
          </p:nvPr>
        </p:nvSpPr>
        <p:spPr>
          <a:xfrm>
            <a:off x="838200" y="365125"/>
            <a:ext cx="9591675"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b="1" kern="1200" spc="150" baseline="0">
                <a:solidFill>
                  <a:schemeClr val="tx1"/>
                </a:solidFill>
                <a:latin typeface="+mj-lt"/>
                <a:ea typeface="+mj-ea"/>
                <a:cs typeface="+mj-cs"/>
              </a:defRPr>
            </a:lvl1pPr>
          </a:lstStyle>
          <a:p>
            <a:pPr algn="l"/>
            <a:r>
              <a:rPr lang="sv-SE" sz="4400"/>
              <a:t>Bakgrund</a:t>
            </a:r>
            <a:endParaRPr lang="sv-SE" sz="4400">
              <a:ea typeface="Tahoma"/>
              <a:cs typeface="Tahoma"/>
            </a:endParaRPr>
          </a:p>
        </p:txBody>
      </p:sp>
    </p:spTree>
    <p:extLst>
      <p:ext uri="{BB962C8B-B14F-4D97-AF65-F5344CB8AC3E}">
        <p14:creationId xmlns:p14="http://schemas.microsoft.com/office/powerpoint/2010/main" val="4088913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C9894DA-480E-849E-DA2D-CAA26342F31C}"/>
              </a:ext>
            </a:extLst>
          </p:cNvPr>
          <p:cNvSpPr>
            <a:spLocks noGrp="1"/>
          </p:cNvSpPr>
          <p:nvPr>
            <p:ph type="title"/>
          </p:nvPr>
        </p:nvSpPr>
        <p:spPr>
          <a:xfrm>
            <a:off x="838199" y="501650"/>
            <a:ext cx="10515600" cy="1325563"/>
          </a:xfrm>
        </p:spPr>
        <p:txBody>
          <a:bodyPr>
            <a:normAutofit/>
          </a:bodyPr>
          <a:lstStyle/>
          <a:p>
            <a:r>
              <a:rPr lang="sv-SE" dirty="0"/>
              <a:t>Omställning till Nära Vård kräver nya arbetssätt</a:t>
            </a:r>
          </a:p>
        </p:txBody>
      </p:sp>
      <p:sp>
        <p:nvSpPr>
          <p:cNvPr id="4" name="Platshållare för sidfot 3">
            <a:extLst>
              <a:ext uri="{FF2B5EF4-FFF2-40B4-BE49-F238E27FC236}">
                <a16:creationId xmlns:a16="http://schemas.microsoft.com/office/drawing/2014/main" id="{9DDAF1CD-7AA5-D8C5-8639-8B28D69006A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050" b="0" i="0" u="none" strike="noStrike" kern="1200" cap="none" spc="0" normalizeH="0" baseline="0" noProof="0">
                <a:ln>
                  <a:noFill/>
                </a:ln>
                <a:solidFill>
                  <a:prstClr val="white">
                    <a:lumMod val="50000"/>
                  </a:prstClr>
                </a:solidFill>
                <a:effectLst/>
                <a:uLnTx/>
                <a:uFillTx/>
                <a:latin typeface="Gadugi"/>
                <a:ea typeface="+mn-ea"/>
                <a:cs typeface="+mn-cs"/>
              </a:rPr>
              <a:t>www.vardsamverkan.se/goteborgsomradet</a:t>
            </a:r>
          </a:p>
        </p:txBody>
      </p:sp>
      <p:sp>
        <p:nvSpPr>
          <p:cNvPr id="3" name="Platshållare för innehåll 2">
            <a:extLst>
              <a:ext uri="{FF2B5EF4-FFF2-40B4-BE49-F238E27FC236}">
                <a16:creationId xmlns:a16="http://schemas.microsoft.com/office/drawing/2014/main" id="{CA88A52D-D1EA-82B3-8C83-DDCC4516A2F1}"/>
              </a:ext>
            </a:extLst>
          </p:cNvPr>
          <p:cNvSpPr>
            <a:spLocks noGrp="1"/>
          </p:cNvSpPr>
          <p:nvPr>
            <p:ph idx="1"/>
          </p:nvPr>
        </p:nvSpPr>
        <p:spPr>
          <a:xfrm>
            <a:off x="838199" y="2113004"/>
            <a:ext cx="10515600" cy="4243345"/>
          </a:xfrm>
        </p:spPr>
        <p:txBody>
          <a:bodyPr>
            <a:normAutofit/>
          </a:bodyPr>
          <a:lstStyle/>
          <a:p>
            <a:pPr marL="0" indent="0">
              <a:buNone/>
            </a:pPr>
            <a:r>
              <a:rPr lang="sv-SE" sz="2000"/>
              <a:t>Omställningen innebär en förskjutning av vården från slutenvård till öppenvård. </a:t>
            </a:r>
          </a:p>
          <a:p>
            <a:pPr marL="0" indent="0">
              <a:buNone/>
            </a:pPr>
            <a:r>
              <a:rPr lang="sv-SE" sz="2000">
                <a:hlinkClick r:id="rId3"/>
              </a:rPr>
              <a:t>Lag (2017:612) om samverkan vid utskrivning från sluten hälso- och sjukvård | Sveriges riksdag</a:t>
            </a:r>
            <a:r>
              <a:rPr lang="sv-SE" sz="2000"/>
              <a:t> började gälla 2018. </a:t>
            </a:r>
            <a:br>
              <a:rPr lang="sv-SE" sz="2000"/>
            </a:br>
            <a:r>
              <a:rPr lang="sv-SE" sz="2000"/>
              <a:t>MEN vi har ännu inte ändrat arbetssätt utan fortsatt med vårdplaneringar. </a:t>
            </a:r>
          </a:p>
          <a:p>
            <a:pPr marL="0" indent="0">
              <a:buNone/>
            </a:pPr>
            <a:r>
              <a:rPr lang="sv-SE" sz="2000"/>
              <a:t>Vi ska gå från att vara två parter som planerar ut den enskilde till att vara fyra parter som planerar tillsammans där den enskilde och eventuella anhöriga är delaktiga.</a:t>
            </a:r>
          </a:p>
          <a:p>
            <a:pPr marL="0" indent="0">
              <a:buNone/>
            </a:pPr>
            <a:r>
              <a:rPr lang="sv-SE" sz="2000"/>
              <a:t>Patienter har kortare vårdtider vilket ställer större </a:t>
            </a:r>
            <a:br>
              <a:rPr lang="sv-SE" sz="2000"/>
            </a:br>
            <a:r>
              <a:rPr lang="sv-SE" sz="2000"/>
              <a:t>krav på en effektiv planeringsprocess. </a:t>
            </a:r>
          </a:p>
        </p:txBody>
      </p:sp>
      <p:pic>
        <p:nvPicPr>
          <p:cNvPr id="6" name="Bildobjekt 5">
            <a:extLst>
              <a:ext uri="{FF2B5EF4-FFF2-40B4-BE49-F238E27FC236}">
                <a16:creationId xmlns:a16="http://schemas.microsoft.com/office/drawing/2014/main" id="{DB35C720-13CC-F2CC-221A-4F4F427C5F6B}"/>
              </a:ext>
            </a:extLst>
          </p:cNvPr>
          <p:cNvPicPr>
            <a:picLocks noChangeAspect="1"/>
          </p:cNvPicPr>
          <p:nvPr/>
        </p:nvPicPr>
        <p:blipFill>
          <a:blip r:embed="rId4"/>
          <a:stretch>
            <a:fillRect/>
          </a:stretch>
        </p:blipFill>
        <p:spPr>
          <a:xfrm>
            <a:off x="6305550" y="4346616"/>
            <a:ext cx="5534120" cy="2228381"/>
          </a:xfrm>
          <a:prstGeom prst="rect">
            <a:avLst/>
          </a:prstGeom>
        </p:spPr>
      </p:pic>
    </p:spTree>
    <p:extLst>
      <p:ext uri="{BB962C8B-B14F-4D97-AF65-F5344CB8AC3E}">
        <p14:creationId xmlns:p14="http://schemas.microsoft.com/office/powerpoint/2010/main" val="3898085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93A37C-3AF6-F529-56E9-5072FDEEFAB7}"/>
            </a:ext>
          </a:extLst>
        </p:cNvPr>
        <p:cNvGrpSpPr/>
        <p:nvPr/>
      </p:nvGrpSpPr>
      <p:grpSpPr>
        <a:xfrm>
          <a:off x="0" y="0"/>
          <a:ext cx="0" cy="0"/>
          <a:chOff x="0" y="0"/>
          <a:chExt cx="0" cy="0"/>
        </a:xfrm>
      </p:grpSpPr>
      <p:sp>
        <p:nvSpPr>
          <p:cNvPr id="5" name="Rubrik 4">
            <a:extLst>
              <a:ext uri="{FF2B5EF4-FFF2-40B4-BE49-F238E27FC236}">
                <a16:creationId xmlns:a16="http://schemas.microsoft.com/office/drawing/2014/main" id="{F8B91CF7-5C3C-FD4C-5321-6EB47F9654F4}"/>
              </a:ext>
            </a:extLst>
          </p:cNvPr>
          <p:cNvSpPr>
            <a:spLocks noGrp="1"/>
          </p:cNvSpPr>
          <p:nvPr>
            <p:ph type="title"/>
          </p:nvPr>
        </p:nvSpPr>
        <p:spPr>
          <a:xfrm>
            <a:off x="6517758" y="409575"/>
            <a:ext cx="5005276" cy="1600200"/>
          </a:xfrm>
        </p:spPr>
        <p:txBody>
          <a:bodyPr anchor="b">
            <a:normAutofit/>
          </a:bodyPr>
          <a:lstStyle/>
          <a:p>
            <a:r>
              <a:rPr lang="sv-SE" sz="3600"/>
              <a:t>Syfte med ett gemensamt nytt arbetssätt</a:t>
            </a:r>
            <a:endParaRPr lang="sv-SE"/>
          </a:p>
        </p:txBody>
      </p:sp>
      <p:pic>
        <p:nvPicPr>
          <p:cNvPr id="9" name="Platshållare för bild 8" descr="En bild som visar himmel, bestick, hjul, växel&#10;&#10;AI-genererat innehåll kan vara felaktigt.">
            <a:extLst>
              <a:ext uri="{FF2B5EF4-FFF2-40B4-BE49-F238E27FC236}">
                <a16:creationId xmlns:a16="http://schemas.microsoft.com/office/drawing/2014/main" id="{A9967CD2-9561-43DD-0604-4B8D12946947}"/>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a:stretch/>
        </p:blipFill>
        <p:spPr>
          <a:xfrm>
            <a:off x="138223" y="136610"/>
            <a:ext cx="5957777" cy="6584779"/>
          </a:xfrm>
          <a:noFill/>
        </p:spPr>
      </p:pic>
      <p:sp>
        <p:nvSpPr>
          <p:cNvPr id="6" name="Platshållare för text 5">
            <a:extLst>
              <a:ext uri="{FF2B5EF4-FFF2-40B4-BE49-F238E27FC236}">
                <a16:creationId xmlns:a16="http://schemas.microsoft.com/office/drawing/2014/main" id="{A864ADD3-7BF1-795F-3B7F-3F06CCD31353}"/>
              </a:ext>
            </a:extLst>
          </p:cNvPr>
          <p:cNvSpPr>
            <a:spLocks noGrp="1"/>
          </p:cNvSpPr>
          <p:nvPr>
            <p:ph type="body" sz="half" idx="2"/>
          </p:nvPr>
        </p:nvSpPr>
        <p:spPr>
          <a:xfrm>
            <a:off x="6517757" y="2057399"/>
            <a:ext cx="5250689" cy="3877529"/>
          </a:xfrm>
        </p:spPr>
        <p:txBody>
          <a:bodyPr>
            <a:normAutofit/>
          </a:bodyPr>
          <a:lstStyle/>
          <a:p>
            <a:pPr marL="0" indent="0">
              <a:buNone/>
            </a:pPr>
            <a:r>
              <a:rPr lang="sv-SE" sz="2200"/>
              <a:t>”På ett tydligt sätt underlätta att göra rätt, att skapa samsyn och att stödja fokus på den enskildes behov och delaktighet i vårdövergångarna vid in- och utskrivningsprocessen.”</a:t>
            </a:r>
          </a:p>
        </p:txBody>
      </p:sp>
      <p:sp>
        <p:nvSpPr>
          <p:cNvPr id="14" name="Footer Placeholder 4">
            <a:extLst>
              <a:ext uri="{FF2B5EF4-FFF2-40B4-BE49-F238E27FC236}">
                <a16:creationId xmlns:a16="http://schemas.microsoft.com/office/drawing/2014/main" id="{78B805DF-9EC1-2609-C002-2A73D81553E7}"/>
              </a:ext>
            </a:extLst>
          </p:cNvPr>
          <p:cNvSpPr>
            <a:spLocks noGrp="1"/>
          </p:cNvSpPr>
          <p:nvPr>
            <p:ph type="ftr" sz="quarter" idx="11"/>
          </p:nvPr>
        </p:nvSpPr>
        <p:spPr>
          <a:xfrm>
            <a:off x="6517758" y="6358048"/>
            <a:ext cx="5005277" cy="365125"/>
          </a:xfrm>
        </p:spPr>
        <p: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sv-SE" sz="1050" b="0" i="0" u="none" strike="noStrike" kern="1200" cap="none" spc="0" normalizeH="0" baseline="0" noProof="0">
                <a:ln>
                  <a:noFill/>
                </a:ln>
                <a:solidFill>
                  <a:prstClr val="white">
                    <a:lumMod val="50000"/>
                  </a:prstClr>
                </a:solidFill>
                <a:effectLst/>
                <a:uLnTx/>
                <a:uFillTx/>
                <a:latin typeface="Gadugi"/>
                <a:ea typeface="+mn-ea"/>
                <a:cs typeface="+mn-cs"/>
              </a:rPr>
              <a:t>www.vardsamverkan.se/goteborgsomradet</a:t>
            </a:r>
          </a:p>
        </p:txBody>
      </p:sp>
    </p:spTree>
    <p:extLst>
      <p:ext uri="{BB962C8B-B14F-4D97-AF65-F5344CB8AC3E}">
        <p14:creationId xmlns:p14="http://schemas.microsoft.com/office/powerpoint/2010/main" val="1394710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B525DE-47E7-12CD-7E06-5BBF4E6F133E}"/>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46D41AE1-FC06-E6A7-7874-5D7E512765BF}"/>
              </a:ext>
            </a:extLst>
          </p:cNvPr>
          <p:cNvSpPr>
            <a:spLocks noGrp="1"/>
          </p:cNvSpPr>
          <p:nvPr>
            <p:ph type="title"/>
          </p:nvPr>
        </p:nvSpPr>
        <p:spPr>
          <a:xfrm>
            <a:off x="1771651" y="686401"/>
            <a:ext cx="9582149" cy="1325563"/>
          </a:xfrm>
        </p:spPr>
        <p:txBody>
          <a:bodyPr>
            <a:normAutofit fontScale="90000"/>
          </a:bodyPr>
          <a:lstStyle/>
          <a:p>
            <a:r>
              <a:rPr lang="sv-SE" sz="4000"/>
              <a:t>För att uppnå syftet ställdes frågor kring vilken effekt som skulle uppnås. </a:t>
            </a:r>
          </a:p>
        </p:txBody>
      </p:sp>
      <p:sp>
        <p:nvSpPr>
          <p:cNvPr id="3" name="Platshållare för innehåll 2">
            <a:extLst>
              <a:ext uri="{FF2B5EF4-FFF2-40B4-BE49-F238E27FC236}">
                <a16:creationId xmlns:a16="http://schemas.microsoft.com/office/drawing/2014/main" id="{6958341B-2B17-7FC3-4215-DE600C376278}"/>
              </a:ext>
            </a:extLst>
          </p:cNvPr>
          <p:cNvSpPr>
            <a:spLocks noGrp="1"/>
          </p:cNvSpPr>
          <p:nvPr>
            <p:ph idx="1"/>
          </p:nvPr>
        </p:nvSpPr>
        <p:spPr>
          <a:xfrm>
            <a:off x="1771651" y="3830595"/>
            <a:ext cx="7535635" cy="2167434"/>
          </a:xfrm>
        </p:spPr>
        <p:txBody>
          <a:bodyPr>
            <a:normAutofit fontScale="55000" lnSpcReduction="20000"/>
          </a:bodyPr>
          <a:lstStyle/>
          <a:p>
            <a:pPr marL="0" indent="0">
              <a:lnSpc>
                <a:spcPct val="120000"/>
              </a:lnSpc>
              <a:spcBef>
                <a:spcPts val="2400"/>
              </a:spcBef>
              <a:buNone/>
            </a:pPr>
            <a:r>
              <a:rPr lang="sv-SE"/>
              <a:t>Fler medarbetare</a:t>
            </a:r>
          </a:p>
          <a:p>
            <a:pPr>
              <a:lnSpc>
                <a:spcPct val="120000"/>
              </a:lnSpc>
            </a:pPr>
            <a:r>
              <a:rPr lang="sv-SE" sz="2900"/>
              <a:t>upplever att ansvarsfördelningen genom in- och utskrivningsprocessen är tydlig</a:t>
            </a:r>
          </a:p>
          <a:p>
            <a:pPr>
              <a:lnSpc>
                <a:spcPct val="120000"/>
              </a:lnSpc>
            </a:pPr>
            <a:r>
              <a:rPr lang="sv-SE"/>
              <a:t>upplever att det är tydligt vad som ska göras vid varje steg i in- och utskrivningsprocessen</a:t>
            </a:r>
          </a:p>
          <a:p>
            <a:pPr>
              <a:lnSpc>
                <a:spcPct val="120000"/>
              </a:lnSpc>
            </a:pPr>
            <a:r>
              <a:rPr lang="sv-SE"/>
              <a:t>dokumenterar korrekt de patientuppgifter som behövs i varje steg och förstår varför uppgifterna är viktiga.</a:t>
            </a:r>
          </a:p>
        </p:txBody>
      </p:sp>
      <p:sp>
        <p:nvSpPr>
          <p:cNvPr id="4" name="Platshållare för sidfot 3">
            <a:extLst>
              <a:ext uri="{FF2B5EF4-FFF2-40B4-BE49-F238E27FC236}">
                <a16:creationId xmlns:a16="http://schemas.microsoft.com/office/drawing/2014/main" id="{76CBDC2C-E54D-A098-BFDE-F94EB20BB223}"/>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050" b="0" i="0" u="none" strike="noStrike" kern="1200" cap="none" spc="0" normalizeH="0" baseline="0" noProof="0">
                <a:ln>
                  <a:noFill/>
                </a:ln>
                <a:solidFill>
                  <a:prstClr val="white">
                    <a:lumMod val="50000"/>
                  </a:prstClr>
                </a:solidFill>
                <a:effectLst/>
                <a:uLnTx/>
                <a:uFillTx/>
                <a:latin typeface="Gadugi"/>
                <a:ea typeface="+mn-ea"/>
                <a:cs typeface="+mn-cs"/>
              </a:rPr>
              <a:t>www.vardsamverkan.se/goteborgsomradet</a:t>
            </a:r>
          </a:p>
        </p:txBody>
      </p:sp>
      <p:sp>
        <p:nvSpPr>
          <p:cNvPr id="5" name="Platshållare för innehåll 2">
            <a:extLst>
              <a:ext uri="{FF2B5EF4-FFF2-40B4-BE49-F238E27FC236}">
                <a16:creationId xmlns:a16="http://schemas.microsoft.com/office/drawing/2014/main" id="{A392C6F2-3423-4124-F954-8FEE29130CE7}"/>
              </a:ext>
            </a:extLst>
          </p:cNvPr>
          <p:cNvSpPr txBox="1">
            <a:spLocks/>
          </p:cNvSpPr>
          <p:nvPr/>
        </p:nvSpPr>
        <p:spPr>
          <a:xfrm>
            <a:off x="1623368" y="2505032"/>
            <a:ext cx="9582149" cy="1325563"/>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110000"/>
              </a:lnSpc>
              <a:spcBef>
                <a:spcPts val="1000"/>
              </a:spcBef>
              <a:spcAft>
                <a:spcPts val="300"/>
              </a:spcAft>
              <a:buFont typeface="Arial" panose="020B0604020202020204" pitchFamily="34" charset="0"/>
              <a:buChar char="•"/>
              <a:defRPr sz="2800" kern="1200">
                <a:solidFill>
                  <a:schemeClr val="tx1"/>
                </a:solidFill>
                <a:latin typeface="+mn-lt"/>
                <a:ea typeface="+mn-ea"/>
                <a:cs typeface="+mn-cs"/>
              </a:defRPr>
            </a:lvl1pPr>
            <a:lvl2pPr marL="627063" indent="-228600" algn="l" defTabSz="914400" rtl="0" eaLnBrk="1" latinLnBrk="0" hangingPunct="1">
              <a:lnSpc>
                <a:spcPct val="110000"/>
              </a:lnSpc>
              <a:spcBef>
                <a:spcPts val="500"/>
              </a:spcBef>
              <a:spcAft>
                <a:spcPts val="300"/>
              </a:spcAft>
              <a:buFont typeface="Arial" panose="020B0604020202020204" pitchFamily="34" charset="0"/>
              <a:buChar char="•"/>
              <a:defRPr sz="2400" kern="1200">
                <a:solidFill>
                  <a:schemeClr val="tx1"/>
                </a:solidFill>
                <a:latin typeface="+mn-lt"/>
                <a:ea typeface="+mn-ea"/>
                <a:cs typeface="+mn-cs"/>
              </a:defRPr>
            </a:lvl2pPr>
            <a:lvl3pPr marL="989013" indent="-228600" algn="l" defTabSz="914400" rtl="0" eaLnBrk="1" latinLnBrk="0" hangingPunct="1">
              <a:lnSpc>
                <a:spcPct val="110000"/>
              </a:lnSpc>
              <a:spcBef>
                <a:spcPts val="500"/>
              </a:spcBef>
              <a:spcAft>
                <a:spcPts val="300"/>
              </a:spcAft>
              <a:buFont typeface="Arial" panose="020B0604020202020204" pitchFamily="34" charset="0"/>
              <a:buChar char="•"/>
              <a:defRPr sz="2000" kern="1200">
                <a:solidFill>
                  <a:schemeClr val="tx1"/>
                </a:solidFill>
                <a:latin typeface="+mn-lt"/>
                <a:ea typeface="+mn-ea"/>
                <a:cs typeface="+mn-cs"/>
              </a:defRPr>
            </a:lvl3pPr>
            <a:lvl4pPr marL="133985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4pPr>
            <a:lvl5pPr marL="170180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20000"/>
              </a:lnSpc>
              <a:buNone/>
              <a:defRPr/>
            </a:pPr>
            <a:r>
              <a:rPr lang="sv-SE" sz="3600" b="1"/>
              <a:t>För verksamheterna sattes effektmål kring TYDLIGHET</a:t>
            </a:r>
            <a:endParaRPr lang="sv-SE"/>
          </a:p>
          <a:p>
            <a:pPr marL="0" lvl="0" indent="0">
              <a:lnSpc>
                <a:spcPct val="120000"/>
              </a:lnSpc>
              <a:buNone/>
              <a:defRPr/>
            </a:pPr>
            <a:r>
              <a:rPr kumimoji="0" lang="sv-SE" sz="2800" b="0" i="0" u="none" strike="noStrike" kern="1200" cap="none" spc="0" normalizeH="0" baseline="0" noProof="0">
                <a:ln>
                  <a:noFill/>
                </a:ln>
                <a:solidFill>
                  <a:prstClr val="black"/>
                </a:solidFill>
                <a:effectLst/>
                <a:uLnTx/>
                <a:uFillTx/>
                <a:latin typeface="Gadugi"/>
                <a:ea typeface="+mn-ea"/>
                <a:cs typeface="+mn-cs"/>
              </a:rPr>
              <a:t>Ökad tydlighet kring </a:t>
            </a:r>
            <a:r>
              <a:rPr lang="sv-SE">
                <a:solidFill>
                  <a:prstClr val="black"/>
                </a:solidFill>
                <a:latin typeface="Gadugi"/>
              </a:rPr>
              <a:t>VAD</a:t>
            </a:r>
            <a:r>
              <a:rPr kumimoji="0" lang="sv-SE" sz="2800" b="0" i="0" u="none" strike="noStrike" kern="1200" cap="none" spc="0" normalizeH="0" baseline="0" noProof="0">
                <a:ln>
                  <a:noFill/>
                </a:ln>
                <a:solidFill>
                  <a:prstClr val="black"/>
                </a:solidFill>
                <a:effectLst/>
                <a:uLnTx/>
                <a:uFillTx/>
                <a:latin typeface="Gadugi"/>
                <a:ea typeface="+mn-ea"/>
                <a:cs typeface="+mn-cs"/>
              </a:rPr>
              <a:t> som ska göras, </a:t>
            </a:r>
            <a:r>
              <a:rPr lang="sv-SE">
                <a:solidFill>
                  <a:prstClr val="black"/>
                </a:solidFill>
                <a:latin typeface="Gadugi"/>
              </a:rPr>
              <a:t>VEM</a:t>
            </a:r>
            <a:r>
              <a:rPr kumimoji="0" lang="sv-SE" sz="2800" b="0" i="0" u="none" strike="noStrike" kern="1200" cap="none" spc="0" normalizeH="0" baseline="0" noProof="0">
                <a:ln>
                  <a:noFill/>
                </a:ln>
                <a:solidFill>
                  <a:prstClr val="black"/>
                </a:solidFill>
                <a:effectLst/>
                <a:uLnTx/>
                <a:uFillTx/>
                <a:latin typeface="Gadugi"/>
                <a:ea typeface="+mn-ea"/>
                <a:cs typeface="+mn-cs"/>
              </a:rPr>
              <a:t> som ska göra det, </a:t>
            </a:r>
            <a:r>
              <a:rPr lang="sv-SE">
                <a:solidFill>
                  <a:prstClr val="black"/>
                </a:solidFill>
                <a:latin typeface="Gadugi"/>
              </a:rPr>
              <a:t>NÄR</a:t>
            </a:r>
            <a:r>
              <a:rPr kumimoji="0" lang="sv-SE" sz="2800" b="0" i="0" u="none" strike="noStrike" kern="1200" cap="none" spc="0" normalizeH="0" baseline="0" noProof="0">
                <a:ln>
                  <a:noFill/>
                </a:ln>
                <a:solidFill>
                  <a:prstClr val="black"/>
                </a:solidFill>
                <a:effectLst/>
                <a:uLnTx/>
                <a:uFillTx/>
                <a:latin typeface="Gadugi"/>
                <a:ea typeface="+mn-ea"/>
                <a:cs typeface="+mn-cs"/>
              </a:rPr>
              <a:t> och </a:t>
            </a:r>
            <a:r>
              <a:rPr lang="sv-SE">
                <a:solidFill>
                  <a:prstClr val="black"/>
                </a:solidFill>
                <a:latin typeface="Gadugi"/>
              </a:rPr>
              <a:t>HUR</a:t>
            </a:r>
            <a:endParaRPr kumimoji="0" lang="sv-SE" sz="2000" b="0" i="0" u="none" strike="noStrike" kern="1200" cap="none" spc="0" normalizeH="0" baseline="0" noProof="0">
              <a:ln>
                <a:noFill/>
              </a:ln>
              <a:solidFill>
                <a:prstClr val="black"/>
              </a:solidFill>
              <a:effectLst/>
              <a:uLnTx/>
              <a:uFillTx/>
              <a:latin typeface="Gadugi"/>
              <a:ea typeface="+mn-ea"/>
              <a:cs typeface="+mn-cs"/>
            </a:endParaRPr>
          </a:p>
        </p:txBody>
      </p:sp>
    </p:spTree>
    <p:extLst>
      <p:ext uri="{BB962C8B-B14F-4D97-AF65-F5344CB8AC3E}">
        <p14:creationId xmlns:p14="http://schemas.microsoft.com/office/powerpoint/2010/main" val="1065114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C9D58-3E14-69C0-D09C-F2507678C3C8}"/>
            </a:ext>
          </a:extLst>
        </p:cNvPr>
        <p:cNvGrpSpPr/>
        <p:nvPr/>
      </p:nvGrpSpPr>
      <p:grpSpPr>
        <a:xfrm>
          <a:off x="0" y="0"/>
          <a:ext cx="0" cy="0"/>
          <a:chOff x="0" y="0"/>
          <a:chExt cx="0" cy="0"/>
        </a:xfrm>
      </p:grpSpPr>
      <p:sp>
        <p:nvSpPr>
          <p:cNvPr id="5" name="Rubrik 4">
            <a:extLst>
              <a:ext uri="{FF2B5EF4-FFF2-40B4-BE49-F238E27FC236}">
                <a16:creationId xmlns:a16="http://schemas.microsoft.com/office/drawing/2014/main" id="{0F58B443-62F7-0175-1DBA-7E0F6790C9BB}"/>
              </a:ext>
            </a:extLst>
          </p:cNvPr>
          <p:cNvSpPr>
            <a:spLocks noGrp="1"/>
          </p:cNvSpPr>
          <p:nvPr>
            <p:ph type="title"/>
          </p:nvPr>
        </p:nvSpPr>
        <p:spPr>
          <a:xfrm>
            <a:off x="1771650" y="644772"/>
            <a:ext cx="9582149" cy="1325563"/>
          </a:xfrm>
        </p:spPr>
        <p:txBody>
          <a:bodyPr>
            <a:normAutofit/>
          </a:bodyPr>
          <a:lstStyle/>
          <a:p>
            <a:r>
              <a:rPr lang="sv-SE" sz="4000"/>
              <a:t>För den enskilde sattes effektmålen:</a:t>
            </a:r>
          </a:p>
        </p:txBody>
      </p:sp>
      <p:sp>
        <p:nvSpPr>
          <p:cNvPr id="6" name="Platshållare för innehåll 5">
            <a:extLst>
              <a:ext uri="{FF2B5EF4-FFF2-40B4-BE49-F238E27FC236}">
                <a16:creationId xmlns:a16="http://schemas.microsoft.com/office/drawing/2014/main" id="{E67D9E74-62FC-D724-8E5B-CF8CCE7E0E0B}"/>
              </a:ext>
            </a:extLst>
          </p:cNvPr>
          <p:cNvSpPr>
            <a:spLocks noGrp="1"/>
          </p:cNvSpPr>
          <p:nvPr>
            <p:ph idx="1"/>
          </p:nvPr>
        </p:nvSpPr>
        <p:spPr>
          <a:xfrm>
            <a:off x="1771650" y="2187145"/>
            <a:ext cx="9582149" cy="3952395"/>
          </a:xfrm>
        </p:spPr>
        <p:txBody>
          <a:bodyPr>
            <a:normAutofit fontScale="70000" lnSpcReduction="20000"/>
          </a:bodyPr>
          <a:lstStyle/>
          <a:p>
            <a:pPr marL="271463" indent="-271463">
              <a:lnSpc>
                <a:spcPct val="120000"/>
              </a:lnSpc>
              <a:spcBef>
                <a:spcPts val="1800"/>
              </a:spcBef>
            </a:pPr>
            <a:r>
              <a:rPr lang="sv-SE"/>
              <a:t>Att den enskilde upplever vård och omsorg som en helhet i samband med utskrivning</a:t>
            </a:r>
          </a:p>
          <a:p>
            <a:pPr marL="804863" lvl="1" indent="-406400">
              <a:lnSpc>
                <a:spcPct val="120000"/>
              </a:lnSpc>
              <a:buFont typeface="Wingdings" panose="05000000000000000000" pitchFamily="2" charset="2"/>
              <a:buChar char="Ø"/>
            </a:pPr>
            <a:r>
              <a:rPr lang="sv-SE"/>
              <a:t>Att en ökad andel enskilda upplever att de är delaktiga i sin utskrivningsprocessen vilket leder till ökad trygghet. </a:t>
            </a:r>
          </a:p>
          <a:p>
            <a:pPr marL="271463" indent="-271463">
              <a:lnSpc>
                <a:spcPct val="120000"/>
              </a:lnSpc>
              <a:spcBef>
                <a:spcPts val="1800"/>
              </a:spcBef>
            </a:pPr>
            <a:r>
              <a:rPr lang="sv-SE"/>
              <a:t>Den enskilde får relevant samordnande insatser i samband med utskrivning </a:t>
            </a:r>
          </a:p>
          <a:p>
            <a:pPr marL="804863" lvl="1" indent="-406400">
              <a:lnSpc>
                <a:spcPct val="120000"/>
              </a:lnSpc>
              <a:buFont typeface="Wingdings" panose="05000000000000000000" pitchFamily="2" charset="2"/>
              <a:buChar char="Ø"/>
            </a:pPr>
            <a:r>
              <a:rPr lang="sv-SE"/>
              <a:t>Öka antalet erbjudna SIP:ar i samband med utskrivningsprocessen</a:t>
            </a:r>
          </a:p>
          <a:p>
            <a:pPr marL="271463" indent="-271463">
              <a:lnSpc>
                <a:spcPct val="120000"/>
              </a:lnSpc>
              <a:spcBef>
                <a:spcPts val="1800"/>
              </a:spcBef>
            </a:pPr>
            <a:r>
              <a:rPr lang="sv-SE"/>
              <a:t>Minimera antalet utskrivningsklara dagar</a:t>
            </a:r>
          </a:p>
          <a:p>
            <a:pPr marL="804863" lvl="1" indent="-406400">
              <a:lnSpc>
                <a:spcPct val="120000"/>
              </a:lnSpc>
              <a:buFont typeface="Wingdings" panose="05000000000000000000" pitchFamily="2" charset="2"/>
              <a:buChar char="Ø"/>
            </a:pPr>
            <a:r>
              <a:rPr lang="sv-SE"/>
              <a:t>Att minimera antal flyttade ”planerat utskrivningsklar” datum</a:t>
            </a:r>
          </a:p>
          <a:p>
            <a:pPr marL="271463" indent="-271463">
              <a:lnSpc>
                <a:spcPct val="120000"/>
              </a:lnSpc>
              <a:spcBef>
                <a:spcPts val="1800"/>
              </a:spcBef>
            </a:pPr>
            <a:r>
              <a:rPr lang="sv-SE"/>
              <a:t>Minimera antal återinläggningar(som kunde ha förebyggts)</a:t>
            </a:r>
          </a:p>
        </p:txBody>
      </p:sp>
      <p:sp>
        <p:nvSpPr>
          <p:cNvPr id="4" name="Platshållare för sidfot 3">
            <a:extLst>
              <a:ext uri="{FF2B5EF4-FFF2-40B4-BE49-F238E27FC236}">
                <a16:creationId xmlns:a16="http://schemas.microsoft.com/office/drawing/2014/main" id="{AB1C77D1-8474-BFE1-3282-8E4057E9F9B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050" b="0" i="0" u="none" strike="noStrike" kern="1200" cap="none" spc="0" normalizeH="0" baseline="0" noProof="0">
                <a:ln>
                  <a:noFill/>
                </a:ln>
                <a:solidFill>
                  <a:prstClr val="white">
                    <a:lumMod val="50000"/>
                  </a:prstClr>
                </a:solidFill>
                <a:effectLst/>
                <a:uLnTx/>
                <a:uFillTx/>
                <a:latin typeface="Gadugi"/>
                <a:ea typeface="+mn-ea"/>
                <a:cs typeface="+mn-cs"/>
              </a:rPr>
              <a:t>www.vardsamverkan.se/goteborgsomradet</a:t>
            </a:r>
          </a:p>
        </p:txBody>
      </p:sp>
    </p:spTree>
    <p:extLst>
      <p:ext uri="{BB962C8B-B14F-4D97-AF65-F5344CB8AC3E}">
        <p14:creationId xmlns:p14="http://schemas.microsoft.com/office/powerpoint/2010/main" val="618856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2DAD83F-A0F7-66E2-3D81-5E9960EE1EA5}"/>
              </a:ext>
            </a:extLst>
          </p:cNvPr>
          <p:cNvSpPr>
            <a:spLocks noGrp="1"/>
          </p:cNvSpPr>
          <p:nvPr>
            <p:ph type="title"/>
          </p:nvPr>
        </p:nvSpPr>
        <p:spPr/>
        <p:txBody>
          <a:bodyPr/>
          <a:lstStyle/>
          <a:p>
            <a:r>
              <a:rPr lang="sv-SE"/>
              <a:t>Övergripande insikter av brister i dagens arbetssätt</a:t>
            </a:r>
          </a:p>
        </p:txBody>
      </p:sp>
      <p:sp>
        <p:nvSpPr>
          <p:cNvPr id="3" name="Platshållare för innehåll 2">
            <a:extLst>
              <a:ext uri="{FF2B5EF4-FFF2-40B4-BE49-F238E27FC236}">
                <a16:creationId xmlns:a16="http://schemas.microsoft.com/office/drawing/2014/main" id="{8F115744-EC8D-31A6-1A1B-DE0A262DC8DF}"/>
              </a:ext>
            </a:extLst>
          </p:cNvPr>
          <p:cNvSpPr>
            <a:spLocks noGrp="1"/>
          </p:cNvSpPr>
          <p:nvPr>
            <p:ph idx="1"/>
          </p:nvPr>
        </p:nvSpPr>
        <p:spPr>
          <a:xfrm>
            <a:off x="838199" y="1947529"/>
            <a:ext cx="9591676" cy="3118741"/>
          </a:xfrm>
        </p:spPr>
        <p:txBody>
          <a:bodyPr>
            <a:noAutofit/>
          </a:bodyPr>
          <a:lstStyle/>
          <a:p>
            <a:pPr marL="271463" indent="-271463">
              <a:spcBef>
                <a:spcPts val="800"/>
              </a:spcBef>
            </a:pPr>
            <a:r>
              <a:rPr lang="sv-SE" sz="2200"/>
              <a:t>Vi förser inte övriga parter med nödvändig information och kommunikation i tillräcklig utsträckning</a:t>
            </a:r>
          </a:p>
          <a:p>
            <a:pPr marL="271463" indent="-271463">
              <a:spcBef>
                <a:spcPts val="800"/>
              </a:spcBef>
            </a:pPr>
            <a:r>
              <a:rPr lang="sv-SE" sz="2200"/>
              <a:t>Vi påbörja utskrivningsplanering för sent, inte direkt vid inskrivning</a:t>
            </a:r>
          </a:p>
          <a:p>
            <a:pPr marL="271463" indent="-271463">
              <a:spcBef>
                <a:spcPts val="800"/>
              </a:spcBef>
            </a:pPr>
            <a:r>
              <a:rPr lang="sv-SE" sz="2200"/>
              <a:t>Vi dokumenterar och uppdatera inte information tillräckligt och på rätt sätt och tid i SAMSA</a:t>
            </a:r>
          </a:p>
          <a:p>
            <a:pPr marL="271463" indent="-271463">
              <a:spcBef>
                <a:spcPts val="800"/>
              </a:spcBef>
            </a:pPr>
            <a:r>
              <a:rPr lang="sv-SE" sz="2200"/>
              <a:t>Vi involvera inte den enskilde och anhöriga tillräckligt i planeringen</a:t>
            </a:r>
          </a:p>
          <a:p>
            <a:pPr marL="271463" indent="-271463">
              <a:spcBef>
                <a:spcPts val="800"/>
              </a:spcBef>
            </a:pPr>
            <a:r>
              <a:rPr lang="sv-SE" sz="2200"/>
              <a:t>Vi erbjuder inte SIP till alla som har behov av insats från både kommun och region efter slutenvårsvistelsen då det upplevs som dubbelarbete när vi fortsätter med vårdplaneringsmöten.</a:t>
            </a:r>
          </a:p>
        </p:txBody>
      </p:sp>
      <p:sp>
        <p:nvSpPr>
          <p:cNvPr id="4" name="Platshållare för sidfot 3">
            <a:extLst>
              <a:ext uri="{FF2B5EF4-FFF2-40B4-BE49-F238E27FC236}">
                <a16:creationId xmlns:a16="http://schemas.microsoft.com/office/drawing/2014/main" id="{477F7863-02B7-403D-B151-30429AD99DE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050" b="0" i="0" u="none" strike="noStrike" kern="1200" cap="none" spc="0" normalizeH="0" baseline="0" noProof="0">
                <a:ln>
                  <a:noFill/>
                </a:ln>
                <a:solidFill>
                  <a:prstClr val="white">
                    <a:lumMod val="50000"/>
                  </a:prstClr>
                </a:solidFill>
                <a:effectLst/>
                <a:uLnTx/>
                <a:uFillTx/>
                <a:latin typeface="Gadugi"/>
                <a:ea typeface="+mn-ea"/>
                <a:cs typeface="+mn-cs"/>
              </a:rPr>
              <a:t>www.vardsamverkan.se/goteborgsomradet</a:t>
            </a:r>
          </a:p>
        </p:txBody>
      </p:sp>
      <p:sp>
        <p:nvSpPr>
          <p:cNvPr id="5" name="Platshållare för innehåll 2">
            <a:extLst>
              <a:ext uri="{FF2B5EF4-FFF2-40B4-BE49-F238E27FC236}">
                <a16:creationId xmlns:a16="http://schemas.microsoft.com/office/drawing/2014/main" id="{F90DF639-2C4D-69E7-C25D-C6B198200C41}"/>
              </a:ext>
            </a:extLst>
          </p:cNvPr>
          <p:cNvSpPr txBox="1">
            <a:spLocks/>
          </p:cNvSpPr>
          <p:nvPr/>
        </p:nvSpPr>
        <p:spPr>
          <a:xfrm>
            <a:off x="1182772" y="5934743"/>
            <a:ext cx="9591676" cy="786732"/>
          </a:xfrm>
          <a:prstGeom prst="rect">
            <a:avLst/>
          </a:prstGeom>
        </p:spPr>
        <p:txBody>
          <a:bodyPr vert="horz" lIns="91440" tIns="45720" rIns="91440" bIns="45720" rtlCol="0">
            <a:noAutofit/>
          </a:bodyPr>
          <a:lstStyle>
            <a:lvl1pPr marL="228600" indent="-228600" algn="l" defTabSz="914400" rtl="0" eaLnBrk="1" latinLnBrk="0" hangingPunct="1">
              <a:lnSpc>
                <a:spcPct val="110000"/>
              </a:lnSpc>
              <a:spcBef>
                <a:spcPts val="1000"/>
              </a:spcBef>
              <a:spcAft>
                <a:spcPts val="300"/>
              </a:spcAft>
              <a:buFont typeface="Arial" panose="020B0604020202020204" pitchFamily="34" charset="0"/>
              <a:buChar char="•"/>
              <a:defRPr sz="2800" kern="1200">
                <a:solidFill>
                  <a:schemeClr val="tx1"/>
                </a:solidFill>
                <a:latin typeface="+mn-lt"/>
                <a:ea typeface="+mn-ea"/>
                <a:cs typeface="+mn-cs"/>
              </a:defRPr>
            </a:lvl1pPr>
            <a:lvl2pPr marL="627063" indent="-228600" algn="l" defTabSz="914400" rtl="0" eaLnBrk="1" latinLnBrk="0" hangingPunct="1">
              <a:lnSpc>
                <a:spcPct val="110000"/>
              </a:lnSpc>
              <a:spcBef>
                <a:spcPts val="500"/>
              </a:spcBef>
              <a:spcAft>
                <a:spcPts val="300"/>
              </a:spcAft>
              <a:buFont typeface="Arial" panose="020B0604020202020204" pitchFamily="34" charset="0"/>
              <a:buChar char="•"/>
              <a:defRPr sz="2400" kern="1200">
                <a:solidFill>
                  <a:schemeClr val="tx1"/>
                </a:solidFill>
                <a:latin typeface="+mn-lt"/>
                <a:ea typeface="+mn-ea"/>
                <a:cs typeface="+mn-cs"/>
              </a:defRPr>
            </a:lvl2pPr>
            <a:lvl3pPr marL="989013" indent="-228600" algn="l" defTabSz="914400" rtl="0" eaLnBrk="1" latinLnBrk="0" hangingPunct="1">
              <a:lnSpc>
                <a:spcPct val="110000"/>
              </a:lnSpc>
              <a:spcBef>
                <a:spcPts val="500"/>
              </a:spcBef>
              <a:spcAft>
                <a:spcPts val="300"/>
              </a:spcAft>
              <a:buFont typeface="Arial" panose="020B0604020202020204" pitchFamily="34" charset="0"/>
              <a:buChar char="•"/>
              <a:defRPr sz="2000" kern="1200">
                <a:solidFill>
                  <a:schemeClr val="tx1"/>
                </a:solidFill>
                <a:latin typeface="+mn-lt"/>
                <a:ea typeface="+mn-ea"/>
                <a:cs typeface="+mn-cs"/>
              </a:defRPr>
            </a:lvl3pPr>
            <a:lvl4pPr marL="133985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4pPr>
            <a:lvl5pPr marL="170180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1000"/>
              </a:spcBef>
              <a:spcAft>
                <a:spcPts val="300"/>
              </a:spcAft>
              <a:buClrTx/>
              <a:buSzTx/>
              <a:buFont typeface="Arial" panose="020B0604020202020204" pitchFamily="34" charset="0"/>
              <a:buNone/>
              <a:tabLst/>
              <a:defRPr/>
            </a:pPr>
            <a:r>
              <a:rPr kumimoji="0" lang="sv-SE" sz="1600" b="0" i="0" u="none" strike="noStrike" kern="1200" cap="none" spc="0" normalizeH="0" baseline="0" noProof="0">
                <a:ln>
                  <a:noFill/>
                </a:ln>
                <a:solidFill>
                  <a:prstClr val="black"/>
                </a:solidFill>
                <a:effectLst/>
                <a:uLnTx/>
                <a:uFillTx/>
                <a:latin typeface="Gadugi"/>
                <a:ea typeface="+mn-ea"/>
                <a:cs typeface="+mn-cs"/>
              </a:rPr>
              <a:t>De flesta punkter är kopplade till utebliven förändring i samband med att Lagen om samverkan vid utskrivning från slutenvården började gälla 2018</a:t>
            </a:r>
          </a:p>
        </p:txBody>
      </p:sp>
    </p:spTree>
    <p:extLst>
      <p:ext uri="{BB962C8B-B14F-4D97-AF65-F5344CB8AC3E}">
        <p14:creationId xmlns:p14="http://schemas.microsoft.com/office/powerpoint/2010/main" val="3766158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DA45D65-40D2-C4B1-D827-196038934132}"/>
              </a:ext>
            </a:extLst>
          </p:cNvPr>
          <p:cNvSpPr>
            <a:spLocks noGrp="1"/>
          </p:cNvSpPr>
          <p:nvPr>
            <p:ph type="title"/>
          </p:nvPr>
        </p:nvSpPr>
        <p:spPr>
          <a:xfrm>
            <a:off x="5257801" y="411161"/>
            <a:ext cx="6096000" cy="1309355"/>
          </a:xfrm>
        </p:spPr>
        <p:txBody>
          <a:bodyPr>
            <a:normAutofit/>
          </a:bodyPr>
          <a:lstStyle/>
          <a:p>
            <a:r>
              <a:rPr lang="sv-SE" sz="3600"/>
              <a:t>Lösningar som uppfyller effektmålen</a:t>
            </a:r>
          </a:p>
        </p:txBody>
      </p:sp>
      <p:sp>
        <p:nvSpPr>
          <p:cNvPr id="3" name="Platshållare för text 2">
            <a:extLst>
              <a:ext uri="{FF2B5EF4-FFF2-40B4-BE49-F238E27FC236}">
                <a16:creationId xmlns:a16="http://schemas.microsoft.com/office/drawing/2014/main" id="{0EA5DB04-FCFD-1ACE-FD49-48FCC661A1A7}"/>
              </a:ext>
            </a:extLst>
          </p:cNvPr>
          <p:cNvSpPr>
            <a:spLocks noGrp="1"/>
          </p:cNvSpPr>
          <p:nvPr>
            <p:ph type="body" sz="half" idx="2"/>
          </p:nvPr>
        </p:nvSpPr>
        <p:spPr>
          <a:xfrm>
            <a:off x="5257801" y="1840829"/>
            <a:ext cx="6096000" cy="4307305"/>
          </a:xfrm>
        </p:spPr>
        <p:txBody>
          <a:bodyPr vert="horz" lIns="91440" tIns="45720" rIns="91440" bIns="45720" rtlCol="0" anchor="t">
            <a:normAutofit/>
          </a:bodyPr>
          <a:lstStyle/>
          <a:p>
            <a:pPr marL="285750" indent="-285750">
              <a:buFont typeface="Arial" panose="020B0604020202020204" pitchFamily="34" charset="0"/>
              <a:buChar char="•"/>
            </a:pPr>
            <a:r>
              <a:rPr lang="sv-SE"/>
              <a:t>Resultatet blev runt 60 aktiviteter som behöver utföras innan, under och efter in- och utskrivningsprocessen för att vi ska uppnå effektmålen.</a:t>
            </a:r>
            <a:endParaRPr lang="en-US"/>
          </a:p>
          <a:p>
            <a:pPr marL="285750" indent="-285750">
              <a:buFont typeface="Arial" panose="020B0604020202020204" pitchFamily="34" charset="0"/>
              <a:buChar char="•"/>
            </a:pPr>
            <a:r>
              <a:rPr lang="sv-SE"/>
              <a:t>Varje aktivitet har specifikt mål, syfte, utförare och tidpunkt och en direkt koppling till effektmålen.</a:t>
            </a:r>
          </a:p>
          <a:p>
            <a:pPr>
              <a:spcBef>
                <a:spcPts val="1800"/>
              </a:spcBef>
            </a:pPr>
            <a:r>
              <a:rPr lang="sv-SE" sz="2000"/>
              <a:t>Resultatet: En ny arbetsbeskrivning för in- och utskrivning från slutenvården </a:t>
            </a:r>
            <a:br>
              <a:rPr lang="sv-SE" sz="2000"/>
            </a:br>
            <a:r>
              <a:rPr lang="sv-SE">
                <a:solidFill>
                  <a:prstClr val="black"/>
                </a:solidFill>
                <a:hlinkClick r:id="rId3">
                  <a:extLst>
                    <a:ext uri="{A12FA001-AC4F-418D-AE19-62706E023703}">
                      <ahyp:hlinkClr xmlns:ahyp="http://schemas.microsoft.com/office/drawing/2018/hyperlinkcolor" val="tx"/>
                    </a:ext>
                  </a:extLst>
                </a:hlinkClick>
              </a:rPr>
              <a:t>En ny form på in- och utskrivningsprocessen från slutenvårdsvistelse - Vårdsamverkan i Göteborgsområdet</a:t>
            </a:r>
            <a:endParaRPr lang="sv-SE">
              <a:solidFill>
                <a:prstClr val="black"/>
              </a:solidFill>
            </a:endParaRPr>
          </a:p>
        </p:txBody>
      </p:sp>
      <p:sp>
        <p:nvSpPr>
          <p:cNvPr id="4" name="Platshållare för sidfot 3">
            <a:extLst>
              <a:ext uri="{FF2B5EF4-FFF2-40B4-BE49-F238E27FC236}">
                <a16:creationId xmlns:a16="http://schemas.microsoft.com/office/drawing/2014/main" id="{4C4A6CA8-3B29-961C-E8E9-BA5B3425784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050" b="0" i="0" u="none" strike="noStrike" kern="1200" cap="none" spc="0" normalizeH="0" baseline="0" noProof="0">
                <a:ln>
                  <a:noFill/>
                </a:ln>
                <a:solidFill>
                  <a:prstClr val="black">
                    <a:tint val="75000"/>
                  </a:prstClr>
                </a:solidFill>
                <a:effectLst/>
                <a:uLnTx/>
                <a:uFillTx/>
                <a:latin typeface="Gadugi"/>
                <a:ea typeface="+mn-ea"/>
                <a:cs typeface="+mn-cs"/>
              </a:rPr>
              <a:t>www.vardsamverkan.se/goteborgsomradet</a:t>
            </a:r>
          </a:p>
        </p:txBody>
      </p:sp>
    </p:spTree>
    <p:extLst>
      <p:ext uri="{BB962C8B-B14F-4D97-AF65-F5344CB8AC3E}">
        <p14:creationId xmlns:p14="http://schemas.microsoft.com/office/powerpoint/2010/main" val="649873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F9AE9CA-EA32-C342-7EB5-8BA3E3E6D443}"/>
              </a:ext>
            </a:extLst>
          </p:cNvPr>
          <p:cNvSpPr>
            <a:spLocks noGrp="1"/>
          </p:cNvSpPr>
          <p:nvPr>
            <p:ph type="title"/>
          </p:nvPr>
        </p:nvSpPr>
        <p:spPr>
          <a:xfrm>
            <a:off x="838200" y="365126"/>
            <a:ext cx="10515600" cy="1173982"/>
          </a:xfrm>
        </p:spPr>
        <p:txBody>
          <a:bodyPr>
            <a:normAutofit fontScale="90000"/>
          </a:bodyPr>
          <a:lstStyle/>
          <a:p>
            <a:r>
              <a:rPr lang="sv-SE"/>
              <a:t>Arbetsbeskrivning med ca 60 förtydligade aktiviteter</a:t>
            </a:r>
          </a:p>
        </p:txBody>
      </p:sp>
      <p:pic>
        <p:nvPicPr>
          <p:cNvPr id="5" name="Bildobjekt 4">
            <a:extLst>
              <a:ext uri="{FF2B5EF4-FFF2-40B4-BE49-F238E27FC236}">
                <a16:creationId xmlns:a16="http://schemas.microsoft.com/office/drawing/2014/main" id="{006E7D6B-6458-21C4-B5FB-9D9F9FB1ACD9}"/>
              </a:ext>
            </a:extLst>
          </p:cNvPr>
          <p:cNvPicPr>
            <a:picLocks noChangeAspect="1"/>
          </p:cNvPicPr>
          <p:nvPr/>
        </p:nvPicPr>
        <p:blipFill>
          <a:blip r:embed="rId3"/>
          <a:stretch>
            <a:fillRect/>
          </a:stretch>
        </p:blipFill>
        <p:spPr>
          <a:xfrm>
            <a:off x="0" y="1539107"/>
            <a:ext cx="12192000" cy="5182368"/>
          </a:xfrm>
          <a:prstGeom prst="rect">
            <a:avLst/>
          </a:prstGeom>
        </p:spPr>
      </p:pic>
    </p:spTree>
    <p:extLst>
      <p:ext uri="{BB962C8B-B14F-4D97-AF65-F5344CB8AC3E}">
        <p14:creationId xmlns:p14="http://schemas.microsoft.com/office/powerpoint/2010/main" val="232785160"/>
      </p:ext>
    </p:extLst>
  </p:cSld>
  <p:clrMapOvr>
    <a:masterClrMapping/>
  </p:clrMapOvr>
</p:sld>
</file>

<file path=ppt/theme/theme1.xml><?xml version="1.0" encoding="utf-8"?>
<a:theme xmlns:a="http://schemas.openxmlformats.org/drawingml/2006/main" name="Vårdsamverkan i Göteborgsområdet">
  <a:themeElements>
    <a:clrScheme name="Anpassat 2">
      <a:dk1>
        <a:sysClr val="windowText" lastClr="000000"/>
      </a:dk1>
      <a:lt1>
        <a:sysClr val="window" lastClr="FFFFFF"/>
      </a:lt1>
      <a:dk2>
        <a:srgbClr val="44546A"/>
      </a:dk2>
      <a:lt2>
        <a:srgbClr val="E7E6E6"/>
      </a:lt2>
      <a:accent1>
        <a:srgbClr val="F6A200"/>
      </a:accent1>
      <a:accent2>
        <a:srgbClr val="46708E"/>
      </a:accent2>
      <a:accent3>
        <a:srgbClr val="8AAEC8"/>
      </a:accent3>
      <a:accent4>
        <a:srgbClr val="FDCB55"/>
      </a:accent4>
      <a:accent5>
        <a:srgbClr val="FCCC87"/>
      </a:accent5>
      <a:accent6>
        <a:srgbClr val="FFFFFF"/>
      </a:accent6>
      <a:hlink>
        <a:srgbClr val="0563C1"/>
      </a:hlink>
      <a:folHlink>
        <a:srgbClr val="954F72"/>
      </a:folHlink>
    </a:clrScheme>
    <a:fontScheme name="VÅRDSAMVERKAN 1">
      <a:majorFont>
        <a:latin typeface="Tahoma"/>
        <a:ea typeface=""/>
        <a:cs typeface=""/>
      </a:majorFont>
      <a:minorFont>
        <a:latin typeface="Gadug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årdsamverkan i Göteborgsområdet_MALL - presentation (250711)" id="{682CDF29-628F-40FE-AD14-B5557B264DD2}" vid="{BD583B15-FFD3-41F4-BA77-16CDC96C13A4}"/>
    </a:ext>
  </a:extLst>
</a:theme>
</file>

<file path=ppt/theme/theme2.xml><?xml version="1.0" encoding="utf-8"?>
<a:theme xmlns:a="http://schemas.openxmlformats.org/drawingml/2006/main" name="Vit bakgrund">
  <a:themeElements>
    <a:clrScheme name="Anpassat 2">
      <a:dk1>
        <a:sysClr val="windowText" lastClr="000000"/>
      </a:dk1>
      <a:lt1>
        <a:sysClr val="window" lastClr="FFFFFF"/>
      </a:lt1>
      <a:dk2>
        <a:srgbClr val="44546A"/>
      </a:dk2>
      <a:lt2>
        <a:srgbClr val="E7E6E6"/>
      </a:lt2>
      <a:accent1>
        <a:srgbClr val="F6A200"/>
      </a:accent1>
      <a:accent2>
        <a:srgbClr val="46708E"/>
      </a:accent2>
      <a:accent3>
        <a:srgbClr val="8AAEC8"/>
      </a:accent3>
      <a:accent4>
        <a:srgbClr val="FDCB55"/>
      </a:accent4>
      <a:accent5>
        <a:srgbClr val="FCCC87"/>
      </a:accent5>
      <a:accent6>
        <a:srgbClr val="FFFFFF"/>
      </a:accent6>
      <a:hlink>
        <a:srgbClr val="0563C1"/>
      </a:hlink>
      <a:folHlink>
        <a:srgbClr val="954F72"/>
      </a:folHlink>
    </a:clrScheme>
    <a:fontScheme name="VÅRDSAMVERKAN 1">
      <a:majorFont>
        <a:latin typeface="Tahoma"/>
        <a:ea typeface=""/>
        <a:cs typeface=""/>
      </a:majorFont>
      <a:minorFont>
        <a:latin typeface="Gadug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årdsamverkan i Göteborgsområdet_MALL - presentation (250711)" id="{682CDF29-628F-40FE-AD14-B5557B264DD2}" vid="{72F6DC89-1C2A-4E5D-9EE2-F62B6E18933E}"/>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Vårdsamverkan i Göteborgsområdet_MALL – presentation (7)</Template>
  <TotalTime>0</TotalTime>
  <Words>1884</Words>
  <Application>Microsoft Office PowerPoint</Application>
  <PresentationFormat>Bredbild</PresentationFormat>
  <Paragraphs>136</Paragraphs>
  <Slides>16</Slides>
  <Notes>10</Notes>
  <HiddenSlides>0</HiddenSlides>
  <MMClips>0</MMClips>
  <ScaleCrop>false</ScaleCrop>
  <HeadingPairs>
    <vt:vector size="6" baseType="variant">
      <vt:variant>
        <vt:lpstr>Använt teckensnitt</vt:lpstr>
      </vt:variant>
      <vt:variant>
        <vt:i4>8</vt:i4>
      </vt:variant>
      <vt:variant>
        <vt:lpstr>Tema</vt:lpstr>
      </vt:variant>
      <vt:variant>
        <vt:i4>2</vt:i4>
      </vt:variant>
      <vt:variant>
        <vt:lpstr>Bildrubriker</vt:lpstr>
      </vt:variant>
      <vt:variant>
        <vt:i4>16</vt:i4>
      </vt:variant>
    </vt:vector>
  </HeadingPairs>
  <TitlesOfParts>
    <vt:vector size="26" baseType="lpstr">
      <vt:lpstr>Aptos</vt:lpstr>
      <vt:lpstr>Arial</vt:lpstr>
      <vt:lpstr>Calibri</vt:lpstr>
      <vt:lpstr>fkGroteskNeue</vt:lpstr>
      <vt:lpstr>Gadugi</vt:lpstr>
      <vt:lpstr>Tahoma</vt:lpstr>
      <vt:lpstr>Wingdings</vt:lpstr>
      <vt:lpstr>Wingdings,Sans-Serif</vt:lpstr>
      <vt:lpstr>Vårdsamverkan i Göteborgsområdet</vt:lpstr>
      <vt:lpstr>Vit bakgrund</vt:lpstr>
      <vt:lpstr>Inläsningsmaterial inför APT</vt:lpstr>
      <vt:lpstr>Bakgrund</vt:lpstr>
      <vt:lpstr>Omställning till Nära Vård kräver nya arbetssätt</vt:lpstr>
      <vt:lpstr>Syfte med ett gemensamt nytt arbetssätt</vt:lpstr>
      <vt:lpstr>För att uppnå syftet ställdes frågor kring vilken effekt som skulle uppnås. </vt:lpstr>
      <vt:lpstr>För den enskilde sattes effektmålen:</vt:lpstr>
      <vt:lpstr>Övergripande insikter av brister i dagens arbetssätt</vt:lpstr>
      <vt:lpstr>Lösningar som uppfyller effektmålen</vt:lpstr>
      <vt:lpstr>Arbetsbeskrivning med ca 60 förtydligade aktiviteter</vt:lpstr>
      <vt:lpstr>PowerPoint-presentation</vt:lpstr>
      <vt:lpstr>Framtagna nya stödmaterial </vt:lpstr>
      <vt:lpstr>UTBILDNINGS STRUKTUR </vt:lpstr>
      <vt:lpstr>Planera för kommande utbildningsinsatser: </vt:lpstr>
      <vt:lpstr>Följeforskning och uppföljningsmått</vt:lpstr>
      <vt:lpstr>Länkar</vt:lpstr>
      <vt:lpstr>Dialogfrågor till APT</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Gemensamt APT-material för ny in- och utskrivningsprocess</dc:title>
  <dc:creator/>
  <keywords/>
  <revision>1</revision>
  <dcterms:created xsi:type="dcterms:W3CDTF">2026-03-31T11:33:25.0000000Z</dcterms:created>
  <dcterms:modified xsi:type="dcterms:W3CDTF">2026-03-31T11:52:56.0000000Z</dcterms:modified>
</coreProperties>
</file>