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76" r:id="rId6"/>
    <p:sldMasterId id="2147483702" r:id="rId7"/>
    <p:sldMasterId id="2147483713" r:id="rId8"/>
  </p:sldMasterIdLst>
  <p:notesMasterIdLst>
    <p:notesMasterId r:id="rId68"/>
  </p:notesMasterIdLst>
  <p:sldIdLst>
    <p:sldId id="2023" r:id="rId9"/>
    <p:sldId id="1956" r:id="rId10"/>
    <p:sldId id="2006" r:id="rId11"/>
    <p:sldId id="2012" r:id="rId12"/>
    <p:sldId id="2013" r:id="rId13"/>
    <p:sldId id="447" r:id="rId14"/>
    <p:sldId id="1964" r:id="rId15"/>
    <p:sldId id="1966" r:id="rId16"/>
    <p:sldId id="1995" r:id="rId17"/>
    <p:sldId id="1984" r:id="rId18"/>
    <p:sldId id="2008" r:id="rId19"/>
    <p:sldId id="1302" r:id="rId20"/>
    <p:sldId id="2002" r:id="rId21"/>
    <p:sldId id="2003" r:id="rId22"/>
    <p:sldId id="1983" r:id="rId23"/>
    <p:sldId id="456" r:id="rId24"/>
    <p:sldId id="459" r:id="rId25"/>
    <p:sldId id="1959" r:id="rId26"/>
    <p:sldId id="2004" r:id="rId27"/>
    <p:sldId id="2005" r:id="rId28"/>
    <p:sldId id="2024" r:id="rId29"/>
    <p:sldId id="1999" r:id="rId30"/>
    <p:sldId id="2025" r:id="rId31"/>
    <p:sldId id="1998" r:id="rId32"/>
    <p:sldId id="1943" r:id="rId33"/>
    <p:sldId id="1742" r:id="rId34"/>
    <p:sldId id="1997" r:id="rId35"/>
    <p:sldId id="1399" r:id="rId36"/>
    <p:sldId id="629" r:id="rId37"/>
    <p:sldId id="1401" r:id="rId38"/>
    <p:sldId id="2015" r:id="rId39"/>
    <p:sldId id="498" r:id="rId40"/>
    <p:sldId id="644" r:id="rId41"/>
    <p:sldId id="1424" r:id="rId42"/>
    <p:sldId id="642" r:id="rId43"/>
    <p:sldId id="641" r:id="rId44"/>
    <p:sldId id="1539" r:id="rId45"/>
    <p:sldId id="269" r:id="rId46"/>
    <p:sldId id="1541" r:id="rId47"/>
    <p:sldId id="543" r:id="rId48"/>
    <p:sldId id="499" r:id="rId49"/>
    <p:sldId id="2010" r:id="rId50"/>
    <p:sldId id="501" r:id="rId51"/>
    <p:sldId id="1413" r:id="rId52"/>
    <p:sldId id="1414" r:id="rId53"/>
    <p:sldId id="2014" r:id="rId54"/>
    <p:sldId id="316" r:id="rId55"/>
    <p:sldId id="1996" r:id="rId56"/>
    <p:sldId id="1961" r:id="rId57"/>
    <p:sldId id="1930" r:id="rId58"/>
    <p:sldId id="2019" r:id="rId59"/>
    <p:sldId id="2017" r:id="rId60"/>
    <p:sldId id="2016" r:id="rId61"/>
    <p:sldId id="2020" r:id="rId62"/>
    <p:sldId id="270" r:id="rId63"/>
    <p:sldId id="1960" r:id="rId64"/>
    <p:sldId id="2021" r:id="rId65"/>
    <p:sldId id="1967" r:id="rId66"/>
    <p:sldId id="2018" r:id="rId6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nehåll" id="{748DE25A-761B-40BD-8072-12E5412749CA}">
          <p14:sldIdLst>
            <p14:sldId id="2023"/>
          </p14:sldIdLst>
        </p14:section>
        <p14:section name="Begreppet SIP" id="{56507067-E9A6-4165-954E-F653911688F6}">
          <p14:sldIdLst>
            <p14:sldId id="1956"/>
          </p14:sldIdLst>
        </p14:section>
        <p14:section name="Vad är SIP?" id="{C6ED6D60-F816-44B6-9F0F-3C3184EECBD0}">
          <p14:sldIdLst>
            <p14:sldId id="2006"/>
            <p14:sldId id="2012"/>
            <p14:sldId id="2013"/>
            <p14:sldId id="447"/>
            <p14:sldId id="1964"/>
            <p14:sldId id="1966"/>
          </p14:sldIdLst>
        </p14:section>
        <p14:section name="Samverkan och samverkansverktyget SIP" id="{0F9AD8CE-A782-4A22-80DB-516EFB8B1863}">
          <p14:sldIdLst>
            <p14:sldId id="1995"/>
            <p14:sldId id="1984"/>
          </p14:sldIdLst>
        </p14:section>
        <p14:section name="Vad gäller för SIP (lagar och riktlinje)" id="{F7968C43-C828-4713-9FF2-0EFA042EDBF6}">
          <p14:sldIdLst>
            <p14:sldId id="2008"/>
            <p14:sldId id="1302"/>
            <p14:sldId id="2002"/>
            <p14:sldId id="2003"/>
            <p14:sldId id="1983"/>
            <p14:sldId id="456"/>
            <p14:sldId id="459"/>
            <p14:sldId id="1959"/>
            <p14:sldId id="2004"/>
            <p14:sldId id="2005"/>
            <p14:sldId id="2024"/>
          </p14:sldIdLst>
        </p14:section>
        <p14:section name="Fokusförflyttning/förhållningssätt" id="{00E8239D-A9C4-4A7E-BACC-5EF7BE3F096E}">
          <p14:sldIdLst>
            <p14:sldId id="1999"/>
            <p14:sldId id="2025"/>
            <p14:sldId id="1998"/>
          </p14:sldIdLst>
        </p14:section>
        <p14:section name="SIP-processen" id="{12158068-9254-4B2B-BAA0-6437F1024EF3}">
          <p14:sldIdLst>
            <p14:sldId id="1943"/>
            <p14:sldId id="1742"/>
            <p14:sldId id="1997"/>
            <p14:sldId id="1399"/>
            <p14:sldId id="629"/>
            <p14:sldId id="1401"/>
            <p14:sldId id="2015"/>
            <p14:sldId id="498"/>
            <p14:sldId id="644"/>
            <p14:sldId id="1424"/>
            <p14:sldId id="642"/>
            <p14:sldId id="641"/>
            <p14:sldId id="1539"/>
            <p14:sldId id="269"/>
            <p14:sldId id="1541"/>
            <p14:sldId id="543"/>
            <p14:sldId id="499"/>
            <p14:sldId id="2010"/>
            <p14:sldId id="501"/>
            <p14:sldId id="1413"/>
            <p14:sldId id="1414"/>
          </p14:sldIdLst>
        </p14:section>
        <p14:section name="Var hittar jag mer information och mallar? 1" id="{BE4041A2-5039-4BB1-A64F-89352B28CC3A}">
          <p14:sldIdLst>
            <p14:sldId id="2014"/>
            <p14:sldId id="316"/>
            <p14:sldId id="1996"/>
          </p14:sldIdLst>
        </p14:section>
        <p14:section name="SIP-mallar i skrift och i IT-tjänsten SAMSA" id="{883B8444-A48B-492B-B6B1-1CA8FD6C6772}">
          <p14:sldIdLst>
            <p14:sldId id="1961"/>
            <p14:sldId id="1930"/>
            <p14:sldId id="2019"/>
            <p14:sldId id="2017"/>
            <p14:sldId id="2016"/>
            <p14:sldId id="2020"/>
            <p14:sldId id="270"/>
            <p14:sldId id="1960"/>
            <p14:sldId id="2021"/>
          </p14:sldIdLst>
        </p14:section>
        <p14:section name="Öva SIP-processen" id="{105963CE-0679-4FA1-90C4-72C54D32A01C}">
          <p14:sldIdLst>
            <p14:sldId id="1967"/>
            <p14:sldId id="201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6968"/>
    <a:srgbClr val="52A89D"/>
    <a:srgbClr val="5B9BD5"/>
    <a:srgbClr val="9362A6"/>
    <a:srgbClr val="F8DD44"/>
    <a:srgbClr val="DCB8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EF7204-C585-4BF7-8D02-AF5F950D763A}" v="3" dt="2024-12-19T14:48:24.3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151" autoAdjust="0"/>
  </p:normalViewPr>
  <p:slideViewPr>
    <p:cSldViewPr snapToGrid="0">
      <p:cViewPr varScale="1">
        <p:scale>
          <a:sx n="45" d="100"/>
          <a:sy n="45" d="100"/>
        </p:scale>
        <p:origin x="1472" y="20"/>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5.xml" Id="rId13" /><Relationship Type="http://schemas.openxmlformats.org/officeDocument/2006/relationships/slide" Target="slides/slide10.xml" Id="rId18" /><Relationship Type="http://schemas.openxmlformats.org/officeDocument/2006/relationships/slide" Target="slides/slide18.xml" Id="rId26" /><Relationship Type="http://schemas.openxmlformats.org/officeDocument/2006/relationships/slide" Target="slides/slide31.xml" Id="rId39" /><Relationship Type="http://schemas.openxmlformats.org/officeDocument/2006/relationships/slide" Target="slides/slide13.xml" Id="rId21" /><Relationship Type="http://schemas.openxmlformats.org/officeDocument/2006/relationships/slide" Target="slides/slide26.xml" Id="rId34" /><Relationship Type="http://schemas.openxmlformats.org/officeDocument/2006/relationships/slide" Target="slides/slide34.xml" Id="rId42" /><Relationship Type="http://schemas.openxmlformats.org/officeDocument/2006/relationships/slide" Target="slides/slide39.xml" Id="rId47" /><Relationship Type="http://schemas.openxmlformats.org/officeDocument/2006/relationships/slide" Target="slides/slide42.xml" Id="rId50" /><Relationship Type="http://schemas.openxmlformats.org/officeDocument/2006/relationships/slide" Target="slides/slide47.xml" Id="rId55" /><Relationship Type="http://schemas.openxmlformats.org/officeDocument/2006/relationships/slide" Target="slides/slide55.xml" Id="rId63" /><Relationship Type="http://schemas.openxmlformats.org/officeDocument/2006/relationships/notesMaster" Target="notesMasters/notesMaster1.xml" Id="rId68" /><Relationship Type="http://schemas.openxmlformats.org/officeDocument/2006/relationships/slideMaster" Target="slideMasters/slideMaster3.xml" Id="rId7" /><Relationship Type="http://schemas.openxmlformats.org/officeDocument/2006/relationships/theme" Target="theme/theme1.xml" Id="rId71" /><Relationship Type="http://schemas.openxmlformats.org/officeDocument/2006/relationships/slide" Target="slides/slide8.xml" Id="rId16" /><Relationship Type="http://schemas.openxmlformats.org/officeDocument/2006/relationships/slide" Target="slides/slide21.xml" Id="rId29" /><Relationship Type="http://schemas.openxmlformats.org/officeDocument/2006/relationships/slide" Target="slides/slide3.xml" Id="rId11" /><Relationship Type="http://schemas.openxmlformats.org/officeDocument/2006/relationships/slide" Target="slides/slide16.xml" Id="rId24" /><Relationship Type="http://schemas.openxmlformats.org/officeDocument/2006/relationships/slide" Target="slides/slide24.xml" Id="rId32" /><Relationship Type="http://schemas.openxmlformats.org/officeDocument/2006/relationships/slide" Target="slides/slide29.xml" Id="rId37" /><Relationship Type="http://schemas.openxmlformats.org/officeDocument/2006/relationships/slide" Target="slides/slide32.xml" Id="rId40" /><Relationship Type="http://schemas.openxmlformats.org/officeDocument/2006/relationships/slide" Target="slides/slide37.xml" Id="rId45" /><Relationship Type="http://schemas.openxmlformats.org/officeDocument/2006/relationships/slide" Target="slides/slide45.xml" Id="rId53" /><Relationship Type="http://schemas.openxmlformats.org/officeDocument/2006/relationships/slide" Target="slides/slide50.xml" Id="rId58" /><Relationship Type="http://schemas.openxmlformats.org/officeDocument/2006/relationships/slide" Target="slides/slide58.xml" Id="rId66" /><Relationship Type="http://schemas.microsoft.com/office/2015/10/relationships/revisionInfo" Target="revisionInfo.xml" Id="rId74" /><Relationship Type="http://schemas.openxmlformats.org/officeDocument/2006/relationships/slideMaster" Target="slideMasters/slideMaster1.xml" Id="rId5" /><Relationship Type="http://schemas.openxmlformats.org/officeDocument/2006/relationships/slide" Target="slides/slide7.xml" Id="rId15" /><Relationship Type="http://schemas.openxmlformats.org/officeDocument/2006/relationships/slide" Target="slides/slide15.xml" Id="rId23" /><Relationship Type="http://schemas.openxmlformats.org/officeDocument/2006/relationships/slide" Target="slides/slide20.xml" Id="rId28" /><Relationship Type="http://schemas.openxmlformats.org/officeDocument/2006/relationships/slide" Target="slides/slide28.xml" Id="rId36" /><Relationship Type="http://schemas.openxmlformats.org/officeDocument/2006/relationships/slide" Target="slides/slide41.xml" Id="rId49" /><Relationship Type="http://schemas.openxmlformats.org/officeDocument/2006/relationships/slide" Target="slides/slide49.xml" Id="rId57" /><Relationship Type="http://schemas.openxmlformats.org/officeDocument/2006/relationships/slide" Target="slides/slide53.xml" Id="rId61" /><Relationship Type="http://schemas.openxmlformats.org/officeDocument/2006/relationships/slide" Target="slides/slide2.xml" Id="rId10" /><Relationship Type="http://schemas.openxmlformats.org/officeDocument/2006/relationships/slide" Target="slides/slide11.xml" Id="rId19" /><Relationship Type="http://schemas.openxmlformats.org/officeDocument/2006/relationships/slide" Target="slides/slide23.xml" Id="rId31" /><Relationship Type="http://schemas.openxmlformats.org/officeDocument/2006/relationships/slide" Target="slides/slide36.xml" Id="rId44" /><Relationship Type="http://schemas.openxmlformats.org/officeDocument/2006/relationships/slide" Target="slides/slide44.xml" Id="rId52" /><Relationship Type="http://schemas.openxmlformats.org/officeDocument/2006/relationships/slide" Target="slides/slide52.xml" Id="rId60" /><Relationship Type="http://schemas.openxmlformats.org/officeDocument/2006/relationships/slide" Target="slides/slide57.xml" Id="rId65" /><Relationship Type="http://schemas.microsoft.com/office/2016/11/relationships/changesInfo" Target="changesInfos/changesInfo1.xml" Id="rId73" /><Relationship Type="http://schemas.openxmlformats.org/officeDocument/2006/relationships/slide" Target="slides/slide1.xml" Id="rId9" /><Relationship Type="http://schemas.openxmlformats.org/officeDocument/2006/relationships/slide" Target="slides/slide6.xml" Id="rId14" /><Relationship Type="http://schemas.openxmlformats.org/officeDocument/2006/relationships/slide" Target="slides/slide14.xml" Id="rId22" /><Relationship Type="http://schemas.openxmlformats.org/officeDocument/2006/relationships/slide" Target="slides/slide19.xml" Id="rId27" /><Relationship Type="http://schemas.openxmlformats.org/officeDocument/2006/relationships/slide" Target="slides/slide22.xml" Id="rId30" /><Relationship Type="http://schemas.openxmlformats.org/officeDocument/2006/relationships/slide" Target="slides/slide27.xml" Id="rId35" /><Relationship Type="http://schemas.openxmlformats.org/officeDocument/2006/relationships/slide" Target="slides/slide35.xml" Id="rId43" /><Relationship Type="http://schemas.openxmlformats.org/officeDocument/2006/relationships/slide" Target="slides/slide40.xml" Id="rId48" /><Relationship Type="http://schemas.openxmlformats.org/officeDocument/2006/relationships/slide" Target="slides/slide48.xml" Id="rId56" /><Relationship Type="http://schemas.openxmlformats.org/officeDocument/2006/relationships/slide" Target="slides/slide56.xml" Id="rId64" /><Relationship Type="http://schemas.openxmlformats.org/officeDocument/2006/relationships/presProps" Target="presProps.xml" Id="rId69" /><Relationship Type="http://schemas.openxmlformats.org/officeDocument/2006/relationships/slideMaster" Target="slideMasters/slideMaster4.xml" Id="rId8" /><Relationship Type="http://schemas.openxmlformats.org/officeDocument/2006/relationships/slide" Target="slides/slide43.xml" Id="rId51" /><Relationship Type="http://schemas.openxmlformats.org/officeDocument/2006/relationships/tableStyles" Target="tableStyles.xml" Id="rId72" /><Relationship Type="http://schemas.openxmlformats.org/officeDocument/2006/relationships/slide" Target="slides/slide4.xml" Id="rId12" /><Relationship Type="http://schemas.openxmlformats.org/officeDocument/2006/relationships/slide" Target="slides/slide9.xml" Id="rId17" /><Relationship Type="http://schemas.openxmlformats.org/officeDocument/2006/relationships/slide" Target="slides/slide17.xml" Id="rId25" /><Relationship Type="http://schemas.openxmlformats.org/officeDocument/2006/relationships/slide" Target="slides/slide25.xml" Id="rId33" /><Relationship Type="http://schemas.openxmlformats.org/officeDocument/2006/relationships/slide" Target="slides/slide30.xml" Id="rId38" /><Relationship Type="http://schemas.openxmlformats.org/officeDocument/2006/relationships/slide" Target="slides/slide38.xml" Id="rId46" /><Relationship Type="http://schemas.openxmlformats.org/officeDocument/2006/relationships/slide" Target="slides/slide51.xml" Id="rId59" /><Relationship Type="http://schemas.openxmlformats.org/officeDocument/2006/relationships/slide" Target="slides/slide59.xml" Id="rId67" /><Relationship Type="http://schemas.openxmlformats.org/officeDocument/2006/relationships/slide" Target="slides/slide12.xml" Id="rId20" /><Relationship Type="http://schemas.openxmlformats.org/officeDocument/2006/relationships/slide" Target="slides/slide33.xml" Id="rId41" /><Relationship Type="http://schemas.openxmlformats.org/officeDocument/2006/relationships/slide" Target="slides/slide46.xml" Id="rId54" /><Relationship Type="http://schemas.openxmlformats.org/officeDocument/2006/relationships/slide" Target="slides/slide54.xml" Id="rId62" /><Relationship Type="http://schemas.openxmlformats.org/officeDocument/2006/relationships/viewProps" Target="viewProps.xml" Id="rId70" /><Relationship Type="http://schemas.openxmlformats.org/officeDocument/2006/relationships/slideMaster" Target="slideMasters/slideMaster2.xml" Id="rId6"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da Palm" userId="e26c0459-1a15-4553-bb94-3cc91708396e" providerId="ADAL" clId="{47EF7204-C585-4BF7-8D02-AF5F950D763A}"/>
    <pc:docChg chg="custSel modSld">
      <pc:chgData name="Frida Palm" userId="e26c0459-1a15-4553-bb94-3cc91708396e" providerId="ADAL" clId="{47EF7204-C585-4BF7-8D02-AF5F950D763A}" dt="2024-12-19T14:48:28.740" v="26" actId="27636"/>
      <pc:docMkLst>
        <pc:docMk/>
      </pc:docMkLst>
      <pc:sldChg chg="modNotesTx">
        <pc:chgData name="Frida Palm" userId="e26c0459-1a15-4553-bb94-3cc91708396e" providerId="ADAL" clId="{47EF7204-C585-4BF7-8D02-AF5F950D763A}" dt="2024-12-19T14:45:57.205" v="23" actId="20577"/>
        <pc:sldMkLst>
          <pc:docMk/>
          <pc:sldMk cId="2954253700" sldId="1401"/>
        </pc:sldMkLst>
      </pc:sldChg>
      <pc:sldChg chg="delSp mod">
        <pc:chgData name="Frida Palm" userId="e26c0459-1a15-4553-bb94-3cc91708396e" providerId="ADAL" clId="{47EF7204-C585-4BF7-8D02-AF5F950D763A}" dt="2024-12-19T14:47:24.619" v="24" actId="478"/>
        <pc:sldMkLst>
          <pc:docMk/>
          <pc:sldMk cId="3207612408" sldId="1961"/>
        </pc:sldMkLst>
        <pc:spChg chg="del">
          <ac:chgData name="Frida Palm" userId="e26c0459-1a15-4553-bb94-3cc91708396e" providerId="ADAL" clId="{47EF7204-C585-4BF7-8D02-AF5F950D763A}" dt="2024-12-19T14:47:24.619" v="24" actId="478"/>
          <ac:spMkLst>
            <pc:docMk/>
            <pc:sldMk cId="3207612408" sldId="1961"/>
            <ac:spMk id="6" creationId="{80BEF724-56D1-4F89-966F-0FA669F7EC27}"/>
          </ac:spMkLst>
        </pc:spChg>
      </pc:sldChg>
      <pc:sldChg chg="modSp mod">
        <pc:chgData name="Frida Palm" userId="e26c0459-1a15-4553-bb94-3cc91708396e" providerId="ADAL" clId="{47EF7204-C585-4BF7-8D02-AF5F950D763A}" dt="2024-12-19T14:44:37.355" v="20"/>
        <pc:sldMkLst>
          <pc:docMk/>
          <pc:sldMk cId="948604262" sldId="1998"/>
        </pc:sldMkLst>
        <pc:spChg chg="mod">
          <ac:chgData name="Frida Palm" userId="e26c0459-1a15-4553-bb94-3cc91708396e" providerId="ADAL" clId="{47EF7204-C585-4BF7-8D02-AF5F950D763A}" dt="2024-12-19T14:44:37.355" v="20"/>
          <ac:spMkLst>
            <pc:docMk/>
            <pc:sldMk cId="948604262" sldId="1998"/>
            <ac:spMk id="7" creationId="{B772DCFD-D789-424B-A16F-9AA4B60320B7}"/>
          </ac:spMkLst>
        </pc:spChg>
      </pc:sldChg>
      <pc:sldChg chg="modSp mod">
        <pc:chgData name="Frida Palm" userId="e26c0459-1a15-4553-bb94-3cc91708396e" providerId="ADAL" clId="{47EF7204-C585-4BF7-8D02-AF5F950D763A}" dt="2024-12-19T14:48:28.740" v="26" actId="27636"/>
        <pc:sldMkLst>
          <pc:docMk/>
          <pc:sldMk cId="2123366393" sldId="2018"/>
        </pc:sldMkLst>
        <pc:spChg chg="mod">
          <ac:chgData name="Frida Palm" userId="e26c0459-1a15-4553-bb94-3cc91708396e" providerId="ADAL" clId="{47EF7204-C585-4BF7-8D02-AF5F950D763A}" dt="2024-12-19T14:48:28.740" v="26" actId="27636"/>
          <ac:spMkLst>
            <pc:docMk/>
            <pc:sldMk cId="2123366393" sldId="2018"/>
            <ac:spMk id="3" creationId="{F0D2542F-F651-42E5-9BD1-F51E2D61C812}"/>
          </ac:spMkLst>
        </pc:spChg>
      </pc:sldChg>
      <pc:sldChg chg="modSp mod">
        <pc:chgData name="Frida Palm" userId="e26c0459-1a15-4553-bb94-3cc91708396e" providerId="ADAL" clId="{47EF7204-C585-4BF7-8D02-AF5F950D763A}" dt="2024-12-19T14:43:03.613" v="19" actId="20577"/>
        <pc:sldMkLst>
          <pc:docMk/>
          <pc:sldMk cId="2600382277" sldId="2024"/>
        </pc:sldMkLst>
        <pc:spChg chg="mod">
          <ac:chgData name="Frida Palm" userId="e26c0459-1a15-4553-bb94-3cc91708396e" providerId="ADAL" clId="{47EF7204-C585-4BF7-8D02-AF5F950D763A}" dt="2024-12-19T14:43:03.613" v="19" actId="20577"/>
          <ac:spMkLst>
            <pc:docMk/>
            <pc:sldMk cId="2600382277" sldId="2024"/>
            <ac:spMk id="7" creationId="{2BD0DD2A-EC16-4686-B3D1-02520D5DB37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8D9A20-7F03-429D-83B6-B0CC05E76DF8}" type="doc">
      <dgm:prSet loTypeId="urn:microsoft.com/office/officeart/2005/8/layout/venn1" loCatId="relationship" qsTypeId="urn:microsoft.com/office/officeart/2005/8/quickstyle/simple2" qsCatId="simple" csTypeId="urn:microsoft.com/office/officeart/2005/8/colors/colorful1" csCatId="colorful" phldr="1"/>
      <dgm:spPr/>
    </dgm:pt>
    <dgm:pt modelId="{F6DACFD8-7D12-4AEA-B768-CDE304B5AF18}">
      <dgm:prSet phldrT="[Text]"/>
      <dgm:spPr/>
      <dgm:t>
        <a:bodyPr/>
        <a:lstStyle/>
        <a:p>
          <a:r>
            <a:rPr lang="sv-SE"/>
            <a:t>Slutenvården</a:t>
          </a:r>
        </a:p>
      </dgm:t>
    </dgm:pt>
    <dgm:pt modelId="{E08DFD0F-CF99-490C-85D4-D7CBF8BD6250}" type="parTrans" cxnId="{01FE6A27-CE44-4DFE-BFB9-834BDDABCA29}">
      <dgm:prSet/>
      <dgm:spPr/>
      <dgm:t>
        <a:bodyPr/>
        <a:lstStyle/>
        <a:p>
          <a:endParaRPr lang="sv-SE"/>
        </a:p>
      </dgm:t>
    </dgm:pt>
    <dgm:pt modelId="{641B22D9-24A6-4DC2-AE5C-F80B86235A06}" type="sibTrans" cxnId="{01FE6A27-CE44-4DFE-BFB9-834BDDABCA29}">
      <dgm:prSet/>
      <dgm:spPr/>
      <dgm:t>
        <a:bodyPr/>
        <a:lstStyle/>
        <a:p>
          <a:endParaRPr lang="sv-SE"/>
        </a:p>
      </dgm:t>
    </dgm:pt>
    <dgm:pt modelId="{529A553D-E437-43CA-8290-99737F3B8226}">
      <dgm:prSet phldrT="[Text]"/>
      <dgm:spPr/>
      <dgm:t>
        <a:bodyPr/>
        <a:lstStyle/>
        <a:p>
          <a:r>
            <a:rPr lang="sv-SE"/>
            <a:t>Primär- och öppenvård</a:t>
          </a:r>
        </a:p>
      </dgm:t>
    </dgm:pt>
    <dgm:pt modelId="{DD03AC69-334E-4AFD-8E6E-79A5971B562E}" type="parTrans" cxnId="{D884ED5D-097C-4FBA-BA34-60ADFA934DA0}">
      <dgm:prSet/>
      <dgm:spPr/>
      <dgm:t>
        <a:bodyPr/>
        <a:lstStyle/>
        <a:p>
          <a:endParaRPr lang="sv-SE"/>
        </a:p>
      </dgm:t>
    </dgm:pt>
    <dgm:pt modelId="{36BF5846-D502-41CD-A0A8-87745A7477E9}" type="sibTrans" cxnId="{D884ED5D-097C-4FBA-BA34-60ADFA934DA0}">
      <dgm:prSet/>
      <dgm:spPr/>
      <dgm:t>
        <a:bodyPr/>
        <a:lstStyle/>
        <a:p>
          <a:endParaRPr lang="sv-SE"/>
        </a:p>
      </dgm:t>
    </dgm:pt>
    <dgm:pt modelId="{663D41BB-6A37-45BA-AB1C-AAC5436BC5E0}">
      <dgm:prSet/>
      <dgm:spPr/>
      <dgm:t>
        <a:bodyPr/>
        <a:lstStyle/>
        <a:p>
          <a:r>
            <a:rPr lang="sv-SE"/>
            <a:t>Kommunen </a:t>
          </a:r>
        </a:p>
      </dgm:t>
    </dgm:pt>
    <dgm:pt modelId="{A0385460-2157-4251-892F-104930D578E9}" type="parTrans" cxnId="{52D89B0A-CC8E-4081-9B83-2D1612A8E664}">
      <dgm:prSet/>
      <dgm:spPr/>
      <dgm:t>
        <a:bodyPr/>
        <a:lstStyle/>
        <a:p>
          <a:endParaRPr lang="sv-SE"/>
        </a:p>
      </dgm:t>
    </dgm:pt>
    <dgm:pt modelId="{DBDA1035-8957-4D85-97AD-5AB718D69EAB}" type="sibTrans" cxnId="{52D89B0A-CC8E-4081-9B83-2D1612A8E664}">
      <dgm:prSet/>
      <dgm:spPr/>
      <dgm:t>
        <a:bodyPr/>
        <a:lstStyle/>
        <a:p>
          <a:endParaRPr lang="sv-SE"/>
        </a:p>
      </dgm:t>
    </dgm:pt>
    <dgm:pt modelId="{5E058BA4-3AFA-4BEC-A61F-90C99EEAB35B}" type="pres">
      <dgm:prSet presAssocID="{E08D9A20-7F03-429D-83B6-B0CC05E76DF8}" presName="compositeShape" presStyleCnt="0">
        <dgm:presLayoutVars>
          <dgm:chMax val="7"/>
          <dgm:dir/>
          <dgm:resizeHandles val="exact"/>
        </dgm:presLayoutVars>
      </dgm:prSet>
      <dgm:spPr/>
    </dgm:pt>
    <dgm:pt modelId="{8F21AE8E-0FE8-430D-8C30-41D0537D8E73}" type="pres">
      <dgm:prSet presAssocID="{F6DACFD8-7D12-4AEA-B768-CDE304B5AF18}" presName="circ1" presStyleLbl="vennNode1" presStyleIdx="0" presStyleCnt="3"/>
      <dgm:spPr/>
    </dgm:pt>
    <dgm:pt modelId="{BC9C1F9E-AEE6-4860-BF20-EBB489E0CA22}" type="pres">
      <dgm:prSet presAssocID="{F6DACFD8-7D12-4AEA-B768-CDE304B5AF18}" presName="circ1Tx" presStyleLbl="revTx" presStyleIdx="0" presStyleCnt="0">
        <dgm:presLayoutVars>
          <dgm:chMax val="0"/>
          <dgm:chPref val="0"/>
          <dgm:bulletEnabled val="1"/>
        </dgm:presLayoutVars>
      </dgm:prSet>
      <dgm:spPr/>
    </dgm:pt>
    <dgm:pt modelId="{41E111D5-196A-4824-A47B-A49082A56134}" type="pres">
      <dgm:prSet presAssocID="{663D41BB-6A37-45BA-AB1C-AAC5436BC5E0}" presName="circ2" presStyleLbl="vennNode1" presStyleIdx="1" presStyleCnt="3"/>
      <dgm:spPr/>
    </dgm:pt>
    <dgm:pt modelId="{216EAB96-BEF4-46C8-8DBA-8409FCB8B520}" type="pres">
      <dgm:prSet presAssocID="{663D41BB-6A37-45BA-AB1C-AAC5436BC5E0}" presName="circ2Tx" presStyleLbl="revTx" presStyleIdx="0" presStyleCnt="0">
        <dgm:presLayoutVars>
          <dgm:chMax val="0"/>
          <dgm:chPref val="0"/>
          <dgm:bulletEnabled val="1"/>
        </dgm:presLayoutVars>
      </dgm:prSet>
      <dgm:spPr/>
    </dgm:pt>
    <dgm:pt modelId="{0F3642A7-FBD4-4B8B-A38B-3D37CE9FC9E9}" type="pres">
      <dgm:prSet presAssocID="{529A553D-E437-43CA-8290-99737F3B8226}" presName="circ3" presStyleLbl="vennNode1" presStyleIdx="2" presStyleCnt="3"/>
      <dgm:spPr/>
    </dgm:pt>
    <dgm:pt modelId="{275BA9C7-D966-48CB-B7FF-D02C367D94D0}" type="pres">
      <dgm:prSet presAssocID="{529A553D-E437-43CA-8290-99737F3B8226}" presName="circ3Tx" presStyleLbl="revTx" presStyleIdx="0" presStyleCnt="0">
        <dgm:presLayoutVars>
          <dgm:chMax val="0"/>
          <dgm:chPref val="0"/>
          <dgm:bulletEnabled val="1"/>
        </dgm:presLayoutVars>
      </dgm:prSet>
      <dgm:spPr/>
    </dgm:pt>
  </dgm:ptLst>
  <dgm:cxnLst>
    <dgm:cxn modelId="{52D89B0A-CC8E-4081-9B83-2D1612A8E664}" srcId="{E08D9A20-7F03-429D-83B6-B0CC05E76DF8}" destId="{663D41BB-6A37-45BA-AB1C-AAC5436BC5E0}" srcOrd="1" destOrd="0" parTransId="{A0385460-2157-4251-892F-104930D578E9}" sibTransId="{DBDA1035-8957-4D85-97AD-5AB718D69EAB}"/>
    <dgm:cxn modelId="{DCEA110D-CACB-4922-8C35-6A4F07D39174}" type="presOf" srcId="{663D41BB-6A37-45BA-AB1C-AAC5436BC5E0}" destId="{41E111D5-196A-4824-A47B-A49082A56134}" srcOrd="0" destOrd="0" presId="urn:microsoft.com/office/officeart/2005/8/layout/venn1"/>
    <dgm:cxn modelId="{C816661D-13F5-446A-9B72-7F9CC9EE29FB}" type="presOf" srcId="{F6DACFD8-7D12-4AEA-B768-CDE304B5AF18}" destId="{BC9C1F9E-AEE6-4860-BF20-EBB489E0CA22}" srcOrd="1" destOrd="0" presId="urn:microsoft.com/office/officeart/2005/8/layout/venn1"/>
    <dgm:cxn modelId="{8DDD4822-FAC9-476F-BA4A-4ED5B94667C3}" type="presOf" srcId="{F6DACFD8-7D12-4AEA-B768-CDE304B5AF18}" destId="{8F21AE8E-0FE8-430D-8C30-41D0537D8E73}" srcOrd="0" destOrd="0" presId="urn:microsoft.com/office/officeart/2005/8/layout/venn1"/>
    <dgm:cxn modelId="{4BA54525-62EA-44A1-9E0A-AFACC19A60D8}" type="presOf" srcId="{529A553D-E437-43CA-8290-99737F3B8226}" destId="{275BA9C7-D966-48CB-B7FF-D02C367D94D0}" srcOrd="1" destOrd="0" presId="urn:microsoft.com/office/officeart/2005/8/layout/venn1"/>
    <dgm:cxn modelId="{01FE6A27-CE44-4DFE-BFB9-834BDDABCA29}" srcId="{E08D9A20-7F03-429D-83B6-B0CC05E76DF8}" destId="{F6DACFD8-7D12-4AEA-B768-CDE304B5AF18}" srcOrd="0" destOrd="0" parTransId="{E08DFD0F-CF99-490C-85D4-D7CBF8BD6250}" sibTransId="{641B22D9-24A6-4DC2-AE5C-F80B86235A06}"/>
    <dgm:cxn modelId="{D884ED5D-097C-4FBA-BA34-60ADFA934DA0}" srcId="{E08D9A20-7F03-429D-83B6-B0CC05E76DF8}" destId="{529A553D-E437-43CA-8290-99737F3B8226}" srcOrd="2" destOrd="0" parTransId="{DD03AC69-334E-4AFD-8E6E-79A5971B562E}" sibTransId="{36BF5846-D502-41CD-A0A8-87745A7477E9}"/>
    <dgm:cxn modelId="{A7A94B77-CB81-48AC-918A-B8C815A5BD5D}" type="presOf" srcId="{663D41BB-6A37-45BA-AB1C-AAC5436BC5E0}" destId="{216EAB96-BEF4-46C8-8DBA-8409FCB8B520}" srcOrd="1" destOrd="0" presId="urn:microsoft.com/office/officeart/2005/8/layout/venn1"/>
    <dgm:cxn modelId="{D475E2A7-1AEC-45C9-B7ED-52AD032084A2}" type="presOf" srcId="{529A553D-E437-43CA-8290-99737F3B8226}" destId="{0F3642A7-FBD4-4B8B-A38B-3D37CE9FC9E9}" srcOrd="0" destOrd="0" presId="urn:microsoft.com/office/officeart/2005/8/layout/venn1"/>
    <dgm:cxn modelId="{F5B1FECE-4FBE-4C0D-BBD8-2B3F6B3A64FF}" type="presOf" srcId="{E08D9A20-7F03-429D-83B6-B0CC05E76DF8}" destId="{5E058BA4-3AFA-4BEC-A61F-90C99EEAB35B}" srcOrd="0" destOrd="0" presId="urn:microsoft.com/office/officeart/2005/8/layout/venn1"/>
    <dgm:cxn modelId="{ADE95BA9-F476-4F76-841C-DAFAC067789A}" type="presParOf" srcId="{5E058BA4-3AFA-4BEC-A61F-90C99EEAB35B}" destId="{8F21AE8E-0FE8-430D-8C30-41D0537D8E73}" srcOrd="0" destOrd="0" presId="urn:microsoft.com/office/officeart/2005/8/layout/venn1"/>
    <dgm:cxn modelId="{95BA9525-937F-4DCE-9ADF-F5C3738AFF99}" type="presParOf" srcId="{5E058BA4-3AFA-4BEC-A61F-90C99EEAB35B}" destId="{BC9C1F9E-AEE6-4860-BF20-EBB489E0CA22}" srcOrd="1" destOrd="0" presId="urn:microsoft.com/office/officeart/2005/8/layout/venn1"/>
    <dgm:cxn modelId="{931B9D76-07C1-4B15-970D-E738099F9E3D}" type="presParOf" srcId="{5E058BA4-3AFA-4BEC-A61F-90C99EEAB35B}" destId="{41E111D5-196A-4824-A47B-A49082A56134}" srcOrd="2" destOrd="0" presId="urn:microsoft.com/office/officeart/2005/8/layout/venn1"/>
    <dgm:cxn modelId="{8A135690-BA78-4ED3-B547-401F55F54D2D}" type="presParOf" srcId="{5E058BA4-3AFA-4BEC-A61F-90C99EEAB35B}" destId="{216EAB96-BEF4-46C8-8DBA-8409FCB8B520}" srcOrd="3" destOrd="0" presId="urn:microsoft.com/office/officeart/2005/8/layout/venn1"/>
    <dgm:cxn modelId="{61239B09-021C-4E69-A656-5691314809FA}" type="presParOf" srcId="{5E058BA4-3AFA-4BEC-A61F-90C99EEAB35B}" destId="{0F3642A7-FBD4-4B8B-A38B-3D37CE9FC9E9}" srcOrd="4" destOrd="0" presId="urn:microsoft.com/office/officeart/2005/8/layout/venn1"/>
    <dgm:cxn modelId="{DE6FA643-44F9-483B-9E65-C6E06F7982BA}" type="presParOf" srcId="{5E058BA4-3AFA-4BEC-A61F-90C99EEAB35B}" destId="{275BA9C7-D966-48CB-B7FF-D02C367D94D0}"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8D9A20-7F03-429D-83B6-B0CC05E76DF8}" type="doc">
      <dgm:prSet loTypeId="urn:microsoft.com/office/officeart/2005/8/layout/venn1" loCatId="relationship" qsTypeId="urn:microsoft.com/office/officeart/2005/8/quickstyle/simple1" qsCatId="simple" csTypeId="urn:microsoft.com/office/officeart/2005/8/colors/colorful1" csCatId="colorful" phldr="1"/>
      <dgm:spPr/>
    </dgm:pt>
    <dgm:pt modelId="{F6DACFD8-7D12-4AEA-B768-CDE304B5AF18}">
      <dgm:prSet phldrT="[Text]"/>
      <dgm:spPr/>
      <dgm:t>
        <a:bodyPr/>
        <a:lstStyle/>
        <a:p>
          <a:r>
            <a:rPr lang="sv-SE"/>
            <a:t>Slutenvården</a:t>
          </a:r>
        </a:p>
      </dgm:t>
    </dgm:pt>
    <dgm:pt modelId="{E08DFD0F-CF99-490C-85D4-D7CBF8BD6250}" type="parTrans" cxnId="{01FE6A27-CE44-4DFE-BFB9-834BDDABCA29}">
      <dgm:prSet/>
      <dgm:spPr/>
      <dgm:t>
        <a:bodyPr/>
        <a:lstStyle/>
        <a:p>
          <a:endParaRPr lang="sv-SE"/>
        </a:p>
      </dgm:t>
    </dgm:pt>
    <dgm:pt modelId="{641B22D9-24A6-4DC2-AE5C-F80B86235A06}" type="sibTrans" cxnId="{01FE6A27-CE44-4DFE-BFB9-834BDDABCA29}">
      <dgm:prSet/>
      <dgm:spPr/>
      <dgm:t>
        <a:bodyPr/>
        <a:lstStyle/>
        <a:p>
          <a:endParaRPr lang="sv-SE"/>
        </a:p>
      </dgm:t>
    </dgm:pt>
    <dgm:pt modelId="{529A553D-E437-43CA-8290-99737F3B8226}">
      <dgm:prSet phldrT="[Text]"/>
      <dgm:spPr/>
      <dgm:t>
        <a:bodyPr/>
        <a:lstStyle/>
        <a:p>
          <a:r>
            <a:rPr lang="sv-SE"/>
            <a:t>Kommunen </a:t>
          </a:r>
        </a:p>
      </dgm:t>
    </dgm:pt>
    <dgm:pt modelId="{DD03AC69-334E-4AFD-8E6E-79A5971B562E}" type="parTrans" cxnId="{D884ED5D-097C-4FBA-BA34-60ADFA934DA0}">
      <dgm:prSet/>
      <dgm:spPr/>
      <dgm:t>
        <a:bodyPr/>
        <a:lstStyle/>
        <a:p>
          <a:endParaRPr lang="sv-SE"/>
        </a:p>
      </dgm:t>
    </dgm:pt>
    <dgm:pt modelId="{36BF5846-D502-41CD-A0A8-87745A7477E9}" type="sibTrans" cxnId="{D884ED5D-097C-4FBA-BA34-60ADFA934DA0}">
      <dgm:prSet/>
      <dgm:spPr/>
      <dgm:t>
        <a:bodyPr/>
        <a:lstStyle/>
        <a:p>
          <a:endParaRPr lang="sv-SE"/>
        </a:p>
      </dgm:t>
    </dgm:pt>
    <dgm:pt modelId="{5E058BA4-3AFA-4BEC-A61F-90C99EEAB35B}" type="pres">
      <dgm:prSet presAssocID="{E08D9A20-7F03-429D-83B6-B0CC05E76DF8}" presName="compositeShape" presStyleCnt="0">
        <dgm:presLayoutVars>
          <dgm:chMax val="7"/>
          <dgm:dir/>
          <dgm:resizeHandles val="exact"/>
        </dgm:presLayoutVars>
      </dgm:prSet>
      <dgm:spPr/>
    </dgm:pt>
    <dgm:pt modelId="{8F21AE8E-0FE8-430D-8C30-41D0537D8E73}" type="pres">
      <dgm:prSet presAssocID="{F6DACFD8-7D12-4AEA-B768-CDE304B5AF18}" presName="circ1" presStyleLbl="vennNode1" presStyleIdx="0" presStyleCnt="2"/>
      <dgm:spPr/>
    </dgm:pt>
    <dgm:pt modelId="{BC9C1F9E-AEE6-4860-BF20-EBB489E0CA22}" type="pres">
      <dgm:prSet presAssocID="{F6DACFD8-7D12-4AEA-B768-CDE304B5AF18}" presName="circ1Tx" presStyleLbl="revTx" presStyleIdx="0" presStyleCnt="0">
        <dgm:presLayoutVars>
          <dgm:chMax val="0"/>
          <dgm:chPref val="0"/>
          <dgm:bulletEnabled val="1"/>
        </dgm:presLayoutVars>
      </dgm:prSet>
      <dgm:spPr/>
    </dgm:pt>
    <dgm:pt modelId="{715FDB30-A811-4D4C-B083-DFF7739B8782}" type="pres">
      <dgm:prSet presAssocID="{529A553D-E437-43CA-8290-99737F3B8226}" presName="circ2" presStyleLbl="vennNode1" presStyleIdx="1" presStyleCnt="2"/>
      <dgm:spPr/>
    </dgm:pt>
    <dgm:pt modelId="{C9D9D4B6-8FA7-457F-8A3B-D5CCCA381FD9}" type="pres">
      <dgm:prSet presAssocID="{529A553D-E437-43CA-8290-99737F3B8226}" presName="circ2Tx" presStyleLbl="revTx" presStyleIdx="0" presStyleCnt="0">
        <dgm:presLayoutVars>
          <dgm:chMax val="0"/>
          <dgm:chPref val="0"/>
          <dgm:bulletEnabled val="1"/>
        </dgm:presLayoutVars>
      </dgm:prSet>
      <dgm:spPr/>
    </dgm:pt>
  </dgm:ptLst>
  <dgm:cxnLst>
    <dgm:cxn modelId="{517FEE1C-1D6A-48BA-B4FF-A4566F9183D0}" type="presOf" srcId="{F6DACFD8-7D12-4AEA-B768-CDE304B5AF18}" destId="{8F21AE8E-0FE8-430D-8C30-41D0537D8E73}" srcOrd="0" destOrd="0" presId="urn:microsoft.com/office/officeart/2005/8/layout/venn1"/>
    <dgm:cxn modelId="{01FE6A27-CE44-4DFE-BFB9-834BDDABCA29}" srcId="{E08D9A20-7F03-429D-83B6-B0CC05E76DF8}" destId="{F6DACFD8-7D12-4AEA-B768-CDE304B5AF18}" srcOrd="0" destOrd="0" parTransId="{E08DFD0F-CF99-490C-85D4-D7CBF8BD6250}" sibTransId="{641B22D9-24A6-4DC2-AE5C-F80B86235A06}"/>
    <dgm:cxn modelId="{3A28F336-4E5A-4F63-A9E2-2AA13BFA0BAF}" type="presOf" srcId="{529A553D-E437-43CA-8290-99737F3B8226}" destId="{C9D9D4B6-8FA7-457F-8A3B-D5CCCA381FD9}" srcOrd="1" destOrd="0" presId="urn:microsoft.com/office/officeart/2005/8/layout/venn1"/>
    <dgm:cxn modelId="{D884ED5D-097C-4FBA-BA34-60ADFA934DA0}" srcId="{E08D9A20-7F03-429D-83B6-B0CC05E76DF8}" destId="{529A553D-E437-43CA-8290-99737F3B8226}" srcOrd="1" destOrd="0" parTransId="{DD03AC69-334E-4AFD-8E6E-79A5971B562E}" sibTransId="{36BF5846-D502-41CD-A0A8-87745A7477E9}"/>
    <dgm:cxn modelId="{0CA6B863-0042-4A73-9BA3-37372CCA45D5}" type="presOf" srcId="{529A553D-E437-43CA-8290-99737F3B8226}" destId="{715FDB30-A811-4D4C-B083-DFF7739B8782}" srcOrd="0" destOrd="0" presId="urn:microsoft.com/office/officeart/2005/8/layout/venn1"/>
    <dgm:cxn modelId="{DC1A397B-F90A-4F0D-8A3B-DC370653D1AA}" type="presOf" srcId="{F6DACFD8-7D12-4AEA-B768-CDE304B5AF18}" destId="{BC9C1F9E-AEE6-4860-BF20-EBB489E0CA22}" srcOrd="1" destOrd="0" presId="urn:microsoft.com/office/officeart/2005/8/layout/venn1"/>
    <dgm:cxn modelId="{0978F5EA-3FB7-4F12-911B-A0905C15ADAF}" type="presOf" srcId="{E08D9A20-7F03-429D-83B6-B0CC05E76DF8}" destId="{5E058BA4-3AFA-4BEC-A61F-90C99EEAB35B}" srcOrd="0" destOrd="0" presId="urn:microsoft.com/office/officeart/2005/8/layout/venn1"/>
    <dgm:cxn modelId="{5F045242-68DC-4801-875D-4A04D5BB27BA}" type="presParOf" srcId="{5E058BA4-3AFA-4BEC-A61F-90C99EEAB35B}" destId="{8F21AE8E-0FE8-430D-8C30-41D0537D8E73}" srcOrd="0" destOrd="0" presId="urn:microsoft.com/office/officeart/2005/8/layout/venn1"/>
    <dgm:cxn modelId="{9C9B94E8-4091-40F6-993D-F4695D316EC0}" type="presParOf" srcId="{5E058BA4-3AFA-4BEC-A61F-90C99EEAB35B}" destId="{BC9C1F9E-AEE6-4860-BF20-EBB489E0CA22}" srcOrd="1" destOrd="0" presId="urn:microsoft.com/office/officeart/2005/8/layout/venn1"/>
    <dgm:cxn modelId="{15ECEF02-4AA7-4E36-8D1C-BA0414D1A878}" type="presParOf" srcId="{5E058BA4-3AFA-4BEC-A61F-90C99EEAB35B}" destId="{715FDB30-A811-4D4C-B083-DFF7739B8782}" srcOrd="2" destOrd="0" presId="urn:microsoft.com/office/officeart/2005/8/layout/venn1"/>
    <dgm:cxn modelId="{1BE664BF-F18D-4872-8F7E-2B962F523C4E}" type="presParOf" srcId="{5E058BA4-3AFA-4BEC-A61F-90C99EEAB35B}" destId="{C9D9D4B6-8FA7-457F-8A3B-D5CCCA381FD9}" srcOrd="3"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1AE8E-0FE8-430D-8C30-41D0537D8E73}">
      <dsp:nvSpPr>
        <dsp:cNvPr id="0" name=""/>
        <dsp:cNvSpPr/>
      </dsp:nvSpPr>
      <dsp:spPr>
        <a:xfrm>
          <a:off x="1872274" y="27000"/>
          <a:ext cx="1296010" cy="1296010"/>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sv-SE" sz="1300" kern="1200"/>
            <a:t>Slutenvården</a:t>
          </a:r>
        </a:p>
      </dsp:txBody>
      <dsp:txXfrm>
        <a:off x="2045076" y="253801"/>
        <a:ext cx="950407" cy="583204"/>
      </dsp:txXfrm>
    </dsp:sp>
    <dsp:sp modelId="{41E111D5-196A-4824-A47B-A49082A56134}">
      <dsp:nvSpPr>
        <dsp:cNvPr id="0" name=""/>
        <dsp:cNvSpPr/>
      </dsp:nvSpPr>
      <dsp:spPr>
        <a:xfrm>
          <a:off x="2339918" y="837006"/>
          <a:ext cx="1296010" cy="1296010"/>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sv-SE" sz="1300" kern="1200"/>
            <a:t>Kommunen </a:t>
          </a:r>
        </a:p>
      </dsp:txBody>
      <dsp:txXfrm>
        <a:off x="2736281" y="1171809"/>
        <a:ext cx="777606" cy="712805"/>
      </dsp:txXfrm>
    </dsp:sp>
    <dsp:sp modelId="{0F3642A7-FBD4-4B8B-A38B-3D37CE9FC9E9}">
      <dsp:nvSpPr>
        <dsp:cNvPr id="0" name=""/>
        <dsp:cNvSpPr/>
      </dsp:nvSpPr>
      <dsp:spPr>
        <a:xfrm>
          <a:off x="1404631" y="837006"/>
          <a:ext cx="1296010" cy="1296010"/>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sv-SE" sz="1300" kern="1200"/>
            <a:t>Primär- och öppenvård</a:t>
          </a:r>
        </a:p>
      </dsp:txBody>
      <dsp:txXfrm>
        <a:off x="1526672" y="1171809"/>
        <a:ext cx="777606" cy="7128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1AE8E-0FE8-430D-8C30-41D0537D8E73}">
      <dsp:nvSpPr>
        <dsp:cNvPr id="0" name=""/>
        <dsp:cNvSpPr/>
      </dsp:nvSpPr>
      <dsp:spPr>
        <a:xfrm>
          <a:off x="53233" y="27533"/>
          <a:ext cx="1313085" cy="1313085"/>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sv-SE" sz="1100" kern="1200"/>
            <a:t>Slutenvården</a:t>
          </a:r>
        </a:p>
      </dsp:txBody>
      <dsp:txXfrm>
        <a:off x="236591" y="182374"/>
        <a:ext cx="757094" cy="1003403"/>
      </dsp:txXfrm>
    </dsp:sp>
    <dsp:sp modelId="{715FDB30-A811-4D4C-B083-DFF7739B8782}">
      <dsp:nvSpPr>
        <dsp:cNvPr id="0" name=""/>
        <dsp:cNvSpPr/>
      </dsp:nvSpPr>
      <dsp:spPr>
        <a:xfrm>
          <a:off x="999601" y="27533"/>
          <a:ext cx="1313085" cy="1313085"/>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sv-SE" sz="1100" kern="1200"/>
            <a:t>Kommunen </a:t>
          </a:r>
        </a:p>
      </dsp:txBody>
      <dsp:txXfrm>
        <a:off x="1372233" y="182374"/>
        <a:ext cx="757094" cy="100340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8E32848C-807E-4CC7-9F12-37C22AE586D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28F91EA7-A77A-4FA1-8449-946A32F97369}"/>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E965EC-6D3F-47B9-AC89-D0AE739D330F}" type="datetimeFigureOut">
              <a:rPr lang="sv-SE" smtClean="0"/>
              <a:t>2024-12-19</a:t>
            </a:fld>
            <a:endParaRPr lang="sv-SE"/>
          </a:p>
        </p:txBody>
      </p:sp>
      <p:sp>
        <p:nvSpPr>
          <p:cNvPr id="4" name="Platshållare för bildobjekt 3">
            <a:extLst>
              <a:ext uri="{FF2B5EF4-FFF2-40B4-BE49-F238E27FC236}">
                <a16:creationId xmlns:a16="http://schemas.microsoft.com/office/drawing/2014/main" id="{B4543397-56FE-4893-B5AA-8976A6871D51}"/>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a:extLst>
              <a:ext uri="{FF2B5EF4-FFF2-40B4-BE49-F238E27FC236}">
                <a16:creationId xmlns:a16="http://schemas.microsoft.com/office/drawing/2014/main" id="{96BEAE4B-BFAF-45C9-84D5-6881F2270FC6}"/>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a:extLst>
              <a:ext uri="{FF2B5EF4-FFF2-40B4-BE49-F238E27FC236}">
                <a16:creationId xmlns:a16="http://schemas.microsoft.com/office/drawing/2014/main" id="{70A9C476-B92F-4791-AB06-852DA093103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a:extLst>
              <a:ext uri="{FF2B5EF4-FFF2-40B4-BE49-F238E27FC236}">
                <a16:creationId xmlns:a16="http://schemas.microsoft.com/office/drawing/2014/main" id="{0A52846B-6B69-4990-A032-058617772078}"/>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32F0BA-6C4B-4801-B7CE-F44445264E04}" type="slidenum">
              <a:rPr lang="sv-SE" smtClean="0"/>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vardsamverkan.se/omraden/samordnad-individuell-plan-sip/mallar-och-formular/" TargetMode="External"/><Relationship Id="rId2" Type="http://schemas.openxmlformats.org/officeDocument/2006/relationships/slide" Target="../slides/slide46.xml"/><Relationship Id="rId1" Type="http://schemas.openxmlformats.org/officeDocument/2006/relationships/notesMaster" Target="../notesMasters/notesMaster1.xml"/><Relationship Id="rId4" Type="http://schemas.openxmlformats.org/officeDocument/2006/relationships/hyperlink" Target="https://www.vardsamverkan.se/omraden/samordnad-individuell-plan-sip/utbildningsmaterial/" TargetMode="Externa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www.vastkom.se/gits/samordnadhalsavardochomsorg/utbildninglathundar/lankochinloggningtillutbildningsmiljo.4.3866560e15ce9b20f9bd1f74.html"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vardsamverkan.se/omraden/samordnad-individuell-plan-sip/mallar-och-formula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None/>
            </a:pPr>
            <a:endParaRPr lang="sv-SE" dirty="0"/>
          </a:p>
          <a:p>
            <a:pPr marL="228600" indent="-228600">
              <a:buAutoNum type="arabicPeriod"/>
            </a:pPr>
            <a:endParaRPr lang="sv-SE" dirty="0"/>
          </a:p>
          <a:p>
            <a:pPr marL="228600" indent="-228600">
              <a:buAutoNum type="arabicPeriod"/>
            </a:pPr>
            <a:endParaRPr lang="sv-SE" dirty="0"/>
          </a:p>
        </p:txBody>
      </p:sp>
      <p:sp>
        <p:nvSpPr>
          <p:cNvPr id="4" name="Platshållare för bildnummer 3"/>
          <p:cNvSpPr>
            <a:spLocks noGrp="1"/>
          </p:cNvSpPr>
          <p:nvPr>
            <p:ph type="sldNum" sz="quarter" idx="5"/>
          </p:nvPr>
        </p:nvSpPr>
        <p:spPr/>
        <p:txBody>
          <a:bodyPr/>
          <a:lstStyle/>
          <a:p>
            <a:fld id="{B632F0BA-6C4B-4801-B7CE-F44445264E04}" type="slidenum">
              <a:rPr lang="sv-SE" smtClean="0"/>
              <a:t>1</a:t>
            </a:fld>
            <a:endParaRPr lang="sv-SE"/>
          </a:p>
        </p:txBody>
      </p:sp>
    </p:spTree>
    <p:extLst>
      <p:ext uri="{BB962C8B-B14F-4D97-AF65-F5344CB8AC3E}">
        <p14:creationId xmlns:p14="http://schemas.microsoft.com/office/powerpoint/2010/main" val="4253639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b="1" dirty="0"/>
              <a:t>När någon behöver insatser</a:t>
            </a:r>
            <a:r>
              <a:rPr lang="sv-SE" b="1" baseline="0" dirty="0"/>
              <a:t> från både socialtjänsten samt hälso-och sjukvården ska v</a:t>
            </a:r>
            <a:r>
              <a:rPr lang="sv-SE" b="1" dirty="0"/>
              <a:t>erksamhetsföreträdare bedöma om planen behövs för att personen ska få sina behov tillgodosedda. </a:t>
            </a:r>
            <a:endParaRPr lang="sv-SE" dirty="0"/>
          </a:p>
          <a:p>
            <a:pPr marL="171176" indent="-171176">
              <a:buFont typeface="Arial" panose="020B0604020202020204" pitchFamily="34" charset="0"/>
              <a:buChar char="•"/>
            </a:pPr>
            <a:endParaRPr lang="sv-SE" dirty="0"/>
          </a:p>
          <a:p>
            <a:pPr marL="171450" indent="-171450">
              <a:buFontTx/>
              <a:buChar char="-"/>
            </a:pPr>
            <a:r>
              <a:rPr lang="sv-SE" b="1" dirty="0"/>
              <a:t>Samtycke:</a:t>
            </a:r>
            <a:r>
              <a:rPr lang="sv-SE" b="1" baseline="0" dirty="0"/>
              <a:t> </a:t>
            </a:r>
            <a:r>
              <a:rPr lang="sv-SE" b="0" dirty="0"/>
              <a:t>Personen det gäller ge sitt samtycke </a:t>
            </a:r>
            <a:r>
              <a:rPr lang="sv-SE" dirty="0"/>
              <a:t>för att planen ska kunna upprättas då sekretessen bryts när verksamhetsför</a:t>
            </a:r>
            <a:r>
              <a:rPr lang="sv-SE" b="0" dirty="0"/>
              <a:t>eträdare pratar med varandra om den enskilde. Samtycket ska specificeras, dvs att</a:t>
            </a:r>
            <a:r>
              <a:rPr lang="sv-SE" b="0" baseline="0" dirty="0"/>
              <a:t> </a:t>
            </a:r>
            <a:r>
              <a:rPr lang="sv-SE" b="0" dirty="0"/>
              <a:t>det ska vara tydligt för vilka det gäller,</a:t>
            </a:r>
            <a:r>
              <a:rPr lang="sv-SE" b="0" baseline="0" dirty="0"/>
              <a:t> </a:t>
            </a:r>
            <a:r>
              <a:rPr lang="sv-SE" b="0" dirty="0"/>
              <a:t>för vad det gäller och för</a:t>
            </a:r>
            <a:r>
              <a:rPr lang="sv-SE" b="0" baseline="0" dirty="0"/>
              <a:t> vilken tid det gäller</a:t>
            </a:r>
            <a:r>
              <a:rPr lang="sv-SE" b="0" dirty="0"/>
              <a:t> . Samtycket ger inte möjlighet för involverade att prata om allt som rör den enskilde, utan enbart det som rör arbetet med planen. </a:t>
            </a:r>
          </a:p>
          <a:p>
            <a:pPr marL="171450" indent="-171450">
              <a:buFontTx/>
              <a:buChar char="-"/>
            </a:pPr>
            <a:r>
              <a:rPr lang="sv-SE" b="1" dirty="0"/>
              <a:t>Utan dröjsmål: </a:t>
            </a:r>
            <a:r>
              <a:rPr lang="sv-SE" dirty="0"/>
              <a:t>Arbetet med planen ska </a:t>
            </a:r>
            <a:r>
              <a:rPr lang="sv-SE" b="0" dirty="0"/>
              <a:t>påbörjas utan dröjsmål, vilket </a:t>
            </a:r>
            <a:r>
              <a:rPr lang="sv-SE" dirty="0"/>
              <a:t>betyder att </a:t>
            </a:r>
            <a:r>
              <a:rPr lang="sv-SE" baseline="0" dirty="0"/>
              <a:t>planeringen av arbetet ska påbörjas</a:t>
            </a:r>
            <a:r>
              <a:rPr lang="sv-SE" dirty="0"/>
              <a:t> inom ett par dagar. Att samla aktörer kan vara svårt därför är det viktigt att prioritera arbetet med SIP. </a:t>
            </a:r>
          </a:p>
          <a:p>
            <a:pPr marL="171450" indent="-171450">
              <a:buFontTx/>
              <a:buChar char="-"/>
            </a:pPr>
            <a:r>
              <a:rPr lang="sv-SE" b="1" dirty="0"/>
              <a:t>Upprättas</a:t>
            </a:r>
            <a:r>
              <a:rPr lang="sv-SE" b="1" baseline="0" dirty="0"/>
              <a:t> tillsammans: </a:t>
            </a:r>
            <a:r>
              <a:rPr lang="sv-SE" dirty="0"/>
              <a:t>Den enskildes delaktighet är central i arbetet med SIP, för att vara delaktig behöver man veta vad man ska vara delaktig i, dvs vad SIP är och hur SIP kan hjälpa. Brukare/patienter behöver få tydlig information om vad SIP är. Planen ska </a:t>
            </a:r>
            <a:r>
              <a:rPr lang="sv-SE" b="0" dirty="0"/>
              <a:t>upprättas tillsammans </a:t>
            </a:r>
            <a:r>
              <a:rPr lang="sv-SE" dirty="0"/>
              <a:t>med den det gäller. Delaktigheten kan se olika ut beroende på vad som passar just den här brukaren/patienten. I förarbetet till lagstiftningen poängterar man att SIP ska planeras tillsammans med personen och även med dennes närstående om hen vill det. </a:t>
            </a:r>
          </a:p>
          <a:p>
            <a:pPr marL="171450" indent="-171450">
              <a:buFontTx/>
              <a:buChar char="-"/>
            </a:pPr>
            <a:endParaRPr lang="sv-SE" dirty="0"/>
          </a:p>
          <a:p>
            <a:pPr marL="171450" indent="-171450">
              <a:buFontTx/>
              <a:buChar char="-"/>
            </a:pPr>
            <a:endParaRPr lang="sv-SE" dirty="0"/>
          </a:p>
          <a:p>
            <a:pPr marL="171450" indent="-171450">
              <a:buFontTx/>
              <a:buChar char="-"/>
            </a:pPr>
            <a:endParaRPr lang="sv-SE" dirty="0"/>
          </a:p>
          <a:p>
            <a:pPr marL="171450" indent="-171450">
              <a:buFontTx/>
              <a:buChar char="-"/>
            </a:pPr>
            <a:endParaRPr lang="sv-SE" dirty="0"/>
          </a:p>
          <a:p>
            <a:pPr marL="171450" indent="-171450">
              <a:buFontTx/>
              <a:buChar char="-"/>
            </a:pPr>
            <a:endParaRPr lang="sv-SE" dirty="0"/>
          </a:p>
          <a:p>
            <a:pPr marL="171450" indent="-171450">
              <a:buFontTx/>
              <a:buChar char="-"/>
            </a:pPr>
            <a:endParaRPr lang="sv-SE" dirty="0"/>
          </a:p>
          <a:p>
            <a:endParaRPr lang="sv-SE" dirty="0"/>
          </a:p>
        </p:txBody>
      </p:sp>
      <p:sp>
        <p:nvSpPr>
          <p:cNvPr id="4" name="Platshållare för bildnummer 3"/>
          <p:cNvSpPr>
            <a:spLocks noGrp="1"/>
          </p:cNvSpPr>
          <p:nvPr>
            <p:ph type="sldNum" sz="quarter" idx="10"/>
          </p:nvPr>
        </p:nvSpPr>
        <p:spPr/>
        <p:txBody>
          <a:bodyPr/>
          <a:lstStyle/>
          <a:p>
            <a:fld id="{FBEB9A2E-4517-4FA1-8A33-CBF60121EF98}" type="slidenum">
              <a:rPr lang="sv-SE" smtClean="0"/>
              <a:t>13</a:t>
            </a:fld>
            <a:endParaRPr lang="sv-SE"/>
          </a:p>
        </p:txBody>
      </p:sp>
    </p:spTree>
    <p:extLst>
      <p:ext uri="{BB962C8B-B14F-4D97-AF65-F5344CB8AC3E}">
        <p14:creationId xmlns:p14="http://schemas.microsoft.com/office/powerpoint/2010/main" val="2529308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1" i="0" u="none" strike="noStrike" dirty="0">
                <a:solidFill>
                  <a:srgbClr val="333333"/>
                </a:solidFill>
                <a:effectLst/>
                <a:latin typeface="Arial" panose="020B0604020202020204" pitchFamily="34" charset="0"/>
              </a:rPr>
              <a:t>2 kap. Inskrivningsmeddelande och planering</a:t>
            </a:r>
          </a:p>
          <a:p>
            <a:pPr algn="l"/>
            <a:endParaRPr lang="sv-SE" b="1" i="0" dirty="0">
              <a:solidFill>
                <a:srgbClr val="222222"/>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Inskrivningsmeddelande</a:t>
            </a:r>
            <a:endParaRPr lang="sv-SE" b="1" i="0" dirty="0">
              <a:solidFill>
                <a:srgbClr val="222222"/>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1 §</a:t>
            </a:r>
            <a:r>
              <a:rPr lang="sv-SE" b="0" i="0" dirty="0">
                <a:solidFill>
                  <a:srgbClr val="000000"/>
                </a:solidFill>
                <a:effectLst/>
                <a:latin typeface="Arial" panose="020B0604020202020204" pitchFamily="34" charset="0"/>
              </a:rPr>
              <a:t>   Om den behandlande läkaren, när en patient skrivs in i den slutna vården, bedömer att patienten kan komma att behöva insatser från socialtjänsten, den kommunalt finansierade hälso- och sjukvården eller den regionfinansierade öppna vården efter det att patienten har skrivits ut, ska den slutna vården underrätta de berörda enheterna om denna bedömning genom ett inskrivningsmeddelande.</a:t>
            </a:r>
          </a:p>
          <a:p>
            <a:pPr algn="l"/>
            <a:r>
              <a:rPr lang="sv-SE" b="0" i="0" dirty="0">
                <a:solidFill>
                  <a:srgbClr val="000000"/>
                </a:solidFill>
                <a:effectLst/>
                <a:latin typeface="Arial" panose="020B0604020202020204" pitchFamily="34" charset="0"/>
              </a:rPr>
              <a:t>Om insatser bedöms behövas från den kommunalt finansierade hälso- och sjukvården, ska inskrivningsmeddelandet även skickas till den regionfinansierade öppna vården.</a:t>
            </a:r>
          </a:p>
          <a:p>
            <a:pPr algn="l"/>
            <a:endParaRPr lang="sv-SE" b="1" i="0" u="none" strike="noStrike" dirty="0">
              <a:solidFill>
                <a:srgbClr val="333333"/>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Fast vårdkontakt i den öppna vården</a:t>
            </a:r>
            <a:endParaRPr lang="sv-SE" b="1" i="0" dirty="0">
              <a:solidFill>
                <a:srgbClr val="222222"/>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5 §</a:t>
            </a:r>
            <a:r>
              <a:rPr lang="sv-SE" b="0" i="0" dirty="0">
                <a:solidFill>
                  <a:srgbClr val="000000"/>
                </a:solidFill>
                <a:effectLst/>
                <a:latin typeface="Arial" panose="020B0604020202020204" pitchFamily="34" charset="0"/>
              </a:rPr>
              <a:t>   När en enhet i den regionfinansierade öppna vården har tagit emot ett inskrivningsmeddelande i fråga om en patient, ska verksamhetschefen vid den enheten utse en fast vårdkontakt för patienten. Verksamhetschefen ska utse den fasta vårdkontakten innan patienten skrivs ut från den slutna vården.</a:t>
            </a:r>
          </a:p>
          <a:p>
            <a:pPr algn="l"/>
            <a:r>
              <a:rPr lang="sv-SE" b="0" i="0" dirty="0">
                <a:solidFill>
                  <a:srgbClr val="000000"/>
                </a:solidFill>
                <a:effectLst/>
                <a:latin typeface="Arial" panose="020B0604020202020204" pitchFamily="34" charset="0"/>
              </a:rPr>
              <a:t>Om patienten redan har en fast vårdkontakt vid enheten, får denne fortsätta att vara patientens fasta vårdkontakt.</a:t>
            </a:r>
            <a:br>
              <a:rPr lang="sv-SE" b="0" i="0" dirty="0">
                <a:solidFill>
                  <a:srgbClr val="000000"/>
                </a:solidFill>
                <a:effectLst/>
                <a:latin typeface="Arial" panose="020B0604020202020204" pitchFamily="34" charset="0"/>
              </a:rPr>
            </a:br>
            <a:r>
              <a:rPr lang="sv-SE" b="0" i="1" dirty="0">
                <a:solidFill>
                  <a:srgbClr val="000000"/>
                </a:solidFill>
                <a:effectLst/>
                <a:latin typeface="Arial" panose="020B0604020202020204" pitchFamily="34" charset="0"/>
              </a:rPr>
              <a:t>Lag (2019:979)</a:t>
            </a:r>
            <a:r>
              <a:rPr lang="sv-SE" b="0" i="0" dirty="0">
                <a:solidFill>
                  <a:srgbClr val="000000"/>
                </a:solidFill>
                <a:effectLst/>
                <a:latin typeface="Arial" panose="020B0604020202020204" pitchFamily="34" charset="0"/>
              </a:rPr>
              <a:t>.</a:t>
            </a:r>
          </a:p>
          <a:p>
            <a:pPr algn="l"/>
            <a:endParaRPr lang="sv-SE" b="1" i="0" u="none" strike="noStrike" dirty="0">
              <a:solidFill>
                <a:srgbClr val="333333"/>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Planering inför patientens utskrivning</a:t>
            </a:r>
            <a:endParaRPr lang="sv-SE" b="1" i="0" dirty="0">
              <a:solidFill>
                <a:srgbClr val="222222"/>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6 §</a:t>
            </a:r>
            <a:r>
              <a:rPr lang="sv-SE" b="0" i="0" dirty="0">
                <a:solidFill>
                  <a:srgbClr val="000000"/>
                </a:solidFill>
                <a:effectLst/>
                <a:latin typeface="Arial" panose="020B0604020202020204" pitchFamily="34" charset="0"/>
              </a:rPr>
              <a:t>   När en berörd enhet inom socialtjänsten, den kommunalt finansierade hälso- och sjukvården eller den regionfinansierade öppna vården har fått ett inskrivningsmeddelande, ska enheten börja sin planering av de insatser som är nödvändiga för att patienten på ett tryggt och säkert sätt ska kunna lämna den slutna vården och efter utskrivningen få sina behov av socialtjänst eller hälso- och sjukvård tillgodosedda. </a:t>
            </a:r>
            <a:r>
              <a:rPr lang="sv-SE" b="0" i="1" dirty="0">
                <a:solidFill>
                  <a:srgbClr val="000000"/>
                </a:solidFill>
                <a:effectLst/>
                <a:latin typeface="Arial" panose="020B0604020202020204" pitchFamily="34" charset="0"/>
              </a:rPr>
              <a:t>Lag (2019:979)</a:t>
            </a:r>
            <a:r>
              <a:rPr lang="sv-SE" b="0" i="0" dirty="0">
                <a:solidFill>
                  <a:srgbClr val="000000"/>
                </a:solidFill>
                <a:effectLst/>
                <a:latin typeface="Arial" panose="020B0604020202020204" pitchFamily="34" charset="0"/>
              </a:rPr>
              <a:t>.</a:t>
            </a:r>
          </a:p>
          <a:p>
            <a:pPr marL="0" indent="0">
              <a:buFontTx/>
              <a:buNone/>
            </a:pPr>
            <a:endParaRPr lang="sv-SE" dirty="0"/>
          </a:p>
          <a:p>
            <a:pPr marL="171450" indent="-171450">
              <a:buFontTx/>
              <a:buChar char="-"/>
            </a:pPr>
            <a:endParaRPr lang="sv-SE" dirty="0"/>
          </a:p>
          <a:p>
            <a:pPr marL="171450" indent="-171450">
              <a:buFontTx/>
              <a:buChar char="-"/>
            </a:pPr>
            <a:endParaRPr lang="sv-SE" dirty="0"/>
          </a:p>
          <a:p>
            <a:pPr marL="171450" indent="-171450">
              <a:buFontTx/>
              <a:buChar char="-"/>
            </a:pPr>
            <a:endParaRPr lang="sv-SE" dirty="0"/>
          </a:p>
          <a:p>
            <a:endParaRPr lang="sv-SE" dirty="0"/>
          </a:p>
        </p:txBody>
      </p:sp>
      <p:sp>
        <p:nvSpPr>
          <p:cNvPr id="4" name="Platshållare för bildnummer 3"/>
          <p:cNvSpPr>
            <a:spLocks noGrp="1"/>
          </p:cNvSpPr>
          <p:nvPr>
            <p:ph type="sldNum" sz="quarter" idx="10"/>
          </p:nvPr>
        </p:nvSpPr>
        <p:spPr/>
        <p:txBody>
          <a:bodyPr/>
          <a:lstStyle/>
          <a:p>
            <a:fld id="{FBEB9A2E-4517-4FA1-8A33-CBF60121EF98}" type="slidenum">
              <a:rPr lang="sv-SE" smtClean="0"/>
              <a:t>14</a:t>
            </a:fld>
            <a:endParaRPr lang="sv-SE"/>
          </a:p>
        </p:txBody>
      </p:sp>
    </p:spTree>
    <p:extLst>
      <p:ext uri="{BB962C8B-B14F-4D97-AF65-F5344CB8AC3E}">
        <p14:creationId xmlns:p14="http://schemas.microsoft.com/office/powerpoint/2010/main" val="1266328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spcAft>
                <a:spcPts val="1200"/>
              </a:spcAft>
              <a:defRPr/>
            </a:pPr>
            <a:r>
              <a:rPr lang="sv-SE" sz="1200" dirty="0"/>
              <a:t>Det finns några viktiga skillnader i de olika lagarna.</a:t>
            </a:r>
          </a:p>
          <a:p>
            <a:pPr marL="0" marR="0" lvl="0" indent="0" algn="l" defTabSz="914400" rtl="0" eaLnBrk="1" fontAlgn="auto" latinLnBrk="0" hangingPunct="1">
              <a:lnSpc>
                <a:spcPct val="100000"/>
              </a:lnSpc>
              <a:spcBef>
                <a:spcPts val="0"/>
              </a:spcBef>
              <a:spcAft>
                <a:spcPts val="1200"/>
              </a:spcAft>
              <a:buClrTx/>
              <a:buSzTx/>
              <a:buFontTx/>
              <a:buNone/>
              <a:tabLst/>
              <a:defRPr/>
            </a:pPr>
            <a:r>
              <a:rPr lang="sv-SE" sz="1200" dirty="0"/>
              <a:t>Samverkanslagen: Planeringen för </a:t>
            </a:r>
            <a:r>
              <a:rPr lang="sv-SE" sz="1200" b="1" dirty="0"/>
              <a:t>en trygg och säker utskrivning </a:t>
            </a:r>
            <a:r>
              <a:rPr lang="sv-SE" sz="1200" dirty="0"/>
              <a:t>pågår från det att Inskrivningsmeddelande sänts och ska säkra att den enskildes behov är omhändertagna fram till SIP-mötet och upprättandet av SIP i hemmet.</a:t>
            </a:r>
          </a:p>
          <a:p>
            <a:pPr>
              <a:spcAft>
                <a:spcPts val="1200"/>
              </a:spcAft>
              <a:defRPr/>
            </a:pPr>
            <a:endParaRPr lang="sv-SE" sz="1200" dirty="0"/>
          </a:p>
          <a:p>
            <a:pPr>
              <a:spcAft>
                <a:spcPts val="1200"/>
              </a:spcAft>
              <a:defRPr/>
            </a:pPr>
            <a:r>
              <a:rPr lang="sv-SE" sz="1200" dirty="0"/>
              <a:t> </a:t>
            </a:r>
            <a:r>
              <a:rPr lang="sv-SE" sz="1200" b="1" dirty="0"/>
              <a:t>SIP-processen är densamma </a:t>
            </a:r>
            <a:r>
              <a:rPr lang="sv-SE" sz="1200" dirty="0"/>
              <a:t>men vissa skillnader finns i tillämpningen. </a:t>
            </a:r>
          </a:p>
          <a:p>
            <a:pPr>
              <a:spcAft>
                <a:spcPts val="1200"/>
              </a:spcAft>
              <a:defRPr/>
            </a:pPr>
            <a:endParaRPr lang="sv-SE" sz="1000" b="1" dirty="0">
              <a:cs typeface="Calibri"/>
            </a:endParaRPr>
          </a:p>
          <a:p>
            <a:pPr>
              <a:spcAft>
                <a:spcPts val="1200"/>
              </a:spcAft>
              <a:defRPr/>
            </a:pPr>
            <a:r>
              <a:rPr lang="sv-SE" sz="1200" dirty="0">
                <a:cs typeface="Calibri"/>
              </a:rPr>
              <a:t>SIP 2018 skiljer sig åt från 2010-SIP genom att ange en specifik part som har ett uttalat ansvar att starta upp SIP-processen och kalla till SIP-möte: </a:t>
            </a:r>
            <a:r>
              <a:rPr lang="sv-SE" sz="1200" b="1" dirty="0">
                <a:cs typeface="Calibri"/>
              </a:rPr>
              <a:t>Fast vårdkontakt i den regionfinansierade öppna vården. Oftast innebär detta vårdcentraler, ibland kan det handla om specialistöppenvård från sjukhuset.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sv-SE" dirty="0"/>
              <a:t>Vid utskrivning från sjukhus ska den enskilde alltid erbjudas ett SIP-möte om det efter utskrivning finns insatser från både kommun och region (båda huvudmännen).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SIP är också reglerat i Lagen om samverkan vid utskrivning från sluten hälso-och sjukvård. Enligt lagen ska ett SIP-möte erbjudas den enskilde och genomföras av representanter för de enheter som ansvarar för insatserna, om den enskilde efter utskrivningen behöver insatser från både region och kommun i form av hälso- och sjukvård eller socialtjänst</a:t>
            </a:r>
            <a:r>
              <a:rPr lang="sv-SE" dirty="0"/>
              <a:t>.</a:t>
            </a:r>
            <a:r>
              <a:rPr lang="sv-SE" u="sng"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u="sng" dirty="0"/>
              <a:t>2. Om insatser behövs från den kommunalt finansierade hälso- och sjukvården, ska även den regionsfinansierade öppna hälso- och sjukvården medverka i SIP-mötet</a:t>
            </a:r>
            <a:r>
              <a:rPr lang="sv-SE" dirty="0"/>
              <a:t>. Detta har sin grund i att den kommunalt finansierade hälso- och sjukvården inte ansvarar för läkarinsatser vilket innebär att läkare i den regionfinansierade öppna vården har ett medicinskt ansvar för patienten, till exempel när det gäller ordinationer av läkemedel.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3. Fast Vårdkontakt ska utses av verksamhetschefen inom den landstingsfinansierade öppna vården, vanligen på den enskildes listade vårdcentral, när verksamheten mottagit ett Inskrivningsmeddelande. </a:t>
            </a:r>
            <a:r>
              <a:rPr lang="sv-SE" dirty="0"/>
              <a:t>Det kan finnas fler än en fast vårdkontakt. I dessa fall behöver dessa komma överens om vem som skall vara huvudansvarig. Den enskilde ska informeras om sina fasta vårdkontakter,</a:t>
            </a:r>
            <a:r>
              <a:rPr lang="sv-SE" b="1" dirty="0"/>
              <a:t> namngivna personer.</a:t>
            </a:r>
          </a:p>
          <a:p>
            <a:endParaRPr lang="sv-SE" dirty="0"/>
          </a:p>
          <a:p>
            <a:r>
              <a:rPr lang="sv-SE" dirty="0"/>
              <a:t>4. Finns redan en upprättad SIP vid inskrivningen ska den:</a:t>
            </a:r>
          </a:p>
          <a:p>
            <a:pPr marL="628650" lvl="1" indent="-171450">
              <a:buFont typeface="Arial" panose="020B0604020202020204" pitchFamily="34" charset="0"/>
              <a:buChar char="•"/>
            </a:pPr>
            <a:r>
              <a:rPr lang="sv-SE" dirty="0"/>
              <a:t> följas upp och revideras eller</a:t>
            </a:r>
          </a:p>
          <a:p>
            <a:pPr marL="628650" lvl="1" indent="-171450">
              <a:buFont typeface="Arial" panose="020B0604020202020204" pitchFamily="34" charset="0"/>
              <a:buChar char="•"/>
            </a:pPr>
            <a:r>
              <a:rPr lang="sv-SE" dirty="0"/>
              <a:t>om det långsiktiga målet påtagligt förändrats, i och med inskrivningen, kan det finnas skäl att avsluta upprättad SIP och starta om SIP-processen på grund av förändrade förhållanden</a:t>
            </a:r>
          </a:p>
          <a:p>
            <a:r>
              <a:rPr lang="sv-SE" dirty="0"/>
              <a:t>Finns redan en upprättad SIP vid inskrivningen, är det </a:t>
            </a:r>
            <a:r>
              <a:rPr lang="sv-SE" b="1" dirty="0"/>
              <a:t>huvudansvarig fast vårdkontakt i den regionfinansierade öppna vården som i samråd med den enskilde och berörda parter tar ställning </a:t>
            </a:r>
            <a:r>
              <a:rPr lang="sv-SE" dirty="0"/>
              <a:t>till om SIP ska följas upp och revideras eller om SIP ska avslutas samt startas om, på grund av nya förhållanden. Ansvaret för att följa upp och revidera en redan upprättad SIP, innehas av </a:t>
            </a:r>
            <a:r>
              <a:rPr lang="sv-SE" b="1" dirty="0"/>
              <a:t>huvudansvarig för SIP</a:t>
            </a:r>
            <a:r>
              <a:rPr lang="sv-SE" dirty="0"/>
              <a:t>.</a:t>
            </a:r>
          </a:p>
          <a:p>
            <a:endParaRPr lang="sv-SE" dirty="0"/>
          </a:p>
          <a:p>
            <a:r>
              <a:rPr lang="sv-SE" dirty="0"/>
              <a:t>5. Kallelsen ska skickas </a:t>
            </a:r>
            <a:r>
              <a:rPr lang="sv-SE" b="1" dirty="0"/>
              <a:t>senast tre kalenderdagar efter </a:t>
            </a:r>
            <a:r>
              <a:rPr lang="sv-SE" dirty="0"/>
              <a:t>det att en underrättelse om att en patient är </a:t>
            </a:r>
            <a:r>
              <a:rPr lang="sv-SE" b="1" dirty="0"/>
              <a:t>utskrivningsklar</a:t>
            </a:r>
            <a:r>
              <a:rPr lang="sv-SE" dirty="0"/>
              <a:t> har lämnats. Kallelse </a:t>
            </a:r>
            <a:r>
              <a:rPr lang="sv-SE" u="sng" dirty="0"/>
              <a:t>kan skickas innan </a:t>
            </a:r>
            <a:r>
              <a:rPr lang="sv-SE" dirty="0"/>
              <a:t>Meddelande om utskrivningsklar och SIP-mötet kan genomföras redan på sjukhuset. Det vanligaste är dock att SIP-mötet genomförs när den enskilde är utskriven från slutenvården. Den enskilde ska ha lämnat samtycke till att kallelse skickas.! Tid för SIP-mötet anpassas efter den enskildes behov och kan med fördel bestämmas under Planering inför utskrivning. SIP-mötet på sjukhus, sker endast när det inte räcker med den kortsiktiga planeringen för den första tiden i hemmet. </a:t>
            </a:r>
          </a:p>
          <a:p>
            <a:endParaRPr lang="sv-SE" dirty="0"/>
          </a:p>
          <a:p>
            <a:r>
              <a:rPr lang="sv-SE" dirty="0"/>
              <a:t>6. Exempel på när SIP kan behövas på sjukhus:</a:t>
            </a:r>
          </a:p>
          <a:p>
            <a:pPr marL="171450" indent="-171450">
              <a:buFont typeface="Arial" panose="020B0604020202020204" pitchFamily="34" charset="0"/>
              <a:buChar char="•"/>
            </a:pPr>
            <a:r>
              <a:rPr lang="sv-SE" dirty="0"/>
              <a:t>Enskild som befinner sig i palliativt skede eller i neonatalvård</a:t>
            </a:r>
          </a:p>
          <a:p>
            <a:pPr marL="171450" indent="-171450">
              <a:buFont typeface="Arial" panose="020B0604020202020204" pitchFamily="34" charset="0"/>
              <a:buChar char="•"/>
            </a:pPr>
            <a:r>
              <a:rPr lang="sv-SE" dirty="0"/>
              <a:t>Enskild med stora kognitiva besvär</a:t>
            </a:r>
          </a:p>
          <a:p>
            <a:pPr marL="171450" indent="-171450">
              <a:buFont typeface="Arial" panose="020B0604020202020204" pitchFamily="34" charset="0"/>
              <a:buChar char="•"/>
            </a:pPr>
            <a:r>
              <a:rPr lang="sv-SE" dirty="0"/>
              <a:t>Enskild med svårare psykiatrisk problematik eller samsjuklighet</a:t>
            </a:r>
          </a:p>
          <a:p>
            <a:pPr marL="171450" indent="-171450">
              <a:buFont typeface="Arial" panose="020B0604020202020204" pitchFamily="34" charset="0"/>
              <a:buChar char="•"/>
            </a:pPr>
            <a:r>
              <a:rPr lang="sv-SE" dirty="0"/>
              <a:t>Enskild där det finns risker för allvarlig försämring, suicid och/eller olycksfall som medför att det inte räcker med en kortsiktig planering för att trygga och säkerställa hemgången.</a:t>
            </a:r>
          </a:p>
          <a:p>
            <a:pPr marL="171450" indent="-171450">
              <a:buFont typeface="Arial" panose="020B0604020202020204" pitchFamily="34" charset="0"/>
              <a:buChar cha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7. Planeringen pågår från det att inskrivningsmeddelande sänts tills den enskilde är hemma</a:t>
            </a:r>
            <a:r>
              <a:rPr lang="sv-SE" dirty="0"/>
              <a:t>. Planeringen ska säkra att den enskildes behov är omhändertagna fram tills den samordnade individuella planen (SIP) görs. Om den enskilde inte har behov av samordnade insatser efter utskrivning ska planeringen säkra en trygg utskrivning. Bedömningen att SIP inte behövs ska i sådana fall meddelas alla berörda verksamheter. </a:t>
            </a:r>
          </a:p>
          <a:p>
            <a:endParaRPr lang="sv-SE" dirty="0"/>
          </a:p>
          <a:p>
            <a:r>
              <a:rPr lang="sv-SE" dirty="0"/>
              <a:t>8. Det är den enskildes samtycke som avgör om en SIP ska upprättas eller inte, vid SIP-mötet. Delaktighet! Förberedelse!</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295952-2480-44FA-8AF2-7B2BCF1895A5}"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9761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DD7E134-44D9-442C-9145-1F004CB43628}"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5006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1" i="0" u="none" strike="noStrike" dirty="0">
                <a:solidFill>
                  <a:srgbClr val="333333"/>
                </a:solidFill>
                <a:effectLst/>
                <a:latin typeface="Arial" panose="020B0604020202020204" pitchFamily="34" charset="0"/>
              </a:rPr>
              <a:t>Fast vårdkontakt i den öppna vården</a:t>
            </a:r>
            <a:endParaRPr lang="sv-SE" b="1" i="0" dirty="0">
              <a:solidFill>
                <a:srgbClr val="222222"/>
              </a:solidFill>
              <a:effectLst/>
              <a:latin typeface="Arial" panose="020B0604020202020204" pitchFamily="34" charset="0"/>
            </a:endParaRPr>
          </a:p>
          <a:p>
            <a:pPr algn="l"/>
            <a:r>
              <a:rPr lang="sv-SE" b="1" i="0" u="none" strike="noStrike" dirty="0">
                <a:solidFill>
                  <a:srgbClr val="333333"/>
                </a:solidFill>
                <a:effectLst/>
                <a:latin typeface="Arial" panose="020B0604020202020204" pitchFamily="34" charset="0"/>
              </a:rPr>
              <a:t>2 kap 5 §</a:t>
            </a:r>
            <a:r>
              <a:rPr lang="sv-SE" b="0" i="0" dirty="0">
                <a:solidFill>
                  <a:srgbClr val="000000"/>
                </a:solidFill>
                <a:effectLst/>
                <a:latin typeface="Arial" panose="020B0604020202020204" pitchFamily="34" charset="0"/>
              </a:rPr>
              <a:t> </a:t>
            </a:r>
            <a:r>
              <a:rPr lang="sv-SE" b="1" i="0" dirty="0">
                <a:solidFill>
                  <a:srgbClr val="000000"/>
                </a:solidFill>
                <a:effectLst/>
                <a:latin typeface="Arial" panose="020B0604020202020204" pitchFamily="34" charset="0"/>
              </a:rPr>
              <a:t>Lagen om samverkan vid utskrivning från sluten hälso-och sjukvård:</a:t>
            </a:r>
          </a:p>
          <a:p>
            <a:pPr algn="l"/>
            <a:r>
              <a:rPr lang="sv-SE" b="0" i="1" dirty="0">
                <a:solidFill>
                  <a:srgbClr val="000000"/>
                </a:solidFill>
                <a:effectLst/>
                <a:latin typeface="Arial" panose="020B0604020202020204" pitchFamily="34" charset="0"/>
              </a:rPr>
              <a:t>När en enhet i den regionfinansierade öppna vården har tagit emot ett inskrivningsmeddelande i fråga om en patient, ska verksamhetschefen vid den enheten utse en fast vårdkontakt för patienten. Verksamhetschefen ska utse den fasta vårdkontakten innan patienten skrivs ut från den slutna vården.</a:t>
            </a:r>
          </a:p>
          <a:p>
            <a:pPr algn="l"/>
            <a:r>
              <a:rPr lang="sv-SE" b="0" i="1" dirty="0">
                <a:solidFill>
                  <a:srgbClr val="000000"/>
                </a:solidFill>
                <a:effectLst/>
                <a:latin typeface="Arial" panose="020B0604020202020204" pitchFamily="34" charset="0"/>
              </a:rPr>
              <a:t>Om patienten redan har en fast vårdkontakt vid enheten, får denne fortsätta att vara patientens fasta vårdkontakt.</a:t>
            </a:r>
          </a:p>
          <a:p>
            <a:endParaRPr lang="sv-SE" sz="1200" b="0" i="0" u="none" strike="noStrike" kern="1200" baseline="0" dirty="0">
              <a:solidFill>
                <a:schemeClr val="tx1"/>
              </a:solidFill>
              <a:latin typeface="+mn-lt"/>
              <a:ea typeface="+mn-ea"/>
              <a:cs typeface="+mn-cs"/>
            </a:endParaRPr>
          </a:p>
          <a:p>
            <a:r>
              <a:rPr lang="sv-SE" sz="1200" b="0" i="0" u="none" strike="noStrike" kern="1200" baseline="0" dirty="0">
                <a:solidFill>
                  <a:schemeClr val="tx1"/>
                </a:solidFill>
                <a:latin typeface="+mn-lt"/>
                <a:ea typeface="+mn-ea"/>
                <a:cs typeface="+mn-cs"/>
              </a:rPr>
              <a:t>Bestämmelser om fast vårdkontakt infördes år 2010 i HSL, men finns nu-mera i första hand i hälso- och sjukvårdsförordningen (2017:80) och patient-lagen (2014:821). </a:t>
            </a:r>
          </a:p>
          <a:p>
            <a:endParaRPr lang="sv-SE" dirty="0"/>
          </a:p>
          <a:p>
            <a:r>
              <a:rPr lang="sv-SE" dirty="0"/>
              <a:t>När? En fast vårdkontakt ska utses för patienten om han eller hon begär det, eller om det är nödvändigt för att tillgodose hans eller hennes behov av trygghet, kontinuitet, samordning och säkerhet. </a:t>
            </a:r>
            <a:r>
              <a:rPr lang="sv-SE" b="1" dirty="0"/>
              <a:t>6 kap. 2 § </a:t>
            </a:r>
            <a:r>
              <a:rPr lang="sv-SE" b="1" dirty="0" err="1"/>
              <a:t>patientlagen</a:t>
            </a:r>
            <a:endParaRPr lang="sv-SE" b="1" dirty="0"/>
          </a:p>
          <a:p>
            <a:r>
              <a:rPr lang="sv-SE" dirty="0"/>
              <a:t>Den enskilda patientens behov av vård styr när och hur länge det är lämpligt att ha en fast vårdkontakt. Det innebär att en patient kan behöva följas genom hela vårdförloppet och vid kroniska tillstånd kan en fast vårdkontakt behöva finnas under längre tid. Behovet av fast vårdkontakt kan omprövas efter en tid.</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Var? En verksamhetschef ska säkerställa att patientens behov av trygghet, kontinuitet, samordning och säkerhet i vården tillgodoses. Verksamhetschefen ska utse en fast vårdkontakt enligt vad som anges i 6 kap. 2 § </a:t>
            </a:r>
            <a:r>
              <a:rPr lang="sv-SE" dirty="0" err="1"/>
              <a:t>patientlagen</a:t>
            </a:r>
            <a:r>
              <a:rPr lang="sv-SE" dirty="0"/>
              <a:t>. </a:t>
            </a:r>
            <a:r>
              <a:rPr lang="sv-SE" b="1" dirty="0"/>
              <a:t>4 kap. 1 § hälso- och sjukvårdsförordningen</a:t>
            </a:r>
            <a:endParaRPr lang="sv-SE" dirty="0"/>
          </a:p>
          <a:p>
            <a:endParaRPr lang="sv-SE" dirty="0"/>
          </a:p>
          <a:p>
            <a:r>
              <a:rPr lang="sv-SE" dirty="0"/>
              <a:t>En fast vårdkontakt kan därför behöva utses och finnas inom alla verksamheter som bedriver hälso- och sjukvård. Det gäller därmed följande vårdformer: </a:t>
            </a:r>
            <a:endParaRPr lang="sv-SE" sz="1200" b="0" i="0" u="none" strike="noStrike" kern="1200" baseline="0" dirty="0">
              <a:solidFill>
                <a:schemeClr val="tx1"/>
              </a:solidFill>
              <a:latin typeface="+mn-lt"/>
              <a:ea typeface="+mn-ea"/>
              <a:cs typeface="+mn-cs"/>
            </a:endParaRPr>
          </a:p>
          <a:p>
            <a:r>
              <a:rPr lang="sv-SE" sz="1200" b="1" i="0" u="none" strike="noStrike" kern="1200" baseline="0" dirty="0">
                <a:solidFill>
                  <a:schemeClr val="tx1"/>
                </a:solidFill>
                <a:latin typeface="+mn-lt"/>
                <a:ea typeface="+mn-ea"/>
                <a:cs typeface="+mn-cs"/>
              </a:rPr>
              <a:t>Sluten vård</a:t>
            </a:r>
            <a:r>
              <a:rPr lang="sv-SE" sz="1200" b="0" i="0" u="none" strike="noStrike" kern="1200" baseline="0" dirty="0">
                <a:solidFill>
                  <a:schemeClr val="tx1"/>
                </a:solidFill>
                <a:latin typeface="+mn-lt"/>
                <a:ea typeface="+mn-ea"/>
                <a:cs typeface="+mn-cs"/>
              </a:rPr>
              <a:t>. Sluten vård är hälso- och sjukvård som ges till en patient vars tillstånd kräver resurser som inte kan tillgodoses inom öppen vård eller hemsjukvård. Det motsvaras av dygnsvård på sjukhus. </a:t>
            </a:r>
          </a:p>
          <a:p>
            <a:r>
              <a:rPr lang="sv-SE" sz="1200" b="1" i="0" u="none" strike="noStrike" kern="1200" baseline="0" dirty="0">
                <a:solidFill>
                  <a:schemeClr val="tx1"/>
                </a:solidFill>
                <a:latin typeface="+mn-lt"/>
                <a:ea typeface="+mn-ea"/>
                <a:cs typeface="+mn-cs"/>
              </a:rPr>
              <a:t>Öppen vård</a:t>
            </a:r>
            <a:r>
              <a:rPr lang="sv-SE" sz="1200" b="0" i="0" u="none" strike="noStrike" kern="1200" baseline="0" dirty="0">
                <a:solidFill>
                  <a:schemeClr val="tx1"/>
                </a:solidFill>
                <a:latin typeface="+mn-lt"/>
                <a:ea typeface="+mn-ea"/>
                <a:cs typeface="+mn-cs"/>
              </a:rPr>
              <a:t>. Öppen vård är hälso- och sjukvård som ges till en patient vars tillstånd medger att aktuell vårdinsats förväntas kunna avslutas inom ett begränsat antal timmar.</a:t>
            </a:r>
          </a:p>
          <a:p>
            <a:r>
              <a:rPr lang="sv-SE" sz="1200" b="1" i="0" u="none" strike="noStrike" kern="1200" baseline="0" dirty="0">
                <a:solidFill>
                  <a:schemeClr val="tx1"/>
                </a:solidFill>
                <a:latin typeface="+mn-lt"/>
                <a:ea typeface="+mn-ea"/>
                <a:cs typeface="+mn-cs"/>
              </a:rPr>
              <a:t>Primärvård</a:t>
            </a:r>
            <a:r>
              <a:rPr lang="sv-SE" sz="1200" b="0" i="0" u="none" strike="noStrike" kern="1200" baseline="0" dirty="0">
                <a:solidFill>
                  <a:schemeClr val="tx1"/>
                </a:solidFill>
                <a:latin typeface="+mn-lt"/>
                <a:ea typeface="+mn-ea"/>
                <a:cs typeface="+mn-cs"/>
              </a:rPr>
              <a:t>. Primärvård är hälso- och sjukvård som svarar för grund-läggande medicinsk behandling, omvårdnad, förebyggande arbete och rehabilitering, som inte kräver sjukhusens medicinska och tekniska resurser. Detta motsvaras vanligen av vård på vårdcentral eller hälsocentral. </a:t>
            </a:r>
          </a:p>
          <a:p>
            <a:r>
              <a:rPr lang="sv-SE" sz="1200" b="1" i="0" u="none" strike="noStrike" kern="1200" baseline="0" dirty="0">
                <a:solidFill>
                  <a:schemeClr val="tx1"/>
                </a:solidFill>
                <a:latin typeface="+mn-lt"/>
                <a:ea typeface="+mn-ea"/>
                <a:cs typeface="+mn-cs"/>
              </a:rPr>
              <a:t>Kommunal hälso- och sjukvård. </a:t>
            </a:r>
            <a:r>
              <a:rPr lang="sv-SE" sz="1200" b="0" i="0" u="none" strike="noStrike" kern="1200" baseline="0" dirty="0">
                <a:solidFill>
                  <a:schemeClr val="tx1"/>
                </a:solidFill>
                <a:latin typeface="+mn-lt"/>
                <a:ea typeface="+mn-ea"/>
                <a:cs typeface="+mn-cs"/>
              </a:rPr>
              <a:t>Kommuner svarar för vård till personer i både särskilt och ordinärt boende, med undantag för hälso- och sjukvård som meddelas av läkare (12 kap. 3 § hälso- och sjukvårds- lagen). I det ordinära boendet kallas detta ofta för hemsjukvård.</a:t>
            </a:r>
          </a:p>
          <a:p>
            <a:endParaRPr lang="sv-SE" sz="1200" b="0" i="0" u="none" strike="noStrike" kern="1200" baseline="0" dirty="0">
              <a:solidFill>
                <a:schemeClr val="tx1"/>
              </a:solidFill>
              <a:latin typeface="+mn-lt"/>
              <a:ea typeface="+mn-ea"/>
              <a:cs typeface="+mn-cs"/>
            </a:endParaRPr>
          </a:p>
          <a:p>
            <a:r>
              <a:rPr lang="sv-SE" dirty="0"/>
              <a:t>Hur? En fast vårdkontakt bör kunna bistå patienter i att samordna vårdens insatser, informera om vårdsituationen, förmedla kontakter med andra relevanta personer inom hälso- och sjukvården och vara kontaktperson för andra delar av hälso- och sjukvården och för socialtjänsten samt i förekommande fall andra berörda myndigheter som t.ex. Försäkrings-kassan. </a:t>
            </a:r>
          </a:p>
          <a:p>
            <a:r>
              <a:rPr lang="sv-SE" b="1" dirty="0"/>
              <a:t>Prop. 2009/10:67, s. 62</a:t>
            </a:r>
          </a:p>
          <a:p>
            <a:endParaRPr lang="sv-SE" sz="1200" b="0" i="0" u="none" strike="noStrike" kern="1200" baseline="0" dirty="0">
              <a:solidFill>
                <a:schemeClr val="tx1"/>
              </a:solidFill>
              <a:latin typeface="+mn-lt"/>
              <a:ea typeface="+mn-ea"/>
              <a:cs typeface="+mn-cs"/>
            </a:endParaRPr>
          </a:p>
          <a:p>
            <a:r>
              <a:rPr lang="sv-SE" dirty="0"/>
              <a:t>Vem? Någon ur hälso- och sjukvårdspersonalen, t.ex. en läkare, sjuksköterska, eller psykolog, men det kan också i vissa fall vara en mer administrativ funktion som koordinerar patientens vård. Behovet styr. En tydligt utpekad person. För en patient med ett livshotande tillstånd ska en legitimerad läkare utses som fast vårdkontakt. </a:t>
            </a:r>
          </a:p>
          <a:p>
            <a:r>
              <a:rPr lang="nn-NO" b="1" dirty="0"/>
              <a:t>2 kap. 3 § SOSFS 2011:7</a:t>
            </a:r>
          </a:p>
          <a:p>
            <a:r>
              <a:rPr lang="sv-SE" sz="1200" b="0" i="0" u="none" strike="noStrike" kern="1200" baseline="0" dirty="0">
                <a:solidFill>
                  <a:schemeClr val="tx1"/>
                </a:solidFill>
                <a:latin typeface="+mn-lt"/>
                <a:ea typeface="+mn-ea"/>
                <a:cs typeface="+mn-cs"/>
              </a:rPr>
              <a:t>Den fasta vårdkontakten ska ansvara för bl.a. planering och uppföljning av patientens vård (2 kap. 4 och 5 §§ SOSFS 2011:7). </a:t>
            </a:r>
          </a:p>
          <a:p>
            <a:endParaRPr lang="sv-SE" sz="1200" b="0" i="0" u="none" strike="noStrike" kern="1200" baseline="0" dirty="0">
              <a:solidFill>
                <a:schemeClr val="tx1"/>
              </a:solidFill>
              <a:latin typeface="+mn-lt"/>
              <a:ea typeface="+mn-ea"/>
              <a:cs typeface="+mn-cs"/>
            </a:endParaRPr>
          </a:p>
          <a:p>
            <a:r>
              <a:rPr lang="sv-SE" sz="1200" b="0" i="0" u="none" strike="noStrike" kern="1200" baseline="0" dirty="0">
                <a:solidFill>
                  <a:schemeClr val="tx1"/>
                </a:solidFill>
                <a:latin typeface="+mn-lt"/>
                <a:ea typeface="+mn-ea"/>
                <a:cs typeface="+mn-cs"/>
              </a:rPr>
              <a:t>Även för andra tillstånd kan den fasta vårdkontakten behöva vara en läkare, t.ex. i de fall ett sjukdomsförlopp är instabilt och kräver flera medicinska bedömningar och behandlingar. När en person har behov av omvårdnad och stabila medicinska behandlingar kan den fasta vårdkontakten behöva vara en specialistsjuksköterska. Vid stora rehabiliteringsbehov kan en fast vårdkontakt behöva vara en arbetsterapeut eller fysioterapeut. </a:t>
            </a:r>
          </a:p>
          <a:p>
            <a:endParaRPr lang="sv-SE" sz="1200" b="0" i="0" u="none" strike="noStrike" kern="1200" baseline="0" dirty="0">
              <a:solidFill>
                <a:schemeClr val="tx1"/>
              </a:solidFill>
              <a:latin typeface="+mn-lt"/>
              <a:ea typeface="+mn-ea"/>
              <a:cs typeface="+mn-cs"/>
            </a:endParaRPr>
          </a:p>
          <a:p>
            <a:r>
              <a:rPr lang="sv-SE" sz="1200" b="0" i="0" u="none" strike="noStrike" kern="1200" baseline="0" dirty="0">
                <a:solidFill>
                  <a:schemeClr val="tx1"/>
                </a:solidFill>
                <a:latin typeface="+mn-lt"/>
                <a:ea typeface="+mn-ea"/>
                <a:cs typeface="+mn-cs"/>
              </a:rPr>
              <a:t>Enligt 6 kap. 3 § </a:t>
            </a:r>
            <a:r>
              <a:rPr lang="sv-SE" sz="1200" b="0" i="0" u="none" strike="noStrike" kern="1200" baseline="0" dirty="0" err="1">
                <a:solidFill>
                  <a:schemeClr val="tx1"/>
                </a:solidFill>
                <a:latin typeface="+mn-lt"/>
                <a:ea typeface="+mn-ea"/>
                <a:cs typeface="+mn-cs"/>
              </a:rPr>
              <a:t>patientlagen</a:t>
            </a:r>
            <a:r>
              <a:rPr lang="sv-SE" sz="1200" b="0" i="0" u="none" strike="noStrike" kern="1200" baseline="0" dirty="0">
                <a:solidFill>
                  <a:schemeClr val="tx1"/>
                </a:solidFill>
                <a:latin typeface="+mn-lt"/>
                <a:ea typeface="+mn-ea"/>
                <a:cs typeface="+mn-cs"/>
              </a:rPr>
              <a:t> har patienter också möjlighet att välja en </a:t>
            </a:r>
            <a:r>
              <a:rPr lang="sv-SE" sz="1200" b="1" i="0" u="none" strike="noStrike" kern="1200" baseline="0" dirty="0">
                <a:solidFill>
                  <a:schemeClr val="tx1"/>
                </a:solidFill>
                <a:latin typeface="+mn-lt"/>
                <a:ea typeface="+mn-ea"/>
                <a:cs typeface="+mn-cs"/>
              </a:rPr>
              <a:t>fast läkarkontakt </a:t>
            </a:r>
            <a:r>
              <a:rPr lang="sv-SE" sz="1200" b="0" i="0" u="none" strike="noStrike" kern="1200" baseline="0" dirty="0">
                <a:solidFill>
                  <a:schemeClr val="tx1"/>
                </a:solidFill>
                <a:latin typeface="+mn-lt"/>
                <a:ea typeface="+mn-ea"/>
                <a:cs typeface="+mn-cs"/>
              </a:rPr>
              <a:t>inom primärvården. Den fasta läkarkontakten ska svara för att patienten undersöks, om möjligt ställa diagnos och se till att patienten får den medicinska vård som hans eller hennes tillstånd fordrar eller att andra relevanta åtgärder vidtas. I ansvaret ingår även att vägleda patienten i hans eller hennes kontakter med övrig hälso- och sjukvård och i förekommande fall samordna de undersöknings- och behandlingsåtgärder som vidtas. </a:t>
            </a:r>
          </a:p>
          <a:p>
            <a:endParaRPr lang="sv-SE" sz="1200" b="0" i="0" u="none" strike="noStrike" kern="1200" baseline="0" dirty="0">
              <a:solidFill>
                <a:schemeClr val="tx1"/>
              </a:solidFill>
              <a:latin typeface="+mn-lt"/>
              <a:ea typeface="+mn-ea"/>
              <a:cs typeface="+mn-cs"/>
            </a:endParaRPr>
          </a:p>
          <a:p>
            <a:r>
              <a:rPr lang="sv-SE" sz="1200" b="0" i="0" u="none" strike="noStrike" kern="1200" baseline="0" dirty="0">
                <a:solidFill>
                  <a:schemeClr val="tx1"/>
                </a:solidFill>
                <a:latin typeface="+mn-lt"/>
                <a:ea typeface="+mn-ea"/>
                <a:cs typeface="+mn-cs"/>
              </a:rPr>
              <a:t>Då vissa patienter har kontakter med flera olika delar av sjukvården, olika enheter, vårdgivare och kommunal hälso- och sjukvård kan dessa patienter få mer än en fast vårdkontakt. De fasta vårdkontakterna ska då kunna samverka och samordna vårdens insatser för en enskild patient.</a:t>
            </a:r>
            <a:endParaRPr lang="sv-SE" dirty="0"/>
          </a:p>
          <a:p>
            <a:endParaRPr lang="sv-SE" sz="1200" b="0" i="0" u="none" strike="noStrike" kern="1200" baseline="0" dirty="0">
              <a:solidFill>
                <a:schemeClr val="tx1"/>
              </a:solidFill>
              <a:latin typeface="+mn-lt"/>
              <a:ea typeface="+mn-ea"/>
              <a:cs typeface="+mn-cs"/>
            </a:endParaRP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985459-102D-4564-9E2D-1C6A357C0F9F}"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8329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Vi har en rutin för utskrivning från sjukhus i Västra Götaland där olika processer med olika samordningsbehov inför utskrivning framgår. Se de första sidorna i rutinen (länk i bilden).</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B5FE50-C077-408C-AD12-8F8C595C5860}"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7813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Vi har en rutin för utskrivning från sjukhus i Västra Götaland där olika processer med olika samordningsbehov inför utskrivning framgår. Se de första sidorna i rutinen (länk i bilden).</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B5FE50-C077-408C-AD12-8F8C595C5860}"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2092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Vi har en rutin för utskrivning från sjukhus i Västra Götaland där olika processer med olika samordningsbehov inför utskrivning framgår. Se de första sidorna i rutinen (länk i bilden).</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B5FE50-C077-408C-AD12-8F8C595C5860}"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5467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100" b="1"/>
              <a:t>Vårt länsgemensamma styrdokument för SIP: SIP-riktlinjen i Västra Götaland</a:t>
            </a:r>
          </a:p>
          <a:p>
            <a:r>
              <a:rPr lang="sv-SE" sz="1100" b="1"/>
              <a:t>www.vardsamverkan.se/sip</a:t>
            </a:r>
          </a:p>
          <a:p>
            <a:endParaRPr lang="sv-SE" sz="1100" b="1"/>
          </a:p>
          <a:p>
            <a:endParaRPr lang="sv-SE" sz="1100" b="1"/>
          </a:p>
          <a:p>
            <a:r>
              <a:rPr lang="sv-SE" sz="1100" b="1"/>
              <a:t>Läs igenom SIP-riktlinjen – ger svar på många frågor</a:t>
            </a:r>
          </a:p>
          <a:p>
            <a:endParaRPr lang="sv-SE" sz="1100"/>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303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Från att enskilde har varit i centrum ska nu den enskilde vara med i teamet, tillsammans med sina närstående/anhöriga om den enskilde önskar detta, samt tillsammans med professionella aktörer – det är behov och resurser i centrum, som teamet ska arbeta kring.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Fokusförflyttning – nyckelorden i detta: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r>
              <a:rPr lang="sv-SE" sz="1200" dirty="0">
                <a:ea typeface="+mn-lt"/>
                <a:cs typeface="+mn-lt"/>
              </a:rPr>
              <a:t>Det personcentrerade arbetssättet tydliggörs i riktlinjen och genomsyrar arbetet med samordnad individuell plan (SIP). Vilket innebär en fokusförflyttning </a:t>
            </a:r>
            <a:endParaRPr lang="sv-SE" sz="1200" dirty="0"/>
          </a:p>
          <a:p>
            <a:r>
              <a:rPr lang="sv-SE" sz="1200" b="0" dirty="0">
                <a:ea typeface="+mn-lt"/>
                <a:cs typeface="+mn-lt"/>
              </a:rPr>
              <a:t>från</a:t>
            </a:r>
            <a:r>
              <a:rPr lang="sv-SE" sz="1200" dirty="0">
                <a:ea typeface="+mn-lt"/>
                <a:cs typeface="+mn-lt"/>
              </a:rPr>
              <a:t> ett organisationsperspektiv till personperspektiv. </a:t>
            </a:r>
          </a:p>
          <a:p>
            <a:r>
              <a:rPr lang="sv-SE" sz="1200" b="1" i="0" dirty="0">
                <a:ea typeface="+mn-lt"/>
                <a:cs typeface="+mn-lt"/>
              </a:rPr>
              <a:t>Från</a:t>
            </a:r>
            <a:r>
              <a:rPr lang="sv-SE" sz="1200" dirty="0">
                <a:ea typeface="+mn-lt"/>
                <a:cs typeface="+mn-lt"/>
              </a:rPr>
              <a:t> att vara reaktiva till att vara proaktiva och hälsofrämjande, </a:t>
            </a:r>
          </a:p>
          <a:p>
            <a:r>
              <a:rPr lang="sv-SE" sz="1200" b="1" dirty="0">
                <a:ea typeface="+mn-lt"/>
                <a:cs typeface="+mn-lt"/>
              </a:rPr>
              <a:t>från </a:t>
            </a:r>
            <a:r>
              <a:rPr lang="sv-SE" sz="1200" dirty="0">
                <a:ea typeface="+mn-lt"/>
                <a:cs typeface="+mn-lt"/>
              </a:rPr>
              <a:t>att se den enskilde som passiv mottagare till att vara aktivt delaktig samt </a:t>
            </a:r>
          </a:p>
          <a:p>
            <a:r>
              <a:rPr lang="sv-SE" sz="1200" b="1" dirty="0">
                <a:ea typeface="+mn-lt"/>
                <a:cs typeface="+mn-lt"/>
              </a:rPr>
              <a:t>från</a:t>
            </a:r>
            <a:r>
              <a:rPr lang="sv-SE" sz="1200" dirty="0">
                <a:ea typeface="+mn-lt"/>
                <a:cs typeface="+mn-lt"/>
              </a:rPr>
              <a:t> att </a:t>
            </a:r>
            <a:r>
              <a:rPr lang="sv-SE" sz="1400" dirty="0">
                <a:ea typeface="+mn-lt"/>
                <a:cs typeface="+mn-lt"/>
              </a:rPr>
              <a:t>arbeta</a:t>
            </a:r>
            <a:r>
              <a:rPr lang="sv-SE" sz="1200" dirty="0">
                <a:ea typeface="+mn-lt"/>
                <a:cs typeface="+mn-lt"/>
              </a:rPr>
              <a:t> med isolerade vård- och omsorgsinsatser till sammanhållna insatser utifrån personens fokus där vi ser till hela personens livssituation.</a:t>
            </a:r>
            <a:endParaRPr lang="sv-SE" sz="1200" dirty="0"/>
          </a:p>
          <a:p>
            <a:r>
              <a:rPr lang="sv-SE" sz="1200" dirty="0">
                <a:ea typeface="+mn-lt"/>
                <a:cs typeface="+mn-lt"/>
              </a:rPr>
              <a:t>Den enskildes svar på frågan ”Vad är viktigt för dig?” ska vara vårt gemensamma mål i den enskildes SIP. Tillsammans med den enskilde och dess närstående ska vi jobba för att nå detta mål.</a:t>
            </a:r>
            <a:endParaRPr lang="sv-SE" sz="1200" dirty="0"/>
          </a:p>
          <a:p>
            <a:r>
              <a:rPr lang="sv-SE" sz="1200" dirty="0"/>
              <a:t>Perspektivförflyttning, God och nära vård</a:t>
            </a:r>
            <a:endParaRPr lang="sv-SE" dirty="0"/>
          </a:p>
        </p:txBody>
      </p:sp>
      <p:sp>
        <p:nvSpPr>
          <p:cNvPr id="4" name="Platshållare för bildnummer 3"/>
          <p:cNvSpPr>
            <a:spLocks noGrp="1"/>
          </p:cNvSpPr>
          <p:nvPr>
            <p:ph type="sldNum" sz="quarter" idx="5"/>
          </p:nvPr>
        </p:nvSpPr>
        <p:spPr/>
        <p:txBody>
          <a:bodyPr/>
          <a:lstStyle/>
          <a:p>
            <a:fld id="{B632F0BA-6C4B-4801-B7CE-F44445264E04}" type="slidenum">
              <a:rPr lang="sv-SE" smtClean="0"/>
              <a:t>22</a:t>
            </a:fld>
            <a:endParaRPr lang="sv-SE"/>
          </a:p>
        </p:txBody>
      </p:sp>
    </p:spTree>
    <p:extLst>
      <p:ext uri="{BB962C8B-B14F-4D97-AF65-F5344CB8AC3E}">
        <p14:creationId xmlns:p14="http://schemas.microsoft.com/office/powerpoint/2010/main" val="643897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8BBE8248-A443-4920-9B16-F34D1242074B}"/>
              </a:ext>
            </a:extLst>
          </p:cNvPr>
          <p:cNvSpPr>
            <a:spLocks noGrp="1"/>
          </p:cNvSpPr>
          <p:nvPr>
            <p:ph type="body" idx="1"/>
          </p:nvPr>
        </p:nvSpPr>
        <p:spPr/>
        <p:txBody>
          <a:bodyPr/>
          <a:lstStyle/>
          <a:p>
            <a:r>
              <a:rPr lang="sv-SE" sz="1400" b="1" dirty="0"/>
              <a:t>Begreppet SIP – Process, möte och dokument </a:t>
            </a:r>
          </a:p>
          <a:p>
            <a:endParaRPr lang="sv-SE" sz="1400" dirty="0"/>
          </a:p>
          <a:p>
            <a:r>
              <a:rPr lang="sv-SE" sz="1400" dirty="0"/>
              <a:t>Begreppet SIP används på flera olika sätt. Det är grundläggande att förstå de olika begreppen för att kunna arbeta med SIP på det sätt som beskrivs i SIP-riktlinjen. </a:t>
            </a:r>
          </a:p>
          <a:p>
            <a:endParaRPr lang="sv-SE" sz="1400" dirty="0"/>
          </a:p>
          <a:p>
            <a:r>
              <a:rPr lang="sv-SE" sz="1400" dirty="0"/>
              <a:t>Samordnad individuell plan, SIP benämns i lagstiftningen som individuell plan. </a:t>
            </a:r>
            <a:r>
              <a:rPr lang="sv-SE" sz="2000" dirty="0"/>
              <a:t>. Enligt Socialstyrelsens termbank kan termerna individuell plan enligt socialtjänstlagen och hälso- och sjukvårdslagen och samordnad individuell plan användas synonymt. I denna riktlinje används begreppet SIP.</a:t>
            </a:r>
          </a:p>
          <a:p>
            <a:endParaRPr lang="sv-SE" sz="2000" dirty="0"/>
          </a:p>
          <a:p>
            <a:r>
              <a:rPr lang="sv-SE" sz="1400" dirty="0"/>
              <a:t>I samband med SIP kallas man till en samordnad individuell planering enligt lagstiftningen. Samordnad individuell planering kommer i denna riktlinje att kallas SIP-möte. SIP-processen är det personcentrerade arbetssätt var i ett SIP-möte hålls och dokumentet SIP upprättas.</a:t>
            </a:r>
          </a:p>
          <a:p>
            <a:endParaRPr lang="sv-SE" sz="1400" dirty="0"/>
          </a:p>
          <a:p>
            <a:r>
              <a:rPr lang="sv-SE" sz="2000" dirty="0"/>
              <a:t>I SIP-riktlinjen för Västra Götaland används begreppet SIP-processen för att beskriva de 6 olika stegen och det personcentrerade arbetssättet som leder fram till ett SIP-möte, upprättande och uppföljning av SIP.</a:t>
            </a:r>
            <a:endParaRPr lang="sv-SE" sz="14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dirty="0" err="1"/>
              <a:t>Samhällets</a:t>
            </a:r>
            <a:r>
              <a:rPr lang="en-US" dirty="0"/>
              <a:t> </a:t>
            </a:r>
            <a:r>
              <a:rPr lang="en-US" dirty="0" err="1"/>
              <a:t>och</a:t>
            </a:r>
            <a:r>
              <a:rPr lang="en-US" dirty="0"/>
              <a:t> din syn på </a:t>
            </a:r>
            <a:r>
              <a:rPr lang="en-US" dirty="0" err="1"/>
              <a:t>brukaren</a:t>
            </a:r>
            <a:r>
              <a:rPr lang="en-US" dirty="0"/>
              <a:t>/</a:t>
            </a:r>
            <a:r>
              <a:rPr lang="en-US" dirty="0" err="1"/>
              <a:t>patienten</a:t>
            </a:r>
            <a:r>
              <a:rPr lang="en-US" dirty="0"/>
              <a:t>/</a:t>
            </a:r>
            <a:r>
              <a:rPr lang="en-US" dirty="0" err="1"/>
              <a:t>målgruppen</a:t>
            </a:r>
            <a:endParaRPr lang="en-US" dirty="0"/>
          </a:p>
          <a:p>
            <a:r>
              <a:rPr lang="en-US" dirty="0" err="1"/>
              <a:t>Individens</a:t>
            </a:r>
            <a:r>
              <a:rPr lang="en-US" dirty="0"/>
              <a:t> Delaktighet </a:t>
            </a:r>
            <a:r>
              <a:rPr lang="en-US" dirty="0" err="1"/>
              <a:t>och</a:t>
            </a:r>
            <a:r>
              <a:rPr lang="en-US" dirty="0"/>
              <a:t> </a:t>
            </a:r>
            <a:r>
              <a:rPr lang="en-US" dirty="0" err="1"/>
              <a:t>egna</a:t>
            </a:r>
            <a:r>
              <a:rPr lang="en-US" dirty="0"/>
              <a:t> </a:t>
            </a:r>
            <a:r>
              <a:rPr lang="en-US" dirty="0" err="1"/>
              <a:t>perspektiv</a:t>
            </a:r>
            <a:r>
              <a:rPr lang="en-US" dirty="0"/>
              <a:t> på </a:t>
            </a:r>
            <a:r>
              <a:rPr lang="en-US" dirty="0" err="1"/>
              <a:t>livet</a:t>
            </a:r>
            <a:r>
              <a:rPr lang="en-US" dirty="0"/>
              <a:t>/sig </a:t>
            </a:r>
            <a:r>
              <a:rPr lang="en-US" dirty="0" err="1"/>
              <a:t>själv</a:t>
            </a:r>
            <a:endParaRPr lang="en-US" dirty="0"/>
          </a:p>
          <a:p>
            <a:r>
              <a:rPr lang="en-US" dirty="0" err="1"/>
              <a:t>Människorättsperspektivet</a:t>
            </a:r>
            <a:r>
              <a:rPr lang="en-US" dirty="0"/>
              <a:t>, </a:t>
            </a:r>
            <a:r>
              <a:rPr lang="en-US" dirty="0" err="1"/>
              <a:t>inget</a:t>
            </a:r>
            <a:r>
              <a:rPr lang="en-US" dirty="0"/>
              <a:t> </a:t>
            </a:r>
            <a:r>
              <a:rPr lang="en-US" dirty="0" err="1"/>
              <a:t>personligt</a:t>
            </a:r>
            <a:r>
              <a:rPr lang="en-US" dirty="0"/>
              <a:t> </a:t>
            </a:r>
            <a:r>
              <a:rPr lang="en-US" dirty="0" err="1"/>
              <a:t>perspektiv</a:t>
            </a:r>
            <a:endParaRPr lang="en-US" dirty="0"/>
          </a:p>
          <a:p>
            <a:endParaRPr lang="en-US" dirty="0"/>
          </a:p>
          <a:p>
            <a:r>
              <a:rPr lang="en-US" dirty="0" err="1"/>
              <a:t>Barnkonventionen</a:t>
            </a:r>
            <a:r>
              <a:rPr lang="en-US" dirty="0"/>
              <a:t> </a:t>
            </a:r>
            <a:r>
              <a:rPr lang="en-US" dirty="0" err="1"/>
              <a:t>är</a:t>
            </a:r>
            <a:r>
              <a:rPr lang="en-US" dirty="0"/>
              <a:t> lag </a:t>
            </a:r>
            <a:r>
              <a:rPr lang="en-US" dirty="0" err="1"/>
              <a:t>i</a:t>
            </a:r>
            <a:r>
              <a:rPr lang="en-US" dirty="0"/>
              <a:t> Sverige</a:t>
            </a:r>
            <a:endParaRPr lang="sv-SE" dirty="0"/>
          </a:p>
          <a:p>
            <a:r>
              <a:rPr lang="en-US" dirty="0" err="1"/>
              <a:t>Överenskommelsen</a:t>
            </a:r>
            <a:r>
              <a:rPr lang="en-US" dirty="0"/>
              <a:t> </a:t>
            </a:r>
            <a:r>
              <a:rPr lang="en-US" dirty="0" err="1"/>
              <a:t>utgår</a:t>
            </a:r>
            <a:r>
              <a:rPr lang="en-US" dirty="0"/>
              <a:t> </a:t>
            </a:r>
            <a:r>
              <a:rPr lang="en-US" dirty="0" err="1"/>
              <a:t>från</a:t>
            </a:r>
            <a:r>
              <a:rPr lang="en-US" dirty="0"/>
              <a:t> FN </a:t>
            </a:r>
            <a:r>
              <a:rPr lang="en-US" dirty="0" err="1"/>
              <a:t>konvention</a:t>
            </a:r>
            <a:r>
              <a:rPr lang="en-US" dirty="0"/>
              <a:t> om de </a:t>
            </a:r>
            <a:r>
              <a:rPr lang="en-US" dirty="0" err="1"/>
              <a:t>mänskliga</a:t>
            </a:r>
            <a:r>
              <a:rPr lang="en-US" dirty="0"/>
              <a:t> </a:t>
            </a:r>
            <a:r>
              <a:rPr lang="en-US" dirty="0" err="1"/>
              <a:t>rättigheterna</a:t>
            </a:r>
            <a:r>
              <a:rPr lang="en-US" dirty="0"/>
              <a:t>, </a:t>
            </a:r>
            <a:r>
              <a:rPr lang="en-US" dirty="0" err="1"/>
              <a:t>och</a:t>
            </a:r>
            <a:r>
              <a:rPr lang="en-US" dirty="0"/>
              <a:t> </a:t>
            </a:r>
            <a:r>
              <a:rPr lang="en-US" dirty="0" err="1"/>
              <a:t>barnkonventionen</a:t>
            </a:r>
            <a:r>
              <a:rPr lang="en-US" dirty="0"/>
              <a:t>.</a:t>
            </a:r>
            <a:endParaRPr lang="sv-SE" dirty="0"/>
          </a:p>
          <a:p>
            <a:r>
              <a:rPr lang="en-US" dirty="0"/>
              <a:t>- </a:t>
            </a:r>
            <a:r>
              <a:rPr lang="en-US" dirty="0" err="1"/>
              <a:t>Samverkan</a:t>
            </a:r>
            <a:r>
              <a:rPr lang="en-US" dirty="0"/>
              <a:t> </a:t>
            </a:r>
            <a:r>
              <a:rPr lang="en-US" dirty="0" err="1"/>
              <a:t>och</a:t>
            </a:r>
            <a:r>
              <a:rPr lang="en-US" dirty="0"/>
              <a:t> </a:t>
            </a:r>
            <a:r>
              <a:rPr lang="en-US" dirty="0" err="1"/>
              <a:t>insatser</a:t>
            </a:r>
            <a:r>
              <a:rPr lang="en-US" dirty="0"/>
              <a:t> </a:t>
            </a:r>
            <a:r>
              <a:rPr lang="en-US" dirty="0" err="1"/>
              <a:t>enligt</a:t>
            </a:r>
            <a:r>
              <a:rPr lang="en-US" dirty="0"/>
              <a:t> ÖK barn </a:t>
            </a:r>
            <a:r>
              <a:rPr lang="en-US" dirty="0" err="1"/>
              <a:t>och</a:t>
            </a:r>
            <a:r>
              <a:rPr lang="en-US" dirty="0"/>
              <a:t> </a:t>
            </a:r>
            <a:r>
              <a:rPr lang="en-US" dirty="0" err="1"/>
              <a:t>unga</a:t>
            </a:r>
            <a:r>
              <a:rPr lang="en-US" dirty="0"/>
              <a:t> ska </a:t>
            </a:r>
            <a:r>
              <a:rPr lang="en-US" dirty="0" err="1"/>
              <a:t>utgå</a:t>
            </a:r>
            <a:r>
              <a:rPr lang="en-US" dirty="0"/>
              <a:t> </a:t>
            </a:r>
            <a:r>
              <a:rPr lang="en-US" dirty="0" err="1"/>
              <a:t>från</a:t>
            </a:r>
            <a:r>
              <a:rPr lang="en-US" dirty="0"/>
              <a:t> </a:t>
            </a:r>
            <a:r>
              <a:rPr lang="en-US" dirty="0" err="1"/>
              <a:t>barnr</a:t>
            </a:r>
            <a:r>
              <a:rPr lang="en-US" u="sng" dirty="0" err="1"/>
              <a:t>ätts</a:t>
            </a:r>
            <a:r>
              <a:rPr lang="en-US" dirty="0" err="1"/>
              <a:t>perspektivet</a:t>
            </a:r>
            <a:r>
              <a:rPr lang="en-US" dirty="0"/>
              <a:t>. </a:t>
            </a:r>
            <a:endParaRPr lang="sv-SE" dirty="0"/>
          </a:p>
          <a:p>
            <a:r>
              <a:rPr lang="en-US" dirty="0" err="1"/>
              <a:t>Barnkonventionens</a:t>
            </a:r>
            <a:r>
              <a:rPr lang="en-US" dirty="0"/>
              <a:t> </a:t>
            </a:r>
            <a:r>
              <a:rPr lang="en-US" dirty="0" err="1"/>
              <a:t>barnsyn</a:t>
            </a:r>
            <a:br>
              <a:rPr lang="en-US" dirty="0">
                <a:cs typeface="+mn-lt"/>
              </a:rPr>
            </a:br>
            <a:r>
              <a:rPr lang="en-US" dirty="0"/>
              <a:t> - </a:t>
            </a:r>
            <a:r>
              <a:rPr lang="en-US" dirty="0" err="1"/>
              <a:t>ingen</a:t>
            </a:r>
            <a:r>
              <a:rPr lang="en-US" dirty="0"/>
              <a:t> </a:t>
            </a:r>
            <a:r>
              <a:rPr lang="en-US" dirty="0" err="1"/>
              <a:t>personlig</a:t>
            </a:r>
            <a:r>
              <a:rPr lang="en-US" dirty="0"/>
              <a:t> </a:t>
            </a:r>
            <a:r>
              <a:rPr lang="en-US" dirty="0" err="1"/>
              <a:t>tolkning</a:t>
            </a:r>
            <a:endParaRPr lang="sv-SE" dirty="0"/>
          </a:p>
          <a:p>
            <a:r>
              <a:rPr lang="en-US" dirty="0" err="1"/>
              <a:t>Barnrättsperspektivet</a:t>
            </a:r>
            <a:r>
              <a:rPr lang="en-US" dirty="0"/>
              <a:t> </a:t>
            </a:r>
            <a:r>
              <a:rPr lang="en-US" dirty="0" err="1"/>
              <a:t>vilar</a:t>
            </a:r>
            <a:r>
              <a:rPr lang="en-US" dirty="0"/>
              <a:t> på </a:t>
            </a:r>
            <a:r>
              <a:rPr lang="en-US" dirty="0" err="1"/>
              <a:t>barnens</a:t>
            </a:r>
            <a:r>
              <a:rPr lang="en-US" dirty="0"/>
              <a:t> </a:t>
            </a:r>
            <a:r>
              <a:rPr lang="en-US" dirty="0" err="1"/>
              <a:t>rättigheter</a:t>
            </a:r>
            <a:r>
              <a:rPr lang="en-US" dirty="0"/>
              <a:t> </a:t>
            </a:r>
            <a:r>
              <a:rPr lang="en-US" dirty="0" err="1"/>
              <a:t>enligt</a:t>
            </a:r>
            <a:r>
              <a:rPr lang="en-US" dirty="0"/>
              <a:t> </a:t>
            </a:r>
            <a:r>
              <a:rPr lang="en-US" dirty="0" err="1"/>
              <a:t>barnkonventionen</a:t>
            </a:r>
            <a:r>
              <a:rPr lang="en-US" dirty="0"/>
              <a:t>, </a:t>
            </a:r>
            <a:r>
              <a:rPr lang="en-US" dirty="0" err="1"/>
              <a:t>skillnad</a:t>
            </a:r>
            <a:r>
              <a:rPr lang="en-US" dirty="0"/>
              <a:t> mot </a:t>
            </a:r>
            <a:r>
              <a:rPr lang="en-US" dirty="0" err="1"/>
              <a:t>andra</a:t>
            </a:r>
            <a:r>
              <a:rPr lang="en-US" dirty="0"/>
              <a:t> </a:t>
            </a:r>
            <a:r>
              <a:rPr lang="en-US" dirty="0" err="1"/>
              <a:t>perspektiv</a:t>
            </a:r>
            <a:r>
              <a:rPr lang="en-US" dirty="0"/>
              <a:t>. </a:t>
            </a:r>
            <a:br>
              <a:rPr lang="en-US" dirty="0">
                <a:cs typeface="+mn-lt"/>
              </a:rPr>
            </a:br>
            <a:r>
              <a:rPr lang="en-US" dirty="0" err="1"/>
              <a:t>Barnets</a:t>
            </a:r>
            <a:r>
              <a:rPr lang="en-US" dirty="0"/>
              <a:t> </a:t>
            </a:r>
            <a:r>
              <a:rPr lang="en-US" dirty="0" err="1"/>
              <a:t>rättighet</a:t>
            </a:r>
            <a:r>
              <a:rPr lang="en-US" dirty="0"/>
              <a:t> </a:t>
            </a:r>
            <a:r>
              <a:rPr lang="en-US" dirty="0" err="1"/>
              <a:t>är</a:t>
            </a:r>
            <a:r>
              <a:rPr lang="en-US" dirty="0"/>
              <a:t> Delaktighet</a:t>
            </a:r>
            <a:endParaRPr lang="sv-SE" dirty="0"/>
          </a:p>
          <a:p>
            <a:r>
              <a:rPr lang="en-US" dirty="0" err="1"/>
              <a:t>Barnrättsperspektivet</a:t>
            </a:r>
            <a:r>
              <a:rPr lang="en-US" dirty="0"/>
              <a:t> </a:t>
            </a:r>
            <a:r>
              <a:rPr lang="en-US" dirty="0" err="1"/>
              <a:t>är</a:t>
            </a:r>
            <a:r>
              <a:rPr lang="en-US" dirty="0"/>
              <a:t> </a:t>
            </a:r>
            <a:r>
              <a:rPr lang="en-US" dirty="0" err="1"/>
              <a:t>ingen</a:t>
            </a:r>
            <a:r>
              <a:rPr lang="en-US" dirty="0"/>
              <a:t> </a:t>
            </a:r>
            <a:r>
              <a:rPr lang="en-US" dirty="0" err="1"/>
              <a:t>personlig</a:t>
            </a:r>
            <a:r>
              <a:rPr lang="en-US" dirty="0"/>
              <a:t> </a:t>
            </a:r>
            <a:r>
              <a:rPr lang="en-US" dirty="0" err="1"/>
              <a:t>tolkning</a:t>
            </a:r>
            <a:r>
              <a:rPr lang="en-US" dirty="0"/>
              <a:t>, </a:t>
            </a:r>
            <a:r>
              <a:rPr lang="en-US" dirty="0" err="1"/>
              <a:t>utan</a:t>
            </a:r>
            <a:r>
              <a:rPr lang="en-US" dirty="0"/>
              <a:t> </a:t>
            </a:r>
            <a:r>
              <a:rPr lang="en-US" dirty="0" err="1"/>
              <a:t>är</a:t>
            </a:r>
            <a:r>
              <a:rPr lang="en-US" dirty="0"/>
              <a:t> </a:t>
            </a:r>
            <a:r>
              <a:rPr lang="en-US" dirty="0" err="1"/>
              <a:t>ett</a:t>
            </a:r>
            <a:r>
              <a:rPr lang="en-US" dirty="0"/>
              <a:t> </a:t>
            </a:r>
            <a:r>
              <a:rPr lang="en-US" dirty="0" err="1"/>
              <a:t>rättighetsbaserat</a:t>
            </a:r>
            <a:r>
              <a:rPr lang="en-US" dirty="0"/>
              <a:t> </a:t>
            </a:r>
            <a:r>
              <a:rPr lang="en-US" dirty="0" err="1"/>
              <a:t>perspektiv</a:t>
            </a:r>
            <a:r>
              <a:rPr lang="en-US" dirty="0"/>
              <a:t> </a:t>
            </a:r>
            <a:r>
              <a:rPr lang="en-US" dirty="0" err="1"/>
              <a:t>som</a:t>
            </a:r>
            <a:r>
              <a:rPr lang="en-US" dirty="0"/>
              <a:t> </a:t>
            </a:r>
            <a:r>
              <a:rPr lang="en-US" dirty="0" err="1"/>
              <a:t>utgår</a:t>
            </a:r>
            <a:r>
              <a:rPr lang="en-US" dirty="0"/>
              <a:t> </a:t>
            </a:r>
            <a:r>
              <a:rPr lang="en-US" dirty="0" err="1"/>
              <a:t>från</a:t>
            </a:r>
            <a:r>
              <a:rPr lang="en-US" dirty="0"/>
              <a:t> </a:t>
            </a:r>
            <a:r>
              <a:rPr lang="en-US" dirty="0" err="1"/>
              <a:t>lagen</a:t>
            </a:r>
            <a:r>
              <a:rPr lang="en-US" dirty="0"/>
              <a:t> om </a:t>
            </a:r>
            <a:r>
              <a:rPr lang="en-US" dirty="0" err="1"/>
              <a:t>barnkonventionen</a:t>
            </a:r>
            <a:r>
              <a:rPr lang="en-US" dirty="0"/>
              <a:t>. </a:t>
            </a:r>
            <a:endParaRPr lang="sv-SE" dirty="0"/>
          </a:p>
          <a:p>
            <a:r>
              <a:rPr lang="en-US" b="1" dirty="0" err="1"/>
              <a:t>Barnrättsperspektivet</a:t>
            </a:r>
            <a:r>
              <a:rPr lang="en-US" b="1" dirty="0"/>
              <a:t> </a:t>
            </a:r>
            <a:r>
              <a:rPr lang="en-US" b="1" dirty="0" err="1"/>
              <a:t>skiljer</a:t>
            </a:r>
            <a:r>
              <a:rPr lang="en-US" b="1" dirty="0"/>
              <a:t> sig </a:t>
            </a:r>
            <a:r>
              <a:rPr lang="en-US" b="1" dirty="0" err="1"/>
              <a:t>från</a:t>
            </a:r>
            <a:r>
              <a:rPr lang="en-US" b="1" dirty="0"/>
              <a:t> </a:t>
            </a:r>
            <a:r>
              <a:rPr lang="en-US" b="1" dirty="0" err="1"/>
              <a:t>barnperspektivet</a:t>
            </a:r>
            <a:r>
              <a:rPr lang="en-US" b="1" dirty="0"/>
              <a:t> , </a:t>
            </a:r>
            <a:r>
              <a:rPr lang="en-US" b="1" dirty="0" err="1"/>
              <a:t>som</a:t>
            </a:r>
            <a:r>
              <a:rPr lang="en-US" b="1" dirty="0"/>
              <a:t> </a:t>
            </a:r>
            <a:r>
              <a:rPr lang="en-US" b="1" dirty="0" err="1"/>
              <a:t>bygger</a:t>
            </a:r>
            <a:r>
              <a:rPr lang="en-US" b="1" dirty="0"/>
              <a:t> på </a:t>
            </a:r>
            <a:r>
              <a:rPr lang="en-US" b="1" dirty="0" err="1"/>
              <a:t>egna</a:t>
            </a:r>
            <a:r>
              <a:rPr lang="en-US" b="1" dirty="0"/>
              <a:t> </a:t>
            </a:r>
            <a:r>
              <a:rPr lang="en-US" b="1" dirty="0" err="1"/>
              <a:t>erfarenheter</a:t>
            </a:r>
            <a:r>
              <a:rPr lang="en-US" b="1" dirty="0"/>
              <a:t>, </a:t>
            </a:r>
            <a:r>
              <a:rPr lang="en-US" b="1" dirty="0" err="1"/>
              <a:t>utbildning</a:t>
            </a:r>
            <a:r>
              <a:rPr lang="en-US" b="1" dirty="0"/>
              <a:t>, </a:t>
            </a:r>
            <a:r>
              <a:rPr lang="en-US" b="1" dirty="0" err="1"/>
              <a:t>arbetslivserfarenhet</a:t>
            </a:r>
            <a:r>
              <a:rPr lang="en-US" b="1" dirty="0"/>
              <a:t>, </a:t>
            </a:r>
            <a:r>
              <a:rPr lang="en-US" b="1" dirty="0" err="1"/>
              <a:t>barnkompetens</a:t>
            </a:r>
            <a:r>
              <a:rPr lang="en-US" b="1" dirty="0"/>
              <a:t>, </a:t>
            </a:r>
            <a:r>
              <a:rPr lang="en-US" b="1" dirty="0" err="1"/>
              <a:t>egna</a:t>
            </a:r>
            <a:r>
              <a:rPr lang="en-US" b="1" dirty="0"/>
              <a:t> </a:t>
            </a:r>
            <a:r>
              <a:rPr lang="en-US" b="1" dirty="0" err="1"/>
              <a:t>uppväxten</a:t>
            </a:r>
            <a:r>
              <a:rPr lang="en-US" b="1" dirty="0"/>
              <a:t>. </a:t>
            </a:r>
            <a:r>
              <a:rPr lang="en-US" b="1" dirty="0" err="1"/>
              <a:t>Här</a:t>
            </a:r>
            <a:r>
              <a:rPr lang="en-US" b="1" dirty="0"/>
              <a:t> </a:t>
            </a:r>
            <a:r>
              <a:rPr lang="en-US" b="1" dirty="0" err="1"/>
              <a:t>bedöms</a:t>
            </a:r>
            <a:r>
              <a:rPr lang="en-US" b="1" dirty="0"/>
              <a:t> </a:t>
            </a:r>
            <a:r>
              <a:rPr lang="en-US" b="1" dirty="0" err="1"/>
              <a:t>barnets</a:t>
            </a:r>
            <a:r>
              <a:rPr lang="en-US" b="1" dirty="0"/>
              <a:t> </a:t>
            </a:r>
            <a:r>
              <a:rPr lang="en-US" b="1" dirty="0" err="1"/>
              <a:t>bästa</a:t>
            </a:r>
            <a:r>
              <a:rPr lang="en-US" b="1" dirty="0"/>
              <a:t> </a:t>
            </a:r>
            <a:r>
              <a:rPr lang="en-US" b="1" dirty="0" err="1"/>
              <a:t>utifrån</a:t>
            </a:r>
            <a:r>
              <a:rPr lang="en-US" b="1" dirty="0"/>
              <a:t> dessa </a:t>
            </a:r>
            <a:r>
              <a:rPr lang="en-US" b="1" dirty="0" err="1"/>
              <a:t>aspekter</a:t>
            </a:r>
            <a:r>
              <a:rPr lang="en-US" b="1" dirty="0"/>
              <a:t> </a:t>
            </a:r>
            <a:r>
              <a:rPr lang="en-US" b="1" dirty="0" err="1"/>
              <a:t>och</a:t>
            </a:r>
            <a:r>
              <a:rPr lang="en-US" b="1" dirty="0"/>
              <a:t> </a:t>
            </a:r>
            <a:r>
              <a:rPr lang="en-US" b="1" dirty="0" err="1"/>
              <a:t>inte</a:t>
            </a:r>
            <a:r>
              <a:rPr lang="en-US" b="1" dirty="0"/>
              <a:t> </a:t>
            </a:r>
            <a:r>
              <a:rPr lang="en-US" b="1" dirty="0" err="1"/>
              <a:t>barnkonventionen</a:t>
            </a:r>
            <a:r>
              <a:rPr lang="en-US" b="1" dirty="0"/>
              <a:t>, </a:t>
            </a:r>
            <a:r>
              <a:rPr lang="en-US" b="1" dirty="0" err="1"/>
              <a:t>även</a:t>
            </a:r>
            <a:r>
              <a:rPr lang="en-US" b="1" dirty="0"/>
              <a:t> om </a:t>
            </a:r>
            <a:r>
              <a:rPr lang="en-US" b="1" dirty="0" err="1"/>
              <a:t>delar</a:t>
            </a:r>
            <a:r>
              <a:rPr lang="en-US" b="1" dirty="0"/>
              <a:t> av den </a:t>
            </a:r>
            <a:r>
              <a:rPr lang="en-US" b="1" dirty="0" err="1"/>
              <a:t>kan</a:t>
            </a:r>
            <a:r>
              <a:rPr lang="en-US" b="1" dirty="0"/>
              <a:t> </a:t>
            </a:r>
            <a:r>
              <a:rPr lang="en-US" b="1" dirty="0" err="1"/>
              <a:t>ingå</a:t>
            </a:r>
            <a:r>
              <a:rPr lang="en-US" b="1" dirty="0"/>
              <a:t>. </a:t>
            </a:r>
            <a:r>
              <a:rPr lang="en-US" b="1" dirty="0" err="1"/>
              <a:t>Juridisk</a:t>
            </a:r>
            <a:r>
              <a:rPr lang="en-US" b="1" dirty="0"/>
              <a:t> </a:t>
            </a:r>
            <a:r>
              <a:rPr lang="en-US" b="1" dirty="0" err="1"/>
              <a:t>kompetens</a:t>
            </a:r>
            <a:r>
              <a:rPr lang="en-US" b="1" dirty="0"/>
              <a:t>.</a:t>
            </a:r>
            <a:endParaRPr lang="sv-SE" b="1" dirty="0"/>
          </a:p>
          <a:p>
            <a:r>
              <a:rPr lang="en-US" b="1" u="sng" dirty="0" err="1"/>
              <a:t>Ett</a:t>
            </a:r>
            <a:r>
              <a:rPr lang="en-US" b="1" u="sng" dirty="0"/>
              <a:t> </a:t>
            </a:r>
            <a:r>
              <a:rPr lang="en-US" b="1" u="sng" dirty="0" err="1"/>
              <a:t>barnperspektiv</a:t>
            </a:r>
            <a:r>
              <a:rPr lang="en-US" b="1" u="sng" dirty="0"/>
              <a:t> </a:t>
            </a:r>
            <a:r>
              <a:rPr lang="en-US" b="1" u="sng" dirty="0" err="1"/>
              <a:t>innebär</a:t>
            </a:r>
            <a:r>
              <a:rPr lang="en-US" b="1" u="sng" dirty="0"/>
              <a:t> </a:t>
            </a:r>
            <a:r>
              <a:rPr lang="en-US" b="1" u="sng" dirty="0" err="1"/>
              <a:t>inte</a:t>
            </a:r>
            <a:r>
              <a:rPr lang="en-US" b="1" u="sng" dirty="0"/>
              <a:t> </a:t>
            </a:r>
            <a:r>
              <a:rPr lang="en-US" b="1" u="sng" dirty="0" err="1"/>
              <a:t>automatiskt</a:t>
            </a:r>
            <a:r>
              <a:rPr lang="en-US" b="1" u="sng" dirty="0"/>
              <a:t> </a:t>
            </a:r>
            <a:r>
              <a:rPr lang="en-US" b="1" u="sng" dirty="0" err="1"/>
              <a:t>att</a:t>
            </a:r>
            <a:r>
              <a:rPr lang="en-US" b="1" u="sng" dirty="0"/>
              <a:t> </a:t>
            </a:r>
            <a:r>
              <a:rPr lang="en-US" b="1" u="sng" dirty="0" err="1"/>
              <a:t>barnets</a:t>
            </a:r>
            <a:r>
              <a:rPr lang="en-US" b="1" u="sng" dirty="0"/>
              <a:t> </a:t>
            </a:r>
            <a:r>
              <a:rPr lang="en-US" b="1" u="sng" dirty="0" err="1"/>
              <a:t>rättigheter</a:t>
            </a:r>
            <a:r>
              <a:rPr lang="en-US" b="1" u="sng" dirty="0"/>
              <a:t> </a:t>
            </a:r>
            <a:r>
              <a:rPr lang="en-US" b="1" u="sng" dirty="0" err="1"/>
              <a:t>säkerställs</a:t>
            </a:r>
            <a:r>
              <a:rPr lang="en-US" b="1" u="sng" dirty="0"/>
              <a:t>. </a:t>
            </a:r>
            <a:endParaRPr lang="sv-SE" b="1" dirty="0"/>
          </a:p>
          <a:p>
            <a:r>
              <a:rPr lang="en-US" dirty="0"/>
              <a:t> </a:t>
            </a:r>
            <a:endParaRPr lang="sv-SE" dirty="0"/>
          </a:p>
          <a:p>
            <a:r>
              <a:rPr lang="en-US" dirty="0" err="1"/>
              <a:t>Barnrättsperspektivet</a:t>
            </a:r>
            <a:r>
              <a:rPr lang="en-US" dirty="0"/>
              <a:t> </a:t>
            </a:r>
            <a:r>
              <a:rPr lang="en-US" dirty="0" err="1"/>
              <a:t>är</a:t>
            </a:r>
            <a:r>
              <a:rPr lang="en-US" dirty="0"/>
              <a:t> </a:t>
            </a:r>
            <a:r>
              <a:rPr lang="en-US" dirty="0" err="1"/>
              <a:t>ingen</a:t>
            </a:r>
            <a:r>
              <a:rPr lang="en-US" dirty="0"/>
              <a:t> </a:t>
            </a:r>
            <a:r>
              <a:rPr lang="en-US" dirty="0" err="1"/>
              <a:t>personlig</a:t>
            </a:r>
            <a:r>
              <a:rPr lang="en-US" dirty="0"/>
              <a:t> </a:t>
            </a:r>
            <a:r>
              <a:rPr lang="en-US" dirty="0" err="1"/>
              <a:t>tolkning</a:t>
            </a:r>
            <a:r>
              <a:rPr lang="en-US" dirty="0"/>
              <a:t>. </a:t>
            </a:r>
            <a:r>
              <a:rPr lang="en-US" b="1" dirty="0" err="1"/>
              <a:t>Skiljer</a:t>
            </a:r>
            <a:r>
              <a:rPr lang="en-US" b="1" dirty="0"/>
              <a:t> sig </a:t>
            </a:r>
            <a:r>
              <a:rPr lang="en-US" b="1" dirty="0" err="1"/>
              <a:t>från</a:t>
            </a:r>
            <a:r>
              <a:rPr lang="en-US" b="1" dirty="0"/>
              <a:t> </a:t>
            </a:r>
            <a:r>
              <a:rPr lang="en-US" b="1" dirty="0" err="1"/>
              <a:t>barnperspektivet</a:t>
            </a:r>
            <a:r>
              <a:rPr lang="en-US" b="1" dirty="0"/>
              <a:t> </a:t>
            </a:r>
            <a:r>
              <a:rPr lang="en-US" dirty="0" err="1"/>
              <a:t>som</a:t>
            </a:r>
            <a:r>
              <a:rPr lang="en-US" dirty="0"/>
              <a:t> </a:t>
            </a:r>
            <a:r>
              <a:rPr lang="en-US" dirty="0" err="1"/>
              <a:t>bygger</a:t>
            </a:r>
            <a:r>
              <a:rPr lang="en-US" dirty="0"/>
              <a:t> på </a:t>
            </a:r>
            <a:r>
              <a:rPr lang="en-US" dirty="0" err="1"/>
              <a:t>egna</a:t>
            </a:r>
            <a:r>
              <a:rPr lang="en-US" dirty="0"/>
              <a:t> </a:t>
            </a:r>
            <a:r>
              <a:rPr lang="en-US" dirty="0" err="1"/>
              <a:t>erfarenheter</a:t>
            </a:r>
            <a:r>
              <a:rPr lang="en-US" dirty="0"/>
              <a:t>, </a:t>
            </a:r>
            <a:r>
              <a:rPr lang="en-US" dirty="0" err="1"/>
              <a:t>utbildning</a:t>
            </a:r>
            <a:r>
              <a:rPr lang="en-US" dirty="0"/>
              <a:t>, </a:t>
            </a:r>
            <a:r>
              <a:rPr lang="en-US" dirty="0" err="1"/>
              <a:t>arbetslivserfarenhet</a:t>
            </a:r>
            <a:r>
              <a:rPr lang="en-US" dirty="0"/>
              <a:t>, </a:t>
            </a:r>
            <a:r>
              <a:rPr lang="en-US" dirty="0" err="1"/>
              <a:t>barnkompetens</a:t>
            </a:r>
            <a:r>
              <a:rPr lang="en-US" dirty="0"/>
              <a:t>, </a:t>
            </a:r>
            <a:r>
              <a:rPr lang="en-US" dirty="0" err="1"/>
              <a:t>egna</a:t>
            </a:r>
            <a:r>
              <a:rPr lang="en-US" dirty="0"/>
              <a:t> </a:t>
            </a:r>
            <a:r>
              <a:rPr lang="en-US" dirty="0" err="1"/>
              <a:t>uppväxten</a:t>
            </a:r>
            <a:r>
              <a:rPr lang="en-US" dirty="0"/>
              <a:t>. </a:t>
            </a:r>
            <a:r>
              <a:rPr lang="en-US" dirty="0" err="1"/>
              <a:t>Här</a:t>
            </a:r>
            <a:r>
              <a:rPr lang="en-US" dirty="0"/>
              <a:t> </a:t>
            </a:r>
            <a:r>
              <a:rPr lang="en-US" dirty="0" err="1"/>
              <a:t>bedöms</a:t>
            </a:r>
            <a:r>
              <a:rPr lang="en-US" dirty="0"/>
              <a:t> </a:t>
            </a:r>
            <a:r>
              <a:rPr lang="en-US" dirty="0" err="1"/>
              <a:t>barnets</a:t>
            </a:r>
            <a:r>
              <a:rPr lang="en-US" dirty="0"/>
              <a:t> </a:t>
            </a:r>
            <a:r>
              <a:rPr lang="en-US" dirty="0" err="1"/>
              <a:t>bästa</a:t>
            </a:r>
            <a:r>
              <a:rPr lang="en-US" dirty="0"/>
              <a:t> </a:t>
            </a:r>
            <a:r>
              <a:rPr lang="en-US" dirty="0" err="1"/>
              <a:t>utifrån</a:t>
            </a:r>
            <a:r>
              <a:rPr lang="en-US" dirty="0"/>
              <a:t> dessa </a:t>
            </a:r>
            <a:r>
              <a:rPr lang="en-US" dirty="0" err="1"/>
              <a:t>aspekter</a:t>
            </a:r>
            <a:r>
              <a:rPr lang="en-US" dirty="0"/>
              <a:t> </a:t>
            </a:r>
            <a:r>
              <a:rPr lang="en-US" dirty="0" err="1"/>
              <a:t>och</a:t>
            </a:r>
            <a:r>
              <a:rPr lang="en-US" dirty="0"/>
              <a:t> </a:t>
            </a:r>
            <a:r>
              <a:rPr lang="en-US" dirty="0" err="1"/>
              <a:t>inte</a:t>
            </a:r>
            <a:r>
              <a:rPr lang="en-US" dirty="0"/>
              <a:t> </a:t>
            </a:r>
            <a:r>
              <a:rPr lang="en-US" dirty="0" err="1"/>
              <a:t>barnkonventionen</a:t>
            </a:r>
            <a:r>
              <a:rPr lang="en-US" dirty="0"/>
              <a:t>, </a:t>
            </a:r>
            <a:r>
              <a:rPr lang="en-US" dirty="0" err="1"/>
              <a:t>även</a:t>
            </a:r>
            <a:r>
              <a:rPr lang="en-US" dirty="0"/>
              <a:t> om </a:t>
            </a:r>
            <a:r>
              <a:rPr lang="en-US" dirty="0" err="1"/>
              <a:t>delar</a:t>
            </a:r>
            <a:r>
              <a:rPr lang="en-US" dirty="0"/>
              <a:t> av den </a:t>
            </a:r>
            <a:r>
              <a:rPr lang="en-US" dirty="0" err="1"/>
              <a:t>kan</a:t>
            </a:r>
            <a:r>
              <a:rPr lang="en-US" dirty="0"/>
              <a:t> </a:t>
            </a:r>
            <a:r>
              <a:rPr lang="en-US" dirty="0" err="1"/>
              <a:t>ingå</a:t>
            </a:r>
            <a:r>
              <a:rPr lang="en-US" dirty="0"/>
              <a:t>. Men </a:t>
            </a:r>
            <a:r>
              <a:rPr lang="en-US" dirty="0" err="1"/>
              <a:t>ett</a:t>
            </a:r>
            <a:r>
              <a:rPr lang="en-US" dirty="0"/>
              <a:t> </a:t>
            </a:r>
            <a:r>
              <a:rPr lang="en-US" dirty="0" err="1"/>
              <a:t>barnperspektiv</a:t>
            </a:r>
            <a:r>
              <a:rPr lang="en-US" dirty="0"/>
              <a:t> </a:t>
            </a:r>
            <a:r>
              <a:rPr lang="en-US" dirty="0" err="1"/>
              <a:t>innebär</a:t>
            </a:r>
            <a:r>
              <a:rPr lang="en-US" dirty="0"/>
              <a:t> </a:t>
            </a:r>
            <a:r>
              <a:rPr lang="en-US" dirty="0" err="1"/>
              <a:t>inte</a:t>
            </a:r>
            <a:r>
              <a:rPr lang="en-US" dirty="0"/>
              <a:t> </a:t>
            </a:r>
            <a:r>
              <a:rPr lang="en-US" dirty="0" err="1"/>
              <a:t>automatiskt</a:t>
            </a:r>
            <a:r>
              <a:rPr lang="en-US" dirty="0"/>
              <a:t> </a:t>
            </a:r>
            <a:r>
              <a:rPr lang="en-US" dirty="0" err="1"/>
              <a:t>att</a:t>
            </a:r>
            <a:r>
              <a:rPr lang="en-US" dirty="0"/>
              <a:t> </a:t>
            </a:r>
            <a:r>
              <a:rPr lang="en-US" dirty="0" err="1"/>
              <a:t>barnets</a:t>
            </a:r>
            <a:r>
              <a:rPr lang="en-US" dirty="0"/>
              <a:t> </a:t>
            </a:r>
            <a:r>
              <a:rPr lang="en-US" dirty="0" err="1"/>
              <a:t>rättigheter</a:t>
            </a:r>
            <a:r>
              <a:rPr lang="en-US" dirty="0"/>
              <a:t> </a:t>
            </a:r>
            <a:r>
              <a:rPr lang="en-US" dirty="0" err="1"/>
              <a:t>säkerställs</a:t>
            </a:r>
            <a:r>
              <a:rPr lang="en-US" dirty="0"/>
              <a:t>. </a:t>
            </a:r>
            <a:endParaRPr lang="sv-SE" dirty="0"/>
          </a:p>
          <a:p>
            <a:endParaRPr lang="en-US" dirty="0">
              <a:cs typeface="Calibri"/>
            </a:endParaRPr>
          </a:p>
        </p:txBody>
      </p:sp>
      <p:sp>
        <p:nvSpPr>
          <p:cNvPr id="4" name="Platshållare för bildnummer 3"/>
          <p:cNvSpPr>
            <a:spLocks noGrp="1"/>
          </p:cNvSpPr>
          <p:nvPr>
            <p:ph type="sldNum" sz="quarter" idx="5"/>
          </p:nvPr>
        </p:nvSpPr>
        <p:spPr/>
        <p:txBody>
          <a:bodyPr/>
          <a:lstStyle/>
          <a:p>
            <a:fld id="{B632F0BA-6C4B-4801-B7CE-F44445264E04}" type="slidenum">
              <a:rPr lang="sv-SE" smtClean="0"/>
              <a:t>23</a:t>
            </a:fld>
            <a:endParaRPr lang="sv-SE"/>
          </a:p>
        </p:txBody>
      </p:sp>
    </p:spTree>
    <p:extLst>
      <p:ext uri="{BB962C8B-B14F-4D97-AF65-F5344CB8AC3E}">
        <p14:creationId xmlns:p14="http://schemas.microsoft.com/office/powerpoint/2010/main" val="3090038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Även salutogent förhållningssätt</a:t>
            </a:r>
          </a:p>
        </p:txBody>
      </p:sp>
      <p:sp>
        <p:nvSpPr>
          <p:cNvPr id="4" name="Platshållare för bildnummer 3"/>
          <p:cNvSpPr>
            <a:spLocks noGrp="1"/>
          </p:cNvSpPr>
          <p:nvPr>
            <p:ph type="sldNum" sz="quarter" idx="5"/>
          </p:nvPr>
        </p:nvSpPr>
        <p:spPr/>
        <p:txBody>
          <a:bodyPr/>
          <a:lstStyle/>
          <a:p>
            <a:fld id="{B632F0BA-6C4B-4801-B7CE-F44445264E04}" type="slidenum">
              <a:rPr lang="sv-SE" smtClean="0"/>
              <a:t>24</a:t>
            </a:fld>
            <a:endParaRPr lang="sv-SE"/>
          </a:p>
        </p:txBody>
      </p:sp>
    </p:spTree>
    <p:extLst>
      <p:ext uri="{BB962C8B-B14F-4D97-AF65-F5344CB8AC3E}">
        <p14:creationId xmlns:p14="http://schemas.microsoft.com/office/powerpoint/2010/main" val="1573608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AFF0F229-925F-476E-BC4F-174EBDA967E8}"/>
              </a:ext>
            </a:extLst>
          </p:cNvPr>
          <p:cNvSpPr>
            <a:spLocks noGrp="1"/>
          </p:cNvSpPr>
          <p:nvPr>
            <p:ph type="body" idx="1"/>
          </p:nvPr>
        </p:nvSpPr>
        <p:spPr/>
        <p:txBody>
          <a:bodyPr/>
          <a:lstStyle/>
          <a:p>
            <a:r>
              <a:rPr lang="sv-SE" dirty="0"/>
              <a:t>Det är viktigt att notera att en individ troligen rör sig mellan de olika nivåerna av SIP över tid och ”SIP-nivån” bör anpassas därefter.</a:t>
            </a:r>
          </a:p>
          <a:p>
            <a:endParaRPr lang="sv-SE" dirty="0"/>
          </a:p>
          <a:p>
            <a:r>
              <a:rPr lang="sv-SE" b="1" dirty="0"/>
              <a:t>Faktorer som driver behov av samordning:</a:t>
            </a:r>
          </a:p>
          <a:p>
            <a:pPr marL="228600" indent="-228600">
              <a:buAutoNum type="arabicPeriod"/>
            </a:pPr>
            <a:r>
              <a:rPr lang="sv-SE" b="0" dirty="0"/>
              <a:t>Antal insatser och involverade aktörer</a:t>
            </a:r>
          </a:p>
          <a:p>
            <a:pPr marL="228600" indent="-228600">
              <a:buAutoNum type="arabicPeriod"/>
            </a:pPr>
            <a:r>
              <a:rPr lang="sv-SE" b="0" dirty="0"/>
              <a:t>Individens förmåga att själv påverka sin situation</a:t>
            </a:r>
          </a:p>
          <a:p>
            <a:pPr marL="228600" indent="-228600">
              <a:buAutoNum type="arabicPeriod"/>
            </a:pPr>
            <a:r>
              <a:rPr lang="sv-SE" b="0" dirty="0"/>
              <a:t>Grad av förutsägbarhet i utvecklingen av individens situation och behov</a:t>
            </a:r>
          </a:p>
          <a:p>
            <a:pPr marL="228600" indent="-228600">
              <a:buAutoNum type="arabicPeriod"/>
            </a:pPr>
            <a:endParaRPr lang="sv-SE" b="0" dirty="0"/>
          </a:p>
          <a:p>
            <a:pPr marL="228600" indent="-228600">
              <a:buAutoNum type="arabicPeriod"/>
            </a:pPr>
            <a:endParaRPr lang="sv-SE" b="0" dirty="0"/>
          </a:p>
          <a:p>
            <a:pPr marL="0" indent="0">
              <a:buNone/>
            </a:pPr>
            <a:r>
              <a:rPr lang="sv-SE" dirty="0"/>
              <a:t>Genom att utveckla och resurs sätta kunskap och kompetens utifrån individens behov kan verksamheterna möta individernas samordningsbehov även i de fall de egna medarbetarna saknar kompetens eller erfarenhet av mer komplex samordning. Stödstrukturen ger också förutsättningar för verksamheterna att prioritera SIP genom kontinuerlig kompetensutveckling och rådgivning samt praktiskt stöd i de mer komplexa och tidskrävande fallen.</a:t>
            </a:r>
          </a:p>
          <a:p>
            <a:endParaRPr lang="sv-SE" dirty="0"/>
          </a:p>
          <a:p>
            <a:r>
              <a:rPr lang="sv-SE" dirty="0"/>
              <a:t>Kunskap hos individer och deras nätverk om SIP-processen</a:t>
            </a:r>
          </a:p>
          <a:p>
            <a:r>
              <a:rPr lang="sv-SE" dirty="0"/>
              <a:t>Kompetens hos professionella om SIP-processen</a:t>
            </a:r>
          </a:p>
          <a:p>
            <a:r>
              <a:rPr lang="sv-SE" dirty="0"/>
              <a:t>Resurser att utföra SIP-processen på olika nivåer</a:t>
            </a:r>
          </a:p>
          <a:p>
            <a:pPr marL="0" indent="0">
              <a:buNone/>
            </a:pPr>
            <a:endParaRPr lang="sv-SE" b="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488FCFBD-0CC3-4B93-88D1-A689163A9003}"/>
              </a:ext>
            </a:extLst>
          </p:cNvPr>
          <p:cNvSpPr>
            <a:spLocks noGrp="1"/>
          </p:cNvSpPr>
          <p:nvPr>
            <p:ph type="body" idx="1"/>
          </p:nvPr>
        </p:nvSpPr>
        <p:spPr/>
        <p:txBody>
          <a:bodyPr/>
          <a:lstStyle/>
          <a:p>
            <a:r>
              <a:rPr lang="sv-SE"/>
              <a:t>SIP ska utgår från frågeställningen: vad är viktigt för dig?</a:t>
            </a:r>
          </a:p>
          <a:p>
            <a:endParaRPr lang="sv-S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791BC89D-8789-4845-B88D-01DD8772954C}"/>
              </a:ext>
            </a:extLst>
          </p:cNvPr>
          <p:cNvSpPr>
            <a:spLocks noGrp="1"/>
          </p:cNvSpPr>
          <p:nvPr>
            <p:ph type="body" idx="1"/>
          </p:nvPr>
        </p:nvSpPr>
        <p:spPr/>
        <p:txBody>
          <a:bodyPr/>
          <a:lstStyle/>
          <a:p>
            <a:r>
              <a:rPr lang="sv-SE" sz="1200" dirty="0">
                <a:solidFill>
                  <a:schemeClr val="accent1"/>
                </a:solidFill>
                <a:latin typeface="+mn-lt"/>
              </a:rPr>
              <a:t>SIP processen bygger på delaktighet</a:t>
            </a:r>
          </a:p>
          <a:p>
            <a:r>
              <a:rPr lang="sv-SE" dirty="0"/>
              <a:t>SIP-processen sker i sex moment: </a:t>
            </a:r>
            <a:r>
              <a:rPr lang="sv-SE" b="1" dirty="0"/>
              <a:t>Upptäck behov, förbered, kalla/bjud in till SIP-möte, SIP-möte, följ upp och avslut.</a:t>
            </a:r>
            <a:endParaRPr lang="sv-SE" sz="1200" b="1" dirty="0">
              <a:solidFill>
                <a:schemeClr val="accent1"/>
              </a:solidFill>
              <a:latin typeface="+mn-lt"/>
              <a:cs typeface="Calibri"/>
            </a:endParaRPr>
          </a:p>
          <a:p>
            <a:r>
              <a:rPr lang="sv-SE" sz="1200" dirty="0">
                <a:solidFill>
                  <a:schemeClr val="accent1"/>
                </a:solidFill>
                <a:latin typeface="+mn-lt"/>
              </a:rPr>
              <a:t>Delaktighet i planering av insatser handlar om att vara med i beslut om viktiga händelser i sitt eget liv och att uppleva att man har inflytande över beslut som påverkar det egna livet.”</a:t>
            </a:r>
            <a:r>
              <a:rPr lang="sv-SE" sz="1200" dirty="0">
                <a:latin typeface="+mn-lt"/>
              </a:rPr>
              <a:t> För individen måste både informationen och processen anpassas till personen. Detta gäller för alla typer av funktionsnedsättningar oavsett om det handlar om förmågan att inhämta information, koncentrationssvårigheter, eller nedsättningar av annat slag.</a:t>
            </a:r>
            <a:r>
              <a:rPr lang="sv-SE" sz="1200" dirty="0"/>
              <a:t> </a:t>
            </a:r>
          </a:p>
          <a:p>
            <a:r>
              <a:rPr lang="sv-SE" sz="1200" dirty="0">
                <a:latin typeface="+mn-lt"/>
              </a:rPr>
              <a:t>Planeringen sker utifrån den enskildes situation, erfarenhet och upplevda behov, i kombination med professionens bedömning och utifrån bästa tillgängliga kunskap</a:t>
            </a:r>
            <a:endParaRPr lang="sv-SE" sz="1200" dirty="0">
              <a:latin typeface="+mn-lt"/>
              <a:cs typeface="Calibri"/>
            </a:endParaRPr>
          </a:p>
          <a:p>
            <a:r>
              <a:rPr lang="sv-SE" sz="1200" dirty="0"/>
              <a:t> </a:t>
            </a:r>
            <a:r>
              <a:rPr lang="sv-SE" dirty="0"/>
              <a:t>SIP-processen ska starta utan dröjsmål, vilket ofta innebär inom några dagar från att behovet är upptäckt och bedömt. Det är viktigt att den enskildes behov får avgöra när SIP-mötet hålls. Ibland kan det vara nödvändigt med ett snabbt SIP-möte, ibland kan det vara av vikt att hitta en tid som passar de som har god kännedom om den enskilde. SIP-mötet bör hållas inom tre veckor efter det att behovet är upptäckt. Inför utskick av kallelse bör en muntlig kontakt ha skett med berörda.</a:t>
            </a:r>
            <a:endParaRPr lang="sv-SE" sz="1200" b="0" dirty="0">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dirty="0">
              <a:solidFill>
                <a:schemeClr val="accent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dirty="0">
              <a:solidFill>
                <a:schemeClr val="accent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dirty="0">
              <a:solidFill>
                <a:schemeClr val="accent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0" dirty="0">
              <a:solidFill>
                <a:schemeClr val="accent1"/>
              </a:solidFill>
              <a:latin typeface="+mn-lt"/>
            </a:endParaRPr>
          </a:p>
          <a:p>
            <a:endParaRPr lang="sv-SE" dirty="0"/>
          </a:p>
        </p:txBody>
      </p:sp>
    </p:spTree>
    <p:extLst>
      <p:ext uri="{BB962C8B-B14F-4D97-AF65-F5344CB8AC3E}">
        <p14:creationId xmlns:p14="http://schemas.microsoft.com/office/powerpoint/2010/main" val="26815440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A6212E2D-94C1-46C0-A482-F5A7A7FFD137}"/>
              </a:ext>
            </a:extLst>
          </p:cNvPr>
          <p:cNvSpPr>
            <a:spLocks noGrp="1"/>
          </p:cNvSpPr>
          <p:nvPr>
            <p:ph type="body" idx="1"/>
          </p:nvPr>
        </p:nvSpPr>
        <p:spPr/>
        <p:txBody>
          <a:bodyPr/>
          <a:lstStyle/>
          <a:p>
            <a:r>
              <a:rPr lang="sv-SE" sz="1200" b="1" dirty="0">
                <a:latin typeface="+mn-lt"/>
              </a:rPr>
              <a:t>Upptäcka behov</a:t>
            </a:r>
            <a:r>
              <a:rPr lang="sv-SE" sz="1200" b="1" dirty="0"/>
              <a:t> </a:t>
            </a:r>
            <a:endParaRPr lang="sv-SE" dirty="0"/>
          </a:p>
          <a:p>
            <a:r>
              <a:rPr lang="sv-SE" dirty="0"/>
              <a:t>TIDIGA INSATSER DELAKTIGHET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solidFill>
                  <a:srgbClr val="0070C0"/>
                </a:solidFill>
                <a:effectLst/>
                <a:latin typeface="Cambria" panose="02040503050406030204" pitchFamily="18" charset="0"/>
                <a:ea typeface="MS ??"/>
                <a:cs typeface="Cambria" panose="02040503050406030204" pitchFamily="18" charset="0"/>
              </a:rPr>
              <a:t>En tidig insats är att agera på tidigt identifierade problem, på individnivå. </a:t>
            </a:r>
            <a:r>
              <a:rPr lang="sv-SE" sz="1200" dirty="0">
                <a:solidFill>
                  <a:srgbClr val="0070C0"/>
                </a:solidFill>
                <a:latin typeface="Cambria" panose="02040503050406030204" pitchFamily="18" charset="0"/>
                <a:ea typeface="MS ??"/>
                <a:cs typeface="Cambria" panose="02040503050406030204" pitchFamily="18" charset="0"/>
              </a:rPr>
              <a:t>Tidiga, samordnade insatser ska motverka ohälsa senare i livet.</a:t>
            </a:r>
          </a:p>
          <a:p>
            <a:endParaRPr lang="sv-SE" sz="1200" b="1" i="0" u="none" strike="noStrike" baseline="0" dirty="0">
              <a:solidFill>
                <a:srgbClr val="000000"/>
              </a:solidFill>
              <a:latin typeface="Calibri" panose="020F0502020204030204" pitchFamily="34" charset="0"/>
            </a:endParaRPr>
          </a:p>
          <a:p>
            <a:r>
              <a:rPr lang="sv-SE" sz="1200" b="1" i="0" u="none" strike="noStrike" baseline="0" dirty="0">
                <a:solidFill>
                  <a:srgbClr val="000000"/>
                </a:solidFill>
                <a:latin typeface="Calibri" panose="020F0502020204030204" pitchFamily="34" charset="0"/>
              </a:rPr>
              <a:t>Fånga upp tidigt och stötta </a:t>
            </a:r>
          </a:p>
          <a:p>
            <a:r>
              <a:rPr lang="sv-SE" sz="1200" b="0" i="0" u="none" strike="noStrike" baseline="0" dirty="0">
                <a:solidFill>
                  <a:srgbClr val="000000"/>
                </a:solidFill>
                <a:latin typeface="Cambria" panose="02040503050406030204" pitchFamily="18" charset="0"/>
              </a:rPr>
              <a:t>Alla verksamheter, både riktade till barn och till vuxna, är arenor för tidiga insatser. Att arbeta med tidiga insatser innebär att vi </a:t>
            </a:r>
            <a:r>
              <a:rPr lang="sv-SE" sz="1200" b="1" i="0" u="none" strike="noStrike" baseline="0" dirty="0">
                <a:solidFill>
                  <a:srgbClr val="000000"/>
                </a:solidFill>
                <a:latin typeface="Cambria" panose="02040503050406030204" pitchFamily="18" charset="0"/>
              </a:rPr>
              <a:t>agerar </a:t>
            </a:r>
            <a:r>
              <a:rPr lang="sv-SE" sz="1200" b="0" i="0" u="none" strike="noStrike" baseline="0" dirty="0">
                <a:solidFill>
                  <a:srgbClr val="000000"/>
                </a:solidFill>
                <a:latin typeface="Cambria" panose="02040503050406030204" pitchFamily="18" charset="0"/>
              </a:rPr>
              <a:t>på tidigt identifierade problem, på individnivå - när vi ser att någon behöver stöd. </a:t>
            </a:r>
            <a:endParaRPr lang="sv-SE" sz="1200" b="0" i="0" u="none" strike="noStrike" baseline="0" dirty="0">
              <a:solidFill>
                <a:srgbClr val="000000"/>
              </a:solidFill>
              <a:latin typeface="Calibri" panose="020F0502020204030204" pitchFamily="34" charset="0"/>
            </a:endParaRPr>
          </a:p>
          <a:p>
            <a:r>
              <a:rPr lang="sv-SE" sz="1200" b="0" i="0" u="none" strike="noStrike" baseline="0" dirty="0">
                <a:solidFill>
                  <a:srgbClr val="000000"/>
                </a:solidFill>
                <a:latin typeface="Cambria" panose="02040503050406030204" pitchFamily="18" charset="0"/>
              </a:rPr>
              <a:t>Det kan handla om att </a:t>
            </a:r>
            <a:r>
              <a:rPr lang="sv-SE" sz="1200" b="1" i="0" u="none" strike="noStrike" baseline="0" dirty="0">
                <a:solidFill>
                  <a:srgbClr val="000000"/>
                </a:solidFill>
                <a:latin typeface="Cambria" panose="02040503050406030204" pitchFamily="18" charset="0"/>
              </a:rPr>
              <a:t>våga ta kontakt </a:t>
            </a:r>
            <a:r>
              <a:rPr lang="sv-SE" sz="1200" b="0" i="0" u="none" strike="noStrike" baseline="0" dirty="0">
                <a:solidFill>
                  <a:srgbClr val="000000"/>
                </a:solidFill>
                <a:latin typeface="Cambria" panose="02040503050406030204" pitchFamily="18" charset="0"/>
              </a:rPr>
              <a:t>med individen.. Vi behöver lära känna varandra och varandras uppdrag, bygga tillit mellan oss och skapa snabba kontaktvägar. </a:t>
            </a:r>
            <a:endParaRPr lang="sv-SE" dirty="0"/>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För att en resursgrupp ska fungera effektivt behöver man kunna utbyta information med varandra och då är det är viktigt att brukaren vet varför ett samtycke ska skrivas.</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Upptäck den enskildes behov av SIP.</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Informera om SIP och vad SIP-processen innebär</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Boka ev. en ny tid för Förberedelser (skicka ev. med SIP formuläret och frågan ”Vad är viktigt för dig?”)</a:t>
            </a:r>
          </a:p>
          <a:p>
            <a:pPr marL="342900" marR="0" lvl="1" indent="-342900" algn="l" defTabSz="914400" rtl="0" eaLnBrk="1" fontAlgn="auto" latinLnBrk="0" hangingPunct="1">
              <a:lnSpc>
                <a:spcPct val="110000"/>
              </a:lnSpc>
              <a:spcBef>
                <a:spcPts val="1000"/>
              </a:spcBef>
              <a:spcAft>
                <a:spcPts val="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Ibland kan det behövas flera möten för förberedelser</a:t>
            </a:r>
          </a:p>
          <a:p>
            <a:endParaRPr lang="sv-S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Varför göra SIP? Ett</a:t>
            </a:r>
            <a:r>
              <a:rPr lang="sv-SE" baseline="0"/>
              <a:t> uttalat syfte och fundera vad vill uppnå.</a:t>
            </a:r>
          </a:p>
          <a:p>
            <a:r>
              <a:rPr lang="sv-SE" baseline="0"/>
              <a:t>Att möten håller bra kvalité. Vi har tagit fram lite material kring möten som ska återkomma till.</a:t>
            </a:r>
          </a:p>
          <a:p>
            <a:r>
              <a:rPr lang="sv-SE" baseline="0"/>
              <a:t>Uppföljning av planen, hur blev det?</a:t>
            </a:r>
          </a:p>
          <a:p>
            <a:r>
              <a:rPr lang="sv-SE" baseline="0"/>
              <a:t>Utvärdering, av mötet –SIP kollen, av hur arbetar med SIP- rutiner Rutinkollen</a:t>
            </a:r>
          </a:p>
          <a:p>
            <a:endParaRPr lang="sv-SE"/>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6C89E-70E4-411A-9CB6-FB2865B68A5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94788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99395209-8271-44F6-AB98-462F54F1B142}"/>
              </a:ext>
            </a:extLst>
          </p:cNvPr>
          <p:cNvSpPr>
            <a:spLocks noGrp="1"/>
          </p:cNvSpPr>
          <p:nvPr>
            <p:ph type="body" idx="1"/>
          </p:nvPr>
        </p:nvSpPr>
        <p:spPr/>
        <p:txBody>
          <a:bodyPr/>
          <a:lstStyle/>
          <a:p>
            <a:r>
              <a:rPr lang="sv-SE" sz="1200" b="1" dirty="0">
                <a:latin typeface="+mn-lt"/>
              </a:rPr>
              <a:t>Förbereda</a:t>
            </a:r>
            <a:endParaRPr lang="sv-SE" sz="1200" b="1" dirty="0">
              <a:latin typeface="+mn-lt"/>
              <a:cs typeface="Calibri"/>
            </a:endParaRPr>
          </a:p>
          <a:p>
            <a:r>
              <a:rPr lang="sv-SE" sz="1200" b="0" i="0" kern="1200" dirty="0">
                <a:solidFill>
                  <a:schemeClr val="tx1"/>
                </a:solidFill>
                <a:effectLst/>
                <a:latin typeface="+mn-lt"/>
                <a:ea typeface="+mn-ea"/>
                <a:cs typeface="+mn-cs"/>
              </a:rPr>
              <a:t>Den som uppmärksammar </a:t>
            </a:r>
            <a:r>
              <a:rPr lang="sv-SE" sz="1200" b="1" i="0" kern="1200" dirty="0">
                <a:solidFill>
                  <a:schemeClr val="tx1"/>
                </a:solidFill>
                <a:effectLst/>
                <a:latin typeface="+mn-lt"/>
                <a:ea typeface="+mn-ea"/>
                <a:cs typeface="+mn-cs"/>
              </a:rPr>
              <a:t>behov</a:t>
            </a:r>
            <a:r>
              <a:rPr lang="sv-SE" sz="1200" b="0" i="0" kern="1200" dirty="0">
                <a:solidFill>
                  <a:schemeClr val="tx1"/>
                </a:solidFill>
                <a:effectLst/>
                <a:latin typeface="+mn-lt"/>
                <a:ea typeface="+mn-ea"/>
                <a:cs typeface="+mn-cs"/>
              </a:rPr>
              <a:t> av samordning av insatser är den som ansvarar för information till den enskilde. I kallelsen till </a:t>
            </a:r>
            <a:r>
              <a:rPr lang="sv-SE" sz="1200" b="1" i="0" kern="1200" dirty="0">
                <a:solidFill>
                  <a:schemeClr val="tx1"/>
                </a:solidFill>
                <a:effectLst/>
                <a:latin typeface="+mn-lt"/>
                <a:ea typeface="+mn-ea"/>
                <a:cs typeface="+mn-cs"/>
              </a:rPr>
              <a:t>SIP</a:t>
            </a:r>
            <a:r>
              <a:rPr lang="sv-SE" sz="1200" b="0" i="0" kern="1200" dirty="0">
                <a:solidFill>
                  <a:schemeClr val="tx1"/>
                </a:solidFill>
                <a:effectLst/>
                <a:latin typeface="+mn-lt"/>
                <a:ea typeface="+mn-ea"/>
                <a:cs typeface="+mn-cs"/>
              </a:rPr>
              <a:t> ska syfte och en tydlig frågeställning framgå. Vid </a:t>
            </a:r>
            <a:r>
              <a:rPr lang="sv-SE" sz="1200" b="1" i="0" kern="1200" dirty="0">
                <a:solidFill>
                  <a:schemeClr val="tx1"/>
                </a:solidFill>
                <a:effectLst/>
                <a:latin typeface="+mn-lt"/>
                <a:ea typeface="+mn-ea"/>
                <a:cs typeface="+mn-cs"/>
              </a:rPr>
              <a:t>SIP</a:t>
            </a:r>
            <a:r>
              <a:rPr lang="sv-SE" sz="1200" b="0" i="0" kern="1200" dirty="0">
                <a:solidFill>
                  <a:schemeClr val="tx1"/>
                </a:solidFill>
                <a:effectLst/>
                <a:latin typeface="+mn-lt"/>
                <a:ea typeface="+mn-ea"/>
                <a:cs typeface="+mn-cs"/>
              </a:rPr>
              <a:t> ska personal medverka som har kompetens att bedöma och erbjuda insatser så att den enskildes </a:t>
            </a:r>
            <a:r>
              <a:rPr lang="sv-SE" sz="1200" b="1" i="0" kern="1200" dirty="0">
                <a:solidFill>
                  <a:schemeClr val="tx1"/>
                </a:solidFill>
                <a:effectLst/>
                <a:latin typeface="+mn-lt"/>
                <a:ea typeface="+mn-ea"/>
                <a:cs typeface="+mn-cs"/>
              </a:rPr>
              <a:t>behov</a:t>
            </a:r>
            <a:r>
              <a:rPr lang="sv-SE" sz="1200" b="0" i="0" kern="1200" dirty="0">
                <a:solidFill>
                  <a:schemeClr val="tx1"/>
                </a:solidFill>
                <a:effectLst/>
                <a:latin typeface="+mn-lt"/>
                <a:ea typeface="+mn-ea"/>
                <a:cs typeface="+mn-cs"/>
              </a:rPr>
              <a:t> tillgodoses.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solidFill>
                  <a:schemeClr val="accent1"/>
                </a:solidFill>
                <a:latin typeface="+mn-lt"/>
              </a:rPr>
              <a:t>Förmöten </a:t>
            </a:r>
            <a:r>
              <a:rPr lang="sv-SE" sz="1200" b="0" dirty="0">
                <a:solidFill>
                  <a:schemeClr val="accent1"/>
                </a:solidFill>
                <a:latin typeface="+mn-lt"/>
              </a:rPr>
              <a:t>Kan vara bra att ha ett förmöte med individen för tryggheten i mötet eller bara professionen om det ska pratas tex ekonomi</a:t>
            </a:r>
            <a:endParaRPr lang="sv-SE" sz="1200" b="1" dirty="0">
              <a:solidFill>
                <a:schemeClr val="accent1"/>
              </a:solidFill>
              <a:latin typeface="+mn-lt"/>
            </a:endParaRP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För att en kartläggning</a:t>
            </a:r>
          </a:p>
          <a:p>
            <a:pPr marL="0" marR="0" lvl="0" indent="0" algn="l" defTabSz="914400" rtl="0" eaLnBrk="1" fontAlgn="auto" latinLnBrk="0" hangingPunct="1">
              <a:lnSpc>
                <a:spcPct val="100000"/>
              </a:lnSpc>
              <a:spcBef>
                <a:spcPts val="0"/>
              </a:spcBef>
              <a:spcAft>
                <a:spcPts val="0"/>
              </a:spcAft>
              <a:buClr>
                <a:srgbClr val="5B9BD5"/>
              </a:buClr>
              <a:buSzTx/>
              <a:buFont typeface="Arial" panose="020B0604020202020204" pitchFamily="34" charset="0"/>
              <a:buChar char="•"/>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Vad finns det redan för information</a:t>
            </a:r>
          </a:p>
          <a:p>
            <a:pPr marL="0" marR="0" lvl="0" indent="0" algn="l" defTabSz="914400" rtl="0" eaLnBrk="1" fontAlgn="auto" latinLnBrk="0" hangingPunct="1">
              <a:lnSpc>
                <a:spcPct val="100000"/>
              </a:lnSpc>
              <a:spcBef>
                <a:spcPts val="0"/>
              </a:spcBef>
              <a:spcAft>
                <a:spcPts val="0"/>
              </a:spcAft>
              <a:buClr>
                <a:srgbClr val="5B9BD5"/>
              </a:buClr>
              <a:buSzTx/>
              <a:buFont typeface="Arial" panose="020B0604020202020204" pitchFamily="34" charset="0"/>
              <a:buChar char="•"/>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Vad behöver jag för information</a:t>
            </a:r>
          </a:p>
          <a:p>
            <a:pPr marL="0" marR="0" lvl="0" indent="0" algn="l" defTabSz="914400" rtl="0" eaLnBrk="1" fontAlgn="auto" latinLnBrk="0" hangingPunct="1">
              <a:lnSpc>
                <a:spcPct val="100000"/>
              </a:lnSpc>
              <a:spcBef>
                <a:spcPts val="0"/>
              </a:spcBef>
              <a:spcAft>
                <a:spcPts val="0"/>
              </a:spcAft>
              <a:buClr>
                <a:srgbClr val="5B9BD5"/>
              </a:buClr>
              <a:buSzTx/>
              <a:buFont typeface="Arial" panose="020B0604020202020204" pitchFamily="34" charset="0"/>
              <a:buChar char="•"/>
              <a:tabLst/>
              <a:defRPr/>
            </a:pPr>
            <a:r>
              <a:rPr kumimoji="0" lang="sv-SE" sz="1200" b="1" i="0" u="none" strike="noStrike" kern="1200" cap="none" spc="0" normalizeH="0" baseline="0" noProof="0" dirty="0">
                <a:ln>
                  <a:noFill/>
                </a:ln>
                <a:solidFill>
                  <a:prstClr val="black"/>
                </a:solidFill>
                <a:effectLst/>
                <a:uLnTx/>
                <a:uFillTx/>
                <a:latin typeface="+mn-lt"/>
                <a:ea typeface="+mn-ea"/>
                <a:cs typeface="+mn-cs"/>
              </a:rPr>
              <a:t>Finns samtycke </a:t>
            </a:r>
            <a:r>
              <a:rPr kumimoji="0" lang="sv-SE" sz="1200" b="0" i="0" u="none" strike="noStrike" kern="1200" cap="none" spc="0" normalizeH="0" baseline="0" noProof="0" dirty="0">
                <a:ln>
                  <a:noFill/>
                </a:ln>
                <a:solidFill>
                  <a:prstClr val="black"/>
                </a:solidFill>
                <a:effectLst/>
                <a:uLnTx/>
                <a:uFillTx/>
                <a:latin typeface="+mn-lt"/>
                <a:ea typeface="+mn-ea"/>
                <a:cs typeface="+mn-cs"/>
              </a:rPr>
              <a:t>så kan man prata med samverkan - Kommun/sjukvård</a:t>
            </a:r>
          </a:p>
          <a:p>
            <a:pPr marL="0" marR="0" lvl="0" indent="0" algn="l" defTabSz="914400" rtl="0" eaLnBrk="1" fontAlgn="auto" latinLnBrk="0" hangingPunct="1">
              <a:lnSpc>
                <a:spcPct val="100000"/>
              </a:lnSpc>
              <a:spcBef>
                <a:spcPts val="0"/>
              </a:spcBef>
              <a:spcAft>
                <a:spcPts val="0"/>
              </a:spcAft>
              <a:buClr>
                <a:srgbClr val="5B9BD5"/>
              </a:buClr>
              <a:buSzTx/>
              <a:buFont typeface="Arial" panose="020B0604020202020204" pitchFamily="34" charset="0"/>
              <a:buChar char="•"/>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Vilken information har vi inte</a:t>
            </a:r>
          </a:p>
          <a:p>
            <a:endParaRPr lang="sv-SE" dirty="0"/>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Den som tagit initiativ till SIP ska förbereda mötet tillsammans med den enskilde och ev. närstående:</a:t>
            </a: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”Vad är viktigt för dig?” (det långsiktiga målet)</a:t>
            </a: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SIP formuläret gås igenom och förberedelserna dokumenteras direkt i SIP.</a:t>
            </a: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Den enskilde och ev. närståendes behov och önskemål diskuteras enligt formuläret</a:t>
            </a:r>
          </a:p>
          <a:p>
            <a:endParaRPr lang="sv-SE"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Arbetsblad som finns på </a:t>
            </a:r>
            <a:r>
              <a:rPr lang="sv-SE" sz="1200" b="0" i="0" kern="1200" dirty="0">
                <a:solidFill>
                  <a:schemeClr val="tx1"/>
                </a:solidFill>
                <a:effectLst/>
                <a:latin typeface="+mn-lt"/>
                <a:ea typeface="+mn-ea"/>
                <a:cs typeface="+mn-cs"/>
              </a:rPr>
              <a:t>Vårdsamverkan i Västra Götaland </a:t>
            </a:r>
            <a:r>
              <a:rPr lang="sv-SE" dirty="0"/>
              <a:t>sidan om SIP</a:t>
            </a:r>
          </a:p>
          <a:p>
            <a:r>
              <a:rPr lang="sv-SE" sz="1200" kern="1200" dirty="0">
                <a:solidFill>
                  <a:schemeClr val="tx1"/>
                </a:solidFill>
                <a:effectLst/>
                <a:latin typeface="+mn-lt"/>
                <a:ea typeface="+mn-ea"/>
                <a:cs typeface="+mn-cs"/>
              </a:rPr>
              <a:t>Arbetsblad och metoder för delaktighet</a:t>
            </a:r>
          </a:p>
          <a:p>
            <a:endParaRPr lang="sv-SE" sz="1200" kern="1200" dirty="0">
              <a:solidFill>
                <a:schemeClr val="tx1"/>
              </a:solidFill>
              <a:effectLst/>
              <a:latin typeface="+mn-lt"/>
              <a:ea typeface="+mn-ea"/>
              <a:cs typeface="+mn-cs"/>
            </a:endParaRPr>
          </a:p>
          <a:p>
            <a:r>
              <a:rPr lang="sv-SE" dirty="0"/>
              <a:t>Vilka arbetsblad som används och det är många och på eran arbetsplats kanske man använder andra arbetsblad ….. beror på syftet, vad personen behöver i det mötet och vad man gemensamt önskar uppnå med arbetet.</a:t>
            </a: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Att ha direktåtkomst till arbetsbladen gör individen mer delaktig i sin återhämtningsprocess. Vid kognitiva svårigheter är det dessutom svårt att komma ihåg vad man talat och kommit överens om.</a:t>
            </a:r>
          </a:p>
          <a:p>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Man kommer vid flera tillfällen under arbetet att behöva titta tillbaka på tidigare gjorda arbetsblad, så det är bra om dessa finns tillgängliga.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Syftet med arbetsbladet är individen ska identifiera vad i vardagen man önskar förändra. Inledningsvis diskuteras vad individen gör </a:t>
            </a:r>
            <a:r>
              <a:rPr lang="sv-SE" sz="1200" b="1" kern="1200" dirty="0">
                <a:solidFill>
                  <a:schemeClr val="tx1"/>
                </a:solidFill>
                <a:effectLst/>
                <a:latin typeface="+mn-lt"/>
                <a:ea typeface="+mn-ea"/>
                <a:cs typeface="+mn-cs"/>
              </a:rPr>
              <a:t>en vanlig dag</a:t>
            </a:r>
            <a:r>
              <a:rPr lang="sv-SE" sz="1200" kern="1200" dirty="0">
                <a:solidFill>
                  <a:schemeClr val="tx1"/>
                </a:solidFill>
                <a:effectLst/>
                <a:latin typeface="+mn-lt"/>
                <a:ea typeface="+mn-ea"/>
                <a:cs typeface="+mn-cs"/>
              </a:rPr>
              <a:t>, vilka platser man befinner sig på och vilka personer man träffar. Detta följs av en diskussion kring vad man önskar göra mer eller mindre av, samt vad som hindrar individen att göra det man vill. Det som hindrar individen ger ofta svar på vilka åtgärder man kan behöva göra för att nå en förändring. </a:t>
            </a:r>
          </a:p>
          <a:p>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Nätverkskartan</a:t>
            </a:r>
            <a:r>
              <a:rPr lang="sv-SE" sz="1200" kern="1200" dirty="0">
                <a:solidFill>
                  <a:schemeClr val="tx1"/>
                </a:solidFill>
                <a:effectLst/>
                <a:latin typeface="+mn-lt"/>
                <a:ea typeface="+mn-ea"/>
                <a:cs typeface="+mn-cs"/>
              </a:rPr>
              <a:t> ger en visuell bild av vilka personer som finns i individen nätverk</a:t>
            </a:r>
            <a:r>
              <a:rPr lang="sv-SE" sz="1200" i="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Att fylla i arbetsblad kan av vissa individer upplevas som främmande, obekvämt och ge en känsla av prestationsångest. För andra personer är arbetsbladen en positiv upplevelse som skapar en känsla av </a:t>
            </a:r>
            <a:r>
              <a:rPr lang="sv-SE" sz="1200" b="1" kern="1200" dirty="0">
                <a:solidFill>
                  <a:schemeClr val="tx1"/>
                </a:solidFill>
                <a:effectLst/>
                <a:latin typeface="+mn-lt"/>
                <a:ea typeface="+mn-ea"/>
                <a:cs typeface="+mn-cs"/>
              </a:rPr>
              <a:t>delaktighet</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Oavsett är det viktigt att individen har fått tydlig information om vad arbetsbladen ska användas till, vem som kommer att läsa dem samt var de ska förvaras/journalförvaras, innan kartläggningen påbörjas.</a:t>
            </a:r>
          </a:p>
          <a:p>
            <a:r>
              <a:rPr lang="sv-SE" sz="1200" kern="1200" dirty="0">
                <a:solidFill>
                  <a:schemeClr val="tx1"/>
                </a:solidFill>
                <a:effectLst/>
                <a:latin typeface="+mn-lt"/>
                <a:ea typeface="+mn-ea"/>
                <a:cs typeface="+mn-cs"/>
              </a:rPr>
              <a:t>Informera också om att det är individen själv som bestämmer om personen vill göra ett arbetsblad, vilka som får ta del av det samt hur det ska förvaras.</a:t>
            </a:r>
          </a:p>
          <a:p>
            <a:r>
              <a:rPr lang="sv-SE" sz="1200" kern="1200" dirty="0">
                <a:solidFill>
                  <a:schemeClr val="tx1"/>
                </a:solidFill>
                <a:effectLst/>
                <a:latin typeface="+mn-lt"/>
                <a:ea typeface="+mn-ea"/>
                <a:cs typeface="+mn-cs"/>
              </a:rPr>
              <a:t> </a:t>
            </a:r>
          </a:p>
          <a:p>
            <a:r>
              <a:rPr lang="sv-SE" sz="1200" kern="1200" dirty="0">
                <a:solidFill>
                  <a:schemeClr val="tx1"/>
                </a:solidFill>
                <a:effectLst/>
                <a:latin typeface="+mn-lt"/>
                <a:ea typeface="+mn-ea"/>
                <a:cs typeface="+mn-cs"/>
              </a:rPr>
              <a:t>Om individen är påverkad av symtom eller har kognitiva svårigheter Det kan vara svårt att hålla fokus och fylla i arbetsblad för en individen med stora kognitiva svårigheter eller som är påverkade av positiva symtom.  </a:t>
            </a:r>
          </a:p>
          <a:p>
            <a:r>
              <a:rPr lang="sv-SE" dirty="0"/>
              <a:t>Levnadsberättelser</a:t>
            </a:r>
          </a:p>
          <a:p>
            <a:r>
              <a:rPr lang="sv-SE" dirty="0"/>
              <a:t>Samtalskort</a:t>
            </a:r>
          </a:p>
          <a:p>
            <a:r>
              <a:rPr lang="sv-SE" dirty="0"/>
              <a:t>Samtalsmatta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err="1"/>
              <a:t>Pict</a:t>
            </a:r>
            <a:r>
              <a:rPr lang="sv-SE" dirty="0"/>
              <a:t>-o-Stat </a:t>
            </a:r>
            <a:r>
              <a:rPr lang="sv-SE" sz="1200" b="0" i="0" kern="1200" dirty="0">
                <a:solidFill>
                  <a:schemeClr val="tx1"/>
                </a:solidFill>
                <a:effectLst/>
                <a:latin typeface="+mn-lt"/>
                <a:ea typeface="+mn-ea"/>
                <a:cs typeface="+mn-cs"/>
              </a:rPr>
              <a:t>är ett bildbaserat enkätverktyg som är framtaget för att undersöka och utvärdera hur personer med kognitiva funktionsnedsättningar upplever kvaliteten på det stöd och den service de får.</a:t>
            </a:r>
            <a:endParaRPr lang="sv-SE" dirty="0"/>
          </a:p>
          <a:p>
            <a:endParaRPr lang="sv-SE" dirty="0"/>
          </a:p>
          <a:p>
            <a:r>
              <a:rPr lang="sv-SE" dirty="0"/>
              <a:t>MI, meny -agenda</a:t>
            </a:r>
          </a:p>
        </p:txBody>
      </p:sp>
      <p:sp>
        <p:nvSpPr>
          <p:cNvPr id="4" name="Platshållare för bildnummer 3"/>
          <p:cNvSpPr>
            <a:spLocks noGrp="1"/>
          </p:cNvSpPr>
          <p:nvPr>
            <p:ph type="sldNum" sz="quarter" idx="5"/>
          </p:nvPr>
        </p:nvSpPr>
        <p:spPr/>
        <p:txBody>
          <a:bodyPr/>
          <a:lstStyle/>
          <a:p>
            <a:fld id="{B632F0BA-6C4B-4801-B7CE-F44445264E04}" type="slidenum">
              <a:rPr lang="sv-SE" smtClean="0"/>
              <a:t>31</a:t>
            </a:fld>
            <a:endParaRPr lang="sv-SE"/>
          </a:p>
        </p:txBody>
      </p:sp>
    </p:spTree>
    <p:extLst>
      <p:ext uri="{BB962C8B-B14F-4D97-AF65-F5344CB8AC3E}">
        <p14:creationId xmlns:p14="http://schemas.microsoft.com/office/powerpoint/2010/main" val="3238411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Tydlighet kring varför ska hålla mötet, vad för slags möte det är. Enighet om att behövs.</a:t>
            </a:r>
          </a:p>
          <a:p>
            <a:endParaRPr lang="sv-SE" dirty="0"/>
          </a:p>
          <a:p>
            <a:pPr marL="170902" indent="-170902">
              <a:buFont typeface="Arial" panose="020B0604020202020204" pitchFamily="34" charset="0"/>
              <a:buChar char="•"/>
            </a:pPr>
            <a:r>
              <a:rPr lang="sv-SE" dirty="0"/>
              <a:t>Frågor som ska</a:t>
            </a:r>
            <a:r>
              <a:rPr lang="sv-SE" baseline="0" dirty="0"/>
              <a:t> tas upp. Inga överraskningar för familjen. Alla ska veta så kan förbereda sig. Fokus om ska klara att upprätta en SIP.</a:t>
            </a:r>
          </a:p>
          <a:p>
            <a:pPr marL="170902" indent="-170902">
              <a:buFont typeface="Arial" panose="020B0604020202020204" pitchFamily="34" charset="0"/>
              <a:buChar char="•"/>
            </a:pPr>
            <a:r>
              <a:rPr lang="sv-SE" baseline="0" dirty="0"/>
              <a:t>Vilka ska vara med? Verksamheter men inte glömma nätverk anhöriga. Utgå ifrån en nätverkskarta. Bara de som viktiga för frågeställningen. VH sista ordet. </a:t>
            </a:r>
          </a:p>
          <a:p>
            <a:pPr marL="170902" indent="-170902">
              <a:buFont typeface="Arial" panose="020B0604020202020204" pitchFamily="34" charset="0"/>
              <a:buChar char="•"/>
            </a:pPr>
            <a:r>
              <a:rPr lang="sv-SE" baseline="0" dirty="0"/>
              <a:t>Lokal inte bara en praktiskt fråga utan att möjliggöra för alla att delta. Inte självklart på ett kontor eller lokal. Hemma?</a:t>
            </a:r>
          </a:p>
          <a:p>
            <a:pPr>
              <a:buFont typeface="Arial" panose="020B0604020202020204" pitchFamily="34" charset="0"/>
              <a:buChar char="•"/>
            </a:pPr>
            <a:r>
              <a:rPr lang="sv-SE" b="1" dirty="0"/>
              <a:t>Hur: Olika mötesformer:</a:t>
            </a:r>
            <a:r>
              <a:rPr lang="sv-SE" b="1" baseline="0" dirty="0"/>
              <a:t> </a:t>
            </a:r>
            <a:r>
              <a:rPr lang="sv-SE" b="1" dirty="0"/>
              <a:t>Fysiskt, Videosamtal, Telefonkonferens</a:t>
            </a:r>
          </a:p>
          <a:p>
            <a:pPr marL="170902" indent="-170902">
              <a:buFont typeface="Arial" panose="020B0604020202020204" pitchFamily="34" charset="0"/>
              <a:buChar char="•"/>
            </a:pPr>
            <a:endParaRPr lang="sv-SE" b="1" baseline="0" dirty="0"/>
          </a:p>
          <a:p>
            <a:pPr marL="170902" indent="-170902">
              <a:buFont typeface="Arial" panose="020B0604020202020204" pitchFamily="34" charset="0"/>
              <a:buChar char="•"/>
            </a:pPr>
            <a:r>
              <a:rPr lang="sv-SE" baseline="0" dirty="0"/>
              <a:t>Bedöma komplexiteten, hur många deltagare, frågeställningar, alla komma till tals. ¨Ta i med tiden, Paus?</a:t>
            </a:r>
          </a:p>
          <a:p>
            <a:pPr marL="170902" indent="-170902">
              <a:buFont typeface="Arial" panose="020B0604020202020204" pitchFamily="34" charset="0"/>
              <a:buChar char="•"/>
            </a:pPr>
            <a:r>
              <a:rPr lang="sv-SE" baseline="0" dirty="0"/>
              <a:t>Självklart att vuxna VH deltar? Även vuxna svårt med möten med många personer. Fråga föräldern?  Anpassa mötet för att underlätta deltagande. (Lättare än att anpassa föräldern efter mötet)</a:t>
            </a:r>
          </a:p>
          <a:p>
            <a:pPr marL="170902" indent="-170902">
              <a:buFont typeface="Arial" panose="020B0604020202020204" pitchFamily="34" charset="0"/>
              <a:buChar char="•"/>
            </a:pPr>
            <a:r>
              <a:rPr lang="sv-SE" baseline="0" dirty="0"/>
              <a:t>Barns delaktighet kräver mer. Delaktighet inte lika med deltagande på möte. Planera innan. (vet inte om så bra är med vi hamnar ofta i oenighet om vem som ska göra vad) Se till att barnet får komma till tals på något sätt. Kan ta tid MEN Kanske kastar bort allas tid om den unge inte med på det som kommer fram till. </a:t>
            </a:r>
          </a:p>
          <a:p>
            <a:pPr marL="170902" indent="-170902">
              <a:buFont typeface="Arial" panose="020B0604020202020204" pitchFamily="34" charset="0"/>
              <a:buChar char="•"/>
            </a:pPr>
            <a:r>
              <a:rPr lang="sv-SE" baseline="0" dirty="0"/>
              <a:t>Planera hur återkoppling ska ske, få planen?</a:t>
            </a:r>
          </a:p>
          <a:p>
            <a:endParaRPr lang="sv-SE"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6C89E-70E4-411A-9CB6-FB2865B68A5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2944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B632F0BA-6C4B-4801-B7CE-F44445264E04}" type="slidenum">
              <a:rPr lang="sv-SE" smtClean="0"/>
              <a:t>3</a:t>
            </a:fld>
            <a:endParaRPr lang="sv-SE"/>
          </a:p>
        </p:txBody>
      </p:sp>
    </p:spTree>
    <p:extLst>
      <p:ext uri="{BB962C8B-B14F-4D97-AF65-F5344CB8AC3E}">
        <p14:creationId xmlns:p14="http://schemas.microsoft.com/office/powerpoint/2010/main" val="37644157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0902" indent="-170902">
              <a:buFont typeface="Arial" panose="020B0604020202020204" pitchFamily="34" charset="0"/>
              <a:buChar char="•"/>
            </a:pPr>
            <a:r>
              <a:rPr lang="sv-SE" dirty="0"/>
              <a:t>Mål ska finnas med</a:t>
            </a:r>
            <a:r>
              <a:rPr lang="sv-SE" baseline="0" dirty="0"/>
              <a:t> i SIP planen. Annars vet vi inte om vi är på rätt väg och kommer någonstans. Vi ska kunna följa upp om det går åt rätt håll. </a:t>
            </a:r>
          </a:p>
          <a:p>
            <a:pPr marL="170902" indent="-170902">
              <a:buFont typeface="Arial" panose="020B0604020202020204" pitchFamily="34" charset="0"/>
              <a:buChar char="•"/>
            </a:pPr>
            <a:endParaRPr lang="sv-SE" dirty="0"/>
          </a:p>
          <a:p>
            <a:pPr marL="170902" indent="-170902">
              <a:buFont typeface="Arial" panose="020B0604020202020204" pitchFamily="34" charset="0"/>
              <a:buChar char="•"/>
            </a:pPr>
            <a:r>
              <a:rPr lang="sv-SE" dirty="0"/>
              <a:t>Viktig att individen/familjen är med och sätter mål. Det kan med fördel göras i förplaneringen eller som en uppgift hemma. </a:t>
            </a:r>
          </a:p>
          <a:p>
            <a:pPr marL="170902" indent="-170902">
              <a:buFont typeface="Arial" panose="020B0604020202020204" pitchFamily="34" charset="0"/>
              <a:buChar char="•"/>
            </a:pPr>
            <a:r>
              <a:rPr lang="sv-SE" dirty="0"/>
              <a:t>Om individen är delaktig blir målet mer realistiskt och relevant. Vad vill individen uppnå, vad är hen bredd att arbeta med.</a:t>
            </a:r>
          </a:p>
          <a:p>
            <a:pPr marL="170902" indent="-170902">
              <a:buFont typeface="Arial" panose="020B0604020202020204" pitchFamily="34" charset="0"/>
              <a:buChar char="•"/>
            </a:pPr>
            <a:endParaRPr lang="sv-SE"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6C89E-70E4-411A-9CB6-FB2865B68A5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8710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0164" indent="-170164">
              <a:buFont typeface="Arial" panose="020B0604020202020204" pitchFamily="34" charset="0"/>
              <a:buChar char="•"/>
            </a:pPr>
            <a:r>
              <a:rPr lang="sv-SE" b="1" dirty="0"/>
              <a:t>Specifikt</a:t>
            </a:r>
            <a:r>
              <a:rPr lang="sv-SE" dirty="0"/>
              <a:t>. Det ska vara tydligt vad som ska uppnås för de personer som ska uppnå målet. Målet ska vara exakt så att det inte går att misstolka. </a:t>
            </a:r>
          </a:p>
          <a:p>
            <a:pPr marL="170164" indent="-170164">
              <a:buFont typeface="Arial" panose="020B0604020202020204" pitchFamily="34" charset="0"/>
              <a:buChar char="•"/>
            </a:pPr>
            <a:r>
              <a:rPr lang="sv-SE" b="1" dirty="0"/>
              <a:t>Mätbart</a:t>
            </a:r>
            <a:r>
              <a:rPr lang="sv-SE" dirty="0"/>
              <a:t>. Redan då ni sätter målet bör ni besluta hur ni mäter att ni lyckats. Det är viktigt att komma överens om hur det ska gå till: är det en viss kostnad/insats, tid, kvalitet, upplevd nöjdhet etcetera?</a:t>
            </a:r>
          </a:p>
          <a:p>
            <a:pPr marL="170164" indent="-170164">
              <a:buFont typeface="Arial" panose="020B0604020202020204" pitchFamily="34" charset="0"/>
              <a:buChar char="•"/>
            </a:pPr>
            <a:r>
              <a:rPr lang="sv-SE" b="1" dirty="0"/>
              <a:t>Accepterat. </a:t>
            </a:r>
            <a:r>
              <a:rPr lang="sv-SE" dirty="0"/>
              <a:t>För att målet ska upplevas som relevant måste man förstå vad målet innebär: saknas förståelse är det svårt att känna motivation och sannolikheten för att målet inte uppfylls ökar. Delaktighet i att ta fram målet är ett nyckelord för att uppnå acceptans och för att undvika otydlighet. </a:t>
            </a:r>
          </a:p>
          <a:p>
            <a:pPr marL="170164" indent="-170164">
              <a:buFont typeface="Arial" panose="020B0604020202020204" pitchFamily="34" charset="0"/>
              <a:buChar char="•"/>
            </a:pPr>
            <a:r>
              <a:rPr lang="sv-SE" b="1" dirty="0"/>
              <a:t>Realistiskt</a:t>
            </a:r>
            <a:r>
              <a:rPr lang="sv-SE" dirty="0"/>
              <a:t>. Det ska vara möjligt att uppnå målet. Om det uppstår diskussion kring om målet är realistiskt är det viktigt att vara lyhörd för det upplevda motståndet hos individen. Tolkar ni målet på samma sätt? Finns det oklarheter som inte är utredda kring de andra kriterierna?</a:t>
            </a:r>
          </a:p>
          <a:p>
            <a:pPr marL="170164" indent="-170164">
              <a:buFont typeface="Arial" panose="020B0604020202020204" pitchFamily="34" charset="0"/>
              <a:buChar char="•"/>
            </a:pPr>
            <a:r>
              <a:rPr lang="sv-SE" b="1" dirty="0"/>
              <a:t>Tidsbestämt. </a:t>
            </a:r>
            <a:r>
              <a:rPr lang="sv-SE" dirty="0"/>
              <a:t>Det ska finnas en tidsangivelse för när målet ska vara uppfyllt.</a:t>
            </a:r>
          </a:p>
          <a:p>
            <a:pPr marL="170164" indent="-170164">
              <a:buFont typeface="Arial" panose="020B0604020202020204" pitchFamily="34" charset="0"/>
              <a:buChar char="•"/>
            </a:pPr>
            <a:r>
              <a:rPr lang="sv-SE" b="1" dirty="0"/>
              <a:t>Anpassade. </a:t>
            </a:r>
            <a:r>
              <a:rPr lang="sv-SE" b="0" dirty="0"/>
              <a:t>Att det inte blir för stora delmål, att man tar små steg. Tex en person som inte har varit i skolan på hela terminen, att man inte kräver 5 dagar i skolan när individen kommer tillbaka.</a:t>
            </a:r>
          </a:p>
          <a:p>
            <a:pPr marL="0" indent="0">
              <a:buFont typeface="Arial" panose="020B0604020202020204" pitchFamily="34" charset="0"/>
              <a:buNone/>
            </a:pPr>
            <a:endParaRPr lang="sv-SE" b="0" dirty="0"/>
          </a:p>
        </p:txBody>
      </p:sp>
      <p:sp>
        <p:nvSpPr>
          <p:cNvPr id="4" name="Platshållare för bildnummer 3"/>
          <p:cNvSpPr>
            <a:spLocks noGrp="1"/>
          </p:cNvSpPr>
          <p:nvPr>
            <p:ph type="sldNum" sz="quarter" idx="5"/>
          </p:nvPr>
        </p:nvSpPr>
        <p:spPr/>
        <p:txBody>
          <a:bodyPr/>
          <a:lstStyle/>
          <a:p>
            <a:pPr marL="0" marR="0" lvl="0" indent="0" algn="r" defTabSz="907542" rtl="0" eaLnBrk="1" fontAlgn="auto" latinLnBrk="0" hangingPunct="1">
              <a:lnSpc>
                <a:spcPct val="100000"/>
              </a:lnSpc>
              <a:spcBef>
                <a:spcPts val="0"/>
              </a:spcBef>
              <a:spcAft>
                <a:spcPts val="0"/>
              </a:spcAft>
              <a:buClrTx/>
              <a:buSzTx/>
              <a:buFontTx/>
              <a:buNone/>
              <a:tabLst/>
              <a:defRPr/>
            </a:pPr>
            <a:fld id="{8D6548F7-7DF6-41D6-8C17-551D6872E90F}" type="slidenum">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07542" rtl="0" eaLnBrk="1" fontAlgn="auto" latinLnBrk="0" hangingPunct="1">
                <a:lnSpc>
                  <a:spcPct val="100000"/>
                </a:lnSpc>
                <a:spcBef>
                  <a:spcPts val="0"/>
                </a:spcBef>
                <a:spcAft>
                  <a:spcPts val="0"/>
                </a:spcAft>
                <a:buClrTx/>
                <a:buSzTx/>
                <a:buFontTx/>
                <a:buNone/>
                <a:tabLst/>
                <a:defRPr/>
              </a:pPr>
              <a:t>34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68843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Exempel</a:t>
            </a:r>
            <a:r>
              <a:rPr lang="sv-SE" baseline="0"/>
              <a:t> </a:t>
            </a:r>
          </a:p>
          <a:p>
            <a:r>
              <a:rPr lang="sv-SE" baseline="0"/>
              <a:t>Ungdom: </a:t>
            </a:r>
          </a:p>
          <a:p>
            <a:r>
              <a:rPr lang="sv-SE" baseline="0"/>
              <a:t>Värde. Viktigt att kunna klara sig och försörja sig själv</a:t>
            </a:r>
          </a:p>
          <a:p>
            <a:r>
              <a:rPr lang="sv-SE" baseline="0"/>
              <a:t>Långtidsmål: Klara skolan</a:t>
            </a:r>
          </a:p>
          <a:p>
            <a:r>
              <a:rPr lang="sv-SE" baseline="0"/>
              <a:t>Deltidsmål: Gå till skolan</a:t>
            </a:r>
          </a:p>
          <a:p>
            <a:endParaRPr lang="sv-SE"/>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9E9A41-8157-4559-BB15-13E85E91CC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368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b="1" dirty="0"/>
              <a:t>Mål är viktiga på det</a:t>
            </a:r>
            <a:r>
              <a:rPr lang="sv-SE" b="1" baseline="0" dirty="0"/>
              <a:t> sätt att de kan hjälpa till med att stärka motivationen för förändring. De skapar också en tydlighet för individen. </a:t>
            </a:r>
            <a:endParaRPr lang="sv-SE" b="1" dirty="0"/>
          </a:p>
          <a:p>
            <a:endParaRPr lang="sv-SE" dirty="0"/>
          </a:p>
          <a:p>
            <a:r>
              <a:rPr lang="sv-SE" dirty="0"/>
              <a:t>Att bryta ner till korta delmål innebär att det blir lättare att uppnå, om tar</a:t>
            </a:r>
            <a:r>
              <a:rPr lang="sv-SE" baseline="0" dirty="0"/>
              <a:t> alltför lång tid att nå ett mål lätt att tappa motivationen</a:t>
            </a:r>
            <a:endParaRPr lang="sv-SE"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9E9A41-8157-4559-BB15-13E85E91CC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3042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FC025F4F-9AFE-4F1D-8D69-44B6985226F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DELAKTIGHET</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solidFill>
                  <a:schemeClr val="accent1"/>
                </a:solidFill>
                <a:latin typeface="+mn-lt"/>
              </a:rPr>
              <a:t>80% av </a:t>
            </a:r>
            <a:r>
              <a:rPr lang="sv-SE" sz="1200" dirty="0" err="1">
                <a:solidFill>
                  <a:schemeClr val="accent1"/>
                </a:solidFill>
                <a:latin typeface="+mn-lt"/>
              </a:rPr>
              <a:t>SIPen</a:t>
            </a:r>
            <a:r>
              <a:rPr lang="sv-SE" sz="1200" dirty="0">
                <a:solidFill>
                  <a:schemeClr val="accent1"/>
                </a:solidFill>
                <a:latin typeface="+mn-lt"/>
              </a:rPr>
              <a:t> ska ha gjorts här</a:t>
            </a:r>
            <a:endParaRPr lang="sv-SE" sz="1200" dirty="0">
              <a:solidFill>
                <a:schemeClr val="accent1"/>
              </a:solidFill>
              <a:latin typeface="+mn-lt"/>
              <a:cs typeface="Calibri"/>
            </a:endParaRP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Av kallelsen/inbjudan </a:t>
            </a: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Syftet, dvs det långsiktiga målet, med SIP-mötet</a:t>
            </a: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Frågeställningar – vad behöver vi för delmål för att nå det långsiktiga målet</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Så att de kallade/inbjudna kan förbereda sig.</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Av kallelsen/inbjudan ska det tydligt framgå: → Syftet, dvs det långsiktiga målet, med SIP-mötet → Frågeställningar – vad behöver vi för delmål för att nå det långsiktiga målet Så att de kallade/inbjudna kan förbereda sig.</a:t>
            </a:r>
          </a:p>
          <a:p>
            <a:r>
              <a:rPr lang="sv-SE" sz="1200" b="1" i="0" kern="1200" dirty="0">
                <a:solidFill>
                  <a:schemeClr val="tx1"/>
                </a:solidFill>
                <a:effectLst/>
                <a:latin typeface="+mn-lt"/>
                <a:ea typeface="+mn-ea"/>
                <a:cs typeface="+mn-cs"/>
              </a:rPr>
              <a:t>Du har blivit kallad/inbjuden till SIP-möte.</a:t>
            </a:r>
          </a:p>
          <a:p>
            <a:r>
              <a:rPr lang="sv-SE" sz="1200" b="0" i="0" kern="1200" dirty="0">
                <a:solidFill>
                  <a:schemeClr val="tx1"/>
                </a:solidFill>
                <a:effectLst/>
                <a:latin typeface="+mn-lt"/>
                <a:ea typeface="+mn-ea"/>
                <a:cs typeface="+mn-cs"/>
              </a:rPr>
              <a:t>Kontakta sammankallande om kallelsen kommit till fel verksamhet.</a:t>
            </a:r>
          </a:p>
          <a:p>
            <a:r>
              <a:rPr lang="sv-SE" sz="1200" b="0" i="0" kern="1200" dirty="0">
                <a:solidFill>
                  <a:schemeClr val="tx1"/>
                </a:solidFill>
                <a:effectLst/>
                <a:latin typeface="+mn-lt"/>
                <a:ea typeface="+mn-ea"/>
                <a:cs typeface="+mn-cs"/>
              </a:rPr>
              <a:t>Meddela sammankallande om vem som kommer medverka på mötet.</a:t>
            </a:r>
          </a:p>
          <a:p>
            <a:r>
              <a:rPr lang="sv-SE" sz="1200" b="0" i="0" kern="1200" dirty="0">
                <a:solidFill>
                  <a:schemeClr val="tx1"/>
                </a:solidFill>
                <a:effectLst/>
                <a:latin typeface="+mn-lt"/>
                <a:ea typeface="+mn-ea"/>
                <a:cs typeface="+mn-cs"/>
              </a:rPr>
              <a:t>Förbered dig inför mötet utifrån målet med mötet och de frågeställningar som finns. Vad kan du tillföra utifrån din verksamhet? Skaffa mandat i frågor om du behöver det!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dirty="0">
                <a:ln>
                  <a:noFill/>
                </a:ln>
                <a:solidFill>
                  <a:prstClr val="black"/>
                </a:solidFill>
                <a:effectLst/>
                <a:uLnTx/>
                <a:uFillTx/>
                <a:latin typeface="+mn-lt"/>
                <a:ea typeface="+mn-ea"/>
                <a:cs typeface="+mn-cs"/>
              </a:rPr>
              <a:t>Syfte till mötet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Vad ska tas upp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dirty="0">
                <a:ln>
                  <a:noFill/>
                </a:ln>
                <a:solidFill>
                  <a:prstClr val="black"/>
                </a:solidFill>
                <a:effectLst/>
                <a:uLnTx/>
                <a:uFillTx/>
                <a:latin typeface="+mn-lt"/>
                <a:ea typeface="+mn-ea"/>
                <a:cs typeface="+mn-cs"/>
              </a:rPr>
              <a:t>Frågeställningarna</a:t>
            </a:r>
            <a:r>
              <a:rPr kumimoji="0" lang="sv-SE" sz="1200" b="0" i="0" u="none" strike="noStrike" kern="1200" cap="none" spc="0" normalizeH="0" baseline="0" noProof="0" dirty="0">
                <a:ln>
                  <a:noFill/>
                </a:ln>
                <a:solidFill>
                  <a:prstClr val="black"/>
                </a:solidFill>
                <a:effectLst/>
                <a:uLnTx/>
                <a:uFillTx/>
                <a:latin typeface="+mn-lt"/>
                <a:ea typeface="+mn-ea"/>
                <a:cs typeface="+mn-cs"/>
              </a:rPr>
              <a:t> – vilka är dom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dirty="0">
                <a:ln>
                  <a:noFill/>
                </a:ln>
                <a:solidFill>
                  <a:prstClr val="black"/>
                </a:solidFill>
                <a:effectLst/>
                <a:uLnTx/>
                <a:uFillTx/>
                <a:latin typeface="+mn-lt"/>
                <a:ea typeface="+mn-ea"/>
                <a:cs typeface="+mn-cs"/>
              </a:rPr>
              <a:t>Vilka resurspersoner är viktiga </a:t>
            </a:r>
            <a:r>
              <a:rPr kumimoji="0" lang="sv-SE" sz="1200" b="0" i="0" u="none" strike="noStrike" kern="1200" cap="none" spc="0" normalizeH="0" baseline="0" noProof="0" dirty="0">
                <a:ln>
                  <a:noFill/>
                </a:ln>
                <a:solidFill>
                  <a:prstClr val="black"/>
                </a:solidFill>
                <a:effectLst/>
                <a:uLnTx/>
                <a:uFillTx/>
                <a:latin typeface="+mn-lt"/>
                <a:ea typeface="+mn-ea"/>
                <a:cs typeface="+mn-cs"/>
              </a:rPr>
              <a:t>….just denna </a:t>
            </a:r>
            <a:r>
              <a:rPr kumimoji="0" lang="sv-SE" sz="1200" b="0" i="0" u="none" strike="noStrike" kern="1200" cap="none" spc="0" normalizeH="0" baseline="0" noProof="0" dirty="0" err="1">
                <a:ln>
                  <a:noFill/>
                </a:ln>
                <a:solidFill>
                  <a:prstClr val="black"/>
                </a:solidFill>
                <a:effectLst/>
                <a:uLnTx/>
                <a:uFillTx/>
                <a:latin typeface="+mn-lt"/>
                <a:ea typeface="+mn-ea"/>
                <a:cs typeface="+mn-cs"/>
              </a:rPr>
              <a:t>sip</a:t>
            </a:r>
            <a:r>
              <a:rPr kumimoji="0" lang="sv-SE" sz="1200" b="0" i="0" u="none" strike="noStrike" kern="1200" cap="none" spc="0" normalizeH="0" baseline="0" noProof="0" dirty="0">
                <a:ln>
                  <a:noFill/>
                </a:ln>
                <a:solidFill>
                  <a:prstClr val="black"/>
                </a:solidFill>
                <a:effectLst/>
                <a:uLnTx/>
                <a:uFillTx/>
                <a:latin typeface="+mn-lt"/>
                <a:ea typeface="+mn-ea"/>
                <a:cs typeface="+mn-cs"/>
              </a:rPr>
              <a:t> möte för nästa </a:t>
            </a:r>
            <a:r>
              <a:rPr kumimoji="0" lang="sv-SE" sz="1200" b="0" i="0" u="none" strike="noStrike" kern="1200" cap="none" spc="0" normalizeH="0" baseline="0" noProof="0" dirty="0" err="1">
                <a:ln>
                  <a:noFill/>
                </a:ln>
                <a:solidFill>
                  <a:prstClr val="black"/>
                </a:solidFill>
                <a:effectLst/>
                <a:uLnTx/>
                <a:uFillTx/>
                <a:latin typeface="+mn-lt"/>
                <a:ea typeface="+mn-ea"/>
                <a:cs typeface="+mn-cs"/>
              </a:rPr>
              <a:t>sip</a:t>
            </a:r>
            <a:r>
              <a:rPr kumimoji="0" lang="sv-SE" sz="1200" b="0" i="0" u="none" strike="noStrike" kern="1200" cap="none" spc="0" normalizeH="0" baseline="0" noProof="0" dirty="0">
                <a:ln>
                  <a:noFill/>
                </a:ln>
                <a:solidFill>
                  <a:prstClr val="black"/>
                </a:solidFill>
                <a:effectLst/>
                <a:uLnTx/>
                <a:uFillTx/>
                <a:latin typeface="+mn-lt"/>
                <a:ea typeface="+mn-ea"/>
                <a:cs typeface="+mn-cs"/>
              </a:rPr>
              <a:t> kanske det är andra resurspersoner som ska vara med….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sng" strike="noStrike" kern="1200" cap="none" spc="0" normalizeH="0" baseline="0" noProof="0" dirty="0">
                <a:ln>
                  <a:noFill/>
                </a:ln>
                <a:solidFill>
                  <a:prstClr val="black"/>
                </a:solidFill>
                <a:effectLst/>
                <a:uLnTx/>
                <a:uFillTx/>
                <a:latin typeface="+mn-lt"/>
                <a:ea typeface="+mn-ea"/>
                <a:cs typeface="+mn-cs"/>
              </a:rPr>
              <a:t>Mål/delmål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Formulera ett långsiktigt mål: Vad är viktigt för dig? Formulera delmål som visar hur personen vill ha det jämfört med nu på kort och lång sikt. Eventuellt prioritera det som är viktigt nu.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Beskriv hur målen ska uppnås på kort och på lång sikt. Vad ska göras? Hur ska det göras? </a:t>
            </a:r>
          </a:p>
          <a:p>
            <a:endParaRPr lang="sv-SE"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Jag blir kallad till ett SIP -möte –vad krävs av mig?</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17C2D9-76AF-42E9-B556-BB2585488A1B}"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4943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3B8C9EEF-DE37-46BC-947C-B426D8F5AE5E}"/>
              </a:ext>
            </a:extLst>
          </p:cNvPr>
          <p:cNvSpPr>
            <a:spLocks noGrp="1"/>
          </p:cNvSpPr>
          <p:nvPr>
            <p:ph type="body" idx="1"/>
          </p:nvPr>
        </p:nvSpPr>
        <p:spPr/>
        <p:txBody>
          <a:bodyPr/>
          <a:lstStyle/>
          <a:p>
            <a:r>
              <a:rPr lang="sv-SE" dirty="0"/>
              <a:t>DELAKTIGHET</a:t>
            </a:r>
          </a:p>
          <a:p>
            <a:r>
              <a:rPr lang="sv-SE" dirty="0"/>
              <a:t>Mötet ska utgå från det syfte och de frågeställningar som framkom i kallelsen och utifrån det ska lång- och kortsiktiga mål tydligt framgå i SIP, där insatser för att nå målen ska beskrivas. → Alla som vill får en kopia av </a:t>
            </a:r>
            <a:r>
              <a:rPr lang="sv-SE" dirty="0" err="1"/>
              <a:t>SIP:en</a:t>
            </a:r>
            <a:r>
              <a:rPr lang="sv-SE" dirty="0"/>
              <a:t>. SIP ersätter inte den dokumentation som respektive huvudman är skyldig att göra.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dirty="0">
                <a:solidFill>
                  <a:schemeClr val="accent1"/>
                </a:solidFill>
                <a:latin typeface="+mn-lt"/>
              </a:rPr>
              <a:t>SIP mötet</a:t>
            </a:r>
            <a:endParaRPr lang="sv-SE" sz="1200" b="1" dirty="0">
              <a:solidFill>
                <a:schemeClr val="accent1"/>
              </a:solidFill>
              <a:latin typeface="+mn-lt"/>
              <a:cs typeface="Calibri"/>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Gemensamt ansvarstagande och tillit gäller samtliga kallade och inbjudna till mötet samt att se den enskilde som en helhet. </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De kallade och inbjudna är tillsammans med den enskilde teamet. Den SIP som ska skrivas, ska visa på gemensamt ansvarstagande och tillit inom teamet och ska ses som en gemensam plan. Utifrån den enskildes behov är teamet större eller mindre, träffas oftare eller mer sällan, under en längre eller kortare tid. </a:t>
            </a:r>
          </a:p>
          <a:p>
            <a:r>
              <a:rPr lang="sv-SE" sz="1200" b="0" i="0" kern="1200" dirty="0">
                <a:solidFill>
                  <a:schemeClr val="tx1"/>
                </a:solidFill>
                <a:effectLst/>
                <a:latin typeface="+mn-lt"/>
                <a:ea typeface="+mn-ea"/>
                <a:cs typeface="+mn-cs"/>
              </a:rPr>
              <a:t>Under mötet</a:t>
            </a:r>
          </a:p>
          <a:p>
            <a:r>
              <a:rPr lang="sv-SE" sz="1200" b="0" i="0" kern="1200" dirty="0">
                <a:solidFill>
                  <a:schemeClr val="tx1"/>
                </a:solidFill>
                <a:effectLst/>
                <a:latin typeface="+mn-lt"/>
                <a:ea typeface="+mn-ea"/>
                <a:cs typeface="+mn-cs"/>
              </a:rPr>
              <a:t>Följande steg görs under mötet.</a:t>
            </a:r>
          </a:p>
          <a:p>
            <a:r>
              <a:rPr lang="sv-SE" sz="1200" b="0" i="0" kern="1200" dirty="0">
                <a:solidFill>
                  <a:schemeClr val="tx1"/>
                </a:solidFill>
                <a:effectLst/>
                <a:latin typeface="+mn-lt"/>
                <a:ea typeface="+mn-ea"/>
                <a:cs typeface="+mn-cs"/>
              </a:rPr>
              <a:t>Förbered för Skypedeltagande.</a:t>
            </a:r>
          </a:p>
          <a:p>
            <a:r>
              <a:rPr lang="sv-SE" sz="1200" b="0" i="0" kern="1200" dirty="0">
                <a:solidFill>
                  <a:schemeClr val="tx1"/>
                </a:solidFill>
                <a:effectLst/>
                <a:latin typeface="+mn-lt"/>
                <a:ea typeface="+mn-ea"/>
                <a:cs typeface="+mn-cs"/>
              </a:rPr>
              <a:t>Kontrollera tekniken.</a:t>
            </a:r>
          </a:p>
          <a:p>
            <a:r>
              <a:rPr lang="sv-SE" sz="1200" b="0" i="0" kern="1200" dirty="0">
                <a:solidFill>
                  <a:schemeClr val="tx1"/>
                </a:solidFill>
                <a:effectLst/>
                <a:latin typeface="+mn-lt"/>
                <a:ea typeface="+mn-ea"/>
                <a:cs typeface="+mn-cs"/>
              </a:rPr>
              <a:t>Dagordning </a:t>
            </a:r>
          </a:p>
          <a:p>
            <a:r>
              <a:rPr lang="sv-SE" sz="1200" b="0" i="0" kern="1200" dirty="0">
                <a:solidFill>
                  <a:schemeClr val="tx1"/>
                </a:solidFill>
                <a:effectLst/>
                <a:latin typeface="+mn-lt"/>
                <a:ea typeface="+mn-ea"/>
                <a:cs typeface="+mn-cs"/>
              </a:rPr>
              <a:t>Se till att någon dokumenterar – SIP.  Skriv på ett sätt så att alla förstår, använd inga förkortningar eller verksamhetsbegrepp.</a:t>
            </a:r>
          </a:p>
          <a:p>
            <a:r>
              <a:rPr lang="sv-SE" sz="1200" b="0" i="0" kern="1200" dirty="0">
                <a:solidFill>
                  <a:schemeClr val="tx1"/>
                </a:solidFill>
                <a:effectLst/>
                <a:latin typeface="+mn-lt"/>
                <a:ea typeface="+mn-ea"/>
                <a:cs typeface="+mn-cs"/>
              </a:rPr>
              <a:t>SIP ersätter inte den dokumentation som respektive huvudman och inbjudna är skyldig att göra.</a:t>
            </a:r>
          </a:p>
          <a:p>
            <a:r>
              <a:rPr lang="sv-SE" sz="1200" b="1" i="0" kern="1200" dirty="0">
                <a:solidFill>
                  <a:schemeClr val="tx1"/>
                </a:solidFill>
                <a:effectLst/>
                <a:latin typeface="+mn-lt"/>
                <a:ea typeface="+mn-ea"/>
                <a:cs typeface="+mn-cs"/>
              </a:rPr>
              <a:t>För samtliga deltagare</a:t>
            </a:r>
            <a:endParaRPr lang="sv-SE" sz="1200" b="0" i="0" kern="1200" dirty="0">
              <a:solidFill>
                <a:schemeClr val="tx1"/>
              </a:solidFill>
              <a:effectLst/>
              <a:latin typeface="+mn-lt"/>
              <a:ea typeface="+mn-ea"/>
              <a:cs typeface="+mn-cs"/>
            </a:endParaRPr>
          </a:p>
          <a:p>
            <a:r>
              <a:rPr lang="sv-SE" sz="1200" b="0" i="0" kern="1200" dirty="0">
                <a:solidFill>
                  <a:schemeClr val="tx1"/>
                </a:solidFill>
                <a:effectLst/>
                <a:latin typeface="+mn-lt"/>
                <a:ea typeface="+mn-ea"/>
                <a:cs typeface="+mn-cs"/>
              </a:rPr>
              <a:t>Kom väl förberedd.</a:t>
            </a:r>
          </a:p>
          <a:p>
            <a:r>
              <a:rPr lang="sv-SE" sz="1200" b="0" i="0" kern="1200" dirty="0">
                <a:solidFill>
                  <a:schemeClr val="tx1"/>
                </a:solidFill>
                <a:effectLst/>
                <a:latin typeface="+mn-lt"/>
                <a:ea typeface="+mn-ea"/>
                <a:cs typeface="+mn-cs"/>
              </a:rPr>
              <a:t>Håll tiden.</a:t>
            </a:r>
          </a:p>
          <a:p>
            <a:r>
              <a:rPr lang="sv-SE" sz="1200" b="0" i="0" kern="1200" dirty="0">
                <a:solidFill>
                  <a:schemeClr val="tx1"/>
                </a:solidFill>
                <a:effectLst/>
                <a:latin typeface="+mn-lt"/>
                <a:ea typeface="+mn-ea"/>
                <a:cs typeface="+mn-cs"/>
              </a:rPr>
              <a:t>Låt alla komma till tals.</a:t>
            </a:r>
          </a:p>
          <a:p>
            <a:r>
              <a:rPr lang="sv-SE" sz="1200" b="0" i="0" kern="1200" dirty="0">
                <a:solidFill>
                  <a:schemeClr val="tx1"/>
                </a:solidFill>
                <a:effectLst/>
                <a:latin typeface="+mn-lt"/>
                <a:ea typeface="+mn-ea"/>
                <a:cs typeface="+mn-cs"/>
              </a:rPr>
              <a:t>Lyssna aktivt och ta ansvar för ditt deltagande.</a:t>
            </a:r>
          </a:p>
          <a:p>
            <a:r>
              <a:rPr lang="sv-SE" sz="1200" b="0" i="0" kern="1200" dirty="0">
                <a:solidFill>
                  <a:schemeClr val="tx1"/>
                </a:solidFill>
                <a:effectLst/>
                <a:latin typeface="+mn-lt"/>
                <a:ea typeface="+mn-ea"/>
                <a:cs typeface="+mn-cs"/>
              </a:rPr>
              <a:t>Använd ett enkelt språk.</a:t>
            </a:r>
          </a:p>
          <a:p>
            <a:r>
              <a:rPr lang="sv-SE" sz="1200" b="0" i="0" kern="1200" dirty="0">
                <a:solidFill>
                  <a:schemeClr val="tx1"/>
                </a:solidFill>
                <a:effectLst/>
                <a:latin typeface="+mn-lt"/>
                <a:ea typeface="+mn-ea"/>
                <a:cs typeface="+mn-cs"/>
              </a:rPr>
              <a:t>Tala om vad du kan bidra med, inte vad någon annan borde göra.</a:t>
            </a:r>
          </a:p>
          <a:p>
            <a:r>
              <a:rPr lang="sv-SE" sz="1200" b="0" i="0" kern="1200" dirty="0">
                <a:solidFill>
                  <a:schemeClr val="tx1"/>
                </a:solidFill>
                <a:effectLst/>
                <a:latin typeface="+mn-lt"/>
                <a:ea typeface="+mn-ea"/>
                <a:cs typeface="+mn-cs"/>
              </a:rPr>
              <a:t>Vara uppmärksam på den enskildes och </a:t>
            </a:r>
            <a:r>
              <a:rPr lang="sv-SE" sz="1200" b="0" i="0" kern="1200" dirty="0" err="1">
                <a:solidFill>
                  <a:schemeClr val="tx1"/>
                </a:solidFill>
                <a:effectLst/>
                <a:latin typeface="+mn-lt"/>
                <a:ea typeface="+mn-ea"/>
                <a:cs typeface="+mn-cs"/>
              </a:rPr>
              <a:t>ev</a:t>
            </a:r>
            <a:r>
              <a:rPr lang="sv-SE" sz="1200" b="0" i="0" kern="1200" dirty="0">
                <a:solidFill>
                  <a:schemeClr val="tx1"/>
                </a:solidFill>
                <a:effectLst/>
                <a:latin typeface="+mn-lt"/>
                <a:ea typeface="+mn-ea"/>
                <a:cs typeface="+mn-cs"/>
              </a:rPr>
              <a:t> närståendes reaktioner under hela mötet samt bidra till att de känner delaktighet.</a:t>
            </a:r>
          </a:p>
          <a:p>
            <a:r>
              <a:rPr lang="sv-SE" sz="1200" b="0" i="0" kern="1200" dirty="0">
                <a:solidFill>
                  <a:schemeClr val="tx1"/>
                </a:solidFill>
                <a:effectLst/>
                <a:latin typeface="+mn-lt"/>
                <a:ea typeface="+mn-ea"/>
                <a:cs typeface="+mn-cs"/>
              </a:rPr>
              <a:t>Innan mötet avslutas</a:t>
            </a:r>
          </a:p>
          <a:p>
            <a:r>
              <a:rPr lang="sv-SE" sz="1200" b="0" i="0" kern="1200" dirty="0">
                <a:solidFill>
                  <a:schemeClr val="tx1"/>
                </a:solidFill>
                <a:effectLst/>
                <a:latin typeface="+mn-lt"/>
                <a:ea typeface="+mn-ea"/>
                <a:cs typeface="+mn-cs"/>
              </a:rPr>
              <a:t>Sammanfatta det ni kommit fram till. Gärna så alla ser. Se till att alla på mötet får ett exemplar av SIP.</a:t>
            </a:r>
          </a:p>
          <a:p>
            <a:r>
              <a:rPr lang="sv-SE" sz="1200" b="0" i="0" kern="1200" dirty="0">
                <a:solidFill>
                  <a:schemeClr val="tx1"/>
                </a:solidFill>
                <a:effectLst/>
                <a:latin typeface="+mn-lt"/>
                <a:ea typeface="+mn-ea"/>
                <a:cs typeface="+mn-cs"/>
              </a:rPr>
              <a:t>Boka tid för uppföljning.</a:t>
            </a:r>
          </a:p>
          <a:p>
            <a:r>
              <a:rPr lang="sv-SE" sz="1200" b="0" i="0" kern="1200" dirty="0">
                <a:solidFill>
                  <a:schemeClr val="tx1"/>
                </a:solidFill>
                <a:effectLst/>
                <a:latin typeface="+mn-lt"/>
                <a:ea typeface="+mn-ea"/>
                <a:cs typeface="+mn-cs"/>
              </a:rPr>
              <a:t>Huvudansvarig är utsedd.</a:t>
            </a:r>
          </a:p>
          <a:p>
            <a:r>
              <a:rPr lang="sv-SE" sz="1200" b="0" i="0" kern="1200" dirty="0">
                <a:solidFill>
                  <a:schemeClr val="tx1"/>
                </a:solidFill>
                <a:effectLst/>
                <a:latin typeface="+mn-lt"/>
                <a:ea typeface="+mn-ea"/>
                <a:cs typeface="+mn-cs"/>
              </a:rPr>
              <a:t>Tydliggör vad som gäller om den enskildes livssituation förändras väsentligt, innan den planerade uppföljningen</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endParaRPr lang="sv-SE"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Så här kan en mötesstruktur se ut. Oavsett</a:t>
            </a:r>
            <a:r>
              <a:rPr lang="sv-SE" baseline="0" dirty="0"/>
              <a:t> hur långt mötet är kan tiden fördelas enligt dessa proportioner. </a:t>
            </a:r>
            <a:r>
              <a:rPr lang="sv-SE" dirty="0"/>
              <a:t>Beräkna gärna tiden för varje del innan</a:t>
            </a:r>
            <a:r>
              <a:rPr lang="sv-SE" baseline="0" dirty="0"/>
              <a:t> och ha en </a:t>
            </a:r>
            <a:r>
              <a:rPr lang="sv-SE" dirty="0"/>
              <a:t>synlig klocka</a:t>
            </a:r>
            <a:r>
              <a:rPr lang="sv-SE" baseline="0" dirty="0"/>
              <a:t> till hands. Om inte detta görs finns en viss risk att aldrig hinner med det som ska hinnas med.</a:t>
            </a:r>
            <a:r>
              <a:rPr lang="sv-SE" dirty="0"/>
              <a:t> </a:t>
            </a:r>
            <a:endParaRPr lang="sv-SE" baseline="0" dirty="0"/>
          </a:p>
          <a:p>
            <a:r>
              <a:rPr lang="sv-SE" baseline="0" dirty="0"/>
              <a:t>Förslag på innehåll i de olika delarna.</a:t>
            </a:r>
            <a:endParaRPr lang="sv-SE" dirty="0"/>
          </a:p>
          <a:p>
            <a:endParaRPr lang="sv-SE" sz="1200" b="0" i="0" u="none" strike="noStrike" kern="1200" baseline="0" dirty="0">
              <a:solidFill>
                <a:schemeClr val="tx1"/>
              </a:solidFill>
              <a:latin typeface="+mn-lt"/>
              <a:ea typeface="+mn-ea"/>
              <a:cs typeface="+mn-cs"/>
            </a:endParaRPr>
          </a:p>
          <a:p>
            <a:r>
              <a:rPr lang="sv-SE" sz="1200" b="1" i="0" u="none" strike="noStrike" kern="1200" baseline="0" dirty="0">
                <a:solidFill>
                  <a:schemeClr val="tx1"/>
                </a:solidFill>
                <a:latin typeface="+mn-lt"/>
                <a:ea typeface="+mn-ea"/>
                <a:cs typeface="+mn-cs"/>
              </a:rPr>
              <a:t>Inledning</a:t>
            </a:r>
          </a:p>
          <a:p>
            <a:r>
              <a:rPr lang="sv-SE" sz="1200" b="0" i="0" u="none" strike="noStrike" kern="1200" baseline="0" dirty="0">
                <a:solidFill>
                  <a:schemeClr val="tx1"/>
                </a:solidFill>
                <a:latin typeface="+mn-lt"/>
                <a:ea typeface="+mn-ea"/>
                <a:cs typeface="+mn-cs"/>
              </a:rPr>
              <a:t>Informera om rollen som mötesledare –ta ledarskapet!</a:t>
            </a:r>
          </a:p>
          <a:p>
            <a:r>
              <a:rPr lang="sv-SE" sz="1200" b="0" i="0" u="none" strike="noStrike" kern="1200" baseline="0" dirty="0">
                <a:solidFill>
                  <a:schemeClr val="tx1"/>
                </a:solidFill>
                <a:latin typeface="+mn-lt"/>
                <a:ea typeface="+mn-ea"/>
                <a:cs typeface="+mn-cs"/>
              </a:rPr>
              <a:t>Informera om samtycke och sekretessen </a:t>
            </a:r>
          </a:p>
          <a:p>
            <a:r>
              <a:rPr lang="sv-SE" sz="1200" b="0" i="0" u="none" strike="noStrike" kern="1200" baseline="0" dirty="0">
                <a:solidFill>
                  <a:schemeClr val="tx1"/>
                </a:solidFill>
                <a:latin typeface="+mn-lt"/>
                <a:ea typeface="+mn-ea"/>
                <a:cs typeface="+mn-cs"/>
              </a:rPr>
              <a:t>Sammanhangmarkera – informera om varför mötet hålls </a:t>
            </a:r>
          </a:p>
          <a:p>
            <a:r>
              <a:rPr lang="sv-SE" sz="1200" b="0" i="0" u="none" strike="noStrike" kern="1200" baseline="0" dirty="0">
                <a:solidFill>
                  <a:schemeClr val="tx1"/>
                </a:solidFill>
                <a:latin typeface="+mn-lt"/>
                <a:ea typeface="+mn-ea"/>
                <a:cs typeface="+mn-cs"/>
              </a:rPr>
              <a:t>Informera om frågeställning för mötet</a:t>
            </a:r>
          </a:p>
          <a:p>
            <a:pPr marL="0" indent="0">
              <a:buFont typeface="Arial" panose="020B0604020202020204" pitchFamily="34" charset="0"/>
              <a:buNone/>
            </a:pPr>
            <a:r>
              <a:rPr lang="sv-SE" sz="1200" b="0" i="0" u="none" strike="noStrike" kern="1200" baseline="0" dirty="0">
                <a:solidFill>
                  <a:schemeClr val="tx1"/>
                </a:solidFill>
                <a:latin typeface="+mn-lt"/>
                <a:ea typeface="+mn-ea"/>
                <a:cs typeface="+mn-cs"/>
              </a:rPr>
              <a:t>  Informera om ramarna för mötet</a:t>
            </a:r>
          </a:p>
          <a:p>
            <a:r>
              <a:rPr lang="sv-SE" sz="1200" b="0" i="0" u="none" strike="noStrike" kern="1200" baseline="0" dirty="0">
                <a:solidFill>
                  <a:schemeClr val="tx1"/>
                </a:solidFill>
                <a:latin typeface="+mn-lt"/>
                <a:ea typeface="+mn-ea"/>
                <a:cs typeface="+mn-cs"/>
              </a:rPr>
              <a:t>Avsatt tid – checka av att samtliga deltagare kan närvara hela mötet </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  Låta alla kort presentera sig </a:t>
            </a:r>
          </a:p>
          <a:p>
            <a:endParaRPr lang="sv-SE" sz="1200" b="0" i="0" u="none" strike="noStrike" kern="1200" baseline="0" dirty="0">
              <a:solidFill>
                <a:schemeClr val="tx1"/>
              </a:solidFill>
              <a:latin typeface="+mn-lt"/>
              <a:ea typeface="+mn-ea"/>
              <a:cs typeface="+mn-cs"/>
            </a:endParaRPr>
          </a:p>
          <a:p>
            <a:r>
              <a:rPr lang="sv-SE" sz="1200" b="1" i="0" u="none" strike="noStrike" kern="1200" baseline="0" dirty="0">
                <a:solidFill>
                  <a:schemeClr val="tx1"/>
                </a:solidFill>
                <a:latin typeface="+mn-lt"/>
                <a:ea typeface="+mn-ea"/>
                <a:cs typeface="+mn-cs"/>
              </a:rPr>
              <a:t>Orientering nuläge:</a:t>
            </a:r>
          </a:p>
          <a:p>
            <a:r>
              <a:rPr lang="sv-SE" sz="1200" b="0" i="0" u="none" strike="noStrike" kern="1200" baseline="0" dirty="0">
                <a:solidFill>
                  <a:schemeClr val="tx1"/>
                </a:solidFill>
                <a:latin typeface="+mn-lt"/>
                <a:ea typeface="+mn-ea"/>
                <a:cs typeface="+mn-cs"/>
              </a:rPr>
              <a:t>Kort beskriva nuvarande kontakt med barnet/familjen/den enskilde. Uppge gärna tydligt tid. Tex ”Vill du kort, på cirka 3 minuter beskriva din kontakt med …..</a:t>
            </a:r>
          </a:p>
          <a:p>
            <a:endParaRPr lang="sv-SE" sz="1200" b="0" i="0" u="none" strike="noStrike" kern="1200" baseline="0" dirty="0">
              <a:solidFill>
                <a:schemeClr val="tx1"/>
              </a:solidFill>
              <a:latin typeface="+mn-lt"/>
              <a:ea typeface="+mn-ea"/>
              <a:cs typeface="+mn-cs"/>
            </a:endParaRPr>
          </a:p>
          <a:p>
            <a:r>
              <a:rPr lang="sv-SE" sz="1200" b="1" i="0" u="none" strike="noStrike" kern="1200" baseline="0" dirty="0">
                <a:solidFill>
                  <a:schemeClr val="tx1"/>
                </a:solidFill>
                <a:latin typeface="+mn-lt"/>
                <a:ea typeface="+mn-ea"/>
                <a:cs typeface="+mn-cs"/>
              </a:rPr>
              <a:t>Behov mål och insatser</a:t>
            </a:r>
          </a:p>
          <a:p>
            <a:r>
              <a:rPr lang="sv-SE" sz="1200" b="0" i="0" u="none" strike="noStrike" kern="1200" baseline="0" dirty="0">
                <a:solidFill>
                  <a:schemeClr val="tx1"/>
                </a:solidFill>
                <a:latin typeface="+mn-lt"/>
                <a:ea typeface="+mn-ea"/>
                <a:cs typeface="+mn-cs"/>
              </a:rPr>
              <a:t>Denna del ska få mest tid!</a:t>
            </a:r>
          </a:p>
          <a:p>
            <a:r>
              <a:rPr lang="sv-SE" sz="1200" b="0" i="0" u="none" strike="noStrike" kern="1200" baseline="0" dirty="0">
                <a:solidFill>
                  <a:schemeClr val="tx1"/>
                </a:solidFill>
                <a:latin typeface="+mn-lt"/>
                <a:ea typeface="+mn-ea"/>
                <a:cs typeface="+mn-cs"/>
              </a:rPr>
              <a:t>Utgångspunkten är barnets/individens behov (och inte verksamheternas insatser) EXEMPEL: </a:t>
            </a:r>
            <a:r>
              <a:rPr lang="sv-SE" sz="1200" b="1" i="0" u="none" strike="noStrike" kern="1200" baseline="0" dirty="0">
                <a:solidFill>
                  <a:schemeClr val="tx1"/>
                </a:solidFill>
                <a:latin typeface="+mn-lt"/>
                <a:ea typeface="+mn-ea"/>
                <a:cs typeface="+mn-cs"/>
              </a:rPr>
              <a:t>Vad behövs för att Lisas skolsituation ska fungera</a:t>
            </a:r>
            <a:r>
              <a:rPr lang="sv-SE" sz="1200" b="0" i="0" u="none" strike="noStrike" kern="1200" baseline="0" dirty="0">
                <a:solidFill>
                  <a:schemeClr val="tx1"/>
                </a:solidFill>
                <a:latin typeface="+mn-lt"/>
                <a:ea typeface="+mn-ea"/>
                <a:cs typeface="+mn-cs"/>
              </a:rPr>
              <a:t>? </a:t>
            </a:r>
          </a:p>
          <a:p>
            <a:r>
              <a:rPr lang="sv-SE" sz="1200" b="0" i="0" u="none" strike="noStrike" kern="1200" baseline="0" dirty="0">
                <a:solidFill>
                  <a:schemeClr val="tx1"/>
                </a:solidFill>
                <a:latin typeface="+mn-lt"/>
                <a:ea typeface="+mn-ea"/>
                <a:cs typeface="+mn-cs"/>
              </a:rPr>
              <a:t>Mål ska formuleras tydligt för barnet/familjen – vad ska uppnås? </a:t>
            </a:r>
            <a:endParaRPr lang="sv-SE" sz="1200" b="1" i="0" u="none" strike="noStrike"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Var och en ska konkret beskriva vilken insats de ska utföra för att barnet/familjen ska nå målet </a:t>
            </a:r>
          </a:p>
          <a:p>
            <a:endParaRPr lang="sv-SE" sz="1200" b="1" i="0" u="none" strike="noStrike" kern="1200" baseline="0" dirty="0">
              <a:solidFill>
                <a:schemeClr val="tx1"/>
              </a:solidFill>
              <a:latin typeface="+mn-lt"/>
              <a:ea typeface="+mn-ea"/>
              <a:cs typeface="+mn-cs"/>
            </a:endParaRPr>
          </a:p>
          <a:p>
            <a:r>
              <a:rPr lang="sv-SE" sz="1200" b="1" i="0" u="none" strike="noStrike" kern="1200" baseline="0" dirty="0">
                <a:solidFill>
                  <a:schemeClr val="tx1"/>
                </a:solidFill>
                <a:latin typeface="+mn-lt"/>
                <a:ea typeface="+mn-ea"/>
                <a:cs typeface="+mn-cs"/>
              </a:rPr>
              <a:t>Klargöra sammanfatta</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Sammanfatta vad man kommit överens om vid mötet som ska vara nedskrivet i planen,</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Huvudansvarig för planen utses</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b="0" i="0" u="none" strike="noStrike"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sv-SE" sz="1200" b="1" i="0" u="none" strike="noStrike" kern="1200" baseline="0" dirty="0">
                <a:solidFill>
                  <a:schemeClr val="tx1"/>
                </a:solidFill>
                <a:latin typeface="+mn-lt"/>
                <a:ea typeface="+mn-ea"/>
                <a:cs typeface="+mn-cs"/>
              </a:rPr>
              <a:t>Avslut</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Alla får ett exemplar av SIP-planen</a:t>
            </a: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Uppföljningsmöte bokas </a:t>
            </a:r>
          </a:p>
          <a:p>
            <a:endParaRPr lang="sv-SE" sz="1200" b="0" i="0" u="none" strike="noStrike" kern="1200" baseline="0" dirty="0">
              <a:solidFill>
                <a:schemeClr val="tx1"/>
              </a:solidFill>
              <a:latin typeface="+mn-lt"/>
              <a:ea typeface="+mn-ea"/>
              <a:cs typeface="+mn-cs"/>
            </a:endParaRPr>
          </a:p>
          <a:p>
            <a:endParaRPr lang="sv-SE" sz="1200" b="0" i="0" u="none" strike="noStrike" kern="1200" baseline="0" dirty="0">
              <a:solidFill>
                <a:schemeClr val="tx1"/>
              </a:solidFill>
              <a:latin typeface="+mn-lt"/>
              <a:ea typeface="+mn-ea"/>
              <a:cs typeface="+mn-cs"/>
            </a:endParaRPr>
          </a:p>
          <a:p>
            <a:endParaRPr lang="sv-SE" sz="1200" b="0" i="0" u="none" strike="noStrike" kern="1200" baseline="0" dirty="0">
              <a:solidFill>
                <a:schemeClr val="tx1"/>
              </a:solidFill>
              <a:latin typeface="+mn-lt"/>
              <a:ea typeface="+mn-ea"/>
              <a:cs typeface="+mn-cs"/>
            </a:endParaRPr>
          </a:p>
          <a:p>
            <a:endParaRPr lang="sv-SE" sz="1200" b="0" i="0" u="none" strike="noStrike" kern="1200" baseline="0" dirty="0">
              <a:solidFill>
                <a:schemeClr val="tx1"/>
              </a:solidFill>
              <a:latin typeface="+mn-lt"/>
              <a:ea typeface="+mn-ea"/>
              <a:cs typeface="+mn-cs"/>
            </a:endParaRPr>
          </a:p>
          <a:p>
            <a:endParaRPr lang="sv-SE" sz="1200" b="0" i="0" u="none" strike="noStrike" kern="1200" baseline="0" dirty="0">
              <a:solidFill>
                <a:schemeClr val="tx1"/>
              </a:solidFill>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6C89E-70E4-411A-9CB6-FB2865B68A5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85606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dirty="0"/>
              <a:t>Olika möten kommer att se olika ut men det finns vissa gemensamma saker för att skapa gott möte. SIP inte alltför kort men ofta kortare om förbereder och har koll.</a:t>
            </a:r>
          </a:p>
          <a:p>
            <a:endParaRPr lang="sv-SE" baseline="0" dirty="0"/>
          </a:p>
          <a:p>
            <a:r>
              <a:rPr lang="sv-SE" baseline="0" dirty="0"/>
              <a:t>Även om någon initierat och leder mötet har alla deltagare ett gemensamt ansvar för att det blir ett möte av god kvalité</a:t>
            </a:r>
            <a:endParaRPr lang="sv-SE" dirty="0"/>
          </a:p>
          <a:p>
            <a:endParaRPr lang="sv-SE" dirty="0"/>
          </a:p>
          <a:p>
            <a:pPr marL="170902" indent="-170902">
              <a:buFont typeface="Arial" panose="020B0604020202020204" pitchFamily="34" charset="0"/>
              <a:buChar char="•"/>
            </a:pPr>
            <a:r>
              <a:rPr lang="sv-SE" dirty="0"/>
              <a:t>Alla ska veta vad för slags möte</a:t>
            </a:r>
            <a:r>
              <a:rPr lang="sv-SE" baseline="0" dirty="0"/>
              <a:t> detta är, känna till vad SIP är och vad som ska åstadkommas på mötet. Tydlig inledning då detta sägs.</a:t>
            </a:r>
          </a:p>
          <a:p>
            <a:pPr marL="170902" indent="-170902">
              <a:buFont typeface="Arial" panose="020B0604020202020204" pitchFamily="34" charset="0"/>
              <a:buChar char="•"/>
            </a:pPr>
            <a:endParaRPr lang="sv-SE" baseline="0" dirty="0"/>
          </a:p>
          <a:p>
            <a:pPr marL="170902" indent="-170902" defTabSz="911476">
              <a:buFont typeface="Arial" panose="020B0604020202020204" pitchFamily="34" charset="0"/>
              <a:buChar char="•"/>
              <a:defRPr/>
            </a:pPr>
            <a:r>
              <a:rPr lang="sv-SE" baseline="0" dirty="0"/>
              <a:t>Någon som tar ansvar för att leda och föra mötet framåt behöver finnas. Var tydlig och ta ledarskapet!</a:t>
            </a:r>
          </a:p>
          <a:p>
            <a:pPr marL="170902" indent="-170902">
              <a:buFont typeface="Arial" panose="020B0604020202020204" pitchFamily="34" charset="0"/>
              <a:buChar char="•"/>
            </a:pPr>
            <a:endParaRPr lang="sv-SE" baseline="0" dirty="0"/>
          </a:p>
          <a:p>
            <a:pPr marL="170902" indent="-170902">
              <a:buFont typeface="Arial" panose="020B0604020202020204" pitchFamily="34" charset="0"/>
              <a:buChar char="•"/>
            </a:pPr>
            <a:r>
              <a:rPr lang="sv-SE" baseline="0" dirty="0"/>
              <a:t>Tydliga ramar i form av tiden, hur mötet ska genomföras och ett tydligt innehåll skapar trygga möten</a:t>
            </a:r>
          </a:p>
          <a:p>
            <a:pPr marL="170902" indent="-170902">
              <a:buFont typeface="Arial" panose="020B0604020202020204" pitchFamily="34" charset="0"/>
              <a:buChar char="•"/>
            </a:pPr>
            <a:endParaRPr lang="sv-SE" baseline="0" dirty="0"/>
          </a:p>
          <a:p>
            <a:pPr marL="170902" indent="-170902" defTabSz="911476">
              <a:buFont typeface="Arial" panose="020B0604020202020204" pitchFamily="34" charset="0"/>
              <a:buChar char="•"/>
              <a:defRPr/>
            </a:pPr>
            <a:r>
              <a:rPr lang="sv-SE" baseline="0" dirty="0"/>
              <a:t>Ledarens ansvar:</a:t>
            </a:r>
          </a:p>
          <a:p>
            <a:pPr marL="626640" lvl="1" indent="-170902">
              <a:buFont typeface="Arial" panose="020B0604020202020204" pitchFamily="34" charset="0"/>
              <a:buChar char="•"/>
            </a:pPr>
            <a:r>
              <a:rPr lang="sv-SE" baseline="0" dirty="0"/>
              <a:t>Hålla ramarna men kunna vara flexibel inom ramarna. </a:t>
            </a:r>
          </a:p>
          <a:p>
            <a:pPr marL="626640" lvl="1" indent="-170902">
              <a:buFont typeface="Arial" panose="020B0604020202020204" pitchFamily="34" charset="0"/>
              <a:buChar char="•"/>
            </a:pPr>
            <a:r>
              <a:rPr lang="sv-SE" baseline="0" dirty="0"/>
              <a:t>se till att alla kommer till tals. Ge ordet till alla.</a:t>
            </a:r>
          </a:p>
          <a:p>
            <a:pPr marL="626640" lvl="1" indent="-170902">
              <a:buFont typeface="Arial" panose="020B0604020202020204" pitchFamily="34" charset="0"/>
              <a:buChar char="•"/>
            </a:pPr>
            <a:r>
              <a:rPr lang="sv-SE" baseline="0" dirty="0"/>
              <a:t>Fokus på familjen/barnet den unge</a:t>
            </a:r>
          </a:p>
          <a:p>
            <a:pPr marL="626640" lvl="1" indent="-170902">
              <a:buFont typeface="Arial" panose="020B0604020202020204" pitchFamily="34" charset="0"/>
              <a:buChar char="•"/>
            </a:pPr>
            <a:r>
              <a:rPr lang="sv-SE" baseline="0" dirty="0"/>
              <a:t>Förtydliga om behövs</a:t>
            </a:r>
          </a:p>
          <a:p>
            <a:pPr>
              <a:buFont typeface="Arial" panose="020B0604020202020204" pitchFamily="34" charset="0"/>
              <a:buChar char="•"/>
              <a:defRPr/>
            </a:pPr>
            <a:r>
              <a:rPr lang="sv-SE" altLang="sv-SE" sz="1600" dirty="0">
                <a:latin typeface="Georgia" panose="02040502050405020303" pitchFamily="18" charset="0"/>
              </a:rPr>
              <a:t>Olika yrkeskategorier 	</a:t>
            </a:r>
            <a:r>
              <a:rPr lang="sv-SE" altLang="sv-SE" sz="1200" dirty="0">
                <a:latin typeface="Georgia" panose="02040502050405020303" pitchFamily="18" charset="0"/>
              </a:rPr>
              <a:t>Olika språk – förståelse av ord  Värderingar utifrån egna teorier och förklaringsmodeller</a:t>
            </a:r>
          </a:p>
          <a:p>
            <a:pPr>
              <a:buFont typeface="Arial" panose="020B0604020202020204" pitchFamily="34" charset="0"/>
              <a:buChar char="•"/>
              <a:defRPr/>
            </a:pPr>
            <a:r>
              <a:rPr lang="sv-SE" altLang="sv-SE" sz="1600" dirty="0">
                <a:latin typeface="Georgia" panose="02040502050405020303" pitchFamily="18" charset="0"/>
              </a:rPr>
              <a:t>Tvetydighet		</a:t>
            </a:r>
            <a:r>
              <a:rPr lang="sv-SE" altLang="sv-SE" sz="1200" dirty="0">
                <a:latin typeface="Georgia" panose="02040502050405020303" pitchFamily="18" charset="0"/>
              </a:rPr>
              <a:t>Otydlig kommunikation som kan förstås utifrån egen tolkning (ex</a:t>
            </a:r>
            <a:r>
              <a:rPr lang="sv-SE" altLang="sv-SE" sz="1200" baseline="0" dirty="0">
                <a:latin typeface="Georgia" panose="02040502050405020303" pitchFamily="18" charset="0"/>
              </a:rPr>
              <a:t> snart?)</a:t>
            </a:r>
            <a:endParaRPr lang="sv-SE" altLang="sv-SE" sz="1200" dirty="0">
              <a:latin typeface="Georgia" panose="02040502050405020303" pitchFamily="18" charset="0"/>
            </a:endParaRPr>
          </a:p>
          <a:p>
            <a:pPr>
              <a:buFont typeface="Arial" panose="020B0604020202020204" pitchFamily="34" charset="0"/>
              <a:buChar char="•"/>
              <a:defRPr/>
            </a:pPr>
            <a:r>
              <a:rPr lang="sv-SE" altLang="sv-SE" sz="1600" dirty="0">
                <a:latin typeface="Georgia" panose="02040502050405020303" pitchFamily="18" charset="0"/>
              </a:rPr>
              <a:t> Filtrering – selektivt lyssnande </a:t>
            </a:r>
            <a:r>
              <a:rPr lang="sv-SE" altLang="sv-SE" sz="1200" dirty="0">
                <a:latin typeface="Georgia" panose="02040502050405020303" pitchFamily="18" charset="0"/>
              </a:rPr>
              <a:t>Utgår från egna förväntningar, erfarenheter och förutfattade meningar</a:t>
            </a:r>
          </a:p>
          <a:p>
            <a:pPr>
              <a:buFont typeface="Arial" panose="020B0604020202020204" pitchFamily="34" charset="0"/>
              <a:buChar char="•"/>
              <a:defRPr/>
            </a:pPr>
            <a:r>
              <a:rPr lang="sv-SE" altLang="sv-SE" sz="1600" dirty="0">
                <a:latin typeface="Georgia" panose="02040502050405020303" pitchFamily="18" charset="0"/>
              </a:rPr>
              <a:t> Bristande tillit till varandra </a:t>
            </a:r>
            <a:endParaRPr lang="sv-SE" baseline="0" dirty="0"/>
          </a:p>
          <a:p>
            <a:endParaRPr lang="sv-SE" baseline="0" dirty="0"/>
          </a:p>
          <a:p>
            <a:r>
              <a:rPr lang="sv-SE" baseline="0" dirty="0"/>
              <a:t>Metakommunikation är ofta ett bra sätt att styra möten. Exempelvis; ”Både i inledningen om hur mötet kommer att gå till men också vid behov. Vi har 1/½ timme, vi ska hinna med detta (frågeställningen), jag kommer att bryta om vi tappar tråden.” Det som vi pratar om nu är viktigt men har tappat fokus och om vi ska hinna det som vi har planerat behöver vi återgå till …… Kan vi ta det senare tillfälle.</a:t>
            </a:r>
          </a:p>
          <a:p>
            <a:r>
              <a:rPr lang="sv-SE" baseline="0" dirty="0"/>
              <a:t>Nu har vi 30 minuter kvar och om vi ska hinna med att skriva planen behöver vi gå vidare. </a:t>
            </a:r>
          </a:p>
          <a:p>
            <a:endParaRPr lang="sv-SE" baseline="0"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6C89E-70E4-411A-9CB6-FB2865B68A5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15399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Att man kan dela upp mötet i 3 delar.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Mötesledarens roll </a:t>
            </a:r>
            <a:r>
              <a:rPr lang="sv-SE" dirty="0"/>
              <a:t>är att se till att den enskilde och övriga deltagare får komma till tals. </a:t>
            </a:r>
            <a:r>
              <a:rPr lang="sv-SE" b="1" dirty="0"/>
              <a:t>Mötessekreteraren</a:t>
            </a:r>
            <a:r>
              <a:rPr lang="sv-SE" dirty="0"/>
              <a:t> ansvarar för att dokumentera vilka som är närvarande och vilka mål och delmål som beslutas.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Varje enhet/yrkesroll ansvarar för att dokumentera.</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32F0BA-6C4B-4801-B7CE-F44445264E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9914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Lagen</a:t>
            </a:r>
            <a:r>
              <a:rPr lang="sv-SE" baseline="0"/>
              <a:t> om SIP har tillkommit för att man har sett ett behov:</a:t>
            </a:r>
            <a:endParaRPr lang="sv-SE"/>
          </a:p>
          <a:p>
            <a:endParaRPr lang="sv-SE"/>
          </a:p>
          <a:p>
            <a:pPr marL="171450" indent="-171450">
              <a:buFont typeface="Arial" panose="020B0604020202020204" pitchFamily="34" charset="0"/>
              <a:buChar char="•"/>
            </a:pPr>
            <a:r>
              <a:rPr lang="sv-SE"/>
              <a:t>av att samordna insatser, </a:t>
            </a:r>
          </a:p>
          <a:p>
            <a:pPr marL="171450" indent="-171450">
              <a:buFont typeface="Arial" panose="020B0604020202020204" pitchFamily="34" charset="0"/>
              <a:buChar char="•"/>
            </a:pPr>
            <a:r>
              <a:rPr lang="sv-SE"/>
              <a:t>ge ett heltäckande stöd utifrån individens behov och</a:t>
            </a:r>
            <a:r>
              <a:rPr lang="sv-SE" baseline="0"/>
              <a:t> inte utifrån vad verksamheter erbjuder,</a:t>
            </a:r>
            <a:r>
              <a:rPr lang="sv-SE"/>
              <a:t> </a:t>
            </a:r>
          </a:p>
          <a:p>
            <a:pPr marL="171450" indent="-171450">
              <a:buFont typeface="Arial" panose="020B0604020202020204" pitchFamily="34" charset="0"/>
              <a:buChar char="•"/>
            </a:pPr>
            <a:r>
              <a:rPr lang="sv-SE"/>
              <a:t>s</a:t>
            </a:r>
            <a:r>
              <a:rPr lang="sv-SE" baseline="0"/>
              <a:t>kapa tydlighet- en helhetsbild så alla inblandade vet vad som pågår och vad som ska ske, </a:t>
            </a:r>
          </a:p>
          <a:p>
            <a:pPr marL="171450" indent="-171450">
              <a:buFont typeface="Arial" panose="020B0604020202020204" pitchFamily="34" charset="0"/>
              <a:buChar char="•"/>
            </a:pPr>
            <a:r>
              <a:rPr lang="sv-SE"/>
              <a:t>upprätta en</a:t>
            </a:r>
            <a:r>
              <a:rPr lang="sv-SE" baseline="0"/>
              <a:t> skriftlig plan som samlar insatserna i ett dokument,</a:t>
            </a:r>
          </a:p>
          <a:p>
            <a:pPr marL="171450" indent="-171450">
              <a:buFont typeface="Arial" panose="020B0604020202020204" pitchFamily="34" charset="0"/>
              <a:buChar char="•"/>
            </a:pPr>
            <a:r>
              <a:rPr lang="sv-SE" baseline="0"/>
              <a:t>öka individens delaktighet.</a:t>
            </a:r>
          </a:p>
          <a:p>
            <a:endParaRPr lang="sv-SE" baseline="0"/>
          </a:p>
          <a:p>
            <a:endParaRPr lang="sv-SE" baseline="0"/>
          </a:p>
          <a:p>
            <a:pPr marL="342900" indent="-342900">
              <a:buFont typeface="Wingdings" panose="05000000000000000000" pitchFamily="2" charset="2"/>
              <a:buChar char="§"/>
            </a:pPr>
            <a:r>
              <a:rPr lang="sv-SE" altLang="sv-SE" sz="1200"/>
              <a:t>väl fungerande vård- och omsorgsorganisation och </a:t>
            </a:r>
          </a:p>
          <a:p>
            <a:pPr marL="342900" indent="-342900">
              <a:buFont typeface="Wingdings" panose="05000000000000000000" pitchFamily="2" charset="2"/>
              <a:buChar char="§"/>
            </a:pPr>
            <a:r>
              <a:rPr lang="sv-SE" altLang="sv-SE" sz="1200"/>
              <a:t>sammanhållen vårdkedja</a:t>
            </a:r>
          </a:p>
          <a:p>
            <a:pPr marL="342900" indent="-342900">
              <a:buFont typeface="Wingdings" panose="05000000000000000000" pitchFamily="2" charset="2"/>
              <a:buChar char="§"/>
            </a:pPr>
            <a:r>
              <a:rPr lang="sv-SE" altLang="sv-SE" sz="1200"/>
              <a:t>där den enskilde får adekvat stöd och hjälp på rätt nivå.</a:t>
            </a:r>
          </a:p>
          <a:p>
            <a:pPr marL="342900" indent="-342900">
              <a:buFont typeface="Wingdings" panose="05000000000000000000" pitchFamily="2" charset="2"/>
              <a:buChar char="§"/>
            </a:pPr>
            <a:endParaRPr lang="sv-SE" altLang="sv-SE" sz="1200"/>
          </a:p>
          <a:p>
            <a:pPr marL="0" indent="0">
              <a:buFont typeface="Wingdings" panose="05000000000000000000" pitchFamily="2" charset="2"/>
              <a:buNone/>
            </a:pPr>
            <a:r>
              <a:rPr lang="sv-SE"/>
              <a:t>Syfte med SIP </a:t>
            </a:r>
          </a:p>
          <a:p>
            <a:pPr marL="342900" indent="-342900">
              <a:buFont typeface="Wingdings" panose="05000000000000000000" pitchFamily="2" charset="2"/>
              <a:buChar char="§"/>
            </a:pPr>
            <a:r>
              <a:rPr lang="sv-SE"/>
              <a:t>Identifiera den enskildes behov och göra denne delaktig i planeringen. </a:t>
            </a:r>
          </a:p>
          <a:p>
            <a:pPr marL="342900" indent="-342900">
              <a:buFont typeface="Wingdings" panose="05000000000000000000" pitchFamily="2" charset="2"/>
              <a:buChar char="§"/>
            </a:pPr>
            <a:r>
              <a:rPr lang="sv-SE"/>
              <a:t>Tidigt erbjuda samordnade insatser. •Samordna insatser verksamheter emellan. </a:t>
            </a:r>
          </a:p>
          <a:p>
            <a:pPr marL="342900" indent="-342900">
              <a:buFont typeface="Wingdings" panose="05000000000000000000" pitchFamily="2" charset="2"/>
              <a:buChar char="§"/>
            </a:pPr>
            <a:r>
              <a:rPr lang="sv-SE"/>
              <a:t>Försäkra sig om att såväl de närstående som verksamheterna känner till vilka insatser som pågår eller planeras. </a:t>
            </a:r>
          </a:p>
          <a:p>
            <a:pPr marL="342900" indent="-342900">
              <a:buFont typeface="Wingdings" panose="05000000000000000000" pitchFamily="2" charset="2"/>
              <a:buChar char="§"/>
            </a:pPr>
            <a:r>
              <a:rPr lang="sv-SE"/>
              <a:t>Säkerställa att den enskildes och närståendes behov av stöd blir tillgodosett. </a:t>
            </a:r>
          </a:p>
          <a:p>
            <a:endParaRPr lang="sv-SE" baseline="0"/>
          </a:p>
          <a:p>
            <a:r>
              <a:rPr lang="sv-SE"/>
              <a:t>Mål med SIP </a:t>
            </a:r>
          </a:p>
          <a:p>
            <a:r>
              <a:rPr lang="sv-SE"/>
              <a:t>Att utifrån den enskildes behov och önskemål skapa en helhetsbild av vilka insatser som planeras, ansvarsfördelning och vilka kompetenser som behövs med syftet att öka den enskildes inflytande och delaktighet kring insatser och stöd. </a:t>
            </a:r>
            <a:endParaRPr lang="sv-SE" baseline="0"/>
          </a:p>
          <a:p>
            <a:endParaRPr lang="sv-SE"/>
          </a:p>
        </p:txBody>
      </p:sp>
      <p:sp>
        <p:nvSpPr>
          <p:cNvPr id="4" name="Platshållare för bildnummer 3"/>
          <p:cNvSpPr>
            <a:spLocks noGrp="1"/>
          </p:cNvSpPr>
          <p:nvPr>
            <p:ph type="sldNum" sz="quarter" idx="5"/>
          </p:nvPr>
        </p:nvSpPr>
        <p:spPr/>
        <p:txBody>
          <a:bodyPr/>
          <a:lstStyle/>
          <a:p>
            <a:fld id="{B632F0BA-6C4B-4801-B7CE-F44445264E04}" type="slidenum">
              <a:rPr lang="sv-SE" smtClean="0"/>
              <a:t>4</a:t>
            </a:fld>
            <a:endParaRPr lang="sv-SE"/>
          </a:p>
        </p:txBody>
      </p:sp>
    </p:spTree>
    <p:extLst>
      <p:ext uri="{BB962C8B-B14F-4D97-AF65-F5344CB8AC3E}">
        <p14:creationId xmlns:p14="http://schemas.microsoft.com/office/powerpoint/2010/main" val="40714824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effectLst/>
              </a:rPr>
              <a:t>Trygga möten behöver struktur </a:t>
            </a:r>
          </a:p>
          <a:p>
            <a:r>
              <a:rPr lang="sv-SE" dirty="0">
                <a:effectLst/>
              </a:rPr>
              <a:t>Med hjälp av mötescirkeln får alla deltagare möjlighet att förbereda sig inför mötet och förstå</a:t>
            </a:r>
            <a:r>
              <a:rPr lang="sv-SE" baseline="0" dirty="0">
                <a:effectLst/>
              </a:rPr>
              <a:t> </a:t>
            </a:r>
            <a:r>
              <a:rPr lang="sv-SE" dirty="0">
                <a:effectLst/>
              </a:rPr>
              <a:t>hur ett möte går till.</a:t>
            </a:r>
            <a:r>
              <a:rPr lang="sv-SE" baseline="0" dirty="0">
                <a:effectLst/>
              </a:rPr>
              <a:t> </a:t>
            </a:r>
          </a:p>
          <a:p>
            <a:r>
              <a:rPr lang="sv-SE" dirty="0">
                <a:effectLst/>
              </a:rPr>
              <a:t>Målet är att mötet ska</a:t>
            </a:r>
            <a:r>
              <a:rPr lang="sv-SE" baseline="0" dirty="0">
                <a:effectLst/>
              </a:rPr>
              <a:t> kännas tryggt och bli </a:t>
            </a:r>
            <a:r>
              <a:rPr lang="sv-SE" dirty="0">
                <a:effectLst/>
              </a:rPr>
              <a:t>meningsfullt för alla involverade. </a:t>
            </a:r>
          </a:p>
          <a:p>
            <a:endParaRPr lang="sv-SE" dirty="0"/>
          </a:p>
          <a:p>
            <a:r>
              <a:rPr lang="sv-SE" b="1" dirty="0"/>
              <a:t>Information om mötescirkeln.</a:t>
            </a:r>
          </a:p>
          <a:p>
            <a:r>
              <a:rPr lang="sv-SE" b="1" dirty="0"/>
              <a:t>Mötescirkeln är ett redskap som kan användas som en hjälp i möten där SIP upprättas. </a:t>
            </a:r>
          </a:p>
          <a:p>
            <a:r>
              <a:rPr lang="sv-SE" dirty="0"/>
              <a:t>Syftet med cirkeln är att skapa trygga möten, vilket kan uppnås genom förutsägbara och strukturerade möten. Alla deltagare får genom cirkeln samma förväntningar på mötet.</a:t>
            </a:r>
          </a:p>
          <a:p>
            <a:r>
              <a:rPr lang="sv-SE" dirty="0"/>
              <a:t>När alla deltagare vet ungefär vad som ska ske och har samma förväntningar på mötet blir det lättare att hålla fokus på det viktiga innehållet så att mötet handlar om rätt saker, så processen rör sig framåt och allt kommer med. </a:t>
            </a:r>
          </a:p>
          <a:p>
            <a:r>
              <a:rPr lang="sv-SE" dirty="0"/>
              <a:t>Målet är att mötet ska blir begripligt, hanterbart och meningsfullt för den enskilde.</a:t>
            </a:r>
          </a:p>
          <a:p>
            <a:r>
              <a:rPr lang="sv-SE" b="1" dirty="0"/>
              <a:t>Hur cirkeln är tänkt att användas.</a:t>
            </a:r>
          </a:p>
          <a:p>
            <a:r>
              <a:rPr lang="sv-SE" i="1" dirty="0"/>
              <a:t>Det finns en fram- och en baksida på cirkeln.</a:t>
            </a:r>
            <a:endParaRPr lang="sv-SE" dirty="0"/>
          </a:p>
          <a:p>
            <a:pPr lvl="0"/>
            <a:r>
              <a:rPr lang="sv-SE" dirty="0"/>
              <a:t>Framsidan är tänkt som en checklista att användas på själva mötet. Den är formad som en klocka för att illustrera hur mycket tid som kan användas till varje del. Oavsett hur långt mötet är kan samma proportioner användas. Följ pilarna i cirkelns ytterkant.</a:t>
            </a:r>
          </a:p>
          <a:p>
            <a:pPr lvl="0"/>
            <a:r>
              <a:rPr lang="sv-SE" dirty="0"/>
              <a:t>Baksidan är tänkt som en information att läsas innan mötet. </a:t>
            </a:r>
          </a:p>
          <a:p>
            <a:r>
              <a:rPr lang="sv-SE" dirty="0"/>
              <a:t> </a:t>
            </a:r>
          </a:p>
          <a:p>
            <a:r>
              <a:rPr lang="sv-SE" i="1" dirty="0"/>
              <a:t>I cirkeln kan du se:</a:t>
            </a:r>
            <a:endParaRPr lang="sv-SE" dirty="0"/>
          </a:p>
          <a:p>
            <a:pPr lvl="0"/>
            <a:r>
              <a:rPr lang="sv-SE" dirty="0"/>
              <a:t>Hur tiden kan fördelas mellan olika innehållsdelar för att allt som är viktigt ska hinnas med på mötet</a:t>
            </a:r>
          </a:p>
          <a:p>
            <a:pPr lvl="0"/>
            <a:r>
              <a:rPr lang="sv-SE" dirty="0"/>
              <a:t>Vilka olika delar ett möte kan innehålla</a:t>
            </a:r>
          </a:p>
          <a:p>
            <a:pPr lvl="0"/>
            <a:r>
              <a:rPr lang="sv-SE" dirty="0"/>
              <a:t>Vad som kan ingå i varje del.</a:t>
            </a:r>
          </a:p>
          <a:p>
            <a:r>
              <a:rPr lang="sv-SE" dirty="0"/>
              <a:t> </a:t>
            </a:r>
          </a:p>
          <a:p>
            <a:r>
              <a:rPr lang="sv-SE" i="1" dirty="0"/>
              <a:t>Målgrupp kan du se mitt i cirkeln. Det finns mötescirklar riktade till:</a:t>
            </a:r>
            <a:endParaRPr lang="sv-SE" dirty="0"/>
          </a:p>
          <a:p>
            <a:pPr lvl="0"/>
            <a:r>
              <a:rPr lang="sv-SE" dirty="0"/>
              <a:t>Personal. </a:t>
            </a:r>
          </a:p>
          <a:p>
            <a:pPr lvl="0"/>
            <a:r>
              <a:rPr lang="sv-SE" dirty="0"/>
              <a:t>Vuxna</a:t>
            </a:r>
          </a:p>
          <a:p>
            <a:pPr lvl="0"/>
            <a:r>
              <a:rPr lang="sv-SE" dirty="0"/>
              <a:t>Föräldrar</a:t>
            </a:r>
          </a:p>
          <a:p>
            <a:pPr lvl="0"/>
            <a:r>
              <a:rPr lang="sv-SE" dirty="0"/>
              <a:t>Ungdomar</a:t>
            </a:r>
          </a:p>
          <a:p>
            <a:r>
              <a:rPr lang="sv-SE" dirty="0"/>
              <a:t>Skillnaderna för de olika målgrupperna är främst i språk och vilken uppgift samt vilket ansvar var och en har i mötet. Innehållet i varje del är detsamma så att cirkeln ska kunna användas samtidigt av deltagarna på mötet.</a:t>
            </a:r>
          </a:p>
          <a:p>
            <a:r>
              <a:rPr lang="sv-SE" dirty="0"/>
              <a:t> </a:t>
            </a:r>
          </a:p>
          <a:p>
            <a:r>
              <a:rPr lang="sv-SE" dirty="0"/>
              <a:t>En mötesledare har ett särskilt ansvar att leda mötet men alla deltagare i mötet har ett gemensamt ansvar för att skapa ett bra möte. </a:t>
            </a:r>
          </a:p>
          <a:p>
            <a:endParaRPr lang="sv-SE" dirty="0"/>
          </a:p>
          <a:p>
            <a:r>
              <a:rPr lang="sv-SE" dirty="0"/>
              <a:t>Gå igenom cirkeln</a:t>
            </a:r>
          </a:p>
          <a:p>
            <a:endParaRPr lang="sv-SE" dirty="0"/>
          </a:p>
          <a:p>
            <a:endParaRPr lang="sv-SE" b="1" dirty="0"/>
          </a:p>
          <a:p>
            <a:endParaRPr lang="sv-SE" b="1" dirty="0"/>
          </a:p>
          <a:p>
            <a:r>
              <a:rPr lang="sv-SE" b="1" dirty="0"/>
              <a:t>Till dig som utbildar</a:t>
            </a:r>
          </a:p>
          <a:p>
            <a:r>
              <a:rPr lang="sv-SE" dirty="0"/>
              <a:t>Via denna länk kan du läsa mer om mötescirkeln https://www.uppdragpsykiskhalsa.se/sip/sip-mote/motescirkel/ </a:t>
            </a: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EB9A2E-4517-4FA1-8A33-CBF60121EF98}"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77238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31179C4F-9DA0-4E00-89BD-F8D03E1BC435}"/>
              </a:ext>
            </a:extLst>
          </p:cNvPr>
          <p:cNvSpPr>
            <a:spLocks noGrp="1"/>
          </p:cNvSpPr>
          <p:nvPr>
            <p:ph type="body" idx="1"/>
          </p:nvPr>
        </p:nvSpPr>
        <p:spPr/>
        <p:txBody>
          <a:bodyPr/>
          <a:lstStyle/>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SIP ska följas upp, det står inte i SIP lagen men är en viktig komponent i SIP arbetet för att se om man måste byta riktning på delmålen</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Följ upp genom att ta reda på om målet leder rätt. </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Uppföljningen görs utifrån upprättad SIP</a:t>
            </a: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endPar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r>
              <a:rPr kumimoji="0" lang="sv-SE" sz="18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Har det hänt något under vägen? Behöver vi förändra något? </a:t>
            </a:r>
          </a:p>
          <a:p>
            <a:r>
              <a:rPr lang="sv-SE" dirty="0"/>
              <a:t>UPPFÖLJNING</a:t>
            </a:r>
          </a:p>
          <a:p>
            <a:r>
              <a:rPr lang="sv-SE" dirty="0"/>
              <a:t>DELAKTIGHET</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07B17CE0-37CC-4290-AB0E-B88BC09F926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dirty="0">
                <a:ln>
                  <a:noFill/>
                </a:ln>
                <a:solidFill>
                  <a:prstClr val="black"/>
                </a:solidFill>
                <a:effectLst/>
                <a:uLnTx/>
                <a:uFillTx/>
                <a:latin typeface="+mn-lt"/>
                <a:ea typeface="+mn-ea"/>
                <a:cs typeface="+mn-cs"/>
              </a:rPr>
              <a:t>Avsluta </a:t>
            </a:r>
            <a:endParaRPr kumimoji="0" lang="sv-SE" sz="1200" b="1" i="0" u="none" strike="noStrike" kern="1200" cap="none" spc="0" normalizeH="0" baseline="0" noProof="0" dirty="0">
              <a:ln>
                <a:noFill/>
              </a:ln>
              <a:solidFill>
                <a:prstClr val="black"/>
              </a:solidFill>
              <a:effectLst/>
              <a:uLnTx/>
              <a:uFillTx/>
              <a:latin typeface="+mn-lt"/>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mn-lt"/>
                <a:ea typeface="+mn-ea"/>
                <a:cs typeface="+mn-cs"/>
              </a:rPr>
              <a:t>Här är det viktigt att individen är med på om det ska avslutas och att det finns en trygg plan att gå efter</a:t>
            </a:r>
            <a:endParaRPr kumimoji="0" lang="sv-SE" sz="1200" b="0" i="0" u="none" strike="noStrike" kern="1200" cap="none" spc="0" normalizeH="0" baseline="0" noProof="0" dirty="0">
              <a:ln>
                <a:noFill/>
              </a:ln>
              <a:solidFill>
                <a:prstClr val="black"/>
              </a:solidFill>
              <a:effectLst/>
              <a:uLnTx/>
              <a:uFillTx/>
              <a:latin typeface="+mn-lt"/>
              <a:ea typeface="+mn-ea"/>
              <a:cs typeface="Calibri"/>
            </a:endParaRPr>
          </a:p>
          <a:p>
            <a:r>
              <a:rPr lang="sv-SE" dirty="0"/>
              <a:t>DELAKTIGHET</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a:solidFill>
                  <a:srgbClr val="222222"/>
                </a:solidFill>
                <a:effectLst/>
                <a:latin typeface="Roboto" panose="02000000000000000000" pitchFamily="2" charset="0"/>
                <a:ea typeface="Calibri" panose="020F0502020204030204" pitchFamily="34" charset="0"/>
              </a:rPr>
              <a:t>Detta grundmaterial kan SIP-utbildare använda och bygga vidare på utifrån vilka verksamheter och professioner som ska utbildas.</a:t>
            </a:r>
          </a:p>
          <a:p>
            <a:endParaRPr lang="sv-SE" sz="1800">
              <a:solidFill>
                <a:srgbClr val="222222"/>
              </a:solidFill>
              <a:effectLst/>
              <a:latin typeface="Roboto" panose="02000000000000000000" pitchFamily="2"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sv-SE" sz="1800">
                <a:solidFill>
                  <a:srgbClr val="222222"/>
                </a:solidFill>
                <a:effectLst/>
                <a:latin typeface="Roboto" panose="02000000000000000000" pitchFamily="2" charset="0"/>
                <a:ea typeface="Times New Roman" panose="02020603050405020304" pitchFamily="18" charset="0"/>
              </a:rPr>
              <a:t>Mallar och blanketter för SIP hittar du här: </a:t>
            </a:r>
            <a:r>
              <a:rPr lang="sv-SE" sz="1800" u="sng">
                <a:solidFill>
                  <a:srgbClr val="005C95"/>
                </a:solidFill>
                <a:effectLst/>
                <a:latin typeface="Roboto" panose="02000000000000000000" pitchFamily="2" charset="0"/>
                <a:ea typeface="Times New Roman" panose="02020603050405020304" pitchFamily="18" charset="0"/>
                <a:hlinkClick r:id="rId3"/>
              </a:rPr>
              <a:t>Mallar och formulär - Vårdsamverkan i Västra Götaland (vardsamverkan.se)</a:t>
            </a:r>
            <a:endParaRPr lang="sv-SE" sz="1800">
              <a:solidFill>
                <a:srgbClr val="222222"/>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sv-SE" sz="1800">
                <a:solidFill>
                  <a:srgbClr val="222222"/>
                </a:solidFill>
                <a:effectLst/>
                <a:latin typeface="Roboto" panose="02000000000000000000" pitchFamily="2" charset="0"/>
                <a:ea typeface="Times New Roman" panose="02020603050405020304" pitchFamily="18" charset="0"/>
              </a:rPr>
              <a:t>Ett stort utbildningsmaterial som kan fungera som en “bank” att använda sig av när ni bygger ert utbildningsmaterial finns här: </a:t>
            </a:r>
            <a:r>
              <a:rPr lang="sv-SE" sz="1800" u="sng">
                <a:solidFill>
                  <a:srgbClr val="005C95"/>
                </a:solidFill>
                <a:effectLst/>
                <a:latin typeface="Roboto" panose="02000000000000000000" pitchFamily="2" charset="0"/>
                <a:ea typeface="Times New Roman" panose="02020603050405020304" pitchFamily="18" charset="0"/>
                <a:hlinkClick r:id="rId4"/>
              </a:rPr>
              <a:t>Utbildningsmaterial för SIP - Vårdsamverkan i Västra Götaland (vardsamverkan.se)</a:t>
            </a:r>
            <a:endParaRPr lang="sv-SE" sz="1800">
              <a:solidFill>
                <a:srgbClr val="222222"/>
              </a:solidFill>
              <a:effectLst/>
              <a:latin typeface="Calibri" panose="020F0502020204030204" pitchFamily="34" charset="0"/>
              <a:ea typeface="Calibri" panose="020F0502020204030204" pitchFamily="34" charset="0"/>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32F0BA-6C4B-4801-B7CE-F44445264E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99356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000" b="0" baseline="0"/>
              <a:t>Skrifterna på bilden är framtagna av SKR och kan antingen beställas eller laddas ner. Dessa liksom mycket mer information och material om SIP finns på webben. </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000" b="0" baseline="0"/>
          </a:p>
          <a:p>
            <a:pPr marL="0" marR="0" indent="0" algn="l" defTabSz="914400" rtl="0" eaLnBrk="1" fontAlgn="auto" latinLnBrk="0" hangingPunct="1">
              <a:lnSpc>
                <a:spcPct val="100000"/>
              </a:lnSpc>
              <a:spcBef>
                <a:spcPts val="0"/>
              </a:spcBef>
              <a:spcAft>
                <a:spcPts val="0"/>
              </a:spcAft>
              <a:buClrTx/>
              <a:buSzTx/>
              <a:buFontTx/>
              <a:buNone/>
              <a:tabLst/>
              <a:defRPr/>
            </a:pPr>
            <a:r>
              <a:rPr lang="sv-SE" sz="1000" b="0" baseline="0"/>
              <a:t>Uppdrag Psykisk Hälsa är den webb som innehåller mest information om SIP men även på SKR finns en del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sv-SE" sz="1000" b="0" baseline="0"/>
              <a:t>På webben finns även kontaktuppgifter till en supportfunktion om SIP.</a:t>
            </a:r>
          </a:p>
          <a:p>
            <a:endParaRPr lang="sv-SE" sz="1000" b="1"/>
          </a:p>
          <a:p>
            <a:r>
              <a:rPr lang="sv-SE" sz="1000" b="1"/>
              <a:t>Till</a:t>
            </a:r>
            <a:r>
              <a:rPr lang="sv-SE" sz="1000" b="1" baseline="0"/>
              <a:t> dig som utbildar</a:t>
            </a:r>
          </a:p>
          <a:p>
            <a:r>
              <a:rPr lang="sv-SE" sz="1000" b="0" i="1" baseline="0"/>
              <a:t>Skrifterna finns på </a:t>
            </a:r>
            <a:r>
              <a:rPr lang="sv-SE" sz="1000" b="0" i="1"/>
              <a:t>https://webbutik.skr.se/</a:t>
            </a:r>
          </a:p>
          <a:p>
            <a:r>
              <a:rPr lang="sv-SE" sz="1000" b="0" i="1"/>
              <a:t>Se direktlänkar på nästa bild.</a:t>
            </a: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EB9A2E-4517-4FA1-8A33-CBF60121EF98}"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05672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Böcker som finns på kontoret: SIP-samordnare får hämta upp till respektive SIP-utbildare!</a:t>
            </a:r>
          </a:p>
        </p:txBody>
      </p:sp>
      <p:sp>
        <p:nvSpPr>
          <p:cNvPr id="4" name="Platshållare för bild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5B256E-1D2E-4D24-B475-264CA91F2D62}"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21158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Ett påskrivet samtycke håller i ett år.</a:t>
            </a:r>
          </a:p>
          <a:p>
            <a:r>
              <a:rPr lang="sv-SE" dirty="0"/>
              <a:t>Om individen tar tillbaka samtycket under den perioden, då är det den personen som får informera först av individen som har ansvaret att informera den andra samverkanspartnern</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För att en SIP ska fungera effektivt behöver man kunna utbyta information med varandra och då är det är viktigt att brukaren </a:t>
            </a:r>
            <a:r>
              <a:rPr lang="sv-SE" sz="1200" b="1" kern="1200" dirty="0">
                <a:solidFill>
                  <a:schemeClr val="tx1"/>
                </a:solidFill>
                <a:effectLst/>
                <a:latin typeface="+mn-lt"/>
                <a:ea typeface="+mn-ea"/>
                <a:cs typeface="+mn-cs"/>
              </a:rPr>
              <a:t>vet varför ett samtycke ska skrivas</a:t>
            </a:r>
            <a:r>
              <a:rPr lang="sv-SE" sz="1200" kern="1200" dirty="0">
                <a:solidFill>
                  <a:schemeClr val="tx1"/>
                </a:solidFill>
                <a:effectLst/>
                <a:latin typeface="+mn-lt"/>
                <a:ea typeface="+mn-ea"/>
                <a:cs typeface="+mn-cs"/>
              </a:rPr>
              <a:t>.</a:t>
            </a:r>
          </a:p>
          <a:p>
            <a:r>
              <a:rPr lang="sv-SE" dirty="0"/>
              <a:t>→ Huvudregel: den enskilde ger sitt samtycke. </a:t>
            </a:r>
          </a:p>
          <a:p>
            <a:r>
              <a:rPr lang="sv-SE" dirty="0"/>
              <a:t>→ Samtycke kan vara skriftligt eller muntligt. </a:t>
            </a:r>
          </a:p>
          <a:p>
            <a:r>
              <a:rPr lang="sv-SE" dirty="0"/>
              <a:t>→ Muntligt dokumenteras i journal.</a:t>
            </a:r>
            <a:endParaRPr lang="sv-SE" dirty="0">
              <a:cs typeface="Calibri"/>
            </a:endParaRPr>
          </a:p>
        </p:txBody>
      </p:sp>
      <p:sp>
        <p:nvSpPr>
          <p:cNvPr id="4" name="Platshållare för bildnummer 3"/>
          <p:cNvSpPr>
            <a:spLocks noGrp="1"/>
          </p:cNvSpPr>
          <p:nvPr>
            <p:ph type="sldNum" sz="quarter" idx="5"/>
          </p:nvPr>
        </p:nvSpPr>
        <p:spPr/>
        <p:txBody>
          <a:bodyPr/>
          <a:lstStyle/>
          <a:p>
            <a:fld id="{AFB5FE50-C077-408C-AD12-8F8C595C5860}" type="slidenum">
              <a:rPr lang="sv-SE" smtClean="0"/>
              <a:t>49</a:t>
            </a:fld>
            <a:endParaRPr lang="sv-SE"/>
          </a:p>
        </p:txBody>
      </p:sp>
    </p:spTree>
    <p:extLst>
      <p:ext uri="{BB962C8B-B14F-4D97-AF65-F5344CB8AC3E}">
        <p14:creationId xmlns:p14="http://schemas.microsoft.com/office/powerpoint/2010/main" val="8674651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BB30A8A3-500E-42AF-A3F8-427BA88C18EE}"/>
              </a:ext>
            </a:extLst>
          </p:cNvPr>
          <p:cNvSpPr>
            <a:spLocks noGrp="1"/>
          </p:cNvSpPr>
          <p:nvPr>
            <p:ph type="body" idx="1"/>
          </p:nvPr>
        </p:nvSpPr>
        <p:spPr/>
        <p:txBody>
          <a:bodyPr/>
          <a:lstStyle/>
          <a:p>
            <a:r>
              <a:rPr lang="sv-SE" dirty="0"/>
              <a:t>Det finns en utbildningsmiljö för SAMSA där du kan göra egna skärmbilder för utbildningar, alternativt vara inne i utbildningsmiljön och visa/använda SIP-verktyget under utbildningarna.</a:t>
            </a:r>
          </a:p>
          <a:p>
            <a:endParaRPr lang="sv-SE" dirty="0"/>
          </a:p>
          <a:p>
            <a:r>
              <a:rPr lang="sv-SE" dirty="0">
                <a:hlinkClick r:id="rId3"/>
              </a:rPr>
              <a:t>Länk och inloggning till utbildningsmiljö - </a:t>
            </a:r>
            <a:r>
              <a:rPr lang="sv-SE" dirty="0" err="1">
                <a:hlinkClick r:id="rId3"/>
              </a:rPr>
              <a:t>VästKom</a:t>
            </a:r>
            <a:r>
              <a:rPr lang="sv-SE" dirty="0">
                <a:hlinkClick r:id="rId3"/>
              </a:rPr>
              <a:t> (vastkom.se)</a:t>
            </a:r>
            <a:endParaRPr lang="sv-SE" dirty="0"/>
          </a:p>
          <a:p>
            <a:endParaRPr lang="sv-SE" dirty="0"/>
          </a:p>
          <a:p>
            <a:r>
              <a:rPr lang="sv-SE" dirty="0"/>
              <a:t>I första hand ska SIP-processen dokumenteras i SAMSA, för de verksamheter som har tillgång till systemet. I andra hand används blanketter och mallar som finns på www.vardsamverkan.se/sip</a:t>
            </a:r>
          </a:p>
          <a:p>
            <a:r>
              <a:rPr lang="sv-SE" dirty="0"/>
              <a:t>Vi kommer i detta avsnitt visa att innehållet i SIP-processen är densamma oavsett om man använder blanketter eller SAMSA. SAMSA har samma rubriker som SIP-blanketterna.</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Du kan på enhetsnivå få en översikt av SIP i SAMSA</a:t>
            </a:r>
          </a:p>
        </p:txBody>
      </p:sp>
      <p:sp>
        <p:nvSpPr>
          <p:cNvPr id="4" name="Platshållare för bildnummer 3"/>
          <p:cNvSpPr>
            <a:spLocks noGrp="1"/>
          </p:cNvSpPr>
          <p:nvPr>
            <p:ph type="sldNum" sz="quarter" idx="5"/>
          </p:nvPr>
        </p:nvSpPr>
        <p:spPr/>
        <p:txBody>
          <a:bodyPr/>
          <a:lstStyle/>
          <a:p>
            <a:fld id="{B632F0BA-6C4B-4801-B7CE-F44445264E04}" type="slidenum">
              <a:rPr lang="sv-SE" smtClean="0"/>
              <a:t>51</a:t>
            </a:fld>
            <a:endParaRPr lang="sv-SE"/>
          </a:p>
        </p:txBody>
      </p:sp>
    </p:spTree>
    <p:extLst>
      <p:ext uri="{BB962C8B-B14F-4D97-AF65-F5344CB8AC3E}">
        <p14:creationId xmlns:p14="http://schemas.microsoft.com/office/powerpoint/2010/main" val="23809134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Registrera samtycke i SAMSA</a:t>
            </a:r>
          </a:p>
          <a:p>
            <a:r>
              <a:rPr lang="sv-SE"/>
              <a:t>Utskrift av samtycke</a:t>
            </a:r>
          </a:p>
        </p:txBody>
      </p:sp>
      <p:sp>
        <p:nvSpPr>
          <p:cNvPr id="4" name="Platshållare för bildnummer 3"/>
          <p:cNvSpPr>
            <a:spLocks noGrp="1"/>
          </p:cNvSpPr>
          <p:nvPr>
            <p:ph type="sldNum" sz="quarter" idx="5"/>
          </p:nvPr>
        </p:nvSpPr>
        <p:spPr/>
        <p:txBody>
          <a:bodyPr/>
          <a:lstStyle/>
          <a:p>
            <a:fld id="{B632F0BA-6C4B-4801-B7CE-F44445264E04}" type="slidenum">
              <a:rPr lang="sv-SE" smtClean="0"/>
              <a:t>52</a:t>
            </a:fld>
            <a:endParaRPr lang="sv-SE"/>
          </a:p>
        </p:txBody>
      </p:sp>
    </p:spTree>
    <p:extLst>
      <p:ext uri="{BB962C8B-B14F-4D97-AF65-F5344CB8AC3E}">
        <p14:creationId xmlns:p14="http://schemas.microsoft.com/office/powerpoint/2010/main" val="715222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Lagstiftningen anger vad som ska framgå i SIP-dokumentet. Om ni använder mallarna för SIP i Västra Götaland (finns på www.vardsamverkan.se/</a:t>
            </a:r>
            <a:r>
              <a:rPr lang="sv-SE" err="1"/>
              <a:t>sip</a:t>
            </a:r>
            <a:r>
              <a:rPr lang="sv-SE"/>
              <a:t>), så uppfyller ni lagstiftarens krav och det finns även en pedagogik kring mallen för SIP-dokumentet, se länkad lathund. Utöver mall för SIP-dokumentet finns även mallar för kallelse till SIP och samtycke till SIP (det finns även en fördjupande bilaga om samtycke till SIP). Allt detta finns på </a:t>
            </a:r>
            <a:r>
              <a:rPr lang="sv-SE" sz="1050">
                <a:hlinkClick r:id="rId3"/>
              </a:rPr>
              <a:t>Mallar och formulär - Vårdsamverkan i Västra Götaland (vardsamverkan.se)</a:t>
            </a:r>
            <a:endParaRPr lang="sv-SE"/>
          </a:p>
        </p:txBody>
      </p:sp>
      <p:sp>
        <p:nvSpPr>
          <p:cNvPr id="4" name="Platshållare för bildnummer 3"/>
          <p:cNvSpPr>
            <a:spLocks noGrp="1"/>
          </p:cNvSpPr>
          <p:nvPr>
            <p:ph type="sldNum" sz="quarter" idx="10"/>
          </p:nvPr>
        </p:nvSpPr>
        <p:spPr/>
        <p:txBody>
          <a:bodyPr/>
          <a:lstStyle/>
          <a:p>
            <a:fld id="{FBEB9A2E-4517-4FA1-8A33-CBF60121EF98}" type="slidenum">
              <a:rPr lang="sv-SE" smtClean="0"/>
              <a:t>6</a:t>
            </a:fld>
            <a:endParaRPr lang="sv-SE"/>
          </a:p>
        </p:txBody>
      </p:sp>
    </p:spTree>
    <p:extLst>
      <p:ext uri="{BB962C8B-B14F-4D97-AF65-F5344CB8AC3E}">
        <p14:creationId xmlns:p14="http://schemas.microsoft.com/office/powerpoint/2010/main" val="17473627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Av kallelsen/inbjudan ska det tydligt framgå: → Syftet, dvs det långsiktiga målet, med SIP-mötet → Frågeställningar – vad behöver vi för delmål för att nå det långsiktiga målet Så att de kallade/inbjudna kan förbereda sig.</a:t>
            </a:r>
          </a:p>
          <a:p>
            <a:endParaRPr lang="sv-SE"/>
          </a:p>
          <a:p>
            <a:r>
              <a:rPr lang="sv-SE"/>
              <a:t>För att en kartläggning</a:t>
            </a:r>
          </a:p>
          <a:p>
            <a:pPr>
              <a:buClr>
                <a:schemeClr val="accent5"/>
              </a:buClr>
              <a:buFont typeface="Arial" panose="020B0604020202020204" pitchFamily="34" charset="0"/>
              <a:buChar char="•"/>
            </a:pPr>
            <a:r>
              <a:rPr lang="sv-SE" sz="1200"/>
              <a:t>Vad finns det redan för information</a:t>
            </a:r>
          </a:p>
          <a:p>
            <a:pPr>
              <a:buClr>
                <a:schemeClr val="accent5"/>
              </a:buClr>
              <a:buFont typeface="Arial" panose="020B0604020202020204" pitchFamily="34" charset="0"/>
              <a:buChar char="•"/>
            </a:pPr>
            <a:r>
              <a:rPr lang="sv-SE" sz="1200"/>
              <a:t>Vad behöver jag för information</a:t>
            </a:r>
          </a:p>
          <a:p>
            <a:pPr>
              <a:buClr>
                <a:schemeClr val="accent5"/>
              </a:buClr>
              <a:buFont typeface="Arial" panose="020B0604020202020204" pitchFamily="34" charset="0"/>
              <a:buChar char="•"/>
            </a:pPr>
            <a:r>
              <a:rPr lang="sv-SE" sz="1200" b="1"/>
              <a:t>Finns samtycke </a:t>
            </a:r>
            <a:r>
              <a:rPr lang="sv-SE" sz="1200"/>
              <a:t>så kan man prata med samverkan - Kommun/sjukvård</a:t>
            </a:r>
          </a:p>
          <a:p>
            <a:pPr>
              <a:buClr>
                <a:schemeClr val="accent5"/>
              </a:buClr>
              <a:buFont typeface="Arial" panose="020B0604020202020204" pitchFamily="34" charset="0"/>
              <a:buChar char="•"/>
            </a:pPr>
            <a:r>
              <a:rPr lang="sv-SE" sz="1200"/>
              <a:t>Vilken information har vi inte</a:t>
            </a:r>
          </a:p>
          <a:p>
            <a:endParaRPr lang="sv-SE"/>
          </a:p>
          <a:p>
            <a:r>
              <a:rPr lang="sv-SE" b="1"/>
              <a:t>Syfte till mötet</a:t>
            </a:r>
          </a:p>
          <a:p>
            <a:r>
              <a:rPr lang="sv-SE"/>
              <a:t>Vad ska tas upp </a:t>
            </a:r>
          </a:p>
          <a:p>
            <a:r>
              <a:rPr lang="sv-SE" b="1"/>
              <a:t>Frågeställningarna</a:t>
            </a:r>
            <a:r>
              <a:rPr lang="sv-SE"/>
              <a:t> – vilka är dom</a:t>
            </a:r>
          </a:p>
          <a:p>
            <a:r>
              <a:rPr lang="sv-SE" b="1"/>
              <a:t>Vilka resurspersoner är viktiga </a:t>
            </a:r>
            <a:r>
              <a:rPr lang="sv-SE"/>
              <a:t>….just denna </a:t>
            </a:r>
            <a:r>
              <a:rPr lang="sv-SE" err="1"/>
              <a:t>sip</a:t>
            </a:r>
            <a:r>
              <a:rPr lang="sv-SE"/>
              <a:t> möte för nästa </a:t>
            </a:r>
            <a:r>
              <a:rPr lang="sv-SE" err="1"/>
              <a:t>sip</a:t>
            </a:r>
            <a:r>
              <a:rPr lang="sv-SE"/>
              <a:t> kanske det är andra resurspersoner som ska vara med….</a:t>
            </a:r>
          </a:p>
          <a:p>
            <a:r>
              <a:rPr lang="sv-SE" sz="1200" b="1" i="0" u="sng" strike="noStrike" kern="1200" baseline="0">
                <a:solidFill>
                  <a:schemeClr val="tx1"/>
                </a:solidFill>
                <a:latin typeface="+mn-lt"/>
                <a:ea typeface="+mn-ea"/>
                <a:cs typeface="+mn-cs"/>
              </a:rPr>
              <a:t>Mål/delmål </a:t>
            </a:r>
          </a:p>
          <a:p>
            <a:r>
              <a:rPr lang="sv-SE" sz="1200" b="0" i="0" u="none" strike="noStrike" kern="1200" baseline="0">
                <a:solidFill>
                  <a:schemeClr val="tx1"/>
                </a:solidFill>
                <a:latin typeface="+mn-lt"/>
                <a:ea typeface="+mn-ea"/>
                <a:cs typeface="+mn-cs"/>
              </a:rPr>
              <a:t>Formulera ett långsiktigt mål: Vad är viktigt för dig? Formulera delmål som visar hur personen vill ha det jämfört med nu på kort och lång sikt. Eventuellt prioritera det som är viktigt nu. </a:t>
            </a:r>
          </a:p>
          <a:p>
            <a:r>
              <a:rPr lang="sv-SE" sz="1200" b="0" i="0" u="none" strike="noStrike" kern="1200" baseline="0">
                <a:solidFill>
                  <a:schemeClr val="tx1"/>
                </a:solidFill>
                <a:latin typeface="+mn-lt"/>
                <a:ea typeface="+mn-ea"/>
                <a:cs typeface="+mn-cs"/>
              </a:rPr>
              <a:t>Beskriv hur målen ska uppnås på kort och på lång sikt. Vad ska göras? Hur ska det göras? </a:t>
            </a:r>
            <a:endParaRPr lang="sv-SE"/>
          </a:p>
        </p:txBody>
      </p:sp>
      <p:sp>
        <p:nvSpPr>
          <p:cNvPr id="4" name="Platshållare för bildnummer 3"/>
          <p:cNvSpPr>
            <a:spLocks noGrp="1"/>
          </p:cNvSpPr>
          <p:nvPr>
            <p:ph type="sldNum" sz="quarter" idx="5"/>
          </p:nvPr>
        </p:nvSpPr>
        <p:spPr/>
        <p:txBody>
          <a:bodyPr/>
          <a:lstStyle/>
          <a:p>
            <a:fld id="{5917C2D9-76AF-42E9-B556-BB2585488A1B}" type="slidenum">
              <a:rPr lang="sv-SE" smtClean="0"/>
              <a:t>53</a:t>
            </a:fld>
            <a:endParaRPr lang="sv-SE"/>
          </a:p>
        </p:txBody>
      </p:sp>
    </p:spTree>
    <p:extLst>
      <p:ext uri="{BB962C8B-B14F-4D97-AF65-F5344CB8AC3E}">
        <p14:creationId xmlns:p14="http://schemas.microsoft.com/office/powerpoint/2010/main" val="26449433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Kallelse och mötesbokning i SAMSA</a:t>
            </a:r>
          </a:p>
          <a:p>
            <a:r>
              <a:rPr lang="sv-SE"/>
              <a:t>Utskrift av kallelse/inbjudan till SIP görs till alla parter (</a:t>
            </a:r>
            <a:r>
              <a:rPr lang="sv-SE" err="1"/>
              <a:t>inkl</a:t>
            </a:r>
            <a:r>
              <a:rPr lang="sv-SE"/>
              <a:t> enskilda och anhöriga) som inte finns i systemet</a:t>
            </a:r>
          </a:p>
          <a:p>
            <a:endParaRPr lang="sv-SE"/>
          </a:p>
          <a:p>
            <a:r>
              <a:rPr lang="sv-SE" b="1"/>
              <a:t>Den som kallar till SIP har ansvar att försäkra sig om att alla inbjudna och kallade får till sig kallelsen.</a:t>
            </a:r>
          </a:p>
        </p:txBody>
      </p:sp>
      <p:sp>
        <p:nvSpPr>
          <p:cNvPr id="4" name="Platshållare för bildnummer 3"/>
          <p:cNvSpPr>
            <a:spLocks noGrp="1"/>
          </p:cNvSpPr>
          <p:nvPr>
            <p:ph type="sldNum" sz="quarter" idx="5"/>
          </p:nvPr>
        </p:nvSpPr>
        <p:spPr/>
        <p:txBody>
          <a:bodyPr/>
          <a:lstStyle/>
          <a:p>
            <a:fld id="{B632F0BA-6C4B-4801-B7CE-F44445264E04}" type="slidenum">
              <a:rPr lang="sv-SE" smtClean="0"/>
              <a:t>54</a:t>
            </a:fld>
            <a:endParaRPr lang="sv-SE"/>
          </a:p>
        </p:txBody>
      </p:sp>
    </p:spTree>
    <p:extLst>
      <p:ext uri="{BB962C8B-B14F-4D97-AF65-F5344CB8AC3E}">
        <p14:creationId xmlns:p14="http://schemas.microsoft.com/office/powerpoint/2010/main" val="25925003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i="0" u="none" strike="noStrike" kern="1200" baseline="0">
                <a:solidFill>
                  <a:schemeClr val="tx1"/>
                </a:solidFill>
                <a:latin typeface="+mn-lt"/>
                <a:ea typeface="+mn-ea"/>
                <a:cs typeface="+mn-cs"/>
              </a:rPr>
              <a:t>Vid det förberedande mötet med den enskilde börjar dokumentationen i den här mallen för SIP. </a:t>
            </a:r>
          </a:p>
          <a:p>
            <a:r>
              <a:rPr lang="sv-SE" sz="1200" b="0" i="0" u="none" strike="noStrike" kern="1200" baseline="0">
                <a:solidFill>
                  <a:schemeClr val="tx1"/>
                </a:solidFill>
                <a:latin typeface="+mn-lt"/>
                <a:ea typeface="+mn-ea"/>
                <a:cs typeface="+mn-cs"/>
              </a:rPr>
              <a:t>Gröna avsnitt fylls i </a:t>
            </a:r>
            <a:r>
              <a:rPr lang="sv-SE" sz="1200" b="0" i="1" u="none" strike="noStrike" kern="1200" baseline="0">
                <a:solidFill>
                  <a:schemeClr val="tx1"/>
                </a:solidFill>
                <a:latin typeface="+mn-lt"/>
                <a:ea typeface="+mn-ea"/>
                <a:cs typeface="+mn-cs"/>
              </a:rPr>
              <a:t>tex på förmöte eller under förberedelserna inför SIP-mötet </a:t>
            </a:r>
            <a:r>
              <a:rPr lang="sv-SE" sz="1200" b="0" i="0" u="none" strike="noStrike" kern="1200" baseline="0">
                <a:solidFill>
                  <a:schemeClr val="tx1"/>
                </a:solidFill>
                <a:latin typeface="+mn-lt"/>
                <a:ea typeface="+mn-ea"/>
                <a:cs typeface="+mn-cs"/>
              </a:rPr>
              <a:t>…..tillsammans med huvudansvarig.. </a:t>
            </a:r>
            <a:r>
              <a:rPr lang="sv-SE" sz="1200" b="0" i="0" u="sng" strike="noStrike" kern="1200" baseline="0">
                <a:solidFill>
                  <a:schemeClr val="tx1"/>
                </a:solidFill>
                <a:latin typeface="+mn-lt"/>
                <a:ea typeface="+mn-ea"/>
                <a:cs typeface="+mn-cs"/>
              </a:rPr>
              <a:t>fast vårdkontakt/huvudansvarig </a:t>
            </a:r>
            <a:r>
              <a:rPr lang="sv-SE" sz="1200" b="0" i="0" u="none" strike="noStrike" kern="1200" baseline="0">
                <a:solidFill>
                  <a:schemeClr val="tx1"/>
                </a:solidFill>
                <a:latin typeface="+mn-lt"/>
                <a:ea typeface="+mn-ea"/>
                <a:cs typeface="+mn-cs"/>
              </a:rPr>
              <a:t>för SIP och blå fylls i under SIP-mötet. Det röda avsnittet fylls i på uppföljning. </a:t>
            </a:r>
          </a:p>
          <a:p>
            <a:r>
              <a:rPr lang="sv-SE" sz="1200" b="1" i="0" u="sng" strike="noStrike" kern="1200" baseline="0">
                <a:solidFill>
                  <a:schemeClr val="tx1"/>
                </a:solidFill>
                <a:latin typeface="+mn-lt"/>
                <a:ea typeface="+mn-ea"/>
                <a:cs typeface="+mn-cs"/>
              </a:rPr>
              <a:t>Nuläge </a:t>
            </a:r>
          </a:p>
          <a:p>
            <a:r>
              <a:rPr lang="sv-SE" sz="1200" b="0" i="0" u="none" strike="noStrike" kern="1200" baseline="0">
                <a:solidFill>
                  <a:schemeClr val="tx1"/>
                </a:solidFill>
                <a:latin typeface="+mn-lt"/>
                <a:ea typeface="+mn-ea"/>
                <a:cs typeface="+mn-cs"/>
              </a:rPr>
              <a:t>Ta reda på vad personen trivs med, är intresserad av, klarar själv, behöver hjälp med. Informera om anhörigstöd. </a:t>
            </a:r>
          </a:p>
          <a:p>
            <a:endParaRPr lang="sv-SE" sz="1200" b="0" i="0" u="none" strike="noStrike" kern="1200" baseline="0">
              <a:solidFill>
                <a:schemeClr val="tx1"/>
              </a:solidFill>
              <a:latin typeface="+mn-lt"/>
              <a:ea typeface="+mn-ea"/>
              <a:cs typeface="+mn-cs"/>
            </a:endParaRPr>
          </a:p>
          <a:p>
            <a:r>
              <a:rPr lang="sv-SE" sz="1200" b="1" i="0" u="none" strike="noStrike" kern="1200" baseline="0">
                <a:solidFill>
                  <a:schemeClr val="tx1"/>
                </a:solidFill>
                <a:latin typeface="+mn-lt"/>
                <a:ea typeface="+mn-ea"/>
                <a:cs typeface="+mn-cs"/>
              </a:rPr>
              <a:t>Frågor för att formulera konkreta mål: </a:t>
            </a:r>
            <a:endParaRPr lang="sv-SE" sz="1200" b="0" i="0" u="none" strike="noStrike" kern="1200" baseline="0">
              <a:solidFill>
                <a:schemeClr val="tx1"/>
              </a:solidFill>
              <a:latin typeface="+mn-lt"/>
              <a:ea typeface="+mn-ea"/>
              <a:cs typeface="+mn-cs"/>
            </a:endParaRPr>
          </a:p>
          <a:p>
            <a:r>
              <a:rPr lang="sv-SE" sz="1200" b="0" i="0" u="none" strike="noStrike" kern="1200" baseline="0">
                <a:solidFill>
                  <a:schemeClr val="tx1"/>
                </a:solidFill>
                <a:latin typeface="+mn-lt"/>
                <a:ea typeface="+mn-ea"/>
                <a:cs typeface="+mn-cs"/>
              </a:rPr>
              <a:t> När ska insatsen påbörjas? </a:t>
            </a:r>
          </a:p>
          <a:p>
            <a:r>
              <a:rPr lang="sv-SE" sz="1200" b="0" i="0" u="none" strike="noStrike" kern="1200" baseline="0">
                <a:solidFill>
                  <a:schemeClr val="tx1"/>
                </a:solidFill>
                <a:latin typeface="+mn-lt"/>
                <a:ea typeface="+mn-ea"/>
                <a:cs typeface="+mn-cs"/>
              </a:rPr>
              <a:t> När ska insatsen ges? </a:t>
            </a:r>
          </a:p>
          <a:p>
            <a:r>
              <a:rPr lang="sv-SE" sz="1200" b="0" i="0" u="none" strike="noStrike" kern="1200" baseline="0">
                <a:solidFill>
                  <a:schemeClr val="tx1"/>
                </a:solidFill>
                <a:latin typeface="+mn-lt"/>
                <a:ea typeface="+mn-ea"/>
                <a:cs typeface="+mn-cs"/>
              </a:rPr>
              <a:t> Hur ofta ska insatsen ges? </a:t>
            </a:r>
          </a:p>
          <a:p>
            <a:r>
              <a:rPr lang="sv-SE" sz="1200" b="0" i="0" u="none" strike="noStrike" kern="1200" baseline="0">
                <a:solidFill>
                  <a:schemeClr val="tx1"/>
                </a:solidFill>
                <a:latin typeface="+mn-lt"/>
                <a:ea typeface="+mn-ea"/>
                <a:cs typeface="+mn-cs"/>
              </a:rPr>
              <a:t> Var ska insatsen ges? </a:t>
            </a:r>
          </a:p>
          <a:p>
            <a:r>
              <a:rPr lang="sv-SE" sz="1200" b="0" i="0" u="none" strike="noStrike" kern="1200" baseline="0">
                <a:solidFill>
                  <a:schemeClr val="tx1"/>
                </a:solidFill>
                <a:latin typeface="+mn-lt"/>
                <a:ea typeface="+mn-ea"/>
                <a:cs typeface="+mn-cs"/>
              </a:rPr>
              <a:t> Vem ska utföra insatsen? </a:t>
            </a:r>
          </a:p>
          <a:p>
            <a:r>
              <a:rPr lang="sv-SE" b="1" u="sng"/>
              <a:t>SMARTA MÅL</a:t>
            </a:r>
          </a:p>
          <a:p>
            <a:r>
              <a:rPr lang="sv-SE" sz="1200" b="0" i="0" u="none" strike="noStrike" kern="1200" baseline="0">
                <a:solidFill>
                  <a:schemeClr val="tx1"/>
                </a:solidFill>
                <a:latin typeface="+mn-lt"/>
                <a:ea typeface="+mn-ea"/>
                <a:cs typeface="+mn-cs"/>
              </a:rPr>
              <a:t>Frågor</a:t>
            </a:r>
          </a:p>
          <a:p>
            <a:r>
              <a:rPr lang="sv-SE" sz="1200" b="0" i="0" u="none" strike="noStrike" kern="1200" baseline="0">
                <a:solidFill>
                  <a:schemeClr val="tx1"/>
                </a:solidFill>
                <a:latin typeface="+mn-lt"/>
                <a:ea typeface="+mn-ea"/>
                <a:cs typeface="+mn-cs"/>
              </a:rPr>
              <a:t>Hur arbetar ni med kort- och långsiktiga mål i planen?</a:t>
            </a:r>
          </a:p>
          <a:p>
            <a:r>
              <a:rPr lang="sv-SE" sz="1200" b="0" i="0" u="none" strike="noStrike" kern="1200" baseline="0">
                <a:solidFill>
                  <a:schemeClr val="tx1"/>
                </a:solidFill>
                <a:latin typeface="+mn-lt"/>
                <a:ea typeface="+mn-ea"/>
                <a:cs typeface="+mn-cs"/>
              </a:rPr>
              <a:t>Hur följer ni upp målen?</a:t>
            </a:r>
          </a:p>
          <a:p>
            <a:r>
              <a:rPr lang="sv-SE" sz="1200" b="0" i="0" u="none" strike="noStrike" kern="1200" baseline="0">
                <a:solidFill>
                  <a:schemeClr val="tx1"/>
                </a:solidFill>
                <a:latin typeface="+mn-lt"/>
                <a:ea typeface="+mn-ea"/>
                <a:cs typeface="+mn-cs"/>
              </a:rPr>
              <a:t>Hur gör ni om det uppkommer händelser mellan möten som behöver tas om hand innan uppföljningen?</a:t>
            </a:r>
          </a:p>
          <a:p>
            <a:r>
              <a:rPr lang="sv-SE" sz="1200" b="0" i="0" u="none" strike="noStrike" kern="1200" baseline="0">
                <a:solidFill>
                  <a:schemeClr val="tx1"/>
                </a:solidFill>
                <a:latin typeface="+mn-lt"/>
                <a:ea typeface="+mn-ea"/>
                <a:cs typeface="+mn-cs"/>
              </a:rPr>
              <a:t>På vilket sätt dokumenteras den samordnade individuella planen?</a:t>
            </a:r>
          </a:p>
          <a:p>
            <a:r>
              <a:rPr lang="sv-SE" sz="1200" b="0" i="0" u="none" strike="noStrike" kern="1200" baseline="0">
                <a:solidFill>
                  <a:schemeClr val="tx1"/>
                </a:solidFill>
                <a:latin typeface="+mn-lt"/>
                <a:ea typeface="+mn-ea"/>
                <a:cs typeface="+mn-cs"/>
              </a:rPr>
              <a:t>Vilka får en kopia av planen?</a:t>
            </a:r>
          </a:p>
          <a:p>
            <a:r>
              <a:rPr lang="sv-SE" sz="1200" b="0" i="0" u="none" strike="noStrike" kern="1200" baseline="0">
                <a:solidFill>
                  <a:schemeClr val="tx1"/>
                </a:solidFill>
                <a:latin typeface="+mn-lt"/>
                <a:ea typeface="+mn-ea"/>
                <a:cs typeface="+mn-cs"/>
              </a:rPr>
              <a:t>Vem får originalet av planen?</a:t>
            </a:r>
          </a:p>
          <a:p>
            <a:r>
              <a:rPr lang="sv-SE" sz="1200" b="0" i="0" u="none" strike="noStrike" kern="1200" baseline="0">
                <a:solidFill>
                  <a:schemeClr val="tx1"/>
                </a:solidFill>
                <a:latin typeface="+mn-lt"/>
                <a:ea typeface="+mn-ea"/>
                <a:cs typeface="+mn-cs"/>
              </a:rPr>
              <a:t>Vilka planer arbetar ni med idag? Vilka syften har de och hur används de?</a:t>
            </a:r>
          </a:p>
          <a:p>
            <a:endParaRPr lang="sv-SE" sz="1200" b="0" i="0" u="none" strike="noStrike" kern="1200" baseline="0">
              <a:solidFill>
                <a:schemeClr val="tx1"/>
              </a:solidFill>
              <a:latin typeface="+mn-lt"/>
              <a:ea typeface="+mn-ea"/>
              <a:cs typeface="+mn-cs"/>
            </a:endParaRPr>
          </a:p>
          <a:p>
            <a:r>
              <a:rPr lang="sv-SE"/>
              <a:t>Utifrån den enskildes behov och de insatser som krävs kallas huvudmännen och inbjudna aktörer till mötet </a:t>
            </a:r>
          </a:p>
        </p:txBody>
      </p:sp>
      <p:sp>
        <p:nvSpPr>
          <p:cNvPr id="4" name="Platshållare för bildnummer 3"/>
          <p:cNvSpPr>
            <a:spLocks noGrp="1"/>
          </p:cNvSpPr>
          <p:nvPr>
            <p:ph type="sldNum" sz="quarter" idx="5"/>
          </p:nvPr>
        </p:nvSpPr>
        <p:spPr/>
        <p:txBody>
          <a:bodyPr/>
          <a:lstStyle/>
          <a:p>
            <a:fld id="{5917C2D9-76AF-42E9-B556-BB2585488A1B}" type="slidenum">
              <a:rPr lang="sv-SE" smtClean="0"/>
              <a:t>55</a:t>
            </a:fld>
            <a:endParaRPr lang="sv-SE"/>
          </a:p>
        </p:txBody>
      </p:sp>
    </p:spTree>
    <p:extLst>
      <p:ext uri="{BB962C8B-B14F-4D97-AF65-F5344CB8AC3E}">
        <p14:creationId xmlns:p14="http://schemas.microsoft.com/office/powerpoint/2010/main" val="918103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AFB5FE50-C077-408C-AD12-8F8C595C5860}" type="slidenum">
              <a:rPr lang="sv-SE" smtClean="0"/>
              <a:t>56</a:t>
            </a:fld>
            <a:endParaRPr lang="sv-SE"/>
          </a:p>
        </p:txBody>
      </p:sp>
    </p:spTree>
    <p:extLst>
      <p:ext uri="{BB962C8B-B14F-4D97-AF65-F5344CB8AC3E}">
        <p14:creationId xmlns:p14="http://schemas.microsoft.com/office/powerpoint/2010/main" val="22514096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SIP-dokumentet i SAMSA</a:t>
            </a:r>
          </a:p>
          <a:p>
            <a:r>
              <a:rPr lang="sv-SE"/>
              <a:t>Utskrift av planen</a:t>
            </a:r>
          </a:p>
        </p:txBody>
      </p:sp>
      <p:sp>
        <p:nvSpPr>
          <p:cNvPr id="4" name="Platshållare för bildnummer 3"/>
          <p:cNvSpPr>
            <a:spLocks noGrp="1"/>
          </p:cNvSpPr>
          <p:nvPr>
            <p:ph type="sldNum" sz="quarter" idx="5"/>
          </p:nvPr>
        </p:nvSpPr>
        <p:spPr/>
        <p:txBody>
          <a:bodyPr/>
          <a:lstStyle/>
          <a:p>
            <a:fld id="{B632F0BA-6C4B-4801-B7CE-F44445264E04}" type="slidenum">
              <a:rPr lang="sv-SE" smtClean="0"/>
              <a:t>57</a:t>
            </a:fld>
            <a:endParaRPr lang="sv-SE"/>
          </a:p>
        </p:txBody>
      </p:sp>
    </p:spTree>
    <p:extLst>
      <p:ext uri="{BB962C8B-B14F-4D97-AF65-F5344CB8AC3E}">
        <p14:creationId xmlns:p14="http://schemas.microsoft.com/office/powerpoint/2010/main" val="25231288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AFB5FE50-C077-408C-AD12-8F8C595C5860}" type="slidenum">
              <a:rPr lang="sv-SE" smtClean="0"/>
              <a:t>58</a:t>
            </a:fld>
            <a:endParaRPr lang="sv-SE"/>
          </a:p>
        </p:txBody>
      </p:sp>
    </p:spTree>
    <p:extLst>
      <p:ext uri="{BB962C8B-B14F-4D97-AF65-F5344CB8AC3E}">
        <p14:creationId xmlns:p14="http://schemas.microsoft.com/office/powerpoint/2010/main" val="6693117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B632F0BA-6C4B-4801-B7CE-F44445264E04}" type="slidenum">
              <a:rPr lang="sv-SE" smtClean="0"/>
              <a:t>59</a:t>
            </a:fld>
            <a:endParaRPr lang="sv-SE"/>
          </a:p>
        </p:txBody>
      </p:sp>
    </p:spTree>
    <p:extLst>
      <p:ext uri="{BB962C8B-B14F-4D97-AF65-F5344CB8AC3E}">
        <p14:creationId xmlns:p14="http://schemas.microsoft.com/office/powerpoint/2010/main" val="2098007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Brukarinformation </a:t>
            </a:r>
          </a:p>
          <a:p>
            <a:r>
              <a:rPr lang="sv-SE"/>
              <a:t>Hur informerar vi om SIP</a:t>
            </a:r>
          </a:p>
          <a:p>
            <a:r>
              <a:rPr lang="sv-SE"/>
              <a:t>Vad ska vi säga?</a:t>
            </a:r>
          </a:p>
          <a:p>
            <a:r>
              <a:rPr lang="sv-SE"/>
              <a:t>Vad innehåller en SIP?</a:t>
            </a:r>
          </a:p>
          <a:p>
            <a:r>
              <a:rPr lang="sv-SE"/>
              <a:t>-Vad får jag ut av en SIP?</a:t>
            </a:r>
          </a:p>
          <a:p>
            <a:endParaRPr lang="sv-SE"/>
          </a:p>
          <a:p>
            <a:r>
              <a:rPr lang="sv-SE"/>
              <a:t>Trygghet hos individen när vi pratar om SIP – förståelse, begriplighet</a:t>
            </a:r>
          </a:p>
          <a:p>
            <a:endParaRPr lang="sv-SE"/>
          </a:p>
          <a:p>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B5FE50-C077-408C-AD12-8F8C595C5860}"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1567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7F670167-3F5F-4158-B6D5-F74A77D71E36}"/>
              </a:ext>
            </a:extLst>
          </p:cNvPr>
          <p:cNvSpPr>
            <a:spLocks noGrp="1"/>
          </p:cNvSpPr>
          <p:nvPr>
            <p:ph type="body" idx="1"/>
          </p:nvPr>
        </p:nvSpPr>
        <p:spPr/>
        <p:txBody>
          <a:bodyPr/>
          <a:lstStyle/>
          <a:p>
            <a:r>
              <a:rPr lang="sv-SE" sz="1000" dirty="0"/>
              <a:t>Alla pratar om samverkan</a:t>
            </a:r>
            <a:br>
              <a:rPr lang="sv-SE" sz="1000" dirty="0">
                <a:cs typeface="+mn-lt"/>
              </a:rPr>
            </a:br>
            <a:r>
              <a:rPr lang="sv-SE" sz="1000" dirty="0"/>
              <a:t>”Jag kan göra en liten del. En annan kan göra en liten del. Men det är tillsammans som vi har ansvar för helheten.”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err="1">
                <a:ln>
                  <a:noFill/>
                </a:ln>
                <a:solidFill>
                  <a:schemeClr val="tx1"/>
                </a:solidFill>
                <a:effectLst/>
                <a:uLnTx/>
                <a:uFillTx/>
                <a:latin typeface="Cambria"/>
                <a:ea typeface="Cambria"/>
                <a:cs typeface="+mn-cs"/>
              </a:rPr>
              <a:t>Samverkansperspektiv</a:t>
            </a:r>
            <a:r>
              <a:rPr kumimoji="0" lang="en-US" sz="1000" b="1" i="0" u="none" strike="noStrike" kern="1200" cap="none" spc="0" normalizeH="0" baseline="0" noProof="0" dirty="0">
                <a:ln>
                  <a:noFill/>
                </a:ln>
                <a:solidFill>
                  <a:schemeClr val="tx1"/>
                </a:solidFill>
                <a:effectLst/>
                <a:uLnTx/>
                <a:uFillTx/>
                <a:latin typeface="Cambria"/>
                <a:ea typeface="Cambria"/>
                <a:cs typeface="+mn-cs"/>
              </a:rPr>
              <a:t>! </a:t>
            </a:r>
            <a:r>
              <a:rPr kumimoji="0" lang="en-US" sz="1000" b="1" i="0" u="none" strike="noStrike" kern="1200" cap="none" spc="0" normalizeH="0" baseline="0" noProof="0" dirty="0" err="1">
                <a:ln>
                  <a:noFill/>
                </a:ln>
                <a:solidFill>
                  <a:schemeClr val="tx1"/>
                </a:solidFill>
                <a:effectLst/>
                <a:uLnTx/>
                <a:uFillTx/>
                <a:latin typeface="Cambria"/>
                <a:ea typeface="Cambria"/>
                <a:cs typeface="+mn-cs"/>
              </a:rPr>
              <a:t>Att</a:t>
            </a:r>
            <a:r>
              <a:rPr kumimoji="0" lang="en-US" sz="1000" b="1" i="0" u="none" strike="noStrike" kern="1200" cap="none" spc="0" normalizeH="0" baseline="0" noProof="0" dirty="0">
                <a:ln>
                  <a:noFill/>
                </a:ln>
                <a:solidFill>
                  <a:schemeClr val="tx1"/>
                </a:solidFill>
                <a:effectLst/>
                <a:uLnTx/>
                <a:uFillTx/>
                <a:latin typeface="Cambria"/>
                <a:ea typeface="Cambria"/>
                <a:cs typeface="+mn-cs"/>
              </a:rPr>
              <a:t> </a:t>
            </a:r>
            <a:r>
              <a:rPr kumimoji="0" lang="en-US" sz="1000" b="1" i="0" u="none" strike="noStrike" kern="1200" cap="none" spc="0" normalizeH="0" baseline="0" noProof="0" dirty="0" err="1">
                <a:ln>
                  <a:noFill/>
                </a:ln>
                <a:solidFill>
                  <a:schemeClr val="tx1"/>
                </a:solidFill>
                <a:effectLst/>
                <a:uLnTx/>
                <a:uFillTx/>
                <a:latin typeface="Cambria"/>
                <a:ea typeface="Cambria"/>
                <a:cs typeface="+mn-cs"/>
              </a:rPr>
              <a:t>arbeta</a:t>
            </a:r>
            <a:r>
              <a:rPr kumimoji="0" lang="en-US" sz="1000" b="1" i="0" u="none" strike="noStrike" kern="1200" cap="none" spc="0" normalizeH="0" baseline="0" noProof="0" dirty="0">
                <a:ln>
                  <a:noFill/>
                </a:ln>
                <a:solidFill>
                  <a:schemeClr val="tx1"/>
                </a:solidFill>
                <a:effectLst/>
                <a:uLnTx/>
                <a:uFillTx/>
                <a:latin typeface="Cambria"/>
                <a:ea typeface="Cambria"/>
                <a:cs typeface="+mn-cs"/>
              </a:rPr>
              <a:t> </a:t>
            </a:r>
            <a:r>
              <a:rPr kumimoji="0" lang="en-US" sz="1000" b="1" i="0" u="none" strike="noStrike" kern="1200" cap="none" spc="0" normalizeH="0" baseline="0" noProof="0" dirty="0" err="1">
                <a:ln>
                  <a:noFill/>
                </a:ln>
                <a:solidFill>
                  <a:schemeClr val="tx1"/>
                </a:solidFill>
                <a:effectLst/>
                <a:uLnTx/>
                <a:uFillTx/>
                <a:latin typeface="Cambria"/>
                <a:ea typeface="Cambria"/>
                <a:cs typeface="+mn-cs"/>
              </a:rPr>
              <a:t>proaktivt</a:t>
            </a:r>
            <a:r>
              <a:rPr kumimoji="0" lang="en-US" sz="1000" b="1" i="0" u="none" strike="noStrike" kern="1200" cap="none" spc="0" normalizeH="0" baseline="0" noProof="0" dirty="0">
                <a:ln>
                  <a:noFill/>
                </a:ln>
                <a:solidFill>
                  <a:schemeClr val="tx1"/>
                </a:solidFill>
                <a:effectLst/>
                <a:uLnTx/>
                <a:uFillTx/>
                <a:latin typeface="Cambria"/>
                <a:ea typeface="Cambria"/>
                <a:cs typeface="+mn-cs"/>
              </a:rPr>
              <a:t>, med </a:t>
            </a:r>
            <a:r>
              <a:rPr kumimoji="0" lang="en-US" sz="1000" b="1" i="0" u="none" strike="noStrike" kern="1200" cap="none" spc="0" normalizeH="0" baseline="0" noProof="0" dirty="0" err="1">
                <a:ln>
                  <a:noFill/>
                </a:ln>
                <a:solidFill>
                  <a:schemeClr val="tx1"/>
                </a:solidFill>
                <a:effectLst/>
                <a:uLnTx/>
                <a:uFillTx/>
                <a:latin typeface="Cambria"/>
                <a:ea typeface="Cambria"/>
                <a:cs typeface="+mn-cs"/>
              </a:rPr>
              <a:t>tidiga</a:t>
            </a:r>
            <a:r>
              <a:rPr kumimoji="0" lang="en-US" sz="1000" b="1" i="0" u="none" strike="noStrike" kern="1200" cap="none" spc="0" normalizeH="0" baseline="0" noProof="0" dirty="0">
                <a:ln>
                  <a:noFill/>
                </a:ln>
                <a:solidFill>
                  <a:schemeClr val="tx1"/>
                </a:solidFill>
                <a:effectLst/>
                <a:uLnTx/>
                <a:uFillTx/>
                <a:latin typeface="Cambria"/>
                <a:ea typeface="Cambria"/>
                <a:cs typeface="+mn-cs"/>
              </a:rPr>
              <a:t> </a:t>
            </a:r>
            <a:r>
              <a:rPr kumimoji="0" lang="en-US" sz="1000" b="1" i="0" u="none" strike="noStrike" kern="1200" cap="none" spc="0" normalizeH="0" baseline="0" noProof="0" dirty="0" err="1">
                <a:ln>
                  <a:noFill/>
                </a:ln>
                <a:solidFill>
                  <a:schemeClr val="tx1"/>
                </a:solidFill>
                <a:effectLst/>
                <a:uLnTx/>
                <a:uFillTx/>
                <a:latin typeface="Cambria"/>
                <a:ea typeface="Cambria"/>
                <a:cs typeface="+mn-cs"/>
              </a:rPr>
              <a:t>insatser</a:t>
            </a:r>
            <a:r>
              <a:rPr kumimoji="0" lang="en-US" sz="1000" b="1" i="0" u="none" strike="noStrike" kern="1200" cap="none" spc="0" normalizeH="0" baseline="0" noProof="0" dirty="0">
                <a:ln>
                  <a:noFill/>
                </a:ln>
                <a:solidFill>
                  <a:schemeClr val="tx1"/>
                </a:solidFill>
                <a:effectLst/>
                <a:uLnTx/>
                <a:uFillTx/>
                <a:latin typeface="Cambria"/>
                <a:ea typeface="Cambria"/>
                <a:cs typeface="+mn-cs"/>
              </a:rPr>
              <a:t>.</a:t>
            </a:r>
            <a:endParaRPr lang="en-US" sz="1000" b="1" i="0" u="none" strike="noStrike" kern="1200" cap="none" spc="0" normalizeH="0" baseline="0" noProof="0" dirty="0">
              <a:ln>
                <a:noFill/>
              </a:ln>
              <a:solidFill>
                <a:schemeClr val="tx1"/>
              </a:solidFill>
              <a:effectLst/>
              <a:uLnTx/>
              <a:uFillTx/>
              <a:latin typeface="Cambria"/>
              <a:ea typeface="Cambri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chemeClr val="tx1"/>
              </a:solidFill>
              <a:effectLst/>
              <a:uLnTx/>
              <a:uFillTx/>
              <a:latin typeface="Cambria" panose="02040503050406030204"/>
              <a:ea typeface="Cambria" panose="020405030504060302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err="1">
                <a:ln>
                  <a:noFill/>
                </a:ln>
                <a:solidFill>
                  <a:schemeClr val="tx1"/>
                </a:solidFill>
                <a:effectLst/>
                <a:uLnTx/>
                <a:uFillTx/>
                <a:latin typeface="Cambria"/>
                <a:ea typeface="Cambria"/>
                <a:cs typeface="+mn-cs"/>
              </a:rPr>
              <a:t>Diskussion</a:t>
            </a:r>
            <a:r>
              <a:rPr kumimoji="0" lang="en-US" sz="1000" b="1" i="0" u="none" strike="noStrike" kern="1200" cap="none" spc="0" normalizeH="0" baseline="0" noProof="0" dirty="0">
                <a:ln>
                  <a:noFill/>
                </a:ln>
                <a:solidFill>
                  <a:schemeClr val="tx1"/>
                </a:solidFill>
                <a:effectLst/>
                <a:uLnTx/>
                <a:uFillTx/>
                <a:latin typeface="Cambria"/>
                <a:ea typeface="Cambria"/>
                <a:cs typeface="+mn-cs"/>
              </a:rPr>
              <a:t>/</a:t>
            </a:r>
            <a:r>
              <a:rPr kumimoji="0" lang="en-US" sz="1000" b="1" i="0" u="none" strike="noStrike" kern="1200" cap="none" spc="0" normalizeH="0" baseline="0" noProof="0" dirty="0" err="1">
                <a:ln>
                  <a:noFill/>
                </a:ln>
                <a:solidFill>
                  <a:schemeClr val="tx1"/>
                </a:solidFill>
                <a:effectLst/>
                <a:uLnTx/>
                <a:uFillTx/>
                <a:latin typeface="Cambria"/>
                <a:ea typeface="Cambria"/>
                <a:cs typeface="+mn-cs"/>
              </a:rPr>
              <a:t>bildspråk</a:t>
            </a:r>
            <a:r>
              <a:rPr kumimoji="0" lang="en-US" sz="1000" b="1" i="0" u="none" strike="noStrike" kern="1200" cap="none" spc="0" normalizeH="0" baseline="0" noProof="0" dirty="0">
                <a:ln>
                  <a:noFill/>
                </a:ln>
                <a:solidFill>
                  <a:schemeClr val="tx1"/>
                </a:solidFill>
                <a:effectLst/>
                <a:uLnTx/>
                <a:uFillTx/>
                <a:latin typeface="Cambria"/>
                <a:ea typeface="Cambria"/>
                <a:cs typeface="+mn-cs"/>
              </a:rPr>
              <a:t>:</a:t>
            </a:r>
            <a:endParaRPr lang="en-US" sz="1000" b="1" i="0" u="none" strike="noStrike" kern="1200" cap="none" spc="0" normalizeH="0" baseline="0" noProof="0" dirty="0">
              <a:ln>
                <a:noFill/>
              </a:ln>
              <a:solidFill>
                <a:schemeClr val="tx1"/>
              </a:solidFill>
              <a:effectLst/>
              <a:uLnTx/>
              <a:uFillTx/>
              <a:latin typeface="Cambria"/>
              <a:ea typeface="Cambri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000" dirty="0"/>
              <a:t>Kugghjul – kugga i varandra</a:t>
            </a:r>
            <a:br>
              <a:rPr lang="sv-SE" sz="1000" dirty="0">
                <a:cs typeface="+mn-lt"/>
              </a:rPr>
            </a:br>
            <a:r>
              <a:rPr lang="sv-SE" sz="1000" dirty="0"/>
              <a:t>Stafettpinne – släpp inte förrän någon annan tar vid: håll i handen, guida vidare, känna till andras (och mitt eget) uppdrag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000" dirty="0"/>
              <a:t>Vad gäller för din verksamhet när handlar om samverkan?</a:t>
            </a:r>
            <a:endParaRPr lang="sv-S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anteckningar 1">
            <a:extLst>
              <a:ext uri="{FF2B5EF4-FFF2-40B4-BE49-F238E27FC236}">
                <a16:creationId xmlns:a16="http://schemas.microsoft.com/office/drawing/2014/main" id="{511E0E80-AAF9-4718-9A28-D6121C89899B}"/>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b="1" dirty="0"/>
              <a:t>SIP = vårt samverkansverktyg på individnivån!</a:t>
            </a:r>
          </a:p>
          <a:p>
            <a:pPr marL="0" marR="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indent="0" algn="l" defTabSz="914400" rtl="0" eaLnBrk="1" fontAlgn="auto" latinLnBrk="0" hangingPunct="1">
              <a:lnSpc>
                <a:spcPct val="100000"/>
              </a:lnSpc>
              <a:spcBef>
                <a:spcPts val="0"/>
              </a:spcBef>
              <a:spcAft>
                <a:spcPts val="0"/>
              </a:spcAft>
              <a:buClrTx/>
              <a:buSzTx/>
              <a:buFontTx/>
              <a:buNone/>
              <a:tabLst/>
              <a:defRPr/>
            </a:pPr>
            <a:r>
              <a:rPr lang="sv-SE" dirty="0"/>
              <a:t>SIP</a:t>
            </a:r>
            <a:r>
              <a:rPr lang="sv-SE" baseline="0" dirty="0"/>
              <a:t> möjliggör ett helhetsperspektiv på individens situation vare sig hen kallas patient/brukare/kund/klient i den terminologi som organisationen använder sig av. </a:t>
            </a:r>
          </a:p>
          <a:p>
            <a:pPr marL="0" marR="0" indent="0" algn="l" defTabSz="914400" rtl="0" eaLnBrk="1" fontAlgn="auto" latinLnBrk="0" hangingPunct="1">
              <a:lnSpc>
                <a:spcPct val="100000"/>
              </a:lnSpc>
              <a:spcBef>
                <a:spcPts val="0"/>
              </a:spcBef>
              <a:spcAft>
                <a:spcPts val="0"/>
              </a:spcAft>
              <a:buClrTx/>
              <a:buSzTx/>
              <a:buFontTx/>
              <a:buNone/>
              <a:tabLst/>
              <a:defRPr/>
            </a:pPr>
            <a:r>
              <a:rPr lang="sv-SE" baseline="0" dirty="0"/>
              <a:t>Regionens olika planer och kommunernas olika planer. </a:t>
            </a:r>
          </a:p>
          <a:p>
            <a:pPr marL="0" marR="0" indent="0" algn="l" defTabSz="914400" rtl="0" eaLnBrk="1" fontAlgn="auto" latinLnBrk="0" hangingPunct="1">
              <a:lnSpc>
                <a:spcPct val="100000"/>
              </a:lnSpc>
              <a:spcBef>
                <a:spcPts val="0"/>
              </a:spcBef>
              <a:spcAft>
                <a:spcPts val="0"/>
              </a:spcAft>
              <a:buClrTx/>
              <a:buSzTx/>
              <a:buFontTx/>
              <a:buNone/>
              <a:tabLst/>
              <a:defRPr/>
            </a:pPr>
            <a:r>
              <a:rPr lang="sv-SE" baseline="0" dirty="0" err="1"/>
              <a:t>Patientkontrakt</a:t>
            </a:r>
            <a:r>
              <a:rPr lang="sv-SE" baseline="0" dirty="0"/>
              <a:t> är inte en plan utan en överenskommelse mellan vårdgivare och patient men vi har tagit med den på bilden då den håller på att införas på många håll i landet. </a:t>
            </a:r>
            <a:endParaRPr lang="sv-SE" dirty="0"/>
          </a:p>
          <a:p>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rPr>
              <a:t>Inom varje organisation finns verktyg för planering av den enskildes vård och insatser.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rPr>
              <a:t>SIP är ett bredare verktyg som samordnar insatser från flera huvudmän och kan involvera andra berörda såsom närstående eller Försäkringskassan.</a:t>
            </a:r>
          </a:p>
          <a:p>
            <a:endParaRPr lang="sv-S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sv-SE" dirty="0"/>
              <a:t>Samordnad</a:t>
            </a:r>
            <a:r>
              <a:rPr lang="sv-SE" baseline="0" dirty="0"/>
              <a:t> individuell plan finns </a:t>
            </a:r>
            <a:r>
              <a:rPr lang="sv-SE" dirty="0"/>
              <a:t>beskriven i tre lagstiftningar </a:t>
            </a:r>
          </a:p>
          <a:p>
            <a:pPr marL="171450" indent="-171450">
              <a:buFont typeface="Arial" panose="020B0604020202020204" pitchFamily="34" charset="0"/>
              <a:buChar char="•"/>
            </a:pPr>
            <a:r>
              <a:rPr lang="sv-SE" dirty="0"/>
              <a:t>Socialtjänstlagen</a:t>
            </a:r>
          </a:p>
          <a:p>
            <a:pPr marL="171450" indent="-171450">
              <a:buFont typeface="Arial" panose="020B0604020202020204" pitchFamily="34" charset="0"/>
              <a:buChar char="•"/>
            </a:pPr>
            <a:r>
              <a:rPr lang="sv-SE" dirty="0"/>
              <a:t>Hälso-och sjukvårdslagen</a:t>
            </a:r>
            <a:endParaRPr lang="sv-SE" baseline="0" dirty="0"/>
          </a:p>
          <a:p>
            <a:pPr marL="171450" indent="-171450">
              <a:buFont typeface="Arial" panose="020B0604020202020204" pitchFamily="34" charset="0"/>
              <a:buChar char="•"/>
            </a:pPr>
            <a:r>
              <a:rPr lang="sv-SE" baseline="0" dirty="0"/>
              <a:t>Lagen om samverkan vid utskrivning från sluten hälso-och sjukvård.</a:t>
            </a:r>
          </a:p>
          <a:p>
            <a:pPr marL="30163" indent="0">
              <a:buNone/>
            </a:pPr>
            <a:endParaRPr lang="sv-SE" b="1" dirty="0"/>
          </a:p>
          <a:p>
            <a:pPr marL="30163" indent="0">
              <a:buNone/>
            </a:pPr>
            <a:r>
              <a:rPr lang="sv-SE" b="1" dirty="0"/>
              <a:t>Den första lagstiftningen</a:t>
            </a:r>
            <a:r>
              <a:rPr lang="sv-SE" b="1" baseline="0" dirty="0"/>
              <a:t> om SIP infördes 1 januari 2010. </a:t>
            </a:r>
            <a:endParaRPr lang="sv-SE" b="1" dirty="0"/>
          </a:p>
          <a:p>
            <a:pPr marL="30163" indent="0">
              <a:buNone/>
            </a:pPr>
            <a:r>
              <a:rPr lang="sv-SE" dirty="0"/>
              <a:t>I Socialtjänstlagen och Hälso- och sjukvårdslagen finns en likalydande text om individuell plan enligt </a:t>
            </a:r>
            <a:r>
              <a:rPr lang="sv-SE" dirty="0" err="1"/>
              <a:t>SoL</a:t>
            </a:r>
            <a:r>
              <a:rPr lang="sv-SE" dirty="0"/>
              <a:t> och HSL = SIP</a:t>
            </a:r>
          </a:p>
          <a:p>
            <a:endParaRPr lang="sv-SE" dirty="0"/>
          </a:p>
          <a:p>
            <a:r>
              <a:rPr lang="sv-SE" b="1" dirty="0"/>
              <a:t>1 januari 2018 kom ny</a:t>
            </a:r>
            <a:r>
              <a:rPr lang="sv-SE" b="1" baseline="0" dirty="0"/>
              <a:t> lagstiftning </a:t>
            </a:r>
            <a:r>
              <a:rPr lang="sv-SE" baseline="0" dirty="0"/>
              <a:t>med bestämmelser om utskrivning från sluten hälso-och sjukvård. SIP finns med som en del i denna lagstiftning och då hänvisas till den ursprungliga lagstiftningen kring SIP.</a:t>
            </a:r>
            <a:endParaRPr lang="sv-SE" dirty="0"/>
          </a:p>
        </p:txBody>
      </p:sp>
    </p:spTree>
    <p:extLst>
      <p:ext uri="{BB962C8B-B14F-4D97-AF65-F5344CB8AC3E}">
        <p14:creationId xmlns:p14="http://schemas.microsoft.com/office/powerpoint/2010/main" val="2314862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Dekorer%20till%20Wordfiler/Dekor_powerpoint/Gul/Dekor_ppt_undersidor_gul.pn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a:p>
        </p:txBody>
      </p:sp>
      <p:sp>
        <p:nvSpPr>
          <p:cNvPr id="4" name="Date Placeholder 3"/>
          <p:cNvSpPr>
            <a:spLocks noGrp="1"/>
          </p:cNvSpPr>
          <p:nvPr>
            <p:ph type="dt" sz="half" idx="10"/>
          </p:nvPr>
        </p:nvSpPr>
        <p:spPr/>
        <p:txBody>
          <a:bodyPr/>
          <a:lstStyle/>
          <a:p>
            <a:fld id="{0B3E354B-F420-4D40-A255-04BE85682621}" type="datetimeFigureOut">
              <a:rPr lang="sv-SE" smtClean="0"/>
              <a:t>2024-12-19</a:t>
            </a:fld>
            <a:endParaRPr lang="sv-SE"/>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pic>
        <p:nvPicPr>
          <p:cNvPr id="7" name="Bildobjekt 6">
            <a:extLst>
              <a:ext uri="{FF2B5EF4-FFF2-40B4-BE49-F238E27FC236}">
                <a16:creationId xmlns:a16="http://schemas.microsoft.com/office/drawing/2014/main" id="{5283B106-29B5-4D80-9DAF-3CDAA28A8F7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pic>
        <p:nvPicPr>
          <p:cNvPr id="8" name="Platshållare för innehåll 4">
            <a:extLst>
              <a:ext uri="{FF2B5EF4-FFF2-40B4-BE49-F238E27FC236}">
                <a16:creationId xmlns:a16="http://schemas.microsoft.com/office/drawing/2014/main" id="{DDFA1D4B-8882-4E39-919B-B776D32F2D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9" name="Rak 18">
            <a:extLst>
              <a:ext uri="{FF2B5EF4-FFF2-40B4-BE49-F238E27FC236}">
                <a16:creationId xmlns:a16="http://schemas.microsoft.com/office/drawing/2014/main" id="{75F9BDF4-FF8C-4934-8060-6B0A2031F3B7}"/>
              </a:ext>
            </a:extLst>
          </p:cNvPr>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textruta 9">
            <a:extLst>
              <a:ext uri="{FF2B5EF4-FFF2-40B4-BE49-F238E27FC236}">
                <a16:creationId xmlns:a16="http://schemas.microsoft.com/office/drawing/2014/main" id="{A5128733-EB78-4066-9212-96748051D835}"/>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2084589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4" name="Date Placeholder 3"/>
          <p:cNvSpPr>
            <a:spLocks noGrp="1"/>
          </p:cNvSpPr>
          <p:nvPr>
            <p:ph type="dt" sz="half" idx="10"/>
          </p:nvPr>
        </p:nvSpPr>
        <p:spPr/>
        <p:txBody>
          <a:bodyPr/>
          <a:lstStyle/>
          <a:p>
            <a:fld id="{0B3E354B-F420-4D40-A255-04BE85682621}" type="datetimeFigureOut">
              <a:rPr lang="sv-SE" smtClean="0"/>
              <a:t>2024-12-19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06E5C176-B9B9-475B-A9F9-B2A9CDC730A7}" type="slidenum">
              <a:rPr lang="sv-SE" smtClean="0"/>
              <a:t>‹#›</a:t>
            </a:fld>
            <a:endParaRPr lang="sv-SE"/>
          </a:p>
        </p:txBody>
      </p:sp>
      <p:sp>
        <p:nvSpPr>
          <p:cNvPr id="7" name="textruta 6">
            <a:extLst>
              <a:ext uri="{FF2B5EF4-FFF2-40B4-BE49-F238E27FC236}">
                <a16:creationId xmlns:a16="http://schemas.microsoft.com/office/drawing/2014/main" id="{43378D13-28F3-445B-9238-9FA543D4D6B8}"/>
              </a:ext>
            </a:extLst>
          </p:cNvPr>
          <p:cNvSpPr txBox="1"/>
          <p:nvPr userDrawn="1"/>
        </p:nvSpPr>
        <p:spPr>
          <a:xfrm rot="5400000">
            <a:off x="-1789961" y="2213075"/>
            <a:ext cx="453529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600" b="0"/>
              <a:t>www.vardsamverkan.se/</a:t>
            </a:r>
            <a:r>
              <a:rPr lang="sv-SE" sz="1600" b="1"/>
              <a:t>goteborgsomradet</a:t>
            </a:r>
          </a:p>
        </p:txBody>
      </p:sp>
      <p:pic>
        <p:nvPicPr>
          <p:cNvPr id="8" name="Bildobjekt 7">
            <a:extLst>
              <a:ext uri="{FF2B5EF4-FFF2-40B4-BE49-F238E27FC236}">
                <a16:creationId xmlns:a16="http://schemas.microsoft.com/office/drawing/2014/main" id="{D355F3C0-4054-4A09-B5B0-C9585E21B401}"/>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562707" y="4217693"/>
            <a:ext cx="3377584" cy="2583600"/>
          </a:xfrm>
          <a:prstGeom prst="rect">
            <a:avLst/>
          </a:prstGeom>
        </p:spPr>
      </p:pic>
    </p:spTree>
    <p:extLst>
      <p:ext uri="{BB962C8B-B14F-4D97-AF65-F5344CB8AC3E}">
        <p14:creationId xmlns:p14="http://schemas.microsoft.com/office/powerpoint/2010/main" val="1467222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4" name="Date Placeholder 3"/>
          <p:cNvSpPr>
            <a:spLocks noGrp="1"/>
          </p:cNvSpPr>
          <p:nvPr>
            <p:ph type="dt" sz="half" idx="10"/>
          </p:nvPr>
        </p:nvSpPr>
        <p:spPr/>
        <p:txBody>
          <a:bodyPr/>
          <a:lstStyle/>
          <a:p>
            <a:fld id="{0B3E354B-F420-4D40-A255-04BE85682621}" type="datetimeFigureOut">
              <a:rPr lang="sv-SE" smtClean="0"/>
              <a:t>2024-12-19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06E5C176-B9B9-475B-A9F9-B2A9CDC730A7}" type="slidenum">
              <a:rPr lang="sv-SE" smtClean="0"/>
              <a:t>‹#›</a:t>
            </a:fld>
            <a:endParaRPr lang="sv-SE"/>
          </a:p>
        </p:txBody>
      </p:sp>
      <p:sp>
        <p:nvSpPr>
          <p:cNvPr id="7" name="textruta 6">
            <a:extLst>
              <a:ext uri="{FF2B5EF4-FFF2-40B4-BE49-F238E27FC236}">
                <a16:creationId xmlns:a16="http://schemas.microsoft.com/office/drawing/2014/main" id="{D3750BC6-4275-486B-9E8D-C4E4C101F196}"/>
              </a:ext>
            </a:extLst>
          </p:cNvPr>
          <p:cNvSpPr txBox="1"/>
          <p:nvPr userDrawn="1"/>
        </p:nvSpPr>
        <p:spPr>
          <a:xfrm rot="5400000">
            <a:off x="-1789961" y="2213075"/>
            <a:ext cx="453529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600" b="0"/>
              <a:t>www.vardsamverkan.se/</a:t>
            </a:r>
            <a:r>
              <a:rPr lang="sv-SE" sz="1600" b="1"/>
              <a:t>goteborgsomradet</a:t>
            </a:r>
          </a:p>
        </p:txBody>
      </p:sp>
      <p:pic>
        <p:nvPicPr>
          <p:cNvPr id="8" name="Bildobjekt 7">
            <a:extLst>
              <a:ext uri="{FF2B5EF4-FFF2-40B4-BE49-F238E27FC236}">
                <a16:creationId xmlns:a16="http://schemas.microsoft.com/office/drawing/2014/main" id="{AA4BA216-6B98-4B9F-B1D9-2F1F7B3C486E}"/>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562707" y="4217693"/>
            <a:ext cx="3377584" cy="2583600"/>
          </a:xfrm>
          <a:prstGeom prst="rect">
            <a:avLst/>
          </a:prstGeom>
        </p:spPr>
      </p:pic>
    </p:spTree>
    <p:extLst>
      <p:ext uri="{BB962C8B-B14F-4D97-AF65-F5344CB8AC3E}">
        <p14:creationId xmlns:p14="http://schemas.microsoft.com/office/powerpoint/2010/main" val="2974746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710400" y="960000"/>
            <a:ext cx="6345600" cy="1382400"/>
          </a:xfrm>
        </p:spPr>
        <p:txBody>
          <a:bodyPr/>
          <a:lstStyle/>
          <a:p>
            <a:r>
              <a:rPr lang="sv-SE"/>
              <a:t>Klicka här för att ändra mall för rubrikformat</a:t>
            </a:r>
          </a:p>
        </p:txBody>
      </p:sp>
      <p:sp>
        <p:nvSpPr>
          <p:cNvPr id="3" name="Platshållare för innehåll 2"/>
          <p:cNvSpPr>
            <a:spLocks noGrp="1"/>
          </p:cNvSpPr>
          <p:nvPr>
            <p:ph idx="1"/>
          </p:nvPr>
        </p:nvSpPr>
        <p:spPr>
          <a:xfrm>
            <a:off x="710400" y="2400000"/>
            <a:ext cx="6345600" cy="3619200"/>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7488000" y="0"/>
            <a:ext cx="4704000" cy="6624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0" y="6626614"/>
            <a:ext cx="12192000" cy="23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82650AE-06A9-2D4E-84FA-95DA3038D778}" type="datetime1">
              <a:rPr kumimoji="0" lang="sv-SE" sz="16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2024-12-19</a:t>
            </a:fld>
            <a:endParaRPr kumimoji="0" lang="sv-SE" sz="16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srgbClr val="000000"/>
                </a:solidFill>
                <a:effectLst/>
                <a:uLnTx/>
                <a:uFillTx/>
                <a:latin typeface="Calibri" panose="020F0502020204030204"/>
                <a:ea typeface="+mn-ea"/>
                <a:cs typeface="+mn-cs"/>
              </a:rPr>
              <a:t>Här skriver du in sidfot</a:t>
            </a:r>
          </a:p>
        </p:txBody>
      </p:sp>
    </p:spTree>
    <p:extLst>
      <p:ext uri="{BB962C8B-B14F-4D97-AF65-F5344CB8AC3E}">
        <p14:creationId xmlns:p14="http://schemas.microsoft.com/office/powerpoint/2010/main" val="337751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4" name="Platshållare för datum 3"/>
          <p:cNvSpPr>
            <a:spLocks noGrp="1"/>
          </p:cNvSpPr>
          <p:nvPr>
            <p:ph type="dt" sz="half" idx="10"/>
          </p:nvPr>
        </p:nvSpPr>
        <p:spPr>
          <a:xfrm>
            <a:off x="7168662" y="6492875"/>
            <a:ext cx="1075006" cy="365125"/>
          </a:xfrm>
        </p:spPr>
        <p:txBody>
          <a:bodyPr/>
          <a:lstStyle/>
          <a:p>
            <a:fld id="{0B3E354B-F420-4D40-A255-04BE85682621}" type="datetimeFigureOut">
              <a:rPr lang="sv-SE" smtClean="0"/>
              <a:t>2024-12-19</a:t>
            </a:fld>
            <a:endParaRPr lang="sv-SE"/>
          </a:p>
        </p:txBody>
      </p:sp>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r>
              <a:rPr lang="sv-SE"/>
              <a:t>Klicka här för att ändra mall för rubrikformat</a:t>
            </a:r>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r>
              <a:rPr lang="sv-SE"/>
              <a:t>Klicka här för att ändra mall för underrubrikformat</a:t>
            </a:r>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ruta 20"/>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4242166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Endast rubrik">
    <p:spTree>
      <p:nvGrpSpPr>
        <p:cNvPr id="1" name=""/>
        <p:cNvGrpSpPr/>
        <p:nvPr/>
      </p:nvGrpSpPr>
      <p:grpSpPr>
        <a:xfrm>
          <a:off x="0" y="0"/>
          <a:ext cx="0" cy="0"/>
          <a:chOff x="0" y="0"/>
          <a:chExt cx="0" cy="0"/>
        </a:xfrm>
      </p:grpSpPr>
      <p:sp>
        <p:nvSpPr>
          <p:cNvPr id="3" name="Platshållare för datum 2"/>
          <p:cNvSpPr>
            <a:spLocks noGrp="1"/>
          </p:cNvSpPr>
          <p:nvPr>
            <p:ph type="dt" sz="half" idx="10"/>
          </p:nvPr>
        </p:nvSpPr>
        <p:spPr/>
        <p:txBody>
          <a:bodyPr/>
          <a:lstStyle/>
          <a:p>
            <a:fld id="{0B3E354B-F420-4D40-A255-04BE85682621}" type="datetimeFigureOut">
              <a:rPr lang="sv-SE" smtClean="0"/>
              <a:t>2024-12-19</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06E5C176-B9B9-475B-A9F9-B2A9CDC730A7}" type="slidenum">
              <a:rPr lang="sv-SE" smtClean="0"/>
              <a:t>‹#›</a:t>
            </a:fld>
            <a:endParaRPr lang="sv-SE"/>
          </a:p>
        </p:txBody>
      </p:sp>
      <p:pic>
        <p:nvPicPr>
          <p:cNvPr id="7" name="Bildobjekt 6">
            <a:extLst>
              <a:ext uri="{FF2B5EF4-FFF2-40B4-BE49-F238E27FC236}">
                <a16:creationId xmlns:a16="http://schemas.microsoft.com/office/drawing/2014/main" id="{561AA21E-7C79-4899-B175-288A6F90EB9F}"/>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8" name="Rubrik 1">
            <a:extLst>
              <a:ext uri="{FF2B5EF4-FFF2-40B4-BE49-F238E27FC236}">
                <a16:creationId xmlns:a16="http://schemas.microsoft.com/office/drawing/2014/main" id="{647EF5BC-EF07-4CA0-A9D2-68AD62FC9B04}"/>
              </a:ext>
            </a:extLst>
          </p:cNvPr>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mall för rubrikformat</a:t>
            </a:r>
          </a:p>
        </p:txBody>
      </p:sp>
      <p:sp>
        <p:nvSpPr>
          <p:cNvPr id="9" name="textruta 8">
            <a:extLst>
              <a:ext uri="{FF2B5EF4-FFF2-40B4-BE49-F238E27FC236}">
                <a16:creationId xmlns:a16="http://schemas.microsoft.com/office/drawing/2014/main" id="{5F4CF4CC-BA5E-47DE-B94F-F8991627C991}"/>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229793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Vit">
    <p:bg>
      <p:bgPr>
        <a:solidFill>
          <a:srgbClr val="FFFFFF"/>
        </a:solidFill>
        <a:effectLst/>
      </p:bgPr>
    </p:bg>
    <p:spTree>
      <p:nvGrpSpPr>
        <p:cNvPr id="1" name=""/>
        <p:cNvGrpSpPr/>
        <p:nvPr/>
      </p:nvGrpSpPr>
      <p:grpSpPr>
        <a:xfrm>
          <a:off x="0" y="0"/>
          <a:ext cx="0" cy="0"/>
          <a:chOff x="0" y="0"/>
          <a:chExt cx="0" cy="0"/>
        </a:xfrm>
      </p:grpSpPr>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3" name="Bildobjekt 9">
            <a:extLst>
              <a:ext uri="{FF2B5EF4-FFF2-40B4-BE49-F238E27FC236}">
                <a16:creationId xmlns:a16="http://schemas.microsoft.com/office/drawing/2014/main" id="{F36E0A64-1600-40DD-87C8-544A78F5AD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11778" y="-9524"/>
            <a:ext cx="3096000" cy="3599059"/>
          </a:xfrm>
          <a:prstGeom prst="rect">
            <a:avLst/>
          </a:prstGeom>
        </p:spPr>
      </p:pic>
    </p:spTree>
    <p:extLst>
      <p:ext uri="{BB962C8B-B14F-4D97-AF65-F5344CB8AC3E}">
        <p14:creationId xmlns:p14="http://schemas.microsoft.com/office/powerpoint/2010/main" val="3930980584"/>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endParaRPr lang="sv-SE"/>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endParaRPr lang="sv-SE"/>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latshållare för datum 2">
            <a:extLst>
              <a:ext uri="{FF2B5EF4-FFF2-40B4-BE49-F238E27FC236}">
                <a16:creationId xmlns:a16="http://schemas.microsoft.com/office/drawing/2014/main" id="{C7108D8E-3A44-45CF-ACB1-5ED769FD3039}"/>
              </a:ext>
            </a:extLst>
          </p:cNvPr>
          <p:cNvSpPr>
            <a:spLocks noGrp="1"/>
          </p:cNvSpPr>
          <p:nvPr>
            <p:ph type="dt" sz="half" idx="10"/>
          </p:nvPr>
        </p:nvSpPr>
        <p:spPr/>
        <p:txBody>
          <a:bodyPr/>
          <a:lstStyle/>
          <a:p>
            <a:fld id="{1798B65E-7CA4-43EF-8B74-7686323F9CD6}" type="datetime1">
              <a:rPr lang="sv-SE" smtClean="0"/>
              <a:t>2024-12-19</a:t>
            </a:fld>
            <a:endParaRPr lang="sv-SE"/>
          </a:p>
        </p:txBody>
      </p:sp>
      <p:sp>
        <p:nvSpPr>
          <p:cNvPr id="5" name="Platshållare för sidfot 4">
            <a:extLst>
              <a:ext uri="{FF2B5EF4-FFF2-40B4-BE49-F238E27FC236}">
                <a16:creationId xmlns:a16="http://schemas.microsoft.com/office/drawing/2014/main" id="{F0AC10CD-D4D2-42B8-993A-ECCAC4A56177}"/>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269124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a:t>Klicka här för att ändra format</a:t>
            </a:r>
          </a:p>
        </p:txBody>
      </p:sp>
      <p:sp>
        <p:nvSpPr>
          <p:cNvPr id="3" name="Platshållare för innehåll 2"/>
          <p:cNvSpPr>
            <a:spLocks noGrp="1"/>
          </p:cNvSpPr>
          <p:nvPr>
            <p:ph idx="1"/>
          </p:nvPr>
        </p:nvSpPr>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8" name="Bildobjekt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5" name="Platshållare för datum 4">
            <a:extLst>
              <a:ext uri="{FF2B5EF4-FFF2-40B4-BE49-F238E27FC236}">
                <a16:creationId xmlns:a16="http://schemas.microsoft.com/office/drawing/2014/main" id="{D9CBE404-175F-4FD6-9CEA-3845E5D3A848}"/>
              </a:ext>
            </a:extLst>
          </p:cNvPr>
          <p:cNvSpPr>
            <a:spLocks noGrp="1"/>
          </p:cNvSpPr>
          <p:nvPr>
            <p:ph type="dt" sz="half" idx="10"/>
          </p:nvPr>
        </p:nvSpPr>
        <p:spPr/>
        <p:txBody>
          <a:bodyPr/>
          <a:lstStyle/>
          <a:p>
            <a:fld id="{0264BE4E-C988-45E9-A8B8-D24D47F57A7B}" type="datetime1">
              <a:rPr lang="sv-SE" smtClean="0"/>
              <a:t>2024-12-19</a:t>
            </a:fld>
            <a:endParaRPr lang="sv-SE"/>
          </a:p>
        </p:txBody>
      </p:sp>
      <p:sp>
        <p:nvSpPr>
          <p:cNvPr id="6" name="Platshållare för sidfot 5">
            <a:extLst>
              <a:ext uri="{FF2B5EF4-FFF2-40B4-BE49-F238E27FC236}">
                <a16:creationId xmlns:a16="http://schemas.microsoft.com/office/drawing/2014/main" id="{8B5451FD-6B10-4130-8D1A-F1771EF2EE02}"/>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7596252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datum 7">
            <a:extLst>
              <a:ext uri="{FF2B5EF4-FFF2-40B4-BE49-F238E27FC236}">
                <a16:creationId xmlns:a16="http://schemas.microsoft.com/office/drawing/2014/main" id="{D0246E4D-4771-4576-8197-2F42298B804E}"/>
              </a:ext>
            </a:extLst>
          </p:cNvPr>
          <p:cNvSpPr>
            <a:spLocks noGrp="1"/>
          </p:cNvSpPr>
          <p:nvPr>
            <p:ph type="dt" sz="half" idx="10"/>
          </p:nvPr>
        </p:nvSpPr>
        <p:spPr/>
        <p:txBody>
          <a:bodyPr/>
          <a:lstStyle/>
          <a:p>
            <a:fld id="{25EACB52-E021-4047-9255-21A40363EDE1}" type="datetime1">
              <a:rPr lang="sv-SE" smtClean="0"/>
              <a:t>2024-12-19</a:t>
            </a:fld>
            <a:endParaRPr lang="sv-SE"/>
          </a:p>
        </p:txBody>
      </p:sp>
      <p:sp>
        <p:nvSpPr>
          <p:cNvPr id="9" name="Platshållare för sidfot 8">
            <a:extLst>
              <a:ext uri="{FF2B5EF4-FFF2-40B4-BE49-F238E27FC236}">
                <a16:creationId xmlns:a16="http://schemas.microsoft.com/office/drawing/2014/main" id="{6BB9D5FA-7471-4C71-B215-FACD16DFD732}"/>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039232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9B92EDF5-9FA3-402D-B5C8-ED6A30ED5749}" type="datetime1">
              <a:rPr lang="sv-SE" smtClean="0"/>
              <a:t>2024-12-19</a:t>
            </a:fld>
            <a:endParaRPr lang="sv-SE"/>
          </a:p>
        </p:txBody>
      </p:sp>
      <p:sp>
        <p:nvSpPr>
          <p:cNvPr id="8" name="Platshållare för sidfot 7"/>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813183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4" name="Date Placeholder 3"/>
          <p:cNvSpPr>
            <a:spLocks noGrp="1"/>
          </p:cNvSpPr>
          <p:nvPr>
            <p:ph type="dt" sz="half" idx="10"/>
          </p:nvPr>
        </p:nvSpPr>
        <p:spPr/>
        <p:txBody>
          <a:bodyPr/>
          <a:lstStyle/>
          <a:p>
            <a:fld id="{0B3E354B-F420-4D40-A255-04BE85682621}" type="datetimeFigureOut">
              <a:rPr lang="sv-SE" smtClean="0"/>
              <a:t>2024-12-19</a:t>
            </a:fld>
            <a:endParaRPr lang="sv-SE"/>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a:p>
        </p:txBody>
      </p:sp>
      <p:pic>
        <p:nvPicPr>
          <p:cNvPr id="7" name="Bildobjekt 6">
            <a:extLst>
              <a:ext uri="{FF2B5EF4-FFF2-40B4-BE49-F238E27FC236}">
                <a16:creationId xmlns:a16="http://schemas.microsoft.com/office/drawing/2014/main" id="{A6E6644B-E299-44AE-9741-8DB720F2B89A}"/>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8" name="textruta 7">
            <a:extLst>
              <a:ext uri="{FF2B5EF4-FFF2-40B4-BE49-F238E27FC236}">
                <a16:creationId xmlns:a16="http://schemas.microsoft.com/office/drawing/2014/main" id="{3E05206D-6B99-4E3A-893A-4DA94E571B0F}"/>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1751429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nchor="b" anchorCtr="0">
            <a:normAutofit/>
          </a:bodyPr>
          <a:lstStyle>
            <a:lvl1pPr>
              <a:defRPr sz="3200" b="1">
                <a:latin typeface="Cambria" panose="02040503050406030204" pitchFamily="18" charset="0"/>
              </a:defRPr>
            </a:lvl1pPr>
          </a:lstStyle>
          <a:p>
            <a:r>
              <a:rPr lang="sv-SE"/>
              <a:t>Klicka här för att ändra format</a:t>
            </a:r>
          </a:p>
        </p:txBody>
      </p:sp>
      <p:sp>
        <p:nvSpPr>
          <p:cNvPr id="3" name="Platshållare för datum 2"/>
          <p:cNvSpPr>
            <a:spLocks noGrp="1"/>
          </p:cNvSpPr>
          <p:nvPr>
            <p:ph type="dt" sz="half" idx="10"/>
          </p:nvPr>
        </p:nvSpPr>
        <p:spPr/>
        <p:txBody>
          <a:bodyPr/>
          <a:lstStyle/>
          <a:p>
            <a:fld id="{84D21418-316D-4E4F-880A-41BA05536142}" type="datetime1">
              <a:rPr lang="sv-SE" smtClean="0"/>
              <a:t>2024-12-19</a:t>
            </a:fld>
            <a:endParaRPr lang="sv-SE"/>
          </a:p>
        </p:txBody>
      </p:sp>
      <p:sp>
        <p:nvSpPr>
          <p:cNvPr id="4" name="Platshållare för sidfot 3"/>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095931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C5203CFC-69DB-4DC6-8A1E-A8CBC6B850AB}"/>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6" name="Platshållare för sidfot 5">
            <a:extLst>
              <a:ext uri="{FF2B5EF4-FFF2-40B4-BE49-F238E27FC236}">
                <a16:creationId xmlns:a16="http://schemas.microsoft.com/office/drawing/2014/main" id="{2C11FFD4-E8AF-4939-A87A-0A91653ABA95}"/>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654959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A40ECDBA-667F-4788-8ED4-D88DEE8FF612}"/>
              </a:ext>
            </a:extLst>
          </p:cNvPr>
          <p:cNvSpPr>
            <a:spLocks noGrp="1"/>
          </p:cNvSpPr>
          <p:nvPr>
            <p:ph type="dt" sz="half" idx="10"/>
          </p:nvPr>
        </p:nvSpPr>
        <p:spPr/>
        <p:txBody>
          <a:bodyPr/>
          <a:lstStyle/>
          <a:p>
            <a:fld id="{6E53F1D2-00F0-4E27-9BBC-7CB2F60E4C5F}" type="datetime1">
              <a:rPr lang="sv-SE" smtClean="0"/>
              <a:t>2024-12-19</a:t>
            </a:fld>
            <a:endParaRPr lang="sv-SE"/>
          </a:p>
        </p:txBody>
      </p:sp>
      <p:sp>
        <p:nvSpPr>
          <p:cNvPr id="9" name="Platshållare för sidfot 8">
            <a:extLst>
              <a:ext uri="{FF2B5EF4-FFF2-40B4-BE49-F238E27FC236}">
                <a16:creationId xmlns:a16="http://schemas.microsoft.com/office/drawing/2014/main" id="{19302716-59CD-4FC0-890A-2CC90291708C}"/>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41730016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05AFA0F4-7864-4142-AD36-38DD21B9D9EC}"/>
              </a:ext>
            </a:extLst>
          </p:cNvPr>
          <p:cNvSpPr>
            <a:spLocks noGrp="1"/>
          </p:cNvSpPr>
          <p:nvPr>
            <p:ph type="dt" sz="half" idx="10"/>
          </p:nvPr>
        </p:nvSpPr>
        <p:spPr/>
        <p:txBody>
          <a:bodyPr/>
          <a:lstStyle/>
          <a:p>
            <a:fld id="{6D8F8C1A-088B-4C02-97AF-B4245B632968}" type="datetime1">
              <a:rPr lang="sv-SE" smtClean="0"/>
              <a:t>2024-12-19</a:t>
            </a:fld>
            <a:endParaRPr lang="sv-SE"/>
          </a:p>
        </p:txBody>
      </p:sp>
      <p:sp>
        <p:nvSpPr>
          <p:cNvPr id="9" name="Platshållare för sidfot 8">
            <a:extLst>
              <a:ext uri="{FF2B5EF4-FFF2-40B4-BE49-F238E27FC236}">
                <a16:creationId xmlns:a16="http://schemas.microsoft.com/office/drawing/2014/main" id="{2CC8ED1D-66AB-4947-ACA2-0CBE8A12C501}"/>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0410032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A9D6D800-D48D-49AD-A47E-53638C0AC4D0}"/>
              </a:ext>
            </a:extLst>
          </p:cNvPr>
          <p:cNvSpPr>
            <a:spLocks noGrp="1"/>
          </p:cNvSpPr>
          <p:nvPr>
            <p:ph type="dt" sz="half" idx="10"/>
          </p:nvPr>
        </p:nvSpPr>
        <p:spPr/>
        <p:txBody>
          <a:bodyPr/>
          <a:lstStyle/>
          <a:p>
            <a:fld id="{3B11FDBD-A5CC-47C2-8AE5-F4C41BF17C35}" type="datetime1">
              <a:rPr lang="sv-SE" smtClean="0"/>
              <a:t>2024-12-19</a:t>
            </a:fld>
            <a:endParaRPr lang="sv-SE"/>
          </a:p>
        </p:txBody>
      </p:sp>
      <p:sp>
        <p:nvSpPr>
          <p:cNvPr id="8" name="Platshållare för sidfot 7">
            <a:extLst>
              <a:ext uri="{FF2B5EF4-FFF2-40B4-BE49-F238E27FC236}">
                <a16:creationId xmlns:a16="http://schemas.microsoft.com/office/drawing/2014/main" id="{C73A584C-8653-4336-A5DF-9EE6D584A318}"/>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36340764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980298FF-DD62-47E3-B359-6BC89309D092}"/>
              </a:ext>
            </a:extLst>
          </p:cNvPr>
          <p:cNvSpPr>
            <a:spLocks noGrp="1"/>
          </p:cNvSpPr>
          <p:nvPr>
            <p:ph type="dt" sz="half" idx="10"/>
          </p:nvPr>
        </p:nvSpPr>
        <p:spPr/>
        <p:txBody>
          <a:bodyPr/>
          <a:lstStyle/>
          <a:p>
            <a:fld id="{683F4B26-0C19-4906-95B7-CA1539A4BEDD}" type="datetime1">
              <a:rPr lang="sv-SE" smtClean="0"/>
              <a:t>2024-12-19</a:t>
            </a:fld>
            <a:endParaRPr lang="sv-SE"/>
          </a:p>
        </p:txBody>
      </p:sp>
      <p:sp>
        <p:nvSpPr>
          <p:cNvPr id="8" name="Platshållare för sidfot 7">
            <a:extLst>
              <a:ext uri="{FF2B5EF4-FFF2-40B4-BE49-F238E27FC236}">
                <a16:creationId xmlns:a16="http://schemas.microsoft.com/office/drawing/2014/main" id="{E359363D-38DF-475A-B314-80E30443CF10}"/>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11985957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Anpassad layou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567C9A6-4D38-4FE4-9500-25D89C200584}"/>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A20AF323-8055-4090-8DFB-407E35B954BF}"/>
              </a:ext>
            </a:extLst>
          </p:cNvPr>
          <p:cNvSpPr>
            <a:spLocks noGrp="1"/>
          </p:cNvSpPr>
          <p:nvPr>
            <p:ph type="dt" sz="half" idx="10"/>
          </p:nvPr>
        </p:nvSpPr>
        <p:spPr/>
        <p:txBody>
          <a:bodyPr/>
          <a:lstStyle/>
          <a:p>
            <a:fld id="{00917849-0B40-4F49-9BD0-5944E184EF1D}" type="datetimeFigureOut">
              <a:rPr lang="sv-SE" smtClean="0"/>
              <a:t>2024-12-19</a:t>
            </a:fld>
            <a:endParaRPr lang="sv-SE"/>
          </a:p>
        </p:txBody>
      </p:sp>
      <p:sp>
        <p:nvSpPr>
          <p:cNvPr id="4" name="Platshållare för sidfot 3">
            <a:extLst>
              <a:ext uri="{FF2B5EF4-FFF2-40B4-BE49-F238E27FC236}">
                <a16:creationId xmlns:a16="http://schemas.microsoft.com/office/drawing/2014/main" id="{470764B7-5E4F-4D61-B795-EDE38EDEC61D}"/>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0CEAF6CA-D2DE-442D-ACE0-0133394B542F}"/>
              </a:ext>
            </a:extLst>
          </p:cNvPr>
          <p:cNvSpPr>
            <a:spLocks noGrp="1"/>
          </p:cNvSpPr>
          <p:nvPr>
            <p:ph type="sldNum" sz="quarter" idx="12"/>
          </p:nvPr>
        </p:nvSpPr>
        <p:spPr>
          <a:xfrm>
            <a:off x="8610600" y="6356350"/>
            <a:ext cx="2743200" cy="365125"/>
          </a:xfrm>
          <a:prstGeom prst="rect">
            <a:avLst/>
          </a:prstGeom>
        </p:spPr>
        <p:txBody>
          <a:bodyPr/>
          <a:lstStyle/>
          <a:p>
            <a:fld id="{24926BEB-04AB-4EC5-A31C-70A08E15B5D9}" type="slidenum">
              <a:rPr lang="sv-SE" smtClean="0"/>
              <a:t>‹#›</a:t>
            </a:fld>
            <a:endParaRPr lang="sv-SE"/>
          </a:p>
        </p:txBody>
      </p:sp>
      <p:grpSp>
        <p:nvGrpSpPr>
          <p:cNvPr id="7" name="Grupp 6">
            <a:extLst>
              <a:ext uri="{FF2B5EF4-FFF2-40B4-BE49-F238E27FC236}">
                <a16:creationId xmlns:a16="http://schemas.microsoft.com/office/drawing/2014/main" id="{B9204E9B-5E93-4C78-ACB3-431D9B1DC55E}"/>
              </a:ext>
            </a:extLst>
          </p:cNvPr>
          <p:cNvGrpSpPr/>
          <p:nvPr userDrawn="1"/>
        </p:nvGrpSpPr>
        <p:grpSpPr>
          <a:xfrm rot="10800000">
            <a:off x="8610600" y="3525935"/>
            <a:ext cx="4272417" cy="4619119"/>
            <a:chOff x="0" y="0"/>
            <a:chExt cx="3052151" cy="3299460"/>
          </a:xfrm>
        </p:grpSpPr>
        <p:sp>
          <p:nvSpPr>
            <p:cNvPr id="8" name="Sexhörning 7">
              <a:extLst>
                <a:ext uri="{FF2B5EF4-FFF2-40B4-BE49-F238E27FC236}">
                  <a16:creationId xmlns:a16="http://schemas.microsoft.com/office/drawing/2014/main" id="{96E0CC66-3D6B-4365-BA3F-0DEC40275E06}"/>
                </a:ext>
              </a:extLst>
            </p:cNvPr>
            <p:cNvSpPr/>
            <p:nvPr userDrawn="1"/>
          </p:nvSpPr>
          <p:spPr>
            <a:xfrm rot="5400000">
              <a:off x="120820" y="2057230"/>
              <a:ext cx="1334135" cy="1150326"/>
            </a:xfrm>
            <a:prstGeom prst="hexagon">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9" name="Sexhörning 8">
              <a:extLst>
                <a:ext uri="{FF2B5EF4-FFF2-40B4-BE49-F238E27FC236}">
                  <a16:creationId xmlns:a16="http://schemas.microsoft.com/office/drawing/2014/main" id="{4A79428C-5012-479C-AB53-F28EA6FF71F2}"/>
                </a:ext>
              </a:extLst>
            </p:cNvPr>
            <p:cNvSpPr/>
            <p:nvPr userDrawn="1"/>
          </p:nvSpPr>
          <p:spPr>
            <a:xfrm rot="5400000">
              <a:off x="1809920" y="482430"/>
              <a:ext cx="1334135" cy="1150326"/>
            </a:xfrm>
            <a:prstGeom prst="hexagon">
              <a:avLst/>
            </a:prstGeom>
            <a:no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10" name="Sexhörning 9">
              <a:extLst>
                <a:ext uri="{FF2B5EF4-FFF2-40B4-BE49-F238E27FC236}">
                  <a16:creationId xmlns:a16="http://schemas.microsoft.com/office/drawing/2014/main" id="{20667279-FA4F-454B-B81A-6AFB3E12F054}"/>
                </a:ext>
              </a:extLst>
            </p:cNvPr>
            <p:cNvSpPr/>
            <p:nvPr userDrawn="1"/>
          </p:nvSpPr>
          <p:spPr>
            <a:xfrm rot="5400000">
              <a:off x="974895" y="447505"/>
              <a:ext cx="1334135" cy="1150326"/>
            </a:xfrm>
            <a:prstGeom prst="hexagon">
              <a:avLst/>
            </a:prstGeom>
            <a:no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11" name="Sexhörning 10">
              <a:extLst>
                <a:ext uri="{FF2B5EF4-FFF2-40B4-BE49-F238E27FC236}">
                  <a16:creationId xmlns:a16="http://schemas.microsoft.com/office/drawing/2014/main" id="{D7034C4F-3D41-4D67-91A6-F0A3672DD9B7}"/>
                </a:ext>
              </a:extLst>
            </p:cNvPr>
            <p:cNvSpPr/>
            <p:nvPr userDrawn="1"/>
          </p:nvSpPr>
          <p:spPr>
            <a:xfrm rot="5400000">
              <a:off x="200195" y="91905"/>
              <a:ext cx="1334135" cy="1150326"/>
            </a:xfrm>
            <a:prstGeom prst="hexagon">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12" name="Sexhörning 11">
              <a:extLst>
                <a:ext uri="{FF2B5EF4-FFF2-40B4-BE49-F238E27FC236}">
                  <a16:creationId xmlns:a16="http://schemas.microsoft.com/office/drawing/2014/main" id="{624189A3-539A-44F6-85FE-D94F5A7260BC}"/>
                </a:ext>
              </a:extLst>
            </p:cNvPr>
            <p:cNvSpPr/>
            <p:nvPr userDrawn="1"/>
          </p:nvSpPr>
          <p:spPr>
            <a:xfrm rot="5400000">
              <a:off x="-91905" y="1419055"/>
              <a:ext cx="1334135" cy="1150326"/>
            </a:xfrm>
            <a:prstGeom prst="hexagon">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sp>
          <p:nvSpPr>
            <p:cNvPr id="13" name="Sexhörning 12">
              <a:extLst>
                <a:ext uri="{FF2B5EF4-FFF2-40B4-BE49-F238E27FC236}">
                  <a16:creationId xmlns:a16="http://schemas.microsoft.com/office/drawing/2014/main" id="{03BF830A-1F9F-47FE-BFB0-699068D46B82}"/>
                </a:ext>
              </a:extLst>
            </p:cNvPr>
            <p:cNvSpPr/>
            <p:nvPr userDrawn="1"/>
          </p:nvSpPr>
          <p:spPr>
            <a:xfrm rot="5400000">
              <a:off x="1524170" y="1123780"/>
              <a:ext cx="1334135" cy="1150326"/>
            </a:xfrm>
            <a:prstGeom prst="hexagon">
              <a:avLst/>
            </a:prstGeom>
            <a:solidFill>
              <a:schemeClr val="accent3">
                <a:lumMod val="60000"/>
                <a:lumOff val="40000"/>
                <a:alpha val="3411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sv-SE"/>
            </a:p>
          </p:txBody>
        </p:sp>
      </p:grpSp>
    </p:spTree>
    <p:extLst>
      <p:ext uri="{BB962C8B-B14F-4D97-AF65-F5344CB8AC3E}">
        <p14:creationId xmlns:p14="http://schemas.microsoft.com/office/powerpoint/2010/main" val="38149958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66000" y="2746800"/>
            <a:ext cx="9608400" cy="1965600"/>
          </a:xfrm>
        </p:spPr>
        <p:txBody>
          <a:bodyPr anchor="t">
            <a:noAutofit/>
          </a:bodyPr>
          <a:lstStyle>
            <a:lvl1pPr algn="ctr">
              <a:defRPr sz="4400"/>
            </a:lvl1pPr>
          </a:lstStyle>
          <a:p>
            <a:r>
              <a:rPr lang="sv-SE"/>
              <a:t>Klicka här för att ändra format</a:t>
            </a:r>
          </a:p>
        </p:txBody>
      </p:sp>
      <p:sp>
        <p:nvSpPr>
          <p:cNvPr id="3" name="Underrubrik 2"/>
          <p:cNvSpPr>
            <a:spLocks noGrp="1"/>
          </p:cNvSpPr>
          <p:nvPr>
            <p:ph type="subTitle" idx="1"/>
          </p:nvPr>
        </p:nvSpPr>
        <p:spPr>
          <a:xfrm>
            <a:off x="666000" y="4809600"/>
            <a:ext cx="9608400" cy="1425600"/>
          </a:xfrm>
        </p:spPr>
        <p:txBody>
          <a:bodyPr>
            <a:no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om du vill redigera mall för underrubrikformat</a:t>
            </a:r>
          </a:p>
        </p:txBody>
      </p:sp>
      <p:sp>
        <p:nvSpPr>
          <p:cNvPr id="4" name="Platshållare för datum 3"/>
          <p:cNvSpPr>
            <a:spLocks noGrp="1"/>
          </p:cNvSpPr>
          <p:nvPr>
            <p:ph type="dt" sz="half" idx="10"/>
          </p:nvPr>
        </p:nvSpPr>
        <p:spPr/>
        <p:txBody>
          <a:bodyPr/>
          <a:lstStyle/>
          <a:p>
            <a:r>
              <a:rPr lang="sv-SE"/>
              <a:t>2020-09-23</a:t>
            </a:r>
          </a:p>
        </p:txBody>
      </p:sp>
      <p:sp>
        <p:nvSpPr>
          <p:cNvPr id="5" name="Platshållare för sidfot 4"/>
          <p:cNvSpPr>
            <a:spLocks noGrp="1"/>
          </p:cNvSpPr>
          <p:nvPr>
            <p:ph type="ftr" sz="quarter" idx="11"/>
          </p:nvPr>
        </p:nvSpPr>
        <p:spPr/>
        <p:txBody>
          <a:bodyPr/>
          <a:lstStyle/>
          <a:p>
            <a:r>
              <a:rPr lang="sv-SE"/>
              <a:t>Avdelningen för vård och omsorg</a:t>
            </a:r>
          </a:p>
        </p:txBody>
      </p:sp>
      <p:sp>
        <p:nvSpPr>
          <p:cNvPr id="6" name="Platshållare för bildnummer 5"/>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20160658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2020-09-23</a:t>
            </a:r>
          </a:p>
        </p:txBody>
      </p:sp>
      <p:sp>
        <p:nvSpPr>
          <p:cNvPr id="5" name="Platshållare för sidfot 4"/>
          <p:cNvSpPr>
            <a:spLocks noGrp="1"/>
          </p:cNvSpPr>
          <p:nvPr>
            <p:ph type="ftr" sz="quarter" idx="11"/>
          </p:nvPr>
        </p:nvSpPr>
        <p:spPr/>
        <p:txBody>
          <a:bodyPr/>
          <a:lstStyle/>
          <a:p>
            <a:r>
              <a:rPr lang="sv-SE"/>
              <a:t>Avdelningen för vård och omsorg</a:t>
            </a:r>
          </a:p>
        </p:txBody>
      </p:sp>
      <p:sp>
        <p:nvSpPr>
          <p:cNvPr id="6" name="Platshållare för bildnummer 5"/>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3649583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666000" y="2746800"/>
            <a:ext cx="9608400" cy="1965600"/>
          </a:xfrm>
        </p:spPr>
        <p:txBody>
          <a:bodyPr anchor="t">
            <a:noAutofit/>
          </a:bodyPr>
          <a:lstStyle>
            <a:lvl1pPr algn="ctr">
              <a:defRPr sz="5400">
                <a:solidFill>
                  <a:schemeClr val="tx1"/>
                </a:solidFill>
              </a:defRPr>
            </a:lvl1pPr>
          </a:lstStyle>
          <a:p>
            <a:r>
              <a:rPr lang="sv-SE"/>
              <a:t>Klicka här för att ändra format</a:t>
            </a:r>
          </a:p>
        </p:txBody>
      </p:sp>
      <p:sp>
        <p:nvSpPr>
          <p:cNvPr id="3" name="Platshållare för text 2"/>
          <p:cNvSpPr>
            <a:spLocks noGrp="1"/>
          </p:cNvSpPr>
          <p:nvPr>
            <p:ph type="body" idx="1"/>
          </p:nvPr>
        </p:nvSpPr>
        <p:spPr>
          <a:xfrm>
            <a:off x="666000" y="4810125"/>
            <a:ext cx="9608400" cy="1427163"/>
          </a:xfrm>
        </p:spPr>
        <p:txBody>
          <a:bodyPr>
            <a:noAutofit/>
          </a:bodyPr>
          <a:lstStyle>
            <a:lvl1pPr marL="0" indent="0" algn="ctr">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Redigera format för bakgrundstext</a:t>
            </a:r>
          </a:p>
        </p:txBody>
      </p:sp>
      <p:sp>
        <p:nvSpPr>
          <p:cNvPr id="4" name="Platshållare för datum 3"/>
          <p:cNvSpPr>
            <a:spLocks noGrp="1"/>
          </p:cNvSpPr>
          <p:nvPr>
            <p:ph type="dt" sz="half" idx="10"/>
          </p:nvPr>
        </p:nvSpPr>
        <p:spPr/>
        <p:txBody>
          <a:bodyPr/>
          <a:lstStyle>
            <a:lvl1pPr>
              <a:defRPr>
                <a:solidFill>
                  <a:schemeClr val="tx1"/>
                </a:solidFill>
              </a:defRPr>
            </a:lvl1pPr>
          </a:lstStyle>
          <a:p>
            <a:r>
              <a:rPr lang="sv-SE"/>
              <a:t>2020-09-23</a:t>
            </a:r>
          </a:p>
        </p:txBody>
      </p:sp>
      <p:sp>
        <p:nvSpPr>
          <p:cNvPr id="5" name="Platshållare för sidfot 4"/>
          <p:cNvSpPr>
            <a:spLocks noGrp="1"/>
          </p:cNvSpPr>
          <p:nvPr>
            <p:ph type="ftr" sz="quarter" idx="11"/>
          </p:nvPr>
        </p:nvSpPr>
        <p:spPr/>
        <p:txBody>
          <a:bodyPr/>
          <a:lstStyle>
            <a:lvl1pPr>
              <a:defRPr>
                <a:solidFill>
                  <a:schemeClr val="tx1"/>
                </a:solidFill>
              </a:defRPr>
            </a:lvl1pPr>
          </a:lstStyle>
          <a:p>
            <a:r>
              <a:rPr lang="sv-SE"/>
              <a:t>Avdelningen för vård och omsorg</a:t>
            </a:r>
          </a:p>
        </p:txBody>
      </p:sp>
      <p:sp>
        <p:nvSpPr>
          <p:cNvPr id="6" name="Platshållare för bildnummer 5"/>
          <p:cNvSpPr>
            <a:spLocks noGrp="1"/>
          </p:cNvSpPr>
          <p:nvPr>
            <p:ph type="sldNum" sz="quarter" idx="12"/>
          </p:nvPr>
        </p:nvSpPr>
        <p:spPr/>
        <p:txBody>
          <a:bodyPr/>
          <a:lstStyle>
            <a:lvl1pPr>
              <a:defRPr>
                <a:solidFill>
                  <a:schemeClr val="tx1"/>
                </a:solidFill>
              </a:defRPr>
            </a:lvl1pPr>
          </a:lstStyle>
          <a:p>
            <a:fld id="{2DBAD975-63FF-4468-AC34-025F73E043F9}" type="slidenum">
              <a:rPr lang="sv-SE" smtClean="0"/>
              <a:t>‹#›</a:t>
            </a:fld>
            <a:endParaRPr lang="sv-SE"/>
          </a:p>
        </p:txBody>
      </p:sp>
    </p:spTree>
    <p:extLst>
      <p:ext uri="{BB962C8B-B14F-4D97-AF65-F5344CB8AC3E}">
        <p14:creationId xmlns:p14="http://schemas.microsoft.com/office/powerpoint/2010/main" val="676181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0B3E354B-F420-4D40-A255-04BE85682621}" type="datetimeFigureOut">
              <a:rPr lang="sv-SE" smtClean="0"/>
              <a:t>2024-12-19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06E5C176-B9B9-475B-A9F9-B2A9CDC730A7}" type="slidenum">
              <a:rPr lang="sv-SE" smtClean="0"/>
              <a:t>‹#›</a:t>
            </a:fld>
            <a:endParaRPr lang="sv-SE"/>
          </a:p>
        </p:txBody>
      </p:sp>
    </p:spTree>
    <p:extLst>
      <p:ext uri="{BB962C8B-B14F-4D97-AF65-F5344CB8AC3E}">
        <p14:creationId xmlns:p14="http://schemas.microsoft.com/office/powerpoint/2010/main" val="133711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66000" y="2494800"/>
            <a:ext cx="4716000" cy="3740400"/>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5552325" y="2494800"/>
            <a:ext cx="4716000" cy="3740400"/>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a:t>2020-09-23</a:t>
            </a:r>
          </a:p>
        </p:txBody>
      </p:sp>
      <p:sp>
        <p:nvSpPr>
          <p:cNvPr id="6" name="Platshållare för sidfot 5"/>
          <p:cNvSpPr>
            <a:spLocks noGrp="1"/>
          </p:cNvSpPr>
          <p:nvPr>
            <p:ph type="ftr" sz="quarter" idx="11"/>
          </p:nvPr>
        </p:nvSpPr>
        <p:spPr/>
        <p:txBody>
          <a:bodyPr/>
          <a:lstStyle/>
          <a:p>
            <a:r>
              <a:rPr lang="sv-SE"/>
              <a:t>Avdelningen för vård och omsorg</a:t>
            </a:r>
          </a:p>
        </p:txBody>
      </p:sp>
      <p:sp>
        <p:nvSpPr>
          <p:cNvPr id="7" name="Platshållare för bildnummer 6"/>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1695760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Större höger">
    <p:spTree>
      <p:nvGrpSpPr>
        <p:cNvPr id="1" name=""/>
        <p:cNvGrpSpPr/>
        <p:nvPr/>
      </p:nvGrpSpPr>
      <p:grpSpPr>
        <a:xfrm>
          <a:off x="0" y="0"/>
          <a:ext cx="0" cy="0"/>
          <a:chOff x="0" y="0"/>
          <a:chExt cx="0" cy="0"/>
        </a:xfrm>
      </p:grpSpPr>
      <p:sp>
        <p:nvSpPr>
          <p:cNvPr id="2" name="Rubrik 1"/>
          <p:cNvSpPr>
            <a:spLocks noGrp="1"/>
          </p:cNvSpPr>
          <p:nvPr>
            <p:ph type="title"/>
          </p:nvPr>
        </p:nvSpPr>
        <p:spPr>
          <a:xfrm>
            <a:off x="664234" y="874602"/>
            <a:ext cx="5326992" cy="1228518"/>
          </a:xfrm>
        </p:spPr>
        <p:txBody>
          <a:bodyPr/>
          <a:lstStyle/>
          <a:p>
            <a:r>
              <a:rPr lang="sv-SE"/>
              <a:t>Klicka här för att ändra format</a:t>
            </a:r>
          </a:p>
        </p:txBody>
      </p:sp>
      <p:sp>
        <p:nvSpPr>
          <p:cNvPr id="3" name="Platshållare för innehåll 2"/>
          <p:cNvSpPr>
            <a:spLocks noGrp="1"/>
          </p:cNvSpPr>
          <p:nvPr>
            <p:ph sz="half" idx="1"/>
          </p:nvPr>
        </p:nvSpPr>
        <p:spPr>
          <a:xfrm>
            <a:off x="666000" y="2494800"/>
            <a:ext cx="5325226" cy="3740400"/>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095999" y="874602"/>
            <a:ext cx="4172325" cy="536059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a:t>2020-09-23</a:t>
            </a:r>
          </a:p>
        </p:txBody>
      </p:sp>
      <p:sp>
        <p:nvSpPr>
          <p:cNvPr id="6" name="Platshållare för sidfot 5"/>
          <p:cNvSpPr>
            <a:spLocks noGrp="1"/>
          </p:cNvSpPr>
          <p:nvPr>
            <p:ph type="ftr" sz="quarter" idx="11"/>
          </p:nvPr>
        </p:nvSpPr>
        <p:spPr/>
        <p:txBody>
          <a:bodyPr/>
          <a:lstStyle/>
          <a:p>
            <a:r>
              <a:rPr lang="sv-SE"/>
              <a:t>Avdelningen för vård och omsorg</a:t>
            </a:r>
          </a:p>
        </p:txBody>
      </p:sp>
      <p:sp>
        <p:nvSpPr>
          <p:cNvPr id="7" name="Platshållare för bildnummer 6"/>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4314294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66000" y="875015"/>
            <a:ext cx="9608400" cy="1228105"/>
          </a:xfrm>
        </p:spPr>
        <p:txBody>
          <a:bodyPr>
            <a:noAutofit/>
          </a:bodyPr>
          <a:lstStyle/>
          <a:p>
            <a:r>
              <a:rPr lang="sv-SE"/>
              <a:t>Klicka här för att ändra format</a:t>
            </a:r>
          </a:p>
        </p:txBody>
      </p:sp>
      <p:sp>
        <p:nvSpPr>
          <p:cNvPr id="3" name="Platshållare för text 2"/>
          <p:cNvSpPr>
            <a:spLocks noGrp="1"/>
          </p:cNvSpPr>
          <p:nvPr>
            <p:ph type="body" idx="1"/>
          </p:nvPr>
        </p:nvSpPr>
        <p:spPr>
          <a:xfrm>
            <a:off x="666001" y="2162175"/>
            <a:ext cx="4716000" cy="609600"/>
          </a:xfrm>
        </p:spPr>
        <p:txBody>
          <a:bodyPr anchor="ctr">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4" name="Platshållare för innehåll 3"/>
          <p:cNvSpPr>
            <a:spLocks noGrp="1"/>
          </p:cNvSpPr>
          <p:nvPr>
            <p:ph sz="half" idx="2"/>
          </p:nvPr>
        </p:nvSpPr>
        <p:spPr>
          <a:xfrm>
            <a:off x="666000" y="2845950"/>
            <a:ext cx="4716000" cy="3391337"/>
          </a:xfrm>
        </p:spPr>
        <p:txBody>
          <a:bodyPr>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5551200" y="2162175"/>
            <a:ext cx="4723200" cy="609600"/>
          </a:xfrm>
        </p:spPr>
        <p:txBody>
          <a:bodyPr anchor="ctr">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6" name="Platshållare för innehåll 5"/>
          <p:cNvSpPr>
            <a:spLocks noGrp="1"/>
          </p:cNvSpPr>
          <p:nvPr>
            <p:ph sz="quarter" idx="4"/>
          </p:nvPr>
        </p:nvSpPr>
        <p:spPr>
          <a:xfrm>
            <a:off x="5551200" y="2847600"/>
            <a:ext cx="4716000" cy="3391200"/>
          </a:xfrm>
        </p:spPr>
        <p:txBody>
          <a:bodyPr>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a:t>2020-09-23</a:t>
            </a:r>
          </a:p>
        </p:txBody>
      </p:sp>
      <p:sp>
        <p:nvSpPr>
          <p:cNvPr id="8" name="Platshållare för sidfot 7"/>
          <p:cNvSpPr>
            <a:spLocks noGrp="1"/>
          </p:cNvSpPr>
          <p:nvPr>
            <p:ph type="ftr" sz="quarter" idx="11"/>
          </p:nvPr>
        </p:nvSpPr>
        <p:spPr/>
        <p:txBody>
          <a:bodyPr/>
          <a:lstStyle/>
          <a:p>
            <a:r>
              <a:rPr lang="sv-SE"/>
              <a:t>Avdelningen för vård och omsorg</a:t>
            </a:r>
          </a:p>
        </p:txBody>
      </p:sp>
      <p:sp>
        <p:nvSpPr>
          <p:cNvPr id="9" name="Platshållare för bildnummer 8"/>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15408974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a:t>2020-09-23</a:t>
            </a:r>
          </a:p>
        </p:txBody>
      </p:sp>
      <p:sp>
        <p:nvSpPr>
          <p:cNvPr id="4" name="Platshållare för sidfot 3"/>
          <p:cNvSpPr>
            <a:spLocks noGrp="1"/>
          </p:cNvSpPr>
          <p:nvPr>
            <p:ph type="ftr" sz="quarter" idx="11"/>
          </p:nvPr>
        </p:nvSpPr>
        <p:spPr/>
        <p:txBody>
          <a:bodyPr/>
          <a:lstStyle/>
          <a:p>
            <a:r>
              <a:rPr lang="sv-SE"/>
              <a:t>Avdelningen för vård och omsorg</a:t>
            </a:r>
          </a:p>
        </p:txBody>
      </p:sp>
      <p:sp>
        <p:nvSpPr>
          <p:cNvPr id="5" name="Platshållare för bildnummer 4"/>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29977497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a:t>2020-09-23</a:t>
            </a:r>
          </a:p>
        </p:txBody>
      </p:sp>
      <p:sp>
        <p:nvSpPr>
          <p:cNvPr id="3" name="Platshållare för sidfot 2"/>
          <p:cNvSpPr>
            <a:spLocks noGrp="1"/>
          </p:cNvSpPr>
          <p:nvPr>
            <p:ph type="ftr" sz="quarter" idx="11"/>
          </p:nvPr>
        </p:nvSpPr>
        <p:spPr/>
        <p:txBody>
          <a:bodyPr/>
          <a:lstStyle/>
          <a:p>
            <a:r>
              <a:rPr lang="sv-SE"/>
              <a:t>Avdelningen för vård och omsorg</a:t>
            </a:r>
          </a:p>
        </p:txBody>
      </p:sp>
      <p:sp>
        <p:nvSpPr>
          <p:cNvPr id="4" name="Platshållare för bildnummer 3"/>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3167701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Vit">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a:t>2020-09-23</a:t>
            </a:r>
          </a:p>
        </p:txBody>
      </p:sp>
      <p:sp>
        <p:nvSpPr>
          <p:cNvPr id="3" name="Platshållare för sidfot 2"/>
          <p:cNvSpPr>
            <a:spLocks noGrp="1"/>
          </p:cNvSpPr>
          <p:nvPr>
            <p:ph type="ftr" sz="quarter" idx="11"/>
          </p:nvPr>
        </p:nvSpPr>
        <p:spPr/>
        <p:txBody>
          <a:bodyPr/>
          <a:lstStyle/>
          <a:p>
            <a:r>
              <a:rPr lang="sv-SE"/>
              <a:t>Avdelningen för vård och omsorg</a:t>
            </a:r>
          </a:p>
        </p:txBody>
      </p:sp>
      <p:sp>
        <p:nvSpPr>
          <p:cNvPr id="4" name="Platshållare för bildnummer 3"/>
          <p:cNvSpPr>
            <a:spLocks noGrp="1"/>
          </p:cNvSpPr>
          <p:nvPr>
            <p:ph type="sldNum" sz="quarter" idx="12"/>
          </p:nvPr>
        </p:nvSpPr>
        <p:spPr/>
        <p:txBody>
          <a:bodyPr/>
          <a:lstStyle/>
          <a:p>
            <a:fld id="{2DBAD975-63FF-4468-AC34-025F73E043F9}" type="slidenum">
              <a:rPr lang="sv-SE" smtClean="0"/>
              <a:t>‹#›</a:t>
            </a:fld>
            <a:endParaRPr lang="sv-SE"/>
          </a:p>
        </p:txBody>
      </p:sp>
    </p:spTree>
    <p:extLst>
      <p:ext uri="{BB962C8B-B14F-4D97-AF65-F5344CB8AC3E}">
        <p14:creationId xmlns:p14="http://schemas.microsoft.com/office/powerpoint/2010/main" val="4090864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cSld name="Rubrik">
    <p:bg>
      <p:bgPr>
        <a:solidFill>
          <a:schemeClr val="bg1"/>
        </a:solidFill>
        <a:effectLst/>
      </p:bgPr>
    </p:bg>
    <p:spTree>
      <p:nvGrpSpPr>
        <p:cNvPr id="1" name=""/>
        <p:cNvGrpSpPr/>
        <p:nvPr/>
      </p:nvGrpSpPr>
      <p:grpSpPr>
        <a:xfrm>
          <a:off x="0" y="0"/>
          <a:ext cx="0" cy="0"/>
          <a:chOff x="0" y="0"/>
          <a:chExt cx="0" cy="0"/>
        </a:xfrm>
      </p:grpSpPr>
      <p:sp>
        <p:nvSpPr>
          <p:cNvPr id="2" name="Rubrik 1"/>
          <p:cNvSpPr>
            <a:spLocks noGrp="1"/>
          </p:cNvSpPr>
          <p:nvPr>
            <p:ph type="title"/>
          </p:nvPr>
        </p:nvSpPr>
        <p:spPr>
          <a:xfrm>
            <a:off x="666000" y="2747964"/>
            <a:ext cx="9608400" cy="1966912"/>
          </a:xfrm>
        </p:spPr>
        <p:txBody>
          <a:bodyPr anchor="t">
            <a:noAutofit/>
          </a:bodyPr>
          <a:lstStyle>
            <a:lvl1pPr algn="ctr">
              <a:defRPr sz="5400">
                <a:solidFill>
                  <a:srgbClr val="222221"/>
                </a:solidFill>
              </a:defRPr>
            </a:lvl1pPr>
          </a:lstStyle>
          <a:p>
            <a:r>
              <a:rPr lang="sv-SE"/>
              <a:t>Klicka här för att ändra format</a:t>
            </a:r>
          </a:p>
        </p:txBody>
      </p:sp>
      <p:sp>
        <p:nvSpPr>
          <p:cNvPr id="4" name="Platshållare för datum 3"/>
          <p:cNvSpPr>
            <a:spLocks noGrp="1"/>
          </p:cNvSpPr>
          <p:nvPr>
            <p:ph type="dt" sz="half" idx="10"/>
          </p:nvPr>
        </p:nvSpPr>
        <p:spPr/>
        <p:txBody>
          <a:bodyPr/>
          <a:lstStyle>
            <a:lvl1pPr>
              <a:defRPr>
                <a:solidFill>
                  <a:srgbClr val="222221"/>
                </a:solidFill>
              </a:defRPr>
            </a:lvl1pPr>
          </a:lstStyle>
          <a:p>
            <a:r>
              <a:rPr lang="sv-SE"/>
              <a:t>2020-09-23</a:t>
            </a:r>
          </a:p>
        </p:txBody>
      </p:sp>
      <p:sp>
        <p:nvSpPr>
          <p:cNvPr id="5" name="Platshållare för sidfot 4"/>
          <p:cNvSpPr>
            <a:spLocks noGrp="1"/>
          </p:cNvSpPr>
          <p:nvPr>
            <p:ph type="ftr" sz="quarter" idx="11"/>
          </p:nvPr>
        </p:nvSpPr>
        <p:spPr/>
        <p:txBody>
          <a:bodyPr/>
          <a:lstStyle>
            <a:lvl1pPr>
              <a:defRPr>
                <a:solidFill>
                  <a:srgbClr val="222221"/>
                </a:solidFill>
              </a:defRPr>
            </a:lvl1pPr>
          </a:lstStyle>
          <a:p>
            <a:r>
              <a:rPr lang="sv-SE"/>
              <a:t>Avdelningen för vård och omsorg</a:t>
            </a:r>
          </a:p>
        </p:txBody>
      </p:sp>
      <p:sp>
        <p:nvSpPr>
          <p:cNvPr id="6" name="Platshållare för bildnummer 5"/>
          <p:cNvSpPr>
            <a:spLocks noGrp="1"/>
          </p:cNvSpPr>
          <p:nvPr>
            <p:ph type="sldNum" sz="quarter" idx="12"/>
          </p:nvPr>
        </p:nvSpPr>
        <p:spPr/>
        <p:txBody>
          <a:bodyPr/>
          <a:lstStyle>
            <a:lvl1pPr>
              <a:defRPr>
                <a:solidFill>
                  <a:srgbClr val="222221"/>
                </a:solidFill>
              </a:defRPr>
            </a:lvl1pPr>
          </a:lstStyle>
          <a:p>
            <a:fld id="{34C9B0E5-37D7-412E-A162-6A236BADC197}" type="slidenum">
              <a:rPr lang="sv-SE" smtClean="0"/>
              <a:pPr/>
              <a:t>‹#›</a:t>
            </a:fld>
            <a:endParaRPr lang="sv-SE"/>
          </a:p>
        </p:txBody>
      </p:sp>
      <p:pic>
        <p:nvPicPr>
          <p:cNvPr id="7" name="Bildobjekt 6" descr="En bild som visar ritning&#10;&#10;Automatiskt genererad beskrivning">
            <a:extLst>
              <a:ext uri="{FF2B5EF4-FFF2-40B4-BE49-F238E27FC236}">
                <a16:creationId xmlns:a16="http://schemas.microsoft.com/office/drawing/2014/main" id="{DC4C474C-256C-4F69-82DB-E30D2C1C098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990052" y="6211021"/>
            <a:ext cx="992904" cy="410400"/>
          </a:xfrm>
          <a:prstGeom prst="rect">
            <a:avLst/>
          </a:prstGeom>
        </p:spPr>
      </p:pic>
    </p:spTree>
    <p:extLst>
      <p:ext uri="{BB962C8B-B14F-4D97-AF65-F5344CB8AC3E}">
        <p14:creationId xmlns:p14="http://schemas.microsoft.com/office/powerpoint/2010/main" val="20641058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3F01AB1-CA14-4B15-B159-2316A1111912}"/>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4ADF7590-171B-4238-85AB-E7BDA768FC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8FB3008-791A-43DF-98F0-4749160C6600}"/>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5" name="Platshållare för sidfot 4">
            <a:extLst>
              <a:ext uri="{FF2B5EF4-FFF2-40B4-BE49-F238E27FC236}">
                <a16:creationId xmlns:a16="http://schemas.microsoft.com/office/drawing/2014/main" id="{11F18D24-BC2C-4BE2-8C7B-04677A74490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C8595F94-418D-40BB-B3DF-FE0D37A0A4D2}"/>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27394620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D862717-C519-4A36-8EBE-30F3AEE133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2E8BFF06-19A0-4F5E-8E3B-640B76F8B5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EAADAEA-DC46-4A76-9AB9-749B3272B5E1}"/>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5" name="Platshållare för sidfot 4">
            <a:extLst>
              <a:ext uri="{FF2B5EF4-FFF2-40B4-BE49-F238E27FC236}">
                <a16:creationId xmlns:a16="http://schemas.microsoft.com/office/drawing/2014/main" id="{42B4B2D9-1D56-45A1-A43F-5B0FBDBC88B0}"/>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4987157-3AC3-465A-A781-4ECAB513C7EB}"/>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13051337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A40A35-8023-446B-A7A1-931B02DCC152}"/>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40760391-07EA-4F5A-91E0-C1EAAB385F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26A0EDDD-559C-474D-A635-EFF3E1F2DB6A}"/>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5" name="Platshållare för sidfot 4">
            <a:extLst>
              <a:ext uri="{FF2B5EF4-FFF2-40B4-BE49-F238E27FC236}">
                <a16:creationId xmlns:a16="http://schemas.microsoft.com/office/drawing/2014/main" id="{45905EC6-DF4F-46E1-B34A-9481CFD4DE6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FA6803DC-BA64-4A84-804D-73B65318B793}"/>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2044345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5" name="Date Placeholder 4"/>
          <p:cNvSpPr>
            <a:spLocks noGrp="1"/>
          </p:cNvSpPr>
          <p:nvPr>
            <p:ph type="dt" sz="half" idx="10"/>
          </p:nvPr>
        </p:nvSpPr>
        <p:spPr/>
        <p:txBody>
          <a:bodyPr/>
          <a:lstStyle/>
          <a:p>
            <a:fld id="{0B3E354B-F420-4D40-A255-04BE85682621}" type="datetimeFigureOut">
              <a:rPr lang="sv-SE" smtClean="0"/>
              <a:t>2024-12-19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06E5C176-B9B9-475B-A9F9-B2A9CDC730A7}" type="slidenum">
              <a:rPr lang="sv-SE" smtClean="0"/>
              <a:t>‹#›</a:t>
            </a:fld>
            <a:endParaRPr lang="sv-SE"/>
          </a:p>
        </p:txBody>
      </p:sp>
    </p:spTree>
    <p:extLst>
      <p:ext uri="{BB962C8B-B14F-4D97-AF65-F5344CB8AC3E}">
        <p14:creationId xmlns:p14="http://schemas.microsoft.com/office/powerpoint/2010/main" val="16845251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378D5AB-C318-4C9B-BC5C-4BAD0F42CF9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D46AA1F-8D78-4BE0-85B1-2105B62BA691}"/>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DDDA15B3-06BB-477E-9418-1BB5AE08F707}"/>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8EFFFEB2-EC33-4966-890A-8CD922869187}"/>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6" name="Platshållare för sidfot 5">
            <a:extLst>
              <a:ext uri="{FF2B5EF4-FFF2-40B4-BE49-F238E27FC236}">
                <a16:creationId xmlns:a16="http://schemas.microsoft.com/office/drawing/2014/main" id="{75E88FE3-9BAC-4BB6-AD74-C97FAD44731D}"/>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8C4C894-5166-41C1-8E99-651BC7F1A238}"/>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11897569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5163658-3696-4CDD-8982-BCF829F56DA1}"/>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5577391A-472E-4172-9AD2-F4B602A36C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EE49610A-F161-4693-AC6A-1996C28B0E1A}"/>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82B8D045-E739-4562-9833-A2814BBF73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93D6F81A-BCF4-4AA9-98DC-C182C2930290}"/>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6583E6D8-A279-4EE3-B7A3-53128CC44DB9}"/>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8" name="Platshållare för sidfot 7">
            <a:extLst>
              <a:ext uri="{FF2B5EF4-FFF2-40B4-BE49-F238E27FC236}">
                <a16:creationId xmlns:a16="http://schemas.microsoft.com/office/drawing/2014/main" id="{DAC3F0BE-747F-421F-90BB-7C7F547C4944}"/>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749EB9E5-32BA-4F68-9075-B9B8C516036D}"/>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25940120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2165D4-9474-47AF-BFD4-5D6F4276CC3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7777BB36-2374-4800-B8F4-94388B3AE31C}"/>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4" name="Platshållare för sidfot 3">
            <a:extLst>
              <a:ext uri="{FF2B5EF4-FFF2-40B4-BE49-F238E27FC236}">
                <a16:creationId xmlns:a16="http://schemas.microsoft.com/office/drawing/2014/main" id="{14554B70-25B8-4E5B-8BAF-C924C747138C}"/>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A154105B-D74B-4C2C-850C-5B3ABEB91ED6}"/>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10246763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CFA1087-727E-45FF-B89A-DFEA70B00D35}"/>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3" name="Platshållare för sidfot 2">
            <a:extLst>
              <a:ext uri="{FF2B5EF4-FFF2-40B4-BE49-F238E27FC236}">
                <a16:creationId xmlns:a16="http://schemas.microsoft.com/office/drawing/2014/main" id="{FD6B61F6-0602-4020-926A-724B9BA8C5A8}"/>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FB3F77C1-CEF5-4C59-BB13-4A1219B36B78}"/>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16384403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4A4D89-134C-4FFE-99FC-E690425CCC7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9EF72EE-AF25-40F9-A193-D6BED4E535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0E1FE45-9867-4E99-9FAC-B19EEF07AD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B7BFB84-CCC0-4A89-BE97-166AE1A566B2}"/>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6" name="Platshållare för sidfot 5">
            <a:extLst>
              <a:ext uri="{FF2B5EF4-FFF2-40B4-BE49-F238E27FC236}">
                <a16:creationId xmlns:a16="http://schemas.microsoft.com/office/drawing/2014/main" id="{F645E66E-8529-4CAC-B384-64D8C9996D2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EF16855-FC5B-4808-95EB-805828158CDE}"/>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24859432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2C5385-5F38-4975-9925-BA176C290D42}"/>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18C5EEA5-2445-4228-B42C-9DA214CB67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82666DA1-BA22-481C-827F-B31E7F2BB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D13271B6-A1BC-4E13-80B1-31CDA5C864CC}"/>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6" name="Platshållare för sidfot 5">
            <a:extLst>
              <a:ext uri="{FF2B5EF4-FFF2-40B4-BE49-F238E27FC236}">
                <a16:creationId xmlns:a16="http://schemas.microsoft.com/office/drawing/2014/main" id="{FBD549D2-57D2-41FD-90FE-2847F35AA742}"/>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40085542-0A5D-4229-BF73-CB34FEDC30F1}"/>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16355918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DF4CA92-F33D-4BF7-8921-074C2CF8EDD7}"/>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BCB0B9F5-B2B4-49D3-977B-865996BE4F82}"/>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929B56F-F257-4F24-BFDF-4575AA912178}"/>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5" name="Platshållare för sidfot 4">
            <a:extLst>
              <a:ext uri="{FF2B5EF4-FFF2-40B4-BE49-F238E27FC236}">
                <a16:creationId xmlns:a16="http://schemas.microsoft.com/office/drawing/2014/main" id="{4A19ABD3-A6A3-4642-83DE-C5AFE58BA5DC}"/>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FA091F3B-35B8-44F9-81C6-4AB878C82C9D}"/>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15163551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4D9A0B5C-27C0-4EE9-B1B0-336CF34FEE7D}"/>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7D538E6D-68E1-4E47-AF6E-D5B2907CC8A5}"/>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634C973-9A00-44C4-BECF-BE4A9D491AB3}"/>
              </a:ext>
            </a:extLst>
          </p:cNvPr>
          <p:cNvSpPr>
            <a:spLocks noGrp="1"/>
          </p:cNvSpPr>
          <p:nvPr>
            <p:ph type="dt" sz="half" idx="10"/>
          </p:nvPr>
        </p:nvSpPr>
        <p:spPr/>
        <p:txBody>
          <a:bodyPr/>
          <a:lstStyle/>
          <a:p>
            <a:fld id="{4510924C-AB51-478D-8664-09EDD1BF8DFA}" type="datetimeFigureOut">
              <a:rPr lang="sv-SE" smtClean="0"/>
              <a:t>2024-12-19</a:t>
            </a:fld>
            <a:endParaRPr lang="sv-SE"/>
          </a:p>
        </p:txBody>
      </p:sp>
      <p:sp>
        <p:nvSpPr>
          <p:cNvPr id="5" name="Platshållare för sidfot 4">
            <a:extLst>
              <a:ext uri="{FF2B5EF4-FFF2-40B4-BE49-F238E27FC236}">
                <a16:creationId xmlns:a16="http://schemas.microsoft.com/office/drawing/2014/main" id="{F7B34708-3164-4B77-9115-173F10515D9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2BE1DF-E644-4CE5-8314-860DC96246B9}"/>
              </a:ext>
            </a:extLst>
          </p:cNvPr>
          <p:cNvSpPr>
            <a:spLocks noGrp="1"/>
          </p:cNvSpPr>
          <p:nvPr>
            <p:ph type="sldNum" sz="quarter" idx="12"/>
          </p:nvPr>
        </p:nvSpPr>
        <p:spPr/>
        <p:txBody>
          <a:bodyPr/>
          <a:lstStyle/>
          <a:p>
            <a:fld id="{28650D79-C5CF-4927-9ADA-DD27700887E7}" type="slidenum">
              <a:rPr lang="sv-SE" smtClean="0"/>
              <a:t>‹#›</a:t>
            </a:fld>
            <a:endParaRPr lang="sv-SE"/>
          </a:p>
        </p:txBody>
      </p:sp>
    </p:spTree>
    <p:extLst>
      <p:ext uri="{BB962C8B-B14F-4D97-AF65-F5344CB8AC3E}">
        <p14:creationId xmlns:p14="http://schemas.microsoft.com/office/powerpoint/2010/main" val="2529812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sv-SE"/>
              <a:t>Klicka här för att ändra mall för rubrikformat</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Content Placeholder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7" name="Date Placeholder 6"/>
          <p:cNvSpPr>
            <a:spLocks noGrp="1"/>
          </p:cNvSpPr>
          <p:nvPr>
            <p:ph type="dt" sz="half" idx="10"/>
          </p:nvPr>
        </p:nvSpPr>
        <p:spPr/>
        <p:txBody>
          <a:bodyPr/>
          <a:lstStyle/>
          <a:p>
            <a:fld id="{0B3E354B-F420-4D40-A255-04BE85682621}" type="datetimeFigureOut">
              <a:rPr lang="sv-SE" smtClean="0"/>
              <a:t>2024-12-19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06E5C176-B9B9-475B-A9F9-B2A9CDC730A7}" type="slidenum">
              <a:rPr lang="sv-SE" smtClean="0"/>
              <a:t>‹#›</a:t>
            </a:fld>
            <a:endParaRPr lang="sv-SE"/>
          </a:p>
        </p:txBody>
      </p:sp>
      <p:pic>
        <p:nvPicPr>
          <p:cNvPr id="10" name="Bildobjekt 9">
            <a:extLst>
              <a:ext uri="{FF2B5EF4-FFF2-40B4-BE49-F238E27FC236}">
                <a16:creationId xmlns:a16="http://schemas.microsoft.com/office/drawing/2014/main" id="{9C9B65E1-06E3-4D11-873F-DA302E5924E0}"/>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11" name="textruta 10">
            <a:extLst>
              <a:ext uri="{FF2B5EF4-FFF2-40B4-BE49-F238E27FC236}">
                <a16:creationId xmlns:a16="http://schemas.microsoft.com/office/drawing/2014/main" id="{76207198-90AF-48D4-9312-8DA5BCDBA75F}"/>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3885931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a:p>
        </p:txBody>
      </p:sp>
      <p:sp>
        <p:nvSpPr>
          <p:cNvPr id="3" name="Date Placeholder 2"/>
          <p:cNvSpPr>
            <a:spLocks noGrp="1"/>
          </p:cNvSpPr>
          <p:nvPr>
            <p:ph type="dt" sz="half" idx="10"/>
          </p:nvPr>
        </p:nvSpPr>
        <p:spPr/>
        <p:txBody>
          <a:bodyPr/>
          <a:lstStyle/>
          <a:p>
            <a:fld id="{0B3E354B-F420-4D40-A255-04BE85682621}" type="datetimeFigureOut">
              <a:rPr lang="sv-SE" smtClean="0"/>
              <a:t>2024-12-19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06E5C176-B9B9-475B-A9F9-B2A9CDC730A7}" type="slidenum">
              <a:rPr lang="sv-SE" smtClean="0"/>
              <a:t>‹#›</a:t>
            </a:fld>
            <a:endParaRPr lang="sv-SE"/>
          </a:p>
        </p:txBody>
      </p:sp>
      <p:pic>
        <p:nvPicPr>
          <p:cNvPr id="6" name="Bildobjekt 5">
            <a:extLst>
              <a:ext uri="{FF2B5EF4-FFF2-40B4-BE49-F238E27FC236}">
                <a16:creationId xmlns:a16="http://schemas.microsoft.com/office/drawing/2014/main" id="{78AC4436-F7C3-48D0-AED9-38A45C764E5A}"/>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7" name="textruta 6">
            <a:extLst>
              <a:ext uri="{FF2B5EF4-FFF2-40B4-BE49-F238E27FC236}">
                <a16:creationId xmlns:a16="http://schemas.microsoft.com/office/drawing/2014/main" id="{A3B07AB9-E9D9-472D-9E3F-D7D2AC01E6EA}"/>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589769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3E354B-F420-4D40-A255-04BE85682621}" type="datetimeFigureOut">
              <a:rPr lang="sv-SE" smtClean="0"/>
              <a:t>2024-12-19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06E5C176-B9B9-475B-A9F9-B2A9CDC730A7}" type="slidenum">
              <a:rPr lang="sv-SE" smtClean="0"/>
              <a:t>‹#›</a:t>
            </a:fld>
            <a:endParaRPr lang="sv-SE"/>
          </a:p>
        </p:txBody>
      </p:sp>
      <p:pic>
        <p:nvPicPr>
          <p:cNvPr id="5" name="Bildobjekt 4">
            <a:extLst>
              <a:ext uri="{FF2B5EF4-FFF2-40B4-BE49-F238E27FC236}">
                <a16:creationId xmlns:a16="http://schemas.microsoft.com/office/drawing/2014/main" id="{C8034BA9-6626-4F5F-9C21-192B2AEAA456}"/>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6" name="textruta 5">
            <a:extLst>
              <a:ext uri="{FF2B5EF4-FFF2-40B4-BE49-F238E27FC236}">
                <a16:creationId xmlns:a16="http://schemas.microsoft.com/office/drawing/2014/main" id="{46BFA8E2-C806-4D24-A308-1553D12FA583}"/>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a:t>
            </a:r>
            <a:r>
              <a:rPr lang="sv-SE" b="1"/>
              <a:t>goteborgsomradet</a:t>
            </a:r>
          </a:p>
        </p:txBody>
      </p:sp>
    </p:spTree>
    <p:extLst>
      <p:ext uri="{BB962C8B-B14F-4D97-AF65-F5344CB8AC3E}">
        <p14:creationId xmlns:p14="http://schemas.microsoft.com/office/powerpoint/2010/main" val="3868571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0B3E354B-F420-4D40-A255-04BE85682621}" type="datetimeFigureOut">
              <a:rPr lang="sv-SE" smtClean="0"/>
              <a:t>2024-12-19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06E5C176-B9B9-475B-A9F9-B2A9CDC730A7}" type="slidenum">
              <a:rPr lang="sv-SE" smtClean="0"/>
              <a:t>‹#›</a:t>
            </a:fld>
            <a:endParaRPr lang="sv-SE"/>
          </a:p>
        </p:txBody>
      </p:sp>
    </p:spTree>
    <p:extLst>
      <p:ext uri="{BB962C8B-B14F-4D97-AF65-F5344CB8AC3E}">
        <p14:creationId xmlns:p14="http://schemas.microsoft.com/office/powerpoint/2010/main" val="918578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0B3E354B-F420-4D40-A255-04BE85682621}" type="datetimeFigureOut">
              <a:rPr lang="sv-SE" smtClean="0"/>
              <a:t>2024-12-19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06E5C176-B9B9-475B-A9F9-B2A9CDC730A7}" type="slidenum">
              <a:rPr lang="sv-SE" smtClean="0"/>
              <a:t>‹#›</a:t>
            </a:fld>
            <a:endParaRPr lang="sv-SE"/>
          </a:p>
        </p:txBody>
      </p:sp>
      <p:sp>
        <p:nvSpPr>
          <p:cNvPr id="8" name="textruta 7">
            <a:extLst>
              <a:ext uri="{FF2B5EF4-FFF2-40B4-BE49-F238E27FC236}">
                <a16:creationId xmlns:a16="http://schemas.microsoft.com/office/drawing/2014/main" id="{95D7A86E-4280-48FD-8144-49C79E52B19A}"/>
              </a:ext>
            </a:extLst>
          </p:cNvPr>
          <p:cNvSpPr txBox="1"/>
          <p:nvPr userDrawn="1"/>
        </p:nvSpPr>
        <p:spPr>
          <a:xfrm>
            <a:off x="281806" y="6308209"/>
            <a:ext cx="453529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b="0"/>
              <a:t>www.vardsamverkan.se/Goteborgsomradet</a:t>
            </a:r>
          </a:p>
        </p:txBody>
      </p:sp>
      <p:pic>
        <p:nvPicPr>
          <p:cNvPr id="9" name="Bildobjekt 8">
            <a:extLst>
              <a:ext uri="{FF2B5EF4-FFF2-40B4-BE49-F238E27FC236}">
                <a16:creationId xmlns:a16="http://schemas.microsoft.com/office/drawing/2014/main" id="{32456077-4FB0-4D4D-904D-BB7C8BC55964}"/>
              </a:ext>
            </a:extLst>
          </p:cNvPr>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Tree>
    <p:extLst>
      <p:ext uri="{BB962C8B-B14F-4D97-AF65-F5344CB8AC3E}">
        <p14:creationId xmlns:p14="http://schemas.microsoft.com/office/powerpoint/2010/main" val="1248305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3.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image" Target="../media/image6.pn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theme" Target="../theme/theme3.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3E354B-F420-4D40-A255-04BE85682621}" type="datetimeFigureOut">
              <a:rPr lang="sv-SE" smtClean="0"/>
              <a:t>2024-12-19</a:t>
            </a:fld>
            <a:endParaRPr lang="sv-S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5C176-B9B9-475B-A9F9-B2A9CDC730A7}" type="slidenum">
              <a:rPr lang="sv-SE" smtClean="0"/>
              <a:t>‹#›</a:t>
            </a:fld>
            <a:endParaRPr lang="sv-SE"/>
          </a:p>
        </p:txBody>
      </p:sp>
    </p:spTree>
    <p:extLst>
      <p:ext uri="{BB962C8B-B14F-4D97-AF65-F5344CB8AC3E}">
        <p14:creationId xmlns:p14="http://schemas.microsoft.com/office/powerpoint/2010/main" val="23187324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A3F88965-E1E5-49CD-8E92-603765FC84D5}"/>
              </a:ext>
            </a:extLst>
          </p:cNvPr>
          <p:cNvPicPr>
            <a:picLocks noChangeAspect="1"/>
          </p:cNvPicPr>
          <p:nvPr userDrawn="1"/>
        </p:nvPicPr>
        <p:blipFill>
          <a:blip r:embed="rId1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0312E-327D-4CA8-B8B1-328C0572EE5E}" type="datetime1">
              <a:rPr lang="sv-SE" smtClean="0"/>
              <a:t>2024-12-19</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www.vardsamverkan.se/</a:t>
            </a:r>
            <a:r>
              <a:rPr lang="sv-SE" b="1"/>
              <a:t>goteborgsomradet</a:t>
            </a:r>
          </a:p>
        </p:txBody>
      </p:sp>
    </p:spTree>
    <p:extLst>
      <p:ext uri="{BB962C8B-B14F-4D97-AF65-F5344CB8AC3E}">
        <p14:creationId xmlns:p14="http://schemas.microsoft.com/office/powerpoint/2010/main" val="423698974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91" r:id="rId11"/>
  </p:sldLayoutIdLst>
  <p:hf sldNum="0" hdr="0"/>
  <p:txStyles>
    <p:titleStyle>
      <a:lvl1pPr algn="l" defTabSz="914400" rtl="0" eaLnBrk="1" latinLnBrk="0" hangingPunct="1">
        <a:lnSpc>
          <a:spcPct val="90000"/>
        </a:lnSpc>
        <a:spcBef>
          <a:spcPct val="0"/>
        </a:spcBef>
        <a:buNone/>
        <a:defRPr sz="3600" b="1" kern="1200">
          <a:solidFill>
            <a:schemeClr val="tx1"/>
          </a:solidFill>
          <a:latin typeface="Cambria" panose="02040503050406030204" pitchFamily="18" charset="0"/>
          <a:ea typeface="Cambria" panose="02040503050406030204" pitchFamily="18"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Bildobjekt 10">
            <a:extLst>
              <a:ext uri="{FF2B5EF4-FFF2-40B4-BE49-F238E27FC236}">
                <a16:creationId xmlns:a16="http://schemas.microsoft.com/office/drawing/2014/main" id="{C376CDD0-9A3E-4D42-A72D-71F6AEC57F58}"/>
              </a:ext>
            </a:extLst>
          </p:cNvPr>
          <p:cNvPicPr>
            <a:picLocks noChangeAspect="1"/>
          </p:cNvPicPr>
          <p:nvPr userDrawn="1"/>
        </p:nvPicPr>
        <p:blipFill>
          <a:blip r:embed="rId12" cstate="hq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Platshållare för rubrik 1"/>
          <p:cNvSpPr>
            <a:spLocks noGrp="1"/>
          </p:cNvSpPr>
          <p:nvPr>
            <p:ph type="title"/>
          </p:nvPr>
        </p:nvSpPr>
        <p:spPr>
          <a:xfrm>
            <a:off x="664233" y="874602"/>
            <a:ext cx="9609825" cy="1231392"/>
          </a:xfrm>
          <a:prstGeom prst="rect">
            <a:avLst/>
          </a:prstGeom>
        </p:spPr>
        <p:txBody>
          <a:bodyPr vert="horz" lIns="91440" tIns="45720" rIns="91440" bIns="45720" rtlCol="0" anchor="t">
            <a:noAutofit/>
          </a:bodyPr>
          <a:lstStyle/>
          <a:p>
            <a:r>
              <a:rPr lang="sv-SE"/>
              <a:t>Klicka här för att ändra format</a:t>
            </a:r>
          </a:p>
        </p:txBody>
      </p:sp>
      <p:sp>
        <p:nvSpPr>
          <p:cNvPr id="3" name="Platshållare för text 2"/>
          <p:cNvSpPr>
            <a:spLocks noGrp="1"/>
          </p:cNvSpPr>
          <p:nvPr>
            <p:ph type="body" idx="1"/>
          </p:nvPr>
        </p:nvSpPr>
        <p:spPr>
          <a:xfrm>
            <a:off x="664232" y="2495203"/>
            <a:ext cx="9609825" cy="3738598"/>
          </a:xfrm>
          <a:prstGeom prst="rect">
            <a:avLst/>
          </a:prstGeom>
        </p:spPr>
        <p:txBody>
          <a:bodyPr vert="horz" lIns="91440" tIns="45720" rIns="91440" bIns="4572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64232" y="6356350"/>
            <a:ext cx="1269343" cy="365125"/>
          </a:xfrm>
          <a:prstGeom prst="rect">
            <a:avLst/>
          </a:prstGeom>
        </p:spPr>
        <p:txBody>
          <a:bodyPr vert="horz" lIns="91440" tIns="45720" rIns="91440" bIns="45720" rtlCol="0" anchor="ctr"/>
          <a:lstStyle>
            <a:lvl1pPr algn="l">
              <a:defRPr sz="1200">
                <a:solidFill>
                  <a:schemeClr val="tx1"/>
                </a:solidFill>
              </a:defRPr>
            </a:lvl1pPr>
          </a:lstStyle>
          <a:p>
            <a:r>
              <a:rPr lang="sv-SE"/>
              <a:t>2020-09-23</a:t>
            </a:r>
          </a:p>
        </p:txBody>
      </p:sp>
      <p:sp>
        <p:nvSpPr>
          <p:cNvPr id="5" name="Platshållare för sidfot 4"/>
          <p:cNvSpPr>
            <a:spLocks noGrp="1"/>
          </p:cNvSpPr>
          <p:nvPr>
            <p:ph type="ftr" sz="quarter" idx="3"/>
          </p:nvPr>
        </p:nvSpPr>
        <p:spPr>
          <a:xfrm>
            <a:off x="2457449" y="6356350"/>
            <a:ext cx="6029326" cy="365125"/>
          </a:xfrm>
          <a:prstGeom prst="rect">
            <a:avLst/>
          </a:prstGeom>
        </p:spPr>
        <p:txBody>
          <a:bodyPr vert="horz" lIns="91440" tIns="45720" rIns="91440" bIns="45720" rtlCol="0" anchor="ctr"/>
          <a:lstStyle>
            <a:lvl1pPr algn="ctr">
              <a:defRPr sz="1200">
                <a:solidFill>
                  <a:schemeClr val="tx1"/>
                </a:solidFill>
              </a:defRPr>
            </a:lvl1pPr>
          </a:lstStyle>
          <a:p>
            <a:r>
              <a:rPr lang="sv-SE"/>
              <a:t>Avdelningen för vård och omsorg</a:t>
            </a:r>
          </a:p>
        </p:txBody>
      </p:sp>
      <p:sp>
        <p:nvSpPr>
          <p:cNvPr id="6" name="Platshållare för bildnummer 5"/>
          <p:cNvSpPr>
            <a:spLocks noGrp="1"/>
          </p:cNvSpPr>
          <p:nvPr>
            <p:ph type="sldNum" sz="quarter" idx="4"/>
          </p:nvPr>
        </p:nvSpPr>
        <p:spPr>
          <a:xfrm>
            <a:off x="9009033" y="6356350"/>
            <a:ext cx="1270800" cy="365125"/>
          </a:xfrm>
          <a:prstGeom prst="rect">
            <a:avLst/>
          </a:prstGeom>
        </p:spPr>
        <p:txBody>
          <a:bodyPr vert="horz" lIns="91440" tIns="45720" rIns="91440" bIns="45720" rtlCol="0" anchor="ctr"/>
          <a:lstStyle>
            <a:lvl1pPr algn="r">
              <a:defRPr sz="1200">
                <a:solidFill>
                  <a:schemeClr val="tx1"/>
                </a:solidFill>
              </a:defRPr>
            </a:lvl1pPr>
          </a:lstStyle>
          <a:p>
            <a:fld id="{2DBAD975-63FF-4468-AC34-025F73E043F9}" type="slidenum">
              <a:rPr lang="sv-SE" smtClean="0"/>
              <a:t>‹#›</a:t>
            </a:fld>
            <a:endParaRPr lang="sv-SE"/>
          </a:p>
        </p:txBody>
      </p:sp>
    </p:spTree>
    <p:extLst>
      <p:ext uri="{BB962C8B-B14F-4D97-AF65-F5344CB8AC3E}">
        <p14:creationId xmlns:p14="http://schemas.microsoft.com/office/powerpoint/2010/main" val="118479349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Lst>
  <p:hf sldNum="0" hdr="0"/>
  <p:txStyles>
    <p:titleStyle>
      <a:lvl1pPr algn="l" defTabSz="914400" rtl="0" eaLnBrk="1" latinLnBrk="0" hangingPunct="1">
        <a:lnSpc>
          <a:spcPct val="95000"/>
        </a:lnSpc>
        <a:spcBef>
          <a:spcPct val="0"/>
        </a:spcBef>
        <a:buNone/>
        <a:defRPr sz="4400" b="1" kern="1200">
          <a:solidFill>
            <a:schemeClr val="tx1"/>
          </a:solidFill>
          <a:latin typeface="+mj-lt"/>
          <a:ea typeface="+mj-ea"/>
          <a:cs typeface="+mj-cs"/>
        </a:defRPr>
      </a:lvl1pPr>
    </p:titleStyle>
    <p:bodyStyle>
      <a:lvl1pPr marL="258763" indent="-228600" algn="l" defTabSz="914400" rtl="0" eaLnBrk="1" latinLnBrk="0" hangingPunct="1">
        <a:lnSpc>
          <a:spcPct val="100000"/>
        </a:lnSpc>
        <a:spcBef>
          <a:spcPts val="0"/>
        </a:spcBef>
        <a:spcAft>
          <a:spcPts val="1200"/>
        </a:spcAft>
        <a:buFont typeface="Symbol" panose="05050102010706020507" pitchFamily="18" charset="2"/>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Symbol" panose="05050102010706020507" pitchFamily="18" charset="2"/>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200"/>
        </a:spcAft>
        <a:buFont typeface="Symbol" panose="05050102010706020507" pitchFamily="18" charset="2"/>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200"/>
        </a:spcAft>
        <a:buFont typeface="Symbol" panose="05050102010706020507"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200"/>
        </a:spcAft>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9" pos="3840">
          <p15:clr>
            <a:srgbClr val="F26B43"/>
          </p15:clr>
        </p15:guide>
        <p15:guide id="10" orient="horz" pos="216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61774B5-075F-4E28-B0EB-6EE68FA23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10CFA7E7-3577-4667-937B-94CD3811BE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48B5B267-E753-46FC-B586-BE0114A55F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10924C-AB51-478D-8664-09EDD1BF8DFA}" type="datetimeFigureOut">
              <a:rPr lang="sv-SE" smtClean="0"/>
              <a:t>2024-12-19</a:t>
            </a:fld>
            <a:endParaRPr lang="sv-SE"/>
          </a:p>
        </p:txBody>
      </p:sp>
      <p:sp>
        <p:nvSpPr>
          <p:cNvPr id="5" name="Platshållare för sidfot 4">
            <a:extLst>
              <a:ext uri="{FF2B5EF4-FFF2-40B4-BE49-F238E27FC236}">
                <a16:creationId xmlns:a16="http://schemas.microsoft.com/office/drawing/2014/main" id="{D6388565-1C9C-43BA-8688-9A619F41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1D46117D-FE31-47EC-8F1B-8D3E4008C6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650D79-C5CF-4927-9ADA-DD27700887E7}" type="slidenum">
              <a:rPr lang="sv-SE" smtClean="0"/>
              <a:t>‹#›</a:t>
            </a:fld>
            <a:endParaRPr lang="sv-SE"/>
          </a:p>
        </p:txBody>
      </p:sp>
    </p:spTree>
    <p:extLst>
      <p:ext uri="{BB962C8B-B14F-4D97-AF65-F5344CB8AC3E}">
        <p14:creationId xmlns:p14="http://schemas.microsoft.com/office/powerpoint/2010/main" val="353848477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30.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1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socialstyrelsen.se/globalassets/sharepoint-dokument/artikelkatalog/vagledning/2017-10-25.pdf" TargetMode="External"/><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www.vardsamverkan.se/omraden/trygg-och-effektiv-utskrivning-fran-sluten-vard/"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www.vastkom.se/download/18.c6705bc172ca813b9ca27f3/1623849349221/Rutin%20f%C3%B6r%20in-%20och%20utskrivning%20fr%C3%A5n%20sluten%20h%C3%A4lso-%20och%20sjukv%C3%A5rd%20samt%20IT-tj%C3%A4nsten%20SAMSA.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www.vastkom.se/download/18.c6705bc172ca813b9ca27f3/1623849349221/Rutin%20f%C3%B6r%20in-%20och%20utskrivning%20fr%C3%A5n%20sluten%20h%C3%A4lso-%20och%20sjukv%C3%A5rd%20samt%20IT-tj%C3%A4nsten%20SAMSA.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hyperlink" Target="https://www.vardsamverkan.se/omraden/samordnad-individuell-plan-sip/sip-riktlinje-och-bilagor/"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sv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sv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hyperlink" Target="https://skr.se/skr/halsasjukvard/utvecklingavverksamhet/naravard/personcentreratforhallningssatt.16029.htm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datorhjalpen.goteborg.se/7303.guide" TargetMode="External"/><Relationship Id="rId5" Type="http://schemas.openxmlformats.org/officeDocument/2006/relationships/hyperlink" Target="https://www.vardsamverkan.se/omraden/samordnad-individuell-plan-sip/stodmaterial/metoder-for-delaktighet2/delat-beslutsfattande/" TargetMode="External"/><Relationship Id="rId4" Type="http://schemas.openxmlformats.org/officeDocument/2006/relationships/hyperlink" Target="https://www.vgregion.se/regional-utveckling/omraden/social-hallbarhet/manskliga-rattigheter/rattighetsbaserat-arbete/"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hyperlink" Target="https://www.uppdragpsykiskhalsa.se/wp-content/uploads/2020/02/Att-st%C3%A4rka-samverkan-med-hj%C3%A4lp-av-SIP.pdf" TargetMode="External"/><Relationship Id="rId7" Type="http://schemas.openxmlformats.org/officeDocument/2006/relationships/image" Target="../media/image55.png"/><Relationship Id="rId12" Type="http://schemas.openxmlformats.org/officeDocument/2006/relationships/image" Target="../media/image60.sv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svg"/><Relationship Id="rId4" Type="http://schemas.openxmlformats.org/officeDocument/2006/relationships/image" Target="../media/image52.png"/><Relationship Id="rId9" Type="http://schemas.openxmlformats.org/officeDocument/2006/relationships/image" Target="../media/image57.png"/></Relationships>
</file>

<file path=ppt/slides/_rels/slide26.xml.rels><?xml version="1.0" encoding="UTF-8" standalone="yes"?>
<Relationships xmlns="http://schemas.openxmlformats.org/package/2006/relationships"><Relationship Id="rId8" Type="http://schemas.openxmlformats.org/officeDocument/2006/relationships/hyperlink" Target="http://commons.wikimedia.org/wiki/File:G%C3%B6ran_persson_fem_%C3%A5r.jpg" TargetMode="External"/><Relationship Id="rId3" Type="http://schemas.openxmlformats.org/officeDocument/2006/relationships/image" Target="../media/image61.jpeg"/><Relationship Id="rId7" Type="http://schemas.openxmlformats.org/officeDocument/2006/relationships/image" Target="../media/image63.jpe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hyperlink" Target="http://pillsthrillsandbellyaches.blogspot.com/2009/01/sa-himla-gamla-manniskor-sa-himla.html" TargetMode="External"/><Relationship Id="rId5" Type="http://schemas.openxmlformats.org/officeDocument/2006/relationships/image" Target="../media/image62.jpeg"/><Relationship Id="rId4" Type="http://schemas.openxmlformats.org/officeDocument/2006/relationships/hyperlink" Target="https://www.pexels.com/sv-se/foto/mode-man-person-manniskor-3214726/"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5.xml"/><Relationship Id="rId1" Type="http://schemas.openxmlformats.org/officeDocument/2006/relationships/slideLayout" Target="../slideLayouts/slideLayout21.xml"/><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vimeo.com/105220510?embedded=true&amp;source=vimeo_logo&amp;owner=17762923" TargetMode="External"/><Relationship Id="rId7" Type="http://schemas.openxmlformats.org/officeDocument/2006/relationships/hyperlink" Target="https://vimeo.com/32496963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vimeo.com/119964937" TargetMode="External"/><Relationship Id="rId5" Type="http://schemas.openxmlformats.org/officeDocument/2006/relationships/hyperlink" Target="https://vimeo.com/showcase/5830471" TargetMode="External"/><Relationship Id="rId4" Type="http://schemas.openxmlformats.org/officeDocument/2006/relationships/hyperlink" Target="https://www.youtube.com/watch?v=-ynVrusZA8U" TargetMode="External"/><Relationship Id="rId9" Type="http://schemas.openxmlformats.org/officeDocument/2006/relationships/image" Target="../media/image14.sv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7.xml"/><Relationship Id="rId1" Type="http://schemas.openxmlformats.org/officeDocument/2006/relationships/slideLayout" Target="../slideLayouts/slideLayout21.xml"/><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8.xml"/><Relationship Id="rId1" Type="http://schemas.openxmlformats.org/officeDocument/2006/relationships/slideLayout" Target="../slideLayouts/slideLayout21.xml"/><Relationship Id="rId6" Type="http://schemas.openxmlformats.org/officeDocument/2006/relationships/hyperlink" Target="https://www.vardsamverkan.se/omraden/samordnad-individuell-plan-sip/stodmaterial/metoder-for-delaktighet2/metoder-for-delaktighet/" TargetMode="External"/><Relationship Id="rId5" Type="http://schemas.openxmlformats.org/officeDocument/2006/relationships/image" Target="../media/image70.png"/><Relationship Id="rId4" Type="http://schemas.openxmlformats.org/officeDocument/2006/relationships/image" Target="../media/image69.png"/></Relationships>
</file>

<file path=ppt/slides/_rels/slide32.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8" Type="http://schemas.openxmlformats.org/officeDocument/2006/relationships/image" Target="../media/image77.svg"/><Relationship Id="rId13" Type="http://schemas.openxmlformats.org/officeDocument/2006/relationships/image" Target="../media/image82.png"/><Relationship Id="rId3" Type="http://schemas.openxmlformats.org/officeDocument/2006/relationships/image" Target="../media/image73.png"/><Relationship Id="rId7" Type="http://schemas.openxmlformats.org/officeDocument/2006/relationships/image" Target="../media/image53.png"/><Relationship Id="rId12" Type="http://schemas.openxmlformats.org/officeDocument/2006/relationships/image" Target="../media/image81.svg"/><Relationship Id="rId2" Type="http://schemas.openxmlformats.org/officeDocument/2006/relationships/notesSlide" Target="../notesSlides/notesSlide31.xml"/><Relationship Id="rId1" Type="http://schemas.openxmlformats.org/officeDocument/2006/relationships/slideLayout" Target="../slideLayouts/slideLayout20.xml"/><Relationship Id="rId6" Type="http://schemas.openxmlformats.org/officeDocument/2006/relationships/image" Target="../media/image76.svg"/><Relationship Id="rId11" Type="http://schemas.openxmlformats.org/officeDocument/2006/relationships/image" Target="../media/image80.png"/><Relationship Id="rId5" Type="http://schemas.openxmlformats.org/officeDocument/2006/relationships/image" Target="../media/image75.png"/><Relationship Id="rId10" Type="http://schemas.openxmlformats.org/officeDocument/2006/relationships/image" Target="../media/image79.svg"/><Relationship Id="rId4" Type="http://schemas.openxmlformats.org/officeDocument/2006/relationships/image" Target="../media/image74.svg"/><Relationship Id="rId9" Type="http://schemas.openxmlformats.org/officeDocument/2006/relationships/image" Target="../media/image78.png"/><Relationship Id="rId14" Type="http://schemas.openxmlformats.org/officeDocument/2006/relationships/image" Target="../media/image83.svg"/></Relationships>
</file>

<file path=ppt/slides/_rels/slide35.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3.xml"/><Relationship Id="rId1" Type="http://schemas.openxmlformats.org/officeDocument/2006/relationships/slideLayout" Target="../slideLayouts/slideLayout17.xml"/><Relationship Id="rId4" Type="http://schemas.openxmlformats.org/officeDocument/2006/relationships/image" Target="../media/image86.jpeg"/></Relationships>
</file>

<file path=ppt/slides/_rels/slide3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4.xml"/><Relationship Id="rId1" Type="http://schemas.openxmlformats.org/officeDocument/2006/relationships/slideLayout" Target="../slideLayouts/slideLayout21.xml"/><Relationship Id="rId4" Type="http://schemas.openxmlformats.org/officeDocument/2006/relationships/image" Target="../media/image64.png"/></Relationships>
</file>

<file path=ppt/slides/_rels/slide3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5.xml"/><Relationship Id="rId1" Type="http://schemas.openxmlformats.org/officeDocument/2006/relationships/slideLayout" Target="../slideLayouts/slideLayout38.xml"/><Relationship Id="rId4" Type="http://schemas.openxmlformats.org/officeDocument/2006/relationships/image" Target="../media/image89.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21.xml"/><Relationship Id="rId4" Type="http://schemas.openxmlformats.org/officeDocument/2006/relationships/image" Target="../media/image90.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9.xml"/><Relationship Id="rId1" Type="http://schemas.openxmlformats.org/officeDocument/2006/relationships/slideLayout" Target="../slideLayouts/slideLayout21.xml"/><Relationship Id="rId6" Type="http://schemas.openxmlformats.org/officeDocument/2006/relationships/image" Target="../media/image95.svg"/><Relationship Id="rId5" Type="http://schemas.openxmlformats.org/officeDocument/2006/relationships/image" Target="../media/image94.png"/><Relationship Id="rId4" Type="http://schemas.openxmlformats.org/officeDocument/2006/relationships/image" Target="../media/image93.svg"/></Relationships>
</file>

<file path=ppt/slides/_rels/slide43.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1.xml"/><Relationship Id="rId1" Type="http://schemas.openxmlformats.org/officeDocument/2006/relationships/slideLayout" Target="../slideLayouts/slideLayout21.xml"/><Relationship Id="rId4" Type="http://schemas.openxmlformats.org/officeDocument/2006/relationships/image" Target="../media/image64.png"/></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2.xml"/><Relationship Id="rId1" Type="http://schemas.openxmlformats.org/officeDocument/2006/relationships/slideLayout" Target="../slideLayouts/slideLayout21.xml"/><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hyperlink" Target="http://www.vardsamverkan.se/goteborgsomradet-sip"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hyperlink" Target="https://skr.se/skr/halsasjukvard/patientinflytande/samordnadindividuellplansip.samordnadindividuellplan.html" TargetMode="External"/><Relationship Id="rId5" Type="http://schemas.openxmlformats.org/officeDocument/2006/relationships/hyperlink" Target="https://www.uppdragpsykiskhalsa.se/sip/" TargetMode="External"/><Relationship Id="rId4" Type="http://schemas.openxmlformats.org/officeDocument/2006/relationships/hyperlink" Target="http://www.vardsamverkan.se/sip"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101.png"/><Relationship Id="rId4" Type="http://schemas.openxmlformats.org/officeDocument/2006/relationships/image" Target="../media/image100.png"/></Relationships>
</file>

<file path=ppt/slides/_rels/slide48.xml.rels><?xml version="1.0" encoding="UTF-8" standalone="yes"?>
<Relationships xmlns="http://schemas.openxmlformats.org/package/2006/relationships"><Relationship Id="rId3" Type="http://schemas.openxmlformats.org/officeDocument/2006/relationships/hyperlink" Target="https://www.uppdragpsykiskhalsa.se/sip/"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hyperlink" Target="https://www.uppdragpsykiskhalsa.se/wp-content/uploads/2019/09/Anv%C3%A4nd-SIP-vuxna-och-%C3%A4ldre.pdf" TargetMode="External"/><Relationship Id="rId5" Type="http://schemas.openxmlformats.org/officeDocument/2006/relationships/hyperlink" Target="https://www.uppdragpsykiskhalsa.se/wp-content/uploads/2018/01/SKL_S5_Anva%CC%88nd_SIP_Barnochunga_webb.pdf" TargetMode="External"/><Relationship Id="rId4" Type="http://schemas.openxmlformats.org/officeDocument/2006/relationships/image" Target="../media/image102.png"/></Relationships>
</file>

<file path=ppt/slides/_rels/slide49.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6.xml"/><Relationship Id="rId1" Type="http://schemas.openxmlformats.org/officeDocument/2006/relationships/slideLayout" Target="../slideLayouts/slideLayout21.xml"/><Relationship Id="rId4" Type="http://schemas.openxmlformats.org/officeDocument/2006/relationships/image" Target="../media/image10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9.xml"/><Relationship Id="rId1" Type="http://schemas.openxmlformats.org/officeDocument/2006/relationships/slideLayout" Target="../slideLayouts/slideLayout17.xml"/><Relationship Id="rId4" Type="http://schemas.openxmlformats.org/officeDocument/2006/relationships/image" Target="../media/image107.png"/></Relationships>
</file>

<file path=ppt/slides/_rels/slide5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50.xml"/><Relationship Id="rId1" Type="http://schemas.openxmlformats.org/officeDocument/2006/relationships/slideLayout" Target="../slideLayouts/slideLayout17.xml"/><Relationship Id="rId4" Type="http://schemas.openxmlformats.org/officeDocument/2006/relationships/image" Target="../media/image89.png"/></Relationships>
</file>

<file path=ppt/slides/_rels/slide5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1.xml"/><Relationship Id="rId1" Type="http://schemas.openxmlformats.org/officeDocument/2006/relationships/slideLayout" Target="../slideLayouts/slideLayout17.xml"/><Relationship Id="rId4" Type="http://schemas.openxmlformats.org/officeDocument/2006/relationships/image" Target="../media/image109.png"/></Relationships>
</file>

<file path=ppt/slides/_rels/slide5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2.xml"/><Relationship Id="rId1" Type="http://schemas.openxmlformats.org/officeDocument/2006/relationships/slideLayout" Target="../slideLayouts/slideLayout1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5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3.xml"/><Relationship Id="rId1" Type="http://schemas.openxmlformats.org/officeDocument/2006/relationships/slideLayout" Target="../slideLayouts/slideLayout21.xml"/><Relationship Id="rId5" Type="http://schemas.openxmlformats.org/officeDocument/2006/relationships/image" Target="../media/image116.png"/><Relationship Id="rId4" Type="http://schemas.openxmlformats.org/officeDocument/2006/relationships/image" Target="../media/image115.png"/></Relationships>
</file>

<file path=ppt/slides/_rels/slide5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54.xml"/><Relationship Id="rId1" Type="http://schemas.openxmlformats.org/officeDocument/2006/relationships/slideLayout" Target="../slideLayouts/slideLayout17.xml"/><Relationship Id="rId5" Type="http://schemas.openxmlformats.org/officeDocument/2006/relationships/image" Target="../media/image119.png"/><Relationship Id="rId4" Type="http://schemas.openxmlformats.org/officeDocument/2006/relationships/image" Target="../media/image118.png"/></Relationships>
</file>

<file path=ppt/slides/_rels/slide58.xml.rels><?xml version="1.0" encoding="UTF-8" standalone="yes"?>
<Relationships xmlns="http://schemas.openxmlformats.org/package/2006/relationships"><Relationship Id="rId3" Type="http://schemas.openxmlformats.org/officeDocument/2006/relationships/hyperlink" Target="https://www.uppdragpsykiskhalsa.se/sip/vinjetter-och-fallbeskrivningar/" TargetMode="External"/><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hyperlink" Target="https://www.uppdragpsykiskhalsa.se/sip/vinjetter-och-fallbeskrivningar/" TargetMode="External"/><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hyperlink" Target="http://www.vardsamverkan.se/sip"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hyperlink" Target="https://mellanarkiv-offentlig.vgregion.se/alfresco/s/archive/stream/public/v1/source/available/SOFIA/RS6895-621728397-804/SURROGATE/SIP_formul%c3%a4r_LATHUND.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vardsamverkan.se/omraden/samordnad-individuell-plan-sip/informationsmaterial-invanarna/" TargetMode="Externa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1.xml"/><Relationship Id="rId4" Type="http://schemas.openxmlformats.org/officeDocument/2006/relationships/hyperlink" Target="https://www.vardsamverkan.se/organisation/delregionalvardsamverkan/kommun-och-sjukvard---samverkan-i-goteborgsomradet/omraden-for-samverkan/vard--och-stodsamordning/film-alla-pratar-om-samverka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ubrik 1">
            <a:extLst>
              <a:ext uri="{FF2B5EF4-FFF2-40B4-BE49-F238E27FC236}">
                <a16:creationId xmlns:a16="http://schemas.microsoft.com/office/drawing/2014/main" id="{5FA2E372-7390-4079-AD70-79B9C652E2C5}"/>
              </a:ext>
            </a:extLst>
          </p:cNvPr>
          <p:cNvSpPr>
            <a:spLocks noGrp="1"/>
          </p:cNvSpPr>
          <p:nvPr>
            <p:ph type="title"/>
          </p:nvPr>
        </p:nvSpPr>
        <p:spPr>
          <a:xfrm>
            <a:off x="686834" y="1153572"/>
            <a:ext cx="3200400" cy="4461163"/>
          </a:xfrm>
        </p:spPr>
        <p:txBody>
          <a:bodyPr>
            <a:normAutofit/>
          </a:bodyPr>
          <a:lstStyle/>
          <a:p>
            <a:r>
              <a:rPr lang="sv-SE" sz="3700" b="1">
                <a:solidFill>
                  <a:srgbClr val="FFFFFF"/>
                </a:solidFill>
              </a:rPr>
              <a:t>Innehåll grundutbildning SIP</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Platshållare för innehåll 2">
            <a:extLst>
              <a:ext uri="{FF2B5EF4-FFF2-40B4-BE49-F238E27FC236}">
                <a16:creationId xmlns:a16="http://schemas.microsoft.com/office/drawing/2014/main" id="{83B74FC0-9E61-4657-A0AC-349DD8777F33}"/>
              </a:ext>
            </a:extLst>
          </p:cNvPr>
          <p:cNvSpPr>
            <a:spLocks noGrp="1"/>
          </p:cNvSpPr>
          <p:nvPr>
            <p:ph idx="1"/>
          </p:nvPr>
        </p:nvSpPr>
        <p:spPr>
          <a:xfrm>
            <a:off x="4447308" y="591344"/>
            <a:ext cx="6906491" cy="5585619"/>
          </a:xfrm>
        </p:spPr>
        <p:txBody>
          <a:bodyPr anchor="ctr">
            <a:normAutofit/>
          </a:bodyPr>
          <a:lstStyle/>
          <a:p>
            <a:pPr marL="514350" indent="-514350">
              <a:buFont typeface="+mj-lt"/>
              <a:buAutoNum type="arabicPeriod"/>
            </a:pPr>
            <a:r>
              <a:rPr lang="sv-SE" sz="1700"/>
              <a:t>Begreppet SIP </a:t>
            </a:r>
          </a:p>
          <a:p>
            <a:pPr marL="514350" indent="-514350">
              <a:buFont typeface="+mj-lt"/>
              <a:buAutoNum type="arabicPeriod"/>
            </a:pPr>
            <a:r>
              <a:rPr lang="sv-SE" sz="1700"/>
              <a:t>Vad är SIP? </a:t>
            </a:r>
            <a:endParaRPr lang="sv-SE" sz="1700" i="1"/>
          </a:p>
          <a:p>
            <a:pPr marL="514350" indent="-514350">
              <a:buFont typeface="+mj-lt"/>
              <a:buAutoNum type="arabicPeriod"/>
            </a:pPr>
            <a:r>
              <a:rPr lang="sv-SE" sz="1700"/>
              <a:t>Samverkan och samverkansverktyget SIP </a:t>
            </a:r>
          </a:p>
          <a:p>
            <a:pPr marL="514350" indent="-514350">
              <a:buFont typeface="+mj-lt"/>
              <a:buAutoNum type="arabicPeriod"/>
            </a:pPr>
            <a:r>
              <a:rPr lang="sv-SE" sz="1700"/>
              <a:t>Vad gäller för SIP (lagar och riktlinje)</a:t>
            </a:r>
          </a:p>
          <a:p>
            <a:pPr lvl="1"/>
            <a:r>
              <a:rPr lang="sv-SE" sz="1600" i="1"/>
              <a:t>Vilken lag använder jag nu (kopplat till lagarna 2010/2018)?</a:t>
            </a:r>
            <a:endParaRPr lang="sv-SE" sz="1400"/>
          </a:p>
          <a:p>
            <a:pPr marL="514350" indent="-514350">
              <a:buFont typeface="+mj-lt"/>
              <a:buAutoNum type="arabicPeriod"/>
            </a:pPr>
            <a:r>
              <a:rPr lang="sv-SE" sz="1700"/>
              <a:t>Fokusförflyttning/förhållningssätt</a:t>
            </a:r>
          </a:p>
          <a:p>
            <a:pPr marL="514350" indent="-514350">
              <a:buFont typeface="+mj-lt"/>
              <a:buAutoNum type="arabicPeriod"/>
            </a:pPr>
            <a:r>
              <a:rPr lang="sv-SE" sz="1700"/>
              <a:t>SIP-processen med fokus på delaktighet, tidiga insatser, förarbete och uppföljning</a:t>
            </a:r>
          </a:p>
          <a:p>
            <a:pPr marL="514350" indent="-514350">
              <a:buFont typeface="+mj-lt"/>
              <a:buAutoNum type="arabicPeriod"/>
            </a:pPr>
            <a:r>
              <a:rPr lang="sv-SE" sz="1700"/>
              <a:t>Var hittar jag mer information och mallar?</a:t>
            </a:r>
            <a:endParaRPr lang="sv-SE" sz="1700" i="1"/>
          </a:p>
          <a:p>
            <a:pPr marL="514350" indent="-514350">
              <a:buFont typeface="+mj-lt"/>
              <a:buAutoNum type="arabicPeriod"/>
            </a:pPr>
            <a:r>
              <a:rPr lang="sv-SE" sz="1700"/>
              <a:t>Dokumentera SIP-processen: SIP-mallar i skrift och i IT-tjänsten SAMSA</a:t>
            </a:r>
          </a:p>
          <a:p>
            <a:pPr lvl="1"/>
            <a:r>
              <a:rPr lang="sv-SE" sz="1600" i="1"/>
              <a:t>Samtycke, kallelse, SIP-planen/dokumentet</a:t>
            </a:r>
          </a:p>
          <a:p>
            <a:pPr marL="514350" indent="-514350">
              <a:buFont typeface="+mj-lt"/>
              <a:buAutoNum type="arabicPeriod"/>
            </a:pPr>
            <a:r>
              <a:rPr lang="sv-SE" sz="1700"/>
              <a:t>Öva SIP-processen</a:t>
            </a:r>
          </a:p>
          <a:p>
            <a:pPr lvl="1"/>
            <a:r>
              <a:rPr lang="sv-SE" sz="1600" i="1"/>
              <a:t>Fallbeskrivningar för alla åldrar och lagrum</a:t>
            </a:r>
          </a:p>
          <a:p>
            <a:pPr lvl="1"/>
            <a:endParaRPr lang="sv-SE" sz="1400" i="1"/>
          </a:p>
        </p:txBody>
      </p:sp>
    </p:spTree>
    <p:extLst>
      <p:ext uri="{BB962C8B-B14F-4D97-AF65-F5344CB8AC3E}">
        <p14:creationId xmlns:p14="http://schemas.microsoft.com/office/powerpoint/2010/main" val="4174571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A55C3051-936D-40E7-A0D5-9C88876929E1}"/>
              </a:ext>
            </a:extLst>
          </p:cNvPr>
          <p:cNvPicPr>
            <a:picLocks noChangeAspect="1"/>
          </p:cNvPicPr>
          <p:nvPr/>
        </p:nvPicPr>
        <p:blipFill rotWithShape="1">
          <a:blip r:embed="rId3">
            <a:extLst>
              <a:ext uri="{28A0092B-C50C-407E-A947-70E740481C1C}">
                <a14:useLocalDpi xmlns:a14="http://schemas.microsoft.com/office/drawing/2010/main" val="0"/>
              </a:ext>
            </a:extLst>
          </a:blip>
          <a:srcRect l="5227" t="16483" r="16466"/>
          <a:stretch/>
        </p:blipFill>
        <p:spPr>
          <a:xfrm>
            <a:off x="0" y="-253216"/>
            <a:ext cx="12093436" cy="6554215"/>
          </a:xfrm>
          <a:prstGeom prst="rect">
            <a:avLst/>
          </a:prstGeom>
        </p:spPr>
      </p:pic>
      <p:sp>
        <p:nvSpPr>
          <p:cNvPr id="4" name="Rektangel: rundade hörn 3">
            <a:extLst>
              <a:ext uri="{FF2B5EF4-FFF2-40B4-BE49-F238E27FC236}">
                <a16:creationId xmlns:a16="http://schemas.microsoft.com/office/drawing/2014/main" id="{E3122261-1F2F-449B-AD58-B1153D244FB1}"/>
              </a:ext>
            </a:extLst>
          </p:cNvPr>
          <p:cNvSpPr/>
          <p:nvPr/>
        </p:nvSpPr>
        <p:spPr>
          <a:xfrm>
            <a:off x="464457" y="420913"/>
            <a:ext cx="2744410" cy="239485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Inom varje organisation finns verktyg för planering av den enskildes vård och insatser.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SIP är ett bredare verktyg som samordnar insatser från flera huvudmän och kan involvera andra berörda såsom närstående eller Försäkringskassan.</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69097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40136598-B871-40A5-A870-88C43E31F358}"/>
              </a:ext>
            </a:extLst>
          </p:cNvPr>
          <p:cNvPicPr>
            <a:picLocks noChangeAspect="1"/>
          </p:cNvPicPr>
          <p:nvPr/>
        </p:nvPicPr>
        <p:blipFill>
          <a:blip r:embed="rId2"/>
          <a:stretch>
            <a:fillRect/>
          </a:stretch>
        </p:blipFill>
        <p:spPr>
          <a:xfrm>
            <a:off x="1504309" y="890233"/>
            <a:ext cx="9183382" cy="5077534"/>
          </a:xfrm>
          <a:prstGeom prst="rect">
            <a:avLst/>
          </a:prstGeom>
        </p:spPr>
      </p:pic>
    </p:spTree>
    <p:extLst>
      <p:ext uri="{BB962C8B-B14F-4D97-AF65-F5344CB8AC3E}">
        <p14:creationId xmlns:p14="http://schemas.microsoft.com/office/powerpoint/2010/main" val="344510569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15">
            <a:extLst>
              <a:ext uri="{FF2B5EF4-FFF2-40B4-BE49-F238E27FC236}">
                <a16:creationId xmlns:a16="http://schemas.microsoft.com/office/drawing/2014/main" id="{17F5C0BA-53D3-4212-88AC-13AFAA878E3C}"/>
              </a:ext>
            </a:extLst>
          </p:cNvPr>
          <p:cNvSpPr txBox="1">
            <a:spLocks/>
          </p:cNvSpPr>
          <p:nvPr/>
        </p:nvSpPr>
        <p:spPr>
          <a:xfrm>
            <a:off x="664233" y="373487"/>
            <a:ext cx="9609825" cy="915667"/>
          </a:xfrm>
          <a:prstGeom prst="rect">
            <a:avLst/>
          </a:prstGeom>
        </p:spPr>
        <p:txBody>
          <a:bodyPr/>
          <a:lstStyle>
            <a:lvl1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1pPr>
            <a:lvl2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2pPr>
            <a:lvl3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3pPr>
            <a:lvl4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4pPr>
            <a:lvl5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5pPr>
            <a:lvl6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6pPr>
            <a:lvl7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7pPr>
            <a:lvl8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8pPr>
            <a:lvl9pPr marL="0" marR="0" indent="0" algn="l" defTabSz="914400" rtl="0" latinLnBrk="0">
              <a:lnSpc>
                <a:spcPct val="95000"/>
              </a:lnSpc>
              <a:spcBef>
                <a:spcPts val="0"/>
              </a:spcBef>
              <a:spcAft>
                <a:spcPts val="0"/>
              </a:spcAft>
              <a:buClrTx/>
              <a:buSzTx/>
              <a:buFontTx/>
              <a:buNone/>
              <a:tabLst/>
              <a:defRPr sz="4400" b="1" i="0" u="none" strike="noStrike" cap="none" spc="0" baseline="0">
                <a:ln>
                  <a:noFill/>
                </a:ln>
                <a:solidFill>
                  <a:srgbClr val="000000"/>
                </a:solidFill>
                <a:uFillTx/>
                <a:latin typeface="Arial"/>
                <a:ea typeface="Arial"/>
                <a:cs typeface="Arial"/>
                <a:sym typeface="Arial"/>
              </a:defRPr>
            </a:lvl9p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sv-SE" sz="4400" b="1" i="0" u="none" strike="noStrike" kern="0" cap="none" spc="0" normalizeH="0" baseline="0" noProof="0">
                <a:ln>
                  <a:noFill/>
                </a:ln>
                <a:solidFill>
                  <a:srgbClr val="554D48"/>
                </a:solidFill>
                <a:effectLst/>
                <a:uLnTx/>
                <a:uFillTx/>
                <a:latin typeface="Arial"/>
                <a:cs typeface="Arial"/>
                <a:sym typeface="Arial"/>
              </a:rPr>
              <a:t>Samordnad individuell plan </a:t>
            </a:r>
            <a:br>
              <a:rPr kumimoji="0" lang="sv-SE" sz="4400" b="1" i="0" u="none" strike="noStrike" kern="0" cap="none" spc="0" normalizeH="0" baseline="0" noProof="0">
                <a:ln>
                  <a:noFill/>
                </a:ln>
                <a:solidFill>
                  <a:srgbClr val="554D48"/>
                </a:solidFill>
                <a:effectLst/>
                <a:uLnTx/>
                <a:uFillTx/>
                <a:latin typeface="Arial"/>
                <a:cs typeface="Arial"/>
                <a:sym typeface="Arial"/>
              </a:rPr>
            </a:br>
            <a:endParaRPr kumimoji="0" lang="sv-SE" sz="4400" b="1" i="0" u="none" strike="noStrike" kern="0" cap="none" spc="0" normalizeH="0" baseline="0" noProof="0">
              <a:ln>
                <a:noFill/>
              </a:ln>
              <a:solidFill>
                <a:srgbClr val="554D48"/>
              </a:solidFill>
              <a:effectLst/>
              <a:uLnTx/>
              <a:uFillTx/>
              <a:latin typeface="Arial"/>
              <a:cs typeface="Arial"/>
              <a:sym typeface="Arial"/>
            </a:endParaRPr>
          </a:p>
        </p:txBody>
      </p:sp>
      <p:pic>
        <p:nvPicPr>
          <p:cNvPr id="8" name="Platshållare för innehåll 12">
            <a:extLst>
              <a:ext uri="{FF2B5EF4-FFF2-40B4-BE49-F238E27FC236}">
                <a16:creationId xmlns:a16="http://schemas.microsoft.com/office/drawing/2014/main" id="{CDE729F4-B0BA-423D-B2EA-2B7A0C34EE9F}"/>
              </a:ext>
            </a:extLst>
          </p:cNvPr>
          <p:cNvPicPr>
            <a:picLocks noChangeAspect="1"/>
          </p:cNvPicPr>
          <p:nvPr/>
        </p:nvPicPr>
        <p:blipFill>
          <a:blip r:embed="rId3"/>
          <a:stretch>
            <a:fillRect/>
          </a:stretch>
        </p:blipFill>
        <p:spPr>
          <a:xfrm>
            <a:off x="1351190" y="3556252"/>
            <a:ext cx="2859272" cy="2853175"/>
          </a:xfrm>
          <a:prstGeom prst="rect">
            <a:avLst/>
          </a:prstGeom>
        </p:spPr>
      </p:pic>
      <p:sp>
        <p:nvSpPr>
          <p:cNvPr id="9" name="Platshållare för innehåll 16">
            <a:extLst>
              <a:ext uri="{FF2B5EF4-FFF2-40B4-BE49-F238E27FC236}">
                <a16:creationId xmlns:a16="http://schemas.microsoft.com/office/drawing/2014/main" id="{494AFB13-6512-420E-9BE5-8899E76D2207}"/>
              </a:ext>
            </a:extLst>
          </p:cNvPr>
          <p:cNvSpPr txBox="1">
            <a:spLocks/>
          </p:cNvSpPr>
          <p:nvPr/>
        </p:nvSpPr>
        <p:spPr>
          <a:xfrm>
            <a:off x="672352" y="1309483"/>
            <a:ext cx="4477132" cy="2246769"/>
          </a:xfrm>
          <a:prstGeom prst="rect">
            <a:avLst/>
          </a:prstGeom>
          <a:ln w="12700">
            <a:miter lim="400000"/>
          </a:ln>
        </p:spPr>
        <p:txBody>
          <a:bodyPr wrap="square" lIns="45719" rIns="45719"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a:lstStyle>
          <a:p>
            <a:pPr marL="30163" marR="0" lvl="0" indent="0" algn="l" defTabSz="914400" rtl="0" eaLnBrk="1" fontAlgn="auto" latinLnBrk="0" hangingPunct="1">
              <a:lnSpc>
                <a:spcPct val="100000"/>
              </a:lnSpc>
              <a:spcBef>
                <a:spcPts val="0"/>
              </a:spcBef>
              <a:spcAft>
                <a:spcPts val="1200"/>
              </a:spcAft>
              <a:buClrTx/>
              <a:buSzTx/>
              <a:buFontTx/>
              <a:buNone/>
              <a:tabLst/>
              <a:defRPr/>
            </a:pPr>
            <a:r>
              <a:rPr kumimoji="0" lang="sv-SE" sz="2000" b="1" i="0" u="none" strike="noStrike" kern="1200" cap="none" spc="0" normalizeH="0" baseline="0" noProof="0">
                <a:ln>
                  <a:noFill/>
                </a:ln>
                <a:solidFill>
                  <a:srgbClr val="535353">
                    <a:lumMod val="25000"/>
                  </a:srgbClr>
                </a:solidFill>
                <a:effectLst/>
                <a:uLnTx/>
                <a:uFillTx/>
                <a:latin typeface="Helvetica"/>
                <a:ea typeface="+mn-ea"/>
                <a:cs typeface="Helvetica"/>
                <a:sym typeface="Arial"/>
              </a:rPr>
              <a:t>1 januari 2010</a:t>
            </a:r>
          </a:p>
          <a:p>
            <a:pPr marL="30163" marR="0" lvl="0" indent="0" algn="l" defTabSz="914400" rtl="0" eaLnBrk="1" fontAlgn="auto" latinLnBrk="0" hangingPunct="1">
              <a:lnSpc>
                <a:spcPct val="100000"/>
              </a:lnSpc>
              <a:spcBef>
                <a:spcPts val="0"/>
              </a:spcBef>
              <a:spcAft>
                <a:spcPts val="1200"/>
              </a:spcAft>
              <a:buClrTx/>
              <a:buSzTx/>
              <a:buFontTx/>
              <a:buNone/>
              <a:tabLst/>
              <a:defRPr/>
            </a:pPr>
            <a:r>
              <a:rPr kumimoji="0" lang="sv-SE" sz="2000" b="0" i="0" u="none" strike="noStrike" kern="1200" cap="none" spc="0" normalizeH="0" baseline="0" noProof="0">
                <a:ln>
                  <a:noFill/>
                </a:ln>
                <a:solidFill>
                  <a:srgbClr val="535353">
                    <a:lumMod val="25000"/>
                  </a:srgbClr>
                </a:solidFill>
                <a:effectLst/>
                <a:uLnTx/>
                <a:uFillTx/>
                <a:latin typeface="Helvetica"/>
                <a:ea typeface="+mn-ea"/>
                <a:cs typeface="Helvetica"/>
                <a:sym typeface="Arial"/>
              </a:rPr>
              <a:t>Socialtjänstlagen och Hälso- och sjukvårdslagen har en likalydande text om individuell plan enligt SoL och HSL = SIP</a:t>
            </a:r>
          </a:p>
          <a:p>
            <a:pPr marL="30163" marR="0" lvl="0" indent="0" algn="l" defTabSz="914400" rtl="0" eaLnBrk="1" fontAlgn="auto" latinLnBrk="0" hangingPunct="1">
              <a:lnSpc>
                <a:spcPct val="100000"/>
              </a:lnSpc>
              <a:spcBef>
                <a:spcPts val="0"/>
              </a:spcBef>
              <a:spcAft>
                <a:spcPts val="1200"/>
              </a:spcAft>
              <a:buClrTx/>
              <a:buSzTx/>
              <a:buFontTx/>
              <a:buNone/>
              <a:tabLst/>
              <a:defRPr/>
            </a:pPr>
            <a:r>
              <a:rPr kumimoji="0" lang="sv-SE" sz="2000" b="0" i="1" u="none" strike="noStrike" kern="1200" cap="none" spc="0" normalizeH="0" baseline="0" noProof="0">
                <a:ln>
                  <a:noFill/>
                </a:ln>
                <a:solidFill>
                  <a:srgbClr val="535353">
                    <a:lumMod val="25000"/>
                  </a:srgbClr>
                </a:solidFill>
                <a:effectLst/>
                <a:uLnTx/>
                <a:uFillTx/>
                <a:latin typeface="Helvetica"/>
                <a:ea typeface="+mn-ea"/>
                <a:cs typeface="Helvetica"/>
                <a:sym typeface="Arial"/>
              </a:rPr>
              <a:t>SIP blir ett verktyg för samverkan</a:t>
            </a:r>
            <a:r>
              <a:rPr kumimoji="0" lang="sv-SE" sz="2000" b="1" i="1" u="none" strike="noStrike" kern="1200" cap="none" spc="0" normalizeH="0" baseline="0" noProof="0">
                <a:ln>
                  <a:noFill/>
                </a:ln>
                <a:solidFill>
                  <a:srgbClr val="535353">
                    <a:lumMod val="25000"/>
                  </a:srgbClr>
                </a:solidFill>
                <a:effectLst/>
                <a:uLnTx/>
                <a:uFillTx/>
                <a:latin typeface="Helvetica"/>
                <a:ea typeface="+mn-ea"/>
                <a:cs typeface="Helvetica"/>
                <a:sym typeface="Arial"/>
              </a:rPr>
              <a:t>.</a:t>
            </a:r>
          </a:p>
        </p:txBody>
      </p:sp>
      <p:sp>
        <p:nvSpPr>
          <p:cNvPr id="10" name="Platshållare för innehåll 16">
            <a:extLst>
              <a:ext uri="{FF2B5EF4-FFF2-40B4-BE49-F238E27FC236}">
                <a16:creationId xmlns:a16="http://schemas.microsoft.com/office/drawing/2014/main" id="{F0F2F0A5-4565-4774-90F5-F4BD2E2179CD}"/>
              </a:ext>
            </a:extLst>
          </p:cNvPr>
          <p:cNvSpPr txBox="1">
            <a:spLocks/>
          </p:cNvSpPr>
          <p:nvPr/>
        </p:nvSpPr>
        <p:spPr>
          <a:xfrm>
            <a:off x="7081120" y="2360972"/>
            <a:ext cx="4660108" cy="3867889"/>
          </a:xfrm>
          <a:prstGeom prst="rect">
            <a:avLst/>
          </a:prstGeom>
        </p:spPr>
        <p:txBody>
          <a:bodyPr vert="horz" lIns="91440" tIns="45720" rIns="91440" bIns="45720" rtlCol="0">
            <a:noAutofit/>
          </a:bodyPr>
          <a:lstStyle>
            <a:lvl1pPr marL="258763" indent="-228600" algn="l" defTabSz="914400" rtl="0" eaLnBrk="1" latinLnBrk="0" hangingPunct="1">
              <a:lnSpc>
                <a:spcPct val="100000"/>
              </a:lnSpc>
              <a:spcBef>
                <a:spcPts val="0"/>
              </a:spcBef>
              <a:spcAft>
                <a:spcPts val="1200"/>
              </a:spcAft>
              <a:buFont typeface="Symbol" panose="05050102010706020507" pitchFamily="18" charset="2"/>
              <a:buChar char=""/>
              <a:defRPr sz="18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200"/>
              </a:spcAft>
              <a:buFont typeface="Symbol" panose="05050102010706020507" pitchFamily="18" charset="2"/>
              <a:buChar char="-"/>
              <a:defRPr sz="14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200"/>
              </a:spcAft>
              <a:buFont typeface="Symbol" panose="05050102010706020507" pitchFamily="18" charset="2"/>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200"/>
              </a:spcAft>
              <a:buFont typeface="Symbol" panose="05050102010706020507" pitchFamily="18"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163" marR="0" lvl="0" indent="0" algn="l" defTabSz="914400" rtl="0" eaLnBrk="1" fontAlgn="auto" latinLnBrk="0" hangingPunct="1">
              <a:lnSpc>
                <a:spcPct val="100000"/>
              </a:lnSpc>
              <a:spcBef>
                <a:spcPts val="0"/>
              </a:spcBef>
              <a:spcAft>
                <a:spcPts val="1200"/>
              </a:spcAft>
              <a:buClrTx/>
              <a:buSzTx/>
              <a:buFont typeface="Symbol" panose="05050102010706020507" pitchFamily="18" charset="2"/>
              <a:buNone/>
              <a:tabLst/>
              <a:defRPr/>
            </a:pPr>
            <a:endParaRPr kumimoji="0" lang="sv-SE" sz="1800" b="0" i="0" u="none" strike="noStrike" kern="1200" cap="none" spc="0" normalizeH="0" baseline="0" noProof="0">
              <a:ln>
                <a:noFill/>
              </a:ln>
              <a:solidFill>
                <a:srgbClr val="000000"/>
              </a:solidFill>
              <a:effectLst/>
              <a:uLnTx/>
              <a:uFillTx/>
              <a:latin typeface="Helvetica"/>
              <a:cs typeface="Helvetica"/>
              <a:sym typeface="Arial"/>
            </a:endParaRPr>
          </a:p>
        </p:txBody>
      </p:sp>
      <p:sp>
        <p:nvSpPr>
          <p:cNvPr id="11" name="Platshållare för innehåll 16">
            <a:extLst>
              <a:ext uri="{FF2B5EF4-FFF2-40B4-BE49-F238E27FC236}">
                <a16:creationId xmlns:a16="http://schemas.microsoft.com/office/drawing/2014/main" id="{BA60489A-800D-4288-9B3B-0CC56F003737}"/>
              </a:ext>
            </a:extLst>
          </p:cNvPr>
          <p:cNvSpPr txBox="1">
            <a:spLocks/>
          </p:cNvSpPr>
          <p:nvPr/>
        </p:nvSpPr>
        <p:spPr>
          <a:xfrm>
            <a:off x="6709893" y="1309124"/>
            <a:ext cx="4819918" cy="4857333"/>
          </a:xfrm>
          <a:prstGeom prst="rect">
            <a:avLst/>
          </a:prstGeom>
        </p:spPr>
        <p:txBody>
          <a:bodyPr vert="horz" lIns="91440" tIns="45720" rIns="91440" bIns="45720" rtlCol="0">
            <a:noAutofit/>
          </a:bodyPr>
          <a:lstStyle>
            <a:lvl1pPr marL="258763" indent="-228600" algn="l" defTabSz="914400" rtl="0" eaLnBrk="1" latinLnBrk="0" hangingPunct="1">
              <a:lnSpc>
                <a:spcPct val="100000"/>
              </a:lnSpc>
              <a:spcBef>
                <a:spcPts val="0"/>
              </a:spcBef>
              <a:spcAft>
                <a:spcPts val="1200"/>
              </a:spcAft>
              <a:buFont typeface="Symbol" panose="05050102010706020507" pitchFamily="18" charset="2"/>
              <a:buChar char=""/>
              <a:defRPr sz="18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Symbol" panose="05050102010706020507" pitchFamily="18" charset="2"/>
              <a:buChar char="-"/>
              <a:defRPr sz="16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200"/>
              </a:spcAft>
              <a:buFont typeface="Symbol" panose="05050102010706020507" pitchFamily="18" charset="2"/>
              <a:buChar char="-"/>
              <a:defRPr sz="14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200"/>
              </a:spcAft>
              <a:buFont typeface="Symbol" panose="05050102010706020507" pitchFamily="18" charset="2"/>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200"/>
              </a:spcAft>
              <a:buFont typeface="Symbol" panose="05050102010706020507" pitchFamily="18"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163" marR="0" lvl="0" indent="0" algn="l" defTabSz="914400" rtl="0" eaLnBrk="1" fontAlgn="auto" latinLnBrk="0" hangingPunct="1">
              <a:lnSpc>
                <a:spcPct val="100000"/>
              </a:lnSpc>
              <a:spcBef>
                <a:spcPts val="0"/>
              </a:spcBef>
              <a:spcAft>
                <a:spcPts val="1200"/>
              </a:spcAft>
              <a:buClrTx/>
              <a:buSzTx/>
              <a:buFont typeface="Symbol" panose="05050102010706020507" pitchFamily="18" charset="2"/>
              <a:buNone/>
              <a:tabLst/>
              <a:defRPr/>
            </a:pPr>
            <a:r>
              <a:rPr kumimoji="0" lang="sv-SE" sz="2000" b="1" i="0" u="none" strike="noStrike" kern="1200" cap="none" spc="0" normalizeH="0" baseline="0" noProof="0">
                <a:ln>
                  <a:noFill/>
                </a:ln>
                <a:solidFill>
                  <a:srgbClr val="535353">
                    <a:lumMod val="25000"/>
                  </a:srgbClr>
                </a:solidFill>
                <a:effectLst/>
                <a:uLnTx/>
                <a:uFillTx/>
                <a:latin typeface="Helvetica"/>
                <a:cs typeface="Helvetica"/>
                <a:sym typeface="Arial"/>
              </a:rPr>
              <a:t>1 januari 2018</a:t>
            </a:r>
          </a:p>
          <a:p>
            <a:pPr marL="30163" marR="0" lvl="0" indent="0" algn="l" defTabSz="914400" rtl="0" eaLnBrk="1" fontAlgn="auto" latinLnBrk="0" hangingPunct="1">
              <a:lnSpc>
                <a:spcPct val="100000"/>
              </a:lnSpc>
              <a:spcBef>
                <a:spcPts val="0"/>
              </a:spcBef>
              <a:spcAft>
                <a:spcPts val="1200"/>
              </a:spcAft>
              <a:buClrTx/>
              <a:buSzTx/>
              <a:buFont typeface="Symbol" panose="05050102010706020507" pitchFamily="18" charset="2"/>
              <a:buNone/>
              <a:tabLst/>
              <a:defRPr/>
            </a:pPr>
            <a:r>
              <a:rPr kumimoji="0" lang="sv-SE" sz="2000" b="0" i="0" u="none" strike="noStrike" kern="1200" cap="none" spc="0" normalizeH="0" baseline="0" noProof="0">
                <a:ln>
                  <a:noFill/>
                </a:ln>
                <a:solidFill>
                  <a:srgbClr val="535353">
                    <a:lumMod val="25000"/>
                  </a:srgbClr>
                </a:solidFill>
                <a:effectLst/>
                <a:uLnTx/>
                <a:uFillTx/>
                <a:latin typeface="Helvetica"/>
                <a:cs typeface="Helvetica"/>
                <a:sym typeface="Arial"/>
              </a:rPr>
              <a:t>Lag om samverkan vid utskrivning från sluten hälso- och sjukvård. </a:t>
            </a:r>
          </a:p>
          <a:p>
            <a:pPr marL="30163" lvl="0" indent="0">
              <a:buNone/>
            </a:pPr>
            <a:r>
              <a:rPr kumimoji="0" lang="sv-SE" sz="2000" b="0" i="1" u="none" strike="noStrike" kern="1200" cap="none" spc="0" normalizeH="0" baseline="0" noProof="0">
                <a:ln>
                  <a:noFill/>
                </a:ln>
                <a:solidFill>
                  <a:srgbClr val="535353">
                    <a:lumMod val="25000"/>
                  </a:srgbClr>
                </a:solidFill>
                <a:effectLst/>
                <a:uLnTx/>
                <a:uFillTx/>
                <a:latin typeface="Helvetica"/>
                <a:cs typeface="Helvetica"/>
                <a:sym typeface="Arial"/>
              </a:rPr>
              <a:t>SIP blir </a:t>
            </a:r>
            <a:r>
              <a:rPr kumimoji="0" lang="sv-SE" sz="2000" b="1" i="1" u="none" strike="noStrike" kern="1200" cap="none" spc="0" normalizeH="0" baseline="0" noProof="0">
                <a:ln>
                  <a:noFill/>
                </a:ln>
                <a:solidFill>
                  <a:srgbClr val="535353">
                    <a:lumMod val="25000"/>
                  </a:srgbClr>
                </a:solidFill>
                <a:effectLst/>
                <a:uLnTx/>
                <a:uFillTx/>
                <a:latin typeface="Helvetica"/>
                <a:cs typeface="Helvetica"/>
                <a:sym typeface="Arial"/>
              </a:rPr>
              <a:t>också </a:t>
            </a:r>
            <a:r>
              <a:rPr lang="sv-SE" sz="2000" i="1">
                <a:solidFill>
                  <a:srgbClr val="535353">
                    <a:lumMod val="25000"/>
                  </a:srgbClr>
                </a:solidFill>
                <a:sym typeface="Arial"/>
              </a:rPr>
              <a:t>ett verktyg </a:t>
            </a:r>
            <a:r>
              <a:rPr kumimoji="0" lang="sv-SE" sz="2000" b="0" i="1" u="none" strike="noStrike" kern="1200" cap="none" spc="0" normalizeH="0" baseline="0" noProof="0">
                <a:ln>
                  <a:noFill/>
                </a:ln>
                <a:solidFill>
                  <a:srgbClr val="535353">
                    <a:lumMod val="25000"/>
                  </a:srgbClr>
                </a:solidFill>
                <a:effectLst/>
                <a:uLnTx/>
                <a:uFillTx/>
                <a:latin typeface="Helvetica"/>
                <a:cs typeface="Helvetica"/>
                <a:sym typeface="Arial"/>
              </a:rPr>
              <a:t>för samverkan vid utskrivning från slutenvård.</a:t>
            </a:r>
          </a:p>
        </p:txBody>
      </p:sp>
      <p:pic>
        <p:nvPicPr>
          <p:cNvPr id="13" name="Platshållare för innehåll 12">
            <a:extLst>
              <a:ext uri="{FF2B5EF4-FFF2-40B4-BE49-F238E27FC236}">
                <a16:creationId xmlns:a16="http://schemas.microsoft.com/office/drawing/2014/main" id="{37D4CE85-CB76-4410-8479-5ED1E0F25EB4}"/>
              </a:ext>
            </a:extLst>
          </p:cNvPr>
          <p:cNvPicPr>
            <a:picLocks noChangeAspect="1"/>
          </p:cNvPicPr>
          <p:nvPr/>
        </p:nvPicPr>
        <p:blipFill>
          <a:blip r:embed="rId3"/>
          <a:stretch>
            <a:fillRect/>
          </a:stretch>
        </p:blipFill>
        <p:spPr>
          <a:xfrm>
            <a:off x="7690216" y="3442544"/>
            <a:ext cx="2859272" cy="2853175"/>
          </a:xfrm>
          <a:prstGeom prst="rect">
            <a:avLst/>
          </a:prstGeom>
        </p:spPr>
      </p:pic>
      <p:sp>
        <p:nvSpPr>
          <p:cNvPr id="14" name="Line">
            <a:extLst>
              <a:ext uri="{FF2B5EF4-FFF2-40B4-BE49-F238E27FC236}">
                <a16:creationId xmlns:a16="http://schemas.microsoft.com/office/drawing/2014/main" id="{B529F69A-8618-4B20-99A2-C60FA38B1181}"/>
              </a:ext>
            </a:extLst>
          </p:cNvPr>
          <p:cNvSpPr/>
          <p:nvPr/>
        </p:nvSpPr>
        <p:spPr>
          <a:xfrm>
            <a:off x="719720" y="6426200"/>
            <a:ext cx="10752560" cy="0"/>
          </a:xfrm>
          <a:prstGeom prst="line">
            <a:avLst/>
          </a:prstGeom>
          <a:ln w="6350">
            <a:solidFill>
              <a:srgbClr val="B7A715"/>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02381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64233" y="462629"/>
            <a:ext cx="9609825" cy="1643365"/>
          </a:xfrm>
        </p:spPr>
        <p:txBody>
          <a:bodyPr/>
          <a:lstStyle/>
          <a:p>
            <a:r>
              <a:rPr lang="sv-SE">
                <a:solidFill>
                  <a:schemeClr val="accent4"/>
                </a:solidFill>
              </a:rPr>
              <a:t>Vad säger lagarna?</a:t>
            </a:r>
          </a:p>
        </p:txBody>
      </p:sp>
      <p:sp>
        <p:nvSpPr>
          <p:cNvPr id="7" name="Platshållare för innehåll 6"/>
          <p:cNvSpPr>
            <a:spLocks noGrp="1"/>
          </p:cNvSpPr>
          <p:nvPr>
            <p:ph idx="1"/>
          </p:nvPr>
        </p:nvSpPr>
        <p:spPr>
          <a:xfrm>
            <a:off x="664233" y="1752600"/>
            <a:ext cx="7992088" cy="4481201"/>
          </a:xfrm>
        </p:spPr>
        <p:txBody>
          <a:bodyPr>
            <a:normAutofit/>
          </a:bodyPr>
          <a:lstStyle/>
          <a:p>
            <a:pPr marL="30163" indent="0">
              <a:buNone/>
            </a:pPr>
            <a:r>
              <a:rPr lang="sv-SE" sz="2400" b="1">
                <a:ea typeface="Verdana" panose="020B0604030504040204" pitchFamily="34" charset="0"/>
                <a:cs typeface="Verdana" panose="020B0604030504040204" pitchFamily="34" charset="0"/>
              </a:rPr>
              <a:t>2 kap 7 § Socialtjänstlagen </a:t>
            </a:r>
            <a:r>
              <a:rPr lang="sv-SE" sz="2400" b="1" i="1">
                <a:ea typeface="Verdana" panose="020B0604030504040204" pitchFamily="34" charset="0"/>
                <a:cs typeface="Verdana" panose="020B0604030504040204" pitchFamily="34" charset="0"/>
              </a:rPr>
              <a:t>och </a:t>
            </a:r>
          </a:p>
          <a:p>
            <a:pPr marL="30163" indent="0">
              <a:buNone/>
            </a:pPr>
            <a:r>
              <a:rPr lang="sv-SE" sz="2400" b="1">
                <a:ea typeface="Verdana" panose="020B0604030504040204" pitchFamily="34" charset="0"/>
                <a:cs typeface="Verdana" panose="020B0604030504040204" pitchFamily="34" charset="0"/>
              </a:rPr>
              <a:t>16 kap 4 § Hälso- och sjukvårdslagen</a:t>
            </a:r>
          </a:p>
          <a:p>
            <a:pPr marL="30163" indent="0">
              <a:buNone/>
            </a:pPr>
            <a:endParaRPr lang="sv-SE">
              <a:ea typeface="Verdana" panose="020B0604030504040204" pitchFamily="34" charset="0"/>
              <a:cs typeface="Verdana" panose="020B0604030504040204" pitchFamily="34" charset="0"/>
            </a:endParaRPr>
          </a:p>
          <a:p>
            <a:pPr marL="342900" indent="-342900">
              <a:buFont typeface="Wingdings" panose="05000000000000000000" pitchFamily="2" charset="2"/>
              <a:buChar char="§"/>
            </a:pPr>
            <a:r>
              <a:rPr lang="sv-SE" sz="2000"/>
              <a:t>Person som har, eller är i behov av, insatser från både socialtjänsten och hälso- och sjukvården</a:t>
            </a:r>
          </a:p>
          <a:p>
            <a:pPr marL="342900" indent="-342900">
              <a:buFont typeface="Wingdings" panose="05000000000000000000" pitchFamily="2" charset="2"/>
              <a:buChar char="§"/>
            </a:pPr>
            <a:r>
              <a:rPr lang="sv-SE" sz="2000"/>
              <a:t>Bedöms att planen behövs för att den enskilde ska få sina behov tillgodosedda</a:t>
            </a:r>
          </a:p>
          <a:p>
            <a:pPr marL="342900" indent="-342900">
              <a:buFont typeface="Wingdings" panose="05000000000000000000" pitchFamily="2" charset="2"/>
              <a:buChar char="§"/>
            </a:pPr>
            <a:endParaRPr lang="sv-SE" sz="2000"/>
          </a:p>
          <a:p>
            <a:pPr marL="342900" indent="-342900">
              <a:buFont typeface="Wingdings" panose="05000000000000000000" pitchFamily="2" charset="2"/>
              <a:buChar char="§"/>
            </a:pPr>
            <a:r>
              <a:rPr lang="sv-SE" sz="2000" b="1"/>
              <a:t>Samtycke</a:t>
            </a:r>
          </a:p>
          <a:p>
            <a:pPr marL="342900" indent="-342900">
              <a:buFont typeface="Wingdings" panose="05000000000000000000" pitchFamily="2" charset="2"/>
              <a:buChar char="§"/>
            </a:pPr>
            <a:r>
              <a:rPr lang="sv-SE" sz="2000" b="1"/>
              <a:t>Utan dröjsmål</a:t>
            </a:r>
          </a:p>
          <a:p>
            <a:pPr marL="342900" indent="-342900">
              <a:buFont typeface="Wingdings" panose="05000000000000000000" pitchFamily="2" charset="2"/>
              <a:buChar char="§"/>
            </a:pPr>
            <a:r>
              <a:rPr lang="sv-SE" sz="2000" b="1"/>
              <a:t>Upprättas tillsammans </a:t>
            </a:r>
            <a:r>
              <a:rPr lang="sv-SE" sz="2000"/>
              <a:t>med den enskilde/närstående</a:t>
            </a:r>
          </a:p>
          <a:p>
            <a:endParaRPr lang="sv-SE"/>
          </a:p>
        </p:txBody>
      </p:sp>
      <p:pic>
        <p:nvPicPr>
          <p:cNvPr id="8" name="Bildobjekt 7">
            <a:extLst>
              <a:ext uri="{FF2B5EF4-FFF2-40B4-BE49-F238E27FC236}">
                <a16:creationId xmlns:a16="http://schemas.microsoft.com/office/drawing/2014/main" id="{CD7EDAA0-C8F0-429A-9AE5-129A48FD303F}"/>
              </a:ext>
            </a:extLst>
          </p:cNvPr>
          <p:cNvPicPr>
            <a:picLocks noChangeAspect="1"/>
          </p:cNvPicPr>
          <p:nvPr/>
        </p:nvPicPr>
        <p:blipFill>
          <a:blip r:embed="rId3"/>
          <a:stretch>
            <a:fillRect/>
          </a:stretch>
        </p:blipFill>
        <p:spPr>
          <a:xfrm>
            <a:off x="8656321" y="628782"/>
            <a:ext cx="3470306" cy="3191230"/>
          </a:xfrm>
          <a:prstGeom prst="rect">
            <a:avLst/>
          </a:prstGeom>
        </p:spPr>
      </p:pic>
    </p:spTree>
    <p:extLst>
      <p:ext uri="{BB962C8B-B14F-4D97-AF65-F5344CB8AC3E}">
        <p14:creationId xmlns:p14="http://schemas.microsoft.com/office/powerpoint/2010/main" val="35722489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64233" y="462629"/>
            <a:ext cx="9609825" cy="1643365"/>
          </a:xfrm>
        </p:spPr>
        <p:txBody>
          <a:bodyPr/>
          <a:lstStyle/>
          <a:p>
            <a:r>
              <a:rPr lang="sv-SE">
                <a:solidFill>
                  <a:schemeClr val="accent4"/>
                </a:solidFill>
              </a:rPr>
              <a:t>Vad säger lagarna?</a:t>
            </a:r>
          </a:p>
        </p:txBody>
      </p:sp>
      <p:pic>
        <p:nvPicPr>
          <p:cNvPr id="5" name="Bildobjekt 4"/>
          <p:cNvPicPr>
            <a:picLocks noChangeAspect="1"/>
          </p:cNvPicPr>
          <p:nvPr/>
        </p:nvPicPr>
        <p:blipFill>
          <a:blip r:embed="rId3"/>
          <a:stretch>
            <a:fillRect/>
          </a:stretch>
        </p:blipFill>
        <p:spPr>
          <a:xfrm>
            <a:off x="8656321" y="628782"/>
            <a:ext cx="3470306" cy="3191230"/>
          </a:xfrm>
          <a:prstGeom prst="rect">
            <a:avLst/>
          </a:prstGeom>
        </p:spPr>
      </p:pic>
      <p:sp>
        <p:nvSpPr>
          <p:cNvPr id="3" name="Rektangel 2">
            <a:extLst>
              <a:ext uri="{FF2B5EF4-FFF2-40B4-BE49-F238E27FC236}">
                <a16:creationId xmlns:a16="http://schemas.microsoft.com/office/drawing/2014/main" id="{6304E977-1BDE-43CB-98EC-DB057FD52CE5}"/>
              </a:ext>
            </a:extLst>
          </p:cNvPr>
          <p:cNvSpPr/>
          <p:nvPr/>
        </p:nvSpPr>
        <p:spPr>
          <a:xfrm>
            <a:off x="300942" y="6354501"/>
            <a:ext cx="4722471" cy="266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latshållare för innehåll 6"/>
          <p:cNvSpPr>
            <a:spLocks noGrp="1"/>
          </p:cNvSpPr>
          <p:nvPr>
            <p:ph idx="1"/>
          </p:nvPr>
        </p:nvSpPr>
        <p:spPr>
          <a:xfrm>
            <a:off x="664233" y="1752600"/>
            <a:ext cx="7992088" cy="4960716"/>
          </a:xfrm>
        </p:spPr>
        <p:txBody>
          <a:bodyPr>
            <a:normAutofit fontScale="55000" lnSpcReduction="20000"/>
          </a:bodyPr>
          <a:lstStyle/>
          <a:p>
            <a:pPr marL="30163" indent="0">
              <a:buNone/>
            </a:pPr>
            <a:r>
              <a:rPr lang="sv-SE" sz="4400" b="1">
                <a:ea typeface="Verdana" panose="020B0604030504040204" pitchFamily="34" charset="0"/>
                <a:cs typeface="Verdana" panose="020B0604030504040204" pitchFamily="34" charset="0"/>
              </a:rPr>
              <a:t>4 kap Lagen om samverkan vid utskrivning från sluten hälso- och sjukvård </a:t>
            </a:r>
          </a:p>
          <a:p>
            <a:pPr marL="30163" indent="0">
              <a:buNone/>
            </a:pPr>
            <a:endParaRPr lang="sv-SE">
              <a:ea typeface="Verdana" panose="020B0604030504040204" pitchFamily="34" charset="0"/>
              <a:cs typeface="Verdana" panose="020B0604030504040204" pitchFamily="34" charset="0"/>
            </a:endParaRPr>
          </a:p>
          <a:p>
            <a:pPr marL="342900" indent="-342900">
              <a:buFont typeface="Wingdings" panose="05000000000000000000" pitchFamily="2" charset="2"/>
              <a:buChar char="§"/>
            </a:pPr>
            <a:r>
              <a:rPr lang="sv-SE" sz="3600">
                <a:solidFill>
                  <a:srgbClr val="000000"/>
                </a:solidFill>
              </a:rPr>
              <a:t>Om p</a:t>
            </a:r>
            <a:r>
              <a:rPr lang="sv-SE" sz="3600" b="0" i="0">
                <a:solidFill>
                  <a:srgbClr val="000000"/>
                </a:solidFill>
                <a:effectLst/>
              </a:rPr>
              <a:t>atienten efter utskrivningen behöver insatser från både region och kommun i form av hälso- och sjukvård eller socialtjänst…</a:t>
            </a:r>
          </a:p>
          <a:p>
            <a:pPr marL="342900" indent="-342900">
              <a:buFont typeface="Wingdings" panose="05000000000000000000" pitchFamily="2" charset="2"/>
              <a:buChar char="§"/>
            </a:pPr>
            <a:r>
              <a:rPr lang="sv-SE" sz="3600" i="0">
                <a:solidFill>
                  <a:srgbClr val="000000"/>
                </a:solidFill>
                <a:effectLst/>
              </a:rPr>
              <a:t>…</a:t>
            </a:r>
            <a:r>
              <a:rPr lang="sv-SE" sz="3600" b="1" i="0">
                <a:solidFill>
                  <a:srgbClr val="000000"/>
                </a:solidFill>
                <a:effectLst/>
              </a:rPr>
              <a:t>ska</a:t>
            </a:r>
            <a:r>
              <a:rPr lang="sv-SE" sz="3600" b="0" i="0">
                <a:solidFill>
                  <a:srgbClr val="000000"/>
                </a:solidFill>
                <a:effectLst/>
              </a:rPr>
              <a:t> en samordnad individuell planering genomföras</a:t>
            </a:r>
          </a:p>
          <a:p>
            <a:pPr marL="342900" indent="-342900">
              <a:buFont typeface="Wingdings" panose="05000000000000000000" pitchFamily="2" charset="2"/>
              <a:buChar char="§"/>
            </a:pPr>
            <a:endParaRPr lang="sv-SE" sz="3600" b="0" i="0">
              <a:solidFill>
                <a:srgbClr val="000000"/>
              </a:solidFill>
              <a:effectLst/>
            </a:endParaRPr>
          </a:p>
          <a:p>
            <a:pPr marL="342900" indent="-342900">
              <a:buFont typeface="Wingdings" panose="05000000000000000000" pitchFamily="2" charset="2"/>
              <a:buChar char="§"/>
            </a:pPr>
            <a:r>
              <a:rPr lang="sv-SE" sz="3600" b="1"/>
              <a:t>Samtycke</a:t>
            </a:r>
          </a:p>
          <a:p>
            <a:pPr marL="342900" indent="-342900">
              <a:buFont typeface="Wingdings" panose="05000000000000000000" pitchFamily="2" charset="2"/>
              <a:buChar char="§"/>
            </a:pPr>
            <a:r>
              <a:rPr lang="sv-SE" sz="3600" b="1"/>
              <a:t>Utan dröjsmål</a:t>
            </a:r>
          </a:p>
          <a:p>
            <a:pPr marL="342900" indent="-342900">
              <a:buFont typeface="Wingdings" panose="05000000000000000000" pitchFamily="2" charset="2"/>
              <a:buChar char="§"/>
            </a:pPr>
            <a:r>
              <a:rPr lang="sv-SE" sz="3600" b="1"/>
              <a:t>Upprättas tillsammans </a:t>
            </a:r>
            <a:r>
              <a:rPr lang="sv-SE" sz="3600"/>
              <a:t>med den enskilde/närstående</a:t>
            </a:r>
          </a:p>
          <a:p>
            <a:pPr marL="342900" indent="-342900">
              <a:buFont typeface="Wingdings" panose="05000000000000000000" pitchFamily="2" charset="2"/>
              <a:buChar char="§"/>
            </a:pPr>
            <a:endParaRPr lang="sv-SE" sz="3600"/>
          </a:p>
          <a:p>
            <a:pPr marL="342900" indent="-342900">
              <a:buFont typeface="Wingdings" panose="05000000000000000000" pitchFamily="2" charset="2"/>
              <a:buChar char="§"/>
            </a:pPr>
            <a:r>
              <a:rPr lang="sv-SE" sz="3600"/>
              <a:t>En kallelse till SIP ska skickas till berörda enheter </a:t>
            </a:r>
            <a:r>
              <a:rPr lang="sv-SE" sz="3600">
                <a:solidFill>
                  <a:srgbClr val="000000"/>
                </a:solidFill>
              </a:rPr>
              <a:t>senast tre dagar efter det att en underrättelse om att patienten är utskrivningsklar har lämnats.</a:t>
            </a:r>
            <a:endParaRPr lang="sv-SE" sz="3600"/>
          </a:p>
          <a:p>
            <a:pPr marL="342900" indent="-342900">
              <a:buFont typeface="Wingdings" panose="05000000000000000000" pitchFamily="2" charset="2"/>
              <a:buChar char="§"/>
            </a:pPr>
            <a:r>
              <a:rPr lang="sv-SE" sz="3600"/>
              <a:t>Kallelsen ska skickas av </a:t>
            </a:r>
            <a:r>
              <a:rPr lang="sv-SE" sz="3600" b="1"/>
              <a:t>patientens fas</a:t>
            </a:r>
            <a:r>
              <a:rPr lang="sv-SE" sz="3600" b="1" i="0">
                <a:solidFill>
                  <a:srgbClr val="000000"/>
                </a:solidFill>
                <a:effectLst/>
              </a:rPr>
              <a:t>ta vårdkontakt </a:t>
            </a:r>
            <a:r>
              <a:rPr lang="sv-SE" sz="3600" b="0" i="0">
                <a:solidFill>
                  <a:srgbClr val="000000"/>
                </a:solidFill>
                <a:effectLst/>
              </a:rPr>
              <a:t>i den regionfinansierade öppna vården</a:t>
            </a:r>
          </a:p>
        </p:txBody>
      </p:sp>
    </p:spTree>
    <p:extLst>
      <p:ext uri="{BB962C8B-B14F-4D97-AF65-F5344CB8AC3E}">
        <p14:creationId xmlns:p14="http://schemas.microsoft.com/office/powerpoint/2010/main" val="26887359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ubrik 1">
            <a:extLst>
              <a:ext uri="{FF2B5EF4-FFF2-40B4-BE49-F238E27FC236}">
                <a16:creationId xmlns:a16="http://schemas.microsoft.com/office/drawing/2014/main" id="{84CE3440-2A65-4085-A419-BDF403CFD5BA}"/>
              </a:ext>
            </a:extLst>
          </p:cNvPr>
          <p:cNvSpPr>
            <a:spLocks noGrp="1"/>
          </p:cNvSpPr>
          <p:nvPr>
            <p:ph type="title"/>
          </p:nvPr>
        </p:nvSpPr>
        <p:spPr>
          <a:xfrm>
            <a:off x="572493" y="238539"/>
            <a:ext cx="11018520" cy="1434415"/>
          </a:xfrm>
        </p:spPr>
        <p:txBody>
          <a:bodyPr anchor="b">
            <a:normAutofit/>
          </a:bodyPr>
          <a:lstStyle/>
          <a:p>
            <a:r>
              <a:rPr lang="sv-SE" sz="4600"/>
              <a:t>Skillnader för SIP i de olika lagarna</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Platshållare för innehåll 2">
            <a:extLst>
              <a:ext uri="{FF2B5EF4-FFF2-40B4-BE49-F238E27FC236}">
                <a16:creationId xmlns:a16="http://schemas.microsoft.com/office/drawing/2014/main" id="{1EFFCC30-1B44-4A46-9203-1D6162B12A30}"/>
              </a:ext>
            </a:extLst>
          </p:cNvPr>
          <p:cNvSpPr>
            <a:spLocks noGrp="1"/>
          </p:cNvSpPr>
          <p:nvPr>
            <p:ph idx="1"/>
          </p:nvPr>
        </p:nvSpPr>
        <p:spPr>
          <a:xfrm>
            <a:off x="2020292" y="2418041"/>
            <a:ext cx="7513417" cy="3430339"/>
          </a:xfrm>
        </p:spPr>
        <p:txBody>
          <a:bodyPr numCol="2" anchor="t">
            <a:normAutofit lnSpcReduction="10000"/>
          </a:bodyPr>
          <a:lstStyle/>
          <a:p>
            <a:pPr marL="342900" indent="-342900">
              <a:spcBef>
                <a:spcPts val="0"/>
              </a:spcBef>
              <a:buFont typeface="+mj-lt"/>
              <a:buAutoNum type="arabicPeriod"/>
              <a:defRPr/>
            </a:pPr>
            <a:r>
              <a:rPr lang="sv-SE" sz="1600" b="1"/>
              <a:t>Sammankallande till SIP enligt lag</a:t>
            </a:r>
          </a:p>
          <a:p>
            <a:pPr marL="0" indent="0">
              <a:spcBef>
                <a:spcPts val="0"/>
              </a:spcBef>
              <a:buNone/>
              <a:defRPr/>
            </a:pPr>
            <a:endParaRPr lang="sv-SE" sz="1400" b="1"/>
          </a:p>
          <a:p>
            <a:pPr marL="0" indent="0">
              <a:spcBef>
                <a:spcPts val="0"/>
              </a:spcBef>
              <a:buNone/>
              <a:defRPr/>
            </a:pPr>
            <a:r>
              <a:rPr lang="sv-SE" sz="1400" b="1"/>
              <a:t>SoL och HSL</a:t>
            </a:r>
            <a:r>
              <a:rPr lang="sv-SE" sz="1400"/>
              <a:t>: </a:t>
            </a:r>
          </a:p>
          <a:p>
            <a:pPr marL="0" indent="0">
              <a:spcBef>
                <a:spcPts val="0"/>
              </a:spcBef>
              <a:buNone/>
              <a:defRPr/>
            </a:pPr>
            <a:r>
              <a:rPr lang="sv-SE" sz="1400"/>
              <a:t>Ansvarig och sammankallande är den inom socialtjänsten eller den regionfinansierade </a:t>
            </a:r>
          </a:p>
          <a:p>
            <a:pPr marL="0" indent="0">
              <a:spcBef>
                <a:spcPts val="0"/>
              </a:spcBef>
              <a:buNone/>
              <a:defRPr/>
            </a:pPr>
            <a:r>
              <a:rPr lang="sv-SE" sz="1400"/>
              <a:t>vården som ser behovet.</a:t>
            </a:r>
          </a:p>
          <a:p>
            <a:pPr marL="342900" indent="-342900">
              <a:spcBef>
                <a:spcPts val="0"/>
              </a:spcBef>
              <a:buFont typeface="+mj-lt"/>
              <a:buAutoNum type="arabicPeriod"/>
              <a:defRPr/>
            </a:pPr>
            <a:endParaRPr lang="sv-SE" sz="1400"/>
          </a:p>
          <a:p>
            <a:pPr marL="342900" indent="-342900">
              <a:spcBef>
                <a:spcPts val="0"/>
              </a:spcBef>
              <a:buFont typeface="+mj-lt"/>
              <a:buAutoNum type="arabicPeriod"/>
              <a:defRPr/>
            </a:pPr>
            <a:endParaRPr lang="sv-SE" sz="1400"/>
          </a:p>
          <a:p>
            <a:pPr marL="342900" indent="-342900">
              <a:spcBef>
                <a:spcPts val="0"/>
              </a:spcBef>
              <a:buFont typeface="+mj-lt"/>
              <a:buAutoNum type="arabicPeriod"/>
              <a:defRPr/>
            </a:pPr>
            <a:endParaRPr lang="sv-SE" sz="1400"/>
          </a:p>
          <a:p>
            <a:pPr marL="342900" indent="-342900">
              <a:spcBef>
                <a:spcPts val="0"/>
              </a:spcBef>
              <a:buFont typeface="+mj-lt"/>
              <a:buAutoNum type="arabicPeriod" startAt="2"/>
              <a:defRPr/>
            </a:pPr>
            <a:r>
              <a:rPr lang="sv-SE" sz="1600" b="1"/>
              <a:t>När en SIP ska upprättas enligt lag</a:t>
            </a:r>
          </a:p>
          <a:p>
            <a:pPr marL="342900" indent="-342900">
              <a:spcBef>
                <a:spcPts val="0"/>
              </a:spcBef>
              <a:buFont typeface="+mj-lt"/>
              <a:buAutoNum type="arabicPeriod" startAt="2"/>
              <a:defRPr/>
            </a:pPr>
            <a:endParaRPr lang="sv-SE" sz="1400"/>
          </a:p>
          <a:p>
            <a:pPr marL="0" indent="0">
              <a:spcBef>
                <a:spcPts val="0"/>
              </a:spcBef>
              <a:buNone/>
              <a:defRPr/>
            </a:pPr>
            <a:r>
              <a:rPr lang="sv-SE" sz="1400" b="1"/>
              <a:t>Sol och HSL:</a:t>
            </a:r>
          </a:p>
          <a:p>
            <a:pPr marL="0" indent="0">
              <a:spcBef>
                <a:spcPts val="0"/>
              </a:spcBef>
              <a:buNone/>
              <a:defRPr/>
            </a:pPr>
            <a:r>
              <a:rPr lang="sv-SE" sz="1400"/>
              <a:t>SIP ska upprättas om kommunen eller regionen bedömer att den behövs för att den enskilde ska få sina behov tillgodosedda. </a:t>
            </a:r>
            <a:endParaRPr lang="sv-SE" sz="1400" b="1"/>
          </a:p>
          <a:p>
            <a:pPr marL="342900" indent="-342900">
              <a:spcBef>
                <a:spcPts val="0"/>
              </a:spcBef>
              <a:buFont typeface="+mj-lt"/>
              <a:buAutoNum type="arabicPeriod" startAt="2"/>
              <a:defRPr/>
            </a:pPr>
            <a:endParaRPr lang="sv-SE" sz="1400"/>
          </a:p>
          <a:p>
            <a:pPr marL="0" indent="0">
              <a:spcBef>
                <a:spcPts val="0"/>
              </a:spcBef>
              <a:buNone/>
              <a:defRPr/>
            </a:pPr>
            <a:endParaRPr lang="sv-SE" sz="1400">
              <a:solidFill>
                <a:schemeClr val="accent4"/>
              </a:solidFill>
            </a:endParaRPr>
          </a:p>
          <a:p>
            <a:pPr marL="0" indent="0">
              <a:spcBef>
                <a:spcPts val="0"/>
              </a:spcBef>
              <a:buNone/>
              <a:defRPr/>
            </a:pPr>
            <a:endParaRPr lang="sv-SE" sz="1400">
              <a:solidFill>
                <a:schemeClr val="accent4"/>
              </a:solidFill>
            </a:endParaRPr>
          </a:p>
          <a:p>
            <a:pPr marL="0" indent="0">
              <a:spcBef>
                <a:spcPts val="0"/>
              </a:spcBef>
              <a:buNone/>
              <a:defRPr/>
            </a:pPr>
            <a:endParaRPr lang="sv-SE" sz="1400">
              <a:solidFill>
                <a:schemeClr val="accent4"/>
              </a:solidFill>
            </a:endParaRPr>
          </a:p>
          <a:p>
            <a:pPr marL="342900" indent="-342900">
              <a:spcBef>
                <a:spcPts val="0"/>
              </a:spcBef>
              <a:buFont typeface="+mj-lt"/>
              <a:buAutoNum type="arabicPeriod"/>
              <a:defRPr/>
            </a:pPr>
            <a:endParaRPr lang="sv-SE" sz="1400"/>
          </a:p>
          <a:p>
            <a:pPr marL="342900" indent="-342900">
              <a:spcBef>
                <a:spcPts val="0"/>
              </a:spcBef>
              <a:buFont typeface="+mj-lt"/>
              <a:buAutoNum type="arabicPeriod"/>
              <a:defRPr/>
            </a:pPr>
            <a:endParaRPr lang="sv-SE" sz="1400"/>
          </a:p>
          <a:p>
            <a:pPr marL="0" indent="0">
              <a:spcBef>
                <a:spcPts val="0"/>
              </a:spcBef>
              <a:buNone/>
              <a:defRPr/>
            </a:pPr>
            <a:r>
              <a:rPr lang="sv-SE" sz="1400" b="1"/>
              <a:t>Samverkanslagen</a:t>
            </a:r>
            <a:r>
              <a:rPr lang="sv-SE" sz="1400"/>
              <a:t>: </a:t>
            </a:r>
          </a:p>
          <a:p>
            <a:pPr marL="0" indent="0">
              <a:spcBef>
                <a:spcPts val="0"/>
              </a:spcBef>
              <a:buNone/>
              <a:defRPr/>
            </a:pPr>
            <a:r>
              <a:rPr lang="sv-SE" sz="1400"/>
              <a:t>Ansvarig och sammankallande är </a:t>
            </a:r>
            <a:r>
              <a:rPr lang="sv-SE" sz="1400" u="sng"/>
              <a:t>Fast vårdkontakt </a:t>
            </a:r>
            <a:r>
              <a:rPr lang="sv-SE" sz="1400"/>
              <a:t>i den regionfinansierade öppna vården. </a:t>
            </a:r>
          </a:p>
          <a:p>
            <a:pPr marL="0" indent="0">
              <a:spcBef>
                <a:spcPts val="0"/>
              </a:spcBef>
              <a:buNone/>
              <a:defRPr/>
            </a:pPr>
            <a:endParaRPr lang="sv-SE" sz="1400"/>
          </a:p>
          <a:p>
            <a:pPr marL="0" indent="0">
              <a:spcBef>
                <a:spcPts val="0"/>
              </a:spcBef>
              <a:buNone/>
              <a:defRPr/>
            </a:pPr>
            <a:endParaRPr lang="sv-SE" sz="1400"/>
          </a:p>
          <a:p>
            <a:pPr marL="0" indent="0">
              <a:spcBef>
                <a:spcPts val="0"/>
              </a:spcBef>
              <a:buNone/>
              <a:defRPr/>
            </a:pPr>
            <a:endParaRPr lang="sv-SE" sz="1400"/>
          </a:p>
          <a:p>
            <a:pPr marL="0" indent="0">
              <a:spcBef>
                <a:spcPts val="0"/>
              </a:spcBef>
              <a:buNone/>
              <a:defRPr/>
            </a:pPr>
            <a:endParaRPr lang="sv-SE" sz="1400"/>
          </a:p>
          <a:p>
            <a:pPr marL="0" indent="0">
              <a:spcBef>
                <a:spcPts val="0"/>
              </a:spcBef>
              <a:buNone/>
              <a:defRPr/>
            </a:pPr>
            <a:endParaRPr lang="sv-SE" sz="1400"/>
          </a:p>
          <a:p>
            <a:pPr marL="0" indent="0">
              <a:spcBef>
                <a:spcPts val="0"/>
              </a:spcBef>
              <a:buNone/>
              <a:defRPr/>
            </a:pPr>
            <a:endParaRPr lang="sv-SE" sz="1400"/>
          </a:p>
          <a:p>
            <a:pPr marL="0" indent="0">
              <a:spcBef>
                <a:spcPts val="0"/>
              </a:spcBef>
              <a:buNone/>
              <a:defRPr/>
            </a:pPr>
            <a:r>
              <a:rPr lang="sv-SE" sz="1400" b="1"/>
              <a:t>Samverkanslagen:</a:t>
            </a:r>
          </a:p>
          <a:p>
            <a:pPr marL="0" indent="0">
              <a:spcBef>
                <a:spcPts val="0"/>
              </a:spcBef>
              <a:buNone/>
              <a:defRPr/>
            </a:pPr>
            <a:r>
              <a:rPr lang="sv-SE" sz="1400"/>
              <a:t>Om patienten efter utskrivningen behöver insatser från både region och kommun i form av hälso- och sjukvård eller socialtjänst, ska SIP genomföras av representanter för de enheter som ansvarar för insatserna. Finns redan en SIP upprättad vid inskrivning ska den följas upp.</a:t>
            </a:r>
          </a:p>
        </p:txBody>
      </p:sp>
      <p:sp>
        <p:nvSpPr>
          <p:cNvPr id="5" name="textruta 4">
            <a:extLst>
              <a:ext uri="{FF2B5EF4-FFF2-40B4-BE49-F238E27FC236}">
                <a16:creationId xmlns:a16="http://schemas.microsoft.com/office/drawing/2014/main" id="{6CDFD4E2-B733-43E9-AA27-E35934131259}"/>
              </a:ext>
            </a:extLst>
          </p:cNvPr>
          <p:cNvSpPr txBox="1"/>
          <p:nvPr/>
        </p:nvSpPr>
        <p:spPr>
          <a:xfrm>
            <a:off x="1422400" y="5958371"/>
            <a:ext cx="8823313"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rgbClr val="FF8427"/>
                </a:solidFill>
                <a:effectLst/>
                <a:uLnTx/>
                <a:uFillTx/>
                <a:latin typeface="Calibri" panose="020F0502020204030204"/>
                <a:ea typeface="+mn-ea"/>
                <a:cs typeface="+mn-cs"/>
              </a:rPr>
              <a:t>Samtycke från den enskilde krävs alltid, och SIP-processen är densamma oavsett lag</a:t>
            </a:r>
            <a:r>
              <a:rPr kumimoji="0" lang="sv-SE" sz="1800" b="0" i="0" u="none" strike="noStrike" kern="1200" cap="none" spc="0" normalizeH="0" baseline="0" noProof="0">
                <a:ln>
                  <a:noFill/>
                </a:ln>
                <a:solidFill>
                  <a:srgbClr val="FF8427"/>
                </a:solidFill>
                <a:effectLst/>
                <a:uLnTx/>
                <a:uFillTx/>
                <a:latin typeface="Calibri" panose="020F0502020204030204"/>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FF8427"/>
                </a:solidFill>
                <a:effectLst/>
                <a:uLnTx/>
                <a:uFillTx/>
                <a:latin typeface="Calibri" panose="020F0502020204030204"/>
                <a:ea typeface="+mn-ea"/>
                <a:cs typeface="+mn-cs"/>
              </a:rPr>
              <a:t> </a:t>
            </a:r>
          </a:p>
        </p:txBody>
      </p:sp>
      <p:sp>
        <p:nvSpPr>
          <p:cNvPr id="8" name="textruta 7">
            <a:extLst>
              <a:ext uri="{FF2B5EF4-FFF2-40B4-BE49-F238E27FC236}">
                <a16:creationId xmlns:a16="http://schemas.microsoft.com/office/drawing/2014/main" id="{762DC801-4DAD-442F-AA9E-D20DFB998893}"/>
              </a:ext>
            </a:extLst>
          </p:cNvPr>
          <p:cNvSpPr txBox="1"/>
          <p:nvPr/>
        </p:nvSpPr>
        <p:spPr>
          <a:xfrm>
            <a:off x="572492" y="1839567"/>
            <a:ext cx="11836830"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Vilka skillnader finns mellan SIP i Hälso- och sjukvårdslagen (HSL) och Socialtjänstlagen (SoL), respektive Samverkanslagen?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4677742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18" end="18"/>
                                            </p:txEl>
                                          </p:spTgt>
                                        </p:tgtEl>
                                        <p:attrNameLst>
                                          <p:attrName>style.visibility</p:attrName>
                                        </p:attrNameLst>
                                      </p:cBhvr>
                                      <p:to>
                                        <p:strVal val="visible"/>
                                      </p:to>
                                    </p:set>
                                    <p:animEffect transition="in" filter="fade">
                                      <p:cBhvr>
                                        <p:cTn id="31" dur="1000"/>
                                        <p:tgtEl>
                                          <p:spTgt spid="3">
                                            <p:txEl>
                                              <p:pRg st="18" end="18"/>
                                            </p:txEl>
                                          </p:spTgt>
                                        </p:tgtEl>
                                      </p:cBhvr>
                                    </p:animEffect>
                                    <p:anim calcmode="lin" valueType="num">
                                      <p:cBhvr>
                                        <p:cTn id="32"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18" end="18"/>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19" end="19"/>
                                            </p:txEl>
                                          </p:spTgt>
                                        </p:tgtEl>
                                        <p:attrNameLst>
                                          <p:attrName>style.visibility</p:attrName>
                                        </p:attrNameLst>
                                      </p:cBhvr>
                                      <p:to>
                                        <p:strVal val="visible"/>
                                      </p:to>
                                    </p:set>
                                    <p:animEffect transition="in" filter="fade">
                                      <p:cBhvr>
                                        <p:cTn id="36" dur="1000"/>
                                        <p:tgtEl>
                                          <p:spTgt spid="3">
                                            <p:txEl>
                                              <p:pRg st="19" end="19"/>
                                            </p:txEl>
                                          </p:spTgt>
                                        </p:tgtEl>
                                      </p:cBhvr>
                                    </p:animEffect>
                                    <p:anim calcmode="lin" valueType="num">
                                      <p:cBhvr>
                                        <p:cTn id="37"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19" end="19"/>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1000"/>
                                        <p:tgtEl>
                                          <p:spTgt spid="3">
                                            <p:txEl>
                                              <p:pRg st="8" end="8"/>
                                            </p:txEl>
                                          </p:spTgt>
                                        </p:tgtEl>
                                      </p:cBhvr>
                                    </p:animEffect>
                                    <p:anim calcmode="lin" valueType="num">
                                      <p:cBhvr>
                                        <p:cTn id="4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fade">
                                      <p:cBhvr>
                                        <p:cTn id="50" dur="1000"/>
                                        <p:tgtEl>
                                          <p:spTgt spid="3">
                                            <p:txEl>
                                              <p:pRg st="10" end="10"/>
                                            </p:txEl>
                                          </p:spTgt>
                                        </p:tgtEl>
                                      </p:cBhvr>
                                    </p:animEffect>
                                    <p:anim calcmode="lin" valueType="num">
                                      <p:cBhvr>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fade">
                                      <p:cBhvr>
                                        <p:cTn id="55" dur="1000"/>
                                        <p:tgtEl>
                                          <p:spTgt spid="3">
                                            <p:txEl>
                                              <p:pRg st="11" end="11"/>
                                            </p:txEl>
                                          </p:spTgt>
                                        </p:tgtEl>
                                      </p:cBhvr>
                                    </p:animEffect>
                                    <p:anim calcmode="lin" valueType="num">
                                      <p:cBhvr>
                                        <p:cTn id="56"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26" end="26"/>
                                            </p:txEl>
                                          </p:spTgt>
                                        </p:tgtEl>
                                        <p:attrNameLst>
                                          <p:attrName>style.visibility</p:attrName>
                                        </p:attrNameLst>
                                      </p:cBhvr>
                                      <p:to>
                                        <p:strVal val="visible"/>
                                      </p:to>
                                    </p:set>
                                    <p:animEffect transition="in" filter="fade">
                                      <p:cBhvr>
                                        <p:cTn id="62" dur="1000"/>
                                        <p:tgtEl>
                                          <p:spTgt spid="3">
                                            <p:txEl>
                                              <p:pRg st="26" end="26"/>
                                            </p:txEl>
                                          </p:spTgt>
                                        </p:tgtEl>
                                      </p:cBhvr>
                                    </p:animEffect>
                                    <p:anim calcmode="lin" valueType="num">
                                      <p:cBhvr>
                                        <p:cTn id="63" dur="1000" fill="hold"/>
                                        <p:tgtEl>
                                          <p:spTgt spid="3">
                                            <p:txEl>
                                              <p:pRg st="26" end="26"/>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26" end="26"/>
                                            </p:txEl>
                                          </p:spTgt>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
                                            <p:txEl>
                                              <p:pRg st="27" end="27"/>
                                            </p:txEl>
                                          </p:spTgt>
                                        </p:tgtEl>
                                        <p:attrNameLst>
                                          <p:attrName>style.visibility</p:attrName>
                                        </p:attrNameLst>
                                      </p:cBhvr>
                                      <p:to>
                                        <p:strVal val="visible"/>
                                      </p:to>
                                    </p:set>
                                    <p:animEffect transition="in" filter="fade">
                                      <p:cBhvr>
                                        <p:cTn id="67" dur="1000"/>
                                        <p:tgtEl>
                                          <p:spTgt spid="3">
                                            <p:txEl>
                                              <p:pRg st="27" end="27"/>
                                            </p:txEl>
                                          </p:spTgt>
                                        </p:tgtEl>
                                      </p:cBhvr>
                                    </p:animEffect>
                                    <p:anim calcmode="lin" valueType="num">
                                      <p:cBhvr>
                                        <p:cTn id="68" dur="1000" fill="hold"/>
                                        <p:tgtEl>
                                          <p:spTgt spid="3">
                                            <p:txEl>
                                              <p:pRg st="27" end="27"/>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27" end="27"/>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8" presetClass="emph" presetSubtype="0" fill="hold" grpId="0" nodeType="clickEffect">
                                  <p:stCondLst>
                                    <p:cond delay="0"/>
                                  </p:stCondLst>
                                  <p:iterate type="lt">
                                    <p:tmPct val="4000"/>
                                  </p:iterate>
                                  <p:childTnLst>
                                    <p:set>
                                      <p:cBhvr override="childStyle">
                                        <p:cTn id="73" dur="500" fill="hold"/>
                                        <p:tgtEl>
                                          <p:spTgt spid="5"/>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664234" y="2255996"/>
            <a:ext cx="7552666" cy="2118740"/>
          </a:xfrm>
        </p:spPr>
        <p:txBody>
          <a:bodyPr>
            <a:normAutofit fontScale="77500" lnSpcReduction="20000"/>
          </a:bodyPr>
          <a:lstStyle/>
          <a:p>
            <a:pPr>
              <a:buFont typeface="Wingdings" panose="05000000000000000000" pitchFamily="2" charset="2"/>
              <a:buChar char="§"/>
            </a:pPr>
            <a:r>
              <a:rPr lang="sv-SE" sz="2400">
                <a:solidFill>
                  <a:schemeClr val="tx1"/>
                </a:solidFill>
              </a:rPr>
              <a:t>”Samverkanslagen” ersatte år 2018 den gamla </a:t>
            </a:r>
            <a:r>
              <a:rPr lang="sv-SE" sz="2400"/>
              <a:t>Be</a:t>
            </a:r>
            <a:r>
              <a:rPr lang="sv-SE" sz="2400">
                <a:solidFill>
                  <a:schemeClr val="tx1"/>
                </a:solidFill>
              </a:rPr>
              <a:t>talningsansvarslagen</a:t>
            </a:r>
          </a:p>
          <a:p>
            <a:pPr>
              <a:buFont typeface="Wingdings" panose="05000000000000000000" pitchFamily="2" charset="2"/>
              <a:buChar char="§"/>
            </a:pPr>
            <a:r>
              <a:rPr lang="sv-SE" sz="2400">
                <a:solidFill>
                  <a:schemeClr val="tx1"/>
                </a:solidFill>
              </a:rPr>
              <a:t>Syftet är en trygg, säker och smidig </a:t>
            </a:r>
            <a:r>
              <a:rPr lang="sv-SE" sz="2400"/>
              <a:t>utskrivning</a:t>
            </a:r>
            <a:r>
              <a:rPr lang="sv-SE" sz="2400">
                <a:solidFill>
                  <a:schemeClr val="tx1"/>
                </a:solidFill>
              </a:rPr>
              <a:t> från slutenvård till öppen vård och omsorg</a:t>
            </a:r>
          </a:p>
          <a:p>
            <a:pPr>
              <a:buFont typeface="Wingdings" panose="05000000000000000000" pitchFamily="2" charset="2"/>
              <a:buChar char="§"/>
            </a:pPr>
            <a:r>
              <a:rPr lang="sv-SE" sz="2400">
                <a:solidFill>
                  <a:schemeClr val="tx1"/>
                </a:solidFill>
              </a:rPr>
              <a:t>Befintliga bestämmelser i HSL och SOL om fast vårdkontakt och SIP ska tillämpas</a:t>
            </a:r>
          </a:p>
          <a:p>
            <a:pPr>
              <a:buFont typeface="Wingdings" panose="05000000000000000000" pitchFamily="2" charset="2"/>
              <a:buChar char="§"/>
            </a:pPr>
            <a:r>
              <a:rPr lang="sv-SE" sz="2400"/>
              <a:t>I Västra Götaland finns en gemensam rutin för in- och utskrivning från sjukhus, som alla parter har att följa.</a:t>
            </a:r>
            <a:endParaRPr lang="sv-SE" sz="2400">
              <a:solidFill>
                <a:schemeClr val="tx1"/>
              </a:solidFill>
            </a:endParaRPr>
          </a:p>
          <a:p>
            <a:endParaRPr lang="sv-SE"/>
          </a:p>
        </p:txBody>
      </p:sp>
      <p:graphicFrame>
        <p:nvGraphicFramePr>
          <p:cNvPr id="4" name="Platshållare för innehåll 7"/>
          <p:cNvGraphicFramePr>
            <a:graphicFrameLocks/>
          </p:cNvGraphicFramePr>
          <p:nvPr>
            <p:extLst>
              <p:ext uri="{D42A27DB-BD31-4B8C-83A1-F6EECF244321}">
                <p14:modId xmlns:p14="http://schemas.microsoft.com/office/powerpoint/2010/main" val="565285535"/>
              </p:ext>
            </p:extLst>
          </p:nvPr>
        </p:nvGraphicFramePr>
        <p:xfrm>
          <a:off x="4842776" y="4449946"/>
          <a:ext cx="5040560" cy="21600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Platshållare för innehåll 7"/>
          <p:cNvGraphicFramePr>
            <a:graphicFrameLocks/>
          </p:cNvGraphicFramePr>
          <p:nvPr>
            <p:extLst>
              <p:ext uri="{D42A27DB-BD31-4B8C-83A1-F6EECF244321}">
                <p14:modId xmlns:p14="http://schemas.microsoft.com/office/powerpoint/2010/main" val="3454901279"/>
              </p:ext>
            </p:extLst>
          </p:nvPr>
        </p:nvGraphicFramePr>
        <p:xfrm>
          <a:off x="2074647" y="4845879"/>
          <a:ext cx="2365920" cy="13681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Höger 5"/>
          <p:cNvSpPr/>
          <p:nvPr/>
        </p:nvSpPr>
        <p:spPr>
          <a:xfrm>
            <a:off x="4810774" y="533046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a:ea typeface="+mn-ea"/>
              <a:cs typeface="+mn-cs"/>
            </a:endParaRPr>
          </a:p>
        </p:txBody>
      </p:sp>
      <p:pic>
        <p:nvPicPr>
          <p:cNvPr id="9" name="Bildobjekt 8">
            <a:extLst>
              <a:ext uri="{FF2B5EF4-FFF2-40B4-BE49-F238E27FC236}">
                <a16:creationId xmlns:a16="http://schemas.microsoft.com/office/drawing/2014/main" id="{FEE891F9-BB8C-4A7A-AEC2-FA776C76128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845" r="2377"/>
          <a:stretch/>
        </p:blipFill>
        <p:spPr bwMode="auto">
          <a:xfrm>
            <a:off x="8619109" y="1177688"/>
            <a:ext cx="3300170" cy="3430339"/>
          </a:xfrm>
          <a:prstGeom prst="rect">
            <a:avLst/>
          </a:prstGeom>
          <a:noFill/>
        </p:spPr>
      </p:pic>
      <p:sp>
        <p:nvSpPr>
          <p:cNvPr id="14" name="Rubrik 1">
            <a:extLst>
              <a:ext uri="{FF2B5EF4-FFF2-40B4-BE49-F238E27FC236}">
                <a16:creationId xmlns:a16="http://schemas.microsoft.com/office/drawing/2014/main" id="{6CE3FAAA-237F-411F-B218-D101E4A29E50}"/>
              </a:ext>
            </a:extLst>
          </p:cNvPr>
          <p:cNvSpPr txBox="1">
            <a:spLocks/>
          </p:cNvSpPr>
          <p:nvPr/>
        </p:nvSpPr>
        <p:spPr>
          <a:xfrm>
            <a:off x="664233" y="462629"/>
            <a:ext cx="9609825" cy="16433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400" b="0" i="0" u="none" strike="noStrike" kern="1200" cap="none" spc="0" normalizeH="0" baseline="0" noProof="0">
                <a:ln>
                  <a:noFill/>
                </a:ln>
                <a:solidFill>
                  <a:srgbClr val="FF8427"/>
                </a:solidFill>
                <a:effectLst/>
                <a:uLnTx/>
                <a:uFillTx/>
                <a:latin typeface="Calibri Light" panose="020F0302020204030204"/>
                <a:ea typeface="+mj-ea"/>
                <a:cs typeface="+mj-cs"/>
              </a:rPr>
              <a:t>Samverkan vid utskrivning från sluten hälso- och sjukvård</a:t>
            </a:r>
          </a:p>
        </p:txBody>
      </p:sp>
    </p:spTree>
    <p:extLst>
      <p:ext uri="{BB962C8B-B14F-4D97-AF65-F5344CB8AC3E}">
        <p14:creationId xmlns:p14="http://schemas.microsoft.com/office/powerpoint/2010/main" val="21723326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64233" y="318052"/>
            <a:ext cx="9609825" cy="763728"/>
          </a:xfrm>
        </p:spPr>
        <p:txBody>
          <a:bodyPr/>
          <a:lstStyle/>
          <a:p>
            <a:r>
              <a:rPr lang="sv-SE">
                <a:solidFill>
                  <a:schemeClr val="tx1"/>
                </a:solidFill>
              </a:rPr>
              <a:t>Fast vårdkontakt</a:t>
            </a:r>
          </a:p>
        </p:txBody>
      </p:sp>
      <p:sp>
        <p:nvSpPr>
          <p:cNvPr id="3" name="Platshållare för innehåll 2"/>
          <p:cNvSpPr>
            <a:spLocks noGrp="1"/>
          </p:cNvSpPr>
          <p:nvPr>
            <p:ph idx="1"/>
          </p:nvPr>
        </p:nvSpPr>
        <p:spPr>
          <a:xfrm>
            <a:off x="664233" y="1509004"/>
            <a:ext cx="7927318" cy="4742931"/>
          </a:xfrm>
        </p:spPr>
        <p:txBody>
          <a:bodyPr/>
          <a:lstStyle/>
          <a:p>
            <a:pPr>
              <a:buFont typeface="Wingdings" panose="05000000000000000000" pitchFamily="2" charset="2"/>
              <a:buChar char="§"/>
            </a:pPr>
            <a:r>
              <a:rPr lang="sv-SE" b="1">
                <a:solidFill>
                  <a:schemeClr val="tx1"/>
                </a:solidFill>
              </a:rPr>
              <a:t>När? </a:t>
            </a:r>
            <a:r>
              <a:rPr lang="sv-SE">
                <a:solidFill>
                  <a:schemeClr val="tx1"/>
                </a:solidFill>
              </a:rPr>
              <a:t>På egen begäran eller om det är nödvändigt.</a:t>
            </a:r>
          </a:p>
          <a:p>
            <a:pPr>
              <a:buFont typeface="Wingdings" panose="05000000000000000000" pitchFamily="2" charset="2"/>
              <a:buChar char="§"/>
            </a:pPr>
            <a:r>
              <a:rPr lang="sv-SE" b="1">
                <a:solidFill>
                  <a:schemeClr val="tx1"/>
                </a:solidFill>
              </a:rPr>
              <a:t>Var?</a:t>
            </a:r>
            <a:r>
              <a:rPr lang="sv-SE">
                <a:solidFill>
                  <a:schemeClr val="tx1"/>
                </a:solidFill>
              </a:rPr>
              <a:t> Kan finnas inom alla verksamheter som bedriver hälso- och sjukvård. </a:t>
            </a:r>
          </a:p>
          <a:p>
            <a:pPr>
              <a:buFont typeface="Wingdings" panose="05000000000000000000" pitchFamily="2" charset="2"/>
              <a:buChar char="§"/>
            </a:pPr>
            <a:r>
              <a:rPr lang="sv-SE" b="1">
                <a:solidFill>
                  <a:schemeClr val="tx1"/>
                </a:solidFill>
              </a:rPr>
              <a:t>Hur?</a:t>
            </a:r>
            <a:r>
              <a:rPr lang="sv-SE">
                <a:solidFill>
                  <a:schemeClr val="tx1"/>
                </a:solidFill>
              </a:rPr>
              <a:t> Samordna insatser, ge och förmedla information, vara kontaktperson.</a:t>
            </a:r>
          </a:p>
          <a:p>
            <a:pPr>
              <a:buFont typeface="Wingdings" panose="05000000000000000000" pitchFamily="2" charset="2"/>
              <a:buChar char="§"/>
            </a:pPr>
            <a:r>
              <a:rPr lang="sv-SE" b="1">
                <a:solidFill>
                  <a:schemeClr val="tx1"/>
                </a:solidFill>
              </a:rPr>
              <a:t>Vem?</a:t>
            </a:r>
            <a:r>
              <a:rPr lang="sv-SE">
                <a:solidFill>
                  <a:schemeClr val="tx1"/>
                </a:solidFill>
              </a:rPr>
              <a:t> Olika – den som är mest lämpad, har bäst förutsättningar. Om det är livshotande – läkare.</a:t>
            </a:r>
          </a:p>
          <a:p>
            <a:pPr lvl="1">
              <a:buFont typeface="Wingdings" panose="05000000000000000000" pitchFamily="2" charset="2"/>
              <a:buChar char="§"/>
            </a:pPr>
            <a:r>
              <a:rPr lang="sv-SE">
                <a:solidFill>
                  <a:schemeClr val="tx1"/>
                </a:solidFill>
              </a:rPr>
              <a:t>Man kan ha flera.</a:t>
            </a:r>
          </a:p>
          <a:p>
            <a:pPr lvl="1">
              <a:buFont typeface="Wingdings" panose="05000000000000000000" pitchFamily="2" charset="2"/>
              <a:buChar char="§"/>
            </a:pPr>
            <a:r>
              <a:rPr lang="sv-SE">
                <a:solidFill>
                  <a:schemeClr val="tx1"/>
                </a:solidFill>
              </a:rPr>
              <a:t>Fast vårdkontakt ≠ fast läkarkontakt.</a:t>
            </a:r>
          </a:p>
        </p:txBody>
      </p:sp>
      <p:sp>
        <p:nvSpPr>
          <p:cNvPr id="8" name="textruta 7"/>
          <p:cNvSpPr txBox="1"/>
          <p:nvPr/>
        </p:nvSpPr>
        <p:spPr>
          <a:xfrm>
            <a:off x="7303626" y="5406888"/>
            <a:ext cx="462642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solidFill>
                  <a:prstClr val="black"/>
                </a:solidFill>
                <a:latin typeface="Arial"/>
                <a:hlinkClick r:id="rId3"/>
              </a:rPr>
              <a:t>SoS 2017 Om fast vårdkontakt och SIP &gt;&gt;</a:t>
            </a:r>
            <a:endParaRPr kumimoji="0" lang="sv-SE" sz="1800" b="0" i="0" u="none" strike="noStrike" kern="1200" cap="none" spc="0" normalizeH="0" baseline="0" noProof="0">
              <a:ln>
                <a:noFill/>
              </a:ln>
              <a:solidFill>
                <a:prstClr val="black"/>
              </a:solidFill>
              <a:effectLst/>
              <a:uLnTx/>
              <a:uFillTx/>
              <a:latin typeface="Arial"/>
              <a:ea typeface="+mn-ea"/>
              <a:cs typeface="+mn-cs"/>
            </a:endParaRPr>
          </a:p>
        </p:txBody>
      </p:sp>
      <p:pic>
        <p:nvPicPr>
          <p:cNvPr id="9" name="Bildobjekt 8">
            <a:extLst>
              <a:ext uri="{FF2B5EF4-FFF2-40B4-BE49-F238E27FC236}">
                <a16:creationId xmlns:a16="http://schemas.microsoft.com/office/drawing/2014/main" id="{768ABA4B-32F3-454F-AE2A-D37FDCD57B98}"/>
              </a:ext>
            </a:extLst>
          </p:cNvPr>
          <p:cNvPicPr>
            <a:picLocks noChangeAspect="1"/>
          </p:cNvPicPr>
          <p:nvPr/>
        </p:nvPicPr>
        <p:blipFill>
          <a:blip r:embed="rId4"/>
          <a:stretch>
            <a:fillRect/>
          </a:stretch>
        </p:blipFill>
        <p:spPr>
          <a:xfrm rot="721661">
            <a:off x="8818622" y="1436104"/>
            <a:ext cx="2514080" cy="34498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3530544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F0F7CE5C-74A1-48AE-8366-B77CE4C8F453}"/>
              </a:ext>
            </a:extLst>
          </p:cNvPr>
          <p:cNvPicPr>
            <a:picLocks noChangeAspect="1"/>
          </p:cNvPicPr>
          <p:nvPr/>
        </p:nvPicPr>
        <p:blipFill>
          <a:blip r:embed="rId3"/>
          <a:stretch>
            <a:fillRect/>
          </a:stretch>
        </p:blipFill>
        <p:spPr>
          <a:xfrm>
            <a:off x="1400536" y="1371340"/>
            <a:ext cx="9893353" cy="4377808"/>
          </a:xfrm>
          <a:prstGeom prst="rect">
            <a:avLst/>
          </a:prstGeom>
        </p:spPr>
      </p:pic>
      <p:sp>
        <p:nvSpPr>
          <p:cNvPr id="3" name="Rektangel 2">
            <a:extLst>
              <a:ext uri="{FF2B5EF4-FFF2-40B4-BE49-F238E27FC236}">
                <a16:creationId xmlns:a16="http://schemas.microsoft.com/office/drawing/2014/main" id="{8FEB4208-697A-4F50-ACF0-778FA510C90D}"/>
              </a:ext>
            </a:extLst>
          </p:cNvPr>
          <p:cNvSpPr/>
          <p:nvPr/>
        </p:nvSpPr>
        <p:spPr>
          <a:xfrm>
            <a:off x="185195" y="4316531"/>
            <a:ext cx="3159889" cy="175432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t>Den regionfinansierade öppna vården ska vara dirigent</a:t>
            </a:r>
            <a:b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18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t>för samverkan och säkra den fortsatta vården utanför</a:t>
            </a:r>
            <a:b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18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t>sjukhuset.</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ruta 3">
            <a:extLst>
              <a:ext uri="{FF2B5EF4-FFF2-40B4-BE49-F238E27FC236}">
                <a16:creationId xmlns:a16="http://schemas.microsoft.com/office/drawing/2014/main" id="{9898C2F7-E8FA-4CAC-95DD-3066299CE3F0}"/>
              </a:ext>
            </a:extLst>
          </p:cNvPr>
          <p:cNvSpPr txBox="1"/>
          <p:nvPr/>
        </p:nvSpPr>
        <p:spPr>
          <a:xfrm>
            <a:off x="185195" y="158187"/>
            <a:ext cx="5076518" cy="369332"/>
          </a:xfrm>
          <a:prstGeom prst="rect">
            <a:avLst/>
          </a:prstGeom>
          <a:noFill/>
        </p:spPr>
        <p:txBody>
          <a:bodyPr wrap="none" rtlCol="0">
            <a:spAutoFit/>
          </a:bodyPr>
          <a:lstStyle/>
          <a:p>
            <a:r>
              <a:rPr lang="sv-SE" dirty="0">
                <a:hlinkClick r:id="rId4"/>
              </a:rPr>
              <a:t>Rutin för utskrivning från sjukhus i Västra Götaland</a:t>
            </a:r>
            <a:endParaRPr lang="sv-SE" dirty="0"/>
          </a:p>
        </p:txBody>
      </p:sp>
    </p:spTree>
    <p:extLst>
      <p:ext uri="{BB962C8B-B14F-4D97-AF65-F5344CB8AC3E}">
        <p14:creationId xmlns:p14="http://schemas.microsoft.com/office/powerpoint/2010/main" val="3836996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966D2D79-0969-49BE-9C5C-0A0D47AF0FD9}"/>
              </a:ext>
            </a:extLst>
          </p:cNvPr>
          <p:cNvPicPr>
            <a:picLocks noChangeAspect="1"/>
          </p:cNvPicPr>
          <p:nvPr/>
        </p:nvPicPr>
        <p:blipFill>
          <a:blip r:embed="rId3"/>
          <a:stretch>
            <a:fillRect/>
          </a:stretch>
        </p:blipFill>
        <p:spPr>
          <a:xfrm>
            <a:off x="505655" y="728917"/>
            <a:ext cx="10105275" cy="5970896"/>
          </a:xfrm>
          <a:prstGeom prst="rect">
            <a:avLst/>
          </a:prstGeom>
        </p:spPr>
      </p:pic>
      <p:sp>
        <p:nvSpPr>
          <p:cNvPr id="3" name="Rektangel 2">
            <a:extLst>
              <a:ext uri="{FF2B5EF4-FFF2-40B4-BE49-F238E27FC236}">
                <a16:creationId xmlns:a16="http://schemas.microsoft.com/office/drawing/2014/main" id="{8FEB4208-697A-4F50-ACF0-778FA510C90D}"/>
              </a:ext>
            </a:extLst>
          </p:cNvPr>
          <p:cNvSpPr/>
          <p:nvPr/>
        </p:nvSpPr>
        <p:spPr>
          <a:xfrm>
            <a:off x="185195" y="4316531"/>
            <a:ext cx="3159889" cy="175432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t>Den regionfinansierade öppna vården ska vara dirigent</a:t>
            </a:r>
            <a:b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18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t>för samverkan och säkra den fortsatta vården utanför</a:t>
            </a:r>
            <a:b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1800" b="0" i="0" u="none" strike="noStrike" kern="1200" cap="none" spc="0" normalizeH="0" baseline="0" noProof="0">
                <a:ln>
                  <a:noFill/>
                </a:ln>
                <a:solidFill>
                  <a:prstClr val="black"/>
                </a:solidFill>
                <a:effectLst/>
                <a:uLnTx/>
                <a:uFillTx/>
                <a:latin typeface="Segoe UI" panose="020B0502040204020203" pitchFamily="34" charset="0"/>
                <a:ea typeface="+mn-ea"/>
                <a:cs typeface="+mn-cs"/>
              </a:rPr>
              <a:t>sjukhuset.</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ruta 6">
            <a:extLst>
              <a:ext uri="{FF2B5EF4-FFF2-40B4-BE49-F238E27FC236}">
                <a16:creationId xmlns:a16="http://schemas.microsoft.com/office/drawing/2014/main" id="{EB50C07E-22E8-4070-BA6E-5353021EADEC}"/>
              </a:ext>
            </a:extLst>
          </p:cNvPr>
          <p:cNvSpPr txBox="1"/>
          <p:nvPr/>
        </p:nvSpPr>
        <p:spPr>
          <a:xfrm>
            <a:off x="185195" y="158187"/>
            <a:ext cx="5076518" cy="369332"/>
          </a:xfrm>
          <a:prstGeom prst="rect">
            <a:avLst/>
          </a:prstGeom>
          <a:noFill/>
        </p:spPr>
        <p:txBody>
          <a:bodyPr wrap="none" rtlCol="0">
            <a:spAutoFit/>
          </a:bodyPr>
          <a:lstStyle/>
          <a:p>
            <a:r>
              <a:rPr lang="sv-SE">
                <a:hlinkClick r:id="rId4"/>
              </a:rPr>
              <a:t>Rutin för utskrivning från sjukhus i Västra Götaland</a:t>
            </a:r>
            <a:endParaRPr lang="sv-SE"/>
          </a:p>
        </p:txBody>
      </p:sp>
    </p:spTree>
    <p:extLst>
      <p:ext uri="{BB962C8B-B14F-4D97-AF65-F5344CB8AC3E}">
        <p14:creationId xmlns:p14="http://schemas.microsoft.com/office/powerpoint/2010/main" val="21182514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E088B3-78EB-4F15-9FB2-572D4CC4D9C2}"/>
              </a:ext>
            </a:extLst>
          </p:cNvPr>
          <p:cNvSpPr>
            <a:spLocks noGrp="1"/>
          </p:cNvSpPr>
          <p:nvPr>
            <p:ph type="title"/>
          </p:nvPr>
        </p:nvSpPr>
        <p:spPr>
          <a:xfrm>
            <a:off x="838200" y="161948"/>
            <a:ext cx="10515600" cy="740650"/>
          </a:xfrm>
        </p:spPr>
        <p:txBody>
          <a:bodyPr/>
          <a:lstStyle/>
          <a:p>
            <a:pPr algn="ctr"/>
            <a:r>
              <a:rPr lang="sv-SE" b="1">
                <a:solidFill>
                  <a:schemeClr val="accent4"/>
                </a:solidFill>
              </a:rPr>
              <a:t>Begreppet SIP</a:t>
            </a:r>
          </a:p>
        </p:txBody>
      </p:sp>
      <p:sp>
        <p:nvSpPr>
          <p:cNvPr id="3" name="Platshållare för innehåll 2">
            <a:extLst>
              <a:ext uri="{FF2B5EF4-FFF2-40B4-BE49-F238E27FC236}">
                <a16:creationId xmlns:a16="http://schemas.microsoft.com/office/drawing/2014/main" id="{55DFF633-419C-4BAA-AB1C-EBCB1DC5A0B1}"/>
              </a:ext>
            </a:extLst>
          </p:cNvPr>
          <p:cNvSpPr>
            <a:spLocks noGrp="1"/>
          </p:cNvSpPr>
          <p:nvPr>
            <p:ph idx="1"/>
          </p:nvPr>
        </p:nvSpPr>
        <p:spPr>
          <a:xfrm>
            <a:off x="436000" y="1774370"/>
            <a:ext cx="2594584" cy="4011405"/>
          </a:xfrm>
        </p:spPr>
        <p:txBody>
          <a:bodyPr>
            <a:normAutofit/>
          </a:bodyPr>
          <a:lstStyle/>
          <a:p>
            <a:pPr marL="0" indent="0">
              <a:lnSpc>
                <a:spcPct val="150000"/>
              </a:lnSpc>
              <a:buNone/>
            </a:pP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Begreppet SIP används både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för beskrivning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av </a:t>
            </a:r>
            <a:r>
              <a:rPr lang="sv-SE" sz="2400" b="1">
                <a:solidFill>
                  <a:srgbClr val="000000"/>
                </a:solidFill>
                <a:effectLst/>
                <a:latin typeface="Cambria" panose="02040503050406030204" pitchFamily="18" charset="0"/>
                <a:ea typeface="Arial" panose="020B0604020202020204" pitchFamily="34" charset="0"/>
                <a:cs typeface="Arial" panose="020B0604020202020204" pitchFamily="34" charset="0"/>
              </a:rPr>
              <a:t>processen</a:t>
            </a: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för </a:t>
            </a:r>
            <a:r>
              <a:rPr lang="sv-SE" sz="2400" b="1">
                <a:solidFill>
                  <a:srgbClr val="000000"/>
                </a:solidFill>
                <a:effectLst/>
                <a:latin typeface="Cambria" panose="02040503050406030204" pitchFamily="18" charset="0"/>
                <a:ea typeface="Arial" panose="020B0604020202020204" pitchFamily="34" charset="0"/>
                <a:cs typeface="Arial" panose="020B0604020202020204" pitchFamily="34" charset="0"/>
              </a:rPr>
              <a:t>mötet</a:t>
            </a: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 och </a:t>
            </a:r>
            <a:b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b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för </a:t>
            </a:r>
            <a:r>
              <a:rPr lang="sv-SE" sz="2400" b="1">
                <a:solidFill>
                  <a:srgbClr val="000000"/>
                </a:solidFill>
                <a:effectLst/>
                <a:latin typeface="Cambria" panose="02040503050406030204" pitchFamily="18" charset="0"/>
                <a:ea typeface="Arial" panose="020B0604020202020204" pitchFamily="34" charset="0"/>
                <a:cs typeface="Arial" panose="020B0604020202020204" pitchFamily="34" charset="0"/>
              </a:rPr>
              <a:t>dokumentet</a:t>
            </a:r>
            <a:r>
              <a:rPr lang="sv-SE" sz="2400">
                <a:solidFill>
                  <a:srgbClr val="000000"/>
                </a:solidFill>
                <a:effectLst/>
                <a:latin typeface="Cambria" panose="02040503050406030204" pitchFamily="18" charset="0"/>
                <a:ea typeface="Arial" panose="020B0604020202020204" pitchFamily="34" charset="0"/>
                <a:cs typeface="Arial" panose="020B0604020202020204" pitchFamily="34" charset="0"/>
              </a:rPr>
              <a:t>. </a:t>
            </a:r>
            <a:endParaRPr lang="sv-SE" sz="2400">
              <a:solidFill>
                <a:srgbClr val="000000"/>
              </a:solidFill>
              <a:latin typeface="Cambria" panose="02040503050406030204" pitchFamily="18" charset="0"/>
              <a:ea typeface="Arial" panose="020B0604020202020204" pitchFamily="34" charset="0"/>
              <a:cs typeface="Arial" panose="020B0604020202020204" pitchFamily="34" charset="0"/>
            </a:endParaRPr>
          </a:p>
        </p:txBody>
      </p:sp>
      <p:pic>
        <p:nvPicPr>
          <p:cNvPr id="4" name="Bild 57">
            <a:extLst>
              <a:ext uri="{FF2B5EF4-FFF2-40B4-BE49-F238E27FC236}">
                <a16:creationId xmlns:a16="http://schemas.microsoft.com/office/drawing/2014/main" id="{D52DA9B1-4884-47D6-816A-7995A69A5D81}"/>
              </a:ext>
            </a:extLst>
          </p:cNvPr>
          <p:cNvPicPr>
            <a:picLocks noChangeAspect="1"/>
          </p:cNvPicPr>
          <p:nvPr/>
        </p:nvPicPr>
        <p:blipFill rotWithShape="1">
          <a:blip r:embed="rId3">
            <a:extLst>
              <a:ext uri="{28A0092B-C50C-407E-A947-70E740481C1C}">
                <a14:useLocalDpi xmlns:a14="http://schemas.microsoft.com/office/drawing/2010/main" val="0"/>
              </a:ext>
            </a:extLst>
          </a:blip>
          <a:srcRect l="69249" t="2034" r="9708" b="-701"/>
          <a:stretch/>
        </p:blipFill>
        <p:spPr bwMode="auto">
          <a:xfrm>
            <a:off x="2953142" y="1072225"/>
            <a:ext cx="2273147" cy="4680000"/>
          </a:xfrm>
          <a:prstGeom prst="rect">
            <a:avLst/>
          </a:prstGeom>
          <a:noFill/>
          <a:ln>
            <a:noFill/>
          </a:ln>
          <a:extLst>
            <a:ext uri="{53640926-AAD7-44D8-BBD7-CCE9431645EC}">
              <a14:shadowObscured xmlns:a14="http://schemas.microsoft.com/office/drawing/2010/main"/>
            </a:ext>
          </a:extLst>
        </p:spPr>
      </p:pic>
      <p:pic>
        <p:nvPicPr>
          <p:cNvPr id="5" name="Bild 56">
            <a:extLst>
              <a:ext uri="{FF2B5EF4-FFF2-40B4-BE49-F238E27FC236}">
                <a16:creationId xmlns:a16="http://schemas.microsoft.com/office/drawing/2014/main" id="{68F4DB2B-7FAF-4126-A5B9-E68DCE5AE3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662" t="28729" r="11506" b="9992"/>
          <a:stretch/>
        </p:blipFill>
        <p:spPr bwMode="auto">
          <a:xfrm>
            <a:off x="6185756" y="1018370"/>
            <a:ext cx="4390255" cy="1512000"/>
          </a:xfrm>
          <a:prstGeom prst="rect">
            <a:avLst/>
          </a:prstGeom>
          <a:noFill/>
          <a:ln>
            <a:noFill/>
          </a:ln>
          <a:extLst>
            <a:ext uri="{53640926-AAD7-44D8-BBD7-CCE9431645EC}">
              <a14:shadowObscured xmlns:a14="http://schemas.microsoft.com/office/drawing/2010/main"/>
            </a:ext>
          </a:extLst>
        </p:spPr>
      </p:pic>
      <p:pic>
        <p:nvPicPr>
          <p:cNvPr id="14" name="Bildobjekt 13">
            <a:extLst>
              <a:ext uri="{FF2B5EF4-FFF2-40B4-BE49-F238E27FC236}">
                <a16:creationId xmlns:a16="http://schemas.microsoft.com/office/drawing/2014/main" id="{1B51D41D-02DD-43A6-AAE5-147BC65AB3FC}"/>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65869" y="3071319"/>
            <a:ext cx="1416911" cy="19624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ruta 5">
            <a:extLst>
              <a:ext uri="{FF2B5EF4-FFF2-40B4-BE49-F238E27FC236}">
                <a16:creationId xmlns:a16="http://schemas.microsoft.com/office/drawing/2014/main" id="{54A1B9D2-A780-4FFA-BA8F-C2F01250D935}"/>
              </a:ext>
            </a:extLst>
          </p:cNvPr>
          <p:cNvSpPr txBox="1"/>
          <p:nvPr/>
        </p:nvSpPr>
        <p:spPr>
          <a:xfrm>
            <a:off x="5538424" y="2558241"/>
            <a:ext cx="568491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rgbClr val="000000"/>
                </a:solidFill>
                <a:effectLst/>
                <a:uLnTx/>
                <a:uFillTx/>
                <a:latin typeface="Cambria" panose="02040503050406030204" pitchFamily="18" charset="0"/>
                <a:ea typeface="Arial" panose="020B0604020202020204" pitchFamily="34" charset="0"/>
                <a:cs typeface="Arial" panose="020B0604020202020204" pitchFamily="34" charset="0"/>
              </a:rPr>
              <a:t>SIP-processen</a:t>
            </a:r>
            <a:r>
              <a:rPr kumimoji="0" lang="sv-SE" sz="1800" b="0" i="0" u="none" strike="noStrike" kern="1200" cap="none" spc="0" normalizeH="0" baseline="0" noProof="0">
                <a:ln>
                  <a:noFill/>
                </a:ln>
                <a:solidFill>
                  <a:srgbClr val="000000"/>
                </a:solidFill>
                <a:effectLst/>
                <a:uLnTx/>
                <a:uFillTx/>
                <a:latin typeface="Cambria" panose="02040503050406030204" pitchFamily="18" charset="0"/>
                <a:ea typeface="Arial" panose="020B0604020202020204" pitchFamily="34" charset="0"/>
                <a:cs typeface="Arial" panose="020B0604020202020204" pitchFamily="34" charset="0"/>
              </a:rPr>
              <a:t> är det personcentrerade arbetssätt vari</a:t>
            </a: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3" name="Bildobjekt 12">
            <a:extLst>
              <a:ext uri="{FF2B5EF4-FFF2-40B4-BE49-F238E27FC236}">
                <a16:creationId xmlns:a16="http://schemas.microsoft.com/office/drawing/2014/main" id="{1D66ECC9-D097-4E19-810D-B6562A196500}"/>
              </a:ext>
            </a:extLst>
          </p:cNvPr>
          <p:cNvPicPr>
            <a:picLocks noChangeAspect="1"/>
          </p:cNvPicPr>
          <p:nvPr/>
        </p:nvPicPr>
        <p:blipFill rotWithShape="1">
          <a:blip r:embed="rId6"/>
          <a:srcRect r="74975" b="80062"/>
          <a:stretch/>
        </p:blipFill>
        <p:spPr>
          <a:xfrm rot="5400000">
            <a:off x="3806392" y="4167611"/>
            <a:ext cx="2828324" cy="635740"/>
          </a:xfrm>
          <a:prstGeom prst="rect">
            <a:avLst/>
          </a:prstGeom>
        </p:spPr>
      </p:pic>
      <p:sp>
        <p:nvSpPr>
          <p:cNvPr id="7" name="textruta 6">
            <a:extLst>
              <a:ext uri="{FF2B5EF4-FFF2-40B4-BE49-F238E27FC236}">
                <a16:creationId xmlns:a16="http://schemas.microsoft.com/office/drawing/2014/main" id="{EC62C214-F94E-4D12-9CE0-063AC4DF236E}"/>
              </a:ext>
            </a:extLst>
          </p:cNvPr>
          <p:cNvSpPr txBox="1"/>
          <p:nvPr/>
        </p:nvSpPr>
        <p:spPr>
          <a:xfrm>
            <a:off x="5547726" y="3683189"/>
            <a:ext cx="18574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ett </a:t>
            </a: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SIP-möte</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hålls</a:t>
            </a:r>
          </a:p>
        </p:txBody>
      </p:sp>
      <p:sp>
        <p:nvSpPr>
          <p:cNvPr id="11" name="textruta 10">
            <a:extLst>
              <a:ext uri="{FF2B5EF4-FFF2-40B4-BE49-F238E27FC236}">
                <a16:creationId xmlns:a16="http://schemas.microsoft.com/office/drawing/2014/main" id="{AFA9CADD-9214-4696-919B-08850599F2E6}"/>
              </a:ext>
            </a:extLst>
          </p:cNvPr>
          <p:cNvSpPr txBox="1"/>
          <p:nvPr/>
        </p:nvSpPr>
        <p:spPr>
          <a:xfrm>
            <a:off x="5623042" y="5177469"/>
            <a:ext cx="30493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och </a:t>
            </a: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dokumentet SIP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upprättas</a:t>
            </a:r>
          </a:p>
        </p:txBody>
      </p:sp>
      <p:pic>
        <p:nvPicPr>
          <p:cNvPr id="10" name="Bildobjekt 9">
            <a:extLst>
              <a:ext uri="{FF2B5EF4-FFF2-40B4-BE49-F238E27FC236}">
                <a16:creationId xmlns:a16="http://schemas.microsoft.com/office/drawing/2014/main" id="{369871F8-372D-482E-93EB-19F41F409AD2}"/>
              </a:ext>
            </a:extLst>
          </p:cNvPr>
          <p:cNvPicPr>
            <a:picLocks noChangeAspect="1"/>
          </p:cNvPicPr>
          <p:nvPr/>
        </p:nvPicPr>
        <p:blipFill rotWithShape="1">
          <a:blip r:embed="rId7"/>
          <a:srcRect t="11990" r="42740" b="3876"/>
          <a:stretch/>
        </p:blipFill>
        <p:spPr>
          <a:xfrm rot="735908">
            <a:off x="9523106" y="3995882"/>
            <a:ext cx="2346382" cy="29281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62635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randombar(horizontal)">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anim calcmode="lin" valueType="num">
                                      <p:cBhvr>
                                        <p:cTn id="43" dur="2000" fill="hold"/>
                                        <p:tgtEl>
                                          <p:spTgt spid="13"/>
                                        </p:tgtEl>
                                        <p:attrNameLst>
                                          <p:attrName>ppt_w</p:attrName>
                                        </p:attrNameLst>
                                      </p:cBhvr>
                                      <p:tavLst>
                                        <p:tav tm="0" fmla="#ppt_w*sin(2.5*pi*$)">
                                          <p:val>
                                            <p:fltVal val="0"/>
                                          </p:val>
                                        </p:tav>
                                        <p:tav tm="100000">
                                          <p:val>
                                            <p:fltVal val="1"/>
                                          </p:val>
                                        </p:tav>
                                      </p:tavLst>
                                    </p:anim>
                                    <p:anim calcmode="lin" valueType="num">
                                      <p:cBhvr>
                                        <p:cTn id="44"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8FEB4208-697A-4F50-ACF0-778FA510C90D}"/>
              </a:ext>
            </a:extLst>
          </p:cNvPr>
          <p:cNvSpPr/>
          <p:nvPr/>
        </p:nvSpPr>
        <p:spPr>
          <a:xfrm>
            <a:off x="403469" y="1905505"/>
            <a:ext cx="3624521" cy="280076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b="0" i="0">
                <a:solidFill>
                  <a:srgbClr val="000000"/>
                </a:solidFill>
                <a:effectLst/>
                <a:latin typeface="Arial" panose="020B0604020202020204" pitchFamily="34" charset="0"/>
              </a:rPr>
              <a:t>För patienter som behöver insatser i samband med </a:t>
            </a:r>
            <a:r>
              <a:rPr lang="sv-SE" sz="1600" b="1" i="0">
                <a:solidFill>
                  <a:srgbClr val="000000"/>
                </a:solidFill>
                <a:effectLst/>
                <a:latin typeface="Arial" panose="020B0604020202020204" pitchFamily="34" charset="0"/>
              </a:rPr>
              <a:t>öppen psykiatrisk tvångsvård eller öppen rättspsykiatrisk vård</a:t>
            </a:r>
            <a:r>
              <a:rPr lang="sv-SE" sz="1600" b="0" i="0">
                <a:solidFill>
                  <a:srgbClr val="000000"/>
                </a:solidFill>
                <a:effectLst/>
                <a:latin typeface="Arial" panose="020B0604020202020204" pitchFamily="34" charset="0"/>
              </a:rPr>
              <a:t>, ska planeringen i stället (för SIP) genomföras enligt bestämmelserna om en </a:t>
            </a:r>
            <a:r>
              <a:rPr lang="sv-SE" sz="1600" b="1" i="0">
                <a:solidFill>
                  <a:srgbClr val="000000"/>
                </a:solidFill>
                <a:effectLst/>
                <a:latin typeface="Arial" panose="020B0604020202020204" pitchFamily="34" charset="0"/>
              </a:rPr>
              <a:t>samordnad vårdplan </a:t>
            </a:r>
            <a:r>
              <a:rPr lang="sv-SE" sz="1600" b="0" i="0">
                <a:solidFill>
                  <a:srgbClr val="000000"/>
                </a:solidFill>
                <a:effectLst/>
                <a:latin typeface="Arial" panose="020B0604020202020204" pitchFamily="34" charset="0"/>
              </a:rPr>
              <a:t>i 7 a § lagen (1991:1128) om psykiatrisk tvångsvård och 12 a § lagen (1991:1129) om rättspsykiatrisk vård. </a:t>
            </a:r>
            <a:r>
              <a:rPr lang="sv-SE" sz="1600" b="0" i="1">
                <a:solidFill>
                  <a:srgbClr val="000000"/>
                </a:solidFill>
                <a:effectLst/>
                <a:latin typeface="Arial" panose="020B0604020202020204" pitchFamily="34" charset="0"/>
              </a:rPr>
              <a:t>Lag (2019:979)</a:t>
            </a:r>
            <a:r>
              <a:rPr lang="sv-SE" sz="1600" b="0" i="0">
                <a:solidFill>
                  <a:srgbClr val="000000"/>
                </a:solidFill>
                <a:effectLst/>
                <a:latin typeface="Arial" panose="020B0604020202020204" pitchFamily="34" charset="0"/>
              </a:rPr>
              <a:t>.</a:t>
            </a:r>
            <a:endParaRPr kumimoji="0" lang="sv-SE"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 name="Bildobjekt 3">
            <a:extLst>
              <a:ext uri="{FF2B5EF4-FFF2-40B4-BE49-F238E27FC236}">
                <a16:creationId xmlns:a16="http://schemas.microsoft.com/office/drawing/2014/main" id="{62121890-F7FA-41F9-875A-8B7CC74B22AB}"/>
              </a:ext>
            </a:extLst>
          </p:cNvPr>
          <p:cNvPicPr>
            <a:picLocks noChangeAspect="1"/>
          </p:cNvPicPr>
          <p:nvPr/>
        </p:nvPicPr>
        <p:blipFill>
          <a:blip r:embed="rId3"/>
          <a:stretch>
            <a:fillRect/>
          </a:stretch>
        </p:blipFill>
        <p:spPr>
          <a:xfrm>
            <a:off x="4292084" y="978269"/>
            <a:ext cx="7496447" cy="5416744"/>
          </a:xfrm>
          <a:prstGeom prst="rect">
            <a:avLst/>
          </a:prstGeom>
        </p:spPr>
      </p:pic>
      <p:sp>
        <p:nvSpPr>
          <p:cNvPr id="5" name="textruta 4">
            <a:extLst>
              <a:ext uri="{FF2B5EF4-FFF2-40B4-BE49-F238E27FC236}">
                <a16:creationId xmlns:a16="http://schemas.microsoft.com/office/drawing/2014/main" id="{3A41F3D0-8E26-4A32-B8BD-799EF04985A2}"/>
              </a:ext>
            </a:extLst>
          </p:cNvPr>
          <p:cNvSpPr txBox="1"/>
          <p:nvPr/>
        </p:nvSpPr>
        <p:spPr>
          <a:xfrm>
            <a:off x="185195" y="158187"/>
            <a:ext cx="5076518" cy="369332"/>
          </a:xfrm>
          <a:prstGeom prst="rect">
            <a:avLst/>
          </a:prstGeom>
          <a:noFill/>
        </p:spPr>
        <p:txBody>
          <a:bodyPr wrap="none" rtlCol="0">
            <a:spAutoFit/>
          </a:bodyPr>
          <a:lstStyle/>
          <a:p>
            <a:r>
              <a:rPr lang="sv-SE">
                <a:hlinkClick r:id="rId4"/>
              </a:rPr>
              <a:t>Rutin för utskrivning från sjukhus i Västra Götaland</a:t>
            </a:r>
            <a:endParaRPr lang="sv-SE"/>
          </a:p>
        </p:txBody>
      </p:sp>
    </p:spTree>
    <p:extLst>
      <p:ext uri="{BB962C8B-B14F-4D97-AF65-F5344CB8AC3E}">
        <p14:creationId xmlns:p14="http://schemas.microsoft.com/office/powerpoint/2010/main" val="94939439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6">
            <a:extLst>
              <a:ext uri="{FF2B5EF4-FFF2-40B4-BE49-F238E27FC236}">
                <a16:creationId xmlns:a16="http://schemas.microsoft.com/office/drawing/2014/main" id="{EA302508-C3C7-4D5A-9338-1621BF27D6FE}"/>
              </a:ext>
            </a:extLst>
          </p:cNvPr>
          <p:cNvPicPr>
            <a:picLocks noChangeAspect="1"/>
          </p:cNvPicPr>
          <p:nvPr/>
        </p:nvPicPr>
        <p:blipFill>
          <a:blip r:embed="rId3"/>
          <a:stretch>
            <a:fillRect/>
          </a:stretch>
        </p:blipFill>
        <p:spPr>
          <a:xfrm rot="-600000">
            <a:off x="1634837" y="1658245"/>
            <a:ext cx="2743200" cy="3901727"/>
          </a:xfrm>
          <a:prstGeom prst="rect">
            <a:avLst/>
          </a:prstGeom>
        </p:spPr>
      </p:pic>
      <p:sp>
        <p:nvSpPr>
          <p:cNvPr id="7" name="textruta 6">
            <a:extLst>
              <a:ext uri="{FF2B5EF4-FFF2-40B4-BE49-F238E27FC236}">
                <a16:creationId xmlns:a16="http://schemas.microsoft.com/office/drawing/2014/main" id="{2BD0DD2A-EC16-4686-B3D1-02520D5DB37E}"/>
              </a:ext>
            </a:extLst>
          </p:cNvPr>
          <p:cNvSpPr txBox="1"/>
          <p:nvPr/>
        </p:nvSpPr>
        <p:spPr>
          <a:xfrm>
            <a:off x="839191" y="487375"/>
            <a:ext cx="862544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600" b="0" i="0" u="none" strike="noStrike" kern="1200" cap="none" spc="0" normalizeH="0" baseline="0" noProof="0" dirty="0">
                <a:ln>
                  <a:noFill/>
                </a:ln>
                <a:solidFill>
                  <a:prstClr val="black"/>
                </a:solidFill>
                <a:effectLst/>
                <a:uLnTx/>
                <a:uFillTx/>
                <a:latin typeface="Calibri" panose="020F0502020204030204"/>
                <a:ea typeface="+mn-ea"/>
                <a:cs typeface="+mn-cs"/>
              </a:rPr>
              <a:t> Innehåll i </a:t>
            </a:r>
            <a:r>
              <a:rPr kumimoji="0" lang="sv-SE" sz="36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SIP-riktlinjen</a:t>
            </a:r>
            <a:endParaRPr kumimoji="0" lang="sv-SE" sz="3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ruta 7">
            <a:extLst>
              <a:ext uri="{FF2B5EF4-FFF2-40B4-BE49-F238E27FC236}">
                <a16:creationId xmlns:a16="http://schemas.microsoft.com/office/drawing/2014/main" id="{75295C21-4DEE-4B94-910E-331B8BC59B1C}"/>
              </a:ext>
            </a:extLst>
          </p:cNvPr>
          <p:cNvSpPr txBox="1"/>
          <p:nvPr/>
        </p:nvSpPr>
        <p:spPr>
          <a:xfrm>
            <a:off x="5435312" y="4170964"/>
            <a:ext cx="581890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 marR="0" lvl="0" indent="0" algn="l" defTabSz="457200" rtl="0" eaLnBrk="1" fontAlgn="auto" latinLnBrk="0" hangingPunct="1">
              <a:lnSpc>
                <a:spcPct val="90000"/>
              </a:lnSpc>
              <a:spcBef>
                <a:spcPts val="0"/>
              </a:spcBef>
              <a:spcAft>
                <a:spcPts val="60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lt"/>
                <a:cs typeface="Calibri" panose="020F0502020204030204"/>
              </a:rPr>
              <a:t>Fokusförflyttning - </a:t>
            </a:r>
            <a:r>
              <a:rPr kumimoji="0" lang="sv-SE" sz="18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rPr>
              <a:t>tidiga och hälsofrämjande sammanhållna insatser som utgår från den enskildes hela livssituation</a:t>
            </a:r>
            <a:endParaRPr kumimoji="0" lang="sv-SE" sz="20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endParaRPr>
          </a:p>
        </p:txBody>
      </p:sp>
      <p:sp>
        <p:nvSpPr>
          <p:cNvPr id="9" name="textruta 8">
            <a:extLst>
              <a:ext uri="{FF2B5EF4-FFF2-40B4-BE49-F238E27FC236}">
                <a16:creationId xmlns:a16="http://schemas.microsoft.com/office/drawing/2014/main" id="{7AC5DF7A-77D7-4750-A8D7-5872C05A884C}"/>
              </a:ext>
            </a:extLst>
          </p:cNvPr>
          <p:cNvSpPr txBox="1"/>
          <p:nvPr/>
        </p:nvSpPr>
        <p:spPr>
          <a:xfrm>
            <a:off x="4405747" y="1298056"/>
            <a:ext cx="638694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ea"/>
                <a:cs typeface="+mn-cs"/>
              </a:rPr>
              <a:t>Delaktighet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den enskildes egna resurser behöver </a:t>
            </a:r>
            <a:b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tillvaratas för att stärka den enskildes egen kraft</a:t>
            </a:r>
          </a:p>
        </p:txBody>
      </p:sp>
      <p:sp>
        <p:nvSpPr>
          <p:cNvPr id="10" name="textruta 9">
            <a:extLst>
              <a:ext uri="{FF2B5EF4-FFF2-40B4-BE49-F238E27FC236}">
                <a16:creationId xmlns:a16="http://schemas.microsoft.com/office/drawing/2014/main" id="{365CC444-0068-4AD7-AA8D-D48DC91B17CC}"/>
              </a:ext>
            </a:extLst>
          </p:cNvPr>
          <p:cNvSpPr txBox="1"/>
          <p:nvPr/>
        </p:nvSpPr>
        <p:spPr>
          <a:xfrm>
            <a:off x="4765965" y="2171246"/>
            <a:ext cx="602672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ea"/>
                <a:cs typeface="Calibri"/>
              </a:rPr>
              <a:t>Inflytande</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Calibri"/>
              </a:rPr>
              <a:t> – Vad är viktigt för dig? Ska vara vårt gemensamma mål i den enskildes SIP</a:t>
            </a:r>
          </a:p>
        </p:txBody>
      </p:sp>
      <p:sp>
        <p:nvSpPr>
          <p:cNvPr id="11" name="textruta 10">
            <a:extLst>
              <a:ext uri="{FF2B5EF4-FFF2-40B4-BE49-F238E27FC236}">
                <a16:creationId xmlns:a16="http://schemas.microsoft.com/office/drawing/2014/main" id="{366ED9CC-6BB8-4961-A7FE-7634E70BAECE}"/>
              </a:ext>
            </a:extLst>
          </p:cNvPr>
          <p:cNvSpPr txBox="1"/>
          <p:nvPr/>
        </p:nvSpPr>
        <p:spPr>
          <a:xfrm>
            <a:off x="5158221" y="3044436"/>
            <a:ext cx="6373090"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ea"/>
                <a:cs typeface="+mn-cs"/>
              </a:rPr>
              <a:t>Skolan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(samtliga förskole- och skolformer, elevhälsa), socialtjänst och hälso- och sjukvård är </a:t>
            </a:r>
            <a:r>
              <a:rPr kumimoji="0" lang="sv-SE" sz="2000" b="0" i="0" u="none" strike="noStrike" kern="1200" cap="none" spc="0" normalizeH="0" baseline="0" noProof="0">
                <a:ln>
                  <a:noFill/>
                </a:ln>
                <a:solidFill>
                  <a:srgbClr val="C00000"/>
                </a:solidFill>
                <a:effectLst/>
                <a:uLnTx/>
                <a:uFillTx/>
                <a:latin typeface="Calibri" panose="020F0502020204030204"/>
                <a:ea typeface="+mn-ea"/>
                <a:cs typeface="+mn-cs"/>
              </a:rPr>
              <a:t>jämbördiga parter </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när det gäller att upptäcka behov av SIP och arbeta enligt SIP-metoden.</a:t>
            </a:r>
          </a:p>
        </p:txBody>
      </p:sp>
      <p:pic>
        <p:nvPicPr>
          <p:cNvPr id="13" name="Bildobjekt 12">
            <a:extLst>
              <a:ext uri="{FF2B5EF4-FFF2-40B4-BE49-F238E27FC236}">
                <a16:creationId xmlns:a16="http://schemas.microsoft.com/office/drawing/2014/main" id="{37933781-23FA-48E7-9C41-D23EB6A4F6E6}"/>
              </a:ext>
            </a:extLst>
          </p:cNvPr>
          <p:cNvPicPr>
            <a:picLocks noChangeAspect="1"/>
          </p:cNvPicPr>
          <p:nvPr/>
        </p:nvPicPr>
        <p:blipFill>
          <a:blip r:embed="rId5"/>
          <a:stretch>
            <a:fillRect/>
          </a:stretch>
        </p:blipFill>
        <p:spPr>
          <a:xfrm>
            <a:off x="9822664" y="263246"/>
            <a:ext cx="2206011" cy="2104165"/>
          </a:xfrm>
          <a:prstGeom prst="rect">
            <a:avLst/>
          </a:prstGeom>
        </p:spPr>
      </p:pic>
      <p:sp>
        <p:nvSpPr>
          <p:cNvPr id="12" name="textruta 11">
            <a:extLst>
              <a:ext uri="{FF2B5EF4-FFF2-40B4-BE49-F238E27FC236}">
                <a16:creationId xmlns:a16="http://schemas.microsoft.com/office/drawing/2014/main" id="{CCBEA0DF-FCE2-4EEA-B494-DB50514D4161}"/>
              </a:ext>
            </a:extLst>
          </p:cNvPr>
          <p:cNvSpPr txBox="1"/>
          <p:nvPr/>
        </p:nvSpPr>
        <p:spPr>
          <a:xfrm>
            <a:off x="5841632" y="5224039"/>
            <a:ext cx="5818908" cy="11726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 marR="0" lvl="0" indent="0" algn="l" defTabSz="457200" rtl="0" eaLnBrk="1" fontAlgn="auto" latinLnBrk="0" hangingPunct="1">
              <a:lnSpc>
                <a:spcPct val="90000"/>
              </a:lnSpc>
              <a:spcBef>
                <a:spcPts val="0"/>
              </a:spcBef>
              <a:spcAft>
                <a:spcPts val="600"/>
              </a:spcAft>
              <a:buClrTx/>
              <a:buSzTx/>
              <a:buFontTx/>
              <a:buNone/>
              <a:tabLst/>
              <a:defRPr/>
            </a:pPr>
            <a:r>
              <a:rPr kumimoji="0" lang="sv-SE" sz="2400" b="0" i="0" u="none" strike="noStrike" kern="1200" cap="none" spc="0" normalizeH="0" baseline="0" noProof="0">
                <a:ln>
                  <a:noFill/>
                </a:ln>
                <a:solidFill>
                  <a:srgbClr val="C00000"/>
                </a:solidFill>
                <a:effectLst/>
                <a:uLnTx/>
                <a:uFillTx/>
                <a:latin typeface="Calibri" panose="020F0502020204030204"/>
                <a:ea typeface="+mn-lt"/>
                <a:cs typeface="Calibri" panose="020F0502020204030204"/>
              </a:rPr>
              <a:t>I första hand dokumenteras SIP i IT-tjänsten -</a:t>
            </a:r>
            <a:r>
              <a:rPr kumimoji="0" lang="sv-SE" sz="18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rPr>
              <a:t>SIP-processen ska i första hand genomföras i gällande IT-system (SAMSA), för verksamheter som använder systemet. I andra hand används SIP-mallarna.</a:t>
            </a:r>
            <a:endParaRPr kumimoji="0" lang="sv-SE" sz="2000" b="0" i="0" u="none" strike="noStrike" kern="1200" cap="none" spc="0" normalizeH="0" baseline="0" noProof="0">
              <a:ln>
                <a:noFill/>
              </a:ln>
              <a:solidFill>
                <a:prstClr val="black"/>
              </a:solidFill>
              <a:effectLst/>
              <a:uLnTx/>
              <a:uFillTx/>
              <a:latin typeface="Calibri" panose="020F0502020204030204"/>
              <a:ea typeface="+mn-lt"/>
              <a:cs typeface="Calibri" panose="020F0502020204030204"/>
            </a:endParaRPr>
          </a:p>
        </p:txBody>
      </p:sp>
    </p:spTree>
    <p:extLst>
      <p:ext uri="{BB962C8B-B14F-4D97-AF65-F5344CB8AC3E}">
        <p14:creationId xmlns:p14="http://schemas.microsoft.com/office/powerpoint/2010/main" val="26003822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Ellips 58" descr="Se beskrivning i Anteckningar">
            <a:extLst>
              <a:ext uri="{FF2B5EF4-FFF2-40B4-BE49-F238E27FC236}">
                <a16:creationId xmlns:a16="http://schemas.microsoft.com/office/drawing/2014/main" id="{E8524A71-91D3-4E77-B533-9FD0DC58BDA5}"/>
              </a:ext>
            </a:extLst>
          </p:cNvPr>
          <p:cNvSpPr/>
          <p:nvPr/>
        </p:nvSpPr>
        <p:spPr>
          <a:xfrm>
            <a:off x="1668808" y="1487868"/>
            <a:ext cx="3241964" cy="3241964"/>
          </a:xfrm>
          <a:prstGeom prst="ellipse">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0" name="Ellips 59">
            <a:extLst>
              <a:ext uri="{FF2B5EF4-FFF2-40B4-BE49-F238E27FC236}">
                <a16:creationId xmlns:a16="http://schemas.microsoft.com/office/drawing/2014/main" id="{862A0B37-95D1-48F6-A8C3-5EA0491E84E1}"/>
              </a:ext>
              <a:ext uri="{C183D7F6-B498-43B3-948B-1728B52AA6E4}">
                <adec:decorative xmlns:adec="http://schemas.microsoft.com/office/drawing/2017/decorative" val="1"/>
              </a:ext>
            </a:extLst>
          </p:cNvPr>
          <p:cNvSpPr/>
          <p:nvPr/>
        </p:nvSpPr>
        <p:spPr>
          <a:xfrm>
            <a:off x="1360282" y="1754797"/>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1" name="Ellips 60">
            <a:extLst>
              <a:ext uri="{FF2B5EF4-FFF2-40B4-BE49-F238E27FC236}">
                <a16:creationId xmlns:a16="http://schemas.microsoft.com/office/drawing/2014/main" id="{74B3B638-CD87-4407-A271-7D8B293AA24F}"/>
              </a:ext>
              <a:ext uri="{C183D7F6-B498-43B3-948B-1728B52AA6E4}">
                <adec:decorative xmlns:adec="http://schemas.microsoft.com/office/drawing/2017/decorative" val="1"/>
              </a:ext>
            </a:extLst>
          </p:cNvPr>
          <p:cNvSpPr/>
          <p:nvPr/>
        </p:nvSpPr>
        <p:spPr>
          <a:xfrm>
            <a:off x="2695565" y="950300"/>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2" name="Ellips 61">
            <a:extLst>
              <a:ext uri="{FF2B5EF4-FFF2-40B4-BE49-F238E27FC236}">
                <a16:creationId xmlns:a16="http://schemas.microsoft.com/office/drawing/2014/main" id="{774D78AA-28A6-469F-BD18-C761C59C9B51}"/>
              </a:ext>
              <a:ext uri="{C183D7F6-B498-43B3-948B-1728B52AA6E4}">
                <adec:decorative xmlns:adec="http://schemas.microsoft.com/office/drawing/2017/decorative" val="1"/>
              </a:ext>
            </a:extLst>
          </p:cNvPr>
          <p:cNvSpPr/>
          <p:nvPr/>
        </p:nvSpPr>
        <p:spPr>
          <a:xfrm>
            <a:off x="3985744" y="1715618"/>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3" name="Ellips 62">
            <a:extLst>
              <a:ext uri="{FF2B5EF4-FFF2-40B4-BE49-F238E27FC236}">
                <a16:creationId xmlns:a16="http://schemas.microsoft.com/office/drawing/2014/main" id="{60B2A735-E0C5-4D22-8F9C-C0B4997F6398}"/>
              </a:ext>
              <a:ext uri="{C183D7F6-B498-43B3-948B-1728B52AA6E4}">
                <adec:decorative xmlns:adec="http://schemas.microsoft.com/office/drawing/2017/decorative" val="1"/>
              </a:ext>
            </a:extLst>
          </p:cNvPr>
          <p:cNvSpPr/>
          <p:nvPr/>
        </p:nvSpPr>
        <p:spPr>
          <a:xfrm>
            <a:off x="4035835" y="3225752"/>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4" name="Ellips 63">
            <a:extLst>
              <a:ext uri="{FF2B5EF4-FFF2-40B4-BE49-F238E27FC236}">
                <a16:creationId xmlns:a16="http://schemas.microsoft.com/office/drawing/2014/main" id="{74FCA597-1463-4D5F-87C8-AB549E14528E}"/>
              </a:ext>
              <a:ext uri="{C183D7F6-B498-43B3-948B-1728B52AA6E4}">
                <adec:decorative xmlns:adec="http://schemas.microsoft.com/office/drawing/2017/decorative" val="1"/>
              </a:ext>
            </a:extLst>
          </p:cNvPr>
          <p:cNvSpPr/>
          <p:nvPr/>
        </p:nvSpPr>
        <p:spPr>
          <a:xfrm>
            <a:off x="2732756" y="3913012"/>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5" name="Ellips 64">
            <a:extLst>
              <a:ext uri="{FF2B5EF4-FFF2-40B4-BE49-F238E27FC236}">
                <a16:creationId xmlns:a16="http://schemas.microsoft.com/office/drawing/2014/main" id="{02AED20C-44CF-4B3F-85C7-ABEB7049A34F}"/>
              </a:ext>
              <a:ext uri="{C183D7F6-B498-43B3-948B-1728B52AA6E4}">
                <adec:decorative xmlns:adec="http://schemas.microsoft.com/office/drawing/2017/decorative" val="1"/>
              </a:ext>
            </a:extLst>
          </p:cNvPr>
          <p:cNvSpPr/>
          <p:nvPr/>
        </p:nvSpPr>
        <p:spPr>
          <a:xfrm>
            <a:off x="1427042" y="3245221"/>
            <a:ext cx="1223495" cy="1223495"/>
          </a:xfrm>
          <a:prstGeom prst="ellips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6" name="Ellips 65">
            <a:extLst>
              <a:ext uri="{FF2B5EF4-FFF2-40B4-BE49-F238E27FC236}">
                <a16:creationId xmlns:a16="http://schemas.microsoft.com/office/drawing/2014/main" id="{3B13A3EC-0F2D-4A62-9575-1616A0885A00}"/>
              </a:ext>
              <a:ext uri="{C183D7F6-B498-43B3-948B-1728B52AA6E4}">
                <adec:decorative xmlns:adec="http://schemas.microsoft.com/office/drawing/2017/decorative" val="1"/>
              </a:ext>
            </a:extLst>
          </p:cNvPr>
          <p:cNvSpPr/>
          <p:nvPr/>
        </p:nvSpPr>
        <p:spPr>
          <a:xfrm>
            <a:off x="1461677" y="1851726"/>
            <a:ext cx="1046018" cy="1046018"/>
          </a:xfrm>
          <a:prstGeom prst="ellipse">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67" name="Bild 66" descr="Användare">
            <a:extLst>
              <a:ext uri="{FF2B5EF4-FFF2-40B4-BE49-F238E27FC236}">
                <a16:creationId xmlns:a16="http://schemas.microsoft.com/office/drawing/2014/main" id="{33CC79E0-26EE-45DB-BDA3-8C59BA688FF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25932" y="2000333"/>
            <a:ext cx="692197" cy="692197"/>
          </a:xfrm>
          <a:prstGeom prst="rect">
            <a:avLst/>
          </a:prstGeom>
        </p:spPr>
      </p:pic>
      <p:sp>
        <p:nvSpPr>
          <p:cNvPr id="68" name="Ellips 67">
            <a:extLst>
              <a:ext uri="{FF2B5EF4-FFF2-40B4-BE49-F238E27FC236}">
                <a16:creationId xmlns:a16="http://schemas.microsoft.com/office/drawing/2014/main" id="{E896133D-4AA5-46B0-B5A8-3FD21D282988}"/>
              </a:ext>
              <a:ext uri="{C183D7F6-B498-43B3-948B-1728B52AA6E4}">
                <adec:decorative xmlns:adec="http://schemas.microsoft.com/office/drawing/2017/decorative" val="1"/>
              </a:ext>
            </a:extLst>
          </p:cNvPr>
          <p:cNvSpPr/>
          <p:nvPr/>
        </p:nvSpPr>
        <p:spPr>
          <a:xfrm>
            <a:off x="2824920" y="4017612"/>
            <a:ext cx="1046018" cy="1046018"/>
          </a:xfrm>
          <a:prstGeom prst="ellipse">
            <a:avLst/>
          </a:prstGeom>
          <a:solidFill>
            <a:srgbClr val="F8DD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9" name="Ellips 68">
            <a:extLst>
              <a:ext uri="{FF2B5EF4-FFF2-40B4-BE49-F238E27FC236}">
                <a16:creationId xmlns:a16="http://schemas.microsoft.com/office/drawing/2014/main" id="{2DF07C16-99FC-486C-A10B-89C0B80AA8D5}"/>
              </a:ext>
              <a:ext uri="{C183D7F6-B498-43B3-948B-1728B52AA6E4}">
                <adec:decorative xmlns:adec="http://schemas.microsoft.com/office/drawing/2017/decorative" val="1"/>
              </a:ext>
            </a:extLst>
          </p:cNvPr>
          <p:cNvSpPr/>
          <p:nvPr/>
        </p:nvSpPr>
        <p:spPr>
          <a:xfrm>
            <a:off x="4129996" y="3314491"/>
            <a:ext cx="1046018" cy="1046018"/>
          </a:xfrm>
          <a:prstGeom prst="ellipse">
            <a:avLst/>
          </a:prstGeom>
          <a:solidFill>
            <a:srgbClr val="F6A2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0" name="Ellips 69">
            <a:extLst>
              <a:ext uri="{FF2B5EF4-FFF2-40B4-BE49-F238E27FC236}">
                <a16:creationId xmlns:a16="http://schemas.microsoft.com/office/drawing/2014/main" id="{3C4600DA-2396-4415-A48A-60C3FBE98326}"/>
              </a:ext>
              <a:ext uri="{C183D7F6-B498-43B3-948B-1728B52AA6E4}">
                <adec:decorative xmlns:adec="http://schemas.microsoft.com/office/drawing/2017/decorative" val="1"/>
              </a:ext>
            </a:extLst>
          </p:cNvPr>
          <p:cNvSpPr/>
          <p:nvPr/>
        </p:nvSpPr>
        <p:spPr>
          <a:xfrm>
            <a:off x="1508582" y="3328345"/>
            <a:ext cx="1046018" cy="1046018"/>
          </a:xfrm>
          <a:prstGeom prst="ellipse">
            <a:avLst/>
          </a:prstGeom>
          <a:solidFill>
            <a:srgbClr val="52A8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1" name="Ellips 70">
            <a:extLst>
              <a:ext uri="{FF2B5EF4-FFF2-40B4-BE49-F238E27FC236}">
                <a16:creationId xmlns:a16="http://schemas.microsoft.com/office/drawing/2014/main" id="{10457752-A860-429A-A6DB-78CC0F6E5C03}"/>
              </a:ext>
              <a:ext uri="{C183D7F6-B498-43B3-948B-1728B52AA6E4}">
                <adec:decorative xmlns:adec="http://schemas.microsoft.com/office/drawing/2017/decorative" val="1"/>
              </a:ext>
            </a:extLst>
          </p:cNvPr>
          <p:cNvSpPr/>
          <p:nvPr/>
        </p:nvSpPr>
        <p:spPr>
          <a:xfrm>
            <a:off x="4087160" y="1814940"/>
            <a:ext cx="1046018" cy="1046018"/>
          </a:xfrm>
          <a:prstGeom prst="ellipse">
            <a:avLst/>
          </a:prstGeom>
          <a:solidFill>
            <a:srgbClr val="9362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2" name="Ellips 71">
            <a:extLst>
              <a:ext uri="{FF2B5EF4-FFF2-40B4-BE49-F238E27FC236}">
                <a16:creationId xmlns:a16="http://schemas.microsoft.com/office/drawing/2014/main" id="{651CFE7C-A820-4D8E-A1FD-3B2151EC3426}"/>
              </a:ext>
              <a:ext uri="{C183D7F6-B498-43B3-948B-1728B52AA6E4}">
                <adec:decorative xmlns:adec="http://schemas.microsoft.com/office/drawing/2017/decorative" val="1"/>
              </a:ext>
            </a:extLst>
          </p:cNvPr>
          <p:cNvSpPr/>
          <p:nvPr/>
        </p:nvSpPr>
        <p:spPr>
          <a:xfrm>
            <a:off x="2790285" y="1047778"/>
            <a:ext cx="1046018" cy="1046018"/>
          </a:xfrm>
          <a:prstGeom prst="ellipse">
            <a:avLst/>
          </a:prstGeom>
          <a:solidFill>
            <a:srgbClr val="F9696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73" name="Bild 72" descr="Programmerare">
            <a:extLst>
              <a:ext uri="{FF2B5EF4-FFF2-40B4-BE49-F238E27FC236}">
                <a16:creationId xmlns:a16="http://schemas.microsoft.com/office/drawing/2014/main" id="{AFDF060F-4B49-4934-B058-3F74868D8E5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66059" y="1145675"/>
            <a:ext cx="692197" cy="692197"/>
          </a:xfrm>
          <a:prstGeom prst="rect">
            <a:avLst/>
          </a:prstGeom>
        </p:spPr>
      </p:pic>
      <p:pic>
        <p:nvPicPr>
          <p:cNvPr id="74" name="Bild 73" descr="Läkare">
            <a:extLst>
              <a:ext uri="{FF2B5EF4-FFF2-40B4-BE49-F238E27FC236}">
                <a16:creationId xmlns:a16="http://schemas.microsoft.com/office/drawing/2014/main" id="{C46F07E1-ADC7-427B-B6C1-87AE97565A6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21937" y="3457540"/>
            <a:ext cx="692197" cy="692197"/>
          </a:xfrm>
          <a:prstGeom prst="rect">
            <a:avLst/>
          </a:prstGeom>
        </p:spPr>
      </p:pic>
      <p:pic>
        <p:nvPicPr>
          <p:cNvPr id="75" name="Bild 74" descr="Kvinnlig profil">
            <a:extLst>
              <a:ext uri="{FF2B5EF4-FFF2-40B4-BE49-F238E27FC236}">
                <a16:creationId xmlns:a16="http://schemas.microsoft.com/office/drawing/2014/main" id="{18C328DC-2B3D-45CE-9CC0-E84A7D68171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253488" y="1981268"/>
            <a:ext cx="692197" cy="692197"/>
          </a:xfrm>
          <a:prstGeom prst="rect">
            <a:avLst/>
          </a:prstGeom>
        </p:spPr>
      </p:pic>
      <p:pic>
        <p:nvPicPr>
          <p:cNvPr id="76" name="Bild 75" descr="Manlig profil">
            <a:extLst>
              <a:ext uri="{FF2B5EF4-FFF2-40B4-BE49-F238E27FC236}">
                <a16:creationId xmlns:a16="http://schemas.microsoft.com/office/drawing/2014/main" id="{85A152E1-DA8D-49BF-9C12-34F6F9B1CE8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984203" y="4177142"/>
            <a:ext cx="692197" cy="692197"/>
          </a:xfrm>
          <a:prstGeom prst="rect">
            <a:avLst/>
          </a:prstGeom>
        </p:spPr>
      </p:pic>
      <p:grpSp>
        <p:nvGrpSpPr>
          <p:cNvPr id="77" name="Grupp 76">
            <a:extLst>
              <a:ext uri="{FF2B5EF4-FFF2-40B4-BE49-F238E27FC236}">
                <a16:creationId xmlns:a16="http://schemas.microsoft.com/office/drawing/2014/main" id="{CF7BA6AA-4A74-4A99-A18A-F16C06E371AA}"/>
              </a:ext>
              <a:ext uri="{C183D7F6-B498-43B3-948B-1728B52AA6E4}">
                <adec:decorative xmlns:adec="http://schemas.microsoft.com/office/drawing/2017/decorative" val="1"/>
              </a:ext>
            </a:extLst>
          </p:cNvPr>
          <p:cNvGrpSpPr/>
          <p:nvPr/>
        </p:nvGrpSpPr>
        <p:grpSpPr>
          <a:xfrm>
            <a:off x="1825655" y="3585460"/>
            <a:ext cx="461465" cy="526894"/>
            <a:chOff x="6899609" y="319317"/>
            <a:chExt cx="609600" cy="696033"/>
          </a:xfrm>
          <a:solidFill>
            <a:sysClr val="window" lastClr="FFFFFF"/>
          </a:solidFill>
        </p:grpSpPr>
        <p:sp>
          <p:nvSpPr>
            <p:cNvPr id="78" name="Frihandsfigur: Form 77">
              <a:extLst>
                <a:ext uri="{FF2B5EF4-FFF2-40B4-BE49-F238E27FC236}">
                  <a16:creationId xmlns:a16="http://schemas.microsoft.com/office/drawing/2014/main" id="{726609E6-7796-46EB-895F-E9178EBDA9B1}"/>
                </a:ext>
              </a:extLst>
            </p:cNvPr>
            <p:cNvSpPr/>
            <p:nvPr/>
          </p:nvSpPr>
          <p:spPr>
            <a:xfrm>
              <a:off x="7013179" y="319317"/>
              <a:ext cx="390525" cy="409575"/>
            </a:xfrm>
            <a:custGeom>
              <a:avLst/>
              <a:gdLst>
                <a:gd name="connsiteX0" fmla="*/ 358140 w 390525"/>
                <a:gd name="connsiteY0" fmla="*/ 324666 h 409575"/>
                <a:gd name="connsiteX1" fmla="*/ 383191 w 390525"/>
                <a:gd name="connsiteY1" fmla="*/ 144262 h 409575"/>
                <a:gd name="connsiteX2" fmla="*/ 343567 w 390525"/>
                <a:gd name="connsiteY2" fmla="*/ 59680 h 409575"/>
                <a:gd name="connsiteX3" fmla="*/ 294132 w 390525"/>
                <a:gd name="connsiteY3" fmla="*/ 59013 h 409575"/>
                <a:gd name="connsiteX4" fmla="*/ 216694 w 390525"/>
                <a:gd name="connsiteY4" fmla="*/ 6721 h 409575"/>
                <a:gd name="connsiteX5" fmla="*/ 71342 w 390525"/>
                <a:gd name="connsiteY5" fmla="*/ 25295 h 409575"/>
                <a:gd name="connsiteX6" fmla="*/ 15811 w 390525"/>
                <a:gd name="connsiteY6" fmla="*/ 165408 h 409575"/>
                <a:gd name="connsiteX7" fmla="*/ 21145 w 390525"/>
                <a:gd name="connsiteY7" fmla="*/ 355908 h 409575"/>
                <a:gd name="connsiteX8" fmla="*/ 0 w 390525"/>
                <a:gd name="connsiteY8" fmla="*/ 408771 h 409575"/>
                <a:gd name="connsiteX9" fmla="*/ 89059 w 390525"/>
                <a:gd name="connsiteY9" fmla="*/ 399246 h 409575"/>
                <a:gd name="connsiteX10" fmla="*/ 134588 w 390525"/>
                <a:gd name="connsiteY10" fmla="*/ 363432 h 409575"/>
                <a:gd name="connsiteX11" fmla="*/ 38005 w 390525"/>
                <a:gd name="connsiteY11" fmla="*/ 243989 h 409575"/>
                <a:gd name="connsiteX12" fmla="*/ 41719 w 390525"/>
                <a:gd name="connsiteY12" fmla="*/ 192744 h 409575"/>
                <a:gd name="connsiteX13" fmla="*/ 93155 w 390525"/>
                <a:gd name="connsiteY13" fmla="*/ 175695 h 409575"/>
                <a:gd name="connsiteX14" fmla="*/ 188976 w 390525"/>
                <a:gd name="connsiteY14" fmla="*/ 148739 h 409575"/>
                <a:gd name="connsiteX15" fmla="*/ 283464 w 390525"/>
                <a:gd name="connsiteY15" fmla="*/ 83969 h 409575"/>
                <a:gd name="connsiteX16" fmla="*/ 296934 w 390525"/>
                <a:gd name="connsiteY16" fmla="*/ 84072 h 409575"/>
                <a:gd name="connsiteX17" fmla="*/ 299561 w 390525"/>
                <a:gd name="connsiteY17" fmla="*/ 89303 h 409575"/>
                <a:gd name="connsiteX18" fmla="*/ 315563 w 390525"/>
                <a:gd name="connsiteY18" fmla="*/ 133499 h 409575"/>
                <a:gd name="connsiteX19" fmla="*/ 329660 w 390525"/>
                <a:gd name="connsiteY19" fmla="*/ 145881 h 409575"/>
                <a:gd name="connsiteX20" fmla="*/ 345662 w 390525"/>
                <a:gd name="connsiteY20" fmla="*/ 160836 h 409575"/>
                <a:gd name="connsiteX21" fmla="*/ 357092 w 390525"/>
                <a:gd name="connsiteY21" fmla="*/ 204079 h 409575"/>
                <a:gd name="connsiteX22" fmla="*/ 251555 w 390525"/>
                <a:gd name="connsiteY22" fmla="*/ 364290 h 409575"/>
                <a:gd name="connsiteX23" fmla="*/ 296609 w 390525"/>
                <a:gd name="connsiteY23" fmla="*/ 400485 h 409575"/>
                <a:gd name="connsiteX24" fmla="*/ 394240 w 390525"/>
                <a:gd name="connsiteY24" fmla="*/ 392579 h 409575"/>
                <a:gd name="connsiteX25" fmla="*/ 358140 w 390525"/>
                <a:gd name="connsiteY25" fmla="*/ 32466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0525" h="409575">
                  <a:moveTo>
                    <a:pt x="358140" y="324666"/>
                  </a:moveTo>
                  <a:cubicBezTo>
                    <a:pt x="349377" y="290376"/>
                    <a:pt x="382905" y="204651"/>
                    <a:pt x="383191" y="144262"/>
                  </a:cubicBezTo>
                  <a:cubicBezTo>
                    <a:pt x="383191" y="95970"/>
                    <a:pt x="369475" y="74349"/>
                    <a:pt x="343567" y="59680"/>
                  </a:cubicBezTo>
                  <a:cubicBezTo>
                    <a:pt x="328612" y="51203"/>
                    <a:pt x="294132" y="59013"/>
                    <a:pt x="294132" y="59013"/>
                  </a:cubicBezTo>
                  <a:cubicBezTo>
                    <a:pt x="294132" y="59013"/>
                    <a:pt x="276320" y="25295"/>
                    <a:pt x="216694" y="6721"/>
                  </a:cubicBezTo>
                  <a:cubicBezTo>
                    <a:pt x="167698" y="-6618"/>
                    <a:pt x="115410" y="63"/>
                    <a:pt x="71342" y="25295"/>
                  </a:cubicBezTo>
                  <a:cubicBezTo>
                    <a:pt x="34480" y="49107"/>
                    <a:pt x="16669" y="75301"/>
                    <a:pt x="15811" y="165408"/>
                  </a:cubicBezTo>
                  <a:cubicBezTo>
                    <a:pt x="15049" y="247989"/>
                    <a:pt x="26384" y="321332"/>
                    <a:pt x="21145" y="355908"/>
                  </a:cubicBezTo>
                  <a:cubicBezTo>
                    <a:pt x="18730" y="375046"/>
                    <a:pt x="11450" y="393247"/>
                    <a:pt x="0" y="408771"/>
                  </a:cubicBezTo>
                  <a:cubicBezTo>
                    <a:pt x="0" y="408771"/>
                    <a:pt x="57150" y="416106"/>
                    <a:pt x="89059" y="399246"/>
                  </a:cubicBezTo>
                  <a:cubicBezTo>
                    <a:pt x="105116" y="388473"/>
                    <a:pt x="120336" y="376501"/>
                    <a:pt x="134588" y="363432"/>
                  </a:cubicBezTo>
                  <a:cubicBezTo>
                    <a:pt x="85704" y="340633"/>
                    <a:pt x="50068" y="296562"/>
                    <a:pt x="38005" y="243989"/>
                  </a:cubicBezTo>
                  <a:cubicBezTo>
                    <a:pt x="36767" y="239417"/>
                    <a:pt x="28480" y="209508"/>
                    <a:pt x="41719" y="192744"/>
                  </a:cubicBezTo>
                  <a:cubicBezTo>
                    <a:pt x="48959" y="183219"/>
                    <a:pt x="65532" y="180552"/>
                    <a:pt x="93155" y="175695"/>
                  </a:cubicBezTo>
                  <a:cubicBezTo>
                    <a:pt x="126220" y="171339"/>
                    <a:pt x="158489" y="162262"/>
                    <a:pt x="188976" y="148739"/>
                  </a:cubicBezTo>
                  <a:cubicBezTo>
                    <a:pt x="223247" y="131505"/>
                    <a:pt x="255030" y="109718"/>
                    <a:pt x="283464" y="83969"/>
                  </a:cubicBezTo>
                  <a:cubicBezTo>
                    <a:pt x="287212" y="80278"/>
                    <a:pt x="293242" y="80324"/>
                    <a:pt x="296934" y="84072"/>
                  </a:cubicBezTo>
                  <a:cubicBezTo>
                    <a:pt x="298337" y="85497"/>
                    <a:pt x="299256" y="87326"/>
                    <a:pt x="299561" y="89303"/>
                  </a:cubicBezTo>
                  <a:cubicBezTo>
                    <a:pt x="301829" y="104972"/>
                    <a:pt x="307275" y="120011"/>
                    <a:pt x="315563" y="133499"/>
                  </a:cubicBezTo>
                  <a:cubicBezTo>
                    <a:pt x="319446" y="138473"/>
                    <a:pt x="324227" y="142673"/>
                    <a:pt x="329660" y="145881"/>
                  </a:cubicBezTo>
                  <a:cubicBezTo>
                    <a:pt x="335993" y="149676"/>
                    <a:pt x="341448" y="154773"/>
                    <a:pt x="345662" y="160836"/>
                  </a:cubicBezTo>
                  <a:cubicBezTo>
                    <a:pt x="352540" y="174259"/>
                    <a:pt x="356439" y="189010"/>
                    <a:pt x="357092" y="204079"/>
                  </a:cubicBezTo>
                  <a:cubicBezTo>
                    <a:pt x="356469" y="273587"/>
                    <a:pt x="315172" y="336279"/>
                    <a:pt x="251555" y="364290"/>
                  </a:cubicBezTo>
                  <a:cubicBezTo>
                    <a:pt x="263557" y="374862"/>
                    <a:pt x="279273" y="387912"/>
                    <a:pt x="296609" y="400485"/>
                  </a:cubicBezTo>
                  <a:cubicBezTo>
                    <a:pt x="325184" y="421154"/>
                    <a:pt x="394240" y="392579"/>
                    <a:pt x="394240" y="392579"/>
                  </a:cubicBezTo>
                  <a:cubicBezTo>
                    <a:pt x="394240" y="392579"/>
                    <a:pt x="371951" y="379244"/>
                    <a:pt x="358140" y="324666"/>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sp>
          <p:nvSpPr>
            <p:cNvPr id="79" name="Frihandsfigur: Form 78">
              <a:extLst>
                <a:ext uri="{FF2B5EF4-FFF2-40B4-BE49-F238E27FC236}">
                  <a16:creationId xmlns:a16="http://schemas.microsoft.com/office/drawing/2014/main" id="{8CFC7FFA-0DE8-4BD0-B24D-4967CAB0A798}"/>
                </a:ext>
              </a:extLst>
            </p:cNvPr>
            <p:cNvSpPr/>
            <p:nvPr/>
          </p:nvSpPr>
          <p:spPr>
            <a:xfrm>
              <a:off x="7066297" y="428051"/>
              <a:ext cx="276225" cy="247650"/>
            </a:xfrm>
            <a:custGeom>
              <a:avLst/>
              <a:gdLst>
                <a:gd name="connsiteX0" fmla="*/ 284924 w 276225"/>
                <a:gd name="connsiteY0" fmla="*/ 95917 h 247650"/>
                <a:gd name="connsiteX1" fmla="*/ 276733 w 276225"/>
                <a:gd name="connsiteY1" fmla="*/ 62675 h 247650"/>
                <a:gd name="connsiteX2" fmla="*/ 266065 w 276225"/>
                <a:gd name="connsiteY2" fmla="*/ 53150 h 247650"/>
                <a:gd name="connsiteX3" fmla="*/ 247015 w 276225"/>
                <a:gd name="connsiteY3" fmla="*/ 36481 h 247650"/>
                <a:gd name="connsiteX4" fmla="*/ 230727 w 276225"/>
                <a:gd name="connsiteY4" fmla="*/ 0 h 247650"/>
                <a:gd name="connsiteX5" fmla="*/ 144050 w 276225"/>
                <a:gd name="connsiteY5" fmla="*/ 57150 h 247650"/>
                <a:gd name="connsiteX6" fmla="*/ 42894 w 276225"/>
                <a:gd name="connsiteY6" fmla="*/ 85725 h 247650"/>
                <a:gd name="connsiteX7" fmla="*/ 3270 w 276225"/>
                <a:gd name="connsiteY7" fmla="*/ 95726 h 247650"/>
                <a:gd name="connsiteX8" fmla="*/ 3270 w 276225"/>
                <a:gd name="connsiteY8" fmla="*/ 130112 h 247650"/>
                <a:gd name="connsiteX9" fmla="*/ 142049 w 276225"/>
                <a:gd name="connsiteY9" fmla="*/ 248317 h 247650"/>
                <a:gd name="connsiteX10" fmla="*/ 284924 w 276225"/>
                <a:gd name="connsiteY10" fmla="*/ 95917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225" h="247650">
                  <a:moveTo>
                    <a:pt x="284924" y="95917"/>
                  </a:moveTo>
                  <a:cubicBezTo>
                    <a:pt x="284416" y="84404"/>
                    <a:pt x="281632" y="73105"/>
                    <a:pt x="276733" y="62675"/>
                  </a:cubicBezTo>
                  <a:cubicBezTo>
                    <a:pt x="273943" y="58733"/>
                    <a:pt x="270296" y="55476"/>
                    <a:pt x="266065" y="53150"/>
                  </a:cubicBezTo>
                  <a:cubicBezTo>
                    <a:pt x="258780" y="48761"/>
                    <a:pt x="252331" y="43119"/>
                    <a:pt x="247015" y="36481"/>
                  </a:cubicBezTo>
                  <a:cubicBezTo>
                    <a:pt x="239351" y="25447"/>
                    <a:pt x="233826" y="13072"/>
                    <a:pt x="230727" y="0"/>
                  </a:cubicBezTo>
                  <a:cubicBezTo>
                    <a:pt x="204134" y="22328"/>
                    <a:pt x="175049" y="41504"/>
                    <a:pt x="144050" y="57150"/>
                  </a:cubicBezTo>
                  <a:cubicBezTo>
                    <a:pt x="111871" y="71464"/>
                    <a:pt x="77806" y="81087"/>
                    <a:pt x="42894" y="85725"/>
                  </a:cubicBezTo>
                  <a:cubicBezTo>
                    <a:pt x="26797" y="88582"/>
                    <a:pt x="6699" y="92107"/>
                    <a:pt x="3270" y="95726"/>
                  </a:cubicBezTo>
                  <a:cubicBezTo>
                    <a:pt x="-2445" y="103156"/>
                    <a:pt x="508" y="122111"/>
                    <a:pt x="3270" y="130112"/>
                  </a:cubicBezTo>
                  <a:cubicBezTo>
                    <a:pt x="19558" y="198787"/>
                    <a:pt x="77851" y="248317"/>
                    <a:pt x="142049" y="248317"/>
                  </a:cubicBezTo>
                  <a:cubicBezTo>
                    <a:pt x="218249" y="248317"/>
                    <a:pt x="284924" y="177070"/>
                    <a:pt x="284924" y="9591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grpSp>
          <p:nvGrpSpPr>
            <p:cNvPr id="80" name="Grupp 79">
              <a:extLst>
                <a:ext uri="{FF2B5EF4-FFF2-40B4-BE49-F238E27FC236}">
                  <a16:creationId xmlns:a16="http://schemas.microsoft.com/office/drawing/2014/main" id="{ACF791FB-AE90-47ED-9589-6D6BDE826B55}"/>
                </a:ext>
              </a:extLst>
            </p:cNvPr>
            <p:cNvGrpSpPr/>
            <p:nvPr/>
          </p:nvGrpSpPr>
          <p:grpSpPr>
            <a:xfrm>
              <a:off x="6899609" y="710550"/>
              <a:ext cx="609600" cy="304800"/>
              <a:chOff x="6102293" y="665809"/>
              <a:chExt cx="609600" cy="304800"/>
            </a:xfrm>
            <a:grpFill/>
          </p:grpSpPr>
          <p:sp>
            <p:nvSpPr>
              <p:cNvPr id="81" name="Frihandsfigur: Form 80">
                <a:extLst>
                  <a:ext uri="{FF2B5EF4-FFF2-40B4-BE49-F238E27FC236}">
                    <a16:creationId xmlns:a16="http://schemas.microsoft.com/office/drawing/2014/main" id="{69BBD789-C732-4D67-97E1-FB9C935007F6}"/>
                  </a:ext>
                </a:extLst>
              </p:cNvPr>
              <p:cNvSpPr/>
              <p:nvPr/>
            </p:nvSpPr>
            <p:spPr>
              <a:xfrm>
                <a:off x="6513963" y="736770"/>
                <a:ext cx="38100" cy="38100"/>
              </a:xfrm>
              <a:custGeom>
                <a:avLst/>
                <a:gdLst>
                  <a:gd name="connsiteX0" fmla="*/ 1 w 38100"/>
                  <a:gd name="connsiteY0" fmla="*/ 21908 h 38100"/>
                  <a:gd name="connsiteX1" fmla="*/ 21908 w 38100"/>
                  <a:gd name="connsiteY1" fmla="*/ 43625 h 38100"/>
                  <a:gd name="connsiteX2" fmla="*/ 43625 w 38100"/>
                  <a:gd name="connsiteY2" fmla="*/ 21717 h 38100"/>
                  <a:gd name="connsiteX3" fmla="*/ 21813 w 38100"/>
                  <a:gd name="connsiteY3" fmla="*/ 0 h 38100"/>
                  <a:gd name="connsiteX4" fmla="*/ 0 w 38100"/>
                  <a:gd name="connsiteY4" fmla="*/ 21621 h 38100"/>
                  <a:gd name="connsiteX5" fmla="*/ 1 w 38100"/>
                  <a:gd name="connsiteY5" fmla="*/ 21908 h 38100"/>
                  <a:gd name="connsiteX6" fmla="*/ 21813 w 38100"/>
                  <a:gd name="connsiteY6" fmla="*/ 9620 h 38100"/>
                  <a:gd name="connsiteX7" fmla="*/ 34196 w 38100"/>
                  <a:gd name="connsiteY7" fmla="*/ 21812 h 38100"/>
                  <a:gd name="connsiteX8" fmla="*/ 22004 w 38100"/>
                  <a:gd name="connsiteY8" fmla="*/ 34194 h 38100"/>
                  <a:gd name="connsiteX9" fmla="*/ 9621 w 38100"/>
                  <a:gd name="connsiteY9" fmla="*/ 22003 h 38100"/>
                  <a:gd name="connsiteX10" fmla="*/ 9621 w 38100"/>
                  <a:gd name="connsiteY10" fmla="*/ 21908 h 38100"/>
                  <a:gd name="connsiteX11" fmla="*/ 21718 w 38100"/>
                  <a:gd name="connsiteY11" fmla="*/ 9620 h 38100"/>
                  <a:gd name="connsiteX12" fmla="*/ 21813 w 38100"/>
                  <a:gd name="connsiteY12" fmla="*/ 962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 h="38100">
                    <a:moveTo>
                      <a:pt x="1" y="21908"/>
                    </a:moveTo>
                    <a:cubicBezTo>
                      <a:pt x="53" y="33954"/>
                      <a:pt x="9862" y="43677"/>
                      <a:pt x="21908" y="43625"/>
                    </a:cubicBezTo>
                    <a:cubicBezTo>
                      <a:pt x="33955" y="43572"/>
                      <a:pt x="43678" y="33763"/>
                      <a:pt x="43625" y="21717"/>
                    </a:cubicBezTo>
                    <a:cubicBezTo>
                      <a:pt x="43573" y="9708"/>
                      <a:pt x="33822" y="0"/>
                      <a:pt x="21813" y="0"/>
                    </a:cubicBezTo>
                    <a:cubicBezTo>
                      <a:pt x="9819" y="-53"/>
                      <a:pt x="53" y="9627"/>
                      <a:pt x="0" y="21621"/>
                    </a:cubicBezTo>
                    <a:cubicBezTo>
                      <a:pt x="0" y="21716"/>
                      <a:pt x="0" y="21812"/>
                      <a:pt x="1" y="21908"/>
                    </a:cubicBezTo>
                    <a:close/>
                    <a:moveTo>
                      <a:pt x="21813" y="9620"/>
                    </a:moveTo>
                    <a:cubicBezTo>
                      <a:pt x="28599" y="9568"/>
                      <a:pt x="34142" y="15026"/>
                      <a:pt x="34196" y="21812"/>
                    </a:cubicBezTo>
                    <a:cubicBezTo>
                      <a:pt x="34248" y="28598"/>
                      <a:pt x="28789" y="34142"/>
                      <a:pt x="22004" y="34194"/>
                    </a:cubicBezTo>
                    <a:cubicBezTo>
                      <a:pt x="15218" y="34246"/>
                      <a:pt x="9675" y="28789"/>
                      <a:pt x="9621" y="22003"/>
                    </a:cubicBezTo>
                    <a:cubicBezTo>
                      <a:pt x="9621" y="21971"/>
                      <a:pt x="9621" y="21939"/>
                      <a:pt x="9621" y="21908"/>
                    </a:cubicBezTo>
                    <a:cubicBezTo>
                      <a:pt x="9569" y="15174"/>
                      <a:pt x="14985" y="9674"/>
                      <a:pt x="21718" y="9620"/>
                    </a:cubicBezTo>
                    <a:cubicBezTo>
                      <a:pt x="21749" y="9620"/>
                      <a:pt x="21782" y="9620"/>
                      <a:pt x="21813" y="962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sp>
            <p:nvSpPr>
              <p:cNvPr id="82" name="Frihandsfigur: Form 81">
                <a:extLst>
                  <a:ext uri="{FF2B5EF4-FFF2-40B4-BE49-F238E27FC236}">
                    <a16:creationId xmlns:a16="http://schemas.microsoft.com/office/drawing/2014/main" id="{E7D583C2-4E7C-4368-8DC9-92A94EAB7F07}"/>
                  </a:ext>
                </a:extLst>
              </p:cNvPr>
              <p:cNvSpPr/>
              <p:nvPr/>
            </p:nvSpPr>
            <p:spPr>
              <a:xfrm>
                <a:off x="6102293" y="665809"/>
                <a:ext cx="609600" cy="304800"/>
              </a:xfrm>
              <a:custGeom>
                <a:avLst/>
                <a:gdLst>
                  <a:gd name="connsiteX0" fmla="*/ 579120 w 609600"/>
                  <a:gd name="connsiteY0" fmla="*/ 91440 h 304800"/>
                  <a:gd name="connsiteX1" fmla="*/ 442817 w 609600"/>
                  <a:gd name="connsiteY1" fmla="*/ 22765 h 304800"/>
                  <a:gd name="connsiteX2" fmla="*/ 442817 w 609600"/>
                  <a:gd name="connsiteY2" fmla="*/ 59722 h 304800"/>
                  <a:gd name="connsiteX3" fmla="*/ 467773 w 609600"/>
                  <a:gd name="connsiteY3" fmla="*/ 92869 h 304800"/>
                  <a:gd name="connsiteX4" fmla="*/ 433483 w 609600"/>
                  <a:gd name="connsiteY4" fmla="*/ 127159 h 304800"/>
                  <a:gd name="connsiteX5" fmla="*/ 399193 w 609600"/>
                  <a:gd name="connsiteY5" fmla="*/ 92869 h 304800"/>
                  <a:gd name="connsiteX6" fmla="*/ 424148 w 609600"/>
                  <a:gd name="connsiteY6" fmla="*/ 59722 h 304800"/>
                  <a:gd name="connsiteX7" fmla="*/ 424148 w 609600"/>
                  <a:gd name="connsiteY7" fmla="*/ 17240 h 304800"/>
                  <a:gd name="connsiteX8" fmla="*/ 304800 w 609600"/>
                  <a:gd name="connsiteY8" fmla="*/ 0 h 304800"/>
                  <a:gd name="connsiteX9" fmla="*/ 181642 w 609600"/>
                  <a:gd name="connsiteY9" fmla="*/ 18383 h 304800"/>
                  <a:gd name="connsiteX10" fmla="*/ 181642 w 609600"/>
                  <a:gd name="connsiteY10" fmla="*/ 67818 h 304800"/>
                  <a:gd name="connsiteX11" fmla="*/ 240506 w 609600"/>
                  <a:gd name="connsiteY11" fmla="*/ 135827 h 304800"/>
                  <a:gd name="connsiteX12" fmla="*/ 233934 w 609600"/>
                  <a:gd name="connsiteY12" fmla="*/ 146971 h 304800"/>
                  <a:gd name="connsiteX13" fmla="*/ 233934 w 609600"/>
                  <a:gd name="connsiteY13" fmla="*/ 227362 h 304800"/>
                  <a:gd name="connsiteX14" fmla="*/ 216979 w 609600"/>
                  <a:gd name="connsiteY14" fmla="*/ 246412 h 304800"/>
                  <a:gd name="connsiteX15" fmla="*/ 207454 w 609600"/>
                  <a:gd name="connsiteY15" fmla="*/ 253270 h 304800"/>
                  <a:gd name="connsiteX16" fmla="*/ 204216 w 609600"/>
                  <a:gd name="connsiteY16" fmla="*/ 253270 h 304800"/>
                  <a:gd name="connsiteX17" fmla="*/ 190001 w 609600"/>
                  <a:gd name="connsiteY17" fmla="*/ 241291 h 304800"/>
                  <a:gd name="connsiteX18" fmla="*/ 201980 w 609600"/>
                  <a:gd name="connsiteY18" fmla="*/ 227076 h 304800"/>
                  <a:gd name="connsiteX19" fmla="*/ 204216 w 609600"/>
                  <a:gd name="connsiteY19" fmla="*/ 227076 h 304800"/>
                  <a:gd name="connsiteX20" fmla="*/ 207454 w 609600"/>
                  <a:gd name="connsiteY20" fmla="*/ 227076 h 304800"/>
                  <a:gd name="connsiteX21" fmla="*/ 216979 w 609600"/>
                  <a:gd name="connsiteY21" fmla="*/ 232981 h 304800"/>
                  <a:gd name="connsiteX22" fmla="*/ 220885 w 609600"/>
                  <a:gd name="connsiteY22" fmla="*/ 227076 h 304800"/>
                  <a:gd name="connsiteX23" fmla="*/ 220885 w 609600"/>
                  <a:gd name="connsiteY23" fmla="*/ 146971 h 304800"/>
                  <a:gd name="connsiteX24" fmla="*/ 214313 w 609600"/>
                  <a:gd name="connsiteY24" fmla="*/ 135827 h 304800"/>
                  <a:gd name="connsiteX25" fmla="*/ 171831 w 609600"/>
                  <a:gd name="connsiteY25" fmla="*/ 93345 h 304800"/>
                  <a:gd name="connsiteX26" fmla="*/ 129350 w 609600"/>
                  <a:gd name="connsiteY26" fmla="*/ 135827 h 304800"/>
                  <a:gd name="connsiteX27" fmla="*/ 122777 w 609600"/>
                  <a:gd name="connsiteY27" fmla="*/ 146971 h 304800"/>
                  <a:gd name="connsiteX28" fmla="*/ 122777 w 609600"/>
                  <a:gd name="connsiteY28" fmla="*/ 227362 h 304800"/>
                  <a:gd name="connsiteX29" fmla="*/ 126682 w 609600"/>
                  <a:gd name="connsiteY29" fmla="*/ 233267 h 304800"/>
                  <a:gd name="connsiteX30" fmla="*/ 136208 w 609600"/>
                  <a:gd name="connsiteY30" fmla="*/ 227362 h 304800"/>
                  <a:gd name="connsiteX31" fmla="*/ 139446 w 609600"/>
                  <a:gd name="connsiteY31" fmla="*/ 227362 h 304800"/>
                  <a:gd name="connsiteX32" fmla="*/ 151425 w 609600"/>
                  <a:gd name="connsiteY32" fmla="*/ 241577 h 304800"/>
                  <a:gd name="connsiteX33" fmla="*/ 139446 w 609600"/>
                  <a:gd name="connsiteY33" fmla="*/ 253556 h 304800"/>
                  <a:gd name="connsiteX34" fmla="*/ 136208 w 609600"/>
                  <a:gd name="connsiteY34" fmla="*/ 253556 h 304800"/>
                  <a:gd name="connsiteX35" fmla="*/ 126682 w 609600"/>
                  <a:gd name="connsiteY35" fmla="*/ 246698 h 304800"/>
                  <a:gd name="connsiteX36" fmla="*/ 109728 w 609600"/>
                  <a:gd name="connsiteY36" fmla="*/ 227648 h 304800"/>
                  <a:gd name="connsiteX37" fmla="*/ 109728 w 609600"/>
                  <a:gd name="connsiteY37" fmla="*/ 146971 h 304800"/>
                  <a:gd name="connsiteX38" fmla="*/ 103156 w 609600"/>
                  <a:gd name="connsiteY38" fmla="*/ 135827 h 304800"/>
                  <a:gd name="connsiteX39" fmla="*/ 161925 w 609600"/>
                  <a:gd name="connsiteY39" fmla="*/ 67818 h 304800"/>
                  <a:gd name="connsiteX40" fmla="*/ 161925 w 609600"/>
                  <a:gd name="connsiteY40" fmla="*/ 24384 h 304800"/>
                  <a:gd name="connsiteX41" fmla="*/ 30385 w 609600"/>
                  <a:gd name="connsiteY41" fmla="*/ 91059 h 304800"/>
                  <a:gd name="connsiteX42" fmla="*/ 0 w 609600"/>
                  <a:gd name="connsiteY42" fmla="*/ 152400 h 304800"/>
                  <a:gd name="connsiteX43" fmla="*/ 0 w 609600"/>
                  <a:gd name="connsiteY43" fmla="*/ 304800 h 304800"/>
                  <a:gd name="connsiteX44" fmla="*/ 609600 w 609600"/>
                  <a:gd name="connsiteY44" fmla="*/ 304800 h 304800"/>
                  <a:gd name="connsiteX45" fmla="*/ 609600 w 609600"/>
                  <a:gd name="connsiteY45" fmla="*/ 152400 h 304800"/>
                  <a:gd name="connsiteX46" fmla="*/ 579120 w 609600"/>
                  <a:gd name="connsiteY46" fmla="*/ 9144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600" h="304800">
                    <a:moveTo>
                      <a:pt x="579120" y="91440"/>
                    </a:moveTo>
                    <a:cubicBezTo>
                      <a:pt x="538449" y="60117"/>
                      <a:pt x="492193" y="36811"/>
                      <a:pt x="442817" y="22765"/>
                    </a:cubicBezTo>
                    <a:lnTo>
                      <a:pt x="442817" y="59722"/>
                    </a:lnTo>
                    <a:cubicBezTo>
                      <a:pt x="457577" y="63998"/>
                      <a:pt x="467744" y="77502"/>
                      <a:pt x="467773" y="92869"/>
                    </a:cubicBezTo>
                    <a:cubicBezTo>
                      <a:pt x="467773" y="111806"/>
                      <a:pt x="452420" y="127159"/>
                      <a:pt x="433483" y="127159"/>
                    </a:cubicBezTo>
                    <a:cubicBezTo>
                      <a:pt x="414545" y="127159"/>
                      <a:pt x="399193" y="111806"/>
                      <a:pt x="399193" y="92869"/>
                    </a:cubicBezTo>
                    <a:cubicBezTo>
                      <a:pt x="399221" y="77502"/>
                      <a:pt x="409388" y="63998"/>
                      <a:pt x="424148" y="59722"/>
                    </a:cubicBezTo>
                    <a:lnTo>
                      <a:pt x="424148" y="17240"/>
                    </a:lnTo>
                    <a:cubicBezTo>
                      <a:pt x="385365" y="5952"/>
                      <a:pt x="345193" y="150"/>
                      <a:pt x="304800" y="0"/>
                    </a:cubicBezTo>
                    <a:cubicBezTo>
                      <a:pt x="263119" y="697"/>
                      <a:pt x="221710" y="6878"/>
                      <a:pt x="181642" y="18383"/>
                    </a:cubicBezTo>
                    <a:lnTo>
                      <a:pt x="181642" y="67818"/>
                    </a:lnTo>
                    <a:cubicBezTo>
                      <a:pt x="215423" y="72735"/>
                      <a:pt x="240484" y="101689"/>
                      <a:pt x="240506" y="135827"/>
                    </a:cubicBezTo>
                    <a:cubicBezTo>
                      <a:pt x="240461" y="140448"/>
                      <a:pt x="237955" y="144694"/>
                      <a:pt x="233934" y="146971"/>
                    </a:cubicBezTo>
                    <a:lnTo>
                      <a:pt x="233934" y="227362"/>
                    </a:lnTo>
                    <a:cubicBezTo>
                      <a:pt x="233703" y="237004"/>
                      <a:pt x="226529" y="245063"/>
                      <a:pt x="216979" y="246412"/>
                    </a:cubicBezTo>
                    <a:cubicBezTo>
                      <a:pt x="215757" y="250615"/>
                      <a:pt x="211828" y="253444"/>
                      <a:pt x="207454" y="253270"/>
                    </a:cubicBezTo>
                    <a:lnTo>
                      <a:pt x="204216" y="253270"/>
                    </a:lnTo>
                    <a:cubicBezTo>
                      <a:pt x="196983" y="253887"/>
                      <a:pt x="190619" y="248524"/>
                      <a:pt x="190001" y="241291"/>
                    </a:cubicBezTo>
                    <a:cubicBezTo>
                      <a:pt x="189384" y="234058"/>
                      <a:pt x="194747" y="227693"/>
                      <a:pt x="201980" y="227076"/>
                    </a:cubicBezTo>
                    <a:cubicBezTo>
                      <a:pt x="202724" y="227012"/>
                      <a:pt x="203472" y="227012"/>
                      <a:pt x="204216" y="227076"/>
                    </a:cubicBezTo>
                    <a:lnTo>
                      <a:pt x="207454" y="227076"/>
                    </a:lnTo>
                    <a:cubicBezTo>
                      <a:pt x="211574" y="226770"/>
                      <a:pt x="215421" y="229155"/>
                      <a:pt x="216979" y="232981"/>
                    </a:cubicBezTo>
                    <a:cubicBezTo>
                      <a:pt x="219354" y="231981"/>
                      <a:pt x="220894" y="229652"/>
                      <a:pt x="220885" y="227076"/>
                    </a:cubicBezTo>
                    <a:lnTo>
                      <a:pt x="220885" y="146971"/>
                    </a:lnTo>
                    <a:cubicBezTo>
                      <a:pt x="216773" y="144787"/>
                      <a:pt x="214234" y="140481"/>
                      <a:pt x="214313" y="135827"/>
                    </a:cubicBezTo>
                    <a:cubicBezTo>
                      <a:pt x="214313" y="112365"/>
                      <a:pt x="195293" y="93345"/>
                      <a:pt x="171831" y="93345"/>
                    </a:cubicBezTo>
                    <a:cubicBezTo>
                      <a:pt x="148369" y="93345"/>
                      <a:pt x="129350" y="112365"/>
                      <a:pt x="129350" y="135827"/>
                    </a:cubicBezTo>
                    <a:cubicBezTo>
                      <a:pt x="129265" y="140437"/>
                      <a:pt x="126771" y="144666"/>
                      <a:pt x="122777" y="146971"/>
                    </a:cubicBezTo>
                    <a:lnTo>
                      <a:pt x="122777" y="227362"/>
                    </a:lnTo>
                    <a:cubicBezTo>
                      <a:pt x="122768" y="229938"/>
                      <a:pt x="124308" y="232267"/>
                      <a:pt x="126682" y="233267"/>
                    </a:cubicBezTo>
                    <a:cubicBezTo>
                      <a:pt x="128518" y="229686"/>
                      <a:pt x="132183" y="227413"/>
                      <a:pt x="136208" y="227362"/>
                    </a:cubicBezTo>
                    <a:lnTo>
                      <a:pt x="139446" y="227362"/>
                    </a:lnTo>
                    <a:cubicBezTo>
                      <a:pt x="146679" y="227979"/>
                      <a:pt x="152043" y="234344"/>
                      <a:pt x="151425" y="241577"/>
                    </a:cubicBezTo>
                    <a:cubicBezTo>
                      <a:pt x="150881" y="247953"/>
                      <a:pt x="145823" y="253012"/>
                      <a:pt x="139446" y="253556"/>
                    </a:cubicBezTo>
                    <a:lnTo>
                      <a:pt x="136208" y="253556"/>
                    </a:lnTo>
                    <a:cubicBezTo>
                      <a:pt x="131834" y="253730"/>
                      <a:pt x="127905" y="250901"/>
                      <a:pt x="126682" y="246698"/>
                    </a:cubicBezTo>
                    <a:cubicBezTo>
                      <a:pt x="117133" y="245349"/>
                      <a:pt x="109959" y="237290"/>
                      <a:pt x="109728" y="227648"/>
                    </a:cubicBezTo>
                    <a:lnTo>
                      <a:pt x="109728" y="146971"/>
                    </a:lnTo>
                    <a:cubicBezTo>
                      <a:pt x="105616" y="144787"/>
                      <a:pt x="103078" y="140481"/>
                      <a:pt x="103156" y="135827"/>
                    </a:cubicBezTo>
                    <a:cubicBezTo>
                      <a:pt x="103171" y="101720"/>
                      <a:pt x="128182" y="72778"/>
                      <a:pt x="161925" y="67818"/>
                    </a:cubicBezTo>
                    <a:lnTo>
                      <a:pt x="161925" y="24384"/>
                    </a:lnTo>
                    <a:cubicBezTo>
                      <a:pt x="114976" y="39871"/>
                      <a:pt x="70631" y="62349"/>
                      <a:pt x="30385" y="91059"/>
                    </a:cubicBezTo>
                    <a:cubicBezTo>
                      <a:pt x="11525" y="105878"/>
                      <a:pt x="361" y="128417"/>
                      <a:pt x="0" y="152400"/>
                    </a:cubicBezTo>
                    <a:lnTo>
                      <a:pt x="0" y="304800"/>
                    </a:lnTo>
                    <a:lnTo>
                      <a:pt x="609600" y="304800"/>
                    </a:lnTo>
                    <a:lnTo>
                      <a:pt x="609600" y="152400"/>
                    </a:lnTo>
                    <a:cubicBezTo>
                      <a:pt x="609103" y="128536"/>
                      <a:pt x="597913" y="106157"/>
                      <a:pt x="579120" y="9144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grpSp>
      </p:grpSp>
      <p:sp>
        <p:nvSpPr>
          <p:cNvPr id="83" name="Rektangel 82">
            <a:extLst>
              <a:ext uri="{FF2B5EF4-FFF2-40B4-BE49-F238E27FC236}">
                <a16:creationId xmlns:a16="http://schemas.microsoft.com/office/drawing/2014/main" id="{5D5479D9-3C90-4274-A1A9-1491F64723FB}"/>
              </a:ext>
            </a:extLst>
          </p:cNvPr>
          <p:cNvSpPr/>
          <p:nvPr/>
        </p:nvSpPr>
        <p:spPr>
          <a:xfrm>
            <a:off x="2237263" y="5313269"/>
            <a:ext cx="2515689" cy="369332"/>
          </a:xfrm>
          <a:prstGeom prst="rect">
            <a:avLst/>
          </a:prstGeom>
        </p:spPr>
        <p:txBody>
          <a:bodyPr wrap="none">
            <a:spAutoFit/>
          </a:bodyPr>
          <a:lstStyle/>
          <a:p>
            <a:pPr>
              <a:defRPr/>
            </a:pPr>
            <a:r>
              <a:rPr lang="sv-SE">
                <a:solidFill>
                  <a:srgbClr val="000000"/>
                </a:solidFill>
                <a:latin typeface="Franklin Gothic Demi Cond" panose="020B0706030402020204" pitchFamily="34" charset="0"/>
                <a:ea typeface="Calibri" panose="020F0502020204030204" pitchFamily="34" charset="0"/>
              </a:rPr>
              <a:t>DEN ENSKILDE I CENTRUM</a:t>
            </a:r>
            <a:endParaRPr lang="sv-SE">
              <a:solidFill>
                <a:prstClr val="black"/>
              </a:solidFill>
              <a:latin typeface="Franklin Gothic Demi Cond" panose="020B0706030402020204" pitchFamily="34" charset="0"/>
            </a:endParaRPr>
          </a:p>
        </p:txBody>
      </p:sp>
      <p:sp>
        <p:nvSpPr>
          <p:cNvPr id="84" name="Ellips 83">
            <a:extLst>
              <a:ext uri="{FF2B5EF4-FFF2-40B4-BE49-F238E27FC236}">
                <a16:creationId xmlns:a16="http://schemas.microsoft.com/office/drawing/2014/main" id="{503F7026-DB12-46F6-911B-89FF3B0CB2CC}"/>
              </a:ext>
              <a:ext uri="{C183D7F6-B498-43B3-948B-1728B52AA6E4}">
                <adec:decorative xmlns:adec="http://schemas.microsoft.com/office/drawing/2017/decorative" val="1"/>
              </a:ext>
            </a:extLst>
          </p:cNvPr>
          <p:cNvSpPr/>
          <p:nvPr/>
        </p:nvSpPr>
        <p:spPr>
          <a:xfrm>
            <a:off x="6995698" y="1685953"/>
            <a:ext cx="1046018" cy="1046018"/>
          </a:xfrm>
          <a:prstGeom prst="ellipse">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85" name="Bild 84" descr="Användare">
            <a:extLst>
              <a:ext uri="{FF2B5EF4-FFF2-40B4-BE49-F238E27FC236}">
                <a16:creationId xmlns:a16="http://schemas.microsoft.com/office/drawing/2014/main" id="{2AC0814F-E46A-494D-84C6-FF2988EECB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59953" y="1834560"/>
            <a:ext cx="692197" cy="692197"/>
          </a:xfrm>
          <a:prstGeom prst="rect">
            <a:avLst/>
          </a:prstGeom>
        </p:spPr>
      </p:pic>
      <p:sp>
        <p:nvSpPr>
          <p:cNvPr id="86" name="Ellips 85">
            <a:extLst>
              <a:ext uri="{FF2B5EF4-FFF2-40B4-BE49-F238E27FC236}">
                <a16:creationId xmlns:a16="http://schemas.microsoft.com/office/drawing/2014/main" id="{3272C5CD-B576-42C5-B529-D707DBDCE8CC}"/>
              </a:ext>
              <a:ext uri="{C183D7F6-B498-43B3-948B-1728B52AA6E4}">
                <adec:decorative xmlns:adec="http://schemas.microsoft.com/office/drawing/2017/decorative" val="1"/>
              </a:ext>
            </a:extLst>
          </p:cNvPr>
          <p:cNvSpPr/>
          <p:nvPr/>
        </p:nvSpPr>
        <p:spPr>
          <a:xfrm>
            <a:off x="7627247" y="4041081"/>
            <a:ext cx="1046018" cy="1046018"/>
          </a:xfrm>
          <a:prstGeom prst="ellipse">
            <a:avLst/>
          </a:prstGeom>
          <a:solidFill>
            <a:srgbClr val="F8DD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7" name="Ellips 86">
            <a:extLst>
              <a:ext uri="{FF2B5EF4-FFF2-40B4-BE49-F238E27FC236}">
                <a16:creationId xmlns:a16="http://schemas.microsoft.com/office/drawing/2014/main" id="{7FC8D872-FC5E-451C-9B46-5A3EC94AFD9C}"/>
              </a:ext>
              <a:ext uri="{C183D7F6-B498-43B3-948B-1728B52AA6E4}">
                <adec:decorative xmlns:adec="http://schemas.microsoft.com/office/drawing/2017/decorative" val="1"/>
              </a:ext>
            </a:extLst>
          </p:cNvPr>
          <p:cNvSpPr/>
          <p:nvPr/>
        </p:nvSpPr>
        <p:spPr>
          <a:xfrm>
            <a:off x="9015856" y="3992639"/>
            <a:ext cx="1046018" cy="1046018"/>
          </a:xfrm>
          <a:prstGeom prst="ellipse">
            <a:avLst/>
          </a:prstGeom>
          <a:solidFill>
            <a:srgbClr val="F6A2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8" name="Ellips 87">
            <a:extLst>
              <a:ext uri="{FF2B5EF4-FFF2-40B4-BE49-F238E27FC236}">
                <a16:creationId xmlns:a16="http://schemas.microsoft.com/office/drawing/2014/main" id="{B29015CA-D952-4EE4-B5D5-76A16187630B}"/>
              </a:ext>
              <a:ext uri="{C183D7F6-B498-43B3-948B-1728B52AA6E4}">
                <adec:decorative xmlns:adec="http://schemas.microsoft.com/office/drawing/2017/decorative" val="1"/>
              </a:ext>
            </a:extLst>
          </p:cNvPr>
          <p:cNvSpPr/>
          <p:nvPr/>
        </p:nvSpPr>
        <p:spPr>
          <a:xfrm>
            <a:off x="6735608" y="3019469"/>
            <a:ext cx="1046018" cy="1046018"/>
          </a:xfrm>
          <a:prstGeom prst="ellipse">
            <a:avLst/>
          </a:prstGeom>
          <a:solidFill>
            <a:srgbClr val="52A8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9" name="Ellips 88">
            <a:extLst>
              <a:ext uri="{FF2B5EF4-FFF2-40B4-BE49-F238E27FC236}">
                <a16:creationId xmlns:a16="http://schemas.microsoft.com/office/drawing/2014/main" id="{C7D2D989-E232-4AB3-A46F-DFFEF3A6B189}"/>
              </a:ext>
              <a:ext uri="{C183D7F6-B498-43B3-948B-1728B52AA6E4}">
                <adec:decorative xmlns:adec="http://schemas.microsoft.com/office/drawing/2017/decorative" val="1"/>
              </a:ext>
            </a:extLst>
          </p:cNvPr>
          <p:cNvSpPr/>
          <p:nvPr/>
        </p:nvSpPr>
        <p:spPr>
          <a:xfrm>
            <a:off x="9788981" y="2907470"/>
            <a:ext cx="1046018" cy="1046018"/>
          </a:xfrm>
          <a:prstGeom prst="ellipse">
            <a:avLst/>
          </a:prstGeom>
          <a:solidFill>
            <a:srgbClr val="9362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0" name="Ellips 89">
            <a:extLst>
              <a:ext uri="{FF2B5EF4-FFF2-40B4-BE49-F238E27FC236}">
                <a16:creationId xmlns:a16="http://schemas.microsoft.com/office/drawing/2014/main" id="{0F8BC9DA-F127-4ED1-88C5-44DB9B502D16}"/>
              </a:ext>
              <a:ext uri="{C183D7F6-B498-43B3-948B-1728B52AA6E4}">
                <adec:decorative xmlns:adec="http://schemas.microsoft.com/office/drawing/2017/decorative" val="1"/>
              </a:ext>
            </a:extLst>
          </p:cNvPr>
          <p:cNvSpPr/>
          <p:nvPr/>
        </p:nvSpPr>
        <p:spPr>
          <a:xfrm>
            <a:off x="9537619" y="1585193"/>
            <a:ext cx="1046018" cy="1046018"/>
          </a:xfrm>
          <a:prstGeom prst="ellipse">
            <a:avLst/>
          </a:prstGeom>
          <a:solidFill>
            <a:srgbClr val="F9696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91" name="Bild 90" descr="Programmerare">
            <a:extLst>
              <a:ext uri="{FF2B5EF4-FFF2-40B4-BE49-F238E27FC236}">
                <a16:creationId xmlns:a16="http://schemas.microsoft.com/office/drawing/2014/main" id="{066A99BF-3609-4CAD-BB3F-10B65FD0484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13393" y="1683090"/>
            <a:ext cx="692197" cy="692197"/>
          </a:xfrm>
          <a:prstGeom prst="rect">
            <a:avLst/>
          </a:prstGeom>
        </p:spPr>
      </p:pic>
      <p:pic>
        <p:nvPicPr>
          <p:cNvPr id="92" name="Bild 91" descr="Läkare">
            <a:extLst>
              <a:ext uri="{FF2B5EF4-FFF2-40B4-BE49-F238E27FC236}">
                <a16:creationId xmlns:a16="http://schemas.microsoft.com/office/drawing/2014/main" id="{705A0913-E0DF-48D9-805E-10488DD573F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07797" y="4135688"/>
            <a:ext cx="692197" cy="692197"/>
          </a:xfrm>
          <a:prstGeom prst="rect">
            <a:avLst/>
          </a:prstGeom>
        </p:spPr>
      </p:pic>
      <p:pic>
        <p:nvPicPr>
          <p:cNvPr id="93" name="Bild 92" descr="Kvinnlig profil">
            <a:extLst>
              <a:ext uri="{FF2B5EF4-FFF2-40B4-BE49-F238E27FC236}">
                <a16:creationId xmlns:a16="http://schemas.microsoft.com/office/drawing/2014/main" id="{AA8B292D-F18B-4AAE-97F6-047540171FB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965892" y="3084381"/>
            <a:ext cx="692197" cy="692197"/>
          </a:xfrm>
          <a:prstGeom prst="rect">
            <a:avLst/>
          </a:prstGeom>
        </p:spPr>
      </p:pic>
      <p:pic>
        <p:nvPicPr>
          <p:cNvPr id="94" name="Bild 93" descr="Manlig profil">
            <a:extLst>
              <a:ext uri="{FF2B5EF4-FFF2-40B4-BE49-F238E27FC236}">
                <a16:creationId xmlns:a16="http://schemas.microsoft.com/office/drawing/2014/main" id="{831DE03C-EEEB-4EE1-9F83-50117958172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786530" y="4200611"/>
            <a:ext cx="692197" cy="692197"/>
          </a:xfrm>
          <a:prstGeom prst="rect">
            <a:avLst/>
          </a:prstGeom>
        </p:spPr>
      </p:pic>
      <p:grpSp>
        <p:nvGrpSpPr>
          <p:cNvPr id="95" name="Grupp 94">
            <a:extLst>
              <a:ext uri="{FF2B5EF4-FFF2-40B4-BE49-F238E27FC236}">
                <a16:creationId xmlns:a16="http://schemas.microsoft.com/office/drawing/2014/main" id="{5A741D72-F937-46E7-91E8-80DD81B8670C}"/>
              </a:ext>
              <a:ext uri="{C183D7F6-B498-43B3-948B-1728B52AA6E4}">
                <adec:decorative xmlns:adec="http://schemas.microsoft.com/office/drawing/2017/decorative" val="1"/>
              </a:ext>
            </a:extLst>
          </p:cNvPr>
          <p:cNvGrpSpPr/>
          <p:nvPr/>
        </p:nvGrpSpPr>
        <p:grpSpPr>
          <a:xfrm>
            <a:off x="7042098" y="3276584"/>
            <a:ext cx="461465" cy="526894"/>
            <a:chOff x="6899609" y="319317"/>
            <a:chExt cx="609600" cy="696033"/>
          </a:xfrm>
          <a:solidFill>
            <a:sysClr val="window" lastClr="FFFFFF"/>
          </a:solidFill>
        </p:grpSpPr>
        <p:sp>
          <p:nvSpPr>
            <p:cNvPr id="96" name="Frihandsfigur: Form 95">
              <a:extLst>
                <a:ext uri="{FF2B5EF4-FFF2-40B4-BE49-F238E27FC236}">
                  <a16:creationId xmlns:a16="http://schemas.microsoft.com/office/drawing/2014/main" id="{85D389DF-6387-4B9C-82A7-8C4AEC5DB240}"/>
                </a:ext>
              </a:extLst>
            </p:cNvPr>
            <p:cNvSpPr/>
            <p:nvPr/>
          </p:nvSpPr>
          <p:spPr>
            <a:xfrm>
              <a:off x="7013179" y="319317"/>
              <a:ext cx="390525" cy="409575"/>
            </a:xfrm>
            <a:custGeom>
              <a:avLst/>
              <a:gdLst>
                <a:gd name="connsiteX0" fmla="*/ 358140 w 390525"/>
                <a:gd name="connsiteY0" fmla="*/ 324666 h 409575"/>
                <a:gd name="connsiteX1" fmla="*/ 383191 w 390525"/>
                <a:gd name="connsiteY1" fmla="*/ 144262 h 409575"/>
                <a:gd name="connsiteX2" fmla="*/ 343567 w 390525"/>
                <a:gd name="connsiteY2" fmla="*/ 59680 h 409575"/>
                <a:gd name="connsiteX3" fmla="*/ 294132 w 390525"/>
                <a:gd name="connsiteY3" fmla="*/ 59013 h 409575"/>
                <a:gd name="connsiteX4" fmla="*/ 216694 w 390525"/>
                <a:gd name="connsiteY4" fmla="*/ 6721 h 409575"/>
                <a:gd name="connsiteX5" fmla="*/ 71342 w 390525"/>
                <a:gd name="connsiteY5" fmla="*/ 25295 h 409575"/>
                <a:gd name="connsiteX6" fmla="*/ 15811 w 390525"/>
                <a:gd name="connsiteY6" fmla="*/ 165408 h 409575"/>
                <a:gd name="connsiteX7" fmla="*/ 21145 w 390525"/>
                <a:gd name="connsiteY7" fmla="*/ 355908 h 409575"/>
                <a:gd name="connsiteX8" fmla="*/ 0 w 390525"/>
                <a:gd name="connsiteY8" fmla="*/ 408771 h 409575"/>
                <a:gd name="connsiteX9" fmla="*/ 89059 w 390525"/>
                <a:gd name="connsiteY9" fmla="*/ 399246 h 409575"/>
                <a:gd name="connsiteX10" fmla="*/ 134588 w 390525"/>
                <a:gd name="connsiteY10" fmla="*/ 363432 h 409575"/>
                <a:gd name="connsiteX11" fmla="*/ 38005 w 390525"/>
                <a:gd name="connsiteY11" fmla="*/ 243989 h 409575"/>
                <a:gd name="connsiteX12" fmla="*/ 41719 w 390525"/>
                <a:gd name="connsiteY12" fmla="*/ 192744 h 409575"/>
                <a:gd name="connsiteX13" fmla="*/ 93155 w 390525"/>
                <a:gd name="connsiteY13" fmla="*/ 175695 h 409575"/>
                <a:gd name="connsiteX14" fmla="*/ 188976 w 390525"/>
                <a:gd name="connsiteY14" fmla="*/ 148739 h 409575"/>
                <a:gd name="connsiteX15" fmla="*/ 283464 w 390525"/>
                <a:gd name="connsiteY15" fmla="*/ 83969 h 409575"/>
                <a:gd name="connsiteX16" fmla="*/ 296934 w 390525"/>
                <a:gd name="connsiteY16" fmla="*/ 84072 h 409575"/>
                <a:gd name="connsiteX17" fmla="*/ 299561 w 390525"/>
                <a:gd name="connsiteY17" fmla="*/ 89303 h 409575"/>
                <a:gd name="connsiteX18" fmla="*/ 315563 w 390525"/>
                <a:gd name="connsiteY18" fmla="*/ 133499 h 409575"/>
                <a:gd name="connsiteX19" fmla="*/ 329660 w 390525"/>
                <a:gd name="connsiteY19" fmla="*/ 145881 h 409575"/>
                <a:gd name="connsiteX20" fmla="*/ 345662 w 390525"/>
                <a:gd name="connsiteY20" fmla="*/ 160836 h 409575"/>
                <a:gd name="connsiteX21" fmla="*/ 357092 w 390525"/>
                <a:gd name="connsiteY21" fmla="*/ 204079 h 409575"/>
                <a:gd name="connsiteX22" fmla="*/ 251555 w 390525"/>
                <a:gd name="connsiteY22" fmla="*/ 364290 h 409575"/>
                <a:gd name="connsiteX23" fmla="*/ 296609 w 390525"/>
                <a:gd name="connsiteY23" fmla="*/ 400485 h 409575"/>
                <a:gd name="connsiteX24" fmla="*/ 394240 w 390525"/>
                <a:gd name="connsiteY24" fmla="*/ 392579 h 409575"/>
                <a:gd name="connsiteX25" fmla="*/ 358140 w 390525"/>
                <a:gd name="connsiteY25" fmla="*/ 324666 h 40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0525" h="409575">
                  <a:moveTo>
                    <a:pt x="358140" y="324666"/>
                  </a:moveTo>
                  <a:cubicBezTo>
                    <a:pt x="349377" y="290376"/>
                    <a:pt x="382905" y="204651"/>
                    <a:pt x="383191" y="144262"/>
                  </a:cubicBezTo>
                  <a:cubicBezTo>
                    <a:pt x="383191" y="95970"/>
                    <a:pt x="369475" y="74349"/>
                    <a:pt x="343567" y="59680"/>
                  </a:cubicBezTo>
                  <a:cubicBezTo>
                    <a:pt x="328612" y="51203"/>
                    <a:pt x="294132" y="59013"/>
                    <a:pt x="294132" y="59013"/>
                  </a:cubicBezTo>
                  <a:cubicBezTo>
                    <a:pt x="294132" y="59013"/>
                    <a:pt x="276320" y="25295"/>
                    <a:pt x="216694" y="6721"/>
                  </a:cubicBezTo>
                  <a:cubicBezTo>
                    <a:pt x="167698" y="-6618"/>
                    <a:pt x="115410" y="63"/>
                    <a:pt x="71342" y="25295"/>
                  </a:cubicBezTo>
                  <a:cubicBezTo>
                    <a:pt x="34480" y="49107"/>
                    <a:pt x="16669" y="75301"/>
                    <a:pt x="15811" y="165408"/>
                  </a:cubicBezTo>
                  <a:cubicBezTo>
                    <a:pt x="15049" y="247989"/>
                    <a:pt x="26384" y="321332"/>
                    <a:pt x="21145" y="355908"/>
                  </a:cubicBezTo>
                  <a:cubicBezTo>
                    <a:pt x="18730" y="375046"/>
                    <a:pt x="11450" y="393247"/>
                    <a:pt x="0" y="408771"/>
                  </a:cubicBezTo>
                  <a:cubicBezTo>
                    <a:pt x="0" y="408771"/>
                    <a:pt x="57150" y="416106"/>
                    <a:pt x="89059" y="399246"/>
                  </a:cubicBezTo>
                  <a:cubicBezTo>
                    <a:pt x="105116" y="388473"/>
                    <a:pt x="120336" y="376501"/>
                    <a:pt x="134588" y="363432"/>
                  </a:cubicBezTo>
                  <a:cubicBezTo>
                    <a:pt x="85704" y="340633"/>
                    <a:pt x="50068" y="296562"/>
                    <a:pt x="38005" y="243989"/>
                  </a:cubicBezTo>
                  <a:cubicBezTo>
                    <a:pt x="36767" y="239417"/>
                    <a:pt x="28480" y="209508"/>
                    <a:pt x="41719" y="192744"/>
                  </a:cubicBezTo>
                  <a:cubicBezTo>
                    <a:pt x="48959" y="183219"/>
                    <a:pt x="65532" y="180552"/>
                    <a:pt x="93155" y="175695"/>
                  </a:cubicBezTo>
                  <a:cubicBezTo>
                    <a:pt x="126220" y="171339"/>
                    <a:pt x="158489" y="162262"/>
                    <a:pt x="188976" y="148739"/>
                  </a:cubicBezTo>
                  <a:cubicBezTo>
                    <a:pt x="223247" y="131505"/>
                    <a:pt x="255030" y="109718"/>
                    <a:pt x="283464" y="83969"/>
                  </a:cubicBezTo>
                  <a:cubicBezTo>
                    <a:pt x="287212" y="80278"/>
                    <a:pt x="293242" y="80324"/>
                    <a:pt x="296934" y="84072"/>
                  </a:cubicBezTo>
                  <a:cubicBezTo>
                    <a:pt x="298337" y="85497"/>
                    <a:pt x="299256" y="87326"/>
                    <a:pt x="299561" y="89303"/>
                  </a:cubicBezTo>
                  <a:cubicBezTo>
                    <a:pt x="301829" y="104972"/>
                    <a:pt x="307275" y="120011"/>
                    <a:pt x="315563" y="133499"/>
                  </a:cubicBezTo>
                  <a:cubicBezTo>
                    <a:pt x="319446" y="138473"/>
                    <a:pt x="324227" y="142673"/>
                    <a:pt x="329660" y="145881"/>
                  </a:cubicBezTo>
                  <a:cubicBezTo>
                    <a:pt x="335993" y="149676"/>
                    <a:pt x="341448" y="154773"/>
                    <a:pt x="345662" y="160836"/>
                  </a:cubicBezTo>
                  <a:cubicBezTo>
                    <a:pt x="352540" y="174259"/>
                    <a:pt x="356439" y="189010"/>
                    <a:pt x="357092" y="204079"/>
                  </a:cubicBezTo>
                  <a:cubicBezTo>
                    <a:pt x="356469" y="273587"/>
                    <a:pt x="315172" y="336279"/>
                    <a:pt x="251555" y="364290"/>
                  </a:cubicBezTo>
                  <a:cubicBezTo>
                    <a:pt x="263557" y="374862"/>
                    <a:pt x="279273" y="387912"/>
                    <a:pt x="296609" y="400485"/>
                  </a:cubicBezTo>
                  <a:cubicBezTo>
                    <a:pt x="325184" y="421154"/>
                    <a:pt x="394240" y="392579"/>
                    <a:pt x="394240" y="392579"/>
                  </a:cubicBezTo>
                  <a:cubicBezTo>
                    <a:pt x="394240" y="392579"/>
                    <a:pt x="371951" y="379244"/>
                    <a:pt x="358140" y="324666"/>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sp>
          <p:nvSpPr>
            <p:cNvPr id="97" name="Frihandsfigur: Form 96">
              <a:extLst>
                <a:ext uri="{FF2B5EF4-FFF2-40B4-BE49-F238E27FC236}">
                  <a16:creationId xmlns:a16="http://schemas.microsoft.com/office/drawing/2014/main" id="{9D9432B3-49A4-40C2-B394-C294B46DE7C3}"/>
                </a:ext>
              </a:extLst>
            </p:cNvPr>
            <p:cNvSpPr/>
            <p:nvPr/>
          </p:nvSpPr>
          <p:spPr>
            <a:xfrm>
              <a:off x="7066297" y="428051"/>
              <a:ext cx="276225" cy="247650"/>
            </a:xfrm>
            <a:custGeom>
              <a:avLst/>
              <a:gdLst>
                <a:gd name="connsiteX0" fmla="*/ 284924 w 276225"/>
                <a:gd name="connsiteY0" fmla="*/ 95917 h 247650"/>
                <a:gd name="connsiteX1" fmla="*/ 276733 w 276225"/>
                <a:gd name="connsiteY1" fmla="*/ 62675 h 247650"/>
                <a:gd name="connsiteX2" fmla="*/ 266065 w 276225"/>
                <a:gd name="connsiteY2" fmla="*/ 53150 h 247650"/>
                <a:gd name="connsiteX3" fmla="*/ 247015 w 276225"/>
                <a:gd name="connsiteY3" fmla="*/ 36481 h 247650"/>
                <a:gd name="connsiteX4" fmla="*/ 230727 w 276225"/>
                <a:gd name="connsiteY4" fmla="*/ 0 h 247650"/>
                <a:gd name="connsiteX5" fmla="*/ 144050 w 276225"/>
                <a:gd name="connsiteY5" fmla="*/ 57150 h 247650"/>
                <a:gd name="connsiteX6" fmla="*/ 42894 w 276225"/>
                <a:gd name="connsiteY6" fmla="*/ 85725 h 247650"/>
                <a:gd name="connsiteX7" fmla="*/ 3270 w 276225"/>
                <a:gd name="connsiteY7" fmla="*/ 95726 h 247650"/>
                <a:gd name="connsiteX8" fmla="*/ 3270 w 276225"/>
                <a:gd name="connsiteY8" fmla="*/ 130112 h 247650"/>
                <a:gd name="connsiteX9" fmla="*/ 142049 w 276225"/>
                <a:gd name="connsiteY9" fmla="*/ 248317 h 247650"/>
                <a:gd name="connsiteX10" fmla="*/ 284924 w 276225"/>
                <a:gd name="connsiteY10" fmla="*/ 95917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225" h="247650">
                  <a:moveTo>
                    <a:pt x="284924" y="95917"/>
                  </a:moveTo>
                  <a:cubicBezTo>
                    <a:pt x="284416" y="84404"/>
                    <a:pt x="281632" y="73105"/>
                    <a:pt x="276733" y="62675"/>
                  </a:cubicBezTo>
                  <a:cubicBezTo>
                    <a:pt x="273943" y="58733"/>
                    <a:pt x="270296" y="55476"/>
                    <a:pt x="266065" y="53150"/>
                  </a:cubicBezTo>
                  <a:cubicBezTo>
                    <a:pt x="258780" y="48761"/>
                    <a:pt x="252331" y="43119"/>
                    <a:pt x="247015" y="36481"/>
                  </a:cubicBezTo>
                  <a:cubicBezTo>
                    <a:pt x="239351" y="25447"/>
                    <a:pt x="233826" y="13072"/>
                    <a:pt x="230727" y="0"/>
                  </a:cubicBezTo>
                  <a:cubicBezTo>
                    <a:pt x="204134" y="22328"/>
                    <a:pt x="175049" y="41504"/>
                    <a:pt x="144050" y="57150"/>
                  </a:cubicBezTo>
                  <a:cubicBezTo>
                    <a:pt x="111871" y="71464"/>
                    <a:pt x="77806" y="81087"/>
                    <a:pt x="42894" y="85725"/>
                  </a:cubicBezTo>
                  <a:cubicBezTo>
                    <a:pt x="26797" y="88582"/>
                    <a:pt x="6699" y="92107"/>
                    <a:pt x="3270" y="95726"/>
                  </a:cubicBezTo>
                  <a:cubicBezTo>
                    <a:pt x="-2445" y="103156"/>
                    <a:pt x="508" y="122111"/>
                    <a:pt x="3270" y="130112"/>
                  </a:cubicBezTo>
                  <a:cubicBezTo>
                    <a:pt x="19558" y="198787"/>
                    <a:pt x="77851" y="248317"/>
                    <a:pt x="142049" y="248317"/>
                  </a:cubicBezTo>
                  <a:cubicBezTo>
                    <a:pt x="218249" y="248317"/>
                    <a:pt x="284924" y="177070"/>
                    <a:pt x="284924" y="9591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grpSp>
          <p:nvGrpSpPr>
            <p:cNvPr id="98" name="Grupp 97">
              <a:extLst>
                <a:ext uri="{FF2B5EF4-FFF2-40B4-BE49-F238E27FC236}">
                  <a16:creationId xmlns:a16="http://schemas.microsoft.com/office/drawing/2014/main" id="{9BA5CDAE-71D7-42A0-BCF7-817091F7AB8C}"/>
                </a:ext>
              </a:extLst>
            </p:cNvPr>
            <p:cNvGrpSpPr/>
            <p:nvPr/>
          </p:nvGrpSpPr>
          <p:grpSpPr>
            <a:xfrm>
              <a:off x="6899609" y="710550"/>
              <a:ext cx="609600" cy="304800"/>
              <a:chOff x="6102293" y="665809"/>
              <a:chExt cx="609600" cy="304800"/>
            </a:xfrm>
            <a:grpFill/>
          </p:grpSpPr>
          <p:sp>
            <p:nvSpPr>
              <p:cNvPr id="99" name="Frihandsfigur: Form 98">
                <a:extLst>
                  <a:ext uri="{FF2B5EF4-FFF2-40B4-BE49-F238E27FC236}">
                    <a16:creationId xmlns:a16="http://schemas.microsoft.com/office/drawing/2014/main" id="{DFB0CFE9-6C4E-4914-9CF2-93EEC2543697}"/>
                  </a:ext>
                </a:extLst>
              </p:cNvPr>
              <p:cNvSpPr/>
              <p:nvPr/>
            </p:nvSpPr>
            <p:spPr>
              <a:xfrm>
                <a:off x="6513963" y="736770"/>
                <a:ext cx="38100" cy="38100"/>
              </a:xfrm>
              <a:custGeom>
                <a:avLst/>
                <a:gdLst>
                  <a:gd name="connsiteX0" fmla="*/ 1 w 38100"/>
                  <a:gd name="connsiteY0" fmla="*/ 21908 h 38100"/>
                  <a:gd name="connsiteX1" fmla="*/ 21908 w 38100"/>
                  <a:gd name="connsiteY1" fmla="*/ 43625 h 38100"/>
                  <a:gd name="connsiteX2" fmla="*/ 43625 w 38100"/>
                  <a:gd name="connsiteY2" fmla="*/ 21717 h 38100"/>
                  <a:gd name="connsiteX3" fmla="*/ 21813 w 38100"/>
                  <a:gd name="connsiteY3" fmla="*/ 0 h 38100"/>
                  <a:gd name="connsiteX4" fmla="*/ 0 w 38100"/>
                  <a:gd name="connsiteY4" fmla="*/ 21621 h 38100"/>
                  <a:gd name="connsiteX5" fmla="*/ 1 w 38100"/>
                  <a:gd name="connsiteY5" fmla="*/ 21908 h 38100"/>
                  <a:gd name="connsiteX6" fmla="*/ 21813 w 38100"/>
                  <a:gd name="connsiteY6" fmla="*/ 9620 h 38100"/>
                  <a:gd name="connsiteX7" fmla="*/ 34196 w 38100"/>
                  <a:gd name="connsiteY7" fmla="*/ 21812 h 38100"/>
                  <a:gd name="connsiteX8" fmla="*/ 22004 w 38100"/>
                  <a:gd name="connsiteY8" fmla="*/ 34194 h 38100"/>
                  <a:gd name="connsiteX9" fmla="*/ 9621 w 38100"/>
                  <a:gd name="connsiteY9" fmla="*/ 22003 h 38100"/>
                  <a:gd name="connsiteX10" fmla="*/ 9621 w 38100"/>
                  <a:gd name="connsiteY10" fmla="*/ 21908 h 38100"/>
                  <a:gd name="connsiteX11" fmla="*/ 21718 w 38100"/>
                  <a:gd name="connsiteY11" fmla="*/ 9620 h 38100"/>
                  <a:gd name="connsiteX12" fmla="*/ 21813 w 38100"/>
                  <a:gd name="connsiteY12" fmla="*/ 962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 h="38100">
                    <a:moveTo>
                      <a:pt x="1" y="21908"/>
                    </a:moveTo>
                    <a:cubicBezTo>
                      <a:pt x="53" y="33954"/>
                      <a:pt x="9862" y="43677"/>
                      <a:pt x="21908" y="43625"/>
                    </a:cubicBezTo>
                    <a:cubicBezTo>
                      <a:pt x="33955" y="43572"/>
                      <a:pt x="43678" y="33763"/>
                      <a:pt x="43625" y="21717"/>
                    </a:cubicBezTo>
                    <a:cubicBezTo>
                      <a:pt x="43573" y="9708"/>
                      <a:pt x="33822" y="0"/>
                      <a:pt x="21813" y="0"/>
                    </a:cubicBezTo>
                    <a:cubicBezTo>
                      <a:pt x="9819" y="-53"/>
                      <a:pt x="53" y="9627"/>
                      <a:pt x="0" y="21621"/>
                    </a:cubicBezTo>
                    <a:cubicBezTo>
                      <a:pt x="0" y="21716"/>
                      <a:pt x="0" y="21812"/>
                      <a:pt x="1" y="21908"/>
                    </a:cubicBezTo>
                    <a:close/>
                    <a:moveTo>
                      <a:pt x="21813" y="9620"/>
                    </a:moveTo>
                    <a:cubicBezTo>
                      <a:pt x="28599" y="9568"/>
                      <a:pt x="34142" y="15026"/>
                      <a:pt x="34196" y="21812"/>
                    </a:cubicBezTo>
                    <a:cubicBezTo>
                      <a:pt x="34248" y="28598"/>
                      <a:pt x="28789" y="34142"/>
                      <a:pt x="22004" y="34194"/>
                    </a:cubicBezTo>
                    <a:cubicBezTo>
                      <a:pt x="15218" y="34246"/>
                      <a:pt x="9675" y="28789"/>
                      <a:pt x="9621" y="22003"/>
                    </a:cubicBezTo>
                    <a:cubicBezTo>
                      <a:pt x="9621" y="21971"/>
                      <a:pt x="9621" y="21939"/>
                      <a:pt x="9621" y="21908"/>
                    </a:cubicBezTo>
                    <a:cubicBezTo>
                      <a:pt x="9569" y="15174"/>
                      <a:pt x="14985" y="9674"/>
                      <a:pt x="21718" y="9620"/>
                    </a:cubicBezTo>
                    <a:cubicBezTo>
                      <a:pt x="21749" y="9620"/>
                      <a:pt x="21782" y="9620"/>
                      <a:pt x="21813" y="962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sp>
            <p:nvSpPr>
              <p:cNvPr id="100" name="Frihandsfigur: Form 99">
                <a:extLst>
                  <a:ext uri="{FF2B5EF4-FFF2-40B4-BE49-F238E27FC236}">
                    <a16:creationId xmlns:a16="http://schemas.microsoft.com/office/drawing/2014/main" id="{E2C8568B-E087-4E28-A1B8-FF43030E7B8D}"/>
                  </a:ext>
                </a:extLst>
              </p:cNvPr>
              <p:cNvSpPr/>
              <p:nvPr/>
            </p:nvSpPr>
            <p:spPr>
              <a:xfrm>
                <a:off x="6102293" y="665809"/>
                <a:ext cx="609600" cy="304800"/>
              </a:xfrm>
              <a:custGeom>
                <a:avLst/>
                <a:gdLst>
                  <a:gd name="connsiteX0" fmla="*/ 579120 w 609600"/>
                  <a:gd name="connsiteY0" fmla="*/ 91440 h 304800"/>
                  <a:gd name="connsiteX1" fmla="*/ 442817 w 609600"/>
                  <a:gd name="connsiteY1" fmla="*/ 22765 h 304800"/>
                  <a:gd name="connsiteX2" fmla="*/ 442817 w 609600"/>
                  <a:gd name="connsiteY2" fmla="*/ 59722 h 304800"/>
                  <a:gd name="connsiteX3" fmla="*/ 467773 w 609600"/>
                  <a:gd name="connsiteY3" fmla="*/ 92869 h 304800"/>
                  <a:gd name="connsiteX4" fmla="*/ 433483 w 609600"/>
                  <a:gd name="connsiteY4" fmla="*/ 127159 h 304800"/>
                  <a:gd name="connsiteX5" fmla="*/ 399193 w 609600"/>
                  <a:gd name="connsiteY5" fmla="*/ 92869 h 304800"/>
                  <a:gd name="connsiteX6" fmla="*/ 424148 w 609600"/>
                  <a:gd name="connsiteY6" fmla="*/ 59722 h 304800"/>
                  <a:gd name="connsiteX7" fmla="*/ 424148 w 609600"/>
                  <a:gd name="connsiteY7" fmla="*/ 17240 h 304800"/>
                  <a:gd name="connsiteX8" fmla="*/ 304800 w 609600"/>
                  <a:gd name="connsiteY8" fmla="*/ 0 h 304800"/>
                  <a:gd name="connsiteX9" fmla="*/ 181642 w 609600"/>
                  <a:gd name="connsiteY9" fmla="*/ 18383 h 304800"/>
                  <a:gd name="connsiteX10" fmla="*/ 181642 w 609600"/>
                  <a:gd name="connsiteY10" fmla="*/ 67818 h 304800"/>
                  <a:gd name="connsiteX11" fmla="*/ 240506 w 609600"/>
                  <a:gd name="connsiteY11" fmla="*/ 135827 h 304800"/>
                  <a:gd name="connsiteX12" fmla="*/ 233934 w 609600"/>
                  <a:gd name="connsiteY12" fmla="*/ 146971 h 304800"/>
                  <a:gd name="connsiteX13" fmla="*/ 233934 w 609600"/>
                  <a:gd name="connsiteY13" fmla="*/ 227362 h 304800"/>
                  <a:gd name="connsiteX14" fmla="*/ 216979 w 609600"/>
                  <a:gd name="connsiteY14" fmla="*/ 246412 h 304800"/>
                  <a:gd name="connsiteX15" fmla="*/ 207454 w 609600"/>
                  <a:gd name="connsiteY15" fmla="*/ 253270 h 304800"/>
                  <a:gd name="connsiteX16" fmla="*/ 204216 w 609600"/>
                  <a:gd name="connsiteY16" fmla="*/ 253270 h 304800"/>
                  <a:gd name="connsiteX17" fmla="*/ 190001 w 609600"/>
                  <a:gd name="connsiteY17" fmla="*/ 241291 h 304800"/>
                  <a:gd name="connsiteX18" fmla="*/ 201980 w 609600"/>
                  <a:gd name="connsiteY18" fmla="*/ 227076 h 304800"/>
                  <a:gd name="connsiteX19" fmla="*/ 204216 w 609600"/>
                  <a:gd name="connsiteY19" fmla="*/ 227076 h 304800"/>
                  <a:gd name="connsiteX20" fmla="*/ 207454 w 609600"/>
                  <a:gd name="connsiteY20" fmla="*/ 227076 h 304800"/>
                  <a:gd name="connsiteX21" fmla="*/ 216979 w 609600"/>
                  <a:gd name="connsiteY21" fmla="*/ 232981 h 304800"/>
                  <a:gd name="connsiteX22" fmla="*/ 220885 w 609600"/>
                  <a:gd name="connsiteY22" fmla="*/ 227076 h 304800"/>
                  <a:gd name="connsiteX23" fmla="*/ 220885 w 609600"/>
                  <a:gd name="connsiteY23" fmla="*/ 146971 h 304800"/>
                  <a:gd name="connsiteX24" fmla="*/ 214313 w 609600"/>
                  <a:gd name="connsiteY24" fmla="*/ 135827 h 304800"/>
                  <a:gd name="connsiteX25" fmla="*/ 171831 w 609600"/>
                  <a:gd name="connsiteY25" fmla="*/ 93345 h 304800"/>
                  <a:gd name="connsiteX26" fmla="*/ 129350 w 609600"/>
                  <a:gd name="connsiteY26" fmla="*/ 135827 h 304800"/>
                  <a:gd name="connsiteX27" fmla="*/ 122777 w 609600"/>
                  <a:gd name="connsiteY27" fmla="*/ 146971 h 304800"/>
                  <a:gd name="connsiteX28" fmla="*/ 122777 w 609600"/>
                  <a:gd name="connsiteY28" fmla="*/ 227362 h 304800"/>
                  <a:gd name="connsiteX29" fmla="*/ 126682 w 609600"/>
                  <a:gd name="connsiteY29" fmla="*/ 233267 h 304800"/>
                  <a:gd name="connsiteX30" fmla="*/ 136208 w 609600"/>
                  <a:gd name="connsiteY30" fmla="*/ 227362 h 304800"/>
                  <a:gd name="connsiteX31" fmla="*/ 139446 w 609600"/>
                  <a:gd name="connsiteY31" fmla="*/ 227362 h 304800"/>
                  <a:gd name="connsiteX32" fmla="*/ 151425 w 609600"/>
                  <a:gd name="connsiteY32" fmla="*/ 241577 h 304800"/>
                  <a:gd name="connsiteX33" fmla="*/ 139446 w 609600"/>
                  <a:gd name="connsiteY33" fmla="*/ 253556 h 304800"/>
                  <a:gd name="connsiteX34" fmla="*/ 136208 w 609600"/>
                  <a:gd name="connsiteY34" fmla="*/ 253556 h 304800"/>
                  <a:gd name="connsiteX35" fmla="*/ 126682 w 609600"/>
                  <a:gd name="connsiteY35" fmla="*/ 246698 h 304800"/>
                  <a:gd name="connsiteX36" fmla="*/ 109728 w 609600"/>
                  <a:gd name="connsiteY36" fmla="*/ 227648 h 304800"/>
                  <a:gd name="connsiteX37" fmla="*/ 109728 w 609600"/>
                  <a:gd name="connsiteY37" fmla="*/ 146971 h 304800"/>
                  <a:gd name="connsiteX38" fmla="*/ 103156 w 609600"/>
                  <a:gd name="connsiteY38" fmla="*/ 135827 h 304800"/>
                  <a:gd name="connsiteX39" fmla="*/ 161925 w 609600"/>
                  <a:gd name="connsiteY39" fmla="*/ 67818 h 304800"/>
                  <a:gd name="connsiteX40" fmla="*/ 161925 w 609600"/>
                  <a:gd name="connsiteY40" fmla="*/ 24384 h 304800"/>
                  <a:gd name="connsiteX41" fmla="*/ 30385 w 609600"/>
                  <a:gd name="connsiteY41" fmla="*/ 91059 h 304800"/>
                  <a:gd name="connsiteX42" fmla="*/ 0 w 609600"/>
                  <a:gd name="connsiteY42" fmla="*/ 152400 h 304800"/>
                  <a:gd name="connsiteX43" fmla="*/ 0 w 609600"/>
                  <a:gd name="connsiteY43" fmla="*/ 304800 h 304800"/>
                  <a:gd name="connsiteX44" fmla="*/ 609600 w 609600"/>
                  <a:gd name="connsiteY44" fmla="*/ 304800 h 304800"/>
                  <a:gd name="connsiteX45" fmla="*/ 609600 w 609600"/>
                  <a:gd name="connsiteY45" fmla="*/ 152400 h 304800"/>
                  <a:gd name="connsiteX46" fmla="*/ 579120 w 609600"/>
                  <a:gd name="connsiteY46" fmla="*/ 9144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600" h="304800">
                    <a:moveTo>
                      <a:pt x="579120" y="91440"/>
                    </a:moveTo>
                    <a:cubicBezTo>
                      <a:pt x="538449" y="60117"/>
                      <a:pt x="492193" y="36811"/>
                      <a:pt x="442817" y="22765"/>
                    </a:cubicBezTo>
                    <a:lnTo>
                      <a:pt x="442817" y="59722"/>
                    </a:lnTo>
                    <a:cubicBezTo>
                      <a:pt x="457577" y="63998"/>
                      <a:pt x="467744" y="77502"/>
                      <a:pt x="467773" y="92869"/>
                    </a:cubicBezTo>
                    <a:cubicBezTo>
                      <a:pt x="467773" y="111806"/>
                      <a:pt x="452420" y="127159"/>
                      <a:pt x="433483" y="127159"/>
                    </a:cubicBezTo>
                    <a:cubicBezTo>
                      <a:pt x="414545" y="127159"/>
                      <a:pt x="399193" y="111806"/>
                      <a:pt x="399193" y="92869"/>
                    </a:cubicBezTo>
                    <a:cubicBezTo>
                      <a:pt x="399221" y="77502"/>
                      <a:pt x="409388" y="63998"/>
                      <a:pt x="424148" y="59722"/>
                    </a:cubicBezTo>
                    <a:lnTo>
                      <a:pt x="424148" y="17240"/>
                    </a:lnTo>
                    <a:cubicBezTo>
                      <a:pt x="385365" y="5952"/>
                      <a:pt x="345193" y="150"/>
                      <a:pt x="304800" y="0"/>
                    </a:cubicBezTo>
                    <a:cubicBezTo>
                      <a:pt x="263119" y="697"/>
                      <a:pt x="221710" y="6878"/>
                      <a:pt x="181642" y="18383"/>
                    </a:cubicBezTo>
                    <a:lnTo>
                      <a:pt x="181642" y="67818"/>
                    </a:lnTo>
                    <a:cubicBezTo>
                      <a:pt x="215423" y="72735"/>
                      <a:pt x="240484" y="101689"/>
                      <a:pt x="240506" y="135827"/>
                    </a:cubicBezTo>
                    <a:cubicBezTo>
                      <a:pt x="240461" y="140448"/>
                      <a:pt x="237955" y="144694"/>
                      <a:pt x="233934" y="146971"/>
                    </a:cubicBezTo>
                    <a:lnTo>
                      <a:pt x="233934" y="227362"/>
                    </a:lnTo>
                    <a:cubicBezTo>
                      <a:pt x="233703" y="237004"/>
                      <a:pt x="226529" y="245063"/>
                      <a:pt x="216979" y="246412"/>
                    </a:cubicBezTo>
                    <a:cubicBezTo>
                      <a:pt x="215757" y="250615"/>
                      <a:pt x="211828" y="253444"/>
                      <a:pt x="207454" y="253270"/>
                    </a:cubicBezTo>
                    <a:lnTo>
                      <a:pt x="204216" y="253270"/>
                    </a:lnTo>
                    <a:cubicBezTo>
                      <a:pt x="196983" y="253887"/>
                      <a:pt x="190619" y="248524"/>
                      <a:pt x="190001" y="241291"/>
                    </a:cubicBezTo>
                    <a:cubicBezTo>
                      <a:pt x="189384" y="234058"/>
                      <a:pt x="194747" y="227693"/>
                      <a:pt x="201980" y="227076"/>
                    </a:cubicBezTo>
                    <a:cubicBezTo>
                      <a:pt x="202724" y="227012"/>
                      <a:pt x="203472" y="227012"/>
                      <a:pt x="204216" y="227076"/>
                    </a:cubicBezTo>
                    <a:lnTo>
                      <a:pt x="207454" y="227076"/>
                    </a:lnTo>
                    <a:cubicBezTo>
                      <a:pt x="211574" y="226770"/>
                      <a:pt x="215421" y="229155"/>
                      <a:pt x="216979" y="232981"/>
                    </a:cubicBezTo>
                    <a:cubicBezTo>
                      <a:pt x="219354" y="231981"/>
                      <a:pt x="220894" y="229652"/>
                      <a:pt x="220885" y="227076"/>
                    </a:cubicBezTo>
                    <a:lnTo>
                      <a:pt x="220885" y="146971"/>
                    </a:lnTo>
                    <a:cubicBezTo>
                      <a:pt x="216773" y="144787"/>
                      <a:pt x="214234" y="140481"/>
                      <a:pt x="214313" y="135827"/>
                    </a:cubicBezTo>
                    <a:cubicBezTo>
                      <a:pt x="214313" y="112365"/>
                      <a:pt x="195293" y="93345"/>
                      <a:pt x="171831" y="93345"/>
                    </a:cubicBezTo>
                    <a:cubicBezTo>
                      <a:pt x="148369" y="93345"/>
                      <a:pt x="129350" y="112365"/>
                      <a:pt x="129350" y="135827"/>
                    </a:cubicBezTo>
                    <a:cubicBezTo>
                      <a:pt x="129265" y="140437"/>
                      <a:pt x="126771" y="144666"/>
                      <a:pt x="122777" y="146971"/>
                    </a:cubicBezTo>
                    <a:lnTo>
                      <a:pt x="122777" y="227362"/>
                    </a:lnTo>
                    <a:cubicBezTo>
                      <a:pt x="122768" y="229938"/>
                      <a:pt x="124308" y="232267"/>
                      <a:pt x="126682" y="233267"/>
                    </a:cubicBezTo>
                    <a:cubicBezTo>
                      <a:pt x="128518" y="229686"/>
                      <a:pt x="132183" y="227413"/>
                      <a:pt x="136208" y="227362"/>
                    </a:cubicBezTo>
                    <a:lnTo>
                      <a:pt x="139446" y="227362"/>
                    </a:lnTo>
                    <a:cubicBezTo>
                      <a:pt x="146679" y="227979"/>
                      <a:pt x="152043" y="234344"/>
                      <a:pt x="151425" y="241577"/>
                    </a:cubicBezTo>
                    <a:cubicBezTo>
                      <a:pt x="150881" y="247953"/>
                      <a:pt x="145823" y="253012"/>
                      <a:pt x="139446" y="253556"/>
                    </a:cubicBezTo>
                    <a:lnTo>
                      <a:pt x="136208" y="253556"/>
                    </a:lnTo>
                    <a:cubicBezTo>
                      <a:pt x="131834" y="253730"/>
                      <a:pt x="127905" y="250901"/>
                      <a:pt x="126682" y="246698"/>
                    </a:cubicBezTo>
                    <a:cubicBezTo>
                      <a:pt x="117133" y="245349"/>
                      <a:pt x="109959" y="237290"/>
                      <a:pt x="109728" y="227648"/>
                    </a:cubicBezTo>
                    <a:lnTo>
                      <a:pt x="109728" y="146971"/>
                    </a:lnTo>
                    <a:cubicBezTo>
                      <a:pt x="105616" y="144787"/>
                      <a:pt x="103078" y="140481"/>
                      <a:pt x="103156" y="135827"/>
                    </a:cubicBezTo>
                    <a:cubicBezTo>
                      <a:pt x="103171" y="101720"/>
                      <a:pt x="128182" y="72778"/>
                      <a:pt x="161925" y="67818"/>
                    </a:cubicBezTo>
                    <a:lnTo>
                      <a:pt x="161925" y="24384"/>
                    </a:lnTo>
                    <a:cubicBezTo>
                      <a:pt x="114976" y="39871"/>
                      <a:pt x="70631" y="62349"/>
                      <a:pt x="30385" y="91059"/>
                    </a:cubicBezTo>
                    <a:cubicBezTo>
                      <a:pt x="11525" y="105878"/>
                      <a:pt x="361" y="128417"/>
                      <a:pt x="0" y="152400"/>
                    </a:cubicBezTo>
                    <a:lnTo>
                      <a:pt x="0" y="304800"/>
                    </a:lnTo>
                    <a:lnTo>
                      <a:pt x="609600" y="304800"/>
                    </a:lnTo>
                    <a:lnTo>
                      <a:pt x="609600" y="152400"/>
                    </a:lnTo>
                    <a:cubicBezTo>
                      <a:pt x="609103" y="128536"/>
                      <a:pt x="597913" y="106157"/>
                      <a:pt x="579120" y="91440"/>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endParaRPr>
              </a:p>
            </p:txBody>
          </p:sp>
        </p:grpSp>
      </p:grpSp>
      <p:sp>
        <p:nvSpPr>
          <p:cNvPr id="101" name="Rektangel 100">
            <a:extLst>
              <a:ext uri="{FF2B5EF4-FFF2-40B4-BE49-F238E27FC236}">
                <a16:creationId xmlns:a16="http://schemas.microsoft.com/office/drawing/2014/main" id="{1436DEC6-5E9D-4624-899B-C01A6ECCAD9C}"/>
              </a:ext>
            </a:extLst>
          </p:cNvPr>
          <p:cNvSpPr/>
          <p:nvPr/>
        </p:nvSpPr>
        <p:spPr>
          <a:xfrm>
            <a:off x="7834790" y="5517754"/>
            <a:ext cx="2321469" cy="369332"/>
          </a:xfrm>
          <a:prstGeom prst="rect">
            <a:avLst/>
          </a:prstGeom>
        </p:spPr>
        <p:txBody>
          <a:bodyPr wrap="none">
            <a:spAutoFit/>
          </a:bodyPr>
          <a:lstStyle/>
          <a:p>
            <a:pPr>
              <a:defRPr/>
            </a:pPr>
            <a:r>
              <a:rPr lang="sv-SE">
                <a:solidFill>
                  <a:srgbClr val="000000"/>
                </a:solidFill>
                <a:latin typeface="Franklin Gothic Demi Cond" panose="020B0706030402020204" pitchFamily="34" charset="0"/>
                <a:ea typeface="Calibri" panose="020F0502020204030204" pitchFamily="34" charset="0"/>
              </a:rPr>
              <a:t>DEN ENSKILDE I TEAMET</a:t>
            </a:r>
            <a:endParaRPr lang="sv-SE">
              <a:solidFill>
                <a:prstClr val="black"/>
              </a:solidFill>
              <a:latin typeface="Franklin Gothic Demi Cond" panose="020B0706030402020204" pitchFamily="34" charset="0"/>
            </a:endParaRPr>
          </a:p>
        </p:txBody>
      </p:sp>
      <p:sp>
        <p:nvSpPr>
          <p:cNvPr id="102" name="Ellips 101" descr="Se beskrivning i Anteckningar">
            <a:extLst>
              <a:ext uri="{FF2B5EF4-FFF2-40B4-BE49-F238E27FC236}">
                <a16:creationId xmlns:a16="http://schemas.microsoft.com/office/drawing/2014/main" id="{D0B15BFB-5AB9-4B41-BFDB-AB5B1DAF4C98}"/>
              </a:ext>
            </a:extLst>
          </p:cNvPr>
          <p:cNvSpPr/>
          <p:nvPr/>
        </p:nvSpPr>
        <p:spPr>
          <a:xfrm>
            <a:off x="7582113" y="1909468"/>
            <a:ext cx="2420095" cy="2420095"/>
          </a:xfrm>
          <a:prstGeom prst="ellipse">
            <a:avLst/>
          </a:prstGeom>
          <a:solidFill>
            <a:srgbClr val="E7E6E6">
              <a:lumMod val="9000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3" name="Rektangel 102">
            <a:extLst>
              <a:ext uri="{FF2B5EF4-FFF2-40B4-BE49-F238E27FC236}">
                <a16:creationId xmlns:a16="http://schemas.microsoft.com/office/drawing/2014/main" id="{8889D060-0A32-4FD8-9C3C-2FF846E398B6}"/>
              </a:ext>
            </a:extLst>
          </p:cNvPr>
          <p:cNvSpPr/>
          <p:nvPr/>
        </p:nvSpPr>
        <p:spPr>
          <a:xfrm>
            <a:off x="8029615" y="2706119"/>
            <a:ext cx="1600949" cy="738664"/>
          </a:xfrm>
          <a:prstGeom prst="rect">
            <a:avLst/>
          </a:prstGeom>
        </p:spPr>
        <p:txBody>
          <a:bodyPr wrap="square">
            <a:spAutoFit/>
          </a:bodyPr>
          <a:lstStyle/>
          <a:p>
            <a:pPr algn="ctr">
              <a:defRPr/>
            </a:pPr>
            <a:r>
              <a:rPr lang="sv-SE" sz="1400">
                <a:solidFill>
                  <a:srgbClr val="000000"/>
                </a:solidFill>
                <a:latin typeface="Franklin Gothic Demi" panose="020B0703020102020204" pitchFamily="34" charset="0"/>
                <a:ea typeface="Calibri" panose="020F0502020204030204" pitchFamily="34" charset="0"/>
              </a:rPr>
              <a:t>Den enskildes behov och resurser</a:t>
            </a:r>
            <a:endParaRPr lang="sv-SE" sz="1400">
              <a:solidFill>
                <a:prstClr val="black"/>
              </a:solidFill>
              <a:latin typeface="Franklin Gothic Demi" panose="020B0703020102020204" pitchFamily="34" charset="0"/>
            </a:endParaRPr>
          </a:p>
        </p:txBody>
      </p:sp>
      <p:sp>
        <p:nvSpPr>
          <p:cNvPr id="104" name="Pil: nedåt 103">
            <a:extLst>
              <a:ext uri="{FF2B5EF4-FFF2-40B4-BE49-F238E27FC236}">
                <a16:creationId xmlns:a16="http://schemas.microsoft.com/office/drawing/2014/main" id="{A80D389B-16C3-49AF-9E93-A9113734D593}"/>
              </a:ext>
              <a:ext uri="{C183D7F6-B498-43B3-948B-1728B52AA6E4}">
                <adec:decorative xmlns:adec="http://schemas.microsoft.com/office/drawing/2017/decorative" val="1"/>
              </a:ext>
            </a:extLst>
          </p:cNvPr>
          <p:cNvSpPr/>
          <p:nvPr/>
        </p:nvSpPr>
        <p:spPr>
          <a:xfrm rot="16200000">
            <a:off x="5634134" y="2815932"/>
            <a:ext cx="759154" cy="607165"/>
          </a:xfrm>
          <a:prstGeom prst="downArrow">
            <a:avLst/>
          </a:prstGeom>
          <a:solidFill>
            <a:srgbClr val="52A8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5" name="Ellips 104">
            <a:extLst>
              <a:ext uri="{FF2B5EF4-FFF2-40B4-BE49-F238E27FC236}">
                <a16:creationId xmlns:a16="http://schemas.microsoft.com/office/drawing/2014/main" id="{2EEB3FE0-5D6B-4E41-8FDB-11BC2239713F}"/>
              </a:ext>
              <a:ext uri="{C183D7F6-B498-43B3-948B-1728B52AA6E4}">
                <adec:decorative xmlns:adec="http://schemas.microsoft.com/office/drawing/2017/decorative" val="1"/>
              </a:ext>
            </a:extLst>
          </p:cNvPr>
          <p:cNvSpPr/>
          <p:nvPr/>
        </p:nvSpPr>
        <p:spPr>
          <a:xfrm>
            <a:off x="8247309" y="1115088"/>
            <a:ext cx="1046018" cy="1046018"/>
          </a:xfrm>
          <a:prstGeom prst="ellipse">
            <a:avLst/>
          </a:prstGeom>
          <a:solidFill>
            <a:srgbClr val="E3E2E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6" name="Frihandsfigur: Form 105">
            <a:extLst>
              <a:ext uri="{FF2B5EF4-FFF2-40B4-BE49-F238E27FC236}">
                <a16:creationId xmlns:a16="http://schemas.microsoft.com/office/drawing/2014/main" id="{6871A651-1592-48D3-8FF4-533BED6C17A8}"/>
              </a:ext>
              <a:ext uri="{C183D7F6-B498-43B3-948B-1728B52AA6E4}">
                <adec:decorative xmlns:adec="http://schemas.microsoft.com/office/drawing/2017/decorative" val="1"/>
              </a:ext>
            </a:extLst>
          </p:cNvPr>
          <p:cNvSpPr/>
          <p:nvPr/>
        </p:nvSpPr>
        <p:spPr>
          <a:xfrm>
            <a:off x="8443067" y="1274550"/>
            <a:ext cx="654501" cy="647550"/>
          </a:xfrm>
          <a:custGeom>
            <a:avLst/>
            <a:gdLst>
              <a:gd name="connsiteX0" fmla="*/ 87641 w 1257322"/>
              <a:gd name="connsiteY0" fmla="*/ 922020 h 1243969"/>
              <a:gd name="connsiteX1" fmla="*/ 1152536 w 1257322"/>
              <a:gd name="connsiteY1" fmla="*/ 922020 h 1243969"/>
              <a:gd name="connsiteX2" fmla="*/ 1257322 w 1257322"/>
              <a:gd name="connsiteY2" fmla="*/ 1243969 h 1243969"/>
              <a:gd name="connsiteX3" fmla="*/ 0 w 1257322"/>
              <a:gd name="connsiteY3" fmla="*/ 1232535 h 1243969"/>
              <a:gd name="connsiteX4" fmla="*/ 87641 w 1257322"/>
              <a:gd name="connsiteY4" fmla="*/ 922020 h 1243969"/>
              <a:gd name="connsiteX5" fmla="*/ 854228 w 1257322"/>
              <a:gd name="connsiteY5" fmla="*/ 526008 h 1243969"/>
              <a:gd name="connsiteX6" fmla="*/ 850387 w 1257322"/>
              <a:gd name="connsiteY6" fmla="*/ 530983 h 1243969"/>
              <a:gd name="connsiteX7" fmla="*/ 855887 w 1257322"/>
              <a:gd name="connsiteY7" fmla="*/ 531093 h 1243969"/>
              <a:gd name="connsiteX8" fmla="*/ 630566 w 1257322"/>
              <a:gd name="connsiteY8" fmla="*/ 0 h 1243969"/>
              <a:gd name="connsiteX9" fmla="*/ 928222 w 1257322"/>
              <a:gd name="connsiteY9" fmla="*/ 318135 h 1243969"/>
              <a:gd name="connsiteX10" fmla="*/ 923926 w 1257322"/>
              <a:gd name="connsiteY10" fmla="*/ 363689 h 1243969"/>
              <a:gd name="connsiteX11" fmla="*/ 925702 w 1257322"/>
              <a:gd name="connsiteY11" fmla="*/ 363318 h 1243969"/>
              <a:gd name="connsiteX12" fmla="*/ 946442 w 1257322"/>
              <a:gd name="connsiteY12" fmla="*/ 449292 h 1243969"/>
              <a:gd name="connsiteX13" fmla="*/ 872635 w 1257322"/>
              <a:gd name="connsiteY13" fmla="*/ 548703 h 1243969"/>
              <a:gd name="connsiteX14" fmla="*/ 860668 w 1257322"/>
              <a:gd name="connsiteY14" fmla="*/ 537533 h 1243969"/>
              <a:gd name="connsiteX15" fmla="*/ 809120 w 1257322"/>
              <a:gd name="connsiteY15" fmla="*/ 678198 h 1243969"/>
              <a:gd name="connsiteX16" fmla="*/ 825779 w 1257322"/>
              <a:gd name="connsiteY16" fmla="*/ 717431 h 1243969"/>
              <a:gd name="connsiteX17" fmla="*/ 1152537 w 1257322"/>
              <a:gd name="connsiteY17" fmla="*/ 922019 h 1243969"/>
              <a:gd name="connsiteX18" fmla="*/ 87641 w 1257322"/>
              <a:gd name="connsiteY18" fmla="*/ 922019 h 1243969"/>
              <a:gd name="connsiteX19" fmla="*/ 443116 w 1257322"/>
              <a:gd name="connsiteY19" fmla="*/ 699450 h 1243969"/>
              <a:gd name="connsiteX20" fmla="*/ 451908 w 1257322"/>
              <a:gd name="connsiteY20" fmla="*/ 675459 h 1243969"/>
              <a:gd name="connsiteX21" fmla="*/ 395314 w 1257322"/>
              <a:gd name="connsiteY21" fmla="*/ 542179 h 1243969"/>
              <a:gd name="connsiteX22" fmla="*/ 388323 w 1257322"/>
              <a:gd name="connsiteY22" fmla="*/ 548704 h 1243969"/>
              <a:gd name="connsiteX23" fmla="*/ 314516 w 1257322"/>
              <a:gd name="connsiteY23" fmla="*/ 449293 h 1243969"/>
              <a:gd name="connsiteX24" fmla="*/ 335256 w 1257322"/>
              <a:gd name="connsiteY24" fmla="*/ 363319 h 1243969"/>
              <a:gd name="connsiteX25" fmla="*/ 337210 w 1257322"/>
              <a:gd name="connsiteY25" fmla="*/ 363727 h 1243969"/>
              <a:gd name="connsiteX26" fmla="*/ 332910 w 1257322"/>
              <a:gd name="connsiteY26" fmla="*/ 318135 h 1243969"/>
              <a:gd name="connsiteX27" fmla="*/ 630566 w 1257322"/>
              <a:gd name="connsiteY27" fmla="*/ 0 h 124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57322" h="1243969">
                <a:moveTo>
                  <a:pt x="87641" y="922020"/>
                </a:moveTo>
                <a:lnTo>
                  <a:pt x="1152536" y="922020"/>
                </a:lnTo>
                <a:cubicBezTo>
                  <a:pt x="1196943" y="972195"/>
                  <a:pt x="1218560" y="1007123"/>
                  <a:pt x="1257322" y="1243969"/>
                </a:cubicBezTo>
                <a:lnTo>
                  <a:pt x="0" y="1232535"/>
                </a:lnTo>
                <a:cubicBezTo>
                  <a:pt x="4366" y="1071888"/>
                  <a:pt x="56546" y="968383"/>
                  <a:pt x="87641" y="922020"/>
                </a:cubicBezTo>
                <a:close/>
                <a:moveTo>
                  <a:pt x="854228" y="526008"/>
                </a:moveTo>
                <a:lnTo>
                  <a:pt x="850387" y="530983"/>
                </a:lnTo>
                <a:lnTo>
                  <a:pt x="855887" y="531093"/>
                </a:lnTo>
                <a:close/>
                <a:moveTo>
                  <a:pt x="630566" y="0"/>
                </a:moveTo>
                <a:cubicBezTo>
                  <a:pt x="794957" y="0"/>
                  <a:pt x="928222" y="142434"/>
                  <a:pt x="928222" y="318135"/>
                </a:cubicBezTo>
                <a:lnTo>
                  <a:pt x="923926" y="363689"/>
                </a:lnTo>
                <a:lnTo>
                  <a:pt x="925702" y="363318"/>
                </a:lnTo>
                <a:cubicBezTo>
                  <a:pt x="941460" y="365841"/>
                  <a:pt x="955287" y="418395"/>
                  <a:pt x="946442" y="449292"/>
                </a:cubicBezTo>
                <a:cubicBezTo>
                  <a:pt x="937597" y="480189"/>
                  <a:pt x="897918" y="556942"/>
                  <a:pt x="872635" y="548703"/>
                </a:cubicBezTo>
                <a:lnTo>
                  <a:pt x="860668" y="537533"/>
                </a:lnTo>
                <a:lnTo>
                  <a:pt x="809120" y="678198"/>
                </a:lnTo>
                <a:lnTo>
                  <a:pt x="825779" y="717431"/>
                </a:lnTo>
                <a:lnTo>
                  <a:pt x="1152537" y="922019"/>
                </a:lnTo>
                <a:lnTo>
                  <a:pt x="87641" y="922019"/>
                </a:lnTo>
                <a:lnTo>
                  <a:pt x="443116" y="699450"/>
                </a:lnTo>
                <a:lnTo>
                  <a:pt x="451908" y="675459"/>
                </a:lnTo>
                <a:lnTo>
                  <a:pt x="395314" y="542179"/>
                </a:lnTo>
                <a:lnTo>
                  <a:pt x="388323" y="548704"/>
                </a:lnTo>
                <a:cubicBezTo>
                  <a:pt x="363040" y="556943"/>
                  <a:pt x="323361" y="480190"/>
                  <a:pt x="314516" y="449293"/>
                </a:cubicBezTo>
                <a:cubicBezTo>
                  <a:pt x="305672" y="418396"/>
                  <a:pt x="319498" y="365842"/>
                  <a:pt x="335256" y="363319"/>
                </a:cubicBezTo>
                <a:lnTo>
                  <a:pt x="337210" y="363727"/>
                </a:lnTo>
                <a:lnTo>
                  <a:pt x="332910" y="318135"/>
                </a:lnTo>
                <a:cubicBezTo>
                  <a:pt x="332910" y="142434"/>
                  <a:pt x="466175" y="0"/>
                  <a:pt x="630566" y="0"/>
                </a:cubicBezTo>
                <a:close/>
              </a:path>
            </a:pathLst>
          </a:custGeom>
          <a:solidFill>
            <a:srgbClr val="115D9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7" name="Frihandsfigur: Form 106" descr="Se beskrivning i Anteckningar">
            <a:extLst>
              <a:ext uri="{FF2B5EF4-FFF2-40B4-BE49-F238E27FC236}">
                <a16:creationId xmlns:a16="http://schemas.microsoft.com/office/drawing/2014/main" id="{7245196D-83AA-45F8-A4F9-D5DDAE2416F5}"/>
              </a:ext>
            </a:extLst>
          </p:cNvPr>
          <p:cNvSpPr/>
          <p:nvPr/>
        </p:nvSpPr>
        <p:spPr>
          <a:xfrm>
            <a:off x="6636239" y="1014523"/>
            <a:ext cx="4268155" cy="4142884"/>
          </a:xfrm>
          <a:custGeom>
            <a:avLst/>
            <a:gdLst>
              <a:gd name="connsiteX0" fmla="*/ 2119923 w 4268155"/>
              <a:gd name="connsiteY0" fmla="*/ 0 h 4142884"/>
              <a:gd name="connsiteX1" fmla="*/ 2731671 w 4268155"/>
              <a:gd name="connsiteY1" fmla="*/ 611748 h 4142884"/>
              <a:gd name="connsiteX2" fmla="*/ 2730862 w 4268155"/>
              <a:gd name="connsiteY2" fmla="*/ 619775 h 4142884"/>
              <a:gd name="connsiteX3" fmla="*/ 2786021 w 4268155"/>
              <a:gd name="connsiteY3" fmla="*/ 639963 h 4142884"/>
              <a:gd name="connsiteX4" fmla="*/ 2893016 w 4268155"/>
              <a:gd name="connsiteY4" fmla="*/ 689913 h 4142884"/>
              <a:gd name="connsiteX5" fmla="*/ 2930106 w 4268155"/>
              <a:gd name="connsiteY5" fmla="*/ 710645 h 4142884"/>
              <a:gd name="connsiteX6" fmla="*/ 2972418 w 4268155"/>
              <a:gd name="connsiteY6" fmla="*/ 659362 h 4142884"/>
              <a:gd name="connsiteX7" fmla="*/ 3404989 w 4268155"/>
              <a:gd name="connsiteY7" fmla="*/ 480185 h 4142884"/>
              <a:gd name="connsiteX8" fmla="*/ 4016737 w 4268155"/>
              <a:gd name="connsiteY8" fmla="*/ 1091933 h 4142884"/>
              <a:gd name="connsiteX9" fmla="*/ 3747023 w 4268155"/>
              <a:gd name="connsiteY9" fmla="*/ 1599204 h 4142884"/>
              <a:gd name="connsiteX10" fmla="*/ 3694735 w 4268155"/>
              <a:gd name="connsiteY10" fmla="*/ 1627585 h 4142884"/>
              <a:gd name="connsiteX11" fmla="*/ 3703167 w 4268155"/>
              <a:gd name="connsiteY11" fmla="*/ 1651530 h 4142884"/>
              <a:gd name="connsiteX12" fmla="*/ 3734535 w 4268155"/>
              <a:gd name="connsiteY12" fmla="*/ 1767482 h 4142884"/>
              <a:gd name="connsiteX13" fmla="*/ 3741104 w 4268155"/>
              <a:gd name="connsiteY13" fmla="*/ 1801786 h 4142884"/>
              <a:gd name="connsiteX14" fmla="*/ 3779696 w 4268155"/>
              <a:gd name="connsiteY14" fmla="*/ 1805677 h 4142884"/>
              <a:gd name="connsiteX15" fmla="*/ 4268155 w 4268155"/>
              <a:gd name="connsiteY15" fmla="*/ 2404996 h 4142884"/>
              <a:gd name="connsiteX16" fmla="*/ 3656407 w 4268155"/>
              <a:gd name="connsiteY16" fmla="*/ 3016744 h 4142884"/>
              <a:gd name="connsiteX17" fmla="*/ 3533119 w 4268155"/>
              <a:gd name="connsiteY17" fmla="*/ 3004316 h 4142884"/>
              <a:gd name="connsiteX18" fmla="*/ 3522757 w 4268155"/>
              <a:gd name="connsiteY18" fmla="*/ 3001099 h 4142884"/>
              <a:gd name="connsiteX19" fmla="*/ 3499205 w 4268155"/>
              <a:gd name="connsiteY19" fmla="*/ 3039867 h 4142884"/>
              <a:gd name="connsiteX20" fmla="*/ 3407741 w 4268155"/>
              <a:gd name="connsiteY20" fmla="*/ 3159180 h 4142884"/>
              <a:gd name="connsiteX21" fmla="*/ 3459671 w 4268155"/>
              <a:gd name="connsiteY21" fmla="*/ 3254853 h 4142884"/>
              <a:gd name="connsiteX22" fmla="*/ 3507745 w 4268155"/>
              <a:gd name="connsiteY22" fmla="*/ 3492973 h 4142884"/>
              <a:gd name="connsiteX23" fmla="*/ 2895997 w 4268155"/>
              <a:gd name="connsiteY23" fmla="*/ 4104721 h 4142884"/>
              <a:gd name="connsiteX24" fmla="*/ 2388726 w 4268155"/>
              <a:gd name="connsiteY24" fmla="*/ 3835007 h 4142884"/>
              <a:gd name="connsiteX25" fmla="*/ 2338761 w 4268155"/>
              <a:gd name="connsiteY25" fmla="*/ 3742954 h 4142884"/>
              <a:gd name="connsiteX26" fmla="*/ 2155061 w 4268155"/>
              <a:gd name="connsiteY26" fmla="*/ 3754542 h 4142884"/>
              <a:gd name="connsiteX27" fmla="*/ 2077779 w 4268155"/>
              <a:gd name="connsiteY27" fmla="*/ 3750153 h 4142884"/>
              <a:gd name="connsiteX28" fmla="*/ 2071849 w 4268155"/>
              <a:gd name="connsiteY28" fmla="*/ 3769256 h 4142884"/>
              <a:gd name="connsiteX29" fmla="*/ 1508175 w 4268155"/>
              <a:gd name="connsiteY29" fmla="*/ 4142884 h 4142884"/>
              <a:gd name="connsiteX30" fmla="*/ 896427 w 4268155"/>
              <a:gd name="connsiteY30" fmla="*/ 3531136 h 4142884"/>
              <a:gd name="connsiteX31" fmla="*/ 944501 w 4268155"/>
              <a:gd name="connsiteY31" fmla="*/ 3293016 h 4142884"/>
              <a:gd name="connsiteX32" fmla="*/ 973373 w 4268155"/>
              <a:gd name="connsiteY32" fmla="*/ 3239824 h 4142884"/>
              <a:gd name="connsiteX33" fmla="*/ 904233 w 4268155"/>
              <a:gd name="connsiteY33" fmla="*/ 3164655 h 4142884"/>
              <a:gd name="connsiteX34" fmla="*/ 842338 w 4268155"/>
              <a:gd name="connsiteY34" fmla="*/ 3081884 h 4142884"/>
              <a:gd name="connsiteX35" fmla="*/ 735037 w 4268155"/>
              <a:gd name="connsiteY35" fmla="*/ 3115192 h 4142884"/>
              <a:gd name="connsiteX36" fmla="*/ 611748 w 4268155"/>
              <a:gd name="connsiteY36" fmla="*/ 3127620 h 4142884"/>
              <a:gd name="connsiteX37" fmla="*/ 0 w 4268155"/>
              <a:gd name="connsiteY37" fmla="*/ 2515872 h 4142884"/>
              <a:gd name="connsiteX38" fmla="*/ 488460 w 4268155"/>
              <a:gd name="connsiteY38" fmla="*/ 1916553 h 4142884"/>
              <a:gd name="connsiteX39" fmla="*/ 551240 w 4268155"/>
              <a:gd name="connsiteY39" fmla="*/ 1910224 h 4142884"/>
              <a:gd name="connsiteX40" fmla="*/ 567012 w 4268155"/>
              <a:gd name="connsiteY40" fmla="*/ 1806876 h 4142884"/>
              <a:gd name="connsiteX41" fmla="*/ 586737 w 4268155"/>
              <a:gd name="connsiteY41" fmla="*/ 1728142 h 4142884"/>
              <a:gd name="connsiteX42" fmla="*/ 532557 w 4268155"/>
              <a:gd name="connsiteY42" fmla="*/ 1698734 h 4142884"/>
              <a:gd name="connsiteX43" fmla="*/ 262843 w 4268155"/>
              <a:gd name="connsiteY43" fmla="*/ 1191464 h 4142884"/>
              <a:gd name="connsiteX44" fmla="*/ 874591 w 4268155"/>
              <a:gd name="connsiteY44" fmla="*/ 579715 h 4142884"/>
              <a:gd name="connsiteX45" fmla="*/ 1216625 w 4268155"/>
              <a:gd name="connsiteY45" fmla="*/ 684192 h 4142884"/>
              <a:gd name="connsiteX46" fmla="*/ 1303328 w 4268155"/>
              <a:gd name="connsiteY46" fmla="*/ 755729 h 4142884"/>
              <a:gd name="connsiteX47" fmla="*/ 1348206 w 4268155"/>
              <a:gd name="connsiteY47" fmla="*/ 727340 h 4142884"/>
              <a:gd name="connsiteX48" fmla="*/ 1511703 w 4268155"/>
              <a:gd name="connsiteY48" fmla="*/ 646745 h 4142884"/>
              <a:gd name="connsiteX49" fmla="*/ 1508175 w 4268155"/>
              <a:gd name="connsiteY49" fmla="*/ 611748 h 4142884"/>
              <a:gd name="connsiteX50" fmla="*/ 2119923 w 4268155"/>
              <a:gd name="connsiteY50" fmla="*/ 0 h 4142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268155" h="4142884">
                <a:moveTo>
                  <a:pt x="2119923" y="0"/>
                </a:moveTo>
                <a:cubicBezTo>
                  <a:pt x="2457782" y="0"/>
                  <a:pt x="2731671" y="273889"/>
                  <a:pt x="2731671" y="611748"/>
                </a:cubicBezTo>
                <a:lnTo>
                  <a:pt x="2730862" y="619775"/>
                </a:lnTo>
                <a:lnTo>
                  <a:pt x="2786021" y="639963"/>
                </a:lnTo>
                <a:cubicBezTo>
                  <a:pt x="2822383" y="655343"/>
                  <a:pt x="2858067" y="672012"/>
                  <a:pt x="2893016" y="689913"/>
                </a:cubicBezTo>
                <a:lnTo>
                  <a:pt x="2930106" y="710645"/>
                </a:lnTo>
                <a:lnTo>
                  <a:pt x="2972418" y="659362"/>
                </a:lnTo>
                <a:cubicBezTo>
                  <a:pt x="3083123" y="548658"/>
                  <a:pt x="3236060" y="480185"/>
                  <a:pt x="3404989" y="480185"/>
                </a:cubicBezTo>
                <a:cubicBezTo>
                  <a:pt x="3742848" y="480185"/>
                  <a:pt x="4016737" y="754074"/>
                  <a:pt x="4016737" y="1091933"/>
                </a:cubicBezTo>
                <a:cubicBezTo>
                  <a:pt x="4016737" y="1303095"/>
                  <a:pt x="3909749" y="1489269"/>
                  <a:pt x="3747023" y="1599204"/>
                </a:cubicBezTo>
                <a:lnTo>
                  <a:pt x="3694735" y="1627585"/>
                </a:lnTo>
                <a:lnTo>
                  <a:pt x="3703167" y="1651530"/>
                </a:lnTo>
                <a:cubicBezTo>
                  <a:pt x="3715008" y="1689598"/>
                  <a:pt x="3725483" y="1728268"/>
                  <a:pt x="3734535" y="1767482"/>
                </a:cubicBezTo>
                <a:lnTo>
                  <a:pt x="3741104" y="1801786"/>
                </a:lnTo>
                <a:lnTo>
                  <a:pt x="3779696" y="1805677"/>
                </a:lnTo>
                <a:cubicBezTo>
                  <a:pt x="4058459" y="1862720"/>
                  <a:pt x="4268155" y="2109370"/>
                  <a:pt x="4268155" y="2404996"/>
                </a:cubicBezTo>
                <a:cubicBezTo>
                  <a:pt x="4268155" y="2742855"/>
                  <a:pt x="3994266" y="3016744"/>
                  <a:pt x="3656407" y="3016744"/>
                </a:cubicBezTo>
                <a:cubicBezTo>
                  <a:pt x="3614175" y="3016744"/>
                  <a:pt x="3572942" y="3012465"/>
                  <a:pt x="3533119" y="3004316"/>
                </a:cubicBezTo>
                <a:lnTo>
                  <a:pt x="3522757" y="3001099"/>
                </a:lnTo>
                <a:lnTo>
                  <a:pt x="3499205" y="3039867"/>
                </a:lnTo>
                <a:lnTo>
                  <a:pt x="3407741" y="3159180"/>
                </a:lnTo>
                <a:lnTo>
                  <a:pt x="3459671" y="3254853"/>
                </a:lnTo>
                <a:cubicBezTo>
                  <a:pt x="3490627" y="3328042"/>
                  <a:pt x="3507745" y="3408508"/>
                  <a:pt x="3507745" y="3492973"/>
                </a:cubicBezTo>
                <a:cubicBezTo>
                  <a:pt x="3507745" y="3830832"/>
                  <a:pt x="3233856" y="4104721"/>
                  <a:pt x="2895997" y="4104721"/>
                </a:cubicBezTo>
                <a:cubicBezTo>
                  <a:pt x="2684835" y="4104721"/>
                  <a:pt x="2498662" y="3997733"/>
                  <a:pt x="2388726" y="3835007"/>
                </a:cubicBezTo>
                <a:lnTo>
                  <a:pt x="2338761" y="3742954"/>
                </a:lnTo>
                <a:lnTo>
                  <a:pt x="2155061" y="3754542"/>
                </a:lnTo>
                <a:lnTo>
                  <a:pt x="2077779" y="3750153"/>
                </a:lnTo>
                <a:lnTo>
                  <a:pt x="2071849" y="3769256"/>
                </a:lnTo>
                <a:cubicBezTo>
                  <a:pt x="1978981" y="3988822"/>
                  <a:pt x="1761569" y="4142884"/>
                  <a:pt x="1508175" y="4142884"/>
                </a:cubicBezTo>
                <a:cubicBezTo>
                  <a:pt x="1170316" y="4142884"/>
                  <a:pt x="896427" y="3868995"/>
                  <a:pt x="896427" y="3531136"/>
                </a:cubicBezTo>
                <a:cubicBezTo>
                  <a:pt x="896427" y="3446671"/>
                  <a:pt x="913545" y="3366205"/>
                  <a:pt x="944501" y="3293016"/>
                </a:cubicBezTo>
                <a:lnTo>
                  <a:pt x="973373" y="3239824"/>
                </a:lnTo>
                <a:lnTo>
                  <a:pt x="904233" y="3164655"/>
                </a:lnTo>
                <a:lnTo>
                  <a:pt x="842338" y="3081884"/>
                </a:lnTo>
                <a:lnTo>
                  <a:pt x="735037" y="3115192"/>
                </a:lnTo>
                <a:cubicBezTo>
                  <a:pt x="695213" y="3123341"/>
                  <a:pt x="653981" y="3127620"/>
                  <a:pt x="611748" y="3127620"/>
                </a:cubicBezTo>
                <a:cubicBezTo>
                  <a:pt x="273889" y="3127620"/>
                  <a:pt x="0" y="2853731"/>
                  <a:pt x="0" y="2515872"/>
                </a:cubicBezTo>
                <a:cubicBezTo>
                  <a:pt x="0" y="2220246"/>
                  <a:pt x="209697" y="1973596"/>
                  <a:pt x="488460" y="1916553"/>
                </a:cubicBezTo>
                <a:lnTo>
                  <a:pt x="551240" y="1910224"/>
                </a:lnTo>
                <a:lnTo>
                  <a:pt x="567012" y="1806876"/>
                </a:lnTo>
                <a:lnTo>
                  <a:pt x="586737" y="1728142"/>
                </a:lnTo>
                <a:lnTo>
                  <a:pt x="532557" y="1698734"/>
                </a:lnTo>
                <a:cubicBezTo>
                  <a:pt x="369831" y="1588799"/>
                  <a:pt x="262843" y="1402625"/>
                  <a:pt x="262843" y="1191464"/>
                </a:cubicBezTo>
                <a:cubicBezTo>
                  <a:pt x="262843" y="853604"/>
                  <a:pt x="536732" y="579715"/>
                  <a:pt x="874591" y="579715"/>
                </a:cubicBezTo>
                <a:cubicBezTo>
                  <a:pt x="1001288" y="579715"/>
                  <a:pt x="1118990" y="618231"/>
                  <a:pt x="1216625" y="684192"/>
                </a:cubicBezTo>
                <a:lnTo>
                  <a:pt x="1303328" y="755729"/>
                </a:lnTo>
                <a:lnTo>
                  <a:pt x="1348206" y="727340"/>
                </a:lnTo>
                <a:lnTo>
                  <a:pt x="1511703" y="646745"/>
                </a:lnTo>
                <a:lnTo>
                  <a:pt x="1508175" y="611748"/>
                </a:lnTo>
                <a:cubicBezTo>
                  <a:pt x="1508175" y="273889"/>
                  <a:pt x="1782064" y="0"/>
                  <a:pt x="2119923" y="0"/>
                </a:cubicBezTo>
                <a:close/>
              </a:path>
            </a:pathLst>
          </a:cu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8" name="Ellips 107">
            <a:extLst>
              <a:ext uri="{FF2B5EF4-FFF2-40B4-BE49-F238E27FC236}">
                <a16:creationId xmlns:a16="http://schemas.microsoft.com/office/drawing/2014/main" id="{D0FBDCE5-1C66-425F-A012-08FD14609BC7}"/>
              </a:ext>
              <a:ext uri="{C183D7F6-B498-43B3-948B-1728B52AA6E4}">
                <adec:decorative xmlns:adec="http://schemas.microsoft.com/office/drawing/2017/decorative" val="1"/>
              </a:ext>
            </a:extLst>
          </p:cNvPr>
          <p:cNvSpPr/>
          <p:nvPr/>
        </p:nvSpPr>
        <p:spPr>
          <a:xfrm>
            <a:off x="2513270" y="3188838"/>
            <a:ext cx="1649674" cy="848797"/>
          </a:xfrm>
          <a:prstGeom prst="ellipse">
            <a:avLst/>
          </a:prstGeom>
          <a:solidFill>
            <a:srgbClr val="E7E6E6">
              <a:lumMod val="9000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9" name="Rektangel 108">
            <a:extLst>
              <a:ext uri="{FF2B5EF4-FFF2-40B4-BE49-F238E27FC236}">
                <a16:creationId xmlns:a16="http://schemas.microsoft.com/office/drawing/2014/main" id="{B2622A85-A4A6-4650-9B5B-5C2944DBE99A}"/>
              </a:ext>
            </a:extLst>
          </p:cNvPr>
          <p:cNvSpPr/>
          <p:nvPr/>
        </p:nvSpPr>
        <p:spPr>
          <a:xfrm>
            <a:off x="2634588" y="3355080"/>
            <a:ext cx="1312021" cy="523220"/>
          </a:xfrm>
          <a:prstGeom prst="rect">
            <a:avLst/>
          </a:prstGeom>
        </p:spPr>
        <p:txBody>
          <a:bodyPr wrap="square">
            <a:spAutoFit/>
          </a:bodyPr>
          <a:lstStyle/>
          <a:p>
            <a:pPr algn="ctr">
              <a:defRPr/>
            </a:pPr>
            <a:r>
              <a:rPr lang="sv-SE" sz="1400">
                <a:solidFill>
                  <a:srgbClr val="000000"/>
                </a:solidFill>
                <a:latin typeface="Franklin Gothic Demi" panose="020B0703020102020204" pitchFamily="34" charset="0"/>
                <a:ea typeface="Calibri" panose="020F0502020204030204" pitchFamily="34" charset="0"/>
              </a:rPr>
              <a:t>Enskildes behov </a:t>
            </a:r>
            <a:endParaRPr lang="sv-SE" sz="1400">
              <a:solidFill>
                <a:prstClr val="black"/>
              </a:solidFill>
              <a:latin typeface="Franklin Gothic Demi" panose="020B0703020102020204" pitchFamily="34" charset="0"/>
            </a:endParaRPr>
          </a:p>
        </p:txBody>
      </p:sp>
      <p:sp>
        <p:nvSpPr>
          <p:cNvPr id="110" name="Frihandsfigur: Form 109">
            <a:extLst>
              <a:ext uri="{FF2B5EF4-FFF2-40B4-BE49-F238E27FC236}">
                <a16:creationId xmlns:a16="http://schemas.microsoft.com/office/drawing/2014/main" id="{F7D550E5-2A7F-462E-A948-97515A86DC97}"/>
              </a:ext>
              <a:ext uri="{C183D7F6-B498-43B3-948B-1728B52AA6E4}">
                <adec:decorative xmlns:adec="http://schemas.microsoft.com/office/drawing/2017/decorative" val="1"/>
              </a:ext>
            </a:extLst>
          </p:cNvPr>
          <p:cNvSpPr/>
          <p:nvPr/>
        </p:nvSpPr>
        <p:spPr>
          <a:xfrm>
            <a:off x="2806162" y="2371897"/>
            <a:ext cx="1034977" cy="1023985"/>
          </a:xfrm>
          <a:custGeom>
            <a:avLst/>
            <a:gdLst>
              <a:gd name="connsiteX0" fmla="*/ 87641 w 1257322"/>
              <a:gd name="connsiteY0" fmla="*/ 922020 h 1243969"/>
              <a:gd name="connsiteX1" fmla="*/ 1152536 w 1257322"/>
              <a:gd name="connsiteY1" fmla="*/ 922020 h 1243969"/>
              <a:gd name="connsiteX2" fmla="*/ 1257322 w 1257322"/>
              <a:gd name="connsiteY2" fmla="*/ 1243969 h 1243969"/>
              <a:gd name="connsiteX3" fmla="*/ 0 w 1257322"/>
              <a:gd name="connsiteY3" fmla="*/ 1232535 h 1243969"/>
              <a:gd name="connsiteX4" fmla="*/ 87641 w 1257322"/>
              <a:gd name="connsiteY4" fmla="*/ 922020 h 1243969"/>
              <a:gd name="connsiteX5" fmla="*/ 854228 w 1257322"/>
              <a:gd name="connsiteY5" fmla="*/ 526008 h 1243969"/>
              <a:gd name="connsiteX6" fmla="*/ 850387 w 1257322"/>
              <a:gd name="connsiteY6" fmla="*/ 530983 h 1243969"/>
              <a:gd name="connsiteX7" fmla="*/ 855887 w 1257322"/>
              <a:gd name="connsiteY7" fmla="*/ 531093 h 1243969"/>
              <a:gd name="connsiteX8" fmla="*/ 630566 w 1257322"/>
              <a:gd name="connsiteY8" fmla="*/ 0 h 1243969"/>
              <a:gd name="connsiteX9" fmla="*/ 928222 w 1257322"/>
              <a:gd name="connsiteY9" fmla="*/ 318135 h 1243969"/>
              <a:gd name="connsiteX10" fmla="*/ 923926 w 1257322"/>
              <a:gd name="connsiteY10" fmla="*/ 363689 h 1243969"/>
              <a:gd name="connsiteX11" fmla="*/ 925702 w 1257322"/>
              <a:gd name="connsiteY11" fmla="*/ 363318 h 1243969"/>
              <a:gd name="connsiteX12" fmla="*/ 946442 w 1257322"/>
              <a:gd name="connsiteY12" fmla="*/ 449292 h 1243969"/>
              <a:gd name="connsiteX13" fmla="*/ 872635 w 1257322"/>
              <a:gd name="connsiteY13" fmla="*/ 548703 h 1243969"/>
              <a:gd name="connsiteX14" fmla="*/ 860668 w 1257322"/>
              <a:gd name="connsiteY14" fmla="*/ 537533 h 1243969"/>
              <a:gd name="connsiteX15" fmla="*/ 809120 w 1257322"/>
              <a:gd name="connsiteY15" fmla="*/ 678198 h 1243969"/>
              <a:gd name="connsiteX16" fmla="*/ 825779 w 1257322"/>
              <a:gd name="connsiteY16" fmla="*/ 717431 h 1243969"/>
              <a:gd name="connsiteX17" fmla="*/ 1152537 w 1257322"/>
              <a:gd name="connsiteY17" fmla="*/ 922019 h 1243969"/>
              <a:gd name="connsiteX18" fmla="*/ 87641 w 1257322"/>
              <a:gd name="connsiteY18" fmla="*/ 922019 h 1243969"/>
              <a:gd name="connsiteX19" fmla="*/ 443116 w 1257322"/>
              <a:gd name="connsiteY19" fmla="*/ 699450 h 1243969"/>
              <a:gd name="connsiteX20" fmla="*/ 451908 w 1257322"/>
              <a:gd name="connsiteY20" fmla="*/ 675459 h 1243969"/>
              <a:gd name="connsiteX21" fmla="*/ 395314 w 1257322"/>
              <a:gd name="connsiteY21" fmla="*/ 542179 h 1243969"/>
              <a:gd name="connsiteX22" fmla="*/ 388323 w 1257322"/>
              <a:gd name="connsiteY22" fmla="*/ 548704 h 1243969"/>
              <a:gd name="connsiteX23" fmla="*/ 314516 w 1257322"/>
              <a:gd name="connsiteY23" fmla="*/ 449293 h 1243969"/>
              <a:gd name="connsiteX24" fmla="*/ 335256 w 1257322"/>
              <a:gd name="connsiteY24" fmla="*/ 363319 h 1243969"/>
              <a:gd name="connsiteX25" fmla="*/ 337210 w 1257322"/>
              <a:gd name="connsiteY25" fmla="*/ 363727 h 1243969"/>
              <a:gd name="connsiteX26" fmla="*/ 332910 w 1257322"/>
              <a:gd name="connsiteY26" fmla="*/ 318135 h 1243969"/>
              <a:gd name="connsiteX27" fmla="*/ 630566 w 1257322"/>
              <a:gd name="connsiteY27" fmla="*/ 0 h 124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57322" h="1243969">
                <a:moveTo>
                  <a:pt x="87641" y="922020"/>
                </a:moveTo>
                <a:lnTo>
                  <a:pt x="1152536" y="922020"/>
                </a:lnTo>
                <a:cubicBezTo>
                  <a:pt x="1196943" y="972195"/>
                  <a:pt x="1218560" y="1007123"/>
                  <a:pt x="1257322" y="1243969"/>
                </a:cubicBezTo>
                <a:lnTo>
                  <a:pt x="0" y="1232535"/>
                </a:lnTo>
                <a:cubicBezTo>
                  <a:pt x="4366" y="1071888"/>
                  <a:pt x="56546" y="968383"/>
                  <a:pt x="87641" y="922020"/>
                </a:cubicBezTo>
                <a:close/>
                <a:moveTo>
                  <a:pt x="854228" y="526008"/>
                </a:moveTo>
                <a:lnTo>
                  <a:pt x="850387" y="530983"/>
                </a:lnTo>
                <a:lnTo>
                  <a:pt x="855887" y="531093"/>
                </a:lnTo>
                <a:close/>
                <a:moveTo>
                  <a:pt x="630566" y="0"/>
                </a:moveTo>
                <a:cubicBezTo>
                  <a:pt x="794957" y="0"/>
                  <a:pt x="928222" y="142434"/>
                  <a:pt x="928222" y="318135"/>
                </a:cubicBezTo>
                <a:lnTo>
                  <a:pt x="923926" y="363689"/>
                </a:lnTo>
                <a:lnTo>
                  <a:pt x="925702" y="363318"/>
                </a:lnTo>
                <a:cubicBezTo>
                  <a:pt x="941460" y="365841"/>
                  <a:pt x="955287" y="418395"/>
                  <a:pt x="946442" y="449292"/>
                </a:cubicBezTo>
                <a:cubicBezTo>
                  <a:pt x="937597" y="480189"/>
                  <a:pt x="897918" y="556942"/>
                  <a:pt x="872635" y="548703"/>
                </a:cubicBezTo>
                <a:lnTo>
                  <a:pt x="860668" y="537533"/>
                </a:lnTo>
                <a:lnTo>
                  <a:pt x="809120" y="678198"/>
                </a:lnTo>
                <a:lnTo>
                  <a:pt x="825779" y="717431"/>
                </a:lnTo>
                <a:lnTo>
                  <a:pt x="1152537" y="922019"/>
                </a:lnTo>
                <a:lnTo>
                  <a:pt x="87641" y="922019"/>
                </a:lnTo>
                <a:lnTo>
                  <a:pt x="443116" y="699450"/>
                </a:lnTo>
                <a:lnTo>
                  <a:pt x="451908" y="675459"/>
                </a:lnTo>
                <a:lnTo>
                  <a:pt x="395314" y="542179"/>
                </a:lnTo>
                <a:lnTo>
                  <a:pt x="388323" y="548704"/>
                </a:lnTo>
                <a:cubicBezTo>
                  <a:pt x="363040" y="556943"/>
                  <a:pt x="323361" y="480190"/>
                  <a:pt x="314516" y="449293"/>
                </a:cubicBezTo>
                <a:cubicBezTo>
                  <a:pt x="305672" y="418396"/>
                  <a:pt x="319498" y="365842"/>
                  <a:pt x="335256" y="363319"/>
                </a:cubicBezTo>
                <a:lnTo>
                  <a:pt x="337210" y="363727"/>
                </a:lnTo>
                <a:lnTo>
                  <a:pt x="332910" y="318135"/>
                </a:lnTo>
                <a:cubicBezTo>
                  <a:pt x="332910" y="142434"/>
                  <a:pt x="466175" y="0"/>
                  <a:pt x="630566" y="0"/>
                </a:cubicBezTo>
                <a:close/>
              </a:path>
            </a:pathLst>
          </a:custGeom>
          <a:solidFill>
            <a:srgbClr val="115D9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499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BDB1A8F9-C398-441F-BB09-8229BC0C4D6C}"/>
              </a:ext>
            </a:extLst>
          </p:cNvPr>
          <p:cNvSpPr txBox="1"/>
          <p:nvPr/>
        </p:nvSpPr>
        <p:spPr>
          <a:xfrm>
            <a:off x="1208308" y="5030034"/>
            <a:ext cx="3174423" cy="923330"/>
          </a:xfrm>
          <a:prstGeom prst="rect">
            <a:avLst/>
          </a:prstGeom>
          <a:noFill/>
        </p:spPr>
        <p:txBody>
          <a:bodyPr wrap="square" rtlCol="0">
            <a:spAutoFit/>
          </a:bodyPr>
          <a:lstStyle/>
          <a:p>
            <a:r>
              <a:rPr lang="sv-SE" b="1"/>
              <a:t>Brukar/patient/</a:t>
            </a:r>
            <a:r>
              <a:rPr lang="sv-SE" b="1" err="1"/>
              <a:t>etc</a:t>
            </a:r>
            <a:r>
              <a:rPr lang="sv-SE" b="1"/>
              <a:t> perspektiv</a:t>
            </a:r>
            <a:r>
              <a:rPr lang="sv-SE"/>
              <a:t> på individen, samhällets syn på hen och hens målgrupp</a:t>
            </a:r>
          </a:p>
        </p:txBody>
      </p:sp>
      <p:pic>
        <p:nvPicPr>
          <p:cNvPr id="6" name="Platshållare för innehåll 3" descr="En bild som visar text, tecken, vektorgrafik&#10;&#10;Automatiskt genererad beskrivning">
            <a:extLst>
              <a:ext uri="{FF2B5EF4-FFF2-40B4-BE49-F238E27FC236}">
                <a16:creationId xmlns:a16="http://schemas.microsoft.com/office/drawing/2014/main" id="{5FAB3874-6508-49E9-B6EE-2E31EA03AC20}"/>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3190328" y="1259478"/>
            <a:ext cx="5811343" cy="1612314"/>
          </a:xfrm>
          <a:prstGeom prst="rect">
            <a:avLst/>
          </a:prstGeom>
          <a:ln>
            <a:solidFill>
              <a:srgbClr val="00B050"/>
            </a:solidFill>
          </a:ln>
        </p:spPr>
      </p:pic>
      <p:sp>
        <p:nvSpPr>
          <p:cNvPr id="7" name="textruta 6">
            <a:extLst>
              <a:ext uri="{FF2B5EF4-FFF2-40B4-BE49-F238E27FC236}">
                <a16:creationId xmlns:a16="http://schemas.microsoft.com/office/drawing/2014/main" id="{2038AA23-C88D-470A-B36C-7186F6A9E931}"/>
              </a:ext>
            </a:extLst>
          </p:cNvPr>
          <p:cNvSpPr txBox="1"/>
          <p:nvPr/>
        </p:nvSpPr>
        <p:spPr>
          <a:xfrm>
            <a:off x="5102751" y="5030034"/>
            <a:ext cx="2222500" cy="923330"/>
          </a:xfrm>
          <a:prstGeom prst="rect">
            <a:avLst/>
          </a:prstGeom>
          <a:noFill/>
        </p:spPr>
        <p:txBody>
          <a:bodyPr wrap="square" rtlCol="0">
            <a:spAutoFit/>
          </a:bodyPr>
          <a:lstStyle/>
          <a:p>
            <a:r>
              <a:rPr lang="sv-SE" b="1"/>
              <a:t>Individens perspektiv</a:t>
            </a:r>
          </a:p>
          <a:p>
            <a:r>
              <a:rPr lang="sv-SE"/>
              <a:t>Den enskildes egna perspektiv</a:t>
            </a:r>
          </a:p>
        </p:txBody>
      </p:sp>
      <p:sp>
        <p:nvSpPr>
          <p:cNvPr id="8" name="textruta 7">
            <a:extLst>
              <a:ext uri="{FF2B5EF4-FFF2-40B4-BE49-F238E27FC236}">
                <a16:creationId xmlns:a16="http://schemas.microsoft.com/office/drawing/2014/main" id="{6A9ACD0A-225C-41DB-B7C4-17472D449707}"/>
              </a:ext>
            </a:extLst>
          </p:cNvPr>
          <p:cNvSpPr txBox="1"/>
          <p:nvPr/>
        </p:nvSpPr>
        <p:spPr>
          <a:xfrm>
            <a:off x="8336125" y="4886577"/>
            <a:ext cx="3295648" cy="1200329"/>
          </a:xfrm>
          <a:prstGeom prst="rect">
            <a:avLst/>
          </a:prstGeom>
          <a:noFill/>
        </p:spPr>
        <p:txBody>
          <a:bodyPr wrap="square" rtlCol="0">
            <a:spAutoFit/>
          </a:bodyPr>
          <a:lstStyle/>
          <a:p>
            <a:r>
              <a:rPr lang="sv-SE" b="1"/>
              <a:t>Människorättsperspektiv</a:t>
            </a:r>
          </a:p>
          <a:p>
            <a:r>
              <a:rPr lang="sv-SE"/>
              <a:t>Att se en fråga ur de rättigheter individen har utifrån lagstiftningar</a:t>
            </a:r>
          </a:p>
        </p:txBody>
      </p:sp>
      <p:sp>
        <p:nvSpPr>
          <p:cNvPr id="10" name="textruta 9">
            <a:extLst>
              <a:ext uri="{FF2B5EF4-FFF2-40B4-BE49-F238E27FC236}">
                <a16:creationId xmlns:a16="http://schemas.microsoft.com/office/drawing/2014/main" id="{78BD4110-B891-4DCB-92C7-F9F5726F7B27}"/>
              </a:ext>
            </a:extLst>
          </p:cNvPr>
          <p:cNvSpPr txBox="1"/>
          <p:nvPr/>
        </p:nvSpPr>
        <p:spPr>
          <a:xfrm>
            <a:off x="2904259" y="274199"/>
            <a:ext cx="6383479" cy="707886"/>
          </a:xfrm>
          <a:prstGeom prst="rect">
            <a:avLst/>
          </a:prstGeom>
          <a:noFill/>
        </p:spPr>
        <p:txBody>
          <a:bodyPr wrap="none" rtlCol="0">
            <a:spAutoFit/>
          </a:bodyPr>
          <a:lstStyle/>
          <a:p>
            <a:r>
              <a:rPr lang="sv-SE" sz="4000" b="1">
                <a:latin typeface="+mj-lt"/>
              </a:rPr>
              <a:t>Perspektiv och maktrelationer</a:t>
            </a:r>
          </a:p>
        </p:txBody>
      </p:sp>
      <p:grpSp>
        <p:nvGrpSpPr>
          <p:cNvPr id="28" name="Grupp 27">
            <a:extLst>
              <a:ext uri="{FF2B5EF4-FFF2-40B4-BE49-F238E27FC236}">
                <a16:creationId xmlns:a16="http://schemas.microsoft.com/office/drawing/2014/main" id="{ACA053F4-6A4F-4F5A-AD79-968345156605}"/>
              </a:ext>
            </a:extLst>
          </p:cNvPr>
          <p:cNvGrpSpPr/>
          <p:nvPr/>
        </p:nvGrpSpPr>
        <p:grpSpPr>
          <a:xfrm>
            <a:off x="1033160" y="2924635"/>
            <a:ext cx="9299872" cy="1955974"/>
            <a:chOff x="76034" y="1837172"/>
            <a:chExt cx="9951451" cy="2093016"/>
          </a:xfrm>
        </p:grpSpPr>
        <p:sp>
          <p:nvSpPr>
            <p:cNvPr id="19" name="Likbent triangel 18">
              <a:extLst>
                <a:ext uri="{FF2B5EF4-FFF2-40B4-BE49-F238E27FC236}">
                  <a16:creationId xmlns:a16="http://schemas.microsoft.com/office/drawing/2014/main" id="{991FEF06-3555-47F0-B61D-A1F73B75AE15}"/>
                </a:ext>
              </a:extLst>
            </p:cNvPr>
            <p:cNvSpPr/>
            <p:nvPr/>
          </p:nvSpPr>
          <p:spPr>
            <a:xfrm rot="17213420">
              <a:off x="1294586" y="2231366"/>
              <a:ext cx="689620" cy="1407975"/>
            </a:xfrm>
            <a:prstGeom prst="triangle">
              <a:avLst>
                <a:gd name="adj" fmla="val 57569"/>
              </a:avLst>
            </a:prstGeom>
            <a:solidFill>
              <a:srgbClr val="FAA21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 name="Ofullständig cirkel 19">
              <a:extLst>
                <a:ext uri="{FF2B5EF4-FFF2-40B4-BE49-F238E27FC236}">
                  <a16:creationId xmlns:a16="http://schemas.microsoft.com/office/drawing/2014/main" id="{67AC4368-C26B-477F-B44E-7BCF214F4186}"/>
                </a:ext>
              </a:extLst>
            </p:cNvPr>
            <p:cNvSpPr/>
            <p:nvPr/>
          </p:nvSpPr>
          <p:spPr>
            <a:xfrm rot="8100000">
              <a:off x="8235206" y="1837172"/>
              <a:ext cx="1792279" cy="1716887"/>
            </a:xfrm>
            <a:prstGeom prst="pie">
              <a:avLst>
                <a:gd name="adj1" fmla="val 20747641"/>
                <a:gd name="adj2" fmla="val 16953893"/>
              </a:avLst>
            </a:prstGeom>
            <a:solidFill>
              <a:srgbClr val="FAA21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nvGrpSpPr>
            <p:cNvPr id="21" name="Grupp 20">
              <a:extLst>
                <a:ext uri="{FF2B5EF4-FFF2-40B4-BE49-F238E27FC236}">
                  <a16:creationId xmlns:a16="http://schemas.microsoft.com/office/drawing/2014/main" id="{3ABACD96-0187-4EA9-B013-9505EC4A0494}"/>
                </a:ext>
              </a:extLst>
            </p:cNvPr>
            <p:cNvGrpSpPr/>
            <p:nvPr/>
          </p:nvGrpSpPr>
          <p:grpSpPr>
            <a:xfrm rot="337770">
              <a:off x="4871611" y="2358520"/>
              <a:ext cx="2646478" cy="1451319"/>
              <a:chOff x="4533126" y="3711374"/>
              <a:chExt cx="1713488" cy="914400"/>
            </a:xfrm>
          </p:grpSpPr>
          <p:sp>
            <p:nvSpPr>
              <p:cNvPr id="22" name="Likbent triangel 21">
                <a:extLst>
                  <a:ext uri="{FF2B5EF4-FFF2-40B4-BE49-F238E27FC236}">
                    <a16:creationId xmlns:a16="http://schemas.microsoft.com/office/drawing/2014/main" id="{50F94FEE-E3B5-4952-AA25-47AD06AD6B08}"/>
                  </a:ext>
                </a:extLst>
              </p:cNvPr>
              <p:cNvSpPr/>
              <p:nvPr/>
            </p:nvSpPr>
            <p:spPr>
              <a:xfrm rot="15834156">
                <a:off x="4776366" y="3672041"/>
                <a:ext cx="402365" cy="888845"/>
              </a:xfrm>
              <a:prstGeom prst="triangle">
                <a:avLst>
                  <a:gd name="adj" fmla="val 62095"/>
                </a:avLst>
              </a:prstGeom>
              <a:solidFill>
                <a:srgbClr val="FAA21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3" name="Bild 22" descr="Man">
                <a:extLst>
                  <a:ext uri="{FF2B5EF4-FFF2-40B4-BE49-F238E27FC236}">
                    <a16:creationId xmlns:a16="http://schemas.microsoft.com/office/drawing/2014/main" id="{F374AA55-6589-4326-8819-D9060B9BCF4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1262230">
                <a:off x="5332214" y="3711374"/>
                <a:ext cx="914400" cy="914400"/>
              </a:xfrm>
              <a:prstGeom prst="rect">
                <a:avLst/>
              </a:prstGeom>
            </p:spPr>
          </p:pic>
        </p:grpSp>
        <p:pic>
          <p:nvPicPr>
            <p:cNvPr id="24" name="Bild 23" descr="Man">
              <a:extLst>
                <a:ext uri="{FF2B5EF4-FFF2-40B4-BE49-F238E27FC236}">
                  <a16:creationId xmlns:a16="http://schemas.microsoft.com/office/drawing/2014/main" id="{D8224C09-8DF0-4F10-8AF2-7062A8E31DAC}"/>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6034" y="2468581"/>
              <a:ext cx="1412288" cy="1451319"/>
            </a:xfrm>
            <a:prstGeom prst="rect">
              <a:avLst/>
            </a:prstGeom>
          </p:spPr>
        </p:pic>
        <p:pic>
          <p:nvPicPr>
            <p:cNvPr id="25" name="Bild 24" descr="Person i rullstol med hel fyllning">
              <a:extLst>
                <a:ext uri="{FF2B5EF4-FFF2-40B4-BE49-F238E27FC236}">
                  <a16:creationId xmlns:a16="http://schemas.microsoft.com/office/drawing/2014/main" id="{E25CCEC3-1442-483C-BC09-423D0A3557F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61361" y="2685328"/>
              <a:ext cx="1234573" cy="1234573"/>
            </a:xfrm>
            <a:prstGeom prst="rect">
              <a:avLst/>
            </a:prstGeom>
          </p:spPr>
        </p:pic>
        <p:pic>
          <p:nvPicPr>
            <p:cNvPr id="26" name="Bild 25" descr="Person i rullstol med hel fyllning">
              <a:extLst>
                <a:ext uri="{FF2B5EF4-FFF2-40B4-BE49-F238E27FC236}">
                  <a16:creationId xmlns:a16="http://schemas.microsoft.com/office/drawing/2014/main" id="{72B1058D-3C8C-4EFE-B073-08EDF4C8FD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47559" y="2695615"/>
              <a:ext cx="1234573" cy="1234573"/>
            </a:xfrm>
            <a:prstGeom prst="rect">
              <a:avLst/>
            </a:prstGeom>
          </p:spPr>
        </p:pic>
        <p:pic>
          <p:nvPicPr>
            <p:cNvPr id="27" name="Bild 26" descr="Person i rullstol med hel fyllning">
              <a:extLst>
                <a:ext uri="{FF2B5EF4-FFF2-40B4-BE49-F238E27FC236}">
                  <a16:creationId xmlns:a16="http://schemas.microsoft.com/office/drawing/2014/main" id="{148881C0-E1F0-4114-B4CE-3E050CE504C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07034" y="2990850"/>
              <a:ext cx="862042" cy="862042"/>
            </a:xfrm>
            <a:prstGeom prst="rect">
              <a:avLst/>
            </a:prstGeom>
          </p:spPr>
        </p:pic>
      </p:grpSp>
    </p:spTree>
    <p:extLst>
      <p:ext uri="{BB962C8B-B14F-4D97-AF65-F5344CB8AC3E}">
        <p14:creationId xmlns:p14="http://schemas.microsoft.com/office/powerpoint/2010/main" val="264262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DC6BF2-F54F-420D-AE2F-8DACB1201EC4}"/>
              </a:ext>
            </a:extLst>
          </p:cNvPr>
          <p:cNvSpPr>
            <a:spLocks noGrp="1"/>
          </p:cNvSpPr>
          <p:nvPr>
            <p:ph type="title"/>
          </p:nvPr>
        </p:nvSpPr>
        <p:spPr/>
        <p:txBody>
          <a:bodyPr/>
          <a:lstStyle/>
          <a:p>
            <a:r>
              <a:rPr lang="sv-SE"/>
              <a:t>Förhållningssätt/perspektiv!</a:t>
            </a:r>
          </a:p>
        </p:txBody>
      </p:sp>
      <p:sp>
        <p:nvSpPr>
          <p:cNvPr id="3" name="Platshållare för innehåll 2">
            <a:extLst>
              <a:ext uri="{FF2B5EF4-FFF2-40B4-BE49-F238E27FC236}">
                <a16:creationId xmlns:a16="http://schemas.microsoft.com/office/drawing/2014/main" id="{627763E7-00ED-4F59-BA68-8C61E1808062}"/>
              </a:ext>
            </a:extLst>
          </p:cNvPr>
          <p:cNvSpPr>
            <a:spLocks noGrp="1"/>
          </p:cNvSpPr>
          <p:nvPr>
            <p:ph idx="1"/>
          </p:nvPr>
        </p:nvSpPr>
        <p:spPr>
          <a:xfrm>
            <a:off x="838200" y="1690688"/>
            <a:ext cx="4969042" cy="4486275"/>
          </a:xfrm>
        </p:spPr>
        <p:txBody>
          <a:bodyPr>
            <a:normAutofit/>
          </a:bodyPr>
          <a:lstStyle/>
          <a:p>
            <a:pPr marL="0" indent="0">
              <a:buNone/>
            </a:pPr>
            <a:r>
              <a:rPr lang="sv-SE" sz="2400" dirty="0"/>
              <a:t>Personcentrerat arbetssätt</a:t>
            </a:r>
          </a:p>
          <a:p>
            <a:pPr marL="0" indent="0">
              <a:buNone/>
            </a:pPr>
            <a:r>
              <a:rPr lang="sv-SE" sz="2400" dirty="0">
                <a:hlinkClick r:id="rId3"/>
              </a:rPr>
              <a:t>SKR Personcentrerat arbetssätt</a:t>
            </a:r>
            <a:endParaRPr lang="sv-SE" sz="2400" dirty="0"/>
          </a:p>
          <a:p>
            <a:endParaRPr lang="sv-SE" sz="1600" dirty="0"/>
          </a:p>
          <a:p>
            <a:pPr marL="0" indent="0">
              <a:buNone/>
            </a:pPr>
            <a:r>
              <a:rPr lang="sv-SE" sz="2400" dirty="0"/>
              <a:t>Människorättsbaserat arbetssätt</a:t>
            </a:r>
          </a:p>
          <a:p>
            <a:pPr marL="0" indent="0">
              <a:buNone/>
            </a:pPr>
            <a:r>
              <a:rPr lang="sv-SE" sz="2400" dirty="0">
                <a:hlinkClick r:id="rId4"/>
              </a:rPr>
              <a:t>VGR Människorättsbaserat arbetssätt</a:t>
            </a:r>
            <a:endParaRPr lang="sv-SE" sz="2400" dirty="0"/>
          </a:p>
          <a:p>
            <a:pPr marL="0" indent="0">
              <a:buNone/>
            </a:pPr>
            <a:endParaRPr lang="sv-SE" sz="1600" dirty="0"/>
          </a:p>
        </p:txBody>
      </p:sp>
      <p:sp>
        <p:nvSpPr>
          <p:cNvPr id="6" name="Rektangel 5">
            <a:extLst>
              <a:ext uri="{FF2B5EF4-FFF2-40B4-BE49-F238E27FC236}">
                <a16:creationId xmlns:a16="http://schemas.microsoft.com/office/drawing/2014/main" id="{F8D59271-0A71-485A-8B5D-D1208267BADE}"/>
              </a:ext>
            </a:extLst>
          </p:cNvPr>
          <p:cNvSpPr/>
          <p:nvPr/>
        </p:nvSpPr>
        <p:spPr>
          <a:xfrm>
            <a:off x="6625389" y="1674472"/>
            <a:ext cx="6096000" cy="885371"/>
          </a:xfrm>
          <a:prstGeom prst="rect">
            <a:avLst/>
          </a:prstGeom>
        </p:spPr>
        <p:txBody>
          <a:bodyPr>
            <a:spAutoFit/>
          </a:bodyPr>
          <a:lstStyle/>
          <a:p>
            <a:pPr lvl="0">
              <a:lnSpc>
                <a:spcPct val="90000"/>
              </a:lnSpc>
              <a:spcBef>
                <a:spcPts val="1000"/>
              </a:spcBef>
            </a:pPr>
            <a:r>
              <a:rPr lang="sv-SE" sz="2400">
                <a:solidFill>
                  <a:prstClr val="black"/>
                </a:solidFill>
              </a:rPr>
              <a:t>Delat beslutsfattande</a:t>
            </a:r>
          </a:p>
          <a:p>
            <a:pPr lvl="0">
              <a:lnSpc>
                <a:spcPct val="90000"/>
              </a:lnSpc>
              <a:spcBef>
                <a:spcPts val="1000"/>
              </a:spcBef>
            </a:pPr>
            <a:r>
              <a:rPr lang="sv-SE" sz="2400">
                <a:solidFill>
                  <a:srgbClr val="DCB84E"/>
                </a:solidFill>
                <a:hlinkClick r:id="rId5">
                  <a:extLst>
                    <a:ext uri="{A12FA001-AC4F-418D-AE19-62706E023703}">
                      <ahyp:hlinkClr xmlns:ahyp="http://schemas.microsoft.com/office/drawing/2018/hyperlinkcolor" val="tx"/>
                    </a:ext>
                  </a:extLst>
                </a:hlinkClick>
              </a:rPr>
              <a:t>Vårdsamverkan Delat beslutfattande</a:t>
            </a:r>
            <a:endParaRPr lang="sv-SE" sz="2400">
              <a:solidFill>
                <a:srgbClr val="DCB84E"/>
              </a:solidFill>
            </a:endParaRPr>
          </a:p>
        </p:txBody>
      </p:sp>
      <p:sp>
        <p:nvSpPr>
          <p:cNvPr id="7" name="Rektangel 6">
            <a:extLst>
              <a:ext uri="{FF2B5EF4-FFF2-40B4-BE49-F238E27FC236}">
                <a16:creationId xmlns:a16="http://schemas.microsoft.com/office/drawing/2014/main" id="{B772DCFD-D789-424B-A16F-9AA4B60320B7}"/>
              </a:ext>
            </a:extLst>
          </p:cNvPr>
          <p:cNvSpPr/>
          <p:nvPr/>
        </p:nvSpPr>
        <p:spPr>
          <a:xfrm>
            <a:off x="6625389" y="3048454"/>
            <a:ext cx="4572000" cy="1217769"/>
          </a:xfrm>
          <a:prstGeom prst="rect">
            <a:avLst/>
          </a:prstGeom>
        </p:spPr>
        <p:txBody>
          <a:bodyPr wrap="square">
            <a:spAutoFit/>
          </a:bodyPr>
          <a:lstStyle/>
          <a:p>
            <a:pPr lvl="0">
              <a:lnSpc>
                <a:spcPct val="90000"/>
              </a:lnSpc>
              <a:spcBef>
                <a:spcPts val="1000"/>
              </a:spcBef>
            </a:pPr>
            <a:r>
              <a:rPr lang="sv-SE" sz="2400" dirty="0">
                <a:solidFill>
                  <a:prstClr val="black"/>
                </a:solidFill>
              </a:rPr>
              <a:t>Familjecentrerat arbetssätt</a:t>
            </a:r>
          </a:p>
          <a:p>
            <a:pPr lvl="0">
              <a:lnSpc>
                <a:spcPct val="90000"/>
              </a:lnSpc>
              <a:spcBef>
                <a:spcPts val="1000"/>
              </a:spcBef>
            </a:pPr>
            <a:r>
              <a:rPr lang="sv-SE" sz="2400" dirty="0">
                <a:hlinkClick r:id="rId6"/>
              </a:rPr>
              <a:t>Fördjupning: Familjecentrerat arbetssätt</a:t>
            </a:r>
            <a:endParaRPr lang="sv-SE" sz="2400" dirty="0">
              <a:solidFill>
                <a:srgbClr val="FFC000"/>
              </a:solidFill>
            </a:endParaRPr>
          </a:p>
        </p:txBody>
      </p:sp>
    </p:spTree>
    <p:extLst>
      <p:ext uri="{BB962C8B-B14F-4D97-AF65-F5344CB8AC3E}">
        <p14:creationId xmlns:p14="http://schemas.microsoft.com/office/powerpoint/2010/main" val="948604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ruta 41">
            <a:extLst>
              <a:ext uri="{FF2B5EF4-FFF2-40B4-BE49-F238E27FC236}">
                <a16:creationId xmlns:a16="http://schemas.microsoft.com/office/drawing/2014/main" id="{A9DD64DE-05B0-400D-AF1A-6842FAB136E7}"/>
              </a:ext>
            </a:extLst>
          </p:cNvPr>
          <p:cNvSpPr txBox="1"/>
          <p:nvPr/>
        </p:nvSpPr>
        <p:spPr>
          <a:xfrm>
            <a:off x="576565" y="3537129"/>
            <a:ext cx="11531416" cy="2746927"/>
          </a:xfrm>
          <a:prstGeom prst="rect">
            <a:avLst/>
          </a:prstGeom>
          <a:solidFill>
            <a:schemeClr val="bg1">
              <a:lumMod val="85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extruta 1">
            <a:extLst>
              <a:ext uri="{FF2B5EF4-FFF2-40B4-BE49-F238E27FC236}">
                <a16:creationId xmlns:a16="http://schemas.microsoft.com/office/drawing/2014/main" id="{3A513C81-183F-4BEA-A920-7BF869AEFDB7}"/>
              </a:ext>
            </a:extLst>
          </p:cNvPr>
          <p:cNvSpPr txBox="1"/>
          <p:nvPr/>
        </p:nvSpPr>
        <p:spPr>
          <a:xfrm>
            <a:off x="264162" y="69676"/>
            <a:ext cx="5486398" cy="646331"/>
          </a:xfrm>
          <a:prstGeom prst="rect">
            <a:avLst/>
          </a:prstGeom>
          <a:noFill/>
          <a:ln>
            <a:solidFill>
              <a:schemeClr val="bg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srgbClr val="FFC000"/>
                </a:solidFill>
                <a:effectLst/>
                <a:uLnTx/>
                <a:uFillTx/>
                <a:latin typeface="Calibri" panose="020F0502020204030204"/>
                <a:ea typeface="+mn-ea"/>
                <a:cs typeface="+mn-cs"/>
              </a:rPr>
              <a:t>Det finns olika SIP - nivåer</a:t>
            </a:r>
          </a:p>
        </p:txBody>
      </p:sp>
      <p:sp>
        <p:nvSpPr>
          <p:cNvPr id="8" name="Rektangel 7">
            <a:extLst>
              <a:ext uri="{FF2B5EF4-FFF2-40B4-BE49-F238E27FC236}">
                <a16:creationId xmlns:a16="http://schemas.microsoft.com/office/drawing/2014/main" id="{4BDEE8F4-7EF7-4DE7-A27C-C57F4553E04E}"/>
              </a:ext>
            </a:extLst>
          </p:cNvPr>
          <p:cNvSpPr/>
          <p:nvPr/>
        </p:nvSpPr>
        <p:spPr>
          <a:xfrm>
            <a:off x="8688469" y="5724021"/>
            <a:ext cx="2617047" cy="52322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SKR –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hlinkClick r:id="rId3"/>
              </a:rPr>
              <a:t>Att stärka samverkan med hjälp av SIP</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9" name="Bildobjekt 8">
            <a:extLst>
              <a:ext uri="{FF2B5EF4-FFF2-40B4-BE49-F238E27FC236}">
                <a16:creationId xmlns:a16="http://schemas.microsoft.com/office/drawing/2014/main" id="{B64B71B4-D3B2-4EA8-83E0-B347600BF3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33717" y="5813761"/>
            <a:ext cx="869995" cy="438173"/>
          </a:xfrm>
          <a:prstGeom prst="rect">
            <a:avLst/>
          </a:prstGeom>
        </p:spPr>
      </p:pic>
      <p:sp>
        <p:nvSpPr>
          <p:cNvPr id="12" name="Pratbubbla: nedåtpil 11">
            <a:extLst>
              <a:ext uri="{FF2B5EF4-FFF2-40B4-BE49-F238E27FC236}">
                <a16:creationId xmlns:a16="http://schemas.microsoft.com/office/drawing/2014/main" id="{F2D59548-A330-484A-9A4F-198F6842FC98}"/>
              </a:ext>
            </a:extLst>
          </p:cNvPr>
          <p:cNvSpPr/>
          <p:nvPr/>
        </p:nvSpPr>
        <p:spPr>
          <a:xfrm>
            <a:off x="637617" y="1847114"/>
            <a:ext cx="2223183" cy="558907"/>
          </a:xfrm>
          <a:prstGeom prst="downArrowCallout">
            <a:avLst/>
          </a:prstGeom>
          <a:solidFill>
            <a:schemeClr val="accent5">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Information</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Pratbubbla: nedåtpil 12">
            <a:extLst>
              <a:ext uri="{FF2B5EF4-FFF2-40B4-BE49-F238E27FC236}">
                <a16:creationId xmlns:a16="http://schemas.microsoft.com/office/drawing/2014/main" id="{3A3EC912-859C-4CD4-A780-78023945265D}"/>
              </a:ext>
            </a:extLst>
          </p:cNvPr>
          <p:cNvSpPr/>
          <p:nvPr/>
        </p:nvSpPr>
        <p:spPr>
          <a:xfrm>
            <a:off x="637617" y="2460975"/>
            <a:ext cx="2223184" cy="997353"/>
          </a:xfrm>
          <a:prstGeom prst="downArrowCallout">
            <a:avLst/>
          </a:prstGeom>
          <a:solidFill>
            <a:schemeClr val="accent2">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Inget till litet behov av samordning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ktangel 15">
            <a:extLst>
              <a:ext uri="{FF2B5EF4-FFF2-40B4-BE49-F238E27FC236}">
                <a16:creationId xmlns:a16="http://schemas.microsoft.com/office/drawing/2014/main" id="{4A7C3D77-1197-48DC-9372-049D8192DA43}"/>
              </a:ext>
            </a:extLst>
          </p:cNvPr>
          <p:cNvSpPr/>
          <p:nvPr/>
        </p:nvSpPr>
        <p:spPr>
          <a:xfrm>
            <a:off x="572296" y="3458327"/>
            <a:ext cx="2648346" cy="1517309"/>
          </a:xfrm>
          <a:prstGeom prst="rect">
            <a:avLst/>
          </a:prstGeom>
          <a:solidFill>
            <a:schemeClr val="bg1"/>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I de fall då det finns begränsat eller inget behov av samordning. Kan information och vägledning vara tillräckligt för att möta den enskildes behov</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Pratbubbla: nedåtpil 16">
            <a:extLst>
              <a:ext uri="{FF2B5EF4-FFF2-40B4-BE49-F238E27FC236}">
                <a16:creationId xmlns:a16="http://schemas.microsoft.com/office/drawing/2014/main" id="{369612D5-0128-423E-89B4-84F6EEEBA66D}"/>
              </a:ext>
            </a:extLst>
          </p:cNvPr>
          <p:cNvSpPr/>
          <p:nvPr/>
        </p:nvSpPr>
        <p:spPr>
          <a:xfrm>
            <a:off x="9197800" y="123443"/>
            <a:ext cx="2675232" cy="575900"/>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Pratbubbla: nedåtpil 18">
            <a:extLst>
              <a:ext uri="{FF2B5EF4-FFF2-40B4-BE49-F238E27FC236}">
                <a16:creationId xmlns:a16="http://schemas.microsoft.com/office/drawing/2014/main" id="{39954EC9-4CCE-49AD-93ED-18E3298DAF2E}"/>
              </a:ext>
            </a:extLst>
          </p:cNvPr>
          <p:cNvSpPr/>
          <p:nvPr/>
        </p:nvSpPr>
        <p:spPr>
          <a:xfrm>
            <a:off x="3204473" y="1847114"/>
            <a:ext cx="2223182" cy="997353"/>
          </a:xfrm>
          <a:prstGeom prst="downArrowCallou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Visst behov av samordning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ktangel 19">
            <a:extLst>
              <a:ext uri="{FF2B5EF4-FFF2-40B4-BE49-F238E27FC236}">
                <a16:creationId xmlns:a16="http://schemas.microsoft.com/office/drawing/2014/main" id="{4D2EB416-A405-4C4A-B0F8-58936A35AC10}"/>
              </a:ext>
            </a:extLst>
          </p:cNvPr>
          <p:cNvSpPr/>
          <p:nvPr/>
        </p:nvSpPr>
        <p:spPr>
          <a:xfrm>
            <a:off x="3220642" y="2881580"/>
            <a:ext cx="2722879" cy="17384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För individen med ett litet till visst behov av samordning kan den enskildes behov tillfredsställas genom att aktörer på egen hand följer överenskommen planering. Därmed kan SIP-strukturen vara ett fungerande verktyg.</a:t>
            </a:r>
          </a:p>
        </p:txBody>
      </p:sp>
      <p:sp>
        <p:nvSpPr>
          <p:cNvPr id="21" name="Pratbubbla: nedåtpil 20">
            <a:extLst>
              <a:ext uri="{FF2B5EF4-FFF2-40B4-BE49-F238E27FC236}">
                <a16:creationId xmlns:a16="http://schemas.microsoft.com/office/drawing/2014/main" id="{BFD77981-2A54-4F82-BBDE-FD9C0CB39CDF}"/>
              </a:ext>
            </a:extLst>
          </p:cNvPr>
          <p:cNvSpPr/>
          <p:nvPr/>
        </p:nvSpPr>
        <p:spPr>
          <a:xfrm>
            <a:off x="3204473" y="1198577"/>
            <a:ext cx="2223182" cy="55189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ktangel 22">
            <a:extLst>
              <a:ext uri="{FF2B5EF4-FFF2-40B4-BE49-F238E27FC236}">
                <a16:creationId xmlns:a16="http://schemas.microsoft.com/office/drawing/2014/main" id="{0F4B75B4-48EC-4C72-8953-89F6D4ECE58D}"/>
              </a:ext>
            </a:extLst>
          </p:cNvPr>
          <p:cNvSpPr/>
          <p:nvPr/>
        </p:nvSpPr>
        <p:spPr>
          <a:xfrm>
            <a:off x="5810160" y="2106802"/>
            <a:ext cx="2860722" cy="20867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r>
              <a:rPr lang="sv-SE" sz="1400">
                <a:solidFill>
                  <a:prstClr val="white">
                    <a:lumMod val="50000"/>
                  </a:prstClr>
                </a:solidFill>
                <a:latin typeface="Calibri" panose="020F0502020204030204"/>
              </a:rPr>
              <a:t>När flera aktörer är inblandade runt individen ökar behovet av en tydlig samordning: vem gör vad och när?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En förstärkande struktur t.ex. extern mötesledare kan användas vid oenighet</a:t>
            </a:r>
            <a:r>
              <a:rPr kumimoji="0" lang="sv-SE" sz="1400" b="0" i="0" u="none" strike="noStrike" kern="1200" cap="none" spc="0" normalizeH="0" noProof="0">
                <a:ln>
                  <a:noFill/>
                </a:ln>
                <a:solidFill>
                  <a:prstClr val="white">
                    <a:lumMod val="50000"/>
                  </a:prstClr>
                </a:solidFill>
                <a:effectLst/>
                <a:uLnTx/>
                <a:uFillTx/>
                <a:latin typeface="Calibri" panose="020F0502020204030204"/>
                <a:ea typeface="+mn-ea"/>
                <a:cs typeface="+mn-cs"/>
              </a:rPr>
              <a:t> mellan aktörer, för att säker</a:t>
            </a: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ställa SIP-strukturen på mötet. Täta uppföljningar kan bli viktiga.</a:t>
            </a: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Pratbubbla: nedåtpil 23">
            <a:extLst>
              <a:ext uri="{FF2B5EF4-FFF2-40B4-BE49-F238E27FC236}">
                <a16:creationId xmlns:a16="http://schemas.microsoft.com/office/drawing/2014/main" id="{722B8107-0AFB-4D85-BE77-C525403BC66B}"/>
              </a:ext>
            </a:extLst>
          </p:cNvPr>
          <p:cNvSpPr/>
          <p:nvPr/>
        </p:nvSpPr>
        <p:spPr>
          <a:xfrm>
            <a:off x="5957325" y="597257"/>
            <a:ext cx="2580640" cy="55189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SIP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Pratbubbla: nedåtpil 24">
            <a:extLst>
              <a:ext uri="{FF2B5EF4-FFF2-40B4-BE49-F238E27FC236}">
                <a16:creationId xmlns:a16="http://schemas.microsoft.com/office/drawing/2014/main" id="{72A4CF60-3D74-4EFF-9991-8425A6C16425}"/>
              </a:ext>
            </a:extLst>
          </p:cNvPr>
          <p:cNvSpPr/>
          <p:nvPr/>
        </p:nvSpPr>
        <p:spPr>
          <a:xfrm>
            <a:off x="9197799" y="736456"/>
            <a:ext cx="2675232" cy="825392"/>
          </a:xfrm>
          <a:prstGeom prst="downArrowCallou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C000"/>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Stort behov av samordning</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ktangel 25">
            <a:extLst>
              <a:ext uri="{FF2B5EF4-FFF2-40B4-BE49-F238E27FC236}">
                <a16:creationId xmlns:a16="http://schemas.microsoft.com/office/drawing/2014/main" id="{6637727A-0E6C-4222-AD92-090A33BDDF01}"/>
              </a:ext>
            </a:extLst>
          </p:cNvPr>
          <p:cNvSpPr/>
          <p:nvPr/>
        </p:nvSpPr>
        <p:spPr>
          <a:xfrm>
            <a:off x="8803799" y="1561848"/>
            <a:ext cx="3299913" cy="1920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För individer med många professionella</a:t>
            </a:r>
            <a:r>
              <a:rPr kumimoji="0" lang="sv-SE" sz="1400" b="0" i="0" u="none" strike="noStrike" kern="1200" cap="none" spc="0" normalizeH="0" noProof="0">
                <a:ln>
                  <a:noFill/>
                </a:ln>
                <a:solidFill>
                  <a:prstClr val="white">
                    <a:lumMod val="50000"/>
                  </a:prstClr>
                </a:solidFill>
                <a:effectLst/>
                <a:uLnTx/>
                <a:uFillTx/>
                <a:latin typeface="Calibri" panose="020F0502020204030204"/>
                <a:ea typeface="+mn-ea"/>
                <a:cs typeface="+mn-cs"/>
              </a:rPr>
              <a:t> kontakter och med komplex problematik </a:t>
            </a: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behövs ett smidigt och tätt samarbete mellan</a:t>
            </a:r>
            <a:r>
              <a:rPr kumimoji="0" lang="sv-SE" sz="1400" b="0" i="0" u="none" strike="noStrike" kern="1200" cap="none" spc="0" normalizeH="0" noProof="0">
                <a:ln>
                  <a:noFill/>
                </a:ln>
                <a:solidFill>
                  <a:prstClr val="white">
                    <a:lumMod val="50000"/>
                  </a:prstClr>
                </a:solidFill>
                <a:effectLst/>
                <a:uLnTx/>
                <a:uFillTx/>
                <a:latin typeface="Calibri" panose="020F0502020204030204"/>
                <a:ea typeface="+mn-ea"/>
                <a:cs typeface="+mn-cs"/>
              </a:rPr>
              <a:t> aktuella verksamheter</a:t>
            </a:r>
            <a:r>
              <a:rPr kumimoji="0" lang="sv-SE" sz="1400" b="0" i="0" u="none" strike="noStrike" kern="1200" cap="none" spc="0" normalizeH="0" baseline="0" noProof="0">
                <a:ln>
                  <a:noFill/>
                </a:ln>
                <a:solidFill>
                  <a:prstClr val="white">
                    <a:lumMod val="50000"/>
                  </a:prstClr>
                </a:solidFill>
                <a:effectLst/>
                <a:uLnTx/>
                <a:uFillTx/>
                <a:latin typeface="Calibri" panose="020F0502020204030204"/>
                <a:ea typeface="+mn-ea"/>
                <a:cs typeface="+mn-cs"/>
              </a:rPr>
              <a:t>. För dessa individer kan ytterligare verktyg och förstärkande strukturer övervägas, för</a:t>
            </a:r>
            <a:r>
              <a:rPr kumimoji="0" lang="sv-SE" sz="1400" b="0" i="0" u="none" strike="noStrike" kern="1200" cap="none" spc="0" normalizeH="0" noProof="0">
                <a:ln>
                  <a:noFill/>
                </a:ln>
                <a:solidFill>
                  <a:prstClr val="white">
                    <a:lumMod val="50000"/>
                  </a:prstClr>
                </a:solidFill>
                <a:effectLst/>
                <a:uLnTx/>
                <a:uFillTx/>
                <a:latin typeface="Calibri" panose="020F0502020204030204"/>
                <a:ea typeface="+mn-ea"/>
                <a:cs typeface="+mn-cs"/>
              </a:rPr>
              <a:t> att säkra individens stöd-och omsorgsbehov.</a:t>
            </a: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2" name="Bild 31" descr="Användarnätverk">
            <a:extLst>
              <a:ext uri="{FF2B5EF4-FFF2-40B4-BE49-F238E27FC236}">
                <a16:creationId xmlns:a16="http://schemas.microsoft.com/office/drawing/2014/main" id="{16FF0150-F39E-4E90-8954-809D104FBC7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27384" y="154229"/>
            <a:ext cx="378132" cy="378132"/>
          </a:xfrm>
          <a:prstGeom prst="rect">
            <a:avLst/>
          </a:prstGeom>
        </p:spPr>
      </p:pic>
      <p:pic>
        <p:nvPicPr>
          <p:cNvPr id="34" name="Bild 33" descr="Kundrecension RTL">
            <a:extLst>
              <a:ext uri="{FF2B5EF4-FFF2-40B4-BE49-F238E27FC236}">
                <a16:creationId xmlns:a16="http://schemas.microsoft.com/office/drawing/2014/main" id="{7970018B-9170-40C4-A533-1492528772E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428083" y="154229"/>
            <a:ext cx="378132" cy="378132"/>
          </a:xfrm>
          <a:prstGeom prst="rect">
            <a:avLst/>
          </a:prstGeom>
        </p:spPr>
      </p:pic>
      <p:pic>
        <p:nvPicPr>
          <p:cNvPr id="35" name="Bild 34" descr="Användarnätverk">
            <a:extLst>
              <a:ext uri="{FF2B5EF4-FFF2-40B4-BE49-F238E27FC236}">
                <a16:creationId xmlns:a16="http://schemas.microsoft.com/office/drawing/2014/main" id="{C1AA5741-CA51-440F-95EB-AF9B3B78136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71610" y="575236"/>
            <a:ext cx="401157" cy="401157"/>
          </a:xfrm>
          <a:prstGeom prst="rect">
            <a:avLst/>
          </a:prstGeom>
        </p:spPr>
      </p:pic>
      <p:pic>
        <p:nvPicPr>
          <p:cNvPr id="36" name="Bild 35" descr="Användarnätverk">
            <a:extLst>
              <a:ext uri="{FF2B5EF4-FFF2-40B4-BE49-F238E27FC236}">
                <a16:creationId xmlns:a16="http://schemas.microsoft.com/office/drawing/2014/main" id="{50A0903E-BAA3-4BAA-BA56-BD3CA8ED14A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3074" y="1177543"/>
            <a:ext cx="431153" cy="401157"/>
          </a:xfrm>
          <a:prstGeom prst="rect">
            <a:avLst/>
          </a:prstGeom>
        </p:spPr>
      </p:pic>
      <p:pic>
        <p:nvPicPr>
          <p:cNvPr id="38" name="Bild 37" descr="Användare">
            <a:extLst>
              <a:ext uri="{FF2B5EF4-FFF2-40B4-BE49-F238E27FC236}">
                <a16:creationId xmlns:a16="http://schemas.microsoft.com/office/drawing/2014/main" id="{F460C29B-FE2A-4147-92CD-91AE70A10B1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81470" y="1211534"/>
            <a:ext cx="401157" cy="401157"/>
          </a:xfrm>
          <a:prstGeom prst="rect">
            <a:avLst/>
          </a:prstGeom>
        </p:spPr>
      </p:pic>
      <p:pic>
        <p:nvPicPr>
          <p:cNvPr id="39" name="Bild 38" descr="Användare">
            <a:extLst>
              <a:ext uri="{FF2B5EF4-FFF2-40B4-BE49-F238E27FC236}">
                <a16:creationId xmlns:a16="http://schemas.microsoft.com/office/drawing/2014/main" id="{38BE35D2-DEF7-4510-80C1-10FB751BF2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984861" y="597257"/>
            <a:ext cx="401157" cy="401157"/>
          </a:xfrm>
          <a:prstGeom prst="rect">
            <a:avLst/>
          </a:prstGeom>
        </p:spPr>
      </p:pic>
      <p:pic>
        <p:nvPicPr>
          <p:cNvPr id="41" name="Bild 40" descr="Information">
            <a:extLst>
              <a:ext uri="{FF2B5EF4-FFF2-40B4-BE49-F238E27FC236}">
                <a16:creationId xmlns:a16="http://schemas.microsoft.com/office/drawing/2014/main" id="{EA7AC5C5-AB31-46FA-819B-7D9A52B99C4C}"/>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168614" y="1849110"/>
            <a:ext cx="376025" cy="376025"/>
          </a:xfrm>
          <a:prstGeom prst="rect">
            <a:avLst/>
          </a:prstGeom>
        </p:spPr>
      </p:pic>
      <p:sp>
        <p:nvSpPr>
          <p:cNvPr id="22" name="Pratbubbla: nedåtpil 21">
            <a:extLst>
              <a:ext uri="{FF2B5EF4-FFF2-40B4-BE49-F238E27FC236}">
                <a16:creationId xmlns:a16="http://schemas.microsoft.com/office/drawing/2014/main" id="{9F912D83-EBE1-48DF-914B-7A72BEC49B45}"/>
              </a:ext>
            </a:extLst>
          </p:cNvPr>
          <p:cNvSpPr/>
          <p:nvPr/>
        </p:nvSpPr>
        <p:spPr>
          <a:xfrm>
            <a:off x="5943299" y="1202609"/>
            <a:ext cx="2594666" cy="825392"/>
          </a:xfrm>
          <a:prstGeom prst="down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Medel till stort behov av samordning</a:t>
            </a:r>
          </a:p>
        </p:txBody>
      </p:sp>
      <p:sp>
        <p:nvSpPr>
          <p:cNvPr id="44" name="Pil: vänster-höger 43">
            <a:extLst>
              <a:ext uri="{FF2B5EF4-FFF2-40B4-BE49-F238E27FC236}">
                <a16:creationId xmlns:a16="http://schemas.microsoft.com/office/drawing/2014/main" id="{70E42DF8-8054-4799-A969-19B6DB3C8752}"/>
              </a:ext>
            </a:extLst>
          </p:cNvPr>
          <p:cNvSpPr/>
          <p:nvPr/>
        </p:nvSpPr>
        <p:spPr>
          <a:xfrm rot="20872090">
            <a:off x="2063727" y="4529554"/>
            <a:ext cx="8415748" cy="649554"/>
          </a:xfrm>
          <a:prstGeom prst="leftRightArrow">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Behov av samordning</a:t>
            </a:r>
          </a:p>
        </p:txBody>
      </p:sp>
      <p:sp>
        <p:nvSpPr>
          <p:cNvPr id="45" name="textruta 44">
            <a:extLst>
              <a:ext uri="{FF2B5EF4-FFF2-40B4-BE49-F238E27FC236}">
                <a16:creationId xmlns:a16="http://schemas.microsoft.com/office/drawing/2014/main" id="{44441956-81A0-4976-830E-1F476E41128A}"/>
              </a:ext>
            </a:extLst>
          </p:cNvPr>
          <p:cNvSpPr txBox="1"/>
          <p:nvPr/>
        </p:nvSpPr>
        <p:spPr>
          <a:xfrm>
            <a:off x="2938454" y="5880150"/>
            <a:ext cx="5447563"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Kunskap, kompetens, resurser att utföra uppdraget</a:t>
            </a:r>
          </a:p>
        </p:txBody>
      </p:sp>
    </p:spTree>
    <p:extLst>
      <p:ext uri="{BB962C8B-B14F-4D97-AF65-F5344CB8AC3E}">
        <p14:creationId xmlns:p14="http://schemas.microsoft.com/office/powerpoint/2010/main" val="13257627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1000"/>
                                        <p:tgtEl>
                                          <p:spTgt spid="38"/>
                                        </p:tgtEl>
                                      </p:cBhvr>
                                    </p:animEffect>
                                    <p:anim calcmode="lin" valueType="num">
                                      <p:cBhvr>
                                        <p:cTn id="40" dur="1000" fill="hold"/>
                                        <p:tgtEl>
                                          <p:spTgt spid="38"/>
                                        </p:tgtEl>
                                        <p:attrNameLst>
                                          <p:attrName>ppt_x</p:attrName>
                                        </p:attrNameLst>
                                      </p:cBhvr>
                                      <p:tavLst>
                                        <p:tav tm="0">
                                          <p:val>
                                            <p:strVal val="#ppt_x"/>
                                          </p:val>
                                        </p:tav>
                                        <p:tav tm="100000">
                                          <p:val>
                                            <p:strVal val="#ppt_x"/>
                                          </p:val>
                                        </p:tav>
                                      </p:tavLst>
                                    </p:anim>
                                    <p:anim calcmode="lin" valueType="num">
                                      <p:cBhvr>
                                        <p:cTn id="41" dur="1000" fill="hold"/>
                                        <p:tgtEl>
                                          <p:spTgt spid="3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1000"/>
                                        <p:tgtEl>
                                          <p:spTgt spid="35"/>
                                        </p:tgtEl>
                                      </p:cBhvr>
                                    </p:animEffect>
                                    <p:anim calcmode="lin" valueType="num">
                                      <p:cBhvr>
                                        <p:cTn id="62" dur="1000" fill="hold"/>
                                        <p:tgtEl>
                                          <p:spTgt spid="35"/>
                                        </p:tgtEl>
                                        <p:attrNameLst>
                                          <p:attrName>ppt_x</p:attrName>
                                        </p:attrNameLst>
                                      </p:cBhvr>
                                      <p:tavLst>
                                        <p:tav tm="0">
                                          <p:val>
                                            <p:strVal val="#ppt_x"/>
                                          </p:val>
                                        </p:tav>
                                        <p:tav tm="100000">
                                          <p:val>
                                            <p:strVal val="#ppt_x"/>
                                          </p:val>
                                        </p:tav>
                                      </p:tavLst>
                                    </p:anim>
                                    <p:anim calcmode="lin" valueType="num">
                                      <p:cBhvr>
                                        <p:cTn id="63" dur="1000" fill="hold"/>
                                        <p:tgtEl>
                                          <p:spTgt spid="35"/>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1000"/>
                                        <p:tgtEl>
                                          <p:spTgt spid="17"/>
                                        </p:tgtEl>
                                      </p:cBhvr>
                                    </p:animEffect>
                                    <p:anim calcmode="lin" valueType="num">
                                      <p:cBhvr>
                                        <p:cTn id="84" dur="1000" fill="hold"/>
                                        <p:tgtEl>
                                          <p:spTgt spid="17"/>
                                        </p:tgtEl>
                                        <p:attrNameLst>
                                          <p:attrName>ppt_x</p:attrName>
                                        </p:attrNameLst>
                                      </p:cBhvr>
                                      <p:tavLst>
                                        <p:tav tm="0">
                                          <p:val>
                                            <p:strVal val="#ppt_x"/>
                                          </p:val>
                                        </p:tav>
                                        <p:tav tm="100000">
                                          <p:val>
                                            <p:strVal val="#ppt_x"/>
                                          </p:val>
                                        </p:tav>
                                      </p:tavLst>
                                    </p:anim>
                                    <p:anim calcmode="lin" valueType="num">
                                      <p:cBhvr>
                                        <p:cTn id="85" dur="1000" fill="hold"/>
                                        <p:tgtEl>
                                          <p:spTgt spid="17"/>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1000"/>
                                        <p:tgtEl>
                                          <p:spTgt spid="32"/>
                                        </p:tgtEl>
                                      </p:cBhvr>
                                    </p:animEffect>
                                    <p:anim calcmode="lin" valueType="num">
                                      <p:cBhvr>
                                        <p:cTn id="89" dur="1000" fill="hold"/>
                                        <p:tgtEl>
                                          <p:spTgt spid="32"/>
                                        </p:tgtEl>
                                        <p:attrNameLst>
                                          <p:attrName>ppt_x</p:attrName>
                                        </p:attrNameLst>
                                      </p:cBhvr>
                                      <p:tavLst>
                                        <p:tav tm="0">
                                          <p:val>
                                            <p:strVal val="#ppt_x"/>
                                          </p:val>
                                        </p:tav>
                                        <p:tav tm="100000">
                                          <p:val>
                                            <p:strVal val="#ppt_x"/>
                                          </p:val>
                                        </p:tav>
                                      </p:tavLst>
                                    </p:anim>
                                    <p:anim calcmode="lin" valueType="num">
                                      <p:cBhvr>
                                        <p:cTn id="90" dur="1000" fill="hold"/>
                                        <p:tgtEl>
                                          <p:spTgt spid="32"/>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fade">
                                      <p:cBhvr>
                                        <p:cTn id="93" dur="1000"/>
                                        <p:tgtEl>
                                          <p:spTgt spid="34"/>
                                        </p:tgtEl>
                                      </p:cBhvr>
                                    </p:animEffect>
                                    <p:anim calcmode="lin" valueType="num">
                                      <p:cBhvr>
                                        <p:cTn id="94" dur="1000" fill="hold"/>
                                        <p:tgtEl>
                                          <p:spTgt spid="34"/>
                                        </p:tgtEl>
                                        <p:attrNameLst>
                                          <p:attrName>ppt_x</p:attrName>
                                        </p:attrNameLst>
                                      </p:cBhvr>
                                      <p:tavLst>
                                        <p:tav tm="0">
                                          <p:val>
                                            <p:strVal val="#ppt_x"/>
                                          </p:val>
                                        </p:tav>
                                        <p:tav tm="100000">
                                          <p:val>
                                            <p:strVal val="#ppt_x"/>
                                          </p:val>
                                        </p:tav>
                                      </p:tavLst>
                                    </p:anim>
                                    <p:anim calcmode="lin" valueType="num">
                                      <p:cBhvr>
                                        <p:cTn id="95" dur="1000" fill="hold"/>
                                        <p:tgtEl>
                                          <p:spTgt spid="3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1000"/>
                                        <p:tgtEl>
                                          <p:spTgt spid="26"/>
                                        </p:tgtEl>
                                      </p:cBhvr>
                                    </p:animEffect>
                                    <p:anim calcmode="lin" valueType="num">
                                      <p:cBhvr>
                                        <p:cTn id="104" dur="1000" fill="hold"/>
                                        <p:tgtEl>
                                          <p:spTgt spid="26"/>
                                        </p:tgtEl>
                                        <p:attrNameLst>
                                          <p:attrName>ppt_x</p:attrName>
                                        </p:attrNameLst>
                                      </p:cBhvr>
                                      <p:tavLst>
                                        <p:tav tm="0">
                                          <p:val>
                                            <p:strVal val="#ppt_x"/>
                                          </p:val>
                                        </p:tav>
                                        <p:tav tm="100000">
                                          <p:val>
                                            <p:strVal val="#ppt_x"/>
                                          </p:val>
                                        </p:tav>
                                      </p:tavLst>
                                    </p:anim>
                                    <p:anim calcmode="lin" valueType="num">
                                      <p:cBhvr>
                                        <p:cTn id="10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fade">
                                      <p:cBhvr>
                                        <p:cTn id="110" dur="1000"/>
                                        <p:tgtEl>
                                          <p:spTgt spid="44"/>
                                        </p:tgtEl>
                                      </p:cBhvr>
                                    </p:animEffect>
                                    <p:anim calcmode="lin" valueType="num">
                                      <p:cBhvr>
                                        <p:cTn id="111" dur="1000" fill="hold"/>
                                        <p:tgtEl>
                                          <p:spTgt spid="44"/>
                                        </p:tgtEl>
                                        <p:attrNameLst>
                                          <p:attrName>ppt_x</p:attrName>
                                        </p:attrNameLst>
                                      </p:cBhvr>
                                      <p:tavLst>
                                        <p:tav tm="0">
                                          <p:val>
                                            <p:strVal val="#ppt_x"/>
                                          </p:val>
                                        </p:tav>
                                        <p:tav tm="100000">
                                          <p:val>
                                            <p:strVal val="#ppt_x"/>
                                          </p:val>
                                        </p:tav>
                                      </p:tavLst>
                                    </p:anim>
                                    <p:anim calcmode="lin" valueType="num">
                                      <p:cBhvr>
                                        <p:cTn id="11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42" presetClass="entr" presetSubtype="0" fill="hold" grpId="0" nodeType="clickEffect">
                                  <p:stCondLst>
                                    <p:cond delay="0"/>
                                  </p:stCondLst>
                                  <p:childTnLst>
                                    <p:set>
                                      <p:cBhvr>
                                        <p:cTn id="116" dur="1" fill="hold">
                                          <p:stCondLst>
                                            <p:cond delay="0"/>
                                          </p:stCondLst>
                                        </p:cTn>
                                        <p:tgtEl>
                                          <p:spTgt spid="45"/>
                                        </p:tgtEl>
                                        <p:attrNameLst>
                                          <p:attrName>style.visibility</p:attrName>
                                        </p:attrNameLst>
                                      </p:cBhvr>
                                      <p:to>
                                        <p:strVal val="visible"/>
                                      </p:to>
                                    </p:set>
                                    <p:animEffect transition="in" filter="fade">
                                      <p:cBhvr>
                                        <p:cTn id="117" dur="1000"/>
                                        <p:tgtEl>
                                          <p:spTgt spid="45"/>
                                        </p:tgtEl>
                                      </p:cBhvr>
                                    </p:animEffect>
                                    <p:anim calcmode="lin" valueType="num">
                                      <p:cBhvr>
                                        <p:cTn id="118" dur="1000" fill="hold"/>
                                        <p:tgtEl>
                                          <p:spTgt spid="45"/>
                                        </p:tgtEl>
                                        <p:attrNameLst>
                                          <p:attrName>ppt_x</p:attrName>
                                        </p:attrNameLst>
                                      </p:cBhvr>
                                      <p:tavLst>
                                        <p:tav tm="0">
                                          <p:val>
                                            <p:strVal val="#ppt_x"/>
                                          </p:val>
                                        </p:tav>
                                        <p:tav tm="100000">
                                          <p:val>
                                            <p:strVal val="#ppt_x"/>
                                          </p:val>
                                        </p:tav>
                                      </p:tavLst>
                                    </p:anim>
                                    <p:anim calcmode="lin" valueType="num">
                                      <p:cBhvr>
                                        <p:cTn id="119" dur="1000" fill="hold"/>
                                        <p:tgtEl>
                                          <p:spTgt spid="45"/>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8"/>
                                        </p:tgtEl>
                                        <p:attrNameLst>
                                          <p:attrName>style.visibility</p:attrName>
                                        </p:attrNameLst>
                                      </p:cBhvr>
                                      <p:to>
                                        <p:strVal val="visible"/>
                                      </p:to>
                                    </p:set>
                                    <p:animEffect transition="in" filter="fade">
                                      <p:cBhvr>
                                        <p:cTn id="122" dur="1000"/>
                                        <p:tgtEl>
                                          <p:spTgt spid="8"/>
                                        </p:tgtEl>
                                      </p:cBhvr>
                                    </p:animEffect>
                                    <p:anim calcmode="lin" valueType="num">
                                      <p:cBhvr>
                                        <p:cTn id="123" dur="1000" fill="hold"/>
                                        <p:tgtEl>
                                          <p:spTgt spid="8"/>
                                        </p:tgtEl>
                                        <p:attrNameLst>
                                          <p:attrName>ppt_x</p:attrName>
                                        </p:attrNameLst>
                                      </p:cBhvr>
                                      <p:tavLst>
                                        <p:tav tm="0">
                                          <p:val>
                                            <p:strVal val="#ppt_x"/>
                                          </p:val>
                                        </p:tav>
                                        <p:tav tm="100000">
                                          <p:val>
                                            <p:strVal val="#ppt_x"/>
                                          </p:val>
                                        </p:tav>
                                      </p:tavLst>
                                    </p:anim>
                                    <p:anim calcmode="lin" valueType="num">
                                      <p:cBhvr>
                                        <p:cTn id="124" dur="1000" fill="hold"/>
                                        <p:tgtEl>
                                          <p:spTgt spid="8"/>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1000"/>
                                        <p:tgtEl>
                                          <p:spTgt spid="9"/>
                                        </p:tgtEl>
                                      </p:cBhvr>
                                    </p:animEffect>
                                    <p:anim calcmode="lin" valueType="num">
                                      <p:cBhvr>
                                        <p:cTn id="128" dur="1000" fill="hold"/>
                                        <p:tgtEl>
                                          <p:spTgt spid="9"/>
                                        </p:tgtEl>
                                        <p:attrNameLst>
                                          <p:attrName>ppt_x</p:attrName>
                                        </p:attrNameLst>
                                      </p:cBhvr>
                                      <p:tavLst>
                                        <p:tav tm="0">
                                          <p:val>
                                            <p:strVal val="#ppt_x"/>
                                          </p:val>
                                        </p:tav>
                                        <p:tav tm="100000">
                                          <p:val>
                                            <p:strVal val="#ppt_x"/>
                                          </p:val>
                                        </p:tav>
                                      </p:tavLst>
                                    </p:anim>
                                    <p:anim calcmode="lin" valueType="num">
                                      <p:cBhvr>
                                        <p:cTn id="1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6" grpId="0" animBg="1"/>
      <p:bldP spid="17" grpId="0" animBg="1"/>
      <p:bldP spid="19" grpId="0" animBg="1"/>
      <p:bldP spid="20" grpId="0" animBg="1"/>
      <p:bldP spid="21" grpId="0" animBg="1"/>
      <p:bldP spid="23" grpId="0" animBg="1"/>
      <p:bldP spid="24" grpId="0" animBg="1"/>
      <p:bldP spid="25" grpId="0" animBg="1"/>
      <p:bldP spid="26" grpId="0" animBg="1"/>
      <p:bldP spid="22" grpId="0" animBg="1"/>
      <p:bldP spid="44" grpId="0" animBg="1"/>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8EE27FC6-020E-4E0D-B92B-D651B184EF2A}"/>
              </a:ext>
            </a:extLst>
          </p:cNvPr>
          <p:cNvSpPr txBox="1"/>
          <p:nvPr/>
        </p:nvSpPr>
        <p:spPr>
          <a:xfrm>
            <a:off x="2753334" y="297714"/>
            <a:ext cx="5962203"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3600" b="0" i="0" u="none" strike="noStrike" kern="1200" cap="none" spc="0" normalizeH="0" baseline="0" noProof="0">
                <a:ln>
                  <a:noFill/>
                </a:ln>
                <a:solidFill>
                  <a:prstClr val="black"/>
                </a:solidFill>
                <a:effectLst/>
                <a:uLnTx/>
                <a:uFillTx/>
                <a:latin typeface="Lucida Calligraphy" panose="03010101010101010101" pitchFamily="66" charset="0"/>
                <a:ea typeface="+mn-ea"/>
                <a:cs typeface="+mn-cs"/>
              </a:rPr>
              <a:t>Vad är viktigt för dig?</a:t>
            </a:r>
          </a:p>
        </p:txBody>
      </p:sp>
      <p:pic>
        <p:nvPicPr>
          <p:cNvPr id="26" name="Bildobjekt 25">
            <a:extLst>
              <a:ext uri="{FF2B5EF4-FFF2-40B4-BE49-F238E27FC236}">
                <a16:creationId xmlns:a16="http://schemas.microsoft.com/office/drawing/2014/main" id="{90A05520-5354-4B77-9627-D5430A98FF95}"/>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335529" y="3563584"/>
            <a:ext cx="1415126" cy="2122689"/>
          </a:xfrm>
          <a:prstGeom prst="rect">
            <a:avLst/>
          </a:prstGeom>
          <a:solidFill>
            <a:schemeClr val="accent1">
              <a:lumMod val="60000"/>
              <a:lumOff val="40000"/>
            </a:schemeClr>
          </a:solidFill>
          <a:effectLst>
            <a:softEdge rad="63500"/>
          </a:effectLst>
        </p:spPr>
      </p:pic>
      <p:sp>
        <p:nvSpPr>
          <p:cNvPr id="33" name="Pratbubbla: oval 32">
            <a:extLst>
              <a:ext uri="{FF2B5EF4-FFF2-40B4-BE49-F238E27FC236}">
                <a16:creationId xmlns:a16="http://schemas.microsoft.com/office/drawing/2014/main" id="{D705FDD5-C7C4-4043-BC11-C3BAF5DCCC62}"/>
              </a:ext>
            </a:extLst>
          </p:cNvPr>
          <p:cNvSpPr/>
          <p:nvPr/>
        </p:nvSpPr>
        <p:spPr>
          <a:xfrm>
            <a:off x="7817376" y="728775"/>
            <a:ext cx="2138901" cy="1958301"/>
          </a:xfrm>
          <a:prstGeom prst="wedgeEllipseCallout">
            <a:avLst>
              <a:gd name="adj1" fmla="val -66058"/>
              <a:gd name="adj2" fmla="val 91664"/>
            </a:avLst>
          </a:prstGeom>
          <a:solidFill>
            <a:srgbClr val="0070C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kunna dansa bröllopsvals med min dotter om 2 år!”</a:t>
            </a:r>
          </a:p>
        </p:txBody>
      </p:sp>
      <p:sp>
        <p:nvSpPr>
          <p:cNvPr id="34" name="textruta 33">
            <a:extLst>
              <a:ext uri="{FF2B5EF4-FFF2-40B4-BE49-F238E27FC236}">
                <a16:creationId xmlns:a16="http://schemas.microsoft.com/office/drawing/2014/main" id="{F3B93A69-1F09-4242-BAE7-6DD57F103EC5}"/>
              </a:ext>
            </a:extLst>
          </p:cNvPr>
          <p:cNvSpPr txBox="1"/>
          <p:nvPr/>
        </p:nvSpPr>
        <p:spPr>
          <a:xfrm>
            <a:off x="5510275" y="6183125"/>
            <a:ext cx="585064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Lucida Calligraphy" panose="03010101010101010101" pitchFamily="66" charset="0"/>
                <a:ea typeface="+mn-ea"/>
                <a:cs typeface="+mn-cs"/>
              </a:rPr>
              <a:t>Det som är viktigt för dig – är viktigt för oss!</a:t>
            </a:r>
          </a:p>
        </p:txBody>
      </p:sp>
      <p:sp>
        <p:nvSpPr>
          <p:cNvPr id="37" name="Pratbubbla: oval 36">
            <a:extLst>
              <a:ext uri="{FF2B5EF4-FFF2-40B4-BE49-F238E27FC236}">
                <a16:creationId xmlns:a16="http://schemas.microsoft.com/office/drawing/2014/main" id="{51BBC739-1B83-425B-99F6-5B6D80B665E3}"/>
              </a:ext>
            </a:extLst>
          </p:cNvPr>
          <p:cNvSpPr/>
          <p:nvPr/>
        </p:nvSpPr>
        <p:spPr>
          <a:xfrm>
            <a:off x="10117559" y="184257"/>
            <a:ext cx="1910422" cy="1722717"/>
          </a:xfrm>
          <a:prstGeom prst="wedgeEllipseCallout">
            <a:avLst>
              <a:gd name="adj1" fmla="val -50748"/>
              <a:gd name="adj2" fmla="val 91192"/>
            </a:avLst>
          </a:prstGeom>
          <a:solidFill>
            <a:srgbClr val="00B05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må bra och vilja gå till jobbet igen!”</a:t>
            </a:r>
          </a:p>
        </p:txBody>
      </p:sp>
      <p:sp>
        <p:nvSpPr>
          <p:cNvPr id="38" name="Pratbubbla: oval 37">
            <a:extLst>
              <a:ext uri="{FF2B5EF4-FFF2-40B4-BE49-F238E27FC236}">
                <a16:creationId xmlns:a16="http://schemas.microsoft.com/office/drawing/2014/main" id="{A7DFADC8-EE0C-4CB4-9445-12FEF5BBF3F8}"/>
              </a:ext>
            </a:extLst>
          </p:cNvPr>
          <p:cNvSpPr/>
          <p:nvPr/>
        </p:nvSpPr>
        <p:spPr>
          <a:xfrm>
            <a:off x="5102094" y="1055463"/>
            <a:ext cx="2138901" cy="1560204"/>
          </a:xfrm>
          <a:prstGeom prst="wedgeEllipseCallout">
            <a:avLst>
              <a:gd name="adj1" fmla="val 32696"/>
              <a:gd name="adj2" fmla="val 64752"/>
            </a:avLst>
          </a:prstGeom>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leva gott så länge det går!”</a:t>
            </a:r>
          </a:p>
        </p:txBody>
      </p:sp>
      <p:sp>
        <p:nvSpPr>
          <p:cNvPr id="40" name="Pratbubbla: oval 39">
            <a:extLst>
              <a:ext uri="{FF2B5EF4-FFF2-40B4-BE49-F238E27FC236}">
                <a16:creationId xmlns:a16="http://schemas.microsoft.com/office/drawing/2014/main" id="{8E3EEEA6-D704-4B1B-A782-4D69CE88635F}"/>
              </a:ext>
            </a:extLst>
          </p:cNvPr>
          <p:cNvSpPr/>
          <p:nvPr/>
        </p:nvSpPr>
        <p:spPr>
          <a:xfrm>
            <a:off x="9940518" y="2330958"/>
            <a:ext cx="2138901" cy="1574358"/>
          </a:xfrm>
          <a:prstGeom prst="wedgeEllipseCallout">
            <a:avLst>
              <a:gd name="adj1" fmla="val -64540"/>
              <a:gd name="adj2" fmla="val 17320"/>
            </a:avLst>
          </a:prstGeom>
          <a:solidFill>
            <a:schemeClr val="accent6">
              <a:lumMod val="60000"/>
              <a:lumOff val="4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få mitt första jobb!”</a:t>
            </a:r>
          </a:p>
        </p:txBody>
      </p:sp>
      <p:sp>
        <p:nvSpPr>
          <p:cNvPr id="41" name="Pratbubbla: oval 40">
            <a:extLst>
              <a:ext uri="{FF2B5EF4-FFF2-40B4-BE49-F238E27FC236}">
                <a16:creationId xmlns:a16="http://schemas.microsoft.com/office/drawing/2014/main" id="{D5690F94-A47A-488A-A03E-89B8B4F5AA71}"/>
              </a:ext>
            </a:extLst>
          </p:cNvPr>
          <p:cNvSpPr/>
          <p:nvPr/>
        </p:nvSpPr>
        <p:spPr>
          <a:xfrm>
            <a:off x="4099782" y="4511503"/>
            <a:ext cx="1903377" cy="1876455"/>
          </a:xfrm>
          <a:prstGeom prst="wedgeEllipseCallout">
            <a:avLst>
              <a:gd name="adj1" fmla="val 60621"/>
              <a:gd name="adj2" fmla="val -44385"/>
            </a:avLst>
          </a:prstGeom>
          <a:solidFill>
            <a:schemeClr val="accent2">
              <a:lumMod val="75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kunna känna mig trygg och bo hemma!”</a:t>
            </a:r>
          </a:p>
        </p:txBody>
      </p:sp>
      <p:pic>
        <p:nvPicPr>
          <p:cNvPr id="8" name="Bildobjekt 7">
            <a:extLst>
              <a:ext uri="{FF2B5EF4-FFF2-40B4-BE49-F238E27FC236}">
                <a16:creationId xmlns:a16="http://schemas.microsoft.com/office/drawing/2014/main" id="{E21E8C9F-A135-4F26-A676-9AE2B6AD919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920664" y="2795891"/>
            <a:ext cx="2138901" cy="1422369"/>
          </a:xfrm>
          <a:prstGeom prst="rect">
            <a:avLst/>
          </a:prstGeom>
          <a:effectLst>
            <a:softEdge rad="63500"/>
          </a:effectLst>
        </p:spPr>
      </p:pic>
      <p:sp>
        <p:nvSpPr>
          <p:cNvPr id="13" name="Pratbubbla: oval 12">
            <a:extLst>
              <a:ext uri="{FF2B5EF4-FFF2-40B4-BE49-F238E27FC236}">
                <a16:creationId xmlns:a16="http://schemas.microsoft.com/office/drawing/2014/main" id="{A7FA0596-FB20-40CA-B996-5A4B765E7B53}"/>
              </a:ext>
            </a:extLst>
          </p:cNvPr>
          <p:cNvSpPr/>
          <p:nvPr/>
        </p:nvSpPr>
        <p:spPr>
          <a:xfrm>
            <a:off x="115439" y="297714"/>
            <a:ext cx="2032188" cy="1909647"/>
          </a:xfrm>
          <a:prstGeom prst="wedgeEllipseCallout">
            <a:avLst>
              <a:gd name="adj1" fmla="val 67156"/>
              <a:gd name="adj2" fmla="val 14095"/>
            </a:avLst>
          </a:prstGeom>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vuxna jobbar hårdare mot mobbning</a:t>
            </a:r>
          </a:p>
        </p:txBody>
      </p:sp>
      <p:sp>
        <p:nvSpPr>
          <p:cNvPr id="15" name="Pratbubbla: oval 14">
            <a:extLst>
              <a:ext uri="{FF2B5EF4-FFF2-40B4-BE49-F238E27FC236}">
                <a16:creationId xmlns:a16="http://schemas.microsoft.com/office/drawing/2014/main" id="{134F5AD7-B431-4A4A-B2DE-0B7ACB318A03}"/>
              </a:ext>
            </a:extLst>
          </p:cNvPr>
          <p:cNvSpPr/>
          <p:nvPr/>
        </p:nvSpPr>
        <p:spPr>
          <a:xfrm>
            <a:off x="958360" y="2345676"/>
            <a:ext cx="1126911" cy="1325563"/>
          </a:xfrm>
          <a:prstGeom prst="wedgeEllipseCallout">
            <a:avLst>
              <a:gd name="adj1" fmla="val 89506"/>
              <a:gd name="adj2" fmla="val -44699"/>
            </a:avLst>
          </a:prstGeom>
          <a:solidFill>
            <a:srgbClr val="00B0F0"/>
          </a:solidFill>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få leka</a:t>
            </a:r>
          </a:p>
        </p:txBody>
      </p:sp>
      <p:pic>
        <p:nvPicPr>
          <p:cNvPr id="16" name="Bildobjekt 15">
            <a:extLst>
              <a:ext uri="{FF2B5EF4-FFF2-40B4-BE49-F238E27FC236}">
                <a16:creationId xmlns:a16="http://schemas.microsoft.com/office/drawing/2014/main" id="{235976CD-BCFE-43B5-893B-42850EE99D1D}"/>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2900512" y="1055463"/>
            <a:ext cx="1386341" cy="1861443"/>
          </a:xfrm>
          <a:prstGeom prst="rect">
            <a:avLst/>
          </a:prstGeom>
          <a:effectLst>
            <a:softEdge rad="63500"/>
          </a:effectLst>
        </p:spPr>
      </p:pic>
      <p:sp>
        <p:nvSpPr>
          <p:cNvPr id="39" name="Pratbubbla: oval 38">
            <a:extLst>
              <a:ext uri="{FF2B5EF4-FFF2-40B4-BE49-F238E27FC236}">
                <a16:creationId xmlns:a16="http://schemas.microsoft.com/office/drawing/2014/main" id="{25DCA95E-E516-4963-BAE3-147133434C28}"/>
              </a:ext>
            </a:extLst>
          </p:cNvPr>
          <p:cNvSpPr/>
          <p:nvPr/>
        </p:nvSpPr>
        <p:spPr>
          <a:xfrm>
            <a:off x="213861" y="4650639"/>
            <a:ext cx="2349598" cy="1649877"/>
          </a:xfrm>
          <a:prstGeom prst="wedgeEllipseCallout">
            <a:avLst>
              <a:gd name="adj1" fmla="val 139255"/>
              <a:gd name="adj2" fmla="val -69345"/>
            </a:avLst>
          </a:prstGeom>
          <a:solidFill>
            <a:srgbClr val="92D05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”att kunna bo i sommarstugan till sommaren!”</a:t>
            </a:r>
          </a:p>
        </p:txBody>
      </p:sp>
      <p:sp>
        <p:nvSpPr>
          <p:cNvPr id="17" name="Pratbubbla: oval 16">
            <a:extLst>
              <a:ext uri="{FF2B5EF4-FFF2-40B4-BE49-F238E27FC236}">
                <a16:creationId xmlns:a16="http://schemas.microsoft.com/office/drawing/2014/main" id="{58881E9C-EBC0-45DA-9BDD-F560D594F776}"/>
              </a:ext>
            </a:extLst>
          </p:cNvPr>
          <p:cNvSpPr/>
          <p:nvPr/>
        </p:nvSpPr>
        <p:spPr>
          <a:xfrm>
            <a:off x="1917961" y="3103494"/>
            <a:ext cx="2073328" cy="1698738"/>
          </a:xfrm>
          <a:prstGeom prst="wedgeEllipseCallout">
            <a:avLst>
              <a:gd name="adj1" fmla="val 54049"/>
              <a:gd name="adj2" fmla="val -50868"/>
            </a:avLst>
          </a:prstGeom>
          <a:solidFill>
            <a:srgbClr val="F49D00"/>
          </a:solidFill>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vuxna som har tid att lyssna finns på skolan</a:t>
            </a:r>
          </a:p>
        </p:txBody>
      </p:sp>
      <p:sp>
        <p:nvSpPr>
          <p:cNvPr id="18" name="Pratbubbla: oval 17">
            <a:extLst>
              <a:ext uri="{FF2B5EF4-FFF2-40B4-BE49-F238E27FC236}">
                <a16:creationId xmlns:a16="http://schemas.microsoft.com/office/drawing/2014/main" id="{4C59F888-E7EF-4BE9-92A4-82D30B328B4A}"/>
              </a:ext>
            </a:extLst>
          </p:cNvPr>
          <p:cNvSpPr/>
          <p:nvPr/>
        </p:nvSpPr>
        <p:spPr>
          <a:xfrm>
            <a:off x="6686230" y="4494074"/>
            <a:ext cx="1706504" cy="1617642"/>
          </a:xfrm>
          <a:prstGeom prst="wedgeEllipseCallout">
            <a:avLst>
              <a:gd name="adj1" fmla="val -64286"/>
              <a:gd name="adj2" fmla="val -68897"/>
            </a:avLst>
          </a:prstGeom>
          <a:solidFill>
            <a:srgbClr val="C00000"/>
          </a:solidFill>
          <a:ln w="57150">
            <a:solidFill>
              <a:schemeClr val="accent4">
                <a:lumMod val="60000"/>
                <a:lumOff val="40000"/>
              </a:schemeClr>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Calibri"/>
              </a:rPr>
              <a:t>Att ha något roligt att göra på min fritid</a:t>
            </a:r>
          </a:p>
        </p:txBody>
      </p:sp>
    </p:spTree>
    <p:extLst>
      <p:ext uri="{BB962C8B-B14F-4D97-AF65-F5344CB8AC3E}">
        <p14:creationId xmlns:p14="http://schemas.microsoft.com/office/powerpoint/2010/main" val="3374917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1000"/>
                                        <p:tgtEl>
                                          <p:spTgt spid="39"/>
                                        </p:tgtEl>
                                      </p:cBhvr>
                                    </p:animEffect>
                                    <p:anim calcmode="lin" valueType="num">
                                      <p:cBhvr>
                                        <p:cTn id="35" dur="1000" fill="hold"/>
                                        <p:tgtEl>
                                          <p:spTgt spid="39"/>
                                        </p:tgtEl>
                                        <p:attrNameLst>
                                          <p:attrName>ppt_x</p:attrName>
                                        </p:attrNameLst>
                                      </p:cBhvr>
                                      <p:tavLst>
                                        <p:tav tm="0">
                                          <p:val>
                                            <p:strVal val="#ppt_x"/>
                                          </p:val>
                                        </p:tav>
                                        <p:tav tm="100000">
                                          <p:val>
                                            <p:strVal val="#ppt_x"/>
                                          </p:val>
                                        </p:tav>
                                      </p:tavLst>
                                    </p:anim>
                                    <p:anim calcmode="lin" valueType="num">
                                      <p:cBhvr>
                                        <p:cTn id="36" dur="10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1000"/>
                                        <p:tgtEl>
                                          <p:spTgt spid="41"/>
                                        </p:tgtEl>
                                      </p:cBhvr>
                                    </p:animEffect>
                                    <p:anim calcmode="lin" valueType="num">
                                      <p:cBhvr>
                                        <p:cTn id="47" dur="1000" fill="hold"/>
                                        <p:tgtEl>
                                          <p:spTgt spid="41"/>
                                        </p:tgtEl>
                                        <p:attrNameLst>
                                          <p:attrName>ppt_x</p:attrName>
                                        </p:attrNameLst>
                                      </p:cBhvr>
                                      <p:tavLst>
                                        <p:tav tm="0">
                                          <p:val>
                                            <p:strVal val="#ppt_x"/>
                                          </p:val>
                                        </p:tav>
                                        <p:tav tm="100000">
                                          <p:val>
                                            <p:strVal val="#ppt_x"/>
                                          </p:val>
                                        </p:tav>
                                      </p:tavLst>
                                    </p:anim>
                                    <p:anim calcmode="lin" valueType="num">
                                      <p:cBhvr>
                                        <p:cTn id="48" dur="1000" fill="hold"/>
                                        <p:tgtEl>
                                          <p:spTgt spid="4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1000"/>
                                        <p:tgtEl>
                                          <p:spTgt spid="37"/>
                                        </p:tgtEl>
                                      </p:cBhvr>
                                    </p:animEffect>
                                    <p:anim calcmode="lin" valueType="num">
                                      <p:cBhvr>
                                        <p:cTn id="57" dur="1000" fill="hold"/>
                                        <p:tgtEl>
                                          <p:spTgt spid="37"/>
                                        </p:tgtEl>
                                        <p:attrNameLst>
                                          <p:attrName>ppt_x</p:attrName>
                                        </p:attrNameLst>
                                      </p:cBhvr>
                                      <p:tavLst>
                                        <p:tav tm="0">
                                          <p:val>
                                            <p:strVal val="#ppt_x"/>
                                          </p:val>
                                        </p:tav>
                                        <p:tav tm="100000">
                                          <p:val>
                                            <p:strVal val="#ppt_x"/>
                                          </p:val>
                                        </p:tav>
                                      </p:tavLst>
                                    </p:anim>
                                    <p:anim calcmode="lin" valueType="num">
                                      <p:cBhvr>
                                        <p:cTn id="5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7" grpId="0" animBg="1"/>
      <p:bldP spid="38" grpId="0" animBg="1"/>
      <p:bldP spid="40" grpId="0" animBg="1"/>
      <p:bldP spid="41" grpId="0" animBg="1"/>
      <p:bldP spid="13" grpId="0" animBg="1"/>
      <p:bldP spid="15" grpId="0" animBg="1"/>
      <p:bldP spid="39" grpId="0" animBg="1"/>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724E47C5-F5F7-4FF9-A80B-12DE8D265803}"/>
              </a:ext>
            </a:extLst>
          </p:cNvPr>
          <p:cNvSpPr>
            <a:spLocks noGrp="1"/>
          </p:cNvSpPr>
          <p:nvPr>
            <p:ph type="title" idx="4294967295"/>
          </p:nvPr>
        </p:nvSpPr>
        <p:spPr>
          <a:xfrm>
            <a:off x="1676400" y="187325"/>
            <a:ext cx="10515600" cy="942975"/>
          </a:xfrm>
        </p:spPr>
        <p:txBody>
          <a:bodyPr/>
          <a:lstStyle/>
          <a:p>
            <a:r>
              <a:rPr lang="sv-SE" b="1"/>
              <a:t>SIP-processen</a:t>
            </a:r>
          </a:p>
        </p:txBody>
      </p:sp>
      <p:pic>
        <p:nvPicPr>
          <p:cNvPr id="5" name="Bildobjekt 4">
            <a:extLst>
              <a:ext uri="{FF2B5EF4-FFF2-40B4-BE49-F238E27FC236}">
                <a16:creationId xmlns:a16="http://schemas.microsoft.com/office/drawing/2014/main" id="{CDF386B6-6928-40F6-84AB-8C639A333382}"/>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57768" y="1658503"/>
            <a:ext cx="11676185" cy="3810837"/>
          </a:xfrm>
          <a:prstGeom prst="rect">
            <a:avLst/>
          </a:prstGeom>
          <a:noFill/>
        </p:spPr>
      </p:pic>
      <p:sp>
        <p:nvSpPr>
          <p:cNvPr id="2" name="textruta 1">
            <a:extLst>
              <a:ext uri="{FF2B5EF4-FFF2-40B4-BE49-F238E27FC236}">
                <a16:creationId xmlns:a16="http://schemas.microsoft.com/office/drawing/2014/main" id="{E2F8EB04-7989-4B9A-82E2-1074145F9837}"/>
              </a:ext>
            </a:extLst>
          </p:cNvPr>
          <p:cNvSpPr txBox="1"/>
          <p:nvPr/>
        </p:nvSpPr>
        <p:spPr>
          <a:xfrm rot="20221104">
            <a:off x="61317" y="1529624"/>
            <a:ext cx="218160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srgbClr val="5B9BD5">
                    <a:lumMod val="75000"/>
                  </a:srgbClr>
                </a:solidFill>
                <a:effectLst/>
                <a:uLnTx/>
                <a:uFillTx/>
                <a:latin typeface="Bradley Hand ITC" panose="03070402050302030203" pitchFamily="66" charset="0"/>
                <a:ea typeface="+mn-ea"/>
                <a:cs typeface="+mn-cs"/>
              </a:rPr>
              <a:t>Tidiga insatser</a:t>
            </a:r>
          </a:p>
        </p:txBody>
      </p:sp>
      <p:sp>
        <p:nvSpPr>
          <p:cNvPr id="3" name="textruta 2">
            <a:extLst>
              <a:ext uri="{FF2B5EF4-FFF2-40B4-BE49-F238E27FC236}">
                <a16:creationId xmlns:a16="http://schemas.microsoft.com/office/drawing/2014/main" id="{79EEDD5D-21B0-4F5F-A2A3-6F3D3B640F2C}"/>
              </a:ext>
            </a:extLst>
          </p:cNvPr>
          <p:cNvSpPr txBox="1"/>
          <p:nvPr/>
        </p:nvSpPr>
        <p:spPr>
          <a:xfrm>
            <a:off x="4295174" y="932977"/>
            <a:ext cx="2171534" cy="52322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a:ln>
                  <a:noFill/>
                </a:ln>
                <a:solidFill>
                  <a:srgbClr val="FF8427">
                    <a:lumMod val="75000"/>
                  </a:srgbClr>
                </a:solidFill>
                <a:effectLst/>
                <a:uLnTx/>
                <a:uFillTx/>
                <a:latin typeface="Berlin Sans FB Demi"/>
                <a:ea typeface="+mn-ea"/>
                <a:cs typeface="+mn-cs"/>
              </a:rPr>
              <a:t>Delaktighet</a:t>
            </a:r>
            <a:r>
              <a:rPr kumimoji="0" lang="sv-SE" sz="2400" b="1" i="0" u="none" strike="noStrike" kern="1200" cap="none" spc="0" normalizeH="0" baseline="0" noProof="0">
                <a:ln>
                  <a:noFill/>
                </a:ln>
                <a:solidFill>
                  <a:srgbClr val="FF8427">
                    <a:lumMod val="75000"/>
                  </a:srgbClr>
                </a:solidFill>
                <a:effectLst/>
                <a:uLnTx/>
                <a:uFillTx/>
                <a:latin typeface="Berlin Sans FB Demi"/>
                <a:ea typeface="+mn-ea"/>
                <a:cs typeface="+mn-cs"/>
              </a:rPr>
              <a:t> </a:t>
            </a:r>
            <a:endParaRPr kumimoji="0" lang="sv-SE" sz="2400" b="1" i="0" u="none" strike="noStrike" kern="1200" cap="none" spc="0" normalizeH="0" baseline="0" noProof="0">
              <a:ln>
                <a:noFill/>
              </a:ln>
              <a:solidFill>
                <a:srgbClr val="FF8427">
                  <a:lumMod val="75000"/>
                </a:srgbClr>
              </a:solidFill>
              <a:effectLst/>
              <a:uLnTx/>
              <a:uFillTx/>
              <a:latin typeface="Bradley Hand ITC" panose="03070402050302030203" pitchFamily="66" charset="0"/>
              <a:ea typeface="+mn-ea"/>
              <a:cs typeface="+mn-cs"/>
            </a:endParaRPr>
          </a:p>
        </p:txBody>
      </p:sp>
      <p:sp>
        <p:nvSpPr>
          <p:cNvPr id="8" name="textruta 7">
            <a:extLst>
              <a:ext uri="{FF2B5EF4-FFF2-40B4-BE49-F238E27FC236}">
                <a16:creationId xmlns:a16="http://schemas.microsoft.com/office/drawing/2014/main" id="{E439F7E2-853F-4732-AD5C-56B1DA168AA7}"/>
              </a:ext>
            </a:extLst>
          </p:cNvPr>
          <p:cNvSpPr txBox="1"/>
          <p:nvPr/>
        </p:nvSpPr>
        <p:spPr>
          <a:xfrm rot="19918348">
            <a:off x="5694562" y="5593635"/>
            <a:ext cx="334718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srgbClr val="5B9BD5">
                    <a:lumMod val="75000"/>
                  </a:srgbClr>
                </a:solidFill>
                <a:effectLst/>
                <a:uLnTx/>
                <a:uFillTx/>
                <a:latin typeface="Bradley Hand ITC" panose="03070402050302030203" pitchFamily="66" charset="0"/>
                <a:ea typeface="+mn-ea"/>
                <a:cs typeface="+mn-cs"/>
              </a:rPr>
              <a:t>Vad är viktigt för dig</a:t>
            </a:r>
          </a:p>
        </p:txBody>
      </p:sp>
      <p:sp>
        <p:nvSpPr>
          <p:cNvPr id="10" name="textruta 9">
            <a:extLst>
              <a:ext uri="{FF2B5EF4-FFF2-40B4-BE49-F238E27FC236}">
                <a16:creationId xmlns:a16="http://schemas.microsoft.com/office/drawing/2014/main" id="{7336BF57-1DE5-4A7B-9CF1-E3CA60754422}"/>
              </a:ext>
            </a:extLst>
          </p:cNvPr>
          <p:cNvSpPr txBox="1"/>
          <p:nvPr/>
        </p:nvSpPr>
        <p:spPr>
          <a:xfrm rot="989094">
            <a:off x="7766178" y="519239"/>
            <a:ext cx="266830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srgbClr val="5B9BD5">
                    <a:lumMod val="75000"/>
                  </a:srgbClr>
                </a:solidFill>
                <a:effectLst/>
                <a:uLnTx/>
                <a:uFillTx/>
                <a:latin typeface="Bradley Hand ITC" panose="03070402050302030203" pitchFamily="66" charset="0"/>
                <a:ea typeface="+mn-ea"/>
                <a:cs typeface="+mn-cs"/>
              </a:rPr>
              <a:t>Hur är det nu?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srgbClr val="5B9BD5">
                    <a:lumMod val="75000"/>
                  </a:srgbClr>
                </a:solidFill>
                <a:effectLst/>
                <a:uLnTx/>
                <a:uFillTx/>
                <a:latin typeface="Bradley Hand ITC" panose="03070402050302030203" pitchFamily="66" charset="0"/>
                <a:ea typeface="+mn-ea"/>
                <a:cs typeface="+mn-cs"/>
              </a:rPr>
              <a:t>Hur går vi framåt?</a:t>
            </a:r>
          </a:p>
        </p:txBody>
      </p:sp>
      <p:sp>
        <p:nvSpPr>
          <p:cNvPr id="12" name="textruta 11">
            <a:extLst>
              <a:ext uri="{FF2B5EF4-FFF2-40B4-BE49-F238E27FC236}">
                <a16:creationId xmlns:a16="http://schemas.microsoft.com/office/drawing/2014/main" id="{387525FF-1865-4E42-88CF-241931A043EB}"/>
              </a:ext>
            </a:extLst>
          </p:cNvPr>
          <p:cNvSpPr txBox="1"/>
          <p:nvPr/>
        </p:nvSpPr>
        <p:spPr>
          <a:xfrm rot="1011457">
            <a:off x="1471258" y="5570352"/>
            <a:ext cx="155042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srgbClr val="0070C0"/>
                </a:solidFill>
                <a:effectLst/>
                <a:uLnTx/>
                <a:uFillTx/>
                <a:latin typeface="Bradley Hand ITC" panose="03070402050302030203" pitchFamily="66" charset="0"/>
                <a:ea typeface="+mn-ea"/>
                <a:cs typeface="+mn-cs"/>
              </a:rPr>
              <a:t>Samtycke</a:t>
            </a:r>
          </a:p>
        </p:txBody>
      </p:sp>
    </p:spTree>
    <p:extLst>
      <p:ext uri="{BB962C8B-B14F-4D97-AF65-F5344CB8AC3E}">
        <p14:creationId xmlns:p14="http://schemas.microsoft.com/office/powerpoint/2010/main" val="29095454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P spid="8" grpId="0"/>
      <p:bldP spid="10"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1 Upptäck behov">
            <a:extLst>
              <a:ext uri="{FF2B5EF4-FFF2-40B4-BE49-F238E27FC236}">
                <a16:creationId xmlns:a16="http://schemas.microsoft.com/office/drawing/2014/main" id="{AC13AF90-B4BC-4695-8419-EED2FE99AF6C}"/>
              </a:ext>
            </a:extLst>
          </p:cNvPr>
          <p:cNvSpPr/>
          <p:nvPr/>
        </p:nvSpPr>
        <p:spPr>
          <a:xfrm>
            <a:off x="0" y="0"/>
            <a:ext cx="3866147" cy="6858000"/>
          </a:xfrm>
          <a:prstGeom prst="rect">
            <a:avLst/>
          </a:prstGeom>
          <a:solidFill>
            <a:srgbClr val="F6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Bildobjekt 5" descr="En bild som visar objekt, ljus, lampa&#10;&#10;Automatiskt genererad beskrivning">
            <a:extLst>
              <a:ext uri="{FF2B5EF4-FFF2-40B4-BE49-F238E27FC236}">
                <a16:creationId xmlns:a16="http://schemas.microsoft.com/office/drawing/2014/main" id="{42F074E5-96E9-465E-8891-10CC714650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6001" y="746060"/>
            <a:ext cx="1944913" cy="1972236"/>
          </a:xfrm>
          <a:prstGeom prst="rect">
            <a:avLst/>
          </a:prstGeom>
        </p:spPr>
      </p:pic>
      <p:sp>
        <p:nvSpPr>
          <p:cNvPr id="7" name="Rektangel 6">
            <a:extLst>
              <a:ext uri="{FF2B5EF4-FFF2-40B4-BE49-F238E27FC236}">
                <a16:creationId xmlns:a16="http://schemas.microsoft.com/office/drawing/2014/main" id="{3004CAF9-2537-41E7-A337-032B386875D0}"/>
              </a:ext>
            </a:extLst>
          </p:cNvPr>
          <p:cNvSpPr/>
          <p:nvPr/>
        </p:nvSpPr>
        <p:spPr>
          <a:xfrm>
            <a:off x="1016001" y="3200791"/>
            <a:ext cx="2498971" cy="1754326"/>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4000" b="0" i="0" u="none" strike="noStrike" kern="1200" cap="none" spc="0" normalizeH="0" baseline="0" noProof="0">
                <a:ln>
                  <a:noFill/>
                </a:ln>
                <a:solidFill>
                  <a:prstClr val="black"/>
                </a:solidFill>
                <a:effectLst/>
                <a:uLnTx/>
                <a:uFillTx/>
                <a:latin typeface="Franklin Gothic Demi" panose="020B0703020102020204" pitchFamily="34" charset="0"/>
                <a:ea typeface="+mn-ea"/>
                <a:cs typeface="+mn-cs"/>
              </a:rPr>
              <a:t>1. Upptäck behov</a:t>
            </a:r>
          </a:p>
        </p:txBody>
      </p:sp>
      <p:sp>
        <p:nvSpPr>
          <p:cNvPr id="2" name="Rektangel 1">
            <a:extLst>
              <a:ext uri="{FF2B5EF4-FFF2-40B4-BE49-F238E27FC236}">
                <a16:creationId xmlns:a16="http://schemas.microsoft.com/office/drawing/2014/main" id="{4F11A715-991E-4E4E-83E7-5C1E3DA9AF01}"/>
              </a:ext>
            </a:extLst>
          </p:cNvPr>
          <p:cNvSpPr/>
          <p:nvPr/>
        </p:nvSpPr>
        <p:spPr>
          <a:xfrm>
            <a:off x="3976915" y="1065296"/>
            <a:ext cx="6096000" cy="1169551"/>
          </a:xfrm>
          <a:prstGeom prst="rect">
            <a:avLst/>
          </a:prstGeom>
        </p:spPr>
        <p:txBody>
          <a:bodyPr>
            <a:spAutoFit/>
          </a:bodyPr>
          <a:lstStyle/>
          <a:p>
            <a:pPr marL="342900" lvl="0" indent="-342900">
              <a:spcAft>
                <a:spcPts val="600"/>
              </a:spcAft>
              <a:buFont typeface="Wingdings" panose="05000000000000000000" pitchFamily="2" charset="2"/>
              <a:buChar char="Ø"/>
              <a:defRPr/>
            </a:pPr>
            <a:r>
              <a:rPr lang="sv-SE" sz="2400" b="1">
                <a:solidFill>
                  <a:prstClr val="black"/>
                </a:solidFill>
                <a:latin typeface="Cambria" panose="02040503050406030204" pitchFamily="18" charset="0"/>
                <a:ea typeface="MS ??"/>
                <a:cs typeface="Cambria" panose="02040503050406030204" pitchFamily="18" charset="0"/>
              </a:rPr>
              <a:t>Reagera och agera tidigt</a:t>
            </a:r>
          </a:p>
          <a:p>
            <a:pPr marL="800100" lvl="1" indent="-342900">
              <a:spcAft>
                <a:spcPts val="600"/>
              </a:spcAft>
              <a:buFont typeface="Symbol" panose="05050102010706020507" pitchFamily="18" charset="2"/>
              <a:buChar char=""/>
              <a:defRPr/>
            </a:pPr>
            <a:r>
              <a:rPr lang="sv-SE">
                <a:solidFill>
                  <a:prstClr val="black"/>
                </a:solidFill>
                <a:latin typeface="Cambria" panose="02040503050406030204" pitchFamily="18" charset="0"/>
                <a:ea typeface="MS ??"/>
                <a:cs typeface="Cambria" panose="02040503050406030204" pitchFamily="18" charset="0"/>
              </a:rPr>
              <a:t>När stöd behövs</a:t>
            </a:r>
          </a:p>
          <a:p>
            <a:pPr marL="800100" lvl="1" indent="-342900">
              <a:spcAft>
                <a:spcPts val="600"/>
              </a:spcAft>
              <a:buFont typeface="Symbol" panose="05050102010706020507" pitchFamily="18" charset="2"/>
              <a:buChar char=""/>
              <a:defRPr/>
            </a:pPr>
            <a:r>
              <a:rPr lang="sv-SE">
                <a:solidFill>
                  <a:prstClr val="black"/>
                </a:solidFill>
                <a:latin typeface="Cambria" panose="02040503050406030204" pitchFamily="18" charset="0"/>
                <a:ea typeface="MS ??"/>
                <a:cs typeface="Cambria" panose="02040503050406030204" pitchFamily="18" charset="0"/>
              </a:rPr>
              <a:t>På något som inte är bra</a:t>
            </a:r>
          </a:p>
        </p:txBody>
      </p:sp>
      <p:sp>
        <p:nvSpPr>
          <p:cNvPr id="5" name="Rektangel 4">
            <a:extLst>
              <a:ext uri="{FF2B5EF4-FFF2-40B4-BE49-F238E27FC236}">
                <a16:creationId xmlns:a16="http://schemas.microsoft.com/office/drawing/2014/main" id="{46A9AD72-B780-4019-93FB-4BCD05422231}"/>
              </a:ext>
            </a:extLst>
          </p:cNvPr>
          <p:cNvSpPr/>
          <p:nvPr/>
        </p:nvSpPr>
        <p:spPr>
          <a:xfrm>
            <a:off x="3920508" y="2783704"/>
            <a:ext cx="8271492" cy="1800493"/>
          </a:xfrm>
          <a:prstGeom prst="rect">
            <a:avLst/>
          </a:prstGeom>
        </p:spPr>
        <p:txBody>
          <a:bodyPr wrap="square">
            <a:spAutoFit/>
          </a:bodyPr>
          <a:lstStyle/>
          <a:p>
            <a:pPr marL="342900" marR="0" lvl="0" indent="-342900" defTabSz="91440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2400" b="1"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Arbeta familjecentrerat / personcentrerat</a:t>
            </a:r>
          </a:p>
          <a:p>
            <a:pPr marL="800100" marR="0" lvl="1" indent="-342900" defTabSz="91440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Stötta enskilda att få stöd från annat håll vid behov: de har alltid kommit rätt med sin fråga</a:t>
            </a:r>
          </a:p>
          <a:p>
            <a:pPr marL="800100" marR="0" lvl="1" indent="-342900" defTabSz="91440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b="0" i="0" u="none" strike="noStrike" kern="0" cap="none" spc="0" normalizeH="0" baseline="0" noProof="0">
                <a:ln>
                  <a:noFill/>
                </a:ln>
                <a:solidFill>
                  <a:prstClr val="black"/>
                </a:solidFill>
                <a:effectLst/>
                <a:uLnTx/>
                <a:uFillTx/>
                <a:latin typeface="Cambria" panose="02040503050406030204" pitchFamily="18" charset="0"/>
              </a:rPr>
              <a:t>Att arbeta med föräldrastöd innebär tidiga insatser för barn</a:t>
            </a:r>
          </a:p>
          <a:p>
            <a:pPr marL="800100" marR="0" lvl="1" indent="-342900" defTabSz="91440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b="0" i="0" u="none" strike="noStrike" kern="0" cap="none" spc="0" normalizeH="0" baseline="0" noProof="0">
                <a:ln>
                  <a:noFill/>
                </a:ln>
                <a:solidFill>
                  <a:prstClr val="black"/>
                </a:solidFill>
                <a:effectLst/>
                <a:uLnTx/>
                <a:uFillTx/>
                <a:latin typeface="Cambria" panose="02040503050406030204" pitchFamily="18" charset="0"/>
              </a:rPr>
              <a:t>Arbeta med närstående/nätverk runt enskilda: systemperspektiv</a:t>
            </a:r>
            <a:endParaRPr kumimoji="0" lang="sv-SE" b="0" i="0" u="none" strike="noStrike" kern="0" cap="none" spc="0" normalizeH="0" baseline="0" noProof="0">
              <a:ln>
                <a:noFill/>
              </a:ln>
              <a:solidFill>
                <a:prstClr val="black"/>
              </a:solidFill>
              <a:effectLst/>
              <a:uLnTx/>
              <a:uFillTx/>
            </a:endParaRPr>
          </a:p>
        </p:txBody>
      </p:sp>
      <p:sp>
        <p:nvSpPr>
          <p:cNvPr id="8" name="Rektangel 7">
            <a:extLst>
              <a:ext uri="{FF2B5EF4-FFF2-40B4-BE49-F238E27FC236}">
                <a16:creationId xmlns:a16="http://schemas.microsoft.com/office/drawing/2014/main" id="{A8373FDD-FFDA-4556-B2FD-04040FCA6ACD}"/>
              </a:ext>
            </a:extLst>
          </p:cNvPr>
          <p:cNvSpPr/>
          <p:nvPr/>
        </p:nvSpPr>
        <p:spPr>
          <a:xfrm>
            <a:off x="3920508" y="5133054"/>
            <a:ext cx="8271492" cy="1446550"/>
          </a:xfrm>
          <a:prstGeom prst="rect">
            <a:avLst/>
          </a:prstGeom>
        </p:spPr>
        <p:txBody>
          <a:bodyPr wrap="square">
            <a:spAutoFit/>
          </a:bodyPr>
          <a:lstStyle/>
          <a:p>
            <a:pPr marL="342900" marR="0" lvl="0" indent="-342900" defTabSz="91440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v-SE" sz="2400" b="1"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Samverka med hjälp av SIP-verktyget</a:t>
            </a:r>
          </a:p>
          <a:p>
            <a:pPr marL="800100" marR="0" lvl="1" indent="-342900" defTabSz="91440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Samordna och samverka inom pågående SIP</a:t>
            </a:r>
          </a:p>
          <a:p>
            <a:pPr marL="800100" marR="0" lvl="1" indent="-342900" defTabSz="914400" eaLnBrk="1" fontAlgn="auto" latinLnBrk="0" hangingPunct="1">
              <a:lnSpc>
                <a:spcPct val="100000"/>
              </a:lnSpc>
              <a:spcBef>
                <a:spcPts val="0"/>
              </a:spcBef>
              <a:spcAft>
                <a:spcPts val="600"/>
              </a:spcAft>
              <a:buClrTx/>
              <a:buSzTx/>
              <a:buFont typeface="Symbol" panose="05050102010706020507" pitchFamily="18" charset="2"/>
              <a:buChar char=""/>
              <a:tabLst/>
              <a:defRPr/>
            </a:pPr>
            <a:r>
              <a:rPr kumimoji="0" lang="sv-SE"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t>Initiera ny SIP, följ upp SIP </a:t>
            </a:r>
            <a:br>
              <a:rPr kumimoji="0" lang="sv-SE" b="0" i="0" u="none" strike="noStrike" kern="0" cap="none" spc="0" normalizeH="0" baseline="0" noProof="0">
                <a:ln>
                  <a:noFill/>
                </a:ln>
                <a:solidFill>
                  <a:prstClr val="black"/>
                </a:solidFill>
                <a:effectLst/>
                <a:uLnTx/>
                <a:uFillTx/>
                <a:latin typeface="Cambria" panose="02040503050406030204" pitchFamily="18" charset="0"/>
                <a:ea typeface="MS ??"/>
                <a:cs typeface="Cambria" panose="02040503050406030204" pitchFamily="18" charset="0"/>
              </a:rPr>
            </a:br>
            <a:endParaRPr kumimoji="0" lang="sv-SE" b="0" i="0" u="none" strike="noStrike" kern="0" cap="none" spc="0" normalizeH="0" baseline="0" noProof="0">
              <a:ln>
                <a:noFill/>
              </a:ln>
              <a:solidFill>
                <a:prstClr val="black"/>
              </a:solidFill>
              <a:effectLst/>
              <a:uLnTx/>
              <a:uFillTx/>
            </a:endParaRPr>
          </a:p>
        </p:txBody>
      </p:sp>
      <p:sp>
        <p:nvSpPr>
          <p:cNvPr id="12" name="Platshållare för innehåll 2">
            <a:extLst>
              <a:ext uri="{FF2B5EF4-FFF2-40B4-BE49-F238E27FC236}">
                <a16:creationId xmlns:a16="http://schemas.microsoft.com/office/drawing/2014/main" id="{080B8BD9-D56A-4B0E-972D-515D550C4EEC}"/>
              </a:ext>
            </a:extLst>
          </p:cNvPr>
          <p:cNvSpPr txBox="1">
            <a:spLocks/>
          </p:cNvSpPr>
          <p:nvPr/>
        </p:nvSpPr>
        <p:spPr>
          <a:xfrm>
            <a:off x="181056" y="5131160"/>
            <a:ext cx="3504034" cy="18443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sv-SE" sz="2000" i="1">
                <a:latin typeface="Cambria" panose="02040503050406030204" pitchFamily="18" charset="0"/>
                <a:ea typeface="MS ??"/>
                <a:cs typeface="Cambria" panose="02040503050406030204" pitchFamily="18" charset="0"/>
              </a:rPr>
              <a:t>Tidiga, samordnade insatser ska motverka ohälsa senare i livet.</a:t>
            </a:r>
          </a:p>
        </p:txBody>
      </p:sp>
      <p:pic>
        <p:nvPicPr>
          <p:cNvPr id="10" name="Bildobjekt 9">
            <a:extLst>
              <a:ext uri="{FF2B5EF4-FFF2-40B4-BE49-F238E27FC236}">
                <a16:creationId xmlns:a16="http://schemas.microsoft.com/office/drawing/2014/main" id="{D5A896EA-A6BB-4704-852B-BEC232B37DF9}"/>
              </a:ext>
              <a:ext uri="{C183D7F6-B498-43B3-948B-1728B52AA6E4}">
                <adec:decorative xmlns:adec="http://schemas.microsoft.com/office/drawing/2017/decorative" val="1"/>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01556" y="388609"/>
            <a:ext cx="3742717" cy="1261462"/>
          </a:xfrm>
          <a:prstGeom prst="rect">
            <a:avLst/>
          </a:prstGeom>
          <a:noFill/>
        </p:spPr>
      </p:pic>
    </p:spTree>
    <p:extLst>
      <p:ext uri="{BB962C8B-B14F-4D97-AF65-F5344CB8AC3E}">
        <p14:creationId xmlns:p14="http://schemas.microsoft.com/office/powerpoint/2010/main" val="5241104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a:t>God kvalitet på SIP</a:t>
            </a:r>
          </a:p>
        </p:txBody>
      </p:sp>
      <p:sp>
        <p:nvSpPr>
          <p:cNvPr id="5" name="Platshållare för innehåll 4"/>
          <p:cNvSpPr>
            <a:spLocks noGrp="1"/>
          </p:cNvSpPr>
          <p:nvPr>
            <p:ph idx="1"/>
          </p:nvPr>
        </p:nvSpPr>
        <p:spPr>
          <a:xfrm>
            <a:off x="664232" y="1843314"/>
            <a:ext cx="9609825" cy="4390487"/>
          </a:xfrm>
        </p:spPr>
        <p:txBody>
          <a:bodyPr/>
          <a:lstStyle/>
          <a:p>
            <a:pPr>
              <a:buFont typeface="Wingdings" panose="05000000000000000000" pitchFamily="2" charset="2"/>
              <a:buChar char="§"/>
            </a:pPr>
            <a:r>
              <a:rPr lang="sv-SE" sz="2400" b="1"/>
              <a:t>Förberedelse  </a:t>
            </a:r>
          </a:p>
          <a:p>
            <a:pPr>
              <a:buFont typeface="Wingdings" panose="05000000000000000000" pitchFamily="2" charset="2"/>
              <a:buChar char="§"/>
            </a:pPr>
            <a:r>
              <a:rPr lang="sv-SE" sz="2400" b="1"/>
              <a:t>Tydligt syfte och mål</a:t>
            </a:r>
          </a:p>
          <a:p>
            <a:pPr>
              <a:buFont typeface="Wingdings" panose="05000000000000000000" pitchFamily="2" charset="2"/>
              <a:buChar char="§"/>
            </a:pPr>
            <a:r>
              <a:rPr lang="sv-SE" b="1"/>
              <a:t>Trygga möten</a:t>
            </a:r>
          </a:p>
          <a:p>
            <a:pPr>
              <a:buFont typeface="Wingdings" panose="05000000000000000000" pitchFamily="2" charset="2"/>
              <a:buChar char="§"/>
            </a:pPr>
            <a:endParaRPr lang="sv-SE" sz="2400"/>
          </a:p>
          <a:p>
            <a:pPr>
              <a:buFont typeface="Wingdings" panose="05000000000000000000" pitchFamily="2" charset="2"/>
              <a:buChar char="§"/>
            </a:pPr>
            <a:r>
              <a:rPr lang="sv-SE" sz="2400"/>
              <a:t>Delaktighet</a:t>
            </a:r>
          </a:p>
          <a:p>
            <a:pPr>
              <a:buFont typeface="Wingdings" panose="05000000000000000000" pitchFamily="2" charset="2"/>
              <a:buChar char="§"/>
            </a:pPr>
            <a:r>
              <a:rPr lang="sv-SE" sz="2400"/>
              <a:t>Uppföljning</a:t>
            </a:r>
          </a:p>
          <a:p>
            <a:pPr>
              <a:buFont typeface="Wingdings" panose="05000000000000000000" pitchFamily="2" charset="2"/>
              <a:buChar char="§"/>
            </a:pPr>
            <a:r>
              <a:rPr lang="sv-SE" sz="2400"/>
              <a:t>Utvärdering</a:t>
            </a:r>
          </a:p>
        </p:txBody>
      </p:sp>
      <p:sp>
        <p:nvSpPr>
          <p:cNvPr id="2" name="Platshållare för datum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2020-09-23</a:t>
            </a:r>
          </a:p>
        </p:txBody>
      </p:sp>
      <p:sp>
        <p:nvSpPr>
          <p:cNvPr id="3" name="Platshållare för sidfot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Avdelningen för vård och omsorg</a:t>
            </a:r>
          </a:p>
        </p:txBody>
      </p:sp>
      <p:pic>
        <p:nvPicPr>
          <p:cNvPr id="7" name="056B5514-BAD2-4FE9-97C5-A1DF3F3DDACD" descr="0E2BA5EF-2796-4FF5-AE48-DEF0B336C933@hom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828702" y="4038557"/>
            <a:ext cx="2890712" cy="199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58112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683E6B8-0C51-4580-ABCC-3DD9FEB106AA}"/>
              </a:ext>
            </a:extLst>
          </p:cNvPr>
          <p:cNvSpPr>
            <a:spLocks noGrp="1"/>
          </p:cNvSpPr>
          <p:nvPr>
            <p:ph type="title"/>
          </p:nvPr>
        </p:nvSpPr>
        <p:spPr/>
        <p:txBody>
          <a:bodyPr/>
          <a:lstStyle/>
          <a:p>
            <a:r>
              <a:rPr lang="sv-SE"/>
              <a:t>Tips på introduktionsfilmer om SIP	</a:t>
            </a:r>
          </a:p>
        </p:txBody>
      </p:sp>
      <p:sp>
        <p:nvSpPr>
          <p:cNvPr id="3" name="Platshållare för innehåll 2">
            <a:extLst>
              <a:ext uri="{FF2B5EF4-FFF2-40B4-BE49-F238E27FC236}">
                <a16:creationId xmlns:a16="http://schemas.microsoft.com/office/drawing/2014/main" id="{C2F05873-E3AB-4974-837B-12DDFD041EEA}"/>
              </a:ext>
            </a:extLst>
          </p:cNvPr>
          <p:cNvSpPr>
            <a:spLocks noGrp="1"/>
          </p:cNvSpPr>
          <p:nvPr>
            <p:ph idx="1"/>
          </p:nvPr>
        </p:nvSpPr>
        <p:spPr>
          <a:xfrm>
            <a:off x="838200" y="1825625"/>
            <a:ext cx="6210300" cy="4351338"/>
          </a:xfrm>
        </p:spPr>
        <p:txBody>
          <a:bodyPr>
            <a:normAutofit fontScale="70000" lnSpcReduction="20000"/>
          </a:bodyPr>
          <a:lstStyle/>
          <a:p>
            <a:r>
              <a:rPr lang="en-US" b="1"/>
              <a:t>SIP </a:t>
            </a:r>
            <a:r>
              <a:rPr lang="en-US" b="1" err="1"/>
              <a:t>på</a:t>
            </a:r>
            <a:r>
              <a:rPr lang="en-US" b="1"/>
              <a:t> 3 </a:t>
            </a:r>
            <a:r>
              <a:rPr lang="en-US" b="1" err="1"/>
              <a:t>minuter</a:t>
            </a:r>
            <a:r>
              <a:rPr lang="en-US" b="1"/>
              <a:t> </a:t>
            </a:r>
            <a:r>
              <a:rPr lang="en-US" err="1"/>
              <a:t>från</a:t>
            </a:r>
            <a:r>
              <a:rPr lang="en-US"/>
              <a:t> SKR: </a:t>
            </a:r>
            <a:r>
              <a:rPr lang="sv-SE">
                <a:hlinkClick r:id="rId3"/>
              </a:rPr>
              <a:t>SIP på 3 minuter on </a:t>
            </a:r>
            <a:r>
              <a:rPr lang="sv-SE" err="1">
                <a:hlinkClick r:id="rId3"/>
              </a:rPr>
              <a:t>Vimeo</a:t>
            </a:r>
            <a:endParaRPr lang="sv-SE"/>
          </a:p>
          <a:p>
            <a:r>
              <a:rPr lang="sv-SE" b="1"/>
              <a:t>En SIP – vad innebär det? </a:t>
            </a:r>
            <a:r>
              <a:rPr lang="sv-SE"/>
              <a:t>(3,5min) från Attention. </a:t>
            </a:r>
            <a:r>
              <a:rPr lang="sv-SE">
                <a:hlinkClick r:id="rId4"/>
              </a:rPr>
              <a:t>En SIP, vad innebär det? Attention förklarar - YouTube</a:t>
            </a:r>
            <a:endParaRPr lang="en-US"/>
          </a:p>
          <a:p>
            <a:r>
              <a:rPr lang="sv-SE" b="1"/>
              <a:t>Alex får en SIP </a:t>
            </a:r>
            <a:r>
              <a:rPr lang="sv-SE"/>
              <a:t>(textad på olika språk, 4min): </a:t>
            </a:r>
            <a:r>
              <a:rPr lang="sv-SE">
                <a:hlinkClick r:id="rId5"/>
              </a:rPr>
              <a:t>Alex får en SIP on </a:t>
            </a:r>
            <a:r>
              <a:rPr lang="sv-SE" err="1">
                <a:hlinkClick r:id="rId5"/>
              </a:rPr>
              <a:t>Vimeo</a:t>
            </a:r>
            <a:br>
              <a:rPr lang="sv-SE"/>
            </a:br>
            <a:endParaRPr lang="sv-SE"/>
          </a:p>
          <a:p>
            <a:r>
              <a:rPr lang="sv-SE" b="1" i="0" u="none" strike="noStrike">
                <a:solidFill>
                  <a:srgbClr val="333333"/>
                </a:solidFill>
                <a:effectLst/>
                <a:latin typeface="TTNorms"/>
                <a:hlinkClick r:id="rId6"/>
              </a:rPr>
              <a:t>Pappan och pojken</a:t>
            </a:r>
            <a:r>
              <a:rPr lang="sv-SE" b="1" i="0" u="none" strike="noStrike">
                <a:solidFill>
                  <a:srgbClr val="333333"/>
                </a:solidFill>
                <a:effectLst/>
                <a:latin typeface="TTNorms"/>
              </a:rPr>
              <a:t> </a:t>
            </a:r>
            <a:r>
              <a:rPr lang="sv-SE" b="0" i="0" u="none" strike="noStrike">
                <a:solidFill>
                  <a:srgbClr val="333333"/>
                </a:solidFill>
                <a:effectLst/>
                <a:latin typeface="TTNorms"/>
              </a:rPr>
              <a:t>(8,5min): </a:t>
            </a:r>
            <a:r>
              <a:rPr lang="sv-SE" b="0" i="0">
                <a:solidFill>
                  <a:srgbClr val="333333"/>
                </a:solidFill>
                <a:effectLst/>
                <a:latin typeface="TTNorms"/>
              </a:rPr>
              <a:t>Thomas Thelin, pappa till Elias, berättar hur de genom en SIP kunde minska familjens kontakter från 42 till 9.</a:t>
            </a:r>
          </a:p>
          <a:p>
            <a:pPr algn="l"/>
            <a:r>
              <a:rPr lang="sv-SE" b="1" i="0" u="none" strike="noStrike">
                <a:solidFill>
                  <a:srgbClr val="333333"/>
                </a:solidFill>
                <a:effectLst/>
                <a:latin typeface="TTNorms"/>
                <a:hlinkClick r:id="rId7"/>
              </a:rPr>
              <a:t>Filmen om Astrid</a:t>
            </a:r>
            <a:r>
              <a:rPr lang="sv-SE" b="1" i="0" u="none" strike="noStrike">
                <a:solidFill>
                  <a:srgbClr val="333333"/>
                </a:solidFill>
                <a:effectLst/>
                <a:latin typeface="TTNorms"/>
              </a:rPr>
              <a:t> </a:t>
            </a:r>
            <a:r>
              <a:rPr lang="sv-SE" b="0" i="0" u="none" strike="noStrike">
                <a:solidFill>
                  <a:srgbClr val="333333"/>
                </a:solidFill>
                <a:effectLst/>
                <a:latin typeface="TTNorms"/>
              </a:rPr>
              <a:t>(8,5min)</a:t>
            </a:r>
            <a:r>
              <a:rPr lang="sv-SE">
                <a:solidFill>
                  <a:srgbClr val="333333"/>
                </a:solidFill>
                <a:latin typeface="TTNorms"/>
              </a:rPr>
              <a:t>: </a:t>
            </a:r>
            <a:r>
              <a:rPr lang="sv-SE" b="0" i="0">
                <a:solidFill>
                  <a:srgbClr val="333333"/>
                </a:solidFill>
                <a:effectLst/>
                <a:latin typeface="TTNorms"/>
              </a:rPr>
              <a:t>Tack vare SIP och den fasta vårdkontakten fungerar vardagen och tillvaron för Astrid. </a:t>
            </a:r>
            <a:r>
              <a:rPr lang="sv-SE">
                <a:solidFill>
                  <a:srgbClr val="333333"/>
                </a:solidFill>
                <a:latin typeface="TTNorms"/>
              </a:rPr>
              <a:t>Insatserna är samordnade, och både Astrid och svägerskan Ann-Margret vet vem som gör vad, och vart de ska vända sig med olika frågor.</a:t>
            </a:r>
            <a:endParaRPr lang="sv-SE"/>
          </a:p>
        </p:txBody>
      </p:sp>
      <p:pic>
        <p:nvPicPr>
          <p:cNvPr id="9" name="Bild 8" descr="Filmrulle med hel fyllning">
            <a:extLst>
              <a:ext uri="{FF2B5EF4-FFF2-40B4-BE49-F238E27FC236}">
                <a16:creationId xmlns:a16="http://schemas.microsoft.com/office/drawing/2014/main" id="{CDD75F6C-5A01-408F-96E5-2904F8FF531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19900" y="1027906"/>
            <a:ext cx="5130800" cy="5130800"/>
          </a:xfrm>
          <a:prstGeom prst="rect">
            <a:avLst/>
          </a:prstGeom>
        </p:spPr>
      </p:pic>
    </p:spTree>
    <p:extLst>
      <p:ext uri="{BB962C8B-B14F-4D97-AF65-F5344CB8AC3E}">
        <p14:creationId xmlns:p14="http://schemas.microsoft.com/office/powerpoint/2010/main" val="1801252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2 Förbered">
            <a:extLst>
              <a:ext uri="{FF2B5EF4-FFF2-40B4-BE49-F238E27FC236}">
                <a16:creationId xmlns:a16="http://schemas.microsoft.com/office/drawing/2014/main" id="{AC13AF90-B4BC-4695-8419-EED2FE99AF6C}"/>
              </a:ext>
            </a:extLst>
          </p:cNvPr>
          <p:cNvSpPr/>
          <p:nvPr/>
        </p:nvSpPr>
        <p:spPr>
          <a:xfrm>
            <a:off x="0" y="0"/>
            <a:ext cx="3933371" cy="6858000"/>
          </a:xfrm>
          <a:prstGeom prst="rect">
            <a:avLst/>
          </a:prstGeom>
          <a:solidFill>
            <a:srgbClr val="F8DD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Bildobjekt 3">
            <a:extLst>
              <a:ext uri="{FF2B5EF4-FFF2-40B4-BE49-F238E27FC236}">
                <a16:creationId xmlns:a16="http://schemas.microsoft.com/office/drawing/2014/main" id="{C4F8A540-B28C-40BC-82AB-F6173AE5E1D6}"/>
              </a:ext>
              <a:ext uri="{C183D7F6-B498-43B3-948B-1728B52AA6E4}">
                <adec:decorative xmlns:adec="http://schemas.microsoft.com/office/drawing/2017/decorative" val="1"/>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18930" y="166195"/>
            <a:ext cx="3933371" cy="1325721"/>
          </a:xfrm>
          <a:prstGeom prst="rect">
            <a:avLst/>
          </a:prstGeom>
          <a:noFill/>
        </p:spPr>
      </p:pic>
      <p:sp>
        <p:nvSpPr>
          <p:cNvPr id="7" name="Rektangel 6">
            <a:extLst>
              <a:ext uri="{FF2B5EF4-FFF2-40B4-BE49-F238E27FC236}">
                <a16:creationId xmlns:a16="http://schemas.microsoft.com/office/drawing/2014/main" id="{3004CAF9-2537-41E7-A337-032B386875D0}"/>
              </a:ext>
            </a:extLst>
          </p:cNvPr>
          <p:cNvSpPr/>
          <p:nvPr/>
        </p:nvSpPr>
        <p:spPr>
          <a:xfrm>
            <a:off x="820333" y="3429000"/>
            <a:ext cx="298241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4000" b="0" i="0" u="none" strike="noStrike" kern="1200" cap="none" spc="0" normalizeH="0" baseline="0" noProof="0">
                <a:ln>
                  <a:noFill/>
                </a:ln>
                <a:solidFill>
                  <a:prstClr val="black"/>
                </a:solidFill>
                <a:effectLst/>
                <a:uLnTx/>
                <a:uFillTx/>
                <a:latin typeface="Franklin Gothic Demi" panose="020B0703020102020204" pitchFamily="34" charset="0"/>
                <a:ea typeface="+mn-ea"/>
                <a:cs typeface="+mn-cs"/>
              </a:rPr>
              <a:t>2. Förbered</a:t>
            </a:r>
          </a:p>
        </p:txBody>
      </p:sp>
      <p:pic>
        <p:nvPicPr>
          <p:cNvPr id="5" name="Bildobjekt 4">
            <a:extLst>
              <a:ext uri="{FF2B5EF4-FFF2-40B4-BE49-F238E27FC236}">
                <a16:creationId xmlns:a16="http://schemas.microsoft.com/office/drawing/2014/main" id="{8466A290-AA8C-4858-B554-9FF79F2A534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65" y="641739"/>
            <a:ext cx="2705239" cy="2076557"/>
          </a:xfrm>
          <a:prstGeom prst="rect">
            <a:avLst/>
          </a:prstGeom>
        </p:spPr>
      </p:pic>
      <p:sp>
        <p:nvSpPr>
          <p:cNvPr id="6" name="Rektangel 5">
            <a:extLst>
              <a:ext uri="{FF2B5EF4-FFF2-40B4-BE49-F238E27FC236}">
                <a16:creationId xmlns:a16="http://schemas.microsoft.com/office/drawing/2014/main" id="{C99A9DD8-681F-40A3-B332-1EE0B929E3F2}"/>
              </a:ext>
            </a:extLst>
          </p:cNvPr>
          <p:cNvSpPr/>
          <p:nvPr/>
        </p:nvSpPr>
        <p:spPr>
          <a:xfrm>
            <a:off x="4139637" y="1720840"/>
            <a:ext cx="7827774" cy="4467057"/>
          </a:xfrm>
          <a:prstGeom prst="rect">
            <a:avLst/>
          </a:prstGeom>
        </p:spPr>
        <p:txBody>
          <a:bodyPr wrap="square">
            <a:spAutoFit/>
          </a:bodyPr>
          <a:lstStyle/>
          <a:p>
            <a:pPr lvl="0"/>
            <a:r>
              <a:rPr lang="sv-SE" sz="2400">
                <a:solidFill>
                  <a:prstClr val="black"/>
                </a:solidFill>
              </a:rPr>
              <a:t>Kartläggning är en viktig del i processen, här är det viktigt </a:t>
            </a:r>
            <a:r>
              <a:rPr lang="sv-SE" sz="2400" b="1">
                <a:solidFill>
                  <a:prstClr val="black"/>
                </a:solidFill>
              </a:rPr>
              <a:t>att tillsammans med individen </a:t>
            </a:r>
            <a:r>
              <a:rPr lang="sv-SE" sz="2400">
                <a:solidFill>
                  <a:prstClr val="black"/>
                </a:solidFill>
              </a:rPr>
              <a:t>få så mycket information på vad som är viktigt. </a:t>
            </a:r>
          </a:p>
          <a:p>
            <a:pPr lvl="0"/>
            <a:r>
              <a:rPr lang="sv-SE" sz="2400">
                <a:solidFill>
                  <a:prstClr val="black"/>
                </a:solidFill>
              </a:rPr>
              <a:t>Här kan det vara bra om man har samtycke, viktigt att individen </a:t>
            </a:r>
            <a:r>
              <a:rPr lang="sv-SE" sz="2400" b="1">
                <a:solidFill>
                  <a:prstClr val="black"/>
                </a:solidFill>
              </a:rPr>
              <a:t>förstår varför </a:t>
            </a:r>
            <a:r>
              <a:rPr lang="sv-SE" sz="2400">
                <a:solidFill>
                  <a:prstClr val="black"/>
                </a:solidFill>
              </a:rPr>
              <a:t>det ska finnas ett samtycke</a:t>
            </a:r>
          </a:p>
          <a:p>
            <a:pPr lvl="0"/>
            <a:endParaRPr lang="sv-SE" sz="2400">
              <a:solidFill>
                <a:prstClr val="black"/>
              </a:solidFill>
              <a:cs typeface="Calibri"/>
            </a:endParaRPr>
          </a:p>
          <a:p>
            <a:pPr marL="171450" lvl="0" indent="-171450">
              <a:lnSpc>
                <a:spcPct val="150000"/>
              </a:lnSpc>
              <a:buFont typeface="Wingdings" panose="05000000000000000000" pitchFamily="2" charset="2"/>
              <a:buChar char="Ø"/>
            </a:pPr>
            <a:r>
              <a:rPr lang="sv-SE" sz="2400">
                <a:solidFill>
                  <a:prstClr val="black"/>
                </a:solidFill>
              </a:rPr>
              <a:t>Vad har vi för information redan, tex utredningar, dokumentation, från samverkansparterna,</a:t>
            </a:r>
            <a:endParaRPr lang="sv-SE" sz="2400">
              <a:solidFill>
                <a:prstClr val="black"/>
              </a:solidFill>
              <a:cs typeface="Calibri"/>
            </a:endParaRPr>
          </a:p>
          <a:p>
            <a:pPr marL="171450" lvl="0" indent="-171450">
              <a:lnSpc>
                <a:spcPct val="150000"/>
              </a:lnSpc>
              <a:buFont typeface="Wingdings" panose="05000000000000000000" pitchFamily="2" charset="2"/>
              <a:buChar char="Ø"/>
            </a:pPr>
            <a:r>
              <a:rPr lang="sv-SE" sz="2400">
                <a:solidFill>
                  <a:prstClr val="black"/>
                </a:solidFill>
              </a:rPr>
              <a:t>Vad behöver vi ta reda på</a:t>
            </a:r>
            <a:endParaRPr lang="sv-SE" sz="2400">
              <a:solidFill>
                <a:prstClr val="black"/>
              </a:solidFill>
              <a:cs typeface="Calibri"/>
            </a:endParaRPr>
          </a:p>
          <a:p>
            <a:pPr marL="171450" lvl="0" indent="-171450">
              <a:lnSpc>
                <a:spcPct val="150000"/>
              </a:lnSpc>
              <a:buFont typeface="Wingdings" panose="05000000000000000000" pitchFamily="2" charset="2"/>
              <a:buChar char="Ø"/>
            </a:pPr>
            <a:r>
              <a:rPr lang="sv-SE" sz="2400">
                <a:solidFill>
                  <a:prstClr val="black"/>
                </a:solidFill>
              </a:rPr>
              <a:t>Trygghet och delaktighet</a:t>
            </a:r>
            <a:endParaRPr lang="sv-SE" sz="2400">
              <a:solidFill>
                <a:prstClr val="black"/>
              </a:solidFill>
              <a:cs typeface="Calibri"/>
            </a:endParaRPr>
          </a:p>
        </p:txBody>
      </p:sp>
    </p:spTree>
    <p:extLst>
      <p:ext uri="{BB962C8B-B14F-4D97-AF65-F5344CB8AC3E}">
        <p14:creationId xmlns:p14="http://schemas.microsoft.com/office/powerpoint/2010/main" val="29542537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370A7ED9-F832-4521-ACAB-9747D5CC4A11}"/>
              </a:ext>
            </a:extLst>
          </p:cNvPr>
          <p:cNvPicPr>
            <a:picLocks noChangeAspect="1"/>
          </p:cNvPicPr>
          <p:nvPr/>
        </p:nvPicPr>
        <p:blipFill>
          <a:blip r:embed="rId3"/>
          <a:stretch>
            <a:fillRect/>
          </a:stretch>
        </p:blipFill>
        <p:spPr>
          <a:xfrm rot="20583800">
            <a:off x="3860815" y="393666"/>
            <a:ext cx="4067088" cy="571749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3" name="Bildobjekt 2">
            <a:extLst>
              <a:ext uri="{FF2B5EF4-FFF2-40B4-BE49-F238E27FC236}">
                <a16:creationId xmlns:a16="http://schemas.microsoft.com/office/drawing/2014/main" id="{413D9FC2-F21A-47CA-AE38-2695BBC87E73}"/>
              </a:ext>
            </a:extLst>
          </p:cNvPr>
          <p:cNvPicPr>
            <a:picLocks noChangeAspect="1"/>
          </p:cNvPicPr>
          <p:nvPr/>
        </p:nvPicPr>
        <p:blipFill>
          <a:blip r:embed="rId4"/>
          <a:stretch>
            <a:fillRect/>
          </a:stretch>
        </p:blipFill>
        <p:spPr>
          <a:xfrm rot="20576512">
            <a:off x="8269921" y="382042"/>
            <a:ext cx="4062165" cy="574074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Bildobjekt 3">
            <a:extLst>
              <a:ext uri="{FF2B5EF4-FFF2-40B4-BE49-F238E27FC236}">
                <a16:creationId xmlns:a16="http://schemas.microsoft.com/office/drawing/2014/main" id="{1049C00B-744D-4DA1-97BD-FA5B6C48495D}"/>
              </a:ext>
            </a:extLst>
          </p:cNvPr>
          <p:cNvPicPr>
            <a:picLocks noChangeAspect="1"/>
          </p:cNvPicPr>
          <p:nvPr/>
        </p:nvPicPr>
        <p:blipFill>
          <a:blip r:embed="rId5"/>
          <a:stretch>
            <a:fillRect/>
          </a:stretch>
        </p:blipFill>
        <p:spPr>
          <a:xfrm>
            <a:off x="280250" y="3037938"/>
            <a:ext cx="4087034" cy="3555633"/>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textruta 4">
            <a:extLst>
              <a:ext uri="{FF2B5EF4-FFF2-40B4-BE49-F238E27FC236}">
                <a16:creationId xmlns:a16="http://schemas.microsoft.com/office/drawing/2014/main" id="{207263D6-1E44-4102-B66B-BA38AC1A0485}"/>
              </a:ext>
            </a:extLst>
          </p:cNvPr>
          <p:cNvSpPr txBox="1"/>
          <p:nvPr/>
        </p:nvSpPr>
        <p:spPr>
          <a:xfrm>
            <a:off x="2102403" y="278425"/>
            <a:ext cx="2005263" cy="461665"/>
          </a:xfrm>
          <a:prstGeom prst="rect">
            <a:avLst/>
          </a:prstGeom>
          <a:noFill/>
        </p:spPr>
        <p:txBody>
          <a:bodyPr wrap="square" rtlCol="0">
            <a:spAutoFit/>
          </a:bodyPr>
          <a:lstStyle/>
          <a:p>
            <a:r>
              <a:rPr lang="sv-SE" sz="2400" b="1"/>
              <a:t>Arbetsblad</a:t>
            </a:r>
          </a:p>
        </p:txBody>
      </p:sp>
      <p:sp>
        <p:nvSpPr>
          <p:cNvPr id="6" name="Rektangel 5">
            <a:extLst>
              <a:ext uri="{FF2B5EF4-FFF2-40B4-BE49-F238E27FC236}">
                <a16:creationId xmlns:a16="http://schemas.microsoft.com/office/drawing/2014/main" id="{7DE8DE92-93E0-41EA-AA9C-11FECA2F80C3}"/>
              </a:ext>
            </a:extLst>
          </p:cNvPr>
          <p:cNvSpPr/>
          <p:nvPr/>
        </p:nvSpPr>
        <p:spPr>
          <a:xfrm>
            <a:off x="174432" y="2164305"/>
            <a:ext cx="2632936" cy="923330"/>
          </a:xfrm>
          <a:prstGeom prst="rect">
            <a:avLst/>
          </a:prstGeom>
        </p:spPr>
        <p:txBody>
          <a:bodyPr wrap="square">
            <a:spAutoFit/>
          </a:bodyPr>
          <a:lstStyle/>
          <a:p>
            <a:r>
              <a:rPr lang="sv-SE">
                <a:hlinkClick r:id="rId6">
                  <a:extLst>
                    <a:ext uri="{A12FA001-AC4F-418D-AE19-62706E023703}">
                      <ahyp:hlinkClr xmlns:ahyp="http://schemas.microsoft.com/office/drawing/2018/hyperlinkcolor" val="tx"/>
                    </a:ext>
                  </a:extLst>
                </a:hlinkClick>
              </a:rPr>
              <a:t>Länk</a:t>
            </a:r>
          </a:p>
          <a:p>
            <a:r>
              <a:rPr lang="sv-SE">
                <a:hlinkClick r:id="rId6">
                  <a:extLst>
                    <a:ext uri="{A12FA001-AC4F-418D-AE19-62706E023703}">
                      <ahyp:hlinkClr xmlns:ahyp="http://schemas.microsoft.com/office/drawing/2018/hyperlinkcolor" val="tx"/>
                    </a:ext>
                  </a:extLst>
                </a:hlinkClick>
              </a:rPr>
              <a:t>Metoder för delaktighet</a:t>
            </a:r>
            <a:endParaRPr lang="sv-SE"/>
          </a:p>
          <a:p>
            <a:endParaRPr lang="sv-SE"/>
          </a:p>
        </p:txBody>
      </p:sp>
    </p:spTree>
    <p:extLst>
      <p:ext uri="{BB962C8B-B14F-4D97-AF65-F5344CB8AC3E}">
        <p14:creationId xmlns:p14="http://schemas.microsoft.com/office/powerpoint/2010/main" val="22853023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64233" y="501040"/>
            <a:ext cx="9609825" cy="1002083"/>
          </a:xfrm>
        </p:spPr>
        <p:txBody>
          <a:bodyPr>
            <a:normAutofit/>
          </a:bodyPr>
          <a:lstStyle/>
          <a:p>
            <a:r>
              <a:rPr lang="sv-SE"/>
              <a:t>Förberedelse</a:t>
            </a:r>
          </a:p>
        </p:txBody>
      </p:sp>
      <p:sp>
        <p:nvSpPr>
          <p:cNvPr id="3" name="Platshållare för innehåll 2"/>
          <p:cNvSpPr>
            <a:spLocks noGrp="1"/>
          </p:cNvSpPr>
          <p:nvPr>
            <p:ph idx="1"/>
          </p:nvPr>
        </p:nvSpPr>
        <p:spPr>
          <a:xfrm>
            <a:off x="553454" y="1540042"/>
            <a:ext cx="9720604" cy="4693759"/>
          </a:xfrm>
        </p:spPr>
        <p:txBody>
          <a:bodyPr/>
          <a:lstStyle/>
          <a:p>
            <a:pPr>
              <a:buFont typeface="Wingdings" panose="05000000000000000000" pitchFamily="2" charset="2"/>
              <a:buChar char="§"/>
            </a:pPr>
            <a:r>
              <a:rPr lang="sv-SE" sz="2400"/>
              <a:t>Syfte och mål med SIP?</a:t>
            </a:r>
          </a:p>
          <a:p>
            <a:pPr>
              <a:buFont typeface="Wingdings" panose="05000000000000000000" pitchFamily="2" charset="2"/>
              <a:buChar char="§"/>
            </a:pPr>
            <a:r>
              <a:rPr lang="sv-SE" sz="2400"/>
              <a:t>Frågor som ska avhandlas på mötet? </a:t>
            </a:r>
          </a:p>
          <a:p>
            <a:pPr>
              <a:buFont typeface="Wingdings" panose="05000000000000000000" pitchFamily="2" charset="2"/>
              <a:buChar char="§"/>
            </a:pPr>
            <a:r>
              <a:rPr lang="sv-SE" sz="2400"/>
              <a:t>Vilka ska bjudas in? – Professionella - nätverket - anhöriga</a:t>
            </a:r>
          </a:p>
          <a:p>
            <a:pPr>
              <a:buFont typeface="Wingdings" panose="05000000000000000000" pitchFamily="2" charset="2"/>
              <a:buChar char="§"/>
            </a:pPr>
            <a:r>
              <a:rPr lang="sv-SE" sz="2400"/>
              <a:t>Var ska mötet hållas?</a:t>
            </a:r>
          </a:p>
          <a:p>
            <a:pPr>
              <a:buFont typeface="Wingdings" panose="05000000000000000000" pitchFamily="2" charset="2"/>
              <a:buChar char="§"/>
            </a:pPr>
            <a:r>
              <a:rPr lang="sv-SE" sz="2400"/>
              <a:t>Hur ska mötet hållas?</a:t>
            </a:r>
          </a:p>
          <a:p>
            <a:pPr>
              <a:buFont typeface="Wingdings" panose="05000000000000000000" pitchFamily="2" charset="2"/>
              <a:buChar char="§"/>
            </a:pPr>
            <a:r>
              <a:rPr lang="sv-SE" sz="2400"/>
              <a:t>Hur lång tid ska mötet hålla på? Enkelt – komplext – flera möten?</a:t>
            </a:r>
          </a:p>
          <a:p>
            <a:pPr>
              <a:buFont typeface="Wingdings" panose="05000000000000000000" pitchFamily="2" charset="2"/>
              <a:buChar char="§"/>
            </a:pPr>
            <a:endParaRPr lang="sv-SE" sz="2400"/>
          </a:p>
          <a:p>
            <a:pPr>
              <a:buFont typeface="Wingdings" panose="05000000000000000000" pitchFamily="2" charset="2"/>
              <a:buChar char="§"/>
            </a:pPr>
            <a:r>
              <a:rPr lang="sv-SE" sz="2400"/>
              <a:t>Individens delaktighet?</a:t>
            </a:r>
          </a:p>
          <a:p>
            <a:pPr>
              <a:buFont typeface="Wingdings" panose="05000000000000000000" pitchFamily="2" charset="2"/>
              <a:buChar char="§"/>
            </a:pPr>
            <a:r>
              <a:rPr lang="sv-SE" sz="2400"/>
              <a:t>Barn och ungas delaktighet?</a:t>
            </a:r>
          </a:p>
          <a:p>
            <a:endParaRPr lang="sv-SE"/>
          </a:p>
          <a:p>
            <a:endParaRPr lang="sv-SE"/>
          </a:p>
        </p:txBody>
      </p:sp>
      <p:sp>
        <p:nvSpPr>
          <p:cNvPr id="4" name="Platshållare för datum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2020-09-23</a:t>
            </a:r>
          </a:p>
        </p:txBody>
      </p:sp>
      <p:sp>
        <p:nvSpPr>
          <p:cNvPr id="5" name="Platshållare för sidfot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Avdelningen för vård och omsorg</a:t>
            </a:r>
          </a:p>
        </p:txBody>
      </p:sp>
      <p:pic>
        <p:nvPicPr>
          <p:cNvPr id="6" name="Bildobjekt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1468" y="4680188"/>
            <a:ext cx="2404864" cy="1603243"/>
          </a:xfrm>
          <a:prstGeom prst="rect">
            <a:avLst/>
          </a:prstGeom>
        </p:spPr>
      </p:pic>
    </p:spTree>
    <p:extLst>
      <p:ext uri="{BB962C8B-B14F-4D97-AF65-F5344CB8AC3E}">
        <p14:creationId xmlns:p14="http://schemas.microsoft.com/office/powerpoint/2010/main" val="13391028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4000"/>
              <a:t>Mål</a:t>
            </a:r>
          </a:p>
        </p:txBody>
      </p:sp>
      <p:sp>
        <p:nvSpPr>
          <p:cNvPr id="3" name="Platshållare för innehåll 2"/>
          <p:cNvSpPr>
            <a:spLocks noGrp="1"/>
          </p:cNvSpPr>
          <p:nvPr>
            <p:ph idx="1"/>
          </p:nvPr>
        </p:nvSpPr>
        <p:spPr/>
        <p:txBody>
          <a:bodyPr/>
          <a:lstStyle/>
          <a:p>
            <a:pPr>
              <a:buNone/>
              <a:defRPr/>
            </a:pPr>
            <a:r>
              <a:rPr lang="sv-SE" altLang="sv-SE" sz="2400" b="1"/>
              <a:t>Alice träffade en katt.</a:t>
            </a:r>
          </a:p>
          <a:p>
            <a:pPr>
              <a:buNone/>
              <a:defRPr/>
            </a:pPr>
            <a:r>
              <a:rPr lang="sv-SE" altLang="sv-SE" sz="2400" b="1"/>
              <a:t>– Vilken väg ska jag ta, frågade Alice.</a:t>
            </a:r>
          </a:p>
          <a:p>
            <a:pPr>
              <a:buNone/>
              <a:defRPr/>
            </a:pPr>
            <a:r>
              <a:rPr lang="sv-SE" altLang="sv-SE" sz="2400" b="1"/>
              <a:t>– Det beror rätt mycket på vart du ska, svarade katten.</a:t>
            </a:r>
          </a:p>
          <a:p>
            <a:pPr>
              <a:buNone/>
              <a:defRPr/>
            </a:pPr>
            <a:r>
              <a:rPr lang="sv-SE" altLang="sv-SE" sz="2400" b="1"/>
              <a:t>– Jag vet inte, sa Alice.</a:t>
            </a:r>
          </a:p>
          <a:p>
            <a:pPr>
              <a:buNone/>
              <a:defRPr/>
            </a:pPr>
            <a:r>
              <a:rPr lang="sv-SE" altLang="sv-SE" sz="2400" b="1"/>
              <a:t>– Då gör det detsamma åt vilket håll du går, svarade katten</a:t>
            </a:r>
            <a:r>
              <a:rPr lang="sv-SE" altLang="sv-SE" sz="2400" b="1">
                <a:latin typeface="Georgia" panose="02040502050405020303" pitchFamily="18" charset="0"/>
              </a:rPr>
              <a:t>.</a:t>
            </a:r>
          </a:p>
          <a:p>
            <a:pPr>
              <a:buNone/>
              <a:defRPr/>
            </a:pPr>
            <a:endParaRPr lang="sv-SE" altLang="sv-SE" sz="2400">
              <a:latin typeface="Georgia" panose="02040502050405020303" pitchFamily="18" charset="0"/>
            </a:endParaRPr>
          </a:p>
          <a:p>
            <a:pPr>
              <a:buNone/>
              <a:defRPr/>
            </a:pPr>
            <a:r>
              <a:rPr lang="sv-SE" altLang="sv-SE" sz="2400" i="1">
                <a:solidFill>
                  <a:schemeClr val="accent6">
                    <a:lumMod val="50000"/>
                  </a:schemeClr>
                </a:solidFill>
                <a:latin typeface="Georgia" panose="02040502050405020303" pitchFamily="18" charset="0"/>
              </a:rPr>
              <a:t>Ur Alice i Underlandet av Lewis </a:t>
            </a:r>
            <a:r>
              <a:rPr lang="sv-SE" altLang="sv-SE" sz="2400" i="1" err="1">
                <a:solidFill>
                  <a:schemeClr val="accent6">
                    <a:lumMod val="50000"/>
                  </a:schemeClr>
                </a:solidFill>
                <a:latin typeface="Georgia" panose="02040502050405020303" pitchFamily="18" charset="0"/>
              </a:rPr>
              <a:t>Caroll</a:t>
            </a:r>
            <a:r>
              <a:rPr lang="sv-SE" altLang="sv-SE" sz="2400" i="1">
                <a:solidFill>
                  <a:schemeClr val="accent6">
                    <a:lumMod val="50000"/>
                  </a:schemeClr>
                </a:solidFill>
                <a:latin typeface="Georgia" panose="02040502050405020303" pitchFamily="18" charset="0"/>
              </a:rPr>
              <a:t>.</a:t>
            </a:r>
            <a:endParaRPr lang="sv-SE" altLang="sv-SE" sz="2400">
              <a:solidFill>
                <a:schemeClr val="accent6">
                  <a:lumMod val="50000"/>
                </a:schemeClr>
              </a:solidFill>
              <a:latin typeface="Georgia" panose="02040502050405020303" pitchFamily="18" charset="0"/>
            </a:endParaRPr>
          </a:p>
          <a:p>
            <a:endParaRPr lang="sv-SE"/>
          </a:p>
        </p:txBody>
      </p:sp>
      <p:sp>
        <p:nvSpPr>
          <p:cNvPr id="4" name="Platshållare för datum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2020-09-23</a:t>
            </a:r>
          </a:p>
        </p:txBody>
      </p:sp>
      <p:sp>
        <p:nvSpPr>
          <p:cNvPr id="5" name="Platshållare för sidfot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Avdelningen för vård och omsorg</a:t>
            </a:r>
          </a:p>
        </p:txBody>
      </p:sp>
      <p:pic>
        <p:nvPicPr>
          <p:cNvPr id="1026" name="Picture 2" descr="http://rlv.zcache.se/alice_och_den_cheshire_katten_i_underland_affisch-r613b7b3dc03d4eb189a7d75af5efa5d8_wh5_8byvr_3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0314" y="387253"/>
            <a:ext cx="2896127" cy="2896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3401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ihandsfigur: Form 17">
            <a:extLst>
              <a:ext uri="{FF2B5EF4-FFF2-40B4-BE49-F238E27FC236}">
                <a16:creationId xmlns:a16="http://schemas.microsoft.com/office/drawing/2014/main" id="{4E5BE564-F428-4CB4-AEC5-5D8F7CF3BCDF}"/>
              </a:ext>
            </a:extLst>
          </p:cNvPr>
          <p:cNvSpPr/>
          <p:nvPr/>
        </p:nvSpPr>
        <p:spPr>
          <a:xfrm>
            <a:off x="1123497" y="2015448"/>
            <a:ext cx="9572470" cy="2504567"/>
          </a:xfrm>
          <a:custGeom>
            <a:avLst/>
            <a:gdLst>
              <a:gd name="connsiteX0" fmla="*/ 91184 w 9765310"/>
              <a:gd name="connsiteY0" fmla="*/ 615820 h 2628367"/>
              <a:gd name="connsiteX1" fmla="*/ 1266841 w 9765310"/>
              <a:gd name="connsiteY1" fmla="*/ 2379306 h 2628367"/>
              <a:gd name="connsiteX2" fmla="*/ 8945935 w 9765310"/>
              <a:gd name="connsiteY2" fmla="*/ 2360644 h 2628367"/>
              <a:gd name="connsiteX3" fmla="*/ 9179200 w 9765310"/>
              <a:gd name="connsiteY3" fmla="*/ 0 h 2628367"/>
              <a:gd name="connsiteX0" fmla="*/ 85214 w 9757464"/>
              <a:gd name="connsiteY0" fmla="*/ 615820 h 2812370"/>
              <a:gd name="connsiteX1" fmla="*/ 1288863 w 9757464"/>
              <a:gd name="connsiteY1" fmla="*/ 2662378 h 2812370"/>
              <a:gd name="connsiteX2" fmla="*/ 8939965 w 9757464"/>
              <a:gd name="connsiteY2" fmla="*/ 2360644 h 2812370"/>
              <a:gd name="connsiteX3" fmla="*/ 9173230 w 9757464"/>
              <a:gd name="connsiteY3" fmla="*/ 0 h 2812370"/>
              <a:gd name="connsiteX0" fmla="*/ 86871 w 9749790"/>
              <a:gd name="connsiteY0" fmla="*/ 757357 h 2801908"/>
              <a:gd name="connsiteX1" fmla="*/ 1281189 w 9749790"/>
              <a:gd name="connsiteY1" fmla="*/ 2662378 h 2801908"/>
              <a:gd name="connsiteX2" fmla="*/ 8932291 w 9749790"/>
              <a:gd name="connsiteY2" fmla="*/ 2360644 h 2801908"/>
              <a:gd name="connsiteX3" fmla="*/ 9165556 w 9749790"/>
              <a:gd name="connsiteY3" fmla="*/ 0 h 2801908"/>
              <a:gd name="connsiteX0" fmla="*/ 86871 w 9611841"/>
              <a:gd name="connsiteY0" fmla="*/ 1075814 h 3133787"/>
              <a:gd name="connsiteX1" fmla="*/ 1281189 w 9611841"/>
              <a:gd name="connsiteY1" fmla="*/ 2980835 h 3133787"/>
              <a:gd name="connsiteX2" fmla="*/ 8932291 w 9611841"/>
              <a:gd name="connsiteY2" fmla="*/ 2679101 h 3133787"/>
              <a:gd name="connsiteX3" fmla="*/ 8866976 w 9611841"/>
              <a:gd name="connsiteY3" fmla="*/ 0 h 3133787"/>
              <a:gd name="connsiteX0" fmla="*/ 89483 w 9670398"/>
              <a:gd name="connsiteY0" fmla="*/ 1075814 h 3235924"/>
              <a:gd name="connsiteX1" fmla="*/ 1283801 w 9670398"/>
              <a:gd name="connsiteY1" fmla="*/ 2980835 h 3235924"/>
              <a:gd name="connsiteX2" fmla="*/ 9018878 w 9670398"/>
              <a:gd name="connsiteY2" fmla="*/ 2891405 h 3235924"/>
              <a:gd name="connsiteX3" fmla="*/ 8869588 w 9670398"/>
              <a:gd name="connsiteY3" fmla="*/ 0 h 3235924"/>
              <a:gd name="connsiteX0" fmla="*/ 89483 w 9678582"/>
              <a:gd name="connsiteY0" fmla="*/ 1075814 h 3189076"/>
              <a:gd name="connsiteX1" fmla="*/ 1283801 w 9678582"/>
              <a:gd name="connsiteY1" fmla="*/ 2980835 h 3189076"/>
              <a:gd name="connsiteX2" fmla="*/ 9018878 w 9678582"/>
              <a:gd name="connsiteY2" fmla="*/ 2891405 h 3189076"/>
              <a:gd name="connsiteX3" fmla="*/ 8869588 w 9678582"/>
              <a:gd name="connsiteY3" fmla="*/ 0 h 3189076"/>
              <a:gd name="connsiteX0" fmla="*/ 89483 w 9572470"/>
              <a:gd name="connsiteY0" fmla="*/ 1075814 h 3165982"/>
              <a:gd name="connsiteX1" fmla="*/ 1283801 w 9572470"/>
              <a:gd name="connsiteY1" fmla="*/ 2980835 h 3165982"/>
              <a:gd name="connsiteX2" fmla="*/ 9018878 w 9572470"/>
              <a:gd name="connsiteY2" fmla="*/ 2891405 h 3165982"/>
              <a:gd name="connsiteX3" fmla="*/ 8869588 w 9572470"/>
              <a:gd name="connsiteY3" fmla="*/ 0 h 3165982"/>
            </a:gdLst>
            <a:ahLst/>
            <a:cxnLst>
              <a:cxn ang="0">
                <a:pos x="connsiteX0" y="connsiteY0"/>
              </a:cxn>
              <a:cxn ang="0">
                <a:pos x="connsiteX1" y="connsiteY1"/>
              </a:cxn>
              <a:cxn ang="0">
                <a:pos x="connsiteX2" y="connsiteY2"/>
              </a:cxn>
              <a:cxn ang="0">
                <a:pos x="connsiteX3" y="connsiteY3"/>
              </a:cxn>
            </a:cxnLst>
            <a:rect l="l" t="t" r="r" b="b"/>
            <a:pathLst>
              <a:path w="9572470" h="3165982">
                <a:moveTo>
                  <a:pt x="89483" y="1075814"/>
                </a:moveTo>
                <a:cubicBezTo>
                  <a:pt x="-60585" y="1812155"/>
                  <a:pt x="-204431" y="2678237"/>
                  <a:pt x="1283801" y="2980835"/>
                </a:cubicBezTo>
                <a:cubicBezTo>
                  <a:pt x="2772033" y="3283433"/>
                  <a:pt x="7978515" y="3187700"/>
                  <a:pt x="9018878" y="2891405"/>
                </a:cubicBezTo>
                <a:cubicBezTo>
                  <a:pt x="10059241" y="2595110"/>
                  <a:pt x="9412318" y="982046"/>
                  <a:pt x="8869588" y="0"/>
                </a:cubicBezTo>
              </a:path>
            </a:pathLst>
          </a:custGeom>
          <a:noFill/>
          <a:ln w="136525">
            <a:solidFill>
              <a:schemeClr val="bg1">
                <a:lumMod val="85000"/>
              </a:schemeClr>
            </a:solidFill>
            <a:headEnd type="oval" w="sm" len="sm"/>
            <a:tailEnd type="triangle"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Rubrik 3">
            <a:extLst>
              <a:ext uri="{FF2B5EF4-FFF2-40B4-BE49-F238E27FC236}">
                <a16:creationId xmlns:a16="http://schemas.microsoft.com/office/drawing/2014/main" id="{F03FE001-4B55-4325-8128-B78EFEC0EBF4}"/>
              </a:ext>
            </a:extLst>
          </p:cNvPr>
          <p:cNvSpPr>
            <a:spLocks noGrp="1"/>
          </p:cNvSpPr>
          <p:nvPr>
            <p:ph type="title"/>
          </p:nvPr>
        </p:nvSpPr>
        <p:spPr>
          <a:xfrm>
            <a:off x="838200" y="365125"/>
            <a:ext cx="10909518" cy="1325563"/>
          </a:xfrm>
        </p:spPr>
        <p:txBody>
          <a:bodyPr>
            <a:normAutofit fontScale="90000"/>
          </a:bodyPr>
          <a:lstStyle/>
          <a:p>
            <a:r>
              <a:rPr lang="sv-SE" sz="4000" b="1"/>
              <a:t>Tydlighet</a:t>
            </a:r>
            <a:br>
              <a:rPr lang="sv-SE" sz="4000"/>
            </a:br>
            <a:r>
              <a:rPr lang="sv-SE" sz="4000"/>
              <a:t>När brukaren behöver vara med och förstå delmålen</a:t>
            </a:r>
          </a:p>
        </p:txBody>
      </p:sp>
      <p:grpSp>
        <p:nvGrpSpPr>
          <p:cNvPr id="102" name="Grupp 101">
            <a:extLst>
              <a:ext uri="{FF2B5EF4-FFF2-40B4-BE49-F238E27FC236}">
                <a16:creationId xmlns:a16="http://schemas.microsoft.com/office/drawing/2014/main" id="{5F6477DC-74FC-4533-84B3-5333ED3A57AF}"/>
              </a:ext>
            </a:extLst>
          </p:cNvPr>
          <p:cNvGrpSpPr/>
          <p:nvPr/>
        </p:nvGrpSpPr>
        <p:grpSpPr>
          <a:xfrm>
            <a:off x="8007101" y="3476041"/>
            <a:ext cx="1851789" cy="2125929"/>
            <a:chOff x="8207174" y="3041164"/>
            <a:chExt cx="1851789" cy="2125929"/>
          </a:xfrm>
        </p:grpSpPr>
        <p:sp>
          <p:nvSpPr>
            <p:cNvPr id="9" name="Pil: femhörning 8">
              <a:extLst>
                <a:ext uri="{FF2B5EF4-FFF2-40B4-BE49-F238E27FC236}">
                  <a16:creationId xmlns:a16="http://schemas.microsoft.com/office/drawing/2014/main" id="{036AE4C1-D024-4C53-A838-68A9467E82E5}"/>
                </a:ext>
              </a:extLst>
            </p:cNvPr>
            <p:cNvSpPr/>
            <p:nvPr/>
          </p:nvSpPr>
          <p:spPr>
            <a:xfrm>
              <a:off x="8541495" y="3041164"/>
              <a:ext cx="1440000" cy="1620000"/>
            </a:xfrm>
            <a:prstGeom prst="homePlate">
              <a:avLst/>
            </a:prstGeom>
            <a:solidFill>
              <a:srgbClr val="84AF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ktangel 14">
              <a:extLst>
                <a:ext uri="{FF2B5EF4-FFF2-40B4-BE49-F238E27FC236}">
                  <a16:creationId xmlns:a16="http://schemas.microsoft.com/office/drawing/2014/main" id="{C670090C-15FA-477A-B6AC-218D774A749F}"/>
                </a:ext>
              </a:extLst>
            </p:cNvPr>
            <p:cNvSpPr/>
            <p:nvPr/>
          </p:nvSpPr>
          <p:spPr>
            <a:xfrm>
              <a:off x="8207174" y="4705428"/>
              <a:ext cx="185178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Tidsbundna</a:t>
              </a:r>
            </a:p>
          </p:txBody>
        </p:sp>
        <p:pic>
          <p:nvPicPr>
            <p:cNvPr id="68" name="Bild 67" descr="Tidtagarur">
              <a:extLst>
                <a:ext uri="{FF2B5EF4-FFF2-40B4-BE49-F238E27FC236}">
                  <a16:creationId xmlns:a16="http://schemas.microsoft.com/office/drawing/2014/main" id="{23352848-AD44-40C6-8D66-DB5CD66224F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30841" y="3312937"/>
              <a:ext cx="914400" cy="914400"/>
            </a:xfrm>
            <a:prstGeom prst="rect">
              <a:avLst/>
            </a:prstGeom>
          </p:spPr>
        </p:pic>
      </p:grpSp>
      <p:grpSp>
        <p:nvGrpSpPr>
          <p:cNvPr id="100" name="Grupp 99">
            <a:extLst>
              <a:ext uri="{FF2B5EF4-FFF2-40B4-BE49-F238E27FC236}">
                <a16:creationId xmlns:a16="http://schemas.microsoft.com/office/drawing/2014/main" id="{15280010-DC7F-4495-8AA3-477F6D1D128D}"/>
              </a:ext>
            </a:extLst>
          </p:cNvPr>
          <p:cNvGrpSpPr/>
          <p:nvPr/>
        </p:nvGrpSpPr>
        <p:grpSpPr>
          <a:xfrm>
            <a:off x="4055051" y="3476041"/>
            <a:ext cx="2020874" cy="2128320"/>
            <a:chOff x="4270456" y="3552840"/>
            <a:chExt cx="2020874" cy="2128320"/>
          </a:xfrm>
        </p:grpSpPr>
        <p:sp>
          <p:nvSpPr>
            <p:cNvPr id="7" name="Pil: femhörning 6">
              <a:extLst>
                <a:ext uri="{FF2B5EF4-FFF2-40B4-BE49-F238E27FC236}">
                  <a16:creationId xmlns:a16="http://schemas.microsoft.com/office/drawing/2014/main" id="{60E003C7-6BC9-4A40-A9F5-4BEB2631C001}"/>
                </a:ext>
              </a:extLst>
            </p:cNvPr>
            <p:cNvSpPr/>
            <p:nvPr/>
          </p:nvSpPr>
          <p:spPr>
            <a:xfrm>
              <a:off x="4682402" y="3552840"/>
              <a:ext cx="1440000" cy="1620000"/>
            </a:xfrm>
            <a:prstGeom prst="homePlate">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ktangel 12">
              <a:extLst>
                <a:ext uri="{FF2B5EF4-FFF2-40B4-BE49-F238E27FC236}">
                  <a16:creationId xmlns:a16="http://schemas.microsoft.com/office/drawing/2014/main" id="{05187B7C-49D1-406C-9B03-ABD9E58C5E6E}"/>
                </a:ext>
              </a:extLst>
            </p:cNvPr>
            <p:cNvSpPr/>
            <p:nvPr/>
          </p:nvSpPr>
          <p:spPr>
            <a:xfrm>
              <a:off x="4270456" y="5219495"/>
              <a:ext cx="2020874"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Accepterade</a:t>
              </a:r>
            </a:p>
          </p:txBody>
        </p:sp>
        <p:pic>
          <p:nvPicPr>
            <p:cNvPr id="72" name="Bild 71" descr="Tummen upp">
              <a:extLst>
                <a:ext uri="{FF2B5EF4-FFF2-40B4-BE49-F238E27FC236}">
                  <a16:creationId xmlns:a16="http://schemas.microsoft.com/office/drawing/2014/main" id="{AA49B383-3F94-46E0-BFFF-E535A1752C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80152" y="3824289"/>
              <a:ext cx="914400" cy="914400"/>
            </a:xfrm>
            <a:prstGeom prst="rect">
              <a:avLst/>
            </a:prstGeom>
          </p:spPr>
        </p:pic>
      </p:grpSp>
      <p:grpSp>
        <p:nvGrpSpPr>
          <p:cNvPr id="103" name="Grupp 102">
            <a:extLst>
              <a:ext uri="{FF2B5EF4-FFF2-40B4-BE49-F238E27FC236}">
                <a16:creationId xmlns:a16="http://schemas.microsoft.com/office/drawing/2014/main" id="{DCC5971A-26C6-431C-945A-C514F630BF2A}"/>
              </a:ext>
            </a:extLst>
          </p:cNvPr>
          <p:cNvGrpSpPr/>
          <p:nvPr/>
        </p:nvGrpSpPr>
        <p:grpSpPr>
          <a:xfrm>
            <a:off x="9985552" y="3476041"/>
            <a:ext cx="1798121" cy="2128168"/>
            <a:chOff x="10219966" y="2798051"/>
            <a:chExt cx="1798121" cy="2128168"/>
          </a:xfrm>
        </p:grpSpPr>
        <p:sp>
          <p:nvSpPr>
            <p:cNvPr id="10" name="Pil: femhörning 9">
              <a:extLst>
                <a:ext uri="{FF2B5EF4-FFF2-40B4-BE49-F238E27FC236}">
                  <a16:creationId xmlns:a16="http://schemas.microsoft.com/office/drawing/2014/main" id="{EEECC569-A93F-44A3-8F72-224080CC63B7}"/>
                </a:ext>
              </a:extLst>
            </p:cNvPr>
            <p:cNvSpPr/>
            <p:nvPr/>
          </p:nvSpPr>
          <p:spPr>
            <a:xfrm>
              <a:off x="10542132" y="2798051"/>
              <a:ext cx="1440000" cy="1620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ktangel 15">
              <a:extLst>
                <a:ext uri="{FF2B5EF4-FFF2-40B4-BE49-F238E27FC236}">
                  <a16:creationId xmlns:a16="http://schemas.microsoft.com/office/drawing/2014/main" id="{AACA6C0E-E941-4AF4-AFE6-D7F780FC6A0D}"/>
                </a:ext>
              </a:extLst>
            </p:cNvPr>
            <p:cNvSpPr/>
            <p:nvPr/>
          </p:nvSpPr>
          <p:spPr>
            <a:xfrm>
              <a:off x="10219966" y="4464554"/>
              <a:ext cx="1798121"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Anpassade</a:t>
              </a:r>
            </a:p>
          </p:txBody>
        </p:sp>
        <p:pic>
          <p:nvPicPr>
            <p:cNvPr id="76" name="Bild 75" descr="Användarnätverk">
              <a:extLst>
                <a:ext uri="{FF2B5EF4-FFF2-40B4-BE49-F238E27FC236}">
                  <a16:creationId xmlns:a16="http://schemas.microsoft.com/office/drawing/2014/main" id="{66F34D54-1845-415B-98A5-B38648B3C1F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518983" y="3006202"/>
              <a:ext cx="1115022" cy="1115022"/>
            </a:xfrm>
            <a:prstGeom prst="rect">
              <a:avLst/>
            </a:prstGeom>
          </p:spPr>
        </p:pic>
      </p:grpSp>
      <p:grpSp>
        <p:nvGrpSpPr>
          <p:cNvPr id="99" name="Grupp 98">
            <a:extLst>
              <a:ext uri="{FF2B5EF4-FFF2-40B4-BE49-F238E27FC236}">
                <a16:creationId xmlns:a16="http://schemas.microsoft.com/office/drawing/2014/main" id="{1C3FE2F8-33F4-4E59-B917-AE975C82475A}"/>
              </a:ext>
            </a:extLst>
          </p:cNvPr>
          <p:cNvGrpSpPr/>
          <p:nvPr/>
        </p:nvGrpSpPr>
        <p:grpSpPr>
          <a:xfrm>
            <a:off x="2459558" y="3476041"/>
            <a:ext cx="1557788" cy="2119516"/>
            <a:chOff x="2283490" y="3700379"/>
            <a:chExt cx="1557788" cy="2119516"/>
          </a:xfrm>
        </p:grpSpPr>
        <p:sp>
          <p:nvSpPr>
            <p:cNvPr id="6" name="Pil: femhörning 5">
              <a:extLst>
                <a:ext uri="{FF2B5EF4-FFF2-40B4-BE49-F238E27FC236}">
                  <a16:creationId xmlns:a16="http://schemas.microsoft.com/office/drawing/2014/main" id="{866D2445-3C1C-45A4-8F45-E201334951D1}"/>
                </a:ext>
              </a:extLst>
            </p:cNvPr>
            <p:cNvSpPr/>
            <p:nvPr/>
          </p:nvSpPr>
          <p:spPr>
            <a:xfrm>
              <a:off x="2401278" y="3700379"/>
              <a:ext cx="1440000" cy="1620000"/>
            </a:xfrm>
            <a:prstGeom prst="homePlate">
              <a:avLst/>
            </a:prstGeom>
            <a:solidFill>
              <a:srgbClr val="EAD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ktangel 11">
              <a:extLst>
                <a:ext uri="{FF2B5EF4-FFF2-40B4-BE49-F238E27FC236}">
                  <a16:creationId xmlns:a16="http://schemas.microsoft.com/office/drawing/2014/main" id="{9484B2F2-3625-46AC-A860-4A8BB0B07F76}"/>
                </a:ext>
              </a:extLst>
            </p:cNvPr>
            <p:cNvSpPr/>
            <p:nvPr/>
          </p:nvSpPr>
          <p:spPr>
            <a:xfrm>
              <a:off x="2283490" y="5358230"/>
              <a:ext cx="1399742"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Mätbara</a:t>
              </a:r>
            </a:p>
          </p:txBody>
        </p:sp>
        <p:pic>
          <p:nvPicPr>
            <p:cNvPr id="80" name="Bild 79" descr="Linjal">
              <a:extLst>
                <a:ext uri="{FF2B5EF4-FFF2-40B4-BE49-F238E27FC236}">
                  <a16:creationId xmlns:a16="http://schemas.microsoft.com/office/drawing/2014/main" id="{AE29A8E0-534E-4ED7-A6CA-D7349BA4C2A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1070224">
              <a:off x="2543179" y="4039443"/>
              <a:ext cx="914400" cy="914400"/>
            </a:xfrm>
            <a:prstGeom prst="rect">
              <a:avLst/>
            </a:prstGeom>
          </p:spPr>
        </p:pic>
      </p:grpSp>
      <p:grpSp>
        <p:nvGrpSpPr>
          <p:cNvPr id="98" name="Grupp 97">
            <a:extLst>
              <a:ext uri="{FF2B5EF4-FFF2-40B4-BE49-F238E27FC236}">
                <a16:creationId xmlns:a16="http://schemas.microsoft.com/office/drawing/2014/main" id="{FBF180E6-837F-4D09-9F1E-A6763E081A8C}"/>
              </a:ext>
            </a:extLst>
          </p:cNvPr>
          <p:cNvGrpSpPr/>
          <p:nvPr/>
        </p:nvGrpSpPr>
        <p:grpSpPr>
          <a:xfrm>
            <a:off x="409993" y="3476041"/>
            <a:ext cx="1761032" cy="2110711"/>
            <a:chOff x="586455" y="3589481"/>
            <a:chExt cx="1761032" cy="2110711"/>
          </a:xfrm>
        </p:grpSpPr>
        <p:sp>
          <p:nvSpPr>
            <p:cNvPr id="5" name="Pil: femhörning 4">
              <a:extLst>
                <a:ext uri="{FF2B5EF4-FFF2-40B4-BE49-F238E27FC236}">
                  <a16:creationId xmlns:a16="http://schemas.microsoft.com/office/drawing/2014/main" id="{22559241-6065-4632-A466-AFC007FEE037}"/>
                </a:ext>
              </a:extLst>
            </p:cNvPr>
            <p:cNvSpPr/>
            <p:nvPr/>
          </p:nvSpPr>
          <p:spPr>
            <a:xfrm>
              <a:off x="907487" y="3589481"/>
              <a:ext cx="1440000" cy="1620000"/>
            </a:xfrm>
            <a:prstGeom prst="homePlate">
              <a:avLst/>
            </a:prstGeom>
            <a:solidFill>
              <a:srgbClr val="F3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ktangel 10">
              <a:extLst>
                <a:ext uri="{FF2B5EF4-FFF2-40B4-BE49-F238E27FC236}">
                  <a16:creationId xmlns:a16="http://schemas.microsoft.com/office/drawing/2014/main" id="{FD244772-5040-4F79-BC4B-52A3563C073E}"/>
                </a:ext>
              </a:extLst>
            </p:cNvPr>
            <p:cNvSpPr/>
            <p:nvPr/>
          </p:nvSpPr>
          <p:spPr>
            <a:xfrm>
              <a:off x="586455" y="5238527"/>
              <a:ext cx="155311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S</a:t>
              </a:r>
              <a:r>
                <a:rPr kumimoji="0" lang="sv-SE" sz="2400" b="0"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pecifika</a:t>
              </a:r>
            </a:p>
          </p:txBody>
        </p:sp>
        <p:pic>
          <p:nvPicPr>
            <p:cNvPr id="82" name="Bild 81" descr="Förstoringsglas">
              <a:extLst>
                <a:ext uri="{FF2B5EF4-FFF2-40B4-BE49-F238E27FC236}">
                  <a16:creationId xmlns:a16="http://schemas.microsoft.com/office/drawing/2014/main" id="{0F8262B5-5644-4ADD-8C64-7F103C99587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20702" y="4060678"/>
              <a:ext cx="714747" cy="714747"/>
            </a:xfrm>
            <a:prstGeom prst="rect">
              <a:avLst/>
            </a:prstGeom>
          </p:spPr>
        </p:pic>
      </p:grpSp>
      <p:grpSp>
        <p:nvGrpSpPr>
          <p:cNvPr id="101" name="Grupp 100">
            <a:extLst>
              <a:ext uri="{FF2B5EF4-FFF2-40B4-BE49-F238E27FC236}">
                <a16:creationId xmlns:a16="http://schemas.microsoft.com/office/drawing/2014/main" id="{3C9E8AF4-164B-4C7C-B3D9-10893AA8683D}"/>
              </a:ext>
            </a:extLst>
          </p:cNvPr>
          <p:cNvGrpSpPr/>
          <p:nvPr/>
        </p:nvGrpSpPr>
        <p:grpSpPr>
          <a:xfrm>
            <a:off x="6164169" y="3476041"/>
            <a:ext cx="1827873" cy="2128471"/>
            <a:chOff x="6431596" y="3312937"/>
            <a:chExt cx="1827873" cy="2128471"/>
          </a:xfrm>
        </p:grpSpPr>
        <p:sp>
          <p:nvSpPr>
            <p:cNvPr id="8" name="Pil: femhörning 7">
              <a:extLst>
                <a:ext uri="{FF2B5EF4-FFF2-40B4-BE49-F238E27FC236}">
                  <a16:creationId xmlns:a16="http://schemas.microsoft.com/office/drawing/2014/main" id="{E30BF652-F7CF-46AF-B634-8DB43A3462C0}"/>
                </a:ext>
              </a:extLst>
            </p:cNvPr>
            <p:cNvSpPr/>
            <p:nvPr/>
          </p:nvSpPr>
          <p:spPr>
            <a:xfrm>
              <a:off x="6674764" y="3312937"/>
              <a:ext cx="1440000" cy="1620000"/>
            </a:xfrm>
            <a:prstGeom prst="homePlate">
              <a:avLst/>
            </a:prstGeom>
            <a:solidFill>
              <a:srgbClr val="76CF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ktangel 13">
              <a:extLst>
                <a:ext uri="{FF2B5EF4-FFF2-40B4-BE49-F238E27FC236}">
                  <a16:creationId xmlns:a16="http://schemas.microsoft.com/office/drawing/2014/main" id="{B1DE2C6E-4589-4A4F-891A-24D814C10349}"/>
                </a:ext>
              </a:extLst>
            </p:cNvPr>
            <p:cNvSpPr/>
            <p:nvPr/>
          </p:nvSpPr>
          <p:spPr>
            <a:xfrm>
              <a:off x="6431596" y="4979743"/>
              <a:ext cx="1827873"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lumMod val="85000"/>
                      <a:lumOff val="15000"/>
                    </a:prstClr>
                  </a:solidFill>
                  <a:effectLst/>
                  <a:uLnTx/>
                  <a:uFillTx/>
                  <a:latin typeface="Franklin Gothic Heavy" panose="020B0903020102020204" pitchFamily="34" charset="0"/>
                  <a:ea typeface="+mn-ea"/>
                  <a:cs typeface="+mn-cs"/>
                </a:rPr>
                <a:t>Realistiska</a:t>
              </a:r>
            </a:p>
          </p:txBody>
        </p:sp>
        <p:pic>
          <p:nvPicPr>
            <p:cNvPr id="92" name="Bild 91" descr="Flagga">
              <a:extLst>
                <a:ext uri="{FF2B5EF4-FFF2-40B4-BE49-F238E27FC236}">
                  <a16:creationId xmlns:a16="http://schemas.microsoft.com/office/drawing/2014/main" id="{63B057EC-9413-4E28-9DFC-E1B84AD532C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rot="21066815">
              <a:off x="6832089" y="3654621"/>
              <a:ext cx="914400" cy="914400"/>
            </a:xfrm>
            <a:prstGeom prst="rect">
              <a:avLst/>
            </a:prstGeom>
          </p:spPr>
        </p:pic>
      </p:grpSp>
      <p:sp>
        <p:nvSpPr>
          <p:cNvPr id="96" name="Rektangel 95">
            <a:extLst>
              <a:ext uri="{FF2B5EF4-FFF2-40B4-BE49-F238E27FC236}">
                <a16:creationId xmlns:a16="http://schemas.microsoft.com/office/drawing/2014/main" id="{B30817FA-457B-47F1-A4F3-72DEB8E18536}"/>
              </a:ext>
            </a:extLst>
          </p:cNvPr>
          <p:cNvSpPr/>
          <p:nvPr/>
        </p:nvSpPr>
        <p:spPr>
          <a:xfrm rot="21126250">
            <a:off x="789180" y="1912252"/>
            <a:ext cx="4540430"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800" b="0" i="0" u="none" strike="noStrike" kern="1200" cap="none" spc="0" normalizeH="0" baseline="0" noProof="0">
                <a:ln>
                  <a:noFill/>
                </a:ln>
                <a:solidFill>
                  <a:prstClr val="black"/>
                </a:solidFill>
                <a:effectLst/>
                <a:uLnTx/>
                <a:uFillTx/>
                <a:latin typeface="Franklin Gothic Heavy" panose="020B0903020102020204" pitchFamily="34" charset="0"/>
                <a:ea typeface="+mn-ea"/>
                <a:cs typeface="+mn-cs"/>
              </a:rPr>
              <a:t>Bestäm SMARTA mål! </a:t>
            </a:r>
          </a:p>
        </p:txBody>
      </p:sp>
      <p:sp>
        <p:nvSpPr>
          <p:cNvPr id="97" name="Rektangel 96">
            <a:extLst>
              <a:ext uri="{FF2B5EF4-FFF2-40B4-BE49-F238E27FC236}">
                <a16:creationId xmlns:a16="http://schemas.microsoft.com/office/drawing/2014/main" id="{4DB1BE19-566E-42A7-84F8-A34AC761C919}"/>
              </a:ext>
            </a:extLst>
          </p:cNvPr>
          <p:cNvSpPr/>
          <p:nvPr/>
        </p:nvSpPr>
        <p:spPr>
          <a:xfrm rot="21150150">
            <a:off x="7933940" y="1540443"/>
            <a:ext cx="3262637" cy="523220"/>
          </a:xfrm>
          <a:prstGeom prst="rect">
            <a:avLst/>
          </a:prstGeom>
        </p:spPr>
        <p:txBody>
          <a:bodyPr wrap="square">
            <a:spAutoFit/>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sv-SE" sz="2800" b="0" i="0" u="none" strike="noStrike" kern="1200" cap="none" spc="0" normalizeH="0" baseline="0" noProof="0">
                <a:ln>
                  <a:noFill/>
                </a:ln>
                <a:solidFill>
                  <a:prstClr val="black"/>
                </a:solidFill>
                <a:effectLst/>
                <a:uLnTx/>
                <a:uFillTx/>
                <a:latin typeface="Franklin Gothic Heavy" panose="020B0903020102020204" pitchFamily="34" charset="0"/>
                <a:ea typeface="+mn-ea"/>
                <a:cs typeface="+mn-cs"/>
              </a:rPr>
              <a:t>Förändring tar tid!</a:t>
            </a:r>
          </a:p>
        </p:txBody>
      </p:sp>
    </p:spTree>
    <p:extLst>
      <p:ext uri="{BB962C8B-B14F-4D97-AF65-F5344CB8AC3E}">
        <p14:creationId xmlns:p14="http://schemas.microsoft.com/office/powerpoint/2010/main" val="130621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500"/>
                                        <p:tgtEl>
                                          <p:spTgt spid="9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99"/>
                                        </p:tgtEl>
                                        <p:attrNameLst>
                                          <p:attrName>style.visibility</p:attrName>
                                        </p:attrNameLst>
                                      </p:cBhvr>
                                      <p:to>
                                        <p:strVal val="visible"/>
                                      </p:to>
                                    </p:set>
                                    <p:anim calcmode="lin" valueType="num">
                                      <p:cBhvr additive="base">
                                        <p:cTn id="16" dur="500" fill="hold"/>
                                        <p:tgtEl>
                                          <p:spTgt spid="99"/>
                                        </p:tgtEl>
                                        <p:attrNameLst>
                                          <p:attrName>ppt_x</p:attrName>
                                        </p:attrNameLst>
                                      </p:cBhvr>
                                      <p:tavLst>
                                        <p:tav tm="0">
                                          <p:val>
                                            <p:strVal val="#ppt_x"/>
                                          </p:val>
                                        </p:tav>
                                        <p:tav tm="100000">
                                          <p:val>
                                            <p:strVal val="#ppt_x"/>
                                          </p:val>
                                        </p:tav>
                                      </p:tavLst>
                                    </p:anim>
                                    <p:anim calcmode="lin" valueType="num">
                                      <p:cBhvr additive="base">
                                        <p:cTn id="17"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0"/>
                                        </p:tgtEl>
                                        <p:attrNameLst>
                                          <p:attrName>style.visibility</p:attrName>
                                        </p:attrNameLst>
                                      </p:cBhvr>
                                      <p:to>
                                        <p:strVal val="visible"/>
                                      </p:to>
                                    </p:set>
                                    <p:anim calcmode="lin" valueType="num">
                                      <p:cBhvr additive="base">
                                        <p:cTn id="22" dur="500" fill="hold"/>
                                        <p:tgtEl>
                                          <p:spTgt spid="100"/>
                                        </p:tgtEl>
                                        <p:attrNameLst>
                                          <p:attrName>ppt_x</p:attrName>
                                        </p:attrNameLst>
                                      </p:cBhvr>
                                      <p:tavLst>
                                        <p:tav tm="0">
                                          <p:val>
                                            <p:strVal val="#ppt_x"/>
                                          </p:val>
                                        </p:tav>
                                        <p:tav tm="100000">
                                          <p:val>
                                            <p:strVal val="#ppt_x"/>
                                          </p:val>
                                        </p:tav>
                                      </p:tavLst>
                                    </p:anim>
                                    <p:anim calcmode="lin" valueType="num">
                                      <p:cBhvr additive="base">
                                        <p:cTn id="23"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01"/>
                                        </p:tgtEl>
                                        <p:attrNameLst>
                                          <p:attrName>style.visibility</p:attrName>
                                        </p:attrNameLst>
                                      </p:cBhvr>
                                      <p:to>
                                        <p:strVal val="visible"/>
                                      </p:to>
                                    </p:set>
                                    <p:anim calcmode="lin" valueType="num">
                                      <p:cBhvr additive="base">
                                        <p:cTn id="28" dur="500" fill="hold"/>
                                        <p:tgtEl>
                                          <p:spTgt spid="101"/>
                                        </p:tgtEl>
                                        <p:attrNameLst>
                                          <p:attrName>ppt_x</p:attrName>
                                        </p:attrNameLst>
                                      </p:cBhvr>
                                      <p:tavLst>
                                        <p:tav tm="0">
                                          <p:val>
                                            <p:strVal val="#ppt_x"/>
                                          </p:val>
                                        </p:tav>
                                        <p:tav tm="100000">
                                          <p:val>
                                            <p:strVal val="#ppt_x"/>
                                          </p:val>
                                        </p:tav>
                                      </p:tavLst>
                                    </p:anim>
                                    <p:anim calcmode="lin" valueType="num">
                                      <p:cBhvr additive="base">
                                        <p:cTn id="29"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02"/>
                                        </p:tgtEl>
                                        <p:attrNameLst>
                                          <p:attrName>style.visibility</p:attrName>
                                        </p:attrNameLst>
                                      </p:cBhvr>
                                      <p:to>
                                        <p:strVal val="visible"/>
                                      </p:to>
                                    </p:set>
                                    <p:anim calcmode="lin" valueType="num">
                                      <p:cBhvr additive="base">
                                        <p:cTn id="34" dur="500" fill="hold"/>
                                        <p:tgtEl>
                                          <p:spTgt spid="102"/>
                                        </p:tgtEl>
                                        <p:attrNameLst>
                                          <p:attrName>ppt_x</p:attrName>
                                        </p:attrNameLst>
                                      </p:cBhvr>
                                      <p:tavLst>
                                        <p:tav tm="0">
                                          <p:val>
                                            <p:strVal val="#ppt_x"/>
                                          </p:val>
                                        </p:tav>
                                        <p:tav tm="100000">
                                          <p:val>
                                            <p:strVal val="#ppt_x"/>
                                          </p:val>
                                        </p:tav>
                                      </p:tavLst>
                                    </p:anim>
                                    <p:anim calcmode="lin" valueType="num">
                                      <p:cBhvr additive="base">
                                        <p:cTn id="35"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03"/>
                                        </p:tgtEl>
                                        <p:attrNameLst>
                                          <p:attrName>style.visibility</p:attrName>
                                        </p:attrNameLst>
                                      </p:cBhvr>
                                      <p:to>
                                        <p:strVal val="visible"/>
                                      </p:to>
                                    </p:set>
                                    <p:anim calcmode="lin" valueType="num">
                                      <p:cBhvr additive="base">
                                        <p:cTn id="40" dur="500" fill="hold"/>
                                        <p:tgtEl>
                                          <p:spTgt spid="103"/>
                                        </p:tgtEl>
                                        <p:attrNameLst>
                                          <p:attrName>ppt_x</p:attrName>
                                        </p:attrNameLst>
                                      </p:cBhvr>
                                      <p:tavLst>
                                        <p:tav tm="0">
                                          <p:val>
                                            <p:strVal val="#ppt_x"/>
                                          </p:val>
                                        </p:tav>
                                        <p:tav tm="100000">
                                          <p:val>
                                            <p:strVal val="#ppt_x"/>
                                          </p:val>
                                        </p:tav>
                                      </p:tavLst>
                                    </p:anim>
                                    <p:anim calcmode="lin" valueType="num">
                                      <p:cBhvr additive="base">
                                        <p:cTn id="41"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96"/>
                                        </p:tgtEl>
                                        <p:attrNameLst>
                                          <p:attrName>style.visibility</p:attrName>
                                        </p:attrNameLst>
                                      </p:cBhvr>
                                      <p:to>
                                        <p:strVal val="visible"/>
                                      </p:to>
                                    </p:set>
                                    <p:anim calcmode="lin" valueType="num">
                                      <p:cBhvr>
                                        <p:cTn id="46" dur="1000" fill="hold"/>
                                        <p:tgtEl>
                                          <p:spTgt spid="96"/>
                                        </p:tgtEl>
                                        <p:attrNameLst>
                                          <p:attrName>ppt_w</p:attrName>
                                        </p:attrNameLst>
                                      </p:cBhvr>
                                      <p:tavLst>
                                        <p:tav tm="0">
                                          <p:val>
                                            <p:fltVal val="0"/>
                                          </p:val>
                                        </p:tav>
                                        <p:tav tm="100000">
                                          <p:val>
                                            <p:strVal val="#ppt_w"/>
                                          </p:val>
                                        </p:tav>
                                      </p:tavLst>
                                    </p:anim>
                                    <p:anim calcmode="lin" valueType="num">
                                      <p:cBhvr>
                                        <p:cTn id="47" dur="1000" fill="hold"/>
                                        <p:tgtEl>
                                          <p:spTgt spid="96"/>
                                        </p:tgtEl>
                                        <p:attrNameLst>
                                          <p:attrName>ppt_h</p:attrName>
                                        </p:attrNameLst>
                                      </p:cBhvr>
                                      <p:tavLst>
                                        <p:tav tm="0">
                                          <p:val>
                                            <p:fltVal val="0"/>
                                          </p:val>
                                        </p:tav>
                                        <p:tav tm="100000">
                                          <p:val>
                                            <p:strVal val="#ppt_h"/>
                                          </p:val>
                                        </p:tav>
                                      </p:tavLst>
                                    </p:anim>
                                    <p:anim calcmode="lin" valueType="num">
                                      <p:cBhvr>
                                        <p:cTn id="48" dur="1000" fill="hold"/>
                                        <p:tgtEl>
                                          <p:spTgt spid="96"/>
                                        </p:tgtEl>
                                        <p:attrNameLst>
                                          <p:attrName>style.rotation</p:attrName>
                                        </p:attrNameLst>
                                      </p:cBhvr>
                                      <p:tavLst>
                                        <p:tav tm="0">
                                          <p:val>
                                            <p:fltVal val="90"/>
                                          </p:val>
                                        </p:tav>
                                        <p:tav tm="100000">
                                          <p:val>
                                            <p:fltVal val="0"/>
                                          </p:val>
                                        </p:tav>
                                      </p:tavLst>
                                    </p:anim>
                                    <p:animEffect transition="in" filter="fade">
                                      <p:cBhvr>
                                        <p:cTn id="49" dur="1000"/>
                                        <p:tgtEl>
                                          <p:spTgt spid="9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 grpId="0"/>
      <p:bldP spid="96" grpId="0"/>
      <p:bldP spid="9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p:cNvSpPr>
            <a:spLocks noGrp="1"/>
          </p:cNvSpPr>
          <p:nvPr>
            <p:ph type="title"/>
          </p:nvPr>
        </p:nvSpPr>
        <p:spPr>
          <a:xfrm>
            <a:off x="313150" y="203200"/>
            <a:ext cx="10622071" cy="778933"/>
          </a:xfrm>
        </p:spPr>
        <p:txBody>
          <a:bodyPr>
            <a:normAutofit fontScale="90000"/>
          </a:bodyPr>
          <a:lstStyle/>
          <a:p>
            <a:r>
              <a:rPr lang="sv-SE"/>
              <a:t>Värden – Mål på lång och kort sikt</a:t>
            </a:r>
            <a:br>
              <a:rPr lang="sv-SE"/>
            </a:br>
            <a:endParaRPr lang="sv-SE"/>
          </a:p>
        </p:txBody>
      </p:sp>
      <p:sp>
        <p:nvSpPr>
          <p:cNvPr id="8" name="Platshållare för innehåll 7"/>
          <p:cNvSpPr>
            <a:spLocks noGrp="1"/>
          </p:cNvSpPr>
          <p:nvPr>
            <p:ph idx="1"/>
          </p:nvPr>
        </p:nvSpPr>
        <p:spPr>
          <a:xfrm>
            <a:off x="664232" y="868101"/>
            <a:ext cx="9609825" cy="5629977"/>
          </a:xfrm>
        </p:spPr>
        <p:txBody>
          <a:bodyPr/>
          <a:lstStyle/>
          <a:p>
            <a:pPr marL="30163" indent="0">
              <a:buNone/>
            </a:pPr>
            <a:r>
              <a:rPr lang="sv-SE" sz="2800" b="1"/>
              <a:t>Värde - Vad är viktigt för dig?</a:t>
            </a:r>
          </a:p>
          <a:p>
            <a:pPr>
              <a:buFont typeface="Wingdings" panose="05000000000000000000" pitchFamily="2" charset="2"/>
              <a:buChar char="§"/>
            </a:pPr>
            <a:r>
              <a:rPr lang="sv-SE" sz="2400"/>
              <a:t>Som riktlinjer för mål</a:t>
            </a:r>
          </a:p>
          <a:p>
            <a:pPr>
              <a:buFont typeface="Wingdings" panose="05000000000000000000" pitchFamily="2" charset="2"/>
              <a:buChar char="§"/>
            </a:pPr>
            <a:r>
              <a:rPr lang="sv-SE" i="1"/>
              <a:t>Jag vill kunna försörja mig själv</a:t>
            </a:r>
            <a:endParaRPr lang="sv-SE" sz="2400" i="1"/>
          </a:p>
          <a:p>
            <a:pPr marL="30163" indent="0">
              <a:buNone/>
            </a:pPr>
            <a:r>
              <a:rPr lang="sv-SE" sz="2800" b="1"/>
              <a:t>Långtidsmål</a:t>
            </a:r>
          </a:p>
          <a:p>
            <a:pPr>
              <a:buFont typeface="Wingdings" panose="05000000000000000000" pitchFamily="2" charset="2"/>
              <a:buChar char="§"/>
            </a:pPr>
            <a:r>
              <a:rPr lang="sv-SE" sz="2400"/>
              <a:t>Specifika, mätbara långtidsmål att arbeta mot</a:t>
            </a:r>
          </a:p>
          <a:p>
            <a:pPr>
              <a:buFont typeface="Wingdings" panose="05000000000000000000" pitchFamily="2" charset="2"/>
              <a:buChar char="§"/>
            </a:pPr>
            <a:r>
              <a:rPr lang="sv-SE" i="1"/>
              <a:t>Jag ska bli behörig till gymnasiet</a:t>
            </a:r>
            <a:endParaRPr lang="sv-SE" sz="2400" i="1"/>
          </a:p>
          <a:p>
            <a:pPr marL="30163" indent="0">
              <a:buNone/>
            </a:pPr>
            <a:r>
              <a:rPr lang="sv-SE" sz="2800" b="1"/>
              <a:t>Delmål</a:t>
            </a:r>
          </a:p>
          <a:p>
            <a:pPr>
              <a:buFont typeface="Wingdings" panose="05000000000000000000" pitchFamily="2" charset="2"/>
              <a:buChar char="§"/>
            </a:pPr>
            <a:r>
              <a:rPr lang="sv-SE" sz="2400"/>
              <a:t>Konkreta och korta delmål på väg mot långtidsmål</a:t>
            </a:r>
          </a:p>
          <a:p>
            <a:pPr>
              <a:buFont typeface="Wingdings" panose="05000000000000000000" pitchFamily="2" charset="2"/>
              <a:buChar char="§"/>
            </a:pPr>
            <a:r>
              <a:rPr lang="sv-SE" sz="2400" i="1"/>
              <a:t>Vara närvarande alla dagar i skolan denna månaden</a:t>
            </a:r>
          </a:p>
          <a:p>
            <a:pPr>
              <a:buFont typeface="Wingdings" panose="05000000000000000000" pitchFamily="2" charset="2"/>
              <a:buChar char="§"/>
            </a:pPr>
            <a:r>
              <a:rPr lang="sv-SE" i="1"/>
              <a:t>Göra läxorna varje dag denna månaden</a:t>
            </a:r>
            <a:endParaRPr lang="sv-SE" sz="2400" i="1"/>
          </a:p>
        </p:txBody>
      </p:sp>
      <p:sp>
        <p:nvSpPr>
          <p:cNvPr id="2" name="Platshållare för datum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2020-09-23</a:t>
            </a:r>
          </a:p>
        </p:txBody>
      </p:sp>
      <p:sp>
        <p:nvSpPr>
          <p:cNvPr id="3" name="Platshållare för sidfot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Avdelningen för vård och omsorg</a:t>
            </a:r>
          </a:p>
        </p:txBody>
      </p:sp>
      <p:pic>
        <p:nvPicPr>
          <p:cNvPr id="4" name="Bildobjekt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6846" y="2170747"/>
            <a:ext cx="3959774" cy="2142173"/>
          </a:xfrm>
          <a:prstGeom prst="rect">
            <a:avLst/>
          </a:prstGeom>
          <a:ln>
            <a:noFill/>
          </a:ln>
          <a:effectLst>
            <a:softEdge rad="112500"/>
          </a:effectLst>
        </p:spPr>
      </p:pic>
    </p:spTree>
    <p:extLst>
      <p:ext uri="{BB962C8B-B14F-4D97-AF65-F5344CB8AC3E}">
        <p14:creationId xmlns:p14="http://schemas.microsoft.com/office/powerpoint/2010/main" val="2088627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64233" y="418642"/>
            <a:ext cx="9609825" cy="1013552"/>
          </a:xfrm>
        </p:spPr>
        <p:txBody>
          <a:bodyPr/>
          <a:lstStyle/>
          <a:p>
            <a:r>
              <a:rPr lang="sv-SE"/>
              <a:t>Mål ska vara möjliga att nå!</a:t>
            </a:r>
            <a:br>
              <a:rPr lang="sv-SE"/>
            </a:br>
            <a:endParaRPr lang="sv-SE"/>
          </a:p>
        </p:txBody>
      </p:sp>
      <p:pic>
        <p:nvPicPr>
          <p:cNvPr id="6" name="Platshållare för innehåll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12425" y="2862450"/>
            <a:ext cx="3167149" cy="2277687"/>
          </a:xfrm>
          <a:prstGeom prst="rect">
            <a:avLst/>
          </a:prstGeom>
          <a:ln>
            <a:noFill/>
          </a:ln>
          <a:effectLst>
            <a:softEdge rad="112500"/>
          </a:effectLst>
        </p:spPr>
      </p:pic>
      <p:sp>
        <p:nvSpPr>
          <p:cNvPr id="4" name="Ellips 3"/>
          <p:cNvSpPr/>
          <p:nvPr/>
        </p:nvSpPr>
        <p:spPr>
          <a:xfrm>
            <a:off x="1291131" y="1126559"/>
            <a:ext cx="3688080" cy="1845142"/>
          </a:xfrm>
          <a:prstGeom prst="ellipse">
            <a:avLst/>
          </a:prstGeom>
          <a:solidFill>
            <a:srgbClr val="92D050"/>
          </a:solidFill>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a:ln>
                  <a:noFill/>
                </a:ln>
                <a:solidFill>
                  <a:prstClr val="black"/>
                </a:solidFill>
                <a:effectLst/>
                <a:uLnTx/>
                <a:uFillTx/>
                <a:latin typeface="Arial"/>
                <a:ea typeface="+mn-ea"/>
                <a:cs typeface="+mn-cs"/>
              </a:rPr>
              <a:t>Det är stärkande att uppnå mål!</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white"/>
              </a:solidFill>
              <a:effectLst/>
              <a:uLnTx/>
              <a:uFillTx/>
              <a:latin typeface="Georgia" panose="02040502050405020303" pitchFamily="18" charset="0"/>
              <a:ea typeface="+mn-ea"/>
              <a:cs typeface="+mn-cs"/>
            </a:endParaRPr>
          </a:p>
        </p:txBody>
      </p:sp>
      <p:sp>
        <p:nvSpPr>
          <p:cNvPr id="5" name="Rektangel med rundade hörn 4"/>
          <p:cNvSpPr/>
          <p:nvPr/>
        </p:nvSpPr>
        <p:spPr>
          <a:xfrm>
            <a:off x="6324600" y="1243091"/>
            <a:ext cx="4094364" cy="172034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a:ln>
                  <a:noFill/>
                </a:ln>
                <a:solidFill>
                  <a:prstClr val="white"/>
                </a:solidFill>
                <a:effectLst/>
                <a:uLnTx/>
                <a:uFillTx/>
                <a:latin typeface="Arial"/>
                <a:ea typeface="+mn-ea"/>
                <a:cs typeface="+mn-cs"/>
              </a:rPr>
              <a:t>Det kan skapa hopplöshet att inte uppnå mål</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Arial"/>
              <a:ea typeface="+mn-ea"/>
              <a:cs typeface="+mn-cs"/>
            </a:endParaRPr>
          </a:p>
        </p:txBody>
      </p:sp>
      <p:pic>
        <p:nvPicPr>
          <p:cNvPr id="8" name="Picture 2" descr="G:\Avd vård &amp; omsorg\Vård och socialtjänst\BÄTTRE LIV FÖR SJUKA ÄLDRE\Kommunikation\Fotografering\Priobilder Thomas\_MG_910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6114" y="3135852"/>
            <a:ext cx="2018113" cy="30869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22057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3 Kalla/bjud in">
            <a:extLst>
              <a:ext uri="{FF2B5EF4-FFF2-40B4-BE49-F238E27FC236}">
                <a16:creationId xmlns:a16="http://schemas.microsoft.com/office/drawing/2014/main" id="{AC13AF90-B4BC-4695-8419-EED2FE99AF6C}"/>
              </a:ext>
            </a:extLst>
          </p:cNvPr>
          <p:cNvSpPr/>
          <p:nvPr/>
        </p:nvSpPr>
        <p:spPr>
          <a:xfrm>
            <a:off x="0" y="0"/>
            <a:ext cx="3933371" cy="6858000"/>
          </a:xfrm>
          <a:prstGeom prst="rect">
            <a:avLst/>
          </a:prstGeom>
          <a:solidFill>
            <a:srgbClr val="936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ktangel 6">
            <a:extLst>
              <a:ext uri="{FF2B5EF4-FFF2-40B4-BE49-F238E27FC236}">
                <a16:creationId xmlns:a16="http://schemas.microsoft.com/office/drawing/2014/main" id="{3004CAF9-2537-41E7-A337-032B386875D0}"/>
              </a:ext>
            </a:extLst>
          </p:cNvPr>
          <p:cNvSpPr/>
          <p:nvPr/>
        </p:nvSpPr>
        <p:spPr>
          <a:xfrm>
            <a:off x="820333" y="3429000"/>
            <a:ext cx="2705239"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4000" b="0" i="0" u="none" strike="noStrike" kern="1200" cap="none" spc="0" normalizeH="0" baseline="0" noProof="0">
                <a:ln>
                  <a:noFill/>
                </a:ln>
                <a:solidFill>
                  <a:prstClr val="black"/>
                </a:solidFill>
                <a:effectLst/>
                <a:uLnTx/>
                <a:uFillTx/>
                <a:latin typeface="Franklin Gothic Demi" panose="020B0703020102020204" pitchFamily="34" charset="0"/>
                <a:ea typeface="+mn-ea"/>
                <a:cs typeface="+mn-cs"/>
              </a:rPr>
              <a:t>3. Kalla/ bjud in </a:t>
            </a:r>
          </a:p>
        </p:txBody>
      </p:sp>
      <p:sp>
        <p:nvSpPr>
          <p:cNvPr id="10" name="Platshållare för innehåll 2">
            <a:extLst>
              <a:ext uri="{FF2B5EF4-FFF2-40B4-BE49-F238E27FC236}">
                <a16:creationId xmlns:a16="http://schemas.microsoft.com/office/drawing/2014/main" id="{FBC381C2-4C76-44D3-8950-AF42D0BFFD96}"/>
              </a:ext>
            </a:extLst>
          </p:cNvPr>
          <p:cNvSpPr txBox="1">
            <a:spLocks/>
          </p:cNvSpPr>
          <p:nvPr/>
        </p:nvSpPr>
        <p:spPr>
          <a:xfrm>
            <a:off x="4576465" y="2803672"/>
            <a:ext cx="6924973" cy="3439966"/>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MT" panose="020B05020201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spcBef>
                <a:spcPts val="0"/>
              </a:spcBef>
              <a:buNone/>
            </a:pPr>
            <a:r>
              <a:rPr lang="sv-SE" sz="2400" b="1">
                <a:solidFill>
                  <a:prstClr val="black"/>
                </a:solidFill>
                <a:latin typeface="Calibri" panose="020F0502020204030204"/>
              </a:rPr>
              <a:t>Kalla/Bjuda in till SIP möte</a:t>
            </a:r>
          </a:p>
          <a:p>
            <a:pPr marL="0" lvl="0" indent="0">
              <a:lnSpc>
                <a:spcPct val="100000"/>
              </a:lnSpc>
              <a:spcBef>
                <a:spcPts val="0"/>
              </a:spcBef>
              <a:buNone/>
            </a:pPr>
            <a:endParaRPr lang="sv-SE" sz="2400" b="1">
              <a:solidFill>
                <a:prstClr val="black"/>
              </a:solidFill>
              <a:latin typeface="Calibri" panose="020F0502020204030204"/>
              <a:cs typeface="Calibri"/>
            </a:endParaRPr>
          </a:p>
          <a:p>
            <a:pPr marL="0" lvl="0" indent="0">
              <a:lnSpc>
                <a:spcPct val="100000"/>
              </a:lnSpc>
              <a:spcBef>
                <a:spcPts val="0"/>
              </a:spcBef>
              <a:buNone/>
              <a:defRPr/>
            </a:pPr>
            <a:r>
              <a:rPr lang="sv-SE" sz="2400">
                <a:latin typeface="Calibri" panose="020F0502020204030204"/>
              </a:rPr>
              <a:t> </a:t>
            </a:r>
            <a:r>
              <a:rPr lang="sv-SE" sz="2400">
                <a:solidFill>
                  <a:prstClr val="black"/>
                </a:solidFill>
              </a:rPr>
              <a:t>ska det tydligt framgå: </a:t>
            </a:r>
            <a:endParaRPr lang="sv-SE" sz="2400">
              <a:latin typeface="Calibri" panose="020F0502020204030204"/>
              <a:cs typeface="Calibri"/>
            </a:endParaRPr>
          </a:p>
          <a:p>
            <a:pPr marL="171450" lvl="0" indent="-171450">
              <a:lnSpc>
                <a:spcPct val="100000"/>
              </a:lnSpc>
              <a:spcBef>
                <a:spcPts val="0"/>
              </a:spcBef>
              <a:buFont typeface="Wingdings" panose="05000000000000000000" pitchFamily="2" charset="2"/>
              <a:buChar char="Ø"/>
              <a:defRPr/>
            </a:pPr>
            <a:r>
              <a:rPr lang="sv-SE" sz="2400">
                <a:latin typeface="Calibri" panose="020F0502020204030204"/>
              </a:rPr>
              <a:t>Syfte till mötet</a:t>
            </a:r>
            <a:endParaRPr lang="sv-SE" sz="2400">
              <a:latin typeface="Calibri" panose="020F0502020204030204"/>
              <a:cs typeface="Calibri"/>
            </a:endParaRPr>
          </a:p>
          <a:p>
            <a:pPr marL="171450" lvl="0" indent="-171450">
              <a:lnSpc>
                <a:spcPct val="100000"/>
              </a:lnSpc>
              <a:spcBef>
                <a:spcPts val="0"/>
              </a:spcBef>
              <a:buFont typeface="Wingdings" panose="05000000000000000000" pitchFamily="2" charset="2"/>
              <a:buChar char="Ø"/>
              <a:defRPr/>
            </a:pPr>
            <a:r>
              <a:rPr lang="sv-SE" sz="2400">
                <a:latin typeface="Calibri" panose="020F0502020204030204"/>
              </a:rPr>
              <a:t>Vilka frågor ska tas upp</a:t>
            </a:r>
            <a:endParaRPr lang="sv-SE" sz="2400">
              <a:latin typeface="Calibri" panose="020F0502020204030204"/>
              <a:cs typeface="Calibri"/>
            </a:endParaRPr>
          </a:p>
          <a:p>
            <a:pPr marL="171450" lvl="0" indent="-171450">
              <a:lnSpc>
                <a:spcPct val="100000"/>
              </a:lnSpc>
              <a:spcBef>
                <a:spcPts val="0"/>
              </a:spcBef>
              <a:buFont typeface="Wingdings" panose="05000000000000000000" pitchFamily="2" charset="2"/>
              <a:buChar char="Ø"/>
              <a:defRPr/>
            </a:pPr>
            <a:r>
              <a:rPr lang="sv-SE" sz="2400">
                <a:latin typeface="Calibri" panose="020F0502020204030204"/>
              </a:rPr>
              <a:t>Vilka ska vara med på mötet så att alla har en delaktighet i mötet</a:t>
            </a:r>
            <a:endParaRPr lang="sv-SE" sz="2400">
              <a:latin typeface="Calibri" panose="020F0502020204030204"/>
              <a:cs typeface="Calibri"/>
            </a:endParaRP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0" i="0" u="none" strike="noStrike" kern="1200" cap="none" spc="0" normalizeH="0" baseline="0" noProof="0">
              <a:ln>
                <a:noFill/>
              </a:ln>
              <a:solidFill>
                <a:srgbClr val="000000"/>
              </a:solidFill>
              <a:effectLst/>
              <a:uLnTx/>
              <a:uFillTx/>
              <a:latin typeface="Gill Sans MT" panose="020B0502020104020203" pitchFamily="34" charset="0"/>
              <a:ea typeface="+mn-ea"/>
              <a:cs typeface="+mn-cs"/>
            </a:endParaRPr>
          </a:p>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endPar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pic>
        <p:nvPicPr>
          <p:cNvPr id="6" name="Bildobjekt 5">
            <a:extLst>
              <a:ext uri="{FF2B5EF4-FFF2-40B4-BE49-F238E27FC236}">
                <a16:creationId xmlns:a16="http://schemas.microsoft.com/office/drawing/2014/main" id="{BCE5EB67-5422-458E-987E-15F2715FFBA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3003" y="870569"/>
            <a:ext cx="1947364" cy="1687863"/>
          </a:xfrm>
          <a:prstGeom prst="rect">
            <a:avLst/>
          </a:prstGeom>
        </p:spPr>
      </p:pic>
      <p:pic>
        <p:nvPicPr>
          <p:cNvPr id="8" name="Bildobjekt 7">
            <a:extLst>
              <a:ext uri="{FF2B5EF4-FFF2-40B4-BE49-F238E27FC236}">
                <a16:creationId xmlns:a16="http://schemas.microsoft.com/office/drawing/2014/main" id="{CEEE89B1-3F65-4342-8335-282D9F985DB4}"/>
              </a:ext>
              <a:ext uri="{C183D7F6-B498-43B3-948B-1728B52AA6E4}">
                <adec:decorative xmlns:adec="http://schemas.microsoft.com/office/drawing/2017/decorative" val="1"/>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38951" y="388779"/>
            <a:ext cx="3933371" cy="1325721"/>
          </a:xfrm>
          <a:prstGeom prst="rect">
            <a:avLst/>
          </a:prstGeom>
          <a:noFill/>
        </p:spPr>
      </p:pic>
    </p:spTree>
    <p:extLst>
      <p:ext uri="{BB962C8B-B14F-4D97-AF65-F5344CB8AC3E}">
        <p14:creationId xmlns:p14="http://schemas.microsoft.com/office/powerpoint/2010/main" val="14051681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latshållare för innehåll 49">
            <a:extLst>
              <a:ext uri="{FF2B5EF4-FFF2-40B4-BE49-F238E27FC236}">
                <a16:creationId xmlns:a16="http://schemas.microsoft.com/office/drawing/2014/main" id="{0FBCA5AF-5726-43FB-B99E-1C4C445C60F4}"/>
              </a:ext>
            </a:extLst>
          </p:cNvPr>
          <p:cNvSpPr>
            <a:spLocks noGrp="1"/>
          </p:cNvSpPr>
          <p:nvPr>
            <p:ph idx="1"/>
          </p:nvPr>
        </p:nvSpPr>
        <p:spPr>
          <a:xfrm>
            <a:off x="0" y="1796704"/>
            <a:ext cx="5566438" cy="390876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endParaRPr>
          </a:p>
          <a:p>
            <a:pPr lvl="1" algn="just">
              <a:lnSpc>
                <a:spcPct val="100000"/>
              </a:lnSpc>
              <a:spcBef>
                <a:spcPts val="0"/>
              </a:spcBef>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lvl="1" algn="just">
              <a:lnSpc>
                <a:spcPct val="100000"/>
              </a:lnSpc>
              <a:spcBef>
                <a:spcPts val="0"/>
              </a:spcBef>
              <a:defRPr/>
            </a:pPr>
            <a:r>
              <a:rPr lang="sv-SE" sz="2000">
                <a:solidFill>
                  <a:srgbClr val="E7E6E6">
                    <a:lumMod val="25000"/>
                  </a:srgbClr>
                </a:solidFill>
                <a:latin typeface="+mj-lt"/>
                <a:cs typeface="Times New Roman" panose="02020603050405020304" pitchFamily="18" charset="0"/>
              </a:rPr>
              <a:t>Vilka resurspersoner ska vara med på mötet (så alla har en delaktighet i mötet)?</a:t>
            </a:r>
          </a:p>
          <a:p>
            <a:pPr marL="457200" lvl="1" indent="0" algn="just">
              <a:lnSpc>
                <a:spcPct val="100000"/>
              </a:lnSpc>
              <a:spcBef>
                <a:spcPts val="0"/>
              </a:spcBef>
              <a:buNone/>
              <a:defRPr/>
            </a:pPr>
            <a:endParaRPr lang="sv-SE" sz="2000">
              <a:solidFill>
                <a:srgbClr val="E7E6E6">
                  <a:lumMod val="25000"/>
                </a:srgbClr>
              </a:solidFill>
              <a:latin typeface="+mj-lt"/>
              <a:cs typeface="Times New Roman" panose="02020603050405020304" pitchFamily="18" charset="0"/>
            </a:endParaRPr>
          </a:p>
          <a:p>
            <a:pPr lvl="1" algn="just">
              <a:lnSpc>
                <a:spcPct val="100000"/>
              </a:lnSpc>
              <a:spcBef>
                <a:spcPts val="0"/>
              </a:spcBef>
              <a:defRPr/>
            </a:pPr>
            <a:r>
              <a:rPr kumimoji="0" lang="sv-SE" sz="2000" b="0" i="0" u="none" strike="noStrike" kern="1200" cap="none" spc="0" normalizeH="0" baseline="0" noProof="0">
                <a:ln>
                  <a:noFill/>
                </a:ln>
                <a:solidFill>
                  <a:srgbClr val="E7E6E6">
                    <a:lumMod val="25000"/>
                  </a:srgbClr>
                </a:solidFill>
                <a:effectLst/>
                <a:uLnTx/>
                <a:uFillTx/>
                <a:latin typeface="+mj-lt"/>
                <a:cs typeface="Times New Roman" panose="02020603050405020304" pitchFamily="18" charset="0"/>
              </a:rPr>
              <a:t>Syftet till mötet?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srgbClr val="E7E6E6">
                  <a:lumMod val="25000"/>
                </a:srgbClr>
              </a:solidFill>
              <a:effectLst/>
              <a:uLnTx/>
              <a:uFillTx/>
              <a:latin typeface="+mj-lt"/>
              <a:cs typeface="Times New Roman" panose="02020603050405020304" pitchFamily="18" charset="0"/>
            </a:endParaRPr>
          </a:p>
          <a:p>
            <a:pPr lvl="1" algn="just">
              <a:lnSpc>
                <a:spcPct val="100000"/>
              </a:lnSpc>
              <a:spcBef>
                <a:spcPts val="0"/>
              </a:spcBef>
              <a:defRPr/>
            </a:pPr>
            <a:r>
              <a:rPr lang="sv-SE" sz="2000">
                <a:solidFill>
                  <a:srgbClr val="E7E6E6">
                    <a:lumMod val="25000"/>
                  </a:srgbClr>
                </a:solidFill>
                <a:latin typeface="+mj-lt"/>
                <a:cs typeface="Times New Roman" panose="02020603050405020304" pitchFamily="18" charset="0"/>
              </a:rPr>
              <a:t>Aktuella frågeställningar?</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16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endParaRPr>
          </a:p>
        </p:txBody>
      </p:sp>
      <p:sp>
        <p:nvSpPr>
          <p:cNvPr id="2" name="Rubrik 1">
            <a:extLst>
              <a:ext uri="{FF2B5EF4-FFF2-40B4-BE49-F238E27FC236}">
                <a16:creationId xmlns:a16="http://schemas.microsoft.com/office/drawing/2014/main" id="{B716851A-B3E6-4270-A57B-67DEB9FE5002}"/>
              </a:ext>
            </a:extLst>
          </p:cNvPr>
          <p:cNvSpPr>
            <a:spLocks noGrp="1"/>
          </p:cNvSpPr>
          <p:nvPr>
            <p:ph type="title"/>
          </p:nvPr>
        </p:nvSpPr>
        <p:spPr>
          <a:xfrm>
            <a:off x="457107" y="456666"/>
            <a:ext cx="10905066" cy="1110225"/>
          </a:xfrm>
        </p:spPr>
        <p:txBody>
          <a:bodyPr>
            <a:normAutofit fontScale="90000"/>
          </a:bodyPr>
          <a:lstStyle/>
          <a:p>
            <a:br>
              <a:rPr lang="sv-SE" sz="3600"/>
            </a:br>
            <a:r>
              <a:rPr lang="sv-SE" sz="3600"/>
              <a:t>Kartlägga behovet till ett SIP möte</a:t>
            </a:r>
            <a:br>
              <a:rPr lang="sv-SE" sz="3600"/>
            </a:br>
            <a:r>
              <a:rPr lang="sv-SE" sz="3600"/>
              <a:t> för att göra en kallelsen/inbjudan </a:t>
            </a:r>
            <a:br>
              <a:rPr lang="sv-SE" sz="3600"/>
            </a:br>
            <a:br>
              <a:rPr lang="sv-SE" sz="3600" b="1">
                <a:solidFill>
                  <a:schemeClr val="tx1">
                    <a:lumMod val="75000"/>
                    <a:lumOff val="25000"/>
                  </a:schemeClr>
                </a:solidFill>
                <a:latin typeface="Cambria" panose="02040503050406030204" pitchFamily="18" charset="0"/>
              </a:rPr>
            </a:br>
            <a:r>
              <a:rPr lang="sv-SE" sz="2200">
                <a:solidFill>
                  <a:srgbClr val="E7E6E6">
                    <a:lumMod val="25000"/>
                  </a:srgbClr>
                </a:solidFill>
                <a:cs typeface="Times New Roman" panose="02020603050405020304" pitchFamily="18" charset="0"/>
              </a:rPr>
              <a:t>Vi planerar mötet tillsammans den enskilde</a:t>
            </a:r>
            <a:endParaRPr lang="sv-SE" sz="3600"/>
          </a:p>
        </p:txBody>
      </p:sp>
      <p:pic>
        <p:nvPicPr>
          <p:cNvPr id="5" name="Bildobjekt 4">
            <a:extLst>
              <a:ext uri="{FF2B5EF4-FFF2-40B4-BE49-F238E27FC236}">
                <a16:creationId xmlns:a16="http://schemas.microsoft.com/office/drawing/2014/main" id="{D2EA0BC5-74CD-46F4-9302-D1BAA83D43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13894">
            <a:off x="8076676" y="642478"/>
            <a:ext cx="3862129" cy="5382756"/>
          </a:xfrm>
          <a:prstGeom prst="rect">
            <a:avLst/>
          </a:prstGeom>
          <a:effectLst>
            <a:outerShdw blurRad="76200" dir="13500000" sy="23000" kx="1200000" algn="br" rotWithShape="0">
              <a:prstClr val="black">
                <a:alpha val="20000"/>
              </a:prstClr>
            </a:outerShdw>
          </a:effectLst>
        </p:spPr>
      </p:pic>
      <p:pic>
        <p:nvPicPr>
          <p:cNvPr id="4" name="Bildobjekt 3">
            <a:extLst>
              <a:ext uri="{FF2B5EF4-FFF2-40B4-BE49-F238E27FC236}">
                <a16:creationId xmlns:a16="http://schemas.microsoft.com/office/drawing/2014/main" id="{2C8BBA47-890C-4FCA-8DE9-83118B3967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01195">
            <a:off x="5819537" y="2254464"/>
            <a:ext cx="3033966" cy="4258198"/>
          </a:xfrm>
          <a:prstGeom prst="rect">
            <a:avLst/>
          </a:prstGeom>
          <a:effectLst>
            <a:outerShdw blurRad="76200" dir="13500000" sy="23000" kx="1200000" algn="br" rotWithShape="0">
              <a:prstClr val="black">
                <a:alpha val="20000"/>
              </a:prstClr>
            </a:outerShdw>
          </a:effectLst>
        </p:spPr>
      </p:pic>
      <p:cxnSp>
        <p:nvCxnSpPr>
          <p:cNvPr id="7" name="Rak pilkoppling 6">
            <a:extLst>
              <a:ext uri="{FF2B5EF4-FFF2-40B4-BE49-F238E27FC236}">
                <a16:creationId xmlns:a16="http://schemas.microsoft.com/office/drawing/2014/main" id="{E9625D9A-1023-4DAA-9D42-B38715867F1D}"/>
              </a:ext>
            </a:extLst>
          </p:cNvPr>
          <p:cNvCxnSpPr/>
          <p:nvPr/>
        </p:nvCxnSpPr>
        <p:spPr>
          <a:xfrm flipV="1">
            <a:off x="2654300" y="1308100"/>
            <a:ext cx="5981700" cy="21209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Rak pilkoppling 8">
            <a:extLst>
              <a:ext uri="{FF2B5EF4-FFF2-40B4-BE49-F238E27FC236}">
                <a16:creationId xmlns:a16="http://schemas.microsoft.com/office/drawing/2014/main" id="{BB7EFCE5-19D5-45EB-AF9D-46E1A8A47633}"/>
              </a:ext>
            </a:extLst>
          </p:cNvPr>
          <p:cNvCxnSpPr/>
          <p:nvPr/>
        </p:nvCxnSpPr>
        <p:spPr>
          <a:xfrm>
            <a:off x="3054350" y="3016250"/>
            <a:ext cx="3752850" cy="18859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Rak pilkoppling 10">
            <a:extLst>
              <a:ext uri="{FF2B5EF4-FFF2-40B4-BE49-F238E27FC236}">
                <a16:creationId xmlns:a16="http://schemas.microsoft.com/office/drawing/2014/main" id="{C318578E-266F-4235-AAB7-341462D20816}"/>
              </a:ext>
            </a:extLst>
          </p:cNvPr>
          <p:cNvCxnSpPr/>
          <p:nvPr/>
        </p:nvCxnSpPr>
        <p:spPr>
          <a:xfrm flipV="1">
            <a:off x="3498850" y="2004466"/>
            <a:ext cx="5030807" cy="20785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22231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0">
                                            <p:txEl>
                                              <p:pRg st="2" end="2"/>
                                            </p:txEl>
                                          </p:spTgt>
                                        </p:tgtEl>
                                        <p:attrNameLst>
                                          <p:attrName>style.visibility</p:attrName>
                                        </p:attrNameLst>
                                      </p:cBhvr>
                                      <p:to>
                                        <p:strVal val="visible"/>
                                      </p:to>
                                    </p:set>
                                    <p:animEffect transition="in" filter="fade">
                                      <p:cBhvr>
                                        <p:cTn id="7" dur="1000"/>
                                        <p:tgtEl>
                                          <p:spTgt spid="50">
                                            <p:txEl>
                                              <p:pRg st="2" end="2"/>
                                            </p:txEl>
                                          </p:spTgt>
                                        </p:tgtEl>
                                      </p:cBhvr>
                                    </p:animEffect>
                                    <p:anim calcmode="lin" valueType="num">
                                      <p:cBhvr>
                                        <p:cTn id="8" dur="1000" fill="hold"/>
                                        <p:tgtEl>
                                          <p:spTgt spid="5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0">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0">
                                            <p:txEl>
                                              <p:pRg st="4" end="4"/>
                                            </p:txEl>
                                          </p:spTgt>
                                        </p:tgtEl>
                                        <p:attrNameLst>
                                          <p:attrName>style.visibility</p:attrName>
                                        </p:attrNameLst>
                                      </p:cBhvr>
                                      <p:to>
                                        <p:strVal val="visible"/>
                                      </p:to>
                                    </p:set>
                                    <p:animEffect transition="in" filter="fade">
                                      <p:cBhvr>
                                        <p:cTn id="12" dur="1000"/>
                                        <p:tgtEl>
                                          <p:spTgt spid="50">
                                            <p:txEl>
                                              <p:pRg st="4" end="4"/>
                                            </p:txEl>
                                          </p:spTgt>
                                        </p:tgtEl>
                                      </p:cBhvr>
                                    </p:animEffect>
                                    <p:anim calcmode="lin" valueType="num">
                                      <p:cBhvr>
                                        <p:cTn id="13" dur="1000" fill="hold"/>
                                        <p:tgtEl>
                                          <p:spTgt spid="50">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50">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0">
                                            <p:txEl>
                                              <p:pRg st="6" end="6"/>
                                            </p:txEl>
                                          </p:spTgt>
                                        </p:tgtEl>
                                        <p:attrNameLst>
                                          <p:attrName>style.visibility</p:attrName>
                                        </p:attrNameLst>
                                      </p:cBhvr>
                                      <p:to>
                                        <p:strVal val="visible"/>
                                      </p:to>
                                    </p:set>
                                    <p:animEffect transition="in" filter="fade">
                                      <p:cBhvr>
                                        <p:cTn id="17" dur="1000"/>
                                        <p:tgtEl>
                                          <p:spTgt spid="50">
                                            <p:txEl>
                                              <p:pRg st="6" end="6"/>
                                            </p:txEl>
                                          </p:spTgt>
                                        </p:tgtEl>
                                      </p:cBhvr>
                                    </p:animEffect>
                                    <p:anim calcmode="lin" valueType="num">
                                      <p:cBhvr>
                                        <p:cTn id="18" dur="1000" fill="hold"/>
                                        <p:tgtEl>
                                          <p:spTgt spid="50">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5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4 SIP-möte">
            <a:extLst>
              <a:ext uri="{FF2B5EF4-FFF2-40B4-BE49-F238E27FC236}">
                <a16:creationId xmlns:a16="http://schemas.microsoft.com/office/drawing/2014/main" id="{AC13AF90-B4BC-4695-8419-EED2FE99AF6C}"/>
              </a:ext>
            </a:extLst>
          </p:cNvPr>
          <p:cNvSpPr/>
          <p:nvPr/>
        </p:nvSpPr>
        <p:spPr>
          <a:xfrm>
            <a:off x="0" y="0"/>
            <a:ext cx="3933371" cy="685800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Bildobjekt 3">
            <a:extLst>
              <a:ext uri="{FF2B5EF4-FFF2-40B4-BE49-F238E27FC236}">
                <a16:creationId xmlns:a16="http://schemas.microsoft.com/office/drawing/2014/main" id="{C4F8A540-B28C-40BC-82AB-F6173AE5E1D6}"/>
              </a:ext>
              <a:ext uri="{C183D7F6-B498-43B3-948B-1728B52AA6E4}">
                <adec:decorative xmlns:adec="http://schemas.microsoft.com/office/drawing/2017/decorative" val="1"/>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62737" y="166195"/>
            <a:ext cx="3189564" cy="1101131"/>
          </a:xfrm>
          <a:prstGeom prst="rect">
            <a:avLst/>
          </a:prstGeom>
          <a:noFill/>
        </p:spPr>
      </p:pic>
      <p:sp>
        <p:nvSpPr>
          <p:cNvPr id="7" name="Rektangel 6">
            <a:extLst>
              <a:ext uri="{FF2B5EF4-FFF2-40B4-BE49-F238E27FC236}">
                <a16:creationId xmlns:a16="http://schemas.microsoft.com/office/drawing/2014/main" id="{3004CAF9-2537-41E7-A337-032B386875D0}"/>
              </a:ext>
            </a:extLst>
          </p:cNvPr>
          <p:cNvSpPr/>
          <p:nvPr/>
        </p:nvSpPr>
        <p:spPr>
          <a:xfrm>
            <a:off x="820333" y="3429000"/>
            <a:ext cx="2705239"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prstClr val="black"/>
                </a:solidFill>
                <a:effectLst/>
                <a:uLnTx/>
                <a:uFillTx/>
                <a:latin typeface="Franklin Gothic Demi" panose="020B0703020102020204" pitchFamily="34" charset="0"/>
                <a:ea typeface="+mn-ea"/>
                <a:cs typeface="Times New Roman" pitchFamily="18" charset="0"/>
              </a:rPr>
              <a:t>4. SIP-möte</a:t>
            </a:r>
            <a:endParaRPr kumimoji="0" lang="sv-SE" sz="3600" b="1" i="0" u="none" strike="noStrike" kern="1200" cap="none" spc="0" normalizeH="0" baseline="0" noProof="0">
              <a:ln>
                <a:noFill/>
              </a:ln>
              <a:solidFill>
                <a:prstClr val="black"/>
              </a:solidFill>
              <a:effectLst/>
              <a:uLnTx/>
              <a:uFillTx/>
              <a:latin typeface="Franklin Gothic Demi" panose="020B0703020102020204" pitchFamily="34" charset="0"/>
              <a:ea typeface="+mn-ea"/>
              <a:cs typeface="+mn-cs"/>
            </a:endParaRPr>
          </a:p>
        </p:txBody>
      </p:sp>
      <p:sp>
        <p:nvSpPr>
          <p:cNvPr id="10" name="Platshållare för innehåll 2">
            <a:extLst>
              <a:ext uri="{FF2B5EF4-FFF2-40B4-BE49-F238E27FC236}">
                <a16:creationId xmlns:a16="http://schemas.microsoft.com/office/drawing/2014/main" id="{FBC381C2-4C76-44D3-8950-AF42D0BFFD96}"/>
              </a:ext>
            </a:extLst>
          </p:cNvPr>
          <p:cNvSpPr txBox="1">
            <a:spLocks/>
          </p:cNvSpPr>
          <p:nvPr/>
        </p:nvSpPr>
        <p:spPr>
          <a:xfrm>
            <a:off x="4753704" y="2807746"/>
            <a:ext cx="6746221" cy="3780373"/>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MT" panose="020B05020201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1" indent="-342900" algn="l" defTabSz="914400" rtl="0" eaLnBrk="1" fontAlgn="auto" latinLnBrk="0" hangingPunct="1">
              <a:lnSpc>
                <a:spcPct val="114000"/>
              </a:lnSpc>
              <a:spcBef>
                <a:spcPts val="0"/>
              </a:spcBef>
              <a:spcAft>
                <a:spcPts val="600"/>
              </a:spcAft>
              <a:buClrTx/>
              <a:buSzTx/>
              <a:buFont typeface="Calibri" panose="020F0502020204030204" pitchFamily="34" charset="0"/>
              <a:buChar char="→"/>
              <a:tabLst/>
              <a:defRPr/>
            </a:pPr>
            <a:endParaRPr kumimoji="0" lang="sv-SE" sz="18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pic>
        <p:nvPicPr>
          <p:cNvPr id="5" name="Bildobjekt 4">
            <a:extLst>
              <a:ext uri="{FF2B5EF4-FFF2-40B4-BE49-F238E27FC236}">
                <a16:creationId xmlns:a16="http://schemas.microsoft.com/office/drawing/2014/main" id="{C369D092-1C43-4D6D-9A9E-5F2EC7386EB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333" y="817336"/>
            <a:ext cx="2168593" cy="2123744"/>
          </a:xfrm>
          <a:prstGeom prst="rect">
            <a:avLst/>
          </a:prstGeom>
        </p:spPr>
      </p:pic>
      <p:sp>
        <p:nvSpPr>
          <p:cNvPr id="6" name="Rektangel 5">
            <a:extLst>
              <a:ext uri="{FF2B5EF4-FFF2-40B4-BE49-F238E27FC236}">
                <a16:creationId xmlns:a16="http://schemas.microsoft.com/office/drawing/2014/main" id="{F9EBF9D8-B3C1-4CD2-A704-0F85EA032B9E}"/>
              </a:ext>
            </a:extLst>
          </p:cNvPr>
          <p:cNvSpPr/>
          <p:nvPr/>
        </p:nvSpPr>
        <p:spPr>
          <a:xfrm>
            <a:off x="4345905" y="1636671"/>
            <a:ext cx="7669632" cy="4524315"/>
          </a:xfrm>
          <a:prstGeom prst="rect">
            <a:avLst/>
          </a:prstGeom>
        </p:spPr>
        <p:txBody>
          <a:bodyPr wrap="square">
            <a:spAutoFit/>
          </a:bodyPr>
          <a:lstStyle/>
          <a:p>
            <a:pPr lvl="0">
              <a:defRPr/>
            </a:pPr>
            <a:r>
              <a:rPr lang="sv-SE" sz="2400">
                <a:solidFill>
                  <a:prstClr val="black"/>
                </a:solidFill>
              </a:rPr>
              <a:t>Här sätts delmål och insatser planeras, för att individen ska känna sig delaktig så måste den förstå alla insatser och mål/delmål</a:t>
            </a:r>
            <a:endParaRPr lang="sv-SE" sz="2400">
              <a:solidFill>
                <a:prstClr val="black"/>
              </a:solidFill>
              <a:cs typeface="Calibri"/>
            </a:endParaRPr>
          </a:p>
          <a:p>
            <a:pPr marL="342900" lvl="0" indent="-342900">
              <a:buFont typeface="Arial" panose="020B0604020202020204" pitchFamily="34" charset="0"/>
              <a:buChar char="•"/>
            </a:pPr>
            <a:r>
              <a:rPr lang="sv-SE" sz="2400" b="1">
                <a:solidFill>
                  <a:prstClr val="black"/>
                </a:solidFill>
              </a:rPr>
              <a:t>Insatserna</a:t>
            </a:r>
            <a:r>
              <a:rPr lang="sv-SE" sz="2400">
                <a:solidFill>
                  <a:prstClr val="black"/>
                </a:solidFill>
              </a:rPr>
              <a:t> för att nå det långsiktiga målet och delmålen ska tydligt framgå.</a:t>
            </a:r>
          </a:p>
          <a:p>
            <a:pPr marL="342900" lvl="0" indent="-342900">
              <a:buFont typeface="Arial" panose="020B0604020202020204" pitchFamily="34" charset="0"/>
              <a:buChar char="•"/>
            </a:pPr>
            <a:r>
              <a:rPr lang="sv-SE" sz="2400" b="1">
                <a:solidFill>
                  <a:prstClr val="black"/>
                </a:solidFill>
              </a:rPr>
              <a:t>Insatser</a:t>
            </a:r>
            <a:r>
              <a:rPr lang="sv-SE" sz="2400">
                <a:solidFill>
                  <a:prstClr val="black"/>
                </a:solidFill>
              </a:rPr>
              <a:t> för målen ska tydligt beskrivas. </a:t>
            </a:r>
          </a:p>
          <a:p>
            <a:pPr marL="342900" lvl="0" indent="-342900">
              <a:buFont typeface="Arial" panose="020B0604020202020204" pitchFamily="34" charset="0"/>
              <a:buChar char="•"/>
            </a:pPr>
            <a:r>
              <a:rPr lang="sv-SE" sz="2400">
                <a:solidFill>
                  <a:prstClr val="black"/>
                </a:solidFill>
              </a:rPr>
              <a:t>Vem som ansvarar för insatserna ska tydligt framgå. </a:t>
            </a:r>
          </a:p>
          <a:p>
            <a:pPr marL="342900" lvl="0" indent="-342900">
              <a:buFont typeface="Arial" panose="020B0604020202020204" pitchFamily="34" charset="0"/>
              <a:buChar char="•"/>
            </a:pPr>
            <a:r>
              <a:rPr lang="sv-SE" sz="2400">
                <a:solidFill>
                  <a:prstClr val="black"/>
                </a:solidFill>
              </a:rPr>
              <a:t>Viktigt att plats och datum för </a:t>
            </a:r>
            <a:r>
              <a:rPr lang="sv-SE" sz="2400" b="1">
                <a:solidFill>
                  <a:prstClr val="black"/>
                </a:solidFill>
              </a:rPr>
              <a:t>uppföljning</a:t>
            </a:r>
            <a:r>
              <a:rPr lang="sv-SE" sz="2400">
                <a:solidFill>
                  <a:prstClr val="black"/>
                </a:solidFill>
              </a:rPr>
              <a:t> dokumenteras.</a:t>
            </a:r>
          </a:p>
          <a:p>
            <a:pPr lvl="0"/>
            <a:r>
              <a:rPr lang="sv-SE" sz="2400">
                <a:solidFill>
                  <a:prstClr val="black"/>
                </a:solidFill>
              </a:rPr>
              <a:t> </a:t>
            </a:r>
          </a:p>
          <a:p>
            <a:pPr lvl="0"/>
            <a:r>
              <a:rPr lang="sv-SE" sz="2400">
                <a:solidFill>
                  <a:prstClr val="black"/>
                </a:solidFill>
              </a:rPr>
              <a:t>SIP behöver inte skrivas under, men det är viktigt att sammanfatta vad man kommit fram till och fråga den enskilde om hen samtycker till planeringen. </a:t>
            </a:r>
          </a:p>
        </p:txBody>
      </p:sp>
    </p:spTree>
    <p:extLst>
      <p:ext uri="{BB962C8B-B14F-4D97-AF65-F5344CB8AC3E}">
        <p14:creationId xmlns:p14="http://schemas.microsoft.com/office/powerpoint/2010/main" val="25709370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innehåll 7">
            <a:extLst>
              <a:ext uri="{FF2B5EF4-FFF2-40B4-BE49-F238E27FC236}">
                <a16:creationId xmlns:a16="http://schemas.microsoft.com/office/drawing/2014/main" id="{5F34A008-996D-4949-9AB0-867475C5CF8F}"/>
              </a:ext>
            </a:extLst>
          </p:cNvPr>
          <p:cNvPicPr>
            <a:picLocks noChangeAspect="1"/>
          </p:cNvPicPr>
          <p:nvPr/>
        </p:nvPicPr>
        <p:blipFill>
          <a:blip r:embed="rId3"/>
          <a:stretch>
            <a:fillRect/>
          </a:stretch>
        </p:blipFill>
        <p:spPr>
          <a:xfrm>
            <a:off x="6465404" y="365125"/>
            <a:ext cx="5583721" cy="3778836"/>
          </a:xfrm>
          <a:prstGeom prst="rect">
            <a:avLst/>
          </a:prstGeom>
        </p:spPr>
      </p:pic>
      <p:sp>
        <p:nvSpPr>
          <p:cNvPr id="2" name="Rubrik 1">
            <a:extLst>
              <a:ext uri="{FF2B5EF4-FFF2-40B4-BE49-F238E27FC236}">
                <a16:creationId xmlns:a16="http://schemas.microsoft.com/office/drawing/2014/main" id="{FDB36913-334E-4742-BF5A-A289487BDA8D}"/>
              </a:ext>
            </a:extLst>
          </p:cNvPr>
          <p:cNvSpPr>
            <a:spLocks noGrp="1"/>
          </p:cNvSpPr>
          <p:nvPr>
            <p:ph type="title"/>
          </p:nvPr>
        </p:nvSpPr>
        <p:spPr/>
        <p:txBody>
          <a:bodyPr/>
          <a:lstStyle/>
          <a:p>
            <a:r>
              <a:rPr lang="sv-SE">
                <a:solidFill>
                  <a:schemeClr val="tx1">
                    <a:lumMod val="75000"/>
                    <a:lumOff val="25000"/>
                  </a:schemeClr>
                </a:solidFill>
              </a:rPr>
              <a:t> Syfte och mål med SIP</a:t>
            </a:r>
            <a:endParaRPr lang="sv-SE"/>
          </a:p>
        </p:txBody>
      </p:sp>
      <p:sp>
        <p:nvSpPr>
          <p:cNvPr id="3" name="Platshållare för innehåll 2">
            <a:extLst>
              <a:ext uri="{FF2B5EF4-FFF2-40B4-BE49-F238E27FC236}">
                <a16:creationId xmlns:a16="http://schemas.microsoft.com/office/drawing/2014/main" id="{C8C3556E-8145-4618-A73E-77A59E88EA14}"/>
              </a:ext>
            </a:extLst>
          </p:cNvPr>
          <p:cNvSpPr>
            <a:spLocks noGrp="1"/>
          </p:cNvSpPr>
          <p:nvPr>
            <p:ph idx="1"/>
          </p:nvPr>
        </p:nvSpPr>
        <p:spPr>
          <a:xfrm>
            <a:off x="481012" y="2141537"/>
            <a:ext cx="7391401" cy="4351338"/>
          </a:xfrm>
        </p:spPr>
        <p:txBody>
          <a:bodyPr/>
          <a:lstStyle/>
          <a:p>
            <a:pPr lvl="1">
              <a:buFont typeface="Wingdings" panose="05000000000000000000" pitchFamily="2" charset="2"/>
              <a:buChar char="§"/>
            </a:pPr>
            <a:r>
              <a:rPr lang="sv-SE" sz="2800"/>
              <a:t>Samordning</a:t>
            </a:r>
          </a:p>
          <a:p>
            <a:pPr lvl="1">
              <a:buFont typeface="Wingdings" panose="05000000000000000000" pitchFamily="2" charset="2"/>
              <a:buChar char="§"/>
            </a:pPr>
            <a:r>
              <a:rPr lang="sv-SE" sz="2800"/>
              <a:t>Heltäckande stöd</a:t>
            </a:r>
          </a:p>
          <a:p>
            <a:pPr lvl="1">
              <a:buFont typeface="Wingdings" panose="05000000000000000000" pitchFamily="2" charset="2"/>
              <a:buChar char="§"/>
            </a:pPr>
            <a:r>
              <a:rPr lang="sv-SE" sz="2800"/>
              <a:t>Behovet i centrum – vad är viktigt för dig? </a:t>
            </a:r>
          </a:p>
          <a:p>
            <a:pPr lvl="1">
              <a:buFont typeface="Wingdings" panose="05000000000000000000" pitchFamily="2" charset="2"/>
              <a:buChar char="§"/>
            </a:pPr>
            <a:r>
              <a:rPr lang="sv-SE" sz="2800"/>
              <a:t>Tydlighet</a:t>
            </a:r>
          </a:p>
          <a:p>
            <a:pPr lvl="1">
              <a:buFont typeface="Wingdings" panose="05000000000000000000" pitchFamily="2" charset="2"/>
              <a:buChar char="§"/>
            </a:pPr>
            <a:r>
              <a:rPr lang="sv-SE" sz="2800"/>
              <a:t>Gemensam plan</a:t>
            </a:r>
          </a:p>
          <a:p>
            <a:pPr lvl="1">
              <a:buFont typeface="Wingdings" panose="05000000000000000000" pitchFamily="2" charset="2"/>
              <a:buChar char="§"/>
            </a:pPr>
            <a:r>
              <a:rPr lang="sv-SE" sz="2800"/>
              <a:t>Delaktighet - samskapande</a:t>
            </a:r>
          </a:p>
          <a:p>
            <a:endParaRPr lang="sv-SE"/>
          </a:p>
        </p:txBody>
      </p:sp>
    </p:spTree>
    <p:extLst>
      <p:ext uri="{BB962C8B-B14F-4D97-AF65-F5344CB8AC3E}">
        <p14:creationId xmlns:p14="http://schemas.microsoft.com/office/powerpoint/2010/main" val="28595078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p:cNvSpPr>
            <a:spLocks noGrp="1"/>
          </p:cNvSpPr>
          <p:nvPr>
            <p:ph type="title"/>
          </p:nvPr>
        </p:nvSpPr>
        <p:spPr>
          <a:xfrm>
            <a:off x="664233" y="638828"/>
            <a:ext cx="9609825" cy="876822"/>
          </a:xfrm>
        </p:spPr>
        <p:txBody>
          <a:bodyPr>
            <a:normAutofit/>
          </a:bodyPr>
          <a:lstStyle/>
          <a:p>
            <a:r>
              <a:rPr lang="sv-SE"/>
              <a:t>Mötesstruktur</a:t>
            </a:r>
          </a:p>
        </p:txBody>
      </p:sp>
      <p:sp>
        <p:nvSpPr>
          <p:cNvPr id="8" name="Rektangel med rundade hörn 7"/>
          <p:cNvSpPr/>
          <p:nvPr/>
        </p:nvSpPr>
        <p:spPr>
          <a:xfrm>
            <a:off x="3632941" y="1745514"/>
            <a:ext cx="3672408" cy="504056"/>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Arial"/>
                <a:ea typeface="+mn-ea"/>
                <a:cs typeface="+mn-cs"/>
              </a:rPr>
              <a:t>Inledning - Trygga</a:t>
            </a:r>
            <a:endParaRPr kumimoji="0" lang="sv-SE" sz="2800" b="1" i="0" u="none" strike="noStrike" kern="1200" cap="none" spc="0" normalizeH="0" baseline="0" noProof="0">
              <a:ln>
                <a:noFill/>
              </a:ln>
              <a:solidFill>
                <a:prstClr val="black"/>
              </a:solidFill>
              <a:effectLst/>
              <a:uLnTx/>
              <a:uFillTx/>
              <a:latin typeface="Arial"/>
              <a:ea typeface="+mn-ea"/>
              <a:cs typeface="+mn-cs"/>
            </a:endParaRPr>
          </a:p>
        </p:txBody>
      </p:sp>
      <p:sp>
        <p:nvSpPr>
          <p:cNvPr id="9" name="Rektangel med rundade hörn 8"/>
          <p:cNvSpPr/>
          <p:nvPr/>
        </p:nvSpPr>
        <p:spPr>
          <a:xfrm>
            <a:off x="3632941" y="2424405"/>
            <a:ext cx="3672408" cy="648072"/>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Arial"/>
                <a:ea typeface="+mn-ea"/>
                <a:cs typeface="+mn-cs"/>
              </a:rPr>
              <a:t>Orientering - Nuläge</a:t>
            </a:r>
          </a:p>
        </p:txBody>
      </p:sp>
      <p:sp>
        <p:nvSpPr>
          <p:cNvPr id="10" name="Rektangel med rundade hörn 9"/>
          <p:cNvSpPr/>
          <p:nvPr/>
        </p:nvSpPr>
        <p:spPr>
          <a:xfrm>
            <a:off x="3632941" y="3190270"/>
            <a:ext cx="3698614" cy="1368152"/>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Arial"/>
                <a:ea typeface="+mn-ea"/>
                <a:cs typeface="+mn-cs"/>
              </a:rPr>
              <a:t>Behov</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Arial"/>
                <a:ea typeface="+mn-ea"/>
                <a:cs typeface="+mn-cs"/>
              </a:rPr>
              <a:t>Mål och insatser</a:t>
            </a:r>
          </a:p>
        </p:txBody>
      </p:sp>
      <p:sp>
        <p:nvSpPr>
          <p:cNvPr id="11" name="Rektangel med rundade hörn 10"/>
          <p:cNvSpPr/>
          <p:nvPr/>
        </p:nvSpPr>
        <p:spPr>
          <a:xfrm>
            <a:off x="3632941" y="4676215"/>
            <a:ext cx="3721619" cy="432048"/>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Arial"/>
                <a:ea typeface="+mn-ea"/>
                <a:cs typeface="+mn-cs"/>
              </a:rPr>
              <a:t>Klargöra - Sammanfatta</a:t>
            </a:r>
          </a:p>
        </p:txBody>
      </p:sp>
      <p:sp>
        <p:nvSpPr>
          <p:cNvPr id="12" name="Rektangel med rundade hörn 11"/>
          <p:cNvSpPr/>
          <p:nvPr/>
        </p:nvSpPr>
        <p:spPr>
          <a:xfrm>
            <a:off x="3632941" y="5317419"/>
            <a:ext cx="3721619" cy="432048"/>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a:ln>
                  <a:noFill/>
                </a:ln>
                <a:solidFill>
                  <a:prstClr val="black"/>
                </a:solidFill>
                <a:effectLst/>
                <a:uLnTx/>
                <a:uFillTx/>
                <a:latin typeface="Arial"/>
                <a:ea typeface="+mn-ea"/>
                <a:cs typeface="+mn-cs"/>
              </a:rPr>
              <a:t>Avslut</a:t>
            </a:r>
          </a:p>
        </p:txBody>
      </p:sp>
    </p:spTree>
    <p:extLst>
      <p:ext uri="{BB962C8B-B14F-4D97-AF65-F5344CB8AC3E}">
        <p14:creationId xmlns:p14="http://schemas.microsoft.com/office/powerpoint/2010/main" val="12550962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64232" y="274638"/>
            <a:ext cx="9546568" cy="922114"/>
          </a:xfrm>
        </p:spPr>
        <p:txBody>
          <a:bodyPr>
            <a:noAutofit/>
          </a:bodyPr>
          <a:lstStyle/>
          <a:p>
            <a:r>
              <a:rPr lang="sv-SE"/>
              <a:t>Trygga möten</a:t>
            </a:r>
          </a:p>
        </p:txBody>
      </p:sp>
      <p:sp>
        <p:nvSpPr>
          <p:cNvPr id="3" name="Platshållare för innehåll 2"/>
          <p:cNvSpPr>
            <a:spLocks noGrp="1"/>
          </p:cNvSpPr>
          <p:nvPr>
            <p:ph idx="1"/>
          </p:nvPr>
        </p:nvSpPr>
        <p:spPr>
          <a:xfrm>
            <a:off x="664232" y="1390389"/>
            <a:ext cx="9609825" cy="4843412"/>
          </a:xfrm>
        </p:spPr>
        <p:txBody>
          <a:bodyPr>
            <a:normAutofit/>
          </a:bodyPr>
          <a:lstStyle/>
          <a:p>
            <a:pPr>
              <a:buFont typeface="Wingdings" panose="05000000000000000000" pitchFamily="2" charset="2"/>
              <a:buChar char="§"/>
            </a:pPr>
            <a:r>
              <a:rPr lang="sv-SE" sz="2400"/>
              <a:t>Syfte och mål med mötet</a:t>
            </a:r>
          </a:p>
          <a:p>
            <a:pPr>
              <a:buFont typeface="Wingdings" panose="05000000000000000000" pitchFamily="2" charset="2"/>
              <a:buChar char="§"/>
            </a:pPr>
            <a:r>
              <a:rPr lang="sv-SE" sz="2400"/>
              <a:t>Tydligt ledarskap</a:t>
            </a:r>
          </a:p>
          <a:p>
            <a:pPr>
              <a:buFont typeface="Wingdings" panose="05000000000000000000" pitchFamily="2" charset="2"/>
              <a:buChar char="§"/>
            </a:pPr>
            <a:r>
              <a:rPr lang="sv-SE" sz="2400"/>
              <a:t>Struktur och ramar ger trygghet</a:t>
            </a:r>
          </a:p>
          <a:p>
            <a:pPr>
              <a:buFont typeface="Wingdings" panose="05000000000000000000" pitchFamily="2" charset="2"/>
              <a:buChar char="§"/>
            </a:pPr>
            <a:r>
              <a:rPr lang="sv-SE" sz="2400"/>
              <a:t>Hålla tidsramar</a:t>
            </a:r>
          </a:p>
          <a:p>
            <a:pPr>
              <a:buFont typeface="Wingdings" panose="05000000000000000000" pitchFamily="2" charset="2"/>
              <a:buChar char="§"/>
            </a:pPr>
            <a:r>
              <a:rPr lang="sv-SE" sz="2400"/>
              <a:t>Hålla fokus </a:t>
            </a:r>
          </a:p>
          <a:p>
            <a:pPr>
              <a:buFont typeface="Wingdings" panose="05000000000000000000" pitchFamily="2" charset="2"/>
              <a:buChar char="§"/>
            </a:pPr>
            <a:r>
              <a:rPr lang="sv-SE" sz="2400"/>
              <a:t>Flexibilitet inom strukturen</a:t>
            </a:r>
          </a:p>
          <a:p>
            <a:pPr>
              <a:buFont typeface="Wingdings" panose="05000000000000000000" pitchFamily="2" charset="2"/>
              <a:buChar char="§"/>
            </a:pPr>
            <a:r>
              <a:rPr lang="sv-SE" sz="2400"/>
              <a:t>Alla komma till tals</a:t>
            </a:r>
          </a:p>
          <a:p>
            <a:pPr>
              <a:buFont typeface="Wingdings" panose="05000000000000000000" pitchFamily="2" charset="2"/>
              <a:buChar char="§"/>
            </a:pPr>
            <a:r>
              <a:rPr lang="sv-SE" sz="2400"/>
              <a:t>Individens möte – behovet i centrum</a:t>
            </a:r>
          </a:p>
          <a:p>
            <a:pPr>
              <a:buFont typeface="Wingdings" panose="05000000000000000000" pitchFamily="2" charset="2"/>
              <a:buChar char="§"/>
            </a:pPr>
            <a:r>
              <a:rPr lang="sv-SE" sz="2400"/>
              <a:t>Begripligt språk</a:t>
            </a:r>
          </a:p>
          <a:p>
            <a:pPr marL="0" indent="0">
              <a:buNone/>
            </a:pPr>
            <a:endParaRPr lang="sv-SE"/>
          </a:p>
        </p:txBody>
      </p:sp>
      <p:sp>
        <p:nvSpPr>
          <p:cNvPr id="4" name="Platshållare för datum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2020-09-23</a:t>
            </a:r>
          </a:p>
        </p:txBody>
      </p:sp>
      <p:sp>
        <p:nvSpPr>
          <p:cNvPr id="5" name="Platshållare för sidfot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Avdelningen för vård och omsorg</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7727" y="2746283"/>
            <a:ext cx="299707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ktangel med rundade hörn 6"/>
          <p:cNvSpPr/>
          <p:nvPr/>
        </p:nvSpPr>
        <p:spPr>
          <a:xfrm>
            <a:off x="6799811" y="964276"/>
            <a:ext cx="4887884" cy="1446415"/>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6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Arial"/>
                <a:ea typeface="+mn-ea"/>
                <a:cs typeface="+mn-cs"/>
              </a:rPr>
              <a:t>Gemensamt ansvar!</a:t>
            </a:r>
            <a:endParaRPr kumimoji="0" lang="sv-SE" sz="36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26395782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textruta 13">
            <a:extLst>
              <a:ext uri="{FF2B5EF4-FFF2-40B4-BE49-F238E27FC236}">
                <a16:creationId xmlns:a16="http://schemas.microsoft.com/office/drawing/2014/main" id="{B4716AF2-9E5E-4283-85A0-C2BFED4923B2}"/>
              </a:ext>
            </a:extLst>
          </p:cNvPr>
          <p:cNvSpPr txBox="1"/>
          <p:nvPr/>
        </p:nvSpPr>
        <p:spPr>
          <a:xfrm>
            <a:off x="1691750" y="1069394"/>
            <a:ext cx="3614761" cy="62741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2800" b="1" i="0" u="none" strike="noStrike" kern="1200" cap="none" spc="0" normalizeH="0" baseline="0" noProof="0" err="1">
                <a:ln>
                  <a:noFill/>
                </a:ln>
                <a:solidFill>
                  <a:prstClr val="black"/>
                </a:solidFill>
                <a:effectLst/>
                <a:uLnTx/>
                <a:uFillTx/>
                <a:latin typeface="Calibri" panose="020F0502020204030204"/>
                <a:ea typeface="+mn-ea"/>
                <a:cs typeface="+mn-cs"/>
              </a:rPr>
              <a:t>Planering</a:t>
            </a:r>
            <a:r>
              <a:rPr kumimoji="0" lang="en-US" sz="2800" b="1" i="0" u="none" strike="noStrike" kern="1200" cap="none" spc="0" normalizeH="0" baseline="0" noProof="0">
                <a:ln>
                  <a:noFill/>
                </a:ln>
                <a:solidFill>
                  <a:prstClr val="black"/>
                </a:solidFill>
                <a:effectLst/>
                <a:uLnTx/>
                <a:uFillTx/>
                <a:latin typeface="Calibri" panose="020F0502020204030204"/>
                <a:ea typeface="+mn-ea"/>
                <a:cs typeface="+mn-cs"/>
              </a:rPr>
              <a:t> av </a:t>
            </a:r>
            <a:r>
              <a:rPr kumimoji="0" lang="en-US" sz="2800" b="1" i="0" u="none" strike="noStrike" kern="1200" cap="none" spc="0" normalizeH="0" baseline="0" noProof="0" err="1">
                <a:ln>
                  <a:noFill/>
                </a:ln>
                <a:solidFill>
                  <a:prstClr val="black"/>
                </a:solidFill>
                <a:effectLst/>
                <a:uLnTx/>
                <a:uFillTx/>
                <a:latin typeface="Calibri" panose="020F0502020204030204"/>
                <a:ea typeface="+mn-ea"/>
                <a:cs typeface="+mn-cs"/>
              </a:rPr>
              <a:t>mötet</a:t>
            </a:r>
            <a:endParaRPr kumimoji="0" lang="en-US" sz="28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Platshållare för sidfot 2">
            <a:extLst>
              <a:ext uri="{FF2B5EF4-FFF2-40B4-BE49-F238E27FC236}">
                <a16:creationId xmlns:a16="http://schemas.microsoft.com/office/drawing/2014/main" id="{4A26FA63-C73C-43E0-92B6-11F0B98F98D9}"/>
              </a:ext>
            </a:extLst>
          </p:cNvPr>
          <p:cNvSpPr>
            <a:spLocks noGrp="1"/>
          </p:cNvSpPr>
          <p:nvPr>
            <p:ph type="ftr" sz="quarter" idx="11"/>
          </p:nvPr>
        </p:nvSpPr>
        <p:spPr>
          <a:xfrm>
            <a:off x="795528" y="6382512"/>
            <a:ext cx="6757416" cy="320040"/>
          </a:xfrm>
        </p:spPr>
        <p:txBody>
          <a:bodyPr vert="horz" lIns="91440" tIns="45720" rIns="91440" bIns="45720" rtlCol="0"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www.vardsamverkan.se/</a:t>
            </a:r>
            <a:r>
              <a:rPr kumimoji="0" lang="en-US" sz="1000" b="1" i="0" u="none" strike="noStrike" kern="1200" cap="none" spc="0" normalizeH="0" baseline="0" noProof="0">
                <a:ln>
                  <a:noFill/>
                </a:ln>
                <a:solidFill>
                  <a:prstClr val="black">
                    <a:tint val="75000"/>
                  </a:prstClr>
                </a:solidFill>
                <a:effectLst/>
                <a:uLnTx/>
                <a:uFillTx/>
                <a:latin typeface="Calibri" panose="020F0502020204030204"/>
                <a:ea typeface="+mn-ea"/>
                <a:cs typeface="+mn-cs"/>
              </a:rPr>
              <a:t>goteborgsomradet</a:t>
            </a:r>
          </a:p>
        </p:txBody>
      </p:sp>
      <p:sp>
        <p:nvSpPr>
          <p:cNvPr id="2" name="Platshållare för datum 1">
            <a:extLst>
              <a:ext uri="{FF2B5EF4-FFF2-40B4-BE49-F238E27FC236}">
                <a16:creationId xmlns:a16="http://schemas.microsoft.com/office/drawing/2014/main" id="{B584CCAA-91D0-4FBB-A30F-8F2FA343651A}"/>
              </a:ext>
            </a:extLst>
          </p:cNvPr>
          <p:cNvSpPr>
            <a:spLocks noGrp="1"/>
          </p:cNvSpPr>
          <p:nvPr>
            <p:ph type="dt" sz="half" idx="10"/>
          </p:nvPr>
        </p:nvSpPr>
        <p:spPr>
          <a:xfrm>
            <a:off x="7717536" y="6382512"/>
            <a:ext cx="2825496" cy="320040"/>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71BC39F2-A39D-4FD7-8021-25FDBADD19BE}" type="datetime1">
              <a:rPr kumimoji="0" lang="en-US" sz="10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12/19/2024</a:t>
            </a:fld>
            <a:endParaRPr kumimoji="0" lang="en-US" sz="1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22" name="Grupp 21">
            <a:extLst>
              <a:ext uri="{FF2B5EF4-FFF2-40B4-BE49-F238E27FC236}">
                <a16:creationId xmlns:a16="http://schemas.microsoft.com/office/drawing/2014/main" id="{77407429-DF7A-4E5A-9E1A-607A5C0EBAAB}"/>
              </a:ext>
            </a:extLst>
          </p:cNvPr>
          <p:cNvGrpSpPr/>
          <p:nvPr/>
        </p:nvGrpSpPr>
        <p:grpSpPr>
          <a:xfrm>
            <a:off x="5306514" y="837744"/>
            <a:ext cx="6249066" cy="6020256"/>
            <a:chOff x="5672348" y="903498"/>
            <a:chExt cx="5749506" cy="5749504"/>
          </a:xfrm>
        </p:grpSpPr>
        <p:sp>
          <p:nvSpPr>
            <p:cNvPr id="24" name="Ofullständig cirkel 23">
              <a:extLst>
                <a:ext uri="{FF2B5EF4-FFF2-40B4-BE49-F238E27FC236}">
                  <a16:creationId xmlns:a16="http://schemas.microsoft.com/office/drawing/2014/main" id="{BB055015-EB47-4DB8-AF7F-95DFFC1AF7A4}"/>
                </a:ext>
              </a:extLst>
            </p:cNvPr>
            <p:cNvSpPr/>
            <p:nvPr/>
          </p:nvSpPr>
          <p:spPr>
            <a:xfrm>
              <a:off x="5969000" y="1212850"/>
              <a:ext cx="4953282" cy="4953282"/>
            </a:xfrm>
            <a:prstGeom prst="pie">
              <a:avLst>
                <a:gd name="adj1" fmla="val 9024958"/>
                <a:gd name="adj2" fmla="val 162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Ofullständig cirkel 25">
              <a:extLst>
                <a:ext uri="{FF2B5EF4-FFF2-40B4-BE49-F238E27FC236}">
                  <a16:creationId xmlns:a16="http://schemas.microsoft.com/office/drawing/2014/main" id="{8D59B577-7B31-4ECB-BEAE-A257BBBDF257}"/>
                </a:ext>
              </a:extLst>
            </p:cNvPr>
            <p:cNvSpPr/>
            <p:nvPr/>
          </p:nvSpPr>
          <p:spPr>
            <a:xfrm rot="14400000">
              <a:off x="6070459" y="1401250"/>
              <a:ext cx="4953282" cy="4953282"/>
            </a:xfrm>
            <a:prstGeom prst="pie">
              <a:avLst>
                <a:gd name="adj1" fmla="val 9024958"/>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Ofullständig cirkel 27">
              <a:extLst>
                <a:ext uri="{FF2B5EF4-FFF2-40B4-BE49-F238E27FC236}">
                  <a16:creationId xmlns:a16="http://schemas.microsoft.com/office/drawing/2014/main" id="{A6667F53-77A9-4A12-8778-A8146CA4ED1F}"/>
                </a:ext>
              </a:extLst>
            </p:cNvPr>
            <p:cNvSpPr/>
            <p:nvPr/>
          </p:nvSpPr>
          <p:spPr>
            <a:xfrm rot="7176888">
              <a:off x="6219455" y="1192056"/>
              <a:ext cx="4953282" cy="4953282"/>
            </a:xfrm>
            <a:prstGeom prst="pie">
              <a:avLst>
                <a:gd name="adj1" fmla="val 9024958"/>
                <a:gd name="adj2" fmla="val 1620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Pil: cirkelformad 29">
              <a:extLst>
                <a:ext uri="{FF2B5EF4-FFF2-40B4-BE49-F238E27FC236}">
                  <a16:creationId xmlns:a16="http://schemas.microsoft.com/office/drawing/2014/main" id="{342B1D28-5474-4859-9A18-220D2065E98E}"/>
                </a:ext>
              </a:extLst>
            </p:cNvPr>
            <p:cNvSpPr/>
            <p:nvPr/>
          </p:nvSpPr>
          <p:spPr>
            <a:xfrm rot="16732020">
              <a:off x="5672349" y="903499"/>
              <a:ext cx="5749504" cy="5749502"/>
            </a:xfrm>
            <a:prstGeom prst="circularArrow">
              <a:avLst>
                <a:gd name="adj1" fmla="val 8192"/>
                <a:gd name="adj2" fmla="val 533372"/>
                <a:gd name="adj3" fmla="val 20494249"/>
                <a:gd name="adj4" fmla="val 14035403"/>
                <a:gd name="adj5" fmla="val 5647"/>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Pil: cirkelformad 30">
              <a:extLst>
                <a:ext uri="{FF2B5EF4-FFF2-40B4-BE49-F238E27FC236}">
                  <a16:creationId xmlns:a16="http://schemas.microsoft.com/office/drawing/2014/main" id="{86892343-1448-4EF7-9DB4-512DD9A783D0}"/>
                </a:ext>
              </a:extLst>
            </p:cNvPr>
            <p:cNvSpPr/>
            <p:nvPr/>
          </p:nvSpPr>
          <p:spPr>
            <a:xfrm rot="9480927">
              <a:off x="5672350" y="903499"/>
              <a:ext cx="5749504" cy="5749502"/>
            </a:xfrm>
            <a:prstGeom prst="circularArrow">
              <a:avLst>
                <a:gd name="adj1" fmla="val 8192"/>
                <a:gd name="adj2" fmla="val 533372"/>
                <a:gd name="adj3" fmla="val 20494249"/>
                <a:gd name="adj4" fmla="val 14009102"/>
                <a:gd name="adj5" fmla="val 5647"/>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Pil: cirkelformad 31">
              <a:extLst>
                <a:ext uri="{FF2B5EF4-FFF2-40B4-BE49-F238E27FC236}">
                  <a16:creationId xmlns:a16="http://schemas.microsoft.com/office/drawing/2014/main" id="{D9986815-EE21-4261-9D21-7C158A693054}"/>
                </a:ext>
              </a:extLst>
            </p:cNvPr>
            <p:cNvSpPr/>
            <p:nvPr/>
          </p:nvSpPr>
          <p:spPr>
            <a:xfrm rot="2229825">
              <a:off x="5672348" y="903499"/>
              <a:ext cx="5749504" cy="5749502"/>
            </a:xfrm>
            <a:prstGeom prst="circularArrow">
              <a:avLst>
                <a:gd name="adj1" fmla="val 8192"/>
                <a:gd name="adj2" fmla="val 533372"/>
                <a:gd name="adj3" fmla="val 20494249"/>
                <a:gd name="adj4" fmla="val 14030498"/>
                <a:gd name="adj5" fmla="val 5647"/>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Rektangel 32">
              <a:extLst>
                <a:ext uri="{FF2B5EF4-FFF2-40B4-BE49-F238E27FC236}">
                  <a16:creationId xmlns:a16="http://schemas.microsoft.com/office/drawing/2014/main" id="{059DEB86-3D1E-4161-A8C2-25A347549AD2}"/>
                </a:ext>
              </a:extLst>
            </p:cNvPr>
            <p:cNvSpPr/>
            <p:nvPr/>
          </p:nvSpPr>
          <p:spPr>
            <a:xfrm>
              <a:off x="6309401" y="2591944"/>
              <a:ext cx="2070100" cy="88180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Planering av insatser och sammanfattning. (Revidering av SIP)</a:t>
              </a:r>
            </a:p>
          </p:txBody>
        </p:sp>
        <p:sp>
          <p:nvSpPr>
            <p:cNvPr id="34" name="Rektangel 33">
              <a:extLst>
                <a:ext uri="{FF2B5EF4-FFF2-40B4-BE49-F238E27FC236}">
                  <a16:creationId xmlns:a16="http://schemas.microsoft.com/office/drawing/2014/main" id="{1F857BE9-6EB7-4848-9995-40902298FCD7}"/>
                </a:ext>
              </a:extLst>
            </p:cNvPr>
            <p:cNvSpPr/>
            <p:nvPr/>
          </p:nvSpPr>
          <p:spPr>
            <a:xfrm>
              <a:off x="8624299" y="2693071"/>
              <a:ext cx="2070100" cy="881805"/>
            </a:xfrm>
            <a:prstGeom prst="rect">
              <a:avLst/>
            </a:prstGeom>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prstClr val="black"/>
                  </a:solidFill>
                  <a:effectLst/>
                  <a:uLnTx/>
                  <a:uFillTx/>
                  <a:latin typeface="Calibri" panose="020F0502020204030204"/>
                  <a:ea typeface="+mn-ea"/>
                  <a:cs typeface="+mn-cs"/>
                </a:rPr>
                <a:t>Utvärdering av arbete sedan föregående  SIP</a:t>
              </a:r>
            </a:p>
          </p:txBody>
        </p:sp>
        <p:sp>
          <p:nvSpPr>
            <p:cNvPr id="35" name="Rektangel 34">
              <a:extLst>
                <a:ext uri="{FF2B5EF4-FFF2-40B4-BE49-F238E27FC236}">
                  <a16:creationId xmlns:a16="http://schemas.microsoft.com/office/drawing/2014/main" id="{1C3B1E19-1B96-466B-ACBB-4692675414DE}"/>
                </a:ext>
              </a:extLst>
            </p:cNvPr>
            <p:cNvSpPr/>
            <p:nvPr/>
          </p:nvSpPr>
          <p:spPr>
            <a:xfrm>
              <a:off x="7547259" y="4766412"/>
              <a:ext cx="1796763"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1" i="0" u="none" strike="noStrike" kern="1200" cap="none" spc="0" normalizeH="0" baseline="0" noProof="0">
                  <a:ln>
                    <a:noFill/>
                  </a:ln>
                  <a:solidFill>
                    <a:sysClr val="windowText" lastClr="000000">
                      <a:hueOff val="0"/>
                      <a:satOff val="0"/>
                      <a:lumOff val="0"/>
                      <a:alphaOff val="0"/>
                    </a:sysClr>
                  </a:solidFill>
                  <a:effectLst/>
                  <a:uLnTx/>
                  <a:uFillTx/>
                  <a:latin typeface="Calibri" panose="020F0502020204030204"/>
                  <a:ea typeface="+mn-ea"/>
                  <a:cs typeface="+mn-cs"/>
                </a:rPr>
                <a:t>Aktuell situation och behov</a:t>
              </a:r>
            </a:p>
          </p:txBody>
        </p:sp>
      </p:grpSp>
      <p:pic>
        <p:nvPicPr>
          <p:cNvPr id="36" name="Bild 35" descr="Möte">
            <a:extLst>
              <a:ext uri="{FF2B5EF4-FFF2-40B4-BE49-F238E27FC236}">
                <a16:creationId xmlns:a16="http://schemas.microsoft.com/office/drawing/2014/main" id="{7C8A0E8D-D775-4877-A9DB-2604B05FAD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09345" y="3780030"/>
            <a:ext cx="2697371" cy="2697371"/>
          </a:xfrm>
          <a:prstGeom prst="rect">
            <a:avLst/>
          </a:prstGeom>
        </p:spPr>
      </p:pic>
      <p:pic>
        <p:nvPicPr>
          <p:cNvPr id="38" name="Bild 37" descr="Checklista RTL">
            <a:extLst>
              <a:ext uri="{FF2B5EF4-FFF2-40B4-BE49-F238E27FC236}">
                <a16:creationId xmlns:a16="http://schemas.microsoft.com/office/drawing/2014/main" id="{429A8C63-A4D1-4BDD-A299-C46850AE561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07192" y="2705386"/>
            <a:ext cx="1541457" cy="1541457"/>
          </a:xfrm>
          <a:prstGeom prst="rect">
            <a:avLst/>
          </a:prstGeom>
        </p:spPr>
      </p:pic>
    </p:spTree>
    <p:extLst>
      <p:ext uri="{BB962C8B-B14F-4D97-AF65-F5344CB8AC3E}">
        <p14:creationId xmlns:p14="http://schemas.microsoft.com/office/powerpoint/2010/main" val="32208106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60DD0028-1B8F-4137-99E3-123CB401F2F6" descr="3BDCE041-A3CA-4753-BE9F-276A953148ED@stosn"/>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5197025" y="2105994"/>
            <a:ext cx="6370052" cy="417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ubrik 1"/>
          <p:cNvSpPr>
            <a:spLocks noGrp="1"/>
          </p:cNvSpPr>
          <p:nvPr>
            <p:ph type="title"/>
          </p:nvPr>
        </p:nvSpPr>
        <p:spPr>
          <a:xfrm>
            <a:off x="664233" y="449452"/>
            <a:ext cx="9609825" cy="855280"/>
          </a:xfrm>
        </p:spPr>
        <p:txBody>
          <a:bodyPr/>
          <a:lstStyle/>
          <a:p>
            <a:r>
              <a:rPr lang="sv-SE"/>
              <a:t>Mötescirkeln – ett verktyg i möten</a:t>
            </a:r>
          </a:p>
        </p:txBody>
      </p:sp>
      <p:sp>
        <p:nvSpPr>
          <p:cNvPr id="4" name="Platshållare för datum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2020-09-23</a:t>
            </a:r>
          </a:p>
        </p:txBody>
      </p:sp>
      <p:sp>
        <p:nvSpPr>
          <p:cNvPr id="5" name="Platshållare för sidfot 4"/>
          <p:cNvSpPr>
            <a:spLocks noGrp="1"/>
          </p:cNvSpPr>
          <p:nvPr>
            <p:ph type="ftr" sz="quarter" idx="11"/>
          </p:nvPr>
        </p:nvSpPr>
        <p:spPr>
          <a:xfrm>
            <a:off x="2119086" y="6356350"/>
            <a:ext cx="6367689" cy="316799"/>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Arial"/>
                <a:ea typeface="+mn-ea"/>
                <a:cs typeface="+mn-cs"/>
              </a:rPr>
              <a:t>Avdelningen för vård och omsorg</a:t>
            </a:r>
          </a:p>
        </p:txBody>
      </p:sp>
      <p:sp>
        <p:nvSpPr>
          <p:cNvPr id="3" name="Rektangel 2"/>
          <p:cNvSpPr/>
          <p:nvPr/>
        </p:nvSpPr>
        <p:spPr>
          <a:xfrm>
            <a:off x="664233" y="1716903"/>
            <a:ext cx="6728459" cy="415498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Framsidan - checklista att använda på mötet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Baksidan - introduktion till de olika faserna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a:ln>
                <a:noFill/>
              </a:ln>
              <a:solidFill>
                <a:prstClr val="black"/>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Ordförande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Personal</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Vuxna</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Ungdom</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Äldre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Förälder</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Närstående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sv-SE" sz="2400" b="0" i="0" u="none" strike="noStrike" kern="1200" cap="none" spc="0" normalizeH="0" baseline="0" noProof="0">
                <a:ln>
                  <a:noFill/>
                </a:ln>
                <a:solidFill>
                  <a:prstClr val="black"/>
                </a:solidFill>
                <a:effectLst/>
                <a:uLnTx/>
                <a:uFillTx/>
                <a:latin typeface="Arial"/>
                <a:ea typeface="+mn-ea"/>
                <a:cs typeface="+mn-cs"/>
              </a:rPr>
              <a:t>Övriga</a:t>
            </a:r>
          </a:p>
        </p:txBody>
      </p:sp>
    </p:spTree>
    <p:extLst>
      <p:ext uri="{BB962C8B-B14F-4D97-AF65-F5344CB8AC3E}">
        <p14:creationId xmlns:p14="http://schemas.microsoft.com/office/powerpoint/2010/main" val="427264783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5 Följ upp">
            <a:extLst>
              <a:ext uri="{FF2B5EF4-FFF2-40B4-BE49-F238E27FC236}">
                <a16:creationId xmlns:a16="http://schemas.microsoft.com/office/drawing/2014/main" id="{AC13AF90-B4BC-4695-8419-EED2FE99AF6C}"/>
              </a:ext>
            </a:extLst>
          </p:cNvPr>
          <p:cNvSpPr/>
          <p:nvPr/>
        </p:nvSpPr>
        <p:spPr>
          <a:xfrm>
            <a:off x="0" y="0"/>
            <a:ext cx="3933371" cy="6858000"/>
          </a:xfrm>
          <a:prstGeom prst="rect">
            <a:avLst/>
          </a:prstGeom>
          <a:solidFill>
            <a:srgbClr val="52A8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ktangel 6">
            <a:extLst>
              <a:ext uri="{FF2B5EF4-FFF2-40B4-BE49-F238E27FC236}">
                <a16:creationId xmlns:a16="http://schemas.microsoft.com/office/drawing/2014/main" id="{3004CAF9-2537-41E7-A337-032B386875D0}"/>
              </a:ext>
            </a:extLst>
          </p:cNvPr>
          <p:cNvSpPr/>
          <p:nvPr/>
        </p:nvSpPr>
        <p:spPr>
          <a:xfrm>
            <a:off x="820333" y="3429000"/>
            <a:ext cx="2705239"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prstClr val="black"/>
                </a:solidFill>
                <a:effectLst/>
                <a:uLnTx/>
                <a:uFillTx/>
                <a:latin typeface="Franklin Gothic Demi" panose="020B0703020102020204" pitchFamily="34" charset="0"/>
                <a:ea typeface="+mn-ea"/>
                <a:cs typeface="Times New Roman" pitchFamily="18" charset="0"/>
              </a:rPr>
              <a:t>5. Följ upp</a:t>
            </a:r>
          </a:p>
        </p:txBody>
      </p:sp>
      <p:sp>
        <p:nvSpPr>
          <p:cNvPr id="8" name="Platshållare för innehåll 2">
            <a:extLst>
              <a:ext uri="{FF2B5EF4-FFF2-40B4-BE49-F238E27FC236}">
                <a16:creationId xmlns:a16="http://schemas.microsoft.com/office/drawing/2014/main" id="{DC4C8908-28AD-4A88-9EB2-6B3CCFED9AC1}"/>
              </a:ext>
            </a:extLst>
          </p:cNvPr>
          <p:cNvSpPr txBox="1">
            <a:spLocks/>
          </p:cNvSpPr>
          <p:nvPr/>
        </p:nvSpPr>
        <p:spPr>
          <a:xfrm>
            <a:off x="4345905" y="3534023"/>
            <a:ext cx="6617963" cy="2713008"/>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MT" panose="020B05020201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spcBef>
                <a:spcPts val="0"/>
              </a:spcBef>
              <a:buNone/>
              <a:defRPr/>
            </a:pPr>
            <a:r>
              <a:rPr lang="sv-SE" sz="2400" b="1">
                <a:solidFill>
                  <a:prstClr val="black"/>
                </a:solidFill>
                <a:latin typeface="Calibri" panose="020F0502020204030204"/>
              </a:rPr>
              <a:t>Uppföljning</a:t>
            </a:r>
            <a:endParaRPr lang="sv-SE" sz="2400">
              <a:solidFill>
                <a:prstClr val="black"/>
              </a:solidFill>
              <a:latin typeface="Calibri" panose="020F0502020204030204"/>
            </a:endParaRPr>
          </a:p>
          <a:p>
            <a:pPr marL="171450" lvl="0" indent="-171450">
              <a:lnSpc>
                <a:spcPct val="100000"/>
              </a:lnSpc>
              <a:spcBef>
                <a:spcPts val="0"/>
              </a:spcBef>
              <a:defRPr/>
            </a:pPr>
            <a:r>
              <a:rPr lang="sv-SE" sz="2400">
                <a:solidFill>
                  <a:prstClr val="black"/>
                </a:solidFill>
                <a:latin typeface="Calibri" panose="020F0502020204030204"/>
              </a:rPr>
              <a:t>Blev delmålen som planerat, </a:t>
            </a:r>
          </a:p>
          <a:p>
            <a:pPr marL="171450" lvl="0" indent="-171450">
              <a:lnSpc>
                <a:spcPct val="100000"/>
              </a:lnSpc>
              <a:spcBef>
                <a:spcPts val="0"/>
              </a:spcBef>
              <a:defRPr/>
            </a:pPr>
            <a:r>
              <a:rPr lang="sv-SE" sz="2400">
                <a:solidFill>
                  <a:prstClr val="black"/>
                </a:solidFill>
                <a:latin typeface="Calibri" panose="020F0502020204030204"/>
              </a:rPr>
              <a:t>Behöver vi ändra något, </a:t>
            </a:r>
          </a:p>
          <a:p>
            <a:pPr marL="171450" lvl="0" indent="-171450">
              <a:lnSpc>
                <a:spcPct val="100000"/>
              </a:lnSpc>
              <a:spcBef>
                <a:spcPts val="0"/>
              </a:spcBef>
              <a:defRPr/>
            </a:pPr>
            <a:r>
              <a:rPr lang="sv-SE" sz="2400">
                <a:solidFill>
                  <a:prstClr val="black"/>
                </a:solidFill>
                <a:latin typeface="Calibri" panose="020F0502020204030204"/>
              </a:rPr>
              <a:t>Hur går vi vidare……</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1"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pic>
        <p:nvPicPr>
          <p:cNvPr id="9" name="Bildobjekt 8">
            <a:extLst>
              <a:ext uri="{FF2B5EF4-FFF2-40B4-BE49-F238E27FC236}">
                <a16:creationId xmlns:a16="http://schemas.microsoft.com/office/drawing/2014/main" id="{4DBD1EA9-6C2C-42F2-A085-95162AEFEE60}"/>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333" y="540823"/>
            <a:ext cx="2049622" cy="1923258"/>
          </a:xfrm>
          <a:prstGeom prst="rect">
            <a:avLst/>
          </a:prstGeom>
        </p:spPr>
      </p:pic>
      <p:sp>
        <p:nvSpPr>
          <p:cNvPr id="5" name="Rektangel 4">
            <a:extLst>
              <a:ext uri="{FF2B5EF4-FFF2-40B4-BE49-F238E27FC236}">
                <a16:creationId xmlns:a16="http://schemas.microsoft.com/office/drawing/2014/main" id="{9583A768-5F43-44EB-B6DD-4EA39288BE88}"/>
              </a:ext>
            </a:extLst>
          </p:cNvPr>
          <p:cNvSpPr/>
          <p:nvPr/>
        </p:nvSpPr>
        <p:spPr>
          <a:xfrm>
            <a:off x="4345905" y="1734418"/>
            <a:ext cx="6096000" cy="2308324"/>
          </a:xfrm>
          <a:prstGeom prst="rect">
            <a:avLst/>
          </a:prstGeom>
        </p:spPr>
        <p:txBody>
          <a:bodyPr>
            <a:spAutoFit/>
          </a:bodyPr>
          <a:lstStyle/>
          <a:p>
            <a:r>
              <a:rPr lang="sv-SE" sz="2400"/>
              <a:t>Du är huvudansvarig för SIP. </a:t>
            </a:r>
          </a:p>
          <a:p>
            <a:pPr marL="342900" indent="-342900">
              <a:buFont typeface="Arial" panose="020B0604020202020204" pitchFamily="34" charset="0"/>
              <a:buChar char="•"/>
            </a:pPr>
            <a:r>
              <a:rPr lang="sv-SE" sz="2400"/>
              <a:t>Du ansvara för uppföljning av insatser inför uppföljningsmötet.</a:t>
            </a:r>
          </a:p>
          <a:p>
            <a:pPr marL="342900" indent="-342900">
              <a:buFont typeface="Arial" panose="020B0604020202020204" pitchFamily="34" charset="0"/>
              <a:buChar char="•"/>
            </a:pPr>
            <a:r>
              <a:rPr lang="sv-SE" sz="2400"/>
              <a:t>Den enskildes behov och formen av insatser som avgör hur och när uppföljning ska ske. </a:t>
            </a:r>
          </a:p>
          <a:p>
            <a:endParaRPr lang="sv-SE" sz="2400"/>
          </a:p>
        </p:txBody>
      </p:sp>
      <p:pic>
        <p:nvPicPr>
          <p:cNvPr id="10" name="Bildobjekt 9">
            <a:extLst>
              <a:ext uri="{FF2B5EF4-FFF2-40B4-BE49-F238E27FC236}">
                <a16:creationId xmlns:a16="http://schemas.microsoft.com/office/drawing/2014/main" id="{7F44F435-A7B8-4DBD-8864-563C48E79C09}"/>
              </a:ext>
              <a:ext uri="{C183D7F6-B498-43B3-948B-1728B52AA6E4}">
                <adec:decorative xmlns:adec="http://schemas.microsoft.com/office/drawing/2017/decorative" val="1"/>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42755" y="265822"/>
            <a:ext cx="3933371" cy="1325721"/>
          </a:xfrm>
          <a:prstGeom prst="rect">
            <a:avLst/>
          </a:prstGeom>
          <a:noFill/>
        </p:spPr>
      </p:pic>
    </p:spTree>
    <p:extLst>
      <p:ext uri="{BB962C8B-B14F-4D97-AF65-F5344CB8AC3E}">
        <p14:creationId xmlns:p14="http://schemas.microsoft.com/office/powerpoint/2010/main" val="17163882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descr="Steg 6 Avsluta">
            <a:extLst>
              <a:ext uri="{FF2B5EF4-FFF2-40B4-BE49-F238E27FC236}">
                <a16:creationId xmlns:a16="http://schemas.microsoft.com/office/drawing/2014/main" id="{AC13AF90-B4BC-4695-8419-EED2FE99AF6C}"/>
              </a:ext>
            </a:extLst>
          </p:cNvPr>
          <p:cNvSpPr/>
          <p:nvPr/>
        </p:nvSpPr>
        <p:spPr>
          <a:xfrm>
            <a:off x="0" y="0"/>
            <a:ext cx="3933371" cy="6858000"/>
          </a:xfrm>
          <a:prstGeom prst="rect">
            <a:avLst/>
          </a:prstGeom>
          <a:solidFill>
            <a:srgbClr val="F96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Bildobjekt 3">
            <a:extLst>
              <a:ext uri="{FF2B5EF4-FFF2-40B4-BE49-F238E27FC236}">
                <a16:creationId xmlns:a16="http://schemas.microsoft.com/office/drawing/2014/main" id="{C4F8A540-B28C-40BC-82AB-F6173AE5E1D6}"/>
              </a:ext>
              <a:ext uri="{C183D7F6-B498-43B3-948B-1728B52AA6E4}">
                <adec:decorative xmlns:adec="http://schemas.microsoft.com/office/drawing/2017/decorative" val="1"/>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24826" y="166195"/>
            <a:ext cx="3727476" cy="1205405"/>
          </a:xfrm>
          <a:prstGeom prst="rect">
            <a:avLst/>
          </a:prstGeom>
          <a:noFill/>
        </p:spPr>
      </p:pic>
      <p:sp>
        <p:nvSpPr>
          <p:cNvPr id="7" name="Rektangel 6">
            <a:extLst>
              <a:ext uri="{FF2B5EF4-FFF2-40B4-BE49-F238E27FC236}">
                <a16:creationId xmlns:a16="http://schemas.microsoft.com/office/drawing/2014/main" id="{3004CAF9-2537-41E7-A337-032B386875D0}"/>
              </a:ext>
            </a:extLst>
          </p:cNvPr>
          <p:cNvSpPr/>
          <p:nvPr/>
        </p:nvSpPr>
        <p:spPr>
          <a:xfrm>
            <a:off x="820333" y="3429000"/>
            <a:ext cx="2705239"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prstClr val="black"/>
                </a:solidFill>
                <a:effectLst/>
                <a:uLnTx/>
                <a:uFillTx/>
                <a:latin typeface="Franklin Gothic Demi" panose="020B0703020102020204" pitchFamily="34" charset="0"/>
                <a:ea typeface="+mn-ea"/>
                <a:cs typeface="Times New Roman" pitchFamily="18" charset="0"/>
              </a:rPr>
              <a:t>6. Avsluta</a:t>
            </a:r>
          </a:p>
        </p:txBody>
      </p:sp>
      <p:sp>
        <p:nvSpPr>
          <p:cNvPr id="8" name="Platshållare för innehåll 2">
            <a:extLst>
              <a:ext uri="{FF2B5EF4-FFF2-40B4-BE49-F238E27FC236}">
                <a16:creationId xmlns:a16="http://schemas.microsoft.com/office/drawing/2014/main" id="{DC4C8908-28AD-4A88-9EB2-6B3CCFED9AC1}"/>
              </a:ext>
            </a:extLst>
          </p:cNvPr>
          <p:cNvSpPr txBox="1">
            <a:spLocks/>
          </p:cNvSpPr>
          <p:nvPr/>
        </p:nvSpPr>
        <p:spPr>
          <a:xfrm>
            <a:off x="4500204" y="1985963"/>
            <a:ext cx="7352097" cy="3920795"/>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MT" panose="020B05020201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b="1" i="0" u="none" strike="noStrike" kern="1200" cap="none" spc="0" normalizeH="0" baseline="0" noProof="0" err="1">
                <a:ln>
                  <a:noFill/>
                </a:ln>
                <a:solidFill>
                  <a:prstClr val="black"/>
                </a:solidFill>
                <a:effectLst/>
                <a:uLnTx/>
                <a:uFillTx/>
                <a:latin typeface="+mn-lt"/>
                <a:ea typeface="+mn-ea"/>
                <a:cs typeface="+mn-cs"/>
              </a:rPr>
              <a:t>SIP:en</a:t>
            </a:r>
            <a:r>
              <a:rPr kumimoji="0" lang="sv-SE" b="1" i="0" u="none" strike="noStrike" kern="1200" cap="none" spc="0" normalizeH="0" baseline="0" noProof="0">
                <a:ln>
                  <a:noFill/>
                </a:ln>
                <a:solidFill>
                  <a:prstClr val="black"/>
                </a:solidFill>
                <a:effectLst/>
                <a:uLnTx/>
                <a:uFillTx/>
                <a:latin typeface="+mn-lt"/>
                <a:ea typeface="+mn-ea"/>
                <a:cs typeface="+mn-cs"/>
              </a:rPr>
              <a:t> avslutas:</a:t>
            </a:r>
          </a:p>
          <a:p>
            <a:pPr marL="342900" lvl="1" indent="-342900">
              <a:lnSpc>
                <a:spcPct val="114000"/>
              </a:lnSpc>
              <a:spcBef>
                <a:spcPts val="0"/>
              </a:spcBef>
              <a:spcAft>
                <a:spcPts val="600"/>
              </a:spcAft>
              <a:defRPr/>
            </a:pPr>
            <a:r>
              <a:rPr kumimoji="0" lang="sv-SE" b="0" i="0" u="none" strike="noStrike" kern="1200" cap="none" spc="0" normalizeH="0" baseline="0" noProof="0">
                <a:ln>
                  <a:noFill/>
                </a:ln>
                <a:solidFill>
                  <a:prstClr val="black"/>
                </a:solidFill>
                <a:effectLst/>
                <a:uLnTx/>
                <a:uFillTx/>
                <a:latin typeface="+mn-lt"/>
                <a:ea typeface="+mn-ea"/>
                <a:cs typeface="+mn-cs"/>
              </a:rPr>
              <a:t>när den enskildes mål är uppfyllda.</a:t>
            </a:r>
          </a:p>
          <a:p>
            <a:pPr marL="342900" lvl="1" indent="-342900">
              <a:lnSpc>
                <a:spcPct val="114000"/>
              </a:lnSpc>
              <a:spcBef>
                <a:spcPts val="0"/>
              </a:spcBef>
              <a:spcAft>
                <a:spcPts val="600"/>
              </a:spcAft>
              <a:defRPr/>
            </a:pPr>
            <a:r>
              <a:rPr kumimoji="0" lang="sv-SE" b="0" i="0" u="none" strike="noStrike" kern="1200" cap="none" spc="0" normalizeH="0" baseline="0" noProof="0">
                <a:ln>
                  <a:noFill/>
                </a:ln>
                <a:solidFill>
                  <a:prstClr val="black"/>
                </a:solidFill>
                <a:effectLst/>
                <a:uLnTx/>
                <a:uFillTx/>
                <a:latin typeface="+mn-lt"/>
                <a:ea typeface="+mn-ea"/>
                <a:cs typeface="+mn-cs"/>
              </a:rPr>
              <a:t>när den enskilde inte längre har behov av insatser som behöver samordnas.</a:t>
            </a:r>
          </a:p>
          <a:p>
            <a:pPr marL="342900" lvl="1" indent="-342900">
              <a:lnSpc>
                <a:spcPct val="114000"/>
              </a:lnSpc>
              <a:spcBef>
                <a:spcPts val="0"/>
              </a:spcBef>
              <a:spcAft>
                <a:spcPts val="600"/>
              </a:spcAft>
              <a:defRPr/>
            </a:pPr>
            <a:r>
              <a:rPr kumimoji="0" lang="sv-SE" b="0" i="0" u="none" strike="noStrike" kern="1200" cap="none" spc="0" normalizeH="0" baseline="0" noProof="0">
                <a:ln>
                  <a:noFill/>
                </a:ln>
                <a:solidFill>
                  <a:prstClr val="black"/>
                </a:solidFill>
                <a:effectLst/>
                <a:uLnTx/>
                <a:uFillTx/>
                <a:latin typeface="+mn-lt"/>
                <a:ea typeface="+mn-ea"/>
                <a:cs typeface="+mn-cs"/>
              </a:rPr>
              <a:t>om den enskilde drar tillbaka sitt samtycke.</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0" i="0" u="none" strike="noStrike" kern="1200" cap="none" spc="0" normalizeH="0" baseline="0" noProof="0">
              <a:ln>
                <a:noFill/>
              </a:ln>
              <a:solidFill>
                <a:prstClr val="black"/>
              </a:solidFill>
              <a:effectLst/>
              <a:uLnTx/>
              <a:uFillTx/>
              <a:latin typeface="+mn-lt"/>
              <a:ea typeface="+mn-ea"/>
              <a:cs typeface="+mn-cs"/>
            </a:endParaRP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r>
              <a:rPr kumimoji="0" lang="sv-SE" sz="1800" b="1" i="0" u="none" strike="noStrike" kern="1200" cap="none" spc="0" normalizeH="0" baseline="0" noProof="0">
                <a:ln>
                  <a:noFill/>
                </a:ln>
                <a:solidFill>
                  <a:prstClr val="black"/>
                </a:solidFill>
                <a:effectLst/>
                <a:uLnTx/>
                <a:uFillTx/>
                <a:latin typeface="+mn-lt"/>
                <a:ea typeface="+mn-ea"/>
                <a:cs typeface="+mn-cs"/>
              </a:rPr>
              <a:t>När SIP avslutas ansvarar var och en, för att detta dokumenteras i respektive verksamhets dokumentationssystem. </a:t>
            </a:r>
          </a:p>
          <a:p>
            <a:pPr marL="0" marR="0" lvl="1" indent="0" algn="l" defTabSz="914400" rtl="0" eaLnBrk="1" fontAlgn="auto" latinLnBrk="0" hangingPunct="1">
              <a:lnSpc>
                <a:spcPct val="114000"/>
              </a:lnSpc>
              <a:spcBef>
                <a:spcPts val="0"/>
              </a:spcBef>
              <a:spcAft>
                <a:spcPts val="600"/>
              </a:spcAft>
              <a:buClrTx/>
              <a:buSzTx/>
              <a:buFont typeface="Arial" panose="020B0604020202020204" pitchFamily="34" charset="0"/>
              <a:buNone/>
              <a:tabLst/>
              <a:defRPr/>
            </a:pPr>
            <a:endParaRPr kumimoji="0" lang="sv-SE" sz="1800" b="1"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pic>
        <p:nvPicPr>
          <p:cNvPr id="6" name="Bildobjekt 5" descr="En bild som visar sitter, klocka, mörk, frisbee&#10;&#10;Automatiskt genererad beskrivning">
            <a:extLst>
              <a:ext uri="{FF2B5EF4-FFF2-40B4-BE49-F238E27FC236}">
                <a16:creationId xmlns:a16="http://schemas.microsoft.com/office/drawing/2014/main" id="{060C5818-712D-4E67-AF02-E7329110DDF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1972" y="1070589"/>
            <a:ext cx="2215743" cy="1647707"/>
          </a:xfrm>
          <a:prstGeom prst="rect">
            <a:avLst/>
          </a:prstGeom>
        </p:spPr>
      </p:pic>
    </p:spTree>
    <p:extLst>
      <p:ext uri="{BB962C8B-B14F-4D97-AF65-F5344CB8AC3E}">
        <p14:creationId xmlns:p14="http://schemas.microsoft.com/office/powerpoint/2010/main" val="1543413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ubrik 1">
            <a:extLst>
              <a:ext uri="{FF2B5EF4-FFF2-40B4-BE49-F238E27FC236}">
                <a16:creationId xmlns:a16="http://schemas.microsoft.com/office/drawing/2014/main" id="{4B0D9054-96F3-44C3-95AC-0FB1C866747E}"/>
              </a:ext>
            </a:extLst>
          </p:cNvPr>
          <p:cNvSpPr>
            <a:spLocks noGrp="1"/>
          </p:cNvSpPr>
          <p:nvPr>
            <p:ph type="title"/>
          </p:nvPr>
        </p:nvSpPr>
        <p:spPr>
          <a:xfrm>
            <a:off x="838200" y="365125"/>
            <a:ext cx="10515600" cy="1325563"/>
          </a:xfrm>
        </p:spPr>
        <p:txBody>
          <a:bodyPr>
            <a:normAutofit/>
          </a:bodyPr>
          <a:lstStyle/>
          <a:p>
            <a:r>
              <a:rPr lang="sv-SE" sz="5400"/>
              <a:t>Grundmaterial om SIP</a:t>
            </a:r>
          </a:p>
        </p:txBody>
      </p:sp>
      <p:sp>
        <p:nvSpPr>
          <p:cNvPr id="23"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latshållare för innehåll 2">
            <a:extLst>
              <a:ext uri="{FF2B5EF4-FFF2-40B4-BE49-F238E27FC236}">
                <a16:creationId xmlns:a16="http://schemas.microsoft.com/office/drawing/2014/main" id="{7580287E-5404-40CC-B010-6FA3AA6B7E2D}"/>
              </a:ext>
            </a:extLst>
          </p:cNvPr>
          <p:cNvSpPr>
            <a:spLocks noGrp="1"/>
          </p:cNvSpPr>
          <p:nvPr>
            <p:ph idx="1"/>
          </p:nvPr>
        </p:nvSpPr>
        <p:spPr>
          <a:xfrm>
            <a:off x="838200" y="1929384"/>
            <a:ext cx="10515600" cy="4251960"/>
          </a:xfrm>
        </p:spPr>
        <p:txBody>
          <a:bodyPr>
            <a:normAutofit/>
          </a:bodyPr>
          <a:lstStyle/>
          <a:p>
            <a:pPr marL="0" indent="0">
              <a:buNone/>
            </a:pPr>
            <a:r>
              <a:rPr lang="sv-SE" sz="2200" dirty="0"/>
              <a:t>Ni kan använda detta material och bygga på utifrån tycke/aktuell målgrupp och verksamhet osv</a:t>
            </a:r>
          </a:p>
          <a:p>
            <a:pPr marL="0" indent="0">
              <a:buNone/>
            </a:pPr>
            <a:r>
              <a:rPr lang="sv-SE" sz="2200" dirty="0" err="1"/>
              <a:t>t.ex</a:t>
            </a:r>
            <a:r>
              <a:rPr lang="sv-SE" sz="2200" dirty="0"/>
              <a:t> från utbildningsmaterial på:</a:t>
            </a:r>
          </a:p>
          <a:p>
            <a:pPr marL="0" indent="0">
              <a:buNone/>
            </a:pPr>
            <a:endParaRPr lang="sv-SE" sz="2200" dirty="0"/>
          </a:p>
          <a:p>
            <a:pPr>
              <a:buFont typeface="Wingdings" panose="05000000000000000000" pitchFamily="2" charset="2"/>
              <a:buChar char="Ø"/>
            </a:pPr>
            <a:r>
              <a:rPr lang="sv-SE" sz="2200" dirty="0">
                <a:hlinkClick r:id="rId3"/>
              </a:rPr>
              <a:t>www.vardsamverkan.se/goteborgsomradet-sip</a:t>
            </a:r>
            <a:endParaRPr lang="sv-SE" sz="2200" dirty="0"/>
          </a:p>
          <a:p>
            <a:pPr>
              <a:buFont typeface="Wingdings" panose="05000000000000000000" pitchFamily="2" charset="2"/>
              <a:buChar char="Ø"/>
            </a:pPr>
            <a:r>
              <a:rPr lang="sv-SE" sz="2200" dirty="0">
                <a:hlinkClick r:id="rId4"/>
              </a:rPr>
              <a:t>www.vardsamverkan.se/sip</a:t>
            </a:r>
            <a:endParaRPr lang="sv-SE" sz="2200" dirty="0"/>
          </a:p>
          <a:p>
            <a:pPr>
              <a:buFont typeface="Wingdings" panose="05000000000000000000" pitchFamily="2" charset="2"/>
              <a:buChar char="Ø"/>
            </a:pPr>
            <a:r>
              <a:rPr lang="sv-SE" sz="2200" dirty="0">
                <a:hlinkClick r:id="rId5"/>
              </a:rPr>
              <a:t>SIP – samordnad individuell plan | Uppdrag Psykisk Hälsa (uppdragpsykiskhalsa.se)</a:t>
            </a:r>
            <a:endParaRPr lang="sv-SE" sz="2200" dirty="0"/>
          </a:p>
          <a:p>
            <a:pPr>
              <a:buFont typeface="Wingdings" panose="05000000000000000000" pitchFamily="2" charset="2"/>
              <a:buChar char="Ø"/>
            </a:pPr>
            <a:r>
              <a:rPr lang="sv-SE" sz="2200" dirty="0">
                <a:hlinkClick r:id="rId6"/>
              </a:rPr>
              <a:t>Samordnad individuell plan, SIP | SKR</a:t>
            </a:r>
            <a:endParaRPr lang="sv-SE" sz="2200" dirty="0"/>
          </a:p>
          <a:p>
            <a:pPr lvl="1"/>
            <a:endParaRPr lang="sv-SE" sz="2200" dirty="0"/>
          </a:p>
          <a:p>
            <a:pPr marL="457200" lvl="1" indent="0">
              <a:buNone/>
            </a:pPr>
            <a:r>
              <a:rPr lang="sv-SE" sz="2200" dirty="0"/>
              <a:t>SIP-riktlinjen har svar på många frågor!</a:t>
            </a:r>
          </a:p>
          <a:p>
            <a:pPr marL="0" indent="0">
              <a:buNone/>
            </a:pPr>
            <a:endParaRPr lang="sv-SE" sz="2200" dirty="0"/>
          </a:p>
        </p:txBody>
      </p:sp>
    </p:spTree>
    <p:extLst>
      <p:ext uri="{BB962C8B-B14F-4D97-AF65-F5344CB8AC3E}">
        <p14:creationId xmlns:p14="http://schemas.microsoft.com/office/powerpoint/2010/main" val="12274545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233420" y="0"/>
            <a:ext cx="9609825" cy="1866126"/>
          </a:xfrm>
        </p:spPr>
        <p:txBody>
          <a:bodyPr/>
          <a:lstStyle/>
          <a:p>
            <a:pPr algn="ctr"/>
            <a:r>
              <a:rPr lang="sv-SE"/>
              <a:t>Mer information om SIP</a:t>
            </a:r>
            <a:br>
              <a:rPr lang="sv-SE"/>
            </a:br>
            <a:r>
              <a:rPr lang="sv-SE"/>
              <a:t> </a:t>
            </a:r>
            <a:r>
              <a:rPr lang="sv-SE" sz="2800"/>
              <a:t>www.uppdragpsykiskhalsa.se</a:t>
            </a:r>
            <a:r>
              <a:rPr lang="sv-SE"/>
              <a:t> </a:t>
            </a:r>
            <a:br>
              <a:rPr lang="sv-SE"/>
            </a:br>
            <a:r>
              <a:rPr lang="sv-SE" sz="2800"/>
              <a:t>www.skr.se</a:t>
            </a:r>
          </a:p>
        </p:txBody>
      </p:sp>
      <p:pic>
        <p:nvPicPr>
          <p:cNvPr id="3" name="Bildobjekt 2"/>
          <p:cNvPicPr>
            <a:picLocks noChangeAspect="1"/>
          </p:cNvPicPr>
          <p:nvPr/>
        </p:nvPicPr>
        <p:blipFill>
          <a:blip r:embed="rId3"/>
          <a:stretch>
            <a:fillRect/>
          </a:stretch>
        </p:blipFill>
        <p:spPr>
          <a:xfrm>
            <a:off x="1812329" y="2977049"/>
            <a:ext cx="2464987" cy="3317954"/>
          </a:xfrm>
          <a:prstGeom prst="rect">
            <a:avLst/>
          </a:prstGeom>
        </p:spPr>
      </p:pic>
      <p:pic>
        <p:nvPicPr>
          <p:cNvPr id="4" name="Bildobjekt 3"/>
          <p:cNvPicPr>
            <a:picLocks noChangeAspect="1"/>
          </p:cNvPicPr>
          <p:nvPr/>
        </p:nvPicPr>
        <p:blipFill>
          <a:blip r:embed="rId4"/>
          <a:stretch>
            <a:fillRect/>
          </a:stretch>
        </p:blipFill>
        <p:spPr>
          <a:xfrm>
            <a:off x="4673801" y="3093715"/>
            <a:ext cx="2259249" cy="3119916"/>
          </a:xfrm>
          <a:prstGeom prst="rect">
            <a:avLst/>
          </a:prstGeom>
          <a:ln w="12700">
            <a:solidFill>
              <a:schemeClr val="tx1"/>
            </a:solidFill>
          </a:ln>
        </p:spPr>
      </p:pic>
      <p:pic>
        <p:nvPicPr>
          <p:cNvPr id="5" name="Platshållare för innehåll 3"/>
          <p:cNvPicPr>
            <a:picLocks noChangeAspect="1"/>
          </p:cNvPicPr>
          <p:nvPr/>
        </p:nvPicPr>
        <p:blipFill>
          <a:blip r:embed="rId5"/>
          <a:stretch>
            <a:fillRect/>
          </a:stretch>
        </p:blipFill>
        <p:spPr>
          <a:xfrm>
            <a:off x="7540357" y="3093715"/>
            <a:ext cx="2953919" cy="3084623"/>
          </a:xfrm>
          <a:prstGeom prst="rect">
            <a:avLst/>
          </a:prstGeom>
          <a:ln>
            <a:solidFill>
              <a:schemeClr val="tx1"/>
            </a:solidFill>
          </a:ln>
        </p:spPr>
      </p:pic>
      <p:sp>
        <p:nvSpPr>
          <p:cNvPr id="6" name="Rektangel 5"/>
          <p:cNvSpPr/>
          <p:nvPr/>
        </p:nvSpPr>
        <p:spPr>
          <a:xfrm>
            <a:off x="1933575" y="2105993"/>
            <a:ext cx="2043339" cy="655192"/>
          </a:xfrm>
          <a:prstGeom prst="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Barn och unga </a:t>
            </a:r>
          </a:p>
        </p:txBody>
      </p:sp>
      <p:sp>
        <p:nvSpPr>
          <p:cNvPr id="7" name="Rektangel 6"/>
          <p:cNvSpPr/>
          <p:nvPr/>
        </p:nvSpPr>
        <p:spPr>
          <a:xfrm>
            <a:off x="4673801" y="2093281"/>
            <a:ext cx="2240280" cy="655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Vuxna </a:t>
            </a:r>
            <a:r>
              <a:rPr kumimoji="0" lang="sv-SE" sz="1800" b="0" i="0" u="none" strike="noStrike" kern="1200" cap="none" spc="0" normalizeH="0" baseline="0" noProof="0" err="1">
                <a:ln>
                  <a:noFill/>
                </a:ln>
                <a:solidFill>
                  <a:prstClr val="black"/>
                </a:solidFill>
                <a:effectLst/>
                <a:uLnTx/>
                <a:uFillTx/>
                <a:latin typeface="Calibri" panose="020F0502020204030204"/>
                <a:ea typeface="+mn-ea"/>
                <a:cs typeface="+mn-cs"/>
              </a:rPr>
              <a:t>inkl</a:t>
            </a: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 Äldre</a:t>
            </a:r>
          </a:p>
        </p:txBody>
      </p:sp>
      <p:sp>
        <p:nvSpPr>
          <p:cNvPr id="8" name="Rektangel 7"/>
          <p:cNvSpPr/>
          <p:nvPr/>
        </p:nvSpPr>
        <p:spPr>
          <a:xfrm>
            <a:off x="7540357" y="2105994"/>
            <a:ext cx="2953919" cy="655191"/>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Äldre</a:t>
            </a:r>
          </a:p>
        </p:txBody>
      </p:sp>
      <p:sp>
        <p:nvSpPr>
          <p:cNvPr id="10" name="Platshållare för datum 9"/>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2020-02-21</a:t>
            </a:r>
          </a:p>
        </p:txBody>
      </p:sp>
    </p:spTree>
    <p:extLst>
      <p:ext uri="{BB962C8B-B14F-4D97-AF65-F5344CB8AC3E}">
        <p14:creationId xmlns:p14="http://schemas.microsoft.com/office/powerpoint/2010/main" val="140072386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8E0A247-DB62-4BD3-80C0-BFC3814BEC4D}"/>
              </a:ext>
            </a:extLst>
          </p:cNvPr>
          <p:cNvSpPr>
            <a:spLocks noGrp="1"/>
          </p:cNvSpPr>
          <p:nvPr>
            <p:ph type="title"/>
          </p:nvPr>
        </p:nvSpPr>
        <p:spPr/>
        <p:txBody>
          <a:bodyPr>
            <a:normAutofit fontScale="90000"/>
          </a:bodyPr>
          <a:lstStyle/>
          <a:p>
            <a:r>
              <a:rPr lang="sv-SE"/>
              <a:t>Utbildningsverktyg </a:t>
            </a:r>
            <a:r>
              <a:rPr lang="sv-SE" sz="3100"/>
              <a:t>från</a:t>
            </a:r>
            <a:r>
              <a:rPr lang="sv-SE"/>
              <a:t> </a:t>
            </a:r>
            <a:r>
              <a:rPr lang="sv-SE" sz="3100">
                <a:solidFill>
                  <a:srgbClr val="00B0F0"/>
                </a:solidFill>
                <a:hlinkClick r:id="rId3">
                  <a:extLst>
                    <a:ext uri="{A12FA001-AC4F-418D-AE19-62706E023703}">
                      <ahyp:hlinkClr xmlns:ahyp="http://schemas.microsoft.com/office/drawing/2018/hyperlinkcolor" val="tx"/>
                    </a:ext>
                  </a:extLst>
                </a:hlinkClick>
              </a:rPr>
              <a:t>SIP – samordnad individuell plan | Uppdrag Psykisk Hälsa (uppdragpsykiskhalsa.se)</a:t>
            </a:r>
            <a:br>
              <a:rPr lang="sv-SE">
                <a:solidFill>
                  <a:srgbClr val="00B0F0"/>
                </a:solidFill>
              </a:rPr>
            </a:br>
            <a:r>
              <a:rPr lang="sv-SE" sz="3200"/>
              <a:t>(innehåller även fallbeskrivningar)</a:t>
            </a:r>
            <a:endParaRPr lang="sv-SE"/>
          </a:p>
        </p:txBody>
      </p:sp>
      <p:pic>
        <p:nvPicPr>
          <p:cNvPr id="5" name="Platshållare för innehåll 4">
            <a:extLst>
              <a:ext uri="{FF2B5EF4-FFF2-40B4-BE49-F238E27FC236}">
                <a16:creationId xmlns:a16="http://schemas.microsoft.com/office/drawing/2014/main" id="{26001090-FE55-40C1-AC81-FA9409BA74E8}"/>
              </a:ext>
            </a:extLst>
          </p:cNvPr>
          <p:cNvPicPr>
            <a:picLocks noGrp="1" noChangeAspect="1"/>
          </p:cNvPicPr>
          <p:nvPr>
            <p:ph idx="1"/>
          </p:nvPr>
        </p:nvPicPr>
        <p:blipFill rotWithShape="1">
          <a:blip r:embed="rId4"/>
          <a:srcRect t="545" r="23504" b="1"/>
          <a:stretch/>
        </p:blipFill>
        <p:spPr>
          <a:xfrm>
            <a:off x="602673" y="2231241"/>
            <a:ext cx="7258932" cy="3791129"/>
          </a:xfrm>
        </p:spPr>
      </p:pic>
      <p:sp>
        <p:nvSpPr>
          <p:cNvPr id="6" name="textruta 5">
            <a:extLst>
              <a:ext uri="{FF2B5EF4-FFF2-40B4-BE49-F238E27FC236}">
                <a16:creationId xmlns:a16="http://schemas.microsoft.com/office/drawing/2014/main" id="{C49B9C88-6E0C-470E-A0D5-0751BC9D0A70}"/>
              </a:ext>
            </a:extLst>
          </p:cNvPr>
          <p:cNvSpPr txBox="1"/>
          <p:nvPr/>
        </p:nvSpPr>
        <p:spPr>
          <a:xfrm>
            <a:off x="8069944" y="2505670"/>
            <a:ext cx="351938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0070C0"/>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SKL_S5_Använd_SIP_Barnochunga_webb.pdf (uppdragpsykiskhalsa.se)</a:t>
            </a:r>
            <a:endParaRPr kumimoji="0" lang="sv-SE" sz="1800" b="0" i="0" u="none" strike="noStrike" kern="1200" cap="none" spc="0" normalizeH="0" baseline="0" noProof="0">
              <a:ln>
                <a:noFill/>
              </a:ln>
              <a:solidFill>
                <a:srgbClr val="0070C0"/>
              </a:solidFill>
              <a:effectLst/>
              <a:uLnTx/>
              <a:uFillTx/>
              <a:latin typeface="Calibri" panose="020F0502020204030204"/>
              <a:ea typeface="+mn-ea"/>
              <a:cs typeface="+mn-cs"/>
            </a:endParaRPr>
          </a:p>
        </p:txBody>
      </p:sp>
      <p:sp>
        <p:nvSpPr>
          <p:cNvPr id="7" name="textruta 6">
            <a:extLst>
              <a:ext uri="{FF2B5EF4-FFF2-40B4-BE49-F238E27FC236}">
                <a16:creationId xmlns:a16="http://schemas.microsoft.com/office/drawing/2014/main" id="{75B0EC4E-83E7-4F77-A82C-C93DC0F0D49E}"/>
              </a:ext>
            </a:extLst>
          </p:cNvPr>
          <p:cNvSpPr txBox="1"/>
          <p:nvPr/>
        </p:nvSpPr>
        <p:spPr>
          <a:xfrm>
            <a:off x="8225642" y="4575298"/>
            <a:ext cx="351938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srgbClr val="0070C0"/>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Använd-SIP-vuxna-och-äldre.pdf (uppdragpsykiskhalsa.se)</a:t>
            </a:r>
            <a:endParaRPr kumimoji="0" lang="sv-SE" sz="1800" b="0" i="0" u="none" strike="noStrike" kern="1200" cap="none" spc="0" normalizeH="0" baseline="0" noProof="0">
              <a:ln>
                <a:noFill/>
              </a:ln>
              <a:solidFill>
                <a:srgbClr val="0070C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93793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13B7D7CF-4D12-4371-9E81-D7F95E3DB865}"/>
              </a:ext>
            </a:extLst>
          </p:cNvPr>
          <p:cNvPicPr>
            <a:picLocks noChangeAspect="1"/>
          </p:cNvPicPr>
          <p:nvPr/>
        </p:nvPicPr>
        <p:blipFill>
          <a:blip r:embed="rId3"/>
          <a:stretch>
            <a:fillRect/>
          </a:stretch>
        </p:blipFill>
        <p:spPr>
          <a:xfrm rot="20931636">
            <a:off x="2860576" y="684614"/>
            <a:ext cx="3854648" cy="5016758"/>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Bildobjekt 3">
            <a:extLst>
              <a:ext uri="{FF2B5EF4-FFF2-40B4-BE49-F238E27FC236}">
                <a16:creationId xmlns:a16="http://schemas.microsoft.com/office/drawing/2014/main" id="{CF060068-63A8-45E1-BA4A-C83187BC2B6C}"/>
              </a:ext>
            </a:extLst>
          </p:cNvPr>
          <p:cNvPicPr>
            <a:picLocks noChangeAspect="1"/>
          </p:cNvPicPr>
          <p:nvPr/>
        </p:nvPicPr>
        <p:blipFill>
          <a:blip r:embed="rId4"/>
          <a:stretch>
            <a:fillRect/>
          </a:stretch>
        </p:blipFill>
        <p:spPr>
          <a:xfrm rot="20859337">
            <a:off x="7193176" y="521442"/>
            <a:ext cx="3854648" cy="503580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textruta 4">
            <a:extLst>
              <a:ext uri="{FF2B5EF4-FFF2-40B4-BE49-F238E27FC236}">
                <a16:creationId xmlns:a16="http://schemas.microsoft.com/office/drawing/2014/main" id="{226823B0-BFCB-45E0-BCCD-5FEC4F73572D}"/>
              </a:ext>
            </a:extLst>
          </p:cNvPr>
          <p:cNvSpPr txBox="1"/>
          <p:nvPr/>
        </p:nvSpPr>
        <p:spPr>
          <a:xfrm>
            <a:off x="455299" y="430597"/>
            <a:ext cx="2943324" cy="707886"/>
          </a:xfrm>
          <a:prstGeom prst="rect">
            <a:avLst/>
          </a:prstGeom>
          <a:noFill/>
        </p:spPr>
        <p:txBody>
          <a:bodyPr wrap="square" rtlCol="0">
            <a:spAutoFit/>
          </a:bodyPr>
          <a:lstStyle/>
          <a:p>
            <a:r>
              <a:rPr lang="sv-SE" sz="4000"/>
              <a:t>Samtycke</a:t>
            </a:r>
          </a:p>
        </p:txBody>
      </p:sp>
    </p:spTree>
    <p:extLst>
      <p:ext uri="{BB962C8B-B14F-4D97-AF65-F5344CB8AC3E}">
        <p14:creationId xmlns:p14="http://schemas.microsoft.com/office/powerpoint/2010/main" val="32076124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4FDA35-0E56-4F63-8523-5FFEA36394FC}"/>
              </a:ext>
            </a:extLst>
          </p:cNvPr>
          <p:cNvSpPr>
            <a:spLocks noGrp="1"/>
          </p:cNvSpPr>
          <p:nvPr>
            <p:ph type="title"/>
          </p:nvPr>
        </p:nvSpPr>
        <p:spPr/>
        <p:txBody>
          <a:bodyPr/>
          <a:lstStyle/>
          <a:p>
            <a:r>
              <a:rPr lang="sv-SE"/>
              <a:t>SIP svarar på frågan:</a:t>
            </a:r>
          </a:p>
        </p:txBody>
      </p:sp>
      <p:sp>
        <p:nvSpPr>
          <p:cNvPr id="3" name="Platshållare för innehåll 2">
            <a:extLst>
              <a:ext uri="{FF2B5EF4-FFF2-40B4-BE49-F238E27FC236}">
                <a16:creationId xmlns:a16="http://schemas.microsoft.com/office/drawing/2014/main" id="{C4C16C5A-A9E8-40E4-BB8C-1CC6A8B15BA1}"/>
              </a:ext>
            </a:extLst>
          </p:cNvPr>
          <p:cNvSpPr>
            <a:spLocks noGrp="1"/>
          </p:cNvSpPr>
          <p:nvPr>
            <p:ph idx="1"/>
          </p:nvPr>
        </p:nvSpPr>
        <p:spPr/>
        <p:txBody>
          <a:bodyPr/>
          <a:lstStyle/>
          <a:p>
            <a:endParaRPr lang="sv-SE" sz="2800" b="1">
              <a:latin typeface="+mj-lt"/>
            </a:endParaRPr>
          </a:p>
          <a:p>
            <a:endParaRPr lang="sv-SE" sz="2800" b="1">
              <a:latin typeface="+mj-lt"/>
            </a:endParaRPr>
          </a:p>
          <a:p>
            <a:pPr marL="0" indent="0">
              <a:buNone/>
            </a:pPr>
            <a:r>
              <a:rPr lang="sv-SE" b="1">
                <a:latin typeface="+mj-lt"/>
              </a:rPr>
              <a:t>	       </a:t>
            </a:r>
            <a:r>
              <a:rPr lang="sv-SE" sz="6600" b="1">
                <a:solidFill>
                  <a:schemeClr val="accent1"/>
                </a:solidFill>
                <a:latin typeface="+mj-lt"/>
              </a:rPr>
              <a:t>Vem gör vad och när?</a:t>
            </a:r>
            <a:endParaRPr lang="sv-SE">
              <a:solidFill>
                <a:schemeClr val="accent1"/>
              </a:solidFill>
            </a:endParaRPr>
          </a:p>
        </p:txBody>
      </p:sp>
    </p:spTree>
    <p:extLst>
      <p:ext uri="{BB962C8B-B14F-4D97-AF65-F5344CB8AC3E}">
        <p14:creationId xmlns:p14="http://schemas.microsoft.com/office/powerpoint/2010/main" val="80514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75ABD8-07D2-44CF-928E-F17F8AF6539A}"/>
              </a:ext>
            </a:extLst>
          </p:cNvPr>
          <p:cNvSpPr>
            <a:spLocks noGrp="1"/>
          </p:cNvSpPr>
          <p:nvPr>
            <p:ph type="title"/>
          </p:nvPr>
        </p:nvSpPr>
        <p:spPr/>
        <p:txBody>
          <a:bodyPr/>
          <a:lstStyle/>
          <a:p>
            <a:r>
              <a:rPr lang="sv-SE"/>
              <a:t>Digital SIP!</a:t>
            </a:r>
          </a:p>
        </p:txBody>
      </p:sp>
      <p:pic>
        <p:nvPicPr>
          <p:cNvPr id="4" name="Platshållare för innehåll 3">
            <a:extLst>
              <a:ext uri="{FF2B5EF4-FFF2-40B4-BE49-F238E27FC236}">
                <a16:creationId xmlns:a16="http://schemas.microsoft.com/office/drawing/2014/main" id="{48335DB0-274C-42D3-8BD7-7A36B1A489DE}"/>
              </a:ext>
            </a:extLst>
          </p:cNvPr>
          <p:cNvPicPr>
            <a:picLocks noGrp="1" noChangeAspect="1"/>
          </p:cNvPicPr>
          <p:nvPr>
            <p:ph idx="1"/>
          </p:nvPr>
        </p:nvPicPr>
        <p:blipFill>
          <a:blip r:embed="rId3"/>
          <a:stretch>
            <a:fillRect/>
          </a:stretch>
        </p:blipFill>
        <p:spPr>
          <a:xfrm>
            <a:off x="4285974" y="423467"/>
            <a:ext cx="6982765" cy="1970059"/>
          </a:xfrm>
          <a:prstGeom prst="rect">
            <a:avLst/>
          </a:prstGeom>
        </p:spPr>
      </p:pic>
      <p:sp>
        <p:nvSpPr>
          <p:cNvPr id="3" name="textruta 2">
            <a:extLst>
              <a:ext uri="{FF2B5EF4-FFF2-40B4-BE49-F238E27FC236}">
                <a16:creationId xmlns:a16="http://schemas.microsoft.com/office/drawing/2014/main" id="{CCC6617A-083D-4D93-B2F5-6A5C46219709}"/>
              </a:ext>
            </a:extLst>
          </p:cNvPr>
          <p:cNvSpPr txBox="1"/>
          <p:nvPr/>
        </p:nvSpPr>
        <p:spPr>
          <a:xfrm>
            <a:off x="2225040" y="2999621"/>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Rektangel 4">
            <a:extLst>
              <a:ext uri="{FF2B5EF4-FFF2-40B4-BE49-F238E27FC236}">
                <a16:creationId xmlns:a16="http://schemas.microsoft.com/office/drawing/2014/main" id="{8399FC70-7433-46A2-B8A3-0C2F4AF7ACA8}"/>
              </a:ext>
            </a:extLst>
          </p:cNvPr>
          <p:cNvSpPr/>
          <p:nvPr/>
        </p:nvSpPr>
        <p:spPr>
          <a:xfrm>
            <a:off x="386080" y="2743200"/>
            <a:ext cx="6197600" cy="4002990"/>
          </a:xfrm>
          <a:prstGeom prst="rect">
            <a:avLst/>
          </a:prstGeom>
        </p:spPr>
        <p:txBody>
          <a:bodyPr vert="horz" lIns="91440" tIns="45720" rIns="91440" bIns="45720" rtlCol="0" anchor="t">
            <a:normAutofit/>
          </a:bodyPr>
          <a:lstStyle/>
          <a:p>
            <a:pPr marL="57150" marR="0" lvl="0" indent="0" algn="l" defTabSz="914400" rtl="0" eaLnBrk="1" fontAlgn="auto" latinLnBrk="0" hangingPunct="1">
              <a:lnSpc>
                <a:spcPct val="90000"/>
              </a:lnSpc>
              <a:spcBef>
                <a:spcPts val="0"/>
              </a:spcBef>
              <a:spcAft>
                <a:spcPts val="600"/>
              </a:spcAft>
              <a:buClrTx/>
              <a:buSzTx/>
              <a:buFontTx/>
              <a:buNone/>
              <a:tabLst/>
              <a:defRPr/>
            </a:pPr>
            <a:r>
              <a:rPr kumimoji="0" lang="sv-SE" sz="3600" b="0" i="0" u="none" strike="noStrike" kern="1200" cap="none" spc="0" normalizeH="0" baseline="0" noProof="0">
                <a:ln>
                  <a:noFill/>
                </a:ln>
                <a:solidFill>
                  <a:srgbClr val="ED7D31"/>
                </a:solidFill>
                <a:effectLst/>
                <a:uLnTx/>
                <a:uFillTx/>
                <a:latin typeface="Calibri" panose="020F0502020204030204"/>
                <a:ea typeface="+mn-ea"/>
                <a:cs typeface="+mn-cs"/>
              </a:rPr>
              <a:t>IT-tjänsten SAMSA</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000" b="0" i="0" u="none" strike="noStrike" kern="1200" cap="none" spc="0" normalizeH="0" baseline="0" noProof="0">
                <a:ln>
                  <a:noFill/>
                </a:ln>
                <a:solidFill>
                  <a:prstClr val="black"/>
                </a:solidFill>
                <a:effectLst/>
                <a:uLnTx/>
                <a:uFillTx/>
                <a:latin typeface="Calibri" panose="020F0502020204030204"/>
                <a:ea typeface="+mn-ea"/>
                <a:cs typeface="+mn-cs"/>
              </a:rPr>
              <a:t>Digital kommunikation mellan huvudmännen och aktuella verksamheter i samband med vårdövergångar och SIP</a:t>
            </a:r>
          </a:p>
          <a:p>
            <a:pPr marL="40005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000" b="0" i="0" u="none" strike="noStrike" kern="1200" cap="none" spc="0" normalizeH="0" baseline="0" noProof="0">
                <a:ln>
                  <a:noFill/>
                </a:ln>
                <a:solidFill>
                  <a:prstClr val="black"/>
                </a:solidFill>
                <a:effectLst/>
                <a:uLnTx/>
                <a:uFillTx/>
                <a:latin typeface="Calibri" panose="020F0502020204030204"/>
                <a:ea typeface="+mn-ea"/>
                <a:cs typeface="+mn-cs"/>
              </a:rPr>
              <a:t>Informationen i SAMSA är sekretessbelagd och är en journalföring som den enskilde har rätt att ta del av </a:t>
            </a:r>
          </a:p>
          <a:p>
            <a:pPr marL="857250" marR="0" lvl="1" indent="-342900" algn="l" defTabSz="914400" rtl="0" eaLnBrk="1" fontAlgn="auto" latinLnBrk="0" hangingPunct="1">
              <a:lnSpc>
                <a:spcPct val="90000"/>
              </a:lnSpc>
              <a:spcBef>
                <a:spcPts val="0"/>
              </a:spcBef>
              <a:spcAft>
                <a:spcPts val="600"/>
              </a:spcAft>
              <a:buClrTx/>
              <a:buSzTx/>
              <a:buFont typeface="Courier New" panose="02070309020205020404" pitchFamily="49" charset="0"/>
              <a:buChar char="o"/>
              <a:tabLst/>
              <a:defRPr/>
            </a:pPr>
            <a:r>
              <a:rPr kumimoji="0" lang="sv-SE" sz="2000" b="0" i="0" u="none" strike="noStrike" kern="1200" cap="none" spc="0" normalizeH="0" baseline="0" noProof="0">
                <a:ln>
                  <a:noFill/>
                </a:ln>
                <a:solidFill>
                  <a:prstClr val="black"/>
                </a:solidFill>
                <a:effectLst/>
                <a:uLnTx/>
                <a:uFillTx/>
                <a:latin typeface="Calibri" panose="020F0502020204030204"/>
                <a:ea typeface="+mn-ea"/>
                <a:cs typeface="+mn-cs"/>
              </a:rPr>
              <a:t>Samtycke registreras i systemet</a:t>
            </a:r>
          </a:p>
          <a:p>
            <a:pPr marL="857250" marR="0" lvl="1" indent="-342900" algn="l" defTabSz="914400" rtl="0" eaLnBrk="1" fontAlgn="auto" latinLnBrk="0" hangingPunct="1">
              <a:lnSpc>
                <a:spcPct val="90000"/>
              </a:lnSpc>
              <a:spcBef>
                <a:spcPts val="0"/>
              </a:spcBef>
              <a:spcAft>
                <a:spcPts val="600"/>
              </a:spcAft>
              <a:buClrTx/>
              <a:buSzTx/>
              <a:buFont typeface="Courier New" panose="02070309020205020404" pitchFamily="49" charset="0"/>
              <a:buChar char="o"/>
              <a:tabLst/>
              <a:defRPr/>
            </a:pPr>
            <a:r>
              <a:rPr kumimoji="0" lang="sv-SE" sz="2000" b="0" i="0" u="none" strike="noStrike" kern="1200" cap="none" spc="0" normalizeH="0" baseline="0" noProof="0">
                <a:ln>
                  <a:noFill/>
                </a:ln>
                <a:solidFill>
                  <a:prstClr val="black"/>
                </a:solidFill>
                <a:effectLst/>
                <a:uLnTx/>
                <a:uFillTx/>
                <a:latin typeface="Calibri" panose="020F0502020204030204"/>
                <a:ea typeface="+mn-ea"/>
                <a:cs typeface="+mn-cs"/>
              </a:rPr>
              <a:t>SITHS-kort krävs för användare</a:t>
            </a:r>
          </a:p>
        </p:txBody>
      </p:sp>
      <p:sp>
        <p:nvSpPr>
          <p:cNvPr id="6" name="Rektangel 5">
            <a:extLst>
              <a:ext uri="{FF2B5EF4-FFF2-40B4-BE49-F238E27FC236}">
                <a16:creationId xmlns:a16="http://schemas.microsoft.com/office/drawing/2014/main" id="{0CCF515D-E951-4588-A013-7A506BF1661F}"/>
              </a:ext>
            </a:extLst>
          </p:cNvPr>
          <p:cNvSpPr/>
          <p:nvPr/>
        </p:nvSpPr>
        <p:spPr>
          <a:xfrm>
            <a:off x="6583680" y="2743200"/>
            <a:ext cx="5171440" cy="3121727"/>
          </a:xfrm>
          <a:prstGeom prst="rect">
            <a:avLst/>
          </a:prstGeom>
        </p:spPr>
        <p:txBody>
          <a:bodyPr vert="horz" lIns="91440" tIns="45720" rIns="91440" bIns="45720" rtlCol="0" anchor="t">
            <a:normAutofit fontScale="85000" lnSpcReduction="20000"/>
          </a:bodyPr>
          <a:lstStyle/>
          <a:p>
            <a:pPr marL="57150" marR="0" lvl="0" indent="0" algn="l" defTabSz="914400" rtl="0" eaLnBrk="1" fontAlgn="auto" latinLnBrk="0" hangingPunct="1">
              <a:lnSpc>
                <a:spcPct val="110000"/>
              </a:lnSpc>
              <a:spcBef>
                <a:spcPts val="0"/>
              </a:spcBef>
              <a:spcAft>
                <a:spcPts val="600"/>
              </a:spcAft>
              <a:buClrTx/>
              <a:buSzTx/>
              <a:buFontTx/>
              <a:buNone/>
              <a:tabLst/>
              <a:defRPr/>
            </a:pPr>
            <a:r>
              <a:rPr kumimoji="0" lang="sv-SE" sz="3900" b="0" i="0" u="none" strike="noStrike" kern="1200" cap="none" spc="0" normalizeH="0" baseline="0" noProof="0">
                <a:ln>
                  <a:noFill/>
                </a:ln>
                <a:solidFill>
                  <a:srgbClr val="ED7D31"/>
                </a:solidFill>
                <a:effectLst/>
                <a:uLnTx/>
                <a:uFillTx/>
                <a:latin typeface="Calibri" panose="020F0502020204030204"/>
                <a:ea typeface="+mn-ea"/>
                <a:cs typeface="+mn-cs"/>
              </a:rPr>
              <a:t>SIP i SAMSA</a:t>
            </a:r>
          </a:p>
          <a:p>
            <a:pPr marL="34290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Calibri" panose="020F0502020204030204"/>
                <a:ea typeface="+mn-ea"/>
                <a:cs typeface="+mn-cs"/>
              </a:rPr>
              <a:t>SAMSA stödjer SIP-kallelse och SIP-dokumentation för parter som ingår i systemet</a:t>
            </a:r>
          </a:p>
          <a:p>
            <a:pPr marL="34290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Calibri" panose="020F0502020204030204"/>
                <a:ea typeface="+mn-ea"/>
                <a:cs typeface="+mn-cs"/>
              </a:rPr>
              <a:t>Deltagande parter har digital tillgång till den upprättade </a:t>
            </a:r>
            <a:r>
              <a:rPr kumimoji="0" lang="sv-SE" sz="2400" b="0" i="0" u="none" strike="noStrike" kern="1200" cap="none" spc="0" normalizeH="0" baseline="0" noProof="0" err="1">
                <a:ln>
                  <a:noFill/>
                </a:ln>
                <a:solidFill>
                  <a:prstClr val="black"/>
                </a:solidFill>
                <a:effectLst/>
                <a:uLnTx/>
                <a:uFillTx/>
                <a:latin typeface="Calibri" panose="020F0502020204030204"/>
                <a:ea typeface="+mn-ea"/>
                <a:cs typeface="+mn-cs"/>
              </a:rPr>
              <a:t>SIPen</a:t>
            </a:r>
            <a:r>
              <a:rPr kumimoji="0" lang="sv-SE" sz="2400" b="0" i="0" u="none" strike="noStrike" kern="1200" cap="none" spc="0" normalizeH="0" baseline="0" noProof="0">
                <a:ln>
                  <a:noFill/>
                </a:ln>
                <a:solidFill>
                  <a:prstClr val="black"/>
                </a:solidFill>
                <a:effectLst/>
                <a:uLnTx/>
                <a:uFillTx/>
                <a:latin typeface="Calibri" panose="020F0502020204030204"/>
                <a:ea typeface="+mn-ea"/>
                <a:cs typeface="+mn-cs"/>
              </a:rPr>
              <a:t>. Utskrift av kallelse och SIP-dokumentet ges till den enskilde, närstående och parter som inte har tillgång till SAMSA.</a:t>
            </a:r>
          </a:p>
          <a:p>
            <a:pPr marL="342900" marR="0" lvl="0" indent="-3429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sv-SE" sz="2400" b="0" i="0" u="none" strike="noStrike" kern="1200" cap="none" spc="0" normalizeH="0" baseline="0" noProof="0">
                <a:ln>
                  <a:noFill/>
                </a:ln>
                <a:solidFill>
                  <a:prstClr val="black"/>
                </a:solidFill>
                <a:effectLst/>
                <a:uLnTx/>
                <a:uFillTx/>
                <a:latin typeface="Calibri" panose="020F0502020204030204"/>
                <a:ea typeface="+mn-ea"/>
                <a:cs typeface="+mn-cs"/>
              </a:rPr>
              <a:t>Statistik och översikt på enhetsnivå över samtliga SIPar. </a:t>
            </a:r>
          </a:p>
        </p:txBody>
      </p:sp>
      <p:sp>
        <p:nvSpPr>
          <p:cNvPr id="7" name="Ellips 6">
            <a:extLst>
              <a:ext uri="{FF2B5EF4-FFF2-40B4-BE49-F238E27FC236}">
                <a16:creationId xmlns:a16="http://schemas.microsoft.com/office/drawing/2014/main" id="{EC090122-A682-4592-BFAC-247825B2921C}"/>
              </a:ext>
            </a:extLst>
          </p:cNvPr>
          <p:cNvSpPr/>
          <p:nvPr/>
        </p:nvSpPr>
        <p:spPr>
          <a:xfrm>
            <a:off x="9824484" y="691116"/>
            <a:ext cx="1020725" cy="520996"/>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458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Effect transition="in" filter="fade">
                                      <p:cBhvr>
                                        <p:cTn id="28" dur="500"/>
                                        <p:tgtEl>
                                          <p:spTgt spid="6">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fade">
                                      <p:cBhvr>
                                        <p:cTn id="33" dur="500"/>
                                        <p:tgtEl>
                                          <p:spTgt spid="6">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fade">
                                      <p:cBhvr>
                                        <p:cTn id="3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626628-897F-41E6-B0D1-C1E46ED7A155}"/>
              </a:ext>
            </a:extLst>
          </p:cNvPr>
          <p:cNvSpPr>
            <a:spLocks noGrp="1"/>
          </p:cNvSpPr>
          <p:nvPr>
            <p:ph type="title"/>
          </p:nvPr>
        </p:nvSpPr>
        <p:spPr/>
        <p:txBody>
          <a:bodyPr>
            <a:normAutofit/>
          </a:bodyPr>
          <a:lstStyle/>
          <a:p>
            <a:r>
              <a:rPr lang="sv-SE" sz="3200" b="1">
                <a:latin typeface="Cambria" panose="02040503050406030204" pitchFamily="18" charset="0"/>
                <a:ea typeface="Cambria" panose="02040503050406030204" pitchFamily="18" charset="0"/>
              </a:rPr>
              <a:t>Översikt av SIP i SAMSA	</a:t>
            </a:r>
          </a:p>
        </p:txBody>
      </p:sp>
      <p:pic>
        <p:nvPicPr>
          <p:cNvPr id="5" name="Platshållare för innehåll 4">
            <a:extLst>
              <a:ext uri="{FF2B5EF4-FFF2-40B4-BE49-F238E27FC236}">
                <a16:creationId xmlns:a16="http://schemas.microsoft.com/office/drawing/2014/main" id="{69999004-6E9A-4530-9462-1166333F457E}"/>
              </a:ext>
            </a:extLst>
          </p:cNvPr>
          <p:cNvPicPr>
            <a:picLocks noGrp="1" noChangeAspect="1"/>
          </p:cNvPicPr>
          <p:nvPr>
            <p:ph idx="1"/>
          </p:nvPr>
        </p:nvPicPr>
        <p:blipFill rotWithShape="1">
          <a:blip r:embed="rId3"/>
          <a:srcRect t="19923"/>
          <a:stretch/>
        </p:blipFill>
        <p:spPr>
          <a:xfrm>
            <a:off x="386234" y="1601788"/>
            <a:ext cx="11666066" cy="4119562"/>
          </a:xfrm>
        </p:spPr>
      </p:pic>
    </p:spTree>
    <p:extLst>
      <p:ext uri="{BB962C8B-B14F-4D97-AF65-F5344CB8AC3E}">
        <p14:creationId xmlns:p14="http://schemas.microsoft.com/office/powerpoint/2010/main" val="6943700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2B03A8C7-5787-42E7-A7DD-BFBAEBB695E0}"/>
              </a:ext>
            </a:extLst>
          </p:cNvPr>
          <p:cNvSpPr>
            <a:spLocks noGrp="1"/>
          </p:cNvSpPr>
          <p:nvPr>
            <p:ph type="title"/>
          </p:nvPr>
        </p:nvSpPr>
        <p:spPr/>
        <p:txBody>
          <a:bodyPr/>
          <a:lstStyle/>
          <a:p>
            <a:r>
              <a:rPr lang="sv-SE"/>
              <a:t>Samtycke i SAMSA</a:t>
            </a:r>
          </a:p>
        </p:txBody>
      </p:sp>
      <p:pic>
        <p:nvPicPr>
          <p:cNvPr id="7" name="Platshållare för innehåll 6">
            <a:extLst>
              <a:ext uri="{FF2B5EF4-FFF2-40B4-BE49-F238E27FC236}">
                <a16:creationId xmlns:a16="http://schemas.microsoft.com/office/drawing/2014/main" id="{8810A5FB-9285-42E7-9763-1BD6F7E21984}"/>
              </a:ext>
            </a:extLst>
          </p:cNvPr>
          <p:cNvPicPr>
            <a:picLocks noGrp="1" noChangeAspect="1"/>
          </p:cNvPicPr>
          <p:nvPr>
            <p:ph idx="1"/>
          </p:nvPr>
        </p:nvPicPr>
        <p:blipFill rotWithShape="1">
          <a:blip r:embed="rId3"/>
          <a:srcRect l="2252" t="2675" r="3358" b="9486"/>
          <a:stretch/>
        </p:blipFill>
        <p:spPr>
          <a:xfrm>
            <a:off x="365760" y="2121408"/>
            <a:ext cx="5047488" cy="3822192"/>
          </a:xfrm>
        </p:spPr>
      </p:pic>
      <p:sp>
        <p:nvSpPr>
          <p:cNvPr id="3" name="Platshållare för sidfot 2">
            <a:extLst>
              <a:ext uri="{FF2B5EF4-FFF2-40B4-BE49-F238E27FC236}">
                <a16:creationId xmlns:a16="http://schemas.microsoft.com/office/drawing/2014/main" id="{34F84C2E-8787-40F6-AFC0-474307A0F7E8}"/>
              </a:ext>
            </a:extLst>
          </p:cNvPr>
          <p:cNvSpPr>
            <a:spLocks noGrp="1"/>
          </p:cNvSpPr>
          <p:nvPr>
            <p:ph type="ftr" sz="quarter" idx="11"/>
          </p:nvPr>
        </p:nvSpPr>
        <p:spPr/>
        <p:txBody>
          <a:bodyPr/>
          <a:lstStyle/>
          <a:p>
            <a:r>
              <a:rPr lang="sv-SE"/>
              <a:t>www.vardsamverkan.se/</a:t>
            </a:r>
            <a:r>
              <a:rPr lang="sv-SE" b="1"/>
              <a:t>goteborgsomradet</a:t>
            </a:r>
          </a:p>
        </p:txBody>
      </p:sp>
      <p:pic>
        <p:nvPicPr>
          <p:cNvPr id="9" name="Bildobjekt 8">
            <a:extLst>
              <a:ext uri="{FF2B5EF4-FFF2-40B4-BE49-F238E27FC236}">
                <a16:creationId xmlns:a16="http://schemas.microsoft.com/office/drawing/2014/main" id="{5251CB64-0523-44AE-B015-E5E2831644E3}"/>
              </a:ext>
            </a:extLst>
          </p:cNvPr>
          <p:cNvPicPr>
            <a:picLocks noChangeAspect="1"/>
          </p:cNvPicPr>
          <p:nvPr/>
        </p:nvPicPr>
        <p:blipFill rotWithShape="1">
          <a:blip r:embed="rId4"/>
          <a:srcRect r="10915" b="2840"/>
          <a:stretch/>
        </p:blipFill>
        <p:spPr>
          <a:xfrm>
            <a:off x="6002895" y="246253"/>
            <a:ext cx="5692281" cy="6053963"/>
          </a:xfrm>
          <a:prstGeom prst="rect">
            <a:avLst/>
          </a:prstGeom>
        </p:spPr>
      </p:pic>
    </p:spTree>
    <p:extLst>
      <p:ext uri="{BB962C8B-B14F-4D97-AF65-F5344CB8AC3E}">
        <p14:creationId xmlns:p14="http://schemas.microsoft.com/office/powerpoint/2010/main" val="41142800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latshållare för innehåll 49">
            <a:extLst>
              <a:ext uri="{FF2B5EF4-FFF2-40B4-BE49-F238E27FC236}">
                <a16:creationId xmlns:a16="http://schemas.microsoft.com/office/drawing/2014/main" id="{0FBCA5AF-5726-43FB-B99E-1C4C445C60F4}"/>
              </a:ext>
            </a:extLst>
          </p:cNvPr>
          <p:cNvSpPr>
            <a:spLocks noGrp="1"/>
          </p:cNvSpPr>
          <p:nvPr>
            <p:ph idx="1"/>
          </p:nvPr>
        </p:nvSpPr>
        <p:spPr>
          <a:xfrm>
            <a:off x="0" y="1796704"/>
            <a:ext cx="5566438" cy="390876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endParaRPr>
          </a:p>
          <a:p>
            <a:pPr lvl="1" algn="just">
              <a:lnSpc>
                <a:spcPct val="100000"/>
              </a:lnSpc>
              <a:spcBef>
                <a:spcPts val="0"/>
              </a:spcBef>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lvl="1" algn="just">
              <a:lnSpc>
                <a:spcPct val="100000"/>
              </a:lnSpc>
              <a:spcBef>
                <a:spcPts val="0"/>
              </a:spcBef>
              <a:defRPr/>
            </a:pPr>
            <a:r>
              <a:rPr lang="sv-SE" sz="2000">
                <a:solidFill>
                  <a:srgbClr val="E7E6E6">
                    <a:lumMod val="25000"/>
                  </a:srgbClr>
                </a:solidFill>
                <a:latin typeface="+mj-lt"/>
                <a:cs typeface="Times New Roman" panose="02020603050405020304" pitchFamily="18" charset="0"/>
              </a:rPr>
              <a:t>Vilka resurspersoner ska vara med på mötet (så alla har en delaktighet i mötet)?</a:t>
            </a:r>
          </a:p>
          <a:p>
            <a:pPr marL="457200" lvl="1" indent="0" algn="just">
              <a:lnSpc>
                <a:spcPct val="100000"/>
              </a:lnSpc>
              <a:spcBef>
                <a:spcPts val="0"/>
              </a:spcBef>
              <a:buNone/>
              <a:defRPr/>
            </a:pPr>
            <a:endParaRPr lang="sv-SE" sz="2000">
              <a:solidFill>
                <a:srgbClr val="E7E6E6">
                  <a:lumMod val="25000"/>
                </a:srgbClr>
              </a:solidFill>
              <a:latin typeface="+mj-lt"/>
              <a:cs typeface="Times New Roman" panose="02020603050405020304" pitchFamily="18" charset="0"/>
            </a:endParaRPr>
          </a:p>
          <a:p>
            <a:pPr lvl="1" algn="just">
              <a:lnSpc>
                <a:spcPct val="100000"/>
              </a:lnSpc>
              <a:spcBef>
                <a:spcPts val="0"/>
              </a:spcBef>
              <a:defRPr/>
            </a:pPr>
            <a:r>
              <a:rPr kumimoji="0" lang="sv-SE" sz="2000" b="0" i="0" u="none" strike="noStrike" kern="1200" cap="none" spc="0" normalizeH="0" baseline="0" noProof="0">
                <a:ln>
                  <a:noFill/>
                </a:ln>
                <a:solidFill>
                  <a:srgbClr val="E7E6E6">
                    <a:lumMod val="25000"/>
                  </a:srgbClr>
                </a:solidFill>
                <a:effectLst/>
                <a:uLnTx/>
                <a:uFillTx/>
                <a:latin typeface="+mj-lt"/>
                <a:cs typeface="Times New Roman" panose="02020603050405020304" pitchFamily="18" charset="0"/>
              </a:rPr>
              <a:t>Syftet till mötet?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2000" b="0" i="0" u="none" strike="noStrike" kern="1200" cap="none" spc="0" normalizeH="0" baseline="0" noProof="0">
              <a:ln>
                <a:noFill/>
              </a:ln>
              <a:solidFill>
                <a:srgbClr val="E7E6E6">
                  <a:lumMod val="25000"/>
                </a:srgbClr>
              </a:solidFill>
              <a:effectLst/>
              <a:uLnTx/>
              <a:uFillTx/>
              <a:latin typeface="+mj-lt"/>
              <a:cs typeface="Times New Roman" panose="02020603050405020304" pitchFamily="18" charset="0"/>
            </a:endParaRPr>
          </a:p>
          <a:p>
            <a:pPr lvl="1" algn="just">
              <a:lnSpc>
                <a:spcPct val="100000"/>
              </a:lnSpc>
              <a:spcBef>
                <a:spcPts val="0"/>
              </a:spcBef>
              <a:defRPr/>
            </a:pPr>
            <a:r>
              <a:rPr lang="sv-SE" sz="2000">
                <a:solidFill>
                  <a:srgbClr val="E7E6E6">
                    <a:lumMod val="25000"/>
                  </a:srgbClr>
                </a:solidFill>
                <a:latin typeface="+mj-lt"/>
                <a:cs typeface="Times New Roman" panose="02020603050405020304" pitchFamily="18" charset="0"/>
              </a:rPr>
              <a:t>Aktuella frågeställningar?</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20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sv-SE" sz="1600">
              <a:solidFill>
                <a:srgbClr val="E7E6E6">
                  <a:lumMod val="25000"/>
                </a:srgbClr>
              </a:solidFill>
              <a:latin typeface="Franklin Gothic Heavy" panose="020B090302010202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rgbClr val="E7E6E6">
                  <a:lumMod val="25000"/>
                </a:srgbClr>
              </a:solidFill>
              <a:effectLst/>
              <a:uLnTx/>
              <a:uFillTx/>
              <a:latin typeface="Franklin Gothic Heavy" panose="020B0903020102020204" pitchFamily="34" charset="0"/>
              <a:ea typeface="+mn-ea"/>
              <a:cs typeface="Times New Roman" panose="02020603050405020304" pitchFamily="18" charset="0"/>
            </a:endParaRPr>
          </a:p>
        </p:txBody>
      </p:sp>
      <p:sp>
        <p:nvSpPr>
          <p:cNvPr id="2" name="Rubrik 1">
            <a:extLst>
              <a:ext uri="{FF2B5EF4-FFF2-40B4-BE49-F238E27FC236}">
                <a16:creationId xmlns:a16="http://schemas.microsoft.com/office/drawing/2014/main" id="{B716851A-B3E6-4270-A57B-67DEB9FE5002}"/>
              </a:ext>
            </a:extLst>
          </p:cNvPr>
          <p:cNvSpPr>
            <a:spLocks noGrp="1"/>
          </p:cNvSpPr>
          <p:nvPr>
            <p:ph type="title"/>
          </p:nvPr>
        </p:nvSpPr>
        <p:spPr>
          <a:xfrm>
            <a:off x="457107" y="756590"/>
            <a:ext cx="10905066" cy="1110225"/>
          </a:xfrm>
        </p:spPr>
        <p:txBody>
          <a:bodyPr>
            <a:normAutofit fontScale="90000"/>
          </a:bodyPr>
          <a:lstStyle/>
          <a:p>
            <a:br>
              <a:rPr lang="sv-SE" sz="3600"/>
            </a:br>
            <a:r>
              <a:rPr lang="sv-SE" sz="3600"/>
              <a:t>Kartlägga behovet till ett SIP möte</a:t>
            </a:r>
            <a:br>
              <a:rPr lang="sv-SE" sz="3600"/>
            </a:br>
            <a:r>
              <a:rPr lang="sv-SE" sz="3600"/>
              <a:t> för att göra en kallelse/inbjudan </a:t>
            </a:r>
            <a:br>
              <a:rPr lang="sv-SE" sz="3600"/>
            </a:br>
            <a:br>
              <a:rPr lang="sv-SE" sz="3600" b="1">
                <a:solidFill>
                  <a:schemeClr val="tx1">
                    <a:lumMod val="75000"/>
                    <a:lumOff val="25000"/>
                  </a:schemeClr>
                </a:solidFill>
                <a:latin typeface="Cambria" panose="02040503050406030204" pitchFamily="18" charset="0"/>
              </a:rPr>
            </a:br>
            <a:r>
              <a:rPr lang="sv-SE" sz="2200">
                <a:solidFill>
                  <a:srgbClr val="E7E6E6">
                    <a:lumMod val="25000"/>
                  </a:srgbClr>
                </a:solidFill>
                <a:cs typeface="Times New Roman" panose="02020603050405020304" pitchFamily="18" charset="0"/>
              </a:rPr>
              <a:t>Vi planerar mötet tillsammans den enskilde</a:t>
            </a:r>
            <a:endParaRPr lang="sv-SE" sz="3600"/>
          </a:p>
        </p:txBody>
      </p:sp>
      <p:pic>
        <p:nvPicPr>
          <p:cNvPr id="5" name="Bildobjekt 4">
            <a:extLst>
              <a:ext uri="{FF2B5EF4-FFF2-40B4-BE49-F238E27FC236}">
                <a16:creationId xmlns:a16="http://schemas.microsoft.com/office/drawing/2014/main" id="{D2EA0BC5-74CD-46F4-9302-D1BAA83D43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13894">
            <a:off x="8076676" y="642478"/>
            <a:ext cx="3862129" cy="5382756"/>
          </a:xfrm>
          <a:prstGeom prst="rect">
            <a:avLst/>
          </a:prstGeom>
          <a:effectLst>
            <a:outerShdw blurRad="76200" dir="13500000" sy="23000" kx="1200000" algn="br" rotWithShape="0">
              <a:prstClr val="black">
                <a:alpha val="20000"/>
              </a:prstClr>
            </a:outerShdw>
          </a:effectLst>
        </p:spPr>
      </p:pic>
      <p:pic>
        <p:nvPicPr>
          <p:cNvPr id="4" name="Bildobjekt 3">
            <a:extLst>
              <a:ext uri="{FF2B5EF4-FFF2-40B4-BE49-F238E27FC236}">
                <a16:creationId xmlns:a16="http://schemas.microsoft.com/office/drawing/2014/main" id="{2C8BBA47-890C-4FCA-8DE9-83118B3967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01195">
            <a:off x="5819537" y="2254464"/>
            <a:ext cx="3033966" cy="4258198"/>
          </a:xfrm>
          <a:prstGeom prst="rect">
            <a:avLst/>
          </a:prstGeom>
          <a:effectLst>
            <a:outerShdw blurRad="76200" dir="13500000" sy="23000" kx="1200000" algn="br" rotWithShape="0">
              <a:prstClr val="black">
                <a:alpha val="20000"/>
              </a:prstClr>
            </a:outerShdw>
          </a:effectLst>
        </p:spPr>
      </p:pic>
      <p:cxnSp>
        <p:nvCxnSpPr>
          <p:cNvPr id="7" name="Rak pilkoppling 6">
            <a:extLst>
              <a:ext uri="{FF2B5EF4-FFF2-40B4-BE49-F238E27FC236}">
                <a16:creationId xmlns:a16="http://schemas.microsoft.com/office/drawing/2014/main" id="{E9625D9A-1023-4DAA-9D42-B38715867F1D}"/>
              </a:ext>
            </a:extLst>
          </p:cNvPr>
          <p:cNvCxnSpPr/>
          <p:nvPr/>
        </p:nvCxnSpPr>
        <p:spPr>
          <a:xfrm flipV="1">
            <a:off x="2654300" y="1308100"/>
            <a:ext cx="5981700" cy="21209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Rak pilkoppling 8">
            <a:extLst>
              <a:ext uri="{FF2B5EF4-FFF2-40B4-BE49-F238E27FC236}">
                <a16:creationId xmlns:a16="http://schemas.microsoft.com/office/drawing/2014/main" id="{BB7EFCE5-19D5-45EB-AF9D-46E1A8A47633}"/>
              </a:ext>
            </a:extLst>
          </p:cNvPr>
          <p:cNvCxnSpPr/>
          <p:nvPr/>
        </p:nvCxnSpPr>
        <p:spPr>
          <a:xfrm>
            <a:off x="3054350" y="3016250"/>
            <a:ext cx="3752850" cy="18859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Rak pilkoppling 10">
            <a:extLst>
              <a:ext uri="{FF2B5EF4-FFF2-40B4-BE49-F238E27FC236}">
                <a16:creationId xmlns:a16="http://schemas.microsoft.com/office/drawing/2014/main" id="{C318578E-266F-4235-AAB7-341462D20816}"/>
              </a:ext>
            </a:extLst>
          </p:cNvPr>
          <p:cNvCxnSpPr/>
          <p:nvPr/>
        </p:nvCxnSpPr>
        <p:spPr>
          <a:xfrm flipV="1">
            <a:off x="3498850" y="2004466"/>
            <a:ext cx="5030807" cy="20785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97516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0">
                                            <p:txEl>
                                              <p:pRg st="2" end="2"/>
                                            </p:txEl>
                                          </p:spTgt>
                                        </p:tgtEl>
                                        <p:attrNameLst>
                                          <p:attrName>style.visibility</p:attrName>
                                        </p:attrNameLst>
                                      </p:cBhvr>
                                      <p:to>
                                        <p:strVal val="visible"/>
                                      </p:to>
                                    </p:set>
                                    <p:animEffect transition="in" filter="fade">
                                      <p:cBhvr>
                                        <p:cTn id="7" dur="1000"/>
                                        <p:tgtEl>
                                          <p:spTgt spid="50">
                                            <p:txEl>
                                              <p:pRg st="2" end="2"/>
                                            </p:txEl>
                                          </p:spTgt>
                                        </p:tgtEl>
                                      </p:cBhvr>
                                    </p:animEffect>
                                    <p:anim calcmode="lin" valueType="num">
                                      <p:cBhvr>
                                        <p:cTn id="8" dur="1000" fill="hold"/>
                                        <p:tgtEl>
                                          <p:spTgt spid="5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0">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0">
                                            <p:txEl>
                                              <p:pRg st="4" end="4"/>
                                            </p:txEl>
                                          </p:spTgt>
                                        </p:tgtEl>
                                        <p:attrNameLst>
                                          <p:attrName>style.visibility</p:attrName>
                                        </p:attrNameLst>
                                      </p:cBhvr>
                                      <p:to>
                                        <p:strVal val="visible"/>
                                      </p:to>
                                    </p:set>
                                    <p:animEffect transition="in" filter="fade">
                                      <p:cBhvr>
                                        <p:cTn id="12" dur="1000"/>
                                        <p:tgtEl>
                                          <p:spTgt spid="50">
                                            <p:txEl>
                                              <p:pRg st="4" end="4"/>
                                            </p:txEl>
                                          </p:spTgt>
                                        </p:tgtEl>
                                      </p:cBhvr>
                                    </p:animEffect>
                                    <p:anim calcmode="lin" valueType="num">
                                      <p:cBhvr>
                                        <p:cTn id="13" dur="1000" fill="hold"/>
                                        <p:tgtEl>
                                          <p:spTgt spid="50">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50">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0">
                                            <p:txEl>
                                              <p:pRg st="6" end="6"/>
                                            </p:txEl>
                                          </p:spTgt>
                                        </p:tgtEl>
                                        <p:attrNameLst>
                                          <p:attrName>style.visibility</p:attrName>
                                        </p:attrNameLst>
                                      </p:cBhvr>
                                      <p:to>
                                        <p:strVal val="visible"/>
                                      </p:to>
                                    </p:set>
                                    <p:animEffect transition="in" filter="fade">
                                      <p:cBhvr>
                                        <p:cTn id="17" dur="1000"/>
                                        <p:tgtEl>
                                          <p:spTgt spid="50">
                                            <p:txEl>
                                              <p:pRg st="6" end="6"/>
                                            </p:txEl>
                                          </p:spTgt>
                                        </p:tgtEl>
                                      </p:cBhvr>
                                    </p:animEffect>
                                    <p:anim calcmode="lin" valueType="num">
                                      <p:cBhvr>
                                        <p:cTn id="18" dur="1000" fill="hold"/>
                                        <p:tgtEl>
                                          <p:spTgt spid="50">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5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64AFA6D-9308-4958-BC6D-E752A242BF16}"/>
              </a:ext>
            </a:extLst>
          </p:cNvPr>
          <p:cNvSpPr>
            <a:spLocks noGrp="1"/>
          </p:cNvSpPr>
          <p:nvPr>
            <p:ph type="title"/>
          </p:nvPr>
        </p:nvSpPr>
        <p:spPr>
          <a:xfrm>
            <a:off x="812800" y="366518"/>
            <a:ext cx="4889500" cy="763782"/>
          </a:xfrm>
        </p:spPr>
        <p:txBody>
          <a:bodyPr>
            <a:normAutofit fontScale="90000"/>
          </a:bodyPr>
          <a:lstStyle/>
          <a:p>
            <a:r>
              <a:rPr lang="sv-SE"/>
              <a:t>Kallelse till SIP och mötesbokning i SAMSA</a:t>
            </a:r>
          </a:p>
        </p:txBody>
      </p:sp>
      <p:pic>
        <p:nvPicPr>
          <p:cNvPr id="7" name="Platshållare för innehåll 6">
            <a:extLst>
              <a:ext uri="{FF2B5EF4-FFF2-40B4-BE49-F238E27FC236}">
                <a16:creationId xmlns:a16="http://schemas.microsoft.com/office/drawing/2014/main" id="{FF58AEC9-A11F-41F6-A925-BEC0EB6CE015}"/>
              </a:ext>
            </a:extLst>
          </p:cNvPr>
          <p:cNvPicPr>
            <a:picLocks noGrp="1" noChangeAspect="1"/>
          </p:cNvPicPr>
          <p:nvPr>
            <p:ph idx="1"/>
          </p:nvPr>
        </p:nvPicPr>
        <p:blipFill rotWithShape="1">
          <a:blip r:embed="rId3"/>
          <a:srcRect b="7555"/>
          <a:stretch/>
        </p:blipFill>
        <p:spPr>
          <a:xfrm>
            <a:off x="1257300" y="1309688"/>
            <a:ext cx="3712875" cy="5372101"/>
          </a:xfrm>
        </p:spPr>
      </p:pic>
      <p:pic>
        <p:nvPicPr>
          <p:cNvPr id="9" name="Bildobjekt 8">
            <a:extLst>
              <a:ext uri="{FF2B5EF4-FFF2-40B4-BE49-F238E27FC236}">
                <a16:creationId xmlns:a16="http://schemas.microsoft.com/office/drawing/2014/main" id="{892A560B-4C23-479A-92CB-9D3A594F3F40}"/>
              </a:ext>
            </a:extLst>
          </p:cNvPr>
          <p:cNvPicPr>
            <a:picLocks noChangeAspect="1"/>
          </p:cNvPicPr>
          <p:nvPr/>
        </p:nvPicPr>
        <p:blipFill rotWithShape="1">
          <a:blip r:embed="rId4"/>
          <a:srcRect t="1852" r="9081" b="4445"/>
          <a:stretch/>
        </p:blipFill>
        <p:spPr>
          <a:xfrm>
            <a:off x="6096000" y="215900"/>
            <a:ext cx="5829300" cy="6426200"/>
          </a:xfrm>
          <a:prstGeom prst="rect">
            <a:avLst/>
          </a:prstGeom>
        </p:spPr>
      </p:pic>
    </p:spTree>
    <p:extLst>
      <p:ext uri="{BB962C8B-B14F-4D97-AF65-F5344CB8AC3E}">
        <p14:creationId xmlns:p14="http://schemas.microsoft.com/office/powerpoint/2010/main" val="12520498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7A492E-A3A9-496A-85AA-AB21F0D0CA71}"/>
              </a:ext>
            </a:extLst>
          </p:cNvPr>
          <p:cNvSpPr>
            <a:spLocks noGrp="1"/>
          </p:cNvSpPr>
          <p:nvPr>
            <p:ph type="title"/>
          </p:nvPr>
        </p:nvSpPr>
        <p:spPr>
          <a:xfrm>
            <a:off x="643467" y="321734"/>
            <a:ext cx="4970877" cy="1135737"/>
          </a:xfrm>
        </p:spPr>
        <p:txBody>
          <a:bodyPr>
            <a:normAutofit fontScale="90000"/>
          </a:bodyPr>
          <a:lstStyle/>
          <a:p>
            <a:br>
              <a:rPr lang="sv-SE" sz="1700" b="1">
                <a:latin typeface="Cambria" panose="02040503050406030204" pitchFamily="18" charset="0"/>
              </a:rPr>
            </a:br>
            <a:r>
              <a:rPr lang="sv-SE" sz="3600" b="1">
                <a:latin typeface="+mn-lt"/>
              </a:rPr>
              <a:t>SIP</a:t>
            </a:r>
            <a:br>
              <a:rPr lang="sv-SE" sz="3600" b="1">
                <a:latin typeface="+mn-lt"/>
              </a:rPr>
            </a:br>
            <a:r>
              <a:rPr lang="sv-SE" sz="2700" b="1">
                <a:latin typeface="+mn-lt"/>
              </a:rPr>
              <a:t>Samordnad individuell plan</a:t>
            </a:r>
            <a:br>
              <a:rPr lang="sv-SE" sz="1700" b="1">
                <a:latin typeface="Cambria" panose="02040503050406030204" pitchFamily="18" charset="0"/>
              </a:rPr>
            </a:br>
            <a:endParaRPr lang="sv-SE" sz="1700"/>
          </a:p>
        </p:txBody>
      </p:sp>
      <p:sp>
        <p:nvSpPr>
          <p:cNvPr id="3" name="Platshållare för innehåll 2">
            <a:extLst>
              <a:ext uri="{FF2B5EF4-FFF2-40B4-BE49-F238E27FC236}">
                <a16:creationId xmlns:a16="http://schemas.microsoft.com/office/drawing/2014/main" id="{85F4C008-1933-45C0-AB4C-0DCDE77A4F96}"/>
              </a:ext>
            </a:extLst>
          </p:cNvPr>
          <p:cNvSpPr>
            <a:spLocks noGrp="1"/>
          </p:cNvSpPr>
          <p:nvPr>
            <p:ph idx="1"/>
          </p:nvPr>
        </p:nvSpPr>
        <p:spPr>
          <a:xfrm>
            <a:off x="643468" y="1782981"/>
            <a:ext cx="4970877" cy="4393982"/>
          </a:xfrm>
        </p:spPr>
        <p:txBody>
          <a:bodyPr>
            <a:normAutofit/>
          </a:bodyPr>
          <a:lstStyle/>
          <a:p>
            <a:pPr marL="0" indent="0">
              <a:buNone/>
            </a:pPr>
            <a:r>
              <a:rPr lang="sv-SE" sz="2000"/>
              <a:t>Vid det förberedande mötet med den enskilde börjar dokumentationen i den här mallen för SIP. </a:t>
            </a:r>
          </a:p>
          <a:p>
            <a:pPr marL="0" indent="0">
              <a:buNone/>
            </a:pPr>
            <a:endParaRPr lang="sv-SE" sz="2000"/>
          </a:p>
          <a:p>
            <a:r>
              <a:rPr lang="sv-SE" sz="2000" u="sng">
                <a:solidFill>
                  <a:srgbClr val="00B050"/>
                </a:solidFill>
              </a:rPr>
              <a:t>Gröna</a:t>
            </a:r>
            <a:r>
              <a:rPr lang="sv-SE" sz="2000"/>
              <a:t> avsnitt fylls i under förberedelserna inför SIP-mötet tillsammans med huvudansvarig fast vårdkontakt/huvudansvarig för SIP och </a:t>
            </a:r>
          </a:p>
          <a:p>
            <a:r>
              <a:rPr lang="sv-SE" sz="2000" u="sng">
                <a:solidFill>
                  <a:srgbClr val="0070C0"/>
                </a:solidFill>
              </a:rPr>
              <a:t>Blå</a:t>
            </a:r>
            <a:r>
              <a:rPr lang="sv-SE" sz="2000"/>
              <a:t> fylls i under SIP-mötet. </a:t>
            </a:r>
          </a:p>
          <a:p>
            <a:r>
              <a:rPr lang="sv-SE" sz="2000"/>
              <a:t>Det</a:t>
            </a:r>
            <a:r>
              <a:rPr lang="sv-SE" sz="2000">
                <a:solidFill>
                  <a:srgbClr val="FF0000"/>
                </a:solidFill>
              </a:rPr>
              <a:t> </a:t>
            </a:r>
            <a:r>
              <a:rPr lang="sv-SE" sz="2000" u="sng">
                <a:solidFill>
                  <a:srgbClr val="FF0000"/>
                </a:solidFill>
              </a:rPr>
              <a:t>röda</a:t>
            </a:r>
            <a:r>
              <a:rPr lang="sv-SE" sz="2000">
                <a:solidFill>
                  <a:srgbClr val="FF0000"/>
                </a:solidFill>
              </a:rPr>
              <a:t> </a:t>
            </a:r>
            <a:r>
              <a:rPr lang="sv-SE" sz="2000"/>
              <a:t>avsnittet fylls i på uppföljning. </a:t>
            </a:r>
          </a:p>
        </p:txBody>
      </p:sp>
      <p:pic>
        <p:nvPicPr>
          <p:cNvPr id="6" name="Bildobjekt 5">
            <a:extLst>
              <a:ext uri="{FF2B5EF4-FFF2-40B4-BE49-F238E27FC236}">
                <a16:creationId xmlns:a16="http://schemas.microsoft.com/office/drawing/2014/main" id="{9B61A505-0039-4E45-9271-C831FF359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09283">
            <a:off x="9231116" y="518516"/>
            <a:ext cx="1971518" cy="2757370"/>
          </a:xfrm>
          <a:prstGeom prst="rect">
            <a:avLst/>
          </a:prstGeom>
          <a:effectLst>
            <a:outerShdw blurRad="76200" dir="13500000" sy="23000" kx="1200000" algn="br" rotWithShape="0">
              <a:prstClr val="black">
                <a:alpha val="20000"/>
              </a:prstClr>
            </a:outerShdw>
          </a:effectLst>
        </p:spPr>
      </p:pic>
      <p:pic>
        <p:nvPicPr>
          <p:cNvPr id="4" name="Bildobjekt 3">
            <a:extLst>
              <a:ext uri="{FF2B5EF4-FFF2-40B4-BE49-F238E27FC236}">
                <a16:creationId xmlns:a16="http://schemas.microsoft.com/office/drawing/2014/main" id="{A1A6AEE3-4E29-47A3-BBA3-8C7B9ECA6D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63393">
            <a:off x="9335346" y="3733452"/>
            <a:ext cx="1958698" cy="2711002"/>
          </a:xfrm>
          <a:prstGeom prst="rect">
            <a:avLst/>
          </a:prstGeom>
          <a:effectLst>
            <a:outerShdw blurRad="76200" dir="13500000" sy="23000" kx="1200000" algn="br" rotWithShape="0">
              <a:prstClr val="black">
                <a:alpha val="20000"/>
              </a:prstClr>
            </a:outerShdw>
          </a:effectLst>
        </p:spPr>
      </p:pic>
      <p:pic>
        <p:nvPicPr>
          <p:cNvPr id="5" name="Bildobjekt 4">
            <a:extLst>
              <a:ext uri="{FF2B5EF4-FFF2-40B4-BE49-F238E27FC236}">
                <a16:creationId xmlns:a16="http://schemas.microsoft.com/office/drawing/2014/main" id="{0283B30E-270C-40EF-A83E-B56A4DCEFE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786869">
            <a:off x="6578419" y="643467"/>
            <a:ext cx="1964625" cy="2757370"/>
          </a:xfrm>
          <a:prstGeom prst="rect">
            <a:avLst/>
          </a:prstGeom>
          <a:effectLst>
            <a:outerShdw blurRad="76200" dir="13500000" sy="23000" kx="1200000" algn="br" rotWithShape="0">
              <a:prstClr val="black">
                <a:alpha val="20000"/>
              </a:prstClr>
            </a:outerShdw>
          </a:effectLst>
        </p:spPr>
      </p:pic>
      <p:pic>
        <p:nvPicPr>
          <p:cNvPr id="7" name="Bildobjekt 6">
            <a:extLst>
              <a:ext uri="{FF2B5EF4-FFF2-40B4-BE49-F238E27FC236}">
                <a16:creationId xmlns:a16="http://schemas.microsoft.com/office/drawing/2014/main" id="{EA5A6A32-AE58-4692-A9F1-DD60F0E946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753526">
            <a:off x="6612059" y="3663013"/>
            <a:ext cx="1971518" cy="2757370"/>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8676290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167A7ADF-0427-44B7-9D8F-FFE45ECD7ECD}"/>
              </a:ext>
            </a:extLst>
          </p:cNvPr>
          <p:cNvPicPr>
            <a:picLocks noChangeAspect="1"/>
          </p:cNvPicPr>
          <p:nvPr/>
        </p:nvPicPr>
        <p:blipFill>
          <a:blip r:embed="rId3"/>
          <a:stretch>
            <a:fillRect/>
          </a:stretch>
        </p:blipFill>
        <p:spPr>
          <a:xfrm rot="21040262">
            <a:off x="6259818" y="261739"/>
            <a:ext cx="3610183" cy="4668134"/>
          </a:xfrm>
          <a:prstGeom prst="rect">
            <a:avLst/>
          </a:prstGeom>
        </p:spPr>
      </p:pic>
      <p:pic>
        <p:nvPicPr>
          <p:cNvPr id="3" name="Bildobjekt 2">
            <a:extLst>
              <a:ext uri="{FF2B5EF4-FFF2-40B4-BE49-F238E27FC236}">
                <a16:creationId xmlns:a16="http://schemas.microsoft.com/office/drawing/2014/main" id="{64A9AAFF-4DF4-49B0-A23B-6E76018B3BD8}"/>
              </a:ext>
            </a:extLst>
          </p:cNvPr>
          <p:cNvPicPr>
            <a:picLocks noChangeAspect="1"/>
          </p:cNvPicPr>
          <p:nvPr/>
        </p:nvPicPr>
        <p:blipFill>
          <a:blip r:embed="rId4"/>
          <a:stretch>
            <a:fillRect/>
          </a:stretch>
        </p:blipFill>
        <p:spPr>
          <a:xfrm rot="21010391">
            <a:off x="8601487" y="2023021"/>
            <a:ext cx="3245997" cy="4231580"/>
          </a:xfrm>
          <a:prstGeom prst="rect">
            <a:avLst/>
          </a:prstGeom>
        </p:spPr>
      </p:pic>
      <p:pic>
        <p:nvPicPr>
          <p:cNvPr id="4" name="Bildobjekt 3">
            <a:extLst>
              <a:ext uri="{FF2B5EF4-FFF2-40B4-BE49-F238E27FC236}">
                <a16:creationId xmlns:a16="http://schemas.microsoft.com/office/drawing/2014/main" id="{C1A4C87F-177C-49A3-979F-D81369577DDA}"/>
              </a:ext>
            </a:extLst>
          </p:cNvPr>
          <p:cNvPicPr>
            <a:picLocks noChangeAspect="1"/>
          </p:cNvPicPr>
          <p:nvPr/>
        </p:nvPicPr>
        <p:blipFill>
          <a:blip r:embed="rId5"/>
          <a:stretch>
            <a:fillRect/>
          </a:stretch>
        </p:blipFill>
        <p:spPr>
          <a:xfrm rot="20822304">
            <a:off x="69787" y="1578561"/>
            <a:ext cx="7164934" cy="4776623"/>
          </a:xfrm>
          <a:prstGeom prst="rect">
            <a:avLst/>
          </a:prstGeom>
        </p:spPr>
      </p:pic>
    </p:spTree>
    <p:extLst>
      <p:ext uri="{BB962C8B-B14F-4D97-AF65-F5344CB8AC3E}">
        <p14:creationId xmlns:p14="http://schemas.microsoft.com/office/powerpoint/2010/main" val="18488538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22761977-B0E9-4A73-98AB-5C45640AAC58}"/>
              </a:ext>
            </a:extLst>
          </p:cNvPr>
          <p:cNvSpPr>
            <a:spLocks noGrp="1"/>
          </p:cNvSpPr>
          <p:nvPr>
            <p:ph type="title"/>
          </p:nvPr>
        </p:nvSpPr>
        <p:spPr>
          <a:xfrm>
            <a:off x="997817" y="192590"/>
            <a:ext cx="8910551" cy="471585"/>
          </a:xfrm>
        </p:spPr>
        <p:txBody>
          <a:bodyPr>
            <a:normAutofit fontScale="90000"/>
          </a:bodyPr>
          <a:lstStyle/>
          <a:p>
            <a:r>
              <a:rPr lang="sv-SE"/>
              <a:t>Samordnad individuell plan i SAMSA</a:t>
            </a:r>
          </a:p>
        </p:txBody>
      </p:sp>
      <p:sp>
        <p:nvSpPr>
          <p:cNvPr id="2" name="Platshållare för datum 1">
            <a:extLst>
              <a:ext uri="{FF2B5EF4-FFF2-40B4-BE49-F238E27FC236}">
                <a16:creationId xmlns:a16="http://schemas.microsoft.com/office/drawing/2014/main" id="{980E07F9-EC02-407C-8E3F-8DC6CAEFF13D}"/>
              </a:ext>
            </a:extLst>
          </p:cNvPr>
          <p:cNvSpPr>
            <a:spLocks noGrp="1"/>
          </p:cNvSpPr>
          <p:nvPr>
            <p:ph type="dt" sz="half" idx="10"/>
          </p:nvPr>
        </p:nvSpPr>
        <p:spPr/>
        <p:txBody>
          <a:bodyPr/>
          <a:lstStyle/>
          <a:p>
            <a:fld id="{71BC39F2-A39D-4FD7-8021-25FDBADD19BE}" type="datetime1">
              <a:rPr lang="sv-SE" smtClean="0"/>
              <a:t>2024-12-19</a:t>
            </a:fld>
            <a:endParaRPr lang="sv-SE"/>
          </a:p>
        </p:txBody>
      </p:sp>
      <p:sp>
        <p:nvSpPr>
          <p:cNvPr id="3" name="Platshållare för sidfot 2">
            <a:extLst>
              <a:ext uri="{FF2B5EF4-FFF2-40B4-BE49-F238E27FC236}">
                <a16:creationId xmlns:a16="http://schemas.microsoft.com/office/drawing/2014/main" id="{C3704208-9E94-4DC9-9020-F15FD5D829E1}"/>
              </a:ext>
            </a:extLst>
          </p:cNvPr>
          <p:cNvSpPr>
            <a:spLocks noGrp="1"/>
          </p:cNvSpPr>
          <p:nvPr>
            <p:ph type="ftr" sz="quarter" idx="11"/>
          </p:nvPr>
        </p:nvSpPr>
        <p:spPr/>
        <p:txBody>
          <a:bodyPr/>
          <a:lstStyle/>
          <a:p>
            <a:r>
              <a:rPr lang="sv-SE"/>
              <a:t>www.vardsamverkan.se/</a:t>
            </a:r>
            <a:r>
              <a:rPr lang="sv-SE" b="1"/>
              <a:t>goteborgsomradet</a:t>
            </a:r>
          </a:p>
        </p:txBody>
      </p:sp>
      <p:pic>
        <p:nvPicPr>
          <p:cNvPr id="11" name="Bildobjekt 10">
            <a:extLst>
              <a:ext uri="{FF2B5EF4-FFF2-40B4-BE49-F238E27FC236}">
                <a16:creationId xmlns:a16="http://schemas.microsoft.com/office/drawing/2014/main" id="{98E355A4-1589-4C42-9B45-357872E72C07}"/>
              </a:ext>
            </a:extLst>
          </p:cNvPr>
          <p:cNvPicPr>
            <a:picLocks noChangeAspect="1"/>
          </p:cNvPicPr>
          <p:nvPr/>
        </p:nvPicPr>
        <p:blipFill rotWithShape="1">
          <a:blip r:embed="rId3"/>
          <a:srcRect l="7507" t="9306" r="10484" b="1178"/>
          <a:stretch/>
        </p:blipFill>
        <p:spPr>
          <a:xfrm>
            <a:off x="414581" y="903340"/>
            <a:ext cx="4713478" cy="5213844"/>
          </a:xfrm>
          <a:prstGeom prst="rect">
            <a:avLst/>
          </a:prstGeom>
        </p:spPr>
      </p:pic>
      <p:pic>
        <p:nvPicPr>
          <p:cNvPr id="13" name="Bildobjekt 12">
            <a:extLst>
              <a:ext uri="{FF2B5EF4-FFF2-40B4-BE49-F238E27FC236}">
                <a16:creationId xmlns:a16="http://schemas.microsoft.com/office/drawing/2014/main" id="{B50D184A-A465-4363-A575-4D3C8ED2FFD1}"/>
              </a:ext>
            </a:extLst>
          </p:cNvPr>
          <p:cNvPicPr>
            <a:picLocks noChangeAspect="1"/>
          </p:cNvPicPr>
          <p:nvPr/>
        </p:nvPicPr>
        <p:blipFill>
          <a:blip r:embed="rId4"/>
          <a:stretch>
            <a:fillRect/>
          </a:stretch>
        </p:blipFill>
        <p:spPr>
          <a:xfrm>
            <a:off x="3944591" y="1725208"/>
            <a:ext cx="5485651" cy="4631141"/>
          </a:xfrm>
          <a:prstGeom prst="rect">
            <a:avLst/>
          </a:prstGeom>
        </p:spPr>
      </p:pic>
      <p:pic>
        <p:nvPicPr>
          <p:cNvPr id="9" name="Platshållare för innehåll 8">
            <a:extLst>
              <a:ext uri="{FF2B5EF4-FFF2-40B4-BE49-F238E27FC236}">
                <a16:creationId xmlns:a16="http://schemas.microsoft.com/office/drawing/2014/main" id="{EC03B83A-F8A3-41A0-A610-6084CAD41239}"/>
              </a:ext>
            </a:extLst>
          </p:cNvPr>
          <p:cNvPicPr>
            <a:picLocks noGrp="1" noChangeAspect="1"/>
          </p:cNvPicPr>
          <p:nvPr>
            <p:ph idx="1"/>
          </p:nvPr>
        </p:nvPicPr>
        <p:blipFill rotWithShape="1">
          <a:blip r:embed="rId5"/>
          <a:srcRect r="33289" b="29295"/>
          <a:stretch/>
        </p:blipFill>
        <p:spPr>
          <a:xfrm>
            <a:off x="6524685" y="903340"/>
            <a:ext cx="6767366" cy="49942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0814239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89EFD3F-D0E1-4CCD-AFE0-A1557EEA7EA1}"/>
              </a:ext>
            </a:extLst>
          </p:cNvPr>
          <p:cNvSpPr>
            <a:spLocks noGrp="1"/>
          </p:cNvSpPr>
          <p:nvPr>
            <p:ph type="title"/>
          </p:nvPr>
        </p:nvSpPr>
        <p:spPr/>
        <p:txBody>
          <a:bodyPr/>
          <a:lstStyle/>
          <a:p>
            <a:r>
              <a:rPr lang="sv-SE"/>
              <a:t>   Öva SIP-processen i praktiken</a:t>
            </a:r>
          </a:p>
        </p:txBody>
      </p:sp>
      <p:sp>
        <p:nvSpPr>
          <p:cNvPr id="3" name="Platshållare för innehåll 2">
            <a:extLst>
              <a:ext uri="{FF2B5EF4-FFF2-40B4-BE49-F238E27FC236}">
                <a16:creationId xmlns:a16="http://schemas.microsoft.com/office/drawing/2014/main" id="{D5290097-E574-4375-993B-60CB637BB89D}"/>
              </a:ext>
            </a:extLst>
          </p:cNvPr>
          <p:cNvSpPr>
            <a:spLocks noGrp="1"/>
          </p:cNvSpPr>
          <p:nvPr>
            <p:ph idx="1"/>
          </p:nvPr>
        </p:nvSpPr>
        <p:spPr>
          <a:xfrm>
            <a:off x="1520019" y="2164994"/>
            <a:ext cx="9151961" cy="2528011"/>
          </a:xfrm>
        </p:spPr>
        <p:txBody>
          <a:bodyPr>
            <a:normAutofit/>
          </a:bodyPr>
          <a:lstStyle/>
          <a:p>
            <a:pPr marL="0" indent="0">
              <a:buNone/>
            </a:pPr>
            <a:r>
              <a:rPr lang="sv-SE" dirty="0"/>
              <a:t>Fallbeskrivningar för alla åldrar, samt SIP enligt HSL och SoL respektive SIP enligt Samverkanslagen</a:t>
            </a:r>
          </a:p>
          <a:p>
            <a:pPr marL="0" indent="0">
              <a:buNone/>
            </a:pPr>
            <a:r>
              <a:rPr lang="sv-SE" dirty="0">
                <a:hlinkClick r:id="rId3"/>
              </a:rPr>
              <a:t>Vinjetter och fallbeskrivningar | Uppdrag Psykisk Hälsa (uppdragpsykiskhalsa.se)</a:t>
            </a:r>
            <a:endParaRPr lang="sv-SE" dirty="0"/>
          </a:p>
        </p:txBody>
      </p:sp>
    </p:spTree>
    <p:extLst>
      <p:ext uri="{BB962C8B-B14F-4D97-AF65-F5344CB8AC3E}">
        <p14:creationId xmlns:p14="http://schemas.microsoft.com/office/powerpoint/2010/main" val="34494676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2A17C34-E508-4B21-954C-AED79F8A0F4C}"/>
              </a:ext>
            </a:extLst>
          </p:cNvPr>
          <p:cNvSpPr>
            <a:spLocks noGrp="1"/>
          </p:cNvSpPr>
          <p:nvPr>
            <p:ph type="title"/>
          </p:nvPr>
        </p:nvSpPr>
        <p:spPr/>
        <p:txBody>
          <a:bodyPr/>
          <a:lstStyle/>
          <a:p>
            <a:r>
              <a:rPr lang="sv-SE"/>
              <a:t>Tips till utbildningstillfället</a:t>
            </a:r>
          </a:p>
        </p:txBody>
      </p:sp>
      <p:sp>
        <p:nvSpPr>
          <p:cNvPr id="3" name="Platshållare för innehåll 2">
            <a:extLst>
              <a:ext uri="{FF2B5EF4-FFF2-40B4-BE49-F238E27FC236}">
                <a16:creationId xmlns:a16="http://schemas.microsoft.com/office/drawing/2014/main" id="{F0D2542F-F651-42E5-9BD1-F51E2D61C812}"/>
              </a:ext>
            </a:extLst>
          </p:cNvPr>
          <p:cNvSpPr>
            <a:spLocks noGrp="1"/>
          </p:cNvSpPr>
          <p:nvPr>
            <p:ph idx="1"/>
          </p:nvPr>
        </p:nvSpPr>
        <p:spPr/>
        <p:txBody>
          <a:bodyPr>
            <a:normAutofit/>
          </a:bodyPr>
          <a:lstStyle/>
          <a:p>
            <a:r>
              <a:rPr lang="sv-SE" dirty="0"/>
              <a:t>Dela upp gruppen, ca 3-4 personer i varje grupp</a:t>
            </a:r>
          </a:p>
          <a:p>
            <a:r>
              <a:rPr lang="sv-SE" dirty="0"/>
              <a:t>Visa fallbeskrivningarna (det finns olika åldrar och lagrum för SIP)</a:t>
            </a:r>
          </a:p>
          <a:p>
            <a:r>
              <a:rPr lang="sv-SE" dirty="0"/>
              <a:t>Länk till fallbeskrivningar: </a:t>
            </a:r>
            <a:r>
              <a:rPr lang="sv-SE" dirty="0">
                <a:hlinkClick r:id="rId3"/>
              </a:rPr>
              <a:t>Vinjetter och fallbeskrivningar om SIP | Uppdrag Psykisk Hälsa</a:t>
            </a:r>
            <a:endParaRPr lang="sv-SE" dirty="0"/>
          </a:p>
          <a:p>
            <a:r>
              <a:rPr lang="sv-SE" dirty="0"/>
              <a:t>-----------------------------------------------------------------------------------------</a:t>
            </a:r>
          </a:p>
          <a:p>
            <a:r>
              <a:rPr lang="sv-SE" dirty="0"/>
              <a:t>Glöm inte att övning ger färdighet, låt gärna deltagarna öva på hela SIP- processen.</a:t>
            </a:r>
          </a:p>
          <a:p>
            <a:r>
              <a:rPr lang="sv-SE" dirty="0"/>
              <a:t>Använd gärna SIP mallarna när deltagarna övar på samtycke, inbjudan och SIP dokumenten</a:t>
            </a:r>
          </a:p>
        </p:txBody>
      </p:sp>
      <p:sp>
        <p:nvSpPr>
          <p:cNvPr id="5" name="Platshållare för sidfot 4">
            <a:extLst>
              <a:ext uri="{FF2B5EF4-FFF2-40B4-BE49-F238E27FC236}">
                <a16:creationId xmlns:a16="http://schemas.microsoft.com/office/drawing/2014/main" id="{92D2021F-DCD1-40A3-A965-04CC4B40C9AA}"/>
              </a:ext>
            </a:extLst>
          </p:cNvPr>
          <p:cNvSpPr>
            <a:spLocks noGrp="1"/>
          </p:cNvSpPr>
          <p:nvPr>
            <p:ph type="ftr" sz="quarter" idx="11"/>
          </p:nvPr>
        </p:nvSpPr>
        <p:spPr/>
        <p:txBody>
          <a:bodyPr/>
          <a:lstStyle/>
          <a:p>
            <a:r>
              <a:rPr lang="sv-SE"/>
              <a:t>www.vardsamverkan.se/</a:t>
            </a:r>
            <a:r>
              <a:rPr lang="sv-SE" b="1"/>
              <a:t>goteborgsomradet</a:t>
            </a:r>
          </a:p>
        </p:txBody>
      </p:sp>
    </p:spTree>
    <p:extLst>
      <p:ext uri="{BB962C8B-B14F-4D97-AF65-F5344CB8AC3E}">
        <p14:creationId xmlns:p14="http://schemas.microsoft.com/office/powerpoint/2010/main" val="212336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solidFill>
                  <a:schemeClr val="accent4"/>
                </a:solidFill>
              </a:rPr>
              <a:t>Innehåll i planen</a:t>
            </a:r>
            <a:r>
              <a:rPr lang="sv-SE"/>
              <a:t>	</a:t>
            </a:r>
            <a:r>
              <a:rPr lang="sv-SE">
                <a:solidFill>
                  <a:schemeClr val="accent4"/>
                </a:solidFill>
              </a:rPr>
              <a:t>…mall i Västra Götaland!</a:t>
            </a:r>
            <a:br>
              <a:rPr lang="sv-SE">
                <a:solidFill>
                  <a:srgbClr val="554D48"/>
                </a:solidFill>
              </a:rPr>
            </a:br>
            <a:endParaRPr lang="sv-SE"/>
          </a:p>
        </p:txBody>
      </p:sp>
      <p:sp>
        <p:nvSpPr>
          <p:cNvPr id="3" name="Rektangel 2"/>
          <p:cNvSpPr/>
          <p:nvPr/>
        </p:nvSpPr>
        <p:spPr>
          <a:xfrm>
            <a:off x="674415" y="1674357"/>
            <a:ext cx="6670909" cy="4154984"/>
          </a:xfrm>
          <a:prstGeom prst="rect">
            <a:avLst/>
          </a:prstGeom>
        </p:spPr>
        <p:txBody>
          <a:bodyPr wrap="square">
            <a:spAutoFit/>
          </a:bodyPr>
          <a:lstStyle/>
          <a:p>
            <a:pPr marL="30163"/>
            <a:endParaRPr lang="sv-SE" sz="2400" b="1">
              <a:cs typeface="Times New Roman" panose="02020603050405020304" pitchFamily="18" charset="0"/>
            </a:endParaRPr>
          </a:p>
          <a:p>
            <a:pPr marL="30163"/>
            <a:r>
              <a:rPr lang="sv-SE" sz="2400" b="1">
                <a:cs typeface="Times New Roman" panose="02020603050405020304" pitchFamily="18" charset="0"/>
              </a:rPr>
              <a:t>Av planen ska framgå:</a:t>
            </a:r>
          </a:p>
          <a:p>
            <a:pPr marL="30163"/>
            <a:endParaRPr lang="sv-SE" sz="2400" b="1">
              <a:cs typeface="Times New Roman" panose="02020603050405020304" pitchFamily="18" charset="0"/>
            </a:endParaRPr>
          </a:p>
          <a:p>
            <a:pPr marL="487363" indent="-457200">
              <a:buFont typeface="+mj-lt"/>
              <a:buAutoNum type="arabicPeriod"/>
            </a:pPr>
            <a:r>
              <a:rPr lang="sv-SE" sz="2400">
                <a:cs typeface="Times New Roman" panose="02020603050405020304" pitchFamily="18" charset="0"/>
              </a:rPr>
              <a:t>vilka insatser som behövs,</a:t>
            </a:r>
          </a:p>
          <a:p>
            <a:pPr marL="487363" indent="-457200">
              <a:buFont typeface="+mj-lt"/>
              <a:buAutoNum type="arabicPeriod"/>
            </a:pPr>
            <a:r>
              <a:rPr lang="sv-SE" sz="2400">
                <a:cs typeface="Times New Roman" panose="02020603050405020304" pitchFamily="18" charset="0"/>
              </a:rPr>
              <a:t>vilka insatser respektive huvudman ska svara för</a:t>
            </a:r>
          </a:p>
          <a:p>
            <a:pPr marL="487363" indent="-457200">
              <a:buFont typeface="+mj-lt"/>
              <a:buAutoNum type="arabicPeriod"/>
            </a:pPr>
            <a:r>
              <a:rPr lang="sv-SE" sz="2400">
                <a:cs typeface="Times New Roman" panose="02020603050405020304" pitchFamily="18" charset="0"/>
              </a:rPr>
              <a:t>vilka åtgärder som vidtas av någon annan än kommunen eller regionen</a:t>
            </a:r>
          </a:p>
          <a:p>
            <a:pPr marL="487363" indent="-457200">
              <a:buFont typeface="+mj-lt"/>
              <a:buAutoNum type="arabicPeriod"/>
            </a:pPr>
            <a:r>
              <a:rPr lang="sv-SE" sz="2400">
                <a:cs typeface="Times New Roman" panose="02020603050405020304" pitchFamily="18" charset="0"/>
              </a:rPr>
              <a:t>vem av huvudmännen som ska ha det övergripande ansvaret för planen</a:t>
            </a:r>
          </a:p>
          <a:p>
            <a:endParaRPr lang="sv-SE" sz="2400">
              <a:cs typeface="Times New Roman" panose="02020603050405020304" pitchFamily="18" charset="0"/>
            </a:endParaRPr>
          </a:p>
          <a:p>
            <a:pPr marL="30163"/>
            <a:r>
              <a:rPr lang="sv-SE" sz="2000" i="1">
                <a:cs typeface="Times New Roman" panose="02020603050405020304" pitchFamily="18" charset="0"/>
              </a:rPr>
              <a:t>Lag (2009:981)  Prop. 2008/09:193 </a:t>
            </a:r>
            <a:endParaRPr lang="sv-SE" sz="2000"/>
          </a:p>
        </p:txBody>
      </p:sp>
      <p:sp>
        <p:nvSpPr>
          <p:cNvPr id="4" name="Platshållare för datum 3"/>
          <p:cNvSpPr>
            <a:spLocks noGrp="1"/>
          </p:cNvSpPr>
          <p:nvPr>
            <p:ph type="dt" sz="half" idx="10"/>
          </p:nvPr>
        </p:nvSpPr>
        <p:spPr/>
        <p:txBody>
          <a:bodyPr/>
          <a:lstStyle/>
          <a:p>
            <a:r>
              <a:rPr lang="sv-SE"/>
              <a:t>2020-09-23</a:t>
            </a:r>
          </a:p>
        </p:txBody>
      </p:sp>
      <p:pic>
        <p:nvPicPr>
          <p:cNvPr id="6" name="Bildobjekt 5">
            <a:extLst>
              <a:ext uri="{FF2B5EF4-FFF2-40B4-BE49-F238E27FC236}">
                <a16:creationId xmlns:a16="http://schemas.microsoft.com/office/drawing/2014/main" id="{C91DBEC0-587A-474E-B3F6-15504064137E}"/>
              </a:ext>
            </a:extLst>
          </p:cNvPr>
          <p:cNvPicPr>
            <a:picLocks noChangeAspect="1"/>
          </p:cNvPicPr>
          <p:nvPr/>
        </p:nvPicPr>
        <p:blipFill>
          <a:blip r:embed="rId3"/>
          <a:stretch>
            <a:fillRect/>
          </a:stretch>
        </p:blipFill>
        <p:spPr>
          <a:xfrm>
            <a:off x="10188578" y="4186301"/>
            <a:ext cx="1803493" cy="2498854"/>
          </a:xfrm>
          <a:prstGeom prst="rect">
            <a:avLst/>
          </a:prstGeom>
        </p:spPr>
      </p:pic>
      <p:pic>
        <p:nvPicPr>
          <p:cNvPr id="7" name="Bildobjekt 6">
            <a:extLst>
              <a:ext uri="{FF2B5EF4-FFF2-40B4-BE49-F238E27FC236}">
                <a16:creationId xmlns:a16="http://schemas.microsoft.com/office/drawing/2014/main" id="{681C6878-6695-4D34-9C66-D34CC6DA1875}"/>
              </a:ext>
            </a:extLst>
          </p:cNvPr>
          <p:cNvPicPr>
            <a:picLocks noChangeAspect="1"/>
          </p:cNvPicPr>
          <p:nvPr/>
        </p:nvPicPr>
        <p:blipFill>
          <a:blip r:embed="rId4"/>
          <a:stretch>
            <a:fillRect/>
          </a:stretch>
        </p:blipFill>
        <p:spPr>
          <a:xfrm>
            <a:off x="9928758" y="3904680"/>
            <a:ext cx="1821068" cy="2520000"/>
          </a:xfrm>
          <a:prstGeom prst="rect">
            <a:avLst/>
          </a:prstGeom>
        </p:spPr>
      </p:pic>
      <p:pic>
        <p:nvPicPr>
          <p:cNvPr id="8" name="Bildobjekt 7">
            <a:extLst>
              <a:ext uri="{FF2B5EF4-FFF2-40B4-BE49-F238E27FC236}">
                <a16:creationId xmlns:a16="http://schemas.microsoft.com/office/drawing/2014/main" id="{3CD31A45-D860-46A8-BFE4-97B4B9CAE881}"/>
              </a:ext>
            </a:extLst>
          </p:cNvPr>
          <p:cNvPicPr>
            <a:picLocks noChangeAspect="1"/>
          </p:cNvPicPr>
          <p:nvPr/>
        </p:nvPicPr>
        <p:blipFill>
          <a:blip r:embed="rId5"/>
          <a:stretch>
            <a:fillRect/>
          </a:stretch>
        </p:blipFill>
        <p:spPr>
          <a:xfrm>
            <a:off x="9657761" y="3526864"/>
            <a:ext cx="1828361" cy="2520000"/>
          </a:xfrm>
          <a:prstGeom prst="rect">
            <a:avLst/>
          </a:prstGeom>
        </p:spPr>
      </p:pic>
      <p:pic>
        <p:nvPicPr>
          <p:cNvPr id="9" name="Bildobjekt 8">
            <a:extLst>
              <a:ext uri="{FF2B5EF4-FFF2-40B4-BE49-F238E27FC236}">
                <a16:creationId xmlns:a16="http://schemas.microsoft.com/office/drawing/2014/main" id="{6A2300B1-90F8-47DE-B750-3F712AB744BE}"/>
              </a:ext>
            </a:extLst>
          </p:cNvPr>
          <p:cNvPicPr>
            <a:picLocks noChangeAspect="1"/>
          </p:cNvPicPr>
          <p:nvPr/>
        </p:nvPicPr>
        <p:blipFill>
          <a:blip r:embed="rId6"/>
          <a:stretch>
            <a:fillRect/>
          </a:stretch>
        </p:blipFill>
        <p:spPr>
          <a:xfrm>
            <a:off x="9439159" y="3069437"/>
            <a:ext cx="1816071" cy="2520000"/>
          </a:xfrm>
          <a:prstGeom prst="rect">
            <a:avLst/>
          </a:prstGeom>
        </p:spPr>
      </p:pic>
      <p:sp>
        <p:nvSpPr>
          <p:cNvPr id="11" name="textruta 10">
            <a:extLst>
              <a:ext uri="{FF2B5EF4-FFF2-40B4-BE49-F238E27FC236}">
                <a16:creationId xmlns:a16="http://schemas.microsoft.com/office/drawing/2014/main" id="{198F1F4E-0241-4927-9C16-71AE40985EEE}"/>
              </a:ext>
            </a:extLst>
          </p:cNvPr>
          <p:cNvSpPr txBox="1"/>
          <p:nvPr/>
        </p:nvSpPr>
        <p:spPr>
          <a:xfrm>
            <a:off x="5847123" y="5327034"/>
            <a:ext cx="3227294" cy="677108"/>
          </a:xfrm>
          <a:prstGeom prst="rect">
            <a:avLst/>
          </a:prstGeom>
          <a:noFill/>
        </p:spPr>
        <p:txBody>
          <a:bodyPr wrap="none" rtlCol="0">
            <a:spAutoFit/>
          </a:bodyPr>
          <a:lstStyle/>
          <a:p>
            <a:r>
              <a:rPr lang="sv-SE" sz="2000">
                <a:cs typeface="Times New Roman" panose="02020603050405020304" pitchFamily="18" charset="0"/>
              </a:rPr>
              <a:t>Alla mallar för SIP-processen:</a:t>
            </a:r>
          </a:p>
          <a:p>
            <a:r>
              <a:rPr lang="sv-SE">
                <a:solidFill>
                  <a:srgbClr val="CC9900"/>
                </a:solidFill>
                <a:hlinkClick r:id="rId7"/>
              </a:rPr>
              <a:t>www.vardsamverkan.se/sip</a:t>
            </a:r>
            <a:endParaRPr lang="sv-SE"/>
          </a:p>
        </p:txBody>
      </p:sp>
      <p:pic>
        <p:nvPicPr>
          <p:cNvPr id="10" name="Bildobjekt 9">
            <a:extLst>
              <a:ext uri="{FF2B5EF4-FFF2-40B4-BE49-F238E27FC236}">
                <a16:creationId xmlns:a16="http://schemas.microsoft.com/office/drawing/2014/main" id="{7995C278-A28E-4642-A185-F3AEB65A66FB}"/>
              </a:ext>
            </a:extLst>
          </p:cNvPr>
          <p:cNvPicPr>
            <a:picLocks noChangeAspect="1"/>
          </p:cNvPicPr>
          <p:nvPr/>
        </p:nvPicPr>
        <p:blipFill>
          <a:blip r:embed="rId8"/>
          <a:stretch>
            <a:fillRect/>
          </a:stretch>
        </p:blipFill>
        <p:spPr>
          <a:xfrm>
            <a:off x="7740208" y="1414322"/>
            <a:ext cx="2580611" cy="360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Pratbubbla: oval 11">
            <a:extLst>
              <a:ext uri="{FF2B5EF4-FFF2-40B4-BE49-F238E27FC236}">
                <a16:creationId xmlns:a16="http://schemas.microsoft.com/office/drawing/2014/main" id="{15078188-184F-45B8-AD3F-5F62871A1BDB}"/>
              </a:ext>
            </a:extLst>
          </p:cNvPr>
          <p:cNvSpPr/>
          <p:nvPr/>
        </p:nvSpPr>
        <p:spPr>
          <a:xfrm>
            <a:off x="4533413" y="1012987"/>
            <a:ext cx="2450972" cy="1830877"/>
          </a:xfrm>
          <a:prstGeom prst="wedgeEllipseCallout">
            <a:avLst>
              <a:gd name="adj1" fmla="val 64858"/>
              <a:gd name="adj2" fmla="val 4377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v-SE" sz="2000" b="1">
                <a:solidFill>
                  <a:schemeClr val="bg1"/>
                </a:solidFill>
              </a:rPr>
              <a:t>Tips! </a:t>
            </a:r>
          </a:p>
          <a:p>
            <a:pPr algn="ctr"/>
            <a:r>
              <a:rPr lang="sv-SE" sz="2000">
                <a:solidFill>
                  <a:schemeClr val="bg1"/>
                </a:solidFill>
              </a:rPr>
              <a:t>Använd</a:t>
            </a:r>
            <a:endParaRPr lang="sv-SE" sz="2000">
              <a:solidFill>
                <a:srgbClr val="CC9900"/>
              </a:solidFill>
              <a:hlinkClick r:id="rId9">
                <a:extLst>
                  <a:ext uri="{A12FA001-AC4F-418D-AE19-62706E023703}">
                    <ahyp:hlinkClr xmlns:ahyp="http://schemas.microsoft.com/office/drawing/2018/hyperlinkcolor" val="tx"/>
                  </a:ext>
                </a:extLst>
              </a:hlinkClick>
            </a:endParaRPr>
          </a:p>
          <a:p>
            <a:pPr algn="ctr"/>
            <a:r>
              <a:rPr lang="sv-SE" sz="2000">
                <a:solidFill>
                  <a:schemeClr val="bg1"/>
                </a:solidFill>
                <a:hlinkClick r:id="rId9">
                  <a:extLst>
                    <a:ext uri="{A12FA001-AC4F-418D-AE19-62706E023703}">
                      <ahyp:hlinkClr xmlns:ahyp="http://schemas.microsoft.com/office/drawing/2018/hyperlinkcolor" val="tx"/>
                    </a:ext>
                  </a:extLst>
                </a:hlinkClick>
              </a:rPr>
              <a:t>SIP-lathunden</a:t>
            </a:r>
            <a:r>
              <a:rPr lang="sv-SE" sz="2000">
                <a:solidFill>
                  <a:schemeClr val="bg1"/>
                </a:solidFill>
              </a:rPr>
              <a:t> när du arbetar i mallarna</a:t>
            </a:r>
          </a:p>
        </p:txBody>
      </p:sp>
    </p:spTree>
    <p:extLst>
      <p:ext uri="{BB962C8B-B14F-4D97-AF65-F5344CB8AC3E}">
        <p14:creationId xmlns:p14="http://schemas.microsoft.com/office/powerpoint/2010/main" val="5173223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DC71DBDC-C494-4966-A8F6-BD72FABDC800}"/>
              </a:ext>
            </a:extLst>
          </p:cNvPr>
          <p:cNvPicPr>
            <a:picLocks noChangeAspect="1"/>
          </p:cNvPicPr>
          <p:nvPr/>
        </p:nvPicPr>
        <p:blipFill>
          <a:blip r:embed="rId3"/>
          <a:stretch>
            <a:fillRect/>
          </a:stretch>
        </p:blipFill>
        <p:spPr>
          <a:xfrm rot="21600000">
            <a:off x="267484" y="-243087"/>
            <a:ext cx="5059523" cy="7101087"/>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6" name="Bildobjekt 5">
            <a:extLst>
              <a:ext uri="{FF2B5EF4-FFF2-40B4-BE49-F238E27FC236}">
                <a16:creationId xmlns:a16="http://schemas.microsoft.com/office/drawing/2014/main" id="{BC850E51-CB1E-4925-8826-212D00C4E2C9}"/>
              </a:ext>
            </a:extLst>
          </p:cNvPr>
          <p:cNvPicPr>
            <a:picLocks noChangeAspect="1"/>
          </p:cNvPicPr>
          <p:nvPr/>
        </p:nvPicPr>
        <p:blipFill>
          <a:blip r:embed="rId4"/>
          <a:stretch>
            <a:fillRect/>
          </a:stretch>
        </p:blipFill>
        <p:spPr>
          <a:xfrm rot="20720791">
            <a:off x="8756795" y="682101"/>
            <a:ext cx="4035228" cy="5309513"/>
          </a:xfrm>
          <a:prstGeom prst="rect">
            <a:avLst/>
          </a:prstGeom>
          <a:solidFill>
            <a:srgbClr val="FFFFFF">
              <a:shade val="85000"/>
            </a:srgb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Bildobjekt 3">
            <a:extLst>
              <a:ext uri="{FF2B5EF4-FFF2-40B4-BE49-F238E27FC236}">
                <a16:creationId xmlns:a16="http://schemas.microsoft.com/office/drawing/2014/main" id="{B5931807-8597-4D08-87D2-E8F06422A236}"/>
              </a:ext>
            </a:extLst>
          </p:cNvPr>
          <p:cNvPicPr>
            <a:picLocks noChangeAspect="1"/>
          </p:cNvPicPr>
          <p:nvPr/>
        </p:nvPicPr>
        <p:blipFill>
          <a:blip r:embed="rId5"/>
          <a:stretch>
            <a:fillRect/>
          </a:stretch>
        </p:blipFill>
        <p:spPr>
          <a:xfrm rot="20893727">
            <a:off x="4942777" y="931955"/>
            <a:ext cx="4061777" cy="5309514"/>
          </a:xfrm>
          <a:prstGeom prst="rect">
            <a:avLst/>
          </a:prstGeom>
          <a:solidFill>
            <a:srgbClr val="FFFFFF">
              <a:shade val="85000"/>
            </a:srgb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34144548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EEF871BC-E405-46F5-B1B1-CFDAFDF3D871}"/>
              </a:ext>
            </a:extLst>
          </p:cNvPr>
          <p:cNvSpPr/>
          <p:nvPr/>
        </p:nvSpPr>
        <p:spPr>
          <a:xfrm>
            <a:off x="484214" y="4798689"/>
            <a:ext cx="3707116" cy="13956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800" kern="1200">
                <a:solidFill>
                  <a:schemeClr val="tx1"/>
                </a:solidFill>
                <a:latin typeface="+mj-lt"/>
                <a:ea typeface="+mj-ea"/>
                <a:cs typeface="+mj-cs"/>
                <a:hlinkClick r:id="rId2"/>
              </a:rPr>
              <a:t>SIP på </a:t>
            </a:r>
            <a:r>
              <a:rPr lang="en-US" sz="2800" kern="1200" err="1">
                <a:solidFill>
                  <a:schemeClr val="tx1"/>
                </a:solidFill>
                <a:latin typeface="+mj-lt"/>
                <a:ea typeface="+mj-ea"/>
                <a:cs typeface="+mj-cs"/>
                <a:hlinkClick r:id="rId2"/>
              </a:rPr>
              <a:t>olika</a:t>
            </a:r>
            <a:r>
              <a:rPr lang="en-US" sz="2800" kern="1200">
                <a:solidFill>
                  <a:schemeClr val="tx1"/>
                </a:solidFill>
                <a:latin typeface="+mj-lt"/>
                <a:ea typeface="+mj-ea"/>
                <a:cs typeface="+mj-cs"/>
                <a:hlinkClick r:id="rId2"/>
              </a:rPr>
              <a:t> </a:t>
            </a:r>
            <a:r>
              <a:rPr lang="en-US" sz="2800" kern="1200" err="1">
                <a:solidFill>
                  <a:schemeClr val="tx1"/>
                </a:solidFill>
                <a:latin typeface="+mj-lt"/>
                <a:ea typeface="+mj-ea"/>
                <a:cs typeface="+mj-cs"/>
                <a:hlinkClick r:id="rId2"/>
              </a:rPr>
              <a:t>språk</a:t>
            </a:r>
            <a:endParaRPr lang="en-US" sz="2800" kern="1200">
              <a:solidFill>
                <a:schemeClr val="tx1"/>
              </a:solidFill>
              <a:latin typeface="+mj-lt"/>
              <a:ea typeface="+mj-ea"/>
              <a:cs typeface="+mj-cs"/>
            </a:endParaRPr>
          </a:p>
          <a:p>
            <a:pPr indent="-228600">
              <a:lnSpc>
                <a:spcPct val="90000"/>
              </a:lnSpc>
              <a:spcBef>
                <a:spcPct val="0"/>
              </a:spcBef>
              <a:spcAft>
                <a:spcPts val="600"/>
              </a:spcAft>
            </a:pPr>
            <a:endParaRPr lang="en-US" sz="4400" kern="1200">
              <a:solidFill>
                <a:schemeClr val="tx1"/>
              </a:solidFill>
              <a:latin typeface="+mj-lt"/>
              <a:ea typeface="+mj-ea"/>
              <a:cs typeface="+mj-cs"/>
            </a:endParaRPr>
          </a:p>
        </p:txBody>
      </p:sp>
      <p:sp>
        <p:nvSpPr>
          <p:cNvPr id="6"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Bildobjekt 1">
            <a:extLst>
              <a:ext uri="{FF2B5EF4-FFF2-40B4-BE49-F238E27FC236}">
                <a16:creationId xmlns:a16="http://schemas.microsoft.com/office/drawing/2014/main" id="{D51F637E-5837-431D-8275-76F946BDF1F3}"/>
              </a:ext>
            </a:extLst>
          </p:cNvPr>
          <p:cNvPicPr>
            <a:picLocks noChangeAspect="1"/>
          </p:cNvPicPr>
          <p:nvPr/>
        </p:nvPicPr>
        <p:blipFill>
          <a:blip r:embed="rId3"/>
          <a:stretch>
            <a:fillRect/>
          </a:stretch>
        </p:blipFill>
        <p:spPr>
          <a:xfrm>
            <a:off x="5405862" y="1358232"/>
            <a:ext cx="6019331" cy="4138289"/>
          </a:xfrm>
          <a:prstGeom prst="rect">
            <a:avLst/>
          </a:prstGeom>
          <a:effectLst/>
        </p:spPr>
      </p:pic>
      <p:sp>
        <p:nvSpPr>
          <p:cNvPr id="5" name="textruta 4">
            <a:extLst>
              <a:ext uri="{FF2B5EF4-FFF2-40B4-BE49-F238E27FC236}">
                <a16:creationId xmlns:a16="http://schemas.microsoft.com/office/drawing/2014/main" id="{E3469CA8-B9A8-4EA7-B437-94783C63B7FD}"/>
              </a:ext>
            </a:extLst>
          </p:cNvPr>
          <p:cNvSpPr txBox="1"/>
          <p:nvPr/>
        </p:nvSpPr>
        <p:spPr>
          <a:xfrm>
            <a:off x="469668" y="1807411"/>
            <a:ext cx="4653601" cy="1323439"/>
          </a:xfrm>
          <a:prstGeom prst="rect">
            <a:avLst/>
          </a:prstGeom>
          <a:noFill/>
        </p:spPr>
        <p:txBody>
          <a:bodyPr wrap="square" rtlCol="0">
            <a:spAutoFit/>
          </a:bodyPr>
          <a:lstStyle/>
          <a:p>
            <a:r>
              <a:rPr lang="sv-SE" sz="4000"/>
              <a:t>Information till invånare</a:t>
            </a:r>
          </a:p>
        </p:txBody>
      </p:sp>
    </p:spTree>
    <p:extLst>
      <p:ext uri="{BB962C8B-B14F-4D97-AF65-F5344CB8AC3E}">
        <p14:creationId xmlns:p14="http://schemas.microsoft.com/office/powerpoint/2010/main" val="24758179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11">
            <a:extLst>
              <a:ext uri="{FF2B5EF4-FFF2-40B4-BE49-F238E27FC236}">
                <a16:creationId xmlns:a16="http://schemas.microsoft.com/office/drawing/2014/main" id="{A81E7530-396C-45F0-92F4-A885648D16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Bildobjekt 6">
            <a:extLst>
              <a:ext uri="{FF2B5EF4-FFF2-40B4-BE49-F238E27FC236}">
                <a16:creationId xmlns:a16="http://schemas.microsoft.com/office/drawing/2014/main" id="{EF43F9CB-57C2-4C39-B6EB-C89E8B546EFB}"/>
              </a:ext>
            </a:extLst>
          </p:cNvPr>
          <p:cNvPicPr>
            <a:picLocks noChangeAspect="1"/>
          </p:cNvPicPr>
          <p:nvPr/>
        </p:nvPicPr>
        <p:blipFill rotWithShape="1">
          <a:blip r:embed="rId3"/>
          <a:srcRect r="4951"/>
          <a:stretch/>
        </p:blipFill>
        <p:spPr>
          <a:xfrm>
            <a:off x="603671" y="-1"/>
            <a:ext cx="11588329" cy="6857999"/>
          </a:xfrm>
          <a:prstGeom prst="rect">
            <a:avLst/>
          </a:prstGeom>
        </p:spPr>
      </p:pic>
      <p:sp>
        <p:nvSpPr>
          <p:cNvPr id="14" name="Rectangle 13">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19898" cy="6858000"/>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Rubrik 4">
            <a:extLst>
              <a:ext uri="{FF2B5EF4-FFF2-40B4-BE49-F238E27FC236}">
                <a16:creationId xmlns:a16="http://schemas.microsoft.com/office/drawing/2014/main" id="{1BF6DFB2-E59C-4376-B2DF-E1319F17319D}"/>
              </a:ext>
            </a:extLst>
          </p:cNvPr>
          <p:cNvSpPr txBox="1">
            <a:spLocks/>
          </p:cNvSpPr>
          <p:nvPr/>
        </p:nvSpPr>
        <p:spPr>
          <a:xfrm>
            <a:off x="6020521" y="145994"/>
            <a:ext cx="6168431" cy="251651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sz="4000" b="1" kern="1200">
                <a:solidFill>
                  <a:schemeClr val="tx1"/>
                </a:solidFill>
                <a:latin typeface="Cambria" panose="02040503050406030204" pitchFamily="18" charset="0"/>
                <a:ea typeface="Cambria" panose="02040503050406030204" pitchFamily="18" charset="0"/>
                <a:cs typeface="+mj-cs"/>
              </a:defRPr>
            </a:lvl1p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sv-SE" sz="2400" b="1" i="0" u="none" strike="noStrike" kern="1200" cap="none" spc="0" normalizeH="0" baseline="0" noProof="0">
                <a:ln>
                  <a:noFill/>
                </a:ln>
                <a:solidFill>
                  <a:srgbClr val="FAA21B"/>
                </a:solidFill>
                <a:effectLst/>
                <a:uLnTx/>
                <a:uFillTx/>
                <a:latin typeface="Cambria" panose="02040503050406030204" pitchFamily="18" charset="0"/>
                <a:ea typeface="Cambria" panose="02040503050406030204" pitchFamily="18" charset="0"/>
                <a:cs typeface="+mj-cs"/>
              </a:rPr>
              <a:t>”Jag kan göra en liten del. En annan kan göra en liten del. Men det är </a:t>
            </a:r>
            <a:r>
              <a:rPr kumimoji="0" lang="sv-SE" sz="2400" b="1" i="0" u="sng" strike="noStrike" kern="1200" cap="none" spc="0" normalizeH="0" baseline="0" noProof="0">
                <a:ln>
                  <a:noFill/>
                </a:ln>
                <a:solidFill>
                  <a:srgbClr val="FAA21B"/>
                </a:solidFill>
                <a:effectLst/>
                <a:uLnTx/>
                <a:uFillTx/>
                <a:latin typeface="Cambria" panose="02040503050406030204" pitchFamily="18" charset="0"/>
                <a:ea typeface="Cambria" panose="02040503050406030204" pitchFamily="18" charset="0"/>
                <a:cs typeface="+mj-cs"/>
              </a:rPr>
              <a:t>tillsammans</a:t>
            </a:r>
            <a:r>
              <a:rPr kumimoji="0" lang="sv-SE" sz="2400" b="1" i="0" u="none" strike="noStrike" kern="1200" cap="none" spc="0" normalizeH="0" baseline="0" noProof="0">
                <a:ln>
                  <a:noFill/>
                </a:ln>
                <a:solidFill>
                  <a:srgbClr val="FAA21B"/>
                </a:solidFill>
                <a:effectLst/>
                <a:uLnTx/>
                <a:uFillTx/>
                <a:latin typeface="Cambria" panose="02040503050406030204" pitchFamily="18" charset="0"/>
                <a:ea typeface="Cambria" panose="02040503050406030204" pitchFamily="18" charset="0"/>
                <a:cs typeface="+mj-cs"/>
              </a:rPr>
              <a:t> som vi har ansvar för helheten.”</a:t>
            </a:r>
          </a:p>
          <a:p>
            <a:pPr marL="0" marR="0" lvl="0" indent="0" algn="ctr" defTabSz="914400" rtl="0" eaLnBrk="1" fontAlgn="auto" latinLnBrk="0" hangingPunct="1">
              <a:lnSpc>
                <a:spcPct val="90000"/>
              </a:lnSpc>
              <a:spcBef>
                <a:spcPct val="0"/>
              </a:spcBef>
              <a:spcAft>
                <a:spcPts val="600"/>
              </a:spcAft>
              <a:buClrTx/>
              <a:buSzTx/>
              <a:buFontTx/>
              <a:buNone/>
              <a:tabLst/>
              <a:defRPr/>
            </a:pPr>
            <a:r>
              <a:rPr kumimoji="0" lang="sv-SE" sz="2400" b="1" i="0" u="none" strike="noStrike" kern="1200" cap="none" spc="0" normalizeH="0" baseline="0" noProof="0">
                <a:ln>
                  <a:noFill/>
                </a:ln>
                <a:solidFill>
                  <a:srgbClr val="FAA21B"/>
                </a:solidFill>
                <a:effectLst/>
                <a:uLnTx/>
                <a:uFillTx/>
                <a:latin typeface="Cambria" panose="02040503050406030204"/>
                <a:hlinkClick r:id="rId4"/>
              </a:rPr>
              <a:t>Länk till film </a:t>
            </a:r>
            <a:r>
              <a:rPr lang="sv-SE" sz="2400">
                <a:solidFill>
                  <a:srgbClr val="FAA21B"/>
                </a:solidFill>
                <a:latin typeface="Cambria" panose="02040503050406030204"/>
                <a:hlinkClick r:id="rId4"/>
              </a:rPr>
              <a:t>(2min)</a:t>
            </a:r>
            <a:endParaRPr kumimoji="0" lang="en-US" sz="3700" b="1" i="0" u="none" strike="noStrike" kern="1200" cap="none" spc="0" normalizeH="0" baseline="0" noProof="0">
              <a:ln>
                <a:noFill/>
              </a:ln>
              <a:solidFill>
                <a:srgbClr val="FAA21B"/>
              </a:solidFill>
              <a:effectLst/>
              <a:uLnTx/>
              <a:uFillTx/>
              <a:latin typeface="Cambria" panose="02040503050406030204"/>
              <a:ea typeface="Cambria" panose="02040503050406030204" pitchFamily="18" charset="0"/>
              <a:cs typeface="+mj-cs"/>
            </a:endParaRPr>
          </a:p>
        </p:txBody>
      </p:sp>
      <p:sp>
        <p:nvSpPr>
          <p:cNvPr id="16" name="Rectangle 15">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81DE8B58-F373-409E-A253-4380A66091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1188720" y="73152"/>
            <a:chExt cx="1178966" cy="232963"/>
          </a:xfrm>
        </p:grpSpPr>
        <p:sp>
          <p:nvSpPr>
            <p:cNvPr id="19" name="Rectangle 64">
              <a:extLst>
                <a:ext uri="{FF2B5EF4-FFF2-40B4-BE49-F238E27FC236}">
                  <a16:creationId xmlns:a16="http://schemas.microsoft.com/office/drawing/2014/main" id="{F5ACE265-D22D-48CC-99DE-EB81AE9229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1" name="Rectangle 66">
              <a:extLst>
                <a:ext uri="{FF2B5EF4-FFF2-40B4-BE49-F238E27FC236}">
                  <a16:creationId xmlns:a16="http://schemas.microsoft.com/office/drawing/2014/main" id="{6FE80EEA-F4ED-4436-8861-0BEAAEFE76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Rectangle 64">
              <a:extLst>
                <a:ext uri="{FF2B5EF4-FFF2-40B4-BE49-F238E27FC236}">
                  <a16:creationId xmlns:a16="http://schemas.microsoft.com/office/drawing/2014/main" id="{C3642BC8-86E8-47D0-8846-3E4D49E4B4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Rectangle 66">
              <a:extLst>
                <a:ext uri="{FF2B5EF4-FFF2-40B4-BE49-F238E27FC236}">
                  <a16:creationId xmlns:a16="http://schemas.microsoft.com/office/drawing/2014/main" id="{82D35214-3634-4180-BF0E-45B614516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Rectangle 64">
              <a:extLst>
                <a:ext uri="{FF2B5EF4-FFF2-40B4-BE49-F238E27FC236}">
                  <a16:creationId xmlns:a16="http://schemas.microsoft.com/office/drawing/2014/main" id="{15BE89E6-3D1C-42B5-A950-E72889F8BB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4" name="Rectangle 66">
              <a:extLst>
                <a:ext uri="{FF2B5EF4-FFF2-40B4-BE49-F238E27FC236}">
                  <a16:creationId xmlns:a16="http://schemas.microsoft.com/office/drawing/2014/main" id="{473771CC-5097-4E08-9606-24B0BC9A0D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Rectangle 64">
              <a:extLst>
                <a:ext uri="{FF2B5EF4-FFF2-40B4-BE49-F238E27FC236}">
                  <a16:creationId xmlns:a16="http://schemas.microsoft.com/office/drawing/2014/main" id="{BE872634-00DA-47BD-880D-5C05FFADC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6" name="Rectangle 66">
              <a:extLst>
                <a:ext uri="{FF2B5EF4-FFF2-40B4-BE49-F238E27FC236}">
                  <a16:creationId xmlns:a16="http://schemas.microsoft.com/office/drawing/2014/main" id="{4F151F5C-DE9B-460E-BC51-471F4A8A5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7" name="Rectangle 64">
              <a:extLst>
                <a:ext uri="{FF2B5EF4-FFF2-40B4-BE49-F238E27FC236}">
                  <a16:creationId xmlns:a16="http://schemas.microsoft.com/office/drawing/2014/main" id="{34557B8A-4D2F-4D0D-B746-59EA85318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8" name="Rectangle 66">
              <a:extLst>
                <a:ext uri="{FF2B5EF4-FFF2-40B4-BE49-F238E27FC236}">
                  <a16:creationId xmlns:a16="http://schemas.microsoft.com/office/drawing/2014/main" id="{C764CD8E-E409-4E9B-8E87-746DDE36D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64">
              <a:extLst>
                <a:ext uri="{FF2B5EF4-FFF2-40B4-BE49-F238E27FC236}">
                  <a16:creationId xmlns:a16="http://schemas.microsoft.com/office/drawing/2014/main" id="{8E27A01D-2F01-4286-9453-3FBF6E848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Rectangle 66">
              <a:extLst>
                <a:ext uri="{FF2B5EF4-FFF2-40B4-BE49-F238E27FC236}">
                  <a16:creationId xmlns:a16="http://schemas.microsoft.com/office/drawing/2014/main" id="{460487A5-12EB-422E-9588-8FF06FAF73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1" name="Rectangle 64">
              <a:extLst>
                <a:ext uri="{FF2B5EF4-FFF2-40B4-BE49-F238E27FC236}">
                  <a16:creationId xmlns:a16="http://schemas.microsoft.com/office/drawing/2014/main" id="{7D522D20-C9F7-4B34-9066-4B43ADAABD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2" name="Rectangle 66">
              <a:extLst>
                <a:ext uri="{FF2B5EF4-FFF2-40B4-BE49-F238E27FC236}">
                  <a16:creationId xmlns:a16="http://schemas.microsoft.com/office/drawing/2014/main" id="{97B04F2C-295B-447A-8941-0AD4F55516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3" name="Rectangle 64">
              <a:extLst>
                <a:ext uri="{FF2B5EF4-FFF2-40B4-BE49-F238E27FC236}">
                  <a16:creationId xmlns:a16="http://schemas.microsoft.com/office/drawing/2014/main" id="{17D7FF91-B366-4534-B9B4-5710926EE7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4" name="Rectangle 66">
              <a:extLst>
                <a:ext uri="{FF2B5EF4-FFF2-40B4-BE49-F238E27FC236}">
                  <a16:creationId xmlns:a16="http://schemas.microsoft.com/office/drawing/2014/main" id="{B5B8116C-ADD9-4826-9C37-270377E8FF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5" name="Rectangle 64">
              <a:extLst>
                <a:ext uri="{FF2B5EF4-FFF2-40B4-BE49-F238E27FC236}">
                  <a16:creationId xmlns:a16="http://schemas.microsoft.com/office/drawing/2014/main" id="{22D01D96-8DB8-40BF-83AC-4CA49EC26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Rectangle 66">
              <a:extLst>
                <a:ext uri="{FF2B5EF4-FFF2-40B4-BE49-F238E27FC236}">
                  <a16:creationId xmlns:a16="http://schemas.microsoft.com/office/drawing/2014/main" id="{44B584CD-5E60-4B15-847C-B30D15DA1A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7" name="Rectangle 64">
              <a:extLst>
                <a:ext uri="{FF2B5EF4-FFF2-40B4-BE49-F238E27FC236}">
                  <a16:creationId xmlns:a16="http://schemas.microsoft.com/office/drawing/2014/main" id="{CF2BB7DC-B968-4F0B-9748-BF0E6E297C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8" name="Rectangle 66">
              <a:extLst>
                <a:ext uri="{FF2B5EF4-FFF2-40B4-BE49-F238E27FC236}">
                  <a16:creationId xmlns:a16="http://schemas.microsoft.com/office/drawing/2014/main" id="{CF12C159-3F09-4861-9450-ECD5DB310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40" name="Rectangle 39">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Platshållare för sidfot 2">
            <a:extLst>
              <a:ext uri="{FF2B5EF4-FFF2-40B4-BE49-F238E27FC236}">
                <a16:creationId xmlns:a16="http://schemas.microsoft.com/office/drawing/2014/main" id="{495755B3-83C7-45F2-8688-282A96747DC5}"/>
              </a:ext>
            </a:extLst>
          </p:cNvPr>
          <p:cNvSpPr>
            <a:spLocks noGrp="1"/>
          </p:cNvSpPr>
          <p:nvPr>
            <p:ph type="ftr" sz="quarter" idx="11"/>
          </p:nvPr>
        </p:nvSpPr>
        <p:spPr>
          <a:xfrm rot="-5400000">
            <a:off x="-945222" y="5281914"/>
            <a:ext cx="2495058" cy="365125"/>
          </a:xfrm>
        </p:spPr>
        <p:txBody>
          <a:bodyPr vert="horz" lIns="91440" tIns="45720" rIns="91440" bIns="45720" rtlCol="0" anchor="ctr">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t>www.vardsamverkan.se/goteborgsomradet</a:t>
            </a:r>
          </a:p>
        </p:txBody>
      </p:sp>
      <p:sp>
        <p:nvSpPr>
          <p:cNvPr id="6" name="textruta 5">
            <a:extLst>
              <a:ext uri="{FF2B5EF4-FFF2-40B4-BE49-F238E27FC236}">
                <a16:creationId xmlns:a16="http://schemas.microsoft.com/office/drawing/2014/main" id="{784A160F-AF8B-448D-A3A6-25C37566AA46}"/>
              </a:ext>
            </a:extLst>
          </p:cNvPr>
          <p:cNvSpPr txBox="1"/>
          <p:nvPr/>
        </p:nvSpPr>
        <p:spPr>
          <a:xfrm>
            <a:off x="1166649" y="3379979"/>
            <a:ext cx="3874685" cy="3186359"/>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textruta 3">
            <a:extLst>
              <a:ext uri="{FF2B5EF4-FFF2-40B4-BE49-F238E27FC236}">
                <a16:creationId xmlns:a16="http://schemas.microsoft.com/office/drawing/2014/main" id="{084F2363-B8CF-4126-BA5A-E253C6D5031B}"/>
              </a:ext>
            </a:extLst>
          </p:cNvPr>
          <p:cNvSpPr txBox="1"/>
          <p:nvPr/>
        </p:nvSpPr>
        <p:spPr>
          <a:xfrm>
            <a:off x="1088540" y="5735341"/>
            <a:ext cx="3915872"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err="1">
                <a:ln>
                  <a:noFill/>
                </a:ln>
                <a:solidFill>
                  <a:srgbClr val="FFFFFF"/>
                </a:solidFill>
                <a:effectLst/>
                <a:uLnTx/>
                <a:uFillTx/>
                <a:latin typeface="Cambria" panose="02040503050406030204"/>
                <a:ea typeface="Cambria" panose="02040503050406030204" pitchFamily="18" charset="0"/>
                <a:cs typeface="+mn-cs"/>
              </a:rPr>
              <a:t>Samverkansperspektiv</a:t>
            </a:r>
            <a:r>
              <a:rPr kumimoji="0" lang="en-US" sz="2400" b="1" i="0" u="none" strike="noStrike" kern="1200" cap="none" spc="0" normalizeH="0" baseline="0" noProof="0">
                <a:ln>
                  <a:noFill/>
                </a:ln>
                <a:solidFill>
                  <a:srgbClr val="FFFFFF"/>
                </a:solidFill>
                <a:effectLst/>
                <a:uLnTx/>
                <a:uFillTx/>
                <a:latin typeface="Cambria" panose="02040503050406030204"/>
                <a:ea typeface="Cambria" panose="02040503050406030204" pitchFamily="18" charset="0"/>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231056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Office Theme">
  <a:themeElements>
    <a:clrScheme name="Röd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1_Office-tema">
  <a:themeElements>
    <a:clrScheme name="Samverkan">
      <a:dk1>
        <a:sysClr val="windowText" lastClr="000000"/>
      </a:dk1>
      <a:lt1>
        <a:srgbClr val="FFFFFF"/>
      </a:lt1>
      <a:dk2>
        <a:srgbClr val="757070"/>
      </a:dk2>
      <a:lt2>
        <a:srgbClr val="E7E6E6"/>
      </a:lt2>
      <a:accent1>
        <a:srgbClr val="FAA21B"/>
      </a:accent1>
      <a:accent2>
        <a:srgbClr val="FFC95D"/>
      </a:accent2>
      <a:accent3>
        <a:srgbClr val="FDC785"/>
      </a:accent3>
      <a:accent4>
        <a:srgbClr val="E9A772"/>
      </a:accent4>
      <a:accent5>
        <a:srgbClr val="CE8B72"/>
      </a:accent5>
      <a:accent6>
        <a:srgbClr val="AA7C75"/>
      </a:accent6>
      <a:hlink>
        <a:srgbClr val="C0B98E"/>
      </a:hlink>
      <a:folHlink>
        <a:srgbClr val="00808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KL PPT Gul">
  <a:themeElements>
    <a:clrScheme name="SKL 2017">
      <a:dk1>
        <a:sysClr val="windowText" lastClr="000000"/>
      </a:dk1>
      <a:lt1>
        <a:sysClr val="window" lastClr="FFFFFF"/>
      </a:lt1>
      <a:dk2>
        <a:srgbClr val="6A605A"/>
      </a:dk2>
      <a:lt2>
        <a:srgbClr val="D7D1CA"/>
      </a:lt2>
      <a:accent1>
        <a:srgbClr val="E6460A"/>
      </a:accent1>
      <a:accent2>
        <a:srgbClr val="FFBE0A"/>
      </a:accent2>
      <a:accent3>
        <a:srgbClr val="F39325"/>
      </a:accent3>
      <a:accent4>
        <a:srgbClr val="D7D1CA"/>
      </a:accent4>
      <a:accent5>
        <a:srgbClr val="8D8179"/>
      </a:accent5>
      <a:accent6>
        <a:srgbClr val="6A605A"/>
      </a:accent6>
      <a:hlink>
        <a:srgbClr val="0563C1"/>
      </a:hlink>
      <a:folHlink>
        <a:srgbClr val="954F72"/>
      </a:folHlink>
    </a:clrScheme>
    <a:fontScheme name="SKL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R.potx" id="{2D4F3064-8F03-4D25-9215-38081F1E0559}" vid="{1D1C31D0-6525-41C9-89A4-7732D582AA57}"/>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10394</Words>
  <Application>Microsoft Office PowerPoint</Application>
  <PresentationFormat>Bredbild</PresentationFormat>
  <Paragraphs>994</Paragraphs>
  <Slides>59</Slides>
  <Notes>56</Notes>
  <HiddenSlides>0</HiddenSlides>
  <MMClips>0</MMClips>
  <ScaleCrop>false</ScaleCrop>
  <HeadingPairs>
    <vt:vector size="6" baseType="variant">
      <vt:variant>
        <vt:lpstr>Använt teckensnitt</vt:lpstr>
      </vt:variant>
      <vt:variant>
        <vt:i4>21</vt:i4>
      </vt:variant>
      <vt:variant>
        <vt:lpstr>Tema</vt:lpstr>
      </vt:variant>
      <vt:variant>
        <vt:i4>4</vt:i4>
      </vt:variant>
      <vt:variant>
        <vt:lpstr>Bildrubriker</vt:lpstr>
      </vt:variant>
      <vt:variant>
        <vt:i4>59</vt:i4>
      </vt:variant>
    </vt:vector>
  </HeadingPairs>
  <TitlesOfParts>
    <vt:vector size="84" baseType="lpstr">
      <vt:lpstr>Arial</vt:lpstr>
      <vt:lpstr>Berlin Sans FB Demi</vt:lpstr>
      <vt:lpstr>Bradley Hand ITC</vt:lpstr>
      <vt:lpstr>Calibri</vt:lpstr>
      <vt:lpstr>Calibri Light</vt:lpstr>
      <vt:lpstr>Cambria</vt:lpstr>
      <vt:lpstr>Courier New</vt:lpstr>
      <vt:lpstr>Franklin Gothic Demi</vt:lpstr>
      <vt:lpstr>Franklin Gothic Demi Cond</vt:lpstr>
      <vt:lpstr>Franklin Gothic Heavy</vt:lpstr>
      <vt:lpstr>Georgia</vt:lpstr>
      <vt:lpstr>Gill Sans MT</vt:lpstr>
      <vt:lpstr>Helvetica</vt:lpstr>
      <vt:lpstr>Lucida Calligraphy</vt:lpstr>
      <vt:lpstr>Roboto</vt:lpstr>
      <vt:lpstr>Segoe UI</vt:lpstr>
      <vt:lpstr>Symbol</vt:lpstr>
      <vt:lpstr>Times New Roman</vt:lpstr>
      <vt:lpstr>TTNorms</vt:lpstr>
      <vt:lpstr>Verdana</vt:lpstr>
      <vt:lpstr>Wingdings</vt:lpstr>
      <vt:lpstr>Office Theme</vt:lpstr>
      <vt:lpstr>1_Office-tema</vt:lpstr>
      <vt:lpstr>SKL PPT Gul</vt:lpstr>
      <vt:lpstr>Office-tema</vt:lpstr>
      <vt:lpstr>Innehåll grundutbildning SIP</vt:lpstr>
      <vt:lpstr>Begreppet SIP</vt:lpstr>
      <vt:lpstr>Tips på introduktionsfilmer om SIP </vt:lpstr>
      <vt:lpstr> Syfte och mål med SIP</vt:lpstr>
      <vt:lpstr>SIP svarar på frågan:</vt:lpstr>
      <vt:lpstr>Innehåll i planen …mall i Västra Götaland! </vt:lpstr>
      <vt:lpstr>PowerPoint-presentation</vt:lpstr>
      <vt:lpstr>PowerPoint-presentation</vt:lpstr>
      <vt:lpstr>PowerPoint-presentation</vt:lpstr>
      <vt:lpstr>PowerPoint-presentation</vt:lpstr>
      <vt:lpstr>PowerPoint-presentation</vt:lpstr>
      <vt:lpstr>PowerPoint-presentation</vt:lpstr>
      <vt:lpstr>Vad säger lagarna?</vt:lpstr>
      <vt:lpstr>Vad säger lagarna?</vt:lpstr>
      <vt:lpstr>Skillnader för SIP i de olika lagarna</vt:lpstr>
      <vt:lpstr>PowerPoint-presentation</vt:lpstr>
      <vt:lpstr>Fast vårdkontakt</vt:lpstr>
      <vt:lpstr>PowerPoint-presentation</vt:lpstr>
      <vt:lpstr>PowerPoint-presentation</vt:lpstr>
      <vt:lpstr>PowerPoint-presentation</vt:lpstr>
      <vt:lpstr>PowerPoint-presentation</vt:lpstr>
      <vt:lpstr>PowerPoint-presentation</vt:lpstr>
      <vt:lpstr>PowerPoint-presentation</vt:lpstr>
      <vt:lpstr>Förhållningssätt/perspektiv!</vt:lpstr>
      <vt:lpstr>PowerPoint-presentation</vt:lpstr>
      <vt:lpstr>PowerPoint-presentation</vt:lpstr>
      <vt:lpstr>SIP-processen</vt:lpstr>
      <vt:lpstr>PowerPoint-presentation</vt:lpstr>
      <vt:lpstr>God kvalitet på SIP</vt:lpstr>
      <vt:lpstr>PowerPoint-presentation</vt:lpstr>
      <vt:lpstr>PowerPoint-presentation</vt:lpstr>
      <vt:lpstr>Förberedelse</vt:lpstr>
      <vt:lpstr>Mål</vt:lpstr>
      <vt:lpstr>Tydlighet När brukaren behöver vara med och förstå delmålen</vt:lpstr>
      <vt:lpstr>Värden – Mål på lång och kort sikt </vt:lpstr>
      <vt:lpstr>Mål ska vara möjliga att nå! </vt:lpstr>
      <vt:lpstr>PowerPoint-presentation</vt:lpstr>
      <vt:lpstr> Kartlägga behovet till ett SIP möte  för att göra en kallelsen/inbjudan   Vi planerar mötet tillsammans den enskilde</vt:lpstr>
      <vt:lpstr>PowerPoint-presentation</vt:lpstr>
      <vt:lpstr>Mötesstruktur</vt:lpstr>
      <vt:lpstr>Trygga möten</vt:lpstr>
      <vt:lpstr>PowerPoint-presentation</vt:lpstr>
      <vt:lpstr>Mötescirkeln – ett verktyg i möten</vt:lpstr>
      <vt:lpstr>PowerPoint-presentation</vt:lpstr>
      <vt:lpstr>PowerPoint-presentation</vt:lpstr>
      <vt:lpstr>Grundmaterial om SIP</vt:lpstr>
      <vt:lpstr>Mer information om SIP  www.uppdragpsykiskhalsa.se  www.skr.se</vt:lpstr>
      <vt:lpstr>Utbildningsverktyg från SIP – samordnad individuell plan | Uppdrag Psykisk Hälsa (uppdragpsykiskhalsa.se) (innehåller även fallbeskrivningar)</vt:lpstr>
      <vt:lpstr>PowerPoint-presentation</vt:lpstr>
      <vt:lpstr>Digital SIP!</vt:lpstr>
      <vt:lpstr>Översikt av SIP i SAMSA </vt:lpstr>
      <vt:lpstr>Samtycke i SAMSA</vt:lpstr>
      <vt:lpstr> Kartlägga behovet till ett SIP möte  för att göra en kallelse/inbjudan   Vi planerar mötet tillsammans den enskilde</vt:lpstr>
      <vt:lpstr>Kallelse till SIP och mötesbokning i SAMSA</vt:lpstr>
      <vt:lpstr> SIP Samordnad individuell plan </vt:lpstr>
      <vt:lpstr>PowerPoint-presentation</vt:lpstr>
      <vt:lpstr>Samordnad individuell plan i SAMSA</vt:lpstr>
      <vt:lpstr>   Öva SIP-processen i praktiken</vt:lpstr>
      <vt:lpstr>Tips till utbildningstillfället</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Grundutbildningsmaterial i SIP (2024-12-19)</dc:title>
  <dc:creator>Eva (Birgitta) Nilsson</dc:creator>
  <keywords/>
  <lastModifiedBy>Frida Palm</lastModifiedBy>
  <revision>2</revision>
  <dcterms:created xsi:type="dcterms:W3CDTF">2022-05-18T12:20:18.0000000Z</dcterms:created>
  <dcterms:modified xsi:type="dcterms:W3CDTF">2024-12-19T14:48:44.0000000Z</dcterms:modified>
</coreProperties>
</file>