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0"/>
  </p:notesMasterIdLst>
  <p:handoutMasterIdLst>
    <p:handoutMasterId r:id="rId21"/>
  </p:handoutMasterIdLst>
  <p:sldIdLst>
    <p:sldId id="301" r:id="rId2"/>
    <p:sldId id="296" r:id="rId3"/>
    <p:sldId id="272" r:id="rId4"/>
    <p:sldId id="273" r:id="rId5"/>
    <p:sldId id="283" r:id="rId6"/>
    <p:sldId id="262" r:id="rId7"/>
    <p:sldId id="286" r:id="rId8"/>
    <p:sldId id="288" r:id="rId9"/>
    <p:sldId id="287" r:id="rId10"/>
    <p:sldId id="277" r:id="rId11"/>
    <p:sldId id="282" r:id="rId12"/>
    <p:sldId id="298" r:id="rId13"/>
    <p:sldId id="300" r:id="rId14"/>
    <p:sldId id="299" r:id="rId15"/>
    <p:sldId id="291" r:id="rId16"/>
    <p:sldId id="292" r:id="rId17"/>
    <p:sldId id="293" r:id="rId18"/>
    <p:sldId id="267" r:id="rId19"/>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A5B862-7347-4781-868E-4238967FC893}" v="2" dt="2024-05-22T06:05:56.465"/>
    <p1510:client id="{8B9653DC-60EA-4269-9802-13C34F75DA8C}" v="6" dt="2024-05-22T07:09:14.3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34" autoAdjust="0"/>
    <p:restoredTop sz="86957" autoAdjust="0"/>
  </p:normalViewPr>
  <p:slideViewPr>
    <p:cSldViewPr snapToGrid="0">
      <p:cViewPr>
        <p:scale>
          <a:sx n="90" d="100"/>
          <a:sy n="90" d="100"/>
        </p:scale>
        <p:origin x="780" y="174"/>
      </p:cViewPr>
      <p:guideLst/>
    </p:cSldViewPr>
  </p:slideViewPr>
  <p:outlineViewPr>
    <p:cViewPr>
      <p:scale>
        <a:sx n="33" d="100"/>
        <a:sy n="33" d="100"/>
      </p:scale>
      <p:origin x="0" y="-5016"/>
    </p:cViewPr>
  </p:outlineViewPr>
  <p:notesTextViewPr>
    <p:cViewPr>
      <p:scale>
        <a:sx n="1" d="1"/>
        <a:sy n="1" d="1"/>
      </p:scale>
      <p:origin x="0" y="0"/>
    </p:cViewPr>
  </p:notesTextViewPr>
  <p:notesViewPr>
    <p:cSldViewPr snapToGrid="0">
      <p:cViewPr varScale="1">
        <p:scale>
          <a:sx n="84" d="100"/>
          <a:sy n="84" d="100"/>
        </p:scale>
        <p:origin x="2976" y="90"/>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7.xml" Id="rId8" /><Relationship Type="http://schemas.openxmlformats.org/officeDocument/2006/relationships/slide" Target="slides/slide12.xml" Id="rId13" /><Relationship Type="http://schemas.openxmlformats.org/officeDocument/2006/relationships/slide" Target="slides/slide17.xml" Id="rId18" /><Relationship Type="http://schemas.microsoft.com/office/2015/10/relationships/revisionInfo" Target="revisionInfo.xml" Id="rId26" /><Relationship Type="http://schemas.openxmlformats.org/officeDocument/2006/relationships/slide" Target="slides/slide2.xml" Id="rId3" /><Relationship Type="http://schemas.openxmlformats.org/officeDocument/2006/relationships/handoutMaster" Target="handoutMasters/handoutMaster1.xml" Id="rId21" /><Relationship Type="http://schemas.openxmlformats.org/officeDocument/2006/relationships/slide" Target="slides/slide6.xml" Id="rId7" /><Relationship Type="http://schemas.openxmlformats.org/officeDocument/2006/relationships/slide" Target="slides/slide11.xml" Id="rId12" /><Relationship Type="http://schemas.openxmlformats.org/officeDocument/2006/relationships/slide" Target="slides/slide16.xml" Id="rId17" /><Relationship Type="http://schemas.openxmlformats.org/officeDocument/2006/relationships/tableStyles" Target="tableStyles.xml" Id="rId25" /><Relationship Type="http://schemas.openxmlformats.org/officeDocument/2006/relationships/slide" Target="slides/slide1.xml" Id="rId2" /><Relationship Type="http://schemas.openxmlformats.org/officeDocument/2006/relationships/slide" Target="slides/slide15.xml" Id="rId16" /><Relationship Type="http://schemas.openxmlformats.org/officeDocument/2006/relationships/notesMaster" Target="notesMasters/notesMaster1.xml" Id="rId20" /><Relationship Type="http://schemas.openxmlformats.org/officeDocument/2006/relationships/slideMaster" Target="slideMasters/slideMaster1.xml" Id="rId1" /><Relationship Type="http://schemas.openxmlformats.org/officeDocument/2006/relationships/slide" Target="slides/slide5.xml" Id="rId6" /><Relationship Type="http://schemas.openxmlformats.org/officeDocument/2006/relationships/slide" Target="slides/slide10.xml" Id="rId11" /><Relationship Type="http://schemas.openxmlformats.org/officeDocument/2006/relationships/theme" Target="theme/theme1.xml" Id="rId24" /><Relationship Type="http://schemas.openxmlformats.org/officeDocument/2006/relationships/slide" Target="slides/slide4.xml" Id="rId5" /><Relationship Type="http://schemas.openxmlformats.org/officeDocument/2006/relationships/slide" Target="slides/slide14.xml" Id="rId15" /><Relationship Type="http://schemas.openxmlformats.org/officeDocument/2006/relationships/viewProps" Target="viewProps.xml" Id="rId23" /><Relationship Type="http://schemas.openxmlformats.org/officeDocument/2006/relationships/slide" Target="slides/slide9.xml" Id="rId10" /><Relationship Type="http://schemas.openxmlformats.org/officeDocument/2006/relationships/slide" Target="slides/slide18.xml" Id="rId19" /><Relationship Type="http://schemas.openxmlformats.org/officeDocument/2006/relationships/slide" Target="slides/slide3.xml" Id="rId4" /><Relationship Type="http://schemas.openxmlformats.org/officeDocument/2006/relationships/slide" Target="slides/slide8.xml" Id="rId9" /><Relationship Type="http://schemas.openxmlformats.org/officeDocument/2006/relationships/slide" Target="slides/slide13.xml" Id="rId14" /><Relationship Type="http://schemas.openxmlformats.org/officeDocument/2006/relationships/presProps" Target="presProps.xml" Id="rId22"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FBC9A1D8-3438-BFD2-3F76-50893C41D5F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2BB2FE5E-F6D2-F1E8-4A37-DAB651B0A2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D81B2B-C5CE-41C6-BDA2-C05E134D15F2}" type="datetimeFigureOut">
              <a:rPr lang="sv-SE" smtClean="0"/>
              <a:t>2024-05-22</a:t>
            </a:fld>
            <a:endParaRPr lang="sv-SE"/>
          </a:p>
        </p:txBody>
      </p:sp>
      <p:sp>
        <p:nvSpPr>
          <p:cNvPr id="4" name="Platshållare för sidfot 3">
            <a:extLst>
              <a:ext uri="{FF2B5EF4-FFF2-40B4-BE49-F238E27FC236}">
                <a16:creationId xmlns:a16="http://schemas.microsoft.com/office/drawing/2014/main" id="{F512B5B7-3FDD-82CB-D536-60BE45A941A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AB35F177-ADFE-B13A-CD69-AB12BCD348A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8EB82D2-CF1F-4545-B121-9879B686B18B}" type="slidenum">
              <a:rPr lang="sv-SE" smtClean="0"/>
              <a:t>‹#›</a:t>
            </a:fld>
            <a:endParaRPr lang="sv-SE"/>
          </a:p>
        </p:txBody>
      </p:sp>
    </p:spTree>
    <p:extLst>
      <p:ext uri="{BB962C8B-B14F-4D97-AF65-F5344CB8AC3E}">
        <p14:creationId xmlns:p14="http://schemas.microsoft.com/office/powerpoint/2010/main" val="35625164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820F28-C7D8-4679-93B3-D06A863FF4DD}" type="datetimeFigureOut">
              <a:rPr lang="sv-SE" smtClean="0"/>
              <a:t>2024-05-22</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DB348E-2203-4E62-BE65-529166C2B605}" type="slidenum">
              <a:rPr lang="sv-SE" smtClean="0"/>
              <a:t>‹#›</a:t>
            </a:fld>
            <a:endParaRPr lang="sv-SE"/>
          </a:p>
        </p:txBody>
      </p:sp>
    </p:spTree>
    <p:extLst>
      <p:ext uri="{BB962C8B-B14F-4D97-AF65-F5344CB8AC3E}">
        <p14:creationId xmlns:p14="http://schemas.microsoft.com/office/powerpoint/2010/main" val="826905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dirty="0"/>
              <a:t>Detta är ett gemensamt informationsmaterial som är framtaget som komplement till den delregionala rutinen för förskrivningsprocessen av hjälpmedel i samband med utskrivning från slutenvården. </a:t>
            </a:r>
          </a:p>
          <a:p>
            <a:r>
              <a:rPr lang="sv-SE" sz="1200" dirty="0"/>
              <a:t>Rutinen gäller Arbetsterapeuter och Fysioterapeuter inom Samverkansområde Göteborg med start 2024-06-01. </a:t>
            </a:r>
            <a:br>
              <a:rPr lang="sv-SE" sz="1200" dirty="0"/>
            </a:br>
            <a:br>
              <a:rPr lang="sv-SE" sz="1200" dirty="0"/>
            </a:br>
            <a:r>
              <a:rPr lang="sv-SE" sz="1200" dirty="0"/>
              <a:t>Alla uppmuntrats till att läsa rutinen i sin helhet innan ni tar del av informationsmaterialet som är tänkt som ett komplement.  Ni kan använda länk ovan. </a:t>
            </a:r>
            <a:endParaRPr lang="sv-SE" dirty="0"/>
          </a:p>
        </p:txBody>
      </p:sp>
      <p:sp>
        <p:nvSpPr>
          <p:cNvPr id="4" name="Platshållare för bildnummer 3"/>
          <p:cNvSpPr>
            <a:spLocks noGrp="1"/>
          </p:cNvSpPr>
          <p:nvPr>
            <p:ph type="sldNum" sz="quarter" idx="5"/>
          </p:nvPr>
        </p:nvSpPr>
        <p:spPr/>
        <p:txBody>
          <a:bodyPr/>
          <a:lstStyle/>
          <a:p>
            <a:fld id="{A3DB348E-2203-4E62-BE65-529166C2B605}" type="slidenum">
              <a:rPr lang="sv-SE" smtClean="0"/>
              <a:t>1</a:t>
            </a:fld>
            <a:endParaRPr lang="sv-SE"/>
          </a:p>
        </p:txBody>
      </p:sp>
    </p:spTree>
    <p:extLst>
      <p:ext uri="{BB962C8B-B14F-4D97-AF65-F5344CB8AC3E}">
        <p14:creationId xmlns:p14="http://schemas.microsoft.com/office/powerpoint/2010/main" val="38762781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solidFill>
                  <a:srgbClr val="000000"/>
                </a:solidFill>
                <a:effectLst/>
                <a:latin typeface="Cambria" panose="02040503050406030204" pitchFamily="18" charset="0"/>
                <a:ea typeface="Gadugi" panose="020B0502040204020203" pitchFamily="34" charset="0"/>
                <a:cs typeface="Times New Roman" panose="02020603050405020304" pitchFamily="18" charset="0"/>
              </a:rPr>
              <a:t>Bedöms risker finnas i samband med användandet av förskrivet hjälpmedel, alternativt behov av ytterligare hjälpmedel för icke primära behov, är samarbetet och kommunikationen helt nödvändigt och uppföljning ska utföras av mottagande vårdnivå skyndsamt i samband med hemgång.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solidFill>
                <a:srgbClr val="000000"/>
              </a:solidFill>
              <a:effectLst/>
              <a:latin typeface="Cambria" panose="02040503050406030204" pitchFamily="18" charset="0"/>
              <a:ea typeface="Gadugi" panose="020B0502040204020203"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Förväntningar på AT &amp; FT efter utskrivningen påverkas av förväntningar som byggs under slutenvårdsvistelsen. Viktigt att vi stödjer varandra genom att hjälpa patienten, anhöriga att ha rätt förväntningar!</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effectLst/>
              <a:latin typeface="Cambria" panose="02040503050406030204" pitchFamily="18" charset="0"/>
              <a:ea typeface="Gadugi" panose="020B0502040204020203" pitchFamily="34" charset="0"/>
              <a:cs typeface="Times New Roman" panose="02020603050405020304" pitchFamily="18" charset="0"/>
            </a:endParaRPr>
          </a:p>
          <a:p>
            <a:endParaRPr lang="sv-SE" dirty="0"/>
          </a:p>
        </p:txBody>
      </p:sp>
      <p:sp>
        <p:nvSpPr>
          <p:cNvPr id="4" name="Platshållare för bildnummer 3"/>
          <p:cNvSpPr>
            <a:spLocks noGrp="1"/>
          </p:cNvSpPr>
          <p:nvPr>
            <p:ph type="sldNum" sz="quarter" idx="5"/>
          </p:nvPr>
        </p:nvSpPr>
        <p:spPr/>
        <p:txBody>
          <a:bodyPr/>
          <a:lstStyle/>
          <a:p>
            <a:fld id="{A3DB348E-2203-4E62-BE65-529166C2B605}" type="slidenum">
              <a:rPr lang="sv-SE" smtClean="0"/>
              <a:t>10</a:t>
            </a:fld>
            <a:endParaRPr lang="sv-SE"/>
          </a:p>
        </p:txBody>
      </p:sp>
    </p:spTree>
    <p:extLst>
      <p:ext uri="{BB962C8B-B14F-4D97-AF65-F5344CB8AC3E}">
        <p14:creationId xmlns:p14="http://schemas.microsoft.com/office/powerpoint/2010/main" val="1961924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För regional primärvård är det sällan en vårdbegäran är aktuell. Men kan ske exempelvis om en patient skulle insjukna under pågående träning. Det kan dock bli aktuellt att uppdatera en vårdbegäran  om man får ett inskrivningsmeddelande i SAMSA och patienten är aktuell hos er. </a:t>
            </a:r>
            <a:br>
              <a:rPr lang="sv-SE" dirty="0"/>
            </a:br>
            <a:endParaRPr lang="sv-SE" dirty="0"/>
          </a:p>
          <a:p>
            <a:r>
              <a:rPr lang="sv-SE" dirty="0"/>
              <a:t>I kommuner där man arbetat med att i sin egen journal göra en förberedd vårdbegäran är det viktigt att i text skriva när bedömningen är gjord.  Det är också viktigt att inhämta samtycket till den förberedda vårdbegäran och att den som sedan skickar in patient med vårdbegäran inhämtar sitt samtycke även då. </a:t>
            </a:r>
          </a:p>
        </p:txBody>
      </p:sp>
      <p:sp>
        <p:nvSpPr>
          <p:cNvPr id="4" name="Platshållare för bildnummer 3"/>
          <p:cNvSpPr>
            <a:spLocks noGrp="1"/>
          </p:cNvSpPr>
          <p:nvPr>
            <p:ph type="sldNum" sz="quarter" idx="5"/>
          </p:nvPr>
        </p:nvSpPr>
        <p:spPr/>
        <p:txBody>
          <a:bodyPr/>
          <a:lstStyle/>
          <a:p>
            <a:fld id="{A3DB348E-2203-4E62-BE65-529166C2B605}" type="slidenum">
              <a:rPr lang="sv-SE" smtClean="0"/>
              <a:t>11</a:t>
            </a:fld>
            <a:endParaRPr lang="sv-SE"/>
          </a:p>
        </p:txBody>
      </p:sp>
    </p:spTree>
    <p:extLst>
      <p:ext uri="{BB962C8B-B14F-4D97-AF65-F5344CB8AC3E}">
        <p14:creationId xmlns:p14="http://schemas.microsoft.com/office/powerpoint/2010/main" val="23165938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A3DB348E-2203-4E62-BE65-529166C2B605}" type="slidenum">
              <a:rPr lang="sv-SE" smtClean="0"/>
              <a:t>13</a:t>
            </a:fld>
            <a:endParaRPr lang="sv-SE"/>
          </a:p>
        </p:txBody>
      </p:sp>
    </p:spTree>
    <p:extLst>
      <p:ext uri="{BB962C8B-B14F-4D97-AF65-F5344CB8AC3E}">
        <p14:creationId xmlns:p14="http://schemas.microsoft.com/office/powerpoint/2010/main" val="6175742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07000"/>
              </a:lnSpc>
              <a:spcAft>
                <a:spcPts val="800"/>
              </a:spcAft>
            </a:pPr>
            <a:r>
              <a:rPr lang="sv-SE" sz="1200" dirty="0">
                <a:solidFill>
                  <a:srgbClr val="000000"/>
                </a:solidFill>
                <a:effectLst/>
                <a:latin typeface="Cambria" panose="02040503050406030204" pitchFamily="18" charset="0"/>
                <a:ea typeface="Gadugi" panose="020B0502040204020203" pitchFamily="34" charset="0"/>
                <a:cs typeface="Times New Roman" panose="02020603050405020304" pitchFamily="18" charset="0"/>
              </a:rPr>
              <a:t>Slutenvården ansvarar för att tillgodose eventuella behov av hjälpmedel under vistelsetid samt vid permission från sjukhuset. I de fall patienten bedöms ha ett behov av hjälpmedel första dagarna/dygnen efter utskrivning har slutenvården i första hand förskrivaransvaret för hjälpmedel för de primära behoven. </a:t>
            </a:r>
            <a:endParaRPr lang="sv-SE" sz="1200" dirty="0">
              <a:effectLst/>
              <a:latin typeface="Cambria" panose="02040503050406030204" pitchFamily="18" charset="0"/>
              <a:ea typeface="Gadugi" panose="020B0502040204020203" pitchFamily="34" charset="0"/>
              <a:cs typeface="Times New Roman" panose="02020603050405020304" pitchFamily="18" charset="0"/>
            </a:endParaRPr>
          </a:p>
          <a:p>
            <a:r>
              <a:rPr lang="sv-SE" sz="1200" dirty="0">
                <a:solidFill>
                  <a:srgbClr val="000000"/>
                </a:solidFill>
                <a:effectLst/>
                <a:latin typeface="Gadugi" panose="020B0502040204020203" pitchFamily="34" charset="0"/>
                <a:ea typeface="Gadugi" panose="020B0502040204020203" pitchFamily="34" charset="0"/>
                <a:cs typeface="Arial" panose="020B0604020202020204" pitchFamily="34" charset="0"/>
              </a:rPr>
              <a:t>Mottagande vårdnivå ska vara behjälplig med bedömning av hjälpmedelsbehov vid osäkerhet kring val av hjälpmedel och dess funktion i hemmiljön. Vård- och behandlingsansvaret enligt förskrivningsprocessen överförs till mottagaren samtidigt som utskrivningen. Alla parter ansvarar för att använda IT-verktyget SAMSA för att säkerställa informationsöverföringen. Vid identifierade behov av tidig uppföljning efter utskrivning måste detta kommunicerats tydligt i SAMSA från slutenvården</a:t>
            </a:r>
            <a:endParaRPr lang="sv-SE" dirty="0"/>
          </a:p>
          <a:p>
            <a:r>
              <a:rPr lang="sv-SE" dirty="0"/>
              <a:t>Kunskap om olika hjälpmedel som behövs inför hemgång.</a:t>
            </a:r>
          </a:p>
        </p:txBody>
      </p:sp>
      <p:sp>
        <p:nvSpPr>
          <p:cNvPr id="4" name="Platshållare för bildnummer 3"/>
          <p:cNvSpPr>
            <a:spLocks noGrp="1"/>
          </p:cNvSpPr>
          <p:nvPr>
            <p:ph type="sldNum" sz="quarter" idx="5"/>
          </p:nvPr>
        </p:nvSpPr>
        <p:spPr/>
        <p:txBody>
          <a:bodyPr/>
          <a:lstStyle/>
          <a:p>
            <a:fld id="{A3DB348E-2203-4E62-BE65-529166C2B605}" type="slidenum">
              <a:rPr lang="sv-SE" smtClean="0"/>
              <a:t>15</a:t>
            </a:fld>
            <a:endParaRPr lang="sv-SE"/>
          </a:p>
        </p:txBody>
      </p:sp>
    </p:spTree>
    <p:extLst>
      <p:ext uri="{BB962C8B-B14F-4D97-AF65-F5344CB8AC3E}">
        <p14:creationId xmlns:p14="http://schemas.microsoft.com/office/powerpoint/2010/main" val="19730115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07000"/>
              </a:lnSpc>
              <a:spcAft>
                <a:spcPts val="800"/>
              </a:spcAft>
            </a:pPr>
            <a:r>
              <a:rPr lang="sv-SE" sz="1200" dirty="0">
                <a:effectLst/>
                <a:latin typeface="Cambria" panose="02040503050406030204" pitchFamily="18" charset="0"/>
                <a:ea typeface="Gadugi" panose="020B0502040204020203" pitchFamily="34" charset="0"/>
                <a:cs typeface="Times New Roman" panose="02020603050405020304" pitchFamily="18" charset="0"/>
              </a:rPr>
              <a:t>Regionala primärvården ansvarar för rehabiliteringsinsatser för patienter i ordinärt boende som inte är inskrivna i kommunal primärvård. Vård- och behandlingsansvaret enligt förskrivningsprocessen överförs till mottagande vårdnivå samtidigt som utskrivningen sker. Alla parter ansvarar för att använda </a:t>
            </a:r>
            <a:r>
              <a:rPr lang="sv-SE" sz="1200" dirty="0">
                <a:solidFill>
                  <a:srgbClr val="000000"/>
                </a:solidFill>
                <a:effectLst/>
                <a:latin typeface="Cambria" panose="02040503050406030204" pitchFamily="18" charset="0"/>
                <a:ea typeface="Gadugi" panose="020B0502040204020203" pitchFamily="34" charset="0"/>
                <a:cs typeface="Times New Roman" panose="02020603050405020304" pitchFamily="18" charset="0"/>
              </a:rPr>
              <a:t>IT-verktyget SAMSA för att säkerställa informationsöverföringen. </a:t>
            </a:r>
            <a:endParaRPr lang="sv-SE" sz="1200" dirty="0">
              <a:effectLst/>
              <a:latin typeface="Cambria" panose="02040503050406030204" pitchFamily="18" charset="0"/>
              <a:ea typeface="Gadugi" panose="020B0502040204020203" pitchFamily="34" charset="0"/>
              <a:cs typeface="Times New Roman" panose="02020603050405020304" pitchFamily="18" charset="0"/>
            </a:endParaRPr>
          </a:p>
          <a:p>
            <a:pPr>
              <a:lnSpc>
                <a:spcPct val="107000"/>
              </a:lnSpc>
              <a:spcAft>
                <a:spcPts val="800"/>
              </a:spcAft>
            </a:pPr>
            <a:r>
              <a:rPr lang="sv-SE" sz="1200" dirty="0">
                <a:solidFill>
                  <a:srgbClr val="000000"/>
                </a:solidFill>
                <a:effectLst/>
                <a:latin typeface="Cambria" panose="02040503050406030204" pitchFamily="18" charset="0"/>
                <a:ea typeface="Gadugi" panose="020B0502040204020203" pitchFamily="34" charset="0"/>
                <a:cs typeface="Times New Roman" panose="02020603050405020304" pitchFamily="18" charset="0"/>
              </a:rPr>
              <a:t>Kontakt med patient tas av mottagande rehabmottagning efter utskrivning. Regional primärvård följer upp och bedömer fortsatta hjälpmedelsbehov vid kontakt med patient. </a:t>
            </a:r>
            <a:endParaRPr lang="sv-SE" sz="1200" dirty="0">
              <a:effectLst/>
              <a:latin typeface="Cambria" panose="02040503050406030204" pitchFamily="18" charset="0"/>
              <a:ea typeface="Gadugi" panose="020B0502040204020203" pitchFamily="34" charset="0"/>
              <a:cs typeface="Times New Roman" panose="02020603050405020304" pitchFamily="18" charset="0"/>
            </a:endParaRPr>
          </a:p>
          <a:p>
            <a:endParaRPr lang="sv-SE" dirty="0"/>
          </a:p>
        </p:txBody>
      </p:sp>
      <p:sp>
        <p:nvSpPr>
          <p:cNvPr id="4" name="Platshållare för bildnummer 3"/>
          <p:cNvSpPr>
            <a:spLocks noGrp="1"/>
          </p:cNvSpPr>
          <p:nvPr>
            <p:ph type="sldNum" sz="quarter" idx="5"/>
          </p:nvPr>
        </p:nvSpPr>
        <p:spPr/>
        <p:txBody>
          <a:bodyPr/>
          <a:lstStyle/>
          <a:p>
            <a:fld id="{A3DB348E-2203-4E62-BE65-529166C2B605}" type="slidenum">
              <a:rPr lang="sv-SE" smtClean="0"/>
              <a:t>16</a:t>
            </a:fld>
            <a:endParaRPr lang="sv-SE"/>
          </a:p>
        </p:txBody>
      </p:sp>
    </p:spTree>
    <p:extLst>
      <p:ext uri="{BB962C8B-B14F-4D97-AF65-F5344CB8AC3E}">
        <p14:creationId xmlns:p14="http://schemas.microsoft.com/office/powerpoint/2010/main" val="32220779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effectLst/>
                <a:latin typeface="Cambria" panose="02040503050406030204" pitchFamily="18" charset="0"/>
                <a:ea typeface="Gadugi" panose="020B0502040204020203" pitchFamily="34" charset="0"/>
                <a:cs typeface="Times New Roman" panose="02020603050405020304" pitchFamily="18" charset="0"/>
              </a:rPr>
              <a:t>Kommunal primärvård ansvarar för rehabiliteringsinsatser för patienter inskrivna i kommunal primärvård. Detta inkluderar patienter boende på korttid, särskilda boende/vård och omsorgsboenden (VOB), ordinärt boende och bostäder med särskild service (BMSS). </a:t>
            </a:r>
            <a:br>
              <a:rPr lang="sv-SE" sz="1200" dirty="0">
                <a:effectLst/>
                <a:latin typeface="Cambria" panose="02040503050406030204" pitchFamily="18" charset="0"/>
                <a:ea typeface="Gadugi" panose="020B0502040204020203" pitchFamily="34" charset="0"/>
                <a:cs typeface="Times New Roman" panose="02020603050405020304" pitchFamily="18" charset="0"/>
              </a:rPr>
            </a:br>
            <a:r>
              <a:rPr lang="sv-SE" sz="1200" dirty="0">
                <a:effectLst/>
                <a:latin typeface="Cambria" panose="02040503050406030204" pitchFamily="18" charset="0"/>
                <a:ea typeface="Gadugi" panose="020B0502040204020203" pitchFamily="34" charset="0"/>
                <a:cs typeface="Times New Roman" panose="02020603050405020304" pitchFamily="18" charset="0"/>
              </a:rPr>
              <a:t>Vård- och behandlingsansvaret enligt förskrivningsprocessen överförs till mottagande vårdnivå samtidigt </a:t>
            </a:r>
            <a:r>
              <a:rPr lang="sv-SE" sz="1200" dirty="0">
                <a:solidFill>
                  <a:srgbClr val="000000"/>
                </a:solidFill>
                <a:effectLst/>
                <a:latin typeface="Cambria" panose="02040503050406030204" pitchFamily="18" charset="0"/>
                <a:ea typeface="Gadugi" panose="020B0502040204020203" pitchFamily="34" charset="0"/>
                <a:cs typeface="Times New Roman" panose="02020603050405020304" pitchFamily="18" charset="0"/>
              </a:rPr>
              <a:t>som utskrivningen sker. Alla parter ansvarar för att använda IT-verktyget SAMSA för att säkerställa informationsöverföringen. Kontakt med patient tas av mottagande rehabpersonal efter utskrivning. Kommunal primärvård följer upp och bedömer fortsatta hjälpmedelsbehov vid kontakt med patient. </a:t>
            </a:r>
            <a:endParaRPr lang="sv-SE" sz="1200" dirty="0">
              <a:effectLst/>
              <a:latin typeface="Cambria" panose="02040503050406030204" pitchFamily="18" charset="0"/>
              <a:ea typeface="Gadugi" panose="020B0502040204020203" pitchFamily="34" charset="0"/>
              <a:cs typeface="Times New Roman" panose="02020603050405020304" pitchFamily="18" charset="0"/>
            </a:endParaRPr>
          </a:p>
          <a:p>
            <a:endParaRPr lang="sv-SE" dirty="0"/>
          </a:p>
        </p:txBody>
      </p:sp>
      <p:sp>
        <p:nvSpPr>
          <p:cNvPr id="4" name="Platshållare för bildnummer 3"/>
          <p:cNvSpPr>
            <a:spLocks noGrp="1"/>
          </p:cNvSpPr>
          <p:nvPr>
            <p:ph type="sldNum" sz="quarter" idx="5"/>
          </p:nvPr>
        </p:nvSpPr>
        <p:spPr/>
        <p:txBody>
          <a:bodyPr/>
          <a:lstStyle/>
          <a:p>
            <a:fld id="{A3DB348E-2203-4E62-BE65-529166C2B605}" type="slidenum">
              <a:rPr lang="sv-SE" smtClean="0"/>
              <a:t>17</a:t>
            </a:fld>
            <a:endParaRPr lang="sv-SE"/>
          </a:p>
        </p:txBody>
      </p:sp>
    </p:spTree>
    <p:extLst>
      <p:ext uri="{BB962C8B-B14F-4D97-AF65-F5344CB8AC3E}">
        <p14:creationId xmlns:p14="http://schemas.microsoft.com/office/powerpoint/2010/main" val="2939986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Informationsbildspelets innehåll</a:t>
            </a:r>
          </a:p>
        </p:txBody>
      </p:sp>
      <p:sp>
        <p:nvSpPr>
          <p:cNvPr id="4" name="Platshållare för bildnummer 3"/>
          <p:cNvSpPr>
            <a:spLocks noGrp="1"/>
          </p:cNvSpPr>
          <p:nvPr>
            <p:ph type="sldNum" sz="quarter" idx="5"/>
          </p:nvPr>
        </p:nvSpPr>
        <p:spPr/>
        <p:txBody>
          <a:bodyPr/>
          <a:lstStyle/>
          <a:p>
            <a:fld id="{A3DB348E-2203-4E62-BE65-529166C2B605}" type="slidenum">
              <a:rPr lang="sv-SE" smtClean="0"/>
              <a:t>2</a:t>
            </a:fld>
            <a:endParaRPr lang="sv-SE"/>
          </a:p>
        </p:txBody>
      </p:sp>
    </p:spTree>
    <p:extLst>
      <p:ext uri="{BB962C8B-B14F-4D97-AF65-F5344CB8AC3E}">
        <p14:creationId xmlns:p14="http://schemas.microsoft.com/office/powerpoint/2010/main" val="2124073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Här är viktigt att poängtera att vår delregionala rutin endast </a:t>
            </a:r>
            <a:r>
              <a:rPr lang="sv-SE" u="sng" dirty="0"/>
              <a:t>gäller inom vårt geografiska samverkansområde </a:t>
            </a:r>
            <a:r>
              <a:rPr lang="sv-SE" dirty="0"/>
              <a:t>vilket inkluderar alla regional och kommunal verksamheter inom Göteborg, Mölndal, Partille, Härryda och Öckerö.  </a:t>
            </a:r>
          </a:p>
          <a:p>
            <a:r>
              <a:rPr lang="sv-SE" dirty="0"/>
              <a:t>Detta inkluderar INTE Kungälv vilket kan påverka Hisingen och Östra Göteborg men vi haft en representant med i arbetsgruppen från Kungälvs sjukhus som tagit med rutinen tillbaka till sitt samverkansområde. Hur, om och när de väljer revidera sina rutiner vet vi ej i dagsläget. </a:t>
            </a:r>
          </a:p>
        </p:txBody>
      </p:sp>
      <p:sp>
        <p:nvSpPr>
          <p:cNvPr id="4" name="Platshållare för bildnummer 3"/>
          <p:cNvSpPr>
            <a:spLocks noGrp="1"/>
          </p:cNvSpPr>
          <p:nvPr>
            <p:ph type="sldNum" sz="quarter" idx="5"/>
          </p:nvPr>
        </p:nvSpPr>
        <p:spPr/>
        <p:txBody>
          <a:bodyPr/>
          <a:lstStyle/>
          <a:p>
            <a:fld id="{A3DB348E-2203-4E62-BE65-529166C2B605}" type="slidenum">
              <a:rPr lang="sv-SE" smtClean="0"/>
              <a:t>3</a:t>
            </a:fld>
            <a:endParaRPr lang="sv-SE"/>
          </a:p>
        </p:txBody>
      </p:sp>
    </p:spTree>
    <p:extLst>
      <p:ext uri="{BB962C8B-B14F-4D97-AF65-F5344CB8AC3E}">
        <p14:creationId xmlns:p14="http://schemas.microsoft.com/office/powerpoint/2010/main" val="23260202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a:p>
            <a:endParaRPr lang="sv-SE" dirty="0"/>
          </a:p>
        </p:txBody>
      </p:sp>
      <p:sp>
        <p:nvSpPr>
          <p:cNvPr id="4" name="Platshållare för bildnummer 3"/>
          <p:cNvSpPr>
            <a:spLocks noGrp="1"/>
          </p:cNvSpPr>
          <p:nvPr>
            <p:ph type="sldNum" sz="quarter" idx="5"/>
          </p:nvPr>
        </p:nvSpPr>
        <p:spPr/>
        <p:txBody>
          <a:bodyPr/>
          <a:lstStyle/>
          <a:p>
            <a:fld id="{A3DB348E-2203-4E62-BE65-529166C2B605}" type="slidenum">
              <a:rPr lang="sv-SE" smtClean="0"/>
              <a:t>4</a:t>
            </a:fld>
            <a:endParaRPr lang="sv-SE"/>
          </a:p>
        </p:txBody>
      </p:sp>
    </p:spTree>
    <p:extLst>
      <p:ext uri="{BB962C8B-B14F-4D97-AF65-F5344CB8AC3E}">
        <p14:creationId xmlns:p14="http://schemas.microsoft.com/office/powerpoint/2010/main" val="1520851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r>
              <a:rPr lang="sv-SE" dirty="0"/>
              <a:t>Arbetets gång: </a:t>
            </a:r>
          </a:p>
          <a:p>
            <a:pPr indent="-228600">
              <a:buFont typeface="Arial" panose="020B0604020202020204" pitchFamily="34" charset="0"/>
              <a:buChar char="•"/>
            </a:pPr>
            <a:r>
              <a:rPr lang="sv-SE" dirty="0"/>
              <a:t>Arbetsgruppen har t</a:t>
            </a:r>
            <a:r>
              <a:rPr lang="sv-SE" sz="1200" dirty="0"/>
              <a:t>agit del av tidigare arbete kring frågan, läst på gällande lagar, riktlinjer och Hjälpmedelshandboken, omvärlds bevakat för att se hur andra </a:t>
            </a:r>
            <a:r>
              <a:rPr lang="sv-SE" dirty="0"/>
              <a:t>hanterar frågan </a:t>
            </a:r>
            <a:r>
              <a:rPr lang="sv-SE" sz="1200" dirty="0"/>
              <a:t>och haft kontakt med MAR-nätverket.</a:t>
            </a:r>
          </a:p>
          <a:p>
            <a:pPr indent="-228600">
              <a:buFont typeface="Arial" panose="020B0604020202020204" pitchFamily="34" charset="0"/>
              <a:buChar char="•"/>
            </a:pPr>
            <a:r>
              <a:rPr lang="sv-SE" sz="1200" dirty="0"/>
              <a:t>Gemensamt vänt och vridit på frågan kring hur vi på Rehab kan bidra till omställningen mot Nära vård och möjliggöra att vi kan få vårdövergångarna smidigare samt att patient får de hjälpmedel som bedöms behövas. </a:t>
            </a:r>
          </a:p>
          <a:p>
            <a:pPr indent="-228600">
              <a:buFont typeface="Arial" panose="020B0604020202020204" pitchFamily="34" charset="0"/>
              <a:buChar char="•"/>
            </a:pPr>
            <a:r>
              <a:rPr lang="sv-SE" sz="1200" dirty="0"/>
              <a:t>För att möta omställningen mot Nära vård krävs en förändring av tankesätt och arbetssätt om patienterna ska få rätt hjälpmedel i rätt tid när utskrivningstakten ökar. </a:t>
            </a:r>
            <a:br>
              <a:rPr lang="sv-SE" sz="1200" dirty="0"/>
            </a:br>
            <a:r>
              <a:rPr lang="sv-SE" sz="1200" dirty="0"/>
              <a:t>Vi behöver lägga fokus på det som vi enklare kan komma överens om för då löser vi även undantagen!</a:t>
            </a:r>
          </a:p>
          <a:p>
            <a:pPr marL="0" indent="0">
              <a:buFont typeface="Arial" panose="020B0604020202020204" pitchFamily="34" charset="0"/>
              <a:buNone/>
            </a:pPr>
            <a:endParaRPr lang="sv-SE" sz="1200" dirty="0"/>
          </a:p>
          <a:p>
            <a:pPr marL="0" indent="0">
              <a:buFont typeface="Arial" panose="020B0604020202020204" pitchFamily="34" charset="0"/>
              <a:buNone/>
            </a:pPr>
            <a:r>
              <a:rPr lang="sv-SE" dirty="0"/>
              <a:t>Gruppen s</a:t>
            </a:r>
            <a:r>
              <a:rPr lang="sv-SE" sz="1200" dirty="0">
                <a:effectLst/>
              </a:rPr>
              <a:t>tällde sig frågorna:</a:t>
            </a:r>
            <a:endParaRPr lang="sv-SE" sz="1200" dirty="0"/>
          </a:p>
          <a:p>
            <a:pPr marL="0" indent="0">
              <a:buNone/>
            </a:pPr>
            <a:r>
              <a:rPr lang="sv-SE" sz="1200" dirty="0"/>
              <a:t>-Vad krävs för att patienten ska kunna lämna slutenvården den dag den är utskrivningsklar?</a:t>
            </a:r>
            <a:br>
              <a:rPr lang="sv-SE" sz="1200" dirty="0"/>
            </a:br>
            <a:r>
              <a:rPr lang="sv-SE" sz="1200" dirty="0"/>
              <a:t>-Vad behöver dokumenteras i SAMSA, var och av vem?</a:t>
            </a:r>
            <a:br>
              <a:rPr lang="sv-SE" sz="1200" dirty="0"/>
            </a:br>
            <a:r>
              <a:rPr lang="sv-SE" sz="1200" dirty="0"/>
              <a:t>-Vad är det patienten behöver för att kunna gå hem? </a:t>
            </a:r>
            <a:br>
              <a:rPr lang="sv-SE" sz="1200" dirty="0"/>
            </a:br>
            <a:r>
              <a:rPr lang="sv-SE" sz="1200" dirty="0"/>
              <a:t>-Vad behövs för hjälpmedel för att klara grundläggande förflyttning? </a:t>
            </a:r>
            <a:br>
              <a:rPr lang="sv-SE" sz="1200" dirty="0"/>
            </a:br>
            <a:r>
              <a:rPr lang="sv-SE" sz="1200" dirty="0"/>
              <a:t>(Tänk att vanligtvis behöver patient behöver klara sig hemma med stöd av max 2 hemtjänstpersonal i 2-3dagar tills mottagande rehab följer upp.)</a:t>
            </a:r>
          </a:p>
          <a:p>
            <a:pPr indent="-228600">
              <a:buFont typeface="Arial" panose="020B0604020202020204" pitchFamily="34" charset="0"/>
              <a:buChar char="•"/>
            </a:pPr>
            <a:r>
              <a:rPr lang="sv-SE" sz="1200" b="1" dirty="0"/>
              <a:t>Enades </a:t>
            </a:r>
            <a:r>
              <a:rPr lang="sv-SE" b="1" dirty="0"/>
              <a:t>i </a:t>
            </a:r>
            <a:r>
              <a:rPr lang="sv-SE" sz="1200" b="1" dirty="0"/>
              <a:t>att alla ska förutsätta att patienterna ska hem till ordinärt boende för det är ”enklare” om de går till korttid eller SÄBO/VOB, då är man rätt rustad. </a:t>
            </a:r>
            <a:endParaRPr lang="sv-SE" dirty="0"/>
          </a:p>
        </p:txBody>
      </p:sp>
      <p:sp>
        <p:nvSpPr>
          <p:cNvPr id="4" name="Platshållare för bildnummer 3"/>
          <p:cNvSpPr>
            <a:spLocks noGrp="1"/>
          </p:cNvSpPr>
          <p:nvPr>
            <p:ph type="sldNum" sz="quarter" idx="5"/>
          </p:nvPr>
        </p:nvSpPr>
        <p:spPr/>
        <p:txBody>
          <a:bodyPr/>
          <a:lstStyle/>
          <a:p>
            <a:fld id="{A3DB348E-2203-4E62-BE65-529166C2B605}" type="slidenum">
              <a:rPr lang="sv-SE" smtClean="0"/>
              <a:t>5</a:t>
            </a:fld>
            <a:endParaRPr lang="sv-SE"/>
          </a:p>
        </p:txBody>
      </p:sp>
    </p:spTree>
    <p:extLst>
      <p:ext uri="{BB962C8B-B14F-4D97-AF65-F5344CB8AC3E}">
        <p14:creationId xmlns:p14="http://schemas.microsoft.com/office/powerpoint/2010/main" val="8744398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8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Vårdansvaret för en patient kan flyttas mellan olika vårdansvariga verksamheter, till exempel från sluten till öppen vård.</a:t>
            </a:r>
            <a:r>
              <a:rPr lang="sv-SE" sz="1800" dirty="0">
                <a:effectLst/>
                <a:latin typeface="Calibri" panose="020F0502020204030204" pitchFamily="34" charset="0"/>
                <a:ea typeface="Calibri" panose="020F0502020204030204" pitchFamily="34" charset="0"/>
                <a:cs typeface="Times New Roman" panose="02020603050405020304" pitchFamily="18" charset="0"/>
              </a:rPr>
              <a:t> Vårdgivaren ska fastställa rutiner som säkerställer att förskrivningen följs upp och utvärderas, fram till dess att behovet har upphört eller att ansvaret för patienten har övertagits av någon annan, enligt 2 kap. 3 § 9 HSLF-FS 2021:52. I lagen </a:t>
            </a:r>
            <a:br>
              <a:rPr lang="sv-SE" sz="1800" dirty="0">
                <a:effectLst/>
                <a:latin typeface="Calibri" panose="020F0502020204030204" pitchFamily="34" charset="0"/>
                <a:ea typeface="Calibri" panose="020F0502020204030204" pitchFamily="34" charset="0"/>
                <a:cs typeface="Times New Roman" panose="02020603050405020304" pitchFamily="18" charset="0"/>
              </a:rPr>
            </a:br>
            <a:r>
              <a:rPr lang="sv-SE" sz="1800" dirty="0">
                <a:effectLst/>
                <a:highlight>
                  <a:srgbClr val="FFFF00"/>
                </a:highlight>
                <a:latin typeface="Calibri" panose="020F0502020204030204" pitchFamily="34" charset="0"/>
                <a:ea typeface="Times New Roman" panose="02020603050405020304" pitchFamily="18" charset="0"/>
              </a:rPr>
              <a:t>Dokumentera bedömningsresultatet och rapportera över ärendet till annan vårdgivare om hälso- och sjukvårdsansvaret för patienten inte kvarstår inom den egna verksamheten. Enligt riktlinjen för in och utskrivning skall man rapportera kvarvarande behov i SAMSA. I arbetsgruppen har vi påtalat att man ibland även kan behöva ringa varandra i undantagsfall om det blir snabba ändringar vid utskrivningen men det innebär ändå att man måste uppdatera SAMSA.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800" dirty="0">
              <a:effectLst/>
              <a:highlight>
                <a:srgbClr val="FFFF00"/>
              </a:highlight>
              <a:latin typeface="Calibri" panose="020F0502020204030204" pitchFamily="34" charset="0"/>
              <a:ea typeface="Times New Roman" panose="02020603050405020304" pitchFamily="18" charset="0"/>
            </a:endParaRPr>
          </a:p>
          <a:p>
            <a:r>
              <a:rPr lang="sv-SE" sz="1800" dirty="0"/>
              <a:t>Viktigt att alla verksamheter har kunskap om vad den andra verksamheten kan utföra. Vad har man för kompetens om basala hjälpmedel? Vilka hjälpmedel behöver vi öka vår kompetens kring på vår enhet?</a:t>
            </a:r>
          </a:p>
          <a:p>
            <a:endParaRPr lang="sv-SE" dirty="0"/>
          </a:p>
        </p:txBody>
      </p:sp>
      <p:sp>
        <p:nvSpPr>
          <p:cNvPr id="4" name="Platshållare för bildnummer 3"/>
          <p:cNvSpPr>
            <a:spLocks noGrp="1"/>
          </p:cNvSpPr>
          <p:nvPr>
            <p:ph type="sldNum" sz="quarter" idx="5"/>
          </p:nvPr>
        </p:nvSpPr>
        <p:spPr/>
        <p:txBody>
          <a:bodyPr/>
          <a:lstStyle/>
          <a:p>
            <a:fld id="{8190128C-C593-4F74-AE09-7883CB563F48}" type="slidenum">
              <a:rPr lang="sv-SE" smtClean="0"/>
              <a:t>6</a:t>
            </a:fld>
            <a:endParaRPr lang="sv-SE"/>
          </a:p>
        </p:txBody>
      </p:sp>
    </p:spTree>
    <p:extLst>
      <p:ext uri="{BB962C8B-B14F-4D97-AF65-F5344CB8AC3E}">
        <p14:creationId xmlns:p14="http://schemas.microsoft.com/office/powerpoint/2010/main" val="6384260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 den delregionala rutinen har vi enats om att beskriva primära behov kopplat till förflyttningsförmågan och de hjälpmedel som behövs för att kunna komma hem. För att kunna skrivas ut från sjukhuset behöver man klara primära behov. Utgår man från att alla ska hem till ordinärt boende så klarar man sig med samma bedömning även på korttid eller SÄBO/VOB. </a:t>
            </a:r>
          </a:p>
          <a:p>
            <a:endParaRPr lang="sv-SE" dirty="0"/>
          </a:p>
          <a:p>
            <a:r>
              <a:rPr lang="sv-SE" dirty="0"/>
              <a:t>Klarar man sig med andra hjälpmedel ska man SÅKLART få dessa bedömda men detta exempel på primära behov är för att hjälpa varandra förstå vad som behövs de första dagarna som lägsta minimum.  </a:t>
            </a:r>
          </a:p>
          <a:p>
            <a:endParaRPr lang="sv-SE" dirty="0"/>
          </a:p>
          <a:p>
            <a:r>
              <a:rPr lang="sv-SE" dirty="0"/>
              <a:t>Rutinen är tänkt att beskriva de ”vanligaste” patientflödena. Tänk på att det alltid finns undantag.</a:t>
            </a:r>
          </a:p>
        </p:txBody>
      </p:sp>
      <p:sp>
        <p:nvSpPr>
          <p:cNvPr id="4" name="Platshållare för bildnummer 3"/>
          <p:cNvSpPr>
            <a:spLocks noGrp="1"/>
          </p:cNvSpPr>
          <p:nvPr>
            <p:ph type="sldNum" sz="quarter" idx="5"/>
          </p:nvPr>
        </p:nvSpPr>
        <p:spPr/>
        <p:txBody>
          <a:bodyPr/>
          <a:lstStyle/>
          <a:p>
            <a:fld id="{A3DB348E-2203-4E62-BE65-529166C2B605}" type="slidenum">
              <a:rPr lang="sv-SE" smtClean="0"/>
              <a:t>7</a:t>
            </a:fld>
            <a:endParaRPr lang="sv-SE"/>
          </a:p>
        </p:txBody>
      </p:sp>
    </p:spTree>
    <p:extLst>
      <p:ext uri="{BB962C8B-B14F-4D97-AF65-F5344CB8AC3E}">
        <p14:creationId xmlns:p14="http://schemas.microsoft.com/office/powerpoint/2010/main" val="3617220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effectLst/>
                <a:latin typeface="Cambria" panose="02040503050406030204" pitchFamily="18" charset="0"/>
                <a:ea typeface="Gadugi" panose="020B0502040204020203" pitchFamily="34" charset="0"/>
                <a:cs typeface="Times New Roman" panose="02020603050405020304" pitchFamily="18" charset="0"/>
              </a:rPr>
              <a:t>Arbetsgruppen gjorde en processkartläggning och tittade på olika spår som beskrivs i detalj i rutinen. </a:t>
            </a:r>
            <a:br>
              <a:rPr lang="sv-SE" sz="1200" dirty="0">
                <a:effectLst/>
                <a:latin typeface="Cambria" panose="02040503050406030204" pitchFamily="18" charset="0"/>
                <a:ea typeface="Gadugi" panose="020B0502040204020203" pitchFamily="34" charset="0"/>
                <a:cs typeface="Times New Roman" panose="02020603050405020304" pitchFamily="18" charset="0"/>
              </a:rPr>
            </a:br>
            <a:r>
              <a:rPr lang="sv-SE" sz="1200" dirty="0">
                <a:effectLst/>
                <a:latin typeface="Cambria" panose="02040503050406030204" pitchFamily="18" charset="0"/>
                <a:ea typeface="Gadugi" panose="020B0502040204020203" pitchFamily="34" charset="0"/>
                <a:cs typeface="Times New Roman" panose="02020603050405020304" pitchFamily="18" charset="0"/>
              </a:rPr>
              <a:t>Bedömning ska göras om </a:t>
            </a:r>
            <a:r>
              <a:rPr lang="sv-SE" sz="1200" dirty="0">
                <a:solidFill>
                  <a:srgbClr val="000000"/>
                </a:solidFill>
                <a:effectLst/>
                <a:latin typeface="Cambria" panose="02040503050406030204" pitchFamily="18" charset="0"/>
                <a:ea typeface="Gadugi" panose="020B0502040204020203" pitchFamily="34" charset="0"/>
                <a:cs typeface="Times New Roman" panose="02020603050405020304" pitchFamily="18" charset="0"/>
              </a:rPr>
              <a:t>hjälpmedlen kan provas i sjukhusmiljön. Tre alternativa spår följer därefter och vikten av kommunikation och samverkan mellan vårdnivåerna är avgörande för en trygg, säker och effektiv hjälpmedelsförskrivningsprocess för patienten.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solidFill>
                <a:srgbClr val="000000"/>
              </a:solidFill>
              <a:effectLst/>
              <a:latin typeface="Cambria" panose="02040503050406030204" pitchFamily="18" charset="0"/>
              <a:ea typeface="Gadugi" panose="020B0502040204020203" pitchFamily="34" charset="0"/>
              <a:cs typeface="Times New Roman" panose="02020603050405020304" pitchFamily="18" charset="0"/>
            </a:endParaRPr>
          </a:p>
          <a:p>
            <a:pPr marL="342900" lvl="0" indent="-342900">
              <a:lnSpc>
                <a:spcPct val="107000"/>
              </a:lnSpc>
              <a:spcAft>
                <a:spcPts val="800"/>
              </a:spcAft>
              <a:buClr>
                <a:srgbClr val="F68E00"/>
              </a:buClr>
              <a:buFont typeface="Wingdings" panose="05000000000000000000" pitchFamily="2" charset="2"/>
              <a:buChar char=""/>
            </a:pPr>
            <a:r>
              <a:rPr lang="sv-SE" sz="1800" dirty="0">
                <a:effectLst/>
                <a:latin typeface="Cambria" panose="02040503050406030204" pitchFamily="18" charset="0"/>
                <a:ea typeface="Gadugi" panose="020B0502040204020203" pitchFamily="34" charset="0"/>
                <a:cs typeface="Times New Roman" panose="02020603050405020304" pitchFamily="18" charset="0"/>
              </a:rPr>
              <a:t>Spår 1</a:t>
            </a:r>
            <a:r>
              <a:rPr lang="sv-SE" sz="1800" dirty="0">
                <a:solidFill>
                  <a:srgbClr val="000000"/>
                </a:solidFill>
                <a:effectLst/>
                <a:latin typeface="Cambria" panose="02040503050406030204" pitchFamily="18" charset="0"/>
                <a:ea typeface="Gadugi" panose="020B0502040204020203" pitchFamily="34" charset="0"/>
                <a:cs typeface="Times New Roman" panose="02020603050405020304" pitchFamily="18" charset="0"/>
              </a:rPr>
              <a:t>. Bedömning görs att hjälpmedelsbehov finns och kan provas i sjukhusmiljö (JA). </a:t>
            </a:r>
            <a:br>
              <a:rPr lang="sv-SE" sz="1800" dirty="0">
                <a:solidFill>
                  <a:srgbClr val="000000"/>
                </a:solidFill>
                <a:effectLst/>
                <a:latin typeface="Cambria" panose="02040503050406030204" pitchFamily="18" charset="0"/>
                <a:ea typeface="Gadugi" panose="020B0502040204020203" pitchFamily="34" charset="0"/>
                <a:cs typeface="Times New Roman" panose="02020603050405020304" pitchFamily="18" charset="0"/>
              </a:rPr>
            </a:br>
            <a:r>
              <a:rPr lang="sv-SE" sz="1800" dirty="0">
                <a:solidFill>
                  <a:srgbClr val="000000"/>
                </a:solidFill>
                <a:effectLst/>
                <a:latin typeface="Cambria" panose="02040503050406030204" pitchFamily="18" charset="0"/>
                <a:ea typeface="Gadugi" panose="020B0502040204020203" pitchFamily="34" charset="0"/>
                <a:cs typeface="Times New Roman" panose="02020603050405020304" pitchFamily="18" charset="0"/>
              </a:rPr>
              <a:t>Slutenvårdens arbetsterapeut/fysioterapeut (AT/FT) förskriver, provar ut och anpassar, instruerar och tränar användandet av hjälpmedlet efter patientens behov. Informerar patient och anhöriga om hantering, råd och skötsel. Överrapporterar uppföljningsbehov till mottagande vårdnivå.</a:t>
            </a:r>
            <a:br>
              <a:rPr lang="sv-SE" sz="1800" dirty="0">
                <a:solidFill>
                  <a:srgbClr val="000000"/>
                </a:solidFill>
                <a:effectLst/>
                <a:latin typeface="Cambria" panose="02040503050406030204" pitchFamily="18" charset="0"/>
                <a:ea typeface="Gadugi" panose="020B0502040204020203" pitchFamily="34" charset="0"/>
                <a:cs typeface="Times New Roman" panose="02020603050405020304" pitchFamily="18" charset="0"/>
              </a:rPr>
            </a:br>
            <a:endParaRPr lang="sv-SE" sz="1800" dirty="0">
              <a:effectLst/>
              <a:latin typeface="Cambria" panose="02040503050406030204" pitchFamily="18" charset="0"/>
              <a:ea typeface="Gadugi" panose="020B0502040204020203" pitchFamily="34" charset="0"/>
              <a:cs typeface="Times New Roman" panose="02020603050405020304" pitchFamily="18" charset="0"/>
            </a:endParaRPr>
          </a:p>
          <a:p>
            <a:pPr marL="342900" lvl="0" indent="-342900">
              <a:lnSpc>
                <a:spcPct val="107000"/>
              </a:lnSpc>
              <a:spcAft>
                <a:spcPts val="800"/>
              </a:spcAft>
              <a:buClr>
                <a:srgbClr val="F68E00"/>
              </a:buClr>
              <a:buFont typeface="Wingdings" panose="05000000000000000000" pitchFamily="2" charset="2"/>
              <a:buChar char=""/>
            </a:pPr>
            <a:r>
              <a:rPr lang="sv-SE" sz="1800" dirty="0">
                <a:solidFill>
                  <a:srgbClr val="000000"/>
                </a:solidFill>
                <a:effectLst/>
                <a:latin typeface="Cambria" panose="02040503050406030204" pitchFamily="18" charset="0"/>
                <a:ea typeface="Gadugi" panose="020B0502040204020203" pitchFamily="34" charset="0"/>
                <a:cs typeface="Times New Roman" panose="02020603050405020304" pitchFamily="18" charset="0"/>
              </a:rPr>
              <a:t>Spår 2. Bedömning görs att hjälpmedelsbehov finns men hela förskrivning och utprovningsprocessen kan inte färdigställas på sjukhuset. Beställning och eventuell förskrivning kan ändå påbörjas efter samråd med mottagande vårdnivå som efter säkerställd överrapportering då följer upp, provar ut och instruerar och tränar användandet av hjälpmedlet efter patientens behov. Informerar patient och anhöriga om hantering, råd och skötsel. </a:t>
            </a:r>
            <a:br>
              <a:rPr lang="sv-SE" sz="1800" dirty="0">
                <a:solidFill>
                  <a:srgbClr val="000000"/>
                </a:solidFill>
                <a:effectLst/>
                <a:latin typeface="Cambria" panose="02040503050406030204" pitchFamily="18" charset="0"/>
                <a:ea typeface="Gadugi" panose="020B0502040204020203" pitchFamily="34" charset="0"/>
                <a:cs typeface="Times New Roman" panose="02020603050405020304" pitchFamily="18" charset="0"/>
              </a:rPr>
            </a:br>
            <a:r>
              <a:rPr lang="sv-SE" sz="1800" dirty="0">
                <a:solidFill>
                  <a:srgbClr val="000000"/>
                </a:solidFill>
                <a:effectLst/>
                <a:latin typeface="Cambria" panose="02040503050406030204" pitchFamily="18" charset="0"/>
                <a:ea typeface="Gadugi" panose="020B0502040204020203" pitchFamily="34" charset="0"/>
                <a:cs typeface="Times New Roman" panose="02020603050405020304" pitchFamily="18" charset="0"/>
              </a:rPr>
              <a:t>Detta mellanspår möjliggör en smidig vårdkedja som inte bromsas upp </a:t>
            </a:r>
            <a:r>
              <a:rPr lang="sv-SE" sz="1800" dirty="0" err="1">
                <a:solidFill>
                  <a:srgbClr val="000000"/>
                </a:solidFill>
                <a:effectLst/>
                <a:latin typeface="Cambria" panose="02040503050406030204" pitchFamily="18" charset="0"/>
                <a:ea typeface="Gadugi" panose="020B0502040204020203" pitchFamily="34" charset="0"/>
                <a:cs typeface="Times New Roman" panose="02020603050405020304" pitchFamily="18" charset="0"/>
              </a:rPr>
              <a:t>pga</a:t>
            </a:r>
            <a:r>
              <a:rPr lang="sv-SE" sz="1800" dirty="0">
                <a:solidFill>
                  <a:srgbClr val="000000"/>
                </a:solidFill>
                <a:effectLst/>
                <a:latin typeface="Cambria" panose="02040503050406030204" pitchFamily="18" charset="0"/>
                <a:ea typeface="Gadugi" panose="020B0502040204020203" pitchFamily="34" charset="0"/>
                <a:cs typeface="Times New Roman" panose="02020603050405020304" pitchFamily="18" charset="0"/>
              </a:rPr>
              <a:t> långa leveranstider av hjälpmedel samt undviker onödiga akutbeställningskostnader. </a:t>
            </a:r>
            <a:br>
              <a:rPr lang="sv-SE" sz="1800" dirty="0">
                <a:solidFill>
                  <a:srgbClr val="000000"/>
                </a:solidFill>
                <a:effectLst/>
                <a:latin typeface="Cambria" panose="02040503050406030204" pitchFamily="18" charset="0"/>
                <a:ea typeface="Gadugi" panose="020B0502040204020203" pitchFamily="34" charset="0"/>
                <a:cs typeface="Times New Roman" panose="02020603050405020304" pitchFamily="18" charset="0"/>
              </a:rPr>
            </a:br>
            <a:endParaRPr lang="sv-SE" sz="1800" dirty="0">
              <a:effectLst/>
              <a:latin typeface="Cambria" panose="02040503050406030204" pitchFamily="18" charset="0"/>
              <a:ea typeface="Gadugi" panose="020B0502040204020203" pitchFamily="34" charset="0"/>
              <a:cs typeface="Times New Roman" panose="02020603050405020304" pitchFamily="18" charset="0"/>
            </a:endParaRPr>
          </a:p>
          <a:p>
            <a:pPr marL="342900" lvl="0" indent="-342900">
              <a:lnSpc>
                <a:spcPct val="107000"/>
              </a:lnSpc>
              <a:spcAft>
                <a:spcPts val="800"/>
              </a:spcAft>
              <a:buClr>
                <a:srgbClr val="F68E00"/>
              </a:buClr>
              <a:buFont typeface="Wingdings" panose="05000000000000000000" pitchFamily="2" charset="2"/>
              <a:buChar char=""/>
            </a:pPr>
            <a:r>
              <a:rPr lang="sv-SE" sz="1800" dirty="0">
                <a:solidFill>
                  <a:srgbClr val="000000"/>
                </a:solidFill>
                <a:effectLst/>
                <a:latin typeface="Cambria" panose="02040503050406030204" pitchFamily="18" charset="0"/>
                <a:ea typeface="Gadugi" panose="020B0502040204020203" pitchFamily="34" charset="0"/>
                <a:cs typeface="Times New Roman" panose="02020603050405020304" pitchFamily="18" charset="0"/>
              </a:rPr>
              <a:t>Spår 3. Bedömning görs att hjälpmedelsbehov finns men att dessa inte kan provas i sjukhusmiljö utan måste provas i patientens hemmiljö. Överrapportering om behovet sker från slutenvården till mottagande vårdnivå som förskriver, provar ut och anpassar, instruerar och tränar användandet av hjälpmedlet efter patientens behov. Informerar patient och anhöriga om hantering, råd och skötsel.</a:t>
            </a:r>
            <a:endParaRPr lang="sv-SE" sz="1800" dirty="0">
              <a:effectLst/>
              <a:latin typeface="Cambria" panose="02040503050406030204" pitchFamily="18" charset="0"/>
              <a:ea typeface="Gadugi" panose="020B0502040204020203"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effectLst/>
              <a:latin typeface="Cambria" panose="02040503050406030204" pitchFamily="18" charset="0"/>
              <a:ea typeface="Gadugi" panose="020B0502040204020203" pitchFamily="34" charset="0"/>
              <a:cs typeface="Times New Roman" panose="02020603050405020304" pitchFamily="18" charset="0"/>
            </a:endParaRPr>
          </a:p>
          <a:p>
            <a:endParaRPr lang="sv-SE" dirty="0"/>
          </a:p>
        </p:txBody>
      </p:sp>
      <p:sp>
        <p:nvSpPr>
          <p:cNvPr id="4" name="Platshållare för bildnummer 3"/>
          <p:cNvSpPr>
            <a:spLocks noGrp="1"/>
          </p:cNvSpPr>
          <p:nvPr>
            <p:ph type="sldNum" sz="quarter" idx="5"/>
          </p:nvPr>
        </p:nvSpPr>
        <p:spPr/>
        <p:txBody>
          <a:bodyPr/>
          <a:lstStyle/>
          <a:p>
            <a:fld id="{A3DB348E-2203-4E62-BE65-529166C2B605}" type="slidenum">
              <a:rPr lang="sv-SE" smtClean="0"/>
              <a:t>8</a:t>
            </a:fld>
            <a:endParaRPr lang="sv-SE"/>
          </a:p>
        </p:txBody>
      </p:sp>
    </p:spTree>
    <p:extLst>
      <p:ext uri="{BB962C8B-B14F-4D97-AF65-F5344CB8AC3E}">
        <p14:creationId xmlns:p14="http://schemas.microsoft.com/office/powerpoint/2010/main" val="24040502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Bild på processkartläggningen ur rutinen.</a:t>
            </a:r>
          </a:p>
          <a:p>
            <a:r>
              <a:rPr lang="sv-SE" dirty="0"/>
              <a:t>Vid bedömning av att det finns hjälpmedelsbehov som kan provas på sjukhuset beskrivs tre spår:  Spår 1 är JA, Spår 2 är JA DELVIS, Spår 3 är NEJ</a:t>
            </a:r>
          </a:p>
        </p:txBody>
      </p:sp>
      <p:sp>
        <p:nvSpPr>
          <p:cNvPr id="4" name="Platshållare för bildnummer 3"/>
          <p:cNvSpPr>
            <a:spLocks noGrp="1"/>
          </p:cNvSpPr>
          <p:nvPr>
            <p:ph type="sldNum" sz="quarter" idx="5"/>
          </p:nvPr>
        </p:nvSpPr>
        <p:spPr/>
        <p:txBody>
          <a:bodyPr/>
          <a:lstStyle/>
          <a:p>
            <a:fld id="{A3DB348E-2203-4E62-BE65-529166C2B605}" type="slidenum">
              <a:rPr lang="sv-SE" smtClean="0"/>
              <a:t>9</a:t>
            </a:fld>
            <a:endParaRPr lang="sv-SE"/>
          </a:p>
        </p:txBody>
      </p:sp>
    </p:spTree>
    <p:extLst>
      <p:ext uri="{BB962C8B-B14F-4D97-AF65-F5344CB8AC3E}">
        <p14:creationId xmlns:p14="http://schemas.microsoft.com/office/powerpoint/2010/main" val="40130783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med symbol">
    <p:bg>
      <p:bgPr>
        <a:solidFill>
          <a:schemeClr val="accent2"/>
        </a:solidFill>
        <a:effectLst/>
      </p:bgPr>
    </p:bg>
    <p:spTree>
      <p:nvGrpSpPr>
        <p:cNvPr id="1" name=""/>
        <p:cNvGrpSpPr/>
        <p:nvPr/>
      </p:nvGrpSpPr>
      <p:grpSpPr>
        <a:xfrm>
          <a:off x="0" y="0"/>
          <a:ext cx="0" cy="0"/>
          <a:chOff x="0" y="0"/>
          <a:chExt cx="0" cy="0"/>
        </a:xfrm>
      </p:grpSpPr>
      <p:pic>
        <p:nvPicPr>
          <p:cNvPr id="10" name="Bild 9">
            <a:extLst>
              <a:ext uri="{FF2B5EF4-FFF2-40B4-BE49-F238E27FC236}">
                <a16:creationId xmlns:a16="http://schemas.microsoft.com/office/drawing/2014/main" id="{17DB99C1-B052-6565-95C0-5AA27935FD4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5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64129" y="3272072"/>
            <a:ext cx="5114591" cy="3922068"/>
          </a:xfrm>
          <a:prstGeom prst="rect">
            <a:avLst/>
          </a:prstGeom>
        </p:spPr>
      </p:pic>
      <p:pic>
        <p:nvPicPr>
          <p:cNvPr id="12" name="Bild 11" descr="Logotyp Vårdsamverkan Göteborgsområdet">
            <a:extLst>
              <a:ext uri="{FF2B5EF4-FFF2-40B4-BE49-F238E27FC236}">
                <a16:creationId xmlns:a16="http://schemas.microsoft.com/office/drawing/2014/main" id="{4A4B6476-BCDB-1863-3C7A-986E342F7D05}"/>
              </a:ext>
            </a:extLst>
          </p:cNvPr>
          <p:cNvPicPr>
            <a:picLocks noGrp="1" noRot="1" noChangeAspect="1" noMove="1" noResize="1" noEditPoints="1" noAdjustHandles="1" noChangeArrowheads="1" noChangeShapeType="1" noCrop="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33028" y="700394"/>
            <a:ext cx="2082692" cy="1087514"/>
          </a:xfrm>
          <a:prstGeom prst="rect">
            <a:avLst/>
          </a:prstGeom>
        </p:spPr>
      </p:pic>
      <p:sp>
        <p:nvSpPr>
          <p:cNvPr id="2" name="Rubrik 1">
            <a:extLst>
              <a:ext uri="{FF2B5EF4-FFF2-40B4-BE49-F238E27FC236}">
                <a16:creationId xmlns:a16="http://schemas.microsoft.com/office/drawing/2014/main" id="{6C6399E9-14EA-EAD2-7437-8683E1EFAFAC}"/>
              </a:ext>
            </a:extLst>
          </p:cNvPr>
          <p:cNvSpPr>
            <a:spLocks noGrp="1"/>
          </p:cNvSpPr>
          <p:nvPr>
            <p:ph type="ctrTitle" hasCustomPrompt="1"/>
          </p:nvPr>
        </p:nvSpPr>
        <p:spPr>
          <a:xfrm>
            <a:off x="910405" y="2000075"/>
            <a:ext cx="8743952" cy="2129251"/>
          </a:xfrm>
        </p:spPr>
        <p:txBody>
          <a:bodyPr anchor="b"/>
          <a:lstStyle>
            <a:lvl1pPr algn="l">
              <a:defRPr sz="6000" b="1" spc="100" baseline="0">
                <a:solidFill>
                  <a:schemeClr val="bg1"/>
                </a:solidFill>
              </a:defRPr>
            </a:lvl1pPr>
          </a:lstStyle>
          <a:p>
            <a:r>
              <a:rPr lang="sv-SE" dirty="0"/>
              <a:t>Klicka för att lägg till rubrik</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910405" y="4221401"/>
            <a:ext cx="8743952" cy="1506903"/>
          </a:xfrm>
        </p:spPr>
        <p:txBody>
          <a:bodyPr/>
          <a:lstStyle>
            <a:lvl1pPr marL="0" indent="0" algn="l">
              <a:buNone/>
              <a:defRPr sz="2400" b="1">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lgn="l">
              <a:lnSpc>
                <a:spcPct val="100000"/>
              </a:lnSpc>
            </a:pPr>
            <a:r>
              <a:rPr lang="sv-SE" dirty="0">
                <a:solidFill>
                  <a:schemeClr val="bg1"/>
                </a:solidFill>
              </a:rPr>
              <a:t>Klicka för att lägga till underrubrik</a:t>
            </a:r>
          </a:p>
        </p:txBody>
      </p:sp>
      <p:sp>
        <p:nvSpPr>
          <p:cNvPr id="13" name="Platshållare för datum 3">
            <a:extLst>
              <a:ext uri="{FF2B5EF4-FFF2-40B4-BE49-F238E27FC236}">
                <a16:creationId xmlns:a16="http://schemas.microsoft.com/office/drawing/2014/main" id="{551D10E2-D4C7-AFBB-9767-2FCDA8BC0377}"/>
              </a:ext>
            </a:extLst>
          </p:cNvPr>
          <p:cNvSpPr>
            <a:spLocks noGrp="1"/>
          </p:cNvSpPr>
          <p:nvPr>
            <p:ph type="dt" sz="half" idx="10"/>
          </p:nvPr>
        </p:nvSpPr>
        <p:spPr>
          <a:xfrm>
            <a:off x="838200" y="6356350"/>
            <a:ext cx="2743200" cy="365125"/>
          </a:xfrm>
        </p:spPr>
        <p:txBody>
          <a:bodyPr/>
          <a:lstStyle>
            <a:lvl1pPr>
              <a:defRPr>
                <a:solidFill>
                  <a:schemeClr val="bg1">
                    <a:lumMod val="85000"/>
                  </a:schemeClr>
                </a:solidFill>
              </a:defRPr>
            </a:lvl1pPr>
          </a:lstStyle>
          <a:p>
            <a:fld id="{CF25FC6D-689B-4D4E-B680-86E47BD75D39}" type="datetime1">
              <a:rPr lang="sv-SE" smtClean="0"/>
              <a:t>2024-05-22</a:t>
            </a:fld>
            <a:endParaRPr lang="sv-SE"/>
          </a:p>
        </p:txBody>
      </p:sp>
      <p:sp>
        <p:nvSpPr>
          <p:cNvPr id="14" name="Platshållare för sidfot 4">
            <a:extLst>
              <a:ext uri="{FF2B5EF4-FFF2-40B4-BE49-F238E27FC236}">
                <a16:creationId xmlns:a16="http://schemas.microsoft.com/office/drawing/2014/main" id="{670E99AF-9003-FBE5-2DAD-6015BCA7E6D2}"/>
              </a:ext>
            </a:extLst>
          </p:cNvPr>
          <p:cNvSpPr>
            <a:spLocks noGrp="1"/>
          </p:cNvSpPr>
          <p:nvPr>
            <p:ph type="ftr" sz="quarter" idx="11"/>
          </p:nvPr>
        </p:nvSpPr>
        <p:spPr>
          <a:xfrm>
            <a:off x="4038600" y="6356350"/>
            <a:ext cx="4114800" cy="365125"/>
          </a:xfrm>
        </p:spPr>
        <p:txBody>
          <a:bodyPr/>
          <a:lstStyle>
            <a:lvl1pPr>
              <a:defRPr>
                <a:solidFill>
                  <a:schemeClr val="bg1">
                    <a:lumMod val="85000"/>
                  </a:schemeClr>
                </a:solidFill>
              </a:defRPr>
            </a:lvl1pPr>
          </a:lstStyle>
          <a:p>
            <a:r>
              <a:rPr lang="sv-SE" dirty="0"/>
              <a:t>www.vardsamverkan.se/goteborgsomradet</a:t>
            </a:r>
          </a:p>
        </p:txBody>
      </p:sp>
      <p:sp>
        <p:nvSpPr>
          <p:cNvPr id="15" name="Platshållare för bildnummer 5">
            <a:extLst>
              <a:ext uri="{FF2B5EF4-FFF2-40B4-BE49-F238E27FC236}">
                <a16:creationId xmlns:a16="http://schemas.microsoft.com/office/drawing/2014/main" id="{7C77ABDA-702A-0A29-F37F-E8A4A73A60D7}"/>
              </a:ext>
            </a:extLst>
          </p:cNvPr>
          <p:cNvSpPr>
            <a:spLocks noGrp="1"/>
          </p:cNvSpPr>
          <p:nvPr>
            <p:ph type="sldNum" sz="quarter" idx="12"/>
          </p:nvPr>
        </p:nvSpPr>
        <p:spPr>
          <a:xfrm>
            <a:off x="8610600" y="6356350"/>
            <a:ext cx="2743200" cy="365125"/>
          </a:xfrm>
        </p:spPr>
        <p:txBody>
          <a:bodyPr/>
          <a:lstStyle>
            <a:lvl1pPr>
              <a:defRPr>
                <a:solidFill>
                  <a:schemeClr val="bg1">
                    <a:lumMod val="85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39863284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Rubrik och innehåll med hö-banner (vit)">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3880B760-023D-0F81-B8B4-2D19422FFBA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0430" y="3284954"/>
            <a:ext cx="5056508" cy="3877530"/>
          </a:xfrm>
          <a:prstGeom prst="rect">
            <a:avLst/>
          </a:prstGeom>
        </p:spPr>
      </p:pic>
      <p:sp>
        <p:nvSpPr>
          <p:cNvPr id="9" name="Rektangel 8">
            <a:extLst>
              <a:ext uri="{FF2B5EF4-FFF2-40B4-BE49-F238E27FC236}">
                <a16:creationId xmlns:a16="http://schemas.microsoft.com/office/drawing/2014/main" id="{F428C07C-FDCF-51C3-3239-0C61CC9BC902}"/>
              </a:ext>
            </a:extLst>
          </p:cNvPr>
          <p:cNvSpPr>
            <a:spLocks noGrp="1" noRot="1" noMove="1" noResize="1" noEditPoints="1" noAdjustHandles="1" noChangeArrowheads="1" noChangeShapeType="1"/>
          </p:cNvSpPr>
          <p:nvPr/>
        </p:nvSpPr>
        <p:spPr>
          <a:xfrm>
            <a:off x="10993321" y="0"/>
            <a:ext cx="120766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838200" y="365125"/>
            <a:ext cx="9591675" cy="1325563"/>
          </a:xfrm>
        </p:spPr>
        <p:txBody>
          <a:bodyPr/>
          <a:lstStyle>
            <a:lvl1pPr>
              <a:defRPr/>
            </a:lvl1pPr>
          </a:lstStyle>
          <a:p>
            <a:r>
              <a:rPr lang="sv-SE" dirty="0"/>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838200" y="1825625"/>
            <a:ext cx="9591676"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p>
            <a:fld id="{69C80324-EF5B-4ED8-BB2E-9B43631B8F38}" type="datetime1">
              <a:rPr lang="sv-SE" smtClean="0"/>
              <a:t>2024-05-22</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dirty="0"/>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a:xfrm>
            <a:off x="8610600" y="6356350"/>
            <a:ext cx="1819275" cy="365125"/>
          </a:xfrm>
        </p:spPr>
        <p:txBody>
          <a:bodyPr/>
          <a:lstStyle/>
          <a:p>
            <a:fld id="{359EE84F-F0AF-4D0C-8954-4D2D92E8E9D5}" type="slidenum">
              <a:rPr lang="sv-SE" smtClean="0"/>
              <a:t>‹#›</a:t>
            </a:fld>
            <a:endParaRPr lang="sv-SE"/>
          </a:p>
        </p:txBody>
      </p:sp>
      <p:pic>
        <p:nvPicPr>
          <p:cNvPr id="10" name="Bild 9">
            <a:extLst>
              <a:ext uri="{FF2B5EF4-FFF2-40B4-BE49-F238E27FC236}">
                <a16:creationId xmlns:a16="http://schemas.microsoft.com/office/drawing/2014/main" id="{67B6E2D0-87F0-AC6F-6D02-E92E7DB88B8E}"/>
              </a:ext>
              <a:ext uri="{C183D7F6-B498-43B3-948B-1728B52AA6E4}">
                <adec:decorative xmlns:adec="http://schemas.microsoft.com/office/drawing/2017/decorative" val="1"/>
              </a:ext>
            </a:extLst>
          </p:cNvPr>
          <p:cNvPicPr>
            <a:picLocks noGrp="1" noRot="1" noMove="1" noResize="1" noEditPoints="1" noAdjustHandles="1" noChangeArrowheads="1" noChangeShapeType="1" noCrop="1"/>
          </p:cNvPicPr>
          <p:nvPr userDrawn="1"/>
        </p:nvPicPr>
        <p:blipFill rotWithShape="1">
          <a:blip r:embed="rId4">
            <a:alphaModFix amt="40000"/>
            <a:extLst>
              <a:ext uri="{28A0092B-C50C-407E-A947-70E740481C1C}">
                <a14:useLocalDpi xmlns:a14="http://schemas.microsoft.com/office/drawing/2010/main" val="0"/>
              </a:ext>
              <a:ext uri="{96DAC541-7B7A-43D3-8B79-37D633B846F1}">
                <asvg:svgBlip xmlns:asvg="http://schemas.microsoft.com/office/drawing/2016/SVG/main" r:embed="rId5"/>
              </a:ext>
            </a:extLst>
          </a:blip>
          <a:srcRect l="25808" r="28080"/>
          <a:stretch/>
        </p:blipFill>
        <p:spPr>
          <a:xfrm>
            <a:off x="10994112" y="4746357"/>
            <a:ext cx="1207670" cy="2008367"/>
          </a:xfrm>
          <a:prstGeom prst="rect">
            <a:avLst/>
          </a:prstGeom>
        </p:spPr>
      </p:pic>
    </p:spTree>
    <p:extLst>
      <p:ext uri="{BB962C8B-B14F-4D97-AF65-F5344CB8AC3E}">
        <p14:creationId xmlns:p14="http://schemas.microsoft.com/office/powerpoint/2010/main" val="3376057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Rubrik och innehåll med hö-banner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B42AF427-8441-F3E8-F196-F1E024D5EDB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0430" y="3284954"/>
            <a:ext cx="5056508" cy="3877530"/>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838201" y="365125"/>
            <a:ext cx="9591674" cy="1325563"/>
          </a:xfrm>
        </p:spPr>
        <p:txBody>
          <a:bodyPr/>
          <a:lstStyle>
            <a:lvl1pPr>
              <a:defRPr/>
            </a:lvl1pPr>
          </a:lstStyle>
          <a:p>
            <a:r>
              <a:rPr lang="sv-SE" dirty="0"/>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838199" y="1825625"/>
            <a:ext cx="9591676"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p>
            <a:fld id="{03F7819B-6A15-4543-8724-BA815CB11AC8}" type="datetime1">
              <a:rPr lang="sv-SE" smtClean="0"/>
              <a:t>2024-05-22</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dirty="0"/>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a:xfrm>
            <a:off x="8610600" y="6356350"/>
            <a:ext cx="1819275" cy="365125"/>
          </a:xfrm>
        </p:spPr>
        <p:txBody>
          <a:bodyPr/>
          <a:lstStyle/>
          <a:p>
            <a:fld id="{359EE84F-F0AF-4D0C-8954-4D2D92E8E9D5}" type="slidenum">
              <a:rPr lang="sv-SE" smtClean="0"/>
              <a:t>‹#›</a:t>
            </a:fld>
            <a:endParaRPr lang="sv-SE"/>
          </a:p>
        </p:txBody>
      </p:sp>
      <p:sp>
        <p:nvSpPr>
          <p:cNvPr id="13" name="Rektangel 12">
            <a:extLst>
              <a:ext uri="{FF2B5EF4-FFF2-40B4-BE49-F238E27FC236}">
                <a16:creationId xmlns:a16="http://schemas.microsoft.com/office/drawing/2014/main" id="{1734CE80-E502-CB93-4490-EAB98C4B85E2}"/>
              </a:ext>
            </a:extLst>
          </p:cNvPr>
          <p:cNvSpPr>
            <a:spLocks noGrp="1" noRot="1" noMove="1" noResize="1" noEditPoints="1" noAdjustHandles="1" noChangeArrowheads="1" noChangeShapeType="1"/>
          </p:cNvSpPr>
          <p:nvPr/>
        </p:nvSpPr>
        <p:spPr>
          <a:xfrm>
            <a:off x="10993321" y="0"/>
            <a:ext cx="120766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10" name="Bild 9">
            <a:extLst>
              <a:ext uri="{FF2B5EF4-FFF2-40B4-BE49-F238E27FC236}">
                <a16:creationId xmlns:a16="http://schemas.microsoft.com/office/drawing/2014/main" id="{9C6C8156-B463-984F-755A-4AE9EC59A6CA}"/>
              </a:ext>
              <a:ext uri="{C183D7F6-B498-43B3-948B-1728B52AA6E4}">
                <adec:decorative xmlns:adec="http://schemas.microsoft.com/office/drawing/2017/decorative" val="1"/>
              </a:ext>
            </a:extLst>
          </p:cNvPr>
          <p:cNvPicPr>
            <a:picLocks noGrp="1" noRot="1" noMove="1" noResize="1" noEditPoints="1" noAdjustHandles="1" noChangeArrowheads="1" noChangeShapeType="1" noCrop="1"/>
          </p:cNvPicPr>
          <p:nvPr userDrawn="1"/>
        </p:nvPicPr>
        <p:blipFill rotWithShape="1">
          <a:blip r:embed="rId4">
            <a:alphaModFix amt="40000"/>
            <a:extLst>
              <a:ext uri="{28A0092B-C50C-407E-A947-70E740481C1C}">
                <a14:useLocalDpi xmlns:a14="http://schemas.microsoft.com/office/drawing/2010/main" val="0"/>
              </a:ext>
              <a:ext uri="{96DAC541-7B7A-43D3-8B79-37D633B846F1}">
                <asvg:svgBlip xmlns:asvg="http://schemas.microsoft.com/office/drawing/2016/SVG/main" r:embed="rId5"/>
              </a:ext>
            </a:extLst>
          </a:blip>
          <a:srcRect l="25808" r="28080"/>
          <a:stretch/>
        </p:blipFill>
        <p:spPr>
          <a:xfrm>
            <a:off x="10994112" y="4746357"/>
            <a:ext cx="1207670" cy="2008367"/>
          </a:xfrm>
          <a:prstGeom prst="rect">
            <a:avLst/>
          </a:prstGeom>
        </p:spPr>
      </p:pic>
    </p:spTree>
    <p:extLst>
      <p:ext uri="{BB962C8B-B14F-4D97-AF65-F5344CB8AC3E}">
        <p14:creationId xmlns:p14="http://schemas.microsoft.com/office/powerpoint/2010/main" val="6950517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ärgruta och text (vit)">
    <p:spTree>
      <p:nvGrpSpPr>
        <p:cNvPr id="1" name=""/>
        <p:cNvGrpSpPr/>
        <p:nvPr/>
      </p:nvGrpSpPr>
      <p:grpSpPr>
        <a:xfrm>
          <a:off x="0" y="0"/>
          <a:ext cx="0" cy="0"/>
          <a:chOff x="0" y="0"/>
          <a:chExt cx="0" cy="0"/>
        </a:xfrm>
      </p:grpSpPr>
      <p:pic>
        <p:nvPicPr>
          <p:cNvPr id="3" name="Bild 2">
            <a:extLst>
              <a:ext uri="{FF2B5EF4-FFF2-40B4-BE49-F238E27FC236}">
                <a16:creationId xmlns:a16="http://schemas.microsoft.com/office/drawing/2014/main" id="{B5777655-D453-EBE8-6A25-0E4ED58E7B2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9" name="Rektangel 8">
            <a:extLst>
              <a:ext uri="{FF2B5EF4-FFF2-40B4-BE49-F238E27FC236}">
                <a16:creationId xmlns:a16="http://schemas.microsoft.com/office/drawing/2014/main" id="{22331FD7-E9CC-428E-8053-130AB3694697}"/>
              </a:ext>
            </a:extLst>
          </p:cNvPr>
          <p:cNvSpPr>
            <a:spLocks noGrp="1" noRot="1" noMove="1" noResize="1" noEditPoints="1" noAdjustHandles="1" noChangeArrowheads="1" noChangeShapeType="1"/>
          </p:cNvSpPr>
          <p:nvPr/>
        </p:nvSpPr>
        <p:spPr>
          <a:xfrm>
            <a:off x="0" y="0"/>
            <a:ext cx="4657725" cy="6862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12" name="Bild 11" descr="Logotyp Vårdsamverkan Göteborgsområdet">
            <a:extLst>
              <a:ext uri="{FF2B5EF4-FFF2-40B4-BE49-F238E27FC236}">
                <a16:creationId xmlns:a16="http://schemas.microsoft.com/office/drawing/2014/main" id="{A3DC6F49-98D5-D826-1612-B9817F934157}"/>
              </a:ext>
            </a:extLst>
          </p:cNvPr>
          <p:cNvPicPr>
            <a:picLocks noGrp="1" noRot="1" noChangeAspect="1" noMove="1" noResize="1" noEditPoints="1" noAdjustHandles="1" noChangeArrowheads="1" noChangeShapeType="1" noCrop="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19336" y="5927024"/>
            <a:ext cx="1366589" cy="713589"/>
          </a:xfrm>
          <a:prstGeom prst="rect">
            <a:avLst/>
          </a:prstGeom>
        </p:spPr>
      </p:pic>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5257801" y="411162"/>
            <a:ext cx="6096000" cy="1600200"/>
          </a:xfrm>
        </p:spPr>
        <p:txBody>
          <a:bodyPr anchor="b"/>
          <a:lstStyle>
            <a:lvl1pPr>
              <a:defRPr sz="3200"/>
            </a:lvl1pPr>
          </a:lstStyle>
          <a:p>
            <a:r>
              <a:rPr lang="sv-SE" dirty="0"/>
              <a:t>Klicka här för att lägga till rubrik</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5257801" y="2058987"/>
            <a:ext cx="609600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5257801" y="5984876"/>
            <a:ext cx="3048000" cy="365125"/>
          </a:xfrm>
        </p:spPr>
        <p:txBody>
          <a:bodyPr/>
          <a:lstStyle/>
          <a:p>
            <a:fld id="{91748847-8D00-462F-8EF4-711EFBC38844}" type="datetime1">
              <a:rPr lang="sv-SE" smtClean="0"/>
              <a:t>2024-05-22</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5257801" y="6356349"/>
            <a:ext cx="6095999" cy="365125"/>
          </a:xfrm>
        </p:spPr>
        <p:txBody>
          <a:bodyPr/>
          <a:lstStyle/>
          <a:p>
            <a:r>
              <a:rPr lang="sv-SE" dirty="0"/>
              <a:t>www.vardsamverkan.se/goteborgsomradet</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8305800" y="5988050"/>
            <a:ext cx="3047999" cy="365125"/>
          </a:xfrm>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113377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ärgruta och text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3" name="Bild 2">
            <a:extLst>
              <a:ext uri="{FF2B5EF4-FFF2-40B4-BE49-F238E27FC236}">
                <a16:creationId xmlns:a16="http://schemas.microsoft.com/office/drawing/2014/main" id="{4639560E-3A62-59C4-27D5-9486BC4DA67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9" name="Rektangel 8">
            <a:extLst>
              <a:ext uri="{FF2B5EF4-FFF2-40B4-BE49-F238E27FC236}">
                <a16:creationId xmlns:a16="http://schemas.microsoft.com/office/drawing/2014/main" id="{22331FD7-E9CC-428E-8053-130AB3694697}"/>
              </a:ext>
            </a:extLst>
          </p:cNvPr>
          <p:cNvSpPr>
            <a:spLocks noGrp="1" noRot="1" noMove="1" noResize="1" noEditPoints="1" noAdjustHandles="1" noChangeArrowheads="1" noChangeShapeType="1"/>
          </p:cNvSpPr>
          <p:nvPr/>
        </p:nvSpPr>
        <p:spPr>
          <a:xfrm>
            <a:off x="0" y="0"/>
            <a:ext cx="4657725" cy="6862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5257801" y="411162"/>
            <a:ext cx="6096000" cy="1600200"/>
          </a:xfrm>
        </p:spPr>
        <p:txBody>
          <a:bodyPr anchor="b"/>
          <a:lstStyle>
            <a:lvl1pPr>
              <a:defRPr sz="3200"/>
            </a:lvl1pPr>
          </a:lstStyle>
          <a:p>
            <a:r>
              <a:rPr lang="sv-SE" dirty="0"/>
              <a:t>Klicka här för att lägga till rubrik</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5257801" y="2058987"/>
            <a:ext cx="609600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5257801" y="5984876"/>
            <a:ext cx="3048000" cy="365125"/>
          </a:xfrm>
        </p:spPr>
        <p:txBody>
          <a:bodyPr/>
          <a:lstStyle/>
          <a:p>
            <a:fld id="{0067FA33-ACE3-4210-A3D5-5CD31C4278BF}" type="datetime1">
              <a:rPr lang="sv-SE" smtClean="0"/>
              <a:t>2024-05-22</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5257801" y="6356349"/>
            <a:ext cx="6095999" cy="365125"/>
          </a:xfrm>
        </p:spPr>
        <p:txBody>
          <a:bodyPr/>
          <a:lstStyle/>
          <a:p>
            <a:r>
              <a:rPr lang="sv-SE" dirty="0"/>
              <a:t>www.vardsamverkan.se/goteborgsomradet</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8305800" y="5988050"/>
            <a:ext cx="3047999" cy="365125"/>
          </a:xfrm>
        </p:spPr>
        <p:txBody>
          <a:bodyPr/>
          <a:lstStyle/>
          <a:p>
            <a:fld id="{359EE84F-F0AF-4D0C-8954-4D2D92E8E9D5}" type="slidenum">
              <a:rPr lang="sv-SE" smtClean="0"/>
              <a:t>‹#›</a:t>
            </a:fld>
            <a:endParaRPr lang="sv-SE"/>
          </a:p>
        </p:txBody>
      </p:sp>
      <p:pic>
        <p:nvPicPr>
          <p:cNvPr id="8" name="Bild 7" descr="Logotyp Vårdsamverkan Göteborgsområdet">
            <a:extLst>
              <a:ext uri="{FF2B5EF4-FFF2-40B4-BE49-F238E27FC236}">
                <a16:creationId xmlns:a16="http://schemas.microsoft.com/office/drawing/2014/main" id="{BEE62C98-2C5D-5FDA-876C-B6FD28CFA638}"/>
              </a:ext>
            </a:extLst>
          </p:cNvPr>
          <p:cNvPicPr>
            <a:picLocks noGrp="1" noRot="1" noChangeAspect="1" noMove="1" noResize="1" noEditPoints="1" noAdjustHandles="1" noChangeArrowheads="1" noChangeShapeType="1" noCrop="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19336" y="5927024"/>
            <a:ext cx="1366589" cy="713589"/>
          </a:xfrm>
          <a:prstGeom prst="rect">
            <a:avLst/>
          </a:prstGeom>
        </p:spPr>
      </p:pic>
    </p:spTree>
    <p:extLst>
      <p:ext uri="{BB962C8B-B14F-4D97-AF65-F5344CB8AC3E}">
        <p14:creationId xmlns:p14="http://schemas.microsoft.com/office/powerpoint/2010/main" val="35924269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Bild höger med bildtext (vit)">
    <p:spTree>
      <p:nvGrpSpPr>
        <p:cNvPr id="1" name=""/>
        <p:cNvGrpSpPr/>
        <p:nvPr/>
      </p:nvGrpSpPr>
      <p:grpSpPr>
        <a:xfrm>
          <a:off x="0" y="0"/>
          <a:ext cx="0" cy="0"/>
          <a:chOff x="0" y="0"/>
          <a:chExt cx="0" cy="0"/>
        </a:xfrm>
      </p:grpSpPr>
      <p:pic>
        <p:nvPicPr>
          <p:cNvPr id="9" name="Bild 8">
            <a:extLst>
              <a:ext uri="{FF2B5EF4-FFF2-40B4-BE49-F238E27FC236}">
                <a16:creationId xmlns:a16="http://schemas.microsoft.com/office/drawing/2014/main" id="{24BB9ABD-B047-2F02-A688-E61A93985CE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0430" y="3284954"/>
            <a:ext cx="5056508" cy="3877530"/>
          </a:xfrm>
          <a:prstGeom prst="rect">
            <a:avLst/>
          </a:prstGeom>
        </p:spPr>
      </p:pic>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839788" y="409575"/>
            <a:ext cx="4760912" cy="1600200"/>
          </a:xfrm>
        </p:spPr>
        <p:txBody>
          <a:bodyPr anchor="b"/>
          <a:lstStyle>
            <a:lvl1pPr>
              <a:defRPr sz="3200"/>
            </a:lvl1pPr>
          </a:lstStyle>
          <a:p>
            <a:r>
              <a:rPr lang="sv-SE" dirty="0"/>
              <a:t>Klicka här för att lägga till rubrik</a:t>
            </a:r>
          </a:p>
        </p:txBody>
      </p:sp>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6096000" y="136525"/>
            <a:ext cx="5943600"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sv-SE" dirty="0"/>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839788" y="2057400"/>
            <a:ext cx="4760912"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839788" y="5981700"/>
            <a:ext cx="2379662" cy="365125"/>
          </a:xfrm>
        </p:spPr>
        <p:txBody>
          <a:bodyPr/>
          <a:lstStyle/>
          <a:p>
            <a:fld id="{D4EFEA1C-ED6F-41B9-BFE9-958E669C0F85}" type="datetime1">
              <a:rPr lang="sv-SE" smtClean="0"/>
              <a:t>2024-05-22</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839787" y="6356350"/>
            <a:ext cx="4760913" cy="365125"/>
          </a:xfrm>
        </p:spPr>
        <p:txBody>
          <a:bodyPr/>
          <a:lstStyle/>
          <a:p>
            <a:r>
              <a:rPr lang="sv-SE" dirty="0"/>
              <a:t>www.vardsamverkan.se/goteborgsomradet</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3219451" y="5981699"/>
            <a:ext cx="2381250" cy="365125"/>
          </a:xfrm>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11892435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Bild höger med bildtext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9" name="Bild 8">
            <a:extLst>
              <a:ext uri="{FF2B5EF4-FFF2-40B4-BE49-F238E27FC236}">
                <a16:creationId xmlns:a16="http://schemas.microsoft.com/office/drawing/2014/main" id="{0E012578-91D7-D2CB-B6C1-C0398B03017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0430" y="3284954"/>
            <a:ext cx="5056508" cy="3877530"/>
          </a:xfrm>
          <a:prstGeom prst="rect">
            <a:avLst/>
          </a:prstGeom>
        </p:spPr>
      </p:pic>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839788" y="409575"/>
            <a:ext cx="4760912" cy="1600200"/>
          </a:xfrm>
        </p:spPr>
        <p:txBody>
          <a:bodyPr anchor="b"/>
          <a:lstStyle>
            <a:lvl1pPr>
              <a:defRPr sz="3200"/>
            </a:lvl1pPr>
          </a:lstStyle>
          <a:p>
            <a:r>
              <a:rPr lang="sv-SE" dirty="0"/>
              <a:t>Klicka här för att lägga till rubrik</a:t>
            </a:r>
          </a:p>
        </p:txBody>
      </p:sp>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6096000" y="136525"/>
            <a:ext cx="5943600"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sv-SE" dirty="0"/>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839788" y="2057400"/>
            <a:ext cx="4760912"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839788" y="5981700"/>
            <a:ext cx="2379662" cy="365125"/>
          </a:xfrm>
        </p:spPr>
        <p:txBody>
          <a:bodyPr/>
          <a:lstStyle/>
          <a:p>
            <a:fld id="{BB85E7E4-6370-43BA-815F-395CC25C18F3}" type="datetime1">
              <a:rPr lang="sv-SE" smtClean="0"/>
              <a:t>2024-05-22</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839787" y="6356350"/>
            <a:ext cx="4760913" cy="365125"/>
          </a:xfrm>
        </p:spPr>
        <p:txBody>
          <a:bodyPr/>
          <a:lstStyle/>
          <a:p>
            <a:r>
              <a:rPr lang="sv-SE" dirty="0"/>
              <a:t>www.vardsamverkan.se/goteborgsomradet</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3219451" y="5981699"/>
            <a:ext cx="2381250" cy="365125"/>
          </a:xfrm>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13605112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Bild vänster med bildtext (vit)">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42248480-7C76-E0DC-786C-864BEF8B523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6517758" y="409575"/>
            <a:ext cx="5005276" cy="1600200"/>
          </a:xfrm>
        </p:spPr>
        <p:txBody>
          <a:bodyPr anchor="b"/>
          <a:lstStyle>
            <a:lvl1pPr>
              <a:defRPr sz="3200"/>
            </a:lvl1pPr>
          </a:lstStyle>
          <a:p>
            <a:r>
              <a:rPr lang="sv-SE" dirty="0"/>
              <a:t>Klicka här för att lägga till rubrik</a:t>
            </a:r>
          </a:p>
        </p:txBody>
      </p:sp>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138223" y="136525"/>
            <a:ext cx="5957777"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sv-SE" dirty="0"/>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6517758" y="2057400"/>
            <a:ext cx="500527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6517758" y="5983398"/>
            <a:ext cx="2498651" cy="365125"/>
          </a:xfrm>
        </p:spPr>
        <p:txBody>
          <a:bodyPr/>
          <a:lstStyle/>
          <a:p>
            <a:fld id="{52BC8AF2-1F92-4985-864E-86273EA6F5D1}" type="datetime1">
              <a:rPr lang="sv-SE" smtClean="0"/>
              <a:t>2024-05-22</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6517758" y="6358048"/>
            <a:ext cx="5005277" cy="365125"/>
          </a:xfrm>
        </p:spPr>
        <p:txBody>
          <a:bodyPr/>
          <a:lstStyle/>
          <a:p>
            <a:r>
              <a:rPr lang="sv-SE" dirty="0"/>
              <a:t>www.vardsamverkan.se/goteborgsomradet</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9016409" y="5983397"/>
            <a:ext cx="2506627" cy="365125"/>
          </a:xfrm>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40301687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Bild vänster med bildtext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3EE6C2A8-9FF4-992F-F6F0-3420FEEB0F0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6517758" y="409575"/>
            <a:ext cx="5005276" cy="1600200"/>
          </a:xfrm>
        </p:spPr>
        <p:txBody>
          <a:bodyPr anchor="b"/>
          <a:lstStyle>
            <a:lvl1pPr>
              <a:defRPr sz="3200"/>
            </a:lvl1pPr>
          </a:lstStyle>
          <a:p>
            <a:r>
              <a:rPr lang="sv-SE" dirty="0"/>
              <a:t>Klicka här för att lägga till rubrik</a:t>
            </a:r>
          </a:p>
        </p:txBody>
      </p:sp>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138223" y="136525"/>
            <a:ext cx="5957777"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sv-SE" dirty="0"/>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6517758" y="2057400"/>
            <a:ext cx="500527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6517758" y="5983398"/>
            <a:ext cx="2498651" cy="365125"/>
          </a:xfrm>
        </p:spPr>
        <p:txBody>
          <a:bodyPr/>
          <a:lstStyle/>
          <a:p>
            <a:fld id="{E8F7F411-0EFC-41DF-B4B1-CE8BC473B2DB}" type="datetime1">
              <a:rPr lang="sv-SE" smtClean="0"/>
              <a:t>2024-05-22</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6517758" y="6358048"/>
            <a:ext cx="5005277" cy="365125"/>
          </a:xfrm>
        </p:spPr>
        <p:txBody>
          <a:bodyPr/>
          <a:lstStyle/>
          <a:p>
            <a:r>
              <a:rPr lang="sv-SE" dirty="0"/>
              <a:t>www.vardsamverkan.se/goteborgsomradet</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9016409" y="5983397"/>
            <a:ext cx="2506627" cy="365125"/>
          </a:xfrm>
        </p:spPr>
        <p:txBody>
          <a:bodyPr/>
          <a:lstStyle/>
          <a:p>
            <a:fld id="{359EE84F-F0AF-4D0C-8954-4D2D92E8E9D5}" type="slidenum">
              <a:rPr lang="sv-SE" smtClean="0"/>
              <a:t>‹#›</a:t>
            </a:fld>
            <a:endParaRPr lang="sv-SE" dirty="0"/>
          </a:p>
        </p:txBody>
      </p:sp>
    </p:spTree>
    <p:extLst>
      <p:ext uri="{BB962C8B-B14F-4D97-AF65-F5344CB8AC3E}">
        <p14:creationId xmlns:p14="http://schemas.microsoft.com/office/powerpoint/2010/main" val="8238211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ld">
    <p:spTree>
      <p:nvGrpSpPr>
        <p:cNvPr id="1" name=""/>
        <p:cNvGrpSpPr/>
        <p:nvPr/>
      </p:nvGrpSpPr>
      <p:grpSpPr>
        <a:xfrm>
          <a:off x="0" y="0"/>
          <a:ext cx="0" cy="0"/>
          <a:chOff x="0" y="0"/>
          <a:chExt cx="0" cy="0"/>
        </a:xfrm>
      </p:grpSpPr>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138223" y="136525"/>
            <a:ext cx="11919098"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sv-SE" dirty="0"/>
          </a:p>
        </p:txBody>
      </p:sp>
    </p:spTree>
    <p:extLst>
      <p:ext uri="{BB962C8B-B14F-4D97-AF65-F5344CB8AC3E}">
        <p14:creationId xmlns:p14="http://schemas.microsoft.com/office/powerpoint/2010/main" val="11187754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pic>
        <p:nvPicPr>
          <p:cNvPr id="6" name="Bild 5">
            <a:extLst>
              <a:ext uri="{FF2B5EF4-FFF2-40B4-BE49-F238E27FC236}">
                <a16:creationId xmlns:a16="http://schemas.microsoft.com/office/drawing/2014/main" id="{EB21C276-78D4-E993-7352-C4C1D9479F3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10552C05-487E-703E-6B59-5AD11A85A5F4}"/>
              </a:ext>
            </a:extLst>
          </p:cNvPr>
          <p:cNvSpPr>
            <a:spLocks noGrp="1"/>
          </p:cNvSpPr>
          <p:nvPr>
            <p:ph type="title" hasCustomPrompt="1"/>
          </p:nvPr>
        </p:nvSpPr>
        <p:spPr/>
        <p:txBody>
          <a:bodyPr/>
          <a:lstStyle/>
          <a:p>
            <a:r>
              <a:rPr lang="sv-SE" dirty="0"/>
              <a:t>Klicka här för att lägga till rubrik</a:t>
            </a:r>
          </a:p>
        </p:txBody>
      </p:sp>
      <p:sp>
        <p:nvSpPr>
          <p:cNvPr id="3" name="Platshållare för datum 2">
            <a:extLst>
              <a:ext uri="{FF2B5EF4-FFF2-40B4-BE49-F238E27FC236}">
                <a16:creationId xmlns:a16="http://schemas.microsoft.com/office/drawing/2014/main" id="{7A3D8297-2BA4-A505-39E6-C23343DE0D96}"/>
              </a:ext>
            </a:extLst>
          </p:cNvPr>
          <p:cNvSpPr>
            <a:spLocks noGrp="1"/>
          </p:cNvSpPr>
          <p:nvPr>
            <p:ph type="dt" sz="half" idx="10"/>
          </p:nvPr>
        </p:nvSpPr>
        <p:spPr/>
        <p:txBody>
          <a:bodyPr/>
          <a:lstStyle/>
          <a:p>
            <a:fld id="{2E76B8AF-7AE5-4890-9288-C7D9A2F04E5E}" type="datetime1">
              <a:rPr lang="sv-SE" smtClean="0"/>
              <a:t>2024-05-22</a:t>
            </a:fld>
            <a:endParaRPr lang="sv-SE"/>
          </a:p>
        </p:txBody>
      </p:sp>
      <p:sp>
        <p:nvSpPr>
          <p:cNvPr id="4" name="Platshållare för sidfot 3">
            <a:extLst>
              <a:ext uri="{FF2B5EF4-FFF2-40B4-BE49-F238E27FC236}">
                <a16:creationId xmlns:a16="http://schemas.microsoft.com/office/drawing/2014/main" id="{EB2226D1-37C9-F6ED-64E4-796C44D72E44}"/>
              </a:ext>
            </a:extLst>
          </p:cNvPr>
          <p:cNvSpPr>
            <a:spLocks noGrp="1"/>
          </p:cNvSpPr>
          <p:nvPr>
            <p:ph type="ftr" sz="quarter" idx="11"/>
          </p:nvPr>
        </p:nvSpPr>
        <p:spPr/>
        <p:txBody>
          <a:bodyPr/>
          <a:lstStyle/>
          <a:p>
            <a:r>
              <a:rPr lang="sv-SE" dirty="0"/>
              <a:t>www.vardsamverkan.se/goteborgsomradet</a:t>
            </a:r>
          </a:p>
        </p:txBody>
      </p:sp>
      <p:sp>
        <p:nvSpPr>
          <p:cNvPr id="5" name="Platshållare för bildnummer 4">
            <a:extLst>
              <a:ext uri="{FF2B5EF4-FFF2-40B4-BE49-F238E27FC236}">
                <a16:creationId xmlns:a16="http://schemas.microsoft.com/office/drawing/2014/main" id="{A706FBD0-20F1-D957-F1ED-39C9FCDB4537}"/>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478848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Rubrikbild med karta">
    <p:bg>
      <p:bgPr>
        <a:solidFill>
          <a:schemeClr val="accent5">
            <a:lumMod val="40000"/>
            <a:lumOff val="60000"/>
          </a:schemeClr>
        </a:solidFill>
        <a:effectLst/>
      </p:bgPr>
    </p:bg>
    <p:spTree>
      <p:nvGrpSpPr>
        <p:cNvPr id="1" name=""/>
        <p:cNvGrpSpPr/>
        <p:nvPr/>
      </p:nvGrpSpPr>
      <p:grpSpPr>
        <a:xfrm>
          <a:off x="0" y="0"/>
          <a:ext cx="0" cy="0"/>
          <a:chOff x="0" y="0"/>
          <a:chExt cx="0" cy="0"/>
        </a:xfrm>
      </p:grpSpPr>
      <p:pic>
        <p:nvPicPr>
          <p:cNvPr id="9" name="Bild 8" descr="Logotyp Vårdsamverkan Göteborgsområdet">
            <a:extLst>
              <a:ext uri="{FF2B5EF4-FFF2-40B4-BE49-F238E27FC236}">
                <a16:creationId xmlns:a16="http://schemas.microsoft.com/office/drawing/2014/main" id="{F53F769A-E655-7537-F3F2-F7198BBA5400}"/>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35415" y="241077"/>
            <a:ext cx="2082692" cy="1087514"/>
          </a:xfrm>
          <a:prstGeom prst="rect">
            <a:avLst/>
          </a:prstGeom>
        </p:spPr>
      </p:pic>
      <p:pic>
        <p:nvPicPr>
          <p:cNvPr id="12" name="Bildobjekt 11" descr="En bild som visar karta&#10;&#10;Automatiskt genererad beskrivning med medelhög exakthet">
            <a:extLst>
              <a:ext uri="{FF2B5EF4-FFF2-40B4-BE49-F238E27FC236}">
                <a16:creationId xmlns:a16="http://schemas.microsoft.com/office/drawing/2014/main" id="{DFC40B9D-9738-3BC4-7752-A3CE2C58E1F4}"/>
              </a:ext>
            </a:extLst>
          </p:cNvPr>
          <p:cNvPicPr>
            <a:picLocks noChangeAspect="1"/>
          </p:cNvPicPr>
          <p:nvPr userDrawn="1"/>
        </p:nvPicPr>
        <p:blipFill>
          <a:blip r:embed="rId4">
            <a:alphaModFix amt="30000"/>
            <a:extLst>
              <a:ext uri="{28A0092B-C50C-407E-A947-70E740481C1C}">
                <a14:useLocalDpi xmlns:a14="http://schemas.microsoft.com/office/drawing/2010/main" val="0"/>
              </a:ext>
            </a:extLst>
          </a:blip>
          <a:stretch>
            <a:fillRect/>
          </a:stretch>
        </p:blipFill>
        <p:spPr>
          <a:xfrm>
            <a:off x="-137068" y="2753832"/>
            <a:ext cx="6233068" cy="4104168"/>
          </a:xfrm>
          <a:prstGeom prst="rect">
            <a:avLst/>
          </a:prstGeom>
        </p:spPr>
      </p:pic>
      <p:sp>
        <p:nvSpPr>
          <p:cNvPr id="2" name="Rubrik 1">
            <a:extLst>
              <a:ext uri="{FF2B5EF4-FFF2-40B4-BE49-F238E27FC236}">
                <a16:creationId xmlns:a16="http://schemas.microsoft.com/office/drawing/2014/main" id="{6C6399E9-14EA-EAD2-7437-8683E1EFAFAC}"/>
              </a:ext>
            </a:extLst>
          </p:cNvPr>
          <p:cNvSpPr>
            <a:spLocks noGrp="1"/>
          </p:cNvSpPr>
          <p:nvPr>
            <p:ph type="ctrTitle" hasCustomPrompt="1"/>
          </p:nvPr>
        </p:nvSpPr>
        <p:spPr>
          <a:xfrm>
            <a:off x="1524000" y="1540080"/>
            <a:ext cx="9144000" cy="2148996"/>
          </a:xfrm>
        </p:spPr>
        <p:txBody>
          <a:bodyPr anchor="b"/>
          <a:lstStyle>
            <a:lvl1pPr algn="ctr">
              <a:defRPr sz="6000">
                <a:solidFill>
                  <a:schemeClr val="tx1"/>
                </a:solidFill>
              </a:defRPr>
            </a:lvl1pPr>
          </a:lstStyle>
          <a:p>
            <a:r>
              <a:rPr lang="sv-SE" dirty="0"/>
              <a:t>Klicka för att lägga till rubrik</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1524000" y="3781151"/>
            <a:ext cx="9144000" cy="1655762"/>
          </a:xfrm>
        </p:spPr>
        <p:txBody>
          <a:bodyPr/>
          <a:lstStyle>
            <a:lvl1pPr marL="0" indent="0" algn="ctr">
              <a:buNone/>
              <a:defRPr sz="2400" b="1">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4" name="Platshållare för datum 3">
            <a:extLst>
              <a:ext uri="{FF2B5EF4-FFF2-40B4-BE49-F238E27FC236}">
                <a16:creationId xmlns:a16="http://schemas.microsoft.com/office/drawing/2014/main" id="{5AF827B9-8605-1224-3B4D-76F29B0F291D}"/>
              </a:ext>
            </a:extLst>
          </p:cNvPr>
          <p:cNvSpPr>
            <a:spLocks noGrp="1"/>
          </p:cNvSpPr>
          <p:nvPr>
            <p:ph type="dt" sz="half" idx="10"/>
          </p:nvPr>
        </p:nvSpPr>
        <p:spPr/>
        <p:txBody>
          <a:bodyPr/>
          <a:lstStyle>
            <a:lvl1pPr>
              <a:defRPr>
                <a:solidFill>
                  <a:schemeClr val="bg1">
                    <a:lumMod val="65000"/>
                  </a:schemeClr>
                </a:solidFill>
              </a:defRPr>
            </a:lvl1pPr>
          </a:lstStyle>
          <a:p>
            <a:fld id="{A15E85FD-3693-45FD-9CB7-8F36959401B5}" type="datetime1">
              <a:rPr lang="sv-SE" smtClean="0"/>
              <a:t>2024-05-22</a:t>
            </a:fld>
            <a:endParaRPr lang="sv-SE"/>
          </a:p>
        </p:txBody>
      </p:sp>
      <p:sp>
        <p:nvSpPr>
          <p:cNvPr id="5" name="Platshållare för sidfot 4">
            <a:extLst>
              <a:ext uri="{FF2B5EF4-FFF2-40B4-BE49-F238E27FC236}">
                <a16:creationId xmlns:a16="http://schemas.microsoft.com/office/drawing/2014/main" id="{6E003D68-09A5-C840-AD7B-EE5929D3D09F}"/>
              </a:ext>
            </a:extLst>
          </p:cNvPr>
          <p:cNvSpPr>
            <a:spLocks noGrp="1"/>
          </p:cNvSpPr>
          <p:nvPr>
            <p:ph type="ftr" sz="quarter" idx="11"/>
          </p:nvPr>
        </p:nvSpPr>
        <p:spPr/>
        <p:txBody>
          <a:bodyPr/>
          <a:lstStyle>
            <a:lvl1pPr>
              <a:defRPr>
                <a:solidFill>
                  <a:schemeClr val="bg1">
                    <a:lumMod val="65000"/>
                  </a:schemeClr>
                </a:solidFill>
              </a:defRPr>
            </a:lvl1pPr>
          </a:lstStyle>
          <a:p>
            <a:r>
              <a:rPr lang="sv-SE" dirty="0"/>
              <a:t>www.vardsamverkan.se/goteborgsomradet</a:t>
            </a:r>
          </a:p>
        </p:txBody>
      </p:sp>
      <p:sp>
        <p:nvSpPr>
          <p:cNvPr id="6" name="Platshållare för bildnummer 5">
            <a:extLst>
              <a:ext uri="{FF2B5EF4-FFF2-40B4-BE49-F238E27FC236}">
                <a16:creationId xmlns:a16="http://schemas.microsoft.com/office/drawing/2014/main" id="{9334CFF8-D1EC-D254-BBE1-1AFA125FB041}"/>
              </a:ext>
            </a:extLst>
          </p:cNvPr>
          <p:cNvSpPr>
            <a:spLocks noGrp="1"/>
          </p:cNvSpPr>
          <p:nvPr>
            <p:ph type="sldNum" sz="quarter" idx="12"/>
          </p:nvPr>
        </p:nvSpPr>
        <p:spPr/>
        <p:txBody>
          <a:bodyPr/>
          <a:lstStyle>
            <a:lvl1pPr>
              <a:defRPr>
                <a:solidFill>
                  <a:schemeClr val="bg1">
                    <a:lumMod val="65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41380131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Endast rubrik utan kugghju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0552C05-487E-703E-6B59-5AD11A85A5F4}"/>
              </a:ext>
            </a:extLst>
          </p:cNvPr>
          <p:cNvSpPr>
            <a:spLocks noGrp="1"/>
          </p:cNvSpPr>
          <p:nvPr>
            <p:ph type="title" hasCustomPrompt="1"/>
          </p:nvPr>
        </p:nvSpPr>
        <p:spPr/>
        <p:txBody>
          <a:bodyPr/>
          <a:lstStyle/>
          <a:p>
            <a:r>
              <a:rPr lang="sv-SE" dirty="0"/>
              <a:t>Klicka här för att lägga till rubrik</a:t>
            </a:r>
          </a:p>
        </p:txBody>
      </p:sp>
      <p:sp>
        <p:nvSpPr>
          <p:cNvPr id="3" name="Platshållare för datum 2">
            <a:extLst>
              <a:ext uri="{FF2B5EF4-FFF2-40B4-BE49-F238E27FC236}">
                <a16:creationId xmlns:a16="http://schemas.microsoft.com/office/drawing/2014/main" id="{7A3D8297-2BA4-A505-39E6-C23343DE0D96}"/>
              </a:ext>
            </a:extLst>
          </p:cNvPr>
          <p:cNvSpPr>
            <a:spLocks noGrp="1"/>
          </p:cNvSpPr>
          <p:nvPr>
            <p:ph type="dt" sz="half" idx="10"/>
          </p:nvPr>
        </p:nvSpPr>
        <p:spPr/>
        <p:txBody>
          <a:bodyPr/>
          <a:lstStyle/>
          <a:p>
            <a:fld id="{484EC962-4317-479B-8AB8-A833F779C664}" type="datetime1">
              <a:rPr lang="sv-SE" smtClean="0"/>
              <a:t>2024-05-22</a:t>
            </a:fld>
            <a:endParaRPr lang="sv-SE"/>
          </a:p>
        </p:txBody>
      </p:sp>
      <p:sp>
        <p:nvSpPr>
          <p:cNvPr id="4" name="Platshållare för sidfot 3">
            <a:extLst>
              <a:ext uri="{FF2B5EF4-FFF2-40B4-BE49-F238E27FC236}">
                <a16:creationId xmlns:a16="http://schemas.microsoft.com/office/drawing/2014/main" id="{EB2226D1-37C9-F6ED-64E4-796C44D72E44}"/>
              </a:ext>
            </a:extLst>
          </p:cNvPr>
          <p:cNvSpPr>
            <a:spLocks noGrp="1"/>
          </p:cNvSpPr>
          <p:nvPr>
            <p:ph type="ftr" sz="quarter" idx="11"/>
          </p:nvPr>
        </p:nvSpPr>
        <p:spPr/>
        <p:txBody>
          <a:bodyPr/>
          <a:lstStyle/>
          <a:p>
            <a:r>
              <a:rPr lang="sv-SE" dirty="0"/>
              <a:t>www.vardsamverkan.se/goteborgsomradet</a:t>
            </a:r>
          </a:p>
        </p:txBody>
      </p:sp>
      <p:sp>
        <p:nvSpPr>
          <p:cNvPr id="5" name="Platshållare för bildnummer 4">
            <a:extLst>
              <a:ext uri="{FF2B5EF4-FFF2-40B4-BE49-F238E27FC236}">
                <a16:creationId xmlns:a16="http://schemas.microsoft.com/office/drawing/2014/main" id="{A706FBD0-20F1-D957-F1ED-39C9FCDB4537}"/>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12455387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4E43FF41-5D09-AF11-4152-A70E87B1BC0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2" name="Rubrik 1">
            <a:extLst>
              <a:ext uri="{FF2B5EF4-FFF2-40B4-BE49-F238E27FC236}">
                <a16:creationId xmlns:a16="http://schemas.microsoft.com/office/drawing/2014/main" id="{1C335E97-BBB2-7BF8-4EE9-00BAC0180435}"/>
              </a:ext>
            </a:extLst>
          </p:cNvPr>
          <p:cNvSpPr>
            <a:spLocks noGrp="1"/>
          </p:cNvSpPr>
          <p:nvPr>
            <p:ph type="title" hasCustomPrompt="1"/>
          </p:nvPr>
        </p:nvSpPr>
        <p:spPr/>
        <p:txBody>
          <a:bodyPr/>
          <a:lstStyle/>
          <a:p>
            <a:r>
              <a:rPr lang="sv-SE" dirty="0"/>
              <a:t>Klicka här för att lägga till rubrik</a:t>
            </a:r>
          </a:p>
        </p:txBody>
      </p:sp>
      <p:sp>
        <p:nvSpPr>
          <p:cNvPr id="3" name="Platshållare för innehåll 2">
            <a:extLst>
              <a:ext uri="{FF2B5EF4-FFF2-40B4-BE49-F238E27FC236}">
                <a16:creationId xmlns:a16="http://schemas.microsoft.com/office/drawing/2014/main" id="{13BDF994-951C-8C82-869C-3C43DF4CC5B1}"/>
              </a:ext>
            </a:extLst>
          </p:cNvPr>
          <p:cNvSpPr>
            <a:spLocks noGrp="1"/>
          </p:cNvSpPr>
          <p:nvPr>
            <p:ph sz="half" idx="1" hasCustomPrompt="1"/>
          </p:nvPr>
        </p:nvSpPr>
        <p:spPr>
          <a:xfrm>
            <a:off x="838200" y="1825625"/>
            <a:ext cx="5181600" cy="4351338"/>
          </a:xfrm>
        </p:spPr>
        <p:txBody>
          <a:body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innehåll 3">
            <a:extLst>
              <a:ext uri="{FF2B5EF4-FFF2-40B4-BE49-F238E27FC236}">
                <a16:creationId xmlns:a16="http://schemas.microsoft.com/office/drawing/2014/main" id="{E2B58856-F63C-0164-15E9-E14A30C4BD68}"/>
              </a:ext>
            </a:extLst>
          </p:cNvPr>
          <p:cNvSpPr>
            <a:spLocks noGrp="1"/>
          </p:cNvSpPr>
          <p:nvPr>
            <p:ph sz="half" idx="2" hasCustomPrompt="1"/>
          </p:nvPr>
        </p:nvSpPr>
        <p:spPr>
          <a:xfrm>
            <a:off x="6172200" y="1825625"/>
            <a:ext cx="5181600" cy="4351338"/>
          </a:xfrm>
        </p:spPr>
        <p:txBody>
          <a:body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5" name="Platshållare för datum 4">
            <a:extLst>
              <a:ext uri="{FF2B5EF4-FFF2-40B4-BE49-F238E27FC236}">
                <a16:creationId xmlns:a16="http://schemas.microsoft.com/office/drawing/2014/main" id="{AF2D6C6B-D52F-E704-9777-9832958F9DC4}"/>
              </a:ext>
            </a:extLst>
          </p:cNvPr>
          <p:cNvSpPr>
            <a:spLocks noGrp="1"/>
          </p:cNvSpPr>
          <p:nvPr>
            <p:ph type="dt" sz="half" idx="10"/>
          </p:nvPr>
        </p:nvSpPr>
        <p:spPr/>
        <p:txBody>
          <a:bodyPr/>
          <a:lstStyle/>
          <a:p>
            <a:fld id="{F8346D8B-B823-48AF-BED1-287AEACBD75A}" type="datetime1">
              <a:rPr lang="sv-SE" smtClean="0"/>
              <a:t>2024-05-22</a:t>
            </a:fld>
            <a:endParaRPr lang="sv-SE"/>
          </a:p>
        </p:txBody>
      </p:sp>
      <p:sp>
        <p:nvSpPr>
          <p:cNvPr id="6" name="Platshållare för sidfot 5">
            <a:extLst>
              <a:ext uri="{FF2B5EF4-FFF2-40B4-BE49-F238E27FC236}">
                <a16:creationId xmlns:a16="http://schemas.microsoft.com/office/drawing/2014/main" id="{971078A7-923C-C6D6-D9A8-5C3375EAA802}"/>
              </a:ext>
            </a:extLst>
          </p:cNvPr>
          <p:cNvSpPr>
            <a:spLocks noGrp="1"/>
          </p:cNvSpPr>
          <p:nvPr>
            <p:ph type="ftr" sz="quarter" idx="11"/>
          </p:nvPr>
        </p:nvSpPr>
        <p:spPr/>
        <p:txBody>
          <a:bodyPr/>
          <a:lstStyle/>
          <a:p>
            <a:r>
              <a:rPr lang="sv-SE" dirty="0"/>
              <a:t>www.vardsamverkan.se/goteborgsomradet</a:t>
            </a:r>
          </a:p>
        </p:txBody>
      </p:sp>
      <p:sp>
        <p:nvSpPr>
          <p:cNvPr id="7" name="Platshållare för bildnummer 6">
            <a:extLst>
              <a:ext uri="{FF2B5EF4-FFF2-40B4-BE49-F238E27FC236}">
                <a16:creationId xmlns:a16="http://schemas.microsoft.com/office/drawing/2014/main" id="{BF1C8A28-6CF8-EA83-FE74-D0CDCF68B9FA}"/>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6555033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pic>
        <p:nvPicPr>
          <p:cNvPr id="10" name="Bild 9">
            <a:extLst>
              <a:ext uri="{FF2B5EF4-FFF2-40B4-BE49-F238E27FC236}">
                <a16:creationId xmlns:a16="http://schemas.microsoft.com/office/drawing/2014/main" id="{F4F6325B-D999-9AFE-E478-37C6583349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2" name="Rubrik 1">
            <a:extLst>
              <a:ext uri="{FF2B5EF4-FFF2-40B4-BE49-F238E27FC236}">
                <a16:creationId xmlns:a16="http://schemas.microsoft.com/office/drawing/2014/main" id="{318F239E-278D-1B96-FD46-6A8752052A24}"/>
              </a:ext>
            </a:extLst>
          </p:cNvPr>
          <p:cNvSpPr>
            <a:spLocks noGrp="1"/>
          </p:cNvSpPr>
          <p:nvPr>
            <p:ph type="title" hasCustomPrompt="1"/>
          </p:nvPr>
        </p:nvSpPr>
        <p:spPr>
          <a:xfrm>
            <a:off x="839788" y="365125"/>
            <a:ext cx="10515600" cy="1325563"/>
          </a:xfrm>
        </p:spPr>
        <p:txBody>
          <a:bodyPr/>
          <a:lstStyle/>
          <a:p>
            <a:r>
              <a:rPr lang="sv-SE" dirty="0"/>
              <a:t>Klicka här för att lägga till rubrik</a:t>
            </a:r>
          </a:p>
        </p:txBody>
      </p:sp>
      <p:sp>
        <p:nvSpPr>
          <p:cNvPr id="3" name="Platshållare för text 2">
            <a:extLst>
              <a:ext uri="{FF2B5EF4-FFF2-40B4-BE49-F238E27FC236}">
                <a16:creationId xmlns:a16="http://schemas.microsoft.com/office/drawing/2014/main" id="{B4A14153-3ED1-41B7-6FB7-CECD637C0408}"/>
              </a:ext>
            </a:extLst>
          </p:cNvPr>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dirty="0"/>
              <a:t>Klicka här för att ändra underrubrik</a:t>
            </a:r>
          </a:p>
        </p:txBody>
      </p:sp>
      <p:sp>
        <p:nvSpPr>
          <p:cNvPr id="4" name="Platshållare för innehåll 3">
            <a:extLst>
              <a:ext uri="{FF2B5EF4-FFF2-40B4-BE49-F238E27FC236}">
                <a16:creationId xmlns:a16="http://schemas.microsoft.com/office/drawing/2014/main" id="{6A7CA7C7-24B1-FE56-1A3E-4C6DDBF74B12}"/>
              </a:ext>
            </a:extLst>
          </p:cNvPr>
          <p:cNvSpPr>
            <a:spLocks noGrp="1"/>
          </p:cNvSpPr>
          <p:nvPr>
            <p:ph sz="half" idx="2" hasCustomPrompt="1"/>
          </p:nvPr>
        </p:nvSpPr>
        <p:spPr>
          <a:xfrm>
            <a:off x="839788" y="2505075"/>
            <a:ext cx="5157787" cy="3684588"/>
          </a:xfrm>
        </p:spPr>
        <p:txBody>
          <a:bodyPr/>
          <a:lstStyle>
            <a:lvl1pPr>
              <a:defRPr/>
            </a:lvl1p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5" name="Platshållare för text 4">
            <a:extLst>
              <a:ext uri="{FF2B5EF4-FFF2-40B4-BE49-F238E27FC236}">
                <a16:creationId xmlns:a16="http://schemas.microsoft.com/office/drawing/2014/main" id="{584CF7CD-7EB8-BBB4-F457-4A1C999854B5}"/>
              </a:ext>
            </a:extLst>
          </p:cNvPr>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dirty="0"/>
              <a:t>Klicka här för att ändra underrubrik</a:t>
            </a:r>
          </a:p>
        </p:txBody>
      </p:sp>
      <p:sp>
        <p:nvSpPr>
          <p:cNvPr id="6" name="Platshållare för innehåll 5">
            <a:extLst>
              <a:ext uri="{FF2B5EF4-FFF2-40B4-BE49-F238E27FC236}">
                <a16:creationId xmlns:a16="http://schemas.microsoft.com/office/drawing/2014/main" id="{F3D8F593-DFF4-95DC-EFAE-1E945A7C7477}"/>
              </a:ext>
            </a:extLst>
          </p:cNvPr>
          <p:cNvSpPr>
            <a:spLocks noGrp="1"/>
          </p:cNvSpPr>
          <p:nvPr>
            <p:ph sz="quarter" idx="4" hasCustomPrompt="1"/>
          </p:nvPr>
        </p:nvSpPr>
        <p:spPr>
          <a:xfrm>
            <a:off x="6172200" y="2505075"/>
            <a:ext cx="5183188" cy="3684588"/>
          </a:xfrm>
        </p:spPr>
        <p:txBody>
          <a:bodyPr/>
          <a:lstStyle>
            <a:lvl1pPr>
              <a:defRPr/>
            </a:lvl1p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7" name="Platshållare för datum 6">
            <a:extLst>
              <a:ext uri="{FF2B5EF4-FFF2-40B4-BE49-F238E27FC236}">
                <a16:creationId xmlns:a16="http://schemas.microsoft.com/office/drawing/2014/main" id="{4F005D9D-8205-8A33-A6C5-F9EDC4B6C70E}"/>
              </a:ext>
            </a:extLst>
          </p:cNvPr>
          <p:cNvSpPr>
            <a:spLocks noGrp="1"/>
          </p:cNvSpPr>
          <p:nvPr>
            <p:ph type="dt" sz="half" idx="10"/>
          </p:nvPr>
        </p:nvSpPr>
        <p:spPr/>
        <p:txBody>
          <a:bodyPr/>
          <a:lstStyle/>
          <a:p>
            <a:fld id="{70DE9F0F-F94D-47A1-8862-7F6E29373347}" type="datetime1">
              <a:rPr lang="sv-SE" smtClean="0"/>
              <a:t>2024-05-22</a:t>
            </a:fld>
            <a:endParaRPr lang="sv-SE"/>
          </a:p>
        </p:txBody>
      </p:sp>
      <p:sp>
        <p:nvSpPr>
          <p:cNvPr id="8" name="Platshållare för sidfot 7">
            <a:extLst>
              <a:ext uri="{FF2B5EF4-FFF2-40B4-BE49-F238E27FC236}">
                <a16:creationId xmlns:a16="http://schemas.microsoft.com/office/drawing/2014/main" id="{63DA0112-E1BD-90BA-C02D-0C71896A82A2}"/>
              </a:ext>
            </a:extLst>
          </p:cNvPr>
          <p:cNvSpPr>
            <a:spLocks noGrp="1"/>
          </p:cNvSpPr>
          <p:nvPr>
            <p:ph type="ftr" sz="quarter" idx="11"/>
          </p:nvPr>
        </p:nvSpPr>
        <p:spPr/>
        <p:txBody>
          <a:bodyPr/>
          <a:lstStyle/>
          <a:p>
            <a:r>
              <a:rPr lang="sv-SE" dirty="0"/>
              <a:t>www.vardsamverkan.se/goteborgsomradet</a:t>
            </a:r>
          </a:p>
        </p:txBody>
      </p:sp>
      <p:sp>
        <p:nvSpPr>
          <p:cNvPr id="9" name="Platshållare för bildnummer 8">
            <a:extLst>
              <a:ext uri="{FF2B5EF4-FFF2-40B4-BE49-F238E27FC236}">
                <a16:creationId xmlns:a16="http://schemas.microsoft.com/office/drawing/2014/main" id="{DC7AEB22-862C-650B-A513-79E337BD7E62}"/>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5434333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Jämförelse utan kugghju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18F239E-278D-1B96-FD46-6A8752052A24}"/>
              </a:ext>
            </a:extLst>
          </p:cNvPr>
          <p:cNvSpPr>
            <a:spLocks noGrp="1"/>
          </p:cNvSpPr>
          <p:nvPr>
            <p:ph type="title" hasCustomPrompt="1"/>
          </p:nvPr>
        </p:nvSpPr>
        <p:spPr>
          <a:xfrm>
            <a:off x="839788" y="365125"/>
            <a:ext cx="10515600" cy="1325563"/>
          </a:xfrm>
        </p:spPr>
        <p:txBody>
          <a:bodyPr/>
          <a:lstStyle/>
          <a:p>
            <a:r>
              <a:rPr lang="sv-SE" dirty="0"/>
              <a:t>Klicka här för att lägga till rubrik</a:t>
            </a:r>
          </a:p>
        </p:txBody>
      </p:sp>
      <p:sp>
        <p:nvSpPr>
          <p:cNvPr id="3" name="Platshållare för text 2">
            <a:extLst>
              <a:ext uri="{FF2B5EF4-FFF2-40B4-BE49-F238E27FC236}">
                <a16:creationId xmlns:a16="http://schemas.microsoft.com/office/drawing/2014/main" id="{B4A14153-3ED1-41B7-6FB7-CECD637C0408}"/>
              </a:ext>
            </a:extLst>
          </p:cNvPr>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dirty="0"/>
              <a:t>Klicka här för att ändra underrubrik</a:t>
            </a:r>
          </a:p>
        </p:txBody>
      </p:sp>
      <p:sp>
        <p:nvSpPr>
          <p:cNvPr id="4" name="Platshållare för innehåll 3">
            <a:extLst>
              <a:ext uri="{FF2B5EF4-FFF2-40B4-BE49-F238E27FC236}">
                <a16:creationId xmlns:a16="http://schemas.microsoft.com/office/drawing/2014/main" id="{6A7CA7C7-24B1-FE56-1A3E-4C6DDBF74B12}"/>
              </a:ext>
            </a:extLst>
          </p:cNvPr>
          <p:cNvSpPr>
            <a:spLocks noGrp="1"/>
          </p:cNvSpPr>
          <p:nvPr>
            <p:ph sz="half" idx="2" hasCustomPrompt="1"/>
          </p:nvPr>
        </p:nvSpPr>
        <p:spPr>
          <a:xfrm>
            <a:off x="839788" y="2505075"/>
            <a:ext cx="5157787" cy="3684588"/>
          </a:xfrm>
        </p:spPr>
        <p:txBody>
          <a:bodyPr/>
          <a:lstStyle>
            <a:lvl1pPr>
              <a:defRPr/>
            </a:lvl1p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5" name="Platshållare för text 4">
            <a:extLst>
              <a:ext uri="{FF2B5EF4-FFF2-40B4-BE49-F238E27FC236}">
                <a16:creationId xmlns:a16="http://schemas.microsoft.com/office/drawing/2014/main" id="{584CF7CD-7EB8-BBB4-F457-4A1C999854B5}"/>
              </a:ext>
            </a:extLst>
          </p:cNvPr>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dirty="0"/>
              <a:t>Klicka här för att ändra underrubrik</a:t>
            </a:r>
          </a:p>
        </p:txBody>
      </p:sp>
      <p:sp>
        <p:nvSpPr>
          <p:cNvPr id="6" name="Platshållare för innehåll 5">
            <a:extLst>
              <a:ext uri="{FF2B5EF4-FFF2-40B4-BE49-F238E27FC236}">
                <a16:creationId xmlns:a16="http://schemas.microsoft.com/office/drawing/2014/main" id="{F3D8F593-DFF4-95DC-EFAE-1E945A7C7477}"/>
              </a:ext>
            </a:extLst>
          </p:cNvPr>
          <p:cNvSpPr>
            <a:spLocks noGrp="1"/>
          </p:cNvSpPr>
          <p:nvPr>
            <p:ph sz="quarter" idx="4" hasCustomPrompt="1"/>
          </p:nvPr>
        </p:nvSpPr>
        <p:spPr>
          <a:xfrm>
            <a:off x="6172200" y="2505075"/>
            <a:ext cx="5183188" cy="3684588"/>
          </a:xfrm>
        </p:spPr>
        <p:txBody>
          <a:bodyPr/>
          <a:lstStyle>
            <a:lvl1pPr>
              <a:defRPr/>
            </a:lvl1p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7" name="Platshållare för datum 6">
            <a:extLst>
              <a:ext uri="{FF2B5EF4-FFF2-40B4-BE49-F238E27FC236}">
                <a16:creationId xmlns:a16="http://schemas.microsoft.com/office/drawing/2014/main" id="{4F005D9D-8205-8A33-A6C5-F9EDC4B6C70E}"/>
              </a:ext>
            </a:extLst>
          </p:cNvPr>
          <p:cNvSpPr>
            <a:spLocks noGrp="1"/>
          </p:cNvSpPr>
          <p:nvPr>
            <p:ph type="dt" sz="half" idx="10"/>
          </p:nvPr>
        </p:nvSpPr>
        <p:spPr/>
        <p:txBody>
          <a:bodyPr/>
          <a:lstStyle/>
          <a:p>
            <a:fld id="{DD12F124-897B-40B6-ABC3-479165945FA7}" type="datetime1">
              <a:rPr lang="sv-SE" smtClean="0"/>
              <a:t>2024-05-22</a:t>
            </a:fld>
            <a:endParaRPr lang="sv-SE"/>
          </a:p>
        </p:txBody>
      </p:sp>
      <p:sp>
        <p:nvSpPr>
          <p:cNvPr id="8" name="Platshållare för sidfot 7">
            <a:extLst>
              <a:ext uri="{FF2B5EF4-FFF2-40B4-BE49-F238E27FC236}">
                <a16:creationId xmlns:a16="http://schemas.microsoft.com/office/drawing/2014/main" id="{63DA0112-E1BD-90BA-C02D-0C71896A82A2}"/>
              </a:ext>
            </a:extLst>
          </p:cNvPr>
          <p:cNvSpPr>
            <a:spLocks noGrp="1"/>
          </p:cNvSpPr>
          <p:nvPr>
            <p:ph type="ftr" sz="quarter" idx="11"/>
          </p:nvPr>
        </p:nvSpPr>
        <p:spPr/>
        <p:txBody>
          <a:bodyPr/>
          <a:lstStyle/>
          <a:p>
            <a:r>
              <a:rPr lang="sv-SE" dirty="0"/>
              <a:t>www.vardsamverkan.se/goteborgsomradet</a:t>
            </a:r>
          </a:p>
        </p:txBody>
      </p:sp>
      <p:sp>
        <p:nvSpPr>
          <p:cNvPr id="9" name="Platshållare för bildnummer 8">
            <a:extLst>
              <a:ext uri="{FF2B5EF4-FFF2-40B4-BE49-F238E27FC236}">
                <a16:creationId xmlns:a16="http://schemas.microsoft.com/office/drawing/2014/main" id="{DC7AEB22-862C-650B-A513-79E337BD7E62}"/>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2336107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08E0499-0823-4AA7-FB2E-BB95C21ACBC6}"/>
              </a:ext>
            </a:extLst>
          </p:cNvPr>
          <p:cNvSpPr>
            <a:spLocks noGrp="1"/>
          </p:cNvSpPr>
          <p:nvPr>
            <p:ph type="dt" sz="half" idx="10"/>
          </p:nvPr>
        </p:nvSpPr>
        <p:spPr/>
        <p:txBody>
          <a:bodyPr/>
          <a:lstStyle/>
          <a:p>
            <a:fld id="{CF1B50BD-839D-4289-9C67-4FEE84040876}" type="datetime1">
              <a:rPr lang="sv-SE" smtClean="0"/>
              <a:t>2024-05-22</a:t>
            </a:fld>
            <a:endParaRPr lang="sv-SE"/>
          </a:p>
        </p:txBody>
      </p:sp>
      <p:sp>
        <p:nvSpPr>
          <p:cNvPr id="3" name="Platshållare för sidfot 2">
            <a:extLst>
              <a:ext uri="{FF2B5EF4-FFF2-40B4-BE49-F238E27FC236}">
                <a16:creationId xmlns:a16="http://schemas.microsoft.com/office/drawing/2014/main" id="{88A24660-0F4B-9EF9-F3EC-F6C462A4D363}"/>
              </a:ext>
            </a:extLst>
          </p:cNvPr>
          <p:cNvSpPr>
            <a:spLocks noGrp="1"/>
          </p:cNvSpPr>
          <p:nvPr>
            <p:ph type="ftr" sz="quarter" idx="11"/>
          </p:nvPr>
        </p:nvSpPr>
        <p:spPr/>
        <p:txBody>
          <a:bodyPr/>
          <a:lstStyle/>
          <a:p>
            <a:r>
              <a:rPr lang="sv-SE" dirty="0"/>
              <a:t>www.vardsamverkan.se/goteborgsomradet</a:t>
            </a:r>
          </a:p>
        </p:txBody>
      </p:sp>
      <p:sp>
        <p:nvSpPr>
          <p:cNvPr id="4" name="Platshållare för bildnummer 3">
            <a:extLst>
              <a:ext uri="{FF2B5EF4-FFF2-40B4-BE49-F238E27FC236}">
                <a16:creationId xmlns:a16="http://schemas.microsoft.com/office/drawing/2014/main" id="{F3427202-8B73-B317-48A8-35DF12002D36}"/>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8846092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Slutbild (vit)">
    <p:spTree>
      <p:nvGrpSpPr>
        <p:cNvPr id="1" name=""/>
        <p:cNvGrpSpPr/>
        <p:nvPr/>
      </p:nvGrpSpPr>
      <p:grpSpPr>
        <a:xfrm>
          <a:off x="0" y="0"/>
          <a:ext cx="0" cy="0"/>
          <a:chOff x="0" y="0"/>
          <a:chExt cx="0" cy="0"/>
        </a:xfrm>
      </p:grpSpPr>
      <p:pic>
        <p:nvPicPr>
          <p:cNvPr id="5" name="Bild 4" descr="Logotyp Vårdsamverkan Göteborgsområdet">
            <a:extLst>
              <a:ext uri="{FF2B5EF4-FFF2-40B4-BE49-F238E27FC236}">
                <a16:creationId xmlns:a16="http://schemas.microsoft.com/office/drawing/2014/main" id="{91A08C5D-9E4A-3A16-8445-17F116B2B8DC}"/>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38600" y="1906656"/>
            <a:ext cx="4114800" cy="2148615"/>
          </a:xfrm>
          <a:prstGeom prst="rect">
            <a:avLst/>
          </a:prstGeom>
        </p:spPr>
      </p:pic>
      <p:sp>
        <p:nvSpPr>
          <p:cNvPr id="2" name="Platshållare för datum 1">
            <a:extLst>
              <a:ext uri="{FF2B5EF4-FFF2-40B4-BE49-F238E27FC236}">
                <a16:creationId xmlns:a16="http://schemas.microsoft.com/office/drawing/2014/main" id="{808E0499-0823-4AA7-FB2E-BB95C21ACBC6}"/>
              </a:ext>
            </a:extLst>
          </p:cNvPr>
          <p:cNvSpPr>
            <a:spLocks noGrp="1"/>
          </p:cNvSpPr>
          <p:nvPr>
            <p:ph type="dt" sz="half" idx="10"/>
          </p:nvPr>
        </p:nvSpPr>
        <p:spPr/>
        <p:txBody>
          <a:bodyPr/>
          <a:lstStyle/>
          <a:p>
            <a:fld id="{0FF5EA67-B4D7-400F-9C72-0646B6AF9AD1}" type="datetime1">
              <a:rPr lang="sv-SE" smtClean="0"/>
              <a:t>2024-05-22</a:t>
            </a:fld>
            <a:endParaRPr lang="sv-SE"/>
          </a:p>
        </p:txBody>
      </p:sp>
      <p:sp>
        <p:nvSpPr>
          <p:cNvPr id="3" name="Platshållare för sidfot 2">
            <a:extLst>
              <a:ext uri="{FF2B5EF4-FFF2-40B4-BE49-F238E27FC236}">
                <a16:creationId xmlns:a16="http://schemas.microsoft.com/office/drawing/2014/main" id="{88A24660-0F4B-9EF9-F3EC-F6C462A4D363}"/>
              </a:ext>
            </a:extLst>
          </p:cNvPr>
          <p:cNvSpPr>
            <a:spLocks noGrp="1"/>
          </p:cNvSpPr>
          <p:nvPr>
            <p:ph type="ftr" sz="quarter" idx="11"/>
          </p:nvPr>
        </p:nvSpPr>
        <p:spPr/>
        <p:txBody>
          <a:bodyPr/>
          <a:lstStyle/>
          <a:p>
            <a:r>
              <a:rPr lang="sv-SE" dirty="0"/>
              <a:t>www.vardsamverkan.se/goteborgsomradet</a:t>
            </a:r>
          </a:p>
        </p:txBody>
      </p:sp>
      <p:sp>
        <p:nvSpPr>
          <p:cNvPr id="4" name="Platshållare för bildnummer 3">
            <a:extLst>
              <a:ext uri="{FF2B5EF4-FFF2-40B4-BE49-F238E27FC236}">
                <a16:creationId xmlns:a16="http://schemas.microsoft.com/office/drawing/2014/main" id="{F3427202-8B73-B317-48A8-35DF12002D36}"/>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16260007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Slutbild (färg)">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08E0499-0823-4AA7-FB2E-BB95C21ACBC6}"/>
              </a:ext>
            </a:extLst>
          </p:cNvPr>
          <p:cNvSpPr>
            <a:spLocks noGrp="1"/>
          </p:cNvSpPr>
          <p:nvPr>
            <p:ph type="dt" sz="half" idx="10"/>
          </p:nvPr>
        </p:nvSpPr>
        <p:spPr/>
        <p:txBody>
          <a:bodyPr/>
          <a:lstStyle/>
          <a:p>
            <a:fld id="{D35D7E64-AFC7-471D-9FD4-3B6C767E0701}" type="datetime1">
              <a:rPr lang="sv-SE" smtClean="0"/>
              <a:t>2024-05-22</a:t>
            </a:fld>
            <a:endParaRPr lang="sv-SE"/>
          </a:p>
        </p:txBody>
      </p:sp>
      <p:sp>
        <p:nvSpPr>
          <p:cNvPr id="3" name="Platshållare för sidfot 2">
            <a:extLst>
              <a:ext uri="{FF2B5EF4-FFF2-40B4-BE49-F238E27FC236}">
                <a16:creationId xmlns:a16="http://schemas.microsoft.com/office/drawing/2014/main" id="{88A24660-0F4B-9EF9-F3EC-F6C462A4D363}"/>
              </a:ext>
            </a:extLst>
          </p:cNvPr>
          <p:cNvSpPr>
            <a:spLocks noGrp="1"/>
          </p:cNvSpPr>
          <p:nvPr>
            <p:ph type="ftr" sz="quarter" idx="11"/>
          </p:nvPr>
        </p:nvSpPr>
        <p:spPr/>
        <p:txBody>
          <a:bodyPr/>
          <a:lstStyle/>
          <a:p>
            <a:r>
              <a:rPr lang="sv-SE" dirty="0"/>
              <a:t>www.vardsamverkan.se/goteborgsomradet</a:t>
            </a:r>
          </a:p>
        </p:txBody>
      </p:sp>
      <p:sp>
        <p:nvSpPr>
          <p:cNvPr id="4" name="Platshållare för bildnummer 3">
            <a:extLst>
              <a:ext uri="{FF2B5EF4-FFF2-40B4-BE49-F238E27FC236}">
                <a16:creationId xmlns:a16="http://schemas.microsoft.com/office/drawing/2014/main" id="{F3427202-8B73-B317-48A8-35DF12002D36}"/>
              </a:ext>
            </a:extLst>
          </p:cNvPr>
          <p:cNvSpPr>
            <a:spLocks noGrp="1"/>
          </p:cNvSpPr>
          <p:nvPr>
            <p:ph type="sldNum" sz="quarter" idx="12"/>
          </p:nvPr>
        </p:nvSpPr>
        <p:spPr/>
        <p:txBody>
          <a:bodyPr/>
          <a:lstStyle/>
          <a:p>
            <a:fld id="{359EE84F-F0AF-4D0C-8954-4D2D92E8E9D5}" type="slidenum">
              <a:rPr lang="sv-SE" smtClean="0"/>
              <a:t>‹#›</a:t>
            </a:fld>
            <a:endParaRPr lang="sv-SE"/>
          </a:p>
        </p:txBody>
      </p:sp>
      <p:pic>
        <p:nvPicPr>
          <p:cNvPr id="5" name="Bild 4" descr="Logotyp Vårdsamverkan Göteborgsområdet">
            <a:extLst>
              <a:ext uri="{FF2B5EF4-FFF2-40B4-BE49-F238E27FC236}">
                <a16:creationId xmlns:a16="http://schemas.microsoft.com/office/drawing/2014/main" id="{977342E0-2FCD-8D49-BBA0-CC60662CD386}"/>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38600" y="1906656"/>
            <a:ext cx="4114800" cy="2148615"/>
          </a:xfrm>
          <a:prstGeom prst="rect">
            <a:avLst/>
          </a:prstGeom>
        </p:spPr>
      </p:pic>
    </p:spTree>
    <p:extLst>
      <p:ext uri="{BB962C8B-B14F-4D97-AF65-F5344CB8AC3E}">
        <p14:creationId xmlns:p14="http://schemas.microsoft.com/office/powerpoint/2010/main" val="3094658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Avsnittsrubrik (vit)">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3A2E7927-9BF7-0677-8748-F5CDA7F858C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pic>
        <p:nvPicPr>
          <p:cNvPr id="9" name="Bild 8" descr="Logotyp Vårdsamverkan Göteborgsområdet">
            <a:extLst>
              <a:ext uri="{FF2B5EF4-FFF2-40B4-BE49-F238E27FC236}">
                <a16:creationId xmlns:a16="http://schemas.microsoft.com/office/drawing/2014/main" id="{CEACD9C4-17A1-3ACF-780D-D62FAFA87DB7}"/>
              </a:ext>
            </a:extLst>
          </p:cNvPr>
          <p:cNvPicPr>
            <a:picLocks noGrp="1" noRot="1" noChangeAspect="1" noMove="1" noResize="1" noEditPoints="1" noAdjustHandles="1" noChangeArrowheads="1" noChangeShapeType="1" noCrop="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32661" y="5314022"/>
            <a:ext cx="1941599" cy="1013840"/>
          </a:xfrm>
          <a:prstGeom prst="rect">
            <a:avLst/>
          </a:prstGeom>
        </p:spPr>
      </p:pic>
      <p:sp>
        <p:nvSpPr>
          <p:cNvPr id="2" name="Rubrik 1">
            <a:extLst>
              <a:ext uri="{FF2B5EF4-FFF2-40B4-BE49-F238E27FC236}">
                <a16:creationId xmlns:a16="http://schemas.microsoft.com/office/drawing/2014/main" id="{6C6399E9-14EA-EAD2-7437-8683E1EFAFAC}"/>
              </a:ext>
            </a:extLst>
          </p:cNvPr>
          <p:cNvSpPr>
            <a:spLocks noGrp="1"/>
          </p:cNvSpPr>
          <p:nvPr>
            <p:ph type="ctrTitle" hasCustomPrompt="1"/>
          </p:nvPr>
        </p:nvSpPr>
        <p:spPr>
          <a:xfrm>
            <a:off x="1048634" y="1242647"/>
            <a:ext cx="8743952" cy="2387600"/>
          </a:xfrm>
        </p:spPr>
        <p:txBody>
          <a:bodyPr anchor="b"/>
          <a:lstStyle>
            <a:lvl1pPr algn="l">
              <a:defRPr sz="6000" b="1" spc="100" baseline="0">
                <a:solidFill>
                  <a:schemeClr val="tx1"/>
                </a:solidFill>
              </a:defRPr>
            </a:lvl1pPr>
          </a:lstStyle>
          <a:p>
            <a:r>
              <a:rPr lang="sv-SE" dirty="0"/>
              <a:t>Klicka för att lägg till rubrik</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1048634" y="3722321"/>
            <a:ext cx="7648340" cy="1506903"/>
          </a:xfrm>
          <a:noFill/>
          <a:ln>
            <a:noFill/>
          </a:ln>
        </p:spPr>
        <p:txBody>
          <a:bodyPr/>
          <a:lstStyle>
            <a:lvl1pPr marL="0" indent="0" algn="l">
              <a:buNone/>
              <a:defRPr lang="sv-SE" dirty="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sv-SE" dirty="0"/>
              <a:t>Klicka för att lägga till underrubrik </a:t>
            </a:r>
            <a:endParaRPr lang="sv-SE" dirty="0">
              <a:solidFill>
                <a:schemeClr val="bg1"/>
              </a:solidFill>
            </a:endParaRPr>
          </a:p>
        </p:txBody>
      </p:sp>
      <p:sp>
        <p:nvSpPr>
          <p:cNvPr id="13" name="Platshållare för datum 3">
            <a:extLst>
              <a:ext uri="{FF2B5EF4-FFF2-40B4-BE49-F238E27FC236}">
                <a16:creationId xmlns:a16="http://schemas.microsoft.com/office/drawing/2014/main" id="{551D10E2-D4C7-AFBB-9767-2FCDA8BC0377}"/>
              </a:ext>
            </a:extLst>
          </p:cNvPr>
          <p:cNvSpPr>
            <a:spLocks noGrp="1"/>
          </p:cNvSpPr>
          <p:nvPr>
            <p:ph type="dt" sz="half" idx="10"/>
          </p:nvPr>
        </p:nvSpPr>
        <p:spPr>
          <a:xfrm>
            <a:off x="838200" y="6356350"/>
            <a:ext cx="2743200" cy="365125"/>
          </a:xfrm>
        </p:spPr>
        <p:txBody>
          <a:bodyPr/>
          <a:lstStyle>
            <a:lvl1pPr>
              <a:defRPr>
                <a:solidFill>
                  <a:schemeClr val="bg1">
                    <a:lumMod val="85000"/>
                  </a:schemeClr>
                </a:solidFill>
              </a:defRPr>
            </a:lvl1pPr>
          </a:lstStyle>
          <a:p>
            <a:fld id="{3B003631-9C85-47B9-B154-F60EFBDDB581}" type="datetime1">
              <a:rPr lang="sv-SE" smtClean="0"/>
              <a:t>2024-05-22</a:t>
            </a:fld>
            <a:endParaRPr lang="sv-SE"/>
          </a:p>
        </p:txBody>
      </p:sp>
      <p:sp>
        <p:nvSpPr>
          <p:cNvPr id="14" name="Platshållare för sidfot 4">
            <a:extLst>
              <a:ext uri="{FF2B5EF4-FFF2-40B4-BE49-F238E27FC236}">
                <a16:creationId xmlns:a16="http://schemas.microsoft.com/office/drawing/2014/main" id="{670E99AF-9003-FBE5-2DAD-6015BCA7E6D2}"/>
              </a:ext>
            </a:extLst>
          </p:cNvPr>
          <p:cNvSpPr>
            <a:spLocks noGrp="1"/>
          </p:cNvSpPr>
          <p:nvPr>
            <p:ph type="ftr" sz="quarter" idx="11"/>
          </p:nvPr>
        </p:nvSpPr>
        <p:spPr>
          <a:xfrm>
            <a:off x="4038600" y="6356350"/>
            <a:ext cx="4114800" cy="365125"/>
          </a:xfrm>
        </p:spPr>
        <p:txBody>
          <a:bodyPr/>
          <a:lstStyle>
            <a:lvl1pPr>
              <a:defRPr>
                <a:solidFill>
                  <a:schemeClr val="bg1">
                    <a:lumMod val="85000"/>
                  </a:schemeClr>
                </a:solidFill>
              </a:defRPr>
            </a:lvl1pPr>
          </a:lstStyle>
          <a:p>
            <a:r>
              <a:rPr lang="sv-SE" dirty="0"/>
              <a:t>www.vardsamverkan.se/goteborgsomradet</a:t>
            </a:r>
          </a:p>
        </p:txBody>
      </p:sp>
      <p:sp>
        <p:nvSpPr>
          <p:cNvPr id="15" name="Platshållare för bildnummer 5">
            <a:extLst>
              <a:ext uri="{FF2B5EF4-FFF2-40B4-BE49-F238E27FC236}">
                <a16:creationId xmlns:a16="http://schemas.microsoft.com/office/drawing/2014/main" id="{7C77ABDA-702A-0A29-F37F-E8A4A73A60D7}"/>
              </a:ext>
            </a:extLst>
          </p:cNvPr>
          <p:cNvSpPr>
            <a:spLocks noGrp="1"/>
          </p:cNvSpPr>
          <p:nvPr>
            <p:ph type="sldNum" sz="quarter" idx="12"/>
          </p:nvPr>
        </p:nvSpPr>
        <p:spPr>
          <a:xfrm>
            <a:off x="8610600" y="6356350"/>
            <a:ext cx="2743200" cy="365125"/>
          </a:xfrm>
        </p:spPr>
        <p:txBody>
          <a:bodyPr/>
          <a:lstStyle>
            <a:lvl1pPr>
              <a:defRPr>
                <a:solidFill>
                  <a:schemeClr val="bg1">
                    <a:lumMod val="85000"/>
                  </a:schemeClr>
                </a:solidFill>
              </a:defRPr>
            </a:lvl1pPr>
          </a:lstStyle>
          <a:p>
            <a:fld id="{359EE84F-F0AF-4D0C-8954-4D2D92E8E9D5}" type="slidenum">
              <a:rPr lang="sv-SE" smtClean="0"/>
              <a:pPr/>
              <a:t>‹#›</a:t>
            </a:fld>
            <a:endParaRPr lang="sv-SE"/>
          </a:p>
        </p:txBody>
      </p:sp>
      <p:sp>
        <p:nvSpPr>
          <p:cNvPr id="5" name="Rektangel 4">
            <a:extLst>
              <a:ext uri="{FF2B5EF4-FFF2-40B4-BE49-F238E27FC236}">
                <a16:creationId xmlns:a16="http://schemas.microsoft.com/office/drawing/2014/main" id="{1B50F91B-4589-1AC5-92D4-0E74CED145F2}"/>
              </a:ext>
            </a:extLst>
          </p:cNvPr>
          <p:cNvSpPr/>
          <p:nvPr userDrawn="1"/>
        </p:nvSpPr>
        <p:spPr>
          <a:xfrm>
            <a:off x="648585" y="1594884"/>
            <a:ext cx="184076" cy="30621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191989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Avsnittsrubrik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A5FF01FA-DC3E-2AC5-B63F-3E81731E32A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6C6399E9-14EA-EAD2-7437-8683E1EFAFAC}"/>
              </a:ext>
            </a:extLst>
          </p:cNvPr>
          <p:cNvSpPr>
            <a:spLocks noGrp="1"/>
          </p:cNvSpPr>
          <p:nvPr>
            <p:ph type="ctrTitle" hasCustomPrompt="1"/>
          </p:nvPr>
        </p:nvSpPr>
        <p:spPr>
          <a:xfrm>
            <a:off x="1048634" y="1242647"/>
            <a:ext cx="8743952" cy="2387600"/>
          </a:xfrm>
        </p:spPr>
        <p:txBody>
          <a:bodyPr anchor="b"/>
          <a:lstStyle>
            <a:lvl1pPr algn="l">
              <a:defRPr sz="6000" b="1" spc="100" baseline="0">
                <a:solidFill>
                  <a:schemeClr val="tx1"/>
                </a:solidFill>
              </a:defRPr>
            </a:lvl1pPr>
          </a:lstStyle>
          <a:p>
            <a:r>
              <a:rPr lang="sv-SE" dirty="0"/>
              <a:t>Klicka för att lägg till rubrik</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1048634" y="3722321"/>
            <a:ext cx="7648340" cy="1506903"/>
          </a:xfrm>
          <a:noFill/>
          <a:ln>
            <a:noFill/>
          </a:ln>
        </p:spPr>
        <p:txBody>
          <a:bodyPr/>
          <a:lstStyle>
            <a:lvl1pPr marL="0" indent="0" algn="l">
              <a:buNone/>
              <a:defRPr lang="sv-SE" dirty="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sv-SE" dirty="0"/>
              <a:t>Klicka för att lägga till underrubrik </a:t>
            </a:r>
            <a:endParaRPr lang="sv-SE" dirty="0">
              <a:solidFill>
                <a:schemeClr val="bg1"/>
              </a:solidFill>
            </a:endParaRPr>
          </a:p>
        </p:txBody>
      </p:sp>
      <p:sp>
        <p:nvSpPr>
          <p:cNvPr id="13" name="Platshållare för datum 3">
            <a:extLst>
              <a:ext uri="{FF2B5EF4-FFF2-40B4-BE49-F238E27FC236}">
                <a16:creationId xmlns:a16="http://schemas.microsoft.com/office/drawing/2014/main" id="{551D10E2-D4C7-AFBB-9767-2FCDA8BC0377}"/>
              </a:ext>
            </a:extLst>
          </p:cNvPr>
          <p:cNvSpPr>
            <a:spLocks noGrp="1"/>
          </p:cNvSpPr>
          <p:nvPr>
            <p:ph type="dt" sz="half" idx="10"/>
          </p:nvPr>
        </p:nvSpPr>
        <p:spPr>
          <a:xfrm>
            <a:off x="838200" y="6356350"/>
            <a:ext cx="2743200" cy="365125"/>
          </a:xfrm>
        </p:spPr>
        <p:txBody>
          <a:bodyPr/>
          <a:lstStyle>
            <a:lvl1pPr>
              <a:defRPr>
                <a:solidFill>
                  <a:schemeClr val="bg1">
                    <a:lumMod val="85000"/>
                  </a:schemeClr>
                </a:solidFill>
              </a:defRPr>
            </a:lvl1pPr>
          </a:lstStyle>
          <a:p>
            <a:fld id="{9E926AFB-24E7-44E8-86B6-0B43FDF78F5C}" type="datetime1">
              <a:rPr lang="sv-SE" smtClean="0"/>
              <a:t>2024-05-22</a:t>
            </a:fld>
            <a:endParaRPr lang="sv-SE"/>
          </a:p>
        </p:txBody>
      </p:sp>
      <p:sp>
        <p:nvSpPr>
          <p:cNvPr id="14" name="Platshållare för sidfot 4">
            <a:extLst>
              <a:ext uri="{FF2B5EF4-FFF2-40B4-BE49-F238E27FC236}">
                <a16:creationId xmlns:a16="http://schemas.microsoft.com/office/drawing/2014/main" id="{670E99AF-9003-FBE5-2DAD-6015BCA7E6D2}"/>
              </a:ext>
            </a:extLst>
          </p:cNvPr>
          <p:cNvSpPr>
            <a:spLocks noGrp="1"/>
          </p:cNvSpPr>
          <p:nvPr>
            <p:ph type="ftr" sz="quarter" idx="11"/>
          </p:nvPr>
        </p:nvSpPr>
        <p:spPr>
          <a:xfrm>
            <a:off x="4038600" y="6356350"/>
            <a:ext cx="4114800" cy="365125"/>
          </a:xfrm>
        </p:spPr>
        <p:txBody>
          <a:bodyPr/>
          <a:lstStyle>
            <a:lvl1pPr>
              <a:defRPr>
                <a:solidFill>
                  <a:schemeClr val="bg1">
                    <a:lumMod val="85000"/>
                  </a:schemeClr>
                </a:solidFill>
              </a:defRPr>
            </a:lvl1pPr>
          </a:lstStyle>
          <a:p>
            <a:r>
              <a:rPr lang="sv-SE" dirty="0"/>
              <a:t>www.vardsamverkan.se/goteborgsomradet</a:t>
            </a:r>
          </a:p>
        </p:txBody>
      </p:sp>
      <p:sp>
        <p:nvSpPr>
          <p:cNvPr id="15" name="Platshållare för bildnummer 5">
            <a:extLst>
              <a:ext uri="{FF2B5EF4-FFF2-40B4-BE49-F238E27FC236}">
                <a16:creationId xmlns:a16="http://schemas.microsoft.com/office/drawing/2014/main" id="{7C77ABDA-702A-0A29-F37F-E8A4A73A60D7}"/>
              </a:ext>
            </a:extLst>
          </p:cNvPr>
          <p:cNvSpPr>
            <a:spLocks noGrp="1"/>
          </p:cNvSpPr>
          <p:nvPr>
            <p:ph type="sldNum" sz="quarter" idx="12"/>
          </p:nvPr>
        </p:nvSpPr>
        <p:spPr>
          <a:xfrm>
            <a:off x="8610600" y="6356350"/>
            <a:ext cx="2743200" cy="365125"/>
          </a:xfrm>
        </p:spPr>
        <p:txBody>
          <a:bodyPr/>
          <a:lstStyle>
            <a:lvl1pPr>
              <a:defRPr>
                <a:solidFill>
                  <a:schemeClr val="bg1">
                    <a:lumMod val="85000"/>
                  </a:schemeClr>
                </a:solidFill>
              </a:defRPr>
            </a:lvl1pPr>
          </a:lstStyle>
          <a:p>
            <a:fld id="{359EE84F-F0AF-4D0C-8954-4D2D92E8E9D5}" type="slidenum">
              <a:rPr lang="sv-SE" smtClean="0"/>
              <a:pPr/>
              <a:t>‹#›</a:t>
            </a:fld>
            <a:endParaRPr lang="sv-SE"/>
          </a:p>
        </p:txBody>
      </p:sp>
      <p:sp>
        <p:nvSpPr>
          <p:cNvPr id="5" name="Rektangel 4">
            <a:extLst>
              <a:ext uri="{FF2B5EF4-FFF2-40B4-BE49-F238E27FC236}">
                <a16:creationId xmlns:a16="http://schemas.microsoft.com/office/drawing/2014/main" id="{1B50F91B-4589-1AC5-92D4-0E74CED145F2}"/>
              </a:ext>
            </a:extLst>
          </p:cNvPr>
          <p:cNvSpPr/>
          <p:nvPr userDrawn="1"/>
        </p:nvSpPr>
        <p:spPr>
          <a:xfrm>
            <a:off x="648585" y="1594884"/>
            <a:ext cx="184076" cy="30621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9" name="Bild 8" descr="Logotyp Vårdsamverkan Göteborgsområdet">
            <a:extLst>
              <a:ext uri="{FF2B5EF4-FFF2-40B4-BE49-F238E27FC236}">
                <a16:creationId xmlns:a16="http://schemas.microsoft.com/office/drawing/2014/main" id="{5EBA19A4-4642-18F8-49A7-0ADFA02B3B67}"/>
              </a:ext>
            </a:extLst>
          </p:cNvPr>
          <p:cNvPicPr>
            <a:picLocks noGrp="1" noRot="1" noChangeAspect="1" noMove="1" noResize="1" noEditPoints="1" noAdjustHandles="1" noChangeArrowheads="1" noChangeShapeType="1" noCrop="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32661" y="5314022"/>
            <a:ext cx="1941599" cy="1013840"/>
          </a:xfrm>
          <a:prstGeom prst="rect">
            <a:avLst/>
          </a:prstGeom>
        </p:spPr>
      </p:pic>
    </p:spTree>
    <p:extLst>
      <p:ext uri="{BB962C8B-B14F-4D97-AF65-F5344CB8AC3E}">
        <p14:creationId xmlns:p14="http://schemas.microsoft.com/office/powerpoint/2010/main" val="496703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Rubrik och innehåll (vit)">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B85DB18D-7903-E27B-2543-FEF1D7588A4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p:txBody>
          <a:bodyPr/>
          <a:lstStyle>
            <a:lvl1pPr>
              <a:defRPr/>
            </a:lvl1pPr>
          </a:lstStyle>
          <a:p>
            <a:r>
              <a:rPr lang="sv-SE" dirty="0"/>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p>
            <a:fld id="{F3541FC0-4FE3-4A54-BEEF-8E91508BDE3D}" type="datetime1">
              <a:rPr lang="sv-SE" smtClean="0"/>
              <a:t>2024-05-22</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dirty="0"/>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338732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Rubrik och innehåll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B3A9DBF7-CBF0-FD77-F7F7-7775028ACCE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p:txBody>
          <a:bodyPr/>
          <a:lstStyle>
            <a:lvl1pPr>
              <a:defRPr/>
            </a:lvl1pPr>
          </a:lstStyle>
          <a:p>
            <a:r>
              <a:rPr lang="sv-SE" dirty="0"/>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p>
            <a:fld id="{0A3C5094-214B-43C5-B13B-C52179EE0981}" type="datetime1">
              <a:rPr lang="sv-SE" smtClean="0"/>
              <a:t>2024-05-22</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dirty="0"/>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3980270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Rubrik och innehåll (färg) utan kugghjul">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p:txBody>
          <a:bodyPr/>
          <a:lstStyle>
            <a:lvl1pPr>
              <a:defRPr/>
            </a:lvl1pPr>
          </a:lstStyle>
          <a:p>
            <a:r>
              <a:rPr lang="sv-SE" dirty="0"/>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p>
            <a:fld id="{C251E79D-A884-4EDA-B126-19CC3376DBE9}" type="datetime1">
              <a:rPr lang="sv-SE" smtClean="0"/>
              <a:t>2024-05-22</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dirty="0"/>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1228479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Rubrik och innehåll med vä-banner (vit)">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D460E3C6-6449-DC75-6193-59A69BCA269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1781175" y="365125"/>
            <a:ext cx="9572624" cy="1325563"/>
          </a:xfrm>
        </p:spPr>
        <p:txBody>
          <a:bodyPr/>
          <a:lstStyle>
            <a:lvl1pPr>
              <a:defRPr/>
            </a:lvl1pPr>
          </a:lstStyle>
          <a:p>
            <a:r>
              <a:rPr lang="sv-SE" dirty="0"/>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1781175" y="1825625"/>
            <a:ext cx="9572624"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a:xfrm>
            <a:off x="1781174" y="6356350"/>
            <a:ext cx="1800225" cy="365125"/>
          </a:xfrm>
        </p:spPr>
        <p:txBody>
          <a:bodyPr/>
          <a:lstStyle/>
          <a:p>
            <a:fld id="{05F26E2B-B3DF-44F3-BBE0-8FB7B424D331}" type="datetime1">
              <a:rPr lang="sv-SE" smtClean="0"/>
              <a:t>2024-05-22</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dirty="0"/>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p>
            <a:fld id="{359EE84F-F0AF-4D0C-8954-4D2D92E8E9D5}" type="slidenum">
              <a:rPr lang="sv-SE" smtClean="0"/>
              <a:t>‹#›</a:t>
            </a:fld>
            <a:endParaRPr lang="sv-SE"/>
          </a:p>
        </p:txBody>
      </p:sp>
      <p:sp>
        <p:nvSpPr>
          <p:cNvPr id="10" name="Rektangel 9">
            <a:extLst>
              <a:ext uri="{FF2B5EF4-FFF2-40B4-BE49-F238E27FC236}">
                <a16:creationId xmlns:a16="http://schemas.microsoft.com/office/drawing/2014/main" id="{D1619B3A-9CAC-31BE-C02C-52A69135AA3B}"/>
              </a:ext>
            </a:extLst>
          </p:cNvPr>
          <p:cNvSpPr>
            <a:spLocks noGrp="1" noRot="1" noMove="1" noResize="1" noEditPoints="1" noAdjustHandles="1" noChangeArrowheads="1" noChangeShapeType="1"/>
          </p:cNvSpPr>
          <p:nvPr/>
        </p:nvSpPr>
        <p:spPr>
          <a:xfrm>
            <a:off x="0" y="0"/>
            <a:ext cx="120766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9" name="Bild 8">
            <a:extLst>
              <a:ext uri="{FF2B5EF4-FFF2-40B4-BE49-F238E27FC236}">
                <a16:creationId xmlns:a16="http://schemas.microsoft.com/office/drawing/2014/main" id="{5826D8B7-A5CE-5012-5EF2-5BDF9A29B35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rotWithShape="1">
          <a:blip r:embed="rId4">
            <a:alphaModFix amt="40000"/>
            <a:extLst>
              <a:ext uri="{28A0092B-C50C-407E-A947-70E740481C1C}">
                <a14:useLocalDpi xmlns:a14="http://schemas.microsoft.com/office/drawing/2010/main" val="0"/>
              </a:ext>
              <a:ext uri="{96DAC541-7B7A-43D3-8B79-37D633B846F1}">
                <asvg:svgBlip xmlns:asvg="http://schemas.microsoft.com/office/drawing/2016/SVG/main" r:embed="rId5"/>
              </a:ext>
            </a:extLst>
          </a:blip>
          <a:srcRect l="25808" r="28080"/>
          <a:stretch/>
        </p:blipFill>
        <p:spPr>
          <a:xfrm>
            <a:off x="0" y="4746357"/>
            <a:ext cx="1207670" cy="2008367"/>
          </a:xfrm>
          <a:prstGeom prst="rect">
            <a:avLst/>
          </a:prstGeom>
        </p:spPr>
      </p:pic>
    </p:spTree>
    <p:extLst>
      <p:ext uri="{BB962C8B-B14F-4D97-AF65-F5344CB8AC3E}">
        <p14:creationId xmlns:p14="http://schemas.microsoft.com/office/powerpoint/2010/main" val="1225402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Rubrik och innehåll med vä-banner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1D743CC9-89EA-C339-CDD4-0E772DC7C18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1771650" y="365125"/>
            <a:ext cx="9582149" cy="1325563"/>
          </a:xfrm>
        </p:spPr>
        <p:txBody>
          <a:bodyPr/>
          <a:lstStyle>
            <a:lvl1pPr>
              <a:defRPr/>
            </a:lvl1pPr>
          </a:lstStyle>
          <a:p>
            <a:r>
              <a:rPr lang="sv-SE" dirty="0"/>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1771650" y="1825625"/>
            <a:ext cx="9582149"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a:xfrm>
            <a:off x="1771650" y="6356350"/>
            <a:ext cx="1809750" cy="365125"/>
          </a:xfrm>
        </p:spPr>
        <p:txBody>
          <a:bodyPr/>
          <a:lstStyle/>
          <a:p>
            <a:fld id="{B9FDB844-9FB1-44CB-B0D6-9DDE15E4BCA3}" type="datetime1">
              <a:rPr lang="sv-SE" smtClean="0"/>
              <a:t>2024-05-22</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dirty="0"/>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p>
            <a:fld id="{359EE84F-F0AF-4D0C-8954-4D2D92E8E9D5}" type="slidenum">
              <a:rPr lang="sv-SE" smtClean="0"/>
              <a:t>‹#›</a:t>
            </a:fld>
            <a:endParaRPr lang="sv-SE"/>
          </a:p>
        </p:txBody>
      </p:sp>
      <p:sp>
        <p:nvSpPr>
          <p:cNvPr id="13" name="Rektangel 12">
            <a:extLst>
              <a:ext uri="{FF2B5EF4-FFF2-40B4-BE49-F238E27FC236}">
                <a16:creationId xmlns:a16="http://schemas.microsoft.com/office/drawing/2014/main" id="{DA807E69-ECEB-910D-6179-C49C547C5C6B}"/>
              </a:ext>
            </a:extLst>
          </p:cNvPr>
          <p:cNvSpPr>
            <a:spLocks noGrp="1" noRot="1" noMove="1" noResize="1" noEditPoints="1" noAdjustHandles="1" noChangeArrowheads="1" noChangeShapeType="1"/>
          </p:cNvSpPr>
          <p:nvPr/>
        </p:nvSpPr>
        <p:spPr>
          <a:xfrm>
            <a:off x="0" y="0"/>
            <a:ext cx="120766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8" name="Bild 7">
            <a:extLst>
              <a:ext uri="{FF2B5EF4-FFF2-40B4-BE49-F238E27FC236}">
                <a16:creationId xmlns:a16="http://schemas.microsoft.com/office/drawing/2014/main" id="{08229828-7326-CF4B-358E-5386B8085C1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rotWithShape="1">
          <a:blip r:embed="rId4">
            <a:alphaModFix amt="40000"/>
            <a:extLst>
              <a:ext uri="{28A0092B-C50C-407E-A947-70E740481C1C}">
                <a14:useLocalDpi xmlns:a14="http://schemas.microsoft.com/office/drawing/2010/main" val="0"/>
              </a:ext>
              <a:ext uri="{96DAC541-7B7A-43D3-8B79-37D633B846F1}">
                <asvg:svgBlip xmlns:asvg="http://schemas.microsoft.com/office/drawing/2016/SVG/main" r:embed="rId5"/>
              </a:ext>
            </a:extLst>
          </a:blip>
          <a:srcRect l="25808" r="28080"/>
          <a:stretch/>
        </p:blipFill>
        <p:spPr>
          <a:xfrm>
            <a:off x="0" y="4746357"/>
            <a:ext cx="1207670" cy="2008367"/>
          </a:xfrm>
          <a:prstGeom prst="rect">
            <a:avLst/>
          </a:prstGeom>
        </p:spPr>
      </p:pic>
    </p:spTree>
    <p:extLst>
      <p:ext uri="{BB962C8B-B14F-4D97-AF65-F5344CB8AC3E}">
        <p14:creationId xmlns:p14="http://schemas.microsoft.com/office/powerpoint/2010/main" val="885855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587091C9-F90C-CAA7-6519-C41D356AD0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dirty="0"/>
              <a:t>Klicka här för att lägga till rubrik</a:t>
            </a:r>
          </a:p>
        </p:txBody>
      </p:sp>
      <p:sp>
        <p:nvSpPr>
          <p:cNvPr id="3" name="Platshållare för text 2">
            <a:extLst>
              <a:ext uri="{FF2B5EF4-FFF2-40B4-BE49-F238E27FC236}">
                <a16:creationId xmlns:a16="http://schemas.microsoft.com/office/drawing/2014/main" id="{1133C651-7CD6-2A17-9E65-E243398B20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a:extLst>
              <a:ext uri="{FF2B5EF4-FFF2-40B4-BE49-F238E27FC236}">
                <a16:creationId xmlns:a16="http://schemas.microsoft.com/office/drawing/2014/main" id="{AF9C48BB-712B-93E6-AD10-B056F334C3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DBE5E5-761F-49C1-9597-4F7A8FD68AA0}" type="datetime1">
              <a:rPr lang="sv-SE" smtClean="0"/>
              <a:t>2024-05-22</a:t>
            </a:fld>
            <a:endParaRPr lang="sv-SE"/>
          </a:p>
        </p:txBody>
      </p:sp>
      <p:sp>
        <p:nvSpPr>
          <p:cNvPr id="5" name="Platshållare för sidfot 4">
            <a:extLst>
              <a:ext uri="{FF2B5EF4-FFF2-40B4-BE49-F238E27FC236}">
                <a16:creationId xmlns:a16="http://schemas.microsoft.com/office/drawing/2014/main" id="{FAB39990-4841-EF99-AF1F-9287ED3A64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www.vardsamverkan.se/goteborgsomradet</a:t>
            </a:r>
          </a:p>
        </p:txBody>
      </p:sp>
      <p:sp>
        <p:nvSpPr>
          <p:cNvPr id="6" name="Platshållare för bildnummer 5">
            <a:extLst>
              <a:ext uri="{FF2B5EF4-FFF2-40B4-BE49-F238E27FC236}">
                <a16:creationId xmlns:a16="http://schemas.microsoft.com/office/drawing/2014/main" id="{57ECE81C-E064-E8CA-07F8-8D08AD236D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9EE84F-F0AF-4D0C-8954-4D2D92E8E9D5}" type="slidenum">
              <a:rPr lang="sv-SE" smtClean="0"/>
              <a:t>‹#›</a:t>
            </a:fld>
            <a:endParaRPr lang="sv-SE"/>
          </a:p>
        </p:txBody>
      </p:sp>
    </p:spTree>
    <p:extLst>
      <p:ext uri="{BB962C8B-B14F-4D97-AF65-F5344CB8AC3E}">
        <p14:creationId xmlns:p14="http://schemas.microsoft.com/office/powerpoint/2010/main" val="1326936674"/>
      </p:ext>
    </p:extLst>
  </p:cSld>
  <p:clrMap bg1="lt1" tx1="dk1" bg2="lt2" tx2="dk2" accent1="accent1" accent2="accent2" accent3="accent3" accent4="accent4" accent5="accent5" accent6="accent6" hlink="hlink" folHlink="folHlink"/>
  <p:sldLayoutIdLst>
    <p:sldLayoutId id="2147483658" r:id="rId1"/>
    <p:sldLayoutId id="2147483678" r:id="rId2"/>
    <p:sldLayoutId id="2147483660" r:id="rId3"/>
    <p:sldLayoutId id="2147483662" r:id="rId4"/>
    <p:sldLayoutId id="2147483650" r:id="rId5"/>
    <p:sldLayoutId id="2147483663" r:id="rId6"/>
    <p:sldLayoutId id="2147483682" r:id="rId7"/>
    <p:sldLayoutId id="2147483665" r:id="rId8"/>
    <p:sldLayoutId id="2147483666" r:id="rId9"/>
    <p:sldLayoutId id="2147483667" r:id="rId10"/>
    <p:sldLayoutId id="2147483668" r:id="rId11"/>
    <p:sldLayoutId id="2147483669" r:id="rId12"/>
    <p:sldLayoutId id="2147483679" r:id="rId13"/>
    <p:sldLayoutId id="2147483672" r:id="rId14"/>
    <p:sldLayoutId id="2147483673" r:id="rId15"/>
    <p:sldLayoutId id="2147483674" r:id="rId16"/>
    <p:sldLayoutId id="2147483675" r:id="rId17"/>
    <p:sldLayoutId id="2147483676" r:id="rId18"/>
    <p:sldLayoutId id="2147483654" r:id="rId19"/>
    <p:sldLayoutId id="2147483680" r:id="rId20"/>
    <p:sldLayoutId id="2147483652" r:id="rId21"/>
    <p:sldLayoutId id="2147483653" r:id="rId22"/>
    <p:sldLayoutId id="2147483683" r:id="rId23"/>
    <p:sldLayoutId id="2147483655" r:id="rId24"/>
    <p:sldLayoutId id="2147483677" r:id="rId25"/>
    <p:sldLayoutId id="2147483681" r:id="rId26"/>
  </p:sldLayoutIdLst>
  <p:hf sldNum="0" hdr="0" dt="0"/>
  <p:txStyles>
    <p:titleStyle>
      <a:lvl1pPr algn="l" defTabSz="914400" rtl="0" eaLnBrk="1" latinLnBrk="0" hangingPunct="1">
        <a:lnSpc>
          <a:spcPct val="90000"/>
        </a:lnSpc>
        <a:spcBef>
          <a:spcPct val="0"/>
        </a:spcBef>
        <a:buNone/>
        <a:defRPr sz="4400" b="1" kern="1200" spc="100" baseline="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spcAft>
          <a:spcPts val="3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spcAft>
          <a:spcPts val="3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spcAft>
          <a:spcPts val="3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su8455-443025746-1464/surrogate/Delregional%20rutin%20f%c3%b6r%20f%c3%b6rskrivningsprocessen%20av%20hj%c3%a4lpmedel%20i%20samband%20med%20utskrivning%20fr%c3%a5n%20slutenv%c3%a5rden.pdf"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1.sv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su8455-443025746-179/surrogate/DOKUMENTATIONSST%c3%96D%20f%c3%b6r%20v%c3%a5rdbeg%c3%a4ran%20i%20IT-tj%c3%a4nsten%20SAMSA%20(2023-06-19).pdf"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hyperlink" Target="https://mellanarkiv-offentlig.vgregion.se/alfresco/s/archive/stream/public/v1/source/available/sofia/su8455-443025746-553/surrogate/DOKUMENTATIONSST%c3%96D%20f%c3%b6r%20planeringsmeddelandet%20i%20IT-tj%c3%a4nsten%20SAMSA%20(2023-06-19).pdf"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hyperlink" Target="https://www.vardsamverkan.se/organisation/delregionalvardsamverkan/kommun-och-sjukvard---samverkan-i-goteborgsomradet/organisation/" TargetMode="External"/><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8" Type="http://schemas.openxmlformats.org/officeDocument/2006/relationships/hyperlink" Target="mailto:maria.knutsson@aldrevardomsorg.goteborg.se" TargetMode="External"/><Relationship Id="rId3" Type="http://schemas.openxmlformats.org/officeDocument/2006/relationships/hyperlink" Target="mailto:hanna.zugan@vgregion.se" TargetMode="External"/><Relationship Id="rId7" Type="http://schemas.openxmlformats.org/officeDocument/2006/relationships/hyperlink" Target="mailto:louise.from@omtanken.se" TargetMode="External"/><Relationship Id="rId12" Type="http://schemas.openxmlformats.org/officeDocument/2006/relationships/hyperlink" Target="mailto:Asa.behrens@ockero.se" TargetMode="External"/><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hyperlink" Target="mailto:gillian.asplin@vgregion.se" TargetMode="External"/><Relationship Id="rId11" Type="http://schemas.openxmlformats.org/officeDocument/2006/relationships/hyperlink" Target="mailto:sofia.lokholm@vgregion.se" TargetMode="External"/><Relationship Id="rId5" Type="http://schemas.openxmlformats.org/officeDocument/2006/relationships/hyperlink" Target="mailto:amilla.lundqvist@aldrevardomsorg.goteborg.se" TargetMode="External"/><Relationship Id="rId10" Type="http://schemas.openxmlformats.org/officeDocument/2006/relationships/hyperlink" Target="mailto:Sofia.Jeppsson@capio.se" TargetMode="External"/><Relationship Id="rId4" Type="http://schemas.openxmlformats.org/officeDocument/2006/relationships/hyperlink" Target="mailto:carina.goransson@vgregion.se" TargetMode="External"/><Relationship Id="rId9" Type="http://schemas.openxmlformats.org/officeDocument/2006/relationships/hyperlink" Target="mailto:miriam.olausson@partille.se"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880B2E7-5512-B9AA-5A06-321247313566}"/>
              </a:ext>
            </a:extLst>
          </p:cNvPr>
          <p:cNvSpPr>
            <a:spLocks noGrp="1"/>
          </p:cNvSpPr>
          <p:nvPr>
            <p:ph type="ctrTitle"/>
          </p:nvPr>
        </p:nvSpPr>
        <p:spPr>
          <a:xfrm>
            <a:off x="910405" y="2000075"/>
            <a:ext cx="8743952" cy="2762425"/>
          </a:xfrm>
        </p:spPr>
        <p:txBody>
          <a:bodyPr>
            <a:noAutofit/>
          </a:bodyPr>
          <a:lstStyle/>
          <a:p>
            <a:r>
              <a:rPr lang="sv-SE" sz="3600" dirty="0"/>
              <a:t>Delregional rutin för förskrivningsprocessen av hjälpmedel i samband med utskrivning från slutenvården</a:t>
            </a:r>
          </a:p>
        </p:txBody>
      </p:sp>
      <p:sp>
        <p:nvSpPr>
          <p:cNvPr id="3" name="Underrubrik 2">
            <a:extLst>
              <a:ext uri="{FF2B5EF4-FFF2-40B4-BE49-F238E27FC236}">
                <a16:creationId xmlns:a16="http://schemas.microsoft.com/office/drawing/2014/main" id="{5A1E9192-B03E-90A3-2A39-3A3B5D05CC69}"/>
              </a:ext>
            </a:extLst>
          </p:cNvPr>
          <p:cNvSpPr>
            <a:spLocks noGrp="1"/>
          </p:cNvSpPr>
          <p:nvPr>
            <p:ph type="subTitle" idx="1"/>
          </p:nvPr>
        </p:nvSpPr>
        <p:spPr>
          <a:xfrm>
            <a:off x="1554929" y="5067300"/>
            <a:ext cx="8028757" cy="661004"/>
          </a:xfrm>
        </p:spPr>
        <p:txBody>
          <a:bodyPr>
            <a:normAutofit fontScale="85000" lnSpcReduction="20000"/>
          </a:bodyPr>
          <a:lstStyle/>
          <a:p>
            <a:r>
              <a:rPr lang="sv-SE" b="0" dirty="0"/>
              <a:t>Länk till rutin: </a:t>
            </a:r>
            <a:r>
              <a:rPr lang="sv-SE" b="0" dirty="0">
                <a:hlinkClick r:id="rId3">
                  <a:extLst>
                    <a:ext uri="{A12FA001-AC4F-418D-AE19-62706E023703}">
                      <ahyp:hlinkClr xmlns:ahyp="http://schemas.microsoft.com/office/drawing/2018/hyperlinkcolor" val="tx"/>
                    </a:ext>
                  </a:extLst>
                </a:hlinkClick>
              </a:rPr>
              <a:t>Delregional rutin för förskrivningsprocessen av hjälpmedel i samband med utskrivning från slutenvården.pdf</a:t>
            </a:r>
            <a:endParaRPr lang="sv-SE" b="0" dirty="0"/>
          </a:p>
        </p:txBody>
      </p:sp>
      <p:sp>
        <p:nvSpPr>
          <p:cNvPr id="4" name="Platshållare för sidfot 3">
            <a:extLst>
              <a:ext uri="{FF2B5EF4-FFF2-40B4-BE49-F238E27FC236}">
                <a16:creationId xmlns:a16="http://schemas.microsoft.com/office/drawing/2014/main" id="{8B3E2795-9248-9FED-36EF-0E45B147F880}"/>
              </a:ext>
            </a:extLst>
          </p:cNvPr>
          <p:cNvSpPr>
            <a:spLocks noGrp="1"/>
          </p:cNvSpPr>
          <p:nvPr>
            <p:ph type="ftr" sz="quarter" idx="11"/>
          </p:nvPr>
        </p:nvSpPr>
        <p:spPr/>
        <p:txBody>
          <a:bodyPr/>
          <a:lstStyle/>
          <a:p>
            <a:r>
              <a:rPr lang="sv-SE" dirty="0"/>
              <a:t>www.vardsamverkan.se/goteborgsomradet</a:t>
            </a:r>
          </a:p>
        </p:txBody>
      </p:sp>
      <p:pic>
        <p:nvPicPr>
          <p:cNvPr id="6" name="Bild 5">
            <a:extLst>
              <a:ext uri="{FF2B5EF4-FFF2-40B4-BE49-F238E27FC236}">
                <a16:creationId xmlns:a16="http://schemas.microsoft.com/office/drawing/2014/main" id="{FCA1C820-FB5A-7846-235A-933930201C37}"/>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0405" y="5019676"/>
            <a:ext cx="682624" cy="682624"/>
          </a:xfrm>
          <a:prstGeom prst="rect">
            <a:avLst/>
          </a:prstGeom>
        </p:spPr>
      </p:pic>
    </p:spTree>
    <p:extLst>
      <p:ext uri="{BB962C8B-B14F-4D97-AF65-F5344CB8AC3E}">
        <p14:creationId xmlns:p14="http://schemas.microsoft.com/office/powerpoint/2010/main" val="34829455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69FDF42-3692-DAB1-9341-3CED98719D88}"/>
              </a:ext>
            </a:extLst>
          </p:cNvPr>
          <p:cNvSpPr>
            <a:spLocks noGrp="1"/>
          </p:cNvSpPr>
          <p:nvPr>
            <p:ph type="title"/>
          </p:nvPr>
        </p:nvSpPr>
        <p:spPr>
          <a:xfrm>
            <a:off x="838200" y="365125"/>
            <a:ext cx="10515600" cy="1325563"/>
          </a:xfrm>
        </p:spPr>
        <p:txBody>
          <a:bodyPr anchor="ctr">
            <a:normAutofit/>
          </a:bodyPr>
          <a:lstStyle/>
          <a:p>
            <a:r>
              <a:rPr lang="sv-SE" dirty="0"/>
              <a:t>Förändrat arbetssätt enligt rutinen  bygger på kommunikation i SAMSA</a:t>
            </a:r>
          </a:p>
        </p:txBody>
      </p:sp>
      <p:sp>
        <p:nvSpPr>
          <p:cNvPr id="3" name="Platshållare för innehåll 2">
            <a:extLst>
              <a:ext uri="{FF2B5EF4-FFF2-40B4-BE49-F238E27FC236}">
                <a16:creationId xmlns:a16="http://schemas.microsoft.com/office/drawing/2014/main" id="{DEE7CEF5-A58E-9631-BDD5-C7E422817436}"/>
              </a:ext>
            </a:extLst>
          </p:cNvPr>
          <p:cNvSpPr>
            <a:spLocks noGrp="1"/>
          </p:cNvSpPr>
          <p:nvPr>
            <p:ph idx="1"/>
          </p:nvPr>
        </p:nvSpPr>
        <p:spPr>
          <a:xfrm>
            <a:off x="838200" y="1825625"/>
            <a:ext cx="10515600" cy="4351338"/>
          </a:xfrm>
        </p:spPr>
        <p:txBody>
          <a:bodyPr>
            <a:normAutofit/>
          </a:bodyPr>
          <a:lstStyle/>
          <a:p>
            <a:pPr marL="0" indent="0">
              <a:lnSpc>
                <a:spcPct val="100000"/>
              </a:lnSpc>
              <a:buNone/>
            </a:pPr>
            <a:r>
              <a:rPr lang="sv-SE" sz="2000" dirty="0"/>
              <a:t>Det är viktigt att rehabpersonalen utbildar sig och är aktiva i SAMSA. </a:t>
            </a:r>
            <a:br>
              <a:rPr lang="sv-SE" sz="2000" dirty="0"/>
            </a:br>
            <a:r>
              <a:rPr lang="sv-SE" sz="2000" dirty="0"/>
              <a:t>Använd de dokumentationsstöd som finns: </a:t>
            </a:r>
          </a:p>
          <a:p>
            <a:pPr marL="446088" indent="-446088">
              <a:lnSpc>
                <a:spcPct val="100000"/>
              </a:lnSpc>
              <a:buFont typeface="Wingdings" panose="05000000000000000000" pitchFamily="2" charset="2"/>
              <a:buChar char="Ø"/>
            </a:pPr>
            <a:r>
              <a:rPr lang="sv-SE" sz="1300" dirty="0">
                <a:hlinkClick r:id="rId3"/>
              </a:rPr>
              <a:t>DOKUMENTATIONSSTÖD för vårdbegäran i IT-tjänsten SAMSA (2023-06-19).pdf</a:t>
            </a:r>
            <a:endParaRPr lang="sv-SE" sz="1300" dirty="0"/>
          </a:p>
          <a:p>
            <a:pPr marL="446088" indent="-446088">
              <a:lnSpc>
                <a:spcPct val="100000"/>
              </a:lnSpc>
              <a:buFont typeface="Wingdings" panose="05000000000000000000" pitchFamily="2" charset="2"/>
              <a:buChar char="Ø"/>
            </a:pPr>
            <a:r>
              <a:rPr lang="sv-SE" sz="1300" dirty="0">
                <a:hlinkClick r:id="rId4"/>
              </a:rPr>
              <a:t>DOKUMENTATIONSSTÖD för planeringsmeddelandet i IT-tjänsten SAMSA (2023-06-19).pdf</a:t>
            </a:r>
            <a:endParaRPr lang="sv-SE" sz="1300" dirty="0"/>
          </a:p>
          <a:p>
            <a:pPr marL="0" indent="0">
              <a:lnSpc>
                <a:spcPct val="100000"/>
              </a:lnSpc>
              <a:buNone/>
            </a:pPr>
            <a:r>
              <a:rPr lang="sv-SE" sz="2000" dirty="0"/>
              <a:t>Viktigt att det finns telefonnummer till patienten i SAMSA samt att det framkommer om patienten har kända rehabinsatser sedan innan. </a:t>
            </a:r>
          </a:p>
          <a:p>
            <a:pPr marL="0" indent="0">
              <a:lnSpc>
                <a:spcPct val="100000"/>
              </a:lnSpc>
              <a:buNone/>
            </a:pPr>
            <a:r>
              <a:rPr lang="sv-SE" sz="2000" dirty="0"/>
              <a:t>Lägg till patientens val av vårdval rehab tidigt så de kan påbörja sin planering för hemgång. </a:t>
            </a:r>
          </a:p>
          <a:p>
            <a:pPr marL="0" indent="0">
              <a:lnSpc>
                <a:spcPct val="100000"/>
              </a:lnSpc>
              <a:buNone/>
            </a:pPr>
            <a:r>
              <a:rPr lang="sv-SE" sz="2000" dirty="0"/>
              <a:t>Efterfråga bedömning kopplat till de primära behoven tidigt i SAMSA. Viktigt att påtala hemmiljöns förutsättningar. </a:t>
            </a:r>
            <a:br>
              <a:rPr lang="sv-SE" sz="2000" dirty="0"/>
            </a:br>
            <a:r>
              <a:rPr lang="sv-SE" sz="2000" dirty="0"/>
              <a:t>Om rehab inom slutenvården behöver tillkallas får de då en signal från andra parten i god tid! </a:t>
            </a:r>
          </a:p>
          <a:p>
            <a:pPr>
              <a:lnSpc>
                <a:spcPct val="100000"/>
              </a:lnSpc>
            </a:pPr>
            <a:endParaRPr lang="sv-SE" sz="1500" dirty="0"/>
          </a:p>
        </p:txBody>
      </p:sp>
      <p:sp>
        <p:nvSpPr>
          <p:cNvPr id="4" name="Platshållare för sidfot 3">
            <a:extLst>
              <a:ext uri="{FF2B5EF4-FFF2-40B4-BE49-F238E27FC236}">
                <a16:creationId xmlns:a16="http://schemas.microsoft.com/office/drawing/2014/main" id="{DB3EB2B0-85DD-0E8E-2B79-DCC9DDE6E9DE}"/>
              </a:ext>
            </a:extLst>
          </p:cNvPr>
          <p:cNvSpPr>
            <a:spLocks noGrp="1"/>
          </p:cNvSpPr>
          <p:nvPr>
            <p:ph type="ftr" sz="quarter" idx="11"/>
          </p:nvPr>
        </p:nvSpPr>
        <p:spPr>
          <a:xfrm>
            <a:off x="4038600" y="6356350"/>
            <a:ext cx="4114800" cy="365125"/>
          </a:xfrm>
        </p:spPr>
        <p:txBody>
          <a:bodyPr anchor="ctr">
            <a:normAutofit/>
          </a:bodyPr>
          <a:lstStyle/>
          <a:p>
            <a:pPr>
              <a:spcAft>
                <a:spcPts val="600"/>
              </a:spcAft>
            </a:pPr>
            <a:r>
              <a:rPr lang="sv-SE"/>
              <a:t>www.vardsamverkan.se/goteborgsomradet</a:t>
            </a:r>
          </a:p>
        </p:txBody>
      </p:sp>
      <p:pic>
        <p:nvPicPr>
          <p:cNvPr id="6" name="Bild 5">
            <a:extLst>
              <a:ext uri="{FF2B5EF4-FFF2-40B4-BE49-F238E27FC236}">
                <a16:creationId xmlns:a16="http://schemas.microsoft.com/office/drawing/2014/main" id="{7E0C823F-C455-24C1-A8D4-5FC278EC8D46}"/>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21246128">
            <a:off x="1041151" y="2560321"/>
            <a:ext cx="327990" cy="327990"/>
          </a:xfrm>
          <a:prstGeom prst="rect">
            <a:avLst/>
          </a:prstGeom>
        </p:spPr>
      </p:pic>
      <p:pic>
        <p:nvPicPr>
          <p:cNvPr id="7" name="Bild 6">
            <a:extLst>
              <a:ext uri="{FF2B5EF4-FFF2-40B4-BE49-F238E27FC236}">
                <a16:creationId xmlns:a16="http://schemas.microsoft.com/office/drawing/2014/main" id="{7D5C2681-8F24-7C0B-1DB3-E3FF56F0727C}"/>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21220606">
            <a:off x="1041151" y="2936852"/>
            <a:ext cx="327990" cy="327990"/>
          </a:xfrm>
          <a:prstGeom prst="rect">
            <a:avLst/>
          </a:prstGeom>
        </p:spPr>
      </p:pic>
    </p:spTree>
    <p:extLst>
      <p:ext uri="{BB962C8B-B14F-4D97-AF65-F5344CB8AC3E}">
        <p14:creationId xmlns:p14="http://schemas.microsoft.com/office/powerpoint/2010/main" val="15122001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5F82CAE-4C3A-2711-C756-2F8EEE4E3745}"/>
              </a:ext>
            </a:extLst>
          </p:cNvPr>
          <p:cNvSpPr>
            <a:spLocks noGrp="1"/>
          </p:cNvSpPr>
          <p:nvPr>
            <p:ph type="title"/>
          </p:nvPr>
        </p:nvSpPr>
        <p:spPr>
          <a:xfrm>
            <a:off x="838200" y="365125"/>
            <a:ext cx="10515600" cy="1325563"/>
          </a:xfrm>
        </p:spPr>
        <p:txBody>
          <a:bodyPr anchor="ctr">
            <a:normAutofit/>
          </a:bodyPr>
          <a:lstStyle/>
          <a:p>
            <a:r>
              <a:rPr lang="sv-SE" dirty="0"/>
              <a:t>Vårdbegäran &amp; Planeringsmeddelande</a:t>
            </a:r>
          </a:p>
        </p:txBody>
      </p:sp>
      <p:sp>
        <p:nvSpPr>
          <p:cNvPr id="3" name="Platshållare för innehåll 2">
            <a:extLst>
              <a:ext uri="{FF2B5EF4-FFF2-40B4-BE49-F238E27FC236}">
                <a16:creationId xmlns:a16="http://schemas.microsoft.com/office/drawing/2014/main" id="{FA2666FE-4B22-F2EA-C17F-AF614EFEB80D}"/>
              </a:ext>
            </a:extLst>
          </p:cNvPr>
          <p:cNvSpPr>
            <a:spLocks noGrp="1"/>
          </p:cNvSpPr>
          <p:nvPr>
            <p:ph idx="1"/>
          </p:nvPr>
        </p:nvSpPr>
        <p:spPr>
          <a:xfrm>
            <a:off x="838200" y="1825625"/>
            <a:ext cx="10515600" cy="4351338"/>
          </a:xfrm>
        </p:spPr>
        <p:txBody>
          <a:bodyPr>
            <a:normAutofit/>
          </a:bodyPr>
          <a:lstStyle/>
          <a:p>
            <a:pPr marL="271463" indent="-271463"/>
            <a:r>
              <a:rPr lang="sv-SE" sz="2400" dirty="0"/>
              <a:t>Vårdbegäran ska fyllas i om patient är känd efter patientens samtycke.</a:t>
            </a:r>
            <a:br>
              <a:rPr lang="sv-SE" sz="2400" dirty="0"/>
            </a:br>
            <a:r>
              <a:rPr lang="sv-SE" sz="2400" dirty="0"/>
              <a:t>Är patienten okänd av rehabproffesioner kan denna information också vara värdefull för sjukhuset. </a:t>
            </a:r>
          </a:p>
          <a:p>
            <a:pPr marL="0" indent="0">
              <a:buNone/>
            </a:pPr>
            <a:endParaRPr lang="sv-SE" sz="1600" dirty="0"/>
          </a:p>
          <a:p>
            <a:pPr marL="271463" indent="-271463"/>
            <a:r>
              <a:rPr lang="sv-SE" sz="2400" dirty="0"/>
              <a:t>Planeringsmeddelandet är det som är viktigt att hålla uppdaterat. </a:t>
            </a:r>
            <a:br>
              <a:rPr lang="sv-SE" sz="2400" dirty="0"/>
            </a:br>
            <a:r>
              <a:rPr lang="sv-SE" sz="2400" b="1" dirty="0"/>
              <a:t>OBS!! Det som skrivs i administrativt meddelande syns inte om man byter vårdnivå i sista stund och ny part läggs till!</a:t>
            </a:r>
          </a:p>
        </p:txBody>
      </p:sp>
      <p:sp>
        <p:nvSpPr>
          <p:cNvPr id="4" name="Platshållare för sidfot 3">
            <a:extLst>
              <a:ext uri="{FF2B5EF4-FFF2-40B4-BE49-F238E27FC236}">
                <a16:creationId xmlns:a16="http://schemas.microsoft.com/office/drawing/2014/main" id="{394A103D-6710-3047-31EF-82E068BFA2DF}"/>
              </a:ext>
            </a:extLst>
          </p:cNvPr>
          <p:cNvSpPr>
            <a:spLocks noGrp="1"/>
          </p:cNvSpPr>
          <p:nvPr>
            <p:ph type="ftr" sz="quarter" idx="11"/>
          </p:nvPr>
        </p:nvSpPr>
        <p:spPr>
          <a:xfrm>
            <a:off x="4038600" y="6356350"/>
            <a:ext cx="4114800" cy="365125"/>
          </a:xfrm>
        </p:spPr>
        <p:txBody>
          <a:bodyPr anchor="ctr">
            <a:normAutofit/>
          </a:bodyPr>
          <a:lstStyle/>
          <a:p>
            <a:pPr>
              <a:spcAft>
                <a:spcPts val="600"/>
              </a:spcAft>
            </a:pPr>
            <a:r>
              <a:rPr lang="sv-SE"/>
              <a:t>www.vardsamverkan.se/goteborgsomradet</a:t>
            </a:r>
          </a:p>
        </p:txBody>
      </p:sp>
    </p:spTree>
    <p:extLst>
      <p:ext uri="{BB962C8B-B14F-4D97-AF65-F5344CB8AC3E}">
        <p14:creationId xmlns:p14="http://schemas.microsoft.com/office/powerpoint/2010/main" val="42882561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3DCF717-DFED-8BA5-8663-59ABA9BB6CCE}"/>
              </a:ext>
            </a:extLst>
          </p:cNvPr>
          <p:cNvSpPr>
            <a:spLocks noGrp="1"/>
          </p:cNvSpPr>
          <p:nvPr>
            <p:ph type="title"/>
          </p:nvPr>
        </p:nvSpPr>
        <p:spPr/>
        <p:txBody>
          <a:bodyPr/>
          <a:lstStyle/>
          <a:p>
            <a:r>
              <a:rPr lang="sv-SE" dirty="0"/>
              <a:t>Case 1:</a:t>
            </a:r>
          </a:p>
        </p:txBody>
      </p:sp>
      <p:sp>
        <p:nvSpPr>
          <p:cNvPr id="3" name="Platshållare för innehåll 2">
            <a:extLst>
              <a:ext uri="{FF2B5EF4-FFF2-40B4-BE49-F238E27FC236}">
                <a16:creationId xmlns:a16="http://schemas.microsoft.com/office/drawing/2014/main" id="{21B9A151-3F95-AAFB-242E-AA4A11FC4D69}"/>
              </a:ext>
            </a:extLst>
          </p:cNvPr>
          <p:cNvSpPr>
            <a:spLocks noGrp="1"/>
          </p:cNvSpPr>
          <p:nvPr>
            <p:ph idx="1"/>
          </p:nvPr>
        </p:nvSpPr>
        <p:spPr/>
        <p:txBody>
          <a:bodyPr>
            <a:normAutofit/>
          </a:bodyPr>
          <a:lstStyle/>
          <a:p>
            <a:pPr marL="0" indent="0">
              <a:lnSpc>
                <a:spcPct val="107000"/>
              </a:lnSpc>
              <a:spcAft>
                <a:spcPts val="800"/>
              </a:spcAft>
              <a:buNone/>
            </a:pPr>
            <a:r>
              <a:rPr lang="sv-SE" b="1" kern="100" dirty="0">
                <a:effectLst/>
                <a:latin typeface="Calibri" panose="020F0502020204030204" pitchFamily="34" charset="0"/>
                <a:ea typeface="Calibri" panose="020F0502020204030204" pitchFamily="34" charset="0"/>
                <a:cs typeface="Times New Roman" panose="02020603050405020304" pitchFamily="18" charset="0"/>
              </a:rPr>
              <a:t>Spår ett. </a:t>
            </a:r>
          </a:p>
          <a:p>
            <a:pPr marL="0" indent="0">
              <a:lnSpc>
                <a:spcPct val="107000"/>
              </a:lnSpc>
              <a:spcAft>
                <a:spcPts val="800"/>
              </a:spcAft>
              <a:buNone/>
            </a:pPr>
            <a:r>
              <a:rPr lang="sv-SE" sz="2400" kern="100" dirty="0">
                <a:effectLst/>
                <a:latin typeface="Calibri" panose="020F0502020204030204" pitchFamily="34" charset="0"/>
                <a:ea typeface="Calibri" panose="020F0502020204030204" pitchFamily="34" charset="0"/>
                <a:cs typeface="Times New Roman" panose="02020603050405020304" pitchFamily="18" charset="0"/>
              </a:rPr>
              <a:t>Patient på onkologen med tumör i höft och kan </a:t>
            </a:r>
            <a:r>
              <a:rPr lang="sv-SE" sz="2400" kern="100" dirty="0" err="1">
                <a:effectLst/>
                <a:latin typeface="Calibri" panose="020F0502020204030204" pitchFamily="34" charset="0"/>
                <a:ea typeface="Calibri" panose="020F0502020204030204" pitchFamily="34" charset="0"/>
                <a:cs typeface="Times New Roman" panose="02020603050405020304" pitchFamily="18" charset="0"/>
              </a:rPr>
              <a:t>pga</a:t>
            </a:r>
            <a:r>
              <a:rPr lang="sv-SE" sz="2400" kern="100" dirty="0">
                <a:effectLst/>
                <a:latin typeface="Calibri" panose="020F0502020204030204" pitchFamily="34" charset="0"/>
                <a:ea typeface="Calibri" panose="020F0502020204030204" pitchFamily="34" charset="0"/>
                <a:cs typeface="Times New Roman" panose="02020603050405020304" pitchFamily="18" charset="0"/>
              </a:rPr>
              <a:t> detta inte stödja på benen. Arbetsterapeut träffar patienten och gör en bedömning av rullstolsbehov samt dyna. Arbetsterapeut provar ut, förskriver, tränar förflyttning i och ur stol, bromsning, förflyttning i korridor samt informerar patienten muntligt och skriftligt utifrån manual och lånevillkor. </a:t>
            </a:r>
            <a:br>
              <a:rPr lang="sv-SE" sz="2400" kern="100" dirty="0">
                <a:effectLst/>
                <a:latin typeface="Calibri" panose="020F0502020204030204" pitchFamily="34" charset="0"/>
                <a:ea typeface="Calibri" panose="020F0502020204030204" pitchFamily="34" charset="0"/>
                <a:cs typeface="Times New Roman" panose="02020603050405020304" pitchFamily="18" charset="0"/>
              </a:rPr>
            </a:br>
            <a:r>
              <a:rPr lang="sv-SE" sz="2400" kern="100" dirty="0">
                <a:effectLst/>
                <a:latin typeface="Calibri" panose="020F0502020204030204" pitchFamily="34" charset="0"/>
                <a:ea typeface="Calibri" panose="020F0502020204030204" pitchFamily="34" charset="0"/>
                <a:cs typeface="Times New Roman" panose="02020603050405020304" pitchFamily="18" charset="0"/>
              </a:rPr>
              <a:t>Arbetsterapeut rapporterar över vad som gjorts i SAMSA.</a:t>
            </a:r>
            <a:br>
              <a:rPr lang="sv-SE" sz="2400" kern="100" dirty="0">
                <a:effectLst/>
                <a:latin typeface="Calibri" panose="020F0502020204030204" pitchFamily="34" charset="0"/>
                <a:ea typeface="Calibri" panose="020F0502020204030204" pitchFamily="34" charset="0"/>
                <a:cs typeface="Times New Roman" panose="02020603050405020304" pitchFamily="18" charset="0"/>
              </a:rPr>
            </a:br>
            <a:r>
              <a:rPr lang="sv-SE" sz="2400" kern="100" dirty="0">
                <a:effectLst/>
                <a:latin typeface="Calibri" panose="020F0502020204030204" pitchFamily="34" charset="0"/>
                <a:ea typeface="Calibri" panose="020F0502020204030204" pitchFamily="34" charset="0"/>
                <a:cs typeface="Times New Roman" panose="02020603050405020304" pitchFamily="18" charset="0"/>
              </a:rPr>
              <a:t>Mottagande vårdnivå tar emot, följer upp och utvärderar efter behov. </a:t>
            </a:r>
          </a:p>
        </p:txBody>
      </p:sp>
      <p:sp>
        <p:nvSpPr>
          <p:cNvPr id="4" name="Platshållare för sidfot 3">
            <a:extLst>
              <a:ext uri="{FF2B5EF4-FFF2-40B4-BE49-F238E27FC236}">
                <a16:creationId xmlns:a16="http://schemas.microsoft.com/office/drawing/2014/main" id="{03CEA4EB-6A94-6BF9-4B7E-9A378B7AC3E8}"/>
              </a:ext>
            </a:extLst>
          </p:cNvPr>
          <p:cNvSpPr>
            <a:spLocks noGrp="1"/>
          </p:cNvSpPr>
          <p:nvPr>
            <p:ph type="ftr" sz="quarter" idx="11"/>
          </p:nvPr>
        </p:nvSpPr>
        <p:spPr/>
        <p:txBody>
          <a:bodyPr/>
          <a:lstStyle/>
          <a:p>
            <a:r>
              <a:rPr lang="sv-SE"/>
              <a:t>www.vardsamverkan.se/goteborgsomradet</a:t>
            </a:r>
            <a:endParaRPr lang="sv-SE" dirty="0"/>
          </a:p>
        </p:txBody>
      </p:sp>
    </p:spTree>
    <p:extLst>
      <p:ext uri="{BB962C8B-B14F-4D97-AF65-F5344CB8AC3E}">
        <p14:creationId xmlns:p14="http://schemas.microsoft.com/office/powerpoint/2010/main" val="30396967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BC646AD-2A17-2FD7-4E5E-8949B5AB8B35}"/>
              </a:ext>
            </a:extLst>
          </p:cNvPr>
          <p:cNvSpPr>
            <a:spLocks noGrp="1"/>
          </p:cNvSpPr>
          <p:nvPr>
            <p:ph type="title"/>
          </p:nvPr>
        </p:nvSpPr>
        <p:spPr/>
        <p:txBody>
          <a:bodyPr/>
          <a:lstStyle/>
          <a:p>
            <a:r>
              <a:rPr lang="sv-SE" dirty="0"/>
              <a:t>Case 2:</a:t>
            </a:r>
          </a:p>
        </p:txBody>
      </p:sp>
      <p:sp>
        <p:nvSpPr>
          <p:cNvPr id="3" name="Platshållare för innehåll 2">
            <a:extLst>
              <a:ext uri="{FF2B5EF4-FFF2-40B4-BE49-F238E27FC236}">
                <a16:creationId xmlns:a16="http://schemas.microsoft.com/office/drawing/2014/main" id="{6CF879C1-BD56-8AA8-EE2C-E4C498DD6C56}"/>
              </a:ext>
            </a:extLst>
          </p:cNvPr>
          <p:cNvSpPr>
            <a:spLocks noGrp="1"/>
          </p:cNvSpPr>
          <p:nvPr>
            <p:ph idx="1"/>
          </p:nvPr>
        </p:nvSpPr>
        <p:spPr/>
        <p:txBody>
          <a:bodyPr>
            <a:normAutofit fontScale="62500" lnSpcReduction="20000"/>
          </a:bodyPr>
          <a:lstStyle/>
          <a:p>
            <a:pPr marL="0" indent="0">
              <a:lnSpc>
                <a:spcPct val="107000"/>
              </a:lnSpc>
              <a:spcAft>
                <a:spcPts val="800"/>
              </a:spcAft>
              <a:buNone/>
            </a:pPr>
            <a:r>
              <a:rPr lang="sv-SE" sz="2800" b="1" kern="100" dirty="0">
                <a:effectLst/>
                <a:latin typeface="Calibri" panose="020F0502020204030204" pitchFamily="34" charset="0"/>
                <a:ea typeface="Calibri" panose="020F0502020204030204" pitchFamily="34" charset="0"/>
                <a:cs typeface="Times New Roman" panose="02020603050405020304" pitchFamily="18" charset="0"/>
              </a:rPr>
              <a:t>Spår två. </a:t>
            </a:r>
          </a:p>
          <a:p>
            <a:pPr marL="0" indent="0">
              <a:lnSpc>
                <a:spcPct val="107000"/>
              </a:lnSpc>
              <a:spcAft>
                <a:spcPts val="800"/>
              </a:spcAft>
              <a:buNone/>
            </a:pPr>
            <a:r>
              <a:rPr lang="sv-SE" sz="2800" kern="100" dirty="0">
                <a:effectLst/>
                <a:latin typeface="Calibri" panose="020F0502020204030204" pitchFamily="34" charset="0"/>
                <a:ea typeface="Calibri" panose="020F0502020204030204" pitchFamily="34" charset="0"/>
                <a:cs typeface="Times New Roman" panose="02020603050405020304" pitchFamily="18" charset="0"/>
              </a:rPr>
              <a:t>Palliativ patient på onkologen. Patienten önskar hemgång snarast möjligt. Avdelningen kontaktar arbetsterapeut två dagar innan planerad utskrivning. </a:t>
            </a:r>
          </a:p>
          <a:p>
            <a:pPr marL="0" indent="0">
              <a:lnSpc>
                <a:spcPct val="107000"/>
              </a:lnSpc>
              <a:spcAft>
                <a:spcPts val="800"/>
              </a:spcAft>
              <a:buNone/>
            </a:pPr>
            <a:r>
              <a:rPr lang="sv-SE" sz="2800" kern="100" dirty="0">
                <a:effectLst/>
                <a:latin typeface="Calibri" panose="020F0502020204030204" pitchFamily="34" charset="0"/>
                <a:ea typeface="Calibri" panose="020F0502020204030204" pitchFamily="34" charset="0"/>
                <a:cs typeface="Times New Roman" panose="02020603050405020304" pitchFamily="18" charset="0"/>
              </a:rPr>
              <a:t>Arbetsterapeuten gör, tillsammans med patienten, bedömningen att patienten behöver vårdarsäng/elektriskt </a:t>
            </a:r>
            <a:r>
              <a:rPr lang="sv-SE" sz="2800" kern="100">
                <a:effectLst/>
                <a:latin typeface="Calibri" panose="020F0502020204030204" pitchFamily="34" charset="0"/>
                <a:ea typeface="Calibri" panose="020F0502020204030204" pitchFamily="34" charset="0"/>
                <a:cs typeface="Times New Roman" panose="02020603050405020304" pitchFamily="18" charset="0"/>
              </a:rPr>
              <a:t>reglerbar säng </a:t>
            </a:r>
            <a:r>
              <a:rPr lang="sv-SE" sz="2800" kern="100" dirty="0">
                <a:effectLst/>
                <a:latin typeface="Calibri" panose="020F0502020204030204" pitchFamily="34" charset="0"/>
                <a:ea typeface="Calibri" panose="020F0502020204030204" pitchFamily="34" charset="0"/>
                <a:cs typeface="Times New Roman" panose="02020603050405020304" pitchFamily="18" charset="0"/>
              </a:rPr>
              <a:t>samt rullstol för kortare förflyttningar och för möjligheten att sitta uppe kortare stunder. Arbetsterapeuten tar upp en komfortrullstol till avdelningen och visar patienten som tycker att den ser bra ut men patienten orkar inte komma upp vid detta tillfälle. Arbetsterapeut och patient bestämmer att nytt försök ska göras nästa förmiddag. Arbetsterapeuten återkommer som bestämt nästa dag men då har patienten precis varit på en sista undersökning och orkar inte komma upp och prova rullstolen. Arbetsterapeuten inser att hen inte hinner prova ut rullstolen innan utskrivning och kontaktar mottagande vårdnivå genom SAMSA som ber hen skicka med rullstolen. Arbetsterapeuten förskriver rullstolen samt skriver i SAMSA att rullstol skickas med patienten men är ej utprovad samt att vårdarsäng beställs och är på plats när patienten kommer hem. </a:t>
            </a:r>
            <a:br>
              <a:rPr lang="sv-SE" sz="2800" kern="100" dirty="0">
                <a:effectLst/>
                <a:latin typeface="Calibri" panose="020F0502020204030204" pitchFamily="34" charset="0"/>
                <a:ea typeface="Calibri" panose="020F0502020204030204" pitchFamily="34" charset="0"/>
                <a:cs typeface="Times New Roman" panose="02020603050405020304" pitchFamily="18" charset="0"/>
              </a:rPr>
            </a:br>
            <a:br>
              <a:rPr lang="sv-SE" sz="2800" kern="100" dirty="0">
                <a:effectLst/>
                <a:latin typeface="Calibri" panose="020F0502020204030204" pitchFamily="34" charset="0"/>
                <a:ea typeface="Calibri" panose="020F0502020204030204" pitchFamily="34" charset="0"/>
                <a:cs typeface="Times New Roman" panose="02020603050405020304" pitchFamily="18" charset="0"/>
              </a:rPr>
            </a:br>
            <a:r>
              <a:rPr lang="sv-SE" sz="2800" kern="100" dirty="0">
                <a:effectLst/>
                <a:latin typeface="Calibri" panose="020F0502020204030204" pitchFamily="34" charset="0"/>
                <a:ea typeface="Calibri" panose="020F0502020204030204" pitchFamily="34" charset="0"/>
                <a:cs typeface="Times New Roman" panose="02020603050405020304" pitchFamily="18" charset="0"/>
              </a:rPr>
              <a:t>Mottagande vårdnivå tar emot, provar ut och utvärderar efter behov. </a:t>
            </a:r>
          </a:p>
        </p:txBody>
      </p:sp>
      <p:sp>
        <p:nvSpPr>
          <p:cNvPr id="4" name="Platshållare för sidfot 3">
            <a:extLst>
              <a:ext uri="{FF2B5EF4-FFF2-40B4-BE49-F238E27FC236}">
                <a16:creationId xmlns:a16="http://schemas.microsoft.com/office/drawing/2014/main" id="{8091F527-E16A-37E6-AE11-715E83628E97}"/>
              </a:ext>
            </a:extLst>
          </p:cNvPr>
          <p:cNvSpPr>
            <a:spLocks noGrp="1"/>
          </p:cNvSpPr>
          <p:nvPr>
            <p:ph type="ftr" sz="quarter" idx="11"/>
          </p:nvPr>
        </p:nvSpPr>
        <p:spPr/>
        <p:txBody>
          <a:bodyPr/>
          <a:lstStyle/>
          <a:p>
            <a:r>
              <a:rPr lang="sv-SE"/>
              <a:t>www.vardsamverkan.se/goteborgsomradet</a:t>
            </a:r>
            <a:endParaRPr lang="sv-SE" dirty="0"/>
          </a:p>
        </p:txBody>
      </p:sp>
    </p:spTree>
    <p:extLst>
      <p:ext uri="{BB962C8B-B14F-4D97-AF65-F5344CB8AC3E}">
        <p14:creationId xmlns:p14="http://schemas.microsoft.com/office/powerpoint/2010/main" val="2866158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D176737-BF16-BB83-9EDF-4BAB6B45B33C}"/>
              </a:ext>
            </a:extLst>
          </p:cNvPr>
          <p:cNvSpPr>
            <a:spLocks noGrp="1"/>
          </p:cNvSpPr>
          <p:nvPr>
            <p:ph type="title"/>
          </p:nvPr>
        </p:nvSpPr>
        <p:spPr/>
        <p:txBody>
          <a:bodyPr/>
          <a:lstStyle/>
          <a:p>
            <a:r>
              <a:rPr lang="sv-SE" dirty="0"/>
              <a:t>Case 3:</a:t>
            </a:r>
          </a:p>
        </p:txBody>
      </p:sp>
      <p:sp>
        <p:nvSpPr>
          <p:cNvPr id="3" name="Platshållare för innehåll 2">
            <a:extLst>
              <a:ext uri="{FF2B5EF4-FFF2-40B4-BE49-F238E27FC236}">
                <a16:creationId xmlns:a16="http://schemas.microsoft.com/office/drawing/2014/main" id="{E4BF42EA-6F84-06A4-BF32-7DEFA6532A4C}"/>
              </a:ext>
            </a:extLst>
          </p:cNvPr>
          <p:cNvSpPr>
            <a:spLocks noGrp="1"/>
          </p:cNvSpPr>
          <p:nvPr>
            <p:ph idx="1"/>
          </p:nvPr>
        </p:nvSpPr>
        <p:spPr/>
        <p:txBody>
          <a:bodyPr/>
          <a:lstStyle/>
          <a:p>
            <a:pPr marL="0" indent="0">
              <a:lnSpc>
                <a:spcPct val="107000"/>
              </a:lnSpc>
              <a:spcAft>
                <a:spcPts val="800"/>
              </a:spcAft>
              <a:buNone/>
            </a:pPr>
            <a:r>
              <a:rPr lang="sv-SE" sz="2000" b="1" kern="100" dirty="0">
                <a:effectLst/>
                <a:latin typeface="Calibri" panose="020F0502020204030204" pitchFamily="34" charset="0"/>
                <a:ea typeface="Calibri" panose="020F0502020204030204" pitchFamily="34" charset="0"/>
                <a:cs typeface="Times New Roman" panose="02020603050405020304" pitchFamily="18" charset="0"/>
              </a:rPr>
              <a:t>Spår tre.</a:t>
            </a:r>
          </a:p>
          <a:p>
            <a:pPr marL="0" indent="0">
              <a:lnSpc>
                <a:spcPct val="107000"/>
              </a:lnSpc>
              <a:spcAft>
                <a:spcPts val="800"/>
              </a:spcAft>
              <a:buNone/>
            </a:pPr>
            <a:r>
              <a:rPr lang="sv-SE" sz="2000" kern="100" dirty="0">
                <a:effectLst/>
                <a:latin typeface="Calibri" panose="020F0502020204030204" pitchFamily="34" charset="0"/>
                <a:ea typeface="Calibri" panose="020F0502020204030204" pitchFamily="34" charset="0"/>
                <a:cs typeface="Times New Roman" panose="02020603050405020304" pitchFamily="18" charset="0"/>
              </a:rPr>
              <a:t>Patient inneliggande på lungavdelning. Är trött och medtagen men medicinskt utskrivningsklar. Arbetsterapeut och fysioterapeut gör bedömning att patient behöver elsängryggstöd för förflyttning och andning men det är oklart hur miljön hemma ser ut. </a:t>
            </a:r>
          </a:p>
          <a:p>
            <a:pPr marL="0" indent="0">
              <a:lnSpc>
                <a:spcPct val="107000"/>
              </a:lnSpc>
              <a:spcAft>
                <a:spcPts val="800"/>
              </a:spcAft>
              <a:buNone/>
            </a:pPr>
            <a:r>
              <a:rPr lang="sv-SE" sz="2000" kern="100" dirty="0">
                <a:effectLst/>
                <a:latin typeface="Calibri" panose="020F0502020204030204" pitchFamily="34" charset="0"/>
                <a:ea typeface="Calibri" panose="020F0502020204030204" pitchFamily="34" charset="0"/>
                <a:cs typeface="Times New Roman" panose="02020603050405020304" pitchFamily="18" charset="0"/>
              </a:rPr>
              <a:t>Arbetsterapeut och fysioterapeut rapporterar till mottagande vårdnivå i SAMSA. Mottagande vårdnivå tar emot, följer upp och utvärderar efter behov. </a:t>
            </a:r>
          </a:p>
        </p:txBody>
      </p:sp>
      <p:sp>
        <p:nvSpPr>
          <p:cNvPr id="4" name="Platshållare för sidfot 3">
            <a:extLst>
              <a:ext uri="{FF2B5EF4-FFF2-40B4-BE49-F238E27FC236}">
                <a16:creationId xmlns:a16="http://schemas.microsoft.com/office/drawing/2014/main" id="{EACE009E-859B-594F-8DF8-F686E417F02F}"/>
              </a:ext>
            </a:extLst>
          </p:cNvPr>
          <p:cNvSpPr>
            <a:spLocks noGrp="1"/>
          </p:cNvSpPr>
          <p:nvPr>
            <p:ph type="ftr" sz="quarter" idx="11"/>
          </p:nvPr>
        </p:nvSpPr>
        <p:spPr/>
        <p:txBody>
          <a:bodyPr/>
          <a:lstStyle/>
          <a:p>
            <a:r>
              <a:rPr lang="sv-SE"/>
              <a:t>www.vardsamverkan.se/goteborgsomradet</a:t>
            </a:r>
            <a:endParaRPr lang="sv-SE" dirty="0"/>
          </a:p>
        </p:txBody>
      </p:sp>
    </p:spTree>
    <p:extLst>
      <p:ext uri="{BB962C8B-B14F-4D97-AF65-F5344CB8AC3E}">
        <p14:creationId xmlns:p14="http://schemas.microsoft.com/office/powerpoint/2010/main" val="11487421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7B0C875-33D5-134D-2016-9C0B8DF7762E}"/>
              </a:ext>
            </a:extLst>
          </p:cNvPr>
          <p:cNvSpPr>
            <a:spLocks noGrp="1"/>
          </p:cNvSpPr>
          <p:nvPr>
            <p:ph type="title"/>
          </p:nvPr>
        </p:nvSpPr>
        <p:spPr/>
        <p:txBody>
          <a:bodyPr/>
          <a:lstStyle/>
          <a:p>
            <a:r>
              <a:rPr lang="sv-SE" sz="4400" b="1" spc="40" dirty="0">
                <a:effectLst/>
                <a:latin typeface="Tahoma" panose="020B0604030504040204" pitchFamily="34" charset="0"/>
                <a:cs typeface="Tahoma" panose="020B0604030504040204" pitchFamily="34" charset="0"/>
              </a:rPr>
              <a:t>Slutenvårdens ansvar</a:t>
            </a:r>
            <a:endParaRPr lang="sv-SE" dirty="0"/>
          </a:p>
        </p:txBody>
      </p:sp>
      <p:sp>
        <p:nvSpPr>
          <p:cNvPr id="3" name="Platshållare för innehåll 2">
            <a:extLst>
              <a:ext uri="{FF2B5EF4-FFF2-40B4-BE49-F238E27FC236}">
                <a16:creationId xmlns:a16="http://schemas.microsoft.com/office/drawing/2014/main" id="{04F2D8E5-884E-EA65-F87B-8A02CC6118C9}"/>
              </a:ext>
            </a:extLst>
          </p:cNvPr>
          <p:cNvSpPr>
            <a:spLocks noGrp="1"/>
          </p:cNvSpPr>
          <p:nvPr>
            <p:ph idx="1"/>
          </p:nvPr>
        </p:nvSpPr>
        <p:spPr/>
        <p:txBody>
          <a:bodyPr>
            <a:normAutofit/>
          </a:bodyPr>
          <a:lstStyle/>
          <a:p>
            <a:pPr marL="271463" indent="-271463"/>
            <a:r>
              <a:rPr lang="sv-SE" dirty="0"/>
              <a:t>Tillgodose eventuella behov av hjälpmedel under vistelsetid samt vid permission från sjukhuset. </a:t>
            </a:r>
            <a:br>
              <a:rPr lang="sv-SE" dirty="0"/>
            </a:br>
            <a:r>
              <a:rPr lang="sv-SE" dirty="0"/>
              <a:t>I de fall patienten bedöms ha ett behov av hjälpmedel första dygnen efter utskrivning har slutenvården i första hand förskrivaransvaret för hjälpmedel för de primära behoven</a:t>
            </a:r>
          </a:p>
          <a:p>
            <a:pPr marL="271463" indent="-271463"/>
            <a:r>
              <a:rPr lang="sv-SE" dirty="0"/>
              <a:t>Vård- och behandlingsansvaret enligt förskrivningsprocessen överförs till mottagaren samtidigt som utskrivningen. </a:t>
            </a:r>
          </a:p>
        </p:txBody>
      </p:sp>
      <p:sp>
        <p:nvSpPr>
          <p:cNvPr id="4" name="Platshållare för sidfot 3">
            <a:extLst>
              <a:ext uri="{FF2B5EF4-FFF2-40B4-BE49-F238E27FC236}">
                <a16:creationId xmlns:a16="http://schemas.microsoft.com/office/drawing/2014/main" id="{EF97D7BC-8637-505E-1E84-FD7F94BDF095}"/>
              </a:ext>
            </a:extLst>
          </p:cNvPr>
          <p:cNvSpPr>
            <a:spLocks noGrp="1"/>
          </p:cNvSpPr>
          <p:nvPr>
            <p:ph type="ftr" sz="quarter" idx="11"/>
          </p:nvPr>
        </p:nvSpPr>
        <p:spPr/>
        <p:txBody>
          <a:bodyPr/>
          <a:lstStyle/>
          <a:p>
            <a:r>
              <a:rPr lang="sv-SE"/>
              <a:t>www.vardsamverkan.se/goteborgsomradet</a:t>
            </a:r>
            <a:endParaRPr lang="sv-SE" dirty="0"/>
          </a:p>
        </p:txBody>
      </p:sp>
    </p:spTree>
    <p:extLst>
      <p:ext uri="{BB962C8B-B14F-4D97-AF65-F5344CB8AC3E}">
        <p14:creationId xmlns:p14="http://schemas.microsoft.com/office/powerpoint/2010/main" val="36175341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C504219-8D85-4220-224E-B217C9E8A1B5}"/>
              </a:ext>
            </a:extLst>
          </p:cNvPr>
          <p:cNvSpPr>
            <a:spLocks noGrp="1"/>
          </p:cNvSpPr>
          <p:nvPr>
            <p:ph type="title"/>
          </p:nvPr>
        </p:nvSpPr>
        <p:spPr/>
        <p:txBody>
          <a:bodyPr/>
          <a:lstStyle/>
          <a:p>
            <a:r>
              <a:rPr lang="sv-SE" sz="4400" b="1" spc="40" dirty="0">
                <a:effectLst/>
                <a:latin typeface="Tahoma" panose="020B0604030504040204" pitchFamily="34" charset="0"/>
                <a:cs typeface="Tahoma" panose="020B0604030504040204" pitchFamily="34" charset="0"/>
              </a:rPr>
              <a:t>Regionala primärvårdens ansvar</a:t>
            </a:r>
            <a:endParaRPr lang="sv-SE" dirty="0"/>
          </a:p>
        </p:txBody>
      </p:sp>
      <p:sp>
        <p:nvSpPr>
          <p:cNvPr id="3" name="Platshållare för innehåll 2">
            <a:extLst>
              <a:ext uri="{FF2B5EF4-FFF2-40B4-BE49-F238E27FC236}">
                <a16:creationId xmlns:a16="http://schemas.microsoft.com/office/drawing/2014/main" id="{63F4E3A7-5EDA-AD5C-587B-6EC972865BB9}"/>
              </a:ext>
            </a:extLst>
          </p:cNvPr>
          <p:cNvSpPr>
            <a:spLocks noGrp="1"/>
          </p:cNvSpPr>
          <p:nvPr>
            <p:ph idx="1"/>
          </p:nvPr>
        </p:nvSpPr>
        <p:spPr/>
        <p:txBody>
          <a:bodyPr/>
          <a:lstStyle/>
          <a:p>
            <a:pPr marL="271463" indent="-271463"/>
            <a:r>
              <a:rPr lang="sv-SE" dirty="0"/>
              <a:t>Regionala primärvården ansvarar för rehabiliteringsinsatser för patienter i ordinärt boende som inte är inskrivna i kommunal primärvård. </a:t>
            </a:r>
          </a:p>
          <a:p>
            <a:pPr marL="271463" indent="-271463"/>
            <a:r>
              <a:rPr lang="sv-SE" dirty="0"/>
              <a:t>Vård- och behandlingsansvaret enligt förskrivningsprocessen överförs till mottagande vårdnivå samtidigt som utskrivningen sker.</a:t>
            </a:r>
          </a:p>
        </p:txBody>
      </p:sp>
      <p:sp>
        <p:nvSpPr>
          <p:cNvPr id="4" name="Platshållare för sidfot 3">
            <a:extLst>
              <a:ext uri="{FF2B5EF4-FFF2-40B4-BE49-F238E27FC236}">
                <a16:creationId xmlns:a16="http://schemas.microsoft.com/office/drawing/2014/main" id="{AE0F0D61-E6A7-EEAA-EFF1-CDBB4F09D196}"/>
              </a:ext>
            </a:extLst>
          </p:cNvPr>
          <p:cNvSpPr>
            <a:spLocks noGrp="1"/>
          </p:cNvSpPr>
          <p:nvPr>
            <p:ph type="ftr" sz="quarter" idx="11"/>
          </p:nvPr>
        </p:nvSpPr>
        <p:spPr/>
        <p:txBody>
          <a:bodyPr/>
          <a:lstStyle/>
          <a:p>
            <a:r>
              <a:rPr lang="sv-SE"/>
              <a:t>www.vardsamverkan.se/goteborgsomradet</a:t>
            </a:r>
            <a:endParaRPr lang="sv-SE" dirty="0"/>
          </a:p>
        </p:txBody>
      </p:sp>
    </p:spTree>
    <p:extLst>
      <p:ext uri="{BB962C8B-B14F-4D97-AF65-F5344CB8AC3E}">
        <p14:creationId xmlns:p14="http://schemas.microsoft.com/office/powerpoint/2010/main" val="26638614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234DC24-1057-3D0F-A662-3DF437AACB32}"/>
              </a:ext>
            </a:extLst>
          </p:cNvPr>
          <p:cNvSpPr>
            <a:spLocks noGrp="1"/>
          </p:cNvSpPr>
          <p:nvPr>
            <p:ph type="title"/>
          </p:nvPr>
        </p:nvSpPr>
        <p:spPr/>
        <p:txBody>
          <a:bodyPr/>
          <a:lstStyle/>
          <a:p>
            <a:r>
              <a:rPr lang="sv-SE" sz="4400" b="1" spc="40" dirty="0">
                <a:effectLst/>
                <a:latin typeface="Tahoma" panose="020B0604030504040204" pitchFamily="34" charset="0"/>
                <a:cs typeface="Tahoma" panose="020B0604030504040204" pitchFamily="34" charset="0"/>
              </a:rPr>
              <a:t>Kommunala primärvårdens ansvar</a:t>
            </a:r>
            <a:endParaRPr lang="sv-SE" dirty="0"/>
          </a:p>
        </p:txBody>
      </p:sp>
      <p:sp>
        <p:nvSpPr>
          <p:cNvPr id="3" name="Platshållare för innehåll 2">
            <a:extLst>
              <a:ext uri="{FF2B5EF4-FFF2-40B4-BE49-F238E27FC236}">
                <a16:creationId xmlns:a16="http://schemas.microsoft.com/office/drawing/2014/main" id="{1EA63A0C-827D-F679-6AC8-0D193A41D853}"/>
              </a:ext>
            </a:extLst>
          </p:cNvPr>
          <p:cNvSpPr>
            <a:spLocks noGrp="1"/>
          </p:cNvSpPr>
          <p:nvPr>
            <p:ph idx="1"/>
          </p:nvPr>
        </p:nvSpPr>
        <p:spPr/>
        <p:txBody>
          <a:bodyPr>
            <a:normAutofit/>
          </a:bodyPr>
          <a:lstStyle/>
          <a:p>
            <a:pPr marL="271463" indent="-271463"/>
            <a:r>
              <a:rPr lang="sv-SE" dirty="0"/>
              <a:t>Kommunal primärvård ansvarar för rehabiliteringsinsatser för patienter inskrivna i kommunal primärvård. Detta inkluderar patienter boende på korttid, särskilda boende/vård och omsorgsboenden, ordinärt boende och bostäder med särskild service. </a:t>
            </a:r>
          </a:p>
          <a:p>
            <a:pPr marL="271463" indent="-271463"/>
            <a:r>
              <a:rPr lang="sv-SE" dirty="0"/>
              <a:t>Vård- och behandlingsansvaret enligt förskrivningsprocessen överförs till mottagande vårdnivå samtidigt som utskrivningen sker. </a:t>
            </a:r>
          </a:p>
        </p:txBody>
      </p:sp>
      <p:sp>
        <p:nvSpPr>
          <p:cNvPr id="4" name="Platshållare för sidfot 3">
            <a:extLst>
              <a:ext uri="{FF2B5EF4-FFF2-40B4-BE49-F238E27FC236}">
                <a16:creationId xmlns:a16="http://schemas.microsoft.com/office/drawing/2014/main" id="{9D5B17B3-3918-CCAC-DFEC-385A892926D1}"/>
              </a:ext>
            </a:extLst>
          </p:cNvPr>
          <p:cNvSpPr>
            <a:spLocks noGrp="1"/>
          </p:cNvSpPr>
          <p:nvPr>
            <p:ph type="ftr" sz="quarter" idx="11"/>
          </p:nvPr>
        </p:nvSpPr>
        <p:spPr/>
        <p:txBody>
          <a:bodyPr/>
          <a:lstStyle/>
          <a:p>
            <a:r>
              <a:rPr lang="sv-SE"/>
              <a:t>www.vardsamverkan.se/goteborgsomradet</a:t>
            </a:r>
            <a:endParaRPr lang="sv-SE" dirty="0"/>
          </a:p>
        </p:txBody>
      </p:sp>
    </p:spTree>
    <p:extLst>
      <p:ext uri="{BB962C8B-B14F-4D97-AF65-F5344CB8AC3E}">
        <p14:creationId xmlns:p14="http://schemas.microsoft.com/office/powerpoint/2010/main" val="1264955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sidfot 1">
            <a:extLst>
              <a:ext uri="{FF2B5EF4-FFF2-40B4-BE49-F238E27FC236}">
                <a16:creationId xmlns:a16="http://schemas.microsoft.com/office/drawing/2014/main" id="{C2E4A224-B223-EC9C-E336-0233E73AE782}"/>
              </a:ext>
            </a:extLst>
          </p:cNvPr>
          <p:cNvSpPr>
            <a:spLocks noGrp="1"/>
          </p:cNvSpPr>
          <p:nvPr>
            <p:ph type="ftr" sz="quarter" idx="11"/>
          </p:nvPr>
        </p:nvSpPr>
        <p:spPr/>
        <p:txBody>
          <a:bodyPr/>
          <a:lstStyle/>
          <a:p>
            <a:r>
              <a:rPr lang="sv-SE" dirty="0"/>
              <a:t>www.vardsamverkan.se/goteborgsomradet</a:t>
            </a:r>
          </a:p>
        </p:txBody>
      </p:sp>
    </p:spTree>
    <p:extLst>
      <p:ext uri="{BB962C8B-B14F-4D97-AF65-F5344CB8AC3E}">
        <p14:creationId xmlns:p14="http://schemas.microsoft.com/office/powerpoint/2010/main" val="3231536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809C70B-C863-8C6E-2026-957F4CAE9182}"/>
              </a:ext>
            </a:extLst>
          </p:cNvPr>
          <p:cNvSpPr>
            <a:spLocks noGrp="1"/>
          </p:cNvSpPr>
          <p:nvPr>
            <p:ph type="title"/>
          </p:nvPr>
        </p:nvSpPr>
        <p:spPr/>
        <p:txBody>
          <a:bodyPr/>
          <a:lstStyle/>
          <a:p>
            <a:r>
              <a:rPr lang="sv-SE" dirty="0"/>
              <a:t>Innehåll</a:t>
            </a:r>
          </a:p>
        </p:txBody>
      </p:sp>
      <p:sp>
        <p:nvSpPr>
          <p:cNvPr id="3" name="Platshållare för innehåll 2">
            <a:extLst>
              <a:ext uri="{FF2B5EF4-FFF2-40B4-BE49-F238E27FC236}">
                <a16:creationId xmlns:a16="http://schemas.microsoft.com/office/drawing/2014/main" id="{764CB337-975F-9BC9-6F97-3D3E5983EF0F}"/>
              </a:ext>
            </a:extLst>
          </p:cNvPr>
          <p:cNvSpPr>
            <a:spLocks noGrp="1"/>
          </p:cNvSpPr>
          <p:nvPr>
            <p:ph idx="1"/>
          </p:nvPr>
        </p:nvSpPr>
        <p:spPr>
          <a:xfrm>
            <a:off x="1771650" y="1690688"/>
            <a:ext cx="9582149" cy="4665661"/>
          </a:xfrm>
        </p:spPr>
        <p:txBody>
          <a:bodyPr>
            <a:noAutofit/>
          </a:bodyPr>
          <a:lstStyle/>
          <a:p>
            <a:pPr marL="271463" indent="-271463"/>
            <a:r>
              <a:rPr lang="sv-SE" sz="2400" dirty="0"/>
              <a:t>Rutinens framtagning och sammanhang</a:t>
            </a:r>
          </a:p>
          <a:p>
            <a:pPr marL="271463" indent="-271463"/>
            <a:r>
              <a:rPr lang="sv-SE" sz="2400" dirty="0"/>
              <a:t>Syfte och mål</a:t>
            </a:r>
          </a:p>
          <a:p>
            <a:pPr marL="271463" indent="-271463"/>
            <a:r>
              <a:rPr lang="sv-SE" sz="2400" dirty="0"/>
              <a:t>Deltagare i arbetsgruppen &amp; arbetsgång</a:t>
            </a:r>
          </a:p>
          <a:p>
            <a:pPr marL="271463" indent="-271463"/>
            <a:r>
              <a:rPr lang="sv-SE" sz="2400" dirty="0"/>
              <a:t>Primära behov</a:t>
            </a:r>
          </a:p>
          <a:p>
            <a:pPr marL="271463" indent="-271463"/>
            <a:r>
              <a:rPr lang="sv-SE" sz="2400" dirty="0"/>
              <a:t>Processkartläggning</a:t>
            </a:r>
          </a:p>
          <a:p>
            <a:pPr marL="271463" indent="-271463"/>
            <a:r>
              <a:rPr lang="sv-SE" sz="2400" dirty="0"/>
              <a:t>Förändrat arbetssätt, vad innebär det?</a:t>
            </a:r>
          </a:p>
          <a:p>
            <a:pPr marL="271463" indent="-271463"/>
            <a:r>
              <a:rPr lang="sv-SE" sz="2400" dirty="0"/>
              <a:t>Case</a:t>
            </a:r>
          </a:p>
          <a:p>
            <a:pPr marL="271463" indent="-271463"/>
            <a:r>
              <a:rPr lang="sv-SE" sz="2400" dirty="0"/>
              <a:t>Ansvar för respektive huvudman</a:t>
            </a:r>
          </a:p>
        </p:txBody>
      </p:sp>
      <p:sp>
        <p:nvSpPr>
          <p:cNvPr id="4" name="Platshållare för sidfot 3">
            <a:extLst>
              <a:ext uri="{FF2B5EF4-FFF2-40B4-BE49-F238E27FC236}">
                <a16:creationId xmlns:a16="http://schemas.microsoft.com/office/drawing/2014/main" id="{D5130D9E-A75C-6460-7537-89112CEFD515}"/>
              </a:ext>
            </a:extLst>
          </p:cNvPr>
          <p:cNvSpPr>
            <a:spLocks noGrp="1"/>
          </p:cNvSpPr>
          <p:nvPr>
            <p:ph type="ftr" sz="quarter" idx="11"/>
          </p:nvPr>
        </p:nvSpPr>
        <p:spPr/>
        <p:txBody>
          <a:bodyPr/>
          <a:lstStyle/>
          <a:p>
            <a:r>
              <a:rPr lang="sv-SE"/>
              <a:t>www.vardsamverkan.se/goteborgsomradet</a:t>
            </a:r>
            <a:endParaRPr lang="sv-SE" dirty="0"/>
          </a:p>
        </p:txBody>
      </p:sp>
    </p:spTree>
    <p:extLst>
      <p:ext uri="{BB962C8B-B14F-4D97-AF65-F5344CB8AC3E}">
        <p14:creationId xmlns:p14="http://schemas.microsoft.com/office/powerpoint/2010/main" val="3468851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167BA43-0777-0D3D-09BE-28946D055C9F}"/>
              </a:ext>
            </a:extLst>
          </p:cNvPr>
          <p:cNvSpPr>
            <a:spLocks noGrp="1"/>
          </p:cNvSpPr>
          <p:nvPr>
            <p:ph type="title"/>
          </p:nvPr>
        </p:nvSpPr>
        <p:spPr>
          <a:xfrm>
            <a:off x="838201" y="365125"/>
            <a:ext cx="9591674" cy="1325563"/>
          </a:xfrm>
        </p:spPr>
        <p:txBody>
          <a:bodyPr anchor="ctr">
            <a:normAutofit/>
          </a:bodyPr>
          <a:lstStyle/>
          <a:p>
            <a:r>
              <a:rPr lang="sv-SE" dirty="0"/>
              <a:t>Rutinen är framtagen i samverkan</a:t>
            </a:r>
          </a:p>
        </p:txBody>
      </p:sp>
      <p:sp>
        <p:nvSpPr>
          <p:cNvPr id="3" name="Platshållare för innehåll 2">
            <a:extLst>
              <a:ext uri="{FF2B5EF4-FFF2-40B4-BE49-F238E27FC236}">
                <a16:creationId xmlns:a16="http://schemas.microsoft.com/office/drawing/2014/main" id="{B4316976-6789-A999-9DEF-D65D2786C61F}"/>
              </a:ext>
            </a:extLst>
          </p:cNvPr>
          <p:cNvSpPr>
            <a:spLocks noGrp="1"/>
          </p:cNvSpPr>
          <p:nvPr>
            <p:ph idx="1"/>
          </p:nvPr>
        </p:nvSpPr>
        <p:spPr>
          <a:xfrm>
            <a:off x="838199" y="1825625"/>
            <a:ext cx="9591676" cy="4351338"/>
          </a:xfrm>
        </p:spPr>
        <p:txBody>
          <a:bodyPr>
            <a:normAutofit/>
          </a:bodyPr>
          <a:lstStyle/>
          <a:p>
            <a:pPr marL="0" indent="0">
              <a:lnSpc>
                <a:spcPct val="100000"/>
              </a:lnSpc>
              <a:buNone/>
            </a:pPr>
            <a:r>
              <a:rPr lang="sv-SE" sz="2000" dirty="0"/>
              <a:t>Temagrupp Rehabilitering och Habilitering är en samverkansgrupp med representanter av verksamhetschefer och andra utvalda nyckelpersoner från både regionala (offentliga &amp; privata) och kommunala verksamheter inom Göteborgsområdet. </a:t>
            </a:r>
            <a:br>
              <a:rPr lang="sv-SE" sz="2000" dirty="0"/>
            </a:br>
            <a:r>
              <a:rPr lang="sv-SE" sz="2000" dirty="0"/>
              <a:t>(Göteborgsområdet inkluderar hela Göteborg, Mölndal, Partille, Härryda och Öckerö.) </a:t>
            </a:r>
          </a:p>
          <a:p>
            <a:pPr marL="0" indent="0">
              <a:lnSpc>
                <a:spcPct val="100000"/>
              </a:lnSpc>
              <a:buNone/>
            </a:pPr>
            <a:r>
              <a:rPr lang="sv-SE" sz="2000" dirty="0"/>
              <a:t>Temagruppen har med hjälp av en arbetsgrupp tagit fram rutinen som både de själva samt Ledningsgruppen i samverkan(LGS) har ställt sig bakom.</a:t>
            </a:r>
            <a:br>
              <a:rPr lang="sv-SE" sz="2000" dirty="0"/>
            </a:br>
            <a:r>
              <a:rPr lang="sv-SE" sz="2000" dirty="0"/>
              <a:t>Rutinen börjar gälla 2024-06-01 och gemensamt implementeringsmaterial är framtaget. </a:t>
            </a:r>
          </a:p>
          <a:p>
            <a:pPr marL="0" indent="0">
              <a:lnSpc>
                <a:spcPct val="100000"/>
              </a:lnSpc>
              <a:buNone/>
            </a:pPr>
            <a:r>
              <a:rPr lang="sv-SE" sz="2000" dirty="0"/>
              <a:t>Mer om samverkansstrukturen och dess representanter finns på hemsidan: </a:t>
            </a:r>
            <a:br>
              <a:rPr lang="sv-SE" sz="2000" dirty="0"/>
            </a:br>
            <a:r>
              <a:rPr lang="sv-SE" sz="2000" dirty="0">
                <a:hlinkClick r:id="rId3"/>
              </a:rPr>
              <a:t>Organisering - Samverkan i Göteborgsområdet (vardsamverkan.se)</a:t>
            </a:r>
            <a:endParaRPr lang="sv-SE" sz="2000" dirty="0"/>
          </a:p>
        </p:txBody>
      </p:sp>
      <p:sp>
        <p:nvSpPr>
          <p:cNvPr id="4" name="Platshållare för sidfot 3">
            <a:extLst>
              <a:ext uri="{FF2B5EF4-FFF2-40B4-BE49-F238E27FC236}">
                <a16:creationId xmlns:a16="http://schemas.microsoft.com/office/drawing/2014/main" id="{60641256-41FD-981A-8A85-4B683BE3B50E}"/>
              </a:ext>
            </a:extLst>
          </p:cNvPr>
          <p:cNvSpPr>
            <a:spLocks noGrp="1"/>
          </p:cNvSpPr>
          <p:nvPr>
            <p:ph type="ftr" sz="quarter" idx="11"/>
          </p:nvPr>
        </p:nvSpPr>
        <p:spPr>
          <a:xfrm>
            <a:off x="4038600" y="6356350"/>
            <a:ext cx="4114800" cy="365125"/>
          </a:xfrm>
        </p:spPr>
        <p:txBody>
          <a:bodyPr anchor="ctr">
            <a:normAutofit/>
          </a:bodyPr>
          <a:lstStyle/>
          <a:p>
            <a:pPr>
              <a:spcAft>
                <a:spcPts val="600"/>
              </a:spcAft>
            </a:pPr>
            <a:r>
              <a:rPr lang="sv-SE"/>
              <a:t>www.vardsamverkan.se/goteborgsomradet</a:t>
            </a:r>
          </a:p>
        </p:txBody>
      </p:sp>
    </p:spTree>
    <p:extLst>
      <p:ext uri="{BB962C8B-B14F-4D97-AF65-F5344CB8AC3E}">
        <p14:creationId xmlns:p14="http://schemas.microsoft.com/office/powerpoint/2010/main" val="377542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7F7392C-B687-5AF5-9092-7D2853650FDF}"/>
              </a:ext>
            </a:extLst>
          </p:cNvPr>
          <p:cNvSpPr>
            <a:spLocks noGrp="1"/>
          </p:cNvSpPr>
          <p:nvPr>
            <p:ph type="title"/>
          </p:nvPr>
        </p:nvSpPr>
        <p:spPr>
          <a:xfrm>
            <a:off x="1771650" y="365125"/>
            <a:ext cx="9582149" cy="1325563"/>
          </a:xfrm>
        </p:spPr>
        <p:txBody>
          <a:bodyPr anchor="ctr">
            <a:normAutofit/>
          </a:bodyPr>
          <a:lstStyle/>
          <a:p>
            <a:r>
              <a:rPr lang="sv-SE" dirty="0"/>
              <a:t>Syfte och mål</a:t>
            </a:r>
          </a:p>
        </p:txBody>
      </p:sp>
      <p:sp>
        <p:nvSpPr>
          <p:cNvPr id="3" name="Platshållare för innehåll 2">
            <a:extLst>
              <a:ext uri="{FF2B5EF4-FFF2-40B4-BE49-F238E27FC236}">
                <a16:creationId xmlns:a16="http://schemas.microsoft.com/office/drawing/2014/main" id="{E51CC48C-25D0-0D4B-964F-A4615EB989F7}"/>
              </a:ext>
            </a:extLst>
          </p:cNvPr>
          <p:cNvSpPr>
            <a:spLocks noGrp="1"/>
          </p:cNvSpPr>
          <p:nvPr>
            <p:ph idx="1"/>
          </p:nvPr>
        </p:nvSpPr>
        <p:spPr>
          <a:xfrm>
            <a:off x="1771650" y="1825625"/>
            <a:ext cx="9582149" cy="4351338"/>
          </a:xfrm>
        </p:spPr>
        <p:txBody>
          <a:bodyPr>
            <a:normAutofit/>
          </a:bodyPr>
          <a:lstStyle/>
          <a:p>
            <a:pPr marL="271463" indent="-271463"/>
            <a:r>
              <a:rPr lang="sv-SE" sz="2400" dirty="0"/>
              <a:t>Syftet är att skapa samsyn kring de flesta ansvarsfrågorna kopplat till hjälpmedelsförskrivningar i samband med utskrivning från sjukhuset till regional eller kommunal primärvård, samt</a:t>
            </a:r>
          </a:p>
          <a:p>
            <a:pPr marL="271463" indent="-271463"/>
            <a:r>
              <a:rPr lang="sv-SE" sz="2400" dirty="0"/>
              <a:t>a</a:t>
            </a:r>
            <a:r>
              <a:rPr lang="x-none" sz="2400" dirty="0"/>
              <a:t>tt underlätta förskrivningsprocess</a:t>
            </a:r>
            <a:r>
              <a:rPr lang="sv-SE" sz="2400" dirty="0"/>
              <a:t>en</a:t>
            </a:r>
            <a:r>
              <a:rPr lang="x-none" sz="2400" dirty="0"/>
              <a:t> för hjälpmedel i samband med vårdövergångar för en kvalitetssäkrad, snabbare och mer kostnadseffektiv hantering</a:t>
            </a:r>
            <a:r>
              <a:rPr lang="sv-SE" sz="2400" dirty="0"/>
              <a:t>, samt</a:t>
            </a:r>
          </a:p>
          <a:p>
            <a:pPr marL="271463" indent="-271463"/>
            <a:r>
              <a:rPr lang="sv-SE" sz="2400" dirty="0"/>
              <a:t>att stödja arbetsterapeuter och fysioterapeuter inom området i förändrat arbetssätt för att möta omställningen till god och nära vård samt personcentrering när utskrivningstakten ökar. </a:t>
            </a:r>
          </a:p>
        </p:txBody>
      </p:sp>
      <p:sp>
        <p:nvSpPr>
          <p:cNvPr id="4" name="Platshållare för sidfot 3">
            <a:extLst>
              <a:ext uri="{FF2B5EF4-FFF2-40B4-BE49-F238E27FC236}">
                <a16:creationId xmlns:a16="http://schemas.microsoft.com/office/drawing/2014/main" id="{0DD64774-844C-CB90-0543-8DC13368483F}"/>
              </a:ext>
            </a:extLst>
          </p:cNvPr>
          <p:cNvSpPr>
            <a:spLocks noGrp="1"/>
          </p:cNvSpPr>
          <p:nvPr>
            <p:ph type="ftr" sz="quarter" idx="11"/>
          </p:nvPr>
        </p:nvSpPr>
        <p:spPr>
          <a:xfrm>
            <a:off x="4038600" y="6356350"/>
            <a:ext cx="4114800" cy="365125"/>
          </a:xfrm>
        </p:spPr>
        <p:txBody>
          <a:bodyPr anchor="ctr">
            <a:normAutofit/>
          </a:bodyPr>
          <a:lstStyle/>
          <a:p>
            <a:pPr>
              <a:spcAft>
                <a:spcPts val="600"/>
              </a:spcAft>
            </a:pPr>
            <a:r>
              <a:rPr lang="sv-SE"/>
              <a:t>www.vardsamverkan.se/goteborgsomradet</a:t>
            </a:r>
          </a:p>
        </p:txBody>
      </p:sp>
    </p:spTree>
    <p:extLst>
      <p:ext uri="{BB962C8B-B14F-4D97-AF65-F5344CB8AC3E}">
        <p14:creationId xmlns:p14="http://schemas.microsoft.com/office/powerpoint/2010/main" val="3894268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FA22E2A-8168-F75D-E3A8-9FF6ACDDB957}"/>
              </a:ext>
            </a:extLst>
          </p:cNvPr>
          <p:cNvSpPr>
            <a:spLocks noGrp="1"/>
          </p:cNvSpPr>
          <p:nvPr>
            <p:ph type="title"/>
          </p:nvPr>
        </p:nvSpPr>
        <p:spPr>
          <a:xfrm>
            <a:off x="838201" y="365125"/>
            <a:ext cx="9591674" cy="1325563"/>
          </a:xfrm>
        </p:spPr>
        <p:txBody>
          <a:bodyPr anchor="ctr">
            <a:normAutofit/>
          </a:bodyPr>
          <a:lstStyle/>
          <a:p>
            <a:r>
              <a:rPr lang="sv-SE" dirty="0"/>
              <a:t>Deltagare i arbetsgruppen: </a:t>
            </a:r>
          </a:p>
        </p:txBody>
      </p:sp>
      <p:sp>
        <p:nvSpPr>
          <p:cNvPr id="3" name="Underrubrik 2">
            <a:extLst>
              <a:ext uri="{FF2B5EF4-FFF2-40B4-BE49-F238E27FC236}">
                <a16:creationId xmlns:a16="http://schemas.microsoft.com/office/drawing/2014/main" id="{DE013466-B493-77A9-48C9-3EA2CF7F6B76}"/>
              </a:ext>
            </a:extLst>
          </p:cNvPr>
          <p:cNvSpPr>
            <a:spLocks noGrp="1"/>
          </p:cNvSpPr>
          <p:nvPr>
            <p:ph idx="1"/>
          </p:nvPr>
        </p:nvSpPr>
        <p:spPr>
          <a:xfrm>
            <a:off x="255813" y="1460500"/>
            <a:ext cx="11023599" cy="5260975"/>
          </a:xfrm>
        </p:spPr>
        <p:txBody>
          <a:bodyPr numCol="2">
            <a:normAutofit/>
          </a:bodyPr>
          <a:lstStyle/>
          <a:p>
            <a:pPr>
              <a:lnSpc>
                <a:spcPct val="100000"/>
              </a:lnSpc>
            </a:pPr>
            <a:r>
              <a:rPr lang="en-US" sz="1500" b="1" i="0" dirty="0">
                <a:effectLst/>
              </a:rPr>
              <a:t>Hanna Zugan </a:t>
            </a:r>
            <a:br>
              <a:rPr lang="sv-SE" sz="1500" b="1" i="0" dirty="0">
                <a:effectLst/>
              </a:rPr>
            </a:br>
            <a:r>
              <a:rPr lang="sv-SE" sz="1500" b="0" i="0" dirty="0">
                <a:effectLst/>
              </a:rPr>
              <a:t>Arbetsterapeut och teamsamordnare, </a:t>
            </a:r>
            <a:br>
              <a:rPr lang="sv-SE" sz="1500" b="0" i="0" dirty="0">
                <a:effectLst/>
              </a:rPr>
            </a:br>
            <a:r>
              <a:rPr lang="sv-SE" sz="1500" b="0" i="0" dirty="0">
                <a:effectLst/>
              </a:rPr>
              <a:t>Närhälsan Rehabmottagning Angered</a:t>
            </a:r>
            <a:br>
              <a:rPr lang="sv-SE" sz="1500" b="0" i="0" dirty="0">
                <a:effectLst/>
              </a:rPr>
            </a:br>
            <a:r>
              <a:rPr lang="sv-SE" sz="1500" dirty="0">
                <a:hlinkClick r:id="rId3">
                  <a:extLst>
                    <a:ext uri="{A12FA001-AC4F-418D-AE19-62706E023703}">
                      <ahyp:hlinkClr xmlns:ahyp="http://schemas.microsoft.com/office/drawing/2018/hyperlinkcolor" val="tx"/>
                    </a:ext>
                  </a:extLst>
                </a:hlinkClick>
              </a:rPr>
              <a:t>hanna.zugan@vgregion.se</a:t>
            </a:r>
            <a:endParaRPr lang="sv-SE" sz="1500" dirty="0"/>
          </a:p>
          <a:p>
            <a:pPr>
              <a:lnSpc>
                <a:spcPct val="100000"/>
              </a:lnSpc>
            </a:pPr>
            <a:r>
              <a:rPr lang="sv-SE" sz="1500" b="1" dirty="0"/>
              <a:t>Carina Göransson</a:t>
            </a:r>
            <a:br>
              <a:rPr lang="sv-SE" sz="1500" dirty="0"/>
            </a:br>
            <a:r>
              <a:rPr lang="sv-SE" sz="1500" b="0" i="0" dirty="0">
                <a:effectLst/>
              </a:rPr>
              <a:t>Hjälpmedelssamordnare SU</a:t>
            </a:r>
            <a:br>
              <a:rPr lang="sv-SE" sz="1500" b="0" i="0" dirty="0">
                <a:effectLst/>
              </a:rPr>
            </a:br>
            <a:r>
              <a:rPr lang="sv-SE" sz="1500" dirty="0">
                <a:hlinkClick r:id="rId4">
                  <a:extLst>
                    <a:ext uri="{A12FA001-AC4F-418D-AE19-62706E023703}">
                      <ahyp:hlinkClr xmlns:ahyp="http://schemas.microsoft.com/office/drawing/2018/hyperlinkcolor" val="tx"/>
                    </a:ext>
                  </a:extLst>
                </a:hlinkClick>
              </a:rPr>
              <a:t>carina.goransson@vgregion.se</a:t>
            </a:r>
            <a:r>
              <a:rPr lang="sv-SE" sz="1500" dirty="0"/>
              <a:t> </a:t>
            </a:r>
          </a:p>
          <a:p>
            <a:pPr>
              <a:lnSpc>
                <a:spcPct val="100000"/>
              </a:lnSpc>
            </a:pPr>
            <a:r>
              <a:rPr lang="sv-SE" sz="1500" b="1" dirty="0"/>
              <a:t>Camilla Lundqvist</a:t>
            </a:r>
            <a:br>
              <a:rPr lang="sv-SE" sz="1500" dirty="0"/>
            </a:br>
            <a:r>
              <a:rPr lang="sv-SE" sz="1500" dirty="0"/>
              <a:t>Processledare Temagrupp rehabilitering och habilitering</a:t>
            </a:r>
            <a:br>
              <a:rPr lang="sv-SE" sz="1500" dirty="0"/>
            </a:br>
            <a:r>
              <a:rPr lang="sv-SE" sz="1500" u="sng" dirty="0"/>
              <a:t>ca</a:t>
            </a:r>
            <a:r>
              <a:rPr lang="sv-SE" sz="1500" u="sng" dirty="0">
                <a:hlinkClick r:id="rId5">
                  <a:extLst>
                    <a:ext uri="{A12FA001-AC4F-418D-AE19-62706E023703}">
                      <ahyp:hlinkClr xmlns:ahyp="http://schemas.microsoft.com/office/drawing/2018/hyperlinkcolor" val="tx"/>
                    </a:ext>
                  </a:extLst>
                </a:hlinkClick>
              </a:rPr>
              <a:t>milla.lundqvist@aldrevardomsorg.goteborg.se</a:t>
            </a:r>
            <a:r>
              <a:rPr lang="sv-SE" sz="1500" u="sng" dirty="0"/>
              <a:t> </a:t>
            </a:r>
          </a:p>
          <a:p>
            <a:pPr>
              <a:lnSpc>
                <a:spcPct val="100000"/>
              </a:lnSpc>
            </a:pPr>
            <a:r>
              <a:rPr lang="sv-SE" sz="1500" b="1" dirty="0"/>
              <a:t>Gillian Asplin</a:t>
            </a:r>
            <a:br>
              <a:rPr lang="sv-SE" sz="1500" dirty="0"/>
            </a:br>
            <a:r>
              <a:rPr lang="sv-SE" sz="1500" dirty="0"/>
              <a:t>Överf</a:t>
            </a:r>
            <a:r>
              <a:rPr lang="sv-SE" sz="1500" b="0" i="0" dirty="0">
                <a:effectLst/>
              </a:rPr>
              <a:t>ysioterapeut, SU Specialist i Äldres Hälsa</a:t>
            </a:r>
            <a:br>
              <a:rPr lang="sv-SE" sz="1500" b="0" i="0" dirty="0">
                <a:effectLst/>
              </a:rPr>
            </a:br>
            <a:r>
              <a:rPr lang="sv-SE" sz="1500" dirty="0">
                <a:hlinkClick r:id="rId6">
                  <a:extLst>
                    <a:ext uri="{A12FA001-AC4F-418D-AE19-62706E023703}">
                      <ahyp:hlinkClr xmlns:ahyp="http://schemas.microsoft.com/office/drawing/2018/hyperlinkcolor" val="tx"/>
                    </a:ext>
                  </a:extLst>
                </a:hlinkClick>
              </a:rPr>
              <a:t>gillian.asplin@vgregion.se</a:t>
            </a:r>
            <a:r>
              <a:rPr lang="sv-SE" sz="1500" dirty="0"/>
              <a:t> </a:t>
            </a:r>
          </a:p>
          <a:p>
            <a:pPr>
              <a:lnSpc>
                <a:spcPct val="100000"/>
              </a:lnSpc>
            </a:pPr>
            <a:r>
              <a:rPr lang="sv-SE" sz="1500" b="1" dirty="0"/>
              <a:t>Louise From </a:t>
            </a:r>
            <a:br>
              <a:rPr lang="sv-SE" sz="1500" dirty="0"/>
            </a:br>
            <a:r>
              <a:rPr lang="sv-SE" sz="1500" dirty="0"/>
              <a:t>Arbetsterapeut, Omtanken </a:t>
            </a:r>
            <a:r>
              <a:rPr lang="sv-SE" sz="1500" dirty="0">
                <a:effectLst/>
              </a:rPr>
              <a:t>Vårdcentral, BVC och Rehabcenter</a:t>
            </a:r>
            <a:br>
              <a:rPr lang="sv-SE" sz="1500" dirty="0"/>
            </a:br>
            <a:r>
              <a:rPr lang="sv-SE" sz="1500" dirty="0">
                <a:hlinkClick r:id="rId7">
                  <a:extLst>
                    <a:ext uri="{A12FA001-AC4F-418D-AE19-62706E023703}">
                      <ahyp:hlinkClr xmlns:ahyp="http://schemas.microsoft.com/office/drawing/2018/hyperlinkcolor" val="tx"/>
                    </a:ext>
                  </a:extLst>
                </a:hlinkClick>
              </a:rPr>
              <a:t>louise.from@omtanken.se</a:t>
            </a:r>
            <a:r>
              <a:rPr lang="sv-SE" sz="1500" dirty="0"/>
              <a:t> </a:t>
            </a:r>
          </a:p>
          <a:p>
            <a:pPr>
              <a:lnSpc>
                <a:spcPct val="100000"/>
              </a:lnSpc>
            </a:pPr>
            <a:endParaRPr lang="sv-SE" sz="1500" b="1" dirty="0"/>
          </a:p>
          <a:p>
            <a:pPr>
              <a:lnSpc>
                <a:spcPct val="100000"/>
              </a:lnSpc>
            </a:pPr>
            <a:endParaRPr lang="sv-SE" sz="1500" b="1" dirty="0"/>
          </a:p>
          <a:p>
            <a:pPr marL="271463">
              <a:lnSpc>
                <a:spcPct val="100000"/>
              </a:lnSpc>
            </a:pPr>
            <a:r>
              <a:rPr lang="sv-SE" sz="1500" b="1" dirty="0"/>
              <a:t>Maria Knutsson</a:t>
            </a:r>
            <a:br>
              <a:rPr lang="sv-SE" sz="1500" dirty="0"/>
            </a:br>
            <a:r>
              <a:rPr lang="sv-SE" sz="1500" b="0" i="0" dirty="0">
                <a:effectLst/>
              </a:rPr>
              <a:t>Arbetsterapeut, </a:t>
            </a:r>
            <a:r>
              <a:rPr lang="sv-SE" sz="1500" dirty="0"/>
              <a:t>K</a:t>
            </a:r>
            <a:r>
              <a:rPr lang="sv-SE" sz="1500" b="0" i="0" dirty="0">
                <a:effectLst/>
              </a:rPr>
              <a:t>ompetensteamet palliativ vård, Göteborg Stad </a:t>
            </a:r>
            <a:br>
              <a:rPr lang="sv-SE" sz="1500" b="0" i="0" dirty="0">
                <a:effectLst/>
              </a:rPr>
            </a:br>
            <a:r>
              <a:rPr lang="sv-SE" sz="1500" dirty="0">
                <a:hlinkClick r:id="rId8">
                  <a:extLst>
                    <a:ext uri="{A12FA001-AC4F-418D-AE19-62706E023703}">
                      <ahyp:hlinkClr xmlns:ahyp="http://schemas.microsoft.com/office/drawing/2018/hyperlinkcolor" val="tx"/>
                    </a:ext>
                  </a:extLst>
                </a:hlinkClick>
              </a:rPr>
              <a:t>maria.knutsson@aldrevardomsorg.goteborg.se</a:t>
            </a:r>
            <a:r>
              <a:rPr lang="sv-SE" sz="1500" dirty="0"/>
              <a:t> </a:t>
            </a:r>
          </a:p>
          <a:p>
            <a:pPr marL="271463">
              <a:lnSpc>
                <a:spcPct val="100000"/>
              </a:lnSpc>
            </a:pPr>
            <a:r>
              <a:rPr lang="sv-SE" sz="1500" b="1" dirty="0"/>
              <a:t>Miriam Olausson </a:t>
            </a:r>
            <a:br>
              <a:rPr lang="sv-SE" sz="1500" dirty="0"/>
            </a:br>
            <a:r>
              <a:rPr lang="sv-SE" sz="1500" dirty="0"/>
              <a:t>Arbetsterapeut, Partille Rehab</a:t>
            </a:r>
            <a:br>
              <a:rPr lang="sv-SE" sz="1500" dirty="0"/>
            </a:br>
            <a:r>
              <a:rPr lang="sv-SE" sz="1500" dirty="0">
                <a:hlinkClick r:id="rId9">
                  <a:extLst>
                    <a:ext uri="{A12FA001-AC4F-418D-AE19-62706E023703}">
                      <ahyp:hlinkClr xmlns:ahyp="http://schemas.microsoft.com/office/drawing/2018/hyperlinkcolor" val="tx"/>
                    </a:ext>
                  </a:extLst>
                </a:hlinkClick>
              </a:rPr>
              <a:t>miriam.olausson@partille.se</a:t>
            </a:r>
            <a:r>
              <a:rPr lang="sv-SE" sz="1500" dirty="0"/>
              <a:t> </a:t>
            </a:r>
          </a:p>
          <a:p>
            <a:pPr marL="271463">
              <a:lnSpc>
                <a:spcPct val="100000"/>
              </a:lnSpc>
            </a:pPr>
            <a:r>
              <a:rPr lang="sv-SE" sz="1500" b="1" dirty="0"/>
              <a:t>Sofia Jeppsson </a:t>
            </a:r>
            <a:br>
              <a:rPr lang="sv-SE" sz="1500" dirty="0"/>
            </a:br>
            <a:r>
              <a:rPr lang="sv-SE" sz="1500" dirty="0"/>
              <a:t>Fysioterapeut och </a:t>
            </a:r>
            <a:r>
              <a:rPr lang="sv-SE" sz="1500" dirty="0" err="1"/>
              <a:t>rehabsamordnare</a:t>
            </a:r>
            <a:r>
              <a:rPr lang="sv-SE" sz="1500" dirty="0"/>
              <a:t>, Capio Kvillebäcken</a:t>
            </a:r>
            <a:br>
              <a:rPr lang="sv-SE" sz="1500" dirty="0"/>
            </a:br>
            <a:r>
              <a:rPr lang="sv-SE" sz="1500" dirty="0">
                <a:hlinkClick r:id="rId10">
                  <a:extLst>
                    <a:ext uri="{A12FA001-AC4F-418D-AE19-62706E023703}">
                      <ahyp:hlinkClr xmlns:ahyp="http://schemas.microsoft.com/office/drawing/2018/hyperlinkcolor" val="tx"/>
                    </a:ext>
                  </a:extLst>
                </a:hlinkClick>
              </a:rPr>
              <a:t>Sofia.Jeppsson@capio.se</a:t>
            </a:r>
            <a:r>
              <a:rPr lang="sv-SE" sz="1500" dirty="0"/>
              <a:t> </a:t>
            </a:r>
          </a:p>
          <a:p>
            <a:pPr marL="271463">
              <a:lnSpc>
                <a:spcPct val="100000"/>
              </a:lnSpc>
            </a:pPr>
            <a:r>
              <a:rPr lang="sv-SE" sz="1500" b="1" dirty="0"/>
              <a:t>Sofia </a:t>
            </a:r>
            <a:r>
              <a:rPr lang="sv-SE" sz="1500" b="1" dirty="0" err="1"/>
              <a:t>Lökholm</a:t>
            </a:r>
            <a:r>
              <a:rPr lang="sv-SE" sz="1500" b="1" dirty="0"/>
              <a:t> </a:t>
            </a:r>
            <a:br>
              <a:rPr lang="sv-SE" sz="1500" dirty="0"/>
            </a:br>
            <a:r>
              <a:rPr lang="sv-SE" sz="1500" dirty="0"/>
              <a:t>Arbetsterapeut och rehab koordinator, Kungälvs sjukhus/Sjukhusen i Väster</a:t>
            </a:r>
            <a:br>
              <a:rPr lang="sv-SE" sz="1500" dirty="0"/>
            </a:br>
            <a:r>
              <a:rPr lang="sv-SE" sz="1500" dirty="0">
                <a:hlinkClick r:id="rId11">
                  <a:extLst>
                    <a:ext uri="{A12FA001-AC4F-418D-AE19-62706E023703}">
                      <ahyp:hlinkClr xmlns:ahyp="http://schemas.microsoft.com/office/drawing/2018/hyperlinkcolor" val="tx"/>
                    </a:ext>
                  </a:extLst>
                </a:hlinkClick>
              </a:rPr>
              <a:t>sofia.lokholm@vgregion.se</a:t>
            </a:r>
            <a:r>
              <a:rPr lang="sv-SE" sz="1500" dirty="0"/>
              <a:t> </a:t>
            </a:r>
          </a:p>
          <a:p>
            <a:pPr marL="271463">
              <a:lnSpc>
                <a:spcPct val="100000"/>
              </a:lnSpc>
            </a:pPr>
            <a:r>
              <a:rPr lang="sv-SE" sz="1500" b="1" dirty="0"/>
              <a:t>Åsa </a:t>
            </a:r>
            <a:r>
              <a:rPr lang="sv-SE" sz="1500" b="1" dirty="0" err="1"/>
              <a:t>Behrens</a:t>
            </a:r>
            <a:br>
              <a:rPr lang="sv-SE" sz="1500" dirty="0"/>
            </a:br>
            <a:r>
              <a:rPr lang="sv-SE" sz="1500" dirty="0"/>
              <a:t>Fysioterapeut och samordnare, Öckerö Kommunal primärvårdsrehab.</a:t>
            </a:r>
            <a:br>
              <a:rPr lang="sv-SE" sz="1500" dirty="0"/>
            </a:br>
            <a:r>
              <a:rPr lang="sv-SE" sz="1500" dirty="0">
                <a:hlinkClick r:id="rId12">
                  <a:extLst>
                    <a:ext uri="{A12FA001-AC4F-418D-AE19-62706E023703}">
                      <ahyp:hlinkClr xmlns:ahyp="http://schemas.microsoft.com/office/drawing/2018/hyperlinkcolor" val="tx"/>
                    </a:ext>
                  </a:extLst>
                </a:hlinkClick>
              </a:rPr>
              <a:t>Asa.behrens@ockero.se</a:t>
            </a:r>
            <a:r>
              <a:rPr lang="sv-SE" sz="1500" dirty="0"/>
              <a:t> </a:t>
            </a:r>
          </a:p>
          <a:p>
            <a:pPr>
              <a:lnSpc>
                <a:spcPct val="100000"/>
              </a:lnSpc>
            </a:pPr>
            <a:endParaRPr lang="sv-SE" sz="1500" dirty="0"/>
          </a:p>
        </p:txBody>
      </p:sp>
      <p:sp>
        <p:nvSpPr>
          <p:cNvPr id="4" name="Platshållare för sidfot 3">
            <a:extLst>
              <a:ext uri="{FF2B5EF4-FFF2-40B4-BE49-F238E27FC236}">
                <a16:creationId xmlns:a16="http://schemas.microsoft.com/office/drawing/2014/main" id="{DC3ADB62-9C77-9DB5-1194-772775295E04}"/>
              </a:ext>
            </a:extLst>
          </p:cNvPr>
          <p:cNvSpPr>
            <a:spLocks noGrp="1"/>
          </p:cNvSpPr>
          <p:nvPr>
            <p:ph type="ftr" sz="quarter" idx="11"/>
          </p:nvPr>
        </p:nvSpPr>
        <p:spPr>
          <a:xfrm>
            <a:off x="4038600" y="6356350"/>
            <a:ext cx="4114800" cy="365125"/>
          </a:xfrm>
        </p:spPr>
        <p:txBody>
          <a:bodyPr anchor="ctr">
            <a:normAutofit/>
          </a:bodyPr>
          <a:lstStyle/>
          <a:p>
            <a:pPr>
              <a:spcAft>
                <a:spcPts val="600"/>
              </a:spcAft>
            </a:pPr>
            <a:r>
              <a:rPr lang="sv-SE" dirty="0"/>
              <a:t>www.vardsamverkan.se/goteborgsomradet</a:t>
            </a:r>
          </a:p>
        </p:txBody>
      </p:sp>
    </p:spTree>
    <p:extLst>
      <p:ext uri="{BB962C8B-B14F-4D97-AF65-F5344CB8AC3E}">
        <p14:creationId xmlns:p14="http://schemas.microsoft.com/office/powerpoint/2010/main" val="344253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F049C9B-3DBD-161C-684E-17161E62F735}"/>
              </a:ext>
            </a:extLst>
          </p:cNvPr>
          <p:cNvSpPr>
            <a:spLocks noGrp="1"/>
          </p:cNvSpPr>
          <p:nvPr>
            <p:ph type="title"/>
          </p:nvPr>
        </p:nvSpPr>
        <p:spPr>
          <a:xfrm>
            <a:off x="698500" y="494219"/>
            <a:ext cx="10641012" cy="784225"/>
          </a:xfrm>
        </p:spPr>
        <p:txBody>
          <a:bodyPr vert="horz" lIns="91440" tIns="45720" rIns="91440" bIns="45720" rtlCol="0" anchor="b">
            <a:normAutofit/>
          </a:bodyPr>
          <a:lstStyle/>
          <a:p>
            <a:r>
              <a:rPr lang="sv-SE" sz="4400" dirty="0"/>
              <a:t>Arbetsgruppens s</a:t>
            </a:r>
            <a:r>
              <a:rPr lang="sv-SE" sz="4400" kern="1200" dirty="0"/>
              <a:t>lutsats!</a:t>
            </a:r>
          </a:p>
        </p:txBody>
      </p:sp>
      <p:sp>
        <p:nvSpPr>
          <p:cNvPr id="4" name="Platshållare för text 3">
            <a:extLst>
              <a:ext uri="{FF2B5EF4-FFF2-40B4-BE49-F238E27FC236}">
                <a16:creationId xmlns:a16="http://schemas.microsoft.com/office/drawing/2014/main" id="{3594CFDB-D9E1-09C8-A911-B5C95906A144}"/>
              </a:ext>
            </a:extLst>
          </p:cNvPr>
          <p:cNvSpPr>
            <a:spLocks noGrp="1"/>
          </p:cNvSpPr>
          <p:nvPr>
            <p:ph type="body" sz="half" idx="2"/>
          </p:nvPr>
        </p:nvSpPr>
        <p:spPr>
          <a:xfrm>
            <a:off x="698500" y="1552574"/>
            <a:ext cx="7019630" cy="5140326"/>
          </a:xfrm>
        </p:spPr>
        <p:txBody>
          <a:bodyPr vert="horz" lIns="91440" tIns="45720" rIns="91440" bIns="45720" rtlCol="0">
            <a:normAutofit/>
          </a:bodyPr>
          <a:lstStyle/>
          <a:p>
            <a:pPr>
              <a:lnSpc>
                <a:spcPct val="100000"/>
              </a:lnSpc>
            </a:pPr>
            <a:r>
              <a:rPr lang="sv-SE" dirty="0">
                <a:effectLst/>
              </a:rPr>
              <a:t>Statisk lista på hjälpmedel som beskriver vem som ska förskriva vad löser inte problemet. </a:t>
            </a:r>
            <a:r>
              <a:rPr lang="sv-SE" b="1" dirty="0">
                <a:effectLst/>
              </a:rPr>
              <a:t>Vi måste se till patientens behov.</a:t>
            </a:r>
            <a:endParaRPr lang="sv-SE" b="1" dirty="0"/>
          </a:p>
          <a:p>
            <a:pPr>
              <a:lnSpc>
                <a:spcPct val="100000"/>
              </a:lnSpc>
            </a:pPr>
            <a:r>
              <a:rPr lang="sv-SE" dirty="0">
                <a:effectLst/>
              </a:rPr>
              <a:t>Vi har alla samma förskrivaransvar professionsvis enligt handboken… </a:t>
            </a:r>
            <a:r>
              <a:rPr lang="sv-SE" b="1" dirty="0">
                <a:effectLst/>
              </a:rPr>
              <a:t>vi behöver ha tillit till varandra och vara trygga i att påbörja och ta över varandras förskrivningar, utprovningar och uppföljningar. </a:t>
            </a:r>
            <a:endParaRPr lang="sv-SE" b="1" dirty="0"/>
          </a:p>
          <a:p>
            <a:pPr>
              <a:lnSpc>
                <a:spcPct val="100000"/>
              </a:lnSpc>
            </a:pPr>
            <a:r>
              <a:rPr lang="sv-SE" b="1" dirty="0">
                <a:effectLst/>
              </a:rPr>
              <a:t>Förskrivaransvaret</a:t>
            </a:r>
            <a:r>
              <a:rPr lang="sv-SE" b="1" dirty="0"/>
              <a:t> och uppföljningsansvaret </a:t>
            </a:r>
            <a:r>
              <a:rPr lang="sv-SE" b="1" dirty="0">
                <a:effectLst/>
              </a:rPr>
              <a:t>går med patienten när hen byter vårdnivå/vårdgivare </a:t>
            </a:r>
            <a:r>
              <a:rPr lang="sv-SE" b="1" dirty="0"/>
              <a:t>under förutsättning att du dokumenterar och överrapporterar korrekt i SAMSA till mottagande vårdgivare. </a:t>
            </a:r>
          </a:p>
          <a:p>
            <a:pPr>
              <a:lnSpc>
                <a:spcPct val="100000"/>
              </a:lnSpc>
            </a:pPr>
            <a:r>
              <a:rPr lang="sv-SE" dirty="0"/>
              <a:t>Om vi ska kunna bidra till en bättre vårdkedja krävs det att vi påbörjar förskrivningarna i tid och kommunicerar med varandra och litar på varandras bedömningar. </a:t>
            </a:r>
          </a:p>
          <a:p>
            <a:pPr>
              <a:lnSpc>
                <a:spcPct val="100000"/>
              </a:lnSpc>
            </a:pPr>
            <a:r>
              <a:rPr lang="sv-SE" b="1" dirty="0"/>
              <a:t>Alla ska förutsätta att patienterna ska hem till ordinärt boende och arbeta utifrån denna förutsättning. Om patienten kommer till korttid eller SÄBO/VOB går de lätt att ställa om hjälpmedelsbehovet då dessa boenden är grundligt rustade.</a:t>
            </a:r>
            <a:endParaRPr lang="sv-SE" dirty="0"/>
          </a:p>
        </p:txBody>
      </p:sp>
      <p:pic>
        <p:nvPicPr>
          <p:cNvPr id="9" name="Platshållare för innehåll 6" descr="Förskrivningsprocessen och vårdansvar">
            <a:extLst>
              <a:ext uri="{FF2B5EF4-FFF2-40B4-BE49-F238E27FC236}">
                <a16:creationId xmlns:a16="http://schemas.microsoft.com/office/drawing/2014/main" id="{6973B4A3-03B3-FDCF-FF98-C2429FDAFC95}"/>
              </a:ext>
            </a:extLst>
          </p:cNvPr>
          <p:cNvPicPr>
            <a:picLocks noChangeAspect="1"/>
          </p:cNvPicPr>
          <p:nvPr/>
        </p:nvPicPr>
        <p:blipFill>
          <a:blip r:embed="rId3"/>
          <a:stretch>
            <a:fillRect/>
          </a:stretch>
        </p:blipFill>
        <p:spPr>
          <a:xfrm>
            <a:off x="7718130" y="2100834"/>
            <a:ext cx="4321469" cy="2927794"/>
          </a:xfrm>
          <a:prstGeom prst="rect">
            <a:avLst/>
          </a:prstGeom>
          <a:noFill/>
        </p:spPr>
      </p:pic>
      <p:sp>
        <p:nvSpPr>
          <p:cNvPr id="3" name="Platshållare för sidfot 3">
            <a:extLst>
              <a:ext uri="{FF2B5EF4-FFF2-40B4-BE49-F238E27FC236}">
                <a16:creationId xmlns:a16="http://schemas.microsoft.com/office/drawing/2014/main" id="{4103FC2E-911D-5F24-72DF-53420E3C767E}"/>
              </a:ext>
            </a:extLst>
          </p:cNvPr>
          <p:cNvSpPr>
            <a:spLocks noGrp="1"/>
          </p:cNvSpPr>
          <p:nvPr>
            <p:ph type="ftr" sz="quarter" idx="11"/>
          </p:nvPr>
        </p:nvSpPr>
        <p:spPr>
          <a:xfrm>
            <a:off x="4038600" y="6356350"/>
            <a:ext cx="4114800" cy="365125"/>
          </a:xfrm>
        </p:spPr>
        <p:txBody>
          <a:bodyPr anchor="ctr">
            <a:normAutofit/>
          </a:bodyPr>
          <a:lstStyle/>
          <a:p>
            <a:pPr>
              <a:spcAft>
                <a:spcPts val="600"/>
              </a:spcAft>
            </a:pPr>
            <a:r>
              <a:rPr lang="sv-SE" dirty="0"/>
              <a:t>www.vardsamverkan.se/goteborgsomradet</a:t>
            </a:r>
          </a:p>
        </p:txBody>
      </p:sp>
    </p:spTree>
    <p:extLst>
      <p:ext uri="{BB962C8B-B14F-4D97-AF65-F5344CB8AC3E}">
        <p14:creationId xmlns:p14="http://schemas.microsoft.com/office/powerpoint/2010/main" val="2900542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167BA43-0777-0D3D-09BE-28946D055C9F}"/>
              </a:ext>
            </a:extLst>
          </p:cNvPr>
          <p:cNvSpPr>
            <a:spLocks noGrp="1"/>
          </p:cNvSpPr>
          <p:nvPr>
            <p:ph type="title"/>
          </p:nvPr>
        </p:nvSpPr>
        <p:spPr>
          <a:xfrm>
            <a:off x="838201" y="365125"/>
            <a:ext cx="9591674" cy="1516201"/>
          </a:xfrm>
        </p:spPr>
        <p:txBody>
          <a:bodyPr anchor="ctr">
            <a:normAutofit/>
          </a:bodyPr>
          <a:lstStyle/>
          <a:p>
            <a:r>
              <a:rPr lang="sv-SE" dirty="0"/>
              <a:t>Identifierade primära behov för att underlätta hemgång:</a:t>
            </a:r>
          </a:p>
        </p:txBody>
      </p:sp>
      <p:sp>
        <p:nvSpPr>
          <p:cNvPr id="3" name="Platshållare för innehåll 2">
            <a:extLst>
              <a:ext uri="{FF2B5EF4-FFF2-40B4-BE49-F238E27FC236}">
                <a16:creationId xmlns:a16="http://schemas.microsoft.com/office/drawing/2014/main" id="{B4316976-6789-A999-9DEF-D65D2786C61F}"/>
              </a:ext>
            </a:extLst>
          </p:cNvPr>
          <p:cNvSpPr>
            <a:spLocks noGrp="1"/>
          </p:cNvSpPr>
          <p:nvPr>
            <p:ph idx="1"/>
          </p:nvPr>
        </p:nvSpPr>
        <p:spPr>
          <a:xfrm>
            <a:off x="838199" y="2060713"/>
            <a:ext cx="9591676" cy="4116250"/>
          </a:xfrm>
        </p:spPr>
        <p:txBody>
          <a:bodyPr>
            <a:normAutofit/>
          </a:bodyPr>
          <a:lstStyle/>
          <a:p>
            <a:pPr marL="271463" indent="-271463"/>
            <a:r>
              <a:rPr lang="sv-SE" sz="2400" dirty="0"/>
              <a:t>Att kunna ta sig i och ur säng med stöd av max två personal och/eller hjälpmedel.</a:t>
            </a:r>
          </a:p>
          <a:p>
            <a:pPr marL="271463" indent="-271463"/>
            <a:r>
              <a:rPr lang="sv-SE" sz="2400" dirty="0"/>
              <a:t>Att kunna förflytta sig för att uträtta toalettbehov, det vill säga med stöd av max två personal och/eller eventuella hjälpmedel. </a:t>
            </a:r>
          </a:p>
          <a:p>
            <a:pPr marL="271463" indent="-271463"/>
            <a:r>
              <a:rPr lang="sv-SE" sz="2400" dirty="0"/>
              <a:t>Utgå från att hemmiljö i ordinärt boende inte ser ut som inom slutenvården. </a:t>
            </a:r>
            <a:br>
              <a:rPr lang="sv-SE" sz="2400" dirty="0"/>
            </a:br>
            <a:r>
              <a:rPr lang="sv-SE" sz="2400" dirty="0"/>
              <a:t>Till exempel: Ofta är dörrposter trånga med trösklar och endast med utrymme för till exempel betastöd…</a:t>
            </a:r>
          </a:p>
        </p:txBody>
      </p:sp>
      <p:sp>
        <p:nvSpPr>
          <p:cNvPr id="4" name="Platshållare för sidfot 3">
            <a:extLst>
              <a:ext uri="{FF2B5EF4-FFF2-40B4-BE49-F238E27FC236}">
                <a16:creationId xmlns:a16="http://schemas.microsoft.com/office/drawing/2014/main" id="{60641256-41FD-981A-8A85-4B683BE3B50E}"/>
              </a:ext>
            </a:extLst>
          </p:cNvPr>
          <p:cNvSpPr>
            <a:spLocks noGrp="1"/>
          </p:cNvSpPr>
          <p:nvPr>
            <p:ph type="ftr" sz="quarter" idx="11"/>
          </p:nvPr>
        </p:nvSpPr>
        <p:spPr>
          <a:xfrm>
            <a:off x="4038600" y="6356350"/>
            <a:ext cx="4114800" cy="365125"/>
          </a:xfrm>
        </p:spPr>
        <p:txBody>
          <a:bodyPr anchor="ctr">
            <a:normAutofit/>
          </a:bodyPr>
          <a:lstStyle/>
          <a:p>
            <a:pPr>
              <a:spcAft>
                <a:spcPts val="600"/>
              </a:spcAft>
            </a:pPr>
            <a:r>
              <a:rPr lang="sv-SE"/>
              <a:t>www.vardsamverkan.se/goteborgsomradet</a:t>
            </a:r>
          </a:p>
        </p:txBody>
      </p:sp>
    </p:spTree>
    <p:extLst>
      <p:ext uri="{BB962C8B-B14F-4D97-AF65-F5344CB8AC3E}">
        <p14:creationId xmlns:p14="http://schemas.microsoft.com/office/powerpoint/2010/main" val="34103141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E9AE946-07B2-AE33-CDB8-13409957CB05}"/>
              </a:ext>
            </a:extLst>
          </p:cNvPr>
          <p:cNvSpPr>
            <a:spLocks noGrp="1"/>
          </p:cNvSpPr>
          <p:nvPr>
            <p:ph type="title"/>
          </p:nvPr>
        </p:nvSpPr>
        <p:spPr>
          <a:xfrm>
            <a:off x="1570029" y="410368"/>
            <a:ext cx="10426040" cy="1325563"/>
          </a:xfrm>
        </p:spPr>
        <p:txBody>
          <a:bodyPr>
            <a:normAutofit/>
          </a:bodyPr>
          <a:lstStyle/>
          <a:p>
            <a:r>
              <a:rPr lang="sv-SE" sz="4000" dirty="0"/>
              <a:t>Processkartläggningen visar tre spår</a:t>
            </a:r>
          </a:p>
        </p:txBody>
      </p:sp>
      <p:sp>
        <p:nvSpPr>
          <p:cNvPr id="3" name="Platshållare för innehåll 2">
            <a:extLst>
              <a:ext uri="{FF2B5EF4-FFF2-40B4-BE49-F238E27FC236}">
                <a16:creationId xmlns:a16="http://schemas.microsoft.com/office/drawing/2014/main" id="{A4BDCF3D-450F-E16D-36FD-C565C2B07D93}"/>
              </a:ext>
            </a:extLst>
          </p:cNvPr>
          <p:cNvSpPr>
            <a:spLocks noGrp="1"/>
          </p:cNvSpPr>
          <p:nvPr>
            <p:ph idx="1"/>
          </p:nvPr>
        </p:nvSpPr>
        <p:spPr>
          <a:xfrm>
            <a:off x="1570029" y="1825625"/>
            <a:ext cx="10115290" cy="4351338"/>
          </a:xfrm>
        </p:spPr>
        <p:txBody>
          <a:bodyPr>
            <a:noAutofit/>
          </a:bodyPr>
          <a:lstStyle/>
          <a:p>
            <a:pPr marL="271463" indent="-271463"/>
            <a:r>
              <a:rPr lang="sv-SE" sz="2400" dirty="0"/>
              <a:t>Spår 1. Bedömning görs att hjälpmedelsbehov finns och kan provas i sjukhusmiljö.</a:t>
            </a:r>
          </a:p>
          <a:p>
            <a:pPr marL="271463" indent="-271463"/>
            <a:r>
              <a:rPr lang="sv-SE" sz="2400" dirty="0"/>
              <a:t>Spår 2. Bedömning görs att hjälpmedelsbehov finns men hela förskrivning och utprovningsprocessen kan inte färdigställas på sjukhuset. Beställning och eventuell förskrivning kan ändå påbörjas efter samråd med mottagande vårdnivå som efter säkerställd överrapportering då följer upp.</a:t>
            </a:r>
          </a:p>
          <a:p>
            <a:pPr marL="271463" indent="-271463"/>
            <a:r>
              <a:rPr lang="sv-SE" sz="2400" dirty="0"/>
              <a:t>Spår 3. Bedömning görs att hjälpmedelsbehov finns men att dessa inte kan provas i sjukhusmiljö utan måste provas i patientens hemmiljö.</a:t>
            </a:r>
          </a:p>
        </p:txBody>
      </p:sp>
      <p:sp>
        <p:nvSpPr>
          <p:cNvPr id="4" name="Platshållare för sidfot 3">
            <a:extLst>
              <a:ext uri="{FF2B5EF4-FFF2-40B4-BE49-F238E27FC236}">
                <a16:creationId xmlns:a16="http://schemas.microsoft.com/office/drawing/2014/main" id="{7CB843A1-CDFC-F55C-3924-908187AA57C2}"/>
              </a:ext>
            </a:extLst>
          </p:cNvPr>
          <p:cNvSpPr>
            <a:spLocks noGrp="1"/>
          </p:cNvSpPr>
          <p:nvPr>
            <p:ph type="ftr" sz="quarter" idx="11"/>
          </p:nvPr>
        </p:nvSpPr>
        <p:spPr/>
        <p:txBody>
          <a:bodyPr/>
          <a:lstStyle/>
          <a:p>
            <a:r>
              <a:rPr lang="sv-SE"/>
              <a:t>www.vardsamverkan.se/goteborgsomradet</a:t>
            </a:r>
            <a:endParaRPr lang="sv-SE" dirty="0"/>
          </a:p>
        </p:txBody>
      </p:sp>
    </p:spTree>
    <p:extLst>
      <p:ext uri="{BB962C8B-B14F-4D97-AF65-F5344CB8AC3E}">
        <p14:creationId xmlns:p14="http://schemas.microsoft.com/office/powerpoint/2010/main" val="12929217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latshållare för innehåll 5" descr="Flödesschema på förskrivningsprocessen.">
            <a:extLst>
              <a:ext uri="{FF2B5EF4-FFF2-40B4-BE49-F238E27FC236}">
                <a16:creationId xmlns:a16="http://schemas.microsoft.com/office/drawing/2014/main" id="{F5111C8E-76DB-CC82-976B-CC45A833533A}"/>
              </a:ext>
            </a:extLst>
          </p:cNvPr>
          <p:cNvPicPr>
            <a:picLocks noGrp="1" noChangeAspect="1"/>
          </p:cNvPicPr>
          <p:nvPr>
            <p:ph idx="1"/>
          </p:nvPr>
        </p:nvPicPr>
        <p:blipFill>
          <a:blip r:embed="rId3"/>
          <a:stretch>
            <a:fillRect/>
          </a:stretch>
        </p:blipFill>
        <p:spPr>
          <a:xfrm>
            <a:off x="120650" y="187373"/>
            <a:ext cx="11950700" cy="6483254"/>
          </a:xfrm>
          <a:noFill/>
        </p:spPr>
      </p:pic>
    </p:spTree>
    <p:extLst>
      <p:ext uri="{BB962C8B-B14F-4D97-AF65-F5344CB8AC3E}">
        <p14:creationId xmlns:p14="http://schemas.microsoft.com/office/powerpoint/2010/main" val="3114851565"/>
      </p:ext>
    </p:extLst>
  </p:cSld>
  <p:clrMapOvr>
    <a:masterClrMapping/>
  </p:clrMapOvr>
</p:sld>
</file>

<file path=ppt/theme/theme1.xml><?xml version="1.0" encoding="utf-8"?>
<a:theme xmlns:a="http://schemas.openxmlformats.org/drawingml/2006/main" name="Office-tema">
  <a:themeElements>
    <a:clrScheme name="GBG NY">
      <a:dk1>
        <a:sysClr val="windowText" lastClr="000000"/>
      </a:dk1>
      <a:lt1>
        <a:sysClr val="window" lastClr="FFFFFF"/>
      </a:lt1>
      <a:dk2>
        <a:srgbClr val="44546A"/>
      </a:dk2>
      <a:lt2>
        <a:srgbClr val="E7E6E6"/>
      </a:lt2>
      <a:accent1>
        <a:srgbClr val="F6A200"/>
      </a:accent1>
      <a:accent2>
        <a:srgbClr val="3C7EB0"/>
      </a:accent2>
      <a:accent3>
        <a:srgbClr val="88CBFC"/>
      </a:accent3>
      <a:accent4>
        <a:srgbClr val="FDCB55"/>
      </a:accent4>
      <a:accent5>
        <a:srgbClr val="FCCC87"/>
      </a:accent5>
      <a:accent6>
        <a:srgbClr val="FFFFFF"/>
      </a:accent6>
      <a:hlink>
        <a:srgbClr val="0563C1"/>
      </a:hlink>
      <a:folHlink>
        <a:srgbClr val="954F72"/>
      </a:folHlink>
    </a:clrScheme>
    <a:fontScheme name="VÅRDSAMVERKAN 1">
      <a:majorFont>
        <a:latin typeface="Tahoma"/>
        <a:ea typeface=""/>
        <a:cs typeface=""/>
      </a:majorFont>
      <a:minorFont>
        <a:latin typeface="Gadug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årdsamverkan Göteborgsområdet_MALL – presentation (240222).pptx" id="{1FC1C4C8-3609-4FC8-BF46-A5FA10113226}" vid="{FD25F6A6-B709-4BD5-B329-7D50BC3CD7E1}"/>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Vårdsamverkan Göteborgsområdet_MALL – presentation (6)</Template>
  <TotalTime>0</TotalTime>
  <Words>2951</Words>
  <Application>Microsoft Office PowerPoint</Application>
  <PresentationFormat>Bredbild</PresentationFormat>
  <Paragraphs>148</Paragraphs>
  <Slides>18</Slides>
  <Notes>15</Notes>
  <HiddenSlides>0</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18</vt:i4>
      </vt:variant>
    </vt:vector>
  </HeadingPairs>
  <TitlesOfParts>
    <vt:vector size="25" baseType="lpstr">
      <vt:lpstr>Arial</vt:lpstr>
      <vt:lpstr>Calibri</vt:lpstr>
      <vt:lpstr>Cambria</vt:lpstr>
      <vt:lpstr>Gadugi</vt:lpstr>
      <vt:lpstr>Tahoma</vt:lpstr>
      <vt:lpstr>Wingdings</vt:lpstr>
      <vt:lpstr>Office-tema</vt:lpstr>
      <vt:lpstr>Delregional rutin för förskrivningsprocessen av hjälpmedel i samband med utskrivning från slutenvården</vt:lpstr>
      <vt:lpstr>Innehåll</vt:lpstr>
      <vt:lpstr>Rutinen är framtagen i samverkan</vt:lpstr>
      <vt:lpstr>Syfte och mål</vt:lpstr>
      <vt:lpstr>Deltagare i arbetsgruppen: </vt:lpstr>
      <vt:lpstr>Arbetsgruppens slutsats!</vt:lpstr>
      <vt:lpstr>Identifierade primära behov för att underlätta hemgång:</vt:lpstr>
      <vt:lpstr>Processkartläggningen visar tre spår</vt:lpstr>
      <vt:lpstr>PowerPoint-presentation</vt:lpstr>
      <vt:lpstr>Förändrat arbetssätt enligt rutinen  bygger på kommunikation i SAMSA</vt:lpstr>
      <vt:lpstr>Vårdbegäran &amp; Planeringsmeddelande</vt:lpstr>
      <vt:lpstr>Case 1:</vt:lpstr>
      <vt:lpstr>Case 2:</vt:lpstr>
      <vt:lpstr>Case 3:</vt:lpstr>
      <vt:lpstr>Slutenvårdens ansvar</vt:lpstr>
      <vt:lpstr>Regionala primärvårdens ansvar</vt:lpstr>
      <vt:lpstr>Kommunala primärvårdens ansvar</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Informationsbildspel till delregionala hjm-förskri (2024-05-22)</dc:title>
  <dc:creator/>
  <keywords/>
  <lastModifiedBy/>
  <revision>1</revision>
  <dcterms:created xsi:type="dcterms:W3CDTF">2024-05-03T12:55:31.0000000Z</dcterms:created>
  <dcterms:modified xsi:type="dcterms:W3CDTF">2024-05-22T07:09:18.0000000Z</dcterms:modified>
</coreProperties>
</file>