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docProps/app.xml" Id="rId3" /><Relationship Type="http://schemas.openxmlformats.org/package/2006/relationships/metadata/core-properties" Target="docProps/core.xml" Id="rId2" /><Relationship Type="http://schemas.openxmlformats.org/officeDocument/2006/relationships/officeDocument" Target="ppt/presentation.xml" Id="rId1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sldIdLst>
    <p:sldId id="256" r:id="rId2"/>
    <p:sldId id="274" r:id="rId3"/>
    <p:sldId id="272" r:id="rId4"/>
    <p:sldId id="271" r:id="rId5"/>
    <p:sldId id="273" r:id="rId6"/>
    <p:sldId id="277" r:id="rId7"/>
    <p:sldId id="279" r:id="rId8"/>
    <p:sldId id="280" r:id="rId9"/>
    <p:sldId id="281" r:id="rId10"/>
    <p:sldId id="276" r:id="rId11"/>
  </p:sldIdLst>
  <p:sldSz cx="12192000" cy="6858000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109" autoAdjust="0"/>
  </p:normalViewPr>
  <p:slideViewPr>
    <p:cSldViewPr snapToGrid="0">
      <p:cViewPr varScale="1">
        <p:scale>
          <a:sx n="63" d="100"/>
          <a:sy n="63" d="100"/>
        </p:scale>
        <p:origin x="11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presProps" Target="presProps.xml" Id="rId13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notesMaster" Target="notesMasters/notesMaster1.xml" Id="rId12" /><Relationship Type="http://schemas.openxmlformats.org/officeDocument/2006/relationships/slide" Target="slides/slide1.xml" Id="rId2" /><Relationship Type="http://schemas.openxmlformats.org/officeDocument/2006/relationships/tableStyles" Target="tableStyles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theme" Target="theme/theme1.xml" Id="rId15" /><Relationship Type="http://schemas.openxmlformats.org/officeDocument/2006/relationships/slide" Target="slides/slide9.xml" Id="rId10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viewProps" Target="viewProps.xml" Id="rId14" 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7ED568-725D-45AB-9B09-4AB488328C26}" type="doc">
      <dgm:prSet loTypeId="urn:microsoft.com/office/officeart/2005/8/layout/hList7" loCatId="picture" qsTypeId="urn:microsoft.com/office/officeart/2005/8/quickstyle/simple5" qsCatId="simple" csTypeId="urn:microsoft.com/office/officeart/2005/8/colors/colorful5" csCatId="colorful" phldr="1"/>
      <dgm:spPr/>
    </dgm:pt>
    <dgm:pt modelId="{08502325-EFC7-4870-BF18-CE8A82F66680}">
      <dgm:prSet phldrT="[Text]" custT="1"/>
      <dgm:spPr/>
      <dgm:t>
        <a:bodyPr/>
        <a:lstStyle/>
        <a:p>
          <a:r>
            <a:rPr lang="sv-SE" sz="2800" dirty="0"/>
            <a:t>Psykiatrisk försämring</a:t>
          </a:r>
        </a:p>
      </dgm:t>
    </dgm:pt>
    <dgm:pt modelId="{EC31434F-F66A-4DE0-9ECC-5D8809184564}" type="parTrans" cxnId="{3E0ACA3B-0F82-43D6-A2E1-452316F1CAE2}">
      <dgm:prSet/>
      <dgm:spPr/>
      <dgm:t>
        <a:bodyPr/>
        <a:lstStyle/>
        <a:p>
          <a:endParaRPr lang="sv-SE"/>
        </a:p>
      </dgm:t>
    </dgm:pt>
    <dgm:pt modelId="{634207FB-5EA0-4BC2-A352-CF2717623ED4}" type="sibTrans" cxnId="{3E0ACA3B-0F82-43D6-A2E1-452316F1CAE2}">
      <dgm:prSet/>
      <dgm:spPr/>
      <dgm:t>
        <a:bodyPr/>
        <a:lstStyle/>
        <a:p>
          <a:endParaRPr lang="sv-SE"/>
        </a:p>
      </dgm:t>
    </dgm:pt>
    <dgm:pt modelId="{877A7FD1-9094-4825-BF14-CA504F6B737A}">
      <dgm:prSet phldrT="[Text]" custT="1"/>
      <dgm:spPr/>
      <dgm:t>
        <a:bodyPr/>
        <a:lstStyle/>
        <a:p>
          <a:r>
            <a:rPr lang="sv-SE" sz="2800" dirty="0"/>
            <a:t>Återfall i missbruk</a:t>
          </a:r>
        </a:p>
      </dgm:t>
    </dgm:pt>
    <dgm:pt modelId="{B560F3FF-1C2F-44AD-A895-D509AEE5D438}" type="parTrans" cxnId="{31620139-8FAD-4521-8C6A-2085331612F0}">
      <dgm:prSet/>
      <dgm:spPr/>
      <dgm:t>
        <a:bodyPr/>
        <a:lstStyle/>
        <a:p>
          <a:endParaRPr lang="sv-SE"/>
        </a:p>
      </dgm:t>
    </dgm:pt>
    <dgm:pt modelId="{F68516FF-C7BF-4CC7-B841-F29931335B59}" type="sibTrans" cxnId="{31620139-8FAD-4521-8C6A-2085331612F0}">
      <dgm:prSet/>
      <dgm:spPr/>
      <dgm:t>
        <a:bodyPr/>
        <a:lstStyle/>
        <a:p>
          <a:endParaRPr lang="sv-SE"/>
        </a:p>
      </dgm:t>
    </dgm:pt>
    <dgm:pt modelId="{0B327765-B1C6-4AE6-AF48-9F82419EA6BF}">
      <dgm:prSet phldrT="[Text]" custT="1"/>
      <dgm:spPr/>
      <dgm:t>
        <a:bodyPr/>
        <a:lstStyle/>
        <a:p>
          <a:r>
            <a:rPr lang="sv-SE" sz="2800" dirty="0"/>
            <a:t>Återfall i brott</a:t>
          </a:r>
        </a:p>
      </dgm:t>
    </dgm:pt>
    <dgm:pt modelId="{42CE05FE-4905-43D7-B5C9-B70B39A97C5F}" type="parTrans" cxnId="{7E987AE4-E09A-416F-B409-3D8C2577847E}">
      <dgm:prSet/>
      <dgm:spPr/>
      <dgm:t>
        <a:bodyPr/>
        <a:lstStyle/>
        <a:p>
          <a:endParaRPr lang="sv-SE"/>
        </a:p>
      </dgm:t>
    </dgm:pt>
    <dgm:pt modelId="{C8149C11-5CB1-4DA3-A01B-3704E0275D06}" type="sibTrans" cxnId="{7E987AE4-E09A-416F-B409-3D8C2577847E}">
      <dgm:prSet/>
      <dgm:spPr/>
      <dgm:t>
        <a:bodyPr/>
        <a:lstStyle/>
        <a:p>
          <a:endParaRPr lang="sv-SE"/>
        </a:p>
      </dgm:t>
    </dgm:pt>
    <dgm:pt modelId="{B4E6A0B5-9EC8-4E94-A98E-413494454F59}" type="pres">
      <dgm:prSet presAssocID="{107ED568-725D-45AB-9B09-4AB488328C26}" presName="Name0" presStyleCnt="0">
        <dgm:presLayoutVars>
          <dgm:dir/>
          <dgm:resizeHandles val="exact"/>
        </dgm:presLayoutVars>
      </dgm:prSet>
      <dgm:spPr/>
    </dgm:pt>
    <dgm:pt modelId="{CBC11FE9-A681-499F-B34C-3FCB64E45B31}" type="pres">
      <dgm:prSet presAssocID="{107ED568-725D-45AB-9B09-4AB488328C26}" presName="fgShape" presStyleLbl="fgShp" presStyleIdx="0" presStyleCnt="1" custScaleY="163603" custLinFactNeighborY="-24541"/>
      <dgm:spPr/>
    </dgm:pt>
    <dgm:pt modelId="{5AACC1B6-13B2-4D3B-BBD3-B932350DBAAD}" type="pres">
      <dgm:prSet presAssocID="{107ED568-725D-45AB-9B09-4AB488328C26}" presName="linComp" presStyleCnt="0"/>
      <dgm:spPr/>
    </dgm:pt>
    <dgm:pt modelId="{A35180D8-7F41-4023-8D50-150D13434337}" type="pres">
      <dgm:prSet presAssocID="{08502325-EFC7-4870-BF18-CE8A82F66680}" presName="compNode" presStyleCnt="0"/>
      <dgm:spPr/>
    </dgm:pt>
    <dgm:pt modelId="{AF811B03-0C1B-48A4-B320-755ED18B4FFC}" type="pres">
      <dgm:prSet presAssocID="{08502325-EFC7-4870-BF18-CE8A82F66680}" presName="bkgdShape" presStyleLbl="node1" presStyleIdx="0" presStyleCnt="3"/>
      <dgm:spPr/>
    </dgm:pt>
    <dgm:pt modelId="{B4509E34-F897-47ED-949A-2451189B93BB}" type="pres">
      <dgm:prSet presAssocID="{08502325-EFC7-4870-BF18-CE8A82F66680}" presName="nodeTx" presStyleLbl="node1" presStyleIdx="0" presStyleCnt="3">
        <dgm:presLayoutVars>
          <dgm:bulletEnabled val="1"/>
        </dgm:presLayoutVars>
      </dgm:prSet>
      <dgm:spPr/>
    </dgm:pt>
    <dgm:pt modelId="{CC4073AC-E48B-4345-889D-62FFECFBC964}" type="pres">
      <dgm:prSet presAssocID="{08502325-EFC7-4870-BF18-CE8A82F66680}" presName="invisiNode" presStyleLbl="node1" presStyleIdx="0" presStyleCnt="3"/>
      <dgm:spPr/>
    </dgm:pt>
    <dgm:pt modelId="{6D50C689-3E89-4187-B675-AF0F4F9F57C1}" type="pres">
      <dgm:prSet presAssocID="{08502325-EFC7-4870-BF18-CE8A82F66680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elett"/>
        </a:ext>
      </dgm:extLst>
    </dgm:pt>
    <dgm:pt modelId="{55BF440E-2001-4702-8B3D-2E06FA6B15E1}" type="pres">
      <dgm:prSet presAssocID="{634207FB-5EA0-4BC2-A352-CF2717623ED4}" presName="sibTrans" presStyleLbl="sibTrans2D1" presStyleIdx="0" presStyleCnt="0"/>
      <dgm:spPr/>
    </dgm:pt>
    <dgm:pt modelId="{05032ADC-17DC-40F6-A9DD-250F698A85FC}" type="pres">
      <dgm:prSet presAssocID="{877A7FD1-9094-4825-BF14-CA504F6B737A}" presName="compNode" presStyleCnt="0"/>
      <dgm:spPr/>
    </dgm:pt>
    <dgm:pt modelId="{44ECF860-CAEA-439F-BBD3-D99FBF48CDB1}" type="pres">
      <dgm:prSet presAssocID="{877A7FD1-9094-4825-BF14-CA504F6B737A}" presName="bkgdShape" presStyleLbl="node1" presStyleIdx="1" presStyleCnt="3"/>
      <dgm:spPr/>
    </dgm:pt>
    <dgm:pt modelId="{CA1806A9-20B6-4988-91DE-8813389293E3}" type="pres">
      <dgm:prSet presAssocID="{877A7FD1-9094-4825-BF14-CA504F6B737A}" presName="nodeTx" presStyleLbl="node1" presStyleIdx="1" presStyleCnt="3">
        <dgm:presLayoutVars>
          <dgm:bulletEnabled val="1"/>
        </dgm:presLayoutVars>
      </dgm:prSet>
      <dgm:spPr/>
    </dgm:pt>
    <dgm:pt modelId="{B6DA5373-63AF-43DC-9186-716BF9F5E6F3}" type="pres">
      <dgm:prSet presAssocID="{877A7FD1-9094-4825-BF14-CA504F6B737A}" presName="invisiNode" presStyleLbl="node1" presStyleIdx="1" presStyleCnt="3"/>
      <dgm:spPr/>
    </dgm:pt>
    <dgm:pt modelId="{E839E97B-E2D7-4F72-A296-951A49916DB2}" type="pres">
      <dgm:prSet presAssocID="{877A7FD1-9094-4825-BF14-CA504F6B737A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järta med puls"/>
        </a:ext>
      </dgm:extLst>
    </dgm:pt>
    <dgm:pt modelId="{62E0C3D9-8ECF-425B-AC69-0B69BB1421EE}" type="pres">
      <dgm:prSet presAssocID="{F68516FF-C7BF-4CC7-B841-F29931335B59}" presName="sibTrans" presStyleLbl="sibTrans2D1" presStyleIdx="0" presStyleCnt="0"/>
      <dgm:spPr/>
    </dgm:pt>
    <dgm:pt modelId="{7C5E9A50-1681-465D-B639-152AF63C62E4}" type="pres">
      <dgm:prSet presAssocID="{0B327765-B1C6-4AE6-AF48-9F82419EA6BF}" presName="compNode" presStyleCnt="0"/>
      <dgm:spPr/>
    </dgm:pt>
    <dgm:pt modelId="{E441758E-0B29-45A4-8A72-1AEB5FB168E7}" type="pres">
      <dgm:prSet presAssocID="{0B327765-B1C6-4AE6-AF48-9F82419EA6BF}" presName="bkgdShape" presStyleLbl="node1" presStyleIdx="2" presStyleCnt="3"/>
      <dgm:spPr/>
    </dgm:pt>
    <dgm:pt modelId="{88765021-F5DF-4011-9CE8-41F7B16792AE}" type="pres">
      <dgm:prSet presAssocID="{0B327765-B1C6-4AE6-AF48-9F82419EA6BF}" presName="nodeTx" presStyleLbl="node1" presStyleIdx="2" presStyleCnt="3">
        <dgm:presLayoutVars>
          <dgm:bulletEnabled val="1"/>
        </dgm:presLayoutVars>
      </dgm:prSet>
      <dgm:spPr/>
    </dgm:pt>
    <dgm:pt modelId="{32C91CEC-938C-4A0E-88E9-ABEDE197F265}" type="pres">
      <dgm:prSet presAssocID="{0B327765-B1C6-4AE6-AF48-9F82419EA6BF}" presName="invisiNode" presStyleLbl="node1" presStyleIdx="2" presStyleCnt="3"/>
      <dgm:spPr/>
    </dgm:pt>
    <dgm:pt modelId="{B3A95D1C-B870-4EE8-8CE6-0BDCF842E672}" type="pres">
      <dgm:prSet presAssocID="{0B327765-B1C6-4AE6-AF48-9F82419EA6BF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bojor"/>
        </a:ext>
      </dgm:extLst>
    </dgm:pt>
  </dgm:ptLst>
  <dgm:cxnLst>
    <dgm:cxn modelId="{A25ACA0B-5299-4A84-AD11-8D94F15FB1A6}" type="presOf" srcId="{634207FB-5EA0-4BC2-A352-CF2717623ED4}" destId="{55BF440E-2001-4702-8B3D-2E06FA6B15E1}" srcOrd="0" destOrd="0" presId="urn:microsoft.com/office/officeart/2005/8/layout/hList7"/>
    <dgm:cxn modelId="{813ED433-695B-4AE8-8AC2-E51452409084}" type="presOf" srcId="{08502325-EFC7-4870-BF18-CE8A82F66680}" destId="{B4509E34-F897-47ED-949A-2451189B93BB}" srcOrd="1" destOrd="0" presId="urn:microsoft.com/office/officeart/2005/8/layout/hList7"/>
    <dgm:cxn modelId="{31620139-8FAD-4521-8C6A-2085331612F0}" srcId="{107ED568-725D-45AB-9B09-4AB488328C26}" destId="{877A7FD1-9094-4825-BF14-CA504F6B737A}" srcOrd="1" destOrd="0" parTransId="{B560F3FF-1C2F-44AD-A895-D509AEE5D438}" sibTransId="{F68516FF-C7BF-4CC7-B841-F29931335B59}"/>
    <dgm:cxn modelId="{3E0ACA3B-0F82-43D6-A2E1-452316F1CAE2}" srcId="{107ED568-725D-45AB-9B09-4AB488328C26}" destId="{08502325-EFC7-4870-BF18-CE8A82F66680}" srcOrd="0" destOrd="0" parTransId="{EC31434F-F66A-4DE0-9ECC-5D8809184564}" sibTransId="{634207FB-5EA0-4BC2-A352-CF2717623ED4}"/>
    <dgm:cxn modelId="{D50AE964-35AC-4F0B-90BC-6366678BB3D6}" type="presOf" srcId="{F68516FF-C7BF-4CC7-B841-F29931335B59}" destId="{62E0C3D9-8ECF-425B-AC69-0B69BB1421EE}" srcOrd="0" destOrd="0" presId="urn:microsoft.com/office/officeart/2005/8/layout/hList7"/>
    <dgm:cxn modelId="{66EEB869-A485-483C-949D-625EF0191F0E}" type="presOf" srcId="{0B327765-B1C6-4AE6-AF48-9F82419EA6BF}" destId="{E441758E-0B29-45A4-8A72-1AEB5FB168E7}" srcOrd="0" destOrd="0" presId="urn:microsoft.com/office/officeart/2005/8/layout/hList7"/>
    <dgm:cxn modelId="{A529977B-200B-43ED-A44A-A72A5ED9B0BF}" type="presOf" srcId="{877A7FD1-9094-4825-BF14-CA504F6B737A}" destId="{CA1806A9-20B6-4988-91DE-8813389293E3}" srcOrd="1" destOrd="0" presId="urn:microsoft.com/office/officeart/2005/8/layout/hList7"/>
    <dgm:cxn modelId="{22DFF285-6A15-40A5-828A-1FC2302C8E25}" type="presOf" srcId="{877A7FD1-9094-4825-BF14-CA504F6B737A}" destId="{44ECF860-CAEA-439F-BBD3-D99FBF48CDB1}" srcOrd="0" destOrd="0" presId="urn:microsoft.com/office/officeart/2005/8/layout/hList7"/>
    <dgm:cxn modelId="{53B01D8D-2076-4B6C-98E1-306C36BE7AF8}" type="presOf" srcId="{107ED568-725D-45AB-9B09-4AB488328C26}" destId="{B4E6A0B5-9EC8-4E94-A98E-413494454F59}" srcOrd="0" destOrd="0" presId="urn:microsoft.com/office/officeart/2005/8/layout/hList7"/>
    <dgm:cxn modelId="{AC013299-1A26-42A7-AB57-99F0DD4645DE}" type="presOf" srcId="{0B327765-B1C6-4AE6-AF48-9F82419EA6BF}" destId="{88765021-F5DF-4011-9CE8-41F7B16792AE}" srcOrd="1" destOrd="0" presId="urn:microsoft.com/office/officeart/2005/8/layout/hList7"/>
    <dgm:cxn modelId="{8A5F44D9-DE02-47D1-9EE1-4D7C3F93F281}" type="presOf" srcId="{08502325-EFC7-4870-BF18-CE8A82F66680}" destId="{AF811B03-0C1B-48A4-B320-755ED18B4FFC}" srcOrd="0" destOrd="0" presId="urn:microsoft.com/office/officeart/2005/8/layout/hList7"/>
    <dgm:cxn modelId="{7E987AE4-E09A-416F-B409-3D8C2577847E}" srcId="{107ED568-725D-45AB-9B09-4AB488328C26}" destId="{0B327765-B1C6-4AE6-AF48-9F82419EA6BF}" srcOrd="2" destOrd="0" parTransId="{42CE05FE-4905-43D7-B5C9-B70B39A97C5F}" sibTransId="{C8149C11-5CB1-4DA3-A01B-3704E0275D06}"/>
    <dgm:cxn modelId="{88BEEC6A-0D2B-4A22-9F2C-85DF6816EC96}" type="presParOf" srcId="{B4E6A0B5-9EC8-4E94-A98E-413494454F59}" destId="{CBC11FE9-A681-499F-B34C-3FCB64E45B31}" srcOrd="0" destOrd="0" presId="urn:microsoft.com/office/officeart/2005/8/layout/hList7"/>
    <dgm:cxn modelId="{5E4B7CF5-75A6-4014-9964-6D00FFC0DE76}" type="presParOf" srcId="{B4E6A0B5-9EC8-4E94-A98E-413494454F59}" destId="{5AACC1B6-13B2-4D3B-BBD3-B932350DBAAD}" srcOrd="1" destOrd="0" presId="urn:microsoft.com/office/officeart/2005/8/layout/hList7"/>
    <dgm:cxn modelId="{D7317C4C-9193-473C-AFFC-009EEA25D085}" type="presParOf" srcId="{5AACC1B6-13B2-4D3B-BBD3-B932350DBAAD}" destId="{A35180D8-7F41-4023-8D50-150D13434337}" srcOrd="0" destOrd="0" presId="urn:microsoft.com/office/officeart/2005/8/layout/hList7"/>
    <dgm:cxn modelId="{80BB85B7-C164-4B31-AA69-429085940D72}" type="presParOf" srcId="{A35180D8-7F41-4023-8D50-150D13434337}" destId="{AF811B03-0C1B-48A4-B320-755ED18B4FFC}" srcOrd="0" destOrd="0" presId="urn:microsoft.com/office/officeart/2005/8/layout/hList7"/>
    <dgm:cxn modelId="{0956AD86-86E6-4C8F-BEC8-5814B740D53E}" type="presParOf" srcId="{A35180D8-7F41-4023-8D50-150D13434337}" destId="{B4509E34-F897-47ED-949A-2451189B93BB}" srcOrd="1" destOrd="0" presId="urn:microsoft.com/office/officeart/2005/8/layout/hList7"/>
    <dgm:cxn modelId="{E16D0A9B-AE7B-458A-8ABC-DC031AC35DAA}" type="presParOf" srcId="{A35180D8-7F41-4023-8D50-150D13434337}" destId="{CC4073AC-E48B-4345-889D-62FFECFBC964}" srcOrd="2" destOrd="0" presId="urn:microsoft.com/office/officeart/2005/8/layout/hList7"/>
    <dgm:cxn modelId="{D7DA8E82-84CD-42DF-BD5F-FFC6D6871D62}" type="presParOf" srcId="{A35180D8-7F41-4023-8D50-150D13434337}" destId="{6D50C689-3E89-4187-B675-AF0F4F9F57C1}" srcOrd="3" destOrd="0" presId="urn:microsoft.com/office/officeart/2005/8/layout/hList7"/>
    <dgm:cxn modelId="{6D3A8EE5-895F-409C-BC99-C5719A1EEE6C}" type="presParOf" srcId="{5AACC1B6-13B2-4D3B-BBD3-B932350DBAAD}" destId="{55BF440E-2001-4702-8B3D-2E06FA6B15E1}" srcOrd="1" destOrd="0" presId="urn:microsoft.com/office/officeart/2005/8/layout/hList7"/>
    <dgm:cxn modelId="{66BD392A-13FB-4453-83D9-359513DBE7F5}" type="presParOf" srcId="{5AACC1B6-13B2-4D3B-BBD3-B932350DBAAD}" destId="{05032ADC-17DC-40F6-A9DD-250F698A85FC}" srcOrd="2" destOrd="0" presId="urn:microsoft.com/office/officeart/2005/8/layout/hList7"/>
    <dgm:cxn modelId="{F27D2532-0D3C-45B7-BD07-46A82B506D97}" type="presParOf" srcId="{05032ADC-17DC-40F6-A9DD-250F698A85FC}" destId="{44ECF860-CAEA-439F-BBD3-D99FBF48CDB1}" srcOrd="0" destOrd="0" presId="urn:microsoft.com/office/officeart/2005/8/layout/hList7"/>
    <dgm:cxn modelId="{C85C8B36-691C-42FE-948D-EA8971631C9B}" type="presParOf" srcId="{05032ADC-17DC-40F6-A9DD-250F698A85FC}" destId="{CA1806A9-20B6-4988-91DE-8813389293E3}" srcOrd="1" destOrd="0" presId="urn:microsoft.com/office/officeart/2005/8/layout/hList7"/>
    <dgm:cxn modelId="{CC249463-0108-4BA1-811F-EAEBB2F73F47}" type="presParOf" srcId="{05032ADC-17DC-40F6-A9DD-250F698A85FC}" destId="{B6DA5373-63AF-43DC-9186-716BF9F5E6F3}" srcOrd="2" destOrd="0" presId="urn:microsoft.com/office/officeart/2005/8/layout/hList7"/>
    <dgm:cxn modelId="{4DFAC702-34C7-4ABB-BBA2-454F19F0FFFC}" type="presParOf" srcId="{05032ADC-17DC-40F6-A9DD-250F698A85FC}" destId="{E839E97B-E2D7-4F72-A296-951A49916DB2}" srcOrd="3" destOrd="0" presId="urn:microsoft.com/office/officeart/2005/8/layout/hList7"/>
    <dgm:cxn modelId="{617B7F93-6889-46D4-B5D4-F76186BBE7AD}" type="presParOf" srcId="{5AACC1B6-13B2-4D3B-BBD3-B932350DBAAD}" destId="{62E0C3D9-8ECF-425B-AC69-0B69BB1421EE}" srcOrd="3" destOrd="0" presId="urn:microsoft.com/office/officeart/2005/8/layout/hList7"/>
    <dgm:cxn modelId="{7A768037-AB7D-42A6-AEF4-AD5164189B53}" type="presParOf" srcId="{5AACC1B6-13B2-4D3B-BBD3-B932350DBAAD}" destId="{7C5E9A50-1681-465D-B639-152AF63C62E4}" srcOrd="4" destOrd="0" presId="urn:microsoft.com/office/officeart/2005/8/layout/hList7"/>
    <dgm:cxn modelId="{77133986-976E-4223-8E59-53B16F0895EC}" type="presParOf" srcId="{7C5E9A50-1681-465D-B639-152AF63C62E4}" destId="{E441758E-0B29-45A4-8A72-1AEB5FB168E7}" srcOrd="0" destOrd="0" presId="urn:microsoft.com/office/officeart/2005/8/layout/hList7"/>
    <dgm:cxn modelId="{0C207239-772D-47AD-80EF-430E2060EAF2}" type="presParOf" srcId="{7C5E9A50-1681-465D-B639-152AF63C62E4}" destId="{88765021-F5DF-4011-9CE8-41F7B16792AE}" srcOrd="1" destOrd="0" presId="urn:microsoft.com/office/officeart/2005/8/layout/hList7"/>
    <dgm:cxn modelId="{ECAFFBA0-9AE1-4535-8209-0DD1D73F04BD}" type="presParOf" srcId="{7C5E9A50-1681-465D-B639-152AF63C62E4}" destId="{32C91CEC-938C-4A0E-88E9-ABEDE197F265}" srcOrd="2" destOrd="0" presId="urn:microsoft.com/office/officeart/2005/8/layout/hList7"/>
    <dgm:cxn modelId="{360C9DFB-899C-4399-B0AE-CBF73950DD8D}" type="presParOf" srcId="{7C5E9A50-1681-465D-B639-152AF63C62E4}" destId="{B3A95D1C-B870-4EE8-8CE6-0BDCF842E67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811B03-0C1B-48A4-B320-755ED18B4FFC}">
      <dsp:nvSpPr>
        <dsp:cNvPr id="0" name=""/>
        <dsp:cNvSpPr/>
      </dsp:nvSpPr>
      <dsp:spPr>
        <a:xfrm>
          <a:off x="1388" y="0"/>
          <a:ext cx="2160893" cy="43986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/>
            <a:t>Psykiatrisk försämring</a:t>
          </a:r>
        </a:p>
      </dsp:txBody>
      <dsp:txXfrm>
        <a:off x="1388" y="1759479"/>
        <a:ext cx="2160893" cy="1759479"/>
      </dsp:txXfrm>
    </dsp:sp>
    <dsp:sp modelId="{6D50C689-3E89-4187-B675-AF0F4F9F57C1}">
      <dsp:nvSpPr>
        <dsp:cNvPr id="0" name=""/>
        <dsp:cNvSpPr/>
      </dsp:nvSpPr>
      <dsp:spPr>
        <a:xfrm>
          <a:off x="349452" y="263921"/>
          <a:ext cx="1464766" cy="146476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4ECF860-CAEA-439F-BBD3-D99FBF48CDB1}">
      <dsp:nvSpPr>
        <dsp:cNvPr id="0" name=""/>
        <dsp:cNvSpPr/>
      </dsp:nvSpPr>
      <dsp:spPr>
        <a:xfrm>
          <a:off x="2227109" y="0"/>
          <a:ext cx="2160893" cy="43986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089694"/>
                <a:satOff val="-8965"/>
                <a:lumOff val="122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9694"/>
                <a:satOff val="-8965"/>
                <a:lumOff val="122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9694"/>
                <a:satOff val="-8965"/>
                <a:lumOff val="122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/>
            <a:t>Återfall i missbruk</a:t>
          </a:r>
        </a:p>
      </dsp:txBody>
      <dsp:txXfrm>
        <a:off x="2227109" y="1759479"/>
        <a:ext cx="2160893" cy="1759479"/>
      </dsp:txXfrm>
    </dsp:sp>
    <dsp:sp modelId="{E839E97B-E2D7-4F72-A296-951A49916DB2}">
      <dsp:nvSpPr>
        <dsp:cNvPr id="0" name=""/>
        <dsp:cNvSpPr/>
      </dsp:nvSpPr>
      <dsp:spPr>
        <a:xfrm>
          <a:off x="2575173" y="263921"/>
          <a:ext cx="1464766" cy="146476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441758E-0B29-45A4-8A72-1AEB5FB168E7}">
      <dsp:nvSpPr>
        <dsp:cNvPr id="0" name=""/>
        <dsp:cNvSpPr/>
      </dsp:nvSpPr>
      <dsp:spPr>
        <a:xfrm>
          <a:off x="4452830" y="0"/>
          <a:ext cx="2160893" cy="43986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179388"/>
                <a:satOff val="-17930"/>
                <a:lumOff val="245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9388"/>
                <a:satOff val="-17930"/>
                <a:lumOff val="245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9388"/>
                <a:satOff val="-17930"/>
                <a:lumOff val="245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/>
            <a:t>Återfall i brott</a:t>
          </a:r>
        </a:p>
      </dsp:txBody>
      <dsp:txXfrm>
        <a:off x="4452830" y="1759479"/>
        <a:ext cx="2160893" cy="1759479"/>
      </dsp:txXfrm>
    </dsp:sp>
    <dsp:sp modelId="{B3A95D1C-B870-4EE8-8CE6-0BDCF842E672}">
      <dsp:nvSpPr>
        <dsp:cNvPr id="0" name=""/>
        <dsp:cNvSpPr/>
      </dsp:nvSpPr>
      <dsp:spPr>
        <a:xfrm>
          <a:off x="4800893" y="263921"/>
          <a:ext cx="1464766" cy="146476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BC11FE9-A681-499F-B34C-3FCB64E45B31}">
      <dsp:nvSpPr>
        <dsp:cNvPr id="0" name=""/>
        <dsp:cNvSpPr/>
      </dsp:nvSpPr>
      <dsp:spPr>
        <a:xfrm>
          <a:off x="264604" y="3147207"/>
          <a:ext cx="6085903" cy="1079460"/>
        </a:xfrm>
        <a:prstGeom prst="left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CF57C-5456-4F06-B679-A70E293FDB73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B256E-1D2E-4D24-B475-264CA91F2D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4563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B256E-1D2E-4D24-B475-264CA91F2D6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014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B256E-1D2E-4D24-B475-264CA91F2D62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9255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B256E-1D2E-4D24-B475-264CA91F2D6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8699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B256E-1D2E-4D24-B475-264CA91F2D62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0623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30" y="3967793"/>
            <a:ext cx="5009363" cy="3831789"/>
          </a:xfrm>
          <a:prstGeom prst="rect">
            <a:avLst/>
          </a:prstGeo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168662" y="6492875"/>
            <a:ext cx="1075006" cy="365125"/>
          </a:xfrm>
        </p:spPr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 dirty="0"/>
          </a:p>
        </p:txBody>
      </p:sp>
      <p:sp>
        <p:nvSpPr>
          <p:cNvPr id="16" name="Rubrik 1"/>
          <p:cNvSpPr>
            <a:spLocks noGrp="1"/>
          </p:cNvSpPr>
          <p:nvPr>
            <p:ph type="ctrTitle"/>
          </p:nvPr>
        </p:nvSpPr>
        <p:spPr>
          <a:xfrm>
            <a:off x="5571240" y="971534"/>
            <a:ext cx="4908223" cy="2387600"/>
          </a:xfrm>
        </p:spPr>
        <p:txBody>
          <a:bodyPr anchor="b" anchorCtr="0">
            <a:normAutofit/>
          </a:bodyPr>
          <a:lstStyle>
            <a:lvl1pPr>
              <a:defRPr sz="4000" b="1">
                <a:solidFill>
                  <a:schemeClr val="tx1"/>
                </a:solidFill>
                <a:latin typeface="Cambria" panose="02040503050406030204" pitchFamily="18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7" name="Underrubrik 2"/>
          <p:cNvSpPr>
            <a:spLocks noGrp="1"/>
          </p:cNvSpPr>
          <p:nvPr>
            <p:ph type="subTitle" idx="1"/>
          </p:nvPr>
        </p:nvSpPr>
        <p:spPr>
          <a:xfrm>
            <a:off x="5571240" y="3451210"/>
            <a:ext cx="4908224" cy="114141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+mj-lt"/>
              </a:defRPr>
            </a:lvl1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18" name="Platshållare för innehåll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922" y="2273775"/>
            <a:ext cx="2875175" cy="1508057"/>
          </a:xfrm>
          <a:prstGeom prst="rect">
            <a:avLst/>
          </a:prstGeom>
        </p:spPr>
      </p:pic>
      <p:cxnSp>
        <p:nvCxnSpPr>
          <p:cNvPr id="19" name="Rak 18"/>
          <p:cNvCxnSpPr/>
          <p:nvPr userDrawn="1"/>
        </p:nvCxnSpPr>
        <p:spPr>
          <a:xfrm>
            <a:off x="5458120" y="1432874"/>
            <a:ext cx="0" cy="3082565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ruta 20"/>
          <p:cNvSpPr txBox="1"/>
          <p:nvPr userDrawn="1"/>
        </p:nvSpPr>
        <p:spPr>
          <a:xfrm>
            <a:off x="281806" y="6308209"/>
            <a:ext cx="453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www.vardsamverkan.se/</a:t>
            </a:r>
            <a:r>
              <a:rPr lang="sv-SE" b="1" dirty="0"/>
              <a:t>goteborgsomradet</a:t>
            </a:r>
          </a:p>
        </p:txBody>
      </p:sp>
    </p:spTree>
    <p:extLst>
      <p:ext uri="{BB962C8B-B14F-4D97-AF65-F5344CB8AC3E}">
        <p14:creationId xmlns:p14="http://schemas.microsoft.com/office/powerpoint/2010/main" val="2232160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5C176-B9B9-475B-A9F9-B2A9CDC730A7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BF27537-E619-4ED0-B224-30F99FDBE4F9}"/>
              </a:ext>
            </a:extLst>
          </p:cNvPr>
          <p:cNvSpPr txBox="1"/>
          <p:nvPr userDrawn="1"/>
        </p:nvSpPr>
        <p:spPr>
          <a:xfrm rot="5400000">
            <a:off x="-1789961" y="2213075"/>
            <a:ext cx="4535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="0" dirty="0"/>
              <a:t>www.vardsamverkan.se/</a:t>
            </a:r>
            <a:r>
              <a:rPr lang="sv-SE" sz="1600" b="1" dirty="0"/>
              <a:t>goteborgsomradet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8765B9E-6B6A-4AC9-9BB8-8223878BE5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62707" y="4217693"/>
            <a:ext cx="3377584" cy="25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14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747518"/>
            <a:ext cx="10515600" cy="943170"/>
          </a:xfrm>
        </p:spPr>
        <p:txBody>
          <a:bodyPr anchor="b" anchorCtr="0">
            <a:normAutofit/>
          </a:bodyPr>
          <a:lstStyle>
            <a:lvl1pPr>
              <a:defRPr sz="3200" b="1">
                <a:latin typeface="Cambria" panose="02040503050406030204" pitchFamily="18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548489" y="6438338"/>
            <a:ext cx="2743200" cy="365125"/>
          </a:xfrm>
        </p:spPr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30" y="3967793"/>
            <a:ext cx="5009363" cy="3831789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B5BAE47F-2E0F-45F4-8BEE-922C8211C0A5}"/>
              </a:ext>
            </a:extLst>
          </p:cNvPr>
          <p:cNvSpPr txBox="1"/>
          <p:nvPr userDrawn="1"/>
        </p:nvSpPr>
        <p:spPr>
          <a:xfrm>
            <a:off x="281806" y="6308209"/>
            <a:ext cx="453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www.vardsamverkan.se/</a:t>
            </a:r>
            <a:r>
              <a:rPr lang="sv-SE" b="1" dirty="0"/>
              <a:t>goteborgsomradet</a:t>
            </a:r>
          </a:p>
        </p:txBody>
      </p:sp>
    </p:spTree>
    <p:extLst>
      <p:ext uri="{BB962C8B-B14F-4D97-AF65-F5344CB8AC3E}">
        <p14:creationId xmlns:p14="http://schemas.microsoft.com/office/powerpoint/2010/main" val="348068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5C176-B9B9-475B-A9F9-B2A9CDC730A7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B57371C-E860-4BE7-A24B-6B1F262E9A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30" y="3967793"/>
            <a:ext cx="5009363" cy="3831789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F9D0E207-06E5-49C2-AF29-B7686D7B0653}"/>
              </a:ext>
            </a:extLst>
          </p:cNvPr>
          <p:cNvSpPr txBox="1"/>
          <p:nvPr userDrawn="1"/>
        </p:nvSpPr>
        <p:spPr>
          <a:xfrm>
            <a:off x="281806" y="6308209"/>
            <a:ext cx="453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www.vardsamverkan.se/</a:t>
            </a:r>
            <a:r>
              <a:rPr lang="sv-SE" b="1" dirty="0"/>
              <a:t>goteborgsomradet</a:t>
            </a:r>
          </a:p>
        </p:txBody>
      </p:sp>
    </p:spTree>
    <p:extLst>
      <p:ext uri="{BB962C8B-B14F-4D97-AF65-F5344CB8AC3E}">
        <p14:creationId xmlns:p14="http://schemas.microsoft.com/office/powerpoint/2010/main" val="1992854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5C176-B9B9-475B-A9F9-B2A9CDC730A7}" type="slidenum">
              <a:rPr lang="sv-SE" smtClean="0"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A9E55840-0340-4C4F-A86D-CC419F0149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30" y="3967793"/>
            <a:ext cx="5009363" cy="3831789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F40CE8F2-7543-4D69-906A-6EEF44A9D50C}"/>
              </a:ext>
            </a:extLst>
          </p:cNvPr>
          <p:cNvSpPr txBox="1"/>
          <p:nvPr userDrawn="1"/>
        </p:nvSpPr>
        <p:spPr>
          <a:xfrm>
            <a:off x="281806" y="6308209"/>
            <a:ext cx="453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www.vardsamverkan.se/</a:t>
            </a:r>
            <a:r>
              <a:rPr lang="sv-SE" b="1" dirty="0"/>
              <a:t>goteborgsomradet</a:t>
            </a:r>
          </a:p>
        </p:txBody>
      </p:sp>
    </p:spTree>
    <p:extLst>
      <p:ext uri="{BB962C8B-B14F-4D97-AF65-F5344CB8AC3E}">
        <p14:creationId xmlns:p14="http://schemas.microsoft.com/office/powerpoint/2010/main" val="2682138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5C176-B9B9-475B-A9F9-B2A9CDC730A7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61AA21E-7C79-4899-B175-288A6F90EB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30" y="3967793"/>
            <a:ext cx="5009363" cy="3831789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647EF5BC-EF07-4CA0-A9D2-68AD62FC9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7518"/>
            <a:ext cx="10515600" cy="943170"/>
          </a:xfrm>
        </p:spPr>
        <p:txBody>
          <a:bodyPr anchor="b" anchorCtr="0">
            <a:normAutofit/>
          </a:bodyPr>
          <a:lstStyle>
            <a:lvl1pPr>
              <a:defRPr sz="3200" b="1">
                <a:latin typeface="Cambria" panose="02040503050406030204" pitchFamily="18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F4CF4CC-BA5E-47DE-B94F-F8991627C991}"/>
              </a:ext>
            </a:extLst>
          </p:cNvPr>
          <p:cNvSpPr txBox="1"/>
          <p:nvPr userDrawn="1"/>
        </p:nvSpPr>
        <p:spPr>
          <a:xfrm>
            <a:off x="281806" y="6308209"/>
            <a:ext cx="453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www.vardsamverkan.se/</a:t>
            </a:r>
            <a:r>
              <a:rPr lang="sv-SE" b="1" dirty="0"/>
              <a:t>goteborgsomradet</a:t>
            </a:r>
          </a:p>
        </p:txBody>
      </p:sp>
    </p:spTree>
    <p:extLst>
      <p:ext uri="{BB962C8B-B14F-4D97-AF65-F5344CB8AC3E}">
        <p14:creationId xmlns:p14="http://schemas.microsoft.com/office/powerpoint/2010/main" val="90543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5C176-B9B9-475B-A9F9-B2A9CDC730A7}" type="slidenum">
              <a:rPr lang="sv-SE" smtClean="0"/>
              <a:t>‹#›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31FA4D8-7FD4-4AF7-915E-0B6C6E2EE7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30" y="3967793"/>
            <a:ext cx="5009363" cy="3831789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FA164B9-35ED-407D-BFD5-DE5FB3A13924}"/>
              </a:ext>
            </a:extLst>
          </p:cNvPr>
          <p:cNvSpPr txBox="1"/>
          <p:nvPr userDrawn="1"/>
        </p:nvSpPr>
        <p:spPr>
          <a:xfrm>
            <a:off x="281806" y="6308209"/>
            <a:ext cx="453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www.vardsamverkan.se/</a:t>
            </a:r>
            <a:r>
              <a:rPr lang="sv-SE" b="1" dirty="0"/>
              <a:t>goteborgsomradet</a:t>
            </a:r>
          </a:p>
        </p:txBody>
      </p:sp>
    </p:spTree>
    <p:extLst>
      <p:ext uri="{BB962C8B-B14F-4D97-AF65-F5344CB8AC3E}">
        <p14:creationId xmlns:p14="http://schemas.microsoft.com/office/powerpoint/2010/main" val="2737658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5C176-B9B9-475B-A9F9-B2A9CDC730A7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7A84920-6E5B-481C-B114-3C1417C29B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30" y="3967793"/>
            <a:ext cx="5009363" cy="3831789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7D527116-86F8-4C32-836C-5785EC1A936A}"/>
              </a:ext>
            </a:extLst>
          </p:cNvPr>
          <p:cNvSpPr txBox="1"/>
          <p:nvPr userDrawn="1"/>
        </p:nvSpPr>
        <p:spPr>
          <a:xfrm>
            <a:off x="281806" y="6308209"/>
            <a:ext cx="453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www.vardsamverkan.se/</a:t>
            </a:r>
            <a:r>
              <a:rPr lang="sv-SE" b="1" dirty="0"/>
              <a:t>goteborgsomradet</a:t>
            </a:r>
          </a:p>
        </p:txBody>
      </p:sp>
    </p:spTree>
    <p:extLst>
      <p:ext uri="{BB962C8B-B14F-4D97-AF65-F5344CB8AC3E}">
        <p14:creationId xmlns:p14="http://schemas.microsoft.com/office/powerpoint/2010/main" val="1627498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5C176-B9B9-475B-A9F9-B2A9CDC730A7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281806" y="6308209"/>
            <a:ext cx="453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www.vardsamverkan.se/Goteborgsomradet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6F5070A-B9D2-4ACC-88C4-65E7679E22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30" y="3967793"/>
            <a:ext cx="5009363" cy="383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04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5C176-B9B9-475B-A9F9-B2A9CDC730A7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extruta 6"/>
          <p:cNvSpPr txBox="1"/>
          <p:nvPr userDrawn="1"/>
        </p:nvSpPr>
        <p:spPr>
          <a:xfrm rot="5400000">
            <a:off x="-1789961" y="2213075"/>
            <a:ext cx="4535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="0" dirty="0"/>
              <a:t>www.vardsamverkan.se/</a:t>
            </a:r>
            <a:r>
              <a:rPr lang="sv-SE" sz="1600" b="1" dirty="0"/>
              <a:t>goteborgsomradet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9D593D0-1A8F-4BCD-8567-92426E4C0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62707" y="4217693"/>
            <a:ext cx="3377584" cy="25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11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E354B-F420-4D40-A255-04BE85682621}" type="datetimeFigureOut">
              <a:rPr lang="sv-SE" smtClean="0"/>
              <a:t>2024-02-22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5C176-B9B9-475B-A9F9-B2A9CDC7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572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lfresco.vgregion.se/alfresco/service/vgr/storage/node/content/workspace/SpacesStore/10cde403-fb5d-49af-a6c4-11b62a4e4408?a=false&amp;guest=tru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hyperlink" Target="https://www.vardsamverkan.se/organisation/delregionalvardsamverkan/kommun-och-sjukvard---samverkan-i-goteborgsomradet/organisation/psykiatri/dokument/" TargetMode="External"/><Relationship Id="rId4" Type="http://schemas.openxmlformats.org/officeDocument/2006/relationships/hyperlink" Target="https://alfresco.vgregion.se/alfresco/service/vgr/storage/node/content/workspace/SpacesStore/537decb3-6c32-4317-b59e-6f46f95d3f34?a=false&amp;guest=tru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ctrTitle"/>
          </p:nvPr>
        </p:nvSpPr>
        <p:spPr>
          <a:xfrm>
            <a:off x="5571240" y="1415440"/>
            <a:ext cx="5151039" cy="1419199"/>
          </a:xfrm>
        </p:spPr>
        <p:txBody>
          <a:bodyPr>
            <a:normAutofit/>
          </a:bodyPr>
          <a:lstStyle/>
          <a:p>
            <a:r>
              <a:rPr lang="sv-SE" sz="3600" dirty="0">
                <a:latin typeface="+mn-lt"/>
              </a:rPr>
              <a:t>Delregional ”PSL”-riktlinje </a:t>
            </a:r>
            <a:endParaRPr lang="sv-SE" sz="3600" b="0" dirty="0">
              <a:latin typeface="+mn-lt"/>
            </a:endParaRPr>
          </a:p>
        </p:txBody>
      </p:sp>
      <p:sp>
        <p:nvSpPr>
          <p:cNvPr id="7" name="Underrubrik 6"/>
          <p:cNvSpPr>
            <a:spLocks noGrp="1"/>
          </p:cNvSpPr>
          <p:nvPr>
            <p:ph type="subTitle" idx="1"/>
          </p:nvPr>
        </p:nvSpPr>
        <p:spPr>
          <a:xfrm>
            <a:off x="5571240" y="2957434"/>
            <a:ext cx="4908224" cy="1557416"/>
          </a:xfrm>
        </p:spPr>
        <p:txBody>
          <a:bodyPr>
            <a:noAutofit/>
          </a:bodyPr>
          <a:lstStyle/>
          <a:p>
            <a:r>
              <a:rPr lang="sv-SE" dirty="0"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Riktlinje för förstärkt och samordnad vård och stöd för personer med psykisk sjukdom och samtidig kriminalitet</a:t>
            </a:r>
            <a:endParaRPr lang="sv-S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4529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E73765-2DC6-4A50-85B3-735EF2C59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b="1" dirty="0">
                <a:latin typeface="+mn-lt"/>
              </a:rPr>
              <a:t>Länkar till dokumenten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C0B56CA-46D3-4717-8811-65275E1785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hlinkClick r:id="rId3"/>
              </a:rPr>
              <a:t>1. Länk till riktlinjen - klicka här.</a:t>
            </a:r>
            <a:endParaRPr lang="sv-SE" dirty="0"/>
          </a:p>
          <a:p>
            <a:pPr marL="0" indent="0">
              <a:buNone/>
            </a:pPr>
            <a:r>
              <a:rPr lang="sv-SE" dirty="0">
                <a:hlinkClick r:id="rId4"/>
              </a:rPr>
              <a:t>2. Länk till checklistan – klicka här. 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>
                <a:hlinkClick r:id="rId5"/>
              </a:rPr>
              <a:t>Klicka här för att komma till Vårdsamverkans hemsida med dokumentsamling psykiatri </a:t>
            </a:r>
            <a:endParaRPr lang="sv-SE" dirty="0"/>
          </a:p>
        </p:txBody>
      </p:sp>
      <p:pic>
        <p:nvPicPr>
          <p:cNvPr id="10" name="Platshållare för innehåll 9" descr="En bild som visar text  Automatiskt genererad beskrivning">
            <a:extLst>
              <a:ext uri="{FF2B5EF4-FFF2-40B4-BE49-F238E27FC236}">
                <a16:creationId xmlns:a16="http://schemas.microsoft.com/office/drawing/2014/main" id="{991EA0A3-D301-4C8E-B9BD-DAD942DDB7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538288"/>
            <a:ext cx="5579269" cy="48504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05849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5CB33BA1-DDB3-42FB-A08A-5E64D375A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sv-SE" sz="2800" dirty="0">
                <a:ea typeface="Cambria" panose="02040503050406030204" pitchFamily="18" charset="0"/>
                <a:cs typeface="Times New Roman" panose="02020603050405020304" pitchFamily="18" charset="0"/>
              </a:rPr>
              <a:t>…att samverka för kontinuitet i behandling och stöd mellan olika vårdformer.</a:t>
            </a:r>
          </a:p>
          <a:p>
            <a:endParaRPr lang="sv-SE" sz="28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sv-SE" sz="2800" dirty="0">
                <a:ea typeface="Cambria" panose="02040503050406030204" pitchFamily="18" charset="0"/>
                <a:cs typeface="Times New Roman" panose="02020603050405020304" pitchFamily="18" charset="0"/>
              </a:rPr>
              <a:t>+ tydlig ansvarsfördelning</a:t>
            </a:r>
          </a:p>
          <a:p>
            <a:endParaRPr lang="sv-SE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sv-SE" sz="2400" dirty="0"/>
          </a:p>
        </p:txBody>
      </p:sp>
      <p:graphicFrame>
        <p:nvGraphicFramePr>
          <p:cNvPr id="5" name="Diagram 4" descr="Tre sammanhängande delar ska förebyggas; 1) psykiatrisk försämring, 2) återfall i missbruk, och 3) återfall i brott. ">
            <a:extLst>
              <a:ext uri="{FF2B5EF4-FFF2-40B4-BE49-F238E27FC236}">
                <a16:creationId xmlns:a16="http://schemas.microsoft.com/office/drawing/2014/main" id="{491E47E1-DD42-4C94-866D-932A9F3554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272148"/>
              </p:ext>
            </p:extLst>
          </p:nvPr>
        </p:nvGraphicFramePr>
        <p:xfrm>
          <a:off x="5022850" y="1076325"/>
          <a:ext cx="6615113" cy="4398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51892E92-8903-4C05-9344-9D9AAFF76A21}"/>
              </a:ext>
            </a:extLst>
          </p:cNvPr>
          <p:cNvSpPr txBox="1"/>
          <p:nvPr/>
        </p:nvSpPr>
        <p:spPr>
          <a:xfrm>
            <a:off x="5083968" y="4474588"/>
            <a:ext cx="6492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spc="600" dirty="0"/>
              <a:t>FÖREBYGGA</a:t>
            </a:r>
            <a:r>
              <a:rPr lang="sv-SE" b="1" dirty="0"/>
              <a:t> 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5EF453B7-16BB-43C9-A56E-BB7F8B1AA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v-SE" sz="4800" b="1" dirty="0">
                <a:latin typeface="+mn-lt"/>
              </a:rPr>
              <a:t>SYFTE</a:t>
            </a:r>
          </a:p>
        </p:txBody>
      </p:sp>
    </p:spTree>
    <p:extLst>
      <p:ext uri="{BB962C8B-B14F-4D97-AF65-F5344CB8AC3E}">
        <p14:creationId xmlns:p14="http://schemas.microsoft.com/office/powerpoint/2010/main" val="1153070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0FFA33-83F6-4053-AAE7-C65E747F0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sv-SE" sz="5300" dirty="0">
                <a:latin typeface="+mn-lt"/>
                <a:ea typeface="MS ??"/>
                <a:cs typeface="Cambria" panose="02040503050406030204" pitchFamily="18" charset="0"/>
              </a:rPr>
              <a:t>BAKGRUND</a:t>
            </a:r>
            <a:br>
              <a:rPr lang="sv-SE" dirty="0">
                <a:ea typeface="MS ??"/>
                <a:cs typeface="Cambria" panose="02040503050406030204" pitchFamily="18" charset="0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ED7102-515E-4F42-B83E-BBA1C43F2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675"/>
            <a:ext cx="10515600" cy="45862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buFontTx/>
              <a:buChar char="-"/>
            </a:pPr>
            <a:r>
              <a:rPr lang="sv-SE" dirty="0">
                <a:ea typeface="MS ??"/>
                <a:cs typeface="Cambria" panose="02040503050406030204" pitchFamily="18" charset="0"/>
              </a:rPr>
              <a:t>Problembild komplex </a:t>
            </a:r>
          </a:p>
          <a:p>
            <a:pPr>
              <a:lnSpc>
                <a:spcPct val="115000"/>
              </a:lnSpc>
              <a:buFontTx/>
              <a:buChar char="-"/>
            </a:pPr>
            <a:r>
              <a:rPr lang="sv-SE" dirty="0">
                <a:ea typeface="MS ??"/>
                <a:cs typeface="Cambria" panose="02040503050406030204" pitchFamily="18" charset="0"/>
              </a:rPr>
              <a:t>Större krav på samverkan och samordning (än vanligt)</a:t>
            </a:r>
          </a:p>
          <a:p>
            <a:pPr>
              <a:lnSpc>
                <a:spcPct val="115000"/>
              </a:lnSpc>
              <a:buFontTx/>
              <a:buChar char="-"/>
            </a:pPr>
            <a:endParaRPr lang="sv-SE" dirty="0">
              <a:ea typeface="MS ??"/>
              <a:cs typeface="Cambria" panose="02040503050406030204" pitchFamily="18" charset="0"/>
            </a:endParaRPr>
          </a:p>
          <a:p>
            <a:pPr>
              <a:lnSpc>
                <a:spcPct val="115000"/>
              </a:lnSpc>
              <a:buFontTx/>
              <a:buChar char="-"/>
            </a:pPr>
            <a:r>
              <a:rPr lang="sv-SE" dirty="0">
                <a:ea typeface="MS ??"/>
                <a:cs typeface="Cambria" panose="02040503050406030204" pitchFamily="18" charset="0"/>
              </a:rPr>
              <a:t>Målgruppen PSL</a:t>
            </a:r>
          </a:p>
          <a:p>
            <a:pPr lvl="1">
              <a:lnSpc>
                <a:spcPct val="115000"/>
              </a:lnSpc>
              <a:buFontTx/>
              <a:buChar char="-"/>
            </a:pPr>
            <a:r>
              <a:rPr lang="sv-SE" dirty="0">
                <a:ea typeface="MS ??"/>
                <a:cs typeface="Cambria" panose="02040503050406030204" pitchFamily="18" charset="0"/>
              </a:rPr>
              <a:t>Ställer till svårigheter för sig själva och andra i skyddade boenden, belastar akutsjukvården. Beteenden som medför risker för sig själva och allmänheten. Därför stora vinster både för individen och samhället att samordna vård- och stödinsatser.</a:t>
            </a: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sv-SE" i="1" dirty="0">
                <a:ea typeface="MS ??"/>
                <a:cs typeface="Cambria" panose="02040503050406030204" pitchFamily="18" charset="0"/>
              </a:rPr>
              <a:t>Allvarlig psykisk ohälsa </a:t>
            </a:r>
            <a:r>
              <a:rPr lang="sv-SE" i="1" dirty="0">
                <a:ea typeface="MS ??"/>
                <a:cs typeface="Cambria" panose="02040503050406030204" pitchFamily="18" charset="0"/>
                <a:sym typeface="Wingdings" panose="05000000000000000000" pitchFamily="2" charset="2"/>
              </a:rPr>
              <a:t>som utgör</a:t>
            </a:r>
            <a:r>
              <a:rPr lang="sv-SE" i="1" dirty="0">
                <a:ea typeface="MS ??"/>
                <a:cs typeface="Cambria" panose="02040503050406030204" pitchFamily="18" charset="0"/>
              </a:rPr>
              <a:t> risk för återfall i brott. </a:t>
            </a: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sv-SE" i="1" dirty="0">
                <a:ea typeface="MS ??"/>
                <a:cs typeface="Cambria" panose="02040503050406030204" pitchFamily="18" charset="0"/>
              </a:rPr>
              <a:t>Ibland även hög risk för våldsbrottslighet. Frågan om samhällsskydd</a:t>
            </a:r>
            <a:r>
              <a:rPr lang="sv-SE" dirty="0">
                <a:ea typeface="MS ??"/>
                <a:cs typeface="Cambria" panose="02040503050406030204" pitchFamily="18" charset="0"/>
              </a:rPr>
              <a:t> </a:t>
            </a:r>
            <a:r>
              <a:rPr lang="sv-SE" i="1" dirty="0">
                <a:ea typeface="MS ??"/>
                <a:cs typeface="Cambria" panose="02040503050406030204" pitchFamily="18" charset="0"/>
              </a:rPr>
              <a:t>behöver hanteras aktivt.</a:t>
            </a:r>
          </a:p>
          <a:p>
            <a:pPr lvl="1">
              <a:lnSpc>
                <a:spcPct val="115000"/>
              </a:lnSpc>
              <a:buFontTx/>
              <a:buChar char="-"/>
            </a:pPr>
            <a:endParaRPr lang="sv-SE" dirty="0">
              <a:ea typeface="MS ??"/>
              <a:cs typeface="Cambria" panose="02040503050406030204" pitchFamily="18" charset="0"/>
            </a:endParaRPr>
          </a:p>
          <a:p>
            <a:pPr>
              <a:lnSpc>
                <a:spcPct val="115000"/>
              </a:lnSpc>
              <a:buFontTx/>
              <a:buChar char="-"/>
            </a:pPr>
            <a:r>
              <a:rPr lang="sv-SE" dirty="0">
                <a:ea typeface="MS ??"/>
                <a:cs typeface="Cambria" panose="02040503050406030204" pitchFamily="18" charset="0"/>
              </a:rPr>
              <a:t>Tidigare fanns integrerade mottagningar. Rättspsykiatrisk öppenvård </a:t>
            </a:r>
            <a:r>
              <a:rPr lang="sv-SE" i="1" dirty="0">
                <a:ea typeface="MS ??"/>
                <a:cs typeface="Cambria" panose="02040503050406030204" pitchFamily="18" charset="0"/>
              </a:rPr>
              <a:t>samlokaliserad</a:t>
            </a:r>
            <a:r>
              <a:rPr lang="sv-SE" dirty="0">
                <a:ea typeface="MS ??"/>
                <a:cs typeface="Cambria" panose="02040503050406030204" pitchFamily="18" charset="0"/>
              </a:rPr>
              <a:t> med </a:t>
            </a:r>
            <a:r>
              <a:rPr lang="sv-SE" dirty="0" err="1">
                <a:ea typeface="MS ??"/>
                <a:cs typeface="Cambria" panose="02040503050406030204" pitchFamily="18" charset="0"/>
              </a:rPr>
              <a:t>bla</a:t>
            </a:r>
            <a:r>
              <a:rPr lang="sv-SE" dirty="0">
                <a:ea typeface="MS ??"/>
                <a:cs typeface="Cambria" panose="02040503050406030204" pitchFamily="18" charset="0"/>
              </a:rPr>
              <a:t> Frivården, på Järntorget, men andra integrerade mottagningar har också funnits.)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sv-SE" dirty="0"/>
          </a:p>
        </p:txBody>
      </p:sp>
      <p:sp>
        <p:nvSpPr>
          <p:cNvPr id="4" name="Pratbubbla: rektangel 3" descr="Förkortningen PSL står för målgruppen psykiskt störda lagöverträdare. ">
            <a:extLst>
              <a:ext uri="{FF2B5EF4-FFF2-40B4-BE49-F238E27FC236}">
                <a16:creationId xmlns:a16="http://schemas.microsoft.com/office/drawing/2014/main" id="{5C8D77A7-8BD9-4FC6-957A-05213CC8F484}"/>
              </a:ext>
            </a:extLst>
          </p:cNvPr>
          <p:cNvSpPr/>
          <p:nvPr/>
        </p:nvSpPr>
        <p:spPr>
          <a:xfrm rot="592140">
            <a:off x="8432774" y="684243"/>
            <a:ext cx="2632712" cy="1069719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sv-SE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sv-SE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PSL </a:t>
            </a:r>
            <a:r>
              <a:rPr lang="sv-SE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står för målgruppen </a:t>
            </a:r>
            <a:r>
              <a:rPr lang="sv-SE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</a:t>
            </a:r>
            <a:r>
              <a:rPr lang="sv-SE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sykiskt </a:t>
            </a:r>
            <a:r>
              <a:rPr lang="sv-SE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</a:t>
            </a:r>
            <a:r>
              <a:rPr lang="sv-SE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törda </a:t>
            </a:r>
            <a:r>
              <a:rPr lang="sv-SE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</a:t>
            </a:r>
            <a:r>
              <a:rPr lang="sv-SE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agöverträdare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08369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5618DD-FAD6-44CE-9438-C95FA459C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sz="4800" b="1" dirty="0">
                <a:latin typeface="+mn-lt"/>
              </a:rPr>
              <a:t>MÅLSÄTTNING</a:t>
            </a:r>
          </a:p>
        </p:txBody>
      </p:sp>
      <p:pic>
        <p:nvPicPr>
          <p:cNvPr id="6" name="Bild 5" descr="Mål">
            <a:extLst>
              <a:ext uri="{FF2B5EF4-FFF2-40B4-BE49-F238E27FC236}">
                <a16:creationId xmlns:a16="http://schemas.microsoft.com/office/drawing/2014/main" id="{A00D6A5C-1F63-4915-A3B1-5EC5D0567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9531" y="1690688"/>
            <a:ext cx="3709988" cy="3709988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A807CD8-CBBA-4700-9364-E83A27A28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619125"/>
            <a:ext cx="5181600" cy="5557838"/>
          </a:xfrm>
        </p:spPr>
        <p:txBody>
          <a:bodyPr>
            <a:normAutofit fontScale="92500"/>
          </a:bodyPr>
          <a:lstStyle/>
          <a:p>
            <a:pPr lvl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v-SE" sz="2400" dirty="0"/>
              <a:t>Remiss </a:t>
            </a:r>
            <a:r>
              <a:rPr lang="sv-SE" sz="2400" b="1" dirty="0"/>
              <a:t>bedöms skyndsamt</a:t>
            </a:r>
            <a:r>
              <a:rPr lang="sv-SE" sz="2400" dirty="0"/>
              <a:t>. </a:t>
            </a:r>
          </a:p>
          <a:p>
            <a:pPr lvl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v-SE" sz="2400" b="1" dirty="0"/>
              <a:t>Alla </a:t>
            </a:r>
            <a:r>
              <a:rPr lang="sv-SE" sz="2400" b="1" i="1" dirty="0"/>
              <a:t>erbjuds</a:t>
            </a:r>
            <a:r>
              <a:rPr lang="sv-SE" sz="2400" b="1" dirty="0"/>
              <a:t> SIP </a:t>
            </a:r>
            <a:r>
              <a:rPr lang="sv-SE" sz="2400" dirty="0"/>
              <a:t>under tiden på anstalt - psykiatrisk öppenvårdskontakt och fast vårdkontakt samt socialtjänst deltar. </a:t>
            </a:r>
          </a:p>
          <a:p>
            <a:pPr lvl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v-SE" sz="2400" dirty="0"/>
              <a:t>Behandling som pågått på anstalt </a:t>
            </a:r>
            <a:r>
              <a:rPr lang="sv-SE" sz="2400" b="1" dirty="0"/>
              <a:t>fortsätter</a:t>
            </a:r>
            <a:r>
              <a:rPr lang="sv-SE" sz="2400" dirty="0"/>
              <a:t> </a:t>
            </a:r>
            <a:r>
              <a:rPr lang="sv-SE" sz="2400" b="1" dirty="0"/>
              <a:t>utan avbrott </a:t>
            </a:r>
            <a:r>
              <a:rPr lang="sv-SE" sz="2400" dirty="0"/>
              <a:t>efter frigivningsdatum. </a:t>
            </a:r>
          </a:p>
          <a:p>
            <a:pPr lvl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v-SE" sz="2400" dirty="0"/>
              <a:t>Vård- och stödinsatser </a:t>
            </a:r>
            <a:r>
              <a:rPr lang="sv-SE" sz="2400" b="1" dirty="0"/>
              <a:t>anpassas utifrån målgruppens behov</a:t>
            </a:r>
            <a:r>
              <a:rPr lang="sv-SE" sz="2400" dirty="0"/>
              <a:t>. </a:t>
            </a:r>
          </a:p>
          <a:p>
            <a:pPr lvl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v-SE" sz="2400" dirty="0"/>
              <a:t>Förhöjd risk för hot- och våld innebär </a:t>
            </a:r>
            <a:r>
              <a:rPr lang="sv-SE" sz="2400" b="1" dirty="0"/>
              <a:t>inte</a:t>
            </a:r>
            <a:r>
              <a:rPr lang="sv-SE" sz="2400" dirty="0"/>
              <a:t> att den enskilde </a:t>
            </a:r>
            <a:r>
              <a:rPr lang="sv-SE" sz="2400" b="1" dirty="0"/>
              <a:t>avslutas</a:t>
            </a:r>
            <a:r>
              <a:rPr lang="sv-SE" sz="2400" dirty="0"/>
              <a:t> i en verksamhet.</a:t>
            </a:r>
          </a:p>
          <a:p>
            <a:pPr lvl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v-SE" sz="2400" b="1" dirty="0"/>
              <a:t>Inga glapp i övergång</a:t>
            </a:r>
            <a:r>
              <a:rPr lang="sv-SE" sz="2400" dirty="0"/>
              <a:t> från tvångsvård till kontakt med öppenvård och socialtjänst - minska risk för återfall i brott efter tvångsvårdstiden!</a:t>
            </a:r>
          </a:p>
          <a:p>
            <a:pPr>
              <a:buFont typeface="Wingdings" panose="05000000000000000000" pitchFamily="2" charset="2"/>
              <a:buChar char="ü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02620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F39C4E-C4C5-46E4-89D4-6A61C1FEC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618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sz="4800" b="1" dirty="0">
                <a:latin typeface="+mn-lt"/>
              </a:rPr>
              <a:t>Vad är nytt?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9E0A0B-CFE1-4562-AA06-321D0DF57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02011"/>
            <a:ext cx="5181600" cy="4990864"/>
          </a:xfrm>
        </p:spPr>
        <p:txBody>
          <a:bodyPr>
            <a:normAutofit fontScale="92500" lnSpcReduction="10000"/>
          </a:bodyPr>
          <a:lstStyle/>
          <a:p>
            <a:r>
              <a:rPr lang="sv-SE" sz="2400" dirty="0"/>
              <a:t>Tydlighet, framförhållning, proaktivitet </a:t>
            </a:r>
          </a:p>
          <a:p>
            <a:r>
              <a:rPr lang="sv-SE" sz="2400" dirty="0"/>
              <a:t>Viktigt att riktlinjen är överenskommen/framtagen i samverkan</a:t>
            </a:r>
          </a:p>
          <a:p>
            <a:endParaRPr lang="sv-SE" sz="2400" dirty="0"/>
          </a:p>
          <a:p>
            <a:r>
              <a:rPr lang="sv-SE" sz="2400" dirty="0"/>
              <a:t>Exempel på vad som ingår: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Checklista för remiss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Riskbedömning och riskhantering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Kriminalvården ges möjlighet att kalla till SIP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Vägledande processer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Rättspsykiatrin ej fast vårdkontakt* (</a:t>
            </a:r>
            <a:r>
              <a:rPr lang="sv-SE" dirty="0" err="1"/>
              <a:t>ffa</a:t>
            </a:r>
            <a:r>
              <a:rPr lang="sv-SE" dirty="0"/>
              <a:t> konsulterande roll nu)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Övriga psykiatrin kan vara fast vårdkontakt</a:t>
            </a:r>
          </a:p>
          <a:p>
            <a:pPr marL="457200" lvl="1" indent="0" algn="r">
              <a:buNone/>
            </a:pPr>
            <a:endParaRPr lang="sv-SE" sz="1700" dirty="0"/>
          </a:p>
          <a:p>
            <a:pPr lvl="1"/>
            <a:endParaRPr lang="sv-SE" dirty="0"/>
          </a:p>
          <a:p>
            <a:endParaRPr lang="sv-SE" sz="2400" dirty="0"/>
          </a:p>
        </p:txBody>
      </p:sp>
      <p:pic>
        <p:nvPicPr>
          <p:cNvPr id="5" name="Platshållare för innehåll 4" descr="En bild som visar text i form av checklista för remiss från anstalt eller frivård. Punkterna innehåller allt som behöver framgå i remissen. Listan finns som bilaga på vardsamverkan.se/goteborgsomradet">
            <a:extLst>
              <a:ext uri="{FF2B5EF4-FFF2-40B4-BE49-F238E27FC236}">
                <a16:creationId xmlns:a16="http://schemas.microsoft.com/office/drawing/2014/main" id="{5D65CBB8-CE8E-4423-9E78-4AF08A2272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5595" t="13769" r="26905" b="8763"/>
          <a:stretch/>
        </p:blipFill>
        <p:spPr>
          <a:xfrm>
            <a:off x="6315074" y="478553"/>
            <a:ext cx="5286375" cy="6014322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3476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ED7467-FF0F-4937-9C51-51AF87521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innebär detta för oss?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B9E4D5-2331-4578-AACB-4AAD9D1E4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58636"/>
            <a:ext cx="10512424" cy="737755"/>
          </a:xfrm>
        </p:spPr>
        <p:txBody>
          <a:bodyPr>
            <a:normAutofit fontScale="25000" lnSpcReduction="20000"/>
          </a:bodyPr>
          <a:lstStyle/>
          <a:p>
            <a:r>
              <a:rPr lang="sv-SE" dirty="0"/>
              <a:t>..</a:t>
            </a:r>
          </a:p>
          <a:p>
            <a:endParaRPr lang="sv-SE" dirty="0"/>
          </a:p>
          <a:p>
            <a:endParaRPr lang="sv-SE" dirty="0"/>
          </a:p>
          <a:p>
            <a:endParaRPr lang="sv-SE" sz="9600" dirty="0"/>
          </a:p>
          <a:p>
            <a:endParaRPr lang="sv-SE" sz="9600" dirty="0"/>
          </a:p>
          <a:p>
            <a:endParaRPr lang="sv-SE" sz="9600" dirty="0"/>
          </a:p>
          <a:p>
            <a:r>
              <a:rPr lang="sv-SE" sz="9600" dirty="0"/>
              <a:t>..som jobbar i regionen?</a:t>
            </a:r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273F2A9-9790-43C6-BE48-399BF51A2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98964"/>
            <a:ext cx="10512424" cy="4090699"/>
          </a:xfrm>
        </p:spPr>
        <p:txBody>
          <a:bodyPr>
            <a:noAutofit/>
          </a:bodyPr>
          <a:lstStyle/>
          <a:p>
            <a:r>
              <a:rPr lang="sv-SE" sz="2000" dirty="0"/>
              <a:t>Rättspsykiatrin har </a:t>
            </a:r>
            <a:r>
              <a:rPr lang="sv-SE" sz="2000" b="1" dirty="0">
                <a:solidFill>
                  <a:schemeClr val="accent5">
                    <a:lumMod val="50000"/>
                  </a:schemeClr>
                </a:solidFill>
              </a:rPr>
              <a:t>konsulterande roll </a:t>
            </a:r>
            <a:r>
              <a:rPr lang="sv-SE" sz="2000" dirty="0"/>
              <a:t>i form av juridisk och strategisk rådgivning och v b riskbedömning.</a:t>
            </a:r>
            <a:endParaRPr lang="sv-SE" sz="20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sv-SE" sz="2000" dirty="0"/>
              <a:t>All annan vuxenpsykiatri kan bli </a:t>
            </a:r>
            <a:r>
              <a:rPr lang="sv-SE" sz="2000" b="1" dirty="0">
                <a:solidFill>
                  <a:schemeClr val="accent5">
                    <a:lumMod val="50000"/>
                  </a:schemeClr>
                </a:solidFill>
              </a:rPr>
              <a:t>fast vårdkontakt</a:t>
            </a:r>
            <a:r>
              <a:rPr lang="sv-SE" sz="2000" dirty="0"/>
              <a:t> för målgruppen. </a:t>
            </a:r>
          </a:p>
          <a:p>
            <a:r>
              <a:rPr lang="sv-SE" sz="2000" dirty="0"/>
              <a:t>Vid </a:t>
            </a:r>
            <a:r>
              <a:rPr lang="sv-SE" sz="2000" b="1" dirty="0">
                <a:solidFill>
                  <a:schemeClr val="accent5">
                    <a:lumMod val="50000"/>
                  </a:schemeClr>
                </a:solidFill>
              </a:rPr>
              <a:t>vistelse på anstalt </a:t>
            </a:r>
            <a:r>
              <a:rPr lang="sv-SE" sz="2000" dirty="0"/>
              <a:t>hanteras samplanering med god framförhållning innan villkorlig frigivning. </a:t>
            </a:r>
          </a:p>
          <a:p>
            <a:r>
              <a:rPr lang="sv-SE" sz="2000" b="1" dirty="0">
                <a:solidFill>
                  <a:schemeClr val="accent5">
                    <a:lumMod val="50000"/>
                  </a:schemeClr>
                </a:solidFill>
              </a:rPr>
              <a:t>Föreskrifter </a:t>
            </a:r>
            <a:r>
              <a:rPr lang="sv-SE" sz="2000" dirty="0"/>
              <a:t>beslutade av Kriminalvård/Frivård effektueras i överenskommelse med vuxenpsykiatriska öppenvårdsmottagningar.</a:t>
            </a:r>
          </a:p>
          <a:p>
            <a:r>
              <a:rPr lang="sv-SE" sz="2000" dirty="0"/>
              <a:t>Vid </a:t>
            </a:r>
            <a:r>
              <a:rPr lang="sv-SE" sz="2000" b="1" dirty="0">
                <a:solidFill>
                  <a:schemeClr val="accent5">
                    <a:lumMod val="50000"/>
                  </a:schemeClr>
                </a:solidFill>
              </a:rPr>
              <a:t>kallelse till SIP </a:t>
            </a:r>
            <a:r>
              <a:rPr lang="sv-SE" sz="2000" dirty="0"/>
              <a:t>ska kallad enhet delta oavsett om den enskilde är känd inom verksamheten eller ej.</a:t>
            </a:r>
          </a:p>
          <a:p>
            <a:r>
              <a:rPr lang="sv-SE" sz="2000" b="1" dirty="0">
                <a:solidFill>
                  <a:schemeClr val="accent5">
                    <a:lumMod val="50000"/>
                  </a:schemeClr>
                </a:solidFill>
              </a:rPr>
              <a:t>Mottagare av kallelse</a:t>
            </a:r>
            <a:r>
              <a:rPr lang="sv-SE" sz="2000" dirty="0"/>
              <a:t> ska delta i planeringsarbetet alternativt ombesörja så att annan verksamhet inom den egna organisationen deltar.</a:t>
            </a:r>
          </a:p>
          <a:p>
            <a:r>
              <a:rPr lang="sv-SE" sz="2000" dirty="0"/>
              <a:t>Viktigt att </a:t>
            </a:r>
            <a:r>
              <a:rPr lang="sv-SE" sz="2000" b="1" dirty="0">
                <a:solidFill>
                  <a:schemeClr val="accent5">
                    <a:lumMod val="50000"/>
                  </a:schemeClr>
                </a:solidFill>
              </a:rPr>
              <a:t>inte avsluta patienter </a:t>
            </a:r>
            <a:r>
              <a:rPr lang="sv-SE" sz="2000" dirty="0"/>
              <a:t>vid misskötsamhet, uteblivna besök eller dylikt.</a:t>
            </a:r>
          </a:p>
        </p:txBody>
      </p:sp>
    </p:spTree>
    <p:extLst>
      <p:ext uri="{BB962C8B-B14F-4D97-AF65-F5344CB8AC3E}">
        <p14:creationId xmlns:p14="http://schemas.microsoft.com/office/powerpoint/2010/main" val="2418990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ED7467-FF0F-4937-9C51-51AF87521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innebär detta för oss?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F68A458-1917-4DD9-BF93-A46F49150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36612" y="1681163"/>
            <a:ext cx="10518776" cy="428192"/>
          </a:xfrm>
        </p:spPr>
        <p:txBody>
          <a:bodyPr/>
          <a:lstStyle/>
          <a:p>
            <a:r>
              <a:rPr lang="sv-SE" dirty="0"/>
              <a:t>..som jobbar i kommunen?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0DD27D7-2762-4067-82BE-76F049B5B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6612" y="2505075"/>
            <a:ext cx="10518776" cy="3684588"/>
          </a:xfrm>
        </p:spPr>
        <p:txBody>
          <a:bodyPr/>
          <a:lstStyle/>
          <a:p>
            <a:r>
              <a:rPr lang="sv-SE" sz="2400" dirty="0"/>
              <a:t>Vid </a:t>
            </a:r>
            <a:r>
              <a:rPr lang="sv-SE" sz="2400" b="1" dirty="0">
                <a:solidFill>
                  <a:schemeClr val="accent5">
                    <a:lumMod val="50000"/>
                  </a:schemeClr>
                </a:solidFill>
              </a:rPr>
              <a:t>vistelse på anstalt </a:t>
            </a:r>
            <a:r>
              <a:rPr lang="sv-SE" sz="2400" dirty="0"/>
              <a:t>hanteras samplanering med god framförhållning innan villkorlig frigivning. </a:t>
            </a:r>
          </a:p>
          <a:p>
            <a:r>
              <a:rPr lang="sv-SE" sz="2400" dirty="0"/>
              <a:t>Vid </a:t>
            </a:r>
            <a:r>
              <a:rPr lang="sv-SE" sz="2400" b="1" dirty="0">
                <a:solidFill>
                  <a:schemeClr val="accent5">
                    <a:lumMod val="50000"/>
                  </a:schemeClr>
                </a:solidFill>
              </a:rPr>
              <a:t>kallelse till SIP </a:t>
            </a:r>
            <a:r>
              <a:rPr lang="sv-SE" sz="2400" dirty="0"/>
              <a:t>ska kallade verksamheter delta oavsett om den enskilde är känd inom verksamheten eller ej.</a:t>
            </a:r>
          </a:p>
          <a:p>
            <a:r>
              <a:rPr lang="sv-SE" sz="2400" b="1" dirty="0">
                <a:solidFill>
                  <a:schemeClr val="accent5">
                    <a:lumMod val="50000"/>
                  </a:schemeClr>
                </a:solidFill>
              </a:rPr>
              <a:t>Mottagare av kallelse </a:t>
            </a:r>
            <a:r>
              <a:rPr lang="sv-SE" sz="2400" dirty="0"/>
              <a:t>ska delta i planeringsarbetet alternativt ombesörja så att annan verksamhet inom den egna organisationen deltar.</a:t>
            </a:r>
          </a:p>
          <a:p>
            <a:r>
              <a:rPr lang="sv-SE" sz="2400" b="1" dirty="0">
                <a:solidFill>
                  <a:schemeClr val="accent5">
                    <a:lumMod val="50000"/>
                  </a:schemeClr>
                </a:solidFill>
              </a:rPr>
              <a:t>Föreskrifter </a:t>
            </a:r>
            <a:r>
              <a:rPr lang="sv-SE" sz="2400" dirty="0"/>
              <a:t>beslutade av Kriminalvård/Frivård effektueras i överenskommelse med kommunen.</a:t>
            </a:r>
          </a:p>
          <a:p>
            <a:endParaRPr lang="sv-SE" sz="2400" dirty="0"/>
          </a:p>
          <a:p>
            <a:endParaRPr lang="sv-S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07085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ED7467-FF0F-4937-9C51-51AF87521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innebär detta för oss?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B9E4D5-2331-4578-AACB-4AAD9D1E4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..som jobbar i Kriminalvården?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273F2A9-9790-43C6-BE48-399BF51A269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Tydligare med </a:t>
            </a:r>
            <a:r>
              <a:rPr lang="sv-SE" sz="2400" b="1" dirty="0">
                <a:solidFill>
                  <a:schemeClr val="accent5">
                    <a:lumMod val="50000"/>
                  </a:schemeClr>
                </a:solidFill>
              </a:rPr>
              <a:t>checklista för remiss</a:t>
            </a:r>
            <a:r>
              <a:rPr lang="sv-SE" sz="2400" dirty="0"/>
              <a:t> från anstalt eller frivård</a:t>
            </a:r>
          </a:p>
          <a:p>
            <a:r>
              <a:rPr lang="sv-SE" sz="2400" dirty="0"/>
              <a:t>Kriminalvården </a:t>
            </a:r>
            <a:r>
              <a:rPr lang="sv-SE" sz="2400" b="1" dirty="0">
                <a:solidFill>
                  <a:schemeClr val="accent5">
                    <a:lumMod val="50000"/>
                  </a:schemeClr>
                </a:solidFill>
              </a:rPr>
              <a:t>kan kalla till SIP</a:t>
            </a:r>
          </a:p>
          <a:p>
            <a:r>
              <a:rPr lang="sv-SE" sz="2400" dirty="0"/>
              <a:t>Frivården - samordnande funktion mellan anstalt och externa aktörer</a:t>
            </a:r>
          </a:p>
          <a:p>
            <a:r>
              <a:rPr lang="sv-SE" sz="2400" b="1" dirty="0">
                <a:solidFill>
                  <a:schemeClr val="accent5">
                    <a:lumMod val="50000"/>
                  </a:schemeClr>
                </a:solidFill>
              </a:rPr>
              <a:t>Tätare samarbete </a:t>
            </a:r>
            <a:r>
              <a:rPr lang="sv-SE" sz="2400" dirty="0"/>
              <a:t>mellan frivård och anstaltens sjukvård</a:t>
            </a:r>
          </a:p>
          <a:p>
            <a:r>
              <a:rPr lang="sv-SE" sz="2400" dirty="0"/>
              <a:t>Frivården stärker upp insatser genom </a:t>
            </a:r>
            <a:r>
              <a:rPr lang="sv-SE" sz="2400" b="1" dirty="0">
                <a:solidFill>
                  <a:schemeClr val="accent5">
                    <a:lumMod val="50000"/>
                  </a:schemeClr>
                </a:solidFill>
              </a:rPr>
              <a:t>tvingande föreskrifter</a:t>
            </a:r>
          </a:p>
          <a:p>
            <a:endParaRPr lang="sv-SE" sz="2400" dirty="0"/>
          </a:p>
        </p:txBody>
      </p:sp>
      <p:pic>
        <p:nvPicPr>
          <p:cNvPr id="5" name="Platshållare för innehåll 4" descr="En bild som visar text i form av checklista för remiss från anstalt eller frivård. Punkterna innehåller allt som behöver framgå i remissen. Listan finns som bilaga på vardsamverkan.se/goteborgsomradet">
            <a:extLst>
              <a:ext uri="{FF2B5EF4-FFF2-40B4-BE49-F238E27FC236}">
                <a16:creationId xmlns:a16="http://schemas.microsoft.com/office/drawing/2014/main" id="{FA9AF287-FCA6-4451-8416-7B655FED7C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95" t="13769" r="26905" b="8763"/>
          <a:stretch/>
        </p:blipFill>
        <p:spPr>
          <a:xfrm rot="21234887">
            <a:off x="6484478" y="1364439"/>
            <a:ext cx="6757890" cy="7688468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6588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2504F1-96E0-4E02-8E9E-93A8BB5CE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252277"/>
          </a:xfrm>
        </p:spPr>
        <p:txBody>
          <a:bodyPr anchor="t">
            <a:normAutofit/>
          </a:bodyPr>
          <a:lstStyle/>
          <a:p>
            <a:r>
              <a:rPr lang="sv-SE" sz="4400" b="0" dirty="0">
                <a:latin typeface="+mj-lt"/>
              </a:rPr>
              <a:t>Hur påverkas samverkan av föreskrifter?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E741E3-A6F2-4945-B1F9-9130B7B8E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1222"/>
            <a:ext cx="10515600" cy="43857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sz="2400" dirty="0"/>
              <a:t>Frivården kan besluta om en tvingande föreskrift utifrån identifierade behov. Frivården har då </a:t>
            </a:r>
            <a:r>
              <a:rPr lang="sv-SE" sz="2400" b="1" dirty="0">
                <a:solidFill>
                  <a:schemeClr val="accent5">
                    <a:lumMod val="75000"/>
                  </a:schemeClr>
                </a:solidFill>
              </a:rPr>
              <a:t>uppföljningsansvar</a:t>
            </a:r>
            <a:r>
              <a:rPr lang="sv-SE" sz="2400" dirty="0"/>
              <a:t> att föreskriften blir verkställd. </a:t>
            </a:r>
          </a:p>
          <a:p>
            <a:pPr>
              <a:lnSpc>
                <a:spcPct val="100000"/>
              </a:lnSpc>
            </a:pPr>
            <a:r>
              <a:rPr lang="sv-SE" sz="2400" dirty="0"/>
              <a:t>Föreskriftens innehåll utformas i samråd med samverkande part. Här gäller att </a:t>
            </a:r>
            <a:r>
              <a:rPr lang="sv-SE" sz="2400" b="1" dirty="0">
                <a:solidFill>
                  <a:schemeClr val="accent5">
                    <a:lumMod val="75000"/>
                  </a:schemeClr>
                </a:solidFill>
              </a:rPr>
              <a:t>samverkande part bidrar </a:t>
            </a:r>
            <a:r>
              <a:rPr lang="sv-SE" sz="2400" dirty="0"/>
              <a:t>med den behandling/insats som krävs för identifierade behov. </a:t>
            </a:r>
          </a:p>
          <a:p>
            <a:pPr>
              <a:lnSpc>
                <a:spcPct val="100000"/>
              </a:lnSpc>
            </a:pPr>
            <a:r>
              <a:rPr lang="sv-SE" sz="2400" dirty="0"/>
              <a:t>Om den enskilde </a:t>
            </a:r>
            <a:r>
              <a:rPr lang="sv-SE" sz="2400" b="1" dirty="0">
                <a:solidFill>
                  <a:schemeClr val="accent5">
                    <a:lumMod val="75000"/>
                  </a:schemeClr>
                </a:solidFill>
              </a:rPr>
              <a:t>inte accepterar eller fullföljer </a:t>
            </a:r>
            <a:r>
              <a:rPr lang="sv-SE" sz="2400" dirty="0"/>
              <a:t>föreskriften eller uppgjord planering ska Frivården informeras. </a:t>
            </a:r>
          </a:p>
          <a:p>
            <a:pPr>
              <a:lnSpc>
                <a:spcPct val="100000"/>
              </a:lnSpc>
            </a:pPr>
            <a:r>
              <a:rPr lang="sv-SE" sz="2400" dirty="0"/>
              <a:t>Samverkande part har således </a:t>
            </a:r>
            <a:r>
              <a:rPr lang="sv-SE" sz="2400" b="1" dirty="0">
                <a:solidFill>
                  <a:schemeClr val="accent5">
                    <a:lumMod val="75000"/>
                  </a:schemeClr>
                </a:solidFill>
              </a:rPr>
              <a:t>informationsansvar</a:t>
            </a:r>
            <a:r>
              <a:rPr lang="sv-SE" sz="2400" dirty="0"/>
              <a:t> medan Frivården har ansvar att </a:t>
            </a:r>
            <a:r>
              <a:rPr lang="sv-SE" sz="2400" b="1" dirty="0">
                <a:solidFill>
                  <a:schemeClr val="accent5">
                    <a:lumMod val="75000"/>
                  </a:schemeClr>
                </a:solidFill>
              </a:rPr>
              <a:t>vidta konsekvenser/åtgärder</a:t>
            </a:r>
            <a:r>
              <a:rPr lang="sv-SE" sz="2400" dirty="0"/>
              <a:t>. I de fall det krävs kan det komma att innebära frihetsberövande av den enskilde. </a:t>
            </a:r>
          </a:p>
        </p:txBody>
      </p:sp>
    </p:spTree>
    <p:extLst>
      <p:ext uri="{BB962C8B-B14F-4D97-AF65-F5344CB8AC3E}">
        <p14:creationId xmlns:p14="http://schemas.microsoft.com/office/powerpoint/2010/main" val="2071217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amverkan2020">
      <a:dk1>
        <a:sysClr val="windowText" lastClr="000000"/>
      </a:dk1>
      <a:lt1>
        <a:sysClr val="window" lastClr="FFFFFF"/>
      </a:lt1>
      <a:dk2>
        <a:srgbClr val="757070"/>
      </a:dk2>
      <a:lt2>
        <a:srgbClr val="F4F6EB"/>
      </a:lt2>
      <a:accent1>
        <a:srgbClr val="84AFD2"/>
      </a:accent1>
      <a:accent2>
        <a:srgbClr val="76CFD8"/>
      </a:accent2>
      <a:accent3>
        <a:srgbClr val="A9D18E"/>
      </a:accent3>
      <a:accent4>
        <a:srgbClr val="EAD47E"/>
      </a:accent4>
      <a:accent5>
        <a:srgbClr val="FAA21B"/>
      </a:accent5>
      <a:accent6>
        <a:srgbClr val="F39F9F"/>
      </a:accent6>
      <a:hlink>
        <a:srgbClr val="84AFD2"/>
      </a:hlink>
      <a:folHlink>
        <a:srgbClr val="F39F9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4" id="{C3CC7E4D-E6C0-471A-AEA9-F20A153A7E33}" vid="{911D2CB0-C52D-4CF9-8813-5954B68B789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666</Words>
  <Application>Microsoft Office PowerPoint</Application>
  <PresentationFormat>Bredbild</PresentationFormat>
  <Paragraphs>82</Paragraphs>
  <Slides>10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Wingdings</vt:lpstr>
      <vt:lpstr>Office-tema</vt:lpstr>
      <vt:lpstr>Delregional ”PSL”-riktlinje </vt:lpstr>
      <vt:lpstr>SYFTE</vt:lpstr>
      <vt:lpstr>BAKGRUND </vt:lpstr>
      <vt:lpstr>MÅLSÄTTNING</vt:lpstr>
      <vt:lpstr>Vad är nytt?</vt:lpstr>
      <vt:lpstr>Vad innebär detta för oss?</vt:lpstr>
      <vt:lpstr>Vad innebär detta för oss?</vt:lpstr>
      <vt:lpstr>Vad innebär detta för oss?</vt:lpstr>
      <vt:lpstr>Hur påverkas samverkan av föreskrifter? </vt:lpstr>
      <vt:lpstr>Länkar till dokumenten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PSL-informationsmaterial 2022</dc:title>
  <dc:creator/>
  <keywords/>
  <lastModifiedBy/>
  <revision>1</revision>
  <dcterms:created xsi:type="dcterms:W3CDTF">2024-02-22T09:35:56.0000000Z</dcterms:created>
  <dcterms:modified xsi:type="dcterms:W3CDTF">2024-02-22T09:35:59.0000000Z</dcterms:modified>
</coreProperties>
</file>