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3" r:id="rId5"/>
    <p:sldMasterId id="2147483812" r:id="rId6"/>
    <p:sldMasterId id="2147483825" r:id="rId7"/>
    <p:sldMasterId id="2147483841" r:id="rId8"/>
    <p:sldMasterId id="2147483857" r:id="rId9"/>
    <p:sldMasterId id="2147483885" r:id="rId10"/>
  </p:sldMasterIdLst>
  <p:notesMasterIdLst>
    <p:notesMasterId r:id="rId116"/>
  </p:notesMasterIdLst>
  <p:sldIdLst>
    <p:sldId id="1786" r:id="rId11"/>
    <p:sldId id="1738" r:id="rId12"/>
    <p:sldId id="1735" r:id="rId13"/>
    <p:sldId id="390" r:id="rId14"/>
    <p:sldId id="2933" r:id="rId15"/>
    <p:sldId id="389" r:id="rId16"/>
    <p:sldId id="401" r:id="rId17"/>
    <p:sldId id="1552" r:id="rId18"/>
    <p:sldId id="262" r:id="rId19"/>
    <p:sldId id="2908" r:id="rId20"/>
    <p:sldId id="2070" r:id="rId21"/>
    <p:sldId id="2921" r:id="rId22"/>
    <p:sldId id="2922" r:id="rId23"/>
    <p:sldId id="2923" r:id="rId24"/>
    <p:sldId id="2924" r:id="rId25"/>
    <p:sldId id="2925" r:id="rId26"/>
    <p:sldId id="2926" r:id="rId27"/>
    <p:sldId id="2038" r:id="rId28"/>
    <p:sldId id="1729" r:id="rId29"/>
    <p:sldId id="2811" r:id="rId30"/>
    <p:sldId id="1984" r:id="rId31"/>
    <p:sldId id="2024" r:id="rId32"/>
    <p:sldId id="1679" r:id="rId33"/>
    <p:sldId id="2931" r:id="rId34"/>
    <p:sldId id="1764" r:id="rId35"/>
    <p:sldId id="2902" r:id="rId36"/>
    <p:sldId id="2901" r:id="rId37"/>
    <p:sldId id="1930" r:id="rId38"/>
    <p:sldId id="2903" r:id="rId39"/>
    <p:sldId id="446" r:id="rId40"/>
    <p:sldId id="2091" r:id="rId41"/>
    <p:sldId id="411" r:id="rId42"/>
    <p:sldId id="410" r:id="rId43"/>
    <p:sldId id="2913" r:id="rId44"/>
    <p:sldId id="2899" r:id="rId45"/>
    <p:sldId id="2927" r:id="rId46"/>
    <p:sldId id="1957" r:id="rId47"/>
    <p:sldId id="2928" r:id="rId48"/>
    <p:sldId id="1951" r:id="rId49"/>
    <p:sldId id="2830" r:id="rId50"/>
    <p:sldId id="2810" r:id="rId51"/>
    <p:sldId id="2897" r:id="rId52"/>
    <p:sldId id="2896" r:id="rId53"/>
    <p:sldId id="2895" r:id="rId54"/>
    <p:sldId id="1960" r:id="rId55"/>
    <p:sldId id="1791" r:id="rId56"/>
    <p:sldId id="449" r:id="rId57"/>
    <p:sldId id="2026" r:id="rId58"/>
    <p:sldId id="2934" r:id="rId59"/>
    <p:sldId id="1796" r:id="rId60"/>
    <p:sldId id="1985" r:id="rId61"/>
    <p:sldId id="2929" r:id="rId62"/>
    <p:sldId id="2849" r:id="rId63"/>
    <p:sldId id="2850" r:id="rId64"/>
    <p:sldId id="1881839887" r:id="rId65"/>
    <p:sldId id="1706" r:id="rId66"/>
    <p:sldId id="2813" r:id="rId67"/>
    <p:sldId id="1881839889" r:id="rId68"/>
    <p:sldId id="2089" r:id="rId69"/>
    <p:sldId id="257" r:id="rId70"/>
    <p:sldId id="2814" r:id="rId71"/>
    <p:sldId id="306" r:id="rId72"/>
    <p:sldId id="2149" r:id="rId73"/>
    <p:sldId id="1881839841" r:id="rId74"/>
    <p:sldId id="1961" r:id="rId75"/>
    <p:sldId id="2867" r:id="rId76"/>
    <p:sldId id="307" r:id="rId77"/>
    <p:sldId id="1987" r:id="rId78"/>
    <p:sldId id="1790" r:id="rId79"/>
    <p:sldId id="1399" r:id="rId80"/>
    <p:sldId id="2815" r:id="rId81"/>
    <p:sldId id="1793" r:id="rId82"/>
    <p:sldId id="1964" r:id="rId83"/>
    <p:sldId id="1963" r:id="rId84"/>
    <p:sldId id="1962" r:id="rId85"/>
    <p:sldId id="1965" r:id="rId86"/>
    <p:sldId id="2930" r:id="rId87"/>
    <p:sldId id="2915" r:id="rId88"/>
    <p:sldId id="1719" r:id="rId89"/>
    <p:sldId id="1754" r:id="rId90"/>
    <p:sldId id="2878" r:id="rId91"/>
    <p:sldId id="317" r:id="rId92"/>
    <p:sldId id="1881839890" r:id="rId93"/>
    <p:sldId id="268" r:id="rId94"/>
    <p:sldId id="269" r:id="rId95"/>
    <p:sldId id="270" r:id="rId96"/>
    <p:sldId id="1555" r:id="rId97"/>
    <p:sldId id="2916" r:id="rId98"/>
    <p:sldId id="1952" r:id="rId99"/>
    <p:sldId id="1728" r:id="rId100"/>
    <p:sldId id="2893" r:id="rId101"/>
    <p:sldId id="2817" r:id="rId102"/>
    <p:sldId id="2919" r:id="rId103"/>
    <p:sldId id="2885" r:id="rId104"/>
    <p:sldId id="2027" r:id="rId105"/>
    <p:sldId id="1996" r:id="rId106"/>
    <p:sldId id="1421" r:id="rId107"/>
    <p:sldId id="2848" r:id="rId108"/>
    <p:sldId id="1783" r:id="rId109"/>
    <p:sldId id="2000" r:id="rId110"/>
    <p:sldId id="2892" r:id="rId111"/>
    <p:sldId id="1913" r:id="rId112"/>
    <p:sldId id="1919" r:id="rId113"/>
    <p:sldId id="1696" r:id="rId114"/>
    <p:sldId id="2932" r:id="rId115"/>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01. Varför är vi här idag?" id="{D0412CA8-E507-4155-B824-BF5698E8A9A9}">
          <p14:sldIdLst>
            <p14:sldId id="1786"/>
            <p14:sldId id="1738"/>
            <p14:sldId id="1735"/>
            <p14:sldId id="390"/>
            <p14:sldId id="2933"/>
            <p14:sldId id="389"/>
            <p14:sldId id="401"/>
            <p14:sldId id="1552"/>
            <p14:sldId id="262"/>
          </p14:sldIdLst>
        </p14:section>
        <p14:section name="Implementering" id="{491DDEF8-4C32-4C5D-8CF9-2320EC6481A4}">
          <p14:sldIdLst>
            <p14:sldId id="2908"/>
            <p14:sldId id="2070"/>
            <p14:sldId id="2921"/>
            <p14:sldId id="2922"/>
            <p14:sldId id="2923"/>
            <p14:sldId id="2924"/>
            <p14:sldId id="2925"/>
            <p14:sldId id="2926"/>
            <p14:sldId id="2038"/>
            <p14:sldId id="1729"/>
          </p14:sldIdLst>
        </p14:section>
        <p14:section name="Begrepp, lagstiftning, styrdokument" id="{EC076DEC-FA9B-4014-B233-A18642CC6BE2}">
          <p14:sldIdLst>
            <p14:sldId id="2811"/>
            <p14:sldId id="1984"/>
            <p14:sldId id="2024"/>
            <p14:sldId id="1679"/>
            <p14:sldId id="2931"/>
            <p14:sldId id="1764"/>
            <p14:sldId id="2902"/>
            <p14:sldId id="2901"/>
            <p14:sldId id="1930"/>
            <p14:sldId id="2903"/>
            <p14:sldId id="446"/>
            <p14:sldId id="2091"/>
            <p14:sldId id="411"/>
            <p14:sldId id="410"/>
            <p14:sldId id="2913"/>
          </p14:sldIdLst>
        </p14:section>
        <p14:section name="ÖK bou" id="{B81349B5-2F1E-428C-A570-70BDA4E1D12D}">
          <p14:sldIdLst>
            <p14:sldId id="2899"/>
            <p14:sldId id="2927"/>
            <p14:sldId id="1957"/>
            <p14:sldId id="2928"/>
            <p14:sldId id="1951"/>
            <p14:sldId id="2830"/>
            <p14:sldId id="2810"/>
            <p14:sldId id="2897"/>
            <p14:sldId id="2896"/>
          </p14:sldIdLst>
        </p14:section>
        <p14:section name="." id="{B66D3CA4-6B3B-4AF9-8340-824297E1C579}">
          <p14:sldIdLst>
            <p14:sldId id="2895"/>
          </p14:sldIdLst>
        </p14:section>
        <p14:section name="Fokus i SIP: delaktighet" id="{C47C9F75-7AF4-44F6-8E8D-8D266C28C96E}">
          <p14:sldIdLst>
            <p14:sldId id="1960"/>
            <p14:sldId id="1791"/>
            <p14:sldId id="449"/>
            <p14:sldId id="2026"/>
            <p14:sldId id="2934"/>
            <p14:sldId id="1796"/>
            <p14:sldId id="1985"/>
            <p14:sldId id="2929"/>
            <p14:sldId id="2849"/>
            <p14:sldId id="2850"/>
            <p14:sldId id="1881839887"/>
            <p14:sldId id="1706"/>
            <p14:sldId id="2813"/>
            <p14:sldId id="1881839889"/>
            <p14:sldId id="2089"/>
            <p14:sldId id="257"/>
            <p14:sldId id="2814"/>
            <p14:sldId id="306"/>
            <p14:sldId id="2149"/>
            <p14:sldId id="1881839841"/>
            <p14:sldId id="1961"/>
            <p14:sldId id="2867"/>
            <p14:sldId id="307"/>
          </p14:sldIdLst>
        </p14:section>
        <p14:section name="Paus" id="{CD2422EA-0B73-436C-A33F-D861F614304B}">
          <p14:sldIdLst/>
        </p14:section>
        <p14:section name="Fokus i SIP: Tidiga insatser" id="{9DD610F3-BF50-4A23-9840-D79B5AE97AD5}">
          <p14:sldIdLst>
            <p14:sldId id="1987"/>
            <p14:sldId id="1790"/>
            <p14:sldId id="1399"/>
            <p14:sldId id="2815"/>
          </p14:sldIdLst>
        </p14:section>
        <p14:section name="Fokus i SIP: Förarbete" id="{08680884-7323-4446-AFB0-3EBD78B9F8A1}">
          <p14:sldIdLst>
            <p14:sldId id="1793"/>
            <p14:sldId id="1964"/>
            <p14:sldId id="1963"/>
            <p14:sldId id="1962"/>
          </p14:sldIdLst>
        </p14:section>
        <p14:section name="Fokus i SIP: Uppföljning" id="{EBBB407C-A4F8-4AA6-9B40-381D64611017}">
          <p14:sldIdLst>
            <p14:sldId id="1965"/>
            <p14:sldId id="2930"/>
            <p14:sldId id="2915"/>
            <p14:sldId id="1719"/>
          </p14:sldIdLst>
        </p14:section>
        <p14:section name="Lär ut SIP" id="{A7BF71A3-50A5-4BB3-9F5B-D7ED321C0735}">
          <p14:sldIdLst>
            <p14:sldId id="1754"/>
            <p14:sldId id="2878"/>
            <p14:sldId id="317"/>
            <p14:sldId id="1881839890"/>
            <p14:sldId id="268"/>
            <p14:sldId id="269"/>
            <p14:sldId id="270"/>
            <p14:sldId id="1555"/>
            <p14:sldId id="2916"/>
            <p14:sldId id="1952"/>
            <p14:sldId id="1728"/>
            <p14:sldId id="2893"/>
            <p14:sldId id="2817"/>
            <p14:sldId id="2919"/>
            <p14:sldId id="2885"/>
            <p14:sldId id="2027"/>
            <p14:sldId id="1996"/>
            <p14:sldId id="1421"/>
          </p14:sldIdLst>
        </p14:section>
        <p14:section name="SIP-implementering" id="{F3E4BDB2-92FB-491C-A6C8-068781CAC2BD}">
          <p14:sldIdLst/>
        </p14:section>
        <p14:section name="Utcheckning" id="{9CFAB42E-9607-4319-B306-459F4FB5856A}">
          <p14:sldIdLst>
            <p14:sldId id="2848"/>
            <p14:sldId id="1783"/>
            <p14:sldId id="2000"/>
            <p14:sldId id="2892"/>
            <p14:sldId id="1913"/>
            <p14:sldId id="1919"/>
          </p14:sldIdLst>
        </p14:section>
        <p14:section name="Extra material" id="{BE2E84CF-33D0-4842-B9D6-BB635397B5C2}">
          <p14:sldIdLst>
            <p14:sldId id="1696"/>
            <p14:sldId id="29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Författare"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1B3"/>
    <a:srgbClr val="FAE772"/>
    <a:srgbClr val="F49D00"/>
    <a:srgbClr val="FFBD47"/>
    <a:srgbClr val="F8DD44"/>
    <a:srgbClr val="84AFD2"/>
    <a:srgbClr val="A36900"/>
    <a:srgbClr val="E84C22"/>
    <a:srgbClr val="FFFFFF"/>
    <a:srgbClr val="52A8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DBB50B-D68F-446E-B573-C807DDDB7158}" v="42" dt="2024-12-19T13:58:19.312"/>
    <p1510:client id="{69CC2332-8D74-41B9-AB5F-A474AD6EAD43}" v="952" dt="2024-12-19T14:04:18.583"/>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16.xml" Id="rId26" /><Relationship Type="http://schemas.openxmlformats.org/officeDocument/2006/relationships/commentAuthors" Target="commentAuthors.xml" Id="rId117" /><Relationship Type="http://schemas.openxmlformats.org/officeDocument/2006/relationships/slide" Target="slides/slide11.xml" Id="rId21" /><Relationship Type="http://schemas.openxmlformats.org/officeDocument/2006/relationships/slide" Target="slides/slide32.xml" Id="rId42" /><Relationship Type="http://schemas.openxmlformats.org/officeDocument/2006/relationships/slide" Target="slides/slide37.xml" Id="rId47" /><Relationship Type="http://schemas.openxmlformats.org/officeDocument/2006/relationships/slide" Target="slides/slide53.xml" Id="rId63" /><Relationship Type="http://schemas.openxmlformats.org/officeDocument/2006/relationships/slide" Target="slides/slide58.xml" Id="rId68" /><Relationship Type="http://schemas.openxmlformats.org/officeDocument/2006/relationships/slide" Target="slides/slide74.xml" Id="rId84" /><Relationship Type="http://schemas.openxmlformats.org/officeDocument/2006/relationships/slide" Target="slides/slide79.xml" Id="rId89" /><Relationship Type="http://schemas.openxmlformats.org/officeDocument/2006/relationships/slide" Target="slides/slide102.xml" Id="rId112" /><Relationship Type="http://schemas.openxmlformats.org/officeDocument/2006/relationships/slide" Target="slides/slide6.xml" Id="rId16" /><Relationship Type="http://schemas.openxmlformats.org/officeDocument/2006/relationships/slide" Target="slides/slide97.xml" Id="rId107" /><Relationship Type="http://schemas.openxmlformats.org/officeDocument/2006/relationships/slide" Target="slides/slide1.xml" Id="rId11" /><Relationship Type="http://schemas.openxmlformats.org/officeDocument/2006/relationships/slide" Target="slides/slide22.xml" Id="rId32" /><Relationship Type="http://schemas.openxmlformats.org/officeDocument/2006/relationships/slide" Target="slides/slide27.xml" Id="rId37" /><Relationship Type="http://schemas.openxmlformats.org/officeDocument/2006/relationships/slide" Target="slides/slide43.xml" Id="rId53" /><Relationship Type="http://schemas.openxmlformats.org/officeDocument/2006/relationships/slide" Target="slides/slide48.xml" Id="rId58" /><Relationship Type="http://schemas.openxmlformats.org/officeDocument/2006/relationships/slide" Target="slides/slide64.xml" Id="rId74" /><Relationship Type="http://schemas.openxmlformats.org/officeDocument/2006/relationships/slide" Target="slides/slide69.xml" Id="rId79" /><Relationship Type="http://schemas.openxmlformats.org/officeDocument/2006/relationships/slide" Target="slides/slide92.xml" Id="rId102" /><Relationship Type="http://schemas.openxmlformats.org/officeDocument/2006/relationships/slideMaster" Target="slideMasters/slideMaster1.xml" Id="rId5" /><Relationship Type="http://schemas.openxmlformats.org/officeDocument/2006/relationships/slide" Target="slides/slide80.xml" Id="rId90" /><Relationship Type="http://schemas.openxmlformats.org/officeDocument/2006/relationships/slide" Target="slides/slide85.xml" Id="rId95" /><Relationship Type="http://schemas.openxmlformats.org/officeDocument/2006/relationships/slide" Target="slides/slide12.xml" Id="rId22" /><Relationship Type="http://schemas.openxmlformats.org/officeDocument/2006/relationships/slide" Target="slides/slide17.xml" Id="rId27" /><Relationship Type="http://schemas.openxmlformats.org/officeDocument/2006/relationships/slide" Target="slides/slide33.xml" Id="rId43" /><Relationship Type="http://schemas.openxmlformats.org/officeDocument/2006/relationships/slide" Target="slides/slide38.xml" Id="rId48" /><Relationship Type="http://schemas.openxmlformats.org/officeDocument/2006/relationships/slide" Target="slides/slide54.xml" Id="rId64" /><Relationship Type="http://schemas.openxmlformats.org/officeDocument/2006/relationships/slide" Target="slides/slide59.xml" Id="rId69" /><Relationship Type="http://schemas.openxmlformats.org/officeDocument/2006/relationships/slide" Target="slides/slide103.xml" Id="rId113" /><Relationship Type="http://schemas.openxmlformats.org/officeDocument/2006/relationships/presProps" Target="presProps.xml" Id="rId118" /><Relationship Type="http://schemas.openxmlformats.org/officeDocument/2006/relationships/slide" Target="slides/slide70.xml" Id="rId80" /><Relationship Type="http://schemas.openxmlformats.org/officeDocument/2006/relationships/slide" Target="slides/slide75.xml" Id="rId85" /><Relationship Type="http://schemas.openxmlformats.org/officeDocument/2006/relationships/slide" Target="slides/slide2.xml" Id="rId12" /><Relationship Type="http://schemas.openxmlformats.org/officeDocument/2006/relationships/slide" Target="slides/slide7.xml" Id="rId17" /><Relationship Type="http://schemas.openxmlformats.org/officeDocument/2006/relationships/slide" Target="slides/slide23.xml" Id="rId33" /><Relationship Type="http://schemas.openxmlformats.org/officeDocument/2006/relationships/slide" Target="slides/slide28.xml" Id="rId38" /><Relationship Type="http://schemas.openxmlformats.org/officeDocument/2006/relationships/slide" Target="slides/slide49.xml" Id="rId59" /><Relationship Type="http://schemas.openxmlformats.org/officeDocument/2006/relationships/slide" Target="slides/slide93.xml" Id="rId103" /><Relationship Type="http://schemas.openxmlformats.org/officeDocument/2006/relationships/slide" Target="slides/slide98.xml" Id="rId108" /><Relationship Type="http://schemas.openxmlformats.org/officeDocument/2006/relationships/slide" Target="slides/slide44.xml" Id="rId54" /><Relationship Type="http://schemas.openxmlformats.org/officeDocument/2006/relationships/slide" Target="slides/slide60.xml" Id="rId70" /><Relationship Type="http://schemas.openxmlformats.org/officeDocument/2006/relationships/slide" Target="slides/slide65.xml" Id="rId75" /><Relationship Type="http://schemas.openxmlformats.org/officeDocument/2006/relationships/slide" Target="slides/slide81.xml" Id="rId91" /><Relationship Type="http://schemas.openxmlformats.org/officeDocument/2006/relationships/slide" Target="slides/slide86.xml" Id="rId96" /><Relationship Type="http://schemas.openxmlformats.org/officeDocument/2006/relationships/slideMaster" Target="slideMasters/slideMaster2.xml" Id="rId6" /><Relationship Type="http://schemas.openxmlformats.org/officeDocument/2006/relationships/slide" Target="slides/slide13.xml" Id="rId23" /><Relationship Type="http://schemas.openxmlformats.org/officeDocument/2006/relationships/slide" Target="slides/slide18.xml" Id="rId28" /><Relationship Type="http://schemas.openxmlformats.org/officeDocument/2006/relationships/slide" Target="slides/slide39.xml" Id="rId49" /><Relationship Type="http://schemas.openxmlformats.org/officeDocument/2006/relationships/slide" Target="slides/slide104.xml" Id="rId114" /><Relationship Type="http://schemas.openxmlformats.org/officeDocument/2006/relationships/viewProps" Target="viewProps.xml" Id="rId119" /><Relationship Type="http://schemas.openxmlformats.org/officeDocument/2006/relationships/slide" Target="slides/slide34.xml" Id="rId44" /><Relationship Type="http://schemas.openxmlformats.org/officeDocument/2006/relationships/slide" Target="slides/slide50.xml" Id="rId60" /><Relationship Type="http://schemas.openxmlformats.org/officeDocument/2006/relationships/slide" Target="slides/slide55.xml" Id="rId65" /><Relationship Type="http://schemas.openxmlformats.org/officeDocument/2006/relationships/slide" Target="slides/slide71.xml" Id="rId81" /><Relationship Type="http://schemas.openxmlformats.org/officeDocument/2006/relationships/slide" Target="slides/slide76.xml" Id="rId86" /><Relationship Type="http://schemas.openxmlformats.org/officeDocument/2006/relationships/slideMaster" Target="slideMasters/slideMaster5.xml" Id="rId9" /><Relationship Type="http://schemas.openxmlformats.org/officeDocument/2006/relationships/slide" Target="slides/slide3.xml" Id="rId13" /><Relationship Type="http://schemas.openxmlformats.org/officeDocument/2006/relationships/slide" Target="slides/slide8.xml" Id="rId18" /><Relationship Type="http://schemas.openxmlformats.org/officeDocument/2006/relationships/slide" Target="slides/slide29.xml" Id="rId39" /><Relationship Type="http://schemas.openxmlformats.org/officeDocument/2006/relationships/slide" Target="slides/slide99.xml" Id="rId109" /><Relationship Type="http://schemas.openxmlformats.org/officeDocument/2006/relationships/slide" Target="slides/slide24.xml" Id="rId34" /><Relationship Type="http://schemas.openxmlformats.org/officeDocument/2006/relationships/slide" Target="slides/slide40.xml" Id="rId50" /><Relationship Type="http://schemas.openxmlformats.org/officeDocument/2006/relationships/slide" Target="slides/slide45.xml" Id="rId55" /><Relationship Type="http://schemas.openxmlformats.org/officeDocument/2006/relationships/slide" Target="slides/slide66.xml" Id="rId76" /><Relationship Type="http://schemas.openxmlformats.org/officeDocument/2006/relationships/slide" Target="slides/slide87.xml" Id="rId97" /><Relationship Type="http://schemas.openxmlformats.org/officeDocument/2006/relationships/slide" Target="slides/slide94.xml" Id="rId104" /><Relationship Type="http://schemas.openxmlformats.org/officeDocument/2006/relationships/theme" Target="theme/theme1.xml" Id="rId120" /><Relationship Type="http://schemas.openxmlformats.org/officeDocument/2006/relationships/slideMaster" Target="slideMasters/slideMaster3.xml" Id="rId7" /><Relationship Type="http://schemas.openxmlformats.org/officeDocument/2006/relationships/slide" Target="slides/slide61.xml" Id="rId71" /><Relationship Type="http://schemas.openxmlformats.org/officeDocument/2006/relationships/slide" Target="slides/slide82.xml" Id="rId92" /><Relationship Type="http://schemas.openxmlformats.org/officeDocument/2006/relationships/slide" Target="slides/slide19.xml" Id="rId29" /><Relationship Type="http://schemas.openxmlformats.org/officeDocument/2006/relationships/slide" Target="slides/slide14.xml" Id="rId24" /><Relationship Type="http://schemas.openxmlformats.org/officeDocument/2006/relationships/slide" Target="slides/slide30.xml" Id="rId40" /><Relationship Type="http://schemas.openxmlformats.org/officeDocument/2006/relationships/slide" Target="slides/slide35.xml" Id="rId45" /><Relationship Type="http://schemas.openxmlformats.org/officeDocument/2006/relationships/slide" Target="slides/slide56.xml" Id="rId66" /><Relationship Type="http://schemas.openxmlformats.org/officeDocument/2006/relationships/slide" Target="slides/slide77.xml" Id="rId87" /><Relationship Type="http://schemas.openxmlformats.org/officeDocument/2006/relationships/slide" Target="slides/slide100.xml" Id="rId110" /><Relationship Type="http://schemas.openxmlformats.org/officeDocument/2006/relationships/slide" Target="slides/slide105.xml" Id="rId115" /><Relationship Type="http://schemas.openxmlformats.org/officeDocument/2006/relationships/slide" Target="slides/slide51.xml" Id="rId61" /><Relationship Type="http://schemas.openxmlformats.org/officeDocument/2006/relationships/slide" Target="slides/slide72.xml" Id="rId82" /><Relationship Type="http://schemas.openxmlformats.org/officeDocument/2006/relationships/slide" Target="slides/slide9.xml" Id="rId19" /><Relationship Type="http://schemas.openxmlformats.org/officeDocument/2006/relationships/slide" Target="slides/slide4.xml" Id="rId14" /><Relationship Type="http://schemas.openxmlformats.org/officeDocument/2006/relationships/slide" Target="slides/slide20.xml" Id="rId30" /><Relationship Type="http://schemas.openxmlformats.org/officeDocument/2006/relationships/slide" Target="slides/slide25.xml" Id="rId35" /><Relationship Type="http://schemas.openxmlformats.org/officeDocument/2006/relationships/slide" Target="slides/slide46.xml" Id="rId56" /><Relationship Type="http://schemas.openxmlformats.org/officeDocument/2006/relationships/slide" Target="slides/slide67.xml" Id="rId77" /><Relationship Type="http://schemas.openxmlformats.org/officeDocument/2006/relationships/slide" Target="slides/slide90.xml" Id="rId100" /><Relationship Type="http://schemas.openxmlformats.org/officeDocument/2006/relationships/slide" Target="slides/slide95.xml" Id="rId105" /><Relationship Type="http://schemas.openxmlformats.org/officeDocument/2006/relationships/slideMaster" Target="slideMasters/slideMaster4.xml" Id="rId8" /><Relationship Type="http://schemas.openxmlformats.org/officeDocument/2006/relationships/slide" Target="slides/slide41.xml" Id="rId51" /><Relationship Type="http://schemas.openxmlformats.org/officeDocument/2006/relationships/slide" Target="slides/slide62.xml" Id="rId72" /><Relationship Type="http://schemas.openxmlformats.org/officeDocument/2006/relationships/slide" Target="slides/slide83.xml" Id="rId93" /><Relationship Type="http://schemas.openxmlformats.org/officeDocument/2006/relationships/slide" Target="slides/slide88.xml" Id="rId98" /><Relationship Type="http://schemas.openxmlformats.org/officeDocument/2006/relationships/tableStyles" Target="tableStyles.xml" Id="rId121" /><Relationship Type="http://schemas.openxmlformats.org/officeDocument/2006/relationships/slide" Target="slides/slide15.xml" Id="rId25" /><Relationship Type="http://schemas.openxmlformats.org/officeDocument/2006/relationships/slide" Target="slides/slide36.xml" Id="rId46" /><Relationship Type="http://schemas.openxmlformats.org/officeDocument/2006/relationships/slide" Target="slides/slide57.xml" Id="rId67" /><Relationship Type="http://schemas.openxmlformats.org/officeDocument/2006/relationships/notesMaster" Target="notesMasters/notesMaster1.xml" Id="rId116" /><Relationship Type="http://schemas.openxmlformats.org/officeDocument/2006/relationships/slide" Target="slides/slide10.xml" Id="rId20" /><Relationship Type="http://schemas.openxmlformats.org/officeDocument/2006/relationships/slide" Target="slides/slide31.xml" Id="rId41" /><Relationship Type="http://schemas.openxmlformats.org/officeDocument/2006/relationships/slide" Target="slides/slide52.xml" Id="rId62" /><Relationship Type="http://schemas.openxmlformats.org/officeDocument/2006/relationships/slide" Target="slides/slide73.xml" Id="rId83" /><Relationship Type="http://schemas.openxmlformats.org/officeDocument/2006/relationships/slide" Target="slides/slide78.xml" Id="rId88" /><Relationship Type="http://schemas.openxmlformats.org/officeDocument/2006/relationships/slide" Target="slides/slide101.xml" Id="rId111" /><Relationship Type="http://schemas.openxmlformats.org/officeDocument/2006/relationships/slide" Target="slides/slide5.xml" Id="rId15" /><Relationship Type="http://schemas.openxmlformats.org/officeDocument/2006/relationships/slide" Target="slides/slide26.xml" Id="rId36" /><Relationship Type="http://schemas.openxmlformats.org/officeDocument/2006/relationships/slide" Target="slides/slide47.xml" Id="rId57" /><Relationship Type="http://schemas.openxmlformats.org/officeDocument/2006/relationships/slide" Target="slides/slide96.xml" Id="rId106" /><Relationship Type="http://schemas.openxmlformats.org/officeDocument/2006/relationships/slideMaster" Target="slideMasters/slideMaster6.xml" Id="rId10" /><Relationship Type="http://schemas.openxmlformats.org/officeDocument/2006/relationships/slide" Target="slides/slide21.xml" Id="rId31" /><Relationship Type="http://schemas.openxmlformats.org/officeDocument/2006/relationships/slide" Target="slides/slide42.xml" Id="rId52" /><Relationship Type="http://schemas.openxmlformats.org/officeDocument/2006/relationships/slide" Target="slides/slide63.xml" Id="rId73" /><Relationship Type="http://schemas.openxmlformats.org/officeDocument/2006/relationships/slide" Target="slides/slide68.xml" Id="rId78" /><Relationship Type="http://schemas.openxmlformats.org/officeDocument/2006/relationships/slide" Target="slides/slide84.xml" Id="rId94" /><Relationship Type="http://schemas.openxmlformats.org/officeDocument/2006/relationships/slide" Target="slides/slide89.xml" Id="rId99" /><Relationship Type="http://schemas.openxmlformats.org/officeDocument/2006/relationships/slide" Target="slides/slide91.xml" Id="rId101" /><Relationship Type="http://schemas.microsoft.com/office/2015/10/relationships/revisionInfo" Target="revisionInfo.xml" Id="rId122" /></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011392-DC9E-4B95-9E3E-7C665AE14D76}"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F577F3EA-6E46-486C-8034-0044A27F9952}">
      <dgm:prSet/>
      <dgm:spPr>
        <a:solidFill>
          <a:schemeClr val="accent5"/>
        </a:solidFill>
        <a:ln w="38100">
          <a:solidFill>
            <a:schemeClr val="tx1"/>
          </a:solidFill>
        </a:ln>
      </dgm:spPr>
      <dgm:t>
        <a:bodyPr/>
        <a:lstStyle/>
        <a:p>
          <a:r>
            <a:rPr lang="sv-SE" noProof="0">
              <a:solidFill>
                <a:schemeClr val="tx1"/>
              </a:solidFill>
            </a:rPr>
            <a:t>Det används när man avser att</a:t>
          </a:r>
          <a:r>
            <a:rPr lang="sv-SE" b="1" noProof="0">
              <a:solidFill>
                <a:schemeClr val="tx1"/>
              </a:solidFill>
            </a:rPr>
            <a:t> individen</a:t>
          </a:r>
          <a:r>
            <a:rPr lang="sv-SE" noProof="0">
              <a:solidFill>
                <a:schemeClr val="tx1"/>
              </a:solidFill>
            </a:rPr>
            <a:t>.. på något sätt kan ta del av eller </a:t>
          </a:r>
          <a:r>
            <a:rPr lang="sv-SE" b="1" noProof="0">
              <a:solidFill>
                <a:schemeClr val="tx1"/>
              </a:solidFill>
            </a:rPr>
            <a:t>påverka besluten </a:t>
          </a:r>
          <a:r>
            <a:rPr lang="sv-SE" noProof="0">
              <a:solidFill>
                <a:schemeClr val="tx1"/>
              </a:solidFill>
            </a:rPr>
            <a:t>som rör </a:t>
          </a:r>
          <a:r>
            <a:rPr lang="sv-SE" b="1" noProof="0">
              <a:solidFill>
                <a:schemeClr val="tx1"/>
              </a:solidFill>
            </a:rPr>
            <a:t>deras egna insatser</a:t>
          </a:r>
          <a:r>
            <a:rPr lang="sv-SE" noProof="0">
              <a:solidFill>
                <a:schemeClr val="tx1"/>
              </a:solidFill>
            </a:rPr>
            <a:t>.</a:t>
          </a:r>
        </a:p>
      </dgm:t>
    </dgm:pt>
    <dgm:pt modelId="{951B6BD8-8E27-41E7-A30F-D98AAE5EF06D}" type="parTrans" cxnId="{5AB6F974-71E5-408C-A6B6-2CFDBAE08381}">
      <dgm:prSet/>
      <dgm:spPr/>
      <dgm:t>
        <a:bodyPr/>
        <a:lstStyle/>
        <a:p>
          <a:endParaRPr lang="en-US"/>
        </a:p>
      </dgm:t>
    </dgm:pt>
    <dgm:pt modelId="{790D66BB-CF6C-4BA8-BE21-33B338538F1C}" type="sibTrans" cxnId="{5AB6F974-71E5-408C-A6B6-2CFDBAE08381}">
      <dgm:prSet/>
      <dgm:spPr>
        <a:solidFill>
          <a:schemeClr val="bg1">
            <a:lumMod val="75000"/>
            <a:alpha val="90000"/>
          </a:schemeClr>
        </a:solidFill>
      </dgm:spPr>
      <dgm:t>
        <a:bodyPr/>
        <a:lstStyle/>
        <a:p>
          <a:endParaRPr lang="en-US"/>
        </a:p>
      </dgm:t>
    </dgm:pt>
    <dgm:pt modelId="{B1FEEAFB-DC47-465F-B97E-81EF649080F9}">
      <dgm:prSet/>
      <dgm:spPr>
        <a:solidFill>
          <a:schemeClr val="accent5"/>
        </a:solidFill>
        <a:ln w="38100">
          <a:solidFill>
            <a:schemeClr val="tx1"/>
          </a:solidFill>
        </a:ln>
      </dgm:spPr>
      <dgm:t>
        <a:bodyPr/>
        <a:lstStyle/>
        <a:p>
          <a:r>
            <a:rPr lang="sv-SE" noProof="0">
              <a:solidFill>
                <a:schemeClr val="tx1"/>
              </a:solidFill>
            </a:rPr>
            <a:t>Om man </a:t>
          </a:r>
          <a:r>
            <a:rPr lang="sv-SE" b="1" noProof="0">
              <a:solidFill>
                <a:schemeClr val="tx1"/>
              </a:solidFill>
            </a:rPr>
            <a:t>medverkar</a:t>
          </a:r>
          <a:r>
            <a:rPr lang="sv-SE" noProof="0">
              <a:solidFill>
                <a:schemeClr val="tx1"/>
              </a:solidFill>
            </a:rPr>
            <a:t> i sin planering kring vård och omsorg så blir man</a:t>
          </a:r>
          <a:r>
            <a:rPr lang="sv-SE" b="1" noProof="0">
              <a:solidFill>
                <a:schemeClr val="tx1"/>
              </a:solidFill>
            </a:rPr>
            <a:t> delaktig </a:t>
          </a:r>
          <a:r>
            <a:rPr lang="sv-SE" noProof="0">
              <a:solidFill>
                <a:schemeClr val="tx1"/>
              </a:solidFill>
            </a:rPr>
            <a:t>och kan då </a:t>
          </a:r>
          <a:r>
            <a:rPr lang="sv-SE" b="1" noProof="0">
              <a:solidFill>
                <a:schemeClr val="tx1"/>
              </a:solidFill>
            </a:rPr>
            <a:t>påverka</a:t>
          </a:r>
          <a:r>
            <a:rPr lang="sv-SE" noProof="0">
              <a:solidFill>
                <a:schemeClr val="tx1"/>
              </a:solidFill>
            </a:rPr>
            <a:t> det som pågår runt omkring sig </a:t>
          </a:r>
        </a:p>
      </dgm:t>
    </dgm:pt>
    <dgm:pt modelId="{318B54A8-A4FF-4F41-93DB-C5B378BF9357}" type="parTrans" cxnId="{CF7F5F17-D075-4B43-8688-5C4D5DAE1756}">
      <dgm:prSet/>
      <dgm:spPr/>
      <dgm:t>
        <a:bodyPr/>
        <a:lstStyle/>
        <a:p>
          <a:endParaRPr lang="en-US"/>
        </a:p>
      </dgm:t>
    </dgm:pt>
    <dgm:pt modelId="{38576CCB-4947-4D59-92A8-9AC185B06D91}" type="sibTrans" cxnId="{CF7F5F17-D075-4B43-8688-5C4D5DAE1756}">
      <dgm:prSet/>
      <dgm:spPr>
        <a:solidFill>
          <a:schemeClr val="bg1">
            <a:lumMod val="75000"/>
          </a:schemeClr>
        </a:solidFill>
      </dgm:spPr>
      <dgm:t>
        <a:bodyPr/>
        <a:lstStyle/>
        <a:p>
          <a:endParaRPr lang="en-US"/>
        </a:p>
      </dgm:t>
    </dgm:pt>
    <dgm:pt modelId="{2E24B2FB-737D-4B29-AB5B-4226A9CE3E80}">
      <dgm:prSet/>
      <dgm:spPr>
        <a:solidFill>
          <a:schemeClr val="accent5"/>
        </a:solidFill>
        <a:ln w="38100">
          <a:solidFill>
            <a:schemeClr val="tx1"/>
          </a:solidFill>
        </a:ln>
      </dgm:spPr>
      <dgm:t>
        <a:bodyPr/>
        <a:lstStyle/>
        <a:p>
          <a:r>
            <a:rPr lang="sv-SE" noProof="0">
              <a:solidFill>
                <a:schemeClr val="tx1"/>
              </a:solidFill>
            </a:rPr>
            <a:t>Och på så vis så får man </a:t>
          </a:r>
          <a:r>
            <a:rPr lang="sv-SE" b="1" noProof="0">
              <a:solidFill>
                <a:schemeClr val="tx1"/>
              </a:solidFill>
            </a:rPr>
            <a:t>inflytande</a:t>
          </a:r>
          <a:r>
            <a:rPr lang="sv-SE" noProof="0">
              <a:solidFill>
                <a:schemeClr val="tx1"/>
              </a:solidFill>
            </a:rPr>
            <a:t> och får en förståelse</a:t>
          </a:r>
        </a:p>
      </dgm:t>
    </dgm:pt>
    <dgm:pt modelId="{8B68175C-C820-40D2-BAF2-AA1F3F5F4FF3}" type="parTrans" cxnId="{BFA0316A-3443-4443-9985-197FD197CA11}">
      <dgm:prSet/>
      <dgm:spPr/>
      <dgm:t>
        <a:bodyPr/>
        <a:lstStyle/>
        <a:p>
          <a:endParaRPr lang="en-US"/>
        </a:p>
      </dgm:t>
    </dgm:pt>
    <dgm:pt modelId="{0C9267D9-60E0-4447-8608-120638D525F0}" type="sibTrans" cxnId="{BFA0316A-3443-4443-9985-197FD197CA11}">
      <dgm:prSet/>
      <dgm:spPr>
        <a:solidFill>
          <a:schemeClr val="bg1">
            <a:lumMod val="75000"/>
          </a:schemeClr>
        </a:solidFill>
      </dgm:spPr>
      <dgm:t>
        <a:bodyPr/>
        <a:lstStyle/>
        <a:p>
          <a:endParaRPr lang="en-US"/>
        </a:p>
      </dgm:t>
    </dgm:pt>
    <dgm:pt modelId="{85AA3589-FF10-4E38-93FF-F18ACF6FC4AB}">
      <dgm:prSet/>
      <dgm:spPr>
        <a:solidFill>
          <a:schemeClr val="accent5"/>
        </a:solidFill>
        <a:ln w="38100">
          <a:solidFill>
            <a:schemeClr val="tx1"/>
          </a:solidFill>
        </a:ln>
      </dgm:spPr>
      <dgm:t>
        <a:bodyPr/>
        <a:lstStyle/>
        <a:p>
          <a:r>
            <a:rPr lang="sv-SE" noProof="0">
              <a:solidFill>
                <a:schemeClr val="tx1"/>
              </a:solidFill>
            </a:rPr>
            <a:t>Och har man en </a:t>
          </a:r>
          <a:r>
            <a:rPr lang="sv-SE" b="1" noProof="0">
              <a:solidFill>
                <a:schemeClr val="tx1"/>
              </a:solidFill>
            </a:rPr>
            <a:t>förståelse</a:t>
          </a:r>
          <a:r>
            <a:rPr lang="sv-SE" noProof="0">
              <a:solidFill>
                <a:schemeClr val="tx1"/>
              </a:solidFill>
            </a:rPr>
            <a:t> så kan </a:t>
          </a:r>
          <a:r>
            <a:rPr lang="sv-SE" b="1" noProof="0">
              <a:solidFill>
                <a:schemeClr val="tx1"/>
              </a:solidFill>
            </a:rPr>
            <a:t>återhämtningen</a:t>
          </a:r>
          <a:r>
            <a:rPr lang="sv-SE" noProof="0">
              <a:solidFill>
                <a:schemeClr val="tx1"/>
              </a:solidFill>
            </a:rPr>
            <a:t> bli bättre och gå mycket fortare</a:t>
          </a:r>
        </a:p>
      </dgm:t>
    </dgm:pt>
    <dgm:pt modelId="{C9299D69-FB22-4901-B49C-C574843FEFE4}" type="parTrans" cxnId="{5654FFB0-25A4-4873-852F-392AA41B2A57}">
      <dgm:prSet/>
      <dgm:spPr/>
      <dgm:t>
        <a:bodyPr/>
        <a:lstStyle/>
        <a:p>
          <a:endParaRPr lang="en-US"/>
        </a:p>
      </dgm:t>
    </dgm:pt>
    <dgm:pt modelId="{AF921018-F3D5-4856-B560-90D3D8573252}" type="sibTrans" cxnId="{5654FFB0-25A4-4873-852F-392AA41B2A57}">
      <dgm:prSet/>
      <dgm:spPr/>
      <dgm:t>
        <a:bodyPr/>
        <a:lstStyle/>
        <a:p>
          <a:endParaRPr lang="en-US"/>
        </a:p>
      </dgm:t>
    </dgm:pt>
    <dgm:pt modelId="{410A4177-7716-443F-A9A8-7B5D64E019C1}" type="pres">
      <dgm:prSet presAssocID="{43011392-DC9E-4B95-9E3E-7C665AE14D76}" presName="outerComposite" presStyleCnt="0">
        <dgm:presLayoutVars>
          <dgm:chMax val="5"/>
          <dgm:dir/>
          <dgm:resizeHandles val="exact"/>
        </dgm:presLayoutVars>
      </dgm:prSet>
      <dgm:spPr/>
    </dgm:pt>
    <dgm:pt modelId="{FD980E14-A643-4A8A-B5DE-494E65BC03D7}" type="pres">
      <dgm:prSet presAssocID="{43011392-DC9E-4B95-9E3E-7C665AE14D76}" presName="dummyMaxCanvas" presStyleCnt="0">
        <dgm:presLayoutVars/>
      </dgm:prSet>
      <dgm:spPr/>
    </dgm:pt>
    <dgm:pt modelId="{D07905D4-A3D5-409D-8D58-442E0CE141FF}" type="pres">
      <dgm:prSet presAssocID="{43011392-DC9E-4B95-9E3E-7C665AE14D76}" presName="FourNodes_1" presStyleLbl="node1" presStyleIdx="0" presStyleCnt="4">
        <dgm:presLayoutVars>
          <dgm:bulletEnabled val="1"/>
        </dgm:presLayoutVars>
      </dgm:prSet>
      <dgm:spPr/>
    </dgm:pt>
    <dgm:pt modelId="{898B9CB8-DA50-4B31-896A-783C614D9943}" type="pres">
      <dgm:prSet presAssocID="{43011392-DC9E-4B95-9E3E-7C665AE14D76}" presName="FourNodes_2" presStyleLbl="node1" presStyleIdx="1" presStyleCnt="4">
        <dgm:presLayoutVars>
          <dgm:bulletEnabled val="1"/>
        </dgm:presLayoutVars>
      </dgm:prSet>
      <dgm:spPr/>
    </dgm:pt>
    <dgm:pt modelId="{D3324506-5A02-437A-8089-E821916081B2}" type="pres">
      <dgm:prSet presAssocID="{43011392-DC9E-4B95-9E3E-7C665AE14D76}" presName="FourNodes_3" presStyleLbl="node1" presStyleIdx="2" presStyleCnt="4">
        <dgm:presLayoutVars>
          <dgm:bulletEnabled val="1"/>
        </dgm:presLayoutVars>
      </dgm:prSet>
      <dgm:spPr/>
    </dgm:pt>
    <dgm:pt modelId="{D98CF50A-7822-4E4B-BEEC-0CFFB5F0C51B}" type="pres">
      <dgm:prSet presAssocID="{43011392-DC9E-4B95-9E3E-7C665AE14D76}" presName="FourNodes_4" presStyleLbl="node1" presStyleIdx="3" presStyleCnt="4">
        <dgm:presLayoutVars>
          <dgm:bulletEnabled val="1"/>
        </dgm:presLayoutVars>
      </dgm:prSet>
      <dgm:spPr/>
    </dgm:pt>
    <dgm:pt modelId="{A9AE4468-C768-4EF1-AFEC-027A2B8639CB}" type="pres">
      <dgm:prSet presAssocID="{43011392-DC9E-4B95-9E3E-7C665AE14D76}" presName="FourConn_1-2" presStyleLbl="fgAccFollowNode1" presStyleIdx="0" presStyleCnt="3">
        <dgm:presLayoutVars>
          <dgm:bulletEnabled val="1"/>
        </dgm:presLayoutVars>
      </dgm:prSet>
      <dgm:spPr/>
    </dgm:pt>
    <dgm:pt modelId="{18D88222-686D-44F7-807D-814EDB6D499A}" type="pres">
      <dgm:prSet presAssocID="{43011392-DC9E-4B95-9E3E-7C665AE14D76}" presName="FourConn_2-3" presStyleLbl="fgAccFollowNode1" presStyleIdx="1" presStyleCnt="3">
        <dgm:presLayoutVars>
          <dgm:bulletEnabled val="1"/>
        </dgm:presLayoutVars>
      </dgm:prSet>
      <dgm:spPr/>
    </dgm:pt>
    <dgm:pt modelId="{D2F8FDF3-8AA6-4B8D-A3F2-B409679CD670}" type="pres">
      <dgm:prSet presAssocID="{43011392-DC9E-4B95-9E3E-7C665AE14D76}" presName="FourConn_3-4" presStyleLbl="fgAccFollowNode1" presStyleIdx="2" presStyleCnt="3">
        <dgm:presLayoutVars>
          <dgm:bulletEnabled val="1"/>
        </dgm:presLayoutVars>
      </dgm:prSet>
      <dgm:spPr/>
    </dgm:pt>
    <dgm:pt modelId="{68ACF223-8A5E-4671-8317-92147E5BFBFC}" type="pres">
      <dgm:prSet presAssocID="{43011392-DC9E-4B95-9E3E-7C665AE14D76}" presName="FourNodes_1_text" presStyleLbl="node1" presStyleIdx="3" presStyleCnt="4">
        <dgm:presLayoutVars>
          <dgm:bulletEnabled val="1"/>
        </dgm:presLayoutVars>
      </dgm:prSet>
      <dgm:spPr/>
    </dgm:pt>
    <dgm:pt modelId="{3B279BB4-82FE-40CC-ACD2-442421B6436F}" type="pres">
      <dgm:prSet presAssocID="{43011392-DC9E-4B95-9E3E-7C665AE14D76}" presName="FourNodes_2_text" presStyleLbl="node1" presStyleIdx="3" presStyleCnt="4">
        <dgm:presLayoutVars>
          <dgm:bulletEnabled val="1"/>
        </dgm:presLayoutVars>
      </dgm:prSet>
      <dgm:spPr/>
    </dgm:pt>
    <dgm:pt modelId="{D19E1ABE-0121-4266-8825-BB6ED18E24E0}" type="pres">
      <dgm:prSet presAssocID="{43011392-DC9E-4B95-9E3E-7C665AE14D76}" presName="FourNodes_3_text" presStyleLbl="node1" presStyleIdx="3" presStyleCnt="4">
        <dgm:presLayoutVars>
          <dgm:bulletEnabled val="1"/>
        </dgm:presLayoutVars>
      </dgm:prSet>
      <dgm:spPr/>
    </dgm:pt>
    <dgm:pt modelId="{0F3BA788-9C73-4309-9A3C-DCCCD5A02900}" type="pres">
      <dgm:prSet presAssocID="{43011392-DC9E-4B95-9E3E-7C665AE14D76}" presName="FourNodes_4_text" presStyleLbl="node1" presStyleIdx="3" presStyleCnt="4">
        <dgm:presLayoutVars>
          <dgm:bulletEnabled val="1"/>
        </dgm:presLayoutVars>
      </dgm:prSet>
      <dgm:spPr/>
    </dgm:pt>
  </dgm:ptLst>
  <dgm:cxnLst>
    <dgm:cxn modelId="{CF7F5F17-D075-4B43-8688-5C4D5DAE1756}" srcId="{43011392-DC9E-4B95-9E3E-7C665AE14D76}" destId="{B1FEEAFB-DC47-465F-B97E-81EF649080F9}" srcOrd="1" destOrd="0" parTransId="{318B54A8-A4FF-4F41-93DB-C5B378BF9357}" sibTransId="{38576CCB-4947-4D59-92A8-9AC185B06D91}"/>
    <dgm:cxn modelId="{932EC725-87EC-4238-842F-C8DD6507615D}" type="presOf" srcId="{B1FEEAFB-DC47-465F-B97E-81EF649080F9}" destId="{898B9CB8-DA50-4B31-896A-783C614D9943}" srcOrd="0" destOrd="0" presId="urn:microsoft.com/office/officeart/2005/8/layout/vProcess5"/>
    <dgm:cxn modelId="{CAC9EA2A-539F-41D6-8CA3-C2FB4BE247BA}" type="presOf" srcId="{790D66BB-CF6C-4BA8-BE21-33B338538F1C}" destId="{A9AE4468-C768-4EF1-AFEC-027A2B8639CB}" srcOrd="0" destOrd="0" presId="urn:microsoft.com/office/officeart/2005/8/layout/vProcess5"/>
    <dgm:cxn modelId="{BFA0316A-3443-4443-9985-197FD197CA11}" srcId="{43011392-DC9E-4B95-9E3E-7C665AE14D76}" destId="{2E24B2FB-737D-4B29-AB5B-4226A9CE3E80}" srcOrd="2" destOrd="0" parTransId="{8B68175C-C820-40D2-BAF2-AA1F3F5F4FF3}" sibTransId="{0C9267D9-60E0-4447-8608-120638D525F0}"/>
    <dgm:cxn modelId="{AC718A53-9733-4216-B515-32B95F12A37A}" type="presOf" srcId="{85AA3589-FF10-4E38-93FF-F18ACF6FC4AB}" destId="{0F3BA788-9C73-4309-9A3C-DCCCD5A02900}" srcOrd="1" destOrd="0" presId="urn:microsoft.com/office/officeart/2005/8/layout/vProcess5"/>
    <dgm:cxn modelId="{5AB6F974-71E5-408C-A6B6-2CFDBAE08381}" srcId="{43011392-DC9E-4B95-9E3E-7C665AE14D76}" destId="{F577F3EA-6E46-486C-8034-0044A27F9952}" srcOrd="0" destOrd="0" parTransId="{951B6BD8-8E27-41E7-A30F-D98AAE5EF06D}" sibTransId="{790D66BB-CF6C-4BA8-BE21-33B338538F1C}"/>
    <dgm:cxn modelId="{1D6A6286-FAAB-4970-857E-366EE1836113}" type="presOf" srcId="{43011392-DC9E-4B95-9E3E-7C665AE14D76}" destId="{410A4177-7716-443F-A9A8-7B5D64E019C1}" srcOrd="0" destOrd="0" presId="urn:microsoft.com/office/officeart/2005/8/layout/vProcess5"/>
    <dgm:cxn modelId="{210D998D-9C64-4308-A88F-01F2433254CF}" type="presOf" srcId="{85AA3589-FF10-4E38-93FF-F18ACF6FC4AB}" destId="{D98CF50A-7822-4E4B-BEEC-0CFFB5F0C51B}" srcOrd="0" destOrd="0" presId="urn:microsoft.com/office/officeart/2005/8/layout/vProcess5"/>
    <dgm:cxn modelId="{B8F4CC94-57DB-47FA-8B0C-3967156E5532}" type="presOf" srcId="{F577F3EA-6E46-486C-8034-0044A27F9952}" destId="{D07905D4-A3D5-409D-8D58-442E0CE141FF}" srcOrd="0" destOrd="0" presId="urn:microsoft.com/office/officeart/2005/8/layout/vProcess5"/>
    <dgm:cxn modelId="{E0028DAF-26CB-49B8-8C35-FB3FEFA4B2D4}" type="presOf" srcId="{38576CCB-4947-4D59-92A8-9AC185B06D91}" destId="{18D88222-686D-44F7-807D-814EDB6D499A}" srcOrd="0" destOrd="0" presId="urn:microsoft.com/office/officeart/2005/8/layout/vProcess5"/>
    <dgm:cxn modelId="{5654FFB0-25A4-4873-852F-392AA41B2A57}" srcId="{43011392-DC9E-4B95-9E3E-7C665AE14D76}" destId="{85AA3589-FF10-4E38-93FF-F18ACF6FC4AB}" srcOrd="3" destOrd="0" parTransId="{C9299D69-FB22-4901-B49C-C574843FEFE4}" sibTransId="{AF921018-F3D5-4856-B560-90D3D8573252}"/>
    <dgm:cxn modelId="{F191B8BA-A879-4975-B4DA-99BA65D00F7C}" type="presOf" srcId="{B1FEEAFB-DC47-465F-B97E-81EF649080F9}" destId="{3B279BB4-82FE-40CC-ACD2-442421B6436F}" srcOrd="1" destOrd="0" presId="urn:microsoft.com/office/officeart/2005/8/layout/vProcess5"/>
    <dgm:cxn modelId="{B08DD6D6-AD96-43AC-AC06-7552A8AB3ACA}" type="presOf" srcId="{2E24B2FB-737D-4B29-AB5B-4226A9CE3E80}" destId="{D3324506-5A02-437A-8089-E821916081B2}" srcOrd="0" destOrd="0" presId="urn:microsoft.com/office/officeart/2005/8/layout/vProcess5"/>
    <dgm:cxn modelId="{569777FB-6961-4A9C-A97C-75E093611085}" type="presOf" srcId="{F577F3EA-6E46-486C-8034-0044A27F9952}" destId="{68ACF223-8A5E-4671-8317-92147E5BFBFC}" srcOrd="1" destOrd="0" presId="urn:microsoft.com/office/officeart/2005/8/layout/vProcess5"/>
    <dgm:cxn modelId="{B319E1FB-E6B3-4579-98BE-D399EB630E85}" type="presOf" srcId="{0C9267D9-60E0-4447-8608-120638D525F0}" destId="{D2F8FDF3-8AA6-4B8D-A3F2-B409679CD670}" srcOrd="0" destOrd="0" presId="urn:microsoft.com/office/officeart/2005/8/layout/vProcess5"/>
    <dgm:cxn modelId="{4D11F7FF-0798-463E-A91C-0608E163C220}" type="presOf" srcId="{2E24B2FB-737D-4B29-AB5B-4226A9CE3E80}" destId="{D19E1ABE-0121-4266-8825-BB6ED18E24E0}" srcOrd="1" destOrd="0" presId="urn:microsoft.com/office/officeart/2005/8/layout/vProcess5"/>
    <dgm:cxn modelId="{D3025A19-9662-43A6-BEF9-2C0713567CBD}" type="presParOf" srcId="{410A4177-7716-443F-A9A8-7B5D64E019C1}" destId="{FD980E14-A643-4A8A-B5DE-494E65BC03D7}" srcOrd="0" destOrd="0" presId="urn:microsoft.com/office/officeart/2005/8/layout/vProcess5"/>
    <dgm:cxn modelId="{324FC113-D737-4D4D-9CC2-131F1B698BF8}" type="presParOf" srcId="{410A4177-7716-443F-A9A8-7B5D64E019C1}" destId="{D07905D4-A3D5-409D-8D58-442E0CE141FF}" srcOrd="1" destOrd="0" presId="urn:microsoft.com/office/officeart/2005/8/layout/vProcess5"/>
    <dgm:cxn modelId="{54E0F800-13D7-4F5E-AE2C-939851379E4B}" type="presParOf" srcId="{410A4177-7716-443F-A9A8-7B5D64E019C1}" destId="{898B9CB8-DA50-4B31-896A-783C614D9943}" srcOrd="2" destOrd="0" presId="urn:microsoft.com/office/officeart/2005/8/layout/vProcess5"/>
    <dgm:cxn modelId="{8E37104A-68CC-4445-9E6A-E5D1F689A4C1}" type="presParOf" srcId="{410A4177-7716-443F-A9A8-7B5D64E019C1}" destId="{D3324506-5A02-437A-8089-E821916081B2}" srcOrd="3" destOrd="0" presId="urn:microsoft.com/office/officeart/2005/8/layout/vProcess5"/>
    <dgm:cxn modelId="{A4E5808E-908B-417E-AF1D-3D2623787D78}" type="presParOf" srcId="{410A4177-7716-443F-A9A8-7B5D64E019C1}" destId="{D98CF50A-7822-4E4B-BEEC-0CFFB5F0C51B}" srcOrd="4" destOrd="0" presId="urn:microsoft.com/office/officeart/2005/8/layout/vProcess5"/>
    <dgm:cxn modelId="{08986057-70B1-47FC-B136-FD2F2EAB44DC}" type="presParOf" srcId="{410A4177-7716-443F-A9A8-7B5D64E019C1}" destId="{A9AE4468-C768-4EF1-AFEC-027A2B8639CB}" srcOrd="5" destOrd="0" presId="urn:microsoft.com/office/officeart/2005/8/layout/vProcess5"/>
    <dgm:cxn modelId="{009D26B7-798C-4826-B014-E84BA5C22343}" type="presParOf" srcId="{410A4177-7716-443F-A9A8-7B5D64E019C1}" destId="{18D88222-686D-44F7-807D-814EDB6D499A}" srcOrd="6" destOrd="0" presId="urn:microsoft.com/office/officeart/2005/8/layout/vProcess5"/>
    <dgm:cxn modelId="{C52B8594-0CF1-48B3-A374-7EC13D1B6EE3}" type="presParOf" srcId="{410A4177-7716-443F-A9A8-7B5D64E019C1}" destId="{D2F8FDF3-8AA6-4B8D-A3F2-B409679CD670}" srcOrd="7" destOrd="0" presId="urn:microsoft.com/office/officeart/2005/8/layout/vProcess5"/>
    <dgm:cxn modelId="{E9E23DD0-2232-4B03-BD04-3455BE570A52}" type="presParOf" srcId="{410A4177-7716-443F-A9A8-7B5D64E019C1}" destId="{68ACF223-8A5E-4671-8317-92147E5BFBFC}" srcOrd="8" destOrd="0" presId="urn:microsoft.com/office/officeart/2005/8/layout/vProcess5"/>
    <dgm:cxn modelId="{148022EA-1D9F-4AA6-BDBC-D7456359CF9A}" type="presParOf" srcId="{410A4177-7716-443F-A9A8-7B5D64E019C1}" destId="{3B279BB4-82FE-40CC-ACD2-442421B6436F}" srcOrd="9" destOrd="0" presId="urn:microsoft.com/office/officeart/2005/8/layout/vProcess5"/>
    <dgm:cxn modelId="{DD55CE0F-1E2B-4BA2-AB5D-AB9D74789396}" type="presParOf" srcId="{410A4177-7716-443F-A9A8-7B5D64E019C1}" destId="{D19E1ABE-0121-4266-8825-BB6ED18E24E0}" srcOrd="10" destOrd="0" presId="urn:microsoft.com/office/officeart/2005/8/layout/vProcess5"/>
    <dgm:cxn modelId="{35F9E7D1-32BC-4795-BC8C-70A2942289B2}" type="presParOf" srcId="{410A4177-7716-443F-A9A8-7B5D64E019C1}" destId="{0F3BA788-9C73-4309-9A3C-DCCCD5A02900}"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905D4-A3D5-409D-8D58-442E0CE141FF}">
      <dsp:nvSpPr>
        <dsp:cNvPr id="0" name=""/>
        <dsp:cNvSpPr/>
      </dsp:nvSpPr>
      <dsp:spPr>
        <a:xfrm>
          <a:off x="0" y="0"/>
          <a:ext cx="7665720" cy="957294"/>
        </a:xfrm>
        <a:prstGeom prst="roundRect">
          <a:avLst>
            <a:gd name="adj" fmla="val 10000"/>
          </a:avLst>
        </a:prstGeom>
        <a:solidFill>
          <a:schemeClr val="accent5"/>
        </a:solidFill>
        <a:ln w="381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sv-SE" sz="1600" kern="1200" noProof="0">
              <a:solidFill>
                <a:schemeClr val="tx1"/>
              </a:solidFill>
            </a:rPr>
            <a:t>Det används när man avser att</a:t>
          </a:r>
          <a:r>
            <a:rPr lang="sv-SE" sz="1600" b="1" kern="1200" noProof="0">
              <a:solidFill>
                <a:schemeClr val="tx1"/>
              </a:solidFill>
            </a:rPr>
            <a:t> individen</a:t>
          </a:r>
          <a:r>
            <a:rPr lang="sv-SE" sz="1600" kern="1200" noProof="0">
              <a:solidFill>
                <a:schemeClr val="tx1"/>
              </a:solidFill>
            </a:rPr>
            <a:t>.. på något sätt kan ta del av eller </a:t>
          </a:r>
          <a:r>
            <a:rPr lang="sv-SE" sz="1600" b="1" kern="1200" noProof="0">
              <a:solidFill>
                <a:schemeClr val="tx1"/>
              </a:solidFill>
            </a:rPr>
            <a:t>påverka besluten </a:t>
          </a:r>
          <a:r>
            <a:rPr lang="sv-SE" sz="1600" kern="1200" noProof="0">
              <a:solidFill>
                <a:schemeClr val="tx1"/>
              </a:solidFill>
            </a:rPr>
            <a:t>som rör </a:t>
          </a:r>
          <a:r>
            <a:rPr lang="sv-SE" sz="1600" b="1" kern="1200" noProof="0">
              <a:solidFill>
                <a:schemeClr val="tx1"/>
              </a:solidFill>
            </a:rPr>
            <a:t>deras egna insatser</a:t>
          </a:r>
          <a:r>
            <a:rPr lang="sv-SE" sz="1600" kern="1200" noProof="0">
              <a:solidFill>
                <a:schemeClr val="tx1"/>
              </a:solidFill>
            </a:rPr>
            <a:t>.</a:t>
          </a:r>
        </a:p>
      </dsp:txBody>
      <dsp:txXfrm>
        <a:off x="28038" y="28038"/>
        <a:ext cx="6551833" cy="901218"/>
      </dsp:txXfrm>
    </dsp:sp>
    <dsp:sp modelId="{898B9CB8-DA50-4B31-896A-783C614D9943}">
      <dsp:nvSpPr>
        <dsp:cNvPr id="0" name=""/>
        <dsp:cNvSpPr/>
      </dsp:nvSpPr>
      <dsp:spPr>
        <a:xfrm>
          <a:off x="642004" y="1131347"/>
          <a:ext cx="7665720" cy="957294"/>
        </a:xfrm>
        <a:prstGeom prst="roundRect">
          <a:avLst>
            <a:gd name="adj" fmla="val 10000"/>
          </a:avLst>
        </a:prstGeom>
        <a:solidFill>
          <a:schemeClr val="accent5"/>
        </a:solidFill>
        <a:ln w="381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sv-SE" sz="1600" kern="1200" noProof="0">
              <a:solidFill>
                <a:schemeClr val="tx1"/>
              </a:solidFill>
            </a:rPr>
            <a:t>Om man </a:t>
          </a:r>
          <a:r>
            <a:rPr lang="sv-SE" sz="1600" b="1" kern="1200" noProof="0">
              <a:solidFill>
                <a:schemeClr val="tx1"/>
              </a:solidFill>
            </a:rPr>
            <a:t>medverkar</a:t>
          </a:r>
          <a:r>
            <a:rPr lang="sv-SE" sz="1600" kern="1200" noProof="0">
              <a:solidFill>
                <a:schemeClr val="tx1"/>
              </a:solidFill>
            </a:rPr>
            <a:t> i sin planering kring vård och omsorg så blir man</a:t>
          </a:r>
          <a:r>
            <a:rPr lang="sv-SE" sz="1600" b="1" kern="1200" noProof="0">
              <a:solidFill>
                <a:schemeClr val="tx1"/>
              </a:solidFill>
            </a:rPr>
            <a:t> delaktig </a:t>
          </a:r>
          <a:r>
            <a:rPr lang="sv-SE" sz="1600" kern="1200" noProof="0">
              <a:solidFill>
                <a:schemeClr val="tx1"/>
              </a:solidFill>
            </a:rPr>
            <a:t>och kan då </a:t>
          </a:r>
          <a:r>
            <a:rPr lang="sv-SE" sz="1600" b="1" kern="1200" noProof="0">
              <a:solidFill>
                <a:schemeClr val="tx1"/>
              </a:solidFill>
            </a:rPr>
            <a:t>påverka</a:t>
          </a:r>
          <a:r>
            <a:rPr lang="sv-SE" sz="1600" kern="1200" noProof="0">
              <a:solidFill>
                <a:schemeClr val="tx1"/>
              </a:solidFill>
            </a:rPr>
            <a:t> det som pågår runt omkring sig </a:t>
          </a:r>
        </a:p>
      </dsp:txBody>
      <dsp:txXfrm>
        <a:off x="670042" y="1159385"/>
        <a:ext cx="6345398" cy="901218"/>
      </dsp:txXfrm>
    </dsp:sp>
    <dsp:sp modelId="{D3324506-5A02-437A-8089-E821916081B2}">
      <dsp:nvSpPr>
        <dsp:cNvPr id="0" name=""/>
        <dsp:cNvSpPr/>
      </dsp:nvSpPr>
      <dsp:spPr>
        <a:xfrm>
          <a:off x="1274425" y="2262695"/>
          <a:ext cx="7665720" cy="957294"/>
        </a:xfrm>
        <a:prstGeom prst="roundRect">
          <a:avLst>
            <a:gd name="adj" fmla="val 10000"/>
          </a:avLst>
        </a:prstGeom>
        <a:solidFill>
          <a:schemeClr val="accent5"/>
        </a:solidFill>
        <a:ln w="381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sv-SE" sz="1600" kern="1200" noProof="0">
              <a:solidFill>
                <a:schemeClr val="tx1"/>
              </a:solidFill>
            </a:rPr>
            <a:t>Och på så vis så får man </a:t>
          </a:r>
          <a:r>
            <a:rPr lang="sv-SE" sz="1600" b="1" kern="1200" noProof="0">
              <a:solidFill>
                <a:schemeClr val="tx1"/>
              </a:solidFill>
            </a:rPr>
            <a:t>inflytande</a:t>
          </a:r>
          <a:r>
            <a:rPr lang="sv-SE" sz="1600" kern="1200" noProof="0">
              <a:solidFill>
                <a:schemeClr val="tx1"/>
              </a:solidFill>
            </a:rPr>
            <a:t> och får en förståelse</a:t>
          </a:r>
        </a:p>
      </dsp:txBody>
      <dsp:txXfrm>
        <a:off x="1302463" y="2290733"/>
        <a:ext cx="6354980" cy="901218"/>
      </dsp:txXfrm>
    </dsp:sp>
    <dsp:sp modelId="{D98CF50A-7822-4E4B-BEEC-0CFFB5F0C51B}">
      <dsp:nvSpPr>
        <dsp:cNvPr id="0" name=""/>
        <dsp:cNvSpPr/>
      </dsp:nvSpPr>
      <dsp:spPr>
        <a:xfrm>
          <a:off x="1916429" y="3394043"/>
          <a:ext cx="7665720" cy="957294"/>
        </a:xfrm>
        <a:prstGeom prst="roundRect">
          <a:avLst>
            <a:gd name="adj" fmla="val 10000"/>
          </a:avLst>
        </a:prstGeom>
        <a:solidFill>
          <a:schemeClr val="accent5"/>
        </a:solidFill>
        <a:ln w="381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sv-SE" sz="1600" kern="1200" noProof="0">
              <a:solidFill>
                <a:schemeClr val="tx1"/>
              </a:solidFill>
            </a:rPr>
            <a:t>Och har man en </a:t>
          </a:r>
          <a:r>
            <a:rPr lang="sv-SE" sz="1600" b="1" kern="1200" noProof="0">
              <a:solidFill>
                <a:schemeClr val="tx1"/>
              </a:solidFill>
            </a:rPr>
            <a:t>förståelse</a:t>
          </a:r>
          <a:r>
            <a:rPr lang="sv-SE" sz="1600" kern="1200" noProof="0">
              <a:solidFill>
                <a:schemeClr val="tx1"/>
              </a:solidFill>
            </a:rPr>
            <a:t> så kan </a:t>
          </a:r>
          <a:r>
            <a:rPr lang="sv-SE" sz="1600" b="1" kern="1200" noProof="0">
              <a:solidFill>
                <a:schemeClr val="tx1"/>
              </a:solidFill>
            </a:rPr>
            <a:t>återhämtningen</a:t>
          </a:r>
          <a:r>
            <a:rPr lang="sv-SE" sz="1600" kern="1200" noProof="0">
              <a:solidFill>
                <a:schemeClr val="tx1"/>
              </a:solidFill>
            </a:rPr>
            <a:t> bli bättre och gå mycket fortare</a:t>
          </a:r>
        </a:p>
      </dsp:txBody>
      <dsp:txXfrm>
        <a:off x="1944467" y="3422081"/>
        <a:ext cx="6345398" cy="901218"/>
      </dsp:txXfrm>
    </dsp:sp>
    <dsp:sp modelId="{A9AE4468-C768-4EF1-AFEC-027A2B8639CB}">
      <dsp:nvSpPr>
        <dsp:cNvPr id="0" name=""/>
        <dsp:cNvSpPr/>
      </dsp:nvSpPr>
      <dsp:spPr>
        <a:xfrm>
          <a:off x="7043478" y="733200"/>
          <a:ext cx="622241" cy="622241"/>
        </a:xfrm>
        <a:prstGeom prst="downArrow">
          <a:avLst>
            <a:gd name="adj1" fmla="val 55000"/>
            <a:gd name="adj2" fmla="val 45000"/>
          </a:avLst>
        </a:prstGeom>
        <a:solidFill>
          <a:schemeClr val="bg1">
            <a:lumMod val="75000"/>
            <a:alpha val="9000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7183482" y="733200"/>
        <a:ext cx="342233" cy="468236"/>
      </dsp:txXfrm>
    </dsp:sp>
    <dsp:sp modelId="{18D88222-686D-44F7-807D-814EDB6D499A}">
      <dsp:nvSpPr>
        <dsp:cNvPr id="0" name=""/>
        <dsp:cNvSpPr/>
      </dsp:nvSpPr>
      <dsp:spPr>
        <a:xfrm>
          <a:off x="7685482" y="1864548"/>
          <a:ext cx="622241" cy="622241"/>
        </a:xfrm>
        <a:prstGeom prst="downArrow">
          <a:avLst>
            <a:gd name="adj1" fmla="val 55000"/>
            <a:gd name="adj2" fmla="val 45000"/>
          </a:avLst>
        </a:prstGeom>
        <a:solidFill>
          <a:schemeClr val="bg1">
            <a:lumMod val="75000"/>
          </a:schemeClr>
        </a:solidFill>
        <a:ln w="12700" cap="flat" cmpd="sng" algn="ctr">
          <a:solidFill>
            <a:schemeClr val="accent2">
              <a:tint val="40000"/>
              <a:alpha val="90000"/>
              <a:hueOff val="-128980"/>
              <a:satOff val="32728"/>
              <a:lumOff val="368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7825486" y="1864548"/>
        <a:ext cx="342233" cy="468236"/>
      </dsp:txXfrm>
    </dsp:sp>
    <dsp:sp modelId="{D2F8FDF3-8AA6-4B8D-A3F2-B409679CD670}">
      <dsp:nvSpPr>
        <dsp:cNvPr id="0" name=""/>
        <dsp:cNvSpPr/>
      </dsp:nvSpPr>
      <dsp:spPr>
        <a:xfrm>
          <a:off x="8317904" y="2995896"/>
          <a:ext cx="622241" cy="622241"/>
        </a:xfrm>
        <a:prstGeom prst="downArrow">
          <a:avLst>
            <a:gd name="adj1" fmla="val 55000"/>
            <a:gd name="adj2" fmla="val 45000"/>
          </a:avLst>
        </a:prstGeom>
        <a:solidFill>
          <a:schemeClr val="bg1">
            <a:lumMod val="75000"/>
          </a:schemeClr>
        </a:solidFill>
        <a:ln w="12700" cap="flat" cmpd="sng" algn="ctr">
          <a:solidFill>
            <a:schemeClr val="accent2">
              <a:tint val="40000"/>
              <a:alpha val="90000"/>
              <a:hueOff val="-257960"/>
              <a:satOff val="65456"/>
              <a:lumOff val="737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8457908" y="2995896"/>
        <a:ext cx="342233" cy="46823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544CF57C-5456-4F06-B679-A70E293FDB73}" type="datetimeFigureOut">
              <a:rPr lang="sv-SE" smtClean="0"/>
              <a:t>2024-12-19</a:t>
            </a:fld>
            <a:endParaRPr lang="sv-SE"/>
          </a:p>
        </p:txBody>
      </p:sp>
      <p:sp>
        <p:nvSpPr>
          <p:cNvPr id="4" name="Platshållare för bildobjekt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85B256E-1D2E-4D24-B475-264CA91F2D62}" type="slidenum">
              <a:rPr lang="sv-SE" smtClean="0"/>
              <a:t>‹#›</a:t>
            </a:fld>
            <a:endParaRPr lang="sv-SE"/>
          </a:p>
        </p:txBody>
      </p:sp>
    </p:spTree>
    <p:extLst>
      <p:ext uri="{BB962C8B-B14F-4D97-AF65-F5344CB8AC3E}">
        <p14:creationId xmlns:p14="http://schemas.microsoft.com/office/powerpoint/2010/main" val="280456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skr.se/skr/halsasjukvard/utvecklingavverksamhet/naravard/omstallningtillnaravard.57446.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www.vardsamverkan.se/samverkanteman/samordnad-individuell-plan-sip/stodmaterial/metoder-for-delaktighet/" TargetMode="External"/><Relationship Id="rId2" Type="http://schemas.openxmlformats.org/officeDocument/2006/relationships/slide" Target="../slides/slide56.xml"/><Relationship Id="rId1" Type="http://schemas.openxmlformats.org/officeDocument/2006/relationships/notesMaster" Target="../notesMasters/notesMaster1.xml"/><Relationship Id="rId4" Type="http://schemas.openxmlformats.org/officeDocument/2006/relationships/hyperlink" Target="https://www.vardsamverkan.se/omraden/samordnad-individuell-plan-sip/stodmaterial/metoder-for-delaktighet2/metoder-for-delaktighet/" TargetMode="Externa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www.vgregion.se/regional-utveckling/omraden/social-hallbarhet/manskliga-rattigheter/rattighetsbaserat-arbete/filmer/" TargetMode="External"/><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a:solidFill>
                  <a:schemeClr val="tx1"/>
                </a:solidFill>
                <a:effectLst/>
                <a:latin typeface="+mn-lt"/>
                <a:ea typeface="+mn-ea"/>
                <a:cs typeface="+mn-cs"/>
              </a:rPr>
              <a:t>Utbildningen innefattar ”Riktlinje för SIP i Västra Götaland” (SIP alla åldrar) och "Överenskommelse om samverkan för barns och ungas hälsa" (tidigare </a:t>
            </a:r>
            <a:r>
              <a:rPr lang="sv-SE" sz="1200" b="0" i="0" u="none" strike="noStrike" kern="1200" err="1">
                <a:solidFill>
                  <a:schemeClr val="tx1"/>
                </a:solidFill>
                <a:effectLst/>
                <a:latin typeface="+mn-lt"/>
                <a:ea typeface="+mn-ea"/>
                <a:cs typeface="+mn-cs"/>
              </a:rPr>
              <a:t>Västbus</a:t>
            </a:r>
            <a:r>
              <a:rPr lang="sv-SE" sz="1200" b="0" i="0" u="none" strike="noStrike" kern="1200">
                <a:solidFill>
                  <a:schemeClr val="tx1"/>
                </a:solidFill>
                <a:effectLst/>
                <a:latin typeface="+mn-lt"/>
                <a:ea typeface="+mn-ea"/>
                <a:cs typeface="+mn-cs"/>
              </a:rPr>
              <a:t>)</a:t>
            </a:r>
            <a:endParaRPr lang="sv-SE">
              <a:cs typeface="Calibri"/>
            </a:endParaRPr>
          </a:p>
          <a:p>
            <a:pPr>
              <a:lnSpc>
                <a:spcPct val="107000"/>
              </a:lnSpc>
              <a:spcAft>
                <a:spcPts val="800"/>
              </a:spcAft>
            </a:pPr>
            <a:r>
              <a:rPr lang="sv-SE" sz="1800">
                <a:effectLst/>
                <a:latin typeface="Calibri"/>
                <a:ea typeface="Calibri" panose="020F0502020204030204" pitchFamily="34" charset="0"/>
                <a:cs typeface="Calibri"/>
              </a:rPr>
              <a:t>MÅLET att fler ska få SIP av god kvalitet/till nytta.</a:t>
            </a:r>
          </a:p>
          <a:p>
            <a:pPr>
              <a:lnSpc>
                <a:spcPct val="107000"/>
              </a:lnSpc>
              <a:spcAft>
                <a:spcPts val="800"/>
              </a:spcAft>
            </a:pPr>
            <a:r>
              <a:rPr lang="sv-SE" sz="1800">
                <a:effectLst/>
                <a:latin typeface="Calibri"/>
                <a:ea typeface="Calibri" panose="020F0502020204030204" pitchFamily="34" charset="0"/>
                <a:cs typeface="Calibri"/>
              </a:rPr>
              <a:t>Vi vet att ni alla kan SIP, det är inte nytt. Idag vill vi ge er verktyg för att ni ska lyckas i förbättringsarbetet med SIP. BRA SIP – gör skillnad. </a:t>
            </a:r>
            <a:endParaRPr lang="sv-SE" sz="1200" b="0" i="0" u="none" strike="noStrike" kern="1200">
              <a:solidFill>
                <a:schemeClr val="tx1"/>
              </a:solidFill>
              <a:effectLst/>
              <a:latin typeface="+mn-lt"/>
              <a:ea typeface="+mn-ea"/>
              <a:cs typeface="+mn-cs"/>
            </a:endParaRPr>
          </a:p>
          <a:p>
            <a:endParaRPr lang="sv-SE"/>
          </a:p>
          <a:p>
            <a:r>
              <a:rPr lang="sv-SE"/>
              <a:t>SIP syftar till att skapa delaktighet och trygghet för individen. Den ska utgå från vad som är viktigt för individen och vara individens plan. Dokumentet ska innehålla vad individen kan göra själv, vad hen behöver hjälp och stöd med, vem som ansvarar för vad och kontaktuppgifter till ansvariga vårdgivare</a:t>
            </a:r>
          </a:p>
        </p:txBody>
      </p:sp>
      <p:sp>
        <p:nvSpPr>
          <p:cNvPr id="4" name="Platshållare för bildnummer 3"/>
          <p:cNvSpPr>
            <a:spLocks noGrp="1"/>
          </p:cNvSpPr>
          <p:nvPr>
            <p:ph type="sldNum" sz="quarter" idx="5"/>
          </p:nvPr>
        </p:nvSpPr>
        <p:spPr/>
        <p:txBody>
          <a:bodyPr/>
          <a:lstStyle/>
          <a:p>
            <a:fld id="{B85B256E-1D2E-4D24-B475-264CA91F2D62}" type="slidenum">
              <a:rPr lang="sv-SE" smtClean="0"/>
              <a:t>1</a:t>
            </a:fld>
            <a:endParaRPr lang="sv-SE"/>
          </a:p>
        </p:txBody>
      </p:sp>
    </p:spTree>
    <p:extLst>
      <p:ext uri="{BB962C8B-B14F-4D97-AF65-F5344CB8AC3E}">
        <p14:creationId xmlns:p14="http://schemas.microsoft.com/office/powerpoint/2010/main" val="1264201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Implementeringsplanen för dig som SIP-utbildare </a:t>
            </a:r>
            <a:endParaRPr lang="sv-SE">
              <a:cs typeface="Calibri"/>
            </a:endParaRPr>
          </a:p>
          <a:p>
            <a:pPr marL="171450" indent="-171450">
              <a:buFont typeface="Arial" panose="020B0604020202020204" pitchFamily="34" charset="0"/>
              <a:buChar char="•"/>
            </a:pPr>
            <a:r>
              <a:rPr lang="sv-SE" b="0"/>
              <a:t>Har ni en sådan att utbilda efter?</a:t>
            </a:r>
            <a:endParaRPr lang="sv-SE" b="0">
              <a:cs typeface="Calibri" panose="020F0502020204030204"/>
            </a:endParaRPr>
          </a:p>
          <a:p>
            <a:pPr marL="171450" indent="-171450">
              <a:buFont typeface="Arial" panose="020B0604020202020204" pitchFamily="34" charset="0"/>
              <a:buChar char="•"/>
            </a:pPr>
            <a:r>
              <a:rPr lang="sv-SE" b="0"/>
              <a:t>Orsaken till att den behövs egentligen redan nu när ni går denna utbildning är att det ska finnas en plan för det fortsatta arbetet.</a:t>
            </a:r>
            <a:r>
              <a:rPr lang="sv-SE"/>
              <a:t> </a:t>
            </a:r>
            <a:endParaRPr lang="sv-SE">
              <a:cs typeface="Calibri"/>
            </a:endParaRPr>
          </a:p>
          <a:p>
            <a:pPr marL="171450" indent="-171450">
              <a:buFont typeface="Arial" panose="020B0604020202020204" pitchFamily="34" charset="0"/>
              <a:buChar char="•"/>
            </a:pPr>
            <a:r>
              <a:rPr lang="sv-SE" b="0"/>
              <a:t>Vi vet av erfarenhet och studier att det blir mer verksamt om det finns i starten. Ta med er denna fråga hem till era chefer!</a:t>
            </a:r>
            <a:endParaRPr lang="sv-SE" b="0">
              <a:cs typeface="Calibri" panose="020F0502020204030204"/>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798593-1718-4577-AD47-4054532DBE2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897817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103</a:t>
            </a:fld>
            <a:endParaRPr lang="sv-SE"/>
          </a:p>
        </p:txBody>
      </p:sp>
    </p:spTree>
    <p:extLst>
      <p:ext uri="{BB962C8B-B14F-4D97-AF65-F5344CB8AC3E}">
        <p14:creationId xmlns:p14="http://schemas.microsoft.com/office/powerpoint/2010/main" val="158886168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3031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0">
                <a:cs typeface="Calibri"/>
              </a:rPr>
              <a:t>Tips på ett bra stöd för att lära mer om implementering, förändringsarbete. 10 sidor effektiv läsning från Socialstyrelsen; ”Om Implementering”.</a:t>
            </a:r>
          </a:p>
          <a:p>
            <a:pPr marL="171450" indent="-171450">
              <a:buFont typeface="Arial" panose="020B0604020202020204" pitchFamily="34" charset="0"/>
              <a:buChar char="•"/>
            </a:pPr>
            <a:endParaRPr lang="sv-SE"/>
          </a:p>
          <a:p>
            <a:pPr marL="171450" indent="-171450">
              <a:buFont typeface="Arial" panose="020B0604020202020204" pitchFamily="34" charset="0"/>
              <a:buChar char="•"/>
            </a:pPr>
            <a:r>
              <a:rPr lang="sv-SE"/>
              <a:t>Implementering är de tillvägagångssätt som används för att införa nya metoder i en verksamhet. I det här sammanhanget avser vi såklart implementering av SIP-verktyget – och att det används som det var tänkt – med kvalitet och genomsyrad av delaktighet.</a:t>
            </a:r>
          </a:p>
          <a:p>
            <a:pPr marL="171450" indent="-171450">
              <a:buFont typeface="Arial" panose="020B0604020202020204" pitchFamily="34" charset="0"/>
              <a:buChar char="•"/>
            </a:pPr>
            <a:endParaRPr lang="sv-SE"/>
          </a:p>
          <a:p>
            <a:pPr marL="171450" indent="-171450">
              <a:buFont typeface="Arial" panose="020B0604020202020204" pitchFamily="34" charset="0"/>
              <a:buChar char="•"/>
            </a:pPr>
            <a:r>
              <a:rPr lang="sv-SE"/>
              <a:t>Om man tar hjälp av den kunskap som finns om implementering är det betydligt större chans att förändringsarbetet går som planerat. Ni som chefer och ledare behöver kunskap om implementering för att leda och lyckas i detta uppdrag! Implementering tar tid. Ibland kan det ta flera år innan en ny metod har integrerats och blivit en del av det ordinarie arbetet. Forskare brukar tala om två till fyra år.</a:t>
            </a:r>
          </a:p>
          <a:p>
            <a:pPr marL="171450" indent="-171450">
              <a:buFont typeface="Arial" panose="020B0604020202020204" pitchFamily="34" charset="0"/>
              <a:buChar char="•"/>
            </a:pPr>
            <a:endParaRPr lang="sv-SE">
              <a:cs typeface="Calibri"/>
            </a:endParaRPr>
          </a:p>
          <a:p>
            <a:pPr marL="171450" indent="-171450">
              <a:buFont typeface="Arial" panose="020B0604020202020204" pitchFamily="34" charset="0"/>
              <a:buChar char="•"/>
            </a:pPr>
            <a:r>
              <a:rPr lang="sv-SE"/>
              <a:t>Implementeringsprocessen går att beskriva som fyra faser som beskrivs i texten ”om Implementering.</a:t>
            </a:r>
            <a:endParaRPr lang="sv-SE" i="0"/>
          </a:p>
        </p:txBody>
      </p:sp>
      <p:sp>
        <p:nvSpPr>
          <p:cNvPr id="4" name="Platshållare för bildnummer 3"/>
          <p:cNvSpPr>
            <a:spLocks noGrp="1"/>
          </p:cNvSpPr>
          <p:nvPr>
            <p:ph type="sldNum" sz="quarter" idx="5"/>
          </p:nvPr>
        </p:nvSpPr>
        <p:spPr/>
        <p:txBody>
          <a:bodyPr/>
          <a:lstStyle/>
          <a:p>
            <a:fld id="{DDA7E4FD-0ACE-4B93-98FD-30F040430189}" type="slidenum">
              <a:rPr lang="sv-SE" smtClean="0"/>
              <a:t>11</a:t>
            </a:fld>
            <a:endParaRPr lang="sv-SE"/>
          </a:p>
        </p:txBody>
      </p:sp>
    </p:spTree>
    <p:extLst>
      <p:ext uri="{BB962C8B-B14F-4D97-AF65-F5344CB8AC3E}">
        <p14:creationId xmlns:p14="http://schemas.microsoft.com/office/powerpoint/2010/main" val="2014560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Fas 1; Behovsinventering</a:t>
            </a:r>
          </a:p>
          <a:p>
            <a:r>
              <a:rPr lang="sv-SE"/>
              <a:t>Att identifiera och tydligt uttala behovet ökar möjligheterna att lyckas med en implementering. </a:t>
            </a:r>
          </a:p>
          <a:p>
            <a:r>
              <a:rPr lang="sv-SE"/>
              <a:t>Målet med en implementering måste vara så tydligt att det inte missförstås. Dessutom ska målet kunna mätas om man ska göra en uppföljning.</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12</a:t>
            </a:fld>
            <a:endParaRPr lang="sv-SE"/>
          </a:p>
        </p:txBody>
      </p:sp>
    </p:spTree>
    <p:extLst>
      <p:ext uri="{BB962C8B-B14F-4D97-AF65-F5344CB8AC3E}">
        <p14:creationId xmlns:p14="http://schemas.microsoft.com/office/powerpoint/2010/main" val="419670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98335"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Calibri" panose="020F0502020204030204" pitchFamily="34" charset="0"/>
                <a:ea typeface="Constantia" panose="02030602050306030303" pitchFamily="18" charset="0"/>
                <a:cs typeface="Calibri" panose="020F0502020204030204" pitchFamily="34" charset="0"/>
              </a:rPr>
              <a:t>Socialutskottets rapport 2017/18:RFR5 Samordnad individuell plan – en utvärdering:</a:t>
            </a:r>
          </a:p>
          <a:p>
            <a:pPr marL="510492" marR="0" lvl="0" indent="-283607" algn="l" defTabSz="914400" rtl="0" eaLnBrk="1" fontAlgn="auto" latinLnBrk="0" hangingPunct="1">
              <a:lnSpc>
                <a:spcPct val="100000"/>
              </a:lnSpc>
              <a:spcBef>
                <a:spcPts val="0"/>
              </a:spcBef>
              <a:spcAft>
                <a:spcPts val="0"/>
              </a:spcAft>
              <a:buClrTx/>
              <a:buSzTx/>
              <a:buFontTx/>
              <a:buNone/>
              <a:tabLst/>
              <a:defRPr/>
            </a:pPr>
            <a:r>
              <a:rPr lang="sv-SE"/>
              <a:t>https://www.riksdagen.se/sv/dokument-och-lagar/dokument/rapport-fran-riksdagen/samordnad-individuell-plan-sip-en-utvardering_h50wrfr5/</a:t>
            </a:r>
            <a:endParaRPr kumimoji="0" lang="sv-SE" sz="1200" b="0" i="0" u="sng" strike="noStrike" kern="1200" cap="none" spc="0" normalizeH="0" baseline="0" noProof="0">
              <a:ln>
                <a:noFill/>
              </a:ln>
              <a:solidFill>
                <a:prstClr val="black"/>
              </a:solidFill>
              <a:effectLst/>
              <a:uLnTx/>
              <a:uFillTx/>
              <a:latin typeface="Calibri" panose="020F0502020204030204" pitchFamily="34" charset="0"/>
              <a:ea typeface="Constantia" panose="02030602050306030303" pitchFamily="18" charset="0"/>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Brukarrevision ”Jag lever mitt liv mellan stuprören”: </a:t>
            </a:r>
            <a:br>
              <a:rPr kumimoji="0" lang="sv-SE" sz="12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br>
            <a:r>
              <a:rPr lang="sv-SE"/>
              <a:t>https://nsphvastragotaland.se/wp-content/uploads/2019/01/SIP-rapport-2018-fyra-loggor.pdf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Fördjupad analys av SIP 2019 i Västra Götaland: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sv-SE" sz="12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Calibri" panose="020F0502020204030204" pitchFamily="34" charset="0"/>
              </a:rPr>
              <a:t>https://mellanarkiv-offentlig.vgregion.se/alfresco/s/archive/stream/public/v1/source/available/SOFIA/RS6895-621728397-961/SURROGATE/F%C3%B6rdjupad%20analys%20-%20SIP%20i%20V%C3%A4stra%20G%C3%B6taland.pdf</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13</a:t>
            </a:fld>
            <a:endParaRPr lang="sv-SE"/>
          </a:p>
        </p:txBody>
      </p:sp>
    </p:spTree>
    <p:extLst>
      <p:ext uri="{BB962C8B-B14F-4D97-AF65-F5344CB8AC3E}">
        <p14:creationId xmlns:p14="http://schemas.microsoft.com/office/powerpoint/2010/main" val="2813801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Fas 2, Installation</a:t>
            </a:r>
          </a:p>
          <a:p>
            <a:r>
              <a:rPr lang="sv-SE"/>
              <a:t>För att förändringsarbetet ska bli en tydlig process behöver det förankras. </a:t>
            </a:r>
          </a:p>
          <a:p>
            <a:r>
              <a:rPr lang="sv-SE"/>
              <a:t>Varför, på vilket sätt, vilka berörs, vilka resurser finns respektive behövs, vad krävs av mig, vad krävs av organisationen samt vilka hinder och framgångsfaktorer finns?</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14</a:t>
            </a:fld>
            <a:endParaRPr lang="sv-SE"/>
          </a:p>
        </p:txBody>
      </p:sp>
    </p:spTree>
    <p:extLst>
      <p:ext uri="{BB962C8B-B14F-4D97-AF65-F5344CB8AC3E}">
        <p14:creationId xmlns:p14="http://schemas.microsoft.com/office/powerpoint/2010/main" val="23420217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15</a:t>
            </a:fld>
            <a:endParaRPr lang="sv-SE"/>
          </a:p>
        </p:txBody>
      </p:sp>
    </p:spTree>
    <p:extLst>
      <p:ext uri="{BB962C8B-B14F-4D97-AF65-F5344CB8AC3E}">
        <p14:creationId xmlns:p14="http://schemas.microsoft.com/office/powerpoint/2010/main" val="706479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600" b="0" i="0" u="none" strike="noStrike" kern="1200" cap="none" spc="0" normalizeH="0" baseline="0" noProof="0" err="1">
                <a:ln>
                  <a:noFill/>
                </a:ln>
                <a:solidFill>
                  <a:prstClr val="black"/>
                </a:solidFill>
                <a:effectLst/>
                <a:uLnTx/>
                <a:uFillTx/>
                <a:latin typeface="Calibri" panose="020F0502020204030204"/>
                <a:ea typeface="+mn-ea"/>
                <a:cs typeface="+mn-cs"/>
              </a:rPr>
              <a:t>Fas</a:t>
            </a:r>
            <a:r>
              <a:rPr kumimoji="0" lang="en-US" sz="2600" b="0" i="0" u="none" strike="noStrike" kern="1200" cap="none" spc="0" normalizeH="0" baseline="0" noProof="0">
                <a:ln>
                  <a:noFill/>
                </a:ln>
                <a:solidFill>
                  <a:prstClr val="black"/>
                </a:solidFill>
                <a:effectLst/>
                <a:uLnTx/>
                <a:uFillTx/>
                <a:latin typeface="Calibri" panose="020F0502020204030204"/>
                <a:ea typeface="+mn-ea"/>
                <a:cs typeface="+mn-cs"/>
              </a:rPr>
              <a:t> 3 </a:t>
            </a:r>
            <a:r>
              <a:rPr kumimoji="0" lang="en-US" sz="2600" b="1" i="0" u="none" strike="noStrike" kern="1200" cap="none" spc="0" normalizeH="0" baseline="0" noProof="0" err="1">
                <a:ln>
                  <a:noFill/>
                </a:ln>
                <a:solidFill>
                  <a:prstClr val="black"/>
                </a:solidFill>
                <a:effectLst/>
                <a:uLnTx/>
                <a:uFillTx/>
                <a:latin typeface="Calibri" panose="020F0502020204030204"/>
                <a:ea typeface="+mn-ea"/>
                <a:cs typeface="+mn-cs"/>
              </a:rPr>
              <a:t>Användning</a:t>
            </a:r>
            <a:endParaRPr kumimoji="0" lang="en-US" sz="2600" b="1" i="0" u="none" strike="noStrike" kern="1200" cap="none" spc="0" normalizeH="0" baseline="0" noProof="0">
              <a:ln>
                <a:noFill/>
              </a:ln>
              <a:solidFill>
                <a:prstClr val="black"/>
              </a:solidFill>
              <a:effectLst/>
              <a:uLnTx/>
              <a:uFillTx/>
              <a:latin typeface="Calibri" panose="020F0502020204030204"/>
              <a:ea typeface="+mn-ea"/>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Nätverksträffar ett gott exempel på stöd under användningsfasen</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16</a:t>
            </a:fld>
            <a:endParaRPr lang="sv-SE"/>
          </a:p>
        </p:txBody>
      </p:sp>
    </p:spTree>
    <p:extLst>
      <p:ext uri="{BB962C8B-B14F-4D97-AF65-F5344CB8AC3E}">
        <p14:creationId xmlns:p14="http://schemas.microsoft.com/office/powerpoint/2010/main" val="802892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TimesNewRomanPSMT"/>
                <a:ea typeface="+mn-ea"/>
                <a:cs typeface="+mn-cs"/>
              </a:rPr>
              <a:t>För att uppnå och vidmakthålla ett klientsäkert arbete behöver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TimesNewRomanPSMT"/>
                <a:ea typeface="+mn-ea"/>
                <a:cs typeface="+mn-cs"/>
              </a:rPr>
              <a:t>man följa arbetet, och kunna skilja på problem eller förbättringsbehov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TimesNewRomanPSMT"/>
                <a:ea typeface="+mn-ea"/>
                <a:cs typeface="+mn-cs"/>
              </a:rPr>
              <a:t>som beror på implementeringsprocessen, på metoden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TimesNewRomanPSMT"/>
                <a:ea typeface="+mn-ea"/>
                <a:cs typeface="+mn-cs"/>
              </a:rPr>
              <a:t>i sig eller på kompetens, organisation och ledarskap.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1B1A19"/>
              </a:solidFill>
              <a:effectLst/>
              <a:uLnTx/>
              <a:uFillTx/>
              <a:latin typeface="TimesNewRomanPSM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TimesNewRomanPSMT"/>
                <a:ea typeface="+mn-ea"/>
                <a:cs typeface="+mn-cs"/>
              </a:rPr>
              <a:t>Här gäller det att se om det har blivit någon förändring i sitt arbete och även att hålla i och hålla ut.</a:t>
            </a: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17</a:t>
            </a:fld>
            <a:endParaRPr lang="sv-SE"/>
          </a:p>
        </p:txBody>
      </p:sp>
    </p:spTree>
    <p:extLst>
      <p:ext uri="{BB962C8B-B14F-4D97-AF65-F5344CB8AC3E}">
        <p14:creationId xmlns:p14="http://schemas.microsoft.com/office/powerpoint/2010/main" val="1680187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0">
                <a:sym typeface="Calibri"/>
              </a:rPr>
              <a:t>Det finns olika typer av uppföljning vilket innebär att man behöver börja med att fundera över vad man vill veta, som visas på bilden.</a:t>
            </a:r>
          </a:p>
          <a:p>
            <a:pPr marL="171450" lvl="0" indent="-171450">
              <a:buFont typeface="Arial" panose="020B0604020202020204" pitchFamily="34" charset="0"/>
              <a:buChar char="•"/>
            </a:pPr>
            <a:r>
              <a:rPr lang="sv-SE" b="0">
                <a:sym typeface="Calibri"/>
              </a:rPr>
              <a:t>Vilka mått behöver ni göra på er verksamhet? Hur långt har ni kommit?</a:t>
            </a:r>
          </a:p>
          <a:p>
            <a:pPr marL="171450" lvl="0" indent="-171450">
              <a:buFont typeface="Arial" panose="020B0604020202020204" pitchFamily="34" charset="0"/>
              <a:buChar char="•"/>
            </a:pPr>
            <a:r>
              <a:rPr lang="sv-SE" i="0">
                <a:sym typeface="Calibri"/>
              </a:rPr>
              <a:t>När ni bestämt vad ni vill följa upp behöver ni fundera på hur insamlingen av måtten ska ske och vilka som ska samla in dem.</a:t>
            </a:r>
          </a:p>
          <a:p>
            <a:pPr marL="171450" lvl="0" indent="-171450">
              <a:buFont typeface="Arial" panose="020B0604020202020204" pitchFamily="34" charset="0"/>
              <a:buChar char="•"/>
            </a:pPr>
            <a:endParaRPr lang="sv-SE" b="0">
              <a:sym typeface="Calibri"/>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4488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ea typeface="Calibri" panose="020F0502020204030204"/>
              <a:cs typeface="Calibri"/>
            </a:endParaRPr>
          </a:p>
        </p:txBody>
      </p:sp>
      <p:sp>
        <p:nvSpPr>
          <p:cNvPr id="4" name="Platshållare för bildnummer 3"/>
          <p:cNvSpPr>
            <a:spLocks noGrp="1"/>
          </p:cNvSpPr>
          <p:nvPr>
            <p:ph type="sldNum" sz="quarter" idx="5"/>
          </p:nvPr>
        </p:nvSpPr>
        <p:spPr/>
        <p:txBody>
          <a:bodyPr/>
          <a:lstStyle/>
          <a:p>
            <a:fld id="{BC798593-1718-4577-AD47-4054532DBE2D}" type="slidenum">
              <a:rPr lang="sv-SE" smtClean="0"/>
              <a:t>19</a:t>
            </a:fld>
            <a:endParaRPr lang="sv-SE"/>
          </a:p>
        </p:txBody>
      </p:sp>
    </p:spTree>
    <p:extLst>
      <p:ext uri="{BB962C8B-B14F-4D97-AF65-F5344CB8AC3E}">
        <p14:creationId xmlns:p14="http://schemas.microsoft.com/office/powerpoint/2010/main" val="4217155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i="1">
              <a:cs typeface="Calibri" panose="020F0502020204030204"/>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2</a:t>
            </a:fld>
            <a:endParaRPr lang="sv-SE"/>
          </a:p>
        </p:txBody>
      </p:sp>
    </p:spTree>
    <p:extLst>
      <p:ext uri="{BB962C8B-B14F-4D97-AF65-F5344CB8AC3E}">
        <p14:creationId xmlns:p14="http://schemas.microsoft.com/office/powerpoint/2010/main" val="3618350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100" i="1">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1775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a:solidFill>
                  <a:schemeClr val="tx1"/>
                </a:solidFill>
              </a:rPr>
              <a:t>Inom varje organisation finns verktyg för planering av den enskildes vård och insatser. </a:t>
            </a:r>
          </a:p>
          <a:p>
            <a:endParaRPr lang="sv-SE" sz="1100">
              <a:solidFill>
                <a:schemeClr val="tx1"/>
              </a:solidFill>
            </a:endParaRPr>
          </a:p>
          <a:p>
            <a:r>
              <a:rPr lang="sv-SE" sz="1100">
                <a:solidFill>
                  <a:schemeClr val="tx1"/>
                </a:solidFill>
              </a:rPr>
              <a:t>SIP är ett bredare verktyg som samordnar insatser från flera huvudmän och kan involvera andra berörda såsom närstående eller Försäkringskassan.</a:t>
            </a:r>
          </a:p>
          <a:p>
            <a:pPr algn="just"/>
            <a:endParaRPr lang="sv-SE" sz="1050">
              <a:solidFill>
                <a:schemeClr val="tx1"/>
              </a:solidFill>
            </a:endParaRPr>
          </a:p>
          <a:p>
            <a:endParaRPr lang="sv-SE" sz="1100">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21</a:t>
            </a:fld>
            <a:endParaRPr lang="sv-SE"/>
          </a:p>
        </p:txBody>
      </p:sp>
    </p:spTree>
    <p:extLst>
      <p:ext uri="{BB962C8B-B14F-4D97-AF65-F5344CB8AC3E}">
        <p14:creationId xmlns:p14="http://schemas.microsoft.com/office/powerpoint/2010/main" val="2775852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b="1"/>
              <a:t>Vårt länsgemensamma styrdokument för SIP: SIP-riktlinjen i Västra Götaland</a:t>
            </a:r>
          </a:p>
          <a:p>
            <a:r>
              <a:rPr lang="sv-SE" sz="1100" b="1"/>
              <a:t>www.vardsamverkan.se/sip</a:t>
            </a:r>
          </a:p>
          <a:p>
            <a:endParaRPr lang="sv-SE" sz="1100" b="1"/>
          </a:p>
          <a:p>
            <a:r>
              <a:rPr lang="sv-SE" sz="1100" b="1"/>
              <a:t>Läs igenom SIP-riktlinjen – ger svar på många frågor</a:t>
            </a:r>
          </a:p>
          <a:p>
            <a:endParaRPr lang="sv-SE" sz="1100"/>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3034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a:ea typeface="+mn-lt"/>
                <a:cs typeface="+mn-lt"/>
              </a:rPr>
              <a:t>Det personcentrerade arbetssättet tydliggörs i riktlinjen och genomsyrar arbetet med samordnad individuell plan (SIP). Vilket innebär en fokusförflyttning </a:t>
            </a:r>
            <a:endParaRPr lang="sv-SE" sz="1100"/>
          </a:p>
          <a:p>
            <a:r>
              <a:rPr lang="sv-SE" sz="1100" b="0">
                <a:ea typeface="+mn-lt"/>
                <a:cs typeface="+mn-lt"/>
              </a:rPr>
              <a:t>från</a:t>
            </a:r>
            <a:r>
              <a:rPr lang="sv-SE" sz="1100">
                <a:ea typeface="+mn-lt"/>
                <a:cs typeface="+mn-lt"/>
              </a:rPr>
              <a:t> ett organisationsperspektiv till personperspektiv. </a:t>
            </a:r>
          </a:p>
          <a:p>
            <a:r>
              <a:rPr lang="sv-SE" sz="1100" b="1" i="0">
                <a:ea typeface="+mn-lt"/>
                <a:cs typeface="+mn-lt"/>
              </a:rPr>
              <a:t>Från</a:t>
            </a:r>
            <a:r>
              <a:rPr lang="sv-SE" sz="1100">
                <a:ea typeface="+mn-lt"/>
                <a:cs typeface="+mn-lt"/>
              </a:rPr>
              <a:t> att vara reaktiva till att vara proaktiva och hälsofrämjande, </a:t>
            </a:r>
          </a:p>
          <a:p>
            <a:r>
              <a:rPr lang="sv-SE" sz="1100" b="1">
                <a:ea typeface="+mn-lt"/>
                <a:cs typeface="+mn-lt"/>
              </a:rPr>
              <a:t>från </a:t>
            </a:r>
            <a:r>
              <a:rPr lang="sv-SE" sz="1100">
                <a:ea typeface="+mn-lt"/>
                <a:cs typeface="+mn-lt"/>
              </a:rPr>
              <a:t>att se den enskilde som passiv mottagare till att vara aktivt delaktig samt </a:t>
            </a:r>
          </a:p>
          <a:p>
            <a:r>
              <a:rPr lang="sv-SE" sz="1100" b="1">
                <a:ea typeface="+mn-lt"/>
                <a:cs typeface="+mn-lt"/>
              </a:rPr>
              <a:t>från</a:t>
            </a:r>
            <a:r>
              <a:rPr lang="sv-SE" sz="1100">
                <a:ea typeface="+mn-lt"/>
                <a:cs typeface="+mn-lt"/>
              </a:rPr>
              <a:t> att </a:t>
            </a:r>
            <a:r>
              <a:rPr lang="sv-SE" sz="1200">
                <a:ea typeface="+mn-lt"/>
                <a:cs typeface="+mn-lt"/>
              </a:rPr>
              <a:t>arbeta</a:t>
            </a:r>
            <a:r>
              <a:rPr lang="sv-SE" sz="1100">
                <a:ea typeface="+mn-lt"/>
                <a:cs typeface="+mn-lt"/>
              </a:rPr>
              <a:t> med isolerade vård- och omsorgsinsatser till sammanhållna insatser utifrån personens fokus där vi ser till hela personens livssituation.</a:t>
            </a:r>
            <a:endParaRPr lang="sv-SE" sz="1100"/>
          </a:p>
          <a:p>
            <a:r>
              <a:rPr lang="sv-SE" sz="1100">
                <a:ea typeface="+mn-lt"/>
                <a:cs typeface="+mn-lt"/>
              </a:rPr>
              <a:t>Den enskildes svar på frågan ”Vad är viktigt för dig?” ska vara vårt gemensamma mål i den enskildes SIP. Tillsammans med den enskilde och dess närstående ska vi jobba för att nå detta mål.</a:t>
            </a:r>
            <a:endParaRPr lang="sv-SE" sz="1100"/>
          </a:p>
          <a:p>
            <a:r>
              <a:rPr lang="sv-SE" sz="1100"/>
              <a:t>Perspektivförflyttning, God och nära vård, Anna </a:t>
            </a:r>
            <a:r>
              <a:rPr lang="sv-SE" sz="1100" err="1"/>
              <a:t>Nergård</a:t>
            </a:r>
            <a:endParaRPr lang="sv-SE" sz="110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7A57D5-1971-4D7F-A4C4-FA91209B47B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43487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SKR: </a:t>
            </a:r>
            <a:r>
              <a:rPr lang="sv-SE">
                <a:hlinkClick r:id="rId3"/>
              </a:rPr>
              <a:t>Omställning till Nära vård | SKR</a:t>
            </a:r>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24</a:t>
            </a:fld>
            <a:endParaRPr lang="sv-SE"/>
          </a:p>
        </p:txBody>
      </p:sp>
    </p:spTree>
    <p:extLst>
      <p:ext uri="{BB962C8B-B14F-4D97-AF65-F5344CB8AC3E}">
        <p14:creationId xmlns:p14="http://schemas.microsoft.com/office/powerpoint/2010/main" val="1863630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Brukarrevision</a:t>
            </a:r>
            <a:br>
              <a:rPr lang="sv-SE" b="1">
                <a:cs typeface="+mn-lt"/>
              </a:rPr>
            </a:br>
            <a:r>
              <a:rPr lang="sv-SE" b="1"/>
              <a:t> </a:t>
            </a:r>
            <a:r>
              <a:rPr lang="sv-SE"/>
              <a:t>Brukarmedverkan har varit centralt i framtagandet av de reviderade riktlinjerna i SIP. </a:t>
            </a:r>
          </a:p>
          <a:p>
            <a:r>
              <a:rPr lang="sv-SE"/>
              <a:t>2018 fick </a:t>
            </a:r>
            <a:r>
              <a:rPr lang="sv-SE" err="1"/>
              <a:t>NSPHiG</a:t>
            </a:r>
            <a:r>
              <a:rPr lang="sv-SE"/>
              <a:t> Nationell Samverkan för Psykisk Hälsa i Göteborg i uppdrag att fråga brukare om hur de ser på SIP, nytta, förståelse…. Vi kommer senare visa några citat från revisionen. </a:t>
            </a:r>
            <a:br>
              <a:rPr lang="sv-SE">
                <a:cs typeface="+mn-lt"/>
              </a:rPr>
            </a:br>
            <a:r>
              <a:rPr lang="sv-SE"/>
              <a:t>Nu, 2021, gör </a:t>
            </a:r>
            <a:r>
              <a:rPr lang="sv-SE" err="1"/>
              <a:t>NSPHiVG</a:t>
            </a:r>
            <a:r>
              <a:rPr lang="sv-SE"/>
              <a:t> samma sak med nu och deras frågar de barn och unga och deras vårdnadshavare hur det fungerar. Och den kommer vi ta upp den 24 november när vi har våran SIP konferens och det blir en föreläsning om den.</a:t>
            </a:r>
            <a:br>
              <a:rPr lang="sv-SE">
                <a:cs typeface="+mn-lt"/>
              </a:rPr>
            </a:br>
            <a:r>
              <a:rPr lang="sv-SE">
                <a:cs typeface="+mn-lt"/>
              </a:rPr>
              <a:t>Man kan gå in på deras hemsida om man vill läsa andra brukarrevisioner som är gjorda på andra verksamheter inom psykiatri.</a:t>
            </a:r>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25</a:t>
            </a:fld>
            <a:endParaRPr lang="sv-SE"/>
          </a:p>
        </p:txBody>
      </p:sp>
    </p:spTree>
    <p:extLst>
      <p:ext uri="{BB962C8B-B14F-4D97-AF65-F5344CB8AC3E}">
        <p14:creationId xmlns:p14="http://schemas.microsoft.com/office/powerpoint/2010/main" val="2808528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sv-SE" sz="1100">
                <a:solidFill>
                  <a:srgbClr val="000000"/>
                </a:solidFill>
                <a:latin typeface="Cambria"/>
                <a:ea typeface="Arial" panose="020B0604020202020204" pitchFamily="34" charset="0"/>
                <a:cs typeface="Arial" panose="020B0604020202020204" pitchFamily="34" charset="0"/>
              </a:rPr>
              <a:t>Begreppet</a:t>
            </a:r>
            <a:r>
              <a:rPr lang="sv-SE" sz="1100">
                <a:solidFill>
                  <a:srgbClr val="000000"/>
                </a:solidFill>
                <a:effectLst/>
                <a:latin typeface="Cambria"/>
                <a:ea typeface="Arial" panose="020B0604020202020204" pitchFamily="34" charset="0"/>
                <a:cs typeface="Arial" panose="020B0604020202020204" pitchFamily="34" charset="0"/>
              </a:rPr>
              <a:t> SIP används (i SIP-riktlinjen) både för beskrivning av processen, för mötet och dokumentet. </a:t>
            </a:r>
            <a:r>
              <a:rPr lang="sv-SE" sz="1100" b="1">
                <a:solidFill>
                  <a:srgbClr val="000000"/>
                </a:solidFill>
                <a:effectLst/>
                <a:latin typeface="Cambria"/>
                <a:ea typeface="Arial" panose="020B0604020202020204" pitchFamily="34" charset="0"/>
                <a:cs typeface="Arial" panose="020B0604020202020204" pitchFamily="34" charset="0"/>
              </a:rPr>
              <a:t>Lagstiftarens Individuella plan = SIP i VG. Individuell planering.</a:t>
            </a:r>
            <a:r>
              <a:rPr lang="sv-SE" sz="1100" b="0">
                <a:solidFill>
                  <a:srgbClr val="000000"/>
                </a:solidFill>
                <a:effectLst/>
                <a:latin typeface="Cambria"/>
                <a:ea typeface="Arial" panose="020B0604020202020204" pitchFamily="34" charset="0"/>
                <a:cs typeface="Arial" panose="020B0604020202020204" pitchFamily="34" charset="0"/>
              </a:rPr>
              <a:t> I </a:t>
            </a:r>
            <a:r>
              <a:rPr lang="sv-SE" sz="1100" b="1">
                <a:solidFill>
                  <a:srgbClr val="000000"/>
                </a:solidFill>
                <a:effectLst/>
                <a:latin typeface="Cambria"/>
                <a:ea typeface="Arial" panose="020B0604020202020204" pitchFamily="34" charset="0"/>
                <a:cs typeface="Arial" panose="020B0604020202020204" pitchFamily="34" charset="0"/>
              </a:rPr>
              <a:t>SAMSA</a:t>
            </a:r>
            <a:r>
              <a:rPr lang="sv-SE" sz="1100" b="0">
                <a:solidFill>
                  <a:srgbClr val="000000"/>
                </a:solidFill>
                <a:effectLst/>
                <a:latin typeface="Cambria"/>
                <a:ea typeface="Arial" panose="020B0604020202020204" pitchFamily="34" charset="0"/>
                <a:cs typeface="Arial" panose="020B0604020202020204" pitchFamily="34" charset="0"/>
              </a:rPr>
              <a:t> kan såväl mötet skötas (kallelse, mötesbokning, dokumentation om vilka som var på mötet) som SIP-dokumentet dokumenteras digitalt.</a:t>
            </a:r>
            <a:endParaRPr lang="sv-SE" sz="1100" b="1">
              <a:solidFill>
                <a:srgbClr val="000000"/>
              </a:solidFill>
              <a:effectLst/>
              <a:latin typeface="Cambria"/>
              <a:ea typeface="Arial" panose="020B0604020202020204" pitchFamily="34" charset="0"/>
              <a:cs typeface="Arial" panose="020B0604020202020204" pitchFamily="34" charset="0"/>
            </a:endParaRPr>
          </a:p>
          <a:p>
            <a:endParaRPr lang="sv-SE" sz="1100"/>
          </a:p>
          <a:p>
            <a:pPr>
              <a:defRPr/>
            </a:pPr>
            <a:r>
              <a:rPr lang="sv-SE" sz="1100">
                <a:solidFill>
                  <a:srgbClr val="000000"/>
                </a:solidFill>
                <a:effectLst/>
                <a:latin typeface="Cambria"/>
                <a:ea typeface="Arial" panose="020B0604020202020204" pitchFamily="34" charset="0"/>
                <a:cs typeface="Arial" panose="020B0604020202020204" pitchFamily="34" charset="0"/>
              </a:rPr>
              <a:t>SIP ger en samlad beskrivning av den enskildes pågående och planerade insatser, från kommun och region samt andra aktörer. SIP ska ge en helhetsbild och förenklar för berörda som snabbt kan få en översikt av alla pågående insatser för den enskilde. SIP gäller i samband med sjukhusvistelse och där behov av samordning kan uppstå mellan kommun och region.</a:t>
            </a:r>
          </a:p>
          <a:p>
            <a:pPr>
              <a:defRPr/>
            </a:pPr>
            <a:endParaRPr lang="sv-SE" sz="1100">
              <a:solidFill>
                <a:srgbClr val="000000"/>
              </a:solidFill>
              <a:latin typeface="Cambria" panose="02040503050406030204" pitchFamily="18" charset="0"/>
              <a:ea typeface="Arial" panose="020B0604020202020204" pitchFamily="34" charset="0"/>
              <a:cs typeface="Arial" panose="020B0604020202020204" pitchFamily="34" charset="0"/>
            </a:endParaRPr>
          </a:p>
          <a:p>
            <a:pPr>
              <a:defRPr/>
            </a:pPr>
            <a:r>
              <a:rPr lang="sv-SE" b="1"/>
              <a:t>SIP i Västra Götaland</a:t>
            </a:r>
            <a:br>
              <a:rPr lang="sv-SE" b="1">
                <a:cs typeface="+mn-lt"/>
              </a:rPr>
            </a:br>
            <a:endParaRPr lang="sv-SE" b="1"/>
          </a:p>
          <a:p>
            <a:pPr>
              <a:defRPr/>
            </a:pPr>
            <a:r>
              <a:rPr lang="sv-SE"/>
              <a:t>Samordnad individuell plan, SIP ska erbjudas alla oavsett ålder, diagnos, funktionsvariation eller behov och är den enskildes plan.</a:t>
            </a:r>
            <a:endParaRPr lang="sv-SE">
              <a:cs typeface="Calibri"/>
            </a:endParaRPr>
          </a:p>
          <a:p>
            <a:pPr>
              <a:defRPr/>
            </a:pPr>
            <a:r>
              <a:rPr lang="sv-SE"/>
              <a:t>Erbjudande om SIP gäller när behov av gemensam planering uppstår av insatser mellan kommun och Västra Götalandsregionen samt vid utskrivning från sjukhus. Inom hälso- och sjukvård, socialtjänst samt skola och elevhälsa ställs det stora krav på samordning.</a:t>
            </a:r>
            <a:endParaRPr lang="sv-SE">
              <a:cs typeface="Calibri"/>
            </a:endParaRPr>
          </a:p>
          <a:p>
            <a:pPr>
              <a:defRPr/>
            </a:pPr>
            <a:r>
              <a:rPr lang="sv-SE"/>
              <a:t>SIP är ett dokument och ett verktyg för samverkan, som ger en samlad beskrivning av den enskildes pågående och planerade insatser, från kommun och region samt andra aktörer. Arbetssättet skapar tydlighet och överblick och leder till förbättrad patientsäkerhet och tidsvinster.</a:t>
            </a:r>
            <a:br>
              <a:rPr lang="sv-SE">
                <a:cs typeface="+mn-lt"/>
              </a:rPr>
            </a:br>
            <a:endParaRPr lang="sv-SE"/>
          </a:p>
          <a:p>
            <a:pPr>
              <a:defRPr/>
            </a:pPr>
            <a:r>
              <a:rPr lang="sv-SE"/>
              <a:t>Målgruppen för SIP är alla oavsett ålder, diagnos, funktionsvariation eller behov.</a:t>
            </a:r>
            <a:endParaRPr lang="sv-SE">
              <a:cs typeface="Calibri" panose="020F0502020204030204"/>
            </a:endParaRPr>
          </a:p>
          <a:p>
            <a:pPr>
              <a:defRPr/>
            </a:pPr>
            <a:r>
              <a:rPr lang="sv-SE"/>
              <a:t>SIP för barn och unga</a:t>
            </a:r>
            <a:endParaRPr lang="sv-SE">
              <a:cs typeface="Calibri" panose="020F0502020204030204"/>
            </a:endParaRPr>
          </a:p>
          <a:p>
            <a:pPr>
              <a:defRPr/>
            </a:pPr>
            <a:r>
              <a:rPr lang="sv-SE"/>
              <a:t>I Västra Götaland finns en särskild överenskommelse för barn och unga, ”Samverkan för barn och ungas hälsa – överenskommelse mellan Västra Götalands kommer och Västra Götalandsregionen”, där skolan tydligt inkluderas som jämbördig part i arbetet med SIP, så som socialtjänst och hälso-och sjukvård enligt lag.</a:t>
            </a:r>
            <a:endParaRPr lang="sv-SE">
              <a:cs typeface="Calibri" panose="020F0502020204030204"/>
            </a:endParaRPr>
          </a:p>
          <a:p>
            <a:pPr>
              <a:defRPr/>
            </a:pPr>
            <a:endParaRPr lang="sv-SE" sz="1100">
              <a:solidFill>
                <a:srgbClr val="000000"/>
              </a:solidFill>
              <a:latin typeface="Cambria" panose="02040503050406030204" pitchFamily="18" charset="0"/>
              <a:ea typeface="Arial" panose="020B0604020202020204" pitchFamily="34" charset="0"/>
              <a:cs typeface="Arial" panose="020B0604020202020204" pitchFamily="34" charset="0"/>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53667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b="0">
                <a:solidFill>
                  <a:schemeClr val="accent1"/>
                </a:solidFill>
              </a:rPr>
              <a:t>Såhär ser SIP</a:t>
            </a:r>
            <a:r>
              <a:rPr lang="sv-SE" sz="1100" b="0">
                <a:solidFill>
                  <a:schemeClr val="accent1"/>
                </a:solidFill>
                <a:latin typeface="+mn-lt"/>
              </a:rPr>
              <a:t> processen ut. Den bygger på delaktighet. Vad är viktigt för dig – det är också viktigt för oss och ska styra SIP.</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100" b="0">
                <a:solidFill>
                  <a:schemeClr val="accent1"/>
                </a:solidFill>
                <a:latin typeface="+mn-lt"/>
                <a:cs typeface="Calibri"/>
              </a:rPr>
              <a:t>Processen kommer vi att gå igenom senare.</a:t>
            </a:r>
            <a:endParaRPr lang="sv-SE" sz="1100" b="0">
              <a:cs typeface="Calibri"/>
            </a:endParaRPr>
          </a:p>
          <a:p>
            <a:pPr>
              <a:defRPr/>
            </a:pPr>
            <a:endParaRPr lang="sv-SE" sz="1100">
              <a:solidFill>
                <a:srgbClr val="000000"/>
              </a:solidFill>
              <a:latin typeface="Cambria" panose="02040503050406030204" pitchFamily="18" charset="0"/>
              <a:ea typeface="Arial" panose="020B0604020202020204" pitchFamily="34" charset="0"/>
              <a:cs typeface="Arial" panose="020B0604020202020204" pitchFamily="34" charset="0"/>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9022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Digitala SIPar har vi kunnat göra från 2018.</a:t>
            </a:r>
          </a:p>
          <a:p>
            <a:r>
              <a:rPr lang="sv-SE"/>
              <a:t>Digitalt verktyg för SIP men även vårdövergångar </a:t>
            </a:r>
            <a:r>
              <a:rPr lang="sv-SE" err="1"/>
              <a:t>inkl</a:t>
            </a:r>
            <a:r>
              <a:rPr lang="sv-SE"/>
              <a:t> in/utskrivning från sjukhus</a:t>
            </a:r>
          </a:p>
        </p:txBody>
      </p:sp>
      <p:sp>
        <p:nvSpPr>
          <p:cNvPr id="4" name="Platshållare för bildnummer 3"/>
          <p:cNvSpPr>
            <a:spLocks noGrp="1"/>
          </p:cNvSpPr>
          <p:nvPr>
            <p:ph type="sldNum" sz="quarter" idx="5"/>
          </p:nvPr>
        </p:nvSpPr>
        <p:spPr/>
        <p:txBody>
          <a:bodyPr/>
          <a:lstStyle/>
          <a:p>
            <a:fld id="{B85B256E-1D2E-4D24-B475-264CA91F2D62}" type="slidenum">
              <a:rPr lang="sv-SE" smtClean="0"/>
              <a:t>28</a:t>
            </a:fld>
            <a:endParaRPr lang="sv-SE"/>
          </a:p>
        </p:txBody>
      </p:sp>
    </p:spTree>
    <p:extLst>
      <p:ext uri="{BB962C8B-B14F-4D97-AF65-F5344CB8AC3E}">
        <p14:creationId xmlns:p14="http://schemas.microsoft.com/office/powerpoint/2010/main" val="873721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a:spcBef>
                <a:spcPts val="0"/>
              </a:spcBef>
              <a:spcAft>
                <a:spcPts val="0"/>
              </a:spcAft>
            </a:pPr>
            <a:endParaRPr lang="sv-SE" sz="1800">
              <a:effectLst/>
              <a:latin typeface="Calibri" panose="020F0502020204030204" pitchFamily="34" charset="0"/>
            </a:endParaRPr>
          </a:p>
        </p:txBody>
      </p:sp>
      <p:sp>
        <p:nvSpPr>
          <p:cNvPr id="4" name="Platshållare för bildnummer 3"/>
          <p:cNvSpPr>
            <a:spLocks noGrp="1"/>
          </p:cNvSpPr>
          <p:nvPr>
            <p:ph type="sldNum" sz="quarter" idx="5"/>
          </p:nvPr>
        </p:nvSpPr>
        <p:spPr/>
        <p:txBody>
          <a:bodyPr/>
          <a:lstStyle/>
          <a:p>
            <a:fld id="{35949DB2-05F0-4D83-93F8-64E10DB28CF0}" type="slidenum">
              <a:rPr lang="sv-SE" smtClean="0"/>
              <a:t>29</a:t>
            </a:fld>
            <a:endParaRPr lang="sv-SE"/>
          </a:p>
        </p:txBody>
      </p:sp>
    </p:spTree>
    <p:extLst>
      <p:ext uri="{BB962C8B-B14F-4D97-AF65-F5344CB8AC3E}">
        <p14:creationId xmlns:p14="http://schemas.microsoft.com/office/powerpoint/2010/main" val="941270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p>
          <a:p>
            <a:endParaRPr lang="sv-SE">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3</a:t>
            </a:fld>
            <a:endParaRPr lang="sv-SE"/>
          </a:p>
        </p:txBody>
      </p:sp>
    </p:spTree>
    <p:extLst>
      <p:ext uri="{BB962C8B-B14F-4D97-AF65-F5344CB8AC3E}">
        <p14:creationId xmlns:p14="http://schemas.microsoft.com/office/powerpoint/2010/main" val="18432202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a:t>SIP är lagstadgad i tre lagar</a:t>
            </a:r>
          </a:p>
          <a:p>
            <a:pPr marL="171450" indent="-171450">
              <a:buFont typeface="Arial" panose="020B0604020202020204" pitchFamily="34" charset="0"/>
              <a:buChar char="•"/>
            </a:pPr>
            <a:r>
              <a:rPr lang="sv-SE"/>
              <a:t>Vi har Likalydande paragrafer i Socialtjänstlagen och i Hälso-och sjukvårdslagen. Vi kan kalla detta ”</a:t>
            </a:r>
            <a:r>
              <a:rPr lang="sv-SE" b="1" err="1"/>
              <a:t>baslagar</a:t>
            </a:r>
            <a:r>
              <a:rPr lang="sv-SE" b="1"/>
              <a:t> för SIP”, </a:t>
            </a:r>
            <a:r>
              <a:rPr lang="sv-SE" b="0"/>
              <a:t>som gäller alla invånare i behov av samordning från kommun och sjukvård.</a:t>
            </a:r>
            <a:endParaRPr lang="sv-SE"/>
          </a:p>
          <a:p>
            <a:pPr marL="171450" indent="-171450">
              <a:buFont typeface="Arial" panose="020B0604020202020204" pitchFamily="34" charset="0"/>
              <a:buChar char="•"/>
            </a:pPr>
            <a:r>
              <a:rPr lang="sv-SE"/>
              <a:t>Lagen om samverkan vid utskrivning från sluten hälso-och sjukvård, gäller alltså </a:t>
            </a:r>
            <a:r>
              <a:rPr lang="sv-SE" b="1"/>
              <a:t>enbart invånare </a:t>
            </a:r>
            <a:r>
              <a:rPr lang="sv-SE"/>
              <a:t>som vistas på sjukhus. Den kan ses som en </a:t>
            </a:r>
            <a:r>
              <a:rPr lang="sv-SE" b="0"/>
              <a:t>”</a:t>
            </a:r>
            <a:r>
              <a:rPr lang="sv-SE" b="1"/>
              <a:t>tilläggslag för SIP” </a:t>
            </a:r>
            <a:r>
              <a:rPr lang="sv-SE" b="0"/>
              <a:t>som </a:t>
            </a:r>
            <a:r>
              <a:rPr lang="sv-SE"/>
              <a:t>k</a:t>
            </a:r>
            <a:r>
              <a:rPr lang="sv-SE" b="0"/>
              <a:t>om åtta år senare och hänvisar till den individuella plan som beskrivs i SoL och HSL.</a:t>
            </a:r>
          </a:p>
          <a:p>
            <a:pPr marL="171450" indent="-171450">
              <a:buFont typeface="Arial" panose="020B0604020202020204" pitchFamily="34" charset="0"/>
              <a:buChar char="•"/>
            </a:pPr>
            <a:endParaRPr lang="sv-SE" b="0"/>
          </a:p>
          <a:p>
            <a:pPr marL="0" indent="0" algn="l" fontAlgn="base">
              <a:buFont typeface="Arial" panose="020B0604020202020204" pitchFamily="34" charset="0"/>
              <a:buNone/>
            </a:pPr>
            <a:r>
              <a:rPr lang="sv-SE" sz="1200" b="1" i="0">
                <a:solidFill>
                  <a:srgbClr val="1B1B1B"/>
                </a:solidFill>
                <a:effectLst/>
                <a:latin typeface="Open Sans" panose="020B0606030504020204" pitchFamily="34" charset="0"/>
              </a:rPr>
              <a:t>A</a:t>
            </a:r>
            <a:r>
              <a:rPr lang="sv-SE" sz="1200" b="1">
                <a:effectLst/>
                <a:latin typeface="Calibri" panose="020F0502020204030204" pitchFamily="34" charset="0"/>
              </a:rPr>
              <a:t>lla som lyder under HSL och SoL (</a:t>
            </a:r>
            <a:r>
              <a:rPr lang="sv-SE" sz="1200" b="1" err="1">
                <a:effectLst/>
                <a:latin typeface="Calibri" panose="020F0502020204030204" pitchFamily="34" charset="0"/>
              </a:rPr>
              <a:t>inkl</a:t>
            </a:r>
            <a:r>
              <a:rPr lang="sv-SE" sz="1200" b="1">
                <a:effectLst/>
                <a:latin typeface="Calibri" panose="020F0502020204030204" pitchFamily="34" charset="0"/>
              </a:rPr>
              <a:t> LSS) </a:t>
            </a:r>
            <a:r>
              <a:rPr lang="sv-SE" sz="1200">
                <a:effectLst/>
                <a:latin typeface="Calibri" panose="020F0502020204030204" pitchFamily="34" charset="0"/>
              </a:rPr>
              <a:t>omfattas av skyldigheten att initiera och även delta om kallad.</a:t>
            </a:r>
            <a:r>
              <a:rPr lang="sv-SE" b="0" i="0">
                <a:solidFill>
                  <a:srgbClr val="1B1B1B"/>
                </a:solidFill>
                <a:effectLst/>
                <a:latin typeface="Open Sans" panose="020B0606030504020204" pitchFamily="34" charset="0"/>
              </a:rPr>
              <a:t> </a:t>
            </a:r>
          </a:p>
          <a:p>
            <a:pPr marL="171450" indent="-171450" algn="l" fontAlgn="base">
              <a:buFont typeface="Arial" panose="020B0604020202020204" pitchFamily="34" charset="0"/>
              <a:buChar char="•"/>
            </a:pPr>
            <a:r>
              <a:rPr lang="sv-SE" sz="1200" b="1" i="0">
                <a:solidFill>
                  <a:srgbClr val="1B1B1B"/>
                </a:solidFill>
                <a:effectLst/>
              </a:rPr>
              <a:t>Om planen behövs </a:t>
            </a:r>
            <a:r>
              <a:rPr lang="sv-SE" sz="1200" i="0">
                <a:solidFill>
                  <a:srgbClr val="1B1B1B"/>
                </a:solidFill>
                <a:effectLst/>
              </a:rPr>
              <a:t>för att individen ska få </a:t>
            </a:r>
            <a:r>
              <a:rPr lang="sv-SE" sz="1200" b="1" i="0">
                <a:solidFill>
                  <a:srgbClr val="1B1B1B"/>
                </a:solidFill>
                <a:effectLst/>
              </a:rPr>
              <a:t>sina behov tillgodosedda</a:t>
            </a:r>
          </a:p>
          <a:p>
            <a:pPr marL="171450" indent="-171450" algn="l" fontAlgn="base">
              <a:buFont typeface="Arial" panose="020B0604020202020204" pitchFamily="34" charset="0"/>
              <a:buChar char="•"/>
            </a:pPr>
            <a:r>
              <a:rPr lang="sv-SE" b="1" i="0">
                <a:solidFill>
                  <a:srgbClr val="1B1B1B"/>
                </a:solidFill>
                <a:effectLst/>
                <a:latin typeface="Open Sans" panose="020B0606030504020204" pitchFamily="34" charset="0"/>
              </a:rPr>
              <a:t>Båda huvudmännen</a:t>
            </a:r>
            <a:r>
              <a:rPr lang="sv-SE" b="0" i="0">
                <a:solidFill>
                  <a:srgbClr val="1B1B1B"/>
                </a:solidFill>
                <a:effectLst/>
                <a:latin typeface="Open Sans" panose="020B0606030504020204" pitchFamily="34" charset="0"/>
              </a:rPr>
              <a:t> har ett </a:t>
            </a:r>
            <a:r>
              <a:rPr lang="sv-SE" b="1" i="0">
                <a:solidFill>
                  <a:srgbClr val="1B1B1B"/>
                </a:solidFill>
                <a:effectLst/>
                <a:latin typeface="Open Sans" panose="020B0606030504020204" pitchFamily="34" charset="0"/>
              </a:rPr>
              <a:t>likalydande ansvar för planering och samordning </a:t>
            </a:r>
            <a:r>
              <a:rPr lang="sv-SE" b="0" i="0">
                <a:solidFill>
                  <a:srgbClr val="1B1B1B"/>
                </a:solidFill>
                <a:effectLst/>
                <a:latin typeface="Open Sans" panose="020B0606030504020204" pitchFamily="34" charset="0"/>
              </a:rPr>
              <a:t>för att undvika att vältra över ansvaret på någon annan.</a:t>
            </a:r>
            <a:r>
              <a:rPr lang="sv-SE" sz="1200">
                <a:effectLst/>
                <a:latin typeface="Calibri" panose="020F0502020204030204" pitchFamily="34" charset="0"/>
              </a:rPr>
              <a:t> </a:t>
            </a:r>
          </a:p>
          <a:p>
            <a:pPr marL="171450" indent="-171450" algn="l" fontAlgn="base">
              <a:buFont typeface="Arial" panose="020B0604020202020204" pitchFamily="34" charset="0"/>
              <a:buChar char="•"/>
            </a:pPr>
            <a:r>
              <a:rPr lang="sv-SE" sz="1200">
                <a:effectLst/>
                <a:latin typeface="Calibri" panose="020F0502020204030204" pitchFamily="34" charset="0"/>
              </a:rPr>
              <a:t>Om individen själv eller anhörig efterfrågar SIP ska det nekas endast i undantagsfall.</a:t>
            </a:r>
            <a:r>
              <a:rPr lang="sv-SE" b="1" i="0">
                <a:solidFill>
                  <a:srgbClr val="1B1B1B"/>
                </a:solidFill>
                <a:effectLst/>
                <a:latin typeface="Open Sans" panose="020B0606030504020204" pitchFamily="34" charset="0"/>
              </a:rPr>
              <a:t> </a:t>
            </a:r>
          </a:p>
          <a:p>
            <a:pPr marL="171450" indent="-171450" algn="l" fontAlgn="base">
              <a:buFont typeface="Arial" panose="020B0604020202020204" pitchFamily="34" charset="0"/>
              <a:buChar char="•"/>
            </a:pPr>
            <a:r>
              <a:rPr lang="sv-SE" b="0" i="0">
                <a:solidFill>
                  <a:srgbClr val="1B1B1B"/>
                </a:solidFill>
                <a:effectLst/>
                <a:latin typeface="Open Sans" panose="020B0606030504020204" pitchFamily="34" charset="0"/>
              </a:rPr>
              <a:t>Genom uttrycket ”tillsammans med” understryks att bestämmelsen inte är tänkt att innebära att personens </a:t>
            </a:r>
            <a:r>
              <a:rPr lang="sv-SE" b="1" i="0">
                <a:solidFill>
                  <a:srgbClr val="1B1B1B"/>
                </a:solidFill>
                <a:effectLst/>
                <a:latin typeface="Open Sans" panose="020B0606030504020204" pitchFamily="34" charset="0"/>
              </a:rPr>
              <a:t>samtycke</a:t>
            </a:r>
            <a:r>
              <a:rPr lang="sv-SE" b="0" i="0">
                <a:solidFill>
                  <a:srgbClr val="1B1B1B"/>
                </a:solidFill>
                <a:effectLst/>
                <a:latin typeface="Open Sans" panose="020B0606030504020204" pitchFamily="34" charset="0"/>
              </a:rPr>
              <a:t> inhämtas i efterhand, utan att individen ska ges möjlighet att delta aktivt och att det är individens behov och önskemål som ska utgöra utgångspunkten för planeringen. </a:t>
            </a:r>
            <a:r>
              <a:rPr lang="sv-SE" sz="1200" b="1" i="0">
                <a:solidFill>
                  <a:srgbClr val="1B1B1B"/>
                </a:solidFill>
                <a:effectLst/>
              </a:rPr>
              <a:t>Närstående</a:t>
            </a:r>
            <a:r>
              <a:rPr lang="sv-SE" sz="1200" i="0">
                <a:solidFill>
                  <a:srgbClr val="1B1B1B"/>
                </a:solidFill>
                <a:effectLst/>
              </a:rPr>
              <a:t> ska ges möjlighet att delta i arbetet med planen, om individen godkänner och det är lämpligt.</a:t>
            </a:r>
          </a:p>
          <a:p>
            <a:pPr marL="171450" indent="-171450" algn="l" fontAlgn="base">
              <a:buFont typeface="Arial" panose="020B0604020202020204" pitchFamily="34" charset="0"/>
              <a:buChar char="•"/>
            </a:pPr>
            <a:r>
              <a:rPr lang="sv-SE" b="0" i="0">
                <a:solidFill>
                  <a:srgbClr val="1B1B1B"/>
                </a:solidFill>
                <a:effectLst/>
                <a:latin typeface="Open Sans" panose="020B0606030504020204" pitchFamily="34" charset="0"/>
              </a:rPr>
              <a:t>Använd våra SIP-mallar för att följa lagen! Samma mall finns även i IT-tjänsten SAMSA.</a:t>
            </a:r>
            <a:endParaRPr lang="sv-SE" sz="1200" i="0">
              <a:solidFill>
                <a:srgbClr val="1B1B1B"/>
              </a:solidFill>
              <a:effectLst/>
            </a:endParaRPr>
          </a:p>
          <a:p>
            <a:pPr marL="171450" indent="-171450" algn="l" fontAlgn="base">
              <a:buFont typeface="Arial" panose="020B0604020202020204" pitchFamily="34" charset="0"/>
              <a:buChar char="•"/>
            </a:pPr>
            <a:endParaRPr lang="sv-SE" b="1"/>
          </a:p>
          <a:p>
            <a:pPr marL="0" indent="0" algn="l" fontAlgn="base">
              <a:buFont typeface="Arial" panose="020B0604020202020204" pitchFamily="34" charset="0"/>
              <a:buNone/>
            </a:pPr>
            <a:r>
              <a:rPr lang="sv-SE" b="1"/>
              <a:t>Lagen om samverkan vid utskrivning från sluten hälso-och sjukvård</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sv-SE" b="0" i="0">
                <a:solidFill>
                  <a:srgbClr val="000000"/>
                </a:solidFill>
                <a:effectLst/>
                <a:latin typeface="open_sansregular"/>
              </a:rPr>
              <a:t>Lagen aktualiseras om individen har behov av insatser från båda huvudmän </a:t>
            </a:r>
            <a:r>
              <a:rPr lang="sv-SE" b="1" i="0">
                <a:solidFill>
                  <a:srgbClr val="000000"/>
                </a:solidFill>
                <a:effectLst/>
                <a:latin typeface="open_sansregular"/>
              </a:rPr>
              <a:t>efter utskrivning</a:t>
            </a:r>
          </a:p>
          <a:p>
            <a:pPr marL="171450" indent="-171450" algn="l" fontAlgn="base">
              <a:buFont typeface="Arial" panose="020B0604020202020204" pitchFamily="34" charset="0"/>
              <a:buChar char="•"/>
            </a:pPr>
            <a:r>
              <a:rPr lang="sv-SE" sz="1200" b="0" i="0">
                <a:solidFill>
                  <a:srgbClr val="000000"/>
                </a:solidFill>
                <a:effectLst/>
              </a:rPr>
              <a:t>Syftet med lagen är patienter ska inte vara på sjukhus när de inte behöver. </a:t>
            </a:r>
          </a:p>
          <a:p>
            <a:pPr marL="171450" indent="-171450" algn="l" fontAlgn="base">
              <a:buFont typeface="Arial" panose="020B0604020202020204" pitchFamily="34" charset="0"/>
              <a:buChar char="•"/>
            </a:pPr>
            <a:r>
              <a:rPr lang="sv-SE" sz="1200" b="1" i="0"/>
              <a:t>Planeringen</a:t>
            </a:r>
            <a:r>
              <a:rPr lang="sv-SE" sz="1200" i="0"/>
              <a:t> för </a:t>
            </a:r>
            <a:r>
              <a:rPr lang="sv-SE" sz="1200" b="1" i="0"/>
              <a:t>en trygg och säker utskrivning </a:t>
            </a:r>
            <a:r>
              <a:rPr lang="sv-SE" sz="1200" i="0"/>
              <a:t>pågår från det att Inskrivningsmeddelande sänts och ska säkra att den individens behov är omhändertagna fram till SIP-mötet, som sker antingen på sjukhus eller i hemmet, SIP ska ske när det är som mest optimalt för patienten, enligt propositionen till lagen.</a:t>
            </a:r>
          </a:p>
          <a:p>
            <a:pPr marL="171450" indent="-171450" algn="l" fontAlgn="base">
              <a:buFont typeface="Arial" panose="020B0604020202020204" pitchFamily="34" charset="0"/>
              <a:buChar char="•"/>
            </a:pPr>
            <a:endParaRPr lang="sv-SE" sz="1200" b="1" i="0"/>
          </a:p>
          <a:p>
            <a:pPr>
              <a:spcAft>
                <a:spcPts val="1200"/>
              </a:spcAft>
              <a:defRPr/>
            </a:pPr>
            <a:r>
              <a:rPr lang="sv-SE" sz="1200">
                <a:cs typeface="Calibri"/>
              </a:rPr>
              <a:t>SIP vid utskrivning skiljer sig åt från SIP ” i </a:t>
            </a:r>
            <a:r>
              <a:rPr lang="sv-SE" sz="1200" err="1">
                <a:cs typeface="Calibri"/>
              </a:rPr>
              <a:t>baslagarna</a:t>
            </a:r>
            <a:r>
              <a:rPr lang="sv-SE" sz="1200">
                <a:cs typeface="Calibri"/>
              </a:rPr>
              <a:t>” genom att ange en specifik part som har ett uttalat ansvar att starta upp SIP-processen och kalla till SIP-möte</a:t>
            </a:r>
          </a:p>
          <a:p>
            <a:pPr>
              <a:spcAft>
                <a:spcPts val="1200"/>
              </a:spcAft>
              <a:defRPr/>
            </a:pPr>
            <a:r>
              <a:rPr lang="sv-SE" sz="1200" b="0">
                <a:cs typeface="Calibri"/>
              </a:rPr>
              <a:t>Nämligen</a:t>
            </a:r>
            <a:r>
              <a:rPr lang="sv-SE" sz="1200">
                <a:cs typeface="Calibri"/>
              </a:rPr>
              <a:t>: </a:t>
            </a:r>
            <a:r>
              <a:rPr lang="sv-SE" sz="1200" b="1">
                <a:cs typeface="Calibri"/>
              </a:rPr>
              <a:t>den fasta vårdkontakten i den regionfinansierade öppna vården. Oftast innebär detta vårdcentraler, ibland kan det handla om specialistöppenvård från sjukhuset.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i="1"/>
              <a:t>Redan Vid inskrivningsmeddelande utses en fast vårdkontakt för patienten, om han eller hon inte redan har en sådan.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i="0"/>
              <a:t>Bestämmelser om fast vårdkontakt finns sedan tidigare i HSL och </a:t>
            </a:r>
            <a:r>
              <a:rPr lang="sv-SE" i="0" err="1"/>
              <a:t>patientlagen</a:t>
            </a:r>
            <a:r>
              <a:rPr lang="sv-SE" i="0"/>
              <a:t> och länkas nu samman med bestämmelser om utskrivningsprocessen. Avsikten med ansvaret att kalla till SIP är att säkerställa den öppna vårdens medverkan i SIP i samband med utskrivning.</a:t>
            </a:r>
            <a:endParaRPr lang="sv-SE" b="1"/>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38008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fontAlgn="base"/>
            <a:r>
              <a:rPr lang="sv-SE" sz="1200" b="1" i="0">
                <a:solidFill>
                  <a:srgbClr val="1B1B1B"/>
                </a:solidFill>
                <a:effectLst/>
                <a:latin typeface="Open Sans" panose="020B0606030504020204" pitchFamily="34" charset="0"/>
              </a:rPr>
              <a:t>A</a:t>
            </a:r>
            <a:r>
              <a:rPr lang="sv-SE" sz="1200" b="1">
                <a:effectLst/>
                <a:latin typeface="Calibri" panose="020F0502020204030204" pitchFamily="34" charset="0"/>
              </a:rPr>
              <a:t>lla som lyder under HSL och SoL </a:t>
            </a:r>
            <a:r>
              <a:rPr lang="sv-SE" sz="1200">
                <a:effectLst/>
                <a:latin typeface="Calibri" panose="020F0502020204030204" pitchFamily="34" charset="0"/>
              </a:rPr>
              <a:t>omfattas av skyldigheten att initiera och även delta om kallad. Om individen själv eller anhörig efterfrågar SIP ska det nekas endast i undantagsfall.</a:t>
            </a:r>
            <a:r>
              <a:rPr lang="sv-SE" b="1" i="0">
                <a:solidFill>
                  <a:srgbClr val="1B1B1B"/>
                </a:solidFill>
                <a:effectLst/>
                <a:latin typeface="Open Sans" panose="020B0606030504020204" pitchFamily="34" charset="0"/>
              </a:rPr>
              <a:t> </a:t>
            </a:r>
          </a:p>
          <a:p>
            <a:pPr algn="l" fontAlgn="base"/>
            <a:r>
              <a:rPr lang="sv-SE" b="1" i="0">
                <a:solidFill>
                  <a:srgbClr val="1B1B1B"/>
                </a:solidFill>
                <a:effectLst/>
                <a:latin typeface="Open Sans" panose="020B0606030504020204" pitchFamily="34" charset="0"/>
              </a:rPr>
              <a:t>Syftet</a:t>
            </a:r>
            <a:r>
              <a:rPr lang="sv-SE" b="0" i="0">
                <a:solidFill>
                  <a:srgbClr val="1B1B1B"/>
                </a:solidFill>
                <a:effectLst/>
                <a:latin typeface="Open Sans" panose="020B0606030504020204" pitchFamily="34" charset="0"/>
              </a:rPr>
              <a:t> med lagändringen var att åstadkomma en struktur för vård- och omsorgsinsatser för personer med behov av insatser av flera huvudmän, så att de inte ”tappas bort” eller ”bollas” mellan de ansvariga och att både kortsiktiga och långsiktiga behov av samordning tillgodoses.</a:t>
            </a:r>
            <a:endParaRPr lang="sv-SE" sz="1200" b="0">
              <a:effectLst/>
              <a:latin typeface="Calibri" panose="020F0502020204030204" pitchFamily="34" charset="0"/>
            </a:endParaRPr>
          </a:p>
          <a:p>
            <a:pPr algn="l" fontAlgn="base"/>
            <a:endParaRPr lang="sv-SE" sz="1200" b="0" i="0">
              <a:solidFill>
                <a:srgbClr val="1B1B1B"/>
              </a:solidFill>
              <a:effectLst/>
              <a:latin typeface="Calibri" panose="020F0502020204030204" pitchFamily="34" charset="0"/>
            </a:endParaRPr>
          </a:p>
          <a:p>
            <a:pPr marL="228600" indent="-228600" algn="l" fontAlgn="base">
              <a:buAutoNum type="arabicPeriod"/>
            </a:pPr>
            <a:r>
              <a:rPr lang="sv-SE" b="0" i="0">
                <a:solidFill>
                  <a:srgbClr val="1B1B1B"/>
                </a:solidFill>
                <a:effectLst/>
                <a:latin typeface="Open Sans" panose="020B0606030504020204" pitchFamily="34" charset="0"/>
              </a:rPr>
              <a:t>Båda huvudmännen har ett </a:t>
            </a:r>
            <a:r>
              <a:rPr lang="sv-SE" b="1" i="0">
                <a:solidFill>
                  <a:srgbClr val="1B1B1B"/>
                </a:solidFill>
                <a:effectLst/>
                <a:latin typeface="Open Sans" panose="020B0606030504020204" pitchFamily="34" charset="0"/>
              </a:rPr>
              <a:t>likalydande ansvar för planering och samordning </a:t>
            </a:r>
            <a:r>
              <a:rPr lang="sv-SE" b="0" i="0">
                <a:solidFill>
                  <a:srgbClr val="1B1B1B"/>
                </a:solidFill>
                <a:effectLst/>
                <a:latin typeface="Open Sans" panose="020B0606030504020204" pitchFamily="34" charset="0"/>
              </a:rPr>
              <a:t>för att minska incitamenten att vältra över ansvaret på någon annan.</a:t>
            </a:r>
            <a:br>
              <a:rPr lang="sv-SE" b="0" i="0">
                <a:solidFill>
                  <a:srgbClr val="1B1B1B"/>
                </a:solidFill>
                <a:effectLst/>
                <a:latin typeface="Open Sans" panose="020B0606030504020204" pitchFamily="34" charset="0"/>
              </a:rPr>
            </a:br>
            <a:r>
              <a:rPr lang="sv-SE" b="0" i="0">
                <a:solidFill>
                  <a:srgbClr val="1B1B1B"/>
                </a:solidFill>
                <a:effectLst/>
                <a:latin typeface="Open Sans" panose="020B0606030504020204" pitchFamily="34" charset="0"/>
              </a:rPr>
              <a:t> </a:t>
            </a:r>
            <a:endParaRPr lang="sv-SE" b="0" i="1">
              <a:solidFill>
                <a:srgbClr val="1B1B1B"/>
              </a:solidFill>
              <a:effectLst/>
              <a:latin typeface="Open Sans" panose="020B0606030504020204" pitchFamily="34" charset="0"/>
            </a:endParaRPr>
          </a:p>
          <a:p>
            <a:pPr marL="228600" indent="-228600" algn="l" fontAlgn="base">
              <a:buAutoNum type="arabicPeriod"/>
            </a:pPr>
            <a:r>
              <a:rPr lang="sv-SE" b="0" i="1">
                <a:solidFill>
                  <a:srgbClr val="1B1B1B"/>
                </a:solidFill>
                <a:effectLst/>
                <a:latin typeface="Open Sans" panose="020B0606030504020204" pitchFamily="34" charset="0"/>
              </a:rPr>
              <a:t>Lagen avser </a:t>
            </a:r>
            <a:r>
              <a:rPr lang="sv-SE" b="1" i="1">
                <a:solidFill>
                  <a:srgbClr val="1B1B1B"/>
                </a:solidFill>
                <a:effectLst/>
                <a:latin typeface="Open Sans" panose="020B0606030504020204" pitchFamily="34" charset="0"/>
              </a:rPr>
              <a:t>alla invånare</a:t>
            </a:r>
            <a:r>
              <a:rPr lang="sv-SE" b="0" i="1">
                <a:solidFill>
                  <a:srgbClr val="1B1B1B"/>
                </a:solidFill>
                <a:effectLst/>
                <a:latin typeface="Open Sans" panose="020B0606030504020204" pitchFamily="34" charset="0"/>
              </a:rPr>
              <a:t>, oavsett deras ålder, sjukdom eller stödbehov. I alla fall där en individuell plan som är gemensam för regionen och kommunen behövs för att individen ska få sina behov tillgodosedda.</a:t>
            </a:r>
          </a:p>
          <a:p>
            <a:pPr marL="228600" indent="-228600" algn="l" fontAlgn="base">
              <a:buAutoNum type="arabicPeriod"/>
            </a:pPr>
            <a:endParaRPr lang="sv-SE" b="0" i="1">
              <a:solidFill>
                <a:srgbClr val="1B1B1B"/>
              </a:solidFill>
              <a:effectLst/>
              <a:latin typeface="Open Sans" panose="020B0606030504020204" pitchFamily="34" charset="0"/>
            </a:endParaRPr>
          </a:p>
          <a:p>
            <a:pPr marL="228600" indent="-228600" algn="l" fontAlgn="base">
              <a:buAutoNum type="arabicPeriod"/>
            </a:pPr>
            <a:r>
              <a:rPr lang="sv-SE" b="0" i="1">
                <a:solidFill>
                  <a:srgbClr val="1B1B1B"/>
                </a:solidFill>
                <a:effectLst/>
                <a:latin typeface="Open Sans" panose="020B0606030504020204" pitchFamily="34" charset="0"/>
              </a:rPr>
              <a:t>Genom uttrycket ”tillsammans med” understryks att bestämmelsen inte är tänkt att innebära att personens </a:t>
            </a:r>
            <a:r>
              <a:rPr lang="sv-SE" b="1" i="1">
                <a:solidFill>
                  <a:srgbClr val="1B1B1B"/>
                </a:solidFill>
                <a:effectLst/>
                <a:latin typeface="Open Sans" panose="020B0606030504020204" pitchFamily="34" charset="0"/>
              </a:rPr>
              <a:t>samtycke</a:t>
            </a:r>
            <a:r>
              <a:rPr lang="sv-SE" b="0" i="1">
                <a:solidFill>
                  <a:srgbClr val="1B1B1B"/>
                </a:solidFill>
                <a:effectLst/>
                <a:latin typeface="Open Sans" panose="020B0606030504020204" pitchFamily="34" charset="0"/>
              </a:rPr>
              <a:t> inhämtas i efterhand, utan att individen ska ges möjlighet att delta aktivt och att det är individens behov och önskemål som ska utgöra utgångspunkten för planeringen. </a:t>
            </a:r>
          </a:p>
          <a:p>
            <a:pPr marL="228600" indent="-228600" algn="l" fontAlgn="base">
              <a:buAutoNum type="arabicPeriod"/>
            </a:pPr>
            <a:endParaRPr lang="sv-SE" b="0" i="1">
              <a:solidFill>
                <a:srgbClr val="1B1B1B"/>
              </a:solidFill>
              <a:effectLst/>
              <a:latin typeface="Open Sans" panose="020B0606030504020204" pitchFamily="34" charset="0"/>
            </a:endParaRPr>
          </a:p>
          <a:p>
            <a:pPr marL="228600" indent="-228600" algn="l" fontAlgn="base">
              <a:buAutoNum type="arabicPeriod"/>
            </a:pPr>
            <a:r>
              <a:rPr lang="sv-SE" b="0" i="1">
                <a:solidFill>
                  <a:srgbClr val="1B1B1B"/>
                </a:solidFill>
                <a:effectLst/>
                <a:latin typeface="Open Sans" panose="020B0606030504020204" pitchFamily="34" charset="0"/>
              </a:rPr>
              <a:t>Om det är lämpligt ska </a:t>
            </a:r>
            <a:r>
              <a:rPr lang="sv-SE" b="1" i="1">
                <a:solidFill>
                  <a:srgbClr val="1B1B1B"/>
                </a:solidFill>
                <a:effectLst/>
                <a:latin typeface="Open Sans" panose="020B0606030504020204" pitchFamily="34" charset="0"/>
              </a:rPr>
              <a:t>närstående</a:t>
            </a:r>
            <a:r>
              <a:rPr lang="sv-SE" b="0" i="1">
                <a:solidFill>
                  <a:srgbClr val="1B1B1B"/>
                </a:solidFill>
                <a:effectLst/>
                <a:latin typeface="Open Sans" panose="020B0606030504020204" pitchFamily="34" charset="0"/>
              </a:rPr>
              <a:t> få möjlighet att delta i arbetet med planen, om individen godkänner och det är lämpligt. För minderåriga barn krävs båda vårdnadshavares samtycken.</a:t>
            </a:r>
          </a:p>
          <a:p>
            <a:pPr marL="228600" indent="-228600" algn="l" fontAlgn="base">
              <a:buAutoNum type="arabicPeriod"/>
            </a:pPr>
            <a:endParaRPr lang="sv-SE" b="0" i="1">
              <a:solidFill>
                <a:srgbClr val="1B1B1B"/>
              </a:solidFill>
              <a:effectLst/>
              <a:latin typeface="Open Sans" panose="020B0606030504020204" pitchFamily="34" charset="0"/>
            </a:endParaRPr>
          </a:p>
          <a:p>
            <a:pPr marL="228600" indent="-228600" algn="l" fontAlgn="base">
              <a:buAutoNum type="arabicPeriod"/>
            </a:pPr>
            <a:r>
              <a:rPr lang="sv-SE" b="1" i="1">
                <a:solidFill>
                  <a:srgbClr val="1B1B1B"/>
                </a:solidFill>
                <a:effectLst/>
                <a:latin typeface="Open Sans" panose="020B0606030504020204" pitchFamily="34" charset="0"/>
              </a:rPr>
              <a:t>Planen</a:t>
            </a:r>
            <a:r>
              <a:rPr lang="sv-SE" b="0" i="1">
                <a:solidFill>
                  <a:srgbClr val="1B1B1B"/>
                </a:solidFill>
                <a:effectLst/>
                <a:latin typeface="Open Sans" panose="020B0606030504020204" pitchFamily="34" charset="0"/>
              </a:rPr>
              <a:t> ska innehålla… Använd mallar för att följa lagen! Samma mall finns även i IT-tjänsten SAMSA.</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99701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a:solidFill>
                  <a:srgbClr val="000000"/>
                </a:solidFill>
                <a:effectLst/>
              </a:rPr>
              <a:t>Syftet med lagen är att patienter som inte längre har behov av den slutna vårdens resurser så snart som möjligt ska kunna lämna slutenvården på ett tryggt sätt. Patienter ska inte vara på sjukhus när de inte behöver. </a:t>
            </a:r>
            <a:r>
              <a:rPr lang="sv-SE"/>
              <a:t>En målsättning med lagen är att den ska leda till ett effektivare resursutnyttjande av hälso- och sjukvårdens och socialtjänstens sammantagna resurser, samtidigt som kvaliteten ökar för patienterna.</a:t>
            </a:r>
          </a:p>
          <a:p>
            <a:endParaRPr lang="sv-SE" b="0" i="0">
              <a:solidFill>
                <a:srgbClr val="000000"/>
              </a:solidFill>
              <a:effectLst/>
              <a:latin typeface="open_sansregula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i="1" u="sng"/>
              <a:t>2. Om insatser behövs från den kommunalt finansierade hälso- och sjukvården, ska även den regionsfinansierade öppna hälso- och sjukvården medverka i SIP-mötet</a:t>
            </a:r>
            <a:r>
              <a:rPr lang="sv-SE" i="1"/>
              <a:t>. Detta har sin grund i att den kommunalt finansierade hälso- och sjukvården inte ansvarar för läkarinsatser vilket innebär att läkare i den regionfinansierade öppna vården har ett medicinskt ansvar för patienten, till exempel när det gäller ordinationer av läkemedel.</a:t>
            </a:r>
          </a:p>
          <a:p>
            <a:endParaRPr lang="sv-SE" b="0" i="1">
              <a:solidFill>
                <a:srgbClr val="000000"/>
              </a:solidFill>
              <a:effectLst/>
              <a:latin typeface="open_sansregula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a:t>Planeringen för </a:t>
            </a:r>
            <a:r>
              <a:rPr lang="sv-SE" sz="1200" b="1" i="1"/>
              <a:t>en trygg och säker utskrivning </a:t>
            </a:r>
            <a:r>
              <a:rPr lang="sv-SE" sz="1200" i="1"/>
              <a:t>pågår från det att Inskrivningsmeddelande sänts och ska säkra att den enskildes behov är omhändertagna fram till SIP-mötet och upprättandet av SIP i hemmet. </a:t>
            </a:r>
            <a:r>
              <a:rPr lang="sv-SE" i="1"/>
              <a:t>Vid inskrivningsmeddelande utses en fast vårdkontakt för patienten, om han eller hon inte redan har en sådan. Bestämmelser om fast vårdkontakt finns sedan tidigare i HSL och </a:t>
            </a:r>
            <a:r>
              <a:rPr lang="sv-SE" i="1" err="1"/>
              <a:t>patientlagen</a:t>
            </a:r>
            <a:r>
              <a:rPr lang="sv-SE" i="1"/>
              <a:t> och länkas nu samman med bestämmelser om utskrivningsprocessen. Patientens fasta vårdkontakt får enligt utredningens förslag, ansvar för att kalla berörda enheter till samordnad individuell planering. Avsikten med detta är att säkerställa den öppna vårdens medverkan i den samordnade individuella planeringen i samband med utskrivning.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1">
              <a:solidFill>
                <a:srgbClr val="000000"/>
              </a:solidFill>
              <a:effectLst/>
              <a:latin typeface="open_sansregular"/>
            </a:endParaRPr>
          </a:p>
          <a:p>
            <a:r>
              <a:rPr lang="sv-SE" i="1">
                <a:solidFill>
                  <a:srgbClr val="1B1B1B"/>
                </a:solidFill>
                <a:effectLst/>
                <a:latin typeface="Open Sans" panose="020B0606030504020204" pitchFamily="34" charset="0"/>
              </a:rPr>
              <a:t>Vid den samordnade individuella planeringen ska enheterna upprätta en individuell plan i enlighet med bestämmelserna i HSL OCH </a:t>
            </a:r>
            <a:r>
              <a:rPr lang="sv-SE" i="1" err="1">
                <a:solidFill>
                  <a:srgbClr val="1B1B1B"/>
                </a:solidFill>
                <a:effectLst/>
                <a:latin typeface="Open Sans" panose="020B0606030504020204" pitchFamily="34" charset="0"/>
              </a:rPr>
              <a:t>SoL.</a:t>
            </a:r>
            <a:r>
              <a:rPr lang="sv-SE" i="1">
                <a:solidFill>
                  <a:srgbClr val="1B1B1B"/>
                </a:solidFill>
                <a:effectLst/>
                <a:latin typeface="Open Sans" panose="020B0606030504020204" pitchFamily="34" charset="0"/>
              </a:rPr>
              <a:t> Planen får upprättas om patienten samtycker till det. Arbetet med planen ska påbörjas utan dröjsmål.</a:t>
            </a:r>
          </a:p>
          <a:p>
            <a:endParaRPr lang="sv-SE" b="0" i="1">
              <a:solidFill>
                <a:srgbClr val="000000"/>
              </a:solidFill>
              <a:effectLst/>
              <a:latin typeface="open_sansregular"/>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a:effectLst/>
                <a:latin typeface="Calibri" panose="020F0502020204030204" pitchFamily="34" charset="0"/>
              </a:rPr>
              <a:t>Här ska alltså inget behov av ett samordnat stöd tas i beaktande, utan erbjudande ska ges. En särskilt utpekad roll har ansvaret att erbjuda SIP i samband med sjukhusvistelse, och det är den </a:t>
            </a:r>
            <a:r>
              <a:rPr lang="sv-SE" sz="1200" i="1" u="sng">
                <a:effectLst/>
                <a:latin typeface="Calibri" panose="020F0502020204030204" pitchFamily="34" charset="0"/>
              </a:rPr>
              <a:t>regionfinansierade</a:t>
            </a:r>
            <a:r>
              <a:rPr lang="sv-SE" sz="1200" i="1">
                <a:effectLst/>
                <a:latin typeface="Calibri" panose="020F0502020204030204" pitchFamily="34" charset="0"/>
              </a:rPr>
              <a:t> öppenvården - oftast vårdcentral men kan också vara öppen specialistvård såsom ex öppenvårdsmottagningar inom psykiatri eller cancervård. </a:t>
            </a:r>
            <a:endParaRPr lang="sv-SE" i="1"/>
          </a:p>
          <a:p>
            <a:endParaRPr lang="sv-SE" i="1"/>
          </a:p>
          <a:p>
            <a:r>
              <a:rPr lang="sv-SE" i="1"/>
              <a:t>Utredningen föreslår att skyldigheten att upprätta en vårdplan i dess nuvarande form tas bort. I stället ska redan befintlig bestämmelse i hälso- och sjukvårdslagen och socialtjänstlagen om samordnad individuell plan tillämpas i planeringsarbetet. </a:t>
            </a:r>
            <a:r>
              <a:rPr lang="sv-SE" b="1" i="1"/>
              <a:t>Den föreslagna lagen styr inte mot när i tid den samordnade individuella planeringen ska göras </a:t>
            </a:r>
            <a:r>
              <a:rPr lang="sv-SE" i="1"/>
              <a:t>vilket innebär att planeringen kan göras även efter att patienten skrivits ut. </a:t>
            </a:r>
            <a:r>
              <a:rPr lang="sv-SE" b="1" i="1"/>
              <a:t>Den samordnade individuella planeringen med berörda enheter ska ske när det är mest optimalt för patienten.</a:t>
            </a:r>
          </a:p>
          <a:p>
            <a:endParaRPr lang="sv-SE" b="1"/>
          </a:p>
          <a:p>
            <a:endParaRPr lang="sv-SE" b="1"/>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35755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lang="sv-SE" sz="1200"/>
              <a:t>Det finns några skillnader i de olika lagarna. </a:t>
            </a:r>
            <a:r>
              <a:rPr lang="sv-SE" sz="1200" b="0"/>
              <a:t>SIP-processen är densamma, och samtycke krävs.</a:t>
            </a:r>
            <a:r>
              <a:rPr lang="sv-SE" b="0"/>
              <a:t> Viktigaste är att sjukvård har ansvar i 2018, båda har ansvar i 2010. </a:t>
            </a:r>
            <a:endParaRPr lang="sv-SE" sz="1200" b="1"/>
          </a:p>
          <a:p>
            <a:pPr>
              <a:spcAft>
                <a:spcPts val="1200"/>
              </a:spcAft>
              <a:defRPr/>
            </a:pPr>
            <a:endParaRPr lang="sv-SE" sz="1000" b="1">
              <a:cs typeface="Calibri"/>
            </a:endParaRPr>
          </a:p>
          <a:p>
            <a:pPr>
              <a:spcAft>
                <a:spcPts val="1200"/>
              </a:spcAft>
              <a:defRPr/>
            </a:pPr>
            <a:r>
              <a:rPr lang="sv-SE" sz="1200">
                <a:cs typeface="Calibri"/>
              </a:rPr>
              <a:t>SIP 2018 skiljer sig åt från SIP 2010 genom att ange en specifik part som har ett uttalat ansvar att starta upp SIP-processen och kalla till SIP-möte: </a:t>
            </a:r>
            <a:r>
              <a:rPr lang="sv-SE" sz="1200" b="1">
                <a:cs typeface="Calibri"/>
              </a:rPr>
              <a:t>Fast vårdkontakt i den regionfinansierade öppna vården. Oftast innebär detta vårdcentraler, ibland kan det handla om specialistöppenvård från sjukhuset.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a:t>Vid utskrivning från sjukhus ska den enskilde alltid erbjudas ett SIP-möte om det efter utskrivning finns insatser från både kommun och region (båda huvudmännen).</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67690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100" i="1">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41991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fld id="{9DB463A1-88F4-4685-9D86-67CBD3C0CD15}" type="slidenum">
              <a:rPr lang="sv-SE" smtClean="0"/>
              <a:t>35</a:t>
            </a:fld>
            <a:endParaRPr lang="sv-SE"/>
          </a:p>
        </p:txBody>
      </p:sp>
    </p:spTree>
    <p:extLst>
      <p:ext uri="{BB962C8B-B14F-4D97-AF65-F5344CB8AC3E}">
        <p14:creationId xmlns:p14="http://schemas.microsoft.com/office/powerpoint/2010/main" val="2903369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sv-SE"/>
              <a:t>Överenskommelsen och SIP-riktlinjen står sida vid sida där ÖK står för </a:t>
            </a:r>
            <a:r>
              <a:rPr lang="sv-SE" b="1"/>
              <a:t>struktur för samverkan </a:t>
            </a:r>
            <a:r>
              <a:rPr lang="sv-SE"/>
              <a:t>och SIP-riktlinjen är </a:t>
            </a:r>
            <a:r>
              <a:rPr lang="sv-SE" b="1"/>
              <a:t>verktyget</a:t>
            </a:r>
            <a:r>
              <a:rPr lang="sv-SE"/>
              <a:t>. SIP-blanketter ersätter Västbusblanketter, SIP-möten ersätter Västbusbusmöten</a:t>
            </a:r>
            <a:endParaRPr lang="sv-SE">
              <a:cs typeface="Calibri"/>
            </a:endParaRPr>
          </a:p>
          <a:p>
            <a:endParaRPr lang="sv-SE"/>
          </a:p>
          <a:p>
            <a:r>
              <a:rPr lang="sv-SE"/>
              <a:t>Vi behöver strategier och struktur för samverkan</a:t>
            </a:r>
            <a:endParaRPr lang="sv-SE">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a:t>Att vi ska samverka hur vi ska samverka, att vi ska ha en struktur för samverkan för barns och ungas hälsa</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a:t>Särskild riktlinje för verktyget SIP som inkluderar alla åldrar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a:lnSpc>
                <a:spcPct val="100000"/>
              </a:lnSpc>
              <a:spcBef>
                <a:spcPts val="0"/>
              </a:spcBef>
              <a:spcAft>
                <a:spcPts val="0"/>
              </a:spcAft>
              <a:buClrTx/>
              <a:buSzTx/>
              <a:buFontTx/>
              <a:buNone/>
              <a:tabLst/>
              <a:defRPr/>
            </a:pPr>
            <a:r>
              <a:rPr lang="sv-SE" b="1"/>
              <a:t>För alla verksamheter som finns för barn och unga i kommun och region:</a:t>
            </a: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b="1"/>
              <a:t>NY Överenskommelse om Samverkan för barns och ungas hälsa</a:t>
            </a:r>
            <a:r>
              <a:rPr lang="sv-SE"/>
              <a:t> och Riktlinje för Samordnad individuell plan ersätter tidigare riktlinje för </a:t>
            </a:r>
            <a:r>
              <a:rPr lang="sv-SE" err="1"/>
              <a:t>VästBus</a:t>
            </a:r>
            <a:r>
              <a:rPr lang="sv-SE"/>
              <a:t>.</a:t>
            </a:r>
            <a:endParaRPr lang="sv-SE">
              <a:cs typeface="Calibri"/>
            </a:endParaRPr>
          </a:p>
          <a:p>
            <a:r>
              <a:rPr lang="sv-SE"/>
              <a:t>Två pusselbitar som blir en helhet i Samverkan för barns och ungas hälsa</a:t>
            </a:r>
            <a:endParaRPr lang="sv-SE">
              <a:cs typeface="Calibri"/>
            </a:endParaRPr>
          </a:p>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36</a:t>
            </a:fld>
            <a:endParaRPr lang="sv-SE"/>
          </a:p>
        </p:txBody>
      </p:sp>
    </p:spTree>
    <p:extLst>
      <p:ext uri="{BB962C8B-B14F-4D97-AF65-F5344CB8AC3E}">
        <p14:creationId xmlns:p14="http://schemas.microsoft.com/office/powerpoint/2010/main" val="39121089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sz="1200">
                <a:solidFill>
                  <a:srgbClr val="000000"/>
                </a:solidFill>
                <a:effectLst/>
                <a:latin typeface="Cambria"/>
                <a:ea typeface="Arial" panose="020B0604020202020204" pitchFamily="34" charset="0"/>
                <a:cs typeface="Arial" panose="020B0604020202020204" pitchFamily="34" charset="0"/>
              </a:rPr>
              <a:t>; Västbus en föregångare! Nu har lagstiftning och riktlinjer kommit ikapp det goda samverkansarbetet, och verktyget för Individsamverkan är nu SIP för alla, även barn.</a:t>
            </a:r>
            <a:r>
              <a:rPr lang="sv-SE">
                <a:solidFill>
                  <a:srgbClr val="000000"/>
                </a:solidFill>
                <a:latin typeface="Cambria"/>
                <a:ea typeface="Arial" panose="020B0604020202020204" pitchFamily="34" charset="0"/>
                <a:cs typeface="Arial" panose="020B0604020202020204" pitchFamily="34" charset="0"/>
              </a:rPr>
              <a:t> </a:t>
            </a: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solidFill>
                <a:srgbClr val="000000"/>
              </a:solidFill>
              <a:effectLst/>
              <a:latin typeface="Cambria"/>
              <a:ea typeface="Arial" panose="020B0604020202020204" pitchFamily="34" charset="0"/>
              <a:cs typeface="Arial" panose="020B0604020202020204" pitchFamily="34" charset="0"/>
            </a:endParaRPr>
          </a:p>
          <a:p>
            <a:r>
              <a:rPr lang="sv-SE" sz="1800" b="0" i="0" u="none" strike="noStrike" baseline="0">
                <a:solidFill>
                  <a:srgbClr val="000000"/>
                </a:solidFill>
                <a:latin typeface="Gill Sans MT"/>
              </a:rPr>
              <a:t>Västra Götaland har därför en särskild överenskommelse tagits fram för barn och unga, ”Samverkan för barn och ungas hälsa – överenskommelse mellan Västra Götalands kommer och Västra Götalandsregionen”, där skolan tydligt inkluderas som jämbördig part i arbetet med SIP, så som socialtjänst och hälso- och sjukvård enligt ovan nämnda lagar, se 4.1.</a:t>
            </a:r>
            <a:r>
              <a:rPr lang="sv-SE" sz="1800">
                <a:solidFill>
                  <a:srgbClr val="000000"/>
                </a:solidFill>
                <a:latin typeface="Gill Sans MT"/>
              </a:rPr>
              <a:t> </a:t>
            </a:r>
          </a:p>
          <a:p>
            <a:r>
              <a:rPr lang="sv-SE" sz="1800" b="0" i="0" u="none" strike="noStrike" baseline="0">
                <a:solidFill>
                  <a:srgbClr val="000000"/>
                </a:solidFill>
                <a:latin typeface="Gill Sans MT"/>
              </a:rPr>
              <a:t>Åtagandet innebär därför </a:t>
            </a:r>
            <a:r>
              <a:rPr lang="sv-SE" sz="1800" b="0" i="1" u="none" strike="noStrike" baseline="0">
                <a:solidFill>
                  <a:srgbClr val="000000"/>
                </a:solidFill>
                <a:latin typeface="Gill Sans MT"/>
              </a:rPr>
              <a:t>samma </a:t>
            </a:r>
            <a:r>
              <a:rPr lang="sv-SE" sz="1800" b="0" i="0" u="none" strike="noStrike" baseline="0">
                <a:solidFill>
                  <a:srgbClr val="000000"/>
                </a:solidFill>
                <a:latin typeface="Gill Sans MT"/>
              </a:rPr>
              <a:t>skyldighet för skolan, som för socialtjänst och regional hälso- och sjukvård, att vid upptäckt behov ta ansvar för att starta SIP-processen, dvs. förbereda, kalla/bjud in till SIP-möte, genomföra SIP-möte, upprätta SIP, följa upp och avsluta.</a:t>
            </a:r>
            <a:r>
              <a:rPr lang="sv-SE" sz="1800">
                <a:solidFill>
                  <a:srgbClr val="000000"/>
                </a:solidFill>
                <a:latin typeface="Gill Sans MT"/>
              </a:rPr>
              <a:t> </a:t>
            </a:r>
            <a:endParaRPr lang="sv-SE" sz="1200" b="1">
              <a:solidFill>
                <a:srgbClr val="000000"/>
              </a:solidFill>
              <a:effectLst/>
              <a:latin typeface="Cambria"/>
              <a:ea typeface="Arial" panose="020B0604020202020204" pitchFamily="34" charset="0"/>
              <a:cs typeface="Arial" panose="020B0604020202020204" pitchFamily="34" charset="0"/>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53093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fontAlgn="base">
              <a:buNone/>
            </a:pPr>
            <a:r>
              <a:rPr lang="sv-SE" sz="1100" b="1" i="0">
                <a:solidFill>
                  <a:srgbClr val="F79646"/>
                </a:solidFill>
                <a:effectLst/>
                <a:latin typeface="Calibri" panose="020F0502020204030204" pitchFamily="34" charset="0"/>
              </a:rPr>
              <a:t>Praktisk samverkan kräver ledning och styrning</a:t>
            </a:r>
          </a:p>
          <a:p>
            <a:pPr marL="0" indent="0" fontAlgn="base">
              <a:buNone/>
            </a:pPr>
            <a:endParaRPr lang="sv-SE" sz="1100" b="1" i="0">
              <a:solidFill>
                <a:srgbClr val="F79646"/>
              </a:solidFill>
              <a:effectLst/>
              <a:latin typeface="Calibri" panose="020F0502020204030204" pitchFamily="34" charset="0"/>
            </a:endParaRPr>
          </a:p>
          <a:p>
            <a:pPr marL="0" indent="0" fontAlgn="base">
              <a:buNone/>
            </a:pPr>
            <a:r>
              <a:rPr lang="sv-SE" sz="1100" b="1" i="0">
                <a:solidFill>
                  <a:srgbClr val="F79646"/>
                </a:solidFill>
                <a:effectLst/>
                <a:latin typeface="Calibri" panose="020F0502020204030204" pitchFamily="34" charset="0"/>
              </a:rPr>
              <a:t>Barn och unga placerade inom samhällsvård</a:t>
            </a:r>
            <a:br>
              <a:rPr lang="sv-SE" sz="1100" b="1" i="0">
                <a:solidFill>
                  <a:srgbClr val="F79646"/>
                </a:solidFill>
                <a:effectLst/>
                <a:latin typeface="Calibri" panose="020F0502020204030204" pitchFamily="34" charset="0"/>
              </a:rPr>
            </a:br>
            <a:r>
              <a:rPr lang="sv-SE" sz="1100" b="1" i="0">
                <a:solidFill>
                  <a:srgbClr val="F79646"/>
                </a:solidFill>
                <a:effectLst/>
                <a:latin typeface="Calibri" panose="020F0502020204030204" pitchFamily="34" charset="0"/>
              </a:rPr>
              <a:t> </a:t>
            </a:r>
            <a:r>
              <a:rPr lang="sv-SE" sz="1100" b="1" i="0">
                <a:effectLst/>
                <a:latin typeface="Calibri" panose="020F0502020204030204" pitchFamily="34" charset="0"/>
              </a:rPr>
              <a:t> har samma rätt till hälso- och sjukvård, tandvård och skola som andra barn</a:t>
            </a:r>
            <a:endParaRPr lang="sv-SE" sz="1100" b="1">
              <a:solidFill>
                <a:srgbClr val="F79646"/>
              </a:solidFill>
              <a:latin typeface="Calibri Light" panose="020F0302020204030204" pitchFamily="34" charset="0"/>
            </a:endParaRPr>
          </a:p>
          <a:p>
            <a:pPr marL="0" indent="0" fontAlgn="base">
              <a:buNone/>
            </a:pPr>
            <a:endParaRPr lang="sv-SE" sz="1100" b="1">
              <a:solidFill>
                <a:srgbClr val="F79646"/>
              </a:solidFill>
              <a:latin typeface="Calibri Light" panose="020F0302020204030204" pitchFamily="34" charset="0"/>
            </a:endParaRPr>
          </a:p>
          <a:p>
            <a:pPr marL="0" indent="0" fontAlgn="base">
              <a:buNone/>
            </a:pPr>
            <a:r>
              <a:rPr lang="sv-SE" sz="1100" b="1">
                <a:solidFill>
                  <a:srgbClr val="F79646"/>
                </a:solidFill>
                <a:latin typeface="Calibri Light" panose="020F0302020204030204" pitchFamily="34" charset="0"/>
              </a:rPr>
              <a:t>Varför en särskilt utpekad målgrupp i ÖK barn och unga?  </a:t>
            </a:r>
          </a:p>
          <a:p>
            <a:pPr marL="0" indent="0" fontAlgn="base">
              <a:buNone/>
            </a:pPr>
            <a:r>
              <a:rPr lang="sv-SE" sz="1100">
                <a:solidFill>
                  <a:srgbClr val="000000"/>
                </a:solidFill>
                <a:latin typeface="Cambria" panose="02040503050406030204" pitchFamily="18" charset="0"/>
                <a:ea typeface="Cambria" panose="02040503050406030204" pitchFamily="18" charset="0"/>
              </a:rPr>
              <a:t>Gruppen har fler hälsoproblem än jämnåriga och har ofta inte tagit del av samhällets generella och förebyggande vård.</a:t>
            </a:r>
          </a:p>
          <a:p>
            <a:pPr fontAlgn="base"/>
            <a:r>
              <a:rPr lang="sv-SE" sz="1100">
                <a:solidFill>
                  <a:srgbClr val="000000"/>
                </a:solidFill>
                <a:latin typeface="Cambria" panose="02040503050406030204" pitchFamily="18" charset="0"/>
                <a:ea typeface="Cambria" panose="02040503050406030204" pitchFamily="18" charset="0"/>
              </a:rPr>
              <a:t>Hög förekomst av psykisk ohälsa</a:t>
            </a:r>
          </a:p>
          <a:p>
            <a:pPr fontAlgn="base"/>
            <a:r>
              <a:rPr lang="sv-SE" sz="1100">
                <a:solidFill>
                  <a:srgbClr val="000000"/>
                </a:solidFill>
                <a:latin typeface="Cambria" panose="02040503050406030204" pitchFamily="18" charset="0"/>
                <a:ea typeface="Cambria" panose="02040503050406030204" pitchFamily="18" charset="0"/>
              </a:rPr>
              <a:t>Dålig tandhälsa</a:t>
            </a:r>
          </a:p>
          <a:p>
            <a:pPr fontAlgn="base"/>
            <a:r>
              <a:rPr lang="sv-SE" sz="1100">
                <a:solidFill>
                  <a:srgbClr val="000000"/>
                </a:solidFill>
                <a:latin typeface="Cambria" panose="02040503050406030204" pitchFamily="18" charset="0"/>
                <a:ea typeface="Cambria" panose="02040503050406030204" pitchFamily="18" charset="0"/>
              </a:rPr>
              <a:t>Låg vaccinationstäckning. </a:t>
            </a:r>
          </a:p>
          <a:p>
            <a:pPr fontAlgn="base"/>
            <a:r>
              <a:rPr lang="sv-SE" sz="1100">
                <a:solidFill>
                  <a:srgbClr val="000000"/>
                </a:solidFill>
                <a:latin typeface="Cambria" panose="02040503050406030204" pitchFamily="18" charset="0"/>
                <a:ea typeface="Cambria" panose="02040503050406030204" pitchFamily="18" charset="0"/>
              </a:rPr>
              <a:t>Löper hög risk för fysisk och psykisk ohälsa i vuxen ålder   </a:t>
            </a:r>
            <a:endParaRPr lang="sv-SE" sz="1100">
              <a:latin typeface="Cambria" panose="02040503050406030204" pitchFamily="18" charset="0"/>
              <a:ea typeface="Cambria" panose="02040503050406030204" pitchFamily="18" charset="0"/>
            </a:endParaRPr>
          </a:p>
          <a:p>
            <a:pPr marL="0" indent="0" algn="l" rtl="0" fontAlgn="base">
              <a:buNone/>
            </a:pPr>
            <a:endParaRPr lang="sv-SE" sz="1100" b="1" i="0">
              <a:solidFill>
                <a:srgbClr val="F79646"/>
              </a:solidFill>
              <a:effectLst/>
              <a:latin typeface="Calibri Light" panose="020F0302020204030204" pitchFamily="34" charset="0"/>
            </a:endParaRPr>
          </a:p>
          <a:p>
            <a:pPr marL="0" indent="0" fontAlgn="base">
              <a:buNone/>
            </a:pPr>
            <a:r>
              <a:rPr lang="sv-SE" sz="1100" b="1">
                <a:solidFill>
                  <a:srgbClr val="F79646"/>
                </a:solidFill>
                <a:latin typeface="Calibri Light" panose="020F0302020204030204" pitchFamily="34" charset="0"/>
              </a:rPr>
              <a:t>Socialtjänstens samordningsansvar </a:t>
            </a:r>
          </a:p>
          <a:p>
            <a:pPr marL="0" indent="0" fontAlgn="base">
              <a:buNone/>
            </a:pPr>
            <a:r>
              <a:rPr lang="sv-SE" sz="1100">
                <a:solidFill>
                  <a:srgbClr val="000000"/>
                </a:solidFill>
                <a:latin typeface="Cambria" panose="02040503050406030204" pitchFamily="18" charset="0"/>
              </a:rPr>
              <a:t>Socialtjänsten ska i samverkan med relevanta parter säkra hälsa, vård och skolgång för målgruppen.</a:t>
            </a:r>
          </a:p>
          <a:p>
            <a:pPr marL="0" indent="0" fontAlgn="base">
              <a:buNone/>
            </a:pPr>
            <a:endParaRPr lang="sv-SE" sz="1100">
              <a:solidFill>
                <a:srgbClr val="000000"/>
              </a:solidFill>
              <a:latin typeface="Cambria" panose="02040503050406030204" pitchFamily="18" charset="0"/>
            </a:endParaRPr>
          </a:p>
          <a:p>
            <a:pPr marL="0" indent="0" fontAlgn="base">
              <a:buNone/>
            </a:pPr>
            <a:r>
              <a:rPr lang="sv-SE" sz="1100" b="1">
                <a:solidFill>
                  <a:srgbClr val="F79646"/>
                </a:solidFill>
                <a:latin typeface="Calibri Light" panose="020F0302020204030204" pitchFamily="34" charset="0"/>
              </a:rPr>
              <a:t>SIP ska göras!</a:t>
            </a:r>
          </a:p>
          <a:p>
            <a:pPr marL="0" indent="0" fontAlgn="base">
              <a:buNone/>
            </a:pPr>
            <a:r>
              <a:rPr lang="sv-SE" sz="1100">
                <a:solidFill>
                  <a:srgbClr val="000000"/>
                </a:solidFill>
                <a:latin typeface="Cambria" panose="02040503050406030204" pitchFamily="18" charset="0"/>
              </a:rPr>
              <a:t>Samordningen genomförs och dokumenteras i en SIP.  SIP ska göras inför, under och efter en placering och ska följas upp. </a:t>
            </a:r>
            <a:endParaRPr lang="sv-SE" sz="1100"/>
          </a:p>
          <a:p>
            <a:pPr marL="0" indent="0" algn="l" rtl="0" fontAlgn="base">
              <a:buNone/>
            </a:pPr>
            <a:endParaRPr lang="sv-SE" sz="1100" b="1" i="0">
              <a:solidFill>
                <a:srgbClr val="F79646"/>
              </a:solidFill>
              <a:effectLst/>
              <a:latin typeface="Calibri Light" panose="020F0302020204030204" pitchFamily="34" charset="0"/>
            </a:endParaRPr>
          </a:p>
          <a:p>
            <a:pPr marL="0" indent="0" algn="l" rtl="0" fontAlgn="base">
              <a:buNone/>
            </a:pPr>
            <a:r>
              <a:rPr lang="sv-SE" sz="1100" b="1" i="0">
                <a:solidFill>
                  <a:srgbClr val="F79646"/>
                </a:solidFill>
                <a:effectLst/>
                <a:latin typeface="Calibri Light" panose="020F0302020204030204" pitchFamily="34" charset="0"/>
              </a:rPr>
              <a:t>Hälsoundersökningar  </a:t>
            </a:r>
            <a:endParaRPr lang="sv-SE" sz="1100" b="1" i="0">
              <a:solidFill>
                <a:srgbClr val="F79646"/>
              </a:solidFill>
              <a:effectLst/>
              <a:latin typeface="Cambria" panose="02040503050406030204" pitchFamily="18" charset="0"/>
            </a:endParaRPr>
          </a:p>
          <a:p>
            <a:pPr marL="0" indent="0" fontAlgn="base">
              <a:buNone/>
            </a:pPr>
            <a:r>
              <a:rPr lang="sv-SE" sz="1100" b="0" i="0">
                <a:solidFill>
                  <a:srgbClr val="000000"/>
                </a:solidFill>
                <a:effectLst/>
                <a:latin typeface="Cambria" panose="02040503050406030204" pitchFamily="18" charset="0"/>
              </a:rPr>
              <a:t>Enligt lag ska regionerna erbjuda målgruppen hälsoundersökning, inklusive tandhälsoundersökning inför placering. </a:t>
            </a:r>
          </a:p>
          <a:p>
            <a:pPr marL="0" indent="0" fontAlgn="base">
              <a:buNone/>
            </a:pPr>
            <a:r>
              <a:rPr lang="sv-SE" sz="1100" b="0" i="0">
                <a:solidFill>
                  <a:srgbClr val="000000"/>
                </a:solidFill>
                <a:effectLst/>
                <a:latin typeface="Cambria" panose="02040503050406030204" pitchFamily="18" charset="0"/>
              </a:rPr>
              <a:t>Socialnämnden ska initiera hälsoundersökningen.  </a:t>
            </a:r>
          </a:p>
          <a:p>
            <a:pPr marL="0" indent="0" fontAlgn="base">
              <a:buNone/>
            </a:pPr>
            <a:r>
              <a:rPr lang="sv-SE" sz="1100">
                <a:solidFill>
                  <a:srgbClr val="000000"/>
                </a:solidFill>
                <a:latin typeface="Cambria" panose="02040503050406030204" pitchFamily="18" charset="0"/>
              </a:rPr>
              <a:t>Utveckling kring hälsoundersökningar pågår i länet. Delregional och lokal nivå i Göteborgsområdet kommer att utveckla arbetet under hösten och under år 2022.</a:t>
            </a:r>
            <a:endParaRPr lang="sv-SE" sz="1100" b="0" i="0">
              <a:solidFill>
                <a:srgbClr val="000000"/>
              </a:solidFill>
              <a:effectLst/>
              <a:latin typeface="Cambria" panose="02040503050406030204" pitchFamily="18" charset="0"/>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61835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rgbClr val="494746"/>
                </a:solidFill>
                <a:effectLst/>
                <a:latin typeface="PT Serif" panose="020A0603040505020204" pitchFamily="18" charset="0"/>
              </a:rPr>
              <a:t>Temagrupp barn och unga har tagit fram </a:t>
            </a:r>
            <a:r>
              <a:rPr lang="sv-SE" sz="1000" b="0" i="0" err="1">
                <a:solidFill>
                  <a:srgbClr val="494746"/>
                </a:solidFill>
                <a:effectLst/>
                <a:latin typeface="PT Serif" panose="020A0603040505020204" pitchFamily="18" charset="0"/>
              </a:rPr>
              <a:t>tillämpningsanv</a:t>
            </a:r>
            <a:r>
              <a:rPr lang="sv-SE" sz="1000" b="0" i="0">
                <a:solidFill>
                  <a:srgbClr val="494746"/>
                </a:solidFill>
                <a:effectLst/>
                <a:latin typeface="PT Serif" panose="020A0603040505020204" pitchFamily="18" charset="0"/>
              </a:rPr>
              <a:t> genom stor arbetsgrupp med bred representation där brukarorganisationer ingått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rgbClr val="494746"/>
                </a:solidFill>
                <a:effectLst/>
                <a:latin typeface="PT Serif" panose="020A0603040505020204" pitchFamily="18" charset="0"/>
              </a:rPr>
              <a:t>Tillämpnings</a:t>
            </a:r>
            <a:endParaRPr lang="sv-SE" sz="1000" b="1"/>
          </a:p>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rgbClr val="494746"/>
                </a:solidFill>
                <a:effectLst/>
                <a:latin typeface="PT Serif" panose="020A0603040505020204" pitchFamily="18" charset="0"/>
              </a:rPr>
              <a:t>Både chefer och medarbetare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000" b="0" i="0">
                <a:solidFill>
                  <a:srgbClr val="494746"/>
                </a:solidFill>
                <a:effectLst/>
                <a:latin typeface="PT Serif" panose="020A0603040505020204" pitchFamily="18" charset="0"/>
              </a:rPr>
              <a:t>Både samverkansgrupper och när vi möter barn och unga på individnivå</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346C86-5867-4556-B1FC-A54A4B7C547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3677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u="none">
                <a:cs typeface="+mn-lt"/>
              </a:rPr>
              <a:t>Vi har organiserat vår samverkan mellan kommun och region.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I vårt län, Västra Götaland, samverkar alla 49 kommuner med Västra Götalandsregionen.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Det finns sex delregionala vårdsamverkansområden i länet, och vår delregion kallas Göteborgsområdet.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I Göteborgsområdet samverkar </a:t>
            </a:r>
            <a:r>
              <a:rPr lang="sv-SE" b="1"/>
              <a:t>Västra Götalandsregionen </a:t>
            </a:r>
            <a:r>
              <a:rPr lang="sv-SE"/>
              <a:t>tillsammans med fem kommuner: </a:t>
            </a:r>
            <a:r>
              <a:rPr lang="sv-SE" b="1"/>
              <a:t>Göteborg, Härryda, Mölndal, Partille och Öckerö</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b="0"/>
              <a:t>Vi samverkar för ungefär 750 000 invånare. Göteborgsområdet motsvarar 43% av länets befolkning.</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21576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a:t>Utgångspunkt barnkonventionen</a:t>
            </a:r>
          </a:p>
          <a:p>
            <a:r>
              <a:rPr lang="sv-SE" b="0"/>
              <a:t>Försökt göra lättillgänglig, aptitligt. Färgkodade avsnitt följer uppdragen i </a:t>
            </a:r>
            <a:r>
              <a:rPr lang="sv-SE" b="0" err="1"/>
              <a:t>överernskommelsen</a:t>
            </a:r>
            <a:endParaRPr lang="sv-SE" b="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a:effectLst/>
                <a:latin typeface="Cambria" panose="02040503050406030204" pitchFamily="18" charset="0"/>
                <a:ea typeface="MS ??"/>
                <a:cs typeface="Cambria" panose="02040503050406030204" pitchFamily="18" charset="0"/>
              </a:rPr>
              <a:t>– </a:t>
            </a:r>
            <a:r>
              <a:rPr lang="sv-SE" sz="1200" b="0">
                <a:effectLst/>
                <a:latin typeface="Cambria" panose="02040503050406030204" pitchFamily="18" charset="0"/>
                <a:ea typeface="Cambria" panose="02040503050406030204" pitchFamily="18" charset="0"/>
                <a:cs typeface="Cambria" panose="02040503050406030204" pitchFamily="18" charset="0"/>
              </a:rPr>
              <a:t>uppdragsbeskrivning </a:t>
            </a:r>
            <a:r>
              <a:rPr lang="sv-SE" sz="1200" b="0">
                <a:effectLst/>
                <a:latin typeface="Cambria" panose="02040503050406030204" pitchFamily="18" charset="0"/>
                <a:ea typeface="MS ??"/>
                <a:cs typeface="Cambria" panose="02040503050406030204" pitchFamily="18" charset="0"/>
              </a:rPr>
              <a:t>för </a:t>
            </a:r>
            <a:r>
              <a:rPr lang="sv-SE" sz="1200" b="0" err="1">
                <a:effectLst/>
                <a:latin typeface="Cambria" panose="02040503050406030204" pitchFamily="18" charset="0"/>
                <a:ea typeface="MS ??"/>
                <a:cs typeface="Cambria" panose="02040503050406030204" pitchFamily="18" charset="0"/>
              </a:rPr>
              <a:t>vårdsamverkansgruppena</a:t>
            </a:r>
            <a:r>
              <a:rPr lang="sv-SE" sz="1200" b="0">
                <a:effectLst/>
                <a:latin typeface="Cambria" panose="02040503050406030204" pitchFamily="18" charset="0"/>
                <a:ea typeface="MS ??"/>
                <a:cs typeface="Cambria" panose="02040503050406030204" pitchFamily="18" charset="0"/>
              </a:rPr>
              <a:t> barns och ungas hälsa i Göteborgsområdet, uppdrag om att samverka på individnivå enligt SIP-riktlinjen.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a:effectLst/>
                <a:latin typeface="Cambria" panose="02040503050406030204" pitchFamily="18" charset="0"/>
                <a:ea typeface="MS ??"/>
                <a:cs typeface="Cambria" panose="02040503050406030204" pitchFamily="18" charset="0"/>
              </a:rPr>
              <a:t>- uppdrag om att utveckla arbetet med tidiga insatser, inkluderat familjecentrerat arbetssätt.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a:effectLst/>
                <a:latin typeface="Cambria" panose="02040503050406030204" pitchFamily="18" charset="0"/>
                <a:ea typeface="MS ??"/>
                <a:cs typeface="Cambria" panose="02040503050406030204" pitchFamily="18" charset="0"/>
              </a:rPr>
              <a:t>– uppdrag om att utveckla arbetet med att låta barn bli delaktiga ur ett barnrättsperspektiv.</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a:effectLst/>
                <a:latin typeface="Cambria" panose="02040503050406030204" pitchFamily="18" charset="0"/>
                <a:ea typeface="MS ??"/>
                <a:cs typeface="Cambria" panose="02040503050406030204" pitchFamily="18" charset="0"/>
              </a:rPr>
              <a:t>- uppdrag för utsedda verksamheter om att säkra hälso-och sjukvård, tandvård och skolgång för målgruppen.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0"/>
              <a:t>Idag lite extra djupdykning i orange kapitel om struktur för samverkan </a:t>
            </a:r>
            <a:endParaRPr lang="sv-SE" sz="1200" b="0">
              <a:effectLst/>
              <a:latin typeface="Cambria" panose="02040503050406030204" pitchFamily="18" charset="0"/>
              <a:ea typeface="MS ??"/>
              <a:cs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a:effectLst/>
              <a:latin typeface="Cambria" panose="02040503050406030204" pitchFamily="18" charset="0"/>
              <a:ea typeface="MS ??"/>
              <a:cs typeface="Cambria" panose="02040503050406030204" pitchFamily="18" charset="0"/>
            </a:endParaRPr>
          </a:p>
          <a:p>
            <a:r>
              <a:rPr lang="sv-SE" b="1"/>
              <a:t>SÄLJ!</a:t>
            </a:r>
          </a:p>
          <a:p>
            <a:r>
              <a:rPr lang="sv-SE" b="1"/>
              <a:t>Tryck på länken och ha med er dokumentet idag i era dialoger.</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54202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a:effectLst/>
                <a:latin typeface="Cambria"/>
                <a:ea typeface="MS ??"/>
                <a:cs typeface="Cambria" panose="02040503050406030204" pitchFamily="18" charset="0"/>
              </a:rPr>
              <a:t>Målet</a:t>
            </a:r>
            <a:r>
              <a:rPr lang="sv-SE" sz="1200">
                <a:effectLst/>
                <a:latin typeface="Cambria"/>
                <a:ea typeface="MS ??"/>
                <a:cs typeface="Cambria" panose="02040503050406030204" pitchFamily="18" charset="0"/>
              </a:rPr>
              <a:t> med dessa tillämpningsanvisningar är att intentionerna i ÖK barn och unga ska verkställas nära enskilda barn och unga i Göteborgsområdet . Tillämpningsanvisningarna utgör ett verktyg för implementeringsarbetet på lokal nivå genom att ange utgångspunkter, riktning och fokus för det lokala samverkansarbetet </a:t>
            </a:r>
            <a:r>
              <a:rPr lang="sv-SE" sz="1200" b="1">
                <a:effectLst/>
                <a:latin typeface="Cambria"/>
                <a:ea typeface="MS ??"/>
                <a:cs typeface="Cambria" panose="02040503050406030204" pitchFamily="18" charset="0"/>
              </a:rPr>
              <a:t>– gällande </a:t>
            </a:r>
            <a:r>
              <a:rPr lang="sv-SE" sz="1200" b="1" i="1">
                <a:effectLst/>
                <a:latin typeface="Cambria"/>
                <a:ea typeface="MS ??"/>
                <a:cs typeface="Cambria" panose="02040503050406030204" pitchFamily="18" charset="0"/>
              </a:rPr>
              <a:t>både</a:t>
            </a:r>
            <a:r>
              <a:rPr lang="sv-SE" sz="1200" b="1">
                <a:effectLst/>
                <a:latin typeface="Cambria"/>
                <a:ea typeface="MS ??"/>
                <a:cs typeface="Cambria" panose="02040503050406030204" pitchFamily="18" charset="0"/>
              </a:rPr>
              <a:t> samverkan på individnivå, </a:t>
            </a:r>
            <a:r>
              <a:rPr lang="sv-SE" sz="1200" b="1" i="1">
                <a:effectLst/>
                <a:latin typeface="Cambria"/>
                <a:ea typeface="MS ??"/>
                <a:cs typeface="Cambria" panose="02040503050406030204" pitchFamily="18" charset="0"/>
              </a:rPr>
              <a:t>och</a:t>
            </a:r>
            <a:r>
              <a:rPr lang="sv-SE" sz="1200" b="1">
                <a:effectLst/>
                <a:latin typeface="Cambria"/>
                <a:ea typeface="MS ??"/>
                <a:cs typeface="Cambria" panose="02040503050406030204" pitchFamily="18" charset="0"/>
              </a:rPr>
              <a:t> samverkan i lokala samverkansgrupper med ansvar att driva samverkan för barns och ungas hälsa.</a:t>
            </a:r>
            <a:endParaRPr lang="sv-SE" b="1">
              <a:latin typeface="Cambria"/>
              <a:cs typeface="Calibri"/>
            </a:endParaRPr>
          </a:p>
          <a:p>
            <a:endParaRPr lang="sv-SE"/>
          </a:p>
        </p:txBody>
      </p:sp>
      <p:sp>
        <p:nvSpPr>
          <p:cNvPr id="4" name="Platshållare för bildnummer 3"/>
          <p:cNvSpPr>
            <a:spLocks noGrp="1"/>
          </p:cNvSpPr>
          <p:nvPr>
            <p:ph type="sldNum" sz="quarter" idx="5"/>
          </p:nvPr>
        </p:nvSpPr>
        <p:spPr/>
        <p:txBody>
          <a:bodyPr/>
          <a:lstStyle/>
          <a:p>
            <a:fld id="{9DB463A1-88F4-4685-9D86-67CBD3C0CD15}" type="slidenum">
              <a:rPr lang="sv-SE" smtClean="0"/>
              <a:t>42</a:t>
            </a:fld>
            <a:endParaRPr lang="sv-SE"/>
          </a:p>
        </p:txBody>
      </p:sp>
    </p:spTree>
    <p:extLst>
      <p:ext uri="{BB962C8B-B14F-4D97-AF65-F5344CB8AC3E}">
        <p14:creationId xmlns:p14="http://schemas.microsoft.com/office/powerpoint/2010/main" val="38965745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b="1">
              <a:cs typeface="Calibri"/>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2592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40918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100" i="1">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45</a:t>
            </a:fld>
            <a:endParaRPr lang="sv-SE"/>
          </a:p>
        </p:txBody>
      </p:sp>
    </p:spTree>
    <p:extLst>
      <p:ext uri="{BB962C8B-B14F-4D97-AF65-F5344CB8AC3E}">
        <p14:creationId xmlns:p14="http://schemas.microsoft.com/office/powerpoint/2010/main" val="38666347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20026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https://vimeo.com/290427928</a:t>
            </a:r>
            <a:endParaRPr lang="sv-SE">
              <a:cs typeface="Calibri"/>
            </a:endParaRPr>
          </a:p>
          <a:p>
            <a:r>
              <a:rPr lang="sv-SE"/>
              <a:t>4:15 min</a:t>
            </a:r>
            <a:endParaRPr lang="sv-SE">
              <a:cs typeface="Calibri"/>
            </a:endParaRPr>
          </a:p>
          <a:p>
            <a:r>
              <a:rPr lang="sv-SE" b="0" i="1"/>
              <a:t>”En SIP – en plan som styr samordningen när man behöver hjälp från flera olika ställen – den är gjord särskilt för dig och det du behöver hjälp med. </a:t>
            </a:r>
            <a:r>
              <a:rPr lang="sv-SE" b="0" i="1" err="1"/>
              <a:t>SIPen</a:t>
            </a:r>
            <a:r>
              <a:rPr lang="sv-SE" b="0" i="1"/>
              <a:t> gör så</a:t>
            </a:r>
            <a:r>
              <a:rPr lang="sv-SE" i="1"/>
              <a:t> </a:t>
            </a:r>
            <a:r>
              <a:rPr lang="sv-SE" b="0" i="1"/>
              <a:t> att det blir lättare för alla som hjälper dig att jobba tillsammans. Alla vet och kan se vem som gör vad. Då behöver de inte fråga samma saker hela tiden och din pappa vet vem han ska kontakta om han undrar något.”</a:t>
            </a:r>
          </a:p>
          <a:p>
            <a:endParaRPr lang="sv-SE" b="0" i="1">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b="0" i="0">
                <a:cs typeface="Calibri"/>
              </a:rPr>
              <a:t>Även om detta exempel är ett barn, skulle det lika gärna kunna gälla en vuxen person. Notera anhörigperspektivet i denna film. </a:t>
            </a:r>
            <a:r>
              <a:rPr lang="sv-SE">
                <a:cs typeface="Calibri"/>
              </a:rPr>
              <a:t>Pappa vet nu att alla får samma information</a:t>
            </a:r>
          </a:p>
          <a:p>
            <a:pPr algn="l"/>
            <a:endParaRPr lang="sv-SE" b="0" i="0">
              <a:cs typeface="Calibri"/>
            </a:endParaRPr>
          </a:p>
          <a:p>
            <a:endParaRPr lang="sv-SE">
              <a:cs typeface="Calibri"/>
            </a:endParaRPr>
          </a:p>
          <a:p>
            <a:endParaRPr lang="sv-SE"/>
          </a:p>
          <a:p>
            <a:endParaRPr lang="sv-SE"/>
          </a:p>
          <a:p>
            <a:endParaRPr lang="sv-SE"/>
          </a:p>
          <a:p>
            <a:pPr defTabSz="907542">
              <a:defRPr/>
            </a:pPr>
            <a:endParaRPr lang="sv-SE"/>
          </a:p>
          <a:p>
            <a:pPr defTabSz="907542">
              <a:defRPr/>
            </a:pPr>
            <a:endParaRPr lang="sv-SE">
              <a:cs typeface="Calibri" panose="020F0502020204030204"/>
            </a:endParaRPr>
          </a:p>
        </p:txBody>
      </p:sp>
      <p:sp>
        <p:nvSpPr>
          <p:cNvPr id="4" name="Platshållare för bildnummer 3"/>
          <p:cNvSpPr>
            <a:spLocks noGrp="1"/>
          </p:cNvSpPr>
          <p:nvPr>
            <p:ph type="sldNum" sz="quarter" idx="5"/>
          </p:nvPr>
        </p:nvSpPr>
        <p:spPr/>
        <p:txBody>
          <a:bodyPr/>
          <a:lstStyle/>
          <a:p>
            <a:fld id="{DDA7E4FD-0ACE-4B93-98FD-30F040430189}" type="slidenum">
              <a:rPr lang="sv-SE" smtClean="0"/>
              <a:t>47</a:t>
            </a:fld>
            <a:endParaRPr lang="sv-SE"/>
          </a:p>
        </p:txBody>
      </p:sp>
    </p:spTree>
    <p:extLst>
      <p:ext uri="{BB962C8B-B14F-4D97-AF65-F5344CB8AC3E}">
        <p14:creationId xmlns:p14="http://schemas.microsoft.com/office/powerpoint/2010/main" val="25172063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488FCFBD-0CC3-4B93-88D1-A689163A9003}"/>
              </a:ext>
            </a:extLst>
          </p:cNvPr>
          <p:cNvSpPr>
            <a:spLocks noGrp="1"/>
          </p:cNvSpPr>
          <p:nvPr>
            <p:ph type="body" idx="1"/>
          </p:nvPr>
        </p:nvSpPr>
        <p:spPr/>
        <p:txBody>
          <a:bodyPr/>
          <a:lstStyle/>
          <a:p>
            <a:r>
              <a:rPr lang="sv-SE"/>
              <a:t>SIP ska utgå från frågeställningen: vad är viktigt för dig? – Det är också viktigt för oss. Här ovan ser ni citat från både barn och vuxna som ger svar på denna fråga.</a:t>
            </a:r>
          </a:p>
          <a:p>
            <a:endParaRPr lang="sv-SE">
              <a:cs typeface="Calibri"/>
            </a:endParaRPr>
          </a:p>
          <a:p>
            <a:r>
              <a:rPr lang="sv-SE"/>
              <a:t>Arbetet med SIP börjar med frågan: Vad är viktigt för dig? (finns i SIP-mallen)</a:t>
            </a:r>
            <a:endParaRPr lang="sv-SE">
              <a:cs typeface="Calibri"/>
            </a:endParaRPr>
          </a:p>
          <a:p>
            <a:pPr marL="171450" indent="-171450">
              <a:buFont typeface="Arial" panose="020B0604020202020204" pitchFamily="34" charset="0"/>
              <a:buChar char="•"/>
            </a:pPr>
            <a:r>
              <a:rPr lang="sv-SE"/>
              <a:t>möta den enskilde där denne befinner sig.</a:t>
            </a:r>
            <a:endParaRPr lang="sv-SE">
              <a:cs typeface="Calibri"/>
            </a:endParaRPr>
          </a:p>
          <a:p>
            <a:pPr marL="171450" indent="-171450">
              <a:buFont typeface="Arial" panose="020B0604020202020204" pitchFamily="34" charset="0"/>
              <a:buChar char="•"/>
            </a:pPr>
            <a:r>
              <a:rPr lang="sv-SE"/>
              <a:t>medbestämmande leder till förståelse och delaktighet samt är meningsskapande – vilket leder till ett bättre resultat.</a:t>
            </a:r>
            <a:endParaRPr lang="sv-SE">
              <a:cs typeface="Calibri"/>
            </a:endParaRPr>
          </a:p>
          <a:p>
            <a:endParaRPr lang="sv-SE"/>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Barnkonventionen är lag i Sverige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Överenskommelsen utgår från FN konvention om de mänskliga rättigheterna, och barnkonventionen.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a:t>Vi måste efterfråga </a:t>
            </a:r>
            <a:r>
              <a:rPr lang="sv-SE" sz="1200" b="1" u="sng"/>
              <a:t>barnets perspektiv! </a:t>
            </a:r>
            <a:r>
              <a:rPr lang="sv-SE" sz="1200" b="1"/>
              <a:t>Det är här vi når </a:t>
            </a:r>
            <a:r>
              <a:rPr lang="sv-SE" sz="1200" b="1" u="sng"/>
              <a:t>delaktighet</a:t>
            </a:r>
            <a:r>
              <a:rPr lang="sv-SE" sz="1200" b="1"/>
              <a:t> – och barnets rätt att komma till tals i alla frågor som berör dem.</a:t>
            </a:r>
            <a:endParaRPr lang="sv-SE" sz="1200"/>
          </a:p>
          <a:p>
            <a:endParaRPr lang="sv-SE" sz="1200">
              <a:effectLst/>
              <a:latin typeface="Cambria" panose="02040503050406030204" pitchFamily="18" charset="0"/>
              <a:ea typeface="MS ??"/>
              <a:cs typeface="Cambria" panose="02040503050406030204" pitchFamily="18" charset="0"/>
            </a:endParaRPr>
          </a:p>
          <a:p>
            <a:r>
              <a:rPr lang="sv-SE" sz="1200">
                <a:effectLst/>
                <a:latin typeface="Cambria" panose="02040503050406030204" pitchFamily="18" charset="0"/>
                <a:ea typeface="MS ??"/>
                <a:cs typeface="Cambria" panose="02040503050406030204" pitchFamily="18" charset="0"/>
              </a:rPr>
              <a:t>- Samverkan och insatser enligt ÖK barn och unga ska utgå från barnr</a:t>
            </a:r>
            <a:r>
              <a:rPr lang="sv-SE" sz="1200" u="sng">
                <a:effectLst/>
                <a:latin typeface="Cambria" panose="02040503050406030204" pitchFamily="18" charset="0"/>
                <a:ea typeface="MS ??"/>
                <a:cs typeface="Cambria" panose="02040503050406030204" pitchFamily="18" charset="0"/>
              </a:rPr>
              <a:t>ätts</a:t>
            </a:r>
            <a:r>
              <a:rPr lang="sv-SE" sz="1200">
                <a:effectLst/>
                <a:latin typeface="Cambria" panose="02040503050406030204" pitchFamily="18" charset="0"/>
                <a:ea typeface="MS ??"/>
                <a:cs typeface="Cambria" panose="02040503050406030204" pitchFamily="18" charset="0"/>
              </a:rPr>
              <a:t>perspektivet. </a:t>
            </a:r>
          </a:p>
          <a:p>
            <a:r>
              <a:rPr lang="sv-SE" sz="1200"/>
              <a:t>Barnkonventionens barnsyn - ingen personlig tolkning</a:t>
            </a:r>
          </a:p>
          <a:p>
            <a:endParaRPr lang="sv-SE" sz="120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Barnrättsperspektivet vilar på barnens rättigheter enligt barnkonventionen, skillnad mot andra perspektiv. </a:t>
            </a:r>
            <a:br>
              <a:rPr lang="sv-SE" sz="1200"/>
            </a:br>
            <a:r>
              <a:rPr lang="sv-SE" sz="1200"/>
              <a:t>Barnets rättighet är Delaktighet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Barnrättsperspektivet är ingen personlig tolkning, utan är ett rättighetsbaserat perspektiv som utgår från lagen om barnkonventionen.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kern="1200">
                <a:solidFill>
                  <a:schemeClr val="tx1"/>
                </a:solidFill>
                <a:effectLst/>
                <a:latin typeface="+mn-lt"/>
                <a:ea typeface="+mn-ea"/>
                <a:cs typeface="+mn-cs"/>
              </a:rPr>
              <a:t>Barnrättsperspektivet skiljer sig från barnperspektivet , som </a:t>
            </a:r>
            <a:r>
              <a:rPr lang="sv-SE" sz="1200" kern="1200">
                <a:solidFill>
                  <a:schemeClr val="tx1"/>
                </a:solidFill>
                <a:effectLst/>
                <a:latin typeface="+mn-lt"/>
                <a:ea typeface="+mn-ea"/>
                <a:cs typeface="+mn-cs"/>
              </a:rPr>
              <a:t>bygger på egna erfarenheter, utbildning, arbetslivserfarenhet, barnkompetens, egna uppväxten. Här bedöms barnets bästa utifrån dessa aspekter och inte barnkonventionen, även om delar av den kan ingå. Juridisk kompetens.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u="sng" kern="1200">
                <a:solidFill>
                  <a:schemeClr val="tx1"/>
                </a:solidFill>
                <a:effectLst/>
                <a:latin typeface="+mn-lt"/>
                <a:ea typeface="+mn-ea"/>
                <a:cs typeface="+mn-cs"/>
              </a:rPr>
              <a:t>Ett barnperspektiv innebär inte automatiskt att barnets rättigheter säkerställs. </a:t>
            </a:r>
          </a:p>
          <a:p>
            <a:r>
              <a:rPr lang="sv-SE"/>
              <a:t> </a:t>
            </a:r>
          </a:p>
          <a:p>
            <a:pPr defTabSz="460583">
              <a:defRPr/>
            </a:pPr>
            <a:r>
              <a:rPr lang="sv-SE" sz="1200"/>
              <a:t>Barnrättsperspektivet är ingen personlig tolkning. </a:t>
            </a:r>
            <a:r>
              <a:rPr lang="sv-SE" sz="1200" b="1"/>
              <a:t>Skiljer sig från barnperspektivet </a:t>
            </a:r>
            <a:r>
              <a:rPr lang="sv-SE" sz="1200"/>
              <a:t>som bygger på egna erfarenheter, utbildning, arbetslivserfarenhet, barnkompetens, egna uppväxten. Här bedöms barnets bästa utifrån dessa aspekter och inte barnkonventionen, även om delar av den kan ingå. Men ett barnperspektiv innebär inte automatiskt att barnets rättigheter säkerställs. </a:t>
            </a:r>
          </a:p>
          <a:p>
            <a:pPr defTabSz="460583">
              <a:defRPr/>
            </a:pPr>
            <a:endParaRPr lang="sv-SE" sz="1200"/>
          </a:p>
        </p:txBody>
      </p:sp>
      <p:sp>
        <p:nvSpPr>
          <p:cNvPr id="4" name="Platshållare för bildnummer 3"/>
          <p:cNvSpPr>
            <a:spLocks noGrp="1"/>
          </p:cNvSpPr>
          <p:nvPr>
            <p:ph type="sldNum" sz="quarter" idx="5"/>
          </p:nvPr>
        </p:nvSpPr>
        <p:spPr/>
        <p:txBody>
          <a:bodyPr/>
          <a:lstStyle/>
          <a:p>
            <a:fld id="{B85B256E-1D2E-4D24-B475-264CA91F2D62}" type="slidenum">
              <a:rPr lang="sv-SE" smtClean="0"/>
              <a:t>50</a:t>
            </a:fld>
            <a:endParaRPr lang="sv-SE"/>
          </a:p>
        </p:txBody>
      </p:sp>
    </p:spTree>
    <p:extLst>
      <p:ext uri="{BB962C8B-B14F-4D97-AF65-F5344CB8AC3E}">
        <p14:creationId xmlns:p14="http://schemas.microsoft.com/office/powerpoint/2010/main" val="30240869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i="1" kern="1200">
                <a:solidFill>
                  <a:schemeClr val="tx1"/>
                </a:solidFill>
                <a:effectLst/>
                <a:latin typeface="+mn-lt"/>
                <a:ea typeface="+mn-ea"/>
                <a:cs typeface="+mn-cs"/>
              </a:rPr>
              <a:t>Barnrättsperspektivet</a:t>
            </a:r>
            <a:endParaRPr lang="sv-SE" sz="1200" b="1" kern="1200">
              <a:solidFill>
                <a:schemeClr val="tx1"/>
              </a:solidFill>
              <a:effectLst/>
              <a:latin typeface="+mn-lt"/>
              <a:ea typeface="+mn-ea"/>
              <a:cs typeface="+mn-cs"/>
            </a:endParaRPr>
          </a:p>
          <a:p>
            <a:endParaRPr lang="sv-SE"/>
          </a:p>
          <a:p>
            <a:r>
              <a:rPr lang="sv-SE"/>
              <a:t>Barnkonventionen från teori till praktik – öppen utbildning</a:t>
            </a:r>
            <a:endParaRPr lang="sv-SE">
              <a:cs typeface="Calibri"/>
            </a:endParaRPr>
          </a:p>
          <a:p>
            <a:endParaRPr lang="sv-SE"/>
          </a:p>
          <a:p>
            <a:r>
              <a:rPr lang="sv-SE"/>
              <a:t>Barnkonventionens barnsyn</a:t>
            </a:r>
            <a:br>
              <a:rPr lang="sv-SE">
                <a:cs typeface="+mn-lt"/>
              </a:rPr>
            </a:br>
            <a:r>
              <a:rPr lang="sv-SE"/>
              <a:t>- ingen personlig tolkning</a:t>
            </a:r>
            <a:endParaRPr lang="sv-SE">
              <a:cs typeface="Calibri"/>
            </a:endParaRPr>
          </a:p>
          <a:p>
            <a:endParaRPr lang="sv-SE" sz="1200" kern="1200">
              <a:solidFill>
                <a:schemeClr val="tx1"/>
              </a:solidFill>
              <a:effectLst/>
              <a:latin typeface="+mn-lt"/>
              <a:ea typeface="+mn-ea"/>
              <a:cs typeface="+mn-cs"/>
            </a:endParaRPr>
          </a:p>
          <a:p>
            <a:pPr defTabSz="457200">
              <a:defRPr/>
            </a:pPr>
            <a:r>
              <a:rPr lang="sv-SE" sz="1200" kern="1200">
                <a:solidFill>
                  <a:schemeClr val="tx1"/>
                </a:solidFill>
                <a:effectLst/>
                <a:latin typeface="+mn-lt"/>
                <a:ea typeface="+mn-ea"/>
                <a:cs typeface="+mn-cs"/>
              </a:rPr>
              <a:t>Barnrättsperspektivet är ingen personlig tolkning. </a:t>
            </a:r>
            <a:r>
              <a:rPr lang="sv-SE" sz="1200" b="1" kern="1200">
                <a:solidFill>
                  <a:schemeClr val="tx1"/>
                </a:solidFill>
                <a:effectLst/>
                <a:latin typeface="+mn-lt"/>
                <a:ea typeface="+mn-ea"/>
                <a:cs typeface="+mn-cs"/>
              </a:rPr>
              <a:t>Skiljer sig från barnperspektivet </a:t>
            </a:r>
            <a:r>
              <a:rPr lang="sv-SE" sz="1200" kern="1200">
                <a:solidFill>
                  <a:schemeClr val="tx1"/>
                </a:solidFill>
                <a:effectLst/>
                <a:latin typeface="+mn-lt"/>
                <a:ea typeface="+mn-ea"/>
                <a:cs typeface="+mn-cs"/>
              </a:rPr>
              <a:t>som bygger på egna erfarenheter, utbildning, arbetslivserfarenhet, barnkompetens, egna uppväxten. Här bedöms barnets bästa utifrån dessa aspekter och inte barnkonventionen, även om delar av den kan ingå. Men ett barnperspektiv innebär inte automatiskt att barnets rättigheter säkerställs.</a:t>
            </a:r>
            <a:r>
              <a:rPr lang="sv-SE"/>
              <a:t> </a:t>
            </a:r>
            <a:endParaRPr lang="sv-SE" sz="1200" kern="1200">
              <a:solidFill>
                <a:schemeClr val="tx1"/>
              </a:solidFill>
              <a:effectLst/>
              <a:latin typeface="+mn-lt"/>
              <a:cs typeface="Calibri"/>
            </a:endParaRP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Barnrättsperspektivet uttrycker en skyldighet att genom lämpliga åtgärder förverkliga barnets mänskliga rättigheter och barnets bästa liksom barnets rättigheter som de är formulerade i barnkonvention­en. Ett barnrättsperspektiv innebär att både den enskilda medarbetaren och hela verksamheten arbetar rättighetsbaserat och har strategier för arbetet med att genomföra FN:s konvention om barnets rättigheter. Det kan innebära till exempel strategier för att säkerställa barnets rättigheter i åtgärder eller vid beslut som rör barn. </a:t>
            </a:r>
            <a:endParaRPr lang="sv-SE" sz="1200" kern="1200">
              <a:solidFill>
                <a:schemeClr val="tx1"/>
              </a:solidFill>
              <a:effectLst/>
              <a:latin typeface="+mn-lt"/>
              <a:cs typeface="Calibri"/>
            </a:endParaRPr>
          </a:p>
          <a:p>
            <a:endParaRPr lang="sv-SE" sz="1200" kern="1200">
              <a:solidFill>
                <a:schemeClr val="tx1"/>
              </a:solidFill>
              <a:effectLst/>
              <a:latin typeface="+mn-lt"/>
              <a:ea typeface="+mn-ea"/>
              <a:cs typeface="+mn-cs"/>
            </a:endParaRPr>
          </a:p>
          <a:p>
            <a:r>
              <a:rPr lang="sv-SE"/>
              <a:t>Ett rättighetsbaserat arbete (kunskap om barnkonventionen)</a:t>
            </a:r>
            <a:endParaRPr lang="sv-SE">
              <a:cs typeface="Calibri"/>
            </a:endParaRPr>
          </a:p>
          <a:p>
            <a:r>
              <a:rPr lang="sv-SE"/>
              <a:t>Strategier för genomförandet</a:t>
            </a:r>
            <a:endParaRPr lang="sv-SE">
              <a:cs typeface="Calibri"/>
            </a:endParaRPr>
          </a:p>
          <a:p>
            <a:endParaRPr lang="sv-SE" sz="1200" kern="120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8328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rtl="0"/>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5</a:t>
            </a:fld>
            <a:endParaRPr lang="sv-SE"/>
          </a:p>
        </p:txBody>
      </p:sp>
    </p:spTree>
    <p:extLst>
      <p:ext uri="{BB962C8B-B14F-4D97-AF65-F5344CB8AC3E}">
        <p14:creationId xmlns:p14="http://schemas.microsoft.com/office/powerpoint/2010/main" val="27177247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Både brukarorganisationer och professionen har behov av ökat brukarinflytande. Inom professionen handlar det utöver brukarna, också om arbetsklimat och arbetssituation för personal. Och Brukarinflytande stärker också verksamheterna.</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Varför</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 brukardelaktighet och medverkan?</a:t>
            </a:r>
            <a:r>
              <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kumimoji="0" lang="en-US"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​När vi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sänker hens stressnivå </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så kan hen lättare få överblick över sin situation</a:t>
            </a:r>
            <a:r>
              <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kumimoji="0" lang="en-US"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För att vi ska få en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Helhetssyn på individen och individens situation </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kumimoji="0" lang="sv-SE"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kumimoji="0" lang="sv-SE"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Så vi kan ge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Kvalificerade insatser </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från både sjukvården och kommunen så att det blir en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Gemensam kompetens för oss alla</a:t>
            </a:r>
            <a:endParaRPr kumimoji="0" lang="en-US"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Vilka vinster finns det med delaktighet hos individen….</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Det blir</a:t>
            </a:r>
            <a:r>
              <a:rPr kumimoji="0" lang="en-US"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rPr>
              <a:t> </a:t>
            </a:r>
            <a:r>
              <a:rPr kumimoji="0" lang="sv-SE" sz="12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Samhälls-ekonomiska vinster- </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t ex kan det bli </a:t>
            </a:r>
            <a:r>
              <a:rPr kumimoji="0" 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r>
              <a:rPr kumimoji="0" lang="sv-SE"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färre inläggningar, Barn och unga – barnen kan känna sig mer delaktig i besluten, äldre – bättre och tryggare hemgång från sjukhuset</a:t>
            </a:r>
            <a:endParaRPr kumimoji="0" lang="en-US" sz="1200" b="0" i="0" u="none" strike="noStrike" kern="1200" cap="none" spc="0" normalizeH="0" baseline="0" noProof="0">
              <a:ln>
                <a:noFill/>
              </a:ln>
              <a:solidFill>
                <a:srgbClr val="444444"/>
              </a:solidFill>
              <a:effectLst/>
              <a:uLnTx/>
              <a:uFillTx/>
              <a:latin typeface="Calibri" panose="020F0502020204030204" pitchFamily="34" charset="0"/>
              <a:ea typeface="+mn-ea"/>
              <a:cs typeface="+mn-cs"/>
            </a:endParaRP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52</a:t>
            </a:fld>
            <a:endParaRPr lang="sv-SE"/>
          </a:p>
        </p:txBody>
      </p:sp>
    </p:spTree>
    <p:extLst>
      <p:ext uri="{BB962C8B-B14F-4D97-AF65-F5344CB8AC3E}">
        <p14:creationId xmlns:p14="http://schemas.microsoft.com/office/powerpoint/2010/main" val="23698525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noProof="0"/>
              <a:t>Samhällets och din syn på brukaren/patienten/målgruppen </a:t>
            </a:r>
          </a:p>
          <a:p>
            <a:r>
              <a:rPr lang="sv-SE" b="0" noProof="0"/>
              <a:t>-som bygger på egna erfarenheter, utbildning, arbetslivserfarenhet, barnkompetens, egna uppväxten.</a:t>
            </a:r>
          </a:p>
          <a:p>
            <a:endParaRPr lang="sv-SE" noProof="0"/>
          </a:p>
          <a:p>
            <a:r>
              <a:rPr lang="sv-SE" noProof="0"/>
              <a:t>Individens Delaktighet och egna perspektiv på livet/sig själv</a:t>
            </a:r>
          </a:p>
          <a:p>
            <a:r>
              <a:rPr lang="sv-SE" noProof="0"/>
              <a:t>-</a:t>
            </a:r>
            <a:r>
              <a:rPr lang="sv-SE" noProof="0" err="1"/>
              <a:t>Delakighet</a:t>
            </a:r>
            <a:r>
              <a:rPr lang="sv-SE" noProof="0"/>
              <a:t>,</a:t>
            </a:r>
          </a:p>
          <a:p>
            <a:endParaRPr lang="sv-SE" noProof="0"/>
          </a:p>
          <a:p>
            <a:r>
              <a:rPr lang="sv-SE" noProof="0"/>
              <a:t>Människorättsperspektivet, inget personligt perspektiv </a:t>
            </a:r>
          </a:p>
          <a:p>
            <a:r>
              <a:rPr lang="sv-SE" noProof="0"/>
              <a:t>-utan är ett rättighetsbaserat perspektiv som utgår från lagen och överenskommelser</a:t>
            </a:r>
          </a:p>
          <a:p>
            <a:endParaRPr lang="en-US"/>
          </a:p>
          <a:p>
            <a:r>
              <a:rPr lang="en-US"/>
              <a:t> </a:t>
            </a:r>
            <a:endParaRPr lang="sv-SE"/>
          </a:p>
          <a:p>
            <a:endParaRPr lang="en-US">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32F0BA-6C4B-4801-B7CE-F44445264E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6857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noProof="0"/>
              <a:t>Mötas På mitten – vi går halva vägen var och möts på mitten.</a:t>
            </a:r>
            <a:endParaRPr lang="sv-SE" sz="1200" b="0" i="0" kern="1200">
              <a:solidFill>
                <a:schemeClr val="tx1"/>
              </a:solidFill>
              <a:effectLst/>
              <a:latin typeface="+mn-lt"/>
              <a:ea typeface="+mn-ea"/>
              <a:cs typeface="+mn-cs"/>
            </a:endParaRPr>
          </a:p>
          <a:p>
            <a:pPr marL="0" indent="0">
              <a:buFont typeface="Arial" panose="020B0604020202020204" pitchFamily="34" charset="0"/>
              <a:buNone/>
            </a:pPr>
            <a:r>
              <a:rPr lang="sv-SE" sz="1200" b="0" i="0" kern="120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prstClr val="black"/>
                </a:solidFill>
                <a:effectLst/>
                <a:uLnTx/>
                <a:uFillTx/>
                <a:latin typeface="+mn-lt"/>
                <a:ea typeface="+mn-ea"/>
                <a:cs typeface="+mn-cs"/>
              </a:rPr>
              <a:t>Personcentrerat förhållningssätt </a:t>
            </a:r>
            <a:r>
              <a:rPr kumimoji="0" lang="sv-SE" sz="1200" b="0" i="0" u="none" strike="noStrike" kern="1200" cap="none" spc="0" normalizeH="0" baseline="0" noProof="0">
                <a:ln>
                  <a:noFill/>
                </a:ln>
                <a:solidFill>
                  <a:prstClr val="black"/>
                </a:solidFill>
                <a:effectLst/>
                <a:uLnTx/>
                <a:uFillTx/>
                <a:latin typeface="+mn-lt"/>
                <a:ea typeface="+mn-ea"/>
                <a:cs typeface="+mn-cs"/>
              </a:rPr>
              <a:t>är ett etiskt förhållningsätt som innebär att se den enskilda personen, involvera och anpassa efter individens behov och förutsättningar. På detta sätt kan vården både bli mer jämlik och kostnadseffektiv.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Det handlar till exempel om att skapa enkla kontaktvägar in i vården, att vårdpersonal och patienter tar gemensamma beslut om vård och behandling och att vården ger stöd till patientens egenvård. Personcentrering handlar också om att ta tillvara patienters och närståendes erfarenheter och kunskaper. Eftersom personcentrering alltid måste utgå från individen så betyder personcentrering i praktiken olika saker, i olika situationer, för olika individer.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prstClr val="black"/>
                </a:solidFill>
                <a:effectLst/>
                <a:uLnTx/>
                <a:uFillTx/>
                <a:latin typeface="+mn-lt"/>
                <a:ea typeface="+mn-ea"/>
                <a:cs typeface="+mn-cs"/>
              </a:rPr>
              <a:t>Människorättsbaserat arbetssätt inom vården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Ett systematiskt människorättsbaserat arbetssätt inom psykiatrin har visat sig ha fördelar: det kan leda till minskad användning av tvång, ökat brukarinflytande, bättre vård och bättre samverkan. Mänskliga rättigheter innefattar rätten till värdigt bemötande, integritet, likabehandling och delaktighet.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a:ln>
                  <a:noFill/>
                </a:ln>
                <a:solidFill>
                  <a:srgbClr val="00B0F0"/>
                </a:solidFill>
                <a:effectLst/>
                <a:uLnTx/>
                <a:uFillTx/>
                <a:latin typeface="+mn-lt"/>
                <a:ea typeface="+mn-ea"/>
                <a:cs typeface="+mn-cs"/>
              </a:rPr>
              <a:t>Delat beslutsfattande </a:t>
            </a:r>
            <a:r>
              <a:rPr kumimoji="0" lang="sv-SE" sz="1200" b="0" i="0" u="none" strike="noStrike" kern="1200" cap="none" spc="0" normalizeH="0" baseline="0" noProof="0">
                <a:ln>
                  <a:noFill/>
                </a:ln>
                <a:solidFill>
                  <a:prstClr val="black"/>
                </a:solidFill>
                <a:effectLst/>
                <a:uLnTx/>
                <a:uFillTx/>
                <a:latin typeface="+mn-lt"/>
                <a:ea typeface="+mn-ea"/>
                <a:cs typeface="+mn-cs"/>
              </a:rPr>
              <a:t>är en metod som syftar till att öka engagemang och delaktighet för en enskild patient eller brukare.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Det handlar om att en patient eller brukare tillsammans med vård-/omsorgspersonal kommer överens om hur nästa steg i behandlingen eller det sociala stödet ska vara. Delat beslutsfattande är lika användbart i kommunal som sjukvårdens verksamhet.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altLang="sv-SE" sz="2400" b="0" i="0" u="none" strike="noStrike" kern="1200" cap="none" spc="0" normalizeH="0" baseline="0" noProof="0">
                <a:ln>
                  <a:noFill/>
                </a:ln>
                <a:solidFill>
                  <a:prstClr val="black"/>
                </a:solidFill>
                <a:effectLst/>
                <a:uLnTx/>
                <a:uFillTx/>
                <a:latin typeface="Calibri Light" panose="020F0302020204030204"/>
                <a:ea typeface="+mn-ea"/>
                <a:cs typeface="+mn-cs"/>
              </a:rPr>
              <a:t>En metod och ett förhållningssätt för att öka brukarens delaktighet i vård och omsorg. Båda betraktas som värdefulla kunskapsbärare.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altLang="sv-SE" sz="2400" b="0" i="0" u="none" strike="noStrike" kern="1200" cap="none" spc="0" normalizeH="0" baseline="0" noProof="0">
                <a:ln>
                  <a:noFill/>
                </a:ln>
                <a:solidFill>
                  <a:prstClr val="black"/>
                </a:solidFill>
                <a:effectLst/>
                <a:uLnTx/>
                <a:uFillTx/>
                <a:latin typeface="Calibri Light" panose="020F0302020204030204"/>
                <a:ea typeface="+mn-ea"/>
                <a:cs typeface="+mn-cs"/>
              </a:rPr>
              <a:t>Interaktiv process – sondera kring alternativ, gå igenom för- och nackdelar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altLang="sv-SE" sz="2400" b="0" i="0" u="none" strike="noStrike" kern="1200" cap="none" spc="0" normalizeH="0" baseline="0" noProof="0">
                <a:ln>
                  <a:noFill/>
                </a:ln>
                <a:solidFill>
                  <a:prstClr val="black"/>
                </a:solidFill>
                <a:effectLst/>
                <a:uLnTx/>
                <a:uFillTx/>
                <a:latin typeface="Calibri Light" panose="020F0302020204030204"/>
                <a:ea typeface="+mn-ea"/>
                <a:cs typeface="+mn-cs"/>
              </a:rPr>
              <a:t>Modellen rekommenderas som ett genomgripande arbetssätt för både kommun och sjukvård </a:t>
            </a:r>
            <a:endParaRPr kumimoji="0" lang="sv-SE" sz="12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prstClr val="black"/>
                </a:solidFill>
                <a:effectLst/>
                <a:uLnTx/>
                <a:uFillTx/>
                <a:latin typeface="+mn-lt"/>
                <a:ea typeface="+mn-ea"/>
                <a:cs typeface="+mn-cs"/>
              </a:rPr>
              <a:t>Ett familjecentrerat arbetssätt </a:t>
            </a:r>
            <a:r>
              <a:rPr kumimoji="0" lang="sv-SE" sz="1200" b="0" i="0" u="none" strike="noStrike" kern="1200" cap="none" spc="0" normalizeH="0" baseline="0" noProof="0">
                <a:ln>
                  <a:noFill/>
                </a:ln>
                <a:solidFill>
                  <a:prstClr val="black"/>
                </a:solidFill>
                <a:effectLst/>
                <a:uLnTx/>
                <a:uFillTx/>
                <a:latin typeface="+mn-lt"/>
                <a:ea typeface="+mn-ea"/>
                <a:cs typeface="+mn-cs"/>
              </a:rPr>
              <a:t>kännetecknas även av: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hälsofrämjande perspektiv där människors styrkor lyfts fram och tas tillvara.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barnets/den unges bästa sätts i främsta rummet.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vårdnadshavarna ses som barnets/den unges viktigaste resurser.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det sociala nätverket runt barnet/den unge ses som viktig resurs för den unge.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arbetssättet anpassas utifrån barnet/den unges mognadsgrad.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gränsöverskridande samverkan där verksamheterna sätter barn-, ungdoms och familjeperspektivet främst. </a:t>
            </a:r>
          </a:p>
          <a:p>
            <a:pPr marL="171450" indent="-171450">
              <a:buFont typeface="Arial" panose="020B0604020202020204" pitchFamily="34" charset="0"/>
              <a:buChar char="•"/>
            </a:pPr>
            <a:endParaRPr lang="sv-SE" sz="1200" b="0" i="0" kern="120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32F0BA-6C4B-4801-B7CE-F44445264E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36089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r>
              <a:rPr lang="sv-SE" sz="1800">
                <a:effectLst/>
                <a:latin typeface="Calibri" panose="020F0502020204030204" pitchFamily="34" charset="0"/>
                <a:ea typeface="Calibri" panose="020F0502020204030204" pitchFamily="34" charset="0"/>
                <a:cs typeface="Times New Roman" panose="02020603050405020304" pitchFamily="18" charset="0"/>
              </a:rPr>
              <a:t>När vi tittar på stärkt brukarmedverkan på individnivå, verksamhetsnivå och systemnivå , måste ha tydlig samsyn på de olika nivåerna för hur man </a:t>
            </a:r>
            <a:r>
              <a:rPr lang="sv-SE" sz="1800" b="1">
                <a:effectLst/>
                <a:latin typeface="Calibri" panose="020F0502020204030204" pitchFamily="34" charset="0"/>
                <a:ea typeface="Calibri" panose="020F0502020204030204" pitchFamily="34" charset="0"/>
                <a:cs typeface="Times New Roman" panose="02020603050405020304" pitchFamily="18" charset="0"/>
              </a:rPr>
              <a:t>kan påverka på sin nivå. </a:t>
            </a:r>
          </a:p>
          <a:p>
            <a:r>
              <a:rPr lang="sv-SE" sz="1800">
                <a:effectLst/>
                <a:latin typeface="Calibri" panose="020F0502020204030204" pitchFamily="34" charset="0"/>
                <a:ea typeface="Calibri" panose="020F0502020204030204" pitchFamily="34" charset="0"/>
                <a:cs typeface="Times New Roman" panose="02020603050405020304" pitchFamily="18" charset="0"/>
              </a:rPr>
              <a:t>Vad står brukarmedverkan för på varje nivå och hur ska man arbeta med </a:t>
            </a:r>
            <a:r>
              <a:rPr lang="sv-SE" sz="1800" err="1">
                <a:effectLst/>
                <a:latin typeface="Calibri" panose="020F0502020204030204" pitchFamily="34" charset="0"/>
                <a:ea typeface="Calibri" panose="020F0502020204030204" pitchFamily="34" charset="0"/>
                <a:cs typeface="Times New Roman" panose="02020603050405020304" pitchFamily="18" charset="0"/>
              </a:rPr>
              <a:t>huret</a:t>
            </a:r>
            <a:r>
              <a:rPr lang="sv-SE" sz="1800">
                <a:effectLst/>
                <a:latin typeface="Calibri" panose="020F0502020204030204" pitchFamily="34" charset="0"/>
                <a:ea typeface="Calibri" panose="020F0502020204030204" pitchFamily="34" charset="0"/>
                <a:cs typeface="Times New Roman" panose="02020603050405020304" pitchFamily="18" charset="0"/>
              </a:rPr>
              <a:t> för att skapa trygghet hos personalen, som i sin tur möter brukaren och kan skapa en bra allians?</a:t>
            </a: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a:effectLst/>
                <a:latin typeface="Calibri" panose="020F0502020204030204" pitchFamily="34" charset="0"/>
                <a:ea typeface="Calibri" panose="020F0502020204030204" pitchFamily="34" charset="0"/>
                <a:cs typeface="Times New Roman" panose="02020603050405020304" pitchFamily="18" charset="0"/>
              </a:rPr>
              <a:t>Här ser vi tre nivåer --chefer och ledare finns på alla; från enhetschefer på individnivån upp till politiker och högsta cheferna på systemnivå. </a:t>
            </a:r>
          </a:p>
          <a:p>
            <a:pPr>
              <a:lnSpc>
                <a:spcPct val="107000"/>
              </a:lnSpc>
              <a:spcAft>
                <a:spcPts val="800"/>
              </a:spcAft>
            </a:pPr>
            <a:r>
              <a:rPr lang="sv-SE" sz="1800">
                <a:effectLst/>
                <a:latin typeface="Calibri" panose="020F0502020204030204" pitchFamily="34" charset="0"/>
                <a:ea typeface="Calibri" panose="020F0502020204030204" pitchFamily="34" charset="0"/>
                <a:cs typeface="Times New Roman" panose="02020603050405020304" pitchFamily="18" charset="0"/>
              </a:rPr>
              <a:t>Alla nivåer kan påverka och ge förutsättningar med att arbeta men stärkt brukarmedverkan med kvalitet </a:t>
            </a:r>
            <a:r>
              <a:rPr lang="sv-SE" sz="1800" u="none">
                <a:effectLst/>
                <a:latin typeface="Calibri" panose="020F0502020204030204" pitchFamily="34" charset="0"/>
                <a:ea typeface="Calibri" panose="020F0502020204030204" pitchFamily="34" charset="0"/>
                <a:cs typeface="Times New Roman" panose="02020603050405020304" pitchFamily="18" charset="0"/>
              </a:rPr>
              <a:t>på alla nivåer</a:t>
            </a: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a:effectLst/>
                <a:latin typeface="Calibri" panose="020F0502020204030204" pitchFamily="34" charset="0"/>
                <a:ea typeface="Calibri" panose="020F0502020204030204" pitchFamily="34" charset="0"/>
                <a:cs typeface="Times New Roman" panose="02020603050405020304" pitchFamily="18" charset="0"/>
              </a:rPr>
              <a:t> Vad behövs för att arbeta med brukarmedverkan på alla nivåer?</a:t>
            </a: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sv-SE" sz="1800" b="1">
                <a:effectLst/>
                <a:latin typeface="Calibri" panose="020F0502020204030204" pitchFamily="34" charset="0"/>
                <a:ea typeface="Calibri" panose="020F0502020204030204" pitchFamily="34" charset="0"/>
                <a:cs typeface="Times New Roman" panose="02020603050405020304" pitchFamily="18" charset="0"/>
              </a:rPr>
              <a:t>SYSTEMNIVÅ</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sv-SE" sz="1800" b="0">
                <a:effectLst/>
                <a:latin typeface="Calibri" panose="020F0502020204030204" pitchFamily="34" charset="0"/>
                <a:ea typeface="Calibri" panose="020F0502020204030204" pitchFamily="34" charset="0"/>
                <a:cs typeface="Times New Roman" panose="02020603050405020304" pitchFamily="18" charset="0"/>
              </a:rPr>
              <a:t>Politik</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sv-SE" sz="1800" b="0">
                <a:effectLst/>
                <a:latin typeface="Calibri" panose="020F0502020204030204" pitchFamily="34" charset="0"/>
                <a:ea typeface="Calibri" panose="020F0502020204030204" pitchFamily="34" charset="0"/>
                <a:cs typeface="Times New Roman" panose="02020603050405020304" pitchFamily="18" charset="0"/>
              </a:rPr>
              <a:t>CHEF-och ledarnivå: Höga chefer motsvarande Västra Götalands VVG-representanter (förvaltningsdirektörer </a:t>
            </a:r>
            <a:r>
              <a:rPr lang="sv-SE" sz="1800" b="0" err="1">
                <a:effectLst/>
                <a:latin typeface="Calibri" panose="020F0502020204030204" pitchFamily="34" charset="0"/>
                <a:ea typeface="Calibri" panose="020F0502020204030204" pitchFamily="34" charset="0"/>
                <a:cs typeface="Times New Roman" panose="02020603050405020304" pitchFamily="18" charset="0"/>
              </a:rPr>
              <a:t>etc</a:t>
            </a:r>
            <a:r>
              <a:rPr lang="sv-SE" sz="1800" b="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defRPr/>
            </a:pPr>
            <a:r>
              <a:rPr lang="sv-SE" sz="1800" b="0">
                <a:effectLst/>
                <a:latin typeface="Calibri" panose="020F0502020204030204" pitchFamily="34" charset="0"/>
                <a:ea typeface="Calibri" panose="020F0502020204030204" pitchFamily="34" charset="0"/>
                <a:cs typeface="Times New Roman" panose="02020603050405020304" pitchFamily="18" charset="0"/>
              </a:rPr>
              <a:t>	Nationellt och Västra Götalands län, region och kommun-nivå.</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sv-SE" sz="1800" b="0">
                <a:effectLst/>
                <a:latin typeface="Calibri" panose="020F0502020204030204" pitchFamily="34" charset="0"/>
                <a:ea typeface="Calibri" panose="020F0502020204030204" pitchFamily="34" charset="0"/>
                <a:cs typeface="Times New Roman" panose="02020603050405020304" pitchFamily="18" charset="0"/>
              </a:rPr>
              <a:t>Förändring i arbetssättet i en hel kommun exempelvis.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sv-SE" sz="1800" b="0">
                <a:effectLst/>
                <a:latin typeface="Calibri" panose="020F0502020204030204" pitchFamily="34" charset="0"/>
                <a:ea typeface="Calibri" panose="020F0502020204030204" pitchFamily="34" charset="0"/>
                <a:cs typeface="Times New Roman" panose="02020603050405020304" pitchFamily="18" charset="0"/>
              </a:rPr>
              <a:t>Lagar och länsgemensamma riktlinjer</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sv-SE" sz="1800" b="1">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b="1">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a:effectLst/>
                <a:latin typeface="Calibri" panose="020F0502020204030204" pitchFamily="34" charset="0"/>
                <a:ea typeface="Calibri" panose="020F0502020204030204" pitchFamily="34" charset="0"/>
                <a:cs typeface="Times New Roman" panose="02020603050405020304" pitchFamily="18" charset="0"/>
              </a:rPr>
              <a:t>VERKSAMHETSNIVÅ</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Bryter ner lag och riktlinjer till lokal nivå på egna verksamheter/förvaltningar exempelvis inom en kommun eller inom Sahlgrenska universitetssjukhus</a:t>
            </a:r>
          </a:p>
          <a:p>
            <a:pPr>
              <a:lnSpc>
                <a:spcPct val="107000"/>
              </a:lnSpc>
              <a:spcAft>
                <a:spcPts val="800"/>
              </a:spcAft>
            </a:pPr>
            <a:endParaRPr lang="sv-SE" sz="1800" b="1">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a:effectLst/>
                <a:latin typeface="Calibri" panose="020F0502020204030204" pitchFamily="34" charset="0"/>
                <a:ea typeface="Calibri" panose="020F0502020204030204" pitchFamily="34" charset="0"/>
                <a:cs typeface="Times New Roman" panose="02020603050405020304" pitchFamily="18" charset="0"/>
              </a:rPr>
              <a:t>INDIVIDNIVÅ</a:t>
            </a:r>
          </a:p>
          <a:p>
            <a:pPr>
              <a:lnSpc>
                <a:spcPct val="107000"/>
              </a:lnSpc>
              <a:spcAft>
                <a:spcPts val="800"/>
              </a:spcAft>
            </a:pPr>
            <a:endParaRPr lang="sv-SE" sz="1800" b="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Mallar</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Handböcker delaktighet</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Personcentrerat och fokusförflyttning </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Individ + anhöriga, </a:t>
            </a:r>
            <a:r>
              <a:rPr lang="sv-SE" sz="1800" b="0" err="1">
                <a:effectLst/>
                <a:latin typeface="Calibri" panose="020F0502020204030204" pitchFamily="34" charset="0"/>
                <a:ea typeface="Calibri" panose="020F0502020204030204" pitchFamily="34" charset="0"/>
                <a:cs typeface="Times New Roman" panose="02020603050405020304" pitchFamily="18" charset="0"/>
              </a:rPr>
              <a:t>inkl</a:t>
            </a:r>
            <a:r>
              <a:rPr lang="sv-SE" sz="1800" b="0">
                <a:effectLst/>
                <a:latin typeface="Calibri" panose="020F0502020204030204" pitchFamily="34" charset="0"/>
                <a:ea typeface="Calibri" panose="020F0502020204030204" pitchFamily="34" charset="0"/>
                <a:cs typeface="Times New Roman" panose="02020603050405020304" pitchFamily="18" charset="0"/>
              </a:rPr>
              <a:t> barn som anhöriga (deras behov och resurser) + resurspersoner i SIP</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anhörigas - vårt - brukarens perspektiv (resursteam): samverka o alla delaktiga</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SMARTA mål</a:t>
            </a:r>
          </a:p>
          <a:p>
            <a:pPr>
              <a:lnSpc>
                <a:spcPct val="107000"/>
              </a:lnSpc>
              <a:spcAft>
                <a:spcPts val="800"/>
              </a:spcAft>
            </a:pPr>
            <a:endParaRPr lang="sv-SE" sz="1800" b="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Vad har ni för modeller för delaktighet på era arbetsplatser?</a:t>
            </a:r>
          </a:p>
          <a:p>
            <a:pPr>
              <a:lnSpc>
                <a:spcPct val="107000"/>
              </a:lnSpc>
              <a:spcAft>
                <a:spcPts val="800"/>
              </a:spcAft>
            </a:pPr>
            <a:r>
              <a:rPr lang="sv-SE" sz="1800" b="0">
                <a:effectLst/>
                <a:latin typeface="Calibri" panose="020F0502020204030204" pitchFamily="34" charset="0"/>
                <a:ea typeface="Calibri" panose="020F0502020204030204" pitchFamily="34" charset="0"/>
                <a:cs typeface="Times New Roman" panose="02020603050405020304" pitchFamily="18" charset="0"/>
              </a:rPr>
              <a:t>Hur kan du fånga vad som är viktigt för den enskilde?</a:t>
            </a:r>
          </a:p>
          <a:p>
            <a:pPr>
              <a:lnSpc>
                <a:spcPct val="107000"/>
              </a:lnSpc>
              <a:spcAft>
                <a:spcPts val="800"/>
              </a:spcAft>
            </a:pPr>
            <a:endParaRPr lang="sv-SE" sz="1800" b="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b="1">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027706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b="1" i="0" u="none">
                <a:solidFill>
                  <a:srgbClr val="0563C1"/>
                </a:solidFill>
                <a:hlinkClick r:id="rId3">
                  <a:extLst>
                    <a:ext uri="{A12FA001-AC4F-418D-AE19-62706E023703}">
                      <ahyp:hlinkClr xmlns:ahyp="http://schemas.microsoft.com/office/drawing/2018/hyperlinkcolor" val="tx"/>
                    </a:ext>
                  </a:extLst>
                </a:hlinkClick>
              </a:rPr>
              <a:t>GRUPPRUM 4: DISKUSSION: Vad har ni för modeller för delaktighet på era arbetsplatser?</a:t>
            </a:r>
          </a:p>
          <a:p>
            <a:endParaRPr lang="sv-SE" sz="1100" i="1">
              <a:solidFill>
                <a:schemeClr val="tx1"/>
              </a:solidFill>
              <a:hlinkClick r:id="rId3">
                <a:extLst>
                  <a:ext uri="{A12FA001-AC4F-418D-AE19-62706E023703}">
                    <ahyp:hlinkClr xmlns:ahyp="http://schemas.microsoft.com/office/drawing/2018/hyperlinkcolor" val="tx"/>
                  </a:ext>
                </a:extLst>
              </a:hlinkClick>
            </a:endParaRPr>
          </a:p>
          <a:p>
            <a:r>
              <a:rPr lang="sv-SE" sz="1600">
                <a:hlinkClick r:id="rId4"/>
              </a:rPr>
              <a:t>Metoder för delaktighet - Vårdsamverkan i Västra Götaland (vardsamverkan.se)</a:t>
            </a:r>
            <a:endParaRPr lang="sv-SE" sz="1600"/>
          </a:p>
          <a:p>
            <a:r>
              <a:rPr lang="sv-SE" sz="1100"/>
              <a:t>På vardsamverkan.se under Stödmaterial finns Metoder för delaktighet</a:t>
            </a:r>
            <a:endParaRPr lang="sv-SE" sz="1100">
              <a:cs typeface="Calibri"/>
            </a:endParaRPr>
          </a:p>
          <a:p>
            <a:r>
              <a:rPr lang="sv-SE" sz="1100">
                <a:cs typeface="Calibri"/>
              </a:rPr>
              <a:t>en vanlig dag </a:t>
            </a:r>
          </a:p>
          <a:p>
            <a:pPr marL="342900" lvl="1" indent="-342900">
              <a:lnSpc>
                <a:spcPct val="110000"/>
              </a:lnSpc>
              <a:spcBef>
                <a:spcPts val="1000"/>
              </a:spcBef>
              <a:buFont typeface="Calibri" panose="020F0502020204030204" pitchFamily="34" charset="0"/>
              <a:buChar char="→"/>
              <a:defRPr/>
            </a:pPr>
            <a:r>
              <a:rPr lang="sv-SE" sz="1100"/>
              <a:t>Samtalsmatta</a:t>
            </a:r>
            <a:endParaRPr lang="sv-SE" sz="1100">
              <a:cs typeface="Calibri"/>
            </a:endParaRPr>
          </a:p>
          <a:p>
            <a:pPr marL="342900" lvl="1" indent="-342900">
              <a:lnSpc>
                <a:spcPct val="110000"/>
              </a:lnSpc>
              <a:spcBef>
                <a:spcPts val="1000"/>
              </a:spcBef>
              <a:buFont typeface="Calibri" panose="020F0502020204030204" pitchFamily="34" charset="0"/>
              <a:buChar char="→"/>
              <a:defRPr/>
            </a:pPr>
            <a:r>
              <a:rPr lang="sv-SE" sz="1100"/>
              <a:t>Samtalsmeny</a:t>
            </a:r>
            <a:endParaRPr lang="sv-SE" sz="1100">
              <a:cs typeface="Calibri"/>
            </a:endParaRPr>
          </a:p>
          <a:p>
            <a:pPr marL="342900" lvl="1" indent="-342900">
              <a:lnSpc>
                <a:spcPct val="110000"/>
              </a:lnSpc>
              <a:spcBef>
                <a:spcPts val="1000"/>
              </a:spcBef>
              <a:buFont typeface="Calibri" panose="020F0502020204030204" pitchFamily="34" charset="0"/>
              <a:buChar char="→"/>
              <a:defRPr/>
            </a:pPr>
            <a:r>
              <a:rPr lang="sv-SE" sz="1100"/>
              <a:t>Nätverkskarta – viktiga personer i den enskildes liv</a:t>
            </a:r>
            <a:endParaRPr lang="sv-SE" sz="1100">
              <a:cs typeface="Calibri"/>
            </a:endParaRPr>
          </a:p>
          <a:p>
            <a:pPr marL="342900" lvl="1" indent="-342900">
              <a:lnSpc>
                <a:spcPct val="110000"/>
              </a:lnSpc>
              <a:spcBef>
                <a:spcPts val="1000"/>
              </a:spcBef>
              <a:buFont typeface="Calibri" panose="020F0502020204030204" pitchFamily="34" charset="0"/>
              <a:buChar char="→"/>
              <a:defRPr/>
            </a:pPr>
            <a:r>
              <a:rPr lang="sv-SE" sz="1100"/>
              <a:t>”En dag”</a:t>
            </a:r>
            <a:endParaRPr lang="sv-SE" sz="1100">
              <a:cs typeface="Calibri"/>
            </a:endParaRPr>
          </a:p>
          <a:p>
            <a:pPr marL="342900" lvl="1" indent="-342900">
              <a:lnSpc>
                <a:spcPct val="110000"/>
              </a:lnSpc>
              <a:spcBef>
                <a:spcPts val="1000"/>
              </a:spcBef>
              <a:buFont typeface="Calibri" panose="020F0502020204030204" pitchFamily="34" charset="0"/>
              <a:buChar char="→"/>
              <a:defRPr/>
            </a:pPr>
            <a:r>
              <a:rPr lang="sv-SE" sz="1100"/>
              <a:t>Samtalskort</a:t>
            </a:r>
            <a:endParaRPr lang="sv-SE" sz="1100">
              <a:cs typeface="Calibri"/>
            </a:endParaRPr>
          </a:p>
          <a:p>
            <a:pPr marL="342900" lvl="1" indent="-342900">
              <a:lnSpc>
                <a:spcPct val="110000"/>
              </a:lnSpc>
              <a:spcBef>
                <a:spcPts val="1000"/>
              </a:spcBef>
              <a:buFont typeface="Calibri" panose="020F0502020204030204" pitchFamily="34" charset="0"/>
              <a:buChar char="→"/>
              <a:defRPr/>
            </a:pPr>
            <a:r>
              <a:rPr lang="sv-SE" sz="1100"/>
              <a:t>SIP vid demens –Levnadsberättelser</a:t>
            </a:r>
            <a:endParaRPr lang="sv-SE" sz="1100">
              <a:cs typeface="Calibri"/>
            </a:endParaRPr>
          </a:p>
          <a:p>
            <a:pPr marL="342900" lvl="1" indent="-342900">
              <a:lnSpc>
                <a:spcPct val="110000"/>
              </a:lnSpc>
              <a:spcBef>
                <a:spcPts val="1000"/>
              </a:spcBef>
              <a:buFont typeface="Calibri" panose="020F0502020204030204" pitchFamily="34" charset="0"/>
              <a:buChar char="→"/>
              <a:defRPr/>
            </a:pPr>
            <a:endParaRPr lang="sv-SE" sz="1100"/>
          </a:p>
          <a:p>
            <a:pPr marL="0" lvl="1">
              <a:lnSpc>
                <a:spcPct val="110000"/>
              </a:lnSpc>
              <a:spcBef>
                <a:spcPts val="1000"/>
              </a:spcBef>
              <a:defRPr/>
            </a:pPr>
            <a:r>
              <a:rPr lang="sv-SE" sz="1100" b="1" u="sng"/>
              <a:t>Delaktighet är också – </a:t>
            </a:r>
          </a:p>
          <a:p>
            <a:pPr marL="0" lvl="1" indent="0">
              <a:lnSpc>
                <a:spcPct val="110000"/>
              </a:lnSpc>
              <a:spcBef>
                <a:spcPts val="1000"/>
              </a:spcBef>
              <a:buFont typeface="Calibri" panose="020F0502020204030204" pitchFamily="34" charset="0"/>
              <a:buNone/>
              <a:defRPr/>
            </a:pPr>
            <a:r>
              <a:rPr kumimoji="0" lang="sv-SE" sz="1100" b="0" i="0" u="none" strike="noStrike" kern="1200" cap="none" spc="0" normalizeH="0" baseline="0" noProof="0">
                <a:ln>
                  <a:noFill/>
                </a:ln>
                <a:solidFill>
                  <a:prstClr val="black"/>
                </a:solidFill>
                <a:effectLst/>
                <a:uLnTx/>
                <a:uFillTx/>
                <a:latin typeface="Gill Sans MT"/>
              </a:rPr>
              <a:t>Den enskilde kan delta på olika sätt (t.ex. via högtalartelefon/webb).</a:t>
            </a:r>
            <a:endParaRPr lang="sv-SE" sz="1100" b="0" i="0" u="none" strike="noStrike" kern="1200" cap="none" spc="0" normalizeH="0" baseline="0" noProof="0">
              <a:ln>
                <a:noFill/>
              </a:ln>
              <a:solidFill>
                <a:prstClr val="black"/>
              </a:solidFill>
              <a:effectLst/>
              <a:uLnTx/>
              <a:uFillTx/>
              <a:latin typeface="Gill Sans MT"/>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100" b="0" i="0" u="none" strike="noStrike" kern="1200" cap="none" spc="0" normalizeH="0" baseline="0" noProof="0">
                <a:ln>
                  <a:noFill/>
                </a:ln>
                <a:solidFill>
                  <a:prstClr val="black"/>
                </a:solidFill>
                <a:effectLst/>
                <a:uLnTx/>
                <a:uFillTx/>
                <a:latin typeface="Gill Sans MT"/>
              </a:rPr>
              <a:t>Den enskilde kan delta vid olika delar av mötet, ej nödvändigtvis hela.</a:t>
            </a:r>
            <a:endParaRPr lang="sv-SE" sz="1100" b="0" i="0" u="none" strike="noStrike" kern="1200" cap="none" spc="0" normalizeH="0" baseline="0" noProof="0">
              <a:ln>
                <a:noFill/>
              </a:ln>
              <a:solidFill>
                <a:prstClr val="black"/>
              </a:solidFill>
              <a:effectLst/>
              <a:uLnTx/>
              <a:uFillTx/>
              <a:latin typeface="Gill Sans MT"/>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100" b="0" i="0" u="none" strike="noStrike" kern="1200" cap="none" spc="0" normalizeH="0" baseline="0" noProof="0">
                <a:ln>
                  <a:noFill/>
                </a:ln>
                <a:solidFill>
                  <a:prstClr val="black"/>
                </a:solidFill>
                <a:effectLst/>
                <a:uLnTx/>
                <a:uFillTx/>
                <a:latin typeface="Gill Sans MT"/>
              </a:rPr>
              <a:t>Genom ombud/företrädare (fullmakt/framtidsfullmakt).</a:t>
            </a:r>
            <a:endParaRPr lang="sv-SE" sz="1100" b="0" i="0" u="none" strike="noStrike" kern="1200" cap="none" spc="0" normalizeH="0" baseline="0" noProof="0">
              <a:ln>
                <a:noFill/>
              </a:ln>
              <a:solidFill>
                <a:prstClr val="black"/>
              </a:solidFill>
              <a:effectLst/>
              <a:uLnTx/>
              <a:uFillTx/>
              <a:latin typeface="Gill Sans MT"/>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100" b="0" i="0" u="none" strike="noStrike" kern="1200" cap="none" spc="0" normalizeH="0" baseline="0" noProof="0">
                <a:ln>
                  <a:noFill/>
                </a:ln>
                <a:solidFill>
                  <a:prstClr val="black"/>
                </a:solidFill>
                <a:effectLst/>
                <a:uLnTx/>
                <a:uFillTx/>
                <a:latin typeface="Gill Sans MT"/>
              </a:rPr>
              <a:t>Skriftligt eller genom inspelning.</a:t>
            </a:r>
            <a:endParaRPr lang="sv-SE" sz="1100" b="0" i="0" u="none" strike="noStrike" kern="1200" cap="none" spc="0" normalizeH="0" baseline="0" noProof="0">
              <a:ln>
                <a:noFill/>
              </a:ln>
              <a:solidFill>
                <a:prstClr val="black"/>
              </a:solidFill>
              <a:effectLst/>
              <a:uLnTx/>
              <a:uFillTx/>
              <a:latin typeface="Gill Sans MT"/>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100" b="0" i="0" u="none" strike="noStrike" kern="1200" cap="none" spc="0" normalizeH="0" baseline="0" noProof="0">
                <a:ln>
                  <a:noFill/>
                </a:ln>
                <a:solidFill>
                  <a:prstClr val="black"/>
                </a:solidFill>
                <a:effectLst/>
                <a:uLnTx/>
                <a:uFillTx/>
                <a:latin typeface="Gill Sans MT"/>
              </a:rPr>
              <a:t>En idé kan vara att filma mötet.</a:t>
            </a:r>
            <a:endParaRPr lang="sv-SE" sz="1100" b="0" i="0" u="none" strike="noStrike" kern="1200" cap="none" spc="0" normalizeH="0" baseline="0" noProof="0">
              <a:ln>
                <a:noFill/>
              </a:ln>
              <a:solidFill>
                <a:prstClr val="black"/>
              </a:solidFill>
              <a:effectLst/>
              <a:uLnTx/>
              <a:uFillTx/>
              <a:latin typeface="Gill Sans M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100" b="0" i="0" u="none" strike="noStrike" kern="1200" cap="none" spc="0" normalizeH="0" baseline="0" noProof="0">
              <a:ln>
                <a:noFill/>
              </a:ln>
              <a:solidFill>
                <a:prstClr val="black"/>
              </a:solidFill>
              <a:effectLst/>
              <a:uLnTx/>
              <a:uFillTx/>
              <a:latin typeface="+mn-lt"/>
              <a:ea typeface="+mn-ea"/>
              <a:cs typeface="+mn-cs"/>
            </a:endParaRPr>
          </a:p>
          <a:p>
            <a:pPr>
              <a:defRPr/>
            </a:pPr>
            <a:r>
              <a:rPr kumimoji="0" lang="sv-SE" sz="1100" b="0" i="0" u="none" strike="noStrike" kern="1200" cap="none" spc="0" normalizeH="0" baseline="0" noProof="0">
                <a:ln>
                  <a:noFill/>
                </a:ln>
                <a:solidFill>
                  <a:prstClr val="black"/>
                </a:solidFill>
                <a:effectLst/>
                <a:uLnTx/>
                <a:uFillTx/>
                <a:latin typeface="+mn-lt"/>
                <a:ea typeface="+mn-ea"/>
                <a:cs typeface="+mn-cs"/>
              </a:rPr>
              <a:t>Den enskildes delaktighet är centralt i allt arbete inom hälsa, vård och omsorg. Det är den enskildes situation, erfarenhet och upplevda behov som ska utgöra utgångspunkten för planeringen och den enskilde ska ges möjlighet att delta aktivt i arbetet.</a:t>
            </a:r>
            <a:r>
              <a:rPr lang="sv-SE" sz="1100">
                <a:solidFill>
                  <a:prstClr val="black"/>
                </a:solidFill>
              </a:rPr>
              <a:t> </a:t>
            </a:r>
            <a:endParaRPr lang="sv-SE" sz="1100" b="0" i="0" u="none" strike="noStrike" kern="1200" cap="none" spc="0" normalizeH="0" baseline="0" noProof="0">
              <a:ln>
                <a:noFill/>
              </a:ln>
              <a:solidFill>
                <a:prstClr val="black"/>
              </a:solidFill>
              <a:effectLst/>
              <a:uLnTx/>
              <a:uFillTx/>
              <a:latin typeface="+mn-lt"/>
              <a:cs typeface="Calibri"/>
            </a:endParaRPr>
          </a:p>
          <a:p>
            <a:endParaRPr lang="sv-SE" sz="3200">
              <a:cs typeface="Calibri"/>
            </a:endParaRP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747FA-C42C-4F21-8661-779638F18DCB}"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672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Tex Grupprum 4 och 4:</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57</a:t>
            </a:fld>
            <a:endParaRPr lang="sv-SE"/>
          </a:p>
        </p:txBody>
      </p:sp>
    </p:spTree>
    <p:extLst>
      <p:ext uri="{BB962C8B-B14F-4D97-AF65-F5344CB8AC3E}">
        <p14:creationId xmlns:p14="http://schemas.microsoft.com/office/powerpoint/2010/main" val="337317942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1"/>
              <a:t>På individnivå….</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1"/>
          </a:p>
          <a:p>
            <a:r>
              <a:rPr lang="sv-SE"/>
              <a:t>….även så jämnar vi ut maktobalans mellan personal och individen.</a:t>
            </a:r>
          </a:p>
          <a:p>
            <a:endParaRPr lang="sv-SE" b="1"/>
          </a:p>
          <a:p>
            <a:endParaRPr lang="sv-SE" b="1"/>
          </a:p>
          <a:p>
            <a:r>
              <a:rPr lang="sv-SE" b="1"/>
              <a:t>Rättighetsbärare</a:t>
            </a:r>
            <a:r>
              <a:rPr lang="sv-SE"/>
              <a:t> är vi alla!</a:t>
            </a:r>
            <a:endParaRPr lang="sv-SE">
              <a:cs typeface="Calibri" panose="020F0502020204030204"/>
            </a:endParaRPr>
          </a:p>
          <a:p>
            <a:r>
              <a:rPr lang="sv-SE"/>
              <a:t>rättighetsbärarna är de som söker vård eller tar del av andra verksamheter, som påverkas av våra beslut, är närstående eller boende i verksamhetens närområde och medarbetarna i förhållande till arbetsgivaren. </a:t>
            </a:r>
            <a:endParaRPr lang="sv-SE">
              <a:cs typeface="Calibri" panose="020F0502020204030204"/>
            </a:endParaRPr>
          </a:p>
          <a:p>
            <a:r>
              <a:rPr lang="sv-SE" b="1"/>
              <a:t>Skyldighetsbärare</a:t>
            </a:r>
            <a:r>
              <a:rPr lang="sv-SE"/>
              <a:t> är alla politiker, chefer och medarbetare. Det är de som har ansvar att se till att rättighetsbärarna får sina mänskliga rättigheter tillgodosedda</a:t>
            </a:r>
            <a:endParaRPr lang="sv-SE">
              <a:cs typeface="Calibri" panose="020F0502020204030204"/>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2495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prstClr val="black"/>
                </a:solidFill>
                <a:effectLst/>
                <a:uLnTx/>
                <a:uFillTx/>
                <a:latin typeface="+mn-lt"/>
                <a:ea typeface="+mn-ea"/>
                <a:cs typeface="+mn-cs"/>
              </a:rPr>
              <a:t>Som är framtagen av NSPHIG (Nationell samverkan för psykisk hälsa i Göteborg och Västra Götaland) på uppdrag av Västra Götalandsregionen och kommunerna i länet, via kommunalförbundens samarbetsorganisation </a:t>
            </a:r>
            <a:r>
              <a:rPr kumimoji="0" lang="sv-SE" sz="1200" b="1" i="0" u="none" strike="noStrike" kern="1200" cap="none" spc="0" normalizeH="0" baseline="0" noProof="0" err="1">
                <a:ln>
                  <a:noFill/>
                </a:ln>
                <a:solidFill>
                  <a:prstClr val="black"/>
                </a:solidFill>
                <a:effectLst/>
                <a:uLnTx/>
                <a:uFillTx/>
                <a:latin typeface="+mn-lt"/>
                <a:ea typeface="+mn-ea"/>
                <a:cs typeface="+mn-cs"/>
              </a:rPr>
              <a:t>VästKom</a:t>
            </a:r>
            <a:r>
              <a:rPr kumimoji="0" lang="sv-SE" sz="1200" b="1" i="0" u="none" strike="noStrike" kern="1200" cap="none" spc="0" normalizeH="0" baseline="0" noProof="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Denna handbok riktar sig till de som är intresserad av att utveckla och organisera ett systematiskt arbete för ökat brukarinflytande inom vård och omsorg för personer med psykisk ohälsa.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Handbokens innehåll kan användas på lokal och regional nivå; i en enskild verksamhet och i ett verksamhetsområde.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Eftersom detta är en process som involverar flera parter, riktar sig handboken till de som kan tänkas sig ingå i ett sådant utvecklingsarbete, som tex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Enhetschefer och personer med ansvar för utvecklingsarbete vid en verksamhet som ligger under någon av huvudmännen (kommun, region eller en statlig myndighet).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Verksamhetschefer och personer med ansvar för utvecklingsarbete gentemot flera olika kommunala eller regionala verksamheter eller någon myndighet.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Företrädare för en brukarorganisation eller liknande nätverk av personer med egen- eller närståendeerfarenhet av psykisk ohälsa, som har intresse av att utveckla inflytandearbetet lokalt eller regionalt.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Handboken är också ett metodstöd från brukarrörelsen till den som vill stärka inflytandet inom vård och omsorg för personer med psykisk ohälsa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Handboken är indelat i 3 kapitel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Del 1: Ett metodiskt arbetssätt för ökat brukarinflytande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Här presenteras en vägledning steg för steg i hur arbetet kan organiseras, förberedas, genomföras och följas upp. Metoden ligger som en grund för arbetet som beskrivs i Del II och del </a:t>
            </a:r>
            <a:r>
              <a:rPr kumimoji="0" lang="sv-SE" sz="1200" b="0" i="0" u="none" strike="noStrike" kern="1200" cap="none" spc="0" normalizeH="0" baseline="0" noProof="0" err="1">
                <a:ln>
                  <a:noFill/>
                </a:ln>
                <a:solidFill>
                  <a:prstClr val="black"/>
                </a:solidFill>
                <a:effectLst/>
                <a:uLnTx/>
                <a:uFillTx/>
                <a:latin typeface="+mn-lt"/>
                <a:ea typeface="+mn-ea"/>
                <a:cs typeface="+mn-cs"/>
              </a:rPr>
              <a:t>lll</a:t>
            </a:r>
            <a:endParaRPr kumimoji="0" lang="sv-SE" sz="12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Del 2: Hinder och möjliggörare för ett framgångsrikt brukarinflytande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Här presenteras sex områden som påverkar förutsättningarna för ett effektivt inflytandearbete. Varje område avslutas med konkreta framgångsfaktorer som kan undanröja hinder och skapa goda möjligheter för arbetet. Dessa framgångsfaktorer arbetar kommun, region och myndigheter med, utifrån metoden som beskrivs i Del 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Del 3: Aktiviteter för ökat brukarinflytande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Här presenteras tips på aktiviteter och arbetssätt som kan stärka egenmakten och inflytandet för brukare och patienter inom olika verksamheter och i samhället i stort. Dessa aktiviteter och arbetssätt genomför brukarrörelse och huvudmän i samverkan, utifrån metoden som beskrivs i Del 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1" i="0" u="none" strike="noStrike" kern="1200" cap="none" spc="0" normalizeH="0" baseline="0" noProof="0">
              <a:ln>
                <a:noFill/>
              </a:ln>
              <a:solidFill>
                <a:prstClr val="black"/>
              </a:solidFill>
              <a:effectLst/>
              <a:uLnTx/>
              <a:uFillTx/>
              <a:latin typeface="+mn-lt"/>
              <a:ea typeface="+mn-ea"/>
              <a:cs typeface="+mn-cs"/>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90128C-C593-4F74-AE09-7883CB563F4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28557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A5F6A-D016-423B-BEB1-AFACA3FAE99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16039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Den </a:t>
            </a:r>
            <a:r>
              <a:rPr lang="en-US" err="1"/>
              <a:t>enskilde</a:t>
            </a:r>
            <a:r>
              <a:rPr lang="en-US"/>
              <a:t> ska </a:t>
            </a:r>
            <a:r>
              <a:rPr lang="en-US" err="1"/>
              <a:t>samtycka</a:t>
            </a:r>
            <a:r>
              <a:rPr lang="en-US"/>
              <a:t> till </a:t>
            </a:r>
            <a:r>
              <a:rPr lang="en-US" err="1"/>
              <a:t>att</a:t>
            </a:r>
            <a:r>
              <a:rPr lang="en-US"/>
              <a:t> </a:t>
            </a:r>
            <a:r>
              <a:rPr lang="en-US" err="1"/>
              <a:t>en</a:t>
            </a:r>
            <a:r>
              <a:rPr lang="en-US"/>
              <a:t> </a:t>
            </a:r>
            <a:r>
              <a:rPr lang="en-US" err="1"/>
              <a:t>samordnad</a:t>
            </a:r>
            <a:r>
              <a:rPr lang="en-US"/>
              <a:t> </a:t>
            </a:r>
            <a:r>
              <a:rPr lang="en-US" err="1"/>
              <a:t>individuell</a:t>
            </a:r>
            <a:r>
              <a:rPr lang="en-US"/>
              <a:t> plan </a:t>
            </a:r>
            <a:r>
              <a:rPr lang="en-US" err="1"/>
              <a:t>upprättas</a:t>
            </a:r>
            <a:r>
              <a:rPr lang="en-US"/>
              <a:t> </a:t>
            </a:r>
            <a:r>
              <a:rPr lang="en-US" err="1"/>
              <a:t>då</a:t>
            </a:r>
            <a:r>
              <a:rPr lang="en-US"/>
              <a:t> </a:t>
            </a:r>
            <a:r>
              <a:rPr lang="en-US" err="1"/>
              <a:t>sekretessen</a:t>
            </a:r>
            <a:r>
              <a:rPr lang="en-US"/>
              <a:t> </a:t>
            </a:r>
            <a:r>
              <a:rPr lang="en-US" err="1"/>
              <a:t>bryts</a:t>
            </a:r>
            <a:r>
              <a:rPr lang="en-US"/>
              <a:t> vid </a:t>
            </a:r>
            <a:r>
              <a:rPr lang="en-US" err="1"/>
              <a:t>samverkan</a:t>
            </a:r>
            <a:r>
              <a:rPr lang="en-US"/>
              <a:t>. En </a:t>
            </a:r>
            <a:r>
              <a:rPr lang="en-US" err="1"/>
              <a:t>samordnad</a:t>
            </a:r>
            <a:r>
              <a:rPr lang="en-US"/>
              <a:t> </a:t>
            </a:r>
            <a:r>
              <a:rPr lang="en-US" err="1"/>
              <a:t>individuell</a:t>
            </a:r>
            <a:r>
              <a:rPr lang="en-US"/>
              <a:t> plan </a:t>
            </a:r>
            <a:r>
              <a:rPr lang="en-US" err="1"/>
              <a:t>kan</a:t>
            </a:r>
            <a:r>
              <a:rPr lang="en-US"/>
              <a:t> </a:t>
            </a:r>
            <a:r>
              <a:rPr lang="en-US" err="1"/>
              <a:t>inte</a:t>
            </a:r>
            <a:r>
              <a:rPr lang="en-US"/>
              <a:t> </a:t>
            </a:r>
            <a:r>
              <a:rPr lang="en-US" err="1"/>
              <a:t>upprättas</a:t>
            </a:r>
            <a:r>
              <a:rPr lang="en-US"/>
              <a:t> mot den </a:t>
            </a:r>
            <a:r>
              <a:rPr lang="en-US" err="1"/>
              <a:t>enskildes</a:t>
            </a:r>
            <a:r>
              <a:rPr lang="en-US"/>
              <a:t> </a:t>
            </a:r>
            <a:r>
              <a:rPr lang="en-US" err="1"/>
              <a:t>vilja</a:t>
            </a:r>
            <a:endParaRPr lang="en-US"/>
          </a:p>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en-US" err="1"/>
              <a:t>Samtycket</a:t>
            </a:r>
            <a:r>
              <a:rPr lang="en-US"/>
              <a:t> </a:t>
            </a:r>
            <a:r>
              <a:rPr lang="en-US" err="1"/>
              <a:t>är</a:t>
            </a:r>
            <a:r>
              <a:rPr lang="en-US"/>
              <a:t> </a:t>
            </a:r>
            <a:r>
              <a:rPr lang="en-US" err="1"/>
              <a:t>begränsat</a:t>
            </a:r>
            <a:r>
              <a:rPr lang="en-US"/>
              <a:t> till </a:t>
            </a:r>
            <a:r>
              <a:rPr lang="en-US" err="1"/>
              <a:t>arbetet</a:t>
            </a:r>
            <a:r>
              <a:rPr lang="en-US"/>
              <a:t> med den </a:t>
            </a:r>
            <a:r>
              <a:rPr lang="en-US" err="1"/>
              <a:t>samordnade</a:t>
            </a:r>
            <a:r>
              <a:rPr lang="en-US"/>
              <a:t> </a:t>
            </a:r>
            <a:r>
              <a:rPr lang="en-US" err="1"/>
              <a:t>individuella</a:t>
            </a:r>
            <a:r>
              <a:rPr lang="en-US"/>
              <a:t> </a:t>
            </a:r>
            <a:r>
              <a:rPr lang="en-US" err="1"/>
              <a:t>planen</a:t>
            </a:r>
            <a:r>
              <a:rPr lang="en-US"/>
              <a:t> </a:t>
            </a:r>
            <a:r>
              <a:rPr lang="en-US" err="1"/>
              <a:t>och</a:t>
            </a:r>
            <a:r>
              <a:rPr lang="en-US"/>
              <a:t> </a:t>
            </a:r>
            <a:r>
              <a:rPr lang="en-US" err="1"/>
              <a:t>innebär</a:t>
            </a:r>
            <a:r>
              <a:rPr lang="en-US"/>
              <a:t> </a:t>
            </a:r>
            <a:r>
              <a:rPr lang="en-US" err="1"/>
              <a:t>inte</a:t>
            </a:r>
            <a:r>
              <a:rPr lang="en-US"/>
              <a:t> </a:t>
            </a:r>
            <a:r>
              <a:rPr lang="en-US" err="1"/>
              <a:t>att</a:t>
            </a:r>
            <a:r>
              <a:rPr lang="en-US"/>
              <a:t> </a:t>
            </a:r>
            <a:r>
              <a:rPr lang="en-US" err="1"/>
              <a:t>verksamheterna</a:t>
            </a:r>
            <a:r>
              <a:rPr lang="en-US"/>
              <a:t> </a:t>
            </a:r>
            <a:r>
              <a:rPr lang="en-US" err="1"/>
              <a:t>kan</a:t>
            </a:r>
            <a:r>
              <a:rPr lang="en-US"/>
              <a:t> </a:t>
            </a:r>
            <a:r>
              <a:rPr lang="en-US" err="1"/>
              <a:t>utbyta</a:t>
            </a:r>
            <a:r>
              <a:rPr lang="en-US"/>
              <a:t> information </a:t>
            </a:r>
            <a:r>
              <a:rPr lang="en-US" err="1"/>
              <a:t>i</a:t>
            </a:r>
            <a:r>
              <a:rPr lang="en-US"/>
              <a:t> </a:t>
            </a:r>
            <a:r>
              <a:rPr lang="en-US" err="1"/>
              <a:t>övrigt</a:t>
            </a:r>
            <a:r>
              <a:rPr lang="en-US"/>
              <a:t> </a:t>
            </a:r>
            <a:r>
              <a:rPr lang="en-US" err="1"/>
              <a:t>utan</a:t>
            </a:r>
            <a:r>
              <a:rPr lang="en-US"/>
              <a:t> den </a:t>
            </a:r>
            <a:r>
              <a:rPr lang="en-US" err="1"/>
              <a:t>enskildes</a:t>
            </a:r>
            <a:r>
              <a:rPr lang="en-US"/>
              <a:t> </a:t>
            </a:r>
            <a:r>
              <a:rPr lang="en-US" err="1"/>
              <a:t>medgivande</a:t>
            </a:r>
            <a:endParaRPr lang="en-US"/>
          </a:p>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en-US" err="1"/>
              <a:t>Samtycke</a:t>
            </a:r>
            <a:r>
              <a:rPr lang="en-US"/>
              <a:t> </a:t>
            </a:r>
            <a:r>
              <a:rPr lang="en-US" err="1"/>
              <a:t>kan</a:t>
            </a:r>
            <a:r>
              <a:rPr lang="en-US"/>
              <a:t> </a:t>
            </a:r>
            <a:r>
              <a:rPr lang="en-US" err="1"/>
              <a:t>både</a:t>
            </a:r>
            <a:r>
              <a:rPr lang="en-US"/>
              <a:t> </a:t>
            </a:r>
            <a:r>
              <a:rPr lang="en-US" err="1"/>
              <a:t>lämnas</a:t>
            </a:r>
            <a:r>
              <a:rPr lang="en-US"/>
              <a:t> </a:t>
            </a:r>
            <a:r>
              <a:rPr lang="en-US" err="1"/>
              <a:t>och</a:t>
            </a:r>
            <a:r>
              <a:rPr lang="en-US"/>
              <a:t> </a:t>
            </a:r>
            <a:r>
              <a:rPr lang="en-US" err="1"/>
              <a:t>återtas</a:t>
            </a:r>
            <a:r>
              <a:rPr lang="en-US"/>
              <a:t> </a:t>
            </a:r>
            <a:r>
              <a:rPr lang="en-US" err="1"/>
              <a:t>muntligt</a:t>
            </a:r>
            <a:r>
              <a:rPr lang="en-US"/>
              <a:t> </a:t>
            </a:r>
            <a:r>
              <a:rPr lang="en-US" err="1"/>
              <a:t>och</a:t>
            </a:r>
            <a:r>
              <a:rPr lang="en-US"/>
              <a:t> </a:t>
            </a:r>
            <a:r>
              <a:rPr lang="en-US" err="1"/>
              <a:t>skriftligt</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Ett påskrivet samtycke håller i ett år.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Om individen tar tillbaka samtycket under den perioden, då är det den personen som får informera först av individen som har ansvaret att informera den andra samverkanspartnern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För att en SIP ska fungera effektivt behöver man kunna utbyta information med varandra och då är det är viktigt att brukaren </a:t>
            </a:r>
            <a:r>
              <a:rPr kumimoji="0" lang="sv-SE" sz="1200" b="1" i="0" u="none" strike="noStrike" kern="1200" cap="none" spc="0" normalizeH="0" baseline="0" noProof="0">
                <a:ln>
                  <a:noFill/>
                </a:ln>
                <a:solidFill>
                  <a:prstClr val="black"/>
                </a:solidFill>
                <a:effectLst/>
                <a:uLnTx/>
                <a:uFillTx/>
                <a:latin typeface="+mn-lt"/>
                <a:ea typeface="+mn-ea"/>
                <a:cs typeface="+mn-cs"/>
              </a:rPr>
              <a:t>vet varför ett samtycke ska skrivas</a:t>
            </a:r>
            <a:r>
              <a:rPr kumimoji="0" lang="sv-SE" sz="1200" b="0" i="0" u="none" strike="noStrike" kern="1200" cap="none" spc="0" normalizeH="0" baseline="0" noProof="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Huvudregel: den enskilde ger sitt samtycke.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Samtycke kan vara skriftligt eller muntligt.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mn-lt"/>
                <a:ea typeface="+mn-ea"/>
                <a:cs typeface="+mn-cs"/>
              </a:rPr>
              <a:t>→ Muntligt dokumenteras i journal.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mn-lt"/>
              <a:ea typeface="+mn-ea"/>
              <a:cs typeface="+mn-cs"/>
            </a:endParaRPr>
          </a:p>
          <a:p>
            <a:r>
              <a:rPr lang="sv-SE" sz="1200"/>
              <a:t>Samtycket är viktig för att göra den enskilde delaktig i planeringen och genomförandet av mötet samt ge utrymme för de behov och önskemål som finns. </a:t>
            </a:r>
            <a:endParaRPr lang="sv-SE" sz="1200">
              <a:cs typeface="Calibri"/>
            </a:endParaRPr>
          </a:p>
          <a:p>
            <a:r>
              <a:rPr lang="sv-SE" sz="1200"/>
              <a:t>När det gäller barn under 18 år ska barnet tillfrågas och informeras.</a:t>
            </a:r>
            <a:endParaRPr lang="sv-SE" sz="1200">
              <a:cs typeface="Calibri"/>
            </a:endParaRPr>
          </a:p>
          <a:p>
            <a:r>
              <a:rPr lang="sv-SE" sz="1200">
                <a:cs typeface="Calibri"/>
              </a:rPr>
              <a:t>När det gäller personer med nedsatt beslutsförmåga bör få anpassad information</a:t>
            </a:r>
          </a:p>
          <a:p>
            <a:r>
              <a:rPr lang="sv-SE" sz="1200">
                <a:cs typeface="Calibri"/>
              </a:rPr>
              <a:t>När en person med demenssjukdom behöver stöd från olika aktörer ska stödet samordnas i en SIP</a:t>
            </a:r>
          </a:p>
          <a:p>
            <a:r>
              <a:rPr lang="sv-SE">
                <a:cs typeface="Calibri"/>
              </a:rPr>
              <a:t>Alla åldrar</a:t>
            </a:r>
          </a:p>
          <a:p>
            <a:r>
              <a:rPr lang="sv-SE">
                <a:cs typeface="Calibri"/>
              </a:rPr>
              <a:t>Båda vårdnadshavare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mn-lt"/>
              <a:ea typeface="+mn-ea"/>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61</a:t>
            </a:fld>
            <a:endParaRPr lang="sv-SE"/>
          </a:p>
        </p:txBody>
      </p:sp>
    </p:spTree>
    <p:extLst>
      <p:ext uri="{BB962C8B-B14F-4D97-AF65-F5344CB8AC3E}">
        <p14:creationId xmlns:p14="http://schemas.microsoft.com/office/powerpoint/2010/main" val="3413191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kern="1200">
                <a:solidFill>
                  <a:schemeClr val="tx1"/>
                </a:solidFill>
                <a:effectLst/>
                <a:latin typeface="+mn-lt"/>
                <a:ea typeface="+mn-ea"/>
                <a:cs typeface="+mn-cs"/>
              </a:rPr>
              <a:t>Vår </a:t>
            </a:r>
            <a:r>
              <a:rPr lang="sv-SE" sz="1200" b="0" kern="1200">
                <a:solidFill>
                  <a:schemeClr val="tx1"/>
                </a:solidFill>
                <a:effectLst/>
                <a:latin typeface="+mn-lt"/>
                <a:ea typeface="+mn-ea"/>
                <a:cs typeface="+mn-cs"/>
              </a:rPr>
              <a:t>gemensamma arena för vårdsamverkan kallas </a:t>
            </a:r>
            <a:r>
              <a:rPr lang="sv-SE" sz="1200" b="1" kern="1200">
                <a:solidFill>
                  <a:schemeClr val="tx1"/>
                </a:solidFill>
                <a:effectLst/>
                <a:latin typeface="+mn-lt"/>
                <a:ea typeface="+mn-ea"/>
                <a:cs typeface="+mn-cs"/>
              </a:rPr>
              <a:t>”</a:t>
            </a:r>
            <a:r>
              <a:rPr lang="sv-SE" sz="1200" kern="1200">
                <a:solidFill>
                  <a:schemeClr val="tx1"/>
                </a:solidFill>
                <a:effectLst/>
                <a:latin typeface="+mn-lt"/>
                <a:ea typeface="+mn-ea"/>
                <a:cs typeface="+mn-cs"/>
              </a:rPr>
              <a:t>Kommun och sjukvård, Samverkan i Göteborgsområdet”.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kern="1200">
                <a:solidFill>
                  <a:schemeClr val="tx1"/>
                </a:solidFill>
                <a:effectLst/>
                <a:latin typeface="+mn-lt"/>
                <a:ea typeface="+mn-ea"/>
                <a:cs typeface="+mn-cs"/>
              </a:rPr>
              <a:t>Här samverkar</a:t>
            </a:r>
            <a:r>
              <a:rPr lang="sv-SE" sz="1200" kern="1200">
                <a:solidFill>
                  <a:schemeClr val="tx1"/>
                </a:solidFill>
                <a:effectLst/>
                <a:latin typeface="+mn-lt"/>
                <a:ea typeface="+mn-ea"/>
                <a:cs typeface="+mn-cs"/>
              </a:rPr>
              <a:t> regionens hälso- och sjukvård &amp; tandvård och kommunens hälso- och sjukvård, omsorg</a:t>
            </a:r>
            <a:r>
              <a:rPr lang="sv-SE" sz="1200" i="1" kern="1200">
                <a:solidFill>
                  <a:schemeClr val="tx1"/>
                </a:solidFill>
                <a:effectLst/>
                <a:latin typeface="+mn-lt"/>
                <a:ea typeface="+mn-ea"/>
                <a:cs typeface="+mn-cs"/>
              </a:rPr>
              <a:t>,</a:t>
            </a:r>
            <a:r>
              <a:rPr lang="sv-SE" sz="1200" kern="1200">
                <a:solidFill>
                  <a:schemeClr val="tx1"/>
                </a:solidFill>
                <a:effectLst/>
                <a:latin typeface="+mn-lt"/>
                <a:ea typeface="+mn-ea"/>
                <a:cs typeface="+mn-cs"/>
              </a:rPr>
              <a:t> socialtjänst och skola/förskola.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Samverkan mellan kommun och sjukvård ska </a:t>
            </a:r>
            <a:r>
              <a:rPr lang="sv-SE" b="1"/>
              <a:t>utjämna skillnader i hälsa </a:t>
            </a:r>
            <a:r>
              <a:rPr lang="sv-SE"/>
              <a:t>och är</a:t>
            </a:r>
            <a:r>
              <a:rPr lang="sv-SE" sz="1200" kern="1200">
                <a:solidFill>
                  <a:schemeClr val="tx1"/>
                </a:solidFill>
                <a:effectLst/>
                <a:latin typeface="+mn-lt"/>
                <a:ea typeface="+mn-ea"/>
                <a:cs typeface="+mn-cs"/>
              </a:rPr>
              <a:t> ett gemensamt ansvar. Människor som våra verksamheter är till för ska inte falla mellan våra organisatoriska stolar. Därför måste vi samarbeta och samverka, och lära känna varandra. Vi möter samma individer som ska uppleva </a:t>
            </a:r>
            <a:r>
              <a:rPr lang="sv-SE" sz="1200" b="0" kern="1200">
                <a:solidFill>
                  <a:schemeClr val="tx1"/>
                </a:solidFill>
                <a:effectLst/>
                <a:latin typeface="+mn-lt"/>
                <a:ea typeface="+mn-ea"/>
                <a:cs typeface="+mn-cs"/>
              </a:rPr>
              <a:t>insatserna som en helhet utan gränser.</a:t>
            </a:r>
            <a:r>
              <a:rPr lang="sv-SE" b="0">
                <a:effectLst/>
              </a:rPr>
              <a:t> </a:t>
            </a:r>
            <a:endParaRPr lang="sv-SE"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1" kern="1200">
                <a:solidFill>
                  <a:schemeClr val="tx1"/>
                </a:solidFill>
                <a:effectLst/>
                <a:latin typeface="+mn-lt"/>
                <a:ea typeface="+mn-ea"/>
                <a:cs typeface="+mn-cs"/>
              </a:rPr>
              <a:t>Att lyckas i skolan </a:t>
            </a:r>
            <a:r>
              <a:rPr lang="sv-SE" sz="1200" kern="1200">
                <a:solidFill>
                  <a:schemeClr val="tx1"/>
                </a:solidFill>
                <a:effectLst/>
                <a:latin typeface="+mn-lt"/>
                <a:ea typeface="+mn-ea"/>
                <a:cs typeface="+mn-cs"/>
              </a:rPr>
              <a:t>är en av de viktigaste hälsofaktorerna för barn och unga. Att i samverkan öka förutsättningarna för detta är därför ett viktigt hälsofrämjande och förebyggande arbete för </a:t>
            </a:r>
            <a:r>
              <a:rPr lang="sv-SE" sz="1200" b="1" kern="1200">
                <a:solidFill>
                  <a:schemeClr val="tx1"/>
                </a:solidFill>
                <a:effectLst/>
                <a:latin typeface="+mn-lt"/>
                <a:ea typeface="+mn-ea"/>
                <a:cs typeface="+mn-cs"/>
              </a:rPr>
              <a:t>samtliga parter.</a:t>
            </a:r>
            <a:endParaRPr lang="sv-SE" b="1"/>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kern="1200">
              <a:solidFill>
                <a:schemeClr val="tx1"/>
              </a:solidFill>
              <a:effectLst/>
              <a:latin typeface="+mn-lt"/>
              <a:ea typeface="+mn-ea"/>
              <a:cs typeface="+mn-cs"/>
            </a:endParaRP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77450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Fokusförflyttning!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Från att individen har varit i centrum</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1"/>
              <a:t>KLICK</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 ska nu individen vara </a:t>
            </a:r>
            <a:r>
              <a:rPr lang="sv-SE" b="1"/>
              <a:t>med i teamet</a:t>
            </a:r>
            <a:r>
              <a:rPr lang="sv-SE"/>
              <a:t>, tillsammans med sina närstående om individen önskar detta, och tillsammans med professionella aktörer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 det är behov och resurser i centrum, som teamet ska arbeta kring.</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47298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SIP är ett delaktighetsverktyg!</a:t>
            </a:r>
          </a:p>
          <a:p>
            <a:r>
              <a:rPr lang="sv-SE"/>
              <a:t>Frågan ”vad är viktigt för dig?” strävar efter att synliggöra hela personen och göra hen till medskapare så långt det är möjligt. </a:t>
            </a:r>
          </a:p>
          <a:p>
            <a:r>
              <a:rPr lang="sv-SE"/>
              <a:t>Här ses individen som en kompetent medaktör och SIP-planen som skrivs och följs upp utgår från vad som är viktigt för individen.</a:t>
            </a:r>
          </a:p>
        </p:txBody>
      </p:sp>
      <p:sp>
        <p:nvSpPr>
          <p:cNvPr id="4" name="Platshållare för bildnummer 3"/>
          <p:cNvSpPr>
            <a:spLocks noGrp="1"/>
          </p:cNvSpPr>
          <p:nvPr>
            <p:ph type="sldNum" sz="quarter" idx="5"/>
          </p:nvPr>
        </p:nvSpPr>
        <p:spPr/>
        <p:txBody>
          <a:bodyPr/>
          <a:lstStyle/>
          <a:p>
            <a:fld id="{A3DB348E-2203-4E62-BE65-529166C2B605}" type="slidenum">
              <a:rPr lang="sv-SE" smtClean="0"/>
              <a:t>63</a:t>
            </a:fld>
            <a:endParaRPr lang="sv-SE"/>
          </a:p>
        </p:txBody>
      </p:sp>
    </p:spTree>
    <p:extLst>
      <p:ext uri="{BB962C8B-B14F-4D97-AF65-F5344CB8AC3E}">
        <p14:creationId xmlns:p14="http://schemas.microsoft.com/office/powerpoint/2010/main" val="32288364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VI HAR INTE RÅD ATT INTE SAMVERKA </a:t>
            </a:r>
            <a:endParaRPr kumimoji="0" lang="sv-SE" sz="1200" b="0" i="0" u="sng" strike="noStrike" kern="1200" cap="none" spc="0" normalizeH="0" baseline="0" noProof="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sv-SE" sz="1200" b="0" i="0" u="none" strike="noStrike" kern="1200" cap="none" spc="0" normalizeH="0" baseline="0" noProof="0">
              <a:ln>
                <a:noFill/>
              </a:ln>
              <a:solidFill>
                <a:srgbClr val="1B1B1B"/>
              </a:solidFill>
              <a:effectLst/>
              <a:uLnTx/>
              <a:uFillTx/>
              <a:latin typeface="Open Sans" panose="020B0606030504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200" b="1" i="0" u="none" strike="noStrike" kern="1200" cap="none" spc="0" normalizeH="0" baseline="0" noProof="0">
                <a:ln>
                  <a:noFill/>
                </a:ln>
                <a:solidFill>
                  <a:prstClr val="black"/>
                </a:solidFill>
                <a:effectLst/>
                <a:uLnTx/>
                <a:uFillTx/>
                <a:latin typeface="Calibri" panose="020F0502020204030204"/>
                <a:ea typeface="+mn-ea"/>
                <a:cs typeface="+mn-cs"/>
              </a:rPr>
              <a:t>Samordning och samverkan ska inte ligga </a:t>
            </a:r>
            <a:r>
              <a:rPr kumimoji="0" lang="sv-SE" sz="1200" b="1" i="0" u="sng" strike="noStrike" kern="1200" cap="none" spc="0" normalizeH="0" baseline="0" noProof="0">
                <a:ln>
                  <a:noFill/>
                </a:ln>
                <a:solidFill>
                  <a:prstClr val="black"/>
                </a:solidFill>
                <a:effectLst/>
                <a:uLnTx/>
                <a:uFillTx/>
                <a:latin typeface="Calibri" panose="020F0502020204030204"/>
                <a:ea typeface="+mn-ea"/>
                <a:cs typeface="+mn-cs"/>
              </a:rPr>
              <a:t>utöver</a:t>
            </a:r>
            <a:r>
              <a:rPr kumimoji="0" lang="sv-SE" sz="1200" b="1" i="0" u="none" strike="noStrike" kern="1200" cap="none" spc="0" normalizeH="0" baseline="0" noProof="0">
                <a:ln>
                  <a:noFill/>
                </a:ln>
                <a:solidFill>
                  <a:prstClr val="black"/>
                </a:solidFill>
                <a:effectLst/>
                <a:uLnTx/>
                <a:uFillTx/>
                <a:latin typeface="Calibri" panose="020F0502020204030204"/>
                <a:ea typeface="+mn-ea"/>
                <a:cs typeface="+mn-cs"/>
              </a:rPr>
              <a:t> grunduppdrag eller arbetsuppgifter – det är tvärtom grundläggande för att kunna genomföra uppdraget!</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762843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a:rPr>
              <a:t>Ta gärna med den här frågan i era utbildningsinsatser</a:t>
            </a:r>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65</a:t>
            </a:fld>
            <a:endParaRPr lang="sv-SE"/>
          </a:p>
        </p:txBody>
      </p:sp>
    </p:spTree>
    <p:extLst>
      <p:ext uri="{BB962C8B-B14F-4D97-AF65-F5344CB8AC3E}">
        <p14:creationId xmlns:p14="http://schemas.microsoft.com/office/powerpoint/2010/main" val="2782407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Den som vill fördjupa sig så Titta gärna på filmen</a:t>
            </a:r>
          </a:p>
          <a:p>
            <a:r>
              <a:rPr lang="sv-SE"/>
              <a:t>1:39</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90128C-C593-4F74-AE09-7883CB563F4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36956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b="0"/>
              <a:t>Maktrelationer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0"/>
              <a:t>Vilken makt har vi i relation till individen?? Hur arbetar vi men den…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0"/>
              <a:t>Utövar vi mer makt än vi har tillåtelse till inom vården och omsorg och skola?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0"/>
              <a:t>Hur ökar vi vår kännedom om maktobalansen?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a:p>
          <a:p>
            <a:pPr marL="0" marR="0" lvl="0" indent="0" algn="l" defTabSz="914400" rtl="0" eaLnBrk="1" fontAlgn="auto" latinLnBrk="0" hangingPunct="1">
              <a:lnSpc>
                <a:spcPct val="100000"/>
              </a:lnSpc>
              <a:spcBef>
                <a:spcPts val="0"/>
              </a:spcBef>
              <a:spcAft>
                <a:spcPts val="0"/>
              </a:spcAft>
              <a:buClrTx/>
              <a:buSzTx/>
              <a:buFontTx/>
              <a:buNone/>
              <a:tabLst/>
              <a:defRPr/>
            </a:pPr>
            <a:r>
              <a:rPr lang="sv-SE" b="0"/>
              <a:t>SIP är och ska vara ett verktyg som individen ska vara delaktig i… Men hur gör vi i maktrelationer?</a:t>
            </a:r>
          </a:p>
          <a:p>
            <a:r>
              <a:rPr lang="sv-SE" b="0"/>
              <a:t>Hur arbetar vi med makt på våra verksamheter? Med att informera, att ta till sig vad individen vill, att förklara om inte individen förstår…</a:t>
            </a:r>
          </a:p>
          <a:p>
            <a:r>
              <a:rPr lang="sv-SE" b="0"/>
              <a:t>Kultur, Makt, egenansvar, att vi vårdar individ och även personalen. …Inställningen till varandra.</a:t>
            </a:r>
          </a:p>
          <a:p>
            <a:endParaRPr lang="sv-SE" b="0"/>
          </a:p>
          <a:p>
            <a:r>
              <a:rPr lang="sv-SE" b="0"/>
              <a:t>Agneta Persson som jobbar på NSPHIG är en person som har varit och tagit fram en film om mänskliga rättigheter inom vården och hon säger detta i en intervju </a:t>
            </a:r>
          </a:p>
          <a:p>
            <a:r>
              <a:rPr lang="sv-SE" b="0"/>
              <a:t> jag citera….</a:t>
            </a:r>
          </a:p>
          <a:p>
            <a:r>
              <a:rPr lang="sv-SE" b="0"/>
              <a:t>”Om en konstant blir bemött som en människa tror jag att det är lättare att börja känna sig som en människa igen”</a:t>
            </a:r>
          </a:p>
          <a:p>
            <a:endParaRPr lang="sv-SE" b="0"/>
          </a:p>
          <a:p>
            <a:r>
              <a:rPr lang="sv-SE" b="0"/>
              <a:t>Genom att arbeta med brukar-inflytande och delaktighet i SIP jämnar vi ut maktobalansen</a:t>
            </a:r>
          </a:p>
          <a:p>
            <a:r>
              <a:rPr lang="sv-SE" b="0"/>
              <a:t>---------------------------------------------------</a:t>
            </a:r>
          </a:p>
          <a:p>
            <a:r>
              <a:rPr lang="sv-SE" sz="1200" b="0">
                <a:ea typeface="+mn-ea"/>
                <a:cs typeface="+mn-cs"/>
              </a:rPr>
              <a:t>Jämbördiga möten är nyckeln – YouTube</a:t>
            </a:r>
          </a:p>
          <a:p>
            <a:endParaRPr lang="sv-SE" sz="1200" b="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LÄNK TILL PUBLICERAD PPT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1" u="none" strike="noStrike" kern="1200" cap="none" spc="0" normalizeH="0" baseline="0" noProof="0">
                <a:ln>
                  <a:noFill/>
                </a:ln>
                <a:solidFill>
                  <a:prstClr val="black"/>
                </a:solidFill>
                <a:effectLst/>
                <a:uLnTx/>
                <a:uFillTx/>
                <a:latin typeface="Calibri" panose="020F0502020204030204"/>
                <a:ea typeface="+mn-ea"/>
                <a:cs typeface="+mn-cs"/>
              </a:rPr>
              <a:t>VGR, människorättsbaserat arbete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hlinkClick r:id="rId3"/>
              </a:rPr>
              <a:t>Filmer - Västra Götalandsregionen (vgregion.se)</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endParaRPr lang="sv-SE" sz="1200" b="0">
              <a:ea typeface="+mn-ea"/>
              <a:cs typeface="+mn-cs"/>
            </a:endParaRPr>
          </a:p>
          <a:p>
            <a:endParaRPr lang="sv-SE" sz="1200" b="0">
              <a:ea typeface="+mn-ea"/>
              <a:cs typeface="+mn-cs"/>
            </a:endParaRPr>
          </a:p>
        </p:txBody>
      </p:sp>
      <p:sp>
        <p:nvSpPr>
          <p:cNvPr id="4" name="Platshållare för bildnummer 3"/>
          <p:cNvSpPr>
            <a:spLocks noGrp="1"/>
          </p:cNvSpPr>
          <p:nvPr>
            <p:ph type="sldNum" sz="quarter" idx="5"/>
          </p:nvPr>
        </p:nvSpPr>
        <p:spPr/>
        <p:txBody>
          <a:bodyPr/>
          <a:lstStyle/>
          <a:p>
            <a:fld id="{DDA7E4FD-0ACE-4B93-98FD-30F040430189}" type="slidenum">
              <a:rPr lang="sv-SE" smtClean="0"/>
              <a:t>67</a:t>
            </a:fld>
            <a:endParaRPr lang="sv-SE"/>
          </a:p>
        </p:txBody>
      </p:sp>
    </p:spTree>
    <p:extLst>
      <p:ext uri="{BB962C8B-B14F-4D97-AF65-F5344CB8AC3E}">
        <p14:creationId xmlns:p14="http://schemas.microsoft.com/office/powerpoint/2010/main" val="279066397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100">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68</a:t>
            </a:fld>
            <a:endParaRPr lang="sv-SE"/>
          </a:p>
        </p:txBody>
      </p:sp>
    </p:spTree>
    <p:extLst>
      <p:ext uri="{BB962C8B-B14F-4D97-AF65-F5344CB8AC3E}">
        <p14:creationId xmlns:p14="http://schemas.microsoft.com/office/powerpoint/2010/main" val="424570593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Hälsoekonomi</a:t>
            </a:r>
          </a:p>
          <a:p>
            <a:r>
              <a:rPr lang="sv-SE"/>
              <a:t>Filmen är 7 minuter</a:t>
            </a:r>
            <a:endParaRPr lang="sv-SE">
              <a:cs typeface="Calibri" panose="020F0502020204030204"/>
            </a:endParaRPr>
          </a:p>
          <a:p>
            <a:r>
              <a:rPr lang="sv-SE"/>
              <a:t>https://vimeo.com/120366608</a:t>
            </a:r>
            <a:endParaRPr lang="sv-SE">
              <a:cs typeface="Calibri" panose="020F0502020204030204"/>
            </a:endParaRPr>
          </a:p>
          <a:p>
            <a:endParaRPr lang="sv-SE">
              <a:cs typeface="Calibri" panose="020F0502020204030204"/>
            </a:endParaRPr>
          </a:p>
          <a:p>
            <a:r>
              <a:rPr lang="sv-SE" sz="1800" b="1">
                <a:cs typeface="Calibri" panose="020F0502020204030204"/>
              </a:rPr>
              <a:t>Denna film handlar om barn men vi måste också ha samma tänk när vi jobbar med vuxna och äldre: </a:t>
            </a:r>
            <a:r>
              <a:rPr lang="sv-SE" sz="1800" b="1" u="sng">
                <a:cs typeface="Calibri" panose="020F0502020204030204"/>
              </a:rPr>
              <a:t>agera tidigt oavsett ålder hos individen</a:t>
            </a:r>
          </a:p>
          <a:p>
            <a:endParaRPr lang="sv-SE" sz="1800" b="1" u="sng">
              <a:cs typeface="Calibri" panose="020F0502020204030204"/>
            </a:endParaRPr>
          </a:p>
          <a:p>
            <a:r>
              <a:rPr lang="sv-SE" sz="1800" b="1" u="sng">
                <a:cs typeface="Calibri" panose="020F0502020204030204"/>
              </a:rPr>
              <a:t>Ofta syns risktecken tidigt men insatserna kan ha kommit för sent. Initiera samverkan mycket tidigare!</a:t>
            </a:r>
          </a:p>
          <a:p>
            <a:endParaRPr lang="sv-SE" sz="1800" b="1" u="sng">
              <a:cs typeface="Calibri" panose="020F0502020204030204"/>
            </a:endParaRPr>
          </a:p>
          <a:p>
            <a:r>
              <a:rPr lang="sv-SE" sz="1800" b="1" u="sng">
                <a:cs typeface="Calibri" panose="020F0502020204030204"/>
              </a:rPr>
              <a:t>Ökade kostnader i och med sena insatser.</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548F7-7DF6-41D6-8C17-551D6872E90F}"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8327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A6212E2D-94C1-46C0-A482-F5A7A7FFD137}"/>
              </a:ext>
            </a:extLst>
          </p:cNvPr>
          <p:cNvSpPr>
            <a:spLocks noGrp="1"/>
          </p:cNvSpPr>
          <p:nvPr>
            <p:ph type="body" idx="1"/>
          </p:nvPr>
        </p:nvSpPr>
        <p:spPr/>
        <p:txBody>
          <a:bodyPr/>
          <a:lstStyle/>
          <a:p>
            <a:r>
              <a:rPr lang="sv-SE" sz="1200" b="1">
                <a:latin typeface="+mn-lt"/>
              </a:rPr>
              <a:t>Upptäcka behov</a:t>
            </a:r>
            <a:r>
              <a:rPr lang="sv-SE" sz="1200" b="1"/>
              <a:t> </a:t>
            </a:r>
            <a:endParaRPr lang="sv-SE"/>
          </a:p>
          <a:p>
            <a:r>
              <a:rPr lang="sv-SE"/>
              <a:t>TIDIGA INSATSER DELAKTIGHET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solidFill>
                  <a:srgbClr val="0070C0"/>
                </a:solidFill>
                <a:effectLst/>
                <a:latin typeface="Cambria" panose="02040503050406030204" pitchFamily="18" charset="0"/>
                <a:ea typeface="MS ??"/>
                <a:cs typeface="Cambria" panose="02040503050406030204" pitchFamily="18" charset="0"/>
              </a:rPr>
              <a:t>En tidig insats är att agera på tidigt identifierade problem, på individnivå. </a:t>
            </a:r>
            <a:r>
              <a:rPr lang="sv-SE" sz="1200">
                <a:solidFill>
                  <a:srgbClr val="0070C0"/>
                </a:solidFill>
                <a:latin typeface="Cambria" panose="02040503050406030204" pitchFamily="18" charset="0"/>
                <a:ea typeface="MS ??"/>
                <a:cs typeface="Cambria" panose="02040503050406030204" pitchFamily="18" charset="0"/>
              </a:rPr>
              <a:t>Tidiga, samordnade insatser ska motverka ohälsa senare i livet.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a:solidFill>
                  <a:srgbClr val="0070C0"/>
                </a:solidFill>
                <a:latin typeface="Cambria" panose="02040503050406030204" pitchFamily="18" charset="0"/>
                <a:ea typeface="MS ??"/>
                <a:cs typeface="Cambria" panose="02040503050406030204" pitchFamily="18" charset="0"/>
              </a:rPr>
              <a:t>Suicidpreventivt arbete</a:t>
            </a:r>
          </a:p>
          <a:p>
            <a:endParaRPr lang="sv-SE" sz="1200" b="1" i="0" u="none" strike="noStrike" baseline="0">
              <a:solidFill>
                <a:srgbClr val="000000"/>
              </a:solidFill>
              <a:latin typeface="Calibri" panose="020F0502020204030204" pitchFamily="34" charset="0"/>
            </a:endParaRPr>
          </a:p>
          <a:p>
            <a:r>
              <a:rPr lang="sv-SE" sz="1200" b="1" i="0" u="none" strike="noStrike" baseline="0">
                <a:solidFill>
                  <a:srgbClr val="000000"/>
                </a:solidFill>
                <a:latin typeface="Calibri" panose="020F0502020204030204" pitchFamily="34" charset="0"/>
              </a:rPr>
              <a:t>Fånga upp tidigt och stötta </a:t>
            </a:r>
          </a:p>
          <a:p>
            <a:r>
              <a:rPr lang="sv-SE" sz="1200" b="0" i="0" u="none" strike="noStrike" baseline="0">
                <a:solidFill>
                  <a:srgbClr val="000000"/>
                </a:solidFill>
                <a:latin typeface="Cambria" panose="02040503050406030204" pitchFamily="18" charset="0"/>
              </a:rPr>
              <a:t>Alla verksamheter, både riktade till barn och till vuxna, är arenor för tidiga insatser. Att arbeta med tidiga insatser innebär att vi </a:t>
            </a:r>
            <a:r>
              <a:rPr lang="sv-SE" sz="1200" b="1" i="0" u="none" strike="noStrike" baseline="0">
                <a:solidFill>
                  <a:srgbClr val="000000"/>
                </a:solidFill>
                <a:latin typeface="Cambria" panose="02040503050406030204" pitchFamily="18" charset="0"/>
              </a:rPr>
              <a:t>agerar </a:t>
            </a:r>
            <a:r>
              <a:rPr lang="sv-SE" sz="1200" b="0" i="0" u="none" strike="noStrike" baseline="0">
                <a:solidFill>
                  <a:srgbClr val="000000"/>
                </a:solidFill>
                <a:latin typeface="Cambria" panose="02040503050406030204" pitchFamily="18" charset="0"/>
              </a:rPr>
              <a:t>på tidigt identifierade problem, på individnivå - när vi ser att någon behöver stöd. </a:t>
            </a:r>
            <a:endParaRPr lang="sv-SE" sz="1200" b="0" i="0" u="none" strike="noStrike" baseline="0">
              <a:solidFill>
                <a:srgbClr val="000000"/>
              </a:solidFill>
              <a:latin typeface="Calibri" panose="020F0502020204030204" pitchFamily="34" charset="0"/>
            </a:endParaRPr>
          </a:p>
          <a:p>
            <a:r>
              <a:rPr lang="sv-SE" sz="1200" b="0" i="0" u="none" strike="noStrike" baseline="0">
                <a:solidFill>
                  <a:srgbClr val="000000"/>
                </a:solidFill>
                <a:latin typeface="Cambria" panose="02040503050406030204" pitchFamily="18" charset="0"/>
              </a:rPr>
              <a:t>Det kan handla om att </a:t>
            </a:r>
            <a:r>
              <a:rPr lang="sv-SE" sz="1200" b="1" i="0" u="none" strike="noStrike" baseline="0">
                <a:solidFill>
                  <a:srgbClr val="000000"/>
                </a:solidFill>
                <a:latin typeface="Cambria" panose="02040503050406030204" pitchFamily="18" charset="0"/>
              </a:rPr>
              <a:t>våga ta kontakt </a:t>
            </a:r>
            <a:r>
              <a:rPr lang="sv-SE" sz="1200" b="0" i="0" u="none" strike="noStrike" baseline="0">
                <a:solidFill>
                  <a:srgbClr val="000000"/>
                </a:solidFill>
                <a:latin typeface="Cambria" panose="02040503050406030204" pitchFamily="18" charset="0"/>
              </a:rPr>
              <a:t>med individen.. Vi behöver lära känna varandra och varandras uppdrag, bygga tillit mellan oss och skapa snabba kontaktvägar. </a:t>
            </a:r>
            <a:endParaRPr lang="sv-SE"/>
          </a:p>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För att en resursgrupp ska fungera effektivt behöver man kunna utbyta information med varandra och då är det är viktigt att brukaren vet varför ett samtycke ska skrivas.</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Upptäck den enskildes behov av SIP.</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Informera om SIP och vad SIP-processen innebär</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Boka ev. en ny tid för Förberedelser (skicka ev. med SIP formuläret och frågan ”Vad är viktigt för dig?”)</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rPr>
              <a:t>Ibland kan det behövas flera möten för förberedelser</a:t>
            </a:r>
          </a:p>
          <a:p>
            <a:endParaRPr lang="sv-SE"/>
          </a:p>
          <a:p>
            <a:r>
              <a:rPr lang="sv-SE" sz="1200" b="1" i="0" u="none" strike="noStrike" baseline="0">
                <a:solidFill>
                  <a:srgbClr val="000000"/>
                </a:solidFill>
                <a:latin typeface="Calibri" panose="020F0502020204030204" pitchFamily="34" charset="0"/>
              </a:rPr>
              <a:t>Ta professionell oro på allvar – lyssna på barnen</a:t>
            </a:r>
          </a:p>
          <a:p>
            <a:r>
              <a:rPr lang="sv-SE" sz="1200" b="0" i="0" u="none" strike="noStrike" baseline="0">
                <a:solidFill>
                  <a:srgbClr val="000000"/>
                </a:solidFill>
                <a:latin typeface="Cambria" panose="02040503050406030204" pitchFamily="18" charset="0"/>
              </a:rPr>
              <a:t>* De människor som våra verksamheter möter kan ha barn/unga i sin direkta närhet som själva påverkas och som kan behöva eget stöd på grund av situationen. Arbeta för att </a:t>
            </a:r>
            <a:r>
              <a:rPr lang="sv-SE" sz="1200" b="1" i="0" u="none" strike="noStrike" baseline="0">
                <a:solidFill>
                  <a:srgbClr val="000000"/>
                </a:solidFill>
                <a:latin typeface="Cambria" panose="02040503050406030204" pitchFamily="18" charset="0"/>
              </a:rPr>
              <a:t>barn som anhöriga </a:t>
            </a:r>
            <a:r>
              <a:rPr lang="sv-SE" sz="1200" b="0" i="0" u="none" strike="noStrike" baseline="0">
                <a:solidFill>
                  <a:srgbClr val="000000"/>
                </a:solidFill>
                <a:latin typeface="Cambria" panose="02040503050406030204" pitchFamily="18" charset="0"/>
              </a:rPr>
              <a:t>ska få det stöd de behöver och har rätt till!</a:t>
            </a:r>
          </a:p>
          <a:p>
            <a:endParaRPr lang="sv-SE" sz="1200" b="0" i="0" u="none" strike="noStrike" baseline="0">
              <a:solidFill>
                <a:srgbClr val="000000"/>
              </a:solidFill>
              <a:latin typeface="Calibri" panose="020F0502020204030204" pitchFamily="34" charset="0"/>
            </a:endParaRPr>
          </a:p>
          <a:p>
            <a:r>
              <a:rPr lang="sv-SE" sz="1200" b="0" i="0" u="none" strike="noStrike" baseline="0">
                <a:solidFill>
                  <a:srgbClr val="000000"/>
                </a:solidFill>
                <a:latin typeface="Cambria" panose="02040503050406030204" pitchFamily="18" charset="0"/>
              </a:rPr>
              <a:t>* Redan under graviditeten kan medarbetare känna </a:t>
            </a:r>
            <a:r>
              <a:rPr lang="sv-SE" sz="1200" b="1" i="0" u="none" strike="noStrike" baseline="0">
                <a:solidFill>
                  <a:srgbClr val="000000"/>
                </a:solidFill>
                <a:latin typeface="Cambria" panose="02040503050406030204" pitchFamily="18" charset="0"/>
              </a:rPr>
              <a:t>oro för ett väntat barn </a:t>
            </a:r>
            <a:r>
              <a:rPr lang="sv-SE" sz="1200" b="0" i="0" u="none" strike="noStrike" baseline="0">
                <a:solidFill>
                  <a:srgbClr val="000000"/>
                </a:solidFill>
                <a:latin typeface="Cambria" panose="02040503050406030204" pitchFamily="18" charset="0"/>
              </a:rPr>
              <a:t>utifrån föräldrarnas eller den gravidas situation, hälsa eller anknytning till sitt väntade barn. Det kan behövas stödinsatser under graviditeten både från kommun och region enligt den </a:t>
            </a:r>
            <a:r>
              <a:rPr lang="sv-SE" sz="1200" b="1" i="0" u="none" strike="noStrike" baseline="0">
                <a:solidFill>
                  <a:srgbClr val="000000"/>
                </a:solidFill>
                <a:latin typeface="Cambria" panose="02040503050406030204" pitchFamily="18" charset="0"/>
              </a:rPr>
              <a:t>nya </a:t>
            </a:r>
            <a:r>
              <a:rPr lang="sv-SE" sz="1200" b="0" i="0" u="none" strike="noStrike" baseline="0">
                <a:solidFill>
                  <a:srgbClr val="000000"/>
                </a:solidFill>
                <a:latin typeface="Cambria" panose="02040503050406030204" pitchFamily="18" charset="0"/>
              </a:rPr>
              <a:t>länsgemensamma riktlinjen vid oro för väntat barn, eller enligt den lokala riktlinjen för samverkan för gravida kvinnor med skadligt bruk, samt dessa kvinnors nyfödda barn. </a:t>
            </a:r>
            <a:endParaRPr lang="sv-SE" sz="1200" b="0" i="0" u="none" strike="noStrike" baseline="0">
              <a:solidFill>
                <a:srgbClr val="000000"/>
              </a:solidFill>
              <a:latin typeface="Calibri" panose="020F0502020204030204" pitchFamily="34" charset="0"/>
            </a:endParaRPr>
          </a:p>
          <a:p>
            <a:endParaRPr lang="sv-SE" sz="1200" b="0" i="0" u="none" strike="noStrike" baseline="0">
              <a:solidFill>
                <a:srgbClr val="000000"/>
              </a:solidFill>
              <a:latin typeface="Cambria" panose="02040503050406030204" pitchFamily="18" charset="0"/>
            </a:endParaRPr>
          </a:p>
          <a:p>
            <a:r>
              <a:rPr lang="sv-SE" sz="1200" b="0" i="0" u="none" strike="noStrike" baseline="0">
                <a:solidFill>
                  <a:srgbClr val="000000"/>
                </a:solidFill>
                <a:latin typeface="Cambria" panose="02040503050406030204" pitchFamily="18" charset="0"/>
              </a:rPr>
              <a:t>*Vi har alla ansvar att stödja och skydda barn som riskerar att fara illa. Anmälningsskyldigheten vid </a:t>
            </a:r>
            <a:r>
              <a:rPr lang="sv-SE" sz="1200" b="1" i="0" u="none" strike="noStrike" baseline="0">
                <a:solidFill>
                  <a:srgbClr val="000000"/>
                </a:solidFill>
                <a:latin typeface="Cambria" panose="02040503050406030204" pitchFamily="18" charset="0"/>
              </a:rPr>
              <a:t>misstanke om att barn far illa </a:t>
            </a:r>
            <a:r>
              <a:rPr lang="sv-SE" sz="1200" b="0" i="0" u="none" strike="noStrike" baseline="0">
                <a:solidFill>
                  <a:srgbClr val="000000"/>
                </a:solidFill>
                <a:latin typeface="Cambria" panose="02040503050406030204" pitchFamily="18" charset="0"/>
              </a:rPr>
              <a:t>enligt socialtjänstlagen handlar om att skydda barnet och att stödja föräldrar. Se orosanmälan som ett verktyg för att hjälpa barnet och familjen vidare och som en möjlighet att öppna för samverkan, och att ta ditt vuxen-ansvar!</a:t>
            </a:r>
          </a:p>
          <a:p>
            <a:endParaRPr lang="sv-SE" sz="1200" b="0" i="0" u="none" strike="noStrike" baseline="0">
              <a:solidFill>
                <a:srgbClr val="000000"/>
              </a:solidFill>
              <a:latin typeface="Calibri" panose="020F0502020204030204" pitchFamily="34" charset="0"/>
            </a:endParaRPr>
          </a:p>
          <a:p>
            <a:r>
              <a:rPr lang="sv-SE" sz="1200" b="0" i="0" u="none" strike="noStrike" baseline="0">
                <a:solidFill>
                  <a:srgbClr val="000000"/>
                </a:solidFill>
                <a:latin typeface="Cambria" panose="02040503050406030204" pitchFamily="18" charset="0"/>
              </a:rPr>
              <a:t>*Forskning visar att ett </a:t>
            </a:r>
            <a:r>
              <a:rPr lang="sv-SE" sz="1200" b="1" i="0" u="none" strike="noStrike" baseline="0">
                <a:solidFill>
                  <a:srgbClr val="000000"/>
                </a:solidFill>
                <a:latin typeface="Cambria" panose="02040503050406030204" pitchFamily="18" charset="0"/>
              </a:rPr>
              <a:t>barn som bevittnar brott </a:t>
            </a:r>
            <a:r>
              <a:rPr lang="sv-SE" sz="1200" b="0" i="0" u="none" strike="noStrike" baseline="0">
                <a:solidFill>
                  <a:srgbClr val="000000"/>
                </a:solidFill>
                <a:latin typeface="Cambria" panose="02040503050406030204" pitchFamily="18" charset="0"/>
              </a:rPr>
              <a:t>löper ökad risk för att drabbas av fysisk och psykisk ohälsa på både kort och lång sikt. </a:t>
            </a:r>
            <a:r>
              <a:rPr lang="sv-SE" sz="1200" b="0" i="1" u="none" strike="noStrike" baseline="0">
                <a:solidFill>
                  <a:srgbClr val="000000"/>
                </a:solidFill>
                <a:latin typeface="Cambria" panose="02040503050406030204" pitchFamily="18" charset="0"/>
              </a:rPr>
              <a:t>Barnfridsbrott </a:t>
            </a:r>
            <a:r>
              <a:rPr lang="sv-SE" sz="1200" b="0" i="0" u="none" strike="noStrike" baseline="0">
                <a:solidFill>
                  <a:srgbClr val="000000"/>
                </a:solidFill>
                <a:latin typeface="Cambria" panose="02040503050406030204" pitchFamily="18" charset="0"/>
              </a:rPr>
              <a:t>är ett nyligen lagstadgat brott som vi behöver vara uppmärksamma på i vårt arbete: Barn som bevittnar brott - Regeringen.se </a:t>
            </a:r>
            <a:endParaRPr lang="sv-SE" sz="1200">
              <a:solidFill>
                <a:srgbClr val="000000"/>
              </a:solidFill>
              <a:effectLst/>
              <a:latin typeface="Cambria" panose="02040503050406030204" pitchFamily="18" charset="0"/>
              <a:ea typeface="Arial" panose="020B0604020202020204" pitchFamily="34" charset="0"/>
              <a:cs typeface="Arial" panose="020B0604020202020204" pitchFamily="34" charset="0"/>
            </a:endParaRPr>
          </a:p>
          <a:p>
            <a:endParaRPr lang="sv-SE"/>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AFF0F229-925F-476E-BC4F-174EBDA967E8}"/>
              </a:ext>
            </a:extLst>
          </p:cNvPr>
          <p:cNvSpPr>
            <a:spLocks noGrp="1"/>
          </p:cNvSpPr>
          <p:nvPr>
            <p:ph type="body" idx="1"/>
          </p:nvPr>
        </p:nvSpPr>
        <p:spPr/>
        <p:txBody>
          <a:bodyPr/>
          <a:lstStyle/>
          <a:p>
            <a:r>
              <a:rPr lang="sv-SE"/>
              <a:t>Information – exempel, bara informera varandra vad som händer individen, kommunen och regionen</a:t>
            </a:r>
          </a:p>
          <a:p>
            <a:r>
              <a:rPr lang="sv-SE"/>
              <a:t>SIP - </a:t>
            </a:r>
            <a:r>
              <a:rPr lang="sv-SE" b="0"/>
              <a:t>Börja från början kan vara 3 stycken i ett SIP möte tex när individen mår bättre, flyter på men behövs en tydlig information och samordning för att insatser kommer i rätt tid och ordning. Parterna sköter sitt men måste samordna sina insatser. Tar sin medicin, får inte lämna, viktigt med uppföljning.</a:t>
            </a:r>
          </a:p>
          <a:p>
            <a:r>
              <a:rPr lang="sv-SE" b="0"/>
              <a:t>SIP + om man ser tex ett barnärende, när det kan bli lite oroligt med föräldrar som har sina barn placerade och de kommer inte överens. Fler kontakter finns med i mötet</a:t>
            </a:r>
          </a:p>
          <a:p>
            <a:r>
              <a:rPr lang="sv-SE" b="0"/>
              <a:t>SIP ++ Individen har många olika insatser både från kommun och region tex vid palliativ vård, </a:t>
            </a:r>
          </a:p>
          <a:p>
            <a:r>
              <a:rPr lang="sv-SE"/>
              <a:t>Det är viktigt att notera att en individ troligen rör sig mellan de olika nivåerna av SIP över tid och ”SIP-nivån” bör anpassas därefter.</a:t>
            </a:r>
          </a:p>
          <a:p>
            <a:endParaRPr lang="sv-SE"/>
          </a:p>
          <a:p>
            <a:r>
              <a:rPr lang="sv-SE" b="1"/>
              <a:t>Faktorer som driver behov av samordning:</a:t>
            </a:r>
          </a:p>
          <a:p>
            <a:pPr marL="228600" indent="-228600">
              <a:buAutoNum type="arabicPeriod"/>
            </a:pPr>
            <a:r>
              <a:rPr lang="sv-SE" b="0"/>
              <a:t>Antal insatser och involverade aktörer</a:t>
            </a:r>
          </a:p>
          <a:p>
            <a:pPr marL="228600" indent="-228600">
              <a:buAutoNum type="arabicPeriod"/>
            </a:pPr>
            <a:r>
              <a:rPr lang="sv-SE" b="0"/>
              <a:t>Individens förmåga att själv påverka sin situation</a:t>
            </a:r>
          </a:p>
          <a:p>
            <a:pPr marL="228600" indent="-228600">
              <a:buAutoNum type="arabicPeriod"/>
            </a:pPr>
            <a:r>
              <a:rPr lang="sv-SE" b="0"/>
              <a:t>Grad av förutsägbarhet i utvecklingen av individens situation och behov</a:t>
            </a:r>
          </a:p>
          <a:p>
            <a:pPr marL="228600" indent="-228600">
              <a:buAutoNum type="arabicPeriod"/>
            </a:pPr>
            <a:endParaRPr lang="sv-SE" b="0"/>
          </a:p>
          <a:p>
            <a:pPr marL="228600" indent="-228600">
              <a:buAutoNum type="arabicPeriod"/>
            </a:pPr>
            <a:endParaRPr lang="sv-SE" b="0"/>
          </a:p>
          <a:p>
            <a:pPr marL="0" indent="0">
              <a:buNone/>
            </a:pPr>
            <a:r>
              <a:rPr lang="sv-SE"/>
              <a:t>Genom att utveckla och </a:t>
            </a:r>
            <a:r>
              <a:rPr lang="sv-SE" err="1"/>
              <a:t>resurssätta</a:t>
            </a:r>
            <a:r>
              <a:rPr lang="sv-SE"/>
              <a:t> kunskap och kompetens utifrån individens behov kan verksamheterna möta individernas samordningsbehov även i de fall de egna medarbetarna saknar kompetens eller erfarenhet av mer komplex samordning. Stödstrukturen ger också förutsättningar för verksamheterna att prioritera SIP genom kontinuerlig kompetensutveckling och rådgivning samt praktiskt stöd i de mer komplexa och tidskrävande fallen.</a:t>
            </a:r>
          </a:p>
          <a:p>
            <a:endParaRPr lang="sv-SE"/>
          </a:p>
          <a:p>
            <a:r>
              <a:rPr lang="sv-SE"/>
              <a:t>Kunskap hos individer och deras nätverk om SIP-processen</a:t>
            </a:r>
          </a:p>
          <a:p>
            <a:r>
              <a:rPr lang="sv-SE"/>
              <a:t>Kompetens hos professionella om SIP-processen</a:t>
            </a:r>
          </a:p>
          <a:p>
            <a:r>
              <a:rPr lang="sv-SE"/>
              <a:t>Resurser att utföra SIP-processen på olika nivåer</a:t>
            </a:r>
          </a:p>
          <a:p>
            <a:pPr marL="0" indent="0">
              <a:buNone/>
            </a:pPr>
            <a:endParaRPr lang="sv-SE"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sz="1200"/>
              <a:t>För att underlätta och utveckla en praktisk samverkan på </a:t>
            </a:r>
            <a:r>
              <a:rPr lang="sv-SE" sz="1200" b="1"/>
              <a:t>individnivå</a:t>
            </a:r>
            <a:r>
              <a:rPr lang="sv-SE" sz="1200"/>
              <a:t> där invånare möter </a:t>
            </a:r>
            <a:r>
              <a:rPr lang="sv-SE" sz="1200" i="0"/>
              <a:t>medarbetare och första linjens chef</a:t>
            </a:r>
            <a:r>
              <a:rPr lang="sv-SE" sz="1200" i="1"/>
              <a:t>,</a:t>
            </a:r>
            <a:r>
              <a:rPr lang="sv-SE" sz="1200" i="0"/>
              <a:t> har vi i Göteborgsområdet en ledningsstruktur för samverkan, där l</a:t>
            </a:r>
            <a:r>
              <a:rPr lang="sv-SE" sz="1200">
                <a:cs typeface="+mn-lt"/>
              </a:rPr>
              <a:t>edare och medarbetare från h</a:t>
            </a:r>
            <a:r>
              <a:rPr lang="sv-SE" sz="1200"/>
              <a:t>uvudmännen kommun &amp; region möts regelbundet. </a:t>
            </a:r>
          </a:p>
          <a:p>
            <a:pPr marL="171450" indent="-171450">
              <a:buFont typeface="Arial" panose="020B0604020202020204" pitchFamily="34" charset="0"/>
              <a:buChar char="•"/>
            </a:pPr>
            <a:r>
              <a:rPr lang="sv-SE" sz="1200" b="1"/>
              <a:t>På bilden </a:t>
            </a:r>
            <a:r>
              <a:rPr lang="sv-SE" sz="1200"/>
              <a:t>ser ni vårt </a:t>
            </a:r>
            <a:r>
              <a:rPr lang="sv-SE" sz="1200">
                <a:cs typeface="+mn-lt"/>
              </a:rPr>
              <a:t>politiska samråd och</a:t>
            </a:r>
            <a:r>
              <a:rPr lang="sv-SE" sz="1200"/>
              <a:t> </a:t>
            </a:r>
            <a:r>
              <a:rPr lang="sv-SE" sz="1200">
                <a:cs typeface="+mn-lt"/>
              </a:rPr>
              <a:t>olika ledningsgrupper på både delregional och lokal NOSAM-nivå. Vi har flera arbetsgrupper kopplade till ledningsstrukturen. B</a:t>
            </a:r>
            <a:r>
              <a:rPr lang="sv-SE" sz="1200" kern="1200">
                <a:solidFill>
                  <a:schemeClr val="tx1"/>
                </a:solidFill>
                <a:effectLst/>
                <a:latin typeface="+mn-lt"/>
                <a:ea typeface="+mn-ea"/>
                <a:cs typeface="+mn-cs"/>
              </a:rPr>
              <a:t>rukarorganisationer ska vara representerade och involverade i temagruppers och </a:t>
            </a:r>
            <a:r>
              <a:rPr lang="sv-SE" sz="1200" kern="1200" err="1">
                <a:solidFill>
                  <a:schemeClr val="tx1"/>
                </a:solidFill>
                <a:effectLst/>
                <a:latin typeface="+mn-lt"/>
                <a:ea typeface="+mn-ea"/>
                <a:cs typeface="+mn-cs"/>
              </a:rPr>
              <a:t>NOSAMs</a:t>
            </a:r>
            <a:r>
              <a:rPr lang="sv-SE" sz="1200" kern="1200">
                <a:solidFill>
                  <a:schemeClr val="tx1"/>
                </a:solidFill>
                <a:effectLst/>
                <a:latin typeface="+mn-lt"/>
                <a:ea typeface="+mn-ea"/>
                <a:cs typeface="+mn-cs"/>
              </a:rPr>
              <a:t> arbete.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a:t>På </a:t>
            </a:r>
            <a:r>
              <a:rPr lang="sv-SE" sz="1200" b="1" i="0"/>
              <a:t>Samverkanskontoret</a:t>
            </a:r>
            <a:r>
              <a:rPr lang="sv-SE" sz="1200"/>
              <a:t> finns utvecklingsledare och processledare som stöttar dessa samverkansforum och har uppdrag som är neutrala gentemot kommun/region.</a:t>
            </a:r>
          </a:p>
          <a:p>
            <a:pPr marL="171450" indent="-171450">
              <a:buFont typeface="Arial" panose="020B0604020202020204" pitchFamily="34" charset="0"/>
              <a:buChar char="•"/>
            </a:pPr>
            <a:r>
              <a:rPr lang="sv-SE" sz="1200" b="1"/>
              <a:t>Ledamöterna i ledningsgrupperna </a:t>
            </a:r>
            <a:r>
              <a:rPr lang="sv-SE" sz="1200" b="0"/>
              <a:t>har flera ansvar och uppdrag som ni ser till höger i bild. De som INTE är ledamöter kan kontakta sin representant och exempelvis skicka med frågor att lyfta i forumen.</a:t>
            </a:r>
          </a:p>
          <a:p>
            <a:pPr marL="171450" indent="-171450">
              <a:buFont typeface="Arial" panose="020B0604020202020204" pitchFamily="34" charset="0"/>
              <a:buChar char="•"/>
            </a:pPr>
            <a:r>
              <a:rPr lang="sv-SE" sz="1200" b="0">
                <a:cs typeface="+mn-lt"/>
              </a:rPr>
              <a:t>Det är viktigt att ni känner till och </a:t>
            </a:r>
            <a:r>
              <a:rPr lang="sv-SE" sz="1200" b="1">
                <a:cs typeface="+mn-lt"/>
              </a:rPr>
              <a:t>använder</a:t>
            </a:r>
            <a:r>
              <a:rPr lang="sv-SE" sz="1200" b="0">
                <a:cs typeface="+mn-lt"/>
              </a:rPr>
              <a:t> denna ledningsstruktur för samverkan. Läs gärna på vår </a:t>
            </a:r>
            <a:r>
              <a:rPr lang="sv-SE" sz="1200" b="1">
                <a:cs typeface="+mn-lt"/>
              </a:rPr>
              <a:t>hemsida</a:t>
            </a:r>
            <a:r>
              <a:rPr lang="sv-SE" sz="1200" b="0">
                <a:cs typeface="+mn-lt"/>
              </a:rPr>
              <a:t> för mer information!</a:t>
            </a:r>
          </a:p>
          <a:p>
            <a:pPr marL="171450" indent="-171450">
              <a:buFont typeface="Arial" panose="020B0604020202020204" pitchFamily="34" charset="0"/>
              <a:buChar char="•"/>
            </a:pPr>
            <a:endParaRPr lang="sv-SE" sz="1200" b="0">
              <a:cs typeface="+mn-lt"/>
            </a:endParaRPr>
          </a:p>
        </p:txBody>
      </p:sp>
      <p:sp>
        <p:nvSpPr>
          <p:cNvPr id="4" name="Platshållare för bildnummer 3"/>
          <p:cNvSpPr>
            <a:spLocks noGrp="1"/>
          </p:cNvSpPr>
          <p:nvPr>
            <p:ph type="sldNum" sz="quarter" idx="5"/>
          </p:nvPr>
        </p:nvSpPr>
        <p:spPr/>
        <p:txBody>
          <a:bodyPr/>
          <a:lstStyle/>
          <a:p>
            <a:fld id="{DDA7E4FD-0ACE-4B93-98FD-30F040430189}" type="slidenum">
              <a:rPr lang="sv-SE" smtClean="0"/>
              <a:t>7</a:t>
            </a:fld>
            <a:endParaRPr lang="sv-SE"/>
          </a:p>
        </p:txBody>
      </p:sp>
    </p:spTree>
    <p:extLst>
      <p:ext uri="{BB962C8B-B14F-4D97-AF65-F5344CB8AC3E}">
        <p14:creationId xmlns:p14="http://schemas.microsoft.com/office/powerpoint/2010/main" val="12002373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310274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sv-SE" sz="1100"/>
              <a:t>För många kan det se så här ut, alla har sitt kaos.</a:t>
            </a:r>
          </a:p>
          <a:p>
            <a:pPr lvl="0">
              <a:buClr>
                <a:srgbClr val="FAA21B"/>
              </a:buClr>
            </a:pPr>
            <a:r>
              <a:rPr lang="sv-SE" sz="1100"/>
              <a:t>Utifrån sammanställningen av förberedelse/kartläggning vad önskar den enskilde ta upp på mötet?</a:t>
            </a:r>
          </a:p>
          <a:p>
            <a:pPr lvl="0">
              <a:buClr>
                <a:srgbClr val="FAA21B"/>
              </a:buClr>
            </a:pPr>
            <a:r>
              <a:rPr lang="sv-SE" sz="1100"/>
              <a:t>Vilket stöd behöver den enskilde för att kunna delta? Behövs det några hjälpmedel tex samtalsmatta, tolk, hur dokumentera vi till brukaren.</a:t>
            </a:r>
          </a:p>
          <a:p>
            <a:pPr lvl="0">
              <a:buClr>
                <a:srgbClr val="FAA21B"/>
              </a:buClr>
            </a:pPr>
            <a:r>
              <a:rPr lang="sv-SE" sz="1100"/>
              <a:t>Vad önskar den enskilde att ni gör/säger/hjälper till med?</a:t>
            </a:r>
          </a:p>
          <a:p>
            <a:pPr lvl="0">
              <a:buClr>
                <a:srgbClr val="FAA21B"/>
              </a:buClr>
            </a:pPr>
            <a:r>
              <a:rPr lang="sv-SE" sz="1100"/>
              <a:t>Den enskildes tidigare erfarenheter av möten?</a:t>
            </a:r>
          </a:p>
          <a:p>
            <a:pPr lvl="0">
              <a:buClr>
                <a:srgbClr val="FAA21B"/>
              </a:buClr>
            </a:pPr>
            <a:r>
              <a:rPr lang="sv-SE" sz="1100"/>
              <a:t>Var vill den enskilde ha mötet?</a:t>
            </a:r>
          </a:p>
          <a:p>
            <a:pPr lvl="0">
              <a:buClr>
                <a:srgbClr val="FAA21B"/>
              </a:buClr>
            </a:pPr>
            <a:r>
              <a:rPr lang="sv-SE" sz="1100"/>
              <a:t>Vad vill  inte den enskilde prata om?</a:t>
            </a:r>
          </a:p>
          <a:p>
            <a:pPr lvl="0">
              <a:buClr>
                <a:srgbClr val="FAA21B"/>
              </a:buClr>
            </a:pPr>
            <a:r>
              <a:rPr lang="sv-SE" sz="1100"/>
              <a:t> Vad ska ni göra om det  inte den enskilde vill prata om dyker upp som en fråga på mötet av en annan mötesdeltagare?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100"/>
          </a:p>
          <a:p>
            <a:r>
              <a:rPr lang="sv-SE"/>
              <a:t>Samtycke….</a:t>
            </a:r>
          </a:p>
        </p:txBody>
      </p:sp>
      <p:sp>
        <p:nvSpPr>
          <p:cNvPr id="4" name="Platshållare för bildnummer 3"/>
          <p:cNvSpPr>
            <a:spLocks noGrp="1"/>
          </p:cNvSpPr>
          <p:nvPr>
            <p:ph type="sldNum" sz="quarter" idx="5"/>
          </p:nvPr>
        </p:nvSpPr>
        <p:spPr/>
        <p:txBody>
          <a:bodyPr/>
          <a:lstStyle/>
          <a:p>
            <a:fld id="{B85B256E-1D2E-4D24-B475-264CA91F2D62}" type="slidenum">
              <a:rPr lang="sv-SE" smtClean="0"/>
              <a:t>73</a:t>
            </a:fld>
            <a:endParaRPr lang="sv-SE"/>
          </a:p>
        </p:txBody>
      </p:sp>
    </p:spTree>
    <p:extLst>
      <p:ext uri="{BB962C8B-B14F-4D97-AF65-F5344CB8AC3E}">
        <p14:creationId xmlns:p14="http://schemas.microsoft.com/office/powerpoint/2010/main" val="36485968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a:t>Förarbete är att få fram vad som är viktigt för individen från olika verksamheter</a:t>
            </a:r>
          </a:p>
          <a:p>
            <a:r>
              <a:rPr lang="sv-SE" sz="1100" b="0" i="0" kern="1200">
                <a:solidFill>
                  <a:schemeClr val="tx1"/>
                </a:solidFill>
                <a:effectLst/>
                <a:latin typeface="+mn-lt"/>
                <a:ea typeface="+mn-ea"/>
                <a:cs typeface="+mn-cs"/>
              </a:rPr>
              <a:t>För att kunna kontakta andra verksamheter krävs </a:t>
            </a:r>
            <a:r>
              <a:rPr lang="sv-SE" sz="1100" b="1" i="0" kern="1200">
                <a:solidFill>
                  <a:schemeClr val="tx1"/>
                </a:solidFill>
                <a:effectLst/>
                <a:latin typeface="+mn-lt"/>
                <a:ea typeface="+mn-ea"/>
                <a:cs typeface="+mn-cs"/>
              </a:rPr>
              <a:t>Samtycke </a:t>
            </a:r>
            <a:r>
              <a:rPr lang="sv-SE" sz="1100" b="0" i="0" kern="1200">
                <a:solidFill>
                  <a:schemeClr val="tx1"/>
                </a:solidFill>
                <a:effectLst/>
                <a:latin typeface="+mn-lt"/>
                <a:ea typeface="+mn-ea"/>
                <a:cs typeface="+mn-cs"/>
              </a:rPr>
              <a:t>redan nu</a:t>
            </a:r>
            <a:endParaRPr lang="sv-SE" sz="1100" b="0" i="0" kern="1200">
              <a:solidFill>
                <a:schemeClr val="tx1"/>
              </a:solidFill>
              <a:effectLst/>
              <a:latin typeface="+mn-lt"/>
              <a:cs typeface="Calibri"/>
            </a:endParaRPr>
          </a:p>
          <a:p>
            <a:r>
              <a:rPr lang="sv-SE" sz="1100" b="1" i="0" kern="1200">
                <a:solidFill>
                  <a:schemeClr val="tx1"/>
                </a:solidFill>
                <a:effectLst/>
                <a:latin typeface="+mn-lt"/>
                <a:cs typeface="Calibri"/>
              </a:rPr>
              <a:t>Syftet med arbetsbladen och förarbetet…..Arbetsbladen finns på hemsidan på vår länsgemensamma hemsida</a:t>
            </a:r>
            <a:endParaRPr lang="sv-SE" sz="1100" b="0" i="1" kern="1200">
              <a:solidFill>
                <a:schemeClr val="tx1"/>
              </a:solidFill>
              <a:effectLst/>
              <a:latin typeface="+mn-lt"/>
              <a:cs typeface="Calibri"/>
            </a:endParaRPr>
          </a:p>
          <a:p>
            <a:pPr marL="171450" indent="-171450">
              <a:buFont typeface="Wingdings" panose="05000000000000000000" pitchFamily="2" charset="2"/>
              <a:buChar char="Ø"/>
            </a:pPr>
            <a:r>
              <a:rPr lang="sv-SE" sz="1100" b="0" i="0" kern="1200">
                <a:solidFill>
                  <a:schemeClr val="tx1"/>
                </a:solidFill>
                <a:effectLst/>
                <a:latin typeface="+mn-lt"/>
                <a:cs typeface="Calibri"/>
              </a:rPr>
              <a:t>Är att individen ska identifiera vad i vardagen man önskar förändra. </a:t>
            </a:r>
          </a:p>
          <a:p>
            <a:pPr marL="171450" indent="-171450">
              <a:buFont typeface="Wingdings" panose="05000000000000000000" pitchFamily="2" charset="2"/>
              <a:buChar char="Ø"/>
            </a:pPr>
            <a:r>
              <a:rPr lang="sv-SE" sz="1100" b="0" i="0" kern="1200">
                <a:solidFill>
                  <a:schemeClr val="tx1"/>
                </a:solidFill>
                <a:effectLst/>
                <a:latin typeface="+mn-lt"/>
                <a:cs typeface="Calibri"/>
              </a:rPr>
              <a:t>Är att ge individen tillräckligt med kunskap och information om sig själv och sin situation för att kunna formulera genomtänkta målsättningar, </a:t>
            </a:r>
          </a:p>
          <a:p>
            <a:pPr marL="171450" indent="-171450">
              <a:buFont typeface="Wingdings" panose="05000000000000000000" pitchFamily="2" charset="2"/>
              <a:buChar char="Ø"/>
            </a:pPr>
            <a:r>
              <a:rPr lang="sv-SE" sz="1100" b="0" i="0" kern="1200">
                <a:solidFill>
                  <a:schemeClr val="tx1"/>
                </a:solidFill>
                <a:effectLst/>
                <a:latin typeface="+mn-lt"/>
                <a:cs typeface="Calibri"/>
              </a:rPr>
              <a:t>göra en strukturerad plan och finna de viktiga personerna att bjuda in i sitt SIP möte.</a:t>
            </a:r>
          </a:p>
          <a:p>
            <a:r>
              <a:rPr lang="sv-SE" sz="1100" b="0" i="0" kern="1200">
                <a:solidFill>
                  <a:schemeClr val="tx1"/>
                </a:solidFill>
                <a:effectLst/>
                <a:latin typeface="+mn-lt"/>
                <a:cs typeface="Calibri"/>
              </a:rPr>
              <a:t>Det är först när individen får hela bilden klar för sig, som det blir möjligt att prioritera och veta var man ska börja.</a:t>
            </a:r>
            <a:r>
              <a:rPr lang="sv-SE" sz="1100" b="1"/>
              <a:t> </a:t>
            </a:r>
          </a:p>
          <a:p>
            <a:endParaRPr lang="sv-SE" sz="1100" b="1"/>
          </a:p>
          <a:p>
            <a:r>
              <a:rPr lang="sv-SE" sz="1100" b="1"/>
              <a:t>Närstående</a:t>
            </a:r>
            <a:r>
              <a:rPr lang="sv-SE" sz="1100" b="1" i="0" kern="1200">
                <a:solidFill>
                  <a:schemeClr val="tx1"/>
                </a:solidFill>
                <a:effectLst/>
                <a:latin typeface="+mn-lt"/>
                <a:ea typeface="+mn-ea"/>
                <a:cs typeface="+mn-cs"/>
              </a:rPr>
              <a:t> ska ges möjlighet att delta i arbetet med planen om det är lämpligt</a:t>
            </a:r>
            <a:r>
              <a:rPr lang="sv-SE" sz="1100" b="0" i="0" kern="1200">
                <a:solidFill>
                  <a:schemeClr val="tx1"/>
                </a:solidFill>
                <a:effectLst/>
                <a:latin typeface="+mn-lt"/>
                <a:ea typeface="+mn-ea"/>
                <a:cs typeface="+mn-cs"/>
              </a:rPr>
              <a:t> och den enskilde inte motsätter sig det</a:t>
            </a:r>
          </a:p>
          <a:p>
            <a:r>
              <a:rPr lang="sv-SE" sz="1100" b="0" i="0" kern="1200">
                <a:solidFill>
                  <a:schemeClr val="tx1"/>
                </a:solidFill>
                <a:effectLst/>
                <a:latin typeface="+mn-lt"/>
                <a:ea typeface="+mn-ea"/>
                <a:cs typeface="+mn-cs"/>
              </a:rPr>
              <a:t>Planeringen ska utgå från </a:t>
            </a:r>
            <a:r>
              <a:rPr lang="sv-SE" sz="1100" b="1" i="0" kern="1200">
                <a:solidFill>
                  <a:schemeClr val="tx1"/>
                </a:solidFill>
                <a:effectLst/>
                <a:latin typeface="+mn-lt"/>
                <a:ea typeface="+mn-ea"/>
                <a:cs typeface="+mn-cs"/>
              </a:rPr>
              <a:t>den enskildes hela livssituation </a:t>
            </a:r>
            <a:r>
              <a:rPr lang="sv-SE" sz="1100" b="0" i="0" kern="1200">
                <a:solidFill>
                  <a:schemeClr val="tx1"/>
                </a:solidFill>
                <a:effectLst/>
                <a:latin typeface="+mn-lt"/>
                <a:ea typeface="+mn-ea"/>
                <a:cs typeface="+mn-cs"/>
              </a:rPr>
              <a:t>där den närstående kan ha en viktig roll att fylla.</a:t>
            </a:r>
            <a:r>
              <a:rPr lang="sv-SE" sz="1100"/>
              <a:t> </a:t>
            </a:r>
          </a:p>
          <a:p>
            <a:endParaRPr lang="sv-SE" sz="1100" b="0" i="0" kern="1200">
              <a:solidFill>
                <a:schemeClr val="tx1"/>
              </a:solidFill>
              <a:effectLst/>
              <a:latin typeface="+mn-lt"/>
              <a:cs typeface="Calibri"/>
            </a:endParaRPr>
          </a:p>
          <a:p>
            <a:r>
              <a:rPr lang="sv-SE" sz="1100" b="0" i="1" kern="1200">
                <a:solidFill>
                  <a:schemeClr val="tx1"/>
                </a:solidFill>
                <a:effectLst/>
                <a:latin typeface="+mn-lt"/>
                <a:cs typeface="Calibri"/>
              </a:rPr>
              <a:t>https://www.vardsamverkan.se/omraden/samordnad-individuell-plan-sip/stodmaterial/</a:t>
            </a:r>
          </a:p>
          <a:p>
            <a:endParaRPr lang="sv-SE" sz="1100" b="0" i="0" kern="1200">
              <a:solidFill>
                <a:schemeClr val="tx1"/>
              </a:solidFill>
              <a:effectLst/>
              <a:latin typeface="+mn-lt"/>
              <a:cs typeface="Calibri"/>
            </a:endParaRPr>
          </a:p>
          <a:p>
            <a:endParaRPr lang="sv-SE" sz="1100" b="0" i="0" kern="1200">
              <a:solidFill>
                <a:schemeClr val="tx1"/>
              </a:solidFill>
              <a:effectLst/>
              <a:latin typeface="+mn-lt"/>
              <a:cs typeface="Calibri"/>
            </a:endParaRPr>
          </a:p>
        </p:txBody>
      </p:sp>
      <p:sp>
        <p:nvSpPr>
          <p:cNvPr id="4" name="Platshållare för bildnummer 3"/>
          <p:cNvSpPr>
            <a:spLocks noGrp="1"/>
          </p:cNvSpPr>
          <p:nvPr>
            <p:ph type="sldNum" sz="quarter" idx="5"/>
          </p:nvPr>
        </p:nvSpPr>
        <p:spPr/>
        <p:txBody>
          <a:bodyPr/>
          <a:lstStyle/>
          <a:p>
            <a:fld id="{CFD0CD36-2610-4A96-9F14-DC0F92A9F307}" type="slidenum">
              <a:rPr lang="sv-SE" smtClean="0"/>
              <a:t>74</a:t>
            </a:fld>
            <a:endParaRPr lang="sv-SE"/>
          </a:p>
        </p:txBody>
      </p:sp>
    </p:spTree>
    <p:extLst>
      <p:ext uri="{BB962C8B-B14F-4D97-AF65-F5344CB8AC3E}">
        <p14:creationId xmlns:p14="http://schemas.microsoft.com/office/powerpoint/2010/main" val="34227274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b="1">
                <a:solidFill>
                  <a:schemeClr val="accent1"/>
                </a:solidFill>
              </a:rPr>
              <a:t>Vart</a:t>
            </a:r>
            <a:r>
              <a:rPr lang="sv-SE" sz="1100" b="1">
                <a:solidFill>
                  <a:schemeClr val="accent1"/>
                </a:solidFill>
                <a:latin typeface="+mn-lt"/>
              </a:rPr>
              <a:t> är vi i SIP processen……</a:t>
            </a:r>
          </a:p>
          <a:p>
            <a:r>
              <a:rPr lang="sv-SE" sz="1100" b="0">
                <a:solidFill>
                  <a:schemeClr val="accent1"/>
                </a:solidFill>
                <a:latin typeface="+mn-lt"/>
              </a:rPr>
              <a:t>Det vi har gjort tills nu…. är tillför att både inbjudan och mötet ska bli både bekvämt och tryggt för individen så personen blir så delaktig i SIP mötet</a:t>
            </a:r>
          </a:p>
          <a:p>
            <a:endParaRPr lang="sv-SE" sz="1100" b="0">
              <a:solidFill>
                <a:schemeClr val="accent1"/>
              </a:solidFill>
              <a:latin typeface="+mn-lt"/>
            </a:endParaRPr>
          </a:p>
          <a:p>
            <a:r>
              <a:rPr lang="sv-SE" sz="1100" b="0">
                <a:solidFill>
                  <a:schemeClr val="accent1"/>
                </a:solidFill>
                <a:latin typeface="+mn-lt"/>
              </a:rPr>
              <a:t>Måste säga det igen…. så är SIP individens möte och inte till för verksamheterna.</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98593-1718-4577-AD47-4054532DBE2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990937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cs typeface="Calibri"/>
              </a:rPr>
              <a:t>Och nu ska vi hoppa till uppföljning av mötet… vi fokusera inte så mycket på själva mötet för om vi gör förberedelserna ordentligt inför mötet så kommer det upp vad det är som man tycker är viktigt. Och att individen är så delaktig som den vill vara.</a:t>
            </a: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827675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Calibri"/>
              </a:rPr>
              <a:t>Hur följer ni upp SIP mötena, Uppföljning tar man först på mötet, hur går det, har du stött på några hinder, är det något vi ska ändra på som du inte har uppnått, </a:t>
            </a: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77</a:t>
            </a:fld>
            <a:endParaRPr lang="sv-SE"/>
          </a:p>
        </p:txBody>
      </p:sp>
    </p:spTree>
    <p:extLst>
      <p:ext uri="{BB962C8B-B14F-4D97-AF65-F5344CB8AC3E}">
        <p14:creationId xmlns:p14="http://schemas.microsoft.com/office/powerpoint/2010/main" val="89847908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SIP kollen (som inte längre finns att använda online, men frågorna kommer därifrån och kan ju användas av verksamheter om så önskas)</a:t>
            </a:r>
          </a:p>
        </p:txBody>
      </p:sp>
      <p:sp>
        <p:nvSpPr>
          <p:cNvPr id="4" name="Platshållare för bildnummer 3"/>
          <p:cNvSpPr>
            <a:spLocks noGrp="1"/>
          </p:cNvSpPr>
          <p:nvPr>
            <p:ph type="sldNum" sz="quarter" idx="5"/>
          </p:nvPr>
        </p:nvSpPr>
        <p:spPr/>
        <p:txBody>
          <a:bodyPr/>
          <a:lstStyle/>
          <a:p>
            <a:fld id="{B85B256E-1D2E-4D24-B475-264CA91F2D62}" type="slidenum">
              <a:rPr lang="sv-SE" smtClean="0"/>
              <a:t>78</a:t>
            </a:fld>
            <a:endParaRPr lang="sv-SE"/>
          </a:p>
        </p:txBody>
      </p:sp>
    </p:spTree>
    <p:extLst>
      <p:ext uri="{BB962C8B-B14F-4D97-AF65-F5344CB8AC3E}">
        <p14:creationId xmlns:p14="http://schemas.microsoft.com/office/powerpoint/2010/main" val="375564823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Alternativt egen reflektion eller gruppdiskussion – skriv i chatt</a:t>
            </a:r>
          </a:p>
          <a:p>
            <a:endParaRPr lang="sv-SE"/>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79</a:t>
            </a:fld>
            <a:endParaRPr lang="sv-SE"/>
          </a:p>
        </p:txBody>
      </p:sp>
    </p:spTree>
    <p:extLst>
      <p:ext uri="{BB962C8B-B14F-4D97-AF65-F5344CB8AC3E}">
        <p14:creationId xmlns:p14="http://schemas.microsoft.com/office/powerpoint/2010/main" val="58038315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80</a:t>
            </a:fld>
            <a:endParaRPr lang="sv-SE"/>
          </a:p>
        </p:txBody>
      </p:sp>
    </p:spTree>
    <p:extLst>
      <p:ext uri="{BB962C8B-B14F-4D97-AF65-F5344CB8AC3E}">
        <p14:creationId xmlns:p14="http://schemas.microsoft.com/office/powerpoint/2010/main" val="354934551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atin typeface="+mn-lt"/>
              </a:rPr>
              <a:t>Detta gäller inte bara SIP Möten utan alla möten……</a:t>
            </a:r>
          </a:p>
          <a:p>
            <a:endParaRPr lang="sv-SE">
              <a:latin typeface="+mn-lt"/>
            </a:endParaRPr>
          </a:p>
          <a:p>
            <a:pPr marL="171450" indent="-171450">
              <a:buFont typeface="Arial" panose="020B0604020202020204" pitchFamily="34" charset="0"/>
              <a:buChar char="•"/>
            </a:pPr>
            <a:r>
              <a:rPr lang="sv-SE" sz="1200" b="0">
                <a:latin typeface="+mn-lt"/>
              </a:rPr>
              <a:t>Förberedelse, vet individen om vilka frågor som ska tas upp på mötet, vilka resurspersoner är på mötet, har individen varit med hela planeringen, </a:t>
            </a:r>
          </a:p>
          <a:p>
            <a:pPr marL="171450" indent="-171450">
              <a:buFont typeface="Arial" panose="020B0604020202020204" pitchFamily="34" charset="0"/>
              <a:buChar char="•"/>
            </a:pPr>
            <a:r>
              <a:rPr lang="sv-SE" sz="1200" b="0">
                <a:latin typeface="+mn-lt"/>
              </a:rPr>
              <a:t>Struktur på mötet, agenda -  tryggt för individen, börja med utvärdering av förgående möte, vad händer just nu, hur går vi vidare.</a:t>
            </a:r>
          </a:p>
          <a:p>
            <a:pPr marL="171450" indent="-171450">
              <a:buFont typeface="Arial" panose="020B0604020202020204" pitchFamily="34" charset="0"/>
              <a:buChar char="•"/>
            </a:pPr>
            <a:r>
              <a:rPr lang="sv-SE" sz="1200" b="0">
                <a:latin typeface="+mn-lt"/>
              </a:rPr>
              <a:t>Tydlighet och syfte för de som sitter runt bordet, att det finns någon som håller i mötet, sekreterare, varför sitter vi här idag….</a:t>
            </a:r>
          </a:p>
          <a:p>
            <a:pPr marL="285750" indent="-285750">
              <a:buFont typeface="Arial" panose="020B0604020202020204" pitchFamily="34" charset="0"/>
              <a:buChar char="•"/>
            </a:pPr>
            <a:endParaRPr lang="sv-SE" sz="1200" b="0">
              <a:latin typeface="+mn-lt"/>
            </a:endParaRPr>
          </a:p>
          <a:p>
            <a:r>
              <a:rPr lang="sv-SE" b="1">
                <a:latin typeface="+mn-lt"/>
              </a:rPr>
              <a:t>Syftet med SIP </a:t>
            </a:r>
            <a:r>
              <a:rPr lang="sv-SE">
                <a:latin typeface="+mn-lt"/>
              </a:rPr>
              <a:t>är att den enskilde ska ha inflytande och få vara delaktig i planeringen och genomförandet av den hälsa, vård och omsorg som det finns behov av. Insatserna ska erbjudas tidigt och det ska vara tydligt för såväl den enskilde och närstående som för verksamheterna vem som gör vad och när. </a:t>
            </a: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C798593-1718-4577-AD47-4054532DBE2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3282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u="sng">
              <a:ea typeface="Calibri" panose="020F0502020204030204"/>
              <a:cs typeface="Calibri"/>
            </a:endParaRPr>
          </a:p>
        </p:txBody>
      </p:sp>
      <p:sp>
        <p:nvSpPr>
          <p:cNvPr id="4" name="Platshållare för bildnummer 3"/>
          <p:cNvSpPr>
            <a:spLocks noGrp="1"/>
          </p:cNvSpPr>
          <p:nvPr>
            <p:ph type="sldNum" sz="quarter" idx="5"/>
          </p:nvPr>
        </p:nvSpPr>
        <p:spPr/>
        <p:txBody>
          <a:bodyPr/>
          <a:lstStyle/>
          <a:p>
            <a:fld id="{BC798593-1718-4577-AD47-4054532DBE2D}" type="slidenum">
              <a:rPr lang="sv-SE" smtClean="0"/>
              <a:t>8</a:t>
            </a:fld>
            <a:endParaRPr lang="sv-SE"/>
          </a:p>
        </p:txBody>
      </p:sp>
    </p:spTree>
    <p:extLst>
      <p:ext uri="{BB962C8B-B14F-4D97-AF65-F5344CB8AC3E}">
        <p14:creationId xmlns:p14="http://schemas.microsoft.com/office/powerpoint/2010/main" val="142140628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rtl="0" fontAlgn="base"/>
            <a:r>
              <a:rPr lang="sv-SE" sz="2800" b="0" i="0" u="none" strike="noStrike">
                <a:solidFill>
                  <a:srgbClr val="000000"/>
                </a:solidFill>
                <a:effectLst/>
                <a:latin typeface="Calibri" panose="020F0502020204030204" pitchFamily="34" charset="0"/>
              </a:rPr>
              <a:t>SIP processen bygger på delaktighet </a:t>
            </a:r>
            <a:r>
              <a:rPr lang="en-US" sz="2800" b="0" i="0">
                <a:solidFill>
                  <a:srgbClr val="000000"/>
                </a:solidFill>
                <a:effectLst/>
                <a:latin typeface="Calibri" panose="020F0502020204030204" pitchFamily="34" charset="0"/>
              </a:rPr>
              <a:t>​</a:t>
            </a:r>
            <a:endParaRPr lang="en-US" sz="2800" b="0" i="0">
              <a:solidFill>
                <a:srgbClr val="444444"/>
              </a:solidFill>
              <a:effectLst/>
              <a:latin typeface="Calibri" panose="020F0502020204030204" pitchFamily="34" charset="0"/>
            </a:endParaRPr>
          </a:p>
          <a:p>
            <a:pPr algn="l" rtl="0" fontAlgn="base"/>
            <a:r>
              <a:rPr lang="sv-SE" sz="2800" b="0" i="0" u="none" strike="noStrike">
                <a:solidFill>
                  <a:srgbClr val="000000"/>
                </a:solidFill>
                <a:effectLst/>
                <a:latin typeface="Calibri" panose="020F0502020204030204" pitchFamily="34" charset="0"/>
              </a:rPr>
              <a:t>Vi utgår alltid från frågan </a:t>
            </a:r>
            <a:r>
              <a:rPr lang="sv-SE" sz="2800" b="1" i="0" u="none" strike="noStrike">
                <a:solidFill>
                  <a:srgbClr val="000000"/>
                </a:solidFill>
                <a:effectLst/>
                <a:latin typeface="Calibri" panose="020F0502020204030204" pitchFamily="34" charset="0"/>
              </a:rPr>
              <a:t>Vad är viktigt för dig? </a:t>
            </a:r>
            <a:r>
              <a:rPr lang="en-US" sz="2800" b="0" i="0">
                <a:solidFill>
                  <a:srgbClr val="000000"/>
                </a:solidFill>
                <a:effectLst/>
                <a:latin typeface="Calibri" panose="020F0502020204030204" pitchFamily="34" charset="0"/>
              </a:rPr>
              <a:t>​</a:t>
            </a:r>
          </a:p>
          <a:p>
            <a:endParaRPr lang="sv-SE" sz="2800" strike="sngStrike">
              <a:solidFill>
                <a:schemeClr val="accent1"/>
              </a:solidFill>
              <a:latin typeface="+mn-lt"/>
            </a:endParaRPr>
          </a:p>
          <a:p>
            <a:r>
              <a:rPr lang="sv-SE" sz="2800">
                <a:solidFill>
                  <a:schemeClr val="accent1"/>
                </a:solidFill>
                <a:latin typeface="+mn-lt"/>
              </a:rPr>
              <a:t>SIP processen bygger på delaktighet</a:t>
            </a:r>
            <a:endParaRPr lang="sv-SE" sz="2800">
              <a:solidFill>
                <a:schemeClr val="accent1"/>
              </a:solidFill>
              <a:latin typeface="+mn-lt"/>
              <a:cs typeface="Calibri"/>
            </a:endParaRPr>
          </a:p>
          <a:p>
            <a:r>
              <a:rPr lang="sv-SE" sz="2800">
                <a:solidFill>
                  <a:schemeClr val="accent1"/>
                </a:solidFill>
                <a:latin typeface="+mn-lt"/>
              </a:rPr>
              <a:t>Delaktighet i planering av insatser handlar om att vara med i beslut om viktiga händelser i sitt eget liv och att uppleva att man har inflytande över beslut som påverkar det egna livet.”</a:t>
            </a:r>
            <a:r>
              <a:rPr lang="sv-SE" sz="2800">
                <a:latin typeface="+mn-lt"/>
              </a:rPr>
              <a:t> För personer, eller närstående, med funktionsnedsättningar måste både informationen och processen anpassas till individen. Detta gäller för alla typer av funktionsnedsättningar oavsett om det handlar om förmågan att inhämta information, koncentrationssvårigheter, eller nedsättningar av annat slag.</a:t>
            </a:r>
            <a:r>
              <a:rPr lang="sv-SE" sz="2800"/>
              <a:t> </a:t>
            </a:r>
          </a:p>
          <a:p>
            <a:r>
              <a:rPr lang="sv-SE" sz="2800">
                <a:latin typeface="+mn-lt"/>
              </a:rPr>
              <a:t>Planeringen sker utifrån </a:t>
            </a:r>
            <a:r>
              <a:rPr lang="sv-SE" sz="2800" b="1">
                <a:latin typeface="+mn-lt"/>
              </a:rPr>
              <a:t>den enskildes situation, erfarenhet och upplevda behov</a:t>
            </a:r>
            <a:r>
              <a:rPr lang="sv-SE" sz="2800">
                <a:latin typeface="+mn-lt"/>
              </a:rPr>
              <a:t>, i kombination med professionens bedömning och utifrån bästa tillgängliga kunskap</a:t>
            </a:r>
            <a:endParaRPr lang="sv-SE" sz="2800">
              <a:latin typeface="+mn-lt"/>
              <a:cs typeface="Calibri"/>
            </a:endParaRPr>
          </a:p>
          <a:p>
            <a:r>
              <a:rPr lang="sv-SE" sz="2800" b="1">
                <a:latin typeface="+mn-lt"/>
              </a:rPr>
              <a:t>Upptäcka behov</a:t>
            </a:r>
            <a:r>
              <a:rPr lang="sv-SE" sz="2800" b="1"/>
              <a:t> </a:t>
            </a:r>
            <a:endParaRPr lang="sv-SE" sz="2800" b="1">
              <a:latin typeface="+mn-lt"/>
              <a:cs typeface="Calibri"/>
            </a:endParaRPr>
          </a:p>
          <a:p>
            <a:r>
              <a:rPr lang="sv-SE" sz="2800" b="0">
                <a:latin typeface="+mn-lt"/>
              </a:rPr>
              <a:t>Tidiga insatser</a:t>
            </a:r>
            <a:r>
              <a:rPr lang="sv-SE" sz="2800"/>
              <a:t> </a:t>
            </a:r>
            <a:endParaRPr lang="sv-SE" sz="2800" b="0">
              <a:latin typeface="+mn-lt"/>
              <a:cs typeface="Calibri"/>
            </a:endParaRPr>
          </a:p>
          <a:p>
            <a:r>
              <a:rPr lang="sv-SE" sz="2800" b="1">
                <a:latin typeface="+mn-lt"/>
              </a:rPr>
              <a:t>Förbereda</a:t>
            </a:r>
            <a:endParaRPr lang="sv-SE" sz="2800" b="1">
              <a:latin typeface="+mn-lt"/>
              <a:cs typeface="Calibri"/>
            </a:endParaRPr>
          </a:p>
          <a:p>
            <a:r>
              <a:rPr lang="sv-SE" sz="2800" b="0">
                <a:latin typeface="+mn-lt"/>
              </a:rPr>
              <a:t>Kartläggning är en viktig del i processen, här är det viktigt </a:t>
            </a:r>
            <a:r>
              <a:rPr lang="sv-SE" sz="2800" b="1">
                <a:latin typeface="+mn-lt"/>
              </a:rPr>
              <a:t>att tillsammans med individen </a:t>
            </a:r>
            <a:r>
              <a:rPr lang="sv-SE" sz="2800" b="0">
                <a:latin typeface="+mn-lt"/>
              </a:rPr>
              <a:t>få så mycket information på vad som är viktigt. Här kan det vara bra om man har samtycke, viktigt att individen </a:t>
            </a:r>
            <a:r>
              <a:rPr lang="sv-SE" sz="2800" b="1">
                <a:latin typeface="+mn-lt"/>
              </a:rPr>
              <a:t>förstår varför </a:t>
            </a:r>
            <a:r>
              <a:rPr lang="sv-SE" sz="2800" b="0">
                <a:latin typeface="+mn-lt"/>
              </a:rPr>
              <a:t>det ska finnas ett samtycke</a:t>
            </a:r>
            <a:endParaRPr lang="sv-SE" sz="2800" b="0">
              <a:latin typeface="+mn-lt"/>
              <a:cs typeface="Calibri"/>
            </a:endParaRPr>
          </a:p>
          <a:p>
            <a:pPr marL="171450" indent="-171450">
              <a:buFont typeface="Wingdings" panose="05000000000000000000" pitchFamily="2" charset="2"/>
              <a:buChar char="Ø"/>
            </a:pPr>
            <a:r>
              <a:rPr lang="sv-SE" sz="2800" b="0">
                <a:latin typeface="+mn-lt"/>
              </a:rPr>
              <a:t>Vad har vi för information redan, tex utredningar, dokumentation, från samverkansparterna,</a:t>
            </a:r>
            <a:endParaRPr lang="sv-SE" sz="2800" b="0">
              <a:latin typeface="+mn-lt"/>
              <a:cs typeface="Calibri"/>
            </a:endParaRPr>
          </a:p>
          <a:p>
            <a:pPr marL="171450" indent="-171450">
              <a:buFont typeface="Wingdings" panose="05000000000000000000" pitchFamily="2" charset="2"/>
              <a:buChar char="Ø"/>
            </a:pPr>
            <a:r>
              <a:rPr lang="sv-SE" sz="2800" b="0">
                <a:latin typeface="+mn-lt"/>
              </a:rPr>
              <a:t>Vad behöver vi ta reda på</a:t>
            </a:r>
            <a:endParaRPr lang="sv-SE" sz="2800" b="0">
              <a:latin typeface="+mn-lt"/>
              <a:cs typeface="Calibri"/>
            </a:endParaRPr>
          </a:p>
          <a:p>
            <a:pPr marL="171450" indent="-171450">
              <a:buFont typeface="Wingdings" panose="05000000000000000000" pitchFamily="2" charset="2"/>
              <a:buChar char="Ø"/>
            </a:pPr>
            <a:r>
              <a:rPr lang="sv-SE" sz="2800" b="0">
                <a:latin typeface="+mn-lt"/>
              </a:rPr>
              <a:t>Trygghet och delaktighet</a:t>
            </a:r>
            <a:endParaRPr lang="sv-SE" sz="2800" b="0">
              <a:latin typeface="+mn-lt"/>
              <a:cs typeface="Calibri"/>
            </a:endParaRPr>
          </a:p>
          <a:p>
            <a:r>
              <a:rPr lang="sv-SE" sz="2800" b="1">
                <a:latin typeface="+mn-lt"/>
              </a:rPr>
              <a:t>Kalla/Bjuda in till SIP möte</a:t>
            </a:r>
            <a:endParaRPr lang="sv-SE" sz="2800" b="1">
              <a:latin typeface="+mn-lt"/>
              <a:cs typeface="Calibri"/>
            </a:endParaRPr>
          </a:p>
          <a:p>
            <a:pPr>
              <a:defRPr/>
            </a:pPr>
            <a:r>
              <a:rPr lang="sv-SE" sz="2800">
                <a:solidFill>
                  <a:schemeClr val="accent1"/>
                </a:solidFill>
                <a:latin typeface="+mn-lt"/>
              </a:rPr>
              <a:t>När vi har tagit reda på</a:t>
            </a:r>
            <a:r>
              <a:rPr lang="sv-SE" sz="2800">
                <a:solidFill>
                  <a:schemeClr val="accent1"/>
                </a:solidFill>
              </a:rPr>
              <a:t> </a:t>
            </a:r>
            <a:endParaRPr lang="sv-SE" sz="2800">
              <a:solidFill>
                <a:schemeClr val="accent1"/>
              </a:solidFill>
              <a:latin typeface="+mn-lt"/>
              <a:cs typeface="Calibri"/>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sv-SE" sz="2800">
                <a:solidFill>
                  <a:schemeClr val="accent1"/>
                </a:solidFill>
                <a:latin typeface="+mn-lt"/>
              </a:rPr>
              <a:t>Syfte till mötet</a:t>
            </a:r>
            <a:endParaRPr lang="sv-SE" sz="2800">
              <a:solidFill>
                <a:schemeClr val="accent1"/>
              </a:solidFill>
              <a:latin typeface="+mn-lt"/>
              <a:cs typeface="Calibri"/>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sv-SE" sz="2800">
                <a:solidFill>
                  <a:schemeClr val="accent1"/>
                </a:solidFill>
                <a:latin typeface="+mn-lt"/>
              </a:rPr>
              <a:t>Vilka frågor ska tas upp</a:t>
            </a:r>
            <a:endParaRPr lang="sv-SE" sz="2800">
              <a:solidFill>
                <a:schemeClr val="accent1"/>
              </a:solidFill>
              <a:latin typeface="+mn-lt"/>
              <a:cs typeface="Calibri"/>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sv-SE" sz="2800">
                <a:solidFill>
                  <a:schemeClr val="accent1"/>
                </a:solidFill>
                <a:latin typeface="+mn-lt"/>
              </a:rPr>
              <a:t>Vilka ska vara med på mötet så att alla har en delaktighet i mötet</a:t>
            </a:r>
            <a:endParaRPr lang="sv-SE" sz="2800">
              <a:solidFill>
                <a:schemeClr val="accent1"/>
              </a:solidFill>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2800">
                <a:solidFill>
                  <a:schemeClr val="accent1"/>
                </a:solidFill>
                <a:latin typeface="+mn-lt"/>
              </a:rPr>
              <a:t>80% av </a:t>
            </a:r>
            <a:r>
              <a:rPr lang="sv-SE" sz="2800" err="1">
                <a:solidFill>
                  <a:schemeClr val="accent1"/>
                </a:solidFill>
                <a:latin typeface="+mn-lt"/>
              </a:rPr>
              <a:t>SIPen</a:t>
            </a:r>
            <a:r>
              <a:rPr lang="sv-SE" sz="2800">
                <a:solidFill>
                  <a:schemeClr val="accent1"/>
                </a:solidFill>
                <a:latin typeface="+mn-lt"/>
              </a:rPr>
              <a:t> ska ha gjorts här</a:t>
            </a:r>
            <a:endParaRPr lang="sv-SE" sz="2800">
              <a:solidFill>
                <a:schemeClr val="accent1"/>
              </a:solidFill>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2800" b="1">
                <a:solidFill>
                  <a:schemeClr val="accent1"/>
                </a:solidFill>
                <a:latin typeface="+mn-lt"/>
              </a:rPr>
              <a:t>Förmöten </a:t>
            </a:r>
            <a:r>
              <a:rPr lang="sv-SE" sz="2800" b="0">
                <a:solidFill>
                  <a:schemeClr val="accent1"/>
                </a:solidFill>
                <a:latin typeface="+mn-lt"/>
              </a:rPr>
              <a:t>Kan vara bra att ha ett förmöte med individen för tryggheten i mötet eller bara professionen om det ska pratas tex ekonomi</a:t>
            </a:r>
            <a:endParaRPr lang="sv-SE" sz="2800" b="1">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2800" b="1">
                <a:solidFill>
                  <a:schemeClr val="accent1"/>
                </a:solidFill>
                <a:latin typeface="+mn-lt"/>
              </a:rPr>
              <a:t>SIP mötet</a:t>
            </a:r>
            <a:endParaRPr lang="sv-SE" sz="2800" b="1">
              <a:solidFill>
                <a:schemeClr val="accent1"/>
              </a:solidFill>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2800">
                <a:latin typeface="+mn-lt"/>
              </a:rPr>
              <a:t>sätts delmål och insatser planeras, för att individen ska känna sig delaktig så måste den förstå alla insatser och mål/delmål</a:t>
            </a:r>
            <a:endParaRPr lang="sv-SE" sz="2800">
              <a:latin typeface="+mn-lt"/>
              <a:cs typeface="Calibri"/>
            </a:endParaRPr>
          </a:p>
          <a:p>
            <a:r>
              <a:rPr lang="sv-SE" sz="2800" b="1">
                <a:solidFill>
                  <a:schemeClr val="accent1"/>
                </a:solidFill>
                <a:latin typeface="+mn-lt"/>
              </a:rPr>
              <a:t>Smarta Mål</a:t>
            </a:r>
            <a:r>
              <a:rPr lang="sv-SE" sz="2800" b="1">
                <a:solidFill>
                  <a:schemeClr val="accent1"/>
                </a:solidFill>
              </a:rPr>
              <a:t> </a:t>
            </a:r>
            <a:endParaRPr lang="sv-SE" sz="2800" b="1">
              <a:solidFill>
                <a:schemeClr val="accent1"/>
              </a:solidFill>
              <a:latin typeface="+mn-lt"/>
              <a:cs typeface="Calibri"/>
            </a:endParaRPr>
          </a:p>
          <a:p>
            <a:pPr marL="169545" indent="-169545">
              <a:buFont typeface="Arial" panose="020B0604020202020204" pitchFamily="34" charset="0"/>
              <a:buChar char="•"/>
            </a:pPr>
            <a:r>
              <a:rPr lang="sv-SE" sz="2800" b="1"/>
              <a:t>Specifikt</a:t>
            </a:r>
            <a:r>
              <a:rPr lang="sv-SE" sz="2800"/>
              <a:t>. Det ska vara tydligt vad som ska uppnås för de personer som ska uppnå målet. Målet ska vara exakt så att det inte går att misstolka. </a:t>
            </a:r>
            <a:endParaRPr lang="sv-SE" sz="2800">
              <a:cs typeface="Calibri"/>
            </a:endParaRPr>
          </a:p>
          <a:p>
            <a:pPr marL="169545" indent="-169545">
              <a:buFont typeface="Arial" panose="020B0604020202020204" pitchFamily="34" charset="0"/>
              <a:buChar char="•"/>
            </a:pPr>
            <a:r>
              <a:rPr lang="sv-SE" sz="2800" b="1"/>
              <a:t>Mätbart</a:t>
            </a:r>
            <a:r>
              <a:rPr lang="sv-SE" sz="2800"/>
              <a:t>. Redan då ni sätter målet bör ni besluta hur ni mäter att ni lyckats. Det är viktigt att komma överens om hur det ska gå till: är det en viss kostnad/insats, tid, kvalitet, upplevd nöjdhet etcetera?</a:t>
            </a:r>
            <a:endParaRPr lang="sv-SE" sz="2800">
              <a:cs typeface="Calibri"/>
            </a:endParaRPr>
          </a:p>
          <a:p>
            <a:pPr marL="169545" indent="-169545">
              <a:buFont typeface="Arial" panose="020B0604020202020204" pitchFamily="34" charset="0"/>
              <a:buChar char="•"/>
            </a:pPr>
            <a:r>
              <a:rPr lang="sv-SE" sz="2800" b="1"/>
              <a:t>Accepterat. </a:t>
            </a:r>
            <a:r>
              <a:rPr lang="sv-SE" sz="2800"/>
              <a:t>För att målet ska upplevas som relevant måste man förstå vad målet innebär: saknas förståelse är det svårt att känna motivation och sannolikheten för att målet inte uppfylls ökar. Delaktighet i att ta fram målet är ett nyckelord för att uppnå acceptans och för att undvika otydlighet. </a:t>
            </a:r>
            <a:endParaRPr lang="sv-SE" sz="2800">
              <a:cs typeface="Calibri"/>
            </a:endParaRPr>
          </a:p>
          <a:p>
            <a:pPr marL="169545" indent="-169545">
              <a:buFont typeface="Arial" panose="020B0604020202020204" pitchFamily="34" charset="0"/>
              <a:buChar char="•"/>
            </a:pPr>
            <a:r>
              <a:rPr lang="sv-SE" sz="2800" b="1"/>
              <a:t>Realistiskt</a:t>
            </a:r>
            <a:r>
              <a:rPr lang="sv-SE" sz="2800"/>
              <a:t>. Det ska vara möjligt att uppnå målet. Om det uppstår diskussion kring om målet är realistiskt är det viktigt att vara lyhörd för det upplevda motståndet hos individen. Tolkar ni målet på samma sätt? Finns det oklarheter som inte är utredda kring de andra kriterierna?</a:t>
            </a:r>
            <a:endParaRPr lang="sv-SE" sz="2800">
              <a:cs typeface="Calibri"/>
            </a:endParaRPr>
          </a:p>
          <a:p>
            <a:pPr marL="169545" indent="-169545">
              <a:buFont typeface="Arial" panose="020B0604020202020204" pitchFamily="34" charset="0"/>
              <a:buChar char="•"/>
            </a:pPr>
            <a:r>
              <a:rPr lang="sv-SE" sz="2800" b="1"/>
              <a:t>Tidsbestämt. </a:t>
            </a:r>
            <a:r>
              <a:rPr lang="sv-SE" sz="2800"/>
              <a:t>Det ska finnas en tidsangivelse för när målet ska vara uppfyllt.</a:t>
            </a:r>
            <a:endParaRPr lang="sv-SE" sz="2800">
              <a:cs typeface="Calibri"/>
            </a:endParaRPr>
          </a:p>
          <a:p>
            <a:pPr marL="169545" indent="-169545">
              <a:buFont typeface="Arial" panose="020B0604020202020204" pitchFamily="34" charset="0"/>
              <a:buChar char="•"/>
            </a:pPr>
            <a:r>
              <a:rPr lang="sv-SE" sz="2800" b="1"/>
              <a:t>Anpassade. </a:t>
            </a:r>
            <a:r>
              <a:rPr lang="sv-SE" sz="2800" b="0"/>
              <a:t>Att det inte blir för stora delmål, att man tar små steg. Tex en person som inte har varit i skolan på hela terminen, att man inte kräver 5 dagar i skolan när individen kommer tillbaka.</a:t>
            </a:r>
            <a:endParaRPr lang="sv-SE" sz="2800" b="1">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2800" b="0">
              <a:solidFill>
                <a:schemeClr val="accent1"/>
              </a:solidFill>
              <a:latin typeface="+mn-lt"/>
            </a:endParaRPr>
          </a:p>
          <a:p>
            <a:r>
              <a:rPr lang="sv-SE" sz="2800" b="1">
                <a:latin typeface="+mn-lt"/>
              </a:rPr>
              <a:t>Följa upp</a:t>
            </a:r>
            <a:endParaRPr lang="sv-SE" sz="2800" b="1">
              <a:latin typeface="+mn-lt"/>
              <a:cs typeface="Calibri"/>
            </a:endParaRPr>
          </a:p>
          <a:p>
            <a:pPr marL="171450" indent="-171450">
              <a:buFont typeface="Wingdings" panose="05000000000000000000" pitchFamily="2" charset="2"/>
              <a:buChar char="Ø"/>
            </a:pPr>
            <a:r>
              <a:rPr lang="sv-SE" sz="2800" b="1"/>
              <a:t>Uppföljningsmötet </a:t>
            </a:r>
            <a:r>
              <a:rPr lang="sv-SE" sz="2800"/>
              <a:t>sker gemensamt med individen och huvudmännen och löpande utifrån den enskildes behov och situation </a:t>
            </a:r>
            <a:endParaRPr lang="sv-SE" sz="2800">
              <a:cs typeface="Calibri"/>
            </a:endParaRPr>
          </a:p>
          <a:p>
            <a:pPr marL="171450" indent="-171450">
              <a:buFont typeface="Wingdings" panose="05000000000000000000" pitchFamily="2" charset="2"/>
              <a:buChar char="Ø"/>
            </a:pPr>
            <a:r>
              <a:rPr lang="sv-SE" sz="2800" b="1">
                <a:cs typeface="Calibri"/>
              </a:rPr>
              <a:t>Utvärdering</a:t>
            </a:r>
            <a:r>
              <a:rPr lang="sv-SE" sz="2800">
                <a:cs typeface="Calibri"/>
              </a:rPr>
              <a:t> av delmål ska genomföras med den enskilde och huvudmän </a:t>
            </a:r>
          </a:p>
          <a:p>
            <a:r>
              <a:rPr lang="sv-SE" sz="2800" b="1">
                <a:latin typeface="+mn-lt"/>
              </a:rPr>
              <a:t>Avsluta</a:t>
            </a:r>
            <a:r>
              <a:rPr lang="sv-SE" sz="2800" b="1"/>
              <a:t> </a:t>
            </a:r>
            <a:endParaRPr lang="sv-SE" sz="2800" b="1">
              <a:latin typeface="+mn-lt"/>
              <a:cs typeface="Calibri"/>
            </a:endParaRPr>
          </a:p>
          <a:p>
            <a:r>
              <a:rPr lang="sv-SE" sz="2800" b="0">
                <a:latin typeface="+mn-lt"/>
              </a:rPr>
              <a:t>Här är det viktigt att individen är med på om det ska avslutas och att det finns en trygg plan att gå efter</a:t>
            </a:r>
            <a:endParaRPr lang="sv-SE" sz="2800"/>
          </a:p>
          <a:p>
            <a:pPr algn="l" rtl="0" fontAlgn="base"/>
            <a:endParaRPr lang="en-US" sz="2800" b="0" i="0">
              <a:solidFill>
                <a:srgbClr val="444444"/>
              </a:solidFill>
              <a:effectLst/>
              <a:latin typeface="Calibri" panose="020F0502020204030204" pitchFamily="34" charset="0"/>
            </a:endParaRPr>
          </a:p>
          <a:p>
            <a:pPr algn="l" rtl="0" fontAlgn="base"/>
            <a:endParaRPr lang="sv-SE" sz="2800" b="0" i="0">
              <a:solidFill>
                <a:srgbClr val="000000"/>
              </a:solidFill>
              <a:effectLst/>
              <a:latin typeface="Calibri" panose="020F0502020204030204" pitchFamily="34" charset="0"/>
            </a:endParaRPr>
          </a:p>
          <a:p>
            <a:pPr>
              <a:lnSpc>
                <a:spcPct val="107000"/>
              </a:lnSpc>
              <a:spcAft>
                <a:spcPts val="800"/>
              </a:spcAft>
            </a:pPr>
            <a:endParaRPr lang="sv-SE" sz="1800">
              <a:effectLst/>
              <a:latin typeface="Calibri" panose="020F0502020204030204" pitchFamily="34" charset="0"/>
              <a:ea typeface="Calibri" panose="020F0502020204030204" pitchFamily="34" charset="0"/>
              <a:cs typeface="Times New Roman" panose="02020603050405020304" pitchFamily="18" charset="0"/>
            </a:endParaRPr>
          </a:p>
          <a:p>
            <a:endParaRPr lang="sv-SE"/>
          </a:p>
        </p:txBody>
      </p:sp>
      <p:sp>
        <p:nvSpPr>
          <p:cNvPr id="4" name="Platshållare för bildnummer 3"/>
          <p:cNvSpPr>
            <a:spLocks noGrp="1"/>
          </p:cNvSpPr>
          <p:nvPr>
            <p:ph type="sldNum" sz="quarter" idx="5"/>
          </p:nvPr>
        </p:nvSpPr>
        <p:spPr/>
        <p:txBody>
          <a:bodyPr/>
          <a:lstStyle/>
          <a:p>
            <a:fld id="{DDA7E4FD-0ACE-4B93-98FD-30F040430189}" type="slidenum">
              <a:rPr lang="sv-SE" smtClean="0"/>
              <a:t>82</a:t>
            </a:fld>
            <a:endParaRPr lang="sv-SE"/>
          </a:p>
        </p:txBody>
      </p:sp>
    </p:spTree>
    <p:extLst>
      <p:ext uri="{BB962C8B-B14F-4D97-AF65-F5344CB8AC3E}">
        <p14:creationId xmlns:p14="http://schemas.microsoft.com/office/powerpoint/2010/main" val="121984158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För att kunna samordna insatser och möjliggöra informationsöverföring mellan huvudmännen och mellan huvudmännen och andra aktörer, är huvudregeln att den enskilde ger sitt samtycke. </a:t>
            </a:r>
          </a:p>
          <a:p>
            <a:r>
              <a:rPr lang="sv-SE"/>
              <a:t>Samtycket i SIP-processen omfattar två delar. Den ena avser informationsutbyte mellan berörda parter, </a:t>
            </a:r>
          </a:p>
          <a:p>
            <a:r>
              <a:rPr lang="sv-SE"/>
              <a:t>vid ett SIP-möte eller inför ett SIP-möte, och den andra gäller samtycke till att SIP upprättas. När den enskilde samtycker till SIP-möte och att en SIP upprättas bryts sekretessen vid samverkan. En SIP kan inte upprättas mot den enskildes vilja. Samtycket gäller i max ett år. Den enskilde kan när som helst återta samtycket.</a:t>
            </a:r>
            <a:endParaRPr lang="sv-SE">
              <a:cs typeface="Calibri"/>
            </a:endParaRPr>
          </a:p>
          <a:p>
            <a:r>
              <a:rPr lang="sv-SE"/>
              <a:t>Ett samtycke kan både lämnas och återtas muntligt och skriftligt.</a:t>
            </a:r>
          </a:p>
          <a:p>
            <a:endParaRPr lang="sv-SE">
              <a:cs typeface="Calibri"/>
            </a:endParaRPr>
          </a:p>
          <a:p>
            <a:r>
              <a:rPr lang="sv-SE">
                <a:cs typeface="Calibri"/>
              </a:rPr>
              <a:t>Nu när ni ska utbilda, det finns mycket material på den länsgemensamma sidan vårdsamverkan att ta del av…</a:t>
            </a:r>
          </a:p>
        </p:txBody>
      </p:sp>
      <p:sp>
        <p:nvSpPr>
          <p:cNvPr id="4" name="Platshållare för bildnummer 3"/>
          <p:cNvSpPr>
            <a:spLocks noGrp="1"/>
          </p:cNvSpPr>
          <p:nvPr>
            <p:ph type="sldNum" sz="quarter" idx="5"/>
          </p:nvPr>
        </p:nvSpPr>
        <p:spPr/>
        <p:txBody>
          <a:bodyPr/>
          <a:lstStyle/>
          <a:p>
            <a:fld id="{5917C2D9-76AF-42E9-B556-BB2585488A1B}" type="slidenum">
              <a:rPr lang="sv-SE" smtClean="0"/>
              <a:t>84</a:t>
            </a:fld>
            <a:endParaRPr lang="sv-SE"/>
          </a:p>
        </p:txBody>
      </p:sp>
    </p:spTree>
    <p:extLst>
      <p:ext uri="{BB962C8B-B14F-4D97-AF65-F5344CB8AC3E}">
        <p14:creationId xmlns:p14="http://schemas.microsoft.com/office/powerpoint/2010/main" val="21676279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Här har en </a:t>
            </a:r>
            <a:r>
              <a:rPr lang="sv-SE" b="1"/>
              <a:t>kartläggning</a:t>
            </a:r>
            <a:r>
              <a:rPr lang="sv-SE"/>
              <a:t> gjorts av skolan/socialtjänst/psykologen, vad den verksamheten ska ge för insatser…. men inte klarar på egen hand eller att det finns fler som ger insatser. </a:t>
            </a:r>
          </a:p>
          <a:p>
            <a:pPr>
              <a:buClr>
                <a:schemeClr val="accent5"/>
              </a:buClr>
              <a:buFont typeface="Arial" panose="020B0604020202020204" pitchFamily="34" charset="0"/>
              <a:buNone/>
            </a:pPr>
            <a:r>
              <a:rPr lang="sv-SE"/>
              <a:t>Här behövs samordning.</a:t>
            </a:r>
            <a:r>
              <a:rPr lang="sv-SE" sz="1200"/>
              <a:t> </a:t>
            </a:r>
          </a:p>
          <a:p>
            <a:pPr>
              <a:buClr>
                <a:schemeClr val="accent5"/>
              </a:buClr>
              <a:buFont typeface="Arial" panose="020B0604020202020204" pitchFamily="34" charset="0"/>
              <a:buChar char="•"/>
            </a:pPr>
            <a:r>
              <a:rPr lang="sv-SE" sz="1200"/>
              <a:t>Vad finns det redan för information</a:t>
            </a:r>
          </a:p>
          <a:p>
            <a:pPr>
              <a:buClr>
                <a:schemeClr val="accent5"/>
              </a:buClr>
              <a:buFont typeface="Arial" panose="020B0604020202020204" pitchFamily="34" charset="0"/>
              <a:buChar char="•"/>
            </a:pPr>
            <a:r>
              <a:rPr lang="sv-SE" sz="1200"/>
              <a:t>Vad behöver jag för information</a:t>
            </a:r>
          </a:p>
          <a:p>
            <a:pPr>
              <a:buClr>
                <a:schemeClr val="accent5"/>
              </a:buClr>
              <a:buFont typeface="Arial" panose="020B0604020202020204" pitchFamily="34" charset="0"/>
              <a:buChar char="•"/>
            </a:pPr>
            <a:r>
              <a:rPr lang="sv-SE" sz="1200" b="1"/>
              <a:t>Finns samtycke </a:t>
            </a:r>
            <a:r>
              <a:rPr lang="sv-SE" sz="1200"/>
              <a:t>så kan man prata med samverkan - Kommun/sjukvård</a:t>
            </a:r>
          </a:p>
          <a:p>
            <a:pPr>
              <a:buClr>
                <a:schemeClr val="accent5"/>
              </a:buClr>
              <a:buFont typeface="Arial" panose="020B0604020202020204" pitchFamily="34" charset="0"/>
              <a:buChar char="•"/>
            </a:pPr>
            <a:r>
              <a:rPr lang="sv-SE" sz="1200"/>
              <a:t>Vilken information har vi inte</a:t>
            </a:r>
          </a:p>
          <a:p>
            <a:endParaRPr lang="sv-SE"/>
          </a:p>
          <a:p>
            <a:r>
              <a:rPr lang="sv-SE" b="1"/>
              <a:t>Syfte till mötet</a:t>
            </a:r>
          </a:p>
          <a:p>
            <a:r>
              <a:rPr lang="sv-SE"/>
              <a:t>Vad ska tas upp </a:t>
            </a:r>
          </a:p>
          <a:p>
            <a:r>
              <a:rPr lang="sv-SE" b="1"/>
              <a:t>Frågeställningarna</a:t>
            </a:r>
            <a:r>
              <a:rPr lang="sv-SE"/>
              <a:t> – vilka är dom? Skriv ner</a:t>
            </a:r>
          </a:p>
          <a:p>
            <a:r>
              <a:rPr lang="sv-SE" b="1"/>
              <a:t>Vilka resurspersoner är viktiga </a:t>
            </a:r>
            <a:r>
              <a:rPr lang="sv-SE"/>
              <a:t>….just denna sip möte för nästa sip kanske det är andra resurspersoner som ska vara med….</a:t>
            </a:r>
          </a:p>
          <a:p>
            <a:r>
              <a:rPr lang="sv-SE" sz="1200" b="1" i="0" u="sng" strike="noStrike" kern="1200" baseline="0">
                <a:solidFill>
                  <a:schemeClr val="tx1"/>
                </a:solidFill>
                <a:latin typeface="+mn-lt"/>
                <a:ea typeface="+mn-ea"/>
                <a:cs typeface="+mn-cs"/>
              </a:rPr>
              <a:t>Mål/delmål </a:t>
            </a:r>
          </a:p>
          <a:p>
            <a:r>
              <a:rPr lang="sv-SE" sz="1200" b="0" i="0" u="none" strike="noStrike" kern="1200" baseline="0">
                <a:solidFill>
                  <a:schemeClr val="tx1"/>
                </a:solidFill>
                <a:latin typeface="+mn-lt"/>
                <a:ea typeface="+mn-ea"/>
                <a:cs typeface="+mn-cs"/>
              </a:rPr>
              <a:t>Formulera ett långsiktigt mål: Vad är viktigt för dig? Formulera delmål som visar hur personen vill ha det jämfört med nu på kort och lång sikt. Eventuellt prioritera det som är viktigt nu. </a:t>
            </a:r>
          </a:p>
          <a:p>
            <a:r>
              <a:rPr lang="sv-SE" sz="1200" b="0" i="0" u="none" strike="noStrike" kern="1200" baseline="0">
                <a:solidFill>
                  <a:schemeClr val="tx1"/>
                </a:solidFill>
                <a:latin typeface="+mn-lt"/>
                <a:ea typeface="+mn-ea"/>
                <a:cs typeface="+mn-cs"/>
              </a:rPr>
              <a:t>Beskriv hur målen ska uppnås på kort och på lång sikt. Vad ska göras? Hur ska det göras? </a:t>
            </a:r>
            <a:endParaRPr lang="sv-SE"/>
          </a:p>
        </p:txBody>
      </p:sp>
      <p:sp>
        <p:nvSpPr>
          <p:cNvPr id="4" name="Platshållare för bildnummer 3"/>
          <p:cNvSpPr>
            <a:spLocks noGrp="1"/>
          </p:cNvSpPr>
          <p:nvPr>
            <p:ph type="sldNum" sz="quarter" idx="5"/>
          </p:nvPr>
        </p:nvSpPr>
        <p:spPr/>
        <p:txBody>
          <a:bodyPr/>
          <a:lstStyle/>
          <a:p>
            <a:fld id="{5917C2D9-76AF-42E9-B556-BB2585488A1B}" type="slidenum">
              <a:rPr lang="sv-SE" smtClean="0"/>
              <a:t>85</a:t>
            </a:fld>
            <a:endParaRPr lang="sv-SE"/>
          </a:p>
        </p:txBody>
      </p:sp>
    </p:spTree>
    <p:extLst>
      <p:ext uri="{BB962C8B-B14F-4D97-AF65-F5344CB8AC3E}">
        <p14:creationId xmlns:p14="http://schemas.microsoft.com/office/powerpoint/2010/main" val="264494335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a:solidFill>
                  <a:schemeClr val="tx1"/>
                </a:solidFill>
                <a:latin typeface="+mn-lt"/>
                <a:ea typeface="+mn-ea"/>
                <a:cs typeface="+mn-cs"/>
              </a:rPr>
              <a:t>Vid det förberedande mötet med den enskilde börjar dokumentationen i den här mallen för SIP. </a:t>
            </a:r>
          </a:p>
          <a:p>
            <a:r>
              <a:rPr lang="sv-SE" sz="1200" b="0" i="0" u="none" strike="noStrike" kern="1200" baseline="0">
                <a:solidFill>
                  <a:schemeClr val="tx1"/>
                </a:solidFill>
                <a:latin typeface="+mn-lt"/>
                <a:ea typeface="+mn-ea"/>
                <a:cs typeface="+mn-cs"/>
              </a:rPr>
              <a:t>Gröna avsnitt fylls i </a:t>
            </a:r>
            <a:r>
              <a:rPr lang="sv-SE" sz="1200" b="0" i="1" u="none" strike="noStrike" kern="1200" baseline="0">
                <a:solidFill>
                  <a:schemeClr val="tx1"/>
                </a:solidFill>
                <a:latin typeface="+mn-lt"/>
                <a:ea typeface="+mn-ea"/>
                <a:cs typeface="+mn-cs"/>
              </a:rPr>
              <a:t>tex på förmöte eller under förberedelserna inför SIP-mötet </a:t>
            </a:r>
            <a:r>
              <a:rPr lang="sv-SE" sz="1200" b="0" i="0" u="none" strike="noStrike" kern="1200" baseline="0">
                <a:solidFill>
                  <a:schemeClr val="tx1"/>
                </a:solidFill>
                <a:latin typeface="+mn-lt"/>
                <a:ea typeface="+mn-ea"/>
                <a:cs typeface="+mn-cs"/>
              </a:rPr>
              <a:t>…..tillsammans med huvudansvarig.. </a:t>
            </a:r>
            <a:r>
              <a:rPr lang="sv-SE" sz="1200" b="0" i="0" u="sng" strike="noStrike" kern="1200" baseline="0">
                <a:solidFill>
                  <a:schemeClr val="tx1"/>
                </a:solidFill>
                <a:latin typeface="+mn-lt"/>
                <a:ea typeface="+mn-ea"/>
                <a:cs typeface="+mn-cs"/>
              </a:rPr>
              <a:t>fast vårdkontakt/huvudansvarig </a:t>
            </a:r>
            <a:r>
              <a:rPr lang="sv-SE" sz="1200" b="0" i="0" u="none" strike="noStrike" kern="1200" baseline="0">
                <a:solidFill>
                  <a:schemeClr val="tx1"/>
                </a:solidFill>
                <a:latin typeface="+mn-lt"/>
                <a:ea typeface="+mn-ea"/>
                <a:cs typeface="+mn-cs"/>
              </a:rPr>
              <a:t>för SIP och blå fylls i under SIP-mötet. Det röda avsnittet fylls i på uppföljning. </a:t>
            </a:r>
          </a:p>
          <a:p>
            <a:r>
              <a:rPr lang="sv-SE" sz="1200" b="1" i="0" u="sng" strike="noStrike" kern="1200" baseline="0">
                <a:solidFill>
                  <a:schemeClr val="tx1"/>
                </a:solidFill>
                <a:latin typeface="+mn-lt"/>
                <a:ea typeface="+mn-ea"/>
                <a:cs typeface="+mn-cs"/>
              </a:rPr>
              <a:t>Nuläge </a:t>
            </a:r>
          </a:p>
          <a:p>
            <a:r>
              <a:rPr lang="sv-SE" sz="1200" b="0" i="0" u="none" strike="noStrike" kern="1200" baseline="0">
                <a:solidFill>
                  <a:schemeClr val="tx1"/>
                </a:solidFill>
                <a:latin typeface="+mn-lt"/>
                <a:ea typeface="+mn-ea"/>
                <a:cs typeface="+mn-cs"/>
              </a:rPr>
              <a:t>Ta reda på vad personen trivs med, är intresserad av, klarar själv, behöver hjälp med. Informera om anhörigstöd. </a:t>
            </a:r>
          </a:p>
          <a:p>
            <a:endParaRPr lang="sv-SE" sz="1200" b="0" i="0" u="none" strike="noStrike" kern="1200" baseline="0">
              <a:solidFill>
                <a:schemeClr val="tx1"/>
              </a:solidFill>
              <a:latin typeface="+mn-lt"/>
              <a:ea typeface="+mn-ea"/>
              <a:cs typeface="+mn-cs"/>
            </a:endParaRPr>
          </a:p>
          <a:p>
            <a:r>
              <a:rPr lang="sv-SE" sz="1200" b="1" i="0" u="none" strike="noStrike" kern="1200" baseline="0">
                <a:solidFill>
                  <a:schemeClr val="tx1"/>
                </a:solidFill>
                <a:latin typeface="+mn-lt"/>
                <a:ea typeface="+mn-ea"/>
                <a:cs typeface="+mn-cs"/>
              </a:rPr>
              <a:t>Frågor för att formulera konkreta mål: </a:t>
            </a:r>
            <a:endParaRPr lang="sv-SE" sz="1200" b="0" i="0" u="none" strike="noStrike" kern="1200" baseline="0">
              <a:solidFill>
                <a:schemeClr val="tx1"/>
              </a:solidFill>
              <a:latin typeface="+mn-lt"/>
              <a:ea typeface="+mn-ea"/>
              <a:cs typeface="+mn-cs"/>
            </a:endParaRPr>
          </a:p>
          <a:p>
            <a:r>
              <a:rPr lang="sv-SE" sz="1200" b="0" i="0" u="none" strike="noStrike" kern="1200" baseline="0">
                <a:solidFill>
                  <a:schemeClr val="tx1"/>
                </a:solidFill>
                <a:latin typeface="+mn-lt"/>
                <a:ea typeface="+mn-ea"/>
                <a:cs typeface="+mn-cs"/>
              </a:rPr>
              <a:t> När ska insatsen påbörjas? </a:t>
            </a:r>
          </a:p>
          <a:p>
            <a:r>
              <a:rPr lang="sv-SE" sz="1200" b="0" i="0" u="none" strike="noStrike" kern="1200" baseline="0">
                <a:solidFill>
                  <a:schemeClr val="tx1"/>
                </a:solidFill>
                <a:latin typeface="+mn-lt"/>
                <a:ea typeface="+mn-ea"/>
                <a:cs typeface="+mn-cs"/>
              </a:rPr>
              <a:t> När ska insatsen ges? </a:t>
            </a:r>
          </a:p>
          <a:p>
            <a:r>
              <a:rPr lang="sv-SE" sz="1200" b="0" i="0" u="none" strike="noStrike" kern="1200" baseline="0">
                <a:solidFill>
                  <a:schemeClr val="tx1"/>
                </a:solidFill>
                <a:latin typeface="+mn-lt"/>
                <a:ea typeface="+mn-ea"/>
                <a:cs typeface="+mn-cs"/>
              </a:rPr>
              <a:t> Hur ofta ska insatsen ges? </a:t>
            </a:r>
          </a:p>
          <a:p>
            <a:r>
              <a:rPr lang="sv-SE" sz="1200" b="0" i="0" u="none" strike="noStrike" kern="1200" baseline="0">
                <a:solidFill>
                  <a:schemeClr val="tx1"/>
                </a:solidFill>
                <a:latin typeface="+mn-lt"/>
                <a:ea typeface="+mn-ea"/>
                <a:cs typeface="+mn-cs"/>
              </a:rPr>
              <a:t> Var ska insatsen ges? </a:t>
            </a:r>
          </a:p>
          <a:p>
            <a:r>
              <a:rPr lang="sv-SE" sz="1200" b="0" i="0" u="none" strike="noStrike" kern="1200" baseline="0">
                <a:solidFill>
                  <a:schemeClr val="tx1"/>
                </a:solidFill>
                <a:latin typeface="+mn-lt"/>
                <a:ea typeface="+mn-ea"/>
                <a:cs typeface="+mn-cs"/>
              </a:rPr>
              <a:t> Vem ska utföra insatsen? </a:t>
            </a:r>
          </a:p>
          <a:p>
            <a:r>
              <a:rPr lang="sv-SE" b="1" u="sng"/>
              <a:t>SMARTA MÅL</a:t>
            </a:r>
          </a:p>
          <a:p>
            <a:r>
              <a:rPr lang="sv-SE" sz="1200" b="0" i="0" u="none" strike="noStrike" kern="1200" baseline="0">
                <a:solidFill>
                  <a:schemeClr val="tx1"/>
                </a:solidFill>
                <a:latin typeface="+mn-lt"/>
                <a:ea typeface="+mn-ea"/>
                <a:cs typeface="+mn-cs"/>
              </a:rPr>
              <a:t>Frågor</a:t>
            </a:r>
          </a:p>
          <a:p>
            <a:r>
              <a:rPr lang="sv-SE" sz="1200" b="0" i="0" u="none" strike="noStrike" kern="1200" baseline="0">
                <a:solidFill>
                  <a:schemeClr val="tx1"/>
                </a:solidFill>
                <a:latin typeface="+mn-lt"/>
                <a:ea typeface="+mn-ea"/>
                <a:cs typeface="+mn-cs"/>
              </a:rPr>
              <a:t>Hur arbetar ni med kort- och långsiktiga mål i planen?</a:t>
            </a:r>
          </a:p>
          <a:p>
            <a:r>
              <a:rPr lang="sv-SE" sz="1200" b="0" i="0" u="none" strike="noStrike" kern="1200" baseline="0">
                <a:solidFill>
                  <a:schemeClr val="tx1"/>
                </a:solidFill>
                <a:latin typeface="+mn-lt"/>
                <a:ea typeface="+mn-ea"/>
                <a:cs typeface="+mn-cs"/>
              </a:rPr>
              <a:t>Hur följer ni upp målen?</a:t>
            </a:r>
          </a:p>
          <a:p>
            <a:r>
              <a:rPr lang="sv-SE" sz="1200" b="0" i="0" u="none" strike="noStrike" kern="1200" baseline="0">
                <a:solidFill>
                  <a:schemeClr val="tx1"/>
                </a:solidFill>
                <a:latin typeface="+mn-lt"/>
                <a:ea typeface="+mn-ea"/>
                <a:cs typeface="+mn-cs"/>
              </a:rPr>
              <a:t>Hur gör ni om det uppkommer händelser mellan möten som behöver tas om hand innan uppföljningen?</a:t>
            </a:r>
          </a:p>
          <a:p>
            <a:r>
              <a:rPr lang="sv-SE" sz="1200" b="0" i="0" u="none" strike="noStrike" kern="1200" baseline="0">
                <a:solidFill>
                  <a:schemeClr val="tx1"/>
                </a:solidFill>
                <a:latin typeface="+mn-lt"/>
                <a:ea typeface="+mn-ea"/>
                <a:cs typeface="+mn-cs"/>
              </a:rPr>
              <a:t>På vilket sätt dokumenteras den samordnade individuella planen?</a:t>
            </a:r>
          </a:p>
          <a:p>
            <a:r>
              <a:rPr lang="sv-SE" sz="1200" b="0" i="0" u="none" strike="noStrike" kern="1200" baseline="0">
                <a:solidFill>
                  <a:schemeClr val="tx1"/>
                </a:solidFill>
                <a:latin typeface="+mn-lt"/>
                <a:ea typeface="+mn-ea"/>
                <a:cs typeface="+mn-cs"/>
              </a:rPr>
              <a:t>Vilka får en kopia av planen?</a:t>
            </a:r>
          </a:p>
          <a:p>
            <a:r>
              <a:rPr lang="sv-SE" sz="1200" b="0" i="0" u="none" strike="noStrike" kern="1200" baseline="0">
                <a:solidFill>
                  <a:schemeClr val="tx1"/>
                </a:solidFill>
                <a:latin typeface="+mn-lt"/>
                <a:ea typeface="+mn-ea"/>
                <a:cs typeface="+mn-cs"/>
              </a:rPr>
              <a:t>Vem får originalet av planen?</a:t>
            </a:r>
          </a:p>
          <a:p>
            <a:r>
              <a:rPr lang="sv-SE" sz="1200" b="0" i="0" u="none" strike="noStrike" kern="1200" baseline="0">
                <a:solidFill>
                  <a:schemeClr val="tx1"/>
                </a:solidFill>
                <a:latin typeface="+mn-lt"/>
                <a:ea typeface="+mn-ea"/>
                <a:cs typeface="+mn-cs"/>
              </a:rPr>
              <a:t>Vilka planer arbetar ni med idag? Vilka syften har de och hur används de?</a:t>
            </a:r>
          </a:p>
          <a:p>
            <a:endParaRPr lang="sv-SE" b="1" u="sng"/>
          </a:p>
        </p:txBody>
      </p:sp>
      <p:sp>
        <p:nvSpPr>
          <p:cNvPr id="4" name="Platshållare för bildnummer 3"/>
          <p:cNvSpPr>
            <a:spLocks noGrp="1"/>
          </p:cNvSpPr>
          <p:nvPr>
            <p:ph type="sldNum" sz="quarter" idx="5"/>
          </p:nvPr>
        </p:nvSpPr>
        <p:spPr/>
        <p:txBody>
          <a:bodyPr/>
          <a:lstStyle/>
          <a:p>
            <a:fld id="{5917C2D9-76AF-42E9-B556-BB2585488A1B}" type="slidenum">
              <a:rPr lang="sv-SE" smtClean="0"/>
              <a:t>86</a:t>
            </a:fld>
            <a:endParaRPr lang="sv-SE"/>
          </a:p>
        </p:txBody>
      </p:sp>
    </p:spTree>
    <p:extLst>
      <p:ext uri="{BB962C8B-B14F-4D97-AF65-F5344CB8AC3E}">
        <p14:creationId xmlns:p14="http://schemas.microsoft.com/office/powerpoint/2010/main" val="9181033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Så här kan en plan se ut när man har haft ett SIP möte</a:t>
            </a:r>
          </a:p>
          <a:p>
            <a:r>
              <a:rPr lang="sv-SE"/>
              <a:t>TEX </a:t>
            </a:r>
          </a:p>
        </p:txBody>
      </p:sp>
      <p:sp>
        <p:nvSpPr>
          <p:cNvPr id="4" name="Platshållare för bildnummer 3"/>
          <p:cNvSpPr>
            <a:spLocks noGrp="1"/>
          </p:cNvSpPr>
          <p:nvPr>
            <p:ph type="sldNum" sz="quarter" idx="5"/>
          </p:nvPr>
        </p:nvSpPr>
        <p:spPr/>
        <p:txBody>
          <a:bodyPr/>
          <a:lstStyle/>
          <a:p>
            <a:fld id="{CFD0CD36-2610-4A96-9F14-DC0F92A9F307}" type="slidenum">
              <a:rPr lang="sv-SE" smtClean="0"/>
              <a:t>87</a:t>
            </a:fld>
            <a:endParaRPr lang="sv-SE"/>
          </a:p>
        </p:txBody>
      </p:sp>
    </p:spTree>
    <p:extLst>
      <p:ext uri="{BB962C8B-B14F-4D97-AF65-F5344CB8AC3E}">
        <p14:creationId xmlns:p14="http://schemas.microsoft.com/office/powerpoint/2010/main" val="276780010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Här är arbetsprocessen i SIP</a:t>
            </a:r>
          </a:p>
          <a:p>
            <a:r>
              <a:rPr lang="sv-SE"/>
              <a:t>kartläggningen som är en viktig del i SIP arbetet</a:t>
            </a:r>
          </a:p>
          <a:p>
            <a:r>
              <a:rPr lang="sv-SE"/>
              <a:t>Här vill vi även visa att det är viktigt att arbeta med insatserna mellan </a:t>
            </a:r>
            <a:r>
              <a:rPr lang="sv-SE" err="1"/>
              <a:t>sipmöterna</a:t>
            </a:r>
            <a:r>
              <a:rPr lang="sv-SE"/>
              <a:t> och vilka modeller eller metoder vi har valt att arbeta med tex stresshantering, motiverande samtal eller sociala färdigheter.</a:t>
            </a:r>
          </a:p>
          <a:p>
            <a:r>
              <a:rPr lang="sv-SE"/>
              <a:t>Det viktigt att man kan se om det blir en förändring i arbetet – så utvärdering och uppföljning är en viktig del i </a:t>
            </a:r>
            <a:r>
              <a:rPr lang="sv-SE" err="1"/>
              <a:t>sip</a:t>
            </a:r>
            <a:r>
              <a:rPr lang="sv-SE"/>
              <a:t> arbetet</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078295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1 Motivering</a:t>
            </a:r>
            <a:endParaRPr lang="sv-SE">
              <a:cs typeface="Calibri"/>
            </a:endParaRPr>
          </a:p>
          <a:p>
            <a:r>
              <a:rPr lang="sv-SE"/>
              <a:t>2 Man kan inte kalla det för en SIP om inte individen är med….individen kan vara med på olika sätt</a:t>
            </a:r>
            <a:endParaRPr lang="sv-SE">
              <a:cs typeface="Calibri"/>
            </a:endParaRPr>
          </a:p>
          <a:p>
            <a:r>
              <a:rPr lang="sv-SE"/>
              <a:t>3 Inte här heller kan man kalla det för SIP, Avvikelser</a:t>
            </a:r>
            <a:endParaRPr lang="sv-SE">
              <a:cs typeface="Calibri"/>
            </a:endParaRPr>
          </a:p>
          <a:p>
            <a:r>
              <a:rPr lang="sv-SE"/>
              <a:t>4 Man kan kalla det för SIP….Men man kan fortsätta med SIP mötet men om det är en avgörande person så kanske man måste boka in personen till nästa möte</a:t>
            </a:r>
            <a:endParaRPr lang="sv-SE">
              <a:cs typeface="Calibri"/>
            </a:endParaRPr>
          </a:p>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89</a:t>
            </a:fld>
            <a:endParaRPr lang="sv-SE"/>
          </a:p>
        </p:txBody>
      </p:sp>
    </p:spTree>
    <p:extLst>
      <p:ext uri="{BB962C8B-B14F-4D97-AF65-F5344CB8AC3E}">
        <p14:creationId xmlns:p14="http://schemas.microsoft.com/office/powerpoint/2010/main" val="406374582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cs typeface="Calibri" panose="020F0502020204030204"/>
              </a:rPr>
              <a:t>Guldstjärna till den SIP som följs upp!</a:t>
            </a:r>
          </a:p>
        </p:txBody>
      </p:sp>
      <p:sp>
        <p:nvSpPr>
          <p:cNvPr id="4" name="Platshållare för bildnummer 3"/>
          <p:cNvSpPr>
            <a:spLocks noGrp="1"/>
          </p:cNvSpPr>
          <p:nvPr>
            <p:ph type="sldNum" sz="quarter" idx="5"/>
          </p:nvPr>
        </p:nvSpPr>
        <p:spPr/>
        <p:txBody>
          <a:bodyPr/>
          <a:lstStyle/>
          <a:p>
            <a:fld id="{BC798593-1718-4577-AD47-4054532DBE2D}" type="slidenum">
              <a:rPr lang="sv-SE" smtClean="0"/>
              <a:t>90</a:t>
            </a:fld>
            <a:endParaRPr lang="sv-SE"/>
          </a:p>
        </p:txBody>
      </p:sp>
    </p:spTree>
    <p:extLst>
      <p:ext uri="{BB962C8B-B14F-4D97-AF65-F5344CB8AC3E}">
        <p14:creationId xmlns:p14="http://schemas.microsoft.com/office/powerpoint/2010/main" val="130358117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Inför varje utbildning behövs förberedelse</a:t>
            </a:r>
          </a:p>
          <a:p>
            <a:endParaRPr lang="sv-SE"/>
          </a:p>
          <a:p>
            <a:r>
              <a:rPr lang="sv-SE" b="1"/>
              <a:t>SIP Processen</a:t>
            </a:r>
          </a:p>
          <a:p>
            <a:pPr marL="342900" indent="-342900">
              <a:buFont typeface="Arial" panose="020B0604020202020204" pitchFamily="34" charset="0"/>
              <a:buChar char="•"/>
            </a:pPr>
            <a:r>
              <a:rPr lang="sv-SE" sz="2400"/>
              <a:t>v</a:t>
            </a:r>
            <a:r>
              <a:rPr lang="sv-SE" sz="2400" b="0" i="0">
                <a:effectLst/>
              </a:rPr>
              <a:t>ad ska du göra när du ser ett behov</a:t>
            </a:r>
          </a:p>
          <a:p>
            <a:pPr marL="342900" indent="-342900">
              <a:buFont typeface="Arial" panose="020B0604020202020204" pitchFamily="34" charset="0"/>
              <a:buChar char="•"/>
            </a:pPr>
            <a:r>
              <a:rPr lang="sv-SE" sz="2400" b="0" i="0">
                <a:effectLst/>
              </a:rPr>
              <a:t>vad gör du vid förberedelsearbetet osv-</a:t>
            </a:r>
          </a:p>
          <a:p>
            <a:pPr marL="342900" indent="-342900">
              <a:buFont typeface="Arial" panose="020B0604020202020204" pitchFamily="34" charset="0"/>
              <a:buChar char="•"/>
            </a:pPr>
            <a:r>
              <a:rPr lang="sv-SE" sz="2400" b="0" i="0">
                <a:effectLst/>
              </a:rPr>
              <a:t>vad innebär kartläggningen, vad ska göras, vad är viktigt att ta upp i den?</a:t>
            </a:r>
          </a:p>
          <a:p>
            <a:pPr marL="342900" indent="-342900">
              <a:buFont typeface="Arial" panose="020B0604020202020204" pitchFamily="34" charset="0"/>
              <a:buChar char="•"/>
            </a:pPr>
            <a:r>
              <a:rPr lang="sv-SE" sz="2400"/>
              <a:t>planera vilka målgrupper utbildning vänder sig till</a:t>
            </a:r>
          </a:p>
          <a:p>
            <a:pPr marL="342900" indent="-342900">
              <a:buFont typeface="Arial" panose="020B0604020202020204" pitchFamily="34" charset="0"/>
              <a:buChar char="•"/>
            </a:pPr>
            <a:endParaRPr lang="sv-SE"/>
          </a:p>
          <a:p>
            <a:pPr marL="0" indent="0">
              <a:buNone/>
            </a:pPr>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91</a:t>
            </a:fld>
            <a:endParaRPr lang="sv-SE"/>
          </a:p>
        </p:txBody>
      </p:sp>
    </p:spTree>
    <p:extLst>
      <p:ext uri="{BB962C8B-B14F-4D97-AF65-F5344CB8AC3E}">
        <p14:creationId xmlns:p14="http://schemas.microsoft.com/office/powerpoint/2010/main" val="204998911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92</a:t>
            </a:fld>
            <a:endParaRPr lang="sv-SE"/>
          </a:p>
        </p:txBody>
      </p:sp>
    </p:spTree>
    <p:extLst>
      <p:ext uri="{BB962C8B-B14F-4D97-AF65-F5344CB8AC3E}">
        <p14:creationId xmlns:p14="http://schemas.microsoft.com/office/powerpoint/2010/main" val="2305246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sz="1200" strike="noStrike"/>
              <a:t>Som Veronika säger i filmen: ”Jag kan göra en liten del. En annan kan göra en liten del. Men det är tillsammans som vi har ansvar för helheten.”</a:t>
            </a:r>
            <a:r>
              <a:rPr lang="sv-SE" b="1"/>
              <a:t> </a:t>
            </a:r>
            <a:endParaRPr lang="sv-SE" sz="1200" b="1" strike="noStrike">
              <a:cs typeface="Calibri"/>
            </a:endParaRPr>
          </a:p>
          <a:p>
            <a:endParaRPr lang="sv-SE" sz="1200" b="1"/>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Och även som Inger sa; ”utan samverkan hade det inte blivit någon tandvård för Anna”. Så tänk på vad samverkan kan göra för individen…</a:t>
            </a:r>
            <a:endParaRPr lang="sv-SE" sz="1200">
              <a:cs typeface="Calibri"/>
            </a:endParaRPr>
          </a:p>
          <a:p>
            <a:endParaRPr lang="sv-SE" sz="1200"/>
          </a:p>
          <a:p>
            <a:pPr defTabSz="907542">
              <a:defRPr/>
            </a:pPr>
            <a:r>
              <a:rPr lang="sv-SE" sz="1200"/>
              <a:t>Vi ser samverkan som Kugghjul – att vi behöver kugga i varandra. Vi måste finnas så individen kan lättare gå vidare till nästa kugghjul i sin återhämtning och vi är ju kugghjulen. </a:t>
            </a:r>
            <a:br>
              <a:rPr lang="sv-SE" sz="1200">
                <a:cs typeface="+mn-lt"/>
              </a:rPr>
            </a:br>
            <a:r>
              <a:rPr lang="sv-SE" sz="1200"/>
              <a:t>En annan viktig del i samverkan är att känna till andras uppdrag.</a:t>
            </a:r>
            <a:endParaRPr lang="sv-SE" sz="1200">
              <a:cs typeface="Calibri"/>
            </a:endParaRPr>
          </a:p>
          <a:p>
            <a:pPr defTabSz="907542">
              <a:defRPr/>
            </a:pPr>
            <a:r>
              <a:rPr lang="sv-SE" sz="1200"/>
              <a:t>Varför ska vi samverka- Samverkan är för att  individen ska få rätt hjälp i rätt tid. Hur får vi det?</a:t>
            </a:r>
          </a:p>
          <a:p>
            <a:pPr defTabSz="907542">
              <a:defRPr/>
            </a:pPr>
            <a:endParaRPr lang="sv-SE" sz="1200"/>
          </a:p>
          <a:p>
            <a:pPr defTabSz="907542">
              <a:defRPr/>
            </a:pPr>
            <a:endParaRPr lang="sv-SE" sz="1200"/>
          </a:p>
          <a:p>
            <a:pPr defTabSz="907542">
              <a:defRPr/>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A7E4FD-0ACE-4B93-98FD-30F04043018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718165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85B256E-1D2E-4D24-B475-264CA91F2D62}" type="slidenum">
              <a:rPr lang="sv-SE" smtClean="0"/>
              <a:t>93</a:t>
            </a:fld>
            <a:endParaRPr lang="sv-SE"/>
          </a:p>
        </p:txBody>
      </p:sp>
    </p:spTree>
    <p:extLst>
      <p:ext uri="{BB962C8B-B14F-4D97-AF65-F5344CB8AC3E}">
        <p14:creationId xmlns:p14="http://schemas.microsoft.com/office/powerpoint/2010/main" val="82058307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9DB463A1-88F4-4685-9D86-67CBD3C0CD15}" type="slidenum">
              <a:rPr lang="sv-SE" smtClean="0"/>
              <a:t>94</a:t>
            </a:fld>
            <a:endParaRPr lang="sv-SE"/>
          </a:p>
        </p:txBody>
      </p:sp>
    </p:spTree>
    <p:extLst>
      <p:ext uri="{BB962C8B-B14F-4D97-AF65-F5344CB8AC3E}">
        <p14:creationId xmlns:p14="http://schemas.microsoft.com/office/powerpoint/2010/main" val="216448616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Skrifterna på bilden är framtagna av SKR och kan antingen beställas eller laddas ner. Dessa liksom mycket mer information och material om SIP finns på webben. </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000" b="0" baseline="0"/>
          </a:p>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Uppdrag Psykisk Hälsa är den webb som innehåller mest information om SIP men även på SKR finns en del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På webben finns även kontaktuppgifter till en supportfunktion om SIP.</a:t>
            </a:r>
          </a:p>
          <a:p>
            <a:endParaRPr lang="sv-SE" sz="1000" b="1"/>
          </a:p>
          <a:p>
            <a:r>
              <a:rPr lang="sv-SE" sz="1000" b="1"/>
              <a:t>Till</a:t>
            </a:r>
            <a:r>
              <a:rPr lang="sv-SE" sz="1000" b="1" baseline="0"/>
              <a:t> dig som utbildar</a:t>
            </a:r>
          </a:p>
          <a:p>
            <a:r>
              <a:rPr lang="sv-SE" sz="1000" b="0" i="1" baseline="0"/>
              <a:t>Skrifterna finns på </a:t>
            </a:r>
            <a:r>
              <a:rPr lang="sv-SE" sz="1000" b="0" i="1"/>
              <a:t>https://webbutik.skr.se/</a:t>
            </a:r>
          </a:p>
          <a:p>
            <a:r>
              <a:rPr lang="sv-SE" sz="1000" b="0" i="1"/>
              <a:t>Se direktlänkar på nästa bild.</a:t>
            </a: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EB9A2E-4517-4FA1-8A33-CBF60121EF9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056728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p>
        </p:txBody>
      </p:sp>
      <p:sp>
        <p:nvSpPr>
          <p:cNvPr id="4" name="Platshållare för bildnummer 3"/>
          <p:cNvSpPr>
            <a:spLocks noGrp="1"/>
          </p:cNvSpPr>
          <p:nvPr>
            <p:ph type="sldNum" sz="quarter" idx="5"/>
          </p:nvPr>
        </p:nvSpPr>
        <p:spPr/>
        <p:txBody>
          <a:bodyPr/>
          <a:lstStyle/>
          <a:p>
            <a:fld id="{B85B256E-1D2E-4D24-B475-264CA91F2D62}" type="slidenum">
              <a:rPr lang="sv-SE" smtClean="0"/>
              <a:t>96</a:t>
            </a:fld>
            <a:endParaRPr lang="sv-SE"/>
          </a:p>
        </p:txBody>
      </p:sp>
    </p:spTree>
    <p:extLst>
      <p:ext uri="{BB962C8B-B14F-4D97-AF65-F5344CB8AC3E}">
        <p14:creationId xmlns:p14="http://schemas.microsoft.com/office/powerpoint/2010/main" val="304211582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93A90-05FF-4167-BBCA-B08C6E07904D}"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057716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Nu är det sista delen och vi börjar med Utcheckning</a:t>
            </a:r>
            <a:endParaRPr lang="sv-SE" b="1">
              <a:cs typeface="+mn-lt"/>
            </a:endParaRP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66108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cs typeface="Calibri"/>
              </a:rPr>
              <a:t>Exempel </a:t>
            </a:r>
          </a:p>
        </p:txBody>
      </p:sp>
      <p:sp>
        <p:nvSpPr>
          <p:cNvPr id="4" name="Platshållare för bildnummer 3"/>
          <p:cNvSpPr>
            <a:spLocks noGrp="1"/>
          </p:cNvSpPr>
          <p:nvPr>
            <p:ph type="sldNum" sz="quarter" idx="5"/>
          </p:nvPr>
        </p:nvSpPr>
        <p:spPr/>
        <p:txBody>
          <a:bodyPr/>
          <a:lstStyle/>
          <a:p>
            <a:fld id="{B85B256E-1D2E-4D24-B475-264CA91F2D62}" type="slidenum">
              <a:rPr lang="sv-SE" smtClean="0"/>
              <a:t>99</a:t>
            </a:fld>
            <a:endParaRPr lang="sv-SE"/>
          </a:p>
        </p:txBody>
      </p:sp>
    </p:spTree>
    <p:extLst>
      <p:ext uri="{BB962C8B-B14F-4D97-AF65-F5344CB8AC3E}">
        <p14:creationId xmlns:p14="http://schemas.microsoft.com/office/powerpoint/2010/main" val="396198245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100</a:t>
            </a:fld>
            <a:endParaRPr lang="sv-SE"/>
          </a:p>
        </p:txBody>
      </p:sp>
    </p:spTree>
    <p:extLst>
      <p:ext uri="{BB962C8B-B14F-4D97-AF65-F5344CB8AC3E}">
        <p14:creationId xmlns:p14="http://schemas.microsoft.com/office/powerpoint/2010/main" val="393061886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101</a:t>
            </a:fld>
            <a:endParaRPr lang="sv-SE"/>
          </a:p>
        </p:txBody>
      </p:sp>
    </p:spTree>
    <p:extLst>
      <p:ext uri="{BB962C8B-B14F-4D97-AF65-F5344CB8AC3E}">
        <p14:creationId xmlns:p14="http://schemas.microsoft.com/office/powerpoint/2010/main" val="55155425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endParaRPr lang="sv-SE">
              <a:cs typeface="Calibri"/>
            </a:endParaRPr>
          </a:p>
        </p:txBody>
      </p:sp>
      <p:sp>
        <p:nvSpPr>
          <p:cNvPr id="4" name="Platshållare för bildnummer 3"/>
          <p:cNvSpPr>
            <a:spLocks noGrp="1"/>
          </p:cNvSpPr>
          <p:nvPr>
            <p:ph type="sldNum" sz="quarter" idx="5"/>
          </p:nvPr>
        </p:nvSpPr>
        <p:spPr/>
        <p:txBody>
          <a:bodyPr/>
          <a:lstStyle/>
          <a:p>
            <a:fld id="{B85B256E-1D2E-4D24-B475-264CA91F2D62}" type="slidenum">
              <a:rPr lang="sv-SE" smtClean="0"/>
              <a:t>102</a:t>
            </a:fld>
            <a:endParaRPr lang="sv-SE"/>
          </a:p>
        </p:txBody>
      </p:sp>
    </p:spTree>
    <p:extLst>
      <p:ext uri="{BB962C8B-B14F-4D97-AF65-F5344CB8AC3E}">
        <p14:creationId xmlns:p14="http://schemas.microsoft.com/office/powerpoint/2010/main" val="3764903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ul/Dekor_ppt_undersidor_gul.png" TargetMode="External"/><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ul/Dekor_ppt_undersidor_gul.png" TargetMode="External"/><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4" Type="http://schemas.openxmlformats.org/officeDocument/2006/relationships/image" Target="../media/image13.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7.svg"/><Relationship Id="rId4" Type="http://schemas.openxmlformats.org/officeDocument/2006/relationships/image" Target="../media/image16.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 Id="rId5" Type="http://schemas.openxmlformats.org/officeDocument/2006/relationships/image" Target="../media/image17.svg"/><Relationship Id="rId4" Type="http://schemas.openxmlformats.org/officeDocument/2006/relationships/image" Target="../media/image16.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endParaRPr lang="sv-SE"/>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endParaRPr lang="sv-SE"/>
          </a:p>
        </p:txBody>
      </p:sp>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latshållare för datum 2">
            <a:extLst>
              <a:ext uri="{FF2B5EF4-FFF2-40B4-BE49-F238E27FC236}">
                <a16:creationId xmlns:a16="http://schemas.microsoft.com/office/drawing/2014/main" id="{C7108D8E-3A44-45CF-ACB1-5ED769FD3039}"/>
              </a:ext>
            </a:extLst>
          </p:cNvPr>
          <p:cNvSpPr>
            <a:spLocks noGrp="1"/>
          </p:cNvSpPr>
          <p:nvPr>
            <p:ph type="dt" sz="half" idx="10"/>
          </p:nvPr>
        </p:nvSpPr>
        <p:spPr/>
        <p:txBody>
          <a:bodyPr/>
          <a:lstStyle/>
          <a:p>
            <a:fld id="{1798B65E-7CA4-43EF-8B74-7686323F9CD6}" type="datetime1">
              <a:rPr lang="sv-SE" smtClean="0"/>
              <a:t>2024-12-19</a:t>
            </a:fld>
            <a:endParaRPr lang="sv-SE"/>
          </a:p>
        </p:txBody>
      </p:sp>
      <p:sp>
        <p:nvSpPr>
          <p:cNvPr id="5" name="Platshållare för sidfot 4">
            <a:extLst>
              <a:ext uri="{FF2B5EF4-FFF2-40B4-BE49-F238E27FC236}">
                <a16:creationId xmlns:a16="http://schemas.microsoft.com/office/drawing/2014/main" id="{F0AC10CD-D4D2-42B8-993A-ECCAC4A56177}"/>
              </a:ext>
            </a:extLst>
          </p:cNvPr>
          <p:cNvSpPr>
            <a:spLocks noGrp="1"/>
          </p:cNvSpPr>
          <p:nvPr>
            <p:ph type="ftr" sz="quarter" idx="11"/>
          </p:nvPr>
        </p:nvSpPr>
        <p:spPr/>
        <p:txBody>
          <a:bodyPr/>
          <a:lstStyle/>
          <a:p>
            <a:r>
              <a:rPr lang="sv-SE"/>
              <a:t>www.vardsamverkan.se/</a:t>
            </a:r>
            <a:r>
              <a:rPr lang="sv-SE" b="1"/>
              <a:t>goteborgsomradet</a:t>
            </a:r>
          </a:p>
        </p:txBody>
      </p:sp>
      <p:pic>
        <p:nvPicPr>
          <p:cNvPr id="2" name="Bild 1">
            <a:extLst>
              <a:ext uri="{FF2B5EF4-FFF2-40B4-BE49-F238E27FC236}">
                <a16:creationId xmlns:a16="http://schemas.microsoft.com/office/drawing/2014/main" id="{BB8CF933-CE3D-8D2A-8E4C-0FE572D6F07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5026" y="2168965"/>
            <a:ext cx="3127672" cy="1633169"/>
          </a:xfrm>
          <a:prstGeom prst="rect">
            <a:avLst/>
          </a:prstGeom>
        </p:spPr>
      </p:pic>
    </p:spTree>
    <p:extLst>
      <p:ext uri="{BB962C8B-B14F-4D97-AF65-F5344CB8AC3E}">
        <p14:creationId xmlns:p14="http://schemas.microsoft.com/office/powerpoint/2010/main" val="2600861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80298FF-DD62-47E3-B359-6BC89309D092}"/>
              </a:ext>
            </a:extLst>
          </p:cNvPr>
          <p:cNvSpPr>
            <a:spLocks noGrp="1"/>
          </p:cNvSpPr>
          <p:nvPr>
            <p:ph type="dt" sz="half" idx="10"/>
          </p:nvPr>
        </p:nvSpPr>
        <p:spPr/>
        <p:txBody>
          <a:bodyPr/>
          <a:lstStyle/>
          <a:p>
            <a:fld id="{683F4B26-0C19-4906-95B7-CA1539A4BEDD}" type="datetime1">
              <a:rPr lang="sv-SE" smtClean="0"/>
              <a:t>2024-12-19</a:t>
            </a:fld>
            <a:endParaRPr lang="sv-SE"/>
          </a:p>
        </p:txBody>
      </p:sp>
      <p:sp>
        <p:nvSpPr>
          <p:cNvPr id="8" name="Platshållare för sidfot 7">
            <a:extLst>
              <a:ext uri="{FF2B5EF4-FFF2-40B4-BE49-F238E27FC236}">
                <a16:creationId xmlns:a16="http://schemas.microsoft.com/office/drawing/2014/main" id="{E359363D-38DF-475A-B314-80E30443CF10}"/>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472222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it">
    <p:spTree>
      <p:nvGrpSpPr>
        <p:cNvPr id="1" name=""/>
        <p:cNvGrpSpPr/>
        <p:nvPr/>
      </p:nvGrpSpPr>
      <p:grpSpPr>
        <a:xfrm>
          <a:off x="0" y="0"/>
          <a:ext cx="0" cy="0"/>
          <a:chOff x="0" y="0"/>
          <a:chExt cx="0" cy="0"/>
        </a:xfrm>
      </p:grpSpPr>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3" name="Bildobjekt 9">
            <a:extLst>
              <a:ext uri="{FF2B5EF4-FFF2-40B4-BE49-F238E27FC236}">
                <a16:creationId xmlns:a16="http://schemas.microsoft.com/office/drawing/2014/main" id="{F36E0A64-1600-40DD-87C8-544A78F5AD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11778" y="-9524"/>
            <a:ext cx="3096000" cy="3599059"/>
          </a:xfrm>
          <a:prstGeom prst="rect">
            <a:avLst/>
          </a:prstGeom>
        </p:spPr>
      </p:pic>
    </p:spTree>
    <p:extLst>
      <p:ext uri="{BB962C8B-B14F-4D97-AF65-F5344CB8AC3E}">
        <p14:creationId xmlns:p14="http://schemas.microsoft.com/office/powerpoint/2010/main" val="100993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ext med bildtext">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3DBF6A37-FC71-4487-8414-67F92B3ACB8F}"/>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E74E6440-7BA3-4E5E-86AD-14BAB019B103}"/>
              </a:ext>
            </a:extLst>
          </p:cNvPr>
          <p:cNvSpPr/>
          <p:nvPr userDrawn="1"/>
        </p:nvSpPr>
        <p:spPr>
          <a:xfrm>
            <a:off x="0" y="5795889"/>
            <a:ext cx="12192000"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CBA6B4E9-ADB8-4750-96AE-CDBF8EC0BDC0}"/>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
        <p:nvSpPr>
          <p:cNvPr id="5" name="Rubrik 1">
            <a:extLst>
              <a:ext uri="{FF2B5EF4-FFF2-40B4-BE49-F238E27FC236}">
                <a16:creationId xmlns:a16="http://schemas.microsoft.com/office/drawing/2014/main" id="{23DCEC4B-E4FE-467F-BE8D-25E0D5EDABEB}"/>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Tree>
    <p:extLst>
      <p:ext uri="{BB962C8B-B14F-4D97-AF65-F5344CB8AC3E}">
        <p14:creationId xmlns:p14="http://schemas.microsoft.com/office/powerpoint/2010/main" val="4271345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6345600"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6345600" cy="36192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7488000" y="0"/>
            <a:ext cx="4704000" cy="6624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6626614"/>
            <a:ext cx="12192000"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82650AE-06A9-2D4E-84FA-95DA3038D778}" type="datetime1">
              <a:rPr kumimoji="0" lang="sv-SE"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2024-12-19</a:t>
            </a:fld>
            <a:endPar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rPr>
              <a:t>Här skriver du in sidfot</a:t>
            </a:r>
          </a:p>
        </p:txBody>
      </p:sp>
    </p:spTree>
    <p:extLst>
      <p:ext uri="{BB962C8B-B14F-4D97-AF65-F5344CB8AC3E}">
        <p14:creationId xmlns:p14="http://schemas.microsoft.com/office/powerpoint/2010/main" val="3125503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4" name="Platshållare för datum 3"/>
          <p:cNvSpPr>
            <a:spLocks noGrp="1"/>
          </p:cNvSpPr>
          <p:nvPr>
            <p:ph type="dt" sz="half" idx="10"/>
          </p:nvPr>
        </p:nvSpPr>
        <p:spPr>
          <a:xfrm>
            <a:off x="7168662" y="6492875"/>
            <a:ext cx="1075006" cy="365125"/>
          </a:xfrm>
        </p:spPr>
        <p:txBody>
          <a:bodyPr/>
          <a:lstStyle/>
          <a:p>
            <a:fld id="{0B3E354B-F420-4D40-A255-04BE85682621}" type="datetimeFigureOut">
              <a:rPr lang="sv-SE" smtClean="0"/>
              <a:t>2024-12-19</a:t>
            </a:fld>
            <a:endParaRPr lang="sv-SE"/>
          </a:p>
        </p:txBody>
      </p:sp>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r>
              <a:rPr lang="sv-SE"/>
              <a:t>Klicka här för att ändra mall för rubrikformat</a:t>
            </a:r>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r>
              <a:rPr lang="sv-SE"/>
              <a:t>Klicka här för att ändra mall för underrubrikformat</a:t>
            </a:r>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ruta 20"/>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2232160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Endast rubrik">
    <p:spTree>
      <p:nvGrpSpPr>
        <p:cNvPr id="1" name=""/>
        <p:cNvGrpSpPr/>
        <p:nvPr/>
      </p:nvGrpSpPr>
      <p:grpSpPr>
        <a:xfrm>
          <a:off x="0" y="0"/>
          <a:ext cx="0" cy="0"/>
          <a:chOff x="0" y="0"/>
          <a:chExt cx="0" cy="0"/>
        </a:xfrm>
      </p:grpSpPr>
      <p:sp>
        <p:nvSpPr>
          <p:cNvPr id="3" name="Platshållare för datum 2"/>
          <p:cNvSpPr>
            <a:spLocks noGrp="1"/>
          </p:cNvSpPr>
          <p:nvPr>
            <p:ph type="dt" sz="half" idx="10"/>
          </p:nvPr>
        </p:nvSpPr>
        <p:spPr/>
        <p:txBody>
          <a:bodyPr/>
          <a:lstStyle/>
          <a:p>
            <a:fld id="{0B3E354B-F420-4D40-A255-04BE85682621}" type="datetimeFigureOut">
              <a:rPr lang="sv-SE" smtClean="0"/>
              <a:t>2024-12-19</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a:xfrm>
            <a:off x="8610600" y="6356350"/>
            <a:ext cx="2743200" cy="365125"/>
          </a:xfrm>
          <a:prstGeom prst="rect">
            <a:avLst/>
          </a:prstGeom>
        </p:spPr>
        <p:txBody>
          <a:bodyPr/>
          <a:lstStyle/>
          <a:p>
            <a:fld id="{06E5C176-B9B9-475B-A9F9-B2A9CDC730A7}" type="slidenum">
              <a:rPr lang="sv-SE" smtClean="0"/>
              <a:t>‹#›</a:t>
            </a:fld>
            <a:endParaRPr lang="sv-SE"/>
          </a:p>
        </p:txBody>
      </p:sp>
      <p:pic>
        <p:nvPicPr>
          <p:cNvPr id="7" name="Bildobjekt 6">
            <a:extLst>
              <a:ext uri="{FF2B5EF4-FFF2-40B4-BE49-F238E27FC236}">
                <a16:creationId xmlns:a16="http://schemas.microsoft.com/office/drawing/2014/main" id="{561AA21E-7C79-4899-B175-288A6F90EB9F}"/>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8" name="Rubrik 1">
            <a:extLst>
              <a:ext uri="{FF2B5EF4-FFF2-40B4-BE49-F238E27FC236}">
                <a16:creationId xmlns:a16="http://schemas.microsoft.com/office/drawing/2014/main" id="{647EF5BC-EF07-4CA0-A9D2-68AD62FC9B04}"/>
              </a:ext>
            </a:extLst>
          </p:cNvPr>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mall för rubrikformat</a:t>
            </a:r>
          </a:p>
        </p:txBody>
      </p:sp>
      <p:sp>
        <p:nvSpPr>
          <p:cNvPr id="9" name="textruta 8">
            <a:extLst>
              <a:ext uri="{FF2B5EF4-FFF2-40B4-BE49-F238E27FC236}">
                <a16:creationId xmlns:a16="http://schemas.microsoft.com/office/drawing/2014/main" id="{5F4CF4CC-BA5E-47DE-B94F-F8991627C991}"/>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90543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vå delar">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EE61A7A6-E7A9-FE45-B980-48618D306872}"/>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B735E5B5-6A3C-3DC7-28E3-0A775944503B}"/>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Rubrik 7">
            <a:extLst>
              <a:ext uri="{FF2B5EF4-FFF2-40B4-BE49-F238E27FC236}">
                <a16:creationId xmlns:a16="http://schemas.microsoft.com/office/drawing/2014/main" id="{C48AE9F5-3A32-FE68-AF7B-2B3EE9072598}"/>
              </a:ext>
            </a:extLst>
          </p:cNvPr>
          <p:cNvSpPr>
            <a:spLocks noGrp="1"/>
          </p:cNvSpPr>
          <p:nvPr>
            <p:ph type="title"/>
          </p:nvPr>
        </p:nvSpPr>
        <p:spPr/>
        <p:txBody>
          <a:bodyPr/>
          <a:lstStyle/>
          <a:p>
            <a:r>
              <a:rPr lang="sv-SE"/>
              <a:t>Klicka här för att ändra mall för rubrikformat</a:t>
            </a:r>
          </a:p>
        </p:txBody>
      </p:sp>
      <p:sp>
        <p:nvSpPr>
          <p:cNvPr id="9" name="Platshållare för sidfot 8">
            <a:extLst>
              <a:ext uri="{FF2B5EF4-FFF2-40B4-BE49-F238E27FC236}">
                <a16:creationId xmlns:a16="http://schemas.microsoft.com/office/drawing/2014/main" id="{899A9E62-ACAE-68AC-54F5-075CFECA34CA}"/>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2276592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om">
    <p:spTree>
      <p:nvGrpSpPr>
        <p:cNvPr id="1" name=""/>
        <p:cNvGrpSpPr/>
        <p:nvPr/>
      </p:nvGrpSpPr>
      <p:grpSpPr>
        <a:xfrm>
          <a:off x="0" y="0"/>
          <a:ext cx="0" cy="0"/>
          <a:chOff x="0" y="0"/>
          <a:chExt cx="0" cy="0"/>
        </a:xfrm>
      </p:grpSpPr>
      <p:pic>
        <p:nvPicPr>
          <p:cNvPr id="3" name="Bildobjekt 2" descr="En bild som visar växel, bestick, hjul, cirkel&#10;&#10;Automatiskt genererad beskrivning">
            <a:extLst>
              <a:ext uri="{FF2B5EF4-FFF2-40B4-BE49-F238E27FC236}">
                <a16:creationId xmlns:a16="http://schemas.microsoft.com/office/drawing/2014/main" id="{92DF404B-7DE6-D650-03C4-400634E0FB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8009" y="3319858"/>
            <a:ext cx="5421689" cy="4147188"/>
          </a:xfrm>
          <a:prstGeom prst="rect">
            <a:avLst/>
          </a:prstGeom>
        </p:spPr>
      </p:pic>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Kommun och sjukvård – Samverkan i Göteborgsområdet</a:t>
            </a:r>
          </a:p>
        </p:txBody>
      </p:sp>
      <p:sp>
        <p:nvSpPr>
          <p:cNvPr id="2" name="Rubrik 1">
            <a:extLst>
              <a:ext uri="{FF2B5EF4-FFF2-40B4-BE49-F238E27FC236}">
                <a16:creationId xmlns:a16="http://schemas.microsoft.com/office/drawing/2014/main" id="{4D8534D9-DD38-1B0D-8E30-6BCDD20067AA}"/>
              </a:ext>
            </a:extLst>
          </p:cNvPr>
          <p:cNvSpPr>
            <a:spLocks noGrp="1"/>
          </p:cNvSpPr>
          <p:nvPr>
            <p:ph type="title"/>
          </p:nvPr>
        </p:nvSpPr>
        <p:spPr>
          <a:xfrm>
            <a:off x="838200" y="365125"/>
            <a:ext cx="10515600" cy="1325563"/>
          </a:xfrm>
        </p:spPr>
        <p:txBody>
          <a:bodyPr/>
          <a:lstStyle/>
          <a:p>
            <a:r>
              <a:rPr lang="sv-SE"/>
              <a:t>Klicka här för att ändra mall för rubrikformat</a:t>
            </a:r>
          </a:p>
        </p:txBody>
      </p:sp>
      <p:sp>
        <p:nvSpPr>
          <p:cNvPr id="4" name="Platshållare för innehåll 2">
            <a:extLst>
              <a:ext uri="{FF2B5EF4-FFF2-40B4-BE49-F238E27FC236}">
                <a16:creationId xmlns:a16="http://schemas.microsoft.com/office/drawing/2014/main" id="{4718DBAF-F218-34E3-6F6E-B55EEB0A283D}"/>
              </a:ext>
            </a:extLst>
          </p:cNvPr>
          <p:cNvSpPr>
            <a:spLocks noGrp="1"/>
          </p:cNvSpPr>
          <p:nvPr>
            <p:ph idx="1"/>
          </p:nvPr>
        </p:nvSpPr>
        <p:spPr>
          <a:xfrm>
            <a:off x="838200" y="1825625"/>
            <a:ext cx="10515600" cy="4351338"/>
          </a:xfrm>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9275246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AFF8D4-601B-40B3-B616-ABBDFA343888}"/>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C904132B-6BC2-4141-8A30-D5B6A6DC4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28CE6474-F524-4102-A920-1C1537407D9E}"/>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5EEDFA02-5624-44CF-81DC-B2B79E741073}"/>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67A54D6-25C4-459B-923B-9D37F0A03E1D}"/>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2066918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885CF1-DD38-42C0-82DD-8EB664B9A125}"/>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FD0A9C24-5B3F-4FC5-AA92-612B3BB84FAA}"/>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3D657F81-C197-462F-AF28-87F6AAA033B5}"/>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292FC3AA-BDB8-4845-97F8-31FAC5A2D20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A71F33E-FDF4-4CBE-8DFC-6676397568CA}"/>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527248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innehåll 2"/>
          <p:cNvSpPr>
            <a:spLocks noGrp="1"/>
          </p:cNvSpPr>
          <p:nvPr>
            <p:ph idx="1"/>
          </p:nvPr>
        </p:nvSpPr>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8" name="Bildobjekt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5" name="Platshållare för datum 4">
            <a:extLst>
              <a:ext uri="{FF2B5EF4-FFF2-40B4-BE49-F238E27FC236}">
                <a16:creationId xmlns:a16="http://schemas.microsoft.com/office/drawing/2014/main" id="{D9CBE404-175F-4FD6-9CEA-3845E5D3A848}"/>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6" name="Platshållare för sidfot 5">
            <a:extLst>
              <a:ext uri="{FF2B5EF4-FFF2-40B4-BE49-F238E27FC236}">
                <a16:creationId xmlns:a16="http://schemas.microsoft.com/office/drawing/2014/main" id="{8B5451FD-6B10-4130-8D1A-F1771EF2EE0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444907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B2FB25-B1F8-45FE-BA4B-AE5C14C5CD2B}"/>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35FDEA10-4597-48BF-B427-D28DC15114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39159A14-C036-49CD-A32F-90313130536B}"/>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8742491C-C122-4F1E-B826-FE4A13B63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832D12E-D161-4584-9A83-8C3D2393C532}"/>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37308045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CE7F7E-199E-4627-A2DA-73F2D7489B1E}"/>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FD8EF2FB-0F43-4F06-8C85-C12BFFEC6C09}"/>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AABCC79-2369-446D-B9F1-6CA00CEA094E}"/>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D698405D-5048-4417-ADB8-A14FC2F5C5ED}"/>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6" name="Platshållare för sidfot 5">
            <a:extLst>
              <a:ext uri="{FF2B5EF4-FFF2-40B4-BE49-F238E27FC236}">
                <a16:creationId xmlns:a16="http://schemas.microsoft.com/office/drawing/2014/main" id="{ABE3AAD2-10FE-4FB8-A3CE-077B7B76D84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1C13151D-855D-44F3-B6E9-BF664FD1CB20}"/>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847608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B3D929-3E80-4B4A-984B-B5EE29DFA9E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315AF7B-4EA8-42C4-B19D-B62CA328E8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5FC70403-16FD-422B-87D7-1EB14B0D30E8}"/>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CF682D1B-9B20-40DB-82DC-E16FA96686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5BB70F79-B555-4BD6-81D8-0136244B972F}"/>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74322527-82DD-461F-825A-737688170C16}"/>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8" name="Platshållare för sidfot 7">
            <a:extLst>
              <a:ext uri="{FF2B5EF4-FFF2-40B4-BE49-F238E27FC236}">
                <a16:creationId xmlns:a16="http://schemas.microsoft.com/office/drawing/2014/main" id="{AECE62B4-BA7B-4A41-A72F-23D70A58FFC7}"/>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209133AA-E531-4D4D-8213-CB6A1CFB546C}"/>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30770309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043308-1F60-47E8-BE40-B511F72CECBF}"/>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CDE0B591-48D6-427B-9490-0A93CF5B9122}"/>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4" name="Platshållare för sidfot 3">
            <a:extLst>
              <a:ext uri="{FF2B5EF4-FFF2-40B4-BE49-F238E27FC236}">
                <a16:creationId xmlns:a16="http://schemas.microsoft.com/office/drawing/2014/main" id="{CEF4A4AE-4430-48BC-A056-1716BFAB64E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2998A48D-E650-47BF-9D5C-D6FE5153677E}"/>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3418853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DB48FF4F-56F3-4FE0-9052-F09F0F1A80AA}"/>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3" name="Platshållare för sidfot 2">
            <a:extLst>
              <a:ext uri="{FF2B5EF4-FFF2-40B4-BE49-F238E27FC236}">
                <a16:creationId xmlns:a16="http://schemas.microsoft.com/office/drawing/2014/main" id="{516EE044-05FF-457D-AD2B-5DACC90552C4}"/>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59C45621-4F47-49F7-AE83-250AC40069F3}"/>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1494250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562929-ED95-48A5-91DA-9B8B5A3EC92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C30312E4-1895-4426-9CFB-B68B3B5B32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D16794C9-FBC5-4242-9520-3EBBDD1B9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A8D9AB87-2315-4955-92B6-2CB96555C53B}"/>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6" name="Platshållare för sidfot 5">
            <a:extLst>
              <a:ext uri="{FF2B5EF4-FFF2-40B4-BE49-F238E27FC236}">
                <a16:creationId xmlns:a16="http://schemas.microsoft.com/office/drawing/2014/main" id="{7572F682-DA64-4A07-97D4-0D2E76656C6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0F390014-301A-4C3A-B8D6-B02D8A3E60DE}"/>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25003129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3734C2C-F88A-4BD6-946C-695B7E0DD8B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5933BD1A-88F2-4562-86E7-CBE0C2F443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D3236488-C4EF-4DDA-89E1-D8D4EEFA3D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7D5A819-BAC4-47AF-B980-61694D54CAC4}"/>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6" name="Platshållare för sidfot 5">
            <a:extLst>
              <a:ext uri="{FF2B5EF4-FFF2-40B4-BE49-F238E27FC236}">
                <a16:creationId xmlns:a16="http://schemas.microsoft.com/office/drawing/2014/main" id="{CCEE0DFE-1BC8-44AB-AAF6-C7E8AB5DD343}"/>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FAF399DC-D6D9-4731-8A3A-F6D182D450F9}"/>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3867106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5C1F9B-F378-4B83-88B9-8BF56669DD2F}"/>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CA7CB4ED-7328-41D0-B9F4-D359453C36C0}"/>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B3A81BD-A1F9-404B-827D-C41CED3747F4}"/>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E80C7E22-7A85-403C-8225-B5D3DE22445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3D3210B-7E4C-49AC-B249-7D9738C00C78}"/>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13633891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25FFE2AF-70F3-4A98-AD3A-0DABA60E4ADE}"/>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9578AE58-10E1-4D6D-BB0F-9D0CE4A4C6C6}"/>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76868F1-2586-45C1-AF8F-A7A1AC9B2AA7}"/>
              </a:ext>
            </a:extLst>
          </p:cNvPr>
          <p:cNvSpPr>
            <a:spLocks noGrp="1"/>
          </p:cNvSpPr>
          <p:nvPr>
            <p:ph type="dt" sz="half" idx="10"/>
          </p:nvPr>
        </p:nvSpPr>
        <p:spPr/>
        <p:txBody>
          <a:body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C2D1F98C-D774-4884-B03D-9500651C9EE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D2935772-8550-4968-8794-4A8E54AD241C}"/>
              </a:ext>
            </a:extLst>
          </p:cNvPr>
          <p:cNvSpPr>
            <a:spLocks noGrp="1"/>
          </p:cNvSpPr>
          <p:nvPr>
            <p:ph type="sldNum" sz="quarter" idx="12"/>
          </p:nvPr>
        </p:nvSpPr>
        <p:spPr/>
        <p:txBody>
          <a:bodyPr/>
          <a:lstStyle/>
          <a:p>
            <a:fld id="{1621037E-7A0D-4D2F-B0DB-A584A2545460}" type="slidenum">
              <a:rPr lang="sv-SE" smtClean="0"/>
              <a:t>‹#›</a:t>
            </a:fld>
            <a:endParaRPr lang="sv-SE"/>
          </a:p>
        </p:txBody>
      </p:sp>
    </p:spTree>
    <p:extLst>
      <p:ext uri="{BB962C8B-B14F-4D97-AF65-F5344CB8AC3E}">
        <p14:creationId xmlns:p14="http://schemas.microsoft.com/office/powerpoint/2010/main" val="4167950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7" name="Platshållare för sidfot 6">
            <a:extLst>
              <a:ext uri="{FF2B5EF4-FFF2-40B4-BE49-F238E27FC236}">
                <a16:creationId xmlns:a16="http://schemas.microsoft.com/office/drawing/2014/main" id="{70B38661-8134-50A1-31F2-3B801D986E43}"/>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179940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datum 7">
            <a:extLst>
              <a:ext uri="{FF2B5EF4-FFF2-40B4-BE49-F238E27FC236}">
                <a16:creationId xmlns:a16="http://schemas.microsoft.com/office/drawing/2014/main" id="{D0246E4D-4771-4576-8197-2F42298B804E}"/>
              </a:ext>
            </a:extLst>
          </p:cNvPr>
          <p:cNvSpPr>
            <a:spLocks noGrp="1"/>
          </p:cNvSpPr>
          <p:nvPr>
            <p:ph type="dt" sz="half" idx="10"/>
          </p:nvPr>
        </p:nvSpPr>
        <p:spPr/>
        <p:txBody>
          <a:bodyPr/>
          <a:lstStyle/>
          <a:p>
            <a:fld id="{25EACB52-E021-4047-9255-21A40363EDE1}" type="datetime1">
              <a:rPr lang="sv-SE" smtClean="0"/>
              <a:t>2024-12-19</a:t>
            </a:fld>
            <a:endParaRPr lang="sv-SE"/>
          </a:p>
        </p:txBody>
      </p:sp>
      <p:sp>
        <p:nvSpPr>
          <p:cNvPr id="9" name="Platshållare för sidfot 8">
            <a:extLst>
              <a:ext uri="{FF2B5EF4-FFF2-40B4-BE49-F238E27FC236}">
                <a16:creationId xmlns:a16="http://schemas.microsoft.com/office/drawing/2014/main" id="{6BB9D5FA-7471-4C71-B215-FACD16DFD73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3463284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2_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pic>
        <p:nvPicPr>
          <p:cNvPr id="9" name="Bildobjekt 8" descr="En bild som visar växel, bestick, cirkel, hjul&#10;&#10;Automatiskt genererad beskrivning">
            <a:extLst>
              <a:ext uri="{FF2B5EF4-FFF2-40B4-BE49-F238E27FC236}">
                <a16:creationId xmlns:a16="http://schemas.microsoft.com/office/drawing/2014/main" id="{D90E11F1-51BA-7666-C67A-8F81EFBB8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315" y="4924425"/>
            <a:ext cx="3300841" cy="1732163"/>
          </a:xfrm>
          <a:prstGeom prst="rect">
            <a:avLst/>
          </a:prstGeom>
        </p:spPr>
      </p:pic>
    </p:spTree>
    <p:extLst>
      <p:ext uri="{BB962C8B-B14F-4D97-AF65-F5344CB8AC3E}">
        <p14:creationId xmlns:p14="http://schemas.microsoft.com/office/powerpoint/2010/main" val="659429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1_Rubrikbild">
    <p:spTree>
      <p:nvGrpSpPr>
        <p:cNvPr id="1" name=""/>
        <p:cNvGrpSpPr/>
        <p:nvPr/>
      </p:nvGrpSpPr>
      <p:grpSpPr>
        <a:xfrm>
          <a:off x="0" y="0"/>
          <a:ext cx="0" cy="0"/>
          <a:chOff x="0" y="0"/>
          <a:chExt cx="0" cy="0"/>
        </a:xfrm>
      </p:grpSpPr>
      <p:pic>
        <p:nvPicPr>
          <p:cNvPr id="4" name="Bildobjekt 3" descr="En bild som visar växel, bestick, hjul, cirkel&#10;&#10;Automatiskt genererad beskrivning">
            <a:extLst>
              <a:ext uri="{FF2B5EF4-FFF2-40B4-BE49-F238E27FC236}">
                <a16:creationId xmlns:a16="http://schemas.microsoft.com/office/drawing/2014/main" id="{29CB0917-2615-D53E-4C85-73983EB948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3401" y="3320412"/>
            <a:ext cx="5421688" cy="4147187"/>
          </a:xfrm>
          <a:prstGeom prst="rect">
            <a:avLst/>
          </a:prstGeom>
        </p:spPr>
      </p:pic>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7" name="Platshållare för sidfot 6">
            <a:extLst>
              <a:ext uri="{FF2B5EF4-FFF2-40B4-BE49-F238E27FC236}">
                <a16:creationId xmlns:a16="http://schemas.microsoft.com/office/drawing/2014/main" id="{70B38661-8134-50A1-31F2-3B801D986E43}"/>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31628629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09912C-5C91-06E7-15FD-7B60A92892ED}"/>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2F6992C-0095-B3F6-FF00-3E2D637997CB}"/>
              </a:ext>
            </a:extLst>
          </p:cNvPr>
          <p:cNvSpPr>
            <a:spLocks noGrp="1"/>
          </p:cNvSpPr>
          <p:nvPr>
            <p:ph idx="1"/>
          </p:nvPr>
        </p:nvSpPr>
        <p:spPr>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sidfot 6">
            <a:extLst>
              <a:ext uri="{FF2B5EF4-FFF2-40B4-BE49-F238E27FC236}">
                <a16:creationId xmlns:a16="http://schemas.microsoft.com/office/drawing/2014/main" id="{7A867149-EBD4-DEE8-6CE7-BB656AE4F90B}"/>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1379357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580DC4-3E90-61E8-8E32-E11281BA6D1D}"/>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81AF1915-ED65-7D90-2122-01C4186823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Platshållare för sidfot 6">
            <a:extLst>
              <a:ext uri="{FF2B5EF4-FFF2-40B4-BE49-F238E27FC236}">
                <a16:creationId xmlns:a16="http://schemas.microsoft.com/office/drawing/2014/main" id="{E37AB71F-3026-F8E3-7FFC-0CC417B03A59}"/>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14475129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EE61A7A6-E7A9-FE45-B980-48618D306872}"/>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B735E5B5-6A3C-3DC7-28E3-0A775944503B}"/>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Rubrik 7">
            <a:extLst>
              <a:ext uri="{FF2B5EF4-FFF2-40B4-BE49-F238E27FC236}">
                <a16:creationId xmlns:a16="http://schemas.microsoft.com/office/drawing/2014/main" id="{C48AE9F5-3A32-FE68-AF7B-2B3EE9072598}"/>
              </a:ext>
            </a:extLst>
          </p:cNvPr>
          <p:cNvSpPr>
            <a:spLocks noGrp="1"/>
          </p:cNvSpPr>
          <p:nvPr>
            <p:ph type="title"/>
          </p:nvPr>
        </p:nvSpPr>
        <p:spPr/>
        <p:txBody>
          <a:bodyPr/>
          <a:lstStyle/>
          <a:p>
            <a:r>
              <a:rPr lang="sv-SE"/>
              <a:t>Klicka här för att ändra mall för rubrikformat</a:t>
            </a:r>
          </a:p>
        </p:txBody>
      </p:sp>
      <p:sp>
        <p:nvSpPr>
          <p:cNvPr id="9" name="Platshållare för sidfot 8">
            <a:extLst>
              <a:ext uri="{FF2B5EF4-FFF2-40B4-BE49-F238E27FC236}">
                <a16:creationId xmlns:a16="http://schemas.microsoft.com/office/drawing/2014/main" id="{899A9E62-ACAE-68AC-54F5-075CFECA34CA}"/>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25533846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2B3CA8-0DAF-D330-6A43-3772501B56C3}"/>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94165B13-4D2E-A28E-BB5D-ABA8482509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EE8ED458-1835-C4D9-FA8C-706A54983840}"/>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9EBF90F-CE75-DB22-834D-0B1F77B1DE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81FE5A28-3435-8904-110E-2F1342C0CA13}"/>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sidfot 9">
            <a:extLst>
              <a:ext uri="{FF2B5EF4-FFF2-40B4-BE49-F238E27FC236}">
                <a16:creationId xmlns:a16="http://schemas.microsoft.com/office/drawing/2014/main" id="{A2FF2320-7BD8-89D2-0F02-C39BFC309CF5}"/>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650862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774DEC-0E82-361B-9CEC-FF712577015A}"/>
              </a:ext>
            </a:extLst>
          </p:cNvPr>
          <p:cNvSpPr>
            <a:spLocks noGrp="1"/>
          </p:cNvSpPr>
          <p:nvPr>
            <p:ph type="title"/>
          </p:nvPr>
        </p:nvSpPr>
        <p:spPr/>
        <p:txBody>
          <a:bodyPr/>
          <a:lstStyle/>
          <a:p>
            <a:r>
              <a:rPr lang="sv-SE"/>
              <a:t>Klicka här för att ändra mall för rubrikformat</a:t>
            </a:r>
          </a:p>
        </p:txBody>
      </p:sp>
      <p:sp>
        <p:nvSpPr>
          <p:cNvPr id="6" name="Platshållare för sidfot 5">
            <a:extLst>
              <a:ext uri="{FF2B5EF4-FFF2-40B4-BE49-F238E27FC236}">
                <a16:creationId xmlns:a16="http://schemas.microsoft.com/office/drawing/2014/main" id="{7D3EA5B7-E528-9CB9-C803-EA4CACC60F82}"/>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22283055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10828954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om">
    <p:spTree>
      <p:nvGrpSpPr>
        <p:cNvPr id="1" name=""/>
        <p:cNvGrpSpPr/>
        <p:nvPr/>
      </p:nvGrpSpPr>
      <p:grpSpPr>
        <a:xfrm>
          <a:off x="0" y="0"/>
          <a:ext cx="0" cy="0"/>
          <a:chOff x="0" y="0"/>
          <a:chExt cx="0" cy="0"/>
        </a:xfrm>
      </p:grpSpPr>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Kommun och sjukvård – Samverkan i Göteborgsområdet</a:t>
            </a:r>
          </a:p>
        </p:txBody>
      </p:sp>
      <p:pic>
        <p:nvPicPr>
          <p:cNvPr id="4" name="Bildobjekt 3" descr="En bild som visar växel, bestick, hjul, cirkel&#10;&#10;Automatiskt genererad beskrivning">
            <a:extLst>
              <a:ext uri="{FF2B5EF4-FFF2-40B4-BE49-F238E27FC236}">
                <a16:creationId xmlns:a16="http://schemas.microsoft.com/office/drawing/2014/main" id="{1C1985BA-ABD7-22AA-C216-53A81D11AD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3401" y="3320412"/>
            <a:ext cx="5421688" cy="4147187"/>
          </a:xfrm>
          <a:prstGeom prst="rect">
            <a:avLst/>
          </a:prstGeom>
        </p:spPr>
      </p:pic>
      <p:sp>
        <p:nvSpPr>
          <p:cNvPr id="2" name="Rubrik 1">
            <a:extLst>
              <a:ext uri="{FF2B5EF4-FFF2-40B4-BE49-F238E27FC236}">
                <a16:creationId xmlns:a16="http://schemas.microsoft.com/office/drawing/2014/main" id="{E3127837-AA1E-7883-FD2F-69C5CC9313A7}"/>
              </a:ext>
            </a:extLst>
          </p:cNvPr>
          <p:cNvSpPr>
            <a:spLocks noGrp="1"/>
          </p:cNvSpPr>
          <p:nvPr>
            <p:ph type="title"/>
          </p:nvPr>
        </p:nvSpPr>
        <p:spPr>
          <a:xfrm>
            <a:off x="838200" y="365125"/>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F6D8847-9AC6-3A6D-54C3-B4779C80337C}"/>
              </a:ext>
            </a:extLst>
          </p:cNvPr>
          <p:cNvSpPr>
            <a:spLocks noGrp="1"/>
          </p:cNvSpPr>
          <p:nvPr>
            <p:ph idx="1"/>
          </p:nvPr>
        </p:nvSpPr>
        <p:spPr>
          <a:xfrm>
            <a:off x="838200" y="1825625"/>
            <a:ext cx="10515600" cy="4351338"/>
          </a:xfrm>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1546893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Tom">
    <p:spTree>
      <p:nvGrpSpPr>
        <p:cNvPr id="1" name=""/>
        <p:cNvGrpSpPr/>
        <p:nvPr/>
      </p:nvGrpSpPr>
      <p:grpSpPr>
        <a:xfrm>
          <a:off x="0" y="0"/>
          <a:ext cx="0" cy="0"/>
          <a:chOff x="0" y="0"/>
          <a:chExt cx="0" cy="0"/>
        </a:xfrm>
      </p:grpSpPr>
      <p:pic>
        <p:nvPicPr>
          <p:cNvPr id="3" name="Bildobjekt 2" descr="En bild som visar växel, bestick, hjul, cirkel&#10;&#10;Automatiskt genererad beskrivning">
            <a:extLst>
              <a:ext uri="{FF2B5EF4-FFF2-40B4-BE49-F238E27FC236}">
                <a16:creationId xmlns:a16="http://schemas.microsoft.com/office/drawing/2014/main" id="{92DF404B-7DE6-D650-03C4-400634E0FB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8009" y="3319858"/>
            <a:ext cx="5421689" cy="4147188"/>
          </a:xfrm>
          <a:prstGeom prst="rect">
            <a:avLst/>
          </a:prstGeom>
        </p:spPr>
      </p:pic>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Kommun och sjukvård – Samverkan i Göteborgsområdet</a:t>
            </a:r>
          </a:p>
        </p:txBody>
      </p:sp>
      <p:sp>
        <p:nvSpPr>
          <p:cNvPr id="2" name="Rubrik 1">
            <a:extLst>
              <a:ext uri="{FF2B5EF4-FFF2-40B4-BE49-F238E27FC236}">
                <a16:creationId xmlns:a16="http://schemas.microsoft.com/office/drawing/2014/main" id="{4D8534D9-DD38-1B0D-8E30-6BCDD20067AA}"/>
              </a:ext>
            </a:extLst>
          </p:cNvPr>
          <p:cNvSpPr>
            <a:spLocks noGrp="1"/>
          </p:cNvSpPr>
          <p:nvPr>
            <p:ph type="title"/>
          </p:nvPr>
        </p:nvSpPr>
        <p:spPr>
          <a:xfrm>
            <a:off x="838200" y="365125"/>
            <a:ext cx="10515600" cy="1325563"/>
          </a:xfrm>
        </p:spPr>
        <p:txBody>
          <a:bodyPr/>
          <a:lstStyle/>
          <a:p>
            <a:r>
              <a:rPr lang="sv-SE"/>
              <a:t>Klicka här för att ändra mall för rubrikformat</a:t>
            </a:r>
          </a:p>
        </p:txBody>
      </p:sp>
      <p:sp>
        <p:nvSpPr>
          <p:cNvPr id="4" name="Platshållare för innehåll 2">
            <a:extLst>
              <a:ext uri="{FF2B5EF4-FFF2-40B4-BE49-F238E27FC236}">
                <a16:creationId xmlns:a16="http://schemas.microsoft.com/office/drawing/2014/main" id="{4718DBAF-F218-34E3-6F6E-B55EEB0A283D}"/>
              </a:ext>
            </a:extLst>
          </p:cNvPr>
          <p:cNvSpPr>
            <a:spLocks noGrp="1"/>
          </p:cNvSpPr>
          <p:nvPr>
            <p:ph idx="1"/>
          </p:nvPr>
        </p:nvSpPr>
        <p:spPr>
          <a:xfrm>
            <a:off x="838200" y="1825625"/>
            <a:ext cx="10515600" cy="4351338"/>
          </a:xfrm>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357837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9B92EDF5-9FA3-402D-B5C8-ED6A30ED5749}" type="datetime1">
              <a:rPr lang="sv-SE" smtClean="0"/>
              <a:t>2024-12-19</a:t>
            </a:fld>
            <a:endParaRPr lang="sv-SE"/>
          </a:p>
        </p:txBody>
      </p:sp>
      <p:sp>
        <p:nvSpPr>
          <p:cNvPr id="8" name="Platshållare för sidfot 7"/>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8449003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08BBFFB-4345-77F8-FC87-44C523B8B6A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FB5D750-337F-3FF9-710E-55A9F530EB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8B069B1F-087E-655B-65E1-0ED26EFBE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sidfot 7">
            <a:extLst>
              <a:ext uri="{FF2B5EF4-FFF2-40B4-BE49-F238E27FC236}">
                <a16:creationId xmlns:a16="http://schemas.microsoft.com/office/drawing/2014/main" id="{B15A74E1-530C-3218-909A-5AFBCA9F2068}"/>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18631579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4E416E0-6D89-9DF4-A926-BEC76134DD1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B295843E-FF10-2B63-86ED-5B0121F3CC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736CEAC4-5132-96C2-DBA4-A1E0337597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sidfot 7">
            <a:extLst>
              <a:ext uri="{FF2B5EF4-FFF2-40B4-BE49-F238E27FC236}">
                <a16:creationId xmlns:a16="http://schemas.microsoft.com/office/drawing/2014/main" id="{7664255A-E43B-66D1-6C7E-4866661A7D73}"/>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2529365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BA3763-BAF4-852B-2DE6-735884C1BA6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576BA2F2-5A6B-6DDD-B596-35559B53E4DC}"/>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sidfot 6">
            <a:extLst>
              <a:ext uri="{FF2B5EF4-FFF2-40B4-BE49-F238E27FC236}">
                <a16:creationId xmlns:a16="http://schemas.microsoft.com/office/drawing/2014/main" id="{43412658-90BB-F45A-80E6-0796ADC7DD26}"/>
              </a:ext>
            </a:extLst>
          </p:cNvPr>
          <p:cNvSpPr>
            <a:spLocks noGrp="1"/>
          </p:cNvSpPr>
          <p:nvPr>
            <p:ph type="ftr" sz="quarter" idx="10"/>
          </p:nvPr>
        </p:nvSpPr>
        <p:spPr/>
        <p:txBody>
          <a:bodyPr/>
          <a:lstStyle/>
          <a:p>
            <a:r>
              <a:rPr lang="sv-SE"/>
              <a:t>Kommun och sjukvård – Samverkan i Göteborgsområdet</a:t>
            </a:r>
          </a:p>
        </p:txBody>
      </p:sp>
    </p:spTree>
    <p:extLst>
      <p:ext uri="{BB962C8B-B14F-4D97-AF65-F5344CB8AC3E}">
        <p14:creationId xmlns:p14="http://schemas.microsoft.com/office/powerpoint/2010/main" val="6400361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endParaRPr lang="sv-SE"/>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endParaRPr lang="sv-SE"/>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latshållare för datum 2">
            <a:extLst>
              <a:ext uri="{FF2B5EF4-FFF2-40B4-BE49-F238E27FC236}">
                <a16:creationId xmlns:a16="http://schemas.microsoft.com/office/drawing/2014/main" id="{C7108D8E-3A44-45CF-ACB1-5ED769FD3039}"/>
              </a:ext>
            </a:extLst>
          </p:cNvPr>
          <p:cNvSpPr>
            <a:spLocks noGrp="1"/>
          </p:cNvSpPr>
          <p:nvPr>
            <p:ph type="dt" sz="half" idx="10"/>
          </p:nvPr>
        </p:nvSpPr>
        <p:spPr/>
        <p:txBody>
          <a:bodyPr/>
          <a:lstStyle/>
          <a:p>
            <a:fld id="{1798B65E-7CA4-43EF-8B74-7686323F9CD6}" type="datetime1">
              <a:rPr lang="sv-SE" smtClean="0"/>
              <a:t>2024-12-19</a:t>
            </a:fld>
            <a:endParaRPr lang="sv-SE"/>
          </a:p>
        </p:txBody>
      </p:sp>
      <p:sp>
        <p:nvSpPr>
          <p:cNvPr id="5" name="Platshållare för sidfot 4">
            <a:extLst>
              <a:ext uri="{FF2B5EF4-FFF2-40B4-BE49-F238E27FC236}">
                <a16:creationId xmlns:a16="http://schemas.microsoft.com/office/drawing/2014/main" id="{F0AC10CD-D4D2-42B8-993A-ECCAC4A56177}"/>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7416206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innehåll 2"/>
          <p:cNvSpPr>
            <a:spLocks noGrp="1"/>
          </p:cNvSpPr>
          <p:nvPr>
            <p:ph idx="1"/>
          </p:nvPr>
        </p:nvSpPr>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8" name="Bildobjekt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5" name="Platshållare för datum 4">
            <a:extLst>
              <a:ext uri="{FF2B5EF4-FFF2-40B4-BE49-F238E27FC236}">
                <a16:creationId xmlns:a16="http://schemas.microsoft.com/office/drawing/2014/main" id="{D9CBE404-175F-4FD6-9CEA-3845E5D3A848}"/>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6" name="Platshållare för sidfot 5">
            <a:extLst>
              <a:ext uri="{FF2B5EF4-FFF2-40B4-BE49-F238E27FC236}">
                <a16:creationId xmlns:a16="http://schemas.microsoft.com/office/drawing/2014/main" id="{8B5451FD-6B10-4130-8D1A-F1771EF2EE0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40915936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datum 7">
            <a:extLst>
              <a:ext uri="{FF2B5EF4-FFF2-40B4-BE49-F238E27FC236}">
                <a16:creationId xmlns:a16="http://schemas.microsoft.com/office/drawing/2014/main" id="{D0246E4D-4771-4576-8197-2F42298B804E}"/>
              </a:ext>
            </a:extLst>
          </p:cNvPr>
          <p:cNvSpPr>
            <a:spLocks noGrp="1"/>
          </p:cNvSpPr>
          <p:nvPr>
            <p:ph type="dt" sz="half" idx="10"/>
          </p:nvPr>
        </p:nvSpPr>
        <p:spPr/>
        <p:txBody>
          <a:bodyPr/>
          <a:lstStyle/>
          <a:p>
            <a:fld id="{25EACB52-E021-4047-9255-21A40363EDE1}" type="datetime1">
              <a:rPr lang="sv-SE" smtClean="0"/>
              <a:t>2024-12-19</a:t>
            </a:fld>
            <a:endParaRPr lang="sv-SE"/>
          </a:p>
        </p:txBody>
      </p:sp>
      <p:sp>
        <p:nvSpPr>
          <p:cNvPr id="9" name="Platshållare för sidfot 8">
            <a:extLst>
              <a:ext uri="{FF2B5EF4-FFF2-40B4-BE49-F238E27FC236}">
                <a16:creationId xmlns:a16="http://schemas.microsoft.com/office/drawing/2014/main" id="{6BB9D5FA-7471-4C71-B215-FACD16DFD73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4794783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9B92EDF5-9FA3-402D-B5C8-ED6A30ED5749}" type="datetime1">
              <a:rPr lang="sv-SE" smtClean="0"/>
              <a:t>2024-12-19</a:t>
            </a:fld>
            <a:endParaRPr lang="sv-SE"/>
          </a:p>
        </p:txBody>
      </p:sp>
      <p:sp>
        <p:nvSpPr>
          <p:cNvPr id="8" name="Platshållare för sidfot 7"/>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6114335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datum 2"/>
          <p:cNvSpPr>
            <a:spLocks noGrp="1"/>
          </p:cNvSpPr>
          <p:nvPr>
            <p:ph type="dt" sz="half" idx="10"/>
          </p:nvPr>
        </p:nvSpPr>
        <p:spPr/>
        <p:txBody>
          <a:bodyPr/>
          <a:lstStyle/>
          <a:p>
            <a:fld id="{84D21418-316D-4E4F-880A-41BA05536142}" type="datetime1">
              <a:rPr lang="sv-SE" smtClean="0"/>
              <a:t>2024-12-19</a:t>
            </a:fld>
            <a:endParaRPr lang="sv-SE"/>
          </a:p>
        </p:txBody>
      </p:sp>
      <p:sp>
        <p:nvSpPr>
          <p:cNvPr id="4" name="Platshållare för sidfot 3"/>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0437450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5203CFC-69DB-4DC6-8A1E-A8CBC6B850AB}"/>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6" name="Platshållare för sidfot 5">
            <a:extLst>
              <a:ext uri="{FF2B5EF4-FFF2-40B4-BE49-F238E27FC236}">
                <a16:creationId xmlns:a16="http://schemas.microsoft.com/office/drawing/2014/main" id="{2C11FFD4-E8AF-4939-A87A-0A91653ABA95}"/>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8698608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A40ECDBA-667F-4788-8ED4-D88DEE8FF612}"/>
              </a:ext>
            </a:extLst>
          </p:cNvPr>
          <p:cNvSpPr>
            <a:spLocks noGrp="1"/>
          </p:cNvSpPr>
          <p:nvPr>
            <p:ph type="dt" sz="half" idx="10"/>
          </p:nvPr>
        </p:nvSpPr>
        <p:spPr/>
        <p:txBody>
          <a:bodyPr/>
          <a:lstStyle/>
          <a:p>
            <a:fld id="{6E53F1D2-00F0-4E27-9BBC-7CB2F60E4C5F}" type="datetime1">
              <a:rPr lang="sv-SE" smtClean="0"/>
              <a:t>2024-12-19</a:t>
            </a:fld>
            <a:endParaRPr lang="sv-SE"/>
          </a:p>
        </p:txBody>
      </p:sp>
      <p:sp>
        <p:nvSpPr>
          <p:cNvPr id="9" name="Platshållare för sidfot 8">
            <a:extLst>
              <a:ext uri="{FF2B5EF4-FFF2-40B4-BE49-F238E27FC236}">
                <a16:creationId xmlns:a16="http://schemas.microsoft.com/office/drawing/2014/main" id="{19302716-59CD-4FC0-890A-2CC90291708C}"/>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340796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datum 2"/>
          <p:cNvSpPr>
            <a:spLocks noGrp="1"/>
          </p:cNvSpPr>
          <p:nvPr>
            <p:ph type="dt" sz="half" idx="10"/>
          </p:nvPr>
        </p:nvSpPr>
        <p:spPr/>
        <p:txBody>
          <a:bodyPr/>
          <a:lstStyle/>
          <a:p>
            <a:fld id="{84D21418-316D-4E4F-880A-41BA05536142}" type="datetime1">
              <a:rPr lang="sv-SE" smtClean="0"/>
              <a:t>2024-12-19</a:t>
            </a:fld>
            <a:endParaRPr lang="sv-SE"/>
          </a:p>
        </p:txBody>
      </p:sp>
      <p:sp>
        <p:nvSpPr>
          <p:cNvPr id="4" name="Platshållare för sidfot 3"/>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4727593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05AFA0F4-7864-4142-AD36-38DD21B9D9EC}"/>
              </a:ext>
            </a:extLst>
          </p:cNvPr>
          <p:cNvSpPr>
            <a:spLocks noGrp="1"/>
          </p:cNvSpPr>
          <p:nvPr>
            <p:ph type="dt" sz="half" idx="10"/>
          </p:nvPr>
        </p:nvSpPr>
        <p:spPr/>
        <p:txBody>
          <a:bodyPr/>
          <a:lstStyle/>
          <a:p>
            <a:fld id="{6D8F8C1A-088B-4C02-97AF-B4245B632968}" type="datetime1">
              <a:rPr lang="sv-SE" smtClean="0"/>
              <a:t>2024-12-19</a:t>
            </a:fld>
            <a:endParaRPr lang="sv-SE"/>
          </a:p>
        </p:txBody>
      </p:sp>
      <p:sp>
        <p:nvSpPr>
          <p:cNvPr id="9" name="Platshållare för sidfot 8">
            <a:extLst>
              <a:ext uri="{FF2B5EF4-FFF2-40B4-BE49-F238E27FC236}">
                <a16:creationId xmlns:a16="http://schemas.microsoft.com/office/drawing/2014/main" id="{2CC8ED1D-66AB-4947-ACA2-0CBE8A12C501}"/>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1771391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A9D6D800-D48D-49AD-A47E-53638C0AC4D0}"/>
              </a:ext>
            </a:extLst>
          </p:cNvPr>
          <p:cNvSpPr>
            <a:spLocks noGrp="1"/>
          </p:cNvSpPr>
          <p:nvPr>
            <p:ph type="dt" sz="half" idx="10"/>
          </p:nvPr>
        </p:nvSpPr>
        <p:spPr/>
        <p:txBody>
          <a:bodyPr/>
          <a:lstStyle/>
          <a:p>
            <a:fld id="{3B11FDBD-A5CC-47C2-8AE5-F4C41BF17C35}" type="datetime1">
              <a:rPr lang="sv-SE" smtClean="0"/>
              <a:t>2024-12-19</a:t>
            </a:fld>
            <a:endParaRPr lang="sv-SE"/>
          </a:p>
        </p:txBody>
      </p:sp>
      <p:sp>
        <p:nvSpPr>
          <p:cNvPr id="8" name="Platshållare för sidfot 7">
            <a:extLst>
              <a:ext uri="{FF2B5EF4-FFF2-40B4-BE49-F238E27FC236}">
                <a16:creationId xmlns:a16="http://schemas.microsoft.com/office/drawing/2014/main" id="{C73A584C-8653-4336-A5DF-9EE6D584A318}"/>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7614541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80298FF-DD62-47E3-B359-6BC89309D092}"/>
              </a:ext>
            </a:extLst>
          </p:cNvPr>
          <p:cNvSpPr>
            <a:spLocks noGrp="1"/>
          </p:cNvSpPr>
          <p:nvPr>
            <p:ph type="dt" sz="half" idx="10"/>
          </p:nvPr>
        </p:nvSpPr>
        <p:spPr/>
        <p:txBody>
          <a:bodyPr/>
          <a:lstStyle/>
          <a:p>
            <a:fld id="{683F4B26-0C19-4906-95B7-CA1539A4BEDD}" type="datetime1">
              <a:rPr lang="sv-SE" smtClean="0"/>
              <a:t>2024-12-19</a:t>
            </a:fld>
            <a:endParaRPr lang="sv-SE"/>
          </a:p>
        </p:txBody>
      </p:sp>
      <p:sp>
        <p:nvSpPr>
          <p:cNvPr id="8" name="Platshållare för sidfot 7">
            <a:extLst>
              <a:ext uri="{FF2B5EF4-FFF2-40B4-BE49-F238E27FC236}">
                <a16:creationId xmlns:a16="http://schemas.microsoft.com/office/drawing/2014/main" id="{E359363D-38DF-475A-B314-80E30443CF10}"/>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3389255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6345600"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6345600" cy="36192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7488000" y="0"/>
            <a:ext cx="4704000" cy="6624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6626614"/>
            <a:ext cx="12192000"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82650AE-06A9-2D4E-84FA-95DA3038D778}" type="datetime1">
              <a:rPr kumimoji="0" lang="sv-SE"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2024-12-19</a:t>
            </a:fld>
            <a:endPar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rPr>
              <a:t>Här skriver du in sidfot</a:t>
            </a:r>
          </a:p>
        </p:txBody>
      </p:sp>
    </p:spTree>
    <p:extLst>
      <p:ext uri="{BB962C8B-B14F-4D97-AF65-F5344CB8AC3E}">
        <p14:creationId xmlns:p14="http://schemas.microsoft.com/office/powerpoint/2010/main" val="9370943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4" name="Platshållare för datum 3"/>
          <p:cNvSpPr>
            <a:spLocks noGrp="1"/>
          </p:cNvSpPr>
          <p:nvPr>
            <p:ph type="dt" sz="half" idx="10"/>
          </p:nvPr>
        </p:nvSpPr>
        <p:spPr>
          <a:xfrm>
            <a:off x="7168662" y="6492875"/>
            <a:ext cx="1075006" cy="365125"/>
          </a:xfrm>
        </p:spPr>
        <p:txBody>
          <a:bodyPr/>
          <a:lstStyle/>
          <a:p>
            <a:fld id="{0B3E354B-F420-4D40-A255-04BE85682621}" type="datetimeFigureOut">
              <a:rPr lang="sv-SE" smtClean="0"/>
              <a:t>2024-12-19</a:t>
            </a:fld>
            <a:endParaRPr lang="sv-SE"/>
          </a:p>
        </p:txBody>
      </p:sp>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r>
              <a:rPr lang="sv-SE"/>
              <a:t>Klicka här för att ändra mall för rubrikformat</a:t>
            </a:r>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r>
              <a:rPr lang="sv-SE"/>
              <a:t>Klicka här för att ändra mall för underrubrikformat</a:t>
            </a:r>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ruta 20"/>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37124239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Endast rubrik">
    <p:spTree>
      <p:nvGrpSpPr>
        <p:cNvPr id="1" name=""/>
        <p:cNvGrpSpPr/>
        <p:nvPr/>
      </p:nvGrpSpPr>
      <p:grpSpPr>
        <a:xfrm>
          <a:off x="0" y="0"/>
          <a:ext cx="0" cy="0"/>
          <a:chOff x="0" y="0"/>
          <a:chExt cx="0" cy="0"/>
        </a:xfrm>
      </p:grpSpPr>
      <p:sp>
        <p:nvSpPr>
          <p:cNvPr id="3" name="Platshållare för datum 2"/>
          <p:cNvSpPr>
            <a:spLocks noGrp="1"/>
          </p:cNvSpPr>
          <p:nvPr>
            <p:ph type="dt" sz="half" idx="10"/>
          </p:nvPr>
        </p:nvSpPr>
        <p:spPr/>
        <p:txBody>
          <a:bodyPr/>
          <a:lstStyle/>
          <a:p>
            <a:fld id="{0B3E354B-F420-4D40-A255-04BE85682621}" type="datetimeFigureOut">
              <a:rPr lang="sv-SE" smtClean="0"/>
              <a:t>2024-12-19</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a:xfrm>
            <a:off x="8610600" y="6356350"/>
            <a:ext cx="2743200" cy="365125"/>
          </a:xfrm>
          <a:prstGeom prst="rect">
            <a:avLst/>
          </a:prstGeom>
        </p:spPr>
        <p:txBody>
          <a:bodyPr/>
          <a:lstStyle/>
          <a:p>
            <a:fld id="{06E5C176-B9B9-475B-A9F9-B2A9CDC730A7}" type="slidenum">
              <a:rPr lang="sv-SE" smtClean="0"/>
              <a:t>‹#›</a:t>
            </a:fld>
            <a:endParaRPr lang="sv-SE"/>
          </a:p>
        </p:txBody>
      </p:sp>
      <p:pic>
        <p:nvPicPr>
          <p:cNvPr id="7" name="Bildobjekt 6">
            <a:extLst>
              <a:ext uri="{FF2B5EF4-FFF2-40B4-BE49-F238E27FC236}">
                <a16:creationId xmlns:a16="http://schemas.microsoft.com/office/drawing/2014/main" id="{561AA21E-7C79-4899-B175-288A6F90EB9F}"/>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8" name="Rubrik 1">
            <a:extLst>
              <a:ext uri="{FF2B5EF4-FFF2-40B4-BE49-F238E27FC236}">
                <a16:creationId xmlns:a16="http://schemas.microsoft.com/office/drawing/2014/main" id="{647EF5BC-EF07-4CA0-A9D2-68AD62FC9B04}"/>
              </a:ext>
            </a:extLst>
          </p:cNvPr>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mall för rubrikformat</a:t>
            </a:r>
          </a:p>
        </p:txBody>
      </p:sp>
      <p:sp>
        <p:nvSpPr>
          <p:cNvPr id="9" name="textruta 8">
            <a:extLst>
              <a:ext uri="{FF2B5EF4-FFF2-40B4-BE49-F238E27FC236}">
                <a16:creationId xmlns:a16="http://schemas.microsoft.com/office/drawing/2014/main" id="{5F4CF4CC-BA5E-47DE-B94F-F8991627C991}"/>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167220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4" name="Platshållare för datum 3"/>
          <p:cNvSpPr>
            <a:spLocks noGrp="1"/>
          </p:cNvSpPr>
          <p:nvPr>
            <p:ph type="dt" sz="half" idx="10"/>
          </p:nvPr>
        </p:nvSpPr>
        <p:spPr>
          <a:xfrm>
            <a:off x="7168662" y="6492875"/>
            <a:ext cx="1075006" cy="365125"/>
          </a:xfrm>
        </p:spPr>
        <p:txBody>
          <a:bodyPr/>
          <a:lstStyle/>
          <a:p>
            <a:fld id="{0B3E354B-F420-4D40-A255-04BE85682621}" type="datetimeFigureOut">
              <a:rPr lang="sv-SE" smtClean="0"/>
              <a:t>2024-12-19</a:t>
            </a:fld>
            <a:endParaRPr lang="sv-SE"/>
          </a:p>
        </p:txBody>
      </p:sp>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r>
              <a:rPr lang="sv-SE"/>
              <a:t>Klicka här för att ändra mall för rubrikformat</a:t>
            </a:r>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r>
              <a:rPr lang="sv-SE"/>
              <a:t>Klicka här för att ändra mall för underrubrikformat</a:t>
            </a:r>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ruta 20"/>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15255239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Endast rubrik">
    <p:spTree>
      <p:nvGrpSpPr>
        <p:cNvPr id="1" name=""/>
        <p:cNvGrpSpPr/>
        <p:nvPr/>
      </p:nvGrpSpPr>
      <p:grpSpPr>
        <a:xfrm>
          <a:off x="0" y="0"/>
          <a:ext cx="0" cy="0"/>
          <a:chOff x="0" y="0"/>
          <a:chExt cx="0" cy="0"/>
        </a:xfrm>
      </p:grpSpPr>
      <p:sp>
        <p:nvSpPr>
          <p:cNvPr id="3" name="Platshållare för datum 2"/>
          <p:cNvSpPr>
            <a:spLocks noGrp="1"/>
          </p:cNvSpPr>
          <p:nvPr>
            <p:ph type="dt" sz="half" idx="10"/>
          </p:nvPr>
        </p:nvSpPr>
        <p:spPr/>
        <p:txBody>
          <a:bodyPr/>
          <a:lstStyle/>
          <a:p>
            <a:fld id="{0B3E354B-F420-4D40-A255-04BE85682621}" type="datetimeFigureOut">
              <a:rPr lang="sv-SE" smtClean="0"/>
              <a:t>2024-12-19</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a:xfrm>
            <a:off x="8610600" y="6356350"/>
            <a:ext cx="2743200" cy="365125"/>
          </a:xfrm>
          <a:prstGeom prst="rect">
            <a:avLst/>
          </a:prstGeom>
        </p:spPr>
        <p:txBody>
          <a:bodyPr/>
          <a:lstStyle/>
          <a:p>
            <a:fld id="{06E5C176-B9B9-475B-A9F9-B2A9CDC730A7}" type="slidenum">
              <a:rPr lang="sv-SE" smtClean="0"/>
              <a:t>‹#›</a:t>
            </a:fld>
            <a:endParaRPr lang="sv-SE"/>
          </a:p>
        </p:txBody>
      </p:sp>
      <p:pic>
        <p:nvPicPr>
          <p:cNvPr id="7" name="Bildobjekt 6">
            <a:extLst>
              <a:ext uri="{FF2B5EF4-FFF2-40B4-BE49-F238E27FC236}">
                <a16:creationId xmlns:a16="http://schemas.microsoft.com/office/drawing/2014/main" id="{561AA21E-7C79-4899-B175-288A6F90EB9F}"/>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8" name="Rubrik 1">
            <a:extLst>
              <a:ext uri="{FF2B5EF4-FFF2-40B4-BE49-F238E27FC236}">
                <a16:creationId xmlns:a16="http://schemas.microsoft.com/office/drawing/2014/main" id="{647EF5BC-EF07-4CA0-A9D2-68AD62FC9B04}"/>
              </a:ext>
            </a:extLst>
          </p:cNvPr>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mall för rubrikformat</a:t>
            </a:r>
          </a:p>
        </p:txBody>
      </p:sp>
      <p:sp>
        <p:nvSpPr>
          <p:cNvPr id="9" name="textruta 8">
            <a:extLst>
              <a:ext uri="{FF2B5EF4-FFF2-40B4-BE49-F238E27FC236}">
                <a16:creationId xmlns:a16="http://schemas.microsoft.com/office/drawing/2014/main" id="{5F4CF4CC-BA5E-47DE-B94F-F8991627C991}"/>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30960484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7" name="Platshållare för sidfot 6">
            <a:extLst>
              <a:ext uri="{FF2B5EF4-FFF2-40B4-BE49-F238E27FC236}">
                <a16:creationId xmlns:a16="http://schemas.microsoft.com/office/drawing/2014/main" id="{70B38661-8134-50A1-31F2-3B801D986E43}"/>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34046839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2_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pic>
        <p:nvPicPr>
          <p:cNvPr id="9" name="Bildobjekt 8" descr="En bild som visar växel, bestick, cirkel, hjul&#10;&#10;Automatiskt genererad beskrivning">
            <a:extLst>
              <a:ext uri="{FF2B5EF4-FFF2-40B4-BE49-F238E27FC236}">
                <a16:creationId xmlns:a16="http://schemas.microsoft.com/office/drawing/2014/main" id="{D90E11F1-51BA-7666-C67A-8F81EFBB8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315" y="4924425"/>
            <a:ext cx="3300841" cy="1732163"/>
          </a:xfrm>
          <a:prstGeom prst="rect">
            <a:avLst/>
          </a:prstGeom>
        </p:spPr>
      </p:pic>
    </p:spTree>
    <p:extLst>
      <p:ext uri="{BB962C8B-B14F-4D97-AF65-F5344CB8AC3E}">
        <p14:creationId xmlns:p14="http://schemas.microsoft.com/office/powerpoint/2010/main" val="2119954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5203CFC-69DB-4DC6-8A1E-A8CBC6B850AB}"/>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6" name="Platshållare för sidfot 5">
            <a:extLst>
              <a:ext uri="{FF2B5EF4-FFF2-40B4-BE49-F238E27FC236}">
                <a16:creationId xmlns:a16="http://schemas.microsoft.com/office/drawing/2014/main" id="{2C11FFD4-E8AF-4939-A87A-0A91653ABA95}"/>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5501578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1_Rubrikbild">
    <p:spTree>
      <p:nvGrpSpPr>
        <p:cNvPr id="1" name=""/>
        <p:cNvGrpSpPr/>
        <p:nvPr/>
      </p:nvGrpSpPr>
      <p:grpSpPr>
        <a:xfrm>
          <a:off x="0" y="0"/>
          <a:ext cx="0" cy="0"/>
          <a:chOff x="0" y="0"/>
          <a:chExt cx="0" cy="0"/>
        </a:xfrm>
      </p:grpSpPr>
      <p:pic>
        <p:nvPicPr>
          <p:cNvPr id="4" name="Bildobjekt 3" descr="En bild som visar växel, bestick, hjul, cirkel&#10;&#10;Automatiskt genererad beskrivning">
            <a:extLst>
              <a:ext uri="{FF2B5EF4-FFF2-40B4-BE49-F238E27FC236}">
                <a16:creationId xmlns:a16="http://schemas.microsoft.com/office/drawing/2014/main" id="{29CB0917-2615-D53E-4C85-73983EB948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3401" y="3320412"/>
            <a:ext cx="5421688" cy="4147187"/>
          </a:xfrm>
          <a:prstGeom prst="rect">
            <a:avLst/>
          </a:prstGeom>
        </p:spPr>
      </p:pic>
      <p:sp>
        <p:nvSpPr>
          <p:cNvPr id="2" name="Rubrik 1">
            <a:extLst>
              <a:ext uri="{FF2B5EF4-FFF2-40B4-BE49-F238E27FC236}">
                <a16:creationId xmlns:a16="http://schemas.microsoft.com/office/drawing/2014/main" id="{FB770352-1635-A506-CFBE-A33B279A97C1}"/>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B24987-EA65-7D4B-BB46-EFBA2988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7" name="Platshållare för sidfot 6">
            <a:extLst>
              <a:ext uri="{FF2B5EF4-FFF2-40B4-BE49-F238E27FC236}">
                <a16:creationId xmlns:a16="http://schemas.microsoft.com/office/drawing/2014/main" id="{70B38661-8134-50A1-31F2-3B801D986E43}"/>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11650130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09912C-5C91-06E7-15FD-7B60A92892ED}"/>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2F6992C-0095-B3F6-FF00-3E2D637997CB}"/>
              </a:ext>
            </a:extLst>
          </p:cNvPr>
          <p:cNvSpPr>
            <a:spLocks noGrp="1"/>
          </p:cNvSpPr>
          <p:nvPr>
            <p:ph idx="1"/>
          </p:nvPr>
        </p:nvSpPr>
        <p:spPr>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sidfot 6">
            <a:extLst>
              <a:ext uri="{FF2B5EF4-FFF2-40B4-BE49-F238E27FC236}">
                <a16:creationId xmlns:a16="http://schemas.microsoft.com/office/drawing/2014/main" id="{7A867149-EBD4-DEE8-6CE7-BB656AE4F90B}"/>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551701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580DC4-3E90-61E8-8E32-E11281BA6D1D}"/>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81AF1915-ED65-7D90-2122-01C4186823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7" name="Platshållare för sidfot 6">
            <a:extLst>
              <a:ext uri="{FF2B5EF4-FFF2-40B4-BE49-F238E27FC236}">
                <a16:creationId xmlns:a16="http://schemas.microsoft.com/office/drawing/2014/main" id="{E37AB71F-3026-F8E3-7FFC-0CC417B03A59}"/>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22853241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EE61A7A6-E7A9-FE45-B980-48618D306872}"/>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B735E5B5-6A3C-3DC7-28E3-0A775944503B}"/>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Rubrik 7">
            <a:extLst>
              <a:ext uri="{FF2B5EF4-FFF2-40B4-BE49-F238E27FC236}">
                <a16:creationId xmlns:a16="http://schemas.microsoft.com/office/drawing/2014/main" id="{C48AE9F5-3A32-FE68-AF7B-2B3EE9072598}"/>
              </a:ext>
            </a:extLst>
          </p:cNvPr>
          <p:cNvSpPr>
            <a:spLocks noGrp="1"/>
          </p:cNvSpPr>
          <p:nvPr>
            <p:ph type="title"/>
          </p:nvPr>
        </p:nvSpPr>
        <p:spPr/>
        <p:txBody>
          <a:bodyPr/>
          <a:lstStyle/>
          <a:p>
            <a:r>
              <a:rPr lang="sv-SE"/>
              <a:t>Klicka här för att ändra mall för rubrikformat</a:t>
            </a:r>
          </a:p>
        </p:txBody>
      </p:sp>
      <p:sp>
        <p:nvSpPr>
          <p:cNvPr id="9" name="Platshållare för sidfot 8">
            <a:extLst>
              <a:ext uri="{FF2B5EF4-FFF2-40B4-BE49-F238E27FC236}">
                <a16:creationId xmlns:a16="http://schemas.microsoft.com/office/drawing/2014/main" id="{899A9E62-ACAE-68AC-54F5-075CFECA34CA}"/>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350192202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2B3CA8-0DAF-D330-6A43-3772501B56C3}"/>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94165B13-4D2E-A28E-BB5D-ABA8482509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EE8ED458-1835-C4D9-FA8C-706A54983840}"/>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9EBF90F-CE75-DB22-834D-0B1F77B1DE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81FE5A28-3435-8904-110E-2F1342C0CA13}"/>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sidfot 9">
            <a:extLst>
              <a:ext uri="{FF2B5EF4-FFF2-40B4-BE49-F238E27FC236}">
                <a16:creationId xmlns:a16="http://schemas.microsoft.com/office/drawing/2014/main" id="{A2FF2320-7BD8-89D2-0F02-C39BFC309CF5}"/>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168683958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774DEC-0E82-361B-9CEC-FF712577015A}"/>
              </a:ext>
            </a:extLst>
          </p:cNvPr>
          <p:cNvSpPr>
            <a:spLocks noGrp="1"/>
          </p:cNvSpPr>
          <p:nvPr>
            <p:ph type="title"/>
          </p:nvPr>
        </p:nvSpPr>
        <p:spPr/>
        <p:txBody>
          <a:bodyPr/>
          <a:lstStyle/>
          <a:p>
            <a:r>
              <a:rPr lang="sv-SE"/>
              <a:t>Klicka här för att ändra mall för rubrikformat</a:t>
            </a:r>
          </a:p>
        </p:txBody>
      </p:sp>
      <p:sp>
        <p:nvSpPr>
          <p:cNvPr id="6" name="Platshållare för sidfot 5">
            <a:extLst>
              <a:ext uri="{FF2B5EF4-FFF2-40B4-BE49-F238E27FC236}">
                <a16:creationId xmlns:a16="http://schemas.microsoft.com/office/drawing/2014/main" id="{7D3EA5B7-E528-9CB9-C803-EA4CACC60F82}"/>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40086753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25141452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om">
    <p:spTree>
      <p:nvGrpSpPr>
        <p:cNvPr id="1" name=""/>
        <p:cNvGrpSpPr/>
        <p:nvPr/>
      </p:nvGrpSpPr>
      <p:grpSpPr>
        <a:xfrm>
          <a:off x="0" y="0"/>
          <a:ext cx="0" cy="0"/>
          <a:chOff x="0" y="0"/>
          <a:chExt cx="0" cy="0"/>
        </a:xfrm>
      </p:grpSpPr>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www.vardsamverkan.se/goteborgsomradet</a:t>
            </a:r>
          </a:p>
        </p:txBody>
      </p:sp>
      <p:pic>
        <p:nvPicPr>
          <p:cNvPr id="4" name="Bildobjekt 3" descr="En bild som visar växel, bestick, hjul, cirkel&#10;&#10;Automatiskt genererad beskrivning">
            <a:extLst>
              <a:ext uri="{FF2B5EF4-FFF2-40B4-BE49-F238E27FC236}">
                <a16:creationId xmlns:a16="http://schemas.microsoft.com/office/drawing/2014/main" id="{1C1985BA-ABD7-22AA-C216-53A81D11AD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3401" y="3320412"/>
            <a:ext cx="5421688" cy="4147187"/>
          </a:xfrm>
          <a:prstGeom prst="rect">
            <a:avLst/>
          </a:prstGeom>
        </p:spPr>
      </p:pic>
      <p:sp>
        <p:nvSpPr>
          <p:cNvPr id="2" name="Rubrik 1">
            <a:extLst>
              <a:ext uri="{FF2B5EF4-FFF2-40B4-BE49-F238E27FC236}">
                <a16:creationId xmlns:a16="http://schemas.microsoft.com/office/drawing/2014/main" id="{E3127837-AA1E-7883-FD2F-69C5CC9313A7}"/>
              </a:ext>
            </a:extLst>
          </p:cNvPr>
          <p:cNvSpPr>
            <a:spLocks noGrp="1"/>
          </p:cNvSpPr>
          <p:nvPr>
            <p:ph type="title"/>
          </p:nvPr>
        </p:nvSpPr>
        <p:spPr>
          <a:xfrm>
            <a:off x="838200" y="365125"/>
            <a:ext cx="10515600" cy="1325563"/>
          </a:xfrm>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F6D8847-9AC6-3A6D-54C3-B4779C80337C}"/>
              </a:ext>
            </a:extLst>
          </p:cNvPr>
          <p:cNvSpPr>
            <a:spLocks noGrp="1"/>
          </p:cNvSpPr>
          <p:nvPr>
            <p:ph idx="1"/>
          </p:nvPr>
        </p:nvSpPr>
        <p:spPr>
          <a:xfrm>
            <a:off x="838200" y="1825625"/>
            <a:ext cx="10515600" cy="4351338"/>
          </a:xfrm>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0307376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om">
    <p:spTree>
      <p:nvGrpSpPr>
        <p:cNvPr id="1" name=""/>
        <p:cNvGrpSpPr/>
        <p:nvPr/>
      </p:nvGrpSpPr>
      <p:grpSpPr>
        <a:xfrm>
          <a:off x="0" y="0"/>
          <a:ext cx="0" cy="0"/>
          <a:chOff x="0" y="0"/>
          <a:chExt cx="0" cy="0"/>
        </a:xfrm>
      </p:grpSpPr>
      <p:pic>
        <p:nvPicPr>
          <p:cNvPr id="3" name="Bildobjekt 2" descr="En bild som visar växel, bestick, hjul, cirkel&#10;&#10;Automatiskt genererad beskrivning">
            <a:extLst>
              <a:ext uri="{FF2B5EF4-FFF2-40B4-BE49-F238E27FC236}">
                <a16:creationId xmlns:a16="http://schemas.microsoft.com/office/drawing/2014/main" id="{92DF404B-7DE6-D650-03C4-400634E0FB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8009" y="3319858"/>
            <a:ext cx="5421689" cy="4147188"/>
          </a:xfrm>
          <a:prstGeom prst="rect">
            <a:avLst/>
          </a:prstGeom>
        </p:spPr>
      </p:pic>
      <p:sp>
        <p:nvSpPr>
          <p:cNvPr id="5" name="Platshållare för sidfot 4">
            <a:extLst>
              <a:ext uri="{FF2B5EF4-FFF2-40B4-BE49-F238E27FC236}">
                <a16:creationId xmlns:a16="http://schemas.microsoft.com/office/drawing/2014/main" id="{AD209593-9ADC-B753-DC66-3862A0457DA1}"/>
              </a:ext>
            </a:extLst>
          </p:cNvPr>
          <p:cNvSpPr>
            <a:spLocks noGrp="1"/>
          </p:cNvSpPr>
          <p:nvPr>
            <p:ph type="ftr" sz="quarter" idx="10"/>
          </p:nvPr>
        </p:nvSpPr>
        <p:spPr/>
        <p:txBody>
          <a:bodyPr/>
          <a:lstStyle/>
          <a:p>
            <a:r>
              <a:rPr lang="sv-SE"/>
              <a:t>www.vardsamverkan.se/goteborgsomradet</a:t>
            </a:r>
          </a:p>
        </p:txBody>
      </p:sp>
      <p:sp>
        <p:nvSpPr>
          <p:cNvPr id="2" name="Rubrik 1">
            <a:extLst>
              <a:ext uri="{FF2B5EF4-FFF2-40B4-BE49-F238E27FC236}">
                <a16:creationId xmlns:a16="http://schemas.microsoft.com/office/drawing/2014/main" id="{4D8534D9-DD38-1B0D-8E30-6BCDD20067AA}"/>
              </a:ext>
            </a:extLst>
          </p:cNvPr>
          <p:cNvSpPr>
            <a:spLocks noGrp="1"/>
          </p:cNvSpPr>
          <p:nvPr>
            <p:ph type="title"/>
          </p:nvPr>
        </p:nvSpPr>
        <p:spPr>
          <a:xfrm>
            <a:off x="838200" y="365125"/>
            <a:ext cx="10515600" cy="1325563"/>
          </a:xfrm>
        </p:spPr>
        <p:txBody>
          <a:bodyPr/>
          <a:lstStyle/>
          <a:p>
            <a:r>
              <a:rPr lang="sv-SE"/>
              <a:t>Klicka här för att ändra mall för rubrikformat</a:t>
            </a:r>
          </a:p>
        </p:txBody>
      </p:sp>
      <p:sp>
        <p:nvSpPr>
          <p:cNvPr id="4" name="Platshållare för innehåll 2">
            <a:extLst>
              <a:ext uri="{FF2B5EF4-FFF2-40B4-BE49-F238E27FC236}">
                <a16:creationId xmlns:a16="http://schemas.microsoft.com/office/drawing/2014/main" id="{4718DBAF-F218-34E3-6F6E-B55EEB0A283D}"/>
              </a:ext>
            </a:extLst>
          </p:cNvPr>
          <p:cNvSpPr>
            <a:spLocks noGrp="1"/>
          </p:cNvSpPr>
          <p:nvPr>
            <p:ph idx="1"/>
          </p:nvPr>
        </p:nvSpPr>
        <p:spPr>
          <a:xfrm>
            <a:off x="838200" y="1825625"/>
            <a:ext cx="10515600" cy="4351338"/>
          </a:xfrm>
          <a:noFill/>
        </p:spPr>
        <p:txBody>
          <a:bodyPr/>
          <a:lstStyle>
            <a:lvl1pPr>
              <a:lnSpc>
                <a:spcPct val="120000"/>
              </a:lnSpc>
              <a:spcAft>
                <a:spcPts val="600"/>
              </a:spcAft>
              <a:defRPr/>
            </a:lvl1pPr>
            <a:lvl2pPr>
              <a:lnSpc>
                <a:spcPct val="120000"/>
              </a:lnSpc>
              <a:spcAft>
                <a:spcPts val="600"/>
              </a:spcAft>
              <a:defRPr/>
            </a:lvl2pPr>
            <a:lvl3pPr>
              <a:lnSpc>
                <a:spcPct val="120000"/>
              </a:lnSpc>
              <a:spcAft>
                <a:spcPts val="600"/>
              </a:spcAft>
              <a:defRPr/>
            </a:lvl3pPr>
            <a:lvl4pPr>
              <a:lnSpc>
                <a:spcPct val="120000"/>
              </a:lnSpc>
              <a:spcAft>
                <a:spcPts val="600"/>
              </a:spcAft>
              <a:defRPr/>
            </a:lvl4pPr>
            <a:lvl5pPr>
              <a:lnSpc>
                <a:spcPct val="120000"/>
              </a:lnSpc>
              <a:spcAft>
                <a:spcPts val="600"/>
              </a:spcAft>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59403127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08BBFFB-4345-77F8-FC87-44C523B8B6A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FB5D750-337F-3FF9-710E-55A9F530EB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8B069B1F-087E-655B-65E1-0ED26EFBE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sidfot 7">
            <a:extLst>
              <a:ext uri="{FF2B5EF4-FFF2-40B4-BE49-F238E27FC236}">
                <a16:creationId xmlns:a16="http://schemas.microsoft.com/office/drawing/2014/main" id="{B15A74E1-530C-3218-909A-5AFBCA9F2068}"/>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17425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A40ECDBA-667F-4788-8ED4-D88DEE8FF612}"/>
              </a:ext>
            </a:extLst>
          </p:cNvPr>
          <p:cNvSpPr>
            <a:spLocks noGrp="1"/>
          </p:cNvSpPr>
          <p:nvPr>
            <p:ph type="dt" sz="half" idx="10"/>
          </p:nvPr>
        </p:nvSpPr>
        <p:spPr/>
        <p:txBody>
          <a:bodyPr/>
          <a:lstStyle/>
          <a:p>
            <a:fld id="{6E53F1D2-00F0-4E27-9BBC-7CB2F60E4C5F}" type="datetime1">
              <a:rPr lang="sv-SE" smtClean="0"/>
              <a:t>2024-12-19</a:t>
            </a:fld>
            <a:endParaRPr lang="sv-SE"/>
          </a:p>
        </p:txBody>
      </p:sp>
      <p:sp>
        <p:nvSpPr>
          <p:cNvPr id="9" name="Platshållare för sidfot 8">
            <a:extLst>
              <a:ext uri="{FF2B5EF4-FFF2-40B4-BE49-F238E27FC236}">
                <a16:creationId xmlns:a16="http://schemas.microsoft.com/office/drawing/2014/main" id="{19302716-59CD-4FC0-890A-2CC90291708C}"/>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76109616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4E416E0-6D89-9DF4-A926-BEC76134DD1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B295843E-FF10-2B63-86ED-5B0121F3CC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736CEAC4-5132-96C2-DBA4-A1E0337597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sidfot 7">
            <a:extLst>
              <a:ext uri="{FF2B5EF4-FFF2-40B4-BE49-F238E27FC236}">
                <a16:creationId xmlns:a16="http://schemas.microsoft.com/office/drawing/2014/main" id="{7664255A-E43B-66D1-6C7E-4866661A7D73}"/>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15163136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BA3763-BAF4-852B-2DE6-735884C1BA6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576BA2F2-5A6B-6DDD-B596-35559B53E4DC}"/>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sidfot 6">
            <a:extLst>
              <a:ext uri="{FF2B5EF4-FFF2-40B4-BE49-F238E27FC236}">
                <a16:creationId xmlns:a16="http://schemas.microsoft.com/office/drawing/2014/main" id="{43412658-90BB-F45A-80E6-0796ADC7DD26}"/>
              </a:ext>
            </a:extLst>
          </p:cNvPr>
          <p:cNvSpPr>
            <a:spLocks noGrp="1"/>
          </p:cNvSpPr>
          <p:nvPr>
            <p:ph type="ftr" sz="quarter" idx="10"/>
          </p:nvPr>
        </p:nvSpPr>
        <p:spPr/>
        <p:txBody>
          <a:bodyPr/>
          <a:lstStyle/>
          <a:p>
            <a:r>
              <a:rPr lang="sv-SE"/>
              <a:t>www.vardsamverkan.se/goteborgsomradet</a:t>
            </a:r>
          </a:p>
        </p:txBody>
      </p:sp>
    </p:spTree>
    <p:extLst>
      <p:ext uri="{BB962C8B-B14F-4D97-AF65-F5344CB8AC3E}">
        <p14:creationId xmlns:p14="http://schemas.microsoft.com/office/powerpoint/2010/main" val="226579823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Rubrikbild med symbol">
    <p:bg>
      <p:bgPr>
        <a:solidFill>
          <a:schemeClr val="accent2"/>
        </a:solidFill>
        <a:effectLst/>
      </p:bgPr>
    </p:bg>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17DB99C1-B052-6565-95C0-5AA27935FD4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64129" y="3272072"/>
            <a:ext cx="5114591" cy="3922068"/>
          </a:xfrm>
          <a:prstGeom prst="rect">
            <a:avLst/>
          </a:prstGeom>
        </p:spPr>
      </p:pic>
      <p:pic>
        <p:nvPicPr>
          <p:cNvPr id="12" name="Bild 11" descr="Logotyp Vårdsamverkan Göteborgsområdet">
            <a:extLst>
              <a:ext uri="{FF2B5EF4-FFF2-40B4-BE49-F238E27FC236}">
                <a16:creationId xmlns:a16="http://schemas.microsoft.com/office/drawing/2014/main" id="{4A4B6476-BCDB-1863-3C7A-986E342F7D05}"/>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3028" y="700394"/>
            <a:ext cx="2082692" cy="1087514"/>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910405" y="2000075"/>
            <a:ext cx="8743952" cy="2129251"/>
          </a:xfrm>
        </p:spPr>
        <p:txBody>
          <a:bodyPr anchor="b"/>
          <a:lstStyle>
            <a:lvl1pPr algn="l">
              <a:defRPr sz="6000" b="1" spc="100" baseline="0">
                <a:solidFill>
                  <a:schemeClr val="bg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910405" y="4221401"/>
            <a:ext cx="8743952" cy="1506903"/>
          </a:xfrm>
        </p:spPr>
        <p:txBody>
          <a:bodyPr/>
          <a:lstStyle>
            <a:lvl1pPr marL="0" indent="0" algn="l">
              <a:buNone/>
              <a:defRPr sz="2400" b="1">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lnSpc>
                <a:spcPct val="100000"/>
              </a:lnSpc>
            </a:pPr>
            <a:r>
              <a:rPr lang="sv-SE">
                <a:solidFill>
                  <a:schemeClr val="bg1"/>
                </a:solidFill>
              </a:rPr>
              <a:t>Klicka för att lägga till underrubrik</a:t>
            </a: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CF25FC6D-689B-4D4E-B680-86E47BD75D39}" type="datetime1">
              <a:rPr lang="sv-SE" smtClean="0"/>
              <a:t>2024-12-19</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8109309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Rubrikbild med karta">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9" name="Bild 8" descr="Logotyp Vårdsamverkan Göteborgsområdet">
            <a:extLst>
              <a:ext uri="{FF2B5EF4-FFF2-40B4-BE49-F238E27FC236}">
                <a16:creationId xmlns:a16="http://schemas.microsoft.com/office/drawing/2014/main" id="{F53F769A-E655-7537-F3F2-F7198BBA5400}"/>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5415" y="241077"/>
            <a:ext cx="2082692" cy="1087514"/>
          </a:xfrm>
          <a:prstGeom prst="rect">
            <a:avLst/>
          </a:prstGeom>
        </p:spPr>
      </p:pic>
      <p:pic>
        <p:nvPicPr>
          <p:cNvPr id="12" name="Bildobjekt 11" descr="En bild som visar karta&#10;&#10;Automatiskt genererad beskrivning med medelhög exakthet">
            <a:extLst>
              <a:ext uri="{FF2B5EF4-FFF2-40B4-BE49-F238E27FC236}">
                <a16:creationId xmlns:a16="http://schemas.microsoft.com/office/drawing/2014/main" id="{DFC40B9D-9738-3BC4-7752-A3CE2C58E1F4}"/>
              </a:ext>
            </a:extLst>
          </p:cNvPr>
          <p:cNvPicPr>
            <a:picLocks noChangeAspect="1"/>
          </p:cNvPicPr>
          <p:nvPr userDrawn="1"/>
        </p:nvPicPr>
        <p:blipFill>
          <a:blip r:embed="rId4">
            <a:alphaModFix amt="30000"/>
            <a:extLst>
              <a:ext uri="{28A0092B-C50C-407E-A947-70E740481C1C}">
                <a14:useLocalDpi xmlns:a14="http://schemas.microsoft.com/office/drawing/2010/main" val="0"/>
              </a:ext>
            </a:extLst>
          </a:blip>
          <a:stretch>
            <a:fillRect/>
          </a:stretch>
        </p:blipFill>
        <p:spPr>
          <a:xfrm>
            <a:off x="-137068" y="2753832"/>
            <a:ext cx="6233068" cy="4104168"/>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524000" y="1540080"/>
            <a:ext cx="9144000" cy="2148996"/>
          </a:xfrm>
        </p:spPr>
        <p:txBody>
          <a:bodyPr anchor="b"/>
          <a:lstStyle>
            <a:lvl1pPr algn="ctr">
              <a:defRPr sz="6000">
                <a:solidFill>
                  <a:schemeClr val="tx1"/>
                </a:solidFill>
              </a:defRPr>
            </a:lvl1pPr>
          </a:lstStyle>
          <a:p>
            <a:r>
              <a:rPr lang="sv-SE"/>
              <a:t>Klicka för att lägga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524000" y="3781151"/>
            <a:ext cx="9144000" cy="1655762"/>
          </a:xfrm>
        </p:spPr>
        <p:txBody>
          <a:bodyPr/>
          <a:lstStyle>
            <a:lvl1pPr marL="0" indent="0" algn="ctr">
              <a:buNone/>
              <a:defRPr sz="2400" b="1">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4" name="Platshållare för datum 3">
            <a:extLst>
              <a:ext uri="{FF2B5EF4-FFF2-40B4-BE49-F238E27FC236}">
                <a16:creationId xmlns:a16="http://schemas.microsoft.com/office/drawing/2014/main" id="{5AF827B9-8605-1224-3B4D-76F29B0F291D}"/>
              </a:ext>
            </a:extLst>
          </p:cNvPr>
          <p:cNvSpPr>
            <a:spLocks noGrp="1"/>
          </p:cNvSpPr>
          <p:nvPr>
            <p:ph type="dt" sz="half" idx="10"/>
          </p:nvPr>
        </p:nvSpPr>
        <p:spPr/>
        <p:txBody>
          <a:bodyPr/>
          <a:lstStyle>
            <a:lvl1pPr>
              <a:defRPr>
                <a:solidFill>
                  <a:schemeClr val="bg1">
                    <a:lumMod val="65000"/>
                  </a:schemeClr>
                </a:solidFill>
              </a:defRPr>
            </a:lvl1pPr>
          </a:lstStyle>
          <a:p>
            <a:fld id="{A15E85FD-3693-45FD-9CB7-8F36959401B5}" type="datetime1">
              <a:rPr lang="sv-SE" smtClean="0"/>
              <a:t>2024-12-19</a:t>
            </a:fld>
            <a:endParaRPr lang="sv-SE"/>
          </a:p>
        </p:txBody>
      </p:sp>
      <p:sp>
        <p:nvSpPr>
          <p:cNvPr id="5" name="Platshållare för sidfot 4">
            <a:extLst>
              <a:ext uri="{FF2B5EF4-FFF2-40B4-BE49-F238E27FC236}">
                <a16:creationId xmlns:a16="http://schemas.microsoft.com/office/drawing/2014/main" id="{6E003D68-09A5-C840-AD7B-EE5929D3D09F}"/>
              </a:ext>
            </a:extLst>
          </p:cNvPr>
          <p:cNvSpPr>
            <a:spLocks noGrp="1"/>
          </p:cNvSpPr>
          <p:nvPr>
            <p:ph type="ftr" sz="quarter" idx="11"/>
          </p:nvPr>
        </p:nvSpPr>
        <p:spPr/>
        <p:txBody>
          <a:bodyPr/>
          <a:lstStyle>
            <a:lvl1pPr>
              <a:defRPr>
                <a:solidFill>
                  <a:schemeClr val="bg1">
                    <a:lumMod val="65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9334CFF8-D1EC-D254-BBE1-1AFA125FB041}"/>
              </a:ext>
            </a:extLst>
          </p:cNvPr>
          <p:cNvSpPr>
            <a:spLocks noGrp="1"/>
          </p:cNvSpPr>
          <p:nvPr>
            <p:ph type="sldNum" sz="quarter" idx="12"/>
          </p:nvPr>
        </p:nvSpPr>
        <p:spPr/>
        <p:txBody>
          <a:bodyPr/>
          <a:lstStyle>
            <a:lvl1pPr>
              <a:defRPr>
                <a:solidFill>
                  <a:schemeClr val="bg1">
                    <a:lumMod val="65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7731890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Avsnittsrubrik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3A2E7927-9BF7-0677-8748-F5CDA7F858C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pic>
        <p:nvPicPr>
          <p:cNvPr id="9" name="Bild 8" descr="Logotyp Vårdsamverkan Göteborgsområdet">
            <a:extLst>
              <a:ext uri="{FF2B5EF4-FFF2-40B4-BE49-F238E27FC236}">
                <a16:creationId xmlns:a16="http://schemas.microsoft.com/office/drawing/2014/main" id="{CEACD9C4-17A1-3ACF-780D-D62FAFA87DB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2661" y="5314022"/>
            <a:ext cx="1941599" cy="101384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3B003631-9C85-47B9-B154-F60EFBDDB581}" type="datetime1">
              <a:rPr lang="sv-SE" smtClean="0"/>
              <a:t>2024-12-19</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88714788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Avsnittsrubrik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A5FF01FA-DC3E-2AC5-B63F-3E81731E32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a:solidFill>
                  <a:schemeClr val="bg1">
                    <a:lumMod val="85000"/>
                  </a:schemeClr>
                </a:solidFill>
              </a:defRPr>
            </a:lvl1pPr>
          </a:lstStyle>
          <a:p>
            <a:fld id="{9E926AFB-24E7-44E8-86B6-0B43FDF78F5C}" type="datetime1">
              <a:rPr lang="sv-SE" smtClean="0"/>
              <a:t>2024-12-19</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a:solidFill>
                  <a:schemeClr val="bg1">
                    <a:lumMod val="85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a:solidFill>
                  <a:schemeClr val="bg1">
                    <a:lumMod val="85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descr="Logotyp Vårdsamverkan Göteborgsområdet">
            <a:extLst>
              <a:ext uri="{FF2B5EF4-FFF2-40B4-BE49-F238E27FC236}">
                <a16:creationId xmlns:a16="http://schemas.microsoft.com/office/drawing/2014/main" id="{5EBA19A4-4642-18F8-49A7-0ADFA02B3B6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2661" y="5314022"/>
            <a:ext cx="1941599" cy="1013840"/>
          </a:xfrm>
          <a:prstGeom prst="rect">
            <a:avLst/>
          </a:prstGeom>
        </p:spPr>
      </p:pic>
    </p:spTree>
    <p:extLst>
      <p:ext uri="{BB962C8B-B14F-4D97-AF65-F5344CB8AC3E}">
        <p14:creationId xmlns:p14="http://schemas.microsoft.com/office/powerpoint/2010/main" val="23380858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Rubrik och innehåll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85DB18D-7903-E27B-2543-FEF1D7588A4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F3541FC0-4FE3-4A54-BEEF-8E91508BDE3D}"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0168027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Rubrik och innehåll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3A9DBF7-CBF0-FD77-F7F7-7775028ACC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0A3C5094-214B-43C5-B13B-C52179EE0981}"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22058382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Rubrik och innehåll (färg) utan kugghjul">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C251E79D-A884-4EDA-B126-19CC3376DBE9}"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82566011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Rubrik och innehåll med vä-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D460E3C6-6449-DC75-6193-59A69BCA269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81175" y="365125"/>
            <a:ext cx="957262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81175" y="1825625"/>
            <a:ext cx="9572624"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81174" y="6356350"/>
            <a:ext cx="1800225" cy="365125"/>
          </a:xfrm>
        </p:spPr>
        <p:txBody>
          <a:bodyPr/>
          <a:lstStyle/>
          <a:p>
            <a:fld id="{05F26E2B-B3DF-44F3-BBE0-8FB7B424D331}"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
        <p:nvSpPr>
          <p:cNvPr id="10" name="Rektangel 9">
            <a:extLst>
              <a:ext uri="{FF2B5EF4-FFF2-40B4-BE49-F238E27FC236}">
                <a16:creationId xmlns:a16="http://schemas.microsoft.com/office/drawing/2014/main" id="{D1619B3A-9CAC-31BE-C02C-52A69135AA3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a:extLst>
              <a:ext uri="{FF2B5EF4-FFF2-40B4-BE49-F238E27FC236}">
                <a16:creationId xmlns:a16="http://schemas.microsoft.com/office/drawing/2014/main" id="{5826D8B7-A5CE-5012-5EF2-5BDF9A29B3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913224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05AFA0F4-7864-4142-AD36-38DD21B9D9EC}"/>
              </a:ext>
            </a:extLst>
          </p:cNvPr>
          <p:cNvSpPr>
            <a:spLocks noGrp="1"/>
          </p:cNvSpPr>
          <p:nvPr>
            <p:ph type="dt" sz="half" idx="10"/>
          </p:nvPr>
        </p:nvSpPr>
        <p:spPr/>
        <p:txBody>
          <a:bodyPr/>
          <a:lstStyle/>
          <a:p>
            <a:fld id="{6D8F8C1A-088B-4C02-97AF-B4245B632968}" type="datetime1">
              <a:rPr lang="sv-SE" smtClean="0"/>
              <a:t>2024-12-19</a:t>
            </a:fld>
            <a:endParaRPr lang="sv-SE"/>
          </a:p>
        </p:txBody>
      </p:sp>
      <p:sp>
        <p:nvSpPr>
          <p:cNvPr id="9" name="Platshållare för sidfot 8">
            <a:extLst>
              <a:ext uri="{FF2B5EF4-FFF2-40B4-BE49-F238E27FC236}">
                <a16:creationId xmlns:a16="http://schemas.microsoft.com/office/drawing/2014/main" id="{2CC8ED1D-66AB-4947-ACA2-0CBE8A12C501}"/>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0414936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Rubrik och innehåll med vä-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1D743CC9-89EA-C339-CDD4-0E772DC7C1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71650" y="365125"/>
            <a:ext cx="9582149"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71650" y="1825625"/>
            <a:ext cx="9582149"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71650" y="6356350"/>
            <a:ext cx="1809750" cy="365125"/>
          </a:xfrm>
        </p:spPr>
        <p:txBody>
          <a:bodyPr/>
          <a:lstStyle/>
          <a:p>
            <a:fld id="{B9FDB844-9FB1-44CB-B0D6-9DDE15E4BCA3}"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sp>
        <p:nvSpPr>
          <p:cNvPr id="13" name="Rektangel 12">
            <a:extLst>
              <a:ext uri="{FF2B5EF4-FFF2-40B4-BE49-F238E27FC236}">
                <a16:creationId xmlns:a16="http://schemas.microsoft.com/office/drawing/2014/main" id="{DA807E69-ECEB-910D-6179-C49C547C5C6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 7">
            <a:extLst>
              <a:ext uri="{FF2B5EF4-FFF2-40B4-BE49-F238E27FC236}">
                <a16:creationId xmlns:a16="http://schemas.microsoft.com/office/drawing/2014/main" id="{08229828-7326-CF4B-358E-5386B8085C1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416261289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Rubrik och innehåll med hö-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880B760-023D-0F81-B8B4-2D19422FFB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9" name="Rektangel 8">
            <a:extLst>
              <a:ext uri="{FF2B5EF4-FFF2-40B4-BE49-F238E27FC236}">
                <a16:creationId xmlns:a16="http://schemas.microsoft.com/office/drawing/2014/main" id="{F428C07C-FDCF-51C3-3239-0C61CC9BC90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0" y="365125"/>
            <a:ext cx="9591675"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200"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69C80324-EF5B-4ED8-BB2E-9B43631B8F38}"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p>
            <a:fld id="{359EE84F-F0AF-4D0C-8954-4D2D92E8E9D5}" type="slidenum">
              <a:rPr lang="sv-SE" smtClean="0"/>
              <a:t>‹#›</a:t>
            </a:fld>
            <a:endParaRPr lang="sv-SE"/>
          </a:p>
        </p:txBody>
      </p:sp>
      <p:pic>
        <p:nvPicPr>
          <p:cNvPr id="10" name="Bild 9">
            <a:extLst>
              <a:ext uri="{FF2B5EF4-FFF2-40B4-BE49-F238E27FC236}">
                <a16:creationId xmlns:a16="http://schemas.microsoft.com/office/drawing/2014/main" id="{67B6E2D0-87F0-AC6F-6D02-E92E7DB88B8E}"/>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29145732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Rubrik och innehåll med hö-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B42AF427-8441-F3E8-F196-F1E024D5EDB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1" y="365125"/>
            <a:ext cx="959167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fld id="{03F7819B-6A15-4543-8724-BA815CB11AC8}" type="datetime1">
              <a:rPr lang="sv-SE" smtClean="0"/>
              <a:t>2024-12-19</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p>
            <a:fld id="{359EE84F-F0AF-4D0C-8954-4D2D92E8E9D5}" type="slidenum">
              <a:rPr lang="sv-SE" smtClean="0"/>
              <a:t>‹#›</a:t>
            </a:fld>
            <a:endParaRPr lang="sv-SE"/>
          </a:p>
        </p:txBody>
      </p:sp>
      <p:sp>
        <p:nvSpPr>
          <p:cNvPr id="13" name="Rektangel 12">
            <a:extLst>
              <a:ext uri="{FF2B5EF4-FFF2-40B4-BE49-F238E27FC236}">
                <a16:creationId xmlns:a16="http://schemas.microsoft.com/office/drawing/2014/main" id="{1734CE80-E502-CB93-4490-EAB98C4B85E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 9">
            <a:extLst>
              <a:ext uri="{FF2B5EF4-FFF2-40B4-BE49-F238E27FC236}">
                <a16:creationId xmlns:a16="http://schemas.microsoft.com/office/drawing/2014/main" id="{9C6C8156-B463-984F-755A-4AE9EC59A6CA}"/>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337253637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ärgruta och text (vit)">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B5777655-D453-EBE8-6A25-0E4ED58E7B2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2" name="Bild 11" descr="Logotyp Vårdsamverkan Göteborgsområdet">
            <a:extLst>
              <a:ext uri="{FF2B5EF4-FFF2-40B4-BE49-F238E27FC236}">
                <a16:creationId xmlns:a16="http://schemas.microsoft.com/office/drawing/2014/main" id="{A3DC6F49-98D5-D826-1612-B9817F934157}"/>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9336" y="5927024"/>
            <a:ext cx="1366589" cy="713589"/>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7"/>
            <a:ext cx="609600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5257801" y="5984876"/>
            <a:ext cx="3048000" cy="365125"/>
          </a:xfrm>
        </p:spPr>
        <p:txBody>
          <a:bodyPr/>
          <a:lstStyle/>
          <a:p>
            <a:fld id="{91748847-8D00-462F-8EF4-711EFBC38844}"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5257801" y="6356349"/>
            <a:ext cx="6095999"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305800" y="5988050"/>
            <a:ext cx="3047999"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5368055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ärgruta och 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639560E-3A62-59C4-27D5-9486BC4DA6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7"/>
            <a:ext cx="609600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5257801" y="5984876"/>
            <a:ext cx="3048000" cy="365125"/>
          </a:xfrm>
        </p:spPr>
        <p:txBody>
          <a:bodyPr/>
          <a:lstStyle/>
          <a:p>
            <a:fld id="{0067FA33-ACE3-4210-A3D5-5CD31C4278BF}"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5257801" y="6356349"/>
            <a:ext cx="6095999"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305800" y="5988050"/>
            <a:ext cx="3047999" cy="365125"/>
          </a:xfrm>
        </p:spPr>
        <p:txBody>
          <a:bodyPr/>
          <a:lstStyle/>
          <a:p>
            <a:fld id="{359EE84F-F0AF-4D0C-8954-4D2D92E8E9D5}" type="slidenum">
              <a:rPr lang="sv-SE" smtClean="0"/>
              <a:t>‹#›</a:t>
            </a:fld>
            <a:endParaRPr lang="sv-SE"/>
          </a:p>
        </p:txBody>
      </p:sp>
      <p:pic>
        <p:nvPicPr>
          <p:cNvPr id="8" name="Bild 7" descr="Logotyp Vårdsamverkan Göteborgsområdet">
            <a:extLst>
              <a:ext uri="{FF2B5EF4-FFF2-40B4-BE49-F238E27FC236}">
                <a16:creationId xmlns:a16="http://schemas.microsoft.com/office/drawing/2014/main" id="{BEE62C98-2C5D-5FDA-876C-B6FD28CFA638}"/>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9336" y="5927024"/>
            <a:ext cx="1366589" cy="713589"/>
          </a:xfrm>
          <a:prstGeom prst="rect">
            <a:avLst/>
          </a:prstGeom>
        </p:spPr>
      </p:pic>
    </p:spTree>
    <p:extLst>
      <p:ext uri="{BB962C8B-B14F-4D97-AF65-F5344CB8AC3E}">
        <p14:creationId xmlns:p14="http://schemas.microsoft.com/office/powerpoint/2010/main" val="37586379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Bild höger med bildtext (vit)">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24BB9ABD-B047-2F02-A688-E61A93985C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D4EFEA1C-ED6F-41B9-BFE9-958E669C0F85}"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1227414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Bild hög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0E012578-91D7-D2CB-B6C1-C0398B0301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fld id="{BB85E7E4-6370-43BA-815F-395CC25C18F3}"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4307825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Bild vänster med bildtext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2248480-7C76-E0DC-786C-864BEF8B52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52BC8AF2-1F92-4985-864E-86273EA6F5D1}"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4331193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Bild vänst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EE6C2A8-9FF4-992F-F6F0-3420FEEB0F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fld id="{E8F7F411-0EFC-41DF-B4B1-CE8BC473B2DB}" type="datetime1">
              <a:rPr lang="sv-SE" smtClean="0"/>
              <a:t>2024-12-19</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9552254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Tree>
    <p:extLst>
      <p:ext uri="{BB962C8B-B14F-4D97-AF65-F5344CB8AC3E}">
        <p14:creationId xmlns:p14="http://schemas.microsoft.com/office/powerpoint/2010/main" val="397694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A9D6D800-D48D-49AD-A47E-53638C0AC4D0}"/>
              </a:ext>
            </a:extLst>
          </p:cNvPr>
          <p:cNvSpPr>
            <a:spLocks noGrp="1"/>
          </p:cNvSpPr>
          <p:nvPr>
            <p:ph type="dt" sz="half" idx="10"/>
          </p:nvPr>
        </p:nvSpPr>
        <p:spPr/>
        <p:txBody>
          <a:bodyPr/>
          <a:lstStyle/>
          <a:p>
            <a:fld id="{3B11FDBD-A5CC-47C2-8AE5-F4C41BF17C35}" type="datetime1">
              <a:rPr lang="sv-SE" smtClean="0"/>
              <a:t>2024-12-19</a:t>
            </a:fld>
            <a:endParaRPr lang="sv-SE"/>
          </a:p>
        </p:txBody>
      </p:sp>
      <p:sp>
        <p:nvSpPr>
          <p:cNvPr id="8" name="Platshållare för sidfot 7">
            <a:extLst>
              <a:ext uri="{FF2B5EF4-FFF2-40B4-BE49-F238E27FC236}">
                <a16:creationId xmlns:a16="http://schemas.microsoft.com/office/drawing/2014/main" id="{C73A584C-8653-4336-A5DF-9EE6D584A318}"/>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2406450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EB21C276-78D4-E993-7352-C4C1D9479F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fld id="{2E76B8AF-7AE5-4890-9288-C7D9A2F04E5E}" type="datetime1">
              <a:rPr lang="sv-SE" smtClean="0"/>
              <a:t>2024-12-19</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39823605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Endast rubrik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fld id="{484EC962-4317-479B-8AB8-A833F779C664}" type="datetime1">
              <a:rPr lang="sv-SE" smtClean="0"/>
              <a:t>2024-12-19</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19370039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E43FF41-5D09-AF11-4152-A70E87B1BC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p>
            <a:fld id="{F8346D8B-B823-48AF-BED1-287AEACBD75A}" type="datetime1">
              <a:rPr lang="sv-SE" smtClean="0"/>
              <a:t>2024-12-19</a:t>
            </a:fld>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p>
            <a:r>
              <a:rPr lang="sv-SE"/>
              <a:t>www.vardsamverkan.se/goteborgsomradet</a:t>
            </a:r>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44920568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F4F6325B-D999-9AFE-E478-37C6583349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fld id="{70DE9F0F-F94D-47A1-8862-7F6E29373347}" type="datetime1">
              <a:rPr lang="sv-SE" smtClean="0"/>
              <a:t>2024-12-19</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6612650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Jämförelse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fld id="{DD12F124-897B-40B6-ABC3-479165945FA7}" type="datetime1">
              <a:rPr lang="sv-SE" smtClean="0"/>
              <a:t>2024-12-19</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0446867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CF1B50BD-839D-4289-9C67-4FEE84040876}" type="datetime1">
              <a:rPr lang="sv-SE" smtClean="0"/>
              <a:t>2024-12-19</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30885433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Slutbild (vit)">
    <p:spTree>
      <p:nvGrpSpPr>
        <p:cNvPr id="1" name=""/>
        <p:cNvGrpSpPr/>
        <p:nvPr/>
      </p:nvGrpSpPr>
      <p:grpSpPr>
        <a:xfrm>
          <a:off x="0" y="0"/>
          <a:ext cx="0" cy="0"/>
          <a:chOff x="0" y="0"/>
          <a:chExt cx="0" cy="0"/>
        </a:xfrm>
      </p:grpSpPr>
      <p:pic>
        <p:nvPicPr>
          <p:cNvPr id="5" name="Bild 4" descr="Logotyp Vårdsamverkan Göteborgsområdet">
            <a:extLst>
              <a:ext uri="{FF2B5EF4-FFF2-40B4-BE49-F238E27FC236}">
                <a16:creationId xmlns:a16="http://schemas.microsoft.com/office/drawing/2014/main" id="{91A08C5D-9E4A-3A16-8445-17F116B2B8DC}"/>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38600" y="1906656"/>
            <a:ext cx="4114800" cy="2148615"/>
          </a:xfrm>
          <a:prstGeom prst="rect">
            <a:avLst/>
          </a:prstGeom>
        </p:spPr>
      </p:pic>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0FF5EA67-B4D7-400F-9C72-0646B6AF9AD1}" type="datetime1">
              <a:rPr lang="sv-SE" smtClean="0"/>
              <a:t>2024-12-19</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13019243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Slutbild (färg)">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p>
            <a:fld id="{D35D7E64-AFC7-471D-9FD4-3B6C767E0701}" type="datetime1">
              <a:rPr lang="sv-SE" smtClean="0"/>
              <a:t>2024-12-19</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p>
            <a:fld id="{359EE84F-F0AF-4D0C-8954-4D2D92E8E9D5}" type="slidenum">
              <a:rPr lang="sv-SE" smtClean="0"/>
              <a:t>‹#›</a:t>
            </a:fld>
            <a:endParaRPr lang="sv-SE"/>
          </a:p>
        </p:txBody>
      </p:sp>
      <p:pic>
        <p:nvPicPr>
          <p:cNvPr id="5" name="Bild 4" descr="Logotyp Vårdsamverkan Göteborgsområdet">
            <a:extLst>
              <a:ext uri="{FF2B5EF4-FFF2-40B4-BE49-F238E27FC236}">
                <a16:creationId xmlns:a16="http://schemas.microsoft.com/office/drawing/2014/main" id="{977342E0-2FCD-8D49-BBA0-CC60662CD386}"/>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38600" y="1906656"/>
            <a:ext cx="4114800" cy="2148615"/>
          </a:xfrm>
          <a:prstGeom prst="rect">
            <a:avLst/>
          </a:prstGeom>
        </p:spPr>
      </p:pic>
    </p:spTree>
    <p:extLst>
      <p:ext uri="{BB962C8B-B14F-4D97-AF65-F5344CB8AC3E}">
        <p14:creationId xmlns:p14="http://schemas.microsoft.com/office/powerpoint/2010/main" val="36018514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0B3E354B-F420-4D40-A255-04BE85682621}" type="datetimeFigureOut">
              <a:rPr lang="sv-SE" smtClean="0"/>
              <a:t>2024-12-19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6E5C176-B9B9-475B-A9F9-B2A9CDC730A7}" type="slidenum">
              <a:rPr lang="sv-SE" smtClean="0"/>
              <a:t>‹#›</a:t>
            </a:fld>
            <a:endParaRPr lang="sv-SE"/>
          </a:p>
        </p:txBody>
      </p:sp>
      <p:sp>
        <p:nvSpPr>
          <p:cNvPr id="8" name="textruta 7"/>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www.vardsamverkan.se/goteborgsomradet</a:t>
            </a:r>
          </a:p>
        </p:txBody>
      </p:sp>
      <p:pic>
        <p:nvPicPr>
          <p:cNvPr id="9" name="Bildobjekt 8">
            <a:extLst>
              <a:ext uri="{FF2B5EF4-FFF2-40B4-BE49-F238E27FC236}">
                <a16:creationId xmlns:a16="http://schemas.microsoft.com/office/drawing/2014/main" id="{37A84920-6E5B-481C-B114-3C1417C29BDD}"/>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Tree>
    <p:extLst>
      <p:ext uri="{BB962C8B-B14F-4D97-AF65-F5344CB8AC3E}">
        <p14:creationId xmlns:p14="http://schemas.microsoft.com/office/powerpoint/2010/main" val="814472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image" Target="../media/image1.png"/><Relationship Id="rId2" Type="http://schemas.openxmlformats.org/officeDocument/2006/relationships/slideLayout" Target="../slideLayouts/slideLayout44.xml"/><Relationship Id="rId16" Type="http://schemas.openxmlformats.org/officeDocument/2006/relationships/theme" Target="../theme/theme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theme" Target="../theme/theme5.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26" Type="http://schemas.openxmlformats.org/officeDocument/2006/relationships/slideLayout" Target="../slideLayouts/slideLayout97.xml"/><Relationship Id="rId3" Type="http://schemas.openxmlformats.org/officeDocument/2006/relationships/slideLayout" Target="../slideLayouts/slideLayout74.xml"/><Relationship Id="rId21" Type="http://schemas.openxmlformats.org/officeDocument/2006/relationships/slideLayout" Target="../slideLayouts/slideLayout92.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slideLayout" Target="../slideLayouts/slideLayout96.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slideLayout" Target="../slideLayouts/slideLayout91.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28" Type="http://schemas.openxmlformats.org/officeDocument/2006/relationships/theme" Target="../theme/theme6.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slideLayout" Target="../slideLayouts/slideLayout93.xml"/><Relationship Id="rId27"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3F88965-E1E5-49CD-8E92-603765FC84D5}"/>
              </a:ext>
            </a:extLst>
          </p:cNvPr>
          <p:cNvPicPr>
            <a:picLocks noChangeAspect="1"/>
          </p:cNvPicPr>
          <p:nvPr userDrawn="1"/>
        </p:nvPicPr>
        <p:blipFill>
          <a:blip r:embed="rId19"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0312E-327D-4CA8-B8B1-328C0572EE5E}" type="datetime1">
              <a:rPr lang="sv-SE" smtClean="0"/>
              <a:t>2024-12-19</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a:t>
            </a:r>
            <a:r>
              <a:rPr lang="sv-SE" b="1"/>
              <a:t>goteborgsomradet</a:t>
            </a:r>
          </a:p>
        </p:txBody>
      </p:sp>
    </p:spTree>
    <p:extLst>
      <p:ext uri="{BB962C8B-B14F-4D97-AF65-F5344CB8AC3E}">
        <p14:creationId xmlns:p14="http://schemas.microsoft.com/office/powerpoint/2010/main" val="2140451243"/>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809" r:id="rId11"/>
    <p:sldLayoutId id="2147483810" r:id="rId12"/>
    <p:sldLayoutId id="2147483811" r:id="rId13"/>
    <p:sldLayoutId id="2147483649" r:id="rId14"/>
    <p:sldLayoutId id="2147483654" r:id="rId15"/>
    <p:sldLayoutId id="2147483824" r:id="rId16"/>
    <p:sldLayoutId id="2147483840" r:id="rId17"/>
  </p:sldLayoutIdLst>
  <p:hf sldNum="0" hdr="0"/>
  <p:txStyles>
    <p:titleStyle>
      <a:lvl1pPr algn="l" defTabSz="914400" rtl="0" eaLnBrk="1" latinLnBrk="0" hangingPunct="1">
        <a:lnSpc>
          <a:spcPct val="90000"/>
        </a:lnSpc>
        <a:spcBef>
          <a:spcPct val="0"/>
        </a:spcBef>
        <a:buNone/>
        <a:defRPr sz="3600" b="1" kern="1200">
          <a:solidFill>
            <a:schemeClr val="tx1"/>
          </a:solidFill>
          <a:latin typeface="Cambria" panose="02040503050406030204" pitchFamily="18" charset="0"/>
          <a:ea typeface="Cambria" panose="02040503050406030204" pitchFamily="18"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80D8E33-ACE2-440B-B661-111FCCDE8B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31996BA0-21FF-44B7-B9C6-E305B7827D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D77135B-D6F2-46F7-8911-DC5D59D7BF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099236-1E00-40BF-B3D8-5A06A79B4EC3}" type="datetimeFigureOut">
              <a:rPr lang="sv-SE" smtClean="0"/>
              <a:t>2024-12-19</a:t>
            </a:fld>
            <a:endParaRPr lang="sv-SE"/>
          </a:p>
        </p:txBody>
      </p:sp>
      <p:sp>
        <p:nvSpPr>
          <p:cNvPr id="5" name="Platshållare för sidfot 4">
            <a:extLst>
              <a:ext uri="{FF2B5EF4-FFF2-40B4-BE49-F238E27FC236}">
                <a16:creationId xmlns:a16="http://schemas.microsoft.com/office/drawing/2014/main" id="{5292C1E4-869C-4B34-A026-563C78B8BF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C6465160-F8D7-4ECB-AF81-04D6A6E30E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1037E-7A0D-4D2F-B0DB-A584A2545460}" type="slidenum">
              <a:rPr lang="sv-SE" smtClean="0"/>
              <a:t>‹#›</a:t>
            </a:fld>
            <a:endParaRPr lang="sv-SE"/>
          </a:p>
        </p:txBody>
      </p:sp>
    </p:spTree>
    <p:extLst>
      <p:ext uri="{BB962C8B-B14F-4D97-AF65-F5344CB8AC3E}">
        <p14:creationId xmlns:p14="http://schemas.microsoft.com/office/powerpoint/2010/main" val="1904872191"/>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290E35B-99A7-D7A6-5EAA-46C80D08F2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för att ändra mall för rubrikformat</a:t>
            </a:r>
          </a:p>
        </p:txBody>
      </p:sp>
      <p:sp>
        <p:nvSpPr>
          <p:cNvPr id="3" name="Platshållare för text 2">
            <a:extLst>
              <a:ext uri="{FF2B5EF4-FFF2-40B4-BE49-F238E27FC236}">
                <a16:creationId xmlns:a16="http://schemas.microsoft.com/office/drawing/2014/main" id="{4ADE4585-75DC-036E-FE34-CBA980CA7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sidfot 7">
            <a:extLst>
              <a:ext uri="{FF2B5EF4-FFF2-40B4-BE49-F238E27FC236}">
                <a16:creationId xmlns:a16="http://schemas.microsoft.com/office/drawing/2014/main" id="{AAEEFB76-2618-0C8C-0F19-4B782CB087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Kommun och sjukvård – Samverkan i Göteborgsområdet</a:t>
            </a:r>
          </a:p>
        </p:txBody>
      </p:sp>
    </p:spTree>
    <p:extLst>
      <p:ext uri="{BB962C8B-B14F-4D97-AF65-F5344CB8AC3E}">
        <p14:creationId xmlns:p14="http://schemas.microsoft.com/office/powerpoint/2010/main" val="2039280444"/>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400"/>
        </a:spcBef>
        <a:spcAft>
          <a:spcPts val="4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400"/>
        </a:spcBef>
        <a:spcAft>
          <a:spcPts val="4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400"/>
        </a:spcBef>
        <a:spcAft>
          <a:spcPts val="4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3F88965-E1E5-49CD-8E92-603765FC84D5}"/>
              </a:ext>
            </a:extLst>
          </p:cNvPr>
          <p:cNvPicPr>
            <a:picLocks noChangeAspect="1"/>
          </p:cNvPicPr>
          <p:nvPr userDrawn="1"/>
        </p:nvPicPr>
        <p:blipFill>
          <a:blip r:embed="rId1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0312E-327D-4CA8-B8B1-328C0572EE5E}" type="datetime1">
              <a:rPr lang="sv-SE" smtClean="0"/>
              <a:t>2024-12-19</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a:t>
            </a:r>
            <a:r>
              <a:rPr lang="sv-SE" b="1"/>
              <a:t>goteborgsomradet</a:t>
            </a:r>
          </a:p>
        </p:txBody>
      </p:sp>
    </p:spTree>
    <p:extLst>
      <p:ext uri="{BB962C8B-B14F-4D97-AF65-F5344CB8AC3E}">
        <p14:creationId xmlns:p14="http://schemas.microsoft.com/office/powerpoint/2010/main" val="3104619048"/>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Lst>
  <p:hf sldNum="0" hdr="0"/>
  <p:txStyles>
    <p:titleStyle>
      <a:lvl1pPr algn="l" defTabSz="914400" rtl="0" eaLnBrk="1" latinLnBrk="0" hangingPunct="1">
        <a:lnSpc>
          <a:spcPct val="90000"/>
        </a:lnSpc>
        <a:spcBef>
          <a:spcPct val="0"/>
        </a:spcBef>
        <a:buNone/>
        <a:defRPr sz="3600" b="1" kern="1200">
          <a:solidFill>
            <a:schemeClr val="tx1"/>
          </a:solidFill>
          <a:latin typeface="Cambria" panose="02040503050406030204" pitchFamily="18" charset="0"/>
          <a:ea typeface="Cambria" panose="02040503050406030204" pitchFamily="18"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290E35B-99A7-D7A6-5EAA-46C80D08F2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för att ändra mall för rubrikformat</a:t>
            </a:r>
          </a:p>
        </p:txBody>
      </p:sp>
      <p:sp>
        <p:nvSpPr>
          <p:cNvPr id="3" name="Platshållare för text 2">
            <a:extLst>
              <a:ext uri="{FF2B5EF4-FFF2-40B4-BE49-F238E27FC236}">
                <a16:creationId xmlns:a16="http://schemas.microsoft.com/office/drawing/2014/main" id="{4ADE4585-75DC-036E-FE34-CBA980CA7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sidfot 7">
            <a:extLst>
              <a:ext uri="{FF2B5EF4-FFF2-40B4-BE49-F238E27FC236}">
                <a16:creationId xmlns:a16="http://schemas.microsoft.com/office/drawing/2014/main" id="{AAEEFB76-2618-0C8C-0F19-4B782CB087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www.vardsamverkan.se/goteborgsomradet</a:t>
            </a:r>
          </a:p>
        </p:txBody>
      </p:sp>
    </p:spTree>
    <p:extLst>
      <p:ext uri="{BB962C8B-B14F-4D97-AF65-F5344CB8AC3E}">
        <p14:creationId xmlns:p14="http://schemas.microsoft.com/office/powerpoint/2010/main" val="2414687473"/>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400"/>
        </a:spcBef>
        <a:spcAft>
          <a:spcPts val="4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400"/>
        </a:spcBef>
        <a:spcAft>
          <a:spcPts val="4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400"/>
        </a:spcBef>
        <a:spcAft>
          <a:spcPts val="4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DBE5E5-761F-49C1-9597-4F7A8FD68AA0}" type="datetime1">
              <a:rPr lang="sv-SE" smtClean="0"/>
              <a:t>2024-12-19</a:t>
            </a:fld>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854193858"/>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 id="2147483872" r:id="rId15"/>
    <p:sldLayoutId id="2147483873" r:id="rId16"/>
    <p:sldLayoutId id="2147483874" r:id="rId17"/>
    <p:sldLayoutId id="2147483875" r:id="rId18"/>
    <p:sldLayoutId id="2147483876" r:id="rId19"/>
    <p:sldLayoutId id="2147483877" r:id="rId20"/>
    <p:sldLayoutId id="2147483878" r:id="rId21"/>
    <p:sldLayoutId id="2147483879" r:id="rId22"/>
    <p:sldLayoutId id="2147483880" r:id="rId23"/>
    <p:sldLayoutId id="2147483881" r:id="rId24"/>
    <p:sldLayoutId id="2147483882" r:id="rId25"/>
    <p:sldLayoutId id="2147483883" r:id="rId26"/>
    <p:sldLayoutId id="2147483884" r:id="rId27"/>
  </p:sldLayoutIdLst>
  <p:hf sldNum="0" hdr="0" dt="0"/>
  <p:txStyles>
    <p:titleStyle>
      <a:lvl1pPr algn="l" defTabSz="914400" rtl="0" eaLnBrk="1" latinLnBrk="0" hangingPunct="1">
        <a:lnSpc>
          <a:spcPct val="90000"/>
        </a:lnSpc>
        <a:spcBef>
          <a:spcPct val="0"/>
        </a:spcBef>
        <a:buNone/>
        <a:defRPr sz="4400" b="1" kern="1200" spc="10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205.svg"/></Relationships>
</file>

<file path=ppt/slides/_rels/slide101.xml.rels><?xml version="1.0" encoding="UTF-8" standalone="yes"?>
<Relationships xmlns="http://schemas.openxmlformats.org/package/2006/relationships"><Relationship Id="rId3" Type="http://schemas.openxmlformats.org/officeDocument/2006/relationships/image" Target="../media/image206.jpe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07.jpeg"/><Relationship Id="rId2" Type="http://schemas.openxmlformats.org/officeDocument/2006/relationships/notesSlide" Target="../notesSlides/notesSlide99.xml"/><Relationship Id="rId1" Type="http://schemas.openxmlformats.org/officeDocument/2006/relationships/slideLayout" Target="../slideLayouts/slideLayout2.xml"/><Relationship Id="rId4" Type="http://schemas.openxmlformats.org/officeDocument/2006/relationships/hyperlink" Target="https://www.pinterest.se/pin/419257046536569831/" TargetMode="External"/></Relationships>
</file>

<file path=ppt/slides/_rels/slide103.xml.rels><?xml version="1.0" encoding="UTF-8" standalone="yes"?>
<Relationships xmlns="http://schemas.openxmlformats.org/package/2006/relationships"><Relationship Id="rId3" Type="http://schemas.openxmlformats.org/officeDocument/2006/relationships/image" Target="../media/image208.jpeg"/><Relationship Id="rId2" Type="http://schemas.openxmlformats.org/officeDocument/2006/relationships/notesSlide" Target="../notesSlides/notesSlide100.xml"/><Relationship Id="rId1" Type="http://schemas.openxmlformats.org/officeDocument/2006/relationships/slideLayout" Target="../slideLayouts/slideLayout2.xml"/><Relationship Id="rId4" Type="http://schemas.openxmlformats.org/officeDocument/2006/relationships/hyperlink" Target="https://se.depositphotos.com/stock-photos/hatt-examen.html" TargetMode="External"/></Relationships>
</file>

<file path=ppt/slides/_rels/slide104.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101.xml"/><Relationship Id="rId1" Type="http://schemas.openxmlformats.org/officeDocument/2006/relationships/slideLayout" Target="../slideLayouts/slideLayout44.xml"/><Relationship Id="rId5" Type="http://schemas.openxmlformats.org/officeDocument/2006/relationships/hyperlink" Target="https://www.uppdragpsykiskhalsa.se/wp-content/uploads/2020/02/Att-st%C3%A4rka-samverkan-med-hj%C3%A4lp-av-SIP.pdf" TargetMode="External"/><Relationship Id="rId4" Type="http://schemas.openxmlformats.org/officeDocument/2006/relationships/image" Target="../media/image210.png"/></Relationships>
</file>

<file path=ppt/slides/_rels/slide105.xml.rels><?xml version="1.0" encoding="UTF-8" standalone="yes"?>
<Relationships xmlns="http://schemas.openxmlformats.org/package/2006/relationships"><Relationship Id="rId3" Type="http://schemas.openxmlformats.org/officeDocument/2006/relationships/hyperlink" Target="https://nsph.se/podcast/2023-17-liv-nordstrom-om-sip-och-konsten-att-samverka/" TargetMode="External"/><Relationship Id="rId2" Type="http://schemas.openxmlformats.org/officeDocument/2006/relationships/image" Target="../media/image2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hyperlink" Target="https://www.socialstyrelsen.se/globalassets/sharepoint-dokument/artikelkatalog/ovrigt/2012-6-12.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www.vardsamverkan.se/omraden/samordnad-individuell-plan-sip/" TargetMode="External"/><Relationship Id="rId7"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pixabay.com/de/comic-icon-sprache-diskussion-129323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vardsamverkan.se/organisation/delregionalvardsamverkan/kommun-och-sjukvard---samverkan-i-goteborgsomradet/omraden-for-samverkan/samordnad-individuell-pla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6.sv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69.png"/><Relationship Id="rId4" Type="http://schemas.openxmlformats.org/officeDocument/2006/relationships/hyperlink" Target="https://www.vardsamverkan.se/omraden/samordnad-individuell-plan-sip/sip-riktlinje-och-bilagor/"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hyperlink" Target="https://nsphvastragotaland.se/wp-content/uploads/2019/01/SIP-rapport-2018-fyra-loggor.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nsphvastragotaland.se/wp-content/uploads/2022/02/Rapport-Att-inget-bestams-over-mitt-huvud-SIP-for-barn-och-unga-och-overgangen-BUP-VUP.pdf" TargetMode="External"/><Relationship Id="rId5" Type="http://schemas.openxmlformats.org/officeDocument/2006/relationships/image" Target="../media/image73.png"/><Relationship Id="rId4" Type="http://schemas.openxmlformats.org/officeDocument/2006/relationships/image" Target="../media/image72.png"/></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www.vardsamverkan.se/organisation/delregionalvardsamverkan/kommun-och-sjukvard---samverkan-i-goteborgsomradet/organisation/utvecklingsgrupp-samsa/"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34.xml"/><Relationship Id="rId4" Type="http://schemas.openxmlformats.org/officeDocument/2006/relationships/image" Target="../media/image66.sv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1.xml"/><Relationship Id="rId1" Type="http://schemas.openxmlformats.org/officeDocument/2006/relationships/slideLayout" Target="../slideLayouts/slideLayout34.xml"/><Relationship Id="rId5" Type="http://schemas.openxmlformats.org/officeDocument/2006/relationships/hyperlink" Target="https://www.riksdagen.se/sv/dokument-och-lagar/dokument/rapport-fran-riksdagen/samordnad-individuell-plan-sip-en-utvardering_h50wrfr5/" TargetMode="External"/><Relationship Id="rId4" Type="http://schemas.openxmlformats.org/officeDocument/2006/relationships/image" Target="../media/image81.svg"/></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2.xml"/><Relationship Id="rId1" Type="http://schemas.openxmlformats.org/officeDocument/2006/relationships/slideLayout" Target="../slideLayouts/slideLayout34.xml"/><Relationship Id="rId4" Type="http://schemas.openxmlformats.org/officeDocument/2006/relationships/image" Target="../media/image81.svg"/></Relationships>
</file>

<file path=ppt/slides/_rels/slide33.xml.rels><?xml version="1.0" encoding="UTF-8" standalone="yes"?>
<Relationships xmlns="http://schemas.openxmlformats.org/package/2006/relationships"><Relationship Id="rId3" Type="http://schemas.openxmlformats.org/officeDocument/2006/relationships/hyperlink" Target="https://www.socialstyrelsen.se/globalassets/sharepoint-dokument/artikelkatalog/vagledning/2017-10-25.pdf" TargetMode="External"/><Relationship Id="rId2" Type="http://schemas.openxmlformats.org/officeDocument/2006/relationships/notesSlide" Target="../notesSlides/notesSlide33.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hyperlink" Target="https://mellanarkiv-offentlig.vgregion.se/alfresco/s/archive/stream/public/v1/source/available/SOFIA/RS6895-621728397-785/SURROGATE/Riktlinje%20f%c3%b6r%20SIP%20i%20V%c3%a4stra%20G%c3%b6taland%202020-2023-1.pdf"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www.vardsamverkan.se/omraden/barn-och-unga/barn-och-ungas-halsa/" TargetMode="External"/><Relationship Id="rId5" Type="http://schemas.openxmlformats.org/officeDocument/2006/relationships/image" Target="../media/image85.png"/><Relationship Id="rId4" Type="http://schemas.openxmlformats.org/officeDocument/2006/relationships/image" Target="../media/image84.png"/></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hyperlink" Target="https://mellanarkiv-offentlig.vgregion.se/alfresco/s/archive/stream/public/v1/source/available/sofia/su8455-443025746-2092/surrogate/Till%c3%a4mpningsanvisningar%20i%20G%c3%b6teborgsomr%c3%a5det%20f%c3%b6r%20%c3%96verenskommelse%20om%20Samverkan%20f%c3%b6r%20barns%20och%20ungas%20h%c3%a4lsa%20(rev%202024-06-04).pdf" TargetMode="External"/><Relationship Id="rId4" Type="http://schemas.openxmlformats.org/officeDocument/2006/relationships/hyperlink" Target="https://alfresco-offentlig.vgregion.se/alfresco/service/vgr/storage/node/content/workspace/SpacesStore/636d61f3-6e33-4fae-b610-0c21fc322336/Till%c3%a4mpningsanvisningar%20i%20G%c3%b6teborgsomr%c3%a5det%20f%c3%b6r%20%c3%96verenskommelse%20om%20Samverkan%20f%c3%b6r%20barns%20och%20ungas%20h%c3%a4lsa.pdf?a=false&amp;guest=true"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svg"/><Relationship Id="rId3" Type="http://schemas.openxmlformats.org/officeDocument/2006/relationships/image" Target="../media/image26.png"/><Relationship Id="rId7" Type="http://schemas.openxmlformats.org/officeDocument/2006/relationships/image" Target="../media/image30.svg"/><Relationship Id="rId12"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32.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hyperlink" Target="https://mellanarkiv-offentlig.vgregion.se/alfresco/s/archive/stream/public/v1/source/available/sofia/su8455-443025746-2092/surrogate/Till%c3%a4mpningsanvisningar%20i%20G%c3%b6teborgsomr%c3%a5det%20f%c3%b6r%20%c3%96verenskommelse%20om%20Samverkan%20f%c3%b6r%20barns%20och%20ungas%20h%c3%a4lsa%20(rev%202024-06-04).pdf" TargetMode="External"/><Relationship Id="rId4" Type="http://schemas.openxmlformats.org/officeDocument/2006/relationships/image" Target="../media/image88.jpeg"/></Relationships>
</file>

<file path=ppt/slides/_rels/slide41.xml.rels><?xml version="1.0" encoding="UTF-8" standalone="yes"?>
<Relationships xmlns="http://schemas.openxmlformats.org/package/2006/relationships"><Relationship Id="rId3" Type="http://schemas.openxmlformats.org/officeDocument/2006/relationships/image" Target="../media/image89.jpeg"/><Relationship Id="rId7" Type="http://schemas.openxmlformats.org/officeDocument/2006/relationships/image" Target="../media/image92.sv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91.png"/><Relationship Id="rId5" Type="http://schemas.openxmlformats.org/officeDocument/2006/relationships/hyperlink" Target="https://mellanarkiv-offentlig.vgregion.se/alfresco/s/archive/stream/public/v1/source/available/sofia/su8455-443025746-2092/surrogate/Till%c3%a4mpningsanvisningar%20i%20G%c3%b6teborgsomr%c3%a5det%20f%c3%b6r%20%c3%96verenskommelse%20om%20Samverkan%20f%c3%b6r%20barns%20och%20ungas%20h%c3%a4lsa%20(rev%202024-06-04).pdf" TargetMode="External"/><Relationship Id="rId4" Type="http://schemas.openxmlformats.org/officeDocument/2006/relationships/image" Target="../media/image90.jpeg"/></Relationships>
</file>

<file path=ppt/slides/_rels/slide4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hyperlink" Target="https://www.vardsamverkan.se/organisation/delregionalvardsamverkan/kommun-och-sjukvard---samverkan-i-goteborgsomradet/organisation/barn-och-unga/tillampningsanvisningarna/" TargetMode="External"/><Relationship Id="rId4" Type="http://schemas.openxmlformats.org/officeDocument/2006/relationships/hyperlink" Target="https://mellanarkiv-offentlig.vgregion.se/alfresco/s/archive/stream/public/v1/source/available/sofia/su8455-443025746-2092/surrogate/Till%c3%a4mpningsanvisningar%20i%20G%c3%b6teborgsomr%c3%a5det%20f%c3%b6r%20%c3%96verenskommelse%20om%20Samverkan%20f%c3%b6r%20barns%20och%20ungas%20h%c3%a4lsa%20(rev%202024-06-04).pdf" TargetMode="External"/></Relationships>
</file>

<file path=ppt/slides/_rels/slide43.xml.rels><?xml version="1.0" encoding="UTF-8" standalone="yes"?>
<Relationships xmlns="http://schemas.openxmlformats.org/package/2006/relationships"><Relationship Id="rId8" Type="http://schemas.openxmlformats.org/officeDocument/2006/relationships/hyperlink" Target="https://mellanarkiv-offentlig.vgregion.se/alfresco/s/archive/stream/public/v1/source/available/sofia/su8455-443025746-2092/surrogate/Till%c3%a4mpningsanvisningar%20i%20G%c3%b6teborgsomr%c3%a5det%20f%c3%b6r%20%c3%96verenskommelse%20om%20Samverkan%20f%c3%b6r%20barns%20och%20ungas%20h%c3%a4lsa%20(rev%202024-06-04).pdf" TargetMode="External"/><Relationship Id="rId3" Type="http://schemas.openxmlformats.org/officeDocument/2006/relationships/image" Target="../media/image94.png"/><Relationship Id="rId7" Type="http://schemas.openxmlformats.org/officeDocument/2006/relationships/hyperlink" Target="https://alfresco-offentlig.vgregion.se/alfresco/service/vgr/storage/node/content/workspace/SpacesStore/636d61f3-6e33-4fae-b610-0c21fc322336/Till%c3%a4mpningsanvisningar%20i%20G%c3%b6teborgsomr%c3%a5det%20f%c3%b6r%20%c3%96verenskommelse%20om%20Samverkan%20f%c3%b6r%20barns%20och%20ungas%20h%c3%a4lsa.pdf?a=false&amp;guest=true"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97.jpeg"/><Relationship Id="rId5" Type="http://schemas.openxmlformats.org/officeDocument/2006/relationships/image" Target="../media/image96.svg"/><Relationship Id="rId4" Type="http://schemas.openxmlformats.org/officeDocument/2006/relationships/image" Target="../media/image95.png"/></Relationships>
</file>

<file path=ppt/slides/_rels/slide4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99.sv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102.svg"/><Relationship Id="rId5" Type="http://schemas.openxmlformats.org/officeDocument/2006/relationships/image" Target="../media/image101.png"/><Relationship Id="rId4" Type="http://schemas.openxmlformats.org/officeDocument/2006/relationships/hyperlink" Target="https://vimeo.com/showcase/5830471"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commons.wikimedia.org/wiki/File:G%C3%B6ran_persson_fem_%C3%A5r.jpg" TargetMode="External"/><Relationship Id="rId3" Type="http://schemas.openxmlformats.org/officeDocument/2006/relationships/image" Target="../media/image103.jpeg"/><Relationship Id="rId7" Type="http://schemas.openxmlformats.org/officeDocument/2006/relationships/image" Target="../media/image105.jpeg"/><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hyperlink" Target="http://pillsthrillsandbellyaches.blogspot.com/2009/01/sa-himla-gamla-manniskor-sa-himla.html" TargetMode="External"/><Relationship Id="rId5" Type="http://schemas.openxmlformats.org/officeDocument/2006/relationships/image" Target="../media/image104.jpeg"/><Relationship Id="rId4" Type="http://schemas.openxmlformats.org/officeDocument/2006/relationships/hyperlink" Target="https://www.pexels.com/sv-se/foto/mode-man-person-manniskor-3214726/"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s://skr.se/skr/integrationsocialomsorg/socialomsorg/barnochunga/samtalmedbarn/metoderochverktyg.34408.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9.xml"/><Relationship Id="rId1" Type="http://schemas.openxmlformats.org/officeDocument/2006/relationships/slideLayout" Target="../slideLayouts/slideLayout13.xml"/><Relationship Id="rId6" Type="http://schemas.openxmlformats.org/officeDocument/2006/relationships/image" Target="../media/image108.jpeg"/><Relationship Id="rId5" Type="http://schemas.openxmlformats.org/officeDocument/2006/relationships/hyperlink" Target="https://larportalen.vgregion.se/course/view.php?id=75" TargetMode="External"/><Relationship Id="rId4" Type="http://schemas.openxmlformats.org/officeDocument/2006/relationships/image" Target="file://localhost/Volumes/Centralen/HD1/Vastra%20Gotalandsregionen/VGR%2015-2735%20Utveckling%20grafisk%20profil/Mallar%202015/Dekorer%20till%20Wordfiler/Dekor_powerpoint/Gul/Bullet_gul.png"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3.sv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svg"/><Relationship Id="rId4" Type="http://schemas.openxmlformats.org/officeDocument/2006/relationships/image" Target="../media/image110.png"/></Relationships>
</file>

<file path=ppt/slides/_rels/slide54.xml.rels><?xml version="1.0" encoding="UTF-8" standalone="yes"?>
<Relationships xmlns="http://schemas.openxmlformats.org/package/2006/relationships"><Relationship Id="rId3" Type="http://schemas.openxmlformats.org/officeDocument/2006/relationships/hyperlink" Target="https://skr.se/skr/halsasjukvard/utvecklingavverksamhet/naravard/personcentreratforhallningssatt.16029.html" TargetMode="External"/><Relationship Id="rId7" Type="http://schemas.openxmlformats.org/officeDocument/2006/relationships/image" Target="../media/image109.jpeg"/><Relationship Id="rId2" Type="http://schemas.openxmlformats.org/officeDocument/2006/relationships/notesSlide" Target="../notesSlides/notesSlide52.xml"/><Relationship Id="rId1" Type="http://schemas.openxmlformats.org/officeDocument/2006/relationships/slideLayout" Target="../slideLayouts/slideLayout3.xml"/><Relationship Id="rId6" Type="http://schemas.openxmlformats.org/officeDocument/2006/relationships/hyperlink" Target="https://datorhjalpen.goteborg.se/7303.guide" TargetMode="External"/><Relationship Id="rId5" Type="http://schemas.openxmlformats.org/officeDocument/2006/relationships/hyperlink" Target="https://www.vardsamverkan.se/omraden/samordnad-individuell-plan-sip/stodmaterial/metoder-for-delaktighet2/delat-beslutsfattande/" TargetMode="External"/><Relationship Id="rId4" Type="http://schemas.openxmlformats.org/officeDocument/2006/relationships/hyperlink" Target="https://www.vgregion.se/regional-utveckling/omraden/social-hallbarhet/manskliga-rattigheter/rattighetsbaserat-arbete/" TargetMode="External"/></Relationships>
</file>

<file path=ppt/slides/_rels/slide55.xml.rels><?xml version="1.0" encoding="UTF-8" standalone="yes"?>
<Relationships xmlns="http://schemas.openxmlformats.org/package/2006/relationships"><Relationship Id="rId8" Type="http://schemas.openxmlformats.org/officeDocument/2006/relationships/image" Target="../media/image119.svg"/><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notesSlide" Target="../notesSlides/notesSlide53.xml"/><Relationship Id="rId1" Type="http://schemas.openxmlformats.org/officeDocument/2006/relationships/slideLayout" Target="../slideLayouts/slideLayout65.xml"/><Relationship Id="rId6" Type="http://schemas.openxmlformats.org/officeDocument/2006/relationships/image" Target="../media/image117.svg"/><Relationship Id="rId5" Type="http://schemas.openxmlformats.org/officeDocument/2006/relationships/image" Target="../media/image116.png"/><Relationship Id="rId4" Type="http://schemas.openxmlformats.org/officeDocument/2006/relationships/image" Target="../media/image115.svg"/></Relationships>
</file>

<file path=ppt/slides/_rels/slide56.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image" Target="../media/image130.svg"/><Relationship Id="rId18" Type="http://schemas.openxmlformats.org/officeDocument/2006/relationships/image" Target="../media/image135.png"/><Relationship Id="rId3" Type="http://schemas.openxmlformats.org/officeDocument/2006/relationships/image" Target="../media/image120.png"/><Relationship Id="rId21" Type="http://schemas.openxmlformats.org/officeDocument/2006/relationships/image" Target="../media/image138.svg"/><Relationship Id="rId7" Type="http://schemas.openxmlformats.org/officeDocument/2006/relationships/image" Target="../media/image124.png"/><Relationship Id="rId12" Type="http://schemas.openxmlformats.org/officeDocument/2006/relationships/image" Target="../media/image129.png"/><Relationship Id="rId17" Type="http://schemas.openxmlformats.org/officeDocument/2006/relationships/image" Target="../media/image134.svg"/><Relationship Id="rId2" Type="http://schemas.openxmlformats.org/officeDocument/2006/relationships/notesSlide" Target="../notesSlides/notesSlide54.xml"/><Relationship Id="rId16" Type="http://schemas.openxmlformats.org/officeDocument/2006/relationships/image" Target="../media/image133.png"/><Relationship Id="rId20" Type="http://schemas.openxmlformats.org/officeDocument/2006/relationships/image" Target="../media/image137.png"/><Relationship Id="rId1" Type="http://schemas.openxmlformats.org/officeDocument/2006/relationships/slideLayout" Target="../slideLayouts/slideLayout2.xml"/><Relationship Id="rId6" Type="http://schemas.openxmlformats.org/officeDocument/2006/relationships/image" Target="../media/image123.png"/><Relationship Id="rId11" Type="http://schemas.openxmlformats.org/officeDocument/2006/relationships/image" Target="../media/image128.svg"/><Relationship Id="rId5" Type="http://schemas.openxmlformats.org/officeDocument/2006/relationships/image" Target="../media/image122.png"/><Relationship Id="rId15" Type="http://schemas.openxmlformats.org/officeDocument/2006/relationships/image" Target="../media/image132.svg"/><Relationship Id="rId10" Type="http://schemas.openxmlformats.org/officeDocument/2006/relationships/image" Target="../media/image127.png"/><Relationship Id="rId19" Type="http://schemas.openxmlformats.org/officeDocument/2006/relationships/image" Target="../media/image136.svg"/><Relationship Id="rId4" Type="http://schemas.openxmlformats.org/officeDocument/2006/relationships/image" Target="../media/image121.png"/><Relationship Id="rId9" Type="http://schemas.openxmlformats.org/officeDocument/2006/relationships/image" Target="../media/image126.svg"/><Relationship Id="rId14" Type="http://schemas.openxmlformats.org/officeDocument/2006/relationships/image" Target="../media/image131.png"/></Relationships>
</file>

<file path=ppt/slides/_rels/slide57.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6.xml"/><Relationship Id="rId1" Type="http://schemas.openxmlformats.org/officeDocument/2006/relationships/slideLayout" Target="../slideLayouts/slideLayout8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32.xml"/><Relationship Id="rId5" Type="http://schemas.openxmlformats.org/officeDocument/2006/relationships/image" Target="../media/image41.png"/><Relationship Id="rId4" Type="http://schemas.openxmlformats.org/officeDocument/2006/relationships/image" Target="../media/image40.svg"/></Relationships>
</file>

<file path=ppt/slides/_rels/slide60.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hyperlink" Target="https://www.youtube.com/watch?v=ceRBWFv-jbE" TargetMode="External"/><Relationship Id="rId7" Type="http://schemas.openxmlformats.org/officeDocument/2006/relationships/hyperlink" Target="mailto:info@nsphvastragotaland.se" TargetMode="External"/><Relationship Id="rId2" Type="http://schemas.openxmlformats.org/officeDocument/2006/relationships/notesSlide" Target="../notesSlides/notesSlide58.xml"/><Relationship Id="rId1" Type="http://schemas.openxmlformats.org/officeDocument/2006/relationships/slideLayout" Target="../slideLayouts/slideLayout19.xml"/><Relationship Id="rId6" Type="http://schemas.openxmlformats.org/officeDocument/2006/relationships/hyperlink" Target="https://nsphvastragotaland.se/material/handbocker-och-utbildningsmaterial/" TargetMode="External"/><Relationship Id="rId5" Type="http://schemas.openxmlformats.org/officeDocument/2006/relationships/hyperlink" Target="mailto:brukarinflytandeutbildning@nsphvastragotaland.se" TargetMode="External"/><Relationship Id="rId4" Type="http://schemas.openxmlformats.org/officeDocument/2006/relationships/hyperlink" Target="https://brukarinflytandeutbildning.nsphvastragotaland.se/"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8" Type="http://schemas.openxmlformats.org/officeDocument/2006/relationships/image" Target="../media/image148.svg"/><Relationship Id="rId13" Type="http://schemas.openxmlformats.org/officeDocument/2006/relationships/image" Target="../media/image153.png"/><Relationship Id="rId3" Type="http://schemas.openxmlformats.org/officeDocument/2006/relationships/image" Target="../media/image143.png"/><Relationship Id="rId7" Type="http://schemas.openxmlformats.org/officeDocument/2006/relationships/image" Target="../media/image147.png"/><Relationship Id="rId12" Type="http://schemas.openxmlformats.org/officeDocument/2006/relationships/image" Target="../media/image152.svg"/><Relationship Id="rId2" Type="http://schemas.openxmlformats.org/officeDocument/2006/relationships/notesSlide" Target="../notesSlides/notesSlide60.xml"/><Relationship Id="rId1" Type="http://schemas.openxmlformats.org/officeDocument/2006/relationships/slideLayout" Target="../slideLayouts/slideLayout32.xml"/><Relationship Id="rId6" Type="http://schemas.openxmlformats.org/officeDocument/2006/relationships/image" Target="../media/image146.svg"/><Relationship Id="rId11" Type="http://schemas.openxmlformats.org/officeDocument/2006/relationships/image" Target="../media/image151.png"/><Relationship Id="rId5" Type="http://schemas.openxmlformats.org/officeDocument/2006/relationships/image" Target="../media/image145.png"/><Relationship Id="rId15" Type="http://schemas.openxmlformats.org/officeDocument/2006/relationships/image" Target="../media/image155.svg"/><Relationship Id="rId10" Type="http://schemas.openxmlformats.org/officeDocument/2006/relationships/image" Target="../media/image150.svg"/><Relationship Id="rId4" Type="http://schemas.openxmlformats.org/officeDocument/2006/relationships/image" Target="../media/image144.svg"/><Relationship Id="rId9" Type="http://schemas.openxmlformats.org/officeDocument/2006/relationships/image" Target="../media/image149.png"/><Relationship Id="rId14" Type="http://schemas.openxmlformats.org/officeDocument/2006/relationships/image" Target="../media/image154.png"/></Relationships>
</file>

<file path=ppt/slides/_rels/slide63.xml.rels><?xml version="1.0" encoding="UTF-8" standalone="yes"?>
<Relationships xmlns="http://schemas.openxmlformats.org/package/2006/relationships"><Relationship Id="rId8" Type="http://schemas.openxmlformats.org/officeDocument/2006/relationships/image" Target="../media/image148.svg"/><Relationship Id="rId13" Type="http://schemas.openxmlformats.org/officeDocument/2006/relationships/image" Target="../media/image154.png"/><Relationship Id="rId3" Type="http://schemas.openxmlformats.org/officeDocument/2006/relationships/image" Target="../media/image143.png"/><Relationship Id="rId7" Type="http://schemas.openxmlformats.org/officeDocument/2006/relationships/image" Target="../media/image147.png"/><Relationship Id="rId12" Type="http://schemas.openxmlformats.org/officeDocument/2006/relationships/image" Target="../media/image152.svg"/><Relationship Id="rId2" Type="http://schemas.openxmlformats.org/officeDocument/2006/relationships/notesSlide" Target="../notesSlides/notesSlide61.xml"/><Relationship Id="rId1" Type="http://schemas.openxmlformats.org/officeDocument/2006/relationships/slideLayout" Target="../slideLayouts/slideLayout32.xml"/><Relationship Id="rId6" Type="http://schemas.openxmlformats.org/officeDocument/2006/relationships/image" Target="../media/image146.svg"/><Relationship Id="rId11" Type="http://schemas.openxmlformats.org/officeDocument/2006/relationships/image" Target="../media/image151.png"/><Relationship Id="rId5" Type="http://schemas.openxmlformats.org/officeDocument/2006/relationships/image" Target="../media/image145.png"/><Relationship Id="rId10" Type="http://schemas.openxmlformats.org/officeDocument/2006/relationships/image" Target="../media/image150.svg"/><Relationship Id="rId4" Type="http://schemas.openxmlformats.org/officeDocument/2006/relationships/image" Target="../media/image144.svg"/><Relationship Id="rId9" Type="http://schemas.openxmlformats.org/officeDocument/2006/relationships/image" Target="../media/image149.png"/><Relationship Id="rId14" Type="http://schemas.openxmlformats.org/officeDocument/2006/relationships/image" Target="../media/image155.svg"/></Relationships>
</file>

<file path=ppt/slides/_rels/slide6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62.xml"/><Relationship Id="rId1" Type="http://schemas.openxmlformats.org/officeDocument/2006/relationships/slideLayout" Target="../slideLayouts/slideLayout80.xml"/></Relationships>
</file>

<file path=ppt/slides/_rels/slide65.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hyperlink" Target="https://pixabay.com/de/comic-icon-sprache-diskussion-1293233/"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s://www.vgregion.se/regional-utveckling/omraden/social-hallbarhet/manskliga-rattigheter/rattighetsbaserat-arbete/filmer/"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67.xml"/><Relationship Id="rId1" Type="http://schemas.openxmlformats.org/officeDocument/2006/relationships/slideLayout" Target="../slideLayouts/slideLayout3.xml"/><Relationship Id="rId5" Type="http://schemas.openxmlformats.org/officeDocument/2006/relationships/image" Target="../media/image25.sv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svg"/><Relationship Id="rId9" Type="http://schemas.openxmlformats.org/officeDocument/2006/relationships/image" Target="../media/image48.png"/></Relationships>
</file>

<file path=ppt/slides/_rels/slide7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8.xml"/><Relationship Id="rId1" Type="http://schemas.openxmlformats.org/officeDocument/2006/relationships/slideLayout" Target="../slideLayouts/slideLayout6.xml"/><Relationship Id="rId5" Type="http://schemas.openxmlformats.org/officeDocument/2006/relationships/image" Target="../media/image78.png"/><Relationship Id="rId4" Type="http://schemas.openxmlformats.org/officeDocument/2006/relationships/hyperlink" Target="https://alfresco-offentlig.vgregion.se/alfresco/service/vgr/storage/node/content/workspace/SpacesStore/3a5562ca-743b-46b5-be66-1fe58ac42389/L%C3%A4nsgemensam%20riktlinje%20vid%20oro%20f%C3%B6r%20v%C3%A4ntat%20barn%20V%C3%A4stra%20G%C3%B6taland.pdf?a=false&amp;guest=true" TargetMode="External"/></Relationships>
</file>

<file path=ppt/slides/_rels/slide71.xml.rels><?xml version="1.0" encoding="UTF-8" standalone="yes"?>
<Relationships xmlns="http://schemas.openxmlformats.org/package/2006/relationships"><Relationship Id="rId8" Type="http://schemas.openxmlformats.org/officeDocument/2006/relationships/image" Target="../media/image164.svg"/><Relationship Id="rId3" Type="http://schemas.openxmlformats.org/officeDocument/2006/relationships/hyperlink" Target="https://www.uppdragpsykiskhalsa.se/wp-content/uploads/2020/02/Att-st%C3%A4rka-samverkan-med-hj%C3%A4lp-av-SIP.pdf" TargetMode="External"/><Relationship Id="rId7" Type="http://schemas.openxmlformats.org/officeDocument/2006/relationships/image" Target="../media/image163.png"/><Relationship Id="rId12" Type="http://schemas.openxmlformats.org/officeDocument/2006/relationships/image" Target="../media/image168.svg"/><Relationship Id="rId2" Type="http://schemas.openxmlformats.org/officeDocument/2006/relationships/notesSlide" Target="../notesSlides/notesSlide69.xml"/><Relationship Id="rId1" Type="http://schemas.openxmlformats.org/officeDocument/2006/relationships/slideLayout" Target="../slideLayouts/slideLayout6.xml"/><Relationship Id="rId6" Type="http://schemas.openxmlformats.org/officeDocument/2006/relationships/image" Target="../media/image162.svg"/><Relationship Id="rId11" Type="http://schemas.openxmlformats.org/officeDocument/2006/relationships/image" Target="../media/image167.png"/><Relationship Id="rId5" Type="http://schemas.openxmlformats.org/officeDocument/2006/relationships/image" Target="../media/image161.png"/><Relationship Id="rId10" Type="http://schemas.openxmlformats.org/officeDocument/2006/relationships/image" Target="../media/image166.svg"/><Relationship Id="rId4" Type="http://schemas.openxmlformats.org/officeDocument/2006/relationships/image" Target="../media/image160.png"/><Relationship Id="rId9" Type="http://schemas.openxmlformats.org/officeDocument/2006/relationships/image" Target="../media/image165.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hyperlink" Target="https://st.org/fortroendevald/ditt-uppdrag/vill-du-delta-i-vart-mentorskapsprogram"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171.svg"/></Relationships>
</file>

<file path=ppt/slides/_rels/slide7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174.svg"/></Relationships>
</file>

<file path=ppt/slides/_rels/slide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kenyaemploymentlaw.com/2015/11/14/probation/" TargetMode="Externa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image" Target="../media/image181.png"/><Relationship Id="rId3" Type="http://schemas.openxmlformats.org/officeDocument/2006/relationships/image" Target="../media/image176.png"/><Relationship Id="rId7" Type="http://schemas.openxmlformats.org/officeDocument/2006/relationships/image" Target="../media/image180.png"/><Relationship Id="rId2" Type="http://schemas.openxmlformats.org/officeDocument/2006/relationships/notesSlide" Target="../notesSlides/notesSlide80.xml"/><Relationship Id="rId1" Type="http://schemas.openxmlformats.org/officeDocument/2006/relationships/slideLayout" Target="../slideLayouts/slideLayout5.xml"/><Relationship Id="rId6" Type="http://schemas.openxmlformats.org/officeDocument/2006/relationships/image" Target="../media/image179.png"/><Relationship Id="rId5" Type="http://schemas.openxmlformats.org/officeDocument/2006/relationships/image" Target="../media/image178.png"/><Relationship Id="rId4" Type="http://schemas.openxmlformats.org/officeDocument/2006/relationships/image" Target="../media/image177.png"/></Relationships>
</file>

<file path=ppt/slides/_rels/slide83.xml.rels><?xml version="1.0" encoding="UTF-8" standalone="yes"?>
<Relationships xmlns="http://schemas.openxmlformats.org/package/2006/relationships"><Relationship Id="rId2" Type="http://schemas.openxmlformats.org/officeDocument/2006/relationships/hyperlink" Target="https://www.vardsamverkan.se/omraden/samordnad-individuell-plan-sip/mallar-och-formular/"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183.png"/></Relationships>
</file>

<file path=ppt/slides/_rels/slide8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185.png"/></Relationships>
</file>

<file path=ppt/slides/_rels/slide8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87.png"/></Relationships>
</file>

<file path=ppt/slides/_rels/slide87.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84.xml"/><Relationship Id="rId1" Type="http://schemas.openxmlformats.org/officeDocument/2006/relationships/slideLayout" Target="../slideLayouts/slideLayout6.xml"/><Relationship Id="rId4" Type="http://schemas.openxmlformats.org/officeDocument/2006/relationships/image" Target="../media/image186.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2.xml"/></Relationships>
</file>

<file path=ppt/slides/_rels/slide89.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hyperlink" Target="https://pixabay.com/sv/mark-fr%C3%A5ga-fr%C3%A5getecken-scrapbooking-65950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hyperlink" Target="https://www.vardsamverkan.se/organisation/delregionalvardsamverkan/kommun-och-sjukvard---samverkan-i-goteborgsomradet/omraden-for-samverkan/vard--och-stodsamordning/film-alla-pratar-om-samverkan/" TargetMode="External"/><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8" Type="http://schemas.openxmlformats.org/officeDocument/2006/relationships/image" Target="../media/image193.svg"/><Relationship Id="rId3" Type="http://schemas.openxmlformats.org/officeDocument/2006/relationships/hyperlink" Target="https://www.vardsamverkan.se/sip" TargetMode="External"/><Relationship Id="rId7" Type="http://schemas.openxmlformats.org/officeDocument/2006/relationships/image" Target="../media/image192.png"/><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hyperlink" Target="http://www.vardsamverkan.se/goteborgsomradet-sip" TargetMode="External"/><Relationship Id="rId5" Type="http://schemas.openxmlformats.org/officeDocument/2006/relationships/hyperlink" Target="https://www.uppdragpsykiskhalsa.se/sip/utbildningar-och-metodstod/webbutbildning-om-sip-forvuxna/" TargetMode="External"/><Relationship Id="rId4" Type="http://schemas.openxmlformats.org/officeDocument/2006/relationships/hyperlink" Target="https://www.uppdragpsykiskhalsa.se/sip/" TargetMode="External"/></Relationships>
</file>

<file path=ppt/slides/_rels/slide92.xml.rels><?xml version="1.0" encoding="UTF-8" standalone="yes"?>
<Relationships xmlns="http://schemas.openxmlformats.org/package/2006/relationships"><Relationship Id="rId3" Type="http://schemas.openxmlformats.org/officeDocument/2006/relationships/image" Target="../media/image194.jpeg"/><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3" Type="http://schemas.openxmlformats.org/officeDocument/2006/relationships/hyperlink" Target="https://www.uppdragpsykiskhalsa.se/sip/utbildningar-och-metodstod/webbutbildning-om-sip-forvuxna/" TargetMode="External"/><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openxmlformats.org/officeDocument/2006/relationships/hyperlink" Target="http://www.vardsamverkan.se/goteborgsomradet-sip" TargetMode="External"/></Relationships>
</file>

<file path=ppt/slides/_rels/slide95.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92.xml"/><Relationship Id="rId1" Type="http://schemas.openxmlformats.org/officeDocument/2006/relationships/slideLayout" Target="../slideLayouts/slideLayout5.xml"/><Relationship Id="rId5" Type="http://schemas.openxmlformats.org/officeDocument/2006/relationships/image" Target="../media/image198.png"/><Relationship Id="rId4" Type="http://schemas.openxmlformats.org/officeDocument/2006/relationships/image" Target="../media/image197.png"/></Relationships>
</file>

<file path=ppt/slides/_rels/slide96.xml.rels><?xml version="1.0" encoding="UTF-8" standalone="yes"?>
<Relationships xmlns="http://schemas.openxmlformats.org/package/2006/relationships"><Relationship Id="rId3" Type="http://schemas.openxmlformats.org/officeDocument/2006/relationships/hyperlink" Target="https://www.uppdragpsykiskhalsa.se/sip/" TargetMode="External"/><Relationship Id="rId2" Type="http://schemas.openxmlformats.org/officeDocument/2006/relationships/notesSlide" Target="../notesSlides/notesSlide93.xml"/><Relationship Id="rId1" Type="http://schemas.openxmlformats.org/officeDocument/2006/relationships/slideLayout" Target="../slideLayouts/slideLayout2.xml"/><Relationship Id="rId6" Type="http://schemas.openxmlformats.org/officeDocument/2006/relationships/hyperlink" Target="https://www.uppdragpsykiskhalsa.se/wp-content/uploads/2019/09/Anv%C3%A4nd-SIP-vuxna-och-%C3%A4ldre.pdf" TargetMode="External"/><Relationship Id="rId5" Type="http://schemas.openxmlformats.org/officeDocument/2006/relationships/hyperlink" Target="https://www.uppdragpsykiskhalsa.se/wp-content/uploads/2018/01/SKL_S5_Anva%CC%88nd_SIP_Barnochunga_webb.pdf" TargetMode="External"/><Relationship Id="rId4" Type="http://schemas.openxmlformats.org/officeDocument/2006/relationships/image" Target="../media/image199.png"/></Relationships>
</file>

<file path=ppt/slides/_rels/slide97.xml.rels><?xml version="1.0" encoding="UTF-8" standalone="yes"?>
<Relationships xmlns="http://schemas.openxmlformats.org/package/2006/relationships"><Relationship Id="rId3" Type="http://schemas.openxmlformats.org/officeDocument/2006/relationships/image" Target="../media/image200.jpeg"/><Relationship Id="rId2" Type="http://schemas.openxmlformats.org/officeDocument/2006/relationships/notesSlide" Target="../notesSlides/notesSlide94.xml"/><Relationship Id="rId1" Type="http://schemas.openxmlformats.org/officeDocument/2006/relationships/slideLayout" Target="../slideLayouts/slideLayout6.xml"/><Relationship Id="rId5" Type="http://schemas.openxmlformats.org/officeDocument/2006/relationships/image" Target="../media/image75.png"/><Relationship Id="rId4" Type="http://schemas.openxmlformats.org/officeDocument/2006/relationships/hyperlink" Target="https://www.uppdragpsykiskhalsa.se/sip/sip-process/sip-mote/motescirkel/" TargetMode="External"/></Relationships>
</file>

<file path=ppt/slides/_rels/slide98.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hyperlink" Target="https://www.slideshare.net/folkpartietliberalerna/politisk-plattform-april-2015pptx" TargetMode="External"/></Relationships>
</file>

<file path=ppt/slides/_rels/slide99.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notesSlide" Target="../notesSlides/notesSlide96.xml"/><Relationship Id="rId1" Type="http://schemas.openxmlformats.org/officeDocument/2006/relationships/slideLayout" Target="../slideLayouts/slideLayout2.xml"/><Relationship Id="rId4" Type="http://schemas.openxmlformats.org/officeDocument/2006/relationships/image" Target="../media/image20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40AEFA-2861-41FE-8713-5AD4A09F925F}"/>
              </a:ext>
            </a:extLst>
          </p:cNvPr>
          <p:cNvSpPr>
            <a:spLocks noGrp="1"/>
          </p:cNvSpPr>
          <p:nvPr>
            <p:ph type="ctrTitle"/>
          </p:nvPr>
        </p:nvSpPr>
        <p:spPr>
          <a:xfrm>
            <a:off x="5407233" y="873474"/>
            <a:ext cx="6563095" cy="3482439"/>
          </a:xfrm>
        </p:spPr>
        <p:txBody>
          <a:bodyPr>
            <a:normAutofit/>
          </a:bodyPr>
          <a:lstStyle/>
          <a:p>
            <a:br>
              <a:rPr lang="sv-SE" sz="7200">
                <a:cs typeface="Arial"/>
              </a:rPr>
            </a:br>
            <a:endParaRPr lang="sv-SE"/>
          </a:p>
        </p:txBody>
      </p:sp>
      <p:sp>
        <p:nvSpPr>
          <p:cNvPr id="4" name="Rektangel 3">
            <a:extLst>
              <a:ext uri="{FF2B5EF4-FFF2-40B4-BE49-F238E27FC236}">
                <a16:creationId xmlns:a16="http://schemas.microsoft.com/office/drawing/2014/main" id="{DC42563C-15EC-403A-83F7-0EE7C83EBE7C}"/>
              </a:ext>
            </a:extLst>
          </p:cNvPr>
          <p:cNvSpPr/>
          <p:nvPr/>
        </p:nvSpPr>
        <p:spPr>
          <a:xfrm>
            <a:off x="6096000" y="2229972"/>
            <a:ext cx="4590616" cy="830997"/>
          </a:xfrm>
          <a:prstGeom prst="rect">
            <a:avLst/>
          </a:prstGeom>
        </p:spPr>
        <p:txBody>
          <a:bodyPr wrap="none">
            <a:spAutoFit/>
          </a:bodyPr>
          <a:lstStyle/>
          <a:p>
            <a:r>
              <a:rPr lang="sv-SE" sz="4800" b="1">
                <a:ea typeface="Arial"/>
                <a:cs typeface="Arial"/>
                <a:sym typeface="Arial"/>
              </a:rPr>
              <a:t>Lär dig lära ut SIP</a:t>
            </a:r>
            <a:endParaRPr lang="sv-SE" sz="4800"/>
          </a:p>
        </p:txBody>
      </p:sp>
    </p:spTree>
    <p:extLst>
      <p:ext uri="{BB962C8B-B14F-4D97-AF65-F5344CB8AC3E}">
        <p14:creationId xmlns:p14="http://schemas.microsoft.com/office/powerpoint/2010/main" val="31460155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D4EF78-F994-4CDF-B7C4-936E8F34B6AC}"/>
              </a:ext>
            </a:extLst>
          </p:cNvPr>
          <p:cNvSpPr>
            <a:spLocks noGrp="1"/>
          </p:cNvSpPr>
          <p:nvPr>
            <p:ph type="title"/>
          </p:nvPr>
        </p:nvSpPr>
        <p:spPr>
          <a:xfrm>
            <a:off x="472439" y="504967"/>
            <a:ext cx="7566092" cy="1321244"/>
          </a:xfrm>
        </p:spPr>
        <p:txBody>
          <a:bodyPr anchor="b">
            <a:normAutofit/>
          </a:bodyPr>
          <a:lstStyle/>
          <a:p>
            <a:r>
              <a:rPr lang="sv-SE" sz="4000" b="1"/>
              <a:t>Implementeringsplanen för dig som SIP-utbildare</a:t>
            </a:r>
          </a:p>
        </p:txBody>
      </p:sp>
      <p:sp>
        <p:nvSpPr>
          <p:cNvPr id="7" name="Platshållare för innehåll 6">
            <a:extLst>
              <a:ext uri="{FF2B5EF4-FFF2-40B4-BE49-F238E27FC236}">
                <a16:creationId xmlns:a16="http://schemas.microsoft.com/office/drawing/2014/main" id="{196FE5D9-FCC7-4049-A669-038512FC78A7}"/>
              </a:ext>
            </a:extLst>
          </p:cNvPr>
          <p:cNvSpPr>
            <a:spLocks noGrp="1"/>
          </p:cNvSpPr>
          <p:nvPr>
            <p:ph sz="half" idx="1"/>
          </p:nvPr>
        </p:nvSpPr>
        <p:spPr>
          <a:xfrm>
            <a:off x="249343" y="2515602"/>
            <a:ext cx="10655218" cy="5032375"/>
          </a:xfrm>
        </p:spPr>
        <p:txBody>
          <a:bodyPr>
            <a:normAutofit/>
          </a:bodyPr>
          <a:lstStyle/>
          <a:p>
            <a:pPr>
              <a:lnSpc>
                <a:spcPct val="115000"/>
              </a:lnSpc>
              <a:spcAft>
                <a:spcPts val="600"/>
              </a:spcAft>
            </a:pPr>
            <a:r>
              <a:rPr lang="sv-SE" sz="2000">
                <a:solidFill>
                  <a:srgbClr val="000000"/>
                </a:solidFill>
                <a:effectLst/>
                <a:latin typeface="Calibri" panose="020F0502020204030204" pitchFamily="34" charset="0"/>
                <a:ea typeface="Calibri" panose="020F0502020204030204" pitchFamily="34" charset="0"/>
                <a:cs typeface="Cambria" panose="02040503050406030204" pitchFamily="18" charset="0"/>
              </a:rPr>
              <a:t>Du behöver ha en </a:t>
            </a:r>
            <a:r>
              <a:rPr lang="sv-SE" sz="2000" b="1">
                <a:solidFill>
                  <a:srgbClr val="000000"/>
                </a:solidFill>
                <a:effectLst/>
                <a:latin typeface="Calibri" panose="020F0502020204030204" pitchFamily="34" charset="0"/>
                <a:ea typeface="Calibri" panose="020F0502020204030204" pitchFamily="34" charset="0"/>
                <a:cs typeface="Cambria" panose="02040503050406030204" pitchFamily="18" charset="0"/>
              </a:rPr>
              <a:t>implementeringsplan/uppdragsbeskrivning</a:t>
            </a:r>
            <a:r>
              <a:rPr lang="sv-SE" sz="2000">
                <a:solidFill>
                  <a:srgbClr val="000000"/>
                </a:solidFill>
                <a:effectLst/>
                <a:latin typeface="Calibri" panose="020F0502020204030204" pitchFamily="34" charset="0"/>
                <a:ea typeface="Calibri" panose="020F0502020204030204" pitchFamily="34" charset="0"/>
                <a:cs typeface="Cambria" panose="02040503050406030204" pitchFamily="18" charset="0"/>
              </a:rPr>
              <a:t> upprättad av närmaste chef – allra helst innan du går utbildningen, </a:t>
            </a:r>
            <a:r>
              <a:rPr lang="sv-SE" sz="2000" u="sng">
                <a:solidFill>
                  <a:srgbClr val="000000"/>
                </a:solidFill>
                <a:effectLst/>
                <a:latin typeface="Calibri" panose="020F0502020204030204" pitchFamily="34" charset="0"/>
                <a:ea typeface="Calibri" panose="020F0502020204030204" pitchFamily="34" charset="0"/>
                <a:cs typeface="Cambria" panose="02040503050406030204" pitchFamily="18" charset="0"/>
              </a:rPr>
              <a:t>i annat fall så snart som möjligt efter utbildningstillfället</a:t>
            </a:r>
            <a:r>
              <a:rPr lang="sv-SE" sz="2000">
                <a:solidFill>
                  <a:srgbClr val="000000"/>
                </a:solidFill>
                <a:effectLst/>
                <a:latin typeface="Calibri" panose="020F0502020204030204" pitchFamily="34" charset="0"/>
                <a:ea typeface="Calibri" panose="020F0502020204030204" pitchFamily="34" charset="0"/>
                <a:cs typeface="Cambria" panose="02040503050406030204" pitchFamily="18" charset="0"/>
              </a:rPr>
              <a:t>.</a:t>
            </a:r>
            <a:endParaRPr lang="sv-SE" sz="2000">
              <a:effectLst/>
              <a:latin typeface="Cambria" panose="02040503050406030204" pitchFamily="18" charset="0"/>
              <a:ea typeface="MS ??"/>
              <a:cs typeface="Cambria" panose="02040503050406030204" pitchFamily="18" charset="0"/>
            </a:endParaRPr>
          </a:p>
          <a:p>
            <a:pPr lvl="1">
              <a:lnSpc>
                <a:spcPct val="115000"/>
              </a:lnSpc>
              <a:spcAft>
                <a:spcPts val="600"/>
              </a:spcAft>
            </a:pPr>
            <a:r>
              <a:rPr lang="sv-SE" sz="1800">
                <a:effectLst/>
                <a:latin typeface="Calibri" panose="020F0502020204030204" pitchFamily="34" charset="0"/>
                <a:ea typeface="Calibri" panose="020F0502020204030204" pitchFamily="34" charset="0"/>
                <a:cs typeface="Times New Roman" panose="02020603050405020304" pitchFamily="18" charset="0"/>
              </a:rPr>
              <a:t>Implementeringsplanen beskriver hur SIP-utbildaren kan sprida kunskap om SIP och anger vad uppdraget som SIP-utbildare innebär hos er.</a:t>
            </a:r>
          </a:p>
          <a:p>
            <a:pPr lvl="1">
              <a:lnSpc>
                <a:spcPct val="115000"/>
              </a:lnSpc>
              <a:spcAft>
                <a:spcPts val="600"/>
              </a:spcAft>
            </a:pPr>
            <a:r>
              <a:rPr lang="sv-SE" sz="1800">
                <a:effectLst/>
                <a:latin typeface="Calibri" panose="020F0502020204030204" pitchFamily="34" charset="0"/>
                <a:ea typeface="Calibri" panose="020F0502020204030204" pitchFamily="34" charset="0"/>
                <a:cs typeface="Times New Roman" panose="02020603050405020304" pitchFamily="18" charset="0"/>
              </a:rPr>
              <a:t>Hur mycket tid finns avsatt för uppdraget? Vilka ska ta del av utbildningsinsatserna? Vad behövs för att SIP ska användas i vardagen med kvalitet? Kan SIP-utbildare samarbeta med varandra?</a:t>
            </a:r>
            <a:endParaRPr lang="sv-SE" sz="1800">
              <a:effectLst/>
              <a:latin typeface="Cambria" panose="02040503050406030204" pitchFamily="18" charset="0"/>
              <a:ea typeface="MS ??"/>
              <a:cs typeface="Cambria" panose="02040503050406030204" pitchFamily="18" charset="0"/>
            </a:endParaRPr>
          </a:p>
        </p:txBody>
      </p:sp>
    </p:spTree>
    <p:extLst>
      <p:ext uri="{BB962C8B-B14F-4D97-AF65-F5344CB8AC3E}">
        <p14:creationId xmlns:p14="http://schemas.microsoft.com/office/powerpoint/2010/main" val="26880919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Tankebubbla kontur">
            <a:extLst>
              <a:ext uri="{FF2B5EF4-FFF2-40B4-BE49-F238E27FC236}">
                <a16:creationId xmlns:a16="http://schemas.microsoft.com/office/drawing/2014/main" id="{92411711-B8EB-4914-B822-2D3D6DAE9E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953" y="1358878"/>
            <a:ext cx="3087658" cy="308765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Platshållare för innehåll 2">
            <a:extLst>
              <a:ext uri="{FF2B5EF4-FFF2-40B4-BE49-F238E27FC236}">
                <a16:creationId xmlns:a16="http://schemas.microsoft.com/office/drawing/2014/main" id="{FA27DACF-E86C-4D76-B006-7E497812263D}"/>
              </a:ext>
            </a:extLst>
          </p:cNvPr>
          <p:cNvSpPr>
            <a:spLocks noGrp="1"/>
          </p:cNvSpPr>
          <p:nvPr>
            <p:ph idx="1"/>
          </p:nvPr>
        </p:nvSpPr>
        <p:spPr>
          <a:xfrm>
            <a:off x="3269293" y="801666"/>
            <a:ext cx="8828754" cy="3989655"/>
          </a:xfrm>
        </p:spPr>
        <p:txBody>
          <a:bodyPr vert="horz" lIns="91440" tIns="45720" rIns="91440" bIns="45720" rtlCol="0" anchor="t">
            <a:normAutofit fontScale="77500" lnSpcReduction="20000"/>
          </a:bodyPr>
          <a:lstStyle/>
          <a:p>
            <a:pPr marL="0" indent="0">
              <a:buNone/>
            </a:pPr>
            <a:r>
              <a:rPr lang="sv-SE" sz="7300" b="1">
                <a:solidFill>
                  <a:schemeClr val="accent4"/>
                </a:solidFill>
              </a:rPr>
              <a:t>Egen reflektion</a:t>
            </a:r>
          </a:p>
          <a:p>
            <a:pPr marL="0" indent="0">
              <a:buNone/>
            </a:pPr>
            <a:endParaRPr lang="sv-SE" sz="4400">
              <a:cs typeface="Calibri"/>
            </a:endParaRPr>
          </a:p>
          <a:p>
            <a:pPr marL="0" indent="0">
              <a:buNone/>
            </a:pPr>
            <a:r>
              <a:rPr lang="sv-SE" sz="5800"/>
              <a:t>Vad behöver jag göra från och med nu?</a:t>
            </a:r>
            <a:endParaRPr lang="sv-SE" sz="5800">
              <a:cs typeface="Calibri"/>
            </a:endParaRPr>
          </a:p>
          <a:p>
            <a:pPr marL="0" indent="0">
              <a:buNone/>
            </a:pPr>
            <a:endParaRPr lang="sv-SE" sz="4400"/>
          </a:p>
          <a:p>
            <a:pPr marL="0" indent="0">
              <a:buNone/>
            </a:pPr>
            <a:endParaRPr lang="sv-SE" sz="4400">
              <a:cs typeface="Calibri"/>
            </a:endParaRPr>
          </a:p>
          <a:p>
            <a:pPr marL="0" indent="0">
              <a:buNone/>
            </a:pPr>
            <a:r>
              <a:rPr lang="sv-SE" sz="4400"/>
              <a:t>Skriv ner dina tankar i chatten</a:t>
            </a:r>
          </a:p>
        </p:txBody>
      </p:sp>
    </p:spTree>
    <p:extLst>
      <p:ext uri="{BB962C8B-B14F-4D97-AF65-F5344CB8AC3E}">
        <p14:creationId xmlns:p14="http://schemas.microsoft.com/office/powerpoint/2010/main" val="40384551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FA27DACF-E86C-4D76-B006-7E497812263D}"/>
              </a:ext>
            </a:extLst>
          </p:cNvPr>
          <p:cNvSpPr>
            <a:spLocks noGrp="1"/>
          </p:cNvSpPr>
          <p:nvPr>
            <p:ph idx="1"/>
          </p:nvPr>
        </p:nvSpPr>
        <p:spPr>
          <a:xfrm>
            <a:off x="551016" y="1167902"/>
            <a:ext cx="4419769" cy="3447832"/>
          </a:xfrm>
        </p:spPr>
        <p:txBody>
          <a:bodyPr vert="horz" lIns="91440" tIns="45720" rIns="91440" bIns="45720" rtlCol="0" anchor="t">
            <a:normAutofit/>
          </a:bodyPr>
          <a:lstStyle/>
          <a:p>
            <a:pPr marL="0" indent="0">
              <a:buNone/>
            </a:pPr>
            <a:r>
              <a:rPr lang="sv-SE" sz="3200" b="1"/>
              <a:t>Egen reflektion</a:t>
            </a:r>
            <a:endParaRPr lang="sv-SE" sz="3200" b="1">
              <a:cs typeface="Calibri"/>
            </a:endParaRPr>
          </a:p>
          <a:p>
            <a:pPr marL="0" indent="0">
              <a:buNone/>
            </a:pPr>
            <a:r>
              <a:rPr lang="sv-SE" sz="2400"/>
              <a:t>Din återkoppling på utbildningsdagen?</a:t>
            </a:r>
            <a:endParaRPr lang="sv-SE" sz="2400">
              <a:cs typeface="Calibri"/>
            </a:endParaRPr>
          </a:p>
          <a:p>
            <a:pPr marL="0" indent="0">
              <a:buNone/>
            </a:pPr>
            <a:endParaRPr lang="sv-SE" sz="2400">
              <a:cs typeface="Calibri"/>
            </a:endParaRPr>
          </a:p>
          <a:p>
            <a:pPr marL="0" indent="0">
              <a:buNone/>
            </a:pPr>
            <a:r>
              <a:rPr lang="sv-SE" sz="2400"/>
              <a:t>Skriv ner dina tankar i chatten</a:t>
            </a:r>
            <a:endParaRPr lang="sv-SE" sz="2400">
              <a:highlight>
                <a:srgbClr val="FFFF00"/>
              </a:highlight>
              <a:cs typeface="Calibri" panose="020F0502020204030204"/>
            </a:endParaRPr>
          </a:p>
        </p:txBody>
      </p:sp>
      <p:pic>
        <p:nvPicPr>
          <p:cNvPr id="2" name="Picture 3" descr="Personer som arbetar med det här">
            <a:extLst>
              <a:ext uri="{FF2B5EF4-FFF2-40B4-BE49-F238E27FC236}">
                <a16:creationId xmlns:a16="http://schemas.microsoft.com/office/drawing/2014/main" id="{D93E4915-CE8F-A62E-C7E1-C9ABF2BBF897}"/>
              </a:ext>
            </a:extLst>
          </p:cNvPr>
          <p:cNvPicPr>
            <a:picLocks noChangeAspect="1"/>
          </p:cNvPicPr>
          <p:nvPr/>
        </p:nvPicPr>
        <p:blipFill rotWithShape="1">
          <a:blip r:embed="rId3"/>
          <a:srcRect r="7648" b="2"/>
          <a:stretch/>
        </p:blipFill>
        <p:spPr>
          <a:xfrm>
            <a:off x="5800192" y="1167902"/>
            <a:ext cx="5576825" cy="3955244"/>
          </a:xfrm>
          <a:prstGeom prst="rect">
            <a:avLst/>
          </a:prstGeom>
        </p:spPr>
      </p:pic>
      <p:grpSp>
        <p:nvGrpSpPr>
          <p:cNvPr id="20" name="Group 19">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21" name="Rectangle 20">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7556910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1" name="Bildobjekt 10">
            <a:extLst>
              <a:ext uri="{FF2B5EF4-FFF2-40B4-BE49-F238E27FC236}">
                <a16:creationId xmlns:a16="http://schemas.microsoft.com/office/drawing/2014/main" id="{59051D1B-5687-4EF3-B638-055301A0C0B9}"/>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b="-2"/>
          <a:stretch/>
        </p:blipFill>
        <p:spPr>
          <a:xfrm>
            <a:off x="-2346" y="1257826"/>
            <a:ext cx="5666547" cy="4342347"/>
          </a:xfrm>
          <a:prstGeom prst="rect">
            <a:avLst/>
          </a:prstGeom>
        </p:spPr>
      </p:pic>
      <p:cxnSp>
        <p:nvCxnSpPr>
          <p:cNvPr id="18" name="Straight Connector 17">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7800"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Platshållare för innehåll 2">
            <a:extLst>
              <a:ext uri="{FF2B5EF4-FFF2-40B4-BE49-F238E27FC236}">
                <a16:creationId xmlns:a16="http://schemas.microsoft.com/office/drawing/2014/main" id="{D5DA73BB-4447-43D6-B1EB-1E8E9E6BD053}"/>
              </a:ext>
            </a:extLst>
          </p:cNvPr>
          <p:cNvSpPr>
            <a:spLocks noGrp="1"/>
          </p:cNvSpPr>
          <p:nvPr>
            <p:ph idx="1"/>
          </p:nvPr>
        </p:nvSpPr>
        <p:spPr>
          <a:xfrm>
            <a:off x="6527800" y="1909192"/>
            <a:ext cx="4713997" cy="3647710"/>
          </a:xfrm>
        </p:spPr>
        <p:txBody>
          <a:bodyPr vert="horz" lIns="91440" tIns="45720" rIns="91440" bIns="45720" rtlCol="0">
            <a:normAutofit/>
          </a:bodyPr>
          <a:lstStyle/>
          <a:p>
            <a:pPr marL="0" indent="0">
              <a:buNone/>
            </a:pPr>
            <a:endParaRPr lang="sv-SE" sz="2000">
              <a:solidFill>
                <a:schemeClr val="bg1"/>
              </a:solidFill>
            </a:endParaRPr>
          </a:p>
          <a:p>
            <a:pPr marL="0" indent="0">
              <a:buNone/>
            </a:pPr>
            <a:r>
              <a:rPr lang="sv-SE" sz="2000" b="1">
                <a:solidFill>
                  <a:schemeClr val="bg1"/>
                </a:solidFill>
              </a:rPr>
              <a:t>Vad tar du med dig från dagen?</a:t>
            </a:r>
          </a:p>
          <a:p>
            <a:pPr marL="0" indent="0">
              <a:buNone/>
            </a:pPr>
            <a:endParaRPr lang="sv-SE" sz="2000" b="1">
              <a:solidFill>
                <a:schemeClr val="bg1"/>
              </a:solidFill>
            </a:endParaRPr>
          </a:p>
          <a:p>
            <a:endParaRPr lang="sv-SE" sz="2000">
              <a:solidFill>
                <a:schemeClr val="bg1"/>
              </a:solidFill>
            </a:endParaRPr>
          </a:p>
        </p:txBody>
      </p:sp>
      <p:cxnSp>
        <p:nvCxnSpPr>
          <p:cNvPr id="20" name="Straight Connector 19">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7800"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2182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79CD795-18C8-4C96-B81C-36E7EBCC9183}"/>
              </a:ext>
            </a:extLst>
          </p:cNvPr>
          <p:cNvSpPr>
            <a:spLocks noGrp="1"/>
          </p:cNvSpPr>
          <p:nvPr>
            <p:ph type="title"/>
          </p:nvPr>
        </p:nvSpPr>
        <p:spPr>
          <a:xfrm>
            <a:off x="975866" y="2205351"/>
            <a:ext cx="4613300" cy="3163224"/>
          </a:xfrm>
        </p:spPr>
        <p:txBody>
          <a:bodyPr vert="horz" lIns="91440" tIns="45720" rIns="91440" bIns="45720" rtlCol="0" anchor="t">
            <a:normAutofit/>
          </a:bodyPr>
          <a:lstStyle/>
          <a:p>
            <a:r>
              <a:rPr lang="en-US" sz="4800" b="1">
                <a:latin typeface="+mn-lt"/>
              </a:rPr>
              <a:t>Tack för idag</a:t>
            </a:r>
          </a:p>
        </p:txBody>
      </p:sp>
      <p:sp>
        <p:nvSpPr>
          <p:cNvPr id="3" name="Platshållare för innehåll 2">
            <a:extLst>
              <a:ext uri="{FF2B5EF4-FFF2-40B4-BE49-F238E27FC236}">
                <a16:creationId xmlns:a16="http://schemas.microsoft.com/office/drawing/2014/main" id="{682CFABF-30C1-428E-94D8-BA1C9DF44249}"/>
              </a:ext>
            </a:extLst>
          </p:cNvPr>
          <p:cNvSpPr>
            <a:spLocks noGrp="1"/>
          </p:cNvSpPr>
          <p:nvPr>
            <p:ph idx="1"/>
          </p:nvPr>
        </p:nvSpPr>
        <p:spPr>
          <a:xfrm>
            <a:off x="455010" y="3190555"/>
            <a:ext cx="6497455" cy="1192815"/>
          </a:xfrm>
        </p:spPr>
        <p:txBody>
          <a:bodyPr vert="horz" lIns="91440" tIns="45720" rIns="91440" bIns="45720" rtlCol="0" anchor="b">
            <a:normAutofit/>
          </a:bodyPr>
          <a:lstStyle/>
          <a:p>
            <a:pPr marL="0" indent="0">
              <a:buNone/>
            </a:pPr>
            <a:r>
              <a:rPr lang="en-US" sz="3600"/>
              <a:t>Ni har gjort ett toppenjobb! </a:t>
            </a:r>
          </a:p>
        </p:txBody>
      </p:sp>
      <p:pic>
        <p:nvPicPr>
          <p:cNvPr id="7" name="Bildobjekt 6">
            <a:extLst>
              <a:ext uri="{FF2B5EF4-FFF2-40B4-BE49-F238E27FC236}">
                <a16:creationId xmlns:a16="http://schemas.microsoft.com/office/drawing/2014/main" id="{AFA0C10D-67AC-4132-9447-35E86E543C48}"/>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3" b="-3"/>
          <a:stretch/>
        </p:blipFill>
        <p:spPr>
          <a:xfrm>
            <a:off x="6096000" y="1012536"/>
            <a:ext cx="4756162" cy="4756162"/>
          </a:xfrm>
          <a:custGeom>
            <a:avLst/>
            <a:gdLst/>
            <a:ahLst/>
            <a:cxnLst/>
            <a:rect l="l" t="t" r="r" b="b"/>
            <a:pathLst>
              <a:path w="5031136" h="5031136">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p:spPr>
      </p:pic>
    </p:spTree>
    <p:extLst>
      <p:ext uri="{BB962C8B-B14F-4D97-AF65-F5344CB8AC3E}">
        <p14:creationId xmlns:p14="http://schemas.microsoft.com/office/powerpoint/2010/main" val="7970427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DDAA439-A0D3-4E0D-B42F-8971F27ACD7F}"/>
              </a:ext>
            </a:extLst>
          </p:cNvPr>
          <p:cNvSpPr>
            <a:spLocks noGrp="1"/>
          </p:cNvSpPr>
          <p:nvPr>
            <p:ph type="title"/>
          </p:nvPr>
        </p:nvSpPr>
        <p:spPr/>
        <p:txBody>
          <a:bodyPr/>
          <a:lstStyle/>
          <a:p>
            <a:endParaRPr lang="sv-SE"/>
          </a:p>
        </p:txBody>
      </p:sp>
      <p:pic>
        <p:nvPicPr>
          <p:cNvPr id="8" name="Platshållare för innehåll 7">
            <a:extLst>
              <a:ext uri="{FF2B5EF4-FFF2-40B4-BE49-F238E27FC236}">
                <a16:creationId xmlns:a16="http://schemas.microsoft.com/office/drawing/2014/main" id="{B2143F21-1C1C-491F-8A27-6502A0EA051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68964" y="1825625"/>
            <a:ext cx="7254072" cy="4351338"/>
          </a:xfrm>
        </p:spPr>
      </p:pic>
      <p:pic>
        <p:nvPicPr>
          <p:cNvPr id="4" name="Bildobjekt 3">
            <a:extLst>
              <a:ext uri="{FF2B5EF4-FFF2-40B4-BE49-F238E27FC236}">
                <a16:creationId xmlns:a16="http://schemas.microsoft.com/office/drawing/2014/main" id="{87BC1283-C13B-4270-913B-C5595B62BD72}"/>
              </a:ext>
            </a:extLst>
          </p:cNvPr>
          <p:cNvPicPr>
            <a:picLocks noChangeAspect="1"/>
          </p:cNvPicPr>
          <p:nvPr/>
        </p:nvPicPr>
        <p:blipFill>
          <a:blip r:embed="rId4"/>
          <a:stretch>
            <a:fillRect/>
          </a:stretch>
        </p:blipFill>
        <p:spPr>
          <a:xfrm>
            <a:off x="0" y="31905"/>
            <a:ext cx="12192000" cy="6826095"/>
          </a:xfrm>
          <a:prstGeom prst="rect">
            <a:avLst/>
          </a:prstGeom>
        </p:spPr>
      </p:pic>
      <p:sp>
        <p:nvSpPr>
          <p:cNvPr id="5" name="Rektangel 4">
            <a:extLst>
              <a:ext uri="{FF2B5EF4-FFF2-40B4-BE49-F238E27FC236}">
                <a16:creationId xmlns:a16="http://schemas.microsoft.com/office/drawing/2014/main" id="{9A97578E-A573-48F0-9C3B-640A642820B0}"/>
              </a:ext>
            </a:extLst>
          </p:cNvPr>
          <p:cNvSpPr/>
          <p:nvPr/>
        </p:nvSpPr>
        <p:spPr>
          <a:xfrm>
            <a:off x="201880" y="4203776"/>
            <a:ext cx="2195153" cy="646331"/>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Att stärka samverkan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med hjälp av SIP</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ruta 5">
            <a:extLst>
              <a:ext uri="{FF2B5EF4-FFF2-40B4-BE49-F238E27FC236}">
                <a16:creationId xmlns:a16="http://schemas.microsoft.com/office/drawing/2014/main" id="{0A04209C-2C09-4563-8ECB-CDB6431620B8}"/>
              </a:ext>
            </a:extLst>
          </p:cNvPr>
          <p:cNvSpPr txBox="1"/>
          <p:nvPr/>
        </p:nvSpPr>
        <p:spPr>
          <a:xfrm>
            <a:off x="266302" y="3834444"/>
            <a:ext cx="1033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LÄNK:</a:t>
            </a:r>
          </a:p>
        </p:txBody>
      </p:sp>
    </p:spTree>
    <p:extLst>
      <p:ext uri="{BB962C8B-B14F-4D97-AF65-F5344CB8AC3E}">
        <p14:creationId xmlns:p14="http://schemas.microsoft.com/office/powerpoint/2010/main" val="146561519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sidfot 2">
            <a:extLst>
              <a:ext uri="{FF2B5EF4-FFF2-40B4-BE49-F238E27FC236}">
                <a16:creationId xmlns:a16="http://schemas.microsoft.com/office/drawing/2014/main" id="{E2FE72A1-3B9A-71F0-229F-7556B4DE4D53}"/>
              </a:ext>
            </a:extLst>
          </p:cNvPr>
          <p:cNvSpPr>
            <a:spLocks noGrp="1"/>
          </p:cNvSpPr>
          <p:nvPr>
            <p:ph type="ftr" sz="quarter" idx="11"/>
          </p:nvPr>
        </p:nvSpPr>
        <p:spPr/>
        <p:txBody>
          <a:bodyPr/>
          <a:lstStyle/>
          <a:p>
            <a:r>
              <a:rPr lang="sv-SE"/>
              <a:t>www.vardsamverkan.se/</a:t>
            </a:r>
            <a:r>
              <a:rPr lang="sv-SE" b="1"/>
              <a:t>goteborgsomradet</a:t>
            </a:r>
          </a:p>
        </p:txBody>
      </p:sp>
      <p:pic>
        <p:nvPicPr>
          <p:cNvPr id="5" name="Bildobjekt 4">
            <a:extLst>
              <a:ext uri="{FF2B5EF4-FFF2-40B4-BE49-F238E27FC236}">
                <a16:creationId xmlns:a16="http://schemas.microsoft.com/office/drawing/2014/main" id="{61C7F412-D039-6CE2-A1F2-AC44C847BAE9}"/>
              </a:ext>
            </a:extLst>
          </p:cNvPr>
          <p:cNvPicPr>
            <a:picLocks noChangeAspect="1"/>
          </p:cNvPicPr>
          <p:nvPr/>
        </p:nvPicPr>
        <p:blipFill>
          <a:blip r:embed="rId2"/>
          <a:stretch>
            <a:fillRect/>
          </a:stretch>
        </p:blipFill>
        <p:spPr>
          <a:xfrm>
            <a:off x="838200" y="428052"/>
            <a:ext cx="10216101" cy="4878412"/>
          </a:xfrm>
          <a:prstGeom prst="rect">
            <a:avLst/>
          </a:prstGeom>
        </p:spPr>
      </p:pic>
      <p:sp>
        <p:nvSpPr>
          <p:cNvPr id="7" name="textruta 6">
            <a:extLst>
              <a:ext uri="{FF2B5EF4-FFF2-40B4-BE49-F238E27FC236}">
                <a16:creationId xmlns:a16="http://schemas.microsoft.com/office/drawing/2014/main" id="{1F796749-E370-18EB-57D5-2226446E7E04}"/>
              </a:ext>
            </a:extLst>
          </p:cNvPr>
          <p:cNvSpPr txBox="1"/>
          <p:nvPr/>
        </p:nvSpPr>
        <p:spPr>
          <a:xfrm>
            <a:off x="1502299" y="5601519"/>
            <a:ext cx="9441926" cy="646331"/>
          </a:xfrm>
          <a:prstGeom prst="rect">
            <a:avLst/>
          </a:prstGeom>
          <a:noFill/>
        </p:spPr>
        <p:txBody>
          <a:bodyPr wrap="square">
            <a:spAutoFit/>
          </a:bodyPr>
          <a:lstStyle/>
          <a:p>
            <a:r>
              <a:rPr lang="sv-SE">
                <a:solidFill>
                  <a:srgbClr val="00B050"/>
                </a:solidFill>
                <a:hlinkClick r:id="rId3">
                  <a:extLst>
                    <a:ext uri="{A12FA001-AC4F-418D-AE19-62706E023703}">
                      <ahyp:hlinkClr xmlns:ahyp="http://schemas.microsoft.com/office/drawing/2018/hyperlinkcolor" val="tx"/>
                    </a:ext>
                  </a:extLst>
                </a:hlinkClick>
              </a:rPr>
              <a:t>https://nsph.se/podcast/2023-17-liv-nordstrom-om-sip-och-konsten-att-samverka/</a:t>
            </a:r>
            <a:endParaRPr lang="sv-SE">
              <a:solidFill>
                <a:srgbClr val="00B050"/>
              </a:solidFill>
            </a:endParaRPr>
          </a:p>
          <a:p>
            <a:endParaRPr lang="sv-SE"/>
          </a:p>
        </p:txBody>
      </p:sp>
    </p:spTree>
    <p:extLst>
      <p:ext uri="{BB962C8B-B14F-4D97-AF65-F5344CB8AC3E}">
        <p14:creationId xmlns:p14="http://schemas.microsoft.com/office/powerpoint/2010/main" val="34285289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7A953C-3A15-4B0A-BCBA-8BCFABF23050}"/>
              </a:ext>
            </a:extLst>
          </p:cNvPr>
          <p:cNvSpPr>
            <a:spLocks noGrp="1"/>
          </p:cNvSpPr>
          <p:nvPr>
            <p:ph type="title"/>
          </p:nvPr>
        </p:nvSpPr>
        <p:spPr/>
        <p:txBody>
          <a:bodyPr/>
          <a:lstStyle/>
          <a:p>
            <a:r>
              <a:rPr lang="sv-SE"/>
              <a:t>SIP-implementering</a:t>
            </a:r>
          </a:p>
        </p:txBody>
      </p:sp>
      <p:sp>
        <p:nvSpPr>
          <p:cNvPr id="3" name="Platshållare för innehåll 2">
            <a:extLst>
              <a:ext uri="{FF2B5EF4-FFF2-40B4-BE49-F238E27FC236}">
                <a16:creationId xmlns:a16="http://schemas.microsoft.com/office/drawing/2014/main" id="{915B42D2-951A-4719-B432-2D1F80A06D87}"/>
              </a:ext>
            </a:extLst>
          </p:cNvPr>
          <p:cNvSpPr>
            <a:spLocks noGrp="1"/>
          </p:cNvSpPr>
          <p:nvPr>
            <p:ph idx="1"/>
          </p:nvPr>
        </p:nvSpPr>
        <p:spPr>
          <a:xfrm>
            <a:off x="838200" y="1825625"/>
            <a:ext cx="5167591" cy="4351338"/>
          </a:xfrm>
        </p:spPr>
        <p:txBody>
          <a:bodyPr>
            <a:noAutofit/>
          </a:bodyPr>
          <a:lstStyle/>
          <a:p>
            <a:pPr marL="0" indent="0">
              <a:buNone/>
            </a:pPr>
            <a:r>
              <a:rPr lang="sv-SE" sz="2000"/>
              <a:t>Implementering avser de procedurer som används för att </a:t>
            </a:r>
            <a:r>
              <a:rPr lang="sv-SE" sz="2000" u="sng"/>
              <a:t>införa</a:t>
            </a:r>
            <a:r>
              <a:rPr lang="sv-SE" sz="2000"/>
              <a:t> nya metoder i en ordinarie verksamhet och som </a:t>
            </a:r>
            <a:r>
              <a:rPr lang="sv-SE" sz="2000" u="sng"/>
              <a:t>säkerställer</a:t>
            </a:r>
            <a:r>
              <a:rPr lang="sv-SE" sz="2000"/>
              <a:t> att metoderna används så som det var avsett och med </a:t>
            </a:r>
            <a:r>
              <a:rPr lang="sv-SE" sz="2000" u="sng"/>
              <a:t>varaktighet</a:t>
            </a:r>
            <a:r>
              <a:rPr lang="sv-SE" sz="2000"/>
              <a:t>. </a:t>
            </a:r>
            <a:r>
              <a:rPr lang="sv-SE" sz="2000" baseline="0"/>
              <a:t>Med </a:t>
            </a:r>
            <a:r>
              <a:rPr lang="sv-SE" sz="2000" u="sng" baseline="0"/>
              <a:t>kunskap om implementering </a:t>
            </a:r>
            <a:r>
              <a:rPr lang="sv-SE" sz="2000" baseline="0"/>
              <a:t>genomförs i genomsnitt 80% av det planerade förändringsarbetet efter tre år. Utan sådan kunskap genomförs 14% av förändringsarbetet efter i genomsnitt 17 år.</a:t>
            </a:r>
            <a:endParaRPr lang="sv-SE" sz="2000"/>
          </a:p>
        </p:txBody>
      </p:sp>
      <p:sp>
        <p:nvSpPr>
          <p:cNvPr id="5" name="Platshållare för innehåll 4">
            <a:extLst>
              <a:ext uri="{FF2B5EF4-FFF2-40B4-BE49-F238E27FC236}">
                <a16:creationId xmlns:a16="http://schemas.microsoft.com/office/drawing/2014/main" id="{A0D32C74-9326-4D11-84CC-3FD3D36A0028}"/>
              </a:ext>
            </a:extLst>
          </p:cNvPr>
          <p:cNvSpPr>
            <a:spLocks noGrp="1"/>
          </p:cNvSpPr>
          <p:nvPr>
            <p:ph sz="half" idx="4294967295"/>
          </p:nvPr>
        </p:nvSpPr>
        <p:spPr>
          <a:xfrm>
            <a:off x="6373504" y="1825625"/>
            <a:ext cx="5818496" cy="4351338"/>
          </a:xfrm>
        </p:spPr>
        <p:txBody>
          <a:bodyPr>
            <a:normAutofit/>
          </a:bodyPr>
          <a:lstStyle/>
          <a:p>
            <a:pPr marL="0" indent="0">
              <a:buNone/>
            </a:pPr>
            <a:r>
              <a:rPr lang="sv-SE" sz="2200" b="1">
                <a:latin typeface="+mj-lt"/>
              </a:rPr>
              <a:t>Faser i förändringsarbete:</a:t>
            </a:r>
          </a:p>
          <a:p>
            <a:pPr marL="0" indent="0">
              <a:buNone/>
            </a:pPr>
            <a:r>
              <a:rPr lang="sv-SE" sz="2000"/>
              <a:t>Fas 1 – Behovsinventering</a:t>
            </a:r>
          </a:p>
          <a:p>
            <a:pPr marL="0" indent="0">
              <a:buNone/>
            </a:pPr>
            <a:r>
              <a:rPr lang="sv-SE" sz="2000"/>
              <a:t>Fas 2 – Installation</a:t>
            </a:r>
          </a:p>
          <a:p>
            <a:pPr marL="0" indent="0">
              <a:buNone/>
            </a:pPr>
            <a:r>
              <a:rPr lang="sv-SE" sz="2000"/>
              <a:t>Fas 3 – Användning</a:t>
            </a:r>
          </a:p>
          <a:p>
            <a:pPr marL="0" indent="0">
              <a:buNone/>
            </a:pPr>
            <a:r>
              <a:rPr lang="sv-SE" sz="2000"/>
              <a:t>Fas 4 – Vidmakthållande</a:t>
            </a:r>
          </a:p>
        </p:txBody>
      </p:sp>
      <p:pic>
        <p:nvPicPr>
          <p:cNvPr id="7" name="Bildobjekt 6">
            <a:extLst>
              <a:ext uri="{FF2B5EF4-FFF2-40B4-BE49-F238E27FC236}">
                <a16:creationId xmlns:a16="http://schemas.microsoft.com/office/drawing/2014/main" id="{DD0938A1-9865-40C2-B3C1-A231905325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52169">
            <a:off x="9553262" y="3157003"/>
            <a:ext cx="2121094" cy="304099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textruta 5">
            <a:extLst>
              <a:ext uri="{FF2B5EF4-FFF2-40B4-BE49-F238E27FC236}">
                <a16:creationId xmlns:a16="http://schemas.microsoft.com/office/drawing/2014/main" id="{C67A25EA-16DA-F6AB-86C9-237BE0E9AA92}"/>
              </a:ext>
            </a:extLst>
          </p:cNvPr>
          <p:cNvSpPr txBox="1"/>
          <p:nvPr/>
        </p:nvSpPr>
        <p:spPr>
          <a:xfrm>
            <a:off x="6373504" y="6298484"/>
            <a:ext cx="6419850" cy="338554"/>
          </a:xfrm>
          <a:prstGeom prst="rect">
            <a:avLst/>
          </a:prstGeom>
          <a:noFill/>
        </p:spPr>
        <p:txBody>
          <a:bodyPr wrap="square">
            <a:spAutoFit/>
          </a:bodyPr>
          <a:lstStyle/>
          <a:p>
            <a:r>
              <a:rPr lang="sv-SE" sz="1600"/>
              <a:t>Ur</a:t>
            </a:r>
            <a:r>
              <a:rPr lang="sv-SE" sz="1600" i="1"/>
              <a:t> </a:t>
            </a:r>
            <a:r>
              <a:rPr lang="sv-SE" sz="1600" i="1">
                <a:hlinkClick r:id="rId4"/>
              </a:rPr>
              <a:t>”Om implementering”, Socialstyrelsen</a:t>
            </a:r>
            <a:endParaRPr lang="sv-SE" sz="1600" i="1"/>
          </a:p>
        </p:txBody>
      </p:sp>
    </p:spTree>
    <p:extLst>
      <p:ext uri="{BB962C8B-B14F-4D97-AF65-F5344CB8AC3E}">
        <p14:creationId xmlns:p14="http://schemas.microsoft.com/office/powerpoint/2010/main" val="42198098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D967892-8311-F858-2E6E-C93E12586B57}"/>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C95CDE59-644B-E76E-F704-32BDF347347F}"/>
              </a:ext>
            </a:extLst>
          </p:cNvPr>
          <p:cNvSpPr>
            <a:spLocks noGrp="1"/>
          </p:cNvSpPr>
          <p:nvPr>
            <p:ph type="ftr" sz="quarter" idx="11"/>
          </p:nvPr>
        </p:nvSpPr>
        <p:spPr/>
        <p:txBody>
          <a:bodyPr/>
          <a:lstStyle/>
          <a:p>
            <a:r>
              <a:rPr lang="sv-SE"/>
              <a:t>www.vardsamverkan.se/</a:t>
            </a:r>
            <a:r>
              <a:rPr lang="sv-SE" b="1"/>
              <a:t>goteborgsomradet</a:t>
            </a:r>
          </a:p>
        </p:txBody>
      </p:sp>
      <p:sp>
        <p:nvSpPr>
          <p:cNvPr id="5" name="textruta 4">
            <a:extLst>
              <a:ext uri="{FF2B5EF4-FFF2-40B4-BE49-F238E27FC236}">
                <a16:creationId xmlns:a16="http://schemas.microsoft.com/office/drawing/2014/main" id="{A7379F98-4C9A-8641-C810-95F13814507E}"/>
              </a:ext>
            </a:extLst>
          </p:cNvPr>
          <p:cNvSpPr txBox="1"/>
          <p:nvPr/>
        </p:nvSpPr>
        <p:spPr>
          <a:xfrm>
            <a:off x="838200" y="575816"/>
            <a:ext cx="6524624" cy="923330"/>
          </a:xfrm>
          <a:prstGeom prst="rect">
            <a:avLst/>
          </a:prstGeom>
          <a:noFill/>
        </p:spPr>
        <p:txBody>
          <a:bodyPr wrap="square">
            <a:spAutoFit/>
          </a:bodyPr>
          <a:lstStyle/>
          <a:p>
            <a:r>
              <a:rPr kumimoji="0" lang="sv-SE" sz="5400" b="1" i="0" u="none" strike="noStrike" kern="1200" cap="none" spc="0" normalizeH="0" baseline="0" noProof="0">
                <a:ln>
                  <a:noFill/>
                </a:ln>
                <a:solidFill>
                  <a:prstClr val="black"/>
                </a:solidFill>
                <a:effectLst/>
                <a:uLnTx/>
                <a:uFillTx/>
                <a:latin typeface="Calibri Light" panose="020F0302020204030204"/>
                <a:ea typeface="+mj-ea"/>
                <a:cs typeface="+mj-cs"/>
              </a:rPr>
              <a:t>Behovsinventering</a:t>
            </a:r>
            <a:endParaRPr lang="sv-SE" sz="2400"/>
          </a:p>
        </p:txBody>
      </p:sp>
      <p:sp>
        <p:nvSpPr>
          <p:cNvPr id="7" name="textruta 6">
            <a:extLst>
              <a:ext uri="{FF2B5EF4-FFF2-40B4-BE49-F238E27FC236}">
                <a16:creationId xmlns:a16="http://schemas.microsoft.com/office/drawing/2014/main" id="{38EA4039-EA41-3403-5F56-2EA19E197D75}"/>
              </a:ext>
            </a:extLst>
          </p:cNvPr>
          <p:cNvSpPr txBox="1"/>
          <p:nvPr/>
        </p:nvSpPr>
        <p:spPr>
          <a:xfrm>
            <a:off x="1152525" y="2043962"/>
            <a:ext cx="9886950" cy="2121606"/>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1" u="none" strike="noStrike" kern="1200" cap="none" spc="0" normalizeH="0" baseline="0" noProof="0">
                <a:ln>
                  <a:noFill/>
                </a:ln>
                <a:solidFill>
                  <a:srgbClr val="1B1A19"/>
                </a:solidFill>
                <a:effectLst/>
                <a:uLnTx/>
                <a:uFillTx/>
                <a:latin typeface="TimesNewRomanPSMT"/>
                <a:ea typeface="+mn-ea"/>
                <a:cs typeface="+mn-cs"/>
              </a:rPr>
              <a:t>”Att identifiera och tydligt uttala behovet </a:t>
            </a:r>
            <a:r>
              <a:rPr kumimoji="0" lang="sv-SE" sz="3200" b="0" i="0" u="none" strike="noStrike" kern="1200" cap="none" spc="0" normalizeH="0" baseline="0" noProof="0">
                <a:ln>
                  <a:noFill/>
                </a:ln>
                <a:solidFill>
                  <a:srgbClr val="1B1A19"/>
                </a:solidFill>
                <a:effectLst/>
                <a:uLnTx/>
                <a:uFillTx/>
                <a:latin typeface="TimesNewRomanPSMT"/>
                <a:ea typeface="+mn-ea"/>
                <a:cs typeface="+mn-cs"/>
              </a:rPr>
              <a:t>ökar möjligheterna att lyckas med en implementering.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Det behövs vanligen någon form</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av objektiva data som kan belysa behoven ”</a:t>
            </a:r>
            <a:r>
              <a:rPr kumimoji="0" lang="sv-SE" sz="3200" b="0" i="1" u="none" strike="noStrike" kern="1200" cap="none" spc="0" normalizeH="0" baseline="0" noProof="0">
                <a:ln>
                  <a:noFill/>
                </a:ln>
                <a:solidFill>
                  <a:srgbClr val="1B1A19"/>
                </a:solidFill>
                <a:effectLst/>
                <a:uLnTx/>
                <a:uFillTx/>
                <a:latin typeface="TimesNewRomanPSMT"/>
                <a:ea typeface="+mn-ea"/>
                <a:cs typeface="+mn-cs"/>
              </a:rPr>
              <a:t>svart på vitt</a:t>
            </a:r>
            <a:r>
              <a:rPr kumimoji="0" lang="sv-SE" sz="3200" b="0" i="0" u="none" strike="noStrike" kern="1200" cap="none" spc="0" normalizeH="0" baseline="0" noProof="0">
                <a:ln>
                  <a:noFill/>
                </a:ln>
                <a:solidFill>
                  <a:srgbClr val="1B1A19"/>
                </a:solidFill>
                <a:effectLst/>
                <a:uLnTx/>
                <a:uFillTx/>
                <a:latin typeface="TimesNewRomanPSMT"/>
                <a:ea typeface="+mn-ea"/>
                <a:cs typeface="+mn-cs"/>
              </a:rPr>
              <a:t>”.</a:t>
            </a:r>
            <a:endParaRPr kumimoji="0" lang="sv-SE"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ruta 8">
            <a:extLst>
              <a:ext uri="{FF2B5EF4-FFF2-40B4-BE49-F238E27FC236}">
                <a16:creationId xmlns:a16="http://schemas.microsoft.com/office/drawing/2014/main" id="{48B9CAA2-F10E-829B-EAE7-D6BC492DAFDD}"/>
              </a:ext>
            </a:extLst>
          </p:cNvPr>
          <p:cNvSpPr txBox="1"/>
          <p:nvPr/>
        </p:nvSpPr>
        <p:spPr>
          <a:xfrm>
            <a:off x="8729663" y="304800"/>
            <a:ext cx="2624137" cy="119434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1B1A19"/>
                </a:solidFill>
                <a:effectLst/>
                <a:uLnTx/>
                <a:uFillTx/>
                <a:latin typeface="GillSansMTStd-Medium"/>
                <a:ea typeface="+mn-ea"/>
                <a:cs typeface="+mn-cs"/>
              </a:rPr>
              <a:t>1  Behovsinventering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2 Installation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3  Användning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4 Vidmakthållande</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4284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83B2D50-D2BE-981C-E550-8200B1EEE68E}"/>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CBC7AC06-FFD2-49DD-81A7-D9820A31714C}"/>
              </a:ext>
            </a:extLst>
          </p:cNvPr>
          <p:cNvSpPr>
            <a:spLocks noGrp="1"/>
          </p:cNvSpPr>
          <p:nvPr>
            <p:ph type="ftr" sz="quarter" idx="11"/>
          </p:nvPr>
        </p:nvSpPr>
        <p:spPr/>
        <p:txBody>
          <a:bodyPr/>
          <a:lstStyle/>
          <a:p>
            <a:r>
              <a:rPr lang="sv-SE"/>
              <a:t>www.vardsamverkan.se/</a:t>
            </a:r>
            <a:r>
              <a:rPr lang="sv-SE" b="1"/>
              <a:t>goteborgsomradet</a:t>
            </a:r>
          </a:p>
        </p:txBody>
      </p:sp>
      <p:pic>
        <p:nvPicPr>
          <p:cNvPr id="4" name="Bildobjekt 3">
            <a:extLst>
              <a:ext uri="{FF2B5EF4-FFF2-40B4-BE49-F238E27FC236}">
                <a16:creationId xmlns:a16="http://schemas.microsoft.com/office/drawing/2014/main" id="{6B128A3A-916B-B8F0-BB9A-B32E65A9C2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2811" y="3278920"/>
            <a:ext cx="3834808" cy="2135291"/>
          </a:xfrm>
          <a:prstGeom prst="rect">
            <a:avLst/>
          </a:prstGeom>
          <a:ln>
            <a:solidFill>
              <a:sysClr val="windowText" lastClr="000000"/>
            </a:solidFill>
          </a:ln>
          <a:effectLst>
            <a:outerShdw blurRad="76200" dir="13500000" sy="23000" kx="1200000" algn="br" rotWithShape="0">
              <a:prstClr val="black">
                <a:alpha val="20000"/>
              </a:prstClr>
            </a:outerShdw>
          </a:effectLst>
          <a:scene3d>
            <a:camera prst="orthographicFront"/>
            <a:lightRig rig="threePt" dir="t"/>
          </a:scene3d>
          <a:sp3d>
            <a:bevelT prst="slope"/>
          </a:sp3d>
        </p:spPr>
      </p:pic>
      <p:pic>
        <p:nvPicPr>
          <p:cNvPr id="5" name="Bildobjekt 4">
            <a:extLst>
              <a:ext uri="{FF2B5EF4-FFF2-40B4-BE49-F238E27FC236}">
                <a16:creationId xmlns:a16="http://schemas.microsoft.com/office/drawing/2014/main" id="{5EE6379B-883B-42E6-5267-BFC6E5423F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6354" y="1973180"/>
            <a:ext cx="3068588" cy="4122446"/>
          </a:xfrm>
          <a:prstGeom prst="rect">
            <a:avLst/>
          </a:prstGeom>
          <a:solidFill>
            <a:srgbClr val="FFFFFF">
              <a:shade val="85000"/>
            </a:srgbClr>
          </a:solidFill>
          <a:ln w="6350" cap="sq">
            <a:solidFill>
              <a:sysClr val="windowText" lastClr="000000"/>
            </a:solidFill>
            <a:miter lim="800000"/>
          </a:ln>
          <a:effectLst>
            <a:outerShdw blurRad="76200" dir="13500000" sy="23000" kx="1200000" algn="br" rotWithShape="0">
              <a:prstClr val="black">
                <a:alpha val="20000"/>
              </a:prstClr>
            </a:outerShdw>
          </a:effectLst>
          <a:scene3d>
            <a:camera prst="orthographicFront"/>
            <a:lightRig rig="twoPt" dir="t">
              <a:rot lat="0" lon="0" rev="7200000"/>
            </a:lightRig>
          </a:scene3d>
          <a:sp3d>
            <a:bevelT w="25400" h="19050" prst="slope"/>
            <a:contourClr>
              <a:srgbClr val="FFFFFF"/>
            </a:contourClr>
          </a:sp3d>
        </p:spPr>
      </p:pic>
      <p:pic>
        <p:nvPicPr>
          <p:cNvPr id="6" name="Bildobjekt 5">
            <a:extLst>
              <a:ext uri="{FF2B5EF4-FFF2-40B4-BE49-F238E27FC236}">
                <a16:creationId xmlns:a16="http://schemas.microsoft.com/office/drawing/2014/main" id="{C5162C8A-F293-359E-34A0-192AF1BA79FC}"/>
              </a:ext>
            </a:extLst>
          </p:cNvPr>
          <p:cNvPicPr>
            <a:picLocks noChangeAspect="1"/>
          </p:cNvPicPr>
          <p:nvPr/>
        </p:nvPicPr>
        <p:blipFill>
          <a:blip r:embed="rId5"/>
          <a:stretch>
            <a:fillRect/>
          </a:stretch>
        </p:blipFill>
        <p:spPr>
          <a:xfrm>
            <a:off x="1023566" y="1973180"/>
            <a:ext cx="3154492" cy="4122446"/>
          </a:xfrm>
          <a:prstGeom prst="rect">
            <a:avLst/>
          </a:prstGeom>
          <a:ln>
            <a:solidFill>
              <a:sysClr val="windowText" lastClr="000000"/>
            </a:solidFill>
          </a:ln>
          <a:effectLst>
            <a:outerShdw blurRad="76200" dir="13500000" sy="23000" kx="1200000" algn="br" rotWithShape="0">
              <a:prstClr val="black">
                <a:alpha val="20000"/>
              </a:prstClr>
            </a:outerShdw>
          </a:effectLst>
          <a:scene3d>
            <a:camera prst="orthographicFront"/>
            <a:lightRig rig="threePt" dir="t"/>
          </a:scene3d>
          <a:sp3d>
            <a:bevelT prst="slope"/>
          </a:sp3d>
        </p:spPr>
      </p:pic>
      <p:sp>
        <p:nvSpPr>
          <p:cNvPr id="8" name="textruta 7">
            <a:extLst>
              <a:ext uri="{FF2B5EF4-FFF2-40B4-BE49-F238E27FC236}">
                <a16:creationId xmlns:a16="http://schemas.microsoft.com/office/drawing/2014/main" id="{C69BB1EA-7AD3-CB66-104E-A9C9754EBBC7}"/>
              </a:ext>
            </a:extLst>
          </p:cNvPr>
          <p:cNvSpPr txBox="1"/>
          <p:nvPr/>
        </p:nvSpPr>
        <p:spPr>
          <a:xfrm>
            <a:off x="1007742" y="396268"/>
            <a:ext cx="10255344" cy="769441"/>
          </a:xfrm>
          <a:prstGeom prst="rect">
            <a:avLst/>
          </a:prstGeom>
          <a:noFill/>
        </p:spPr>
        <p:txBody>
          <a:bodyPr wrap="square">
            <a:spAutoFit/>
          </a:bodyPr>
          <a:lstStyle/>
          <a:p>
            <a:r>
              <a:rPr kumimoji="0" lang="sv-SE" sz="4400" b="1" i="0" u="none" strike="noStrike" kern="1200" cap="none" spc="0" normalizeH="0" baseline="0" noProof="0">
                <a:ln>
                  <a:noFill/>
                </a:ln>
                <a:solidFill>
                  <a:prstClr val="black"/>
                </a:solidFill>
                <a:effectLst/>
                <a:uLnTx/>
                <a:uFillTx/>
                <a:latin typeface="Calibri Light" panose="020F0302020204030204"/>
                <a:ea typeface="+mj-ea"/>
                <a:cs typeface="+mj-cs"/>
              </a:rPr>
              <a:t>Underlag för behovsinventering</a:t>
            </a:r>
            <a:endParaRPr lang="sv-SE"/>
          </a:p>
        </p:txBody>
      </p:sp>
    </p:spTree>
    <p:extLst>
      <p:ext uri="{BB962C8B-B14F-4D97-AF65-F5344CB8AC3E}">
        <p14:creationId xmlns:p14="http://schemas.microsoft.com/office/powerpoint/2010/main" val="307123942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ABD9E78-88F7-8137-AD0E-7D88A5E5EAC7}"/>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A437C44C-84F8-15EA-1125-733FAB54CB8C}"/>
              </a:ext>
            </a:extLst>
          </p:cNvPr>
          <p:cNvSpPr>
            <a:spLocks noGrp="1"/>
          </p:cNvSpPr>
          <p:nvPr>
            <p:ph type="ftr" sz="quarter" idx="11"/>
          </p:nvPr>
        </p:nvSpPr>
        <p:spPr/>
        <p:txBody>
          <a:bodyPr/>
          <a:lstStyle/>
          <a:p>
            <a:r>
              <a:rPr lang="sv-SE"/>
              <a:t>www.vardsamverkan.se/</a:t>
            </a:r>
            <a:r>
              <a:rPr lang="sv-SE" b="1"/>
              <a:t>goteborgsomradet</a:t>
            </a:r>
          </a:p>
        </p:txBody>
      </p:sp>
      <p:sp>
        <p:nvSpPr>
          <p:cNvPr id="5" name="textruta 4">
            <a:extLst>
              <a:ext uri="{FF2B5EF4-FFF2-40B4-BE49-F238E27FC236}">
                <a16:creationId xmlns:a16="http://schemas.microsoft.com/office/drawing/2014/main" id="{3A330C1B-A4C7-7981-9C06-C7F609BE11BA}"/>
              </a:ext>
            </a:extLst>
          </p:cNvPr>
          <p:cNvSpPr txBox="1"/>
          <p:nvPr/>
        </p:nvSpPr>
        <p:spPr>
          <a:xfrm>
            <a:off x="449943" y="2235200"/>
            <a:ext cx="11292114" cy="3264483"/>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När en behovsinventering gjorts och det finns ett beslut om att införa en ny metod,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är nästa steg att säkra nödvändiga resurser.</a:t>
            </a:r>
            <a:endParaRPr kumimoji="0" lang="sv-SE"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sv-SE" sz="3200" b="0" i="0" u="none" strike="noStrike" kern="1200" cap="none" spc="0" normalizeH="0" baseline="0" noProof="0">
              <a:ln>
                <a:noFill/>
              </a:ln>
              <a:solidFill>
                <a:srgbClr val="1B1A19"/>
              </a:solidFill>
              <a:effectLst/>
              <a:uLnTx/>
              <a:uFillTx/>
              <a:latin typeface="TimesNewRomanPSMT"/>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Det handlar om lokaler, tid och aktiviteter, nytt material,</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rekrytering och utbildning av personal.</a:t>
            </a:r>
            <a:endParaRPr kumimoji="0" lang="sv-SE"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ruta 6">
            <a:extLst>
              <a:ext uri="{FF2B5EF4-FFF2-40B4-BE49-F238E27FC236}">
                <a16:creationId xmlns:a16="http://schemas.microsoft.com/office/drawing/2014/main" id="{38269C82-58B3-402C-B70B-8918A0853A07}"/>
              </a:ext>
            </a:extLst>
          </p:cNvPr>
          <p:cNvSpPr txBox="1"/>
          <p:nvPr/>
        </p:nvSpPr>
        <p:spPr>
          <a:xfrm>
            <a:off x="838200" y="652705"/>
            <a:ext cx="6524170" cy="769441"/>
          </a:xfrm>
          <a:prstGeom prst="rect">
            <a:avLst/>
          </a:prstGeom>
          <a:noFill/>
        </p:spPr>
        <p:txBody>
          <a:bodyPr wrap="square">
            <a:spAutoFit/>
          </a:bodyPr>
          <a:lstStyle/>
          <a:p>
            <a:r>
              <a:rPr kumimoji="0" lang="sv-SE" sz="4400" b="1" i="0" u="none" strike="noStrike" kern="1200" cap="none" spc="0" normalizeH="0" baseline="0" noProof="0">
                <a:ln>
                  <a:noFill/>
                </a:ln>
                <a:solidFill>
                  <a:prstClr val="black"/>
                </a:solidFill>
                <a:effectLst/>
                <a:uLnTx/>
                <a:uFillTx/>
                <a:latin typeface="Calibri Light" panose="020F0302020204030204"/>
                <a:ea typeface="+mj-ea"/>
                <a:cs typeface="+mj-cs"/>
              </a:rPr>
              <a:t>Installation</a:t>
            </a:r>
            <a:endParaRPr lang="sv-SE"/>
          </a:p>
        </p:txBody>
      </p:sp>
      <p:sp>
        <p:nvSpPr>
          <p:cNvPr id="9" name="textruta 8">
            <a:extLst>
              <a:ext uri="{FF2B5EF4-FFF2-40B4-BE49-F238E27FC236}">
                <a16:creationId xmlns:a16="http://schemas.microsoft.com/office/drawing/2014/main" id="{57965F34-EC94-E67B-78FE-E45E7BE48A05}"/>
              </a:ext>
            </a:extLst>
          </p:cNvPr>
          <p:cNvSpPr txBox="1"/>
          <p:nvPr/>
        </p:nvSpPr>
        <p:spPr>
          <a:xfrm>
            <a:off x="9300029" y="420914"/>
            <a:ext cx="2761342" cy="12166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1  Behovsinventering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1B1A19"/>
                </a:solidFill>
                <a:effectLst/>
                <a:uLnTx/>
                <a:uFillTx/>
                <a:latin typeface="GillSansMTStd-Medium"/>
                <a:ea typeface="+mn-ea"/>
                <a:cs typeface="+mn-cs"/>
              </a:rPr>
              <a:t>2 Installation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3  Användning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1B1A19"/>
                </a:solidFill>
                <a:effectLst/>
                <a:uLnTx/>
                <a:uFillTx/>
                <a:latin typeface="GillSansMTStd-Medium"/>
                <a:ea typeface="+mn-ea"/>
                <a:cs typeface="+mn-cs"/>
              </a:rPr>
              <a:t>4 Vidmakthållande</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394866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F3AB0C9-F714-B6C4-B8F7-0A2A62A38156}"/>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16198CDF-40DF-EF6B-7CFE-275BA85BF5DF}"/>
              </a:ext>
            </a:extLst>
          </p:cNvPr>
          <p:cNvSpPr>
            <a:spLocks noGrp="1"/>
          </p:cNvSpPr>
          <p:nvPr>
            <p:ph type="ftr" sz="quarter" idx="11"/>
          </p:nvPr>
        </p:nvSpPr>
        <p:spPr/>
        <p:txBody>
          <a:bodyPr/>
          <a:lstStyle/>
          <a:p>
            <a:r>
              <a:rPr lang="sv-SE"/>
              <a:t>www.vardsamverkan.se/</a:t>
            </a:r>
            <a:r>
              <a:rPr lang="sv-SE" b="1"/>
              <a:t>goteborgsomradet</a:t>
            </a:r>
          </a:p>
        </p:txBody>
      </p:sp>
      <p:sp>
        <p:nvSpPr>
          <p:cNvPr id="4" name="Rubrik 1">
            <a:extLst>
              <a:ext uri="{FF2B5EF4-FFF2-40B4-BE49-F238E27FC236}">
                <a16:creationId xmlns:a16="http://schemas.microsoft.com/office/drawing/2014/main" id="{9CDC9720-F853-81D4-4CF9-947C02ACF2A5}"/>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1" i="0" u="none" strike="noStrike" kern="1200" cap="none" spc="0" normalizeH="0" baseline="0" noProof="0">
                <a:ln>
                  <a:noFill/>
                </a:ln>
                <a:effectLst/>
                <a:uLnTx/>
                <a:uFillTx/>
                <a:latin typeface="Calibri Light" panose="020F0302020204030204"/>
                <a:ea typeface="+mj-ea"/>
                <a:cs typeface="+mj-cs"/>
                <a:hlinkClick r:id="rId3">
                  <a:extLst>
                    <a:ext uri="{A12FA001-AC4F-418D-AE19-62706E023703}">
                      <ahyp:hlinkClr xmlns:ahyp="http://schemas.microsoft.com/office/drawing/2018/hyperlinkcolor" val="tx"/>
                    </a:ext>
                  </a:extLst>
                </a:hlinkClick>
              </a:rPr>
              <a:t>Vardsamverkan.se</a:t>
            </a:r>
            <a:r>
              <a:rPr kumimoji="0" lang="sv-SE" sz="4400" b="1" i="0" u="none" strike="noStrike" kern="1200" cap="none" spc="0" normalizeH="0" baseline="0" noProof="0">
                <a:ln>
                  <a:noFill/>
                </a:ln>
                <a:effectLst/>
                <a:uLnTx/>
                <a:uFillTx/>
                <a:latin typeface="Calibri Light" panose="020F0302020204030204"/>
                <a:ea typeface="+mj-ea"/>
                <a:cs typeface="+mj-cs"/>
              </a:rPr>
              <a:t>/sip</a:t>
            </a:r>
          </a:p>
        </p:txBody>
      </p:sp>
      <p:sp>
        <p:nvSpPr>
          <p:cNvPr id="5" name="Platshållare för innehåll 2">
            <a:extLst>
              <a:ext uri="{FF2B5EF4-FFF2-40B4-BE49-F238E27FC236}">
                <a16:creationId xmlns:a16="http://schemas.microsoft.com/office/drawing/2014/main" id="{F0605380-41B1-C573-B497-6337BC73A9B4}"/>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2800" b="0" i="0" u="none" strike="noStrike" kern="1200" cap="none" spc="0" normalizeH="0" baseline="0" noProof="0">
                <a:ln>
                  <a:noFill/>
                </a:ln>
                <a:solidFill>
                  <a:sysClr val="windowText" lastClr="000000"/>
                </a:solidFill>
                <a:effectLst/>
                <a:uLnTx/>
                <a:uFillTx/>
                <a:latin typeface="Calibri" panose="020F0502020204030204"/>
                <a:ea typeface="+mn-ea"/>
                <a:cs typeface="+mn-cs"/>
              </a:rPr>
              <a:t>SIP är inte bara ett verktyg i samverkan det är ett arbetssätt</a:t>
            </a:r>
          </a:p>
        </p:txBody>
      </p:sp>
      <p:pic>
        <p:nvPicPr>
          <p:cNvPr id="6" name="Bildobjekt 5">
            <a:extLst>
              <a:ext uri="{FF2B5EF4-FFF2-40B4-BE49-F238E27FC236}">
                <a16:creationId xmlns:a16="http://schemas.microsoft.com/office/drawing/2014/main" id="{06E2D3A3-3731-8803-3C5E-C7461F65DD92}"/>
              </a:ext>
            </a:extLst>
          </p:cNvPr>
          <p:cNvPicPr>
            <a:picLocks noChangeAspect="1"/>
          </p:cNvPicPr>
          <p:nvPr/>
        </p:nvPicPr>
        <p:blipFill>
          <a:blip r:embed="rId4"/>
          <a:stretch>
            <a:fillRect/>
          </a:stretch>
        </p:blipFill>
        <p:spPr>
          <a:xfrm>
            <a:off x="221959" y="2842515"/>
            <a:ext cx="6113156" cy="3334448"/>
          </a:xfrm>
          <a:prstGeom prst="rect">
            <a:avLst/>
          </a:prstGeom>
          <a:ln>
            <a:solidFill>
              <a:sysClr val="windowText" lastClr="000000"/>
            </a:solidFill>
          </a:ln>
        </p:spPr>
      </p:pic>
      <p:pic>
        <p:nvPicPr>
          <p:cNvPr id="7" name="Bildobjekt 6">
            <a:extLst>
              <a:ext uri="{FF2B5EF4-FFF2-40B4-BE49-F238E27FC236}">
                <a16:creationId xmlns:a16="http://schemas.microsoft.com/office/drawing/2014/main" id="{5A48F843-732B-0C6E-9073-13FD85C9D7E0}"/>
              </a:ext>
            </a:extLst>
          </p:cNvPr>
          <p:cNvPicPr>
            <a:picLocks noChangeAspect="1"/>
          </p:cNvPicPr>
          <p:nvPr/>
        </p:nvPicPr>
        <p:blipFill>
          <a:blip r:embed="rId5"/>
          <a:stretch>
            <a:fillRect/>
          </a:stretch>
        </p:blipFill>
        <p:spPr>
          <a:xfrm>
            <a:off x="2263602" y="2334070"/>
            <a:ext cx="5159812" cy="4351338"/>
          </a:xfrm>
          <a:prstGeom prst="rect">
            <a:avLst/>
          </a:prstGeom>
          <a:ln>
            <a:solidFill>
              <a:sysClr val="windowText" lastClr="000000"/>
            </a:solidFill>
          </a:ln>
        </p:spPr>
      </p:pic>
      <p:pic>
        <p:nvPicPr>
          <p:cNvPr id="8" name="Bildobjekt 7">
            <a:extLst>
              <a:ext uri="{FF2B5EF4-FFF2-40B4-BE49-F238E27FC236}">
                <a16:creationId xmlns:a16="http://schemas.microsoft.com/office/drawing/2014/main" id="{3830674C-B55F-D471-3917-B1311CC05744}"/>
              </a:ext>
            </a:extLst>
          </p:cNvPr>
          <p:cNvPicPr>
            <a:picLocks noChangeAspect="1"/>
          </p:cNvPicPr>
          <p:nvPr/>
        </p:nvPicPr>
        <p:blipFill>
          <a:blip r:embed="rId6"/>
          <a:stretch>
            <a:fillRect/>
          </a:stretch>
        </p:blipFill>
        <p:spPr>
          <a:xfrm>
            <a:off x="5775400" y="2334070"/>
            <a:ext cx="6134632" cy="4442845"/>
          </a:xfrm>
          <a:prstGeom prst="rect">
            <a:avLst/>
          </a:prstGeom>
          <a:ln>
            <a:solidFill>
              <a:sysClr val="windowText" lastClr="000000"/>
            </a:solidFill>
          </a:ln>
        </p:spPr>
      </p:pic>
      <p:pic>
        <p:nvPicPr>
          <p:cNvPr id="9" name="Bildobjekt 8">
            <a:extLst>
              <a:ext uri="{FF2B5EF4-FFF2-40B4-BE49-F238E27FC236}">
                <a16:creationId xmlns:a16="http://schemas.microsoft.com/office/drawing/2014/main" id="{10060286-8F8F-C95C-8FDB-07061AB2A2FC}"/>
              </a:ext>
            </a:extLst>
          </p:cNvPr>
          <p:cNvPicPr>
            <a:picLocks noChangeAspect="1"/>
          </p:cNvPicPr>
          <p:nvPr/>
        </p:nvPicPr>
        <p:blipFill>
          <a:blip r:embed="rId7"/>
          <a:stretch>
            <a:fillRect/>
          </a:stretch>
        </p:blipFill>
        <p:spPr>
          <a:xfrm>
            <a:off x="1707370" y="1403350"/>
            <a:ext cx="5657597" cy="5101389"/>
          </a:xfrm>
          <a:prstGeom prst="rect">
            <a:avLst/>
          </a:prstGeom>
          <a:ln>
            <a:solidFill>
              <a:sysClr val="windowText" lastClr="000000"/>
            </a:solidFill>
          </a:ln>
        </p:spPr>
      </p:pic>
      <p:pic>
        <p:nvPicPr>
          <p:cNvPr id="10" name="Bildobjekt 9">
            <a:extLst>
              <a:ext uri="{FF2B5EF4-FFF2-40B4-BE49-F238E27FC236}">
                <a16:creationId xmlns:a16="http://schemas.microsoft.com/office/drawing/2014/main" id="{4EB3F05B-6ACD-B8E2-F041-C53FBF0105BE}"/>
              </a:ext>
            </a:extLst>
          </p:cNvPr>
          <p:cNvPicPr>
            <a:picLocks noChangeAspect="1"/>
          </p:cNvPicPr>
          <p:nvPr/>
        </p:nvPicPr>
        <p:blipFill>
          <a:blip r:embed="rId8"/>
          <a:stretch>
            <a:fillRect/>
          </a:stretch>
        </p:blipFill>
        <p:spPr>
          <a:xfrm>
            <a:off x="4376850" y="1394587"/>
            <a:ext cx="5470064" cy="4944300"/>
          </a:xfrm>
          <a:prstGeom prst="rect">
            <a:avLst/>
          </a:prstGeom>
          <a:ln>
            <a:solidFill>
              <a:sysClr val="windowText" lastClr="000000"/>
            </a:solidFill>
          </a:ln>
        </p:spPr>
      </p:pic>
      <p:pic>
        <p:nvPicPr>
          <p:cNvPr id="11" name="Bildobjekt 10">
            <a:extLst>
              <a:ext uri="{FF2B5EF4-FFF2-40B4-BE49-F238E27FC236}">
                <a16:creationId xmlns:a16="http://schemas.microsoft.com/office/drawing/2014/main" id="{6707B0A9-D8DF-5BE6-9065-320F9E67FAFB}"/>
              </a:ext>
            </a:extLst>
          </p:cNvPr>
          <p:cNvPicPr>
            <a:picLocks noChangeAspect="1"/>
          </p:cNvPicPr>
          <p:nvPr/>
        </p:nvPicPr>
        <p:blipFill>
          <a:blip r:embed="rId9">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10429675" y="231095"/>
            <a:ext cx="1524000" cy="1038225"/>
          </a:xfrm>
          <a:prstGeom prst="rect">
            <a:avLst/>
          </a:prstGeom>
        </p:spPr>
      </p:pic>
    </p:spTree>
    <p:extLst>
      <p:ext uri="{BB962C8B-B14F-4D97-AF65-F5344CB8AC3E}">
        <p14:creationId xmlns:p14="http://schemas.microsoft.com/office/powerpoint/2010/main" val="28824223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58AE7038-D6D9-3F00-37E3-5A7A13FE600C}"/>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C3A3ABEA-4E97-9473-88CF-394776E0B89E}"/>
              </a:ext>
            </a:extLst>
          </p:cNvPr>
          <p:cNvSpPr>
            <a:spLocks noGrp="1"/>
          </p:cNvSpPr>
          <p:nvPr>
            <p:ph type="ftr" sz="quarter" idx="11"/>
          </p:nvPr>
        </p:nvSpPr>
        <p:spPr/>
        <p:txBody>
          <a:bodyPr/>
          <a:lstStyle/>
          <a:p>
            <a:r>
              <a:rPr lang="sv-SE"/>
              <a:t>www.vardsamverkan.se/</a:t>
            </a:r>
            <a:r>
              <a:rPr lang="sv-SE" b="1"/>
              <a:t>goteborgsomradet</a:t>
            </a:r>
          </a:p>
        </p:txBody>
      </p:sp>
      <p:sp>
        <p:nvSpPr>
          <p:cNvPr id="5" name="textruta 4">
            <a:extLst>
              <a:ext uri="{FF2B5EF4-FFF2-40B4-BE49-F238E27FC236}">
                <a16:creationId xmlns:a16="http://schemas.microsoft.com/office/drawing/2014/main" id="{6EFF8A7B-1FC0-5094-8E83-C857D76DD789}"/>
              </a:ext>
            </a:extLst>
          </p:cNvPr>
          <p:cNvSpPr txBox="1"/>
          <p:nvPr/>
        </p:nvSpPr>
        <p:spPr>
          <a:xfrm>
            <a:off x="420914" y="1446919"/>
            <a:ext cx="11350171" cy="396416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”När den nya metoden börjar användas händer det ibland att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den professionelle </a:t>
            </a:r>
            <a:r>
              <a:rPr kumimoji="0" lang="sv-SE" sz="3200" b="0" i="1" u="none" strike="noStrike" kern="1200" cap="none" spc="0" normalizeH="0" baseline="0" noProof="0">
                <a:ln>
                  <a:noFill/>
                </a:ln>
                <a:solidFill>
                  <a:srgbClr val="1B1A19"/>
                </a:solidFill>
                <a:effectLst/>
                <a:uLnTx/>
                <a:uFillTx/>
                <a:latin typeface="TimesNewRomanPSMT"/>
                <a:ea typeface="+mn-ea"/>
                <a:cs typeface="+mn-cs"/>
              </a:rPr>
              <a:t>känner sig obekväm och osäker</a:t>
            </a:r>
            <a:r>
              <a:rPr kumimoji="0" lang="sv-SE" sz="3200" b="0" i="0" u="none" strike="noStrike" kern="1200" cap="none" spc="0" normalizeH="0" baseline="0" noProof="0">
                <a:ln>
                  <a:noFill/>
                </a:ln>
                <a:solidFill>
                  <a:srgbClr val="1B1A19"/>
                </a:solidFill>
                <a:effectLst/>
                <a:uLnTx/>
                <a:uFillTx/>
                <a:latin typeface="TimesNewRomanPSMT"/>
                <a:ea typeface="+mn-ea"/>
                <a:cs typeface="+mn-cs"/>
              </a:rPr>
              <a:t>. I denna fas</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misslyckas därför många förändringsarbeten. Risken är att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den professionelle i stället för att använda metoden på</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förväntat sätt ändrar och anpassar den efter eget huvud. För att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förhindra det kan det vara bra med en integrerad och löpande</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handledning i den nya metoden, i den ordinarie verksamheten.”</a:t>
            </a:r>
            <a:endParaRPr kumimoji="0" lang="sv-SE"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ruta 6">
            <a:extLst>
              <a:ext uri="{FF2B5EF4-FFF2-40B4-BE49-F238E27FC236}">
                <a16:creationId xmlns:a16="http://schemas.microsoft.com/office/drawing/2014/main" id="{FDC1EB66-F738-5698-895D-5B4C22533AA4}"/>
              </a:ext>
            </a:extLst>
          </p:cNvPr>
          <p:cNvSpPr txBox="1"/>
          <p:nvPr/>
        </p:nvSpPr>
        <p:spPr>
          <a:xfrm>
            <a:off x="838200" y="418193"/>
            <a:ext cx="6524170" cy="769441"/>
          </a:xfrm>
          <a:prstGeom prst="rect">
            <a:avLst/>
          </a:prstGeom>
          <a:noFill/>
        </p:spPr>
        <p:txBody>
          <a:bodyPr wrap="square">
            <a:spAutoFit/>
          </a:bodyPr>
          <a:lstStyle/>
          <a:p>
            <a:r>
              <a:rPr kumimoji="0" lang="sv-SE" sz="4400" b="1" i="0" u="none" strike="noStrike" kern="1200" cap="none" spc="0" normalizeH="0" baseline="0" noProof="0">
                <a:ln>
                  <a:noFill/>
                </a:ln>
                <a:solidFill>
                  <a:prstClr val="black"/>
                </a:solidFill>
                <a:effectLst/>
                <a:uLnTx/>
                <a:uFillTx/>
                <a:latin typeface="Calibri Light" panose="020F0302020204030204"/>
                <a:ea typeface="+mj-ea"/>
                <a:cs typeface="+mj-cs"/>
              </a:rPr>
              <a:t>Användning</a:t>
            </a:r>
            <a:endParaRPr lang="sv-SE"/>
          </a:p>
        </p:txBody>
      </p:sp>
      <p:sp>
        <p:nvSpPr>
          <p:cNvPr id="8" name="textruta 7">
            <a:extLst>
              <a:ext uri="{FF2B5EF4-FFF2-40B4-BE49-F238E27FC236}">
                <a16:creationId xmlns:a16="http://schemas.microsoft.com/office/drawing/2014/main" id="{1AF7DA6B-66AD-20F1-B3BF-AC14B2ADC5E7}"/>
              </a:ext>
            </a:extLst>
          </p:cNvPr>
          <p:cNvSpPr txBox="1"/>
          <p:nvPr/>
        </p:nvSpPr>
        <p:spPr>
          <a:xfrm>
            <a:off x="9353502" y="232183"/>
            <a:ext cx="2225843" cy="1477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1  Behovsinventering</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2 Installation</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1" i="0" u="none" strike="noStrike" kern="0" cap="none" spc="0" normalizeH="0" baseline="0" noProof="0">
                <a:ln>
                  <a:noFill/>
                </a:ln>
                <a:solidFill>
                  <a:srgbClr val="1B1A19"/>
                </a:solidFill>
                <a:effectLst/>
                <a:uLnTx/>
                <a:uFillTx/>
                <a:latin typeface="GillSansMTStd-Medium"/>
              </a:rPr>
              <a:t>3  Användning</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4 Vidmakthållande</a:t>
            </a:r>
            <a:endParaRPr kumimoji="0" lang="sv-SE" sz="1800" b="0" i="0" u="none" strike="noStrike" kern="0" cap="none" spc="0" normalizeH="0" baseline="0" noProof="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38428955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0D28EBF0-43C0-E0E6-9E56-2EBF4397FF18}"/>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0C2427BB-4382-E019-0991-120184B53C56}"/>
              </a:ext>
            </a:extLst>
          </p:cNvPr>
          <p:cNvSpPr>
            <a:spLocks noGrp="1"/>
          </p:cNvSpPr>
          <p:nvPr>
            <p:ph type="ftr" sz="quarter" idx="11"/>
          </p:nvPr>
        </p:nvSpPr>
        <p:spPr/>
        <p:txBody>
          <a:bodyPr/>
          <a:lstStyle/>
          <a:p>
            <a:r>
              <a:rPr lang="sv-SE"/>
              <a:t>www.vardsamverkan.se/</a:t>
            </a:r>
            <a:r>
              <a:rPr lang="sv-SE" b="1"/>
              <a:t>goteborgsomradet</a:t>
            </a:r>
          </a:p>
        </p:txBody>
      </p:sp>
      <p:sp>
        <p:nvSpPr>
          <p:cNvPr id="4" name="Rubrik 1">
            <a:extLst>
              <a:ext uri="{FF2B5EF4-FFF2-40B4-BE49-F238E27FC236}">
                <a16:creationId xmlns:a16="http://schemas.microsoft.com/office/drawing/2014/main" id="{7F7A42FC-5085-4B9C-C31A-26AFFCCAA138}"/>
              </a:ext>
            </a:extLst>
          </p:cNvPr>
          <p:cNvSpPr txBox="1">
            <a:spLocks/>
          </p:cNvSpPr>
          <p:nvPr/>
        </p:nvSpPr>
        <p:spPr>
          <a:xfrm>
            <a:off x="838200" y="30706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1" i="0" u="none" strike="noStrike" kern="1200" cap="none" spc="0" normalizeH="0" baseline="0" noProof="0">
                <a:ln>
                  <a:noFill/>
                </a:ln>
                <a:solidFill>
                  <a:sysClr val="windowText" lastClr="000000"/>
                </a:solidFill>
                <a:effectLst/>
                <a:uLnTx/>
                <a:uFillTx/>
                <a:latin typeface="Calibri Light" panose="020F0302020204030204"/>
                <a:ea typeface="+mj-ea"/>
                <a:cs typeface="+mj-cs"/>
              </a:rPr>
              <a:t>Vidmakthållande</a:t>
            </a:r>
          </a:p>
        </p:txBody>
      </p:sp>
      <p:sp>
        <p:nvSpPr>
          <p:cNvPr id="5" name="Platshållare för innehåll 2">
            <a:extLst>
              <a:ext uri="{FF2B5EF4-FFF2-40B4-BE49-F238E27FC236}">
                <a16:creationId xmlns:a16="http://schemas.microsoft.com/office/drawing/2014/main" id="{6D6DBCE1-5EB5-86B9-684D-0FB170021626}"/>
              </a:ext>
            </a:extLst>
          </p:cNvPr>
          <p:cNvSpPr txBox="1">
            <a:spLocks/>
          </p:cNvSpPr>
          <p:nvPr/>
        </p:nvSpPr>
        <p:spPr>
          <a:xfrm>
            <a:off x="838200" y="1767568"/>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sv-SE" sz="3200" b="0" i="0" u="none" strike="noStrike" kern="1200" cap="none" spc="0" normalizeH="0" baseline="0" noProof="0">
              <a:ln>
                <a:noFill/>
              </a:ln>
              <a:solidFill>
                <a:srgbClr val="1B1A19"/>
              </a:solidFill>
              <a:effectLst/>
              <a:uLnTx/>
              <a:uFillTx/>
              <a:latin typeface="TimesNewRomanPSMT"/>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”När mer än hälften av de professionella använder den nya</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metoden på det sätt som avsetts kan man tala om att metoden</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är implementerad. Efter ytterligare ett till två år har ”det nya”</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200" b="0" i="0" u="none" strike="noStrike" kern="1200" cap="none" spc="0" normalizeH="0" baseline="0" noProof="0">
                <a:ln>
                  <a:noFill/>
                </a:ln>
                <a:solidFill>
                  <a:srgbClr val="1B1A19"/>
                </a:solidFill>
                <a:effectLst/>
                <a:uLnTx/>
                <a:uFillTx/>
                <a:latin typeface="TimesNewRomanPSMT"/>
                <a:ea typeface="+mn-ea"/>
                <a:cs typeface="+mn-cs"/>
              </a:rPr>
              <a:t>blivit rutin.”</a:t>
            </a:r>
            <a:endParaRPr kumimoji="0" lang="sv-SE" sz="32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p:txBody>
      </p:sp>
      <p:sp>
        <p:nvSpPr>
          <p:cNvPr id="6" name="textruta 5">
            <a:extLst>
              <a:ext uri="{FF2B5EF4-FFF2-40B4-BE49-F238E27FC236}">
                <a16:creationId xmlns:a16="http://schemas.microsoft.com/office/drawing/2014/main" id="{B0B6EF17-C958-73F9-65F2-6AD5CF3D761C}"/>
              </a:ext>
            </a:extLst>
          </p:cNvPr>
          <p:cNvSpPr txBox="1"/>
          <p:nvPr/>
        </p:nvSpPr>
        <p:spPr>
          <a:xfrm>
            <a:off x="9408694" y="365125"/>
            <a:ext cx="2225843" cy="14773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1  Behovsinventering</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2 Installation</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0" i="0" u="none" strike="noStrike" kern="0" cap="none" spc="0" normalizeH="0" baseline="0" noProof="0">
                <a:ln>
                  <a:noFill/>
                </a:ln>
                <a:solidFill>
                  <a:srgbClr val="1B1A19"/>
                </a:solidFill>
                <a:effectLst/>
                <a:uLnTx/>
                <a:uFillTx/>
                <a:latin typeface="GillSansMTStd-Medium"/>
              </a:rPr>
              <a:t>3  Användning</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800" b="1" i="0" u="none" strike="noStrike" kern="0" cap="none" spc="0" normalizeH="0" baseline="0" noProof="0">
                <a:ln>
                  <a:noFill/>
                </a:ln>
                <a:solidFill>
                  <a:srgbClr val="1B1A19"/>
                </a:solidFill>
                <a:effectLst/>
                <a:uLnTx/>
                <a:uFillTx/>
                <a:latin typeface="GillSansMTStd-Medium"/>
              </a:rPr>
              <a:t>4 Vidmakthållande</a:t>
            </a:r>
            <a:endParaRPr kumimoji="0" lang="sv-SE" sz="1800" b="1" i="0" u="none" strike="noStrike" kern="0" cap="none" spc="0" normalizeH="0" baseline="0" noProof="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93889331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A1F8FD-0D24-21B9-4409-CC07C1388452}"/>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defPPr>
              <a:defRPr lang="sv-SE"/>
            </a:defPPr>
            <a:lvl1pPr>
              <a:lnSpc>
                <a:spcPct val="90000"/>
              </a:lnSpc>
              <a:spcBef>
                <a:spcPct val="0"/>
              </a:spcBef>
              <a:buNone/>
              <a:defRPr sz="4400">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0" i="0" u="none" strike="noStrike" kern="1200" cap="none" spc="0" normalizeH="0" baseline="0" noProof="0">
                <a:ln>
                  <a:noFill/>
                </a:ln>
                <a:solidFill>
                  <a:prstClr val="black"/>
                </a:solidFill>
                <a:effectLst/>
                <a:uLnTx/>
                <a:uFillTx/>
                <a:latin typeface="Arial Black"/>
                <a:ea typeface="+mj-ea"/>
                <a:cs typeface="+mj-cs"/>
              </a:rPr>
              <a:t>Uppföljning</a:t>
            </a:r>
          </a:p>
        </p:txBody>
      </p:sp>
      <p:sp>
        <p:nvSpPr>
          <p:cNvPr id="3" name="Platshållare för innehåll 2">
            <a:extLst>
              <a:ext uri="{FF2B5EF4-FFF2-40B4-BE49-F238E27FC236}">
                <a16:creationId xmlns:a16="http://schemas.microsoft.com/office/drawing/2014/main" id="{06CAB324-A0C4-5C09-5B4F-F742A7720B95}"/>
              </a:ext>
            </a:extLst>
          </p:cNvPr>
          <p:cNvSpPr txBox="1">
            <a:spLocks/>
          </p:cNvSpPr>
          <p:nvPr/>
        </p:nvSpPr>
        <p:spPr>
          <a:xfrm>
            <a:off x="838200" y="1825625"/>
            <a:ext cx="9588690" cy="4351338"/>
          </a:xfrm>
          <a:prstGeom prst="rect">
            <a:avLst/>
          </a:prstGeom>
        </p:spPr>
        <p:txBody>
          <a:bodyPr/>
          <a:lstStyle>
            <a:lvl1pPr marL="228600" indent="-228600" algn="l" defTabSz="914400" rtl="0" eaLnBrk="1" latinLnBrk="0" hangingPunct="1">
              <a:lnSpc>
                <a:spcPct val="120000"/>
              </a:lnSpc>
              <a:spcBef>
                <a:spcPts val="400"/>
              </a:spcBef>
              <a:spcAft>
                <a:spcPts val="4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400"/>
              </a:spcBef>
              <a:spcAft>
                <a:spcPts val="4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400"/>
              </a:spcBef>
              <a:spcAft>
                <a:spcPts val="4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5600" marR="0" lvl="0" indent="-355600" algn="l" defTabSz="914400" rtl="0" eaLnBrk="1" fontAlgn="auto" latinLnBrk="0" hangingPunct="1">
              <a:lnSpc>
                <a:spcPct val="120000"/>
              </a:lnSpc>
              <a:spcBef>
                <a:spcPts val="400"/>
              </a:spcBef>
              <a:spcAft>
                <a:spcPts val="400"/>
              </a:spcAft>
              <a:buClrTx/>
              <a:buSzTx/>
              <a:buFont typeface="Arial" panose="020B0604020202020204" pitchFamily="34" charset="0"/>
              <a:buChar char="•"/>
              <a:tabLst/>
              <a:defRPr/>
            </a:pPr>
            <a:r>
              <a:rPr kumimoji="0" lang="sv-SE" sz="2600" b="0" i="0" u="none" strike="noStrike" kern="1200" cap="none" spc="0" normalizeH="0" baseline="0" noProof="0">
                <a:ln>
                  <a:noFill/>
                </a:ln>
                <a:solidFill>
                  <a:prstClr val="black"/>
                </a:solidFill>
                <a:effectLst/>
                <a:uLnTx/>
                <a:uFillTx/>
                <a:latin typeface="Arial Nova"/>
                <a:ea typeface="+mn-ea"/>
                <a:cs typeface="+mn-cs"/>
              </a:rPr>
              <a:t>Hur många behöver SIP? – </a:t>
            </a:r>
            <a:r>
              <a:rPr kumimoji="0" lang="sv-SE" sz="2600" b="1" i="0" u="none" strike="noStrike" kern="1200" cap="none" spc="0" normalizeH="0" baseline="0" noProof="0">
                <a:ln>
                  <a:noFill/>
                </a:ln>
                <a:solidFill>
                  <a:prstClr val="black"/>
                </a:solidFill>
                <a:effectLst/>
                <a:uLnTx/>
                <a:uFillTx/>
                <a:latin typeface="Arial Nova"/>
                <a:ea typeface="+mn-ea"/>
                <a:cs typeface="+mn-cs"/>
              </a:rPr>
              <a:t>Behovsmått</a:t>
            </a:r>
            <a:r>
              <a:rPr kumimoji="0" lang="sv-SE" sz="2600" b="0" i="0" u="none" strike="noStrike" kern="1200" cap="none" spc="0" normalizeH="0" baseline="0" noProof="0">
                <a:ln>
                  <a:noFill/>
                </a:ln>
                <a:solidFill>
                  <a:prstClr val="black"/>
                </a:solidFill>
                <a:effectLst/>
                <a:uLnTx/>
                <a:uFillTx/>
                <a:latin typeface="Arial Nova"/>
                <a:ea typeface="+mn-ea"/>
                <a:cs typeface="+mn-cs"/>
              </a:rPr>
              <a:t> </a:t>
            </a:r>
          </a:p>
          <a:p>
            <a:pPr marL="355600" marR="0" lvl="0" indent="-355600" algn="l" defTabSz="914400" rtl="0" eaLnBrk="1" fontAlgn="auto" latinLnBrk="0" hangingPunct="1">
              <a:lnSpc>
                <a:spcPct val="120000"/>
              </a:lnSpc>
              <a:spcBef>
                <a:spcPts val="400"/>
              </a:spcBef>
              <a:spcAft>
                <a:spcPts val="400"/>
              </a:spcAft>
              <a:buClrTx/>
              <a:buSzTx/>
              <a:buFont typeface="Arial" panose="020B0604020202020204" pitchFamily="34" charset="0"/>
              <a:buChar char="•"/>
              <a:tabLst/>
              <a:defRPr/>
            </a:pPr>
            <a:r>
              <a:rPr kumimoji="0" lang="sv-SE" sz="2600" b="0" i="0" u="none" strike="noStrike" kern="1200" cap="none" spc="0" normalizeH="0" baseline="0" noProof="0">
                <a:ln>
                  <a:noFill/>
                </a:ln>
                <a:solidFill>
                  <a:prstClr val="black"/>
                </a:solidFill>
                <a:effectLst/>
                <a:uLnTx/>
                <a:uFillTx/>
                <a:latin typeface="Arial Nova"/>
                <a:ea typeface="+mn-ea"/>
                <a:cs typeface="+mn-cs"/>
              </a:rPr>
              <a:t>Hur många SIP har gjorts? – </a:t>
            </a:r>
            <a:r>
              <a:rPr kumimoji="0" lang="sv-SE" sz="2600" b="1" i="0" u="none" strike="noStrike" kern="1200" cap="none" spc="0" normalizeH="0" baseline="0" noProof="0">
                <a:ln>
                  <a:noFill/>
                </a:ln>
                <a:solidFill>
                  <a:prstClr val="black"/>
                </a:solidFill>
                <a:effectLst/>
                <a:uLnTx/>
                <a:uFillTx/>
                <a:latin typeface="Arial Nova"/>
                <a:ea typeface="+mn-ea"/>
                <a:cs typeface="+mn-cs"/>
              </a:rPr>
              <a:t>Resultatmått</a:t>
            </a:r>
            <a:r>
              <a:rPr kumimoji="0" lang="sv-SE" sz="2600" b="0" i="0" u="none" strike="noStrike" kern="1200" cap="none" spc="0" normalizeH="0" baseline="0" noProof="0">
                <a:ln>
                  <a:noFill/>
                </a:ln>
                <a:solidFill>
                  <a:prstClr val="black"/>
                </a:solidFill>
                <a:effectLst/>
                <a:uLnTx/>
                <a:uFillTx/>
                <a:latin typeface="Arial Nova"/>
                <a:ea typeface="+mn-ea"/>
                <a:cs typeface="+mn-cs"/>
              </a:rPr>
              <a:t> </a:t>
            </a:r>
          </a:p>
          <a:p>
            <a:pPr marL="355600" marR="0" lvl="0" indent="-355600" algn="l" defTabSz="914400" rtl="0" eaLnBrk="1" fontAlgn="auto" latinLnBrk="0" hangingPunct="1">
              <a:lnSpc>
                <a:spcPct val="120000"/>
              </a:lnSpc>
              <a:spcBef>
                <a:spcPts val="400"/>
              </a:spcBef>
              <a:spcAft>
                <a:spcPts val="400"/>
              </a:spcAft>
              <a:buClrTx/>
              <a:buSzTx/>
              <a:buFont typeface="Arial" panose="020B0604020202020204" pitchFamily="34" charset="0"/>
              <a:buChar char="•"/>
              <a:tabLst/>
              <a:defRPr/>
            </a:pPr>
            <a:r>
              <a:rPr kumimoji="0" lang="sv-SE" sz="2600" b="0" i="0" u="none" strike="noStrike" kern="1200" cap="none" spc="0" normalizeH="0" baseline="0" noProof="0">
                <a:ln>
                  <a:noFill/>
                </a:ln>
                <a:solidFill>
                  <a:prstClr val="black"/>
                </a:solidFill>
                <a:effectLst/>
                <a:uLnTx/>
                <a:uFillTx/>
                <a:latin typeface="Arial Nova"/>
                <a:ea typeface="+mn-ea"/>
                <a:cs typeface="+mn-cs"/>
              </a:rPr>
              <a:t>Blir det bättre för dem som får SIP? – </a:t>
            </a:r>
            <a:r>
              <a:rPr kumimoji="0" lang="sv-SE" sz="2600" b="1" i="0" u="none" strike="noStrike" kern="1200" cap="none" spc="0" normalizeH="0" baseline="0" noProof="0">
                <a:ln>
                  <a:noFill/>
                </a:ln>
                <a:solidFill>
                  <a:prstClr val="black"/>
                </a:solidFill>
                <a:effectLst/>
                <a:uLnTx/>
                <a:uFillTx/>
                <a:latin typeface="Arial Nova"/>
                <a:ea typeface="+mn-ea"/>
                <a:cs typeface="+mn-cs"/>
              </a:rPr>
              <a:t>Effektmått</a:t>
            </a:r>
            <a:r>
              <a:rPr kumimoji="0" lang="sv-SE" sz="2600" b="0" i="0" u="none" strike="noStrike" kern="1200" cap="none" spc="0" normalizeH="0" baseline="0" noProof="0">
                <a:ln>
                  <a:noFill/>
                </a:ln>
                <a:solidFill>
                  <a:prstClr val="black"/>
                </a:solidFill>
                <a:effectLst/>
                <a:uLnTx/>
                <a:uFillTx/>
                <a:latin typeface="Arial Nova"/>
                <a:ea typeface="+mn-ea"/>
                <a:cs typeface="+mn-cs"/>
              </a:rPr>
              <a:t> </a:t>
            </a:r>
          </a:p>
          <a:p>
            <a:pPr marL="355600" marR="0" lvl="0" indent="-355600" algn="l" defTabSz="914400" rtl="0" eaLnBrk="1" fontAlgn="auto" latinLnBrk="0" hangingPunct="1">
              <a:lnSpc>
                <a:spcPct val="120000"/>
              </a:lnSpc>
              <a:spcBef>
                <a:spcPts val="400"/>
              </a:spcBef>
              <a:spcAft>
                <a:spcPts val="400"/>
              </a:spcAft>
              <a:buClrTx/>
              <a:buSzTx/>
              <a:buFont typeface="Arial" panose="020B0604020202020204" pitchFamily="34" charset="0"/>
              <a:buChar char="•"/>
              <a:tabLst/>
              <a:defRPr/>
            </a:pPr>
            <a:r>
              <a:rPr kumimoji="0" lang="sv-SE" sz="2600" b="0" i="0" u="none" strike="noStrike" kern="1200" cap="none" spc="0" normalizeH="0" baseline="0" noProof="0">
                <a:ln>
                  <a:noFill/>
                </a:ln>
                <a:solidFill>
                  <a:prstClr val="black"/>
                </a:solidFill>
                <a:effectLst/>
                <a:uLnTx/>
                <a:uFillTx/>
                <a:latin typeface="Arial Nova"/>
                <a:ea typeface="+mn-ea"/>
                <a:cs typeface="+mn-cs"/>
              </a:rPr>
              <a:t>Arbetar vi på rätt sätt? – </a:t>
            </a:r>
            <a:r>
              <a:rPr kumimoji="0" lang="sv-SE" sz="2600" b="1" i="0" u="none" strike="noStrike" kern="1200" cap="none" spc="0" normalizeH="0" baseline="0" noProof="0">
                <a:ln>
                  <a:noFill/>
                </a:ln>
                <a:solidFill>
                  <a:prstClr val="black"/>
                </a:solidFill>
                <a:effectLst/>
                <a:uLnTx/>
                <a:uFillTx/>
                <a:latin typeface="Arial Nova"/>
                <a:ea typeface="+mn-ea"/>
                <a:cs typeface="+mn-cs"/>
              </a:rPr>
              <a:t>Processmått</a:t>
            </a:r>
          </a:p>
          <a:p>
            <a:pPr marL="355600" marR="0" lvl="0" indent="-355600" algn="l" defTabSz="914400" rtl="0" eaLnBrk="1" fontAlgn="auto" latinLnBrk="0" hangingPunct="1">
              <a:lnSpc>
                <a:spcPct val="120000"/>
              </a:lnSpc>
              <a:spcBef>
                <a:spcPts val="400"/>
              </a:spcBef>
              <a:spcAft>
                <a:spcPts val="400"/>
              </a:spcAft>
              <a:buClrTx/>
              <a:buSzTx/>
              <a:buFont typeface="Arial" panose="020B0604020202020204" pitchFamily="34" charset="0"/>
              <a:buChar char="•"/>
              <a:tabLst/>
              <a:defRPr/>
            </a:pPr>
            <a:r>
              <a:rPr kumimoji="0" lang="sv-SE" sz="2600" b="0" i="0" u="none" strike="noStrike" kern="1200" cap="none" spc="0" normalizeH="0" baseline="0" noProof="0">
                <a:ln>
                  <a:noFill/>
                </a:ln>
                <a:solidFill>
                  <a:prstClr val="black"/>
                </a:solidFill>
                <a:effectLst/>
                <a:uLnTx/>
                <a:uFillTx/>
                <a:latin typeface="Arial Nova"/>
                <a:ea typeface="+mn-ea"/>
                <a:cs typeface="+mn-cs"/>
              </a:rPr>
              <a:t>Stöder strukturerna och rutinerna arbetet? – </a:t>
            </a:r>
            <a:r>
              <a:rPr kumimoji="0" lang="sv-SE" sz="2600" b="1" i="0" u="none" strike="noStrike" kern="1200" cap="none" spc="0" normalizeH="0" baseline="0" noProof="0">
                <a:ln>
                  <a:noFill/>
                </a:ln>
                <a:solidFill>
                  <a:prstClr val="black"/>
                </a:solidFill>
                <a:effectLst/>
                <a:uLnTx/>
                <a:uFillTx/>
                <a:latin typeface="Arial Nova"/>
                <a:ea typeface="+mn-ea"/>
                <a:cs typeface="+mn-cs"/>
              </a:rPr>
              <a:t>Systemmått</a:t>
            </a:r>
          </a:p>
        </p:txBody>
      </p:sp>
    </p:spTree>
    <p:extLst>
      <p:ext uri="{BB962C8B-B14F-4D97-AF65-F5344CB8AC3E}">
        <p14:creationId xmlns:p14="http://schemas.microsoft.com/office/powerpoint/2010/main" val="42110210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D4EF78-F994-4CDF-B7C4-936E8F34B6AC}"/>
              </a:ext>
            </a:extLst>
          </p:cNvPr>
          <p:cNvSpPr>
            <a:spLocks noGrp="1"/>
          </p:cNvSpPr>
          <p:nvPr>
            <p:ph type="title"/>
          </p:nvPr>
        </p:nvSpPr>
        <p:spPr>
          <a:xfrm>
            <a:off x="1158774" y="2082213"/>
            <a:ext cx="3601115" cy="2798576"/>
          </a:xfrm>
        </p:spPr>
        <p:txBody>
          <a:bodyPr>
            <a:normAutofit/>
          </a:bodyPr>
          <a:lstStyle/>
          <a:p>
            <a:pPr algn="ctr"/>
            <a:r>
              <a:rPr lang="sv-SE" sz="3200"/>
              <a:t>Implementeringsplanen, </a:t>
            </a:r>
            <a:br>
              <a:rPr lang="sv-SE" sz="3200"/>
            </a:br>
            <a:r>
              <a:rPr lang="sv-SE" sz="3200"/>
              <a:t>- vad behöver du?</a:t>
            </a:r>
          </a:p>
        </p:txBody>
      </p:sp>
      <p:sp>
        <p:nvSpPr>
          <p:cNvPr id="3" name="Platshållare för innehåll 2">
            <a:extLst>
              <a:ext uri="{FF2B5EF4-FFF2-40B4-BE49-F238E27FC236}">
                <a16:creationId xmlns:a16="http://schemas.microsoft.com/office/drawing/2014/main" id="{E37F9A7A-CDA7-4806-9CD2-B353574CF2B9}"/>
              </a:ext>
            </a:extLst>
          </p:cNvPr>
          <p:cNvSpPr>
            <a:spLocks noGrp="1"/>
          </p:cNvSpPr>
          <p:nvPr>
            <p:ph idx="1"/>
          </p:nvPr>
        </p:nvSpPr>
        <p:spPr>
          <a:xfrm>
            <a:off x="5138928" y="742382"/>
            <a:ext cx="5826785" cy="4776889"/>
          </a:xfrm>
        </p:spPr>
        <p:txBody>
          <a:bodyPr anchor="ctr">
            <a:normAutofit fontScale="92500" lnSpcReduction="10000"/>
          </a:bodyPr>
          <a:lstStyle/>
          <a:p>
            <a:pPr marL="0" indent="0">
              <a:buNone/>
            </a:pPr>
            <a:r>
              <a:rPr lang="sv-SE" sz="3500">
                <a:solidFill>
                  <a:schemeClr val="accent4"/>
                </a:solidFill>
              </a:rPr>
              <a:t>Grupprum </a:t>
            </a:r>
          </a:p>
          <a:p>
            <a:r>
              <a:rPr lang="sv-SE" sz="2400" b="1"/>
              <a:t>Presentera</a:t>
            </a:r>
            <a:r>
              <a:rPr lang="sv-SE" sz="2400"/>
              <a:t> din plan för dina kamrater i rummet</a:t>
            </a:r>
            <a:endParaRPr lang="sv-SE" sz="2400">
              <a:cs typeface="Calibri"/>
            </a:endParaRPr>
          </a:p>
          <a:p>
            <a:r>
              <a:rPr lang="sv-SE" sz="2400" b="1">
                <a:latin typeface="Calibri (Brödtext)"/>
              </a:rPr>
              <a:t>Diskutera</a:t>
            </a:r>
            <a:r>
              <a:rPr lang="sv-SE" sz="2400">
                <a:latin typeface="Calibri (Brödtext)"/>
              </a:rPr>
              <a:t> </a:t>
            </a:r>
            <a:r>
              <a:rPr lang="sv-SE" sz="2400" b="1">
                <a:latin typeface="Calibri (Brödtext)"/>
              </a:rPr>
              <a:t>dina</a:t>
            </a:r>
            <a:r>
              <a:rPr lang="sv-SE" sz="2400">
                <a:latin typeface="Calibri (Brödtext)"/>
              </a:rPr>
              <a:t> </a:t>
            </a:r>
            <a:r>
              <a:rPr lang="sv-SE" sz="2400" b="1">
                <a:latin typeface="Calibri (Brödtext)"/>
              </a:rPr>
              <a:t>förutsättningar</a:t>
            </a:r>
            <a:r>
              <a:rPr lang="sv-SE" sz="2400">
                <a:latin typeface="Calibri (Brödtext)"/>
              </a:rPr>
              <a:t> att axla uppdraget som SIP-utbildare utifrån implementeringsplanen? </a:t>
            </a:r>
            <a:r>
              <a:rPr lang="sv-SE" sz="2400" b="1">
                <a:latin typeface="Calibri (Brödtext)"/>
              </a:rPr>
              <a:t>Vad behöver du? </a:t>
            </a:r>
          </a:p>
          <a:p>
            <a:r>
              <a:rPr lang="sv-SE" sz="2400" b="1">
                <a:latin typeface="Calibri (Brödtext)"/>
              </a:rPr>
              <a:t>Skriv ert svar </a:t>
            </a:r>
            <a:r>
              <a:rPr lang="sv-SE" sz="2400">
                <a:latin typeface="Calibri (Brödtext)"/>
              </a:rPr>
              <a:t>på</a:t>
            </a:r>
            <a:r>
              <a:rPr lang="sv-SE" sz="2400" b="1">
                <a:latin typeface="Calibri (Brödtext)"/>
              </a:rPr>
              <a:t> </a:t>
            </a:r>
            <a:r>
              <a:rPr lang="sv-SE" sz="2400" i="1">
                <a:latin typeface="Calibri (Brödtext)"/>
              </a:rPr>
              <a:t>digital anslagstavla/i chatten</a:t>
            </a:r>
          </a:p>
          <a:p>
            <a:endParaRPr lang="sv-SE" sz="2400"/>
          </a:p>
          <a:p>
            <a:pPr marL="0" indent="0">
              <a:buNone/>
            </a:pPr>
            <a:endParaRPr lang="sv-SE" sz="2400">
              <a:cs typeface="Calibri"/>
            </a:endParaRPr>
          </a:p>
          <a:p>
            <a:pPr marL="0" indent="0">
              <a:buNone/>
            </a:pPr>
            <a:r>
              <a:rPr lang="sv-SE" sz="3500">
                <a:solidFill>
                  <a:schemeClr val="accent4"/>
                </a:solidFill>
              </a:rPr>
              <a:t>Återsamling</a:t>
            </a:r>
            <a:endParaRPr lang="sv-SE" sz="3500">
              <a:solidFill>
                <a:schemeClr val="accent4"/>
              </a:solidFill>
              <a:cs typeface="Calibri"/>
            </a:endParaRPr>
          </a:p>
          <a:p>
            <a:r>
              <a:rPr lang="sv-SE" sz="2400" b="1"/>
              <a:t>1 person från varje grupp återger kort</a:t>
            </a:r>
            <a:r>
              <a:rPr lang="sv-SE" sz="2400"/>
              <a:t> grupprumsdiskussionen: Vad behöver ni för att axla uppdraget?</a:t>
            </a:r>
            <a:endParaRPr lang="sv-SE" sz="2400">
              <a:cs typeface="Calibri"/>
            </a:endParaRPr>
          </a:p>
        </p:txBody>
      </p:sp>
      <p:pic>
        <p:nvPicPr>
          <p:cNvPr id="15" name="Bildobjekt 14">
            <a:extLst>
              <a:ext uri="{FF2B5EF4-FFF2-40B4-BE49-F238E27FC236}">
                <a16:creationId xmlns:a16="http://schemas.microsoft.com/office/drawing/2014/main" id="{B0555B2C-CABA-4047-806F-EA6CCA8BD0CF}"/>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467929" y="882106"/>
            <a:ext cx="1862927" cy="1519034"/>
          </a:xfrm>
          <a:prstGeom prst="rect">
            <a:avLst/>
          </a:prstGeom>
        </p:spPr>
      </p:pic>
    </p:spTree>
    <p:extLst>
      <p:ext uri="{BB962C8B-B14F-4D97-AF65-F5344CB8AC3E}">
        <p14:creationId xmlns:p14="http://schemas.microsoft.com/office/powerpoint/2010/main" val="277259337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31">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Rektangel 1">
            <a:extLst>
              <a:ext uri="{FF2B5EF4-FFF2-40B4-BE49-F238E27FC236}">
                <a16:creationId xmlns:a16="http://schemas.microsoft.com/office/drawing/2014/main" id="{CFB4497C-8F99-4547-BBA1-FD0774B2B079}"/>
              </a:ext>
            </a:extLst>
          </p:cNvPr>
          <p:cNvSpPr/>
          <p:nvPr/>
        </p:nvSpPr>
        <p:spPr>
          <a:xfrm>
            <a:off x="777240" y="731519"/>
            <a:ext cx="2845191" cy="3237579"/>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800" kern="1200">
                <a:solidFill>
                  <a:srgbClr val="FFFFFF"/>
                </a:solidFill>
                <a:latin typeface="+mj-lt"/>
                <a:ea typeface="+mj-ea"/>
                <a:cs typeface="+mj-cs"/>
              </a:rPr>
              <a:t>Agenda för dagen</a:t>
            </a:r>
          </a:p>
          <a:p>
            <a:pPr defTabSz="914400">
              <a:lnSpc>
                <a:spcPct val="90000"/>
              </a:lnSpc>
              <a:spcBef>
                <a:spcPct val="0"/>
              </a:spcBef>
              <a:spcAft>
                <a:spcPts val="600"/>
              </a:spcAft>
            </a:pPr>
            <a:r>
              <a:rPr lang="en-US" sz="3800" kern="1200">
                <a:solidFill>
                  <a:srgbClr val="FFFFFF"/>
                </a:solidFill>
                <a:latin typeface="+mj-lt"/>
                <a:ea typeface="+mj-ea"/>
                <a:cs typeface="+mj-cs"/>
              </a:rPr>
              <a:t>9:00-16:00</a:t>
            </a:r>
          </a:p>
        </p:txBody>
      </p:sp>
      <p:sp>
        <p:nvSpPr>
          <p:cNvPr id="48" name="Rectangle 33">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9" name="Rectangle 3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ktangel 2">
            <a:extLst>
              <a:ext uri="{FF2B5EF4-FFF2-40B4-BE49-F238E27FC236}">
                <a16:creationId xmlns:a16="http://schemas.microsoft.com/office/drawing/2014/main" id="{075DE466-808E-4019-9F66-FB2E5069E3D4}"/>
              </a:ext>
            </a:extLst>
          </p:cNvPr>
          <p:cNvSpPr/>
          <p:nvPr/>
        </p:nvSpPr>
        <p:spPr>
          <a:xfrm>
            <a:off x="4379709" y="686862"/>
            <a:ext cx="7353369" cy="5475129"/>
          </a:xfrm>
          <a:prstGeom prst="rect">
            <a:avLst/>
          </a:prstGeom>
        </p:spPr>
        <p:txBody>
          <a:bodyPr vert="horz" lIns="91440" tIns="45720" rIns="91440" bIns="45720" rtlCol="0" anchor="ctr">
            <a:normAutofit fontScale="92500" lnSpcReduction="10000"/>
          </a:bodyPr>
          <a:lstStyle/>
          <a:p>
            <a:pPr marL="0" lvl="1" defTabSz="914400">
              <a:lnSpc>
                <a:spcPct val="90000"/>
              </a:lnSpc>
              <a:spcAft>
                <a:spcPts val="600"/>
              </a:spcAft>
            </a:pPr>
            <a:endParaRPr lang="sv-SE" sz="2600" b="1"/>
          </a:p>
          <a:p>
            <a:pPr marL="0" lvl="1" defTabSz="914400">
              <a:lnSpc>
                <a:spcPct val="90000"/>
              </a:lnSpc>
              <a:spcAft>
                <a:spcPts val="600"/>
              </a:spcAft>
            </a:pPr>
            <a:r>
              <a:rPr lang="sv-SE" sz="2600" b="1"/>
              <a:t>01</a:t>
            </a:r>
            <a:r>
              <a:rPr lang="sv-SE" sz="2600"/>
              <a:t>.Varför är vi här idag?</a:t>
            </a:r>
          </a:p>
          <a:p>
            <a:pPr marL="800100" lvl="2" indent="-228600" defTabSz="914400">
              <a:lnSpc>
                <a:spcPct val="90000"/>
              </a:lnSpc>
              <a:spcAft>
                <a:spcPts val="600"/>
              </a:spcAft>
              <a:buFont typeface="Arial" panose="020B0604020202020204" pitchFamily="34" charset="0"/>
              <a:buChar char="•"/>
            </a:pPr>
            <a:r>
              <a:rPr lang="sv-SE" sz="2600"/>
              <a:t>	Implementeringsplanen</a:t>
            </a:r>
          </a:p>
          <a:p>
            <a:pPr marL="0" lvl="1" defTabSz="914400">
              <a:lnSpc>
                <a:spcPct val="90000"/>
              </a:lnSpc>
              <a:spcAft>
                <a:spcPts val="600"/>
              </a:spcAft>
            </a:pPr>
            <a:r>
              <a:rPr lang="sv-SE" sz="2600" b="1"/>
              <a:t>02</a:t>
            </a:r>
            <a:r>
              <a:rPr lang="sv-SE" sz="2600"/>
              <a:t>. Begrepp, lagstiftning, styrdokument</a:t>
            </a:r>
          </a:p>
          <a:p>
            <a:pPr marL="0" lvl="1" defTabSz="914400">
              <a:lnSpc>
                <a:spcPct val="90000"/>
              </a:lnSpc>
              <a:spcAft>
                <a:spcPts val="600"/>
              </a:spcAft>
            </a:pPr>
            <a:r>
              <a:rPr lang="sv-SE" sz="2600" b="1"/>
              <a:t>03</a:t>
            </a:r>
            <a:r>
              <a:rPr lang="sv-SE" sz="2600"/>
              <a:t>. Fokus i SIP på att stärka individen. 4 hörnstenar:</a:t>
            </a:r>
          </a:p>
          <a:p>
            <a:pPr marL="800100" lvl="2" indent="-228600" defTabSz="914400">
              <a:lnSpc>
                <a:spcPct val="90000"/>
              </a:lnSpc>
              <a:spcAft>
                <a:spcPts val="600"/>
              </a:spcAft>
              <a:buFont typeface="Arial" panose="020B0604020202020204" pitchFamily="34" charset="0"/>
              <a:buChar char="•"/>
            </a:pPr>
            <a:r>
              <a:rPr lang="sv-SE" sz="2600"/>
              <a:t>Delaktighet</a:t>
            </a:r>
          </a:p>
          <a:p>
            <a:pPr marL="800100" lvl="2" indent="-228600" defTabSz="914400">
              <a:lnSpc>
                <a:spcPct val="90000"/>
              </a:lnSpc>
              <a:spcAft>
                <a:spcPts val="600"/>
              </a:spcAft>
              <a:buFont typeface="Arial" panose="020B0604020202020204" pitchFamily="34" charset="0"/>
              <a:buChar char="•"/>
            </a:pPr>
            <a:r>
              <a:rPr lang="sv-SE" sz="2600"/>
              <a:t>Tidiga insatser</a:t>
            </a:r>
          </a:p>
          <a:p>
            <a:pPr marL="800100" lvl="2" indent="-228600" defTabSz="914400">
              <a:lnSpc>
                <a:spcPct val="90000"/>
              </a:lnSpc>
              <a:spcAft>
                <a:spcPts val="600"/>
              </a:spcAft>
              <a:buFont typeface="Arial" panose="020B0604020202020204" pitchFamily="34" charset="0"/>
              <a:buChar char="•"/>
            </a:pPr>
            <a:r>
              <a:rPr lang="sv-SE" sz="2600"/>
              <a:t>Förarbete</a:t>
            </a:r>
          </a:p>
          <a:p>
            <a:pPr marL="800100" lvl="2" indent="-228600" defTabSz="914400">
              <a:lnSpc>
                <a:spcPct val="90000"/>
              </a:lnSpc>
              <a:spcAft>
                <a:spcPts val="600"/>
              </a:spcAft>
              <a:buFont typeface="Arial" panose="020B0604020202020204" pitchFamily="34" charset="0"/>
              <a:buChar char="•"/>
            </a:pPr>
            <a:r>
              <a:rPr lang="sv-SE" sz="2600"/>
              <a:t>Uppföljning</a:t>
            </a:r>
          </a:p>
          <a:p>
            <a:pPr marL="0" lvl="1" defTabSz="914400">
              <a:lnSpc>
                <a:spcPct val="90000"/>
              </a:lnSpc>
              <a:spcAft>
                <a:spcPts val="600"/>
              </a:spcAft>
            </a:pPr>
            <a:r>
              <a:rPr lang="sv-SE" sz="2600" b="1"/>
              <a:t>04</a:t>
            </a:r>
            <a:r>
              <a:rPr lang="sv-SE" sz="2600"/>
              <a:t>. Lära ut SIP </a:t>
            </a:r>
          </a:p>
          <a:p>
            <a:pPr marL="0" lvl="1" defTabSz="914400">
              <a:lnSpc>
                <a:spcPct val="90000"/>
              </a:lnSpc>
              <a:spcAft>
                <a:spcPts val="600"/>
              </a:spcAft>
            </a:pPr>
            <a:r>
              <a:rPr lang="sv-SE" sz="2600" b="1"/>
              <a:t>05</a:t>
            </a:r>
            <a:r>
              <a:rPr lang="sv-SE" sz="2600"/>
              <a:t>. Utcheckning</a:t>
            </a:r>
          </a:p>
          <a:p>
            <a:pPr marL="0" lvl="1" defTabSz="914400">
              <a:lnSpc>
                <a:spcPct val="90000"/>
              </a:lnSpc>
              <a:spcAft>
                <a:spcPts val="600"/>
              </a:spcAft>
            </a:pPr>
            <a:r>
              <a:rPr lang="sv-SE" sz="2600"/>
              <a:t>-----------------------------------------------------</a:t>
            </a:r>
          </a:p>
          <a:p>
            <a:pPr marL="0" lvl="1" defTabSz="914400">
              <a:lnSpc>
                <a:spcPct val="90000"/>
              </a:lnSpc>
              <a:spcAft>
                <a:spcPts val="600"/>
              </a:spcAft>
            </a:pPr>
            <a:r>
              <a:rPr lang="sv-SE" sz="2200"/>
              <a:t>Utbildningsmaterial SIP </a:t>
            </a:r>
          </a:p>
          <a:p>
            <a:pPr marL="0" lvl="1" defTabSz="914400">
              <a:lnSpc>
                <a:spcPct val="90000"/>
              </a:lnSpc>
              <a:spcAft>
                <a:spcPts val="600"/>
              </a:spcAft>
            </a:pPr>
            <a:r>
              <a:rPr lang="sv-SE" sz="2200"/>
              <a:t>Våran hemsida </a:t>
            </a:r>
          </a:p>
          <a:p>
            <a:pPr marL="0" lvl="1" defTabSz="914400">
              <a:lnSpc>
                <a:spcPct val="90000"/>
              </a:lnSpc>
              <a:spcAft>
                <a:spcPts val="600"/>
              </a:spcAft>
            </a:pPr>
            <a:r>
              <a:rPr lang="sv-SE" sz="2000">
                <a:solidFill>
                  <a:schemeClr val="accent5"/>
                </a:solidFill>
                <a:hlinkClick r:id="rId3">
                  <a:extLst>
                    <a:ext uri="{A12FA001-AC4F-418D-AE19-62706E023703}">
                      <ahyp:hlinkClr xmlns:ahyp="http://schemas.microsoft.com/office/drawing/2018/hyperlinkcolor" val="tx"/>
                    </a:ext>
                  </a:extLst>
                </a:hlinkClick>
              </a:rPr>
              <a:t>Vardsamverkan.se/</a:t>
            </a:r>
            <a:r>
              <a:rPr lang="sv-SE" sz="2000" err="1">
                <a:solidFill>
                  <a:schemeClr val="accent5"/>
                </a:solidFill>
                <a:hlinkClick r:id="rId3">
                  <a:extLst>
                    <a:ext uri="{A12FA001-AC4F-418D-AE19-62706E023703}">
                      <ahyp:hlinkClr xmlns:ahyp="http://schemas.microsoft.com/office/drawing/2018/hyperlinkcolor" val="tx"/>
                    </a:ext>
                  </a:extLst>
                </a:hlinkClick>
              </a:rPr>
              <a:t>goteborgsomradet-sip</a:t>
            </a:r>
            <a:endParaRPr lang="sv-SE" sz="2000">
              <a:solidFill>
                <a:schemeClr val="accent5"/>
              </a:solidFill>
            </a:endParaRPr>
          </a:p>
          <a:p>
            <a:pPr marL="0" lvl="1" defTabSz="914400">
              <a:lnSpc>
                <a:spcPct val="90000"/>
              </a:lnSpc>
              <a:spcAft>
                <a:spcPts val="600"/>
              </a:spcAft>
            </a:pPr>
            <a:endParaRPr lang="sv-SE" sz="2600" b="1"/>
          </a:p>
        </p:txBody>
      </p:sp>
    </p:spTree>
    <p:extLst>
      <p:ext uri="{BB962C8B-B14F-4D97-AF65-F5344CB8AC3E}">
        <p14:creationId xmlns:p14="http://schemas.microsoft.com/office/powerpoint/2010/main" val="417448120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tshållare för innehåll 7">
            <a:extLst>
              <a:ext uri="{FF2B5EF4-FFF2-40B4-BE49-F238E27FC236}">
                <a16:creationId xmlns:a16="http://schemas.microsoft.com/office/drawing/2014/main" id="{BFF0D0ED-12C8-4AA6-9352-09307820D192}"/>
              </a:ext>
            </a:extLst>
          </p:cNvPr>
          <p:cNvSpPr>
            <a:spLocks noGrp="1"/>
          </p:cNvSpPr>
          <p:nvPr>
            <p:ph idx="1"/>
          </p:nvPr>
        </p:nvSpPr>
        <p:spPr>
          <a:xfrm>
            <a:off x="836676" y="1502614"/>
            <a:ext cx="10515600" cy="4351338"/>
          </a:xfrm>
        </p:spPr>
        <p:txBody>
          <a:bodyPr vert="horz" lIns="91440" tIns="45720" rIns="91440" bIns="45720" rtlCol="0" anchor="t">
            <a:normAutofit/>
          </a:bodyPr>
          <a:lstStyle/>
          <a:p>
            <a:pPr marL="0" lvl="0" indent="0">
              <a:buNone/>
            </a:pPr>
            <a:r>
              <a:rPr lang="sv-SE" sz="5600" b="1"/>
              <a:t>02. </a:t>
            </a:r>
            <a:r>
              <a:rPr lang="sv-SE" sz="5600"/>
              <a:t>Begrepp</a:t>
            </a:r>
            <a:r>
              <a:rPr lang="sv-SE" sz="5600" b="1"/>
              <a:t> </a:t>
            </a:r>
          </a:p>
          <a:p>
            <a:pPr marL="0" indent="0">
              <a:buNone/>
            </a:pPr>
            <a:r>
              <a:rPr lang="sv-SE" sz="5600" b="1"/>
              <a:t>	</a:t>
            </a:r>
            <a:r>
              <a:rPr lang="en-US" sz="5400"/>
              <a:t>Lagstiftning</a:t>
            </a:r>
            <a:endParaRPr lang="en-US" sz="5400">
              <a:cs typeface="Calibri"/>
            </a:endParaRPr>
          </a:p>
          <a:p>
            <a:pPr marL="0" lvl="0" indent="0">
              <a:buNone/>
            </a:pPr>
            <a:r>
              <a:rPr lang="en-US" sz="5400"/>
              <a:t>	</a:t>
            </a:r>
            <a:r>
              <a:rPr lang="en-US" sz="5400" err="1"/>
              <a:t>Styrdokument</a:t>
            </a:r>
            <a:endParaRPr lang="sv-SE" sz="5600"/>
          </a:p>
          <a:p>
            <a:endParaRPr lang="sv-SE"/>
          </a:p>
        </p:txBody>
      </p:sp>
      <p:pic>
        <p:nvPicPr>
          <p:cNvPr id="2" name="Platshållare för innehåll 4" descr="Ordförandeklubba kontur">
            <a:extLst>
              <a:ext uri="{FF2B5EF4-FFF2-40B4-BE49-F238E27FC236}">
                <a16:creationId xmlns:a16="http://schemas.microsoft.com/office/drawing/2014/main" id="{38F626F0-9701-C85E-E92D-B7D4A7985FC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45194" y="1004048"/>
            <a:ext cx="3107082" cy="3107082"/>
          </a:xfrm>
          <a:prstGeom prst="rect">
            <a:avLst/>
          </a:prstGeom>
        </p:spPr>
      </p:pic>
    </p:spTree>
    <p:extLst>
      <p:ext uri="{BB962C8B-B14F-4D97-AF65-F5344CB8AC3E}">
        <p14:creationId xmlns:p14="http://schemas.microsoft.com/office/powerpoint/2010/main" val="353390720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A55C3051-936D-40E7-A0D5-9C88876929E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0909" y="206970"/>
            <a:ext cx="11890182" cy="6444059"/>
          </a:xfrm>
          <a:prstGeom prst="rect">
            <a:avLst/>
          </a:prstGeom>
        </p:spPr>
      </p:pic>
      <p:sp>
        <p:nvSpPr>
          <p:cNvPr id="4" name="Rektangel: rundade hörn 3">
            <a:extLst>
              <a:ext uri="{FF2B5EF4-FFF2-40B4-BE49-F238E27FC236}">
                <a16:creationId xmlns:a16="http://schemas.microsoft.com/office/drawing/2014/main" id="{E3122261-1F2F-449B-AD58-B1153D244FB1}"/>
              </a:ext>
            </a:extLst>
          </p:cNvPr>
          <p:cNvSpPr/>
          <p:nvPr/>
        </p:nvSpPr>
        <p:spPr>
          <a:xfrm>
            <a:off x="464457" y="420913"/>
            <a:ext cx="2744410" cy="23948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endParaRPr lang="sv-SE" sz="1400">
              <a:solidFill>
                <a:schemeClr val="tx1"/>
              </a:solidFill>
            </a:endParaRPr>
          </a:p>
          <a:p>
            <a:r>
              <a:rPr lang="sv-SE" sz="1400">
                <a:solidFill>
                  <a:schemeClr val="tx1"/>
                </a:solidFill>
              </a:rPr>
              <a:t>Inom varje organisation finns verktyg för planering av den enskildes vård och insatser. </a:t>
            </a:r>
          </a:p>
          <a:p>
            <a:endParaRPr lang="sv-SE" sz="1400">
              <a:solidFill>
                <a:schemeClr val="tx1"/>
              </a:solidFill>
            </a:endParaRPr>
          </a:p>
          <a:p>
            <a:r>
              <a:rPr lang="sv-SE" sz="1400">
                <a:solidFill>
                  <a:schemeClr val="tx1"/>
                </a:solidFill>
              </a:rPr>
              <a:t>SIP är ett bredare verktyg som samordnar insatser från flera huvudmän och kan involvera andra berörda såsom närstående eller Försäkringskassan.</a:t>
            </a:r>
          </a:p>
          <a:p>
            <a:pPr algn="just"/>
            <a:endParaRPr lang="sv-SE" sz="1200">
              <a:solidFill>
                <a:schemeClr val="tx1"/>
              </a:solidFill>
            </a:endParaRPr>
          </a:p>
        </p:txBody>
      </p:sp>
    </p:spTree>
    <p:extLst>
      <p:ext uri="{BB962C8B-B14F-4D97-AF65-F5344CB8AC3E}">
        <p14:creationId xmlns:p14="http://schemas.microsoft.com/office/powerpoint/2010/main" val="7569097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6">
            <a:extLst>
              <a:ext uri="{FF2B5EF4-FFF2-40B4-BE49-F238E27FC236}">
                <a16:creationId xmlns:a16="http://schemas.microsoft.com/office/drawing/2014/main" id="{EA302508-C3C7-4D5A-9338-1621BF27D6FE}"/>
              </a:ext>
            </a:extLst>
          </p:cNvPr>
          <p:cNvPicPr>
            <a:picLocks noChangeAspect="1"/>
          </p:cNvPicPr>
          <p:nvPr/>
        </p:nvPicPr>
        <p:blipFill>
          <a:blip r:embed="rId3"/>
          <a:stretch>
            <a:fillRect/>
          </a:stretch>
        </p:blipFill>
        <p:spPr>
          <a:xfrm rot="-600000">
            <a:off x="1634837" y="1658245"/>
            <a:ext cx="2743200" cy="3901727"/>
          </a:xfrm>
          <a:prstGeom prst="rect">
            <a:avLst/>
          </a:prstGeom>
        </p:spPr>
      </p:pic>
      <p:sp>
        <p:nvSpPr>
          <p:cNvPr id="7" name="textruta 6">
            <a:extLst>
              <a:ext uri="{FF2B5EF4-FFF2-40B4-BE49-F238E27FC236}">
                <a16:creationId xmlns:a16="http://schemas.microsoft.com/office/drawing/2014/main" id="{2BD0DD2A-EC16-4686-B3D1-02520D5DB37E}"/>
              </a:ext>
            </a:extLst>
          </p:cNvPr>
          <p:cNvSpPr txBox="1"/>
          <p:nvPr/>
        </p:nvSpPr>
        <p:spPr>
          <a:xfrm>
            <a:off x="839191" y="487375"/>
            <a:ext cx="862544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a:ln>
                  <a:noFill/>
                </a:ln>
                <a:solidFill>
                  <a:prstClr val="black"/>
                </a:solidFill>
                <a:effectLst/>
                <a:uLnTx/>
                <a:uFillTx/>
                <a:latin typeface="Calibri" panose="020F0502020204030204"/>
                <a:ea typeface="+mn-ea"/>
                <a:cs typeface="+mn-cs"/>
              </a:rPr>
              <a:t> Innehåll i länsgemensam </a:t>
            </a:r>
            <a:r>
              <a:rPr kumimoji="0" lang="sv-SE" sz="3600" b="0" i="0" u="none" strike="noStrike" kern="1200" cap="none" spc="0" normalizeH="0" baseline="0" noProof="0">
                <a:ln>
                  <a:noFill/>
                </a:ln>
                <a:solidFill>
                  <a:prstClr val="black"/>
                </a:solidFill>
                <a:effectLst/>
                <a:uLnTx/>
                <a:uFillTx/>
                <a:latin typeface="Calibri" panose="020F0502020204030204"/>
                <a:ea typeface="+mn-ea"/>
                <a:cs typeface="+mn-cs"/>
                <a:hlinkClick r:id="rId4"/>
              </a:rPr>
              <a:t>SIP-riktlinje</a:t>
            </a:r>
            <a:endParaRPr kumimoji="0" lang="sv-SE" sz="3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ruta 7">
            <a:extLst>
              <a:ext uri="{FF2B5EF4-FFF2-40B4-BE49-F238E27FC236}">
                <a16:creationId xmlns:a16="http://schemas.microsoft.com/office/drawing/2014/main" id="{75295C21-4DEE-4B94-910E-331B8BC59B1C}"/>
              </a:ext>
            </a:extLst>
          </p:cNvPr>
          <p:cNvSpPr txBox="1"/>
          <p:nvPr/>
        </p:nvSpPr>
        <p:spPr>
          <a:xfrm>
            <a:off x="5324101" y="3853816"/>
            <a:ext cx="581890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marR="0" lvl="0" indent="0" algn="l" defTabSz="457200" rtl="0" eaLnBrk="1" fontAlgn="auto" latinLnBrk="0" hangingPunct="1">
              <a:lnSpc>
                <a:spcPct val="9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lt"/>
                <a:cs typeface="Calibri" panose="020F0502020204030204"/>
              </a:rPr>
              <a:t>Fokusförflyttning - </a:t>
            </a: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rPr>
              <a:t>tidiga och hälsofrämjande sammanhållna insatser som utgår från den enskildes hela livssituation</a:t>
            </a:r>
            <a:endParaRPr kumimoji="0" lang="sv-SE" sz="20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endParaRPr>
          </a:p>
        </p:txBody>
      </p:sp>
      <p:sp>
        <p:nvSpPr>
          <p:cNvPr id="9" name="textruta 8">
            <a:extLst>
              <a:ext uri="{FF2B5EF4-FFF2-40B4-BE49-F238E27FC236}">
                <a16:creationId xmlns:a16="http://schemas.microsoft.com/office/drawing/2014/main" id="{7AC5DF7A-77D7-4750-A8D7-5872C05A884C}"/>
              </a:ext>
            </a:extLst>
          </p:cNvPr>
          <p:cNvSpPr txBox="1"/>
          <p:nvPr/>
        </p:nvSpPr>
        <p:spPr>
          <a:xfrm>
            <a:off x="4302565" y="1133706"/>
            <a:ext cx="638694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mn-cs"/>
              </a:rPr>
              <a:t>Delaktighet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den enskildes egna resurser behöver </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tillvaratas för att stärka den enskildes egen kraft</a:t>
            </a:r>
          </a:p>
        </p:txBody>
      </p:sp>
      <p:sp>
        <p:nvSpPr>
          <p:cNvPr id="10" name="textruta 9">
            <a:extLst>
              <a:ext uri="{FF2B5EF4-FFF2-40B4-BE49-F238E27FC236}">
                <a16:creationId xmlns:a16="http://schemas.microsoft.com/office/drawing/2014/main" id="{365CC444-0068-4AD7-AA8D-D48DC91B17CC}"/>
              </a:ext>
            </a:extLst>
          </p:cNvPr>
          <p:cNvSpPr txBox="1"/>
          <p:nvPr/>
        </p:nvSpPr>
        <p:spPr>
          <a:xfrm>
            <a:off x="4642188" y="1958321"/>
            <a:ext cx="602672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Calibri"/>
              </a:rPr>
              <a:t>Inflytande</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Calibri"/>
              </a:rPr>
              <a:t> – Vad är viktigt för dig? Ska vara vårt gemensamma mål i den enskildes SIP</a:t>
            </a:r>
          </a:p>
        </p:txBody>
      </p:sp>
      <p:sp>
        <p:nvSpPr>
          <p:cNvPr id="11" name="textruta 10">
            <a:extLst>
              <a:ext uri="{FF2B5EF4-FFF2-40B4-BE49-F238E27FC236}">
                <a16:creationId xmlns:a16="http://schemas.microsoft.com/office/drawing/2014/main" id="{366ED9CC-6BB8-4961-A7FE-7634E70BAECE}"/>
              </a:ext>
            </a:extLst>
          </p:cNvPr>
          <p:cNvSpPr txBox="1"/>
          <p:nvPr/>
        </p:nvSpPr>
        <p:spPr>
          <a:xfrm>
            <a:off x="5047010" y="2722800"/>
            <a:ext cx="6373090"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mn-cs"/>
              </a:rPr>
              <a:t>Skolan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(samtliga förskole- och skolformer, elevhälsa), socialtjänst och hälso- och sjukvård är </a:t>
            </a:r>
            <a:r>
              <a:rPr kumimoji="0" lang="sv-SE" sz="2000" b="0" i="0" u="none" strike="noStrike" kern="1200" cap="none" spc="0" normalizeH="0" baseline="0" noProof="0">
                <a:ln>
                  <a:noFill/>
                </a:ln>
                <a:solidFill>
                  <a:srgbClr val="C00000"/>
                </a:solidFill>
                <a:effectLst/>
                <a:uLnTx/>
                <a:uFillTx/>
                <a:latin typeface="Calibri" panose="020F0502020204030204"/>
                <a:ea typeface="+mn-ea"/>
                <a:cs typeface="+mn-cs"/>
              </a:rPr>
              <a:t>jämbördiga parter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när det gäller att upptäcka behov av SIP och arbeta enligt SIP-metoden.</a:t>
            </a:r>
          </a:p>
        </p:txBody>
      </p:sp>
      <p:pic>
        <p:nvPicPr>
          <p:cNvPr id="13" name="Bildobjekt 12">
            <a:extLst>
              <a:ext uri="{FF2B5EF4-FFF2-40B4-BE49-F238E27FC236}">
                <a16:creationId xmlns:a16="http://schemas.microsoft.com/office/drawing/2014/main" id="{37933781-23FA-48E7-9C41-D23EB6A4F6E6}"/>
              </a:ext>
            </a:extLst>
          </p:cNvPr>
          <p:cNvPicPr>
            <a:picLocks noChangeAspect="1"/>
          </p:cNvPicPr>
          <p:nvPr/>
        </p:nvPicPr>
        <p:blipFill>
          <a:blip r:embed="rId5"/>
          <a:stretch>
            <a:fillRect/>
          </a:stretch>
        </p:blipFill>
        <p:spPr>
          <a:xfrm>
            <a:off x="9822664" y="263246"/>
            <a:ext cx="2206011" cy="2104165"/>
          </a:xfrm>
          <a:prstGeom prst="rect">
            <a:avLst/>
          </a:prstGeom>
        </p:spPr>
      </p:pic>
      <p:sp>
        <p:nvSpPr>
          <p:cNvPr id="12" name="textruta 11">
            <a:extLst>
              <a:ext uri="{FF2B5EF4-FFF2-40B4-BE49-F238E27FC236}">
                <a16:creationId xmlns:a16="http://schemas.microsoft.com/office/drawing/2014/main" id="{CCBEA0DF-FCE2-4EEA-B494-DB50514D4161}"/>
              </a:ext>
            </a:extLst>
          </p:cNvPr>
          <p:cNvSpPr txBox="1"/>
          <p:nvPr/>
        </p:nvSpPr>
        <p:spPr>
          <a:xfrm>
            <a:off x="5965199" y="5559944"/>
            <a:ext cx="5818908" cy="11726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marR="0" lvl="0" indent="0" algn="l" defTabSz="457200" rtl="0" eaLnBrk="1" fontAlgn="auto" latinLnBrk="0" hangingPunct="1">
              <a:lnSpc>
                <a:spcPct val="9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lt"/>
                <a:cs typeface="Calibri" panose="020F0502020204030204"/>
              </a:rPr>
              <a:t>I första hand dokumenteras SIP i IT-tjänsten -</a:t>
            </a: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rPr>
              <a:t>SIP-processen ska i första hand genomföras i gällande IT-system (SAMSA), för verksamheter som använder systemet. I andra hand används SIP-mallarna.</a:t>
            </a:r>
            <a:endParaRPr kumimoji="0" lang="sv-SE" sz="20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endParaRPr>
          </a:p>
        </p:txBody>
      </p:sp>
      <p:sp>
        <p:nvSpPr>
          <p:cNvPr id="14" name="textruta 13">
            <a:extLst>
              <a:ext uri="{FF2B5EF4-FFF2-40B4-BE49-F238E27FC236}">
                <a16:creationId xmlns:a16="http://schemas.microsoft.com/office/drawing/2014/main" id="{663791B7-69FB-4100-962D-EB9DAC8BC239}"/>
              </a:ext>
            </a:extLst>
          </p:cNvPr>
          <p:cNvSpPr txBox="1"/>
          <p:nvPr/>
        </p:nvSpPr>
        <p:spPr>
          <a:xfrm>
            <a:off x="5601192" y="4831529"/>
            <a:ext cx="5818908" cy="6740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marR="0" lvl="0" indent="0" algn="l" defTabSz="457200" rtl="0" eaLnBrk="1" fontAlgn="auto" latinLnBrk="0" hangingPunct="1">
              <a:lnSpc>
                <a:spcPct val="9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lt"/>
                <a:cs typeface="Calibri" panose="020F0502020204030204"/>
              </a:rPr>
              <a:t>SIP är en process - </a:t>
            </a: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rPr>
              <a:t>ett personcentrerat arbetssätt i flera steg: inte enbart ett möte eller ett dokument</a:t>
            </a:r>
          </a:p>
        </p:txBody>
      </p:sp>
    </p:spTree>
    <p:extLst>
      <p:ext uri="{BB962C8B-B14F-4D97-AF65-F5344CB8AC3E}">
        <p14:creationId xmlns:p14="http://schemas.microsoft.com/office/powerpoint/2010/main" val="26003822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440640" y="365125"/>
            <a:ext cx="9913159" cy="1325563"/>
          </a:xfrm>
        </p:spPr>
        <p:txBody>
          <a:bodyPr>
            <a:normAutofit/>
          </a:bodyPr>
          <a:lstStyle/>
          <a:p>
            <a:pPr algn="ctr"/>
            <a:r>
              <a:rPr lang="sv-SE" sz="4000">
                <a:latin typeface="Franklin Gothic Demi" panose="020B0703020102020204" pitchFamily="34" charset="0"/>
              </a:rPr>
              <a:t>SIP-riktlinjens fokusförflyttning</a:t>
            </a:r>
          </a:p>
        </p:txBody>
      </p:sp>
      <p:sp>
        <p:nvSpPr>
          <p:cNvPr id="3" name="Platshållare för innehåll 2"/>
          <p:cNvSpPr>
            <a:spLocks noGrp="1"/>
          </p:cNvSpPr>
          <p:nvPr>
            <p:ph sz="half" idx="4294967295"/>
          </p:nvPr>
        </p:nvSpPr>
        <p:spPr>
          <a:xfrm>
            <a:off x="1421994" y="2117349"/>
            <a:ext cx="4975225" cy="3740150"/>
          </a:xfrm>
        </p:spPr>
        <p:txBody>
          <a:bodyPr>
            <a:normAutofit/>
          </a:bodyPr>
          <a:lstStyle/>
          <a:p>
            <a:pPr marL="30163" indent="0">
              <a:lnSpc>
                <a:spcPct val="150000"/>
              </a:lnSpc>
              <a:buNone/>
            </a:pPr>
            <a:r>
              <a:rPr lang="sv-SE">
                <a:solidFill>
                  <a:srgbClr val="000000"/>
                </a:solidFill>
                <a:latin typeface="Whitney Book"/>
                <a:cs typeface="Whitney Book"/>
              </a:rPr>
              <a:t>Organisation</a:t>
            </a:r>
          </a:p>
          <a:p>
            <a:pPr marL="30163" indent="0">
              <a:lnSpc>
                <a:spcPct val="150000"/>
              </a:lnSpc>
              <a:buNone/>
            </a:pPr>
            <a:r>
              <a:rPr lang="sv-SE">
                <a:solidFill>
                  <a:srgbClr val="000000"/>
                </a:solidFill>
                <a:latin typeface="Whitney Book"/>
                <a:cs typeface="Whitney Book"/>
              </a:rPr>
              <a:t>Reaktiv</a:t>
            </a:r>
          </a:p>
          <a:p>
            <a:pPr marL="30163" indent="0">
              <a:lnSpc>
                <a:spcPct val="150000"/>
              </a:lnSpc>
              <a:buNone/>
            </a:pPr>
            <a:r>
              <a:rPr lang="sv-SE">
                <a:solidFill>
                  <a:srgbClr val="000000"/>
                </a:solidFill>
                <a:latin typeface="Whitney Book"/>
                <a:cs typeface="Whitney Book"/>
              </a:rPr>
              <a:t>Passiv mottagare</a:t>
            </a:r>
          </a:p>
          <a:p>
            <a:pPr marL="30163" indent="0">
              <a:lnSpc>
                <a:spcPct val="150000"/>
              </a:lnSpc>
              <a:buNone/>
            </a:pPr>
            <a:r>
              <a:rPr lang="sv-SE">
                <a:solidFill>
                  <a:srgbClr val="000000"/>
                </a:solidFill>
                <a:latin typeface="Whitney Book"/>
              </a:rPr>
              <a:t>Isolerade insatser</a:t>
            </a:r>
          </a:p>
        </p:txBody>
      </p:sp>
      <p:sp>
        <p:nvSpPr>
          <p:cNvPr id="4" name="Platshållare för innehåll 3"/>
          <p:cNvSpPr>
            <a:spLocks noGrp="1"/>
          </p:cNvSpPr>
          <p:nvPr>
            <p:ph sz="half" idx="4294967295"/>
          </p:nvPr>
        </p:nvSpPr>
        <p:spPr>
          <a:xfrm>
            <a:off x="6453188" y="2112963"/>
            <a:ext cx="5738812" cy="3740150"/>
          </a:xfrm>
        </p:spPr>
        <p:txBody>
          <a:bodyPr/>
          <a:lstStyle/>
          <a:p>
            <a:pPr marL="30163" indent="0">
              <a:lnSpc>
                <a:spcPct val="150000"/>
              </a:lnSpc>
              <a:buNone/>
            </a:pPr>
            <a:r>
              <a:rPr lang="sv-SE" b="1">
                <a:solidFill>
                  <a:srgbClr val="000000"/>
                </a:solidFill>
                <a:latin typeface="Whitney Book"/>
                <a:cs typeface="Whitney Book"/>
              </a:rPr>
              <a:t>Person och relation</a:t>
            </a:r>
          </a:p>
          <a:p>
            <a:pPr marL="30163" indent="0">
              <a:lnSpc>
                <a:spcPct val="150000"/>
              </a:lnSpc>
              <a:buNone/>
            </a:pPr>
            <a:r>
              <a:rPr lang="sv-SE" b="1">
                <a:solidFill>
                  <a:srgbClr val="000000"/>
                </a:solidFill>
                <a:latin typeface="Whitney Book"/>
                <a:cs typeface="Whitney Book"/>
              </a:rPr>
              <a:t>Proaktiv och hälsofrämjande</a:t>
            </a:r>
          </a:p>
          <a:p>
            <a:pPr marL="30163" indent="0">
              <a:lnSpc>
                <a:spcPct val="150000"/>
              </a:lnSpc>
              <a:buNone/>
            </a:pPr>
            <a:r>
              <a:rPr lang="sv-SE" b="1">
                <a:solidFill>
                  <a:srgbClr val="000000"/>
                </a:solidFill>
                <a:latin typeface="Whitney Book"/>
                <a:cs typeface="Whitney Book"/>
              </a:rPr>
              <a:t>Aktiv medskapare</a:t>
            </a:r>
          </a:p>
          <a:p>
            <a:pPr marL="30163" indent="0">
              <a:lnSpc>
                <a:spcPct val="150000"/>
              </a:lnSpc>
              <a:buNone/>
            </a:pPr>
            <a:r>
              <a:rPr lang="sv-SE" b="1">
                <a:solidFill>
                  <a:srgbClr val="000000"/>
                </a:solidFill>
                <a:latin typeface="Whitney Book"/>
                <a:cs typeface="Whitney Book"/>
              </a:rPr>
              <a:t>Sammanhållna insatser utifrån personens fokus</a:t>
            </a:r>
          </a:p>
          <a:p>
            <a:endParaRPr lang="sv-SE"/>
          </a:p>
        </p:txBody>
      </p:sp>
      <p:sp>
        <p:nvSpPr>
          <p:cNvPr id="16" name="Högerpil 15" descr="Se beskrivning i Anteckningar">
            <a:extLst>
              <a:ext uri="{C183D7F6-B498-43B3-948B-1728B52AA6E4}">
                <adec:decorative xmlns:adec="http://schemas.microsoft.com/office/drawing/2017/decorative" val="0"/>
              </a:ext>
            </a:extLst>
          </p:cNvPr>
          <p:cNvSpPr/>
          <p:nvPr/>
        </p:nvSpPr>
        <p:spPr>
          <a:xfrm>
            <a:off x="4510542" y="2354574"/>
            <a:ext cx="1367744" cy="447497"/>
          </a:xfrm>
          <a:prstGeom prst="rightArrow">
            <a:avLst/>
          </a:prstGeom>
          <a:solidFill>
            <a:schemeClr val="accent2"/>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D7D1CA">
                  <a:lumMod val="90000"/>
                </a:srgbClr>
              </a:solidFill>
              <a:effectLst/>
              <a:uLnTx/>
              <a:uFillTx/>
              <a:latin typeface="Arial"/>
              <a:ea typeface="+mn-ea"/>
              <a:cs typeface="+mn-cs"/>
            </a:endParaRPr>
          </a:p>
        </p:txBody>
      </p:sp>
      <p:sp>
        <p:nvSpPr>
          <p:cNvPr id="17" name="Högerpil 16" descr="Se beskrivning i Anteckningar"/>
          <p:cNvSpPr/>
          <p:nvPr/>
        </p:nvSpPr>
        <p:spPr>
          <a:xfrm>
            <a:off x="4510542" y="3091166"/>
            <a:ext cx="1366597" cy="447497"/>
          </a:xfrm>
          <a:prstGeom prst="rightArrow">
            <a:avLst/>
          </a:prstGeom>
          <a:solidFill>
            <a:schemeClr val="accent2"/>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D7D1CA">
                  <a:lumMod val="90000"/>
                </a:srgbClr>
              </a:solidFill>
              <a:effectLst/>
              <a:uLnTx/>
              <a:uFillTx/>
              <a:latin typeface="Arial"/>
              <a:ea typeface="+mn-ea"/>
              <a:cs typeface="+mn-cs"/>
            </a:endParaRPr>
          </a:p>
        </p:txBody>
      </p:sp>
      <p:sp>
        <p:nvSpPr>
          <p:cNvPr id="18" name="Högerpil 17" descr="Se beskrivning i Anteckningar"/>
          <p:cNvSpPr/>
          <p:nvPr/>
        </p:nvSpPr>
        <p:spPr>
          <a:xfrm>
            <a:off x="4510542" y="3872514"/>
            <a:ext cx="1380974" cy="447497"/>
          </a:xfrm>
          <a:prstGeom prst="rightArrow">
            <a:avLst/>
          </a:prstGeom>
          <a:solidFill>
            <a:schemeClr val="accent2"/>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D7D1CA">
                  <a:lumMod val="90000"/>
                </a:srgbClr>
              </a:solidFill>
              <a:effectLst/>
              <a:uLnTx/>
              <a:uFillTx/>
              <a:latin typeface="Arial"/>
              <a:ea typeface="+mn-ea"/>
              <a:cs typeface="+mn-cs"/>
            </a:endParaRPr>
          </a:p>
        </p:txBody>
      </p:sp>
      <p:sp>
        <p:nvSpPr>
          <p:cNvPr id="19" name="Högerpil 18" descr="Se beskrivning i Anteckningar"/>
          <p:cNvSpPr/>
          <p:nvPr/>
        </p:nvSpPr>
        <p:spPr>
          <a:xfrm>
            <a:off x="4503354" y="4621858"/>
            <a:ext cx="1366596" cy="447497"/>
          </a:xfrm>
          <a:prstGeom prst="rightArrow">
            <a:avLst/>
          </a:prstGeom>
          <a:solidFill>
            <a:schemeClr val="accent2"/>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D7D1CA">
                  <a:lumMod val="90000"/>
                </a:srgbClr>
              </a:solidFill>
              <a:effectLst/>
              <a:uLnTx/>
              <a:uFillTx/>
              <a:latin typeface="Arial"/>
              <a:ea typeface="+mn-ea"/>
              <a:cs typeface="+mn-cs"/>
            </a:endParaRPr>
          </a:p>
        </p:txBody>
      </p:sp>
    </p:spTree>
    <p:extLst>
      <p:ext uri="{BB962C8B-B14F-4D97-AF65-F5344CB8AC3E}">
        <p14:creationId xmlns:p14="http://schemas.microsoft.com/office/powerpoint/2010/main" val="28697419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D273DBD-044C-1BE3-13EE-D404FF8E3567}"/>
              </a:ext>
            </a:extLst>
          </p:cNvPr>
          <p:cNvSpPr>
            <a:spLocks noGrp="1"/>
          </p:cNvSpPr>
          <p:nvPr>
            <p:ph type="dt" sz="half" idx="10"/>
          </p:nvPr>
        </p:nvSpPr>
        <p:spPr/>
        <p:txBody>
          <a:bodyPr/>
          <a:lstStyle/>
          <a:p>
            <a:fld id="{84D21418-316D-4E4F-880A-41BA05536142}" type="datetime1">
              <a:rPr lang="sv-SE" smtClean="0"/>
              <a:t>2024-12-19</a:t>
            </a:fld>
            <a:endParaRPr lang="sv-SE"/>
          </a:p>
        </p:txBody>
      </p:sp>
      <p:sp>
        <p:nvSpPr>
          <p:cNvPr id="4" name="Platshållare för sidfot 3">
            <a:extLst>
              <a:ext uri="{FF2B5EF4-FFF2-40B4-BE49-F238E27FC236}">
                <a16:creationId xmlns:a16="http://schemas.microsoft.com/office/drawing/2014/main" id="{EBA88BFA-18F6-BC82-2C1F-91D3EB5D32A1}"/>
              </a:ext>
            </a:extLst>
          </p:cNvPr>
          <p:cNvSpPr>
            <a:spLocks noGrp="1"/>
          </p:cNvSpPr>
          <p:nvPr>
            <p:ph type="ftr" sz="quarter" idx="11"/>
          </p:nvPr>
        </p:nvSpPr>
        <p:spPr/>
        <p:txBody>
          <a:bodyPr/>
          <a:lstStyle/>
          <a:p>
            <a:r>
              <a:rPr lang="sv-SE"/>
              <a:t>www.vardsamverkan.se/</a:t>
            </a:r>
            <a:r>
              <a:rPr lang="sv-SE" b="1"/>
              <a:t>goteborgsomradet</a:t>
            </a:r>
          </a:p>
        </p:txBody>
      </p:sp>
      <p:pic>
        <p:nvPicPr>
          <p:cNvPr id="8" name="Bildobjekt 7">
            <a:extLst>
              <a:ext uri="{FF2B5EF4-FFF2-40B4-BE49-F238E27FC236}">
                <a16:creationId xmlns:a16="http://schemas.microsoft.com/office/drawing/2014/main" id="{9495CDA9-F9A9-E702-BCE5-60A4ED25097C}"/>
              </a:ext>
            </a:extLst>
          </p:cNvPr>
          <p:cNvPicPr>
            <a:picLocks noChangeAspect="1"/>
          </p:cNvPicPr>
          <p:nvPr/>
        </p:nvPicPr>
        <p:blipFill>
          <a:blip r:embed="rId3"/>
          <a:stretch>
            <a:fillRect/>
          </a:stretch>
        </p:blipFill>
        <p:spPr>
          <a:xfrm>
            <a:off x="0" y="50264"/>
            <a:ext cx="12192000" cy="6757471"/>
          </a:xfrm>
          <a:prstGeom prst="rect">
            <a:avLst/>
          </a:prstGeom>
        </p:spPr>
      </p:pic>
    </p:spTree>
    <p:extLst>
      <p:ext uri="{BB962C8B-B14F-4D97-AF65-F5344CB8AC3E}">
        <p14:creationId xmlns:p14="http://schemas.microsoft.com/office/powerpoint/2010/main" val="377572710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577238F-E97E-4B71-B0E4-1FB32A1509E1}"/>
              </a:ext>
            </a:extLst>
          </p:cNvPr>
          <p:cNvSpPr>
            <a:spLocks noGrp="1"/>
          </p:cNvSpPr>
          <p:nvPr>
            <p:ph type="title"/>
          </p:nvPr>
        </p:nvSpPr>
        <p:spPr>
          <a:xfrm>
            <a:off x="642996" y="4581449"/>
            <a:ext cx="10906008" cy="1115415"/>
          </a:xfrm>
        </p:spPr>
        <p:txBody>
          <a:bodyPr vert="horz" lIns="91440" tIns="45720" rIns="91440" bIns="45720" rtlCol="0" anchor="b">
            <a:normAutofit/>
          </a:bodyPr>
          <a:lstStyle/>
          <a:p>
            <a:pPr algn="ctr"/>
            <a:r>
              <a:rPr lang="en-US" sz="6000" err="1"/>
              <a:t>Brukarrevision</a:t>
            </a:r>
            <a:endParaRPr lang="en-US" sz="6000"/>
          </a:p>
        </p:txBody>
      </p:sp>
      <p:sp>
        <p:nvSpPr>
          <p:cNvPr id="3" name="Platshållare för innehåll 2">
            <a:extLst>
              <a:ext uri="{FF2B5EF4-FFF2-40B4-BE49-F238E27FC236}">
                <a16:creationId xmlns:a16="http://schemas.microsoft.com/office/drawing/2014/main" id="{DD85BABE-F721-4A50-8F27-FCE44F244777}"/>
              </a:ext>
            </a:extLst>
          </p:cNvPr>
          <p:cNvSpPr>
            <a:spLocks noGrp="1"/>
          </p:cNvSpPr>
          <p:nvPr>
            <p:ph idx="1"/>
          </p:nvPr>
        </p:nvSpPr>
        <p:spPr>
          <a:xfrm>
            <a:off x="7734612" y="4223485"/>
            <a:ext cx="1240888" cy="299288"/>
          </a:xfrm>
        </p:spPr>
        <p:txBody>
          <a:bodyPr vert="horz" lIns="91440" tIns="45720" rIns="91440" bIns="45720" rtlCol="0">
            <a:noAutofit/>
          </a:bodyPr>
          <a:lstStyle/>
          <a:p>
            <a:pPr marL="0" indent="0" algn="ctr">
              <a:buNone/>
            </a:pPr>
            <a:r>
              <a:rPr lang="en-US"/>
              <a:t>2021</a:t>
            </a:r>
          </a:p>
        </p:txBody>
      </p:sp>
      <p:pic>
        <p:nvPicPr>
          <p:cNvPr id="4" name="Bildobjekt 3">
            <a:extLst>
              <a:ext uri="{FF2B5EF4-FFF2-40B4-BE49-F238E27FC236}">
                <a16:creationId xmlns:a16="http://schemas.microsoft.com/office/drawing/2014/main" id="{19C86CA7-5AA4-4072-BF77-3A397D926E51}"/>
              </a:ext>
            </a:extLst>
          </p:cNvPr>
          <p:cNvPicPr>
            <a:picLocks noChangeAspect="1"/>
          </p:cNvPicPr>
          <p:nvPr/>
        </p:nvPicPr>
        <p:blipFill>
          <a:blip r:embed="rId3"/>
          <a:stretch>
            <a:fillRect/>
          </a:stretch>
        </p:blipFill>
        <p:spPr>
          <a:xfrm>
            <a:off x="151128" y="506894"/>
            <a:ext cx="4612258" cy="4127970"/>
          </a:xfrm>
          <a:prstGeom prst="rect">
            <a:avLst/>
          </a:prstGeom>
        </p:spPr>
      </p:pic>
      <p:pic>
        <p:nvPicPr>
          <p:cNvPr id="11" name="Bildobjekt 10">
            <a:extLst>
              <a:ext uri="{FF2B5EF4-FFF2-40B4-BE49-F238E27FC236}">
                <a16:creationId xmlns:a16="http://schemas.microsoft.com/office/drawing/2014/main" id="{84A8B833-9951-4950-9C74-E60233E46E96}"/>
              </a:ext>
            </a:extLst>
          </p:cNvPr>
          <p:cNvPicPr>
            <a:picLocks noChangeAspect="1"/>
          </p:cNvPicPr>
          <p:nvPr/>
        </p:nvPicPr>
        <p:blipFill>
          <a:blip r:embed="rId4"/>
          <a:stretch>
            <a:fillRect/>
          </a:stretch>
        </p:blipFill>
        <p:spPr>
          <a:xfrm rot="20626616">
            <a:off x="5686528" y="767088"/>
            <a:ext cx="3302103" cy="3120486"/>
          </a:xfrm>
          <a:prstGeom prst="rect">
            <a:avLst/>
          </a:prstGeom>
          <a:effectLst>
            <a:outerShdw blurRad="76200" dir="13500000" sy="23000" kx="1200000" algn="br" rotWithShape="0">
              <a:prstClr val="black">
                <a:alpha val="20000"/>
              </a:prstClr>
            </a:outerShdw>
          </a:effectLst>
        </p:spPr>
      </p:pic>
      <p:pic>
        <p:nvPicPr>
          <p:cNvPr id="10" name="Platshållare för innehåll 4">
            <a:extLst>
              <a:ext uri="{FF2B5EF4-FFF2-40B4-BE49-F238E27FC236}">
                <a16:creationId xmlns:a16="http://schemas.microsoft.com/office/drawing/2014/main" id="{CC5F8B83-3CC4-481C-8030-5B17ACA3E8E8}"/>
              </a:ext>
            </a:extLst>
          </p:cNvPr>
          <p:cNvPicPr>
            <a:picLocks noChangeAspect="1"/>
          </p:cNvPicPr>
          <p:nvPr/>
        </p:nvPicPr>
        <p:blipFill>
          <a:blip r:embed="rId5"/>
          <a:stretch>
            <a:fillRect/>
          </a:stretch>
        </p:blipFill>
        <p:spPr>
          <a:xfrm rot="568991">
            <a:off x="8513934" y="874604"/>
            <a:ext cx="3501954" cy="3037945"/>
          </a:xfrm>
          <a:prstGeom prst="rect">
            <a:avLst/>
          </a:prstGeom>
          <a:effectLst>
            <a:outerShdw blurRad="76200" dir="13500000" sy="23000" kx="1200000" algn="br" rotWithShape="0">
              <a:prstClr val="black">
                <a:alpha val="20000"/>
              </a:prstClr>
            </a:outerShdw>
          </a:effectLst>
        </p:spPr>
      </p:pic>
      <p:sp>
        <p:nvSpPr>
          <p:cNvPr id="5" name="textruta 4">
            <a:extLst>
              <a:ext uri="{FF2B5EF4-FFF2-40B4-BE49-F238E27FC236}">
                <a16:creationId xmlns:a16="http://schemas.microsoft.com/office/drawing/2014/main" id="{B518EFA8-89CE-476A-A62D-2358CFA0CE1B}"/>
              </a:ext>
            </a:extLst>
          </p:cNvPr>
          <p:cNvSpPr txBox="1"/>
          <p:nvPr/>
        </p:nvSpPr>
        <p:spPr>
          <a:xfrm>
            <a:off x="4053863" y="4144901"/>
            <a:ext cx="1092903" cy="523220"/>
          </a:xfrm>
          <a:prstGeom prst="rect">
            <a:avLst/>
          </a:prstGeom>
          <a:noFill/>
        </p:spPr>
        <p:txBody>
          <a:bodyPr wrap="square" rtlCol="0">
            <a:spAutoFit/>
          </a:bodyPr>
          <a:lstStyle/>
          <a:p>
            <a:r>
              <a:rPr lang="sv-SE" sz="2800"/>
              <a:t>2018</a:t>
            </a:r>
          </a:p>
        </p:txBody>
      </p:sp>
      <p:sp>
        <p:nvSpPr>
          <p:cNvPr id="6" name="Rektangel 5">
            <a:extLst>
              <a:ext uri="{FF2B5EF4-FFF2-40B4-BE49-F238E27FC236}">
                <a16:creationId xmlns:a16="http://schemas.microsoft.com/office/drawing/2014/main" id="{CB60450B-AD92-4915-8B50-5C849D570E9D}"/>
              </a:ext>
            </a:extLst>
          </p:cNvPr>
          <p:cNvSpPr/>
          <p:nvPr/>
        </p:nvSpPr>
        <p:spPr>
          <a:xfrm>
            <a:off x="8966325" y="4616827"/>
            <a:ext cx="3048000" cy="646331"/>
          </a:xfrm>
          <a:prstGeom prst="rect">
            <a:avLst/>
          </a:prstGeom>
        </p:spPr>
        <p:txBody>
          <a:bodyPr wrap="square">
            <a:spAutoFit/>
          </a:bodyPr>
          <a:lstStyle/>
          <a:p>
            <a:r>
              <a:rPr lang="sv-SE">
                <a:hlinkClick r:id="rId6"/>
              </a:rPr>
              <a:t>Brukarrevision Barn och Unga</a:t>
            </a:r>
            <a:endParaRPr lang="sv-SE"/>
          </a:p>
          <a:p>
            <a:endParaRPr lang="sv-SE"/>
          </a:p>
        </p:txBody>
      </p:sp>
      <p:sp>
        <p:nvSpPr>
          <p:cNvPr id="7" name="Rektangel 6">
            <a:extLst>
              <a:ext uri="{FF2B5EF4-FFF2-40B4-BE49-F238E27FC236}">
                <a16:creationId xmlns:a16="http://schemas.microsoft.com/office/drawing/2014/main" id="{6A6CE78A-63D2-46B7-A8DC-603DF7FEF129}"/>
              </a:ext>
            </a:extLst>
          </p:cNvPr>
          <p:cNvSpPr/>
          <p:nvPr/>
        </p:nvSpPr>
        <p:spPr>
          <a:xfrm>
            <a:off x="642996" y="4668121"/>
            <a:ext cx="3169920" cy="923330"/>
          </a:xfrm>
          <a:prstGeom prst="rect">
            <a:avLst/>
          </a:prstGeom>
        </p:spPr>
        <p:txBody>
          <a:bodyPr wrap="square">
            <a:spAutoFit/>
          </a:bodyPr>
          <a:lstStyle/>
          <a:p>
            <a:r>
              <a:rPr lang="sv-SE">
                <a:hlinkClick r:id="rId7"/>
              </a:rPr>
              <a:t>Jag lever mitt liv mellan stuprören</a:t>
            </a:r>
            <a:endParaRPr lang="sv-SE"/>
          </a:p>
          <a:p>
            <a:endParaRPr lang="sv-SE"/>
          </a:p>
        </p:txBody>
      </p:sp>
    </p:spTree>
    <p:extLst>
      <p:ext uri="{BB962C8B-B14F-4D97-AF65-F5344CB8AC3E}">
        <p14:creationId xmlns:p14="http://schemas.microsoft.com/office/powerpoint/2010/main" val="398896160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E088B3-78EB-4F15-9FB2-572D4CC4D9C2}"/>
              </a:ext>
            </a:extLst>
          </p:cNvPr>
          <p:cNvSpPr>
            <a:spLocks noGrp="1"/>
          </p:cNvSpPr>
          <p:nvPr>
            <p:ph type="title"/>
          </p:nvPr>
        </p:nvSpPr>
        <p:spPr>
          <a:xfrm>
            <a:off x="838200" y="161948"/>
            <a:ext cx="10515600" cy="740650"/>
          </a:xfrm>
        </p:spPr>
        <p:txBody>
          <a:bodyPr>
            <a:normAutofit/>
          </a:bodyPr>
          <a:lstStyle/>
          <a:p>
            <a:pPr algn="ctr"/>
            <a:r>
              <a:rPr lang="sv-SE" sz="4000" b="0"/>
              <a:t>Begreppet SIP</a:t>
            </a:r>
          </a:p>
        </p:txBody>
      </p:sp>
      <p:sp>
        <p:nvSpPr>
          <p:cNvPr id="3" name="Platshållare för innehåll 2">
            <a:extLst>
              <a:ext uri="{FF2B5EF4-FFF2-40B4-BE49-F238E27FC236}">
                <a16:creationId xmlns:a16="http://schemas.microsoft.com/office/drawing/2014/main" id="{55DFF633-419C-4BAA-AB1C-EBCB1DC5A0B1}"/>
              </a:ext>
            </a:extLst>
          </p:cNvPr>
          <p:cNvSpPr>
            <a:spLocks noGrp="1"/>
          </p:cNvSpPr>
          <p:nvPr>
            <p:ph idx="1"/>
          </p:nvPr>
        </p:nvSpPr>
        <p:spPr>
          <a:xfrm>
            <a:off x="436000" y="2655124"/>
            <a:ext cx="2594584" cy="4011405"/>
          </a:xfrm>
        </p:spPr>
        <p:txBody>
          <a:bodyPr>
            <a:normAutofit/>
          </a:bodyPr>
          <a:lstStyle/>
          <a:p>
            <a:pPr marL="0" indent="0">
              <a:lnSpc>
                <a:spcPct val="150000"/>
              </a:lnSpc>
              <a:buNone/>
            </a:pP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Begreppet SIP används både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beskrivning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av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processen</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mötet</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och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dokumentet</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a:t>
            </a:r>
            <a:endParaRPr lang="sv-SE" sz="2400">
              <a:solidFill>
                <a:srgbClr val="000000"/>
              </a:solidFill>
              <a:latin typeface="Cambria" panose="02040503050406030204" pitchFamily="18" charset="0"/>
              <a:ea typeface="Arial" panose="020B0604020202020204" pitchFamily="34" charset="0"/>
              <a:cs typeface="Arial" panose="020B0604020202020204" pitchFamily="34" charset="0"/>
            </a:endParaRPr>
          </a:p>
        </p:txBody>
      </p:sp>
      <p:pic>
        <p:nvPicPr>
          <p:cNvPr id="4" name="Bild 57">
            <a:extLst>
              <a:ext uri="{FF2B5EF4-FFF2-40B4-BE49-F238E27FC236}">
                <a16:creationId xmlns:a16="http://schemas.microsoft.com/office/drawing/2014/main" id="{D52DA9B1-4884-47D6-816A-7995A69A5D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16"/>
          <a:stretch/>
        </p:blipFill>
        <p:spPr bwMode="auto">
          <a:xfrm>
            <a:off x="2953142" y="1772405"/>
            <a:ext cx="2273147" cy="4680000"/>
          </a:xfrm>
          <a:prstGeom prst="rect">
            <a:avLst/>
          </a:prstGeom>
          <a:noFill/>
          <a:ln>
            <a:noFill/>
          </a:ln>
          <a:extLst>
            <a:ext uri="{53640926-AAD7-44D8-BBD7-CCE9431645EC}">
              <a14:shadowObscured xmlns:a14="http://schemas.microsoft.com/office/drawing/2010/main"/>
            </a:ext>
          </a:extLst>
        </p:spPr>
      </p:pic>
      <p:pic>
        <p:nvPicPr>
          <p:cNvPr id="14" name="Bildobjekt 13">
            <a:extLst>
              <a:ext uri="{FF2B5EF4-FFF2-40B4-BE49-F238E27FC236}">
                <a16:creationId xmlns:a16="http://schemas.microsoft.com/office/drawing/2014/main" id="{1B51D41D-02DD-43A6-AAE5-147BC65AB3F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72427" y="3679624"/>
            <a:ext cx="1416911" cy="19624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ruta 5">
            <a:extLst>
              <a:ext uri="{FF2B5EF4-FFF2-40B4-BE49-F238E27FC236}">
                <a16:creationId xmlns:a16="http://schemas.microsoft.com/office/drawing/2014/main" id="{54A1B9D2-A780-4FFA-BA8F-C2F01250D935}"/>
              </a:ext>
            </a:extLst>
          </p:cNvPr>
          <p:cNvSpPr txBox="1"/>
          <p:nvPr/>
        </p:nvSpPr>
        <p:spPr>
          <a:xfrm>
            <a:off x="5610173" y="3036338"/>
            <a:ext cx="568491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000000"/>
                </a:solidFill>
                <a:effectLst/>
                <a:uLnTx/>
                <a:uFillTx/>
                <a:latin typeface="Cambria" panose="02040503050406030204" pitchFamily="18" charset="0"/>
                <a:ea typeface="Arial" panose="020B0604020202020204" pitchFamily="34" charset="0"/>
                <a:cs typeface="Arial" panose="020B0604020202020204" pitchFamily="34" charset="0"/>
              </a:rPr>
              <a:t>SIP-processen</a:t>
            </a:r>
            <a:r>
              <a:rPr kumimoji="0" lang="sv-SE" sz="1800" b="0" i="0" u="none" strike="noStrike" kern="1200" cap="none" spc="0" normalizeH="0" baseline="0" noProof="0">
                <a:ln>
                  <a:noFill/>
                </a:ln>
                <a:solidFill>
                  <a:srgbClr val="000000"/>
                </a:solidFill>
                <a:effectLst/>
                <a:uLnTx/>
                <a:uFillTx/>
                <a:latin typeface="Cambria" panose="02040503050406030204" pitchFamily="18" charset="0"/>
                <a:ea typeface="Arial" panose="020B0604020202020204" pitchFamily="34" charset="0"/>
                <a:cs typeface="Arial" panose="020B0604020202020204" pitchFamily="34" charset="0"/>
              </a:rPr>
              <a:t> är det personcentrerade arbetssätt vari</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3" name="Bildobjekt 12">
            <a:extLst>
              <a:ext uri="{FF2B5EF4-FFF2-40B4-BE49-F238E27FC236}">
                <a16:creationId xmlns:a16="http://schemas.microsoft.com/office/drawing/2014/main" id="{1D66ECC9-D097-4E19-810D-B6562A196500}"/>
              </a:ext>
            </a:extLst>
          </p:cNvPr>
          <p:cNvPicPr>
            <a:picLocks noChangeAspect="1"/>
          </p:cNvPicPr>
          <p:nvPr/>
        </p:nvPicPr>
        <p:blipFill rotWithShape="1">
          <a:blip r:embed="rId5"/>
          <a:srcRect r="74975" b="80062"/>
          <a:stretch/>
        </p:blipFill>
        <p:spPr>
          <a:xfrm rot="5400000">
            <a:off x="3806392" y="4167611"/>
            <a:ext cx="2828324" cy="635740"/>
          </a:xfrm>
          <a:prstGeom prst="rect">
            <a:avLst/>
          </a:prstGeom>
        </p:spPr>
      </p:pic>
      <p:sp>
        <p:nvSpPr>
          <p:cNvPr id="7" name="textruta 6">
            <a:extLst>
              <a:ext uri="{FF2B5EF4-FFF2-40B4-BE49-F238E27FC236}">
                <a16:creationId xmlns:a16="http://schemas.microsoft.com/office/drawing/2014/main" id="{EC62C214-F94E-4D12-9CE0-063AC4DF236E}"/>
              </a:ext>
            </a:extLst>
          </p:cNvPr>
          <p:cNvSpPr txBox="1"/>
          <p:nvPr/>
        </p:nvSpPr>
        <p:spPr>
          <a:xfrm>
            <a:off x="5624186" y="4398550"/>
            <a:ext cx="18574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ett </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SIP-möte</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hålls</a:t>
            </a:r>
          </a:p>
        </p:txBody>
      </p:sp>
      <p:sp>
        <p:nvSpPr>
          <p:cNvPr id="11" name="textruta 10">
            <a:extLst>
              <a:ext uri="{FF2B5EF4-FFF2-40B4-BE49-F238E27FC236}">
                <a16:creationId xmlns:a16="http://schemas.microsoft.com/office/drawing/2014/main" id="{AFA9CADD-9214-4696-919B-08850599F2E6}"/>
              </a:ext>
            </a:extLst>
          </p:cNvPr>
          <p:cNvSpPr txBox="1"/>
          <p:nvPr/>
        </p:nvSpPr>
        <p:spPr>
          <a:xfrm>
            <a:off x="5597991" y="5899643"/>
            <a:ext cx="30493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och </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dokumentet SIP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upprättas</a:t>
            </a:r>
          </a:p>
        </p:txBody>
      </p:sp>
      <p:pic>
        <p:nvPicPr>
          <p:cNvPr id="10" name="Bildobjekt 9">
            <a:extLst>
              <a:ext uri="{FF2B5EF4-FFF2-40B4-BE49-F238E27FC236}">
                <a16:creationId xmlns:a16="http://schemas.microsoft.com/office/drawing/2014/main" id="{369871F8-372D-482E-93EB-19F41F409AD2}"/>
              </a:ext>
            </a:extLst>
          </p:cNvPr>
          <p:cNvPicPr>
            <a:picLocks noChangeAspect="1"/>
          </p:cNvPicPr>
          <p:nvPr/>
        </p:nvPicPr>
        <p:blipFill rotWithShape="1">
          <a:blip r:embed="rId6"/>
          <a:srcRect t="11990" r="42740" b="3876"/>
          <a:stretch/>
        </p:blipFill>
        <p:spPr>
          <a:xfrm rot="735908">
            <a:off x="9523106" y="3995882"/>
            <a:ext cx="2346382" cy="29281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Bildobjekt 11">
            <a:extLst>
              <a:ext uri="{FF2B5EF4-FFF2-40B4-BE49-F238E27FC236}">
                <a16:creationId xmlns:a16="http://schemas.microsoft.com/office/drawing/2014/main" id="{D1C3BE27-B89F-45E5-8EF2-4153C8777502}"/>
              </a:ext>
            </a:extLst>
          </p:cNvPr>
          <p:cNvPicPr/>
          <p:nvPr/>
        </p:nvPicPr>
        <p:blipFill>
          <a:blip r:embed="rId7">
            <a:extLst>
              <a:ext uri="{28A0092B-C50C-407E-A947-70E740481C1C}">
                <a14:useLocalDpi xmlns:a14="http://schemas.microsoft.com/office/drawing/2010/main"/>
              </a:ext>
            </a:extLst>
          </a:blip>
          <a:srcRect/>
          <a:stretch>
            <a:fillRect/>
          </a:stretch>
        </p:blipFill>
        <p:spPr bwMode="auto">
          <a:xfrm>
            <a:off x="5748034" y="1202134"/>
            <a:ext cx="5409196" cy="1765437"/>
          </a:xfrm>
          <a:prstGeom prst="rect">
            <a:avLst/>
          </a:prstGeom>
          <a:noFill/>
        </p:spPr>
      </p:pic>
    </p:spTree>
    <p:extLst>
      <p:ext uri="{BB962C8B-B14F-4D97-AF65-F5344CB8AC3E}">
        <p14:creationId xmlns:p14="http://schemas.microsoft.com/office/powerpoint/2010/main" val="176638332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randombar(horizontal)">
                                      <p:cBhvr>
                                        <p:cTn id="36" dur="5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2000"/>
                                        <p:tgtEl>
                                          <p:spTgt spid="13"/>
                                        </p:tgtEl>
                                      </p:cBhvr>
                                    </p:animEffect>
                                    <p:anim calcmode="lin" valueType="num">
                                      <p:cBhvr>
                                        <p:cTn id="45" dur="2000" fill="hold"/>
                                        <p:tgtEl>
                                          <p:spTgt spid="13"/>
                                        </p:tgtEl>
                                        <p:attrNameLst>
                                          <p:attrName>ppt_w</p:attrName>
                                        </p:attrNameLst>
                                      </p:cBhvr>
                                      <p:tavLst>
                                        <p:tav tm="0" fmla="#ppt_w*sin(2.5*pi*$)">
                                          <p:val>
                                            <p:fltVal val="0"/>
                                          </p:val>
                                        </p:tav>
                                        <p:tav tm="100000">
                                          <p:val>
                                            <p:fltVal val="1"/>
                                          </p:val>
                                        </p:tav>
                                      </p:tavLst>
                                    </p:anim>
                                    <p:anim calcmode="lin" valueType="num">
                                      <p:cBhvr>
                                        <p:cTn id="46"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E088B3-78EB-4F15-9FB2-572D4CC4D9C2}"/>
              </a:ext>
            </a:extLst>
          </p:cNvPr>
          <p:cNvSpPr>
            <a:spLocks noGrp="1"/>
          </p:cNvSpPr>
          <p:nvPr>
            <p:ph type="title"/>
          </p:nvPr>
        </p:nvSpPr>
        <p:spPr>
          <a:xfrm>
            <a:off x="838200" y="161948"/>
            <a:ext cx="10515600" cy="740650"/>
          </a:xfrm>
        </p:spPr>
        <p:txBody>
          <a:bodyPr>
            <a:normAutofit/>
          </a:bodyPr>
          <a:lstStyle/>
          <a:p>
            <a:pPr algn="ctr"/>
            <a:r>
              <a:rPr lang="sv-SE" sz="4000" b="0"/>
              <a:t>SIP-processen</a:t>
            </a:r>
          </a:p>
        </p:txBody>
      </p:sp>
      <p:pic>
        <p:nvPicPr>
          <p:cNvPr id="13" name="Bildobjekt 12">
            <a:extLst>
              <a:ext uri="{FF2B5EF4-FFF2-40B4-BE49-F238E27FC236}">
                <a16:creationId xmlns:a16="http://schemas.microsoft.com/office/drawing/2014/main" id="{1D66ECC9-D097-4E19-810D-B6562A196500}"/>
              </a:ext>
            </a:extLst>
          </p:cNvPr>
          <p:cNvPicPr>
            <a:picLocks noChangeAspect="1"/>
          </p:cNvPicPr>
          <p:nvPr/>
        </p:nvPicPr>
        <p:blipFill rotWithShape="1">
          <a:blip r:embed="rId3"/>
          <a:srcRect r="74975" b="80062"/>
          <a:stretch/>
        </p:blipFill>
        <p:spPr>
          <a:xfrm>
            <a:off x="0" y="6222260"/>
            <a:ext cx="2828324" cy="635740"/>
          </a:xfrm>
          <a:prstGeom prst="rect">
            <a:avLst/>
          </a:prstGeom>
        </p:spPr>
      </p:pic>
      <p:pic>
        <p:nvPicPr>
          <p:cNvPr id="12" name="Bildobjekt 11">
            <a:extLst>
              <a:ext uri="{FF2B5EF4-FFF2-40B4-BE49-F238E27FC236}">
                <a16:creationId xmlns:a16="http://schemas.microsoft.com/office/drawing/2014/main" id="{D1C3BE27-B89F-45E5-8EF2-4153C8777502}"/>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787795" y="1751078"/>
            <a:ext cx="11404205" cy="3722070"/>
          </a:xfrm>
          <a:prstGeom prst="rect">
            <a:avLst/>
          </a:prstGeom>
          <a:noFill/>
        </p:spPr>
      </p:pic>
      <p:sp>
        <p:nvSpPr>
          <p:cNvPr id="15" name="textruta 14">
            <a:extLst>
              <a:ext uri="{FF2B5EF4-FFF2-40B4-BE49-F238E27FC236}">
                <a16:creationId xmlns:a16="http://schemas.microsoft.com/office/drawing/2014/main" id="{11773EB4-D862-4513-B525-AF15954A77BC}"/>
              </a:ext>
            </a:extLst>
          </p:cNvPr>
          <p:cNvSpPr txBox="1"/>
          <p:nvPr/>
        </p:nvSpPr>
        <p:spPr>
          <a:xfrm>
            <a:off x="6861230" y="5675297"/>
            <a:ext cx="5039688"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srgbClr val="FFBD47">
                    <a:lumMod val="75000"/>
                  </a:srgbClr>
                </a:solidFill>
                <a:effectLst/>
                <a:uLnTx/>
                <a:uFillTx/>
                <a:latin typeface="Bauhaus 93" panose="04030905020B02020C02" pitchFamily="82" charset="0"/>
                <a:ea typeface="+mn-ea"/>
                <a:cs typeface="+mn-cs"/>
              </a:rPr>
              <a:t>Vad är viktigt för dig?</a:t>
            </a:r>
          </a:p>
          <a:p>
            <a:pPr marL="0" marR="0" lvl="0" indent="0" algn="ctr" defTabSz="914400" rtl="0" eaLnBrk="1" fontAlgn="auto" latinLnBrk="0" hangingPunct="1">
              <a:lnSpc>
                <a:spcPct val="100000"/>
              </a:lnSpc>
              <a:spcBef>
                <a:spcPts val="0"/>
              </a:spcBef>
              <a:spcAft>
                <a:spcPts val="0"/>
              </a:spcAft>
              <a:buClrTx/>
              <a:buSzTx/>
              <a:buFontTx/>
              <a:buNone/>
              <a:tabLst/>
              <a:defRPr/>
            </a:pPr>
            <a:r>
              <a:rPr lang="sv-SE" sz="3600" b="1">
                <a:solidFill>
                  <a:srgbClr val="FFBD47">
                    <a:lumMod val="75000"/>
                  </a:srgbClr>
                </a:solidFill>
                <a:latin typeface="Bauhaus 93" panose="04030905020B02020C02" pitchFamily="82" charset="0"/>
              </a:rPr>
              <a:t>SIP är individens plan!</a:t>
            </a:r>
            <a:endParaRPr kumimoji="0" lang="sv-SE" sz="3600" b="1" i="0" u="none" strike="noStrike" kern="1200" cap="none" spc="0" normalizeH="0" baseline="0" noProof="0">
              <a:ln>
                <a:noFill/>
              </a:ln>
              <a:solidFill>
                <a:srgbClr val="FFBD47">
                  <a:lumMod val="75000"/>
                </a:srgbClr>
              </a:solidFill>
              <a:effectLst/>
              <a:uLnTx/>
              <a:uFillTx/>
              <a:latin typeface="Bauhaus 93" panose="04030905020B02020C02" pitchFamily="82" charset="0"/>
              <a:ea typeface="+mn-ea"/>
              <a:cs typeface="+mn-cs"/>
            </a:endParaRPr>
          </a:p>
        </p:txBody>
      </p:sp>
    </p:spTree>
    <p:extLst>
      <p:ext uri="{BB962C8B-B14F-4D97-AF65-F5344CB8AC3E}">
        <p14:creationId xmlns:p14="http://schemas.microsoft.com/office/powerpoint/2010/main" val="259553218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75ABD8-07D2-44CF-928E-F17F8AF6539A}"/>
              </a:ext>
            </a:extLst>
          </p:cNvPr>
          <p:cNvSpPr>
            <a:spLocks noGrp="1"/>
          </p:cNvSpPr>
          <p:nvPr>
            <p:ph type="title"/>
          </p:nvPr>
        </p:nvSpPr>
        <p:spPr/>
        <p:txBody>
          <a:bodyPr/>
          <a:lstStyle/>
          <a:p>
            <a:r>
              <a:rPr lang="sv-SE"/>
              <a:t>Digital SIP!</a:t>
            </a:r>
          </a:p>
        </p:txBody>
      </p:sp>
      <p:pic>
        <p:nvPicPr>
          <p:cNvPr id="4" name="Platshållare för innehåll 3">
            <a:extLst>
              <a:ext uri="{FF2B5EF4-FFF2-40B4-BE49-F238E27FC236}">
                <a16:creationId xmlns:a16="http://schemas.microsoft.com/office/drawing/2014/main" id="{48335DB0-274C-42D3-8BD7-7A36B1A489DE}"/>
              </a:ext>
            </a:extLst>
          </p:cNvPr>
          <p:cNvPicPr>
            <a:picLocks noGrp="1" noChangeAspect="1"/>
          </p:cNvPicPr>
          <p:nvPr>
            <p:ph idx="1"/>
          </p:nvPr>
        </p:nvPicPr>
        <p:blipFill>
          <a:blip r:embed="rId3"/>
          <a:stretch>
            <a:fillRect/>
          </a:stretch>
        </p:blipFill>
        <p:spPr>
          <a:xfrm>
            <a:off x="4285974" y="423467"/>
            <a:ext cx="6982765" cy="1970059"/>
          </a:xfrm>
          <a:prstGeom prst="rect">
            <a:avLst/>
          </a:prstGeom>
        </p:spPr>
      </p:pic>
      <p:sp>
        <p:nvSpPr>
          <p:cNvPr id="3" name="textruta 2">
            <a:extLst>
              <a:ext uri="{FF2B5EF4-FFF2-40B4-BE49-F238E27FC236}">
                <a16:creationId xmlns:a16="http://schemas.microsoft.com/office/drawing/2014/main" id="{CCC6617A-083D-4D93-B2F5-6A5C46219709}"/>
              </a:ext>
            </a:extLst>
          </p:cNvPr>
          <p:cNvSpPr txBox="1"/>
          <p:nvPr/>
        </p:nvSpPr>
        <p:spPr>
          <a:xfrm>
            <a:off x="2225040" y="2999621"/>
            <a:ext cx="184731" cy="369332"/>
          </a:xfrm>
          <a:prstGeom prst="rect">
            <a:avLst/>
          </a:prstGeom>
          <a:noFill/>
        </p:spPr>
        <p:txBody>
          <a:bodyPr wrap="none" rtlCol="0">
            <a:spAutoFit/>
          </a:bodyPr>
          <a:lstStyle/>
          <a:p>
            <a:endParaRPr lang="sv-SE"/>
          </a:p>
        </p:txBody>
      </p:sp>
      <p:sp>
        <p:nvSpPr>
          <p:cNvPr id="5" name="Rektangel 4">
            <a:extLst>
              <a:ext uri="{FF2B5EF4-FFF2-40B4-BE49-F238E27FC236}">
                <a16:creationId xmlns:a16="http://schemas.microsoft.com/office/drawing/2014/main" id="{8399FC70-7433-46A2-B8A3-0C2F4AF7ACA8}"/>
              </a:ext>
            </a:extLst>
          </p:cNvPr>
          <p:cNvSpPr/>
          <p:nvPr/>
        </p:nvSpPr>
        <p:spPr>
          <a:xfrm>
            <a:off x="386080" y="2743200"/>
            <a:ext cx="6197600" cy="4002990"/>
          </a:xfrm>
          <a:prstGeom prst="rect">
            <a:avLst/>
          </a:prstGeom>
        </p:spPr>
        <p:txBody>
          <a:bodyPr vert="horz" lIns="91440" tIns="45720" rIns="91440" bIns="45720" rtlCol="0" anchor="t">
            <a:normAutofit/>
          </a:bodyPr>
          <a:lstStyle/>
          <a:p>
            <a:pPr marL="57150" marR="0" lvl="0" indent="0" algn="l" defTabSz="914400" rtl="0" eaLnBrk="1" fontAlgn="auto" latinLnBrk="0" hangingPunct="1">
              <a:lnSpc>
                <a:spcPct val="90000"/>
              </a:lnSpc>
              <a:spcBef>
                <a:spcPts val="0"/>
              </a:spcBef>
              <a:spcAft>
                <a:spcPts val="600"/>
              </a:spcAft>
              <a:buClrTx/>
              <a:buSzTx/>
              <a:buFontTx/>
              <a:buNone/>
              <a:tabLst/>
              <a:defRPr/>
            </a:pPr>
            <a:r>
              <a:rPr kumimoji="0" lang="sv-SE" sz="3600" i="0" u="none" strike="noStrike" kern="1200" cap="none" spc="0" normalizeH="0" baseline="0" noProof="0">
                <a:ln>
                  <a:noFill/>
                </a:ln>
                <a:solidFill>
                  <a:srgbClr val="ED7D31"/>
                </a:solidFill>
                <a:effectLst/>
                <a:uLnTx/>
                <a:uFillTx/>
                <a:latin typeface="Calibri" panose="020F0502020204030204"/>
                <a:ea typeface="+mn-ea"/>
                <a:cs typeface="+mn-cs"/>
              </a:rPr>
              <a:t>IT-tjänsten SAMSA</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000" b="0" i="0" u="none" strike="noStrike" kern="1200" cap="none" spc="0" normalizeH="0" baseline="0" noProof="0">
                <a:ln>
                  <a:noFill/>
                </a:ln>
                <a:solidFill>
                  <a:prstClr val="black"/>
                </a:solidFill>
                <a:effectLst/>
                <a:uLnTx/>
                <a:uFillTx/>
                <a:latin typeface="Calibri" panose="020F0502020204030204"/>
              </a:rPr>
              <a:t>Digital kommunikation mellan huvudmännen och</a:t>
            </a:r>
            <a:r>
              <a:rPr kumimoji="0" lang="sv-SE" sz="2000" b="0" i="0" u="none" strike="noStrike" kern="1200" cap="none" spc="0" normalizeH="0" noProof="0">
                <a:ln>
                  <a:noFill/>
                </a:ln>
                <a:solidFill>
                  <a:prstClr val="black"/>
                </a:solidFill>
                <a:effectLst/>
                <a:uLnTx/>
                <a:uFillTx/>
                <a:latin typeface="Calibri" panose="020F0502020204030204"/>
              </a:rPr>
              <a:t> aktuella</a:t>
            </a:r>
            <a:r>
              <a:rPr kumimoji="0" lang="sv-SE" sz="2000" b="0" i="0" u="none" strike="noStrike" kern="1200" cap="none" spc="0" normalizeH="0" baseline="0" noProof="0">
                <a:ln>
                  <a:noFill/>
                </a:ln>
                <a:solidFill>
                  <a:prstClr val="black"/>
                </a:solidFill>
                <a:effectLst/>
                <a:uLnTx/>
                <a:uFillTx/>
                <a:latin typeface="Calibri" panose="020F0502020204030204"/>
              </a:rPr>
              <a:t> verksamheter i samband med vårdövergångar och SIP</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sv-SE" sz="2000">
                <a:solidFill>
                  <a:prstClr val="black"/>
                </a:solidFill>
                <a:latin typeface="Calibri" panose="020F0502020204030204"/>
              </a:rPr>
              <a:t>Informationen i SAMSA är sekretessbelagd och är </a:t>
            </a:r>
            <a:r>
              <a:rPr kumimoji="0" lang="sv-SE" sz="2000" b="0" i="0" u="none" strike="noStrike" kern="1200" cap="none" spc="0" normalizeH="0" baseline="0" noProof="0">
                <a:ln>
                  <a:noFill/>
                </a:ln>
                <a:solidFill>
                  <a:prstClr val="black"/>
                </a:solidFill>
                <a:effectLst/>
                <a:uLnTx/>
                <a:uFillTx/>
                <a:latin typeface="Calibri" panose="020F0502020204030204"/>
              </a:rPr>
              <a:t>en journalföring som den enskilde har rätt att ta del av </a:t>
            </a:r>
          </a:p>
          <a:p>
            <a:pPr marL="857250" lvl="1" indent="-342900" defTabSz="914400">
              <a:lnSpc>
                <a:spcPct val="90000"/>
              </a:lnSpc>
              <a:spcAft>
                <a:spcPts val="600"/>
              </a:spcAft>
              <a:buFont typeface="Courier New" panose="02070309020205020404" pitchFamily="49" charset="0"/>
              <a:buChar char="o"/>
              <a:defRPr/>
            </a:pPr>
            <a:r>
              <a:rPr kumimoji="0" lang="sv-SE" sz="2000" b="0" i="0" u="none" strike="noStrike" kern="1200" cap="none" spc="0" normalizeH="0" baseline="0" noProof="0">
                <a:ln>
                  <a:noFill/>
                </a:ln>
                <a:solidFill>
                  <a:prstClr val="black"/>
                </a:solidFill>
                <a:effectLst/>
                <a:uLnTx/>
                <a:uFillTx/>
                <a:latin typeface="Calibri" panose="020F0502020204030204"/>
              </a:rPr>
              <a:t>Samtycke registreras i systemet</a:t>
            </a:r>
          </a:p>
          <a:p>
            <a:pPr marL="857250" lvl="1" indent="-342900" defTabSz="914400">
              <a:lnSpc>
                <a:spcPct val="90000"/>
              </a:lnSpc>
              <a:spcAft>
                <a:spcPts val="600"/>
              </a:spcAft>
              <a:buFont typeface="Courier New" panose="02070309020205020404" pitchFamily="49" charset="0"/>
              <a:buChar char="o"/>
              <a:defRPr/>
            </a:pPr>
            <a:r>
              <a:rPr kumimoji="0" lang="sv-SE" sz="2000" b="0" i="0" u="none" strike="noStrike" kern="1200" cap="none" spc="0" normalizeH="0" baseline="0" noProof="0">
                <a:ln>
                  <a:noFill/>
                </a:ln>
                <a:solidFill>
                  <a:prstClr val="black"/>
                </a:solidFill>
                <a:effectLst/>
                <a:uLnTx/>
                <a:uFillTx/>
                <a:latin typeface="Calibri" panose="020F0502020204030204"/>
              </a:rPr>
              <a:t>SITHS-kort krävs för användare</a:t>
            </a:r>
          </a:p>
        </p:txBody>
      </p:sp>
      <p:sp>
        <p:nvSpPr>
          <p:cNvPr id="6" name="Rektangel 5">
            <a:extLst>
              <a:ext uri="{FF2B5EF4-FFF2-40B4-BE49-F238E27FC236}">
                <a16:creationId xmlns:a16="http://schemas.microsoft.com/office/drawing/2014/main" id="{0CCF515D-E951-4588-A013-7A506BF1661F}"/>
              </a:ext>
            </a:extLst>
          </p:cNvPr>
          <p:cNvSpPr/>
          <p:nvPr/>
        </p:nvSpPr>
        <p:spPr>
          <a:xfrm>
            <a:off x="6583680" y="2743200"/>
            <a:ext cx="5171440" cy="3121727"/>
          </a:xfrm>
          <a:prstGeom prst="rect">
            <a:avLst/>
          </a:prstGeom>
        </p:spPr>
        <p:txBody>
          <a:bodyPr vert="horz" lIns="91440" tIns="45720" rIns="91440" bIns="45720" rtlCol="0" anchor="t">
            <a:normAutofit fontScale="85000" lnSpcReduction="20000"/>
          </a:bodyPr>
          <a:lstStyle/>
          <a:p>
            <a:pPr marL="57150" defTabSz="914400">
              <a:lnSpc>
                <a:spcPct val="110000"/>
              </a:lnSpc>
              <a:spcAft>
                <a:spcPts val="600"/>
              </a:spcAft>
              <a:defRPr/>
            </a:pPr>
            <a:r>
              <a:rPr lang="sv-SE" sz="3900">
                <a:solidFill>
                  <a:srgbClr val="ED7D31"/>
                </a:solidFill>
                <a:latin typeface="Calibri" panose="020F0502020204030204"/>
              </a:rPr>
              <a:t>SIP i SAMSA</a:t>
            </a:r>
          </a:p>
          <a:p>
            <a:pPr marL="34290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Calibri" panose="020F0502020204030204"/>
              </a:rPr>
              <a:t>SAMSA</a:t>
            </a:r>
            <a:r>
              <a:rPr kumimoji="0" lang="sv-SE" sz="2400" b="0" i="0" u="none" strike="noStrike" kern="1200" cap="none" spc="0" normalizeH="0" noProof="0">
                <a:ln>
                  <a:noFill/>
                </a:ln>
                <a:solidFill>
                  <a:prstClr val="black"/>
                </a:solidFill>
                <a:effectLst/>
                <a:uLnTx/>
                <a:uFillTx/>
                <a:latin typeface="Calibri" panose="020F0502020204030204"/>
              </a:rPr>
              <a:t> </a:t>
            </a:r>
            <a:r>
              <a:rPr kumimoji="0" lang="sv-SE" sz="2400" b="0" i="0" u="none" strike="noStrike" kern="1200" cap="none" spc="0" normalizeH="0" baseline="0" noProof="0">
                <a:ln>
                  <a:noFill/>
                </a:ln>
                <a:solidFill>
                  <a:prstClr val="black"/>
                </a:solidFill>
                <a:effectLst/>
                <a:uLnTx/>
                <a:uFillTx/>
                <a:latin typeface="Calibri" panose="020F0502020204030204"/>
              </a:rPr>
              <a:t>stödjer SIP-kallelse och SIP-dokumentation för parter som ingår i systemet</a:t>
            </a:r>
          </a:p>
          <a:p>
            <a:pPr marL="342900" lvl="0" indent="-342900" defTabSz="914400">
              <a:lnSpc>
                <a:spcPct val="90000"/>
              </a:lnSpc>
              <a:spcAft>
                <a:spcPts val="600"/>
              </a:spcAft>
              <a:buFont typeface="Arial" panose="020B0604020202020204" pitchFamily="34" charset="0"/>
              <a:buChar char="•"/>
              <a:defRPr/>
            </a:pPr>
            <a:r>
              <a:rPr kumimoji="0" lang="sv-SE" sz="2400" b="0" i="0" u="none" strike="noStrike" kern="1200" cap="none" spc="0" normalizeH="0" baseline="0" noProof="0">
                <a:ln>
                  <a:noFill/>
                </a:ln>
                <a:solidFill>
                  <a:prstClr val="black"/>
                </a:solidFill>
                <a:effectLst/>
                <a:uLnTx/>
                <a:uFillTx/>
                <a:latin typeface="Calibri" panose="020F0502020204030204"/>
              </a:rPr>
              <a:t>Deltagande parter har digital tillgång till den upprättade </a:t>
            </a:r>
            <a:r>
              <a:rPr kumimoji="0" lang="sv-SE" sz="2400" b="0" i="0" u="none" strike="noStrike" kern="1200" cap="none" spc="0" normalizeH="0" baseline="0" noProof="0" err="1">
                <a:ln>
                  <a:noFill/>
                </a:ln>
                <a:solidFill>
                  <a:prstClr val="black"/>
                </a:solidFill>
                <a:effectLst/>
                <a:uLnTx/>
                <a:uFillTx/>
                <a:latin typeface="Calibri" panose="020F0502020204030204"/>
              </a:rPr>
              <a:t>SIPen</a:t>
            </a:r>
            <a:r>
              <a:rPr kumimoji="0" lang="sv-SE" sz="2400" b="0" i="0" u="none" strike="noStrike" kern="1200" cap="none" spc="0" normalizeH="0" baseline="0" noProof="0">
                <a:ln>
                  <a:noFill/>
                </a:ln>
                <a:solidFill>
                  <a:prstClr val="black"/>
                </a:solidFill>
                <a:effectLst/>
                <a:uLnTx/>
                <a:uFillTx/>
                <a:latin typeface="Calibri" panose="020F0502020204030204"/>
              </a:rPr>
              <a:t>. </a:t>
            </a:r>
            <a:r>
              <a:rPr lang="sv-SE" sz="2400">
                <a:solidFill>
                  <a:prstClr val="black"/>
                </a:solidFill>
              </a:rPr>
              <a:t>Utskrift av kallelse och SIP-dokumentet ges till den enskilde, närstående och parter som inte har tillgång till SAMSA.</a:t>
            </a:r>
            <a:endParaRPr kumimoji="0" lang="sv-SE" sz="2400" b="0" i="0" u="none" strike="noStrike" kern="1200" cap="none" spc="0" normalizeH="0" baseline="0" noProof="0">
              <a:ln>
                <a:noFill/>
              </a:ln>
              <a:solidFill>
                <a:prstClr val="black"/>
              </a:solidFill>
              <a:effectLst/>
              <a:uLnTx/>
              <a:uFillTx/>
              <a:latin typeface="Calibri" panose="020F0502020204030204"/>
            </a:endParaRPr>
          </a:p>
          <a:p>
            <a:pPr marL="34290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Calibri" panose="020F0502020204030204"/>
              </a:rPr>
              <a:t>Statistik och översikt på enhetsnivå över samtliga SIPar. </a:t>
            </a:r>
          </a:p>
        </p:txBody>
      </p:sp>
      <p:sp>
        <p:nvSpPr>
          <p:cNvPr id="7" name="Ellips 6">
            <a:extLst>
              <a:ext uri="{FF2B5EF4-FFF2-40B4-BE49-F238E27FC236}">
                <a16:creationId xmlns:a16="http://schemas.microsoft.com/office/drawing/2014/main" id="{EC090122-A682-4592-BFAC-247825B2921C}"/>
              </a:ext>
            </a:extLst>
          </p:cNvPr>
          <p:cNvSpPr/>
          <p:nvPr/>
        </p:nvSpPr>
        <p:spPr>
          <a:xfrm>
            <a:off x="9824484" y="691116"/>
            <a:ext cx="1020725" cy="52099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textruta 7">
            <a:extLst>
              <a:ext uri="{FF2B5EF4-FFF2-40B4-BE49-F238E27FC236}">
                <a16:creationId xmlns:a16="http://schemas.microsoft.com/office/drawing/2014/main" id="{E2E2459D-5B4C-CB42-99DC-0639C7625B25}"/>
              </a:ext>
            </a:extLst>
          </p:cNvPr>
          <p:cNvSpPr txBox="1"/>
          <p:nvPr/>
        </p:nvSpPr>
        <p:spPr>
          <a:xfrm>
            <a:off x="126866" y="6376858"/>
            <a:ext cx="11938268" cy="369332"/>
          </a:xfrm>
          <a:prstGeom prst="rect">
            <a:avLst/>
          </a:prstGeom>
          <a:noFill/>
        </p:spPr>
        <p:txBody>
          <a:bodyPr wrap="none" rtlCol="0">
            <a:spAutoFit/>
          </a:bodyPr>
          <a:lstStyle/>
          <a:p>
            <a:r>
              <a:rPr lang="sv-SE"/>
              <a:t>För stöd och information kring SAMSA, kontakta din representant i </a:t>
            </a:r>
            <a:r>
              <a:rPr lang="sv-SE">
                <a:hlinkClick r:id="rId4"/>
              </a:rPr>
              <a:t>Utvecklingsgrupp SAMSA - Samverkan i Göteborgsområdet</a:t>
            </a:r>
            <a:endParaRPr lang="sv-SE"/>
          </a:p>
        </p:txBody>
      </p:sp>
    </p:spTree>
    <p:extLst>
      <p:ext uri="{BB962C8B-B14F-4D97-AF65-F5344CB8AC3E}">
        <p14:creationId xmlns:p14="http://schemas.microsoft.com/office/powerpoint/2010/main" val="3984584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fade">
                                      <p:cBhvr>
                                        <p:cTn id="28" dur="500"/>
                                        <p:tgtEl>
                                          <p:spTgt spid="6">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fade">
                                      <p:cBhvr>
                                        <p:cTn id="33" dur="500"/>
                                        <p:tgtEl>
                                          <p:spTgt spid="6">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40136598-B871-40A5-A870-88C43E31F358}"/>
              </a:ext>
            </a:extLst>
          </p:cNvPr>
          <p:cNvPicPr>
            <a:picLocks noChangeAspect="1"/>
          </p:cNvPicPr>
          <p:nvPr/>
        </p:nvPicPr>
        <p:blipFill>
          <a:blip r:embed="rId3"/>
          <a:stretch>
            <a:fillRect/>
          </a:stretch>
        </p:blipFill>
        <p:spPr>
          <a:xfrm>
            <a:off x="1504309" y="1504009"/>
            <a:ext cx="9183382" cy="5077534"/>
          </a:xfrm>
          <a:prstGeom prst="rect">
            <a:avLst/>
          </a:prstGeom>
        </p:spPr>
      </p:pic>
      <p:sp>
        <p:nvSpPr>
          <p:cNvPr id="2" name="Rubrik 1">
            <a:extLst>
              <a:ext uri="{FF2B5EF4-FFF2-40B4-BE49-F238E27FC236}">
                <a16:creationId xmlns:a16="http://schemas.microsoft.com/office/drawing/2014/main" id="{30F01183-4FA0-4F9F-A1F3-FC3B2630CC60}"/>
              </a:ext>
            </a:extLst>
          </p:cNvPr>
          <p:cNvSpPr>
            <a:spLocks noGrp="1"/>
          </p:cNvSpPr>
          <p:nvPr>
            <p:ph type="title"/>
          </p:nvPr>
        </p:nvSpPr>
        <p:spPr>
          <a:xfrm>
            <a:off x="3506243" y="0"/>
            <a:ext cx="5550074" cy="1504009"/>
          </a:xfrm>
        </p:spPr>
        <p:txBody>
          <a:bodyPr>
            <a:normAutofit/>
          </a:bodyPr>
          <a:lstStyle/>
          <a:p>
            <a:r>
              <a:rPr lang="sv-SE" sz="4800"/>
              <a:t>SIP i lagstiftning</a:t>
            </a:r>
          </a:p>
        </p:txBody>
      </p:sp>
    </p:spTree>
    <p:extLst>
      <p:ext uri="{BB962C8B-B14F-4D97-AF65-F5344CB8AC3E}">
        <p14:creationId xmlns:p14="http://schemas.microsoft.com/office/powerpoint/2010/main" val="10570448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ubrik 1">
            <a:extLst>
              <a:ext uri="{FF2B5EF4-FFF2-40B4-BE49-F238E27FC236}">
                <a16:creationId xmlns:a16="http://schemas.microsoft.com/office/drawing/2014/main" id="{A1731D77-109D-41C2-B3A8-C1DE56CA1667}"/>
              </a:ext>
            </a:extLst>
          </p:cNvPr>
          <p:cNvSpPr>
            <a:spLocks noGrp="1"/>
          </p:cNvSpPr>
          <p:nvPr>
            <p:ph type="title"/>
          </p:nvPr>
        </p:nvSpPr>
        <p:spPr>
          <a:xfrm>
            <a:off x="524256" y="491260"/>
            <a:ext cx="6594189" cy="1625210"/>
          </a:xfrm>
        </p:spPr>
        <p:txBody>
          <a:bodyPr>
            <a:normAutofit/>
          </a:bodyPr>
          <a:lstStyle/>
          <a:p>
            <a:r>
              <a:rPr lang="sv-SE">
                <a:solidFill>
                  <a:srgbClr val="FFFFFF"/>
                </a:solidFill>
              </a:rPr>
              <a:t>Lite förhållningsregler</a:t>
            </a:r>
          </a:p>
        </p:txBody>
      </p:sp>
      <p:sp>
        <p:nvSpPr>
          <p:cNvPr id="22" name="Rectangle 21">
            <a:extLst>
              <a:ext uri="{FF2B5EF4-FFF2-40B4-BE49-F238E27FC236}">
                <a16:creationId xmlns:a16="http://schemas.microsoft.com/office/drawing/2014/main" id="{F48C0E4D-BD5E-4FDD-9B62-2B2940BFFB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59736"/>
            <a:ext cx="3447288" cy="195681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Bild 4" descr="Tyst högtalare">
            <a:extLst>
              <a:ext uri="{FF2B5EF4-FFF2-40B4-BE49-F238E27FC236}">
                <a16:creationId xmlns:a16="http://schemas.microsoft.com/office/drawing/2014/main" id="{6A571220-5A6D-435E-A91C-DF59447B70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9935" y="2594532"/>
            <a:ext cx="1668932" cy="1668932"/>
          </a:xfrm>
          <a:prstGeom prst="rect">
            <a:avLst/>
          </a:prstGeom>
        </p:spPr>
      </p:pic>
      <p:sp>
        <p:nvSpPr>
          <p:cNvPr id="24" name="Rectangle 23">
            <a:extLst>
              <a:ext uri="{FF2B5EF4-FFF2-40B4-BE49-F238E27FC236}">
                <a16:creationId xmlns:a16="http://schemas.microsoft.com/office/drawing/2014/main" id="{CAA0DA42-F6E1-48B7-B5ED-7C0C67DED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1064" y="2459736"/>
            <a:ext cx="3447288" cy="195681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3" name="Bild 12" descr="Öppet kuvert">
            <a:extLst>
              <a:ext uri="{FF2B5EF4-FFF2-40B4-BE49-F238E27FC236}">
                <a16:creationId xmlns:a16="http://schemas.microsoft.com/office/drawing/2014/main" id="{9F80F9FC-8E50-47AF-9504-708C2BE9B53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27257" y="2593950"/>
            <a:ext cx="1670098" cy="1670098"/>
          </a:xfrm>
          <a:prstGeom prst="rect">
            <a:avLst/>
          </a:prstGeom>
        </p:spPr>
      </p:pic>
      <p:sp>
        <p:nvSpPr>
          <p:cNvPr id="26" name="Rectangle 25">
            <a:extLst>
              <a:ext uri="{FF2B5EF4-FFF2-40B4-BE49-F238E27FC236}">
                <a16:creationId xmlns:a16="http://schemas.microsoft.com/office/drawing/2014/main" id="{BB6BE08D-CDB9-4806-9C6E-8FD809D88B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4572000"/>
            <a:ext cx="3447288" cy="195681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Bild 6" descr="Chattbubbla">
            <a:extLst>
              <a:ext uri="{FF2B5EF4-FFF2-40B4-BE49-F238E27FC236}">
                <a16:creationId xmlns:a16="http://schemas.microsoft.com/office/drawing/2014/main" id="{55725202-3692-4366-B584-31369DB3117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16059" y="4713137"/>
            <a:ext cx="1668932" cy="1668932"/>
          </a:xfrm>
          <a:prstGeom prst="rect">
            <a:avLst/>
          </a:prstGeom>
        </p:spPr>
      </p:pic>
      <p:sp>
        <p:nvSpPr>
          <p:cNvPr id="28" name="Rectangle 27">
            <a:extLst>
              <a:ext uri="{FF2B5EF4-FFF2-40B4-BE49-F238E27FC236}">
                <a16:creationId xmlns:a16="http://schemas.microsoft.com/office/drawing/2014/main" id="{CEFD8F0A-04C0-4F46-A992-D5CEA4F4C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1064" y="4572000"/>
            <a:ext cx="3447288" cy="195681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5" name="Bild 14" descr="Videokamera">
            <a:extLst>
              <a:ext uri="{FF2B5EF4-FFF2-40B4-BE49-F238E27FC236}">
                <a16:creationId xmlns:a16="http://schemas.microsoft.com/office/drawing/2014/main" id="{E13A48A5-3234-4729-8C97-12C812A0ABE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29826" y="4713137"/>
            <a:ext cx="1668932" cy="1668932"/>
          </a:xfrm>
          <a:prstGeom prst="rect">
            <a:avLst/>
          </a:prstGeom>
        </p:spPr>
      </p:pic>
      <p:sp>
        <p:nvSpPr>
          <p:cNvPr id="30" name="Rectangle 2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Platshållare för innehåll 2">
            <a:extLst>
              <a:ext uri="{FF2B5EF4-FFF2-40B4-BE49-F238E27FC236}">
                <a16:creationId xmlns:a16="http://schemas.microsoft.com/office/drawing/2014/main" id="{638A64F9-CD5B-4A90-81BF-63AD28174110}"/>
              </a:ext>
            </a:extLst>
          </p:cNvPr>
          <p:cNvSpPr>
            <a:spLocks noGrp="1"/>
          </p:cNvSpPr>
          <p:nvPr>
            <p:ph idx="1"/>
          </p:nvPr>
        </p:nvSpPr>
        <p:spPr>
          <a:xfrm>
            <a:off x="7957973" y="772668"/>
            <a:ext cx="3511296" cy="5330952"/>
          </a:xfrm>
        </p:spPr>
        <p:txBody>
          <a:bodyPr anchor="ctr">
            <a:normAutofit/>
          </a:bodyPr>
          <a:lstStyle/>
          <a:p>
            <a:pPr marL="0" indent="0">
              <a:buNone/>
            </a:pPr>
            <a:endParaRPr lang="sv-SE" sz="2200" b="1">
              <a:solidFill>
                <a:srgbClr val="FFFFFF"/>
              </a:solidFill>
            </a:endParaRPr>
          </a:p>
          <a:p>
            <a:pPr marL="0" indent="0">
              <a:buNone/>
            </a:pPr>
            <a:endParaRPr lang="sv-SE" sz="2200" b="1">
              <a:solidFill>
                <a:srgbClr val="FFFFFF"/>
              </a:solidFill>
            </a:endParaRPr>
          </a:p>
          <a:p>
            <a:pPr>
              <a:buFont typeface="Wingdings" panose="05000000000000000000" pitchFamily="2" charset="2"/>
              <a:buChar char="Ø"/>
            </a:pPr>
            <a:r>
              <a:rPr lang="sv-SE" sz="2200" b="1">
                <a:solidFill>
                  <a:srgbClr val="FFFFFF"/>
                </a:solidFill>
              </a:rPr>
              <a:t>Stäng av din mikrofon </a:t>
            </a:r>
          </a:p>
          <a:p>
            <a:pPr>
              <a:buFont typeface="Wingdings" panose="05000000000000000000" pitchFamily="2" charset="2"/>
              <a:buChar char="Ø"/>
            </a:pPr>
            <a:r>
              <a:rPr lang="sv-SE" sz="2200" b="1">
                <a:solidFill>
                  <a:srgbClr val="FFFFFF"/>
                </a:solidFill>
              </a:rPr>
              <a:t>Skriv dina kommentarer och frågor i chatten </a:t>
            </a:r>
          </a:p>
          <a:p>
            <a:pPr>
              <a:buFont typeface="Wingdings" panose="05000000000000000000" pitchFamily="2" charset="2"/>
              <a:buChar char="Ø"/>
            </a:pPr>
            <a:r>
              <a:rPr lang="sv-SE" sz="2200" b="1">
                <a:solidFill>
                  <a:srgbClr val="FFFFFF"/>
                </a:solidFill>
              </a:rPr>
              <a:t>Begär ordet i chatten </a:t>
            </a:r>
          </a:p>
          <a:p>
            <a:pPr>
              <a:buFont typeface="Wingdings" panose="05000000000000000000" pitchFamily="2" charset="2"/>
              <a:buChar char="Ø"/>
            </a:pPr>
            <a:r>
              <a:rPr lang="sv-SE" sz="2200" b="1">
                <a:solidFill>
                  <a:srgbClr val="FFFFFF"/>
                </a:solidFill>
              </a:rPr>
              <a:t>Kameran ska vara på när du är i grupprum</a:t>
            </a:r>
          </a:p>
          <a:p>
            <a:endParaRPr lang="sv-SE" sz="2200">
              <a:solidFill>
                <a:srgbClr val="FFFFFF"/>
              </a:solidFill>
            </a:endParaRPr>
          </a:p>
        </p:txBody>
      </p:sp>
    </p:spTree>
    <p:extLst>
      <p:ext uri="{BB962C8B-B14F-4D97-AF65-F5344CB8AC3E}">
        <p14:creationId xmlns:p14="http://schemas.microsoft.com/office/powerpoint/2010/main" val="21572191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descr="Ordförandeklubba kontur">
            <a:extLst>
              <a:ext uri="{FF2B5EF4-FFF2-40B4-BE49-F238E27FC236}">
                <a16:creationId xmlns:a16="http://schemas.microsoft.com/office/drawing/2014/main" id="{19CAB900-EF84-468C-B7D4-0FC6E6B1B7FC}"/>
              </a:ext>
            </a:extLst>
          </p:cNvPr>
          <p:cNvPicPr>
            <a:picLocks noGrp="1" noChangeAspect="1"/>
          </p:cNvPicPr>
          <p:nvPr>
            <p:ph sz="half"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84299" y="1690688"/>
            <a:ext cx="3777457" cy="3777457"/>
          </a:xfrm>
        </p:spPr>
      </p:pic>
      <p:sp>
        <p:nvSpPr>
          <p:cNvPr id="3" name="Platshållare för innehåll 2">
            <a:extLst>
              <a:ext uri="{FF2B5EF4-FFF2-40B4-BE49-F238E27FC236}">
                <a16:creationId xmlns:a16="http://schemas.microsoft.com/office/drawing/2014/main" id="{776ADD66-20FC-4C28-B926-2D30EF11FEF9}"/>
              </a:ext>
            </a:extLst>
          </p:cNvPr>
          <p:cNvSpPr>
            <a:spLocks noGrp="1"/>
          </p:cNvSpPr>
          <p:nvPr>
            <p:ph sz="half" idx="2"/>
          </p:nvPr>
        </p:nvSpPr>
        <p:spPr>
          <a:xfrm>
            <a:off x="5422900" y="2399505"/>
            <a:ext cx="6438900" cy="3777457"/>
          </a:xfrm>
        </p:spPr>
        <p:txBody>
          <a:bodyPr/>
          <a:lstStyle/>
          <a:p>
            <a:r>
              <a:rPr lang="sv-SE"/>
              <a:t>2 kap. 7 § Socialtjänstlagen</a:t>
            </a:r>
          </a:p>
          <a:p>
            <a:r>
              <a:rPr lang="sv-SE"/>
              <a:t>16 kap. 4 § Hälso-och sjukvårdslagen</a:t>
            </a:r>
          </a:p>
          <a:p>
            <a:r>
              <a:rPr lang="sv-SE"/>
              <a:t>Lagen om samverkan vid utskrivning från sluten hälso-och sjukvård</a:t>
            </a:r>
          </a:p>
          <a:p>
            <a:pPr marL="0" indent="0">
              <a:buNone/>
            </a:pPr>
            <a:endParaRPr lang="sv-SE"/>
          </a:p>
        </p:txBody>
      </p:sp>
      <p:sp>
        <p:nvSpPr>
          <p:cNvPr id="2" name="Rubrik 1">
            <a:extLst>
              <a:ext uri="{FF2B5EF4-FFF2-40B4-BE49-F238E27FC236}">
                <a16:creationId xmlns:a16="http://schemas.microsoft.com/office/drawing/2014/main" id="{623DD70A-1805-4224-9172-E0D328F6873C}"/>
              </a:ext>
            </a:extLst>
          </p:cNvPr>
          <p:cNvSpPr>
            <a:spLocks noGrp="1"/>
          </p:cNvSpPr>
          <p:nvPr>
            <p:ph type="title"/>
          </p:nvPr>
        </p:nvSpPr>
        <p:spPr/>
        <p:txBody>
          <a:bodyPr/>
          <a:lstStyle/>
          <a:p>
            <a:pPr algn="ctr"/>
            <a:r>
              <a:rPr lang="sv-SE"/>
              <a:t>SIP är lagstadgad i tre lagar</a:t>
            </a:r>
          </a:p>
        </p:txBody>
      </p:sp>
      <p:sp>
        <p:nvSpPr>
          <p:cNvPr id="7" name="textruta 6">
            <a:extLst>
              <a:ext uri="{FF2B5EF4-FFF2-40B4-BE49-F238E27FC236}">
                <a16:creationId xmlns:a16="http://schemas.microsoft.com/office/drawing/2014/main" id="{6C883A8C-2E9A-4F08-9815-08A066ADB858}"/>
              </a:ext>
            </a:extLst>
          </p:cNvPr>
          <p:cNvSpPr txBox="1"/>
          <p:nvPr/>
        </p:nvSpPr>
        <p:spPr>
          <a:xfrm>
            <a:off x="1157206" y="6129044"/>
            <a:ext cx="10074442" cy="40011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2000" b="1" i="0" u="none" strike="noStrike" kern="1200" cap="none" spc="0" normalizeH="0" baseline="0" noProof="0">
                <a:ln>
                  <a:noFill/>
                </a:ln>
                <a:solidFill>
                  <a:srgbClr val="F6A200"/>
                </a:solidFill>
                <a:effectLst/>
                <a:uLnTx/>
                <a:uFillTx/>
                <a:latin typeface="Arial Nova"/>
                <a:ea typeface="+mn-ea"/>
                <a:cs typeface="+mn-cs"/>
              </a:rPr>
              <a:t>Samtycke krävs alltid, och SIP-processen är densamma oavsett lag</a:t>
            </a:r>
            <a:r>
              <a:rPr kumimoji="0" lang="sv-SE" sz="2000" b="0" i="0" u="none" strike="noStrike" kern="1200" cap="none" spc="0" normalizeH="0" baseline="0" noProof="0">
                <a:ln>
                  <a:noFill/>
                </a:ln>
                <a:solidFill>
                  <a:srgbClr val="F6A200"/>
                </a:solidFill>
                <a:effectLst/>
                <a:uLnTx/>
                <a:uFillTx/>
                <a:latin typeface="Arial Nova"/>
                <a:ea typeface="+mn-ea"/>
                <a:cs typeface="+mn-cs"/>
              </a:rPr>
              <a:t>! </a:t>
            </a:r>
          </a:p>
        </p:txBody>
      </p:sp>
    </p:spTree>
    <p:extLst>
      <p:ext uri="{BB962C8B-B14F-4D97-AF65-F5344CB8AC3E}">
        <p14:creationId xmlns:p14="http://schemas.microsoft.com/office/powerpoint/2010/main" val="129179906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CCDACD18-3A2B-40D3-AE3F-47B7EB51E3CC}"/>
              </a:ext>
            </a:extLst>
          </p:cNvPr>
          <p:cNvSpPr>
            <a:spLocks noGrp="1"/>
          </p:cNvSpPr>
          <p:nvPr>
            <p:ph sz="half" idx="1"/>
          </p:nvPr>
        </p:nvSpPr>
        <p:spPr>
          <a:xfrm>
            <a:off x="838200" y="1747794"/>
            <a:ext cx="5461000" cy="4056632"/>
          </a:xfrm>
        </p:spPr>
        <p:txBody>
          <a:bodyPr>
            <a:noAutofit/>
          </a:bodyPr>
          <a:lstStyle/>
          <a:p>
            <a:pPr algn="l" fontAlgn="base"/>
            <a:r>
              <a:rPr lang="sv-SE" sz="1800" i="0">
                <a:solidFill>
                  <a:srgbClr val="1B1B1B"/>
                </a:solidFill>
                <a:effectLst/>
              </a:rPr>
              <a:t>Vid behov av insatser </a:t>
            </a:r>
            <a:r>
              <a:rPr lang="sv-SE" sz="1800" b="1" i="0">
                <a:solidFill>
                  <a:srgbClr val="1B1B1B"/>
                </a:solidFill>
                <a:effectLst/>
              </a:rPr>
              <a:t>både från socialtjänsten </a:t>
            </a:r>
            <a:r>
              <a:rPr lang="sv-SE" sz="1800" i="0">
                <a:solidFill>
                  <a:srgbClr val="1B1B1B"/>
                </a:solidFill>
                <a:effectLst/>
              </a:rPr>
              <a:t>och från </a:t>
            </a:r>
            <a:r>
              <a:rPr lang="sv-SE" sz="1800" b="1" i="0">
                <a:solidFill>
                  <a:srgbClr val="1B1B1B"/>
                </a:solidFill>
                <a:effectLst/>
              </a:rPr>
              <a:t>hälso- och sjukvården</a:t>
            </a:r>
          </a:p>
          <a:p>
            <a:pPr algn="l" fontAlgn="base"/>
            <a:r>
              <a:rPr lang="sv-SE" sz="1800" i="0">
                <a:solidFill>
                  <a:srgbClr val="1B1B1B"/>
                </a:solidFill>
                <a:effectLst/>
              </a:rPr>
              <a:t>Planen ska upprättas om kommunen eller regionen bedömer att </a:t>
            </a:r>
            <a:r>
              <a:rPr lang="sv-SE" sz="1800" b="1" i="0">
                <a:solidFill>
                  <a:srgbClr val="1B1B1B"/>
                </a:solidFill>
                <a:effectLst/>
              </a:rPr>
              <a:t>den behövs </a:t>
            </a:r>
            <a:r>
              <a:rPr lang="sv-SE" sz="1800" i="0">
                <a:solidFill>
                  <a:srgbClr val="1B1B1B"/>
                </a:solidFill>
                <a:effectLst/>
              </a:rPr>
              <a:t>för att individen ska få </a:t>
            </a:r>
            <a:r>
              <a:rPr lang="sv-SE" sz="1800" b="1" i="0">
                <a:solidFill>
                  <a:srgbClr val="1B1B1B"/>
                </a:solidFill>
                <a:effectLst/>
              </a:rPr>
              <a:t>sina behov tillgodosedda</a:t>
            </a:r>
            <a:r>
              <a:rPr lang="sv-SE" sz="1800" i="0">
                <a:solidFill>
                  <a:srgbClr val="1B1B1B"/>
                </a:solidFill>
                <a:effectLst/>
              </a:rPr>
              <a:t>…</a:t>
            </a:r>
          </a:p>
          <a:p>
            <a:pPr marL="285750" indent="-285750" algn="l" fontAlgn="base">
              <a:buFont typeface="Arial" panose="020B0604020202020204" pitchFamily="34" charset="0"/>
              <a:buChar char="•"/>
            </a:pPr>
            <a:r>
              <a:rPr lang="sv-SE" sz="1800" i="0">
                <a:solidFill>
                  <a:srgbClr val="1B1B1B"/>
                </a:solidFill>
                <a:effectLst/>
              </a:rPr>
              <a:t>…och om </a:t>
            </a:r>
            <a:r>
              <a:rPr lang="sv-SE" sz="1800">
                <a:solidFill>
                  <a:srgbClr val="1B1B1B"/>
                </a:solidFill>
              </a:rPr>
              <a:t>individen </a:t>
            </a:r>
            <a:r>
              <a:rPr lang="sv-SE" sz="1800" i="0">
                <a:solidFill>
                  <a:srgbClr val="1B1B1B"/>
                </a:solidFill>
                <a:effectLst/>
              </a:rPr>
              <a:t>samtycker. Planen ska när det är möjligt upprättas </a:t>
            </a:r>
            <a:r>
              <a:rPr lang="sv-SE" sz="1800" b="1" i="0">
                <a:solidFill>
                  <a:srgbClr val="1B1B1B"/>
                </a:solidFill>
                <a:effectLst/>
              </a:rPr>
              <a:t>tillsammans</a:t>
            </a:r>
            <a:r>
              <a:rPr lang="sv-SE" sz="1800" i="0">
                <a:solidFill>
                  <a:srgbClr val="1B1B1B"/>
                </a:solidFill>
                <a:effectLst/>
              </a:rPr>
              <a:t> med individen. </a:t>
            </a:r>
          </a:p>
          <a:p>
            <a:pPr marL="285750" indent="-285750" algn="l" fontAlgn="base">
              <a:buFont typeface="Arial" panose="020B0604020202020204" pitchFamily="34" charset="0"/>
              <a:buChar char="•"/>
            </a:pPr>
            <a:r>
              <a:rPr lang="sv-SE" sz="1800" b="1" i="0">
                <a:solidFill>
                  <a:srgbClr val="1B1B1B"/>
                </a:solidFill>
                <a:effectLst/>
              </a:rPr>
              <a:t>Närstående</a:t>
            </a:r>
            <a:r>
              <a:rPr lang="sv-SE" sz="1800" i="0">
                <a:solidFill>
                  <a:srgbClr val="1B1B1B"/>
                </a:solidFill>
                <a:effectLst/>
              </a:rPr>
              <a:t> ska ges möjlighet att delta i arbetet med planen, om det är lämpligt och individen inte motsätter sig det. Arbetet med planen ska påbörjas </a:t>
            </a:r>
            <a:r>
              <a:rPr lang="sv-SE" sz="1800" b="1" i="0">
                <a:solidFill>
                  <a:srgbClr val="1B1B1B"/>
                </a:solidFill>
                <a:effectLst/>
              </a:rPr>
              <a:t>utan dröjsmål</a:t>
            </a:r>
            <a:r>
              <a:rPr lang="sv-SE" sz="1800" i="0">
                <a:solidFill>
                  <a:srgbClr val="1B1B1B"/>
                </a:solidFill>
                <a:effectLst/>
              </a:rPr>
              <a:t>.</a:t>
            </a:r>
          </a:p>
          <a:p>
            <a:pPr algn="l" fontAlgn="base"/>
            <a:endParaRPr lang="sv-SE" sz="1800" i="0">
              <a:solidFill>
                <a:srgbClr val="1B1B1B"/>
              </a:solidFill>
              <a:effectLst/>
            </a:endParaRPr>
          </a:p>
        </p:txBody>
      </p:sp>
      <p:sp>
        <p:nvSpPr>
          <p:cNvPr id="5" name="Platshållare för innehåll 4">
            <a:extLst>
              <a:ext uri="{FF2B5EF4-FFF2-40B4-BE49-F238E27FC236}">
                <a16:creationId xmlns:a16="http://schemas.microsoft.com/office/drawing/2014/main" id="{3B6B4711-1F08-4F12-881F-79683AEE54F2}"/>
              </a:ext>
            </a:extLst>
          </p:cNvPr>
          <p:cNvSpPr>
            <a:spLocks noGrp="1"/>
          </p:cNvSpPr>
          <p:nvPr>
            <p:ph sz="half" idx="2"/>
          </p:nvPr>
        </p:nvSpPr>
        <p:spPr>
          <a:xfrm>
            <a:off x="6705600" y="1747794"/>
            <a:ext cx="4876800" cy="4056632"/>
          </a:xfrm>
        </p:spPr>
        <p:txBody>
          <a:bodyPr>
            <a:normAutofit/>
          </a:bodyPr>
          <a:lstStyle/>
          <a:p>
            <a:r>
              <a:rPr lang="sv-SE" sz="1800" i="0">
                <a:solidFill>
                  <a:srgbClr val="1B1B1B"/>
                </a:solidFill>
                <a:effectLst/>
              </a:rPr>
              <a:t>Planen ska innehålla:</a:t>
            </a:r>
          </a:p>
          <a:p>
            <a:pPr lvl="1">
              <a:buFont typeface="Arial Nova" panose="020B0504020202020204" pitchFamily="34" charset="0"/>
              <a:buChar char="–"/>
            </a:pPr>
            <a:r>
              <a:rPr lang="sv-SE" sz="1800">
                <a:solidFill>
                  <a:srgbClr val="1B1B1B"/>
                </a:solidFill>
              </a:rPr>
              <a:t>Vilka </a:t>
            </a:r>
            <a:r>
              <a:rPr lang="sv-SE" sz="1800" b="1">
                <a:solidFill>
                  <a:srgbClr val="1B1B1B"/>
                </a:solidFill>
              </a:rPr>
              <a:t>insatser</a:t>
            </a:r>
            <a:r>
              <a:rPr lang="sv-SE" sz="1800">
                <a:solidFill>
                  <a:srgbClr val="1B1B1B"/>
                </a:solidFill>
              </a:rPr>
              <a:t> som behövs</a:t>
            </a:r>
          </a:p>
          <a:p>
            <a:pPr lvl="1">
              <a:buFont typeface="Arial Nova" panose="020B0504020202020204" pitchFamily="34" charset="0"/>
              <a:buChar char="–"/>
            </a:pPr>
            <a:r>
              <a:rPr lang="sv-SE" sz="1800" i="0">
                <a:solidFill>
                  <a:srgbClr val="1B1B1B"/>
                </a:solidFill>
                <a:effectLst/>
              </a:rPr>
              <a:t>Vem som </a:t>
            </a:r>
            <a:r>
              <a:rPr lang="sv-SE" sz="1800" b="1" i="0">
                <a:solidFill>
                  <a:srgbClr val="1B1B1B"/>
                </a:solidFill>
                <a:effectLst/>
              </a:rPr>
              <a:t>ansvarar</a:t>
            </a:r>
            <a:r>
              <a:rPr lang="sv-SE" sz="1800" i="0">
                <a:solidFill>
                  <a:srgbClr val="1B1B1B"/>
                </a:solidFill>
                <a:effectLst/>
              </a:rPr>
              <a:t> för insatserna</a:t>
            </a:r>
          </a:p>
          <a:p>
            <a:pPr lvl="1">
              <a:spcAft>
                <a:spcPts val="1800"/>
              </a:spcAft>
              <a:buFont typeface="Arial Nova" panose="020B0504020202020204" pitchFamily="34" charset="0"/>
              <a:buChar char="–"/>
            </a:pPr>
            <a:r>
              <a:rPr lang="sv-SE" sz="1800">
                <a:solidFill>
                  <a:srgbClr val="1B1B1B"/>
                </a:solidFill>
              </a:rPr>
              <a:t>Vem som har </a:t>
            </a:r>
            <a:r>
              <a:rPr lang="sv-SE" sz="1800" b="1">
                <a:solidFill>
                  <a:srgbClr val="1B1B1B"/>
                </a:solidFill>
              </a:rPr>
              <a:t>huvudansvaret</a:t>
            </a:r>
            <a:r>
              <a:rPr lang="sv-SE" sz="1800">
                <a:solidFill>
                  <a:srgbClr val="1B1B1B"/>
                </a:solidFill>
              </a:rPr>
              <a:t> för SIP</a:t>
            </a:r>
          </a:p>
          <a:p>
            <a:pPr marL="801688" lvl="1" indent="0">
              <a:buNone/>
            </a:pPr>
            <a:r>
              <a:rPr lang="sv-SE" sz="1800">
                <a:solidFill>
                  <a:srgbClr val="1B1B1B"/>
                </a:solidFill>
              </a:rPr>
              <a:t>Mallar/formulär för SIP-planen, kallelsen och samtycke finns på www.vardsamverkan.se/sip</a:t>
            </a:r>
          </a:p>
        </p:txBody>
      </p:sp>
      <p:sp>
        <p:nvSpPr>
          <p:cNvPr id="2" name="Rubrik 1">
            <a:extLst>
              <a:ext uri="{FF2B5EF4-FFF2-40B4-BE49-F238E27FC236}">
                <a16:creationId xmlns:a16="http://schemas.microsoft.com/office/drawing/2014/main" id="{B8BA62DE-CEF2-49D7-A8D1-C68EAB4DD5DF}"/>
              </a:ext>
            </a:extLst>
          </p:cNvPr>
          <p:cNvSpPr>
            <a:spLocks noGrp="1"/>
          </p:cNvSpPr>
          <p:nvPr>
            <p:ph type="title"/>
          </p:nvPr>
        </p:nvSpPr>
        <p:spPr/>
        <p:txBody>
          <a:bodyPr>
            <a:normAutofit/>
          </a:bodyPr>
          <a:lstStyle/>
          <a:p>
            <a:r>
              <a:rPr lang="sv-SE" sz="4000"/>
              <a:t>SIP i </a:t>
            </a:r>
            <a:r>
              <a:rPr lang="sv-SE" sz="4000" err="1"/>
              <a:t>SoL</a:t>
            </a:r>
            <a:r>
              <a:rPr lang="sv-SE" sz="4000"/>
              <a:t> och HSL (2010)</a:t>
            </a:r>
          </a:p>
        </p:txBody>
      </p:sp>
      <p:pic>
        <p:nvPicPr>
          <p:cNvPr id="8" name="Bild 7" descr="Dokument kontur">
            <a:extLst>
              <a:ext uri="{FF2B5EF4-FFF2-40B4-BE49-F238E27FC236}">
                <a16:creationId xmlns:a16="http://schemas.microsoft.com/office/drawing/2014/main" id="{1AEE0B39-848E-B907-FCD5-720AF709DC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48055" y="3680177"/>
            <a:ext cx="921441" cy="921441"/>
          </a:xfrm>
          <a:prstGeom prst="rect">
            <a:avLst/>
          </a:prstGeom>
        </p:spPr>
      </p:pic>
      <p:sp>
        <p:nvSpPr>
          <p:cNvPr id="10" name="textruta 9">
            <a:extLst>
              <a:ext uri="{FF2B5EF4-FFF2-40B4-BE49-F238E27FC236}">
                <a16:creationId xmlns:a16="http://schemas.microsoft.com/office/drawing/2014/main" id="{CB19700D-33B3-ACDF-C37D-C0AA65FC8EAC}"/>
              </a:ext>
            </a:extLst>
          </p:cNvPr>
          <p:cNvSpPr txBox="1"/>
          <p:nvPr/>
        </p:nvSpPr>
        <p:spPr>
          <a:xfrm>
            <a:off x="7051681" y="4928502"/>
            <a:ext cx="4689525" cy="135421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srgbClr val="1B1B1B"/>
                </a:solidFill>
                <a:effectLst/>
                <a:uLnTx/>
                <a:uFillTx/>
                <a:latin typeface="Arial Nova"/>
                <a:ea typeface="+mn-ea"/>
                <a:cs typeface="+mn-cs"/>
              </a:rPr>
              <a:t>Fördjupning:</a:t>
            </a:r>
            <a:endParaRPr kumimoji="0" lang="sv-SE" sz="1600" b="0" i="0" u="none" strike="noStrike" kern="1200" cap="none" spc="0" normalizeH="0" baseline="0" noProof="0">
              <a:ln>
                <a:noFill/>
              </a:ln>
              <a:solidFill>
                <a:prstClr val="black"/>
              </a:solidFill>
              <a:effectLst/>
              <a:uLnTx/>
              <a:uFillTx/>
              <a:latin typeface="Arial Nova"/>
              <a:ea typeface="+mn-ea"/>
              <a:cs typeface="+mn-cs"/>
              <a:hlinkClick r:id="rId5"/>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600" b="0" i="1" u="none" strike="noStrike" kern="1200" cap="none" spc="0" normalizeH="0" baseline="0" noProof="0">
                <a:ln>
                  <a:noFill/>
                </a:ln>
                <a:solidFill>
                  <a:prstClr val="black"/>
                </a:solidFill>
                <a:effectLst/>
                <a:uLnTx/>
                <a:uFillTx/>
                <a:latin typeface="Arial Nova"/>
                <a:ea typeface="+mn-ea"/>
                <a:cs typeface="+mn-cs"/>
                <a:hlinkClick r:id="rId5"/>
              </a:rPr>
              <a:t>Samordnad individuell plan (SIP) - en utvärdering (Rapport från riksdagen 2017/18:RFR5) | Sveriges riksdag</a:t>
            </a:r>
            <a:endParaRPr kumimoji="0" lang="sv-SE" sz="1600" b="0" i="1" u="none" strike="noStrike" kern="1200" cap="none" spc="0" normalizeH="0" baseline="0" noProof="0">
              <a:ln>
                <a:noFill/>
              </a:ln>
              <a:solidFill>
                <a:prstClr val="black"/>
              </a:solidFill>
              <a:effectLst/>
              <a:uLnTx/>
              <a:uFillTx/>
              <a:latin typeface="Arial Nova"/>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Arial Nova"/>
              <a:ea typeface="+mn-ea"/>
              <a:cs typeface="+mn-cs"/>
            </a:endParaRPr>
          </a:p>
        </p:txBody>
      </p:sp>
    </p:spTree>
    <p:extLst>
      <p:ext uri="{BB962C8B-B14F-4D97-AF65-F5344CB8AC3E}">
        <p14:creationId xmlns:p14="http://schemas.microsoft.com/office/powerpoint/2010/main" val="410592378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20441B31-5654-42BF-93B4-BCCF48507192}"/>
              </a:ext>
            </a:extLst>
          </p:cNvPr>
          <p:cNvSpPr>
            <a:spLocks noGrp="1"/>
          </p:cNvSpPr>
          <p:nvPr>
            <p:ph sz="half" idx="1"/>
          </p:nvPr>
        </p:nvSpPr>
        <p:spPr>
          <a:xfrm>
            <a:off x="838200" y="2120331"/>
            <a:ext cx="5181600" cy="4056632"/>
          </a:xfrm>
        </p:spPr>
        <p:txBody>
          <a:bodyPr>
            <a:noAutofit/>
          </a:bodyPr>
          <a:lstStyle/>
          <a:p>
            <a:r>
              <a:rPr lang="sv-SE" sz="1800">
                <a:solidFill>
                  <a:srgbClr val="1B1B1B"/>
                </a:solidFill>
              </a:rPr>
              <a:t>Vid behov av insatser från både region och kommun i form av hälso- och sjukvård eller socialtjänst</a:t>
            </a:r>
            <a:r>
              <a:rPr lang="sv-SE" sz="1800" b="1">
                <a:solidFill>
                  <a:srgbClr val="1B1B1B"/>
                </a:solidFill>
              </a:rPr>
              <a:t> efter utskrivningen…</a:t>
            </a:r>
          </a:p>
          <a:p>
            <a:r>
              <a:rPr lang="sv-SE" sz="1800" b="1">
                <a:solidFill>
                  <a:srgbClr val="1B1B1B"/>
                </a:solidFill>
              </a:rPr>
              <a:t>…ska en samordnad individuell planering genomföras </a:t>
            </a:r>
            <a:r>
              <a:rPr lang="sv-SE" sz="1800">
                <a:solidFill>
                  <a:srgbClr val="1B1B1B"/>
                </a:solidFill>
              </a:rPr>
              <a:t>av representanter för de enheter som ansvarar för insatserna. Om insatser behövs från den kommunalt finansierade hälso- och sjukvården, ska även den </a:t>
            </a:r>
            <a:r>
              <a:rPr lang="sv-SE" sz="1800" b="1">
                <a:solidFill>
                  <a:srgbClr val="1B1B1B"/>
                </a:solidFill>
              </a:rPr>
              <a:t>regionfinansierade öppna vården </a:t>
            </a:r>
            <a:r>
              <a:rPr lang="sv-SE" sz="1800">
                <a:solidFill>
                  <a:srgbClr val="1B1B1B"/>
                </a:solidFill>
              </a:rPr>
              <a:t>medverka i den samordnade individuella planeringen.</a:t>
            </a:r>
          </a:p>
        </p:txBody>
      </p:sp>
      <p:sp>
        <p:nvSpPr>
          <p:cNvPr id="5" name="Platshållare för innehåll 4">
            <a:extLst>
              <a:ext uri="{FF2B5EF4-FFF2-40B4-BE49-F238E27FC236}">
                <a16:creationId xmlns:a16="http://schemas.microsoft.com/office/drawing/2014/main" id="{5878D259-59B5-448A-9519-42FE0965DBEB}"/>
              </a:ext>
            </a:extLst>
          </p:cNvPr>
          <p:cNvSpPr>
            <a:spLocks noGrp="1"/>
          </p:cNvSpPr>
          <p:nvPr>
            <p:ph sz="half" idx="2"/>
          </p:nvPr>
        </p:nvSpPr>
        <p:spPr>
          <a:xfrm>
            <a:off x="6604000" y="2120331"/>
            <a:ext cx="4749800" cy="4056632"/>
          </a:xfrm>
        </p:spPr>
        <p:txBody>
          <a:bodyPr>
            <a:noAutofit/>
          </a:bodyPr>
          <a:lstStyle/>
          <a:p>
            <a:r>
              <a:rPr lang="sv-SE" sz="1800">
                <a:solidFill>
                  <a:srgbClr val="1B1B1B"/>
                </a:solidFill>
              </a:rPr>
              <a:t>Planen får upprättas om patienten </a:t>
            </a:r>
            <a:r>
              <a:rPr lang="sv-SE" sz="1800" b="1">
                <a:solidFill>
                  <a:srgbClr val="1B1B1B"/>
                </a:solidFill>
              </a:rPr>
              <a:t>samtycker till det</a:t>
            </a:r>
            <a:r>
              <a:rPr lang="sv-SE" sz="1800">
                <a:solidFill>
                  <a:srgbClr val="1B1B1B"/>
                </a:solidFill>
              </a:rPr>
              <a:t>. Arbetet med planen ska påbörjas utan dröjsmål.</a:t>
            </a:r>
          </a:p>
          <a:p>
            <a:pPr marL="0" indent="0">
              <a:buNone/>
            </a:pPr>
            <a:endParaRPr lang="sv-SE" sz="1800" b="0" i="0">
              <a:solidFill>
                <a:srgbClr val="000000"/>
              </a:solidFill>
              <a:effectLst/>
            </a:endParaRPr>
          </a:p>
          <a:p>
            <a:pPr marL="892175" indent="0">
              <a:buNone/>
            </a:pPr>
            <a:r>
              <a:rPr lang="sv-SE" sz="1800" b="0" i="0">
                <a:solidFill>
                  <a:srgbClr val="000000"/>
                </a:solidFill>
                <a:effectLst/>
              </a:rPr>
              <a:t>Länsgemensam rutin för in- och utskrivning från sluten hälso-och sjukvård samt IT-tjänsten SAMSA: </a:t>
            </a:r>
          </a:p>
          <a:p>
            <a:pPr marL="0" indent="0">
              <a:buNone/>
            </a:pPr>
            <a:r>
              <a:rPr lang="sv-SE" sz="1800">
                <a:solidFill>
                  <a:srgbClr val="000000"/>
                </a:solidFill>
              </a:rPr>
              <a:t>www.vardsamverkan.se/omraden/trygg-och-effektiv-utskrivning-fran-sluten-vard</a:t>
            </a:r>
            <a:endParaRPr lang="sv-SE" sz="1800" b="0" i="0">
              <a:solidFill>
                <a:srgbClr val="000000"/>
              </a:solidFill>
              <a:effectLst/>
            </a:endParaRPr>
          </a:p>
        </p:txBody>
      </p:sp>
      <p:sp>
        <p:nvSpPr>
          <p:cNvPr id="2" name="Rubrik 1">
            <a:extLst>
              <a:ext uri="{FF2B5EF4-FFF2-40B4-BE49-F238E27FC236}">
                <a16:creationId xmlns:a16="http://schemas.microsoft.com/office/drawing/2014/main" id="{5EC98546-6980-4FDE-91C5-F1F274E8B170}"/>
              </a:ext>
            </a:extLst>
          </p:cNvPr>
          <p:cNvSpPr>
            <a:spLocks noGrp="1"/>
          </p:cNvSpPr>
          <p:nvPr>
            <p:ph type="title"/>
          </p:nvPr>
        </p:nvSpPr>
        <p:spPr>
          <a:xfrm>
            <a:off x="838200" y="365125"/>
            <a:ext cx="10795000" cy="1325563"/>
          </a:xfrm>
        </p:spPr>
        <p:txBody>
          <a:bodyPr>
            <a:normAutofit fontScale="90000"/>
          </a:bodyPr>
          <a:lstStyle/>
          <a:p>
            <a:r>
              <a:rPr lang="sv-SE"/>
              <a:t>Lagen om samverkan vid utskrivning från sluten hälso-och sjukvård (2018)</a:t>
            </a:r>
          </a:p>
        </p:txBody>
      </p:sp>
      <p:pic>
        <p:nvPicPr>
          <p:cNvPr id="8" name="Bild 7" descr="Dokument kontur">
            <a:extLst>
              <a:ext uri="{FF2B5EF4-FFF2-40B4-BE49-F238E27FC236}">
                <a16:creationId xmlns:a16="http://schemas.microsoft.com/office/drawing/2014/main" id="{9A3C9E98-BC64-D218-401A-75568402AE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14188" y="3714270"/>
            <a:ext cx="978108" cy="978108"/>
          </a:xfrm>
          <a:prstGeom prst="rect">
            <a:avLst/>
          </a:prstGeom>
        </p:spPr>
      </p:pic>
    </p:spTree>
    <p:extLst>
      <p:ext uri="{BB962C8B-B14F-4D97-AF65-F5344CB8AC3E}">
        <p14:creationId xmlns:p14="http://schemas.microsoft.com/office/powerpoint/2010/main" val="1172995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C543FF-766B-4C7B-8707-F36730CB4156}"/>
              </a:ext>
            </a:extLst>
          </p:cNvPr>
          <p:cNvSpPr>
            <a:spLocks noGrp="1"/>
          </p:cNvSpPr>
          <p:nvPr>
            <p:ph type="title"/>
          </p:nvPr>
        </p:nvSpPr>
        <p:spPr/>
        <p:txBody>
          <a:bodyPr>
            <a:normAutofit/>
          </a:bodyPr>
          <a:lstStyle/>
          <a:p>
            <a:r>
              <a:rPr lang="sv-SE"/>
              <a:t>Skillnader i lagarna</a:t>
            </a:r>
            <a:endParaRPr lang="sv-SE">
              <a:latin typeface="+mn-lt"/>
            </a:endParaRPr>
          </a:p>
        </p:txBody>
      </p:sp>
      <p:sp>
        <p:nvSpPr>
          <p:cNvPr id="3" name="Platshållare för text 2">
            <a:extLst>
              <a:ext uri="{FF2B5EF4-FFF2-40B4-BE49-F238E27FC236}">
                <a16:creationId xmlns:a16="http://schemas.microsoft.com/office/drawing/2014/main" id="{F3C18E4E-7F8E-41E8-9983-A47E338F5D4A}"/>
              </a:ext>
            </a:extLst>
          </p:cNvPr>
          <p:cNvSpPr>
            <a:spLocks noGrp="1"/>
          </p:cNvSpPr>
          <p:nvPr>
            <p:ph type="body" idx="1"/>
          </p:nvPr>
        </p:nvSpPr>
        <p:spPr>
          <a:xfrm>
            <a:off x="798844" y="1571979"/>
            <a:ext cx="5157787" cy="823912"/>
          </a:xfrm>
        </p:spPr>
        <p:txBody>
          <a:bodyPr>
            <a:normAutofit/>
          </a:bodyPr>
          <a:lstStyle/>
          <a:p>
            <a:r>
              <a:rPr lang="sv-SE" sz="2400" b="1"/>
              <a:t>Sammankallande till SIP enligt lag</a:t>
            </a:r>
            <a:endParaRPr lang="sv-SE"/>
          </a:p>
        </p:txBody>
      </p:sp>
      <p:sp>
        <p:nvSpPr>
          <p:cNvPr id="4" name="Platshållare för innehåll 3">
            <a:extLst>
              <a:ext uri="{FF2B5EF4-FFF2-40B4-BE49-F238E27FC236}">
                <a16:creationId xmlns:a16="http://schemas.microsoft.com/office/drawing/2014/main" id="{803A37B3-AC0B-42B0-B62D-09BFE70CCF9D}"/>
              </a:ext>
            </a:extLst>
          </p:cNvPr>
          <p:cNvSpPr>
            <a:spLocks noGrp="1"/>
          </p:cNvSpPr>
          <p:nvPr>
            <p:ph sz="half" idx="2"/>
          </p:nvPr>
        </p:nvSpPr>
        <p:spPr>
          <a:xfrm>
            <a:off x="798844" y="2286707"/>
            <a:ext cx="5157787" cy="3684588"/>
          </a:xfrm>
        </p:spPr>
        <p:txBody>
          <a:bodyPr>
            <a:normAutofit fontScale="62500" lnSpcReduction="20000"/>
          </a:bodyPr>
          <a:lstStyle/>
          <a:p>
            <a:endParaRPr lang="sv-SE" b="1"/>
          </a:p>
          <a:p>
            <a:r>
              <a:rPr lang="sv-SE" b="1"/>
              <a:t>SoL och HSL</a:t>
            </a:r>
            <a:r>
              <a:rPr lang="sv-SE"/>
              <a:t>: Ansvarig och sammankallande är den inom socialtjänsten eller den regionfinansierade vården </a:t>
            </a:r>
            <a:r>
              <a:rPr lang="sv-SE" u="sng"/>
              <a:t>som ser behovet</a:t>
            </a:r>
            <a:r>
              <a:rPr lang="sv-SE"/>
              <a:t>.</a:t>
            </a:r>
          </a:p>
          <a:p>
            <a:endParaRPr lang="sv-SE"/>
          </a:p>
          <a:p>
            <a:r>
              <a:rPr lang="sv-SE" b="1"/>
              <a:t>Samverkan vid utskrivning: </a:t>
            </a:r>
            <a:r>
              <a:rPr lang="sv-SE"/>
              <a:t>Ansvarig och sammankallande är </a:t>
            </a:r>
            <a:r>
              <a:rPr lang="sv-SE" u="sng"/>
              <a:t>fast vårdkontakt </a:t>
            </a:r>
            <a:r>
              <a:rPr lang="sv-SE"/>
              <a:t>i den regionfinansierade öppna vården.</a:t>
            </a:r>
          </a:p>
        </p:txBody>
      </p:sp>
      <p:sp>
        <p:nvSpPr>
          <p:cNvPr id="5" name="Platshållare för text 4">
            <a:extLst>
              <a:ext uri="{FF2B5EF4-FFF2-40B4-BE49-F238E27FC236}">
                <a16:creationId xmlns:a16="http://schemas.microsoft.com/office/drawing/2014/main" id="{80A9919F-98E8-4E63-9006-E222FE4E4E7B}"/>
              </a:ext>
            </a:extLst>
          </p:cNvPr>
          <p:cNvSpPr>
            <a:spLocks noGrp="1"/>
          </p:cNvSpPr>
          <p:nvPr>
            <p:ph type="body" sz="quarter" idx="3"/>
          </p:nvPr>
        </p:nvSpPr>
        <p:spPr>
          <a:xfrm>
            <a:off x="6131256" y="1571979"/>
            <a:ext cx="5183188" cy="823912"/>
          </a:xfrm>
        </p:spPr>
        <p:txBody>
          <a:bodyPr>
            <a:normAutofit/>
          </a:bodyPr>
          <a:lstStyle/>
          <a:p>
            <a:r>
              <a:rPr lang="sv-SE" sz="2400" b="1"/>
              <a:t>När en SIP ska upprättas enligt lag</a:t>
            </a:r>
            <a:endParaRPr lang="sv-SE"/>
          </a:p>
        </p:txBody>
      </p:sp>
      <p:sp>
        <p:nvSpPr>
          <p:cNvPr id="6" name="Platshållare för innehåll 5">
            <a:extLst>
              <a:ext uri="{FF2B5EF4-FFF2-40B4-BE49-F238E27FC236}">
                <a16:creationId xmlns:a16="http://schemas.microsoft.com/office/drawing/2014/main" id="{C01C1D26-B4A0-4A7C-B668-C11513513238}"/>
              </a:ext>
            </a:extLst>
          </p:cNvPr>
          <p:cNvSpPr>
            <a:spLocks noGrp="1"/>
          </p:cNvSpPr>
          <p:nvPr>
            <p:ph sz="quarter" idx="4"/>
          </p:nvPr>
        </p:nvSpPr>
        <p:spPr>
          <a:xfrm>
            <a:off x="6131256" y="2286707"/>
            <a:ext cx="5295900" cy="3684588"/>
          </a:xfrm>
        </p:spPr>
        <p:txBody>
          <a:bodyPr>
            <a:normAutofit fontScale="62500" lnSpcReduction="20000"/>
          </a:bodyPr>
          <a:lstStyle/>
          <a:p>
            <a:endParaRPr lang="sv-SE" b="1"/>
          </a:p>
          <a:p>
            <a:r>
              <a:rPr lang="sv-SE" b="1"/>
              <a:t>SoL och HSL</a:t>
            </a:r>
            <a:r>
              <a:rPr lang="sv-SE"/>
              <a:t>: SIP ska upprättas om kommunen eller regionen bedömer att den behövs </a:t>
            </a:r>
            <a:r>
              <a:rPr lang="sv-SE" u="sng"/>
              <a:t>för att den enskilde ska få sina behov tillgodosedda. </a:t>
            </a:r>
          </a:p>
          <a:p>
            <a:endParaRPr lang="sv-SE" u="sng"/>
          </a:p>
          <a:p>
            <a:pPr>
              <a:spcBef>
                <a:spcPts val="0"/>
              </a:spcBef>
              <a:defRPr/>
            </a:pPr>
            <a:r>
              <a:rPr lang="sv-SE" b="1"/>
              <a:t>Samverkan vid utskrivning: </a:t>
            </a:r>
            <a:r>
              <a:rPr lang="sv-SE"/>
              <a:t>Om patienten efter utskrivningen </a:t>
            </a:r>
            <a:r>
              <a:rPr lang="sv-SE" u="sng"/>
              <a:t>behöver insatser </a:t>
            </a:r>
            <a:r>
              <a:rPr lang="sv-SE"/>
              <a:t>från både region och kommun i form av hälso- och sjukvård eller socialtjänst, ska SIP genomföras av representanter för de enheter som ansvarar för insatserna. </a:t>
            </a:r>
            <a:r>
              <a:rPr lang="sv-SE" u="sng"/>
              <a:t>Finns redan en SIP</a:t>
            </a:r>
            <a:r>
              <a:rPr lang="sv-SE"/>
              <a:t> upprättad vid inskrivning ska den följas upp.</a:t>
            </a:r>
          </a:p>
        </p:txBody>
      </p:sp>
      <p:sp>
        <p:nvSpPr>
          <p:cNvPr id="7" name="textruta 6">
            <a:extLst>
              <a:ext uri="{FF2B5EF4-FFF2-40B4-BE49-F238E27FC236}">
                <a16:creationId xmlns:a16="http://schemas.microsoft.com/office/drawing/2014/main" id="{B8CF741F-F6BB-4601-A6A8-53805D93F407}"/>
              </a:ext>
            </a:extLst>
          </p:cNvPr>
          <p:cNvSpPr txBox="1"/>
          <p:nvPr/>
        </p:nvSpPr>
        <p:spPr>
          <a:xfrm>
            <a:off x="878694" y="5971295"/>
            <a:ext cx="10074442" cy="369332"/>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FF8427"/>
                </a:solidFill>
                <a:effectLst/>
                <a:uLnTx/>
                <a:uFillTx/>
                <a:latin typeface="Arial Nova"/>
                <a:ea typeface="+mn-ea"/>
                <a:cs typeface="+mn-cs"/>
              </a:rPr>
              <a:t>Samtycke krävs alltid, och SIP-processen är densamma oavsett lag</a:t>
            </a:r>
            <a:r>
              <a:rPr kumimoji="0" lang="sv-SE" sz="1800" b="0" i="0" u="none" strike="noStrike" kern="1200" cap="none" spc="0" normalizeH="0" baseline="0" noProof="0">
                <a:ln>
                  <a:noFill/>
                </a:ln>
                <a:solidFill>
                  <a:srgbClr val="FF8427"/>
                </a:solidFill>
                <a:effectLst/>
                <a:uLnTx/>
                <a:uFillTx/>
                <a:latin typeface="Arial Nova"/>
                <a:ea typeface="+mn-ea"/>
                <a:cs typeface="+mn-cs"/>
              </a:rPr>
              <a:t>! </a:t>
            </a:r>
          </a:p>
        </p:txBody>
      </p:sp>
      <p:sp>
        <p:nvSpPr>
          <p:cNvPr id="13" name="textruta 12">
            <a:extLst>
              <a:ext uri="{FF2B5EF4-FFF2-40B4-BE49-F238E27FC236}">
                <a16:creationId xmlns:a16="http://schemas.microsoft.com/office/drawing/2014/main" id="{CE34A293-68A0-217F-7DB0-ECDF810EC695}"/>
              </a:ext>
            </a:extLst>
          </p:cNvPr>
          <p:cNvSpPr txBox="1"/>
          <p:nvPr/>
        </p:nvSpPr>
        <p:spPr>
          <a:xfrm>
            <a:off x="1038815" y="4972483"/>
            <a:ext cx="443488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Arial Nova"/>
                <a:ea typeface="+mn-ea"/>
                <a:cs typeface="+mn-cs"/>
              </a:rPr>
              <a:t>Fördjupning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1" u="none" strike="noStrike" kern="1200" cap="none" spc="0" normalizeH="0" baseline="0" noProof="0">
                <a:ln>
                  <a:noFill/>
                </a:ln>
                <a:solidFill>
                  <a:prstClr val="black"/>
                </a:solidFill>
                <a:effectLst/>
                <a:uLnTx/>
                <a:uFillTx/>
                <a:latin typeface="Arial Nova"/>
                <a:ea typeface="+mn-ea"/>
                <a:cs typeface="+mn-cs"/>
              </a:rPr>
              <a:t>Nationell vägledning om fast vårdkontakt och SIP från Socialstyrelsen finns här: </a:t>
            </a:r>
            <a:r>
              <a:rPr kumimoji="0" lang="sv-SE" sz="1600" b="1" i="1" u="sng" strike="noStrike" kern="1200" cap="none" spc="0" normalizeH="0" baseline="0" noProof="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rPr>
              <a:t>LÄNK</a:t>
            </a:r>
            <a:endParaRPr kumimoji="0" lang="sv-SE" sz="1600" b="0" i="1"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black"/>
              </a:solidFill>
              <a:effectLst/>
              <a:uLnTx/>
              <a:uFillTx/>
              <a:latin typeface="Arial Nova"/>
              <a:ea typeface="+mn-ea"/>
              <a:cs typeface="+mn-cs"/>
            </a:endParaRPr>
          </a:p>
        </p:txBody>
      </p:sp>
    </p:spTree>
    <p:extLst>
      <p:ext uri="{BB962C8B-B14F-4D97-AF65-F5344CB8AC3E}">
        <p14:creationId xmlns:p14="http://schemas.microsoft.com/office/powerpoint/2010/main" val="146560164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tshållare för innehåll 7">
            <a:extLst>
              <a:ext uri="{FF2B5EF4-FFF2-40B4-BE49-F238E27FC236}">
                <a16:creationId xmlns:a16="http://schemas.microsoft.com/office/drawing/2014/main" id="{BFF0D0ED-12C8-4AA6-9352-09307820D192}"/>
              </a:ext>
            </a:extLst>
          </p:cNvPr>
          <p:cNvSpPr>
            <a:spLocks noGrp="1"/>
          </p:cNvSpPr>
          <p:nvPr>
            <p:ph idx="1"/>
          </p:nvPr>
        </p:nvSpPr>
        <p:spPr>
          <a:xfrm>
            <a:off x="836676" y="1502614"/>
            <a:ext cx="10515600" cy="4351338"/>
          </a:xfrm>
        </p:spPr>
        <p:txBody>
          <a:bodyPr vert="horz" lIns="91440" tIns="45720" rIns="91440" bIns="45720" rtlCol="0" anchor="t">
            <a:normAutofit/>
          </a:bodyPr>
          <a:lstStyle/>
          <a:p>
            <a:pPr marL="0" lvl="0" indent="0">
              <a:buNone/>
            </a:pPr>
            <a:r>
              <a:rPr lang="sv-SE" sz="5600" b="1"/>
              <a:t>Frågestund</a:t>
            </a:r>
            <a:endParaRPr lang="en-US"/>
          </a:p>
          <a:p>
            <a:endParaRPr lang="sv-SE"/>
          </a:p>
        </p:txBody>
      </p:sp>
    </p:spTree>
    <p:extLst>
      <p:ext uri="{BB962C8B-B14F-4D97-AF65-F5344CB8AC3E}">
        <p14:creationId xmlns:p14="http://schemas.microsoft.com/office/powerpoint/2010/main" val="360316032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latshållare för innehåll 4" descr="Unga multiracialkompisar">
            <a:extLst>
              <a:ext uri="{FF2B5EF4-FFF2-40B4-BE49-F238E27FC236}">
                <a16:creationId xmlns:a16="http://schemas.microsoft.com/office/drawing/2014/main" id="{F784B096-16F8-4DB8-A77C-3EF7182DBB6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20" y="10"/>
            <a:ext cx="12191980" cy="6857990"/>
          </a:xfrm>
          <a:prstGeom prst="rect">
            <a:avLst/>
          </a:prstGeom>
          <a:noFill/>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7FE27A7-C538-3B50-BBA3-CDA9E8E22224}"/>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a:solidFill>
                  <a:schemeClr val="tx1">
                    <a:lumMod val="85000"/>
                    <a:lumOff val="15000"/>
                  </a:schemeClr>
                </a:solidFill>
                <a:latin typeface="+mj-lt"/>
                <a:ea typeface="+mj-ea"/>
              </a:rPr>
              <a:t>SIP för barn och unga</a:t>
            </a:r>
          </a:p>
        </p:txBody>
      </p:sp>
      <p:cxnSp>
        <p:nvCxnSpPr>
          <p:cNvPr id="22"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72652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4BE05D7D-E7BA-0539-182A-831589BAF81C}"/>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5" name="Platshållare för sidfot 4">
            <a:extLst>
              <a:ext uri="{FF2B5EF4-FFF2-40B4-BE49-F238E27FC236}">
                <a16:creationId xmlns:a16="http://schemas.microsoft.com/office/drawing/2014/main" id="{6F095F14-854D-3D86-7E0C-D047DCA29968}"/>
              </a:ext>
            </a:extLst>
          </p:cNvPr>
          <p:cNvSpPr>
            <a:spLocks noGrp="1"/>
          </p:cNvSpPr>
          <p:nvPr>
            <p:ph type="ftr" sz="quarter" idx="11"/>
          </p:nvPr>
        </p:nvSpPr>
        <p:spPr/>
        <p:txBody>
          <a:bodyPr/>
          <a:lstStyle/>
          <a:p>
            <a:r>
              <a:rPr lang="sv-SE"/>
              <a:t>www.vardsamverkan.se/</a:t>
            </a:r>
            <a:r>
              <a:rPr lang="sv-SE" b="1"/>
              <a:t>goteborgsomradet</a:t>
            </a:r>
          </a:p>
        </p:txBody>
      </p:sp>
      <p:pic>
        <p:nvPicPr>
          <p:cNvPr id="14" name="Bildobjekt 13" descr="Se beskrivning i Anteckningar">
            <a:extLst>
              <a:ext uri="{FF2B5EF4-FFF2-40B4-BE49-F238E27FC236}">
                <a16:creationId xmlns:a16="http://schemas.microsoft.com/office/drawing/2014/main" id="{6CC39CB2-99EC-9DC7-DCBC-ACF30A12EB0C}"/>
              </a:ext>
            </a:extLst>
          </p:cNvPr>
          <p:cNvPicPr>
            <a:picLocks noChangeAspect="1"/>
          </p:cNvPicPr>
          <p:nvPr/>
        </p:nvPicPr>
        <p:blipFill>
          <a:blip r:embed="rId3"/>
          <a:stretch>
            <a:fillRect/>
          </a:stretch>
        </p:blipFill>
        <p:spPr>
          <a:xfrm>
            <a:off x="3621354" y="3321573"/>
            <a:ext cx="5119684" cy="2214978"/>
          </a:xfrm>
          <a:prstGeom prst="rect">
            <a:avLst/>
          </a:prstGeom>
        </p:spPr>
      </p:pic>
      <p:pic>
        <p:nvPicPr>
          <p:cNvPr id="15" name="Bildobjekt 14" descr="Se beskrivning i Anteckningar">
            <a:extLst>
              <a:ext uri="{FF2B5EF4-FFF2-40B4-BE49-F238E27FC236}">
                <a16:creationId xmlns:a16="http://schemas.microsoft.com/office/drawing/2014/main" id="{F3314BB5-9537-FA20-D2E0-1A83830ED56C}"/>
              </a:ext>
            </a:extLst>
          </p:cNvPr>
          <p:cNvPicPr>
            <a:picLocks noChangeAspect="1"/>
          </p:cNvPicPr>
          <p:nvPr/>
        </p:nvPicPr>
        <p:blipFill>
          <a:blip r:embed="rId4"/>
          <a:stretch>
            <a:fillRect/>
          </a:stretch>
        </p:blipFill>
        <p:spPr>
          <a:xfrm>
            <a:off x="275460" y="990850"/>
            <a:ext cx="3057017" cy="4493882"/>
          </a:xfrm>
          <a:prstGeom prst="rect">
            <a:avLst/>
          </a:prstGeom>
          <a:noFill/>
          <a:ln>
            <a:solidFill>
              <a:schemeClr val="tx1"/>
            </a:solidFill>
          </a:ln>
          <a:effectLst>
            <a:outerShdw blurRad="76200" dir="13500000" sy="23000" kx="1200000" algn="br" rotWithShape="0">
              <a:prstClr val="black">
                <a:alpha val="20000"/>
              </a:prstClr>
            </a:outerShdw>
          </a:effectLst>
        </p:spPr>
      </p:pic>
      <p:pic>
        <p:nvPicPr>
          <p:cNvPr id="16" name="Bildobjekt 15" descr="Se beskrivning i Anteckningar">
            <a:extLst>
              <a:ext uri="{FF2B5EF4-FFF2-40B4-BE49-F238E27FC236}">
                <a16:creationId xmlns:a16="http://schemas.microsoft.com/office/drawing/2014/main" id="{9D849ECB-C011-E31E-E778-428C1A0C355C}"/>
              </a:ext>
            </a:extLst>
          </p:cNvPr>
          <p:cNvPicPr>
            <a:picLocks noChangeAspect="1"/>
          </p:cNvPicPr>
          <p:nvPr/>
        </p:nvPicPr>
        <p:blipFill>
          <a:blip r:embed="rId5"/>
          <a:stretch>
            <a:fillRect/>
          </a:stretch>
        </p:blipFill>
        <p:spPr>
          <a:xfrm>
            <a:off x="9029915" y="1158415"/>
            <a:ext cx="2947432" cy="4326317"/>
          </a:xfrm>
          <a:prstGeom prst="rect">
            <a:avLst/>
          </a:prstGeom>
          <a:ln>
            <a:solidFill>
              <a:schemeClr val="accent1"/>
            </a:solidFill>
          </a:ln>
          <a:effectLst>
            <a:outerShdw blurRad="76200" dir="13500000" sy="23000" kx="1200000" algn="br" rotWithShape="0">
              <a:prstClr val="black">
                <a:alpha val="20000"/>
              </a:prstClr>
            </a:outerShdw>
          </a:effectLst>
        </p:spPr>
      </p:pic>
      <p:sp>
        <p:nvSpPr>
          <p:cNvPr id="17" name="Rubrik 2">
            <a:extLst>
              <a:ext uri="{FF2B5EF4-FFF2-40B4-BE49-F238E27FC236}">
                <a16:creationId xmlns:a16="http://schemas.microsoft.com/office/drawing/2014/main" id="{723D0752-8070-5350-547D-88AE16520393}"/>
              </a:ext>
            </a:extLst>
          </p:cNvPr>
          <p:cNvSpPr>
            <a:spLocks noGrp="1"/>
          </p:cNvSpPr>
          <p:nvPr>
            <p:ph type="title"/>
          </p:nvPr>
        </p:nvSpPr>
        <p:spPr>
          <a:xfrm>
            <a:off x="621321" y="-1325563"/>
            <a:ext cx="10515600" cy="1325563"/>
          </a:xfrm>
        </p:spPr>
        <p:txBody>
          <a:bodyPr/>
          <a:lstStyle/>
          <a:p>
            <a:r>
              <a:rPr lang="en-SE"/>
              <a:t>V</a:t>
            </a:r>
            <a:r>
              <a:rPr lang="sv-SE" err="1"/>
              <a:t>ästbus</a:t>
            </a:r>
            <a:r>
              <a:rPr lang="sv-SE"/>
              <a:t> riktlinjer ersätts</a:t>
            </a:r>
            <a:endParaRPr lang="en-SE"/>
          </a:p>
        </p:txBody>
      </p:sp>
      <p:sp>
        <p:nvSpPr>
          <p:cNvPr id="18" name="textruta 17">
            <a:extLst>
              <a:ext uri="{FF2B5EF4-FFF2-40B4-BE49-F238E27FC236}">
                <a16:creationId xmlns:a16="http://schemas.microsoft.com/office/drawing/2014/main" id="{31E2EF44-D233-3D6B-2BE7-03A4FABA37D2}"/>
              </a:ext>
            </a:extLst>
          </p:cNvPr>
          <p:cNvSpPr txBox="1"/>
          <p:nvPr/>
        </p:nvSpPr>
        <p:spPr>
          <a:xfrm>
            <a:off x="3420093" y="556924"/>
            <a:ext cx="5609822" cy="2585323"/>
          </a:xfrm>
          <a:prstGeom prst="rect">
            <a:avLst/>
          </a:prstGeom>
          <a:noFill/>
        </p:spPr>
        <p:txBody>
          <a:bodyPr wrap="square" rtlCol="0">
            <a:spAutoFit/>
          </a:bodyPr>
          <a:lstStyle/>
          <a:p>
            <a:r>
              <a:rPr lang="sv-SE"/>
              <a:t>Samverkan för barns och ungas hälsa har tidigare reglerats genom Västbus riktlinjer.</a:t>
            </a:r>
          </a:p>
          <a:p>
            <a:endParaRPr lang="sv-SE"/>
          </a:p>
          <a:p>
            <a:r>
              <a:rPr lang="sv-SE"/>
              <a:t>Sedan år 2021 gäller istället två nya styrdokument i samverkan för barns och ungas hälsa som </a:t>
            </a:r>
            <a:r>
              <a:rPr lang="sv-SE" b="1"/>
              <a:t>ersätter Västbus</a:t>
            </a:r>
            <a:r>
              <a:rPr lang="sv-SE"/>
              <a:t>:</a:t>
            </a:r>
          </a:p>
          <a:p>
            <a:endParaRPr lang="sv-SE"/>
          </a:p>
          <a:p>
            <a:r>
              <a:rPr lang="sv-SE"/>
              <a:t>Överenskommelsen om Samverkan för barns och ungas hälsa + SIP-riktlinjen.</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textruta 18">
            <a:extLst>
              <a:ext uri="{FF2B5EF4-FFF2-40B4-BE49-F238E27FC236}">
                <a16:creationId xmlns:a16="http://schemas.microsoft.com/office/drawing/2014/main" id="{B676CDC8-DBE9-881D-6591-8CF382CCD873}"/>
              </a:ext>
            </a:extLst>
          </p:cNvPr>
          <p:cNvSpPr txBox="1"/>
          <p:nvPr/>
        </p:nvSpPr>
        <p:spPr>
          <a:xfrm>
            <a:off x="168582" y="5699585"/>
            <a:ext cx="62697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Länk: Överenskommelse om samverkan för barns och ungas hälsa</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ruta 19">
            <a:extLst>
              <a:ext uri="{FF2B5EF4-FFF2-40B4-BE49-F238E27FC236}">
                <a16:creationId xmlns:a16="http://schemas.microsoft.com/office/drawing/2014/main" id="{954472D4-B242-BE2E-C0D0-900CDD42BF3B}"/>
              </a:ext>
            </a:extLst>
          </p:cNvPr>
          <p:cNvSpPr txBox="1"/>
          <p:nvPr/>
        </p:nvSpPr>
        <p:spPr>
          <a:xfrm>
            <a:off x="7167730" y="5699585"/>
            <a:ext cx="485568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hlinkClick r:id="rId7">
                  <a:extLst>
                    <a:ext uri="{A12FA001-AC4F-418D-AE19-62706E023703}">
                      <ahyp:hlinkClr xmlns:ahyp="http://schemas.microsoft.com/office/drawing/2018/hyperlinkcolor" val="tx"/>
                    </a:ext>
                  </a:extLst>
                </a:hlinkClick>
              </a:rPr>
              <a:t>Länk: Riktlinje för SIP i Västra Götaland 2020-2023</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126723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12B0901-9950-4E9B-AE65-FDF54CBAD7E8}"/>
              </a:ext>
            </a:extLst>
          </p:cNvPr>
          <p:cNvSpPr>
            <a:spLocks noGrp="1"/>
          </p:cNvSpPr>
          <p:nvPr>
            <p:ph type="title"/>
          </p:nvPr>
        </p:nvSpPr>
        <p:spPr>
          <a:xfrm>
            <a:off x="694981" y="510016"/>
            <a:ext cx="10515600" cy="718274"/>
          </a:xfrm>
        </p:spPr>
        <p:txBody>
          <a:bodyPr>
            <a:normAutofit/>
          </a:bodyPr>
          <a:lstStyle/>
          <a:p>
            <a:r>
              <a:rPr lang="sv-SE">
                <a:solidFill>
                  <a:schemeClr val="accent4"/>
                </a:solidFill>
              </a:rPr>
              <a:t>Individsamverkan genom </a:t>
            </a:r>
            <a:r>
              <a:rPr lang="sv-SE" b="1">
                <a:solidFill>
                  <a:schemeClr val="accent4"/>
                </a:solidFill>
              </a:rPr>
              <a:t>SIP</a:t>
            </a:r>
            <a:r>
              <a:rPr lang="sv-SE">
                <a:solidFill>
                  <a:schemeClr val="accent4"/>
                </a:solidFill>
              </a:rPr>
              <a:t>!</a:t>
            </a:r>
          </a:p>
        </p:txBody>
      </p:sp>
      <p:sp>
        <p:nvSpPr>
          <p:cNvPr id="3" name="Platshållare för innehåll 2">
            <a:extLst>
              <a:ext uri="{FF2B5EF4-FFF2-40B4-BE49-F238E27FC236}">
                <a16:creationId xmlns:a16="http://schemas.microsoft.com/office/drawing/2014/main" id="{F48513C4-1424-4A8E-8B3B-7C45D3D88447}"/>
              </a:ext>
            </a:extLst>
          </p:cNvPr>
          <p:cNvSpPr>
            <a:spLocks noGrp="1"/>
          </p:cNvSpPr>
          <p:nvPr>
            <p:ph idx="1"/>
          </p:nvPr>
        </p:nvSpPr>
        <p:spPr>
          <a:xfrm>
            <a:off x="434025" y="1612598"/>
            <a:ext cx="6881175" cy="4635802"/>
          </a:xfrm>
        </p:spPr>
        <p:txBody>
          <a:bodyPr>
            <a:normAutofit/>
          </a:bodyPr>
          <a:lstStyle/>
          <a:p>
            <a:pPr algn="just"/>
            <a:r>
              <a:rPr lang="sv-SE" sz="1900"/>
              <a:t>Överenskommelsen anger ett tydligt uppdrag för kommun och region att använda </a:t>
            </a:r>
            <a:r>
              <a:rPr lang="sv-SE" sz="1900" b="1"/>
              <a:t>SIP som verktyg </a:t>
            </a:r>
            <a:r>
              <a:rPr lang="sv-SE" sz="1900"/>
              <a:t>i samverkan för enskilda barn och unga.</a:t>
            </a:r>
          </a:p>
          <a:p>
            <a:pPr algn="just"/>
            <a:r>
              <a:rPr lang="sv-SE" sz="1900"/>
              <a:t>Begreppet Västbus har nu ersatts av begreppet SIP i dokument och mallar. Det innebär att </a:t>
            </a:r>
            <a:r>
              <a:rPr lang="sv-SE" sz="1900" b="1"/>
              <a:t>mallar och dokument för SIP </a:t>
            </a:r>
            <a:r>
              <a:rPr lang="sv-SE" sz="1900"/>
              <a:t>ska användas i SIP-processen och vid SIP-möten - det som tidigare kallades Västbusmöten.</a:t>
            </a:r>
          </a:p>
          <a:p>
            <a:pPr algn="just"/>
            <a:r>
              <a:rPr lang="sv-SE" sz="1900" b="1">
                <a:solidFill>
                  <a:prstClr val="black"/>
                </a:solidFill>
              </a:rPr>
              <a:t>Skolan</a:t>
            </a:r>
            <a:r>
              <a:rPr lang="sv-SE" sz="1900">
                <a:solidFill>
                  <a:prstClr val="black"/>
                </a:solidFill>
              </a:rPr>
              <a:t> (samtliga förskole- och skolformer, elevhälsan) är genom överenskommelsen  </a:t>
            </a:r>
            <a:r>
              <a:rPr lang="sv-SE" sz="1900" b="1">
                <a:solidFill>
                  <a:prstClr val="black"/>
                </a:solidFill>
              </a:rPr>
              <a:t>jämbördig part i arbetet med SIP</a:t>
            </a:r>
            <a:r>
              <a:rPr lang="sv-SE" sz="1900">
                <a:solidFill>
                  <a:prstClr val="black"/>
                </a:solidFill>
              </a:rPr>
              <a:t>. Åtagandet innebär </a:t>
            </a:r>
            <a:r>
              <a:rPr lang="sv-SE" sz="1900" i="1">
                <a:solidFill>
                  <a:prstClr val="black"/>
                </a:solidFill>
              </a:rPr>
              <a:t>samma</a:t>
            </a:r>
            <a:r>
              <a:rPr lang="sv-SE" sz="1900">
                <a:solidFill>
                  <a:prstClr val="black"/>
                </a:solidFill>
              </a:rPr>
              <a:t> skyldighet för skolan, som för socialtjänst och regional hälso- och sjukvård, att vid upptäckt behov ta ansvar för att starta SIP-processen, dvs. förbereda, kalla/bjud in till SIP-möte, genomföra SIP-möte, upprätta SIP, följa upp och avsluta. </a:t>
            </a:r>
          </a:p>
          <a:p>
            <a:pPr algn="just"/>
            <a:endParaRPr lang="sv-SE" sz="1900"/>
          </a:p>
        </p:txBody>
      </p:sp>
      <p:pic>
        <p:nvPicPr>
          <p:cNvPr id="4" name="Bild 57">
            <a:extLst>
              <a:ext uri="{FF2B5EF4-FFF2-40B4-BE49-F238E27FC236}">
                <a16:creationId xmlns:a16="http://schemas.microsoft.com/office/drawing/2014/main" id="{4D7FF582-37B0-4E6C-8D9E-B9074E9385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16"/>
          <a:stretch/>
        </p:blipFill>
        <p:spPr bwMode="auto">
          <a:xfrm>
            <a:off x="8604194" y="563543"/>
            <a:ext cx="2892825" cy="6065409"/>
          </a:xfrm>
          <a:prstGeom prst="rect">
            <a:avLst/>
          </a:prstGeom>
          <a:noFill/>
          <a:ln>
            <a:noFill/>
          </a:ln>
          <a:effectLst>
            <a:outerShdw blurRad="76200" dir="18900000" sy="23000" kx="-1200000" algn="bl" rotWithShape="0">
              <a:prstClr val="black">
                <a:alpha val="2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5899787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67191AB1-26E1-433D-D0FE-05CF303666CD}"/>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5" name="Platshållare för sidfot 4">
            <a:extLst>
              <a:ext uri="{FF2B5EF4-FFF2-40B4-BE49-F238E27FC236}">
                <a16:creationId xmlns:a16="http://schemas.microsoft.com/office/drawing/2014/main" id="{4F95D364-9F45-7C27-BCB9-2F96D33D7F14}"/>
              </a:ext>
            </a:extLst>
          </p:cNvPr>
          <p:cNvSpPr>
            <a:spLocks noGrp="1"/>
          </p:cNvSpPr>
          <p:nvPr>
            <p:ph type="ftr" sz="quarter" idx="11"/>
          </p:nvPr>
        </p:nvSpPr>
        <p:spPr/>
        <p:txBody>
          <a:bodyPr/>
          <a:lstStyle/>
          <a:p>
            <a:r>
              <a:rPr lang="sv-SE"/>
              <a:t>www.vardsamverkan.se/</a:t>
            </a:r>
            <a:r>
              <a:rPr lang="sv-SE" b="1"/>
              <a:t>goteborgsomradet</a:t>
            </a:r>
          </a:p>
        </p:txBody>
      </p:sp>
      <p:sp>
        <p:nvSpPr>
          <p:cNvPr id="6" name="Rubrik 1">
            <a:extLst>
              <a:ext uri="{FF2B5EF4-FFF2-40B4-BE49-F238E27FC236}">
                <a16:creationId xmlns:a16="http://schemas.microsoft.com/office/drawing/2014/main" id="{84C51668-ADCB-F9B2-9A26-7B3D2893BAC1}"/>
              </a:ext>
            </a:extLst>
          </p:cNvPr>
          <p:cNvSpPr txBox="1">
            <a:spLocks/>
          </p:cNvSpPr>
          <p:nvPr/>
        </p:nvSpPr>
        <p:spPr>
          <a:xfrm>
            <a:off x="367145" y="425771"/>
            <a:ext cx="11035145" cy="1325563"/>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kern="1200">
                <a:solidFill>
                  <a:schemeClr val="tx1"/>
                </a:solidFill>
                <a:latin typeface="Cambria" panose="02040503050406030204" pitchFamily="18" charset="0"/>
                <a:ea typeface="Cambria" panose="02040503050406030204" pitchFamily="18" charset="0"/>
                <a:cs typeface="+mj-cs"/>
              </a:defRPr>
            </a:lvl1pPr>
          </a:lstStyle>
          <a:p>
            <a:r>
              <a:rPr lang="sv-SE"/>
              <a:t>Överenskommelsen om samverkan för barns och ungas hälsa</a:t>
            </a:r>
          </a:p>
        </p:txBody>
      </p:sp>
      <p:pic>
        <p:nvPicPr>
          <p:cNvPr id="7" name="Platshållare för innehåll 5">
            <a:extLst>
              <a:ext uri="{FF2B5EF4-FFF2-40B4-BE49-F238E27FC236}">
                <a16:creationId xmlns:a16="http://schemas.microsoft.com/office/drawing/2014/main" id="{40D1BEA6-3C3D-AE13-A4BC-B6C12005258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705600" y="1367860"/>
            <a:ext cx="5486400" cy="5064369"/>
          </a:xfrm>
          <a:prstGeom prst="rect">
            <a:avLst/>
          </a:prstGeom>
        </p:spPr>
      </p:pic>
      <p:sp>
        <p:nvSpPr>
          <p:cNvPr id="8" name="Platshållare för innehåll 3">
            <a:extLst>
              <a:ext uri="{FF2B5EF4-FFF2-40B4-BE49-F238E27FC236}">
                <a16:creationId xmlns:a16="http://schemas.microsoft.com/office/drawing/2014/main" id="{4788F7E4-0909-3617-B106-305015105791}"/>
              </a:ext>
            </a:extLst>
          </p:cNvPr>
          <p:cNvSpPr txBox="1">
            <a:spLocks/>
          </p:cNvSpPr>
          <p:nvPr/>
        </p:nvSpPr>
        <p:spPr>
          <a:xfrm>
            <a:off x="2013857" y="1981200"/>
            <a:ext cx="4691743" cy="290126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v-SE" sz="2400"/>
              <a:t>Målgrupp:</a:t>
            </a:r>
          </a:p>
          <a:p>
            <a:pPr marL="0" indent="0">
              <a:buFont typeface="Arial" panose="020B0604020202020204" pitchFamily="34" charset="0"/>
              <a:buNone/>
            </a:pPr>
            <a:r>
              <a:rPr lang="sv-SE" sz="2400"/>
              <a:t>Alla barn och unga 0-20 år </a:t>
            </a:r>
          </a:p>
          <a:p>
            <a:pPr marL="0" indent="0">
              <a:buFont typeface="Arial" panose="020B0604020202020204" pitchFamily="34" charset="0"/>
              <a:buNone/>
            </a:pPr>
            <a:r>
              <a:rPr lang="sv-SE" sz="2400"/>
              <a:t>som behöver samordnade insatser och tvärprofessionell kompetens </a:t>
            </a:r>
          </a:p>
          <a:p>
            <a:pPr marL="0" indent="0">
              <a:buFont typeface="Arial" panose="020B0604020202020204" pitchFamily="34" charset="0"/>
              <a:buNone/>
            </a:pPr>
            <a:r>
              <a:rPr lang="sv-SE" sz="2400"/>
              <a:t>från olika verksamheter inom Västra Götalandsregionen (VGR) och kommunerna.</a:t>
            </a:r>
            <a:endParaRPr lang="sv-SE" sz="2200"/>
          </a:p>
        </p:txBody>
      </p:sp>
      <p:pic>
        <p:nvPicPr>
          <p:cNvPr id="9" name="Bildobjekt 8" descr="Se beskrivning i Anteckningar">
            <a:extLst>
              <a:ext uri="{FF2B5EF4-FFF2-40B4-BE49-F238E27FC236}">
                <a16:creationId xmlns:a16="http://schemas.microsoft.com/office/drawing/2014/main" id="{D28A82EB-B496-0D1F-77A0-E85D7D99A8E0}"/>
              </a:ext>
            </a:extLst>
          </p:cNvPr>
          <p:cNvPicPr>
            <a:picLocks noChangeAspect="1"/>
          </p:cNvPicPr>
          <p:nvPr/>
        </p:nvPicPr>
        <p:blipFill>
          <a:blip r:embed="rId3"/>
          <a:stretch>
            <a:fillRect/>
          </a:stretch>
        </p:blipFill>
        <p:spPr>
          <a:xfrm rot="20539043">
            <a:off x="642105" y="4133368"/>
            <a:ext cx="1579275" cy="2321568"/>
          </a:xfrm>
          <a:prstGeom prst="rect">
            <a:avLst/>
          </a:prstGeom>
          <a:noFill/>
          <a:ln>
            <a:solidFill>
              <a:schemeClr val="tx1"/>
            </a:solidFill>
          </a:ln>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38296360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EE7AE1DC-2EF5-4864-9986-B525A8BBC239}"/>
              </a:ext>
            </a:extLst>
          </p:cNvPr>
          <p:cNvSpPr/>
          <p:nvPr/>
        </p:nvSpPr>
        <p:spPr>
          <a:xfrm>
            <a:off x="3755571" y="1057461"/>
            <a:ext cx="8108681" cy="4570482"/>
          </a:xfrm>
          <a:prstGeom prst="rect">
            <a:avLst/>
          </a:prstGeom>
          <a:effectLst>
            <a:glow rad="228600">
              <a:schemeClr val="accent6">
                <a:satMod val="175000"/>
                <a:alpha val="40000"/>
              </a:schemeClr>
            </a:glow>
          </a:effectLst>
        </p:spPr>
        <p:txBody>
          <a:bodyPr wrap="square" lIns="91440" tIns="45720" rIns="91440" bIns="45720" anchor="t">
            <a:spAutoFit/>
          </a:bodyPr>
          <a:lstStyle/>
          <a:p>
            <a:pPr marL="5715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Struktur för att leda i samverkan</a:t>
            </a:r>
          </a:p>
          <a:p>
            <a:pPr marL="10287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samverka enligt ledningsstrukturen för vård och omsorg (NOSAM mm)</a:t>
            </a:r>
          </a:p>
          <a:p>
            <a:pPr marL="10287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känna till eget och samverkansparters uppdrag </a:t>
            </a:r>
          </a:p>
          <a:p>
            <a:pPr marL="10287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efterfråga följsamhet till gemensamma överenskommelser</a:t>
            </a:r>
          </a:p>
          <a:p>
            <a:pPr marL="10287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genomföra gemensam kompetensutveckling.</a:t>
            </a:r>
          </a:p>
          <a:p>
            <a:pPr marL="1028700" marR="0" lvl="1"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Calibri"/>
              </a:rPr>
              <a:t>SIP som verktyg vid individsamverkan</a:t>
            </a:r>
          </a:p>
          <a:p>
            <a:pPr marL="800100" marR="0" lvl="1"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Tidiga samordnade insatser </a:t>
            </a:r>
            <a:endParaRPr kumimoji="0" lang="sv-SE" sz="2400" b="0" i="0" u="none" strike="noStrike" kern="1200" cap="none" spc="0" normalizeH="0" baseline="0" noProof="0">
              <a:ln>
                <a:noFill/>
              </a:ln>
              <a:solidFill>
                <a:srgbClr val="FF0000"/>
              </a:solidFill>
              <a:effectLst/>
              <a:uLnTx/>
              <a:uFillTx/>
              <a:latin typeface="Calibri" panose="020F0502020204030204"/>
              <a:ea typeface="+mn-ea"/>
              <a:cs typeface="Calibri"/>
            </a:endParaRPr>
          </a:p>
          <a:p>
            <a:pPr marL="1257300" marR="0" lvl="2"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Delaktighet</a:t>
            </a:r>
            <a:r>
              <a:rPr kumimoji="0" lang="sv-SE" sz="2400" b="0" i="0" u="none" strike="noStrike" kern="1200" cap="none" spc="0" normalizeH="0" baseline="0" noProof="0">
                <a:ln>
                  <a:noFill/>
                </a:ln>
                <a:solidFill>
                  <a:srgbClr val="FF0000"/>
                </a:solidFill>
                <a:effectLst/>
                <a:uLnTx/>
                <a:uFillTx/>
                <a:latin typeface="Calibri" panose="020F0502020204030204"/>
                <a:ea typeface="+mn-ea"/>
                <a:cs typeface="Calibri"/>
              </a:rPr>
              <a:t> </a:t>
            </a:r>
          </a:p>
          <a:p>
            <a:pPr marL="1714500" marR="0" lvl="3" indent="-228600" algn="l" defTabSz="914400" rtl="0" eaLnBrk="1" fontAlgn="auto" latinLnBrk="0" hangingPunct="1">
              <a:lnSpc>
                <a:spcPct val="15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Säkra hälso- och sjukvård, tandvård och skola till </a:t>
            </a:r>
          </a:p>
          <a:p>
            <a:pPr marL="1028700" marR="0" lvl="2" indent="0" algn="l" defTabSz="914400" rtl="0" eaLnBrk="1" fontAlgn="auto" latinLnBrk="0" hangingPunct="1">
              <a:lnSpc>
                <a:spcPct val="10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	barn och unga placerade utanför hemmet</a:t>
            </a:r>
          </a:p>
        </p:txBody>
      </p:sp>
      <p:sp>
        <p:nvSpPr>
          <p:cNvPr id="4" name="Rektangel 3">
            <a:extLst>
              <a:ext uri="{FF2B5EF4-FFF2-40B4-BE49-F238E27FC236}">
                <a16:creationId xmlns:a16="http://schemas.microsoft.com/office/drawing/2014/main" id="{B32F9903-1827-4F6D-9F83-CE762A5370C3}"/>
              </a:ext>
            </a:extLst>
          </p:cNvPr>
          <p:cNvSpPr/>
          <p:nvPr/>
        </p:nvSpPr>
        <p:spPr>
          <a:xfrm>
            <a:off x="1478281" y="322116"/>
            <a:ext cx="10485124" cy="424732"/>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sv-SE" sz="2400" b="1" i="0" u="none" strike="noStrike" kern="1200" cap="none" spc="0" normalizeH="0" baseline="0" noProof="0">
                <a:ln>
                  <a:noFill/>
                </a:ln>
                <a:solidFill>
                  <a:prstClr val="black"/>
                </a:solidFill>
                <a:effectLst/>
                <a:uLnTx/>
                <a:uFillTx/>
                <a:latin typeface="Calibri" panose="020F0502020204030204"/>
                <a:ea typeface="+mn-ea"/>
                <a:cs typeface="+mn-cs"/>
              </a:rPr>
              <a:t>Syfte och mål för Överenskommelsen om Samverkan för barns och ungas hälsa</a:t>
            </a:r>
          </a:p>
        </p:txBody>
      </p:sp>
      <p:pic>
        <p:nvPicPr>
          <p:cNvPr id="5" name="Bildobjekt 4">
            <a:extLst>
              <a:ext uri="{FF2B5EF4-FFF2-40B4-BE49-F238E27FC236}">
                <a16:creationId xmlns:a16="http://schemas.microsoft.com/office/drawing/2014/main" id="{C5E9BCE1-F68C-4F78-97D3-FABFB1996059}"/>
              </a:ext>
            </a:extLst>
          </p:cNvPr>
          <p:cNvPicPr>
            <a:picLocks noChangeAspect="1"/>
          </p:cNvPicPr>
          <p:nvPr/>
        </p:nvPicPr>
        <p:blipFill>
          <a:blip r:embed="rId3"/>
          <a:stretch>
            <a:fillRect/>
          </a:stretch>
        </p:blipFill>
        <p:spPr>
          <a:xfrm rot="20545278">
            <a:off x="1049502" y="1237304"/>
            <a:ext cx="2981853" cy="4383391"/>
          </a:xfrm>
          <a:prstGeom prst="rect">
            <a:avLst/>
          </a:prstGeom>
          <a:noFill/>
          <a:ln>
            <a:solidFill>
              <a:schemeClr val="tx1"/>
            </a:solidFill>
          </a:ln>
          <a:effectLst>
            <a:outerShdw blurRad="76200" dir="13500000" sy="23000" kx="1200000" algn="br" rotWithShape="0">
              <a:prstClr val="black">
                <a:alpha val="20000"/>
              </a:prstClr>
            </a:outerShdw>
          </a:effectLst>
        </p:spPr>
      </p:pic>
      <p:sp>
        <p:nvSpPr>
          <p:cNvPr id="6" name="textruta 5">
            <a:extLst>
              <a:ext uri="{FF2B5EF4-FFF2-40B4-BE49-F238E27FC236}">
                <a16:creationId xmlns:a16="http://schemas.microsoft.com/office/drawing/2014/main" id="{DE34BD2E-96BF-4683-A97F-1FF3B1470745}"/>
              </a:ext>
            </a:extLst>
          </p:cNvPr>
          <p:cNvSpPr txBox="1"/>
          <p:nvPr/>
        </p:nvSpPr>
        <p:spPr>
          <a:xfrm>
            <a:off x="4761324" y="6012664"/>
            <a:ext cx="7102928" cy="830997"/>
          </a:xfrm>
          <a:prstGeom prst="rect">
            <a:avLst/>
          </a:prstGeom>
          <a:noFill/>
        </p:spPr>
        <p:txBody>
          <a:bodyPr wrap="square">
            <a:spAutoFit/>
          </a:bodyPr>
          <a:lstStyle/>
          <a:p>
            <a:pPr marL="1028700" marR="0" lvl="2" indent="0" algn="l" defTabSz="914400" rtl="0" eaLnBrk="1" fontAlgn="auto" latinLnBrk="0" hangingPunct="1">
              <a:lnSpc>
                <a:spcPct val="100000"/>
              </a:lnSpc>
              <a:spcBef>
                <a:spcPts val="0"/>
              </a:spcBef>
              <a:spcAft>
                <a:spcPts val="600"/>
              </a:spcAft>
              <a:buClrTx/>
              <a:buSzTx/>
              <a:buFontTx/>
              <a:buNone/>
              <a:tabLst/>
              <a:defRPr/>
            </a:pPr>
            <a:r>
              <a:rPr kumimoji="0" lang="sv-SE" sz="1600" b="1" i="0" u="none" strike="noStrike" kern="1200" cap="none" spc="0" normalizeH="0" baseline="0" noProof="0">
                <a:ln>
                  <a:noFill/>
                </a:ln>
                <a:solidFill>
                  <a:prstClr val="black"/>
                </a:solidFill>
                <a:effectLst/>
                <a:uLnTx/>
                <a:uFillTx/>
                <a:latin typeface="Calibri" panose="020F0502020204030204"/>
                <a:ea typeface="+mn-ea"/>
                <a:cs typeface="+mn-cs"/>
                <a:hlinkClick r:id="rId4">
                  <a:extLst>
                    <a:ext uri="{A12FA001-AC4F-418D-AE19-62706E023703}">
                      <ahyp:hlinkClr xmlns:ahyp="http://schemas.microsoft.com/office/drawing/2018/hyperlinkcolor" val="tx"/>
                    </a:ext>
                  </a:extLst>
                </a:hlinkClick>
              </a:rPr>
              <a:t>L</a:t>
            </a:r>
            <a:r>
              <a:rPr kumimoji="0" lang="sv-SE" sz="1600" b="1" i="0" u="none" strike="noStrike" kern="1200" cap="none" spc="0" normalizeH="0" baseline="0" noProof="0">
                <a:ln>
                  <a:noFill/>
                </a:ln>
                <a:solidFill>
                  <a:prstClr val="black"/>
                </a:solidFill>
                <a:effectLst/>
                <a:uLnTx/>
                <a:uFillTx/>
                <a:latin typeface="Calibri" panose="020F0502020204030204"/>
                <a:ea typeface="+mn-ea"/>
                <a:cs typeface="+mn-cs"/>
              </a:rPr>
              <a:t>änk: </a:t>
            </a:r>
            <a:r>
              <a:rPr lang="sv-SE" sz="1600">
                <a:hlinkClick r:id="rId5"/>
              </a:rPr>
              <a:t>Tillämpningsanvisningar i Göteborgsområdet för Överenskommelse om Samverkan för barns och ungas hälsa (rev 2024-06-04).pdf</a:t>
            </a:r>
            <a:endParaRPr kumimoji="0" lang="sv-SE" sz="1600" b="1" i="0" u="none" strike="noStrike" kern="1200" cap="none" spc="0" normalizeH="0" baseline="0" noProof="0">
              <a:ln>
                <a:noFill/>
              </a:ln>
              <a:solidFill>
                <a:srgbClr val="0070C0"/>
              </a:solidFill>
              <a:effectLst/>
              <a:uLnTx/>
              <a:uFillTx/>
              <a:latin typeface="Calibri" panose="020F0502020204030204"/>
              <a:ea typeface="+mn-ea"/>
              <a:cs typeface="Calibri" panose="020F0502020204030204"/>
            </a:endParaRPr>
          </a:p>
        </p:txBody>
      </p:sp>
    </p:spTree>
    <p:extLst>
      <p:ext uri="{BB962C8B-B14F-4D97-AF65-F5344CB8AC3E}">
        <p14:creationId xmlns:p14="http://schemas.microsoft.com/office/powerpoint/2010/main" val="422478553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ktangel 24">
            <a:extLst>
              <a:ext uri="{FF2B5EF4-FFF2-40B4-BE49-F238E27FC236}">
                <a16:creationId xmlns:a16="http://schemas.microsoft.com/office/drawing/2014/main" id="{60B9E60B-F66E-3694-35A5-B97462450E48}"/>
              </a:ext>
            </a:extLst>
          </p:cNvPr>
          <p:cNvSpPr/>
          <p:nvPr/>
        </p:nvSpPr>
        <p:spPr>
          <a:xfrm>
            <a:off x="4437856" y="4582274"/>
            <a:ext cx="1418414" cy="137673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Bildobjekt 10" descr="En bild som visar karta, kartbok, text&#10;&#10;Automatiskt genererad beskrivning">
            <a:extLst>
              <a:ext uri="{FF2B5EF4-FFF2-40B4-BE49-F238E27FC236}">
                <a16:creationId xmlns:a16="http://schemas.microsoft.com/office/drawing/2014/main" id="{61FC5739-57C2-318B-2E02-C868378978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260" y="1651381"/>
            <a:ext cx="4992609" cy="5019405"/>
          </a:xfrm>
          <a:prstGeom prst="rect">
            <a:avLst/>
          </a:prstGeom>
        </p:spPr>
      </p:pic>
      <p:pic>
        <p:nvPicPr>
          <p:cNvPr id="13" name="Bildobjekt 12" descr="En bild som visar Färggrann, skärmbild, cirkel, suddig&#10;&#10;Automatiskt genererad beskrivning">
            <a:extLst>
              <a:ext uri="{FF2B5EF4-FFF2-40B4-BE49-F238E27FC236}">
                <a16:creationId xmlns:a16="http://schemas.microsoft.com/office/drawing/2014/main" id="{8F931BD1-449A-80DA-073A-B5A8A28346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8317" y="2641212"/>
            <a:ext cx="2262439" cy="2007413"/>
          </a:xfrm>
          <a:prstGeom prst="rect">
            <a:avLst/>
          </a:prstGeom>
        </p:spPr>
      </p:pic>
      <p:sp>
        <p:nvSpPr>
          <p:cNvPr id="14" name="Rubrik 1">
            <a:extLst>
              <a:ext uri="{FF2B5EF4-FFF2-40B4-BE49-F238E27FC236}">
                <a16:creationId xmlns:a16="http://schemas.microsoft.com/office/drawing/2014/main" id="{4314DC4E-6669-15B7-C289-38788E98805F}"/>
              </a:ext>
            </a:extLst>
          </p:cNvPr>
          <p:cNvSpPr txBox="1">
            <a:spLocks/>
          </p:cNvSpPr>
          <p:nvPr/>
        </p:nvSpPr>
        <p:spPr>
          <a:xfrm>
            <a:off x="838200" y="255941"/>
            <a:ext cx="7091150" cy="1325563"/>
          </a:xfrm>
          <a:prstGeom prst="rect">
            <a:avLst/>
          </a:prstGeom>
        </p:spPr>
        <p:txBody>
          <a:bodyPr anchor="ctr" anchorCtr="0">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100" b="0" i="0" u="none" strike="noStrike" kern="1200" cap="none" spc="0" normalizeH="0" baseline="0" noProof="0">
                <a:ln>
                  <a:noFill/>
                </a:ln>
                <a:solidFill>
                  <a:prstClr val="black"/>
                </a:solidFill>
                <a:effectLst/>
                <a:uLnTx/>
                <a:uFillTx/>
                <a:latin typeface="Arial Black"/>
                <a:ea typeface="+mj-ea"/>
                <a:cs typeface="+mj-cs"/>
              </a:rPr>
              <a:t>Samverkan mellan kommun och region</a:t>
            </a:r>
          </a:p>
        </p:txBody>
      </p:sp>
      <p:sp>
        <p:nvSpPr>
          <p:cNvPr id="15" name="Rektangel 14">
            <a:extLst>
              <a:ext uri="{FF2B5EF4-FFF2-40B4-BE49-F238E27FC236}">
                <a16:creationId xmlns:a16="http://schemas.microsoft.com/office/drawing/2014/main" id="{E7754A50-5349-CF07-6233-96F5AEE59DEF}"/>
              </a:ext>
            </a:extLst>
          </p:cNvPr>
          <p:cNvSpPr/>
          <p:nvPr/>
        </p:nvSpPr>
        <p:spPr>
          <a:xfrm>
            <a:off x="5936650" y="3024095"/>
            <a:ext cx="2224106" cy="1624529"/>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7" name="Likbent triangel 6">
            <a:extLst>
              <a:ext uri="{FF2B5EF4-FFF2-40B4-BE49-F238E27FC236}">
                <a16:creationId xmlns:a16="http://schemas.microsoft.com/office/drawing/2014/main" id="{8456AC56-DB34-1261-5AA7-C0E6A6ECAF48}"/>
              </a:ext>
            </a:extLst>
          </p:cNvPr>
          <p:cNvSpPr/>
          <p:nvPr/>
        </p:nvSpPr>
        <p:spPr>
          <a:xfrm rot="16200000">
            <a:off x="3308222" y="2189097"/>
            <a:ext cx="2504960" cy="5727377"/>
          </a:xfrm>
          <a:custGeom>
            <a:avLst/>
            <a:gdLst>
              <a:gd name="connsiteX0" fmla="*/ 0 w 3849958"/>
              <a:gd name="connsiteY0" fmla="*/ 7304614 h 7304614"/>
              <a:gd name="connsiteX1" fmla="*/ 1761933 w 3849958"/>
              <a:gd name="connsiteY1" fmla="*/ 0 h 7304614"/>
              <a:gd name="connsiteX2" fmla="*/ 3849958 w 3849958"/>
              <a:gd name="connsiteY2" fmla="*/ 7304614 h 7304614"/>
              <a:gd name="connsiteX3" fmla="*/ 0 w 3849958"/>
              <a:gd name="connsiteY3" fmla="*/ 7304614 h 7304614"/>
              <a:gd name="connsiteX0" fmla="*/ 0 w 3641427"/>
              <a:gd name="connsiteY0" fmla="*/ 8154268 h 8154268"/>
              <a:gd name="connsiteX1" fmla="*/ 1553402 w 3641427"/>
              <a:gd name="connsiteY1" fmla="*/ 0 h 8154268"/>
              <a:gd name="connsiteX2" fmla="*/ 3641427 w 3641427"/>
              <a:gd name="connsiteY2" fmla="*/ 7304614 h 8154268"/>
              <a:gd name="connsiteX3" fmla="*/ 0 w 3641427"/>
              <a:gd name="connsiteY3" fmla="*/ 8154268 h 8154268"/>
            </a:gdLst>
            <a:ahLst/>
            <a:cxnLst>
              <a:cxn ang="0">
                <a:pos x="connsiteX0" y="connsiteY0"/>
              </a:cxn>
              <a:cxn ang="0">
                <a:pos x="connsiteX1" y="connsiteY1"/>
              </a:cxn>
              <a:cxn ang="0">
                <a:pos x="connsiteX2" y="connsiteY2"/>
              </a:cxn>
              <a:cxn ang="0">
                <a:pos x="connsiteX3" y="connsiteY3"/>
              </a:cxn>
            </a:cxnLst>
            <a:rect l="l" t="t" r="r" b="b"/>
            <a:pathLst>
              <a:path w="3641427" h="8154268">
                <a:moveTo>
                  <a:pt x="0" y="8154268"/>
                </a:moveTo>
                <a:lnTo>
                  <a:pt x="1553402" y="0"/>
                </a:lnTo>
                <a:lnTo>
                  <a:pt x="3641427" y="7304614"/>
                </a:lnTo>
                <a:lnTo>
                  <a:pt x="0" y="8154268"/>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Bildobjekt 16" descr="En bild som visar karta, text&#10;&#10;Automatiskt genererad beskrivning">
            <a:extLst>
              <a:ext uri="{FF2B5EF4-FFF2-40B4-BE49-F238E27FC236}">
                <a16:creationId xmlns:a16="http://schemas.microsoft.com/office/drawing/2014/main" id="{D44A7BA9-20CE-3023-D0E0-768ADA4FDA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99099" y="3052528"/>
            <a:ext cx="5335471" cy="3657214"/>
          </a:xfrm>
          <a:prstGeom prst="rect">
            <a:avLst/>
          </a:prstGeom>
        </p:spPr>
      </p:pic>
      <p:pic>
        <p:nvPicPr>
          <p:cNvPr id="19" name="Bild 18">
            <a:extLst>
              <a:ext uri="{FF2B5EF4-FFF2-40B4-BE49-F238E27FC236}">
                <a16:creationId xmlns:a16="http://schemas.microsoft.com/office/drawing/2014/main" id="{8B6C11D6-E320-9853-49C6-33E7A1CFAE8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229959" y="385437"/>
            <a:ext cx="1502273" cy="497769"/>
          </a:xfrm>
          <a:prstGeom prst="rect">
            <a:avLst/>
          </a:prstGeom>
        </p:spPr>
      </p:pic>
      <p:pic>
        <p:nvPicPr>
          <p:cNvPr id="21" name="Bildobjekt 20" descr="En bild som visar symbol, logotyp, text, Grafik&#10;&#10;Automatiskt genererad beskrivning">
            <a:extLst>
              <a:ext uri="{FF2B5EF4-FFF2-40B4-BE49-F238E27FC236}">
                <a16:creationId xmlns:a16="http://schemas.microsoft.com/office/drawing/2014/main" id="{4A28E869-04BC-0811-1606-8C6139FAA80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29959" y="1658187"/>
            <a:ext cx="618813" cy="638933"/>
          </a:xfrm>
          <a:prstGeom prst="rect">
            <a:avLst/>
          </a:prstGeom>
        </p:spPr>
      </p:pic>
      <p:pic>
        <p:nvPicPr>
          <p:cNvPr id="30" name="Bildobjekt 29" descr="En bild som visar Grafik, grafisk design, design&#10;&#10;Automatiskt genererad beskrivning">
            <a:extLst>
              <a:ext uri="{FF2B5EF4-FFF2-40B4-BE49-F238E27FC236}">
                <a16:creationId xmlns:a16="http://schemas.microsoft.com/office/drawing/2014/main" id="{0E2BE7F9-041D-3E42-4DA7-58F44B9B80C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29959" y="1033191"/>
            <a:ext cx="1336179" cy="487764"/>
          </a:xfrm>
          <a:prstGeom prst="rect">
            <a:avLst/>
          </a:prstGeom>
        </p:spPr>
      </p:pic>
      <p:pic>
        <p:nvPicPr>
          <p:cNvPr id="35" name="Bild 34">
            <a:extLst>
              <a:ext uri="{FF2B5EF4-FFF2-40B4-BE49-F238E27FC236}">
                <a16:creationId xmlns:a16="http://schemas.microsoft.com/office/drawing/2014/main" id="{B905F9A5-265F-F74B-97FF-8E6E1715969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29959" y="2469702"/>
            <a:ext cx="2618797" cy="395144"/>
          </a:xfrm>
          <a:prstGeom prst="rect">
            <a:avLst/>
          </a:prstGeom>
        </p:spPr>
      </p:pic>
      <p:pic>
        <p:nvPicPr>
          <p:cNvPr id="37" name="Bild 36">
            <a:extLst>
              <a:ext uri="{FF2B5EF4-FFF2-40B4-BE49-F238E27FC236}">
                <a16:creationId xmlns:a16="http://schemas.microsoft.com/office/drawing/2014/main" id="{78749672-8795-864B-6F1E-35BF854997D5}"/>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266488" y="3636205"/>
            <a:ext cx="2584723" cy="523582"/>
          </a:xfrm>
          <a:prstGeom prst="rect">
            <a:avLst/>
          </a:prstGeom>
        </p:spPr>
      </p:pic>
      <p:pic>
        <p:nvPicPr>
          <p:cNvPr id="39" name="Bildobjekt 38" descr="En bild som visar symbol, emblem, logotyp&#10;&#10;Automatiskt genererad beskrivning">
            <a:extLst>
              <a:ext uri="{FF2B5EF4-FFF2-40B4-BE49-F238E27FC236}">
                <a16:creationId xmlns:a16="http://schemas.microsoft.com/office/drawing/2014/main" id="{E59839B8-B397-2B03-A82B-758FE3DC4CE9}"/>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238319" y="3019047"/>
            <a:ext cx="1320584" cy="435169"/>
          </a:xfrm>
          <a:prstGeom prst="rect">
            <a:avLst/>
          </a:prstGeom>
        </p:spPr>
      </p:pic>
    </p:spTree>
    <p:extLst>
      <p:ext uri="{BB962C8B-B14F-4D97-AF65-F5344CB8AC3E}">
        <p14:creationId xmlns:p14="http://schemas.microsoft.com/office/powerpoint/2010/main" val="67852043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15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350"/>
                                        <p:tgtEl>
                                          <p:spTgt spid="15"/>
                                        </p:tgtEl>
                                      </p:cBhvr>
                                    </p:animEffect>
                                  </p:childTnLst>
                                </p:cTn>
                              </p:par>
                              <p:par>
                                <p:cTn id="8" presetID="22" presetClass="entr" presetSubtype="8" fill="hold" nodeType="withEffect">
                                  <p:stCondLst>
                                    <p:cond delay="35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600"/>
                                        <p:tgtEl>
                                          <p:spTgt spid="1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750"/>
                                        <p:tgtEl>
                                          <p:spTgt spid="27"/>
                                        </p:tgtEl>
                                      </p:cBhvr>
                                    </p:animEffect>
                                  </p:childTnLst>
                                </p:cTn>
                              </p:par>
                              <p:par>
                                <p:cTn id="14" presetID="22" presetClass="entr" presetSubtype="8" fill="hold" nodeType="withEffect">
                                  <p:stCondLst>
                                    <p:cond delay="70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300"/>
                                        <p:tgtEl>
                                          <p:spTgt spid="19"/>
                                        </p:tgtEl>
                                      </p:cBhvr>
                                    </p:animEffect>
                                  </p:childTnLst>
                                </p:cTn>
                              </p:par>
                              <p:par>
                                <p:cTn id="17" presetID="22" presetClass="entr" presetSubtype="8" fill="hold" nodeType="withEffect">
                                  <p:stCondLst>
                                    <p:cond delay="70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300"/>
                                        <p:tgtEl>
                                          <p:spTgt spid="30"/>
                                        </p:tgtEl>
                                      </p:cBhvr>
                                    </p:animEffect>
                                  </p:childTnLst>
                                </p:cTn>
                              </p:par>
                              <p:par>
                                <p:cTn id="20" presetID="22" presetClass="entr" presetSubtype="8" fill="hold" nodeType="withEffect">
                                  <p:stCondLst>
                                    <p:cond delay="70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350"/>
                                        <p:tgtEl>
                                          <p:spTgt spid="21"/>
                                        </p:tgtEl>
                                      </p:cBhvr>
                                    </p:animEffect>
                                  </p:childTnLst>
                                </p:cTn>
                              </p:par>
                              <p:par>
                                <p:cTn id="23" presetID="22" presetClass="entr" presetSubtype="8" fill="hold" nodeType="withEffect">
                                  <p:stCondLst>
                                    <p:cond delay="70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250"/>
                                        <p:tgtEl>
                                          <p:spTgt spid="35"/>
                                        </p:tgtEl>
                                      </p:cBhvr>
                                    </p:animEffect>
                                  </p:childTnLst>
                                </p:cTn>
                              </p:par>
                              <p:par>
                                <p:cTn id="26" presetID="22" presetClass="entr" presetSubtype="8" fill="hold" nodeType="withEffect">
                                  <p:stCondLst>
                                    <p:cond delay="700"/>
                                  </p:stCondLst>
                                  <p:childTnLst>
                                    <p:set>
                                      <p:cBhvr>
                                        <p:cTn id="27" dur="1" fill="hold">
                                          <p:stCondLst>
                                            <p:cond delay="0"/>
                                          </p:stCondLst>
                                        </p:cTn>
                                        <p:tgtEl>
                                          <p:spTgt spid="39"/>
                                        </p:tgtEl>
                                        <p:attrNameLst>
                                          <p:attrName>style.visibility</p:attrName>
                                        </p:attrNameLst>
                                      </p:cBhvr>
                                      <p:to>
                                        <p:strVal val="visible"/>
                                      </p:to>
                                    </p:set>
                                    <p:animEffect transition="in" filter="wipe(left)">
                                      <p:cBhvr>
                                        <p:cTn id="28" dur="300"/>
                                        <p:tgtEl>
                                          <p:spTgt spid="39"/>
                                        </p:tgtEl>
                                      </p:cBhvr>
                                    </p:animEffect>
                                  </p:childTnLst>
                                </p:cTn>
                              </p:par>
                              <p:par>
                                <p:cTn id="29" presetID="22" presetClass="entr" presetSubtype="8" fill="hold" nodeType="withEffect">
                                  <p:stCondLst>
                                    <p:cond delay="70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p:cNvSpPr>
            <a:spLocks noGrp="1"/>
          </p:cNvSpPr>
          <p:nvPr>
            <p:ph type="title"/>
          </p:nvPr>
        </p:nvSpPr>
        <p:spPr>
          <a:xfrm>
            <a:off x="332509" y="365125"/>
            <a:ext cx="11588255" cy="1325563"/>
          </a:xfrm>
        </p:spPr>
        <p:txBody>
          <a:bodyPr anchor="ctr">
            <a:normAutofit fontScale="90000"/>
          </a:bodyPr>
          <a:lstStyle/>
          <a:p>
            <a:pPr algn="ctr"/>
            <a:r>
              <a:rPr lang="sv-SE" sz="3600" b="1"/>
              <a:t>Tillämpningsanvisningar i Göteborgsområdet</a:t>
            </a:r>
            <a:br>
              <a:rPr lang="sv-SE" sz="3600" b="1"/>
            </a:br>
            <a:r>
              <a:rPr lang="sv-SE" sz="3600" b="1"/>
              <a:t>för överenskommelsen om samverkan kring barns och ungas hälsa </a:t>
            </a:r>
          </a:p>
        </p:txBody>
      </p:sp>
      <p:sp>
        <p:nvSpPr>
          <p:cNvPr id="7" name="Underrubrik 6"/>
          <p:cNvSpPr>
            <a:spLocks noGrp="1"/>
          </p:cNvSpPr>
          <p:nvPr>
            <p:ph sz="half" idx="1"/>
          </p:nvPr>
        </p:nvSpPr>
        <p:spPr>
          <a:xfrm>
            <a:off x="5279571" y="2212848"/>
            <a:ext cx="4932694" cy="3914363"/>
          </a:xfrm>
        </p:spPr>
        <p:txBody>
          <a:bodyPr>
            <a:normAutofit/>
          </a:bodyPr>
          <a:lstStyle/>
          <a:p>
            <a:pPr>
              <a:lnSpc>
                <a:spcPct val="100000"/>
              </a:lnSpc>
              <a:spcBef>
                <a:spcPts val="0"/>
              </a:spcBef>
              <a:buFont typeface="Wingdings" panose="05000000000000000000" pitchFamily="2" charset="2"/>
              <a:buChar char="Ø"/>
              <a:defRPr/>
            </a:pPr>
            <a:r>
              <a:rPr lang="sv-SE" sz="2400" b="1">
                <a:latin typeface="Cambria" panose="02040503050406030204" pitchFamily="18" charset="0"/>
                <a:ea typeface="MS ??"/>
                <a:cs typeface="Cambria" panose="02040503050406030204" pitchFamily="18" charset="0"/>
              </a:rPr>
              <a:t>U</a:t>
            </a:r>
            <a:r>
              <a:rPr lang="sv-SE" sz="2400" b="1">
                <a:effectLst/>
                <a:latin typeface="Cambria" panose="02040503050406030204" pitchFamily="18" charset="0"/>
                <a:ea typeface="MS ??"/>
                <a:cs typeface="Cambria" panose="02040503050406030204" pitchFamily="18" charset="0"/>
              </a:rPr>
              <a:t>tgångspunkt, riktning och fokus </a:t>
            </a:r>
            <a:r>
              <a:rPr lang="sv-SE" sz="2400">
                <a:effectLst/>
                <a:latin typeface="Cambria" panose="02040503050406030204" pitchFamily="18" charset="0"/>
                <a:ea typeface="MS ??"/>
                <a:cs typeface="Cambria" panose="02040503050406030204" pitchFamily="18" charset="0"/>
              </a:rPr>
              <a:t>för samverkansarbetet i Göteborgsområdet</a:t>
            </a:r>
          </a:p>
          <a:p>
            <a:pPr marL="0" marR="0" lvl="0" indent="0" defTabSz="914400" rtl="0" eaLnBrk="1" fontAlgn="auto" latinLnBrk="0" hangingPunct="1">
              <a:lnSpc>
                <a:spcPct val="100000"/>
              </a:lnSpc>
              <a:spcBef>
                <a:spcPts val="0"/>
              </a:spcBef>
              <a:spcAft>
                <a:spcPts val="0"/>
              </a:spcAft>
              <a:buClrTx/>
              <a:buSzTx/>
              <a:buFontTx/>
              <a:buNone/>
              <a:tabLst/>
              <a:defRPr/>
            </a:pPr>
            <a:endParaRPr lang="sv-SE" sz="2400" b="1">
              <a:latin typeface="Cambria" panose="02040503050406030204" pitchFamily="18" charset="0"/>
              <a:ea typeface="MS ??"/>
              <a:cs typeface="Cambria" panose="02040503050406030204" pitchFamily="18" charset="0"/>
            </a:endParaRPr>
          </a:p>
          <a:p>
            <a:pPr>
              <a:lnSpc>
                <a:spcPct val="100000"/>
              </a:lnSpc>
              <a:spcBef>
                <a:spcPts val="0"/>
              </a:spcBef>
              <a:buFont typeface="Wingdings" panose="05000000000000000000" pitchFamily="2" charset="2"/>
              <a:buChar char="Ø"/>
              <a:defRPr/>
            </a:pPr>
            <a:r>
              <a:rPr lang="sv-SE" sz="2400" b="1">
                <a:latin typeface="Cambria" panose="02040503050406030204" pitchFamily="18" charset="0"/>
                <a:ea typeface="MS ??"/>
                <a:cs typeface="Cambria" panose="02040503050406030204" pitchFamily="18" charset="0"/>
              </a:rPr>
              <a:t>Barnkonventionen </a:t>
            </a:r>
            <a:r>
              <a:rPr lang="sv-SE" sz="2400">
                <a:latin typeface="Cambria" panose="02040503050406030204" pitchFamily="18" charset="0"/>
                <a:ea typeface="MS ??"/>
                <a:cs typeface="Cambria" panose="02040503050406030204" pitchFamily="18" charset="0"/>
              </a:rPr>
              <a:t>styr samverkan</a:t>
            </a:r>
          </a:p>
          <a:p>
            <a:pPr marL="0" indent="0">
              <a:lnSpc>
                <a:spcPct val="100000"/>
              </a:lnSpc>
              <a:spcBef>
                <a:spcPts val="0"/>
              </a:spcBef>
              <a:buNone/>
              <a:defRPr/>
            </a:pPr>
            <a:endParaRPr lang="sv-SE" sz="2400" b="1">
              <a:latin typeface="Cambria" panose="02040503050406030204" pitchFamily="18" charset="0"/>
              <a:ea typeface="MS ??"/>
              <a:cs typeface="Cambria" panose="02040503050406030204" pitchFamily="18" charset="0"/>
            </a:endParaRPr>
          </a:p>
          <a:p>
            <a:pPr>
              <a:lnSpc>
                <a:spcPct val="100000"/>
              </a:lnSpc>
              <a:spcBef>
                <a:spcPts val="0"/>
              </a:spcBef>
              <a:buFont typeface="Wingdings" panose="05000000000000000000" pitchFamily="2" charset="2"/>
              <a:buChar char="Ø"/>
              <a:defRPr/>
            </a:pPr>
            <a:r>
              <a:rPr lang="sv-SE" sz="2400" b="1">
                <a:latin typeface="Cambria" panose="02040503050406030204" pitchFamily="18" charset="0"/>
                <a:ea typeface="MS ??"/>
                <a:cs typeface="Cambria" panose="02040503050406030204" pitchFamily="18" charset="0"/>
              </a:rPr>
              <a:t>Målet</a:t>
            </a:r>
            <a:r>
              <a:rPr lang="sv-SE" sz="2400">
                <a:latin typeface="Cambria" panose="02040503050406030204" pitchFamily="18" charset="0"/>
                <a:ea typeface="MS ??"/>
                <a:cs typeface="Cambria" panose="02040503050406030204" pitchFamily="18" charset="0"/>
              </a:rPr>
              <a:t> är att intentionerna ska </a:t>
            </a:r>
            <a:r>
              <a:rPr lang="sv-SE" sz="2400" b="1">
                <a:latin typeface="Cambria" panose="02040503050406030204" pitchFamily="18" charset="0"/>
                <a:ea typeface="MS ??"/>
                <a:cs typeface="Cambria" panose="02040503050406030204" pitchFamily="18" charset="0"/>
              </a:rPr>
              <a:t>verkställas nära barnen.</a:t>
            </a:r>
          </a:p>
          <a:p>
            <a:pPr marL="0" marR="0" lvl="0" indent="0" defTabSz="914400" rtl="0" eaLnBrk="1" fontAlgn="auto" latinLnBrk="0" hangingPunct="1">
              <a:lnSpc>
                <a:spcPct val="100000"/>
              </a:lnSpc>
              <a:spcBef>
                <a:spcPts val="0"/>
              </a:spcBef>
              <a:spcAft>
                <a:spcPts val="0"/>
              </a:spcAft>
              <a:buClrTx/>
              <a:buSzTx/>
              <a:buFontTx/>
              <a:buNone/>
              <a:tabLst/>
              <a:defRPr/>
            </a:pPr>
            <a:endParaRPr lang="sv-SE" sz="2400" b="1">
              <a:effectLst/>
              <a:latin typeface="Cambria" panose="02040503050406030204" pitchFamily="18" charset="0"/>
              <a:ea typeface="MS ??"/>
              <a:cs typeface="Cambria" panose="02040503050406030204" pitchFamily="18"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sv-SE" sz="2400" b="1">
              <a:effectLst/>
              <a:latin typeface="Cambria" panose="02040503050406030204" pitchFamily="18" charset="0"/>
              <a:ea typeface="MS ??"/>
              <a:cs typeface="Cambria" panose="02040503050406030204" pitchFamily="18" charset="0"/>
            </a:endParaRPr>
          </a:p>
          <a:p>
            <a:pPr marL="0" marR="0" lvl="0" indent="0" defTabSz="914400" rtl="0" eaLnBrk="1" fontAlgn="auto" latinLnBrk="0" hangingPunct="1">
              <a:lnSpc>
                <a:spcPct val="100000"/>
              </a:lnSpc>
              <a:spcBef>
                <a:spcPts val="0"/>
              </a:spcBef>
              <a:spcAft>
                <a:spcPts val="0"/>
              </a:spcAft>
              <a:buClrTx/>
              <a:buSzTx/>
              <a:buFontTx/>
              <a:buNone/>
              <a:tabLst/>
              <a:defRPr/>
            </a:pPr>
            <a:endParaRPr lang="sv-SE" sz="2400">
              <a:latin typeface="Cambria" panose="02040503050406030204" pitchFamily="18" charset="0"/>
              <a:ea typeface="MS ??"/>
              <a:cs typeface="Cambria" panose="02040503050406030204" pitchFamily="18" charset="0"/>
            </a:endParaRPr>
          </a:p>
        </p:txBody>
      </p:sp>
      <p:pic>
        <p:nvPicPr>
          <p:cNvPr id="4" name="Platshållare för innehåll 6">
            <a:extLst>
              <a:ext uri="{FF2B5EF4-FFF2-40B4-BE49-F238E27FC236}">
                <a16:creationId xmlns:a16="http://schemas.microsoft.com/office/drawing/2014/main" id="{AB7A93AD-5087-4235-BD2A-A1C5DFC3FD6C}"/>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197965" y="2126223"/>
            <a:ext cx="5181600" cy="3720388"/>
          </a:xfrm>
          <a:prstGeom prst="rect">
            <a:avLst/>
          </a:prstGeom>
          <a:noFill/>
          <a:ln>
            <a:noFill/>
          </a:ln>
        </p:spPr>
      </p:pic>
      <p:pic>
        <p:nvPicPr>
          <p:cNvPr id="5" name="Platshållare för innehåll 5">
            <a:extLst>
              <a:ext uri="{FF2B5EF4-FFF2-40B4-BE49-F238E27FC236}">
                <a16:creationId xmlns:a16="http://schemas.microsoft.com/office/drawing/2014/main" id="{82C0BCDE-5D98-4AC1-9CE7-542083700B8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rot="547392">
            <a:off x="9809654" y="2153768"/>
            <a:ext cx="1812801" cy="255046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Rektangel 7">
            <a:extLst>
              <a:ext uri="{FF2B5EF4-FFF2-40B4-BE49-F238E27FC236}">
                <a16:creationId xmlns:a16="http://schemas.microsoft.com/office/drawing/2014/main" id="{ADC6C305-1808-4390-9E94-AC8536D3E85E}"/>
              </a:ext>
            </a:extLst>
          </p:cNvPr>
          <p:cNvSpPr/>
          <p:nvPr/>
        </p:nvSpPr>
        <p:spPr>
          <a:xfrm>
            <a:off x="5279571" y="5957598"/>
            <a:ext cx="6493453" cy="629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15000"/>
              </a:lnSpc>
              <a:spcBef>
                <a:spcPts val="0"/>
              </a:spcBef>
              <a:spcAft>
                <a:spcPts val="600"/>
              </a:spcAft>
              <a:buClrTx/>
              <a:buSzTx/>
              <a:buFontTx/>
              <a:buNone/>
              <a:tabLst/>
              <a:defRPr/>
            </a:pPr>
            <a:r>
              <a:rPr kumimoji="0" lang="sv-SE" sz="3200" b="0" i="0" u="none" strike="noStrike" kern="1200" cap="none" spc="0" normalizeH="0" baseline="0" noProof="0">
                <a:ln>
                  <a:noFill/>
                </a:ln>
                <a:solidFill>
                  <a:prstClr val="black"/>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LÄNK till Tillämpningsanvisningarna</a:t>
            </a:r>
            <a:endParaRPr kumimoji="0" lang="sv-SE" sz="4000" b="0" i="1"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155453140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EA482FA-9612-450E-A6FC-92790DDB6EA8}"/>
              </a:ext>
            </a:extLst>
          </p:cNvPr>
          <p:cNvSpPr>
            <a:spLocks noGrp="1"/>
          </p:cNvSpPr>
          <p:nvPr>
            <p:ph type="title"/>
          </p:nvPr>
        </p:nvSpPr>
        <p:spPr/>
        <p:txBody>
          <a:bodyPr>
            <a:normAutofit/>
          </a:bodyPr>
          <a:lstStyle/>
          <a:p>
            <a:r>
              <a:rPr lang="sv-SE" b="1"/>
              <a:t>Innehåll i </a:t>
            </a:r>
            <a:br>
              <a:rPr lang="sv-SE" b="1"/>
            </a:br>
            <a:r>
              <a:rPr lang="sv-SE" b="1"/>
              <a:t>Tillämpningsanvisningarna</a:t>
            </a:r>
          </a:p>
        </p:txBody>
      </p:sp>
      <p:pic>
        <p:nvPicPr>
          <p:cNvPr id="6" name="Platshållare för innehåll 5">
            <a:extLst>
              <a:ext uri="{FF2B5EF4-FFF2-40B4-BE49-F238E27FC236}">
                <a16:creationId xmlns:a16="http://schemas.microsoft.com/office/drawing/2014/main" id="{C42BE3AD-FF0C-46CE-8454-C5643B7B1D9A}"/>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a:stretch/>
        </p:blipFill>
        <p:spPr>
          <a:xfrm rot="444372">
            <a:off x="10244217" y="104656"/>
            <a:ext cx="1789870" cy="256594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Platshållare för innehåll 7" descr="En bild som visar bord&#10;&#10;Automatiskt genererad beskrivning">
            <a:extLst>
              <a:ext uri="{FF2B5EF4-FFF2-40B4-BE49-F238E27FC236}">
                <a16:creationId xmlns:a16="http://schemas.microsoft.com/office/drawing/2014/main" id="{2846F787-20D9-470C-9C21-37EEC0C199C0}"/>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903647" y="403447"/>
            <a:ext cx="4565997" cy="6454553"/>
          </a:xfrm>
        </p:spPr>
      </p:pic>
      <p:sp>
        <p:nvSpPr>
          <p:cNvPr id="12" name="Rektangel 11">
            <a:extLst>
              <a:ext uri="{FF2B5EF4-FFF2-40B4-BE49-F238E27FC236}">
                <a16:creationId xmlns:a16="http://schemas.microsoft.com/office/drawing/2014/main" id="{640D6155-C661-4ECD-A086-F76381AED7E1}"/>
              </a:ext>
            </a:extLst>
          </p:cNvPr>
          <p:cNvSpPr/>
          <p:nvPr/>
        </p:nvSpPr>
        <p:spPr>
          <a:xfrm>
            <a:off x="410194" y="6329481"/>
            <a:ext cx="5512565" cy="281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15000"/>
              </a:lnSpc>
              <a:spcBef>
                <a:spcPts val="0"/>
              </a:spcBef>
              <a:spcAft>
                <a:spcPts val="60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hlinkClick r:id="rId5"/>
              </a:rPr>
              <a:t>LÄNK till Tillämpningsanvisningarna</a:t>
            </a:r>
            <a:endParaRPr kumimoji="0" lang="sv-SE" sz="2400" b="0" i="1"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pic>
        <p:nvPicPr>
          <p:cNvPr id="13" name="Bild 12" descr="En uppsättning med olika mönstrade cirklar">
            <a:extLst>
              <a:ext uri="{FF2B5EF4-FFF2-40B4-BE49-F238E27FC236}">
                <a16:creationId xmlns:a16="http://schemas.microsoft.com/office/drawing/2014/main" id="{633A0357-0B19-458D-BD77-04F6E00ADF5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95012" y="-384999"/>
            <a:ext cx="1610413" cy="1610413"/>
          </a:xfrm>
          <a:prstGeom prst="rect">
            <a:avLst/>
          </a:prstGeom>
        </p:spPr>
      </p:pic>
      <p:sp>
        <p:nvSpPr>
          <p:cNvPr id="5" name="textruta 4">
            <a:extLst>
              <a:ext uri="{FF2B5EF4-FFF2-40B4-BE49-F238E27FC236}">
                <a16:creationId xmlns:a16="http://schemas.microsoft.com/office/drawing/2014/main" id="{B196D642-0082-42EA-BAE9-1FC6B3532080}"/>
              </a:ext>
            </a:extLst>
          </p:cNvPr>
          <p:cNvSpPr txBox="1"/>
          <p:nvPr/>
        </p:nvSpPr>
        <p:spPr>
          <a:xfrm>
            <a:off x="620412" y="1854470"/>
            <a:ext cx="5512565" cy="4127925"/>
          </a:xfrm>
          <a:prstGeom prst="rect">
            <a:avLst/>
          </a:prstGeom>
          <a:noFill/>
        </p:spPr>
        <p:txBody>
          <a:bodyPr wrap="square" rtlCol="0">
            <a:spAutoFit/>
          </a:bodyPr>
          <a:lstStyle/>
          <a:p>
            <a:pPr marL="342900" marR="0" lvl="0" indent="-342900" algn="l" defTabSz="914400" rtl="0" eaLnBrk="1" fontAlgn="auto" latinLnBrk="0" hangingPunct="1">
              <a:lnSpc>
                <a:spcPct val="115000"/>
              </a:lnSpc>
              <a:spcBef>
                <a:spcPts val="0"/>
              </a:spcBef>
              <a:spcAft>
                <a:spcPts val="600"/>
              </a:spcAft>
              <a:buClrTx/>
              <a:buSzTx/>
              <a:buFont typeface="+mj-lt"/>
              <a:buAutoNum type="arabicPeriod"/>
              <a:tabLst/>
              <a:defRPr/>
            </a:pPr>
            <a:r>
              <a:rPr kumimoji="0" lang="sv-SE" sz="2800" b="0" i="0" u="none" strike="noStrike" kern="1200" cap="none" spc="0" normalizeH="0" baseline="0" noProof="0">
                <a:ln>
                  <a:noFill/>
                </a:ln>
                <a:solidFill>
                  <a:srgbClr val="F79646"/>
                </a:solidFill>
                <a:effectLst/>
                <a:uLnTx/>
                <a:uFillTx/>
                <a:latin typeface="Cambria" panose="02040503050406030204" pitchFamily="18" charset="0"/>
                <a:ea typeface="Cambria" panose="02040503050406030204" pitchFamily="18" charset="0"/>
                <a:cs typeface="Times New Roman" panose="02020603050405020304" pitchFamily="18" charset="0"/>
              </a:rPr>
              <a:t>Struktur för samverkan</a:t>
            </a:r>
            <a:r>
              <a:rPr kumimoji="0" lang="sv-SE" sz="2800" b="0" i="0" u="none" strike="noStrike" kern="1200" cap="none" spc="0" normalizeH="0" baseline="0" noProof="0">
                <a:ln>
                  <a:noFill/>
                </a:ln>
                <a:solidFill>
                  <a:srgbClr val="E6D210"/>
                </a:solidFill>
                <a:effectLst/>
                <a:uLnTx/>
                <a:uFillTx/>
                <a:latin typeface="Cambria" panose="02040503050406030204" pitchFamily="18" charset="0"/>
                <a:ea typeface="Cambria" panose="02040503050406030204" pitchFamily="18" charset="0"/>
                <a:cs typeface="Cambria" panose="02040503050406030204" pitchFamily="18" charset="0"/>
              </a:rPr>
              <a:t> </a:t>
            </a:r>
            <a:endParaRPr kumimoji="0" lang="sv-SE" sz="2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endParaRPr>
          </a:p>
          <a:p>
            <a:pPr marL="342900" marR="0" lvl="0" indent="-342900" algn="l" defTabSz="914400" rtl="0" eaLnBrk="1" fontAlgn="auto" latinLnBrk="0" hangingPunct="1">
              <a:lnSpc>
                <a:spcPct val="115000"/>
              </a:lnSpc>
              <a:spcBef>
                <a:spcPts val="0"/>
              </a:spcBef>
              <a:spcAft>
                <a:spcPts val="600"/>
              </a:spcAft>
              <a:buClrTx/>
              <a:buSzTx/>
              <a:buFont typeface="+mj-lt"/>
              <a:buAutoNum type="arabicPeriod"/>
              <a:tabLst/>
              <a:defRPr/>
            </a:pPr>
            <a:r>
              <a:rPr kumimoji="0" lang="sv-SE" sz="2800" b="0" i="0" u="none" strike="noStrike" kern="1200" cap="none" spc="0" normalizeH="0" baseline="0" noProof="0">
                <a:ln>
                  <a:noFill/>
                </a:ln>
                <a:solidFill>
                  <a:srgbClr val="0070C0"/>
                </a:solidFill>
                <a:effectLst/>
                <a:uLnTx/>
                <a:uFillTx/>
                <a:latin typeface="Cambria" panose="02040503050406030204" pitchFamily="18" charset="0"/>
                <a:ea typeface="MS ??"/>
                <a:cs typeface="Cambria" panose="02040503050406030204" pitchFamily="18" charset="0"/>
              </a:rPr>
              <a:t>Tidiga insatser </a:t>
            </a:r>
            <a:endParaRPr kumimoji="0" lang="sv-SE" sz="2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endParaRPr>
          </a:p>
          <a:p>
            <a:pPr marL="342900" marR="0" lvl="0" indent="-342900" algn="l" defTabSz="914400" rtl="0" eaLnBrk="1" fontAlgn="auto" latinLnBrk="0" hangingPunct="1">
              <a:lnSpc>
                <a:spcPct val="115000"/>
              </a:lnSpc>
              <a:spcBef>
                <a:spcPts val="0"/>
              </a:spcBef>
              <a:spcAft>
                <a:spcPts val="600"/>
              </a:spcAft>
              <a:buClrTx/>
              <a:buSzTx/>
              <a:buFont typeface="+mj-lt"/>
              <a:buAutoNum type="arabicPeriod"/>
              <a:tabLst/>
              <a:defRPr/>
            </a:pPr>
            <a:r>
              <a:rPr kumimoji="0" lang="sv-SE" sz="2800" b="0" i="0" u="none" strike="noStrike" kern="1200" cap="none" spc="0" normalizeH="0" baseline="0" noProof="0">
                <a:ln>
                  <a:noFill/>
                </a:ln>
                <a:solidFill>
                  <a:srgbClr val="00B050"/>
                </a:solidFill>
                <a:effectLst/>
                <a:uLnTx/>
                <a:uFillTx/>
                <a:latin typeface="Cambria" panose="02040503050406030204" pitchFamily="18" charset="0"/>
                <a:ea typeface="MS ??"/>
                <a:cs typeface="Cambria" panose="02040503050406030204" pitchFamily="18" charset="0"/>
              </a:rPr>
              <a:t>Delaktighet </a:t>
            </a:r>
            <a:r>
              <a:rPr kumimoji="0" lang="sv-SE" sz="2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 </a:t>
            </a:r>
          </a:p>
          <a:p>
            <a:pPr marL="342900" marR="0" lvl="0" indent="-342900" algn="l" defTabSz="914400" rtl="0" eaLnBrk="1" fontAlgn="auto" latinLnBrk="0" hangingPunct="1">
              <a:lnSpc>
                <a:spcPct val="115000"/>
              </a:lnSpc>
              <a:spcBef>
                <a:spcPts val="0"/>
              </a:spcBef>
              <a:spcAft>
                <a:spcPts val="600"/>
              </a:spcAft>
              <a:buClrTx/>
              <a:buSzTx/>
              <a:buFont typeface="+mj-lt"/>
              <a:buAutoNum type="arabicPeriod"/>
              <a:tabLst/>
              <a:defRPr/>
            </a:pPr>
            <a:r>
              <a:rPr kumimoji="0" lang="sv-SE" sz="2800" b="0" i="0" u="none" strike="noStrike" kern="1200" cap="none" spc="0" normalizeH="0" baseline="0" noProof="0">
                <a:ln>
                  <a:noFill/>
                </a:ln>
                <a:solidFill>
                  <a:srgbClr val="C00000"/>
                </a:solidFill>
                <a:effectLst/>
                <a:uLnTx/>
                <a:uFillTx/>
                <a:latin typeface="Cambria" panose="02040503050406030204" pitchFamily="18" charset="0"/>
                <a:ea typeface="MS ??"/>
                <a:cs typeface="Cambria" panose="02040503050406030204" pitchFamily="18" charset="0"/>
              </a:rPr>
              <a:t>Samverkan för barn och unga placerade i samhällsvård</a:t>
            </a:r>
          </a:p>
          <a:p>
            <a:pPr marL="0" marR="0" lvl="0" indent="0" algn="l" defTabSz="914400" rtl="0" eaLnBrk="1" fontAlgn="auto" latinLnBrk="0" hangingPunct="1">
              <a:lnSpc>
                <a:spcPct val="115000"/>
              </a:lnSpc>
              <a:spcBef>
                <a:spcPts val="0"/>
              </a:spcBef>
              <a:spcAft>
                <a:spcPts val="600"/>
              </a:spcAft>
              <a:buClrTx/>
              <a:buSzTx/>
              <a:buFontTx/>
              <a:buNone/>
              <a:tabLst/>
              <a:defRPr/>
            </a:pPr>
            <a:endParaRPr kumimoji="0" lang="sv-SE" sz="2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endParaRPr>
          </a:p>
          <a:p>
            <a:pPr marL="0" marR="0" lvl="0" indent="0" algn="l" defTabSz="914400" rtl="0" eaLnBrk="1" fontAlgn="auto" latinLnBrk="0" hangingPunct="1">
              <a:lnSpc>
                <a:spcPct val="115000"/>
              </a:lnSpc>
              <a:spcBef>
                <a:spcPts val="0"/>
              </a:spcBef>
              <a:spcAft>
                <a:spcPts val="600"/>
              </a:spcAft>
              <a:buClrTx/>
              <a:buSzTx/>
              <a:buFontTx/>
              <a:buNone/>
              <a:tabLst/>
              <a:defRPr/>
            </a:pPr>
            <a:r>
              <a:rPr kumimoji="0" lang="sv-SE" sz="2000" b="0" i="1"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Sist finns </a:t>
            </a:r>
            <a:r>
              <a:rPr kumimoji="0" lang="sv-SE" sz="2000" b="0" i="1" u="none" strike="noStrike" kern="1200" cap="none" spc="0" normalizeH="0" baseline="0" noProof="0">
                <a:ln>
                  <a:noFill/>
                </a:ln>
                <a:solidFill>
                  <a:srgbClr val="7030A0"/>
                </a:solidFill>
                <a:effectLst/>
                <a:uLnTx/>
                <a:uFillTx/>
                <a:latin typeface="Cambria" panose="02040503050406030204" pitchFamily="18" charset="0"/>
                <a:ea typeface="MS ??"/>
                <a:cs typeface="Cambria" panose="02040503050406030204" pitchFamily="18" charset="0"/>
              </a:rPr>
              <a:t>gemensamma utvecklingsområden, </a:t>
            </a:r>
            <a:r>
              <a:rPr kumimoji="0" lang="sv-SE" sz="2000" b="0" i="1" u="none" strike="noStrike" kern="1200" cap="none" spc="0" normalizeH="0" baseline="0" noProof="0">
                <a:ln>
                  <a:noFill/>
                </a:ln>
                <a:solidFill>
                  <a:prstClr val="black"/>
                </a:solidFill>
                <a:effectLst/>
                <a:uLnTx/>
                <a:uFillTx/>
                <a:latin typeface="Cambria" panose="02040503050406030204" pitchFamily="18" charset="0"/>
                <a:ea typeface="+mn-ea"/>
                <a:cs typeface="+mn-cs"/>
              </a:rPr>
              <a:t>begreppslista och länklista.</a:t>
            </a:r>
          </a:p>
        </p:txBody>
      </p:sp>
    </p:spTree>
    <p:extLst>
      <p:ext uri="{BB962C8B-B14F-4D97-AF65-F5344CB8AC3E}">
        <p14:creationId xmlns:p14="http://schemas.microsoft.com/office/powerpoint/2010/main" val="36019483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0569BF70-6C15-4CD3-AADA-B58B7FAAD60E}"/>
              </a:ext>
            </a:extLst>
          </p:cNvPr>
          <p:cNvSpPr>
            <a:spLocks noGrp="1"/>
          </p:cNvSpPr>
          <p:nvPr>
            <p:ph type="title"/>
          </p:nvPr>
        </p:nvSpPr>
        <p:spPr/>
        <p:txBody>
          <a:bodyPr/>
          <a:lstStyle/>
          <a:p>
            <a:r>
              <a:rPr lang="sv-SE"/>
              <a:t>Tillämpningsanvisningar för samverkan kring barn och unga i Göteborgsområdet</a:t>
            </a:r>
          </a:p>
        </p:txBody>
      </p:sp>
      <p:sp>
        <p:nvSpPr>
          <p:cNvPr id="5" name="Platshållare för datum 4">
            <a:extLst>
              <a:ext uri="{FF2B5EF4-FFF2-40B4-BE49-F238E27FC236}">
                <a16:creationId xmlns:a16="http://schemas.microsoft.com/office/drawing/2014/main" id="{82E54946-C9D7-4276-80F5-DA180EB191BC}"/>
              </a:ext>
            </a:extLst>
          </p:cNvPr>
          <p:cNvSpPr>
            <a:spLocks noGrp="1"/>
          </p:cNvSpPr>
          <p:nvPr>
            <p:ph type="dt" sz="half" idx="10"/>
          </p:nvPr>
        </p:nvSpPr>
        <p:spPr/>
        <p:txBody>
          <a:bodyPr/>
          <a:lstStyle/>
          <a:p>
            <a:fld id="{25EACB52-E021-4047-9255-21A40363EDE1}" type="datetime1">
              <a:rPr lang="sv-SE" smtClean="0"/>
              <a:t>2024-12-19</a:t>
            </a:fld>
            <a:endParaRPr lang="sv-SE"/>
          </a:p>
        </p:txBody>
      </p:sp>
      <p:sp>
        <p:nvSpPr>
          <p:cNvPr id="6" name="Platshållare för sidfot 5">
            <a:extLst>
              <a:ext uri="{FF2B5EF4-FFF2-40B4-BE49-F238E27FC236}">
                <a16:creationId xmlns:a16="http://schemas.microsoft.com/office/drawing/2014/main" id="{83A913F4-20E0-4F18-B599-2900F790EE81}"/>
              </a:ext>
            </a:extLst>
          </p:cNvPr>
          <p:cNvSpPr>
            <a:spLocks noGrp="1"/>
          </p:cNvSpPr>
          <p:nvPr>
            <p:ph type="ftr" sz="quarter" idx="11"/>
          </p:nvPr>
        </p:nvSpPr>
        <p:spPr/>
        <p:txBody>
          <a:bodyPr/>
          <a:lstStyle/>
          <a:p>
            <a:r>
              <a:rPr lang="sv-SE"/>
              <a:t>www.vardsamverkan.se/</a:t>
            </a:r>
            <a:r>
              <a:rPr lang="sv-SE" b="1"/>
              <a:t>goteborgsomradet</a:t>
            </a:r>
          </a:p>
        </p:txBody>
      </p:sp>
      <p:sp>
        <p:nvSpPr>
          <p:cNvPr id="13" name="Content Placeholder 2">
            <a:extLst>
              <a:ext uri="{FF2B5EF4-FFF2-40B4-BE49-F238E27FC236}">
                <a16:creationId xmlns:a16="http://schemas.microsoft.com/office/drawing/2014/main" id="{D727CDD6-C46C-4AB7-9F68-7D5DAEC70501}"/>
              </a:ext>
            </a:extLst>
          </p:cNvPr>
          <p:cNvSpPr>
            <a:spLocks noGrp="1"/>
          </p:cNvSpPr>
          <p:nvPr>
            <p:ph sz="half" idx="1"/>
          </p:nvPr>
        </p:nvSpPr>
        <p:spPr>
          <a:xfrm>
            <a:off x="838199" y="1825623"/>
            <a:ext cx="7115629" cy="4351339"/>
          </a:xfrm>
        </p:spPr>
        <p:txBody>
          <a:bodyPr>
            <a:normAutofit fontScale="55000" lnSpcReduction="20000"/>
          </a:bodyPr>
          <a:lstStyle/>
          <a:p>
            <a:pPr marL="0" indent="0">
              <a:lnSpc>
                <a:spcPct val="120000"/>
              </a:lnSpc>
              <a:spcBef>
                <a:spcPts val="600"/>
              </a:spcBef>
              <a:spcAft>
                <a:spcPts val="600"/>
              </a:spcAft>
              <a:buNone/>
            </a:pPr>
            <a:r>
              <a:rPr lang="sv-SE" sz="2800" b="0">
                <a:solidFill>
                  <a:srgbClr val="000000"/>
                </a:solidFill>
                <a:effectLst/>
                <a:latin typeface="Cambria" panose="02040503050406030204" pitchFamily="18" charset="0"/>
                <a:ea typeface="Arial" panose="020B0604020202020204" pitchFamily="34" charset="0"/>
                <a:cs typeface="Arial" panose="020B0604020202020204" pitchFamily="34" charset="0"/>
              </a:rPr>
              <a:t>Tillämpningsanvisningarna följer uppdrag definierade i </a:t>
            </a:r>
            <a:r>
              <a:rPr lang="sv-SE">
                <a:solidFill>
                  <a:srgbClr val="000000"/>
                </a:solidFill>
                <a:latin typeface="Cambria" panose="02040503050406030204" pitchFamily="18" charset="0"/>
                <a:ea typeface="Arial" panose="020B0604020202020204" pitchFamily="34" charset="0"/>
                <a:cs typeface="Arial" panose="020B0604020202020204" pitchFamily="34" charset="0"/>
              </a:rPr>
              <a:t>Överenskommelsen om samverkan för barns och ungas hälsa</a:t>
            </a:r>
            <a:r>
              <a:rPr lang="sv-SE" sz="2800" b="0">
                <a:solidFill>
                  <a:srgbClr val="000000"/>
                </a:solidFill>
                <a:effectLst/>
                <a:latin typeface="Cambria" panose="02040503050406030204" pitchFamily="18" charset="0"/>
                <a:ea typeface="Arial" panose="020B0604020202020204" pitchFamily="34" charset="0"/>
                <a:cs typeface="Arial" panose="020B0604020202020204" pitchFamily="34" charset="0"/>
              </a:rPr>
              <a:t>, genom färgkodade avsnitt:</a:t>
            </a:r>
          </a:p>
          <a:p>
            <a:pPr marL="342900" lvl="0" indent="-342900">
              <a:lnSpc>
                <a:spcPct val="115000"/>
              </a:lnSpc>
              <a:spcAft>
                <a:spcPts val="600"/>
              </a:spcAft>
              <a:buFont typeface="+mj-lt"/>
              <a:buAutoNum type="arabicPeriod"/>
            </a:pPr>
            <a:r>
              <a:rPr lang="sv-SE" sz="2800">
                <a:solidFill>
                  <a:srgbClr val="F79646"/>
                </a:solidFill>
                <a:effectLst/>
                <a:latin typeface="Cambria" panose="02040503050406030204" pitchFamily="18" charset="0"/>
                <a:ea typeface="Cambria" panose="02040503050406030204" pitchFamily="18" charset="0"/>
                <a:cs typeface="Times New Roman" panose="02020603050405020304" pitchFamily="18" charset="0"/>
              </a:rPr>
              <a:t>Struktur för samverkan</a:t>
            </a:r>
            <a:r>
              <a:rPr lang="sv-SE" sz="2800">
                <a:solidFill>
                  <a:srgbClr val="E6D210"/>
                </a:solidFill>
                <a:effectLst/>
                <a:latin typeface="Cambria" panose="02040503050406030204" pitchFamily="18" charset="0"/>
                <a:ea typeface="Cambria" panose="02040503050406030204" pitchFamily="18" charset="0"/>
                <a:cs typeface="Cambria" panose="02040503050406030204" pitchFamily="18" charset="0"/>
              </a:rPr>
              <a:t> </a:t>
            </a:r>
            <a:r>
              <a:rPr lang="sv-SE" sz="2800" b="0">
                <a:effectLst/>
                <a:latin typeface="Cambria" panose="02040503050406030204" pitchFamily="18" charset="0"/>
                <a:ea typeface="Cambria" panose="02040503050406030204" pitchFamily="18" charset="0"/>
                <a:cs typeface="Cambria" panose="02040503050406030204" pitchFamily="18" charset="0"/>
              </a:rPr>
              <a:t>– uppdragsbeskrivning </a:t>
            </a:r>
            <a:r>
              <a:rPr lang="sv-SE" sz="2800" b="0">
                <a:effectLst/>
                <a:latin typeface="Cambria" panose="02040503050406030204" pitchFamily="18" charset="0"/>
                <a:ea typeface="MS ??"/>
                <a:cs typeface="Cambria" panose="02040503050406030204" pitchFamily="18" charset="0"/>
              </a:rPr>
              <a:t>för samverkansgrupper, uppdrag om att samverka på individnivå enligt SIP-riktlinjen.</a:t>
            </a:r>
          </a:p>
          <a:p>
            <a:pPr marL="342900" lvl="0" indent="-342900">
              <a:lnSpc>
                <a:spcPct val="115000"/>
              </a:lnSpc>
              <a:spcAft>
                <a:spcPts val="600"/>
              </a:spcAft>
              <a:buFont typeface="+mj-lt"/>
              <a:buAutoNum type="arabicPeriod"/>
            </a:pPr>
            <a:r>
              <a:rPr lang="sv-SE" sz="2800">
                <a:solidFill>
                  <a:srgbClr val="0070C0"/>
                </a:solidFill>
                <a:effectLst/>
                <a:latin typeface="Cambria" panose="02040503050406030204" pitchFamily="18" charset="0"/>
                <a:ea typeface="MS ??"/>
                <a:cs typeface="Cambria" panose="02040503050406030204" pitchFamily="18" charset="0"/>
              </a:rPr>
              <a:t>Tidiga insatser </a:t>
            </a:r>
            <a:r>
              <a:rPr lang="sv-SE" sz="2800" b="0">
                <a:effectLst/>
                <a:latin typeface="Cambria" panose="02040503050406030204" pitchFamily="18" charset="0"/>
                <a:ea typeface="MS ??"/>
                <a:cs typeface="Cambria" panose="02040503050406030204" pitchFamily="18" charset="0"/>
              </a:rPr>
              <a:t>– uppdrag om att utveckla arbetet med tidiga insatser, inkluderat familjecentrerat arbetssätt.</a:t>
            </a:r>
          </a:p>
          <a:p>
            <a:pPr marL="342900" lvl="0" indent="-342900">
              <a:lnSpc>
                <a:spcPct val="115000"/>
              </a:lnSpc>
              <a:spcAft>
                <a:spcPts val="600"/>
              </a:spcAft>
              <a:buFont typeface="+mj-lt"/>
              <a:buAutoNum type="arabicPeriod"/>
            </a:pPr>
            <a:r>
              <a:rPr lang="sv-SE" sz="2800">
                <a:solidFill>
                  <a:srgbClr val="00B050"/>
                </a:solidFill>
                <a:effectLst/>
                <a:latin typeface="Cambria" panose="02040503050406030204" pitchFamily="18" charset="0"/>
                <a:ea typeface="MS ??"/>
                <a:cs typeface="Cambria" panose="02040503050406030204" pitchFamily="18" charset="0"/>
              </a:rPr>
              <a:t>Delaktighet </a:t>
            </a:r>
            <a:r>
              <a:rPr lang="sv-SE" sz="2800" b="0">
                <a:effectLst/>
                <a:latin typeface="Cambria" panose="02040503050406030204" pitchFamily="18" charset="0"/>
                <a:ea typeface="MS ??"/>
                <a:cs typeface="Cambria" panose="02040503050406030204" pitchFamily="18" charset="0"/>
              </a:rPr>
              <a:t>– uppdrag om att utveckla arbetet med att låta barn bli delaktiga ur ett barnrättsperspektiv.</a:t>
            </a:r>
          </a:p>
          <a:p>
            <a:pPr marL="342900" lvl="0" indent="-342900">
              <a:lnSpc>
                <a:spcPct val="115000"/>
              </a:lnSpc>
              <a:spcAft>
                <a:spcPts val="600"/>
              </a:spcAft>
              <a:buFont typeface="+mj-lt"/>
              <a:buAutoNum type="arabicPeriod"/>
            </a:pPr>
            <a:r>
              <a:rPr lang="sv-SE" sz="2800">
                <a:solidFill>
                  <a:srgbClr val="C00000"/>
                </a:solidFill>
                <a:effectLst/>
                <a:latin typeface="Cambria" panose="02040503050406030204" pitchFamily="18" charset="0"/>
                <a:ea typeface="MS ??"/>
                <a:cs typeface="Cambria" panose="02040503050406030204" pitchFamily="18" charset="0"/>
              </a:rPr>
              <a:t>Samverkan för barn och unga placerade i samhällsvård </a:t>
            </a:r>
            <a:r>
              <a:rPr lang="sv-SE" sz="2800" b="0">
                <a:effectLst/>
                <a:latin typeface="Cambria" panose="02040503050406030204" pitchFamily="18" charset="0"/>
                <a:ea typeface="MS ??"/>
                <a:cs typeface="Cambria" panose="02040503050406030204" pitchFamily="18" charset="0"/>
              </a:rPr>
              <a:t>– uppdrag för utsedda verksamheter om att säkra hälso-och sjukvård, tandvård och skolgång för målgruppen.</a:t>
            </a:r>
          </a:p>
          <a:p>
            <a:pPr lvl="0">
              <a:lnSpc>
                <a:spcPct val="115000"/>
              </a:lnSpc>
              <a:spcAft>
                <a:spcPts val="600"/>
              </a:spcAft>
            </a:pPr>
            <a:r>
              <a:rPr lang="sv-SE" sz="2800">
                <a:solidFill>
                  <a:srgbClr val="7030A0"/>
                </a:solidFill>
                <a:effectLst/>
                <a:latin typeface="Cambria" panose="02040503050406030204" pitchFamily="18" charset="0"/>
                <a:ea typeface="MS ??"/>
                <a:cs typeface="Cambria" panose="02040503050406030204" pitchFamily="18" charset="0"/>
              </a:rPr>
              <a:t>Gemensamma utvecklingsområden </a:t>
            </a:r>
            <a:r>
              <a:rPr lang="sv-SE" sz="2800" b="0">
                <a:effectLst/>
                <a:latin typeface="Cambria" panose="02040503050406030204" pitchFamily="18" charset="0"/>
                <a:ea typeface="MS ??"/>
                <a:cs typeface="Cambria" panose="02040503050406030204" pitchFamily="18" charset="0"/>
              </a:rPr>
              <a:t>anges.  Sist finns </a:t>
            </a:r>
            <a:r>
              <a:rPr lang="sv-SE" sz="2800">
                <a:effectLst/>
                <a:latin typeface="Cambria" panose="02040503050406030204" pitchFamily="18" charset="0"/>
                <a:ea typeface="MS ??"/>
                <a:cs typeface="Cambria" panose="02040503050406030204" pitchFamily="18" charset="0"/>
              </a:rPr>
              <a:t>begreppslista</a:t>
            </a:r>
            <a:r>
              <a:rPr lang="sv-SE" sz="2800" b="0">
                <a:effectLst/>
                <a:latin typeface="Cambria" panose="02040503050406030204" pitchFamily="18" charset="0"/>
                <a:ea typeface="MS ??"/>
                <a:cs typeface="Cambria" panose="02040503050406030204" pitchFamily="18" charset="0"/>
              </a:rPr>
              <a:t> och </a:t>
            </a:r>
            <a:r>
              <a:rPr lang="sv-SE" sz="2800">
                <a:effectLst/>
                <a:latin typeface="Cambria" panose="02040503050406030204" pitchFamily="18" charset="0"/>
                <a:ea typeface="MS ??"/>
                <a:cs typeface="Cambria" panose="02040503050406030204" pitchFamily="18" charset="0"/>
              </a:rPr>
              <a:t>länklista</a:t>
            </a:r>
            <a:r>
              <a:rPr lang="sv-SE" sz="2800" b="0">
                <a:effectLst/>
                <a:latin typeface="Cambria" panose="02040503050406030204" pitchFamily="18" charset="0"/>
                <a:ea typeface="MS ??"/>
                <a:cs typeface="Cambria" panose="02040503050406030204" pitchFamily="18" charset="0"/>
              </a:rPr>
              <a:t>.</a:t>
            </a:r>
          </a:p>
        </p:txBody>
      </p:sp>
      <p:pic>
        <p:nvPicPr>
          <p:cNvPr id="14" name="Platshållare för innehåll 5">
            <a:extLst>
              <a:ext uri="{FF2B5EF4-FFF2-40B4-BE49-F238E27FC236}">
                <a16:creationId xmlns:a16="http://schemas.microsoft.com/office/drawing/2014/main" id="{D9F4827A-AFB6-45F6-9501-4F9D95D929A0}"/>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a:stretch/>
        </p:blipFill>
        <p:spPr>
          <a:xfrm>
            <a:off x="8466183" y="1690688"/>
            <a:ext cx="3090091" cy="4351338"/>
          </a:xfrm>
          <a:prstGeom prst="rect">
            <a:avLst/>
          </a:prstGeom>
          <a:noFill/>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5" name="textruta 14">
            <a:extLst>
              <a:ext uri="{FF2B5EF4-FFF2-40B4-BE49-F238E27FC236}">
                <a16:creationId xmlns:a16="http://schemas.microsoft.com/office/drawing/2014/main" id="{B6698B0D-9194-42BD-BA65-081D182A51D5}"/>
              </a:ext>
            </a:extLst>
          </p:cNvPr>
          <p:cNvSpPr txBox="1"/>
          <p:nvPr/>
        </p:nvSpPr>
        <p:spPr>
          <a:xfrm>
            <a:off x="929348" y="5807631"/>
            <a:ext cx="7119860" cy="923330"/>
          </a:xfrm>
          <a:prstGeom prst="rect">
            <a:avLst/>
          </a:prstGeom>
          <a:solidFill>
            <a:schemeClr val="accent3">
              <a:lumMod val="40000"/>
              <a:lumOff val="60000"/>
            </a:schemeClr>
          </a:solid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effectLst/>
                <a:uLnTx/>
                <a:uFillTx/>
                <a:latin typeface="Calibri" panose="020F0502020204030204"/>
                <a:ea typeface="+mn-ea"/>
                <a:cs typeface="+mn-cs"/>
              </a:rPr>
              <a:t>Release-inspelning, </a:t>
            </a:r>
            <a:r>
              <a:rPr lang="sv-SE" b="1">
                <a:latin typeface="Calibri" panose="020F0502020204030204"/>
              </a:rPr>
              <a:t>spridningskonferenser och </a:t>
            </a:r>
            <a:r>
              <a:rPr kumimoji="0" lang="sv-SE" sz="1800" b="1" i="0" u="none" strike="noStrike" kern="1200" cap="none" spc="0" normalizeH="0" baseline="0" noProof="0">
                <a:ln>
                  <a:noFill/>
                </a:ln>
                <a:effectLst/>
                <a:uLnTx/>
                <a:uFillTx/>
                <a:latin typeface="Calibri" panose="020F0502020204030204"/>
                <a:ea typeface="+mn-ea"/>
                <a:cs typeface="+mn-cs"/>
              </a:rPr>
              <a:t>dokumentet finner du på vår hemsida</a:t>
            </a:r>
            <a:r>
              <a:rPr lang="sv-SE" b="1">
                <a:latin typeface="Calibri" panose="020F0502020204030204"/>
              </a:rPr>
              <a:t>: </a:t>
            </a:r>
            <a:r>
              <a:rPr lang="sv-SE">
                <a:solidFill>
                  <a:srgbClr val="0070C0"/>
                </a:solidFill>
                <a:ea typeface="+mn-lt"/>
                <a:cs typeface="+mn-lt"/>
                <a:hlinkClick r:id="rId4">
                  <a:extLst>
                    <a:ext uri="{A12FA001-AC4F-418D-AE19-62706E023703}">
                      <ahyp:hlinkClr xmlns:ahyp="http://schemas.microsoft.com/office/drawing/2018/hyperlinkcolor" val="tx"/>
                    </a:ext>
                  </a:extLst>
                </a:hlinkClick>
              </a:rPr>
              <a:t>Tillämpningsanvisningar om samverkan för barns och ungas hälsa - Samverkan i Göteborgsområdet (vardsamverkan.se)</a:t>
            </a:r>
            <a:endParaRPr lang="sv-SE">
              <a:solidFill>
                <a:srgbClr val="0070C0"/>
              </a:solidFill>
              <a:hlinkClick r:id="rId5">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48729893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A3FC60D-5B78-4493-B3AE-0EA383F3411A}"/>
              </a:ext>
            </a:extLst>
          </p:cNvPr>
          <p:cNvSpPr>
            <a:spLocks noGrp="1"/>
          </p:cNvSpPr>
          <p:nvPr>
            <p:ph type="title"/>
          </p:nvPr>
        </p:nvSpPr>
        <p:spPr>
          <a:xfrm>
            <a:off x="976745" y="549773"/>
            <a:ext cx="10515600" cy="943170"/>
          </a:xfrm>
        </p:spPr>
        <p:txBody>
          <a:bodyPr>
            <a:normAutofit/>
          </a:bodyPr>
          <a:lstStyle/>
          <a:p>
            <a:r>
              <a:rPr lang="sv-SE" sz="4000"/>
              <a:t>Vad gäller nu?</a:t>
            </a:r>
          </a:p>
        </p:txBody>
      </p:sp>
      <p:sp>
        <p:nvSpPr>
          <p:cNvPr id="3" name="Platshållare för innehåll 2">
            <a:extLst>
              <a:ext uri="{FF2B5EF4-FFF2-40B4-BE49-F238E27FC236}">
                <a16:creationId xmlns:a16="http://schemas.microsoft.com/office/drawing/2014/main" id="{1CCA878E-AAA0-486C-9D38-9CC3ECC339E8}"/>
              </a:ext>
            </a:extLst>
          </p:cNvPr>
          <p:cNvSpPr>
            <a:spLocks noGrp="1"/>
          </p:cNvSpPr>
          <p:nvPr>
            <p:ph idx="1"/>
          </p:nvPr>
        </p:nvSpPr>
        <p:spPr>
          <a:xfrm>
            <a:off x="838201" y="1722811"/>
            <a:ext cx="6024436" cy="4585416"/>
          </a:xfrm>
        </p:spPr>
        <p:txBody>
          <a:bodyPr>
            <a:normAutofit fontScale="85000" lnSpcReduction="20000"/>
          </a:bodyPr>
          <a:lstStyle/>
          <a:p>
            <a:pPr marL="0" indent="0">
              <a:buNone/>
            </a:pPr>
            <a:r>
              <a:rPr lang="sv-SE" b="1"/>
              <a:t>Behåll det goda samverkansarbetet!</a:t>
            </a:r>
          </a:p>
          <a:p>
            <a:r>
              <a:rPr lang="sv-SE"/>
              <a:t>Förvalta den etablerade vårdsamverkansstrukturen</a:t>
            </a:r>
          </a:p>
          <a:p>
            <a:r>
              <a:rPr lang="sv-SE"/>
              <a:t>Använd och sprid tillämpningsanvisningarna </a:t>
            </a:r>
          </a:p>
          <a:p>
            <a:r>
              <a:rPr lang="sv-SE"/>
              <a:t>Ta tydlig utgångspunkt i lagen om Barnkonventionen</a:t>
            </a:r>
          </a:p>
          <a:p>
            <a:r>
              <a:rPr lang="sv-SE" sz="2800">
                <a:solidFill>
                  <a:prstClr val="black"/>
                </a:solidFill>
              </a:rPr>
              <a:t>Skolan (samtliga förskole- och skolformer, elevhälsan) är genom överenskommelsen  jämbördig part i arbetet med SIP.</a:t>
            </a:r>
          </a:p>
          <a:p>
            <a:pPr lvl="1"/>
            <a:r>
              <a:rPr lang="sv-SE">
                <a:solidFill>
                  <a:prstClr val="black"/>
                </a:solidFill>
              </a:rPr>
              <a:t>Åtagandet innebär </a:t>
            </a:r>
            <a:r>
              <a:rPr lang="sv-SE" i="1">
                <a:solidFill>
                  <a:prstClr val="black"/>
                </a:solidFill>
              </a:rPr>
              <a:t>samma</a:t>
            </a:r>
            <a:r>
              <a:rPr lang="sv-SE">
                <a:solidFill>
                  <a:prstClr val="black"/>
                </a:solidFill>
              </a:rPr>
              <a:t> skyldighet för skolan, som för socialtjänst och regional hälso- och sjukvård, att vid upptäckt behov ta ansvar för att starta SIP-processen, dvs. förbereda, kalla/bjud in till SIP-möte, genomföra SIP-möte, upprätta SIP, följa upp och avsluta.</a:t>
            </a:r>
            <a:endParaRPr lang="sv-SE"/>
          </a:p>
        </p:txBody>
      </p:sp>
      <p:pic>
        <p:nvPicPr>
          <p:cNvPr id="6" name="Bildobjekt 5" descr="Se beskrivning i Anteckningar">
            <a:extLst>
              <a:ext uri="{FF2B5EF4-FFF2-40B4-BE49-F238E27FC236}">
                <a16:creationId xmlns:a16="http://schemas.microsoft.com/office/drawing/2014/main" id="{BA8DF344-9254-4127-BE7F-365CEABA891E}"/>
              </a:ext>
            </a:extLst>
          </p:cNvPr>
          <p:cNvPicPr>
            <a:picLocks noChangeAspect="1"/>
          </p:cNvPicPr>
          <p:nvPr/>
        </p:nvPicPr>
        <p:blipFill>
          <a:blip r:embed="rId3"/>
          <a:stretch>
            <a:fillRect/>
          </a:stretch>
        </p:blipFill>
        <p:spPr>
          <a:xfrm>
            <a:off x="8489091" y="319905"/>
            <a:ext cx="3117507" cy="1990809"/>
          </a:xfrm>
          <a:prstGeom prst="rect">
            <a:avLst/>
          </a:prstGeom>
        </p:spPr>
      </p:pic>
      <p:pic>
        <p:nvPicPr>
          <p:cNvPr id="7" name="Bild 6" descr="Stäng">
            <a:extLst>
              <a:ext uri="{FF2B5EF4-FFF2-40B4-BE49-F238E27FC236}">
                <a16:creationId xmlns:a16="http://schemas.microsoft.com/office/drawing/2014/main" id="{FF0CD2D8-DCFF-442C-A395-02962D71286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00157" y="683616"/>
            <a:ext cx="1475483" cy="1475483"/>
          </a:xfrm>
          <a:prstGeom prst="rect">
            <a:avLst/>
          </a:prstGeom>
        </p:spPr>
      </p:pic>
      <p:pic>
        <p:nvPicPr>
          <p:cNvPr id="5" name="Platshållare för innehåll 5">
            <a:extLst>
              <a:ext uri="{FF2B5EF4-FFF2-40B4-BE49-F238E27FC236}">
                <a16:creationId xmlns:a16="http://schemas.microsoft.com/office/drawing/2014/main" id="{950E72F1-C56C-44B0-B28F-A811F91A66E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rot="21196279">
            <a:off x="7094063" y="991901"/>
            <a:ext cx="2862523" cy="411859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textruta 7">
            <a:extLst>
              <a:ext uri="{FF2B5EF4-FFF2-40B4-BE49-F238E27FC236}">
                <a16:creationId xmlns:a16="http://schemas.microsoft.com/office/drawing/2014/main" id="{0F16799B-4655-4F17-BAEF-B0A57A11E67A}"/>
              </a:ext>
            </a:extLst>
          </p:cNvPr>
          <p:cNvSpPr txBox="1"/>
          <p:nvPr/>
        </p:nvSpPr>
        <p:spPr>
          <a:xfrm>
            <a:off x="5831115" y="5541741"/>
            <a:ext cx="6524170" cy="923330"/>
          </a:xfrm>
          <a:prstGeom prst="rect">
            <a:avLst/>
          </a:prstGeom>
          <a:noFill/>
        </p:spPr>
        <p:txBody>
          <a:bodyPr wrap="square">
            <a:spAutoFit/>
          </a:bodyPr>
          <a:lstStyle/>
          <a:p>
            <a:pPr marL="1028700" marR="0" lvl="2" indent="0" algn="l" defTabSz="914400" rtl="0" eaLnBrk="1" fontAlgn="auto" latinLnBrk="0" hangingPunct="1">
              <a:lnSpc>
                <a:spcPct val="100000"/>
              </a:lnSpc>
              <a:spcBef>
                <a:spcPts val="0"/>
              </a:spcBef>
              <a:spcAft>
                <a:spcPts val="60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hlinkClick r:id="rId7">
                  <a:extLst>
                    <a:ext uri="{A12FA001-AC4F-418D-AE19-62706E023703}">
                      <ahyp:hlinkClr xmlns:ahyp="http://schemas.microsoft.com/office/drawing/2018/hyperlinkcolor" val="tx"/>
                    </a:ext>
                  </a:extLst>
                </a:hlinkClick>
              </a:rPr>
              <a:t>L</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änk:  </a:t>
            </a:r>
            <a:r>
              <a:rPr kumimoji="0" lang="sv-SE" sz="1800" b="1" i="0" u="none" strike="noStrike" kern="1200" cap="none" spc="0" normalizeH="0" baseline="0" noProof="0">
                <a:ln>
                  <a:noFill/>
                </a:ln>
                <a:solidFill>
                  <a:srgbClr val="0070C0"/>
                </a:solidFill>
                <a:effectLst/>
                <a:uLnTx/>
                <a:uFillTx/>
                <a:latin typeface="Calibri" panose="020F0502020204030204"/>
                <a:ea typeface="+mn-ea"/>
                <a:cs typeface="+mn-cs"/>
                <a:hlinkClick r:id="rId8">
                  <a:extLst>
                    <a:ext uri="{A12FA001-AC4F-418D-AE19-62706E023703}">
                      <ahyp:hlinkClr xmlns:ahyp="http://schemas.microsoft.com/office/drawing/2018/hyperlinkcolor" val="tx"/>
                    </a:ext>
                  </a:extLst>
                </a:hlinkClick>
              </a:rPr>
              <a:t>Tillämpningsanvisningar i Göteborgsområdet för Överenskommelse om Samverkan för barns och ungas hälsa (vgregion.se)</a:t>
            </a:r>
            <a:endParaRPr kumimoji="0" lang="sv-SE" sz="1800" b="1" i="0" u="none" strike="noStrike" kern="1200" cap="none" spc="0" normalizeH="0" baseline="0" noProof="0">
              <a:ln>
                <a:noFill/>
              </a:ln>
              <a:solidFill>
                <a:srgbClr val="0070C0"/>
              </a:solidFill>
              <a:effectLst/>
              <a:uLnTx/>
              <a:uFillTx/>
              <a:latin typeface="Calibri" panose="020F0502020204030204"/>
              <a:ea typeface="+mn-ea"/>
              <a:cs typeface="Calibri" panose="020F0502020204030204"/>
            </a:endParaRPr>
          </a:p>
        </p:txBody>
      </p:sp>
    </p:spTree>
    <p:extLst>
      <p:ext uri="{BB962C8B-B14F-4D97-AF65-F5344CB8AC3E}">
        <p14:creationId xmlns:p14="http://schemas.microsoft.com/office/powerpoint/2010/main" val="340685669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B7BA87-DB32-4AC9-BBE6-7A772BE199BE}"/>
              </a:ext>
            </a:extLst>
          </p:cNvPr>
          <p:cNvSpPr>
            <a:spLocks noGrp="1"/>
          </p:cNvSpPr>
          <p:nvPr>
            <p:ph type="title"/>
          </p:nvPr>
        </p:nvSpPr>
        <p:spPr>
          <a:xfrm>
            <a:off x="1038255" y="841829"/>
            <a:ext cx="6625288" cy="1988456"/>
          </a:xfrm>
        </p:spPr>
        <p:txBody>
          <a:bodyPr anchor="ctr">
            <a:normAutofit/>
          </a:bodyPr>
          <a:lstStyle/>
          <a:p>
            <a:r>
              <a:rPr lang="sv-SE" sz="2800" b="1"/>
              <a:t>* SIP-riktlinje (reviderad 2020)</a:t>
            </a:r>
            <a:br>
              <a:rPr lang="sv-SE" sz="2800" b="1"/>
            </a:br>
            <a:r>
              <a:rPr lang="sv-SE" sz="2800" b="1"/>
              <a:t>* Nya styrdokument för samverkan för barns och ungas hälsa</a:t>
            </a:r>
            <a:r>
              <a:rPr lang="sv-SE" sz="2800"/>
              <a:t> (</a:t>
            </a:r>
            <a:r>
              <a:rPr lang="sv-SE" sz="2800" err="1"/>
              <a:t>fd</a:t>
            </a:r>
            <a:r>
              <a:rPr lang="sv-SE" sz="2800"/>
              <a:t>. Västbus)</a:t>
            </a:r>
            <a:br>
              <a:rPr lang="sv-SE" sz="2000"/>
            </a:br>
            <a:endParaRPr lang="sv-SE" sz="2000">
              <a:cs typeface="Calibri Light"/>
            </a:endParaRPr>
          </a:p>
        </p:txBody>
      </p:sp>
      <p:sp>
        <p:nvSpPr>
          <p:cNvPr id="3" name="Platshållare för innehåll 2">
            <a:extLst>
              <a:ext uri="{FF2B5EF4-FFF2-40B4-BE49-F238E27FC236}">
                <a16:creationId xmlns:a16="http://schemas.microsoft.com/office/drawing/2014/main" id="{4ECAC0A1-6371-431D-B764-AF4736736824}"/>
              </a:ext>
            </a:extLst>
          </p:cNvPr>
          <p:cNvSpPr>
            <a:spLocks noGrp="1"/>
          </p:cNvSpPr>
          <p:nvPr>
            <p:ph idx="1"/>
          </p:nvPr>
        </p:nvSpPr>
        <p:spPr>
          <a:xfrm>
            <a:off x="1025003" y="2449910"/>
            <a:ext cx="7181989" cy="3835273"/>
          </a:xfrm>
        </p:spPr>
        <p:txBody>
          <a:bodyPr anchor="ctr">
            <a:normAutofit/>
          </a:bodyPr>
          <a:lstStyle/>
          <a:p>
            <a:pPr>
              <a:buNone/>
            </a:pPr>
            <a:r>
              <a:rPr lang="sv-SE" b="1">
                <a:cs typeface="Calibri"/>
              </a:rPr>
              <a:t>Reflektera över dessa frågor före dina utbildningar:</a:t>
            </a:r>
          </a:p>
          <a:p>
            <a:pPr marL="171450" indent="-171450">
              <a:spcBef>
                <a:spcPts val="1000"/>
              </a:spcBef>
              <a:buFont typeface="Arial"/>
              <a:buChar char="•"/>
            </a:pPr>
            <a:r>
              <a:rPr lang="sv-SE"/>
              <a:t>Vad innebär SIP riktlinjen för dina utbildningar?</a:t>
            </a:r>
            <a:endParaRPr lang="en-US"/>
          </a:p>
          <a:p>
            <a:pPr marL="171450" indent="-171450">
              <a:spcBef>
                <a:spcPts val="1000"/>
              </a:spcBef>
              <a:buFont typeface="Arial"/>
              <a:buChar char="•"/>
            </a:pPr>
            <a:r>
              <a:rPr lang="sv-SE"/>
              <a:t>Vad innebär den överenskommelsen och dess tillämpningsanvisningar för dina utbildningar?</a:t>
            </a:r>
            <a:endParaRPr lang="en-US" sz="2000"/>
          </a:p>
        </p:txBody>
      </p:sp>
      <p:pic>
        <p:nvPicPr>
          <p:cNvPr id="5" name="Bild 4" descr="Spegelbild kontur">
            <a:extLst>
              <a:ext uri="{FF2B5EF4-FFF2-40B4-BE49-F238E27FC236}">
                <a16:creationId xmlns:a16="http://schemas.microsoft.com/office/drawing/2014/main" id="{CC6BF56E-3925-4295-ACD6-F304FFCC88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6712" y="1017847"/>
            <a:ext cx="3709957" cy="3709957"/>
          </a:xfrm>
          <a:prstGeom prst="rect">
            <a:avLst/>
          </a:prstGeom>
        </p:spPr>
      </p:pic>
    </p:spTree>
    <p:extLst>
      <p:ext uri="{BB962C8B-B14F-4D97-AF65-F5344CB8AC3E}">
        <p14:creationId xmlns:p14="http://schemas.microsoft.com/office/powerpoint/2010/main" val="103679569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A4BB08-0B52-47F1-8F0D-3ED756A68357}"/>
              </a:ext>
            </a:extLst>
          </p:cNvPr>
          <p:cNvSpPr>
            <a:spLocks noGrp="1"/>
          </p:cNvSpPr>
          <p:nvPr>
            <p:ph type="title"/>
          </p:nvPr>
        </p:nvSpPr>
        <p:spPr>
          <a:xfrm>
            <a:off x="460090" y="677893"/>
            <a:ext cx="11728862" cy="1324303"/>
          </a:xfrm>
        </p:spPr>
        <p:txBody>
          <a:bodyPr vert="horz" lIns="91440" tIns="45720" rIns="91440" bIns="45720" rtlCol="0" anchor="b">
            <a:normAutofit fontScale="90000"/>
          </a:bodyPr>
          <a:lstStyle/>
          <a:p>
            <a:pPr algn="ctr"/>
            <a:r>
              <a:rPr lang="en-US" sz="5600" b="1" kern="1200">
                <a:latin typeface="+mj-lt"/>
                <a:ea typeface="+mj-ea"/>
                <a:cs typeface="+mj-cs"/>
              </a:rPr>
              <a:t>03.</a:t>
            </a:r>
            <a:r>
              <a:rPr lang="en-US" sz="5600" kern="1200">
                <a:latin typeface="+mj-lt"/>
                <a:ea typeface="+mj-ea"/>
                <a:cs typeface="+mj-cs"/>
              </a:rPr>
              <a:t> </a:t>
            </a:r>
            <a:r>
              <a:rPr lang="en-US" sz="5600" kern="1200" err="1">
                <a:latin typeface="+mj-lt"/>
                <a:ea typeface="+mj-ea"/>
                <a:cs typeface="+mj-cs"/>
              </a:rPr>
              <a:t>Fokus</a:t>
            </a:r>
            <a:r>
              <a:rPr lang="en-US" sz="5600" kern="1200">
                <a:latin typeface="+mj-lt"/>
                <a:ea typeface="+mj-ea"/>
                <a:cs typeface="+mj-cs"/>
              </a:rPr>
              <a:t> </a:t>
            </a:r>
            <a:r>
              <a:rPr lang="en-US" sz="5600" kern="1200" err="1">
                <a:latin typeface="+mj-lt"/>
                <a:ea typeface="+mj-ea"/>
                <a:cs typeface="+mj-cs"/>
              </a:rPr>
              <a:t>i</a:t>
            </a:r>
            <a:r>
              <a:rPr lang="en-US" sz="5600" kern="1200">
                <a:latin typeface="+mj-lt"/>
                <a:ea typeface="+mj-ea"/>
                <a:cs typeface="+mj-cs"/>
              </a:rPr>
              <a:t> SIP på </a:t>
            </a:r>
            <a:r>
              <a:rPr lang="en-US" sz="5600" kern="1200" err="1">
                <a:latin typeface="+mj-lt"/>
                <a:ea typeface="+mj-ea"/>
                <a:cs typeface="+mj-cs"/>
              </a:rPr>
              <a:t>att</a:t>
            </a:r>
            <a:r>
              <a:rPr lang="en-US" sz="5600" kern="1200">
                <a:latin typeface="+mj-lt"/>
                <a:ea typeface="+mj-ea"/>
                <a:cs typeface="+mj-cs"/>
              </a:rPr>
              <a:t> </a:t>
            </a:r>
            <a:r>
              <a:rPr lang="en-US" sz="5600" kern="1200" err="1">
                <a:latin typeface="+mj-lt"/>
                <a:ea typeface="+mj-ea"/>
                <a:cs typeface="+mj-cs"/>
              </a:rPr>
              <a:t>stärka</a:t>
            </a:r>
            <a:r>
              <a:rPr lang="en-US" sz="5600" kern="1200">
                <a:latin typeface="+mj-lt"/>
                <a:ea typeface="+mj-ea"/>
                <a:cs typeface="+mj-cs"/>
              </a:rPr>
              <a:t> </a:t>
            </a:r>
            <a:r>
              <a:rPr lang="en-US" sz="5600" kern="1200" err="1">
                <a:latin typeface="+mj-lt"/>
                <a:ea typeface="+mj-ea"/>
                <a:cs typeface="+mj-cs"/>
              </a:rPr>
              <a:t>individen</a:t>
            </a:r>
            <a:r>
              <a:rPr lang="en-US" sz="5600" kern="1200">
                <a:latin typeface="+mj-lt"/>
                <a:ea typeface="+mj-ea"/>
                <a:cs typeface="+mj-cs"/>
              </a:rPr>
              <a:t>:</a:t>
            </a:r>
            <a:endParaRPr lang="en-US" sz="5600" u="sng" kern="1200">
              <a:latin typeface="+mj-lt"/>
              <a:ea typeface="+mj-ea"/>
              <a:cs typeface="+mj-cs"/>
            </a:endParaRPr>
          </a:p>
        </p:txBody>
      </p:sp>
      <p:sp>
        <p:nvSpPr>
          <p:cNvPr id="3" name="Platshållare för innehåll 2">
            <a:extLst>
              <a:ext uri="{FF2B5EF4-FFF2-40B4-BE49-F238E27FC236}">
                <a16:creationId xmlns:a16="http://schemas.microsoft.com/office/drawing/2014/main" id="{97B66950-5030-4C0D-AB71-EEF39A34156E}"/>
              </a:ext>
            </a:extLst>
          </p:cNvPr>
          <p:cNvSpPr>
            <a:spLocks noGrp="1"/>
          </p:cNvSpPr>
          <p:nvPr>
            <p:ph idx="1"/>
          </p:nvPr>
        </p:nvSpPr>
        <p:spPr>
          <a:xfrm>
            <a:off x="1467717" y="2803988"/>
            <a:ext cx="9147940" cy="2491266"/>
          </a:xfrm>
        </p:spPr>
        <p:txBody>
          <a:bodyPr vert="horz" lIns="91440" tIns="45720" rIns="91440" bIns="45720" rtlCol="0" anchor="t">
            <a:noAutofit/>
          </a:bodyPr>
          <a:lstStyle/>
          <a:p>
            <a:pPr marL="0" indent="0" algn="ctr">
              <a:buNone/>
            </a:pPr>
            <a:r>
              <a:rPr lang="en-US" sz="3200" kern="1200">
                <a:latin typeface="+mn-lt"/>
                <a:ea typeface="+mn-ea"/>
                <a:cs typeface="+mn-cs"/>
              </a:rPr>
              <a:t>Delaktighet</a:t>
            </a:r>
            <a:br>
              <a:rPr lang="en-US" sz="3200" kern="1200">
                <a:latin typeface="+mn-lt"/>
                <a:ea typeface="+mn-ea"/>
                <a:cs typeface="+mn-cs"/>
              </a:rPr>
            </a:br>
            <a:r>
              <a:rPr lang="en-US" sz="3200" kern="1200" err="1">
                <a:latin typeface="+mn-lt"/>
                <a:ea typeface="+mn-ea"/>
                <a:cs typeface="+mn-cs"/>
              </a:rPr>
              <a:t>Tidiga</a:t>
            </a:r>
            <a:r>
              <a:rPr lang="en-US" sz="3200" kern="1200">
                <a:latin typeface="+mn-lt"/>
                <a:ea typeface="+mn-ea"/>
                <a:cs typeface="+mn-cs"/>
              </a:rPr>
              <a:t> </a:t>
            </a:r>
            <a:r>
              <a:rPr lang="en-US" sz="3200" kern="1200" err="1">
                <a:latin typeface="+mn-lt"/>
                <a:ea typeface="+mn-ea"/>
                <a:cs typeface="+mn-cs"/>
              </a:rPr>
              <a:t>insatser</a:t>
            </a:r>
            <a:br>
              <a:rPr lang="en-US" sz="3200" kern="1200">
                <a:latin typeface="+mn-lt"/>
                <a:ea typeface="+mn-ea"/>
                <a:cs typeface="+mn-cs"/>
              </a:rPr>
            </a:br>
            <a:r>
              <a:rPr lang="en-US" sz="3200" kern="1200" err="1">
                <a:latin typeface="+mn-lt"/>
                <a:ea typeface="+mn-ea"/>
                <a:cs typeface="+mn-cs"/>
              </a:rPr>
              <a:t>Förarbete</a:t>
            </a:r>
            <a:br>
              <a:rPr lang="en-US" sz="3200" kern="1200">
                <a:latin typeface="+mn-lt"/>
                <a:ea typeface="+mn-ea"/>
                <a:cs typeface="+mn-cs"/>
              </a:rPr>
            </a:br>
            <a:r>
              <a:rPr lang="en-US" sz="3200" kern="1200" err="1">
                <a:latin typeface="+mn-lt"/>
                <a:ea typeface="+mn-ea"/>
                <a:cs typeface="+mn-cs"/>
              </a:rPr>
              <a:t>Uppföljning</a:t>
            </a:r>
            <a:endParaRPr lang="en-US" sz="3200" kern="1200">
              <a:latin typeface="+mn-lt"/>
              <a:ea typeface="+mn-ea"/>
              <a:cs typeface="+mn-cs"/>
            </a:endParaRPr>
          </a:p>
        </p:txBody>
      </p:sp>
    </p:spTree>
    <p:extLst>
      <p:ext uri="{BB962C8B-B14F-4D97-AF65-F5344CB8AC3E}">
        <p14:creationId xmlns:p14="http://schemas.microsoft.com/office/powerpoint/2010/main" val="16610011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A4BB08-0B52-47F1-8F0D-3ED756A68357}"/>
              </a:ext>
            </a:extLst>
          </p:cNvPr>
          <p:cNvSpPr>
            <a:spLocks noGrp="1"/>
          </p:cNvSpPr>
          <p:nvPr>
            <p:ph type="title"/>
          </p:nvPr>
        </p:nvSpPr>
        <p:spPr>
          <a:xfrm>
            <a:off x="681926" y="891271"/>
            <a:ext cx="10925806" cy="1163381"/>
          </a:xfrm>
        </p:spPr>
        <p:txBody>
          <a:bodyPr vert="horz" lIns="91440" tIns="45720" rIns="91440" bIns="45720" rtlCol="0" anchor="b">
            <a:normAutofit fontScale="90000"/>
          </a:bodyPr>
          <a:lstStyle/>
          <a:p>
            <a:pPr algn="ctr"/>
            <a:r>
              <a:rPr lang="en-US" sz="5200" b="1" kern="1200">
                <a:latin typeface="+mj-lt"/>
                <a:ea typeface="+mj-ea"/>
                <a:cs typeface="+mj-cs"/>
              </a:rPr>
              <a:t>03</a:t>
            </a:r>
            <a:r>
              <a:rPr lang="en-US" sz="5200" kern="1200">
                <a:latin typeface="+mj-lt"/>
                <a:ea typeface="+mj-ea"/>
                <a:cs typeface="+mj-cs"/>
              </a:rPr>
              <a:t>. </a:t>
            </a:r>
            <a:r>
              <a:rPr lang="en-US" sz="5200" kern="1200" err="1">
                <a:latin typeface="+mj-lt"/>
                <a:ea typeface="+mj-ea"/>
                <a:cs typeface="+mj-cs"/>
              </a:rPr>
              <a:t>Fokus</a:t>
            </a:r>
            <a:r>
              <a:rPr lang="en-US" sz="5200" kern="1200">
                <a:latin typeface="+mj-lt"/>
                <a:ea typeface="+mj-ea"/>
                <a:cs typeface="+mj-cs"/>
              </a:rPr>
              <a:t> i SIP </a:t>
            </a:r>
            <a:r>
              <a:rPr lang="en-US" sz="5200" kern="1200" err="1">
                <a:latin typeface="+mj-lt"/>
                <a:ea typeface="+mj-ea"/>
                <a:cs typeface="+mj-cs"/>
              </a:rPr>
              <a:t>på</a:t>
            </a:r>
            <a:r>
              <a:rPr lang="en-US" sz="5200" kern="1200">
                <a:latin typeface="+mj-lt"/>
                <a:ea typeface="+mj-ea"/>
                <a:cs typeface="+mj-cs"/>
              </a:rPr>
              <a:t> </a:t>
            </a:r>
            <a:r>
              <a:rPr lang="en-US" sz="5200" kern="1200" err="1">
                <a:latin typeface="+mj-lt"/>
                <a:ea typeface="+mj-ea"/>
                <a:cs typeface="+mj-cs"/>
              </a:rPr>
              <a:t>att</a:t>
            </a:r>
            <a:r>
              <a:rPr lang="en-US" sz="5200" kern="1200">
                <a:latin typeface="+mj-lt"/>
                <a:ea typeface="+mj-ea"/>
                <a:cs typeface="+mj-cs"/>
              </a:rPr>
              <a:t> </a:t>
            </a:r>
            <a:r>
              <a:rPr lang="en-US" sz="5200" kern="1200" err="1">
                <a:latin typeface="+mj-lt"/>
                <a:ea typeface="+mj-ea"/>
                <a:cs typeface="+mj-cs"/>
              </a:rPr>
              <a:t>stärka</a:t>
            </a:r>
            <a:r>
              <a:rPr lang="en-US" sz="5200" kern="1200">
                <a:latin typeface="+mj-lt"/>
                <a:ea typeface="+mj-ea"/>
                <a:cs typeface="+mj-cs"/>
              </a:rPr>
              <a:t> </a:t>
            </a:r>
            <a:r>
              <a:rPr lang="en-US" sz="5200" kern="1200" err="1">
                <a:latin typeface="+mj-lt"/>
                <a:ea typeface="+mj-ea"/>
                <a:cs typeface="+mj-cs"/>
              </a:rPr>
              <a:t>individen</a:t>
            </a:r>
            <a:r>
              <a:rPr lang="en-US" sz="5200" kern="1200">
                <a:latin typeface="+mj-lt"/>
                <a:ea typeface="+mj-ea"/>
                <a:cs typeface="+mj-cs"/>
              </a:rPr>
              <a:t>:</a:t>
            </a:r>
            <a:endParaRPr lang="en-US" sz="5200" u="sng" kern="1200">
              <a:latin typeface="+mj-lt"/>
              <a:ea typeface="+mj-ea"/>
              <a:cs typeface="+mj-cs"/>
            </a:endParaRPr>
          </a:p>
        </p:txBody>
      </p:sp>
      <p:sp>
        <p:nvSpPr>
          <p:cNvPr id="3" name="Platshållare för innehåll 2">
            <a:extLst>
              <a:ext uri="{FF2B5EF4-FFF2-40B4-BE49-F238E27FC236}">
                <a16:creationId xmlns:a16="http://schemas.microsoft.com/office/drawing/2014/main" id="{97B66950-5030-4C0D-AB71-EEF39A34156E}"/>
              </a:ext>
            </a:extLst>
          </p:cNvPr>
          <p:cNvSpPr>
            <a:spLocks noGrp="1"/>
          </p:cNvSpPr>
          <p:nvPr>
            <p:ph idx="1"/>
          </p:nvPr>
        </p:nvSpPr>
        <p:spPr>
          <a:xfrm>
            <a:off x="1039452" y="2512672"/>
            <a:ext cx="9630518" cy="2958544"/>
          </a:xfrm>
        </p:spPr>
        <p:txBody>
          <a:bodyPr vert="horz" lIns="91440" tIns="45720" rIns="91440" bIns="45720" rtlCol="0" anchor="t">
            <a:normAutofit/>
          </a:bodyPr>
          <a:lstStyle/>
          <a:p>
            <a:pPr marL="0" indent="0" algn="ctr">
              <a:buNone/>
            </a:pPr>
            <a:r>
              <a:rPr lang="en-US" sz="6600" kern="1200">
                <a:latin typeface="+mn-lt"/>
                <a:ea typeface="+mn-ea"/>
                <a:cs typeface="+mn-cs"/>
              </a:rPr>
              <a:t>Delaktighet</a:t>
            </a:r>
            <a:br>
              <a:rPr lang="en-US" sz="2000" kern="1200">
                <a:latin typeface="+mn-lt"/>
                <a:ea typeface="+mn-ea"/>
                <a:cs typeface="+mn-cs"/>
              </a:rPr>
            </a:br>
            <a:r>
              <a:rPr lang="en-US" sz="3300" kern="1200" err="1">
                <a:latin typeface="+mn-lt"/>
                <a:ea typeface="+mn-ea"/>
                <a:cs typeface="+mn-cs"/>
              </a:rPr>
              <a:t>Tidiga</a:t>
            </a:r>
            <a:r>
              <a:rPr lang="en-US" sz="3300" kern="1200">
                <a:latin typeface="+mn-lt"/>
                <a:ea typeface="+mn-ea"/>
                <a:cs typeface="+mn-cs"/>
              </a:rPr>
              <a:t> </a:t>
            </a:r>
            <a:r>
              <a:rPr lang="en-US" sz="3300" kern="1200" err="1">
                <a:latin typeface="+mn-lt"/>
                <a:ea typeface="+mn-ea"/>
                <a:cs typeface="+mn-cs"/>
              </a:rPr>
              <a:t>insatser</a:t>
            </a:r>
            <a:br>
              <a:rPr lang="en-US" sz="3300" kern="1200">
                <a:latin typeface="+mn-lt"/>
                <a:ea typeface="+mn-ea"/>
                <a:cs typeface="+mn-cs"/>
              </a:rPr>
            </a:br>
            <a:r>
              <a:rPr lang="en-US" sz="3300" kern="1200" err="1">
                <a:latin typeface="+mn-lt"/>
                <a:ea typeface="+mn-ea"/>
                <a:cs typeface="+mn-cs"/>
              </a:rPr>
              <a:t>Förarbete</a:t>
            </a:r>
            <a:br>
              <a:rPr lang="en-US" sz="3300" kern="1200">
                <a:latin typeface="+mn-lt"/>
                <a:ea typeface="+mn-ea"/>
                <a:cs typeface="+mn-cs"/>
              </a:rPr>
            </a:br>
            <a:r>
              <a:rPr lang="en-US" sz="3300" kern="1200" err="1">
                <a:latin typeface="+mn-lt"/>
                <a:ea typeface="+mn-ea"/>
                <a:cs typeface="+mn-cs"/>
              </a:rPr>
              <a:t>Uppföljning</a:t>
            </a:r>
            <a:endParaRPr lang="en-US" sz="3300" kern="1200">
              <a:latin typeface="+mn-lt"/>
              <a:ea typeface="+mn-ea"/>
              <a:cs typeface="+mn-cs"/>
            </a:endParaRPr>
          </a:p>
        </p:txBody>
      </p:sp>
    </p:spTree>
    <p:extLst>
      <p:ext uri="{BB962C8B-B14F-4D97-AF65-F5344CB8AC3E}">
        <p14:creationId xmlns:p14="http://schemas.microsoft.com/office/powerpoint/2010/main" val="9832239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EE2CF8AC-7520-0F65-2F3C-CAFACD1232CB}"/>
              </a:ext>
            </a:extLst>
          </p:cNvPr>
          <p:cNvPicPr>
            <a:picLocks noChangeAspect="1"/>
          </p:cNvPicPr>
          <p:nvPr/>
        </p:nvPicPr>
        <p:blipFill rotWithShape="1">
          <a:blip r:embed="rId3"/>
          <a:srcRect l="1" t="5995" r="33094" b="26710"/>
          <a:stretch/>
        </p:blipFill>
        <p:spPr>
          <a:xfrm>
            <a:off x="0" y="-9161"/>
            <a:ext cx="12192000" cy="6867161"/>
          </a:xfrm>
          <a:prstGeom prst="rect">
            <a:avLst/>
          </a:prstGeom>
          <a:effectLst/>
        </p:spPr>
      </p:pic>
      <p:sp>
        <p:nvSpPr>
          <p:cNvPr id="6" name="Rektangel 5">
            <a:extLst>
              <a:ext uri="{FF2B5EF4-FFF2-40B4-BE49-F238E27FC236}">
                <a16:creationId xmlns:a16="http://schemas.microsoft.com/office/drawing/2014/main" id="{3594A775-5EE1-B447-CC27-B511AD663E14}"/>
              </a:ext>
            </a:extLst>
          </p:cNvPr>
          <p:cNvSpPr/>
          <p:nvPr/>
        </p:nvSpPr>
        <p:spPr>
          <a:xfrm>
            <a:off x="0" y="-9161"/>
            <a:ext cx="5514975" cy="6867161"/>
          </a:xfrm>
          <a:prstGeom prst="rect">
            <a:avLst/>
          </a:prstGeom>
          <a:solidFill>
            <a:schemeClr val="bg2">
              <a:lumMod val="1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7BFD6C45-55AA-E2D7-9473-17033E0C48F7}"/>
              </a:ext>
            </a:extLst>
          </p:cNvPr>
          <p:cNvSpPr>
            <a:spLocks noGrp="1"/>
          </p:cNvSpPr>
          <p:nvPr>
            <p:ph type="title"/>
          </p:nvPr>
        </p:nvSpPr>
        <p:spPr>
          <a:xfrm>
            <a:off x="545896" y="689212"/>
            <a:ext cx="5977720" cy="1166884"/>
          </a:xfrm>
        </p:spPr>
        <p:txBody>
          <a:bodyPr>
            <a:normAutofit/>
          </a:bodyPr>
          <a:lstStyle/>
          <a:p>
            <a:r>
              <a:rPr lang="sv-SE" sz="4000">
                <a:solidFill>
                  <a:schemeClr val="accent1"/>
                </a:solidFill>
              </a:rPr>
              <a:t>Alex får en SIP</a:t>
            </a:r>
          </a:p>
        </p:txBody>
      </p:sp>
      <p:sp>
        <p:nvSpPr>
          <p:cNvPr id="4" name="Platshållare för text 3">
            <a:extLst>
              <a:ext uri="{FF2B5EF4-FFF2-40B4-BE49-F238E27FC236}">
                <a16:creationId xmlns:a16="http://schemas.microsoft.com/office/drawing/2014/main" id="{DDECD8E7-C267-DFA3-7610-C549F7D887DE}"/>
              </a:ext>
            </a:extLst>
          </p:cNvPr>
          <p:cNvSpPr>
            <a:spLocks noGrp="1"/>
          </p:cNvSpPr>
          <p:nvPr>
            <p:ph type="body" sz="half" idx="2"/>
          </p:nvPr>
        </p:nvSpPr>
        <p:spPr>
          <a:xfrm>
            <a:off x="707016" y="3974549"/>
            <a:ext cx="3626052" cy="1508078"/>
          </a:xfrm>
        </p:spPr>
        <p:txBody>
          <a:bodyPr>
            <a:normAutofit/>
          </a:bodyPr>
          <a:lstStyle/>
          <a:p>
            <a:r>
              <a:rPr lang="sv-SE" sz="2800">
                <a:solidFill>
                  <a:schemeClr val="bg1"/>
                </a:solidFill>
                <a:hlinkClick r:id="rId4">
                  <a:extLst>
                    <a:ext uri="{A12FA001-AC4F-418D-AE19-62706E023703}">
                      <ahyp:hlinkClr xmlns:ahyp="http://schemas.microsoft.com/office/drawing/2018/hyperlinkcolor" val="tx"/>
                    </a:ext>
                  </a:extLst>
                </a:hlinkClick>
              </a:rPr>
              <a:t>Film: Alex får en SIP (4.15 min)</a:t>
            </a:r>
            <a:endParaRPr lang="sv-SE" sz="2800">
              <a:solidFill>
                <a:schemeClr val="bg1"/>
              </a:solidFill>
            </a:endParaRPr>
          </a:p>
        </p:txBody>
      </p:sp>
      <p:pic>
        <p:nvPicPr>
          <p:cNvPr id="13" name="Bildobjekt 12">
            <a:extLst>
              <a:ext uri="{FF2B5EF4-FFF2-40B4-BE49-F238E27FC236}">
                <a16:creationId xmlns:a16="http://schemas.microsoft.com/office/drawing/2014/main" id="{C7902020-065F-BB53-33D9-09F7568A8528}"/>
              </a:ext>
            </a:extLst>
          </p:cNvPr>
          <p:cNvPicPr>
            <a:picLocks noChangeAspect="1"/>
          </p:cNvPicPr>
          <p:nvPr/>
        </p:nvPicPr>
        <p:blipFill rotWithShape="1">
          <a:blip r:embed="rId3"/>
          <a:srcRect l="12925" t="5995" r="15731" b="26710"/>
          <a:stretch/>
        </p:blipFill>
        <p:spPr>
          <a:xfrm>
            <a:off x="735207" y="2635342"/>
            <a:ext cx="2325291" cy="1228250"/>
          </a:xfrm>
          <a:prstGeom prst="rect">
            <a:avLst/>
          </a:prstGeom>
          <a:ln w="15875">
            <a:solidFill>
              <a:schemeClr val="bg1"/>
            </a:solidFill>
          </a:ln>
          <a:effectLst/>
        </p:spPr>
      </p:pic>
      <p:pic>
        <p:nvPicPr>
          <p:cNvPr id="5" name="Bild 4" descr="Videokamera">
            <a:extLst>
              <a:ext uri="{FF2B5EF4-FFF2-40B4-BE49-F238E27FC236}">
                <a16:creationId xmlns:a16="http://schemas.microsoft.com/office/drawing/2014/main" id="{C168A2DF-C69F-F048-80CB-7DBBCEC593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73060" y="4728588"/>
            <a:ext cx="1756705" cy="1756705"/>
          </a:xfrm>
          <a:custGeom>
            <a:avLst/>
            <a:gdLst/>
            <a:ahLst/>
            <a:cxnLst/>
            <a:rect l="l" t="t" r="r" b="b"/>
            <a:pathLst>
              <a:path w="1964763" h="1856167">
                <a:moveTo>
                  <a:pt x="34265" y="0"/>
                </a:moveTo>
                <a:lnTo>
                  <a:pt x="1930498" y="0"/>
                </a:lnTo>
                <a:cubicBezTo>
                  <a:pt x="1949422" y="0"/>
                  <a:pt x="1964763" y="15341"/>
                  <a:pt x="1964763" y="34265"/>
                </a:cubicBezTo>
                <a:lnTo>
                  <a:pt x="1964763" y="1821902"/>
                </a:lnTo>
                <a:cubicBezTo>
                  <a:pt x="1964763" y="1840826"/>
                  <a:pt x="1949422" y="1856167"/>
                  <a:pt x="1930498" y="1856167"/>
                </a:cubicBezTo>
                <a:lnTo>
                  <a:pt x="34265" y="1856167"/>
                </a:lnTo>
                <a:cubicBezTo>
                  <a:pt x="15341" y="1856167"/>
                  <a:pt x="0" y="1840826"/>
                  <a:pt x="0" y="1821902"/>
                </a:cubicBezTo>
                <a:lnTo>
                  <a:pt x="0" y="34265"/>
                </a:lnTo>
                <a:cubicBezTo>
                  <a:pt x="0" y="15341"/>
                  <a:pt x="15341" y="0"/>
                  <a:pt x="34265" y="0"/>
                </a:cubicBezTo>
                <a:close/>
              </a:path>
            </a:pathLst>
          </a:custGeom>
        </p:spPr>
      </p:pic>
    </p:spTree>
    <p:extLst>
      <p:ext uri="{BB962C8B-B14F-4D97-AF65-F5344CB8AC3E}">
        <p14:creationId xmlns:p14="http://schemas.microsoft.com/office/powerpoint/2010/main" val="31043853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8EE27FC6-020E-4E0D-B92B-D651B184EF2A}"/>
              </a:ext>
            </a:extLst>
          </p:cNvPr>
          <p:cNvSpPr txBox="1"/>
          <p:nvPr/>
        </p:nvSpPr>
        <p:spPr>
          <a:xfrm>
            <a:off x="2753334" y="297714"/>
            <a:ext cx="5962203"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a:ln>
                  <a:noFill/>
                </a:ln>
                <a:solidFill>
                  <a:prstClr val="black"/>
                </a:solidFill>
                <a:effectLst/>
                <a:uLnTx/>
                <a:uFillTx/>
                <a:latin typeface="Lucida Calligraphy" panose="03010101010101010101" pitchFamily="66" charset="0"/>
                <a:ea typeface="+mn-ea"/>
                <a:cs typeface="+mn-cs"/>
              </a:rPr>
              <a:t>Vad är viktigt för dig?</a:t>
            </a:r>
          </a:p>
        </p:txBody>
      </p:sp>
      <p:pic>
        <p:nvPicPr>
          <p:cNvPr id="26" name="Bildobjekt 25">
            <a:extLst>
              <a:ext uri="{FF2B5EF4-FFF2-40B4-BE49-F238E27FC236}">
                <a16:creationId xmlns:a16="http://schemas.microsoft.com/office/drawing/2014/main" id="{90A05520-5354-4B77-9627-D5430A98FF9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35529" y="3563584"/>
            <a:ext cx="1415126" cy="2122689"/>
          </a:xfrm>
          <a:prstGeom prst="rect">
            <a:avLst/>
          </a:prstGeom>
          <a:solidFill>
            <a:schemeClr val="accent1">
              <a:lumMod val="60000"/>
              <a:lumOff val="40000"/>
            </a:schemeClr>
          </a:solidFill>
          <a:effectLst>
            <a:softEdge rad="63500"/>
          </a:effectLst>
        </p:spPr>
      </p:pic>
      <p:sp>
        <p:nvSpPr>
          <p:cNvPr id="33" name="Pratbubbla: oval 32">
            <a:extLst>
              <a:ext uri="{FF2B5EF4-FFF2-40B4-BE49-F238E27FC236}">
                <a16:creationId xmlns:a16="http://schemas.microsoft.com/office/drawing/2014/main" id="{D705FDD5-C7C4-4043-BC11-C3BAF5DCCC62}"/>
              </a:ext>
            </a:extLst>
          </p:cNvPr>
          <p:cNvSpPr/>
          <p:nvPr/>
        </p:nvSpPr>
        <p:spPr>
          <a:xfrm>
            <a:off x="7817376" y="728775"/>
            <a:ext cx="2138901" cy="1958301"/>
          </a:xfrm>
          <a:prstGeom prst="wedgeEllipseCallout">
            <a:avLst>
              <a:gd name="adj1" fmla="val -66058"/>
              <a:gd name="adj2" fmla="val 91664"/>
            </a:avLst>
          </a:prstGeom>
          <a:solidFill>
            <a:srgbClr val="0070C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dansa bröllopsvals med min dotter om 2 år!”</a:t>
            </a:r>
          </a:p>
        </p:txBody>
      </p:sp>
      <p:sp>
        <p:nvSpPr>
          <p:cNvPr id="34" name="textruta 33">
            <a:extLst>
              <a:ext uri="{FF2B5EF4-FFF2-40B4-BE49-F238E27FC236}">
                <a16:creationId xmlns:a16="http://schemas.microsoft.com/office/drawing/2014/main" id="{F3B93A69-1F09-4242-BAE7-6DD57F103EC5}"/>
              </a:ext>
            </a:extLst>
          </p:cNvPr>
          <p:cNvSpPr txBox="1"/>
          <p:nvPr/>
        </p:nvSpPr>
        <p:spPr>
          <a:xfrm>
            <a:off x="5510275" y="6183125"/>
            <a:ext cx="585064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Lucida Calligraphy" panose="03010101010101010101" pitchFamily="66" charset="0"/>
                <a:ea typeface="+mn-ea"/>
                <a:cs typeface="+mn-cs"/>
              </a:rPr>
              <a:t>Det som är viktigt för dig – är viktigt för oss!</a:t>
            </a:r>
          </a:p>
        </p:txBody>
      </p:sp>
      <p:sp>
        <p:nvSpPr>
          <p:cNvPr id="37" name="Pratbubbla: oval 36">
            <a:extLst>
              <a:ext uri="{FF2B5EF4-FFF2-40B4-BE49-F238E27FC236}">
                <a16:creationId xmlns:a16="http://schemas.microsoft.com/office/drawing/2014/main" id="{51BBC739-1B83-425B-99F6-5B6D80B665E3}"/>
              </a:ext>
            </a:extLst>
          </p:cNvPr>
          <p:cNvSpPr/>
          <p:nvPr/>
        </p:nvSpPr>
        <p:spPr>
          <a:xfrm>
            <a:off x="10117559" y="184257"/>
            <a:ext cx="1910422" cy="1722717"/>
          </a:xfrm>
          <a:prstGeom prst="wedgeEllipseCallout">
            <a:avLst>
              <a:gd name="adj1" fmla="val -50748"/>
              <a:gd name="adj2" fmla="val 91192"/>
            </a:avLst>
          </a:prstGeom>
          <a:solidFill>
            <a:srgbClr val="00B05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må bra och vilja gå till jobbet igen!”</a:t>
            </a:r>
          </a:p>
        </p:txBody>
      </p:sp>
      <p:sp>
        <p:nvSpPr>
          <p:cNvPr id="38" name="Pratbubbla: oval 37">
            <a:extLst>
              <a:ext uri="{FF2B5EF4-FFF2-40B4-BE49-F238E27FC236}">
                <a16:creationId xmlns:a16="http://schemas.microsoft.com/office/drawing/2014/main" id="{A7DFADC8-EE0C-4CB4-9445-12FEF5BBF3F8}"/>
              </a:ext>
            </a:extLst>
          </p:cNvPr>
          <p:cNvSpPr/>
          <p:nvPr/>
        </p:nvSpPr>
        <p:spPr>
          <a:xfrm>
            <a:off x="5102094" y="1055463"/>
            <a:ext cx="2138901" cy="1560204"/>
          </a:xfrm>
          <a:prstGeom prst="wedgeEllipseCallout">
            <a:avLst>
              <a:gd name="adj1" fmla="val 32696"/>
              <a:gd name="adj2" fmla="val 64752"/>
            </a:avLst>
          </a:prstGeom>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leva gott så länge det går!”</a:t>
            </a:r>
          </a:p>
        </p:txBody>
      </p:sp>
      <p:sp>
        <p:nvSpPr>
          <p:cNvPr id="40" name="Pratbubbla: oval 39">
            <a:extLst>
              <a:ext uri="{FF2B5EF4-FFF2-40B4-BE49-F238E27FC236}">
                <a16:creationId xmlns:a16="http://schemas.microsoft.com/office/drawing/2014/main" id="{8E3EEEA6-D704-4B1B-A782-4D69CE88635F}"/>
              </a:ext>
            </a:extLst>
          </p:cNvPr>
          <p:cNvSpPr/>
          <p:nvPr/>
        </p:nvSpPr>
        <p:spPr>
          <a:xfrm>
            <a:off x="9940518" y="2330958"/>
            <a:ext cx="2138901" cy="1574358"/>
          </a:xfrm>
          <a:prstGeom prst="wedgeEllipseCallout">
            <a:avLst>
              <a:gd name="adj1" fmla="val -64540"/>
              <a:gd name="adj2" fmla="val 17320"/>
            </a:avLst>
          </a:prstGeom>
          <a:solidFill>
            <a:schemeClr val="accent6">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få mitt första jobb!”</a:t>
            </a:r>
          </a:p>
        </p:txBody>
      </p:sp>
      <p:sp>
        <p:nvSpPr>
          <p:cNvPr id="41" name="Pratbubbla: oval 40">
            <a:extLst>
              <a:ext uri="{FF2B5EF4-FFF2-40B4-BE49-F238E27FC236}">
                <a16:creationId xmlns:a16="http://schemas.microsoft.com/office/drawing/2014/main" id="{D5690F94-A47A-488A-A03E-89B8B4F5AA71}"/>
              </a:ext>
            </a:extLst>
          </p:cNvPr>
          <p:cNvSpPr/>
          <p:nvPr/>
        </p:nvSpPr>
        <p:spPr>
          <a:xfrm>
            <a:off x="4099782" y="4511503"/>
            <a:ext cx="1903377" cy="1876455"/>
          </a:xfrm>
          <a:prstGeom prst="wedgeEllipseCallout">
            <a:avLst>
              <a:gd name="adj1" fmla="val 60621"/>
              <a:gd name="adj2" fmla="val -44385"/>
            </a:avLst>
          </a:prstGeom>
          <a:solidFill>
            <a:schemeClr val="accent2">
              <a:lumMod val="75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känna mig trygg och bo hemma!”</a:t>
            </a:r>
          </a:p>
        </p:txBody>
      </p:sp>
      <p:pic>
        <p:nvPicPr>
          <p:cNvPr id="8" name="Bildobjekt 7">
            <a:extLst>
              <a:ext uri="{FF2B5EF4-FFF2-40B4-BE49-F238E27FC236}">
                <a16:creationId xmlns:a16="http://schemas.microsoft.com/office/drawing/2014/main" id="{E21E8C9F-A135-4F26-A676-9AE2B6AD919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920664" y="2795891"/>
            <a:ext cx="2138901" cy="1422369"/>
          </a:xfrm>
          <a:prstGeom prst="rect">
            <a:avLst/>
          </a:prstGeom>
          <a:effectLst>
            <a:softEdge rad="63500"/>
          </a:effectLst>
        </p:spPr>
      </p:pic>
      <p:sp>
        <p:nvSpPr>
          <p:cNvPr id="13" name="Pratbubbla: oval 12">
            <a:extLst>
              <a:ext uri="{FF2B5EF4-FFF2-40B4-BE49-F238E27FC236}">
                <a16:creationId xmlns:a16="http://schemas.microsoft.com/office/drawing/2014/main" id="{A7FA0596-FB20-40CA-B996-5A4B765E7B53}"/>
              </a:ext>
            </a:extLst>
          </p:cNvPr>
          <p:cNvSpPr/>
          <p:nvPr/>
        </p:nvSpPr>
        <p:spPr>
          <a:xfrm>
            <a:off x="115439" y="297714"/>
            <a:ext cx="2032188" cy="1909647"/>
          </a:xfrm>
          <a:prstGeom prst="wedgeEllipseCallout">
            <a:avLst>
              <a:gd name="adj1" fmla="val 67156"/>
              <a:gd name="adj2" fmla="val 14095"/>
            </a:avLst>
          </a:prstGeom>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vuxna jobbar hårdare mot mobbning</a:t>
            </a:r>
          </a:p>
        </p:txBody>
      </p:sp>
      <p:sp>
        <p:nvSpPr>
          <p:cNvPr id="15" name="Pratbubbla: oval 14">
            <a:extLst>
              <a:ext uri="{FF2B5EF4-FFF2-40B4-BE49-F238E27FC236}">
                <a16:creationId xmlns:a16="http://schemas.microsoft.com/office/drawing/2014/main" id="{134F5AD7-B431-4A4A-B2DE-0B7ACB318A03}"/>
              </a:ext>
            </a:extLst>
          </p:cNvPr>
          <p:cNvSpPr/>
          <p:nvPr/>
        </p:nvSpPr>
        <p:spPr>
          <a:xfrm>
            <a:off x="958360" y="2345676"/>
            <a:ext cx="1126911" cy="1325563"/>
          </a:xfrm>
          <a:prstGeom prst="wedgeEllipseCallout">
            <a:avLst>
              <a:gd name="adj1" fmla="val 89506"/>
              <a:gd name="adj2" fmla="val -44699"/>
            </a:avLst>
          </a:prstGeom>
          <a:solidFill>
            <a:srgbClr val="00B0F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få leka</a:t>
            </a:r>
          </a:p>
        </p:txBody>
      </p:sp>
      <p:pic>
        <p:nvPicPr>
          <p:cNvPr id="16" name="Bildobjekt 15">
            <a:extLst>
              <a:ext uri="{FF2B5EF4-FFF2-40B4-BE49-F238E27FC236}">
                <a16:creationId xmlns:a16="http://schemas.microsoft.com/office/drawing/2014/main" id="{235976CD-BCFE-43B5-893B-42850EE99D1D}"/>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900512" y="1055463"/>
            <a:ext cx="1386341" cy="1861443"/>
          </a:xfrm>
          <a:prstGeom prst="rect">
            <a:avLst/>
          </a:prstGeom>
          <a:effectLst>
            <a:softEdge rad="63500"/>
          </a:effectLst>
        </p:spPr>
      </p:pic>
      <p:sp>
        <p:nvSpPr>
          <p:cNvPr id="39" name="Pratbubbla: oval 38">
            <a:extLst>
              <a:ext uri="{FF2B5EF4-FFF2-40B4-BE49-F238E27FC236}">
                <a16:creationId xmlns:a16="http://schemas.microsoft.com/office/drawing/2014/main" id="{25DCA95E-E516-4963-BAE3-147133434C28}"/>
              </a:ext>
            </a:extLst>
          </p:cNvPr>
          <p:cNvSpPr/>
          <p:nvPr/>
        </p:nvSpPr>
        <p:spPr>
          <a:xfrm>
            <a:off x="213861" y="4650639"/>
            <a:ext cx="2349598" cy="1649877"/>
          </a:xfrm>
          <a:prstGeom prst="wedgeEllipseCallout">
            <a:avLst>
              <a:gd name="adj1" fmla="val 139255"/>
              <a:gd name="adj2" fmla="val -69345"/>
            </a:avLst>
          </a:prstGeom>
          <a:solidFill>
            <a:srgbClr val="92D05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bo i sommarstugan till sommaren!”</a:t>
            </a:r>
          </a:p>
        </p:txBody>
      </p:sp>
      <p:sp>
        <p:nvSpPr>
          <p:cNvPr id="17" name="Pratbubbla: oval 16">
            <a:extLst>
              <a:ext uri="{FF2B5EF4-FFF2-40B4-BE49-F238E27FC236}">
                <a16:creationId xmlns:a16="http://schemas.microsoft.com/office/drawing/2014/main" id="{58881E9C-EBC0-45DA-9BDD-F560D594F776}"/>
              </a:ext>
            </a:extLst>
          </p:cNvPr>
          <p:cNvSpPr/>
          <p:nvPr/>
        </p:nvSpPr>
        <p:spPr>
          <a:xfrm>
            <a:off x="1917961" y="3103494"/>
            <a:ext cx="2073328" cy="1698738"/>
          </a:xfrm>
          <a:prstGeom prst="wedgeEllipseCallout">
            <a:avLst>
              <a:gd name="adj1" fmla="val 54049"/>
              <a:gd name="adj2" fmla="val -50868"/>
            </a:avLst>
          </a:prstGeom>
          <a:solidFill>
            <a:srgbClr val="F49D0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vuxna som har tid att lyssna finns på skolan</a:t>
            </a:r>
          </a:p>
        </p:txBody>
      </p:sp>
      <p:sp>
        <p:nvSpPr>
          <p:cNvPr id="18" name="Pratbubbla: oval 17">
            <a:extLst>
              <a:ext uri="{FF2B5EF4-FFF2-40B4-BE49-F238E27FC236}">
                <a16:creationId xmlns:a16="http://schemas.microsoft.com/office/drawing/2014/main" id="{4C59F888-E7EF-4BE9-92A4-82D30B328B4A}"/>
              </a:ext>
            </a:extLst>
          </p:cNvPr>
          <p:cNvSpPr/>
          <p:nvPr/>
        </p:nvSpPr>
        <p:spPr>
          <a:xfrm>
            <a:off x="6686230" y="4494074"/>
            <a:ext cx="1706504" cy="1617642"/>
          </a:xfrm>
          <a:prstGeom prst="wedgeEllipseCallout">
            <a:avLst>
              <a:gd name="adj1" fmla="val -64286"/>
              <a:gd name="adj2" fmla="val -68897"/>
            </a:avLst>
          </a:prstGeom>
          <a:solidFill>
            <a:srgbClr val="C0000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ha något roligt att göra på min fritid</a:t>
            </a:r>
          </a:p>
        </p:txBody>
      </p:sp>
    </p:spTree>
    <p:extLst>
      <p:ext uri="{BB962C8B-B14F-4D97-AF65-F5344CB8AC3E}">
        <p14:creationId xmlns:p14="http://schemas.microsoft.com/office/powerpoint/2010/main" val="381048929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1000"/>
                                        <p:tgtEl>
                                          <p:spTgt spid="39"/>
                                        </p:tgtEl>
                                      </p:cBhvr>
                                    </p:animEffect>
                                    <p:anim calcmode="lin" valueType="num">
                                      <p:cBhvr>
                                        <p:cTn id="35" dur="1000" fill="hold"/>
                                        <p:tgtEl>
                                          <p:spTgt spid="39"/>
                                        </p:tgtEl>
                                        <p:attrNameLst>
                                          <p:attrName>ppt_x</p:attrName>
                                        </p:attrNameLst>
                                      </p:cBhvr>
                                      <p:tavLst>
                                        <p:tav tm="0">
                                          <p:val>
                                            <p:strVal val="#ppt_x"/>
                                          </p:val>
                                        </p:tav>
                                        <p:tav tm="100000">
                                          <p:val>
                                            <p:strVal val="#ppt_x"/>
                                          </p:val>
                                        </p:tav>
                                      </p:tavLst>
                                    </p:anim>
                                    <p:anim calcmode="lin" valueType="num">
                                      <p:cBhvr>
                                        <p:cTn id="36" dur="10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1000"/>
                                        <p:tgtEl>
                                          <p:spTgt spid="41"/>
                                        </p:tgtEl>
                                      </p:cBhvr>
                                    </p:animEffect>
                                    <p:anim calcmode="lin" valueType="num">
                                      <p:cBhvr>
                                        <p:cTn id="47" dur="1000" fill="hold"/>
                                        <p:tgtEl>
                                          <p:spTgt spid="41"/>
                                        </p:tgtEl>
                                        <p:attrNameLst>
                                          <p:attrName>ppt_x</p:attrName>
                                        </p:attrNameLst>
                                      </p:cBhvr>
                                      <p:tavLst>
                                        <p:tav tm="0">
                                          <p:val>
                                            <p:strVal val="#ppt_x"/>
                                          </p:val>
                                        </p:tav>
                                        <p:tav tm="100000">
                                          <p:val>
                                            <p:strVal val="#ppt_x"/>
                                          </p:val>
                                        </p:tav>
                                      </p:tavLst>
                                    </p:anim>
                                    <p:anim calcmode="lin" valueType="num">
                                      <p:cBhvr>
                                        <p:cTn id="48" dur="1000" fill="hold"/>
                                        <p:tgtEl>
                                          <p:spTgt spid="4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1000"/>
                                        <p:tgtEl>
                                          <p:spTgt spid="37"/>
                                        </p:tgtEl>
                                      </p:cBhvr>
                                    </p:animEffect>
                                    <p:anim calcmode="lin" valueType="num">
                                      <p:cBhvr>
                                        <p:cTn id="57" dur="1000" fill="hold"/>
                                        <p:tgtEl>
                                          <p:spTgt spid="37"/>
                                        </p:tgtEl>
                                        <p:attrNameLst>
                                          <p:attrName>ppt_x</p:attrName>
                                        </p:attrNameLst>
                                      </p:cBhvr>
                                      <p:tavLst>
                                        <p:tav tm="0">
                                          <p:val>
                                            <p:strVal val="#ppt_x"/>
                                          </p:val>
                                        </p:tav>
                                        <p:tav tm="100000">
                                          <p:val>
                                            <p:strVal val="#ppt_x"/>
                                          </p:val>
                                        </p:tav>
                                      </p:tavLst>
                                    </p:anim>
                                    <p:anim calcmode="lin" valueType="num">
                                      <p:cBhvr>
                                        <p:cTn id="5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7" grpId="0" animBg="1"/>
      <p:bldP spid="38" grpId="0" animBg="1"/>
      <p:bldP spid="40" grpId="0" animBg="1"/>
      <p:bldP spid="41" grpId="0" animBg="1"/>
      <p:bldP spid="13" grpId="0" animBg="1"/>
      <p:bldP spid="15" grpId="0" animBg="1"/>
      <p:bldP spid="39" grpId="0" animBg="1"/>
      <p:bldP spid="17" grpId="0" animBg="1"/>
      <p:bldP spid="1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E4C1E73-A5A0-02D8-32A4-366EBA24895A}"/>
              </a:ext>
            </a:extLst>
          </p:cNvPr>
          <p:cNvSpPr>
            <a:spLocks noGrp="1"/>
          </p:cNvSpPr>
          <p:nvPr>
            <p:ph type="title"/>
          </p:nvPr>
        </p:nvSpPr>
        <p:spPr/>
        <p:txBody>
          <a:bodyPr/>
          <a:lstStyle/>
          <a:p>
            <a:r>
              <a:rPr lang="sv-SE"/>
              <a:t>Metoder och verktyg i samtal med barn</a:t>
            </a:r>
          </a:p>
        </p:txBody>
      </p:sp>
      <p:sp>
        <p:nvSpPr>
          <p:cNvPr id="3" name="Platshållare för innehåll 2">
            <a:extLst>
              <a:ext uri="{FF2B5EF4-FFF2-40B4-BE49-F238E27FC236}">
                <a16:creationId xmlns:a16="http://schemas.microsoft.com/office/drawing/2014/main" id="{FBB9FD33-C5A3-0D64-BA2E-279675FA3564}"/>
              </a:ext>
            </a:extLst>
          </p:cNvPr>
          <p:cNvSpPr>
            <a:spLocks noGrp="1"/>
          </p:cNvSpPr>
          <p:nvPr>
            <p:ph idx="1"/>
          </p:nvPr>
        </p:nvSpPr>
        <p:spPr/>
        <p:txBody>
          <a:bodyPr/>
          <a:lstStyle/>
          <a:p>
            <a:pPr marL="0" indent="0">
              <a:buNone/>
            </a:pPr>
            <a:r>
              <a:rPr lang="sv-SE">
                <a:solidFill>
                  <a:srgbClr val="222222"/>
                </a:solidFill>
                <a:latin typeface="open sans" panose="020B0606030504020204" pitchFamily="34" charset="0"/>
              </a:rPr>
              <a:t>Sveriges kommuner och regioner, SKR, har sammanställt en lista över flera metoder och verktyg för samtal med barn.</a:t>
            </a:r>
          </a:p>
          <a:p>
            <a:pPr marL="0" indent="0">
              <a:buNone/>
            </a:pPr>
            <a:endParaRPr lang="sv-SE"/>
          </a:p>
          <a:p>
            <a:pPr marL="0" indent="0">
              <a:buNone/>
            </a:pPr>
            <a:r>
              <a:rPr lang="sv-SE" b="0" i="0">
                <a:solidFill>
                  <a:srgbClr val="222222"/>
                </a:solidFill>
                <a:effectLst/>
                <a:latin typeface="open sans" panose="020B0606030504020204" pitchFamily="34" charset="0"/>
              </a:rPr>
              <a:t>För att alla barn, även barn med funktionsnedsättning, ska kunna komma till tals och uttrycka sina åsikter behöver verksamheternas samtal vara anpassade efter barns ålder, mognad och funktionsförmåga.</a:t>
            </a:r>
            <a:endParaRPr lang="sv-SE"/>
          </a:p>
          <a:p>
            <a:pPr marL="0" indent="0">
              <a:buNone/>
            </a:pPr>
            <a:r>
              <a:rPr lang="sv-SE">
                <a:hlinkClick r:id="rId2"/>
              </a:rPr>
              <a:t>Länk: Metoder och verktyg | SKR</a:t>
            </a:r>
            <a:endParaRPr lang="sv-SE"/>
          </a:p>
        </p:txBody>
      </p:sp>
      <p:sp>
        <p:nvSpPr>
          <p:cNvPr id="4" name="Platshållare för datum 3">
            <a:extLst>
              <a:ext uri="{FF2B5EF4-FFF2-40B4-BE49-F238E27FC236}">
                <a16:creationId xmlns:a16="http://schemas.microsoft.com/office/drawing/2014/main" id="{ABA33FAF-EE0F-486E-0D68-6813FB343411}"/>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5" name="Platshållare för sidfot 4">
            <a:extLst>
              <a:ext uri="{FF2B5EF4-FFF2-40B4-BE49-F238E27FC236}">
                <a16:creationId xmlns:a16="http://schemas.microsoft.com/office/drawing/2014/main" id="{8FAB1208-C57C-3615-D018-E594C2097004}"/>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735139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2" descr="En bild som visar text, skärmbild, design">
            <a:extLst>
              <a:ext uri="{FF2B5EF4-FFF2-40B4-BE49-F238E27FC236}">
                <a16:creationId xmlns:a16="http://schemas.microsoft.com/office/drawing/2014/main" id="{AE911D92-BAB3-D892-9765-50B1928914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0" y="10"/>
            <a:ext cx="12191980" cy="685799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35217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ruta 9">
            <a:extLst>
              <a:ext uri="{FF2B5EF4-FFF2-40B4-BE49-F238E27FC236}">
                <a16:creationId xmlns:a16="http://schemas.microsoft.com/office/drawing/2014/main" id="{97DA994C-BFBB-45E6-95AA-CE2A8D9DA378}"/>
              </a:ext>
            </a:extLst>
          </p:cNvPr>
          <p:cNvSpPr txBox="1"/>
          <p:nvPr/>
        </p:nvSpPr>
        <p:spPr>
          <a:xfrm>
            <a:off x="526093" y="291536"/>
            <a:ext cx="10033023" cy="646331"/>
          </a:xfrm>
          <a:prstGeom prst="rect">
            <a:avLst/>
          </a:prstGeom>
          <a:noFill/>
        </p:spPr>
        <p:txBody>
          <a:bodyPr wrap="square" rtlCol="0">
            <a:spAutoFit/>
          </a:bodyPr>
          <a:lstStyle/>
          <a:p>
            <a:r>
              <a:rPr lang="sv-SE" sz="3600" b="1">
                <a:latin typeface="+mj-lt"/>
              </a:rPr>
              <a:t>Utgångspunkten: Barnrättsperspektivet</a:t>
            </a:r>
            <a:endParaRPr lang="sv-SE" sz="3200" b="1">
              <a:latin typeface="+mj-lt"/>
            </a:endParaRPr>
          </a:p>
        </p:txBody>
      </p:sp>
      <p:grpSp>
        <p:nvGrpSpPr>
          <p:cNvPr id="3" name="Grupp 2">
            <a:extLst>
              <a:ext uri="{FF2B5EF4-FFF2-40B4-BE49-F238E27FC236}">
                <a16:creationId xmlns:a16="http://schemas.microsoft.com/office/drawing/2014/main" id="{FA0A9E6A-2327-4B3E-8F7C-380C061E8CB4}"/>
              </a:ext>
            </a:extLst>
          </p:cNvPr>
          <p:cNvGrpSpPr/>
          <p:nvPr/>
        </p:nvGrpSpPr>
        <p:grpSpPr>
          <a:xfrm>
            <a:off x="1877539" y="1735017"/>
            <a:ext cx="8936768" cy="2458377"/>
            <a:chOff x="1912425" y="2453727"/>
            <a:chExt cx="8936768" cy="2458377"/>
          </a:xfrm>
        </p:grpSpPr>
        <p:sp>
          <p:nvSpPr>
            <p:cNvPr id="4" name="Flödesschema: Koppling 3">
              <a:extLst>
                <a:ext uri="{FF2B5EF4-FFF2-40B4-BE49-F238E27FC236}">
                  <a16:creationId xmlns:a16="http://schemas.microsoft.com/office/drawing/2014/main" id="{0BE94E7A-CBAC-4A77-B99B-E7D4DF93FA6C}"/>
                </a:ext>
              </a:extLst>
            </p:cNvPr>
            <p:cNvSpPr/>
            <p:nvPr/>
          </p:nvSpPr>
          <p:spPr>
            <a:xfrm>
              <a:off x="1912425" y="2453727"/>
              <a:ext cx="1553688" cy="1469567"/>
            </a:xfrm>
            <a:prstGeom prst="flowChartConnector">
              <a:avLst/>
            </a:prstGeom>
            <a:solidFill>
              <a:srgbClr val="0070C0"/>
            </a:solidFill>
            <a:effectLst>
              <a:outerShdw blurRad="76200" dir="13500000" sy="23000" kx="1200000" algn="br" rotWithShape="0">
                <a:prstClr val="black">
                  <a:alpha val="2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800" b="1"/>
                <a:t>2</a:t>
              </a:r>
              <a:r>
                <a:rPr lang="sv-SE"/>
                <a:t> ARTIKEL</a:t>
              </a:r>
            </a:p>
          </p:txBody>
        </p:sp>
        <p:sp>
          <p:nvSpPr>
            <p:cNvPr id="5" name="Flödesschema: Koppling 4">
              <a:extLst>
                <a:ext uri="{FF2B5EF4-FFF2-40B4-BE49-F238E27FC236}">
                  <a16:creationId xmlns:a16="http://schemas.microsoft.com/office/drawing/2014/main" id="{42838EA5-EC1C-488C-AB75-BDA235FDDDAC}"/>
                </a:ext>
              </a:extLst>
            </p:cNvPr>
            <p:cNvSpPr/>
            <p:nvPr/>
          </p:nvSpPr>
          <p:spPr>
            <a:xfrm>
              <a:off x="4224650" y="2453728"/>
              <a:ext cx="1553688" cy="1469567"/>
            </a:xfrm>
            <a:prstGeom prst="flowChartConnector">
              <a:avLst/>
            </a:prstGeom>
            <a:solidFill>
              <a:schemeClr val="accent2">
                <a:lumMod val="75000"/>
              </a:schemeClr>
            </a:solidFill>
            <a:effectLst>
              <a:outerShdw blurRad="76200" dir="13500000" sy="23000" kx="1200000" algn="br" rotWithShape="0">
                <a:prstClr val="black">
                  <a:alpha val="2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800" b="1"/>
                <a:t>3</a:t>
              </a:r>
              <a:r>
                <a:rPr lang="sv-SE"/>
                <a:t> ARTIKEL</a:t>
              </a:r>
            </a:p>
          </p:txBody>
        </p:sp>
        <p:sp>
          <p:nvSpPr>
            <p:cNvPr id="6" name="Flödesschema: Koppling 5">
              <a:extLst>
                <a:ext uri="{FF2B5EF4-FFF2-40B4-BE49-F238E27FC236}">
                  <a16:creationId xmlns:a16="http://schemas.microsoft.com/office/drawing/2014/main" id="{4AE070E6-B1F8-4C36-A7F1-8018A22C901A}"/>
                </a:ext>
              </a:extLst>
            </p:cNvPr>
            <p:cNvSpPr/>
            <p:nvPr/>
          </p:nvSpPr>
          <p:spPr>
            <a:xfrm>
              <a:off x="6477991" y="2453727"/>
              <a:ext cx="1553688" cy="1469568"/>
            </a:xfrm>
            <a:prstGeom prst="flowChartConnector">
              <a:avLst/>
            </a:prstGeom>
            <a:solidFill>
              <a:srgbClr val="00B050"/>
            </a:solidFill>
            <a:effectLst>
              <a:outerShdw blurRad="76200" dir="13500000" sy="23000" kx="1200000" algn="br" rotWithShape="0">
                <a:prstClr val="black">
                  <a:alpha val="2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800" b="1"/>
                <a:t>6</a:t>
              </a:r>
              <a:r>
                <a:rPr lang="sv-SE"/>
                <a:t> ARTIKEL</a:t>
              </a:r>
            </a:p>
          </p:txBody>
        </p:sp>
        <p:sp>
          <p:nvSpPr>
            <p:cNvPr id="7" name="Flödesschema: Koppling 6">
              <a:extLst>
                <a:ext uri="{FF2B5EF4-FFF2-40B4-BE49-F238E27FC236}">
                  <a16:creationId xmlns:a16="http://schemas.microsoft.com/office/drawing/2014/main" id="{D51F3D46-4CEC-44EC-A190-E87E5B4950D4}"/>
                </a:ext>
              </a:extLst>
            </p:cNvPr>
            <p:cNvSpPr/>
            <p:nvPr/>
          </p:nvSpPr>
          <p:spPr>
            <a:xfrm>
              <a:off x="8712531" y="2453727"/>
              <a:ext cx="1636816" cy="1469569"/>
            </a:xfrm>
            <a:prstGeom prst="flowChartConnector">
              <a:avLst/>
            </a:prstGeom>
            <a:effectLst>
              <a:outerShdw blurRad="76200" dir="13500000" sy="23000" kx="1200000" algn="br" rotWithShape="0">
                <a:prstClr val="black">
                  <a:alpha val="2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800" b="1"/>
                <a:t>12</a:t>
              </a:r>
              <a:r>
                <a:rPr lang="sv-SE"/>
                <a:t> ARTIKEL</a:t>
              </a:r>
            </a:p>
          </p:txBody>
        </p:sp>
        <p:sp>
          <p:nvSpPr>
            <p:cNvPr id="8" name="textruta 7">
              <a:extLst>
                <a:ext uri="{FF2B5EF4-FFF2-40B4-BE49-F238E27FC236}">
                  <a16:creationId xmlns:a16="http://schemas.microsoft.com/office/drawing/2014/main" id="{EB84A227-F44F-4962-B303-1BEE520FE796}"/>
                </a:ext>
              </a:extLst>
            </p:cNvPr>
            <p:cNvSpPr txBox="1"/>
            <p:nvPr/>
          </p:nvSpPr>
          <p:spPr>
            <a:xfrm>
              <a:off x="1912425" y="3992023"/>
              <a:ext cx="1755568" cy="646331"/>
            </a:xfrm>
            <a:prstGeom prst="rect">
              <a:avLst/>
            </a:prstGeom>
            <a:noFill/>
          </p:spPr>
          <p:txBody>
            <a:bodyPr wrap="square" rtlCol="0">
              <a:spAutoFit/>
            </a:bodyPr>
            <a:lstStyle/>
            <a:p>
              <a:r>
                <a:rPr lang="sv-SE" b="1">
                  <a:latin typeface="+mj-lt"/>
                </a:rPr>
                <a:t>INGEN FÅR DISKRIMINERAS</a:t>
              </a:r>
            </a:p>
          </p:txBody>
        </p:sp>
        <p:sp>
          <p:nvSpPr>
            <p:cNvPr id="9" name="textruta 8">
              <a:extLst>
                <a:ext uri="{FF2B5EF4-FFF2-40B4-BE49-F238E27FC236}">
                  <a16:creationId xmlns:a16="http://schemas.microsoft.com/office/drawing/2014/main" id="{D06FE0B1-BB72-4E16-8894-94422CA7FEB3}"/>
                </a:ext>
              </a:extLst>
            </p:cNvPr>
            <p:cNvSpPr txBox="1"/>
            <p:nvPr/>
          </p:nvSpPr>
          <p:spPr>
            <a:xfrm>
              <a:off x="4146075" y="4034941"/>
              <a:ext cx="1888176" cy="369332"/>
            </a:xfrm>
            <a:prstGeom prst="rect">
              <a:avLst/>
            </a:prstGeom>
            <a:noFill/>
          </p:spPr>
          <p:txBody>
            <a:bodyPr wrap="square" rtlCol="0">
              <a:spAutoFit/>
            </a:bodyPr>
            <a:lstStyle/>
            <a:p>
              <a:r>
                <a:rPr lang="sv-SE" b="1">
                  <a:latin typeface="+mj-lt"/>
                </a:rPr>
                <a:t>BARNETS BÄSTA</a:t>
              </a:r>
            </a:p>
          </p:txBody>
        </p:sp>
        <p:sp>
          <p:nvSpPr>
            <p:cNvPr id="12" name="textruta 11">
              <a:extLst>
                <a:ext uri="{FF2B5EF4-FFF2-40B4-BE49-F238E27FC236}">
                  <a16:creationId xmlns:a16="http://schemas.microsoft.com/office/drawing/2014/main" id="{368EB4A4-9B3E-4636-8EC6-F8CCEB321991}"/>
                </a:ext>
              </a:extLst>
            </p:cNvPr>
            <p:cNvSpPr txBox="1"/>
            <p:nvPr/>
          </p:nvSpPr>
          <p:spPr>
            <a:xfrm>
              <a:off x="6430402" y="3988774"/>
              <a:ext cx="2150021" cy="923330"/>
            </a:xfrm>
            <a:prstGeom prst="rect">
              <a:avLst/>
            </a:prstGeom>
            <a:noFill/>
          </p:spPr>
          <p:txBody>
            <a:bodyPr wrap="square" rtlCol="0">
              <a:spAutoFit/>
            </a:bodyPr>
            <a:lstStyle/>
            <a:p>
              <a:r>
                <a:rPr lang="sv-SE" b="1">
                  <a:latin typeface="+mj-lt"/>
                </a:rPr>
                <a:t>BARNETS RÄTT TILL LIV, ÖVERLEVNAD OCH UTVECKLING </a:t>
              </a:r>
            </a:p>
          </p:txBody>
        </p:sp>
        <p:sp>
          <p:nvSpPr>
            <p:cNvPr id="13" name="textruta 12">
              <a:extLst>
                <a:ext uri="{FF2B5EF4-FFF2-40B4-BE49-F238E27FC236}">
                  <a16:creationId xmlns:a16="http://schemas.microsoft.com/office/drawing/2014/main" id="{526029C8-DC64-4380-8A8A-19AA5793523F}"/>
                </a:ext>
              </a:extLst>
            </p:cNvPr>
            <p:cNvSpPr txBox="1"/>
            <p:nvPr/>
          </p:nvSpPr>
          <p:spPr>
            <a:xfrm>
              <a:off x="8699172" y="3967310"/>
              <a:ext cx="2150021" cy="646331"/>
            </a:xfrm>
            <a:prstGeom prst="rect">
              <a:avLst/>
            </a:prstGeom>
            <a:noFill/>
          </p:spPr>
          <p:txBody>
            <a:bodyPr wrap="square" rtlCol="0">
              <a:spAutoFit/>
            </a:bodyPr>
            <a:lstStyle/>
            <a:p>
              <a:r>
                <a:rPr lang="sv-SE" b="1">
                  <a:latin typeface="+mj-lt"/>
                </a:rPr>
                <a:t>BARNENS RÄTT ATT KOMMA TILL TALS</a:t>
              </a:r>
            </a:p>
          </p:txBody>
        </p:sp>
      </p:grpSp>
      <p:sp>
        <p:nvSpPr>
          <p:cNvPr id="14" name="textruta 13">
            <a:extLst>
              <a:ext uri="{FF2B5EF4-FFF2-40B4-BE49-F238E27FC236}">
                <a16:creationId xmlns:a16="http://schemas.microsoft.com/office/drawing/2014/main" id="{AB5DFB55-20F3-4D60-BF64-D12A5EC80353}"/>
              </a:ext>
            </a:extLst>
          </p:cNvPr>
          <p:cNvSpPr txBox="1"/>
          <p:nvPr/>
        </p:nvSpPr>
        <p:spPr>
          <a:xfrm>
            <a:off x="3811833" y="1141845"/>
            <a:ext cx="3863237" cy="369332"/>
          </a:xfrm>
          <a:prstGeom prst="rect">
            <a:avLst/>
          </a:prstGeom>
          <a:noFill/>
        </p:spPr>
        <p:txBody>
          <a:bodyPr wrap="none" rtlCol="0">
            <a:spAutoFit/>
          </a:bodyPr>
          <a:lstStyle/>
          <a:p>
            <a:r>
              <a:rPr lang="sv-SE"/>
              <a:t>Barnkonventionens fyra grundprinciper</a:t>
            </a:r>
          </a:p>
        </p:txBody>
      </p:sp>
      <p:pic>
        <p:nvPicPr>
          <p:cNvPr id="11" name="Bildobjekt 10" descr="En bild som visar text, tecken, vektorgrafik&#10;&#10;Automatiskt genererad beskrivning">
            <a:extLst>
              <a:ext uri="{FF2B5EF4-FFF2-40B4-BE49-F238E27FC236}">
                <a16:creationId xmlns:a16="http://schemas.microsoft.com/office/drawing/2014/main" id="{815D7BAC-F2CD-419D-98BD-FCDB45D7AA9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807520" y="4258873"/>
            <a:ext cx="9095633" cy="2522039"/>
          </a:xfrm>
          <a:prstGeom prst="rect">
            <a:avLst/>
          </a:prstGeom>
          <a:ln>
            <a:solidFill>
              <a:srgbClr val="00B050"/>
            </a:solidFill>
          </a:ln>
        </p:spPr>
      </p:pic>
    </p:spTree>
    <p:extLst>
      <p:ext uri="{BB962C8B-B14F-4D97-AF65-F5344CB8AC3E}">
        <p14:creationId xmlns:p14="http://schemas.microsoft.com/office/powerpoint/2010/main" val="61556536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541067" y="773733"/>
            <a:ext cx="6345600" cy="1382400"/>
          </a:xfrm>
        </p:spPr>
        <p:txBody>
          <a:bodyPr vert="horz" lIns="0" tIns="0" rIns="0" bIns="0" rtlCol="0" anchor="ctr">
            <a:normAutofit/>
          </a:bodyPr>
          <a:lstStyle/>
          <a:p>
            <a:r>
              <a:rPr lang="sv-SE" kern="1200">
                <a:latin typeface="+mj-lt"/>
                <a:ea typeface="+mj-ea"/>
                <a:cs typeface="+mj-cs"/>
              </a:rPr>
              <a:t>Vad innebär ett barnrättsperspektiv? </a:t>
            </a:r>
          </a:p>
        </p:txBody>
      </p:sp>
      <p:sp>
        <p:nvSpPr>
          <p:cNvPr id="14" name="Platshållare för innehåll 2">
            <a:extLst>
              <a:ext uri="{FF2B5EF4-FFF2-40B4-BE49-F238E27FC236}">
                <a16:creationId xmlns:a16="http://schemas.microsoft.com/office/drawing/2014/main" id="{E3BC2CE9-5037-4004-9E0F-B706421FE6BD}"/>
              </a:ext>
            </a:extLst>
          </p:cNvPr>
          <p:cNvSpPr txBox="1">
            <a:spLocks/>
          </p:cNvSpPr>
          <p:nvPr/>
        </p:nvSpPr>
        <p:spPr>
          <a:xfrm>
            <a:off x="616541" y="2363327"/>
            <a:ext cx="6345600" cy="3291239"/>
          </a:xfrm>
          <a:prstGeom prst="rect">
            <a:avLst/>
          </a:prstGeom>
        </p:spPr>
        <p:txBody>
          <a:bodyPr vert="horz" lIns="0" tIns="0" rIns="0" bIns="0" spcCol="180000" rtlCol="0">
            <a:normAutofit/>
          </a:bodyPr>
          <a:lstStyle>
            <a:lvl1pPr marL="360363" marR="0" indent="-360363" algn="l" defTabSz="685800" rtl="0" eaLnBrk="1" fontAlgn="auto" latinLnBrk="0" hangingPunct="1">
              <a:lnSpc>
                <a:spcPct val="100000"/>
              </a:lnSpc>
              <a:spcBef>
                <a:spcPts val="750"/>
              </a:spcBef>
              <a:spcAft>
                <a:spcPts val="0"/>
              </a:spcAft>
              <a:buClrTx/>
              <a:buSzPct val="100000"/>
              <a:buFontTx/>
              <a:buBlip>
                <a:blip r:embed="rId3" r:link="rId4"/>
              </a:buBlip>
              <a:tabLst/>
              <a:defRPr sz="2100" kern="1200">
                <a:solidFill>
                  <a:schemeClr val="tx1"/>
                </a:solidFill>
                <a:latin typeface="+mn-lt"/>
                <a:ea typeface="+mn-ea"/>
                <a:cs typeface="+mn-cs"/>
              </a:defRPr>
            </a:lvl1pPr>
            <a:lvl2pPr marL="536575" marR="0" indent="-177800" algn="l" defTabSz="685800" rtl="0" eaLnBrk="1" fontAlgn="auto" latinLnBrk="0" hangingPunct="1">
              <a:lnSpc>
                <a:spcPct val="100000"/>
              </a:lnSpc>
              <a:spcBef>
                <a:spcPts val="375"/>
              </a:spcBef>
              <a:spcAft>
                <a:spcPts val="0"/>
              </a:spcAft>
              <a:buClr>
                <a:schemeClr val="accent3"/>
              </a:buClr>
              <a:buSzPct val="100000"/>
              <a:buFont typeface="Calibri" panose="020F0502020204030204" pitchFamily="34" charset="0"/>
              <a:buChar char="‒"/>
              <a:tabLst/>
              <a:defRPr sz="1800" kern="1200">
                <a:solidFill>
                  <a:schemeClr val="tx1"/>
                </a:solidFill>
                <a:latin typeface="+mn-lt"/>
                <a:ea typeface="+mn-ea"/>
                <a:cs typeface="+mn-cs"/>
              </a:defRPr>
            </a:lvl2pPr>
            <a:lvl3pPr marL="717550" marR="0" indent="-180975" algn="l" defTabSz="685800" rtl="0" eaLnBrk="1" fontAlgn="auto" latinLnBrk="0" hangingPunct="1">
              <a:lnSpc>
                <a:spcPct val="100000"/>
              </a:lnSpc>
              <a:spcBef>
                <a:spcPts val="375"/>
              </a:spcBef>
              <a:spcAft>
                <a:spcPts val="0"/>
              </a:spcAft>
              <a:buClr>
                <a:schemeClr val="accent3"/>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0975" algn="l" defTabSz="685800" rtl="0" eaLnBrk="1" fontAlgn="auto" latinLnBrk="0" hangingPunct="1">
              <a:lnSpc>
                <a:spcPct val="100000"/>
              </a:lnSpc>
              <a:spcBef>
                <a:spcPts val="375"/>
              </a:spcBef>
              <a:spcAft>
                <a:spcPts val="0"/>
              </a:spcAft>
              <a:buClr>
                <a:schemeClr val="accent3"/>
              </a:buClr>
              <a:buSzPct val="100000"/>
              <a:buFont typeface="Calibri" panose="020F0502020204030204" pitchFamily="34" charset="0"/>
              <a:buChar char="‒"/>
              <a:tabLst/>
              <a:defRPr sz="1350" kern="1200">
                <a:solidFill>
                  <a:schemeClr val="tx1"/>
                </a:solidFill>
                <a:latin typeface="+mn-lt"/>
                <a:ea typeface="+mn-ea"/>
                <a:cs typeface="+mn-cs"/>
              </a:defRPr>
            </a:lvl4pPr>
            <a:lvl5pPr marL="1074738" marR="0" indent="-176213" algn="l" defTabSz="685800" rtl="0" eaLnBrk="1" fontAlgn="auto" latinLnBrk="0" hangingPunct="1">
              <a:lnSpc>
                <a:spcPct val="100000"/>
              </a:lnSpc>
              <a:spcBef>
                <a:spcPts val="375"/>
              </a:spcBef>
              <a:spcAft>
                <a:spcPts val="0"/>
              </a:spcAft>
              <a:buClr>
                <a:schemeClr val="accent3"/>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r>
              <a:rPr kumimoji="0" lang="sv-SE" sz="2800" b="0" i="0" u="none" strike="noStrike" kern="1200" cap="none" spc="0" normalizeH="0" baseline="0" noProof="0">
                <a:ln>
                  <a:noFill/>
                </a:ln>
                <a:solidFill>
                  <a:prstClr val="black"/>
                </a:solidFill>
                <a:effectLst/>
                <a:uLnTx/>
                <a:uFillTx/>
                <a:latin typeface="Calibri" panose="020F0502020204030204"/>
                <a:ea typeface="+mn-ea"/>
                <a:cs typeface="+mn-cs"/>
              </a:rPr>
              <a:t>Barnkonventionens barnsyn</a:t>
            </a:r>
            <a:br>
              <a:rPr kumimoji="0" lang="sv-SE" sz="2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2800" b="0" i="0" u="none" strike="noStrike" kern="1200" cap="none" spc="0" normalizeH="0" baseline="0" noProof="0">
                <a:ln>
                  <a:noFill/>
                </a:ln>
                <a:solidFill>
                  <a:prstClr val="black"/>
                </a:solidFill>
                <a:effectLst/>
                <a:uLnTx/>
                <a:uFillTx/>
                <a:latin typeface="Calibri" panose="020F0502020204030204"/>
                <a:ea typeface="+mn-ea"/>
                <a:cs typeface="+mn-cs"/>
              </a:rPr>
              <a:t>- ingen personlig tolkning</a:t>
            </a: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r>
              <a:rPr kumimoji="0" lang="sv-SE" sz="2800" b="0" i="0" u="none" strike="noStrike" kern="1200" cap="none" spc="0" normalizeH="0" baseline="0" noProof="0">
                <a:ln>
                  <a:noFill/>
                </a:ln>
                <a:solidFill>
                  <a:prstClr val="black"/>
                </a:solidFill>
                <a:effectLst/>
                <a:uLnTx/>
                <a:uFillTx/>
                <a:latin typeface="Calibri" panose="020F0502020204030204"/>
                <a:ea typeface="+mn-ea"/>
                <a:cs typeface="+mn-cs"/>
              </a:rPr>
              <a:t>Ett rättighetsbaserat arbete</a:t>
            </a: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r>
              <a:rPr kumimoji="0" lang="sv-SE" sz="2800" b="0" i="0" u="none" strike="noStrike" kern="1200" cap="none" spc="0" normalizeH="0" baseline="0" noProof="0">
                <a:ln>
                  <a:noFill/>
                </a:ln>
                <a:solidFill>
                  <a:prstClr val="black"/>
                </a:solidFill>
                <a:effectLst/>
                <a:uLnTx/>
                <a:uFillTx/>
                <a:latin typeface="Calibri" panose="020F0502020204030204"/>
                <a:ea typeface="+mn-ea"/>
                <a:cs typeface="+mn-cs"/>
              </a:rPr>
              <a:t>Strategier för genomförandet</a:t>
            </a: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r>
              <a:rPr kumimoji="0" lang="sv-SE" sz="2800" b="0" i="0" u="none" strike="noStrike" kern="1200" cap="none" spc="0" normalizeH="0" baseline="0" noProof="0">
                <a:ln>
                  <a:noFill/>
                </a:ln>
                <a:solidFill>
                  <a:srgbClr val="44546A">
                    <a:lumMod val="60000"/>
                    <a:lumOff val="40000"/>
                  </a:srgbClr>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Kurs (gärna i grupp): Barnkonventionen - från teori till praktik </a:t>
            </a:r>
            <a:endParaRPr kumimoji="0" lang="sv-SE" sz="2800" b="0" i="0" u="none" strike="noStrike" kern="1200" cap="none" spc="0" normalizeH="0" baseline="0" noProof="0">
              <a:ln>
                <a:noFill/>
              </a:ln>
              <a:solidFill>
                <a:srgbClr val="44546A">
                  <a:lumMod val="60000"/>
                  <a:lumOff val="40000"/>
                </a:srgbClr>
              </a:solidFill>
              <a:effectLst/>
              <a:uLnTx/>
              <a:uFillTx/>
              <a:latin typeface="Calibri" panose="020F0502020204030204"/>
              <a:ea typeface="+mn-ea"/>
              <a:cs typeface="+mn-cs"/>
            </a:endParaRP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endParaRPr kumimoji="0" lang="sv-SE"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endParaRPr kumimoji="0" lang="sv-SE"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360363" marR="0" lvl="0" indent="-360363" algn="l" defTabSz="685800" rtl="0" eaLnBrk="1" fontAlgn="auto" latinLnBrk="0" hangingPunct="1">
              <a:lnSpc>
                <a:spcPct val="100000"/>
              </a:lnSpc>
              <a:spcBef>
                <a:spcPts val="750"/>
              </a:spcBef>
              <a:spcAft>
                <a:spcPts val="0"/>
              </a:spcAft>
              <a:buClrTx/>
              <a:buSzPct val="100000"/>
              <a:buFontTx/>
              <a:buBlip>
                <a:blip r:embed="rId3" r:link="rId4"/>
              </a:buBlip>
              <a:tabLst/>
              <a:defRPr/>
            </a:pPr>
            <a:endParaRPr kumimoji="0" lang="sv-SE"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Bildobjekt 14">
            <a:extLst>
              <a:ext uri="{FF2B5EF4-FFF2-40B4-BE49-F238E27FC236}">
                <a16:creationId xmlns:a16="http://schemas.microsoft.com/office/drawing/2014/main" id="{4703B038-4E8F-4E51-B624-DCCBAE13EF5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195663">
            <a:off x="8024885" y="644672"/>
            <a:ext cx="2699964" cy="4090855"/>
          </a:xfrm>
          <a:prstGeom prst="rect">
            <a:avLst/>
          </a:prstGeom>
          <a:noFill/>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182575481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7A6796A-C640-856B-E8F8-4FA646C48A48}"/>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B4BA296F-CD28-D8C0-6835-087DFA47262C}"/>
              </a:ext>
            </a:extLst>
          </p:cNvPr>
          <p:cNvSpPr>
            <a:spLocks noGrp="1"/>
          </p:cNvSpPr>
          <p:nvPr>
            <p:ph type="ftr" sz="quarter" idx="11"/>
          </p:nvPr>
        </p:nvSpPr>
        <p:spPr/>
        <p:txBody>
          <a:bodyPr/>
          <a:lstStyle/>
          <a:p>
            <a:r>
              <a:rPr lang="sv-SE"/>
              <a:t>www.vardsamverkan.se/</a:t>
            </a:r>
            <a:r>
              <a:rPr lang="sv-SE" b="1"/>
              <a:t>goteborgsomradet</a:t>
            </a:r>
          </a:p>
        </p:txBody>
      </p:sp>
      <p:sp>
        <p:nvSpPr>
          <p:cNvPr id="4" name="Rubrik 1">
            <a:extLst>
              <a:ext uri="{FF2B5EF4-FFF2-40B4-BE49-F238E27FC236}">
                <a16:creationId xmlns:a16="http://schemas.microsoft.com/office/drawing/2014/main" id="{CF6BB2DA-EC71-B855-95BE-B30230C2F57D}"/>
              </a:ext>
            </a:extLst>
          </p:cNvPr>
          <p:cNvSpPr txBox="1">
            <a:spLocks/>
          </p:cNvSpPr>
          <p:nvPr/>
        </p:nvSpPr>
        <p:spPr>
          <a:xfrm>
            <a:off x="185056" y="278040"/>
            <a:ext cx="1232625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0" i="0" u="none" strike="noStrike" kern="1200" cap="none" spc="0" normalizeH="0" baseline="0" noProof="0">
                <a:ln>
                  <a:noFill/>
                </a:ln>
                <a:solidFill>
                  <a:sysClr val="windowText" lastClr="000000"/>
                </a:solidFill>
                <a:effectLst/>
                <a:uLnTx/>
                <a:uFillTx/>
                <a:latin typeface="Arial Black"/>
                <a:ea typeface="+mj-ea"/>
                <a:cs typeface="+mj-cs"/>
              </a:rPr>
              <a:t>Varför brukardelaktighet/ medverkan?</a:t>
            </a:r>
          </a:p>
        </p:txBody>
      </p:sp>
      <p:pic>
        <p:nvPicPr>
          <p:cNvPr id="5" name="Bildobjekt 4">
            <a:extLst>
              <a:ext uri="{FF2B5EF4-FFF2-40B4-BE49-F238E27FC236}">
                <a16:creationId xmlns:a16="http://schemas.microsoft.com/office/drawing/2014/main" id="{ABB5D826-534F-2237-DFC9-A842EF7DB6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7665" y="1921353"/>
            <a:ext cx="3335384" cy="2219546"/>
          </a:xfrm>
          <a:prstGeom prst="rect">
            <a:avLst/>
          </a:prstGeom>
        </p:spPr>
      </p:pic>
      <p:sp>
        <p:nvSpPr>
          <p:cNvPr id="6" name="Rektangel 5">
            <a:extLst>
              <a:ext uri="{FF2B5EF4-FFF2-40B4-BE49-F238E27FC236}">
                <a16:creationId xmlns:a16="http://schemas.microsoft.com/office/drawing/2014/main" id="{CF3037DF-779C-D0DA-C4C5-C4E0D020FF10}"/>
              </a:ext>
            </a:extLst>
          </p:cNvPr>
          <p:cNvSpPr/>
          <p:nvPr/>
        </p:nvSpPr>
        <p:spPr>
          <a:xfrm>
            <a:off x="468951" y="1863296"/>
            <a:ext cx="7513906" cy="4373248"/>
          </a:xfrm>
          <a:prstGeom prst="rect">
            <a:avLst/>
          </a:prstGeom>
        </p:spPr>
        <p:txBody>
          <a:bodyPr wrap="square">
            <a:spAutoFit/>
          </a:bodyPr>
          <a:lstStyle/>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00B050"/>
                </a:solidFill>
                <a:latin typeface="Arial Nova"/>
                <a:cs typeface="Arial" panose="020B0604020202020204" pitchFamily="34" charset="0"/>
              </a:rPr>
              <a:t>Sänker stressnivå hos individen</a:t>
            </a:r>
            <a:endParaRPr lang="sv-SE" sz="2400" b="1">
              <a:solidFill>
                <a:srgbClr val="00B050"/>
              </a:solidFill>
              <a:latin typeface="Arial Nova"/>
            </a:endParaRPr>
          </a:p>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00B050"/>
                </a:solidFill>
                <a:latin typeface="Arial Nova"/>
              </a:rPr>
              <a:t>Individen får överblick över sin situation</a:t>
            </a:r>
          </a:p>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00B050"/>
                </a:solidFill>
                <a:latin typeface="Arial Nova"/>
                <a:cs typeface="Arial" panose="020B0604020202020204" pitchFamily="34" charset="0"/>
              </a:rPr>
              <a:t>Helhetssyn på individen och individens situation</a:t>
            </a:r>
            <a:endParaRPr lang="sv-SE" sz="2400" b="1">
              <a:solidFill>
                <a:srgbClr val="00B050"/>
              </a:solidFill>
              <a:latin typeface="Arial Nova"/>
            </a:endParaRPr>
          </a:p>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76CFD8">
                    <a:lumMod val="75000"/>
                  </a:srgbClr>
                </a:solidFill>
                <a:latin typeface="Arial Nova"/>
                <a:cs typeface="Arial" panose="020B0604020202020204" pitchFamily="34" charset="0"/>
              </a:rPr>
              <a:t>Kvalificerade insatser</a:t>
            </a:r>
            <a:endParaRPr lang="sv-SE" sz="2400" b="1">
              <a:solidFill>
                <a:srgbClr val="76CFD8">
                  <a:lumMod val="75000"/>
                </a:srgbClr>
              </a:solidFill>
              <a:latin typeface="Arial Nova"/>
            </a:endParaRPr>
          </a:p>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76CFD8">
                    <a:lumMod val="75000"/>
                  </a:srgbClr>
                </a:solidFill>
                <a:latin typeface="Arial Nova"/>
                <a:cs typeface="Arial" panose="020B0604020202020204" pitchFamily="34" charset="0"/>
              </a:rPr>
              <a:t>Gemensam kompetens</a:t>
            </a:r>
            <a:endParaRPr lang="sv-SE" sz="2400" b="1">
              <a:solidFill>
                <a:srgbClr val="76CFD8">
                  <a:lumMod val="75000"/>
                </a:srgbClr>
              </a:solidFill>
              <a:latin typeface="Arial Nova"/>
            </a:endParaRPr>
          </a:p>
          <a:p>
            <a:pPr marL="342900" indent="-342900" defTabSz="914400">
              <a:lnSpc>
                <a:spcPct val="150000"/>
              </a:lnSpc>
              <a:spcBef>
                <a:spcPts val="400"/>
              </a:spcBef>
              <a:spcAft>
                <a:spcPts val="1200"/>
              </a:spcAft>
              <a:buFont typeface="Arial" panose="020B0604020202020204" pitchFamily="34" charset="0"/>
              <a:buChar char="•"/>
              <a:defRPr/>
            </a:pPr>
            <a:r>
              <a:rPr lang="sv-SE" sz="2400" b="1">
                <a:solidFill>
                  <a:srgbClr val="FDCB55">
                    <a:lumMod val="50000"/>
                  </a:srgbClr>
                </a:solidFill>
                <a:latin typeface="Arial Nova"/>
                <a:cs typeface="Arial" panose="020B0604020202020204" pitchFamily="34" charset="0"/>
              </a:rPr>
              <a:t>Samhällsekonomiska vinster</a:t>
            </a:r>
          </a:p>
        </p:txBody>
      </p:sp>
    </p:spTree>
    <p:extLst>
      <p:ext uri="{BB962C8B-B14F-4D97-AF65-F5344CB8AC3E}">
        <p14:creationId xmlns:p14="http://schemas.microsoft.com/office/powerpoint/2010/main" val="7763956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1000"/>
                                        <p:tgtEl>
                                          <p:spTgt spid="6">
                                            <p:txEl>
                                              <p:pRg st="4" end="4"/>
                                            </p:txEl>
                                          </p:spTgt>
                                        </p:tgtEl>
                                      </p:cBhvr>
                                    </p:animEffect>
                                    <p:anim calcmode="lin" valueType="num">
                                      <p:cBhvr>
                                        <p:cTn id="3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6">
                                            <p:txEl>
                                              <p:pRg st="5" end="5"/>
                                            </p:txEl>
                                          </p:spTgt>
                                        </p:tgtEl>
                                        <p:attrNameLst>
                                          <p:attrName>style.visibility</p:attrName>
                                        </p:attrNameLst>
                                      </p:cBhvr>
                                      <p:to>
                                        <p:strVal val="visible"/>
                                      </p:to>
                                    </p:set>
                                    <p:animEffect transition="in" filter="fade">
                                      <p:cBhvr>
                                        <p:cTn id="36" dur="1000"/>
                                        <p:tgtEl>
                                          <p:spTgt spid="6">
                                            <p:txEl>
                                              <p:pRg st="5" end="5"/>
                                            </p:txEl>
                                          </p:spTgt>
                                        </p:tgtEl>
                                      </p:cBhvr>
                                    </p:animEffect>
                                    <p:anim calcmode="lin" valueType="num">
                                      <p:cBhvr>
                                        <p:cTn id="37"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BDB1A8F9-C398-441F-BB09-8229BC0C4D6C}"/>
              </a:ext>
            </a:extLst>
          </p:cNvPr>
          <p:cNvSpPr txBox="1"/>
          <p:nvPr/>
        </p:nvSpPr>
        <p:spPr>
          <a:xfrm>
            <a:off x="1208308" y="5030034"/>
            <a:ext cx="3174423"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Brukar/patient/</a:t>
            </a:r>
            <a:r>
              <a:rPr kumimoji="0" lang="sv-SE" sz="1800" b="1" i="0" u="none" strike="noStrike" kern="1200" cap="none" spc="0" normalizeH="0" baseline="0" noProof="0" err="1">
                <a:ln>
                  <a:noFill/>
                </a:ln>
                <a:solidFill>
                  <a:prstClr val="black"/>
                </a:solidFill>
                <a:effectLst/>
                <a:uLnTx/>
                <a:uFillTx/>
                <a:latin typeface="Calibri" panose="020F0502020204030204"/>
                <a:ea typeface="+mn-ea"/>
                <a:cs typeface="+mn-cs"/>
              </a:rPr>
              <a:t>etc</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 perspektiv</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på individen, samhällets syn på hen och hens målgrupp</a:t>
            </a:r>
          </a:p>
        </p:txBody>
      </p:sp>
      <p:pic>
        <p:nvPicPr>
          <p:cNvPr id="6" name="Platshållare för innehåll 3" descr="En bild som visar text, tecken, vektorgrafik&#10;&#10;Automatiskt genererad beskrivning">
            <a:extLst>
              <a:ext uri="{FF2B5EF4-FFF2-40B4-BE49-F238E27FC236}">
                <a16:creationId xmlns:a16="http://schemas.microsoft.com/office/drawing/2014/main" id="{5FAB3874-6508-49E9-B6EE-2E31EA03AC20}"/>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3190328" y="1259478"/>
            <a:ext cx="5811343" cy="1612314"/>
          </a:xfrm>
          <a:prstGeom prst="rect">
            <a:avLst/>
          </a:prstGeom>
          <a:ln>
            <a:solidFill>
              <a:srgbClr val="00B050"/>
            </a:solidFill>
          </a:ln>
        </p:spPr>
      </p:pic>
      <p:sp>
        <p:nvSpPr>
          <p:cNvPr id="7" name="textruta 6">
            <a:extLst>
              <a:ext uri="{FF2B5EF4-FFF2-40B4-BE49-F238E27FC236}">
                <a16:creationId xmlns:a16="http://schemas.microsoft.com/office/drawing/2014/main" id="{2038AA23-C88D-470A-B36C-7186F6A9E931}"/>
              </a:ext>
            </a:extLst>
          </p:cNvPr>
          <p:cNvSpPr txBox="1"/>
          <p:nvPr/>
        </p:nvSpPr>
        <p:spPr>
          <a:xfrm>
            <a:off x="5102751" y="5030034"/>
            <a:ext cx="2222500"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Individens perspektiv</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Den enskildes egna perspektiv</a:t>
            </a:r>
          </a:p>
        </p:txBody>
      </p:sp>
      <p:sp>
        <p:nvSpPr>
          <p:cNvPr id="8" name="textruta 7">
            <a:extLst>
              <a:ext uri="{FF2B5EF4-FFF2-40B4-BE49-F238E27FC236}">
                <a16:creationId xmlns:a16="http://schemas.microsoft.com/office/drawing/2014/main" id="{6A9ACD0A-225C-41DB-B7C4-17472D449707}"/>
              </a:ext>
            </a:extLst>
          </p:cNvPr>
          <p:cNvSpPr txBox="1"/>
          <p:nvPr/>
        </p:nvSpPr>
        <p:spPr>
          <a:xfrm>
            <a:off x="8336125" y="4886577"/>
            <a:ext cx="3295648"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Människorättsperspektiv</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Att se en fråga ur de rättigheter individen har utifrån lagstiftningar</a:t>
            </a:r>
          </a:p>
        </p:txBody>
      </p:sp>
      <p:sp>
        <p:nvSpPr>
          <p:cNvPr id="10" name="textruta 9">
            <a:extLst>
              <a:ext uri="{FF2B5EF4-FFF2-40B4-BE49-F238E27FC236}">
                <a16:creationId xmlns:a16="http://schemas.microsoft.com/office/drawing/2014/main" id="{78BD4110-B891-4DCB-92C7-F9F5726F7B27}"/>
              </a:ext>
            </a:extLst>
          </p:cNvPr>
          <p:cNvSpPr txBox="1"/>
          <p:nvPr/>
        </p:nvSpPr>
        <p:spPr>
          <a:xfrm>
            <a:off x="2904259" y="274199"/>
            <a:ext cx="6383479"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4000" b="1" i="0" u="none" strike="noStrike" kern="1200" cap="none" spc="0" normalizeH="0" baseline="0" noProof="0">
                <a:ln>
                  <a:noFill/>
                </a:ln>
                <a:solidFill>
                  <a:prstClr val="black"/>
                </a:solidFill>
                <a:effectLst/>
                <a:uLnTx/>
                <a:uFillTx/>
                <a:latin typeface="Calibri Light" panose="020F0302020204030204"/>
                <a:ea typeface="+mn-ea"/>
                <a:cs typeface="+mn-cs"/>
              </a:rPr>
              <a:t>Perspektiv och maktrelationer</a:t>
            </a:r>
          </a:p>
        </p:txBody>
      </p:sp>
      <p:grpSp>
        <p:nvGrpSpPr>
          <p:cNvPr id="28" name="Grupp 27">
            <a:extLst>
              <a:ext uri="{FF2B5EF4-FFF2-40B4-BE49-F238E27FC236}">
                <a16:creationId xmlns:a16="http://schemas.microsoft.com/office/drawing/2014/main" id="{ACA053F4-6A4F-4F5A-AD79-968345156605}"/>
              </a:ext>
            </a:extLst>
          </p:cNvPr>
          <p:cNvGrpSpPr/>
          <p:nvPr/>
        </p:nvGrpSpPr>
        <p:grpSpPr>
          <a:xfrm>
            <a:off x="1033160" y="2924635"/>
            <a:ext cx="9299872" cy="1955974"/>
            <a:chOff x="76034" y="1837172"/>
            <a:chExt cx="9951451" cy="2093016"/>
          </a:xfrm>
        </p:grpSpPr>
        <p:sp>
          <p:nvSpPr>
            <p:cNvPr id="19" name="Likbent triangel 18">
              <a:extLst>
                <a:ext uri="{FF2B5EF4-FFF2-40B4-BE49-F238E27FC236}">
                  <a16:creationId xmlns:a16="http://schemas.microsoft.com/office/drawing/2014/main" id="{991FEF06-3555-47F0-B61D-A1F73B75AE15}"/>
                </a:ext>
              </a:extLst>
            </p:cNvPr>
            <p:cNvSpPr/>
            <p:nvPr/>
          </p:nvSpPr>
          <p:spPr>
            <a:xfrm rot="17213420">
              <a:off x="1294586" y="2231366"/>
              <a:ext cx="689620" cy="1407975"/>
            </a:xfrm>
            <a:prstGeom prst="triangle">
              <a:avLst>
                <a:gd name="adj" fmla="val 57569"/>
              </a:avLst>
            </a:prstGeom>
            <a:solidFill>
              <a:srgbClr val="FAA21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Ofullständig cirkel 19">
              <a:extLst>
                <a:ext uri="{FF2B5EF4-FFF2-40B4-BE49-F238E27FC236}">
                  <a16:creationId xmlns:a16="http://schemas.microsoft.com/office/drawing/2014/main" id="{67AC4368-C26B-477F-B44E-7BCF214F4186}"/>
                </a:ext>
              </a:extLst>
            </p:cNvPr>
            <p:cNvSpPr/>
            <p:nvPr/>
          </p:nvSpPr>
          <p:spPr>
            <a:xfrm rot="8100000">
              <a:off x="8235206" y="1837172"/>
              <a:ext cx="1792279" cy="1716887"/>
            </a:xfrm>
            <a:prstGeom prst="pie">
              <a:avLst>
                <a:gd name="adj1" fmla="val 20747641"/>
                <a:gd name="adj2" fmla="val 16953893"/>
              </a:avLst>
            </a:prstGeom>
            <a:solidFill>
              <a:srgbClr val="FAA21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21" name="Grupp 20">
              <a:extLst>
                <a:ext uri="{FF2B5EF4-FFF2-40B4-BE49-F238E27FC236}">
                  <a16:creationId xmlns:a16="http://schemas.microsoft.com/office/drawing/2014/main" id="{3ABACD96-0187-4EA9-B013-9505EC4A0494}"/>
                </a:ext>
              </a:extLst>
            </p:cNvPr>
            <p:cNvGrpSpPr/>
            <p:nvPr/>
          </p:nvGrpSpPr>
          <p:grpSpPr>
            <a:xfrm rot="337770">
              <a:off x="4871611" y="2358520"/>
              <a:ext cx="2646478" cy="1451319"/>
              <a:chOff x="4533126" y="3711374"/>
              <a:chExt cx="1713488" cy="914400"/>
            </a:xfrm>
          </p:grpSpPr>
          <p:sp>
            <p:nvSpPr>
              <p:cNvPr id="22" name="Likbent triangel 21">
                <a:extLst>
                  <a:ext uri="{FF2B5EF4-FFF2-40B4-BE49-F238E27FC236}">
                    <a16:creationId xmlns:a16="http://schemas.microsoft.com/office/drawing/2014/main" id="{50F94FEE-E3B5-4952-AA25-47AD06AD6B08}"/>
                  </a:ext>
                </a:extLst>
              </p:cNvPr>
              <p:cNvSpPr/>
              <p:nvPr/>
            </p:nvSpPr>
            <p:spPr>
              <a:xfrm rot="15834156">
                <a:off x="4776366" y="3672041"/>
                <a:ext cx="402365" cy="888845"/>
              </a:xfrm>
              <a:prstGeom prst="triangle">
                <a:avLst>
                  <a:gd name="adj" fmla="val 62095"/>
                </a:avLst>
              </a:prstGeom>
              <a:solidFill>
                <a:srgbClr val="FAA21B"/>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3" name="Bild 22" descr="Man">
                <a:extLst>
                  <a:ext uri="{FF2B5EF4-FFF2-40B4-BE49-F238E27FC236}">
                    <a16:creationId xmlns:a16="http://schemas.microsoft.com/office/drawing/2014/main" id="{F374AA55-6589-4326-8819-D9060B9BCF4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1262230">
                <a:off x="5332214" y="3711374"/>
                <a:ext cx="914400" cy="914400"/>
              </a:xfrm>
              <a:prstGeom prst="rect">
                <a:avLst/>
              </a:prstGeom>
            </p:spPr>
          </p:pic>
        </p:grpSp>
        <p:pic>
          <p:nvPicPr>
            <p:cNvPr id="24" name="Bild 23" descr="Man">
              <a:extLst>
                <a:ext uri="{FF2B5EF4-FFF2-40B4-BE49-F238E27FC236}">
                  <a16:creationId xmlns:a16="http://schemas.microsoft.com/office/drawing/2014/main" id="{D8224C09-8DF0-4F10-8AF2-7062A8E31DAC}"/>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6034" y="2468581"/>
              <a:ext cx="1412288" cy="1451319"/>
            </a:xfrm>
            <a:prstGeom prst="rect">
              <a:avLst/>
            </a:prstGeom>
          </p:spPr>
        </p:pic>
        <p:pic>
          <p:nvPicPr>
            <p:cNvPr id="25" name="Bild 24" descr="Person i rullstol med hel fyllning">
              <a:extLst>
                <a:ext uri="{FF2B5EF4-FFF2-40B4-BE49-F238E27FC236}">
                  <a16:creationId xmlns:a16="http://schemas.microsoft.com/office/drawing/2014/main" id="{E25CCEC3-1442-483C-BC09-423D0A3557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61361" y="2685328"/>
              <a:ext cx="1234573" cy="1234573"/>
            </a:xfrm>
            <a:prstGeom prst="rect">
              <a:avLst/>
            </a:prstGeom>
          </p:spPr>
        </p:pic>
        <p:pic>
          <p:nvPicPr>
            <p:cNvPr id="26" name="Bild 25" descr="Person i rullstol med hel fyllning">
              <a:extLst>
                <a:ext uri="{FF2B5EF4-FFF2-40B4-BE49-F238E27FC236}">
                  <a16:creationId xmlns:a16="http://schemas.microsoft.com/office/drawing/2014/main" id="{72B1058D-3C8C-4EFE-B073-08EDF4C8FD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47559" y="2695615"/>
              <a:ext cx="1234573" cy="1234573"/>
            </a:xfrm>
            <a:prstGeom prst="rect">
              <a:avLst/>
            </a:prstGeom>
          </p:spPr>
        </p:pic>
        <p:pic>
          <p:nvPicPr>
            <p:cNvPr id="27" name="Bild 26" descr="Person i rullstol med hel fyllning">
              <a:extLst>
                <a:ext uri="{FF2B5EF4-FFF2-40B4-BE49-F238E27FC236}">
                  <a16:creationId xmlns:a16="http://schemas.microsoft.com/office/drawing/2014/main" id="{148881C0-E1F0-4114-B4CE-3E050CE504C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07034" y="2990850"/>
              <a:ext cx="862042" cy="862042"/>
            </a:xfrm>
            <a:prstGeom prst="rect">
              <a:avLst/>
            </a:prstGeom>
          </p:spPr>
        </p:pic>
      </p:grpSp>
      <p:sp>
        <p:nvSpPr>
          <p:cNvPr id="2" name="textruta 1">
            <a:extLst>
              <a:ext uri="{FF2B5EF4-FFF2-40B4-BE49-F238E27FC236}">
                <a16:creationId xmlns:a16="http://schemas.microsoft.com/office/drawing/2014/main" id="{44B76E32-0DE7-4C10-B8C5-BFC0A7A2754D}"/>
              </a:ext>
            </a:extLst>
          </p:cNvPr>
          <p:cNvSpPr txBox="1"/>
          <p:nvPr/>
        </p:nvSpPr>
        <p:spPr>
          <a:xfrm>
            <a:off x="-27244" y="2496912"/>
            <a:ext cx="275287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srgbClr val="FAA21B"/>
                </a:solidFill>
                <a:effectLst/>
                <a:uLnTx/>
                <a:uFillTx/>
                <a:latin typeface="Calibri" panose="020F0502020204030204"/>
                <a:ea typeface="+mn-ea"/>
                <a:cs typeface="+mn-cs"/>
              </a:rPr>
              <a:t>Delaktighet</a:t>
            </a:r>
          </a:p>
        </p:txBody>
      </p:sp>
      <p:sp>
        <p:nvSpPr>
          <p:cNvPr id="3" name="Pil: höger 2">
            <a:extLst>
              <a:ext uri="{FF2B5EF4-FFF2-40B4-BE49-F238E27FC236}">
                <a16:creationId xmlns:a16="http://schemas.microsoft.com/office/drawing/2014/main" id="{E3472097-232E-468E-A32D-FA6F93238E10}"/>
              </a:ext>
            </a:extLst>
          </p:cNvPr>
          <p:cNvSpPr/>
          <p:nvPr/>
        </p:nvSpPr>
        <p:spPr>
          <a:xfrm rot="20455319">
            <a:off x="2320773" y="2121921"/>
            <a:ext cx="2570688" cy="2349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Pil: höger 28">
            <a:extLst>
              <a:ext uri="{FF2B5EF4-FFF2-40B4-BE49-F238E27FC236}">
                <a16:creationId xmlns:a16="http://schemas.microsoft.com/office/drawing/2014/main" id="{2C4D1EE0-40A0-4422-A2D3-D97BDE8F00EC}"/>
              </a:ext>
            </a:extLst>
          </p:cNvPr>
          <p:cNvSpPr/>
          <p:nvPr/>
        </p:nvSpPr>
        <p:spPr>
          <a:xfrm rot="916693">
            <a:off x="2498551" y="3243083"/>
            <a:ext cx="2111819" cy="205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55037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2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DC6BF2-F54F-420D-AE2F-8DACB1201EC4}"/>
              </a:ext>
            </a:extLst>
          </p:cNvPr>
          <p:cNvSpPr>
            <a:spLocks noGrp="1"/>
          </p:cNvSpPr>
          <p:nvPr>
            <p:ph type="title"/>
          </p:nvPr>
        </p:nvSpPr>
        <p:spPr>
          <a:xfrm>
            <a:off x="572493" y="238540"/>
            <a:ext cx="11047013" cy="1567112"/>
          </a:xfrm>
        </p:spPr>
        <p:txBody>
          <a:bodyPr vert="horz" lIns="91440" tIns="45720" rIns="91440" bIns="45720" rtlCol="0" anchor="b">
            <a:normAutofit/>
          </a:bodyPr>
          <a:lstStyle/>
          <a:p>
            <a:r>
              <a:rPr lang="sv-SE" sz="4400" b="1"/>
              <a:t>Förhållningssätt/arbetssätt/</a:t>
            </a:r>
            <a:br>
              <a:rPr lang="sv-SE" sz="4400" b="1"/>
            </a:br>
            <a:r>
              <a:rPr lang="sv-SE" sz="4400" b="1"/>
              <a:t>perspektiv för att nå delaktighet!</a:t>
            </a:r>
          </a:p>
        </p:txBody>
      </p:sp>
      <p:sp>
        <p:nvSpPr>
          <p:cNvPr id="3" name="Platshållare för innehåll 2">
            <a:extLst>
              <a:ext uri="{FF2B5EF4-FFF2-40B4-BE49-F238E27FC236}">
                <a16:creationId xmlns:a16="http://schemas.microsoft.com/office/drawing/2014/main" id="{627763E7-00ED-4F59-BA68-8C61E1808062}"/>
              </a:ext>
            </a:extLst>
          </p:cNvPr>
          <p:cNvSpPr>
            <a:spLocks noGrp="1"/>
          </p:cNvSpPr>
          <p:nvPr>
            <p:ph sz="half" idx="1"/>
          </p:nvPr>
        </p:nvSpPr>
        <p:spPr>
          <a:xfrm>
            <a:off x="5098118" y="2101506"/>
            <a:ext cx="7093882" cy="4517954"/>
          </a:xfrm>
        </p:spPr>
        <p:txBody>
          <a:bodyPr vert="horz" lIns="91440" tIns="45720" rIns="91440" bIns="45720" rtlCol="0" anchor="t">
            <a:normAutofit fontScale="92500" lnSpcReduction="20000"/>
          </a:bodyPr>
          <a:lstStyle/>
          <a:p>
            <a:pPr marL="0" indent="0">
              <a:lnSpc>
                <a:spcPct val="100000"/>
              </a:lnSpc>
              <a:buNone/>
            </a:pPr>
            <a:r>
              <a:rPr lang="sv-SE" b="1">
                <a:solidFill>
                  <a:schemeClr val="accent1">
                    <a:lumMod val="75000"/>
                  </a:schemeClr>
                </a:solidFill>
              </a:rPr>
              <a:t>Personcentrerat arbetssätt</a:t>
            </a:r>
            <a:br>
              <a:rPr lang="sv-SE" sz="2400"/>
            </a:br>
            <a:r>
              <a:rPr lang="sv-SE" sz="2400"/>
              <a:t>	</a:t>
            </a:r>
            <a:r>
              <a:rPr lang="sv-SE" sz="2400">
                <a:hlinkClick r:id="rId3">
                  <a:extLst>
                    <a:ext uri="{A12FA001-AC4F-418D-AE19-62706E023703}">
                      <ahyp:hlinkClr xmlns:ahyp="http://schemas.microsoft.com/office/drawing/2018/hyperlinkcolor" val="tx"/>
                    </a:ext>
                  </a:extLst>
                </a:hlinkClick>
              </a:rPr>
              <a:t>SKR Personcentrerat arbetssätt</a:t>
            </a:r>
            <a:br>
              <a:rPr lang="sv-SE" sz="2400"/>
            </a:br>
            <a:endParaRPr lang="sv-SE" sz="2400"/>
          </a:p>
          <a:p>
            <a:pPr marL="0" indent="0">
              <a:lnSpc>
                <a:spcPct val="100000"/>
              </a:lnSpc>
              <a:buNone/>
            </a:pPr>
            <a:r>
              <a:rPr lang="sv-SE" b="1">
                <a:solidFill>
                  <a:schemeClr val="accent1">
                    <a:lumMod val="75000"/>
                  </a:schemeClr>
                </a:solidFill>
              </a:rPr>
              <a:t>Människorättsbaserat arbetssätt inom vård och omsorg</a:t>
            </a:r>
            <a:br>
              <a:rPr lang="sv-SE" sz="2400"/>
            </a:br>
            <a:r>
              <a:rPr lang="sv-SE" sz="2400">
                <a:ea typeface="+mn-lt"/>
                <a:cs typeface="+mn-lt"/>
                <a:hlinkClick r:id="rId4"/>
              </a:rPr>
              <a:t>Människorättsbaserat arbete - Västra Götalandsregionen</a:t>
            </a:r>
            <a:br>
              <a:rPr lang="sv-SE" sz="2400"/>
            </a:br>
            <a:endParaRPr lang="sv-SE" sz="2400">
              <a:ea typeface="Calibri"/>
              <a:cs typeface="Calibri"/>
            </a:endParaRPr>
          </a:p>
          <a:p>
            <a:pPr marL="0" marR="0" lvl="0" indent="0" fontAlgn="auto">
              <a:lnSpc>
                <a:spcPct val="100000"/>
              </a:lnSpc>
              <a:spcBef>
                <a:spcPts val="1000"/>
              </a:spcBef>
              <a:spcAft>
                <a:spcPts val="0"/>
              </a:spcAft>
              <a:buClrTx/>
              <a:buSzTx/>
              <a:buNone/>
              <a:tabLst/>
              <a:defRPr/>
            </a:pPr>
            <a:r>
              <a:rPr kumimoji="0" lang="sv-SE" b="1" i="0" u="none" strike="noStrike" cap="none" spc="0" normalizeH="0" baseline="0" noProof="0">
                <a:ln>
                  <a:noFill/>
                </a:ln>
                <a:solidFill>
                  <a:schemeClr val="accent1">
                    <a:lumMod val="75000"/>
                  </a:schemeClr>
                </a:solidFill>
                <a:effectLst/>
                <a:uLnTx/>
                <a:uFillTx/>
              </a:rPr>
              <a:t>Delat beslutsfattande</a:t>
            </a:r>
            <a:br>
              <a:rPr lang="sv-SE" sz="2400" b="0" i="0" u="none" strike="noStrike" cap="none" spc="0" normalizeH="0" baseline="0" noProof="0">
                <a:ln>
                  <a:noFill/>
                </a:ln>
                <a:effectLst/>
                <a:uLnTx/>
                <a:uFillTx/>
              </a:rPr>
            </a:br>
            <a:r>
              <a:rPr kumimoji="0" lang="sv-SE" sz="2400" b="0" i="0" u="none" strike="noStrike" cap="none" spc="0" normalizeH="0" baseline="0" noProof="0">
                <a:ln>
                  <a:noFill/>
                </a:ln>
                <a:effectLst/>
                <a:uLnTx/>
                <a:uFillTx/>
              </a:rPr>
              <a:t>	</a:t>
            </a:r>
            <a:r>
              <a:rPr kumimoji="0" lang="sv-SE" sz="2400" b="0" i="0" u="none" strike="noStrike" cap="none" spc="0" normalizeH="0" baseline="0" noProof="0">
                <a:ln>
                  <a:noFill/>
                </a:ln>
                <a:effectLst/>
                <a:uLnTx/>
                <a:uFillTx/>
                <a:hlinkClick r:id="rId5">
                  <a:extLst>
                    <a:ext uri="{A12FA001-AC4F-418D-AE19-62706E023703}">
                      <ahyp:hlinkClr xmlns:ahyp="http://schemas.microsoft.com/office/drawing/2018/hyperlinkcolor" val="tx"/>
                    </a:ext>
                  </a:extLst>
                </a:hlinkClick>
              </a:rPr>
              <a:t>Vårdsamverkan Delat beslutfattande</a:t>
            </a:r>
            <a:br>
              <a:rPr lang="sv-SE" sz="2400" b="0" i="0" u="none" strike="noStrike" cap="none" spc="0" normalizeH="0" baseline="0" noProof="0">
                <a:ln>
                  <a:noFill/>
                </a:ln>
                <a:effectLst/>
                <a:uLnTx/>
                <a:uFillTx/>
              </a:rPr>
            </a:br>
            <a:endParaRPr kumimoji="0" lang="sv-SE" sz="2400" b="0" i="0" u="none" strike="noStrike" cap="none" spc="0" normalizeH="0" baseline="0" noProof="0">
              <a:ln>
                <a:noFill/>
              </a:ln>
              <a:effectLst/>
              <a:uLnTx/>
              <a:uFillTx/>
            </a:endParaRPr>
          </a:p>
          <a:p>
            <a:pPr marL="0" indent="0">
              <a:lnSpc>
                <a:spcPct val="100000"/>
              </a:lnSpc>
              <a:buNone/>
              <a:defRPr/>
            </a:pPr>
            <a:r>
              <a:rPr kumimoji="0" lang="sv-SE" b="1" i="0" u="none" strike="noStrike" cap="none" spc="0" normalizeH="0" baseline="0" noProof="0">
                <a:ln>
                  <a:noFill/>
                </a:ln>
                <a:solidFill>
                  <a:schemeClr val="accent1">
                    <a:lumMod val="75000"/>
                  </a:schemeClr>
                </a:solidFill>
                <a:effectLst/>
                <a:uLnTx/>
                <a:uFillTx/>
              </a:rPr>
              <a:t>Familjecentrerat arbetssätt</a:t>
            </a:r>
            <a:br>
              <a:rPr lang="sv-SE" sz="2400" b="0" i="0" u="none" strike="noStrike" cap="none" spc="0" normalizeH="0" baseline="0" noProof="0">
                <a:ln>
                  <a:noFill/>
                </a:ln>
                <a:effectLst/>
                <a:uLnTx/>
                <a:uFillTx/>
              </a:rPr>
            </a:br>
            <a:r>
              <a:rPr lang="sv-SE" sz="2400">
                <a:hlinkClick r:id="rId6">
                  <a:extLst>
                    <a:ext uri="{A12FA001-AC4F-418D-AE19-62706E023703}">
                      <ahyp:hlinkClr xmlns:ahyp="http://schemas.microsoft.com/office/drawing/2018/hyperlinkcolor" val="tx"/>
                    </a:ext>
                  </a:extLst>
                </a:hlinkClick>
              </a:rPr>
              <a:t>Webbutbildning familjecentrerat arbetssätt (</a:t>
            </a:r>
            <a:r>
              <a:rPr kumimoji="0" lang="sv-SE" sz="2400" b="0" i="0" u="none" strike="noStrike" cap="none" spc="0" normalizeH="0" baseline="0" noProof="0">
                <a:ln>
                  <a:noFill/>
                </a:ln>
                <a:effectLst/>
                <a:uLnTx/>
                <a:uFillTx/>
                <a:hlinkClick r:id="rId6">
                  <a:extLst>
                    <a:ext uri="{A12FA001-AC4F-418D-AE19-62706E023703}">
                      <ahyp:hlinkClr xmlns:ahyp="http://schemas.microsoft.com/office/drawing/2018/hyperlinkcolor" val="tx"/>
                    </a:ext>
                  </a:extLst>
                </a:hlinkClick>
              </a:rPr>
              <a:t>Gbg</a:t>
            </a:r>
            <a:r>
              <a:rPr lang="sv-SE" sz="2400">
                <a:hlinkClick r:id="rId6">
                  <a:extLst>
                    <a:ext uri="{A12FA001-AC4F-418D-AE19-62706E023703}">
                      <ahyp:hlinkClr xmlns:ahyp="http://schemas.microsoft.com/office/drawing/2018/hyperlinkcolor" val="tx"/>
                    </a:ext>
                  </a:extLst>
                </a:hlinkClick>
              </a:rPr>
              <a:t>)</a:t>
            </a:r>
            <a:br>
              <a:rPr lang="sv-SE" sz="2400" b="0" i="0" u="none" strike="noStrike" cap="none" spc="0" normalizeH="0" baseline="0" noProof="0">
                <a:ln>
                  <a:noFill/>
                </a:ln>
                <a:effectLst/>
                <a:uLnTx/>
                <a:uFillTx/>
              </a:rPr>
            </a:br>
            <a:endParaRPr kumimoji="0" lang="sv-SE" sz="2400" b="0" i="0" u="none" strike="noStrike" cap="none" spc="0" normalizeH="0" baseline="0" noProof="0">
              <a:ln>
                <a:noFill/>
              </a:ln>
              <a:effectLst/>
              <a:uLnTx/>
              <a:uFillTx/>
            </a:endParaRPr>
          </a:p>
          <a:p>
            <a:pPr marL="0"/>
            <a:endParaRPr lang="en-US" sz="1500"/>
          </a:p>
        </p:txBody>
      </p:sp>
      <p:pic>
        <p:nvPicPr>
          <p:cNvPr id="32" name="Bildobjekt 31">
            <a:extLst>
              <a:ext uri="{FF2B5EF4-FFF2-40B4-BE49-F238E27FC236}">
                <a16:creationId xmlns:a16="http://schemas.microsoft.com/office/drawing/2014/main" id="{EF382837-4B92-49E5-8161-5FF9B094F4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9971" y="2782212"/>
            <a:ext cx="4125653" cy="2745434"/>
          </a:xfrm>
          <a:prstGeom prst="rect">
            <a:avLst/>
          </a:prstGeom>
        </p:spPr>
      </p:pic>
    </p:spTree>
    <p:extLst>
      <p:ext uri="{BB962C8B-B14F-4D97-AF65-F5344CB8AC3E}">
        <p14:creationId xmlns:p14="http://schemas.microsoft.com/office/powerpoint/2010/main" val="31327057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A1F8FD-0D24-21B9-4409-CC07C1388452}"/>
              </a:ext>
            </a:extLst>
          </p:cNvPr>
          <p:cNvSpPr txBox="1">
            <a:spLocks/>
          </p:cNvSpPr>
          <p:nvPr/>
        </p:nvSpPr>
        <p:spPr>
          <a:xfrm>
            <a:off x="678955" y="1025857"/>
            <a:ext cx="10633401" cy="1072277"/>
          </a:xfrm>
          <a:prstGeom prst="rect">
            <a:avLst/>
          </a:prstGeom>
        </p:spPr>
        <p:txBody>
          <a:bodyPr vert="horz" lIns="91440" tIns="45720" rIns="91440" bIns="45720" rtlCol="0" anchor="ctr">
            <a:normAutofit/>
          </a:bodyPr>
          <a:lstStyle>
            <a:defPPr>
              <a:defRPr lang="sv-SE"/>
            </a:defPPr>
            <a:lvl1pPr>
              <a:lnSpc>
                <a:spcPct val="90000"/>
              </a:lnSpc>
              <a:spcBef>
                <a:spcPct val="0"/>
              </a:spcBef>
              <a:buNone/>
              <a:defRPr sz="4400">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sv-SE" sz="4400" b="0" i="0" u="none" strike="noStrike" kern="1200" cap="none" spc="0" normalizeH="0" baseline="0" noProof="0">
              <a:ln>
                <a:noFill/>
              </a:ln>
              <a:solidFill>
                <a:prstClr val="black"/>
              </a:solidFill>
              <a:effectLst/>
              <a:uLnTx/>
              <a:uFillTx/>
              <a:latin typeface="Arial Black"/>
              <a:ea typeface="+mj-ea"/>
              <a:cs typeface="+mj-cs"/>
            </a:endParaRPr>
          </a:p>
        </p:txBody>
      </p:sp>
      <p:grpSp>
        <p:nvGrpSpPr>
          <p:cNvPr id="23" name="Grupp 22">
            <a:extLst>
              <a:ext uri="{FF2B5EF4-FFF2-40B4-BE49-F238E27FC236}">
                <a16:creationId xmlns:a16="http://schemas.microsoft.com/office/drawing/2014/main" id="{68757677-AD5C-712E-951D-60A5C47C0CBE}"/>
              </a:ext>
            </a:extLst>
          </p:cNvPr>
          <p:cNvGrpSpPr/>
          <p:nvPr/>
        </p:nvGrpSpPr>
        <p:grpSpPr>
          <a:xfrm>
            <a:off x="557034" y="1032537"/>
            <a:ext cx="11077932" cy="2228031"/>
            <a:chOff x="0" y="0"/>
            <a:chExt cx="6588799" cy="812429"/>
          </a:xfrm>
        </p:grpSpPr>
        <p:sp>
          <p:nvSpPr>
            <p:cNvPr id="25" name="Rektangel: rundade hörn 24">
              <a:extLst>
                <a:ext uri="{FF2B5EF4-FFF2-40B4-BE49-F238E27FC236}">
                  <a16:creationId xmlns:a16="http://schemas.microsoft.com/office/drawing/2014/main" id="{71FE4F04-8056-6447-90EE-39E4956272DA}"/>
                </a:ext>
              </a:extLst>
            </p:cNvPr>
            <p:cNvSpPr/>
            <p:nvPr/>
          </p:nvSpPr>
          <p:spPr>
            <a:xfrm>
              <a:off x="0" y="0"/>
              <a:ext cx="6588799" cy="812429"/>
            </a:xfrm>
            <a:prstGeom prst="roundRect">
              <a:avLst>
                <a:gd name="adj" fmla="val 10000"/>
              </a:avLst>
            </a:prstGeom>
            <a:solidFill>
              <a:schemeClr val="accent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7" name="Rektangel: rundade hörn 4">
              <a:extLst>
                <a:ext uri="{FF2B5EF4-FFF2-40B4-BE49-F238E27FC236}">
                  <a16:creationId xmlns:a16="http://schemas.microsoft.com/office/drawing/2014/main" id="{CB1A4B5A-50B9-9D6B-8C1E-06B73E2EA578}"/>
                </a:ext>
              </a:extLst>
            </p:cNvPr>
            <p:cNvSpPr txBox="1"/>
            <p:nvPr/>
          </p:nvSpPr>
          <p:spPr>
            <a:xfrm>
              <a:off x="982622" y="107056"/>
              <a:ext cx="1448980" cy="4788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marR="0" lvl="0" indent="0" algn="l" defTabSz="1600200" rtl="0" eaLnBrk="1" fontAlgn="auto" latinLnBrk="0" hangingPunct="1">
                <a:lnSpc>
                  <a:spcPct val="90000"/>
                </a:lnSpc>
                <a:spcBef>
                  <a:spcPct val="0"/>
                </a:spcBef>
                <a:spcAft>
                  <a:spcPct val="35000"/>
                </a:spcAft>
                <a:buClrTx/>
                <a:buSzTx/>
                <a:buFontTx/>
                <a:buNone/>
                <a:tabLst/>
                <a:defRPr/>
              </a:pPr>
              <a:r>
                <a:rPr kumimoji="0" lang="sv-SE" sz="2800" b="0" i="0" u="none" strike="noStrike" kern="1200" cap="none" spc="0" normalizeH="0" baseline="0" noProof="0">
                  <a:ln>
                    <a:noFill/>
                  </a:ln>
                  <a:solidFill>
                    <a:prstClr val="black"/>
                  </a:solidFill>
                  <a:effectLst/>
                  <a:uLnTx/>
                  <a:uFillTx/>
                  <a:latin typeface="Arial Nova"/>
                  <a:ea typeface="+mn-ea"/>
                  <a:cs typeface="+mn-cs"/>
                </a:rPr>
                <a:t>Systemnivå</a:t>
              </a:r>
              <a:endParaRPr kumimoji="0" lang="sv-SE" sz="3200" b="0" i="0" u="none" strike="noStrike" kern="1200" cap="none" spc="0" normalizeH="0" baseline="0" noProof="0">
                <a:ln>
                  <a:noFill/>
                </a:ln>
                <a:solidFill>
                  <a:prstClr val="black"/>
                </a:solidFill>
                <a:effectLst/>
                <a:uLnTx/>
                <a:uFillTx/>
                <a:latin typeface="Arial Nova"/>
                <a:ea typeface="+mn-ea"/>
                <a:cs typeface="+mn-cs"/>
              </a:endParaRPr>
            </a:p>
          </p:txBody>
        </p:sp>
      </p:grpSp>
      <p:pic>
        <p:nvPicPr>
          <p:cNvPr id="31" name="Bild 30" descr="Ordförandeklubba med hel fyllning">
            <a:extLst>
              <a:ext uri="{FF2B5EF4-FFF2-40B4-BE49-F238E27FC236}">
                <a16:creationId xmlns:a16="http://schemas.microsoft.com/office/drawing/2014/main" id="{D8642B29-83D1-2E38-D660-60FEDF6CE4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0359" y="1327591"/>
            <a:ext cx="1435312" cy="1435312"/>
          </a:xfrm>
          <a:prstGeom prst="rect">
            <a:avLst/>
          </a:prstGeom>
        </p:spPr>
      </p:pic>
      <p:sp>
        <p:nvSpPr>
          <p:cNvPr id="5" name="textruta 4">
            <a:extLst>
              <a:ext uri="{FF2B5EF4-FFF2-40B4-BE49-F238E27FC236}">
                <a16:creationId xmlns:a16="http://schemas.microsoft.com/office/drawing/2014/main" id="{376626FC-89B9-7A80-9342-68ED12B8297E}"/>
              </a:ext>
            </a:extLst>
          </p:cNvPr>
          <p:cNvSpPr txBox="1"/>
          <p:nvPr/>
        </p:nvSpPr>
        <p:spPr>
          <a:xfrm>
            <a:off x="4544525" y="1572977"/>
            <a:ext cx="640206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Vilka dokument och riktlinjer är viktigt att lyfta fram som stärker brukarmedverkan, så det blir tydligt nedåt?</a:t>
            </a:r>
            <a:endParaRPr kumimoji="0" lang="sv-SE" sz="2400" b="0" i="0" u="none" strike="noStrike" kern="1200" cap="none" spc="0" normalizeH="0" baseline="0" noProof="0">
              <a:ln>
                <a:noFill/>
              </a:ln>
              <a:solidFill>
                <a:prstClr val="black"/>
              </a:solidFill>
              <a:effectLst/>
              <a:uLnTx/>
              <a:uFillTx/>
              <a:latin typeface="Arial Nova"/>
              <a:ea typeface="+mn-ea"/>
              <a:cs typeface="+mn-cs"/>
            </a:endParaRPr>
          </a:p>
        </p:txBody>
      </p:sp>
      <p:grpSp>
        <p:nvGrpSpPr>
          <p:cNvPr id="17" name="Grupp 16">
            <a:extLst>
              <a:ext uri="{FF2B5EF4-FFF2-40B4-BE49-F238E27FC236}">
                <a16:creationId xmlns:a16="http://schemas.microsoft.com/office/drawing/2014/main" id="{C12B92FB-FD37-6DA6-D278-2374B986FF24}"/>
              </a:ext>
            </a:extLst>
          </p:cNvPr>
          <p:cNvGrpSpPr/>
          <p:nvPr/>
        </p:nvGrpSpPr>
        <p:grpSpPr>
          <a:xfrm>
            <a:off x="557036" y="2984142"/>
            <a:ext cx="11077930" cy="2132413"/>
            <a:chOff x="0" y="1201577"/>
            <a:chExt cx="6588799" cy="1092342"/>
          </a:xfrm>
        </p:grpSpPr>
        <p:sp>
          <p:nvSpPr>
            <p:cNvPr id="19" name="Rektangel: rundade hörn 18">
              <a:extLst>
                <a:ext uri="{FF2B5EF4-FFF2-40B4-BE49-F238E27FC236}">
                  <a16:creationId xmlns:a16="http://schemas.microsoft.com/office/drawing/2014/main" id="{85A8A394-8DE0-5A5D-910C-4D6FF5EE6575}"/>
                </a:ext>
              </a:extLst>
            </p:cNvPr>
            <p:cNvSpPr/>
            <p:nvPr/>
          </p:nvSpPr>
          <p:spPr>
            <a:xfrm>
              <a:off x="0" y="1201577"/>
              <a:ext cx="6588799" cy="1092342"/>
            </a:xfrm>
            <a:prstGeom prst="roundRect">
              <a:avLst>
                <a:gd name="adj" fmla="val 10000"/>
              </a:avLst>
            </a:prstGeom>
            <a:solidFill>
              <a:schemeClr val="accent5"/>
            </a:solidFill>
          </p:spPr>
          <p:style>
            <a:lnRef idx="2">
              <a:schemeClr val="lt1">
                <a:hueOff val="0"/>
                <a:satOff val="0"/>
                <a:lumOff val="0"/>
                <a:alphaOff val="0"/>
              </a:schemeClr>
            </a:lnRef>
            <a:fillRef idx="1">
              <a:scrgbClr r="0" g="0" b="0"/>
            </a:fillRef>
            <a:effectRef idx="0">
              <a:schemeClr val="accent2">
                <a:hueOff val="-202744"/>
                <a:satOff val="-1276"/>
                <a:lumOff val="4804"/>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1" name="Rektangel: rundade hörn 4">
              <a:extLst>
                <a:ext uri="{FF2B5EF4-FFF2-40B4-BE49-F238E27FC236}">
                  <a16:creationId xmlns:a16="http://schemas.microsoft.com/office/drawing/2014/main" id="{7C039165-44F3-30A1-A7C2-7F2DC9A129FF}"/>
                </a:ext>
              </a:extLst>
            </p:cNvPr>
            <p:cNvSpPr txBox="1"/>
            <p:nvPr/>
          </p:nvSpPr>
          <p:spPr>
            <a:xfrm>
              <a:off x="982621" y="1506987"/>
              <a:ext cx="1668705" cy="5357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marR="0" lvl="0" indent="0" algn="l" defTabSz="1600200" rtl="0" eaLnBrk="1" fontAlgn="auto" latinLnBrk="0" hangingPunct="1">
                <a:lnSpc>
                  <a:spcPct val="100000"/>
                </a:lnSpc>
                <a:spcBef>
                  <a:spcPct val="0"/>
                </a:spcBef>
                <a:spcAft>
                  <a:spcPct val="35000"/>
                </a:spcAft>
                <a:buClrTx/>
                <a:buSzTx/>
                <a:buFontTx/>
                <a:buNone/>
                <a:tabLst/>
                <a:defRPr/>
              </a:pPr>
              <a:r>
                <a:rPr kumimoji="0" lang="sv-SE" sz="2800" b="0" i="0" u="none" strike="noStrike" kern="1200" cap="none" spc="0" normalizeH="0" baseline="0" noProof="0">
                  <a:ln>
                    <a:noFill/>
                  </a:ln>
                  <a:solidFill>
                    <a:prstClr val="black"/>
                  </a:solidFill>
                  <a:effectLst/>
                  <a:uLnTx/>
                  <a:uFillTx/>
                  <a:latin typeface="Arial Nova"/>
                  <a:ea typeface="+mn-ea"/>
                  <a:cs typeface="+mn-cs"/>
                </a:rPr>
                <a:t>Verksamhets</a:t>
              </a:r>
            </a:p>
            <a:p>
              <a:pPr marL="0" marR="0" lvl="0" indent="0" algn="l" defTabSz="1600200" rtl="0" eaLnBrk="1" fontAlgn="auto" latinLnBrk="0" hangingPunct="1">
                <a:lnSpc>
                  <a:spcPct val="100000"/>
                </a:lnSpc>
                <a:spcBef>
                  <a:spcPct val="0"/>
                </a:spcBef>
                <a:spcAft>
                  <a:spcPct val="35000"/>
                </a:spcAft>
                <a:buClrTx/>
                <a:buSzTx/>
                <a:buFontTx/>
                <a:buNone/>
                <a:tabLst/>
                <a:defRPr/>
              </a:pPr>
              <a:r>
                <a:rPr kumimoji="0" lang="sv-SE" sz="2800" b="0" i="0" u="none" strike="noStrike" kern="1200" cap="none" spc="0" normalizeH="0" baseline="0" noProof="0">
                  <a:ln>
                    <a:noFill/>
                  </a:ln>
                  <a:solidFill>
                    <a:prstClr val="black"/>
                  </a:solidFill>
                  <a:effectLst/>
                  <a:uLnTx/>
                  <a:uFillTx/>
                  <a:latin typeface="Arial Nova"/>
                  <a:ea typeface="+mn-ea"/>
                  <a:cs typeface="+mn-cs"/>
                </a:rPr>
                <a:t>nivå</a:t>
              </a:r>
              <a:endParaRPr kumimoji="0" lang="sv-SE" sz="3200" b="0" i="0" u="none" strike="noStrike" kern="1200" cap="none" spc="0" normalizeH="0" baseline="0" noProof="0">
                <a:ln>
                  <a:noFill/>
                </a:ln>
                <a:solidFill>
                  <a:prstClr val="black"/>
                </a:solidFill>
                <a:effectLst/>
                <a:uLnTx/>
                <a:uFillTx/>
                <a:latin typeface="Arial Nova"/>
                <a:ea typeface="+mn-ea"/>
                <a:cs typeface="+mn-cs"/>
              </a:endParaRPr>
            </a:p>
          </p:txBody>
        </p:sp>
      </p:grpSp>
      <p:grpSp>
        <p:nvGrpSpPr>
          <p:cNvPr id="11" name="Grupp 10">
            <a:extLst>
              <a:ext uri="{FF2B5EF4-FFF2-40B4-BE49-F238E27FC236}">
                <a16:creationId xmlns:a16="http://schemas.microsoft.com/office/drawing/2014/main" id="{C5C5C813-9B85-0F7C-521F-F1AED632B3A6}"/>
              </a:ext>
            </a:extLst>
          </p:cNvPr>
          <p:cNvGrpSpPr/>
          <p:nvPr/>
        </p:nvGrpSpPr>
        <p:grpSpPr>
          <a:xfrm>
            <a:off x="557036" y="4827297"/>
            <a:ext cx="11077930" cy="1548085"/>
            <a:chOff x="0" y="2403154"/>
            <a:chExt cx="6588799" cy="1092342"/>
          </a:xfrm>
        </p:grpSpPr>
        <p:sp>
          <p:nvSpPr>
            <p:cNvPr id="13" name="Rektangel: rundade hörn 12">
              <a:extLst>
                <a:ext uri="{FF2B5EF4-FFF2-40B4-BE49-F238E27FC236}">
                  <a16:creationId xmlns:a16="http://schemas.microsoft.com/office/drawing/2014/main" id="{0B2EFA58-AE6C-9892-D9AB-FC855F354236}"/>
                </a:ext>
              </a:extLst>
            </p:cNvPr>
            <p:cNvSpPr/>
            <p:nvPr/>
          </p:nvSpPr>
          <p:spPr>
            <a:xfrm>
              <a:off x="0" y="2403154"/>
              <a:ext cx="6588799" cy="1092342"/>
            </a:xfrm>
            <a:prstGeom prst="roundRect">
              <a:avLst>
                <a:gd name="adj" fmla="val 10000"/>
              </a:avLst>
            </a:prstGeom>
            <a:solidFill>
              <a:schemeClr val="accent4"/>
            </a:solidFill>
          </p:spPr>
          <p:style>
            <a:lnRef idx="2">
              <a:schemeClr val="lt1">
                <a:hueOff val="0"/>
                <a:satOff val="0"/>
                <a:lumOff val="0"/>
                <a:alphaOff val="0"/>
              </a:schemeClr>
            </a:lnRef>
            <a:fillRef idx="1">
              <a:scrgbClr r="0" g="0" b="0"/>
            </a:fillRef>
            <a:effectRef idx="0">
              <a:schemeClr val="accent2">
                <a:hueOff val="-405488"/>
                <a:satOff val="-2551"/>
                <a:lumOff val="9608"/>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15" name="Rektangel: rundade hörn 4">
              <a:extLst>
                <a:ext uri="{FF2B5EF4-FFF2-40B4-BE49-F238E27FC236}">
                  <a16:creationId xmlns:a16="http://schemas.microsoft.com/office/drawing/2014/main" id="{E436FC1E-878C-E420-A3E9-7EF330690308}"/>
                </a:ext>
              </a:extLst>
            </p:cNvPr>
            <p:cNvSpPr txBox="1"/>
            <p:nvPr/>
          </p:nvSpPr>
          <p:spPr>
            <a:xfrm>
              <a:off x="982621" y="2626846"/>
              <a:ext cx="1499339" cy="601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marR="0" lvl="0" indent="0" algn="l" defTabSz="1600200" rtl="0" eaLnBrk="1" fontAlgn="auto" latinLnBrk="0" hangingPunct="1">
                <a:lnSpc>
                  <a:spcPct val="90000"/>
                </a:lnSpc>
                <a:spcBef>
                  <a:spcPct val="0"/>
                </a:spcBef>
                <a:spcAft>
                  <a:spcPct val="35000"/>
                </a:spcAft>
                <a:buClrTx/>
                <a:buSzTx/>
                <a:buFontTx/>
                <a:buNone/>
                <a:tabLst/>
                <a:defRPr/>
              </a:pPr>
              <a:r>
                <a:rPr kumimoji="0" lang="sv-SE" sz="2800" b="0" i="0" u="none" strike="noStrike" kern="1200" cap="none" spc="0" normalizeH="0" baseline="0" noProof="0">
                  <a:ln>
                    <a:noFill/>
                  </a:ln>
                  <a:solidFill>
                    <a:prstClr val="black"/>
                  </a:solidFill>
                  <a:effectLst/>
                  <a:uLnTx/>
                  <a:uFillTx/>
                  <a:latin typeface="Arial Nova"/>
                  <a:ea typeface="+mn-ea"/>
                  <a:cs typeface="+mn-cs"/>
                </a:rPr>
                <a:t>Individnivå</a:t>
              </a:r>
              <a:endParaRPr kumimoji="0" lang="sv-SE" sz="3200" b="0" i="0" u="none" strike="noStrike" kern="1200" cap="none" spc="0" normalizeH="0" baseline="0" noProof="0">
                <a:ln>
                  <a:noFill/>
                </a:ln>
                <a:solidFill>
                  <a:prstClr val="black"/>
                </a:solidFill>
                <a:effectLst/>
                <a:uLnTx/>
                <a:uFillTx/>
                <a:latin typeface="Arial Nova"/>
                <a:ea typeface="+mn-ea"/>
                <a:cs typeface="+mn-cs"/>
              </a:endParaRPr>
            </a:p>
          </p:txBody>
        </p:sp>
      </p:grpSp>
      <p:pic>
        <p:nvPicPr>
          <p:cNvPr id="29" name="Bild 28" descr="Styrelserum med hel fyllning">
            <a:extLst>
              <a:ext uri="{FF2B5EF4-FFF2-40B4-BE49-F238E27FC236}">
                <a16:creationId xmlns:a16="http://schemas.microsoft.com/office/drawing/2014/main" id="{B20E86BD-DBA3-8E7D-E74B-E66CE89D09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0961" y="4767272"/>
            <a:ext cx="1510383" cy="1510383"/>
          </a:xfrm>
          <a:prstGeom prst="rect">
            <a:avLst/>
          </a:prstGeom>
        </p:spPr>
      </p:pic>
      <p:pic>
        <p:nvPicPr>
          <p:cNvPr id="30" name="Bild 29" descr="Konfigurationsguide för fjärrhjälp med hel fyllning">
            <a:extLst>
              <a:ext uri="{FF2B5EF4-FFF2-40B4-BE49-F238E27FC236}">
                <a16:creationId xmlns:a16="http://schemas.microsoft.com/office/drawing/2014/main" id="{0E3F27CF-00AD-F055-79AE-4BAD01879D6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10424" y="3273597"/>
            <a:ext cx="1367615" cy="1367615"/>
          </a:xfrm>
          <a:prstGeom prst="rect">
            <a:avLst/>
          </a:prstGeom>
        </p:spPr>
      </p:pic>
      <p:sp>
        <p:nvSpPr>
          <p:cNvPr id="3" name="textruta 2">
            <a:extLst>
              <a:ext uri="{FF2B5EF4-FFF2-40B4-BE49-F238E27FC236}">
                <a16:creationId xmlns:a16="http://schemas.microsoft.com/office/drawing/2014/main" id="{DB7599B4-7F17-1691-29D8-CED576D90B73}"/>
              </a:ext>
            </a:extLst>
          </p:cNvPr>
          <p:cNvSpPr txBox="1"/>
          <p:nvPr/>
        </p:nvSpPr>
        <p:spPr>
          <a:xfrm>
            <a:off x="4425183" y="4949249"/>
            <a:ext cx="728973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Vilka mallar, lathundar och checklistor ska man arbeta med på arbetsplatsen så man får en samsyn, och som i sin tur skapar trygghet för brukaren och medarbetaren?</a:t>
            </a:r>
          </a:p>
        </p:txBody>
      </p:sp>
      <p:sp>
        <p:nvSpPr>
          <p:cNvPr id="4" name="textruta 3">
            <a:extLst>
              <a:ext uri="{FF2B5EF4-FFF2-40B4-BE49-F238E27FC236}">
                <a16:creationId xmlns:a16="http://schemas.microsoft.com/office/drawing/2014/main" id="{5ACEDACD-6424-C1C4-CFED-D0318E580BA8}"/>
              </a:ext>
            </a:extLst>
          </p:cNvPr>
          <p:cNvSpPr txBox="1"/>
          <p:nvPr/>
        </p:nvSpPr>
        <p:spPr>
          <a:xfrm>
            <a:off x="4498794" y="3377015"/>
            <a:ext cx="555365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Vilka metoder, modeller och arbetssätt skapar förutsättningar för personalen att arbeta med att stärka brukaren?</a:t>
            </a:r>
            <a:endParaRPr kumimoji="0" lang="sv-SE" sz="2400" b="0" i="0" u="none" strike="noStrike" kern="1200" cap="none" spc="0" normalizeH="0" baseline="0" noProof="0">
              <a:ln>
                <a:noFill/>
              </a:ln>
              <a:solidFill>
                <a:prstClr val="black"/>
              </a:solidFill>
              <a:effectLst/>
              <a:uLnTx/>
              <a:uFillTx/>
              <a:latin typeface="Arial Nova"/>
              <a:ea typeface="+mn-ea"/>
              <a:cs typeface="+mn-cs"/>
            </a:endParaRPr>
          </a:p>
        </p:txBody>
      </p:sp>
      <p:sp>
        <p:nvSpPr>
          <p:cNvPr id="6" name="Platshållare för sidfot 5">
            <a:extLst>
              <a:ext uri="{FF2B5EF4-FFF2-40B4-BE49-F238E27FC236}">
                <a16:creationId xmlns:a16="http://schemas.microsoft.com/office/drawing/2014/main" id="{761672A1-0ABC-4C6A-6B78-E7A28BBC5C0A}"/>
              </a:ext>
            </a:extLst>
          </p:cNvPr>
          <p:cNvSpPr>
            <a:spLocks noGrp="1"/>
          </p:cNvSpPr>
          <p:nvPr>
            <p:ph type="ftr" sz="quarter" idx="10"/>
          </p:nvPr>
        </p:nvSpPr>
        <p:spPr>
          <a:xfrm>
            <a:off x="3755371" y="6095093"/>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Arial Nova"/>
                <a:ea typeface="+mn-ea"/>
                <a:cs typeface="+mn-cs"/>
              </a:rPr>
              <a:t>www.vardsamverkan.se/goteborgsomradet</a:t>
            </a:r>
          </a:p>
        </p:txBody>
      </p:sp>
      <p:sp>
        <p:nvSpPr>
          <p:cNvPr id="7" name="textruta 6">
            <a:extLst>
              <a:ext uri="{FF2B5EF4-FFF2-40B4-BE49-F238E27FC236}">
                <a16:creationId xmlns:a16="http://schemas.microsoft.com/office/drawing/2014/main" id="{115A1E91-EF61-3C4B-6CE2-5786BAA07B53}"/>
              </a:ext>
            </a:extLst>
          </p:cNvPr>
          <p:cNvSpPr txBox="1"/>
          <p:nvPr/>
        </p:nvSpPr>
        <p:spPr>
          <a:xfrm>
            <a:off x="840263" y="236896"/>
            <a:ext cx="1107793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prstClr val="black"/>
                </a:solidFill>
                <a:effectLst/>
                <a:uLnTx/>
                <a:uFillTx/>
                <a:latin typeface="Arial Nova"/>
                <a:ea typeface="+mn-ea"/>
                <a:cs typeface="+mn-cs"/>
              </a:rPr>
              <a:t>Stärkt brukarmedverkan i kommun och sjukvård</a:t>
            </a:r>
          </a:p>
        </p:txBody>
      </p:sp>
    </p:spTree>
    <p:extLst>
      <p:ext uri="{BB962C8B-B14F-4D97-AF65-F5344CB8AC3E}">
        <p14:creationId xmlns:p14="http://schemas.microsoft.com/office/powerpoint/2010/main" val="28955923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p:cNvSpPr>
            <a:spLocks noGrp="1"/>
          </p:cNvSpPr>
          <p:nvPr>
            <p:ph idx="1"/>
          </p:nvPr>
        </p:nvSpPr>
        <p:spPr>
          <a:xfrm>
            <a:off x="312815" y="396879"/>
            <a:ext cx="5523642" cy="1251343"/>
          </a:xfrm>
        </p:spPr>
        <p:txBody>
          <a:bodyPr anchor="ctr">
            <a:noAutofit/>
          </a:bodyPr>
          <a:lstStyle/>
          <a:p>
            <a:pPr marL="0" lvl="1" indent="0">
              <a:lnSpc>
                <a:spcPct val="110000"/>
              </a:lnSpc>
              <a:spcBef>
                <a:spcPts val="1000"/>
              </a:spcBef>
              <a:buNone/>
              <a:defRPr/>
            </a:pPr>
            <a:r>
              <a:rPr lang="sv-SE" altLang="sv-SE" sz="3600">
                <a:solidFill>
                  <a:srgbClr val="000000"/>
                </a:solidFill>
              </a:rPr>
              <a:t>Modeller för Delaktighet</a:t>
            </a:r>
          </a:p>
          <a:p>
            <a:pPr marL="342900" lvl="1" indent="-342900">
              <a:lnSpc>
                <a:spcPct val="110000"/>
              </a:lnSpc>
              <a:spcBef>
                <a:spcPts val="1000"/>
              </a:spcBef>
              <a:buFont typeface="Calibri" panose="020F0502020204030204" pitchFamily="34" charset="0"/>
              <a:buChar char="→"/>
              <a:defRPr/>
            </a:pPr>
            <a:endParaRPr lang="sv-SE" sz="2800"/>
          </a:p>
        </p:txBody>
      </p:sp>
      <p:pic>
        <p:nvPicPr>
          <p:cNvPr id="3" name="Bildobjekt 2">
            <a:extLst>
              <a:ext uri="{FF2B5EF4-FFF2-40B4-BE49-F238E27FC236}">
                <a16:creationId xmlns:a16="http://schemas.microsoft.com/office/drawing/2014/main" id="{BD020E23-8FFE-489E-A7C6-DE3C7654D6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4937" y="3616778"/>
            <a:ext cx="3488575" cy="2614177"/>
          </a:xfrm>
          <a:prstGeom prst="rect">
            <a:avLst/>
          </a:prstGeom>
        </p:spPr>
      </p:pic>
      <p:pic>
        <p:nvPicPr>
          <p:cNvPr id="6" name="Bildobjekt 5">
            <a:extLst>
              <a:ext uri="{FF2B5EF4-FFF2-40B4-BE49-F238E27FC236}">
                <a16:creationId xmlns:a16="http://schemas.microsoft.com/office/drawing/2014/main" id="{5CAFA8AE-A1EA-40E1-823C-46E18E09DC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501812">
            <a:off x="937640" y="1831853"/>
            <a:ext cx="3171342" cy="1251343"/>
          </a:xfrm>
          <a:prstGeom prst="rect">
            <a:avLst/>
          </a:prstGeom>
        </p:spPr>
      </p:pic>
      <p:sp>
        <p:nvSpPr>
          <p:cNvPr id="8" name="Rektangel 7">
            <a:extLst>
              <a:ext uri="{FF2B5EF4-FFF2-40B4-BE49-F238E27FC236}">
                <a16:creationId xmlns:a16="http://schemas.microsoft.com/office/drawing/2014/main" id="{BB44ED5F-0057-4049-B8FF-88CD67DF3F94}"/>
              </a:ext>
            </a:extLst>
          </p:cNvPr>
          <p:cNvSpPr/>
          <p:nvPr/>
        </p:nvSpPr>
        <p:spPr>
          <a:xfrm rot="710364">
            <a:off x="9536065" y="742402"/>
            <a:ext cx="1698172" cy="223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u="sng"/>
              <a:t>Samtalsmeny</a:t>
            </a:r>
          </a:p>
          <a:p>
            <a:pPr algn="ctr"/>
            <a:endParaRPr lang="sv-SE"/>
          </a:p>
          <a:p>
            <a:pPr algn="ctr"/>
            <a:r>
              <a:rPr lang="sv-SE"/>
              <a:t>Vad är viktigt för dig?</a:t>
            </a:r>
          </a:p>
          <a:p>
            <a:pPr algn="ctr"/>
            <a:endParaRPr lang="sv-SE"/>
          </a:p>
          <a:p>
            <a:pPr algn="ctr"/>
            <a:r>
              <a:rPr lang="sv-SE"/>
              <a:t>---------------</a:t>
            </a:r>
          </a:p>
          <a:p>
            <a:pPr algn="ctr"/>
            <a:r>
              <a:rPr lang="sv-SE"/>
              <a:t>---------------</a:t>
            </a:r>
          </a:p>
          <a:p>
            <a:pPr algn="ctr"/>
            <a:r>
              <a:rPr lang="sv-SE"/>
              <a:t>---------------</a:t>
            </a:r>
          </a:p>
        </p:txBody>
      </p:sp>
      <p:pic>
        <p:nvPicPr>
          <p:cNvPr id="10" name="Bildobjekt 9">
            <a:extLst>
              <a:ext uri="{FF2B5EF4-FFF2-40B4-BE49-F238E27FC236}">
                <a16:creationId xmlns:a16="http://schemas.microsoft.com/office/drawing/2014/main" id="{E4EB9BA5-3C36-4391-A2AC-6D90128ED8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889270">
            <a:off x="5588509" y="714444"/>
            <a:ext cx="3504451" cy="2536064"/>
          </a:xfrm>
          <a:prstGeom prst="rect">
            <a:avLst/>
          </a:prstGeom>
        </p:spPr>
      </p:pic>
      <p:pic>
        <p:nvPicPr>
          <p:cNvPr id="16" name="Bildobjekt 15">
            <a:extLst>
              <a:ext uri="{FF2B5EF4-FFF2-40B4-BE49-F238E27FC236}">
                <a16:creationId xmlns:a16="http://schemas.microsoft.com/office/drawing/2014/main" id="{4DEBFB8D-E282-4F19-9FDD-9BAAC595FA8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779012">
            <a:off x="5331496" y="3358751"/>
            <a:ext cx="2317199" cy="3055013"/>
          </a:xfrm>
          <a:prstGeom prst="rect">
            <a:avLst/>
          </a:prstGeom>
        </p:spPr>
      </p:pic>
      <p:pic>
        <p:nvPicPr>
          <p:cNvPr id="17" name="Bildobjekt 16">
            <a:extLst>
              <a:ext uri="{FF2B5EF4-FFF2-40B4-BE49-F238E27FC236}">
                <a16:creationId xmlns:a16="http://schemas.microsoft.com/office/drawing/2014/main" id="{C764201F-54BB-40F5-9C81-70A3B5C5443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35822">
            <a:off x="7518182" y="3387941"/>
            <a:ext cx="2404268" cy="3140674"/>
          </a:xfrm>
          <a:prstGeom prst="rect">
            <a:avLst/>
          </a:prstGeom>
        </p:spPr>
      </p:pic>
      <p:pic>
        <p:nvPicPr>
          <p:cNvPr id="2097" name="Bild 2096" descr="Huvud med kugghjul">
            <a:extLst>
              <a:ext uri="{FF2B5EF4-FFF2-40B4-BE49-F238E27FC236}">
                <a16:creationId xmlns:a16="http://schemas.microsoft.com/office/drawing/2014/main" id="{88903D32-5CDC-4D60-9A38-EFC910381A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12815" y="1554585"/>
            <a:ext cx="914400" cy="914400"/>
          </a:xfrm>
          <a:prstGeom prst="rect">
            <a:avLst/>
          </a:prstGeom>
        </p:spPr>
      </p:pic>
      <p:pic>
        <p:nvPicPr>
          <p:cNvPr id="2099" name="Bild 2098" descr="Ansikte med solglasögon utan fyllning">
            <a:extLst>
              <a:ext uri="{FF2B5EF4-FFF2-40B4-BE49-F238E27FC236}">
                <a16:creationId xmlns:a16="http://schemas.microsoft.com/office/drawing/2014/main" id="{DCCBFC90-95A1-4C46-AB5B-6DB4447DF93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41180" y="6335871"/>
            <a:ext cx="465260" cy="465260"/>
          </a:xfrm>
          <a:prstGeom prst="rect">
            <a:avLst/>
          </a:prstGeom>
        </p:spPr>
      </p:pic>
      <p:pic>
        <p:nvPicPr>
          <p:cNvPr id="2101" name="Bild 2100" descr="Förälskat ansikte helt fyllt">
            <a:extLst>
              <a:ext uri="{FF2B5EF4-FFF2-40B4-BE49-F238E27FC236}">
                <a16:creationId xmlns:a16="http://schemas.microsoft.com/office/drawing/2014/main" id="{C21ED4EF-20B4-4FD6-82FA-D4981B397E4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205448" y="4845357"/>
            <a:ext cx="1033870" cy="1033870"/>
          </a:xfrm>
          <a:prstGeom prst="rect">
            <a:avLst/>
          </a:prstGeom>
        </p:spPr>
      </p:pic>
      <p:pic>
        <p:nvPicPr>
          <p:cNvPr id="2103" name="Bild 2102" descr="Tassavtryck">
            <a:extLst>
              <a:ext uri="{FF2B5EF4-FFF2-40B4-BE49-F238E27FC236}">
                <a16:creationId xmlns:a16="http://schemas.microsoft.com/office/drawing/2014/main" id="{47D89984-0D7A-4F82-9D88-58A2A21060A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826839" y="4369828"/>
            <a:ext cx="1542144" cy="1542144"/>
          </a:xfrm>
          <a:prstGeom prst="rect">
            <a:avLst/>
          </a:prstGeom>
        </p:spPr>
      </p:pic>
      <p:pic>
        <p:nvPicPr>
          <p:cNvPr id="2109" name="Bild 2108" descr="Handskakning">
            <a:extLst>
              <a:ext uri="{FF2B5EF4-FFF2-40B4-BE49-F238E27FC236}">
                <a16:creationId xmlns:a16="http://schemas.microsoft.com/office/drawing/2014/main" id="{B7D6A048-0D9B-43B8-8109-4ACA78095B7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635532" y="2495635"/>
            <a:ext cx="1749425" cy="1749425"/>
          </a:xfrm>
          <a:prstGeom prst="rect">
            <a:avLst/>
          </a:prstGeom>
        </p:spPr>
      </p:pic>
      <p:pic>
        <p:nvPicPr>
          <p:cNvPr id="67" name="Bild 66" descr="Fotavtryck">
            <a:extLst>
              <a:ext uri="{FF2B5EF4-FFF2-40B4-BE49-F238E27FC236}">
                <a16:creationId xmlns:a16="http://schemas.microsoft.com/office/drawing/2014/main" id="{F12B863E-3E48-4FA9-B8A2-F1A2A21D056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424836" y="91951"/>
            <a:ext cx="1032102" cy="1032102"/>
          </a:xfrm>
          <a:prstGeom prst="rect">
            <a:avLst/>
          </a:prstGeom>
        </p:spPr>
      </p:pic>
      <p:pic>
        <p:nvPicPr>
          <p:cNvPr id="2113" name="Bild 2112" descr="Barn med ballong">
            <a:extLst>
              <a:ext uri="{FF2B5EF4-FFF2-40B4-BE49-F238E27FC236}">
                <a16:creationId xmlns:a16="http://schemas.microsoft.com/office/drawing/2014/main" id="{18BC1EB6-2C02-41A9-B805-C7F25AB0C8B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733371" y="2896659"/>
            <a:ext cx="1246166" cy="1246166"/>
          </a:xfrm>
          <a:prstGeom prst="rect">
            <a:avLst/>
          </a:prstGeom>
        </p:spPr>
      </p:pic>
    </p:spTree>
    <p:extLst>
      <p:ext uri="{BB962C8B-B14F-4D97-AF65-F5344CB8AC3E}">
        <p14:creationId xmlns:p14="http://schemas.microsoft.com/office/powerpoint/2010/main" val="147571908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109"/>
                                        </p:tgtEl>
                                        <p:attrNameLst>
                                          <p:attrName>style.visibility</p:attrName>
                                        </p:attrNameLst>
                                      </p:cBhvr>
                                      <p:to>
                                        <p:strVal val="visible"/>
                                      </p:to>
                                    </p:set>
                                    <p:animEffect transition="in" filter="fade">
                                      <p:cBhvr>
                                        <p:cTn id="45" dur="1000"/>
                                        <p:tgtEl>
                                          <p:spTgt spid="2109"/>
                                        </p:tgtEl>
                                      </p:cBhvr>
                                    </p:animEffect>
                                    <p:anim calcmode="lin" valueType="num">
                                      <p:cBhvr>
                                        <p:cTn id="46" dur="1000" fill="hold"/>
                                        <p:tgtEl>
                                          <p:spTgt spid="2109"/>
                                        </p:tgtEl>
                                        <p:attrNameLst>
                                          <p:attrName>ppt_x</p:attrName>
                                        </p:attrNameLst>
                                      </p:cBhvr>
                                      <p:tavLst>
                                        <p:tav tm="0">
                                          <p:val>
                                            <p:strVal val="#ppt_x"/>
                                          </p:val>
                                        </p:tav>
                                        <p:tav tm="100000">
                                          <p:val>
                                            <p:strVal val="#ppt_x"/>
                                          </p:val>
                                        </p:tav>
                                      </p:tavLst>
                                    </p:anim>
                                    <p:anim calcmode="lin" valueType="num">
                                      <p:cBhvr>
                                        <p:cTn id="47" dur="1000" fill="hold"/>
                                        <p:tgtEl>
                                          <p:spTgt spid="210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099"/>
                                        </p:tgtEl>
                                        <p:attrNameLst>
                                          <p:attrName>style.visibility</p:attrName>
                                        </p:attrNameLst>
                                      </p:cBhvr>
                                      <p:to>
                                        <p:strVal val="visible"/>
                                      </p:to>
                                    </p:set>
                                    <p:animEffect transition="in" filter="fade">
                                      <p:cBhvr>
                                        <p:cTn id="52" dur="1000"/>
                                        <p:tgtEl>
                                          <p:spTgt spid="2099"/>
                                        </p:tgtEl>
                                      </p:cBhvr>
                                    </p:animEffect>
                                    <p:anim calcmode="lin" valueType="num">
                                      <p:cBhvr>
                                        <p:cTn id="53" dur="1000" fill="hold"/>
                                        <p:tgtEl>
                                          <p:spTgt spid="2099"/>
                                        </p:tgtEl>
                                        <p:attrNameLst>
                                          <p:attrName>ppt_x</p:attrName>
                                        </p:attrNameLst>
                                      </p:cBhvr>
                                      <p:tavLst>
                                        <p:tav tm="0">
                                          <p:val>
                                            <p:strVal val="#ppt_x"/>
                                          </p:val>
                                        </p:tav>
                                        <p:tav tm="100000">
                                          <p:val>
                                            <p:strVal val="#ppt_x"/>
                                          </p:val>
                                        </p:tav>
                                      </p:tavLst>
                                    </p:anim>
                                    <p:anim calcmode="lin" valueType="num">
                                      <p:cBhvr>
                                        <p:cTn id="54" dur="1000" fill="hold"/>
                                        <p:tgtEl>
                                          <p:spTgt spid="209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097"/>
                                        </p:tgtEl>
                                        <p:attrNameLst>
                                          <p:attrName>style.visibility</p:attrName>
                                        </p:attrNameLst>
                                      </p:cBhvr>
                                      <p:to>
                                        <p:strVal val="visible"/>
                                      </p:to>
                                    </p:set>
                                    <p:animEffect transition="in" filter="fade">
                                      <p:cBhvr>
                                        <p:cTn id="57" dur="1000"/>
                                        <p:tgtEl>
                                          <p:spTgt spid="2097"/>
                                        </p:tgtEl>
                                      </p:cBhvr>
                                    </p:animEffect>
                                    <p:anim calcmode="lin" valueType="num">
                                      <p:cBhvr>
                                        <p:cTn id="58" dur="1000" fill="hold"/>
                                        <p:tgtEl>
                                          <p:spTgt spid="2097"/>
                                        </p:tgtEl>
                                        <p:attrNameLst>
                                          <p:attrName>ppt_x</p:attrName>
                                        </p:attrNameLst>
                                      </p:cBhvr>
                                      <p:tavLst>
                                        <p:tav tm="0">
                                          <p:val>
                                            <p:strVal val="#ppt_x"/>
                                          </p:val>
                                        </p:tav>
                                        <p:tav tm="100000">
                                          <p:val>
                                            <p:strVal val="#ppt_x"/>
                                          </p:val>
                                        </p:tav>
                                      </p:tavLst>
                                    </p:anim>
                                    <p:anim calcmode="lin" valueType="num">
                                      <p:cBhvr>
                                        <p:cTn id="59" dur="1000" fill="hold"/>
                                        <p:tgtEl>
                                          <p:spTgt spid="20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103"/>
                                        </p:tgtEl>
                                        <p:attrNameLst>
                                          <p:attrName>style.visibility</p:attrName>
                                        </p:attrNameLst>
                                      </p:cBhvr>
                                      <p:to>
                                        <p:strVal val="visible"/>
                                      </p:to>
                                    </p:set>
                                    <p:animEffect transition="in" filter="fade">
                                      <p:cBhvr>
                                        <p:cTn id="62" dur="1000"/>
                                        <p:tgtEl>
                                          <p:spTgt spid="2103"/>
                                        </p:tgtEl>
                                      </p:cBhvr>
                                    </p:animEffect>
                                    <p:anim calcmode="lin" valueType="num">
                                      <p:cBhvr>
                                        <p:cTn id="63" dur="1000" fill="hold"/>
                                        <p:tgtEl>
                                          <p:spTgt spid="2103"/>
                                        </p:tgtEl>
                                        <p:attrNameLst>
                                          <p:attrName>ppt_x</p:attrName>
                                        </p:attrNameLst>
                                      </p:cBhvr>
                                      <p:tavLst>
                                        <p:tav tm="0">
                                          <p:val>
                                            <p:strVal val="#ppt_x"/>
                                          </p:val>
                                        </p:tav>
                                        <p:tav tm="100000">
                                          <p:val>
                                            <p:strVal val="#ppt_x"/>
                                          </p:val>
                                        </p:tav>
                                      </p:tavLst>
                                    </p:anim>
                                    <p:anim calcmode="lin" valueType="num">
                                      <p:cBhvr>
                                        <p:cTn id="64" dur="1000" fill="hold"/>
                                        <p:tgtEl>
                                          <p:spTgt spid="210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1000"/>
                                        <p:tgtEl>
                                          <p:spTgt spid="67"/>
                                        </p:tgtEl>
                                      </p:cBhvr>
                                    </p:animEffect>
                                    <p:anim calcmode="lin" valueType="num">
                                      <p:cBhvr>
                                        <p:cTn id="68" dur="1000" fill="hold"/>
                                        <p:tgtEl>
                                          <p:spTgt spid="67"/>
                                        </p:tgtEl>
                                        <p:attrNameLst>
                                          <p:attrName>ppt_x</p:attrName>
                                        </p:attrNameLst>
                                      </p:cBhvr>
                                      <p:tavLst>
                                        <p:tav tm="0">
                                          <p:val>
                                            <p:strVal val="#ppt_x"/>
                                          </p:val>
                                        </p:tav>
                                        <p:tav tm="100000">
                                          <p:val>
                                            <p:strVal val="#ppt_x"/>
                                          </p:val>
                                        </p:tav>
                                      </p:tavLst>
                                    </p:anim>
                                    <p:anim calcmode="lin" valueType="num">
                                      <p:cBhvr>
                                        <p:cTn id="69" dur="1000" fill="hold"/>
                                        <p:tgtEl>
                                          <p:spTgt spid="6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113"/>
                                        </p:tgtEl>
                                        <p:attrNameLst>
                                          <p:attrName>style.visibility</p:attrName>
                                        </p:attrNameLst>
                                      </p:cBhvr>
                                      <p:to>
                                        <p:strVal val="visible"/>
                                      </p:to>
                                    </p:set>
                                    <p:animEffect transition="in" filter="fade">
                                      <p:cBhvr>
                                        <p:cTn id="72" dur="1000"/>
                                        <p:tgtEl>
                                          <p:spTgt spid="2113"/>
                                        </p:tgtEl>
                                      </p:cBhvr>
                                    </p:animEffect>
                                    <p:anim calcmode="lin" valueType="num">
                                      <p:cBhvr>
                                        <p:cTn id="73" dur="1000" fill="hold"/>
                                        <p:tgtEl>
                                          <p:spTgt spid="2113"/>
                                        </p:tgtEl>
                                        <p:attrNameLst>
                                          <p:attrName>ppt_x</p:attrName>
                                        </p:attrNameLst>
                                      </p:cBhvr>
                                      <p:tavLst>
                                        <p:tav tm="0">
                                          <p:val>
                                            <p:strVal val="#ppt_x"/>
                                          </p:val>
                                        </p:tav>
                                        <p:tav tm="100000">
                                          <p:val>
                                            <p:strVal val="#ppt_x"/>
                                          </p:val>
                                        </p:tav>
                                      </p:tavLst>
                                    </p:anim>
                                    <p:anim calcmode="lin" valueType="num">
                                      <p:cBhvr>
                                        <p:cTn id="74" dur="1000" fill="hold"/>
                                        <p:tgtEl>
                                          <p:spTgt spid="211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101"/>
                                        </p:tgtEl>
                                        <p:attrNameLst>
                                          <p:attrName>style.visibility</p:attrName>
                                        </p:attrNameLst>
                                      </p:cBhvr>
                                      <p:to>
                                        <p:strVal val="visible"/>
                                      </p:to>
                                    </p:set>
                                    <p:animEffect transition="in" filter="fade">
                                      <p:cBhvr>
                                        <p:cTn id="77" dur="1000"/>
                                        <p:tgtEl>
                                          <p:spTgt spid="2101"/>
                                        </p:tgtEl>
                                      </p:cBhvr>
                                    </p:animEffect>
                                    <p:anim calcmode="lin" valueType="num">
                                      <p:cBhvr>
                                        <p:cTn id="78" dur="1000" fill="hold"/>
                                        <p:tgtEl>
                                          <p:spTgt spid="2101"/>
                                        </p:tgtEl>
                                        <p:attrNameLst>
                                          <p:attrName>ppt_x</p:attrName>
                                        </p:attrNameLst>
                                      </p:cBhvr>
                                      <p:tavLst>
                                        <p:tav tm="0">
                                          <p:val>
                                            <p:strVal val="#ppt_x"/>
                                          </p:val>
                                        </p:tav>
                                        <p:tav tm="100000">
                                          <p:val>
                                            <p:strVal val="#ppt_x"/>
                                          </p:val>
                                        </p:tav>
                                      </p:tavLst>
                                    </p:anim>
                                    <p:anim calcmode="lin" valueType="num">
                                      <p:cBhvr>
                                        <p:cTn id="79" dur="1000" fill="hold"/>
                                        <p:tgtEl>
                                          <p:spTgt spid="2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latshållare för innehåll 5" descr="Personer som spelar pussel">
            <a:extLst>
              <a:ext uri="{FF2B5EF4-FFF2-40B4-BE49-F238E27FC236}">
                <a16:creationId xmlns:a16="http://schemas.microsoft.com/office/drawing/2014/main" id="{FF126E70-E25E-466F-A077-369E7ADC3C71}"/>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a:stretch/>
        </p:blipFill>
        <p:spPr>
          <a:xfrm>
            <a:off x="20" y="10"/>
            <a:ext cx="12191981" cy="6857990"/>
          </a:xfrm>
          <a:prstGeom prst="rect">
            <a:avLst/>
          </a:prstGeom>
        </p:spPr>
      </p:pic>
      <p:sp>
        <p:nvSpPr>
          <p:cNvPr id="13" name="Rectangle 12">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5" y="-1524511"/>
            <a:ext cx="4592270" cy="12192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ubrik 1">
            <a:extLst>
              <a:ext uri="{FF2B5EF4-FFF2-40B4-BE49-F238E27FC236}">
                <a16:creationId xmlns:a16="http://schemas.microsoft.com/office/drawing/2014/main" id="{59A35C59-17A1-453C-A24D-8B5A113BB4F4}"/>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a:solidFill>
                  <a:schemeClr val="bg1"/>
                </a:solidFill>
                <a:latin typeface="+mj-lt"/>
                <a:ea typeface="+mj-ea"/>
              </a:rPr>
              <a:t>Gruppdialog</a:t>
            </a:r>
          </a:p>
        </p:txBody>
      </p:sp>
      <p:sp>
        <p:nvSpPr>
          <p:cNvPr id="15" name="Rectangle: Rounded Corners 14">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latshållare för innehåll 2">
            <a:extLst>
              <a:ext uri="{FF2B5EF4-FFF2-40B4-BE49-F238E27FC236}">
                <a16:creationId xmlns:a16="http://schemas.microsoft.com/office/drawing/2014/main" id="{043BEEC1-AF8D-4640-B424-0F57095D5A70}"/>
              </a:ext>
            </a:extLst>
          </p:cNvPr>
          <p:cNvSpPr>
            <a:spLocks noGrp="1"/>
          </p:cNvSpPr>
          <p:nvPr>
            <p:ph sz="half" idx="1"/>
          </p:nvPr>
        </p:nvSpPr>
        <p:spPr>
          <a:xfrm>
            <a:off x="404553" y="5624945"/>
            <a:ext cx="9078562" cy="592975"/>
          </a:xfrm>
        </p:spPr>
        <p:txBody>
          <a:bodyPr vert="horz" lIns="91440" tIns="45720" rIns="91440" bIns="45720" rtlCol="0" anchor="ctr">
            <a:normAutofit/>
          </a:bodyPr>
          <a:lstStyle/>
          <a:p>
            <a:pPr marL="0" indent="0">
              <a:buNone/>
            </a:pPr>
            <a:r>
              <a:rPr lang="sv-SE" sz="2400" i="0" u="none">
                <a:solidFill>
                  <a:schemeClr val="bg1"/>
                </a:solidFill>
              </a:rPr>
              <a:t>Vad har ni för modeller för delaktighet på era arbetsplatser?</a:t>
            </a:r>
            <a:endParaRPr lang="sv-SE" sz="2400">
              <a:solidFill>
                <a:schemeClr val="bg1"/>
              </a:solidFill>
            </a:endParaRPr>
          </a:p>
        </p:txBody>
      </p:sp>
    </p:spTree>
    <p:extLst>
      <p:ext uri="{BB962C8B-B14F-4D97-AF65-F5344CB8AC3E}">
        <p14:creationId xmlns:p14="http://schemas.microsoft.com/office/powerpoint/2010/main" val="13796192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D831763-69D5-1D23-8D4D-4D4690384202}"/>
              </a:ext>
            </a:extLst>
          </p:cNvPr>
          <p:cNvSpPr>
            <a:spLocks noGrp="1"/>
          </p:cNvSpPr>
          <p:nvPr>
            <p:ph type="title"/>
          </p:nvPr>
        </p:nvSpPr>
        <p:spPr/>
        <p:txBody>
          <a:bodyPr/>
          <a:lstStyle/>
          <a:p>
            <a:r>
              <a:rPr kumimoji="0" lang="sv-SE" sz="3200" b="1" i="0" u="none" strike="noStrike" kern="1200" cap="none" spc="0" normalizeH="0" baseline="0" noProof="0">
                <a:ln>
                  <a:noFill/>
                </a:ln>
                <a:solidFill>
                  <a:prstClr val="black"/>
                </a:solidFill>
                <a:effectLst/>
                <a:uLnTx/>
                <a:uFillTx/>
                <a:latin typeface="Arial Black"/>
                <a:ea typeface="+mj-ea"/>
                <a:cs typeface="+mj-cs"/>
              </a:rPr>
              <a:t>Vad menar vi när vi pratar om delaktighet, medverkan och inflytande?</a:t>
            </a:r>
            <a:endParaRPr lang="sv-SE"/>
          </a:p>
        </p:txBody>
      </p:sp>
      <p:sp>
        <p:nvSpPr>
          <p:cNvPr id="4" name="Platshållare för sidfot 3">
            <a:extLst>
              <a:ext uri="{FF2B5EF4-FFF2-40B4-BE49-F238E27FC236}">
                <a16:creationId xmlns:a16="http://schemas.microsoft.com/office/drawing/2014/main" id="{F352B436-16F4-BDBF-C39E-9417AE81E2E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adugi"/>
                <a:ea typeface="+mn-ea"/>
                <a:cs typeface="+mn-cs"/>
              </a:rPr>
              <a:t>www.vardsamverkan.se/goteborgsomradet</a:t>
            </a:r>
          </a:p>
        </p:txBody>
      </p:sp>
      <p:graphicFrame>
        <p:nvGraphicFramePr>
          <p:cNvPr id="5" name="textruta 2">
            <a:extLst>
              <a:ext uri="{FF2B5EF4-FFF2-40B4-BE49-F238E27FC236}">
                <a16:creationId xmlns:a16="http://schemas.microsoft.com/office/drawing/2014/main" id="{7C05C10D-5EF3-C435-4597-ECC53970F229}"/>
              </a:ext>
            </a:extLst>
          </p:cNvPr>
          <p:cNvGraphicFramePr>
            <a:graphicFrameLocks noGrp="1"/>
          </p:cNvGraphicFramePr>
          <p:nvPr>
            <p:ph idx="1"/>
          </p:nvPr>
        </p:nvGraphicFramePr>
        <p:xfrm>
          <a:off x="1771650" y="1825625"/>
          <a:ext cx="958215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2823855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8AC6B754-7EF6-414F-B25C-841D9D31FE12}"/>
              </a:ext>
            </a:extLst>
          </p:cNvPr>
          <p:cNvSpPr>
            <a:spLocks noGrp="1"/>
          </p:cNvSpPr>
          <p:nvPr>
            <p:ph sz="half" idx="1"/>
          </p:nvPr>
        </p:nvSpPr>
        <p:spPr>
          <a:xfrm>
            <a:off x="677779" y="1540042"/>
            <a:ext cx="6224319" cy="5017001"/>
          </a:xfrm>
        </p:spPr>
        <p:txBody>
          <a:bodyPr>
            <a:noAutofit/>
          </a:bodyPr>
          <a:lstStyle/>
          <a:p>
            <a:pPr marL="0" lvl="0" indent="0">
              <a:spcAft>
                <a:spcPts val="2400"/>
              </a:spcAft>
              <a:buNone/>
            </a:pPr>
            <a:r>
              <a:rPr lang="sv-SE" sz="2400" b="1">
                <a:latin typeface="Arial Nova (Brödtext)"/>
              </a:rPr>
              <a:t>Handboken</a:t>
            </a:r>
            <a:r>
              <a:rPr lang="sv-SE" sz="2400">
                <a:latin typeface="Arial Nova (Brödtext)"/>
              </a:rPr>
              <a:t> </a:t>
            </a:r>
            <a:r>
              <a:rPr lang="sv-SE" sz="2400" b="0">
                <a:latin typeface="Arial Nova (Brödtext)"/>
              </a:rPr>
              <a:t>fokuserar på hur man kan skapa förutsättningar på verksamhetsnivå eller systemnivå för att arbetet på individnivån ska bli </a:t>
            </a:r>
            <a:r>
              <a:rPr lang="sv-SE" sz="2400" b="1">
                <a:latin typeface="Arial Nova (Brödtext)"/>
              </a:rPr>
              <a:t>hållbart och långsiktigt</a:t>
            </a:r>
            <a:r>
              <a:rPr lang="sv-SE" sz="2400">
                <a:latin typeface="Arial Nova (Brödtext)"/>
              </a:rPr>
              <a:t>.</a:t>
            </a:r>
          </a:p>
          <a:p>
            <a:pPr marL="0" lvl="0" indent="0">
              <a:spcAft>
                <a:spcPts val="1200"/>
              </a:spcAft>
              <a:buNone/>
            </a:pPr>
            <a:r>
              <a:rPr lang="sv-SE" sz="2200" b="1">
                <a:latin typeface="Arial Nova (Brödtext)"/>
              </a:rPr>
              <a:t>Del 1: </a:t>
            </a:r>
            <a:r>
              <a:rPr lang="sv-SE" sz="2200">
                <a:latin typeface="Arial Nova (Brödtext)"/>
              </a:rPr>
              <a:t>Ett metodiskt arbetssätt för ökat brukarinflytande</a:t>
            </a:r>
          </a:p>
          <a:p>
            <a:pPr marL="0" lvl="0" indent="0">
              <a:spcAft>
                <a:spcPts val="1200"/>
              </a:spcAft>
              <a:buNone/>
            </a:pPr>
            <a:r>
              <a:rPr lang="sv-SE" sz="2200" b="1">
                <a:latin typeface="Arial Nova (Brödtext)"/>
              </a:rPr>
              <a:t>Del 2: </a:t>
            </a:r>
            <a:r>
              <a:rPr lang="sv-SE" sz="2200">
                <a:latin typeface="Arial Nova (Brödtext)"/>
              </a:rPr>
              <a:t>Hinder och möjliggörare för ett framgångsrikt brukarinflytande </a:t>
            </a:r>
          </a:p>
          <a:p>
            <a:pPr marL="0" lvl="0" indent="0">
              <a:spcAft>
                <a:spcPts val="1200"/>
              </a:spcAft>
              <a:buNone/>
            </a:pPr>
            <a:r>
              <a:rPr lang="sv-SE" sz="2200" b="1">
                <a:latin typeface="Arial Nova (Brödtext)"/>
              </a:rPr>
              <a:t>Del 3: </a:t>
            </a:r>
            <a:r>
              <a:rPr lang="sv-SE" sz="2200">
                <a:latin typeface="Arial Nova (Brödtext)"/>
              </a:rPr>
              <a:t>Aktiviteter för ökat brukarinflytande </a:t>
            </a:r>
          </a:p>
        </p:txBody>
      </p:sp>
      <p:sp>
        <p:nvSpPr>
          <p:cNvPr id="2" name="Rubrik 1">
            <a:extLst>
              <a:ext uri="{FF2B5EF4-FFF2-40B4-BE49-F238E27FC236}">
                <a16:creationId xmlns:a16="http://schemas.microsoft.com/office/drawing/2014/main" id="{F94A84AD-D9C6-4473-9452-1C6709D8202F}"/>
              </a:ext>
            </a:extLst>
          </p:cNvPr>
          <p:cNvSpPr>
            <a:spLocks noGrp="1"/>
          </p:cNvSpPr>
          <p:nvPr>
            <p:ph type="title"/>
          </p:nvPr>
        </p:nvSpPr>
        <p:spPr>
          <a:xfrm>
            <a:off x="677780" y="365125"/>
            <a:ext cx="10515600" cy="1325563"/>
          </a:xfrm>
        </p:spPr>
        <p:txBody>
          <a:bodyPr>
            <a:normAutofit/>
          </a:bodyPr>
          <a:lstStyle/>
          <a:p>
            <a:r>
              <a:rPr lang="sv-SE"/>
              <a:t>Handbok i brukarinflytande</a:t>
            </a:r>
          </a:p>
        </p:txBody>
      </p:sp>
      <p:grpSp>
        <p:nvGrpSpPr>
          <p:cNvPr id="10" name="Grupp 9">
            <a:extLst>
              <a:ext uri="{FF2B5EF4-FFF2-40B4-BE49-F238E27FC236}">
                <a16:creationId xmlns:a16="http://schemas.microsoft.com/office/drawing/2014/main" id="{8F28C283-53CF-4C58-B940-7A97AA4EBC96}"/>
              </a:ext>
            </a:extLst>
          </p:cNvPr>
          <p:cNvGrpSpPr/>
          <p:nvPr/>
        </p:nvGrpSpPr>
        <p:grpSpPr>
          <a:xfrm>
            <a:off x="7158770" y="1642340"/>
            <a:ext cx="4662837" cy="4680114"/>
            <a:chOff x="713874" y="1462692"/>
            <a:chExt cx="4662837" cy="4680114"/>
          </a:xfrm>
        </p:grpSpPr>
        <p:sp>
          <p:nvSpPr>
            <p:cNvPr id="8" name="Rektangel 7">
              <a:extLst>
                <a:ext uri="{FF2B5EF4-FFF2-40B4-BE49-F238E27FC236}">
                  <a16:creationId xmlns:a16="http://schemas.microsoft.com/office/drawing/2014/main" id="{C8319BAF-FC1B-622F-6494-45C30EDD8047}"/>
                </a:ext>
              </a:extLst>
            </p:cNvPr>
            <p:cNvSpPr/>
            <p:nvPr/>
          </p:nvSpPr>
          <p:spPr>
            <a:xfrm>
              <a:off x="713874" y="1462692"/>
              <a:ext cx="4440835" cy="4423442"/>
            </a:xfrm>
            <a:prstGeom prst="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ektangel 6">
              <a:extLst>
                <a:ext uri="{FF2B5EF4-FFF2-40B4-BE49-F238E27FC236}">
                  <a16:creationId xmlns:a16="http://schemas.microsoft.com/office/drawing/2014/main" id="{098C2BA1-E323-1821-CE53-C99FE75BA2CB}"/>
                </a:ext>
              </a:extLst>
            </p:cNvPr>
            <p:cNvSpPr/>
            <p:nvPr/>
          </p:nvSpPr>
          <p:spPr>
            <a:xfrm>
              <a:off x="770020" y="1534880"/>
              <a:ext cx="4440835" cy="4423442"/>
            </a:xfrm>
            <a:prstGeom prst="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F8C3917A-9109-79A1-EAEA-2F752663C1EA}"/>
                </a:ext>
              </a:extLst>
            </p:cNvPr>
            <p:cNvSpPr/>
            <p:nvPr/>
          </p:nvSpPr>
          <p:spPr>
            <a:xfrm>
              <a:off x="858252" y="1639154"/>
              <a:ext cx="4440835" cy="4423442"/>
            </a:xfrm>
            <a:prstGeom prst="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Bildobjekt 3">
              <a:extLst>
                <a:ext uri="{FF2B5EF4-FFF2-40B4-BE49-F238E27FC236}">
                  <a16:creationId xmlns:a16="http://schemas.microsoft.com/office/drawing/2014/main" id="{9A8D8961-28ED-D4A9-7831-7C054344BC4D}"/>
                </a:ext>
              </a:extLst>
            </p:cNvPr>
            <p:cNvPicPr>
              <a:picLocks noChangeAspect="1"/>
            </p:cNvPicPr>
            <p:nvPr/>
          </p:nvPicPr>
          <p:blipFill>
            <a:blip r:embed="rId3"/>
            <a:stretch>
              <a:fillRect/>
            </a:stretch>
          </p:blipFill>
          <p:spPr>
            <a:xfrm>
              <a:off x="935876" y="1719364"/>
              <a:ext cx="4440835" cy="4423442"/>
            </a:xfrm>
            <a:prstGeom prst="rect">
              <a:avLst/>
            </a:prstGeom>
          </p:spPr>
        </p:pic>
      </p:grpSp>
    </p:spTree>
    <p:extLst>
      <p:ext uri="{BB962C8B-B14F-4D97-AF65-F5344CB8AC3E}">
        <p14:creationId xmlns:p14="http://schemas.microsoft.com/office/powerpoint/2010/main" val="37686012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1">
            <a:extLst>
              <a:ext uri="{FF2B5EF4-FFF2-40B4-BE49-F238E27FC236}">
                <a16:creationId xmlns:a16="http://schemas.microsoft.com/office/drawing/2014/main" id="{13303039-262F-B57A-3EB6-C41C139D05B3}"/>
              </a:ext>
            </a:extLst>
          </p:cNvPr>
          <p:cNvSpPr txBox="1">
            <a:spLocks/>
          </p:cNvSpPr>
          <p:nvPr/>
        </p:nvSpPr>
        <p:spPr>
          <a:xfrm>
            <a:off x="838200" y="365125"/>
            <a:ext cx="10515600" cy="1325563"/>
          </a:xfrm>
          <a:prstGeom prst="rect">
            <a:avLst/>
          </a:prstGeom>
        </p:spPr>
        <p:txBody>
          <a:bodyPr anchor="ctr" anchorCtr="0">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0" i="0" u="none" strike="noStrike" kern="1200" cap="none" spc="0" normalizeH="0" baseline="0" noProof="0">
                <a:ln>
                  <a:noFill/>
                </a:ln>
                <a:solidFill>
                  <a:prstClr val="black"/>
                </a:solidFill>
                <a:effectLst/>
                <a:uLnTx/>
                <a:uFillTx/>
                <a:latin typeface="Arial Black"/>
                <a:ea typeface="+mj-ea"/>
                <a:cs typeface="+mj-cs"/>
              </a:rPr>
              <a:t>Gemensam arena</a:t>
            </a:r>
          </a:p>
        </p:txBody>
      </p:sp>
      <p:sp>
        <p:nvSpPr>
          <p:cNvPr id="9" name="Platshållare för innehåll 2">
            <a:extLst>
              <a:ext uri="{FF2B5EF4-FFF2-40B4-BE49-F238E27FC236}">
                <a16:creationId xmlns:a16="http://schemas.microsoft.com/office/drawing/2014/main" id="{3802CDAC-BD2B-8AD5-7F16-260F311E5003}"/>
              </a:ext>
            </a:extLst>
          </p:cNvPr>
          <p:cNvSpPr txBox="1">
            <a:spLocks/>
          </p:cNvSpPr>
          <p:nvPr/>
        </p:nvSpPr>
        <p:spPr>
          <a:xfrm>
            <a:off x="838200" y="1825625"/>
            <a:ext cx="4456603" cy="4351338"/>
          </a:xfrm>
          <a:prstGeom prst="rect">
            <a:avLst/>
          </a:prstGeom>
        </p:spPr>
        <p:txBody>
          <a:bodyPr/>
          <a:lstStyle>
            <a:lvl1pPr marL="228600" indent="-228600" algn="l" defTabSz="914400" rtl="0" eaLnBrk="1" latinLnBrk="0" hangingPunct="1">
              <a:lnSpc>
                <a:spcPct val="120000"/>
              </a:lnSpc>
              <a:spcBef>
                <a:spcPts val="400"/>
              </a:spcBef>
              <a:spcAft>
                <a:spcPts val="4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20000"/>
              </a:lnSpc>
              <a:spcBef>
                <a:spcPts val="400"/>
              </a:spcBef>
              <a:spcAft>
                <a:spcPts val="4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20000"/>
              </a:lnSpc>
              <a:spcBef>
                <a:spcPts val="400"/>
              </a:spcBef>
              <a:spcAft>
                <a:spcPts val="4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400"/>
              </a:spcBef>
              <a:spcAft>
                <a:spcPts val="4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1"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rPr>
              <a:t>ÖVERGRIPANDE MÅL</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rPr>
              <a:t>Samverkan mellan kommun och region ska utjämna skillnader i hälsa. </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1" i="0" u="none" strike="noStrike" kern="1200" cap="none" spc="0" normalizeH="0" baseline="0" noProof="0">
                <a:ln>
                  <a:noFill/>
                </a:ln>
                <a:solidFill>
                  <a:prstClr val="black"/>
                </a:solidFill>
                <a:effectLst/>
                <a:uLnTx/>
                <a:uFillTx/>
                <a:latin typeface="Arial Nova"/>
                <a:ea typeface="+mn-ea"/>
                <a:cs typeface="Times New Roman" panose="02020603050405020304" pitchFamily="18" charset="0"/>
              </a:rPr>
              <a:t>SYFTE</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rPr>
              <a:t>Att effektivt samordna och individanpassa insatser så att den enskilde får hälso- och sjukvård, tandvård, stöd och omsorg av god kvalitet.</a:t>
            </a:r>
          </a:p>
        </p:txBody>
      </p:sp>
      <p:grpSp>
        <p:nvGrpSpPr>
          <p:cNvPr id="25" name="Grupp 24">
            <a:extLst>
              <a:ext uri="{FF2B5EF4-FFF2-40B4-BE49-F238E27FC236}">
                <a16:creationId xmlns:a16="http://schemas.microsoft.com/office/drawing/2014/main" id="{AF32C4DB-721D-3549-889C-E8E3A002C04E}"/>
              </a:ext>
            </a:extLst>
          </p:cNvPr>
          <p:cNvGrpSpPr/>
          <p:nvPr/>
        </p:nvGrpSpPr>
        <p:grpSpPr>
          <a:xfrm>
            <a:off x="5441340" y="1163337"/>
            <a:ext cx="6241010" cy="4363165"/>
            <a:chOff x="5441340" y="1163337"/>
            <a:chExt cx="6241010" cy="4363165"/>
          </a:xfrm>
        </p:grpSpPr>
        <p:grpSp>
          <p:nvGrpSpPr>
            <p:cNvPr id="4" name="Grupp 3">
              <a:extLst>
                <a:ext uri="{FF2B5EF4-FFF2-40B4-BE49-F238E27FC236}">
                  <a16:creationId xmlns:a16="http://schemas.microsoft.com/office/drawing/2014/main" id="{105E64C7-770B-F870-1EE8-5C4320FC64B0}"/>
                </a:ext>
              </a:extLst>
            </p:cNvPr>
            <p:cNvGrpSpPr/>
            <p:nvPr/>
          </p:nvGrpSpPr>
          <p:grpSpPr>
            <a:xfrm>
              <a:off x="5441340" y="2076430"/>
              <a:ext cx="6241010" cy="1876742"/>
              <a:chOff x="5373100" y="1769353"/>
              <a:chExt cx="6241010" cy="1876742"/>
            </a:xfrm>
          </p:grpSpPr>
          <p:sp>
            <p:nvSpPr>
              <p:cNvPr id="11" name="Rubrik 1">
                <a:extLst>
                  <a:ext uri="{FF2B5EF4-FFF2-40B4-BE49-F238E27FC236}">
                    <a16:creationId xmlns:a16="http://schemas.microsoft.com/office/drawing/2014/main" id="{16D5F09C-6FEE-A2EC-3496-7F552BCE6025}"/>
                  </a:ext>
                </a:extLst>
              </p:cNvPr>
              <p:cNvSpPr txBox="1">
                <a:spLocks/>
              </p:cNvSpPr>
              <p:nvPr/>
            </p:nvSpPr>
            <p:spPr>
              <a:xfrm>
                <a:off x="5373100" y="1769353"/>
                <a:ext cx="6241010" cy="1483613"/>
              </a:xfrm>
              <a:prstGeom prst="triangle">
                <a:avLst>
                  <a:gd name="adj" fmla="val 50000"/>
                </a:avLst>
              </a:prstGeom>
              <a:solidFill>
                <a:schemeClr val="bg1">
                  <a:lumMod val="85000"/>
                  <a:alpha val="86000"/>
                </a:schemeClr>
              </a:solidFill>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kern="1200">
                    <a:solidFill>
                      <a:schemeClr val="tx1"/>
                    </a:solidFill>
                    <a:latin typeface="Cambria" panose="02040503050406030204" pitchFamily="18"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sv-SE" sz="2400" b="1" i="0" u="none" strike="noStrike" kern="1200" cap="none" spc="0" normalizeH="0" baseline="0" noProof="0">
                  <a:ln>
                    <a:noFill/>
                  </a:ln>
                  <a:solidFill>
                    <a:prstClr val="black"/>
                  </a:solidFill>
                  <a:effectLst/>
                  <a:uLnTx/>
                  <a:uFillTx/>
                  <a:latin typeface="Calibri" panose="020F0502020204030204"/>
                  <a:ea typeface="+mj-ea"/>
                  <a:cs typeface="+mj-cs"/>
                </a:endParaRPr>
              </a:p>
            </p:txBody>
          </p:sp>
          <p:sp>
            <p:nvSpPr>
              <p:cNvPr id="19" name="Likbent triangel 18">
                <a:extLst>
                  <a:ext uri="{FF2B5EF4-FFF2-40B4-BE49-F238E27FC236}">
                    <a16:creationId xmlns:a16="http://schemas.microsoft.com/office/drawing/2014/main" id="{BE4E863F-49F7-8077-13B4-A266F8B64591}"/>
                  </a:ext>
                </a:extLst>
              </p:cNvPr>
              <p:cNvSpPr/>
              <p:nvPr/>
            </p:nvSpPr>
            <p:spPr>
              <a:xfrm rot="9263002">
                <a:off x="5468908" y="2453188"/>
                <a:ext cx="3449618" cy="1192907"/>
              </a:xfrm>
              <a:prstGeom prst="triangle">
                <a:avLst>
                  <a:gd name="adj" fmla="val 36177"/>
                </a:avLst>
              </a:prstGeom>
              <a:solidFill>
                <a:srgbClr val="D1D1D1">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Likbent triangel 19">
                <a:extLst>
                  <a:ext uri="{FF2B5EF4-FFF2-40B4-BE49-F238E27FC236}">
                    <a16:creationId xmlns:a16="http://schemas.microsoft.com/office/drawing/2014/main" id="{78AEB104-012B-142F-B069-A2C82306785C}"/>
                  </a:ext>
                </a:extLst>
              </p:cNvPr>
              <p:cNvSpPr/>
              <p:nvPr/>
            </p:nvSpPr>
            <p:spPr>
              <a:xfrm rot="12331949" flipH="1">
                <a:off x="8076053" y="2449358"/>
                <a:ext cx="3467974" cy="1086354"/>
              </a:xfrm>
              <a:prstGeom prst="triangle">
                <a:avLst>
                  <a:gd name="adj" fmla="val 36177"/>
                </a:avLst>
              </a:prstGeom>
              <a:solidFill>
                <a:srgbClr val="EAEAE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 name="Rektangel 11">
              <a:extLst>
                <a:ext uri="{FF2B5EF4-FFF2-40B4-BE49-F238E27FC236}">
                  <a16:creationId xmlns:a16="http://schemas.microsoft.com/office/drawing/2014/main" id="{55793423-D391-D757-D13F-629F0091E190}"/>
                </a:ext>
              </a:extLst>
            </p:cNvPr>
            <p:cNvSpPr/>
            <p:nvPr/>
          </p:nvSpPr>
          <p:spPr>
            <a:xfrm>
              <a:off x="5621946" y="3600868"/>
              <a:ext cx="2902629" cy="1925634"/>
            </a:xfrm>
            <a:prstGeom prst="rect">
              <a:avLst/>
            </a:prstGeom>
            <a:solidFill>
              <a:schemeClr val="accent4">
                <a:lumMod val="60000"/>
                <a:lumOff val="40000"/>
              </a:schemeClr>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13" name="Rektangel 12">
              <a:extLst>
                <a:ext uri="{FF2B5EF4-FFF2-40B4-BE49-F238E27FC236}">
                  <a16:creationId xmlns:a16="http://schemas.microsoft.com/office/drawing/2014/main" id="{267BC754-BD0A-C88A-10EB-9AE975874F7F}"/>
                </a:ext>
              </a:extLst>
            </p:cNvPr>
            <p:cNvSpPr/>
            <p:nvPr/>
          </p:nvSpPr>
          <p:spPr>
            <a:xfrm>
              <a:off x="8574060" y="3600868"/>
              <a:ext cx="2902629" cy="1925634"/>
            </a:xfrm>
            <a:prstGeom prst="rect">
              <a:avLst/>
            </a:prstGeom>
            <a:solidFill>
              <a:schemeClr val="accent5">
                <a:lumMod val="60000"/>
                <a:lumOff val="40000"/>
              </a:schemeClr>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ktangel 13">
              <a:extLst>
                <a:ext uri="{FF2B5EF4-FFF2-40B4-BE49-F238E27FC236}">
                  <a16:creationId xmlns:a16="http://schemas.microsoft.com/office/drawing/2014/main" id="{C6CCAAB8-B829-BA50-4BD6-9AE9AADCB4E1}"/>
                </a:ext>
              </a:extLst>
            </p:cNvPr>
            <p:cNvSpPr/>
            <p:nvPr/>
          </p:nvSpPr>
          <p:spPr>
            <a:xfrm>
              <a:off x="7795418" y="3600868"/>
              <a:ext cx="1449545" cy="1925634"/>
            </a:xfrm>
            <a:prstGeom prst="rect">
              <a:avLst/>
            </a:prstGeom>
            <a:solidFill>
              <a:schemeClr val="accent1">
                <a:lumMod val="60000"/>
                <a:lumOff val="4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25000" noProof="0">
                <a:ln>
                  <a:noFill/>
                </a:ln>
                <a:solidFill>
                  <a:prstClr val="white"/>
                </a:solidFill>
                <a:effectLst/>
                <a:uLnTx/>
                <a:uFillTx/>
                <a:latin typeface="Calibri" panose="020F0502020204030204"/>
                <a:ea typeface="+mn-ea"/>
                <a:cs typeface="+mn-cs"/>
              </a:endParaRPr>
            </a:p>
          </p:txBody>
        </p:sp>
        <p:sp>
          <p:nvSpPr>
            <p:cNvPr id="15" name="Rektangel 14">
              <a:extLst>
                <a:ext uri="{FF2B5EF4-FFF2-40B4-BE49-F238E27FC236}">
                  <a16:creationId xmlns:a16="http://schemas.microsoft.com/office/drawing/2014/main" id="{C0AE1AE2-1607-CAC1-A76C-C38695CC6E3A}"/>
                </a:ext>
              </a:extLst>
            </p:cNvPr>
            <p:cNvSpPr/>
            <p:nvPr/>
          </p:nvSpPr>
          <p:spPr>
            <a:xfrm>
              <a:off x="9469358" y="3810100"/>
              <a:ext cx="2206748" cy="1483613"/>
            </a:xfrm>
            <a:prstGeom prst="rect">
              <a:avLst/>
            </a:prstGeom>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Arial Nova"/>
                  <a:ea typeface="+mn-ea"/>
                  <a:cs typeface="Times New Roman" panose="02020603050405020304" pitchFamily="18" charset="0"/>
                </a:rPr>
                <a:t>KOMMUNENS</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Hälso- och sjukvård</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Omsorg</a:t>
              </a:r>
              <a:endParaRPr kumimoji="0" lang="sv-SE" sz="1600" b="0" i="1" u="none" strike="noStrike" kern="1200" cap="none" spc="0" normalizeH="0" baseline="0" noProof="0">
                <a:ln>
                  <a:noFill/>
                </a:ln>
                <a:solidFill>
                  <a:prstClr val="black"/>
                </a:solidFill>
                <a:effectLst/>
                <a:uLnTx/>
                <a:uFillTx/>
                <a:latin typeface="Arial Nova"/>
                <a:ea typeface="+mn-ea"/>
                <a:cs typeface="+mn-cs"/>
              </a:endParaRP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Socialtjänst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Skola/förskola</a:t>
              </a:r>
            </a:p>
          </p:txBody>
        </p:sp>
        <p:pic>
          <p:nvPicPr>
            <p:cNvPr id="16" name="Bild 15" descr="Överföring">
              <a:extLst>
                <a:ext uri="{FF2B5EF4-FFF2-40B4-BE49-F238E27FC236}">
                  <a16:creationId xmlns:a16="http://schemas.microsoft.com/office/drawing/2014/main" id="{481233A6-50FF-A1CD-5032-28A549995C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50840" y="3721188"/>
              <a:ext cx="943111" cy="943114"/>
            </a:xfrm>
            <a:prstGeom prst="rect">
              <a:avLst/>
            </a:prstGeom>
          </p:spPr>
        </p:pic>
        <p:sp>
          <p:nvSpPr>
            <p:cNvPr id="17" name="textruta 16">
              <a:extLst>
                <a:ext uri="{FF2B5EF4-FFF2-40B4-BE49-F238E27FC236}">
                  <a16:creationId xmlns:a16="http://schemas.microsoft.com/office/drawing/2014/main" id="{045E3AB7-727A-A04C-7E5D-D11ED5E407C3}"/>
                </a:ext>
              </a:extLst>
            </p:cNvPr>
            <p:cNvSpPr txBox="1"/>
            <p:nvPr/>
          </p:nvSpPr>
          <p:spPr>
            <a:xfrm>
              <a:off x="5730580" y="4065891"/>
              <a:ext cx="2035957" cy="917303"/>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rPr>
                <a:t>REGIONENS</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Hälso- och sjukvård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Arial Nova"/>
                  <a:ea typeface="+mn-ea"/>
                  <a:cs typeface="+mn-cs"/>
                </a:rPr>
                <a:t>Tandvård</a:t>
              </a:r>
              <a:endParaRPr kumimoji="0" lang="sv-SE" sz="1600" b="0" i="0" u="none" strike="noStrike" kern="1200" cap="none" spc="0" normalizeH="0" baseline="0" noProof="0">
                <a:ln>
                  <a:noFill/>
                </a:ln>
                <a:solidFill>
                  <a:prstClr val="black"/>
                </a:solidFill>
                <a:effectLst/>
                <a:uLnTx/>
                <a:uFillTx/>
                <a:latin typeface="Arial Nova"/>
                <a:ea typeface="Times New Roman" panose="02020603050405020304" pitchFamily="18" charset="0"/>
                <a:cs typeface="Times New Roman" panose="02020603050405020304" pitchFamily="18" charset="0"/>
              </a:endParaRPr>
            </a:p>
          </p:txBody>
        </p:sp>
        <p:sp>
          <p:nvSpPr>
            <p:cNvPr id="18" name="Rektangel 17">
              <a:extLst>
                <a:ext uri="{FF2B5EF4-FFF2-40B4-BE49-F238E27FC236}">
                  <a16:creationId xmlns:a16="http://schemas.microsoft.com/office/drawing/2014/main" id="{D8E45EDF-2F90-48A4-224A-57FE7F530355}"/>
                </a:ext>
              </a:extLst>
            </p:cNvPr>
            <p:cNvSpPr/>
            <p:nvPr/>
          </p:nvSpPr>
          <p:spPr>
            <a:xfrm>
              <a:off x="7795419" y="4533952"/>
              <a:ext cx="1453953" cy="58477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black"/>
                  </a:solidFill>
                  <a:effectLst/>
                  <a:uLnTx/>
                  <a:uFillTx/>
                  <a:latin typeface="Franklin Gothic Heavy" panose="020B0903020102020204" pitchFamily="34" charset="0"/>
                  <a:ea typeface="+mn-ea"/>
                  <a:cs typeface="Times New Roman" panose="02020603050405020304" pitchFamily="18" charset="0"/>
                </a:rPr>
                <a:t>VÅRD-SAMVERKAN</a:t>
              </a:r>
              <a:endParaRPr kumimoji="0" lang="sv-SE"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4" name="Bildobjekt 23" descr="En bild som visar växel, bestick, cirkel, hjul&#10;&#10;Automatiskt genererad beskrivning">
              <a:extLst>
                <a:ext uri="{FF2B5EF4-FFF2-40B4-BE49-F238E27FC236}">
                  <a16:creationId xmlns:a16="http://schemas.microsoft.com/office/drawing/2014/main" id="{C202B445-9517-31BC-BDF3-F752730622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7200" y="1163337"/>
              <a:ext cx="2266441" cy="1189347"/>
            </a:xfrm>
            <a:prstGeom prst="rect">
              <a:avLst/>
            </a:prstGeom>
          </p:spPr>
        </p:pic>
      </p:grpSp>
    </p:spTree>
    <p:extLst>
      <p:ext uri="{BB962C8B-B14F-4D97-AF65-F5344CB8AC3E}">
        <p14:creationId xmlns:p14="http://schemas.microsoft.com/office/powerpoint/2010/main" val="382409206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6">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Platshållare för innehåll 2">
            <a:extLst>
              <a:ext uri="{FF2B5EF4-FFF2-40B4-BE49-F238E27FC236}">
                <a16:creationId xmlns:a16="http://schemas.microsoft.com/office/drawing/2014/main" id="{0D02C392-6A27-4D45-8BCE-3F6FE98BA5AD}"/>
              </a:ext>
            </a:extLst>
          </p:cNvPr>
          <p:cNvSpPr>
            <a:spLocks noGrp="1"/>
          </p:cNvSpPr>
          <p:nvPr>
            <p:ph idx="1"/>
          </p:nvPr>
        </p:nvSpPr>
        <p:spPr>
          <a:xfrm>
            <a:off x="838200" y="485775"/>
            <a:ext cx="10515600" cy="5935345"/>
          </a:xfrm>
        </p:spPr>
        <p:txBody>
          <a:bodyPr>
            <a:normAutofit fontScale="25000" lnSpcReduction="20000"/>
          </a:bodyPr>
          <a:lstStyle/>
          <a:p>
            <a:pPr marL="0" indent="0">
              <a:buNone/>
            </a:pPr>
            <a:endParaRPr lang="sv-SE" sz="7200">
              <a:effectLst/>
              <a:latin typeface="Calibri" panose="020F0502020204030204" pitchFamily="34" charset="0"/>
              <a:ea typeface="Calibri" panose="020F0502020204030204" pitchFamily="34" charset="0"/>
            </a:endParaRPr>
          </a:p>
          <a:p>
            <a:pPr marL="0" indent="0">
              <a:buNone/>
            </a:pPr>
            <a:r>
              <a:rPr lang="sv-SE" sz="12800" b="1">
                <a:latin typeface="Calibri" panose="020F0502020204030204" pitchFamily="34" charset="0"/>
                <a:ea typeface="Calibri" panose="020F0502020204030204" pitchFamily="34" charset="0"/>
              </a:rPr>
              <a:t>W</a:t>
            </a:r>
            <a:r>
              <a:rPr lang="sv-SE" sz="12800" b="1">
                <a:effectLst/>
                <a:latin typeface="Calibri" panose="020F0502020204030204" pitchFamily="34" charset="0"/>
                <a:ea typeface="Calibri" panose="020F0502020204030204" pitchFamily="34" charset="0"/>
              </a:rPr>
              <a:t>ebbutbildning i brukarinflytande </a:t>
            </a:r>
          </a:p>
          <a:p>
            <a:pPr marL="0" indent="0">
              <a:buNone/>
            </a:pPr>
            <a:r>
              <a:rPr lang="sv-SE" sz="8000">
                <a:effectLst/>
                <a:latin typeface="Calibri" panose="020F0502020204030204" pitchFamily="34" charset="0"/>
                <a:ea typeface="Calibri" panose="020F0502020204030204" pitchFamily="34" charset="0"/>
              </a:rPr>
              <a:t>Du som arbetar som chef med operativt ansvar har möjlighet att följa dina medarbetares progression i utbildningen. Det gör du genom att först själv gå utbildningen och sedan skapa en kod som dina medarbetare registrerar sig med. </a:t>
            </a:r>
          </a:p>
          <a:p>
            <a:pPr marL="0" indent="0">
              <a:buNone/>
            </a:pPr>
            <a:endParaRPr lang="sv-SE" sz="7200">
              <a:effectLst/>
              <a:latin typeface="Calibri" panose="020F0502020204030204" pitchFamily="34" charset="0"/>
              <a:ea typeface="Calibri" panose="020F0502020204030204" pitchFamily="34" charset="0"/>
            </a:endParaRPr>
          </a:p>
          <a:p>
            <a:pPr marL="0" indent="0">
              <a:buNone/>
            </a:pPr>
            <a:r>
              <a:rPr lang="sv-SE" sz="7200">
                <a:effectLst/>
                <a:latin typeface="Calibri" panose="020F0502020204030204" pitchFamily="34" charset="0"/>
                <a:ea typeface="Calibri" panose="020F0502020204030204" pitchFamily="34" charset="0"/>
              </a:rPr>
              <a:t>Se introduktionsfilmen om webbutbildningen för mer information: </a:t>
            </a:r>
            <a:r>
              <a:rPr lang="sv-SE" sz="7200" u="sng">
                <a:effectLst/>
                <a:latin typeface="Calibri" panose="020F0502020204030204" pitchFamily="34" charset="0"/>
                <a:ea typeface="Calibri" panose="020F0502020204030204" pitchFamily="34" charset="0"/>
                <a:hlinkClick r:id="rId3"/>
              </a:rPr>
              <a:t>https://www.youtube.com/watch?v=ceRBWFv-jbE</a:t>
            </a:r>
            <a:endParaRPr lang="sv-SE" sz="7200" u="sng">
              <a:effectLst/>
              <a:latin typeface="Calibri" panose="020F0502020204030204" pitchFamily="34" charset="0"/>
              <a:ea typeface="Calibri" panose="020F0502020204030204" pitchFamily="34" charset="0"/>
            </a:endParaRPr>
          </a:p>
          <a:p>
            <a:pPr marL="0" indent="0">
              <a:buNone/>
            </a:pPr>
            <a:endParaRPr lang="sv-SE" sz="7200">
              <a:effectLst/>
              <a:latin typeface="Calibri" panose="020F0502020204030204" pitchFamily="34" charset="0"/>
              <a:ea typeface="Calibri" panose="020F0502020204030204" pitchFamily="34" charset="0"/>
            </a:endParaRPr>
          </a:p>
          <a:p>
            <a:pPr marL="0" indent="0">
              <a:buNone/>
            </a:pPr>
            <a:r>
              <a:rPr lang="sv-SE" sz="7200">
                <a:effectLst/>
                <a:latin typeface="Calibri" panose="020F0502020204030204" pitchFamily="34" charset="0"/>
                <a:ea typeface="Calibri" panose="020F0502020204030204" pitchFamily="34" charset="0"/>
              </a:rPr>
              <a:t> Följ länken för att komma igång med webbutbildningen: </a:t>
            </a:r>
            <a:r>
              <a:rPr lang="sv-SE" sz="7200" u="sng">
                <a:effectLst/>
                <a:latin typeface="Calibri" panose="020F0502020204030204" pitchFamily="34" charset="0"/>
                <a:ea typeface="Calibri" panose="020F0502020204030204" pitchFamily="34" charset="0"/>
                <a:hlinkClick r:id="rId4"/>
              </a:rPr>
              <a:t>https://brukarinflytandeutbildning.nsphvastragotaland.se/</a:t>
            </a:r>
            <a:r>
              <a:rPr lang="sv-SE" sz="7200">
                <a:effectLst/>
                <a:latin typeface="Calibri" panose="020F0502020204030204" pitchFamily="34" charset="0"/>
                <a:ea typeface="Calibri" panose="020F0502020204030204" pitchFamily="34" charset="0"/>
              </a:rPr>
              <a:t> </a:t>
            </a:r>
          </a:p>
          <a:p>
            <a:pPr marL="0" indent="0">
              <a:buNone/>
            </a:pPr>
            <a:r>
              <a:rPr lang="sv-SE" sz="7200">
                <a:effectLst/>
                <a:latin typeface="Calibri" panose="020F0502020204030204" pitchFamily="34" charset="0"/>
                <a:ea typeface="Calibri" panose="020F0502020204030204" pitchFamily="34" charset="0"/>
              </a:rPr>
              <a:t> </a:t>
            </a:r>
          </a:p>
          <a:p>
            <a:pPr marL="0" indent="0">
              <a:buNone/>
            </a:pPr>
            <a:endParaRPr lang="sv-SE" sz="7200">
              <a:latin typeface="Calibri" panose="020F0502020204030204" pitchFamily="34" charset="0"/>
              <a:ea typeface="Calibri" panose="020F0502020204030204" pitchFamily="34" charset="0"/>
            </a:endParaRPr>
          </a:p>
          <a:p>
            <a:pPr marL="0" indent="0">
              <a:buNone/>
            </a:pPr>
            <a:endParaRPr lang="sv-SE" sz="7200">
              <a:effectLst/>
              <a:latin typeface="Calibri" panose="020F0502020204030204" pitchFamily="34" charset="0"/>
              <a:ea typeface="Calibri" panose="020F0502020204030204" pitchFamily="34" charset="0"/>
            </a:endParaRPr>
          </a:p>
          <a:p>
            <a:pPr marL="0" indent="0">
              <a:buNone/>
            </a:pPr>
            <a:r>
              <a:rPr lang="sv-SE" sz="7200">
                <a:effectLst/>
                <a:latin typeface="Calibri" panose="020F0502020204030204" pitchFamily="34" charset="0"/>
                <a:ea typeface="Calibri" panose="020F0502020204030204" pitchFamily="34" charset="0"/>
              </a:rPr>
              <a:t>Kontakta NSPH Västra Götaland och Göteborg om du har frågor om webbutbildningen eller behöver hjälp och metodstöd före, under eller efter utbildningen: </a:t>
            </a:r>
            <a:r>
              <a:rPr lang="sv-SE" sz="7200" u="sng">
                <a:effectLst/>
                <a:latin typeface="Calibri" panose="020F0502020204030204" pitchFamily="34" charset="0"/>
                <a:ea typeface="Calibri" panose="020F0502020204030204" pitchFamily="34" charset="0"/>
                <a:hlinkClick r:id="rId5"/>
              </a:rPr>
              <a:t>brukarinflytandeutbildning@nsphvastragotaland.se</a:t>
            </a:r>
            <a:r>
              <a:rPr lang="sv-SE" sz="7200">
                <a:effectLst/>
                <a:latin typeface="Calibri" panose="020F0502020204030204" pitchFamily="34" charset="0"/>
                <a:ea typeface="Calibri" panose="020F0502020204030204" pitchFamily="34" charset="0"/>
              </a:rPr>
              <a:t> </a:t>
            </a:r>
          </a:p>
          <a:p>
            <a:pPr marL="0" indent="0">
              <a:buNone/>
            </a:pPr>
            <a:endParaRPr lang="sv-SE" sz="7200">
              <a:latin typeface="Calibri" panose="020F0502020204030204" pitchFamily="34" charset="0"/>
              <a:ea typeface="Calibri" panose="020F0502020204030204" pitchFamily="34" charset="0"/>
            </a:endParaRPr>
          </a:p>
          <a:p>
            <a:pPr marL="0" indent="0">
              <a:buNone/>
            </a:pPr>
            <a:r>
              <a:rPr lang="sv-SE" sz="7200">
                <a:effectLst/>
                <a:latin typeface="Calibri" panose="020F0502020204030204" pitchFamily="34" charset="0"/>
                <a:ea typeface="Calibri" panose="020F0502020204030204" pitchFamily="34" charset="0"/>
              </a:rPr>
              <a:t> *Följ länken för en digital version av Handbok i Brukarinflytande: </a:t>
            </a:r>
            <a:r>
              <a:rPr lang="sv-SE" sz="7200" u="sng">
                <a:effectLst/>
                <a:latin typeface="Calibri" panose="020F0502020204030204" pitchFamily="34" charset="0"/>
                <a:ea typeface="Calibri" panose="020F0502020204030204" pitchFamily="34" charset="0"/>
                <a:hlinkClick r:id="rId6"/>
              </a:rPr>
              <a:t>https://nsphvastragotaland.se/material/handbocker-och-utbildningsmaterial/</a:t>
            </a:r>
            <a:r>
              <a:rPr lang="sv-SE" sz="7200">
                <a:effectLst/>
                <a:latin typeface="Calibri" panose="020F0502020204030204" pitchFamily="34" charset="0"/>
                <a:ea typeface="Calibri" panose="020F0502020204030204" pitchFamily="34" charset="0"/>
              </a:rPr>
              <a:t>  Ett fysiskt exemplar beställs kostnadsfritt genom att maila: </a:t>
            </a:r>
            <a:r>
              <a:rPr lang="sv-SE" sz="7200" u="sng">
                <a:effectLst/>
                <a:latin typeface="Calibri" panose="020F0502020204030204" pitchFamily="34" charset="0"/>
                <a:ea typeface="Calibri" panose="020F0502020204030204" pitchFamily="34" charset="0"/>
                <a:hlinkClick r:id="rId7"/>
              </a:rPr>
              <a:t>info@nsphvastragotaland.se</a:t>
            </a:r>
            <a:endParaRPr lang="sv-SE" sz="800" u="sng">
              <a:effectLst/>
              <a:latin typeface="Calibri" panose="020F0502020204030204" pitchFamily="34" charset="0"/>
              <a:ea typeface="Calibri" panose="020F0502020204030204" pitchFamily="34" charset="0"/>
            </a:endParaRPr>
          </a:p>
          <a:p>
            <a:pPr marL="0" indent="0">
              <a:buNone/>
            </a:pPr>
            <a:endParaRPr lang="sv-SE" sz="800" u="sng">
              <a:latin typeface="Calibri" panose="020F0502020204030204" pitchFamily="34" charset="0"/>
              <a:ea typeface="Calibri" panose="020F0502020204030204" pitchFamily="34" charset="0"/>
            </a:endParaRPr>
          </a:p>
          <a:p>
            <a:pPr marL="0" indent="0">
              <a:buNone/>
            </a:pPr>
            <a:endParaRPr lang="sv-SE" sz="800" u="sng">
              <a:effectLst/>
              <a:latin typeface="Calibri" panose="020F0502020204030204" pitchFamily="34" charset="0"/>
              <a:ea typeface="Calibri" panose="020F0502020204030204" pitchFamily="34" charset="0"/>
            </a:endParaRPr>
          </a:p>
          <a:p>
            <a:pPr marL="0" indent="0">
              <a:buNone/>
            </a:pPr>
            <a:endParaRPr lang="sv-SE" sz="7200">
              <a:effectLst/>
              <a:latin typeface="Calibri" panose="020F0502020204030204" pitchFamily="34" charset="0"/>
              <a:ea typeface="Calibri" panose="020F0502020204030204" pitchFamily="34" charset="0"/>
            </a:endParaRPr>
          </a:p>
        </p:txBody>
      </p:sp>
      <p:pic>
        <p:nvPicPr>
          <p:cNvPr id="5" name="Bildobjekt 4">
            <a:extLst>
              <a:ext uri="{FF2B5EF4-FFF2-40B4-BE49-F238E27FC236}">
                <a16:creationId xmlns:a16="http://schemas.microsoft.com/office/drawing/2014/main" id="{B542C32D-1438-4C18-8F1F-3BA621BBADA1}"/>
              </a:ext>
            </a:extLst>
          </p:cNvPr>
          <p:cNvPicPr>
            <a:picLocks noChangeAspect="1"/>
          </p:cNvPicPr>
          <p:nvPr/>
        </p:nvPicPr>
        <p:blipFill>
          <a:blip r:embed="rId8"/>
          <a:stretch>
            <a:fillRect/>
          </a:stretch>
        </p:blipFill>
        <p:spPr>
          <a:xfrm rot="442469">
            <a:off x="6868161" y="2958028"/>
            <a:ext cx="4440416" cy="990836"/>
          </a:xfrm>
          <a:prstGeom prst="rect">
            <a:avLst/>
          </a:prstGeom>
          <a:ln>
            <a:noFill/>
          </a:ln>
          <a:effectLst>
            <a:outerShdw blurRad="190500" dist="228600" dir="2700000" algn="ctr">
              <a:srgbClr val="000000">
                <a:alpha val="30000"/>
              </a:srgbClr>
            </a:outerShdw>
            <a:softEdge rad="112500"/>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298543186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BF15E5-6563-49AF-86F2-B14E27714684}"/>
              </a:ext>
            </a:extLst>
          </p:cNvPr>
          <p:cNvSpPr>
            <a:spLocks noGrp="1"/>
          </p:cNvSpPr>
          <p:nvPr>
            <p:ph type="title"/>
          </p:nvPr>
        </p:nvSpPr>
        <p:spPr>
          <a:xfrm>
            <a:off x="640080" y="325369"/>
            <a:ext cx="4368602" cy="1956841"/>
          </a:xfrm>
        </p:spPr>
        <p:txBody>
          <a:bodyPr vert="horz" lIns="91440" tIns="45720" rIns="91440" bIns="45720" rtlCol="0" anchor="b">
            <a:normAutofit fontScale="90000"/>
          </a:bodyPr>
          <a:lstStyle/>
          <a:p>
            <a:r>
              <a:rPr lang="en-US" sz="5400"/>
              <a:t>Samtycke i SIP-processen</a:t>
            </a:r>
          </a:p>
        </p:txBody>
      </p:sp>
      <p:sp>
        <p:nvSpPr>
          <p:cNvPr id="3" name="Platshållare för innehåll 2">
            <a:extLst>
              <a:ext uri="{FF2B5EF4-FFF2-40B4-BE49-F238E27FC236}">
                <a16:creationId xmlns:a16="http://schemas.microsoft.com/office/drawing/2014/main" id="{E2659E8B-6378-4196-9725-80A9EBDF6BD9}"/>
              </a:ext>
            </a:extLst>
          </p:cNvPr>
          <p:cNvSpPr>
            <a:spLocks noGrp="1"/>
          </p:cNvSpPr>
          <p:nvPr>
            <p:ph sz="half" idx="1"/>
          </p:nvPr>
        </p:nvSpPr>
        <p:spPr>
          <a:xfrm>
            <a:off x="640080" y="2872899"/>
            <a:ext cx="4243589" cy="3320668"/>
          </a:xfrm>
        </p:spPr>
        <p:txBody>
          <a:bodyPr vert="horz" lIns="91440" tIns="45720" rIns="91440" bIns="45720" rtlCol="0">
            <a:normAutofit/>
          </a:bodyPr>
          <a:lstStyle/>
          <a:p>
            <a:pPr marL="0" indent="0">
              <a:buNone/>
            </a:pPr>
            <a:r>
              <a:rPr lang="sv-SE" sz="2200"/>
              <a:t>För att en SIP ska fungera effektivt behöver vi kunna </a:t>
            </a:r>
            <a:r>
              <a:rPr lang="sv-SE" sz="2200" b="1"/>
              <a:t>utbyta information</a:t>
            </a:r>
            <a:r>
              <a:rPr lang="sv-SE" sz="2200"/>
              <a:t> med varandra.</a:t>
            </a:r>
          </a:p>
          <a:p>
            <a:pPr marL="0"/>
            <a:endParaRPr lang="sv-SE" sz="2200"/>
          </a:p>
          <a:p>
            <a:pPr marL="0" indent="0">
              <a:buNone/>
            </a:pPr>
            <a:r>
              <a:rPr lang="sv-SE" sz="2200"/>
              <a:t>Vi ska jobba för att individen ska </a:t>
            </a:r>
            <a:r>
              <a:rPr lang="sv-SE" sz="2200" b="1"/>
              <a:t>förstå varför </a:t>
            </a:r>
            <a:r>
              <a:rPr lang="sv-SE" sz="2200"/>
              <a:t>vi ska ha ett samtycke!</a:t>
            </a:r>
          </a:p>
          <a:p>
            <a:pPr marL="0"/>
            <a:endParaRPr lang="en-US" sz="2200"/>
          </a:p>
        </p:txBody>
      </p:sp>
      <p:pic>
        <p:nvPicPr>
          <p:cNvPr id="6" name="Platshållare för innehåll 5" descr="Man som höjer tummen upp">
            <a:extLst>
              <a:ext uri="{FF2B5EF4-FFF2-40B4-BE49-F238E27FC236}">
                <a16:creationId xmlns:a16="http://schemas.microsoft.com/office/drawing/2014/main" id="{8E1E0B93-BC61-4562-A8CD-825E143DCBB4}"/>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7174998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F2B11A-3999-8810-58F1-02A95CBBDC53}"/>
              </a:ext>
            </a:extLst>
          </p:cNvPr>
          <p:cNvSpPr>
            <a:spLocks noGrp="1"/>
          </p:cNvSpPr>
          <p:nvPr>
            <p:ph type="title"/>
          </p:nvPr>
        </p:nvSpPr>
        <p:spPr>
          <a:xfrm>
            <a:off x="903514" y="417511"/>
            <a:ext cx="10515600" cy="727089"/>
          </a:xfrm>
        </p:spPr>
        <p:txBody>
          <a:bodyPr>
            <a:normAutofit/>
          </a:bodyPr>
          <a:lstStyle/>
          <a:p>
            <a:r>
              <a:rPr lang="sv-SE"/>
              <a:t>Fokusförflyttning</a:t>
            </a:r>
            <a:endParaRPr lang="sv-SE" sz="3200"/>
          </a:p>
        </p:txBody>
      </p:sp>
      <p:grpSp>
        <p:nvGrpSpPr>
          <p:cNvPr id="3" name="Grupp 2">
            <a:extLst>
              <a:ext uri="{FF2B5EF4-FFF2-40B4-BE49-F238E27FC236}">
                <a16:creationId xmlns:a16="http://schemas.microsoft.com/office/drawing/2014/main" id="{24C90BE0-83A8-31BC-07CC-6B072760FD8E}"/>
              </a:ext>
            </a:extLst>
          </p:cNvPr>
          <p:cNvGrpSpPr/>
          <p:nvPr/>
        </p:nvGrpSpPr>
        <p:grpSpPr>
          <a:xfrm>
            <a:off x="1019661" y="1561328"/>
            <a:ext cx="3982885" cy="4920513"/>
            <a:chOff x="1353064" y="1237381"/>
            <a:chExt cx="3982885" cy="4920513"/>
          </a:xfrm>
        </p:grpSpPr>
        <p:sp>
          <p:nvSpPr>
            <p:cNvPr id="24" name="Ellips 23">
              <a:extLst>
                <a:ext uri="{FF2B5EF4-FFF2-40B4-BE49-F238E27FC236}">
                  <a16:creationId xmlns:a16="http://schemas.microsoft.com/office/drawing/2014/main" id="{2086DB8C-370D-7177-16ED-3601A18AFD93}"/>
                </a:ext>
                <a:ext uri="{C183D7F6-B498-43B3-948B-1728B52AA6E4}">
                  <adec:decorative xmlns:adec="http://schemas.microsoft.com/office/drawing/2017/decorative" val="1"/>
                </a:ext>
              </a:extLst>
            </p:cNvPr>
            <p:cNvSpPr/>
            <p:nvPr/>
          </p:nvSpPr>
          <p:spPr>
            <a:xfrm>
              <a:off x="2492004" y="3422754"/>
              <a:ext cx="1649674" cy="848797"/>
            </a:xfrm>
            <a:prstGeom prst="ellipse">
              <a:avLst/>
            </a:prstGeom>
            <a:solidFill>
              <a:srgbClr val="E7E6E6">
                <a:lumMod val="90000"/>
                <a:alpha val="6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Ellips 24" descr="Se beskrivning i Anteckningar">
              <a:extLst>
                <a:ext uri="{FF2B5EF4-FFF2-40B4-BE49-F238E27FC236}">
                  <a16:creationId xmlns:a16="http://schemas.microsoft.com/office/drawing/2014/main" id="{6341283E-46DC-BEED-BEFC-BE2BAF3EC4CF}"/>
                </a:ext>
              </a:extLst>
            </p:cNvPr>
            <p:cNvSpPr/>
            <p:nvPr/>
          </p:nvSpPr>
          <p:spPr>
            <a:xfrm>
              <a:off x="1668808" y="1774949"/>
              <a:ext cx="3241964" cy="3241964"/>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Ellips 25">
              <a:extLst>
                <a:ext uri="{FF2B5EF4-FFF2-40B4-BE49-F238E27FC236}">
                  <a16:creationId xmlns:a16="http://schemas.microsoft.com/office/drawing/2014/main" id="{EA87C4A6-218B-50A1-052F-CA4163EFA74E}"/>
                </a:ext>
                <a:ext uri="{C183D7F6-B498-43B3-948B-1728B52AA6E4}">
                  <adec:decorative xmlns:adec="http://schemas.microsoft.com/office/drawing/2017/decorative" val="1"/>
                </a:ext>
              </a:extLst>
            </p:cNvPr>
            <p:cNvSpPr/>
            <p:nvPr/>
          </p:nvSpPr>
          <p:spPr>
            <a:xfrm>
              <a:off x="1360282" y="2041878"/>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Ellips 26">
              <a:extLst>
                <a:ext uri="{FF2B5EF4-FFF2-40B4-BE49-F238E27FC236}">
                  <a16:creationId xmlns:a16="http://schemas.microsoft.com/office/drawing/2014/main" id="{9304E18B-1360-6296-68ED-16E845F7C77B}"/>
                </a:ext>
                <a:ext uri="{C183D7F6-B498-43B3-948B-1728B52AA6E4}">
                  <adec:decorative xmlns:adec="http://schemas.microsoft.com/office/drawing/2017/decorative" val="1"/>
                </a:ext>
              </a:extLst>
            </p:cNvPr>
            <p:cNvSpPr/>
            <p:nvPr/>
          </p:nvSpPr>
          <p:spPr>
            <a:xfrm>
              <a:off x="2695565" y="1237381"/>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Ellips 27">
              <a:extLst>
                <a:ext uri="{FF2B5EF4-FFF2-40B4-BE49-F238E27FC236}">
                  <a16:creationId xmlns:a16="http://schemas.microsoft.com/office/drawing/2014/main" id="{0947FCAB-2BBA-1599-6F40-6A11859FF756}"/>
                </a:ext>
                <a:ext uri="{C183D7F6-B498-43B3-948B-1728B52AA6E4}">
                  <adec:decorative xmlns:adec="http://schemas.microsoft.com/office/drawing/2017/decorative" val="1"/>
                </a:ext>
              </a:extLst>
            </p:cNvPr>
            <p:cNvSpPr/>
            <p:nvPr/>
          </p:nvSpPr>
          <p:spPr>
            <a:xfrm>
              <a:off x="3985744" y="2002699"/>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9" name="Ellips 28">
              <a:extLst>
                <a:ext uri="{FF2B5EF4-FFF2-40B4-BE49-F238E27FC236}">
                  <a16:creationId xmlns:a16="http://schemas.microsoft.com/office/drawing/2014/main" id="{6C34F334-69C4-1F32-C8CC-4B4B74D14F2D}"/>
                </a:ext>
                <a:ext uri="{C183D7F6-B498-43B3-948B-1728B52AA6E4}">
                  <adec:decorative xmlns:adec="http://schemas.microsoft.com/office/drawing/2017/decorative" val="1"/>
                </a:ext>
              </a:extLst>
            </p:cNvPr>
            <p:cNvSpPr/>
            <p:nvPr/>
          </p:nvSpPr>
          <p:spPr>
            <a:xfrm>
              <a:off x="4035835" y="3512833"/>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0" name="Ellips 29">
              <a:extLst>
                <a:ext uri="{FF2B5EF4-FFF2-40B4-BE49-F238E27FC236}">
                  <a16:creationId xmlns:a16="http://schemas.microsoft.com/office/drawing/2014/main" id="{6E226831-6090-D8B7-6C85-6FD5B7C9B010}"/>
                </a:ext>
                <a:ext uri="{C183D7F6-B498-43B3-948B-1728B52AA6E4}">
                  <adec:decorative xmlns:adec="http://schemas.microsoft.com/office/drawing/2017/decorative" val="1"/>
                </a:ext>
              </a:extLst>
            </p:cNvPr>
            <p:cNvSpPr/>
            <p:nvPr/>
          </p:nvSpPr>
          <p:spPr>
            <a:xfrm>
              <a:off x="2732756" y="4200093"/>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Ellips 30">
              <a:extLst>
                <a:ext uri="{FF2B5EF4-FFF2-40B4-BE49-F238E27FC236}">
                  <a16:creationId xmlns:a16="http://schemas.microsoft.com/office/drawing/2014/main" id="{0C2EA09C-3471-77C3-0B14-C4EC507E2756}"/>
                </a:ext>
                <a:ext uri="{C183D7F6-B498-43B3-948B-1728B52AA6E4}">
                  <adec:decorative xmlns:adec="http://schemas.microsoft.com/office/drawing/2017/decorative" val="1"/>
                </a:ext>
              </a:extLst>
            </p:cNvPr>
            <p:cNvSpPr/>
            <p:nvPr/>
          </p:nvSpPr>
          <p:spPr>
            <a:xfrm>
              <a:off x="1427042" y="3532302"/>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2" name="Ellips 31">
              <a:extLst>
                <a:ext uri="{FF2B5EF4-FFF2-40B4-BE49-F238E27FC236}">
                  <a16:creationId xmlns:a16="http://schemas.microsoft.com/office/drawing/2014/main" id="{E5A0C859-73C1-BAB7-E6FA-759BE89B2121}"/>
                </a:ext>
                <a:ext uri="{C183D7F6-B498-43B3-948B-1728B52AA6E4}">
                  <adec:decorative xmlns:adec="http://schemas.microsoft.com/office/drawing/2017/decorative" val="1"/>
                </a:ext>
              </a:extLst>
            </p:cNvPr>
            <p:cNvSpPr/>
            <p:nvPr/>
          </p:nvSpPr>
          <p:spPr>
            <a:xfrm>
              <a:off x="1461677" y="2138807"/>
              <a:ext cx="1046018" cy="1046018"/>
            </a:xfrm>
            <a:prstGeom prst="ellipse">
              <a:avLst/>
            </a:prstGeom>
            <a:solidFill>
              <a:srgbClr val="5B9BD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33" name="Bild 32" descr="Användare">
              <a:extLst>
                <a:ext uri="{FF2B5EF4-FFF2-40B4-BE49-F238E27FC236}">
                  <a16:creationId xmlns:a16="http://schemas.microsoft.com/office/drawing/2014/main" id="{B973C969-11B8-33B2-7682-C25AD8F8CA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25932" y="2287414"/>
              <a:ext cx="692197" cy="692197"/>
            </a:xfrm>
            <a:prstGeom prst="rect">
              <a:avLst/>
            </a:prstGeom>
          </p:spPr>
        </p:pic>
        <p:sp>
          <p:nvSpPr>
            <p:cNvPr id="34" name="Ellips 33">
              <a:extLst>
                <a:ext uri="{FF2B5EF4-FFF2-40B4-BE49-F238E27FC236}">
                  <a16:creationId xmlns:a16="http://schemas.microsoft.com/office/drawing/2014/main" id="{54738181-B678-FEA0-FFFD-ACBA602849E0}"/>
                </a:ext>
                <a:ext uri="{C183D7F6-B498-43B3-948B-1728B52AA6E4}">
                  <adec:decorative xmlns:adec="http://schemas.microsoft.com/office/drawing/2017/decorative" val="1"/>
                </a:ext>
              </a:extLst>
            </p:cNvPr>
            <p:cNvSpPr/>
            <p:nvPr/>
          </p:nvSpPr>
          <p:spPr>
            <a:xfrm>
              <a:off x="2824920" y="4304693"/>
              <a:ext cx="1046018" cy="1046018"/>
            </a:xfrm>
            <a:prstGeom prst="ellipse">
              <a:avLst/>
            </a:prstGeom>
            <a:solidFill>
              <a:srgbClr val="F8DD4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Ellips 34">
              <a:extLst>
                <a:ext uri="{FF2B5EF4-FFF2-40B4-BE49-F238E27FC236}">
                  <a16:creationId xmlns:a16="http://schemas.microsoft.com/office/drawing/2014/main" id="{B701C369-0004-0FEF-983D-A2D7076E7204}"/>
                </a:ext>
                <a:ext uri="{C183D7F6-B498-43B3-948B-1728B52AA6E4}">
                  <adec:decorative xmlns:adec="http://schemas.microsoft.com/office/drawing/2017/decorative" val="1"/>
                </a:ext>
              </a:extLst>
            </p:cNvPr>
            <p:cNvSpPr/>
            <p:nvPr/>
          </p:nvSpPr>
          <p:spPr>
            <a:xfrm>
              <a:off x="4129996" y="3601572"/>
              <a:ext cx="1046018" cy="1046018"/>
            </a:xfrm>
            <a:prstGeom prst="ellipse">
              <a:avLst/>
            </a:prstGeom>
            <a:solidFill>
              <a:srgbClr val="F6A2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 name="Ellips 35">
              <a:extLst>
                <a:ext uri="{FF2B5EF4-FFF2-40B4-BE49-F238E27FC236}">
                  <a16:creationId xmlns:a16="http://schemas.microsoft.com/office/drawing/2014/main" id="{AA26EFD6-D540-4D72-E8D3-8DDD1ECBFCDA}"/>
                </a:ext>
                <a:ext uri="{C183D7F6-B498-43B3-948B-1728B52AA6E4}">
                  <adec:decorative xmlns:adec="http://schemas.microsoft.com/office/drawing/2017/decorative" val="1"/>
                </a:ext>
              </a:extLst>
            </p:cNvPr>
            <p:cNvSpPr/>
            <p:nvPr/>
          </p:nvSpPr>
          <p:spPr>
            <a:xfrm>
              <a:off x="1520614" y="3627458"/>
              <a:ext cx="1046018" cy="1046018"/>
            </a:xfrm>
            <a:prstGeom prst="ellipse">
              <a:avLst/>
            </a:prstGeom>
            <a:solidFill>
              <a:srgbClr val="52A8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Ellips 70">
              <a:extLst>
                <a:ext uri="{FF2B5EF4-FFF2-40B4-BE49-F238E27FC236}">
                  <a16:creationId xmlns:a16="http://schemas.microsoft.com/office/drawing/2014/main" id="{262AA57D-9D3A-FCD3-3A2D-2D07DC6D8831}"/>
                </a:ext>
                <a:ext uri="{C183D7F6-B498-43B3-948B-1728B52AA6E4}">
                  <adec:decorative xmlns:adec="http://schemas.microsoft.com/office/drawing/2017/decorative" val="1"/>
                </a:ext>
              </a:extLst>
            </p:cNvPr>
            <p:cNvSpPr/>
            <p:nvPr/>
          </p:nvSpPr>
          <p:spPr>
            <a:xfrm>
              <a:off x="4075128" y="2102021"/>
              <a:ext cx="1046018" cy="1046018"/>
            </a:xfrm>
            <a:prstGeom prst="ellipse">
              <a:avLst/>
            </a:prstGeom>
            <a:solidFill>
              <a:srgbClr val="9362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2" name="Ellips 71">
              <a:extLst>
                <a:ext uri="{FF2B5EF4-FFF2-40B4-BE49-F238E27FC236}">
                  <a16:creationId xmlns:a16="http://schemas.microsoft.com/office/drawing/2014/main" id="{F9F2A61C-923C-673C-A399-7921A7F8891C}"/>
                </a:ext>
                <a:ext uri="{C183D7F6-B498-43B3-948B-1728B52AA6E4}">
                  <adec:decorative xmlns:adec="http://schemas.microsoft.com/office/drawing/2017/decorative" val="1"/>
                </a:ext>
              </a:extLst>
            </p:cNvPr>
            <p:cNvSpPr/>
            <p:nvPr/>
          </p:nvSpPr>
          <p:spPr>
            <a:xfrm>
              <a:off x="2790285" y="1334859"/>
              <a:ext cx="1046018" cy="1046018"/>
            </a:xfrm>
            <a:prstGeom prst="ellipse">
              <a:avLst/>
            </a:prstGeom>
            <a:solidFill>
              <a:srgbClr val="F9696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73" name="Bild 72" descr="Programmerare">
              <a:extLst>
                <a:ext uri="{FF2B5EF4-FFF2-40B4-BE49-F238E27FC236}">
                  <a16:creationId xmlns:a16="http://schemas.microsoft.com/office/drawing/2014/main" id="{942668FB-019E-4FB5-F4E3-4E6D46D4804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66059" y="1432756"/>
              <a:ext cx="692197" cy="692197"/>
            </a:xfrm>
            <a:prstGeom prst="rect">
              <a:avLst/>
            </a:prstGeom>
          </p:spPr>
        </p:pic>
        <p:pic>
          <p:nvPicPr>
            <p:cNvPr id="74" name="Bild 73" descr="Läkare">
              <a:extLst>
                <a:ext uri="{FF2B5EF4-FFF2-40B4-BE49-F238E27FC236}">
                  <a16:creationId xmlns:a16="http://schemas.microsoft.com/office/drawing/2014/main" id="{656212D8-C459-4640-4107-C1279421AFD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21937" y="3744621"/>
              <a:ext cx="692197" cy="692197"/>
            </a:xfrm>
            <a:prstGeom prst="rect">
              <a:avLst/>
            </a:prstGeom>
          </p:spPr>
        </p:pic>
        <p:pic>
          <p:nvPicPr>
            <p:cNvPr id="75" name="Bild 74" descr="Kvinnlig profil">
              <a:extLst>
                <a:ext uri="{FF2B5EF4-FFF2-40B4-BE49-F238E27FC236}">
                  <a16:creationId xmlns:a16="http://schemas.microsoft.com/office/drawing/2014/main" id="{5ABA3EC1-3712-5655-644B-A98DEE77665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253488" y="2268349"/>
              <a:ext cx="692197" cy="692197"/>
            </a:xfrm>
            <a:prstGeom prst="rect">
              <a:avLst/>
            </a:prstGeom>
          </p:spPr>
        </p:pic>
        <p:pic>
          <p:nvPicPr>
            <p:cNvPr id="76" name="Bild 75" descr="Manlig profil">
              <a:extLst>
                <a:ext uri="{FF2B5EF4-FFF2-40B4-BE49-F238E27FC236}">
                  <a16:creationId xmlns:a16="http://schemas.microsoft.com/office/drawing/2014/main" id="{4BAAC6B5-D7AD-97DE-A83F-8DDE7924DEA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984203" y="4464223"/>
              <a:ext cx="692197" cy="692197"/>
            </a:xfrm>
            <a:prstGeom prst="rect">
              <a:avLst/>
            </a:prstGeom>
          </p:spPr>
        </p:pic>
        <p:grpSp>
          <p:nvGrpSpPr>
            <p:cNvPr id="77" name="Grupp 76">
              <a:extLst>
                <a:ext uri="{FF2B5EF4-FFF2-40B4-BE49-F238E27FC236}">
                  <a16:creationId xmlns:a16="http://schemas.microsoft.com/office/drawing/2014/main" id="{898BB22E-068C-F89B-7987-31BE9A055C58}"/>
                </a:ext>
                <a:ext uri="{C183D7F6-B498-43B3-948B-1728B52AA6E4}">
                  <adec:decorative xmlns:adec="http://schemas.microsoft.com/office/drawing/2017/decorative" val="1"/>
                </a:ext>
              </a:extLst>
            </p:cNvPr>
            <p:cNvGrpSpPr/>
            <p:nvPr/>
          </p:nvGrpSpPr>
          <p:grpSpPr>
            <a:xfrm>
              <a:off x="1825655" y="3872541"/>
              <a:ext cx="461465" cy="526894"/>
              <a:chOff x="6899609" y="319317"/>
              <a:chExt cx="609600" cy="696033"/>
            </a:xfrm>
            <a:solidFill>
              <a:sysClr val="window" lastClr="FFFFFF"/>
            </a:solidFill>
          </p:grpSpPr>
          <p:sp>
            <p:nvSpPr>
              <p:cNvPr id="81" name="Frihandsfigur: Form 80">
                <a:extLst>
                  <a:ext uri="{FF2B5EF4-FFF2-40B4-BE49-F238E27FC236}">
                    <a16:creationId xmlns:a16="http://schemas.microsoft.com/office/drawing/2014/main" id="{0F3981C8-0B11-021A-1762-8EC394B82D6C}"/>
                  </a:ext>
                </a:extLst>
              </p:cNvPr>
              <p:cNvSpPr/>
              <p:nvPr/>
            </p:nvSpPr>
            <p:spPr>
              <a:xfrm>
                <a:off x="7013179" y="319317"/>
                <a:ext cx="390525" cy="409575"/>
              </a:xfrm>
              <a:custGeom>
                <a:avLst/>
                <a:gdLst>
                  <a:gd name="connsiteX0" fmla="*/ 358140 w 390525"/>
                  <a:gd name="connsiteY0" fmla="*/ 324666 h 409575"/>
                  <a:gd name="connsiteX1" fmla="*/ 383191 w 390525"/>
                  <a:gd name="connsiteY1" fmla="*/ 144262 h 409575"/>
                  <a:gd name="connsiteX2" fmla="*/ 343567 w 390525"/>
                  <a:gd name="connsiteY2" fmla="*/ 59680 h 409575"/>
                  <a:gd name="connsiteX3" fmla="*/ 294132 w 390525"/>
                  <a:gd name="connsiteY3" fmla="*/ 59013 h 409575"/>
                  <a:gd name="connsiteX4" fmla="*/ 216694 w 390525"/>
                  <a:gd name="connsiteY4" fmla="*/ 6721 h 409575"/>
                  <a:gd name="connsiteX5" fmla="*/ 71342 w 390525"/>
                  <a:gd name="connsiteY5" fmla="*/ 25295 h 409575"/>
                  <a:gd name="connsiteX6" fmla="*/ 15811 w 390525"/>
                  <a:gd name="connsiteY6" fmla="*/ 165408 h 409575"/>
                  <a:gd name="connsiteX7" fmla="*/ 21145 w 390525"/>
                  <a:gd name="connsiteY7" fmla="*/ 355908 h 409575"/>
                  <a:gd name="connsiteX8" fmla="*/ 0 w 390525"/>
                  <a:gd name="connsiteY8" fmla="*/ 408771 h 409575"/>
                  <a:gd name="connsiteX9" fmla="*/ 89059 w 390525"/>
                  <a:gd name="connsiteY9" fmla="*/ 399246 h 409575"/>
                  <a:gd name="connsiteX10" fmla="*/ 134588 w 390525"/>
                  <a:gd name="connsiteY10" fmla="*/ 363432 h 409575"/>
                  <a:gd name="connsiteX11" fmla="*/ 38005 w 390525"/>
                  <a:gd name="connsiteY11" fmla="*/ 243989 h 409575"/>
                  <a:gd name="connsiteX12" fmla="*/ 41719 w 390525"/>
                  <a:gd name="connsiteY12" fmla="*/ 192744 h 409575"/>
                  <a:gd name="connsiteX13" fmla="*/ 93155 w 390525"/>
                  <a:gd name="connsiteY13" fmla="*/ 175695 h 409575"/>
                  <a:gd name="connsiteX14" fmla="*/ 188976 w 390525"/>
                  <a:gd name="connsiteY14" fmla="*/ 148739 h 409575"/>
                  <a:gd name="connsiteX15" fmla="*/ 283464 w 390525"/>
                  <a:gd name="connsiteY15" fmla="*/ 83969 h 409575"/>
                  <a:gd name="connsiteX16" fmla="*/ 296934 w 390525"/>
                  <a:gd name="connsiteY16" fmla="*/ 84072 h 409575"/>
                  <a:gd name="connsiteX17" fmla="*/ 299561 w 390525"/>
                  <a:gd name="connsiteY17" fmla="*/ 89303 h 409575"/>
                  <a:gd name="connsiteX18" fmla="*/ 315563 w 390525"/>
                  <a:gd name="connsiteY18" fmla="*/ 133499 h 409575"/>
                  <a:gd name="connsiteX19" fmla="*/ 329660 w 390525"/>
                  <a:gd name="connsiteY19" fmla="*/ 145881 h 409575"/>
                  <a:gd name="connsiteX20" fmla="*/ 345662 w 390525"/>
                  <a:gd name="connsiteY20" fmla="*/ 160836 h 409575"/>
                  <a:gd name="connsiteX21" fmla="*/ 357092 w 390525"/>
                  <a:gd name="connsiteY21" fmla="*/ 204079 h 409575"/>
                  <a:gd name="connsiteX22" fmla="*/ 251555 w 390525"/>
                  <a:gd name="connsiteY22" fmla="*/ 364290 h 409575"/>
                  <a:gd name="connsiteX23" fmla="*/ 296609 w 390525"/>
                  <a:gd name="connsiteY23" fmla="*/ 400485 h 409575"/>
                  <a:gd name="connsiteX24" fmla="*/ 394240 w 390525"/>
                  <a:gd name="connsiteY24" fmla="*/ 392579 h 409575"/>
                  <a:gd name="connsiteX25" fmla="*/ 358140 w 390525"/>
                  <a:gd name="connsiteY25" fmla="*/ 32466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525" h="409575">
                    <a:moveTo>
                      <a:pt x="358140" y="324666"/>
                    </a:moveTo>
                    <a:cubicBezTo>
                      <a:pt x="349377" y="290376"/>
                      <a:pt x="382905" y="204651"/>
                      <a:pt x="383191" y="144262"/>
                    </a:cubicBezTo>
                    <a:cubicBezTo>
                      <a:pt x="383191" y="95970"/>
                      <a:pt x="369475" y="74349"/>
                      <a:pt x="343567" y="59680"/>
                    </a:cubicBezTo>
                    <a:cubicBezTo>
                      <a:pt x="328612" y="51203"/>
                      <a:pt x="294132" y="59013"/>
                      <a:pt x="294132" y="59013"/>
                    </a:cubicBezTo>
                    <a:cubicBezTo>
                      <a:pt x="294132" y="59013"/>
                      <a:pt x="276320" y="25295"/>
                      <a:pt x="216694" y="6721"/>
                    </a:cubicBezTo>
                    <a:cubicBezTo>
                      <a:pt x="167698" y="-6618"/>
                      <a:pt x="115410" y="63"/>
                      <a:pt x="71342" y="25295"/>
                    </a:cubicBezTo>
                    <a:cubicBezTo>
                      <a:pt x="34480" y="49107"/>
                      <a:pt x="16669" y="75301"/>
                      <a:pt x="15811" y="165408"/>
                    </a:cubicBezTo>
                    <a:cubicBezTo>
                      <a:pt x="15049" y="247989"/>
                      <a:pt x="26384" y="321332"/>
                      <a:pt x="21145" y="355908"/>
                    </a:cubicBezTo>
                    <a:cubicBezTo>
                      <a:pt x="18730" y="375046"/>
                      <a:pt x="11450" y="393247"/>
                      <a:pt x="0" y="408771"/>
                    </a:cubicBezTo>
                    <a:cubicBezTo>
                      <a:pt x="0" y="408771"/>
                      <a:pt x="57150" y="416106"/>
                      <a:pt x="89059" y="399246"/>
                    </a:cubicBezTo>
                    <a:cubicBezTo>
                      <a:pt x="105116" y="388473"/>
                      <a:pt x="120336" y="376501"/>
                      <a:pt x="134588" y="363432"/>
                    </a:cubicBezTo>
                    <a:cubicBezTo>
                      <a:pt x="85704" y="340633"/>
                      <a:pt x="50068" y="296562"/>
                      <a:pt x="38005" y="243989"/>
                    </a:cubicBezTo>
                    <a:cubicBezTo>
                      <a:pt x="36767" y="239417"/>
                      <a:pt x="28480" y="209508"/>
                      <a:pt x="41719" y="192744"/>
                    </a:cubicBezTo>
                    <a:cubicBezTo>
                      <a:pt x="48959" y="183219"/>
                      <a:pt x="65532" y="180552"/>
                      <a:pt x="93155" y="175695"/>
                    </a:cubicBezTo>
                    <a:cubicBezTo>
                      <a:pt x="126220" y="171339"/>
                      <a:pt x="158489" y="162262"/>
                      <a:pt x="188976" y="148739"/>
                    </a:cubicBezTo>
                    <a:cubicBezTo>
                      <a:pt x="223247" y="131505"/>
                      <a:pt x="255030" y="109718"/>
                      <a:pt x="283464" y="83969"/>
                    </a:cubicBezTo>
                    <a:cubicBezTo>
                      <a:pt x="287212" y="80278"/>
                      <a:pt x="293242" y="80324"/>
                      <a:pt x="296934" y="84072"/>
                    </a:cubicBezTo>
                    <a:cubicBezTo>
                      <a:pt x="298337" y="85497"/>
                      <a:pt x="299256" y="87326"/>
                      <a:pt x="299561" y="89303"/>
                    </a:cubicBezTo>
                    <a:cubicBezTo>
                      <a:pt x="301829" y="104972"/>
                      <a:pt x="307275" y="120011"/>
                      <a:pt x="315563" y="133499"/>
                    </a:cubicBezTo>
                    <a:cubicBezTo>
                      <a:pt x="319446" y="138473"/>
                      <a:pt x="324227" y="142673"/>
                      <a:pt x="329660" y="145881"/>
                    </a:cubicBezTo>
                    <a:cubicBezTo>
                      <a:pt x="335993" y="149676"/>
                      <a:pt x="341448" y="154773"/>
                      <a:pt x="345662" y="160836"/>
                    </a:cubicBezTo>
                    <a:cubicBezTo>
                      <a:pt x="352540" y="174259"/>
                      <a:pt x="356439" y="189010"/>
                      <a:pt x="357092" y="204079"/>
                    </a:cubicBezTo>
                    <a:cubicBezTo>
                      <a:pt x="356469" y="273587"/>
                      <a:pt x="315172" y="336279"/>
                      <a:pt x="251555" y="364290"/>
                    </a:cubicBezTo>
                    <a:cubicBezTo>
                      <a:pt x="263557" y="374862"/>
                      <a:pt x="279273" y="387912"/>
                      <a:pt x="296609" y="400485"/>
                    </a:cubicBezTo>
                    <a:cubicBezTo>
                      <a:pt x="325184" y="421154"/>
                      <a:pt x="394240" y="392579"/>
                      <a:pt x="394240" y="392579"/>
                    </a:cubicBezTo>
                    <a:cubicBezTo>
                      <a:pt x="394240" y="392579"/>
                      <a:pt x="371951" y="379244"/>
                      <a:pt x="358140" y="324666"/>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2" name="Frihandsfigur: Form 81">
                <a:extLst>
                  <a:ext uri="{FF2B5EF4-FFF2-40B4-BE49-F238E27FC236}">
                    <a16:creationId xmlns:a16="http://schemas.microsoft.com/office/drawing/2014/main" id="{AECA7C70-919A-1CAE-8AC9-6617E5627A2A}"/>
                  </a:ext>
                </a:extLst>
              </p:cNvPr>
              <p:cNvSpPr/>
              <p:nvPr/>
            </p:nvSpPr>
            <p:spPr>
              <a:xfrm>
                <a:off x="7066297" y="428051"/>
                <a:ext cx="276225" cy="247650"/>
              </a:xfrm>
              <a:custGeom>
                <a:avLst/>
                <a:gdLst>
                  <a:gd name="connsiteX0" fmla="*/ 284924 w 276225"/>
                  <a:gd name="connsiteY0" fmla="*/ 95917 h 247650"/>
                  <a:gd name="connsiteX1" fmla="*/ 276733 w 276225"/>
                  <a:gd name="connsiteY1" fmla="*/ 62675 h 247650"/>
                  <a:gd name="connsiteX2" fmla="*/ 266065 w 276225"/>
                  <a:gd name="connsiteY2" fmla="*/ 53150 h 247650"/>
                  <a:gd name="connsiteX3" fmla="*/ 247015 w 276225"/>
                  <a:gd name="connsiteY3" fmla="*/ 36481 h 247650"/>
                  <a:gd name="connsiteX4" fmla="*/ 230727 w 276225"/>
                  <a:gd name="connsiteY4" fmla="*/ 0 h 247650"/>
                  <a:gd name="connsiteX5" fmla="*/ 144050 w 276225"/>
                  <a:gd name="connsiteY5" fmla="*/ 57150 h 247650"/>
                  <a:gd name="connsiteX6" fmla="*/ 42894 w 276225"/>
                  <a:gd name="connsiteY6" fmla="*/ 85725 h 247650"/>
                  <a:gd name="connsiteX7" fmla="*/ 3270 w 276225"/>
                  <a:gd name="connsiteY7" fmla="*/ 95726 h 247650"/>
                  <a:gd name="connsiteX8" fmla="*/ 3270 w 276225"/>
                  <a:gd name="connsiteY8" fmla="*/ 130112 h 247650"/>
                  <a:gd name="connsiteX9" fmla="*/ 142049 w 276225"/>
                  <a:gd name="connsiteY9" fmla="*/ 248317 h 247650"/>
                  <a:gd name="connsiteX10" fmla="*/ 284924 w 276225"/>
                  <a:gd name="connsiteY10" fmla="*/ 95917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225" h="247650">
                    <a:moveTo>
                      <a:pt x="284924" y="95917"/>
                    </a:moveTo>
                    <a:cubicBezTo>
                      <a:pt x="284416" y="84404"/>
                      <a:pt x="281632" y="73105"/>
                      <a:pt x="276733" y="62675"/>
                    </a:cubicBezTo>
                    <a:cubicBezTo>
                      <a:pt x="273943" y="58733"/>
                      <a:pt x="270296" y="55476"/>
                      <a:pt x="266065" y="53150"/>
                    </a:cubicBezTo>
                    <a:cubicBezTo>
                      <a:pt x="258780" y="48761"/>
                      <a:pt x="252331" y="43119"/>
                      <a:pt x="247015" y="36481"/>
                    </a:cubicBezTo>
                    <a:cubicBezTo>
                      <a:pt x="239351" y="25447"/>
                      <a:pt x="233826" y="13072"/>
                      <a:pt x="230727" y="0"/>
                    </a:cubicBezTo>
                    <a:cubicBezTo>
                      <a:pt x="204134" y="22328"/>
                      <a:pt x="175049" y="41504"/>
                      <a:pt x="144050" y="57150"/>
                    </a:cubicBezTo>
                    <a:cubicBezTo>
                      <a:pt x="111871" y="71464"/>
                      <a:pt x="77806" y="81087"/>
                      <a:pt x="42894" y="85725"/>
                    </a:cubicBezTo>
                    <a:cubicBezTo>
                      <a:pt x="26797" y="88582"/>
                      <a:pt x="6699" y="92107"/>
                      <a:pt x="3270" y="95726"/>
                    </a:cubicBezTo>
                    <a:cubicBezTo>
                      <a:pt x="-2445" y="103156"/>
                      <a:pt x="508" y="122111"/>
                      <a:pt x="3270" y="130112"/>
                    </a:cubicBezTo>
                    <a:cubicBezTo>
                      <a:pt x="19558" y="198787"/>
                      <a:pt x="77851" y="248317"/>
                      <a:pt x="142049" y="248317"/>
                    </a:cubicBezTo>
                    <a:cubicBezTo>
                      <a:pt x="218249" y="248317"/>
                      <a:pt x="284924" y="177070"/>
                      <a:pt x="284924" y="95917"/>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83" name="Grupp 82">
                <a:extLst>
                  <a:ext uri="{FF2B5EF4-FFF2-40B4-BE49-F238E27FC236}">
                    <a16:creationId xmlns:a16="http://schemas.microsoft.com/office/drawing/2014/main" id="{DB291444-C85D-93F8-676B-DFFF1A2A3B68}"/>
                  </a:ext>
                </a:extLst>
              </p:cNvPr>
              <p:cNvGrpSpPr/>
              <p:nvPr/>
            </p:nvGrpSpPr>
            <p:grpSpPr>
              <a:xfrm>
                <a:off x="6899609" y="710550"/>
                <a:ext cx="609600" cy="304800"/>
                <a:chOff x="6102293" y="665809"/>
                <a:chExt cx="609600" cy="304800"/>
              </a:xfrm>
              <a:grpFill/>
            </p:grpSpPr>
            <p:sp>
              <p:nvSpPr>
                <p:cNvPr id="84" name="Frihandsfigur: Form 83">
                  <a:extLst>
                    <a:ext uri="{FF2B5EF4-FFF2-40B4-BE49-F238E27FC236}">
                      <a16:creationId xmlns:a16="http://schemas.microsoft.com/office/drawing/2014/main" id="{DE9C9812-6A3D-EB5C-9832-517FD7B83ED8}"/>
                    </a:ext>
                  </a:extLst>
                </p:cNvPr>
                <p:cNvSpPr/>
                <p:nvPr/>
              </p:nvSpPr>
              <p:spPr>
                <a:xfrm>
                  <a:off x="6513963" y="736770"/>
                  <a:ext cx="38100" cy="38100"/>
                </a:xfrm>
                <a:custGeom>
                  <a:avLst/>
                  <a:gdLst>
                    <a:gd name="connsiteX0" fmla="*/ 1 w 38100"/>
                    <a:gd name="connsiteY0" fmla="*/ 21908 h 38100"/>
                    <a:gd name="connsiteX1" fmla="*/ 21908 w 38100"/>
                    <a:gd name="connsiteY1" fmla="*/ 43625 h 38100"/>
                    <a:gd name="connsiteX2" fmla="*/ 43625 w 38100"/>
                    <a:gd name="connsiteY2" fmla="*/ 21717 h 38100"/>
                    <a:gd name="connsiteX3" fmla="*/ 21813 w 38100"/>
                    <a:gd name="connsiteY3" fmla="*/ 0 h 38100"/>
                    <a:gd name="connsiteX4" fmla="*/ 0 w 38100"/>
                    <a:gd name="connsiteY4" fmla="*/ 21621 h 38100"/>
                    <a:gd name="connsiteX5" fmla="*/ 1 w 38100"/>
                    <a:gd name="connsiteY5" fmla="*/ 21908 h 38100"/>
                    <a:gd name="connsiteX6" fmla="*/ 21813 w 38100"/>
                    <a:gd name="connsiteY6" fmla="*/ 9620 h 38100"/>
                    <a:gd name="connsiteX7" fmla="*/ 34196 w 38100"/>
                    <a:gd name="connsiteY7" fmla="*/ 21812 h 38100"/>
                    <a:gd name="connsiteX8" fmla="*/ 22004 w 38100"/>
                    <a:gd name="connsiteY8" fmla="*/ 34194 h 38100"/>
                    <a:gd name="connsiteX9" fmla="*/ 9621 w 38100"/>
                    <a:gd name="connsiteY9" fmla="*/ 22003 h 38100"/>
                    <a:gd name="connsiteX10" fmla="*/ 9621 w 38100"/>
                    <a:gd name="connsiteY10" fmla="*/ 21908 h 38100"/>
                    <a:gd name="connsiteX11" fmla="*/ 21718 w 38100"/>
                    <a:gd name="connsiteY11" fmla="*/ 9620 h 38100"/>
                    <a:gd name="connsiteX12" fmla="*/ 21813 w 38100"/>
                    <a:gd name="connsiteY12" fmla="*/ 962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 h="38100">
                      <a:moveTo>
                        <a:pt x="1" y="21908"/>
                      </a:moveTo>
                      <a:cubicBezTo>
                        <a:pt x="53" y="33954"/>
                        <a:pt x="9862" y="43677"/>
                        <a:pt x="21908" y="43625"/>
                      </a:cubicBezTo>
                      <a:cubicBezTo>
                        <a:pt x="33955" y="43572"/>
                        <a:pt x="43678" y="33763"/>
                        <a:pt x="43625" y="21717"/>
                      </a:cubicBezTo>
                      <a:cubicBezTo>
                        <a:pt x="43573" y="9708"/>
                        <a:pt x="33822" y="0"/>
                        <a:pt x="21813" y="0"/>
                      </a:cubicBezTo>
                      <a:cubicBezTo>
                        <a:pt x="9819" y="-53"/>
                        <a:pt x="53" y="9627"/>
                        <a:pt x="0" y="21621"/>
                      </a:cubicBezTo>
                      <a:cubicBezTo>
                        <a:pt x="0" y="21716"/>
                        <a:pt x="0" y="21812"/>
                        <a:pt x="1" y="21908"/>
                      </a:cubicBezTo>
                      <a:close/>
                      <a:moveTo>
                        <a:pt x="21813" y="9620"/>
                      </a:moveTo>
                      <a:cubicBezTo>
                        <a:pt x="28599" y="9568"/>
                        <a:pt x="34142" y="15026"/>
                        <a:pt x="34196" y="21812"/>
                      </a:cubicBezTo>
                      <a:cubicBezTo>
                        <a:pt x="34248" y="28598"/>
                        <a:pt x="28789" y="34142"/>
                        <a:pt x="22004" y="34194"/>
                      </a:cubicBezTo>
                      <a:cubicBezTo>
                        <a:pt x="15218" y="34246"/>
                        <a:pt x="9675" y="28789"/>
                        <a:pt x="9621" y="22003"/>
                      </a:cubicBezTo>
                      <a:cubicBezTo>
                        <a:pt x="9621" y="21971"/>
                        <a:pt x="9621" y="21939"/>
                        <a:pt x="9621" y="21908"/>
                      </a:cubicBezTo>
                      <a:cubicBezTo>
                        <a:pt x="9569" y="15174"/>
                        <a:pt x="14985" y="9674"/>
                        <a:pt x="21718" y="9620"/>
                      </a:cubicBezTo>
                      <a:cubicBezTo>
                        <a:pt x="21749" y="9620"/>
                        <a:pt x="21782" y="9620"/>
                        <a:pt x="21813" y="962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5" name="Frihandsfigur: Form 84">
                  <a:extLst>
                    <a:ext uri="{FF2B5EF4-FFF2-40B4-BE49-F238E27FC236}">
                      <a16:creationId xmlns:a16="http://schemas.microsoft.com/office/drawing/2014/main" id="{547562A5-66CC-6E3D-7E11-A6D7F77DD642}"/>
                    </a:ext>
                  </a:extLst>
                </p:cNvPr>
                <p:cNvSpPr/>
                <p:nvPr/>
              </p:nvSpPr>
              <p:spPr>
                <a:xfrm>
                  <a:off x="6102293" y="665809"/>
                  <a:ext cx="609600" cy="304800"/>
                </a:xfrm>
                <a:custGeom>
                  <a:avLst/>
                  <a:gdLst>
                    <a:gd name="connsiteX0" fmla="*/ 579120 w 609600"/>
                    <a:gd name="connsiteY0" fmla="*/ 91440 h 304800"/>
                    <a:gd name="connsiteX1" fmla="*/ 442817 w 609600"/>
                    <a:gd name="connsiteY1" fmla="*/ 22765 h 304800"/>
                    <a:gd name="connsiteX2" fmla="*/ 442817 w 609600"/>
                    <a:gd name="connsiteY2" fmla="*/ 59722 h 304800"/>
                    <a:gd name="connsiteX3" fmla="*/ 467773 w 609600"/>
                    <a:gd name="connsiteY3" fmla="*/ 92869 h 304800"/>
                    <a:gd name="connsiteX4" fmla="*/ 433483 w 609600"/>
                    <a:gd name="connsiteY4" fmla="*/ 127159 h 304800"/>
                    <a:gd name="connsiteX5" fmla="*/ 399193 w 609600"/>
                    <a:gd name="connsiteY5" fmla="*/ 92869 h 304800"/>
                    <a:gd name="connsiteX6" fmla="*/ 424148 w 609600"/>
                    <a:gd name="connsiteY6" fmla="*/ 59722 h 304800"/>
                    <a:gd name="connsiteX7" fmla="*/ 424148 w 609600"/>
                    <a:gd name="connsiteY7" fmla="*/ 17240 h 304800"/>
                    <a:gd name="connsiteX8" fmla="*/ 304800 w 609600"/>
                    <a:gd name="connsiteY8" fmla="*/ 0 h 304800"/>
                    <a:gd name="connsiteX9" fmla="*/ 181642 w 609600"/>
                    <a:gd name="connsiteY9" fmla="*/ 18383 h 304800"/>
                    <a:gd name="connsiteX10" fmla="*/ 181642 w 609600"/>
                    <a:gd name="connsiteY10" fmla="*/ 67818 h 304800"/>
                    <a:gd name="connsiteX11" fmla="*/ 240506 w 609600"/>
                    <a:gd name="connsiteY11" fmla="*/ 135827 h 304800"/>
                    <a:gd name="connsiteX12" fmla="*/ 233934 w 609600"/>
                    <a:gd name="connsiteY12" fmla="*/ 146971 h 304800"/>
                    <a:gd name="connsiteX13" fmla="*/ 233934 w 609600"/>
                    <a:gd name="connsiteY13" fmla="*/ 227362 h 304800"/>
                    <a:gd name="connsiteX14" fmla="*/ 216979 w 609600"/>
                    <a:gd name="connsiteY14" fmla="*/ 246412 h 304800"/>
                    <a:gd name="connsiteX15" fmla="*/ 207454 w 609600"/>
                    <a:gd name="connsiteY15" fmla="*/ 253270 h 304800"/>
                    <a:gd name="connsiteX16" fmla="*/ 204216 w 609600"/>
                    <a:gd name="connsiteY16" fmla="*/ 253270 h 304800"/>
                    <a:gd name="connsiteX17" fmla="*/ 190001 w 609600"/>
                    <a:gd name="connsiteY17" fmla="*/ 241291 h 304800"/>
                    <a:gd name="connsiteX18" fmla="*/ 201980 w 609600"/>
                    <a:gd name="connsiteY18" fmla="*/ 227076 h 304800"/>
                    <a:gd name="connsiteX19" fmla="*/ 204216 w 609600"/>
                    <a:gd name="connsiteY19" fmla="*/ 227076 h 304800"/>
                    <a:gd name="connsiteX20" fmla="*/ 207454 w 609600"/>
                    <a:gd name="connsiteY20" fmla="*/ 227076 h 304800"/>
                    <a:gd name="connsiteX21" fmla="*/ 216979 w 609600"/>
                    <a:gd name="connsiteY21" fmla="*/ 232981 h 304800"/>
                    <a:gd name="connsiteX22" fmla="*/ 220885 w 609600"/>
                    <a:gd name="connsiteY22" fmla="*/ 227076 h 304800"/>
                    <a:gd name="connsiteX23" fmla="*/ 220885 w 609600"/>
                    <a:gd name="connsiteY23" fmla="*/ 146971 h 304800"/>
                    <a:gd name="connsiteX24" fmla="*/ 214313 w 609600"/>
                    <a:gd name="connsiteY24" fmla="*/ 135827 h 304800"/>
                    <a:gd name="connsiteX25" fmla="*/ 171831 w 609600"/>
                    <a:gd name="connsiteY25" fmla="*/ 93345 h 304800"/>
                    <a:gd name="connsiteX26" fmla="*/ 129350 w 609600"/>
                    <a:gd name="connsiteY26" fmla="*/ 135827 h 304800"/>
                    <a:gd name="connsiteX27" fmla="*/ 122777 w 609600"/>
                    <a:gd name="connsiteY27" fmla="*/ 146971 h 304800"/>
                    <a:gd name="connsiteX28" fmla="*/ 122777 w 609600"/>
                    <a:gd name="connsiteY28" fmla="*/ 227362 h 304800"/>
                    <a:gd name="connsiteX29" fmla="*/ 126682 w 609600"/>
                    <a:gd name="connsiteY29" fmla="*/ 233267 h 304800"/>
                    <a:gd name="connsiteX30" fmla="*/ 136208 w 609600"/>
                    <a:gd name="connsiteY30" fmla="*/ 227362 h 304800"/>
                    <a:gd name="connsiteX31" fmla="*/ 139446 w 609600"/>
                    <a:gd name="connsiteY31" fmla="*/ 227362 h 304800"/>
                    <a:gd name="connsiteX32" fmla="*/ 151425 w 609600"/>
                    <a:gd name="connsiteY32" fmla="*/ 241577 h 304800"/>
                    <a:gd name="connsiteX33" fmla="*/ 139446 w 609600"/>
                    <a:gd name="connsiteY33" fmla="*/ 253556 h 304800"/>
                    <a:gd name="connsiteX34" fmla="*/ 136208 w 609600"/>
                    <a:gd name="connsiteY34" fmla="*/ 253556 h 304800"/>
                    <a:gd name="connsiteX35" fmla="*/ 126682 w 609600"/>
                    <a:gd name="connsiteY35" fmla="*/ 246698 h 304800"/>
                    <a:gd name="connsiteX36" fmla="*/ 109728 w 609600"/>
                    <a:gd name="connsiteY36" fmla="*/ 227648 h 304800"/>
                    <a:gd name="connsiteX37" fmla="*/ 109728 w 609600"/>
                    <a:gd name="connsiteY37" fmla="*/ 146971 h 304800"/>
                    <a:gd name="connsiteX38" fmla="*/ 103156 w 609600"/>
                    <a:gd name="connsiteY38" fmla="*/ 135827 h 304800"/>
                    <a:gd name="connsiteX39" fmla="*/ 161925 w 609600"/>
                    <a:gd name="connsiteY39" fmla="*/ 67818 h 304800"/>
                    <a:gd name="connsiteX40" fmla="*/ 161925 w 609600"/>
                    <a:gd name="connsiteY40" fmla="*/ 24384 h 304800"/>
                    <a:gd name="connsiteX41" fmla="*/ 30385 w 609600"/>
                    <a:gd name="connsiteY41" fmla="*/ 91059 h 304800"/>
                    <a:gd name="connsiteX42" fmla="*/ 0 w 609600"/>
                    <a:gd name="connsiteY42" fmla="*/ 152400 h 304800"/>
                    <a:gd name="connsiteX43" fmla="*/ 0 w 609600"/>
                    <a:gd name="connsiteY43" fmla="*/ 304800 h 304800"/>
                    <a:gd name="connsiteX44" fmla="*/ 609600 w 609600"/>
                    <a:gd name="connsiteY44" fmla="*/ 304800 h 304800"/>
                    <a:gd name="connsiteX45" fmla="*/ 609600 w 609600"/>
                    <a:gd name="connsiteY45" fmla="*/ 152400 h 304800"/>
                    <a:gd name="connsiteX46" fmla="*/ 579120 w 609600"/>
                    <a:gd name="connsiteY46" fmla="*/ 9144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600" h="304800">
                      <a:moveTo>
                        <a:pt x="579120" y="91440"/>
                      </a:moveTo>
                      <a:cubicBezTo>
                        <a:pt x="538449" y="60117"/>
                        <a:pt x="492193" y="36811"/>
                        <a:pt x="442817" y="22765"/>
                      </a:cubicBezTo>
                      <a:lnTo>
                        <a:pt x="442817" y="59722"/>
                      </a:lnTo>
                      <a:cubicBezTo>
                        <a:pt x="457577" y="63998"/>
                        <a:pt x="467744" y="77502"/>
                        <a:pt x="467773" y="92869"/>
                      </a:cubicBezTo>
                      <a:cubicBezTo>
                        <a:pt x="467773" y="111806"/>
                        <a:pt x="452420" y="127159"/>
                        <a:pt x="433483" y="127159"/>
                      </a:cubicBezTo>
                      <a:cubicBezTo>
                        <a:pt x="414545" y="127159"/>
                        <a:pt x="399193" y="111806"/>
                        <a:pt x="399193" y="92869"/>
                      </a:cubicBezTo>
                      <a:cubicBezTo>
                        <a:pt x="399221" y="77502"/>
                        <a:pt x="409388" y="63998"/>
                        <a:pt x="424148" y="59722"/>
                      </a:cubicBezTo>
                      <a:lnTo>
                        <a:pt x="424148" y="17240"/>
                      </a:lnTo>
                      <a:cubicBezTo>
                        <a:pt x="385365" y="5952"/>
                        <a:pt x="345193" y="150"/>
                        <a:pt x="304800" y="0"/>
                      </a:cubicBezTo>
                      <a:cubicBezTo>
                        <a:pt x="263119" y="697"/>
                        <a:pt x="221710" y="6878"/>
                        <a:pt x="181642" y="18383"/>
                      </a:cubicBezTo>
                      <a:lnTo>
                        <a:pt x="181642" y="67818"/>
                      </a:lnTo>
                      <a:cubicBezTo>
                        <a:pt x="215423" y="72735"/>
                        <a:pt x="240484" y="101689"/>
                        <a:pt x="240506" y="135827"/>
                      </a:cubicBezTo>
                      <a:cubicBezTo>
                        <a:pt x="240461" y="140448"/>
                        <a:pt x="237955" y="144694"/>
                        <a:pt x="233934" y="146971"/>
                      </a:cubicBezTo>
                      <a:lnTo>
                        <a:pt x="233934" y="227362"/>
                      </a:lnTo>
                      <a:cubicBezTo>
                        <a:pt x="233703" y="237004"/>
                        <a:pt x="226529" y="245063"/>
                        <a:pt x="216979" y="246412"/>
                      </a:cubicBezTo>
                      <a:cubicBezTo>
                        <a:pt x="215757" y="250615"/>
                        <a:pt x="211828" y="253444"/>
                        <a:pt x="207454" y="253270"/>
                      </a:cubicBezTo>
                      <a:lnTo>
                        <a:pt x="204216" y="253270"/>
                      </a:lnTo>
                      <a:cubicBezTo>
                        <a:pt x="196983" y="253887"/>
                        <a:pt x="190619" y="248524"/>
                        <a:pt x="190001" y="241291"/>
                      </a:cubicBezTo>
                      <a:cubicBezTo>
                        <a:pt x="189384" y="234058"/>
                        <a:pt x="194747" y="227693"/>
                        <a:pt x="201980" y="227076"/>
                      </a:cubicBezTo>
                      <a:cubicBezTo>
                        <a:pt x="202724" y="227012"/>
                        <a:pt x="203472" y="227012"/>
                        <a:pt x="204216" y="227076"/>
                      </a:cubicBezTo>
                      <a:lnTo>
                        <a:pt x="207454" y="227076"/>
                      </a:lnTo>
                      <a:cubicBezTo>
                        <a:pt x="211574" y="226770"/>
                        <a:pt x="215421" y="229155"/>
                        <a:pt x="216979" y="232981"/>
                      </a:cubicBezTo>
                      <a:cubicBezTo>
                        <a:pt x="219354" y="231981"/>
                        <a:pt x="220894" y="229652"/>
                        <a:pt x="220885" y="227076"/>
                      </a:cubicBezTo>
                      <a:lnTo>
                        <a:pt x="220885" y="146971"/>
                      </a:lnTo>
                      <a:cubicBezTo>
                        <a:pt x="216773" y="144787"/>
                        <a:pt x="214234" y="140481"/>
                        <a:pt x="214313" y="135827"/>
                      </a:cubicBezTo>
                      <a:cubicBezTo>
                        <a:pt x="214313" y="112365"/>
                        <a:pt x="195293" y="93345"/>
                        <a:pt x="171831" y="93345"/>
                      </a:cubicBezTo>
                      <a:cubicBezTo>
                        <a:pt x="148369" y="93345"/>
                        <a:pt x="129350" y="112365"/>
                        <a:pt x="129350" y="135827"/>
                      </a:cubicBezTo>
                      <a:cubicBezTo>
                        <a:pt x="129265" y="140437"/>
                        <a:pt x="126771" y="144666"/>
                        <a:pt x="122777" y="146971"/>
                      </a:cubicBezTo>
                      <a:lnTo>
                        <a:pt x="122777" y="227362"/>
                      </a:lnTo>
                      <a:cubicBezTo>
                        <a:pt x="122768" y="229938"/>
                        <a:pt x="124308" y="232267"/>
                        <a:pt x="126682" y="233267"/>
                      </a:cubicBezTo>
                      <a:cubicBezTo>
                        <a:pt x="128518" y="229686"/>
                        <a:pt x="132183" y="227413"/>
                        <a:pt x="136208" y="227362"/>
                      </a:cubicBezTo>
                      <a:lnTo>
                        <a:pt x="139446" y="227362"/>
                      </a:lnTo>
                      <a:cubicBezTo>
                        <a:pt x="146679" y="227979"/>
                        <a:pt x="152043" y="234344"/>
                        <a:pt x="151425" y="241577"/>
                      </a:cubicBezTo>
                      <a:cubicBezTo>
                        <a:pt x="150881" y="247953"/>
                        <a:pt x="145823" y="253012"/>
                        <a:pt x="139446" y="253556"/>
                      </a:cubicBezTo>
                      <a:lnTo>
                        <a:pt x="136208" y="253556"/>
                      </a:lnTo>
                      <a:cubicBezTo>
                        <a:pt x="131834" y="253730"/>
                        <a:pt x="127905" y="250901"/>
                        <a:pt x="126682" y="246698"/>
                      </a:cubicBezTo>
                      <a:cubicBezTo>
                        <a:pt x="117133" y="245349"/>
                        <a:pt x="109959" y="237290"/>
                        <a:pt x="109728" y="227648"/>
                      </a:cubicBezTo>
                      <a:lnTo>
                        <a:pt x="109728" y="146971"/>
                      </a:lnTo>
                      <a:cubicBezTo>
                        <a:pt x="105616" y="144787"/>
                        <a:pt x="103078" y="140481"/>
                        <a:pt x="103156" y="135827"/>
                      </a:cubicBezTo>
                      <a:cubicBezTo>
                        <a:pt x="103171" y="101720"/>
                        <a:pt x="128182" y="72778"/>
                        <a:pt x="161925" y="67818"/>
                      </a:cubicBezTo>
                      <a:lnTo>
                        <a:pt x="161925" y="24384"/>
                      </a:lnTo>
                      <a:cubicBezTo>
                        <a:pt x="114976" y="39871"/>
                        <a:pt x="70631" y="62349"/>
                        <a:pt x="30385" y="91059"/>
                      </a:cubicBezTo>
                      <a:cubicBezTo>
                        <a:pt x="11525" y="105878"/>
                        <a:pt x="361" y="128417"/>
                        <a:pt x="0" y="152400"/>
                      </a:cubicBezTo>
                      <a:lnTo>
                        <a:pt x="0" y="304800"/>
                      </a:lnTo>
                      <a:lnTo>
                        <a:pt x="609600" y="304800"/>
                      </a:lnTo>
                      <a:lnTo>
                        <a:pt x="609600" y="152400"/>
                      </a:lnTo>
                      <a:cubicBezTo>
                        <a:pt x="609103" y="128536"/>
                        <a:pt x="597913" y="106157"/>
                        <a:pt x="579120" y="9144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grpSp>
        <p:sp>
          <p:nvSpPr>
            <p:cNvPr id="78" name="Rektangel 77">
              <a:extLst>
                <a:ext uri="{FF2B5EF4-FFF2-40B4-BE49-F238E27FC236}">
                  <a16:creationId xmlns:a16="http://schemas.microsoft.com/office/drawing/2014/main" id="{83AB541B-D8BA-60C9-FEE1-5B547FCDF5E8}"/>
                </a:ext>
              </a:extLst>
            </p:cNvPr>
            <p:cNvSpPr/>
            <p:nvPr/>
          </p:nvSpPr>
          <p:spPr>
            <a:xfrm>
              <a:off x="1353064" y="5634674"/>
              <a:ext cx="3982885"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srgbClr val="000000"/>
                  </a:solidFill>
                  <a:effectLst/>
                  <a:uLnTx/>
                  <a:uFillTx/>
                  <a:latin typeface="Arial Black"/>
                  <a:ea typeface="Calibri" panose="020F0502020204030204" pitchFamily="34" charset="0"/>
                  <a:cs typeface="+mn-cs"/>
                </a:rPr>
                <a:t>Individen i centrum</a:t>
              </a:r>
              <a:endParaRPr kumimoji="0" lang="sv-SE" sz="2800" b="0" i="0" u="none" strike="noStrike" kern="1200" cap="none" spc="0" normalizeH="0" baseline="0" noProof="0">
                <a:ln>
                  <a:noFill/>
                </a:ln>
                <a:solidFill>
                  <a:prstClr val="black"/>
                </a:solidFill>
                <a:effectLst/>
                <a:uLnTx/>
                <a:uFillTx/>
                <a:latin typeface="Arial Black"/>
                <a:ea typeface="+mn-ea"/>
                <a:cs typeface="+mn-cs"/>
              </a:endParaRPr>
            </a:p>
          </p:txBody>
        </p:sp>
        <p:sp>
          <p:nvSpPr>
            <p:cNvPr id="79" name="Rektangel 78">
              <a:extLst>
                <a:ext uri="{FF2B5EF4-FFF2-40B4-BE49-F238E27FC236}">
                  <a16:creationId xmlns:a16="http://schemas.microsoft.com/office/drawing/2014/main" id="{660557A2-0CD7-325A-2A89-459B9E62AD09}"/>
                </a:ext>
              </a:extLst>
            </p:cNvPr>
            <p:cNvSpPr/>
            <p:nvPr/>
          </p:nvSpPr>
          <p:spPr>
            <a:xfrm>
              <a:off x="2666487" y="3610262"/>
              <a:ext cx="131202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Arial Nova"/>
                  <a:ea typeface="Calibri" panose="020F0502020204030204" pitchFamily="34" charset="0"/>
                  <a:cs typeface="+mn-cs"/>
                </a:rPr>
                <a:t>Individens behov </a:t>
              </a:r>
              <a:endParaRPr kumimoji="0" lang="sv-SE" sz="1400" b="0" i="0" u="none" strike="noStrike" kern="1200" cap="none" spc="0" normalizeH="0" baseline="0" noProof="0">
                <a:ln>
                  <a:noFill/>
                </a:ln>
                <a:solidFill>
                  <a:prstClr val="black"/>
                </a:solidFill>
                <a:effectLst/>
                <a:uLnTx/>
                <a:uFillTx/>
                <a:latin typeface="Arial Nova"/>
                <a:ea typeface="+mn-ea"/>
                <a:cs typeface="+mn-cs"/>
              </a:endParaRPr>
            </a:p>
          </p:txBody>
        </p:sp>
        <p:sp>
          <p:nvSpPr>
            <p:cNvPr id="80" name="Frihandsfigur: Form 79">
              <a:extLst>
                <a:ext uri="{FF2B5EF4-FFF2-40B4-BE49-F238E27FC236}">
                  <a16:creationId xmlns:a16="http://schemas.microsoft.com/office/drawing/2014/main" id="{E1755BEC-BAE8-F8D5-7A67-89BD7D203005}"/>
                </a:ext>
                <a:ext uri="{C183D7F6-B498-43B3-948B-1728B52AA6E4}">
                  <adec:decorative xmlns:adec="http://schemas.microsoft.com/office/drawing/2017/decorative" val="1"/>
                </a:ext>
              </a:extLst>
            </p:cNvPr>
            <p:cNvSpPr/>
            <p:nvPr/>
          </p:nvSpPr>
          <p:spPr>
            <a:xfrm>
              <a:off x="2806162" y="2557685"/>
              <a:ext cx="1034977" cy="1023985"/>
            </a:xfrm>
            <a:custGeom>
              <a:avLst/>
              <a:gdLst>
                <a:gd name="connsiteX0" fmla="*/ 87641 w 1257322"/>
                <a:gd name="connsiteY0" fmla="*/ 922020 h 1243969"/>
                <a:gd name="connsiteX1" fmla="*/ 1152536 w 1257322"/>
                <a:gd name="connsiteY1" fmla="*/ 922020 h 1243969"/>
                <a:gd name="connsiteX2" fmla="*/ 1257322 w 1257322"/>
                <a:gd name="connsiteY2" fmla="*/ 1243969 h 1243969"/>
                <a:gd name="connsiteX3" fmla="*/ 0 w 1257322"/>
                <a:gd name="connsiteY3" fmla="*/ 1232535 h 1243969"/>
                <a:gd name="connsiteX4" fmla="*/ 87641 w 1257322"/>
                <a:gd name="connsiteY4" fmla="*/ 922020 h 1243969"/>
                <a:gd name="connsiteX5" fmla="*/ 854228 w 1257322"/>
                <a:gd name="connsiteY5" fmla="*/ 526008 h 1243969"/>
                <a:gd name="connsiteX6" fmla="*/ 850387 w 1257322"/>
                <a:gd name="connsiteY6" fmla="*/ 530983 h 1243969"/>
                <a:gd name="connsiteX7" fmla="*/ 855887 w 1257322"/>
                <a:gd name="connsiteY7" fmla="*/ 531093 h 1243969"/>
                <a:gd name="connsiteX8" fmla="*/ 630566 w 1257322"/>
                <a:gd name="connsiteY8" fmla="*/ 0 h 1243969"/>
                <a:gd name="connsiteX9" fmla="*/ 928222 w 1257322"/>
                <a:gd name="connsiteY9" fmla="*/ 318135 h 1243969"/>
                <a:gd name="connsiteX10" fmla="*/ 923926 w 1257322"/>
                <a:gd name="connsiteY10" fmla="*/ 363689 h 1243969"/>
                <a:gd name="connsiteX11" fmla="*/ 925702 w 1257322"/>
                <a:gd name="connsiteY11" fmla="*/ 363318 h 1243969"/>
                <a:gd name="connsiteX12" fmla="*/ 946442 w 1257322"/>
                <a:gd name="connsiteY12" fmla="*/ 449292 h 1243969"/>
                <a:gd name="connsiteX13" fmla="*/ 872635 w 1257322"/>
                <a:gd name="connsiteY13" fmla="*/ 548703 h 1243969"/>
                <a:gd name="connsiteX14" fmla="*/ 860668 w 1257322"/>
                <a:gd name="connsiteY14" fmla="*/ 537533 h 1243969"/>
                <a:gd name="connsiteX15" fmla="*/ 809120 w 1257322"/>
                <a:gd name="connsiteY15" fmla="*/ 678198 h 1243969"/>
                <a:gd name="connsiteX16" fmla="*/ 825779 w 1257322"/>
                <a:gd name="connsiteY16" fmla="*/ 717431 h 1243969"/>
                <a:gd name="connsiteX17" fmla="*/ 1152537 w 1257322"/>
                <a:gd name="connsiteY17" fmla="*/ 922019 h 1243969"/>
                <a:gd name="connsiteX18" fmla="*/ 87641 w 1257322"/>
                <a:gd name="connsiteY18" fmla="*/ 922019 h 1243969"/>
                <a:gd name="connsiteX19" fmla="*/ 443116 w 1257322"/>
                <a:gd name="connsiteY19" fmla="*/ 699450 h 1243969"/>
                <a:gd name="connsiteX20" fmla="*/ 451908 w 1257322"/>
                <a:gd name="connsiteY20" fmla="*/ 675459 h 1243969"/>
                <a:gd name="connsiteX21" fmla="*/ 395314 w 1257322"/>
                <a:gd name="connsiteY21" fmla="*/ 542179 h 1243969"/>
                <a:gd name="connsiteX22" fmla="*/ 388323 w 1257322"/>
                <a:gd name="connsiteY22" fmla="*/ 548704 h 1243969"/>
                <a:gd name="connsiteX23" fmla="*/ 314516 w 1257322"/>
                <a:gd name="connsiteY23" fmla="*/ 449293 h 1243969"/>
                <a:gd name="connsiteX24" fmla="*/ 335256 w 1257322"/>
                <a:gd name="connsiteY24" fmla="*/ 363319 h 1243969"/>
                <a:gd name="connsiteX25" fmla="*/ 337210 w 1257322"/>
                <a:gd name="connsiteY25" fmla="*/ 363727 h 1243969"/>
                <a:gd name="connsiteX26" fmla="*/ 332910 w 1257322"/>
                <a:gd name="connsiteY26" fmla="*/ 318135 h 1243969"/>
                <a:gd name="connsiteX27" fmla="*/ 630566 w 1257322"/>
                <a:gd name="connsiteY27" fmla="*/ 0 h 124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7322" h="1243969">
                  <a:moveTo>
                    <a:pt x="87641" y="922020"/>
                  </a:moveTo>
                  <a:lnTo>
                    <a:pt x="1152536" y="922020"/>
                  </a:lnTo>
                  <a:cubicBezTo>
                    <a:pt x="1196943" y="972195"/>
                    <a:pt x="1218560" y="1007123"/>
                    <a:pt x="1257322" y="1243969"/>
                  </a:cubicBezTo>
                  <a:lnTo>
                    <a:pt x="0" y="1232535"/>
                  </a:lnTo>
                  <a:cubicBezTo>
                    <a:pt x="4366" y="1071888"/>
                    <a:pt x="56546" y="968383"/>
                    <a:pt x="87641" y="922020"/>
                  </a:cubicBezTo>
                  <a:close/>
                  <a:moveTo>
                    <a:pt x="854228" y="526008"/>
                  </a:moveTo>
                  <a:lnTo>
                    <a:pt x="850387" y="530983"/>
                  </a:lnTo>
                  <a:lnTo>
                    <a:pt x="855887" y="531093"/>
                  </a:lnTo>
                  <a:close/>
                  <a:moveTo>
                    <a:pt x="630566" y="0"/>
                  </a:moveTo>
                  <a:cubicBezTo>
                    <a:pt x="794957" y="0"/>
                    <a:pt x="928222" y="142434"/>
                    <a:pt x="928222" y="318135"/>
                  </a:cubicBezTo>
                  <a:lnTo>
                    <a:pt x="923926" y="363689"/>
                  </a:lnTo>
                  <a:lnTo>
                    <a:pt x="925702" y="363318"/>
                  </a:lnTo>
                  <a:cubicBezTo>
                    <a:pt x="941460" y="365841"/>
                    <a:pt x="955287" y="418395"/>
                    <a:pt x="946442" y="449292"/>
                  </a:cubicBezTo>
                  <a:cubicBezTo>
                    <a:pt x="937597" y="480189"/>
                    <a:pt x="897918" y="556942"/>
                    <a:pt x="872635" y="548703"/>
                  </a:cubicBezTo>
                  <a:lnTo>
                    <a:pt x="860668" y="537533"/>
                  </a:lnTo>
                  <a:lnTo>
                    <a:pt x="809120" y="678198"/>
                  </a:lnTo>
                  <a:lnTo>
                    <a:pt x="825779" y="717431"/>
                  </a:lnTo>
                  <a:lnTo>
                    <a:pt x="1152537" y="922019"/>
                  </a:lnTo>
                  <a:lnTo>
                    <a:pt x="87641" y="922019"/>
                  </a:lnTo>
                  <a:lnTo>
                    <a:pt x="443116" y="699450"/>
                  </a:lnTo>
                  <a:lnTo>
                    <a:pt x="451908" y="675459"/>
                  </a:lnTo>
                  <a:lnTo>
                    <a:pt x="395314" y="542179"/>
                  </a:lnTo>
                  <a:lnTo>
                    <a:pt x="388323" y="548704"/>
                  </a:lnTo>
                  <a:cubicBezTo>
                    <a:pt x="363040" y="556943"/>
                    <a:pt x="323361" y="480190"/>
                    <a:pt x="314516" y="449293"/>
                  </a:cubicBezTo>
                  <a:cubicBezTo>
                    <a:pt x="305672" y="418396"/>
                    <a:pt x="319498" y="365842"/>
                    <a:pt x="335256" y="363319"/>
                  </a:cubicBezTo>
                  <a:lnTo>
                    <a:pt x="337210" y="363727"/>
                  </a:lnTo>
                  <a:lnTo>
                    <a:pt x="332910" y="318135"/>
                  </a:lnTo>
                  <a:cubicBezTo>
                    <a:pt x="332910" y="142434"/>
                    <a:pt x="466175" y="0"/>
                    <a:pt x="630566" y="0"/>
                  </a:cubicBezTo>
                  <a:close/>
                </a:path>
              </a:pathLst>
            </a:custGeom>
            <a:solidFill>
              <a:srgbClr val="115D9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pic>
        <p:nvPicPr>
          <p:cNvPr id="86" name="Bildobjekt 85">
            <a:extLst>
              <a:ext uri="{FF2B5EF4-FFF2-40B4-BE49-F238E27FC236}">
                <a16:creationId xmlns:a16="http://schemas.microsoft.com/office/drawing/2014/main" id="{4688AD24-0103-8C4C-01C9-9819E900A7E4}"/>
              </a:ext>
            </a:extLst>
          </p:cNvPr>
          <p:cNvPicPr>
            <a:picLocks noChangeAspect="1"/>
          </p:cNvPicPr>
          <p:nvPr/>
        </p:nvPicPr>
        <p:blipFill>
          <a:blip r:embed="rId13">
            <a:grayscl/>
            <a:alphaModFix amt="80000"/>
          </a:blip>
          <a:stretch>
            <a:fillRect/>
          </a:stretch>
        </p:blipFill>
        <p:spPr>
          <a:xfrm>
            <a:off x="922358" y="1547331"/>
            <a:ext cx="4200508" cy="5090601"/>
          </a:xfrm>
          <a:prstGeom prst="rect">
            <a:avLst/>
          </a:prstGeom>
        </p:spPr>
      </p:pic>
      <p:sp>
        <p:nvSpPr>
          <p:cNvPr id="87" name="Pil: nedåt 86">
            <a:extLst>
              <a:ext uri="{FF2B5EF4-FFF2-40B4-BE49-F238E27FC236}">
                <a16:creationId xmlns:a16="http://schemas.microsoft.com/office/drawing/2014/main" id="{F19B11E9-775F-FDFA-B322-A31864392188}"/>
              </a:ext>
              <a:ext uri="{C183D7F6-B498-43B3-948B-1728B52AA6E4}">
                <adec:decorative xmlns:adec="http://schemas.microsoft.com/office/drawing/2017/decorative" val="1"/>
              </a:ext>
            </a:extLst>
          </p:cNvPr>
          <p:cNvSpPr/>
          <p:nvPr/>
        </p:nvSpPr>
        <p:spPr>
          <a:xfrm rot="16200000">
            <a:off x="4870554" y="2631129"/>
            <a:ext cx="1458408" cy="2072936"/>
          </a:xfrm>
          <a:prstGeom prst="downArrow">
            <a:avLst/>
          </a:prstGeom>
          <a:solidFill>
            <a:srgbClr val="52A8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88" name="Grupp 87">
            <a:extLst>
              <a:ext uri="{FF2B5EF4-FFF2-40B4-BE49-F238E27FC236}">
                <a16:creationId xmlns:a16="http://schemas.microsoft.com/office/drawing/2014/main" id="{1A76968B-E5C5-C259-64E7-55EDDF4DAF23}"/>
              </a:ext>
            </a:extLst>
          </p:cNvPr>
          <p:cNvGrpSpPr/>
          <p:nvPr/>
        </p:nvGrpSpPr>
        <p:grpSpPr>
          <a:xfrm>
            <a:off x="6825526" y="1947769"/>
            <a:ext cx="4468114" cy="4599221"/>
            <a:chOff x="6700044" y="1656258"/>
            <a:chExt cx="4468114" cy="4599221"/>
          </a:xfrm>
        </p:grpSpPr>
        <p:sp>
          <p:nvSpPr>
            <p:cNvPr id="89" name="Ellips 88" descr="Se beskrivning i Anteckningar">
              <a:extLst>
                <a:ext uri="{FF2B5EF4-FFF2-40B4-BE49-F238E27FC236}">
                  <a16:creationId xmlns:a16="http://schemas.microsoft.com/office/drawing/2014/main" id="{080D2F07-78FC-08B1-1D10-E619F579BC55}"/>
                </a:ext>
              </a:extLst>
            </p:cNvPr>
            <p:cNvSpPr/>
            <p:nvPr/>
          </p:nvSpPr>
          <p:spPr>
            <a:xfrm>
              <a:off x="7753052" y="2144502"/>
              <a:ext cx="2420095" cy="2420095"/>
            </a:xfrm>
            <a:prstGeom prst="ellipse">
              <a:avLst/>
            </a:prstGeom>
            <a:solidFill>
              <a:srgbClr val="E7E6E6">
                <a:lumMod val="90000"/>
                <a:alpha val="6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0" name="Ellips 89" descr="Se beskrivning i Anteckningar">
              <a:extLst>
                <a:ext uri="{FF2B5EF4-FFF2-40B4-BE49-F238E27FC236}">
                  <a16:creationId xmlns:a16="http://schemas.microsoft.com/office/drawing/2014/main" id="{44EE2BA1-41AE-8F1F-66A4-ABAF40FB792B}"/>
                </a:ext>
              </a:extLst>
            </p:cNvPr>
            <p:cNvSpPr/>
            <p:nvPr/>
          </p:nvSpPr>
          <p:spPr>
            <a:xfrm>
              <a:off x="7332216" y="1766238"/>
              <a:ext cx="3241964" cy="3241964"/>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1" name="Ellips 90">
              <a:extLst>
                <a:ext uri="{FF2B5EF4-FFF2-40B4-BE49-F238E27FC236}">
                  <a16:creationId xmlns:a16="http://schemas.microsoft.com/office/drawing/2014/main" id="{6A6C87F7-3D83-30E7-8F5C-83CA2CF2F0D4}"/>
                </a:ext>
                <a:ext uri="{C183D7F6-B498-43B3-948B-1728B52AA6E4}">
                  <adec:decorative xmlns:adec="http://schemas.microsoft.com/office/drawing/2017/decorative" val="1"/>
                </a:ext>
              </a:extLst>
            </p:cNvPr>
            <p:cNvSpPr/>
            <p:nvPr/>
          </p:nvSpPr>
          <p:spPr>
            <a:xfrm>
              <a:off x="9187516" y="4230547"/>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2" name="Ellips 91">
              <a:extLst>
                <a:ext uri="{FF2B5EF4-FFF2-40B4-BE49-F238E27FC236}">
                  <a16:creationId xmlns:a16="http://schemas.microsoft.com/office/drawing/2014/main" id="{8FDC97AC-DDE7-644F-36A0-1D080C1C098D}"/>
                </a:ext>
                <a:ext uri="{C183D7F6-B498-43B3-948B-1728B52AA6E4}">
                  <adec:decorative xmlns:adec="http://schemas.microsoft.com/office/drawing/2017/decorative" val="1"/>
                </a:ext>
              </a:extLst>
            </p:cNvPr>
            <p:cNvSpPr/>
            <p:nvPr/>
          </p:nvSpPr>
          <p:spPr>
            <a:xfrm>
              <a:off x="7634504" y="4230231"/>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3" name="Ellips 92">
              <a:extLst>
                <a:ext uri="{FF2B5EF4-FFF2-40B4-BE49-F238E27FC236}">
                  <a16:creationId xmlns:a16="http://schemas.microsoft.com/office/drawing/2014/main" id="{2061C8D5-E21A-E474-DC05-682F580CAA7E}"/>
                </a:ext>
                <a:ext uri="{C183D7F6-B498-43B3-948B-1728B52AA6E4}">
                  <adec:decorative xmlns:adec="http://schemas.microsoft.com/office/drawing/2017/decorative" val="1"/>
                </a:ext>
              </a:extLst>
            </p:cNvPr>
            <p:cNvSpPr/>
            <p:nvPr/>
          </p:nvSpPr>
          <p:spPr>
            <a:xfrm>
              <a:off x="6700044" y="3037125"/>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4" name="Ellips 93">
              <a:extLst>
                <a:ext uri="{FF2B5EF4-FFF2-40B4-BE49-F238E27FC236}">
                  <a16:creationId xmlns:a16="http://schemas.microsoft.com/office/drawing/2014/main" id="{37714020-D912-EAA5-1CD9-37A63D33890F}"/>
                </a:ext>
                <a:ext uri="{C183D7F6-B498-43B3-948B-1728B52AA6E4}">
                  <adec:decorative xmlns:adec="http://schemas.microsoft.com/office/drawing/2017/decorative" val="1"/>
                </a:ext>
              </a:extLst>
            </p:cNvPr>
            <p:cNvSpPr/>
            <p:nvPr/>
          </p:nvSpPr>
          <p:spPr>
            <a:xfrm>
              <a:off x="6978223" y="1656389"/>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5" name="Ellips 94">
              <a:extLst>
                <a:ext uri="{FF2B5EF4-FFF2-40B4-BE49-F238E27FC236}">
                  <a16:creationId xmlns:a16="http://schemas.microsoft.com/office/drawing/2014/main" id="{49424AF2-4159-3F50-E5C5-F79B6CE0BB1C}"/>
                </a:ext>
                <a:ext uri="{C183D7F6-B498-43B3-948B-1728B52AA6E4}">
                  <adec:decorative xmlns:adec="http://schemas.microsoft.com/office/drawing/2017/decorative" val="1"/>
                </a:ext>
              </a:extLst>
            </p:cNvPr>
            <p:cNvSpPr/>
            <p:nvPr/>
          </p:nvSpPr>
          <p:spPr>
            <a:xfrm>
              <a:off x="9702744" y="1656258"/>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6" name="Ellips 95">
              <a:extLst>
                <a:ext uri="{FF2B5EF4-FFF2-40B4-BE49-F238E27FC236}">
                  <a16:creationId xmlns:a16="http://schemas.microsoft.com/office/drawing/2014/main" id="{E82FCCD3-7F36-15EA-DA48-38180AB79FC0}"/>
                </a:ext>
                <a:ext uri="{C183D7F6-B498-43B3-948B-1728B52AA6E4}">
                  <adec:decorative xmlns:adec="http://schemas.microsoft.com/office/drawing/2017/decorative" val="1"/>
                </a:ext>
              </a:extLst>
            </p:cNvPr>
            <p:cNvSpPr/>
            <p:nvPr/>
          </p:nvSpPr>
          <p:spPr>
            <a:xfrm>
              <a:off x="9944663" y="3039036"/>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7" name="Ellips 96">
              <a:extLst>
                <a:ext uri="{FF2B5EF4-FFF2-40B4-BE49-F238E27FC236}">
                  <a16:creationId xmlns:a16="http://schemas.microsoft.com/office/drawing/2014/main" id="{32D0C766-5299-5F89-3030-73CB2B8FE5E5}"/>
                </a:ext>
                <a:ext uri="{C183D7F6-B498-43B3-948B-1728B52AA6E4}">
                  <adec:decorative xmlns:adec="http://schemas.microsoft.com/office/drawing/2017/decorative" val="1"/>
                </a:ext>
              </a:extLst>
            </p:cNvPr>
            <p:cNvSpPr/>
            <p:nvPr/>
          </p:nvSpPr>
          <p:spPr>
            <a:xfrm>
              <a:off x="7082975" y="1750864"/>
              <a:ext cx="1046018" cy="1046018"/>
            </a:xfrm>
            <a:prstGeom prst="ellipse">
              <a:avLst/>
            </a:prstGeom>
            <a:solidFill>
              <a:srgbClr val="5B9BD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98" name="Bild 97" descr="Användare">
              <a:extLst>
                <a:ext uri="{FF2B5EF4-FFF2-40B4-BE49-F238E27FC236}">
                  <a16:creationId xmlns:a16="http://schemas.microsoft.com/office/drawing/2014/main" id="{32850298-924E-08AF-C18E-BA581D70389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35198" y="1899471"/>
              <a:ext cx="692197" cy="692197"/>
            </a:xfrm>
            <a:prstGeom prst="rect">
              <a:avLst/>
            </a:prstGeom>
          </p:spPr>
        </p:pic>
        <p:sp>
          <p:nvSpPr>
            <p:cNvPr id="99" name="Ellips 98">
              <a:extLst>
                <a:ext uri="{FF2B5EF4-FFF2-40B4-BE49-F238E27FC236}">
                  <a16:creationId xmlns:a16="http://schemas.microsoft.com/office/drawing/2014/main" id="{98689A8A-8168-F37B-86C6-95DBFC99ECF4}"/>
                </a:ext>
                <a:ext uri="{C183D7F6-B498-43B3-948B-1728B52AA6E4}">
                  <adec:decorative xmlns:adec="http://schemas.microsoft.com/office/drawing/2017/decorative" val="1"/>
                </a:ext>
              </a:extLst>
            </p:cNvPr>
            <p:cNvSpPr/>
            <p:nvPr/>
          </p:nvSpPr>
          <p:spPr>
            <a:xfrm>
              <a:off x="7722356" y="4327881"/>
              <a:ext cx="1046018" cy="1046018"/>
            </a:xfrm>
            <a:prstGeom prst="ellipse">
              <a:avLst/>
            </a:prstGeom>
            <a:solidFill>
              <a:srgbClr val="F8DD4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0" name="Ellips 99">
              <a:extLst>
                <a:ext uri="{FF2B5EF4-FFF2-40B4-BE49-F238E27FC236}">
                  <a16:creationId xmlns:a16="http://schemas.microsoft.com/office/drawing/2014/main" id="{3AB4C212-3441-6120-D456-623EFAEC0634}"/>
                </a:ext>
                <a:ext uri="{C183D7F6-B498-43B3-948B-1728B52AA6E4}">
                  <adec:decorative xmlns:adec="http://schemas.microsoft.com/office/drawing/2017/decorative" val="1"/>
                </a:ext>
              </a:extLst>
            </p:cNvPr>
            <p:cNvSpPr/>
            <p:nvPr/>
          </p:nvSpPr>
          <p:spPr>
            <a:xfrm>
              <a:off x="9282491" y="4321971"/>
              <a:ext cx="1046018" cy="1046018"/>
            </a:xfrm>
            <a:prstGeom prst="ellipse">
              <a:avLst/>
            </a:prstGeom>
            <a:solidFill>
              <a:srgbClr val="F6A2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1" name="Ellips 100">
              <a:extLst>
                <a:ext uri="{FF2B5EF4-FFF2-40B4-BE49-F238E27FC236}">
                  <a16:creationId xmlns:a16="http://schemas.microsoft.com/office/drawing/2014/main" id="{EB6E93E6-CCCE-FA53-97F6-B429FB7DB604}"/>
                </a:ext>
                <a:ext uri="{C183D7F6-B498-43B3-948B-1728B52AA6E4}">
                  <adec:decorative xmlns:adec="http://schemas.microsoft.com/office/drawing/2017/decorative" val="1"/>
                </a:ext>
              </a:extLst>
            </p:cNvPr>
            <p:cNvSpPr/>
            <p:nvPr/>
          </p:nvSpPr>
          <p:spPr>
            <a:xfrm>
              <a:off x="6800219" y="3137541"/>
              <a:ext cx="1046018" cy="1046018"/>
            </a:xfrm>
            <a:prstGeom prst="ellipse">
              <a:avLst/>
            </a:prstGeom>
            <a:solidFill>
              <a:srgbClr val="52A8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2" name="Ellips 101">
              <a:extLst>
                <a:ext uri="{FF2B5EF4-FFF2-40B4-BE49-F238E27FC236}">
                  <a16:creationId xmlns:a16="http://schemas.microsoft.com/office/drawing/2014/main" id="{75509692-7F00-ECB9-6F82-852C9C0DD14A}"/>
                </a:ext>
                <a:ext uri="{C183D7F6-B498-43B3-948B-1728B52AA6E4}">
                  <adec:decorative xmlns:adec="http://schemas.microsoft.com/office/drawing/2017/decorative" val="1"/>
                </a:ext>
              </a:extLst>
            </p:cNvPr>
            <p:cNvSpPr/>
            <p:nvPr/>
          </p:nvSpPr>
          <p:spPr>
            <a:xfrm>
              <a:off x="10027105" y="3120703"/>
              <a:ext cx="1067039" cy="1062856"/>
            </a:xfrm>
            <a:prstGeom prst="ellipse">
              <a:avLst/>
            </a:prstGeom>
            <a:solidFill>
              <a:srgbClr val="9362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3" name="Ellips 102">
              <a:extLst>
                <a:ext uri="{FF2B5EF4-FFF2-40B4-BE49-F238E27FC236}">
                  <a16:creationId xmlns:a16="http://schemas.microsoft.com/office/drawing/2014/main" id="{BC0D17A2-93AA-CD0D-1D69-D58486F841EE}"/>
                </a:ext>
                <a:ext uri="{C183D7F6-B498-43B3-948B-1728B52AA6E4}">
                  <adec:decorative xmlns:adec="http://schemas.microsoft.com/office/drawing/2017/decorative" val="1"/>
                </a:ext>
              </a:extLst>
            </p:cNvPr>
            <p:cNvSpPr/>
            <p:nvPr/>
          </p:nvSpPr>
          <p:spPr>
            <a:xfrm>
              <a:off x="9792223" y="1756430"/>
              <a:ext cx="1046018" cy="1046018"/>
            </a:xfrm>
            <a:prstGeom prst="ellipse">
              <a:avLst/>
            </a:prstGeom>
            <a:solidFill>
              <a:srgbClr val="F9696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04" name="Bild 103" descr="Programmerare">
              <a:extLst>
                <a:ext uri="{FF2B5EF4-FFF2-40B4-BE49-F238E27FC236}">
                  <a16:creationId xmlns:a16="http://schemas.microsoft.com/office/drawing/2014/main" id="{9D029D16-8D27-645C-A5E2-1FA679935E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80029" y="1854327"/>
              <a:ext cx="692197" cy="692197"/>
            </a:xfrm>
            <a:prstGeom prst="rect">
              <a:avLst/>
            </a:prstGeom>
          </p:spPr>
        </p:pic>
        <p:pic>
          <p:nvPicPr>
            <p:cNvPr id="105" name="Bild 104" descr="Läkare">
              <a:extLst>
                <a:ext uri="{FF2B5EF4-FFF2-40B4-BE49-F238E27FC236}">
                  <a16:creationId xmlns:a16="http://schemas.microsoft.com/office/drawing/2014/main" id="{6404CD2F-78B7-BDD1-212A-F78734124B7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474432" y="4477052"/>
              <a:ext cx="692197" cy="692197"/>
            </a:xfrm>
            <a:prstGeom prst="rect">
              <a:avLst/>
            </a:prstGeom>
          </p:spPr>
        </p:pic>
        <p:pic>
          <p:nvPicPr>
            <p:cNvPr id="106" name="Bild 105" descr="Kvinnlig profil">
              <a:extLst>
                <a:ext uri="{FF2B5EF4-FFF2-40B4-BE49-F238E27FC236}">
                  <a16:creationId xmlns:a16="http://schemas.microsoft.com/office/drawing/2014/main" id="{2BEFF237-6C5A-9B38-1153-5F18CC1376A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228081" y="3319910"/>
              <a:ext cx="692197" cy="692197"/>
            </a:xfrm>
            <a:prstGeom prst="rect">
              <a:avLst/>
            </a:prstGeom>
          </p:spPr>
        </p:pic>
        <p:pic>
          <p:nvPicPr>
            <p:cNvPr id="107" name="Bild 106" descr="Manlig profil">
              <a:extLst>
                <a:ext uri="{FF2B5EF4-FFF2-40B4-BE49-F238E27FC236}">
                  <a16:creationId xmlns:a16="http://schemas.microsoft.com/office/drawing/2014/main" id="{E6038F29-CC6C-A423-92A7-6FBA75C96F9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893671" y="4499443"/>
              <a:ext cx="692197" cy="692197"/>
            </a:xfrm>
            <a:prstGeom prst="rect">
              <a:avLst/>
            </a:prstGeom>
          </p:spPr>
        </p:pic>
        <p:grpSp>
          <p:nvGrpSpPr>
            <p:cNvPr id="108" name="Grupp 107">
              <a:extLst>
                <a:ext uri="{FF2B5EF4-FFF2-40B4-BE49-F238E27FC236}">
                  <a16:creationId xmlns:a16="http://schemas.microsoft.com/office/drawing/2014/main" id="{3BE989E0-884B-F33E-DF88-5448CB766D6E}"/>
                </a:ext>
                <a:ext uri="{C183D7F6-B498-43B3-948B-1728B52AA6E4}">
                  <adec:decorative xmlns:adec="http://schemas.microsoft.com/office/drawing/2017/decorative" val="1"/>
                </a:ext>
              </a:extLst>
            </p:cNvPr>
            <p:cNvGrpSpPr/>
            <p:nvPr/>
          </p:nvGrpSpPr>
          <p:grpSpPr>
            <a:xfrm>
              <a:off x="7106709" y="3394656"/>
              <a:ext cx="461465" cy="526894"/>
              <a:chOff x="6899609" y="319317"/>
              <a:chExt cx="609600" cy="696033"/>
            </a:xfrm>
            <a:solidFill>
              <a:sysClr val="window" lastClr="FFFFFF"/>
            </a:solidFill>
          </p:grpSpPr>
          <p:sp>
            <p:nvSpPr>
              <p:cNvPr id="112" name="Frihandsfigur: Form 111">
                <a:extLst>
                  <a:ext uri="{FF2B5EF4-FFF2-40B4-BE49-F238E27FC236}">
                    <a16:creationId xmlns:a16="http://schemas.microsoft.com/office/drawing/2014/main" id="{25B857A6-EAC7-3146-5039-C93233485ECD}"/>
                  </a:ext>
                </a:extLst>
              </p:cNvPr>
              <p:cNvSpPr/>
              <p:nvPr/>
            </p:nvSpPr>
            <p:spPr>
              <a:xfrm>
                <a:off x="7013179" y="319317"/>
                <a:ext cx="390525" cy="409575"/>
              </a:xfrm>
              <a:custGeom>
                <a:avLst/>
                <a:gdLst>
                  <a:gd name="connsiteX0" fmla="*/ 358140 w 390525"/>
                  <a:gd name="connsiteY0" fmla="*/ 324666 h 409575"/>
                  <a:gd name="connsiteX1" fmla="*/ 383191 w 390525"/>
                  <a:gd name="connsiteY1" fmla="*/ 144262 h 409575"/>
                  <a:gd name="connsiteX2" fmla="*/ 343567 w 390525"/>
                  <a:gd name="connsiteY2" fmla="*/ 59680 h 409575"/>
                  <a:gd name="connsiteX3" fmla="*/ 294132 w 390525"/>
                  <a:gd name="connsiteY3" fmla="*/ 59013 h 409575"/>
                  <a:gd name="connsiteX4" fmla="*/ 216694 w 390525"/>
                  <a:gd name="connsiteY4" fmla="*/ 6721 h 409575"/>
                  <a:gd name="connsiteX5" fmla="*/ 71342 w 390525"/>
                  <a:gd name="connsiteY5" fmla="*/ 25295 h 409575"/>
                  <a:gd name="connsiteX6" fmla="*/ 15811 w 390525"/>
                  <a:gd name="connsiteY6" fmla="*/ 165408 h 409575"/>
                  <a:gd name="connsiteX7" fmla="*/ 21145 w 390525"/>
                  <a:gd name="connsiteY7" fmla="*/ 355908 h 409575"/>
                  <a:gd name="connsiteX8" fmla="*/ 0 w 390525"/>
                  <a:gd name="connsiteY8" fmla="*/ 408771 h 409575"/>
                  <a:gd name="connsiteX9" fmla="*/ 89059 w 390525"/>
                  <a:gd name="connsiteY9" fmla="*/ 399246 h 409575"/>
                  <a:gd name="connsiteX10" fmla="*/ 134588 w 390525"/>
                  <a:gd name="connsiteY10" fmla="*/ 363432 h 409575"/>
                  <a:gd name="connsiteX11" fmla="*/ 38005 w 390525"/>
                  <a:gd name="connsiteY11" fmla="*/ 243989 h 409575"/>
                  <a:gd name="connsiteX12" fmla="*/ 41719 w 390525"/>
                  <a:gd name="connsiteY12" fmla="*/ 192744 h 409575"/>
                  <a:gd name="connsiteX13" fmla="*/ 93155 w 390525"/>
                  <a:gd name="connsiteY13" fmla="*/ 175695 h 409575"/>
                  <a:gd name="connsiteX14" fmla="*/ 188976 w 390525"/>
                  <a:gd name="connsiteY14" fmla="*/ 148739 h 409575"/>
                  <a:gd name="connsiteX15" fmla="*/ 283464 w 390525"/>
                  <a:gd name="connsiteY15" fmla="*/ 83969 h 409575"/>
                  <a:gd name="connsiteX16" fmla="*/ 296934 w 390525"/>
                  <a:gd name="connsiteY16" fmla="*/ 84072 h 409575"/>
                  <a:gd name="connsiteX17" fmla="*/ 299561 w 390525"/>
                  <a:gd name="connsiteY17" fmla="*/ 89303 h 409575"/>
                  <a:gd name="connsiteX18" fmla="*/ 315563 w 390525"/>
                  <a:gd name="connsiteY18" fmla="*/ 133499 h 409575"/>
                  <a:gd name="connsiteX19" fmla="*/ 329660 w 390525"/>
                  <a:gd name="connsiteY19" fmla="*/ 145881 h 409575"/>
                  <a:gd name="connsiteX20" fmla="*/ 345662 w 390525"/>
                  <a:gd name="connsiteY20" fmla="*/ 160836 h 409575"/>
                  <a:gd name="connsiteX21" fmla="*/ 357092 w 390525"/>
                  <a:gd name="connsiteY21" fmla="*/ 204079 h 409575"/>
                  <a:gd name="connsiteX22" fmla="*/ 251555 w 390525"/>
                  <a:gd name="connsiteY22" fmla="*/ 364290 h 409575"/>
                  <a:gd name="connsiteX23" fmla="*/ 296609 w 390525"/>
                  <a:gd name="connsiteY23" fmla="*/ 400485 h 409575"/>
                  <a:gd name="connsiteX24" fmla="*/ 394240 w 390525"/>
                  <a:gd name="connsiteY24" fmla="*/ 392579 h 409575"/>
                  <a:gd name="connsiteX25" fmla="*/ 358140 w 390525"/>
                  <a:gd name="connsiteY25" fmla="*/ 32466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525" h="409575">
                    <a:moveTo>
                      <a:pt x="358140" y="324666"/>
                    </a:moveTo>
                    <a:cubicBezTo>
                      <a:pt x="349377" y="290376"/>
                      <a:pt x="382905" y="204651"/>
                      <a:pt x="383191" y="144262"/>
                    </a:cubicBezTo>
                    <a:cubicBezTo>
                      <a:pt x="383191" y="95970"/>
                      <a:pt x="369475" y="74349"/>
                      <a:pt x="343567" y="59680"/>
                    </a:cubicBezTo>
                    <a:cubicBezTo>
                      <a:pt x="328612" y="51203"/>
                      <a:pt x="294132" y="59013"/>
                      <a:pt x="294132" y="59013"/>
                    </a:cubicBezTo>
                    <a:cubicBezTo>
                      <a:pt x="294132" y="59013"/>
                      <a:pt x="276320" y="25295"/>
                      <a:pt x="216694" y="6721"/>
                    </a:cubicBezTo>
                    <a:cubicBezTo>
                      <a:pt x="167698" y="-6618"/>
                      <a:pt x="115410" y="63"/>
                      <a:pt x="71342" y="25295"/>
                    </a:cubicBezTo>
                    <a:cubicBezTo>
                      <a:pt x="34480" y="49107"/>
                      <a:pt x="16669" y="75301"/>
                      <a:pt x="15811" y="165408"/>
                    </a:cubicBezTo>
                    <a:cubicBezTo>
                      <a:pt x="15049" y="247989"/>
                      <a:pt x="26384" y="321332"/>
                      <a:pt x="21145" y="355908"/>
                    </a:cubicBezTo>
                    <a:cubicBezTo>
                      <a:pt x="18730" y="375046"/>
                      <a:pt x="11450" y="393247"/>
                      <a:pt x="0" y="408771"/>
                    </a:cubicBezTo>
                    <a:cubicBezTo>
                      <a:pt x="0" y="408771"/>
                      <a:pt x="57150" y="416106"/>
                      <a:pt x="89059" y="399246"/>
                    </a:cubicBezTo>
                    <a:cubicBezTo>
                      <a:pt x="105116" y="388473"/>
                      <a:pt x="120336" y="376501"/>
                      <a:pt x="134588" y="363432"/>
                    </a:cubicBezTo>
                    <a:cubicBezTo>
                      <a:pt x="85704" y="340633"/>
                      <a:pt x="50068" y="296562"/>
                      <a:pt x="38005" y="243989"/>
                    </a:cubicBezTo>
                    <a:cubicBezTo>
                      <a:pt x="36767" y="239417"/>
                      <a:pt x="28480" y="209508"/>
                      <a:pt x="41719" y="192744"/>
                    </a:cubicBezTo>
                    <a:cubicBezTo>
                      <a:pt x="48959" y="183219"/>
                      <a:pt x="65532" y="180552"/>
                      <a:pt x="93155" y="175695"/>
                    </a:cubicBezTo>
                    <a:cubicBezTo>
                      <a:pt x="126220" y="171339"/>
                      <a:pt x="158489" y="162262"/>
                      <a:pt x="188976" y="148739"/>
                    </a:cubicBezTo>
                    <a:cubicBezTo>
                      <a:pt x="223247" y="131505"/>
                      <a:pt x="255030" y="109718"/>
                      <a:pt x="283464" y="83969"/>
                    </a:cubicBezTo>
                    <a:cubicBezTo>
                      <a:pt x="287212" y="80278"/>
                      <a:pt x="293242" y="80324"/>
                      <a:pt x="296934" y="84072"/>
                    </a:cubicBezTo>
                    <a:cubicBezTo>
                      <a:pt x="298337" y="85497"/>
                      <a:pt x="299256" y="87326"/>
                      <a:pt x="299561" y="89303"/>
                    </a:cubicBezTo>
                    <a:cubicBezTo>
                      <a:pt x="301829" y="104972"/>
                      <a:pt x="307275" y="120011"/>
                      <a:pt x="315563" y="133499"/>
                    </a:cubicBezTo>
                    <a:cubicBezTo>
                      <a:pt x="319446" y="138473"/>
                      <a:pt x="324227" y="142673"/>
                      <a:pt x="329660" y="145881"/>
                    </a:cubicBezTo>
                    <a:cubicBezTo>
                      <a:pt x="335993" y="149676"/>
                      <a:pt x="341448" y="154773"/>
                      <a:pt x="345662" y="160836"/>
                    </a:cubicBezTo>
                    <a:cubicBezTo>
                      <a:pt x="352540" y="174259"/>
                      <a:pt x="356439" y="189010"/>
                      <a:pt x="357092" y="204079"/>
                    </a:cubicBezTo>
                    <a:cubicBezTo>
                      <a:pt x="356469" y="273587"/>
                      <a:pt x="315172" y="336279"/>
                      <a:pt x="251555" y="364290"/>
                    </a:cubicBezTo>
                    <a:cubicBezTo>
                      <a:pt x="263557" y="374862"/>
                      <a:pt x="279273" y="387912"/>
                      <a:pt x="296609" y="400485"/>
                    </a:cubicBezTo>
                    <a:cubicBezTo>
                      <a:pt x="325184" y="421154"/>
                      <a:pt x="394240" y="392579"/>
                      <a:pt x="394240" y="392579"/>
                    </a:cubicBezTo>
                    <a:cubicBezTo>
                      <a:pt x="394240" y="392579"/>
                      <a:pt x="371951" y="379244"/>
                      <a:pt x="358140" y="324666"/>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3" name="Frihandsfigur: Form 112">
                <a:extLst>
                  <a:ext uri="{FF2B5EF4-FFF2-40B4-BE49-F238E27FC236}">
                    <a16:creationId xmlns:a16="http://schemas.microsoft.com/office/drawing/2014/main" id="{18FF1630-74FD-BC6E-FDD3-007B5E83C2BE}"/>
                  </a:ext>
                </a:extLst>
              </p:cNvPr>
              <p:cNvSpPr/>
              <p:nvPr/>
            </p:nvSpPr>
            <p:spPr>
              <a:xfrm>
                <a:off x="7066297" y="428051"/>
                <a:ext cx="276225" cy="247650"/>
              </a:xfrm>
              <a:custGeom>
                <a:avLst/>
                <a:gdLst>
                  <a:gd name="connsiteX0" fmla="*/ 284924 w 276225"/>
                  <a:gd name="connsiteY0" fmla="*/ 95917 h 247650"/>
                  <a:gd name="connsiteX1" fmla="*/ 276733 w 276225"/>
                  <a:gd name="connsiteY1" fmla="*/ 62675 h 247650"/>
                  <a:gd name="connsiteX2" fmla="*/ 266065 w 276225"/>
                  <a:gd name="connsiteY2" fmla="*/ 53150 h 247650"/>
                  <a:gd name="connsiteX3" fmla="*/ 247015 w 276225"/>
                  <a:gd name="connsiteY3" fmla="*/ 36481 h 247650"/>
                  <a:gd name="connsiteX4" fmla="*/ 230727 w 276225"/>
                  <a:gd name="connsiteY4" fmla="*/ 0 h 247650"/>
                  <a:gd name="connsiteX5" fmla="*/ 144050 w 276225"/>
                  <a:gd name="connsiteY5" fmla="*/ 57150 h 247650"/>
                  <a:gd name="connsiteX6" fmla="*/ 42894 w 276225"/>
                  <a:gd name="connsiteY6" fmla="*/ 85725 h 247650"/>
                  <a:gd name="connsiteX7" fmla="*/ 3270 w 276225"/>
                  <a:gd name="connsiteY7" fmla="*/ 95726 h 247650"/>
                  <a:gd name="connsiteX8" fmla="*/ 3270 w 276225"/>
                  <a:gd name="connsiteY8" fmla="*/ 130112 h 247650"/>
                  <a:gd name="connsiteX9" fmla="*/ 142049 w 276225"/>
                  <a:gd name="connsiteY9" fmla="*/ 248317 h 247650"/>
                  <a:gd name="connsiteX10" fmla="*/ 284924 w 276225"/>
                  <a:gd name="connsiteY10" fmla="*/ 95917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225" h="247650">
                    <a:moveTo>
                      <a:pt x="284924" y="95917"/>
                    </a:moveTo>
                    <a:cubicBezTo>
                      <a:pt x="284416" y="84404"/>
                      <a:pt x="281632" y="73105"/>
                      <a:pt x="276733" y="62675"/>
                    </a:cubicBezTo>
                    <a:cubicBezTo>
                      <a:pt x="273943" y="58733"/>
                      <a:pt x="270296" y="55476"/>
                      <a:pt x="266065" y="53150"/>
                    </a:cubicBezTo>
                    <a:cubicBezTo>
                      <a:pt x="258780" y="48761"/>
                      <a:pt x="252331" y="43119"/>
                      <a:pt x="247015" y="36481"/>
                    </a:cubicBezTo>
                    <a:cubicBezTo>
                      <a:pt x="239351" y="25447"/>
                      <a:pt x="233826" y="13072"/>
                      <a:pt x="230727" y="0"/>
                    </a:cubicBezTo>
                    <a:cubicBezTo>
                      <a:pt x="204134" y="22328"/>
                      <a:pt x="175049" y="41504"/>
                      <a:pt x="144050" y="57150"/>
                    </a:cubicBezTo>
                    <a:cubicBezTo>
                      <a:pt x="111871" y="71464"/>
                      <a:pt x="77806" y="81087"/>
                      <a:pt x="42894" y="85725"/>
                    </a:cubicBezTo>
                    <a:cubicBezTo>
                      <a:pt x="26797" y="88582"/>
                      <a:pt x="6699" y="92107"/>
                      <a:pt x="3270" y="95726"/>
                    </a:cubicBezTo>
                    <a:cubicBezTo>
                      <a:pt x="-2445" y="103156"/>
                      <a:pt x="508" y="122111"/>
                      <a:pt x="3270" y="130112"/>
                    </a:cubicBezTo>
                    <a:cubicBezTo>
                      <a:pt x="19558" y="198787"/>
                      <a:pt x="77851" y="248317"/>
                      <a:pt x="142049" y="248317"/>
                    </a:cubicBezTo>
                    <a:cubicBezTo>
                      <a:pt x="218249" y="248317"/>
                      <a:pt x="284924" y="177070"/>
                      <a:pt x="284924" y="95917"/>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114" name="Grupp 113">
                <a:extLst>
                  <a:ext uri="{FF2B5EF4-FFF2-40B4-BE49-F238E27FC236}">
                    <a16:creationId xmlns:a16="http://schemas.microsoft.com/office/drawing/2014/main" id="{2BF86ED0-F4FA-A83B-7983-D322FE6A620C}"/>
                  </a:ext>
                </a:extLst>
              </p:cNvPr>
              <p:cNvGrpSpPr/>
              <p:nvPr/>
            </p:nvGrpSpPr>
            <p:grpSpPr>
              <a:xfrm>
                <a:off x="6899609" y="710550"/>
                <a:ext cx="609600" cy="304800"/>
                <a:chOff x="6102293" y="665809"/>
                <a:chExt cx="609600" cy="304800"/>
              </a:xfrm>
              <a:grpFill/>
            </p:grpSpPr>
            <p:sp>
              <p:nvSpPr>
                <p:cNvPr id="115" name="Frihandsfigur: Form 114">
                  <a:extLst>
                    <a:ext uri="{FF2B5EF4-FFF2-40B4-BE49-F238E27FC236}">
                      <a16:creationId xmlns:a16="http://schemas.microsoft.com/office/drawing/2014/main" id="{B79B0452-7C74-3510-505C-05B9F11EFB5D}"/>
                    </a:ext>
                  </a:extLst>
                </p:cNvPr>
                <p:cNvSpPr/>
                <p:nvPr/>
              </p:nvSpPr>
              <p:spPr>
                <a:xfrm>
                  <a:off x="6513963" y="736770"/>
                  <a:ext cx="38100" cy="38100"/>
                </a:xfrm>
                <a:custGeom>
                  <a:avLst/>
                  <a:gdLst>
                    <a:gd name="connsiteX0" fmla="*/ 1 w 38100"/>
                    <a:gd name="connsiteY0" fmla="*/ 21908 h 38100"/>
                    <a:gd name="connsiteX1" fmla="*/ 21908 w 38100"/>
                    <a:gd name="connsiteY1" fmla="*/ 43625 h 38100"/>
                    <a:gd name="connsiteX2" fmla="*/ 43625 w 38100"/>
                    <a:gd name="connsiteY2" fmla="*/ 21717 h 38100"/>
                    <a:gd name="connsiteX3" fmla="*/ 21813 w 38100"/>
                    <a:gd name="connsiteY3" fmla="*/ 0 h 38100"/>
                    <a:gd name="connsiteX4" fmla="*/ 0 w 38100"/>
                    <a:gd name="connsiteY4" fmla="*/ 21621 h 38100"/>
                    <a:gd name="connsiteX5" fmla="*/ 1 w 38100"/>
                    <a:gd name="connsiteY5" fmla="*/ 21908 h 38100"/>
                    <a:gd name="connsiteX6" fmla="*/ 21813 w 38100"/>
                    <a:gd name="connsiteY6" fmla="*/ 9620 h 38100"/>
                    <a:gd name="connsiteX7" fmla="*/ 34196 w 38100"/>
                    <a:gd name="connsiteY7" fmla="*/ 21812 h 38100"/>
                    <a:gd name="connsiteX8" fmla="*/ 22004 w 38100"/>
                    <a:gd name="connsiteY8" fmla="*/ 34194 h 38100"/>
                    <a:gd name="connsiteX9" fmla="*/ 9621 w 38100"/>
                    <a:gd name="connsiteY9" fmla="*/ 22003 h 38100"/>
                    <a:gd name="connsiteX10" fmla="*/ 9621 w 38100"/>
                    <a:gd name="connsiteY10" fmla="*/ 21908 h 38100"/>
                    <a:gd name="connsiteX11" fmla="*/ 21718 w 38100"/>
                    <a:gd name="connsiteY11" fmla="*/ 9620 h 38100"/>
                    <a:gd name="connsiteX12" fmla="*/ 21813 w 38100"/>
                    <a:gd name="connsiteY12" fmla="*/ 962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 h="38100">
                      <a:moveTo>
                        <a:pt x="1" y="21908"/>
                      </a:moveTo>
                      <a:cubicBezTo>
                        <a:pt x="53" y="33954"/>
                        <a:pt x="9862" y="43677"/>
                        <a:pt x="21908" y="43625"/>
                      </a:cubicBezTo>
                      <a:cubicBezTo>
                        <a:pt x="33955" y="43572"/>
                        <a:pt x="43678" y="33763"/>
                        <a:pt x="43625" y="21717"/>
                      </a:cubicBezTo>
                      <a:cubicBezTo>
                        <a:pt x="43573" y="9708"/>
                        <a:pt x="33822" y="0"/>
                        <a:pt x="21813" y="0"/>
                      </a:cubicBezTo>
                      <a:cubicBezTo>
                        <a:pt x="9819" y="-53"/>
                        <a:pt x="53" y="9627"/>
                        <a:pt x="0" y="21621"/>
                      </a:cubicBezTo>
                      <a:cubicBezTo>
                        <a:pt x="0" y="21716"/>
                        <a:pt x="0" y="21812"/>
                        <a:pt x="1" y="21908"/>
                      </a:cubicBezTo>
                      <a:close/>
                      <a:moveTo>
                        <a:pt x="21813" y="9620"/>
                      </a:moveTo>
                      <a:cubicBezTo>
                        <a:pt x="28599" y="9568"/>
                        <a:pt x="34142" y="15026"/>
                        <a:pt x="34196" y="21812"/>
                      </a:cubicBezTo>
                      <a:cubicBezTo>
                        <a:pt x="34248" y="28598"/>
                        <a:pt x="28789" y="34142"/>
                        <a:pt x="22004" y="34194"/>
                      </a:cubicBezTo>
                      <a:cubicBezTo>
                        <a:pt x="15218" y="34246"/>
                        <a:pt x="9675" y="28789"/>
                        <a:pt x="9621" y="22003"/>
                      </a:cubicBezTo>
                      <a:cubicBezTo>
                        <a:pt x="9621" y="21971"/>
                        <a:pt x="9621" y="21939"/>
                        <a:pt x="9621" y="21908"/>
                      </a:cubicBezTo>
                      <a:cubicBezTo>
                        <a:pt x="9569" y="15174"/>
                        <a:pt x="14985" y="9674"/>
                        <a:pt x="21718" y="9620"/>
                      </a:cubicBezTo>
                      <a:cubicBezTo>
                        <a:pt x="21749" y="9620"/>
                        <a:pt x="21782" y="9620"/>
                        <a:pt x="21813" y="962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16" name="Frihandsfigur: Form 115">
                  <a:extLst>
                    <a:ext uri="{FF2B5EF4-FFF2-40B4-BE49-F238E27FC236}">
                      <a16:creationId xmlns:a16="http://schemas.microsoft.com/office/drawing/2014/main" id="{07620103-F4A7-5805-E543-1F695460642D}"/>
                    </a:ext>
                  </a:extLst>
                </p:cNvPr>
                <p:cNvSpPr/>
                <p:nvPr/>
              </p:nvSpPr>
              <p:spPr>
                <a:xfrm>
                  <a:off x="6102293" y="665809"/>
                  <a:ext cx="609600" cy="304800"/>
                </a:xfrm>
                <a:custGeom>
                  <a:avLst/>
                  <a:gdLst>
                    <a:gd name="connsiteX0" fmla="*/ 579120 w 609600"/>
                    <a:gd name="connsiteY0" fmla="*/ 91440 h 304800"/>
                    <a:gd name="connsiteX1" fmla="*/ 442817 w 609600"/>
                    <a:gd name="connsiteY1" fmla="*/ 22765 h 304800"/>
                    <a:gd name="connsiteX2" fmla="*/ 442817 w 609600"/>
                    <a:gd name="connsiteY2" fmla="*/ 59722 h 304800"/>
                    <a:gd name="connsiteX3" fmla="*/ 467773 w 609600"/>
                    <a:gd name="connsiteY3" fmla="*/ 92869 h 304800"/>
                    <a:gd name="connsiteX4" fmla="*/ 433483 w 609600"/>
                    <a:gd name="connsiteY4" fmla="*/ 127159 h 304800"/>
                    <a:gd name="connsiteX5" fmla="*/ 399193 w 609600"/>
                    <a:gd name="connsiteY5" fmla="*/ 92869 h 304800"/>
                    <a:gd name="connsiteX6" fmla="*/ 424148 w 609600"/>
                    <a:gd name="connsiteY6" fmla="*/ 59722 h 304800"/>
                    <a:gd name="connsiteX7" fmla="*/ 424148 w 609600"/>
                    <a:gd name="connsiteY7" fmla="*/ 17240 h 304800"/>
                    <a:gd name="connsiteX8" fmla="*/ 304800 w 609600"/>
                    <a:gd name="connsiteY8" fmla="*/ 0 h 304800"/>
                    <a:gd name="connsiteX9" fmla="*/ 181642 w 609600"/>
                    <a:gd name="connsiteY9" fmla="*/ 18383 h 304800"/>
                    <a:gd name="connsiteX10" fmla="*/ 181642 w 609600"/>
                    <a:gd name="connsiteY10" fmla="*/ 67818 h 304800"/>
                    <a:gd name="connsiteX11" fmla="*/ 240506 w 609600"/>
                    <a:gd name="connsiteY11" fmla="*/ 135827 h 304800"/>
                    <a:gd name="connsiteX12" fmla="*/ 233934 w 609600"/>
                    <a:gd name="connsiteY12" fmla="*/ 146971 h 304800"/>
                    <a:gd name="connsiteX13" fmla="*/ 233934 w 609600"/>
                    <a:gd name="connsiteY13" fmla="*/ 227362 h 304800"/>
                    <a:gd name="connsiteX14" fmla="*/ 216979 w 609600"/>
                    <a:gd name="connsiteY14" fmla="*/ 246412 h 304800"/>
                    <a:gd name="connsiteX15" fmla="*/ 207454 w 609600"/>
                    <a:gd name="connsiteY15" fmla="*/ 253270 h 304800"/>
                    <a:gd name="connsiteX16" fmla="*/ 204216 w 609600"/>
                    <a:gd name="connsiteY16" fmla="*/ 253270 h 304800"/>
                    <a:gd name="connsiteX17" fmla="*/ 190001 w 609600"/>
                    <a:gd name="connsiteY17" fmla="*/ 241291 h 304800"/>
                    <a:gd name="connsiteX18" fmla="*/ 201980 w 609600"/>
                    <a:gd name="connsiteY18" fmla="*/ 227076 h 304800"/>
                    <a:gd name="connsiteX19" fmla="*/ 204216 w 609600"/>
                    <a:gd name="connsiteY19" fmla="*/ 227076 h 304800"/>
                    <a:gd name="connsiteX20" fmla="*/ 207454 w 609600"/>
                    <a:gd name="connsiteY20" fmla="*/ 227076 h 304800"/>
                    <a:gd name="connsiteX21" fmla="*/ 216979 w 609600"/>
                    <a:gd name="connsiteY21" fmla="*/ 232981 h 304800"/>
                    <a:gd name="connsiteX22" fmla="*/ 220885 w 609600"/>
                    <a:gd name="connsiteY22" fmla="*/ 227076 h 304800"/>
                    <a:gd name="connsiteX23" fmla="*/ 220885 w 609600"/>
                    <a:gd name="connsiteY23" fmla="*/ 146971 h 304800"/>
                    <a:gd name="connsiteX24" fmla="*/ 214313 w 609600"/>
                    <a:gd name="connsiteY24" fmla="*/ 135827 h 304800"/>
                    <a:gd name="connsiteX25" fmla="*/ 171831 w 609600"/>
                    <a:gd name="connsiteY25" fmla="*/ 93345 h 304800"/>
                    <a:gd name="connsiteX26" fmla="*/ 129350 w 609600"/>
                    <a:gd name="connsiteY26" fmla="*/ 135827 h 304800"/>
                    <a:gd name="connsiteX27" fmla="*/ 122777 w 609600"/>
                    <a:gd name="connsiteY27" fmla="*/ 146971 h 304800"/>
                    <a:gd name="connsiteX28" fmla="*/ 122777 w 609600"/>
                    <a:gd name="connsiteY28" fmla="*/ 227362 h 304800"/>
                    <a:gd name="connsiteX29" fmla="*/ 126682 w 609600"/>
                    <a:gd name="connsiteY29" fmla="*/ 233267 h 304800"/>
                    <a:gd name="connsiteX30" fmla="*/ 136208 w 609600"/>
                    <a:gd name="connsiteY30" fmla="*/ 227362 h 304800"/>
                    <a:gd name="connsiteX31" fmla="*/ 139446 w 609600"/>
                    <a:gd name="connsiteY31" fmla="*/ 227362 h 304800"/>
                    <a:gd name="connsiteX32" fmla="*/ 151425 w 609600"/>
                    <a:gd name="connsiteY32" fmla="*/ 241577 h 304800"/>
                    <a:gd name="connsiteX33" fmla="*/ 139446 w 609600"/>
                    <a:gd name="connsiteY33" fmla="*/ 253556 h 304800"/>
                    <a:gd name="connsiteX34" fmla="*/ 136208 w 609600"/>
                    <a:gd name="connsiteY34" fmla="*/ 253556 h 304800"/>
                    <a:gd name="connsiteX35" fmla="*/ 126682 w 609600"/>
                    <a:gd name="connsiteY35" fmla="*/ 246698 h 304800"/>
                    <a:gd name="connsiteX36" fmla="*/ 109728 w 609600"/>
                    <a:gd name="connsiteY36" fmla="*/ 227648 h 304800"/>
                    <a:gd name="connsiteX37" fmla="*/ 109728 w 609600"/>
                    <a:gd name="connsiteY37" fmla="*/ 146971 h 304800"/>
                    <a:gd name="connsiteX38" fmla="*/ 103156 w 609600"/>
                    <a:gd name="connsiteY38" fmla="*/ 135827 h 304800"/>
                    <a:gd name="connsiteX39" fmla="*/ 161925 w 609600"/>
                    <a:gd name="connsiteY39" fmla="*/ 67818 h 304800"/>
                    <a:gd name="connsiteX40" fmla="*/ 161925 w 609600"/>
                    <a:gd name="connsiteY40" fmla="*/ 24384 h 304800"/>
                    <a:gd name="connsiteX41" fmla="*/ 30385 w 609600"/>
                    <a:gd name="connsiteY41" fmla="*/ 91059 h 304800"/>
                    <a:gd name="connsiteX42" fmla="*/ 0 w 609600"/>
                    <a:gd name="connsiteY42" fmla="*/ 152400 h 304800"/>
                    <a:gd name="connsiteX43" fmla="*/ 0 w 609600"/>
                    <a:gd name="connsiteY43" fmla="*/ 304800 h 304800"/>
                    <a:gd name="connsiteX44" fmla="*/ 609600 w 609600"/>
                    <a:gd name="connsiteY44" fmla="*/ 304800 h 304800"/>
                    <a:gd name="connsiteX45" fmla="*/ 609600 w 609600"/>
                    <a:gd name="connsiteY45" fmla="*/ 152400 h 304800"/>
                    <a:gd name="connsiteX46" fmla="*/ 579120 w 609600"/>
                    <a:gd name="connsiteY46" fmla="*/ 9144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600" h="304800">
                      <a:moveTo>
                        <a:pt x="579120" y="91440"/>
                      </a:moveTo>
                      <a:cubicBezTo>
                        <a:pt x="538449" y="60117"/>
                        <a:pt x="492193" y="36811"/>
                        <a:pt x="442817" y="22765"/>
                      </a:cubicBezTo>
                      <a:lnTo>
                        <a:pt x="442817" y="59722"/>
                      </a:lnTo>
                      <a:cubicBezTo>
                        <a:pt x="457577" y="63998"/>
                        <a:pt x="467744" y="77502"/>
                        <a:pt x="467773" y="92869"/>
                      </a:cubicBezTo>
                      <a:cubicBezTo>
                        <a:pt x="467773" y="111806"/>
                        <a:pt x="452420" y="127159"/>
                        <a:pt x="433483" y="127159"/>
                      </a:cubicBezTo>
                      <a:cubicBezTo>
                        <a:pt x="414545" y="127159"/>
                        <a:pt x="399193" y="111806"/>
                        <a:pt x="399193" y="92869"/>
                      </a:cubicBezTo>
                      <a:cubicBezTo>
                        <a:pt x="399221" y="77502"/>
                        <a:pt x="409388" y="63998"/>
                        <a:pt x="424148" y="59722"/>
                      </a:cubicBezTo>
                      <a:lnTo>
                        <a:pt x="424148" y="17240"/>
                      </a:lnTo>
                      <a:cubicBezTo>
                        <a:pt x="385365" y="5952"/>
                        <a:pt x="345193" y="150"/>
                        <a:pt x="304800" y="0"/>
                      </a:cubicBezTo>
                      <a:cubicBezTo>
                        <a:pt x="263119" y="697"/>
                        <a:pt x="221710" y="6878"/>
                        <a:pt x="181642" y="18383"/>
                      </a:cubicBezTo>
                      <a:lnTo>
                        <a:pt x="181642" y="67818"/>
                      </a:lnTo>
                      <a:cubicBezTo>
                        <a:pt x="215423" y="72735"/>
                        <a:pt x="240484" y="101689"/>
                        <a:pt x="240506" y="135827"/>
                      </a:cubicBezTo>
                      <a:cubicBezTo>
                        <a:pt x="240461" y="140448"/>
                        <a:pt x="237955" y="144694"/>
                        <a:pt x="233934" y="146971"/>
                      </a:cubicBezTo>
                      <a:lnTo>
                        <a:pt x="233934" y="227362"/>
                      </a:lnTo>
                      <a:cubicBezTo>
                        <a:pt x="233703" y="237004"/>
                        <a:pt x="226529" y="245063"/>
                        <a:pt x="216979" y="246412"/>
                      </a:cubicBezTo>
                      <a:cubicBezTo>
                        <a:pt x="215757" y="250615"/>
                        <a:pt x="211828" y="253444"/>
                        <a:pt x="207454" y="253270"/>
                      </a:cubicBezTo>
                      <a:lnTo>
                        <a:pt x="204216" y="253270"/>
                      </a:lnTo>
                      <a:cubicBezTo>
                        <a:pt x="196983" y="253887"/>
                        <a:pt x="190619" y="248524"/>
                        <a:pt x="190001" y="241291"/>
                      </a:cubicBezTo>
                      <a:cubicBezTo>
                        <a:pt x="189384" y="234058"/>
                        <a:pt x="194747" y="227693"/>
                        <a:pt x="201980" y="227076"/>
                      </a:cubicBezTo>
                      <a:cubicBezTo>
                        <a:pt x="202724" y="227012"/>
                        <a:pt x="203472" y="227012"/>
                        <a:pt x="204216" y="227076"/>
                      </a:cubicBezTo>
                      <a:lnTo>
                        <a:pt x="207454" y="227076"/>
                      </a:lnTo>
                      <a:cubicBezTo>
                        <a:pt x="211574" y="226770"/>
                        <a:pt x="215421" y="229155"/>
                        <a:pt x="216979" y="232981"/>
                      </a:cubicBezTo>
                      <a:cubicBezTo>
                        <a:pt x="219354" y="231981"/>
                        <a:pt x="220894" y="229652"/>
                        <a:pt x="220885" y="227076"/>
                      </a:cubicBezTo>
                      <a:lnTo>
                        <a:pt x="220885" y="146971"/>
                      </a:lnTo>
                      <a:cubicBezTo>
                        <a:pt x="216773" y="144787"/>
                        <a:pt x="214234" y="140481"/>
                        <a:pt x="214313" y="135827"/>
                      </a:cubicBezTo>
                      <a:cubicBezTo>
                        <a:pt x="214313" y="112365"/>
                        <a:pt x="195293" y="93345"/>
                        <a:pt x="171831" y="93345"/>
                      </a:cubicBezTo>
                      <a:cubicBezTo>
                        <a:pt x="148369" y="93345"/>
                        <a:pt x="129350" y="112365"/>
                        <a:pt x="129350" y="135827"/>
                      </a:cubicBezTo>
                      <a:cubicBezTo>
                        <a:pt x="129265" y="140437"/>
                        <a:pt x="126771" y="144666"/>
                        <a:pt x="122777" y="146971"/>
                      </a:cubicBezTo>
                      <a:lnTo>
                        <a:pt x="122777" y="227362"/>
                      </a:lnTo>
                      <a:cubicBezTo>
                        <a:pt x="122768" y="229938"/>
                        <a:pt x="124308" y="232267"/>
                        <a:pt x="126682" y="233267"/>
                      </a:cubicBezTo>
                      <a:cubicBezTo>
                        <a:pt x="128518" y="229686"/>
                        <a:pt x="132183" y="227413"/>
                        <a:pt x="136208" y="227362"/>
                      </a:cubicBezTo>
                      <a:lnTo>
                        <a:pt x="139446" y="227362"/>
                      </a:lnTo>
                      <a:cubicBezTo>
                        <a:pt x="146679" y="227979"/>
                        <a:pt x="152043" y="234344"/>
                        <a:pt x="151425" y="241577"/>
                      </a:cubicBezTo>
                      <a:cubicBezTo>
                        <a:pt x="150881" y="247953"/>
                        <a:pt x="145823" y="253012"/>
                        <a:pt x="139446" y="253556"/>
                      </a:cubicBezTo>
                      <a:lnTo>
                        <a:pt x="136208" y="253556"/>
                      </a:lnTo>
                      <a:cubicBezTo>
                        <a:pt x="131834" y="253730"/>
                        <a:pt x="127905" y="250901"/>
                        <a:pt x="126682" y="246698"/>
                      </a:cubicBezTo>
                      <a:cubicBezTo>
                        <a:pt x="117133" y="245349"/>
                        <a:pt x="109959" y="237290"/>
                        <a:pt x="109728" y="227648"/>
                      </a:cubicBezTo>
                      <a:lnTo>
                        <a:pt x="109728" y="146971"/>
                      </a:lnTo>
                      <a:cubicBezTo>
                        <a:pt x="105616" y="144787"/>
                        <a:pt x="103078" y="140481"/>
                        <a:pt x="103156" y="135827"/>
                      </a:cubicBezTo>
                      <a:cubicBezTo>
                        <a:pt x="103171" y="101720"/>
                        <a:pt x="128182" y="72778"/>
                        <a:pt x="161925" y="67818"/>
                      </a:cubicBezTo>
                      <a:lnTo>
                        <a:pt x="161925" y="24384"/>
                      </a:lnTo>
                      <a:cubicBezTo>
                        <a:pt x="114976" y="39871"/>
                        <a:pt x="70631" y="62349"/>
                        <a:pt x="30385" y="91059"/>
                      </a:cubicBezTo>
                      <a:cubicBezTo>
                        <a:pt x="11525" y="105878"/>
                        <a:pt x="361" y="128417"/>
                        <a:pt x="0" y="152400"/>
                      </a:cubicBezTo>
                      <a:lnTo>
                        <a:pt x="0" y="304800"/>
                      </a:lnTo>
                      <a:lnTo>
                        <a:pt x="609600" y="304800"/>
                      </a:lnTo>
                      <a:lnTo>
                        <a:pt x="609600" y="152400"/>
                      </a:lnTo>
                      <a:cubicBezTo>
                        <a:pt x="609103" y="128536"/>
                        <a:pt x="597913" y="106157"/>
                        <a:pt x="579120" y="9144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grpSp>
        <p:sp>
          <p:nvSpPr>
            <p:cNvPr id="109" name="Rektangel 108">
              <a:extLst>
                <a:ext uri="{FF2B5EF4-FFF2-40B4-BE49-F238E27FC236}">
                  <a16:creationId xmlns:a16="http://schemas.microsoft.com/office/drawing/2014/main" id="{3DED2E5B-7C73-FEAA-9018-B38D990CFE34}"/>
                </a:ext>
              </a:extLst>
            </p:cNvPr>
            <p:cNvSpPr/>
            <p:nvPr/>
          </p:nvSpPr>
          <p:spPr>
            <a:xfrm>
              <a:off x="7072915" y="5732259"/>
              <a:ext cx="4021229"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srgbClr val="000000"/>
                  </a:solidFill>
                  <a:effectLst/>
                  <a:uLnTx/>
                  <a:uFillTx/>
                  <a:latin typeface="Arial Black"/>
                  <a:ea typeface="Calibri" panose="020F0502020204030204" pitchFamily="34" charset="0"/>
                  <a:cs typeface="+mn-cs"/>
                </a:rPr>
                <a:t>Individen i teamet</a:t>
              </a:r>
              <a:endParaRPr kumimoji="0" lang="sv-SE" sz="2800" b="0" i="0" u="none" strike="noStrike" kern="1200" cap="none" spc="0" normalizeH="0" baseline="0" noProof="0">
                <a:ln>
                  <a:noFill/>
                </a:ln>
                <a:solidFill>
                  <a:prstClr val="black"/>
                </a:solidFill>
                <a:effectLst/>
                <a:uLnTx/>
                <a:uFillTx/>
                <a:latin typeface="Arial Black"/>
                <a:ea typeface="+mn-ea"/>
                <a:cs typeface="+mn-cs"/>
              </a:endParaRPr>
            </a:p>
          </p:txBody>
        </p:sp>
        <p:sp>
          <p:nvSpPr>
            <p:cNvPr id="110" name="Rektangel 109">
              <a:extLst>
                <a:ext uri="{FF2B5EF4-FFF2-40B4-BE49-F238E27FC236}">
                  <a16:creationId xmlns:a16="http://schemas.microsoft.com/office/drawing/2014/main" id="{C352F27F-56ED-27FD-8DEC-68181E8A402E}"/>
                </a:ext>
              </a:extLst>
            </p:cNvPr>
            <p:cNvSpPr/>
            <p:nvPr/>
          </p:nvSpPr>
          <p:spPr>
            <a:xfrm>
              <a:off x="7998044" y="3154233"/>
              <a:ext cx="1900332"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000000"/>
                  </a:solidFill>
                  <a:effectLst/>
                  <a:uLnTx/>
                  <a:uFillTx/>
                  <a:latin typeface="Arial Nova"/>
                  <a:ea typeface="Calibri" panose="020F0502020204030204" pitchFamily="34" charset="0"/>
                  <a:cs typeface="+mn-cs"/>
                </a:rPr>
                <a:t>Individens behov och resurser</a:t>
              </a:r>
              <a:endParaRPr kumimoji="0" lang="sv-SE" sz="2000" b="0" i="0" u="none" strike="noStrike" kern="1200" cap="none" spc="0" normalizeH="0" baseline="0" noProof="0">
                <a:ln>
                  <a:noFill/>
                </a:ln>
                <a:solidFill>
                  <a:prstClr val="black"/>
                </a:solidFill>
                <a:effectLst/>
                <a:uLnTx/>
                <a:uFillTx/>
                <a:latin typeface="Arial Nova"/>
                <a:ea typeface="+mn-ea"/>
                <a:cs typeface="+mn-cs"/>
              </a:endParaRPr>
            </a:p>
          </p:txBody>
        </p:sp>
        <p:pic>
          <p:nvPicPr>
            <p:cNvPr id="111" name="Bild 110" descr="Kompass kontur">
              <a:extLst>
                <a:ext uri="{FF2B5EF4-FFF2-40B4-BE49-F238E27FC236}">
                  <a16:creationId xmlns:a16="http://schemas.microsoft.com/office/drawing/2014/main" id="{AA5797D6-C502-7B1A-A813-15F80DE8019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553728" y="2408038"/>
              <a:ext cx="788964" cy="788964"/>
            </a:xfrm>
            <a:prstGeom prst="rect">
              <a:avLst/>
            </a:prstGeom>
          </p:spPr>
        </p:pic>
      </p:grpSp>
      <p:grpSp>
        <p:nvGrpSpPr>
          <p:cNvPr id="117" name="Grupp 116">
            <a:extLst>
              <a:ext uri="{FF2B5EF4-FFF2-40B4-BE49-F238E27FC236}">
                <a16:creationId xmlns:a16="http://schemas.microsoft.com/office/drawing/2014/main" id="{96AC0F76-F0D3-35CD-4603-29F6F73269A0}"/>
              </a:ext>
            </a:extLst>
          </p:cNvPr>
          <p:cNvGrpSpPr/>
          <p:nvPr/>
        </p:nvGrpSpPr>
        <p:grpSpPr>
          <a:xfrm>
            <a:off x="8466626" y="1307050"/>
            <a:ext cx="1223495" cy="1223495"/>
            <a:chOff x="8341144" y="1075699"/>
            <a:chExt cx="1223495" cy="1223495"/>
          </a:xfrm>
        </p:grpSpPr>
        <p:sp>
          <p:nvSpPr>
            <p:cNvPr id="118" name="Ellips 117">
              <a:extLst>
                <a:ext uri="{FF2B5EF4-FFF2-40B4-BE49-F238E27FC236}">
                  <a16:creationId xmlns:a16="http://schemas.microsoft.com/office/drawing/2014/main" id="{5B3648A1-077C-FF6B-DCA2-C228F07B12B9}"/>
                </a:ext>
                <a:ext uri="{C183D7F6-B498-43B3-948B-1728B52AA6E4}">
                  <adec:decorative xmlns:adec="http://schemas.microsoft.com/office/drawing/2017/decorative" val="1"/>
                </a:ext>
              </a:extLst>
            </p:cNvPr>
            <p:cNvSpPr/>
            <p:nvPr/>
          </p:nvSpPr>
          <p:spPr>
            <a:xfrm>
              <a:off x="8341144" y="1075699"/>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9" name="Ellips 118">
              <a:extLst>
                <a:ext uri="{FF2B5EF4-FFF2-40B4-BE49-F238E27FC236}">
                  <a16:creationId xmlns:a16="http://schemas.microsoft.com/office/drawing/2014/main" id="{2304C892-34CA-0FBB-5117-EC7CB33967CF}"/>
                </a:ext>
                <a:ext uri="{C183D7F6-B498-43B3-948B-1728B52AA6E4}">
                  <adec:decorative xmlns:adec="http://schemas.microsoft.com/office/drawing/2017/decorative" val="1"/>
                </a:ext>
              </a:extLst>
            </p:cNvPr>
            <p:cNvSpPr/>
            <p:nvPr/>
          </p:nvSpPr>
          <p:spPr>
            <a:xfrm>
              <a:off x="8440518" y="1180027"/>
              <a:ext cx="1046018" cy="1046018"/>
            </a:xfrm>
            <a:prstGeom prst="ellipse">
              <a:avLst/>
            </a:prstGeom>
            <a:solidFill>
              <a:srgbClr val="E3E2E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0" name="Frihandsfigur: Form 119">
              <a:extLst>
                <a:ext uri="{FF2B5EF4-FFF2-40B4-BE49-F238E27FC236}">
                  <a16:creationId xmlns:a16="http://schemas.microsoft.com/office/drawing/2014/main" id="{F1B76EBC-0E0A-3DDC-3433-3027B6A9F360}"/>
                </a:ext>
                <a:ext uri="{C183D7F6-B498-43B3-948B-1728B52AA6E4}">
                  <adec:decorative xmlns:adec="http://schemas.microsoft.com/office/drawing/2017/decorative" val="1"/>
                </a:ext>
              </a:extLst>
            </p:cNvPr>
            <p:cNvSpPr/>
            <p:nvPr/>
          </p:nvSpPr>
          <p:spPr>
            <a:xfrm>
              <a:off x="8636276" y="1339489"/>
              <a:ext cx="654501" cy="647550"/>
            </a:xfrm>
            <a:custGeom>
              <a:avLst/>
              <a:gdLst>
                <a:gd name="connsiteX0" fmla="*/ 87641 w 1257322"/>
                <a:gd name="connsiteY0" fmla="*/ 922020 h 1243969"/>
                <a:gd name="connsiteX1" fmla="*/ 1152536 w 1257322"/>
                <a:gd name="connsiteY1" fmla="*/ 922020 h 1243969"/>
                <a:gd name="connsiteX2" fmla="*/ 1257322 w 1257322"/>
                <a:gd name="connsiteY2" fmla="*/ 1243969 h 1243969"/>
                <a:gd name="connsiteX3" fmla="*/ 0 w 1257322"/>
                <a:gd name="connsiteY3" fmla="*/ 1232535 h 1243969"/>
                <a:gd name="connsiteX4" fmla="*/ 87641 w 1257322"/>
                <a:gd name="connsiteY4" fmla="*/ 922020 h 1243969"/>
                <a:gd name="connsiteX5" fmla="*/ 854228 w 1257322"/>
                <a:gd name="connsiteY5" fmla="*/ 526008 h 1243969"/>
                <a:gd name="connsiteX6" fmla="*/ 850387 w 1257322"/>
                <a:gd name="connsiteY6" fmla="*/ 530983 h 1243969"/>
                <a:gd name="connsiteX7" fmla="*/ 855887 w 1257322"/>
                <a:gd name="connsiteY7" fmla="*/ 531093 h 1243969"/>
                <a:gd name="connsiteX8" fmla="*/ 630566 w 1257322"/>
                <a:gd name="connsiteY8" fmla="*/ 0 h 1243969"/>
                <a:gd name="connsiteX9" fmla="*/ 928222 w 1257322"/>
                <a:gd name="connsiteY9" fmla="*/ 318135 h 1243969"/>
                <a:gd name="connsiteX10" fmla="*/ 923926 w 1257322"/>
                <a:gd name="connsiteY10" fmla="*/ 363689 h 1243969"/>
                <a:gd name="connsiteX11" fmla="*/ 925702 w 1257322"/>
                <a:gd name="connsiteY11" fmla="*/ 363318 h 1243969"/>
                <a:gd name="connsiteX12" fmla="*/ 946442 w 1257322"/>
                <a:gd name="connsiteY12" fmla="*/ 449292 h 1243969"/>
                <a:gd name="connsiteX13" fmla="*/ 872635 w 1257322"/>
                <a:gd name="connsiteY13" fmla="*/ 548703 h 1243969"/>
                <a:gd name="connsiteX14" fmla="*/ 860668 w 1257322"/>
                <a:gd name="connsiteY14" fmla="*/ 537533 h 1243969"/>
                <a:gd name="connsiteX15" fmla="*/ 809120 w 1257322"/>
                <a:gd name="connsiteY15" fmla="*/ 678198 h 1243969"/>
                <a:gd name="connsiteX16" fmla="*/ 825779 w 1257322"/>
                <a:gd name="connsiteY16" fmla="*/ 717431 h 1243969"/>
                <a:gd name="connsiteX17" fmla="*/ 1152537 w 1257322"/>
                <a:gd name="connsiteY17" fmla="*/ 922019 h 1243969"/>
                <a:gd name="connsiteX18" fmla="*/ 87641 w 1257322"/>
                <a:gd name="connsiteY18" fmla="*/ 922019 h 1243969"/>
                <a:gd name="connsiteX19" fmla="*/ 443116 w 1257322"/>
                <a:gd name="connsiteY19" fmla="*/ 699450 h 1243969"/>
                <a:gd name="connsiteX20" fmla="*/ 451908 w 1257322"/>
                <a:gd name="connsiteY20" fmla="*/ 675459 h 1243969"/>
                <a:gd name="connsiteX21" fmla="*/ 395314 w 1257322"/>
                <a:gd name="connsiteY21" fmla="*/ 542179 h 1243969"/>
                <a:gd name="connsiteX22" fmla="*/ 388323 w 1257322"/>
                <a:gd name="connsiteY22" fmla="*/ 548704 h 1243969"/>
                <a:gd name="connsiteX23" fmla="*/ 314516 w 1257322"/>
                <a:gd name="connsiteY23" fmla="*/ 449293 h 1243969"/>
                <a:gd name="connsiteX24" fmla="*/ 335256 w 1257322"/>
                <a:gd name="connsiteY24" fmla="*/ 363319 h 1243969"/>
                <a:gd name="connsiteX25" fmla="*/ 337210 w 1257322"/>
                <a:gd name="connsiteY25" fmla="*/ 363727 h 1243969"/>
                <a:gd name="connsiteX26" fmla="*/ 332910 w 1257322"/>
                <a:gd name="connsiteY26" fmla="*/ 318135 h 1243969"/>
                <a:gd name="connsiteX27" fmla="*/ 630566 w 1257322"/>
                <a:gd name="connsiteY27" fmla="*/ 0 h 124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7322" h="1243969">
                  <a:moveTo>
                    <a:pt x="87641" y="922020"/>
                  </a:moveTo>
                  <a:lnTo>
                    <a:pt x="1152536" y="922020"/>
                  </a:lnTo>
                  <a:cubicBezTo>
                    <a:pt x="1196943" y="972195"/>
                    <a:pt x="1218560" y="1007123"/>
                    <a:pt x="1257322" y="1243969"/>
                  </a:cubicBezTo>
                  <a:lnTo>
                    <a:pt x="0" y="1232535"/>
                  </a:lnTo>
                  <a:cubicBezTo>
                    <a:pt x="4366" y="1071888"/>
                    <a:pt x="56546" y="968383"/>
                    <a:pt x="87641" y="922020"/>
                  </a:cubicBezTo>
                  <a:close/>
                  <a:moveTo>
                    <a:pt x="854228" y="526008"/>
                  </a:moveTo>
                  <a:lnTo>
                    <a:pt x="850387" y="530983"/>
                  </a:lnTo>
                  <a:lnTo>
                    <a:pt x="855887" y="531093"/>
                  </a:lnTo>
                  <a:close/>
                  <a:moveTo>
                    <a:pt x="630566" y="0"/>
                  </a:moveTo>
                  <a:cubicBezTo>
                    <a:pt x="794957" y="0"/>
                    <a:pt x="928222" y="142434"/>
                    <a:pt x="928222" y="318135"/>
                  </a:cubicBezTo>
                  <a:lnTo>
                    <a:pt x="923926" y="363689"/>
                  </a:lnTo>
                  <a:lnTo>
                    <a:pt x="925702" y="363318"/>
                  </a:lnTo>
                  <a:cubicBezTo>
                    <a:pt x="941460" y="365841"/>
                    <a:pt x="955287" y="418395"/>
                    <a:pt x="946442" y="449292"/>
                  </a:cubicBezTo>
                  <a:cubicBezTo>
                    <a:pt x="937597" y="480189"/>
                    <a:pt x="897918" y="556942"/>
                    <a:pt x="872635" y="548703"/>
                  </a:cubicBezTo>
                  <a:lnTo>
                    <a:pt x="860668" y="537533"/>
                  </a:lnTo>
                  <a:lnTo>
                    <a:pt x="809120" y="678198"/>
                  </a:lnTo>
                  <a:lnTo>
                    <a:pt x="825779" y="717431"/>
                  </a:lnTo>
                  <a:lnTo>
                    <a:pt x="1152537" y="922019"/>
                  </a:lnTo>
                  <a:lnTo>
                    <a:pt x="87641" y="922019"/>
                  </a:lnTo>
                  <a:lnTo>
                    <a:pt x="443116" y="699450"/>
                  </a:lnTo>
                  <a:lnTo>
                    <a:pt x="451908" y="675459"/>
                  </a:lnTo>
                  <a:lnTo>
                    <a:pt x="395314" y="542179"/>
                  </a:lnTo>
                  <a:lnTo>
                    <a:pt x="388323" y="548704"/>
                  </a:lnTo>
                  <a:cubicBezTo>
                    <a:pt x="363040" y="556943"/>
                    <a:pt x="323361" y="480190"/>
                    <a:pt x="314516" y="449293"/>
                  </a:cubicBezTo>
                  <a:cubicBezTo>
                    <a:pt x="305672" y="418396"/>
                    <a:pt x="319498" y="365842"/>
                    <a:pt x="335256" y="363319"/>
                  </a:cubicBezTo>
                  <a:lnTo>
                    <a:pt x="337210" y="363727"/>
                  </a:lnTo>
                  <a:lnTo>
                    <a:pt x="332910" y="318135"/>
                  </a:lnTo>
                  <a:cubicBezTo>
                    <a:pt x="332910" y="142434"/>
                    <a:pt x="466175" y="0"/>
                    <a:pt x="630566" y="0"/>
                  </a:cubicBezTo>
                  <a:close/>
                </a:path>
              </a:pathLst>
            </a:custGeom>
            <a:solidFill>
              <a:srgbClr val="115D9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421752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1750" fill="hold"/>
                                        <p:tgtEl>
                                          <p:spTgt spid="87"/>
                                        </p:tgtEl>
                                        <p:attrNameLst>
                                          <p:attrName>ppt_x</p:attrName>
                                        </p:attrNameLst>
                                      </p:cBhvr>
                                      <p:tavLst>
                                        <p:tav tm="0">
                                          <p:val>
                                            <p:strVal val="0-#ppt_w/2"/>
                                          </p:val>
                                        </p:tav>
                                        <p:tav tm="100000">
                                          <p:val>
                                            <p:strVal val="#ppt_x"/>
                                          </p:val>
                                        </p:tav>
                                      </p:tavLst>
                                    </p:anim>
                                    <p:anim calcmode="lin" valueType="num">
                                      <p:cBhvr additive="base">
                                        <p:cTn id="8" dur="1750" fill="hold"/>
                                        <p:tgtEl>
                                          <p:spTgt spid="87"/>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1000"/>
                                        <p:tgtEl>
                                          <p:spTgt spid="86"/>
                                        </p:tgtEl>
                                      </p:cBhvr>
                                    </p:animEffect>
                                  </p:childTnLst>
                                </p:cTn>
                              </p:par>
                              <p:par>
                                <p:cTn id="12" presetID="22" presetClass="exit" presetSubtype="8" fill="hold" nodeType="withEffect">
                                  <p:stCondLst>
                                    <p:cond delay="300"/>
                                  </p:stCondLst>
                                  <p:childTnLst>
                                    <p:animEffect transition="out" filter="wipe(left)">
                                      <p:cBhvr>
                                        <p:cTn id="13" dur="1000"/>
                                        <p:tgtEl>
                                          <p:spTgt spid="3"/>
                                        </p:tgtEl>
                                      </p:cBhvr>
                                    </p:animEffect>
                                    <p:set>
                                      <p:cBhvr>
                                        <p:cTn id="14" dur="1" fill="hold">
                                          <p:stCondLst>
                                            <p:cond delay="999"/>
                                          </p:stCondLst>
                                        </p:cTn>
                                        <p:tgtEl>
                                          <p:spTgt spid="3"/>
                                        </p:tgtEl>
                                        <p:attrNameLst>
                                          <p:attrName>style.visibility</p:attrName>
                                        </p:attrNameLst>
                                      </p:cBhvr>
                                      <p:to>
                                        <p:strVal val="hidden"/>
                                      </p:to>
                                    </p:set>
                                  </p:childTnLst>
                                </p:cTn>
                              </p:par>
                              <p:par>
                                <p:cTn id="15" presetID="26" presetClass="emph" presetSubtype="0" fill="hold" nodeType="withEffect">
                                  <p:stCondLst>
                                    <p:cond delay="3000"/>
                                  </p:stCondLst>
                                  <p:childTnLst>
                                    <p:animEffect transition="out" filter="fade">
                                      <p:cBhvr>
                                        <p:cTn id="16" dur="750" tmFilter="0, 0; .2, .5; .8, .5; 1, 0"/>
                                        <p:tgtEl>
                                          <p:spTgt spid="117"/>
                                        </p:tgtEl>
                                      </p:cBhvr>
                                    </p:animEffect>
                                    <p:animScale>
                                      <p:cBhvr>
                                        <p:cTn id="17" dur="375" autoRev="1" fill="hold"/>
                                        <p:tgtEl>
                                          <p:spTgt spid="117"/>
                                        </p:tgtEl>
                                      </p:cBhvr>
                                      <p:by x="105000" y="105000"/>
                                    </p:animScale>
                                  </p:childTnLst>
                                </p:cTn>
                              </p:par>
                              <p:par>
                                <p:cTn id="18" presetID="6" presetClass="emph" presetSubtype="0" decel="60000" fill="hold" nodeType="withEffect">
                                  <p:stCondLst>
                                    <p:cond delay="2750"/>
                                  </p:stCondLst>
                                  <p:childTnLst>
                                    <p:animScale>
                                      <p:cBhvr>
                                        <p:cTn id="19" dur="500" fill="hold"/>
                                        <p:tgtEl>
                                          <p:spTgt spid="117"/>
                                        </p:tgtEl>
                                      </p:cBhvr>
                                      <p:by x="115000" y="11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5041B0-D36E-A3B3-E39A-8288859A38BD}"/>
              </a:ext>
            </a:extLst>
          </p:cNvPr>
          <p:cNvSpPr>
            <a:spLocks noGrp="1"/>
          </p:cNvSpPr>
          <p:nvPr>
            <p:ph type="title"/>
          </p:nvPr>
        </p:nvSpPr>
        <p:spPr/>
        <p:txBody>
          <a:bodyPr>
            <a:normAutofit/>
          </a:bodyPr>
          <a:lstStyle/>
          <a:p>
            <a:pPr algn="ctr"/>
            <a:r>
              <a:rPr lang="sv-SE" sz="4200"/>
              <a:t>Aktiv medskapare </a:t>
            </a:r>
            <a:br>
              <a:rPr lang="sv-SE" sz="4200"/>
            </a:br>
            <a:r>
              <a:rPr lang="sv-SE" sz="4200"/>
              <a:t>i min vård, omsorg och skolgång</a:t>
            </a:r>
          </a:p>
        </p:txBody>
      </p:sp>
      <p:grpSp>
        <p:nvGrpSpPr>
          <p:cNvPr id="5" name="Grupp 4">
            <a:extLst>
              <a:ext uri="{FF2B5EF4-FFF2-40B4-BE49-F238E27FC236}">
                <a16:creationId xmlns:a16="http://schemas.microsoft.com/office/drawing/2014/main" id="{2A349B53-D642-DA3D-1C3E-2EC7B81D1A54}"/>
              </a:ext>
            </a:extLst>
          </p:cNvPr>
          <p:cNvGrpSpPr/>
          <p:nvPr/>
        </p:nvGrpSpPr>
        <p:grpSpPr>
          <a:xfrm>
            <a:off x="3841938" y="1787413"/>
            <a:ext cx="4468114" cy="5070587"/>
            <a:chOff x="3830529" y="1625898"/>
            <a:chExt cx="4468114" cy="5070587"/>
          </a:xfrm>
        </p:grpSpPr>
        <p:grpSp>
          <p:nvGrpSpPr>
            <p:cNvPr id="6" name="Grupp 5">
              <a:extLst>
                <a:ext uri="{FF2B5EF4-FFF2-40B4-BE49-F238E27FC236}">
                  <a16:creationId xmlns:a16="http://schemas.microsoft.com/office/drawing/2014/main" id="{E4E4513F-E285-2711-027B-20EBE6653311}"/>
                </a:ext>
              </a:extLst>
            </p:cNvPr>
            <p:cNvGrpSpPr/>
            <p:nvPr/>
          </p:nvGrpSpPr>
          <p:grpSpPr>
            <a:xfrm>
              <a:off x="3830529" y="2226064"/>
              <a:ext cx="4468114" cy="4470421"/>
              <a:chOff x="6700044" y="1656258"/>
              <a:chExt cx="4468114" cy="4470421"/>
            </a:xfrm>
          </p:grpSpPr>
          <p:sp>
            <p:nvSpPr>
              <p:cNvPr id="11" name="Ellips 10" descr="Se beskrivning i Anteckningar">
                <a:extLst>
                  <a:ext uri="{FF2B5EF4-FFF2-40B4-BE49-F238E27FC236}">
                    <a16:creationId xmlns:a16="http://schemas.microsoft.com/office/drawing/2014/main" id="{543F2327-A3DE-929D-F2E4-9B535D0236D9}"/>
                  </a:ext>
                </a:extLst>
              </p:cNvPr>
              <p:cNvSpPr/>
              <p:nvPr/>
            </p:nvSpPr>
            <p:spPr>
              <a:xfrm>
                <a:off x="7753052" y="2144502"/>
                <a:ext cx="2420095" cy="2420095"/>
              </a:xfrm>
              <a:prstGeom prst="ellipse">
                <a:avLst/>
              </a:prstGeom>
              <a:solidFill>
                <a:srgbClr val="E7E6E6">
                  <a:lumMod val="90000"/>
                  <a:alpha val="6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Ellips 11" descr="Se beskrivning i Anteckningar">
                <a:extLst>
                  <a:ext uri="{FF2B5EF4-FFF2-40B4-BE49-F238E27FC236}">
                    <a16:creationId xmlns:a16="http://schemas.microsoft.com/office/drawing/2014/main" id="{2F5C8E36-D07E-2C9D-4436-471159BD8646}"/>
                  </a:ext>
                </a:extLst>
              </p:cNvPr>
              <p:cNvSpPr/>
              <p:nvPr/>
            </p:nvSpPr>
            <p:spPr>
              <a:xfrm>
                <a:off x="7332216" y="1766238"/>
                <a:ext cx="3241964" cy="3241964"/>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Ellips 12">
                <a:extLst>
                  <a:ext uri="{FF2B5EF4-FFF2-40B4-BE49-F238E27FC236}">
                    <a16:creationId xmlns:a16="http://schemas.microsoft.com/office/drawing/2014/main" id="{3C193CB9-2D5E-CA5C-7478-8CA68B95D350}"/>
                  </a:ext>
                  <a:ext uri="{C183D7F6-B498-43B3-948B-1728B52AA6E4}">
                    <adec:decorative xmlns:adec="http://schemas.microsoft.com/office/drawing/2017/decorative" val="1"/>
                  </a:ext>
                </a:extLst>
              </p:cNvPr>
              <p:cNvSpPr/>
              <p:nvPr/>
            </p:nvSpPr>
            <p:spPr>
              <a:xfrm>
                <a:off x="9187516" y="4230547"/>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 name="Ellips 13">
                <a:extLst>
                  <a:ext uri="{FF2B5EF4-FFF2-40B4-BE49-F238E27FC236}">
                    <a16:creationId xmlns:a16="http://schemas.microsoft.com/office/drawing/2014/main" id="{4AC9CB7C-00D4-D328-A2D8-DD32FD4E7C8F}"/>
                  </a:ext>
                  <a:ext uri="{C183D7F6-B498-43B3-948B-1728B52AA6E4}">
                    <adec:decorative xmlns:adec="http://schemas.microsoft.com/office/drawing/2017/decorative" val="1"/>
                  </a:ext>
                </a:extLst>
              </p:cNvPr>
              <p:cNvSpPr/>
              <p:nvPr/>
            </p:nvSpPr>
            <p:spPr>
              <a:xfrm>
                <a:off x="7634504" y="4230231"/>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 name="Ellips 14">
                <a:extLst>
                  <a:ext uri="{FF2B5EF4-FFF2-40B4-BE49-F238E27FC236}">
                    <a16:creationId xmlns:a16="http://schemas.microsoft.com/office/drawing/2014/main" id="{FCF50515-7BE6-3A13-7EFE-D31DF761BA0F}"/>
                  </a:ext>
                  <a:ext uri="{C183D7F6-B498-43B3-948B-1728B52AA6E4}">
                    <adec:decorative xmlns:adec="http://schemas.microsoft.com/office/drawing/2017/decorative" val="1"/>
                  </a:ext>
                </a:extLst>
              </p:cNvPr>
              <p:cNvSpPr/>
              <p:nvPr/>
            </p:nvSpPr>
            <p:spPr>
              <a:xfrm>
                <a:off x="6700044" y="3037125"/>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Ellips 15">
                <a:extLst>
                  <a:ext uri="{FF2B5EF4-FFF2-40B4-BE49-F238E27FC236}">
                    <a16:creationId xmlns:a16="http://schemas.microsoft.com/office/drawing/2014/main" id="{6AF7F899-B35D-8D47-FCC6-6B24799C341F}"/>
                  </a:ext>
                  <a:ext uri="{C183D7F6-B498-43B3-948B-1728B52AA6E4}">
                    <adec:decorative xmlns:adec="http://schemas.microsoft.com/office/drawing/2017/decorative" val="1"/>
                  </a:ext>
                </a:extLst>
              </p:cNvPr>
              <p:cNvSpPr/>
              <p:nvPr/>
            </p:nvSpPr>
            <p:spPr>
              <a:xfrm>
                <a:off x="6978223" y="1656389"/>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Ellips 16">
                <a:extLst>
                  <a:ext uri="{FF2B5EF4-FFF2-40B4-BE49-F238E27FC236}">
                    <a16:creationId xmlns:a16="http://schemas.microsoft.com/office/drawing/2014/main" id="{8D43E21C-6728-EACA-D685-D1C36EB5D907}"/>
                  </a:ext>
                  <a:ext uri="{C183D7F6-B498-43B3-948B-1728B52AA6E4}">
                    <adec:decorative xmlns:adec="http://schemas.microsoft.com/office/drawing/2017/decorative" val="1"/>
                  </a:ext>
                </a:extLst>
              </p:cNvPr>
              <p:cNvSpPr/>
              <p:nvPr/>
            </p:nvSpPr>
            <p:spPr>
              <a:xfrm>
                <a:off x="9702744" y="1656258"/>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 name="Ellips 17">
                <a:extLst>
                  <a:ext uri="{FF2B5EF4-FFF2-40B4-BE49-F238E27FC236}">
                    <a16:creationId xmlns:a16="http://schemas.microsoft.com/office/drawing/2014/main" id="{590A298F-6B14-34D6-0821-AD7D0E21EA2E}"/>
                  </a:ext>
                  <a:ext uri="{C183D7F6-B498-43B3-948B-1728B52AA6E4}">
                    <adec:decorative xmlns:adec="http://schemas.microsoft.com/office/drawing/2017/decorative" val="1"/>
                  </a:ext>
                </a:extLst>
              </p:cNvPr>
              <p:cNvSpPr/>
              <p:nvPr/>
            </p:nvSpPr>
            <p:spPr>
              <a:xfrm>
                <a:off x="9944663" y="3039036"/>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 name="Ellips 18">
                <a:extLst>
                  <a:ext uri="{FF2B5EF4-FFF2-40B4-BE49-F238E27FC236}">
                    <a16:creationId xmlns:a16="http://schemas.microsoft.com/office/drawing/2014/main" id="{EBFC85C1-1595-2397-5B45-16E5690AECDD}"/>
                  </a:ext>
                  <a:ext uri="{C183D7F6-B498-43B3-948B-1728B52AA6E4}">
                    <adec:decorative xmlns:adec="http://schemas.microsoft.com/office/drawing/2017/decorative" val="1"/>
                  </a:ext>
                </a:extLst>
              </p:cNvPr>
              <p:cNvSpPr/>
              <p:nvPr/>
            </p:nvSpPr>
            <p:spPr>
              <a:xfrm>
                <a:off x="7082975" y="1750864"/>
                <a:ext cx="1046018" cy="1046018"/>
              </a:xfrm>
              <a:prstGeom prst="ellipse">
                <a:avLst/>
              </a:prstGeom>
              <a:solidFill>
                <a:srgbClr val="5B9BD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0" name="Bild 19" descr="Användare">
                <a:extLst>
                  <a:ext uri="{FF2B5EF4-FFF2-40B4-BE49-F238E27FC236}">
                    <a16:creationId xmlns:a16="http://schemas.microsoft.com/office/drawing/2014/main" id="{EF29035D-F27B-AC00-C808-B0C32DC5261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35198" y="1899471"/>
                <a:ext cx="692197" cy="692197"/>
              </a:xfrm>
              <a:prstGeom prst="rect">
                <a:avLst/>
              </a:prstGeom>
            </p:spPr>
          </p:pic>
          <p:sp>
            <p:nvSpPr>
              <p:cNvPr id="21" name="Ellips 20">
                <a:extLst>
                  <a:ext uri="{FF2B5EF4-FFF2-40B4-BE49-F238E27FC236}">
                    <a16:creationId xmlns:a16="http://schemas.microsoft.com/office/drawing/2014/main" id="{782147B2-BF3E-1469-9C5C-343BEDA06CBF}"/>
                  </a:ext>
                  <a:ext uri="{C183D7F6-B498-43B3-948B-1728B52AA6E4}">
                    <adec:decorative xmlns:adec="http://schemas.microsoft.com/office/drawing/2017/decorative" val="1"/>
                  </a:ext>
                </a:extLst>
              </p:cNvPr>
              <p:cNvSpPr/>
              <p:nvPr/>
            </p:nvSpPr>
            <p:spPr>
              <a:xfrm>
                <a:off x="7722356" y="4327881"/>
                <a:ext cx="1046018" cy="1046018"/>
              </a:xfrm>
              <a:prstGeom prst="ellipse">
                <a:avLst/>
              </a:prstGeom>
              <a:solidFill>
                <a:srgbClr val="F8DD44"/>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2" name="Ellips 21">
                <a:extLst>
                  <a:ext uri="{FF2B5EF4-FFF2-40B4-BE49-F238E27FC236}">
                    <a16:creationId xmlns:a16="http://schemas.microsoft.com/office/drawing/2014/main" id="{87DD6DB3-CB58-AF02-9CC6-75E6D05F642F}"/>
                  </a:ext>
                  <a:ext uri="{C183D7F6-B498-43B3-948B-1728B52AA6E4}">
                    <adec:decorative xmlns:adec="http://schemas.microsoft.com/office/drawing/2017/decorative" val="1"/>
                  </a:ext>
                </a:extLst>
              </p:cNvPr>
              <p:cNvSpPr/>
              <p:nvPr/>
            </p:nvSpPr>
            <p:spPr>
              <a:xfrm>
                <a:off x="9282491" y="4321971"/>
                <a:ext cx="1046018" cy="1046018"/>
              </a:xfrm>
              <a:prstGeom prst="ellipse">
                <a:avLst/>
              </a:prstGeom>
              <a:solidFill>
                <a:srgbClr val="F6A2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3" name="Ellips 22">
                <a:extLst>
                  <a:ext uri="{FF2B5EF4-FFF2-40B4-BE49-F238E27FC236}">
                    <a16:creationId xmlns:a16="http://schemas.microsoft.com/office/drawing/2014/main" id="{90CB4D45-5C69-B7FC-511C-C16EC11BFD34}"/>
                  </a:ext>
                  <a:ext uri="{C183D7F6-B498-43B3-948B-1728B52AA6E4}">
                    <adec:decorative xmlns:adec="http://schemas.microsoft.com/office/drawing/2017/decorative" val="1"/>
                  </a:ext>
                </a:extLst>
              </p:cNvPr>
              <p:cNvSpPr/>
              <p:nvPr/>
            </p:nvSpPr>
            <p:spPr>
              <a:xfrm>
                <a:off x="6800219" y="3137541"/>
                <a:ext cx="1046018" cy="1046018"/>
              </a:xfrm>
              <a:prstGeom prst="ellipse">
                <a:avLst/>
              </a:prstGeom>
              <a:solidFill>
                <a:srgbClr val="52A8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4" name="Ellips 23">
                <a:extLst>
                  <a:ext uri="{FF2B5EF4-FFF2-40B4-BE49-F238E27FC236}">
                    <a16:creationId xmlns:a16="http://schemas.microsoft.com/office/drawing/2014/main" id="{6FEE9142-02DF-01F0-03B4-D5275F7DA6ED}"/>
                  </a:ext>
                  <a:ext uri="{C183D7F6-B498-43B3-948B-1728B52AA6E4}">
                    <adec:decorative xmlns:adec="http://schemas.microsoft.com/office/drawing/2017/decorative" val="1"/>
                  </a:ext>
                </a:extLst>
              </p:cNvPr>
              <p:cNvSpPr/>
              <p:nvPr/>
            </p:nvSpPr>
            <p:spPr>
              <a:xfrm>
                <a:off x="10027105" y="3120703"/>
                <a:ext cx="1067039" cy="1062856"/>
              </a:xfrm>
              <a:prstGeom prst="ellipse">
                <a:avLst/>
              </a:prstGeom>
              <a:solidFill>
                <a:srgbClr val="9362A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Ellips 24">
                <a:extLst>
                  <a:ext uri="{FF2B5EF4-FFF2-40B4-BE49-F238E27FC236}">
                    <a16:creationId xmlns:a16="http://schemas.microsoft.com/office/drawing/2014/main" id="{D93E827F-B1EB-D5F2-9D6C-2D84DE8C8073}"/>
                  </a:ext>
                  <a:ext uri="{C183D7F6-B498-43B3-948B-1728B52AA6E4}">
                    <adec:decorative xmlns:adec="http://schemas.microsoft.com/office/drawing/2017/decorative" val="1"/>
                  </a:ext>
                </a:extLst>
              </p:cNvPr>
              <p:cNvSpPr/>
              <p:nvPr/>
            </p:nvSpPr>
            <p:spPr>
              <a:xfrm>
                <a:off x="9792223" y="1756430"/>
                <a:ext cx="1046018" cy="1046018"/>
              </a:xfrm>
              <a:prstGeom prst="ellipse">
                <a:avLst/>
              </a:prstGeom>
              <a:solidFill>
                <a:srgbClr val="F96968"/>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6" name="Bild 25" descr="Programmerare">
                <a:extLst>
                  <a:ext uri="{FF2B5EF4-FFF2-40B4-BE49-F238E27FC236}">
                    <a16:creationId xmlns:a16="http://schemas.microsoft.com/office/drawing/2014/main" id="{E204E4CC-30E2-CA17-829C-07EFE162810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80029" y="1854327"/>
                <a:ext cx="692197" cy="692197"/>
              </a:xfrm>
              <a:prstGeom prst="rect">
                <a:avLst/>
              </a:prstGeom>
            </p:spPr>
          </p:pic>
          <p:pic>
            <p:nvPicPr>
              <p:cNvPr id="27" name="Bild 26" descr="Läkare">
                <a:extLst>
                  <a:ext uri="{FF2B5EF4-FFF2-40B4-BE49-F238E27FC236}">
                    <a16:creationId xmlns:a16="http://schemas.microsoft.com/office/drawing/2014/main" id="{C8E8C271-8486-C08B-FD2D-A130556B91F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474432" y="4477052"/>
                <a:ext cx="692197" cy="692197"/>
              </a:xfrm>
              <a:prstGeom prst="rect">
                <a:avLst/>
              </a:prstGeom>
            </p:spPr>
          </p:pic>
          <p:pic>
            <p:nvPicPr>
              <p:cNvPr id="28" name="Bild 27" descr="Kvinnlig profil">
                <a:extLst>
                  <a:ext uri="{FF2B5EF4-FFF2-40B4-BE49-F238E27FC236}">
                    <a16:creationId xmlns:a16="http://schemas.microsoft.com/office/drawing/2014/main" id="{B24BFC19-0198-BB8D-9A30-74763534C3B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228081" y="3319910"/>
                <a:ext cx="692197" cy="692197"/>
              </a:xfrm>
              <a:prstGeom prst="rect">
                <a:avLst/>
              </a:prstGeom>
            </p:spPr>
          </p:pic>
          <p:pic>
            <p:nvPicPr>
              <p:cNvPr id="29" name="Bild 28" descr="Manlig profil">
                <a:extLst>
                  <a:ext uri="{FF2B5EF4-FFF2-40B4-BE49-F238E27FC236}">
                    <a16:creationId xmlns:a16="http://schemas.microsoft.com/office/drawing/2014/main" id="{15D5E9CA-54DA-38C1-1EEA-F6579C194F6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893671" y="4499443"/>
                <a:ext cx="692197" cy="692197"/>
              </a:xfrm>
              <a:prstGeom prst="rect">
                <a:avLst/>
              </a:prstGeom>
            </p:spPr>
          </p:pic>
          <p:grpSp>
            <p:nvGrpSpPr>
              <p:cNvPr id="30" name="Grupp 29">
                <a:extLst>
                  <a:ext uri="{FF2B5EF4-FFF2-40B4-BE49-F238E27FC236}">
                    <a16:creationId xmlns:a16="http://schemas.microsoft.com/office/drawing/2014/main" id="{8AF1F0E9-76E9-8A03-0CFF-2F3B8D145EEF}"/>
                  </a:ext>
                  <a:ext uri="{C183D7F6-B498-43B3-948B-1728B52AA6E4}">
                    <adec:decorative xmlns:adec="http://schemas.microsoft.com/office/drawing/2017/decorative" val="1"/>
                  </a:ext>
                </a:extLst>
              </p:cNvPr>
              <p:cNvGrpSpPr/>
              <p:nvPr/>
            </p:nvGrpSpPr>
            <p:grpSpPr>
              <a:xfrm>
                <a:off x="7106709" y="3394656"/>
                <a:ext cx="461465" cy="526894"/>
                <a:chOff x="6899609" y="319317"/>
                <a:chExt cx="609600" cy="696033"/>
              </a:xfrm>
              <a:solidFill>
                <a:sysClr val="window" lastClr="FFFFFF"/>
              </a:solidFill>
            </p:grpSpPr>
            <p:sp>
              <p:nvSpPr>
                <p:cNvPr id="34" name="Frihandsfigur: Form 33">
                  <a:extLst>
                    <a:ext uri="{FF2B5EF4-FFF2-40B4-BE49-F238E27FC236}">
                      <a16:creationId xmlns:a16="http://schemas.microsoft.com/office/drawing/2014/main" id="{858E5828-86D4-4626-CEF5-71F168DCAEA0}"/>
                    </a:ext>
                  </a:extLst>
                </p:cNvPr>
                <p:cNvSpPr/>
                <p:nvPr/>
              </p:nvSpPr>
              <p:spPr>
                <a:xfrm>
                  <a:off x="7013179" y="319317"/>
                  <a:ext cx="390525" cy="409575"/>
                </a:xfrm>
                <a:custGeom>
                  <a:avLst/>
                  <a:gdLst>
                    <a:gd name="connsiteX0" fmla="*/ 358140 w 390525"/>
                    <a:gd name="connsiteY0" fmla="*/ 324666 h 409575"/>
                    <a:gd name="connsiteX1" fmla="*/ 383191 w 390525"/>
                    <a:gd name="connsiteY1" fmla="*/ 144262 h 409575"/>
                    <a:gd name="connsiteX2" fmla="*/ 343567 w 390525"/>
                    <a:gd name="connsiteY2" fmla="*/ 59680 h 409575"/>
                    <a:gd name="connsiteX3" fmla="*/ 294132 w 390525"/>
                    <a:gd name="connsiteY3" fmla="*/ 59013 h 409575"/>
                    <a:gd name="connsiteX4" fmla="*/ 216694 w 390525"/>
                    <a:gd name="connsiteY4" fmla="*/ 6721 h 409575"/>
                    <a:gd name="connsiteX5" fmla="*/ 71342 w 390525"/>
                    <a:gd name="connsiteY5" fmla="*/ 25295 h 409575"/>
                    <a:gd name="connsiteX6" fmla="*/ 15811 w 390525"/>
                    <a:gd name="connsiteY6" fmla="*/ 165408 h 409575"/>
                    <a:gd name="connsiteX7" fmla="*/ 21145 w 390525"/>
                    <a:gd name="connsiteY7" fmla="*/ 355908 h 409575"/>
                    <a:gd name="connsiteX8" fmla="*/ 0 w 390525"/>
                    <a:gd name="connsiteY8" fmla="*/ 408771 h 409575"/>
                    <a:gd name="connsiteX9" fmla="*/ 89059 w 390525"/>
                    <a:gd name="connsiteY9" fmla="*/ 399246 h 409575"/>
                    <a:gd name="connsiteX10" fmla="*/ 134588 w 390525"/>
                    <a:gd name="connsiteY10" fmla="*/ 363432 h 409575"/>
                    <a:gd name="connsiteX11" fmla="*/ 38005 w 390525"/>
                    <a:gd name="connsiteY11" fmla="*/ 243989 h 409575"/>
                    <a:gd name="connsiteX12" fmla="*/ 41719 w 390525"/>
                    <a:gd name="connsiteY12" fmla="*/ 192744 h 409575"/>
                    <a:gd name="connsiteX13" fmla="*/ 93155 w 390525"/>
                    <a:gd name="connsiteY13" fmla="*/ 175695 h 409575"/>
                    <a:gd name="connsiteX14" fmla="*/ 188976 w 390525"/>
                    <a:gd name="connsiteY14" fmla="*/ 148739 h 409575"/>
                    <a:gd name="connsiteX15" fmla="*/ 283464 w 390525"/>
                    <a:gd name="connsiteY15" fmla="*/ 83969 h 409575"/>
                    <a:gd name="connsiteX16" fmla="*/ 296934 w 390525"/>
                    <a:gd name="connsiteY16" fmla="*/ 84072 h 409575"/>
                    <a:gd name="connsiteX17" fmla="*/ 299561 w 390525"/>
                    <a:gd name="connsiteY17" fmla="*/ 89303 h 409575"/>
                    <a:gd name="connsiteX18" fmla="*/ 315563 w 390525"/>
                    <a:gd name="connsiteY18" fmla="*/ 133499 h 409575"/>
                    <a:gd name="connsiteX19" fmla="*/ 329660 w 390525"/>
                    <a:gd name="connsiteY19" fmla="*/ 145881 h 409575"/>
                    <a:gd name="connsiteX20" fmla="*/ 345662 w 390525"/>
                    <a:gd name="connsiteY20" fmla="*/ 160836 h 409575"/>
                    <a:gd name="connsiteX21" fmla="*/ 357092 w 390525"/>
                    <a:gd name="connsiteY21" fmla="*/ 204079 h 409575"/>
                    <a:gd name="connsiteX22" fmla="*/ 251555 w 390525"/>
                    <a:gd name="connsiteY22" fmla="*/ 364290 h 409575"/>
                    <a:gd name="connsiteX23" fmla="*/ 296609 w 390525"/>
                    <a:gd name="connsiteY23" fmla="*/ 400485 h 409575"/>
                    <a:gd name="connsiteX24" fmla="*/ 394240 w 390525"/>
                    <a:gd name="connsiteY24" fmla="*/ 392579 h 409575"/>
                    <a:gd name="connsiteX25" fmla="*/ 358140 w 390525"/>
                    <a:gd name="connsiteY25" fmla="*/ 32466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525" h="409575">
                      <a:moveTo>
                        <a:pt x="358140" y="324666"/>
                      </a:moveTo>
                      <a:cubicBezTo>
                        <a:pt x="349377" y="290376"/>
                        <a:pt x="382905" y="204651"/>
                        <a:pt x="383191" y="144262"/>
                      </a:cubicBezTo>
                      <a:cubicBezTo>
                        <a:pt x="383191" y="95970"/>
                        <a:pt x="369475" y="74349"/>
                        <a:pt x="343567" y="59680"/>
                      </a:cubicBezTo>
                      <a:cubicBezTo>
                        <a:pt x="328612" y="51203"/>
                        <a:pt x="294132" y="59013"/>
                        <a:pt x="294132" y="59013"/>
                      </a:cubicBezTo>
                      <a:cubicBezTo>
                        <a:pt x="294132" y="59013"/>
                        <a:pt x="276320" y="25295"/>
                        <a:pt x="216694" y="6721"/>
                      </a:cubicBezTo>
                      <a:cubicBezTo>
                        <a:pt x="167698" y="-6618"/>
                        <a:pt x="115410" y="63"/>
                        <a:pt x="71342" y="25295"/>
                      </a:cubicBezTo>
                      <a:cubicBezTo>
                        <a:pt x="34480" y="49107"/>
                        <a:pt x="16669" y="75301"/>
                        <a:pt x="15811" y="165408"/>
                      </a:cubicBezTo>
                      <a:cubicBezTo>
                        <a:pt x="15049" y="247989"/>
                        <a:pt x="26384" y="321332"/>
                        <a:pt x="21145" y="355908"/>
                      </a:cubicBezTo>
                      <a:cubicBezTo>
                        <a:pt x="18730" y="375046"/>
                        <a:pt x="11450" y="393247"/>
                        <a:pt x="0" y="408771"/>
                      </a:cubicBezTo>
                      <a:cubicBezTo>
                        <a:pt x="0" y="408771"/>
                        <a:pt x="57150" y="416106"/>
                        <a:pt x="89059" y="399246"/>
                      </a:cubicBezTo>
                      <a:cubicBezTo>
                        <a:pt x="105116" y="388473"/>
                        <a:pt x="120336" y="376501"/>
                        <a:pt x="134588" y="363432"/>
                      </a:cubicBezTo>
                      <a:cubicBezTo>
                        <a:pt x="85704" y="340633"/>
                        <a:pt x="50068" y="296562"/>
                        <a:pt x="38005" y="243989"/>
                      </a:cubicBezTo>
                      <a:cubicBezTo>
                        <a:pt x="36767" y="239417"/>
                        <a:pt x="28480" y="209508"/>
                        <a:pt x="41719" y="192744"/>
                      </a:cubicBezTo>
                      <a:cubicBezTo>
                        <a:pt x="48959" y="183219"/>
                        <a:pt x="65532" y="180552"/>
                        <a:pt x="93155" y="175695"/>
                      </a:cubicBezTo>
                      <a:cubicBezTo>
                        <a:pt x="126220" y="171339"/>
                        <a:pt x="158489" y="162262"/>
                        <a:pt x="188976" y="148739"/>
                      </a:cubicBezTo>
                      <a:cubicBezTo>
                        <a:pt x="223247" y="131505"/>
                        <a:pt x="255030" y="109718"/>
                        <a:pt x="283464" y="83969"/>
                      </a:cubicBezTo>
                      <a:cubicBezTo>
                        <a:pt x="287212" y="80278"/>
                        <a:pt x="293242" y="80324"/>
                        <a:pt x="296934" y="84072"/>
                      </a:cubicBezTo>
                      <a:cubicBezTo>
                        <a:pt x="298337" y="85497"/>
                        <a:pt x="299256" y="87326"/>
                        <a:pt x="299561" y="89303"/>
                      </a:cubicBezTo>
                      <a:cubicBezTo>
                        <a:pt x="301829" y="104972"/>
                        <a:pt x="307275" y="120011"/>
                        <a:pt x="315563" y="133499"/>
                      </a:cubicBezTo>
                      <a:cubicBezTo>
                        <a:pt x="319446" y="138473"/>
                        <a:pt x="324227" y="142673"/>
                        <a:pt x="329660" y="145881"/>
                      </a:cubicBezTo>
                      <a:cubicBezTo>
                        <a:pt x="335993" y="149676"/>
                        <a:pt x="341448" y="154773"/>
                        <a:pt x="345662" y="160836"/>
                      </a:cubicBezTo>
                      <a:cubicBezTo>
                        <a:pt x="352540" y="174259"/>
                        <a:pt x="356439" y="189010"/>
                        <a:pt x="357092" y="204079"/>
                      </a:cubicBezTo>
                      <a:cubicBezTo>
                        <a:pt x="356469" y="273587"/>
                        <a:pt x="315172" y="336279"/>
                        <a:pt x="251555" y="364290"/>
                      </a:cubicBezTo>
                      <a:cubicBezTo>
                        <a:pt x="263557" y="374862"/>
                        <a:pt x="279273" y="387912"/>
                        <a:pt x="296609" y="400485"/>
                      </a:cubicBezTo>
                      <a:cubicBezTo>
                        <a:pt x="325184" y="421154"/>
                        <a:pt x="394240" y="392579"/>
                        <a:pt x="394240" y="392579"/>
                      </a:cubicBezTo>
                      <a:cubicBezTo>
                        <a:pt x="394240" y="392579"/>
                        <a:pt x="371951" y="379244"/>
                        <a:pt x="358140" y="324666"/>
                      </a:cubicBezTo>
                      <a:close/>
                    </a:path>
                  </a:pathLst>
                </a:custGeom>
                <a:grp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5" name="Frihandsfigur: Form 34">
                  <a:extLst>
                    <a:ext uri="{FF2B5EF4-FFF2-40B4-BE49-F238E27FC236}">
                      <a16:creationId xmlns:a16="http://schemas.microsoft.com/office/drawing/2014/main" id="{D77066C6-5900-D744-866A-774ECCE533DC}"/>
                    </a:ext>
                  </a:extLst>
                </p:cNvPr>
                <p:cNvSpPr/>
                <p:nvPr/>
              </p:nvSpPr>
              <p:spPr>
                <a:xfrm>
                  <a:off x="7066297" y="428051"/>
                  <a:ext cx="276225" cy="247650"/>
                </a:xfrm>
                <a:custGeom>
                  <a:avLst/>
                  <a:gdLst>
                    <a:gd name="connsiteX0" fmla="*/ 284924 w 276225"/>
                    <a:gd name="connsiteY0" fmla="*/ 95917 h 247650"/>
                    <a:gd name="connsiteX1" fmla="*/ 276733 w 276225"/>
                    <a:gd name="connsiteY1" fmla="*/ 62675 h 247650"/>
                    <a:gd name="connsiteX2" fmla="*/ 266065 w 276225"/>
                    <a:gd name="connsiteY2" fmla="*/ 53150 h 247650"/>
                    <a:gd name="connsiteX3" fmla="*/ 247015 w 276225"/>
                    <a:gd name="connsiteY3" fmla="*/ 36481 h 247650"/>
                    <a:gd name="connsiteX4" fmla="*/ 230727 w 276225"/>
                    <a:gd name="connsiteY4" fmla="*/ 0 h 247650"/>
                    <a:gd name="connsiteX5" fmla="*/ 144050 w 276225"/>
                    <a:gd name="connsiteY5" fmla="*/ 57150 h 247650"/>
                    <a:gd name="connsiteX6" fmla="*/ 42894 w 276225"/>
                    <a:gd name="connsiteY6" fmla="*/ 85725 h 247650"/>
                    <a:gd name="connsiteX7" fmla="*/ 3270 w 276225"/>
                    <a:gd name="connsiteY7" fmla="*/ 95726 h 247650"/>
                    <a:gd name="connsiteX8" fmla="*/ 3270 w 276225"/>
                    <a:gd name="connsiteY8" fmla="*/ 130112 h 247650"/>
                    <a:gd name="connsiteX9" fmla="*/ 142049 w 276225"/>
                    <a:gd name="connsiteY9" fmla="*/ 248317 h 247650"/>
                    <a:gd name="connsiteX10" fmla="*/ 284924 w 276225"/>
                    <a:gd name="connsiteY10" fmla="*/ 95917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225" h="247650">
                      <a:moveTo>
                        <a:pt x="284924" y="95917"/>
                      </a:moveTo>
                      <a:cubicBezTo>
                        <a:pt x="284416" y="84404"/>
                        <a:pt x="281632" y="73105"/>
                        <a:pt x="276733" y="62675"/>
                      </a:cubicBezTo>
                      <a:cubicBezTo>
                        <a:pt x="273943" y="58733"/>
                        <a:pt x="270296" y="55476"/>
                        <a:pt x="266065" y="53150"/>
                      </a:cubicBezTo>
                      <a:cubicBezTo>
                        <a:pt x="258780" y="48761"/>
                        <a:pt x="252331" y="43119"/>
                        <a:pt x="247015" y="36481"/>
                      </a:cubicBezTo>
                      <a:cubicBezTo>
                        <a:pt x="239351" y="25447"/>
                        <a:pt x="233826" y="13072"/>
                        <a:pt x="230727" y="0"/>
                      </a:cubicBezTo>
                      <a:cubicBezTo>
                        <a:pt x="204134" y="22328"/>
                        <a:pt x="175049" y="41504"/>
                        <a:pt x="144050" y="57150"/>
                      </a:cubicBezTo>
                      <a:cubicBezTo>
                        <a:pt x="111871" y="71464"/>
                        <a:pt x="77806" y="81087"/>
                        <a:pt x="42894" y="85725"/>
                      </a:cubicBezTo>
                      <a:cubicBezTo>
                        <a:pt x="26797" y="88582"/>
                        <a:pt x="6699" y="92107"/>
                        <a:pt x="3270" y="95726"/>
                      </a:cubicBezTo>
                      <a:cubicBezTo>
                        <a:pt x="-2445" y="103156"/>
                        <a:pt x="508" y="122111"/>
                        <a:pt x="3270" y="130112"/>
                      </a:cubicBezTo>
                      <a:cubicBezTo>
                        <a:pt x="19558" y="198787"/>
                        <a:pt x="77851" y="248317"/>
                        <a:pt x="142049" y="248317"/>
                      </a:cubicBezTo>
                      <a:cubicBezTo>
                        <a:pt x="218249" y="248317"/>
                        <a:pt x="284924" y="177070"/>
                        <a:pt x="284924" y="95917"/>
                      </a:cubicBezTo>
                      <a:close/>
                    </a:path>
                  </a:pathLst>
                </a:custGeom>
                <a:grp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36" name="Grupp 35">
                  <a:extLst>
                    <a:ext uri="{FF2B5EF4-FFF2-40B4-BE49-F238E27FC236}">
                      <a16:creationId xmlns:a16="http://schemas.microsoft.com/office/drawing/2014/main" id="{8F3C1561-41E3-E1D7-A370-7F42285858CA}"/>
                    </a:ext>
                  </a:extLst>
                </p:cNvPr>
                <p:cNvGrpSpPr/>
                <p:nvPr/>
              </p:nvGrpSpPr>
              <p:grpSpPr>
                <a:xfrm>
                  <a:off x="6899609" y="710550"/>
                  <a:ext cx="609600" cy="304800"/>
                  <a:chOff x="6102293" y="665809"/>
                  <a:chExt cx="609600" cy="304800"/>
                </a:xfrm>
                <a:grpFill/>
              </p:grpSpPr>
              <p:sp>
                <p:nvSpPr>
                  <p:cNvPr id="37" name="Frihandsfigur: Form 36">
                    <a:extLst>
                      <a:ext uri="{FF2B5EF4-FFF2-40B4-BE49-F238E27FC236}">
                        <a16:creationId xmlns:a16="http://schemas.microsoft.com/office/drawing/2014/main" id="{6D6B9AE7-A58D-32F1-F173-2E894AEBF355}"/>
                      </a:ext>
                    </a:extLst>
                  </p:cNvPr>
                  <p:cNvSpPr/>
                  <p:nvPr/>
                </p:nvSpPr>
                <p:spPr>
                  <a:xfrm>
                    <a:off x="6513963" y="736770"/>
                    <a:ext cx="38100" cy="38100"/>
                  </a:xfrm>
                  <a:custGeom>
                    <a:avLst/>
                    <a:gdLst>
                      <a:gd name="connsiteX0" fmla="*/ 1 w 38100"/>
                      <a:gd name="connsiteY0" fmla="*/ 21908 h 38100"/>
                      <a:gd name="connsiteX1" fmla="*/ 21908 w 38100"/>
                      <a:gd name="connsiteY1" fmla="*/ 43625 h 38100"/>
                      <a:gd name="connsiteX2" fmla="*/ 43625 w 38100"/>
                      <a:gd name="connsiteY2" fmla="*/ 21717 h 38100"/>
                      <a:gd name="connsiteX3" fmla="*/ 21813 w 38100"/>
                      <a:gd name="connsiteY3" fmla="*/ 0 h 38100"/>
                      <a:gd name="connsiteX4" fmla="*/ 0 w 38100"/>
                      <a:gd name="connsiteY4" fmla="*/ 21621 h 38100"/>
                      <a:gd name="connsiteX5" fmla="*/ 1 w 38100"/>
                      <a:gd name="connsiteY5" fmla="*/ 21908 h 38100"/>
                      <a:gd name="connsiteX6" fmla="*/ 21813 w 38100"/>
                      <a:gd name="connsiteY6" fmla="*/ 9620 h 38100"/>
                      <a:gd name="connsiteX7" fmla="*/ 34196 w 38100"/>
                      <a:gd name="connsiteY7" fmla="*/ 21812 h 38100"/>
                      <a:gd name="connsiteX8" fmla="*/ 22004 w 38100"/>
                      <a:gd name="connsiteY8" fmla="*/ 34194 h 38100"/>
                      <a:gd name="connsiteX9" fmla="*/ 9621 w 38100"/>
                      <a:gd name="connsiteY9" fmla="*/ 22003 h 38100"/>
                      <a:gd name="connsiteX10" fmla="*/ 9621 w 38100"/>
                      <a:gd name="connsiteY10" fmla="*/ 21908 h 38100"/>
                      <a:gd name="connsiteX11" fmla="*/ 21718 w 38100"/>
                      <a:gd name="connsiteY11" fmla="*/ 9620 h 38100"/>
                      <a:gd name="connsiteX12" fmla="*/ 21813 w 38100"/>
                      <a:gd name="connsiteY12" fmla="*/ 962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 h="38100">
                        <a:moveTo>
                          <a:pt x="1" y="21908"/>
                        </a:moveTo>
                        <a:cubicBezTo>
                          <a:pt x="53" y="33954"/>
                          <a:pt x="9862" y="43677"/>
                          <a:pt x="21908" y="43625"/>
                        </a:cubicBezTo>
                        <a:cubicBezTo>
                          <a:pt x="33955" y="43572"/>
                          <a:pt x="43678" y="33763"/>
                          <a:pt x="43625" y="21717"/>
                        </a:cubicBezTo>
                        <a:cubicBezTo>
                          <a:pt x="43573" y="9708"/>
                          <a:pt x="33822" y="0"/>
                          <a:pt x="21813" y="0"/>
                        </a:cubicBezTo>
                        <a:cubicBezTo>
                          <a:pt x="9819" y="-53"/>
                          <a:pt x="53" y="9627"/>
                          <a:pt x="0" y="21621"/>
                        </a:cubicBezTo>
                        <a:cubicBezTo>
                          <a:pt x="0" y="21716"/>
                          <a:pt x="0" y="21812"/>
                          <a:pt x="1" y="21908"/>
                        </a:cubicBezTo>
                        <a:close/>
                        <a:moveTo>
                          <a:pt x="21813" y="9620"/>
                        </a:moveTo>
                        <a:cubicBezTo>
                          <a:pt x="28599" y="9568"/>
                          <a:pt x="34142" y="15026"/>
                          <a:pt x="34196" y="21812"/>
                        </a:cubicBezTo>
                        <a:cubicBezTo>
                          <a:pt x="34248" y="28598"/>
                          <a:pt x="28789" y="34142"/>
                          <a:pt x="22004" y="34194"/>
                        </a:cubicBezTo>
                        <a:cubicBezTo>
                          <a:pt x="15218" y="34246"/>
                          <a:pt x="9675" y="28789"/>
                          <a:pt x="9621" y="22003"/>
                        </a:cubicBezTo>
                        <a:cubicBezTo>
                          <a:pt x="9621" y="21971"/>
                          <a:pt x="9621" y="21939"/>
                          <a:pt x="9621" y="21908"/>
                        </a:cubicBezTo>
                        <a:cubicBezTo>
                          <a:pt x="9569" y="15174"/>
                          <a:pt x="14985" y="9674"/>
                          <a:pt x="21718" y="9620"/>
                        </a:cubicBezTo>
                        <a:cubicBezTo>
                          <a:pt x="21749" y="9620"/>
                          <a:pt x="21782" y="9620"/>
                          <a:pt x="21813" y="9620"/>
                        </a:cubicBezTo>
                        <a:close/>
                      </a:path>
                    </a:pathLst>
                  </a:custGeom>
                  <a:grp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8" name="Frihandsfigur: Form 37">
                    <a:extLst>
                      <a:ext uri="{FF2B5EF4-FFF2-40B4-BE49-F238E27FC236}">
                        <a16:creationId xmlns:a16="http://schemas.microsoft.com/office/drawing/2014/main" id="{726721CB-24A4-7C4C-CC2A-2BF11E1FC03D}"/>
                      </a:ext>
                    </a:extLst>
                  </p:cNvPr>
                  <p:cNvSpPr/>
                  <p:nvPr/>
                </p:nvSpPr>
                <p:spPr>
                  <a:xfrm>
                    <a:off x="6102293" y="665809"/>
                    <a:ext cx="609600" cy="304800"/>
                  </a:xfrm>
                  <a:custGeom>
                    <a:avLst/>
                    <a:gdLst>
                      <a:gd name="connsiteX0" fmla="*/ 579120 w 609600"/>
                      <a:gd name="connsiteY0" fmla="*/ 91440 h 304800"/>
                      <a:gd name="connsiteX1" fmla="*/ 442817 w 609600"/>
                      <a:gd name="connsiteY1" fmla="*/ 22765 h 304800"/>
                      <a:gd name="connsiteX2" fmla="*/ 442817 w 609600"/>
                      <a:gd name="connsiteY2" fmla="*/ 59722 h 304800"/>
                      <a:gd name="connsiteX3" fmla="*/ 467773 w 609600"/>
                      <a:gd name="connsiteY3" fmla="*/ 92869 h 304800"/>
                      <a:gd name="connsiteX4" fmla="*/ 433483 w 609600"/>
                      <a:gd name="connsiteY4" fmla="*/ 127159 h 304800"/>
                      <a:gd name="connsiteX5" fmla="*/ 399193 w 609600"/>
                      <a:gd name="connsiteY5" fmla="*/ 92869 h 304800"/>
                      <a:gd name="connsiteX6" fmla="*/ 424148 w 609600"/>
                      <a:gd name="connsiteY6" fmla="*/ 59722 h 304800"/>
                      <a:gd name="connsiteX7" fmla="*/ 424148 w 609600"/>
                      <a:gd name="connsiteY7" fmla="*/ 17240 h 304800"/>
                      <a:gd name="connsiteX8" fmla="*/ 304800 w 609600"/>
                      <a:gd name="connsiteY8" fmla="*/ 0 h 304800"/>
                      <a:gd name="connsiteX9" fmla="*/ 181642 w 609600"/>
                      <a:gd name="connsiteY9" fmla="*/ 18383 h 304800"/>
                      <a:gd name="connsiteX10" fmla="*/ 181642 w 609600"/>
                      <a:gd name="connsiteY10" fmla="*/ 67818 h 304800"/>
                      <a:gd name="connsiteX11" fmla="*/ 240506 w 609600"/>
                      <a:gd name="connsiteY11" fmla="*/ 135827 h 304800"/>
                      <a:gd name="connsiteX12" fmla="*/ 233934 w 609600"/>
                      <a:gd name="connsiteY12" fmla="*/ 146971 h 304800"/>
                      <a:gd name="connsiteX13" fmla="*/ 233934 w 609600"/>
                      <a:gd name="connsiteY13" fmla="*/ 227362 h 304800"/>
                      <a:gd name="connsiteX14" fmla="*/ 216979 w 609600"/>
                      <a:gd name="connsiteY14" fmla="*/ 246412 h 304800"/>
                      <a:gd name="connsiteX15" fmla="*/ 207454 w 609600"/>
                      <a:gd name="connsiteY15" fmla="*/ 253270 h 304800"/>
                      <a:gd name="connsiteX16" fmla="*/ 204216 w 609600"/>
                      <a:gd name="connsiteY16" fmla="*/ 253270 h 304800"/>
                      <a:gd name="connsiteX17" fmla="*/ 190001 w 609600"/>
                      <a:gd name="connsiteY17" fmla="*/ 241291 h 304800"/>
                      <a:gd name="connsiteX18" fmla="*/ 201980 w 609600"/>
                      <a:gd name="connsiteY18" fmla="*/ 227076 h 304800"/>
                      <a:gd name="connsiteX19" fmla="*/ 204216 w 609600"/>
                      <a:gd name="connsiteY19" fmla="*/ 227076 h 304800"/>
                      <a:gd name="connsiteX20" fmla="*/ 207454 w 609600"/>
                      <a:gd name="connsiteY20" fmla="*/ 227076 h 304800"/>
                      <a:gd name="connsiteX21" fmla="*/ 216979 w 609600"/>
                      <a:gd name="connsiteY21" fmla="*/ 232981 h 304800"/>
                      <a:gd name="connsiteX22" fmla="*/ 220885 w 609600"/>
                      <a:gd name="connsiteY22" fmla="*/ 227076 h 304800"/>
                      <a:gd name="connsiteX23" fmla="*/ 220885 w 609600"/>
                      <a:gd name="connsiteY23" fmla="*/ 146971 h 304800"/>
                      <a:gd name="connsiteX24" fmla="*/ 214313 w 609600"/>
                      <a:gd name="connsiteY24" fmla="*/ 135827 h 304800"/>
                      <a:gd name="connsiteX25" fmla="*/ 171831 w 609600"/>
                      <a:gd name="connsiteY25" fmla="*/ 93345 h 304800"/>
                      <a:gd name="connsiteX26" fmla="*/ 129350 w 609600"/>
                      <a:gd name="connsiteY26" fmla="*/ 135827 h 304800"/>
                      <a:gd name="connsiteX27" fmla="*/ 122777 w 609600"/>
                      <a:gd name="connsiteY27" fmla="*/ 146971 h 304800"/>
                      <a:gd name="connsiteX28" fmla="*/ 122777 w 609600"/>
                      <a:gd name="connsiteY28" fmla="*/ 227362 h 304800"/>
                      <a:gd name="connsiteX29" fmla="*/ 126682 w 609600"/>
                      <a:gd name="connsiteY29" fmla="*/ 233267 h 304800"/>
                      <a:gd name="connsiteX30" fmla="*/ 136208 w 609600"/>
                      <a:gd name="connsiteY30" fmla="*/ 227362 h 304800"/>
                      <a:gd name="connsiteX31" fmla="*/ 139446 w 609600"/>
                      <a:gd name="connsiteY31" fmla="*/ 227362 h 304800"/>
                      <a:gd name="connsiteX32" fmla="*/ 151425 w 609600"/>
                      <a:gd name="connsiteY32" fmla="*/ 241577 h 304800"/>
                      <a:gd name="connsiteX33" fmla="*/ 139446 w 609600"/>
                      <a:gd name="connsiteY33" fmla="*/ 253556 h 304800"/>
                      <a:gd name="connsiteX34" fmla="*/ 136208 w 609600"/>
                      <a:gd name="connsiteY34" fmla="*/ 253556 h 304800"/>
                      <a:gd name="connsiteX35" fmla="*/ 126682 w 609600"/>
                      <a:gd name="connsiteY35" fmla="*/ 246698 h 304800"/>
                      <a:gd name="connsiteX36" fmla="*/ 109728 w 609600"/>
                      <a:gd name="connsiteY36" fmla="*/ 227648 h 304800"/>
                      <a:gd name="connsiteX37" fmla="*/ 109728 w 609600"/>
                      <a:gd name="connsiteY37" fmla="*/ 146971 h 304800"/>
                      <a:gd name="connsiteX38" fmla="*/ 103156 w 609600"/>
                      <a:gd name="connsiteY38" fmla="*/ 135827 h 304800"/>
                      <a:gd name="connsiteX39" fmla="*/ 161925 w 609600"/>
                      <a:gd name="connsiteY39" fmla="*/ 67818 h 304800"/>
                      <a:gd name="connsiteX40" fmla="*/ 161925 w 609600"/>
                      <a:gd name="connsiteY40" fmla="*/ 24384 h 304800"/>
                      <a:gd name="connsiteX41" fmla="*/ 30385 w 609600"/>
                      <a:gd name="connsiteY41" fmla="*/ 91059 h 304800"/>
                      <a:gd name="connsiteX42" fmla="*/ 0 w 609600"/>
                      <a:gd name="connsiteY42" fmla="*/ 152400 h 304800"/>
                      <a:gd name="connsiteX43" fmla="*/ 0 w 609600"/>
                      <a:gd name="connsiteY43" fmla="*/ 304800 h 304800"/>
                      <a:gd name="connsiteX44" fmla="*/ 609600 w 609600"/>
                      <a:gd name="connsiteY44" fmla="*/ 304800 h 304800"/>
                      <a:gd name="connsiteX45" fmla="*/ 609600 w 609600"/>
                      <a:gd name="connsiteY45" fmla="*/ 152400 h 304800"/>
                      <a:gd name="connsiteX46" fmla="*/ 579120 w 609600"/>
                      <a:gd name="connsiteY46" fmla="*/ 9144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600" h="304800">
                        <a:moveTo>
                          <a:pt x="579120" y="91440"/>
                        </a:moveTo>
                        <a:cubicBezTo>
                          <a:pt x="538449" y="60117"/>
                          <a:pt x="492193" y="36811"/>
                          <a:pt x="442817" y="22765"/>
                        </a:cubicBezTo>
                        <a:lnTo>
                          <a:pt x="442817" y="59722"/>
                        </a:lnTo>
                        <a:cubicBezTo>
                          <a:pt x="457577" y="63998"/>
                          <a:pt x="467744" y="77502"/>
                          <a:pt x="467773" y="92869"/>
                        </a:cubicBezTo>
                        <a:cubicBezTo>
                          <a:pt x="467773" y="111806"/>
                          <a:pt x="452420" y="127159"/>
                          <a:pt x="433483" y="127159"/>
                        </a:cubicBezTo>
                        <a:cubicBezTo>
                          <a:pt x="414545" y="127159"/>
                          <a:pt x="399193" y="111806"/>
                          <a:pt x="399193" y="92869"/>
                        </a:cubicBezTo>
                        <a:cubicBezTo>
                          <a:pt x="399221" y="77502"/>
                          <a:pt x="409388" y="63998"/>
                          <a:pt x="424148" y="59722"/>
                        </a:cubicBezTo>
                        <a:lnTo>
                          <a:pt x="424148" y="17240"/>
                        </a:lnTo>
                        <a:cubicBezTo>
                          <a:pt x="385365" y="5952"/>
                          <a:pt x="345193" y="150"/>
                          <a:pt x="304800" y="0"/>
                        </a:cubicBezTo>
                        <a:cubicBezTo>
                          <a:pt x="263119" y="697"/>
                          <a:pt x="221710" y="6878"/>
                          <a:pt x="181642" y="18383"/>
                        </a:cubicBezTo>
                        <a:lnTo>
                          <a:pt x="181642" y="67818"/>
                        </a:lnTo>
                        <a:cubicBezTo>
                          <a:pt x="215423" y="72735"/>
                          <a:pt x="240484" y="101689"/>
                          <a:pt x="240506" y="135827"/>
                        </a:cubicBezTo>
                        <a:cubicBezTo>
                          <a:pt x="240461" y="140448"/>
                          <a:pt x="237955" y="144694"/>
                          <a:pt x="233934" y="146971"/>
                        </a:cubicBezTo>
                        <a:lnTo>
                          <a:pt x="233934" y="227362"/>
                        </a:lnTo>
                        <a:cubicBezTo>
                          <a:pt x="233703" y="237004"/>
                          <a:pt x="226529" y="245063"/>
                          <a:pt x="216979" y="246412"/>
                        </a:cubicBezTo>
                        <a:cubicBezTo>
                          <a:pt x="215757" y="250615"/>
                          <a:pt x="211828" y="253444"/>
                          <a:pt x="207454" y="253270"/>
                        </a:cubicBezTo>
                        <a:lnTo>
                          <a:pt x="204216" y="253270"/>
                        </a:lnTo>
                        <a:cubicBezTo>
                          <a:pt x="196983" y="253887"/>
                          <a:pt x="190619" y="248524"/>
                          <a:pt x="190001" y="241291"/>
                        </a:cubicBezTo>
                        <a:cubicBezTo>
                          <a:pt x="189384" y="234058"/>
                          <a:pt x="194747" y="227693"/>
                          <a:pt x="201980" y="227076"/>
                        </a:cubicBezTo>
                        <a:cubicBezTo>
                          <a:pt x="202724" y="227012"/>
                          <a:pt x="203472" y="227012"/>
                          <a:pt x="204216" y="227076"/>
                        </a:cubicBezTo>
                        <a:lnTo>
                          <a:pt x="207454" y="227076"/>
                        </a:lnTo>
                        <a:cubicBezTo>
                          <a:pt x="211574" y="226770"/>
                          <a:pt x="215421" y="229155"/>
                          <a:pt x="216979" y="232981"/>
                        </a:cubicBezTo>
                        <a:cubicBezTo>
                          <a:pt x="219354" y="231981"/>
                          <a:pt x="220894" y="229652"/>
                          <a:pt x="220885" y="227076"/>
                        </a:cubicBezTo>
                        <a:lnTo>
                          <a:pt x="220885" y="146971"/>
                        </a:lnTo>
                        <a:cubicBezTo>
                          <a:pt x="216773" y="144787"/>
                          <a:pt x="214234" y="140481"/>
                          <a:pt x="214313" y="135827"/>
                        </a:cubicBezTo>
                        <a:cubicBezTo>
                          <a:pt x="214313" y="112365"/>
                          <a:pt x="195293" y="93345"/>
                          <a:pt x="171831" y="93345"/>
                        </a:cubicBezTo>
                        <a:cubicBezTo>
                          <a:pt x="148369" y="93345"/>
                          <a:pt x="129350" y="112365"/>
                          <a:pt x="129350" y="135827"/>
                        </a:cubicBezTo>
                        <a:cubicBezTo>
                          <a:pt x="129265" y="140437"/>
                          <a:pt x="126771" y="144666"/>
                          <a:pt x="122777" y="146971"/>
                        </a:cubicBezTo>
                        <a:lnTo>
                          <a:pt x="122777" y="227362"/>
                        </a:lnTo>
                        <a:cubicBezTo>
                          <a:pt x="122768" y="229938"/>
                          <a:pt x="124308" y="232267"/>
                          <a:pt x="126682" y="233267"/>
                        </a:cubicBezTo>
                        <a:cubicBezTo>
                          <a:pt x="128518" y="229686"/>
                          <a:pt x="132183" y="227413"/>
                          <a:pt x="136208" y="227362"/>
                        </a:cubicBezTo>
                        <a:lnTo>
                          <a:pt x="139446" y="227362"/>
                        </a:lnTo>
                        <a:cubicBezTo>
                          <a:pt x="146679" y="227979"/>
                          <a:pt x="152043" y="234344"/>
                          <a:pt x="151425" y="241577"/>
                        </a:cubicBezTo>
                        <a:cubicBezTo>
                          <a:pt x="150881" y="247953"/>
                          <a:pt x="145823" y="253012"/>
                          <a:pt x="139446" y="253556"/>
                        </a:cubicBezTo>
                        <a:lnTo>
                          <a:pt x="136208" y="253556"/>
                        </a:lnTo>
                        <a:cubicBezTo>
                          <a:pt x="131834" y="253730"/>
                          <a:pt x="127905" y="250901"/>
                          <a:pt x="126682" y="246698"/>
                        </a:cubicBezTo>
                        <a:cubicBezTo>
                          <a:pt x="117133" y="245349"/>
                          <a:pt x="109959" y="237290"/>
                          <a:pt x="109728" y="227648"/>
                        </a:cubicBezTo>
                        <a:lnTo>
                          <a:pt x="109728" y="146971"/>
                        </a:lnTo>
                        <a:cubicBezTo>
                          <a:pt x="105616" y="144787"/>
                          <a:pt x="103078" y="140481"/>
                          <a:pt x="103156" y="135827"/>
                        </a:cubicBezTo>
                        <a:cubicBezTo>
                          <a:pt x="103171" y="101720"/>
                          <a:pt x="128182" y="72778"/>
                          <a:pt x="161925" y="67818"/>
                        </a:cubicBezTo>
                        <a:lnTo>
                          <a:pt x="161925" y="24384"/>
                        </a:lnTo>
                        <a:cubicBezTo>
                          <a:pt x="114976" y="39871"/>
                          <a:pt x="70631" y="62349"/>
                          <a:pt x="30385" y="91059"/>
                        </a:cubicBezTo>
                        <a:cubicBezTo>
                          <a:pt x="11525" y="105878"/>
                          <a:pt x="361" y="128417"/>
                          <a:pt x="0" y="152400"/>
                        </a:cubicBezTo>
                        <a:lnTo>
                          <a:pt x="0" y="304800"/>
                        </a:lnTo>
                        <a:lnTo>
                          <a:pt x="609600" y="304800"/>
                        </a:lnTo>
                        <a:lnTo>
                          <a:pt x="609600" y="152400"/>
                        </a:lnTo>
                        <a:cubicBezTo>
                          <a:pt x="609103" y="128536"/>
                          <a:pt x="597913" y="106157"/>
                          <a:pt x="579120" y="91440"/>
                        </a:cubicBezTo>
                        <a:close/>
                      </a:path>
                    </a:pathLst>
                  </a:custGeom>
                  <a:grp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grpSp>
          <p:sp>
            <p:nvSpPr>
              <p:cNvPr id="31" name="Rektangel 30">
                <a:extLst>
                  <a:ext uri="{FF2B5EF4-FFF2-40B4-BE49-F238E27FC236}">
                    <a16:creationId xmlns:a16="http://schemas.microsoft.com/office/drawing/2014/main" id="{CDC8745C-2B72-A638-DD83-4095C5B23A91}"/>
                  </a:ext>
                </a:extLst>
              </p:cNvPr>
              <p:cNvSpPr/>
              <p:nvPr/>
            </p:nvSpPr>
            <p:spPr>
              <a:xfrm>
                <a:off x="7052158" y="5603459"/>
                <a:ext cx="402123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srgbClr val="000000"/>
                    </a:solidFill>
                    <a:effectLst/>
                    <a:uLnTx/>
                    <a:uFillTx/>
                    <a:latin typeface="Arial Black"/>
                    <a:ea typeface="Calibri" panose="020F0502020204030204" pitchFamily="34" charset="0"/>
                    <a:cs typeface="+mn-cs"/>
                  </a:rPr>
                  <a:t>Individen i teamet</a:t>
                </a:r>
                <a:endParaRPr kumimoji="0" lang="sv-SE" sz="2800" b="0" i="0" u="none" strike="noStrike" kern="1200" cap="none" spc="0" normalizeH="0" baseline="0" noProof="0">
                  <a:ln>
                    <a:noFill/>
                  </a:ln>
                  <a:solidFill>
                    <a:prstClr val="black"/>
                  </a:solidFill>
                  <a:effectLst/>
                  <a:uLnTx/>
                  <a:uFillTx/>
                  <a:latin typeface="Arial Black"/>
                  <a:ea typeface="+mn-ea"/>
                  <a:cs typeface="+mn-cs"/>
                </a:endParaRPr>
              </a:p>
            </p:txBody>
          </p:sp>
          <p:sp>
            <p:nvSpPr>
              <p:cNvPr id="32" name="Rektangel 31">
                <a:extLst>
                  <a:ext uri="{FF2B5EF4-FFF2-40B4-BE49-F238E27FC236}">
                    <a16:creationId xmlns:a16="http://schemas.microsoft.com/office/drawing/2014/main" id="{8A4F713B-805F-BC2B-0B33-1E28FD83A343}"/>
                  </a:ext>
                </a:extLst>
              </p:cNvPr>
              <p:cNvSpPr/>
              <p:nvPr/>
            </p:nvSpPr>
            <p:spPr>
              <a:xfrm>
                <a:off x="7998044" y="3154233"/>
                <a:ext cx="1900332"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000000"/>
                    </a:solidFill>
                    <a:effectLst/>
                    <a:uLnTx/>
                    <a:uFillTx/>
                    <a:latin typeface="Arial Nova"/>
                    <a:ea typeface="Calibri" panose="020F0502020204030204" pitchFamily="34" charset="0"/>
                    <a:cs typeface="+mn-cs"/>
                  </a:rPr>
                  <a:t>Individens behov och resurser</a:t>
                </a:r>
                <a:endParaRPr kumimoji="0" lang="sv-SE" sz="2000" b="0" i="0" u="none" strike="noStrike" kern="1200" cap="none" spc="0" normalizeH="0" baseline="0" noProof="0">
                  <a:ln>
                    <a:noFill/>
                  </a:ln>
                  <a:solidFill>
                    <a:prstClr val="black"/>
                  </a:solidFill>
                  <a:effectLst/>
                  <a:uLnTx/>
                  <a:uFillTx/>
                  <a:latin typeface="Arial Nova"/>
                  <a:ea typeface="+mn-ea"/>
                  <a:cs typeface="+mn-cs"/>
                </a:endParaRPr>
              </a:p>
            </p:txBody>
          </p:sp>
          <p:pic>
            <p:nvPicPr>
              <p:cNvPr id="33" name="Bild 32" descr="Kompass kontur">
                <a:extLst>
                  <a:ext uri="{FF2B5EF4-FFF2-40B4-BE49-F238E27FC236}">
                    <a16:creationId xmlns:a16="http://schemas.microsoft.com/office/drawing/2014/main" id="{50419FF3-7BBA-2675-9E19-C07DB0458D8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553728" y="2408038"/>
                <a:ext cx="788964" cy="788964"/>
              </a:xfrm>
              <a:prstGeom prst="rect">
                <a:avLst/>
              </a:prstGeom>
            </p:spPr>
          </p:pic>
        </p:grpSp>
        <p:grpSp>
          <p:nvGrpSpPr>
            <p:cNvPr id="7" name="Grupp 6">
              <a:extLst>
                <a:ext uri="{FF2B5EF4-FFF2-40B4-BE49-F238E27FC236}">
                  <a16:creationId xmlns:a16="http://schemas.microsoft.com/office/drawing/2014/main" id="{153AF7ED-438A-253E-0888-4530EFD990CA}"/>
                </a:ext>
              </a:extLst>
            </p:cNvPr>
            <p:cNvGrpSpPr/>
            <p:nvPr/>
          </p:nvGrpSpPr>
          <p:grpSpPr>
            <a:xfrm>
              <a:off x="5451075" y="1625898"/>
              <a:ext cx="1223495" cy="1223495"/>
              <a:chOff x="8341144" y="1075699"/>
              <a:chExt cx="1223495" cy="1223495"/>
            </a:xfrm>
          </p:grpSpPr>
          <p:sp>
            <p:nvSpPr>
              <p:cNvPr id="8" name="Ellips 7">
                <a:extLst>
                  <a:ext uri="{FF2B5EF4-FFF2-40B4-BE49-F238E27FC236}">
                    <a16:creationId xmlns:a16="http://schemas.microsoft.com/office/drawing/2014/main" id="{03A5B885-603B-F4D4-4447-BF388931A1B1}"/>
                  </a:ext>
                  <a:ext uri="{C183D7F6-B498-43B3-948B-1728B52AA6E4}">
                    <adec:decorative xmlns:adec="http://schemas.microsoft.com/office/drawing/2017/decorative" val="1"/>
                  </a:ext>
                </a:extLst>
              </p:cNvPr>
              <p:cNvSpPr/>
              <p:nvPr/>
            </p:nvSpPr>
            <p:spPr>
              <a:xfrm>
                <a:off x="8341144" y="1075699"/>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Ellips 8">
                <a:extLst>
                  <a:ext uri="{FF2B5EF4-FFF2-40B4-BE49-F238E27FC236}">
                    <a16:creationId xmlns:a16="http://schemas.microsoft.com/office/drawing/2014/main" id="{EF17539D-46B1-0B66-5F9F-0161A94C18B0}"/>
                  </a:ext>
                  <a:ext uri="{C183D7F6-B498-43B3-948B-1728B52AA6E4}">
                    <adec:decorative xmlns:adec="http://schemas.microsoft.com/office/drawing/2017/decorative" val="1"/>
                  </a:ext>
                </a:extLst>
              </p:cNvPr>
              <p:cNvSpPr/>
              <p:nvPr/>
            </p:nvSpPr>
            <p:spPr>
              <a:xfrm>
                <a:off x="8440518" y="1180027"/>
                <a:ext cx="1046018" cy="1046018"/>
              </a:xfrm>
              <a:prstGeom prst="ellipse">
                <a:avLst/>
              </a:prstGeom>
              <a:solidFill>
                <a:srgbClr val="E3E2E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Frihandsfigur: Form 9">
                <a:extLst>
                  <a:ext uri="{FF2B5EF4-FFF2-40B4-BE49-F238E27FC236}">
                    <a16:creationId xmlns:a16="http://schemas.microsoft.com/office/drawing/2014/main" id="{F8362FF8-515B-EBA8-0836-DBD5A73D63FF}"/>
                  </a:ext>
                  <a:ext uri="{C183D7F6-B498-43B3-948B-1728B52AA6E4}">
                    <adec:decorative xmlns:adec="http://schemas.microsoft.com/office/drawing/2017/decorative" val="1"/>
                  </a:ext>
                </a:extLst>
              </p:cNvPr>
              <p:cNvSpPr/>
              <p:nvPr/>
            </p:nvSpPr>
            <p:spPr>
              <a:xfrm>
                <a:off x="8636276" y="1339489"/>
                <a:ext cx="654501" cy="647550"/>
              </a:xfrm>
              <a:custGeom>
                <a:avLst/>
                <a:gdLst>
                  <a:gd name="connsiteX0" fmla="*/ 87641 w 1257322"/>
                  <a:gd name="connsiteY0" fmla="*/ 922020 h 1243969"/>
                  <a:gd name="connsiteX1" fmla="*/ 1152536 w 1257322"/>
                  <a:gd name="connsiteY1" fmla="*/ 922020 h 1243969"/>
                  <a:gd name="connsiteX2" fmla="*/ 1257322 w 1257322"/>
                  <a:gd name="connsiteY2" fmla="*/ 1243969 h 1243969"/>
                  <a:gd name="connsiteX3" fmla="*/ 0 w 1257322"/>
                  <a:gd name="connsiteY3" fmla="*/ 1232535 h 1243969"/>
                  <a:gd name="connsiteX4" fmla="*/ 87641 w 1257322"/>
                  <a:gd name="connsiteY4" fmla="*/ 922020 h 1243969"/>
                  <a:gd name="connsiteX5" fmla="*/ 854228 w 1257322"/>
                  <a:gd name="connsiteY5" fmla="*/ 526008 h 1243969"/>
                  <a:gd name="connsiteX6" fmla="*/ 850387 w 1257322"/>
                  <a:gd name="connsiteY6" fmla="*/ 530983 h 1243969"/>
                  <a:gd name="connsiteX7" fmla="*/ 855887 w 1257322"/>
                  <a:gd name="connsiteY7" fmla="*/ 531093 h 1243969"/>
                  <a:gd name="connsiteX8" fmla="*/ 630566 w 1257322"/>
                  <a:gd name="connsiteY8" fmla="*/ 0 h 1243969"/>
                  <a:gd name="connsiteX9" fmla="*/ 928222 w 1257322"/>
                  <a:gd name="connsiteY9" fmla="*/ 318135 h 1243969"/>
                  <a:gd name="connsiteX10" fmla="*/ 923926 w 1257322"/>
                  <a:gd name="connsiteY10" fmla="*/ 363689 h 1243969"/>
                  <a:gd name="connsiteX11" fmla="*/ 925702 w 1257322"/>
                  <a:gd name="connsiteY11" fmla="*/ 363318 h 1243969"/>
                  <a:gd name="connsiteX12" fmla="*/ 946442 w 1257322"/>
                  <a:gd name="connsiteY12" fmla="*/ 449292 h 1243969"/>
                  <a:gd name="connsiteX13" fmla="*/ 872635 w 1257322"/>
                  <a:gd name="connsiteY13" fmla="*/ 548703 h 1243969"/>
                  <a:gd name="connsiteX14" fmla="*/ 860668 w 1257322"/>
                  <a:gd name="connsiteY14" fmla="*/ 537533 h 1243969"/>
                  <a:gd name="connsiteX15" fmla="*/ 809120 w 1257322"/>
                  <a:gd name="connsiteY15" fmla="*/ 678198 h 1243969"/>
                  <a:gd name="connsiteX16" fmla="*/ 825779 w 1257322"/>
                  <a:gd name="connsiteY16" fmla="*/ 717431 h 1243969"/>
                  <a:gd name="connsiteX17" fmla="*/ 1152537 w 1257322"/>
                  <a:gd name="connsiteY17" fmla="*/ 922019 h 1243969"/>
                  <a:gd name="connsiteX18" fmla="*/ 87641 w 1257322"/>
                  <a:gd name="connsiteY18" fmla="*/ 922019 h 1243969"/>
                  <a:gd name="connsiteX19" fmla="*/ 443116 w 1257322"/>
                  <a:gd name="connsiteY19" fmla="*/ 699450 h 1243969"/>
                  <a:gd name="connsiteX20" fmla="*/ 451908 w 1257322"/>
                  <a:gd name="connsiteY20" fmla="*/ 675459 h 1243969"/>
                  <a:gd name="connsiteX21" fmla="*/ 395314 w 1257322"/>
                  <a:gd name="connsiteY21" fmla="*/ 542179 h 1243969"/>
                  <a:gd name="connsiteX22" fmla="*/ 388323 w 1257322"/>
                  <a:gd name="connsiteY22" fmla="*/ 548704 h 1243969"/>
                  <a:gd name="connsiteX23" fmla="*/ 314516 w 1257322"/>
                  <a:gd name="connsiteY23" fmla="*/ 449293 h 1243969"/>
                  <a:gd name="connsiteX24" fmla="*/ 335256 w 1257322"/>
                  <a:gd name="connsiteY24" fmla="*/ 363319 h 1243969"/>
                  <a:gd name="connsiteX25" fmla="*/ 337210 w 1257322"/>
                  <a:gd name="connsiteY25" fmla="*/ 363727 h 1243969"/>
                  <a:gd name="connsiteX26" fmla="*/ 332910 w 1257322"/>
                  <a:gd name="connsiteY26" fmla="*/ 318135 h 1243969"/>
                  <a:gd name="connsiteX27" fmla="*/ 630566 w 1257322"/>
                  <a:gd name="connsiteY27" fmla="*/ 0 h 124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7322" h="1243969">
                    <a:moveTo>
                      <a:pt x="87641" y="922020"/>
                    </a:moveTo>
                    <a:lnTo>
                      <a:pt x="1152536" y="922020"/>
                    </a:lnTo>
                    <a:cubicBezTo>
                      <a:pt x="1196943" y="972195"/>
                      <a:pt x="1218560" y="1007123"/>
                      <a:pt x="1257322" y="1243969"/>
                    </a:cubicBezTo>
                    <a:lnTo>
                      <a:pt x="0" y="1232535"/>
                    </a:lnTo>
                    <a:cubicBezTo>
                      <a:pt x="4366" y="1071888"/>
                      <a:pt x="56546" y="968383"/>
                      <a:pt x="87641" y="922020"/>
                    </a:cubicBezTo>
                    <a:close/>
                    <a:moveTo>
                      <a:pt x="854228" y="526008"/>
                    </a:moveTo>
                    <a:lnTo>
                      <a:pt x="850387" y="530983"/>
                    </a:lnTo>
                    <a:lnTo>
                      <a:pt x="855887" y="531093"/>
                    </a:lnTo>
                    <a:close/>
                    <a:moveTo>
                      <a:pt x="630566" y="0"/>
                    </a:moveTo>
                    <a:cubicBezTo>
                      <a:pt x="794957" y="0"/>
                      <a:pt x="928222" y="142434"/>
                      <a:pt x="928222" y="318135"/>
                    </a:cubicBezTo>
                    <a:lnTo>
                      <a:pt x="923926" y="363689"/>
                    </a:lnTo>
                    <a:lnTo>
                      <a:pt x="925702" y="363318"/>
                    </a:lnTo>
                    <a:cubicBezTo>
                      <a:pt x="941460" y="365841"/>
                      <a:pt x="955287" y="418395"/>
                      <a:pt x="946442" y="449292"/>
                    </a:cubicBezTo>
                    <a:cubicBezTo>
                      <a:pt x="937597" y="480189"/>
                      <a:pt x="897918" y="556942"/>
                      <a:pt x="872635" y="548703"/>
                    </a:cubicBezTo>
                    <a:lnTo>
                      <a:pt x="860668" y="537533"/>
                    </a:lnTo>
                    <a:lnTo>
                      <a:pt x="809120" y="678198"/>
                    </a:lnTo>
                    <a:lnTo>
                      <a:pt x="825779" y="717431"/>
                    </a:lnTo>
                    <a:lnTo>
                      <a:pt x="1152537" y="922019"/>
                    </a:lnTo>
                    <a:lnTo>
                      <a:pt x="87641" y="922019"/>
                    </a:lnTo>
                    <a:lnTo>
                      <a:pt x="443116" y="699450"/>
                    </a:lnTo>
                    <a:lnTo>
                      <a:pt x="451908" y="675459"/>
                    </a:lnTo>
                    <a:lnTo>
                      <a:pt x="395314" y="542179"/>
                    </a:lnTo>
                    <a:lnTo>
                      <a:pt x="388323" y="548704"/>
                    </a:lnTo>
                    <a:cubicBezTo>
                      <a:pt x="363040" y="556943"/>
                      <a:pt x="323361" y="480190"/>
                      <a:pt x="314516" y="449293"/>
                    </a:cubicBezTo>
                    <a:cubicBezTo>
                      <a:pt x="305672" y="418396"/>
                      <a:pt x="319498" y="365842"/>
                      <a:pt x="335256" y="363319"/>
                    </a:cubicBezTo>
                    <a:lnTo>
                      <a:pt x="337210" y="363727"/>
                    </a:lnTo>
                    <a:lnTo>
                      <a:pt x="332910" y="318135"/>
                    </a:lnTo>
                    <a:cubicBezTo>
                      <a:pt x="332910" y="142434"/>
                      <a:pt x="466175" y="0"/>
                      <a:pt x="630566" y="0"/>
                    </a:cubicBezTo>
                    <a:close/>
                  </a:path>
                </a:pathLst>
              </a:custGeom>
              <a:solidFill>
                <a:srgbClr val="115D9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
        <p:nvSpPr>
          <p:cNvPr id="39" name="Pratbubbla: oval 38">
            <a:extLst>
              <a:ext uri="{FF2B5EF4-FFF2-40B4-BE49-F238E27FC236}">
                <a16:creationId xmlns:a16="http://schemas.microsoft.com/office/drawing/2014/main" id="{C52B7809-9E62-AA53-1235-784EEEED27C1}"/>
              </a:ext>
            </a:extLst>
          </p:cNvPr>
          <p:cNvSpPr/>
          <p:nvPr/>
        </p:nvSpPr>
        <p:spPr>
          <a:xfrm>
            <a:off x="9228262" y="1910413"/>
            <a:ext cx="2182592" cy="1563445"/>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white"/>
                </a:solidFill>
                <a:effectLst/>
                <a:uLnTx/>
                <a:uFillTx/>
                <a:latin typeface="Arial Nova"/>
                <a:ea typeface="+mn-ea"/>
                <a:cs typeface="+mn-cs"/>
              </a:rPr>
              <a:t>Vad är viktigt för dig?</a:t>
            </a: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40" name="Rektangel: rundade hörn 39">
            <a:extLst>
              <a:ext uri="{FF2B5EF4-FFF2-40B4-BE49-F238E27FC236}">
                <a16:creationId xmlns:a16="http://schemas.microsoft.com/office/drawing/2014/main" id="{A64E0BCA-7669-D261-91F0-E728D2C9D497}"/>
              </a:ext>
            </a:extLst>
          </p:cNvPr>
          <p:cNvSpPr/>
          <p:nvPr/>
        </p:nvSpPr>
        <p:spPr>
          <a:xfrm>
            <a:off x="776876" y="2110704"/>
            <a:ext cx="2146852" cy="138086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white"/>
                </a:solidFill>
                <a:effectLst/>
                <a:uLnTx/>
                <a:uFillTx/>
                <a:latin typeface="Arial Nova"/>
                <a:ea typeface="+mn-ea"/>
                <a:cs typeface="+mn-cs"/>
              </a:rPr>
              <a:t>Delaktighet gynnar hälsan</a:t>
            </a:r>
          </a:p>
        </p:txBody>
      </p:sp>
    </p:spTree>
    <p:extLst>
      <p:ext uri="{BB962C8B-B14F-4D97-AF65-F5344CB8AC3E}">
        <p14:creationId xmlns:p14="http://schemas.microsoft.com/office/powerpoint/2010/main" val="25996770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EC3EACF-E574-B4BB-9F43-54742D99EEF4}"/>
              </a:ext>
            </a:extLst>
          </p:cNvPr>
          <p:cNvSpPr>
            <a:spLocks noGrp="1"/>
          </p:cNvSpPr>
          <p:nvPr>
            <p:ph type="title"/>
          </p:nvPr>
        </p:nvSpPr>
        <p:spPr>
          <a:xfrm>
            <a:off x="1704005" y="711372"/>
            <a:ext cx="9582149" cy="1325563"/>
          </a:xfrm>
        </p:spPr>
        <p:txBody>
          <a:bodyPr>
            <a:normAutofit/>
          </a:bodyPr>
          <a:lstStyle/>
          <a:p>
            <a:r>
              <a:rPr kumimoji="0" lang="sv-SE" sz="4400" b="0" i="0" u="none" strike="noStrike" kern="1200" cap="none" spc="0" normalizeH="0" baseline="0" noProof="0">
                <a:ln>
                  <a:noFill/>
                </a:ln>
                <a:solidFill>
                  <a:prstClr val="black"/>
                </a:solidFill>
                <a:effectLst/>
                <a:uLnTx/>
                <a:uFillTx/>
                <a:latin typeface="+mn-lt"/>
                <a:ea typeface="+mj-ea"/>
                <a:cs typeface="+mj-cs"/>
              </a:rPr>
              <a:t>Vad händer när samordning saknas? </a:t>
            </a:r>
            <a:br>
              <a:rPr kumimoji="0" lang="sv-SE" sz="4400" b="0" i="0" u="none" strike="noStrike" kern="1200" cap="none" spc="0" normalizeH="0" baseline="0" noProof="0">
                <a:ln>
                  <a:noFill/>
                </a:ln>
                <a:solidFill>
                  <a:prstClr val="black"/>
                </a:solidFill>
                <a:effectLst/>
                <a:uLnTx/>
                <a:uFillTx/>
                <a:latin typeface="Arial Black"/>
                <a:ea typeface="+mj-ea"/>
                <a:cs typeface="+mj-cs"/>
              </a:rPr>
            </a:br>
            <a:r>
              <a:rPr kumimoji="0" lang="sv-SE" sz="4400" b="0" i="0" strike="noStrike" kern="1200" cap="none" spc="0" normalizeH="0" baseline="0" noProof="0">
                <a:ln>
                  <a:noFill/>
                </a:ln>
                <a:solidFill>
                  <a:prstClr val="black"/>
                </a:solidFill>
                <a:effectLst/>
                <a:uLnTx/>
                <a:uFillTx/>
                <a:latin typeface="+mn-lt"/>
                <a:ea typeface="+mj-ea"/>
                <a:cs typeface="+mj-cs"/>
              </a:rPr>
              <a:t>I brukarperspektiv</a:t>
            </a:r>
            <a:endParaRPr lang="sv-SE" b="0">
              <a:latin typeface="+mn-lt"/>
            </a:endParaRPr>
          </a:p>
        </p:txBody>
      </p:sp>
      <p:pic>
        <p:nvPicPr>
          <p:cNvPr id="5" name="Platshållare för innehåll 4">
            <a:extLst>
              <a:ext uri="{FF2B5EF4-FFF2-40B4-BE49-F238E27FC236}">
                <a16:creationId xmlns:a16="http://schemas.microsoft.com/office/drawing/2014/main" id="{B7D3C9C3-08DB-504F-6554-A8BF619C5BB5}"/>
              </a:ext>
            </a:extLst>
          </p:cNvPr>
          <p:cNvPicPr>
            <a:picLocks noGrp="1" noChangeAspect="1"/>
          </p:cNvPicPr>
          <p:nvPr>
            <p:ph idx="1"/>
          </p:nvPr>
        </p:nvPicPr>
        <p:blipFill>
          <a:blip r:embed="rId3"/>
          <a:stretch>
            <a:fillRect/>
          </a:stretch>
        </p:blipFill>
        <p:spPr>
          <a:xfrm>
            <a:off x="9000803" y="711372"/>
            <a:ext cx="2974383" cy="2291622"/>
          </a:xfrm>
          <a:prstGeom prst="rect">
            <a:avLst/>
          </a:prstGeom>
        </p:spPr>
      </p:pic>
      <p:sp>
        <p:nvSpPr>
          <p:cNvPr id="4" name="Platshållare för sidfot 3">
            <a:extLst>
              <a:ext uri="{FF2B5EF4-FFF2-40B4-BE49-F238E27FC236}">
                <a16:creationId xmlns:a16="http://schemas.microsoft.com/office/drawing/2014/main" id="{9BF3526B-56E9-0640-5B24-5D7F257E48C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Gadugi"/>
                <a:ea typeface="+mn-ea"/>
                <a:cs typeface="+mn-cs"/>
              </a:rPr>
              <a:t>www.vardsamverkan.se/goteborgsomradet</a:t>
            </a:r>
          </a:p>
        </p:txBody>
      </p:sp>
      <p:sp>
        <p:nvSpPr>
          <p:cNvPr id="6" name="textruta 5">
            <a:extLst>
              <a:ext uri="{FF2B5EF4-FFF2-40B4-BE49-F238E27FC236}">
                <a16:creationId xmlns:a16="http://schemas.microsoft.com/office/drawing/2014/main" id="{EED820FA-69DE-F3BE-517B-60FA24EC742F}"/>
              </a:ext>
            </a:extLst>
          </p:cNvPr>
          <p:cNvSpPr txBox="1"/>
          <p:nvPr/>
        </p:nvSpPr>
        <p:spPr>
          <a:xfrm>
            <a:off x="1328492" y="2173717"/>
            <a:ext cx="11101149" cy="3670685"/>
          </a:xfrm>
          <a:prstGeom prst="rect">
            <a:avLst/>
          </a:prstGeom>
          <a:noFill/>
        </p:spPr>
        <p:txBody>
          <a:bodyPr wrap="square">
            <a:spAutoFit/>
          </a:bodyPr>
          <a:lstStyle/>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sv-SE" sz="2400" b="1" i="0" u="none" strike="noStrike" kern="1200" cap="none" spc="0" normalizeH="0" baseline="0" noProof="0">
                <a:ln>
                  <a:noFill/>
                </a:ln>
                <a:solidFill>
                  <a:srgbClr val="1B1B1B"/>
                </a:solidFill>
                <a:effectLst/>
                <a:uLnTx/>
                <a:uFillTx/>
                <a:latin typeface="Gadugi"/>
                <a:ea typeface="+mn-ea"/>
                <a:cs typeface="+mn-cs"/>
              </a:rPr>
              <a:t>Bristande helhetssyn </a:t>
            </a:r>
            <a:r>
              <a:rPr kumimoji="0" lang="sv-SE" sz="2400" b="0" i="0" u="none" strike="noStrike" kern="1200" cap="none" spc="0" normalizeH="0" baseline="0" noProof="0">
                <a:ln>
                  <a:noFill/>
                </a:ln>
                <a:solidFill>
                  <a:srgbClr val="1B1B1B"/>
                </a:solidFill>
                <a:effectLst/>
                <a:uLnTx/>
                <a:uFillTx/>
                <a:latin typeface="Gadugi"/>
                <a:ea typeface="+mn-ea"/>
                <a:cs typeface="+mn-cs"/>
              </a:rPr>
              <a:t>leder till oro och frustation hos individen.</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sv-SE" sz="2400" b="1" i="0" u="none" strike="noStrike" kern="1200" cap="none" spc="0" normalizeH="0" baseline="0" noProof="0">
                <a:ln>
                  <a:noFill/>
                </a:ln>
                <a:solidFill>
                  <a:srgbClr val="1B1B1B"/>
                </a:solidFill>
                <a:effectLst/>
                <a:uLnTx/>
                <a:uFillTx/>
                <a:latin typeface="Gadugi"/>
                <a:ea typeface="+mn-ea"/>
                <a:cs typeface="+mn-cs"/>
              </a:rPr>
              <a:t>Bristande kommunikation mellan professioner </a:t>
            </a:r>
            <a:r>
              <a:rPr kumimoji="0" lang="sv-SE" sz="2400" b="0" i="0" u="none" strike="noStrike" kern="1200" cap="none" spc="0" normalizeH="0" baseline="0" noProof="0">
                <a:ln>
                  <a:noFill/>
                </a:ln>
                <a:solidFill>
                  <a:srgbClr val="1B1B1B"/>
                </a:solidFill>
                <a:effectLst/>
                <a:uLnTx/>
                <a:uFillTx/>
                <a:latin typeface="Gadugi"/>
                <a:ea typeface="+mn-ea"/>
                <a:cs typeface="+mn-cs"/>
              </a:rPr>
              <a:t>leder till att individen får återberätta sin situation och att viktig information riskerar att gå förlorad.</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1B1B1B"/>
                </a:solidFill>
                <a:effectLst/>
                <a:uLnTx/>
                <a:uFillTx/>
                <a:latin typeface="Gadugi"/>
                <a:ea typeface="+mn-ea"/>
                <a:cs typeface="+mn-cs"/>
              </a:rPr>
              <a:t>Ökade kostnader på grund av vård och omsorg som upprepas i onödan. </a:t>
            </a:r>
          </a:p>
          <a:p>
            <a:pPr marL="171450" marR="0" lvl="0" indent="-171450" algn="l" defTabSz="9144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srgbClr val="1B1B1B"/>
                </a:solidFill>
                <a:effectLst/>
                <a:uLnTx/>
                <a:uFillTx/>
                <a:latin typeface="Gadugi"/>
                <a:ea typeface="+mn-ea"/>
                <a:cs typeface="+mn-cs"/>
              </a:rPr>
              <a:t>Hotad patientsäkerhet och risk för försämrade medicinska och sociala resultat.</a:t>
            </a:r>
          </a:p>
        </p:txBody>
      </p:sp>
    </p:spTree>
    <p:extLst>
      <p:ext uri="{BB962C8B-B14F-4D97-AF65-F5344CB8AC3E}">
        <p14:creationId xmlns:p14="http://schemas.microsoft.com/office/powerpoint/2010/main" val="385356110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B7BA87-DB32-4AC9-BBE6-7A772BE199BE}"/>
              </a:ext>
            </a:extLst>
          </p:cNvPr>
          <p:cNvSpPr>
            <a:spLocks noGrp="1"/>
          </p:cNvSpPr>
          <p:nvPr>
            <p:ph type="title"/>
          </p:nvPr>
        </p:nvSpPr>
        <p:spPr>
          <a:xfrm>
            <a:off x="6412091" y="501651"/>
            <a:ext cx="4395340" cy="1716255"/>
          </a:xfrm>
        </p:spPr>
        <p:txBody>
          <a:bodyPr anchor="b">
            <a:normAutofit fontScale="90000"/>
          </a:bodyPr>
          <a:lstStyle/>
          <a:p>
            <a:r>
              <a:rPr lang="sv-SE" sz="3100"/>
              <a:t>Delaktighet </a:t>
            </a:r>
            <a:br>
              <a:rPr lang="sv-SE" sz="3100"/>
            </a:br>
            <a:r>
              <a:rPr lang="sv-SE" sz="3100"/>
              <a:t>-att ta med till din utbildning på hemmaplan</a:t>
            </a:r>
          </a:p>
        </p:txBody>
      </p:sp>
      <p:sp>
        <p:nvSpPr>
          <p:cNvPr id="3" name="Platshållare för innehåll 2">
            <a:extLst>
              <a:ext uri="{FF2B5EF4-FFF2-40B4-BE49-F238E27FC236}">
                <a16:creationId xmlns:a16="http://schemas.microsoft.com/office/drawing/2014/main" id="{4ECAC0A1-6371-431D-B764-AF4736736824}"/>
              </a:ext>
            </a:extLst>
          </p:cNvPr>
          <p:cNvSpPr>
            <a:spLocks noGrp="1"/>
          </p:cNvSpPr>
          <p:nvPr>
            <p:ph idx="1"/>
          </p:nvPr>
        </p:nvSpPr>
        <p:spPr>
          <a:xfrm>
            <a:off x="6392583" y="2645922"/>
            <a:ext cx="4434721" cy="2353589"/>
          </a:xfrm>
        </p:spPr>
        <p:txBody>
          <a:bodyPr anchor="t">
            <a:normAutofit/>
          </a:bodyPr>
          <a:lstStyle/>
          <a:p>
            <a:pPr marL="0" indent="0">
              <a:buNone/>
            </a:pPr>
            <a:r>
              <a:rPr lang="sv-SE" sz="3200">
                <a:solidFill>
                  <a:schemeClr val="tx1">
                    <a:alpha val="80000"/>
                  </a:schemeClr>
                </a:solidFill>
              </a:rPr>
              <a:t>Hur kan du fånga vad som är </a:t>
            </a:r>
            <a:r>
              <a:rPr lang="sv-SE" sz="3200" b="1" u="sng">
                <a:solidFill>
                  <a:schemeClr val="tx1">
                    <a:alpha val="80000"/>
                  </a:schemeClr>
                </a:solidFill>
              </a:rPr>
              <a:t>viktigt</a:t>
            </a:r>
            <a:r>
              <a:rPr lang="sv-SE" sz="3200">
                <a:solidFill>
                  <a:schemeClr val="tx1">
                    <a:alpha val="80000"/>
                  </a:schemeClr>
                </a:solidFill>
              </a:rPr>
              <a:t> för den enskilde?</a:t>
            </a:r>
          </a:p>
          <a:p>
            <a:pPr marL="0" indent="0">
              <a:buNone/>
            </a:pPr>
            <a:endParaRPr lang="sv-SE" sz="2000">
              <a:solidFill>
                <a:schemeClr val="tx1">
                  <a:alpha val="80000"/>
                </a:schemeClr>
              </a:solidFill>
            </a:endParaRPr>
          </a:p>
        </p:txBody>
      </p:sp>
      <p:pic>
        <p:nvPicPr>
          <p:cNvPr id="15" name="Bildobjekt 14">
            <a:extLst>
              <a:ext uri="{FF2B5EF4-FFF2-40B4-BE49-F238E27FC236}">
                <a16:creationId xmlns:a16="http://schemas.microsoft.com/office/drawing/2014/main" id="{8FC4A11D-51E2-452B-B750-2787D379203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79143" y="1301189"/>
            <a:ext cx="5221625" cy="4255623"/>
          </a:xfrm>
          <a:prstGeom prst="rect">
            <a:avLst/>
          </a:prstGeom>
        </p:spPr>
      </p:pic>
    </p:spTree>
    <p:extLst>
      <p:ext uri="{BB962C8B-B14F-4D97-AF65-F5344CB8AC3E}">
        <p14:creationId xmlns:p14="http://schemas.microsoft.com/office/powerpoint/2010/main" val="100366943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Rubrik 1">
            <a:extLst>
              <a:ext uri="{FF2B5EF4-FFF2-40B4-BE49-F238E27FC236}">
                <a16:creationId xmlns:a16="http://schemas.microsoft.com/office/drawing/2014/main" id="{47FA3935-CA2C-4F39-807C-2A61ECDF87C0}"/>
              </a:ext>
            </a:extLst>
          </p:cNvPr>
          <p:cNvSpPr>
            <a:spLocks noGrp="1"/>
          </p:cNvSpPr>
          <p:nvPr>
            <p:ph type="title"/>
          </p:nvPr>
        </p:nvSpPr>
        <p:spPr>
          <a:xfrm>
            <a:off x="1371599" y="294538"/>
            <a:ext cx="9895951" cy="1033669"/>
          </a:xfrm>
        </p:spPr>
        <p:txBody>
          <a:bodyPr>
            <a:normAutofit/>
          </a:bodyPr>
          <a:lstStyle/>
          <a:p>
            <a:r>
              <a:rPr kumimoji="0" lang="sv-SE" sz="3400" i="0" u="none" strike="noStrike" kern="1200" cap="none" spc="0" normalizeH="0" baseline="0" noProof="0">
                <a:ln>
                  <a:noFill/>
                </a:ln>
                <a:solidFill>
                  <a:srgbClr val="FFFFFF"/>
                </a:solidFill>
                <a:effectLst/>
                <a:uLnTx/>
                <a:uFillTx/>
                <a:latin typeface="+mn-lt"/>
                <a:ea typeface="+mn-ea"/>
                <a:cs typeface="+mn-cs"/>
              </a:rPr>
              <a:t>Perspektiv och maktrelationer</a:t>
            </a:r>
            <a:br>
              <a:rPr kumimoji="0" lang="sv-SE" sz="3400" b="1" i="0" u="none" strike="noStrike" kern="1200" cap="none" spc="0" normalizeH="0" baseline="0" noProof="0">
                <a:ln>
                  <a:noFill/>
                </a:ln>
                <a:solidFill>
                  <a:srgbClr val="FFFFFF"/>
                </a:solidFill>
                <a:effectLst/>
                <a:uLnTx/>
                <a:uFillTx/>
                <a:latin typeface="Calibri Light" panose="020F0302020204030204"/>
                <a:ea typeface="+mn-ea"/>
                <a:cs typeface="+mn-cs"/>
              </a:rPr>
            </a:br>
            <a:endParaRPr lang="sv-SE" sz="3400">
              <a:solidFill>
                <a:srgbClr val="FFFFFF"/>
              </a:solidFill>
            </a:endParaRPr>
          </a:p>
        </p:txBody>
      </p:sp>
      <p:sp>
        <p:nvSpPr>
          <p:cNvPr id="5" name="Platshållare för sidfot 4">
            <a:extLst>
              <a:ext uri="{FF2B5EF4-FFF2-40B4-BE49-F238E27FC236}">
                <a16:creationId xmlns:a16="http://schemas.microsoft.com/office/drawing/2014/main" id="{B43032D5-340B-48FB-8E20-E321F5CEDBFC}"/>
              </a:ext>
            </a:extLst>
          </p:cNvPr>
          <p:cNvSpPr>
            <a:spLocks noGrp="1"/>
          </p:cNvSpPr>
          <p:nvPr>
            <p:ph type="ftr" sz="quarter" idx="11"/>
          </p:nvPr>
        </p:nvSpPr>
        <p:spPr>
          <a:xfrm rot="5400000">
            <a:off x="-1827725" y="1984248"/>
            <a:ext cx="4114800" cy="365125"/>
          </a:xfrm>
        </p:spPr>
        <p:txBody>
          <a:bodyP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sv-SE" sz="1100" b="0" i="0" u="none" strike="noStrike" kern="1200" cap="none" spc="0" normalizeH="0" baseline="0" noProof="0">
                <a:ln>
                  <a:noFill/>
                </a:ln>
                <a:solidFill>
                  <a:srgbClr val="FFFFFF"/>
                </a:solidFill>
                <a:effectLst/>
                <a:uLnTx/>
                <a:uFillTx/>
                <a:latin typeface="Calibri" panose="020F0502020204030204"/>
                <a:ea typeface="+mn-ea"/>
                <a:cs typeface="+mn-cs"/>
              </a:rPr>
              <a:t>www.vardsamverkan.se/</a:t>
            </a:r>
            <a:r>
              <a:rPr kumimoji="0" lang="sv-SE" sz="1100" b="1" i="0" u="none" strike="noStrike" kern="1200" cap="none" spc="0" normalizeH="0" baseline="0" noProof="0">
                <a:ln>
                  <a:noFill/>
                </a:ln>
                <a:solidFill>
                  <a:srgbClr val="FFFFFF"/>
                </a:solidFill>
                <a:effectLst/>
                <a:uLnTx/>
                <a:uFillTx/>
                <a:latin typeface="Calibri" panose="020F0502020204030204"/>
                <a:ea typeface="+mn-ea"/>
                <a:cs typeface="+mn-cs"/>
              </a:rPr>
              <a:t>goteborgsomradet</a:t>
            </a:r>
          </a:p>
        </p:txBody>
      </p:sp>
      <p:sp>
        <p:nvSpPr>
          <p:cNvPr id="3" name="Platshållare för innehåll 2">
            <a:extLst>
              <a:ext uri="{FF2B5EF4-FFF2-40B4-BE49-F238E27FC236}">
                <a16:creationId xmlns:a16="http://schemas.microsoft.com/office/drawing/2014/main" id="{49C5FC61-6ECA-4E0A-8487-4FAEF2F55527}"/>
              </a:ext>
            </a:extLst>
          </p:cNvPr>
          <p:cNvSpPr>
            <a:spLocks noGrp="1"/>
          </p:cNvSpPr>
          <p:nvPr>
            <p:ph idx="1"/>
          </p:nvPr>
        </p:nvSpPr>
        <p:spPr>
          <a:xfrm>
            <a:off x="1371599" y="2502848"/>
            <a:ext cx="9724031" cy="3683358"/>
          </a:xfrm>
        </p:spPr>
        <p:txBody>
          <a:bodyPr anchor="ctr">
            <a:normAutofit fontScale="77500" lnSpcReduction="20000"/>
          </a:bodyPr>
          <a:lstStyle/>
          <a:p>
            <a:pPr marL="0" indent="0">
              <a:buNone/>
            </a:pPr>
            <a:r>
              <a:rPr lang="sv-SE" b="1"/>
              <a:t>Rättighetsbärare </a:t>
            </a:r>
            <a:r>
              <a:rPr lang="sv-SE"/>
              <a:t>är vi alla!</a:t>
            </a:r>
          </a:p>
          <a:p>
            <a:pPr marL="0" indent="0">
              <a:buNone/>
            </a:pPr>
            <a:r>
              <a:rPr lang="sv-SE"/>
              <a:t>I Västra Götalandsregionen är rättighetsbärarna de som söker vård eller tar del av andra verksamheter, som påverkas av våra beslut, är närstående eller boende i verksamhetens närområde och medarbetarna i förhållande till arbetsgivaren. </a:t>
            </a:r>
          </a:p>
          <a:p>
            <a:pPr marL="0" indent="0">
              <a:buNone/>
            </a:pPr>
            <a:r>
              <a:rPr lang="sv-SE" b="1"/>
              <a:t>Skyldighetsbärare</a:t>
            </a:r>
            <a:r>
              <a:rPr lang="sv-SE"/>
              <a:t> är alla politiker, chefer och medarbetare. Det är de som har ansvar att se till att rättighetsbärarna får sina mänskliga rättigheter tillgodosedda</a:t>
            </a:r>
          </a:p>
          <a:p>
            <a:pPr marL="0" indent="0">
              <a:buNone/>
            </a:pPr>
            <a:endParaRPr lang="sv-SE"/>
          </a:p>
          <a:p>
            <a:pPr marL="0" indent="0">
              <a:buNone/>
            </a:pPr>
            <a:r>
              <a:rPr lang="sv-SE"/>
              <a:t>Ta gärna del av korta filmer som finns publicerade här: </a:t>
            </a:r>
            <a:r>
              <a:rPr lang="sv-SE" sz="2600">
                <a:hlinkClick r:id="rId3"/>
              </a:rPr>
              <a:t>Filmer - Västra Götalandsregionen</a:t>
            </a:r>
            <a:endParaRPr lang="sv-SE" sz="2000"/>
          </a:p>
          <a:p>
            <a:pPr marL="0" indent="0">
              <a:buNone/>
            </a:pPr>
            <a:r>
              <a:rPr lang="sv-SE"/>
              <a:t>Bland annat ”Att bli bemött som en människa”</a:t>
            </a:r>
          </a:p>
        </p:txBody>
      </p:sp>
      <p:sp>
        <p:nvSpPr>
          <p:cNvPr id="4" name="Platshållare för datum 3">
            <a:extLst>
              <a:ext uri="{FF2B5EF4-FFF2-40B4-BE49-F238E27FC236}">
                <a16:creationId xmlns:a16="http://schemas.microsoft.com/office/drawing/2014/main" id="{EB75F53B-20B9-4778-B02E-CAD9B11895F9}"/>
              </a:ext>
            </a:extLst>
          </p:cNvPr>
          <p:cNvSpPr>
            <a:spLocks noGrp="1"/>
          </p:cNvSpPr>
          <p:nvPr>
            <p:ph type="dt" sz="half" idx="10"/>
          </p:nvPr>
        </p:nvSpPr>
        <p:spPr>
          <a:xfrm>
            <a:off x="8970264" y="6455431"/>
            <a:ext cx="2743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264BE4E-C988-45E9-A8B8-D24D47F57A7B}" type="datetime1">
              <a:rPr kumimoji="0" lang="sv-SE" sz="11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2024-12-19</a:t>
            </a:fld>
            <a:endParaRPr kumimoji="0" lang="sv-SE" sz="11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769200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E743FB3C-F113-E7A4-59BB-73A8DE97D13F}"/>
              </a:ext>
            </a:extLst>
          </p:cNvPr>
          <p:cNvSpPr/>
          <p:nvPr/>
        </p:nvSpPr>
        <p:spPr>
          <a:xfrm>
            <a:off x="6388769" y="0"/>
            <a:ext cx="580323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innehåll 1">
            <a:extLst>
              <a:ext uri="{FF2B5EF4-FFF2-40B4-BE49-F238E27FC236}">
                <a16:creationId xmlns:a16="http://schemas.microsoft.com/office/drawing/2014/main" id="{ACA80963-BC4E-9FDB-B38D-5484476C3A3E}"/>
              </a:ext>
            </a:extLst>
          </p:cNvPr>
          <p:cNvSpPr>
            <a:spLocks noGrp="1"/>
          </p:cNvSpPr>
          <p:nvPr>
            <p:ph sz="half" idx="1"/>
          </p:nvPr>
        </p:nvSpPr>
        <p:spPr>
          <a:xfrm>
            <a:off x="602966" y="1501254"/>
            <a:ext cx="5670510" cy="3398523"/>
          </a:xfrm>
        </p:spPr>
        <p:txBody>
          <a:bodyPr>
            <a:normAutofit fontScale="85000" lnSpcReduction="10000"/>
          </a:bodyPr>
          <a:lstStyle/>
          <a:p>
            <a:pPr indent="-228600">
              <a:lnSpc>
                <a:spcPct val="150000"/>
              </a:lnSpc>
              <a:spcAft>
                <a:spcPts val="600"/>
              </a:spcAft>
              <a:buFont typeface="Arial" panose="020B0604020202020204" pitchFamily="34" charset="0"/>
              <a:buChar char="•"/>
            </a:pPr>
            <a:r>
              <a:rPr lang="sv-SE" sz="2800"/>
              <a:t>Vilken makt har vi i relation till individen?</a:t>
            </a:r>
          </a:p>
          <a:p>
            <a:pPr indent="-228600">
              <a:lnSpc>
                <a:spcPct val="150000"/>
              </a:lnSpc>
              <a:spcAft>
                <a:spcPts val="600"/>
              </a:spcAft>
              <a:buFont typeface="Arial" panose="020B0604020202020204" pitchFamily="34" charset="0"/>
              <a:buChar char="•"/>
            </a:pPr>
            <a:r>
              <a:rPr lang="sv-SE" sz="2800"/>
              <a:t>Utövar vi mer makt än vi har tillåtelse till inom vård, omsorg och skola?</a:t>
            </a:r>
          </a:p>
          <a:p>
            <a:pPr indent="-228600">
              <a:lnSpc>
                <a:spcPct val="150000"/>
              </a:lnSpc>
              <a:spcAft>
                <a:spcPts val="600"/>
              </a:spcAft>
              <a:buFont typeface="Arial" panose="020B0604020202020204" pitchFamily="34" charset="0"/>
              <a:buChar char="•"/>
            </a:pPr>
            <a:r>
              <a:rPr lang="sv-SE" sz="2800"/>
              <a:t>Hur ökar vi vår kännedom om maktobalansen?</a:t>
            </a:r>
          </a:p>
        </p:txBody>
      </p:sp>
      <p:sp>
        <p:nvSpPr>
          <p:cNvPr id="3" name="Platshållare för innehåll 2">
            <a:extLst>
              <a:ext uri="{FF2B5EF4-FFF2-40B4-BE49-F238E27FC236}">
                <a16:creationId xmlns:a16="http://schemas.microsoft.com/office/drawing/2014/main" id="{5C0074CF-724A-13F3-B9F9-966AB6ED4860}"/>
              </a:ext>
            </a:extLst>
          </p:cNvPr>
          <p:cNvSpPr>
            <a:spLocks noGrp="1"/>
          </p:cNvSpPr>
          <p:nvPr>
            <p:ph sz="half" idx="2"/>
          </p:nvPr>
        </p:nvSpPr>
        <p:spPr>
          <a:xfrm>
            <a:off x="6904122" y="1612346"/>
            <a:ext cx="4772526" cy="3176337"/>
          </a:xfrm>
        </p:spPr>
        <p:txBody>
          <a:bodyPr>
            <a:normAutofit/>
          </a:bodyPr>
          <a:lstStyle/>
          <a:p>
            <a:pPr marL="0" indent="0" algn="ctr">
              <a:spcAft>
                <a:spcPts val="1800"/>
              </a:spcAft>
              <a:buNone/>
            </a:pPr>
            <a:r>
              <a:rPr lang="sv-SE" sz="2400" b="1" i="1"/>
              <a:t>”Om en konstant blir bemött som en människa tror jag att det är lättare att börja känna sig som en människa igen”</a:t>
            </a:r>
          </a:p>
          <a:p>
            <a:pPr marL="0" indent="0" algn="ctr">
              <a:buNone/>
            </a:pPr>
            <a:r>
              <a:rPr lang="sv-SE" sz="2000" b="1"/>
              <a:t>– Agneta Persson, </a:t>
            </a:r>
            <a:r>
              <a:rPr lang="sv-SE" sz="2000" b="1" err="1"/>
              <a:t>NSPHiVG</a:t>
            </a:r>
            <a:endParaRPr lang="sv-SE" sz="2000" b="1"/>
          </a:p>
        </p:txBody>
      </p:sp>
      <p:sp>
        <p:nvSpPr>
          <p:cNvPr id="4" name="Rubrik 3">
            <a:extLst>
              <a:ext uri="{FF2B5EF4-FFF2-40B4-BE49-F238E27FC236}">
                <a16:creationId xmlns:a16="http://schemas.microsoft.com/office/drawing/2014/main" id="{5E4F214D-43A0-9533-4DAB-C1C9B0C9D822}"/>
              </a:ext>
            </a:extLst>
          </p:cNvPr>
          <p:cNvSpPr>
            <a:spLocks noGrp="1"/>
          </p:cNvSpPr>
          <p:nvPr>
            <p:ph type="title"/>
          </p:nvPr>
        </p:nvSpPr>
        <p:spPr>
          <a:xfrm>
            <a:off x="838200" y="357367"/>
            <a:ext cx="10515600" cy="1325563"/>
          </a:xfrm>
        </p:spPr>
        <p:txBody>
          <a:bodyPr/>
          <a:lstStyle/>
          <a:p>
            <a:r>
              <a:rPr lang="sv-SE"/>
              <a:t>Maktrelationer</a:t>
            </a:r>
          </a:p>
        </p:txBody>
      </p:sp>
      <p:sp>
        <p:nvSpPr>
          <p:cNvPr id="11" name="textruta 10">
            <a:extLst>
              <a:ext uri="{FF2B5EF4-FFF2-40B4-BE49-F238E27FC236}">
                <a16:creationId xmlns:a16="http://schemas.microsoft.com/office/drawing/2014/main" id="{0E505CED-3D8F-9732-CB3F-5A350B815B8B}"/>
              </a:ext>
            </a:extLst>
          </p:cNvPr>
          <p:cNvSpPr txBox="1"/>
          <p:nvPr/>
        </p:nvSpPr>
        <p:spPr>
          <a:xfrm>
            <a:off x="602966" y="5075469"/>
            <a:ext cx="5591625" cy="1384995"/>
          </a:xfrm>
          <a:prstGeom prst="rect">
            <a:avLst/>
          </a:prstGeom>
          <a:noFill/>
        </p:spPr>
        <p:txBody>
          <a:bodyPr wrap="square">
            <a:spAutoFit/>
          </a:bodyPr>
          <a:lstStyle/>
          <a:p>
            <a:r>
              <a:rPr lang="sv-SE" sz="2800" b="1"/>
              <a:t>Genom att arbeta med brukar-inflytande och delaktighet i SIP jämnar vi ut maktobalansen</a:t>
            </a:r>
          </a:p>
        </p:txBody>
      </p:sp>
    </p:spTree>
    <p:extLst>
      <p:ext uri="{BB962C8B-B14F-4D97-AF65-F5344CB8AC3E}">
        <p14:creationId xmlns:p14="http://schemas.microsoft.com/office/powerpoint/2010/main" val="406315299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A4BB08-0B52-47F1-8F0D-3ED756A68357}"/>
              </a:ext>
            </a:extLst>
          </p:cNvPr>
          <p:cNvSpPr>
            <a:spLocks noGrp="1"/>
          </p:cNvSpPr>
          <p:nvPr>
            <p:ph type="title"/>
          </p:nvPr>
        </p:nvSpPr>
        <p:spPr>
          <a:xfrm>
            <a:off x="1301262" y="705397"/>
            <a:ext cx="10752179" cy="1269614"/>
          </a:xfrm>
        </p:spPr>
        <p:txBody>
          <a:bodyPr vert="horz" lIns="91440" tIns="45720" rIns="91440" bIns="45720" rtlCol="0" anchor="b">
            <a:normAutofit fontScale="90000"/>
          </a:bodyPr>
          <a:lstStyle/>
          <a:p>
            <a:r>
              <a:rPr lang="en-US" sz="5200" b="1" kern="1200">
                <a:latin typeface="+mj-lt"/>
                <a:ea typeface="+mj-ea"/>
                <a:cs typeface="+mj-cs"/>
              </a:rPr>
              <a:t>03</a:t>
            </a:r>
            <a:r>
              <a:rPr lang="en-US" sz="5200" kern="1200">
                <a:latin typeface="+mj-lt"/>
                <a:ea typeface="+mj-ea"/>
                <a:cs typeface="+mj-cs"/>
              </a:rPr>
              <a:t>. </a:t>
            </a:r>
            <a:r>
              <a:rPr lang="en-US" sz="5200" kern="1200" err="1">
                <a:latin typeface="+mj-lt"/>
                <a:ea typeface="+mj-ea"/>
                <a:cs typeface="+mj-cs"/>
              </a:rPr>
              <a:t>Fokus</a:t>
            </a:r>
            <a:r>
              <a:rPr lang="en-US" sz="5200" kern="1200">
                <a:latin typeface="+mj-lt"/>
                <a:ea typeface="+mj-ea"/>
                <a:cs typeface="+mj-cs"/>
              </a:rPr>
              <a:t> </a:t>
            </a:r>
            <a:r>
              <a:rPr lang="en-US" sz="5200" kern="1200" err="1">
                <a:latin typeface="+mj-lt"/>
                <a:ea typeface="+mj-ea"/>
                <a:cs typeface="+mj-cs"/>
              </a:rPr>
              <a:t>i</a:t>
            </a:r>
            <a:r>
              <a:rPr lang="en-US" sz="5200" kern="1200">
                <a:latin typeface="+mj-lt"/>
                <a:ea typeface="+mj-ea"/>
                <a:cs typeface="+mj-cs"/>
              </a:rPr>
              <a:t> SIP på </a:t>
            </a:r>
            <a:r>
              <a:rPr lang="en-US" sz="5200" kern="1200" err="1">
                <a:latin typeface="+mj-lt"/>
                <a:ea typeface="+mj-ea"/>
                <a:cs typeface="+mj-cs"/>
              </a:rPr>
              <a:t>att</a:t>
            </a:r>
            <a:r>
              <a:rPr lang="en-US" sz="5200" kern="1200">
                <a:latin typeface="+mj-lt"/>
                <a:ea typeface="+mj-ea"/>
                <a:cs typeface="+mj-cs"/>
              </a:rPr>
              <a:t> </a:t>
            </a:r>
            <a:r>
              <a:rPr lang="en-US" sz="5200" kern="1200" err="1">
                <a:latin typeface="+mj-lt"/>
                <a:ea typeface="+mj-ea"/>
                <a:cs typeface="+mj-cs"/>
              </a:rPr>
              <a:t>stärka</a:t>
            </a:r>
            <a:r>
              <a:rPr lang="en-US" sz="5200" kern="1200">
                <a:latin typeface="+mj-lt"/>
                <a:ea typeface="+mj-ea"/>
                <a:cs typeface="+mj-cs"/>
              </a:rPr>
              <a:t> </a:t>
            </a:r>
            <a:r>
              <a:rPr lang="en-US" sz="5200" kern="1200" err="1">
                <a:latin typeface="+mj-lt"/>
                <a:ea typeface="+mj-ea"/>
                <a:cs typeface="+mj-cs"/>
              </a:rPr>
              <a:t>individen</a:t>
            </a:r>
            <a:r>
              <a:rPr lang="en-US" sz="5200" kern="1200">
                <a:latin typeface="+mj-lt"/>
                <a:ea typeface="+mj-ea"/>
                <a:cs typeface="+mj-cs"/>
              </a:rPr>
              <a:t>:</a:t>
            </a:r>
            <a:endParaRPr lang="en-US" sz="5200" u="sng" kern="1200">
              <a:latin typeface="+mj-lt"/>
              <a:ea typeface="+mj-ea"/>
              <a:cs typeface="+mj-cs"/>
            </a:endParaRPr>
          </a:p>
        </p:txBody>
      </p:sp>
      <p:sp>
        <p:nvSpPr>
          <p:cNvPr id="3" name="Platshållare för innehåll 2">
            <a:extLst>
              <a:ext uri="{FF2B5EF4-FFF2-40B4-BE49-F238E27FC236}">
                <a16:creationId xmlns:a16="http://schemas.microsoft.com/office/drawing/2014/main" id="{97B66950-5030-4C0D-AB71-EEF39A34156E}"/>
              </a:ext>
            </a:extLst>
          </p:cNvPr>
          <p:cNvSpPr>
            <a:spLocks noGrp="1"/>
          </p:cNvSpPr>
          <p:nvPr>
            <p:ph idx="1"/>
          </p:nvPr>
        </p:nvSpPr>
        <p:spPr>
          <a:xfrm>
            <a:off x="3268530" y="3454914"/>
            <a:ext cx="5654939" cy="3013150"/>
          </a:xfrm>
        </p:spPr>
        <p:txBody>
          <a:bodyPr vert="horz" lIns="91440" tIns="45720" rIns="91440" bIns="45720" rtlCol="0">
            <a:normAutofit fontScale="92500"/>
          </a:bodyPr>
          <a:lstStyle/>
          <a:p>
            <a:pPr marL="0" indent="0" algn="ctr">
              <a:buNone/>
            </a:pPr>
            <a:r>
              <a:rPr lang="en-US" sz="3000" kern="1200">
                <a:latin typeface="+mn-lt"/>
                <a:ea typeface="+mn-ea"/>
                <a:cs typeface="+mn-cs"/>
              </a:rPr>
              <a:t>Delaktighet</a:t>
            </a:r>
            <a:br>
              <a:rPr lang="en-US" sz="4400" kern="1200">
                <a:latin typeface="+mn-lt"/>
                <a:ea typeface="+mn-ea"/>
                <a:cs typeface="+mn-cs"/>
              </a:rPr>
            </a:br>
            <a:r>
              <a:rPr lang="en-US" sz="7900" kern="1200" err="1">
                <a:latin typeface="+mn-lt"/>
                <a:ea typeface="+mn-ea"/>
                <a:cs typeface="+mn-cs"/>
              </a:rPr>
              <a:t>Tidiga</a:t>
            </a:r>
            <a:r>
              <a:rPr lang="en-US" sz="7900" kern="1200">
                <a:latin typeface="+mn-lt"/>
                <a:ea typeface="+mn-ea"/>
                <a:cs typeface="+mn-cs"/>
              </a:rPr>
              <a:t> </a:t>
            </a:r>
            <a:r>
              <a:rPr lang="en-US" sz="7900" kern="1200" err="1">
                <a:latin typeface="+mn-lt"/>
                <a:ea typeface="+mn-ea"/>
                <a:cs typeface="+mn-cs"/>
              </a:rPr>
              <a:t>insatser</a:t>
            </a:r>
            <a:br>
              <a:rPr lang="en-US" sz="4400" kern="1200">
                <a:latin typeface="+mn-lt"/>
                <a:ea typeface="+mn-ea"/>
                <a:cs typeface="+mn-cs"/>
              </a:rPr>
            </a:br>
            <a:r>
              <a:rPr lang="en-US" sz="3000" kern="1200" err="1">
                <a:latin typeface="+mn-lt"/>
                <a:ea typeface="+mn-ea"/>
                <a:cs typeface="+mn-cs"/>
              </a:rPr>
              <a:t>Förarbete</a:t>
            </a:r>
            <a:br>
              <a:rPr lang="en-US" sz="3000" kern="1200">
                <a:latin typeface="+mn-lt"/>
                <a:ea typeface="+mn-ea"/>
                <a:cs typeface="+mn-cs"/>
              </a:rPr>
            </a:br>
            <a:r>
              <a:rPr lang="en-US" sz="3000" kern="1200" err="1">
                <a:latin typeface="+mn-lt"/>
                <a:ea typeface="+mn-ea"/>
                <a:cs typeface="+mn-cs"/>
              </a:rPr>
              <a:t>Uppföljning</a:t>
            </a:r>
            <a:endParaRPr lang="en-US" sz="4400" kern="1200">
              <a:latin typeface="+mn-lt"/>
              <a:ea typeface="+mn-ea"/>
              <a:cs typeface="+mn-cs"/>
            </a:endParaRPr>
          </a:p>
        </p:txBody>
      </p:sp>
    </p:spTree>
    <p:extLst>
      <p:ext uri="{BB962C8B-B14F-4D97-AF65-F5344CB8AC3E}">
        <p14:creationId xmlns:p14="http://schemas.microsoft.com/office/powerpoint/2010/main" val="360240643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a:extLst>
              <a:ext uri="{FF2B5EF4-FFF2-40B4-BE49-F238E27FC236}">
                <a16:creationId xmlns:a16="http://schemas.microsoft.com/office/drawing/2014/main" id="{F277E733-5DD2-4229-B267-55801BA74F4C}"/>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rot="21435300">
            <a:off x="1031309" y="2085186"/>
            <a:ext cx="8651452" cy="3805081"/>
          </a:xfrm>
        </p:spPr>
      </p:pic>
      <p:sp>
        <p:nvSpPr>
          <p:cNvPr id="6" name="textruta 5">
            <a:extLst>
              <a:ext uri="{FF2B5EF4-FFF2-40B4-BE49-F238E27FC236}">
                <a16:creationId xmlns:a16="http://schemas.microsoft.com/office/drawing/2014/main" id="{3C1B9C66-C33E-4374-B688-F40EC4A7137E}"/>
              </a:ext>
            </a:extLst>
          </p:cNvPr>
          <p:cNvSpPr txBox="1"/>
          <p:nvPr/>
        </p:nvSpPr>
        <p:spPr>
          <a:xfrm>
            <a:off x="1022158" y="459483"/>
            <a:ext cx="10453562" cy="830997"/>
          </a:xfrm>
          <a:prstGeom prst="rect">
            <a:avLst/>
          </a:prstGeom>
          <a:noFill/>
        </p:spPr>
        <p:txBody>
          <a:bodyPr wrap="square" rtlCol="0">
            <a:spAutoFit/>
          </a:bodyPr>
          <a:lstStyle/>
          <a:p>
            <a:r>
              <a:rPr lang="sv-SE" sz="4800">
                <a:solidFill>
                  <a:srgbClr val="FFC000"/>
                </a:solidFill>
              </a:rPr>
              <a:t>Varför ska vi arbeta med tidiga insatser?</a:t>
            </a:r>
          </a:p>
        </p:txBody>
      </p:sp>
      <p:pic>
        <p:nvPicPr>
          <p:cNvPr id="3" name="Bild 2" descr="Videokamera">
            <a:extLst>
              <a:ext uri="{FF2B5EF4-FFF2-40B4-BE49-F238E27FC236}">
                <a16:creationId xmlns:a16="http://schemas.microsoft.com/office/drawing/2014/main" id="{6AFDBD90-3261-45C0-98A0-A611C0F9310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1988" y="4425297"/>
            <a:ext cx="2340012" cy="2340012"/>
          </a:xfrm>
          <a:prstGeom prst="rect">
            <a:avLst/>
          </a:prstGeom>
        </p:spPr>
      </p:pic>
    </p:spTree>
    <p:extLst>
      <p:ext uri="{BB962C8B-B14F-4D97-AF65-F5344CB8AC3E}">
        <p14:creationId xmlns:p14="http://schemas.microsoft.com/office/powerpoint/2010/main" val="169711506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3424750-7D3C-3626-EC94-F40664B3B6A3}"/>
              </a:ext>
            </a:extLst>
          </p:cNvPr>
          <p:cNvSpPr>
            <a:spLocks noGrp="1"/>
          </p:cNvSpPr>
          <p:nvPr>
            <p:ph sz="half" idx="2"/>
          </p:nvPr>
        </p:nvSpPr>
        <p:spPr>
          <a:xfrm>
            <a:off x="6665504" y="1693273"/>
            <a:ext cx="5181600" cy="4351338"/>
          </a:xfrm>
        </p:spPr>
        <p:txBody>
          <a:bodyPr/>
          <a:lstStyle/>
          <a:p>
            <a:pPr marL="0" indent="0">
              <a:spcAft>
                <a:spcPts val="0"/>
              </a:spcAft>
              <a:buNone/>
            </a:pPr>
            <a:r>
              <a:rPr lang="sv-SE">
                <a:latin typeface="+mj-lt"/>
              </a:rPr>
              <a:t>Uppdrag och ansvar</a:t>
            </a:r>
          </a:p>
          <a:p>
            <a:pPr marL="0" indent="0">
              <a:buNone/>
            </a:pPr>
            <a:r>
              <a:rPr lang="sv-SE" sz="1800"/>
              <a:t>för ledamöter i LGS, temagrupper och NOSAM</a:t>
            </a:r>
          </a:p>
          <a:p>
            <a:pPr marL="0" indent="0">
              <a:buNone/>
            </a:pPr>
            <a:endParaRPr lang="sv-SE"/>
          </a:p>
          <a:p>
            <a:pPr marL="0" indent="0">
              <a:buNone/>
            </a:pPr>
            <a:endParaRPr lang="sv-SE"/>
          </a:p>
        </p:txBody>
      </p:sp>
      <p:sp>
        <p:nvSpPr>
          <p:cNvPr id="4" name="Rubrik 3">
            <a:extLst>
              <a:ext uri="{FF2B5EF4-FFF2-40B4-BE49-F238E27FC236}">
                <a16:creationId xmlns:a16="http://schemas.microsoft.com/office/drawing/2014/main" id="{833F0E7C-6F81-A684-5C60-3F725DC09D73}"/>
              </a:ext>
            </a:extLst>
          </p:cNvPr>
          <p:cNvSpPr>
            <a:spLocks noGrp="1"/>
          </p:cNvSpPr>
          <p:nvPr>
            <p:ph type="title"/>
          </p:nvPr>
        </p:nvSpPr>
        <p:spPr/>
        <p:txBody>
          <a:bodyPr/>
          <a:lstStyle/>
          <a:p>
            <a:r>
              <a:rPr lang="sv-SE"/>
              <a:t>Ledningsstruktur för samverkan</a:t>
            </a:r>
          </a:p>
        </p:txBody>
      </p:sp>
      <p:sp>
        <p:nvSpPr>
          <p:cNvPr id="12" name="Rektangel 11">
            <a:extLst>
              <a:ext uri="{FF2B5EF4-FFF2-40B4-BE49-F238E27FC236}">
                <a16:creationId xmlns:a16="http://schemas.microsoft.com/office/drawing/2014/main" id="{EA26183F-0024-67A1-0306-4F82B267E4C0}"/>
              </a:ext>
            </a:extLst>
          </p:cNvPr>
          <p:cNvSpPr/>
          <p:nvPr/>
        </p:nvSpPr>
        <p:spPr>
          <a:xfrm>
            <a:off x="7444883" y="5053444"/>
            <a:ext cx="4402221" cy="646331"/>
          </a:xfrm>
          <a:prstGeom prst="rect">
            <a:avLst/>
          </a:prstGeom>
        </p:spPr>
        <p:txBody>
          <a:bodyPr wrap="square">
            <a:spAutoFit/>
          </a:bodyPr>
          <a:lstStyle/>
          <a:p>
            <a:pPr lvl="0">
              <a:buClr>
                <a:srgbClr val="FAA21B"/>
              </a:buClr>
            </a:pPr>
            <a:r>
              <a:rPr lang="sv-SE" b="1">
                <a:solidFill>
                  <a:prstClr val="black"/>
                </a:solidFill>
              </a:rPr>
              <a:t>Kontinuitet och mandat </a:t>
            </a:r>
            <a:r>
              <a:rPr lang="sv-SE">
                <a:solidFill>
                  <a:prstClr val="black"/>
                </a:solidFill>
              </a:rPr>
              <a:t>är viktigt för att kunna förankra och genomföra.</a:t>
            </a:r>
          </a:p>
        </p:txBody>
      </p:sp>
      <p:pic>
        <p:nvPicPr>
          <p:cNvPr id="13" name="Bild 12" descr="Linjepil: vänd höger">
            <a:extLst>
              <a:ext uri="{FF2B5EF4-FFF2-40B4-BE49-F238E27FC236}">
                <a16:creationId xmlns:a16="http://schemas.microsoft.com/office/drawing/2014/main" id="{EC877377-F0CD-8AE9-9543-D5EAAAE978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4375" y="5063979"/>
            <a:ext cx="600509" cy="600509"/>
          </a:xfrm>
          <a:prstGeom prst="rect">
            <a:avLst/>
          </a:prstGeom>
        </p:spPr>
      </p:pic>
      <p:pic>
        <p:nvPicPr>
          <p:cNvPr id="14" name="Bild 13" descr="Kuvert">
            <a:extLst>
              <a:ext uri="{FF2B5EF4-FFF2-40B4-BE49-F238E27FC236}">
                <a16:creationId xmlns:a16="http://schemas.microsoft.com/office/drawing/2014/main" id="{FF7DA238-AF04-8F7E-F77B-86B27CA3920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44375" y="3997617"/>
            <a:ext cx="600508" cy="600508"/>
          </a:xfrm>
          <a:prstGeom prst="rect">
            <a:avLst/>
          </a:prstGeom>
        </p:spPr>
      </p:pic>
      <p:sp>
        <p:nvSpPr>
          <p:cNvPr id="15" name="Rektangel 14">
            <a:extLst>
              <a:ext uri="{FF2B5EF4-FFF2-40B4-BE49-F238E27FC236}">
                <a16:creationId xmlns:a16="http://schemas.microsoft.com/office/drawing/2014/main" id="{FDB13B25-82EC-6DB8-B115-905BD4D8969C}"/>
              </a:ext>
            </a:extLst>
          </p:cNvPr>
          <p:cNvSpPr/>
          <p:nvPr/>
        </p:nvSpPr>
        <p:spPr>
          <a:xfrm>
            <a:off x="7444883" y="3886571"/>
            <a:ext cx="4402221" cy="923330"/>
          </a:xfrm>
          <a:prstGeom prst="rect">
            <a:avLst/>
          </a:prstGeom>
        </p:spPr>
        <p:txBody>
          <a:bodyPr wrap="square">
            <a:spAutoFit/>
          </a:bodyPr>
          <a:lstStyle/>
          <a:p>
            <a:r>
              <a:rPr lang="sv-SE" b="1"/>
              <a:t>Bära information </a:t>
            </a:r>
            <a:r>
              <a:rPr lang="sv-SE"/>
              <a:t>till och från de organisationer / verksamheter man representerar.</a:t>
            </a:r>
          </a:p>
        </p:txBody>
      </p:sp>
      <p:pic>
        <p:nvPicPr>
          <p:cNvPr id="16" name="Bild 15" descr="Beslutsschema">
            <a:extLst>
              <a:ext uri="{FF2B5EF4-FFF2-40B4-BE49-F238E27FC236}">
                <a16:creationId xmlns:a16="http://schemas.microsoft.com/office/drawing/2014/main" id="{B0B1EF1C-F486-8318-1446-8554808E2DF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813962" y="2927253"/>
            <a:ext cx="630921" cy="630921"/>
          </a:xfrm>
          <a:prstGeom prst="rect">
            <a:avLst/>
          </a:prstGeom>
        </p:spPr>
      </p:pic>
      <p:sp>
        <p:nvSpPr>
          <p:cNvPr id="17" name="Rektangel 16">
            <a:extLst>
              <a:ext uri="{FF2B5EF4-FFF2-40B4-BE49-F238E27FC236}">
                <a16:creationId xmlns:a16="http://schemas.microsoft.com/office/drawing/2014/main" id="{12AF2267-A4F4-6648-06AB-99749CE67A70}"/>
              </a:ext>
            </a:extLst>
          </p:cNvPr>
          <p:cNvSpPr/>
          <p:nvPr/>
        </p:nvSpPr>
        <p:spPr>
          <a:xfrm>
            <a:off x="7444884" y="2919549"/>
            <a:ext cx="4402220" cy="646331"/>
          </a:xfrm>
          <a:prstGeom prst="rect">
            <a:avLst/>
          </a:prstGeom>
        </p:spPr>
        <p:txBody>
          <a:bodyPr wrap="square">
            <a:spAutoFit/>
          </a:bodyPr>
          <a:lstStyle/>
          <a:p>
            <a:pPr>
              <a:buClr>
                <a:schemeClr val="accent5"/>
              </a:buClr>
            </a:pPr>
            <a:r>
              <a:rPr lang="sv-SE" b="1"/>
              <a:t>Förankra frågor (besluta) och genomföra </a:t>
            </a:r>
            <a:r>
              <a:rPr lang="sv-SE"/>
              <a:t>i den egna organisationen</a:t>
            </a:r>
            <a:r>
              <a:rPr lang="sv-SE" b="1"/>
              <a:t>.</a:t>
            </a:r>
          </a:p>
        </p:txBody>
      </p:sp>
      <p:pic>
        <p:nvPicPr>
          <p:cNvPr id="18" name="Bildobjekt 17" descr="En bild som visar text, skärmbild, Teckensnitt, Rektangel&#10;&#10;Automatiskt genererad beskrivning">
            <a:extLst>
              <a:ext uri="{FF2B5EF4-FFF2-40B4-BE49-F238E27FC236}">
                <a16:creationId xmlns:a16="http://schemas.microsoft.com/office/drawing/2014/main" id="{781D179A-EA88-82FE-E7FF-430B7E5ADB9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4243" t="10261" r="13158" b="2953"/>
          <a:stretch/>
        </p:blipFill>
        <p:spPr>
          <a:xfrm>
            <a:off x="537325" y="1490893"/>
            <a:ext cx="5941849" cy="5021519"/>
          </a:xfrm>
          <a:prstGeom prst="rect">
            <a:avLst/>
          </a:prstGeom>
        </p:spPr>
      </p:pic>
    </p:spTree>
    <p:extLst>
      <p:ext uri="{BB962C8B-B14F-4D97-AF65-F5344CB8AC3E}">
        <p14:creationId xmlns:p14="http://schemas.microsoft.com/office/powerpoint/2010/main" val="387977576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1 Upptäck behov">
            <a:extLst>
              <a:ext uri="{FF2B5EF4-FFF2-40B4-BE49-F238E27FC236}">
                <a16:creationId xmlns:a16="http://schemas.microsoft.com/office/drawing/2014/main" id="{AC13AF90-B4BC-4695-8419-EED2FE99AF6C}"/>
              </a:ext>
            </a:extLst>
          </p:cNvPr>
          <p:cNvSpPr/>
          <p:nvPr/>
        </p:nvSpPr>
        <p:spPr>
          <a:xfrm>
            <a:off x="0" y="0"/>
            <a:ext cx="3866147" cy="6858000"/>
          </a:xfrm>
          <a:prstGeom prst="rect">
            <a:avLst/>
          </a:prstGeom>
          <a:solidFill>
            <a:srgbClr val="F6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Bildobjekt 5" descr="En bild som visar objekt, ljus, lampa&#10;&#10;Automatiskt genererad beskrivning">
            <a:extLst>
              <a:ext uri="{FF2B5EF4-FFF2-40B4-BE49-F238E27FC236}">
                <a16:creationId xmlns:a16="http://schemas.microsoft.com/office/drawing/2014/main" id="{42F074E5-96E9-465E-8891-10CC714650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6001" y="746060"/>
            <a:ext cx="1944913" cy="1972236"/>
          </a:xfrm>
          <a:prstGeom prst="rect">
            <a:avLst/>
          </a:prstGeom>
        </p:spPr>
      </p:pic>
      <p:sp>
        <p:nvSpPr>
          <p:cNvPr id="7" name="Rektangel 6">
            <a:extLst>
              <a:ext uri="{FF2B5EF4-FFF2-40B4-BE49-F238E27FC236}">
                <a16:creationId xmlns:a16="http://schemas.microsoft.com/office/drawing/2014/main" id="{3004CAF9-2537-41E7-A337-032B386875D0}"/>
              </a:ext>
            </a:extLst>
          </p:cNvPr>
          <p:cNvSpPr/>
          <p:nvPr/>
        </p:nvSpPr>
        <p:spPr>
          <a:xfrm>
            <a:off x="1016001" y="2816895"/>
            <a:ext cx="2498971" cy="2308324"/>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rPr>
              <a:t>Upptäck behov =</a:t>
            </a:r>
          </a:p>
          <a:p>
            <a:pPr marL="0" marR="0" lvl="0" indent="0" algn="l" defTabSz="914400" rtl="0" eaLnBrk="1" fontAlgn="auto" latinLnBrk="0" hangingPunct="1">
              <a:lnSpc>
                <a:spcPct val="90000"/>
              </a:lnSpc>
              <a:spcBef>
                <a:spcPct val="0"/>
              </a:spcBef>
              <a:spcAft>
                <a:spcPts val="0"/>
              </a:spcAft>
              <a:buClrTx/>
              <a:buSzTx/>
              <a:buFontTx/>
              <a:buNone/>
              <a:tabLst/>
              <a:defRPr/>
            </a:pPr>
            <a:r>
              <a:rPr lang="sv-SE" sz="4000">
                <a:solidFill>
                  <a:prstClr val="black"/>
                </a:solidFill>
                <a:latin typeface="Franklin Gothic Demi" panose="020B0703020102020204" pitchFamily="34" charset="0"/>
              </a:rPr>
              <a:t>Tidiga insatser!</a:t>
            </a:r>
            <a:endPar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endParaRPr>
          </a:p>
        </p:txBody>
      </p:sp>
      <p:sp>
        <p:nvSpPr>
          <p:cNvPr id="2" name="Rektangel 1">
            <a:extLst>
              <a:ext uri="{FF2B5EF4-FFF2-40B4-BE49-F238E27FC236}">
                <a16:creationId xmlns:a16="http://schemas.microsoft.com/office/drawing/2014/main" id="{4F11A715-991E-4E4E-83E7-5C1E3DA9AF01}"/>
              </a:ext>
            </a:extLst>
          </p:cNvPr>
          <p:cNvSpPr/>
          <p:nvPr/>
        </p:nvSpPr>
        <p:spPr>
          <a:xfrm>
            <a:off x="3976915" y="746060"/>
            <a:ext cx="6096000" cy="1877437"/>
          </a:xfrm>
          <a:prstGeom prst="rect">
            <a:avLst/>
          </a:prstGeom>
        </p:spPr>
        <p:txBody>
          <a:bodyPr>
            <a:spAutoFit/>
          </a:bodyPr>
          <a:lstStyle/>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2400" b="1"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Reagera och agera tidigt</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När stöd behövs</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På något som inte är bra</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lang="sv-SE">
                <a:solidFill>
                  <a:prstClr val="black"/>
                </a:solidFill>
                <a:latin typeface="Cambria" panose="02040503050406030204" pitchFamily="18" charset="0"/>
                <a:ea typeface="MS ??"/>
                <a:cs typeface="Cambria" panose="02040503050406030204" pitchFamily="18" charset="0"/>
              </a:rPr>
              <a:t>Vänta inte!</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Våga fråga – ta </a:t>
            </a:r>
            <a:r>
              <a:rPr lang="sv-SE">
                <a:solidFill>
                  <a:prstClr val="black"/>
                </a:solidFill>
                <a:latin typeface="Cambria" panose="02040503050406030204" pitchFamily="18" charset="0"/>
                <a:ea typeface="MS ??"/>
                <a:cs typeface="Cambria" panose="02040503050406030204" pitchFamily="18" charset="0"/>
              </a:rPr>
              <a:t>hand om svaret</a:t>
            </a:r>
            <a:endParaRPr kumimoji="0" lang="sv-SE" sz="1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endParaRPr>
          </a:p>
        </p:txBody>
      </p:sp>
      <p:sp>
        <p:nvSpPr>
          <p:cNvPr id="5" name="Rektangel 4">
            <a:extLst>
              <a:ext uri="{FF2B5EF4-FFF2-40B4-BE49-F238E27FC236}">
                <a16:creationId xmlns:a16="http://schemas.microsoft.com/office/drawing/2014/main" id="{46A9AD72-B780-4019-93FB-4BCD05422231}"/>
              </a:ext>
            </a:extLst>
          </p:cNvPr>
          <p:cNvSpPr/>
          <p:nvPr/>
        </p:nvSpPr>
        <p:spPr>
          <a:xfrm>
            <a:off x="3920508" y="2822661"/>
            <a:ext cx="8271492" cy="1800493"/>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2400" b="1"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Arbeta familjecentrerat / personcentrerat</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Stötta enskilda att få stöd från annat håll vid behov: de har alltid kommit rätt med sin fråga</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0" cap="none" spc="0" normalizeH="0" baseline="0" noProof="0">
                <a:ln>
                  <a:noFill/>
                </a:ln>
                <a:solidFill>
                  <a:prstClr val="black"/>
                </a:solidFill>
                <a:effectLst/>
                <a:uLnTx/>
                <a:uFillTx/>
                <a:latin typeface="Cambria" panose="02040503050406030204" pitchFamily="18" charset="0"/>
                <a:ea typeface="+mn-ea"/>
                <a:cs typeface="+mn-cs"/>
              </a:rPr>
              <a:t>Att arbeta med föräldrastöd innebär tidiga insatser för barn</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0" cap="none" spc="0" normalizeH="0" baseline="0" noProof="0">
                <a:ln>
                  <a:noFill/>
                </a:ln>
                <a:solidFill>
                  <a:prstClr val="black"/>
                </a:solidFill>
                <a:effectLst/>
                <a:uLnTx/>
                <a:uFillTx/>
                <a:latin typeface="Cambria" panose="02040503050406030204" pitchFamily="18" charset="0"/>
                <a:ea typeface="+mn-ea"/>
                <a:cs typeface="+mn-cs"/>
              </a:rPr>
              <a:t>Arbeta med närstående/nätverk runt enskilda: systemperspektiv</a:t>
            </a: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8" name="Rektangel 7">
            <a:extLst>
              <a:ext uri="{FF2B5EF4-FFF2-40B4-BE49-F238E27FC236}">
                <a16:creationId xmlns:a16="http://schemas.microsoft.com/office/drawing/2014/main" id="{A8373FDD-FFDA-4556-B2FD-04040FCA6ACD}"/>
              </a:ext>
            </a:extLst>
          </p:cNvPr>
          <p:cNvSpPr/>
          <p:nvPr/>
        </p:nvSpPr>
        <p:spPr>
          <a:xfrm>
            <a:off x="3920508" y="4952863"/>
            <a:ext cx="8271492" cy="2077492"/>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2400" b="1"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Samverka med hjälp av SIP-verktyget</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Samordna och samverka inom pågående SIP</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sz="1800"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Initiera ny SIP, följ upp SIP </a:t>
            </a:r>
          </a:p>
          <a:p>
            <a:pPr marL="800100" marR="0" lvl="1" indent="-342900" algn="l" defTabSz="914400" rtl="0" eaLnBrk="1" fontAlgn="auto" latinLnBrk="0" hangingPunct="1">
              <a:lnSpc>
                <a:spcPct val="100000"/>
              </a:lnSpc>
              <a:spcBef>
                <a:spcPts val="0"/>
              </a:spcBef>
              <a:spcAft>
                <a:spcPts val="600"/>
              </a:spcAft>
              <a:buClrTx/>
              <a:buSzTx/>
              <a:buFont typeface="Symbol" panose="05050102010706020507" pitchFamily="18" charset="2"/>
              <a:buChar char=""/>
              <a:tabLst/>
              <a:defRPr/>
            </a:pPr>
            <a:r>
              <a:rPr lang="sv-SE">
                <a:solidFill>
                  <a:prstClr val="black"/>
                </a:solidFill>
                <a:latin typeface="Cambria" panose="02040503050406030204" pitchFamily="18" charset="0"/>
                <a:ea typeface="MS ??"/>
                <a:cs typeface="Cambria" panose="02040503050406030204" pitchFamily="18" charset="0"/>
              </a:rPr>
              <a:t>SIP för </a:t>
            </a: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barn i magen! S</a:t>
            </a:r>
            <a:r>
              <a:rPr kumimoji="0" lang="sv-SE" sz="1800" b="0" i="0" u="none" strike="noStrike" kern="1200" cap="none" spc="0" normalizeH="0" noProof="0">
                <a:ln>
                  <a:noFill/>
                </a:ln>
                <a:solidFill>
                  <a:prstClr val="black"/>
                </a:solidFill>
                <a:effectLst/>
                <a:uLnTx/>
                <a:uFillTx/>
                <a:latin typeface="Cambria" panose="02040503050406030204" pitchFamily="18" charset="0"/>
                <a:ea typeface="MS ??"/>
                <a:cs typeface="Cambria" panose="02040503050406030204" pitchFamily="18" charset="0"/>
              </a:rPr>
              <a:t>e </a:t>
            </a:r>
            <a:r>
              <a:rPr lang="sv-SE" sz="1800">
                <a:solidFill>
                  <a:prstClr val="black"/>
                </a:solidFill>
                <a:hlinkClick r:id="rId4">
                  <a:extLst>
                    <a:ext uri="{A12FA001-AC4F-418D-AE19-62706E023703}">
                      <ahyp:hlinkClr xmlns:ahyp="http://schemas.microsoft.com/office/drawing/2018/hyperlinkcolor" val="tx"/>
                    </a:ext>
                  </a:extLst>
                </a:hlinkClick>
              </a:rPr>
              <a:t>Länsgemensam riktlinje vid oro för väntat barn i Västra Götaland</a:t>
            </a:r>
            <a:br>
              <a:rPr kumimoji="0" lang="sv-SE" sz="1800"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b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 name="Platshållare för innehåll 2">
            <a:extLst>
              <a:ext uri="{FF2B5EF4-FFF2-40B4-BE49-F238E27FC236}">
                <a16:creationId xmlns:a16="http://schemas.microsoft.com/office/drawing/2014/main" id="{080B8BD9-D56A-4B0E-972D-515D550C4EEC}"/>
              </a:ext>
            </a:extLst>
          </p:cNvPr>
          <p:cNvSpPr txBox="1">
            <a:spLocks/>
          </p:cNvSpPr>
          <p:nvPr/>
        </p:nvSpPr>
        <p:spPr>
          <a:xfrm>
            <a:off x="478970" y="5615528"/>
            <a:ext cx="3206119" cy="752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2000" b="0" i="1"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Tidiga, samordnade insatser ska </a:t>
            </a:r>
            <a:r>
              <a:rPr kumimoji="0" lang="sv-SE" sz="2000" b="1" i="1"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motverka ohälsa</a:t>
            </a:r>
            <a:r>
              <a:rPr kumimoji="0" lang="sv-SE" sz="2000" b="0" i="1" u="none" strike="noStrike" kern="120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 senare i livet.</a:t>
            </a:r>
          </a:p>
        </p:txBody>
      </p:sp>
      <p:pic>
        <p:nvPicPr>
          <p:cNvPr id="10" name="Bildobjekt 9">
            <a:extLst>
              <a:ext uri="{FF2B5EF4-FFF2-40B4-BE49-F238E27FC236}">
                <a16:creationId xmlns:a16="http://schemas.microsoft.com/office/drawing/2014/main" id="{D5A896EA-A6BB-4704-852B-BEC232B37DF9}"/>
              </a:ext>
              <a:ext uri="{C183D7F6-B498-43B3-948B-1728B52AA6E4}">
                <adec:decorative xmlns:adec="http://schemas.microsoft.com/office/drawing/2017/decorative" val="1"/>
              </a:ext>
            </a:extLst>
          </p:cNvPr>
          <p:cNvPicPr/>
          <p:nvPr/>
        </p:nvPicPr>
        <p:blipFill>
          <a:blip r:embed="rId5" cstate="screen">
            <a:extLst>
              <a:ext uri="{28A0092B-C50C-407E-A947-70E740481C1C}">
                <a14:useLocalDpi xmlns:a14="http://schemas.microsoft.com/office/drawing/2010/main"/>
              </a:ext>
            </a:extLst>
          </a:blip>
          <a:srcRect/>
          <a:stretch>
            <a:fillRect/>
          </a:stretch>
        </p:blipFill>
        <p:spPr bwMode="auto">
          <a:xfrm>
            <a:off x="8201556" y="388609"/>
            <a:ext cx="3742717" cy="1261462"/>
          </a:xfrm>
          <a:prstGeom prst="rect">
            <a:avLst/>
          </a:prstGeom>
          <a:noFill/>
        </p:spPr>
      </p:pic>
    </p:spTree>
    <p:extLst>
      <p:ext uri="{BB962C8B-B14F-4D97-AF65-F5344CB8AC3E}">
        <p14:creationId xmlns:p14="http://schemas.microsoft.com/office/powerpoint/2010/main" val="52411040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ruta 41">
            <a:extLst>
              <a:ext uri="{FF2B5EF4-FFF2-40B4-BE49-F238E27FC236}">
                <a16:creationId xmlns:a16="http://schemas.microsoft.com/office/drawing/2014/main" id="{A9DD64DE-05B0-400D-AF1A-6842FAB136E7}"/>
              </a:ext>
            </a:extLst>
          </p:cNvPr>
          <p:cNvSpPr txBox="1"/>
          <p:nvPr/>
        </p:nvSpPr>
        <p:spPr>
          <a:xfrm>
            <a:off x="576565" y="3537129"/>
            <a:ext cx="11531416" cy="2746927"/>
          </a:xfrm>
          <a:prstGeom prst="rect">
            <a:avLst/>
          </a:prstGeom>
          <a:solidFill>
            <a:schemeClr val="bg1">
              <a:lumMod val="85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extruta 1">
            <a:extLst>
              <a:ext uri="{FF2B5EF4-FFF2-40B4-BE49-F238E27FC236}">
                <a16:creationId xmlns:a16="http://schemas.microsoft.com/office/drawing/2014/main" id="{3A513C81-183F-4BEA-A920-7BF869AEFDB7}"/>
              </a:ext>
            </a:extLst>
          </p:cNvPr>
          <p:cNvSpPr txBox="1"/>
          <p:nvPr/>
        </p:nvSpPr>
        <p:spPr>
          <a:xfrm>
            <a:off x="264162" y="69676"/>
            <a:ext cx="5486398" cy="646331"/>
          </a:xfrm>
          <a:prstGeom prst="rect">
            <a:avLst/>
          </a:prstGeom>
          <a:noFill/>
          <a:ln>
            <a:solidFill>
              <a:schemeClr val="bg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srgbClr val="FFC000"/>
                </a:solidFill>
                <a:effectLst/>
                <a:uLnTx/>
                <a:uFillTx/>
                <a:latin typeface="Calibri" panose="020F0502020204030204"/>
                <a:ea typeface="+mn-ea"/>
                <a:cs typeface="+mn-cs"/>
              </a:rPr>
              <a:t>Det finns olika SIP - nivåer</a:t>
            </a:r>
          </a:p>
        </p:txBody>
      </p:sp>
      <p:sp>
        <p:nvSpPr>
          <p:cNvPr id="8" name="Rektangel 7">
            <a:extLst>
              <a:ext uri="{FF2B5EF4-FFF2-40B4-BE49-F238E27FC236}">
                <a16:creationId xmlns:a16="http://schemas.microsoft.com/office/drawing/2014/main" id="{4BDEE8F4-7EF7-4DE7-A27C-C57F4553E04E}"/>
              </a:ext>
            </a:extLst>
          </p:cNvPr>
          <p:cNvSpPr/>
          <p:nvPr/>
        </p:nvSpPr>
        <p:spPr>
          <a:xfrm>
            <a:off x="8688469" y="5724021"/>
            <a:ext cx="2617047" cy="52322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SKR –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hlinkClick r:id="rId3"/>
              </a:rPr>
              <a:t>Att stärka samverkan med hjälp av SIP</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Bildobjekt 8">
            <a:extLst>
              <a:ext uri="{FF2B5EF4-FFF2-40B4-BE49-F238E27FC236}">
                <a16:creationId xmlns:a16="http://schemas.microsoft.com/office/drawing/2014/main" id="{B64B71B4-D3B2-4EA8-83E0-B347600BF3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33717" y="5813761"/>
            <a:ext cx="869995" cy="438173"/>
          </a:xfrm>
          <a:prstGeom prst="rect">
            <a:avLst/>
          </a:prstGeom>
        </p:spPr>
      </p:pic>
      <p:sp>
        <p:nvSpPr>
          <p:cNvPr id="12" name="Pratbubbla: nedåtpil 11">
            <a:extLst>
              <a:ext uri="{FF2B5EF4-FFF2-40B4-BE49-F238E27FC236}">
                <a16:creationId xmlns:a16="http://schemas.microsoft.com/office/drawing/2014/main" id="{F2D59548-A330-484A-9A4F-198F6842FC98}"/>
              </a:ext>
            </a:extLst>
          </p:cNvPr>
          <p:cNvSpPr/>
          <p:nvPr/>
        </p:nvSpPr>
        <p:spPr>
          <a:xfrm>
            <a:off x="637617" y="1847114"/>
            <a:ext cx="2223183" cy="558907"/>
          </a:xfrm>
          <a:prstGeom prst="downArrowCallout">
            <a:avLst/>
          </a:prstGeom>
          <a:solidFill>
            <a:schemeClr val="accent5">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Information</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Pratbubbla: nedåtpil 12">
            <a:extLst>
              <a:ext uri="{FF2B5EF4-FFF2-40B4-BE49-F238E27FC236}">
                <a16:creationId xmlns:a16="http://schemas.microsoft.com/office/drawing/2014/main" id="{3A3EC912-859C-4CD4-A780-78023945265D}"/>
              </a:ext>
            </a:extLst>
          </p:cNvPr>
          <p:cNvSpPr/>
          <p:nvPr/>
        </p:nvSpPr>
        <p:spPr>
          <a:xfrm>
            <a:off x="637617" y="2460975"/>
            <a:ext cx="2223184" cy="997353"/>
          </a:xfrm>
          <a:prstGeom prst="downArrowCallout">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Inget till litet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ktangel 15">
            <a:extLst>
              <a:ext uri="{FF2B5EF4-FFF2-40B4-BE49-F238E27FC236}">
                <a16:creationId xmlns:a16="http://schemas.microsoft.com/office/drawing/2014/main" id="{4A7C3D77-1197-48DC-9372-049D8192DA43}"/>
              </a:ext>
            </a:extLst>
          </p:cNvPr>
          <p:cNvSpPr/>
          <p:nvPr/>
        </p:nvSpPr>
        <p:spPr>
          <a:xfrm>
            <a:off x="572296" y="3458327"/>
            <a:ext cx="2648346" cy="1517309"/>
          </a:xfrm>
          <a:prstGeom prst="rect">
            <a:avLst/>
          </a:prstGeom>
          <a:solidFill>
            <a:schemeClr val="bg1"/>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I de fall då det finns begränsat eller inget behov av samordning. Kan information och vägledning vara tillräckligt för att möta den enskildes behov</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Pratbubbla: nedåtpil 16">
            <a:extLst>
              <a:ext uri="{FF2B5EF4-FFF2-40B4-BE49-F238E27FC236}">
                <a16:creationId xmlns:a16="http://schemas.microsoft.com/office/drawing/2014/main" id="{369612D5-0128-423E-89B4-84F6EEEBA66D}"/>
              </a:ext>
            </a:extLst>
          </p:cNvPr>
          <p:cNvSpPr/>
          <p:nvPr/>
        </p:nvSpPr>
        <p:spPr>
          <a:xfrm>
            <a:off x="9197800" y="123443"/>
            <a:ext cx="2675232" cy="575900"/>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Pratbubbla: nedåtpil 18">
            <a:extLst>
              <a:ext uri="{FF2B5EF4-FFF2-40B4-BE49-F238E27FC236}">
                <a16:creationId xmlns:a16="http://schemas.microsoft.com/office/drawing/2014/main" id="{39954EC9-4CCE-49AD-93ED-18E3298DAF2E}"/>
              </a:ext>
            </a:extLst>
          </p:cNvPr>
          <p:cNvSpPr/>
          <p:nvPr/>
        </p:nvSpPr>
        <p:spPr>
          <a:xfrm>
            <a:off x="3204473" y="1847114"/>
            <a:ext cx="2223182" cy="997353"/>
          </a:xfrm>
          <a:prstGeom prst="downArrowCallou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Visst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ktangel 19">
            <a:extLst>
              <a:ext uri="{FF2B5EF4-FFF2-40B4-BE49-F238E27FC236}">
                <a16:creationId xmlns:a16="http://schemas.microsoft.com/office/drawing/2014/main" id="{4D2EB416-A405-4C4A-B0F8-58936A35AC10}"/>
              </a:ext>
            </a:extLst>
          </p:cNvPr>
          <p:cNvSpPr/>
          <p:nvPr/>
        </p:nvSpPr>
        <p:spPr>
          <a:xfrm>
            <a:off x="3220642" y="2881580"/>
            <a:ext cx="2722879" cy="17384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För individen med ett litet till visst behov av samordning kan den enskildes behov tillfredsställas genom att aktörer på egen hand följer överenskommen planering. Därmed kan SIP-strukturen vara ett fungerande verktyg.</a:t>
            </a:r>
          </a:p>
        </p:txBody>
      </p:sp>
      <p:sp>
        <p:nvSpPr>
          <p:cNvPr id="21" name="Pratbubbla: nedåtpil 20">
            <a:extLst>
              <a:ext uri="{FF2B5EF4-FFF2-40B4-BE49-F238E27FC236}">
                <a16:creationId xmlns:a16="http://schemas.microsoft.com/office/drawing/2014/main" id="{BFD77981-2A54-4F82-BBDE-FD9C0CB39CDF}"/>
              </a:ext>
            </a:extLst>
          </p:cNvPr>
          <p:cNvSpPr/>
          <p:nvPr/>
        </p:nvSpPr>
        <p:spPr>
          <a:xfrm>
            <a:off x="3204473" y="1198577"/>
            <a:ext cx="2223182" cy="55189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ktangel 22">
            <a:extLst>
              <a:ext uri="{FF2B5EF4-FFF2-40B4-BE49-F238E27FC236}">
                <a16:creationId xmlns:a16="http://schemas.microsoft.com/office/drawing/2014/main" id="{0F4B75B4-48EC-4C72-8953-89F6D4ECE58D}"/>
              </a:ext>
            </a:extLst>
          </p:cNvPr>
          <p:cNvSpPr/>
          <p:nvPr/>
        </p:nvSpPr>
        <p:spPr>
          <a:xfrm>
            <a:off x="5810160" y="2106802"/>
            <a:ext cx="2860722" cy="20867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När flera aktörer är inblandade runt individen ökar behovet av en tydlig samordning: vem gör vad och när?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En förstärkande struktur t.ex. extern mötesledare kan användas vid oenighet mellan aktörer, för att säkerställa SIP-strukturen på mötet. Täta uppföljningar kan bli viktiga.</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Pratbubbla: nedåtpil 23">
            <a:extLst>
              <a:ext uri="{FF2B5EF4-FFF2-40B4-BE49-F238E27FC236}">
                <a16:creationId xmlns:a16="http://schemas.microsoft.com/office/drawing/2014/main" id="{722B8107-0AFB-4D85-BE77-C525403BC66B}"/>
              </a:ext>
            </a:extLst>
          </p:cNvPr>
          <p:cNvSpPr/>
          <p:nvPr/>
        </p:nvSpPr>
        <p:spPr>
          <a:xfrm>
            <a:off x="5957325" y="597257"/>
            <a:ext cx="2580640" cy="55189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Pratbubbla: nedåtpil 24">
            <a:extLst>
              <a:ext uri="{FF2B5EF4-FFF2-40B4-BE49-F238E27FC236}">
                <a16:creationId xmlns:a16="http://schemas.microsoft.com/office/drawing/2014/main" id="{72A4CF60-3D74-4EFF-9991-8425A6C16425}"/>
              </a:ext>
            </a:extLst>
          </p:cNvPr>
          <p:cNvSpPr/>
          <p:nvPr/>
        </p:nvSpPr>
        <p:spPr>
          <a:xfrm>
            <a:off x="9197799" y="736456"/>
            <a:ext cx="2675232" cy="825392"/>
          </a:xfrm>
          <a:prstGeom prst="downArrow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Stort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ktangel 25">
            <a:extLst>
              <a:ext uri="{FF2B5EF4-FFF2-40B4-BE49-F238E27FC236}">
                <a16:creationId xmlns:a16="http://schemas.microsoft.com/office/drawing/2014/main" id="{6637727A-0E6C-4222-AD92-090A33BDDF01}"/>
              </a:ext>
            </a:extLst>
          </p:cNvPr>
          <p:cNvSpPr/>
          <p:nvPr/>
        </p:nvSpPr>
        <p:spPr>
          <a:xfrm>
            <a:off x="8803799" y="1561848"/>
            <a:ext cx="3299913" cy="1920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För individer med många professionella kontakter och med komplex problematik behövs ett smidigt och tätt samarbete mellan aktuella verksamheter. För dessa individer kan ytterligare verktyg och förstärkande strukturer övervägas, för att säkra individens stöd-och omsorgsbehov.</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2" name="Bild 31" descr="Användarnätverk">
            <a:extLst>
              <a:ext uri="{FF2B5EF4-FFF2-40B4-BE49-F238E27FC236}">
                <a16:creationId xmlns:a16="http://schemas.microsoft.com/office/drawing/2014/main" id="{16FF0150-F39E-4E90-8954-809D104FBC7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27384" y="154229"/>
            <a:ext cx="378132" cy="378132"/>
          </a:xfrm>
          <a:prstGeom prst="rect">
            <a:avLst/>
          </a:prstGeom>
        </p:spPr>
      </p:pic>
      <p:pic>
        <p:nvPicPr>
          <p:cNvPr id="34" name="Bild 33" descr="Kundrecension RTL">
            <a:extLst>
              <a:ext uri="{FF2B5EF4-FFF2-40B4-BE49-F238E27FC236}">
                <a16:creationId xmlns:a16="http://schemas.microsoft.com/office/drawing/2014/main" id="{7970018B-9170-40C4-A533-1492528772E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428083" y="154229"/>
            <a:ext cx="378132" cy="378132"/>
          </a:xfrm>
          <a:prstGeom prst="rect">
            <a:avLst/>
          </a:prstGeom>
        </p:spPr>
      </p:pic>
      <p:pic>
        <p:nvPicPr>
          <p:cNvPr id="35" name="Bild 34" descr="Användarnätverk">
            <a:extLst>
              <a:ext uri="{FF2B5EF4-FFF2-40B4-BE49-F238E27FC236}">
                <a16:creationId xmlns:a16="http://schemas.microsoft.com/office/drawing/2014/main" id="{C1AA5741-CA51-440F-95EB-AF9B3B78136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1610" y="575236"/>
            <a:ext cx="401157" cy="401157"/>
          </a:xfrm>
          <a:prstGeom prst="rect">
            <a:avLst/>
          </a:prstGeom>
        </p:spPr>
      </p:pic>
      <p:pic>
        <p:nvPicPr>
          <p:cNvPr id="36" name="Bild 35" descr="Användarnätverk">
            <a:extLst>
              <a:ext uri="{FF2B5EF4-FFF2-40B4-BE49-F238E27FC236}">
                <a16:creationId xmlns:a16="http://schemas.microsoft.com/office/drawing/2014/main" id="{50A0903E-BAA3-4BAA-BA56-BD3CA8ED14A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3074" y="1177543"/>
            <a:ext cx="431153" cy="401157"/>
          </a:xfrm>
          <a:prstGeom prst="rect">
            <a:avLst/>
          </a:prstGeom>
        </p:spPr>
      </p:pic>
      <p:pic>
        <p:nvPicPr>
          <p:cNvPr id="38" name="Bild 37" descr="Användare">
            <a:extLst>
              <a:ext uri="{FF2B5EF4-FFF2-40B4-BE49-F238E27FC236}">
                <a16:creationId xmlns:a16="http://schemas.microsoft.com/office/drawing/2014/main" id="{F460C29B-FE2A-4147-92CD-91AE70A10B1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81470" y="1211534"/>
            <a:ext cx="401157" cy="401157"/>
          </a:xfrm>
          <a:prstGeom prst="rect">
            <a:avLst/>
          </a:prstGeom>
        </p:spPr>
      </p:pic>
      <p:pic>
        <p:nvPicPr>
          <p:cNvPr id="39" name="Bild 38" descr="Användare">
            <a:extLst>
              <a:ext uri="{FF2B5EF4-FFF2-40B4-BE49-F238E27FC236}">
                <a16:creationId xmlns:a16="http://schemas.microsoft.com/office/drawing/2014/main" id="{38BE35D2-DEF7-4510-80C1-10FB751BF2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84861" y="597257"/>
            <a:ext cx="401157" cy="401157"/>
          </a:xfrm>
          <a:prstGeom prst="rect">
            <a:avLst/>
          </a:prstGeom>
        </p:spPr>
      </p:pic>
      <p:pic>
        <p:nvPicPr>
          <p:cNvPr id="41" name="Bild 40" descr="Information">
            <a:extLst>
              <a:ext uri="{FF2B5EF4-FFF2-40B4-BE49-F238E27FC236}">
                <a16:creationId xmlns:a16="http://schemas.microsoft.com/office/drawing/2014/main" id="{EA7AC5C5-AB31-46FA-819B-7D9A52B99C4C}"/>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168614" y="1849110"/>
            <a:ext cx="376025" cy="376025"/>
          </a:xfrm>
          <a:prstGeom prst="rect">
            <a:avLst/>
          </a:prstGeom>
        </p:spPr>
      </p:pic>
      <p:sp>
        <p:nvSpPr>
          <p:cNvPr id="22" name="Pratbubbla: nedåtpil 21">
            <a:extLst>
              <a:ext uri="{FF2B5EF4-FFF2-40B4-BE49-F238E27FC236}">
                <a16:creationId xmlns:a16="http://schemas.microsoft.com/office/drawing/2014/main" id="{9F912D83-EBE1-48DF-914B-7A72BEC49B45}"/>
              </a:ext>
            </a:extLst>
          </p:cNvPr>
          <p:cNvSpPr/>
          <p:nvPr/>
        </p:nvSpPr>
        <p:spPr>
          <a:xfrm>
            <a:off x="5943299" y="1202609"/>
            <a:ext cx="2594666" cy="825392"/>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Medel till stort behov av samordning</a:t>
            </a:r>
          </a:p>
        </p:txBody>
      </p:sp>
      <p:sp>
        <p:nvSpPr>
          <p:cNvPr id="44" name="Pil: vänster-höger 43">
            <a:extLst>
              <a:ext uri="{FF2B5EF4-FFF2-40B4-BE49-F238E27FC236}">
                <a16:creationId xmlns:a16="http://schemas.microsoft.com/office/drawing/2014/main" id="{70E42DF8-8054-4799-A969-19B6DB3C8752}"/>
              </a:ext>
            </a:extLst>
          </p:cNvPr>
          <p:cNvSpPr/>
          <p:nvPr/>
        </p:nvSpPr>
        <p:spPr>
          <a:xfrm rot="20872090">
            <a:off x="2063727" y="4529554"/>
            <a:ext cx="8415748" cy="649554"/>
          </a:xfrm>
          <a:prstGeom prst="leftRightArrow">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Behov av samordning</a:t>
            </a:r>
          </a:p>
        </p:txBody>
      </p:sp>
      <p:sp>
        <p:nvSpPr>
          <p:cNvPr id="45" name="textruta 44">
            <a:extLst>
              <a:ext uri="{FF2B5EF4-FFF2-40B4-BE49-F238E27FC236}">
                <a16:creationId xmlns:a16="http://schemas.microsoft.com/office/drawing/2014/main" id="{44441956-81A0-4976-830E-1F476E41128A}"/>
              </a:ext>
            </a:extLst>
          </p:cNvPr>
          <p:cNvSpPr txBox="1"/>
          <p:nvPr/>
        </p:nvSpPr>
        <p:spPr>
          <a:xfrm>
            <a:off x="2938454" y="5880150"/>
            <a:ext cx="544756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Kunskap, kompetens, resurser att utföra uppdraget</a:t>
            </a:r>
          </a:p>
        </p:txBody>
      </p:sp>
    </p:spTree>
    <p:extLst>
      <p:ext uri="{BB962C8B-B14F-4D97-AF65-F5344CB8AC3E}">
        <p14:creationId xmlns:p14="http://schemas.microsoft.com/office/powerpoint/2010/main" val="34922772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anim calcmode="lin" valueType="num">
                                      <p:cBhvr>
                                        <p:cTn id="40" dur="1000" fill="hold"/>
                                        <p:tgtEl>
                                          <p:spTgt spid="38"/>
                                        </p:tgtEl>
                                        <p:attrNameLst>
                                          <p:attrName>ppt_x</p:attrName>
                                        </p:attrNameLst>
                                      </p:cBhvr>
                                      <p:tavLst>
                                        <p:tav tm="0">
                                          <p:val>
                                            <p:strVal val="#ppt_x"/>
                                          </p:val>
                                        </p:tav>
                                        <p:tav tm="100000">
                                          <p:val>
                                            <p:strVal val="#ppt_x"/>
                                          </p:val>
                                        </p:tav>
                                      </p:tavLst>
                                    </p:anim>
                                    <p:anim calcmode="lin" valueType="num">
                                      <p:cBhvr>
                                        <p:cTn id="41" dur="1000" fill="hold"/>
                                        <p:tgtEl>
                                          <p:spTgt spid="3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1000"/>
                                        <p:tgtEl>
                                          <p:spTgt spid="35"/>
                                        </p:tgtEl>
                                      </p:cBhvr>
                                    </p:animEffect>
                                    <p:anim calcmode="lin" valueType="num">
                                      <p:cBhvr>
                                        <p:cTn id="62" dur="1000" fill="hold"/>
                                        <p:tgtEl>
                                          <p:spTgt spid="35"/>
                                        </p:tgtEl>
                                        <p:attrNameLst>
                                          <p:attrName>ppt_x</p:attrName>
                                        </p:attrNameLst>
                                      </p:cBhvr>
                                      <p:tavLst>
                                        <p:tav tm="0">
                                          <p:val>
                                            <p:strVal val="#ppt_x"/>
                                          </p:val>
                                        </p:tav>
                                        <p:tav tm="100000">
                                          <p:val>
                                            <p:strVal val="#ppt_x"/>
                                          </p:val>
                                        </p:tav>
                                      </p:tavLst>
                                    </p:anim>
                                    <p:anim calcmode="lin" valueType="num">
                                      <p:cBhvr>
                                        <p:cTn id="63" dur="1000" fill="hold"/>
                                        <p:tgtEl>
                                          <p:spTgt spid="35"/>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1000"/>
                                        <p:tgtEl>
                                          <p:spTgt spid="17"/>
                                        </p:tgtEl>
                                      </p:cBhvr>
                                    </p:animEffect>
                                    <p:anim calcmode="lin" valueType="num">
                                      <p:cBhvr>
                                        <p:cTn id="84" dur="1000" fill="hold"/>
                                        <p:tgtEl>
                                          <p:spTgt spid="17"/>
                                        </p:tgtEl>
                                        <p:attrNameLst>
                                          <p:attrName>ppt_x</p:attrName>
                                        </p:attrNameLst>
                                      </p:cBhvr>
                                      <p:tavLst>
                                        <p:tav tm="0">
                                          <p:val>
                                            <p:strVal val="#ppt_x"/>
                                          </p:val>
                                        </p:tav>
                                        <p:tav tm="100000">
                                          <p:val>
                                            <p:strVal val="#ppt_x"/>
                                          </p:val>
                                        </p:tav>
                                      </p:tavLst>
                                    </p:anim>
                                    <p:anim calcmode="lin" valueType="num">
                                      <p:cBhvr>
                                        <p:cTn id="85" dur="1000" fill="hold"/>
                                        <p:tgtEl>
                                          <p:spTgt spid="17"/>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1000"/>
                                        <p:tgtEl>
                                          <p:spTgt spid="32"/>
                                        </p:tgtEl>
                                      </p:cBhvr>
                                    </p:animEffect>
                                    <p:anim calcmode="lin" valueType="num">
                                      <p:cBhvr>
                                        <p:cTn id="89" dur="1000" fill="hold"/>
                                        <p:tgtEl>
                                          <p:spTgt spid="32"/>
                                        </p:tgtEl>
                                        <p:attrNameLst>
                                          <p:attrName>ppt_x</p:attrName>
                                        </p:attrNameLst>
                                      </p:cBhvr>
                                      <p:tavLst>
                                        <p:tav tm="0">
                                          <p:val>
                                            <p:strVal val="#ppt_x"/>
                                          </p:val>
                                        </p:tav>
                                        <p:tav tm="100000">
                                          <p:val>
                                            <p:strVal val="#ppt_x"/>
                                          </p:val>
                                        </p:tav>
                                      </p:tavLst>
                                    </p:anim>
                                    <p:anim calcmode="lin" valueType="num">
                                      <p:cBhvr>
                                        <p:cTn id="90" dur="1000" fill="hold"/>
                                        <p:tgtEl>
                                          <p:spTgt spid="32"/>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fade">
                                      <p:cBhvr>
                                        <p:cTn id="93" dur="1000"/>
                                        <p:tgtEl>
                                          <p:spTgt spid="34"/>
                                        </p:tgtEl>
                                      </p:cBhvr>
                                    </p:animEffect>
                                    <p:anim calcmode="lin" valueType="num">
                                      <p:cBhvr>
                                        <p:cTn id="94" dur="1000" fill="hold"/>
                                        <p:tgtEl>
                                          <p:spTgt spid="34"/>
                                        </p:tgtEl>
                                        <p:attrNameLst>
                                          <p:attrName>ppt_x</p:attrName>
                                        </p:attrNameLst>
                                      </p:cBhvr>
                                      <p:tavLst>
                                        <p:tav tm="0">
                                          <p:val>
                                            <p:strVal val="#ppt_x"/>
                                          </p:val>
                                        </p:tav>
                                        <p:tav tm="100000">
                                          <p:val>
                                            <p:strVal val="#ppt_x"/>
                                          </p:val>
                                        </p:tav>
                                      </p:tavLst>
                                    </p:anim>
                                    <p:anim calcmode="lin" valueType="num">
                                      <p:cBhvr>
                                        <p:cTn id="95" dur="1000" fill="hold"/>
                                        <p:tgtEl>
                                          <p:spTgt spid="3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0"/>
                                        <p:tgtEl>
                                          <p:spTgt spid="26"/>
                                        </p:tgtEl>
                                      </p:cBhvr>
                                    </p:animEffect>
                                    <p:anim calcmode="lin" valueType="num">
                                      <p:cBhvr>
                                        <p:cTn id="104" dur="1000" fill="hold"/>
                                        <p:tgtEl>
                                          <p:spTgt spid="26"/>
                                        </p:tgtEl>
                                        <p:attrNameLst>
                                          <p:attrName>ppt_x</p:attrName>
                                        </p:attrNameLst>
                                      </p:cBhvr>
                                      <p:tavLst>
                                        <p:tav tm="0">
                                          <p:val>
                                            <p:strVal val="#ppt_x"/>
                                          </p:val>
                                        </p:tav>
                                        <p:tav tm="100000">
                                          <p:val>
                                            <p:strVal val="#ppt_x"/>
                                          </p:val>
                                        </p:tav>
                                      </p:tavLst>
                                    </p:anim>
                                    <p:anim calcmode="lin" valueType="num">
                                      <p:cBhvr>
                                        <p:cTn id="10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1000"/>
                                        <p:tgtEl>
                                          <p:spTgt spid="44"/>
                                        </p:tgtEl>
                                      </p:cBhvr>
                                    </p:animEffect>
                                    <p:anim calcmode="lin" valueType="num">
                                      <p:cBhvr>
                                        <p:cTn id="111" dur="1000" fill="hold"/>
                                        <p:tgtEl>
                                          <p:spTgt spid="44"/>
                                        </p:tgtEl>
                                        <p:attrNameLst>
                                          <p:attrName>ppt_x</p:attrName>
                                        </p:attrNameLst>
                                      </p:cBhvr>
                                      <p:tavLst>
                                        <p:tav tm="0">
                                          <p:val>
                                            <p:strVal val="#ppt_x"/>
                                          </p:val>
                                        </p:tav>
                                        <p:tav tm="100000">
                                          <p:val>
                                            <p:strVal val="#ppt_x"/>
                                          </p:val>
                                        </p:tav>
                                      </p:tavLst>
                                    </p:anim>
                                    <p:anim calcmode="lin" valueType="num">
                                      <p:cBhvr>
                                        <p:cTn id="11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grpId="0" nodeType="clickEffect">
                                  <p:stCondLst>
                                    <p:cond delay="0"/>
                                  </p:stCondLst>
                                  <p:childTnLst>
                                    <p:set>
                                      <p:cBhvr>
                                        <p:cTn id="116" dur="1" fill="hold">
                                          <p:stCondLst>
                                            <p:cond delay="0"/>
                                          </p:stCondLst>
                                        </p:cTn>
                                        <p:tgtEl>
                                          <p:spTgt spid="45"/>
                                        </p:tgtEl>
                                        <p:attrNameLst>
                                          <p:attrName>style.visibility</p:attrName>
                                        </p:attrNameLst>
                                      </p:cBhvr>
                                      <p:to>
                                        <p:strVal val="visible"/>
                                      </p:to>
                                    </p:set>
                                    <p:animEffect transition="in" filter="fade">
                                      <p:cBhvr>
                                        <p:cTn id="117" dur="1000"/>
                                        <p:tgtEl>
                                          <p:spTgt spid="45"/>
                                        </p:tgtEl>
                                      </p:cBhvr>
                                    </p:animEffect>
                                    <p:anim calcmode="lin" valueType="num">
                                      <p:cBhvr>
                                        <p:cTn id="118" dur="1000" fill="hold"/>
                                        <p:tgtEl>
                                          <p:spTgt spid="45"/>
                                        </p:tgtEl>
                                        <p:attrNameLst>
                                          <p:attrName>ppt_x</p:attrName>
                                        </p:attrNameLst>
                                      </p:cBhvr>
                                      <p:tavLst>
                                        <p:tav tm="0">
                                          <p:val>
                                            <p:strVal val="#ppt_x"/>
                                          </p:val>
                                        </p:tav>
                                        <p:tav tm="100000">
                                          <p:val>
                                            <p:strVal val="#ppt_x"/>
                                          </p:val>
                                        </p:tav>
                                      </p:tavLst>
                                    </p:anim>
                                    <p:anim calcmode="lin" valueType="num">
                                      <p:cBhvr>
                                        <p:cTn id="119" dur="1000" fill="hold"/>
                                        <p:tgtEl>
                                          <p:spTgt spid="45"/>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8"/>
                                        </p:tgtEl>
                                        <p:attrNameLst>
                                          <p:attrName>style.visibility</p:attrName>
                                        </p:attrNameLst>
                                      </p:cBhvr>
                                      <p:to>
                                        <p:strVal val="visible"/>
                                      </p:to>
                                    </p:set>
                                    <p:animEffect transition="in" filter="fade">
                                      <p:cBhvr>
                                        <p:cTn id="122" dur="1000"/>
                                        <p:tgtEl>
                                          <p:spTgt spid="8"/>
                                        </p:tgtEl>
                                      </p:cBhvr>
                                    </p:animEffect>
                                    <p:anim calcmode="lin" valueType="num">
                                      <p:cBhvr>
                                        <p:cTn id="123" dur="1000" fill="hold"/>
                                        <p:tgtEl>
                                          <p:spTgt spid="8"/>
                                        </p:tgtEl>
                                        <p:attrNameLst>
                                          <p:attrName>ppt_x</p:attrName>
                                        </p:attrNameLst>
                                      </p:cBhvr>
                                      <p:tavLst>
                                        <p:tav tm="0">
                                          <p:val>
                                            <p:strVal val="#ppt_x"/>
                                          </p:val>
                                        </p:tav>
                                        <p:tav tm="100000">
                                          <p:val>
                                            <p:strVal val="#ppt_x"/>
                                          </p:val>
                                        </p:tav>
                                      </p:tavLst>
                                    </p:anim>
                                    <p:anim calcmode="lin" valueType="num">
                                      <p:cBhvr>
                                        <p:cTn id="124" dur="1000" fill="hold"/>
                                        <p:tgtEl>
                                          <p:spTgt spid="8"/>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1000"/>
                                        <p:tgtEl>
                                          <p:spTgt spid="9"/>
                                        </p:tgtEl>
                                      </p:cBhvr>
                                    </p:animEffect>
                                    <p:anim calcmode="lin" valueType="num">
                                      <p:cBhvr>
                                        <p:cTn id="128" dur="1000" fill="hold"/>
                                        <p:tgtEl>
                                          <p:spTgt spid="9"/>
                                        </p:tgtEl>
                                        <p:attrNameLst>
                                          <p:attrName>ppt_x</p:attrName>
                                        </p:attrNameLst>
                                      </p:cBhvr>
                                      <p:tavLst>
                                        <p:tav tm="0">
                                          <p:val>
                                            <p:strVal val="#ppt_x"/>
                                          </p:val>
                                        </p:tav>
                                        <p:tav tm="100000">
                                          <p:val>
                                            <p:strVal val="#ppt_x"/>
                                          </p:val>
                                        </p:tav>
                                      </p:tavLst>
                                    </p:anim>
                                    <p:anim calcmode="lin" valueType="num">
                                      <p:cBhvr>
                                        <p:cTn id="1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6" grpId="0" animBg="1"/>
      <p:bldP spid="17" grpId="0" animBg="1"/>
      <p:bldP spid="19" grpId="0" animBg="1"/>
      <p:bldP spid="20" grpId="0" animBg="1"/>
      <p:bldP spid="21" grpId="0" animBg="1"/>
      <p:bldP spid="23" grpId="0" animBg="1"/>
      <p:bldP spid="24" grpId="0" animBg="1"/>
      <p:bldP spid="25" grpId="0" animBg="1"/>
      <p:bldP spid="26" grpId="0" animBg="1"/>
      <p:bldP spid="22" grpId="0" animBg="1"/>
      <p:bldP spid="44" grpId="0" animBg="1"/>
      <p:bldP spid="4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A4BB08-0B52-47F1-8F0D-3ED756A68357}"/>
              </a:ext>
            </a:extLst>
          </p:cNvPr>
          <p:cNvSpPr>
            <a:spLocks noGrp="1"/>
          </p:cNvSpPr>
          <p:nvPr>
            <p:ph type="title"/>
          </p:nvPr>
        </p:nvSpPr>
        <p:spPr>
          <a:xfrm>
            <a:off x="83127" y="901348"/>
            <a:ext cx="12105825" cy="1381400"/>
          </a:xfrm>
        </p:spPr>
        <p:txBody>
          <a:bodyPr vert="horz" lIns="91440" tIns="45720" rIns="91440" bIns="45720" rtlCol="0" anchor="b">
            <a:normAutofit fontScale="90000"/>
          </a:bodyPr>
          <a:lstStyle/>
          <a:p>
            <a:pPr algn="ctr"/>
            <a:r>
              <a:rPr lang="en-US" sz="5600" b="1" kern="1200">
                <a:latin typeface="+mj-lt"/>
                <a:ea typeface="+mj-ea"/>
                <a:cs typeface="+mj-cs"/>
              </a:rPr>
              <a:t>03</a:t>
            </a:r>
            <a:r>
              <a:rPr lang="en-US" sz="5600" kern="1200">
                <a:latin typeface="+mj-lt"/>
                <a:ea typeface="+mj-ea"/>
                <a:cs typeface="+mj-cs"/>
              </a:rPr>
              <a:t>. </a:t>
            </a:r>
            <a:r>
              <a:rPr lang="en-US" sz="5600" kern="1200" err="1">
                <a:latin typeface="+mj-lt"/>
                <a:ea typeface="+mj-ea"/>
                <a:cs typeface="+mj-cs"/>
              </a:rPr>
              <a:t>Fokus</a:t>
            </a:r>
            <a:r>
              <a:rPr lang="en-US" sz="5600" kern="1200">
                <a:latin typeface="+mj-lt"/>
                <a:ea typeface="+mj-ea"/>
                <a:cs typeface="+mj-cs"/>
              </a:rPr>
              <a:t> </a:t>
            </a:r>
            <a:r>
              <a:rPr lang="en-US" sz="5600" kern="1200" err="1">
                <a:latin typeface="+mj-lt"/>
                <a:ea typeface="+mj-ea"/>
                <a:cs typeface="+mj-cs"/>
              </a:rPr>
              <a:t>i</a:t>
            </a:r>
            <a:r>
              <a:rPr lang="en-US" sz="5600" kern="1200">
                <a:latin typeface="+mj-lt"/>
                <a:ea typeface="+mj-ea"/>
                <a:cs typeface="+mj-cs"/>
              </a:rPr>
              <a:t> SIP på </a:t>
            </a:r>
            <a:r>
              <a:rPr lang="en-US" sz="5600" kern="1200" err="1">
                <a:latin typeface="+mj-lt"/>
                <a:ea typeface="+mj-ea"/>
                <a:cs typeface="+mj-cs"/>
              </a:rPr>
              <a:t>att</a:t>
            </a:r>
            <a:r>
              <a:rPr lang="en-US" sz="5600" kern="1200">
                <a:latin typeface="+mj-lt"/>
                <a:ea typeface="+mj-ea"/>
                <a:cs typeface="+mj-cs"/>
              </a:rPr>
              <a:t> </a:t>
            </a:r>
            <a:r>
              <a:rPr lang="en-US" sz="5600" kern="1200" err="1">
                <a:latin typeface="+mj-lt"/>
                <a:ea typeface="+mj-ea"/>
                <a:cs typeface="+mj-cs"/>
              </a:rPr>
              <a:t>stärka</a:t>
            </a:r>
            <a:r>
              <a:rPr lang="en-US" sz="5600" kern="1200">
                <a:latin typeface="+mj-lt"/>
                <a:ea typeface="+mj-ea"/>
                <a:cs typeface="+mj-cs"/>
              </a:rPr>
              <a:t> </a:t>
            </a:r>
            <a:r>
              <a:rPr lang="en-US" sz="5600" kern="1200" err="1">
                <a:latin typeface="+mj-lt"/>
                <a:ea typeface="+mj-ea"/>
                <a:cs typeface="+mj-cs"/>
              </a:rPr>
              <a:t>individen</a:t>
            </a:r>
            <a:r>
              <a:rPr lang="en-US" sz="5600" kern="1200">
                <a:latin typeface="+mj-lt"/>
                <a:ea typeface="+mj-ea"/>
                <a:cs typeface="+mj-cs"/>
              </a:rPr>
              <a:t>:</a:t>
            </a:r>
            <a:endParaRPr lang="en-US" sz="5600" u="sng" kern="1200">
              <a:latin typeface="+mj-lt"/>
              <a:ea typeface="+mj-ea"/>
              <a:cs typeface="+mj-cs"/>
            </a:endParaRPr>
          </a:p>
        </p:txBody>
      </p:sp>
      <p:sp>
        <p:nvSpPr>
          <p:cNvPr id="3" name="Platshållare för innehåll 2">
            <a:extLst>
              <a:ext uri="{FF2B5EF4-FFF2-40B4-BE49-F238E27FC236}">
                <a16:creationId xmlns:a16="http://schemas.microsoft.com/office/drawing/2014/main" id="{97B66950-5030-4C0D-AB71-EEF39A34156E}"/>
              </a:ext>
            </a:extLst>
          </p:cNvPr>
          <p:cNvSpPr>
            <a:spLocks noGrp="1"/>
          </p:cNvSpPr>
          <p:nvPr>
            <p:ph idx="1"/>
          </p:nvPr>
        </p:nvSpPr>
        <p:spPr>
          <a:xfrm>
            <a:off x="1522030" y="2832967"/>
            <a:ext cx="9147940" cy="2395267"/>
          </a:xfrm>
        </p:spPr>
        <p:txBody>
          <a:bodyPr vert="horz" lIns="91440" tIns="45720" rIns="91440" bIns="45720" rtlCol="0" anchor="t">
            <a:normAutofit/>
          </a:bodyPr>
          <a:lstStyle/>
          <a:p>
            <a:pPr marL="0" indent="0" algn="ctr">
              <a:buNone/>
            </a:pPr>
            <a:r>
              <a:rPr lang="en-US" kern="1200">
                <a:latin typeface="+mn-lt"/>
                <a:ea typeface="+mn-ea"/>
                <a:cs typeface="+mn-cs"/>
              </a:rPr>
              <a:t>Delaktighet</a:t>
            </a:r>
            <a:br>
              <a:rPr lang="en-US" kern="1200">
                <a:latin typeface="+mn-lt"/>
                <a:ea typeface="+mn-ea"/>
                <a:cs typeface="+mn-cs"/>
              </a:rPr>
            </a:br>
            <a:r>
              <a:rPr lang="en-US" kern="1200" err="1">
                <a:latin typeface="+mn-lt"/>
                <a:ea typeface="+mn-ea"/>
                <a:cs typeface="+mn-cs"/>
              </a:rPr>
              <a:t>Tidiga</a:t>
            </a:r>
            <a:r>
              <a:rPr lang="en-US" kern="1200">
                <a:latin typeface="+mn-lt"/>
                <a:ea typeface="+mn-ea"/>
                <a:cs typeface="+mn-cs"/>
              </a:rPr>
              <a:t> </a:t>
            </a:r>
            <a:r>
              <a:rPr lang="en-US" kern="1200" err="1">
                <a:latin typeface="+mn-lt"/>
                <a:ea typeface="+mn-ea"/>
                <a:cs typeface="+mn-cs"/>
              </a:rPr>
              <a:t>insatser</a:t>
            </a:r>
            <a:br>
              <a:rPr lang="en-US" sz="2000" kern="1200">
                <a:latin typeface="+mn-lt"/>
                <a:ea typeface="+mn-ea"/>
                <a:cs typeface="+mn-cs"/>
              </a:rPr>
            </a:br>
            <a:r>
              <a:rPr lang="en-US" sz="6600" kern="1200" err="1">
                <a:latin typeface="+mn-lt"/>
                <a:ea typeface="+mn-ea"/>
                <a:cs typeface="+mn-cs"/>
              </a:rPr>
              <a:t>Förarbete</a:t>
            </a:r>
            <a:br>
              <a:rPr lang="en-US" sz="2000" kern="1200">
                <a:latin typeface="+mn-lt"/>
                <a:ea typeface="+mn-ea"/>
                <a:cs typeface="+mn-cs"/>
              </a:rPr>
            </a:br>
            <a:r>
              <a:rPr lang="en-US" kern="1200" err="1">
                <a:latin typeface="+mn-lt"/>
                <a:ea typeface="+mn-ea"/>
                <a:cs typeface="+mn-cs"/>
              </a:rPr>
              <a:t>Uppföljning</a:t>
            </a:r>
            <a:endParaRPr lang="en-US" sz="2000" kern="1200">
              <a:latin typeface="+mn-lt"/>
              <a:ea typeface="+mn-ea"/>
              <a:cs typeface="+mn-cs"/>
            </a:endParaRPr>
          </a:p>
        </p:txBody>
      </p:sp>
    </p:spTree>
    <p:extLst>
      <p:ext uri="{BB962C8B-B14F-4D97-AF65-F5344CB8AC3E}">
        <p14:creationId xmlns:p14="http://schemas.microsoft.com/office/powerpoint/2010/main" val="30638192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Bildobjekt 4">
            <a:extLst>
              <a:ext uri="{FF2B5EF4-FFF2-40B4-BE49-F238E27FC236}">
                <a16:creationId xmlns:a16="http://schemas.microsoft.com/office/drawing/2014/main" id="{8AE57141-2F0D-4D25-BF43-26BF39837890}"/>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b="-1"/>
          <a:stretch/>
        </p:blipFill>
        <p:spPr>
          <a:xfrm>
            <a:off x="3523488" y="10"/>
            <a:ext cx="8668512" cy="6857990"/>
          </a:xfrm>
          <a:prstGeom prst="rect">
            <a:avLst/>
          </a:prstGeom>
        </p:spPr>
      </p:pic>
      <p:sp>
        <p:nvSpPr>
          <p:cNvPr id="25" name="Rectangle 24">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ubrik 1">
            <a:extLst>
              <a:ext uri="{FF2B5EF4-FFF2-40B4-BE49-F238E27FC236}">
                <a16:creationId xmlns:a16="http://schemas.microsoft.com/office/drawing/2014/main" id="{89584C6B-6C2C-46E5-A80E-5EF88122A26A}"/>
              </a:ext>
            </a:extLst>
          </p:cNvPr>
          <p:cNvSpPr>
            <a:spLocks noGrp="1"/>
          </p:cNvSpPr>
          <p:nvPr>
            <p:ph type="title"/>
          </p:nvPr>
        </p:nvSpPr>
        <p:spPr>
          <a:xfrm>
            <a:off x="435309" y="2231317"/>
            <a:ext cx="4023360" cy="3204134"/>
          </a:xfrm>
        </p:spPr>
        <p:txBody>
          <a:bodyPr vert="horz" lIns="91440" tIns="45720" rIns="91440" bIns="45720" rtlCol="0" anchor="b">
            <a:normAutofit fontScale="90000"/>
          </a:bodyPr>
          <a:lstStyle/>
          <a:p>
            <a:pPr>
              <a:lnSpc>
                <a:spcPct val="150000"/>
              </a:lnSpc>
            </a:pPr>
            <a:r>
              <a:rPr lang="sv-SE" sz="4000" b="1">
                <a:solidFill>
                  <a:schemeClr val="bg1"/>
                </a:solidFill>
                <a:latin typeface="+mj-lt"/>
                <a:ea typeface="+mj-ea"/>
              </a:rPr>
              <a:t>Förarbete:</a:t>
            </a:r>
            <a:br>
              <a:rPr lang="sv-SE" sz="3400" b="1">
                <a:solidFill>
                  <a:schemeClr val="bg1"/>
                </a:solidFill>
                <a:latin typeface="+mj-lt"/>
                <a:ea typeface="+mj-ea"/>
              </a:rPr>
            </a:br>
            <a:r>
              <a:rPr lang="sv-SE" sz="3400" b="0">
                <a:solidFill>
                  <a:schemeClr val="bg1"/>
                </a:solidFill>
                <a:latin typeface="+mj-lt"/>
                <a:ea typeface="+mj-ea"/>
              </a:rPr>
              <a:t>Samtal med individen för att uppnå </a:t>
            </a:r>
            <a:r>
              <a:rPr lang="sv-SE" sz="3400">
                <a:solidFill>
                  <a:schemeClr val="bg1"/>
                </a:solidFill>
                <a:latin typeface="+mj-lt"/>
                <a:ea typeface="+mj-ea"/>
              </a:rPr>
              <a:t>delaktighet </a:t>
            </a:r>
            <a:r>
              <a:rPr lang="sv-SE" sz="3400" b="0">
                <a:solidFill>
                  <a:schemeClr val="bg1"/>
                </a:solidFill>
                <a:latin typeface="+mj-lt"/>
                <a:ea typeface="+mj-ea"/>
              </a:rPr>
              <a:t>och </a:t>
            </a:r>
            <a:r>
              <a:rPr lang="sv-SE" sz="3400">
                <a:solidFill>
                  <a:schemeClr val="bg1"/>
                </a:solidFill>
                <a:latin typeface="+mj-lt"/>
                <a:ea typeface="+mj-ea"/>
              </a:rPr>
              <a:t>trygghet</a:t>
            </a:r>
            <a:br>
              <a:rPr lang="en-US" sz="3400">
                <a:solidFill>
                  <a:schemeClr val="bg1"/>
                </a:solidFill>
                <a:latin typeface="+mj-lt"/>
                <a:ea typeface="+mj-ea"/>
              </a:rPr>
            </a:br>
            <a:endParaRPr lang="en-US" sz="3400">
              <a:solidFill>
                <a:schemeClr val="bg1"/>
              </a:solidFill>
              <a:latin typeface="+mj-lt"/>
              <a:ea typeface="+mj-ea"/>
            </a:endParaRPr>
          </a:p>
        </p:txBody>
      </p:sp>
      <p:sp>
        <p:nvSpPr>
          <p:cNvPr id="27" name="Rectangle 2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9" name="Rectangle 2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8991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607F6A68-C32D-41DC-BF99-98ADFE6AFF45}"/>
              </a:ext>
            </a:extLst>
          </p:cNvPr>
          <p:cNvSpPr>
            <a:spLocks noGrp="1"/>
          </p:cNvSpPr>
          <p:nvPr>
            <p:ph idx="1"/>
          </p:nvPr>
        </p:nvSpPr>
        <p:spPr>
          <a:xfrm>
            <a:off x="645305" y="389466"/>
            <a:ext cx="10446028" cy="6316134"/>
          </a:xfrm>
        </p:spPr>
        <p:txBody>
          <a:bodyPr anchor="ctr">
            <a:noAutofit/>
          </a:bodyPr>
          <a:lstStyle/>
          <a:p>
            <a:pPr marL="0" indent="0">
              <a:buNone/>
            </a:pPr>
            <a:r>
              <a:rPr lang="sv-SE" b="1"/>
              <a:t>Hur skapar vi begriplighet, meningsfullhet och hanterbarhet? </a:t>
            </a:r>
            <a:endParaRPr lang="sv-SE" b="1">
              <a:cs typeface="Calibri"/>
            </a:endParaRPr>
          </a:p>
          <a:p>
            <a:pPr marL="0" indent="0">
              <a:buNone/>
            </a:pPr>
            <a:r>
              <a:rPr lang="sv-SE" b="1"/>
              <a:t>Tillit och trygghet?</a:t>
            </a:r>
            <a:endParaRPr lang="sv-SE" b="1">
              <a:cs typeface="Calibri"/>
            </a:endParaRPr>
          </a:p>
          <a:p>
            <a:pPr marL="0" indent="0">
              <a:buNone/>
            </a:pPr>
            <a:r>
              <a:rPr lang="sv-SE" sz="2400" b="1"/>
              <a:t>Förarbetet </a:t>
            </a:r>
            <a:r>
              <a:rPr lang="sv-SE" sz="2400"/>
              <a:t>är grunden för hela SIP-processen. Där basen är individens delaktighet och trygghet.</a:t>
            </a:r>
          </a:p>
          <a:p>
            <a:pPr marL="0" indent="0">
              <a:buNone/>
            </a:pPr>
            <a:endParaRPr lang="sv-SE" sz="2400"/>
          </a:p>
          <a:p>
            <a:pPr marL="0" indent="0">
              <a:buNone/>
            </a:pPr>
            <a:r>
              <a:rPr lang="sv-SE" sz="2400" b="1"/>
              <a:t>Förmöten </a:t>
            </a:r>
            <a:r>
              <a:rPr lang="sv-SE" sz="2400"/>
              <a:t>kan vara med eller utan individen och ska leda till trygghet hos individen</a:t>
            </a:r>
            <a:endParaRPr lang="sv-SE" sz="2400">
              <a:cs typeface="Calibri"/>
            </a:endParaRPr>
          </a:p>
          <a:p>
            <a:pPr marL="0" indent="0">
              <a:buNone/>
            </a:pPr>
            <a:endParaRPr lang="sv-SE" sz="2400"/>
          </a:p>
          <a:p>
            <a:pPr marL="0" indent="0">
              <a:buNone/>
            </a:pPr>
            <a:r>
              <a:rPr lang="sv-SE" sz="2400"/>
              <a:t>Viktiga frågor till SIP-mötet som man ska förbereda innan inbjudan/kallelse </a:t>
            </a:r>
            <a:endParaRPr lang="sv-SE" sz="2400">
              <a:cs typeface="Calibri"/>
            </a:endParaRPr>
          </a:p>
          <a:p>
            <a:r>
              <a:rPr lang="sv-SE" sz="2400"/>
              <a:t>Syftet med SIP-mötet utifrån individens önskan</a:t>
            </a:r>
            <a:endParaRPr lang="sv-SE" sz="2400">
              <a:cs typeface="Calibri"/>
            </a:endParaRPr>
          </a:p>
          <a:p>
            <a:r>
              <a:rPr lang="sv-SE" sz="2400"/>
              <a:t>Vilka frågor ska tas upp</a:t>
            </a:r>
            <a:endParaRPr lang="sv-SE" sz="2400">
              <a:cs typeface="Calibri"/>
            </a:endParaRPr>
          </a:p>
          <a:p>
            <a:r>
              <a:rPr lang="sv-SE" sz="2400"/>
              <a:t>Vilka ska vara med</a:t>
            </a:r>
            <a:endParaRPr lang="sv-SE" sz="2400">
              <a:cs typeface="Calibri"/>
            </a:endParaRPr>
          </a:p>
          <a:p>
            <a:pPr marL="0" indent="0">
              <a:buNone/>
            </a:pPr>
            <a:endParaRPr lang="sv-SE" sz="2400"/>
          </a:p>
        </p:txBody>
      </p:sp>
      <p:pic>
        <p:nvPicPr>
          <p:cNvPr id="9" name="Bild 8" descr="Chatt">
            <a:extLst>
              <a:ext uri="{FF2B5EF4-FFF2-40B4-BE49-F238E27FC236}">
                <a16:creationId xmlns:a16="http://schemas.microsoft.com/office/drawing/2014/main" id="{D5E833E6-EE0E-43C4-948A-A90B188005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46538" y="4476902"/>
            <a:ext cx="3002929" cy="3002929"/>
          </a:xfrm>
          <a:prstGeom prst="rect">
            <a:avLst/>
          </a:prstGeom>
        </p:spPr>
      </p:pic>
    </p:spTree>
    <p:extLst>
      <p:ext uri="{BB962C8B-B14F-4D97-AF65-F5344CB8AC3E}">
        <p14:creationId xmlns:p14="http://schemas.microsoft.com/office/powerpoint/2010/main" val="29944608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724E47C5-F5F7-4FF9-A80B-12DE8D265803}"/>
              </a:ext>
            </a:extLst>
          </p:cNvPr>
          <p:cNvSpPr>
            <a:spLocks noGrp="1"/>
          </p:cNvSpPr>
          <p:nvPr>
            <p:ph type="title" idx="4294967295"/>
          </p:nvPr>
        </p:nvSpPr>
        <p:spPr>
          <a:xfrm>
            <a:off x="1676400" y="187325"/>
            <a:ext cx="10515600" cy="942975"/>
          </a:xfrm>
        </p:spPr>
        <p:txBody>
          <a:bodyPr/>
          <a:lstStyle/>
          <a:p>
            <a:r>
              <a:rPr lang="sv-SE" b="1"/>
              <a:t>SIP-processen</a:t>
            </a:r>
          </a:p>
        </p:txBody>
      </p:sp>
      <p:pic>
        <p:nvPicPr>
          <p:cNvPr id="5" name="Bildobjekt 4">
            <a:extLst>
              <a:ext uri="{FF2B5EF4-FFF2-40B4-BE49-F238E27FC236}">
                <a16:creationId xmlns:a16="http://schemas.microsoft.com/office/drawing/2014/main" id="{CDF386B6-6928-40F6-84AB-8C639A333382}"/>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1366448" y="1972251"/>
            <a:ext cx="9459104" cy="2913497"/>
          </a:xfrm>
          <a:prstGeom prst="rect">
            <a:avLst/>
          </a:prstGeom>
          <a:noFill/>
        </p:spPr>
      </p:pic>
      <p:sp>
        <p:nvSpPr>
          <p:cNvPr id="3" name="textruta 2">
            <a:extLst>
              <a:ext uri="{FF2B5EF4-FFF2-40B4-BE49-F238E27FC236}">
                <a16:creationId xmlns:a16="http://schemas.microsoft.com/office/drawing/2014/main" id="{79EEDD5D-21B0-4F5F-A2A3-6F3D3B640F2C}"/>
              </a:ext>
            </a:extLst>
          </p:cNvPr>
          <p:cNvSpPr txBox="1"/>
          <p:nvPr/>
        </p:nvSpPr>
        <p:spPr>
          <a:xfrm>
            <a:off x="5586651" y="607080"/>
            <a:ext cx="2799065" cy="584775"/>
          </a:xfrm>
          <a:prstGeom prst="rect">
            <a:avLst/>
          </a:prstGeom>
          <a:noFill/>
        </p:spPr>
        <p:txBody>
          <a:bodyPr wrap="square" lIns="91440" tIns="45720" rIns="91440" bIns="45720" rtlCol="0" anchor="t">
            <a:spAutoFit/>
          </a:bodyPr>
          <a:lstStyle/>
          <a:p>
            <a:pPr defTabSz="914400">
              <a:defRPr/>
            </a:pPr>
            <a:r>
              <a:rPr kumimoji="0" lang="sv-SE" sz="3200" b="1" i="0" u="none" strike="noStrike" kern="1200" cap="none" spc="0" normalizeH="0" baseline="0" noProof="0">
                <a:ln>
                  <a:noFill/>
                </a:ln>
                <a:solidFill>
                  <a:schemeClr val="accent4">
                    <a:lumMod val="75000"/>
                  </a:schemeClr>
                </a:solidFill>
                <a:effectLst/>
                <a:uLnTx/>
                <a:uFillTx/>
                <a:latin typeface="Berlin Sans FB Demi"/>
              </a:rPr>
              <a:t>Delaktighet</a:t>
            </a:r>
            <a:r>
              <a:rPr lang="sv-SE" sz="2400" b="1">
                <a:solidFill>
                  <a:schemeClr val="accent4">
                    <a:lumMod val="75000"/>
                  </a:schemeClr>
                </a:solidFill>
                <a:latin typeface="Berlin Sans FB Demi"/>
              </a:rPr>
              <a:t> </a:t>
            </a:r>
            <a:endParaRPr lang="sv-SE" sz="2400" b="1" i="0" u="none" strike="noStrike" kern="1200" cap="none" spc="0" normalizeH="0" baseline="0" noProof="0">
              <a:ln>
                <a:noFill/>
              </a:ln>
              <a:solidFill>
                <a:schemeClr val="accent4">
                  <a:lumMod val="75000"/>
                </a:schemeClr>
              </a:solidFill>
              <a:effectLst/>
              <a:uLnTx/>
              <a:uFillTx/>
              <a:latin typeface="Bradley Hand ITC" panose="03070402050302030203" pitchFamily="66" charset="0"/>
            </a:endParaRPr>
          </a:p>
        </p:txBody>
      </p:sp>
      <p:sp>
        <p:nvSpPr>
          <p:cNvPr id="2" name="Pil: höger 1">
            <a:extLst>
              <a:ext uri="{FF2B5EF4-FFF2-40B4-BE49-F238E27FC236}">
                <a16:creationId xmlns:a16="http://schemas.microsoft.com/office/drawing/2014/main" id="{0E0A5ECC-13E5-C931-FB23-C1F031969FE7}"/>
              </a:ext>
            </a:extLst>
          </p:cNvPr>
          <p:cNvSpPr/>
          <p:nvPr/>
        </p:nvSpPr>
        <p:spPr>
          <a:xfrm rot="728828">
            <a:off x="881272" y="1650345"/>
            <a:ext cx="2265752" cy="5207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9207294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2"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BA4BB08-0B52-47F1-8F0D-3ED756A68357}"/>
              </a:ext>
            </a:extLst>
          </p:cNvPr>
          <p:cNvSpPr>
            <a:spLocks noGrp="1"/>
          </p:cNvSpPr>
          <p:nvPr>
            <p:ph type="title"/>
          </p:nvPr>
        </p:nvSpPr>
        <p:spPr>
          <a:xfrm>
            <a:off x="0" y="737200"/>
            <a:ext cx="12192000" cy="1492027"/>
          </a:xfrm>
        </p:spPr>
        <p:txBody>
          <a:bodyPr vert="horz" lIns="91440" tIns="45720" rIns="91440" bIns="45720" rtlCol="0" anchor="b">
            <a:normAutofit fontScale="90000"/>
          </a:bodyPr>
          <a:lstStyle/>
          <a:p>
            <a:pPr algn="ctr"/>
            <a:r>
              <a:rPr lang="en-US" sz="5600" b="1" kern="1200">
                <a:latin typeface="+mj-lt"/>
                <a:ea typeface="+mj-ea"/>
                <a:cs typeface="+mj-cs"/>
              </a:rPr>
              <a:t>03</a:t>
            </a:r>
            <a:r>
              <a:rPr lang="en-US" sz="5600" kern="1200">
                <a:latin typeface="+mj-lt"/>
                <a:ea typeface="+mj-ea"/>
                <a:cs typeface="+mj-cs"/>
              </a:rPr>
              <a:t>. </a:t>
            </a:r>
            <a:r>
              <a:rPr lang="en-US" sz="5600" kern="1200" err="1">
                <a:latin typeface="+mj-lt"/>
                <a:ea typeface="+mj-ea"/>
                <a:cs typeface="+mj-cs"/>
              </a:rPr>
              <a:t>Fokus</a:t>
            </a:r>
            <a:r>
              <a:rPr lang="en-US" sz="5600" kern="1200">
                <a:latin typeface="+mj-lt"/>
                <a:ea typeface="+mj-ea"/>
                <a:cs typeface="+mj-cs"/>
              </a:rPr>
              <a:t> </a:t>
            </a:r>
            <a:r>
              <a:rPr lang="en-US" sz="5600" kern="1200" err="1">
                <a:latin typeface="+mj-lt"/>
                <a:ea typeface="+mj-ea"/>
                <a:cs typeface="+mj-cs"/>
              </a:rPr>
              <a:t>i</a:t>
            </a:r>
            <a:r>
              <a:rPr lang="en-US" sz="5600" kern="1200">
                <a:latin typeface="+mj-lt"/>
                <a:ea typeface="+mj-ea"/>
                <a:cs typeface="+mj-cs"/>
              </a:rPr>
              <a:t> SIP på </a:t>
            </a:r>
            <a:r>
              <a:rPr lang="en-US" sz="5600" kern="1200" err="1">
                <a:latin typeface="+mj-lt"/>
                <a:ea typeface="+mj-ea"/>
                <a:cs typeface="+mj-cs"/>
              </a:rPr>
              <a:t>att</a:t>
            </a:r>
            <a:r>
              <a:rPr lang="en-US" sz="5600" kern="1200">
                <a:latin typeface="+mj-lt"/>
                <a:ea typeface="+mj-ea"/>
                <a:cs typeface="+mj-cs"/>
              </a:rPr>
              <a:t> </a:t>
            </a:r>
            <a:r>
              <a:rPr lang="en-US" sz="5600" kern="1200" err="1">
                <a:latin typeface="+mj-lt"/>
                <a:ea typeface="+mj-ea"/>
                <a:cs typeface="+mj-cs"/>
              </a:rPr>
              <a:t>stärka</a:t>
            </a:r>
            <a:r>
              <a:rPr lang="en-US" sz="5600" kern="1200">
                <a:latin typeface="+mj-lt"/>
                <a:ea typeface="+mj-ea"/>
                <a:cs typeface="+mj-cs"/>
              </a:rPr>
              <a:t> </a:t>
            </a:r>
            <a:r>
              <a:rPr lang="en-US" sz="5600" kern="1200" err="1">
                <a:latin typeface="+mj-lt"/>
                <a:ea typeface="+mj-ea"/>
                <a:cs typeface="+mj-cs"/>
              </a:rPr>
              <a:t>individen</a:t>
            </a:r>
            <a:r>
              <a:rPr lang="en-US" sz="5600" kern="1200">
                <a:latin typeface="+mj-lt"/>
                <a:ea typeface="+mj-ea"/>
                <a:cs typeface="+mj-cs"/>
              </a:rPr>
              <a:t>:</a:t>
            </a:r>
            <a:endParaRPr lang="en-US" sz="5600" u="sng" kern="1200">
              <a:latin typeface="+mj-lt"/>
              <a:ea typeface="+mj-ea"/>
              <a:cs typeface="+mj-cs"/>
            </a:endParaRPr>
          </a:p>
        </p:txBody>
      </p:sp>
      <p:sp>
        <p:nvSpPr>
          <p:cNvPr id="3" name="Platshållare för innehåll 2">
            <a:extLst>
              <a:ext uri="{FF2B5EF4-FFF2-40B4-BE49-F238E27FC236}">
                <a16:creationId xmlns:a16="http://schemas.microsoft.com/office/drawing/2014/main" id="{97B66950-5030-4C0D-AB71-EEF39A34156E}"/>
              </a:ext>
            </a:extLst>
          </p:cNvPr>
          <p:cNvSpPr>
            <a:spLocks noGrp="1"/>
          </p:cNvSpPr>
          <p:nvPr>
            <p:ph idx="1"/>
          </p:nvPr>
        </p:nvSpPr>
        <p:spPr>
          <a:xfrm>
            <a:off x="1522030" y="3115840"/>
            <a:ext cx="9147940" cy="2264965"/>
          </a:xfrm>
        </p:spPr>
        <p:txBody>
          <a:bodyPr vert="horz" lIns="91440" tIns="45720" rIns="91440" bIns="45720" rtlCol="0" anchor="t">
            <a:normAutofit/>
          </a:bodyPr>
          <a:lstStyle/>
          <a:p>
            <a:pPr marL="0" indent="0" algn="ctr">
              <a:buNone/>
            </a:pPr>
            <a:r>
              <a:rPr lang="en-US" kern="1200">
                <a:latin typeface="+mn-lt"/>
                <a:ea typeface="+mn-ea"/>
                <a:cs typeface="+mn-cs"/>
              </a:rPr>
              <a:t>Delaktighet</a:t>
            </a:r>
            <a:br>
              <a:rPr lang="en-US" kern="1200">
                <a:latin typeface="+mn-lt"/>
                <a:ea typeface="+mn-ea"/>
                <a:cs typeface="+mn-cs"/>
              </a:rPr>
            </a:br>
            <a:r>
              <a:rPr lang="en-US" kern="1200" err="1">
                <a:latin typeface="+mn-lt"/>
                <a:ea typeface="+mn-ea"/>
                <a:cs typeface="+mn-cs"/>
              </a:rPr>
              <a:t>Tidiga</a:t>
            </a:r>
            <a:r>
              <a:rPr lang="en-US" kern="1200">
                <a:latin typeface="+mn-lt"/>
                <a:ea typeface="+mn-ea"/>
                <a:cs typeface="+mn-cs"/>
              </a:rPr>
              <a:t> </a:t>
            </a:r>
            <a:r>
              <a:rPr lang="en-US" kern="1200" err="1">
                <a:latin typeface="+mn-lt"/>
                <a:ea typeface="+mn-ea"/>
                <a:cs typeface="+mn-cs"/>
              </a:rPr>
              <a:t>insatser</a:t>
            </a:r>
            <a:br>
              <a:rPr lang="en-US" kern="1200">
                <a:latin typeface="+mn-lt"/>
                <a:ea typeface="+mn-ea"/>
                <a:cs typeface="+mn-cs"/>
              </a:rPr>
            </a:br>
            <a:r>
              <a:rPr lang="en-US" kern="1200" err="1">
                <a:latin typeface="+mn-lt"/>
                <a:ea typeface="+mn-ea"/>
                <a:cs typeface="+mn-cs"/>
              </a:rPr>
              <a:t>Förarbete</a:t>
            </a:r>
            <a:br>
              <a:rPr lang="en-US" sz="2000" kern="1200">
                <a:latin typeface="+mn-lt"/>
                <a:ea typeface="+mn-ea"/>
                <a:cs typeface="+mn-cs"/>
              </a:rPr>
            </a:br>
            <a:r>
              <a:rPr lang="en-US" sz="6000" kern="1200" err="1">
                <a:latin typeface="+mn-lt"/>
                <a:ea typeface="+mn-ea"/>
                <a:cs typeface="+mn-cs"/>
              </a:rPr>
              <a:t>Uppföljning</a:t>
            </a:r>
            <a:endParaRPr lang="en-US" sz="2000" kern="1200">
              <a:latin typeface="+mn-lt"/>
              <a:ea typeface="+mn-ea"/>
              <a:cs typeface="+mn-cs"/>
            </a:endParaRPr>
          </a:p>
        </p:txBody>
      </p:sp>
    </p:spTree>
    <p:extLst>
      <p:ext uri="{BB962C8B-B14F-4D97-AF65-F5344CB8AC3E}">
        <p14:creationId xmlns:p14="http://schemas.microsoft.com/office/powerpoint/2010/main" val="151527123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5A0713C-30EA-B0DA-21ED-5843A4F352C5}"/>
              </a:ext>
            </a:extLst>
          </p:cNvPr>
          <p:cNvSpPr>
            <a:spLocks noGrp="1"/>
          </p:cNvSpPr>
          <p:nvPr>
            <p:ph type="dt" sz="half" idx="10"/>
          </p:nvPr>
        </p:nvSpPr>
        <p:spPr/>
        <p:txBody>
          <a:bodyPr/>
          <a:lstStyle/>
          <a:p>
            <a:endParaRPr lang="sv-SE"/>
          </a:p>
        </p:txBody>
      </p:sp>
      <p:sp>
        <p:nvSpPr>
          <p:cNvPr id="3" name="Platshållare för sidfot 2">
            <a:extLst>
              <a:ext uri="{FF2B5EF4-FFF2-40B4-BE49-F238E27FC236}">
                <a16:creationId xmlns:a16="http://schemas.microsoft.com/office/drawing/2014/main" id="{1E20A16A-9E77-1CF3-7DF2-06EFB2F15B10}"/>
              </a:ext>
            </a:extLst>
          </p:cNvPr>
          <p:cNvSpPr>
            <a:spLocks noGrp="1"/>
          </p:cNvSpPr>
          <p:nvPr>
            <p:ph type="ftr" sz="quarter" idx="11"/>
          </p:nvPr>
        </p:nvSpPr>
        <p:spPr/>
        <p:txBody>
          <a:bodyPr/>
          <a:lstStyle/>
          <a:p>
            <a:r>
              <a:rPr lang="sv-SE"/>
              <a:t>www.vardsamverkan.se/</a:t>
            </a:r>
            <a:r>
              <a:rPr lang="sv-SE" b="1"/>
              <a:t>goteborgsomradet</a:t>
            </a:r>
          </a:p>
        </p:txBody>
      </p:sp>
      <p:pic>
        <p:nvPicPr>
          <p:cNvPr id="4" name="Bildobjekt 3">
            <a:extLst>
              <a:ext uri="{FF2B5EF4-FFF2-40B4-BE49-F238E27FC236}">
                <a16:creationId xmlns:a16="http://schemas.microsoft.com/office/drawing/2014/main" id="{43D02A62-9FAB-4586-0528-F09886F4DBE2}"/>
              </a:ext>
            </a:extLst>
          </p:cNvPr>
          <p:cNvPicPr>
            <a:picLocks noChangeAspect="1"/>
          </p:cNvPicPr>
          <p:nvPr/>
        </p:nvPicPr>
        <p:blipFill>
          <a:blip r:embed="rId3"/>
          <a:stretch>
            <a:fillRect/>
          </a:stretch>
        </p:blipFill>
        <p:spPr>
          <a:xfrm>
            <a:off x="441470" y="0"/>
            <a:ext cx="11309060" cy="6072142"/>
          </a:xfrm>
          <a:prstGeom prst="rect">
            <a:avLst/>
          </a:prstGeom>
        </p:spPr>
      </p:pic>
    </p:spTree>
    <p:extLst>
      <p:ext uri="{BB962C8B-B14F-4D97-AF65-F5344CB8AC3E}">
        <p14:creationId xmlns:p14="http://schemas.microsoft.com/office/powerpoint/2010/main" val="32903018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A1A87154-B967-7A2D-782D-2762989A6660}"/>
              </a:ext>
            </a:extLst>
          </p:cNvPr>
          <p:cNvSpPr>
            <a:spLocks noGrp="1"/>
          </p:cNvSpPr>
          <p:nvPr>
            <p:ph idx="1"/>
          </p:nvPr>
        </p:nvSpPr>
        <p:spPr>
          <a:xfrm>
            <a:off x="203201" y="287867"/>
            <a:ext cx="11870266" cy="5889096"/>
          </a:xfrm>
        </p:spPr>
        <p:txBody>
          <a:bodyPr>
            <a:normAutofit fontScale="85000" lnSpcReduction="20000"/>
          </a:bodyPr>
          <a:lstStyle/>
          <a:p>
            <a:pPr marL="0" indent="0">
              <a:lnSpc>
                <a:spcPct val="200000"/>
              </a:lnSpc>
              <a:buNone/>
            </a:pPr>
            <a:r>
              <a:rPr lang="sv-SE" b="1"/>
              <a:t>1.Jag tycker att personalen lyssnade på mig</a:t>
            </a:r>
          </a:p>
          <a:p>
            <a:pPr marL="0" indent="0">
              <a:lnSpc>
                <a:spcPct val="200000"/>
              </a:lnSpc>
              <a:buNone/>
            </a:pPr>
            <a:r>
              <a:rPr lang="sv-SE" b="1"/>
              <a:t>2. Jag får vara med och bestämma om vilket stöd jag/eller min familj ska få</a:t>
            </a:r>
          </a:p>
          <a:p>
            <a:pPr marL="0" indent="0">
              <a:lnSpc>
                <a:spcPct val="200000"/>
              </a:lnSpc>
              <a:buNone/>
            </a:pPr>
            <a:r>
              <a:rPr lang="sv-SE" b="1"/>
              <a:t>3. Jag tycker att vi pratade om det som är viktigt för mig</a:t>
            </a:r>
          </a:p>
          <a:p>
            <a:pPr marL="0" indent="0">
              <a:lnSpc>
                <a:spcPct val="200000"/>
              </a:lnSpc>
              <a:buNone/>
            </a:pPr>
            <a:r>
              <a:rPr lang="sv-SE" b="1"/>
              <a:t>4. Jag tycker att det är tydligt vem som gör vad</a:t>
            </a:r>
          </a:p>
          <a:p>
            <a:pPr marL="0" indent="0">
              <a:lnSpc>
                <a:spcPct val="200000"/>
              </a:lnSpc>
              <a:buNone/>
            </a:pPr>
            <a:r>
              <a:rPr lang="sv-SE" b="1"/>
              <a:t>5. Jag tycker att jag fick svar på mina frågor</a:t>
            </a:r>
          </a:p>
          <a:p>
            <a:pPr marL="0" indent="0">
              <a:lnSpc>
                <a:spcPct val="120000"/>
              </a:lnSpc>
              <a:buNone/>
            </a:pPr>
            <a:r>
              <a:rPr lang="sv-SE" b="1" u="sng"/>
              <a:t>Uppföljnings fråga</a:t>
            </a:r>
          </a:p>
          <a:p>
            <a:pPr marL="0" indent="0">
              <a:lnSpc>
                <a:spcPct val="120000"/>
              </a:lnSpc>
              <a:buNone/>
            </a:pPr>
            <a:r>
              <a:rPr lang="sv-SE" b="1"/>
              <a:t>6. </a:t>
            </a:r>
            <a:r>
              <a:rPr lang="sv-SE"/>
              <a:t>Jag upplever att det vi kommit överens om i den samordnade individuella planen följts</a:t>
            </a:r>
          </a:p>
          <a:p>
            <a:pPr marL="0" indent="0">
              <a:lnSpc>
                <a:spcPct val="120000"/>
              </a:lnSpc>
              <a:buNone/>
            </a:pPr>
            <a:endParaRPr lang="sv-SE" sz="2400"/>
          </a:p>
          <a:p>
            <a:pPr marL="0" indent="0">
              <a:lnSpc>
                <a:spcPct val="120000"/>
              </a:lnSpc>
              <a:buNone/>
            </a:pPr>
            <a:r>
              <a:rPr lang="sv-SE" sz="2400"/>
              <a:t>Stämmer inte alls, Stämmer delvis, inte Varken eller, Stämmer delvis, Stämmer helt</a:t>
            </a:r>
          </a:p>
        </p:txBody>
      </p:sp>
      <p:sp>
        <p:nvSpPr>
          <p:cNvPr id="5" name="Platshållare för sidfot 4">
            <a:extLst>
              <a:ext uri="{FF2B5EF4-FFF2-40B4-BE49-F238E27FC236}">
                <a16:creationId xmlns:a16="http://schemas.microsoft.com/office/drawing/2014/main" id="{1BF750C2-C83C-160D-D448-08EB728A914B}"/>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8402078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Chat Bubble">
            <a:extLst>
              <a:ext uri="{FF2B5EF4-FFF2-40B4-BE49-F238E27FC236}">
                <a16:creationId xmlns:a16="http://schemas.microsoft.com/office/drawing/2014/main" id="{92411711-B8EB-4914-B822-2D3D6DAE9E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8996" y="644934"/>
            <a:ext cx="3644870" cy="36448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Platshållare för innehåll 2">
            <a:extLst>
              <a:ext uri="{FF2B5EF4-FFF2-40B4-BE49-F238E27FC236}">
                <a16:creationId xmlns:a16="http://schemas.microsoft.com/office/drawing/2014/main" id="{FA27DACF-E86C-4D76-B006-7E497812263D}"/>
              </a:ext>
            </a:extLst>
          </p:cNvPr>
          <p:cNvSpPr>
            <a:spLocks noGrp="1"/>
          </p:cNvSpPr>
          <p:nvPr>
            <p:ph idx="1"/>
          </p:nvPr>
        </p:nvSpPr>
        <p:spPr>
          <a:xfrm>
            <a:off x="4541642" y="1824803"/>
            <a:ext cx="6761358" cy="2991037"/>
          </a:xfrm>
        </p:spPr>
        <p:txBody>
          <a:bodyPr vert="horz" lIns="91440" tIns="45720" rIns="91440" bIns="45720" rtlCol="0" anchor="t">
            <a:normAutofit lnSpcReduction="10000"/>
          </a:bodyPr>
          <a:lstStyle/>
          <a:p>
            <a:pPr marL="0" indent="0">
              <a:buNone/>
            </a:pPr>
            <a:endParaRPr lang="sv-SE" sz="3200"/>
          </a:p>
          <a:p>
            <a:pPr marL="0" indent="0">
              <a:buNone/>
            </a:pPr>
            <a:endParaRPr lang="sv-SE" sz="3200"/>
          </a:p>
          <a:p>
            <a:pPr marL="0" indent="0">
              <a:buNone/>
            </a:pPr>
            <a:r>
              <a:rPr lang="sv-SE" sz="3200"/>
              <a:t>Grupprum reflektion över ”fyra hörnstenar” som fokus i SIP</a:t>
            </a:r>
          </a:p>
          <a:p>
            <a:pPr marL="0" indent="0">
              <a:buNone/>
            </a:pPr>
            <a:endParaRPr lang="sv-SE" sz="3200">
              <a:cs typeface="Calibri"/>
            </a:endParaRPr>
          </a:p>
          <a:p>
            <a:pPr marL="0" indent="0">
              <a:buNone/>
            </a:pPr>
            <a:r>
              <a:rPr lang="sv-SE" sz="3200">
                <a:cs typeface="Calibri"/>
              </a:rPr>
              <a:t>Skriv i chatt</a:t>
            </a:r>
          </a:p>
        </p:txBody>
      </p:sp>
    </p:spTree>
    <p:extLst>
      <p:ext uri="{BB962C8B-B14F-4D97-AF65-F5344CB8AC3E}">
        <p14:creationId xmlns:p14="http://schemas.microsoft.com/office/powerpoint/2010/main" val="369295743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descr="En bild som visar clipart&#10;&#10;Automatiskt genererad beskrivning">
            <a:extLst>
              <a:ext uri="{FF2B5EF4-FFF2-40B4-BE49-F238E27FC236}">
                <a16:creationId xmlns:a16="http://schemas.microsoft.com/office/drawing/2014/main" id="{830F8A75-7A7B-4A59-81B6-81309274F67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2535" y="858525"/>
            <a:ext cx="7213710" cy="5211906"/>
          </a:xfrm>
          <a:prstGeom prst="rect">
            <a:avLst/>
          </a:prstGeom>
        </p:spPr>
      </p:pic>
      <p:sp>
        <p:nvSpPr>
          <p:cNvPr id="2" name="Rektangel 1">
            <a:extLst>
              <a:ext uri="{FF2B5EF4-FFF2-40B4-BE49-F238E27FC236}">
                <a16:creationId xmlns:a16="http://schemas.microsoft.com/office/drawing/2014/main" id="{A30EB5B2-8C4B-4C9B-86B9-E84C28528677}"/>
              </a:ext>
            </a:extLst>
          </p:cNvPr>
          <p:cNvSpPr/>
          <p:nvPr/>
        </p:nvSpPr>
        <p:spPr>
          <a:xfrm>
            <a:off x="4476190" y="464403"/>
            <a:ext cx="3874779" cy="646331"/>
          </a:xfrm>
          <a:prstGeom prst="rect">
            <a:avLst/>
          </a:prstGeom>
        </p:spPr>
        <p:txBody>
          <a:bodyPr wrap="none">
            <a:spAutoFit/>
          </a:bodyPr>
          <a:lstStyle/>
          <a:p>
            <a:r>
              <a:rPr lang="sv-SE" sz="3600"/>
              <a:t>Presentationsrunda</a:t>
            </a:r>
          </a:p>
        </p:txBody>
      </p:sp>
    </p:spTree>
    <p:extLst>
      <p:ext uri="{BB962C8B-B14F-4D97-AF65-F5344CB8AC3E}">
        <p14:creationId xmlns:p14="http://schemas.microsoft.com/office/powerpoint/2010/main" val="27674925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B7640F0-E45D-48DE-8A0C-E845B0152366}"/>
              </a:ext>
            </a:extLst>
          </p:cNvPr>
          <p:cNvSpPr>
            <a:spLocks noGrp="1"/>
          </p:cNvSpPr>
          <p:nvPr>
            <p:ph type="title"/>
          </p:nvPr>
        </p:nvSpPr>
        <p:spPr>
          <a:xfrm>
            <a:off x="1522030" y="1209220"/>
            <a:ext cx="9147940" cy="2337238"/>
          </a:xfrm>
        </p:spPr>
        <p:txBody>
          <a:bodyPr vert="horz" lIns="91440" tIns="45720" rIns="91440" bIns="45720" rtlCol="0" anchor="b">
            <a:normAutofit/>
          </a:bodyPr>
          <a:lstStyle/>
          <a:p>
            <a:pPr algn="ctr"/>
            <a:r>
              <a:rPr lang="en-US" sz="6000"/>
              <a:t>04 Lära </a:t>
            </a:r>
            <a:r>
              <a:rPr lang="en-US" sz="6000" err="1"/>
              <a:t>ut</a:t>
            </a:r>
            <a:r>
              <a:rPr lang="en-US" sz="6000"/>
              <a:t> SIP -</a:t>
            </a:r>
            <a:r>
              <a:rPr lang="en-US" sz="6000" err="1"/>
              <a:t>implementering</a:t>
            </a:r>
            <a:r>
              <a:rPr lang="en-US" sz="6000"/>
              <a:t> av SIP</a:t>
            </a:r>
            <a:endParaRPr lang="en-US" sz="5600" kern="1200"/>
          </a:p>
        </p:txBody>
      </p:sp>
    </p:spTree>
    <p:extLst>
      <p:ext uri="{BB962C8B-B14F-4D97-AF65-F5344CB8AC3E}">
        <p14:creationId xmlns:p14="http://schemas.microsoft.com/office/powerpoint/2010/main" val="4313347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3FAA07-5CFB-4542-8D0A-78A868368A52}"/>
              </a:ext>
            </a:extLst>
          </p:cNvPr>
          <p:cNvSpPr>
            <a:spLocks noGrp="1"/>
          </p:cNvSpPr>
          <p:nvPr>
            <p:ph type="title"/>
          </p:nvPr>
        </p:nvSpPr>
        <p:spPr>
          <a:xfrm>
            <a:off x="660780" y="322831"/>
            <a:ext cx="10515600" cy="943170"/>
          </a:xfrm>
        </p:spPr>
        <p:txBody>
          <a:bodyPr>
            <a:normAutofit fontScale="90000"/>
          </a:bodyPr>
          <a:lstStyle/>
          <a:p>
            <a:pPr algn="ctr"/>
            <a:r>
              <a:rPr lang="sv-SE" b="1"/>
              <a:t>Mötesstruktur – </a:t>
            </a:r>
            <a:r>
              <a:rPr lang="sv-SE" sz="3600" b="1"/>
              <a:t>samverkan/brukarvänligt</a:t>
            </a:r>
            <a:r>
              <a:rPr lang="sv-SE" sz="3600" b="1">
                <a:ea typeface="+mj-lt"/>
                <a:cs typeface="+mj-lt"/>
              </a:rPr>
              <a:t> med delaktighet</a:t>
            </a:r>
            <a:endParaRPr lang="sv-SE" sz="3600" b="1">
              <a:cs typeface="Calibri Light"/>
            </a:endParaRPr>
          </a:p>
        </p:txBody>
      </p:sp>
      <p:sp>
        <p:nvSpPr>
          <p:cNvPr id="3" name="Platshållare för innehåll 2">
            <a:extLst>
              <a:ext uri="{FF2B5EF4-FFF2-40B4-BE49-F238E27FC236}">
                <a16:creationId xmlns:a16="http://schemas.microsoft.com/office/drawing/2014/main" id="{ACB33B8E-EAE0-4768-BEE4-3D92C4000E59}"/>
              </a:ext>
            </a:extLst>
          </p:cNvPr>
          <p:cNvSpPr>
            <a:spLocks noGrp="1"/>
          </p:cNvSpPr>
          <p:nvPr>
            <p:ph idx="1"/>
          </p:nvPr>
        </p:nvSpPr>
        <p:spPr>
          <a:xfrm>
            <a:off x="660780" y="1245872"/>
            <a:ext cx="9697873" cy="943170"/>
          </a:xfrm>
        </p:spPr>
        <p:txBody>
          <a:bodyPr vert="horz" lIns="91440" tIns="45720" rIns="91440" bIns="45720" rtlCol="0" anchor="t">
            <a:normAutofit/>
          </a:bodyPr>
          <a:lstStyle/>
          <a:p>
            <a:pPr marL="0" indent="0">
              <a:buNone/>
            </a:pPr>
            <a:r>
              <a:rPr lang="sv-SE" sz="2400">
                <a:latin typeface="Gill Sans MT"/>
              </a:rPr>
              <a:t>Vid möten är det ytterst väsentligt att ha en </a:t>
            </a:r>
            <a:r>
              <a:rPr lang="sv-SE" sz="2400" b="1" u="sng">
                <a:latin typeface="Gill Sans MT"/>
              </a:rPr>
              <a:t>god mötesstruktur</a:t>
            </a:r>
            <a:r>
              <a:rPr lang="sv-SE" sz="2400">
                <a:latin typeface="Gill Sans MT"/>
              </a:rPr>
              <a:t>, det är grunden i alla samverkans- och samordningsmöten.</a:t>
            </a:r>
          </a:p>
          <a:p>
            <a:pPr marL="0" indent="0">
              <a:buNone/>
            </a:pPr>
            <a:endParaRPr lang="sv-SE" sz="2400"/>
          </a:p>
        </p:txBody>
      </p:sp>
      <p:pic>
        <p:nvPicPr>
          <p:cNvPr id="4" name="Bildobjekt 9">
            <a:extLst>
              <a:ext uri="{FF2B5EF4-FFF2-40B4-BE49-F238E27FC236}">
                <a16:creationId xmlns:a16="http://schemas.microsoft.com/office/drawing/2014/main" id="{85E82A76-ADD1-443B-BB3E-81A2C93D31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19" y="2324938"/>
            <a:ext cx="5768646" cy="3836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ruta 4">
            <a:extLst>
              <a:ext uri="{FF2B5EF4-FFF2-40B4-BE49-F238E27FC236}">
                <a16:creationId xmlns:a16="http://schemas.microsoft.com/office/drawing/2014/main" id="{52EB36E0-97ED-40C0-8AE6-48B9C52E7412}"/>
              </a:ext>
            </a:extLst>
          </p:cNvPr>
          <p:cNvSpPr txBox="1"/>
          <p:nvPr/>
        </p:nvSpPr>
        <p:spPr>
          <a:xfrm>
            <a:off x="6429426" y="1603409"/>
            <a:ext cx="5613545" cy="6124754"/>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200" b="0" i="0" u="sng" strike="noStrike" kern="1200" cap="none" spc="0" normalizeH="0" baseline="0" noProof="0">
                <a:ln>
                  <a:noFill/>
                </a:ln>
                <a:solidFill>
                  <a:prstClr val="black"/>
                </a:solidFill>
                <a:effectLst/>
                <a:uLnTx/>
                <a:uFillTx/>
                <a:latin typeface="Gill Sans MT"/>
                <a:ea typeface="+mn-ea"/>
                <a:cs typeface="+mn-cs"/>
              </a:rPr>
              <a:t>Hur</a:t>
            </a:r>
            <a:r>
              <a:rPr kumimoji="0" lang="sv-SE" sz="3200" b="0" i="0" u="none" strike="noStrike" kern="1200" cap="none" spc="0" normalizeH="0" baseline="0" noProof="0">
                <a:ln>
                  <a:noFill/>
                </a:ln>
                <a:solidFill>
                  <a:prstClr val="black"/>
                </a:solidFill>
                <a:effectLst/>
                <a:uLnTx/>
                <a:uFillTx/>
                <a:latin typeface="Gill Sans MT"/>
                <a:ea typeface="+mn-ea"/>
                <a:cs typeface="+mn-cs"/>
              </a:rPr>
              <a:t> får vi en bra mötesstruktur?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sv-SE" sz="2400" b="1" i="0" u="none" strike="noStrike" kern="1200" cap="none" spc="0" normalizeH="0" baseline="0" noProof="0">
                <a:ln>
                  <a:noFill/>
                </a:ln>
                <a:solidFill>
                  <a:prstClr val="black"/>
                </a:solidFill>
                <a:effectLst/>
                <a:uLnTx/>
                <a:uFillTx/>
                <a:latin typeface="Gill Sans MT"/>
                <a:ea typeface="+mn-ea"/>
                <a:cs typeface="+mn-cs"/>
              </a:rPr>
              <a:t>Förberedelse</a:t>
            </a:r>
            <a:r>
              <a:rPr kumimoji="0" lang="sv-SE" sz="2400" b="0" i="0" u="none" strike="noStrike" kern="1200" cap="none" spc="0" normalizeH="0" baseline="0" noProof="0">
                <a:ln>
                  <a:noFill/>
                </a:ln>
                <a:solidFill>
                  <a:prstClr val="black"/>
                </a:solidFill>
                <a:effectLst/>
                <a:uLnTx/>
                <a:uFillTx/>
                <a:latin typeface="Gill Sans MT"/>
                <a:ea typeface="+mn-ea"/>
                <a:cs typeface="+mn-cs"/>
              </a:rPr>
              <a:t> innan mötet</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Syfte och mål med mötet</a:t>
            </a: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sv-SE" sz="2400" b="1" i="0" u="none" strike="noStrike" kern="1200" cap="none" spc="0" normalizeH="0" baseline="0" noProof="0">
                <a:ln>
                  <a:noFill/>
                </a:ln>
                <a:solidFill>
                  <a:prstClr val="black"/>
                </a:solidFill>
                <a:effectLst/>
                <a:uLnTx/>
                <a:uFillTx/>
                <a:latin typeface="Gill Sans MT"/>
                <a:ea typeface="+mn-ea"/>
                <a:cs typeface="+mn-cs"/>
              </a:rPr>
              <a:t>Struktur</a:t>
            </a:r>
            <a:r>
              <a:rPr kumimoji="0" lang="sv-SE" sz="2400" b="0" i="0" u="none" strike="noStrike" kern="1200" cap="none" spc="0" normalizeH="0" baseline="0" noProof="0">
                <a:ln>
                  <a:noFill/>
                </a:ln>
                <a:solidFill>
                  <a:prstClr val="black"/>
                </a:solidFill>
                <a:effectLst/>
                <a:uLnTx/>
                <a:uFillTx/>
                <a:latin typeface="Gill Sans MT"/>
                <a:ea typeface="+mn-ea"/>
                <a:cs typeface="+mn-cs"/>
              </a:rPr>
              <a:t> på mötet</a:t>
            </a: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Tydligt ledarskap</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Struktur och ramar ger trygghet</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Alla komma till tals</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Hålla fokus </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Flexibilitet inom strukturen</a:t>
            </a: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sv-SE" sz="2400" b="1" i="0" u="none" strike="noStrike" kern="1200" cap="none" spc="0" normalizeH="0" baseline="0" noProof="0">
                <a:ln>
                  <a:noFill/>
                </a:ln>
                <a:solidFill>
                  <a:prstClr val="black"/>
                </a:solidFill>
                <a:effectLst/>
                <a:uLnTx/>
                <a:uFillTx/>
                <a:latin typeface="Gill Sans MT"/>
                <a:ea typeface="+mn-ea"/>
                <a:cs typeface="+mn-cs"/>
              </a:rPr>
              <a:t>Tydlighet </a:t>
            </a:r>
            <a:r>
              <a:rPr kumimoji="0" lang="sv-SE" sz="2400" b="0" i="0" u="none" strike="noStrike" kern="1200" cap="none" spc="0" normalizeH="0" baseline="0" noProof="0">
                <a:ln>
                  <a:noFill/>
                </a:ln>
                <a:solidFill>
                  <a:prstClr val="black"/>
                </a:solidFill>
                <a:effectLst/>
                <a:uLnTx/>
                <a:uFillTx/>
                <a:latin typeface="Gill Sans MT"/>
                <a:ea typeface="+mn-ea"/>
                <a:cs typeface="+mn-cs"/>
              </a:rPr>
              <a:t>för de som sitter runt bordet</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Hålla tidsramar</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Individens möte – behovet i centrum</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Begripligt språk</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sv-SE" sz="2400" b="0" i="0" u="none" strike="noStrike" kern="1200" cap="none" spc="0" normalizeH="0" baseline="0" noProof="0">
              <a:ln>
                <a:noFill/>
              </a:ln>
              <a:solidFill>
                <a:prstClr val="black"/>
              </a:solidFill>
              <a:effectLst/>
              <a:uLnTx/>
              <a:uFillTx/>
              <a:latin typeface="Gill Sans M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ektangel med rundade hörn 6">
            <a:extLst>
              <a:ext uri="{FF2B5EF4-FFF2-40B4-BE49-F238E27FC236}">
                <a16:creationId xmlns:a16="http://schemas.microsoft.com/office/drawing/2014/main" id="{1D1793D6-9CB6-4FEB-A5E2-48EB1F72D006}"/>
              </a:ext>
            </a:extLst>
          </p:cNvPr>
          <p:cNvSpPr/>
          <p:nvPr/>
        </p:nvSpPr>
        <p:spPr>
          <a:xfrm rot="20821919">
            <a:off x="684029" y="5154033"/>
            <a:ext cx="3123798" cy="56222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Arial"/>
                <a:ea typeface="+mn-ea"/>
                <a:cs typeface="+mn-cs"/>
              </a:rPr>
              <a:t>Gemensamt ansvar!</a:t>
            </a:r>
            <a:endParaRPr kumimoji="0" lang="sv-SE" sz="24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9014782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anim calcmode="lin" valueType="num">
                                      <p:cBhvr>
                                        <p:cTn id="2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1000"/>
                                        <p:tgtEl>
                                          <p:spTgt spid="5">
                                            <p:txEl>
                                              <p:pRg st="5" end="5"/>
                                            </p:txEl>
                                          </p:spTgt>
                                        </p:tgtEl>
                                      </p:cBhvr>
                                    </p:animEffect>
                                    <p:anim calcmode="lin" valueType="num">
                                      <p:cBhvr>
                                        <p:cTn id="27"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5" end="5"/>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1000"/>
                                        <p:tgtEl>
                                          <p:spTgt spid="5">
                                            <p:txEl>
                                              <p:pRg st="6" end="6"/>
                                            </p:txEl>
                                          </p:spTgt>
                                        </p:tgtEl>
                                      </p:cBhvr>
                                    </p:animEffect>
                                    <p:anim calcmode="lin" valueType="num">
                                      <p:cBhvr>
                                        <p:cTn id="3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
                                            <p:txEl>
                                              <p:pRg st="7" end="7"/>
                                            </p:txEl>
                                          </p:spTgt>
                                        </p:tgtEl>
                                        <p:attrNameLst>
                                          <p:attrName>style.visibility</p:attrName>
                                        </p:attrNameLst>
                                      </p:cBhvr>
                                      <p:to>
                                        <p:strVal val="visible"/>
                                      </p:to>
                                    </p:set>
                                    <p:animEffect transition="in" filter="fade">
                                      <p:cBhvr>
                                        <p:cTn id="36" dur="1000"/>
                                        <p:tgtEl>
                                          <p:spTgt spid="5">
                                            <p:txEl>
                                              <p:pRg st="7" end="7"/>
                                            </p:txEl>
                                          </p:spTgt>
                                        </p:tgtEl>
                                      </p:cBhvr>
                                    </p:animEffect>
                                    <p:anim calcmode="lin" valueType="num">
                                      <p:cBhvr>
                                        <p:cTn id="3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Effect transition="in" filter="fade">
                                      <p:cBhvr>
                                        <p:cTn id="41" dur="1000"/>
                                        <p:tgtEl>
                                          <p:spTgt spid="5">
                                            <p:txEl>
                                              <p:pRg st="8" end="8"/>
                                            </p:txEl>
                                          </p:spTgt>
                                        </p:tgtEl>
                                      </p:cBhvr>
                                    </p:animEffect>
                                    <p:anim calcmode="lin" valueType="num">
                                      <p:cBhvr>
                                        <p:cTn id="42"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5">
                                            <p:txEl>
                                              <p:pRg st="8" end="8"/>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5">
                                            <p:txEl>
                                              <p:pRg st="9" end="9"/>
                                            </p:txEl>
                                          </p:spTgt>
                                        </p:tgtEl>
                                        <p:attrNameLst>
                                          <p:attrName>style.visibility</p:attrName>
                                        </p:attrNameLst>
                                      </p:cBhvr>
                                      <p:to>
                                        <p:strVal val="visible"/>
                                      </p:to>
                                    </p:set>
                                    <p:animEffect transition="in" filter="fade">
                                      <p:cBhvr>
                                        <p:cTn id="46" dur="1000"/>
                                        <p:tgtEl>
                                          <p:spTgt spid="5">
                                            <p:txEl>
                                              <p:pRg st="9" end="9"/>
                                            </p:txEl>
                                          </p:spTgt>
                                        </p:tgtEl>
                                      </p:cBhvr>
                                    </p:animEffect>
                                    <p:anim calcmode="lin" valueType="num">
                                      <p:cBhvr>
                                        <p:cTn id="47"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5">
                                            <p:txEl>
                                              <p:pRg st="9" end="9"/>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Effect transition="in" filter="fade">
                                      <p:cBhvr>
                                        <p:cTn id="51" dur="1000"/>
                                        <p:tgtEl>
                                          <p:spTgt spid="5">
                                            <p:txEl>
                                              <p:pRg st="10" end="10"/>
                                            </p:txEl>
                                          </p:spTgt>
                                        </p:tgtEl>
                                      </p:cBhvr>
                                    </p:animEffect>
                                    <p:anim calcmode="lin" valueType="num">
                                      <p:cBhvr>
                                        <p:cTn id="52"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53"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5">
                                            <p:txEl>
                                              <p:pRg st="11" end="11"/>
                                            </p:txEl>
                                          </p:spTgt>
                                        </p:tgtEl>
                                        <p:attrNameLst>
                                          <p:attrName>style.visibility</p:attrName>
                                        </p:attrNameLst>
                                      </p:cBhvr>
                                      <p:to>
                                        <p:strVal val="visible"/>
                                      </p:to>
                                    </p:set>
                                    <p:animEffect transition="in" filter="fade">
                                      <p:cBhvr>
                                        <p:cTn id="58" dur="1000"/>
                                        <p:tgtEl>
                                          <p:spTgt spid="5">
                                            <p:txEl>
                                              <p:pRg st="11" end="11"/>
                                            </p:txEl>
                                          </p:spTgt>
                                        </p:tgtEl>
                                      </p:cBhvr>
                                    </p:animEffect>
                                    <p:anim calcmode="lin" valueType="num">
                                      <p:cBhvr>
                                        <p:cTn id="59"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60" dur="1000" fill="hold"/>
                                        <p:tgtEl>
                                          <p:spTgt spid="5">
                                            <p:txEl>
                                              <p:pRg st="11" end="11"/>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5">
                                            <p:txEl>
                                              <p:pRg st="12" end="12"/>
                                            </p:txEl>
                                          </p:spTgt>
                                        </p:tgtEl>
                                        <p:attrNameLst>
                                          <p:attrName>style.visibility</p:attrName>
                                        </p:attrNameLst>
                                      </p:cBhvr>
                                      <p:to>
                                        <p:strVal val="visible"/>
                                      </p:to>
                                    </p:set>
                                    <p:animEffect transition="in" filter="fade">
                                      <p:cBhvr>
                                        <p:cTn id="63" dur="1000"/>
                                        <p:tgtEl>
                                          <p:spTgt spid="5">
                                            <p:txEl>
                                              <p:pRg st="12" end="12"/>
                                            </p:txEl>
                                          </p:spTgt>
                                        </p:tgtEl>
                                      </p:cBhvr>
                                    </p:animEffect>
                                    <p:anim calcmode="lin" valueType="num">
                                      <p:cBhvr>
                                        <p:cTn id="64" dur="1000" fill="hold"/>
                                        <p:tgtEl>
                                          <p:spTgt spid="5">
                                            <p:txEl>
                                              <p:pRg st="12" end="12"/>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12" end="12"/>
                                            </p:txEl>
                                          </p:spTgt>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
                                            <p:txEl>
                                              <p:pRg st="13" end="13"/>
                                            </p:txEl>
                                          </p:spTgt>
                                        </p:tgtEl>
                                        <p:attrNameLst>
                                          <p:attrName>style.visibility</p:attrName>
                                        </p:attrNameLst>
                                      </p:cBhvr>
                                      <p:to>
                                        <p:strVal val="visible"/>
                                      </p:to>
                                    </p:set>
                                    <p:animEffect transition="in" filter="fade">
                                      <p:cBhvr>
                                        <p:cTn id="68" dur="1000"/>
                                        <p:tgtEl>
                                          <p:spTgt spid="5">
                                            <p:txEl>
                                              <p:pRg st="13" end="13"/>
                                            </p:txEl>
                                          </p:spTgt>
                                        </p:tgtEl>
                                      </p:cBhvr>
                                    </p:animEffect>
                                    <p:anim calcmode="lin" valueType="num">
                                      <p:cBhvr>
                                        <p:cTn id="69"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70" dur="1000" fill="hold"/>
                                        <p:tgtEl>
                                          <p:spTgt spid="5">
                                            <p:txEl>
                                              <p:pRg st="13" end="13"/>
                                            </p:txEl>
                                          </p:spTgt>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5">
                                            <p:txEl>
                                              <p:pRg st="14" end="14"/>
                                            </p:txEl>
                                          </p:spTgt>
                                        </p:tgtEl>
                                        <p:attrNameLst>
                                          <p:attrName>style.visibility</p:attrName>
                                        </p:attrNameLst>
                                      </p:cBhvr>
                                      <p:to>
                                        <p:strVal val="visible"/>
                                      </p:to>
                                    </p:set>
                                    <p:animEffect transition="in" filter="fade">
                                      <p:cBhvr>
                                        <p:cTn id="73" dur="1000"/>
                                        <p:tgtEl>
                                          <p:spTgt spid="5">
                                            <p:txEl>
                                              <p:pRg st="14" end="14"/>
                                            </p:txEl>
                                          </p:spTgt>
                                        </p:tgtEl>
                                      </p:cBhvr>
                                    </p:animEffect>
                                    <p:anim calcmode="lin" valueType="num">
                                      <p:cBhvr>
                                        <p:cTn id="74" dur="1000" fill="hold"/>
                                        <p:tgtEl>
                                          <p:spTgt spid="5">
                                            <p:txEl>
                                              <p:pRg st="14" end="14"/>
                                            </p:txEl>
                                          </p:spTgt>
                                        </p:tgtEl>
                                        <p:attrNameLst>
                                          <p:attrName>ppt_x</p:attrName>
                                        </p:attrNameLst>
                                      </p:cBhvr>
                                      <p:tavLst>
                                        <p:tav tm="0">
                                          <p:val>
                                            <p:strVal val="#ppt_x"/>
                                          </p:val>
                                        </p:tav>
                                        <p:tav tm="100000">
                                          <p:val>
                                            <p:strVal val="#ppt_x"/>
                                          </p:val>
                                        </p:tav>
                                      </p:tavLst>
                                    </p:anim>
                                    <p:anim calcmode="lin" valueType="num">
                                      <p:cBhvr>
                                        <p:cTn id="75" dur="1000" fill="hold"/>
                                        <p:tgtEl>
                                          <p:spTgt spid="5">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C1DEF3F-329B-EACB-8A66-F92DAD32DD84}"/>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r>
              <a:rPr lang="sv-SE"/>
              <a:t>SIP-processen</a:t>
            </a:r>
          </a:p>
        </p:txBody>
      </p:sp>
      <p:cxnSp>
        <p:nvCxnSpPr>
          <p:cNvPr id="8" name="Rak pilkoppling 7">
            <a:extLst>
              <a:ext uri="{FF2B5EF4-FFF2-40B4-BE49-F238E27FC236}">
                <a16:creationId xmlns:a16="http://schemas.microsoft.com/office/drawing/2014/main" id="{747ADCFE-362B-FDEE-F48C-EC15A50C5FBC}"/>
              </a:ext>
            </a:extLst>
          </p:cNvPr>
          <p:cNvCxnSpPr>
            <a:cxnSpLocks/>
          </p:cNvCxnSpPr>
          <p:nvPr/>
        </p:nvCxnSpPr>
        <p:spPr>
          <a:xfrm flipV="1">
            <a:off x="1805716" y="3373583"/>
            <a:ext cx="8551388" cy="59667"/>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ktangel 8">
            <a:extLst>
              <a:ext uri="{FF2B5EF4-FFF2-40B4-BE49-F238E27FC236}">
                <a16:creationId xmlns:a16="http://schemas.microsoft.com/office/drawing/2014/main" id="{64F97342-88DD-472A-9349-12F95A513F9F}"/>
              </a:ext>
            </a:extLst>
          </p:cNvPr>
          <p:cNvSpPr/>
          <p:nvPr/>
        </p:nvSpPr>
        <p:spPr>
          <a:xfrm>
            <a:off x="3547713" y="2132397"/>
            <a:ext cx="1133848" cy="474155"/>
          </a:xfrm>
          <a:prstGeom prst="rect">
            <a:avLst/>
          </a:prstGeom>
        </p:spPr>
        <p:txBody>
          <a:bodyPr wrap="square">
            <a:no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mn-cs"/>
              </a:rPr>
              <a:t>FÖRBERED</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sp>
        <p:nvSpPr>
          <p:cNvPr id="10" name="Rektangel 9">
            <a:extLst>
              <a:ext uri="{FF2B5EF4-FFF2-40B4-BE49-F238E27FC236}">
                <a16:creationId xmlns:a16="http://schemas.microsoft.com/office/drawing/2014/main" id="{6630CFF7-B8EB-A6BF-961D-73D3C74931ED}"/>
              </a:ext>
            </a:extLst>
          </p:cNvPr>
          <p:cNvSpPr/>
          <p:nvPr/>
        </p:nvSpPr>
        <p:spPr>
          <a:xfrm>
            <a:off x="4611741" y="4484605"/>
            <a:ext cx="1618310" cy="455643"/>
          </a:xfrm>
          <a:prstGeom prst="rect">
            <a:avLst/>
          </a:prstGeom>
        </p:spPr>
        <p:txBody>
          <a:bodyPr wrap="square">
            <a:no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KALLA/BJUD IN TILL</a:t>
            </a:r>
            <a:r>
              <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rPr>
              <a:t> </a:t>
            </a: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SIP-MÖTE</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sp>
        <p:nvSpPr>
          <p:cNvPr id="11" name="Rektangel 10">
            <a:extLst>
              <a:ext uri="{FF2B5EF4-FFF2-40B4-BE49-F238E27FC236}">
                <a16:creationId xmlns:a16="http://schemas.microsoft.com/office/drawing/2014/main" id="{C54EC286-248C-AC50-0A3A-203D8AF7CAC1}"/>
              </a:ext>
            </a:extLst>
          </p:cNvPr>
          <p:cNvSpPr/>
          <p:nvPr/>
        </p:nvSpPr>
        <p:spPr>
          <a:xfrm>
            <a:off x="6118468" y="2132397"/>
            <a:ext cx="1267848" cy="718963"/>
          </a:xfrm>
          <a:prstGeom prst="rect">
            <a:avLst/>
          </a:prstGeom>
        </p:spPr>
        <p:txBody>
          <a:bodyPr wrap="square">
            <a:no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mn-cs"/>
              </a:rPr>
              <a:t>SIP-MÖTE</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sp>
        <p:nvSpPr>
          <p:cNvPr id="12" name="Rektangel 11">
            <a:extLst>
              <a:ext uri="{FF2B5EF4-FFF2-40B4-BE49-F238E27FC236}">
                <a16:creationId xmlns:a16="http://schemas.microsoft.com/office/drawing/2014/main" id="{79F884F4-3FC9-D878-8B6E-D7E3E2B5194C}"/>
              </a:ext>
            </a:extLst>
          </p:cNvPr>
          <p:cNvSpPr/>
          <p:nvPr/>
        </p:nvSpPr>
        <p:spPr>
          <a:xfrm>
            <a:off x="7437106" y="4484605"/>
            <a:ext cx="1267848" cy="457002"/>
          </a:xfrm>
          <a:prstGeom prst="rect">
            <a:avLst/>
          </a:prstGeom>
        </p:spPr>
        <p:txBody>
          <a:bodyPr wrap="square">
            <a:no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mn-cs"/>
              </a:rPr>
              <a:t>FÖLJ UPP</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sp>
        <p:nvSpPr>
          <p:cNvPr id="13" name="Rektangel 12">
            <a:extLst>
              <a:ext uri="{FF2B5EF4-FFF2-40B4-BE49-F238E27FC236}">
                <a16:creationId xmlns:a16="http://schemas.microsoft.com/office/drawing/2014/main" id="{C13F5A37-D342-5F42-0E95-EE93E2EE1092}"/>
              </a:ext>
            </a:extLst>
          </p:cNvPr>
          <p:cNvSpPr/>
          <p:nvPr/>
        </p:nvSpPr>
        <p:spPr>
          <a:xfrm>
            <a:off x="2113391" y="4490764"/>
            <a:ext cx="1618310" cy="316134"/>
          </a:xfrm>
          <a:prstGeom prst="rect">
            <a:avLst/>
          </a:prstGeom>
        </p:spPr>
        <p:txBody>
          <a:bodyPr wrap="square">
            <a:no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mn-cs"/>
              </a:rPr>
              <a:t>UPPTÄCK BEHOV</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sp>
        <p:nvSpPr>
          <p:cNvPr id="14" name="Rektangel 13">
            <a:extLst>
              <a:ext uri="{FF2B5EF4-FFF2-40B4-BE49-F238E27FC236}">
                <a16:creationId xmlns:a16="http://schemas.microsoft.com/office/drawing/2014/main" id="{9A4BB5CE-5650-1608-5F88-C29D7DC46A03}"/>
              </a:ext>
            </a:extLst>
          </p:cNvPr>
          <p:cNvSpPr/>
          <p:nvPr/>
        </p:nvSpPr>
        <p:spPr>
          <a:xfrm>
            <a:off x="8816458" y="2122872"/>
            <a:ext cx="1154463" cy="307777"/>
          </a:xfrm>
          <a:prstGeom prst="rect">
            <a:avLst/>
          </a:prstGeom>
        </p:spPr>
        <p:txBody>
          <a:bodyPr wrap="square">
            <a:spAutoFit/>
          </a:bodyPr>
          <a:lstStyle/>
          <a:p>
            <a:pPr marL="0" marR="0" lvl="0" indent="0" algn="ctr" defTabSz="914400" rtl="0" eaLnBrk="1" fontAlgn="auto" latinLnBrk="0" hangingPunct="1">
              <a:lnSpc>
                <a:spcPct val="100000"/>
              </a:lnSpc>
              <a:spcBef>
                <a:spcPts val="575"/>
              </a:spcBef>
              <a:spcAft>
                <a:spcPts val="0"/>
              </a:spcAft>
              <a:buClrTx/>
              <a:buSzTx/>
              <a:buFontTx/>
              <a:buNone/>
              <a:tabLst/>
              <a:defRPr/>
            </a:pPr>
            <a:r>
              <a:rPr kumimoji="0" lang="sv-SE" sz="1400" b="0" i="0" u="none" strike="noStrike" kern="120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mn-cs"/>
              </a:rPr>
              <a:t>AVSLUTA</a:t>
            </a:r>
            <a:endParaRPr kumimoji="0" lang="sv-SE" sz="1400" b="0" i="0" u="none" strike="noStrike" kern="1200" cap="none" spc="0" normalizeH="0" baseline="0" noProof="0">
              <a:ln>
                <a:noFill/>
              </a:ln>
              <a:solidFill>
                <a:prstClr val="black"/>
              </a:solidFill>
              <a:effectLst/>
              <a:uLnTx/>
              <a:uFillTx/>
              <a:latin typeface="Gill Sans MT" panose="020B0502020104020203" pitchFamily="34" charset="0"/>
              <a:ea typeface="Times New Roman" panose="02020603050405020304" pitchFamily="18" charset="0"/>
              <a:cs typeface="+mn-cs"/>
            </a:endParaRPr>
          </a:p>
        </p:txBody>
      </p:sp>
      <p:grpSp>
        <p:nvGrpSpPr>
          <p:cNvPr id="15" name="Grupp 14">
            <a:extLst>
              <a:ext uri="{FF2B5EF4-FFF2-40B4-BE49-F238E27FC236}">
                <a16:creationId xmlns:a16="http://schemas.microsoft.com/office/drawing/2014/main" id="{C989BC88-1E30-686F-AAFF-2FBB54696538}"/>
              </a:ext>
            </a:extLst>
          </p:cNvPr>
          <p:cNvGrpSpPr/>
          <p:nvPr/>
        </p:nvGrpSpPr>
        <p:grpSpPr>
          <a:xfrm>
            <a:off x="2381129" y="2870410"/>
            <a:ext cx="1079999" cy="1545230"/>
            <a:chOff x="1723587" y="1494689"/>
            <a:chExt cx="798392" cy="1142314"/>
          </a:xfrm>
          <a:solidFill>
            <a:srgbClr val="F6A200"/>
          </a:solidFill>
        </p:grpSpPr>
        <p:sp>
          <p:nvSpPr>
            <p:cNvPr id="16" name="Ellips 15">
              <a:extLst>
                <a:ext uri="{FF2B5EF4-FFF2-40B4-BE49-F238E27FC236}">
                  <a16:creationId xmlns:a16="http://schemas.microsoft.com/office/drawing/2014/main" id="{1A3DD918-9D3E-0013-2D92-2EF342B857D3}"/>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17" name="Rektangel 16">
              <a:extLst>
                <a:ext uri="{FF2B5EF4-FFF2-40B4-BE49-F238E27FC236}">
                  <a16:creationId xmlns:a16="http://schemas.microsoft.com/office/drawing/2014/main" id="{A1C98B6E-81E2-9368-0558-85CF8E17C1D2}"/>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8" name="Grupp 17">
            <a:extLst>
              <a:ext uri="{FF2B5EF4-FFF2-40B4-BE49-F238E27FC236}">
                <a16:creationId xmlns:a16="http://schemas.microsoft.com/office/drawing/2014/main" id="{E0E3F1E4-8546-C931-6BDB-7A5142F9E788}"/>
              </a:ext>
            </a:extLst>
          </p:cNvPr>
          <p:cNvGrpSpPr/>
          <p:nvPr/>
        </p:nvGrpSpPr>
        <p:grpSpPr>
          <a:xfrm rot="10800000">
            <a:off x="3563054" y="2430062"/>
            <a:ext cx="1079999" cy="1545230"/>
            <a:chOff x="1723587" y="1494689"/>
            <a:chExt cx="798392" cy="1142314"/>
          </a:xfrm>
          <a:solidFill>
            <a:srgbClr val="F8DD44"/>
          </a:solidFill>
        </p:grpSpPr>
        <p:sp>
          <p:nvSpPr>
            <p:cNvPr id="19" name="Ellips 18">
              <a:extLst>
                <a:ext uri="{FF2B5EF4-FFF2-40B4-BE49-F238E27FC236}">
                  <a16:creationId xmlns:a16="http://schemas.microsoft.com/office/drawing/2014/main" id="{00BE8C8D-ED58-7E49-8547-98A8485D1E0F}"/>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20" name="Rektangel 19">
              <a:extLst>
                <a:ext uri="{FF2B5EF4-FFF2-40B4-BE49-F238E27FC236}">
                  <a16:creationId xmlns:a16="http://schemas.microsoft.com/office/drawing/2014/main" id="{9EE029FB-B1DA-75FA-73DD-DF35C109C571}"/>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1" name="Grupp 20">
            <a:extLst>
              <a:ext uri="{FF2B5EF4-FFF2-40B4-BE49-F238E27FC236}">
                <a16:creationId xmlns:a16="http://schemas.microsoft.com/office/drawing/2014/main" id="{61144EC3-C051-524D-22AF-B9B480BA6213}"/>
              </a:ext>
            </a:extLst>
          </p:cNvPr>
          <p:cNvGrpSpPr/>
          <p:nvPr/>
        </p:nvGrpSpPr>
        <p:grpSpPr>
          <a:xfrm>
            <a:off x="4885140" y="2882247"/>
            <a:ext cx="1079999" cy="1545230"/>
            <a:chOff x="1723587" y="1494689"/>
            <a:chExt cx="798392" cy="1142314"/>
          </a:xfrm>
          <a:solidFill>
            <a:srgbClr val="9362A6"/>
          </a:solidFill>
        </p:grpSpPr>
        <p:sp>
          <p:nvSpPr>
            <p:cNvPr id="22" name="Ellips 21">
              <a:extLst>
                <a:ext uri="{FF2B5EF4-FFF2-40B4-BE49-F238E27FC236}">
                  <a16:creationId xmlns:a16="http://schemas.microsoft.com/office/drawing/2014/main" id="{C6407760-5554-30D2-CEE1-35AC8A5353CA}"/>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23" name="Rektangel 22">
              <a:extLst>
                <a:ext uri="{FF2B5EF4-FFF2-40B4-BE49-F238E27FC236}">
                  <a16:creationId xmlns:a16="http://schemas.microsoft.com/office/drawing/2014/main" id="{7A382EED-4231-0935-FD8A-E7AFC42D1CDC}"/>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4" name="Grupp 23">
            <a:extLst>
              <a:ext uri="{FF2B5EF4-FFF2-40B4-BE49-F238E27FC236}">
                <a16:creationId xmlns:a16="http://schemas.microsoft.com/office/drawing/2014/main" id="{339F38A5-722E-B5BD-919A-4F6E8C96EEB2}"/>
              </a:ext>
            </a:extLst>
          </p:cNvPr>
          <p:cNvGrpSpPr/>
          <p:nvPr/>
        </p:nvGrpSpPr>
        <p:grpSpPr>
          <a:xfrm>
            <a:off x="7529312" y="2882247"/>
            <a:ext cx="1079999" cy="1545230"/>
            <a:chOff x="1723587" y="1494689"/>
            <a:chExt cx="798392" cy="1142314"/>
          </a:xfrm>
          <a:solidFill>
            <a:srgbClr val="52A89D"/>
          </a:solidFill>
        </p:grpSpPr>
        <p:sp>
          <p:nvSpPr>
            <p:cNvPr id="25" name="Ellips 24">
              <a:extLst>
                <a:ext uri="{FF2B5EF4-FFF2-40B4-BE49-F238E27FC236}">
                  <a16:creationId xmlns:a16="http://schemas.microsoft.com/office/drawing/2014/main" id="{713D6D94-DCEF-B2BF-69B5-9EE3B392211C}"/>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26" name="Rektangel 25">
              <a:extLst>
                <a:ext uri="{FF2B5EF4-FFF2-40B4-BE49-F238E27FC236}">
                  <a16:creationId xmlns:a16="http://schemas.microsoft.com/office/drawing/2014/main" id="{83013E51-BD31-8F1B-5430-B975FD5EE44C}"/>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7" name="Grupp 26">
            <a:extLst>
              <a:ext uri="{FF2B5EF4-FFF2-40B4-BE49-F238E27FC236}">
                <a16:creationId xmlns:a16="http://schemas.microsoft.com/office/drawing/2014/main" id="{AAD7E302-8EE7-C92B-A236-F9DD6E3CEC6C}"/>
              </a:ext>
            </a:extLst>
          </p:cNvPr>
          <p:cNvGrpSpPr/>
          <p:nvPr/>
        </p:nvGrpSpPr>
        <p:grpSpPr>
          <a:xfrm rot="10800000">
            <a:off x="6207226" y="2430063"/>
            <a:ext cx="1079999" cy="1545230"/>
            <a:chOff x="1723587" y="1494689"/>
            <a:chExt cx="798392" cy="1142314"/>
          </a:xfrm>
          <a:solidFill>
            <a:srgbClr val="5B9BD5"/>
          </a:solidFill>
        </p:grpSpPr>
        <p:sp>
          <p:nvSpPr>
            <p:cNvPr id="28" name="Ellips 27">
              <a:extLst>
                <a:ext uri="{FF2B5EF4-FFF2-40B4-BE49-F238E27FC236}">
                  <a16:creationId xmlns:a16="http://schemas.microsoft.com/office/drawing/2014/main" id="{A539E63A-3940-7F28-4369-7DFD9722197F}"/>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29" name="Rektangel 28">
              <a:extLst>
                <a:ext uri="{FF2B5EF4-FFF2-40B4-BE49-F238E27FC236}">
                  <a16:creationId xmlns:a16="http://schemas.microsoft.com/office/drawing/2014/main" id="{F183D1B3-D81F-70E3-D35D-3219F900383A}"/>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0" name="Grupp 29">
            <a:extLst>
              <a:ext uri="{FF2B5EF4-FFF2-40B4-BE49-F238E27FC236}">
                <a16:creationId xmlns:a16="http://schemas.microsoft.com/office/drawing/2014/main" id="{AF301047-0D39-2D10-17C4-BB2E681BD0F5}"/>
              </a:ext>
            </a:extLst>
          </p:cNvPr>
          <p:cNvGrpSpPr/>
          <p:nvPr/>
        </p:nvGrpSpPr>
        <p:grpSpPr>
          <a:xfrm rot="10800000">
            <a:off x="8851396" y="2430062"/>
            <a:ext cx="1079999" cy="1545230"/>
            <a:chOff x="1723587" y="1494689"/>
            <a:chExt cx="798392" cy="1142314"/>
          </a:xfrm>
          <a:solidFill>
            <a:srgbClr val="F96968"/>
          </a:solidFill>
        </p:grpSpPr>
        <p:sp>
          <p:nvSpPr>
            <p:cNvPr id="31" name="Ellips 30">
              <a:extLst>
                <a:ext uri="{FF2B5EF4-FFF2-40B4-BE49-F238E27FC236}">
                  <a16:creationId xmlns:a16="http://schemas.microsoft.com/office/drawing/2014/main" id="{74F6E08F-B042-0C6C-C593-096998A10208}"/>
                </a:ext>
              </a:extLst>
            </p:cNvPr>
            <p:cNvSpPr/>
            <p:nvPr/>
          </p:nvSpPr>
          <p:spPr>
            <a:xfrm rot="10800000">
              <a:off x="1723587" y="1494689"/>
              <a:ext cx="798392" cy="7983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Times New Roman" panose="02020603050405020304" pitchFamily="18" charset="0"/>
                  <a:ea typeface="Times New Roman" panose="02020603050405020304" pitchFamily="18" charset="0"/>
                  <a:cs typeface="+mn-cs"/>
                </a:rPr>
                <a:t> </a:t>
              </a:r>
            </a:p>
          </p:txBody>
        </p:sp>
        <p:sp>
          <p:nvSpPr>
            <p:cNvPr id="32" name="Rektangel 31">
              <a:extLst>
                <a:ext uri="{FF2B5EF4-FFF2-40B4-BE49-F238E27FC236}">
                  <a16:creationId xmlns:a16="http://schemas.microsoft.com/office/drawing/2014/main" id="{F994E6E3-9E2E-5F6D-1FEE-56413FBAE035}"/>
                </a:ext>
              </a:extLst>
            </p:cNvPr>
            <p:cNvSpPr/>
            <p:nvPr/>
          </p:nvSpPr>
          <p:spPr>
            <a:xfrm>
              <a:off x="2096170" y="2160648"/>
              <a:ext cx="53226" cy="4763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33" name="Bildobjekt 32" descr="En bild som visar en måltavla">
            <a:extLst>
              <a:ext uri="{FF2B5EF4-FFF2-40B4-BE49-F238E27FC236}">
                <a16:creationId xmlns:a16="http://schemas.microsoft.com/office/drawing/2014/main" id="{116E0213-5590-02FD-17D7-E88FE6832C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1685" y="3107312"/>
            <a:ext cx="855490" cy="632319"/>
          </a:xfrm>
          <a:prstGeom prst="rect">
            <a:avLst/>
          </a:prstGeom>
          <a:solidFill>
            <a:srgbClr val="F96968"/>
          </a:solidFill>
          <a:effectLst>
            <a:softEdge rad="12700"/>
          </a:effectLst>
        </p:spPr>
      </p:pic>
      <p:pic>
        <p:nvPicPr>
          <p:cNvPr id="34" name="Bildobjekt 33" descr="En blid som visar ett kuvert">
            <a:extLst>
              <a:ext uri="{FF2B5EF4-FFF2-40B4-BE49-F238E27FC236}">
                <a16:creationId xmlns:a16="http://schemas.microsoft.com/office/drawing/2014/main" id="{0C5E83CE-3B17-E75B-B87B-9A9224512B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1608" y="3107312"/>
            <a:ext cx="651932" cy="562801"/>
          </a:xfrm>
          <a:prstGeom prst="rect">
            <a:avLst/>
          </a:prstGeom>
          <a:effectLst>
            <a:softEdge rad="0"/>
          </a:effectLst>
        </p:spPr>
      </p:pic>
      <p:pic>
        <p:nvPicPr>
          <p:cNvPr id="35" name="Bildobjekt 34" descr="En bild på en pil som visar ritning&#10;">
            <a:extLst>
              <a:ext uri="{FF2B5EF4-FFF2-40B4-BE49-F238E27FC236}">
                <a16:creationId xmlns:a16="http://schemas.microsoft.com/office/drawing/2014/main" id="{0A850C9A-731E-9DBF-49AB-B05D5AF2DF9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1056" y="3064549"/>
            <a:ext cx="684477" cy="642897"/>
          </a:xfrm>
          <a:prstGeom prst="rect">
            <a:avLst/>
          </a:prstGeom>
          <a:solidFill>
            <a:srgbClr val="52A89D"/>
          </a:solidFill>
          <a:effectLst>
            <a:softEdge rad="12700"/>
          </a:effectLst>
        </p:spPr>
      </p:pic>
      <p:pic>
        <p:nvPicPr>
          <p:cNvPr id="36" name="Bildobjekt 35" descr="En bild som visar pusselbitar">
            <a:extLst>
              <a:ext uri="{FF2B5EF4-FFF2-40B4-BE49-F238E27FC236}">
                <a16:creationId xmlns:a16="http://schemas.microsoft.com/office/drawing/2014/main" id="{721F8FC8-08F5-429E-F387-318135C6AE5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9256" y="3073718"/>
            <a:ext cx="676443" cy="663244"/>
          </a:xfrm>
          <a:prstGeom prst="rect">
            <a:avLst/>
          </a:prstGeom>
          <a:solidFill>
            <a:srgbClr val="5B9BD5"/>
          </a:solidFill>
          <a:effectLst>
            <a:softEdge rad="12700"/>
          </a:effectLst>
        </p:spPr>
      </p:pic>
      <p:pic>
        <p:nvPicPr>
          <p:cNvPr id="37" name="Bildobjekt 36" descr="En bild som visar en glödlampa">
            <a:extLst>
              <a:ext uri="{FF2B5EF4-FFF2-40B4-BE49-F238E27FC236}">
                <a16:creationId xmlns:a16="http://schemas.microsoft.com/office/drawing/2014/main" id="{645F262D-D7FA-1DB2-E7D5-195A2AC9406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44033" y="3017626"/>
            <a:ext cx="715502" cy="726343"/>
          </a:xfrm>
          <a:prstGeom prst="rect">
            <a:avLst/>
          </a:prstGeom>
          <a:solidFill>
            <a:srgbClr val="F6A200"/>
          </a:solidFill>
          <a:effectLst>
            <a:softEdge rad="38100"/>
          </a:effectLst>
        </p:spPr>
      </p:pic>
      <p:pic>
        <p:nvPicPr>
          <p:cNvPr id="38" name="Bildobjekt 37" descr="En bild som visar pratbubblor">
            <a:extLst>
              <a:ext uri="{FF2B5EF4-FFF2-40B4-BE49-F238E27FC236}">
                <a16:creationId xmlns:a16="http://schemas.microsoft.com/office/drawing/2014/main" id="{5479CD2B-ABAF-0BD6-54F8-0AA263048D2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47545" y="3149499"/>
            <a:ext cx="731626" cy="557550"/>
          </a:xfrm>
          <a:prstGeom prst="rect">
            <a:avLst/>
          </a:prstGeom>
          <a:solidFill>
            <a:srgbClr val="F8DD44"/>
          </a:solidFill>
          <a:effectLst>
            <a:softEdge rad="12700"/>
          </a:effectLst>
        </p:spPr>
      </p:pic>
      <p:sp>
        <p:nvSpPr>
          <p:cNvPr id="39" name="textruta 38">
            <a:extLst>
              <a:ext uri="{FF2B5EF4-FFF2-40B4-BE49-F238E27FC236}">
                <a16:creationId xmlns:a16="http://schemas.microsoft.com/office/drawing/2014/main" id="{4676A28C-E30D-60D4-C799-C68E691956A9}"/>
              </a:ext>
            </a:extLst>
          </p:cNvPr>
          <p:cNvSpPr txBox="1"/>
          <p:nvPr/>
        </p:nvSpPr>
        <p:spPr>
          <a:xfrm rot="20221104">
            <a:off x="670917" y="1903509"/>
            <a:ext cx="2181604" cy="461665"/>
          </a:xfrm>
          <a:prstGeom prst="rect">
            <a:avLst/>
          </a:prstGeom>
          <a:noFill/>
        </p:spPr>
        <p:txBody>
          <a:bodyPr wrap="square" rtlCol="0">
            <a:spAutoFit/>
          </a:bodyPr>
          <a:lstStyle/>
          <a:p>
            <a:pPr>
              <a:defRPr/>
            </a:pPr>
            <a:r>
              <a:rPr lang="sv-SE" sz="2400" b="1">
                <a:solidFill>
                  <a:srgbClr val="5B9BD5">
                    <a:lumMod val="75000"/>
                  </a:srgbClr>
                </a:solidFill>
                <a:latin typeface="Bradley Hand ITC" panose="03070402050302030203" pitchFamily="66" charset="0"/>
              </a:rPr>
              <a:t>Tidiga insatser</a:t>
            </a:r>
          </a:p>
        </p:txBody>
      </p:sp>
      <p:sp>
        <p:nvSpPr>
          <p:cNvPr id="40" name="textruta 39">
            <a:extLst>
              <a:ext uri="{FF2B5EF4-FFF2-40B4-BE49-F238E27FC236}">
                <a16:creationId xmlns:a16="http://schemas.microsoft.com/office/drawing/2014/main" id="{B2030392-5EAC-4A1E-CF50-1C6C575986BA}"/>
              </a:ext>
            </a:extLst>
          </p:cNvPr>
          <p:cNvSpPr txBox="1"/>
          <p:nvPr/>
        </p:nvSpPr>
        <p:spPr>
          <a:xfrm>
            <a:off x="4942874" y="1347064"/>
            <a:ext cx="2171534" cy="523220"/>
          </a:xfrm>
          <a:prstGeom prst="rect">
            <a:avLst/>
          </a:prstGeom>
          <a:noFill/>
        </p:spPr>
        <p:txBody>
          <a:bodyPr wrap="square" lIns="91440" tIns="45720" rIns="91440" bIns="45720" rtlCol="0" anchor="t">
            <a:spAutoFit/>
          </a:bodyPr>
          <a:lstStyle/>
          <a:p>
            <a:pPr>
              <a:defRPr/>
            </a:pPr>
            <a:r>
              <a:rPr lang="sv-SE" sz="2800" b="1">
                <a:solidFill>
                  <a:srgbClr val="E9A772">
                    <a:lumMod val="75000"/>
                  </a:srgbClr>
                </a:solidFill>
                <a:latin typeface="Berlin Sans FB Demi"/>
              </a:rPr>
              <a:t>Delaktighet</a:t>
            </a:r>
            <a:r>
              <a:rPr lang="sv-SE" sz="2400" b="1">
                <a:solidFill>
                  <a:srgbClr val="E9A772">
                    <a:lumMod val="75000"/>
                  </a:srgbClr>
                </a:solidFill>
                <a:latin typeface="Berlin Sans FB Demi"/>
              </a:rPr>
              <a:t> </a:t>
            </a:r>
            <a:endParaRPr lang="sv-SE" sz="2400" b="1">
              <a:solidFill>
                <a:srgbClr val="E9A772">
                  <a:lumMod val="75000"/>
                </a:srgbClr>
              </a:solidFill>
              <a:latin typeface="Bradley Hand ITC" panose="03070402050302030203" pitchFamily="66" charset="0"/>
            </a:endParaRPr>
          </a:p>
        </p:txBody>
      </p:sp>
      <p:sp>
        <p:nvSpPr>
          <p:cNvPr id="41" name="textruta 40">
            <a:extLst>
              <a:ext uri="{FF2B5EF4-FFF2-40B4-BE49-F238E27FC236}">
                <a16:creationId xmlns:a16="http://schemas.microsoft.com/office/drawing/2014/main" id="{FE1A5E71-D678-F5B9-7A80-C5CF43200F40}"/>
              </a:ext>
            </a:extLst>
          </p:cNvPr>
          <p:cNvSpPr txBox="1"/>
          <p:nvPr/>
        </p:nvSpPr>
        <p:spPr>
          <a:xfrm rot="989094">
            <a:off x="8375778" y="893124"/>
            <a:ext cx="2668305" cy="830997"/>
          </a:xfrm>
          <a:prstGeom prst="rect">
            <a:avLst/>
          </a:prstGeom>
          <a:noFill/>
        </p:spPr>
        <p:txBody>
          <a:bodyPr wrap="square" rtlCol="0">
            <a:spAutoFit/>
          </a:bodyPr>
          <a:lstStyle/>
          <a:p>
            <a:pPr>
              <a:defRPr/>
            </a:pPr>
            <a:r>
              <a:rPr lang="sv-SE" sz="2400" b="1">
                <a:solidFill>
                  <a:srgbClr val="5B9BD5">
                    <a:lumMod val="75000"/>
                  </a:srgbClr>
                </a:solidFill>
                <a:latin typeface="Bradley Hand ITC" panose="03070402050302030203" pitchFamily="66" charset="0"/>
              </a:rPr>
              <a:t>Hur är det nu? </a:t>
            </a:r>
          </a:p>
          <a:p>
            <a:pPr>
              <a:defRPr/>
            </a:pPr>
            <a:r>
              <a:rPr lang="sv-SE" sz="2400" b="1">
                <a:solidFill>
                  <a:srgbClr val="5B9BD5">
                    <a:lumMod val="75000"/>
                  </a:srgbClr>
                </a:solidFill>
                <a:latin typeface="Bradley Hand ITC" panose="03070402050302030203" pitchFamily="66" charset="0"/>
              </a:rPr>
              <a:t>Hur går vi framåt?</a:t>
            </a:r>
          </a:p>
        </p:txBody>
      </p:sp>
      <p:sp>
        <p:nvSpPr>
          <p:cNvPr id="42" name="textruta 41">
            <a:extLst>
              <a:ext uri="{FF2B5EF4-FFF2-40B4-BE49-F238E27FC236}">
                <a16:creationId xmlns:a16="http://schemas.microsoft.com/office/drawing/2014/main" id="{65305FD6-BE2A-345A-161E-230E8FE3BE85}"/>
              </a:ext>
            </a:extLst>
          </p:cNvPr>
          <p:cNvSpPr txBox="1"/>
          <p:nvPr/>
        </p:nvSpPr>
        <p:spPr>
          <a:xfrm rot="849753">
            <a:off x="2061808" y="5887087"/>
            <a:ext cx="1550424" cy="461665"/>
          </a:xfrm>
          <a:prstGeom prst="rect">
            <a:avLst/>
          </a:prstGeom>
          <a:noFill/>
        </p:spPr>
        <p:txBody>
          <a:bodyPr wrap="none" rtlCol="0">
            <a:spAutoFit/>
          </a:bodyPr>
          <a:lstStyle/>
          <a:p>
            <a:pPr defTabSz="457200"/>
            <a:r>
              <a:rPr lang="sv-SE" sz="2400" b="1">
                <a:solidFill>
                  <a:srgbClr val="0070C0"/>
                </a:solidFill>
                <a:latin typeface="Bradley Hand ITC" panose="03070402050302030203" pitchFamily="66" charset="0"/>
              </a:rPr>
              <a:t>Samtycke</a:t>
            </a:r>
          </a:p>
        </p:txBody>
      </p:sp>
      <p:sp>
        <p:nvSpPr>
          <p:cNvPr id="43" name="textruta 42">
            <a:extLst>
              <a:ext uri="{FF2B5EF4-FFF2-40B4-BE49-F238E27FC236}">
                <a16:creationId xmlns:a16="http://schemas.microsoft.com/office/drawing/2014/main" id="{31CF0866-E0F1-56D2-D9DC-D590F15730A0}"/>
              </a:ext>
            </a:extLst>
          </p:cNvPr>
          <p:cNvSpPr txBox="1"/>
          <p:nvPr/>
        </p:nvSpPr>
        <p:spPr>
          <a:xfrm rot="20823992">
            <a:off x="4849750" y="5148519"/>
            <a:ext cx="3347187" cy="461665"/>
          </a:xfrm>
          <a:prstGeom prst="rect">
            <a:avLst/>
          </a:prstGeom>
          <a:noFill/>
        </p:spPr>
        <p:txBody>
          <a:bodyPr wrap="square" rtlCol="0">
            <a:spAutoFit/>
          </a:bodyPr>
          <a:lstStyle/>
          <a:p>
            <a:pPr>
              <a:defRPr/>
            </a:pPr>
            <a:r>
              <a:rPr lang="sv-SE" sz="2400" b="1">
                <a:solidFill>
                  <a:srgbClr val="5B9BD5">
                    <a:lumMod val="75000"/>
                  </a:srgbClr>
                </a:solidFill>
                <a:latin typeface="Bradley Hand ITC" panose="03070402050302030203" pitchFamily="66" charset="0"/>
              </a:rPr>
              <a:t>Vad är viktigt för dig</a:t>
            </a:r>
          </a:p>
        </p:txBody>
      </p:sp>
    </p:spTree>
    <p:extLst>
      <p:ext uri="{BB962C8B-B14F-4D97-AF65-F5344CB8AC3E}">
        <p14:creationId xmlns:p14="http://schemas.microsoft.com/office/powerpoint/2010/main" val="2265230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1000"/>
                                        <p:tgtEl>
                                          <p:spTgt spid="38"/>
                                        </p:tgtEl>
                                      </p:cBhvr>
                                    </p:animEffect>
                                    <p:anim calcmode="lin" valueType="num">
                                      <p:cBhvr>
                                        <p:cTn id="35" dur="1000" fill="hold"/>
                                        <p:tgtEl>
                                          <p:spTgt spid="38"/>
                                        </p:tgtEl>
                                        <p:attrNameLst>
                                          <p:attrName>ppt_x</p:attrName>
                                        </p:attrNameLst>
                                      </p:cBhvr>
                                      <p:tavLst>
                                        <p:tav tm="0">
                                          <p:val>
                                            <p:strVal val="#ppt_x"/>
                                          </p:val>
                                        </p:tav>
                                        <p:tav tm="100000">
                                          <p:val>
                                            <p:strVal val="#ppt_x"/>
                                          </p:val>
                                        </p:tav>
                                      </p:tavLst>
                                    </p:anim>
                                    <p:anim calcmode="lin" valueType="num">
                                      <p:cBhvr>
                                        <p:cTn id="3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1000"/>
                                        <p:tgtEl>
                                          <p:spTgt spid="34"/>
                                        </p:tgtEl>
                                      </p:cBhvr>
                                    </p:animEffect>
                                    <p:anim calcmode="lin" valueType="num">
                                      <p:cBhvr>
                                        <p:cTn id="47" dur="1000" fill="hold"/>
                                        <p:tgtEl>
                                          <p:spTgt spid="34"/>
                                        </p:tgtEl>
                                        <p:attrNameLst>
                                          <p:attrName>ppt_x</p:attrName>
                                        </p:attrNameLst>
                                      </p:cBhvr>
                                      <p:tavLst>
                                        <p:tav tm="0">
                                          <p:val>
                                            <p:strVal val="#ppt_x"/>
                                          </p:val>
                                        </p:tav>
                                        <p:tav tm="100000">
                                          <p:val>
                                            <p:strVal val="#ppt_x"/>
                                          </p:val>
                                        </p:tav>
                                      </p:tavLst>
                                    </p:anim>
                                    <p:anim calcmode="lin" valueType="num">
                                      <p:cBhvr>
                                        <p:cTn id="48" dur="1000" fill="hold"/>
                                        <p:tgtEl>
                                          <p:spTgt spid="3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000"/>
                                        <p:tgtEl>
                                          <p:spTgt spid="27"/>
                                        </p:tgtEl>
                                      </p:cBhvr>
                                    </p:animEffect>
                                    <p:anim calcmode="lin" valueType="num">
                                      <p:cBhvr>
                                        <p:cTn id="59" dur="1000" fill="hold"/>
                                        <p:tgtEl>
                                          <p:spTgt spid="27"/>
                                        </p:tgtEl>
                                        <p:attrNameLst>
                                          <p:attrName>ppt_x</p:attrName>
                                        </p:attrNameLst>
                                      </p:cBhvr>
                                      <p:tavLst>
                                        <p:tav tm="0">
                                          <p:val>
                                            <p:strVal val="#ppt_x"/>
                                          </p:val>
                                        </p:tav>
                                        <p:tav tm="100000">
                                          <p:val>
                                            <p:strVal val="#ppt_x"/>
                                          </p:val>
                                        </p:tav>
                                      </p:tavLst>
                                    </p:anim>
                                    <p:anim calcmode="lin" valueType="num">
                                      <p:cBhvr>
                                        <p:cTn id="60" dur="1000" fill="hold"/>
                                        <p:tgtEl>
                                          <p:spTgt spid="27"/>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1000"/>
                                        <p:tgtEl>
                                          <p:spTgt spid="36"/>
                                        </p:tgtEl>
                                      </p:cBhvr>
                                    </p:animEffect>
                                    <p:anim calcmode="lin" valueType="num">
                                      <p:cBhvr>
                                        <p:cTn id="64" dur="1000" fill="hold"/>
                                        <p:tgtEl>
                                          <p:spTgt spid="36"/>
                                        </p:tgtEl>
                                        <p:attrNameLst>
                                          <p:attrName>ppt_x</p:attrName>
                                        </p:attrNameLst>
                                      </p:cBhvr>
                                      <p:tavLst>
                                        <p:tav tm="0">
                                          <p:val>
                                            <p:strVal val="#ppt_x"/>
                                          </p:val>
                                        </p:tav>
                                        <p:tav tm="100000">
                                          <p:val>
                                            <p:strVal val="#ppt_x"/>
                                          </p:val>
                                        </p:tav>
                                      </p:tavLst>
                                    </p:anim>
                                    <p:anim calcmode="lin" valueType="num">
                                      <p:cBhvr>
                                        <p:cTn id="65" dur="1000" fill="hold"/>
                                        <p:tgtEl>
                                          <p:spTgt spid="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1000"/>
                                        <p:tgtEl>
                                          <p:spTgt spid="24"/>
                                        </p:tgtEl>
                                      </p:cBhvr>
                                    </p:animEffect>
                                    <p:anim calcmode="lin" valueType="num">
                                      <p:cBhvr>
                                        <p:cTn id="81" dur="1000" fill="hold"/>
                                        <p:tgtEl>
                                          <p:spTgt spid="24"/>
                                        </p:tgtEl>
                                        <p:attrNameLst>
                                          <p:attrName>ppt_x</p:attrName>
                                        </p:attrNameLst>
                                      </p:cBhvr>
                                      <p:tavLst>
                                        <p:tav tm="0">
                                          <p:val>
                                            <p:strVal val="#ppt_x"/>
                                          </p:val>
                                        </p:tav>
                                        <p:tav tm="100000">
                                          <p:val>
                                            <p:strVal val="#ppt_x"/>
                                          </p:val>
                                        </p:tav>
                                      </p:tavLst>
                                    </p:anim>
                                    <p:anim calcmode="lin" valueType="num">
                                      <p:cBhvr>
                                        <p:cTn id="82" dur="1000" fill="hold"/>
                                        <p:tgtEl>
                                          <p:spTgt spid="2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1000"/>
                                        <p:tgtEl>
                                          <p:spTgt spid="35"/>
                                        </p:tgtEl>
                                      </p:cBhvr>
                                    </p:animEffect>
                                    <p:anim calcmode="lin" valueType="num">
                                      <p:cBhvr>
                                        <p:cTn id="86" dur="1000" fill="hold"/>
                                        <p:tgtEl>
                                          <p:spTgt spid="35"/>
                                        </p:tgtEl>
                                        <p:attrNameLst>
                                          <p:attrName>ppt_x</p:attrName>
                                        </p:attrNameLst>
                                      </p:cBhvr>
                                      <p:tavLst>
                                        <p:tav tm="0">
                                          <p:val>
                                            <p:strVal val="#ppt_x"/>
                                          </p:val>
                                        </p:tav>
                                        <p:tav tm="100000">
                                          <p:val>
                                            <p:strVal val="#ppt_x"/>
                                          </p:val>
                                        </p:tav>
                                      </p:tavLst>
                                    </p:anim>
                                    <p:anim calcmode="lin" valueType="num">
                                      <p:cBhvr>
                                        <p:cTn id="87"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fade">
                                      <p:cBhvr>
                                        <p:cTn id="92" dur="1000"/>
                                        <p:tgtEl>
                                          <p:spTgt spid="14"/>
                                        </p:tgtEl>
                                      </p:cBhvr>
                                    </p:animEffect>
                                    <p:anim calcmode="lin" valueType="num">
                                      <p:cBhvr>
                                        <p:cTn id="93" dur="1000" fill="hold"/>
                                        <p:tgtEl>
                                          <p:spTgt spid="14"/>
                                        </p:tgtEl>
                                        <p:attrNameLst>
                                          <p:attrName>ppt_x</p:attrName>
                                        </p:attrNameLst>
                                      </p:cBhvr>
                                      <p:tavLst>
                                        <p:tav tm="0">
                                          <p:val>
                                            <p:strVal val="#ppt_x"/>
                                          </p:val>
                                        </p:tav>
                                        <p:tav tm="100000">
                                          <p:val>
                                            <p:strVal val="#ppt_x"/>
                                          </p:val>
                                        </p:tav>
                                      </p:tavLst>
                                    </p:anim>
                                    <p:anim calcmode="lin" valueType="num">
                                      <p:cBhvr>
                                        <p:cTn id="94" dur="1000" fill="hold"/>
                                        <p:tgtEl>
                                          <p:spTgt spid="14"/>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1000"/>
                                        <p:tgtEl>
                                          <p:spTgt spid="30"/>
                                        </p:tgtEl>
                                      </p:cBhvr>
                                    </p:animEffect>
                                    <p:anim calcmode="lin" valueType="num">
                                      <p:cBhvr>
                                        <p:cTn id="98" dur="1000" fill="hold"/>
                                        <p:tgtEl>
                                          <p:spTgt spid="30"/>
                                        </p:tgtEl>
                                        <p:attrNameLst>
                                          <p:attrName>ppt_x</p:attrName>
                                        </p:attrNameLst>
                                      </p:cBhvr>
                                      <p:tavLst>
                                        <p:tav tm="0">
                                          <p:val>
                                            <p:strVal val="#ppt_x"/>
                                          </p:val>
                                        </p:tav>
                                        <p:tav tm="100000">
                                          <p:val>
                                            <p:strVal val="#ppt_x"/>
                                          </p:val>
                                        </p:tav>
                                      </p:tavLst>
                                    </p:anim>
                                    <p:anim calcmode="lin" valueType="num">
                                      <p:cBhvr>
                                        <p:cTn id="99" dur="1000" fill="hold"/>
                                        <p:tgtEl>
                                          <p:spTgt spid="3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fade">
                                      <p:cBhvr>
                                        <p:cTn id="102" dur="1000"/>
                                        <p:tgtEl>
                                          <p:spTgt spid="33"/>
                                        </p:tgtEl>
                                      </p:cBhvr>
                                    </p:animEffect>
                                    <p:anim calcmode="lin" valueType="num">
                                      <p:cBhvr>
                                        <p:cTn id="103" dur="1000" fill="hold"/>
                                        <p:tgtEl>
                                          <p:spTgt spid="33"/>
                                        </p:tgtEl>
                                        <p:attrNameLst>
                                          <p:attrName>ppt_x</p:attrName>
                                        </p:attrNameLst>
                                      </p:cBhvr>
                                      <p:tavLst>
                                        <p:tav tm="0">
                                          <p:val>
                                            <p:strVal val="#ppt_x"/>
                                          </p:val>
                                        </p:tav>
                                        <p:tav tm="100000">
                                          <p:val>
                                            <p:strVal val="#ppt_x"/>
                                          </p:val>
                                        </p:tav>
                                      </p:tavLst>
                                    </p:anim>
                                    <p:anim calcmode="lin" valueType="num">
                                      <p:cBhvr>
                                        <p:cTn id="10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1000"/>
                                        <p:tgtEl>
                                          <p:spTgt spid="39"/>
                                        </p:tgtEl>
                                      </p:cBhvr>
                                    </p:animEffect>
                                    <p:anim calcmode="lin" valueType="num">
                                      <p:cBhvr>
                                        <p:cTn id="110" dur="1000" fill="hold"/>
                                        <p:tgtEl>
                                          <p:spTgt spid="39"/>
                                        </p:tgtEl>
                                        <p:attrNameLst>
                                          <p:attrName>ppt_x</p:attrName>
                                        </p:attrNameLst>
                                      </p:cBhvr>
                                      <p:tavLst>
                                        <p:tav tm="0">
                                          <p:val>
                                            <p:strVal val="#ppt_x"/>
                                          </p:val>
                                        </p:tav>
                                        <p:tav tm="100000">
                                          <p:val>
                                            <p:strVal val="#ppt_x"/>
                                          </p:val>
                                        </p:tav>
                                      </p:tavLst>
                                    </p:anim>
                                    <p:anim calcmode="lin" valueType="num">
                                      <p:cBhvr>
                                        <p:cTn id="111" dur="1000" fill="hold"/>
                                        <p:tgtEl>
                                          <p:spTgt spid="39"/>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1000"/>
                                        <p:tgtEl>
                                          <p:spTgt spid="41"/>
                                        </p:tgtEl>
                                      </p:cBhvr>
                                    </p:animEffect>
                                    <p:anim calcmode="lin" valueType="num">
                                      <p:cBhvr>
                                        <p:cTn id="115" dur="1000" fill="hold"/>
                                        <p:tgtEl>
                                          <p:spTgt spid="41"/>
                                        </p:tgtEl>
                                        <p:attrNameLst>
                                          <p:attrName>ppt_x</p:attrName>
                                        </p:attrNameLst>
                                      </p:cBhvr>
                                      <p:tavLst>
                                        <p:tav tm="0">
                                          <p:val>
                                            <p:strVal val="#ppt_x"/>
                                          </p:val>
                                        </p:tav>
                                        <p:tav tm="100000">
                                          <p:val>
                                            <p:strVal val="#ppt_x"/>
                                          </p:val>
                                        </p:tav>
                                      </p:tavLst>
                                    </p:anim>
                                    <p:anim calcmode="lin" valueType="num">
                                      <p:cBhvr>
                                        <p:cTn id="116" dur="1000" fill="hold"/>
                                        <p:tgtEl>
                                          <p:spTgt spid="41"/>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fade">
                                      <p:cBhvr>
                                        <p:cTn id="119" dur="1000"/>
                                        <p:tgtEl>
                                          <p:spTgt spid="43"/>
                                        </p:tgtEl>
                                      </p:cBhvr>
                                    </p:animEffect>
                                    <p:anim calcmode="lin" valueType="num">
                                      <p:cBhvr>
                                        <p:cTn id="120" dur="1000" fill="hold"/>
                                        <p:tgtEl>
                                          <p:spTgt spid="43"/>
                                        </p:tgtEl>
                                        <p:attrNameLst>
                                          <p:attrName>ppt_x</p:attrName>
                                        </p:attrNameLst>
                                      </p:cBhvr>
                                      <p:tavLst>
                                        <p:tav tm="0">
                                          <p:val>
                                            <p:strVal val="#ppt_x"/>
                                          </p:val>
                                        </p:tav>
                                        <p:tav tm="100000">
                                          <p:val>
                                            <p:strVal val="#ppt_x"/>
                                          </p:val>
                                        </p:tav>
                                      </p:tavLst>
                                    </p:anim>
                                    <p:anim calcmode="lin" valueType="num">
                                      <p:cBhvr>
                                        <p:cTn id="121" dur="1000" fill="hold"/>
                                        <p:tgtEl>
                                          <p:spTgt spid="43"/>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42"/>
                                        </p:tgtEl>
                                        <p:attrNameLst>
                                          <p:attrName>style.visibility</p:attrName>
                                        </p:attrNameLst>
                                      </p:cBhvr>
                                      <p:to>
                                        <p:strVal val="visible"/>
                                      </p:to>
                                    </p:set>
                                    <p:animEffect transition="in" filter="fade">
                                      <p:cBhvr>
                                        <p:cTn id="124" dur="1000"/>
                                        <p:tgtEl>
                                          <p:spTgt spid="42"/>
                                        </p:tgtEl>
                                      </p:cBhvr>
                                    </p:animEffect>
                                    <p:anim calcmode="lin" valueType="num">
                                      <p:cBhvr>
                                        <p:cTn id="125" dur="1000" fill="hold"/>
                                        <p:tgtEl>
                                          <p:spTgt spid="42"/>
                                        </p:tgtEl>
                                        <p:attrNameLst>
                                          <p:attrName>ppt_x</p:attrName>
                                        </p:attrNameLst>
                                      </p:cBhvr>
                                      <p:tavLst>
                                        <p:tav tm="0">
                                          <p:val>
                                            <p:strVal val="#ppt_x"/>
                                          </p:val>
                                        </p:tav>
                                        <p:tav tm="100000">
                                          <p:val>
                                            <p:strVal val="#ppt_x"/>
                                          </p:val>
                                        </p:tav>
                                      </p:tavLst>
                                    </p:anim>
                                    <p:anim calcmode="lin" valueType="num">
                                      <p:cBhvr>
                                        <p:cTn id="126" dur="1000" fill="hold"/>
                                        <p:tgtEl>
                                          <p:spTgt spid="42"/>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fade">
                                      <p:cBhvr>
                                        <p:cTn id="129" dur="1000"/>
                                        <p:tgtEl>
                                          <p:spTgt spid="40"/>
                                        </p:tgtEl>
                                      </p:cBhvr>
                                    </p:animEffect>
                                    <p:anim calcmode="lin" valueType="num">
                                      <p:cBhvr>
                                        <p:cTn id="130" dur="1000" fill="hold"/>
                                        <p:tgtEl>
                                          <p:spTgt spid="40"/>
                                        </p:tgtEl>
                                        <p:attrNameLst>
                                          <p:attrName>ppt_x</p:attrName>
                                        </p:attrNameLst>
                                      </p:cBhvr>
                                      <p:tavLst>
                                        <p:tav tm="0">
                                          <p:val>
                                            <p:strVal val="#ppt_x"/>
                                          </p:val>
                                        </p:tav>
                                        <p:tav tm="100000">
                                          <p:val>
                                            <p:strVal val="#ppt_x"/>
                                          </p:val>
                                        </p:tav>
                                      </p:tavLst>
                                    </p:anim>
                                    <p:anim calcmode="lin" valueType="num">
                                      <p:cBhvr>
                                        <p:cTn id="13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39" grpId="0"/>
      <p:bldP spid="40" grpId="0"/>
      <p:bldP spid="41" grpId="0"/>
      <p:bldP spid="42" grpId="0"/>
      <p:bldP spid="4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AC96AE9A-CE45-CEAB-73E6-177C57FC964A}"/>
              </a:ext>
            </a:extLst>
          </p:cNvPr>
          <p:cNvSpPr>
            <a:spLocks noGrp="1"/>
          </p:cNvSpPr>
          <p:nvPr>
            <p:ph type="title"/>
          </p:nvPr>
        </p:nvSpPr>
        <p:spPr/>
        <p:txBody>
          <a:bodyPr/>
          <a:lstStyle/>
          <a:p>
            <a:r>
              <a:rPr lang="sv-SE"/>
              <a:t>Mallar för SIP finns för Västra Götaland</a:t>
            </a:r>
          </a:p>
        </p:txBody>
      </p:sp>
      <p:sp>
        <p:nvSpPr>
          <p:cNvPr id="6" name="Platshållare för innehåll 5">
            <a:extLst>
              <a:ext uri="{FF2B5EF4-FFF2-40B4-BE49-F238E27FC236}">
                <a16:creationId xmlns:a16="http://schemas.microsoft.com/office/drawing/2014/main" id="{B9DD0C8B-FDA4-CA9A-A759-546AF3AC6094}"/>
              </a:ext>
            </a:extLst>
          </p:cNvPr>
          <p:cNvSpPr>
            <a:spLocks noGrp="1"/>
          </p:cNvSpPr>
          <p:nvPr>
            <p:ph idx="1"/>
          </p:nvPr>
        </p:nvSpPr>
        <p:spPr/>
        <p:txBody>
          <a:bodyPr/>
          <a:lstStyle/>
          <a:p>
            <a:r>
              <a:rPr lang="sv-SE">
                <a:hlinkClick r:id="rId2"/>
              </a:rPr>
              <a:t>Mallar och formulär - Vårdsamverkan i Västra Götaland</a:t>
            </a:r>
            <a:endParaRPr lang="sv-SE"/>
          </a:p>
          <a:p>
            <a:pPr marL="0" indent="0">
              <a:buNone/>
            </a:pPr>
            <a:endParaRPr lang="sv-SE"/>
          </a:p>
        </p:txBody>
      </p:sp>
      <p:sp>
        <p:nvSpPr>
          <p:cNvPr id="3" name="Platshållare för datum 2">
            <a:extLst>
              <a:ext uri="{FF2B5EF4-FFF2-40B4-BE49-F238E27FC236}">
                <a16:creationId xmlns:a16="http://schemas.microsoft.com/office/drawing/2014/main" id="{411C799D-B7C5-B751-1AA4-89277945F417}"/>
              </a:ext>
            </a:extLst>
          </p:cNvPr>
          <p:cNvSpPr>
            <a:spLocks noGrp="1"/>
          </p:cNvSpPr>
          <p:nvPr>
            <p:ph type="dt" sz="half" idx="10"/>
          </p:nvPr>
        </p:nvSpPr>
        <p:spPr/>
        <p:txBody>
          <a:bodyPr/>
          <a:lstStyle/>
          <a:p>
            <a:fld id="{84D21418-316D-4E4F-880A-41BA05536142}" type="datetime1">
              <a:rPr lang="sv-SE" smtClean="0"/>
              <a:t>2024-12-19</a:t>
            </a:fld>
            <a:endParaRPr lang="sv-SE"/>
          </a:p>
        </p:txBody>
      </p:sp>
      <p:sp>
        <p:nvSpPr>
          <p:cNvPr id="4" name="Platshållare för sidfot 3">
            <a:extLst>
              <a:ext uri="{FF2B5EF4-FFF2-40B4-BE49-F238E27FC236}">
                <a16:creationId xmlns:a16="http://schemas.microsoft.com/office/drawing/2014/main" id="{3C903415-B6E8-AA01-7F4D-4C534B77A30A}"/>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43961508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51F380-74A3-4755-86CD-28D12B7AB63C}"/>
              </a:ext>
            </a:extLst>
          </p:cNvPr>
          <p:cNvSpPr>
            <a:spLocks noGrp="1"/>
          </p:cNvSpPr>
          <p:nvPr>
            <p:ph type="title"/>
          </p:nvPr>
        </p:nvSpPr>
        <p:spPr>
          <a:xfrm>
            <a:off x="643467" y="321734"/>
            <a:ext cx="10905066" cy="1135737"/>
          </a:xfrm>
        </p:spPr>
        <p:txBody>
          <a:bodyPr>
            <a:normAutofit/>
          </a:bodyPr>
          <a:lstStyle/>
          <a:p>
            <a:r>
              <a:rPr lang="sv-SE" sz="3600" b="1">
                <a:latin typeface="Cambria" panose="02040503050406030204" pitchFamily="18" charset="0"/>
                <a:ea typeface="Cambria" panose="02040503050406030204" pitchFamily="18" charset="0"/>
              </a:rPr>
              <a:t>Samtycke</a:t>
            </a:r>
          </a:p>
        </p:txBody>
      </p:sp>
      <p:pic>
        <p:nvPicPr>
          <p:cNvPr id="4" name="Bildobjekt 3">
            <a:extLst>
              <a:ext uri="{FF2B5EF4-FFF2-40B4-BE49-F238E27FC236}">
                <a16:creationId xmlns:a16="http://schemas.microsoft.com/office/drawing/2014/main" id="{2AEE6AED-61EE-411E-8818-4DA2DB3A2D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94624">
            <a:off x="6328662" y="990478"/>
            <a:ext cx="3047033" cy="4306762"/>
          </a:xfrm>
          <a:prstGeom prst="rect">
            <a:avLst/>
          </a:prstGeom>
          <a:effectLst>
            <a:outerShdw blurRad="76200" dir="13500000" sy="23000" kx="1200000" algn="br" rotWithShape="0">
              <a:prstClr val="black">
                <a:alpha val="20000"/>
              </a:prstClr>
            </a:outerShdw>
          </a:effectLst>
        </p:spPr>
      </p:pic>
      <p:pic>
        <p:nvPicPr>
          <p:cNvPr id="5" name="Bildobjekt 4">
            <a:extLst>
              <a:ext uri="{FF2B5EF4-FFF2-40B4-BE49-F238E27FC236}">
                <a16:creationId xmlns:a16="http://schemas.microsoft.com/office/drawing/2014/main" id="{5D9724F5-5D1A-4EAC-9799-02A9E41995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94806">
            <a:off x="2021263" y="1229056"/>
            <a:ext cx="3047033" cy="4261586"/>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183196219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16851A-B3E6-4270-A57B-67DEB9FE5002}"/>
              </a:ext>
            </a:extLst>
          </p:cNvPr>
          <p:cNvSpPr>
            <a:spLocks noGrp="1"/>
          </p:cNvSpPr>
          <p:nvPr>
            <p:ph type="title"/>
          </p:nvPr>
        </p:nvSpPr>
        <p:spPr>
          <a:xfrm>
            <a:off x="457107" y="456666"/>
            <a:ext cx="10905066" cy="1110225"/>
          </a:xfrm>
        </p:spPr>
        <p:txBody>
          <a:bodyPr>
            <a:normAutofit fontScale="90000"/>
          </a:bodyPr>
          <a:lstStyle/>
          <a:p>
            <a:br>
              <a:rPr lang="sv-SE" sz="3600"/>
            </a:br>
            <a:r>
              <a:rPr lang="sv-SE" sz="3600"/>
              <a:t>Kartlägga behovet till ett SIP mötet</a:t>
            </a:r>
            <a:br>
              <a:rPr lang="sv-SE" sz="3600"/>
            </a:br>
            <a:br>
              <a:rPr lang="sv-SE" sz="3600" b="1">
                <a:solidFill>
                  <a:schemeClr val="tx1">
                    <a:lumMod val="75000"/>
                    <a:lumOff val="25000"/>
                  </a:schemeClr>
                </a:solidFill>
                <a:latin typeface="Cambria" panose="02040503050406030204" pitchFamily="18" charset="0"/>
              </a:rPr>
            </a:br>
            <a:r>
              <a:rPr lang="sv-SE" sz="2200">
                <a:solidFill>
                  <a:srgbClr val="E7E6E6">
                    <a:lumMod val="25000"/>
                  </a:srgbClr>
                </a:solidFill>
                <a:cs typeface="Times New Roman" panose="02020603050405020304" pitchFamily="18" charset="0"/>
              </a:rPr>
              <a:t>Vi planerar mötet tillsammans den enskilde</a:t>
            </a:r>
            <a:endParaRPr lang="sv-SE" sz="3600"/>
          </a:p>
        </p:txBody>
      </p:sp>
      <p:sp>
        <p:nvSpPr>
          <p:cNvPr id="50" name="Platshållare för innehåll 49">
            <a:extLst>
              <a:ext uri="{FF2B5EF4-FFF2-40B4-BE49-F238E27FC236}">
                <a16:creationId xmlns:a16="http://schemas.microsoft.com/office/drawing/2014/main" id="{0FBCA5AF-5726-43FB-B99E-1C4C445C60F4}"/>
              </a:ext>
            </a:extLst>
          </p:cNvPr>
          <p:cNvSpPr>
            <a:spLocks noGrp="1"/>
          </p:cNvSpPr>
          <p:nvPr>
            <p:ph idx="1"/>
          </p:nvPr>
        </p:nvSpPr>
        <p:spPr>
          <a:xfrm>
            <a:off x="0" y="1796704"/>
            <a:ext cx="5566438" cy="390876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a:p>
            <a:pPr lvl="1" algn="just">
              <a:lnSpc>
                <a:spcPct val="100000"/>
              </a:lnSpc>
              <a:spcBef>
                <a:spcPts val="0"/>
              </a:spcBef>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Vilka resurspersoner ska vara med på mötet (så alla har en delaktighet i mötet)?</a:t>
            </a:r>
          </a:p>
          <a:p>
            <a:pPr marL="457200" lvl="1" indent="0" algn="just">
              <a:lnSpc>
                <a:spcPct val="100000"/>
              </a:lnSpc>
              <a:spcBef>
                <a:spcPts val="0"/>
              </a:spcBef>
              <a:buNone/>
              <a:defRPr/>
            </a:pPr>
            <a:endParaRPr lang="sv-SE" sz="2000">
              <a:solidFill>
                <a:srgbClr val="E7E6E6">
                  <a:lumMod val="25000"/>
                </a:srgbClr>
              </a:solidFill>
              <a:latin typeface="+mj-lt"/>
              <a:cs typeface="Times New Roman" panose="02020603050405020304" pitchFamily="18" charset="0"/>
            </a:endParaRPr>
          </a:p>
          <a:p>
            <a:pPr lvl="1" algn="just">
              <a:lnSpc>
                <a:spcPct val="100000"/>
              </a:lnSpc>
              <a:spcBef>
                <a:spcPts val="0"/>
              </a:spcBef>
              <a:defRPr/>
            </a:pPr>
            <a:r>
              <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rPr>
              <a:t>Syftet till mötet?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Aktuella frågeställningar?</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16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p:txBody>
      </p:sp>
      <p:pic>
        <p:nvPicPr>
          <p:cNvPr id="5" name="Bildobjekt 4">
            <a:extLst>
              <a:ext uri="{FF2B5EF4-FFF2-40B4-BE49-F238E27FC236}">
                <a16:creationId xmlns:a16="http://schemas.microsoft.com/office/drawing/2014/main" id="{D2EA0BC5-74CD-46F4-9302-D1BAA83D4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13894">
            <a:off x="8076676" y="642478"/>
            <a:ext cx="3862129" cy="5382756"/>
          </a:xfrm>
          <a:prstGeom prst="rect">
            <a:avLst/>
          </a:prstGeom>
          <a:effectLst>
            <a:outerShdw blurRad="76200" dir="13500000" sy="23000" kx="1200000" algn="br" rotWithShape="0">
              <a:prstClr val="black">
                <a:alpha val="20000"/>
              </a:prstClr>
            </a:outerShdw>
          </a:effectLst>
        </p:spPr>
      </p:pic>
      <p:pic>
        <p:nvPicPr>
          <p:cNvPr id="4" name="Bildobjekt 3">
            <a:extLst>
              <a:ext uri="{FF2B5EF4-FFF2-40B4-BE49-F238E27FC236}">
                <a16:creationId xmlns:a16="http://schemas.microsoft.com/office/drawing/2014/main" id="{2C8BBA47-890C-4FCA-8DE9-83118B3967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01195">
            <a:off x="5819537" y="2254464"/>
            <a:ext cx="3033966" cy="4258198"/>
          </a:xfrm>
          <a:prstGeom prst="rect">
            <a:avLst/>
          </a:prstGeom>
          <a:effectLst>
            <a:outerShdw blurRad="76200" dir="13500000" sy="23000" kx="1200000" algn="br" rotWithShape="0">
              <a:prstClr val="black">
                <a:alpha val="20000"/>
              </a:prstClr>
            </a:outerShdw>
          </a:effectLst>
        </p:spPr>
      </p:pic>
      <p:cxnSp>
        <p:nvCxnSpPr>
          <p:cNvPr id="7" name="Rak pilkoppling 6">
            <a:extLst>
              <a:ext uri="{FF2B5EF4-FFF2-40B4-BE49-F238E27FC236}">
                <a16:creationId xmlns:a16="http://schemas.microsoft.com/office/drawing/2014/main" id="{E9625D9A-1023-4DAA-9D42-B38715867F1D}"/>
              </a:ext>
            </a:extLst>
          </p:cNvPr>
          <p:cNvCxnSpPr/>
          <p:nvPr/>
        </p:nvCxnSpPr>
        <p:spPr>
          <a:xfrm flipV="1">
            <a:off x="2654300" y="1308100"/>
            <a:ext cx="5981700" cy="2120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Rak pilkoppling 8">
            <a:extLst>
              <a:ext uri="{FF2B5EF4-FFF2-40B4-BE49-F238E27FC236}">
                <a16:creationId xmlns:a16="http://schemas.microsoft.com/office/drawing/2014/main" id="{BB7EFCE5-19D5-45EB-AF9D-46E1A8A47633}"/>
              </a:ext>
            </a:extLst>
          </p:cNvPr>
          <p:cNvCxnSpPr/>
          <p:nvPr/>
        </p:nvCxnSpPr>
        <p:spPr>
          <a:xfrm>
            <a:off x="3054350" y="3016250"/>
            <a:ext cx="3752850" cy="18859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Rak pilkoppling 10">
            <a:extLst>
              <a:ext uri="{FF2B5EF4-FFF2-40B4-BE49-F238E27FC236}">
                <a16:creationId xmlns:a16="http://schemas.microsoft.com/office/drawing/2014/main" id="{C318578E-266F-4235-AAB7-341462D20816}"/>
              </a:ext>
            </a:extLst>
          </p:cNvPr>
          <p:cNvCxnSpPr/>
          <p:nvPr/>
        </p:nvCxnSpPr>
        <p:spPr>
          <a:xfrm flipV="1">
            <a:off x="3498850" y="2004466"/>
            <a:ext cx="5030807" cy="20785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222318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xEl>
                                              <p:pRg st="2" end="2"/>
                                            </p:txEl>
                                          </p:spTgt>
                                        </p:tgtEl>
                                        <p:attrNameLst>
                                          <p:attrName>style.visibility</p:attrName>
                                        </p:attrNameLst>
                                      </p:cBhvr>
                                      <p:to>
                                        <p:strVal val="visible"/>
                                      </p:to>
                                    </p:set>
                                    <p:animEffect transition="in" filter="fade">
                                      <p:cBhvr>
                                        <p:cTn id="7" dur="1000"/>
                                        <p:tgtEl>
                                          <p:spTgt spid="50">
                                            <p:txEl>
                                              <p:pRg st="2" end="2"/>
                                            </p:txEl>
                                          </p:spTgt>
                                        </p:tgtEl>
                                      </p:cBhvr>
                                    </p:animEffect>
                                    <p:anim calcmode="lin" valueType="num">
                                      <p:cBhvr>
                                        <p:cTn id="8" dur="1000" fill="hold"/>
                                        <p:tgtEl>
                                          <p:spTgt spid="5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0">
                                            <p:txEl>
                                              <p:pRg st="4" end="4"/>
                                            </p:txEl>
                                          </p:spTgt>
                                        </p:tgtEl>
                                        <p:attrNameLst>
                                          <p:attrName>style.visibility</p:attrName>
                                        </p:attrNameLst>
                                      </p:cBhvr>
                                      <p:to>
                                        <p:strVal val="visible"/>
                                      </p:to>
                                    </p:set>
                                    <p:animEffect transition="in" filter="fade">
                                      <p:cBhvr>
                                        <p:cTn id="12" dur="1000"/>
                                        <p:tgtEl>
                                          <p:spTgt spid="50">
                                            <p:txEl>
                                              <p:pRg st="4" end="4"/>
                                            </p:txEl>
                                          </p:spTgt>
                                        </p:tgtEl>
                                      </p:cBhvr>
                                    </p:animEffect>
                                    <p:anim calcmode="lin" valueType="num">
                                      <p:cBhvr>
                                        <p:cTn id="13" dur="1000" fill="hold"/>
                                        <p:tgtEl>
                                          <p:spTgt spid="50">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50">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0">
                                            <p:txEl>
                                              <p:pRg st="6" end="6"/>
                                            </p:txEl>
                                          </p:spTgt>
                                        </p:tgtEl>
                                        <p:attrNameLst>
                                          <p:attrName>style.visibility</p:attrName>
                                        </p:attrNameLst>
                                      </p:cBhvr>
                                      <p:to>
                                        <p:strVal val="visible"/>
                                      </p:to>
                                    </p:set>
                                    <p:animEffect transition="in" filter="fade">
                                      <p:cBhvr>
                                        <p:cTn id="17" dur="1000"/>
                                        <p:tgtEl>
                                          <p:spTgt spid="50">
                                            <p:txEl>
                                              <p:pRg st="6" end="6"/>
                                            </p:txEl>
                                          </p:spTgt>
                                        </p:tgtEl>
                                      </p:cBhvr>
                                    </p:animEffect>
                                    <p:anim calcmode="lin" valueType="num">
                                      <p:cBhvr>
                                        <p:cTn id="18" dur="1000" fill="hold"/>
                                        <p:tgtEl>
                                          <p:spTgt spid="50">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5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7A492E-A3A9-496A-85AA-AB21F0D0CA71}"/>
              </a:ext>
            </a:extLst>
          </p:cNvPr>
          <p:cNvSpPr>
            <a:spLocks noGrp="1"/>
          </p:cNvSpPr>
          <p:nvPr>
            <p:ph type="title"/>
          </p:nvPr>
        </p:nvSpPr>
        <p:spPr>
          <a:xfrm>
            <a:off x="643467" y="321734"/>
            <a:ext cx="4970877" cy="1135737"/>
          </a:xfrm>
        </p:spPr>
        <p:txBody>
          <a:bodyPr>
            <a:normAutofit fontScale="90000"/>
          </a:bodyPr>
          <a:lstStyle/>
          <a:p>
            <a:br>
              <a:rPr lang="sv-SE" sz="1700" b="1">
                <a:latin typeface="Cambria" panose="02040503050406030204" pitchFamily="18" charset="0"/>
              </a:rPr>
            </a:br>
            <a:r>
              <a:rPr lang="sv-SE" sz="3600" b="1">
                <a:latin typeface="+mn-lt"/>
              </a:rPr>
              <a:t>SIP</a:t>
            </a:r>
            <a:br>
              <a:rPr lang="sv-SE" sz="3600" b="1">
                <a:latin typeface="+mn-lt"/>
              </a:rPr>
            </a:br>
            <a:r>
              <a:rPr lang="sv-SE" sz="2700" b="1">
                <a:latin typeface="+mn-lt"/>
              </a:rPr>
              <a:t>Samordnad individuell plan</a:t>
            </a:r>
            <a:br>
              <a:rPr lang="sv-SE" sz="1700" b="1">
                <a:latin typeface="Cambria" panose="02040503050406030204" pitchFamily="18" charset="0"/>
              </a:rPr>
            </a:br>
            <a:endParaRPr lang="sv-SE" sz="1700"/>
          </a:p>
        </p:txBody>
      </p:sp>
      <p:sp>
        <p:nvSpPr>
          <p:cNvPr id="3" name="Platshållare för innehåll 2">
            <a:extLst>
              <a:ext uri="{FF2B5EF4-FFF2-40B4-BE49-F238E27FC236}">
                <a16:creationId xmlns:a16="http://schemas.microsoft.com/office/drawing/2014/main" id="{85F4C008-1933-45C0-AB4C-0DCDE77A4F96}"/>
              </a:ext>
            </a:extLst>
          </p:cNvPr>
          <p:cNvSpPr>
            <a:spLocks noGrp="1"/>
          </p:cNvSpPr>
          <p:nvPr>
            <p:ph idx="1"/>
          </p:nvPr>
        </p:nvSpPr>
        <p:spPr>
          <a:xfrm>
            <a:off x="643468" y="1782981"/>
            <a:ext cx="4970877" cy="4393982"/>
          </a:xfrm>
        </p:spPr>
        <p:txBody>
          <a:bodyPr>
            <a:normAutofit/>
          </a:bodyPr>
          <a:lstStyle/>
          <a:p>
            <a:pPr marL="0" indent="0">
              <a:buNone/>
            </a:pPr>
            <a:r>
              <a:rPr lang="sv-SE" sz="2000"/>
              <a:t>Vid det förberedande mötet med den enskilde börjar dokumentationen i den här mallen för SIP. </a:t>
            </a:r>
          </a:p>
          <a:p>
            <a:pPr marL="0" indent="0">
              <a:buNone/>
            </a:pPr>
            <a:endParaRPr lang="sv-SE" sz="2000"/>
          </a:p>
          <a:p>
            <a:r>
              <a:rPr lang="sv-SE" sz="2000" u="sng">
                <a:solidFill>
                  <a:srgbClr val="00B050"/>
                </a:solidFill>
              </a:rPr>
              <a:t>Gröna</a:t>
            </a:r>
            <a:r>
              <a:rPr lang="sv-SE" sz="2000"/>
              <a:t> avsnitt fylls i under förberedelserna inför SIP-mötet tillsammans med huvudansvarig fast vårdkontakt/huvudansvarig för SIP och </a:t>
            </a:r>
          </a:p>
          <a:p>
            <a:r>
              <a:rPr lang="sv-SE" sz="2000" u="sng">
                <a:solidFill>
                  <a:srgbClr val="0070C0"/>
                </a:solidFill>
              </a:rPr>
              <a:t>Blå</a:t>
            </a:r>
            <a:r>
              <a:rPr lang="sv-SE" sz="2000"/>
              <a:t> fylls i under SIP-mötet. </a:t>
            </a:r>
          </a:p>
          <a:p>
            <a:r>
              <a:rPr lang="sv-SE" sz="2000"/>
              <a:t>Det</a:t>
            </a:r>
            <a:r>
              <a:rPr lang="sv-SE" sz="2000">
                <a:solidFill>
                  <a:srgbClr val="FF0000"/>
                </a:solidFill>
              </a:rPr>
              <a:t> </a:t>
            </a:r>
            <a:r>
              <a:rPr lang="sv-SE" sz="2000" u="sng">
                <a:solidFill>
                  <a:srgbClr val="FF0000"/>
                </a:solidFill>
              </a:rPr>
              <a:t>röda</a:t>
            </a:r>
            <a:r>
              <a:rPr lang="sv-SE" sz="2000">
                <a:solidFill>
                  <a:srgbClr val="FF0000"/>
                </a:solidFill>
              </a:rPr>
              <a:t> </a:t>
            </a:r>
            <a:r>
              <a:rPr lang="sv-SE" sz="2000"/>
              <a:t>avsnittet fylls i på uppföljning. </a:t>
            </a:r>
          </a:p>
        </p:txBody>
      </p:sp>
      <p:pic>
        <p:nvPicPr>
          <p:cNvPr id="6" name="Bildobjekt 5">
            <a:extLst>
              <a:ext uri="{FF2B5EF4-FFF2-40B4-BE49-F238E27FC236}">
                <a16:creationId xmlns:a16="http://schemas.microsoft.com/office/drawing/2014/main" id="{9B61A505-0039-4E45-9271-C831FF359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09283">
            <a:off x="9231116" y="518516"/>
            <a:ext cx="1971518" cy="2757370"/>
          </a:xfrm>
          <a:prstGeom prst="rect">
            <a:avLst/>
          </a:prstGeom>
          <a:effectLst>
            <a:outerShdw blurRad="76200" dir="13500000" sy="23000" kx="1200000" algn="br" rotWithShape="0">
              <a:prstClr val="black">
                <a:alpha val="20000"/>
              </a:prstClr>
            </a:outerShdw>
          </a:effectLst>
        </p:spPr>
      </p:pic>
      <p:pic>
        <p:nvPicPr>
          <p:cNvPr id="4" name="Bildobjekt 3">
            <a:extLst>
              <a:ext uri="{FF2B5EF4-FFF2-40B4-BE49-F238E27FC236}">
                <a16:creationId xmlns:a16="http://schemas.microsoft.com/office/drawing/2014/main" id="{A1A6AEE3-4E29-47A3-BBA3-8C7B9ECA6D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63393">
            <a:off x="9335346" y="3733452"/>
            <a:ext cx="1958698" cy="2711002"/>
          </a:xfrm>
          <a:prstGeom prst="rect">
            <a:avLst/>
          </a:prstGeom>
          <a:effectLst>
            <a:outerShdw blurRad="76200" dir="13500000" sy="23000" kx="1200000" algn="br" rotWithShape="0">
              <a:prstClr val="black">
                <a:alpha val="20000"/>
              </a:prstClr>
            </a:outerShdw>
          </a:effectLst>
        </p:spPr>
      </p:pic>
      <p:pic>
        <p:nvPicPr>
          <p:cNvPr id="5" name="Bildobjekt 4">
            <a:extLst>
              <a:ext uri="{FF2B5EF4-FFF2-40B4-BE49-F238E27FC236}">
                <a16:creationId xmlns:a16="http://schemas.microsoft.com/office/drawing/2014/main" id="{0283B30E-270C-40EF-A83E-B56A4DCEFE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786869">
            <a:off x="6578419" y="643467"/>
            <a:ext cx="1964625" cy="2757370"/>
          </a:xfrm>
          <a:prstGeom prst="rect">
            <a:avLst/>
          </a:prstGeom>
          <a:effectLst>
            <a:outerShdw blurRad="76200" dir="13500000" sy="23000" kx="1200000" algn="br" rotWithShape="0">
              <a:prstClr val="black">
                <a:alpha val="20000"/>
              </a:prstClr>
            </a:outerShdw>
          </a:effectLst>
        </p:spPr>
      </p:pic>
      <p:pic>
        <p:nvPicPr>
          <p:cNvPr id="7" name="Bildobjekt 6">
            <a:extLst>
              <a:ext uri="{FF2B5EF4-FFF2-40B4-BE49-F238E27FC236}">
                <a16:creationId xmlns:a16="http://schemas.microsoft.com/office/drawing/2014/main" id="{EA5A6A32-AE58-4692-A9F1-DD60F0E946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753526">
            <a:off x="6612059" y="3663013"/>
            <a:ext cx="1971518" cy="2757370"/>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86762903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65CC17D6-1BA7-4F0D-82F9-588A78B988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16992">
            <a:off x="4871098" y="1915651"/>
            <a:ext cx="6380872" cy="3448867"/>
          </a:xfrm>
          <a:prstGeom prst="rect">
            <a:avLst/>
          </a:prstGeom>
          <a:effectLst>
            <a:outerShdw blurRad="76200" dir="13500000" sy="23000" kx="1200000" algn="br" rotWithShape="0">
              <a:prstClr val="black">
                <a:alpha val="20000"/>
              </a:prstClr>
            </a:outerShdw>
            <a:softEdge rad="12700"/>
          </a:effectLst>
        </p:spPr>
      </p:pic>
      <p:pic>
        <p:nvPicPr>
          <p:cNvPr id="4" name="Bildobjekt 3">
            <a:extLst>
              <a:ext uri="{FF2B5EF4-FFF2-40B4-BE49-F238E27FC236}">
                <a16:creationId xmlns:a16="http://schemas.microsoft.com/office/drawing/2014/main" id="{15318EF6-BBF4-43C8-8833-48B9869B43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09283">
            <a:off x="916739" y="564379"/>
            <a:ext cx="3518569" cy="4921079"/>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303509018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fullständig cirkel 53">
            <a:extLst>
              <a:ext uri="{FF2B5EF4-FFF2-40B4-BE49-F238E27FC236}">
                <a16:creationId xmlns:a16="http://schemas.microsoft.com/office/drawing/2014/main" id="{090171D3-D4E6-51D2-0E88-B8D93EB12F0E}"/>
              </a:ext>
            </a:extLst>
          </p:cNvPr>
          <p:cNvSpPr/>
          <p:nvPr/>
        </p:nvSpPr>
        <p:spPr>
          <a:xfrm rot="10800000">
            <a:off x="3890211" y="2538372"/>
            <a:ext cx="2023523" cy="2121851"/>
          </a:xfrm>
          <a:prstGeom prst="pie">
            <a:avLst>
              <a:gd name="adj1" fmla="val 0"/>
              <a:gd name="adj2" fmla="val 108162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Arial Nova"/>
              <a:ea typeface="+mn-ea"/>
              <a:cs typeface="+mn-cs"/>
            </a:endParaRPr>
          </a:p>
        </p:txBody>
      </p:sp>
      <p:sp>
        <p:nvSpPr>
          <p:cNvPr id="53" name="Ofullständig cirkel 52">
            <a:extLst>
              <a:ext uri="{FF2B5EF4-FFF2-40B4-BE49-F238E27FC236}">
                <a16:creationId xmlns:a16="http://schemas.microsoft.com/office/drawing/2014/main" id="{179A52A7-959F-07F9-2CDF-36668D30AB02}"/>
              </a:ext>
            </a:extLst>
          </p:cNvPr>
          <p:cNvSpPr/>
          <p:nvPr/>
        </p:nvSpPr>
        <p:spPr>
          <a:xfrm>
            <a:off x="7482135" y="2473197"/>
            <a:ext cx="2023525" cy="2121853"/>
          </a:xfrm>
          <a:prstGeom prst="pie">
            <a:avLst>
              <a:gd name="adj1" fmla="val 0"/>
              <a:gd name="adj2" fmla="val 108162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Arial Nova"/>
              <a:ea typeface="+mn-ea"/>
              <a:cs typeface="+mn-cs"/>
            </a:endParaRPr>
          </a:p>
        </p:txBody>
      </p:sp>
      <p:sp>
        <p:nvSpPr>
          <p:cNvPr id="41" name="Ofullständig cirkel 40">
            <a:extLst>
              <a:ext uri="{FF2B5EF4-FFF2-40B4-BE49-F238E27FC236}">
                <a16:creationId xmlns:a16="http://schemas.microsoft.com/office/drawing/2014/main" id="{A56D5923-BC80-89A1-AFF7-9234BF96C80E}"/>
              </a:ext>
            </a:extLst>
          </p:cNvPr>
          <p:cNvSpPr/>
          <p:nvPr/>
        </p:nvSpPr>
        <p:spPr>
          <a:xfrm>
            <a:off x="417096" y="2481321"/>
            <a:ext cx="2023524" cy="2121852"/>
          </a:xfrm>
          <a:prstGeom prst="pie">
            <a:avLst>
              <a:gd name="adj1" fmla="val 0"/>
              <a:gd name="adj2" fmla="val 108162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Arial Nova"/>
              <a:ea typeface="+mn-ea"/>
              <a:cs typeface="+mn-cs"/>
            </a:endParaRPr>
          </a:p>
        </p:txBody>
      </p:sp>
      <p:sp>
        <p:nvSpPr>
          <p:cNvPr id="2" name="Rubrik 1">
            <a:extLst>
              <a:ext uri="{FF2B5EF4-FFF2-40B4-BE49-F238E27FC236}">
                <a16:creationId xmlns:a16="http://schemas.microsoft.com/office/drawing/2014/main" id="{DFF2B11A-3999-8810-58F1-02A95CBBDC53}"/>
              </a:ext>
            </a:extLst>
          </p:cNvPr>
          <p:cNvSpPr>
            <a:spLocks noGrp="1"/>
          </p:cNvSpPr>
          <p:nvPr>
            <p:ph type="title"/>
          </p:nvPr>
        </p:nvSpPr>
        <p:spPr/>
        <p:txBody>
          <a:bodyPr/>
          <a:lstStyle/>
          <a:p>
            <a:r>
              <a:rPr lang="sv-SE"/>
              <a:t>Arbetsprocessen i SIP – </a:t>
            </a:r>
            <a:br>
              <a:rPr lang="sv-SE"/>
            </a:br>
            <a:r>
              <a:rPr lang="sv-SE"/>
              <a:t>Samordnad individuell plan</a:t>
            </a:r>
          </a:p>
        </p:txBody>
      </p:sp>
      <p:cxnSp>
        <p:nvCxnSpPr>
          <p:cNvPr id="12" name="Rak pilkoppling 11">
            <a:extLst>
              <a:ext uri="{FF2B5EF4-FFF2-40B4-BE49-F238E27FC236}">
                <a16:creationId xmlns:a16="http://schemas.microsoft.com/office/drawing/2014/main" id="{822B246B-36A2-1A1C-F3BE-D19DFB5F163F}"/>
              </a:ext>
            </a:extLst>
          </p:cNvPr>
          <p:cNvCxnSpPr>
            <a:cxnSpLocks/>
          </p:cNvCxnSpPr>
          <p:nvPr/>
        </p:nvCxnSpPr>
        <p:spPr>
          <a:xfrm>
            <a:off x="128246" y="3555317"/>
            <a:ext cx="11855207" cy="0"/>
          </a:xfrm>
          <a:prstGeom prst="straightConnector1">
            <a:avLst/>
          </a:prstGeom>
          <a:ln w="127000">
            <a:solidFill>
              <a:schemeClr val="accent1"/>
            </a:solidFill>
            <a:tailEnd type="arrow" w="lg" len="med"/>
          </a:ln>
        </p:spPr>
        <p:style>
          <a:lnRef idx="1">
            <a:schemeClr val="dk1"/>
          </a:lnRef>
          <a:fillRef idx="0">
            <a:schemeClr val="dk1"/>
          </a:fillRef>
          <a:effectRef idx="0">
            <a:schemeClr val="dk1"/>
          </a:effectRef>
          <a:fontRef idx="minor">
            <a:schemeClr val="tx1"/>
          </a:fontRef>
        </p:style>
      </p:cxnSp>
      <p:sp>
        <p:nvSpPr>
          <p:cNvPr id="18" name="Ellips 17">
            <a:extLst>
              <a:ext uri="{FF2B5EF4-FFF2-40B4-BE49-F238E27FC236}">
                <a16:creationId xmlns:a16="http://schemas.microsoft.com/office/drawing/2014/main" id="{8DFDD9AF-D539-3D3A-4346-71D6F671A101}"/>
              </a:ext>
            </a:extLst>
          </p:cNvPr>
          <p:cNvSpPr/>
          <p:nvPr/>
        </p:nvSpPr>
        <p:spPr>
          <a:xfrm>
            <a:off x="534215" y="2676640"/>
            <a:ext cx="1812975" cy="1812975"/>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19" name="textruta 18">
            <a:extLst>
              <a:ext uri="{FF2B5EF4-FFF2-40B4-BE49-F238E27FC236}">
                <a16:creationId xmlns:a16="http://schemas.microsoft.com/office/drawing/2014/main" id="{0AFB96A5-CAEF-0E8A-A66A-C2D62D827A00}"/>
              </a:ext>
            </a:extLst>
          </p:cNvPr>
          <p:cNvSpPr txBox="1"/>
          <p:nvPr/>
        </p:nvSpPr>
        <p:spPr>
          <a:xfrm>
            <a:off x="793919" y="3057420"/>
            <a:ext cx="1289199"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Kartlägga</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behovet/</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förbereda</a:t>
            </a:r>
          </a:p>
        </p:txBody>
      </p:sp>
      <p:grpSp>
        <p:nvGrpSpPr>
          <p:cNvPr id="33" name="Grupp 32">
            <a:extLst>
              <a:ext uri="{FF2B5EF4-FFF2-40B4-BE49-F238E27FC236}">
                <a16:creationId xmlns:a16="http://schemas.microsoft.com/office/drawing/2014/main" id="{BD6584A6-6716-18AE-A85B-C54404B97C37}"/>
              </a:ext>
            </a:extLst>
          </p:cNvPr>
          <p:cNvGrpSpPr/>
          <p:nvPr/>
        </p:nvGrpSpPr>
        <p:grpSpPr>
          <a:xfrm>
            <a:off x="2511812" y="2935192"/>
            <a:ext cx="1325858" cy="1262457"/>
            <a:chOff x="9132828" y="2234970"/>
            <a:chExt cx="1656609" cy="1648408"/>
          </a:xfrm>
        </p:grpSpPr>
        <p:sp>
          <p:nvSpPr>
            <p:cNvPr id="22" name="Romb 21">
              <a:extLst>
                <a:ext uri="{FF2B5EF4-FFF2-40B4-BE49-F238E27FC236}">
                  <a16:creationId xmlns:a16="http://schemas.microsoft.com/office/drawing/2014/main" id="{51BDC0FF-F5AD-384D-0D45-4A8158C0E690}"/>
                </a:ext>
              </a:extLst>
            </p:cNvPr>
            <p:cNvSpPr/>
            <p:nvPr/>
          </p:nvSpPr>
          <p:spPr>
            <a:xfrm>
              <a:off x="9132828" y="2234970"/>
              <a:ext cx="1637738" cy="164840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3" name="textruta 22">
              <a:extLst>
                <a:ext uri="{FF2B5EF4-FFF2-40B4-BE49-F238E27FC236}">
                  <a16:creationId xmlns:a16="http://schemas.microsoft.com/office/drawing/2014/main" id="{7B5CE3AB-F125-8BAB-61F5-86F98BEB7314}"/>
                </a:ext>
              </a:extLst>
            </p:cNvPr>
            <p:cNvSpPr txBox="1"/>
            <p:nvPr/>
          </p:nvSpPr>
          <p:spPr>
            <a:xfrm>
              <a:off x="9140971" y="2716061"/>
              <a:ext cx="1648466" cy="68317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prstClr val="black"/>
                  </a:solidFill>
                  <a:effectLst/>
                  <a:uLnTx/>
                  <a:uFillTx/>
                  <a:latin typeface="Arial Nova"/>
                  <a:ea typeface="+mn-ea"/>
                  <a:cs typeface="+mn-cs"/>
                </a:rPr>
                <a:t>SIP</a:t>
              </a:r>
              <a:endParaRPr kumimoji="0" lang="sv-SE" sz="2400" b="1" i="0" u="none" strike="noStrike" kern="1200" cap="none" spc="0" normalizeH="0" baseline="0" noProof="0">
                <a:ln>
                  <a:noFill/>
                </a:ln>
                <a:solidFill>
                  <a:prstClr val="black"/>
                </a:solidFill>
                <a:effectLst/>
                <a:uLnTx/>
                <a:uFillTx/>
                <a:latin typeface="Arial Nova"/>
                <a:ea typeface="+mn-ea"/>
                <a:cs typeface="+mn-cs"/>
              </a:endParaRPr>
            </a:p>
          </p:txBody>
        </p:sp>
      </p:grpSp>
      <p:sp>
        <p:nvSpPr>
          <p:cNvPr id="26" name="Ellips 25">
            <a:extLst>
              <a:ext uri="{FF2B5EF4-FFF2-40B4-BE49-F238E27FC236}">
                <a16:creationId xmlns:a16="http://schemas.microsoft.com/office/drawing/2014/main" id="{BD03D37D-D54C-B0C3-817F-8E6ECCE6E4F7}"/>
              </a:ext>
            </a:extLst>
          </p:cNvPr>
          <p:cNvSpPr/>
          <p:nvPr/>
        </p:nvSpPr>
        <p:spPr>
          <a:xfrm>
            <a:off x="4006001" y="2645411"/>
            <a:ext cx="1812975" cy="18129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7" name="textruta 26">
            <a:extLst>
              <a:ext uri="{FF2B5EF4-FFF2-40B4-BE49-F238E27FC236}">
                <a16:creationId xmlns:a16="http://schemas.microsoft.com/office/drawing/2014/main" id="{29CE6C8D-0FE2-A16A-A908-86F0FC713CDE}"/>
              </a:ext>
            </a:extLst>
          </p:cNvPr>
          <p:cNvSpPr txBox="1"/>
          <p:nvPr/>
        </p:nvSpPr>
        <p:spPr>
          <a:xfrm>
            <a:off x="4152944" y="3046483"/>
            <a:ext cx="1561388"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Arbete med</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insatser och</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metoder</a:t>
            </a:r>
          </a:p>
        </p:txBody>
      </p:sp>
      <p:sp>
        <p:nvSpPr>
          <p:cNvPr id="28" name="Ellips 27">
            <a:extLst>
              <a:ext uri="{FF2B5EF4-FFF2-40B4-BE49-F238E27FC236}">
                <a16:creationId xmlns:a16="http://schemas.microsoft.com/office/drawing/2014/main" id="{5E9C8477-9234-9EEB-B678-242B5AB85A6F}"/>
              </a:ext>
            </a:extLst>
          </p:cNvPr>
          <p:cNvSpPr/>
          <p:nvPr/>
        </p:nvSpPr>
        <p:spPr>
          <a:xfrm>
            <a:off x="7591512" y="2662456"/>
            <a:ext cx="1812975" cy="18129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9" name="textruta 28">
            <a:extLst>
              <a:ext uri="{FF2B5EF4-FFF2-40B4-BE49-F238E27FC236}">
                <a16:creationId xmlns:a16="http://schemas.microsoft.com/office/drawing/2014/main" id="{F143943B-4AEF-9F73-89F5-EA9083CCEE08}"/>
              </a:ext>
            </a:extLst>
          </p:cNvPr>
          <p:cNvSpPr txBox="1"/>
          <p:nvPr/>
        </p:nvSpPr>
        <p:spPr>
          <a:xfrm>
            <a:off x="7722413" y="3047486"/>
            <a:ext cx="1561388" cy="101566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Arbete med</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insatser och</a:t>
            </a:r>
            <a:br>
              <a:rPr kumimoji="0" lang="sv-SE" sz="2000" b="0" i="0" u="none" strike="noStrike" kern="1200" cap="none" spc="0" normalizeH="0" baseline="0" noProof="0">
                <a:ln>
                  <a:noFill/>
                </a:ln>
                <a:solidFill>
                  <a:prstClr val="black"/>
                </a:solidFill>
                <a:effectLst/>
                <a:uLnTx/>
                <a:uFillTx/>
                <a:latin typeface="Arial Nova"/>
                <a:ea typeface="+mn-ea"/>
                <a:cs typeface="+mn-cs"/>
              </a:rPr>
            </a:br>
            <a:r>
              <a:rPr kumimoji="0" lang="sv-SE" sz="2000" b="0" i="0" u="none" strike="noStrike" kern="1200" cap="none" spc="0" normalizeH="0" baseline="0" noProof="0">
                <a:ln>
                  <a:noFill/>
                </a:ln>
                <a:solidFill>
                  <a:prstClr val="black"/>
                </a:solidFill>
                <a:effectLst/>
                <a:uLnTx/>
                <a:uFillTx/>
                <a:latin typeface="Arial Nova"/>
                <a:ea typeface="+mn-ea"/>
                <a:cs typeface="+mn-cs"/>
              </a:rPr>
              <a:t>metoder</a:t>
            </a:r>
          </a:p>
        </p:txBody>
      </p:sp>
      <p:grpSp>
        <p:nvGrpSpPr>
          <p:cNvPr id="44" name="Grupp 43">
            <a:extLst>
              <a:ext uri="{FF2B5EF4-FFF2-40B4-BE49-F238E27FC236}">
                <a16:creationId xmlns:a16="http://schemas.microsoft.com/office/drawing/2014/main" id="{540EADA1-F6C2-6A03-D7E3-79E8A52CB8F3}"/>
              </a:ext>
            </a:extLst>
          </p:cNvPr>
          <p:cNvGrpSpPr/>
          <p:nvPr/>
        </p:nvGrpSpPr>
        <p:grpSpPr>
          <a:xfrm>
            <a:off x="6046848" y="2941894"/>
            <a:ext cx="1325858" cy="1262457"/>
            <a:chOff x="9132828" y="2234970"/>
            <a:chExt cx="1656609" cy="1648408"/>
          </a:xfrm>
        </p:grpSpPr>
        <p:sp>
          <p:nvSpPr>
            <p:cNvPr id="45" name="Romb 44">
              <a:extLst>
                <a:ext uri="{FF2B5EF4-FFF2-40B4-BE49-F238E27FC236}">
                  <a16:creationId xmlns:a16="http://schemas.microsoft.com/office/drawing/2014/main" id="{F3102B79-C2F5-3A73-BE9E-92F4EB818E4C}"/>
                </a:ext>
              </a:extLst>
            </p:cNvPr>
            <p:cNvSpPr/>
            <p:nvPr/>
          </p:nvSpPr>
          <p:spPr>
            <a:xfrm>
              <a:off x="9132828" y="2234970"/>
              <a:ext cx="1637738" cy="164840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46" name="textruta 45">
              <a:extLst>
                <a:ext uri="{FF2B5EF4-FFF2-40B4-BE49-F238E27FC236}">
                  <a16:creationId xmlns:a16="http://schemas.microsoft.com/office/drawing/2014/main" id="{87323725-30E4-4ADF-D0CB-64307D709932}"/>
                </a:ext>
              </a:extLst>
            </p:cNvPr>
            <p:cNvSpPr txBox="1"/>
            <p:nvPr/>
          </p:nvSpPr>
          <p:spPr>
            <a:xfrm>
              <a:off x="9140971" y="2716061"/>
              <a:ext cx="1648466" cy="68317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prstClr val="black"/>
                  </a:solidFill>
                  <a:effectLst/>
                  <a:uLnTx/>
                  <a:uFillTx/>
                  <a:latin typeface="Arial Nova"/>
                  <a:ea typeface="+mn-ea"/>
                  <a:cs typeface="+mn-cs"/>
                </a:rPr>
                <a:t>SIP</a:t>
              </a:r>
              <a:endParaRPr kumimoji="0" lang="sv-SE" sz="2400" b="1" i="0" u="none" strike="noStrike" kern="1200" cap="none" spc="0" normalizeH="0" baseline="0" noProof="0">
                <a:ln>
                  <a:noFill/>
                </a:ln>
                <a:solidFill>
                  <a:prstClr val="black"/>
                </a:solidFill>
                <a:effectLst/>
                <a:uLnTx/>
                <a:uFillTx/>
                <a:latin typeface="Arial Nova"/>
                <a:ea typeface="+mn-ea"/>
                <a:cs typeface="+mn-cs"/>
              </a:endParaRPr>
            </a:p>
          </p:txBody>
        </p:sp>
      </p:grpSp>
      <p:grpSp>
        <p:nvGrpSpPr>
          <p:cNvPr id="47" name="Grupp 46">
            <a:extLst>
              <a:ext uri="{FF2B5EF4-FFF2-40B4-BE49-F238E27FC236}">
                <a16:creationId xmlns:a16="http://schemas.microsoft.com/office/drawing/2014/main" id="{1D5B9E82-D55F-5CAA-9FBF-9042C65F80B0}"/>
              </a:ext>
            </a:extLst>
          </p:cNvPr>
          <p:cNvGrpSpPr/>
          <p:nvPr/>
        </p:nvGrpSpPr>
        <p:grpSpPr>
          <a:xfrm>
            <a:off x="9606833" y="2941894"/>
            <a:ext cx="1325858" cy="1262457"/>
            <a:chOff x="9132828" y="2234970"/>
            <a:chExt cx="1656609" cy="1648408"/>
          </a:xfrm>
        </p:grpSpPr>
        <p:sp>
          <p:nvSpPr>
            <p:cNvPr id="48" name="Romb 47">
              <a:extLst>
                <a:ext uri="{FF2B5EF4-FFF2-40B4-BE49-F238E27FC236}">
                  <a16:creationId xmlns:a16="http://schemas.microsoft.com/office/drawing/2014/main" id="{F2F9A31F-1239-04EA-DB0F-07B53585BCB2}"/>
                </a:ext>
              </a:extLst>
            </p:cNvPr>
            <p:cNvSpPr/>
            <p:nvPr/>
          </p:nvSpPr>
          <p:spPr>
            <a:xfrm>
              <a:off x="9132828" y="2234970"/>
              <a:ext cx="1637738" cy="1648408"/>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49" name="textruta 48">
              <a:extLst>
                <a:ext uri="{FF2B5EF4-FFF2-40B4-BE49-F238E27FC236}">
                  <a16:creationId xmlns:a16="http://schemas.microsoft.com/office/drawing/2014/main" id="{024D01D0-125B-907B-45DD-7EC3623D27B7}"/>
                </a:ext>
              </a:extLst>
            </p:cNvPr>
            <p:cNvSpPr txBox="1"/>
            <p:nvPr/>
          </p:nvSpPr>
          <p:spPr>
            <a:xfrm>
              <a:off x="9140971" y="2716061"/>
              <a:ext cx="1648466" cy="68317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prstClr val="black"/>
                  </a:solidFill>
                  <a:effectLst/>
                  <a:uLnTx/>
                  <a:uFillTx/>
                  <a:latin typeface="Arial Nova"/>
                  <a:ea typeface="+mn-ea"/>
                  <a:cs typeface="+mn-cs"/>
                </a:rPr>
                <a:t>SIP</a:t>
              </a:r>
              <a:endParaRPr kumimoji="0" lang="sv-SE" sz="2400" b="1" i="0" u="none" strike="noStrike" kern="1200" cap="none" spc="0" normalizeH="0" baseline="0" noProof="0">
                <a:ln>
                  <a:noFill/>
                </a:ln>
                <a:solidFill>
                  <a:prstClr val="black"/>
                </a:solidFill>
                <a:effectLst/>
                <a:uLnTx/>
                <a:uFillTx/>
                <a:latin typeface="Arial Nova"/>
                <a:ea typeface="+mn-ea"/>
                <a:cs typeface="+mn-cs"/>
              </a:endParaRPr>
            </a:p>
          </p:txBody>
        </p:sp>
      </p:grpSp>
      <p:grpSp>
        <p:nvGrpSpPr>
          <p:cNvPr id="66" name="Grupp 65">
            <a:extLst>
              <a:ext uri="{FF2B5EF4-FFF2-40B4-BE49-F238E27FC236}">
                <a16:creationId xmlns:a16="http://schemas.microsoft.com/office/drawing/2014/main" id="{F0DEF547-BFAF-91ED-CB5F-CF7F9C4F73A7}"/>
              </a:ext>
            </a:extLst>
          </p:cNvPr>
          <p:cNvGrpSpPr/>
          <p:nvPr/>
        </p:nvGrpSpPr>
        <p:grpSpPr>
          <a:xfrm>
            <a:off x="5876840" y="4549727"/>
            <a:ext cx="1672389" cy="1633882"/>
            <a:chOff x="5882072" y="4611996"/>
            <a:chExt cx="1672389" cy="1633882"/>
          </a:xfrm>
        </p:grpSpPr>
        <p:sp>
          <p:nvSpPr>
            <p:cNvPr id="6" name="textruta 5">
              <a:extLst>
                <a:ext uri="{FF2B5EF4-FFF2-40B4-BE49-F238E27FC236}">
                  <a16:creationId xmlns:a16="http://schemas.microsoft.com/office/drawing/2014/main" id="{E8B1342D-4FF6-F72E-D5DB-8905CCBA03B7}"/>
                </a:ext>
              </a:extLst>
            </p:cNvPr>
            <p:cNvSpPr txBox="1"/>
            <p:nvPr/>
          </p:nvSpPr>
          <p:spPr>
            <a:xfrm>
              <a:off x="5882072" y="5537992"/>
              <a:ext cx="1672389"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Utvärdering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Uppföljning</a:t>
              </a:r>
            </a:p>
          </p:txBody>
        </p:sp>
        <p:cxnSp>
          <p:nvCxnSpPr>
            <p:cNvPr id="62" name="Rak pilkoppling 61">
              <a:extLst>
                <a:ext uri="{FF2B5EF4-FFF2-40B4-BE49-F238E27FC236}">
                  <a16:creationId xmlns:a16="http://schemas.microsoft.com/office/drawing/2014/main" id="{8E528FC4-38D4-9425-7B55-68DF7B6BD1B2}"/>
                </a:ext>
              </a:extLst>
            </p:cNvPr>
            <p:cNvCxnSpPr>
              <a:cxnSpLocks/>
            </p:cNvCxnSpPr>
            <p:nvPr/>
          </p:nvCxnSpPr>
          <p:spPr>
            <a:xfrm flipV="1">
              <a:off x="6702225" y="4611996"/>
              <a:ext cx="10810" cy="810338"/>
            </a:xfrm>
            <a:prstGeom prst="straightConnector1">
              <a:avLst/>
            </a:prstGeom>
            <a:ln w="44450">
              <a:tailEnd type="arrow" w="lg" len="med"/>
            </a:ln>
          </p:spPr>
          <p:style>
            <a:lnRef idx="1">
              <a:schemeClr val="accent1"/>
            </a:lnRef>
            <a:fillRef idx="0">
              <a:schemeClr val="accent1"/>
            </a:fillRef>
            <a:effectRef idx="0">
              <a:schemeClr val="accent1"/>
            </a:effectRef>
            <a:fontRef idx="minor">
              <a:schemeClr val="tx1"/>
            </a:fontRef>
          </p:style>
        </p:cxnSp>
      </p:grpSp>
      <p:grpSp>
        <p:nvGrpSpPr>
          <p:cNvPr id="67" name="Grupp 66">
            <a:extLst>
              <a:ext uri="{FF2B5EF4-FFF2-40B4-BE49-F238E27FC236}">
                <a16:creationId xmlns:a16="http://schemas.microsoft.com/office/drawing/2014/main" id="{9AF60415-6F76-9FEE-0020-3E88C9CDD104}"/>
              </a:ext>
            </a:extLst>
          </p:cNvPr>
          <p:cNvGrpSpPr/>
          <p:nvPr/>
        </p:nvGrpSpPr>
        <p:grpSpPr>
          <a:xfrm>
            <a:off x="9439933" y="4544856"/>
            <a:ext cx="1672389" cy="1633882"/>
            <a:chOff x="9439933" y="4384436"/>
            <a:chExt cx="1672389" cy="1633882"/>
          </a:xfrm>
        </p:grpSpPr>
        <p:sp>
          <p:nvSpPr>
            <p:cNvPr id="64" name="textruta 63">
              <a:extLst>
                <a:ext uri="{FF2B5EF4-FFF2-40B4-BE49-F238E27FC236}">
                  <a16:creationId xmlns:a16="http://schemas.microsoft.com/office/drawing/2014/main" id="{B730B0F1-27EB-D925-F799-52115133FD24}"/>
                </a:ext>
              </a:extLst>
            </p:cNvPr>
            <p:cNvSpPr txBox="1"/>
            <p:nvPr/>
          </p:nvSpPr>
          <p:spPr>
            <a:xfrm>
              <a:off x="9439933" y="5310432"/>
              <a:ext cx="1672389"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Utvärdering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Arial Nova"/>
                  <a:ea typeface="+mn-ea"/>
                  <a:cs typeface="+mn-cs"/>
                </a:rPr>
                <a:t>Uppföljning</a:t>
              </a:r>
            </a:p>
          </p:txBody>
        </p:sp>
        <p:cxnSp>
          <p:nvCxnSpPr>
            <p:cNvPr id="65" name="Rak pilkoppling 64">
              <a:extLst>
                <a:ext uri="{FF2B5EF4-FFF2-40B4-BE49-F238E27FC236}">
                  <a16:creationId xmlns:a16="http://schemas.microsoft.com/office/drawing/2014/main" id="{EDD4C476-3C5F-138E-5E74-23579216F24C}"/>
                </a:ext>
              </a:extLst>
            </p:cNvPr>
            <p:cNvCxnSpPr>
              <a:cxnSpLocks/>
            </p:cNvCxnSpPr>
            <p:nvPr/>
          </p:nvCxnSpPr>
          <p:spPr>
            <a:xfrm flipV="1">
              <a:off x="10260086" y="4384436"/>
              <a:ext cx="10810" cy="810338"/>
            </a:xfrm>
            <a:prstGeom prst="straightConnector1">
              <a:avLst/>
            </a:prstGeom>
            <a:ln w="44450">
              <a:tailEnd type="arrow" w="lg" len="med"/>
            </a:ln>
          </p:spPr>
          <p:style>
            <a:lnRef idx="1">
              <a:schemeClr val="accent1"/>
            </a:lnRef>
            <a:fillRef idx="0">
              <a:schemeClr val="accent1"/>
            </a:fillRef>
            <a:effectRef idx="0">
              <a:schemeClr val="accent1"/>
            </a:effectRef>
            <a:fontRef idx="minor">
              <a:schemeClr val="tx1"/>
            </a:fontRef>
          </p:style>
        </p:cxnSp>
      </p:grpSp>
      <p:sp>
        <p:nvSpPr>
          <p:cNvPr id="5" name="Pil: höger 4">
            <a:extLst>
              <a:ext uri="{FF2B5EF4-FFF2-40B4-BE49-F238E27FC236}">
                <a16:creationId xmlns:a16="http://schemas.microsoft.com/office/drawing/2014/main" id="{18068989-49AD-238C-978D-AAC03127A8FF}"/>
              </a:ext>
            </a:extLst>
          </p:cNvPr>
          <p:cNvSpPr/>
          <p:nvPr/>
        </p:nvSpPr>
        <p:spPr>
          <a:xfrm rot="19863833">
            <a:off x="382437" y="4818254"/>
            <a:ext cx="4163453" cy="125825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Vilka metoder och modeller finns det att tillgå</a:t>
            </a:r>
          </a:p>
        </p:txBody>
      </p:sp>
    </p:spTree>
    <p:extLst>
      <p:ext uri="{BB962C8B-B14F-4D97-AF65-F5344CB8AC3E}">
        <p14:creationId xmlns:p14="http://schemas.microsoft.com/office/powerpoint/2010/main" val="110217842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7CC890C-4349-4449-8AA3-A7FFC9073B43}"/>
              </a:ext>
            </a:extLst>
          </p:cNvPr>
          <p:cNvSpPr>
            <a:spLocks noGrp="1"/>
          </p:cNvSpPr>
          <p:nvPr>
            <p:ph type="title"/>
          </p:nvPr>
        </p:nvSpPr>
        <p:spPr>
          <a:xfrm>
            <a:off x="630935" y="639520"/>
            <a:ext cx="6141073" cy="1719072"/>
          </a:xfrm>
        </p:spPr>
        <p:txBody>
          <a:bodyPr anchor="b">
            <a:normAutofit/>
          </a:bodyPr>
          <a:lstStyle/>
          <a:p>
            <a:r>
              <a:rPr lang="sv-SE" sz="3000"/>
              <a:t>När det inte blir som man planerat i </a:t>
            </a:r>
            <a:br>
              <a:rPr lang="sv-SE" sz="3000"/>
            </a:br>
            <a:r>
              <a:rPr lang="sv-SE" sz="3000"/>
              <a:t>SIP strukturen</a:t>
            </a:r>
          </a:p>
        </p:txBody>
      </p:sp>
      <p:sp>
        <p:nvSpPr>
          <p:cNvPr id="3" name="Platshållare för innehåll 2">
            <a:extLst>
              <a:ext uri="{FF2B5EF4-FFF2-40B4-BE49-F238E27FC236}">
                <a16:creationId xmlns:a16="http://schemas.microsoft.com/office/drawing/2014/main" id="{9B1C5200-1823-4051-8DBF-8039CB6A469E}"/>
              </a:ext>
            </a:extLst>
          </p:cNvPr>
          <p:cNvSpPr>
            <a:spLocks noGrp="1"/>
          </p:cNvSpPr>
          <p:nvPr>
            <p:ph idx="1"/>
          </p:nvPr>
        </p:nvSpPr>
        <p:spPr>
          <a:xfrm>
            <a:off x="630936" y="2807208"/>
            <a:ext cx="6785864" cy="3410712"/>
          </a:xfrm>
        </p:spPr>
        <p:txBody>
          <a:bodyPr anchor="t">
            <a:normAutofit/>
          </a:bodyPr>
          <a:lstStyle/>
          <a:p>
            <a:endParaRPr lang="sv-SE" sz="2000"/>
          </a:p>
          <a:p>
            <a:r>
              <a:rPr lang="sv-SE" sz="2400"/>
              <a:t>När individen inte vill göra någon SIP</a:t>
            </a:r>
          </a:p>
          <a:p>
            <a:r>
              <a:rPr lang="sv-SE" sz="2400"/>
              <a:t>När individen inte kommer till mötet</a:t>
            </a:r>
          </a:p>
          <a:p>
            <a:r>
              <a:rPr lang="sv-SE" sz="2400"/>
              <a:t>När någon av huvudmännen inte kommer till </a:t>
            </a:r>
            <a:r>
              <a:rPr lang="sv-SE" sz="2400" b="1"/>
              <a:t>kallad</a:t>
            </a:r>
            <a:r>
              <a:rPr lang="sv-SE" sz="2400"/>
              <a:t> SIP -möte</a:t>
            </a:r>
          </a:p>
          <a:p>
            <a:r>
              <a:rPr lang="sv-SE" sz="2400"/>
              <a:t>När någon av de i</a:t>
            </a:r>
            <a:r>
              <a:rPr lang="sv-SE" sz="2400" b="1"/>
              <a:t>nbjudna</a:t>
            </a:r>
            <a:r>
              <a:rPr lang="sv-SE" sz="2400"/>
              <a:t> inte kommer till SIP mötet</a:t>
            </a:r>
          </a:p>
          <a:p>
            <a:endParaRPr lang="sv-SE" sz="2000"/>
          </a:p>
        </p:txBody>
      </p:sp>
      <p:pic>
        <p:nvPicPr>
          <p:cNvPr id="5" name="Bildobjekt 4">
            <a:extLst>
              <a:ext uri="{FF2B5EF4-FFF2-40B4-BE49-F238E27FC236}">
                <a16:creationId xmlns:a16="http://schemas.microsoft.com/office/drawing/2014/main" id="{FF4C3DC4-2F6E-491D-A33D-D4176A5597D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829569" y="640080"/>
            <a:ext cx="3304869" cy="5577840"/>
          </a:xfrm>
          <a:prstGeom prst="rect">
            <a:avLst/>
          </a:prstGeom>
        </p:spPr>
      </p:pic>
    </p:spTree>
    <p:extLst>
      <p:ext uri="{BB962C8B-B14F-4D97-AF65-F5344CB8AC3E}">
        <p14:creationId xmlns:p14="http://schemas.microsoft.com/office/powerpoint/2010/main" val="4451509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1E97FFA6-AF2C-C4F0-FB3A-FDCEAA5B7942}"/>
              </a:ext>
            </a:extLst>
          </p:cNvPr>
          <p:cNvPicPr>
            <a:picLocks noChangeAspect="1"/>
          </p:cNvPicPr>
          <p:nvPr/>
        </p:nvPicPr>
        <p:blipFill rotWithShape="1">
          <a:blip r:embed="rId3"/>
          <a:srcRect r="4951"/>
          <a:stretch/>
        </p:blipFill>
        <p:spPr>
          <a:xfrm>
            <a:off x="0" y="-152535"/>
            <a:ext cx="12192000" cy="7215253"/>
          </a:xfrm>
          <a:prstGeom prst="rect">
            <a:avLst/>
          </a:prstGeom>
        </p:spPr>
      </p:pic>
      <p:sp>
        <p:nvSpPr>
          <p:cNvPr id="6" name="Rektangel 5">
            <a:extLst>
              <a:ext uri="{FF2B5EF4-FFF2-40B4-BE49-F238E27FC236}">
                <a16:creationId xmlns:a16="http://schemas.microsoft.com/office/drawing/2014/main" id="{3594A775-5EE1-B447-CC27-B511AD663E14}"/>
              </a:ext>
            </a:extLst>
          </p:cNvPr>
          <p:cNvSpPr/>
          <p:nvPr/>
        </p:nvSpPr>
        <p:spPr>
          <a:xfrm>
            <a:off x="0" y="-152535"/>
            <a:ext cx="7029450" cy="7215253"/>
          </a:xfrm>
          <a:prstGeom prst="rect">
            <a:avLst/>
          </a:prstGeom>
          <a:solidFill>
            <a:schemeClr val="bg2">
              <a:lumMod val="1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Nova"/>
              <a:ea typeface="+mn-ea"/>
              <a:cs typeface="+mn-cs"/>
            </a:endParaRPr>
          </a:p>
        </p:txBody>
      </p:sp>
      <p:sp>
        <p:nvSpPr>
          <p:cNvPr id="2" name="Rubrik 1">
            <a:extLst>
              <a:ext uri="{FF2B5EF4-FFF2-40B4-BE49-F238E27FC236}">
                <a16:creationId xmlns:a16="http://schemas.microsoft.com/office/drawing/2014/main" id="{7BFD6C45-55AA-E2D7-9473-17033E0C48F7}"/>
              </a:ext>
            </a:extLst>
          </p:cNvPr>
          <p:cNvSpPr>
            <a:spLocks noGrp="1"/>
          </p:cNvSpPr>
          <p:nvPr>
            <p:ph type="title"/>
          </p:nvPr>
        </p:nvSpPr>
        <p:spPr>
          <a:xfrm>
            <a:off x="545896" y="689212"/>
            <a:ext cx="5977720" cy="1166884"/>
          </a:xfrm>
        </p:spPr>
        <p:txBody>
          <a:bodyPr>
            <a:normAutofit fontScale="90000"/>
          </a:bodyPr>
          <a:lstStyle/>
          <a:p>
            <a:r>
              <a:rPr lang="sv-SE" sz="4000">
                <a:solidFill>
                  <a:schemeClr val="accent1"/>
                </a:solidFill>
              </a:rPr>
              <a:t>Samverkansperspektiv</a:t>
            </a:r>
          </a:p>
        </p:txBody>
      </p:sp>
      <p:sp>
        <p:nvSpPr>
          <p:cNvPr id="4" name="Platshållare för text 3">
            <a:extLst>
              <a:ext uri="{FF2B5EF4-FFF2-40B4-BE49-F238E27FC236}">
                <a16:creationId xmlns:a16="http://schemas.microsoft.com/office/drawing/2014/main" id="{DDECD8E7-C267-DFA3-7610-C549F7D887DE}"/>
              </a:ext>
            </a:extLst>
          </p:cNvPr>
          <p:cNvSpPr>
            <a:spLocks noGrp="1"/>
          </p:cNvSpPr>
          <p:nvPr>
            <p:ph type="body" sz="half" idx="2"/>
          </p:nvPr>
        </p:nvSpPr>
        <p:spPr>
          <a:xfrm>
            <a:off x="545897" y="1920922"/>
            <a:ext cx="5977719" cy="2429204"/>
          </a:xfrm>
        </p:spPr>
        <p:txBody>
          <a:bodyPr>
            <a:normAutofit/>
          </a:bodyPr>
          <a:lstStyle/>
          <a:p>
            <a:r>
              <a:rPr lang="sv-SE" sz="2800" i="1">
                <a:solidFill>
                  <a:schemeClr val="bg1"/>
                </a:solidFill>
                <a:latin typeface="Arial Nova Light" panose="020B0304020202020204" pitchFamily="34" charset="0"/>
              </a:rPr>
              <a:t>”Jag kan göra en liten del. En annan kan göra en liten del. Men det är tillsammans som vi har ansvar för helheten.”</a:t>
            </a:r>
          </a:p>
        </p:txBody>
      </p:sp>
      <p:pic>
        <p:nvPicPr>
          <p:cNvPr id="10" name="Bildobjekt 9">
            <a:extLst>
              <a:ext uri="{FF2B5EF4-FFF2-40B4-BE49-F238E27FC236}">
                <a16:creationId xmlns:a16="http://schemas.microsoft.com/office/drawing/2014/main" id="{93B5F65C-694F-CB09-C999-D247057ACAC6}"/>
              </a:ext>
            </a:extLst>
          </p:cNvPr>
          <p:cNvPicPr>
            <a:picLocks noChangeAspect="1"/>
          </p:cNvPicPr>
          <p:nvPr/>
        </p:nvPicPr>
        <p:blipFill>
          <a:blip r:embed="rId4"/>
          <a:stretch>
            <a:fillRect/>
          </a:stretch>
        </p:blipFill>
        <p:spPr>
          <a:xfrm>
            <a:off x="636029" y="4474351"/>
            <a:ext cx="2091376" cy="1362970"/>
          </a:xfrm>
          <a:prstGeom prst="rect">
            <a:avLst/>
          </a:prstGeom>
          <a:ln w="12700">
            <a:solidFill>
              <a:schemeClr val="bg1"/>
            </a:solidFill>
          </a:ln>
        </p:spPr>
      </p:pic>
      <p:pic>
        <p:nvPicPr>
          <p:cNvPr id="11" name="Bild 10" descr="Videokamera kontur">
            <a:extLst>
              <a:ext uri="{FF2B5EF4-FFF2-40B4-BE49-F238E27FC236}">
                <a16:creationId xmlns:a16="http://schemas.microsoft.com/office/drawing/2014/main" id="{44B63B9D-6F7A-7C19-DDF3-38F81ACE544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00858" y="3737315"/>
            <a:ext cx="1133259" cy="1133259"/>
          </a:xfrm>
          <a:prstGeom prst="rect">
            <a:avLst/>
          </a:prstGeom>
        </p:spPr>
      </p:pic>
      <p:sp>
        <p:nvSpPr>
          <p:cNvPr id="13" name="textruta 12">
            <a:extLst>
              <a:ext uri="{FF2B5EF4-FFF2-40B4-BE49-F238E27FC236}">
                <a16:creationId xmlns:a16="http://schemas.microsoft.com/office/drawing/2014/main" id="{66CD7D64-6613-F4D3-7C8F-45EA04248012}"/>
              </a:ext>
            </a:extLst>
          </p:cNvPr>
          <p:cNvSpPr txBox="1"/>
          <p:nvPr/>
        </p:nvSpPr>
        <p:spPr>
          <a:xfrm>
            <a:off x="2876020" y="4864905"/>
            <a:ext cx="3991884"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200" b="0" i="0" u="none" strike="noStrike" kern="1200" cap="none" spc="0" normalizeH="0" baseline="0" noProof="0">
                <a:ln>
                  <a:noFill/>
                </a:ln>
                <a:solidFill>
                  <a:prstClr val="white"/>
                </a:solidFill>
                <a:effectLst/>
                <a:uLnTx/>
                <a:uFillTx/>
                <a:latin typeface="Arial Nova"/>
                <a:ea typeface="+mn-ea"/>
                <a:cs typeface="+mn-cs"/>
                <a:hlinkClick r:id="rId7">
                  <a:extLst>
                    <a:ext uri="{A12FA001-AC4F-418D-AE19-62706E023703}">
                      <ahyp:hlinkClr xmlns:ahyp="http://schemas.microsoft.com/office/drawing/2018/hyperlinkcolor" val="tx"/>
                    </a:ext>
                  </a:extLst>
                </a:hlinkClick>
              </a:rPr>
              <a:t>Film: Alla pratar om samverkan (2 min)</a:t>
            </a:r>
            <a:endParaRPr kumimoji="0" lang="sv-SE" sz="3200" b="0" i="0" u="none" strike="noStrike" kern="1200" cap="none" spc="0" normalizeH="0" baseline="0" noProof="0">
              <a:ln>
                <a:noFill/>
              </a:ln>
              <a:solidFill>
                <a:prstClr val="white"/>
              </a:solidFill>
              <a:effectLst/>
              <a:uLnTx/>
              <a:uFillTx/>
              <a:latin typeface="Arial Nova"/>
              <a:ea typeface="+mn-ea"/>
              <a:cs typeface="+mn-cs"/>
            </a:endParaRPr>
          </a:p>
        </p:txBody>
      </p:sp>
      <p:sp>
        <p:nvSpPr>
          <p:cNvPr id="7" name="textruta 6">
            <a:extLst>
              <a:ext uri="{FF2B5EF4-FFF2-40B4-BE49-F238E27FC236}">
                <a16:creationId xmlns:a16="http://schemas.microsoft.com/office/drawing/2014/main" id="{4D7D9713-BB5E-E07E-3F04-8C57834C9939}"/>
              </a:ext>
            </a:extLst>
          </p:cNvPr>
          <p:cNvSpPr txBox="1"/>
          <p:nvPr/>
        </p:nvSpPr>
        <p:spPr>
          <a:xfrm>
            <a:off x="8175356" y="256991"/>
            <a:ext cx="3138407" cy="1015663"/>
          </a:xfrm>
          <a:prstGeom prst="rect">
            <a:avLst/>
          </a:prstGeom>
          <a:noFill/>
        </p:spPr>
        <p:txBody>
          <a:bodyPr wrap="square">
            <a:spAutoFit/>
          </a:bodyPr>
          <a:lstStyle/>
          <a:p>
            <a:r>
              <a:rPr lang="sv-SE" sz="2000" b="1"/>
              <a:t>Samverkan</a:t>
            </a:r>
            <a:r>
              <a:rPr lang="sv-SE" sz="2000"/>
              <a:t> är för att  individen ska få rätt hjälp i rätt tid. </a:t>
            </a:r>
          </a:p>
        </p:txBody>
      </p:sp>
    </p:spTree>
    <p:extLst>
      <p:ext uri="{BB962C8B-B14F-4D97-AF65-F5344CB8AC3E}">
        <p14:creationId xmlns:p14="http://schemas.microsoft.com/office/powerpoint/2010/main" val="2541901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55D3B8-4AB7-4154-B056-EEDD3594833D}"/>
              </a:ext>
            </a:extLst>
          </p:cNvPr>
          <p:cNvSpPr>
            <a:spLocks noGrp="1"/>
          </p:cNvSpPr>
          <p:nvPr>
            <p:ph type="title"/>
          </p:nvPr>
        </p:nvSpPr>
        <p:spPr>
          <a:xfrm>
            <a:off x="1803400" y="502618"/>
            <a:ext cx="8167318" cy="1086822"/>
          </a:xfrm>
        </p:spPr>
        <p:txBody>
          <a:bodyPr vert="horz" lIns="91440" tIns="45720" rIns="91440" bIns="45720" rtlCol="0" anchor="b">
            <a:normAutofit/>
          </a:bodyPr>
          <a:lstStyle/>
          <a:p>
            <a:r>
              <a:rPr lang="en-US" sz="5400" kern="1200">
                <a:solidFill>
                  <a:schemeClr val="tx1"/>
                </a:solidFill>
                <a:latin typeface="+mj-lt"/>
                <a:ea typeface="+mj-ea"/>
                <a:cs typeface="+mj-cs"/>
              </a:rPr>
              <a:t>	 </a:t>
            </a:r>
            <a:r>
              <a:rPr lang="en-US" sz="5400" kern="1200" err="1">
                <a:solidFill>
                  <a:schemeClr val="tx1"/>
                </a:solidFill>
                <a:latin typeface="+mj-lt"/>
                <a:ea typeface="+mj-ea"/>
                <a:cs typeface="+mj-cs"/>
              </a:rPr>
              <a:t>Vad</a:t>
            </a:r>
            <a:r>
              <a:rPr lang="en-US" sz="5400" kern="1200">
                <a:solidFill>
                  <a:schemeClr val="tx1"/>
                </a:solidFill>
                <a:latin typeface="+mj-lt"/>
                <a:ea typeface="+mj-ea"/>
                <a:cs typeface="+mj-cs"/>
              </a:rPr>
              <a:t> </a:t>
            </a:r>
            <a:r>
              <a:rPr lang="en-US" sz="5400" kern="1200" err="1">
                <a:solidFill>
                  <a:schemeClr val="tx1"/>
                </a:solidFill>
                <a:latin typeface="+mj-lt"/>
                <a:ea typeface="+mj-ea"/>
                <a:cs typeface="+mj-cs"/>
              </a:rPr>
              <a:t>är</a:t>
            </a:r>
            <a:r>
              <a:rPr lang="en-US" sz="5400" kern="1200">
                <a:solidFill>
                  <a:schemeClr val="tx1"/>
                </a:solidFill>
                <a:latin typeface="+mj-lt"/>
                <a:ea typeface="+mj-ea"/>
                <a:cs typeface="+mj-cs"/>
              </a:rPr>
              <a:t> </a:t>
            </a:r>
            <a:r>
              <a:rPr lang="en-US" sz="5400" kern="1200" err="1">
                <a:solidFill>
                  <a:schemeClr val="tx1"/>
                </a:solidFill>
                <a:latin typeface="+mj-lt"/>
                <a:ea typeface="+mj-ea"/>
                <a:cs typeface="+mj-cs"/>
              </a:rPr>
              <a:t>en</a:t>
            </a:r>
            <a:r>
              <a:rPr lang="en-US" sz="5400" kern="1200">
                <a:solidFill>
                  <a:schemeClr val="tx1"/>
                </a:solidFill>
                <a:latin typeface="+mj-lt"/>
                <a:ea typeface="+mj-ea"/>
                <a:cs typeface="+mj-cs"/>
              </a:rPr>
              <a:t> bra SIP?</a:t>
            </a:r>
          </a:p>
        </p:txBody>
      </p:sp>
      <p:sp>
        <p:nvSpPr>
          <p:cNvPr id="4" name="Rektangel 3">
            <a:extLst>
              <a:ext uri="{FF2B5EF4-FFF2-40B4-BE49-F238E27FC236}">
                <a16:creationId xmlns:a16="http://schemas.microsoft.com/office/drawing/2014/main" id="{9A1398CC-1924-4D9C-9A8D-9D7D015165A4}"/>
              </a:ext>
            </a:extLst>
          </p:cNvPr>
          <p:cNvSpPr/>
          <p:nvPr/>
        </p:nvSpPr>
        <p:spPr>
          <a:xfrm>
            <a:off x="793660" y="2599509"/>
            <a:ext cx="10143668" cy="3435531"/>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pPr>
            <a:endParaRPr lang="en-US" sz="2400"/>
          </a:p>
        </p:txBody>
      </p:sp>
      <p:sp>
        <p:nvSpPr>
          <p:cNvPr id="3" name="textruta 2">
            <a:extLst>
              <a:ext uri="{FF2B5EF4-FFF2-40B4-BE49-F238E27FC236}">
                <a16:creationId xmlns:a16="http://schemas.microsoft.com/office/drawing/2014/main" id="{C347FC13-B08F-4008-A5AE-7B5773A1F22C}"/>
              </a:ext>
            </a:extLst>
          </p:cNvPr>
          <p:cNvSpPr txBox="1"/>
          <p:nvPr/>
        </p:nvSpPr>
        <p:spPr>
          <a:xfrm>
            <a:off x="1803400" y="2320471"/>
            <a:ext cx="7124700" cy="3913059"/>
          </a:xfrm>
          <a:prstGeom prst="rect">
            <a:avLst/>
          </a:prstGeom>
          <a:noFill/>
        </p:spPr>
        <p:txBody>
          <a:bodyPr wrap="square" rtlCol="0">
            <a:spAutoFit/>
          </a:bodyPr>
          <a:lstStyle/>
          <a:p>
            <a:pPr>
              <a:lnSpc>
                <a:spcPct val="150000"/>
              </a:lnSpc>
            </a:pPr>
            <a:r>
              <a:rPr lang="sv-SE" sz="2400"/>
              <a:t>1. Den som blir av </a:t>
            </a:r>
          </a:p>
          <a:p>
            <a:pPr>
              <a:lnSpc>
                <a:spcPct val="150000"/>
              </a:lnSpc>
            </a:pPr>
            <a:r>
              <a:rPr lang="sv-SE" sz="2400"/>
              <a:t>2. Den som följs upp </a:t>
            </a:r>
          </a:p>
          <a:p>
            <a:pPr>
              <a:lnSpc>
                <a:spcPct val="150000"/>
              </a:lnSpc>
            </a:pPr>
            <a:r>
              <a:rPr lang="sv-SE" sz="2400"/>
              <a:t>3. Tydligt syfte och att man är överens om vad man</a:t>
            </a:r>
            <a:br>
              <a:rPr lang="sv-SE" sz="2400"/>
            </a:br>
            <a:r>
              <a:rPr lang="sv-SE" sz="2400"/>
              <a:t> menar med SIP</a:t>
            </a:r>
          </a:p>
          <a:p>
            <a:pPr>
              <a:lnSpc>
                <a:spcPct val="150000"/>
              </a:lnSpc>
            </a:pPr>
            <a:r>
              <a:rPr lang="sv-SE" sz="2400"/>
              <a:t>4. Den som utifrån delaktighet anpassas utifrån syfte, deltagare och individens behov/förmåga</a:t>
            </a:r>
          </a:p>
          <a:p>
            <a:pPr>
              <a:lnSpc>
                <a:spcPct val="150000"/>
              </a:lnSpc>
            </a:pPr>
            <a:r>
              <a:rPr lang="sv-SE" sz="2400"/>
              <a:t>5. Tydlighet i mandat och roller</a:t>
            </a:r>
          </a:p>
        </p:txBody>
      </p:sp>
      <p:sp>
        <p:nvSpPr>
          <p:cNvPr id="5" name="Stjärna: 5 punkter 4">
            <a:extLst>
              <a:ext uri="{FF2B5EF4-FFF2-40B4-BE49-F238E27FC236}">
                <a16:creationId xmlns:a16="http://schemas.microsoft.com/office/drawing/2014/main" id="{615A7FE4-004B-4813-B252-D14F35C1C0D1}"/>
              </a:ext>
            </a:extLst>
          </p:cNvPr>
          <p:cNvSpPr/>
          <p:nvPr/>
        </p:nvSpPr>
        <p:spPr>
          <a:xfrm>
            <a:off x="4533900" y="3019506"/>
            <a:ext cx="508000" cy="451385"/>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39197372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2000"/>
                                        <p:tgtEl>
                                          <p:spTgt spid="5"/>
                                        </p:tgtEl>
                                      </p:cBhvr>
                                    </p:animEffect>
                                    <p:anim calcmode="lin" valueType="num">
                                      <p:cBhvr>
                                        <p:cTn id="50" dur="2000" fill="hold"/>
                                        <p:tgtEl>
                                          <p:spTgt spid="5"/>
                                        </p:tgtEl>
                                        <p:attrNameLst>
                                          <p:attrName>ppt_w</p:attrName>
                                        </p:attrNameLst>
                                      </p:cBhvr>
                                      <p:tavLst>
                                        <p:tav tm="0" fmla="#ppt_w*sin(2.5*pi*$)">
                                          <p:val>
                                            <p:fltVal val="0"/>
                                          </p:val>
                                        </p:tav>
                                        <p:tav tm="100000">
                                          <p:val>
                                            <p:fltVal val="1"/>
                                          </p:val>
                                        </p:tav>
                                      </p:tavLst>
                                    </p:anim>
                                    <p:anim calcmode="lin" valueType="num">
                                      <p:cBhvr>
                                        <p:cTn id="51"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898D85-6FB7-4402-AFD7-384CBF70551A}"/>
              </a:ext>
            </a:extLst>
          </p:cNvPr>
          <p:cNvSpPr>
            <a:spLocks noGrp="1"/>
          </p:cNvSpPr>
          <p:nvPr>
            <p:ph type="title"/>
          </p:nvPr>
        </p:nvSpPr>
        <p:spPr>
          <a:xfrm>
            <a:off x="1033153" y="370097"/>
            <a:ext cx="9688296" cy="851766"/>
          </a:xfrm>
        </p:spPr>
        <p:txBody>
          <a:bodyPr anchor="t">
            <a:normAutofit/>
          </a:bodyPr>
          <a:lstStyle/>
          <a:p>
            <a:r>
              <a:rPr lang="sv-SE" sz="4000" b="1"/>
              <a:t>Vad är viktigt när du ska lära ut SIP?</a:t>
            </a:r>
            <a:endParaRPr lang="sv-SE" sz="4000"/>
          </a:p>
        </p:txBody>
      </p:sp>
      <p:sp>
        <p:nvSpPr>
          <p:cNvPr id="3" name="Platshållare för innehåll 2">
            <a:extLst>
              <a:ext uri="{FF2B5EF4-FFF2-40B4-BE49-F238E27FC236}">
                <a16:creationId xmlns:a16="http://schemas.microsoft.com/office/drawing/2014/main" id="{B7201482-81A2-4F18-A6D6-F8C5135578A1}"/>
              </a:ext>
            </a:extLst>
          </p:cNvPr>
          <p:cNvSpPr>
            <a:spLocks noGrp="1"/>
          </p:cNvSpPr>
          <p:nvPr>
            <p:ph idx="1"/>
          </p:nvPr>
        </p:nvSpPr>
        <p:spPr>
          <a:xfrm>
            <a:off x="393073" y="1392163"/>
            <a:ext cx="10749544" cy="4565176"/>
          </a:xfrm>
        </p:spPr>
        <p:txBody>
          <a:bodyPr anchor="t">
            <a:noAutofit/>
          </a:bodyPr>
          <a:lstStyle/>
          <a:p>
            <a:pPr>
              <a:lnSpc>
                <a:spcPct val="120000"/>
              </a:lnSpc>
            </a:pPr>
            <a:r>
              <a:rPr lang="sv-SE" sz="2000"/>
              <a:t>Att ta reda på vilka verksamheter och vilken nivå ni behöver lägga eran utbildning på.</a:t>
            </a:r>
          </a:p>
          <a:p>
            <a:pPr>
              <a:lnSpc>
                <a:spcPct val="120000"/>
              </a:lnSpc>
            </a:pPr>
            <a:r>
              <a:rPr lang="sv-SE" sz="2000" b="0" i="0">
                <a:effectLst/>
              </a:rPr>
              <a:t>Läs igenom SIP-riktlinjen</a:t>
            </a:r>
          </a:p>
          <a:p>
            <a:pPr>
              <a:lnSpc>
                <a:spcPct val="120000"/>
              </a:lnSpc>
            </a:pPr>
            <a:r>
              <a:rPr lang="sv-SE" sz="2000"/>
              <a:t>Ska du utbilda barn/unga-verksamheter behöver du även läsa igenom </a:t>
            </a:r>
            <a:r>
              <a:rPr lang="sv-SE" sz="2000" i="1"/>
              <a:t>Tillämpningsanvisningarna</a:t>
            </a:r>
            <a:r>
              <a:rPr lang="sv-SE" sz="2000"/>
              <a:t> och </a:t>
            </a:r>
            <a:r>
              <a:rPr lang="sv-SE" sz="2000" i="1"/>
              <a:t>Överenskommelsen Barn och Unga</a:t>
            </a:r>
            <a:endParaRPr lang="sv-SE" sz="2000" b="0" i="0">
              <a:effectLst/>
            </a:endParaRPr>
          </a:p>
          <a:p>
            <a:pPr>
              <a:lnSpc>
                <a:spcPct val="120000"/>
              </a:lnSpc>
            </a:pPr>
            <a:r>
              <a:rPr lang="sv-SE" sz="2000" b="0" i="0">
                <a:effectLst/>
              </a:rPr>
              <a:t>Gå igenom SIP-processen med delaktighet som genomsyrar hela processen</a:t>
            </a:r>
          </a:p>
          <a:p>
            <a:pPr marL="0" lvl="0" indent="0">
              <a:lnSpc>
                <a:spcPct val="120000"/>
              </a:lnSpc>
              <a:spcBef>
                <a:spcPts val="0"/>
              </a:spcBef>
              <a:buNone/>
              <a:defRPr/>
            </a:pPr>
            <a:r>
              <a:rPr lang="sv-SE" sz="2000"/>
              <a:t>Nyckelord för processen - </a:t>
            </a:r>
            <a:r>
              <a:rPr lang="sv-SE" sz="2000" b="1"/>
              <a:t>Delaktighet hos den enskilde - Tidiga insatser - Förarbete - Uppföljning</a:t>
            </a:r>
          </a:p>
          <a:p>
            <a:pPr>
              <a:lnSpc>
                <a:spcPct val="120000"/>
              </a:lnSpc>
            </a:pPr>
            <a:r>
              <a:rPr lang="sv-SE" sz="2000"/>
              <a:t>Material och blanketter hittar du här </a:t>
            </a:r>
            <a:r>
              <a:rPr lang="sv-SE" sz="2000">
                <a:solidFill>
                  <a:srgbClr val="00B0F0"/>
                </a:solidFill>
                <a:hlinkClick r:id="rId3">
                  <a:extLst>
                    <a:ext uri="{A12FA001-AC4F-418D-AE19-62706E023703}">
                      <ahyp:hlinkClr xmlns:ahyp="http://schemas.microsoft.com/office/drawing/2018/hyperlinkcolor" val="tx"/>
                    </a:ext>
                  </a:extLst>
                </a:hlinkClick>
              </a:rPr>
              <a:t>https://www.vardsamverkan.se/sip</a:t>
            </a:r>
            <a:r>
              <a:rPr lang="sv-SE" sz="2000">
                <a:solidFill>
                  <a:srgbClr val="00B0F0"/>
                </a:solidFill>
              </a:rPr>
              <a:t> och här </a:t>
            </a:r>
            <a:r>
              <a:rPr lang="sv-SE" sz="2000">
                <a:solidFill>
                  <a:srgbClr val="00B0F0"/>
                </a:solidFill>
                <a:hlinkClick r:id="rId4">
                  <a:extLst>
                    <a:ext uri="{A12FA001-AC4F-418D-AE19-62706E023703}">
                      <ahyp:hlinkClr xmlns:ahyp="http://schemas.microsoft.com/office/drawing/2018/hyperlinkcolor" val="tx"/>
                    </a:ext>
                  </a:extLst>
                </a:hlinkClick>
              </a:rPr>
              <a:t>SIP – samordnad individuell plan | Uppdrag Psykisk Hälsa (uppdragpsykiskhalsa.se)</a:t>
            </a:r>
            <a:endParaRPr lang="sv-SE" sz="4800"/>
          </a:p>
          <a:p>
            <a:r>
              <a:rPr lang="en-US" sz="1800" err="1">
                <a:solidFill>
                  <a:srgbClr val="000000"/>
                </a:solidFill>
                <a:latin typeface="Helvetica"/>
                <a:ea typeface="+mn-lt"/>
                <a:cs typeface="Helvetica"/>
              </a:rPr>
              <a:t>Här</a:t>
            </a:r>
            <a:r>
              <a:rPr lang="en-US" sz="1800">
                <a:solidFill>
                  <a:srgbClr val="000000"/>
                </a:solidFill>
                <a:latin typeface="Helvetica"/>
                <a:ea typeface="+mn-lt"/>
                <a:cs typeface="Helvetica"/>
              </a:rPr>
              <a:t> </a:t>
            </a:r>
            <a:r>
              <a:rPr lang="en-US" sz="1800" err="1">
                <a:solidFill>
                  <a:srgbClr val="000000"/>
                </a:solidFill>
                <a:latin typeface="Helvetica"/>
                <a:ea typeface="+mn-lt"/>
                <a:cs typeface="Helvetica"/>
              </a:rPr>
              <a:t>hittar</a:t>
            </a:r>
            <a:r>
              <a:rPr lang="en-US" sz="1800">
                <a:solidFill>
                  <a:srgbClr val="000000"/>
                </a:solidFill>
                <a:latin typeface="Helvetica"/>
                <a:ea typeface="+mn-lt"/>
                <a:cs typeface="Helvetica"/>
              </a:rPr>
              <a:t> </a:t>
            </a:r>
            <a:r>
              <a:rPr lang="en-US" sz="1800" err="1">
                <a:solidFill>
                  <a:srgbClr val="000000"/>
                </a:solidFill>
                <a:latin typeface="Helvetica"/>
                <a:ea typeface="+mn-lt"/>
                <a:cs typeface="Helvetica"/>
              </a:rPr>
              <a:t>ni</a:t>
            </a:r>
            <a:r>
              <a:rPr lang="en-US" sz="1800">
                <a:solidFill>
                  <a:srgbClr val="000000"/>
                </a:solidFill>
                <a:latin typeface="Helvetica"/>
                <a:ea typeface="+mn-lt"/>
                <a:cs typeface="Helvetica"/>
              </a:rPr>
              <a:t> </a:t>
            </a:r>
            <a:r>
              <a:rPr lang="en-US" sz="1800" err="1">
                <a:solidFill>
                  <a:srgbClr val="000000"/>
                </a:solidFill>
                <a:latin typeface="Helvetica"/>
                <a:ea typeface="+mn-lt"/>
                <a:cs typeface="Helvetica"/>
              </a:rPr>
              <a:t>en</a:t>
            </a:r>
            <a:r>
              <a:rPr lang="en-US" sz="1800">
                <a:solidFill>
                  <a:srgbClr val="000000"/>
                </a:solidFill>
                <a:latin typeface="Helvetica"/>
                <a:ea typeface="+mn-lt"/>
                <a:cs typeface="Helvetica"/>
              </a:rPr>
              <a:t> </a:t>
            </a:r>
            <a:r>
              <a:rPr lang="en-US" sz="1800" err="1">
                <a:solidFill>
                  <a:srgbClr val="000000"/>
                </a:solidFill>
                <a:latin typeface="Helvetica"/>
                <a:ea typeface="+mn-lt"/>
                <a:cs typeface="Helvetica"/>
              </a:rPr>
              <a:t>interaktiv</a:t>
            </a:r>
            <a:r>
              <a:rPr lang="en-US" sz="1800">
                <a:solidFill>
                  <a:srgbClr val="000000"/>
                </a:solidFill>
                <a:latin typeface="Helvetica"/>
                <a:ea typeface="+mn-lt"/>
                <a:cs typeface="Helvetica"/>
              </a:rPr>
              <a:t> </a:t>
            </a:r>
            <a:r>
              <a:rPr lang="en-US" sz="1800" err="1">
                <a:solidFill>
                  <a:srgbClr val="000000"/>
                </a:solidFill>
                <a:latin typeface="Helvetica"/>
                <a:ea typeface="+mn-lt"/>
                <a:cs typeface="Helvetica"/>
              </a:rPr>
              <a:t>webbutbildning</a:t>
            </a:r>
            <a:r>
              <a:rPr lang="en-US" sz="1800">
                <a:solidFill>
                  <a:srgbClr val="000000"/>
                </a:solidFill>
                <a:latin typeface="Helvetica"/>
                <a:ea typeface="+mn-lt"/>
                <a:cs typeface="Helvetica"/>
              </a:rPr>
              <a:t> för </a:t>
            </a:r>
            <a:r>
              <a:rPr lang="en-US" sz="1800" err="1">
                <a:solidFill>
                  <a:srgbClr val="000000"/>
                </a:solidFill>
                <a:latin typeface="Helvetica"/>
                <a:ea typeface="+mn-lt"/>
                <a:cs typeface="Helvetica"/>
              </a:rPr>
              <a:t>grundkunskap</a:t>
            </a:r>
            <a:r>
              <a:rPr lang="en-US" sz="1800">
                <a:solidFill>
                  <a:srgbClr val="000000"/>
                </a:solidFill>
                <a:latin typeface="Helvetica"/>
                <a:ea typeface="+mn-lt"/>
                <a:cs typeface="Helvetica"/>
              </a:rPr>
              <a:t> om SIP:</a:t>
            </a:r>
            <a:r>
              <a:rPr lang="en-US" sz="1800"/>
              <a:t> </a:t>
            </a:r>
            <a:r>
              <a:rPr lang="sv-SE" sz="1800">
                <a:solidFill>
                  <a:srgbClr val="0070C0"/>
                </a:solidFill>
                <a:hlinkClick r:id="rId5">
                  <a:extLst>
                    <a:ext uri="{A12FA001-AC4F-418D-AE19-62706E023703}">
                      <ahyp:hlinkClr xmlns:ahyp="http://schemas.microsoft.com/office/drawing/2018/hyperlinkcolor" val="tx"/>
                    </a:ext>
                  </a:extLst>
                </a:hlinkClick>
              </a:rPr>
              <a:t>Webbutbildning om SIP för vuxna | Uppdrag Psykisk Hälsa</a:t>
            </a:r>
            <a:endParaRPr lang="sv-SE" sz="900" b="0" i="0">
              <a:effectLst/>
            </a:endParaRPr>
          </a:p>
          <a:p>
            <a:pPr marL="914400" lvl="2" indent="0">
              <a:buNone/>
            </a:pPr>
            <a:br>
              <a:rPr lang="sv-SE" sz="300" b="0" i="0">
                <a:effectLst/>
                <a:latin typeface="Segoe UI" panose="020B0502040204020203" pitchFamily="34" charset="0"/>
              </a:rPr>
            </a:br>
            <a:endParaRPr lang="sv-SE" sz="300"/>
          </a:p>
        </p:txBody>
      </p:sp>
      <p:sp>
        <p:nvSpPr>
          <p:cNvPr id="5" name="Rektangel 4">
            <a:extLst>
              <a:ext uri="{FF2B5EF4-FFF2-40B4-BE49-F238E27FC236}">
                <a16:creationId xmlns:a16="http://schemas.microsoft.com/office/drawing/2014/main" id="{432168BD-57E3-48EA-8980-DA925C2E6BCC}"/>
              </a:ext>
            </a:extLst>
          </p:cNvPr>
          <p:cNvSpPr/>
          <p:nvPr/>
        </p:nvSpPr>
        <p:spPr>
          <a:xfrm>
            <a:off x="3473251" y="6094013"/>
            <a:ext cx="5270995" cy="393890"/>
          </a:xfrm>
          <a:prstGeom prst="rect">
            <a:avLst/>
          </a:prstGeom>
        </p:spPr>
        <p:txBody>
          <a:bodyPr wrap="none">
            <a:spAutoFit/>
          </a:bodyPr>
          <a:lstStyle/>
          <a:p>
            <a:pPr>
              <a:lnSpc>
                <a:spcPct val="120000"/>
              </a:lnSpc>
              <a:spcAft>
                <a:spcPts val="600"/>
              </a:spcAft>
            </a:pPr>
            <a:r>
              <a:rPr lang="sv-SE" b="1">
                <a:solidFill>
                  <a:schemeClr val="accent4"/>
                </a:solidFill>
                <a:latin typeface="Segoe UI" panose="020B0502040204020203" pitchFamily="34" charset="0"/>
                <a:hlinkClick r:id="rId6">
                  <a:extLst>
                    <a:ext uri="{A12FA001-AC4F-418D-AE19-62706E023703}">
                      <ahyp:hlinkClr xmlns:ahyp="http://schemas.microsoft.com/office/drawing/2018/hyperlinkcolor" val="tx"/>
                    </a:ext>
                  </a:extLst>
                </a:hlinkClick>
              </a:rPr>
              <a:t>www.vardsamverkan.se/goteborgsomradet-sip</a:t>
            </a:r>
            <a:endParaRPr lang="sv-SE" sz="1600">
              <a:latin typeface="Segoe UI" panose="020B0502040204020203" pitchFamily="34" charset="0"/>
            </a:endParaRPr>
          </a:p>
        </p:txBody>
      </p:sp>
      <p:pic>
        <p:nvPicPr>
          <p:cNvPr id="6" name="Bild 5" descr="Klassrum">
            <a:extLst>
              <a:ext uri="{FF2B5EF4-FFF2-40B4-BE49-F238E27FC236}">
                <a16:creationId xmlns:a16="http://schemas.microsoft.com/office/drawing/2014/main" id="{49A1FB6E-065B-4094-BD6F-09D567303C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40899" y="370097"/>
            <a:ext cx="2239572" cy="2239572"/>
          </a:xfrm>
          <a:prstGeom prst="rect">
            <a:avLst/>
          </a:prstGeom>
        </p:spPr>
      </p:pic>
    </p:spTree>
    <p:extLst>
      <p:ext uri="{BB962C8B-B14F-4D97-AF65-F5344CB8AC3E}">
        <p14:creationId xmlns:p14="http://schemas.microsoft.com/office/powerpoint/2010/main" val="12449119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2270ED-1271-45E9-8C3F-F6254A919BC0}"/>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a:t>Vi är alla olika…</a:t>
            </a:r>
          </a:p>
        </p:txBody>
      </p:sp>
      <p:sp>
        <p:nvSpPr>
          <p:cNvPr id="3" name="Platshållare för innehåll 2">
            <a:extLst>
              <a:ext uri="{FF2B5EF4-FFF2-40B4-BE49-F238E27FC236}">
                <a16:creationId xmlns:a16="http://schemas.microsoft.com/office/drawing/2014/main" id="{5C18DA4F-F634-49A4-81DA-9643FE363D30}"/>
              </a:ext>
            </a:extLst>
          </p:cNvPr>
          <p:cNvSpPr>
            <a:spLocks noGrp="1"/>
          </p:cNvSpPr>
          <p:nvPr>
            <p:ph sz="half" idx="1"/>
          </p:nvPr>
        </p:nvSpPr>
        <p:spPr>
          <a:xfrm>
            <a:off x="590719" y="2330505"/>
            <a:ext cx="4559425" cy="3979585"/>
          </a:xfrm>
        </p:spPr>
        <p:txBody>
          <a:bodyPr vert="horz" lIns="91440" tIns="45720" rIns="91440" bIns="45720" rtlCol="0" anchor="ctr">
            <a:normAutofit lnSpcReduction="10000"/>
          </a:bodyPr>
          <a:lstStyle/>
          <a:p>
            <a:r>
              <a:rPr lang="sv-SE" sz="1700" b="1"/>
              <a:t>Variera</a:t>
            </a:r>
            <a:r>
              <a:rPr lang="sv-SE" sz="1700"/>
              <a:t> din utbildning för olika personer, med olika moment, små eller stora grupper</a:t>
            </a:r>
          </a:p>
          <a:p>
            <a:r>
              <a:rPr lang="sv-SE" sz="1700"/>
              <a:t>Gärna </a:t>
            </a:r>
            <a:r>
              <a:rPr lang="sv-SE" sz="1700" b="1"/>
              <a:t>praktiska övningar </a:t>
            </a:r>
            <a:r>
              <a:rPr lang="sv-SE" sz="1700"/>
              <a:t>och </a:t>
            </a:r>
            <a:r>
              <a:rPr lang="sv-SE" sz="1700" b="1"/>
              <a:t>dialoger</a:t>
            </a:r>
            <a:r>
              <a:rPr lang="sv-SE" sz="1700"/>
              <a:t>, inte bara information. Se fallbeskrivningar i böckerna på nästa bild!</a:t>
            </a:r>
          </a:p>
          <a:p>
            <a:r>
              <a:rPr lang="sv-SE" sz="1700" b="1"/>
              <a:t>Digital eller fysisk </a:t>
            </a:r>
            <a:r>
              <a:rPr lang="sv-SE" sz="1700"/>
              <a:t>utbildning?</a:t>
            </a:r>
          </a:p>
          <a:p>
            <a:r>
              <a:rPr lang="sv-SE" sz="1700"/>
              <a:t>Glöm inte </a:t>
            </a:r>
            <a:r>
              <a:rPr lang="sv-SE" sz="1700" b="1"/>
              <a:t>pauser</a:t>
            </a:r>
            <a:r>
              <a:rPr lang="sv-SE" sz="1700"/>
              <a:t> – de är också värdefulla särskilt om människor träffar varandra och kan prata under tiden</a:t>
            </a:r>
          </a:p>
          <a:p>
            <a:r>
              <a:rPr lang="sv-SE" sz="1700"/>
              <a:t>Människor </a:t>
            </a:r>
            <a:r>
              <a:rPr lang="sv-SE" sz="1700" b="1"/>
              <a:t>lär sig på olika sätt </a:t>
            </a:r>
            <a:r>
              <a:rPr lang="sv-SE" sz="1700"/>
              <a:t>– var uppmärksam på det</a:t>
            </a:r>
          </a:p>
          <a:p>
            <a:r>
              <a:rPr lang="sv-SE" sz="1700"/>
              <a:t>Kan du </a:t>
            </a:r>
            <a:r>
              <a:rPr lang="sv-SE" sz="1700" b="1"/>
              <a:t>ta hjälp av andra SIP-utbildare </a:t>
            </a:r>
            <a:r>
              <a:rPr lang="sv-SE" sz="1700"/>
              <a:t>för att få inspiration, lära, eller till och med utbilda tillsammans med?</a:t>
            </a:r>
          </a:p>
        </p:txBody>
      </p:sp>
      <p:pic>
        <p:nvPicPr>
          <p:cNvPr id="6" name="Platshållare för innehåll 5" descr="Morfar som lär ut utbildningsinstrument">
            <a:extLst>
              <a:ext uri="{FF2B5EF4-FFF2-40B4-BE49-F238E27FC236}">
                <a16:creationId xmlns:a16="http://schemas.microsoft.com/office/drawing/2014/main" id="{97507E5F-DA46-47E3-8E61-392A9B42D898}"/>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a:stretch/>
        </p:blipFill>
        <p:spPr>
          <a:xfrm>
            <a:off x="5977788" y="799352"/>
            <a:ext cx="5425410" cy="5259296"/>
          </a:xfrm>
          <a:prstGeom prst="rect">
            <a:avLst/>
          </a:prstGeom>
        </p:spPr>
      </p:pic>
    </p:spTree>
    <p:extLst>
      <p:ext uri="{BB962C8B-B14F-4D97-AF65-F5344CB8AC3E}">
        <p14:creationId xmlns:p14="http://schemas.microsoft.com/office/powerpoint/2010/main" val="11484095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B6BF9-D169-ECA6-8C14-56D2E5099364}"/>
              </a:ext>
            </a:extLst>
          </p:cNvPr>
          <p:cNvSpPr>
            <a:spLocks noGrp="1"/>
          </p:cNvSpPr>
          <p:nvPr>
            <p:ph type="title"/>
          </p:nvPr>
        </p:nvSpPr>
        <p:spPr/>
        <p:txBody>
          <a:bodyPr/>
          <a:lstStyle/>
          <a:p>
            <a:r>
              <a:rPr lang="en-US" sz="4000" err="1">
                <a:latin typeface="Cambria"/>
                <a:ea typeface="Cambria"/>
              </a:rPr>
              <a:t>Använd</a:t>
            </a:r>
            <a:r>
              <a:rPr lang="en-US" sz="4000">
                <a:latin typeface="Cambria"/>
                <a:ea typeface="Cambria"/>
              </a:rPr>
              <a:t> material </a:t>
            </a:r>
            <a:r>
              <a:rPr lang="en-US" sz="4000" err="1">
                <a:latin typeface="Cambria"/>
                <a:ea typeface="Cambria"/>
              </a:rPr>
              <a:t>på</a:t>
            </a:r>
            <a:r>
              <a:rPr lang="en-US" sz="4000">
                <a:latin typeface="Cambria"/>
                <a:ea typeface="Cambria"/>
              </a:rPr>
              <a:t> </a:t>
            </a:r>
            <a:r>
              <a:rPr lang="en-US" sz="4000" err="1">
                <a:latin typeface="Cambria"/>
                <a:ea typeface="Cambria"/>
              </a:rPr>
              <a:t>vår</a:t>
            </a:r>
            <a:r>
              <a:rPr lang="en-US" sz="4000">
                <a:latin typeface="Cambria"/>
                <a:ea typeface="Cambria"/>
              </a:rPr>
              <a:t> </a:t>
            </a:r>
            <a:r>
              <a:rPr lang="en-US" sz="4000" err="1">
                <a:latin typeface="Cambria"/>
                <a:ea typeface="Cambria"/>
              </a:rPr>
              <a:t>hemsida</a:t>
            </a:r>
            <a:r>
              <a:rPr lang="en-US" sz="4000">
                <a:latin typeface="Cambria"/>
                <a:ea typeface="Cambria"/>
              </a:rPr>
              <a:t>!</a:t>
            </a:r>
            <a:endParaRPr lang="en-US" sz="4000" err="1"/>
          </a:p>
        </p:txBody>
      </p:sp>
      <p:sp>
        <p:nvSpPr>
          <p:cNvPr id="3" name="Content Placeholder 2">
            <a:extLst>
              <a:ext uri="{FF2B5EF4-FFF2-40B4-BE49-F238E27FC236}">
                <a16:creationId xmlns:a16="http://schemas.microsoft.com/office/drawing/2014/main" id="{399AD42F-8510-6A75-7CA5-D3BC67C5B623}"/>
              </a:ext>
            </a:extLst>
          </p:cNvPr>
          <p:cNvSpPr>
            <a:spLocks noGrp="1"/>
          </p:cNvSpPr>
          <p:nvPr>
            <p:ph idx="1"/>
          </p:nvPr>
        </p:nvSpPr>
        <p:spPr/>
        <p:txBody>
          <a:bodyPr vert="horz" lIns="91440" tIns="45720" rIns="91440" bIns="45720" rtlCol="0" anchor="t">
            <a:normAutofit/>
          </a:bodyPr>
          <a:lstStyle/>
          <a:p>
            <a:pPr>
              <a:buNone/>
            </a:pPr>
            <a:endParaRPr lang="en-US" b="1">
              <a:latin typeface="Helvetica"/>
              <a:ea typeface="Calibri"/>
              <a:cs typeface="Helvetica"/>
            </a:endParaRPr>
          </a:p>
          <a:p>
            <a:pPr>
              <a:buNone/>
            </a:pPr>
            <a:r>
              <a:rPr lang="en-US" b="1" err="1">
                <a:latin typeface="Helvetica"/>
                <a:ea typeface="Calibri"/>
                <a:cs typeface="Helvetica"/>
              </a:rPr>
              <a:t>Utbildningsmaterial</a:t>
            </a:r>
            <a:r>
              <a:rPr lang="en-US" b="1">
                <a:latin typeface="Helvetica"/>
                <a:ea typeface="Calibri"/>
                <a:cs typeface="Helvetica"/>
              </a:rPr>
              <a:t> till </a:t>
            </a:r>
            <a:r>
              <a:rPr lang="en-US" b="1" err="1">
                <a:latin typeface="Helvetica"/>
                <a:ea typeface="Calibri"/>
                <a:cs typeface="Helvetica"/>
              </a:rPr>
              <a:t>utsedda</a:t>
            </a:r>
            <a:r>
              <a:rPr lang="en-US" b="1">
                <a:latin typeface="Helvetica"/>
                <a:ea typeface="Calibri"/>
                <a:cs typeface="Helvetica"/>
              </a:rPr>
              <a:t> SIP-</a:t>
            </a:r>
            <a:r>
              <a:rPr lang="en-US" b="1" err="1">
                <a:latin typeface="Helvetica"/>
                <a:ea typeface="Calibri"/>
                <a:cs typeface="Helvetica"/>
              </a:rPr>
              <a:t>utbildare</a:t>
            </a:r>
            <a:r>
              <a:rPr lang="en-US" b="1">
                <a:latin typeface="Helvetica"/>
                <a:ea typeface="Calibri"/>
                <a:cs typeface="Helvetica"/>
              </a:rPr>
              <a:t> I </a:t>
            </a:r>
            <a:r>
              <a:rPr lang="en-US" b="1" err="1">
                <a:latin typeface="Helvetica"/>
                <a:ea typeface="Calibri"/>
                <a:cs typeface="Helvetica"/>
              </a:rPr>
              <a:t>Göteborgsområdet</a:t>
            </a:r>
            <a:endParaRPr lang="en-US" b="1">
              <a:ea typeface="Calibri"/>
              <a:cs typeface="Calibri"/>
            </a:endParaRPr>
          </a:p>
          <a:p>
            <a:r>
              <a:rPr lang="en-US" sz="2800" b="1">
                <a:solidFill>
                  <a:schemeClr val="accent1"/>
                </a:solidFill>
                <a:ea typeface="Calibri"/>
                <a:cs typeface="Calibri"/>
              </a:rPr>
              <a:t>www.vardsamverkan.se/goteborgsomradet-sip</a:t>
            </a:r>
          </a:p>
          <a:p>
            <a:endParaRPr lang="en-US" u="sng">
              <a:solidFill>
                <a:srgbClr val="000000"/>
              </a:solidFill>
              <a:ea typeface="+mn-lt"/>
              <a:cs typeface="+mn-lt"/>
            </a:endParaRPr>
          </a:p>
          <a:p>
            <a:pPr marL="0" indent="0">
              <a:buNone/>
            </a:pPr>
            <a:r>
              <a:rPr lang="en-US" b="1" err="1">
                <a:solidFill>
                  <a:srgbClr val="000000"/>
                </a:solidFill>
                <a:latin typeface="Helvetica"/>
                <a:ea typeface="+mn-lt"/>
                <a:cs typeface="Helvetica"/>
              </a:rPr>
              <a:t>Här</a:t>
            </a:r>
            <a:r>
              <a:rPr lang="en-US" b="1">
                <a:solidFill>
                  <a:srgbClr val="000000"/>
                </a:solidFill>
                <a:latin typeface="Helvetica"/>
                <a:ea typeface="+mn-lt"/>
                <a:cs typeface="Helvetica"/>
              </a:rPr>
              <a:t> </a:t>
            </a:r>
            <a:r>
              <a:rPr lang="en-US" b="1" err="1">
                <a:solidFill>
                  <a:srgbClr val="000000"/>
                </a:solidFill>
                <a:latin typeface="Helvetica"/>
                <a:ea typeface="+mn-lt"/>
                <a:cs typeface="Helvetica"/>
              </a:rPr>
              <a:t>hittar</a:t>
            </a:r>
            <a:r>
              <a:rPr lang="en-US" b="1">
                <a:solidFill>
                  <a:srgbClr val="000000"/>
                </a:solidFill>
                <a:latin typeface="Helvetica"/>
                <a:ea typeface="+mn-lt"/>
                <a:cs typeface="Helvetica"/>
              </a:rPr>
              <a:t> </a:t>
            </a:r>
            <a:r>
              <a:rPr lang="en-US" b="1" err="1">
                <a:solidFill>
                  <a:srgbClr val="000000"/>
                </a:solidFill>
                <a:latin typeface="Helvetica"/>
                <a:ea typeface="+mn-lt"/>
                <a:cs typeface="Helvetica"/>
              </a:rPr>
              <a:t>ni</a:t>
            </a:r>
            <a:r>
              <a:rPr lang="en-US" b="1">
                <a:solidFill>
                  <a:srgbClr val="000000"/>
                </a:solidFill>
                <a:latin typeface="Helvetica"/>
                <a:ea typeface="+mn-lt"/>
                <a:cs typeface="Helvetica"/>
              </a:rPr>
              <a:t> </a:t>
            </a:r>
            <a:r>
              <a:rPr lang="en-US" b="1" err="1">
                <a:solidFill>
                  <a:srgbClr val="000000"/>
                </a:solidFill>
                <a:latin typeface="Helvetica"/>
                <a:ea typeface="+mn-lt"/>
                <a:cs typeface="Helvetica"/>
              </a:rPr>
              <a:t>en</a:t>
            </a:r>
            <a:r>
              <a:rPr lang="en-US" b="1">
                <a:solidFill>
                  <a:srgbClr val="000000"/>
                </a:solidFill>
                <a:latin typeface="Helvetica"/>
                <a:ea typeface="+mn-lt"/>
                <a:cs typeface="Helvetica"/>
              </a:rPr>
              <a:t> </a:t>
            </a:r>
            <a:r>
              <a:rPr lang="en-US" b="1" err="1">
                <a:solidFill>
                  <a:srgbClr val="000000"/>
                </a:solidFill>
                <a:latin typeface="Helvetica"/>
                <a:ea typeface="+mn-lt"/>
                <a:cs typeface="Helvetica"/>
              </a:rPr>
              <a:t>interaktiv</a:t>
            </a:r>
            <a:r>
              <a:rPr lang="en-US" b="1">
                <a:solidFill>
                  <a:srgbClr val="000000"/>
                </a:solidFill>
                <a:latin typeface="Helvetica"/>
                <a:ea typeface="+mn-lt"/>
                <a:cs typeface="Helvetica"/>
              </a:rPr>
              <a:t> </a:t>
            </a:r>
            <a:r>
              <a:rPr lang="en-US" b="1" err="1">
                <a:solidFill>
                  <a:srgbClr val="000000"/>
                </a:solidFill>
                <a:latin typeface="Helvetica"/>
                <a:ea typeface="+mn-lt"/>
                <a:cs typeface="Helvetica"/>
              </a:rPr>
              <a:t>webbutbildning</a:t>
            </a:r>
            <a:r>
              <a:rPr lang="en-US" b="1">
                <a:solidFill>
                  <a:srgbClr val="000000"/>
                </a:solidFill>
                <a:latin typeface="Helvetica"/>
                <a:ea typeface="+mn-lt"/>
                <a:cs typeface="Helvetica"/>
              </a:rPr>
              <a:t> för </a:t>
            </a:r>
            <a:r>
              <a:rPr lang="en-US" b="1" err="1">
                <a:solidFill>
                  <a:srgbClr val="000000"/>
                </a:solidFill>
                <a:latin typeface="Helvetica"/>
                <a:ea typeface="+mn-lt"/>
                <a:cs typeface="Helvetica"/>
              </a:rPr>
              <a:t>grundkunskap</a:t>
            </a:r>
            <a:r>
              <a:rPr lang="en-US" b="1">
                <a:solidFill>
                  <a:srgbClr val="000000"/>
                </a:solidFill>
                <a:latin typeface="Helvetica"/>
                <a:ea typeface="+mn-lt"/>
                <a:cs typeface="Helvetica"/>
              </a:rPr>
              <a:t> om SIP:</a:t>
            </a:r>
            <a:endParaRPr lang="en-US"/>
          </a:p>
          <a:p>
            <a:pPr marL="0" indent="0">
              <a:buNone/>
            </a:pPr>
            <a:r>
              <a:rPr lang="sv-SE">
                <a:solidFill>
                  <a:srgbClr val="0070C0"/>
                </a:solidFill>
                <a:hlinkClick r:id="rId3">
                  <a:extLst>
                    <a:ext uri="{A12FA001-AC4F-418D-AE19-62706E023703}">
                      <ahyp:hlinkClr xmlns:ahyp="http://schemas.microsoft.com/office/drawing/2018/hyperlinkcolor" val="tx"/>
                    </a:ext>
                  </a:extLst>
                </a:hlinkClick>
              </a:rPr>
              <a:t>Webbutbildning om SIP för vuxna | Uppdrag Psykisk Hälsa</a:t>
            </a:r>
            <a:endParaRPr lang="en-US" sz="2600">
              <a:solidFill>
                <a:srgbClr val="0070C0"/>
              </a:solidFill>
              <a:latin typeface="Calibri" panose="020F0502020204030204"/>
              <a:ea typeface="Calibri"/>
              <a:cs typeface="Calibri" panose="020F0502020204030204"/>
            </a:endParaRPr>
          </a:p>
          <a:p>
            <a:pPr marL="0" indent="0">
              <a:buNone/>
            </a:pPr>
            <a:endParaRPr lang="en-US" u="sng">
              <a:solidFill>
                <a:srgbClr val="000000"/>
              </a:solidFill>
              <a:ea typeface="+mn-lt"/>
              <a:cs typeface="+mn-lt"/>
            </a:endParaRPr>
          </a:p>
        </p:txBody>
      </p:sp>
      <p:sp>
        <p:nvSpPr>
          <p:cNvPr id="4" name="Date Placeholder 3">
            <a:extLst>
              <a:ext uri="{FF2B5EF4-FFF2-40B4-BE49-F238E27FC236}">
                <a16:creationId xmlns:a16="http://schemas.microsoft.com/office/drawing/2014/main" id="{AA7D01B0-90FF-24C0-7C24-76B7F4F1A5AF}"/>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5" name="Footer Placeholder 4">
            <a:extLst>
              <a:ext uri="{FF2B5EF4-FFF2-40B4-BE49-F238E27FC236}">
                <a16:creationId xmlns:a16="http://schemas.microsoft.com/office/drawing/2014/main" id="{D176FC07-A22B-B9B3-06A5-9FE265BE6DC4}"/>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84838044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54E5091-9807-47B2-A6A4-EEBF325AD6C1}"/>
              </a:ext>
            </a:extLst>
          </p:cNvPr>
          <p:cNvSpPr>
            <a:spLocks noGrp="1"/>
          </p:cNvSpPr>
          <p:nvPr>
            <p:ph type="title"/>
          </p:nvPr>
        </p:nvSpPr>
        <p:spPr>
          <a:xfrm>
            <a:off x="839788" y="457200"/>
            <a:ext cx="3932237" cy="1841157"/>
          </a:xfrm>
        </p:spPr>
        <p:txBody>
          <a:bodyPr>
            <a:normAutofit fontScale="90000"/>
          </a:bodyPr>
          <a:lstStyle/>
          <a:p>
            <a:r>
              <a:rPr lang="sv-SE" sz="5400"/>
              <a:t>Hitta till vår hemsida!</a:t>
            </a:r>
          </a:p>
        </p:txBody>
      </p:sp>
      <p:pic>
        <p:nvPicPr>
          <p:cNvPr id="6" name="Platshållare för innehåll 5" descr="Moln formad hård disk med kablar">
            <a:extLst>
              <a:ext uri="{FF2B5EF4-FFF2-40B4-BE49-F238E27FC236}">
                <a16:creationId xmlns:a16="http://schemas.microsoft.com/office/drawing/2014/main" id="{8A071052-8FC0-495F-B21B-ABE9E9F8EB2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98831" y="2464469"/>
            <a:ext cx="6172200" cy="3525915"/>
          </a:xfrm>
        </p:spPr>
      </p:pic>
      <p:sp>
        <p:nvSpPr>
          <p:cNvPr id="4" name="Platshållare för text 3">
            <a:extLst>
              <a:ext uri="{FF2B5EF4-FFF2-40B4-BE49-F238E27FC236}">
                <a16:creationId xmlns:a16="http://schemas.microsoft.com/office/drawing/2014/main" id="{43B4BDA5-CD93-45B5-9E88-7B2977EA7560}"/>
              </a:ext>
            </a:extLst>
          </p:cNvPr>
          <p:cNvSpPr>
            <a:spLocks noGrp="1"/>
          </p:cNvSpPr>
          <p:nvPr>
            <p:ph type="body" sz="half" idx="2"/>
          </p:nvPr>
        </p:nvSpPr>
        <p:spPr>
          <a:xfrm>
            <a:off x="4772025" y="1257300"/>
            <a:ext cx="7419975" cy="3811588"/>
          </a:xfrm>
        </p:spPr>
        <p:txBody>
          <a:bodyPr>
            <a:normAutofit/>
          </a:bodyPr>
          <a:lstStyle/>
          <a:p>
            <a:r>
              <a:rPr lang="sv-SE" sz="2800">
                <a:hlinkClick r:id="rId4"/>
              </a:rPr>
              <a:t>www.vardsamverkan.se/goteborgsomradet</a:t>
            </a:r>
            <a:r>
              <a:rPr lang="sv-SE" sz="2800" b="1">
                <a:hlinkClick r:id="rId4"/>
              </a:rPr>
              <a:t>-sip</a:t>
            </a:r>
            <a:endParaRPr lang="sv-SE" sz="2800" b="1"/>
          </a:p>
          <a:p>
            <a:r>
              <a:rPr lang="sv-SE" sz="3200"/>
              <a:t>			</a:t>
            </a:r>
          </a:p>
          <a:p>
            <a:pPr marL="2743200" lvl="5" indent="-457200">
              <a:buFont typeface="Wingdings" panose="05000000000000000000" pitchFamily="2" charset="2"/>
              <a:buChar char="Ø"/>
            </a:pPr>
            <a:r>
              <a:rPr lang="sv-SE" sz="2800"/>
              <a:t>Utbildningsmaterial mm</a:t>
            </a:r>
          </a:p>
          <a:p>
            <a:pPr marL="2743200" lvl="5" indent="-457200">
              <a:buFont typeface="Wingdings" panose="05000000000000000000" pitchFamily="2" charset="2"/>
              <a:buChar char="Ø"/>
            </a:pPr>
            <a:r>
              <a:rPr lang="sv-SE" sz="2800"/>
              <a:t>Länkar</a:t>
            </a:r>
          </a:p>
          <a:p>
            <a:pPr marL="2743200" lvl="5" indent="-457200">
              <a:buFont typeface="Wingdings" panose="05000000000000000000" pitchFamily="2" charset="2"/>
              <a:buChar char="Ø"/>
            </a:pPr>
            <a:r>
              <a:rPr lang="sv-SE" sz="2800"/>
              <a:t>Kontaktuppgifter</a:t>
            </a:r>
          </a:p>
          <a:p>
            <a:r>
              <a:rPr lang="sv-SE" sz="3200"/>
              <a:t>			</a:t>
            </a:r>
          </a:p>
        </p:txBody>
      </p:sp>
    </p:spTree>
    <p:extLst>
      <p:ext uri="{BB962C8B-B14F-4D97-AF65-F5344CB8AC3E}">
        <p14:creationId xmlns:p14="http://schemas.microsoft.com/office/powerpoint/2010/main" val="155868266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233420" y="0"/>
            <a:ext cx="9609825" cy="1866126"/>
          </a:xfrm>
        </p:spPr>
        <p:txBody>
          <a:bodyPr/>
          <a:lstStyle/>
          <a:p>
            <a:pPr algn="ctr"/>
            <a:r>
              <a:rPr lang="sv-SE"/>
              <a:t>Mer information om SIP</a:t>
            </a:r>
            <a:br>
              <a:rPr lang="sv-SE"/>
            </a:br>
            <a:r>
              <a:rPr lang="sv-SE"/>
              <a:t> </a:t>
            </a:r>
            <a:r>
              <a:rPr lang="sv-SE" sz="2800"/>
              <a:t>www.uppdragpsykiskhalsa.se</a:t>
            </a:r>
            <a:r>
              <a:rPr lang="sv-SE"/>
              <a:t> </a:t>
            </a:r>
            <a:br>
              <a:rPr lang="sv-SE"/>
            </a:br>
            <a:r>
              <a:rPr lang="sv-SE" sz="2800"/>
              <a:t>www.skr.se</a:t>
            </a:r>
          </a:p>
        </p:txBody>
      </p:sp>
      <p:pic>
        <p:nvPicPr>
          <p:cNvPr id="3" name="Bildobjekt 2"/>
          <p:cNvPicPr>
            <a:picLocks noChangeAspect="1"/>
          </p:cNvPicPr>
          <p:nvPr/>
        </p:nvPicPr>
        <p:blipFill>
          <a:blip r:embed="rId3"/>
          <a:stretch>
            <a:fillRect/>
          </a:stretch>
        </p:blipFill>
        <p:spPr>
          <a:xfrm>
            <a:off x="1812329" y="2977049"/>
            <a:ext cx="2464987" cy="3317954"/>
          </a:xfrm>
          <a:prstGeom prst="rect">
            <a:avLst/>
          </a:prstGeom>
        </p:spPr>
      </p:pic>
      <p:pic>
        <p:nvPicPr>
          <p:cNvPr id="4" name="Bildobjekt 3"/>
          <p:cNvPicPr>
            <a:picLocks noChangeAspect="1"/>
          </p:cNvPicPr>
          <p:nvPr/>
        </p:nvPicPr>
        <p:blipFill>
          <a:blip r:embed="rId4"/>
          <a:stretch>
            <a:fillRect/>
          </a:stretch>
        </p:blipFill>
        <p:spPr>
          <a:xfrm>
            <a:off x="4673801" y="3093715"/>
            <a:ext cx="2259249" cy="3119916"/>
          </a:xfrm>
          <a:prstGeom prst="rect">
            <a:avLst/>
          </a:prstGeom>
          <a:ln w="12700">
            <a:solidFill>
              <a:schemeClr val="tx1"/>
            </a:solidFill>
          </a:ln>
        </p:spPr>
      </p:pic>
      <p:pic>
        <p:nvPicPr>
          <p:cNvPr id="5" name="Platshållare för innehåll 3"/>
          <p:cNvPicPr>
            <a:picLocks noChangeAspect="1"/>
          </p:cNvPicPr>
          <p:nvPr/>
        </p:nvPicPr>
        <p:blipFill>
          <a:blip r:embed="rId5"/>
          <a:stretch>
            <a:fillRect/>
          </a:stretch>
        </p:blipFill>
        <p:spPr>
          <a:xfrm>
            <a:off x="7540357" y="3093715"/>
            <a:ext cx="2953919" cy="3084623"/>
          </a:xfrm>
          <a:prstGeom prst="rect">
            <a:avLst/>
          </a:prstGeom>
          <a:ln>
            <a:solidFill>
              <a:schemeClr val="tx1"/>
            </a:solidFill>
          </a:ln>
        </p:spPr>
      </p:pic>
      <p:sp>
        <p:nvSpPr>
          <p:cNvPr id="6" name="Rektangel 5"/>
          <p:cNvSpPr/>
          <p:nvPr/>
        </p:nvSpPr>
        <p:spPr>
          <a:xfrm>
            <a:off x="1933575" y="2105993"/>
            <a:ext cx="2043339" cy="655192"/>
          </a:xfrm>
          <a:prstGeom prst="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Barn och unga </a:t>
            </a:r>
          </a:p>
        </p:txBody>
      </p:sp>
      <p:sp>
        <p:nvSpPr>
          <p:cNvPr id="7" name="Rektangel 6"/>
          <p:cNvSpPr/>
          <p:nvPr/>
        </p:nvSpPr>
        <p:spPr>
          <a:xfrm>
            <a:off x="4673801" y="2093281"/>
            <a:ext cx="2240280" cy="655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Vuxna </a:t>
            </a:r>
            <a:r>
              <a:rPr kumimoji="0" lang="sv-SE" sz="1800" b="0" i="0" u="none" strike="noStrike" kern="1200" cap="none" spc="0" normalizeH="0" baseline="0" noProof="0" err="1">
                <a:ln>
                  <a:noFill/>
                </a:ln>
                <a:solidFill>
                  <a:prstClr val="black"/>
                </a:solidFill>
                <a:effectLst/>
                <a:uLnTx/>
                <a:uFillTx/>
                <a:latin typeface="Calibri" panose="020F0502020204030204"/>
                <a:ea typeface="+mn-ea"/>
                <a:cs typeface="+mn-cs"/>
              </a:rPr>
              <a:t>inkl</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Äldre</a:t>
            </a:r>
          </a:p>
        </p:txBody>
      </p:sp>
      <p:sp>
        <p:nvSpPr>
          <p:cNvPr id="8" name="Rektangel 7"/>
          <p:cNvSpPr/>
          <p:nvPr/>
        </p:nvSpPr>
        <p:spPr>
          <a:xfrm>
            <a:off x="7540357" y="2105994"/>
            <a:ext cx="2953919" cy="65519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Äldre</a:t>
            </a:r>
          </a:p>
        </p:txBody>
      </p:sp>
    </p:spTree>
    <p:extLst>
      <p:ext uri="{BB962C8B-B14F-4D97-AF65-F5344CB8AC3E}">
        <p14:creationId xmlns:p14="http://schemas.microsoft.com/office/powerpoint/2010/main" val="39771525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8E0A247-DB62-4BD3-80C0-BFC3814BEC4D}"/>
              </a:ext>
            </a:extLst>
          </p:cNvPr>
          <p:cNvSpPr>
            <a:spLocks noGrp="1"/>
          </p:cNvSpPr>
          <p:nvPr>
            <p:ph type="title"/>
          </p:nvPr>
        </p:nvSpPr>
        <p:spPr/>
        <p:txBody>
          <a:bodyPr>
            <a:normAutofit fontScale="90000"/>
          </a:bodyPr>
          <a:lstStyle/>
          <a:p>
            <a:r>
              <a:rPr lang="sv-SE"/>
              <a:t>Utbildningsverktyg </a:t>
            </a:r>
            <a:r>
              <a:rPr lang="sv-SE" sz="3100"/>
              <a:t>från</a:t>
            </a:r>
            <a:r>
              <a:rPr lang="sv-SE"/>
              <a:t> </a:t>
            </a:r>
            <a:r>
              <a:rPr lang="sv-SE" sz="3100">
                <a:solidFill>
                  <a:srgbClr val="00B0F0"/>
                </a:solidFill>
                <a:hlinkClick r:id="rId3">
                  <a:extLst>
                    <a:ext uri="{A12FA001-AC4F-418D-AE19-62706E023703}">
                      <ahyp:hlinkClr xmlns:ahyp="http://schemas.microsoft.com/office/drawing/2018/hyperlinkcolor" val="tx"/>
                    </a:ext>
                  </a:extLst>
                </a:hlinkClick>
              </a:rPr>
              <a:t>SIP – samordnad individuell plan | Uppdrag Psykisk Hälsa (uppdragpsykiskhalsa.se)</a:t>
            </a:r>
            <a:br>
              <a:rPr lang="sv-SE">
                <a:solidFill>
                  <a:srgbClr val="00B0F0"/>
                </a:solidFill>
              </a:rPr>
            </a:br>
            <a:r>
              <a:rPr lang="sv-SE" sz="3200"/>
              <a:t>(innehåller även fallbeskrivningar)</a:t>
            </a:r>
            <a:endParaRPr lang="sv-SE"/>
          </a:p>
        </p:txBody>
      </p:sp>
      <p:pic>
        <p:nvPicPr>
          <p:cNvPr id="5" name="Platshållare för innehåll 4">
            <a:extLst>
              <a:ext uri="{FF2B5EF4-FFF2-40B4-BE49-F238E27FC236}">
                <a16:creationId xmlns:a16="http://schemas.microsoft.com/office/drawing/2014/main" id="{26001090-FE55-40C1-AC81-FA9409BA74E8}"/>
              </a:ext>
            </a:extLst>
          </p:cNvPr>
          <p:cNvPicPr>
            <a:picLocks noGrp="1" noChangeAspect="1"/>
          </p:cNvPicPr>
          <p:nvPr>
            <p:ph idx="1"/>
          </p:nvPr>
        </p:nvPicPr>
        <p:blipFill rotWithShape="1">
          <a:blip r:embed="rId4"/>
          <a:srcRect t="545" r="23504" b="1"/>
          <a:stretch/>
        </p:blipFill>
        <p:spPr>
          <a:xfrm>
            <a:off x="602673" y="2231241"/>
            <a:ext cx="7258932" cy="3791129"/>
          </a:xfrm>
        </p:spPr>
      </p:pic>
      <p:sp>
        <p:nvSpPr>
          <p:cNvPr id="6" name="textruta 5">
            <a:extLst>
              <a:ext uri="{FF2B5EF4-FFF2-40B4-BE49-F238E27FC236}">
                <a16:creationId xmlns:a16="http://schemas.microsoft.com/office/drawing/2014/main" id="{C49B9C88-6E0C-470E-A0D5-0751BC9D0A70}"/>
              </a:ext>
            </a:extLst>
          </p:cNvPr>
          <p:cNvSpPr txBox="1"/>
          <p:nvPr/>
        </p:nvSpPr>
        <p:spPr>
          <a:xfrm>
            <a:off x="8069944" y="2505670"/>
            <a:ext cx="3519384" cy="646331"/>
          </a:xfrm>
          <a:prstGeom prst="rect">
            <a:avLst/>
          </a:prstGeom>
          <a:noFill/>
        </p:spPr>
        <p:txBody>
          <a:bodyPr wrap="square" rtlCol="0">
            <a:spAutoFit/>
          </a:bodyPr>
          <a:lstStyle/>
          <a:p>
            <a:r>
              <a:rPr lang="sv-SE">
                <a:solidFill>
                  <a:srgbClr val="0070C0"/>
                </a:solidFill>
                <a:hlinkClick r:id="rId5">
                  <a:extLst>
                    <a:ext uri="{A12FA001-AC4F-418D-AE19-62706E023703}">
                      <ahyp:hlinkClr xmlns:ahyp="http://schemas.microsoft.com/office/drawing/2018/hyperlinkcolor" val="tx"/>
                    </a:ext>
                  </a:extLst>
                </a:hlinkClick>
              </a:rPr>
              <a:t>SKL_S5_Använd_SIP_Barnochunga_webb.pdf (uppdragpsykiskhalsa.se)</a:t>
            </a:r>
            <a:endParaRPr lang="sv-SE">
              <a:solidFill>
                <a:srgbClr val="0070C0"/>
              </a:solidFill>
            </a:endParaRPr>
          </a:p>
        </p:txBody>
      </p:sp>
      <p:sp>
        <p:nvSpPr>
          <p:cNvPr id="7" name="textruta 6">
            <a:extLst>
              <a:ext uri="{FF2B5EF4-FFF2-40B4-BE49-F238E27FC236}">
                <a16:creationId xmlns:a16="http://schemas.microsoft.com/office/drawing/2014/main" id="{75B0EC4E-83E7-4F77-A82C-C93DC0F0D49E}"/>
              </a:ext>
            </a:extLst>
          </p:cNvPr>
          <p:cNvSpPr txBox="1"/>
          <p:nvPr/>
        </p:nvSpPr>
        <p:spPr>
          <a:xfrm>
            <a:off x="8225642" y="4575298"/>
            <a:ext cx="3519384" cy="646331"/>
          </a:xfrm>
          <a:prstGeom prst="rect">
            <a:avLst/>
          </a:prstGeom>
          <a:noFill/>
        </p:spPr>
        <p:txBody>
          <a:bodyPr wrap="square" rtlCol="0">
            <a:spAutoFit/>
          </a:bodyPr>
          <a:lstStyle/>
          <a:p>
            <a:r>
              <a:rPr lang="sv-SE">
                <a:solidFill>
                  <a:srgbClr val="0070C0"/>
                </a:solidFill>
                <a:hlinkClick r:id="rId6">
                  <a:extLst>
                    <a:ext uri="{A12FA001-AC4F-418D-AE19-62706E023703}">
                      <ahyp:hlinkClr xmlns:ahyp="http://schemas.microsoft.com/office/drawing/2018/hyperlinkcolor" val="tx"/>
                    </a:ext>
                  </a:extLst>
                </a:hlinkClick>
              </a:rPr>
              <a:t>Använd-SIP-vuxna-och-äldre.pdf (uppdragpsykiskhalsa.se)</a:t>
            </a:r>
            <a:endParaRPr lang="sv-SE">
              <a:solidFill>
                <a:srgbClr val="0070C0"/>
              </a:solidFill>
            </a:endParaRPr>
          </a:p>
        </p:txBody>
      </p:sp>
    </p:spTree>
    <p:extLst>
      <p:ext uri="{BB962C8B-B14F-4D97-AF65-F5344CB8AC3E}">
        <p14:creationId xmlns:p14="http://schemas.microsoft.com/office/powerpoint/2010/main" val="24393793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descr="Mötescirklar">
            <a:extLst>
              <a:ext uri="{FF2B5EF4-FFF2-40B4-BE49-F238E27FC236}">
                <a16:creationId xmlns:a16="http://schemas.microsoft.com/office/drawing/2014/main" id="{FC805412-5D5F-45FE-8550-01870F4DC54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3423" y="1343377"/>
            <a:ext cx="6276975" cy="4124325"/>
          </a:xfrm>
          <a:prstGeom prst="rect">
            <a:avLst/>
          </a:prstGeom>
        </p:spPr>
      </p:pic>
      <p:sp>
        <p:nvSpPr>
          <p:cNvPr id="3" name="Rubrik 1">
            <a:extLst>
              <a:ext uri="{FF2B5EF4-FFF2-40B4-BE49-F238E27FC236}">
                <a16:creationId xmlns:a16="http://schemas.microsoft.com/office/drawing/2014/main" id="{D09B4CC1-7D1A-4762-9E06-506801CC57A3}"/>
              </a:ext>
            </a:extLst>
          </p:cNvPr>
          <p:cNvSpPr txBox="1">
            <a:spLocks noGrp="1"/>
          </p:cNvSpPr>
          <p:nvPr>
            <p:ph type="title" idx="4294967295"/>
          </p:nvPr>
        </p:nvSpPr>
        <p:spPr>
          <a:xfrm>
            <a:off x="342900" y="433683"/>
            <a:ext cx="10548938" cy="78263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j-ea"/>
                <a:cs typeface="Times New Roman" panose="02020603050405020304" pitchFamily="18" charset="0"/>
              </a:rPr>
              <a:t>Stöd i mötesstrukturen för alla inblandade</a:t>
            </a:r>
          </a:p>
        </p:txBody>
      </p:sp>
      <p:sp>
        <p:nvSpPr>
          <p:cNvPr id="4" name="Rektangel 3">
            <a:extLst>
              <a:ext uri="{FF2B5EF4-FFF2-40B4-BE49-F238E27FC236}">
                <a16:creationId xmlns:a16="http://schemas.microsoft.com/office/drawing/2014/main" id="{7F44B03D-C1EA-4812-BC1B-534B2960A359}"/>
              </a:ext>
            </a:extLst>
          </p:cNvPr>
          <p:cNvSpPr/>
          <p:nvPr/>
        </p:nvSpPr>
        <p:spPr>
          <a:xfrm>
            <a:off x="7479837" y="3667602"/>
            <a:ext cx="4712163" cy="267765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Mötescirklar för </a:t>
            </a:r>
            <a:r>
              <a:rPr kumimoji="0" lang="sv-SE" sz="2400" b="1" i="0" u="none" strike="noStrike" kern="1200" cap="none" spc="0" normalizeH="0" baseline="0" noProof="0" err="1">
                <a:ln>
                  <a:noFill/>
                </a:ln>
                <a:solidFill>
                  <a:prstClr val="black"/>
                </a:solidFill>
                <a:effectLst/>
                <a:uLnTx/>
                <a:uFillTx/>
                <a:latin typeface="Gill Sans MT" panose="020B0502020104020203" pitchFamily="34" charset="0"/>
                <a:cs typeface="Arial" panose="020B0604020202020204" pitchFamily="34" charset="0"/>
              </a:rPr>
              <a:t>bl.a</a:t>
            </a:r>
            <a:r>
              <a:rPr kumimoji="0" lang="sv-SE" sz="2400" b="1"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a:t>
            </a: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Brukare/patienter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Anhöriga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Närstående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Personal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rPr>
              <a:t>Övriga medverkande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prstClr val="black"/>
              </a:solidFill>
              <a:effectLst/>
              <a:uLnTx/>
              <a:uFillTx/>
              <a:latin typeface="Gill Sans MT" panose="020B0502020104020203" pitchFamily="34" charset="0"/>
              <a:cs typeface="Arial" panose="020B0604020202020204" pitchFamily="34" charset="0"/>
            </a:endParaRPr>
          </a:p>
        </p:txBody>
      </p:sp>
      <p:sp>
        <p:nvSpPr>
          <p:cNvPr id="5" name="Rektangel 4">
            <a:extLst>
              <a:ext uri="{FF2B5EF4-FFF2-40B4-BE49-F238E27FC236}">
                <a16:creationId xmlns:a16="http://schemas.microsoft.com/office/drawing/2014/main" id="{EE377E1E-2C9F-4284-9083-322D49BF885C}"/>
              </a:ext>
            </a:extLst>
          </p:cNvPr>
          <p:cNvSpPr/>
          <p:nvPr/>
        </p:nvSpPr>
        <p:spPr>
          <a:xfrm>
            <a:off x="504651" y="5721814"/>
            <a:ext cx="5299801"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chemeClr val="accent1"/>
                </a:solidFill>
                <a:effectLst/>
                <a:uLnTx/>
                <a:uFillTx/>
                <a:latin typeface="Gill Sans MT" panose="020B0502020104020203" pitchFamily="34" charset="0"/>
                <a:cs typeface="Arial" panose="020B0604020202020204" pitchFamily="34" charset="0"/>
                <a:hlinkClick r:id="rId4"/>
              </a:rPr>
              <a:t>https://www.uppdragpsykiskhalsa.se/sip/sip-process/sip-mote/motescirkel/</a:t>
            </a:r>
            <a:endParaRPr kumimoji="0" lang="sv-SE" sz="1800" b="0" i="0" u="none" strike="noStrike" kern="1200" cap="none" spc="0" normalizeH="0" baseline="0" noProof="0">
              <a:ln>
                <a:noFill/>
              </a:ln>
              <a:solidFill>
                <a:schemeClr val="accent1"/>
              </a:solidFill>
              <a:effectLst/>
              <a:uLnTx/>
              <a:uFillTx/>
              <a:latin typeface="Gill Sans MT" panose="020B0502020104020203" pitchFamily="34" charset="0"/>
              <a:cs typeface="Arial" panose="020B0604020202020204" pitchFamily="34" charset="0"/>
            </a:endParaRPr>
          </a:p>
        </p:txBody>
      </p:sp>
      <p:pic>
        <p:nvPicPr>
          <p:cNvPr id="8" name="Bildobjekt 7">
            <a:extLst>
              <a:ext uri="{FF2B5EF4-FFF2-40B4-BE49-F238E27FC236}">
                <a16:creationId xmlns:a16="http://schemas.microsoft.com/office/drawing/2014/main" id="{F0272312-CAF3-496F-94FE-A3AF4569868C}"/>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
            <a:off x="9910749" y="710959"/>
            <a:ext cx="1962178" cy="2717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186324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3">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5">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7388" y="181576"/>
            <a:ext cx="11823637" cy="650108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4" name="Bildobjekt 3">
            <a:extLst>
              <a:ext uri="{FF2B5EF4-FFF2-40B4-BE49-F238E27FC236}">
                <a16:creationId xmlns:a16="http://schemas.microsoft.com/office/drawing/2014/main" id="{F6FA7BED-D39C-40AF-8F9E-D1936105AC80}"/>
              </a:ext>
            </a:extLst>
          </p:cNvPr>
          <p:cNvPicPr>
            <a:picLocks noChangeAspect="1"/>
          </p:cNvPicPr>
          <p:nvPr/>
        </p:nvPicPr>
        <p:blipFill rotWithShape="1">
          <a:blip r:embed="rId3" cstate="print">
            <a:alphaModFix amt="60000"/>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1"/>
          <a:stretch/>
        </p:blipFill>
        <p:spPr>
          <a:xfrm>
            <a:off x="187388" y="179108"/>
            <a:ext cx="11824481" cy="6499784"/>
          </a:xfrm>
          <a:prstGeom prst="rect">
            <a:avLst/>
          </a:prstGeom>
        </p:spPr>
      </p:pic>
      <p:sp>
        <p:nvSpPr>
          <p:cNvPr id="2" name="Rubrik 1">
            <a:extLst>
              <a:ext uri="{FF2B5EF4-FFF2-40B4-BE49-F238E27FC236}">
                <a16:creationId xmlns:a16="http://schemas.microsoft.com/office/drawing/2014/main" id="{3FDE221B-0F62-4F61-9874-29AB5F9049C0}"/>
              </a:ext>
            </a:extLst>
          </p:cNvPr>
          <p:cNvSpPr>
            <a:spLocks noGrp="1"/>
          </p:cNvSpPr>
          <p:nvPr>
            <p:ph type="title"/>
          </p:nvPr>
        </p:nvSpPr>
        <p:spPr>
          <a:xfrm>
            <a:off x="676406" y="5330968"/>
            <a:ext cx="9490695" cy="959576"/>
          </a:xfrm>
        </p:spPr>
        <p:txBody>
          <a:bodyPr vert="horz" lIns="91440" tIns="45720" rIns="91440" bIns="45720" rtlCol="0" anchor="b">
            <a:normAutofit/>
          </a:bodyPr>
          <a:lstStyle/>
          <a:p>
            <a:r>
              <a:rPr lang="en-US" sz="5200" b="1">
                <a:solidFill>
                  <a:srgbClr val="FFFFFF"/>
                </a:solidFill>
                <a:latin typeface="+mj-lt"/>
                <a:ea typeface="+mj-ea"/>
              </a:rPr>
              <a:t>05 </a:t>
            </a:r>
            <a:r>
              <a:rPr lang="en-US" sz="5200" b="1" err="1">
                <a:solidFill>
                  <a:srgbClr val="FFFFFF"/>
                </a:solidFill>
                <a:latin typeface="+mj-lt"/>
                <a:ea typeface="+mj-ea"/>
              </a:rPr>
              <a:t>Utcheckning</a:t>
            </a:r>
            <a:endParaRPr lang="en-US" sz="5200">
              <a:solidFill>
                <a:srgbClr val="FFFFFF"/>
              </a:solidFill>
              <a:latin typeface="+mj-lt"/>
              <a:ea typeface="+mj-ea"/>
            </a:endParaRPr>
          </a:p>
        </p:txBody>
      </p:sp>
    </p:spTree>
    <p:extLst>
      <p:ext uri="{BB962C8B-B14F-4D97-AF65-F5344CB8AC3E}">
        <p14:creationId xmlns:p14="http://schemas.microsoft.com/office/powerpoint/2010/main" val="57453856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C4737B6-758E-4140-A025-D84FCC261628}"/>
              </a:ext>
            </a:extLst>
          </p:cNvPr>
          <p:cNvSpPr>
            <a:spLocks noGrp="1"/>
          </p:cNvSpPr>
          <p:nvPr>
            <p:ph type="title"/>
          </p:nvPr>
        </p:nvSpPr>
        <p:spPr>
          <a:xfrm>
            <a:off x="648929" y="629266"/>
            <a:ext cx="3505495" cy="1622321"/>
          </a:xfrm>
        </p:spPr>
        <p:txBody>
          <a:bodyPr>
            <a:normAutofit/>
          </a:bodyPr>
          <a:lstStyle/>
          <a:p>
            <a:r>
              <a:rPr lang="sv-SE" b="1"/>
              <a:t>Utvärdering digitalt </a:t>
            </a:r>
          </a:p>
        </p:txBody>
      </p:sp>
      <p:sp>
        <p:nvSpPr>
          <p:cNvPr id="3" name="Platshållare för innehåll 2">
            <a:extLst>
              <a:ext uri="{FF2B5EF4-FFF2-40B4-BE49-F238E27FC236}">
                <a16:creationId xmlns:a16="http://schemas.microsoft.com/office/drawing/2014/main" id="{79C578DE-65B8-4FBC-BE69-EC64E84BA141}"/>
              </a:ext>
            </a:extLst>
          </p:cNvPr>
          <p:cNvSpPr>
            <a:spLocks noGrp="1"/>
          </p:cNvSpPr>
          <p:nvPr>
            <p:ph idx="1"/>
          </p:nvPr>
        </p:nvSpPr>
        <p:spPr>
          <a:xfrm>
            <a:off x="648931" y="2438400"/>
            <a:ext cx="3505494" cy="3785419"/>
          </a:xfrm>
        </p:spPr>
        <p:txBody>
          <a:bodyPr>
            <a:normAutofit/>
          </a:bodyPr>
          <a:lstStyle/>
          <a:p>
            <a:endParaRPr lang="sv-SE" sz="2000"/>
          </a:p>
          <a:p>
            <a:pPr marL="0" indent="0">
              <a:buNone/>
            </a:pPr>
            <a:r>
              <a:rPr lang="sv-SE" sz="2000"/>
              <a:t>Sänds via mail till deltagarna</a:t>
            </a:r>
          </a:p>
          <a:p>
            <a:endParaRPr lang="sv-SE" sz="2000"/>
          </a:p>
        </p:txBody>
      </p:sp>
      <p:pic>
        <p:nvPicPr>
          <p:cNvPr id="7" name="Graphic 6" descr="E-post">
            <a:extLst>
              <a:ext uri="{FF2B5EF4-FFF2-40B4-BE49-F238E27FC236}">
                <a16:creationId xmlns:a16="http://schemas.microsoft.com/office/drawing/2014/main" id="{DC2853A5-A1A5-4216-8837-607EAB2306C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95743" y="807593"/>
            <a:ext cx="5239568" cy="5239568"/>
          </a:xfrm>
          <a:prstGeom prst="rect">
            <a:avLst/>
          </a:prstGeom>
          <a:effectLst/>
        </p:spPr>
      </p:pic>
    </p:spTree>
    <p:extLst>
      <p:ext uri="{BB962C8B-B14F-4D97-AF65-F5344CB8AC3E}">
        <p14:creationId xmlns:p14="http://schemas.microsoft.com/office/powerpoint/2010/main" val="6804292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1_Office-tema">
  <a:themeElements>
    <a:clrScheme name="Samverkan">
      <a:dk1>
        <a:sysClr val="windowText" lastClr="000000"/>
      </a:dk1>
      <a:lt1>
        <a:srgbClr val="FFFFFF"/>
      </a:lt1>
      <a:dk2>
        <a:srgbClr val="757070"/>
      </a:dk2>
      <a:lt2>
        <a:srgbClr val="E7E6E6"/>
      </a:lt2>
      <a:accent1>
        <a:srgbClr val="FAA21B"/>
      </a:accent1>
      <a:accent2>
        <a:srgbClr val="FFC95D"/>
      </a:accent2>
      <a:accent3>
        <a:srgbClr val="FDC785"/>
      </a:accent3>
      <a:accent4>
        <a:srgbClr val="E9A772"/>
      </a:accent4>
      <a:accent5>
        <a:srgbClr val="CE8B72"/>
      </a:accent5>
      <a:accent6>
        <a:srgbClr val="AA7C75"/>
      </a:accent6>
      <a:hlink>
        <a:srgbClr val="C0B98E"/>
      </a:hlink>
      <a:folHlink>
        <a:srgbClr val="008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tema">
  <a:themeElements>
    <a:clrScheme name="Vårdsamverkan - GBG">
      <a:dk1>
        <a:sysClr val="windowText" lastClr="000000"/>
      </a:dk1>
      <a:lt1>
        <a:sysClr val="window" lastClr="FFFFFF"/>
      </a:lt1>
      <a:dk2>
        <a:srgbClr val="44546A"/>
      </a:dk2>
      <a:lt2>
        <a:srgbClr val="E7E6E6"/>
      </a:lt2>
      <a:accent1>
        <a:srgbClr val="F6A200"/>
      </a:accent1>
      <a:accent2>
        <a:srgbClr val="FDCB55"/>
      </a:accent2>
      <a:accent3>
        <a:srgbClr val="FCCC87"/>
      </a:accent3>
      <a:accent4>
        <a:srgbClr val="76CFD8"/>
      </a:accent4>
      <a:accent5>
        <a:srgbClr val="A9D18E"/>
      </a:accent5>
      <a:accent6>
        <a:srgbClr val="F39F9F"/>
      </a:accent6>
      <a:hlink>
        <a:srgbClr val="0563C1"/>
      </a:hlink>
      <a:folHlink>
        <a:srgbClr val="954F72"/>
      </a:folHlink>
    </a:clrScheme>
    <a:fontScheme name="Vårdsamverkan - GBG">
      <a:majorFont>
        <a:latin typeface="Arial Black"/>
        <a:ea typeface=""/>
        <a:cs typeface=""/>
      </a:majorFont>
      <a:minorFont>
        <a:latin typeface="Arial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tema">
  <a:themeElements>
    <a:clrScheme name="Samverkan">
      <a:dk1>
        <a:sysClr val="windowText" lastClr="000000"/>
      </a:dk1>
      <a:lt1>
        <a:srgbClr val="FFFFFF"/>
      </a:lt1>
      <a:dk2>
        <a:srgbClr val="757070"/>
      </a:dk2>
      <a:lt2>
        <a:srgbClr val="E7E6E6"/>
      </a:lt2>
      <a:accent1>
        <a:srgbClr val="FAA21B"/>
      </a:accent1>
      <a:accent2>
        <a:srgbClr val="FFC95D"/>
      </a:accent2>
      <a:accent3>
        <a:srgbClr val="FDC785"/>
      </a:accent3>
      <a:accent4>
        <a:srgbClr val="E9A772"/>
      </a:accent4>
      <a:accent5>
        <a:srgbClr val="CE8B72"/>
      </a:accent5>
      <a:accent6>
        <a:srgbClr val="AA7C75"/>
      </a:accent6>
      <a:hlink>
        <a:srgbClr val="C0B98E"/>
      </a:hlink>
      <a:folHlink>
        <a:srgbClr val="008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tema">
  <a:themeElements>
    <a:clrScheme name="Vårdsamverkan - GBG">
      <a:dk1>
        <a:sysClr val="windowText" lastClr="000000"/>
      </a:dk1>
      <a:lt1>
        <a:sysClr val="window" lastClr="FFFFFF"/>
      </a:lt1>
      <a:dk2>
        <a:srgbClr val="44546A"/>
      </a:dk2>
      <a:lt2>
        <a:srgbClr val="E7E6E6"/>
      </a:lt2>
      <a:accent1>
        <a:srgbClr val="F6A200"/>
      </a:accent1>
      <a:accent2>
        <a:srgbClr val="FDCB55"/>
      </a:accent2>
      <a:accent3>
        <a:srgbClr val="FCCC87"/>
      </a:accent3>
      <a:accent4>
        <a:srgbClr val="76CFD8"/>
      </a:accent4>
      <a:accent5>
        <a:srgbClr val="A9D18E"/>
      </a:accent5>
      <a:accent6>
        <a:srgbClr val="F39F9F"/>
      </a:accent6>
      <a:hlink>
        <a:srgbClr val="0563C1"/>
      </a:hlink>
      <a:folHlink>
        <a:srgbClr val="954F72"/>
      </a:folHlink>
    </a:clrScheme>
    <a:fontScheme name="Vårdsamverkan - GBG">
      <a:majorFont>
        <a:latin typeface="Arial Black"/>
        <a:ea typeface=""/>
        <a:cs typeface=""/>
      </a:majorFont>
      <a:minorFont>
        <a:latin typeface="Arial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tema">
  <a:themeElements>
    <a:clrScheme name="GBG NY">
      <a:dk1>
        <a:sysClr val="windowText" lastClr="000000"/>
      </a:dk1>
      <a:lt1>
        <a:sysClr val="window" lastClr="FFFFFF"/>
      </a:lt1>
      <a:dk2>
        <a:srgbClr val="44546A"/>
      </a:dk2>
      <a:lt2>
        <a:srgbClr val="E7E6E6"/>
      </a:lt2>
      <a:accent1>
        <a:srgbClr val="F6A200"/>
      </a:accent1>
      <a:accent2>
        <a:srgbClr val="3C7EB0"/>
      </a:accent2>
      <a:accent3>
        <a:srgbClr val="88CBFC"/>
      </a:accent3>
      <a:accent4>
        <a:srgbClr val="FDCB55"/>
      </a:accent4>
      <a:accent5>
        <a:srgbClr val="FCCC87"/>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Göteborgsområdet_MALL – presentation (240222).pptx" id="{1FC1C4C8-3609-4FC8-BF46-A5FA10113226}" vid="{FD25F6A6-B709-4BD5-B329-7D50BC3CD7E1}"/>
    </a:ext>
  </a:ext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105</Slides>
  <Notes>101</Notes>
  <HiddenSlides>0</HiddenSlides>
  <ScaleCrop>false</ScaleCrop>
  <HeadingPairs>
    <vt:vector size="4" baseType="variant">
      <vt:variant>
        <vt:lpstr>Theme</vt:lpstr>
      </vt:variant>
      <vt:variant>
        <vt:i4>6</vt:i4>
      </vt:variant>
      <vt:variant>
        <vt:lpstr>Slide Titles</vt:lpstr>
      </vt:variant>
      <vt:variant>
        <vt:i4>105</vt:i4>
      </vt:variant>
    </vt:vector>
  </HeadingPairs>
  <TitlesOfParts>
    <vt:vector size="111" baseType="lpstr">
      <vt:lpstr>1_Office-tema</vt:lpstr>
      <vt:lpstr>4_Office-tema</vt:lpstr>
      <vt:lpstr>5_Office-tema</vt:lpstr>
      <vt:lpstr>2_Office-tema</vt:lpstr>
      <vt:lpstr>6_Office-tema</vt:lpstr>
      <vt:lpstr>3_Office-tema</vt:lpstr>
      <vt:lpstr> </vt:lpstr>
      <vt:lpstr>PowerPoint Presentation</vt:lpstr>
      <vt:lpstr>Lite förhållningsregler</vt:lpstr>
      <vt:lpstr>PowerPoint Presentation</vt:lpstr>
      <vt:lpstr>PowerPoint Presentation</vt:lpstr>
      <vt:lpstr>PowerPoint Presentation</vt:lpstr>
      <vt:lpstr>Ledningsstruktur för samverkan</vt:lpstr>
      <vt:lpstr>PowerPoint Presentation</vt:lpstr>
      <vt:lpstr>Samverkansperspektiv</vt:lpstr>
      <vt:lpstr>Implementeringsplanen för dig som SIP-utbildare</vt:lpstr>
      <vt:lpstr>SIP-implementering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Implementeringsplanen,  - vad behöver du?</vt:lpstr>
      <vt:lpstr>PowerPoint Presentation</vt:lpstr>
      <vt:lpstr>PowerPoint Presentation</vt:lpstr>
      <vt:lpstr>PowerPoint Presentation</vt:lpstr>
      <vt:lpstr>SIP-riktlinjens fokusförflyttning</vt:lpstr>
      <vt:lpstr>PowerPoint Presentation</vt:lpstr>
      <vt:lpstr>Brukarrevision</vt:lpstr>
      <vt:lpstr>Begreppet SIP</vt:lpstr>
      <vt:lpstr>SIP-processen</vt:lpstr>
      <vt:lpstr>Digital SIP!</vt:lpstr>
      <vt:lpstr>SIP i lagstiftning</vt:lpstr>
      <vt:lpstr>SIP är lagstadgad i tre lagar</vt:lpstr>
      <vt:lpstr>SIP i SoL och HSL (2010)</vt:lpstr>
      <vt:lpstr>Lagen om samverkan vid utskrivning från sluten hälso-och sjukvård (2018)</vt:lpstr>
      <vt:lpstr>Skillnader i lagarna</vt:lpstr>
      <vt:lpstr>PowerPoint Presentation</vt:lpstr>
      <vt:lpstr>SIP för barn och unga</vt:lpstr>
      <vt:lpstr>Västbus riktlinjer ersätts</vt:lpstr>
      <vt:lpstr>Individsamverkan genom SIP!</vt:lpstr>
      <vt:lpstr>PowerPoint Presentation</vt:lpstr>
      <vt:lpstr>PowerPoint Presentation</vt:lpstr>
      <vt:lpstr>Tillämpningsanvisningar i Göteborgsområdet för överenskommelsen om samverkan kring barns och ungas hälsa </vt:lpstr>
      <vt:lpstr>Innehåll i  Tillämpningsanvisningarna</vt:lpstr>
      <vt:lpstr>Tillämpningsanvisningar för samverkan kring barn och unga i Göteborgsområdet</vt:lpstr>
      <vt:lpstr>Vad gäller nu?</vt:lpstr>
      <vt:lpstr>* SIP-riktlinje (reviderad 2020) * Nya styrdokument för samverkan för barns och ungas hälsa (fd. Västbus) </vt:lpstr>
      <vt:lpstr>03. Fokus i SIP på att stärka individen:</vt:lpstr>
      <vt:lpstr>03. Fokus i SIP på att stärka individen:</vt:lpstr>
      <vt:lpstr>Alex får en SIP</vt:lpstr>
      <vt:lpstr>PowerPoint Presentation</vt:lpstr>
      <vt:lpstr>Metoder och verktyg i samtal med barn</vt:lpstr>
      <vt:lpstr>PowerPoint Presentation</vt:lpstr>
      <vt:lpstr>Vad innebär ett barnrättsperspektiv? </vt:lpstr>
      <vt:lpstr>PowerPoint Presentation</vt:lpstr>
      <vt:lpstr>PowerPoint Presentation</vt:lpstr>
      <vt:lpstr>Förhållningssätt/arbetssätt/ perspektiv för att nå delaktighet!</vt:lpstr>
      <vt:lpstr>PowerPoint Presentation</vt:lpstr>
      <vt:lpstr>PowerPoint Presentation</vt:lpstr>
      <vt:lpstr>Gruppdialog</vt:lpstr>
      <vt:lpstr>Vad menar vi när vi pratar om delaktighet, medverkan och inflytande?</vt:lpstr>
      <vt:lpstr>Handbok i brukarinflytande</vt:lpstr>
      <vt:lpstr>PowerPoint Presentation</vt:lpstr>
      <vt:lpstr>Samtycke i SIP-processen</vt:lpstr>
      <vt:lpstr>Fokusförflyttning</vt:lpstr>
      <vt:lpstr>Aktiv medskapare  i min vård, omsorg och skolgång</vt:lpstr>
      <vt:lpstr>Vad händer när samordning saknas?  I brukarperspektiv</vt:lpstr>
      <vt:lpstr>Delaktighet  -att ta med till din utbildning på hemmaplan</vt:lpstr>
      <vt:lpstr>Perspektiv och maktrelationer </vt:lpstr>
      <vt:lpstr>Maktrelationer</vt:lpstr>
      <vt:lpstr>03. Fokus i SIP på att stärka individen:</vt:lpstr>
      <vt:lpstr>PowerPoint Presentation</vt:lpstr>
      <vt:lpstr>PowerPoint Presentation</vt:lpstr>
      <vt:lpstr>PowerPoint Presentation</vt:lpstr>
      <vt:lpstr>03. Fokus i SIP på att stärka individen:</vt:lpstr>
      <vt:lpstr>Förarbete: Samtal med individen för att uppnå delaktighet och trygghet </vt:lpstr>
      <vt:lpstr>PowerPoint Presentation</vt:lpstr>
      <vt:lpstr>SIP-processen</vt:lpstr>
      <vt:lpstr>03. Fokus i SIP på att stärka individen:</vt:lpstr>
      <vt:lpstr>PowerPoint Presentation</vt:lpstr>
      <vt:lpstr>PowerPoint Presentation</vt:lpstr>
      <vt:lpstr>PowerPoint Presentation</vt:lpstr>
      <vt:lpstr>04 Lära ut SIP -implementering av SIP</vt:lpstr>
      <vt:lpstr>Mötesstruktur – samverkan/brukarvänligt med delaktighet</vt:lpstr>
      <vt:lpstr>PowerPoint Presentation</vt:lpstr>
      <vt:lpstr>Mallar för SIP finns för Västra Götaland</vt:lpstr>
      <vt:lpstr>Samtycke</vt:lpstr>
      <vt:lpstr> Kartlägga behovet till ett SIP mötet  Vi planerar mötet tillsammans den enskilde</vt:lpstr>
      <vt:lpstr> SIP Samordnad individuell plan </vt:lpstr>
      <vt:lpstr>PowerPoint Presentation</vt:lpstr>
      <vt:lpstr>Arbetsprocessen i SIP –  Samordnad individuell plan</vt:lpstr>
      <vt:lpstr>När det inte blir som man planerat i  SIP strukturen</vt:lpstr>
      <vt:lpstr>  Vad är en bra SIP?</vt:lpstr>
      <vt:lpstr>Vad är viktigt när du ska lära ut SIP?</vt:lpstr>
      <vt:lpstr>Vi är alla olika…</vt:lpstr>
      <vt:lpstr>Använd material på vår hemsida!</vt:lpstr>
      <vt:lpstr>Hitta till vår hemsida!</vt:lpstr>
      <vt:lpstr>Mer information om SIP  www.uppdragpsykiskhalsa.se  www.skr.se</vt:lpstr>
      <vt:lpstr>Utbildningsverktyg från SIP – samordnad individuell plan | Uppdrag Psykisk Hälsa (uppdragpsykiskhalsa.se) (innehåller även fallbeskrivningar)</vt:lpstr>
      <vt:lpstr>Stöd i mötesstrukturen för alla inblandade</vt:lpstr>
      <vt:lpstr>05 Utcheckning</vt:lpstr>
      <vt:lpstr>Utvärdering digitalt </vt:lpstr>
      <vt:lpstr>PowerPoint Presentation</vt:lpstr>
      <vt:lpstr>PowerPoint Presentation</vt:lpstr>
      <vt:lpstr>PowerPoint Presentation</vt:lpstr>
      <vt:lpstr>Tack för idag</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Lär dig lära ut SIP – Powerpoint till SIP-utbildare Digital utbildning (2024-12-19)</dc:title>
  <dc:creator/>
  <keywords/>
  <revision>1</revision>
  <dcterms:created xsi:type="dcterms:W3CDTF">2024-02-26T14:36:26.0000000Z</dcterms:created>
  <dcterms:modified xsi:type="dcterms:W3CDTF">2024-12-19T14:04:23.0000000Z</dcterms:modified>
</coreProperties>
</file>