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1"/>
  </p:notesMasterIdLst>
  <p:handoutMasterIdLst>
    <p:handoutMasterId r:id="rId12"/>
  </p:handoutMasterIdLst>
  <p:sldIdLst>
    <p:sldId id="284" r:id="rId6"/>
    <p:sldId id="259" r:id="rId7"/>
    <p:sldId id="264" r:id="rId8"/>
    <p:sldId id="263" r:id="rId9"/>
    <p:sldId id="290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umbnail" id="{6E6E6ECD-356C-4D49-9D22-22C3E7AF66C1}">
          <p14:sldIdLst>
            <p14:sldId id="284"/>
            <p14:sldId id="259"/>
            <p14:sldId id="264"/>
            <p14:sldId id="263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presProps" Target="presProps.xml" Id="rId13" /><Relationship Type="http://schemas.openxmlformats.org/officeDocument/2006/relationships/slide" Target="slides/slide2.xml" Id="rId7" /><Relationship Type="http://schemas.openxmlformats.org/officeDocument/2006/relationships/handoutMaster" Target="handoutMasters/handoutMaster1.xml" Id="rId12" /><Relationship Type="http://schemas.openxmlformats.org/officeDocument/2006/relationships/tableStyles" Target="tableStyles.xml" Id="rId16" /><Relationship Type="http://schemas.openxmlformats.org/officeDocument/2006/relationships/slide" Target="slides/slide1.xml" Id="rId6" /><Relationship Type="http://schemas.openxmlformats.org/officeDocument/2006/relationships/notesMaster" Target="notesMasters/notesMaster1.xml" Id="rId11" /><Relationship Type="http://schemas.openxmlformats.org/officeDocument/2006/relationships/slideMaster" Target="slideMasters/slideMaster1.xml" Id="rId5" /><Relationship Type="http://schemas.openxmlformats.org/officeDocument/2006/relationships/theme" Target="theme/theme1.xml" Id="rId15" /><Relationship Type="http://schemas.openxmlformats.org/officeDocument/2006/relationships/slide" Target="slides/slide5.xml" Id="rId10" /><Relationship Type="http://schemas.openxmlformats.org/officeDocument/2006/relationships/slide" Target="slides/slide4.xml" Id="rId9" /><Relationship Type="http://schemas.openxmlformats.org/officeDocument/2006/relationships/viewProps" Target="viewProps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2025-07-03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2025-07-03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114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2025-07-03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2025-07-03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2025-07-03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061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2025-07-03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2025-07-03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2025-07-03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2025-07-03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2025-07-03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2025-07-03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2025-07-03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2025-07-03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  <p:sldLayoutId id="2147483663" r:id="rId11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nnovationsplattformen@vgregion.s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ubrik 12">
            <a:extLst>
              <a:ext uri="{FF2B5EF4-FFF2-40B4-BE49-F238E27FC236}">
                <a16:creationId xmlns:a16="http://schemas.microsoft.com/office/drawing/2014/main" id="{330FB508-892D-2BAC-2239-3D28F351C4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3600">
                <a:cs typeface="Calibri Light"/>
              </a:rPr>
              <a:t>Metod och mall: 5 varför</a:t>
            </a:r>
            <a:endParaRPr lang="sv-SE"/>
          </a:p>
        </p:txBody>
      </p:sp>
      <p:sp>
        <p:nvSpPr>
          <p:cNvPr id="14" name="Underrubrik 13">
            <a:extLst>
              <a:ext uri="{FF2B5EF4-FFF2-40B4-BE49-F238E27FC236}">
                <a16:creationId xmlns:a16="http://schemas.microsoft.com/office/drawing/2014/main" id="{510AC7A5-F388-E05E-5DBD-7BBE22FEE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5371" y="3649603"/>
            <a:ext cx="5743363" cy="1683433"/>
          </a:xfrm>
        </p:spPr>
        <p:txBody>
          <a:bodyPr/>
          <a:lstStyle/>
          <a:p>
            <a:r>
              <a:rPr lang="sv-SE" dirty="0"/>
              <a:t>Innovationsplattformen, VGR</a:t>
            </a:r>
          </a:p>
          <a:p>
            <a:endParaRPr lang="sv-SE" dirty="0"/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sv-SE" sz="1600" dirty="0">
                <a:solidFill>
                  <a:srgbClr val="40404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Detta dokument är en del av VGR:s innovationsprocessen för hälso- och sjukvården. För synpunkter och förslag på förbättringar, kontakta </a:t>
            </a:r>
            <a:r>
              <a:rPr lang="sv-SE" sz="1600" u="sng" dirty="0">
                <a:solidFill>
                  <a:srgbClr val="40404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innovationsplattformen@vgregion.se</a:t>
            </a:r>
            <a:endParaRPr lang="sv-SE" sz="1600" dirty="0">
              <a:solidFill>
                <a:srgbClr val="404040"/>
              </a:solidFill>
              <a:effectLst/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Logo" descr="Logo: Västra Götalandsregionen">
            <a:extLst>
              <a:ext uri="{FF2B5EF4-FFF2-40B4-BE49-F238E27FC236}">
                <a16:creationId xmlns:a16="http://schemas.microsoft.com/office/drawing/2014/main" id="{31C85427-D7BE-65DA-B109-FF8AD498DF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3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 dirty="0">
                <a:solidFill>
                  <a:schemeClr val="accent1">
                    <a:lumMod val="75000"/>
                  </a:schemeClr>
                </a:solidFill>
                <a:latin typeface="Frutiger LT Pro 55 Roman"/>
              </a:rPr>
              <a:t>Inledning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100667" y="1626643"/>
            <a:ext cx="5618357" cy="4249119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buNone/>
            </a:pPr>
            <a:r>
              <a:rPr lang="sv-SE" sz="1400" dirty="0">
                <a:ea typeface="+mn-lt"/>
                <a:cs typeface="+mn-lt"/>
              </a:rPr>
              <a:t>5 varför är en enkel men effektiv metodik för att hitta grundproblem genom att ställa frågan ”varför” fem gånger i följd. </a:t>
            </a:r>
          </a:p>
          <a:p>
            <a:pPr marL="0" indent="0">
              <a:buNone/>
            </a:pPr>
            <a:r>
              <a:rPr lang="sv-SE" sz="1400" dirty="0">
                <a:ea typeface="+mn-lt"/>
                <a:cs typeface="+mn-lt"/>
              </a:rPr>
              <a:t>Tekniken fungerar genom att svaret på det första varför bildar basen i nästa varför. Så går det vidare till dess att grundproblemet eller grundproblemen har synliggjorts. Därefter prioriterar man grundproblemen och arbetar vidare med det man bedömt som viktigast.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ea typeface="+mn-lt"/>
                <a:cs typeface="+mn-lt"/>
              </a:rPr>
              <a:t>Definiera problemet. Svara tillsammans i grupp på varför problemet uppstår. Vad är orsaken?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ea typeface="+mn-lt"/>
                <a:cs typeface="+mn-lt"/>
              </a:rPr>
              <a:t>Se till att svaren är tillräckligt specifika och relevanta för problemet och inte diffusa och svepande som exempelvis ”för lite resurser”.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ea typeface="+mn-lt"/>
                <a:cs typeface="+mn-lt"/>
              </a:rPr>
              <a:t>När svaren inte längre ger någon ny information är det klokt att backa ett svar, eftersom det föregående svaret ofta är grundorsaken.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ea typeface="+mn-lt"/>
                <a:cs typeface="+mn-lt"/>
              </a:rPr>
              <a:t>Ofta kan frågan varför ge flera svar. Skriv upp dem i olika rutor och fortsätt med de viktigaste. 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ea typeface="+mn-lt"/>
                <a:cs typeface="+mn-lt"/>
              </a:rPr>
              <a:t>Fortsätt till grundproblemen nåtts. Ibland kan man behöva pausa för att ta reda på mer information.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ea typeface="+mn-lt"/>
                <a:cs typeface="+mn-lt"/>
              </a:rPr>
              <a:t>Besluta vilket/ vilka grundproblem ni vill arbeta vidare utifrån hur viktiga de bedöms, hur mycket de kan påverkas och hur intressanta ni tycker att de är.  </a:t>
            </a:r>
          </a:p>
          <a:p>
            <a:pPr marL="0" indent="0">
              <a:buNone/>
            </a:pPr>
            <a:endParaRPr lang="sv-SE" sz="1400" dirty="0">
              <a:ea typeface="+mn-lt"/>
              <a:cs typeface="+mn-lt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805095F2-F76D-487D-3239-3DCDDF714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834" y="335233"/>
            <a:ext cx="4461185" cy="62990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B984B7-DC12-174C-53AA-7F9A11BBE467}"/>
              </a:ext>
            </a:extLst>
          </p:cNvPr>
          <p:cNvSpPr txBox="1"/>
          <p:nvPr/>
        </p:nvSpPr>
        <p:spPr>
          <a:xfrm>
            <a:off x="8125522" y="2689302"/>
            <a:ext cx="2027664" cy="3042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301D64ED-A46B-4201-B52D-45854485FA56}"/>
              </a:ext>
            </a:extLst>
          </p:cNvPr>
          <p:cNvSpPr txBox="1"/>
          <p:nvPr/>
        </p:nvSpPr>
        <p:spPr>
          <a:xfrm>
            <a:off x="4058790" y="6098491"/>
            <a:ext cx="30243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GRUNDORSAKER</a:t>
            </a:r>
            <a:endParaRPr lang="en-GB" dirty="0"/>
          </a:p>
        </p:txBody>
      </p:sp>
      <p:cxnSp>
        <p:nvCxnSpPr>
          <p:cNvPr id="10" name="Rak pilkoppling 9">
            <a:extLst>
              <a:ext uri="{FF2B5EF4-FFF2-40B4-BE49-F238E27FC236}">
                <a16:creationId xmlns:a16="http://schemas.microsoft.com/office/drawing/2014/main" id="{2A22E1B4-C722-47A0-9464-F98D5306621E}"/>
              </a:ext>
            </a:extLst>
          </p:cNvPr>
          <p:cNvCxnSpPr>
            <a:cxnSpLocks/>
          </p:cNvCxnSpPr>
          <p:nvPr/>
        </p:nvCxnSpPr>
        <p:spPr>
          <a:xfrm>
            <a:off x="6350467" y="6248532"/>
            <a:ext cx="4653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028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6BD11442-CD5C-7D48-5A6B-D4F429DE8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58296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417AFF06-8514-7B17-C77B-D6C513C73E25}"/>
              </a:ext>
            </a:extLst>
          </p:cNvPr>
          <p:cNvSpPr txBox="1"/>
          <p:nvPr/>
        </p:nvSpPr>
        <p:spPr>
          <a:xfrm rot="20341984">
            <a:off x="165182" y="310932"/>
            <a:ext cx="1834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>
                <a:solidFill>
                  <a:schemeClr val="accent2"/>
                </a:solidFill>
              </a:rPr>
              <a:t>EXEMPEL</a:t>
            </a:r>
            <a:endParaRPr lang="en-GB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847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6">
            <a:extLst>
              <a:ext uri="{FF2B5EF4-FFF2-40B4-BE49-F238E27FC236}">
                <a16:creationId xmlns:a16="http://schemas.microsoft.com/office/drawing/2014/main" id="{E6715A67-FA93-4F56-8A2E-451199F40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9936" y="164638"/>
            <a:ext cx="4743451" cy="79077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algn="ctr"/>
            <a:r>
              <a:rPr lang="sv-SE" altLang="sv-SE" sz="1867" dirty="0">
                <a:latin typeface="+mj-lt"/>
              </a:rPr>
              <a:t>Problemet</a:t>
            </a:r>
          </a:p>
        </p:txBody>
      </p:sp>
      <p:sp>
        <p:nvSpPr>
          <p:cNvPr id="3" name="Rektangel med rundade hörn 7">
            <a:extLst>
              <a:ext uri="{FF2B5EF4-FFF2-40B4-BE49-F238E27FC236}">
                <a16:creationId xmlns:a16="http://schemas.microsoft.com/office/drawing/2014/main" id="{728E1AEF-824F-48C4-9F48-EB02BB0C16A1}"/>
              </a:ext>
            </a:extLst>
          </p:cNvPr>
          <p:cNvSpPr/>
          <p:nvPr/>
        </p:nvSpPr>
        <p:spPr bwMode="auto">
          <a:xfrm>
            <a:off x="3668911" y="1436427"/>
            <a:ext cx="3205163" cy="647700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0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4" name="Rektangel med rundade hörn 8">
            <a:extLst>
              <a:ext uri="{FF2B5EF4-FFF2-40B4-BE49-F238E27FC236}">
                <a16:creationId xmlns:a16="http://schemas.microsoft.com/office/drawing/2014/main" id="{54F62434-F429-4326-9DD2-6AE8123FFDA0}"/>
              </a:ext>
            </a:extLst>
          </p:cNvPr>
          <p:cNvSpPr/>
          <p:nvPr/>
        </p:nvSpPr>
        <p:spPr bwMode="auto">
          <a:xfrm>
            <a:off x="3687961" y="2530215"/>
            <a:ext cx="3167063" cy="649288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5" name="Rektangel med rundade hörn 9">
            <a:extLst>
              <a:ext uri="{FF2B5EF4-FFF2-40B4-BE49-F238E27FC236}">
                <a16:creationId xmlns:a16="http://schemas.microsoft.com/office/drawing/2014/main" id="{7401BF68-BC51-46F3-8208-506C9D189AB9}"/>
              </a:ext>
            </a:extLst>
          </p:cNvPr>
          <p:cNvSpPr/>
          <p:nvPr/>
        </p:nvSpPr>
        <p:spPr bwMode="auto">
          <a:xfrm>
            <a:off x="3668911" y="3625590"/>
            <a:ext cx="3205163" cy="647700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6" name="Rektangel med rundade hörn 10">
            <a:extLst>
              <a:ext uri="{FF2B5EF4-FFF2-40B4-BE49-F238E27FC236}">
                <a16:creationId xmlns:a16="http://schemas.microsoft.com/office/drawing/2014/main" id="{AABCC8CF-F8F6-412B-B2C1-24A919550572}"/>
              </a:ext>
            </a:extLst>
          </p:cNvPr>
          <p:cNvSpPr/>
          <p:nvPr/>
        </p:nvSpPr>
        <p:spPr bwMode="auto">
          <a:xfrm>
            <a:off x="3668911" y="4720965"/>
            <a:ext cx="3205163" cy="647700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7" name="Rektangel med rundade hörn 11">
            <a:extLst>
              <a:ext uri="{FF2B5EF4-FFF2-40B4-BE49-F238E27FC236}">
                <a16:creationId xmlns:a16="http://schemas.microsoft.com/office/drawing/2014/main" id="{7D95DDED-904D-4D9C-92C9-3FB2330189B7}"/>
              </a:ext>
            </a:extLst>
          </p:cNvPr>
          <p:cNvSpPr/>
          <p:nvPr/>
        </p:nvSpPr>
        <p:spPr bwMode="auto">
          <a:xfrm>
            <a:off x="3668911" y="5816339"/>
            <a:ext cx="3205163" cy="647700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8" name="Ned 14">
            <a:extLst>
              <a:ext uri="{FF2B5EF4-FFF2-40B4-BE49-F238E27FC236}">
                <a16:creationId xmlns:a16="http://schemas.microsoft.com/office/drawing/2014/main" id="{593049C3-F5E8-4F43-A35F-4E419D12F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9872" y="955415"/>
            <a:ext cx="496888" cy="257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Ned 15">
            <a:extLst>
              <a:ext uri="{FF2B5EF4-FFF2-40B4-BE49-F238E27FC236}">
                <a16:creationId xmlns:a16="http://schemas.microsoft.com/office/drawing/2014/main" id="{D1EA8EA5-0480-4A86-9E0C-88692A9CA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3048" y="2201606"/>
            <a:ext cx="496888" cy="257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Ned 16">
            <a:extLst>
              <a:ext uri="{FF2B5EF4-FFF2-40B4-BE49-F238E27FC236}">
                <a16:creationId xmlns:a16="http://schemas.microsoft.com/office/drawing/2014/main" id="{C52AA966-F3D7-42F7-BAD3-CD8921D92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3048" y="3293804"/>
            <a:ext cx="496888" cy="2555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Ned 17">
            <a:extLst>
              <a:ext uri="{FF2B5EF4-FFF2-40B4-BE49-F238E27FC236}">
                <a16:creationId xmlns:a16="http://schemas.microsoft.com/office/drawing/2014/main" id="{9A545588-C630-4D19-81B4-9119E7DA9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3048" y="4355843"/>
            <a:ext cx="496888" cy="257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Ned 18">
            <a:extLst>
              <a:ext uri="{FF2B5EF4-FFF2-40B4-BE49-F238E27FC236}">
                <a16:creationId xmlns:a16="http://schemas.microsoft.com/office/drawing/2014/main" id="{17213468-2E42-4F62-BDF5-F83316815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3048" y="5446455"/>
            <a:ext cx="496888" cy="257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Rektangel 19">
            <a:extLst>
              <a:ext uri="{FF2B5EF4-FFF2-40B4-BE49-F238E27FC236}">
                <a16:creationId xmlns:a16="http://schemas.microsoft.com/office/drawing/2014/main" id="{CF53616A-690B-4386-8DCF-A9521BEF9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653" y="1036468"/>
            <a:ext cx="1101167" cy="379656"/>
          </a:xfrm>
          <a:prstGeom prst="rect">
            <a:avLst/>
          </a:prstGeom>
          <a:solidFill>
            <a:srgbClr val="EFF4C6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sv-SE" altLang="sv-SE" sz="1867" dirty="0">
                <a:solidFill>
                  <a:prstClr val="black"/>
                </a:solidFill>
                <a:latin typeface="+mj-lt"/>
              </a:rPr>
              <a:t>Varför?</a:t>
            </a:r>
          </a:p>
        </p:txBody>
      </p:sp>
      <p:sp>
        <p:nvSpPr>
          <p:cNvPr id="14" name="Rektangel 20">
            <a:extLst>
              <a:ext uri="{FF2B5EF4-FFF2-40B4-BE49-F238E27FC236}">
                <a16:creationId xmlns:a16="http://schemas.microsoft.com/office/drawing/2014/main" id="{CD5A7BBC-EAF0-4893-9E4F-E0EB2F5E9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658" y="2142995"/>
            <a:ext cx="1101162" cy="379656"/>
          </a:xfrm>
          <a:prstGeom prst="rect">
            <a:avLst/>
          </a:prstGeom>
          <a:solidFill>
            <a:srgbClr val="EFF4C6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sv-SE" altLang="sv-SE" sz="1867" dirty="0">
                <a:solidFill>
                  <a:prstClr val="black"/>
                </a:solidFill>
                <a:latin typeface="+mj-lt"/>
              </a:rPr>
              <a:t>Varför?</a:t>
            </a:r>
          </a:p>
        </p:txBody>
      </p:sp>
      <p:sp>
        <p:nvSpPr>
          <p:cNvPr id="15" name="Rektangel 21">
            <a:extLst>
              <a:ext uri="{FF2B5EF4-FFF2-40B4-BE49-F238E27FC236}">
                <a16:creationId xmlns:a16="http://schemas.microsoft.com/office/drawing/2014/main" id="{D0A9C2FC-B8B0-4F34-A83D-4CDB6DACF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656" y="3279007"/>
            <a:ext cx="1101164" cy="379656"/>
          </a:xfrm>
          <a:prstGeom prst="rect">
            <a:avLst/>
          </a:prstGeom>
          <a:solidFill>
            <a:srgbClr val="EFF4C6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sv-SE" altLang="sv-SE" sz="1867" dirty="0">
                <a:solidFill>
                  <a:prstClr val="black"/>
                </a:solidFill>
                <a:latin typeface="+mj-lt"/>
              </a:rPr>
              <a:t>Varför?</a:t>
            </a:r>
          </a:p>
        </p:txBody>
      </p:sp>
      <p:sp>
        <p:nvSpPr>
          <p:cNvPr id="16" name="Rektangel 22">
            <a:extLst>
              <a:ext uri="{FF2B5EF4-FFF2-40B4-BE49-F238E27FC236}">
                <a16:creationId xmlns:a16="http://schemas.microsoft.com/office/drawing/2014/main" id="{6A3CA284-5BC0-4B80-A316-CD1CB2FC4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655" y="4340331"/>
            <a:ext cx="1101162" cy="379656"/>
          </a:xfrm>
          <a:prstGeom prst="rect">
            <a:avLst/>
          </a:prstGeom>
          <a:solidFill>
            <a:srgbClr val="EFF4C6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sv-SE" altLang="sv-SE" sz="1867">
                <a:solidFill>
                  <a:prstClr val="black"/>
                </a:solidFill>
                <a:latin typeface="+mj-lt"/>
              </a:rPr>
              <a:t>Varför?</a:t>
            </a:r>
          </a:p>
        </p:txBody>
      </p:sp>
      <p:sp>
        <p:nvSpPr>
          <p:cNvPr id="17" name="Rektangel 23">
            <a:extLst>
              <a:ext uri="{FF2B5EF4-FFF2-40B4-BE49-F238E27FC236}">
                <a16:creationId xmlns:a16="http://schemas.microsoft.com/office/drawing/2014/main" id="{07AE4CC6-A3DC-474E-ADAF-BD1C4F417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653" y="5422531"/>
            <a:ext cx="1101161" cy="393807"/>
          </a:xfrm>
          <a:prstGeom prst="rect">
            <a:avLst/>
          </a:prstGeom>
          <a:solidFill>
            <a:srgbClr val="EFF4C6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sv-SE" altLang="sv-SE" sz="1867">
                <a:solidFill>
                  <a:prstClr val="black"/>
                </a:solidFill>
                <a:latin typeface="+mj-lt"/>
              </a:rPr>
              <a:t>Varför?</a:t>
            </a:r>
          </a:p>
        </p:txBody>
      </p:sp>
      <p:sp>
        <p:nvSpPr>
          <p:cNvPr id="23" name="Rektangel med rundade hörn 7">
            <a:extLst>
              <a:ext uri="{FF2B5EF4-FFF2-40B4-BE49-F238E27FC236}">
                <a16:creationId xmlns:a16="http://schemas.microsoft.com/office/drawing/2014/main" id="{8A5363AF-79E0-48E7-A196-DAE14CA08ECC}"/>
              </a:ext>
            </a:extLst>
          </p:cNvPr>
          <p:cNvSpPr/>
          <p:nvPr/>
        </p:nvSpPr>
        <p:spPr bwMode="auto">
          <a:xfrm>
            <a:off x="8554767" y="1436427"/>
            <a:ext cx="3205163" cy="647700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24" name="Rektangel med rundade hörn 8">
            <a:extLst>
              <a:ext uri="{FF2B5EF4-FFF2-40B4-BE49-F238E27FC236}">
                <a16:creationId xmlns:a16="http://schemas.microsoft.com/office/drawing/2014/main" id="{A88A4DB2-2F94-4510-8F08-9CF0D7C11507}"/>
              </a:ext>
            </a:extLst>
          </p:cNvPr>
          <p:cNvSpPr/>
          <p:nvPr/>
        </p:nvSpPr>
        <p:spPr bwMode="auto">
          <a:xfrm>
            <a:off x="8573817" y="2530215"/>
            <a:ext cx="3167063" cy="649288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25" name="Rektangel med rundade hörn 9">
            <a:extLst>
              <a:ext uri="{FF2B5EF4-FFF2-40B4-BE49-F238E27FC236}">
                <a16:creationId xmlns:a16="http://schemas.microsoft.com/office/drawing/2014/main" id="{513FEB5A-629E-4C29-9C31-0F22FFAD18D5}"/>
              </a:ext>
            </a:extLst>
          </p:cNvPr>
          <p:cNvSpPr/>
          <p:nvPr/>
        </p:nvSpPr>
        <p:spPr bwMode="auto">
          <a:xfrm>
            <a:off x="8554767" y="3625590"/>
            <a:ext cx="3205163" cy="647700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26" name="Rektangel med rundade hörn 10">
            <a:extLst>
              <a:ext uri="{FF2B5EF4-FFF2-40B4-BE49-F238E27FC236}">
                <a16:creationId xmlns:a16="http://schemas.microsoft.com/office/drawing/2014/main" id="{7A0E2E10-C31E-4266-B569-B1E64D324BDF}"/>
              </a:ext>
            </a:extLst>
          </p:cNvPr>
          <p:cNvSpPr/>
          <p:nvPr/>
        </p:nvSpPr>
        <p:spPr bwMode="auto">
          <a:xfrm>
            <a:off x="8554767" y="4720965"/>
            <a:ext cx="3205163" cy="647700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27" name="Rektangel med rundade hörn 11">
            <a:extLst>
              <a:ext uri="{FF2B5EF4-FFF2-40B4-BE49-F238E27FC236}">
                <a16:creationId xmlns:a16="http://schemas.microsoft.com/office/drawing/2014/main" id="{2685D0BE-7E61-4C07-891E-FC07F69F94B4}"/>
              </a:ext>
            </a:extLst>
          </p:cNvPr>
          <p:cNvSpPr/>
          <p:nvPr/>
        </p:nvSpPr>
        <p:spPr bwMode="auto">
          <a:xfrm>
            <a:off x="8554767" y="5816339"/>
            <a:ext cx="3205163" cy="647700"/>
          </a:xfrm>
          <a:prstGeom prst="round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xtLst>
            <a:ext uri="{AF507438-7753-43e0-B8FC-AC1667EBCBE1}"/>
          </a:extLst>
        </p:spPr>
        <p:txBody>
          <a:bodyPr/>
          <a:lstStyle/>
          <a:p>
            <a:pPr algn="ctr"/>
            <a:endParaRPr lang="sv-SE" sz="1867" dirty="0">
              <a:solidFill>
                <a:prstClr val="black"/>
              </a:solidFill>
              <a:latin typeface="+mj-lt"/>
              <a:ea typeface="ヒラギノ角ゴ Pro W3"/>
            </a:endParaRPr>
          </a:p>
        </p:txBody>
      </p:sp>
      <p:sp>
        <p:nvSpPr>
          <p:cNvPr id="28" name="Ned 14">
            <a:extLst>
              <a:ext uri="{FF2B5EF4-FFF2-40B4-BE49-F238E27FC236}">
                <a16:creationId xmlns:a16="http://schemas.microsoft.com/office/drawing/2014/main" id="{346792CF-7FBF-4E9E-97E2-38F13B07C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0031" y="1003022"/>
            <a:ext cx="496888" cy="257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Ned 15">
            <a:extLst>
              <a:ext uri="{FF2B5EF4-FFF2-40B4-BE49-F238E27FC236}">
                <a16:creationId xmlns:a16="http://schemas.microsoft.com/office/drawing/2014/main" id="{62B186DF-54EA-42FA-AAA9-A1752703B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8904" y="2201606"/>
            <a:ext cx="496888" cy="257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Ned 16">
            <a:extLst>
              <a:ext uri="{FF2B5EF4-FFF2-40B4-BE49-F238E27FC236}">
                <a16:creationId xmlns:a16="http://schemas.microsoft.com/office/drawing/2014/main" id="{48AF8D45-6D0A-4070-BC85-BB388AEDD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8904" y="3293804"/>
            <a:ext cx="496888" cy="2555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Ned 17">
            <a:extLst>
              <a:ext uri="{FF2B5EF4-FFF2-40B4-BE49-F238E27FC236}">
                <a16:creationId xmlns:a16="http://schemas.microsoft.com/office/drawing/2014/main" id="{1E74DF3E-1959-427A-B6A2-C81B6CE73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8904" y="4355843"/>
            <a:ext cx="496888" cy="257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Ned 18">
            <a:extLst>
              <a:ext uri="{FF2B5EF4-FFF2-40B4-BE49-F238E27FC236}">
                <a16:creationId xmlns:a16="http://schemas.microsoft.com/office/drawing/2014/main" id="{29D25F82-B251-4009-9E2A-906A72C7C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8904" y="5446455"/>
            <a:ext cx="496888" cy="2571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endParaRPr lang="sv-SE" altLang="sv-SE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75C74050-D47B-43CF-8BFD-4C31E5946D5C}"/>
              </a:ext>
            </a:extLst>
          </p:cNvPr>
          <p:cNvSpPr txBox="1"/>
          <p:nvPr/>
        </p:nvSpPr>
        <p:spPr>
          <a:xfrm>
            <a:off x="816196" y="62923"/>
            <a:ext cx="4748787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3200" dirty="0">
                <a:solidFill>
                  <a:schemeClr val="accent1">
                    <a:lumMod val="75000"/>
                  </a:schemeClr>
                </a:solidFill>
                <a:latin typeface="Frutiger LT Pro 55 Roman"/>
                <a:ea typeface="+mj-ea"/>
                <a:cs typeface="+mj-cs"/>
              </a:rPr>
              <a:t>Mall: 5-varför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27D66BB2-A69B-4072-B241-1D864B65859F}"/>
              </a:ext>
            </a:extLst>
          </p:cNvPr>
          <p:cNvSpPr txBox="1"/>
          <p:nvPr/>
        </p:nvSpPr>
        <p:spPr>
          <a:xfrm>
            <a:off x="128588" y="4847130"/>
            <a:ext cx="2239065" cy="1938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333" dirty="0">
                <a:solidFill>
                  <a:schemeClr val="accent1"/>
                </a:solidFill>
                <a:latin typeface="+mj-lt"/>
              </a:rPr>
              <a:t>TIPS!</a:t>
            </a:r>
          </a:p>
          <a:p>
            <a:r>
              <a:rPr lang="sv-SE" sz="1333" dirty="0">
                <a:latin typeface="+mj-lt"/>
              </a:rPr>
              <a:t>Ändra mallen så den passar ert problem</a:t>
            </a:r>
          </a:p>
          <a:p>
            <a:endParaRPr lang="sv-SE" sz="1333" dirty="0">
              <a:latin typeface="+mj-lt"/>
            </a:endParaRPr>
          </a:p>
          <a:p>
            <a:r>
              <a:rPr lang="sv-SE" sz="1333" dirty="0">
                <a:latin typeface="+mj-lt"/>
              </a:rPr>
              <a:t>Om det inte går så bra, prova att omformulera problemet (t.ex. göra det mer specifikt) och försök igen. </a:t>
            </a:r>
            <a:endParaRPr lang="en-GB" sz="1333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5582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80D3025-C9FB-1672-95A2-D199E252B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1AE-12BE-46AC-9A20-CE9C845E4E47}" type="datetime1">
              <a:rPr lang="sv-SE" smtClean="0"/>
              <a:t>2025-07-03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1270367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Hälso- och sjukvård</Template>
  <TotalTime>11</TotalTime>
  <Words>287</Words>
  <Application>Microsoft Office PowerPoint</Application>
  <PresentationFormat>Bredbild</PresentationFormat>
  <Paragraphs>29</Paragraphs>
  <Slides>5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Frutiger LT Pro 55 Roman</vt:lpstr>
      <vt:lpstr>Verdana</vt:lpstr>
      <vt:lpstr>VGR</vt:lpstr>
      <vt:lpstr>Metod och mall: 5 varför</vt:lpstr>
      <vt:lpstr>Inledning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Metod och mall 5 varför</dc:title>
  <dc:creator>Willy Do</dc:creator>
  <keywords/>
  <lastModifiedBy>Eva Nilsson</lastModifiedBy>
  <revision>2</revision>
  <dcterms:created xsi:type="dcterms:W3CDTF">2023-02-02T13:58:26.0000000Z</dcterms:created>
  <dcterms:modified xsi:type="dcterms:W3CDTF">2025-07-03T16:26:50.0000000Z</dcterms:modified>
</coreProperties>
</file>