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docProps/core.xml" Id="rId3" /><Relationship Type="http://schemas.openxmlformats.org/package/2006/relationships/metadata/thumbnail" Target="docProps/thumbnail.jpeg" Id="rId2" /><Relationship Type="http://schemas.openxmlformats.org/officeDocument/2006/relationships/officeDocument" Target="ppt/presentation.xml" Id="rId1" /><Relationship Type="http://schemas.openxmlformats.org/officeDocument/2006/relationships/extended-properties" Target="docProps/app.xml" Id="rId4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1"/>
  </p:notesMasterIdLst>
  <p:handoutMasterIdLst>
    <p:handoutMasterId r:id="rId12"/>
  </p:handoutMasterIdLst>
  <p:sldIdLst>
    <p:sldId id="284" r:id="rId6"/>
    <p:sldId id="259" r:id="rId7"/>
    <p:sldId id="264" r:id="rId8"/>
    <p:sldId id="263" r:id="rId9"/>
    <p:sldId id="290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humbnail" id="{6E6E6ECD-356C-4D49-9D22-22C3E7AF66C1}">
          <p14:sldIdLst>
            <p14:sldId id="284"/>
            <p14:sldId id="259"/>
            <p14:sldId id="264"/>
            <p14:sldId id="263"/>
            <p14:sldId id="29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just format 1 - Dekorfär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27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1" d="100"/>
          <a:sy n="91" d="100"/>
        </p:scale>
        <p:origin x="2820" y="78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3.xml" Id="rId8" /><Relationship Type="http://schemas.openxmlformats.org/officeDocument/2006/relationships/presProps" Target="presProps.xml" Id="rId13" /><Relationship Type="http://schemas.openxmlformats.org/officeDocument/2006/relationships/slide" Target="slides/slide2.xml" Id="rId7" /><Relationship Type="http://schemas.openxmlformats.org/officeDocument/2006/relationships/handoutMaster" Target="handoutMasters/handoutMaster1.xml" Id="rId12" /><Relationship Type="http://schemas.openxmlformats.org/officeDocument/2006/relationships/tableStyles" Target="tableStyles.xml" Id="rId16" /><Relationship Type="http://schemas.openxmlformats.org/officeDocument/2006/relationships/slide" Target="slides/slide1.xml" Id="rId6" /><Relationship Type="http://schemas.openxmlformats.org/officeDocument/2006/relationships/notesMaster" Target="notesMasters/notesMaster1.xml" Id="rId11" /><Relationship Type="http://schemas.openxmlformats.org/officeDocument/2006/relationships/slideMaster" Target="slideMasters/slideMaster1.xml" Id="rId5" /><Relationship Type="http://schemas.openxmlformats.org/officeDocument/2006/relationships/theme" Target="theme/theme1.xml" Id="rId15" /><Relationship Type="http://schemas.openxmlformats.org/officeDocument/2006/relationships/slide" Target="slides/slide5.xml" Id="rId10" /><Relationship Type="http://schemas.openxmlformats.org/officeDocument/2006/relationships/slide" Target="slides/slide4.xml" Id="rId9" /><Relationship Type="http://schemas.openxmlformats.org/officeDocument/2006/relationships/viewProps" Target="viewProps.xml" Id="rId14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EA9C0E35-84B6-7F5A-0DF4-954D903BFE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9C67742-94E7-A406-2FD2-37F9B6E3C97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195CB1-8D9E-4D39-BD5A-3714F899CBAC}" type="datetimeFigureOut">
              <a:rPr lang="sv-SE" smtClean="0"/>
              <a:t>2025-07-03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EA470E6-6438-A282-EB64-049EBCB70A9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6DED696-253C-AAC0-DB7E-65090849E05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10E5F-6630-4A69-9755-6CD736F11B3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590299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69FF5E-32DB-4A63-9882-8F301C111A15}" type="datetimeFigureOut">
              <a:rPr lang="sv-SE" smtClean="0"/>
              <a:t>2025-07-03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BFA82-BD73-4185-B828-63168F0B54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9425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908151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1144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076643"/>
            <a:ext cx="5737195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3500"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5371" y="3761691"/>
            <a:ext cx="5743363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för att lägga till underrubrik</a:t>
            </a:r>
          </a:p>
        </p:txBody>
      </p:sp>
      <p:pic>
        <p:nvPicPr>
          <p:cNvPr id="8" name="Logo" descr="Västra Götalandsregionen, logo">
            <a:extLst>
              <a:ext uri="{FF2B5EF4-FFF2-40B4-BE49-F238E27FC236}">
                <a16:creationId xmlns:a16="http://schemas.microsoft.com/office/drawing/2014/main" id="{DF4C8F7D-7A28-CB63-79C6-C812735D65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6234" y="6030915"/>
            <a:ext cx="2147886" cy="435093"/>
          </a:xfrm>
          <a:prstGeom prst="rect">
            <a:avLst/>
          </a:prstGeom>
        </p:spPr>
      </p:pic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7E61D836-2BE6-1C11-FBD1-3BB4D68DD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7517606" y="1400174"/>
            <a:ext cx="1422400" cy="2028821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1" name="Rektangel: ett hörn rundat 10">
            <a:extLst>
              <a:ext uri="{FF2B5EF4-FFF2-40B4-BE49-F238E27FC236}">
                <a16:creationId xmlns:a16="http://schemas.microsoft.com/office/drawing/2014/main" id="{D021E843-F0CA-3668-937E-991E96007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80998"/>
            <a:ext cx="1422400" cy="1019175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1" name="Rektangel: ett hörn rundat 20">
            <a:extLst>
              <a:ext uri="{FF2B5EF4-FFF2-40B4-BE49-F238E27FC236}">
                <a16:creationId xmlns:a16="http://schemas.microsoft.com/office/drawing/2014/main" id="{2779E0F7-FC36-DC8B-F70D-E1EB4B431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8940005" y="3428996"/>
            <a:ext cx="1439467" cy="2036754"/>
          </a:xfrm>
          <a:prstGeom prst="round1Rect">
            <a:avLst>
              <a:gd name="adj" fmla="val 3733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2" name="Rektangel: ett hörn rundat 21">
            <a:extLst>
              <a:ext uri="{FF2B5EF4-FFF2-40B4-BE49-F238E27FC236}">
                <a16:creationId xmlns:a16="http://schemas.microsoft.com/office/drawing/2014/main" id="{9DC97AAD-37E8-82F9-3999-4634B50843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10350074" y="5465756"/>
            <a:ext cx="1419222" cy="1020766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3" name="Rektangel: ett hörn rundat 22">
            <a:extLst>
              <a:ext uri="{FF2B5EF4-FFF2-40B4-BE49-F238E27FC236}">
                <a16:creationId xmlns:a16="http://schemas.microsoft.com/office/drawing/2014/main" id="{262A45B3-FC56-5A48-E32E-99E82C5AB2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428997"/>
            <a:ext cx="1422400" cy="1019175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4" name="Rektangel: ett hörn rundat 23">
            <a:extLst>
              <a:ext uri="{FF2B5EF4-FFF2-40B4-BE49-F238E27FC236}">
                <a16:creationId xmlns:a16="http://schemas.microsoft.com/office/drawing/2014/main" id="{5BD28DEE-ADA6-15DB-766D-492D1DE78E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4448166"/>
            <a:ext cx="1422400" cy="2038355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5" name="Rektangel: ett hörn rundat 24">
            <a:extLst>
              <a:ext uri="{FF2B5EF4-FFF2-40B4-BE49-F238E27FC236}">
                <a16:creationId xmlns:a16="http://schemas.microsoft.com/office/drawing/2014/main" id="{5A1DBF60-A901-55C1-FAE0-9D2BFA62C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10379475" y="3428999"/>
            <a:ext cx="1422000" cy="2036754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6" name="Rektangel: ett hörn rundat 25">
            <a:extLst>
              <a:ext uri="{FF2B5EF4-FFF2-40B4-BE49-F238E27FC236}">
                <a16:creationId xmlns:a16="http://schemas.microsoft.com/office/drawing/2014/main" id="{21E11914-6E9E-9412-96FA-D0BE87BBB3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8936830" y="5465754"/>
            <a:ext cx="1442643" cy="1020767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8" name="Frihandsfigur: Form 27">
            <a:extLst>
              <a:ext uri="{FF2B5EF4-FFF2-40B4-BE49-F238E27FC236}">
                <a16:creationId xmlns:a16="http://schemas.microsoft.com/office/drawing/2014/main" id="{068474CD-0AF3-5001-F209-6782DA68F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36831" y="380997"/>
            <a:ext cx="2867819" cy="3048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dirty="0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30EAE83A-8325-0375-6F9F-906487EE9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A9ECC-DD52-4BAE-8436-3D4B0CE1438D}" type="datetime1">
              <a:rPr lang="sv-SE" smtClean="0"/>
              <a:t>2025-07-03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8810085F-04AE-F66F-8FEC-4C6A10935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67956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logo/Blå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: ett hörn rundat 4">
            <a:extLst>
              <a:ext uri="{FF2B5EF4-FFF2-40B4-BE49-F238E27FC236}">
                <a16:creationId xmlns:a16="http://schemas.microsoft.com/office/drawing/2014/main" id="{0F7839DA-DC58-9FD4-5DB7-077F9CCAC0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466" y="380999"/>
            <a:ext cx="11413068" cy="6099176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6" name="Logo" descr="Logo: Västra Götalandsregionen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34210" y="2915466"/>
            <a:ext cx="5732564" cy="1161234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455D0BA-9A24-0B1E-5104-31F55378A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3C71D-D98B-401F-B2CF-6FD4D048E9D2}" type="datetime1">
              <a:rPr lang="sv-SE" smtClean="0"/>
              <a:t>2025-07-03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4E6AFD7C-DEA7-9A46-2513-5293C0535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71987B4-A1C4-C717-553B-70AFEBCBFD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410109"/>
            <a:ext cx="8642350" cy="1047750"/>
          </a:xfrm>
        </p:spPr>
        <p:txBody>
          <a:bodyPr/>
          <a:lstStyle/>
          <a:p>
            <a:r>
              <a:rPr lang="sv-SE" noProof="0"/>
              <a:t>Skriv en rubrik för tillgänglighetsanpassning</a:t>
            </a:r>
          </a:p>
        </p:txBody>
      </p:sp>
    </p:spTree>
    <p:extLst>
      <p:ext uri="{BB962C8B-B14F-4D97-AF65-F5344CB8AC3E}">
        <p14:creationId xmlns:p14="http://schemas.microsoft.com/office/powerpoint/2010/main" val="4252726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2025-07-03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20611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076643"/>
            <a:ext cx="5737196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3500"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5372" y="3761691"/>
            <a:ext cx="5737196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för att lägga till underrubrik</a:t>
            </a:r>
          </a:p>
        </p:txBody>
      </p:sp>
      <p:sp>
        <p:nvSpPr>
          <p:cNvPr id="27" name="Platshållare för bild 26">
            <a:extLst>
              <a:ext uri="{FF2B5EF4-FFF2-40B4-BE49-F238E27FC236}">
                <a16:creationId xmlns:a16="http://schemas.microsoft.com/office/drawing/2014/main" id="{B7586333-1D24-C4E6-41D4-F849486C425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36831" y="380998"/>
            <a:ext cx="2867819" cy="3048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  <p:pic>
        <p:nvPicPr>
          <p:cNvPr id="28" name="Logo" descr="Västra Götalandsregionen, logo">
            <a:extLst>
              <a:ext uri="{FF2B5EF4-FFF2-40B4-BE49-F238E27FC236}">
                <a16:creationId xmlns:a16="http://schemas.microsoft.com/office/drawing/2014/main" id="{6A0989A0-7A4A-9CD0-D751-D56C294A5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6234" y="6030915"/>
            <a:ext cx="2147886" cy="435093"/>
          </a:xfrm>
          <a:prstGeom prst="rect">
            <a:avLst/>
          </a:prstGeom>
        </p:spPr>
      </p:pic>
      <p:sp>
        <p:nvSpPr>
          <p:cNvPr id="12" name="Rektangel: ett hörn rundat 11">
            <a:extLst>
              <a:ext uri="{FF2B5EF4-FFF2-40B4-BE49-F238E27FC236}">
                <a16:creationId xmlns:a16="http://schemas.microsoft.com/office/drawing/2014/main" id="{C20FB8AD-B642-E1E6-AC0D-E4A862F9B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7517606" y="1400174"/>
            <a:ext cx="1422400" cy="2028821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3" name="Rektangel: ett hörn rundat 12">
            <a:extLst>
              <a:ext uri="{FF2B5EF4-FFF2-40B4-BE49-F238E27FC236}">
                <a16:creationId xmlns:a16="http://schemas.microsoft.com/office/drawing/2014/main" id="{B1925CA5-50D6-AB2F-5E1C-EACB82AD26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80998"/>
            <a:ext cx="1422400" cy="1019175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4" name="Rektangel: ett hörn rundat 13">
            <a:extLst>
              <a:ext uri="{FF2B5EF4-FFF2-40B4-BE49-F238E27FC236}">
                <a16:creationId xmlns:a16="http://schemas.microsoft.com/office/drawing/2014/main" id="{369C8F7C-E029-246E-DEFE-A2F385019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8940005" y="3428996"/>
            <a:ext cx="1439467" cy="2036754"/>
          </a:xfrm>
          <a:prstGeom prst="round1Rect">
            <a:avLst>
              <a:gd name="adj" fmla="val 3733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5" name="Rektangel: ett hörn rundat 14">
            <a:extLst>
              <a:ext uri="{FF2B5EF4-FFF2-40B4-BE49-F238E27FC236}">
                <a16:creationId xmlns:a16="http://schemas.microsoft.com/office/drawing/2014/main" id="{6A1C4870-0798-1888-787F-386EAC4D3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10382253" y="5465755"/>
            <a:ext cx="1419222" cy="1020766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6" name="Rektangel: ett hörn rundat 15">
            <a:extLst>
              <a:ext uri="{FF2B5EF4-FFF2-40B4-BE49-F238E27FC236}">
                <a16:creationId xmlns:a16="http://schemas.microsoft.com/office/drawing/2014/main" id="{FD86D645-4C70-7686-CEDC-C3F7E248E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428997"/>
            <a:ext cx="1422400" cy="1019175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7" name="Rektangel: ett hörn rundat 16">
            <a:extLst>
              <a:ext uri="{FF2B5EF4-FFF2-40B4-BE49-F238E27FC236}">
                <a16:creationId xmlns:a16="http://schemas.microsoft.com/office/drawing/2014/main" id="{31C76949-D02B-332F-5982-22F450E45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4448166"/>
            <a:ext cx="1422400" cy="2038355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8" name="Rektangel: ett hörn rundat 17">
            <a:extLst>
              <a:ext uri="{FF2B5EF4-FFF2-40B4-BE49-F238E27FC236}">
                <a16:creationId xmlns:a16="http://schemas.microsoft.com/office/drawing/2014/main" id="{322ACDAC-1D12-98AB-7D77-C6C8ED0E6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10379475" y="3428999"/>
            <a:ext cx="1422000" cy="2036754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9" name="Rektangel: ett hörn rundat 18">
            <a:extLst>
              <a:ext uri="{FF2B5EF4-FFF2-40B4-BE49-F238E27FC236}">
                <a16:creationId xmlns:a16="http://schemas.microsoft.com/office/drawing/2014/main" id="{078779E6-AB64-0FE7-3DCA-5727138EC1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8936830" y="5465754"/>
            <a:ext cx="1442643" cy="1020767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A71F2BA-C943-46F6-00FD-63E44941990B}"/>
              </a:ext>
            </a:extLst>
          </p:cNvPr>
          <p:cNvSpPr txBox="1"/>
          <p:nvPr userDrawn="1"/>
        </p:nvSpPr>
        <p:spPr>
          <a:xfrm>
            <a:off x="704895" y="6466008"/>
            <a:ext cx="6952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>
                <a:solidFill>
                  <a:schemeClr val="bg1"/>
                </a:solidFill>
              </a:rPr>
              <a:t>TEst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4CBFC51-E299-C1C6-C259-2EC78776D97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9E49B6E-96DA-4186-8F39-3AB022B7993C}" type="datetime1">
              <a:rPr lang="sv-SE" smtClean="0"/>
              <a:t>2025-07-03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AF13055-4269-7909-D2F6-610F622CD5B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77692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A9936CC4-BC31-7B4D-38E0-EC836B72C57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2113722"/>
            <a:ext cx="8650817" cy="33115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2025-07-03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Rektangel: ett hörn rundat 6">
            <a:extLst>
              <a:ext uri="{FF2B5EF4-FFF2-40B4-BE49-F238E27FC236}">
                <a16:creationId xmlns:a16="http://schemas.microsoft.com/office/drawing/2014/main" id="{73A585E4-AFD9-73B3-6228-5EC2E00562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10371138" y="380999"/>
            <a:ext cx="1433512" cy="1019173"/>
          </a:xfrm>
          <a:prstGeom prst="round1Rect">
            <a:avLst>
              <a:gd name="adj" fmla="val 4890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B5372248-D21F-8D52-3DB3-51A7B66056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1400173"/>
            <a:ext cx="1433512" cy="2032001"/>
          </a:xfrm>
          <a:prstGeom prst="round1Rect">
            <a:avLst>
              <a:gd name="adj" fmla="val 4026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10FBF7AD-460F-553E-5C7C-F85B1FC5B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3439316"/>
            <a:ext cx="1433512" cy="3056098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54511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0BA287CB-7B49-DD6D-11A1-EE0677F3E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466" y="380999"/>
            <a:ext cx="11413068" cy="6099176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D6EA362-9137-45DF-BEE4-B691A8719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1092200" y="1752600"/>
            <a:ext cx="10007600" cy="1614312"/>
          </a:xfrm>
        </p:spPr>
        <p:txBody>
          <a:bodyPr anchor="b"/>
          <a:lstStyle>
            <a:lvl1pPr algn="ctr">
              <a:defRPr sz="3500" b="1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D78077-8D23-4A9C-AD57-B41C92D6A8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 bwMode="white">
          <a:xfrm>
            <a:off x="1092200" y="3612268"/>
            <a:ext cx="10024267" cy="1500187"/>
          </a:xfr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Klicka för att lägga till underrubrik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DBF08389-4E2E-AF65-054E-C982BA7B5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73BDF-6C18-456D-B2F3-58DD8CBD1759}" type="datetime1">
              <a:rPr lang="sv-SE" smtClean="0"/>
              <a:t>2025-07-03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0A5E5F6E-C97D-A4DC-263A-27783D57B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01858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425716"/>
            <a:ext cx="4995333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  <a:endParaRPr lang="sv-SE" dirty="0"/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D5FF0E6C-D325-C355-90B1-214F162C31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92200" y="2113722"/>
            <a:ext cx="5003800" cy="3756990"/>
          </a:xfrm>
          <a:custGeom>
            <a:avLst/>
            <a:gdLst>
              <a:gd name="connsiteX0" fmla="*/ 0 w 4919133"/>
              <a:gd name="connsiteY0" fmla="*/ 0 h 3756990"/>
              <a:gd name="connsiteX1" fmla="*/ 4919133 w 4919133"/>
              <a:gd name="connsiteY1" fmla="*/ 0 h 3756990"/>
              <a:gd name="connsiteX2" fmla="*/ 4919133 w 4919133"/>
              <a:gd name="connsiteY2" fmla="*/ 3756990 h 3756990"/>
              <a:gd name="connsiteX3" fmla="*/ 0 w 4919133"/>
              <a:gd name="connsiteY3" fmla="*/ 3756990 h 3756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133" h="3756990">
                <a:moveTo>
                  <a:pt x="0" y="0"/>
                </a:moveTo>
                <a:lnTo>
                  <a:pt x="4919133" y="0"/>
                </a:lnTo>
                <a:lnTo>
                  <a:pt x="4919133" y="3756990"/>
                </a:lnTo>
                <a:lnTo>
                  <a:pt x="0" y="375699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01696" y="380998"/>
            <a:ext cx="5002954" cy="6071396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0743B6B-FC1D-4E5C-878B-68715B5874CD}" type="datetime1">
              <a:rPr lang="sv-SE" smtClean="0"/>
              <a:t>2025-07-03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43030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571902-9019-4326-9DA4-70B9743B49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395" y="1424752"/>
            <a:ext cx="8872205" cy="1047750"/>
          </a:xfrm>
        </p:spPr>
        <p:txBody>
          <a:bodyPr/>
          <a:lstStyle>
            <a:lvl1pPr>
              <a:defRPr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ED91DB15-F1E1-BAE7-F15A-075740D02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10371138" y="380999"/>
            <a:ext cx="1433512" cy="1019173"/>
          </a:xfrm>
          <a:prstGeom prst="round1Rect">
            <a:avLst>
              <a:gd name="adj" fmla="val 4890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DDC94793-D876-E072-C4EC-34D17FFA5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1400173"/>
            <a:ext cx="1433512" cy="2032001"/>
          </a:xfrm>
          <a:prstGeom prst="round1Rect">
            <a:avLst>
              <a:gd name="adj" fmla="val 4026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ACDB7998-57D8-C839-2FED-BCA4D5257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3439316"/>
            <a:ext cx="1433512" cy="3056098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E0629D0-D830-BA3B-8258-4D3944A15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C82E9-E70A-41D0-BC52-9CE4D8B0E8A6}" type="datetime1">
              <a:rPr lang="sv-SE" smtClean="0"/>
              <a:t>2025-07-03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61AD9AB-C85B-9888-3B59-C1F8A75F1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932127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466" y="380999"/>
            <a:ext cx="11413068" cy="6099176"/>
          </a:xfrm>
          <a:custGeom>
            <a:avLst/>
            <a:gdLst>
              <a:gd name="connsiteX0" fmla="*/ 0 w 11413068"/>
              <a:gd name="connsiteY0" fmla="*/ 0 h 6099176"/>
              <a:gd name="connsiteX1" fmla="*/ 11413068 w 11413068"/>
              <a:gd name="connsiteY1" fmla="*/ 0 h 6099176"/>
              <a:gd name="connsiteX2" fmla="*/ 11413068 w 11413068"/>
              <a:gd name="connsiteY2" fmla="*/ 27780 h 6099176"/>
              <a:gd name="connsiteX3" fmla="*/ 11413068 w 11413068"/>
              <a:gd name="connsiteY3" fmla="*/ 5082626 h 6099176"/>
              <a:gd name="connsiteX4" fmla="*/ 11413068 w 11413068"/>
              <a:gd name="connsiteY4" fmla="*/ 5087256 h 6099176"/>
              <a:gd name="connsiteX5" fmla="*/ 10401148 w 11413068"/>
              <a:gd name="connsiteY5" fmla="*/ 6099176 h 6099176"/>
              <a:gd name="connsiteX6" fmla="*/ 10396518 w 11413068"/>
              <a:gd name="connsiteY6" fmla="*/ 6099176 h 6099176"/>
              <a:gd name="connsiteX7" fmla="*/ 0 w 11413068"/>
              <a:gd name="connsiteY7" fmla="*/ 6099176 h 6099176"/>
              <a:gd name="connsiteX8" fmla="*/ 0 w 11413068"/>
              <a:gd name="connsiteY8" fmla="*/ 27780 h 6099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3068" h="6099176">
                <a:moveTo>
                  <a:pt x="0" y="0"/>
                </a:moveTo>
                <a:lnTo>
                  <a:pt x="11413068" y="0"/>
                </a:lnTo>
                <a:lnTo>
                  <a:pt x="11413068" y="27780"/>
                </a:lnTo>
                <a:lnTo>
                  <a:pt x="11413068" y="5082626"/>
                </a:lnTo>
                <a:lnTo>
                  <a:pt x="11413068" y="5087256"/>
                </a:lnTo>
                <a:cubicBezTo>
                  <a:pt x="11413068" y="5646124"/>
                  <a:pt x="10960016" y="6099176"/>
                  <a:pt x="10401148" y="6099176"/>
                </a:cubicBezTo>
                <a:lnTo>
                  <a:pt x="10396518" y="6099176"/>
                </a:lnTo>
                <a:lnTo>
                  <a:pt x="0" y="6099176"/>
                </a:lnTo>
                <a:lnTo>
                  <a:pt x="0" y="277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1A4A846-428D-495E-A55C-A66F11C8B8FF}" type="datetime1">
              <a:rPr lang="sv-SE" smtClean="0"/>
              <a:t>2025-07-03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48231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AB1CC7E-5066-B2D6-C273-8806FB859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5498-67B0-4A0B-8455-9A803E3F2EDA}" type="datetime1">
              <a:rPr lang="sv-SE" smtClean="0"/>
              <a:t>2025-07-03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2B0C1A2-56EF-E81F-53A9-CC77AD525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00422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logo/Vit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ogo" descr="Logo: Västra Götalandsregionen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34210" y="2915466"/>
            <a:ext cx="5732564" cy="1161234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9CA8175-3DF2-53F0-BACA-67AB9A31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D57B1-FF3A-4A75-8128-4AFE16604E80}" type="datetime1">
              <a:rPr lang="sv-SE" smtClean="0"/>
              <a:t>2025-07-03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1E6669-4CF8-70B7-0D3D-C4533A8CE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B23554D-627D-914B-C979-86E23DE8C8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301484"/>
            <a:ext cx="8642350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 noProof="0"/>
              <a:t>Skriv en rubrik för tillgänglighetsanpassning</a:t>
            </a:r>
          </a:p>
        </p:txBody>
      </p:sp>
    </p:spTree>
    <p:extLst>
      <p:ext uri="{BB962C8B-B14F-4D97-AF65-F5344CB8AC3E}">
        <p14:creationId xmlns:p14="http://schemas.microsoft.com/office/powerpoint/2010/main" val="492405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2683E2-9A31-4B47-ACFE-390B6E0A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667" y="425716"/>
            <a:ext cx="8642350" cy="104775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 dirty="0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C0710F-3CB3-4F01-9977-A1A69928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1250" y="2044700"/>
            <a:ext cx="8642350" cy="33115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Skriv text här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94798039-E5C4-7804-7509-501B9DE7B0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3" y="136525"/>
            <a:ext cx="908050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2025-07-03</a:t>
            </a:fld>
            <a:endParaRPr lang="sv-SE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2F44A19D-54A3-346E-3AA1-C94C6D9454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9466" y="136525"/>
            <a:ext cx="4125383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9138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49" r:id="rId2"/>
    <p:sldLayoutId id="2147483650" r:id="rId3"/>
    <p:sldLayoutId id="2147483651" r:id="rId4"/>
    <p:sldLayoutId id="2147483652" r:id="rId5"/>
    <p:sldLayoutId id="2147483654" r:id="rId6"/>
    <p:sldLayoutId id="2147483661" r:id="rId7"/>
    <p:sldLayoutId id="2147483655" r:id="rId8"/>
    <p:sldLayoutId id="2147483659" r:id="rId9"/>
    <p:sldLayoutId id="2147483660" r:id="rId10"/>
    <p:sldLayoutId id="2147483663" r:id="rId11"/>
  </p:sldLayoutIdLst>
  <p:hf sldNum="0"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30000"/>
        </a:lnSpc>
        <a:spcBef>
          <a:spcPts val="1000"/>
        </a:spcBef>
        <a:buFont typeface="Verdana" panose="020B060403050404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12800" indent="-2794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95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tabLst>
          <a:tab pos="812800" algn="l"/>
        </a:tabLst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462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34" userDrawn="1">
          <p15:clr>
            <a:srgbClr val="F26B43"/>
          </p15:clr>
        </p15:guide>
        <p15:guide id="8" orient="horz" pos="164" userDrawn="1">
          <p15:clr>
            <a:srgbClr val="F26B43"/>
          </p15:clr>
        </p15:guide>
        <p15:guide id="13" orient="horz" pos="3793" userDrawn="1">
          <p15:clr>
            <a:srgbClr val="F26B43"/>
          </p15:clr>
        </p15:guide>
        <p15:guide id="14" pos="74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innovationsplattformen@vgregion.s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2">
            <a:extLst>
              <a:ext uri="{FF2B5EF4-FFF2-40B4-BE49-F238E27FC236}">
                <a16:creationId xmlns:a16="http://schemas.microsoft.com/office/drawing/2014/main" id="{330FB508-892D-2BAC-2239-3D28F351C40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600">
                <a:cs typeface="Calibri Light"/>
              </a:rPr>
              <a:t>Metod och mall: 5 varför</a:t>
            </a:r>
            <a:endParaRPr lang="sv-SE"/>
          </a:p>
        </p:txBody>
      </p:sp>
      <p:sp>
        <p:nvSpPr>
          <p:cNvPr id="14" name="Underrubrik 13">
            <a:extLst>
              <a:ext uri="{FF2B5EF4-FFF2-40B4-BE49-F238E27FC236}">
                <a16:creationId xmlns:a16="http://schemas.microsoft.com/office/drawing/2014/main" id="{510AC7A5-F388-E05E-5DBD-7BBE22FEEF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5371" y="3649603"/>
            <a:ext cx="5743363" cy="1683433"/>
          </a:xfrm>
        </p:spPr>
        <p:txBody>
          <a:bodyPr/>
          <a:lstStyle/>
          <a:p>
            <a:r>
              <a:rPr lang="sv-SE" dirty="0"/>
              <a:t>Innovationsplattformen, VGR</a:t>
            </a:r>
          </a:p>
          <a:p>
            <a:endParaRPr lang="sv-SE" dirty="0"/>
          </a:p>
          <a:p>
            <a:pPr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</a:pPr>
            <a:r>
              <a:rPr lang="sv-SE" sz="1600" dirty="0">
                <a:solidFill>
                  <a:srgbClr val="40404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Detta dokument är en del av VGR:s innovationsprocessen för hälso- och sjukvården. För synpunkter och förslag på förbättringar, kontakta </a:t>
            </a:r>
            <a:r>
              <a:rPr lang="sv-SE" sz="1600" u="sng" dirty="0">
                <a:solidFill>
                  <a:srgbClr val="40404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innovationsplattformen@vgregion.se</a:t>
            </a:r>
            <a:endParaRPr lang="sv-SE" sz="1600" dirty="0">
              <a:solidFill>
                <a:srgbClr val="404040"/>
              </a:solidFill>
              <a:effectLst/>
              <a:latin typeface="Calibri Light" panose="020F03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Logo" descr="Logo: Västra Götalandsregionen">
            <a:extLst>
              <a:ext uri="{FF2B5EF4-FFF2-40B4-BE49-F238E27FC236}">
                <a16:creationId xmlns:a16="http://schemas.microsoft.com/office/drawing/2014/main" id="{31C85427-D7BE-65DA-B109-FF8AD498DF4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6234" y="6030915"/>
            <a:ext cx="2147886" cy="43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330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200" dirty="0">
                <a:solidFill>
                  <a:schemeClr val="accent1">
                    <a:lumMod val="75000"/>
                  </a:schemeClr>
                </a:solidFill>
                <a:latin typeface="Frutiger LT Pro 55 Roman"/>
              </a:rPr>
              <a:t>Inledning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100667" y="1626643"/>
            <a:ext cx="5618357" cy="4249119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marL="0" indent="0">
              <a:buNone/>
            </a:pPr>
            <a:r>
              <a:rPr lang="sv-SE" sz="1400" dirty="0">
                <a:ea typeface="+mn-lt"/>
                <a:cs typeface="+mn-lt"/>
              </a:rPr>
              <a:t>5 varför är en enkel men effektiv metodik för att hitta grundproblem genom att ställa frågan ”varför” fem gånger i följd. </a:t>
            </a:r>
          </a:p>
          <a:p>
            <a:pPr marL="0" indent="0">
              <a:buNone/>
            </a:pPr>
            <a:r>
              <a:rPr lang="sv-SE" sz="1400" dirty="0">
                <a:ea typeface="+mn-lt"/>
                <a:cs typeface="+mn-lt"/>
              </a:rPr>
              <a:t>Tekniken fungerar genom att svaret på det första varför bildar basen i nästa varför. Så går det vidare till dess att grundproblemet eller grundproblemen har synliggjorts. Därefter prioriterar man grundproblemen och arbetar vidare med det man bedömt som viktigast.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400" dirty="0">
                <a:ea typeface="+mn-lt"/>
                <a:cs typeface="+mn-lt"/>
              </a:rPr>
              <a:t>Definiera problemet. Svara tillsammans i grupp på varför problemet uppstår. Vad är orsaken?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400" dirty="0">
                <a:ea typeface="+mn-lt"/>
                <a:cs typeface="+mn-lt"/>
              </a:rPr>
              <a:t>Se till att svaren är tillräckligt specifika och relevanta för problemet och inte diffusa och svepande som exempelvis ”för lite resurser”.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400" dirty="0">
                <a:ea typeface="+mn-lt"/>
                <a:cs typeface="+mn-lt"/>
              </a:rPr>
              <a:t>När svaren inte längre ger någon ny information är det klokt att backa ett svar, eftersom det föregående svaret ofta är grundorsaken.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400" dirty="0">
                <a:ea typeface="+mn-lt"/>
                <a:cs typeface="+mn-lt"/>
              </a:rPr>
              <a:t>Ofta kan frågan varför ge flera svar. Skriv upp dem i olika rutor och fortsätt med de viktigaste. 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400" dirty="0">
                <a:ea typeface="+mn-lt"/>
                <a:cs typeface="+mn-lt"/>
              </a:rPr>
              <a:t>Fortsätt till grundproblemen nåtts. Ibland kan man behöva pausa för att ta reda på mer information.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400" dirty="0">
                <a:ea typeface="+mn-lt"/>
                <a:cs typeface="+mn-lt"/>
              </a:rPr>
              <a:t>Besluta vilket/ vilka grundproblem ni vill arbeta vidare utifrån hur viktiga de bedöms, hur mycket de kan påverkas och hur intressanta ni tycker att de är.  </a:t>
            </a:r>
          </a:p>
          <a:p>
            <a:pPr marL="0" indent="0">
              <a:buNone/>
            </a:pPr>
            <a:endParaRPr lang="sv-SE" sz="1400" dirty="0">
              <a:ea typeface="+mn-lt"/>
              <a:cs typeface="+mn-lt"/>
            </a:endParaRP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805095F2-F76D-487D-3239-3DCDDF7145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5834" y="335233"/>
            <a:ext cx="4461185" cy="629904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1B984B7-DC12-174C-53AA-7F9A11BBE467}"/>
              </a:ext>
            </a:extLst>
          </p:cNvPr>
          <p:cNvSpPr txBox="1"/>
          <p:nvPr/>
        </p:nvSpPr>
        <p:spPr>
          <a:xfrm>
            <a:off x="8125522" y="2689302"/>
            <a:ext cx="2027664" cy="30428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301D64ED-A46B-4201-B52D-45854485FA56}"/>
              </a:ext>
            </a:extLst>
          </p:cNvPr>
          <p:cNvSpPr txBox="1"/>
          <p:nvPr/>
        </p:nvSpPr>
        <p:spPr>
          <a:xfrm>
            <a:off x="4058790" y="6098491"/>
            <a:ext cx="302433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GRUNDORSAKER</a:t>
            </a:r>
            <a:endParaRPr lang="en-GB" dirty="0"/>
          </a:p>
        </p:txBody>
      </p:sp>
      <p:cxnSp>
        <p:nvCxnSpPr>
          <p:cNvPr id="10" name="Rak pilkoppling 9">
            <a:extLst>
              <a:ext uri="{FF2B5EF4-FFF2-40B4-BE49-F238E27FC236}">
                <a16:creationId xmlns:a16="http://schemas.microsoft.com/office/drawing/2014/main" id="{2A22E1B4-C722-47A0-9464-F98D5306621E}"/>
              </a:ext>
            </a:extLst>
          </p:cNvPr>
          <p:cNvCxnSpPr>
            <a:cxnSpLocks/>
          </p:cNvCxnSpPr>
          <p:nvPr/>
        </p:nvCxnSpPr>
        <p:spPr>
          <a:xfrm>
            <a:off x="6350467" y="6248532"/>
            <a:ext cx="465367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4028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6BD11442-CD5C-7D48-5A6B-D4F429DE8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658296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417AFF06-8514-7B17-C77B-D6C513C73E25}"/>
              </a:ext>
            </a:extLst>
          </p:cNvPr>
          <p:cNvSpPr txBox="1"/>
          <p:nvPr/>
        </p:nvSpPr>
        <p:spPr>
          <a:xfrm rot="20341984">
            <a:off x="165182" y="310932"/>
            <a:ext cx="18346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>
                <a:solidFill>
                  <a:schemeClr val="accent2"/>
                </a:solidFill>
              </a:rPr>
              <a:t>EXEMPEL</a:t>
            </a:r>
            <a:endParaRPr lang="en-GB" sz="2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8476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 6">
            <a:extLst>
              <a:ext uri="{FF2B5EF4-FFF2-40B4-BE49-F238E27FC236}">
                <a16:creationId xmlns:a16="http://schemas.microsoft.com/office/drawing/2014/main" id="{E6715A67-FA93-4F56-8A2E-451199F404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9936" y="164638"/>
            <a:ext cx="4743451" cy="790777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 algn="ctr"/>
            <a:r>
              <a:rPr lang="sv-SE" altLang="sv-SE" sz="1867" dirty="0">
                <a:latin typeface="+mj-lt"/>
              </a:rPr>
              <a:t>Problemet</a:t>
            </a:r>
          </a:p>
        </p:txBody>
      </p:sp>
      <p:sp>
        <p:nvSpPr>
          <p:cNvPr id="3" name="Rektangel med rundade hörn 7">
            <a:extLst>
              <a:ext uri="{FF2B5EF4-FFF2-40B4-BE49-F238E27FC236}">
                <a16:creationId xmlns:a16="http://schemas.microsoft.com/office/drawing/2014/main" id="{728E1AEF-824F-48C4-9F48-EB02BB0C16A1}"/>
              </a:ext>
            </a:extLst>
          </p:cNvPr>
          <p:cNvSpPr/>
          <p:nvPr/>
        </p:nvSpPr>
        <p:spPr bwMode="auto">
          <a:xfrm>
            <a:off x="3668911" y="1436427"/>
            <a:ext cx="3205163" cy="647700"/>
          </a:xfrm>
          <a:prstGeom prst="round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  <a:extLst>
            <a:ext uri="{AF507438-7753-43e0-B8FC-AC1667EBCBE1}"/>
          </a:extLst>
        </p:spPr>
        <p:txBody>
          <a:bodyPr/>
          <a:lstStyle/>
          <a:p>
            <a:pPr algn="ctr"/>
            <a:endParaRPr lang="sv-SE" sz="1067" dirty="0">
              <a:solidFill>
                <a:prstClr val="black"/>
              </a:solidFill>
              <a:latin typeface="+mj-lt"/>
              <a:ea typeface="ヒラギノ角ゴ Pro W3"/>
            </a:endParaRPr>
          </a:p>
        </p:txBody>
      </p:sp>
      <p:sp>
        <p:nvSpPr>
          <p:cNvPr id="4" name="Rektangel med rundade hörn 8">
            <a:extLst>
              <a:ext uri="{FF2B5EF4-FFF2-40B4-BE49-F238E27FC236}">
                <a16:creationId xmlns:a16="http://schemas.microsoft.com/office/drawing/2014/main" id="{54F62434-F429-4326-9DD2-6AE8123FFDA0}"/>
              </a:ext>
            </a:extLst>
          </p:cNvPr>
          <p:cNvSpPr/>
          <p:nvPr/>
        </p:nvSpPr>
        <p:spPr bwMode="auto">
          <a:xfrm>
            <a:off x="3687961" y="2530215"/>
            <a:ext cx="3167063" cy="649288"/>
          </a:xfrm>
          <a:prstGeom prst="round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  <a:extLst>
            <a:ext uri="{AF507438-7753-43e0-B8FC-AC1667EBCBE1}"/>
          </a:extLst>
        </p:spPr>
        <p:txBody>
          <a:bodyPr/>
          <a:lstStyle/>
          <a:p>
            <a:pPr algn="ctr"/>
            <a:endParaRPr lang="sv-SE" sz="1867" dirty="0">
              <a:solidFill>
                <a:prstClr val="black"/>
              </a:solidFill>
              <a:latin typeface="+mj-lt"/>
              <a:ea typeface="ヒラギノ角ゴ Pro W3"/>
            </a:endParaRPr>
          </a:p>
        </p:txBody>
      </p:sp>
      <p:sp>
        <p:nvSpPr>
          <p:cNvPr id="5" name="Rektangel med rundade hörn 9">
            <a:extLst>
              <a:ext uri="{FF2B5EF4-FFF2-40B4-BE49-F238E27FC236}">
                <a16:creationId xmlns:a16="http://schemas.microsoft.com/office/drawing/2014/main" id="{7401BF68-BC51-46F3-8208-506C9D189AB9}"/>
              </a:ext>
            </a:extLst>
          </p:cNvPr>
          <p:cNvSpPr/>
          <p:nvPr/>
        </p:nvSpPr>
        <p:spPr bwMode="auto">
          <a:xfrm>
            <a:off x="3668911" y="3625590"/>
            <a:ext cx="3205163" cy="647700"/>
          </a:xfrm>
          <a:prstGeom prst="round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  <a:extLst>
            <a:ext uri="{AF507438-7753-43e0-B8FC-AC1667EBCBE1}"/>
          </a:extLst>
        </p:spPr>
        <p:txBody>
          <a:bodyPr/>
          <a:lstStyle/>
          <a:p>
            <a:pPr algn="ctr"/>
            <a:endParaRPr lang="sv-SE" sz="1867" dirty="0">
              <a:solidFill>
                <a:prstClr val="black"/>
              </a:solidFill>
              <a:latin typeface="+mj-lt"/>
              <a:ea typeface="ヒラギノ角ゴ Pro W3"/>
            </a:endParaRPr>
          </a:p>
        </p:txBody>
      </p:sp>
      <p:sp>
        <p:nvSpPr>
          <p:cNvPr id="6" name="Rektangel med rundade hörn 10">
            <a:extLst>
              <a:ext uri="{FF2B5EF4-FFF2-40B4-BE49-F238E27FC236}">
                <a16:creationId xmlns:a16="http://schemas.microsoft.com/office/drawing/2014/main" id="{AABCC8CF-F8F6-412B-B2C1-24A919550572}"/>
              </a:ext>
            </a:extLst>
          </p:cNvPr>
          <p:cNvSpPr/>
          <p:nvPr/>
        </p:nvSpPr>
        <p:spPr bwMode="auto">
          <a:xfrm>
            <a:off x="3668911" y="4720965"/>
            <a:ext cx="3205163" cy="647700"/>
          </a:xfrm>
          <a:prstGeom prst="round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  <a:extLst>
            <a:ext uri="{AF507438-7753-43e0-B8FC-AC1667EBCBE1}"/>
          </a:extLst>
        </p:spPr>
        <p:txBody>
          <a:bodyPr/>
          <a:lstStyle/>
          <a:p>
            <a:pPr algn="ctr"/>
            <a:endParaRPr lang="sv-SE" sz="1867" dirty="0">
              <a:solidFill>
                <a:prstClr val="black"/>
              </a:solidFill>
              <a:latin typeface="+mj-lt"/>
              <a:ea typeface="ヒラギノ角ゴ Pro W3"/>
            </a:endParaRPr>
          </a:p>
        </p:txBody>
      </p:sp>
      <p:sp>
        <p:nvSpPr>
          <p:cNvPr id="7" name="Rektangel med rundade hörn 11">
            <a:extLst>
              <a:ext uri="{FF2B5EF4-FFF2-40B4-BE49-F238E27FC236}">
                <a16:creationId xmlns:a16="http://schemas.microsoft.com/office/drawing/2014/main" id="{7D95DDED-904D-4D9C-92C9-3FB2330189B7}"/>
              </a:ext>
            </a:extLst>
          </p:cNvPr>
          <p:cNvSpPr/>
          <p:nvPr/>
        </p:nvSpPr>
        <p:spPr bwMode="auto">
          <a:xfrm>
            <a:off x="3668911" y="5816339"/>
            <a:ext cx="3205163" cy="647700"/>
          </a:xfrm>
          <a:prstGeom prst="round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  <a:extLst>
            <a:ext uri="{AF507438-7753-43e0-B8FC-AC1667EBCBE1}"/>
          </a:extLst>
        </p:spPr>
        <p:txBody>
          <a:bodyPr/>
          <a:lstStyle/>
          <a:p>
            <a:pPr algn="ctr"/>
            <a:endParaRPr lang="sv-SE" sz="1867" dirty="0">
              <a:solidFill>
                <a:prstClr val="black"/>
              </a:solidFill>
              <a:latin typeface="+mj-lt"/>
              <a:ea typeface="ヒラギノ角ゴ Pro W3"/>
            </a:endParaRPr>
          </a:p>
        </p:txBody>
      </p:sp>
      <p:sp>
        <p:nvSpPr>
          <p:cNvPr id="8" name="Ned 14">
            <a:extLst>
              <a:ext uri="{FF2B5EF4-FFF2-40B4-BE49-F238E27FC236}">
                <a16:creationId xmlns:a16="http://schemas.microsoft.com/office/drawing/2014/main" id="{593049C3-F5E8-4F43-A35F-4E419D12FB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9872" y="955415"/>
            <a:ext cx="496888" cy="257175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1">
              <a:lumMod val="65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endParaRPr lang="sv-SE" altLang="sv-SE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Ned 15">
            <a:extLst>
              <a:ext uri="{FF2B5EF4-FFF2-40B4-BE49-F238E27FC236}">
                <a16:creationId xmlns:a16="http://schemas.microsoft.com/office/drawing/2014/main" id="{D1EA8EA5-0480-4A86-9E0C-88692A9CA5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3048" y="2201606"/>
            <a:ext cx="496888" cy="257175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1">
              <a:lumMod val="65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endParaRPr lang="sv-SE" altLang="sv-SE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Ned 16">
            <a:extLst>
              <a:ext uri="{FF2B5EF4-FFF2-40B4-BE49-F238E27FC236}">
                <a16:creationId xmlns:a16="http://schemas.microsoft.com/office/drawing/2014/main" id="{C52AA966-F3D7-42F7-BAD3-CD8921D92C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3048" y="3293804"/>
            <a:ext cx="496888" cy="255587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1">
              <a:lumMod val="65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endParaRPr lang="sv-SE" altLang="sv-SE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Ned 17">
            <a:extLst>
              <a:ext uri="{FF2B5EF4-FFF2-40B4-BE49-F238E27FC236}">
                <a16:creationId xmlns:a16="http://schemas.microsoft.com/office/drawing/2014/main" id="{9A545588-C630-4D19-81B4-9119E7DA93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3048" y="4355843"/>
            <a:ext cx="496888" cy="257175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1">
              <a:lumMod val="65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endParaRPr lang="sv-SE" altLang="sv-SE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Ned 18">
            <a:extLst>
              <a:ext uri="{FF2B5EF4-FFF2-40B4-BE49-F238E27FC236}">
                <a16:creationId xmlns:a16="http://schemas.microsoft.com/office/drawing/2014/main" id="{17213468-2E42-4F62-BDF5-F83316815B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3048" y="5446455"/>
            <a:ext cx="496888" cy="257175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1">
              <a:lumMod val="65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endParaRPr lang="sv-SE" altLang="sv-SE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Rektangel 19">
            <a:extLst>
              <a:ext uri="{FF2B5EF4-FFF2-40B4-BE49-F238E27FC236}">
                <a16:creationId xmlns:a16="http://schemas.microsoft.com/office/drawing/2014/main" id="{CF53616A-690B-4386-8DCF-A9521BEF9F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7653" y="1036468"/>
            <a:ext cx="1101167" cy="379656"/>
          </a:xfrm>
          <a:prstGeom prst="rect">
            <a:avLst/>
          </a:prstGeom>
          <a:solidFill>
            <a:srgbClr val="EFF4C6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r>
              <a:rPr lang="sv-SE" altLang="sv-SE" sz="1867" dirty="0">
                <a:solidFill>
                  <a:prstClr val="black"/>
                </a:solidFill>
                <a:latin typeface="+mj-lt"/>
              </a:rPr>
              <a:t>Varför?</a:t>
            </a:r>
          </a:p>
        </p:txBody>
      </p:sp>
      <p:sp>
        <p:nvSpPr>
          <p:cNvPr id="14" name="Rektangel 20">
            <a:extLst>
              <a:ext uri="{FF2B5EF4-FFF2-40B4-BE49-F238E27FC236}">
                <a16:creationId xmlns:a16="http://schemas.microsoft.com/office/drawing/2014/main" id="{CD5A7BBC-EAF0-4893-9E4F-E0EB2F5E94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7658" y="2142995"/>
            <a:ext cx="1101162" cy="379656"/>
          </a:xfrm>
          <a:prstGeom prst="rect">
            <a:avLst/>
          </a:prstGeom>
          <a:solidFill>
            <a:srgbClr val="EFF4C6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r>
              <a:rPr lang="sv-SE" altLang="sv-SE" sz="1867" dirty="0">
                <a:solidFill>
                  <a:prstClr val="black"/>
                </a:solidFill>
                <a:latin typeface="+mj-lt"/>
              </a:rPr>
              <a:t>Varför?</a:t>
            </a:r>
          </a:p>
        </p:txBody>
      </p:sp>
      <p:sp>
        <p:nvSpPr>
          <p:cNvPr id="15" name="Rektangel 21">
            <a:extLst>
              <a:ext uri="{FF2B5EF4-FFF2-40B4-BE49-F238E27FC236}">
                <a16:creationId xmlns:a16="http://schemas.microsoft.com/office/drawing/2014/main" id="{D0A9C2FC-B8B0-4F34-A83D-4CDB6DACF6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7656" y="3279007"/>
            <a:ext cx="1101164" cy="379656"/>
          </a:xfrm>
          <a:prstGeom prst="rect">
            <a:avLst/>
          </a:prstGeom>
          <a:solidFill>
            <a:srgbClr val="EFF4C6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r>
              <a:rPr lang="sv-SE" altLang="sv-SE" sz="1867" dirty="0">
                <a:solidFill>
                  <a:prstClr val="black"/>
                </a:solidFill>
                <a:latin typeface="+mj-lt"/>
              </a:rPr>
              <a:t>Varför?</a:t>
            </a:r>
          </a:p>
        </p:txBody>
      </p:sp>
      <p:sp>
        <p:nvSpPr>
          <p:cNvPr id="16" name="Rektangel 22">
            <a:extLst>
              <a:ext uri="{FF2B5EF4-FFF2-40B4-BE49-F238E27FC236}">
                <a16:creationId xmlns:a16="http://schemas.microsoft.com/office/drawing/2014/main" id="{6A3CA284-5BC0-4B80-A316-CD1CB2FC43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7655" y="4340331"/>
            <a:ext cx="1101162" cy="379656"/>
          </a:xfrm>
          <a:prstGeom prst="rect">
            <a:avLst/>
          </a:prstGeom>
          <a:solidFill>
            <a:srgbClr val="EFF4C6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r>
              <a:rPr lang="sv-SE" altLang="sv-SE" sz="1867">
                <a:solidFill>
                  <a:prstClr val="black"/>
                </a:solidFill>
                <a:latin typeface="+mj-lt"/>
              </a:rPr>
              <a:t>Varför?</a:t>
            </a:r>
          </a:p>
        </p:txBody>
      </p:sp>
      <p:sp>
        <p:nvSpPr>
          <p:cNvPr id="17" name="Rektangel 23">
            <a:extLst>
              <a:ext uri="{FF2B5EF4-FFF2-40B4-BE49-F238E27FC236}">
                <a16:creationId xmlns:a16="http://schemas.microsoft.com/office/drawing/2014/main" id="{07AE4CC6-A3DC-474E-ADAF-BD1C4F417E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7653" y="5422531"/>
            <a:ext cx="1101161" cy="393807"/>
          </a:xfrm>
          <a:prstGeom prst="rect">
            <a:avLst/>
          </a:prstGeom>
          <a:solidFill>
            <a:srgbClr val="EFF4C6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r>
              <a:rPr lang="sv-SE" altLang="sv-SE" sz="1867">
                <a:solidFill>
                  <a:prstClr val="black"/>
                </a:solidFill>
                <a:latin typeface="+mj-lt"/>
              </a:rPr>
              <a:t>Varför?</a:t>
            </a:r>
          </a:p>
        </p:txBody>
      </p:sp>
      <p:sp>
        <p:nvSpPr>
          <p:cNvPr id="23" name="Rektangel med rundade hörn 7">
            <a:extLst>
              <a:ext uri="{FF2B5EF4-FFF2-40B4-BE49-F238E27FC236}">
                <a16:creationId xmlns:a16="http://schemas.microsoft.com/office/drawing/2014/main" id="{8A5363AF-79E0-48E7-A196-DAE14CA08ECC}"/>
              </a:ext>
            </a:extLst>
          </p:cNvPr>
          <p:cNvSpPr/>
          <p:nvPr/>
        </p:nvSpPr>
        <p:spPr bwMode="auto">
          <a:xfrm>
            <a:off x="8554767" y="1436427"/>
            <a:ext cx="3205163" cy="647700"/>
          </a:xfrm>
          <a:prstGeom prst="round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  <a:extLst>
            <a:ext uri="{AF507438-7753-43e0-B8FC-AC1667EBCBE1}"/>
          </a:extLst>
        </p:spPr>
        <p:txBody>
          <a:bodyPr/>
          <a:lstStyle/>
          <a:p>
            <a:pPr algn="ctr"/>
            <a:endParaRPr lang="sv-SE" sz="1867" dirty="0">
              <a:solidFill>
                <a:prstClr val="black"/>
              </a:solidFill>
              <a:latin typeface="+mj-lt"/>
              <a:ea typeface="ヒラギノ角ゴ Pro W3"/>
            </a:endParaRPr>
          </a:p>
        </p:txBody>
      </p:sp>
      <p:sp>
        <p:nvSpPr>
          <p:cNvPr id="24" name="Rektangel med rundade hörn 8">
            <a:extLst>
              <a:ext uri="{FF2B5EF4-FFF2-40B4-BE49-F238E27FC236}">
                <a16:creationId xmlns:a16="http://schemas.microsoft.com/office/drawing/2014/main" id="{A88A4DB2-2F94-4510-8F08-9CF0D7C11507}"/>
              </a:ext>
            </a:extLst>
          </p:cNvPr>
          <p:cNvSpPr/>
          <p:nvPr/>
        </p:nvSpPr>
        <p:spPr bwMode="auto">
          <a:xfrm>
            <a:off x="8573817" y="2530215"/>
            <a:ext cx="3167063" cy="649288"/>
          </a:xfrm>
          <a:prstGeom prst="round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  <a:extLst>
            <a:ext uri="{AF507438-7753-43e0-B8FC-AC1667EBCBE1}"/>
          </a:extLst>
        </p:spPr>
        <p:txBody>
          <a:bodyPr/>
          <a:lstStyle/>
          <a:p>
            <a:pPr algn="ctr"/>
            <a:endParaRPr lang="sv-SE" sz="1867" dirty="0">
              <a:solidFill>
                <a:prstClr val="black"/>
              </a:solidFill>
              <a:latin typeface="+mj-lt"/>
              <a:ea typeface="ヒラギノ角ゴ Pro W3"/>
            </a:endParaRPr>
          </a:p>
        </p:txBody>
      </p:sp>
      <p:sp>
        <p:nvSpPr>
          <p:cNvPr id="25" name="Rektangel med rundade hörn 9">
            <a:extLst>
              <a:ext uri="{FF2B5EF4-FFF2-40B4-BE49-F238E27FC236}">
                <a16:creationId xmlns:a16="http://schemas.microsoft.com/office/drawing/2014/main" id="{513FEB5A-629E-4C29-9C31-0F22FFAD18D5}"/>
              </a:ext>
            </a:extLst>
          </p:cNvPr>
          <p:cNvSpPr/>
          <p:nvPr/>
        </p:nvSpPr>
        <p:spPr bwMode="auto">
          <a:xfrm>
            <a:off x="8554767" y="3625590"/>
            <a:ext cx="3205163" cy="647700"/>
          </a:xfrm>
          <a:prstGeom prst="round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  <a:extLst>
            <a:ext uri="{AF507438-7753-43e0-B8FC-AC1667EBCBE1}"/>
          </a:extLst>
        </p:spPr>
        <p:txBody>
          <a:bodyPr/>
          <a:lstStyle/>
          <a:p>
            <a:pPr algn="ctr"/>
            <a:endParaRPr lang="sv-SE" sz="1867" dirty="0">
              <a:solidFill>
                <a:prstClr val="black"/>
              </a:solidFill>
              <a:latin typeface="+mj-lt"/>
              <a:ea typeface="ヒラギノ角ゴ Pro W3"/>
            </a:endParaRPr>
          </a:p>
        </p:txBody>
      </p:sp>
      <p:sp>
        <p:nvSpPr>
          <p:cNvPr id="26" name="Rektangel med rundade hörn 10">
            <a:extLst>
              <a:ext uri="{FF2B5EF4-FFF2-40B4-BE49-F238E27FC236}">
                <a16:creationId xmlns:a16="http://schemas.microsoft.com/office/drawing/2014/main" id="{7A0E2E10-C31E-4266-B569-B1E64D324BDF}"/>
              </a:ext>
            </a:extLst>
          </p:cNvPr>
          <p:cNvSpPr/>
          <p:nvPr/>
        </p:nvSpPr>
        <p:spPr bwMode="auto">
          <a:xfrm>
            <a:off x="8554767" y="4720965"/>
            <a:ext cx="3205163" cy="647700"/>
          </a:xfrm>
          <a:prstGeom prst="round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  <a:extLst>
            <a:ext uri="{AF507438-7753-43e0-B8FC-AC1667EBCBE1}"/>
          </a:extLst>
        </p:spPr>
        <p:txBody>
          <a:bodyPr/>
          <a:lstStyle/>
          <a:p>
            <a:pPr algn="ctr"/>
            <a:endParaRPr lang="sv-SE" sz="1867" dirty="0">
              <a:solidFill>
                <a:prstClr val="black"/>
              </a:solidFill>
              <a:latin typeface="+mj-lt"/>
              <a:ea typeface="ヒラギノ角ゴ Pro W3"/>
            </a:endParaRPr>
          </a:p>
        </p:txBody>
      </p:sp>
      <p:sp>
        <p:nvSpPr>
          <p:cNvPr id="27" name="Rektangel med rundade hörn 11">
            <a:extLst>
              <a:ext uri="{FF2B5EF4-FFF2-40B4-BE49-F238E27FC236}">
                <a16:creationId xmlns:a16="http://schemas.microsoft.com/office/drawing/2014/main" id="{2685D0BE-7E61-4C07-891E-FC07F69F94B4}"/>
              </a:ext>
            </a:extLst>
          </p:cNvPr>
          <p:cNvSpPr/>
          <p:nvPr/>
        </p:nvSpPr>
        <p:spPr bwMode="auto">
          <a:xfrm>
            <a:off x="8554767" y="5816339"/>
            <a:ext cx="3205163" cy="647700"/>
          </a:xfrm>
          <a:prstGeom prst="round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  <a:extLst>
            <a:ext uri="{AF507438-7753-43e0-B8FC-AC1667EBCBE1}"/>
          </a:extLst>
        </p:spPr>
        <p:txBody>
          <a:bodyPr/>
          <a:lstStyle/>
          <a:p>
            <a:pPr algn="ctr"/>
            <a:endParaRPr lang="sv-SE" sz="1867" dirty="0">
              <a:solidFill>
                <a:prstClr val="black"/>
              </a:solidFill>
              <a:latin typeface="+mj-lt"/>
              <a:ea typeface="ヒラギノ角ゴ Pro W3"/>
            </a:endParaRPr>
          </a:p>
        </p:txBody>
      </p:sp>
      <p:sp>
        <p:nvSpPr>
          <p:cNvPr id="28" name="Ned 14">
            <a:extLst>
              <a:ext uri="{FF2B5EF4-FFF2-40B4-BE49-F238E27FC236}">
                <a16:creationId xmlns:a16="http://schemas.microsoft.com/office/drawing/2014/main" id="{346792CF-7FBF-4E9E-97E2-38F13B07C3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0031" y="1003022"/>
            <a:ext cx="496888" cy="257175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1">
              <a:lumMod val="65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endParaRPr lang="sv-SE" altLang="sv-SE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9" name="Ned 15">
            <a:extLst>
              <a:ext uri="{FF2B5EF4-FFF2-40B4-BE49-F238E27FC236}">
                <a16:creationId xmlns:a16="http://schemas.microsoft.com/office/drawing/2014/main" id="{62B186DF-54EA-42FA-AAA9-A1752703BB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8904" y="2201606"/>
            <a:ext cx="496888" cy="257175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1">
              <a:lumMod val="65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endParaRPr lang="sv-SE" altLang="sv-SE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0" name="Ned 16">
            <a:extLst>
              <a:ext uri="{FF2B5EF4-FFF2-40B4-BE49-F238E27FC236}">
                <a16:creationId xmlns:a16="http://schemas.microsoft.com/office/drawing/2014/main" id="{48AF8D45-6D0A-4070-BC85-BB388AEDDC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8904" y="3293804"/>
            <a:ext cx="496888" cy="255587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1">
              <a:lumMod val="65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endParaRPr lang="sv-SE" altLang="sv-SE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1" name="Ned 17">
            <a:extLst>
              <a:ext uri="{FF2B5EF4-FFF2-40B4-BE49-F238E27FC236}">
                <a16:creationId xmlns:a16="http://schemas.microsoft.com/office/drawing/2014/main" id="{1E74DF3E-1959-427A-B6A2-C81B6CE733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8904" y="4355843"/>
            <a:ext cx="496888" cy="257175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1">
              <a:lumMod val="65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endParaRPr lang="sv-SE" altLang="sv-SE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2" name="Ned 18">
            <a:extLst>
              <a:ext uri="{FF2B5EF4-FFF2-40B4-BE49-F238E27FC236}">
                <a16:creationId xmlns:a16="http://schemas.microsoft.com/office/drawing/2014/main" id="{29D25F82-B251-4009-9E2A-906A72C7C3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8904" y="5446455"/>
            <a:ext cx="496888" cy="257175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1">
              <a:lumMod val="65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endParaRPr lang="sv-SE" altLang="sv-SE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75C74050-D47B-43CF-8BFD-4C31E5946D5C}"/>
              </a:ext>
            </a:extLst>
          </p:cNvPr>
          <p:cNvSpPr txBox="1"/>
          <p:nvPr/>
        </p:nvSpPr>
        <p:spPr>
          <a:xfrm>
            <a:off x="816196" y="62923"/>
            <a:ext cx="4748787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sz="3200" dirty="0">
                <a:solidFill>
                  <a:schemeClr val="accent1">
                    <a:lumMod val="75000"/>
                  </a:schemeClr>
                </a:solidFill>
                <a:latin typeface="Frutiger LT Pro 55 Roman"/>
                <a:ea typeface="+mj-ea"/>
                <a:cs typeface="+mj-cs"/>
              </a:rPr>
              <a:t>Mall: 5-varför</a:t>
            </a:r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27D66BB2-A69B-4072-B241-1D864B65859F}"/>
              </a:ext>
            </a:extLst>
          </p:cNvPr>
          <p:cNvSpPr txBox="1"/>
          <p:nvPr/>
        </p:nvSpPr>
        <p:spPr>
          <a:xfrm>
            <a:off x="128588" y="4847130"/>
            <a:ext cx="2239065" cy="19384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333" dirty="0">
                <a:solidFill>
                  <a:schemeClr val="accent1"/>
                </a:solidFill>
                <a:latin typeface="+mj-lt"/>
              </a:rPr>
              <a:t>TIPS!</a:t>
            </a:r>
          </a:p>
          <a:p>
            <a:r>
              <a:rPr lang="sv-SE" sz="1333" dirty="0">
                <a:latin typeface="+mj-lt"/>
              </a:rPr>
              <a:t>Ändra mallen så den passar ert problem</a:t>
            </a:r>
          </a:p>
          <a:p>
            <a:endParaRPr lang="sv-SE" sz="1333" dirty="0">
              <a:latin typeface="+mj-lt"/>
            </a:endParaRPr>
          </a:p>
          <a:p>
            <a:r>
              <a:rPr lang="sv-SE" sz="1333" dirty="0">
                <a:latin typeface="+mj-lt"/>
              </a:rPr>
              <a:t>Om det inte går så bra, prova att omformulera problemet (t.ex. göra det mer specifikt) och försök igen. </a:t>
            </a:r>
            <a:endParaRPr lang="en-GB" sz="1333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65582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80D3025-C9FB-1672-95A2-D199E252B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C1AE-12BE-46AC-9A20-CE9C845E4E47}" type="datetime1">
              <a:rPr lang="sv-SE" smtClean="0"/>
              <a:t>2025-07-03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01270367"/>
      </p:ext>
    </p:extLst>
  </p:cSld>
  <p:clrMapOvr>
    <a:masterClrMapping/>
  </p:clrMapOvr>
</p:sld>
</file>

<file path=ppt/theme/theme1.xml><?xml version="1.0" encoding="utf-8"?>
<a:theme xmlns:a="http://schemas.openxmlformats.org/drawingml/2006/main" name="VGR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D5F8C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custClrLst>
    <a:custClr>
      <a:srgbClr val="FFC107"/>
    </a:custClr>
    <a:custClr>
      <a:srgbClr val="CCDB49"/>
    </a:custClr>
    <a:custClr>
      <a:srgbClr val="FD5930"/>
    </a:custClr>
    <a:custClr>
      <a:srgbClr val="FFECB3"/>
    </a:custClr>
    <a:custClr>
      <a:srgbClr val="F7BBD0"/>
    </a:custClr>
    <a:custClr>
      <a:srgbClr val="D1C4E9"/>
    </a:custClr>
    <a:custClr>
      <a:srgbClr val="EFF4C6"/>
    </a:custClr>
    <a:custClr>
      <a:srgbClr val="C0EEC2"/>
    </a:custClr>
    <a:custClr>
      <a:srgbClr val="FECCBF"/>
    </a:custClr>
    <a:custClr>
      <a:srgbClr val="B3EBF2"/>
    </a:custClr>
    <a:custClr>
      <a:srgbClr val="E7E1DF"/>
    </a:custClr>
  </a:custClrLst>
  <a:extLst>
    <a:ext uri="{05A4C25C-085E-4340-85A3-A5531E510DB2}">
      <thm15:themeFamily xmlns:thm15="http://schemas.microsoft.com/office/thememl/2012/main" name="PPT-Presentation Hälso- och sjukvård.potx" id="{5567BE7E-460C-4565-BA92-C7C6C68D83E5}" vid="{81AEDF5B-CB3B-4087-978A-A9D995EC0AC9}"/>
    </a:ext>
  </a:extLst>
</a:theme>
</file>

<file path=ppt/theme/theme2.xml><?xml version="1.0" encoding="utf-8"?>
<a:theme xmlns:a="http://schemas.openxmlformats.org/drawingml/2006/main" name="Office-tema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E6492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E6492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PPT-Presentation Hälso- och sjukvård</Template>
  <TotalTime>11</TotalTime>
  <Words>287</Words>
  <Application>Microsoft Office PowerPoint</Application>
  <PresentationFormat>Bredbild</PresentationFormat>
  <Paragraphs>29</Paragraphs>
  <Slides>5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Frutiger LT Pro 55 Roman</vt:lpstr>
      <vt:lpstr>Verdana</vt:lpstr>
      <vt:lpstr>VGR</vt:lpstr>
      <vt:lpstr>Metod och mall: 5 varför</vt:lpstr>
      <vt:lpstr>Inledning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Metod och mall 5 varför</dc:title>
  <dc:creator>Willy Do</dc:creator>
  <keywords/>
  <lastModifiedBy>Eva Nilsson</lastModifiedBy>
  <revision>2</revision>
  <dcterms:created xsi:type="dcterms:W3CDTF">2023-02-02T13:58:26.0000000Z</dcterms:created>
  <dcterms:modified xsi:type="dcterms:W3CDTF">2025-07-03T16:26:50.0000000Z</dcterms:modified>
</coreProperties>
</file>