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0" r:id="rId6"/>
    <p:sldMasterId id="2147483688" r:id="rId7"/>
  </p:sldMasterIdLst>
  <p:notesMasterIdLst>
    <p:notesMasterId r:id="rId28"/>
  </p:notesMasterIdLst>
  <p:sldIdLst>
    <p:sldId id="2241" r:id="rId8"/>
    <p:sldId id="2232" r:id="rId9"/>
    <p:sldId id="2233" r:id="rId10"/>
    <p:sldId id="2234" r:id="rId11"/>
    <p:sldId id="2248" r:id="rId12"/>
    <p:sldId id="2235" r:id="rId13"/>
    <p:sldId id="2249" r:id="rId14"/>
    <p:sldId id="2236" r:id="rId15"/>
    <p:sldId id="2237" r:id="rId16"/>
    <p:sldId id="1985" r:id="rId17"/>
    <p:sldId id="2242" r:id="rId18"/>
    <p:sldId id="2250" r:id="rId19"/>
    <p:sldId id="2238" r:id="rId20"/>
    <p:sldId id="2217" r:id="rId21"/>
    <p:sldId id="2243" r:id="rId22"/>
    <p:sldId id="2251" r:id="rId23"/>
    <p:sldId id="2245" r:id="rId24"/>
    <p:sldId id="2252" r:id="rId25"/>
    <p:sldId id="2246" r:id="rId26"/>
    <p:sldId id="2247" r:id="rId27"/>
  </p:sldIdLst>
  <p:sldSz cx="12192000" cy="6858000"/>
  <p:notesSz cx="6797675" cy="9928225"/>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uide" id="{22053FF2-F125-4752-B81C-121A10F95B03}">
          <p14:sldIdLst>
            <p14:sldId id="2241"/>
            <p14:sldId id="2232"/>
            <p14:sldId id="2233"/>
            <p14:sldId id="2234"/>
            <p14:sldId id="2248"/>
            <p14:sldId id="2235"/>
            <p14:sldId id="2249"/>
            <p14:sldId id="2236"/>
            <p14:sldId id="2237"/>
            <p14:sldId id="1985"/>
            <p14:sldId id="2242"/>
            <p14:sldId id="2250"/>
            <p14:sldId id="2238"/>
            <p14:sldId id="2217"/>
            <p14:sldId id="2243"/>
            <p14:sldId id="2251"/>
            <p14:sldId id="2245"/>
            <p14:sldId id="2252"/>
            <p14:sldId id="2246"/>
            <p14:sldId id="224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FA680BE-6975-7F51-F093-5B947E7AE080}" name="Josefin Viidas" initials="JV" userId="S::josvi6@vgregion.se::d0eb0d7d-b426-40c1-bd89-4886a4f462f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ndra Olsson" initials="SO" lastIdx="14" clrIdx="0">
    <p:extLst>
      <p:ext uri="{19B8F6BF-5375-455C-9EA6-DF929625EA0E}">
        <p15:presenceInfo xmlns:p15="http://schemas.microsoft.com/office/powerpoint/2012/main" userId="S::sanol11@vgregion.se::2be3177c-d80a-4ac5-9312-85ca1c929628" providerId="AD"/>
      </p:ext>
    </p:extLst>
  </p:cmAuthor>
  <p:cmAuthor id="2" name="Anna Granström" initials="AG" lastIdx="3" clrIdx="1">
    <p:extLst>
      <p:ext uri="{19B8F6BF-5375-455C-9EA6-DF929625EA0E}">
        <p15:presenceInfo xmlns:p15="http://schemas.microsoft.com/office/powerpoint/2012/main" userId="S::anngr78@vgregion.se::8d3eda2f-9dee-4c06-be0d-8d542b04c11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A773C"/>
    <a:srgbClr val="6DAB59"/>
    <a:srgbClr val="C8D6C4"/>
    <a:srgbClr val="A8AD00"/>
    <a:srgbClr val="5B9BD5"/>
    <a:srgbClr val="AF1685"/>
    <a:srgbClr val="777A00"/>
    <a:srgbClr val="71B2C9"/>
    <a:srgbClr val="006298"/>
    <a:srgbClr val="F2A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llanmörkt forma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Inget format, tabellrutnät">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9" autoAdjust="0"/>
    <p:restoredTop sz="93117" autoAdjust="0"/>
  </p:normalViewPr>
  <p:slideViewPr>
    <p:cSldViewPr snapToGrid="0">
      <p:cViewPr varScale="1">
        <p:scale>
          <a:sx n="151" d="100"/>
          <a:sy n="151" d="100"/>
        </p:scale>
        <p:origin x="3036" y="13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1.xml" Id="rId8" /><Relationship Type="http://schemas.openxmlformats.org/officeDocument/2006/relationships/slide" Target="slides/slide6.xml" Id="rId13" /><Relationship Type="http://schemas.openxmlformats.org/officeDocument/2006/relationships/slide" Target="slides/slide11.xml" Id="rId18" /><Relationship Type="http://schemas.openxmlformats.org/officeDocument/2006/relationships/slide" Target="slides/slide19.xml" Id="rId26" /><Relationship Type="http://schemas.openxmlformats.org/officeDocument/2006/relationships/slide" Target="slides/slide14.xml" Id="rId21" /><Relationship Type="http://schemas.microsoft.com/office/2018/10/relationships/authors" Target="authors.xml" Id="rId34" /><Relationship Type="http://schemas.openxmlformats.org/officeDocument/2006/relationships/slideMaster" Target="slideMasters/slideMaster3.xml" Id="rId7" /><Relationship Type="http://schemas.openxmlformats.org/officeDocument/2006/relationships/slide" Target="slides/slide5.xml" Id="rId12" /><Relationship Type="http://schemas.openxmlformats.org/officeDocument/2006/relationships/slide" Target="slides/slide10.xml" Id="rId17" /><Relationship Type="http://schemas.openxmlformats.org/officeDocument/2006/relationships/slide" Target="slides/slide18.xml" Id="rId25" /><Relationship Type="http://schemas.openxmlformats.org/officeDocument/2006/relationships/tableStyles" Target="tableStyles.xml" Id="rId33" /><Relationship Type="http://schemas.openxmlformats.org/officeDocument/2006/relationships/slide" Target="slides/slide9.xml" Id="rId16" /><Relationship Type="http://schemas.openxmlformats.org/officeDocument/2006/relationships/slide" Target="slides/slide13.xml" Id="rId20" /><Relationship Type="http://schemas.openxmlformats.org/officeDocument/2006/relationships/commentAuthors" Target="commentAuthors.xml" Id="rId29" /><Relationship Type="http://schemas.openxmlformats.org/officeDocument/2006/relationships/slideMaster" Target="slideMasters/slideMaster2.xml" Id="rId6" /><Relationship Type="http://schemas.openxmlformats.org/officeDocument/2006/relationships/slide" Target="slides/slide4.xml" Id="rId11" /><Relationship Type="http://schemas.openxmlformats.org/officeDocument/2006/relationships/slide" Target="slides/slide17.xml" Id="rId24" /><Relationship Type="http://schemas.openxmlformats.org/officeDocument/2006/relationships/theme" Target="theme/theme1.xml" Id="rId32" /><Relationship Type="http://schemas.openxmlformats.org/officeDocument/2006/relationships/slideMaster" Target="slideMasters/slideMaster1.xml" Id="rId5" /><Relationship Type="http://schemas.openxmlformats.org/officeDocument/2006/relationships/slide" Target="slides/slide8.xml" Id="rId15" /><Relationship Type="http://schemas.openxmlformats.org/officeDocument/2006/relationships/slide" Target="slides/slide16.xml" Id="rId23" /><Relationship Type="http://schemas.openxmlformats.org/officeDocument/2006/relationships/notesMaster" Target="notesMasters/notesMaster1.xml" Id="rId28" /><Relationship Type="http://schemas.openxmlformats.org/officeDocument/2006/relationships/slide" Target="slides/slide3.xml" Id="rId10" /><Relationship Type="http://schemas.openxmlformats.org/officeDocument/2006/relationships/slide" Target="slides/slide12.xml" Id="rId19" /><Relationship Type="http://schemas.openxmlformats.org/officeDocument/2006/relationships/viewProps" Target="viewProps.xml" Id="rId31" /><Relationship Type="http://schemas.openxmlformats.org/officeDocument/2006/relationships/slide" Target="slides/slide2.xml" Id="rId9" /><Relationship Type="http://schemas.openxmlformats.org/officeDocument/2006/relationships/slide" Target="slides/slide7.xml" Id="rId14" /><Relationship Type="http://schemas.openxmlformats.org/officeDocument/2006/relationships/slide" Target="slides/slide15.xml" Id="rId22" /><Relationship Type="http://schemas.openxmlformats.org/officeDocument/2006/relationships/slide" Target="slides/slide20.xml" Id="rId27" /><Relationship Type="http://schemas.openxmlformats.org/officeDocument/2006/relationships/presProps" Target="presProps.xml" Id="rId30"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C344478D-6CC8-4E94-A301-E65258153999}" type="datetimeFigureOut">
              <a:rPr lang="sv-SE" smtClean="0"/>
              <a:t>2024-09-30</a:t>
            </a:fld>
            <a:endParaRPr lang="sv-SE"/>
          </a:p>
        </p:txBody>
      </p:sp>
      <p:sp>
        <p:nvSpPr>
          <p:cNvPr id="4" name="Platshållare för bildobjekt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449C767D-EC2D-4CFF-B1BE-28544603F70A}" type="slidenum">
              <a:rPr lang="sv-SE" smtClean="0"/>
              <a:t>‹#›</a:t>
            </a:fld>
            <a:endParaRPr lang="sv-SE"/>
          </a:p>
        </p:txBody>
      </p:sp>
    </p:spTree>
    <p:extLst>
      <p:ext uri="{BB962C8B-B14F-4D97-AF65-F5344CB8AC3E}">
        <p14:creationId xmlns:p14="http://schemas.microsoft.com/office/powerpoint/2010/main" val="3437927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449C767D-EC2D-4CFF-B1BE-28544603F70A}" type="slidenum">
              <a:rPr lang="sv-SE" smtClean="0"/>
              <a:t>5</a:t>
            </a:fld>
            <a:endParaRPr lang="sv-SE"/>
          </a:p>
        </p:txBody>
      </p:sp>
    </p:spTree>
    <p:extLst>
      <p:ext uri="{BB962C8B-B14F-4D97-AF65-F5344CB8AC3E}">
        <p14:creationId xmlns:p14="http://schemas.microsoft.com/office/powerpoint/2010/main" val="3005631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dirty="0"/>
          </a:p>
        </p:txBody>
      </p:sp>
      <p:sp>
        <p:nvSpPr>
          <p:cNvPr id="4" name="Platshållare för bildnummer 3"/>
          <p:cNvSpPr>
            <a:spLocks noGrp="1"/>
          </p:cNvSpPr>
          <p:nvPr>
            <p:ph type="sldNum" sz="quarter" idx="5"/>
          </p:nvPr>
        </p:nvSpPr>
        <p:spPr/>
        <p:txBody>
          <a:bodyPr/>
          <a:lstStyle/>
          <a:p>
            <a:fld id="{449C767D-EC2D-4CFF-B1BE-28544603F70A}" type="slidenum">
              <a:rPr lang="sv-SE" smtClean="0"/>
              <a:t>19</a:t>
            </a:fld>
            <a:endParaRPr lang="sv-SE"/>
          </a:p>
        </p:txBody>
      </p:sp>
    </p:spTree>
    <p:extLst>
      <p:ext uri="{BB962C8B-B14F-4D97-AF65-F5344CB8AC3E}">
        <p14:creationId xmlns:p14="http://schemas.microsoft.com/office/powerpoint/2010/main" val="756565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3.jpeg"/><Relationship Id="rId1" Type="http://schemas.openxmlformats.org/officeDocument/2006/relationships/slideMaster" Target="../slideMasters/slideMaster2.xml"/><Relationship Id="rId5" Type="http://schemas.openxmlformats.org/officeDocument/2006/relationships/image" Target="../media/image7.jpg"/><Relationship Id="rId4" Type="http://schemas.openxmlformats.org/officeDocument/2006/relationships/image" Target="../media/image6.jp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7.jpg"/><Relationship Id="rId4" Type="http://schemas.openxmlformats.org/officeDocument/2006/relationships/image" Target="../media/image10.jp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2.png"/><Relationship Id="rId1" Type="http://schemas.openxmlformats.org/officeDocument/2006/relationships/slideMaster" Target="../slideMasters/slideMaster3.xml"/><Relationship Id="rId5" Type="http://schemas.openxmlformats.org/officeDocument/2006/relationships/image" Target="../media/image7.jpg"/><Relationship Id="rId4" Type="http://schemas.openxmlformats.org/officeDocument/2006/relationships/image" Target="../media/image10.jp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2.png"/><Relationship Id="rId1" Type="http://schemas.openxmlformats.org/officeDocument/2006/relationships/slideMaster" Target="../slideMasters/slideMaster3.xml"/><Relationship Id="rId6" Type="http://schemas.openxmlformats.org/officeDocument/2006/relationships/image" Target="../media/image6.jpg"/><Relationship Id="rId5" Type="http://schemas.openxmlformats.org/officeDocument/2006/relationships/image" Target="../media/image7.jpg"/><Relationship Id="rId4" Type="http://schemas.openxmlformats.org/officeDocument/2006/relationships/image" Target="../media/image10.jp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5.jpg"/><Relationship Id="rId1" Type="http://schemas.openxmlformats.org/officeDocument/2006/relationships/slideMaster" Target="../slideMasters/slideMaster3.xml"/><Relationship Id="rId5" Type="http://schemas.openxmlformats.org/officeDocument/2006/relationships/image" Target="../media/image6.jpg"/><Relationship Id="rId4" Type="http://schemas.openxmlformats.org/officeDocument/2006/relationships/image" Target="../media/image7.jp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image" Target="../media/image14.jpg"/><Relationship Id="rId5" Type="http://schemas.openxmlformats.org/officeDocument/2006/relationships/image" Target="../media/image10.jpg"/><Relationship Id="rId4" Type="http://schemas.openxmlformats.org/officeDocument/2006/relationships/image" Target="../media/image7.jp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7.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7.jp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3.xml"/><Relationship Id="rId5" Type="http://schemas.openxmlformats.org/officeDocument/2006/relationships/image" Target="../media/image10.jpg"/><Relationship Id="rId4" Type="http://schemas.openxmlformats.org/officeDocument/2006/relationships/image" Target="../media/image7.jpg"/></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CB15CE8-DC39-46B1-B357-221A3A68D055}"/>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DBA0DAB8-FA78-4300-BB3C-6CBF022DE8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FBB936E1-E876-4E5F-A3A2-88CA675B9DF2}"/>
              </a:ext>
            </a:extLst>
          </p:cNvPr>
          <p:cNvSpPr>
            <a:spLocks noGrp="1"/>
          </p:cNvSpPr>
          <p:nvPr>
            <p:ph type="dt" sz="half" idx="10"/>
          </p:nvPr>
        </p:nvSpPr>
        <p:spPr/>
        <p:txBody>
          <a:bodyPr/>
          <a:lstStyle/>
          <a:p>
            <a:fld id="{31E81704-F93A-47A0-A688-F5D3EEC871DC}" type="datetimeFigureOut">
              <a:rPr lang="sv-SE" smtClean="0"/>
              <a:t>2024-09-30</a:t>
            </a:fld>
            <a:endParaRPr lang="sv-SE"/>
          </a:p>
        </p:txBody>
      </p:sp>
      <p:sp>
        <p:nvSpPr>
          <p:cNvPr id="5" name="Platshållare för sidfot 4">
            <a:extLst>
              <a:ext uri="{FF2B5EF4-FFF2-40B4-BE49-F238E27FC236}">
                <a16:creationId xmlns:a16="http://schemas.microsoft.com/office/drawing/2014/main" id="{1C27AA44-139B-4825-86C2-9AF2E5AAA0E6}"/>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1BB69E2-BD43-4894-8911-D3A804D2D60A}"/>
              </a:ext>
            </a:extLst>
          </p:cNvPr>
          <p:cNvSpPr>
            <a:spLocks noGrp="1"/>
          </p:cNvSpPr>
          <p:nvPr>
            <p:ph type="sldNum" sz="quarter" idx="12"/>
          </p:nvPr>
        </p:nvSpPr>
        <p:spPr/>
        <p:txBody>
          <a:bodyPr/>
          <a:lstStyle/>
          <a:p>
            <a:fld id="{C753071B-68AD-4997-B33D-58FFD76AE00D}" type="slidenum">
              <a:rPr lang="sv-SE" smtClean="0"/>
              <a:t>‹#›</a:t>
            </a:fld>
            <a:endParaRPr lang="sv-SE"/>
          </a:p>
        </p:txBody>
      </p:sp>
    </p:spTree>
    <p:extLst>
      <p:ext uri="{BB962C8B-B14F-4D97-AF65-F5344CB8AC3E}">
        <p14:creationId xmlns:p14="http://schemas.microsoft.com/office/powerpoint/2010/main" val="1295369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1270087-809A-4ECC-B8D1-1C29BC543491}"/>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0F9BE317-8911-439A-AD86-8ED0A2282354}"/>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ED07B1C-9B1A-4E75-BDB6-6FC9D476B698}"/>
              </a:ext>
            </a:extLst>
          </p:cNvPr>
          <p:cNvSpPr>
            <a:spLocks noGrp="1"/>
          </p:cNvSpPr>
          <p:nvPr>
            <p:ph type="dt" sz="half" idx="10"/>
          </p:nvPr>
        </p:nvSpPr>
        <p:spPr/>
        <p:txBody>
          <a:bodyPr/>
          <a:lstStyle/>
          <a:p>
            <a:fld id="{31E81704-F93A-47A0-A688-F5D3EEC871DC}" type="datetimeFigureOut">
              <a:rPr lang="sv-SE" smtClean="0"/>
              <a:t>2024-09-30</a:t>
            </a:fld>
            <a:endParaRPr lang="sv-SE"/>
          </a:p>
        </p:txBody>
      </p:sp>
      <p:sp>
        <p:nvSpPr>
          <p:cNvPr id="5" name="Platshållare för sidfot 4">
            <a:extLst>
              <a:ext uri="{FF2B5EF4-FFF2-40B4-BE49-F238E27FC236}">
                <a16:creationId xmlns:a16="http://schemas.microsoft.com/office/drawing/2014/main" id="{BEDD217B-9DBF-4B38-B5A4-8D0DEA414D11}"/>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00CBEC48-614A-4ACF-8A71-CFF75530A7B6}"/>
              </a:ext>
            </a:extLst>
          </p:cNvPr>
          <p:cNvSpPr>
            <a:spLocks noGrp="1"/>
          </p:cNvSpPr>
          <p:nvPr>
            <p:ph type="sldNum" sz="quarter" idx="12"/>
          </p:nvPr>
        </p:nvSpPr>
        <p:spPr/>
        <p:txBody>
          <a:bodyPr/>
          <a:lstStyle/>
          <a:p>
            <a:fld id="{C753071B-68AD-4997-B33D-58FFD76AE00D}" type="slidenum">
              <a:rPr lang="sv-SE" smtClean="0"/>
              <a:t>‹#›</a:t>
            </a:fld>
            <a:endParaRPr lang="sv-SE"/>
          </a:p>
        </p:txBody>
      </p:sp>
    </p:spTree>
    <p:extLst>
      <p:ext uri="{BB962C8B-B14F-4D97-AF65-F5344CB8AC3E}">
        <p14:creationId xmlns:p14="http://schemas.microsoft.com/office/powerpoint/2010/main" val="3315885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EB3EF17B-EF69-4794-B8F3-859B84DBE249}"/>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DA18323B-977F-4D3A-9E92-F1D4B3968D01}"/>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63229633-3044-4B3E-A647-FDBBA8BDB8F9}"/>
              </a:ext>
            </a:extLst>
          </p:cNvPr>
          <p:cNvSpPr>
            <a:spLocks noGrp="1"/>
          </p:cNvSpPr>
          <p:nvPr>
            <p:ph type="dt" sz="half" idx="10"/>
          </p:nvPr>
        </p:nvSpPr>
        <p:spPr/>
        <p:txBody>
          <a:bodyPr/>
          <a:lstStyle/>
          <a:p>
            <a:fld id="{31E81704-F93A-47A0-A688-F5D3EEC871DC}" type="datetimeFigureOut">
              <a:rPr lang="sv-SE" smtClean="0"/>
              <a:t>2024-09-30</a:t>
            </a:fld>
            <a:endParaRPr lang="sv-SE"/>
          </a:p>
        </p:txBody>
      </p:sp>
      <p:sp>
        <p:nvSpPr>
          <p:cNvPr id="5" name="Platshållare för sidfot 4">
            <a:extLst>
              <a:ext uri="{FF2B5EF4-FFF2-40B4-BE49-F238E27FC236}">
                <a16:creationId xmlns:a16="http://schemas.microsoft.com/office/drawing/2014/main" id="{92B42D21-C597-400B-9223-4895CBE5F6BE}"/>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17738A4-21FE-4F0D-B235-E191E35F56E7}"/>
              </a:ext>
            </a:extLst>
          </p:cNvPr>
          <p:cNvSpPr>
            <a:spLocks noGrp="1"/>
          </p:cNvSpPr>
          <p:nvPr>
            <p:ph type="sldNum" sz="quarter" idx="12"/>
          </p:nvPr>
        </p:nvSpPr>
        <p:spPr/>
        <p:txBody>
          <a:bodyPr/>
          <a:lstStyle/>
          <a:p>
            <a:fld id="{C753071B-68AD-4997-B33D-58FFD76AE00D}" type="slidenum">
              <a:rPr lang="sv-SE" smtClean="0"/>
              <a:t>‹#›</a:t>
            </a:fld>
            <a:endParaRPr lang="sv-SE"/>
          </a:p>
        </p:txBody>
      </p:sp>
    </p:spTree>
    <p:extLst>
      <p:ext uri="{BB962C8B-B14F-4D97-AF65-F5344CB8AC3E}">
        <p14:creationId xmlns:p14="http://schemas.microsoft.com/office/powerpoint/2010/main" val="2909716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p:spPr>
      </p:pic>
      <p:sp>
        <p:nvSpPr>
          <p:cNvPr id="4" name="Rubrik 1"/>
          <p:cNvSpPr>
            <a:spLocks noGrp="1"/>
          </p:cNvSpPr>
          <p:nvPr>
            <p:ph type="title" hasCustomPrompt="1"/>
          </p:nvPr>
        </p:nvSpPr>
        <p:spPr>
          <a:xfrm>
            <a:off x="3215680" y="2948947"/>
            <a:ext cx="5760640" cy="480055"/>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Presentationstitel</a:t>
            </a:r>
          </a:p>
        </p:txBody>
      </p:sp>
      <p:pic>
        <p:nvPicPr>
          <p:cNvPr id="9" name="Bildobjekt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648395" y="6213309"/>
            <a:ext cx="2028936" cy="411427"/>
          </a:xfrm>
          <a:prstGeom prst="rect">
            <a:avLst/>
          </a:prstGeom>
        </p:spPr>
      </p:pic>
      <p:sp>
        <p:nvSpPr>
          <p:cNvPr id="12" name="Platshållare för datum 2"/>
          <p:cNvSpPr txBox="1">
            <a:spLocks/>
          </p:cNvSpPr>
          <p:nvPr userDrawn="1"/>
        </p:nvSpPr>
        <p:spPr>
          <a:xfrm>
            <a:off x="527381" y="6307488"/>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lumMod val="95000"/>
                  </a:schemeClr>
                </a:solidFill>
                <a:latin typeface="+mj-lt"/>
              </a:rPr>
              <a:pPr algn="l"/>
              <a:t>2024-09-30</a:t>
            </a:fld>
            <a:endParaRPr lang="sv-SE" sz="1200" spc="400">
              <a:solidFill>
                <a:schemeClr val="bg1">
                  <a:lumMod val="95000"/>
                </a:schemeClr>
              </a:solidFill>
              <a:latin typeface="+mj-lt"/>
            </a:endParaRPr>
          </a:p>
        </p:txBody>
      </p:sp>
      <p:sp>
        <p:nvSpPr>
          <p:cNvPr id="13" name="Platshållare för sidfot 3"/>
          <p:cNvSpPr txBox="1">
            <a:spLocks/>
          </p:cNvSpPr>
          <p:nvPr userDrawn="1"/>
        </p:nvSpPr>
        <p:spPr>
          <a:xfrm>
            <a:off x="4175788"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solidFill>
                <a:latin typeface="+mj-lt"/>
              </a:rPr>
              <a:t>Innovationsplattformen</a:t>
            </a:r>
          </a:p>
        </p:txBody>
      </p:sp>
      <p:sp>
        <p:nvSpPr>
          <p:cNvPr id="11" name="Platshållare för text 3">
            <a:extLst>
              <a:ext uri="{FF2B5EF4-FFF2-40B4-BE49-F238E27FC236}">
                <a16:creationId xmlns:a16="http://schemas.microsoft.com/office/drawing/2014/main" id="{FEA32DDA-B0DF-4E28-A5D2-48BCDD616EF4}"/>
              </a:ext>
            </a:extLst>
          </p:cNvPr>
          <p:cNvSpPr>
            <a:spLocks noGrp="1"/>
          </p:cNvSpPr>
          <p:nvPr>
            <p:ph type="body" sz="quarter" idx="14" hasCustomPrompt="1"/>
          </p:nvPr>
        </p:nvSpPr>
        <p:spPr>
          <a:xfrm>
            <a:off x="3215680" y="3813044"/>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a:t>Eventuell underrubrik</a:t>
            </a:r>
          </a:p>
          <a:p>
            <a:pPr lvl="0"/>
            <a:r>
              <a:rPr lang="sv-SE"/>
              <a:t>Ex. Aktör och/eller Aktivitet..</a:t>
            </a:r>
          </a:p>
        </p:txBody>
      </p:sp>
    </p:spTree>
    <p:extLst>
      <p:ext uri="{BB962C8B-B14F-4D97-AF65-F5344CB8AC3E}">
        <p14:creationId xmlns:p14="http://schemas.microsoft.com/office/powerpoint/2010/main" val="680019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Anpassad layout">
    <p:bg>
      <p:bgPr>
        <a:solidFill>
          <a:schemeClr val="bg1">
            <a:alpha val="53000"/>
          </a:schemeClr>
        </a:solidFill>
        <a:effectLst/>
      </p:bgPr>
    </p:bg>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a:solidFill>
            <a:srgbClr val="006298"/>
          </a:solidFill>
        </p:spPr>
      </p:pic>
      <p:sp>
        <p:nvSpPr>
          <p:cNvPr id="2" name="Rektangel 1"/>
          <p:cNvSpPr/>
          <p:nvPr userDrawn="1"/>
        </p:nvSpPr>
        <p:spPr>
          <a:xfrm>
            <a:off x="0" y="0"/>
            <a:ext cx="12192000" cy="6858000"/>
          </a:xfrm>
          <a:prstGeom prst="rect">
            <a:avLst/>
          </a:prstGeom>
          <a:solidFill>
            <a:srgbClr val="00629E">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6" name="Rubrik 1">
            <a:extLst>
              <a:ext uri="{FF2B5EF4-FFF2-40B4-BE49-F238E27FC236}">
                <a16:creationId xmlns:a16="http://schemas.microsoft.com/office/drawing/2014/main" id="{3B4C4913-6549-4625-8913-DCB94DD32910}"/>
              </a:ext>
            </a:extLst>
          </p:cNvPr>
          <p:cNvSpPr txBox="1">
            <a:spLocks/>
          </p:cNvSpPr>
          <p:nvPr userDrawn="1"/>
        </p:nvSpPr>
        <p:spPr>
          <a:xfrm>
            <a:off x="3311693" y="2948947"/>
            <a:ext cx="5567857" cy="480055"/>
          </a:xfrm>
          <a:prstGeom prst="rect">
            <a:avLst/>
          </a:prstGeom>
        </p:spPr>
        <p:txBody>
          <a:bodyPr lIns="0" tIns="0" rIns="0" bIns="0" anchor="ctr"/>
          <a:lstStyle>
            <a:lvl1pPr algn="ctr" defTabSz="685800" rtl="0" eaLnBrk="1" latinLnBrk="0" hangingPunct="1">
              <a:lnSpc>
                <a:spcPct val="90000"/>
              </a:lnSpc>
              <a:spcBef>
                <a:spcPct val="0"/>
              </a:spcBef>
              <a:buNone/>
              <a:defRPr sz="2400" b="0" i="0" kern="1200" spc="0">
                <a:solidFill>
                  <a:schemeClr val="bg1"/>
                </a:solidFill>
                <a:latin typeface="Frutiger LT Pro 45 Light" panose="020B0403030504020204" pitchFamily="34" charset="0"/>
                <a:ea typeface="+mj-ea"/>
                <a:cs typeface="+mj-cs"/>
              </a:defRPr>
            </a:lvl1pPr>
          </a:lstStyle>
          <a:p>
            <a:endParaRPr lang="sv-SE" sz="4800">
              <a:latin typeface="Frutiger LT Pro 55 Roman" panose="020B0602020204020204" pitchFamily="34" charset="0"/>
            </a:endParaRPr>
          </a:p>
        </p:txBody>
      </p:sp>
      <p:sp>
        <p:nvSpPr>
          <p:cNvPr id="15" name="Platshållare för sidfot 3">
            <a:extLst>
              <a:ext uri="{FF2B5EF4-FFF2-40B4-BE49-F238E27FC236}">
                <a16:creationId xmlns:a16="http://schemas.microsoft.com/office/drawing/2014/main" id="{4DA595A9-6257-40E9-AB31-36BA482AC916}"/>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solidFill>
                <a:latin typeface="+mj-lt"/>
              </a:rPr>
              <a:t>Kapitel 1</a:t>
            </a:r>
          </a:p>
        </p:txBody>
      </p:sp>
      <p:sp>
        <p:nvSpPr>
          <p:cNvPr id="19" name="Rubrik 1">
            <a:extLst>
              <a:ext uri="{FF2B5EF4-FFF2-40B4-BE49-F238E27FC236}">
                <a16:creationId xmlns:a16="http://schemas.microsoft.com/office/drawing/2014/main" id="{3E418D7E-3563-41CC-AEDD-480A0662209A}"/>
              </a:ext>
            </a:extLst>
          </p:cNvPr>
          <p:cNvSpPr>
            <a:spLocks noGrp="1"/>
          </p:cNvSpPr>
          <p:nvPr>
            <p:ph type="title" hasCustomPrompt="1"/>
          </p:nvPr>
        </p:nvSpPr>
        <p:spPr>
          <a:xfrm>
            <a:off x="3215682" y="2948949"/>
            <a:ext cx="5760639" cy="480055"/>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Presentationstitel</a:t>
            </a:r>
          </a:p>
        </p:txBody>
      </p:sp>
      <p:sp>
        <p:nvSpPr>
          <p:cNvPr id="5" name="Platshållare för text 3"/>
          <p:cNvSpPr>
            <a:spLocks noGrp="1"/>
          </p:cNvSpPr>
          <p:nvPr>
            <p:ph type="body" sz="quarter" idx="14" hasCustomPrompt="1"/>
          </p:nvPr>
        </p:nvSpPr>
        <p:spPr>
          <a:xfrm>
            <a:off x="3215680" y="3813044"/>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a:t>Eventuell underrubrik</a:t>
            </a:r>
          </a:p>
          <a:p>
            <a:pPr lvl="0"/>
            <a:r>
              <a:rPr lang="sv-SE"/>
              <a:t>Ex. Aktör och/eller Aktivitet..</a:t>
            </a:r>
          </a:p>
        </p:txBody>
      </p:sp>
    </p:spTree>
    <p:extLst>
      <p:ext uri="{BB962C8B-B14F-4D97-AF65-F5344CB8AC3E}">
        <p14:creationId xmlns:p14="http://schemas.microsoft.com/office/powerpoint/2010/main" val="3969002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Anpassad layout">
    <p:bg>
      <p:bgPr>
        <a:solidFill>
          <a:schemeClr val="bg1">
            <a:alpha val="53000"/>
          </a:schemeClr>
        </a:solidFill>
        <a:effectLst/>
      </p:bgPr>
    </p:bg>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a:solidFill>
            <a:srgbClr val="006298"/>
          </a:solidFill>
        </p:spPr>
      </p:pic>
      <p:sp>
        <p:nvSpPr>
          <p:cNvPr id="2" name="Rektangel 1"/>
          <p:cNvSpPr/>
          <p:nvPr userDrawn="1"/>
        </p:nvSpPr>
        <p:spPr>
          <a:xfrm>
            <a:off x="0" y="0"/>
            <a:ext cx="12192000" cy="6858000"/>
          </a:xfrm>
          <a:prstGeom prst="rect">
            <a:avLst/>
          </a:prstGeom>
          <a:solidFill>
            <a:srgbClr val="00629E">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400"/>
              <a:t> </a:t>
            </a:r>
          </a:p>
        </p:txBody>
      </p:sp>
      <p:sp>
        <p:nvSpPr>
          <p:cNvPr id="12" name="Platshållare för bild 2">
            <a:extLst>
              <a:ext uri="{FF2B5EF4-FFF2-40B4-BE49-F238E27FC236}">
                <a16:creationId xmlns:a16="http://schemas.microsoft.com/office/drawing/2014/main" id="{BEAB21AF-1D66-4CB4-B84A-2A8F573530D9}"/>
              </a:ext>
            </a:extLst>
          </p:cNvPr>
          <p:cNvSpPr>
            <a:spLocks noGrp="1"/>
          </p:cNvSpPr>
          <p:nvPr>
            <p:ph type="pic" idx="1" hasCustomPrompt="1"/>
          </p:nvPr>
        </p:nvSpPr>
        <p:spPr>
          <a:xfrm>
            <a:off x="527382" y="548680"/>
            <a:ext cx="11137239" cy="5761504"/>
          </a:xfrm>
          <a:prstGeom prst="rect">
            <a:avLst/>
          </a:prstGeom>
        </p:spPr>
        <p:txBody>
          <a:bodyPr/>
          <a:lstStyle>
            <a:lvl1pPr marL="0" indent="0">
              <a:buNone/>
              <a:defRPr sz="4267" baseline="0"/>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OBS! använd endast vid Ljus bakgrundsbild</a:t>
            </a:r>
          </a:p>
        </p:txBody>
      </p:sp>
      <p:sp>
        <p:nvSpPr>
          <p:cNvPr id="5" name="Platshållare för text 3"/>
          <p:cNvSpPr>
            <a:spLocks noGrp="1"/>
          </p:cNvSpPr>
          <p:nvPr>
            <p:ph type="body" sz="quarter" idx="14" hasCustomPrompt="1"/>
          </p:nvPr>
        </p:nvSpPr>
        <p:spPr>
          <a:xfrm>
            <a:off x="3215680" y="3813044"/>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a:t>Eventuell underrubrik</a:t>
            </a:r>
          </a:p>
          <a:p>
            <a:pPr lvl="0"/>
            <a:r>
              <a:rPr lang="sv-SE"/>
              <a:t>Ex. Aktör och/eller Aktivitet..</a:t>
            </a:r>
          </a:p>
        </p:txBody>
      </p:sp>
      <p:sp>
        <p:nvSpPr>
          <p:cNvPr id="11" name="Rubrik 1">
            <a:extLst>
              <a:ext uri="{FF2B5EF4-FFF2-40B4-BE49-F238E27FC236}">
                <a16:creationId xmlns:a16="http://schemas.microsoft.com/office/drawing/2014/main" id="{695258F0-97C2-4C75-9C3D-FEFA251A7E31}"/>
              </a:ext>
            </a:extLst>
          </p:cNvPr>
          <p:cNvSpPr>
            <a:spLocks noGrp="1"/>
          </p:cNvSpPr>
          <p:nvPr>
            <p:ph type="title" hasCustomPrompt="1"/>
          </p:nvPr>
        </p:nvSpPr>
        <p:spPr>
          <a:xfrm>
            <a:off x="3215681" y="2948949"/>
            <a:ext cx="5760640" cy="480055"/>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Presentationstitel</a:t>
            </a:r>
          </a:p>
        </p:txBody>
      </p:sp>
      <p:sp>
        <p:nvSpPr>
          <p:cNvPr id="16" name="Platshållare för text 3">
            <a:extLst>
              <a:ext uri="{FF2B5EF4-FFF2-40B4-BE49-F238E27FC236}">
                <a16:creationId xmlns:a16="http://schemas.microsoft.com/office/drawing/2014/main" id="{4F5A763A-281B-413D-B7FA-01B7CD03F67D}"/>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3260417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Anpassad layout">
    <p:bg>
      <p:bgPr>
        <a:solidFill>
          <a:schemeClr val="bg1">
            <a:alpha val="53000"/>
          </a:schemeClr>
        </a:solidFill>
        <a:effectLst/>
      </p:bgPr>
    </p:bg>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4E696F74-1565-4533-9A15-EB2BC9D54488}"/>
              </a:ext>
            </a:extLst>
          </p:cNvPr>
          <p:cNvSpPr/>
          <p:nvPr userDrawn="1"/>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5" name="Platshållare för text 3"/>
          <p:cNvSpPr>
            <a:spLocks noGrp="1"/>
          </p:cNvSpPr>
          <p:nvPr>
            <p:ph type="body" sz="quarter" idx="14" hasCustomPrompt="1"/>
          </p:nvPr>
        </p:nvSpPr>
        <p:spPr>
          <a:xfrm>
            <a:off x="3215680" y="3813043"/>
            <a:ext cx="5760640" cy="295465"/>
          </a:xfrm>
          <a:prstGeom prst="rect">
            <a:avLst/>
          </a:prstGeom>
        </p:spPr>
        <p:txBody>
          <a:bodyPr wrap="square" lIns="0" tIns="0" rIns="0" bIns="0" anchor="t">
            <a:spAutoFit/>
          </a:bodyPr>
          <a:lstStyle>
            <a:lvl1pPr marL="0" indent="0" algn="ctr">
              <a:spcBef>
                <a:spcPts val="0"/>
              </a:spcBef>
              <a:buNone/>
              <a:defRPr lang="sv-SE" sz="2133" b="0" i="0" u="none" strike="noStrike" smtClean="0">
                <a:effectLst/>
                <a:latin typeface="Frutiger LT Pro 45 Light" panose="020B0403030504020204" pitchFamily="34" charset="0"/>
              </a:defRPr>
            </a:lvl1pPr>
          </a:lstStyle>
          <a:p>
            <a:pPr lvl="0"/>
            <a:r>
              <a:rPr lang="sv-SE"/>
              <a:t>Beskrivning, info eller citat</a:t>
            </a:r>
          </a:p>
        </p:txBody>
      </p:sp>
      <p:sp>
        <p:nvSpPr>
          <p:cNvPr id="11" name="Rubrik 1">
            <a:extLst>
              <a:ext uri="{FF2B5EF4-FFF2-40B4-BE49-F238E27FC236}">
                <a16:creationId xmlns:a16="http://schemas.microsoft.com/office/drawing/2014/main" id="{695258F0-97C2-4C75-9C3D-FEFA251A7E31}"/>
              </a:ext>
            </a:extLst>
          </p:cNvPr>
          <p:cNvSpPr>
            <a:spLocks noGrp="1"/>
          </p:cNvSpPr>
          <p:nvPr>
            <p:ph type="title" hasCustomPrompt="1"/>
          </p:nvPr>
        </p:nvSpPr>
        <p:spPr>
          <a:xfrm>
            <a:off x="2255575" y="2372885"/>
            <a:ext cx="7680852" cy="1056119"/>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Huvudrubrik</a:t>
            </a:r>
          </a:p>
        </p:txBody>
      </p:sp>
      <p:sp>
        <p:nvSpPr>
          <p:cNvPr id="16" name="Platshållare för text 3">
            <a:extLst>
              <a:ext uri="{FF2B5EF4-FFF2-40B4-BE49-F238E27FC236}">
                <a16:creationId xmlns:a16="http://schemas.microsoft.com/office/drawing/2014/main" id="{4F5A763A-281B-413D-B7FA-01B7CD03F67D}"/>
              </a:ext>
            </a:extLst>
          </p:cNvPr>
          <p:cNvSpPr>
            <a:spLocks noGrp="1"/>
          </p:cNvSpPr>
          <p:nvPr>
            <p:ph type="body" sz="quarter" idx="20" hasCustomPrompt="1"/>
          </p:nvPr>
        </p:nvSpPr>
        <p:spPr>
          <a:xfrm>
            <a:off x="529936" y="6309320"/>
            <a:ext cx="3645851"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sidnrw</a:t>
            </a:r>
            <a:endParaRPr lang="sv-SE"/>
          </a:p>
        </p:txBody>
      </p:sp>
    </p:spTree>
    <p:extLst>
      <p:ext uri="{BB962C8B-B14F-4D97-AF65-F5344CB8AC3E}">
        <p14:creationId xmlns:p14="http://schemas.microsoft.com/office/powerpoint/2010/main" val="3052226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Anpassad layout">
    <p:bg>
      <p:bgPr>
        <a:solidFill>
          <a:schemeClr val="bg1">
            <a:alpha val="53000"/>
          </a:schemeClr>
        </a:solidFill>
        <a:effectLst/>
      </p:bgPr>
    </p:bg>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4E696F74-1565-4533-9A15-EB2BC9D54488}"/>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5" name="Platshållare för text 3"/>
          <p:cNvSpPr>
            <a:spLocks noGrp="1"/>
          </p:cNvSpPr>
          <p:nvPr>
            <p:ph type="body" sz="quarter" idx="14" hasCustomPrompt="1"/>
          </p:nvPr>
        </p:nvSpPr>
        <p:spPr>
          <a:xfrm>
            <a:off x="3215680" y="3813043"/>
            <a:ext cx="5760640" cy="295465"/>
          </a:xfrm>
          <a:prstGeom prst="rect">
            <a:avLst/>
          </a:prstGeom>
        </p:spPr>
        <p:txBody>
          <a:bodyPr wrap="square" lIns="0" tIns="0" rIns="0" bIns="0" anchor="t">
            <a:spAutoFit/>
          </a:bodyPr>
          <a:lstStyle>
            <a:lvl1pPr marL="0" indent="0" algn="ctr">
              <a:spcBef>
                <a:spcPts val="0"/>
              </a:spcBef>
              <a:buNone/>
              <a:defRPr lang="sv-SE" sz="2133" b="0" i="0" u="none" strike="noStrike" smtClean="0">
                <a:solidFill>
                  <a:schemeClr val="bg1"/>
                </a:solidFill>
                <a:effectLst/>
                <a:latin typeface="Frutiger LT Pro 45 Light" panose="020B0403030504020204" pitchFamily="34" charset="0"/>
              </a:defRPr>
            </a:lvl1pPr>
          </a:lstStyle>
          <a:p>
            <a:pPr lvl="0"/>
            <a:r>
              <a:rPr lang="sv-SE"/>
              <a:t>Beskrivning, info eller citat</a:t>
            </a:r>
          </a:p>
        </p:txBody>
      </p:sp>
      <p:sp>
        <p:nvSpPr>
          <p:cNvPr id="11" name="Rubrik 1">
            <a:extLst>
              <a:ext uri="{FF2B5EF4-FFF2-40B4-BE49-F238E27FC236}">
                <a16:creationId xmlns:a16="http://schemas.microsoft.com/office/drawing/2014/main" id="{695258F0-97C2-4C75-9C3D-FEFA251A7E31}"/>
              </a:ext>
            </a:extLst>
          </p:cNvPr>
          <p:cNvSpPr>
            <a:spLocks noGrp="1"/>
          </p:cNvSpPr>
          <p:nvPr>
            <p:ph type="title" hasCustomPrompt="1"/>
          </p:nvPr>
        </p:nvSpPr>
        <p:spPr>
          <a:xfrm>
            <a:off x="2255575" y="2372885"/>
            <a:ext cx="7680852" cy="1056119"/>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Huvudrubrik</a:t>
            </a:r>
          </a:p>
        </p:txBody>
      </p:sp>
      <p:sp>
        <p:nvSpPr>
          <p:cNvPr id="16" name="Platshållare för text 3">
            <a:extLst>
              <a:ext uri="{FF2B5EF4-FFF2-40B4-BE49-F238E27FC236}">
                <a16:creationId xmlns:a16="http://schemas.microsoft.com/office/drawing/2014/main" id="{4F5A763A-281B-413D-B7FA-01B7CD03F67D}"/>
              </a:ext>
            </a:extLst>
          </p:cNvPr>
          <p:cNvSpPr>
            <a:spLocks noGrp="1"/>
          </p:cNvSpPr>
          <p:nvPr>
            <p:ph type="body" sz="quarter" idx="20" hasCustomPrompt="1"/>
          </p:nvPr>
        </p:nvSpPr>
        <p:spPr>
          <a:xfrm>
            <a:off x="529936" y="6309320"/>
            <a:ext cx="3645851"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sidnrw</a:t>
            </a:r>
            <a:endParaRPr lang="sv-SE"/>
          </a:p>
        </p:txBody>
      </p:sp>
    </p:spTree>
    <p:extLst>
      <p:ext uri="{BB962C8B-B14F-4D97-AF65-F5344CB8AC3E}">
        <p14:creationId xmlns:p14="http://schemas.microsoft.com/office/powerpoint/2010/main" val="1175313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UNKTLISTA Dubbel + BOTTENDEKOR">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EBB774ED-C47E-40CE-A031-AF2A45126A1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4" name="Rubrik 1"/>
          <p:cNvSpPr>
            <a:spLocks noGrp="1"/>
          </p:cNvSpPr>
          <p:nvPr>
            <p:ph type="title" hasCustomPrompt="1"/>
          </p:nvPr>
        </p:nvSpPr>
        <p:spPr>
          <a:xfrm>
            <a:off x="527381" y="550647"/>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5" name="Platshållare för text 3"/>
          <p:cNvSpPr>
            <a:spLocks noGrp="1"/>
          </p:cNvSpPr>
          <p:nvPr>
            <p:ph type="body" sz="quarter" idx="14"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1" name="Platshållare för text 11"/>
          <p:cNvSpPr>
            <a:spLocks noGrp="1"/>
          </p:cNvSpPr>
          <p:nvPr>
            <p:ph type="body" sz="quarter" idx="18" hasCustomPrompt="1"/>
          </p:nvPr>
        </p:nvSpPr>
        <p:spPr>
          <a:xfrm>
            <a:off x="6288025" y="1124746"/>
            <a:ext cx="5376593" cy="289999"/>
          </a:xfrm>
          <a:prstGeom prst="rect">
            <a:avLst/>
          </a:prstGeom>
        </p:spPr>
        <p:txBody>
          <a:bodyPr lIns="18000" tIns="0" rIns="0" bIns="0" anchor="ctr"/>
          <a:lstStyle>
            <a:lvl1pPr marL="0" indent="0">
              <a:buNone/>
              <a:defRPr sz="2133" b="0" baseline="0">
                <a:solidFill>
                  <a:schemeClr val="tx1">
                    <a:lumMod val="75000"/>
                  </a:schemeClr>
                </a:solidFill>
                <a:latin typeface="+mj-lt"/>
              </a:defRPr>
            </a:lvl1pPr>
          </a:lstStyle>
          <a:p>
            <a:pPr lvl="0"/>
            <a:r>
              <a:rPr lang="sv-SE"/>
              <a:t>Ev. Jämförelse, el. forts.</a:t>
            </a:r>
          </a:p>
        </p:txBody>
      </p:sp>
      <p:pic>
        <p:nvPicPr>
          <p:cNvPr id="7" name="Bildobjekt 6"/>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 y="6693364"/>
            <a:ext cx="12192000" cy="192021"/>
          </a:xfrm>
          <a:prstGeom prst="rect">
            <a:avLst/>
          </a:prstGeom>
        </p:spPr>
      </p:pic>
      <p:sp>
        <p:nvSpPr>
          <p:cNvPr id="10" name="Platshållare för text 10"/>
          <p:cNvSpPr>
            <a:spLocks noGrp="1"/>
          </p:cNvSpPr>
          <p:nvPr>
            <p:ph type="body" sz="quarter" idx="15" hasCustomPrompt="1"/>
          </p:nvPr>
        </p:nvSpPr>
        <p:spPr>
          <a:xfrm>
            <a:off x="527382" y="1698844"/>
            <a:ext cx="5376596" cy="4322445"/>
          </a:xfrm>
          <a:prstGeom prst="rect">
            <a:avLst/>
          </a:prstGeom>
        </p:spPr>
        <p:txBody>
          <a:bodyPr lIns="18000" tIns="0" rIns="0" bIns="0" anchor="t"/>
          <a:lstStyle>
            <a:lvl1pPr marL="228589" indent="-228589">
              <a:buFontTx/>
              <a:buBlip>
                <a:blip r:embed="rId4"/>
              </a:buBlip>
              <a:defRPr sz="1867">
                <a:solidFill>
                  <a:schemeClr val="tx1">
                    <a:lumMod val="75000"/>
                  </a:schemeClr>
                </a:solidFill>
                <a:latin typeface="+mj-lt"/>
              </a:defRPr>
            </a:lvl1pPr>
            <a:lvl2pPr marL="685766" indent="-228589">
              <a:buFontTx/>
              <a:buBlip>
                <a:blip r:embed="rId5"/>
              </a:buBlip>
              <a:defRPr sz="1600">
                <a:solidFill>
                  <a:schemeClr val="tx1">
                    <a:lumMod val="75000"/>
                  </a:schemeClr>
                </a:solidFill>
                <a:latin typeface="+mj-lt"/>
              </a:defRPr>
            </a:lvl2pPr>
            <a:lvl3pPr marL="1142942" indent="-228589">
              <a:buFontTx/>
              <a:buBlip>
                <a:blip r:embed="rId6"/>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a:p>
            <a:pPr lvl="1"/>
            <a:endParaRPr lang="sv-SE"/>
          </a:p>
          <a:p>
            <a:pPr lvl="0"/>
            <a:endParaRPr lang="sv-SE"/>
          </a:p>
        </p:txBody>
      </p:sp>
      <p:sp>
        <p:nvSpPr>
          <p:cNvPr id="12" name="Platshållare för text 10"/>
          <p:cNvSpPr>
            <a:spLocks noGrp="1"/>
          </p:cNvSpPr>
          <p:nvPr>
            <p:ph type="body" sz="quarter" idx="19" hasCustomPrompt="1"/>
          </p:nvPr>
        </p:nvSpPr>
        <p:spPr>
          <a:xfrm>
            <a:off x="6288025" y="1698844"/>
            <a:ext cx="5376595" cy="4322445"/>
          </a:xfrm>
          <a:prstGeom prst="rect">
            <a:avLst/>
          </a:prstGeom>
        </p:spPr>
        <p:txBody>
          <a:bodyPr lIns="18000" tIns="0" rIns="0" bIns="0" anchor="t"/>
          <a:lstStyle>
            <a:lvl1pPr marL="228589" indent="-228589">
              <a:buFontTx/>
              <a:buBlip>
                <a:blip r:embed="rId4"/>
              </a:buBlip>
              <a:defRPr sz="1867">
                <a:solidFill>
                  <a:schemeClr val="tx1">
                    <a:lumMod val="75000"/>
                  </a:schemeClr>
                </a:solidFill>
                <a:latin typeface="+mj-lt"/>
              </a:defRPr>
            </a:lvl1pPr>
            <a:lvl2pPr marL="685766" indent="-228589">
              <a:buFontTx/>
              <a:buBlip>
                <a:blip r:embed="rId5"/>
              </a:buBlip>
              <a:defRPr sz="1600">
                <a:solidFill>
                  <a:schemeClr val="tx1">
                    <a:lumMod val="75000"/>
                  </a:schemeClr>
                </a:solidFill>
                <a:latin typeface="+mj-lt"/>
              </a:defRPr>
            </a:lvl2pPr>
            <a:lvl3pPr marL="1142942" indent="-228589">
              <a:buFontTx/>
              <a:buBlip>
                <a:blip r:embed="rId6"/>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p:txBody>
      </p:sp>
      <p:sp>
        <p:nvSpPr>
          <p:cNvPr id="17" name="Platshållare för text 3">
            <a:extLst>
              <a:ext uri="{FF2B5EF4-FFF2-40B4-BE49-F238E27FC236}">
                <a16:creationId xmlns:a16="http://schemas.microsoft.com/office/drawing/2014/main" id="{07ABB468-FCBC-4779-B4D8-950982C956EE}"/>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95188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UNKTLISTA Dubbel + BOTTENDEKOR">
    <p:spTree>
      <p:nvGrpSpPr>
        <p:cNvPr id="1" name=""/>
        <p:cNvGrpSpPr/>
        <p:nvPr/>
      </p:nvGrpSpPr>
      <p:grpSpPr>
        <a:xfrm>
          <a:off x="0" y="0"/>
          <a:ext cx="0" cy="0"/>
          <a:chOff x="0" y="0"/>
          <a:chExt cx="0" cy="0"/>
        </a:xfrm>
      </p:grpSpPr>
      <p:pic>
        <p:nvPicPr>
          <p:cNvPr id="27" name="Bildobjekt 26">
            <a:extLst>
              <a:ext uri="{FF2B5EF4-FFF2-40B4-BE49-F238E27FC236}">
                <a16:creationId xmlns:a16="http://schemas.microsoft.com/office/drawing/2014/main" id="{6D8735D4-FB18-4CF4-A6B1-57940C6C643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20" name="Rubrik 1">
            <a:extLst>
              <a:ext uri="{FF2B5EF4-FFF2-40B4-BE49-F238E27FC236}">
                <a16:creationId xmlns:a16="http://schemas.microsoft.com/office/drawing/2014/main" id="{A78514A7-79C9-4FB8-8826-C75486730BFD}"/>
              </a:ext>
            </a:extLst>
          </p:cNvPr>
          <p:cNvSpPr>
            <a:spLocks noGrp="1"/>
          </p:cNvSpPr>
          <p:nvPr>
            <p:ph type="title" hasCustomPrompt="1"/>
          </p:nvPr>
        </p:nvSpPr>
        <p:spPr>
          <a:xfrm>
            <a:off x="527381" y="550647"/>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21" name="Platshållare för text 3">
            <a:extLst>
              <a:ext uri="{FF2B5EF4-FFF2-40B4-BE49-F238E27FC236}">
                <a16:creationId xmlns:a16="http://schemas.microsoft.com/office/drawing/2014/main" id="{CAC22DBF-3D65-4F88-AE87-2A0A05A5DC4F}"/>
              </a:ext>
            </a:extLst>
          </p:cNvPr>
          <p:cNvSpPr>
            <a:spLocks noGrp="1"/>
          </p:cNvSpPr>
          <p:nvPr>
            <p:ph type="body" sz="quarter" idx="14"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22" name="Platshållare för text 11">
            <a:extLst>
              <a:ext uri="{FF2B5EF4-FFF2-40B4-BE49-F238E27FC236}">
                <a16:creationId xmlns:a16="http://schemas.microsoft.com/office/drawing/2014/main" id="{AA39EEF1-AAEF-4B28-A779-EEE93D22C0A0}"/>
              </a:ext>
            </a:extLst>
          </p:cNvPr>
          <p:cNvSpPr>
            <a:spLocks noGrp="1"/>
          </p:cNvSpPr>
          <p:nvPr>
            <p:ph type="body" sz="quarter" idx="18" hasCustomPrompt="1"/>
          </p:nvPr>
        </p:nvSpPr>
        <p:spPr>
          <a:xfrm>
            <a:off x="6288025" y="1124746"/>
            <a:ext cx="5376593" cy="289999"/>
          </a:xfrm>
          <a:prstGeom prst="rect">
            <a:avLst/>
          </a:prstGeom>
        </p:spPr>
        <p:txBody>
          <a:bodyPr lIns="18000" tIns="0" rIns="0" bIns="0" anchor="ctr"/>
          <a:lstStyle>
            <a:lvl1pPr marL="0" indent="0">
              <a:buNone/>
              <a:defRPr sz="2133" b="0" baseline="0">
                <a:solidFill>
                  <a:schemeClr val="tx1">
                    <a:lumMod val="75000"/>
                  </a:schemeClr>
                </a:solidFill>
                <a:latin typeface="+mj-lt"/>
              </a:defRPr>
            </a:lvl1pPr>
          </a:lstStyle>
          <a:p>
            <a:pPr lvl="0"/>
            <a:r>
              <a:rPr lang="sv-SE"/>
              <a:t>Ev. Jämförelse, el. forts.</a:t>
            </a:r>
          </a:p>
        </p:txBody>
      </p:sp>
      <p:sp>
        <p:nvSpPr>
          <p:cNvPr id="23" name="Platshållare för text 10">
            <a:extLst>
              <a:ext uri="{FF2B5EF4-FFF2-40B4-BE49-F238E27FC236}">
                <a16:creationId xmlns:a16="http://schemas.microsoft.com/office/drawing/2014/main" id="{D60C0172-AA11-4A12-A077-799C7E730BF0}"/>
              </a:ext>
            </a:extLst>
          </p:cNvPr>
          <p:cNvSpPr>
            <a:spLocks noGrp="1"/>
          </p:cNvSpPr>
          <p:nvPr>
            <p:ph type="body" sz="quarter" idx="15" hasCustomPrompt="1"/>
          </p:nvPr>
        </p:nvSpPr>
        <p:spPr>
          <a:xfrm>
            <a:off x="527382" y="1698844"/>
            <a:ext cx="5376596" cy="4322445"/>
          </a:xfrm>
          <a:prstGeom prst="rect">
            <a:avLst/>
          </a:prstGeom>
        </p:spPr>
        <p:txBody>
          <a:bodyPr lIns="18000" tIns="0" rIns="0" bIns="0" anchor="t"/>
          <a:lstStyle>
            <a:lvl1pPr marL="228589" indent="-228589">
              <a:buFontTx/>
              <a:buBlip>
                <a:blip r:embed="rId3"/>
              </a:buBlip>
              <a:defRPr sz="1867">
                <a:solidFill>
                  <a:schemeClr val="tx1">
                    <a:lumMod val="75000"/>
                  </a:schemeClr>
                </a:solidFill>
                <a:latin typeface="+mj-lt"/>
              </a:defRPr>
            </a:lvl1pPr>
            <a:lvl2pPr marL="685766" indent="-228589">
              <a:buFontTx/>
              <a:buBlip>
                <a:blip r:embed="rId4"/>
              </a:buBlip>
              <a:defRPr sz="1600">
                <a:solidFill>
                  <a:schemeClr val="tx1">
                    <a:lumMod val="75000"/>
                  </a:schemeClr>
                </a:solidFill>
                <a:latin typeface="+mj-lt"/>
              </a:defRPr>
            </a:lvl2pPr>
            <a:lvl3pPr marL="1142942" indent="-228589">
              <a:buFontTx/>
              <a:buBlip>
                <a:blip r:embed="rId5"/>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a:p>
            <a:pPr lvl="1"/>
            <a:endParaRPr lang="sv-SE"/>
          </a:p>
          <a:p>
            <a:pPr lvl="0"/>
            <a:endParaRPr lang="sv-SE"/>
          </a:p>
        </p:txBody>
      </p:sp>
      <p:sp>
        <p:nvSpPr>
          <p:cNvPr id="24" name="Platshållare för text 10">
            <a:extLst>
              <a:ext uri="{FF2B5EF4-FFF2-40B4-BE49-F238E27FC236}">
                <a16:creationId xmlns:a16="http://schemas.microsoft.com/office/drawing/2014/main" id="{6A972271-1FFE-462A-A6A0-353557D002E2}"/>
              </a:ext>
            </a:extLst>
          </p:cNvPr>
          <p:cNvSpPr>
            <a:spLocks noGrp="1"/>
          </p:cNvSpPr>
          <p:nvPr>
            <p:ph type="body" sz="quarter" idx="19" hasCustomPrompt="1"/>
          </p:nvPr>
        </p:nvSpPr>
        <p:spPr>
          <a:xfrm>
            <a:off x="6288025" y="1698844"/>
            <a:ext cx="5376595" cy="4322445"/>
          </a:xfrm>
          <a:prstGeom prst="rect">
            <a:avLst/>
          </a:prstGeom>
        </p:spPr>
        <p:txBody>
          <a:bodyPr lIns="18000" tIns="0" rIns="0" bIns="0" anchor="t"/>
          <a:lstStyle>
            <a:lvl1pPr marL="228589" indent="-228589">
              <a:buFontTx/>
              <a:buBlip>
                <a:blip r:embed="rId3"/>
              </a:buBlip>
              <a:defRPr sz="1867">
                <a:solidFill>
                  <a:schemeClr val="tx1">
                    <a:lumMod val="75000"/>
                  </a:schemeClr>
                </a:solidFill>
                <a:latin typeface="+mj-lt"/>
              </a:defRPr>
            </a:lvl1pPr>
            <a:lvl2pPr marL="685766" indent="-228589">
              <a:buFontTx/>
              <a:buBlip>
                <a:blip r:embed="rId4"/>
              </a:buBlip>
              <a:defRPr sz="1600">
                <a:solidFill>
                  <a:schemeClr val="tx1">
                    <a:lumMod val="75000"/>
                  </a:schemeClr>
                </a:solidFill>
                <a:latin typeface="+mj-lt"/>
              </a:defRPr>
            </a:lvl2pPr>
            <a:lvl3pPr marL="1142942" indent="-228589">
              <a:buFontTx/>
              <a:buBlip>
                <a:blip r:embed="rId5"/>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p:txBody>
      </p:sp>
      <p:sp>
        <p:nvSpPr>
          <p:cNvPr id="30" name="Platshållare för text 3">
            <a:extLst>
              <a:ext uri="{FF2B5EF4-FFF2-40B4-BE49-F238E27FC236}">
                <a16:creationId xmlns:a16="http://schemas.microsoft.com/office/drawing/2014/main" id="{805A8A7A-B16D-4FB0-8B82-F000E74CE732}"/>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1237761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 BILD Högercentrerad + TOPPDEKOR">
    <p:spTree>
      <p:nvGrpSpPr>
        <p:cNvPr id="1" name=""/>
        <p:cNvGrpSpPr/>
        <p:nvPr/>
      </p:nvGrpSpPr>
      <p:grpSpPr>
        <a:xfrm>
          <a:off x="0" y="0"/>
          <a:ext cx="0" cy="0"/>
          <a:chOff x="0" y="0"/>
          <a:chExt cx="0" cy="0"/>
        </a:xfrm>
      </p:grpSpPr>
      <p:pic>
        <p:nvPicPr>
          <p:cNvPr id="19" name="Bildobjekt 18">
            <a:extLst>
              <a:ext uri="{FF2B5EF4-FFF2-40B4-BE49-F238E27FC236}">
                <a16:creationId xmlns:a16="http://schemas.microsoft.com/office/drawing/2014/main" id="{6C75580A-5967-48E1-8BDF-5C5CD5259D52}"/>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pic>
        <p:nvPicPr>
          <p:cNvPr id="8" name="Bildobjekt 7"/>
          <p:cNvPicPr>
            <a:picLocks noChangeAspect="1"/>
          </p:cNvPicPr>
          <p:nvPr userDrawn="1"/>
        </p:nvPicPr>
        <p:blipFill rotWithShape="1">
          <a:blip r:embed="rId3" cstate="hqprint">
            <a:extLst>
              <a:ext uri="{28A0092B-C50C-407E-A947-70E740481C1C}">
                <a14:useLocalDpi xmlns:a14="http://schemas.microsoft.com/office/drawing/2010/main"/>
              </a:ext>
            </a:extLst>
          </a:blip>
          <a:srcRect r="-12"/>
          <a:stretch/>
        </p:blipFill>
        <p:spPr>
          <a:xfrm>
            <a:off x="1" y="-27384"/>
            <a:ext cx="12193355" cy="288032"/>
          </a:xfrm>
          <a:prstGeom prst="rect">
            <a:avLst/>
          </a:prstGeom>
        </p:spPr>
      </p:pic>
      <p:sp>
        <p:nvSpPr>
          <p:cNvPr id="10" name="Platshållare för bild 7"/>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3" name="Platshållare för text 3">
            <a:extLst>
              <a:ext uri="{FF2B5EF4-FFF2-40B4-BE49-F238E27FC236}">
                <a16:creationId xmlns:a16="http://schemas.microsoft.com/office/drawing/2014/main" id="{12DF9AE3-1653-437C-8557-EFC086633156}"/>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7" name="Platshållare för text 3">
            <a:extLst>
              <a:ext uri="{FF2B5EF4-FFF2-40B4-BE49-F238E27FC236}">
                <a16:creationId xmlns:a16="http://schemas.microsoft.com/office/drawing/2014/main" id="{57D0CA2E-C872-418F-B285-56089ADA1EB9}"/>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20" name="Rubrik 1">
            <a:extLst>
              <a:ext uri="{FF2B5EF4-FFF2-40B4-BE49-F238E27FC236}">
                <a16:creationId xmlns:a16="http://schemas.microsoft.com/office/drawing/2014/main" id="{D77FD5E2-160E-4E1A-B091-349C112AE4F8}"/>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22" name="Platshållare för text 3">
            <a:extLst>
              <a:ext uri="{FF2B5EF4-FFF2-40B4-BE49-F238E27FC236}">
                <a16:creationId xmlns:a16="http://schemas.microsoft.com/office/drawing/2014/main" id="{04F431FB-D0D7-40E4-8C45-1FCF7A8E49E1}"/>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1412139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5BDF4F1-460F-46B7-BAA0-C1E0B68C5301}"/>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019099A2-14B3-4B74-8FD6-A4D0820BF53A}"/>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9B755EB-F157-4414-8E03-2E2E9DB29A22}"/>
              </a:ext>
            </a:extLst>
          </p:cNvPr>
          <p:cNvSpPr>
            <a:spLocks noGrp="1"/>
          </p:cNvSpPr>
          <p:nvPr>
            <p:ph type="dt" sz="half" idx="10"/>
          </p:nvPr>
        </p:nvSpPr>
        <p:spPr/>
        <p:txBody>
          <a:bodyPr/>
          <a:lstStyle/>
          <a:p>
            <a:fld id="{31E81704-F93A-47A0-A688-F5D3EEC871DC}" type="datetimeFigureOut">
              <a:rPr lang="sv-SE" smtClean="0"/>
              <a:t>2024-09-30</a:t>
            </a:fld>
            <a:endParaRPr lang="sv-SE"/>
          </a:p>
        </p:txBody>
      </p:sp>
      <p:sp>
        <p:nvSpPr>
          <p:cNvPr id="5" name="Platshållare för sidfot 4">
            <a:extLst>
              <a:ext uri="{FF2B5EF4-FFF2-40B4-BE49-F238E27FC236}">
                <a16:creationId xmlns:a16="http://schemas.microsoft.com/office/drawing/2014/main" id="{B6E5340F-A586-4C56-9B71-022190E437B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CE5A5320-8F3E-46D2-A328-BAF03080740B}"/>
              </a:ext>
            </a:extLst>
          </p:cNvPr>
          <p:cNvSpPr>
            <a:spLocks noGrp="1"/>
          </p:cNvSpPr>
          <p:nvPr>
            <p:ph type="sldNum" sz="quarter" idx="12"/>
          </p:nvPr>
        </p:nvSpPr>
        <p:spPr/>
        <p:txBody>
          <a:bodyPr/>
          <a:lstStyle/>
          <a:p>
            <a:fld id="{C753071B-68AD-4997-B33D-58FFD76AE00D}" type="slidenum">
              <a:rPr lang="sv-SE" smtClean="0"/>
              <a:t>‹#›</a:t>
            </a:fld>
            <a:endParaRPr lang="sv-SE"/>
          </a:p>
        </p:txBody>
      </p:sp>
    </p:spTree>
    <p:extLst>
      <p:ext uri="{BB962C8B-B14F-4D97-AF65-F5344CB8AC3E}">
        <p14:creationId xmlns:p14="http://schemas.microsoft.com/office/powerpoint/2010/main" val="26817109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EXT + BILD Högercentrerad + TOPPDEKOR">
    <p:spTree>
      <p:nvGrpSpPr>
        <p:cNvPr id="1" name=""/>
        <p:cNvGrpSpPr/>
        <p:nvPr/>
      </p:nvGrpSpPr>
      <p:grpSpPr>
        <a:xfrm>
          <a:off x="0" y="0"/>
          <a:ext cx="0" cy="0"/>
          <a:chOff x="0" y="0"/>
          <a:chExt cx="0" cy="0"/>
        </a:xfrm>
      </p:grpSpPr>
      <p:pic>
        <p:nvPicPr>
          <p:cNvPr id="15" name="Bildobjekt 14">
            <a:extLst>
              <a:ext uri="{FF2B5EF4-FFF2-40B4-BE49-F238E27FC236}">
                <a16:creationId xmlns:a16="http://schemas.microsoft.com/office/drawing/2014/main" id="{26509357-8A4D-4E81-9946-D651B077FDA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6" name="Rubrik 1">
            <a:extLst>
              <a:ext uri="{FF2B5EF4-FFF2-40B4-BE49-F238E27FC236}">
                <a16:creationId xmlns:a16="http://schemas.microsoft.com/office/drawing/2014/main" id="{D239415B-6434-4B92-BC2D-07F1EF5F1FA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7" name="Platshållare för text 3">
            <a:extLst>
              <a:ext uri="{FF2B5EF4-FFF2-40B4-BE49-F238E27FC236}">
                <a16:creationId xmlns:a16="http://schemas.microsoft.com/office/drawing/2014/main" id="{11BA535A-050B-489C-8888-EFDD6334DEFE}"/>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987132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EXT + BILD Högercentrerad + TOPPDEKOR">
    <p:spTree>
      <p:nvGrpSpPr>
        <p:cNvPr id="1" name=""/>
        <p:cNvGrpSpPr/>
        <p:nvPr/>
      </p:nvGrpSpPr>
      <p:grpSpPr>
        <a:xfrm>
          <a:off x="0" y="0"/>
          <a:ext cx="0" cy="0"/>
          <a:chOff x="0" y="0"/>
          <a:chExt cx="0" cy="0"/>
        </a:xfrm>
      </p:grpSpPr>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6" name="Rubrik 1">
            <a:extLst>
              <a:ext uri="{FF2B5EF4-FFF2-40B4-BE49-F238E27FC236}">
                <a16:creationId xmlns:a16="http://schemas.microsoft.com/office/drawing/2014/main" id="{D239415B-6434-4B92-BC2D-07F1EF5F1FA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7" name="Platshållare för text 3">
            <a:extLst>
              <a:ext uri="{FF2B5EF4-FFF2-40B4-BE49-F238E27FC236}">
                <a16:creationId xmlns:a16="http://schemas.microsoft.com/office/drawing/2014/main" id="{11BA535A-050B-489C-8888-EFDD6334DEFE}"/>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3419882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EXT + BILD Högercentrerad + TOPPDEKOR">
    <p:spTree>
      <p:nvGrpSpPr>
        <p:cNvPr id="1" name=""/>
        <p:cNvGrpSpPr/>
        <p:nvPr/>
      </p:nvGrpSpPr>
      <p:grpSpPr>
        <a:xfrm>
          <a:off x="0" y="0"/>
          <a:ext cx="0" cy="0"/>
          <a:chOff x="0" y="0"/>
          <a:chExt cx="0" cy="0"/>
        </a:xfrm>
      </p:grpSpPr>
      <p:pic>
        <p:nvPicPr>
          <p:cNvPr id="10" name="Bildobjekt 9">
            <a:extLst>
              <a:ext uri="{FF2B5EF4-FFF2-40B4-BE49-F238E27FC236}">
                <a16:creationId xmlns:a16="http://schemas.microsoft.com/office/drawing/2014/main" id="{DBD14293-FF9A-462B-81F2-C0026C42510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0808"/>
            <a:ext cx="5904000" cy="4320480"/>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1697616"/>
            <a:ext cx="5376591" cy="4320480"/>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1" name="Rubrik 1">
            <a:extLst>
              <a:ext uri="{FF2B5EF4-FFF2-40B4-BE49-F238E27FC236}">
                <a16:creationId xmlns:a16="http://schemas.microsoft.com/office/drawing/2014/main" id="{C1E92877-AE75-4FA8-82E6-1950E5E14D4A}"/>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4" name="Platshållare för text 3">
            <a:extLst>
              <a:ext uri="{FF2B5EF4-FFF2-40B4-BE49-F238E27FC236}">
                <a16:creationId xmlns:a16="http://schemas.microsoft.com/office/drawing/2014/main" id="{3E0E0497-4E25-4F55-B38A-F779A976FC57}"/>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798915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_TEXT + BILD Högercentrerad + TOPPDEKOR">
    <p:spTree>
      <p:nvGrpSpPr>
        <p:cNvPr id="1" name=""/>
        <p:cNvGrpSpPr/>
        <p:nvPr/>
      </p:nvGrpSpPr>
      <p:grpSpPr>
        <a:xfrm>
          <a:off x="0" y="0"/>
          <a:ext cx="0" cy="0"/>
          <a:chOff x="0" y="0"/>
          <a:chExt cx="0" cy="0"/>
        </a:xfrm>
      </p:grpSpPr>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0808"/>
            <a:ext cx="5904000" cy="4320480"/>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1697616"/>
            <a:ext cx="5376591" cy="4320480"/>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1" name="Rubrik 1">
            <a:extLst>
              <a:ext uri="{FF2B5EF4-FFF2-40B4-BE49-F238E27FC236}">
                <a16:creationId xmlns:a16="http://schemas.microsoft.com/office/drawing/2014/main" id="{C1E92877-AE75-4FA8-82E6-1950E5E14D4A}"/>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4" name="Platshållare för text 3">
            <a:extLst>
              <a:ext uri="{FF2B5EF4-FFF2-40B4-BE49-F238E27FC236}">
                <a16:creationId xmlns:a16="http://schemas.microsoft.com/office/drawing/2014/main" id="{3E0E0497-4E25-4F55-B38A-F779A976FC57}"/>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3421167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EXT + BILD Högercentrerad + TOPPDEKOR">
    <p:spTree>
      <p:nvGrpSpPr>
        <p:cNvPr id="1" name=""/>
        <p:cNvGrpSpPr/>
        <p:nvPr/>
      </p:nvGrpSpPr>
      <p:grpSpPr>
        <a:xfrm>
          <a:off x="0" y="0"/>
          <a:ext cx="0" cy="0"/>
          <a:chOff x="0" y="0"/>
          <a:chExt cx="0" cy="0"/>
        </a:xfrm>
      </p:grpSpPr>
      <p:pic>
        <p:nvPicPr>
          <p:cNvPr id="17" name="Bildobjekt 16">
            <a:extLst>
              <a:ext uri="{FF2B5EF4-FFF2-40B4-BE49-F238E27FC236}">
                <a16:creationId xmlns:a16="http://schemas.microsoft.com/office/drawing/2014/main" id="{33039266-4111-4928-B7FA-03C7DE866E03}"/>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pic>
        <p:nvPicPr>
          <p:cNvPr id="9" name="Bildobjekt 8"/>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0BB297D4-B38B-4F08-89D3-37AF73F6B4E0}"/>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2" name="Platshållare för sidfot 3">
            <a:extLst>
              <a:ext uri="{FF2B5EF4-FFF2-40B4-BE49-F238E27FC236}">
                <a16:creationId xmlns:a16="http://schemas.microsoft.com/office/drawing/2014/main" id="{42AC7E4D-5F17-4C47-BF57-7681EBE85F83}"/>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lumMod val="50000"/>
                  </a:schemeClr>
                </a:solidFill>
                <a:latin typeface="+mj-lt"/>
              </a:rPr>
              <a:t>Kapitel 1</a:t>
            </a:r>
          </a:p>
        </p:txBody>
      </p:sp>
      <p:sp>
        <p:nvSpPr>
          <p:cNvPr id="14" name="Platshållare för text 3">
            <a:extLst>
              <a:ext uri="{FF2B5EF4-FFF2-40B4-BE49-F238E27FC236}">
                <a16:creationId xmlns:a16="http://schemas.microsoft.com/office/drawing/2014/main" id="{7CE88484-13D8-4D1B-8DA4-805BC19A4199}"/>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5" name="Platshållare för text 3">
            <a:extLst>
              <a:ext uri="{FF2B5EF4-FFF2-40B4-BE49-F238E27FC236}">
                <a16:creationId xmlns:a16="http://schemas.microsoft.com/office/drawing/2014/main" id="{236AF3B1-639D-431F-92C0-404E4DEFEEE5}"/>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8" name="Rubrik 1">
            <a:extLst>
              <a:ext uri="{FF2B5EF4-FFF2-40B4-BE49-F238E27FC236}">
                <a16:creationId xmlns:a16="http://schemas.microsoft.com/office/drawing/2014/main" id="{76DFF6B3-BBF5-439D-9267-A762A31BBC4B}"/>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2315291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EXT + BILD Högercentrerad + TOPPDEKOR">
    <p:spTree>
      <p:nvGrpSpPr>
        <p:cNvPr id="1" name=""/>
        <p:cNvGrpSpPr/>
        <p:nvPr/>
      </p:nvGrpSpPr>
      <p:grpSpPr>
        <a:xfrm>
          <a:off x="0" y="0"/>
          <a:ext cx="0" cy="0"/>
          <a:chOff x="0" y="0"/>
          <a:chExt cx="0" cy="0"/>
        </a:xfrm>
      </p:grpSpPr>
      <p:pic>
        <p:nvPicPr>
          <p:cNvPr id="14" name="Bildobjekt 13">
            <a:extLst>
              <a:ext uri="{FF2B5EF4-FFF2-40B4-BE49-F238E27FC236}">
                <a16:creationId xmlns:a16="http://schemas.microsoft.com/office/drawing/2014/main" id="{7B9DECB9-C11E-443B-B4B4-0A5400A4AB7F}"/>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7" name="Platshållare för bild 7">
            <a:extLst>
              <a:ext uri="{FF2B5EF4-FFF2-40B4-BE49-F238E27FC236}">
                <a16:creationId xmlns:a16="http://schemas.microsoft.com/office/drawing/2014/main" id="{A97B7EDA-4194-464C-91D6-61B850FC61E0}"/>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8" name="Platshållare för sidfot 3">
            <a:extLst>
              <a:ext uri="{FF2B5EF4-FFF2-40B4-BE49-F238E27FC236}">
                <a16:creationId xmlns:a16="http://schemas.microsoft.com/office/drawing/2014/main" id="{1B40EFB3-93F8-4371-BCE9-CB7E5311D047}"/>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lumMod val="50000"/>
                  </a:schemeClr>
                </a:solidFill>
                <a:latin typeface="+mj-lt"/>
              </a:rPr>
              <a:t>Kapitel 1</a:t>
            </a:r>
          </a:p>
        </p:txBody>
      </p:sp>
      <p:sp>
        <p:nvSpPr>
          <p:cNvPr id="10" name="Platshållare för text 3">
            <a:extLst>
              <a:ext uri="{FF2B5EF4-FFF2-40B4-BE49-F238E27FC236}">
                <a16:creationId xmlns:a16="http://schemas.microsoft.com/office/drawing/2014/main" id="{11680B9A-79CE-4E55-83B3-8D89A92DB0A6}"/>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2" name="Platshållare för text 3">
            <a:extLst>
              <a:ext uri="{FF2B5EF4-FFF2-40B4-BE49-F238E27FC236}">
                <a16:creationId xmlns:a16="http://schemas.microsoft.com/office/drawing/2014/main" id="{1ED8611A-1534-4FEF-9B82-7F8177E13218}"/>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5" name="Rubrik 1">
            <a:extLst>
              <a:ext uri="{FF2B5EF4-FFF2-40B4-BE49-F238E27FC236}">
                <a16:creationId xmlns:a16="http://schemas.microsoft.com/office/drawing/2014/main" id="{1B41ABC4-17BC-4A0B-8400-4A14C9974861}"/>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1706199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 BILDSERIE högercentrerat">
    <p:spTree>
      <p:nvGrpSpPr>
        <p:cNvPr id="1" name=""/>
        <p:cNvGrpSpPr/>
        <p:nvPr/>
      </p:nvGrpSpPr>
      <p:grpSpPr>
        <a:xfrm>
          <a:off x="0" y="0"/>
          <a:ext cx="0" cy="0"/>
          <a:chOff x="0" y="0"/>
          <a:chExt cx="0" cy="0"/>
        </a:xfrm>
      </p:grpSpPr>
      <p:pic>
        <p:nvPicPr>
          <p:cNvPr id="20" name="Bildobjekt 19">
            <a:extLst>
              <a:ext uri="{FF2B5EF4-FFF2-40B4-BE49-F238E27FC236}">
                <a16:creationId xmlns:a16="http://schemas.microsoft.com/office/drawing/2014/main" id="{7A957236-92F1-4931-A91A-CEAA15C02D0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13" name="Platshållare för bild 7"/>
          <p:cNvSpPr>
            <a:spLocks noGrp="1"/>
          </p:cNvSpPr>
          <p:nvPr>
            <p:ph type="pic" sz="quarter" idx="18" hasCustomPrompt="1"/>
          </p:nvPr>
        </p:nvSpPr>
        <p:spPr>
          <a:xfrm>
            <a:off x="6288024" y="1704076"/>
            <a:ext cx="2689512" cy="1916947"/>
          </a:xfrm>
          <a:prstGeom prst="rect">
            <a:avLst/>
          </a:prstGeom>
        </p:spPr>
        <p:txBody>
          <a:bodyPr/>
          <a:lstStyle>
            <a:lvl1pPr marL="0" indent="0">
              <a:buFontTx/>
              <a:buNone/>
              <a:defRPr/>
            </a:lvl1pPr>
          </a:lstStyle>
          <a:p>
            <a:r>
              <a:rPr lang="sv-SE"/>
              <a:t>Bild 1</a:t>
            </a:r>
          </a:p>
        </p:txBody>
      </p:sp>
      <p:pic>
        <p:nvPicPr>
          <p:cNvPr id="6" name="Bildobjekt 5"/>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 y="6693364"/>
            <a:ext cx="12192000" cy="192021"/>
          </a:xfrm>
          <a:prstGeom prst="rect">
            <a:avLst/>
          </a:prstGeom>
        </p:spPr>
      </p:pic>
      <p:sp>
        <p:nvSpPr>
          <p:cNvPr id="10" name="Platshållare för bild 7"/>
          <p:cNvSpPr>
            <a:spLocks noGrp="1"/>
          </p:cNvSpPr>
          <p:nvPr>
            <p:ph type="pic" sz="quarter" idx="16" hasCustomPrompt="1"/>
          </p:nvPr>
        </p:nvSpPr>
        <p:spPr>
          <a:xfrm>
            <a:off x="6288024" y="3813044"/>
            <a:ext cx="2689512" cy="1920213"/>
          </a:xfrm>
          <a:prstGeom prst="rect">
            <a:avLst/>
          </a:prstGeom>
        </p:spPr>
        <p:txBody>
          <a:bodyPr/>
          <a:lstStyle>
            <a:lvl1pPr marL="0" indent="0">
              <a:buFontTx/>
              <a:buNone/>
              <a:defRPr/>
            </a:lvl1pPr>
          </a:lstStyle>
          <a:p>
            <a:r>
              <a:rPr lang="sv-SE"/>
              <a:t>Bild 2</a:t>
            </a:r>
          </a:p>
        </p:txBody>
      </p:sp>
      <p:sp>
        <p:nvSpPr>
          <p:cNvPr id="11" name="Platshållare för bild 7"/>
          <p:cNvSpPr>
            <a:spLocks noGrp="1"/>
          </p:cNvSpPr>
          <p:nvPr>
            <p:ph type="pic" sz="quarter" idx="17" hasCustomPrompt="1"/>
          </p:nvPr>
        </p:nvSpPr>
        <p:spPr>
          <a:xfrm>
            <a:off x="9169559" y="1703999"/>
            <a:ext cx="2495061" cy="4029257"/>
          </a:xfrm>
          <a:prstGeom prst="rect">
            <a:avLst/>
          </a:prstGeom>
        </p:spPr>
        <p:txBody>
          <a:bodyPr/>
          <a:lstStyle>
            <a:lvl1pPr marL="0" indent="0">
              <a:buFontTx/>
              <a:buNone/>
              <a:defRPr/>
            </a:lvl1pPr>
          </a:lstStyle>
          <a:p>
            <a:r>
              <a:rPr lang="sv-SE"/>
              <a:t>Bild 3</a:t>
            </a:r>
          </a:p>
        </p:txBody>
      </p:sp>
      <p:sp>
        <p:nvSpPr>
          <p:cNvPr id="12" name="Platshållare för sidfot 3">
            <a:extLst>
              <a:ext uri="{FF2B5EF4-FFF2-40B4-BE49-F238E27FC236}">
                <a16:creationId xmlns:a16="http://schemas.microsoft.com/office/drawing/2014/main" id="{661609D4-6FEA-41F8-951F-110E7087A109}"/>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lumMod val="50000"/>
                  </a:schemeClr>
                </a:solidFill>
                <a:latin typeface="+mj-lt"/>
              </a:rPr>
              <a:t>Kapitel 1</a:t>
            </a:r>
          </a:p>
        </p:txBody>
      </p:sp>
      <p:sp>
        <p:nvSpPr>
          <p:cNvPr id="17" name="Platshållare för text 3">
            <a:extLst>
              <a:ext uri="{FF2B5EF4-FFF2-40B4-BE49-F238E27FC236}">
                <a16:creationId xmlns:a16="http://schemas.microsoft.com/office/drawing/2014/main" id="{34484649-8F6E-43A7-A87E-760BD5489006}"/>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8" name="Platshållare för text 3">
            <a:extLst>
              <a:ext uri="{FF2B5EF4-FFF2-40B4-BE49-F238E27FC236}">
                <a16:creationId xmlns:a16="http://schemas.microsoft.com/office/drawing/2014/main" id="{DCB493EF-FDCE-412D-96AA-EA3C8BCFBF78}"/>
              </a:ext>
            </a:extLst>
          </p:cNvPr>
          <p:cNvSpPr>
            <a:spLocks noGrp="1"/>
          </p:cNvSpPr>
          <p:nvPr>
            <p:ph type="body" sz="quarter" idx="15" hasCustomPrompt="1"/>
          </p:nvPr>
        </p:nvSpPr>
        <p:spPr>
          <a:xfrm>
            <a:off x="527390" y="1700808"/>
            <a:ext cx="5376591" cy="4029256"/>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21" name="Rubrik 1">
            <a:extLst>
              <a:ext uri="{FF2B5EF4-FFF2-40B4-BE49-F238E27FC236}">
                <a16:creationId xmlns:a16="http://schemas.microsoft.com/office/drawing/2014/main" id="{A0F48368-9F6C-409E-9BFA-A989C28B066E}"/>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185364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Anpassad layout">
    <p:spTree>
      <p:nvGrpSpPr>
        <p:cNvPr id="1" name=""/>
        <p:cNvGrpSpPr/>
        <p:nvPr/>
      </p:nvGrpSpPr>
      <p:grpSpPr>
        <a:xfrm>
          <a:off x="0" y="0"/>
          <a:ext cx="0" cy="0"/>
          <a:chOff x="0" y="0"/>
          <a:chExt cx="0" cy="0"/>
        </a:xfrm>
      </p:grpSpPr>
      <p:sp>
        <p:nvSpPr>
          <p:cNvPr id="3" name="Platshållare för text 3">
            <a:extLst>
              <a:ext uri="{FF2B5EF4-FFF2-40B4-BE49-F238E27FC236}">
                <a16:creationId xmlns:a16="http://schemas.microsoft.com/office/drawing/2014/main" id="{3A58F90A-B0E2-487D-8D81-7752B31817A7}"/>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4" name="Rubrik 1">
            <a:extLst>
              <a:ext uri="{FF2B5EF4-FFF2-40B4-BE49-F238E27FC236}">
                <a16:creationId xmlns:a16="http://schemas.microsoft.com/office/drawing/2014/main" id="{5EE1BB4F-1952-4F4A-9A6F-16AA268118E4}"/>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2574645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ast vid MÖRK BAKRGRUNDSBILD Helsida MELLANBLAD">
    <p:spTree>
      <p:nvGrpSpPr>
        <p:cNvPr id="1" name=""/>
        <p:cNvGrpSpPr/>
        <p:nvPr/>
      </p:nvGrpSpPr>
      <p:grpSpPr>
        <a:xfrm>
          <a:off x="0" y="0"/>
          <a:ext cx="0" cy="0"/>
          <a:chOff x="0" y="0"/>
          <a:chExt cx="0" cy="0"/>
        </a:xfrm>
      </p:grpSpPr>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solidFill>
                  <a:schemeClr val="tx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OBS! använd endast vid mörk bakgrundsbild</a:t>
            </a:r>
          </a:p>
        </p:txBody>
      </p:sp>
      <p:sp>
        <p:nvSpPr>
          <p:cNvPr id="8" name="Platshållare för datum 2"/>
          <p:cNvSpPr txBox="1">
            <a:spLocks/>
          </p:cNvSpPr>
          <p:nvPr userDrawn="1"/>
        </p:nvSpPr>
        <p:spPr>
          <a:xfrm>
            <a:off x="13968875"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95000"/>
                  </a:schemeClr>
                </a:solidFill>
                <a:latin typeface="+mj-lt"/>
              </a:rPr>
              <a:pPr algn="r"/>
              <a:t>2024-09-30</a:t>
            </a:fld>
            <a:endParaRPr lang="sv-SE" sz="1200" spc="400">
              <a:solidFill>
                <a:schemeClr val="bg1">
                  <a:lumMod val="95000"/>
                </a:schemeClr>
              </a:solidFill>
              <a:latin typeface="+mj-lt"/>
            </a:endParaRPr>
          </a:p>
        </p:txBody>
      </p:sp>
      <p:sp>
        <p:nvSpPr>
          <p:cNvPr id="11" name="Platshållare för text 3">
            <a:extLst>
              <a:ext uri="{FF2B5EF4-FFF2-40B4-BE49-F238E27FC236}">
                <a16:creationId xmlns:a16="http://schemas.microsoft.com/office/drawing/2014/main" id="{0C59A059-FB27-47DF-AB4B-F31CA1672BFA}"/>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bg1"/>
                </a:solidFill>
                <a:latin typeface="+mj-lt"/>
              </a:defRPr>
            </a:lvl1pPr>
          </a:lstStyle>
          <a:p>
            <a:pPr lvl="0"/>
            <a:r>
              <a:rPr lang="sv-SE"/>
              <a:t>Ev. medverkande</a:t>
            </a:r>
          </a:p>
        </p:txBody>
      </p:sp>
      <p:sp>
        <p:nvSpPr>
          <p:cNvPr id="13" name="Platshållare för datum 2">
            <a:extLst>
              <a:ext uri="{FF2B5EF4-FFF2-40B4-BE49-F238E27FC236}">
                <a16:creationId xmlns:a16="http://schemas.microsoft.com/office/drawing/2014/main" id="{B4B77243-1B34-4166-AC24-DC39441CF536}"/>
              </a:ext>
            </a:extLst>
          </p:cNvPr>
          <p:cNvSpPr txBox="1">
            <a:spLocks/>
          </p:cNvSpPr>
          <p:nvPr userDrawn="1"/>
        </p:nvSpPr>
        <p:spPr>
          <a:xfrm>
            <a:off x="527381" y="6307488"/>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solidFill>
                <a:latin typeface="+mj-lt"/>
              </a:rPr>
              <a:pPr algn="l"/>
              <a:t>2024-09-30</a:t>
            </a:fld>
            <a:endParaRPr lang="sv-SE" sz="1200" spc="400">
              <a:solidFill>
                <a:schemeClr val="bg1"/>
              </a:solidFill>
              <a:latin typeface="+mj-lt"/>
            </a:endParaRPr>
          </a:p>
        </p:txBody>
      </p:sp>
      <p:sp>
        <p:nvSpPr>
          <p:cNvPr id="14" name="Platshållare för sidfot 3">
            <a:extLst>
              <a:ext uri="{FF2B5EF4-FFF2-40B4-BE49-F238E27FC236}">
                <a16:creationId xmlns:a16="http://schemas.microsoft.com/office/drawing/2014/main" id="{6B7AB1C6-9D6C-4211-B6E3-1DF4D7B91276}"/>
              </a:ext>
            </a:extLst>
          </p:cNvPr>
          <p:cNvSpPr txBox="1">
            <a:spLocks/>
          </p:cNvSpPr>
          <p:nvPr userDrawn="1"/>
        </p:nvSpPr>
        <p:spPr>
          <a:xfrm>
            <a:off x="4175788"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solidFill>
                <a:latin typeface="+mj-lt"/>
              </a:rPr>
              <a:t>Innovationsplattformen</a:t>
            </a:r>
          </a:p>
        </p:txBody>
      </p:sp>
      <p:sp>
        <p:nvSpPr>
          <p:cNvPr id="15" name="Rubrik 1">
            <a:extLst>
              <a:ext uri="{FF2B5EF4-FFF2-40B4-BE49-F238E27FC236}">
                <a16:creationId xmlns:a16="http://schemas.microsoft.com/office/drawing/2014/main" id="{7D8CCB22-64B1-4B16-9D70-3F698D283F5B}"/>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bg1"/>
                </a:solidFill>
                <a:latin typeface="Frutiger LT Pro 55 Roman" panose="020B0602020204020204" pitchFamily="34" charset="0"/>
              </a:defRPr>
            </a:lvl1pPr>
          </a:lstStyle>
          <a:p>
            <a:r>
              <a:rPr lang="sv-SE"/>
              <a:t>Tack</a:t>
            </a:r>
          </a:p>
        </p:txBody>
      </p:sp>
      <p:pic>
        <p:nvPicPr>
          <p:cNvPr id="16" name="Bildobjekt 15">
            <a:extLst>
              <a:ext uri="{FF2B5EF4-FFF2-40B4-BE49-F238E27FC236}">
                <a16:creationId xmlns:a16="http://schemas.microsoft.com/office/drawing/2014/main" id="{8BFE1345-A051-4F0B-802E-07F2D4D0CE9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651011" y="6198503"/>
            <a:ext cx="2023704" cy="409989"/>
          </a:xfrm>
          <a:prstGeom prst="rect">
            <a:avLst/>
          </a:prstGeom>
          <a:noFill/>
          <a:ln>
            <a:noFill/>
          </a:ln>
        </p:spPr>
      </p:pic>
    </p:spTree>
    <p:extLst>
      <p:ext uri="{BB962C8B-B14F-4D97-AF65-F5344CB8AC3E}">
        <p14:creationId xmlns:p14="http://schemas.microsoft.com/office/powerpoint/2010/main" val="3074687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ndast vid LJUS BAKGRUNDSBILD Helsida MELLANBLAD">
    <p:spTree>
      <p:nvGrpSpPr>
        <p:cNvPr id="1" name=""/>
        <p:cNvGrpSpPr/>
        <p:nvPr/>
      </p:nvGrpSpPr>
      <p:grpSpPr>
        <a:xfrm>
          <a:off x="0" y="0"/>
          <a:ext cx="0" cy="0"/>
          <a:chOff x="0" y="0"/>
          <a:chExt cx="0" cy="0"/>
        </a:xfrm>
      </p:grpSpPr>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OBS! använd endast vid Ljus bakgrundsbild</a:t>
            </a:r>
          </a:p>
        </p:txBody>
      </p:sp>
      <p:sp>
        <p:nvSpPr>
          <p:cNvPr id="12" name="Platshållare för text 3">
            <a:extLst>
              <a:ext uri="{FF2B5EF4-FFF2-40B4-BE49-F238E27FC236}">
                <a16:creationId xmlns:a16="http://schemas.microsoft.com/office/drawing/2014/main" id="{715EA1C6-6F82-4DBD-9A35-D89B38010CB1}"/>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err="1"/>
              <a:t>ev</a:t>
            </a:r>
            <a:r>
              <a:rPr lang="sv-SE"/>
              <a:t>-. medverkande</a:t>
            </a:r>
          </a:p>
        </p:txBody>
      </p:sp>
      <p:sp>
        <p:nvSpPr>
          <p:cNvPr id="17" name="Platshållare för datum 2">
            <a:extLst>
              <a:ext uri="{FF2B5EF4-FFF2-40B4-BE49-F238E27FC236}">
                <a16:creationId xmlns:a16="http://schemas.microsoft.com/office/drawing/2014/main" id="{C7A08492-2BA3-4609-808F-216F0BDC3AE1}"/>
              </a:ext>
            </a:extLst>
          </p:cNvPr>
          <p:cNvSpPr txBox="1">
            <a:spLocks/>
          </p:cNvSpPr>
          <p:nvPr userDrawn="1"/>
        </p:nvSpPr>
        <p:spPr>
          <a:xfrm>
            <a:off x="527381" y="6307488"/>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lumMod val="50000"/>
                  </a:schemeClr>
                </a:solidFill>
                <a:latin typeface="+mj-lt"/>
              </a:rPr>
              <a:pPr algn="l"/>
              <a:t>2024-09-30</a:t>
            </a:fld>
            <a:endParaRPr lang="sv-SE" sz="1200" spc="400">
              <a:solidFill>
                <a:schemeClr val="bg1">
                  <a:lumMod val="50000"/>
                </a:schemeClr>
              </a:solidFill>
              <a:latin typeface="+mj-lt"/>
            </a:endParaRPr>
          </a:p>
        </p:txBody>
      </p:sp>
      <p:sp>
        <p:nvSpPr>
          <p:cNvPr id="18" name="Platshållare för sidfot 3">
            <a:extLst>
              <a:ext uri="{FF2B5EF4-FFF2-40B4-BE49-F238E27FC236}">
                <a16:creationId xmlns:a16="http://schemas.microsoft.com/office/drawing/2014/main" id="{2C0AF95D-4C26-4772-9497-BBA349853AF2}"/>
              </a:ext>
            </a:extLst>
          </p:cNvPr>
          <p:cNvSpPr txBox="1">
            <a:spLocks/>
          </p:cNvSpPr>
          <p:nvPr userDrawn="1"/>
        </p:nvSpPr>
        <p:spPr>
          <a:xfrm>
            <a:off x="4175788"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lumMod val="50000"/>
                  </a:schemeClr>
                </a:solidFill>
                <a:latin typeface="+mj-lt"/>
              </a:rPr>
              <a:t>Innovationsplattformen</a:t>
            </a:r>
          </a:p>
        </p:txBody>
      </p:sp>
      <p:sp>
        <p:nvSpPr>
          <p:cNvPr id="20" name="Rubrik 1">
            <a:extLst>
              <a:ext uri="{FF2B5EF4-FFF2-40B4-BE49-F238E27FC236}">
                <a16:creationId xmlns:a16="http://schemas.microsoft.com/office/drawing/2014/main" id="{A40284E4-834E-4F69-8562-52D1F0D7814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Tack</a:t>
            </a:r>
          </a:p>
        </p:txBody>
      </p:sp>
      <p:pic>
        <p:nvPicPr>
          <p:cNvPr id="21" name="Bildobjekt 20">
            <a:extLst>
              <a:ext uri="{FF2B5EF4-FFF2-40B4-BE49-F238E27FC236}">
                <a16:creationId xmlns:a16="http://schemas.microsoft.com/office/drawing/2014/main" id="{C04FAFB9-F343-40F6-A32D-F0C75D7A431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6197786"/>
            <a:ext cx="2023704" cy="411425"/>
          </a:xfrm>
          <a:prstGeom prst="rect">
            <a:avLst/>
          </a:prstGeom>
          <a:solidFill>
            <a:schemeClr val="accent1"/>
          </a:solidFill>
          <a:ln>
            <a:noFill/>
          </a:ln>
        </p:spPr>
      </p:pic>
    </p:spTree>
    <p:extLst>
      <p:ext uri="{BB962C8B-B14F-4D97-AF65-F5344CB8AC3E}">
        <p14:creationId xmlns:p14="http://schemas.microsoft.com/office/powerpoint/2010/main" val="2306455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7DF755B-4E51-472B-8125-E67E27B90913}"/>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6EAA2B95-0DF3-4AF7-BE4B-9B3520E2E1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603DCF7F-331E-4C62-BE51-D742C517C89A}"/>
              </a:ext>
            </a:extLst>
          </p:cNvPr>
          <p:cNvSpPr>
            <a:spLocks noGrp="1"/>
          </p:cNvSpPr>
          <p:nvPr>
            <p:ph type="dt" sz="half" idx="10"/>
          </p:nvPr>
        </p:nvSpPr>
        <p:spPr/>
        <p:txBody>
          <a:bodyPr/>
          <a:lstStyle/>
          <a:p>
            <a:fld id="{31E81704-F93A-47A0-A688-F5D3EEC871DC}" type="datetimeFigureOut">
              <a:rPr lang="sv-SE" smtClean="0"/>
              <a:t>2024-09-30</a:t>
            </a:fld>
            <a:endParaRPr lang="sv-SE"/>
          </a:p>
        </p:txBody>
      </p:sp>
      <p:sp>
        <p:nvSpPr>
          <p:cNvPr id="5" name="Platshållare för sidfot 4">
            <a:extLst>
              <a:ext uri="{FF2B5EF4-FFF2-40B4-BE49-F238E27FC236}">
                <a16:creationId xmlns:a16="http://schemas.microsoft.com/office/drawing/2014/main" id="{4E751BB7-4042-4911-B5DA-ADA9EB0E680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F5FF2D4D-6EED-49F8-8147-E2284D2D8353}"/>
              </a:ext>
            </a:extLst>
          </p:cNvPr>
          <p:cNvSpPr>
            <a:spLocks noGrp="1"/>
          </p:cNvSpPr>
          <p:nvPr>
            <p:ph type="sldNum" sz="quarter" idx="12"/>
          </p:nvPr>
        </p:nvSpPr>
        <p:spPr/>
        <p:txBody>
          <a:bodyPr/>
          <a:lstStyle/>
          <a:p>
            <a:fld id="{C753071B-68AD-4997-B33D-58FFD76AE00D}" type="slidenum">
              <a:rPr lang="sv-SE" smtClean="0"/>
              <a:t>‹#›</a:t>
            </a:fld>
            <a:endParaRPr lang="sv-SE"/>
          </a:p>
        </p:txBody>
      </p:sp>
    </p:spTree>
    <p:extLst>
      <p:ext uri="{BB962C8B-B14F-4D97-AF65-F5344CB8AC3E}">
        <p14:creationId xmlns:p14="http://schemas.microsoft.com/office/powerpoint/2010/main" val="549478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ILDSERIE HELSIDA mellanblad">
    <p:spTree>
      <p:nvGrpSpPr>
        <p:cNvPr id="1" name=""/>
        <p:cNvGrpSpPr/>
        <p:nvPr/>
      </p:nvGrpSpPr>
      <p:grpSpPr>
        <a:xfrm>
          <a:off x="0" y="0"/>
          <a:ext cx="0" cy="0"/>
          <a:chOff x="0" y="0"/>
          <a:chExt cx="0" cy="0"/>
        </a:xfrm>
      </p:grpSpPr>
      <p:pic>
        <p:nvPicPr>
          <p:cNvPr id="14" name="Bildobjekt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p:spPr>
      </p:pic>
      <p:sp>
        <p:nvSpPr>
          <p:cNvPr id="13" name="Rektangel 12"/>
          <p:cNvSpPr/>
          <p:nvPr userDrawn="1"/>
        </p:nvSpPr>
        <p:spPr>
          <a:xfrm>
            <a:off x="0" y="0"/>
            <a:ext cx="12192000" cy="6858000"/>
          </a:xfrm>
          <a:prstGeom prst="rect">
            <a:avLst/>
          </a:prstGeom>
          <a:solidFill>
            <a:srgbClr val="00629E">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7" name="Platshållare för bild 2"/>
          <p:cNvSpPr>
            <a:spLocks noGrp="1"/>
          </p:cNvSpPr>
          <p:nvPr>
            <p:ph type="pic" idx="1" hasCustomPrompt="1"/>
          </p:nvPr>
        </p:nvSpPr>
        <p:spPr>
          <a:xfrm>
            <a:off x="1" y="2180862"/>
            <a:ext cx="3887755" cy="2400268"/>
          </a:xfrm>
          <a:prstGeom prst="rect">
            <a:avLst/>
          </a:prstGeom>
        </p:spPr>
        <p:txBody>
          <a:bodyPr/>
          <a:lstStyle>
            <a:lvl1pPr marL="0" indent="0">
              <a:buNone/>
              <a:defRPr sz="4267" baseline="0">
                <a:solidFill>
                  <a:schemeClr val="bg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Bild 1</a:t>
            </a:r>
          </a:p>
        </p:txBody>
      </p:sp>
      <p:sp>
        <p:nvSpPr>
          <p:cNvPr id="8" name="Platshållare för datum 2"/>
          <p:cNvSpPr txBox="1">
            <a:spLocks/>
          </p:cNvSpPr>
          <p:nvPr userDrawn="1"/>
        </p:nvSpPr>
        <p:spPr>
          <a:xfrm>
            <a:off x="527381"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solidFill>
                <a:latin typeface="+mj-lt"/>
              </a:rPr>
              <a:pPr algn="l"/>
              <a:t>2024-09-30</a:t>
            </a:fld>
            <a:endParaRPr lang="sv-SE" sz="1200" spc="400">
              <a:solidFill>
                <a:schemeClr val="bg1"/>
              </a:solidFill>
              <a:latin typeface="+mj-lt"/>
            </a:endParaRPr>
          </a:p>
        </p:txBody>
      </p:sp>
      <p:sp>
        <p:nvSpPr>
          <p:cNvPr id="9" name="Platshållare för sidfot 3"/>
          <p:cNvSpPr txBox="1">
            <a:spLocks/>
          </p:cNvSpPr>
          <p:nvPr userDrawn="1"/>
        </p:nvSpPr>
        <p:spPr>
          <a:xfrm>
            <a:off x="4175785" y="6307356"/>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solidFill>
                <a:latin typeface="+mj-lt"/>
              </a:rPr>
              <a:t>Innovationsplattformen</a:t>
            </a:r>
          </a:p>
        </p:txBody>
      </p:sp>
      <p:sp>
        <p:nvSpPr>
          <p:cNvPr id="11" name="Platshållare för bild 2"/>
          <p:cNvSpPr>
            <a:spLocks noGrp="1"/>
          </p:cNvSpPr>
          <p:nvPr>
            <p:ph type="pic" idx="15" hasCustomPrompt="1"/>
          </p:nvPr>
        </p:nvSpPr>
        <p:spPr>
          <a:xfrm>
            <a:off x="4079776" y="2180862"/>
            <a:ext cx="4032448" cy="2400268"/>
          </a:xfrm>
          <a:prstGeom prst="rect">
            <a:avLst/>
          </a:prstGeom>
        </p:spPr>
        <p:txBody>
          <a:bodyPr/>
          <a:lstStyle>
            <a:lvl1pPr marL="0" indent="0">
              <a:buNone/>
              <a:defRPr sz="4267" baseline="0">
                <a:solidFill>
                  <a:schemeClr val="bg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Bild 2</a:t>
            </a:r>
          </a:p>
        </p:txBody>
      </p:sp>
      <p:sp>
        <p:nvSpPr>
          <p:cNvPr id="12" name="Platshållare för bild 2"/>
          <p:cNvSpPr>
            <a:spLocks noGrp="1"/>
          </p:cNvSpPr>
          <p:nvPr>
            <p:ph type="pic" idx="16" hasCustomPrompt="1"/>
          </p:nvPr>
        </p:nvSpPr>
        <p:spPr>
          <a:xfrm>
            <a:off x="8304247" y="2180862"/>
            <a:ext cx="3885949" cy="2400268"/>
          </a:xfrm>
          <a:prstGeom prst="rect">
            <a:avLst/>
          </a:prstGeom>
        </p:spPr>
        <p:txBody>
          <a:bodyPr/>
          <a:lstStyle>
            <a:lvl1pPr marL="0" indent="0">
              <a:buNone/>
              <a:defRPr sz="4267" baseline="0">
                <a:solidFill>
                  <a:schemeClr val="bg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Bild 3</a:t>
            </a:r>
          </a:p>
        </p:txBody>
      </p:sp>
      <p:sp>
        <p:nvSpPr>
          <p:cNvPr id="16" name="Platshållare för text 3">
            <a:extLst>
              <a:ext uri="{FF2B5EF4-FFF2-40B4-BE49-F238E27FC236}">
                <a16:creationId xmlns:a16="http://schemas.microsoft.com/office/drawing/2014/main" id="{28FF5DC6-0903-4D49-B909-184A989B7E19}"/>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bg1"/>
                </a:solidFill>
                <a:latin typeface="+mj-lt"/>
              </a:defRPr>
            </a:lvl1pPr>
          </a:lstStyle>
          <a:p>
            <a:pPr lvl="0"/>
            <a:r>
              <a:rPr lang="sv-SE"/>
              <a:t>Ev. Underrubrik</a:t>
            </a:r>
          </a:p>
        </p:txBody>
      </p:sp>
      <p:pic>
        <p:nvPicPr>
          <p:cNvPr id="17" name="Bildobjekt 16">
            <a:extLst>
              <a:ext uri="{FF2B5EF4-FFF2-40B4-BE49-F238E27FC236}">
                <a16:creationId xmlns:a16="http://schemas.microsoft.com/office/drawing/2014/main" id="{E6737545-BD5E-482D-8791-9916732A8F7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648395" y="6213309"/>
            <a:ext cx="2028936" cy="411427"/>
          </a:xfrm>
          <a:prstGeom prst="rect">
            <a:avLst/>
          </a:prstGeom>
        </p:spPr>
      </p:pic>
      <p:sp>
        <p:nvSpPr>
          <p:cNvPr id="18" name="Rubrik 1">
            <a:extLst>
              <a:ext uri="{FF2B5EF4-FFF2-40B4-BE49-F238E27FC236}">
                <a16:creationId xmlns:a16="http://schemas.microsoft.com/office/drawing/2014/main" id="{2843A12F-4862-4C68-B880-517CFAE3AB0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bg1"/>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258788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7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3271143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2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1553662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4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4057467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5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2084903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PUNKTLISTA Dubbel + BOTTENDEKOR">
    <p:spTree>
      <p:nvGrpSpPr>
        <p:cNvPr id="1" name=""/>
        <p:cNvGrpSpPr/>
        <p:nvPr/>
      </p:nvGrpSpPr>
      <p:grpSpPr>
        <a:xfrm>
          <a:off x="0" y="0"/>
          <a:ext cx="0" cy="0"/>
          <a:chOff x="0" y="0"/>
          <a:chExt cx="0" cy="0"/>
        </a:xfrm>
      </p:grpSpPr>
      <p:sp>
        <p:nvSpPr>
          <p:cNvPr id="4" name="Rubrik 1"/>
          <p:cNvSpPr>
            <a:spLocks noGrp="1"/>
          </p:cNvSpPr>
          <p:nvPr>
            <p:ph type="title" hasCustomPrompt="1"/>
          </p:nvPr>
        </p:nvSpPr>
        <p:spPr>
          <a:xfrm>
            <a:off x="527381" y="548682"/>
            <a:ext cx="8448939"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a:t>Agenda</a:t>
            </a:r>
          </a:p>
        </p:txBody>
      </p:sp>
      <p:pic>
        <p:nvPicPr>
          <p:cNvPr id="7" name="Bildobjekt 6"/>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10" name="Platshållare för text 10"/>
          <p:cNvSpPr>
            <a:spLocks noGrp="1"/>
          </p:cNvSpPr>
          <p:nvPr>
            <p:ph type="body" sz="quarter" idx="15" hasCustomPrompt="1"/>
          </p:nvPr>
        </p:nvSpPr>
        <p:spPr>
          <a:xfrm>
            <a:off x="527381" y="1508787"/>
            <a:ext cx="5376595" cy="4608512"/>
          </a:xfrm>
          <a:prstGeom prst="rect">
            <a:avLst/>
          </a:prstGeom>
        </p:spPr>
        <p:txBody>
          <a:bodyPr lIns="18000" tIns="0" rIns="0" bIns="0" anchor="ctr"/>
          <a:lstStyle>
            <a:lvl1pPr marL="380981" indent="-380981">
              <a:lnSpc>
                <a:spcPct val="110000"/>
              </a:lnSpc>
              <a:buFontTx/>
              <a:buBlip>
                <a:blip r:embed="rId3"/>
              </a:buBlip>
              <a:defRPr sz="2133" spc="40" baseline="0">
                <a:solidFill>
                  <a:schemeClr val="tx1">
                    <a:lumMod val="75000"/>
                  </a:schemeClr>
                </a:solidFill>
                <a:latin typeface="+mj-lt"/>
              </a:defRPr>
            </a:lvl1pPr>
            <a:lvl2pPr marL="588571" indent="-228589">
              <a:lnSpc>
                <a:spcPct val="110000"/>
              </a:lnSpc>
              <a:buFontTx/>
              <a:buBlip>
                <a:blip r:embed="rId4"/>
              </a:buBlip>
              <a:defRPr sz="1867" spc="40" baseline="0">
                <a:solidFill>
                  <a:schemeClr val="tx1">
                    <a:lumMod val="75000"/>
                  </a:schemeClr>
                </a:solidFill>
                <a:latin typeface="+mj-lt"/>
              </a:defRPr>
            </a:lvl2pPr>
            <a:lvl3pPr marL="1079946" indent="-359982">
              <a:lnSpc>
                <a:spcPct val="110000"/>
              </a:lnSpc>
              <a:buFontTx/>
              <a:buBlip>
                <a:blip r:embed="rId5"/>
              </a:buBlip>
              <a:defRPr sz="1867" spc="40" baseline="0">
                <a:latin typeface="+mj-lt"/>
              </a:defRPr>
            </a:lvl3pPr>
          </a:lstStyle>
          <a:p>
            <a:pPr lvl="0"/>
            <a:r>
              <a:rPr lang="sv-SE"/>
              <a:t>Punktlista</a:t>
            </a:r>
          </a:p>
          <a:p>
            <a:pPr lvl="1"/>
            <a:r>
              <a:rPr lang="sv-SE"/>
              <a:t>Underkategori</a:t>
            </a:r>
          </a:p>
          <a:p>
            <a:pPr lvl="2"/>
            <a:r>
              <a:rPr lang="sv-SE"/>
              <a:t>Underkategori 2</a:t>
            </a:r>
          </a:p>
        </p:txBody>
      </p:sp>
      <p:sp>
        <p:nvSpPr>
          <p:cNvPr id="13" name="Platshållare för bild 7">
            <a:extLst>
              <a:ext uri="{FF2B5EF4-FFF2-40B4-BE49-F238E27FC236}">
                <a16:creationId xmlns:a16="http://schemas.microsoft.com/office/drawing/2014/main" id="{0A06B274-2E0B-4555-8CA6-93BBF873F36F}"/>
              </a:ext>
            </a:extLst>
          </p:cNvPr>
          <p:cNvSpPr>
            <a:spLocks noGrp="1"/>
          </p:cNvSpPr>
          <p:nvPr>
            <p:ph type="pic" sz="quarter" idx="13"/>
          </p:nvPr>
        </p:nvSpPr>
        <p:spPr>
          <a:xfrm>
            <a:off x="6288000" y="1508787"/>
            <a:ext cx="5904000" cy="4608512"/>
          </a:xfrm>
          <a:prstGeom prst="rect">
            <a:avLst/>
          </a:prstGeom>
        </p:spPr>
        <p:txBody>
          <a:bodyPr/>
          <a:lstStyle>
            <a:lvl1pPr marL="0" indent="0">
              <a:buFontTx/>
              <a:buNone/>
              <a:defRPr/>
            </a:lvl1pPr>
          </a:lstStyle>
          <a:p>
            <a:endParaRPr lang="sv-SE"/>
          </a:p>
        </p:txBody>
      </p:sp>
    </p:spTree>
    <p:extLst>
      <p:ext uri="{BB962C8B-B14F-4D97-AF65-F5344CB8AC3E}">
        <p14:creationId xmlns:p14="http://schemas.microsoft.com/office/powerpoint/2010/main" val="237157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8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966458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9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2948570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5" y="0"/>
            <a:ext cx="12188391" cy="6858000"/>
          </a:xfrm>
          <a:prstGeom prst="rect">
            <a:avLst/>
          </a:prstGeom>
        </p:spPr>
      </p:pic>
      <p:sp>
        <p:nvSpPr>
          <p:cNvPr id="4" name="Rubrik 1"/>
          <p:cNvSpPr>
            <a:spLocks noGrp="1"/>
          </p:cNvSpPr>
          <p:nvPr>
            <p:ph type="title" hasCustomPrompt="1"/>
          </p:nvPr>
        </p:nvSpPr>
        <p:spPr>
          <a:xfrm>
            <a:off x="527382" y="548681"/>
            <a:ext cx="5377359" cy="480055"/>
          </a:xfrm>
          <a:prstGeom prst="rect">
            <a:avLst/>
          </a:prstGeom>
        </p:spPr>
        <p:txBody>
          <a:bodyPr lIns="0" tIns="0" rIns="0" bIns="0" anchor="t"/>
          <a:lstStyle>
            <a:lvl1pPr algn="l">
              <a:defRPr sz="3733" b="0">
                <a:solidFill>
                  <a:schemeClr val="bg1"/>
                </a:solidFill>
                <a:latin typeface="+mn-lt"/>
              </a:defRPr>
            </a:lvl1pPr>
          </a:lstStyle>
          <a:p>
            <a:r>
              <a:rPr lang="sv-SE" dirty="0"/>
              <a:t>Presentationstitel</a:t>
            </a:r>
          </a:p>
        </p:txBody>
      </p:sp>
      <p:sp>
        <p:nvSpPr>
          <p:cNvPr id="5" name="Platshållare för text 3"/>
          <p:cNvSpPr>
            <a:spLocks noGrp="1"/>
          </p:cNvSpPr>
          <p:nvPr>
            <p:ph type="body" sz="quarter" idx="14" hasCustomPrompt="1"/>
          </p:nvPr>
        </p:nvSpPr>
        <p:spPr>
          <a:xfrm>
            <a:off x="527382" y="1700808"/>
            <a:ext cx="5377359" cy="1248139"/>
          </a:xfrm>
          <a:prstGeom prst="rect">
            <a:avLst/>
          </a:prstGeom>
        </p:spPr>
        <p:txBody>
          <a:bodyPr lIns="18000" tIns="0" rIns="0" bIns="0" anchor="t" anchorCtr="0">
            <a:noAutofit/>
          </a:bodyPr>
          <a:lstStyle>
            <a:lvl1pPr marL="0" indent="0">
              <a:lnSpc>
                <a:spcPct val="110000"/>
              </a:lnSpc>
              <a:spcBef>
                <a:spcPts val="0"/>
              </a:spcBef>
              <a:buNone/>
              <a:defRPr sz="2133" b="0" spc="40" baseline="0">
                <a:solidFill>
                  <a:schemeClr val="bg1"/>
                </a:solidFill>
                <a:latin typeface="+mj-lt"/>
              </a:defRPr>
            </a:lvl1pPr>
          </a:lstStyle>
          <a:p>
            <a:pPr lvl="0"/>
            <a:r>
              <a:rPr lang="sv-SE" dirty="0"/>
              <a:t>Projektnamn, </a:t>
            </a:r>
          </a:p>
          <a:p>
            <a:pPr lvl="0"/>
            <a:r>
              <a:rPr lang="sv-SE" dirty="0"/>
              <a:t>el. enhet, </a:t>
            </a:r>
          </a:p>
          <a:p>
            <a:pPr lvl="0"/>
            <a:r>
              <a:rPr lang="sv-SE" dirty="0"/>
              <a:t>el. namn…</a:t>
            </a:r>
            <a:r>
              <a:rPr lang="sv-SE" dirty="0" err="1"/>
              <a:t>etc</a:t>
            </a:r>
            <a:endParaRPr lang="sv-SE" dirty="0"/>
          </a:p>
        </p:txBody>
      </p:sp>
      <p:pic>
        <p:nvPicPr>
          <p:cNvPr id="9" name="Bildobjekt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456374" y="644691"/>
            <a:ext cx="2112241" cy="428320"/>
          </a:xfrm>
          <a:prstGeom prst="rect">
            <a:avLst/>
          </a:prstGeom>
        </p:spPr>
      </p:pic>
      <p:sp>
        <p:nvSpPr>
          <p:cNvPr id="12" name="Platshållare för datum 2"/>
          <p:cNvSpPr txBox="1">
            <a:spLocks/>
          </p:cNvSpPr>
          <p:nvPr userDrawn="1"/>
        </p:nvSpPr>
        <p:spPr>
          <a:xfrm>
            <a:off x="10224459"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95000"/>
                  </a:schemeClr>
                </a:solidFill>
                <a:latin typeface="+mj-lt"/>
              </a:rPr>
              <a:pPr algn="r"/>
              <a:t>2024-09-30</a:t>
            </a:fld>
            <a:endParaRPr lang="sv-SE" sz="1200" spc="400" dirty="0">
              <a:solidFill>
                <a:schemeClr val="bg1">
                  <a:lumMod val="95000"/>
                </a:schemeClr>
              </a:solidFill>
              <a:latin typeface="+mj-lt"/>
            </a:endParaRPr>
          </a:p>
        </p:txBody>
      </p:sp>
      <p:sp>
        <p:nvSpPr>
          <p:cNvPr id="13" name="Platshållare för sidfot 3"/>
          <p:cNvSpPr txBox="1">
            <a:spLocks/>
          </p:cNvSpPr>
          <p:nvPr userDrawn="1"/>
        </p:nvSpPr>
        <p:spPr>
          <a:xfrm>
            <a:off x="527381" y="6309320"/>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solidFill>
                <a:latin typeface="+mj-lt"/>
              </a:rPr>
              <a:t>Innovationsplattformen</a:t>
            </a:r>
          </a:p>
        </p:txBody>
      </p:sp>
    </p:spTree>
    <p:extLst>
      <p:ext uri="{BB962C8B-B14F-4D97-AF65-F5344CB8AC3E}">
        <p14:creationId xmlns:p14="http://schemas.microsoft.com/office/powerpoint/2010/main" val="329882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Anpassad layout">
    <p:bg>
      <p:bgPr>
        <a:solidFill>
          <a:schemeClr val="bg1">
            <a:alpha val="53000"/>
          </a:schemeClr>
        </a:solidFill>
        <a:effectLst/>
      </p:bgPr>
    </p:bg>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5" y="0"/>
            <a:ext cx="12188391" cy="6858000"/>
          </a:xfrm>
          <a:prstGeom prst="rect">
            <a:avLst/>
          </a:prstGeom>
          <a:solidFill>
            <a:srgbClr val="006298"/>
          </a:solidFill>
        </p:spPr>
      </p:pic>
      <p:sp>
        <p:nvSpPr>
          <p:cNvPr id="4" name="Rubrik 1"/>
          <p:cNvSpPr>
            <a:spLocks noGrp="1"/>
          </p:cNvSpPr>
          <p:nvPr>
            <p:ph type="title" hasCustomPrompt="1"/>
          </p:nvPr>
        </p:nvSpPr>
        <p:spPr>
          <a:xfrm>
            <a:off x="2255572" y="2852936"/>
            <a:ext cx="7680853" cy="576064"/>
          </a:xfrm>
          <a:prstGeom prst="rect">
            <a:avLst/>
          </a:prstGeom>
        </p:spPr>
        <p:txBody>
          <a:bodyPr lIns="0" tIns="0" rIns="0" bIns="0" anchor="t"/>
          <a:lstStyle>
            <a:lvl1pPr algn="ctr">
              <a:defRPr sz="3733" b="0" baseline="0">
                <a:solidFill>
                  <a:schemeClr val="bg1"/>
                </a:solidFill>
                <a:latin typeface="+mn-lt"/>
              </a:defRPr>
            </a:lvl1pPr>
          </a:lstStyle>
          <a:p>
            <a:r>
              <a:rPr lang="sv-SE" dirty="0"/>
              <a:t>Nytt avsnitt, ämnesområde..</a:t>
            </a:r>
          </a:p>
        </p:txBody>
      </p:sp>
      <p:sp>
        <p:nvSpPr>
          <p:cNvPr id="5" name="Platshållare för text 3"/>
          <p:cNvSpPr>
            <a:spLocks noGrp="1"/>
          </p:cNvSpPr>
          <p:nvPr>
            <p:ph type="body" sz="quarter" idx="14" hasCustomPrompt="1"/>
          </p:nvPr>
        </p:nvSpPr>
        <p:spPr>
          <a:xfrm>
            <a:off x="3215680" y="3813043"/>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dirty="0"/>
              <a:t>Eventuell underrubrik</a:t>
            </a:r>
          </a:p>
          <a:p>
            <a:pPr lvl="0"/>
            <a:r>
              <a:rPr lang="sv-SE" dirty="0"/>
              <a:t>Exempelvis Aktör och/eller Aktivitet..</a:t>
            </a:r>
          </a:p>
        </p:txBody>
      </p:sp>
    </p:spTree>
    <p:extLst>
      <p:ext uri="{BB962C8B-B14F-4D97-AF65-F5344CB8AC3E}">
        <p14:creationId xmlns:p14="http://schemas.microsoft.com/office/powerpoint/2010/main" val="453873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578A390-2A3F-4EBA-9335-322D9F3613B2}"/>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D520A91B-D5AE-40CC-8452-BECD5F813779}"/>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C1A370E9-413A-493C-BE8F-07C75E86623C}"/>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AC28118D-D93C-43CB-B54B-CFE23544CD8B}"/>
              </a:ext>
            </a:extLst>
          </p:cNvPr>
          <p:cNvSpPr>
            <a:spLocks noGrp="1"/>
          </p:cNvSpPr>
          <p:nvPr>
            <p:ph type="dt" sz="half" idx="10"/>
          </p:nvPr>
        </p:nvSpPr>
        <p:spPr/>
        <p:txBody>
          <a:bodyPr/>
          <a:lstStyle/>
          <a:p>
            <a:fld id="{31E81704-F93A-47A0-A688-F5D3EEC871DC}" type="datetimeFigureOut">
              <a:rPr lang="sv-SE" smtClean="0"/>
              <a:t>2024-09-30</a:t>
            </a:fld>
            <a:endParaRPr lang="sv-SE"/>
          </a:p>
        </p:txBody>
      </p:sp>
      <p:sp>
        <p:nvSpPr>
          <p:cNvPr id="6" name="Platshållare för sidfot 5">
            <a:extLst>
              <a:ext uri="{FF2B5EF4-FFF2-40B4-BE49-F238E27FC236}">
                <a16:creationId xmlns:a16="http://schemas.microsoft.com/office/drawing/2014/main" id="{38362AD6-418E-4C67-ADED-6DECF21F11F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021F4E92-B0C9-4D92-8F20-BAF8198A2906}"/>
              </a:ext>
            </a:extLst>
          </p:cNvPr>
          <p:cNvSpPr>
            <a:spLocks noGrp="1"/>
          </p:cNvSpPr>
          <p:nvPr>
            <p:ph type="sldNum" sz="quarter" idx="12"/>
          </p:nvPr>
        </p:nvSpPr>
        <p:spPr/>
        <p:txBody>
          <a:bodyPr/>
          <a:lstStyle/>
          <a:p>
            <a:fld id="{C753071B-68AD-4997-B33D-58FFD76AE00D}" type="slidenum">
              <a:rPr lang="sv-SE" smtClean="0"/>
              <a:t>‹#›</a:t>
            </a:fld>
            <a:endParaRPr lang="sv-SE"/>
          </a:p>
        </p:txBody>
      </p:sp>
    </p:spTree>
    <p:extLst>
      <p:ext uri="{BB962C8B-B14F-4D97-AF65-F5344CB8AC3E}">
        <p14:creationId xmlns:p14="http://schemas.microsoft.com/office/powerpoint/2010/main" val="293433435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UNKTLISTA Dubbel + BOTTENDEKOR">
    <p:spTree>
      <p:nvGrpSpPr>
        <p:cNvPr id="1" name=""/>
        <p:cNvGrpSpPr/>
        <p:nvPr/>
      </p:nvGrpSpPr>
      <p:grpSpPr>
        <a:xfrm>
          <a:off x="0" y="0"/>
          <a:ext cx="0" cy="0"/>
          <a:chOff x="0" y="0"/>
          <a:chExt cx="0" cy="0"/>
        </a:xfrm>
      </p:grpSpPr>
      <p:sp>
        <p:nvSpPr>
          <p:cNvPr id="4" name="Rubrik 1"/>
          <p:cNvSpPr>
            <a:spLocks noGrp="1"/>
          </p:cNvSpPr>
          <p:nvPr>
            <p:ph type="title" hasCustomPrompt="1"/>
          </p:nvPr>
        </p:nvSpPr>
        <p:spPr>
          <a:xfrm>
            <a:off x="527381" y="548681"/>
            <a:ext cx="8448939"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Agenda</a:t>
            </a:r>
          </a:p>
        </p:txBody>
      </p:sp>
      <p:pic>
        <p:nvPicPr>
          <p:cNvPr id="7" name="Bildobjekt 6"/>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10" name="Platshållare för text 10"/>
          <p:cNvSpPr>
            <a:spLocks noGrp="1"/>
          </p:cNvSpPr>
          <p:nvPr>
            <p:ph type="body" sz="quarter" idx="15" hasCustomPrompt="1"/>
          </p:nvPr>
        </p:nvSpPr>
        <p:spPr>
          <a:xfrm>
            <a:off x="527381" y="1508787"/>
            <a:ext cx="5376595" cy="4608512"/>
          </a:xfrm>
          <a:prstGeom prst="rect">
            <a:avLst/>
          </a:prstGeom>
        </p:spPr>
        <p:txBody>
          <a:bodyPr lIns="18000" tIns="0" rIns="0" bIns="0" anchor="ctr"/>
          <a:lstStyle>
            <a:lvl1pPr marL="380990" indent="-380990">
              <a:lnSpc>
                <a:spcPct val="110000"/>
              </a:lnSpc>
              <a:buFontTx/>
              <a:buBlip>
                <a:blip r:embed="rId3"/>
              </a:buBlip>
              <a:defRPr sz="2133" spc="40" baseline="0">
                <a:solidFill>
                  <a:schemeClr val="tx1">
                    <a:lumMod val="75000"/>
                  </a:schemeClr>
                </a:solidFill>
                <a:latin typeface="+mj-lt"/>
              </a:defRPr>
            </a:lvl1pPr>
            <a:lvl2pPr marL="588585" indent="-228594">
              <a:lnSpc>
                <a:spcPct val="110000"/>
              </a:lnSpc>
              <a:buFontTx/>
              <a:buBlip>
                <a:blip r:embed="rId4"/>
              </a:buBlip>
              <a:defRPr sz="1867" spc="40" baseline="0">
                <a:solidFill>
                  <a:schemeClr val="tx1">
                    <a:lumMod val="75000"/>
                  </a:schemeClr>
                </a:solidFill>
                <a:latin typeface="+mj-lt"/>
              </a:defRPr>
            </a:lvl2pPr>
            <a:lvl3pPr marL="1079973" indent="-359991">
              <a:lnSpc>
                <a:spcPct val="110000"/>
              </a:lnSpc>
              <a:buFontTx/>
              <a:buBlip>
                <a:blip r:embed="rId5"/>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3" name="Platshållare för bild 7">
            <a:extLst>
              <a:ext uri="{FF2B5EF4-FFF2-40B4-BE49-F238E27FC236}">
                <a16:creationId xmlns:a16="http://schemas.microsoft.com/office/drawing/2014/main" id="{0A06B274-2E0B-4555-8CA6-93BBF873F36F}"/>
              </a:ext>
            </a:extLst>
          </p:cNvPr>
          <p:cNvSpPr>
            <a:spLocks noGrp="1"/>
          </p:cNvSpPr>
          <p:nvPr>
            <p:ph type="pic" sz="quarter" idx="13"/>
          </p:nvPr>
        </p:nvSpPr>
        <p:spPr>
          <a:xfrm>
            <a:off x="6288000" y="1508787"/>
            <a:ext cx="5904000" cy="4608512"/>
          </a:xfrm>
          <a:prstGeom prst="rect">
            <a:avLst/>
          </a:prstGeom>
        </p:spPr>
        <p:txBody>
          <a:bodyPr/>
          <a:lstStyle>
            <a:lvl1pPr marL="0" indent="0">
              <a:buFontTx/>
              <a:buNone/>
              <a:defRPr/>
            </a:lvl1pPr>
          </a:lstStyle>
          <a:p>
            <a:endParaRPr lang="sv-SE" dirty="0"/>
          </a:p>
        </p:txBody>
      </p:sp>
    </p:spTree>
    <p:extLst>
      <p:ext uri="{BB962C8B-B14F-4D97-AF65-F5344CB8AC3E}">
        <p14:creationId xmlns:p14="http://schemas.microsoft.com/office/powerpoint/2010/main" val="2604940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PUNKTLISTA Dubbel + BOTTENDEKOR">
    <p:spTree>
      <p:nvGrpSpPr>
        <p:cNvPr id="1" name=""/>
        <p:cNvGrpSpPr/>
        <p:nvPr/>
      </p:nvGrpSpPr>
      <p:grpSpPr>
        <a:xfrm>
          <a:off x="0" y="0"/>
          <a:ext cx="0" cy="0"/>
          <a:chOff x="0" y="0"/>
          <a:chExt cx="0" cy="0"/>
        </a:xfrm>
      </p:grpSpPr>
      <p:sp>
        <p:nvSpPr>
          <p:cNvPr id="4" name="Rubrik 1"/>
          <p:cNvSpPr>
            <a:spLocks noGrp="1"/>
          </p:cNvSpPr>
          <p:nvPr>
            <p:ph type="title" hasCustomPrompt="1"/>
          </p:nvPr>
        </p:nvSpPr>
        <p:spPr>
          <a:xfrm>
            <a:off x="527381" y="548681"/>
            <a:ext cx="5376595"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5" name="Platshållare för text 3"/>
          <p:cNvSpPr>
            <a:spLocks noGrp="1"/>
          </p:cNvSpPr>
          <p:nvPr>
            <p:ph type="body" sz="quarter" idx="14" hasCustomPrompt="1"/>
          </p:nvPr>
        </p:nvSpPr>
        <p:spPr>
          <a:xfrm>
            <a:off x="527381" y="1218789"/>
            <a:ext cx="5376595"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1" name="Platshållare för text 11"/>
          <p:cNvSpPr>
            <a:spLocks noGrp="1"/>
          </p:cNvSpPr>
          <p:nvPr>
            <p:ph type="body" sz="quarter" idx="18" hasCustomPrompt="1"/>
          </p:nvPr>
        </p:nvSpPr>
        <p:spPr>
          <a:xfrm>
            <a:off x="6288024" y="1218787"/>
            <a:ext cx="5376595" cy="289999"/>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Jämförelse, el. forts.</a:t>
            </a:r>
          </a:p>
        </p:txBody>
      </p:sp>
      <p:pic>
        <p:nvPicPr>
          <p:cNvPr id="7" name="Bildobjekt 6"/>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10" name="Platshållare för text 10"/>
          <p:cNvSpPr>
            <a:spLocks noGrp="1"/>
          </p:cNvSpPr>
          <p:nvPr>
            <p:ph type="body" sz="quarter" idx="15" hasCustomPrompt="1"/>
          </p:nvPr>
        </p:nvSpPr>
        <p:spPr>
          <a:xfrm>
            <a:off x="527381" y="1698840"/>
            <a:ext cx="5376595" cy="4418459"/>
          </a:xfrm>
          <a:prstGeom prst="rect">
            <a:avLst/>
          </a:prstGeom>
        </p:spPr>
        <p:txBody>
          <a:bodyPr lIns="18000" tIns="0" rIns="0" bIns="0" anchor="ctr"/>
          <a:lstStyle>
            <a:lvl1pPr marL="380990" indent="-380990">
              <a:lnSpc>
                <a:spcPct val="110000"/>
              </a:lnSpc>
              <a:buFontTx/>
              <a:buBlip>
                <a:blip r:embed="rId3"/>
              </a:buBlip>
              <a:defRPr sz="2133" spc="40" baseline="0">
                <a:solidFill>
                  <a:schemeClr val="tx1">
                    <a:lumMod val="75000"/>
                  </a:schemeClr>
                </a:solidFill>
                <a:latin typeface="+mj-lt"/>
              </a:defRPr>
            </a:lvl1pPr>
            <a:lvl2pPr marL="588585" indent="-228594">
              <a:lnSpc>
                <a:spcPct val="110000"/>
              </a:lnSpc>
              <a:buFontTx/>
              <a:buBlip>
                <a:blip r:embed="rId4"/>
              </a:buBlip>
              <a:defRPr sz="1867" spc="40" baseline="0">
                <a:solidFill>
                  <a:schemeClr val="tx1">
                    <a:lumMod val="75000"/>
                  </a:schemeClr>
                </a:solidFill>
                <a:latin typeface="+mj-lt"/>
              </a:defRPr>
            </a:lvl2pPr>
            <a:lvl3pPr marL="1079973" indent="-359991">
              <a:lnSpc>
                <a:spcPct val="110000"/>
              </a:lnSpc>
              <a:buFontTx/>
              <a:buBlip>
                <a:blip r:embed="rId5"/>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8" name="Platshållare för text 10">
            <a:extLst>
              <a:ext uri="{FF2B5EF4-FFF2-40B4-BE49-F238E27FC236}">
                <a16:creationId xmlns:a16="http://schemas.microsoft.com/office/drawing/2014/main" id="{CE672BB1-7D1D-4EF3-AFB9-EC8E3F2BE6A2}"/>
              </a:ext>
            </a:extLst>
          </p:cNvPr>
          <p:cNvSpPr>
            <a:spLocks noGrp="1"/>
          </p:cNvSpPr>
          <p:nvPr>
            <p:ph type="body" sz="quarter" idx="19" hasCustomPrompt="1"/>
          </p:nvPr>
        </p:nvSpPr>
        <p:spPr>
          <a:xfrm>
            <a:off x="6288024" y="1698840"/>
            <a:ext cx="5376595" cy="4418459"/>
          </a:xfrm>
          <a:prstGeom prst="rect">
            <a:avLst/>
          </a:prstGeom>
        </p:spPr>
        <p:txBody>
          <a:bodyPr lIns="18000" tIns="0" rIns="0" bIns="0" anchor="ctr"/>
          <a:lstStyle>
            <a:lvl1pPr marL="359991" indent="-359991">
              <a:lnSpc>
                <a:spcPct val="110000"/>
              </a:lnSpc>
              <a:buFontTx/>
              <a:buBlip>
                <a:blip r:embed="rId3"/>
              </a:buBlip>
              <a:defRPr sz="2133" spc="40" baseline="0">
                <a:solidFill>
                  <a:schemeClr val="tx1">
                    <a:lumMod val="75000"/>
                  </a:schemeClr>
                </a:solidFill>
                <a:latin typeface="+mj-lt"/>
              </a:defRPr>
            </a:lvl1pPr>
            <a:lvl2pPr marL="719982" indent="-359991">
              <a:lnSpc>
                <a:spcPct val="110000"/>
              </a:lnSpc>
              <a:buFontTx/>
              <a:buBlip>
                <a:blip r:embed="rId6"/>
              </a:buBlip>
              <a:defRPr sz="1867" spc="40" baseline="0">
                <a:solidFill>
                  <a:schemeClr val="tx1">
                    <a:lumMod val="75000"/>
                  </a:schemeClr>
                </a:solidFill>
                <a:latin typeface="+mj-lt"/>
              </a:defRPr>
            </a:lvl2pPr>
            <a:lvl3pPr marL="1079973" indent="-359991">
              <a:lnSpc>
                <a:spcPct val="110000"/>
              </a:lnSpc>
              <a:buFontTx/>
              <a:buBlip>
                <a:blip r:embed="rId5"/>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Tree>
    <p:extLst>
      <p:ext uri="{BB962C8B-B14F-4D97-AF65-F5344CB8AC3E}">
        <p14:creationId xmlns:p14="http://schemas.microsoft.com/office/powerpoint/2010/main" val="1197448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PUNKTLISTA Dubbel + BOTTENDEKOR">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0635B282-CE9D-4645-932A-33E0184E24E8}"/>
              </a:ext>
            </a:extLst>
          </p:cNvPr>
          <p:cNvSpPr>
            <a:spLocks noGrp="1"/>
          </p:cNvSpPr>
          <p:nvPr>
            <p:ph type="title" hasCustomPrompt="1"/>
          </p:nvPr>
        </p:nvSpPr>
        <p:spPr>
          <a:xfrm>
            <a:off x="527381" y="548681"/>
            <a:ext cx="5376595"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10" name="Platshållare för text 3">
            <a:extLst>
              <a:ext uri="{FF2B5EF4-FFF2-40B4-BE49-F238E27FC236}">
                <a16:creationId xmlns:a16="http://schemas.microsoft.com/office/drawing/2014/main" id="{B3401379-E399-4697-A38F-50EF94F77742}"/>
              </a:ext>
            </a:extLst>
          </p:cNvPr>
          <p:cNvSpPr>
            <a:spLocks noGrp="1"/>
          </p:cNvSpPr>
          <p:nvPr>
            <p:ph type="body" sz="quarter" idx="20" hasCustomPrompt="1"/>
          </p:nvPr>
        </p:nvSpPr>
        <p:spPr>
          <a:xfrm>
            <a:off x="527381" y="1218789"/>
            <a:ext cx="5376595"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2" name="Platshållare för text 10">
            <a:extLst>
              <a:ext uri="{FF2B5EF4-FFF2-40B4-BE49-F238E27FC236}">
                <a16:creationId xmlns:a16="http://schemas.microsoft.com/office/drawing/2014/main" id="{9E14B42E-E909-474C-AE05-EF1C0EC9076D}"/>
              </a:ext>
            </a:extLst>
          </p:cNvPr>
          <p:cNvSpPr>
            <a:spLocks noGrp="1"/>
          </p:cNvSpPr>
          <p:nvPr>
            <p:ph type="body" sz="quarter" idx="15" hasCustomPrompt="1"/>
          </p:nvPr>
        </p:nvSpPr>
        <p:spPr>
          <a:xfrm>
            <a:off x="527381" y="1698840"/>
            <a:ext cx="5376595" cy="4418459"/>
          </a:xfrm>
          <a:prstGeom prst="rect">
            <a:avLst/>
          </a:prstGeom>
        </p:spPr>
        <p:txBody>
          <a:bodyPr lIns="18000" tIns="0" rIns="0" bIns="0" anchor="ctr"/>
          <a:lstStyle>
            <a:lvl1pPr marL="0" indent="-380990">
              <a:lnSpc>
                <a:spcPct val="110000"/>
              </a:lnSpc>
              <a:buFontTx/>
              <a:buBlip>
                <a:blip r:embed="rId2"/>
              </a:buBlip>
              <a:defRPr sz="2133" spc="40" baseline="0">
                <a:solidFill>
                  <a:schemeClr val="tx1">
                    <a:lumMod val="75000"/>
                  </a:schemeClr>
                </a:solidFill>
                <a:latin typeface="+mj-lt"/>
              </a:defRPr>
            </a:lvl1pPr>
            <a:lvl2pPr marL="719982" indent="-359991">
              <a:lnSpc>
                <a:spcPct val="110000"/>
              </a:lnSpc>
              <a:buFontTx/>
              <a:buBlip>
                <a:blip r:embed="rId3"/>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3" name="Platshållare för text 10">
            <a:extLst>
              <a:ext uri="{FF2B5EF4-FFF2-40B4-BE49-F238E27FC236}">
                <a16:creationId xmlns:a16="http://schemas.microsoft.com/office/drawing/2014/main" id="{371B97B8-12EB-41C2-B981-17B858154936}"/>
              </a:ext>
            </a:extLst>
          </p:cNvPr>
          <p:cNvSpPr>
            <a:spLocks noGrp="1"/>
          </p:cNvSpPr>
          <p:nvPr>
            <p:ph type="body" sz="quarter" idx="19" hasCustomPrompt="1"/>
          </p:nvPr>
        </p:nvSpPr>
        <p:spPr>
          <a:xfrm>
            <a:off x="6288024" y="1698840"/>
            <a:ext cx="5376595" cy="4418459"/>
          </a:xfrm>
          <a:prstGeom prst="rect">
            <a:avLst/>
          </a:prstGeom>
        </p:spPr>
        <p:txBody>
          <a:bodyPr lIns="18000" tIns="0" rIns="0" bIns="0" anchor="ctr"/>
          <a:lstStyle>
            <a:lvl1pPr marL="0" indent="-359991">
              <a:lnSpc>
                <a:spcPct val="110000"/>
              </a:lnSpc>
              <a:buFontTx/>
              <a:buBlip>
                <a:blip r:embed="rId2"/>
              </a:buBlip>
              <a:defRPr sz="2133" spc="40" baseline="0">
                <a:solidFill>
                  <a:schemeClr val="tx1">
                    <a:lumMod val="75000"/>
                  </a:schemeClr>
                </a:solidFill>
                <a:latin typeface="+mj-lt"/>
              </a:defRPr>
            </a:lvl1pPr>
            <a:lvl2pPr marL="719982" indent="-359991">
              <a:lnSpc>
                <a:spcPct val="110000"/>
              </a:lnSpc>
              <a:buFontTx/>
              <a:buBlip>
                <a:blip r:embed="rId5"/>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6" name="Platshållare för text 11">
            <a:extLst>
              <a:ext uri="{FF2B5EF4-FFF2-40B4-BE49-F238E27FC236}">
                <a16:creationId xmlns:a16="http://schemas.microsoft.com/office/drawing/2014/main" id="{B7E2BC97-F240-4DAB-8636-CA4EC32AA529}"/>
              </a:ext>
            </a:extLst>
          </p:cNvPr>
          <p:cNvSpPr>
            <a:spLocks noGrp="1"/>
          </p:cNvSpPr>
          <p:nvPr>
            <p:ph type="body" sz="quarter" idx="18" hasCustomPrompt="1"/>
          </p:nvPr>
        </p:nvSpPr>
        <p:spPr>
          <a:xfrm>
            <a:off x="6288024" y="1218787"/>
            <a:ext cx="5376595" cy="289999"/>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Jämförelse, el. forts.</a:t>
            </a:r>
          </a:p>
        </p:txBody>
      </p:sp>
    </p:spTree>
    <p:extLst>
      <p:ext uri="{BB962C8B-B14F-4D97-AF65-F5344CB8AC3E}">
        <p14:creationId xmlns:p14="http://schemas.microsoft.com/office/powerpoint/2010/main" val="897055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 BILD Högercentrerad + TOPPDEKOR">
    <p:spTree>
      <p:nvGrpSpPr>
        <p:cNvPr id="1" name=""/>
        <p:cNvGrpSpPr/>
        <p:nvPr/>
      </p:nvGrpSpPr>
      <p:grpSpPr>
        <a:xfrm>
          <a:off x="0" y="0"/>
          <a:ext cx="0" cy="0"/>
          <a:chOff x="0" y="0"/>
          <a:chExt cx="0" cy="0"/>
        </a:xfrm>
      </p:grpSpPr>
      <p:pic>
        <p:nvPicPr>
          <p:cNvPr id="8" name="Bildobjekt 7"/>
          <p:cNvPicPr>
            <a:picLocks noChangeAspect="1"/>
          </p:cNvPicPr>
          <p:nvPr userDrawn="1"/>
        </p:nvPicPr>
        <p:blipFill rotWithShape="1">
          <a:blip r:embed="rId2" cstate="print">
            <a:extLst>
              <a:ext uri="{28A0092B-C50C-407E-A947-70E740481C1C}">
                <a14:useLocalDpi xmlns:a14="http://schemas.microsoft.com/office/drawing/2010/main" val="0"/>
              </a:ext>
            </a:extLst>
          </a:blip>
          <a:srcRect l="1" r="-12" b="88967"/>
          <a:stretch/>
        </p:blipFill>
        <p:spPr>
          <a:xfrm>
            <a:off x="0" y="-27384"/>
            <a:ext cx="12193355" cy="288032"/>
          </a:xfrm>
          <a:prstGeom prst="rect">
            <a:avLst/>
          </a:prstGeom>
        </p:spPr>
      </p:pic>
      <p:sp>
        <p:nvSpPr>
          <p:cNvPr id="10" name="Platshållare för bild 7"/>
          <p:cNvSpPr>
            <a:spLocks noGrp="1"/>
          </p:cNvSpPr>
          <p:nvPr>
            <p:ph type="pic" sz="quarter" idx="13"/>
          </p:nvPr>
        </p:nvSpPr>
        <p:spPr>
          <a:xfrm>
            <a:off x="6288000" y="1698840"/>
            <a:ext cx="5904000" cy="4418459"/>
          </a:xfrm>
          <a:prstGeom prst="rect">
            <a:avLst/>
          </a:prstGeom>
        </p:spPr>
        <p:txBody>
          <a:bodyPr/>
          <a:lstStyle>
            <a:lvl1pPr marL="0" indent="0">
              <a:buFontTx/>
              <a:buNone/>
              <a:defRPr/>
            </a:lvl1pPr>
          </a:lstStyle>
          <a:p>
            <a:endParaRPr lang="sv-SE" dirty="0"/>
          </a:p>
        </p:txBody>
      </p:sp>
      <p:sp>
        <p:nvSpPr>
          <p:cNvPr id="11" name="Platshållare för text 3"/>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
        <p:nvSpPr>
          <p:cNvPr id="7" name="Rubrik 1">
            <a:extLst>
              <a:ext uri="{FF2B5EF4-FFF2-40B4-BE49-F238E27FC236}">
                <a16:creationId xmlns:a16="http://schemas.microsoft.com/office/drawing/2014/main" id="{B21DD54E-AEA6-448F-BE9E-1C18BD116C7B}"/>
              </a:ext>
            </a:extLst>
          </p:cNvPr>
          <p:cNvSpPr>
            <a:spLocks noGrp="1"/>
          </p:cNvSpPr>
          <p:nvPr>
            <p:ph type="title" hasCustomPrompt="1"/>
          </p:nvPr>
        </p:nvSpPr>
        <p:spPr>
          <a:xfrm>
            <a:off x="527382" y="548681"/>
            <a:ext cx="5376599"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12" name="Platshållare för text 3">
            <a:extLst>
              <a:ext uri="{FF2B5EF4-FFF2-40B4-BE49-F238E27FC236}">
                <a16:creationId xmlns:a16="http://schemas.microsoft.com/office/drawing/2014/main" id="{E6EBB0C6-8075-4FE7-8369-C312BA2A69D1}"/>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Tree>
    <p:extLst>
      <p:ext uri="{BB962C8B-B14F-4D97-AF65-F5344CB8AC3E}">
        <p14:creationId xmlns:p14="http://schemas.microsoft.com/office/powerpoint/2010/main" val="303060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698840"/>
            <a:ext cx="5904000" cy="4418459"/>
          </a:xfrm>
          <a:prstGeom prst="rect">
            <a:avLst/>
          </a:prstGeom>
        </p:spPr>
        <p:txBody>
          <a:bodyPr/>
          <a:lstStyle>
            <a:lvl1pPr marL="0" indent="0">
              <a:buFontTx/>
              <a:buNone/>
              <a:defRPr/>
            </a:lvl1pPr>
          </a:lstStyle>
          <a:p>
            <a:endParaRPr lang="sv-SE" dirty="0"/>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4" name="Platshållare för text 3">
            <a:extLst>
              <a:ext uri="{FF2B5EF4-FFF2-40B4-BE49-F238E27FC236}">
                <a16:creationId xmlns:a16="http://schemas.microsoft.com/office/drawing/2014/main" id="{AD1A97DD-7ECA-432A-BFD9-7078E279C247}"/>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2449303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6"/>
            <a:ext cx="5904000" cy="4800533"/>
          </a:xfrm>
          <a:prstGeom prst="rect">
            <a:avLst/>
          </a:prstGeom>
        </p:spPr>
        <p:txBody>
          <a:bodyPr/>
          <a:lstStyle>
            <a:lvl1pPr marL="0" indent="0">
              <a:buFontTx/>
              <a:buNone/>
              <a:defRPr/>
            </a:lvl1pPr>
          </a:lstStyle>
          <a:p>
            <a:endParaRPr lang="sv-SE" dirty="0"/>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2" y="1316766"/>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2133431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TEXT + BILD Högercentrerad + TOPPDEKOR">
    <p:spTree>
      <p:nvGrpSpPr>
        <p:cNvPr id="1" name=""/>
        <p:cNvGrpSpPr/>
        <p:nvPr/>
      </p:nvGrpSpPr>
      <p:grpSpPr>
        <a:xfrm>
          <a:off x="0" y="0"/>
          <a:ext cx="0" cy="0"/>
          <a:chOff x="0" y="0"/>
          <a:chExt cx="0" cy="0"/>
        </a:xfrm>
      </p:grpSpPr>
      <p:sp>
        <p:nvSpPr>
          <p:cNvPr id="6" name="Platshållare för bild 7"/>
          <p:cNvSpPr>
            <a:spLocks noGrp="1"/>
          </p:cNvSpPr>
          <p:nvPr>
            <p:ph type="pic" sz="quarter" idx="13"/>
          </p:nvPr>
        </p:nvSpPr>
        <p:spPr>
          <a:xfrm>
            <a:off x="6288000" y="1316766"/>
            <a:ext cx="5904000" cy="4800533"/>
          </a:xfrm>
          <a:prstGeom prst="rect">
            <a:avLst/>
          </a:prstGeom>
        </p:spPr>
        <p:txBody>
          <a:bodyPr/>
          <a:lstStyle>
            <a:lvl1pPr marL="0" indent="0">
              <a:buFontTx/>
              <a:buNone/>
              <a:defRPr/>
            </a:lvl1pPr>
          </a:lstStyle>
          <a:p>
            <a:endParaRPr lang="sv-SE" dirty="0"/>
          </a:p>
        </p:txBody>
      </p:sp>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316766"/>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3275888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TEXT + BILD Högercentrerad + TOPPDEKOR">
    <p:spTree>
      <p:nvGrpSpPr>
        <p:cNvPr id="1" name=""/>
        <p:cNvGrpSpPr/>
        <p:nvPr/>
      </p:nvGrpSpPr>
      <p:grpSpPr>
        <a:xfrm>
          <a:off x="0" y="0"/>
          <a:ext cx="0" cy="0"/>
          <a:chOff x="0" y="0"/>
          <a:chExt cx="0" cy="0"/>
        </a:xfrm>
      </p:grpSpPr>
      <p:sp>
        <p:nvSpPr>
          <p:cNvPr id="6" name="Platshållare för bild 7"/>
          <p:cNvSpPr>
            <a:spLocks noGrp="1"/>
          </p:cNvSpPr>
          <p:nvPr>
            <p:ph type="pic" sz="quarter" idx="13"/>
          </p:nvPr>
        </p:nvSpPr>
        <p:spPr>
          <a:xfrm>
            <a:off x="6288000" y="1704000"/>
            <a:ext cx="5904000" cy="4413299"/>
          </a:xfrm>
          <a:prstGeom prst="rect">
            <a:avLst/>
          </a:prstGeom>
        </p:spPr>
        <p:txBody>
          <a:bodyPr/>
          <a:lstStyle>
            <a:lvl1pPr marL="0" indent="0">
              <a:buFontTx/>
              <a:buNone/>
              <a:defRPr/>
            </a:lvl1pPr>
          </a:lstStyle>
          <a:p>
            <a:endParaRPr lang="sv-SE" dirty="0"/>
          </a:p>
        </p:txBody>
      </p:sp>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8" name="Platshållare för text 3">
            <a:extLst>
              <a:ext uri="{FF2B5EF4-FFF2-40B4-BE49-F238E27FC236}">
                <a16:creationId xmlns:a16="http://schemas.microsoft.com/office/drawing/2014/main" id="{6BF89C33-7907-403B-A2D9-5EF29A492819}"/>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3634983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7_TEXT + BILD Högercentrerad + TOPPDEKOR">
    <p:spTree>
      <p:nvGrpSpPr>
        <p:cNvPr id="1" name=""/>
        <p:cNvGrpSpPr/>
        <p:nvPr/>
      </p:nvGrpSpPr>
      <p:grpSpPr>
        <a:xfrm>
          <a:off x="0" y="0"/>
          <a:ext cx="0" cy="0"/>
          <a:chOff x="0" y="0"/>
          <a:chExt cx="0" cy="0"/>
        </a:xfrm>
      </p:grpSpPr>
      <p:sp>
        <p:nvSpPr>
          <p:cNvPr id="8" name="Platshållare för text 3">
            <a:extLst>
              <a:ext uri="{FF2B5EF4-FFF2-40B4-BE49-F238E27FC236}">
                <a16:creationId xmlns:a16="http://schemas.microsoft.com/office/drawing/2014/main" id="{8A88DC46-E793-4825-B86C-617CEC956284}"/>
              </a:ext>
            </a:extLst>
          </p:cNvPr>
          <p:cNvSpPr txBox="1">
            <a:spLocks/>
          </p:cNvSpPr>
          <p:nvPr userDrawn="1"/>
        </p:nvSpPr>
        <p:spPr>
          <a:xfrm rot="120000">
            <a:off x="-390803" y="1515770"/>
            <a:ext cx="12891728" cy="1817545"/>
          </a:xfrm>
          <a:prstGeom prst="rect">
            <a:avLst/>
          </a:prstGeom>
          <a:solidFill>
            <a:srgbClr val="71B2C9">
              <a:alpha val="10000"/>
            </a:srgbClr>
          </a:solidFill>
        </p:spPr>
        <p:txBody>
          <a:bodyPr lIns="144000" tIns="144000" rIns="0" bIns="0" anchor="t"/>
          <a:lstStyle>
            <a:lvl1pPr marL="171450" indent="-171450" algn="l" defTabSz="685800" rtl="0" eaLnBrk="1" latinLnBrk="0" hangingPunct="1">
              <a:lnSpc>
                <a:spcPct val="90000"/>
              </a:lnSpc>
              <a:spcBef>
                <a:spcPts val="750"/>
              </a:spcBef>
              <a:buFontTx/>
              <a:buBlip>
                <a:blip r:embed="rId2"/>
              </a:buBlip>
              <a:defRPr sz="1400" kern="1200">
                <a:solidFill>
                  <a:schemeClr val="tx1">
                    <a:lumMod val="75000"/>
                  </a:schemeClr>
                </a:solidFill>
                <a:latin typeface="+mj-lt"/>
                <a:ea typeface="+mn-ea"/>
                <a:cs typeface="+mn-cs"/>
              </a:defRPr>
            </a:lvl1pPr>
            <a:lvl2pPr marL="514350" indent="-171450" algn="l" defTabSz="685800" rtl="0" eaLnBrk="1" latinLnBrk="0" hangingPunct="1">
              <a:lnSpc>
                <a:spcPct val="90000"/>
              </a:lnSpc>
              <a:spcBef>
                <a:spcPts val="375"/>
              </a:spcBef>
              <a:buFontTx/>
              <a:buBlip>
                <a:blip r:embed="rId3"/>
              </a:buBlip>
              <a:defRPr sz="1200" kern="1200">
                <a:solidFill>
                  <a:schemeClr val="tx1">
                    <a:lumMod val="75000"/>
                  </a:schemeClr>
                </a:solidFill>
                <a:latin typeface="+mj-lt"/>
                <a:ea typeface="+mn-ea"/>
                <a:cs typeface="+mn-cs"/>
              </a:defRPr>
            </a:lvl2pPr>
            <a:lvl3pPr marL="857250" indent="-171450" algn="l" defTabSz="685800" rtl="0" eaLnBrk="1" latinLnBrk="0" hangingPunct="1">
              <a:lnSpc>
                <a:spcPct val="90000"/>
              </a:lnSpc>
              <a:spcBef>
                <a:spcPts val="375"/>
              </a:spcBef>
              <a:buFontTx/>
              <a:buBlip>
                <a:blip r:embed="rId4"/>
              </a:buBlip>
              <a:defRPr sz="1200"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Tx/>
              <a:buNone/>
            </a:pPr>
            <a:endParaRPr lang="sv-SE" sz="1867" dirty="0"/>
          </a:p>
        </p:txBody>
      </p:sp>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hasCustomPrompt="1"/>
          </p:nvPr>
        </p:nvSpPr>
        <p:spPr>
          <a:xfrm>
            <a:off x="6288001" y="1698840"/>
            <a:ext cx="5376599" cy="4418459"/>
          </a:xfrm>
          <a:prstGeom prst="rect">
            <a:avLst/>
          </a:prstGeom>
        </p:spPr>
        <p:txBody>
          <a:bodyPr/>
          <a:lstStyle>
            <a:lvl1pPr marL="0" indent="0">
              <a:buFontTx/>
              <a:buNone/>
              <a:defRPr/>
            </a:lvl1pPr>
          </a:lstStyle>
          <a:p>
            <a:r>
              <a:rPr lang="sv-SE" dirty="0"/>
              <a:t>Använd enbart för bilder med transparant bakgrund (.</a:t>
            </a:r>
            <a:r>
              <a:rPr lang="sv-SE" dirty="0" err="1"/>
              <a:t>png</a:t>
            </a:r>
            <a:r>
              <a:rPr lang="sv-SE" dirty="0"/>
              <a:t> format)</a:t>
            </a:r>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2" y="1698840"/>
            <a:ext cx="5376599" cy="1250107"/>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
        <p:nvSpPr>
          <p:cNvPr id="9" name="Platshållare för text 3">
            <a:extLst>
              <a:ext uri="{FF2B5EF4-FFF2-40B4-BE49-F238E27FC236}">
                <a16:creationId xmlns:a16="http://schemas.microsoft.com/office/drawing/2014/main" id="{221A2233-318C-464A-AA26-1D704E9B29F3}"/>
              </a:ext>
            </a:extLst>
          </p:cNvPr>
          <p:cNvSpPr>
            <a:spLocks noGrp="1"/>
          </p:cNvSpPr>
          <p:nvPr>
            <p:ph type="body" sz="quarter" idx="16" hasCustomPrompt="1"/>
          </p:nvPr>
        </p:nvSpPr>
        <p:spPr>
          <a:xfrm>
            <a:off x="527381" y="3621022"/>
            <a:ext cx="5376599" cy="2463569"/>
          </a:xfrm>
          <a:prstGeom prst="rect">
            <a:avLst/>
          </a:prstGeom>
        </p:spPr>
        <p:txBody>
          <a:bodyPr lIns="18000" tIns="0" rIns="0" bIns="0" anchor="ctr"/>
          <a:lstStyle>
            <a:lvl1pPr marL="380990" indent="-380990">
              <a:lnSpc>
                <a:spcPct val="110000"/>
              </a:lnSpc>
              <a:spcBef>
                <a:spcPts val="500"/>
              </a:spcBef>
              <a:buFontTx/>
              <a:buBlip>
                <a:blip r:embed="rId2"/>
              </a:buBlip>
              <a:defRPr sz="2133" b="0" spc="40" baseline="0">
                <a:solidFill>
                  <a:schemeClr val="tx1">
                    <a:lumMod val="75000"/>
                  </a:schemeClr>
                </a:solidFill>
                <a:latin typeface="+mj-lt"/>
              </a:defRPr>
            </a:lvl1pPr>
            <a:lvl2pPr marL="719982" indent="-359991">
              <a:lnSpc>
                <a:spcPct val="110000"/>
              </a:lnSpc>
              <a:spcBef>
                <a:spcPts val="500"/>
              </a:spcBef>
              <a:buFontTx/>
              <a:buBlip>
                <a:blip r:embed="rId5"/>
              </a:buBlip>
              <a:defRPr sz="1867">
                <a:latin typeface="+mj-lt"/>
              </a:defRPr>
            </a:lvl2pPr>
            <a:lvl3pPr marL="1079973" indent="-359991">
              <a:lnSpc>
                <a:spcPct val="110000"/>
              </a:lnSpc>
              <a:spcBef>
                <a:spcPts val="500"/>
              </a:spcBef>
              <a:buFontTx/>
              <a:buBlip>
                <a:blip r:embed="rId6"/>
              </a:buBlip>
              <a:defRPr sz="1867">
                <a:latin typeface="+mj-lt"/>
              </a:defRPr>
            </a:lvl3pPr>
          </a:lstStyle>
          <a:p>
            <a:pPr lvl="0"/>
            <a:r>
              <a:rPr lang="sv-SE" dirty="0"/>
              <a:t>Punktlista</a:t>
            </a:r>
          </a:p>
          <a:p>
            <a:pPr lvl="1"/>
            <a:r>
              <a:rPr lang="sv-SE" dirty="0"/>
              <a:t>Underkategori</a:t>
            </a:r>
          </a:p>
          <a:p>
            <a:pPr lvl="2"/>
            <a:r>
              <a:rPr lang="sv-SE" dirty="0"/>
              <a:t>Underkategori 2</a:t>
            </a:r>
          </a:p>
        </p:txBody>
      </p:sp>
    </p:spTree>
    <p:extLst>
      <p:ext uri="{BB962C8B-B14F-4D97-AF65-F5344CB8AC3E}">
        <p14:creationId xmlns:p14="http://schemas.microsoft.com/office/powerpoint/2010/main" val="4065717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6_TEXT + BILD Högercentrerad + TOPPDEKOR">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698840"/>
            <a:ext cx="5376599" cy="3170320"/>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
        <p:nvSpPr>
          <p:cNvPr id="10" name="Platshållare för text 3">
            <a:extLst>
              <a:ext uri="{FF2B5EF4-FFF2-40B4-BE49-F238E27FC236}">
                <a16:creationId xmlns:a16="http://schemas.microsoft.com/office/drawing/2014/main" id="{D0EAD310-8587-4814-A46E-5A2C691E02AD}"/>
              </a:ext>
            </a:extLst>
          </p:cNvPr>
          <p:cNvSpPr txBox="1">
            <a:spLocks/>
          </p:cNvSpPr>
          <p:nvPr userDrawn="1"/>
        </p:nvSpPr>
        <p:spPr>
          <a:xfrm rot="120000">
            <a:off x="-410811" y="1521342"/>
            <a:ext cx="12891728" cy="3691957"/>
          </a:xfrm>
          <a:prstGeom prst="rect">
            <a:avLst/>
          </a:prstGeom>
          <a:solidFill>
            <a:srgbClr val="71B2C9">
              <a:alpha val="10000"/>
            </a:srgbClr>
          </a:solidFill>
        </p:spPr>
        <p:txBody>
          <a:bodyPr lIns="144000" tIns="144000" rIns="0" bIns="0" anchor="t"/>
          <a:lstStyle>
            <a:lvl1pPr marL="171450" indent="-171450" algn="l" defTabSz="685800" rtl="0" eaLnBrk="1" latinLnBrk="0" hangingPunct="1">
              <a:lnSpc>
                <a:spcPct val="90000"/>
              </a:lnSpc>
              <a:spcBef>
                <a:spcPts val="750"/>
              </a:spcBef>
              <a:buFontTx/>
              <a:buBlip>
                <a:blip r:embed="rId2"/>
              </a:buBlip>
              <a:defRPr sz="1400" kern="1200">
                <a:solidFill>
                  <a:schemeClr val="tx1">
                    <a:lumMod val="75000"/>
                  </a:schemeClr>
                </a:solidFill>
                <a:latin typeface="+mj-lt"/>
                <a:ea typeface="+mn-ea"/>
                <a:cs typeface="+mn-cs"/>
              </a:defRPr>
            </a:lvl1pPr>
            <a:lvl2pPr marL="514350" indent="-171450" algn="l" defTabSz="685800" rtl="0" eaLnBrk="1" latinLnBrk="0" hangingPunct="1">
              <a:lnSpc>
                <a:spcPct val="90000"/>
              </a:lnSpc>
              <a:spcBef>
                <a:spcPts val="375"/>
              </a:spcBef>
              <a:buFontTx/>
              <a:buBlip>
                <a:blip r:embed="rId3"/>
              </a:buBlip>
              <a:defRPr sz="1200" kern="1200">
                <a:solidFill>
                  <a:schemeClr val="tx1">
                    <a:lumMod val="75000"/>
                  </a:schemeClr>
                </a:solidFill>
                <a:latin typeface="+mj-lt"/>
                <a:ea typeface="+mn-ea"/>
                <a:cs typeface="+mn-cs"/>
              </a:defRPr>
            </a:lvl2pPr>
            <a:lvl3pPr marL="857250" indent="-171450" algn="l" defTabSz="685800" rtl="0" eaLnBrk="1" latinLnBrk="0" hangingPunct="1">
              <a:lnSpc>
                <a:spcPct val="90000"/>
              </a:lnSpc>
              <a:spcBef>
                <a:spcPts val="375"/>
              </a:spcBef>
              <a:buFontTx/>
              <a:buBlip>
                <a:blip r:embed="rId4"/>
              </a:buBlip>
              <a:defRPr sz="1200"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Tx/>
              <a:buNone/>
            </a:pPr>
            <a:endParaRPr lang="sv-SE" sz="1867" dirty="0"/>
          </a:p>
        </p:txBody>
      </p:sp>
      <p:sp>
        <p:nvSpPr>
          <p:cNvPr id="6" name="Platshållare för bild 7"/>
          <p:cNvSpPr>
            <a:spLocks noGrp="1"/>
          </p:cNvSpPr>
          <p:nvPr>
            <p:ph type="pic" sz="quarter" idx="13" hasCustomPrompt="1"/>
          </p:nvPr>
        </p:nvSpPr>
        <p:spPr>
          <a:xfrm>
            <a:off x="6288001" y="1704000"/>
            <a:ext cx="5376599" cy="4413299"/>
          </a:xfrm>
          <a:prstGeom prst="rect">
            <a:avLst/>
          </a:prstGeom>
        </p:spPr>
        <p:txBody>
          <a:bodyPr/>
          <a:lstStyle>
            <a:lvl1pPr marL="0" indent="0">
              <a:buFontTx/>
              <a:buNone/>
              <a:defRPr/>
            </a:lvl1pPr>
          </a:lstStyle>
          <a:p>
            <a:r>
              <a:rPr lang="sv-SE" dirty="0"/>
              <a:t>Använd enbart för bilder med transparant bakgrund (.</a:t>
            </a:r>
            <a:r>
              <a:rPr lang="sv-SE" dirty="0" err="1"/>
              <a:t>png</a:t>
            </a:r>
            <a:r>
              <a:rPr lang="sv-SE" dirty="0"/>
              <a:t> format)</a:t>
            </a:r>
          </a:p>
        </p:txBody>
      </p:sp>
    </p:spTree>
    <p:extLst>
      <p:ext uri="{BB962C8B-B14F-4D97-AF65-F5344CB8AC3E}">
        <p14:creationId xmlns:p14="http://schemas.microsoft.com/office/powerpoint/2010/main" val="2852463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D605200-1B1A-4D11-BB11-D2E052816D68}"/>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FB8E47E2-5945-4DA5-A538-C06777F507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D4999E95-F064-4783-8E21-890CAC028656}"/>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5F74DD18-B2F4-4A75-BCCE-D18FD99D18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1422BB80-EE12-4518-A497-EA17780B6161}"/>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58CED3BC-6EFB-45A7-9A2E-81C7706F06CC}"/>
              </a:ext>
            </a:extLst>
          </p:cNvPr>
          <p:cNvSpPr>
            <a:spLocks noGrp="1"/>
          </p:cNvSpPr>
          <p:nvPr>
            <p:ph type="dt" sz="half" idx="10"/>
          </p:nvPr>
        </p:nvSpPr>
        <p:spPr/>
        <p:txBody>
          <a:bodyPr/>
          <a:lstStyle/>
          <a:p>
            <a:fld id="{31E81704-F93A-47A0-A688-F5D3EEC871DC}" type="datetimeFigureOut">
              <a:rPr lang="sv-SE" smtClean="0"/>
              <a:t>2024-09-30</a:t>
            </a:fld>
            <a:endParaRPr lang="sv-SE"/>
          </a:p>
        </p:txBody>
      </p:sp>
      <p:sp>
        <p:nvSpPr>
          <p:cNvPr id="8" name="Platshållare för sidfot 7">
            <a:extLst>
              <a:ext uri="{FF2B5EF4-FFF2-40B4-BE49-F238E27FC236}">
                <a16:creationId xmlns:a16="http://schemas.microsoft.com/office/drawing/2014/main" id="{5B720172-7984-4AD2-8334-74958DF68C14}"/>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93D33808-7781-4521-B27F-301F7F511319}"/>
              </a:ext>
            </a:extLst>
          </p:cNvPr>
          <p:cNvSpPr>
            <a:spLocks noGrp="1"/>
          </p:cNvSpPr>
          <p:nvPr>
            <p:ph type="sldNum" sz="quarter" idx="12"/>
          </p:nvPr>
        </p:nvSpPr>
        <p:spPr/>
        <p:txBody>
          <a:bodyPr/>
          <a:lstStyle/>
          <a:p>
            <a:fld id="{C753071B-68AD-4997-B33D-58FFD76AE00D}" type="slidenum">
              <a:rPr lang="sv-SE" smtClean="0"/>
              <a:t>‹#›</a:t>
            </a:fld>
            <a:endParaRPr lang="sv-SE"/>
          </a:p>
        </p:txBody>
      </p:sp>
    </p:spTree>
    <p:extLst>
      <p:ext uri="{BB962C8B-B14F-4D97-AF65-F5344CB8AC3E}">
        <p14:creationId xmlns:p14="http://schemas.microsoft.com/office/powerpoint/2010/main" val="14953990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8_TEXT + BILD Högercentrerad + TOPPDEKOR">
    <p:spTree>
      <p:nvGrpSpPr>
        <p:cNvPr id="1" name=""/>
        <p:cNvGrpSpPr/>
        <p:nvPr/>
      </p:nvGrpSpPr>
      <p:grpSpPr>
        <a:xfrm>
          <a:off x="0" y="0"/>
          <a:ext cx="0" cy="0"/>
          <a:chOff x="0" y="0"/>
          <a:chExt cx="0" cy="0"/>
        </a:xfrm>
      </p:grpSpPr>
      <p:sp>
        <p:nvSpPr>
          <p:cNvPr id="8" name="Platshållare för text 3">
            <a:extLst>
              <a:ext uri="{FF2B5EF4-FFF2-40B4-BE49-F238E27FC236}">
                <a16:creationId xmlns:a16="http://schemas.microsoft.com/office/drawing/2014/main" id="{AD6D3AA1-E9D9-4E11-A5A3-1A140DCB7185}"/>
              </a:ext>
            </a:extLst>
          </p:cNvPr>
          <p:cNvSpPr txBox="1">
            <a:spLocks/>
          </p:cNvSpPr>
          <p:nvPr userDrawn="1"/>
        </p:nvSpPr>
        <p:spPr>
          <a:xfrm rot="120000">
            <a:off x="-457981" y="1514597"/>
            <a:ext cx="12891728" cy="5667423"/>
          </a:xfrm>
          <a:prstGeom prst="rect">
            <a:avLst/>
          </a:prstGeom>
          <a:solidFill>
            <a:srgbClr val="71B2C9">
              <a:alpha val="10000"/>
            </a:srgbClr>
          </a:solidFill>
        </p:spPr>
        <p:txBody>
          <a:bodyPr lIns="144000" tIns="144000" rIns="0" bIns="0" anchor="t"/>
          <a:lstStyle>
            <a:lvl1pPr marL="171450" indent="-171450" algn="l" defTabSz="685800" rtl="0" eaLnBrk="1" latinLnBrk="0" hangingPunct="1">
              <a:lnSpc>
                <a:spcPct val="90000"/>
              </a:lnSpc>
              <a:spcBef>
                <a:spcPts val="750"/>
              </a:spcBef>
              <a:buFontTx/>
              <a:buBlip>
                <a:blip r:embed="rId2"/>
              </a:buBlip>
              <a:defRPr sz="1400" kern="1200">
                <a:solidFill>
                  <a:schemeClr val="tx1">
                    <a:lumMod val="75000"/>
                  </a:schemeClr>
                </a:solidFill>
                <a:latin typeface="+mj-lt"/>
                <a:ea typeface="+mn-ea"/>
                <a:cs typeface="+mn-cs"/>
              </a:defRPr>
            </a:lvl1pPr>
            <a:lvl2pPr marL="514350" indent="-171450" algn="l" defTabSz="685800" rtl="0" eaLnBrk="1" latinLnBrk="0" hangingPunct="1">
              <a:lnSpc>
                <a:spcPct val="90000"/>
              </a:lnSpc>
              <a:spcBef>
                <a:spcPts val="375"/>
              </a:spcBef>
              <a:buFontTx/>
              <a:buBlip>
                <a:blip r:embed="rId3"/>
              </a:buBlip>
              <a:defRPr sz="1200" kern="1200">
                <a:solidFill>
                  <a:schemeClr val="tx1">
                    <a:lumMod val="75000"/>
                  </a:schemeClr>
                </a:solidFill>
                <a:latin typeface="+mj-lt"/>
                <a:ea typeface="+mn-ea"/>
                <a:cs typeface="+mn-cs"/>
              </a:defRPr>
            </a:lvl2pPr>
            <a:lvl3pPr marL="857250" indent="-171450" algn="l" defTabSz="685800" rtl="0" eaLnBrk="1" latinLnBrk="0" hangingPunct="1">
              <a:lnSpc>
                <a:spcPct val="90000"/>
              </a:lnSpc>
              <a:spcBef>
                <a:spcPts val="375"/>
              </a:spcBef>
              <a:buFontTx/>
              <a:buBlip>
                <a:blip r:embed="rId4"/>
              </a:buBlip>
              <a:defRPr sz="1200"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Tx/>
              <a:buNone/>
            </a:pPr>
            <a:endParaRPr lang="sv-SE" sz="1867" dirty="0"/>
          </a:p>
        </p:txBody>
      </p:sp>
      <p:sp>
        <p:nvSpPr>
          <p:cNvPr id="6" name="Platshållare för bild 7"/>
          <p:cNvSpPr>
            <a:spLocks noGrp="1"/>
          </p:cNvSpPr>
          <p:nvPr>
            <p:ph type="pic" sz="quarter" idx="13" hasCustomPrompt="1"/>
          </p:nvPr>
        </p:nvSpPr>
        <p:spPr>
          <a:xfrm>
            <a:off x="6288001" y="1704000"/>
            <a:ext cx="5376599" cy="4413299"/>
          </a:xfrm>
          <a:prstGeom prst="rect">
            <a:avLst/>
          </a:prstGeom>
        </p:spPr>
        <p:txBody>
          <a:bodyPr/>
          <a:lstStyle>
            <a:lvl1pPr marL="0" indent="0">
              <a:buFontTx/>
              <a:buNone/>
              <a:defRPr/>
            </a:lvl1pPr>
          </a:lstStyle>
          <a:p>
            <a:r>
              <a:rPr lang="sv-SE" dirty="0"/>
              <a:t>Använd enbart för bilder med transparant bakgrund (.</a:t>
            </a:r>
            <a:r>
              <a:rPr lang="sv-SE" dirty="0" err="1"/>
              <a:t>png</a:t>
            </a:r>
            <a:r>
              <a:rPr lang="sv-SE" dirty="0"/>
              <a:t> format)</a:t>
            </a:r>
          </a:p>
        </p:txBody>
      </p:sp>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698840"/>
            <a:ext cx="5376599" cy="441329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268926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_PUNKTLISTA Dubbel + BOTTENDEKOR">
    <p:spTree>
      <p:nvGrpSpPr>
        <p:cNvPr id="1" name=""/>
        <p:cNvGrpSpPr/>
        <p:nvPr/>
      </p:nvGrpSpPr>
      <p:grpSpPr>
        <a:xfrm>
          <a:off x="0" y="0"/>
          <a:ext cx="0" cy="0"/>
          <a:chOff x="0" y="0"/>
          <a:chExt cx="0" cy="0"/>
        </a:xfrm>
      </p:grpSpPr>
      <p:sp>
        <p:nvSpPr>
          <p:cNvPr id="13" name="Platshållare för text 10">
            <a:extLst>
              <a:ext uri="{FF2B5EF4-FFF2-40B4-BE49-F238E27FC236}">
                <a16:creationId xmlns:a16="http://schemas.microsoft.com/office/drawing/2014/main" id="{371B97B8-12EB-41C2-B981-17B858154936}"/>
              </a:ext>
            </a:extLst>
          </p:cNvPr>
          <p:cNvSpPr>
            <a:spLocks noGrp="1"/>
          </p:cNvSpPr>
          <p:nvPr>
            <p:ph type="body" sz="quarter" idx="19" hasCustomPrompt="1"/>
          </p:nvPr>
        </p:nvSpPr>
        <p:spPr>
          <a:xfrm>
            <a:off x="6384032" y="2276872"/>
            <a:ext cx="5184576" cy="3552395"/>
          </a:xfrm>
          <a:prstGeom prst="rect">
            <a:avLst/>
          </a:prstGeom>
        </p:spPr>
        <p:txBody>
          <a:bodyPr lIns="18000" tIns="0" rIns="0" bIns="0" anchor="ctr"/>
          <a:lstStyle>
            <a:lvl1pPr marL="359991" indent="-359991">
              <a:lnSpc>
                <a:spcPct val="110000"/>
              </a:lnSpc>
              <a:buFontTx/>
              <a:buBlip>
                <a:blip r:embed="rId2"/>
              </a:buBlip>
              <a:defRPr sz="2133" spc="40" baseline="0">
                <a:solidFill>
                  <a:schemeClr val="tx1">
                    <a:lumMod val="75000"/>
                  </a:schemeClr>
                </a:solidFill>
                <a:latin typeface="+mj-lt"/>
              </a:defRPr>
            </a:lvl1pPr>
            <a:lvl2pPr marL="719982" indent="-359991">
              <a:lnSpc>
                <a:spcPct val="110000"/>
              </a:lnSpc>
              <a:buFontTx/>
              <a:buBlip>
                <a:blip r:embed="rId3"/>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2" name="Platshållare för text 10">
            <a:extLst>
              <a:ext uri="{FF2B5EF4-FFF2-40B4-BE49-F238E27FC236}">
                <a16:creationId xmlns:a16="http://schemas.microsoft.com/office/drawing/2014/main" id="{9E14B42E-E909-474C-AE05-EF1C0EC9076D}"/>
              </a:ext>
            </a:extLst>
          </p:cNvPr>
          <p:cNvSpPr>
            <a:spLocks noGrp="1"/>
          </p:cNvSpPr>
          <p:nvPr>
            <p:ph type="body" sz="quarter" idx="15" hasCustomPrompt="1"/>
          </p:nvPr>
        </p:nvSpPr>
        <p:spPr>
          <a:xfrm>
            <a:off x="623392" y="2084851"/>
            <a:ext cx="5192335" cy="3648405"/>
          </a:xfrm>
          <a:prstGeom prst="rect">
            <a:avLst/>
          </a:prstGeom>
        </p:spPr>
        <p:txBody>
          <a:bodyPr lIns="18000" tIns="0" rIns="0" bIns="0" anchor="ctr"/>
          <a:lstStyle>
            <a:lvl1pPr marL="380990" indent="-380990">
              <a:lnSpc>
                <a:spcPct val="110000"/>
              </a:lnSpc>
              <a:buFontTx/>
              <a:buBlip>
                <a:blip r:embed="rId2"/>
              </a:buBlip>
              <a:defRPr sz="2133" spc="40" baseline="0">
                <a:solidFill>
                  <a:schemeClr val="tx1">
                    <a:lumMod val="75000"/>
                  </a:schemeClr>
                </a:solidFill>
                <a:latin typeface="+mj-lt"/>
              </a:defRPr>
            </a:lvl1pPr>
            <a:lvl2pPr marL="588585" indent="-228594">
              <a:lnSpc>
                <a:spcPct val="110000"/>
              </a:lnSpc>
              <a:buFontTx/>
              <a:buBlip>
                <a:blip r:embed="rId5"/>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9" name="Rektangel 8">
            <a:extLst>
              <a:ext uri="{FF2B5EF4-FFF2-40B4-BE49-F238E27FC236}">
                <a16:creationId xmlns:a16="http://schemas.microsoft.com/office/drawing/2014/main" id="{664880BB-2B4A-446F-9EBE-451466FE19D5}"/>
              </a:ext>
            </a:extLst>
          </p:cNvPr>
          <p:cNvSpPr/>
          <p:nvPr userDrawn="1"/>
        </p:nvSpPr>
        <p:spPr>
          <a:xfrm rot="60000">
            <a:off x="-442753" y="1835991"/>
            <a:ext cx="6542896" cy="4080000"/>
          </a:xfrm>
          <a:prstGeom prst="rect">
            <a:avLst/>
          </a:prstGeom>
          <a:solidFill>
            <a:srgbClr val="A8AD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p>
        </p:txBody>
      </p:sp>
      <p:sp>
        <p:nvSpPr>
          <p:cNvPr id="8" name="Rektangel 7">
            <a:extLst>
              <a:ext uri="{FF2B5EF4-FFF2-40B4-BE49-F238E27FC236}">
                <a16:creationId xmlns:a16="http://schemas.microsoft.com/office/drawing/2014/main" id="{C771AB39-AA9B-4B36-B6C5-46C9A181BA1A}"/>
              </a:ext>
            </a:extLst>
          </p:cNvPr>
          <p:cNvSpPr/>
          <p:nvPr userDrawn="1"/>
        </p:nvSpPr>
        <p:spPr>
          <a:xfrm rot="60000">
            <a:off x="6099632" y="2043843"/>
            <a:ext cx="6338619" cy="4080000"/>
          </a:xfrm>
          <a:prstGeom prst="rect">
            <a:avLst/>
          </a:prstGeom>
          <a:solidFill>
            <a:srgbClr val="C8102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p>
        </p:txBody>
      </p:sp>
      <p:sp>
        <p:nvSpPr>
          <p:cNvPr id="7" name="Rubrik 1">
            <a:extLst>
              <a:ext uri="{FF2B5EF4-FFF2-40B4-BE49-F238E27FC236}">
                <a16:creationId xmlns:a16="http://schemas.microsoft.com/office/drawing/2014/main" id="{0635B282-CE9D-4645-932A-33E0184E24E8}"/>
              </a:ext>
            </a:extLst>
          </p:cNvPr>
          <p:cNvSpPr>
            <a:spLocks noGrp="1"/>
          </p:cNvSpPr>
          <p:nvPr>
            <p:ph type="title" hasCustomPrompt="1"/>
          </p:nvPr>
        </p:nvSpPr>
        <p:spPr>
          <a:xfrm>
            <a:off x="527381" y="548681"/>
            <a:ext cx="5376595"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10" name="Platshållare för text 3">
            <a:extLst>
              <a:ext uri="{FF2B5EF4-FFF2-40B4-BE49-F238E27FC236}">
                <a16:creationId xmlns:a16="http://schemas.microsoft.com/office/drawing/2014/main" id="{B3401379-E399-4697-A38F-50EF94F77742}"/>
              </a:ext>
            </a:extLst>
          </p:cNvPr>
          <p:cNvSpPr>
            <a:spLocks noGrp="1"/>
          </p:cNvSpPr>
          <p:nvPr>
            <p:ph type="body" sz="quarter" idx="20" hasCustomPrompt="1"/>
          </p:nvPr>
        </p:nvSpPr>
        <p:spPr>
          <a:xfrm>
            <a:off x="527381" y="1218789"/>
            <a:ext cx="5376595"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6" name="Platshållare för text 11">
            <a:extLst>
              <a:ext uri="{FF2B5EF4-FFF2-40B4-BE49-F238E27FC236}">
                <a16:creationId xmlns:a16="http://schemas.microsoft.com/office/drawing/2014/main" id="{B7E2BC97-F240-4DAB-8636-CA4EC32AA529}"/>
              </a:ext>
            </a:extLst>
          </p:cNvPr>
          <p:cNvSpPr>
            <a:spLocks noGrp="1"/>
          </p:cNvSpPr>
          <p:nvPr>
            <p:ph type="body" sz="quarter" idx="18" hasCustomPrompt="1"/>
          </p:nvPr>
        </p:nvSpPr>
        <p:spPr>
          <a:xfrm>
            <a:off x="6288024" y="1218787"/>
            <a:ext cx="5376595" cy="289999"/>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Jämförelse, el. forts.</a:t>
            </a:r>
          </a:p>
        </p:txBody>
      </p:sp>
    </p:spTree>
    <p:extLst>
      <p:ext uri="{BB962C8B-B14F-4D97-AF65-F5344CB8AC3E}">
        <p14:creationId xmlns:p14="http://schemas.microsoft.com/office/powerpoint/2010/main" val="2727047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 BILDSERIE högercentrerat">
    <p:spTree>
      <p:nvGrpSpPr>
        <p:cNvPr id="1" name=""/>
        <p:cNvGrpSpPr/>
        <p:nvPr/>
      </p:nvGrpSpPr>
      <p:grpSpPr>
        <a:xfrm>
          <a:off x="0" y="0"/>
          <a:ext cx="0" cy="0"/>
          <a:chOff x="0" y="0"/>
          <a:chExt cx="0" cy="0"/>
        </a:xfrm>
      </p:grpSpPr>
      <p:sp>
        <p:nvSpPr>
          <p:cNvPr id="13" name="Platshållare för bild 7"/>
          <p:cNvSpPr>
            <a:spLocks noGrp="1"/>
          </p:cNvSpPr>
          <p:nvPr>
            <p:ph type="pic" sz="quarter" idx="18" hasCustomPrompt="1"/>
          </p:nvPr>
        </p:nvSpPr>
        <p:spPr>
          <a:xfrm>
            <a:off x="6288021" y="1704075"/>
            <a:ext cx="2592288" cy="2108968"/>
          </a:xfrm>
          <a:prstGeom prst="rect">
            <a:avLst/>
          </a:prstGeom>
        </p:spPr>
        <p:txBody>
          <a:bodyPr/>
          <a:lstStyle>
            <a:lvl1pPr marL="0" indent="0">
              <a:buFontTx/>
              <a:buNone/>
              <a:defRPr/>
            </a:lvl1pPr>
          </a:lstStyle>
          <a:p>
            <a:r>
              <a:rPr lang="sv-SE" dirty="0"/>
              <a:t>Bild 1</a:t>
            </a:r>
          </a:p>
        </p:txBody>
      </p:sp>
      <p:pic>
        <p:nvPicPr>
          <p:cNvPr id="6" name="Bildobjekt 5"/>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10" name="Platshållare för bild 7"/>
          <p:cNvSpPr>
            <a:spLocks noGrp="1"/>
          </p:cNvSpPr>
          <p:nvPr>
            <p:ph type="pic" sz="quarter" idx="16" hasCustomPrompt="1"/>
          </p:nvPr>
        </p:nvSpPr>
        <p:spPr>
          <a:xfrm>
            <a:off x="6288021" y="4005064"/>
            <a:ext cx="2592288" cy="2108968"/>
          </a:xfrm>
          <a:prstGeom prst="rect">
            <a:avLst/>
          </a:prstGeom>
        </p:spPr>
        <p:txBody>
          <a:bodyPr/>
          <a:lstStyle>
            <a:lvl1pPr marL="0" indent="0">
              <a:buFontTx/>
              <a:buNone/>
              <a:defRPr/>
            </a:lvl1pPr>
          </a:lstStyle>
          <a:p>
            <a:r>
              <a:rPr lang="sv-SE" dirty="0"/>
              <a:t>Bild 2</a:t>
            </a:r>
          </a:p>
        </p:txBody>
      </p:sp>
      <p:sp>
        <p:nvSpPr>
          <p:cNvPr id="11" name="Platshållare för bild 7"/>
          <p:cNvSpPr>
            <a:spLocks noGrp="1"/>
          </p:cNvSpPr>
          <p:nvPr>
            <p:ph type="pic" sz="quarter" idx="17" hasCustomPrompt="1"/>
          </p:nvPr>
        </p:nvSpPr>
        <p:spPr>
          <a:xfrm>
            <a:off x="9072330" y="1700035"/>
            <a:ext cx="2592287" cy="4413996"/>
          </a:xfrm>
          <a:prstGeom prst="rect">
            <a:avLst/>
          </a:prstGeom>
        </p:spPr>
        <p:txBody>
          <a:bodyPr/>
          <a:lstStyle>
            <a:lvl1pPr marL="0" indent="0">
              <a:buFontTx/>
              <a:buNone/>
              <a:defRPr/>
            </a:lvl1pPr>
          </a:lstStyle>
          <a:p>
            <a:r>
              <a:rPr lang="sv-SE" dirty="0"/>
              <a:t>Bild 3</a:t>
            </a:r>
          </a:p>
        </p:txBody>
      </p:sp>
      <p:sp>
        <p:nvSpPr>
          <p:cNvPr id="9" name="Rubrik 1">
            <a:extLst>
              <a:ext uri="{FF2B5EF4-FFF2-40B4-BE49-F238E27FC236}">
                <a16:creationId xmlns:a16="http://schemas.microsoft.com/office/drawing/2014/main" id="{FE3BC328-038A-4A28-9983-042A7187B55C}"/>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2" name="Platshållare för text 3">
            <a:extLst>
              <a:ext uri="{FF2B5EF4-FFF2-40B4-BE49-F238E27FC236}">
                <a16:creationId xmlns:a16="http://schemas.microsoft.com/office/drawing/2014/main" id="{7F984574-28A6-401F-843B-82704EB9D294}"/>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6" name="Platshållare för text 3">
            <a:extLst>
              <a:ext uri="{FF2B5EF4-FFF2-40B4-BE49-F238E27FC236}">
                <a16:creationId xmlns:a16="http://schemas.microsoft.com/office/drawing/2014/main" id="{76D22260-83F5-4592-ABCF-BF21E83A22E5}"/>
              </a:ext>
            </a:extLst>
          </p:cNvPr>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18190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Endast vid MÖRK BAKRGRUNDSBILD Helsida MELLANBLAD">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45D093F7-1F98-49B0-AF00-E54D82606241}"/>
              </a:ext>
            </a:extLst>
          </p:cNvPr>
          <p:cNvSpPr/>
          <p:nvPr userDrawn="1"/>
        </p:nvSpPr>
        <p:spPr>
          <a:xfrm>
            <a:off x="0" y="6309320"/>
            <a:ext cx="12192000" cy="54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solidFill>
                  <a:schemeClr val="bg1">
                    <a:lumMod val="95000"/>
                  </a:schemeClr>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OBS! använd endast vid mörk bakgrundsbild</a:t>
            </a:r>
          </a:p>
        </p:txBody>
      </p:sp>
      <p:sp>
        <p:nvSpPr>
          <p:cNvPr id="5" name="Rubrik 1"/>
          <p:cNvSpPr>
            <a:spLocks noGrp="1"/>
          </p:cNvSpPr>
          <p:nvPr>
            <p:ph type="title" hasCustomPrompt="1"/>
          </p:nvPr>
        </p:nvSpPr>
        <p:spPr>
          <a:xfrm>
            <a:off x="527382" y="4869160"/>
            <a:ext cx="5376597" cy="480053"/>
          </a:xfrm>
          <a:prstGeom prst="rect">
            <a:avLst/>
          </a:prstGeom>
        </p:spPr>
        <p:txBody>
          <a:bodyPr lIns="0" tIns="0" rIns="0" bIns="0" anchor="t" anchorCtr="0"/>
          <a:lstStyle>
            <a:lvl1pPr>
              <a:defRPr sz="3733" b="1" baseline="0">
                <a:solidFill>
                  <a:schemeClr val="bg1"/>
                </a:solidFill>
                <a:latin typeface="+mn-lt"/>
              </a:defRPr>
            </a:lvl1pPr>
          </a:lstStyle>
          <a:p>
            <a:r>
              <a:rPr lang="sv-SE" dirty="0"/>
              <a:t>Rubrik</a:t>
            </a:r>
          </a:p>
        </p:txBody>
      </p:sp>
      <p:sp>
        <p:nvSpPr>
          <p:cNvPr id="6" name="Platshållare för text 3"/>
          <p:cNvSpPr>
            <a:spLocks noGrp="1"/>
          </p:cNvSpPr>
          <p:nvPr>
            <p:ph type="body" sz="quarter" idx="14" hasCustomPrompt="1"/>
          </p:nvPr>
        </p:nvSpPr>
        <p:spPr>
          <a:xfrm>
            <a:off x="527382" y="5440898"/>
            <a:ext cx="5376597" cy="292359"/>
          </a:xfrm>
          <a:prstGeom prst="rect">
            <a:avLst/>
          </a:prstGeom>
        </p:spPr>
        <p:txBody>
          <a:bodyPr lIns="18000" tIns="0" rIns="0" bIns="0" anchor="ctr"/>
          <a:lstStyle>
            <a:lvl1pPr marL="0" indent="0">
              <a:buNone/>
              <a:defRPr sz="2400" b="0" spc="40" baseline="0">
                <a:solidFill>
                  <a:schemeClr val="bg1"/>
                </a:solidFill>
                <a:latin typeface="+mj-lt"/>
              </a:defRPr>
            </a:lvl1pPr>
          </a:lstStyle>
          <a:p>
            <a:pPr lvl="0"/>
            <a:r>
              <a:rPr lang="sv-SE" dirty="0"/>
              <a:t>Underrubrik</a:t>
            </a:r>
          </a:p>
        </p:txBody>
      </p:sp>
      <p:sp>
        <p:nvSpPr>
          <p:cNvPr id="8" name="Platshållare för datum 2"/>
          <p:cNvSpPr txBox="1">
            <a:spLocks/>
          </p:cNvSpPr>
          <p:nvPr userDrawn="1"/>
        </p:nvSpPr>
        <p:spPr>
          <a:xfrm>
            <a:off x="10128448"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95000"/>
                  </a:schemeClr>
                </a:solidFill>
                <a:latin typeface="+mj-lt"/>
              </a:rPr>
              <a:pPr algn="r"/>
              <a:t>2024-09-30</a:t>
            </a:fld>
            <a:endParaRPr lang="sv-SE" sz="1200" spc="400" dirty="0">
              <a:solidFill>
                <a:schemeClr val="bg1">
                  <a:lumMod val="95000"/>
                </a:schemeClr>
              </a:solidFill>
              <a:latin typeface="+mj-lt"/>
            </a:endParaRPr>
          </a:p>
        </p:txBody>
      </p:sp>
      <p:sp>
        <p:nvSpPr>
          <p:cNvPr id="9" name="Platshållare för sidfot 3"/>
          <p:cNvSpPr txBox="1">
            <a:spLocks/>
          </p:cNvSpPr>
          <p:nvPr userDrawn="1"/>
        </p:nvSpPr>
        <p:spPr>
          <a:xfrm>
            <a:off x="527381" y="6309320"/>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lumMod val="95000"/>
                  </a:schemeClr>
                </a:solidFill>
                <a:latin typeface="+mj-lt"/>
              </a:rPr>
              <a:t>Innovationsplattformen</a:t>
            </a:r>
          </a:p>
        </p:txBody>
      </p:sp>
    </p:spTree>
    <p:extLst>
      <p:ext uri="{BB962C8B-B14F-4D97-AF65-F5344CB8AC3E}">
        <p14:creationId xmlns:p14="http://schemas.microsoft.com/office/powerpoint/2010/main" val="766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Endast vid LJUS BAKGRUNDSBILD Helsida MELLANBLAD">
    <p:spTree>
      <p:nvGrpSpPr>
        <p:cNvPr id="1" name=""/>
        <p:cNvGrpSpPr/>
        <p:nvPr/>
      </p:nvGrpSpPr>
      <p:grpSpPr>
        <a:xfrm>
          <a:off x="0" y="0"/>
          <a:ext cx="0" cy="0"/>
          <a:chOff x="0" y="0"/>
          <a:chExt cx="0" cy="0"/>
        </a:xfrm>
      </p:grpSpPr>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OBS! använd endast vid Ljus bakgrundsbild</a:t>
            </a:r>
          </a:p>
        </p:txBody>
      </p:sp>
      <p:sp>
        <p:nvSpPr>
          <p:cNvPr id="5" name="Rubrik 1"/>
          <p:cNvSpPr>
            <a:spLocks noGrp="1"/>
          </p:cNvSpPr>
          <p:nvPr>
            <p:ph type="title" hasCustomPrompt="1"/>
          </p:nvPr>
        </p:nvSpPr>
        <p:spPr>
          <a:xfrm>
            <a:off x="527382" y="4869160"/>
            <a:ext cx="5376597" cy="480053"/>
          </a:xfrm>
          <a:prstGeom prst="rect">
            <a:avLst/>
          </a:prstGeom>
        </p:spPr>
        <p:txBody>
          <a:bodyPr lIns="0" tIns="0" rIns="0" bIns="0" anchor="t" anchorCtr="0"/>
          <a:lstStyle>
            <a:lvl1pPr>
              <a:defRPr sz="3733" b="0" baseline="0">
                <a:solidFill>
                  <a:schemeClr val="tx1">
                    <a:lumMod val="75000"/>
                  </a:schemeClr>
                </a:solidFill>
                <a:latin typeface="+mn-lt"/>
              </a:defRPr>
            </a:lvl1pPr>
          </a:lstStyle>
          <a:p>
            <a:r>
              <a:rPr lang="sv-SE" dirty="0"/>
              <a:t>Rubrik</a:t>
            </a:r>
          </a:p>
        </p:txBody>
      </p:sp>
      <p:sp>
        <p:nvSpPr>
          <p:cNvPr id="6" name="Platshållare för text 3"/>
          <p:cNvSpPr>
            <a:spLocks noGrp="1"/>
          </p:cNvSpPr>
          <p:nvPr>
            <p:ph type="body" sz="quarter" idx="14" hasCustomPrompt="1"/>
          </p:nvPr>
        </p:nvSpPr>
        <p:spPr>
          <a:xfrm>
            <a:off x="527382" y="5445224"/>
            <a:ext cx="5376597" cy="288032"/>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Underrubrik</a:t>
            </a:r>
          </a:p>
        </p:txBody>
      </p:sp>
    </p:spTree>
    <p:extLst>
      <p:ext uri="{BB962C8B-B14F-4D97-AF65-F5344CB8AC3E}">
        <p14:creationId xmlns:p14="http://schemas.microsoft.com/office/powerpoint/2010/main" val="552920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ILDSERIE HELSIDA mellanblad">
    <p:spTree>
      <p:nvGrpSpPr>
        <p:cNvPr id="1" name=""/>
        <p:cNvGrpSpPr/>
        <p:nvPr/>
      </p:nvGrpSpPr>
      <p:grpSpPr>
        <a:xfrm>
          <a:off x="0" y="0"/>
          <a:ext cx="0" cy="0"/>
          <a:chOff x="0" y="0"/>
          <a:chExt cx="0" cy="0"/>
        </a:xfrm>
      </p:grpSpPr>
      <p:pic>
        <p:nvPicPr>
          <p:cNvPr id="14" name="Bildobjekt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5" y="0"/>
            <a:ext cx="12188391" cy="6858000"/>
          </a:xfrm>
          <a:prstGeom prst="rect">
            <a:avLst/>
          </a:prstGeom>
        </p:spPr>
      </p:pic>
      <p:sp>
        <p:nvSpPr>
          <p:cNvPr id="7" name="Platshållare för bild 2"/>
          <p:cNvSpPr>
            <a:spLocks noGrp="1"/>
          </p:cNvSpPr>
          <p:nvPr>
            <p:ph type="pic" idx="1" hasCustomPrompt="1"/>
          </p:nvPr>
        </p:nvSpPr>
        <p:spPr>
          <a:xfrm>
            <a:off x="0" y="1512000"/>
            <a:ext cx="3887755" cy="3168352"/>
          </a:xfrm>
          <a:prstGeom prst="rect">
            <a:avLst/>
          </a:prstGeom>
        </p:spPr>
        <p:txBody>
          <a:bodyPr/>
          <a:lstStyle>
            <a:lvl1pPr marL="0" indent="0">
              <a:buNone/>
              <a:defRPr sz="4267" baseline="0">
                <a:solidFill>
                  <a:schemeClr val="bg1"/>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Bild 1</a:t>
            </a:r>
          </a:p>
        </p:txBody>
      </p:sp>
      <p:sp>
        <p:nvSpPr>
          <p:cNvPr id="8" name="Platshållare för datum 2"/>
          <p:cNvSpPr txBox="1">
            <a:spLocks/>
          </p:cNvSpPr>
          <p:nvPr userDrawn="1"/>
        </p:nvSpPr>
        <p:spPr>
          <a:xfrm>
            <a:off x="10224459" y="6117299"/>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solidFill>
                <a:latin typeface="+mj-lt"/>
              </a:rPr>
              <a:pPr algn="r"/>
              <a:t>2024-09-30</a:t>
            </a:fld>
            <a:endParaRPr lang="sv-SE" sz="1200" spc="400" dirty="0">
              <a:solidFill>
                <a:schemeClr val="bg1"/>
              </a:solidFill>
              <a:latin typeface="+mj-lt"/>
            </a:endParaRPr>
          </a:p>
        </p:txBody>
      </p:sp>
      <p:sp>
        <p:nvSpPr>
          <p:cNvPr id="9" name="Platshållare för sidfot 3"/>
          <p:cNvSpPr txBox="1">
            <a:spLocks/>
          </p:cNvSpPr>
          <p:nvPr userDrawn="1"/>
        </p:nvSpPr>
        <p:spPr>
          <a:xfrm>
            <a:off x="527381" y="6117299"/>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solidFill>
                <a:latin typeface="+mj-lt"/>
              </a:rPr>
              <a:t>Innovationsplattformen</a:t>
            </a:r>
          </a:p>
        </p:txBody>
      </p:sp>
      <p:sp>
        <p:nvSpPr>
          <p:cNvPr id="11" name="Platshållare för bild 2"/>
          <p:cNvSpPr>
            <a:spLocks noGrp="1"/>
          </p:cNvSpPr>
          <p:nvPr>
            <p:ph type="pic" idx="15" hasCustomPrompt="1"/>
          </p:nvPr>
        </p:nvSpPr>
        <p:spPr>
          <a:xfrm>
            <a:off x="4079776" y="1512000"/>
            <a:ext cx="4032448" cy="3168352"/>
          </a:xfrm>
          <a:prstGeom prst="rect">
            <a:avLst/>
          </a:prstGeom>
        </p:spPr>
        <p:txBody>
          <a:bodyPr/>
          <a:lstStyle>
            <a:lvl1pPr marL="0" indent="0">
              <a:buNone/>
              <a:defRPr sz="4267" baseline="0">
                <a:solidFill>
                  <a:schemeClr val="bg1"/>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Bild 2</a:t>
            </a:r>
          </a:p>
        </p:txBody>
      </p:sp>
      <p:sp>
        <p:nvSpPr>
          <p:cNvPr id="12" name="Platshållare för bild 2"/>
          <p:cNvSpPr>
            <a:spLocks noGrp="1"/>
          </p:cNvSpPr>
          <p:nvPr>
            <p:ph type="pic" idx="16" hasCustomPrompt="1"/>
          </p:nvPr>
        </p:nvSpPr>
        <p:spPr>
          <a:xfrm>
            <a:off x="8304245" y="1512000"/>
            <a:ext cx="3887755" cy="3168352"/>
          </a:xfrm>
          <a:prstGeom prst="rect">
            <a:avLst/>
          </a:prstGeom>
        </p:spPr>
        <p:txBody>
          <a:bodyPr/>
          <a:lstStyle>
            <a:lvl1pPr marL="0" indent="0">
              <a:buNone/>
              <a:defRPr sz="4267" baseline="0">
                <a:solidFill>
                  <a:schemeClr val="bg1"/>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Bild 3</a:t>
            </a:r>
          </a:p>
        </p:txBody>
      </p:sp>
      <p:sp>
        <p:nvSpPr>
          <p:cNvPr id="13" name="Platshållare för text 3">
            <a:extLst>
              <a:ext uri="{FF2B5EF4-FFF2-40B4-BE49-F238E27FC236}">
                <a16:creationId xmlns:a16="http://schemas.microsoft.com/office/drawing/2014/main" id="{5CFC4F78-A745-44AC-B006-A235C54AEDEA}"/>
              </a:ext>
            </a:extLst>
          </p:cNvPr>
          <p:cNvSpPr>
            <a:spLocks noGrp="1"/>
          </p:cNvSpPr>
          <p:nvPr>
            <p:ph type="body" sz="quarter" idx="20" hasCustomPrompt="1"/>
          </p:nvPr>
        </p:nvSpPr>
        <p:spPr>
          <a:xfrm>
            <a:off x="527382" y="5445225"/>
            <a:ext cx="5376599" cy="289999"/>
          </a:xfrm>
          <a:prstGeom prst="rect">
            <a:avLst/>
          </a:prstGeom>
        </p:spPr>
        <p:txBody>
          <a:bodyPr lIns="18000" tIns="0" rIns="0" bIns="0" anchor="ctr"/>
          <a:lstStyle>
            <a:lvl1pPr marL="0" indent="0">
              <a:buNone/>
              <a:defRPr sz="2400" b="0">
                <a:solidFill>
                  <a:schemeClr val="bg1"/>
                </a:solidFill>
                <a:latin typeface="+mj-lt"/>
              </a:defRPr>
            </a:lvl1pPr>
          </a:lstStyle>
          <a:p>
            <a:pPr lvl="0"/>
            <a:r>
              <a:rPr lang="sv-SE" dirty="0"/>
              <a:t>Underrubrik</a:t>
            </a:r>
          </a:p>
        </p:txBody>
      </p:sp>
      <p:sp>
        <p:nvSpPr>
          <p:cNvPr id="15" name="Rubrik 1">
            <a:extLst>
              <a:ext uri="{FF2B5EF4-FFF2-40B4-BE49-F238E27FC236}">
                <a16:creationId xmlns:a16="http://schemas.microsoft.com/office/drawing/2014/main" id="{84930433-3481-44FA-BB44-F68D50C36228}"/>
              </a:ext>
            </a:extLst>
          </p:cNvPr>
          <p:cNvSpPr>
            <a:spLocks noGrp="1"/>
          </p:cNvSpPr>
          <p:nvPr>
            <p:ph type="title" hasCustomPrompt="1"/>
          </p:nvPr>
        </p:nvSpPr>
        <p:spPr>
          <a:xfrm>
            <a:off x="527382" y="4869160"/>
            <a:ext cx="5376597" cy="480053"/>
          </a:xfrm>
          <a:prstGeom prst="rect">
            <a:avLst/>
          </a:prstGeom>
        </p:spPr>
        <p:txBody>
          <a:bodyPr lIns="0" tIns="0" rIns="0" bIns="0" anchor="t" anchorCtr="0"/>
          <a:lstStyle>
            <a:lvl1pPr>
              <a:defRPr sz="3733" b="0" baseline="0">
                <a:solidFill>
                  <a:schemeClr val="bg1"/>
                </a:solidFill>
                <a:latin typeface="+mn-lt"/>
              </a:defRPr>
            </a:lvl1pPr>
          </a:lstStyle>
          <a:p>
            <a:r>
              <a:rPr lang="sv-SE" dirty="0"/>
              <a:t>Rubrik</a:t>
            </a:r>
          </a:p>
        </p:txBody>
      </p:sp>
    </p:spTree>
    <p:extLst>
      <p:ext uri="{BB962C8B-B14F-4D97-AF65-F5344CB8AC3E}">
        <p14:creationId xmlns:p14="http://schemas.microsoft.com/office/powerpoint/2010/main" val="715512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568EE77-7C79-43D9-9449-A66DD52B3427}"/>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B1871E10-0500-4B85-B560-DB487D1EB840}"/>
              </a:ext>
            </a:extLst>
          </p:cNvPr>
          <p:cNvSpPr>
            <a:spLocks noGrp="1"/>
          </p:cNvSpPr>
          <p:nvPr>
            <p:ph type="dt" sz="half" idx="10"/>
          </p:nvPr>
        </p:nvSpPr>
        <p:spPr/>
        <p:txBody>
          <a:bodyPr/>
          <a:lstStyle/>
          <a:p>
            <a:fld id="{31E81704-F93A-47A0-A688-F5D3EEC871DC}" type="datetimeFigureOut">
              <a:rPr lang="sv-SE" smtClean="0"/>
              <a:t>2024-09-30</a:t>
            </a:fld>
            <a:endParaRPr lang="sv-SE"/>
          </a:p>
        </p:txBody>
      </p:sp>
      <p:sp>
        <p:nvSpPr>
          <p:cNvPr id="4" name="Platshållare för sidfot 3">
            <a:extLst>
              <a:ext uri="{FF2B5EF4-FFF2-40B4-BE49-F238E27FC236}">
                <a16:creationId xmlns:a16="http://schemas.microsoft.com/office/drawing/2014/main" id="{2A331629-FDC6-44D9-B43B-AE13F9377827}"/>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23F6FCDE-0ACD-4084-B6C1-24DA7396C5C0}"/>
              </a:ext>
            </a:extLst>
          </p:cNvPr>
          <p:cNvSpPr>
            <a:spLocks noGrp="1"/>
          </p:cNvSpPr>
          <p:nvPr>
            <p:ph type="sldNum" sz="quarter" idx="12"/>
          </p:nvPr>
        </p:nvSpPr>
        <p:spPr/>
        <p:txBody>
          <a:bodyPr/>
          <a:lstStyle/>
          <a:p>
            <a:fld id="{C753071B-68AD-4997-B33D-58FFD76AE00D}" type="slidenum">
              <a:rPr lang="sv-SE" smtClean="0"/>
              <a:t>‹#›</a:t>
            </a:fld>
            <a:endParaRPr lang="sv-SE"/>
          </a:p>
        </p:txBody>
      </p:sp>
    </p:spTree>
    <p:extLst>
      <p:ext uri="{BB962C8B-B14F-4D97-AF65-F5344CB8AC3E}">
        <p14:creationId xmlns:p14="http://schemas.microsoft.com/office/powerpoint/2010/main" val="39185891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FFDEDC62-4BAD-4E69-B0ED-DD1A7C7B1148}"/>
              </a:ext>
            </a:extLst>
          </p:cNvPr>
          <p:cNvSpPr>
            <a:spLocks noGrp="1"/>
          </p:cNvSpPr>
          <p:nvPr>
            <p:ph type="dt" sz="half" idx="10"/>
          </p:nvPr>
        </p:nvSpPr>
        <p:spPr/>
        <p:txBody>
          <a:bodyPr/>
          <a:lstStyle/>
          <a:p>
            <a:fld id="{31E81704-F93A-47A0-A688-F5D3EEC871DC}" type="datetimeFigureOut">
              <a:rPr lang="sv-SE" smtClean="0"/>
              <a:t>2024-09-30</a:t>
            </a:fld>
            <a:endParaRPr lang="sv-SE"/>
          </a:p>
        </p:txBody>
      </p:sp>
      <p:sp>
        <p:nvSpPr>
          <p:cNvPr id="3" name="Platshållare för sidfot 2">
            <a:extLst>
              <a:ext uri="{FF2B5EF4-FFF2-40B4-BE49-F238E27FC236}">
                <a16:creationId xmlns:a16="http://schemas.microsoft.com/office/drawing/2014/main" id="{D044F436-FFDE-4E0A-8940-4206D27FA3F4}"/>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9FB5603C-595A-478D-B080-81B4A57C26DC}"/>
              </a:ext>
            </a:extLst>
          </p:cNvPr>
          <p:cNvSpPr>
            <a:spLocks noGrp="1"/>
          </p:cNvSpPr>
          <p:nvPr>
            <p:ph type="sldNum" sz="quarter" idx="12"/>
          </p:nvPr>
        </p:nvSpPr>
        <p:spPr/>
        <p:txBody>
          <a:bodyPr/>
          <a:lstStyle/>
          <a:p>
            <a:fld id="{C753071B-68AD-4997-B33D-58FFD76AE00D}" type="slidenum">
              <a:rPr lang="sv-SE" smtClean="0"/>
              <a:t>‹#›</a:t>
            </a:fld>
            <a:endParaRPr lang="sv-SE"/>
          </a:p>
        </p:txBody>
      </p:sp>
    </p:spTree>
    <p:extLst>
      <p:ext uri="{BB962C8B-B14F-4D97-AF65-F5344CB8AC3E}">
        <p14:creationId xmlns:p14="http://schemas.microsoft.com/office/powerpoint/2010/main" val="1330378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4D2DDE8-AF18-4625-A36E-73E5E26821B5}"/>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AC6B394A-A609-40A0-9E64-6572D4F706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9D9A767C-C34D-4A0A-A7C8-3113E72695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1C63AA79-44BD-414F-9689-DAE591428693}"/>
              </a:ext>
            </a:extLst>
          </p:cNvPr>
          <p:cNvSpPr>
            <a:spLocks noGrp="1"/>
          </p:cNvSpPr>
          <p:nvPr>
            <p:ph type="dt" sz="half" idx="10"/>
          </p:nvPr>
        </p:nvSpPr>
        <p:spPr/>
        <p:txBody>
          <a:bodyPr/>
          <a:lstStyle/>
          <a:p>
            <a:fld id="{31E81704-F93A-47A0-A688-F5D3EEC871DC}" type="datetimeFigureOut">
              <a:rPr lang="sv-SE" smtClean="0"/>
              <a:t>2024-09-30</a:t>
            </a:fld>
            <a:endParaRPr lang="sv-SE"/>
          </a:p>
        </p:txBody>
      </p:sp>
      <p:sp>
        <p:nvSpPr>
          <p:cNvPr id="6" name="Platshållare för sidfot 5">
            <a:extLst>
              <a:ext uri="{FF2B5EF4-FFF2-40B4-BE49-F238E27FC236}">
                <a16:creationId xmlns:a16="http://schemas.microsoft.com/office/drawing/2014/main" id="{02054DE2-A763-4463-9052-D0C7020FCEE3}"/>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CC5027A8-BB1F-4FA7-A05D-98C1992C5E9E}"/>
              </a:ext>
            </a:extLst>
          </p:cNvPr>
          <p:cNvSpPr>
            <a:spLocks noGrp="1"/>
          </p:cNvSpPr>
          <p:nvPr>
            <p:ph type="sldNum" sz="quarter" idx="12"/>
          </p:nvPr>
        </p:nvSpPr>
        <p:spPr/>
        <p:txBody>
          <a:bodyPr/>
          <a:lstStyle/>
          <a:p>
            <a:fld id="{C753071B-68AD-4997-B33D-58FFD76AE00D}" type="slidenum">
              <a:rPr lang="sv-SE" smtClean="0"/>
              <a:t>‹#›</a:t>
            </a:fld>
            <a:endParaRPr lang="sv-SE"/>
          </a:p>
        </p:txBody>
      </p:sp>
    </p:spTree>
    <p:extLst>
      <p:ext uri="{BB962C8B-B14F-4D97-AF65-F5344CB8AC3E}">
        <p14:creationId xmlns:p14="http://schemas.microsoft.com/office/powerpoint/2010/main" val="3293137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D6FF58A-7B85-46E3-94D7-CC15003F1C95}"/>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E450BBEA-2A46-474B-B67A-1E7737C994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0D7F8D71-DFBB-4BCE-8533-4AC192F443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8DC34F97-0DCE-49BE-87EB-BC1C5600F6DA}"/>
              </a:ext>
            </a:extLst>
          </p:cNvPr>
          <p:cNvSpPr>
            <a:spLocks noGrp="1"/>
          </p:cNvSpPr>
          <p:nvPr>
            <p:ph type="dt" sz="half" idx="10"/>
          </p:nvPr>
        </p:nvSpPr>
        <p:spPr/>
        <p:txBody>
          <a:bodyPr/>
          <a:lstStyle/>
          <a:p>
            <a:fld id="{31E81704-F93A-47A0-A688-F5D3EEC871DC}" type="datetimeFigureOut">
              <a:rPr lang="sv-SE" smtClean="0"/>
              <a:t>2024-09-30</a:t>
            </a:fld>
            <a:endParaRPr lang="sv-SE"/>
          </a:p>
        </p:txBody>
      </p:sp>
      <p:sp>
        <p:nvSpPr>
          <p:cNvPr id="6" name="Platshållare för sidfot 5">
            <a:extLst>
              <a:ext uri="{FF2B5EF4-FFF2-40B4-BE49-F238E27FC236}">
                <a16:creationId xmlns:a16="http://schemas.microsoft.com/office/drawing/2014/main" id="{1469D822-B29F-4164-83B7-207865CAF00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0A513183-FA1A-420A-A35C-97EDB62FD9B8}"/>
              </a:ext>
            </a:extLst>
          </p:cNvPr>
          <p:cNvSpPr>
            <a:spLocks noGrp="1"/>
          </p:cNvSpPr>
          <p:nvPr>
            <p:ph type="sldNum" sz="quarter" idx="12"/>
          </p:nvPr>
        </p:nvSpPr>
        <p:spPr/>
        <p:txBody>
          <a:bodyPr/>
          <a:lstStyle/>
          <a:p>
            <a:fld id="{C753071B-68AD-4997-B33D-58FFD76AE00D}" type="slidenum">
              <a:rPr lang="sv-SE" smtClean="0"/>
              <a:t>‹#›</a:t>
            </a:fld>
            <a:endParaRPr lang="sv-SE"/>
          </a:p>
        </p:txBody>
      </p:sp>
    </p:spTree>
    <p:extLst>
      <p:ext uri="{BB962C8B-B14F-4D97-AF65-F5344CB8AC3E}">
        <p14:creationId xmlns:p14="http://schemas.microsoft.com/office/powerpoint/2010/main" val="2386009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10" Type="http://schemas.openxmlformats.org/officeDocument/2006/relationships/slideLayout" Target="../slideLayouts/slideLayout47.xml"/><Relationship Id="rId19" Type="http://schemas.openxmlformats.org/officeDocument/2006/relationships/theme" Target="../theme/theme3.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29FC41BA-1FBA-4819-8963-1472CEF9A7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5A39513A-B123-4A62-8244-0C005322FD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F38D997C-555B-4D13-AF39-5BBF8BA561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E81704-F93A-47A0-A688-F5D3EEC871DC}" type="datetimeFigureOut">
              <a:rPr lang="sv-SE" smtClean="0"/>
              <a:t>2024-09-30</a:t>
            </a:fld>
            <a:endParaRPr lang="sv-SE"/>
          </a:p>
        </p:txBody>
      </p:sp>
      <p:sp>
        <p:nvSpPr>
          <p:cNvPr id="5" name="Platshållare för sidfot 4">
            <a:extLst>
              <a:ext uri="{FF2B5EF4-FFF2-40B4-BE49-F238E27FC236}">
                <a16:creationId xmlns:a16="http://schemas.microsoft.com/office/drawing/2014/main" id="{0B3C00F9-70E6-4E3B-B463-B737541591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4B135412-C14A-4396-A66A-B354431026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53071B-68AD-4997-B33D-58FFD76AE00D}" type="slidenum">
              <a:rPr lang="sv-SE" smtClean="0"/>
              <a:t>‹#›</a:t>
            </a:fld>
            <a:endParaRPr lang="sv-SE"/>
          </a:p>
        </p:txBody>
      </p:sp>
    </p:spTree>
    <p:extLst>
      <p:ext uri="{BB962C8B-B14F-4D97-AF65-F5344CB8AC3E}">
        <p14:creationId xmlns:p14="http://schemas.microsoft.com/office/powerpoint/2010/main" val="26523754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63088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354" rtl="0" eaLnBrk="1" latinLnBrk="0" hangingPunct="1">
        <a:lnSpc>
          <a:spcPct val="90000"/>
        </a:lnSpc>
        <a:spcBef>
          <a:spcPct val="0"/>
        </a:spcBef>
        <a:buNone/>
        <a:defRPr sz="4800" b="1" kern="1200">
          <a:solidFill>
            <a:schemeClr val="tx1">
              <a:lumMod val="65000"/>
              <a:lumOff val="35000"/>
            </a:schemeClr>
          </a:solidFill>
          <a:latin typeface="+mn-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Platshållare för datum 2"/>
          <p:cNvSpPr txBox="1">
            <a:spLocks/>
          </p:cNvSpPr>
          <p:nvPr userDrawn="1"/>
        </p:nvSpPr>
        <p:spPr>
          <a:xfrm>
            <a:off x="10128448"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50000"/>
                  </a:schemeClr>
                </a:solidFill>
                <a:latin typeface="+mj-lt"/>
              </a:rPr>
              <a:pPr algn="r"/>
              <a:t>2024-09-30</a:t>
            </a:fld>
            <a:endParaRPr lang="sv-SE" sz="1200" spc="400" dirty="0">
              <a:solidFill>
                <a:schemeClr val="bg1">
                  <a:lumMod val="50000"/>
                </a:schemeClr>
              </a:solidFill>
              <a:latin typeface="+mj-lt"/>
            </a:endParaRPr>
          </a:p>
        </p:txBody>
      </p:sp>
      <p:sp>
        <p:nvSpPr>
          <p:cNvPr id="6" name="Platshållare för sidfot 3"/>
          <p:cNvSpPr txBox="1">
            <a:spLocks/>
          </p:cNvSpPr>
          <p:nvPr userDrawn="1"/>
        </p:nvSpPr>
        <p:spPr>
          <a:xfrm>
            <a:off x="527382" y="6309320"/>
            <a:ext cx="3648405"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lumMod val="50000"/>
                  </a:schemeClr>
                </a:solidFill>
                <a:latin typeface="+mj-lt"/>
              </a:rPr>
              <a:t>Innovationsplattformen</a:t>
            </a:r>
          </a:p>
        </p:txBody>
      </p:sp>
    </p:spTree>
    <p:extLst>
      <p:ext uri="{BB962C8B-B14F-4D97-AF65-F5344CB8AC3E}">
        <p14:creationId xmlns:p14="http://schemas.microsoft.com/office/powerpoint/2010/main" val="230914263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377" rtl="0" eaLnBrk="1" latinLnBrk="0" hangingPunct="1">
        <a:lnSpc>
          <a:spcPct val="90000"/>
        </a:lnSpc>
        <a:spcBef>
          <a:spcPct val="0"/>
        </a:spcBef>
        <a:buNone/>
        <a:defRPr sz="4800" b="1" kern="1200">
          <a:solidFill>
            <a:schemeClr val="tx1">
              <a:lumMod val="65000"/>
              <a:lumOff val="35000"/>
            </a:schemeClr>
          </a:solidFill>
          <a:latin typeface="+mn-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mellanarkiv-offentlig.vgregion.se/alfresco/s/archive/stream/public/v1/source/available/sofia/su4625-1724666503-219/native/Patientinvolvering%20i%20innovationsprojekt%202021-11-04.pdf"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www.vgregion.se/ov/innovationsplattformen/varden/vgrsinnovationsprocess/"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allellogram 6">
            <a:extLst>
              <a:ext uri="{FF2B5EF4-FFF2-40B4-BE49-F238E27FC236}">
                <a16:creationId xmlns:a16="http://schemas.microsoft.com/office/drawing/2014/main" id="{5303D749-A7A3-4360-AC25-F5FB85D3E238}"/>
              </a:ext>
            </a:extLst>
          </p:cNvPr>
          <p:cNvSpPr/>
          <p:nvPr/>
        </p:nvSpPr>
        <p:spPr>
          <a:xfrm>
            <a:off x="-2585426" y="-171400"/>
            <a:ext cx="9865096"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2" name="Rubrik 1">
            <a:extLst>
              <a:ext uri="{FF2B5EF4-FFF2-40B4-BE49-F238E27FC236}">
                <a16:creationId xmlns:a16="http://schemas.microsoft.com/office/drawing/2014/main" id="{5B121AD2-1C2A-4D1E-AD0C-0BA793192251}"/>
              </a:ext>
            </a:extLst>
          </p:cNvPr>
          <p:cNvSpPr>
            <a:spLocks noGrp="1"/>
          </p:cNvSpPr>
          <p:nvPr>
            <p:ph type="ctrTitle"/>
          </p:nvPr>
        </p:nvSpPr>
        <p:spPr>
          <a:xfrm>
            <a:off x="872396" y="1463431"/>
            <a:ext cx="5349109" cy="1625807"/>
          </a:xfrm>
        </p:spPr>
        <p:txBody>
          <a:bodyPr>
            <a:normAutofit fontScale="90000"/>
          </a:bodyPr>
          <a:lstStyle/>
          <a:p>
            <a:pPr algn="l"/>
            <a:r>
              <a:rPr lang="sv-SE" b="1" dirty="0">
                <a:solidFill>
                  <a:schemeClr val="bg1"/>
                </a:solidFill>
              </a:rPr>
              <a:t>Förstudie till innovationsprojekt </a:t>
            </a:r>
            <a:br>
              <a:rPr lang="sv-SE" b="1" dirty="0">
                <a:solidFill>
                  <a:schemeClr val="bg1"/>
                </a:solidFill>
              </a:rPr>
            </a:br>
            <a:r>
              <a:rPr lang="sv-SE" sz="3600" b="1" dirty="0">
                <a:solidFill>
                  <a:schemeClr val="bg1"/>
                </a:solidFill>
              </a:rPr>
              <a:t>─</a:t>
            </a:r>
            <a:r>
              <a:rPr lang="sv-SE" sz="3600" dirty="0">
                <a:solidFill>
                  <a:schemeClr val="bg1"/>
                </a:solidFill>
              </a:rPr>
              <a:t> en praktisk guide</a:t>
            </a:r>
            <a:endParaRPr lang="sv-SE" dirty="0">
              <a:solidFill>
                <a:schemeClr val="bg1"/>
              </a:solidFill>
            </a:endParaRPr>
          </a:p>
        </p:txBody>
      </p:sp>
      <p:sp>
        <p:nvSpPr>
          <p:cNvPr id="3" name="Underrubrik 2">
            <a:extLst>
              <a:ext uri="{FF2B5EF4-FFF2-40B4-BE49-F238E27FC236}">
                <a16:creationId xmlns:a16="http://schemas.microsoft.com/office/drawing/2014/main" id="{FFCC01AB-8FA2-439D-9F70-F47285872C02}"/>
              </a:ext>
            </a:extLst>
          </p:cNvPr>
          <p:cNvSpPr>
            <a:spLocks noGrp="1"/>
          </p:cNvSpPr>
          <p:nvPr>
            <p:ph type="subTitle" idx="1"/>
          </p:nvPr>
        </p:nvSpPr>
        <p:spPr>
          <a:xfrm>
            <a:off x="874732" y="3429000"/>
            <a:ext cx="4513419" cy="3429000"/>
          </a:xfrm>
        </p:spPr>
        <p:txBody>
          <a:bodyPr>
            <a:normAutofit fontScale="92500" lnSpcReduction="20000"/>
          </a:bodyPr>
          <a:lstStyle/>
          <a:p>
            <a:pPr lvl="0" algn="l">
              <a:lnSpc>
                <a:spcPct val="100000"/>
              </a:lnSpc>
            </a:pPr>
            <a:r>
              <a:rPr lang="sv-SE" sz="1900" dirty="0">
                <a:solidFill>
                  <a:schemeClr val="bg1"/>
                </a:solidFill>
                <a:latin typeface="+mj-lt"/>
                <a:ea typeface="Calibri" panose="020F0502020204030204" pitchFamily="34" charset="0"/>
                <a:cs typeface="Calibri" panose="020F0502020204030204" pitchFamily="34" charset="0"/>
              </a:rPr>
              <a:t>Denna guide kan användas som stöd för att konkretisera tankar man har kring problem och/ eller lösningar som skulle kunna leda till start av ett innovationsprojekt.</a:t>
            </a:r>
          </a:p>
          <a:p>
            <a:pPr lvl="0" algn="l">
              <a:lnSpc>
                <a:spcPct val="100000"/>
              </a:lnSpc>
            </a:pPr>
            <a:endParaRPr lang="sv-SE" sz="1900" dirty="0">
              <a:solidFill>
                <a:schemeClr val="bg1"/>
              </a:solidFill>
              <a:latin typeface="+mj-lt"/>
              <a:cs typeface="Calibri" panose="020F0502020204030204" pitchFamily="34" charset="0"/>
            </a:endParaRPr>
          </a:p>
          <a:p>
            <a:pPr lvl="0" algn="l">
              <a:lnSpc>
                <a:spcPct val="100000"/>
              </a:lnSpc>
            </a:pPr>
            <a:endParaRPr lang="sv-SE" sz="1900" dirty="0">
              <a:solidFill>
                <a:schemeClr val="bg1"/>
              </a:solidFill>
              <a:latin typeface="+mj-lt"/>
              <a:cs typeface="Calibri" panose="020F0502020204030204" pitchFamily="34" charset="0"/>
            </a:endParaRPr>
          </a:p>
          <a:p>
            <a:pPr lvl="0" algn="l">
              <a:lnSpc>
                <a:spcPct val="100000"/>
              </a:lnSpc>
            </a:pPr>
            <a:endParaRPr lang="sv-SE" sz="1900" dirty="0">
              <a:solidFill>
                <a:schemeClr val="bg1"/>
              </a:solidFill>
              <a:latin typeface="+mj-lt"/>
              <a:cs typeface="Calibri" panose="020F0502020204030204" pitchFamily="34" charset="0"/>
            </a:endParaRPr>
          </a:p>
          <a:p>
            <a:pPr lvl="0" algn="l">
              <a:lnSpc>
                <a:spcPct val="100000"/>
              </a:lnSpc>
            </a:pPr>
            <a:endParaRPr lang="sv-SE" sz="1900" dirty="0">
              <a:solidFill>
                <a:schemeClr val="bg1"/>
              </a:solidFill>
              <a:latin typeface="+mj-lt"/>
              <a:cs typeface="Calibri" panose="020F0502020204030204" pitchFamily="34" charset="0"/>
            </a:endParaRPr>
          </a:p>
          <a:p>
            <a:pPr algn="l">
              <a:lnSpc>
                <a:spcPct val="100000"/>
              </a:lnSpc>
            </a:pPr>
            <a:r>
              <a:rPr lang="sv-SE" sz="1600" b="0" i="0" dirty="0">
                <a:solidFill>
                  <a:schemeClr val="bg1"/>
                </a:solidFill>
                <a:effectLst/>
                <a:latin typeface="+mj-lt"/>
              </a:rPr>
              <a:t>Detta dokument är en del av innovationsprocessen för hälso- och sjukvården i Västra Götalandsregionen. För synpunkter och förslag på förbättringar, kontakta innovationsplattformen@vgregion.se</a:t>
            </a:r>
            <a:endParaRPr lang="sv-SE" sz="1600" dirty="0">
              <a:solidFill>
                <a:schemeClr val="bg1"/>
              </a:solidFill>
              <a:latin typeface="+mj-lt"/>
              <a:cs typeface="Calibri" panose="020F0502020204030204" pitchFamily="34" charset="0"/>
            </a:endParaRPr>
          </a:p>
          <a:p>
            <a:pPr algn="l"/>
            <a:endParaRPr lang="sv-SE" sz="1600" dirty="0"/>
          </a:p>
        </p:txBody>
      </p:sp>
      <p:pic>
        <p:nvPicPr>
          <p:cNvPr id="8" name="Bildobjekt 7">
            <a:extLst>
              <a:ext uri="{FF2B5EF4-FFF2-40B4-BE49-F238E27FC236}">
                <a16:creationId xmlns:a16="http://schemas.microsoft.com/office/drawing/2014/main" id="{7CF255D8-0752-4B64-B701-0AABF92CE817}"/>
              </a:ext>
            </a:extLst>
          </p:cNvPr>
          <p:cNvPicPr>
            <a:picLocks noChangeAspect="1"/>
          </p:cNvPicPr>
          <p:nvPr/>
        </p:nvPicPr>
        <p:blipFill rotWithShape="1">
          <a:blip r:embed="rId2"/>
          <a:srcRect l="6688"/>
          <a:stretch/>
        </p:blipFill>
        <p:spPr>
          <a:xfrm>
            <a:off x="8010050" y="1370765"/>
            <a:ext cx="7885627" cy="4116470"/>
          </a:xfrm>
          <a:prstGeom prst="rect">
            <a:avLst/>
          </a:prstGeom>
        </p:spPr>
      </p:pic>
      <p:sp>
        <p:nvSpPr>
          <p:cNvPr id="13" name="Ellips 12">
            <a:extLst>
              <a:ext uri="{FF2B5EF4-FFF2-40B4-BE49-F238E27FC236}">
                <a16:creationId xmlns:a16="http://schemas.microsoft.com/office/drawing/2014/main" id="{5C4360F8-DEBF-492E-96A0-09CCA94E8A05}"/>
              </a:ext>
            </a:extLst>
          </p:cNvPr>
          <p:cNvSpPr/>
          <p:nvPr/>
        </p:nvSpPr>
        <p:spPr>
          <a:xfrm>
            <a:off x="8210955" y="2833734"/>
            <a:ext cx="788189" cy="780925"/>
          </a:xfrm>
          <a:prstGeom prst="ellipse">
            <a:avLst/>
          </a:prstGeom>
          <a:solidFill>
            <a:srgbClr val="A8AD00">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5" name="Pratbubbla: oval 14">
            <a:extLst>
              <a:ext uri="{FF2B5EF4-FFF2-40B4-BE49-F238E27FC236}">
                <a16:creationId xmlns:a16="http://schemas.microsoft.com/office/drawing/2014/main" id="{23CC8C11-260E-4FBA-8595-D3CC7FFD5CC8}"/>
              </a:ext>
            </a:extLst>
          </p:cNvPr>
          <p:cNvSpPr/>
          <p:nvPr/>
        </p:nvSpPr>
        <p:spPr>
          <a:xfrm>
            <a:off x="5911247" y="4575133"/>
            <a:ext cx="3181815" cy="1395682"/>
          </a:xfrm>
          <a:prstGeom prst="wedgeEllipseCallout">
            <a:avLst>
              <a:gd name="adj1" fmla="val 28293"/>
              <a:gd name="adj2" fmla="val -112581"/>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sv-SE" sz="1600" i="1" dirty="0">
                <a:solidFill>
                  <a:schemeClr val="tx2">
                    <a:lumMod val="75000"/>
                  </a:schemeClr>
                </a:solidFill>
                <a:cs typeface="Times New Roman" panose="02020603050405020304" pitchFamily="18" charset="0"/>
              </a:rPr>
              <a:t>─ Vi har en idé till innovation, hur kommer vi igång med ett projekt?</a:t>
            </a:r>
            <a:endParaRPr lang="sv-SE" i="1" dirty="0">
              <a:solidFill>
                <a:schemeClr val="tx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15401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 6">
            <a:extLst>
              <a:ext uri="{FF2B5EF4-FFF2-40B4-BE49-F238E27FC236}">
                <a16:creationId xmlns:a16="http://schemas.microsoft.com/office/drawing/2014/main" id="{E6715A67-FA93-4F56-8A2E-451199F4048B}"/>
              </a:ext>
            </a:extLst>
          </p:cNvPr>
          <p:cNvSpPr>
            <a:spLocks noChangeArrowheads="1"/>
          </p:cNvSpPr>
          <p:nvPr/>
        </p:nvSpPr>
        <p:spPr bwMode="auto">
          <a:xfrm>
            <a:off x="5519936" y="164638"/>
            <a:ext cx="4743451" cy="790777"/>
          </a:xfrm>
          <a:prstGeom prst="ellipse">
            <a:avLst/>
          </a:prstGeom>
          <a:solidFill>
            <a:schemeClr val="bg1"/>
          </a:solidFill>
          <a:ln w="9525" algn="ctr">
            <a:solidFill>
              <a:schemeClr val="tx1"/>
            </a:solidFill>
            <a:round/>
            <a:headEnd/>
            <a:tailEnd/>
            <a:extLst>
              <a:ext uri="{C807C97D-BFC1-408E-A445-0C87EB9F89A2}">
                <ask:lineSketchStyleProps xmlns:ask="http://schemas.microsoft.com/office/drawing/2018/sketchyshapes">
                  <ask:type>
                    <ask:lineSketchNone/>
                  </ask:type>
                </ask:lineSketchStyleProps>
              </a:ext>
            </a:extLst>
          </a:ln>
        </p:spPr>
        <p:txBody>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algn="ctr" defTabSz="914377"/>
            <a:r>
              <a:rPr lang="sv-SE" altLang="sv-SE" sz="1600" dirty="0">
                <a:solidFill>
                  <a:prstClr val="black"/>
                </a:solidFill>
                <a:latin typeface="Calibri" panose="020F0502020204030204"/>
              </a:rPr>
              <a:t>Problemet</a:t>
            </a:r>
          </a:p>
        </p:txBody>
      </p:sp>
      <p:sp>
        <p:nvSpPr>
          <p:cNvPr id="3" name="Rektangel med rundade hörn 7">
            <a:extLst>
              <a:ext uri="{FF2B5EF4-FFF2-40B4-BE49-F238E27FC236}">
                <a16:creationId xmlns:a16="http://schemas.microsoft.com/office/drawing/2014/main" id="{728E1AEF-824F-48C4-9F48-EB02BB0C16A1}"/>
              </a:ext>
            </a:extLst>
          </p:cNvPr>
          <p:cNvSpPr/>
          <p:nvPr/>
        </p:nvSpPr>
        <p:spPr bwMode="auto">
          <a:xfrm>
            <a:off x="3668911" y="1436427"/>
            <a:ext cx="3205163" cy="647700"/>
          </a:xfrm>
          <a:prstGeom prst="roundRect">
            <a:avLst/>
          </a:prstGeom>
          <a:solidFill>
            <a:schemeClr val="bg1"/>
          </a:solidFill>
          <a:ln w="9525" algn="ctr">
            <a:solidFill>
              <a:schemeClr val="tx1"/>
            </a:solidFill>
            <a:round/>
            <a:headEnd/>
            <a:tailEnd/>
          </a:ln>
          <a:extLst>
            <a:ext uri="{AF507438-7753-43e0-B8FC-AC1667EBCBE1}"/>
          </a:extLst>
        </p:spPr>
        <p:txBody>
          <a:bodyPr/>
          <a:lstStyle/>
          <a:p>
            <a:pPr algn="ctr" defTabSz="914377"/>
            <a:endParaRPr lang="sv-SE" sz="1067" dirty="0">
              <a:solidFill>
                <a:prstClr val="black"/>
              </a:solidFill>
              <a:latin typeface="Calibri Light" panose="020F0302020204030204"/>
              <a:ea typeface="ヒラギノ角ゴ Pro W3"/>
            </a:endParaRPr>
          </a:p>
        </p:txBody>
      </p:sp>
      <p:sp>
        <p:nvSpPr>
          <p:cNvPr id="4" name="Rektangel med rundade hörn 8">
            <a:extLst>
              <a:ext uri="{FF2B5EF4-FFF2-40B4-BE49-F238E27FC236}">
                <a16:creationId xmlns:a16="http://schemas.microsoft.com/office/drawing/2014/main" id="{54F62434-F429-4326-9DD2-6AE8123FFDA0}"/>
              </a:ext>
            </a:extLst>
          </p:cNvPr>
          <p:cNvSpPr/>
          <p:nvPr/>
        </p:nvSpPr>
        <p:spPr bwMode="auto">
          <a:xfrm>
            <a:off x="3687961" y="2530215"/>
            <a:ext cx="3167063" cy="649288"/>
          </a:xfrm>
          <a:prstGeom prst="roundRect">
            <a:avLst/>
          </a:prstGeom>
          <a:solidFill>
            <a:schemeClr val="bg1"/>
          </a:solidFill>
          <a:ln w="9525" algn="ctr">
            <a:solidFill>
              <a:schemeClr val="tx1"/>
            </a:solidFill>
            <a:round/>
            <a:headEnd/>
            <a:tailEnd/>
          </a:ln>
          <a:extLst>
            <a:ext uri="{AF507438-7753-43e0-B8FC-AC1667EBCBE1}"/>
          </a:extLst>
        </p:spPr>
        <p:txBody>
          <a:bodyPr/>
          <a:lstStyle/>
          <a:p>
            <a:pPr algn="ctr" defTabSz="914377"/>
            <a:endParaRPr lang="sv-SE" sz="1867" dirty="0">
              <a:solidFill>
                <a:prstClr val="black"/>
              </a:solidFill>
              <a:latin typeface="Calibri Light" panose="020F0302020204030204"/>
              <a:ea typeface="ヒラギノ角ゴ Pro W3"/>
            </a:endParaRPr>
          </a:p>
        </p:txBody>
      </p:sp>
      <p:sp>
        <p:nvSpPr>
          <p:cNvPr id="5" name="Rektangel med rundade hörn 9">
            <a:extLst>
              <a:ext uri="{FF2B5EF4-FFF2-40B4-BE49-F238E27FC236}">
                <a16:creationId xmlns:a16="http://schemas.microsoft.com/office/drawing/2014/main" id="{7401BF68-BC51-46F3-8208-506C9D189AB9}"/>
              </a:ext>
            </a:extLst>
          </p:cNvPr>
          <p:cNvSpPr/>
          <p:nvPr/>
        </p:nvSpPr>
        <p:spPr bwMode="auto">
          <a:xfrm>
            <a:off x="3668911" y="3625590"/>
            <a:ext cx="3205163" cy="647700"/>
          </a:xfrm>
          <a:prstGeom prst="roundRect">
            <a:avLst/>
          </a:prstGeom>
          <a:solidFill>
            <a:schemeClr val="bg1"/>
          </a:solidFill>
          <a:ln w="9525" algn="ctr">
            <a:solidFill>
              <a:schemeClr val="tx1"/>
            </a:solidFill>
            <a:round/>
            <a:headEnd/>
            <a:tailEnd/>
          </a:ln>
          <a:extLst>
            <a:ext uri="{AF507438-7753-43e0-B8FC-AC1667EBCBE1}"/>
          </a:extLst>
        </p:spPr>
        <p:txBody>
          <a:bodyPr/>
          <a:lstStyle/>
          <a:p>
            <a:pPr algn="ctr" defTabSz="914377"/>
            <a:endParaRPr lang="sv-SE" sz="1867" dirty="0">
              <a:solidFill>
                <a:prstClr val="black"/>
              </a:solidFill>
              <a:latin typeface="Calibri Light" panose="020F0302020204030204"/>
              <a:ea typeface="ヒラギノ角ゴ Pro W3"/>
            </a:endParaRPr>
          </a:p>
        </p:txBody>
      </p:sp>
      <p:sp>
        <p:nvSpPr>
          <p:cNvPr id="6" name="Rektangel med rundade hörn 10">
            <a:extLst>
              <a:ext uri="{FF2B5EF4-FFF2-40B4-BE49-F238E27FC236}">
                <a16:creationId xmlns:a16="http://schemas.microsoft.com/office/drawing/2014/main" id="{AABCC8CF-F8F6-412B-B2C1-24A919550572}"/>
              </a:ext>
            </a:extLst>
          </p:cNvPr>
          <p:cNvSpPr/>
          <p:nvPr/>
        </p:nvSpPr>
        <p:spPr bwMode="auto">
          <a:xfrm>
            <a:off x="3668911" y="4720965"/>
            <a:ext cx="3205163" cy="647700"/>
          </a:xfrm>
          <a:prstGeom prst="roundRect">
            <a:avLst/>
          </a:prstGeom>
          <a:solidFill>
            <a:schemeClr val="bg1"/>
          </a:solidFill>
          <a:ln w="9525" algn="ctr">
            <a:solidFill>
              <a:schemeClr val="tx1"/>
            </a:solidFill>
            <a:round/>
            <a:headEnd/>
            <a:tailEnd/>
          </a:ln>
          <a:extLst>
            <a:ext uri="{AF507438-7753-43e0-B8FC-AC1667EBCBE1}"/>
          </a:extLst>
        </p:spPr>
        <p:txBody>
          <a:bodyPr/>
          <a:lstStyle/>
          <a:p>
            <a:pPr algn="ctr" defTabSz="914377"/>
            <a:endParaRPr lang="sv-SE" sz="1867" dirty="0">
              <a:solidFill>
                <a:prstClr val="black"/>
              </a:solidFill>
              <a:latin typeface="Calibri Light" panose="020F0302020204030204"/>
              <a:ea typeface="ヒラギノ角ゴ Pro W3"/>
            </a:endParaRPr>
          </a:p>
        </p:txBody>
      </p:sp>
      <p:sp>
        <p:nvSpPr>
          <p:cNvPr id="7" name="Rektangel med rundade hörn 11">
            <a:extLst>
              <a:ext uri="{FF2B5EF4-FFF2-40B4-BE49-F238E27FC236}">
                <a16:creationId xmlns:a16="http://schemas.microsoft.com/office/drawing/2014/main" id="{7D95DDED-904D-4D9C-92C9-3FB2330189B7}"/>
              </a:ext>
            </a:extLst>
          </p:cNvPr>
          <p:cNvSpPr/>
          <p:nvPr/>
        </p:nvSpPr>
        <p:spPr bwMode="auto">
          <a:xfrm>
            <a:off x="3668911" y="5816339"/>
            <a:ext cx="3205163" cy="647700"/>
          </a:xfrm>
          <a:prstGeom prst="roundRect">
            <a:avLst/>
          </a:prstGeom>
          <a:solidFill>
            <a:schemeClr val="bg1"/>
          </a:solidFill>
          <a:ln w="9525" algn="ctr">
            <a:solidFill>
              <a:schemeClr val="tx1"/>
            </a:solidFill>
            <a:round/>
            <a:headEnd/>
            <a:tailEnd/>
          </a:ln>
          <a:extLst>
            <a:ext uri="{AF507438-7753-43e0-B8FC-AC1667EBCBE1}"/>
          </a:extLst>
        </p:spPr>
        <p:txBody>
          <a:bodyPr/>
          <a:lstStyle/>
          <a:p>
            <a:pPr algn="ctr" defTabSz="914377"/>
            <a:endParaRPr lang="sv-SE" sz="1867" dirty="0">
              <a:solidFill>
                <a:prstClr val="black"/>
              </a:solidFill>
              <a:latin typeface="Calibri Light" panose="020F0302020204030204"/>
              <a:ea typeface="ヒラギノ角ゴ Pro W3"/>
            </a:endParaRPr>
          </a:p>
        </p:txBody>
      </p:sp>
      <p:sp>
        <p:nvSpPr>
          <p:cNvPr id="8" name="Ned 14">
            <a:extLst>
              <a:ext uri="{FF2B5EF4-FFF2-40B4-BE49-F238E27FC236}">
                <a16:creationId xmlns:a16="http://schemas.microsoft.com/office/drawing/2014/main" id="{593049C3-F5E8-4F43-A35F-4E419D12FB3B}"/>
              </a:ext>
            </a:extLst>
          </p:cNvPr>
          <p:cNvSpPr>
            <a:spLocks noChangeArrowheads="1"/>
          </p:cNvSpPr>
          <p:nvPr/>
        </p:nvSpPr>
        <p:spPr bwMode="auto">
          <a:xfrm>
            <a:off x="6099872" y="955415"/>
            <a:ext cx="496888" cy="257175"/>
          </a:xfrm>
          <a:prstGeom prst="downArrow">
            <a:avLst>
              <a:gd name="adj1" fmla="val 50000"/>
              <a:gd name="adj2" fmla="val 50000"/>
            </a:avLst>
          </a:prstGeom>
          <a:solidFill>
            <a:schemeClr val="bg1">
              <a:lumMod val="65000"/>
            </a:schemeClr>
          </a:solidFill>
          <a:ln w="9525" algn="ctr">
            <a:solidFill>
              <a:schemeClr val="tx1"/>
            </a:solidFill>
            <a:round/>
            <a:headEnd/>
            <a:tailEnd/>
          </a:ln>
        </p:spPr>
        <p:txBody>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endParaRPr lang="sv-SE" altLang="sv-SE" sz="1800">
              <a:solidFill>
                <a:prstClr val="black"/>
              </a:solidFill>
              <a:latin typeface="Calibri" panose="020F0502020204030204"/>
            </a:endParaRPr>
          </a:p>
        </p:txBody>
      </p:sp>
      <p:sp>
        <p:nvSpPr>
          <p:cNvPr id="9" name="Ned 15">
            <a:extLst>
              <a:ext uri="{FF2B5EF4-FFF2-40B4-BE49-F238E27FC236}">
                <a16:creationId xmlns:a16="http://schemas.microsoft.com/office/drawing/2014/main" id="{D1EA8EA5-0480-4A86-9E0C-88692A9CA53B}"/>
              </a:ext>
            </a:extLst>
          </p:cNvPr>
          <p:cNvSpPr>
            <a:spLocks noChangeArrowheads="1"/>
          </p:cNvSpPr>
          <p:nvPr/>
        </p:nvSpPr>
        <p:spPr bwMode="auto">
          <a:xfrm>
            <a:off x="5023048" y="2201606"/>
            <a:ext cx="496888" cy="257175"/>
          </a:xfrm>
          <a:prstGeom prst="downArrow">
            <a:avLst>
              <a:gd name="adj1" fmla="val 50000"/>
              <a:gd name="adj2" fmla="val 50000"/>
            </a:avLst>
          </a:prstGeom>
          <a:solidFill>
            <a:schemeClr val="bg1">
              <a:lumMod val="65000"/>
            </a:schemeClr>
          </a:solidFill>
          <a:ln w="9525" algn="ctr">
            <a:solidFill>
              <a:schemeClr val="tx1"/>
            </a:solidFill>
            <a:round/>
            <a:headEnd/>
            <a:tailEnd/>
          </a:ln>
        </p:spPr>
        <p:txBody>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endParaRPr lang="sv-SE" altLang="sv-SE" sz="1800">
              <a:solidFill>
                <a:prstClr val="black"/>
              </a:solidFill>
              <a:latin typeface="Calibri" panose="020F0502020204030204"/>
            </a:endParaRPr>
          </a:p>
        </p:txBody>
      </p:sp>
      <p:sp>
        <p:nvSpPr>
          <p:cNvPr id="10" name="Ned 16">
            <a:extLst>
              <a:ext uri="{FF2B5EF4-FFF2-40B4-BE49-F238E27FC236}">
                <a16:creationId xmlns:a16="http://schemas.microsoft.com/office/drawing/2014/main" id="{C52AA966-F3D7-42F7-BAD3-CD8921D92C7F}"/>
              </a:ext>
            </a:extLst>
          </p:cNvPr>
          <p:cNvSpPr>
            <a:spLocks noChangeArrowheads="1"/>
          </p:cNvSpPr>
          <p:nvPr/>
        </p:nvSpPr>
        <p:spPr bwMode="auto">
          <a:xfrm>
            <a:off x="5023048" y="3293804"/>
            <a:ext cx="496888" cy="255587"/>
          </a:xfrm>
          <a:prstGeom prst="downArrow">
            <a:avLst>
              <a:gd name="adj1" fmla="val 50000"/>
              <a:gd name="adj2" fmla="val 50000"/>
            </a:avLst>
          </a:prstGeom>
          <a:solidFill>
            <a:schemeClr val="bg1">
              <a:lumMod val="65000"/>
            </a:schemeClr>
          </a:solidFill>
          <a:ln w="9525" algn="ctr">
            <a:solidFill>
              <a:schemeClr val="tx1"/>
            </a:solidFill>
            <a:round/>
            <a:headEnd/>
            <a:tailEnd/>
          </a:ln>
        </p:spPr>
        <p:txBody>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endParaRPr lang="sv-SE" altLang="sv-SE" sz="1800">
              <a:solidFill>
                <a:prstClr val="black"/>
              </a:solidFill>
              <a:latin typeface="Calibri" panose="020F0502020204030204"/>
            </a:endParaRPr>
          </a:p>
        </p:txBody>
      </p:sp>
      <p:sp>
        <p:nvSpPr>
          <p:cNvPr id="11" name="Ned 17">
            <a:extLst>
              <a:ext uri="{FF2B5EF4-FFF2-40B4-BE49-F238E27FC236}">
                <a16:creationId xmlns:a16="http://schemas.microsoft.com/office/drawing/2014/main" id="{9A545588-C630-4D19-81B4-9119E7DA933C}"/>
              </a:ext>
            </a:extLst>
          </p:cNvPr>
          <p:cNvSpPr>
            <a:spLocks noChangeArrowheads="1"/>
          </p:cNvSpPr>
          <p:nvPr/>
        </p:nvSpPr>
        <p:spPr bwMode="auto">
          <a:xfrm>
            <a:off x="5023048" y="4355843"/>
            <a:ext cx="496888" cy="257175"/>
          </a:xfrm>
          <a:prstGeom prst="downArrow">
            <a:avLst>
              <a:gd name="adj1" fmla="val 50000"/>
              <a:gd name="adj2" fmla="val 50000"/>
            </a:avLst>
          </a:prstGeom>
          <a:solidFill>
            <a:schemeClr val="bg1">
              <a:lumMod val="65000"/>
            </a:schemeClr>
          </a:solidFill>
          <a:ln w="9525" algn="ctr">
            <a:solidFill>
              <a:schemeClr val="tx1"/>
            </a:solidFill>
            <a:round/>
            <a:headEnd/>
            <a:tailEnd/>
          </a:ln>
        </p:spPr>
        <p:txBody>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endParaRPr lang="sv-SE" altLang="sv-SE" sz="1800">
              <a:solidFill>
                <a:prstClr val="black"/>
              </a:solidFill>
              <a:latin typeface="Calibri" panose="020F0502020204030204"/>
            </a:endParaRPr>
          </a:p>
        </p:txBody>
      </p:sp>
      <p:sp>
        <p:nvSpPr>
          <p:cNvPr id="12" name="Ned 18">
            <a:extLst>
              <a:ext uri="{FF2B5EF4-FFF2-40B4-BE49-F238E27FC236}">
                <a16:creationId xmlns:a16="http://schemas.microsoft.com/office/drawing/2014/main" id="{17213468-2E42-4F62-BDF5-F83316815B4C}"/>
              </a:ext>
            </a:extLst>
          </p:cNvPr>
          <p:cNvSpPr>
            <a:spLocks noChangeArrowheads="1"/>
          </p:cNvSpPr>
          <p:nvPr/>
        </p:nvSpPr>
        <p:spPr bwMode="auto">
          <a:xfrm>
            <a:off x="5023048" y="5446455"/>
            <a:ext cx="496888" cy="257175"/>
          </a:xfrm>
          <a:prstGeom prst="downArrow">
            <a:avLst>
              <a:gd name="adj1" fmla="val 50000"/>
              <a:gd name="adj2" fmla="val 50000"/>
            </a:avLst>
          </a:prstGeom>
          <a:solidFill>
            <a:schemeClr val="bg1">
              <a:lumMod val="65000"/>
            </a:schemeClr>
          </a:solidFill>
          <a:ln w="9525" algn="ctr">
            <a:solidFill>
              <a:schemeClr val="tx1"/>
            </a:solidFill>
            <a:round/>
            <a:headEnd/>
            <a:tailEnd/>
          </a:ln>
        </p:spPr>
        <p:txBody>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endParaRPr lang="sv-SE" altLang="sv-SE" sz="1800">
              <a:solidFill>
                <a:prstClr val="black"/>
              </a:solidFill>
              <a:latin typeface="Calibri" panose="020F0502020204030204"/>
            </a:endParaRPr>
          </a:p>
        </p:txBody>
      </p:sp>
      <p:sp>
        <p:nvSpPr>
          <p:cNvPr id="13" name="Rektangel 19">
            <a:extLst>
              <a:ext uri="{FF2B5EF4-FFF2-40B4-BE49-F238E27FC236}">
                <a16:creationId xmlns:a16="http://schemas.microsoft.com/office/drawing/2014/main" id="{CF53616A-690B-4386-8DCF-A9521BEF9FDA}"/>
              </a:ext>
            </a:extLst>
          </p:cNvPr>
          <p:cNvSpPr>
            <a:spLocks noChangeArrowheads="1"/>
          </p:cNvSpPr>
          <p:nvPr/>
        </p:nvSpPr>
        <p:spPr bwMode="auto">
          <a:xfrm>
            <a:off x="2367654" y="1036468"/>
            <a:ext cx="794128" cy="338554"/>
          </a:xfrm>
          <a:prstGeom prst="rect">
            <a:avLst/>
          </a:prstGeom>
          <a:solidFill>
            <a:schemeClr val="bg1"/>
          </a:solidFill>
          <a:ln>
            <a:solidFill>
              <a:schemeClr val="tx1"/>
            </a:solidFill>
          </a:ln>
        </p:spPr>
        <p:txBody>
          <a:bodyPr wrap="none">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r>
              <a:rPr lang="sv-SE" altLang="sv-SE" sz="1600" dirty="0">
                <a:solidFill>
                  <a:prstClr val="black"/>
                </a:solidFill>
                <a:latin typeface="Calibri" panose="020F0502020204030204"/>
              </a:rPr>
              <a:t>Varför?</a:t>
            </a:r>
          </a:p>
        </p:txBody>
      </p:sp>
      <p:sp>
        <p:nvSpPr>
          <p:cNvPr id="14" name="Rektangel 20">
            <a:extLst>
              <a:ext uri="{FF2B5EF4-FFF2-40B4-BE49-F238E27FC236}">
                <a16:creationId xmlns:a16="http://schemas.microsoft.com/office/drawing/2014/main" id="{CD5A7BBC-EAF0-4893-9E4F-E0EB2F5E9401}"/>
              </a:ext>
            </a:extLst>
          </p:cNvPr>
          <p:cNvSpPr>
            <a:spLocks noChangeArrowheads="1"/>
          </p:cNvSpPr>
          <p:nvPr/>
        </p:nvSpPr>
        <p:spPr bwMode="auto">
          <a:xfrm>
            <a:off x="2367658" y="2142995"/>
            <a:ext cx="794128" cy="338554"/>
          </a:xfrm>
          <a:prstGeom prst="rect">
            <a:avLst/>
          </a:prstGeom>
          <a:solidFill>
            <a:schemeClr val="bg1"/>
          </a:solidFill>
          <a:ln>
            <a:solidFill>
              <a:schemeClr val="tx1"/>
            </a:solidFill>
          </a:ln>
        </p:spPr>
        <p:txBody>
          <a:bodyPr wrap="none">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r>
              <a:rPr lang="sv-SE" altLang="sv-SE" sz="1600">
                <a:solidFill>
                  <a:prstClr val="black"/>
                </a:solidFill>
                <a:latin typeface="Calibri" panose="020F0502020204030204"/>
              </a:rPr>
              <a:t>Varför?</a:t>
            </a:r>
          </a:p>
        </p:txBody>
      </p:sp>
      <p:sp>
        <p:nvSpPr>
          <p:cNvPr id="15" name="Rektangel 21">
            <a:extLst>
              <a:ext uri="{FF2B5EF4-FFF2-40B4-BE49-F238E27FC236}">
                <a16:creationId xmlns:a16="http://schemas.microsoft.com/office/drawing/2014/main" id="{D0A9C2FC-B8B0-4F34-A83D-4CDB6DACF6C0}"/>
              </a:ext>
            </a:extLst>
          </p:cNvPr>
          <p:cNvSpPr>
            <a:spLocks noChangeArrowheads="1"/>
          </p:cNvSpPr>
          <p:nvPr/>
        </p:nvSpPr>
        <p:spPr bwMode="auto">
          <a:xfrm>
            <a:off x="2367656" y="3279007"/>
            <a:ext cx="794128" cy="338554"/>
          </a:xfrm>
          <a:prstGeom prst="rect">
            <a:avLst/>
          </a:prstGeom>
          <a:solidFill>
            <a:schemeClr val="bg1"/>
          </a:solidFill>
          <a:ln>
            <a:solidFill>
              <a:schemeClr val="tx1"/>
            </a:solidFill>
          </a:ln>
        </p:spPr>
        <p:txBody>
          <a:bodyPr wrap="none">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r>
              <a:rPr lang="sv-SE" altLang="sv-SE" sz="1600">
                <a:solidFill>
                  <a:prstClr val="black"/>
                </a:solidFill>
                <a:latin typeface="Calibri" panose="020F0502020204030204"/>
              </a:rPr>
              <a:t>Varför?</a:t>
            </a:r>
          </a:p>
        </p:txBody>
      </p:sp>
      <p:sp>
        <p:nvSpPr>
          <p:cNvPr id="16" name="Rektangel 22">
            <a:extLst>
              <a:ext uri="{FF2B5EF4-FFF2-40B4-BE49-F238E27FC236}">
                <a16:creationId xmlns:a16="http://schemas.microsoft.com/office/drawing/2014/main" id="{6A3CA284-5BC0-4B80-A316-CD1CB2FC4318}"/>
              </a:ext>
            </a:extLst>
          </p:cNvPr>
          <p:cNvSpPr>
            <a:spLocks noChangeArrowheads="1"/>
          </p:cNvSpPr>
          <p:nvPr/>
        </p:nvSpPr>
        <p:spPr bwMode="auto">
          <a:xfrm>
            <a:off x="2367655" y="4340331"/>
            <a:ext cx="794128" cy="338554"/>
          </a:xfrm>
          <a:prstGeom prst="rect">
            <a:avLst/>
          </a:prstGeom>
          <a:solidFill>
            <a:schemeClr val="bg1"/>
          </a:solidFill>
          <a:ln>
            <a:solidFill>
              <a:schemeClr val="tx1"/>
            </a:solidFill>
          </a:ln>
        </p:spPr>
        <p:txBody>
          <a:bodyPr wrap="none">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r>
              <a:rPr lang="sv-SE" altLang="sv-SE" sz="1600">
                <a:solidFill>
                  <a:prstClr val="black"/>
                </a:solidFill>
                <a:latin typeface="Calibri" panose="020F0502020204030204"/>
              </a:rPr>
              <a:t>Varför?</a:t>
            </a:r>
          </a:p>
        </p:txBody>
      </p:sp>
      <p:sp>
        <p:nvSpPr>
          <p:cNvPr id="17" name="Rektangel 23">
            <a:extLst>
              <a:ext uri="{FF2B5EF4-FFF2-40B4-BE49-F238E27FC236}">
                <a16:creationId xmlns:a16="http://schemas.microsoft.com/office/drawing/2014/main" id="{07AE4CC6-A3DC-474E-ADAF-BD1C4F417E48}"/>
              </a:ext>
            </a:extLst>
          </p:cNvPr>
          <p:cNvSpPr>
            <a:spLocks noChangeArrowheads="1"/>
          </p:cNvSpPr>
          <p:nvPr/>
        </p:nvSpPr>
        <p:spPr bwMode="auto">
          <a:xfrm>
            <a:off x="2367654" y="5422532"/>
            <a:ext cx="794128" cy="338554"/>
          </a:xfrm>
          <a:prstGeom prst="rect">
            <a:avLst/>
          </a:prstGeom>
          <a:solidFill>
            <a:schemeClr val="bg1"/>
          </a:solidFill>
          <a:ln>
            <a:solidFill>
              <a:schemeClr val="tx1"/>
            </a:solidFill>
          </a:ln>
        </p:spPr>
        <p:txBody>
          <a:bodyPr wrap="none">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r>
              <a:rPr lang="sv-SE" altLang="sv-SE" sz="1600" dirty="0">
                <a:solidFill>
                  <a:prstClr val="black"/>
                </a:solidFill>
                <a:latin typeface="Calibri" panose="020F0502020204030204"/>
              </a:rPr>
              <a:t>Varför?</a:t>
            </a:r>
          </a:p>
        </p:txBody>
      </p:sp>
      <p:sp>
        <p:nvSpPr>
          <p:cNvPr id="23" name="Rektangel med rundade hörn 7">
            <a:extLst>
              <a:ext uri="{FF2B5EF4-FFF2-40B4-BE49-F238E27FC236}">
                <a16:creationId xmlns:a16="http://schemas.microsoft.com/office/drawing/2014/main" id="{8A5363AF-79E0-48E7-A196-DAE14CA08ECC}"/>
              </a:ext>
            </a:extLst>
          </p:cNvPr>
          <p:cNvSpPr/>
          <p:nvPr/>
        </p:nvSpPr>
        <p:spPr bwMode="auto">
          <a:xfrm>
            <a:off x="8554767" y="1436427"/>
            <a:ext cx="3205163" cy="647700"/>
          </a:xfrm>
          <a:prstGeom prst="roundRect">
            <a:avLst/>
          </a:prstGeom>
          <a:solidFill>
            <a:schemeClr val="bg1"/>
          </a:solidFill>
          <a:ln w="9525" algn="ctr">
            <a:solidFill>
              <a:schemeClr val="tx1"/>
            </a:solidFill>
            <a:round/>
            <a:headEnd/>
            <a:tailEnd/>
          </a:ln>
          <a:extLst>
            <a:ext uri="{AF507438-7753-43e0-B8FC-AC1667EBCBE1}"/>
          </a:extLst>
        </p:spPr>
        <p:txBody>
          <a:bodyPr/>
          <a:lstStyle/>
          <a:p>
            <a:pPr algn="ctr" defTabSz="914377"/>
            <a:endParaRPr lang="sv-SE" sz="1867" dirty="0">
              <a:solidFill>
                <a:prstClr val="black"/>
              </a:solidFill>
              <a:latin typeface="Calibri Light" panose="020F0302020204030204"/>
              <a:ea typeface="ヒラギノ角ゴ Pro W3"/>
            </a:endParaRPr>
          </a:p>
        </p:txBody>
      </p:sp>
      <p:sp>
        <p:nvSpPr>
          <p:cNvPr id="24" name="Rektangel med rundade hörn 8">
            <a:extLst>
              <a:ext uri="{FF2B5EF4-FFF2-40B4-BE49-F238E27FC236}">
                <a16:creationId xmlns:a16="http://schemas.microsoft.com/office/drawing/2014/main" id="{A88A4DB2-2F94-4510-8F08-9CF0D7C11507}"/>
              </a:ext>
            </a:extLst>
          </p:cNvPr>
          <p:cNvSpPr/>
          <p:nvPr/>
        </p:nvSpPr>
        <p:spPr bwMode="auto">
          <a:xfrm>
            <a:off x="8573817" y="2530215"/>
            <a:ext cx="3167063" cy="649288"/>
          </a:xfrm>
          <a:prstGeom prst="roundRect">
            <a:avLst/>
          </a:prstGeom>
          <a:solidFill>
            <a:schemeClr val="bg1"/>
          </a:solidFill>
          <a:ln w="9525" algn="ctr">
            <a:solidFill>
              <a:schemeClr val="tx1"/>
            </a:solidFill>
            <a:round/>
            <a:headEnd/>
            <a:tailEnd/>
          </a:ln>
          <a:extLst>
            <a:ext uri="{AF507438-7753-43e0-B8FC-AC1667EBCBE1}"/>
          </a:extLst>
        </p:spPr>
        <p:txBody>
          <a:bodyPr/>
          <a:lstStyle/>
          <a:p>
            <a:pPr algn="ctr" defTabSz="914377"/>
            <a:endParaRPr lang="sv-SE" sz="1867" dirty="0">
              <a:solidFill>
                <a:prstClr val="black"/>
              </a:solidFill>
              <a:latin typeface="Calibri Light" panose="020F0302020204030204"/>
              <a:ea typeface="ヒラギノ角ゴ Pro W3"/>
            </a:endParaRPr>
          </a:p>
        </p:txBody>
      </p:sp>
      <p:sp>
        <p:nvSpPr>
          <p:cNvPr id="25" name="Rektangel med rundade hörn 9">
            <a:extLst>
              <a:ext uri="{FF2B5EF4-FFF2-40B4-BE49-F238E27FC236}">
                <a16:creationId xmlns:a16="http://schemas.microsoft.com/office/drawing/2014/main" id="{513FEB5A-629E-4C29-9C31-0F22FFAD18D5}"/>
              </a:ext>
            </a:extLst>
          </p:cNvPr>
          <p:cNvSpPr/>
          <p:nvPr/>
        </p:nvSpPr>
        <p:spPr bwMode="auto">
          <a:xfrm>
            <a:off x="8554767" y="3625590"/>
            <a:ext cx="3205163" cy="647700"/>
          </a:xfrm>
          <a:prstGeom prst="roundRect">
            <a:avLst/>
          </a:prstGeom>
          <a:solidFill>
            <a:schemeClr val="bg1"/>
          </a:solidFill>
          <a:ln w="9525" algn="ctr">
            <a:solidFill>
              <a:schemeClr val="tx1"/>
            </a:solidFill>
            <a:round/>
            <a:headEnd/>
            <a:tailEnd/>
          </a:ln>
          <a:extLst>
            <a:ext uri="{AF507438-7753-43e0-B8FC-AC1667EBCBE1}"/>
          </a:extLst>
        </p:spPr>
        <p:txBody>
          <a:bodyPr/>
          <a:lstStyle/>
          <a:p>
            <a:pPr algn="ctr" defTabSz="914377"/>
            <a:endParaRPr lang="sv-SE" sz="1867" dirty="0">
              <a:solidFill>
                <a:prstClr val="black"/>
              </a:solidFill>
              <a:latin typeface="Calibri Light" panose="020F0302020204030204"/>
              <a:ea typeface="ヒラギノ角ゴ Pro W3"/>
            </a:endParaRPr>
          </a:p>
        </p:txBody>
      </p:sp>
      <p:sp>
        <p:nvSpPr>
          <p:cNvPr id="26" name="Rektangel med rundade hörn 10">
            <a:extLst>
              <a:ext uri="{FF2B5EF4-FFF2-40B4-BE49-F238E27FC236}">
                <a16:creationId xmlns:a16="http://schemas.microsoft.com/office/drawing/2014/main" id="{7A0E2E10-C31E-4266-B569-B1E64D324BDF}"/>
              </a:ext>
            </a:extLst>
          </p:cNvPr>
          <p:cNvSpPr/>
          <p:nvPr/>
        </p:nvSpPr>
        <p:spPr bwMode="auto">
          <a:xfrm>
            <a:off x="8554767" y="4720965"/>
            <a:ext cx="3205163" cy="647700"/>
          </a:xfrm>
          <a:prstGeom prst="roundRect">
            <a:avLst/>
          </a:prstGeom>
          <a:solidFill>
            <a:schemeClr val="bg1"/>
          </a:solidFill>
          <a:ln w="9525" algn="ctr">
            <a:solidFill>
              <a:schemeClr val="tx1"/>
            </a:solidFill>
            <a:round/>
            <a:headEnd/>
            <a:tailEnd/>
          </a:ln>
          <a:extLst>
            <a:ext uri="{AF507438-7753-43e0-B8FC-AC1667EBCBE1}"/>
          </a:extLst>
        </p:spPr>
        <p:txBody>
          <a:bodyPr/>
          <a:lstStyle/>
          <a:p>
            <a:pPr algn="ctr" defTabSz="914377"/>
            <a:endParaRPr lang="sv-SE" sz="1867" dirty="0">
              <a:solidFill>
                <a:prstClr val="black"/>
              </a:solidFill>
              <a:latin typeface="Calibri Light" panose="020F0302020204030204"/>
              <a:ea typeface="ヒラギノ角ゴ Pro W3"/>
            </a:endParaRPr>
          </a:p>
        </p:txBody>
      </p:sp>
      <p:sp>
        <p:nvSpPr>
          <p:cNvPr id="27" name="Rektangel med rundade hörn 11">
            <a:extLst>
              <a:ext uri="{FF2B5EF4-FFF2-40B4-BE49-F238E27FC236}">
                <a16:creationId xmlns:a16="http://schemas.microsoft.com/office/drawing/2014/main" id="{2685D0BE-7E61-4C07-891E-FC07F69F94B4}"/>
              </a:ext>
            </a:extLst>
          </p:cNvPr>
          <p:cNvSpPr/>
          <p:nvPr/>
        </p:nvSpPr>
        <p:spPr bwMode="auto">
          <a:xfrm>
            <a:off x="8554767" y="5816339"/>
            <a:ext cx="3205163" cy="647700"/>
          </a:xfrm>
          <a:prstGeom prst="roundRect">
            <a:avLst/>
          </a:prstGeom>
          <a:solidFill>
            <a:schemeClr val="bg1"/>
          </a:solidFill>
          <a:ln w="9525" algn="ctr">
            <a:solidFill>
              <a:schemeClr val="tx1"/>
            </a:solidFill>
            <a:round/>
            <a:headEnd/>
            <a:tailEnd/>
          </a:ln>
          <a:extLst>
            <a:ext uri="{AF507438-7753-43e0-B8FC-AC1667EBCBE1}"/>
          </a:extLst>
        </p:spPr>
        <p:txBody>
          <a:bodyPr/>
          <a:lstStyle/>
          <a:p>
            <a:pPr algn="ctr" defTabSz="914377"/>
            <a:endParaRPr lang="sv-SE" sz="1867" dirty="0">
              <a:solidFill>
                <a:prstClr val="black"/>
              </a:solidFill>
              <a:latin typeface="Calibri Light" panose="020F0302020204030204"/>
              <a:ea typeface="ヒラギノ角ゴ Pro W3"/>
            </a:endParaRPr>
          </a:p>
        </p:txBody>
      </p:sp>
      <p:sp>
        <p:nvSpPr>
          <p:cNvPr id="28" name="Ned 14">
            <a:extLst>
              <a:ext uri="{FF2B5EF4-FFF2-40B4-BE49-F238E27FC236}">
                <a16:creationId xmlns:a16="http://schemas.microsoft.com/office/drawing/2014/main" id="{346792CF-7FBF-4E9E-97E2-38F13B07C38C}"/>
              </a:ext>
            </a:extLst>
          </p:cNvPr>
          <p:cNvSpPr>
            <a:spLocks noChangeArrowheads="1"/>
          </p:cNvSpPr>
          <p:nvPr/>
        </p:nvSpPr>
        <p:spPr bwMode="auto">
          <a:xfrm>
            <a:off x="8830031" y="1003022"/>
            <a:ext cx="496888" cy="257175"/>
          </a:xfrm>
          <a:prstGeom prst="downArrow">
            <a:avLst>
              <a:gd name="adj1" fmla="val 50000"/>
              <a:gd name="adj2" fmla="val 50000"/>
            </a:avLst>
          </a:prstGeom>
          <a:solidFill>
            <a:schemeClr val="bg1">
              <a:lumMod val="65000"/>
            </a:schemeClr>
          </a:solidFill>
          <a:ln w="9525" algn="ctr">
            <a:solidFill>
              <a:schemeClr val="tx1"/>
            </a:solidFill>
            <a:round/>
            <a:headEnd/>
            <a:tailEnd/>
          </a:ln>
        </p:spPr>
        <p:txBody>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endParaRPr lang="sv-SE" altLang="sv-SE" sz="1800">
              <a:solidFill>
                <a:prstClr val="black"/>
              </a:solidFill>
              <a:latin typeface="Calibri" panose="020F0502020204030204"/>
            </a:endParaRPr>
          </a:p>
        </p:txBody>
      </p:sp>
      <p:sp>
        <p:nvSpPr>
          <p:cNvPr id="29" name="Ned 15">
            <a:extLst>
              <a:ext uri="{FF2B5EF4-FFF2-40B4-BE49-F238E27FC236}">
                <a16:creationId xmlns:a16="http://schemas.microsoft.com/office/drawing/2014/main" id="{62B186DF-54EA-42FA-AAA9-A1752703BB51}"/>
              </a:ext>
            </a:extLst>
          </p:cNvPr>
          <p:cNvSpPr>
            <a:spLocks noChangeArrowheads="1"/>
          </p:cNvSpPr>
          <p:nvPr/>
        </p:nvSpPr>
        <p:spPr bwMode="auto">
          <a:xfrm>
            <a:off x="9908904" y="2201606"/>
            <a:ext cx="496888" cy="257175"/>
          </a:xfrm>
          <a:prstGeom prst="downArrow">
            <a:avLst>
              <a:gd name="adj1" fmla="val 50000"/>
              <a:gd name="adj2" fmla="val 50000"/>
            </a:avLst>
          </a:prstGeom>
          <a:solidFill>
            <a:schemeClr val="bg1">
              <a:lumMod val="65000"/>
            </a:schemeClr>
          </a:solidFill>
          <a:ln w="9525" algn="ctr">
            <a:solidFill>
              <a:schemeClr val="tx1"/>
            </a:solidFill>
            <a:round/>
            <a:headEnd/>
            <a:tailEnd/>
          </a:ln>
        </p:spPr>
        <p:txBody>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endParaRPr lang="sv-SE" altLang="sv-SE" sz="1800">
              <a:solidFill>
                <a:prstClr val="black"/>
              </a:solidFill>
              <a:latin typeface="Calibri" panose="020F0502020204030204"/>
            </a:endParaRPr>
          </a:p>
        </p:txBody>
      </p:sp>
      <p:sp>
        <p:nvSpPr>
          <p:cNvPr id="30" name="Ned 16">
            <a:extLst>
              <a:ext uri="{FF2B5EF4-FFF2-40B4-BE49-F238E27FC236}">
                <a16:creationId xmlns:a16="http://schemas.microsoft.com/office/drawing/2014/main" id="{48AF8D45-6D0A-4070-BC85-BB388AEDDC51}"/>
              </a:ext>
            </a:extLst>
          </p:cNvPr>
          <p:cNvSpPr>
            <a:spLocks noChangeArrowheads="1"/>
          </p:cNvSpPr>
          <p:nvPr/>
        </p:nvSpPr>
        <p:spPr bwMode="auto">
          <a:xfrm>
            <a:off x="9908904" y="3293804"/>
            <a:ext cx="496888" cy="255587"/>
          </a:xfrm>
          <a:prstGeom prst="downArrow">
            <a:avLst>
              <a:gd name="adj1" fmla="val 50000"/>
              <a:gd name="adj2" fmla="val 50000"/>
            </a:avLst>
          </a:prstGeom>
          <a:solidFill>
            <a:schemeClr val="bg1">
              <a:lumMod val="65000"/>
            </a:schemeClr>
          </a:solidFill>
          <a:ln w="9525" algn="ctr">
            <a:solidFill>
              <a:schemeClr val="tx1"/>
            </a:solidFill>
            <a:round/>
            <a:headEnd/>
            <a:tailEnd/>
          </a:ln>
        </p:spPr>
        <p:txBody>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endParaRPr lang="sv-SE" altLang="sv-SE" sz="1800">
              <a:solidFill>
                <a:prstClr val="black"/>
              </a:solidFill>
              <a:latin typeface="Calibri" panose="020F0502020204030204"/>
            </a:endParaRPr>
          </a:p>
        </p:txBody>
      </p:sp>
      <p:sp>
        <p:nvSpPr>
          <p:cNvPr id="31" name="Ned 17">
            <a:extLst>
              <a:ext uri="{FF2B5EF4-FFF2-40B4-BE49-F238E27FC236}">
                <a16:creationId xmlns:a16="http://schemas.microsoft.com/office/drawing/2014/main" id="{1E74DF3E-1959-427A-B6A2-C81B6CE73335}"/>
              </a:ext>
            </a:extLst>
          </p:cNvPr>
          <p:cNvSpPr>
            <a:spLocks noChangeArrowheads="1"/>
          </p:cNvSpPr>
          <p:nvPr/>
        </p:nvSpPr>
        <p:spPr bwMode="auto">
          <a:xfrm>
            <a:off x="9908904" y="4355843"/>
            <a:ext cx="496888" cy="257175"/>
          </a:xfrm>
          <a:prstGeom prst="downArrow">
            <a:avLst>
              <a:gd name="adj1" fmla="val 50000"/>
              <a:gd name="adj2" fmla="val 50000"/>
            </a:avLst>
          </a:prstGeom>
          <a:solidFill>
            <a:schemeClr val="bg1">
              <a:lumMod val="65000"/>
            </a:schemeClr>
          </a:solidFill>
          <a:ln w="9525" algn="ctr">
            <a:solidFill>
              <a:schemeClr val="tx1"/>
            </a:solidFill>
            <a:round/>
            <a:headEnd/>
            <a:tailEnd/>
          </a:ln>
        </p:spPr>
        <p:txBody>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endParaRPr lang="sv-SE" altLang="sv-SE" sz="1800">
              <a:solidFill>
                <a:prstClr val="black"/>
              </a:solidFill>
              <a:latin typeface="Calibri" panose="020F0502020204030204"/>
            </a:endParaRPr>
          </a:p>
        </p:txBody>
      </p:sp>
      <p:sp>
        <p:nvSpPr>
          <p:cNvPr id="32" name="Ned 18">
            <a:extLst>
              <a:ext uri="{FF2B5EF4-FFF2-40B4-BE49-F238E27FC236}">
                <a16:creationId xmlns:a16="http://schemas.microsoft.com/office/drawing/2014/main" id="{29D25F82-B251-4009-9E2A-906A72C7C31E}"/>
              </a:ext>
            </a:extLst>
          </p:cNvPr>
          <p:cNvSpPr>
            <a:spLocks noChangeArrowheads="1"/>
          </p:cNvSpPr>
          <p:nvPr/>
        </p:nvSpPr>
        <p:spPr bwMode="auto">
          <a:xfrm>
            <a:off x="9908904" y="5446455"/>
            <a:ext cx="496888" cy="257175"/>
          </a:xfrm>
          <a:prstGeom prst="downArrow">
            <a:avLst>
              <a:gd name="adj1" fmla="val 50000"/>
              <a:gd name="adj2" fmla="val 50000"/>
            </a:avLst>
          </a:prstGeom>
          <a:solidFill>
            <a:schemeClr val="bg1">
              <a:lumMod val="65000"/>
            </a:schemeClr>
          </a:solidFill>
          <a:ln w="9525" algn="ctr">
            <a:solidFill>
              <a:schemeClr val="tx1"/>
            </a:solidFill>
            <a:round/>
            <a:headEnd/>
            <a:tailEnd/>
          </a:ln>
        </p:spPr>
        <p:txBody>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defTabSz="914377"/>
            <a:endParaRPr lang="sv-SE" altLang="sv-SE" sz="1800">
              <a:solidFill>
                <a:prstClr val="black"/>
              </a:solidFill>
              <a:latin typeface="Calibri" panose="020F0502020204030204"/>
            </a:endParaRPr>
          </a:p>
        </p:txBody>
      </p:sp>
      <p:sp>
        <p:nvSpPr>
          <p:cNvPr id="18" name="textruta 17">
            <a:extLst>
              <a:ext uri="{FF2B5EF4-FFF2-40B4-BE49-F238E27FC236}">
                <a16:creationId xmlns:a16="http://schemas.microsoft.com/office/drawing/2014/main" id="{75C74050-D47B-43CF-8BFD-4C31E5946D5C}"/>
              </a:ext>
            </a:extLst>
          </p:cNvPr>
          <p:cNvSpPr txBox="1"/>
          <p:nvPr/>
        </p:nvSpPr>
        <p:spPr>
          <a:xfrm>
            <a:off x="-966422" y="284213"/>
            <a:ext cx="4748787" cy="480131"/>
          </a:xfrm>
          <a:prstGeom prst="rect">
            <a:avLst/>
          </a:prstGeom>
          <a:noFill/>
        </p:spPr>
        <p:txBody>
          <a:bodyPr wrap="square" rtlCol="0">
            <a:spAutoFit/>
          </a:bodyPr>
          <a:lstStyle/>
          <a:p>
            <a:pPr algn="ctr" defTabSz="914354">
              <a:lnSpc>
                <a:spcPct val="90000"/>
              </a:lnSpc>
              <a:spcBef>
                <a:spcPct val="0"/>
              </a:spcBef>
            </a:pPr>
            <a:r>
              <a:rPr lang="sv-SE" sz="2800" dirty="0">
                <a:solidFill>
                  <a:prstClr val="black">
                    <a:lumMod val="50000"/>
                  </a:prstClr>
                </a:solidFill>
                <a:latin typeface="Calibri Light" panose="020F0302020204030204"/>
                <a:ea typeface="+mj-ea"/>
                <a:cs typeface="+mj-cs"/>
              </a:rPr>
              <a:t>Mall: 5-varför</a:t>
            </a:r>
          </a:p>
        </p:txBody>
      </p:sp>
      <p:sp>
        <p:nvSpPr>
          <p:cNvPr id="20" name="textruta 19">
            <a:extLst>
              <a:ext uri="{FF2B5EF4-FFF2-40B4-BE49-F238E27FC236}">
                <a16:creationId xmlns:a16="http://schemas.microsoft.com/office/drawing/2014/main" id="{27D66BB2-A69B-4072-B241-1D864B65859F}"/>
              </a:ext>
            </a:extLst>
          </p:cNvPr>
          <p:cNvSpPr txBox="1"/>
          <p:nvPr/>
        </p:nvSpPr>
        <p:spPr>
          <a:xfrm>
            <a:off x="1" y="4604994"/>
            <a:ext cx="2254250" cy="2339102"/>
          </a:xfrm>
          <a:prstGeom prst="rect">
            <a:avLst/>
          </a:prstGeom>
          <a:noFill/>
        </p:spPr>
        <p:txBody>
          <a:bodyPr wrap="square" rtlCol="0">
            <a:spAutoFit/>
          </a:bodyPr>
          <a:lstStyle/>
          <a:p>
            <a:pPr defTabSz="914377"/>
            <a:r>
              <a:rPr lang="sv-SE" sz="1600" dirty="0">
                <a:solidFill>
                  <a:prstClr val="black"/>
                </a:solidFill>
                <a:latin typeface="+mj-lt"/>
              </a:rPr>
              <a:t>Ändra mallen så den passar problemet</a:t>
            </a:r>
          </a:p>
          <a:p>
            <a:pPr defTabSz="914377"/>
            <a:endParaRPr lang="sv-SE" sz="1600" dirty="0">
              <a:solidFill>
                <a:prstClr val="black"/>
              </a:solidFill>
              <a:latin typeface="+mj-lt"/>
            </a:endParaRPr>
          </a:p>
          <a:p>
            <a:pPr defTabSz="914377"/>
            <a:r>
              <a:rPr lang="sv-SE" sz="1600" dirty="0">
                <a:solidFill>
                  <a:prstClr val="black"/>
                </a:solidFill>
                <a:latin typeface="+mj-lt"/>
              </a:rPr>
              <a:t>Om det inte går så bra, prova att omformulera problemet (t.ex. göra det mer specifikt) och försök igen. </a:t>
            </a:r>
            <a:endParaRPr lang="en-GB" sz="1600" dirty="0">
              <a:solidFill>
                <a:prstClr val="black"/>
              </a:solidFill>
              <a:latin typeface="+mj-lt"/>
            </a:endParaRPr>
          </a:p>
          <a:p>
            <a:pPr defTabSz="914377"/>
            <a:endParaRPr lang="en-GB" dirty="0">
              <a:solidFill>
                <a:prstClr val="black"/>
              </a:solidFill>
              <a:latin typeface="Calibri" panose="020F0502020204030204"/>
            </a:endParaRPr>
          </a:p>
        </p:txBody>
      </p:sp>
    </p:spTree>
    <p:extLst>
      <p:ext uri="{BB962C8B-B14F-4D97-AF65-F5344CB8AC3E}">
        <p14:creationId xmlns:p14="http://schemas.microsoft.com/office/powerpoint/2010/main" val="3458060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allellogram 6">
            <a:extLst>
              <a:ext uri="{FF2B5EF4-FFF2-40B4-BE49-F238E27FC236}">
                <a16:creationId xmlns:a16="http://schemas.microsoft.com/office/drawing/2014/main" id="{5303D749-A7A3-4360-AC25-F5FB85D3E238}"/>
              </a:ext>
            </a:extLst>
          </p:cNvPr>
          <p:cNvSpPr/>
          <p:nvPr/>
        </p:nvSpPr>
        <p:spPr>
          <a:xfrm>
            <a:off x="-1896297" y="-31668"/>
            <a:ext cx="8853680"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58" name="Rubrik 1">
            <a:extLst>
              <a:ext uri="{FF2B5EF4-FFF2-40B4-BE49-F238E27FC236}">
                <a16:creationId xmlns:a16="http://schemas.microsoft.com/office/drawing/2014/main" id="{FA062521-E8BF-4D4F-AB86-7C0EE0918843}"/>
              </a:ext>
            </a:extLst>
          </p:cNvPr>
          <p:cNvSpPr txBox="1">
            <a:spLocks/>
          </p:cNvSpPr>
          <p:nvPr/>
        </p:nvSpPr>
        <p:spPr>
          <a:xfrm>
            <a:off x="591345" y="409495"/>
            <a:ext cx="5325877" cy="69579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sv-SE" sz="2800" dirty="0">
                <a:solidFill>
                  <a:schemeClr val="bg1"/>
                </a:solidFill>
              </a:rPr>
              <a:t>4. Beskriv vilka som påverkas mest av problemet och hur de påverkas</a:t>
            </a:r>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591346" y="1202680"/>
            <a:ext cx="4854037" cy="48334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1219170" eaLnBrk="0" fontAlgn="base" hangingPunct="0">
              <a:spcAft>
                <a:spcPct val="0"/>
              </a:spcAft>
              <a:buNone/>
            </a:pPr>
            <a:r>
              <a:rPr lang="sv-SE" altLang="en-US" sz="1600" b="1" dirty="0">
                <a:solidFill>
                  <a:schemeClr val="bg1"/>
                </a:solidFill>
                <a:latin typeface="+mj-lt"/>
              </a:rPr>
              <a:t>VARFÖR? </a:t>
            </a:r>
            <a:r>
              <a:rPr lang="sv-SE" sz="1600" dirty="0">
                <a:solidFill>
                  <a:schemeClr val="bg1"/>
                </a:solidFill>
                <a:latin typeface="+mj-lt"/>
              </a:rPr>
              <a:t>Att undersöka målgruppernas ( = de som påverkas av problemets) behov kallas behovsanalys. Insikterna från behovsanalysen kommer att ge er mer kunskap kring problemet och leder förmodligen till en beskrivning av ett förändrat problem. Behovsanalysen kommer även att ligga till grund för framtida lösningsförslag.</a:t>
            </a:r>
          </a:p>
          <a:p>
            <a:pPr marL="0" indent="0" defTabSz="1219170" eaLnBrk="0" fontAlgn="base" hangingPunct="0">
              <a:spcAft>
                <a:spcPct val="0"/>
              </a:spcAft>
              <a:buNone/>
            </a:pPr>
            <a:r>
              <a:rPr lang="sv-SE" sz="1600" b="1" dirty="0">
                <a:solidFill>
                  <a:schemeClr val="bg1"/>
                </a:solidFill>
                <a:latin typeface="Calibri Light" panose="020F0302020204030204"/>
              </a:rPr>
              <a:t>HUR? </a:t>
            </a:r>
            <a:r>
              <a:rPr lang="sv-SE" sz="1600" dirty="0">
                <a:solidFill>
                  <a:schemeClr val="bg1"/>
                </a:solidFill>
                <a:latin typeface="+mj-lt"/>
              </a:rPr>
              <a:t>Lista de olika målgrupperna (t e x patienter, närstående och/eller medarbetare). Använd sedan flera olika sätt för att få </a:t>
            </a:r>
            <a:r>
              <a:rPr lang="sv-SE" sz="1600" dirty="0">
                <a:solidFill>
                  <a:schemeClr val="bg1"/>
                </a:solidFill>
                <a:latin typeface="Calibri Light" panose="020F0302020204030204"/>
                <a:cs typeface="Calibri" panose="020F0502020204030204" pitchFamily="34" charset="0"/>
              </a:rPr>
              <a:t>information om deras behov och situation relaterat till problemet. Läs rapporter och artiklar om problemet. Ta hjälp av biblioteket. Komplettera med intervjuer av medarbetare.</a:t>
            </a:r>
          </a:p>
          <a:p>
            <a:pPr marL="0" indent="0" defTabSz="1219170" eaLnBrk="0" fontAlgn="base" hangingPunct="0">
              <a:spcAft>
                <a:spcPct val="0"/>
              </a:spcAft>
              <a:buNone/>
            </a:pPr>
            <a:r>
              <a:rPr lang="sv-SE" sz="1600" dirty="0">
                <a:solidFill>
                  <a:schemeClr val="bg1"/>
                </a:solidFill>
                <a:latin typeface="Calibri Light" panose="020F0302020204030204"/>
                <a:cs typeface="Calibri" panose="020F0502020204030204" pitchFamily="34" charset="0"/>
              </a:rPr>
              <a:t>Om det senare startas ett innovationsprojekt fördjupas arbetet med behovsanalysen med hjälp av andra metoder (observation, service safari, involvering av patienter och anhöriga mm).</a:t>
            </a:r>
          </a:p>
          <a:p>
            <a:pPr marL="0" indent="0" defTabSz="914377">
              <a:lnSpc>
                <a:spcPct val="110000"/>
              </a:lnSpc>
              <a:buNone/>
            </a:pPr>
            <a:r>
              <a:rPr lang="sv-SE" sz="1200" dirty="0">
                <a:solidFill>
                  <a:schemeClr val="bg1"/>
                </a:solidFill>
                <a:latin typeface="Calibri Light" panose="020F0302020204030204"/>
                <a:cs typeface="Calibri" panose="020F0502020204030204" pitchFamily="34" charset="0"/>
              </a:rPr>
              <a:t>OBS! Om ni ska intervjua eller göra enkäter - ta först reda på vad som gäller vid hanteringen av personuppgifter och vid kontakt med patienter</a:t>
            </a:r>
            <a:r>
              <a:rPr lang="sv-SE" sz="1200" dirty="0">
                <a:solidFill>
                  <a:schemeClr val="bg1"/>
                </a:solidFill>
                <a:effectLst/>
                <a:latin typeface="Segoe UI" panose="020B0502040204020203" pitchFamily="34" charset="0"/>
              </a:rPr>
              <a:t>. </a:t>
            </a:r>
            <a:r>
              <a:rPr lang="sv-SE" sz="1200" dirty="0">
                <a:solidFill>
                  <a:schemeClr val="bg1"/>
                </a:solidFill>
                <a:latin typeface="Calibri Light" panose="020F0302020204030204"/>
                <a:hlinkClick r:id="rId2">
                  <a:extLst>
                    <a:ext uri="{A12FA001-AC4F-418D-AE19-62706E023703}">
                      <ahyp:hlinkClr xmlns:ahyp="http://schemas.microsoft.com/office/drawing/2018/hyperlinkcolor" val="tx"/>
                    </a:ext>
                  </a:extLst>
                </a:hlinkClick>
              </a:rPr>
              <a:t>Länk</a:t>
            </a:r>
            <a:endParaRPr lang="sv-SE" sz="1200" dirty="0">
              <a:solidFill>
                <a:schemeClr val="bg1"/>
              </a:solidFill>
              <a:latin typeface="Calibri Light" panose="020F0302020204030204"/>
            </a:endParaRPr>
          </a:p>
          <a:p>
            <a:pPr marL="0" indent="0" defTabSz="914377">
              <a:lnSpc>
                <a:spcPct val="110000"/>
              </a:lnSpc>
              <a:buNone/>
            </a:pPr>
            <a:endParaRPr lang="sv-SE" sz="1200" dirty="0">
              <a:solidFill>
                <a:schemeClr val="bg1"/>
              </a:solidFill>
              <a:latin typeface="+mj-lt"/>
            </a:endParaRPr>
          </a:p>
          <a:p>
            <a:pPr marL="0" indent="0" defTabSz="1219170" eaLnBrk="0" fontAlgn="base" hangingPunct="0">
              <a:spcAft>
                <a:spcPct val="0"/>
              </a:spcAft>
              <a:buNone/>
            </a:pPr>
            <a:endParaRPr lang="sv-SE" sz="1600" dirty="0">
              <a:solidFill>
                <a:schemeClr val="bg1"/>
              </a:solidFill>
              <a:latin typeface="+mj-lt"/>
              <a:cs typeface="Calibri" panose="020F0502020204030204" pitchFamily="34" charset="0"/>
            </a:endParaRPr>
          </a:p>
          <a:p>
            <a:pPr marL="0" indent="0">
              <a:buNone/>
            </a:pPr>
            <a:r>
              <a:rPr lang="sv-SE" sz="1600" dirty="0">
                <a:solidFill>
                  <a:schemeClr val="bg1"/>
                </a:solidFill>
                <a:latin typeface="+mj-lt"/>
                <a:ea typeface="Calibri" panose="020F0502020204030204" pitchFamily="34" charset="0"/>
                <a:cs typeface="Times New Roman" panose="02020603050405020304" pitchFamily="18" charset="0"/>
              </a:rPr>
              <a:t> </a:t>
            </a:r>
            <a:endParaRPr lang="sv-SE" sz="1600" dirty="0">
              <a:solidFill>
                <a:schemeClr val="bg1"/>
              </a:solidFill>
              <a:latin typeface="+mj-lt"/>
            </a:endParaRPr>
          </a:p>
        </p:txBody>
      </p:sp>
      <p:sp>
        <p:nvSpPr>
          <p:cNvPr id="9" name="Ellips 8">
            <a:extLst>
              <a:ext uri="{FF2B5EF4-FFF2-40B4-BE49-F238E27FC236}">
                <a16:creationId xmlns:a16="http://schemas.microsoft.com/office/drawing/2014/main" id="{2456F221-5BBE-4D55-9A01-2F4BD3952F9F}"/>
              </a:ext>
            </a:extLst>
          </p:cNvPr>
          <p:cNvSpPr/>
          <p:nvPr/>
        </p:nvSpPr>
        <p:spPr>
          <a:xfrm>
            <a:off x="5600196" y="5449824"/>
            <a:ext cx="1276092" cy="1216268"/>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chemeClr val="tx1"/>
                </a:solidFill>
                <a:latin typeface="+mj-lt"/>
              </a:rPr>
              <a:t>Lista målgrupper på nästa sida</a:t>
            </a:r>
            <a:endParaRPr lang="en-GB" sz="1200" dirty="0">
              <a:solidFill>
                <a:schemeClr val="tx1"/>
              </a:solidFill>
              <a:latin typeface="+mj-lt"/>
            </a:endParaRPr>
          </a:p>
        </p:txBody>
      </p:sp>
      <p:cxnSp>
        <p:nvCxnSpPr>
          <p:cNvPr id="10" name="Rak pilkoppling 9">
            <a:extLst>
              <a:ext uri="{FF2B5EF4-FFF2-40B4-BE49-F238E27FC236}">
                <a16:creationId xmlns:a16="http://schemas.microsoft.com/office/drawing/2014/main" id="{5E7A2356-F2F7-44D4-AD7A-F124283E4B47}"/>
              </a:ext>
            </a:extLst>
          </p:cNvPr>
          <p:cNvCxnSpPr>
            <a:cxnSpLocks/>
          </p:cNvCxnSpPr>
          <p:nvPr/>
        </p:nvCxnSpPr>
        <p:spPr>
          <a:xfrm>
            <a:off x="6860196" y="6409944"/>
            <a:ext cx="0" cy="3201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6" name="textruta 15">
            <a:extLst>
              <a:ext uri="{FF2B5EF4-FFF2-40B4-BE49-F238E27FC236}">
                <a16:creationId xmlns:a16="http://schemas.microsoft.com/office/drawing/2014/main" id="{095E2EF8-37CF-42D6-8340-DA3B067E75AB}"/>
              </a:ext>
            </a:extLst>
          </p:cNvPr>
          <p:cNvSpPr txBox="1"/>
          <p:nvPr/>
        </p:nvSpPr>
        <p:spPr>
          <a:xfrm>
            <a:off x="8827706" y="6412175"/>
            <a:ext cx="2537265" cy="307777"/>
          </a:xfrm>
          <a:prstGeom prst="rect">
            <a:avLst/>
          </a:prstGeom>
          <a:noFill/>
        </p:spPr>
        <p:txBody>
          <a:bodyPr wrap="square" rtlCol="0">
            <a:spAutoFit/>
          </a:bodyPr>
          <a:lstStyle/>
          <a:p>
            <a:pPr algn="ctr" defTabSz="914377"/>
            <a:r>
              <a:rPr lang="sv-SE" sz="1400" spc="150" dirty="0">
                <a:solidFill>
                  <a:srgbClr val="365764"/>
                </a:solidFill>
                <a:latin typeface="Calibri Light" panose="020F0302020204030204"/>
              </a:rPr>
              <a:t>BESLUTSUNDERLAG</a:t>
            </a:r>
          </a:p>
        </p:txBody>
      </p:sp>
      <p:sp>
        <p:nvSpPr>
          <p:cNvPr id="17" name="Ellips 16">
            <a:extLst>
              <a:ext uri="{FF2B5EF4-FFF2-40B4-BE49-F238E27FC236}">
                <a16:creationId xmlns:a16="http://schemas.microsoft.com/office/drawing/2014/main" id="{21BA265E-1689-4F94-B319-3AB62BD99053}"/>
              </a:ext>
            </a:extLst>
          </p:cNvPr>
          <p:cNvSpPr/>
          <p:nvPr/>
        </p:nvSpPr>
        <p:spPr>
          <a:xfrm>
            <a:off x="7868070" y="202755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3</a:t>
            </a:r>
          </a:p>
        </p:txBody>
      </p:sp>
      <p:sp>
        <p:nvSpPr>
          <p:cNvPr id="18" name="Ellips 17">
            <a:extLst>
              <a:ext uri="{FF2B5EF4-FFF2-40B4-BE49-F238E27FC236}">
                <a16:creationId xmlns:a16="http://schemas.microsoft.com/office/drawing/2014/main" id="{894BA35B-E4BB-46EC-9A64-2FD8F03BE8BD}"/>
              </a:ext>
            </a:extLst>
          </p:cNvPr>
          <p:cNvSpPr/>
          <p:nvPr/>
        </p:nvSpPr>
        <p:spPr>
          <a:xfrm>
            <a:off x="7868070" y="2877323"/>
            <a:ext cx="628706" cy="628706"/>
          </a:xfrm>
          <a:prstGeom prst="ellipse">
            <a:avLst/>
          </a:prstGeom>
          <a:solidFill>
            <a:srgbClr val="5B9BD5">
              <a:alpha val="6509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4</a:t>
            </a:r>
          </a:p>
        </p:txBody>
      </p:sp>
      <p:sp>
        <p:nvSpPr>
          <p:cNvPr id="19" name="Ellips 18">
            <a:extLst>
              <a:ext uri="{FF2B5EF4-FFF2-40B4-BE49-F238E27FC236}">
                <a16:creationId xmlns:a16="http://schemas.microsoft.com/office/drawing/2014/main" id="{75C369D7-6225-4F93-A2C5-1763B9B21551}"/>
              </a:ext>
            </a:extLst>
          </p:cNvPr>
          <p:cNvSpPr/>
          <p:nvPr/>
        </p:nvSpPr>
        <p:spPr>
          <a:xfrm>
            <a:off x="7868070" y="372511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5</a:t>
            </a:r>
          </a:p>
        </p:txBody>
      </p:sp>
      <p:sp>
        <p:nvSpPr>
          <p:cNvPr id="20" name="Ellips 19">
            <a:extLst>
              <a:ext uri="{FF2B5EF4-FFF2-40B4-BE49-F238E27FC236}">
                <a16:creationId xmlns:a16="http://schemas.microsoft.com/office/drawing/2014/main" id="{DD07E81C-F0DB-4301-96AC-AEC5E2F76B6C}"/>
              </a:ext>
            </a:extLst>
          </p:cNvPr>
          <p:cNvSpPr/>
          <p:nvPr/>
        </p:nvSpPr>
        <p:spPr>
          <a:xfrm>
            <a:off x="7875440" y="4572899"/>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6</a:t>
            </a:r>
          </a:p>
        </p:txBody>
      </p:sp>
      <p:sp>
        <p:nvSpPr>
          <p:cNvPr id="21" name="Ellips 20">
            <a:extLst>
              <a:ext uri="{FF2B5EF4-FFF2-40B4-BE49-F238E27FC236}">
                <a16:creationId xmlns:a16="http://schemas.microsoft.com/office/drawing/2014/main" id="{B9E55897-8420-4FDA-99E1-ED9A38F4FB18}"/>
              </a:ext>
            </a:extLst>
          </p:cNvPr>
          <p:cNvSpPr/>
          <p:nvPr/>
        </p:nvSpPr>
        <p:spPr>
          <a:xfrm>
            <a:off x="7864240" y="542036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7</a:t>
            </a:r>
          </a:p>
        </p:txBody>
      </p:sp>
      <p:sp>
        <p:nvSpPr>
          <p:cNvPr id="23" name="Ellips 22">
            <a:extLst>
              <a:ext uri="{FF2B5EF4-FFF2-40B4-BE49-F238E27FC236}">
                <a16:creationId xmlns:a16="http://schemas.microsoft.com/office/drawing/2014/main" id="{98AABCC1-EF3C-447C-9B3C-FA80CB23D275}"/>
              </a:ext>
            </a:extLst>
          </p:cNvPr>
          <p:cNvSpPr/>
          <p:nvPr/>
        </p:nvSpPr>
        <p:spPr>
          <a:xfrm>
            <a:off x="7868070" y="118009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2</a:t>
            </a:r>
          </a:p>
        </p:txBody>
      </p:sp>
      <p:sp>
        <p:nvSpPr>
          <p:cNvPr id="24" name="Ellips 23">
            <a:extLst>
              <a:ext uri="{FF2B5EF4-FFF2-40B4-BE49-F238E27FC236}">
                <a16:creationId xmlns:a16="http://schemas.microsoft.com/office/drawing/2014/main" id="{47B685D9-D1B1-4F18-A629-B486D79180E5}"/>
              </a:ext>
            </a:extLst>
          </p:cNvPr>
          <p:cNvSpPr/>
          <p:nvPr/>
        </p:nvSpPr>
        <p:spPr>
          <a:xfrm>
            <a:off x="7871900" y="329995"/>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1</a:t>
            </a:r>
          </a:p>
        </p:txBody>
      </p:sp>
      <p:sp>
        <p:nvSpPr>
          <p:cNvPr id="27" name="Likbent triangel 26">
            <a:extLst>
              <a:ext uri="{FF2B5EF4-FFF2-40B4-BE49-F238E27FC236}">
                <a16:creationId xmlns:a16="http://schemas.microsoft.com/office/drawing/2014/main" id="{797113A6-BA7E-48D6-988D-B6A1F4488E43}"/>
              </a:ext>
            </a:extLst>
          </p:cNvPr>
          <p:cNvSpPr/>
          <p:nvPr/>
        </p:nvSpPr>
        <p:spPr>
          <a:xfrm rot="10800000">
            <a:off x="9690277" y="6073268"/>
            <a:ext cx="548640" cy="33855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ruta 27">
            <a:extLst>
              <a:ext uri="{FF2B5EF4-FFF2-40B4-BE49-F238E27FC236}">
                <a16:creationId xmlns:a16="http://schemas.microsoft.com/office/drawing/2014/main" id="{39381BAA-7205-4C5B-A308-9D8FA6DB415C}"/>
              </a:ext>
            </a:extLst>
          </p:cNvPr>
          <p:cNvSpPr txBox="1"/>
          <p:nvPr/>
        </p:nvSpPr>
        <p:spPr>
          <a:xfrm>
            <a:off x="8508822" y="291936"/>
            <a:ext cx="3476067" cy="830997"/>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Om det redan finns en idé eller lösning – undersök vilket problem den löser.</a:t>
            </a:r>
          </a:p>
        </p:txBody>
      </p:sp>
      <p:sp>
        <p:nvSpPr>
          <p:cNvPr id="29" name="textruta 28">
            <a:extLst>
              <a:ext uri="{FF2B5EF4-FFF2-40B4-BE49-F238E27FC236}">
                <a16:creationId xmlns:a16="http://schemas.microsoft.com/office/drawing/2014/main" id="{1B777AB9-27B8-4F25-8439-CA41AD6AC41A}"/>
              </a:ext>
            </a:extLst>
          </p:cNvPr>
          <p:cNvSpPr txBox="1"/>
          <p:nvPr/>
        </p:nvSpPr>
        <p:spPr>
          <a:xfrm>
            <a:off x="8514943" y="1334203"/>
            <a:ext cx="3162793"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problemet kortfattat</a:t>
            </a:r>
          </a:p>
        </p:txBody>
      </p:sp>
      <p:sp>
        <p:nvSpPr>
          <p:cNvPr id="30" name="textruta 29">
            <a:extLst>
              <a:ext uri="{FF2B5EF4-FFF2-40B4-BE49-F238E27FC236}">
                <a16:creationId xmlns:a16="http://schemas.microsoft.com/office/drawing/2014/main" id="{DFB0007F-FA93-4099-841C-FC59F4F18474}"/>
              </a:ext>
            </a:extLst>
          </p:cNvPr>
          <p:cNvSpPr txBox="1"/>
          <p:nvPr/>
        </p:nvSpPr>
        <p:spPr>
          <a:xfrm>
            <a:off x="8500606" y="1834657"/>
            <a:ext cx="3549825" cy="1323439"/>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Undersök vilka som är grundproblemen och välj ett grundproblem att arbeta vidare med</a:t>
            </a:r>
          </a:p>
          <a:p>
            <a:pPr defTabSz="914377"/>
            <a:endParaRPr lang="sv-SE" sz="1600" spc="150" dirty="0">
              <a:solidFill>
                <a:srgbClr val="365764"/>
              </a:solidFill>
              <a:latin typeface="Calibri Light" panose="020F0302020204030204"/>
            </a:endParaRPr>
          </a:p>
        </p:txBody>
      </p:sp>
      <p:sp>
        <p:nvSpPr>
          <p:cNvPr id="31" name="textruta 30">
            <a:extLst>
              <a:ext uri="{FF2B5EF4-FFF2-40B4-BE49-F238E27FC236}">
                <a16:creationId xmlns:a16="http://schemas.microsoft.com/office/drawing/2014/main" id="{3CBC83C3-781F-4C8B-BC45-416A10FDF984}"/>
              </a:ext>
            </a:extLst>
          </p:cNvPr>
          <p:cNvSpPr txBox="1"/>
          <p:nvPr/>
        </p:nvSpPr>
        <p:spPr>
          <a:xfrm>
            <a:off x="8508822" y="4626209"/>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Anteckna annan relevant information</a:t>
            </a:r>
          </a:p>
        </p:txBody>
      </p:sp>
      <p:sp>
        <p:nvSpPr>
          <p:cNvPr id="32" name="textruta 31">
            <a:extLst>
              <a:ext uri="{FF2B5EF4-FFF2-40B4-BE49-F238E27FC236}">
                <a16:creationId xmlns:a16="http://schemas.microsoft.com/office/drawing/2014/main" id="{392A088C-CB49-40C5-8442-8CA3BAD23112}"/>
              </a:ext>
            </a:extLst>
          </p:cNvPr>
          <p:cNvSpPr txBox="1"/>
          <p:nvPr/>
        </p:nvSpPr>
        <p:spPr>
          <a:xfrm>
            <a:off x="8508822" y="2981836"/>
            <a:ext cx="3541609"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vilka som påverkas av problemet och hur de påverkas</a:t>
            </a:r>
          </a:p>
        </p:txBody>
      </p:sp>
      <p:sp>
        <p:nvSpPr>
          <p:cNvPr id="33" name="textruta 32">
            <a:extLst>
              <a:ext uri="{FF2B5EF4-FFF2-40B4-BE49-F238E27FC236}">
                <a16:creationId xmlns:a16="http://schemas.microsoft.com/office/drawing/2014/main" id="{AB36B7B7-5749-4F42-A300-1DD01C151225}"/>
              </a:ext>
            </a:extLst>
          </p:cNvPr>
          <p:cNvSpPr txBox="1"/>
          <p:nvPr/>
        </p:nvSpPr>
        <p:spPr>
          <a:xfrm>
            <a:off x="8509180" y="5565437"/>
            <a:ext cx="3475709"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Sammanfatta all information</a:t>
            </a:r>
          </a:p>
        </p:txBody>
      </p:sp>
      <p:sp>
        <p:nvSpPr>
          <p:cNvPr id="34" name="textruta 33">
            <a:extLst>
              <a:ext uri="{FF2B5EF4-FFF2-40B4-BE49-F238E27FC236}">
                <a16:creationId xmlns:a16="http://schemas.microsoft.com/office/drawing/2014/main" id="{3C6EBC32-A2BB-4F34-AF34-BE89649E330C}"/>
              </a:ext>
            </a:extLst>
          </p:cNvPr>
          <p:cNvSpPr txBox="1"/>
          <p:nvPr/>
        </p:nvSpPr>
        <p:spPr>
          <a:xfrm>
            <a:off x="8492945" y="3769042"/>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hur stort ni bedömer att problemet är </a:t>
            </a:r>
          </a:p>
        </p:txBody>
      </p:sp>
    </p:spTree>
    <p:extLst>
      <p:ext uri="{BB962C8B-B14F-4D97-AF65-F5344CB8AC3E}">
        <p14:creationId xmlns:p14="http://schemas.microsoft.com/office/powerpoint/2010/main" val="8271056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D9D3E16-2AF7-4745-8F23-9A74F6D76990}"/>
              </a:ext>
            </a:extLst>
          </p:cNvPr>
          <p:cNvSpPr>
            <a:spLocks noGrp="1"/>
          </p:cNvSpPr>
          <p:nvPr>
            <p:ph type="title"/>
          </p:nvPr>
        </p:nvSpPr>
        <p:spPr>
          <a:xfrm>
            <a:off x="95659" y="277203"/>
            <a:ext cx="12019085" cy="478935"/>
          </a:xfrm>
        </p:spPr>
        <p:txBody>
          <a:bodyPr>
            <a:noAutofit/>
          </a:bodyPr>
          <a:lstStyle/>
          <a:p>
            <a:pPr defTabSz="914354"/>
            <a:r>
              <a:rPr lang="sv-SE" sz="2800" dirty="0">
                <a:latin typeface="Calibri Light" panose="020F0302020204030204"/>
              </a:rPr>
              <a:t>Anteckningssida för 4, </a:t>
            </a:r>
            <a:r>
              <a:rPr lang="sv-SE" sz="2800" dirty="0"/>
              <a:t>Beskriv vilka som påverkas mest av problemet och hur de påverkas</a:t>
            </a:r>
            <a:endParaRPr lang="en-GB" sz="2800" dirty="0">
              <a:latin typeface="Calibri Light" panose="020F0302020204030204"/>
            </a:endParaRPr>
          </a:p>
        </p:txBody>
      </p:sp>
      <p:graphicFrame>
        <p:nvGraphicFramePr>
          <p:cNvPr id="3" name="Tabell 3">
            <a:extLst>
              <a:ext uri="{FF2B5EF4-FFF2-40B4-BE49-F238E27FC236}">
                <a16:creationId xmlns:a16="http://schemas.microsoft.com/office/drawing/2014/main" id="{2798EE81-EDDF-47DE-9232-F982E2E46969}"/>
              </a:ext>
            </a:extLst>
          </p:cNvPr>
          <p:cNvGraphicFramePr>
            <a:graphicFrameLocks noGrp="1"/>
          </p:cNvGraphicFramePr>
          <p:nvPr>
            <p:extLst>
              <p:ext uri="{D42A27DB-BD31-4B8C-83A1-F6EECF244321}">
                <p14:modId xmlns:p14="http://schemas.microsoft.com/office/powerpoint/2010/main" val="395553652"/>
              </p:ext>
            </p:extLst>
          </p:nvPr>
        </p:nvGraphicFramePr>
        <p:xfrm>
          <a:off x="219808" y="1170432"/>
          <a:ext cx="11649104" cy="2277194"/>
        </p:xfrm>
        <a:graphic>
          <a:graphicData uri="http://schemas.openxmlformats.org/drawingml/2006/table">
            <a:tbl>
              <a:tblPr firstRow="1" bandRow="1">
                <a:tableStyleId>{5940675A-B579-460E-94D1-54222C63F5DA}</a:tableStyleId>
              </a:tblPr>
              <a:tblGrid>
                <a:gridCol w="3812696">
                  <a:extLst>
                    <a:ext uri="{9D8B030D-6E8A-4147-A177-3AD203B41FA5}">
                      <a16:colId xmlns:a16="http://schemas.microsoft.com/office/drawing/2014/main" val="2121514508"/>
                    </a:ext>
                  </a:extLst>
                </a:gridCol>
                <a:gridCol w="7836408">
                  <a:extLst>
                    <a:ext uri="{9D8B030D-6E8A-4147-A177-3AD203B41FA5}">
                      <a16:colId xmlns:a16="http://schemas.microsoft.com/office/drawing/2014/main" val="1289352543"/>
                    </a:ext>
                  </a:extLst>
                </a:gridCol>
              </a:tblGrid>
              <a:tr h="422994">
                <a:tc>
                  <a:txBody>
                    <a:bodyPr/>
                    <a:lstStyle/>
                    <a:p>
                      <a:r>
                        <a:rPr lang="sv-SE" dirty="0">
                          <a:solidFill>
                            <a:srgbClr val="4A773C"/>
                          </a:solidFill>
                        </a:rPr>
                        <a:t>Målgrupp</a:t>
                      </a:r>
                      <a:endParaRPr lang="en-GB" dirty="0">
                        <a:solidFill>
                          <a:srgbClr val="4A773C"/>
                        </a:solidFill>
                      </a:endParaRPr>
                    </a:p>
                  </a:txBody>
                  <a:tcPr/>
                </a:tc>
                <a:tc>
                  <a:txBody>
                    <a:bodyPr/>
                    <a:lstStyle/>
                    <a:p>
                      <a:r>
                        <a:rPr lang="sv-SE" dirty="0">
                          <a:solidFill>
                            <a:srgbClr val="4A773C"/>
                          </a:solidFill>
                        </a:rPr>
                        <a:t>Anteckningar</a:t>
                      </a:r>
                      <a:r>
                        <a:rPr lang="sv-SE" dirty="0"/>
                        <a:t> </a:t>
                      </a:r>
                      <a:endParaRPr lang="en-GB" dirty="0"/>
                    </a:p>
                  </a:txBody>
                  <a:tcPr/>
                </a:tc>
                <a:extLst>
                  <a:ext uri="{0D108BD9-81ED-4DB2-BD59-A6C34878D82A}">
                    <a16:rowId xmlns:a16="http://schemas.microsoft.com/office/drawing/2014/main" val="2872601042"/>
                  </a:ext>
                </a:extLst>
              </a:tr>
              <a:tr h="370840">
                <a:tc>
                  <a:txBody>
                    <a:bodyPr/>
                    <a:lstStyle/>
                    <a:p>
                      <a:endParaRPr lang="en-GB" sz="1600" dirty="0">
                        <a:latin typeface="+mj-lt"/>
                      </a:endParaRPr>
                    </a:p>
                  </a:txBody>
                  <a:tcPr/>
                </a:tc>
                <a:tc>
                  <a:txBody>
                    <a:bodyPr/>
                    <a:lstStyle/>
                    <a:p>
                      <a:endParaRPr lang="en-GB" sz="1600" dirty="0">
                        <a:latin typeface="+mj-lt"/>
                      </a:endParaRPr>
                    </a:p>
                  </a:txBody>
                  <a:tcPr/>
                </a:tc>
                <a:extLst>
                  <a:ext uri="{0D108BD9-81ED-4DB2-BD59-A6C34878D82A}">
                    <a16:rowId xmlns:a16="http://schemas.microsoft.com/office/drawing/2014/main" val="2996560904"/>
                  </a:ext>
                </a:extLst>
              </a:tr>
              <a:tr h="370840">
                <a:tc>
                  <a:txBody>
                    <a:bodyPr/>
                    <a:lstStyle/>
                    <a:p>
                      <a:endParaRPr lang="en-GB" sz="1600">
                        <a:latin typeface="+mj-lt"/>
                      </a:endParaRPr>
                    </a:p>
                  </a:txBody>
                  <a:tcPr/>
                </a:tc>
                <a:tc>
                  <a:txBody>
                    <a:bodyPr/>
                    <a:lstStyle/>
                    <a:p>
                      <a:endParaRPr lang="en-GB" sz="1600">
                        <a:latin typeface="+mj-lt"/>
                      </a:endParaRPr>
                    </a:p>
                  </a:txBody>
                  <a:tcPr/>
                </a:tc>
                <a:extLst>
                  <a:ext uri="{0D108BD9-81ED-4DB2-BD59-A6C34878D82A}">
                    <a16:rowId xmlns:a16="http://schemas.microsoft.com/office/drawing/2014/main" val="738482370"/>
                  </a:ext>
                </a:extLst>
              </a:tr>
              <a:tr h="370840">
                <a:tc>
                  <a:txBody>
                    <a:bodyPr/>
                    <a:lstStyle/>
                    <a:p>
                      <a:endParaRPr lang="en-GB" sz="1600">
                        <a:latin typeface="+mj-lt"/>
                      </a:endParaRPr>
                    </a:p>
                  </a:txBody>
                  <a:tcPr/>
                </a:tc>
                <a:tc>
                  <a:txBody>
                    <a:bodyPr/>
                    <a:lstStyle/>
                    <a:p>
                      <a:endParaRPr lang="en-GB" sz="1600">
                        <a:latin typeface="+mj-lt"/>
                      </a:endParaRPr>
                    </a:p>
                  </a:txBody>
                  <a:tcPr/>
                </a:tc>
                <a:extLst>
                  <a:ext uri="{0D108BD9-81ED-4DB2-BD59-A6C34878D82A}">
                    <a16:rowId xmlns:a16="http://schemas.microsoft.com/office/drawing/2014/main" val="3506352617"/>
                  </a:ext>
                </a:extLst>
              </a:tr>
              <a:tr h="370840">
                <a:tc>
                  <a:txBody>
                    <a:bodyPr/>
                    <a:lstStyle/>
                    <a:p>
                      <a:endParaRPr lang="en-GB" sz="1600">
                        <a:latin typeface="+mj-lt"/>
                      </a:endParaRPr>
                    </a:p>
                  </a:txBody>
                  <a:tcPr/>
                </a:tc>
                <a:tc>
                  <a:txBody>
                    <a:bodyPr/>
                    <a:lstStyle/>
                    <a:p>
                      <a:endParaRPr lang="en-GB" sz="1600" dirty="0">
                        <a:latin typeface="+mj-lt"/>
                      </a:endParaRPr>
                    </a:p>
                  </a:txBody>
                  <a:tcPr/>
                </a:tc>
                <a:extLst>
                  <a:ext uri="{0D108BD9-81ED-4DB2-BD59-A6C34878D82A}">
                    <a16:rowId xmlns:a16="http://schemas.microsoft.com/office/drawing/2014/main" val="2276629216"/>
                  </a:ext>
                </a:extLst>
              </a:tr>
              <a:tr h="370840">
                <a:tc>
                  <a:txBody>
                    <a:bodyPr/>
                    <a:lstStyle/>
                    <a:p>
                      <a:endParaRPr lang="en-GB" sz="1600">
                        <a:latin typeface="+mj-lt"/>
                      </a:endParaRPr>
                    </a:p>
                  </a:txBody>
                  <a:tcPr/>
                </a:tc>
                <a:tc>
                  <a:txBody>
                    <a:bodyPr/>
                    <a:lstStyle/>
                    <a:p>
                      <a:endParaRPr lang="en-GB" sz="1600" dirty="0">
                        <a:latin typeface="+mj-lt"/>
                      </a:endParaRPr>
                    </a:p>
                  </a:txBody>
                  <a:tcPr/>
                </a:tc>
                <a:extLst>
                  <a:ext uri="{0D108BD9-81ED-4DB2-BD59-A6C34878D82A}">
                    <a16:rowId xmlns:a16="http://schemas.microsoft.com/office/drawing/2014/main" val="2772078281"/>
                  </a:ext>
                </a:extLst>
              </a:tr>
            </a:tbl>
          </a:graphicData>
        </a:graphic>
      </p:graphicFrame>
      <p:sp>
        <p:nvSpPr>
          <p:cNvPr id="5" name="Ellips 4">
            <a:extLst>
              <a:ext uri="{FF2B5EF4-FFF2-40B4-BE49-F238E27FC236}">
                <a16:creationId xmlns:a16="http://schemas.microsoft.com/office/drawing/2014/main" id="{6DB685D6-D9CE-491A-B32C-1567243CEF78}"/>
              </a:ext>
            </a:extLst>
          </p:cNvPr>
          <p:cNvSpPr/>
          <p:nvPr/>
        </p:nvSpPr>
        <p:spPr>
          <a:xfrm>
            <a:off x="227076" y="5144832"/>
            <a:ext cx="1512000" cy="1512000"/>
          </a:xfrm>
          <a:prstGeom prst="ellipse">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7" name="textruta 6">
            <a:extLst>
              <a:ext uri="{FF2B5EF4-FFF2-40B4-BE49-F238E27FC236}">
                <a16:creationId xmlns:a16="http://schemas.microsoft.com/office/drawing/2014/main" id="{F141E96D-80DD-4A46-BF29-0D412FC3C202}"/>
              </a:ext>
            </a:extLst>
          </p:cNvPr>
          <p:cNvSpPr txBox="1"/>
          <p:nvPr/>
        </p:nvSpPr>
        <p:spPr>
          <a:xfrm>
            <a:off x="440405" y="5531500"/>
            <a:ext cx="1867583" cy="738664"/>
          </a:xfrm>
          <a:prstGeom prst="rect">
            <a:avLst/>
          </a:prstGeom>
          <a:noFill/>
        </p:spPr>
        <p:txBody>
          <a:bodyPr wrap="square">
            <a:spAutoFit/>
          </a:bodyPr>
          <a:lstStyle/>
          <a:p>
            <a:r>
              <a:rPr lang="sv-SE" sz="1400" dirty="0">
                <a:latin typeface="Calibri Light" panose="020F0302020204030204"/>
              </a:rPr>
              <a:t>Se mer om </a:t>
            </a:r>
          </a:p>
          <a:p>
            <a:r>
              <a:rPr lang="sv-SE" sz="1400" dirty="0">
                <a:latin typeface="Calibri Light" panose="020F0302020204030204"/>
              </a:rPr>
              <a:t>intervjuer på</a:t>
            </a:r>
          </a:p>
          <a:p>
            <a:r>
              <a:rPr lang="sv-SE" sz="1400" dirty="0">
                <a:latin typeface="Calibri Light" panose="020F0302020204030204"/>
              </a:rPr>
              <a:t>nästa sida </a:t>
            </a:r>
            <a:endParaRPr lang="en-GB" sz="1400" dirty="0"/>
          </a:p>
        </p:txBody>
      </p:sp>
    </p:spTree>
    <p:extLst>
      <p:ext uri="{BB962C8B-B14F-4D97-AF65-F5344CB8AC3E}">
        <p14:creationId xmlns:p14="http://schemas.microsoft.com/office/powerpoint/2010/main" val="37194439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allellogram 6">
            <a:extLst>
              <a:ext uri="{FF2B5EF4-FFF2-40B4-BE49-F238E27FC236}">
                <a16:creationId xmlns:a16="http://schemas.microsoft.com/office/drawing/2014/main" id="{5303D749-A7A3-4360-AC25-F5FB85D3E238}"/>
              </a:ext>
            </a:extLst>
          </p:cNvPr>
          <p:cNvSpPr/>
          <p:nvPr/>
        </p:nvSpPr>
        <p:spPr>
          <a:xfrm>
            <a:off x="-1832923" y="-31668"/>
            <a:ext cx="2544123"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591346" y="1202680"/>
            <a:ext cx="4863524" cy="48334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600" dirty="0">
                <a:latin typeface="+mj-lt"/>
              </a:rPr>
              <a:t>För att inte styra eller begränsa intervjusvaren är öppna frågor att föredra. Dvs s frågor som inte har givna svarsalternativ (som tex ja eller nej).</a:t>
            </a:r>
          </a:p>
          <a:p>
            <a:pPr marL="0" indent="0">
              <a:buNone/>
            </a:pPr>
            <a:r>
              <a:rPr lang="sv-SE" sz="1600" b="1" dirty="0">
                <a:latin typeface="+mj-lt"/>
              </a:rPr>
              <a:t>EXEMPEL:</a:t>
            </a:r>
            <a:br>
              <a:rPr lang="sv-SE" sz="1600" dirty="0">
                <a:latin typeface="+mj-lt"/>
              </a:rPr>
            </a:br>
            <a:r>
              <a:rPr lang="sv-SE" sz="1600" dirty="0">
                <a:latin typeface="+mj-lt"/>
              </a:rPr>
              <a:t>Problemet: Alltför många patienter mellan 20─30 år uteblir från bokade besök. </a:t>
            </a:r>
          </a:p>
          <a:p>
            <a:pPr marL="0" indent="0">
              <a:buNone/>
            </a:pPr>
            <a:r>
              <a:rPr lang="sv-SE" sz="1600" dirty="0">
                <a:latin typeface="+mj-lt"/>
              </a:rPr>
              <a:t>Öppen fråga: </a:t>
            </a:r>
            <a:r>
              <a:rPr lang="sv-SE" sz="1600" i="1" dirty="0">
                <a:latin typeface="+mj-lt"/>
              </a:rPr>
              <a:t>Varför uteblir patienterna mellan 20–30 år från bokade besök? </a:t>
            </a:r>
          </a:p>
          <a:p>
            <a:pPr marL="0" indent="0">
              <a:buNone/>
            </a:pPr>
            <a:r>
              <a:rPr lang="sv-SE" sz="1600" dirty="0">
                <a:latin typeface="+mj-lt"/>
              </a:rPr>
              <a:t>Sluten fråga: </a:t>
            </a:r>
            <a:r>
              <a:rPr lang="sv-SE" sz="1600" i="1" dirty="0">
                <a:latin typeface="+mj-lt"/>
              </a:rPr>
              <a:t>Är en SMS-påminnelse en bra ide för att  påminna patienterna om att de har ett inbokat besök? </a:t>
            </a:r>
          </a:p>
          <a:p>
            <a:pPr marL="0" indent="0">
              <a:buNone/>
            </a:pPr>
            <a:r>
              <a:rPr lang="sv-SE" sz="1600" dirty="0">
                <a:latin typeface="+mj-lt"/>
              </a:rPr>
              <a:t>I den slutna frågan har man redan bestämt att sms-påminnelse är lösningen på problemet. Det öppnar inte upp för att grundorsaken kan vara något annat eller att andra lösningar finns . </a:t>
            </a:r>
          </a:p>
          <a:p>
            <a:pPr defTabSz="1219170" eaLnBrk="0" fontAlgn="base" hangingPunct="0">
              <a:spcBef>
                <a:spcPct val="0"/>
              </a:spcBef>
              <a:spcAft>
                <a:spcPct val="0"/>
              </a:spcAft>
            </a:pPr>
            <a:endParaRPr lang="sv-SE" sz="1600" dirty="0">
              <a:solidFill>
                <a:prstClr val="black"/>
              </a:solidFill>
              <a:latin typeface="Calibri Light" panose="020F0302020204030204"/>
              <a:cs typeface="Calibri" panose="020F0502020204030204" pitchFamily="34" charset="0"/>
            </a:endParaRPr>
          </a:p>
          <a:p>
            <a:pPr marL="0" indent="0">
              <a:buNone/>
            </a:pPr>
            <a:r>
              <a:rPr lang="sv-SE" sz="1600" dirty="0">
                <a:latin typeface="Calibri" panose="020F0502020204030204" pitchFamily="34" charset="0"/>
                <a:ea typeface="Calibri" panose="020F0502020204030204" pitchFamily="34" charset="0"/>
                <a:cs typeface="Times New Roman" panose="02020603050405020304" pitchFamily="18" charset="0"/>
              </a:rPr>
              <a:t> </a:t>
            </a:r>
            <a:endParaRPr lang="sv-SE" sz="1600" dirty="0"/>
          </a:p>
        </p:txBody>
      </p:sp>
      <p:sp>
        <p:nvSpPr>
          <p:cNvPr id="9" name="Rubrik 1">
            <a:extLst>
              <a:ext uri="{FF2B5EF4-FFF2-40B4-BE49-F238E27FC236}">
                <a16:creationId xmlns:a16="http://schemas.microsoft.com/office/drawing/2014/main" id="{1B59E2E4-42D8-40C3-ACD7-C0201210339A}"/>
              </a:ext>
            </a:extLst>
          </p:cNvPr>
          <p:cNvSpPr txBox="1">
            <a:spLocks/>
          </p:cNvSpPr>
          <p:nvPr/>
        </p:nvSpPr>
        <p:spPr>
          <a:xfrm>
            <a:off x="-492040" y="506888"/>
            <a:ext cx="4863524" cy="6957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914354"/>
            <a:r>
              <a:rPr lang="sv-SE" sz="2800" dirty="0">
                <a:solidFill>
                  <a:prstClr val="black">
                    <a:lumMod val="50000"/>
                  </a:prstClr>
                </a:solidFill>
                <a:latin typeface="Calibri Light" panose="020F0302020204030204"/>
              </a:rPr>
              <a:t>Metod: </a:t>
            </a:r>
            <a:r>
              <a:rPr lang="sv-SE" sz="2800" dirty="0">
                <a:solidFill>
                  <a:schemeClr val="tx1">
                    <a:lumMod val="50000"/>
                  </a:schemeClr>
                </a:solidFill>
              </a:rPr>
              <a:t>Intervjuer</a:t>
            </a:r>
            <a:endParaRPr lang="sv-SE" sz="2800" dirty="0">
              <a:solidFill>
                <a:prstClr val="black">
                  <a:lumMod val="50000"/>
                </a:prstClr>
              </a:solidFill>
              <a:latin typeface="Calibri Light" panose="020F0302020204030204"/>
            </a:endParaRPr>
          </a:p>
        </p:txBody>
      </p:sp>
      <p:sp>
        <p:nvSpPr>
          <p:cNvPr id="11" name="textruta 10">
            <a:extLst>
              <a:ext uri="{FF2B5EF4-FFF2-40B4-BE49-F238E27FC236}">
                <a16:creationId xmlns:a16="http://schemas.microsoft.com/office/drawing/2014/main" id="{ADDBFB7A-2E5B-4BC6-BA9A-394CEE3D833B}"/>
              </a:ext>
            </a:extLst>
          </p:cNvPr>
          <p:cNvSpPr txBox="1"/>
          <p:nvPr/>
        </p:nvSpPr>
        <p:spPr>
          <a:xfrm>
            <a:off x="6309657" y="1544315"/>
            <a:ext cx="5441742" cy="3392724"/>
          </a:xfrm>
          <a:prstGeom prst="rect">
            <a:avLst/>
          </a:prstGeom>
          <a:noFill/>
        </p:spPr>
        <p:txBody>
          <a:bodyPr wrap="square">
            <a:spAutoFit/>
          </a:bodyPr>
          <a:lstStyle/>
          <a:p>
            <a:pPr defTabSz="914377">
              <a:lnSpc>
                <a:spcPct val="90000"/>
              </a:lnSpc>
              <a:spcBef>
                <a:spcPts val="1000"/>
              </a:spcBef>
            </a:pPr>
            <a:r>
              <a:rPr lang="sv-SE" sz="1600" b="1" dirty="0">
                <a:solidFill>
                  <a:prstClr val="black"/>
                </a:solidFill>
                <a:latin typeface="Calibri Light" panose="020F0302020204030204"/>
              </a:rPr>
              <a:t>Tips</a:t>
            </a:r>
          </a:p>
          <a:p>
            <a:pPr marL="228594" indent="-228594" defTabSz="914377">
              <a:lnSpc>
                <a:spcPct val="90000"/>
              </a:lnSpc>
              <a:spcBef>
                <a:spcPts val="1000"/>
              </a:spcBef>
              <a:buFont typeface="Arial" panose="020B0604020202020204" pitchFamily="34" charset="0"/>
              <a:buChar char="•"/>
            </a:pPr>
            <a:r>
              <a:rPr lang="sv-SE" sz="1600" dirty="0">
                <a:solidFill>
                  <a:prstClr val="black"/>
                </a:solidFill>
                <a:latin typeface="Calibri Light" panose="020F0302020204030204"/>
              </a:rPr>
              <a:t>Börja med enkla frågor som uppvärmning för att intervjupersonen ska bli bekväm med situationen</a:t>
            </a:r>
            <a:r>
              <a:rPr lang="en-GB" sz="1600" dirty="0">
                <a:solidFill>
                  <a:prstClr val="black"/>
                </a:solidFill>
                <a:latin typeface="Calibri Light" panose="020F0302020204030204"/>
              </a:rPr>
              <a:t>.</a:t>
            </a:r>
            <a:r>
              <a:rPr lang="sv-SE" sz="1600" dirty="0">
                <a:solidFill>
                  <a:prstClr val="black"/>
                </a:solidFill>
                <a:latin typeface="Calibri Light" panose="020F0302020204030204"/>
              </a:rPr>
              <a:t> Det kan också vara bra att få en intervjuperson att dra sig till minnes om en händelse som intervjun ska handla om. </a:t>
            </a:r>
          </a:p>
          <a:p>
            <a:pPr marL="228594" indent="-228594" defTabSz="914377">
              <a:lnSpc>
                <a:spcPct val="90000"/>
              </a:lnSpc>
              <a:spcBef>
                <a:spcPts val="1000"/>
              </a:spcBef>
              <a:buFont typeface="Arial" panose="020B0604020202020204" pitchFamily="34" charset="0"/>
              <a:buChar char="•"/>
            </a:pPr>
            <a:r>
              <a:rPr lang="sv-SE" sz="1600" dirty="0">
                <a:solidFill>
                  <a:prstClr val="black"/>
                </a:solidFill>
                <a:latin typeface="Calibri Light" panose="020F0302020204030204"/>
              </a:rPr>
              <a:t>Uppmuntra intervjupersonen att prata, genom att lyssna aktivt och visa intresse för det som sägs.</a:t>
            </a:r>
          </a:p>
          <a:p>
            <a:pPr marL="228594" indent="-228594" defTabSz="914377">
              <a:lnSpc>
                <a:spcPct val="90000"/>
              </a:lnSpc>
              <a:spcBef>
                <a:spcPts val="1000"/>
              </a:spcBef>
              <a:buFont typeface="Arial" panose="020B0604020202020204" pitchFamily="34" charset="0"/>
              <a:buChar char="•"/>
            </a:pPr>
            <a:r>
              <a:rPr lang="sv-SE" sz="1600" dirty="0">
                <a:solidFill>
                  <a:prstClr val="black"/>
                </a:solidFill>
                <a:latin typeface="Calibri Light" panose="020F0302020204030204"/>
              </a:rPr>
              <a:t>Var inte rädd för pauser. Det behövs tid för reflektion. </a:t>
            </a:r>
          </a:p>
          <a:p>
            <a:pPr marL="228594" indent="-228594" defTabSz="914377">
              <a:lnSpc>
                <a:spcPct val="90000"/>
              </a:lnSpc>
              <a:spcBef>
                <a:spcPts val="1000"/>
              </a:spcBef>
              <a:buFont typeface="Arial" panose="020B0604020202020204" pitchFamily="34" charset="0"/>
              <a:buChar char="•"/>
            </a:pPr>
            <a:r>
              <a:rPr lang="sv-SE" sz="1600" dirty="0">
                <a:solidFill>
                  <a:prstClr val="black"/>
                </a:solidFill>
                <a:latin typeface="Calibri Light" panose="020F0302020204030204"/>
              </a:rPr>
              <a:t>Om du är osäker på om du förstått rätt, fortsätt att fråga. Bra följdfrågor kan vara exempelvis Varför blev det så?, Hur tänker du då? eller Berätta mer. </a:t>
            </a:r>
          </a:p>
          <a:p>
            <a:pPr marL="228594" indent="-228594" defTabSz="914377">
              <a:lnSpc>
                <a:spcPct val="90000"/>
              </a:lnSpc>
              <a:spcBef>
                <a:spcPts val="1000"/>
              </a:spcBef>
              <a:buFont typeface="Arial" panose="020B0604020202020204" pitchFamily="34" charset="0"/>
              <a:buChar char="•"/>
            </a:pPr>
            <a:r>
              <a:rPr lang="sv-SE" sz="1600" dirty="0">
                <a:solidFill>
                  <a:prstClr val="black"/>
                </a:solidFill>
                <a:latin typeface="Calibri Light" panose="020F0302020204030204"/>
              </a:rPr>
              <a:t>Förklara eller försvara inte något som intervjupersonen säger.</a:t>
            </a:r>
            <a:endParaRPr lang="en-GB" sz="1600" dirty="0">
              <a:solidFill>
                <a:prstClr val="black"/>
              </a:solidFill>
              <a:latin typeface="Calibri Light" panose="020F0302020204030204"/>
            </a:endParaRPr>
          </a:p>
        </p:txBody>
      </p:sp>
      <p:sp>
        <p:nvSpPr>
          <p:cNvPr id="5" name="Pratbubbla: rektangel med rundade hörn 4">
            <a:extLst>
              <a:ext uri="{FF2B5EF4-FFF2-40B4-BE49-F238E27FC236}">
                <a16:creationId xmlns:a16="http://schemas.microsoft.com/office/drawing/2014/main" id="{C35FDBC9-7201-488A-99CE-17D7380D502B}"/>
              </a:ext>
            </a:extLst>
          </p:cNvPr>
          <p:cNvSpPr/>
          <p:nvPr/>
        </p:nvSpPr>
        <p:spPr>
          <a:xfrm>
            <a:off x="5883563" y="1202680"/>
            <a:ext cx="6068291" cy="4320666"/>
          </a:xfrm>
          <a:prstGeom prst="wedgeRoundRectCallout">
            <a:avLst>
              <a:gd name="adj1" fmla="val -51078"/>
              <a:gd name="adj2" fmla="val 72712"/>
              <a:gd name="adj3" fmla="val 16667"/>
            </a:avLst>
          </a:prstGeom>
          <a:noFill/>
          <a:ln w="38100">
            <a:solidFill>
              <a:srgbClr val="4A773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82075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D9D3E16-2AF7-4745-8F23-9A74F6D76990}"/>
              </a:ext>
            </a:extLst>
          </p:cNvPr>
          <p:cNvSpPr>
            <a:spLocks noGrp="1"/>
          </p:cNvSpPr>
          <p:nvPr>
            <p:ph type="title"/>
          </p:nvPr>
        </p:nvSpPr>
        <p:spPr>
          <a:xfrm>
            <a:off x="-661298" y="277203"/>
            <a:ext cx="7418714" cy="309869"/>
          </a:xfrm>
        </p:spPr>
        <p:txBody>
          <a:bodyPr>
            <a:noAutofit/>
          </a:bodyPr>
          <a:lstStyle/>
          <a:p>
            <a:pPr algn="ctr" defTabSz="914354"/>
            <a:r>
              <a:rPr lang="sv-SE" sz="2800" dirty="0">
                <a:solidFill>
                  <a:prstClr val="black">
                    <a:lumMod val="50000"/>
                  </a:prstClr>
                </a:solidFill>
                <a:latin typeface="Calibri Light" panose="020F0302020204030204"/>
              </a:rPr>
              <a:t>Mall och anteckningssida för intervju</a:t>
            </a:r>
            <a:endParaRPr lang="en-GB" sz="2800" dirty="0">
              <a:solidFill>
                <a:prstClr val="black">
                  <a:lumMod val="50000"/>
                </a:prstClr>
              </a:solidFill>
              <a:latin typeface="Calibri Light" panose="020F0302020204030204"/>
            </a:endParaRPr>
          </a:p>
        </p:txBody>
      </p:sp>
      <p:sp>
        <p:nvSpPr>
          <p:cNvPr id="6" name="textruta 5">
            <a:extLst>
              <a:ext uri="{FF2B5EF4-FFF2-40B4-BE49-F238E27FC236}">
                <a16:creationId xmlns:a16="http://schemas.microsoft.com/office/drawing/2014/main" id="{A2A4AE71-898D-492A-88EC-82FB4A5D4AAB}"/>
              </a:ext>
            </a:extLst>
          </p:cNvPr>
          <p:cNvSpPr txBox="1"/>
          <p:nvPr/>
        </p:nvSpPr>
        <p:spPr>
          <a:xfrm>
            <a:off x="279479" y="600145"/>
            <a:ext cx="4582667" cy="4524315"/>
          </a:xfrm>
          <a:prstGeom prst="rect">
            <a:avLst/>
          </a:prstGeom>
          <a:noFill/>
        </p:spPr>
        <p:txBody>
          <a:bodyPr wrap="square" rtlCol="0">
            <a:spAutoFit/>
          </a:bodyPr>
          <a:lstStyle/>
          <a:p>
            <a:pPr defTabSz="914377"/>
            <a:r>
              <a:rPr lang="sv-SE" sz="1600" b="1" dirty="0">
                <a:solidFill>
                  <a:prstClr val="black"/>
                </a:solidFill>
                <a:latin typeface="Calibri Light" panose="020F0302020204030204"/>
              </a:rPr>
              <a:t>Vem?</a:t>
            </a:r>
          </a:p>
          <a:p>
            <a:pPr defTabSz="914377"/>
            <a:r>
              <a:rPr lang="sv-SE" sz="1600" i="1" dirty="0">
                <a:solidFill>
                  <a:prstClr val="black"/>
                </a:solidFill>
                <a:latin typeface="Calibri Light" panose="020F0302020204030204"/>
              </a:rPr>
              <a:t>Undvik personuppgifter. Kanske räcker det exempelvis med sjuksköterska på kardiologen.</a:t>
            </a:r>
          </a:p>
          <a:p>
            <a:pPr defTabSz="914377"/>
            <a:endParaRPr lang="sv-SE" sz="1600" i="1" dirty="0">
              <a:solidFill>
                <a:prstClr val="black"/>
              </a:solidFill>
              <a:latin typeface="Calibri Light" panose="020F0302020204030204"/>
            </a:endParaRPr>
          </a:p>
          <a:p>
            <a:pPr defTabSz="914377"/>
            <a:endParaRPr lang="sv-SE" sz="1600" i="1" dirty="0">
              <a:solidFill>
                <a:prstClr val="black"/>
              </a:solidFill>
              <a:latin typeface="Calibri Light" panose="020F0302020204030204"/>
            </a:endParaRPr>
          </a:p>
          <a:p>
            <a:pPr defTabSz="914377"/>
            <a:r>
              <a:rPr lang="sv-SE" sz="1600" b="1" dirty="0">
                <a:solidFill>
                  <a:prstClr val="black"/>
                </a:solidFill>
                <a:latin typeface="Calibri Light" panose="020F0302020204030204"/>
              </a:rPr>
              <a:t>Frågeområde och specifika frågor:</a:t>
            </a:r>
            <a:endParaRPr lang="en-GB" sz="1600" i="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r>
              <a:rPr lang="sv-SE" sz="1600" b="1" dirty="0">
                <a:solidFill>
                  <a:prstClr val="black"/>
                </a:solidFill>
                <a:latin typeface="Calibri Light" panose="020F0302020204030204"/>
              </a:rPr>
              <a:t>Svar</a:t>
            </a:r>
          </a:p>
          <a:p>
            <a:pPr defTabSz="914377"/>
            <a:r>
              <a:rPr lang="sv-SE" sz="1600" i="1" dirty="0">
                <a:solidFill>
                  <a:prstClr val="black"/>
                </a:solidFill>
                <a:latin typeface="Calibri Light" panose="020F0302020204030204"/>
              </a:rPr>
              <a:t>Uppmuntra samtalet genom att lyssna och ställa följdfrågor.</a:t>
            </a:r>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p:txBody>
      </p:sp>
      <p:sp>
        <p:nvSpPr>
          <p:cNvPr id="4" name="textruta 3">
            <a:extLst>
              <a:ext uri="{FF2B5EF4-FFF2-40B4-BE49-F238E27FC236}">
                <a16:creationId xmlns:a16="http://schemas.microsoft.com/office/drawing/2014/main" id="{FEEE6D00-E6FB-4924-9E7C-E64983901EB3}"/>
              </a:ext>
            </a:extLst>
          </p:cNvPr>
          <p:cNvSpPr txBox="1"/>
          <p:nvPr/>
        </p:nvSpPr>
        <p:spPr>
          <a:xfrm>
            <a:off x="6446169" y="689729"/>
            <a:ext cx="4582667" cy="3293209"/>
          </a:xfrm>
          <a:prstGeom prst="rect">
            <a:avLst/>
          </a:prstGeom>
          <a:noFill/>
        </p:spPr>
        <p:txBody>
          <a:bodyPr wrap="square" rtlCol="0">
            <a:spAutoFit/>
          </a:bodyPr>
          <a:lstStyle/>
          <a:p>
            <a:pPr defTabSz="914377"/>
            <a:r>
              <a:rPr lang="sv-SE" sz="1600" b="1" dirty="0">
                <a:solidFill>
                  <a:prstClr val="black"/>
                </a:solidFill>
                <a:latin typeface="Calibri Light" panose="020F0302020204030204"/>
              </a:rPr>
              <a:t>Insikter från intervjun.</a:t>
            </a: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r>
              <a:rPr lang="sv-SE" sz="1600" b="1" dirty="0">
                <a:solidFill>
                  <a:prstClr val="black"/>
                </a:solidFill>
                <a:latin typeface="Calibri Light" panose="020F0302020204030204"/>
              </a:rPr>
              <a:t>Nya frågor som uppkommit under intervjun som ni behöver ställa till andra.</a:t>
            </a: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sv-SE" sz="1600" b="1" dirty="0">
              <a:solidFill>
                <a:prstClr val="black"/>
              </a:solidFill>
              <a:latin typeface="Calibri Light" panose="020F0302020204030204"/>
            </a:endParaRPr>
          </a:p>
          <a:p>
            <a:pPr defTabSz="914377"/>
            <a:endParaRPr lang="en-GB" sz="1600" b="1" dirty="0">
              <a:solidFill>
                <a:prstClr val="black"/>
              </a:solidFill>
              <a:latin typeface="Calibri Light" panose="020F0302020204030204"/>
            </a:endParaRPr>
          </a:p>
        </p:txBody>
      </p:sp>
    </p:spTree>
    <p:extLst>
      <p:ext uri="{BB962C8B-B14F-4D97-AF65-F5344CB8AC3E}">
        <p14:creationId xmlns:p14="http://schemas.microsoft.com/office/powerpoint/2010/main" val="1596251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allellogram 6">
            <a:extLst>
              <a:ext uri="{FF2B5EF4-FFF2-40B4-BE49-F238E27FC236}">
                <a16:creationId xmlns:a16="http://schemas.microsoft.com/office/drawing/2014/main" id="{5303D749-A7A3-4360-AC25-F5FB85D3E238}"/>
              </a:ext>
            </a:extLst>
          </p:cNvPr>
          <p:cNvSpPr/>
          <p:nvPr/>
        </p:nvSpPr>
        <p:spPr>
          <a:xfrm>
            <a:off x="-1896297" y="-31668"/>
            <a:ext cx="8853680"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58" name="Rubrik 1">
            <a:extLst>
              <a:ext uri="{FF2B5EF4-FFF2-40B4-BE49-F238E27FC236}">
                <a16:creationId xmlns:a16="http://schemas.microsoft.com/office/drawing/2014/main" id="{FA062521-E8BF-4D4F-AB86-7C0EE0918843}"/>
              </a:ext>
            </a:extLst>
          </p:cNvPr>
          <p:cNvSpPr txBox="1">
            <a:spLocks/>
          </p:cNvSpPr>
          <p:nvPr/>
        </p:nvSpPr>
        <p:spPr>
          <a:xfrm>
            <a:off x="591346" y="409495"/>
            <a:ext cx="4863524" cy="69579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914377"/>
            <a:r>
              <a:rPr lang="sv-SE" sz="2800" dirty="0">
                <a:solidFill>
                  <a:schemeClr val="bg1"/>
                </a:solidFill>
              </a:rPr>
              <a:t>5. Beskriv hur stort ni bedömer att problemet är </a:t>
            </a:r>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591346" y="1202680"/>
            <a:ext cx="4854037" cy="48334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377">
              <a:buNone/>
            </a:pPr>
            <a:r>
              <a:rPr lang="sv-SE" altLang="en-US" sz="1600" b="1" dirty="0">
                <a:solidFill>
                  <a:schemeClr val="bg1"/>
                </a:solidFill>
                <a:latin typeface="Calibri Light" panose="020F0302020204030204"/>
              </a:rPr>
              <a:t>VARFÖR? </a:t>
            </a:r>
            <a:r>
              <a:rPr lang="sv-SE" sz="1600" dirty="0">
                <a:solidFill>
                  <a:schemeClr val="bg1"/>
                </a:solidFill>
                <a:latin typeface="Calibri Light" panose="020F0302020204030204"/>
              </a:rPr>
              <a:t>För att kunna besluta om verksamheten ska lägga resurser på innovationsprojektet behöver man veta hur viktigt det är att lösa problemet</a:t>
            </a:r>
            <a:endParaRPr lang="sv-SE" sz="1600" dirty="0">
              <a:solidFill>
                <a:schemeClr val="bg1"/>
              </a:solidFill>
              <a:highlight>
                <a:srgbClr val="D9D9D9"/>
              </a:highlight>
              <a:latin typeface="Calibri" panose="020F0502020204030204"/>
            </a:endParaRPr>
          </a:p>
          <a:p>
            <a:pPr marL="0" indent="0" defTabSz="914377">
              <a:buNone/>
            </a:pPr>
            <a:r>
              <a:rPr lang="sv-SE" sz="1600" b="1" dirty="0">
                <a:solidFill>
                  <a:schemeClr val="bg1"/>
                </a:solidFill>
                <a:latin typeface="Calibri Light" panose="020F0302020204030204"/>
              </a:rPr>
              <a:t>HUR? </a:t>
            </a:r>
            <a:r>
              <a:rPr lang="sv-SE" sz="1600" dirty="0">
                <a:solidFill>
                  <a:schemeClr val="bg1"/>
                </a:solidFill>
                <a:latin typeface="Calibri Light" panose="020F0302020204030204"/>
              </a:rPr>
              <a:t>Använd frågorna nedan till hjälp för att ta reda på mer om problemets storlek</a:t>
            </a:r>
            <a:endParaRPr lang="en-GB" sz="1600" dirty="0">
              <a:solidFill>
                <a:schemeClr val="bg1"/>
              </a:solidFill>
              <a:latin typeface="Calibri Light" panose="020F0302020204030204"/>
            </a:endParaRPr>
          </a:p>
          <a:p>
            <a:pPr defTabSz="914377"/>
            <a:r>
              <a:rPr lang="sv-SE" sz="1600" dirty="0">
                <a:solidFill>
                  <a:schemeClr val="bg1"/>
                </a:solidFill>
                <a:latin typeface="Calibri Light" panose="020F0302020204030204"/>
              </a:rPr>
              <a:t>Hur stor är huvudmålgruppen?</a:t>
            </a:r>
          </a:p>
          <a:p>
            <a:pPr defTabSz="914377"/>
            <a:r>
              <a:rPr lang="sv-SE" sz="1600" dirty="0">
                <a:solidFill>
                  <a:schemeClr val="bg1"/>
                </a:solidFill>
                <a:latin typeface="Calibri Light" panose="020F0302020204030204"/>
              </a:rPr>
              <a:t>Vad tror ni det skulle betyda för målgruppen om problemet försvann eller minskades? </a:t>
            </a:r>
          </a:p>
          <a:p>
            <a:pPr marL="457200" lvl="1" indent="0" defTabSz="914377">
              <a:spcBef>
                <a:spcPts val="1000"/>
              </a:spcBef>
              <a:buNone/>
            </a:pPr>
            <a:r>
              <a:rPr lang="sv-SE" sz="1200" i="1" dirty="0">
                <a:solidFill>
                  <a:schemeClr val="bg1"/>
                </a:solidFill>
                <a:latin typeface="Calibri Light" panose="020F0302020204030204"/>
              </a:rPr>
              <a:t>Svaret måste inte inkludera några siffror utan mer era tankar kring detta och eventuella insikter från samtal med patientrepresetanter.</a:t>
            </a:r>
          </a:p>
          <a:p>
            <a:pPr defTabSz="914377"/>
            <a:r>
              <a:rPr lang="sv-SE" sz="1600" dirty="0">
                <a:solidFill>
                  <a:schemeClr val="bg1"/>
                </a:solidFill>
                <a:latin typeface="Calibri Light" panose="020F0302020204030204"/>
              </a:rPr>
              <a:t>Vad tror ni händer om inget görs åt problemet? På kort och på lång sikt.</a:t>
            </a:r>
          </a:p>
          <a:p>
            <a:pPr defTabSz="914377"/>
            <a:r>
              <a:rPr lang="sv-SE" sz="1600" dirty="0">
                <a:solidFill>
                  <a:schemeClr val="bg1"/>
                </a:solidFill>
                <a:latin typeface="Calibri Light" panose="020F0302020204030204"/>
              </a:rPr>
              <a:t>Kommer en lösning av problemet leda till effektivisering eller ekonomiska besparingar? </a:t>
            </a:r>
          </a:p>
          <a:p>
            <a:pPr marL="457200" lvl="1" indent="0" defTabSz="914377">
              <a:spcBef>
                <a:spcPts val="1000"/>
              </a:spcBef>
              <a:buNone/>
            </a:pPr>
            <a:r>
              <a:rPr lang="sv-SE" sz="1200" i="1" dirty="0">
                <a:solidFill>
                  <a:schemeClr val="bg1"/>
                </a:solidFill>
                <a:latin typeface="Calibri Light" panose="020F0302020204030204"/>
              </a:rPr>
              <a:t>Svaret måste inte inkludera några siffror utan mer era tankar kring detta.</a:t>
            </a:r>
          </a:p>
          <a:p>
            <a:pPr marL="0" indent="0" defTabSz="914377">
              <a:lnSpc>
                <a:spcPct val="110000"/>
              </a:lnSpc>
              <a:buNone/>
            </a:pPr>
            <a:endParaRPr lang="sv-SE" sz="1600" dirty="0">
              <a:solidFill>
                <a:schemeClr val="bg1"/>
              </a:solidFill>
              <a:latin typeface="+mj-lt"/>
            </a:endParaRPr>
          </a:p>
          <a:p>
            <a:pPr marL="0" indent="0" defTabSz="1219170" eaLnBrk="0" fontAlgn="base" hangingPunct="0">
              <a:spcBef>
                <a:spcPct val="0"/>
              </a:spcBef>
              <a:spcAft>
                <a:spcPct val="0"/>
              </a:spcAft>
              <a:buNone/>
            </a:pPr>
            <a:endParaRPr lang="sv-SE" sz="1600" dirty="0">
              <a:solidFill>
                <a:schemeClr val="bg1"/>
              </a:solidFill>
              <a:latin typeface="+mj-lt"/>
              <a:cs typeface="Calibri" panose="020F0502020204030204" pitchFamily="34" charset="0"/>
            </a:endParaRPr>
          </a:p>
          <a:p>
            <a:pPr marL="0" indent="0">
              <a:buNone/>
            </a:pPr>
            <a:r>
              <a:rPr lang="sv-SE" sz="1600" dirty="0">
                <a:solidFill>
                  <a:schemeClr val="bg1"/>
                </a:solidFill>
                <a:latin typeface="+mj-lt"/>
                <a:ea typeface="Calibri" panose="020F0502020204030204" pitchFamily="34" charset="0"/>
                <a:cs typeface="Times New Roman" panose="02020603050405020304" pitchFamily="18" charset="0"/>
              </a:rPr>
              <a:t> </a:t>
            </a:r>
            <a:endParaRPr lang="sv-SE" sz="1600" dirty="0">
              <a:solidFill>
                <a:schemeClr val="bg1"/>
              </a:solidFill>
              <a:latin typeface="+mj-lt"/>
            </a:endParaRPr>
          </a:p>
        </p:txBody>
      </p:sp>
      <p:sp>
        <p:nvSpPr>
          <p:cNvPr id="22" name="textruta 21">
            <a:extLst>
              <a:ext uri="{FF2B5EF4-FFF2-40B4-BE49-F238E27FC236}">
                <a16:creationId xmlns:a16="http://schemas.microsoft.com/office/drawing/2014/main" id="{D05A0060-554C-4B96-841D-0BDEF229F95F}"/>
              </a:ext>
            </a:extLst>
          </p:cNvPr>
          <p:cNvSpPr txBox="1"/>
          <p:nvPr/>
        </p:nvSpPr>
        <p:spPr>
          <a:xfrm>
            <a:off x="5630898" y="5628571"/>
            <a:ext cx="1867583" cy="923330"/>
          </a:xfrm>
          <a:prstGeom prst="rect">
            <a:avLst/>
          </a:prstGeom>
          <a:noFill/>
        </p:spPr>
        <p:txBody>
          <a:bodyPr wrap="square">
            <a:spAutoFit/>
          </a:bodyPr>
          <a:lstStyle/>
          <a:p>
            <a:r>
              <a:rPr lang="sv-SE" dirty="0">
                <a:solidFill>
                  <a:schemeClr val="bg1"/>
                </a:solidFill>
                <a:latin typeface="Calibri Light" panose="020F0302020204030204"/>
              </a:rPr>
              <a:t>S</a:t>
            </a:r>
            <a:r>
              <a:rPr lang="sv-SE" sz="1800" dirty="0">
                <a:solidFill>
                  <a:schemeClr val="bg1"/>
                </a:solidFill>
                <a:latin typeface="Calibri Light" panose="020F0302020204030204"/>
              </a:rPr>
              <a:t>e mer om </a:t>
            </a:r>
          </a:p>
          <a:p>
            <a:r>
              <a:rPr lang="sv-SE" sz="1800" dirty="0">
                <a:solidFill>
                  <a:schemeClr val="bg1"/>
                </a:solidFill>
                <a:latin typeface="Calibri Light" panose="020F0302020204030204"/>
              </a:rPr>
              <a:t>Intervjuer på</a:t>
            </a:r>
          </a:p>
          <a:p>
            <a:r>
              <a:rPr lang="sv-SE" sz="1800" dirty="0">
                <a:solidFill>
                  <a:schemeClr val="bg1"/>
                </a:solidFill>
                <a:latin typeface="Calibri Light" panose="020F0302020204030204"/>
              </a:rPr>
              <a:t>nästa sida </a:t>
            </a:r>
            <a:endParaRPr lang="en-GB" dirty="0">
              <a:solidFill>
                <a:schemeClr val="bg1"/>
              </a:solidFill>
            </a:endParaRPr>
          </a:p>
        </p:txBody>
      </p:sp>
      <p:sp>
        <p:nvSpPr>
          <p:cNvPr id="13" name="textruta 12">
            <a:extLst>
              <a:ext uri="{FF2B5EF4-FFF2-40B4-BE49-F238E27FC236}">
                <a16:creationId xmlns:a16="http://schemas.microsoft.com/office/drawing/2014/main" id="{28D4C498-59F5-4128-8E70-B3EEAF1DFCC8}"/>
              </a:ext>
            </a:extLst>
          </p:cNvPr>
          <p:cNvSpPr txBox="1"/>
          <p:nvPr/>
        </p:nvSpPr>
        <p:spPr>
          <a:xfrm>
            <a:off x="8827706" y="6412175"/>
            <a:ext cx="2537265" cy="307777"/>
          </a:xfrm>
          <a:prstGeom prst="rect">
            <a:avLst/>
          </a:prstGeom>
          <a:noFill/>
        </p:spPr>
        <p:txBody>
          <a:bodyPr wrap="square" rtlCol="0">
            <a:spAutoFit/>
          </a:bodyPr>
          <a:lstStyle/>
          <a:p>
            <a:pPr algn="ctr" defTabSz="914377"/>
            <a:r>
              <a:rPr lang="sv-SE" sz="1400" spc="150" dirty="0">
                <a:solidFill>
                  <a:srgbClr val="365764"/>
                </a:solidFill>
                <a:latin typeface="Calibri Light" panose="020F0302020204030204"/>
              </a:rPr>
              <a:t>BESLUTSUNDERLAG</a:t>
            </a:r>
          </a:p>
        </p:txBody>
      </p:sp>
      <p:sp>
        <p:nvSpPr>
          <p:cNvPr id="14" name="Ellips 13">
            <a:extLst>
              <a:ext uri="{FF2B5EF4-FFF2-40B4-BE49-F238E27FC236}">
                <a16:creationId xmlns:a16="http://schemas.microsoft.com/office/drawing/2014/main" id="{EF937533-A997-492B-AA16-6A4CAD05114F}"/>
              </a:ext>
            </a:extLst>
          </p:cNvPr>
          <p:cNvSpPr/>
          <p:nvPr/>
        </p:nvSpPr>
        <p:spPr>
          <a:xfrm>
            <a:off x="7868070" y="202755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3</a:t>
            </a:r>
          </a:p>
        </p:txBody>
      </p:sp>
      <p:sp>
        <p:nvSpPr>
          <p:cNvPr id="15" name="Ellips 14">
            <a:extLst>
              <a:ext uri="{FF2B5EF4-FFF2-40B4-BE49-F238E27FC236}">
                <a16:creationId xmlns:a16="http://schemas.microsoft.com/office/drawing/2014/main" id="{DF0A8840-2E26-4238-A830-8829797973FE}"/>
              </a:ext>
            </a:extLst>
          </p:cNvPr>
          <p:cNvSpPr/>
          <p:nvPr/>
        </p:nvSpPr>
        <p:spPr>
          <a:xfrm>
            <a:off x="7868070" y="287732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4</a:t>
            </a:r>
          </a:p>
        </p:txBody>
      </p:sp>
      <p:sp>
        <p:nvSpPr>
          <p:cNvPr id="16" name="Ellips 15">
            <a:extLst>
              <a:ext uri="{FF2B5EF4-FFF2-40B4-BE49-F238E27FC236}">
                <a16:creationId xmlns:a16="http://schemas.microsoft.com/office/drawing/2014/main" id="{03661E01-5E45-414C-826D-7E263933CFDF}"/>
              </a:ext>
            </a:extLst>
          </p:cNvPr>
          <p:cNvSpPr/>
          <p:nvPr/>
        </p:nvSpPr>
        <p:spPr>
          <a:xfrm>
            <a:off x="7868070" y="3725111"/>
            <a:ext cx="628706" cy="628706"/>
          </a:xfrm>
          <a:prstGeom prst="ellipse">
            <a:avLst/>
          </a:prstGeom>
          <a:solidFill>
            <a:srgbClr val="5B9BD5">
              <a:alpha val="6509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5</a:t>
            </a:r>
          </a:p>
        </p:txBody>
      </p:sp>
      <p:sp>
        <p:nvSpPr>
          <p:cNvPr id="17" name="Ellips 16">
            <a:extLst>
              <a:ext uri="{FF2B5EF4-FFF2-40B4-BE49-F238E27FC236}">
                <a16:creationId xmlns:a16="http://schemas.microsoft.com/office/drawing/2014/main" id="{BDAC3E7B-C69C-4A83-B665-ACAAC03B6687}"/>
              </a:ext>
            </a:extLst>
          </p:cNvPr>
          <p:cNvSpPr/>
          <p:nvPr/>
        </p:nvSpPr>
        <p:spPr>
          <a:xfrm>
            <a:off x="7875440" y="4572899"/>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6</a:t>
            </a:r>
          </a:p>
        </p:txBody>
      </p:sp>
      <p:sp>
        <p:nvSpPr>
          <p:cNvPr id="18" name="Ellips 17">
            <a:extLst>
              <a:ext uri="{FF2B5EF4-FFF2-40B4-BE49-F238E27FC236}">
                <a16:creationId xmlns:a16="http://schemas.microsoft.com/office/drawing/2014/main" id="{888FE94F-EA45-405E-BBA2-0CC5FF017133}"/>
              </a:ext>
            </a:extLst>
          </p:cNvPr>
          <p:cNvSpPr/>
          <p:nvPr/>
        </p:nvSpPr>
        <p:spPr>
          <a:xfrm>
            <a:off x="7864240" y="542036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7</a:t>
            </a:r>
          </a:p>
        </p:txBody>
      </p:sp>
      <p:sp>
        <p:nvSpPr>
          <p:cNvPr id="19" name="Ellips 18">
            <a:extLst>
              <a:ext uri="{FF2B5EF4-FFF2-40B4-BE49-F238E27FC236}">
                <a16:creationId xmlns:a16="http://schemas.microsoft.com/office/drawing/2014/main" id="{E3FBAA67-97C6-42DC-B3E8-3DBF3F95BFE5}"/>
              </a:ext>
            </a:extLst>
          </p:cNvPr>
          <p:cNvSpPr/>
          <p:nvPr/>
        </p:nvSpPr>
        <p:spPr>
          <a:xfrm>
            <a:off x="7868070" y="118009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2</a:t>
            </a:r>
          </a:p>
        </p:txBody>
      </p:sp>
      <p:sp>
        <p:nvSpPr>
          <p:cNvPr id="20" name="Ellips 19">
            <a:extLst>
              <a:ext uri="{FF2B5EF4-FFF2-40B4-BE49-F238E27FC236}">
                <a16:creationId xmlns:a16="http://schemas.microsoft.com/office/drawing/2014/main" id="{415DCB8A-A6D1-4F3B-AC74-8FF323706C8F}"/>
              </a:ext>
            </a:extLst>
          </p:cNvPr>
          <p:cNvSpPr/>
          <p:nvPr/>
        </p:nvSpPr>
        <p:spPr>
          <a:xfrm>
            <a:off x="7871900" y="329995"/>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1</a:t>
            </a:r>
          </a:p>
        </p:txBody>
      </p:sp>
      <p:sp>
        <p:nvSpPr>
          <p:cNvPr id="24" name="Likbent triangel 23">
            <a:extLst>
              <a:ext uri="{FF2B5EF4-FFF2-40B4-BE49-F238E27FC236}">
                <a16:creationId xmlns:a16="http://schemas.microsoft.com/office/drawing/2014/main" id="{F1550FA7-5880-43D9-B515-83F77CCED044}"/>
              </a:ext>
            </a:extLst>
          </p:cNvPr>
          <p:cNvSpPr/>
          <p:nvPr/>
        </p:nvSpPr>
        <p:spPr>
          <a:xfrm rot="10800000">
            <a:off x="9690277" y="6073268"/>
            <a:ext cx="548640" cy="33855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textruta 24">
            <a:extLst>
              <a:ext uri="{FF2B5EF4-FFF2-40B4-BE49-F238E27FC236}">
                <a16:creationId xmlns:a16="http://schemas.microsoft.com/office/drawing/2014/main" id="{A5A47E9A-0D2C-44C4-96D4-3A24F717D892}"/>
              </a:ext>
            </a:extLst>
          </p:cNvPr>
          <p:cNvSpPr txBox="1"/>
          <p:nvPr/>
        </p:nvSpPr>
        <p:spPr>
          <a:xfrm>
            <a:off x="8508822" y="291936"/>
            <a:ext cx="3476067" cy="830997"/>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Om det redan finns en idé eller lösning – undersök vilket problem den löser.</a:t>
            </a:r>
          </a:p>
        </p:txBody>
      </p:sp>
      <p:sp>
        <p:nvSpPr>
          <p:cNvPr id="26" name="textruta 25">
            <a:extLst>
              <a:ext uri="{FF2B5EF4-FFF2-40B4-BE49-F238E27FC236}">
                <a16:creationId xmlns:a16="http://schemas.microsoft.com/office/drawing/2014/main" id="{33B16CDB-401A-4422-8150-6B99CAA32502}"/>
              </a:ext>
            </a:extLst>
          </p:cNvPr>
          <p:cNvSpPr txBox="1"/>
          <p:nvPr/>
        </p:nvSpPr>
        <p:spPr>
          <a:xfrm>
            <a:off x="8514943" y="1334203"/>
            <a:ext cx="3162793"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problemet kortfattat</a:t>
            </a:r>
          </a:p>
        </p:txBody>
      </p:sp>
      <p:sp>
        <p:nvSpPr>
          <p:cNvPr id="27" name="textruta 26">
            <a:extLst>
              <a:ext uri="{FF2B5EF4-FFF2-40B4-BE49-F238E27FC236}">
                <a16:creationId xmlns:a16="http://schemas.microsoft.com/office/drawing/2014/main" id="{E5BEF738-2658-4A6B-ADED-5C8CDA95E8E6}"/>
              </a:ext>
            </a:extLst>
          </p:cNvPr>
          <p:cNvSpPr txBox="1"/>
          <p:nvPr/>
        </p:nvSpPr>
        <p:spPr>
          <a:xfrm>
            <a:off x="8500606" y="1834657"/>
            <a:ext cx="3549825" cy="1323439"/>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Undersök vilka som är grundproblemen och välj ett grundproblem att arbeta vidare med</a:t>
            </a:r>
          </a:p>
          <a:p>
            <a:pPr defTabSz="914377"/>
            <a:endParaRPr lang="sv-SE" sz="1600" spc="150" dirty="0">
              <a:solidFill>
                <a:srgbClr val="365764"/>
              </a:solidFill>
              <a:latin typeface="Calibri Light" panose="020F0302020204030204"/>
            </a:endParaRPr>
          </a:p>
        </p:txBody>
      </p:sp>
      <p:sp>
        <p:nvSpPr>
          <p:cNvPr id="28" name="textruta 27">
            <a:extLst>
              <a:ext uri="{FF2B5EF4-FFF2-40B4-BE49-F238E27FC236}">
                <a16:creationId xmlns:a16="http://schemas.microsoft.com/office/drawing/2014/main" id="{D08065F4-F819-4C27-A7A1-266D3771B85C}"/>
              </a:ext>
            </a:extLst>
          </p:cNvPr>
          <p:cNvSpPr txBox="1"/>
          <p:nvPr/>
        </p:nvSpPr>
        <p:spPr>
          <a:xfrm>
            <a:off x="8508822" y="4626209"/>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Anteckna annan relevant information</a:t>
            </a:r>
          </a:p>
        </p:txBody>
      </p:sp>
      <p:sp>
        <p:nvSpPr>
          <p:cNvPr id="29" name="textruta 28">
            <a:extLst>
              <a:ext uri="{FF2B5EF4-FFF2-40B4-BE49-F238E27FC236}">
                <a16:creationId xmlns:a16="http://schemas.microsoft.com/office/drawing/2014/main" id="{53191D2E-E59B-4DD4-B366-DAFADC14C917}"/>
              </a:ext>
            </a:extLst>
          </p:cNvPr>
          <p:cNvSpPr txBox="1"/>
          <p:nvPr/>
        </p:nvSpPr>
        <p:spPr>
          <a:xfrm>
            <a:off x="8508822" y="2981836"/>
            <a:ext cx="3541609"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vilka som påverkas av problemet och hur de påverkas</a:t>
            </a:r>
          </a:p>
        </p:txBody>
      </p:sp>
      <p:sp>
        <p:nvSpPr>
          <p:cNvPr id="30" name="textruta 29">
            <a:extLst>
              <a:ext uri="{FF2B5EF4-FFF2-40B4-BE49-F238E27FC236}">
                <a16:creationId xmlns:a16="http://schemas.microsoft.com/office/drawing/2014/main" id="{4BE59D1D-D562-44C3-940A-C461BD6DB4D9}"/>
              </a:ext>
            </a:extLst>
          </p:cNvPr>
          <p:cNvSpPr txBox="1"/>
          <p:nvPr/>
        </p:nvSpPr>
        <p:spPr>
          <a:xfrm>
            <a:off x="8509180" y="5565437"/>
            <a:ext cx="3475709"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Sammanfatta all information</a:t>
            </a:r>
          </a:p>
        </p:txBody>
      </p:sp>
      <p:sp>
        <p:nvSpPr>
          <p:cNvPr id="31" name="textruta 30">
            <a:extLst>
              <a:ext uri="{FF2B5EF4-FFF2-40B4-BE49-F238E27FC236}">
                <a16:creationId xmlns:a16="http://schemas.microsoft.com/office/drawing/2014/main" id="{30080E0B-DF48-40A5-9E9F-67CCE1E99B07}"/>
              </a:ext>
            </a:extLst>
          </p:cNvPr>
          <p:cNvSpPr txBox="1"/>
          <p:nvPr/>
        </p:nvSpPr>
        <p:spPr>
          <a:xfrm>
            <a:off x="8492945" y="3769042"/>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hur stort ni bedömer att problemet är </a:t>
            </a:r>
          </a:p>
        </p:txBody>
      </p:sp>
    </p:spTree>
    <p:extLst>
      <p:ext uri="{BB962C8B-B14F-4D97-AF65-F5344CB8AC3E}">
        <p14:creationId xmlns:p14="http://schemas.microsoft.com/office/powerpoint/2010/main" val="3512884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D9D3E16-2AF7-4745-8F23-9A74F6D76990}"/>
              </a:ext>
            </a:extLst>
          </p:cNvPr>
          <p:cNvSpPr>
            <a:spLocks noGrp="1"/>
          </p:cNvSpPr>
          <p:nvPr>
            <p:ph type="title"/>
          </p:nvPr>
        </p:nvSpPr>
        <p:spPr>
          <a:xfrm>
            <a:off x="95659" y="277203"/>
            <a:ext cx="12019085" cy="478935"/>
          </a:xfrm>
        </p:spPr>
        <p:txBody>
          <a:bodyPr>
            <a:noAutofit/>
          </a:bodyPr>
          <a:lstStyle/>
          <a:p>
            <a:pPr defTabSz="914354"/>
            <a:r>
              <a:rPr lang="sv-SE" sz="2800" dirty="0">
                <a:solidFill>
                  <a:prstClr val="black">
                    <a:lumMod val="50000"/>
                  </a:prstClr>
                </a:solidFill>
                <a:latin typeface="Calibri Light" panose="020F0302020204030204"/>
              </a:rPr>
              <a:t>Anteckningssida för 5,  Beskriv hur stort ni bedömer att problemet är </a:t>
            </a:r>
            <a:endParaRPr lang="en-GB" sz="2800" dirty="0">
              <a:solidFill>
                <a:prstClr val="black">
                  <a:lumMod val="50000"/>
                </a:prstClr>
              </a:solidFill>
              <a:latin typeface="Calibri Light" panose="020F0302020204030204"/>
            </a:endParaRPr>
          </a:p>
        </p:txBody>
      </p:sp>
      <p:sp>
        <p:nvSpPr>
          <p:cNvPr id="5" name="textruta 4">
            <a:extLst>
              <a:ext uri="{FF2B5EF4-FFF2-40B4-BE49-F238E27FC236}">
                <a16:creationId xmlns:a16="http://schemas.microsoft.com/office/drawing/2014/main" id="{C692D7D9-EF1E-4FE4-AD74-D823C71BDADE}"/>
              </a:ext>
            </a:extLst>
          </p:cNvPr>
          <p:cNvSpPr txBox="1"/>
          <p:nvPr/>
        </p:nvSpPr>
        <p:spPr>
          <a:xfrm>
            <a:off x="95659" y="756138"/>
            <a:ext cx="11263122" cy="1077218"/>
          </a:xfrm>
          <a:prstGeom prst="rect">
            <a:avLst/>
          </a:prstGeom>
          <a:noFill/>
        </p:spPr>
        <p:txBody>
          <a:bodyPr wrap="square">
            <a:spAutoFit/>
          </a:bodyPr>
          <a:lstStyle/>
          <a:p>
            <a:pPr marL="342900" indent="-342900" defTabSz="914377">
              <a:buFont typeface="+mj-lt"/>
              <a:buAutoNum type="arabicPeriod"/>
            </a:pPr>
            <a:r>
              <a:rPr lang="sv-SE" sz="1600" dirty="0">
                <a:latin typeface="Calibri Light" panose="020F0302020204030204"/>
              </a:rPr>
              <a:t>Hur stor är huvudmålgruppen?</a:t>
            </a:r>
          </a:p>
          <a:p>
            <a:pPr marL="342900" indent="-342900" defTabSz="914377">
              <a:buFont typeface="+mj-lt"/>
              <a:buAutoNum type="arabicPeriod"/>
            </a:pPr>
            <a:r>
              <a:rPr lang="sv-SE" sz="1600" dirty="0">
                <a:latin typeface="Calibri Light" panose="020F0302020204030204"/>
              </a:rPr>
              <a:t>Vad tror ni det skulle det betyda för målgruppen om problemet försvann eller minskades? </a:t>
            </a:r>
          </a:p>
          <a:p>
            <a:pPr marL="342900" indent="-342900" defTabSz="914377">
              <a:buFont typeface="+mj-lt"/>
              <a:buAutoNum type="arabicPeriod"/>
            </a:pPr>
            <a:r>
              <a:rPr lang="sv-SE" sz="1600" dirty="0">
                <a:latin typeface="Calibri Light" panose="020F0302020204030204"/>
              </a:rPr>
              <a:t>Vad tror ni händer om inget görs åt problemet? På kort och på lång sikt.</a:t>
            </a:r>
          </a:p>
          <a:p>
            <a:pPr marL="342900" indent="-342900" defTabSz="914377">
              <a:buFont typeface="+mj-lt"/>
              <a:buAutoNum type="arabicPeriod"/>
            </a:pPr>
            <a:r>
              <a:rPr lang="sv-SE" sz="1600" dirty="0">
                <a:latin typeface="Calibri Light" panose="020F0302020204030204"/>
              </a:rPr>
              <a:t>Kommer en lösning av problemet leda till effektivisering eller ekonomiska besparingar? </a:t>
            </a:r>
          </a:p>
        </p:txBody>
      </p:sp>
    </p:spTree>
    <p:extLst>
      <p:ext uri="{BB962C8B-B14F-4D97-AF65-F5344CB8AC3E}">
        <p14:creationId xmlns:p14="http://schemas.microsoft.com/office/powerpoint/2010/main" val="4289257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allellogram 6">
            <a:extLst>
              <a:ext uri="{FF2B5EF4-FFF2-40B4-BE49-F238E27FC236}">
                <a16:creationId xmlns:a16="http://schemas.microsoft.com/office/drawing/2014/main" id="{5303D749-A7A3-4360-AC25-F5FB85D3E238}"/>
              </a:ext>
            </a:extLst>
          </p:cNvPr>
          <p:cNvSpPr/>
          <p:nvPr/>
        </p:nvSpPr>
        <p:spPr>
          <a:xfrm>
            <a:off x="-1896297" y="-31668"/>
            <a:ext cx="8853680"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58" name="Rubrik 1">
            <a:extLst>
              <a:ext uri="{FF2B5EF4-FFF2-40B4-BE49-F238E27FC236}">
                <a16:creationId xmlns:a16="http://schemas.microsoft.com/office/drawing/2014/main" id="{FA062521-E8BF-4D4F-AB86-7C0EE0918843}"/>
              </a:ext>
            </a:extLst>
          </p:cNvPr>
          <p:cNvSpPr txBox="1">
            <a:spLocks/>
          </p:cNvSpPr>
          <p:nvPr/>
        </p:nvSpPr>
        <p:spPr>
          <a:xfrm>
            <a:off x="591346" y="409495"/>
            <a:ext cx="4863524" cy="69579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914377"/>
            <a:r>
              <a:rPr lang="sv-SE" sz="2800" spc="150" dirty="0">
                <a:solidFill>
                  <a:schemeClr val="bg1"/>
                </a:solidFill>
                <a:latin typeface="Calibri Light" panose="020F0302020204030204"/>
              </a:rPr>
              <a:t>6. Anteckna annan relevant information</a:t>
            </a:r>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591346" y="1202680"/>
            <a:ext cx="4854037" cy="48334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377">
              <a:buNone/>
            </a:pPr>
            <a:r>
              <a:rPr lang="sv-SE" sz="1600" dirty="0">
                <a:solidFill>
                  <a:schemeClr val="bg1"/>
                </a:solidFill>
                <a:latin typeface="+mj-lt"/>
              </a:rPr>
              <a:t>Om ni redan nu har annan information som kan påverka ett framtida innovationsprojekt, anteckna det här. Detta kan t.ex. röra:</a:t>
            </a:r>
          </a:p>
          <a:p>
            <a:r>
              <a:rPr lang="sv-SE" sz="1600" dirty="0">
                <a:solidFill>
                  <a:schemeClr val="bg1"/>
                </a:solidFill>
                <a:latin typeface="+mj-lt"/>
              </a:rPr>
              <a:t>Lagar och regler som troligen kommer påverka innovationsarbetet. T.ex. är det en medicintekniskprodukt som kommer lösa problemet? </a:t>
            </a:r>
          </a:p>
          <a:p>
            <a:r>
              <a:rPr lang="sv-SE" sz="1600" dirty="0">
                <a:solidFill>
                  <a:schemeClr val="bg1"/>
                </a:solidFill>
                <a:latin typeface="+mj-lt"/>
              </a:rPr>
              <a:t>Kunskap om hur andra löst likande problem. Dvs möjliga lösningar.</a:t>
            </a:r>
          </a:p>
          <a:p>
            <a:r>
              <a:rPr lang="sv-SE" sz="1600" dirty="0">
                <a:solidFill>
                  <a:schemeClr val="bg1"/>
                </a:solidFill>
                <a:latin typeface="+mj-lt"/>
              </a:rPr>
              <a:t>Andra likande projekt i VGR</a:t>
            </a:r>
          </a:p>
          <a:p>
            <a:pPr marL="0" indent="0" defTabSz="1219170" eaLnBrk="0" fontAlgn="base" hangingPunct="0">
              <a:spcBef>
                <a:spcPct val="0"/>
              </a:spcBef>
              <a:spcAft>
                <a:spcPct val="0"/>
              </a:spcAft>
              <a:buNone/>
            </a:pPr>
            <a:endParaRPr lang="sv-SE" sz="1600" dirty="0">
              <a:solidFill>
                <a:schemeClr val="bg1"/>
              </a:solidFill>
              <a:latin typeface="+mj-lt"/>
              <a:cs typeface="Calibri" panose="020F0502020204030204" pitchFamily="34" charset="0"/>
            </a:endParaRPr>
          </a:p>
          <a:p>
            <a:pPr marL="0" indent="0">
              <a:buNone/>
            </a:pPr>
            <a:r>
              <a:rPr lang="sv-SE" sz="1600" dirty="0">
                <a:solidFill>
                  <a:schemeClr val="bg1"/>
                </a:solidFill>
                <a:latin typeface="+mj-lt"/>
                <a:ea typeface="Calibri" panose="020F0502020204030204" pitchFamily="34" charset="0"/>
                <a:cs typeface="Times New Roman" panose="02020603050405020304" pitchFamily="18" charset="0"/>
              </a:rPr>
              <a:t> </a:t>
            </a:r>
            <a:endParaRPr lang="sv-SE" sz="1600" dirty="0">
              <a:solidFill>
                <a:schemeClr val="bg1"/>
              </a:solidFill>
              <a:latin typeface="+mj-lt"/>
            </a:endParaRPr>
          </a:p>
        </p:txBody>
      </p:sp>
      <p:sp>
        <p:nvSpPr>
          <p:cNvPr id="22" name="textruta 21">
            <a:extLst>
              <a:ext uri="{FF2B5EF4-FFF2-40B4-BE49-F238E27FC236}">
                <a16:creationId xmlns:a16="http://schemas.microsoft.com/office/drawing/2014/main" id="{D05A0060-554C-4B96-841D-0BDEF229F95F}"/>
              </a:ext>
            </a:extLst>
          </p:cNvPr>
          <p:cNvSpPr txBox="1"/>
          <p:nvPr/>
        </p:nvSpPr>
        <p:spPr>
          <a:xfrm>
            <a:off x="5630898" y="5628571"/>
            <a:ext cx="1867583" cy="923330"/>
          </a:xfrm>
          <a:prstGeom prst="rect">
            <a:avLst/>
          </a:prstGeom>
          <a:noFill/>
        </p:spPr>
        <p:txBody>
          <a:bodyPr wrap="square">
            <a:spAutoFit/>
          </a:bodyPr>
          <a:lstStyle/>
          <a:p>
            <a:r>
              <a:rPr lang="sv-SE" dirty="0">
                <a:solidFill>
                  <a:schemeClr val="bg1"/>
                </a:solidFill>
                <a:latin typeface="Calibri Light" panose="020F0302020204030204"/>
              </a:rPr>
              <a:t>S</a:t>
            </a:r>
            <a:r>
              <a:rPr lang="sv-SE" sz="1800" dirty="0">
                <a:solidFill>
                  <a:schemeClr val="bg1"/>
                </a:solidFill>
                <a:latin typeface="Calibri Light" panose="020F0302020204030204"/>
              </a:rPr>
              <a:t>e mer om </a:t>
            </a:r>
          </a:p>
          <a:p>
            <a:r>
              <a:rPr lang="sv-SE" sz="1800" dirty="0">
                <a:solidFill>
                  <a:schemeClr val="bg1"/>
                </a:solidFill>
                <a:latin typeface="Calibri Light" panose="020F0302020204030204"/>
              </a:rPr>
              <a:t>Intervjuer på</a:t>
            </a:r>
          </a:p>
          <a:p>
            <a:r>
              <a:rPr lang="sv-SE" sz="1800" dirty="0">
                <a:solidFill>
                  <a:schemeClr val="bg1"/>
                </a:solidFill>
                <a:latin typeface="Calibri Light" panose="020F0302020204030204"/>
              </a:rPr>
              <a:t>nästa sida </a:t>
            </a:r>
            <a:endParaRPr lang="en-GB" dirty="0">
              <a:solidFill>
                <a:schemeClr val="bg1"/>
              </a:solidFill>
            </a:endParaRPr>
          </a:p>
        </p:txBody>
      </p:sp>
      <p:sp>
        <p:nvSpPr>
          <p:cNvPr id="12" name="textruta 11">
            <a:extLst>
              <a:ext uri="{FF2B5EF4-FFF2-40B4-BE49-F238E27FC236}">
                <a16:creationId xmlns:a16="http://schemas.microsoft.com/office/drawing/2014/main" id="{0DABF417-D4D1-4A66-AD94-9FEB629C4CA5}"/>
              </a:ext>
            </a:extLst>
          </p:cNvPr>
          <p:cNvSpPr txBox="1"/>
          <p:nvPr/>
        </p:nvSpPr>
        <p:spPr>
          <a:xfrm>
            <a:off x="8827706" y="6412175"/>
            <a:ext cx="2537265" cy="307777"/>
          </a:xfrm>
          <a:prstGeom prst="rect">
            <a:avLst/>
          </a:prstGeom>
          <a:noFill/>
        </p:spPr>
        <p:txBody>
          <a:bodyPr wrap="square" rtlCol="0">
            <a:spAutoFit/>
          </a:bodyPr>
          <a:lstStyle/>
          <a:p>
            <a:pPr algn="ctr" defTabSz="914377"/>
            <a:r>
              <a:rPr lang="sv-SE" sz="1400" spc="150" dirty="0">
                <a:solidFill>
                  <a:srgbClr val="365764"/>
                </a:solidFill>
                <a:latin typeface="Calibri Light" panose="020F0302020204030204"/>
              </a:rPr>
              <a:t>BESLUTSUNDERLAG</a:t>
            </a:r>
          </a:p>
        </p:txBody>
      </p:sp>
      <p:sp>
        <p:nvSpPr>
          <p:cNvPr id="13" name="Ellips 12">
            <a:extLst>
              <a:ext uri="{FF2B5EF4-FFF2-40B4-BE49-F238E27FC236}">
                <a16:creationId xmlns:a16="http://schemas.microsoft.com/office/drawing/2014/main" id="{44B8A027-69CE-4ABA-8CFE-4860739CDC16}"/>
              </a:ext>
            </a:extLst>
          </p:cNvPr>
          <p:cNvSpPr/>
          <p:nvPr/>
        </p:nvSpPr>
        <p:spPr>
          <a:xfrm>
            <a:off x="7868070" y="202755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3</a:t>
            </a:r>
          </a:p>
        </p:txBody>
      </p:sp>
      <p:sp>
        <p:nvSpPr>
          <p:cNvPr id="14" name="Ellips 13">
            <a:extLst>
              <a:ext uri="{FF2B5EF4-FFF2-40B4-BE49-F238E27FC236}">
                <a16:creationId xmlns:a16="http://schemas.microsoft.com/office/drawing/2014/main" id="{2ED28B8C-AEC4-4065-B6AC-282EF461AF0B}"/>
              </a:ext>
            </a:extLst>
          </p:cNvPr>
          <p:cNvSpPr/>
          <p:nvPr/>
        </p:nvSpPr>
        <p:spPr>
          <a:xfrm>
            <a:off x="7868070" y="287732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4</a:t>
            </a:r>
          </a:p>
        </p:txBody>
      </p:sp>
      <p:sp>
        <p:nvSpPr>
          <p:cNvPr id="15" name="Ellips 14">
            <a:extLst>
              <a:ext uri="{FF2B5EF4-FFF2-40B4-BE49-F238E27FC236}">
                <a16:creationId xmlns:a16="http://schemas.microsoft.com/office/drawing/2014/main" id="{B1987CE3-C609-4138-8BBE-5FFC2500CF91}"/>
              </a:ext>
            </a:extLst>
          </p:cNvPr>
          <p:cNvSpPr/>
          <p:nvPr/>
        </p:nvSpPr>
        <p:spPr>
          <a:xfrm>
            <a:off x="7868070" y="372511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5</a:t>
            </a:r>
          </a:p>
        </p:txBody>
      </p:sp>
      <p:sp>
        <p:nvSpPr>
          <p:cNvPr id="16" name="Ellips 15">
            <a:extLst>
              <a:ext uri="{FF2B5EF4-FFF2-40B4-BE49-F238E27FC236}">
                <a16:creationId xmlns:a16="http://schemas.microsoft.com/office/drawing/2014/main" id="{1333BA75-B066-4680-819A-396163D09E40}"/>
              </a:ext>
            </a:extLst>
          </p:cNvPr>
          <p:cNvSpPr/>
          <p:nvPr/>
        </p:nvSpPr>
        <p:spPr>
          <a:xfrm>
            <a:off x="7875440" y="4572899"/>
            <a:ext cx="628706" cy="628706"/>
          </a:xfrm>
          <a:prstGeom prst="ellipse">
            <a:avLst/>
          </a:prstGeom>
          <a:solidFill>
            <a:srgbClr val="5B9BD5">
              <a:alpha val="8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6</a:t>
            </a:r>
          </a:p>
        </p:txBody>
      </p:sp>
      <p:sp>
        <p:nvSpPr>
          <p:cNvPr id="17" name="Ellips 16">
            <a:extLst>
              <a:ext uri="{FF2B5EF4-FFF2-40B4-BE49-F238E27FC236}">
                <a16:creationId xmlns:a16="http://schemas.microsoft.com/office/drawing/2014/main" id="{E7D705BF-9A43-4EFF-A51F-5219C13967D6}"/>
              </a:ext>
            </a:extLst>
          </p:cNvPr>
          <p:cNvSpPr/>
          <p:nvPr/>
        </p:nvSpPr>
        <p:spPr>
          <a:xfrm>
            <a:off x="7864240" y="542036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7</a:t>
            </a:r>
          </a:p>
        </p:txBody>
      </p:sp>
      <p:sp>
        <p:nvSpPr>
          <p:cNvPr id="18" name="Ellips 17">
            <a:extLst>
              <a:ext uri="{FF2B5EF4-FFF2-40B4-BE49-F238E27FC236}">
                <a16:creationId xmlns:a16="http://schemas.microsoft.com/office/drawing/2014/main" id="{DC579576-F2B1-47F5-BD1A-A1BDE5FF76C1}"/>
              </a:ext>
            </a:extLst>
          </p:cNvPr>
          <p:cNvSpPr/>
          <p:nvPr/>
        </p:nvSpPr>
        <p:spPr>
          <a:xfrm>
            <a:off x="7868070" y="118009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2</a:t>
            </a:r>
          </a:p>
        </p:txBody>
      </p:sp>
      <p:sp>
        <p:nvSpPr>
          <p:cNvPr id="19" name="Ellips 18">
            <a:extLst>
              <a:ext uri="{FF2B5EF4-FFF2-40B4-BE49-F238E27FC236}">
                <a16:creationId xmlns:a16="http://schemas.microsoft.com/office/drawing/2014/main" id="{1D1125E1-5452-46E8-AAC8-EF4F19D9C170}"/>
              </a:ext>
            </a:extLst>
          </p:cNvPr>
          <p:cNvSpPr/>
          <p:nvPr/>
        </p:nvSpPr>
        <p:spPr>
          <a:xfrm>
            <a:off x="7871900" y="329995"/>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1</a:t>
            </a:r>
          </a:p>
        </p:txBody>
      </p:sp>
      <p:sp>
        <p:nvSpPr>
          <p:cNvPr id="23" name="Likbent triangel 22">
            <a:extLst>
              <a:ext uri="{FF2B5EF4-FFF2-40B4-BE49-F238E27FC236}">
                <a16:creationId xmlns:a16="http://schemas.microsoft.com/office/drawing/2014/main" id="{3C4C180F-A340-4692-8C21-D3F02B9E2CE2}"/>
              </a:ext>
            </a:extLst>
          </p:cNvPr>
          <p:cNvSpPr/>
          <p:nvPr/>
        </p:nvSpPr>
        <p:spPr>
          <a:xfrm rot="10800000">
            <a:off x="9690277" y="6073268"/>
            <a:ext cx="548640" cy="33855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ruta 23">
            <a:extLst>
              <a:ext uri="{FF2B5EF4-FFF2-40B4-BE49-F238E27FC236}">
                <a16:creationId xmlns:a16="http://schemas.microsoft.com/office/drawing/2014/main" id="{338F2471-E0F9-4281-A0EC-7C5D69DB7FEF}"/>
              </a:ext>
            </a:extLst>
          </p:cNvPr>
          <p:cNvSpPr txBox="1"/>
          <p:nvPr/>
        </p:nvSpPr>
        <p:spPr>
          <a:xfrm>
            <a:off x="8508822" y="291936"/>
            <a:ext cx="3476067" cy="830997"/>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Om det redan finns en idé eller lösning – undersök vilket problem den löser.</a:t>
            </a:r>
          </a:p>
        </p:txBody>
      </p:sp>
      <p:sp>
        <p:nvSpPr>
          <p:cNvPr id="25" name="textruta 24">
            <a:extLst>
              <a:ext uri="{FF2B5EF4-FFF2-40B4-BE49-F238E27FC236}">
                <a16:creationId xmlns:a16="http://schemas.microsoft.com/office/drawing/2014/main" id="{EC057DEF-F821-47D6-974D-DA04FF922F2F}"/>
              </a:ext>
            </a:extLst>
          </p:cNvPr>
          <p:cNvSpPr txBox="1"/>
          <p:nvPr/>
        </p:nvSpPr>
        <p:spPr>
          <a:xfrm>
            <a:off x="8514943" y="1334203"/>
            <a:ext cx="3162793"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problemet kortfattat</a:t>
            </a:r>
          </a:p>
        </p:txBody>
      </p:sp>
      <p:sp>
        <p:nvSpPr>
          <p:cNvPr id="26" name="textruta 25">
            <a:extLst>
              <a:ext uri="{FF2B5EF4-FFF2-40B4-BE49-F238E27FC236}">
                <a16:creationId xmlns:a16="http://schemas.microsoft.com/office/drawing/2014/main" id="{9E0FA0CA-57FD-40ED-9602-F7143555F5FD}"/>
              </a:ext>
            </a:extLst>
          </p:cNvPr>
          <p:cNvSpPr txBox="1"/>
          <p:nvPr/>
        </p:nvSpPr>
        <p:spPr>
          <a:xfrm>
            <a:off x="8500606" y="1834657"/>
            <a:ext cx="3549825" cy="1323439"/>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Undersök vilka som är grundproblemen och välj ett grundproblem att arbeta vidare med</a:t>
            </a:r>
          </a:p>
          <a:p>
            <a:pPr defTabSz="914377"/>
            <a:endParaRPr lang="sv-SE" sz="1600" spc="150" dirty="0">
              <a:solidFill>
                <a:srgbClr val="365764"/>
              </a:solidFill>
              <a:latin typeface="Calibri Light" panose="020F0302020204030204"/>
            </a:endParaRPr>
          </a:p>
        </p:txBody>
      </p:sp>
      <p:sp>
        <p:nvSpPr>
          <p:cNvPr id="27" name="textruta 26">
            <a:extLst>
              <a:ext uri="{FF2B5EF4-FFF2-40B4-BE49-F238E27FC236}">
                <a16:creationId xmlns:a16="http://schemas.microsoft.com/office/drawing/2014/main" id="{882FE88D-8803-4149-AA01-C174EC67DA79}"/>
              </a:ext>
            </a:extLst>
          </p:cNvPr>
          <p:cNvSpPr txBox="1"/>
          <p:nvPr/>
        </p:nvSpPr>
        <p:spPr>
          <a:xfrm>
            <a:off x="8508822" y="4626209"/>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Anteckna annan relevant information</a:t>
            </a:r>
          </a:p>
        </p:txBody>
      </p:sp>
      <p:sp>
        <p:nvSpPr>
          <p:cNvPr id="28" name="textruta 27">
            <a:extLst>
              <a:ext uri="{FF2B5EF4-FFF2-40B4-BE49-F238E27FC236}">
                <a16:creationId xmlns:a16="http://schemas.microsoft.com/office/drawing/2014/main" id="{91A59317-C770-417F-BEEE-16FAF6B7CF80}"/>
              </a:ext>
            </a:extLst>
          </p:cNvPr>
          <p:cNvSpPr txBox="1"/>
          <p:nvPr/>
        </p:nvSpPr>
        <p:spPr>
          <a:xfrm>
            <a:off x="8508822" y="2981836"/>
            <a:ext cx="3541609"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vilka som påverkas av problemet och hur de påverkas</a:t>
            </a:r>
          </a:p>
        </p:txBody>
      </p:sp>
      <p:sp>
        <p:nvSpPr>
          <p:cNvPr id="29" name="textruta 28">
            <a:extLst>
              <a:ext uri="{FF2B5EF4-FFF2-40B4-BE49-F238E27FC236}">
                <a16:creationId xmlns:a16="http://schemas.microsoft.com/office/drawing/2014/main" id="{2672754F-FF1E-47B3-BA78-D3E5E070F3F2}"/>
              </a:ext>
            </a:extLst>
          </p:cNvPr>
          <p:cNvSpPr txBox="1"/>
          <p:nvPr/>
        </p:nvSpPr>
        <p:spPr>
          <a:xfrm>
            <a:off x="8509180" y="5565437"/>
            <a:ext cx="3475709"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Sammanfatta all information</a:t>
            </a:r>
          </a:p>
        </p:txBody>
      </p:sp>
      <p:sp>
        <p:nvSpPr>
          <p:cNvPr id="30" name="textruta 29">
            <a:extLst>
              <a:ext uri="{FF2B5EF4-FFF2-40B4-BE49-F238E27FC236}">
                <a16:creationId xmlns:a16="http://schemas.microsoft.com/office/drawing/2014/main" id="{1FF09AE4-DCB1-41D0-BA64-D8BCC3CB8404}"/>
              </a:ext>
            </a:extLst>
          </p:cNvPr>
          <p:cNvSpPr txBox="1"/>
          <p:nvPr/>
        </p:nvSpPr>
        <p:spPr>
          <a:xfrm>
            <a:off x="8492945" y="3769042"/>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hur stort ni bedömer att problemet är </a:t>
            </a:r>
          </a:p>
        </p:txBody>
      </p:sp>
    </p:spTree>
    <p:extLst>
      <p:ext uri="{BB962C8B-B14F-4D97-AF65-F5344CB8AC3E}">
        <p14:creationId xmlns:p14="http://schemas.microsoft.com/office/powerpoint/2010/main" val="2807676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D9D3E16-2AF7-4745-8F23-9A74F6D76990}"/>
              </a:ext>
            </a:extLst>
          </p:cNvPr>
          <p:cNvSpPr>
            <a:spLocks noGrp="1"/>
          </p:cNvSpPr>
          <p:nvPr>
            <p:ph type="title"/>
          </p:nvPr>
        </p:nvSpPr>
        <p:spPr>
          <a:xfrm>
            <a:off x="95659" y="277203"/>
            <a:ext cx="12019085" cy="478935"/>
          </a:xfrm>
        </p:spPr>
        <p:txBody>
          <a:bodyPr>
            <a:noAutofit/>
          </a:bodyPr>
          <a:lstStyle/>
          <a:p>
            <a:pPr defTabSz="914354"/>
            <a:r>
              <a:rPr lang="sv-SE" sz="2800" dirty="0">
                <a:solidFill>
                  <a:prstClr val="black">
                    <a:lumMod val="50000"/>
                  </a:prstClr>
                </a:solidFill>
                <a:latin typeface="Calibri Light" panose="020F0302020204030204"/>
              </a:rPr>
              <a:t>Anteckningssida för 6, </a:t>
            </a:r>
            <a:r>
              <a:rPr lang="sv-SE" sz="2800" spc="150" dirty="0">
                <a:latin typeface="Calibri Light" panose="020F0302020204030204"/>
              </a:rPr>
              <a:t>Anteckna annan relevant information</a:t>
            </a:r>
            <a:endParaRPr lang="en-GB" sz="2800" dirty="0">
              <a:latin typeface="Calibri Light" panose="020F0302020204030204"/>
            </a:endParaRPr>
          </a:p>
        </p:txBody>
      </p:sp>
    </p:spTree>
    <p:extLst>
      <p:ext uri="{BB962C8B-B14F-4D97-AF65-F5344CB8AC3E}">
        <p14:creationId xmlns:p14="http://schemas.microsoft.com/office/powerpoint/2010/main" val="3468666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allellogram 6">
            <a:extLst>
              <a:ext uri="{FF2B5EF4-FFF2-40B4-BE49-F238E27FC236}">
                <a16:creationId xmlns:a16="http://schemas.microsoft.com/office/drawing/2014/main" id="{5303D749-A7A3-4360-AC25-F5FB85D3E238}"/>
              </a:ext>
            </a:extLst>
          </p:cNvPr>
          <p:cNvSpPr/>
          <p:nvPr/>
        </p:nvSpPr>
        <p:spPr>
          <a:xfrm>
            <a:off x="-1896297" y="-31668"/>
            <a:ext cx="8853680"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58" name="Rubrik 1">
            <a:extLst>
              <a:ext uri="{FF2B5EF4-FFF2-40B4-BE49-F238E27FC236}">
                <a16:creationId xmlns:a16="http://schemas.microsoft.com/office/drawing/2014/main" id="{FA062521-E8BF-4D4F-AB86-7C0EE0918843}"/>
              </a:ext>
            </a:extLst>
          </p:cNvPr>
          <p:cNvSpPr txBox="1">
            <a:spLocks/>
          </p:cNvSpPr>
          <p:nvPr/>
        </p:nvSpPr>
        <p:spPr>
          <a:xfrm>
            <a:off x="591346" y="409495"/>
            <a:ext cx="5646492" cy="69579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914377"/>
            <a:r>
              <a:rPr lang="sv-SE" sz="2800" spc="150" dirty="0">
                <a:solidFill>
                  <a:schemeClr val="bg1"/>
                </a:solidFill>
                <a:latin typeface="Calibri Light" panose="020F0302020204030204"/>
              </a:rPr>
              <a:t>7. Sammanfatta all information till ett beslutsunderlag</a:t>
            </a:r>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591346" y="1202680"/>
            <a:ext cx="4939016" cy="48334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600" b="1" dirty="0">
                <a:solidFill>
                  <a:schemeClr val="bg1"/>
                </a:solidFill>
                <a:latin typeface="+mj-lt"/>
              </a:rPr>
              <a:t>VARFÖR? </a:t>
            </a:r>
            <a:r>
              <a:rPr lang="sv-SE" sz="1600" dirty="0">
                <a:solidFill>
                  <a:schemeClr val="bg1"/>
                </a:solidFill>
                <a:latin typeface="+mj-lt"/>
              </a:rPr>
              <a:t>En sammanfattning av information från förstudien kan användas för beslut om att starta ett innovationsprojekt samt som en startpunkt  för de  större och mer genomarbetade undersökning av problemet och behoven som bör göras i själva innovationsprojektet. </a:t>
            </a:r>
          </a:p>
          <a:p>
            <a:pPr marL="0" indent="0">
              <a:buNone/>
            </a:pPr>
            <a:r>
              <a:rPr lang="sv-SE" sz="1600" b="1" dirty="0">
                <a:solidFill>
                  <a:schemeClr val="bg1"/>
                </a:solidFill>
                <a:latin typeface="+mj-lt"/>
              </a:rPr>
              <a:t>HUR?</a:t>
            </a:r>
          </a:p>
          <a:p>
            <a:r>
              <a:rPr lang="sv-SE" sz="1600" dirty="0">
                <a:solidFill>
                  <a:schemeClr val="bg1"/>
                </a:solidFill>
                <a:latin typeface="+mj-lt"/>
              </a:rPr>
              <a:t>Undersök vilka som behöver vara med och </a:t>
            </a:r>
            <a:r>
              <a:rPr lang="sv-SE" sz="1600" dirty="0">
                <a:solidFill>
                  <a:schemeClr val="bg1"/>
                </a:solidFill>
                <a:latin typeface="+mj-lt"/>
                <a:ea typeface="Times New Roman" panose="02020603050405020304" pitchFamily="18" charset="0"/>
                <a:cs typeface="Times New Roman" panose="02020603050405020304" pitchFamily="18" charset="0"/>
              </a:rPr>
              <a:t>fatta beslut om att starta ett innovationsprojekt.</a:t>
            </a:r>
            <a:endParaRPr lang="sv-SE" sz="1600" dirty="0">
              <a:solidFill>
                <a:schemeClr val="bg1"/>
              </a:solidFill>
              <a:latin typeface="+mj-lt"/>
            </a:endParaRPr>
          </a:p>
          <a:p>
            <a:r>
              <a:rPr lang="sv-SE" sz="1600" dirty="0">
                <a:solidFill>
                  <a:schemeClr val="bg1"/>
                </a:solidFill>
                <a:latin typeface="+mj-lt"/>
                <a:cs typeface="Times New Roman" panose="02020603050405020304" pitchFamily="18" charset="0"/>
              </a:rPr>
              <a:t>Undersök vilket format informationen ska sammanställas i (behövs det tex en speciell mall?) samt om det finns någon deadline för när underlaget ska skickas in</a:t>
            </a:r>
          </a:p>
          <a:p>
            <a:r>
              <a:rPr lang="sv-SE" sz="1600" dirty="0">
                <a:solidFill>
                  <a:schemeClr val="bg1"/>
                </a:solidFill>
                <a:latin typeface="+mj-lt"/>
                <a:cs typeface="Times New Roman" panose="02020603050405020304" pitchFamily="18" charset="0"/>
              </a:rPr>
              <a:t>Sammanställ </a:t>
            </a:r>
            <a:r>
              <a:rPr lang="sv-SE" sz="1600" dirty="0">
                <a:solidFill>
                  <a:schemeClr val="bg1"/>
                </a:solidFill>
                <a:latin typeface="+mj-lt"/>
              </a:rPr>
              <a:t>informationen ni tagit fram ─ kort och koncist. </a:t>
            </a:r>
          </a:p>
          <a:p>
            <a:r>
              <a:rPr lang="sv-SE" sz="1600" dirty="0">
                <a:solidFill>
                  <a:schemeClr val="bg1"/>
                </a:solidFill>
                <a:latin typeface="+mj-lt"/>
              </a:rPr>
              <a:t>Inkludera ert förslag ifall det ska startas ett innovationsprojekt. Inkludera i </a:t>
            </a:r>
            <a:r>
              <a:rPr lang="sv-SE" sz="1600" dirty="0" err="1">
                <a:solidFill>
                  <a:schemeClr val="bg1"/>
                </a:solidFill>
                <a:latin typeface="+mj-lt"/>
              </a:rPr>
              <a:t>såfall</a:t>
            </a:r>
            <a:r>
              <a:rPr lang="sv-SE" sz="1600" dirty="0">
                <a:solidFill>
                  <a:schemeClr val="bg1"/>
                </a:solidFill>
                <a:latin typeface="+mj-lt"/>
              </a:rPr>
              <a:t> ett förslag på hur det ska genomföras.</a:t>
            </a:r>
            <a:endParaRPr lang="sv-SE" sz="1800" dirty="0">
              <a:solidFill>
                <a:schemeClr val="bg1"/>
              </a:solidFill>
              <a:latin typeface="Segoe UI" panose="020B0502040204020203" pitchFamily="34" charset="0"/>
            </a:endParaRPr>
          </a:p>
          <a:p>
            <a:r>
              <a:rPr lang="sv-SE" sz="1600" dirty="0">
                <a:solidFill>
                  <a:schemeClr val="bg1"/>
                </a:solidFill>
                <a:latin typeface="+mj-lt"/>
              </a:rPr>
              <a:t>För att starta ett innovationsprojekt bör: </a:t>
            </a:r>
          </a:p>
          <a:p>
            <a:pPr lvl="1">
              <a:buFont typeface="Wingdings" panose="05000000000000000000" pitchFamily="2" charset="2"/>
              <a:buChar char="ü"/>
            </a:pPr>
            <a:r>
              <a:rPr lang="sv-SE" sz="1200" dirty="0">
                <a:solidFill>
                  <a:schemeClr val="bg1"/>
                </a:solidFill>
                <a:latin typeface="+mj-lt"/>
                <a:cs typeface="Times New Roman" panose="02020603050405020304" pitchFamily="18" charset="0"/>
              </a:rPr>
              <a:t>Lösningen till problemet vara något nytt för VGR. Vilken lösning det blir arbetas fram under projektets gång.</a:t>
            </a:r>
          </a:p>
          <a:p>
            <a:pPr lvl="1">
              <a:buFont typeface="Wingdings" panose="05000000000000000000" pitchFamily="2" charset="2"/>
              <a:buChar char="ü"/>
            </a:pPr>
            <a:r>
              <a:rPr lang="sv-SE" sz="1200" dirty="0">
                <a:solidFill>
                  <a:schemeClr val="bg1"/>
                </a:solidFill>
                <a:latin typeface="+mj-lt"/>
                <a:cs typeface="Times New Roman" panose="02020603050405020304" pitchFamily="18" charset="0"/>
              </a:rPr>
              <a:t>Det finnas en vilja att avsätta resurser för projektet.</a:t>
            </a:r>
          </a:p>
          <a:p>
            <a:pPr marL="914400" lvl="2" indent="0">
              <a:spcBef>
                <a:spcPts val="1000"/>
              </a:spcBef>
              <a:buNone/>
            </a:pPr>
            <a:r>
              <a:rPr lang="sv-SE" sz="800" dirty="0">
                <a:solidFill>
                  <a:schemeClr val="bg1"/>
                </a:solidFill>
                <a:latin typeface="+mj-lt"/>
                <a:ea typeface="Calibri" panose="020F0502020204030204" pitchFamily="34" charset="0"/>
                <a:cs typeface="Times New Roman" panose="02020603050405020304" pitchFamily="18" charset="0"/>
              </a:rPr>
              <a:t> </a:t>
            </a:r>
            <a:endParaRPr lang="sv-SE" sz="800" dirty="0">
              <a:solidFill>
                <a:schemeClr val="bg1"/>
              </a:solidFill>
              <a:latin typeface="+mj-lt"/>
            </a:endParaRPr>
          </a:p>
        </p:txBody>
      </p:sp>
      <p:sp>
        <p:nvSpPr>
          <p:cNvPr id="22" name="textruta 21">
            <a:extLst>
              <a:ext uri="{FF2B5EF4-FFF2-40B4-BE49-F238E27FC236}">
                <a16:creationId xmlns:a16="http://schemas.microsoft.com/office/drawing/2014/main" id="{D05A0060-554C-4B96-841D-0BDEF229F95F}"/>
              </a:ext>
            </a:extLst>
          </p:cNvPr>
          <p:cNvSpPr txBox="1"/>
          <p:nvPr/>
        </p:nvSpPr>
        <p:spPr>
          <a:xfrm>
            <a:off x="5630898" y="5628571"/>
            <a:ext cx="1867583" cy="923330"/>
          </a:xfrm>
          <a:prstGeom prst="rect">
            <a:avLst/>
          </a:prstGeom>
          <a:noFill/>
        </p:spPr>
        <p:txBody>
          <a:bodyPr wrap="square">
            <a:spAutoFit/>
          </a:bodyPr>
          <a:lstStyle/>
          <a:p>
            <a:r>
              <a:rPr lang="sv-SE" dirty="0">
                <a:solidFill>
                  <a:schemeClr val="bg1"/>
                </a:solidFill>
                <a:latin typeface="Calibri Light" panose="020F0302020204030204"/>
              </a:rPr>
              <a:t>S</a:t>
            </a:r>
            <a:r>
              <a:rPr lang="sv-SE" sz="1800" dirty="0">
                <a:solidFill>
                  <a:schemeClr val="bg1"/>
                </a:solidFill>
                <a:latin typeface="Calibri Light" panose="020F0302020204030204"/>
              </a:rPr>
              <a:t>e mer om </a:t>
            </a:r>
          </a:p>
          <a:p>
            <a:r>
              <a:rPr lang="sv-SE" sz="1800" dirty="0">
                <a:solidFill>
                  <a:schemeClr val="bg1"/>
                </a:solidFill>
                <a:latin typeface="Calibri Light" panose="020F0302020204030204"/>
              </a:rPr>
              <a:t>Intervjuer på</a:t>
            </a:r>
          </a:p>
          <a:p>
            <a:r>
              <a:rPr lang="sv-SE" sz="1800" dirty="0">
                <a:solidFill>
                  <a:schemeClr val="bg1"/>
                </a:solidFill>
                <a:latin typeface="Calibri Light" panose="020F0302020204030204"/>
              </a:rPr>
              <a:t>nästa sida </a:t>
            </a:r>
            <a:endParaRPr lang="en-GB" dirty="0">
              <a:solidFill>
                <a:schemeClr val="bg1"/>
              </a:solidFill>
            </a:endParaRPr>
          </a:p>
        </p:txBody>
      </p:sp>
      <p:sp>
        <p:nvSpPr>
          <p:cNvPr id="12" name="textruta 11">
            <a:extLst>
              <a:ext uri="{FF2B5EF4-FFF2-40B4-BE49-F238E27FC236}">
                <a16:creationId xmlns:a16="http://schemas.microsoft.com/office/drawing/2014/main" id="{DC1224F2-A525-4B5B-A30E-99C6A79F4F6A}"/>
              </a:ext>
            </a:extLst>
          </p:cNvPr>
          <p:cNvSpPr txBox="1"/>
          <p:nvPr/>
        </p:nvSpPr>
        <p:spPr>
          <a:xfrm>
            <a:off x="8827706" y="6412175"/>
            <a:ext cx="2537265" cy="307777"/>
          </a:xfrm>
          <a:prstGeom prst="rect">
            <a:avLst/>
          </a:prstGeom>
          <a:noFill/>
        </p:spPr>
        <p:txBody>
          <a:bodyPr wrap="square" rtlCol="0">
            <a:spAutoFit/>
          </a:bodyPr>
          <a:lstStyle/>
          <a:p>
            <a:pPr algn="ctr" defTabSz="914377"/>
            <a:r>
              <a:rPr lang="sv-SE" sz="1400" spc="150" dirty="0">
                <a:solidFill>
                  <a:srgbClr val="365764"/>
                </a:solidFill>
                <a:latin typeface="Calibri Light" panose="020F0302020204030204"/>
              </a:rPr>
              <a:t>BESLUTSUNDERLAG</a:t>
            </a:r>
          </a:p>
        </p:txBody>
      </p:sp>
      <p:sp>
        <p:nvSpPr>
          <p:cNvPr id="13" name="Ellips 12">
            <a:extLst>
              <a:ext uri="{FF2B5EF4-FFF2-40B4-BE49-F238E27FC236}">
                <a16:creationId xmlns:a16="http://schemas.microsoft.com/office/drawing/2014/main" id="{0696769E-52A8-4CF7-8546-957EA0233B7B}"/>
              </a:ext>
            </a:extLst>
          </p:cNvPr>
          <p:cNvSpPr/>
          <p:nvPr/>
        </p:nvSpPr>
        <p:spPr>
          <a:xfrm>
            <a:off x="7868070" y="202755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3</a:t>
            </a:r>
          </a:p>
        </p:txBody>
      </p:sp>
      <p:sp>
        <p:nvSpPr>
          <p:cNvPr id="14" name="Ellips 13">
            <a:extLst>
              <a:ext uri="{FF2B5EF4-FFF2-40B4-BE49-F238E27FC236}">
                <a16:creationId xmlns:a16="http://schemas.microsoft.com/office/drawing/2014/main" id="{321443DC-1251-448D-AACA-C28425C2D666}"/>
              </a:ext>
            </a:extLst>
          </p:cNvPr>
          <p:cNvSpPr/>
          <p:nvPr/>
        </p:nvSpPr>
        <p:spPr>
          <a:xfrm>
            <a:off x="7868070" y="287732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4</a:t>
            </a:r>
          </a:p>
        </p:txBody>
      </p:sp>
      <p:sp>
        <p:nvSpPr>
          <p:cNvPr id="15" name="Ellips 14">
            <a:extLst>
              <a:ext uri="{FF2B5EF4-FFF2-40B4-BE49-F238E27FC236}">
                <a16:creationId xmlns:a16="http://schemas.microsoft.com/office/drawing/2014/main" id="{107DD1AA-0722-47BF-9375-4F399FF7EB63}"/>
              </a:ext>
            </a:extLst>
          </p:cNvPr>
          <p:cNvSpPr/>
          <p:nvPr/>
        </p:nvSpPr>
        <p:spPr>
          <a:xfrm>
            <a:off x="7868070" y="372511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5</a:t>
            </a:r>
          </a:p>
        </p:txBody>
      </p:sp>
      <p:sp>
        <p:nvSpPr>
          <p:cNvPr id="16" name="Ellips 15">
            <a:extLst>
              <a:ext uri="{FF2B5EF4-FFF2-40B4-BE49-F238E27FC236}">
                <a16:creationId xmlns:a16="http://schemas.microsoft.com/office/drawing/2014/main" id="{F79983DD-8AA7-44E8-A288-CFD7B9B024C4}"/>
              </a:ext>
            </a:extLst>
          </p:cNvPr>
          <p:cNvSpPr/>
          <p:nvPr/>
        </p:nvSpPr>
        <p:spPr>
          <a:xfrm>
            <a:off x="7875440" y="4572899"/>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6</a:t>
            </a:r>
          </a:p>
        </p:txBody>
      </p:sp>
      <p:sp>
        <p:nvSpPr>
          <p:cNvPr id="17" name="Ellips 16">
            <a:extLst>
              <a:ext uri="{FF2B5EF4-FFF2-40B4-BE49-F238E27FC236}">
                <a16:creationId xmlns:a16="http://schemas.microsoft.com/office/drawing/2014/main" id="{20530E00-239F-480E-BEFF-7CE2A3A26E35}"/>
              </a:ext>
            </a:extLst>
          </p:cNvPr>
          <p:cNvSpPr/>
          <p:nvPr/>
        </p:nvSpPr>
        <p:spPr>
          <a:xfrm>
            <a:off x="7864240" y="5420361"/>
            <a:ext cx="628706" cy="628706"/>
          </a:xfrm>
          <a:prstGeom prst="ellipse">
            <a:avLst/>
          </a:prstGeom>
          <a:solidFill>
            <a:srgbClr val="5B9BD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7</a:t>
            </a:r>
          </a:p>
        </p:txBody>
      </p:sp>
      <p:sp>
        <p:nvSpPr>
          <p:cNvPr id="18" name="Ellips 17">
            <a:extLst>
              <a:ext uri="{FF2B5EF4-FFF2-40B4-BE49-F238E27FC236}">
                <a16:creationId xmlns:a16="http://schemas.microsoft.com/office/drawing/2014/main" id="{9E431626-4BB1-4AF1-A52B-B3C59DE158B0}"/>
              </a:ext>
            </a:extLst>
          </p:cNvPr>
          <p:cNvSpPr/>
          <p:nvPr/>
        </p:nvSpPr>
        <p:spPr>
          <a:xfrm>
            <a:off x="7868070" y="118009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2</a:t>
            </a:r>
          </a:p>
        </p:txBody>
      </p:sp>
      <p:sp>
        <p:nvSpPr>
          <p:cNvPr id="19" name="Ellips 18">
            <a:extLst>
              <a:ext uri="{FF2B5EF4-FFF2-40B4-BE49-F238E27FC236}">
                <a16:creationId xmlns:a16="http://schemas.microsoft.com/office/drawing/2014/main" id="{DC9A6F8C-B56D-4DB7-973B-A4ADC2E83220}"/>
              </a:ext>
            </a:extLst>
          </p:cNvPr>
          <p:cNvSpPr/>
          <p:nvPr/>
        </p:nvSpPr>
        <p:spPr>
          <a:xfrm>
            <a:off x="7871900" y="329995"/>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1</a:t>
            </a:r>
          </a:p>
        </p:txBody>
      </p:sp>
      <p:sp>
        <p:nvSpPr>
          <p:cNvPr id="23" name="Likbent triangel 22">
            <a:extLst>
              <a:ext uri="{FF2B5EF4-FFF2-40B4-BE49-F238E27FC236}">
                <a16:creationId xmlns:a16="http://schemas.microsoft.com/office/drawing/2014/main" id="{EB841602-A18B-420A-8492-8BBC576FA461}"/>
              </a:ext>
            </a:extLst>
          </p:cNvPr>
          <p:cNvSpPr/>
          <p:nvPr/>
        </p:nvSpPr>
        <p:spPr>
          <a:xfrm rot="10800000">
            <a:off x="9690277" y="6073268"/>
            <a:ext cx="548640" cy="33855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ruta 23">
            <a:extLst>
              <a:ext uri="{FF2B5EF4-FFF2-40B4-BE49-F238E27FC236}">
                <a16:creationId xmlns:a16="http://schemas.microsoft.com/office/drawing/2014/main" id="{245B6B59-725D-4063-B13C-BC256BDD47EC}"/>
              </a:ext>
            </a:extLst>
          </p:cNvPr>
          <p:cNvSpPr txBox="1"/>
          <p:nvPr/>
        </p:nvSpPr>
        <p:spPr>
          <a:xfrm>
            <a:off x="8508822" y="291936"/>
            <a:ext cx="3476067" cy="830997"/>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Om det redan finns en idé eller lösning – undersök vilket problem den löser.</a:t>
            </a:r>
          </a:p>
        </p:txBody>
      </p:sp>
      <p:sp>
        <p:nvSpPr>
          <p:cNvPr id="25" name="textruta 24">
            <a:extLst>
              <a:ext uri="{FF2B5EF4-FFF2-40B4-BE49-F238E27FC236}">
                <a16:creationId xmlns:a16="http://schemas.microsoft.com/office/drawing/2014/main" id="{BD72F2D7-F255-45C4-85EE-5E11925F3B5A}"/>
              </a:ext>
            </a:extLst>
          </p:cNvPr>
          <p:cNvSpPr txBox="1"/>
          <p:nvPr/>
        </p:nvSpPr>
        <p:spPr>
          <a:xfrm>
            <a:off x="8514943" y="1334203"/>
            <a:ext cx="3162793"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problemet kortfattat</a:t>
            </a:r>
          </a:p>
        </p:txBody>
      </p:sp>
      <p:sp>
        <p:nvSpPr>
          <p:cNvPr id="26" name="textruta 25">
            <a:extLst>
              <a:ext uri="{FF2B5EF4-FFF2-40B4-BE49-F238E27FC236}">
                <a16:creationId xmlns:a16="http://schemas.microsoft.com/office/drawing/2014/main" id="{4CC082F8-9BE7-4DA1-95D2-FFE46A832917}"/>
              </a:ext>
            </a:extLst>
          </p:cNvPr>
          <p:cNvSpPr txBox="1"/>
          <p:nvPr/>
        </p:nvSpPr>
        <p:spPr>
          <a:xfrm>
            <a:off x="8500606" y="1834657"/>
            <a:ext cx="3549825" cy="1323439"/>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Undersök vilka som är grundproblemen och välj ett grundproblem att arbeta vidare med</a:t>
            </a:r>
          </a:p>
          <a:p>
            <a:pPr defTabSz="914377"/>
            <a:endParaRPr lang="sv-SE" sz="1600" spc="150" dirty="0">
              <a:solidFill>
                <a:srgbClr val="365764"/>
              </a:solidFill>
              <a:latin typeface="Calibri Light" panose="020F0302020204030204"/>
            </a:endParaRPr>
          </a:p>
        </p:txBody>
      </p:sp>
      <p:sp>
        <p:nvSpPr>
          <p:cNvPr id="27" name="textruta 26">
            <a:extLst>
              <a:ext uri="{FF2B5EF4-FFF2-40B4-BE49-F238E27FC236}">
                <a16:creationId xmlns:a16="http://schemas.microsoft.com/office/drawing/2014/main" id="{A7894A6A-013C-463C-9032-8BDCF023E7C8}"/>
              </a:ext>
            </a:extLst>
          </p:cNvPr>
          <p:cNvSpPr txBox="1"/>
          <p:nvPr/>
        </p:nvSpPr>
        <p:spPr>
          <a:xfrm>
            <a:off x="8508822" y="4626209"/>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Anteckna annan relevant information</a:t>
            </a:r>
          </a:p>
        </p:txBody>
      </p:sp>
      <p:sp>
        <p:nvSpPr>
          <p:cNvPr id="28" name="textruta 27">
            <a:extLst>
              <a:ext uri="{FF2B5EF4-FFF2-40B4-BE49-F238E27FC236}">
                <a16:creationId xmlns:a16="http://schemas.microsoft.com/office/drawing/2014/main" id="{19411941-A9D6-454D-B0B5-3BBD00C89356}"/>
              </a:ext>
            </a:extLst>
          </p:cNvPr>
          <p:cNvSpPr txBox="1"/>
          <p:nvPr/>
        </p:nvSpPr>
        <p:spPr>
          <a:xfrm>
            <a:off x="8508822" y="2981836"/>
            <a:ext cx="3541609"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vilka som påverkas av problemet och hur de påverkas</a:t>
            </a:r>
          </a:p>
        </p:txBody>
      </p:sp>
      <p:sp>
        <p:nvSpPr>
          <p:cNvPr id="29" name="textruta 28">
            <a:extLst>
              <a:ext uri="{FF2B5EF4-FFF2-40B4-BE49-F238E27FC236}">
                <a16:creationId xmlns:a16="http://schemas.microsoft.com/office/drawing/2014/main" id="{216987CB-5BD1-4E80-B5B1-071F361F66E5}"/>
              </a:ext>
            </a:extLst>
          </p:cNvPr>
          <p:cNvSpPr txBox="1"/>
          <p:nvPr/>
        </p:nvSpPr>
        <p:spPr>
          <a:xfrm>
            <a:off x="8509180" y="5565437"/>
            <a:ext cx="3475709"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Sammanfatta all information</a:t>
            </a:r>
          </a:p>
        </p:txBody>
      </p:sp>
      <p:sp>
        <p:nvSpPr>
          <p:cNvPr id="30" name="textruta 29">
            <a:extLst>
              <a:ext uri="{FF2B5EF4-FFF2-40B4-BE49-F238E27FC236}">
                <a16:creationId xmlns:a16="http://schemas.microsoft.com/office/drawing/2014/main" id="{ADC272E9-439C-4DCD-BAA0-8523328724D0}"/>
              </a:ext>
            </a:extLst>
          </p:cNvPr>
          <p:cNvSpPr txBox="1"/>
          <p:nvPr/>
        </p:nvSpPr>
        <p:spPr>
          <a:xfrm>
            <a:off x="8492945" y="3769042"/>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hur stort ni bedömer att problemet är </a:t>
            </a:r>
          </a:p>
        </p:txBody>
      </p:sp>
    </p:spTree>
    <p:extLst>
      <p:ext uri="{BB962C8B-B14F-4D97-AF65-F5344CB8AC3E}">
        <p14:creationId xmlns:p14="http://schemas.microsoft.com/office/powerpoint/2010/main" val="800857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arallellogram 59">
            <a:extLst>
              <a:ext uri="{FF2B5EF4-FFF2-40B4-BE49-F238E27FC236}">
                <a16:creationId xmlns:a16="http://schemas.microsoft.com/office/drawing/2014/main" id="{99CBAD40-84D6-4435-BB0C-6E3E9858B197}"/>
              </a:ext>
            </a:extLst>
          </p:cNvPr>
          <p:cNvSpPr/>
          <p:nvPr/>
        </p:nvSpPr>
        <p:spPr>
          <a:xfrm>
            <a:off x="-2585426" y="-171400"/>
            <a:ext cx="9865096"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58" name="Rubrik 1">
            <a:extLst>
              <a:ext uri="{FF2B5EF4-FFF2-40B4-BE49-F238E27FC236}">
                <a16:creationId xmlns:a16="http://schemas.microsoft.com/office/drawing/2014/main" id="{FA062521-E8BF-4D4F-AB86-7C0EE0918843}"/>
              </a:ext>
            </a:extLst>
          </p:cNvPr>
          <p:cNvSpPr txBox="1">
            <a:spLocks/>
          </p:cNvSpPr>
          <p:nvPr/>
        </p:nvSpPr>
        <p:spPr>
          <a:xfrm>
            <a:off x="591346" y="409495"/>
            <a:ext cx="4863524" cy="6957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sv-SE" sz="2800" dirty="0">
                <a:solidFill>
                  <a:schemeClr val="bg1"/>
                </a:solidFill>
              </a:rPr>
              <a:t>Varför förstudie?</a:t>
            </a:r>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591346" y="1378592"/>
            <a:ext cx="4617418" cy="47193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600" dirty="0">
                <a:solidFill>
                  <a:schemeClr val="bg1"/>
                </a:solidFill>
                <a:latin typeface="+mj-lt"/>
              </a:rPr>
              <a:t>Det här är en guide för att genomföra en förstudie inför ett innovationsprojekt.</a:t>
            </a:r>
          </a:p>
          <a:p>
            <a:pPr marL="0" indent="0">
              <a:buNone/>
            </a:pPr>
            <a:r>
              <a:rPr lang="sv-SE" sz="1600" dirty="0">
                <a:solidFill>
                  <a:schemeClr val="bg1"/>
                </a:solidFill>
                <a:latin typeface="+mj-lt"/>
              </a:rPr>
              <a:t>Guiden riktar sig främst till medarbetare och chefer inom hälso-sjukvården i VGR som har identifierat ett problem, eller har en idé kring hur något kan göras bättre och som funderar på att starta ett innovationsprojekt. Arbeta i grupp och förankra hos närmaste chef.</a:t>
            </a:r>
          </a:p>
          <a:p>
            <a:pPr defTabSz="914377">
              <a:spcAft>
                <a:spcPts val="1067"/>
              </a:spcAft>
            </a:pPr>
            <a:r>
              <a:rPr lang="sv-SE" sz="1600" dirty="0">
                <a:solidFill>
                  <a:schemeClr val="bg1"/>
                </a:solidFill>
                <a:latin typeface="+mj-lt"/>
              </a:rPr>
              <a:t>Förstudien leder till skrivandet av  en kort sammanfattning av projektidén som kan användas som underlag för chef(er) för beslutet om ett innovationsprojekt ska startas. </a:t>
            </a:r>
          </a:p>
          <a:p>
            <a:pPr defTabSz="914377">
              <a:spcAft>
                <a:spcPts val="1067"/>
              </a:spcAft>
            </a:pPr>
            <a:r>
              <a:rPr lang="sv-SE" sz="1600" dirty="0">
                <a:solidFill>
                  <a:schemeClr val="bg1"/>
                </a:solidFill>
                <a:latin typeface="+mj-lt"/>
              </a:rPr>
              <a:t>Alla idéer leder inte till att innovationsarbeten startas. Kanske kan idéerna bäst tas tillvara genom verksamhetens verksamhetsutveckling eller så är idéen inte tillräckligt viktig att arbete vidare med just nu.  Arbetet med en förstudie är ändå värdefullt då den ger verksamheten ökad kunskap</a:t>
            </a:r>
          </a:p>
          <a:p>
            <a:pPr marL="0" indent="0">
              <a:buNone/>
            </a:pPr>
            <a:endParaRPr lang="sv-SE" sz="1600" dirty="0">
              <a:latin typeface="+mj-lt"/>
            </a:endParaRPr>
          </a:p>
          <a:p>
            <a:pPr marL="0" indent="0">
              <a:buNone/>
            </a:pPr>
            <a:endParaRPr lang="sv-SE" sz="1600" dirty="0">
              <a:latin typeface="+mj-lt"/>
            </a:endParaRPr>
          </a:p>
          <a:p>
            <a:endParaRPr lang="sv-SE" sz="1600" dirty="0"/>
          </a:p>
        </p:txBody>
      </p:sp>
      <p:pic>
        <p:nvPicPr>
          <p:cNvPr id="15" name="Bildobjekt 14">
            <a:extLst>
              <a:ext uri="{FF2B5EF4-FFF2-40B4-BE49-F238E27FC236}">
                <a16:creationId xmlns:a16="http://schemas.microsoft.com/office/drawing/2014/main" id="{79E1665D-BAF6-4755-A134-02A4D361E109}"/>
              </a:ext>
            </a:extLst>
          </p:cNvPr>
          <p:cNvPicPr>
            <a:picLocks noChangeAspect="1"/>
          </p:cNvPicPr>
          <p:nvPr/>
        </p:nvPicPr>
        <p:blipFill rotWithShape="1">
          <a:blip r:embed="rId2"/>
          <a:srcRect l="6688"/>
          <a:stretch/>
        </p:blipFill>
        <p:spPr>
          <a:xfrm>
            <a:off x="7657840" y="1523845"/>
            <a:ext cx="7885627" cy="4116470"/>
          </a:xfrm>
          <a:prstGeom prst="rect">
            <a:avLst/>
          </a:prstGeom>
        </p:spPr>
      </p:pic>
      <p:pic>
        <p:nvPicPr>
          <p:cNvPr id="17" name="Bild 16" descr="Nedpil kontur">
            <a:extLst>
              <a:ext uri="{FF2B5EF4-FFF2-40B4-BE49-F238E27FC236}">
                <a16:creationId xmlns:a16="http://schemas.microsoft.com/office/drawing/2014/main" id="{77B06FAA-475F-45ED-88E9-1566653132F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5536" y="1353528"/>
            <a:ext cx="1094471" cy="1784253"/>
          </a:xfrm>
          <a:prstGeom prst="rect">
            <a:avLst/>
          </a:prstGeom>
        </p:spPr>
      </p:pic>
      <p:sp>
        <p:nvSpPr>
          <p:cNvPr id="18" name="textruta 17">
            <a:extLst>
              <a:ext uri="{FF2B5EF4-FFF2-40B4-BE49-F238E27FC236}">
                <a16:creationId xmlns:a16="http://schemas.microsoft.com/office/drawing/2014/main" id="{E8754541-6B6B-4EE6-9DE8-6DD57A90AB07}"/>
              </a:ext>
            </a:extLst>
          </p:cNvPr>
          <p:cNvSpPr txBox="1"/>
          <p:nvPr/>
        </p:nvSpPr>
        <p:spPr>
          <a:xfrm>
            <a:off x="7879609" y="831862"/>
            <a:ext cx="3735510" cy="584775"/>
          </a:xfrm>
          <a:prstGeom prst="rect">
            <a:avLst/>
          </a:prstGeom>
          <a:noFill/>
          <a:ln>
            <a:noFill/>
          </a:ln>
        </p:spPr>
        <p:txBody>
          <a:bodyPr wrap="square" rtlCol="0" anchor="t">
            <a:spAutoFit/>
          </a:bodyPr>
          <a:lstStyle/>
          <a:p>
            <a:pPr defTabSz="914377"/>
            <a:r>
              <a:rPr lang="sv-SE" sz="1600" dirty="0">
                <a:solidFill>
                  <a:srgbClr val="4E5151"/>
                </a:solidFill>
                <a:latin typeface="Calibri Light" panose="020F0302020204030204"/>
              </a:rPr>
              <a:t>BESLUT OM START AV INNOVATIONSPROJEKT</a:t>
            </a:r>
            <a:endParaRPr lang="en-GB" sz="1600" dirty="0">
              <a:solidFill>
                <a:srgbClr val="4E5151"/>
              </a:solidFill>
              <a:latin typeface="Calibri Light" panose="020F0302020204030204"/>
            </a:endParaRPr>
          </a:p>
        </p:txBody>
      </p:sp>
      <p:sp>
        <p:nvSpPr>
          <p:cNvPr id="19" name="textruta 18">
            <a:extLst>
              <a:ext uri="{FF2B5EF4-FFF2-40B4-BE49-F238E27FC236}">
                <a16:creationId xmlns:a16="http://schemas.microsoft.com/office/drawing/2014/main" id="{19BCA2D3-BE71-48FB-9F1B-2BF4D8D7A4D9}"/>
              </a:ext>
            </a:extLst>
          </p:cNvPr>
          <p:cNvSpPr txBox="1"/>
          <p:nvPr/>
        </p:nvSpPr>
        <p:spPr>
          <a:xfrm>
            <a:off x="6497181" y="5756130"/>
            <a:ext cx="3666403" cy="584775"/>
          </a:xfrm>
          <a:prstGeom prst="rect">
            <a:avLst/>
          </a:prstGeom>
          <a:solidFill>
            <a:schemeClr val="bg1"/>
          </a:solidFill>
          <a:ln>
            <a:noFill/>
          </a:ln>
        </p:spPr>
        <p:txBody>
          <a:bodyPr wrap="square" rtlCol="0">
            <a:spAutoFit/>
          </a:bodyPr>
          <a:lstStyle/>
          <a:p>
            <a:pPr defTabSz="914377"/>
            <a:r>
              <a:rPr lang="sv-SE" sz="1600" dirty="0">
                <a:solidFill>
                  <a:srgbClr val="4E5151"/>
                </a:solidFill>
                <a:latin typeface="Calibri Light" panose="020F0302020204030204"/>
              </a:rPr>
              <a:t>IDÉ, MÖJLIGHET ELLER PROBLEM </a:t>
            </a:r>
            <a:endParaRPr lang="en-GB" sz="1600" dirty="0">
              <a:solidFill>
                <a:srgbClr val="4E5151"/>
              </a:solidFill>
              <a:latin typeface="Calibri Light" panose="020F0302020204030204"/>
            </a:endParaRPr>
          </a:p>
          <a:p>
            <a:pPr defTabSz="914377"/>
            <a:r>
              <a:rPr lang="sv-SE" sz="1600" dirty="0">
                <a:solidFill>
                  <a:srgbClr val="4E5151"/>
                </a:solidFill>
                <a:latin typeface="Calibri Light" panose="020F0302020204030204"/>
              </a:rPr>
              <a:t>─ GENOMFÖR EN </a:t>
            </a:r>
            <a:r>
              <a:rPr lang="sv-SE" sz="1600" b="1" dirty="0">
                <a:solidFill>
                  <a:srgbClr val="4E5151"/>
                </a:solidFill>
                <a:latin typeface="Calibri Light" panose="020F0302020204030204"/>
              </a:rPr>
              <a:t>FÖRSTUDIE</a:t>
            </a:r>
            <a:endParaRPr lang="en-GB" sz="1600" b="1" dirty="0">
              <a:solidFill>
                <a:srgbClr val="4E5151"/>
              </a:solidFill>
              <a:latin typeface="Calibri Light" panose="020F0302020204030204"/>
            </a:endParaRPr>
          </a:p>
        </p:txBody>
      </p:sp>
      <p:pic>
        <p:nvPicPr>
          <p:cNvPr id="22" name="Bild 21" descr="Uppil kontur">
            <a:extLst>
              <a:ext uri="{FF2B5EF4-FFF2-40B4-BE49-F238E27FC236}">
                <a16:creationId xmlns:a16="http://schemas.microsoft.com/office/drawing/2014/main" id="{0FFB43DF-E660-4562-B872-2E4CAD97889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879609" y="3863481"/>
            <a:ext cx="849098" cy="1776833"/>
          </a:xfrm>
          <a:prstGeom prst="rect">
            <a:avLst/>
          </a:prstGeom>
        </p:spPr>
      </p:pic>
      <p:sp>
        <p:nvSpPr>
          <p:cNvPr id="11" name="Ellips 10">
            <a:extLst>
              <a:ext uri="{FF2B5EF4-FFF2-40B4-BE49-F238E27FC236}">
                <a16:creationId xmlns:a16="http://schemas.microsoft.com/office/drawing/2014/main" id="{839A3BC2-D98B-42A0-BC0E-AD7E58C2A245}"/>
              </a:ext>
            </a:extLst>
          </p:cNvPr>
          <p:cNvSpPr/>
          <p:nvPr/>
        </p:nvSpPr>
        <p:spPr>
          <a:xfrm>
            <a:off x="7856619" y="2966741"/>
            <a:ext cx="788189" cy="780925"/>
          </a:xfrm>
          <a:prstGeom prst="ellipse">
            <a:avLst/>
          </a:prstGeom>
          <a:solidFill>
            <a:srgbClr val="A8AD00">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Tree>
    <p:extLst>
      <p:ext uri="{BB962C8B-B14F-4D97-AF65-F5344CB8AC3E}">
        <p14:creationId xmlns:p14="http://schemas.microsoft.com/office/powerpoint/2010/main" val="539665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ubrik 1">
            <a:extLst>
              <a:ext uri="{FF2B5EF4-FFF2-40B4-BE49-F238E27FC236}">
                <a16:creationId xmlns:a16="http://schemas.microsoft.com/office/drawing/2014/main" id="{FA062521-E8BF-4D4F-AB86-7C0EE0918843}"/>
              </a:ext>
            </a:extLst>
          </p:cNvPr>
          <p:cNvSpPr txBox="1">
            <a:spLocks/>
          </p:cNvSpPr>
          <p:nvPr/>
        </p:nvSpPr>
        <p:spPr>
          <a:xfrm>
            <a:off x="591346" y="409495"/>
            <a:ext cx="5646492" cy="69579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914377"/>
            <a:r>
              <a:rPr lang="sv-SE" sz="2800" spc="150" dirty="0">
                <a:solidFill>
                  <a:srgbClr val="4A773C"/>
                </a:solidFill>
                <a:latin typeface="Calibri Light" panose="020F0302020204030204"/>
              </a:rPr>
              <a:t>Efter beslutet ─ vad händer då?</a:t>
            </a:r>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591346" y="1152026"/>
            <a:ext cx="4949375" cy="48334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377">
              <a:buNone/>
            </a:pPr>
            <a:r>
              <a:rPr lang="sv-SE" sz="1600" dirty="0">
                <a:latin typeface="+mj-lt"/>
              </a:rPr>
              <a:t>Vid beslut om att innovationsarbete ska starta. ta hjälp av VGR:s innovationsprocess och den övriga information om innovation som finns på Innovationsplattformens webbsidor. </a:t>
            </a:r>
          </a:p>
          <a:p>
            <a:pPr marL="0" indent="0" defTabSz="914377">
              <a:buNone/>
            </a:pPr>
            <a:br>
              <a:rPr lang="sv-SE" sz="1600" dirty="0">
                <a:latin typeface="+mj-lt"/>
              </a:rPr>
            </a:br>
            <a:r>
              <a:rPr lang="sv-SE" sz="1600" dirty="0">
                <a:latin typeface="+mj-lt"/>
              </a:rPr>
              <a:t>Innovationsprocessen är en guide för innovationsprojekt ger vägledning när ni fördjupar det arbetet som påbörjades i förstudien. </a:t>
            </a:r>
            <a:r>
              <a:rPr lang="sv-SE" sz="1600" dirty="0">
                <a:latin typeface="+mj-lt"/>
                <a:hlinkClick r:id="rId2">
                  <a:extLst>
                    <a:ext uri="{A12FA001-AC4F-418D-AE19-62706E023703}">
                      <ahyp:hlinkClr xmlns:ahyp="http://schemas.microsoft.com/office/drawing/2018/hyperlinkcolor" val="tx"/>
                    </a:ext>
                  </a:extLst>
                </a:hlinkClick>
              </a:rPr>
              <a:t>Länk</a:t>
            </a:r>
            <a:endParaRPr lang="sv-SE" sz="1600" dirty="0">
              <a:latin typeface="+mj-lt"/>
            </a:endParaRPr>
          </a:p>
          <a:p>
            <a:pPr marL="0" indent="0" defTabSz="914377">
              <a:buNone/>
            </a:pPr>
            <a:br>
              <a:rPr lang="sv-SE" sz="1600" dirty="0">
                <a:latin typeface="+mj-lt"/>
              </a:rPr>
            </a:br>
            <a:r>
              <a:rPr lang="sv-SE" sz="1600" dirty="0">
                <a:latin typeface="+mj-lt"/>
              </a:rPr>
              <a:t>Om ni beslutar att inte fortsätta, ta med er det ni har lärt er under förstudien och ta tag i ett annat problem.</a:t>
            </a:r>
          </a:p>
          <a:p>
            <a:pPr marL="0" indent="0">
              <a:buNone/>
            </a:pPr>
            <a:endParaRPr lang="sv-SE" sz="1600" dirty="0">
              <a:latin typeface="+mj-lt"/>
            </a:endParaRPr>
          </a:p>
          <a:p>
            <a:pPr marL="457200" lvl="1" indent="0">
              <a:buNone/>
            </a:pPr>
            <a:r>
              <a:rPr lang="sv-SE" sz="1200" dirty="0">
                <a:latin typeface="+mj-lt"/>
                <a:ea typeface="Calibri" panose="020F0502020204030204" pitchFamily="34" charset="0"/>
                <a:cs typeface="Times New Roman" panose="02020603050405020304" pitchFamily="18" charset="0"/>
              </a:rPr>
              <a:t> </a:t>
            </a:r>
            <a:endParaRPr lang="sv-SE" sz="1200" dirty="0">
              <a:latin typeface="+mj-lt"/>
            </a:endParaRPr>
          </a:p>
        </p:txBody>
      </p:sp>
      <p:sp>
        <p:nvSpPr>
          <p:cNvPr id="22" name="textruta 21">
            <a:extLst>
              <a:ext uri="{FF2B5EF4-FFF2-40B4-BE49-F238E27FC236}">
                <a16:creationId xmlns:a16="http://schemas.microsoft.com/office/drawing/2014/main" id="{D05A0060-554C-4B96-841D-0BDEF229F95F}"/>
              </a:ext>
            </a:extLst>
          </p:cNvPr>
          <p:cNvSpPr txBox="1"/>
          <p:nvPr/>
        </p:nvSpPr>
        <p:spPr>
          <a:xfrm>
            <a:off x="5630898" y="5628571"/>
            <a:ext cx="1867583" cy="923330"/>
          </a:xfrm>
          <a:prstGeom prst="rect">
            <a:avLst/>
          </a:prstGeom>
          <a:noFill/>
        </p:spPr>
        <p:txBody>
          <a:bodyPr wrap="square">
            <a:spAutoFit/>
          </a:bodyPr>
          <a:lstStyle/>
          <a:p>
            <a:r>
              <a:rPr lang="sv-SE" dirty="0">
                <a:solidFill>
                  <a:schemeClr val="bg1"/>
                </a:solidFill>
                <a:latin typeface="Calibri Light" panose="020F0302020204030204"/>
              </a:rPr>
              <a:t>S</a:t>
            </a:r>
            <a:r>
              <a:rPr lang="sv-SE" sz="1800" dirty="0">
                <a:solidFill>
                  <a:schemeClr val="bg1"/>
                </a:solidFill>
                <a:latin typeface="Calibri Light" panose="020F0302020204030204"/>
              </a:rPr>
              <a:t>e mer om </a:t>
            </a:r>
          </a:p>
          <a:p>
            <a:r>
              <a:rPr lang="sv-SE" sz="1800" dirty="0">
                <a:solidFill>
                  <a:schemeClr val="bg1"/>
                </a:solidFill>
                <a:latin typeface="Calibri Light" panose="020F0302020204030204"/>
              </a:rPr>
              <a:t>Intervjuer på</a:t>
            </a:r>
          </a:p>
          <a:p>
            <a:r>
              <a:rPr lang="sv-SE" sz="1800" dirty="0">
                <a:solidFill>
                  <a:schemeClr val="bg1"/>
                </a:solidFill>
                <a:latin typeface="Calibri Light" panose="020F0302020204030204"/>
              </a:rPr>
              <a:t>nästa sida </a:t>
            </a:r>
            <a:endParaRPr lang="en-GB" dirty="0">
              <a:solidFill>
                <a:schemeClr val="bg1"/>
              </a:solidFill>
            </a:endParaRPr>
          </a:p>
        </p:txBody>
      </p:sp>
      <p:pic>
        <p:nvPicPr>
          <p:cNvPr id="1028" name="Picture 4">
            <a:extLst>
              <a:ext uri="{FF2B5EF4-FFF2-40B4-BE49-F238E27FC236}">
                <a16:creationId xmlns:a16="http://schemas.microsoft.com/office/drawing/2014/main" id="{D7D07804-1C88-4F42-8B12-F3AE28D6C9D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787" r="25533"/>
          <a:stretch/>
        </p:blipFill>
        <p:spPr bwMode="auto">
          <a:xfrm>
            <a:off x="6858610" y="249833"/>
            <a:ext cx="5173618" cy="6234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7937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Parallellogram 23">
            <a:extLst>
              <a:ext uri="{FF2B5EF4-FFF2-40B4-BE49-F238E27FC236}">
                <a16:creationId xmlns:a16="http://schemas.microsoft.com/office/drawing/2014/main" id="{FE980547-DE56-4F64-A721-0A67C1AC762D}"/>
              </a:ext>
            </a:extLst>
          </p:cNvPr>
          <p:cNvSpPr/>
          <p:nvPr/>
        </p:nvSpPr>
        <p:spPr>
          <a:xfrm>
            <a:off x="-2585426" y="-171400"/>
            <a:ext cx="9865096"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58" name="Rubrik 1">
            <a:extLst>
              <a:ext uri="{FF2B5EF4-FFF2-40B4-BE49-F238E27FC236}">
                <a16:creationId xmlns:a16="http://schemas.microsoft.com/office/drawing/2014/main" id="{FA062521-E8BF-4D4F-AB86-7C0EE0918843}"/>
              </a:ext>
            </a:extLst>
          </p:cNvPr>
          <p:cNvSpPr txBox="1">
            <a:spLocks/>
          </p:cNvSpPr>
          <p:nvPr/>
        </p:nvSpPr>
        <p:spPr>
          <a:xfrm>
            <a:off x="591346" y="409495"/>
            <a:ext cx="4863524" cy="6957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sv-SE" sz="2800" dirty="0">
                <a:solidFill>
                  <a:schemeClr val="bg1"/>
                </a:solidFill>
              </a:rPr>
              <a:t>Förstudien ─ steg för steg</a:t>
            </a:r>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591346" y="1523845"/>
            <a:ext cx="3664968" cy="48334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sz="1600" dirty="0">
                <a:solidFill>
                  <a:schemeClr val="bg1"/>
                </a:solidFill>
                <a:latin typeface="+mj-lt"/>
                <a:cs typeface="Calibri" panose="020F0502020204030204" pitchFamily="34" charset="0"/>
              </a:rPr>
              <a:t>På denna och kommande sidor presenteras en hur information kan tas fram och sammanställas i en förstudie. Resultatet kan sedan användas till att formulera ett beslutsunderlag.</a:t>
            </a:r>
          </a:p>
          <a:p>
            <a:pPr marL="0" indent="0">
              <a:buNone/>
            </a:pPr>
            <a:r>
              <a:rPr lang="sv-SE" sz="1600" dirty="0">
                <a:solidFill>
                  <a:schemeClr val="bg1"/>
                </a:solidFill>
                <a:latin typeface="+mj-lt"/>
                <a:cs typeface="Calibri" panose="020F0502020204030204" pitchFamily="34" charset="0"/>
              </a:rPr>
              <a:t>Du kan behöva arbeta med steg 1─5 parallellt eller gå fram och tillbaka mellan de olika stegen. </a:t>
            </a:r>
          </a:p>
        </p:txBody>
      </p:sp>
      <p:sp>
        <p:nvSpPr>
          <p:cNvPr id="25" name="textruta 24">
            <a:extLst>
              <a:ext uri="{FF2B5EF4-FFF2-40B4-BE49-F238E27FC236}">
                <a16:creationId xmlns:a16="http://schemas.microsoft.com/office/drawing/2014/main" id="{4E0F4836-AE43-4EA2-B842-7838ABEE2985}"/>
              </a:ext>
            </a:extLst>
          </p:cNvPr>
          <p:cNvSpPr txBox="1"/>
          <p:nvPr/>
        </p:nvSpPr>
        <p:spPr>
          <a:xfrm>
            <a:off x="8508822" y="291936"/>
            <a:ext cx="3476067" cy="830997"/>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Om det redan finns en idé eller lösning – undersök vilket problem den löser.</a:t>
            </a:r>
          </a:p>
        </p:txBody>
      </p:sp>
      <p:sp>
        <p:nvSpPr>
          <p:cNvPr id="23" name="textruta 22">
            <a:extLst>
              <a:ext uri="{FF2B5EF4-FFF2-40B4-BE49-F238E27FC236}">
                <a16:creationId xmlns:a16="http://schemas.microsoft.com/office/drawing/2014/main" id="{71D693AC-6B3B-41B6-9F49-94EAE51A7F39}"/>
              </a:ext>
            </a:extLst>
          </p:cNvPr>
          <p:cNvSpPr txBox="1"/>
          <p:nvPr/>
        </p:nvSpPr>
        <p:spPr>
          <a:xfrm>
            <a:off x="8514943" y="1334203"/>
            <a:ext cx="3162793"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problemet kortfattat</a:t>
            </a:r>
          </a:p>
        </p:txBody>
      </p:sp>
      <p:sp>
        <p:nvSpPr>
          <p:cNvPr id="28" name="textruta 27">
            <a:extLst>
              <a:ext uri="{FF2B5EF4-FFF2-40B4-BE49-F238E27FC236}">
                <a16:creationId xmlns:a16="http://schemas.microsoft.com/office/drawing/2014/main" id="{D172157F-7437-4AEE-834D-35ECE11FFA40}"/>
              </a:ext>
            </a:extLst>
          </p:cNvPr>
          <p:cNvSpPr txBox="1"/>
          <p:nvPr/>
        </p:nvSpPr>
        <p:spPr>
          <a:xfrm>
            <a:off x="8500606" y="1834657"/>
            <a:ext cx="3549825" cy="1323439"/>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Undersök vilka som är grundproblemen och välj ett grundproblem att arbeta vidare med</a:t>
            </a:r>
          </a:p>
          <a:p>
            <a:pPr defTabSz="914377"/>
            <a:endParaRPr lang="sv-SE" sz="1600" spc="150" dirty="0">
              <a:solidFill>
                <a:srgbClr val="365764"/>
              </a:solidFill>
              <a:latin typeface="Calibri Light" panose="020F0302020204030204"/>
            </a:endParaRPr>
          </a:p>
        </p:txBody>
      </p:sp>
      <p:sp>
        <p:nvSpPr>
          <p:cNvPr id="30" name="textruta 29">
            <a:extLst>
              <a:ext uri="{FF2B5EF4-FFF2-40B4-BE49-F238E27FC236}">
                <a16:creationId xmlns:a16="http://schemas.microsoft.com/office/drawing/2014/main" id="{AB73916F-D88A-40C2-A633-442F2F596823}"/>
              </a:ext>
            </a:extLst>
          </p:cNvPr>
          <p:cNvSpPr txBox="1"/>
          <p:nvPr/>
        </p:nvSpPr>
        <p:spPr>
          <a:xfrm>
            <a:off x="8508822" y="4626209"/>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Anteckna annan relevant information</a:t>
            </a:r>
          </a:p>
        </p:txBody>
      </p:sp>
      <p:sp>
        <p:nvSpPr>
          <p:cNvPr id="32" name="textruta 31">
            <a:extLst>
              <a:ext uri="{FF2B5EF4-FFF2-40B4-BE49-F238E27FC236}">
                <a16:creationId xmlns:a16="http://schemas.microsoft.com/office/drawing/2014/main" id="{34B08401-5EE7-4741-8891-5EB41E53102F}"/>
              </a:ext>
            </a:extLst>
          </p:cNvPr>
          <p:cNvSpPr txBox="1"/>
          <p:nvPr/>
        </p:nvSpPr>
        <p:spPr>
          <a:xfrm>
            <a:off x="8508822" y="2981836"/>
            <a:ext cx="3541609"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vilka som påverkas av problemet och hur de påverkas</a:t>
            </a:r>
          </a:p>
        </p:txBody>
      </p:sp>
      <p:sp>
        <p:nvSpPr>
          <p:cNvPr id="33" name="textruta 32">
            <a:extLst>
              <a:ext uri="{FF2B5EF4-FFF2-40B4-BE49-F238E27FC236}">
                <a16:creationId xmlns:a16="http://schemas.microsoft.com/office/drawing/2014/main" id="{EA2E652C-69C0-4862-9282-BA3182ADAD15}"/>
              </a:ext>
            </a:extLst>
          </p:cNvPr>
          <p:cNvSpPr txBox="1"/>
          <p:nvPr/>
        </p:nvSpPr>
        <p:spPr>
          <a:xfrm>
            <a:off x="8827706" y="6412175"/>
            <a:ext cx="2537265" cy="307777"/>
          </a:xfrm>
          <a:prstGeom prst="rect">
            <a:avLst/>
          </a:prstGeom>
          <a:noFill/>
        </p:spPr>
        <p:txBody>
          <a:bodyPr wrap="square" rtlCol="0">
            <a:spAutoFit/>
          </a:bodyPr>
          <a:lstStyle/>
          <a:p>
            <a:pPr algn="ctr" defTabSz="914377"/>
            <a:r>
              <a:rPr lang="sv-SE" sz="1400" spc="150" dirty="0">
                <a:solidFill>
                  <a:srgbClr val="365764"/>
                </a:solidFill>
                <a:latin typeface="Calibri Light" panose="020F0302020204030204"/>
              </a:rPr>
              <a:t>BESLUTSUNDERLAG</a:t>
            </a:r>
          </a:p>
        </p:txBody>
      </p:sp>
      <p:sp>
        <p:nvSpPr>
          <p:cNvPr id="55" name="Ellips 54">
            <a:extLst>
              <a:ext uri="{FF2B5EF4-FFF2-40B4-BE49-F238E27FC236}">
                <a16:creationId xmlns:a16="http://schemas.microsoft.com/office/drawing/2014/main" id="{71A8E6BC-43F3-483F-BB94-CEE21DF9C59C}"/>
              </a:ext>
            </a:extLst>
          </p:cNvPr>
          <p:cNvSpPr/>
          <p:nvPr/>
        </p:nvSpPr>
        <p:spPr>
          <a:xfrm>
            <a:off x="7868070" y="2027553"/>
            <a:ext cx="628706" cy="628706"/>
          </a:xfrm>
          <a:prstGeom prst="ellipse">
            <a:avLst/>
          </a:prstGeom>
          <a:solidFill>
            <a:srgbClr val="5B9BD5">
              <a:alpha val="6509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3</a:t>
            </a:r>
          </a:p>
        </p:txBody>
      </p:sp>
      <p:sp>
        <p:nvSpPr>
          <p:cNvPr id="56" name="Ellips 55">
            <a:extLst>
              <a:ext uri="{FF2B5EF4-FFF2-40B4-BE49-F238E27FC236}">
                <a16:creationId xmlns:a16="http://schemas.microsoft.com/office/drawing/2014/main" id="{31308681-527F-4015-92E5-3B51B8A40B69}"/>
              </a:ext>
            </a:extLst>
          </p:cNvPr>
          <p:cNvSpPr/>
          <p:nvPr/>
        </p:nvSpPr>
        <p:spPr>
          <a:xfrm>
            <a:off x="7868070" y="2877323"/>
            <a:ext cx="628706" cy="628706"/>
          </a:xfrm>
          <a:prstGeom prst="ellipse">
            <a:avLst/>
          </a:prstGeom>
          <a:solidFill>
            <a:srgbClr val="5B9BD5">
              <a:alpha val="6509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4</a:t>
            </a:r>
          </a:p>
        </p:txBody>
      </p:sp>
      <p:sp>
        <p:nvSpPr>
          <p:cNvPr id="64" name="Ellips 63">
            <a:extLst>
              <a:ext uri="{FF2B5EF4-FFF2-40B4-BE49-F238E27FC236}">
                <a16:creationId xmlns:a16="http://schemas.microsoft.com/office/drawing/2014/main" id="{87C74B45-9DE1-4D90-AB48-4A74732CD248}"/>
              </a:ext>
            </a:extLst>
          </p:cNvPr>
          <p:cNvSpPr/>
          <p:nvPr/>
        </p:nvSpPr>
        <p:spPr>
          <a:xfrm>
            <a:off x="7868070" y="3725111"/>
            <a:ext cx="628706" cy="628706"/>
          </a:xfrm>
          <a:prstGeom prst="ellipse">
            <a:avLst/>
          </a:prstGeom>
          <a:solidFill>
            <a:srgbClr val="5B9BD5">
              <a:alpha val="6509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5</a:t>
            </a:r>
          </a:p>
        </p:txBody>
      </p:sp>
      <p:sp>
        <p:nvSpPr>
          <p:cNvPr id="75" name="Ellips 74">
            <a:extLst>
              <a:ext uri="{FF2B5EF4-FFF2-40B4-BE49-F238E27FC236}">
                <a16:creationId xmlns:a16="http://schemas.microsoft.com/office/drawing/2014/main" id="{9629BA16-5E8B-4073-82F9-2A4CA789ABBC}"/>
              </a:ext>
            </a:extLst>
          </p:cNvPr>
          <p:cNvSpPr/>
          <p:nvPr/>
        </p:nvSpPr>
        <p:spPr>
          <a:xfrm>
            <a:off x="7875440" y="4572899"/>
            <a:ext cx="628706" cy="628706"/>
          </a:xfrm>
          <a:prstGeom prst="ellipse">
            <a:avLst/>
          </a:prstGeom>
          <a:solidFill>
            <a:srgbClr val="5B9BD5">
              <a:alpha val="80000"/>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6</a:t>
            </a:r>
          </a:p>
        </p:txBody>
      </p:sp>
      <p:sp>
        <p:nvSpPr>
          <p:cNvPr id="77" name="Ellips 76">
            <a:extLst>
              <a:ext uri="{FF2B5EF4-FFF2-40B4-BE49-F238E27FC236}">
                <a16:creationId xmlns:a16="http://schemas.microsoft.com/office/drawing/2014/main" id="{8E89EAB5-9005-4B8A-B686-CF8C46EC0CA1}"/>
              </a:ext>
            </a:extLst>
          </p:cNvPr>
          <p:cNvSpPr/>
          <p:nvPr/>
        </p:nvSpPr>
        <p:spPr>
          <a:xfrm>
            <a:off x="7864240" y="5420361"/>
            <a:ext cx="628706" cy="628706"/>
          </a:xfrm>
          <a:prstGeom prst="ellipse">
            <a:avLst/>
          </a:prstGeom>
          <a:solidFill>
            <a:srgbClr val="5B9BD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7</a:t>
            </a:r>
          </a:p>
        </p:txBody>
      </p:sp>
      <p:sp>
        <p:nvSpPr>
          <p:cNvPr id="5" name="Ellips 4">
            <a:extLst>
              <a:ext uri="{FF2B5EF4-FFF2-40B4-BE49-F238E27FC236}">
                <a16:creationId xmlns:a16="http://schemas.microsoft.com/office/drawing/2014/main" id="{A74E10EE-B3CF-4B62-91EF-6BD9B7C36198}"/>
              </a:ext>
            </a:extLst>
          </p:cNvPr>
          <p:cNvSpPr/>
          <p:nvPr/>
        </p:nvSpPr>
        <p:spPr>
          <a:xfrm>
            <a:off x="4767843" y="281366"/>
            <a:ext cx="1152000" cy="115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Bild 3" descr="Gruppkreativitet med hel fyllning">
            <a:extLst>
              <a:ext uri="{FF2B5EF4-FFF2-40B4-BE49-F238E27FC236}">
                <a16:creationId xmlns:a16="http://schemas.microsoft.com/office/drawing/2014/main" id="{0DEF7BE9-1D02-4B9A-A400-7A1AD0E1F72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86643" y="326658"/>
            <a:ext cx="914400" cy="914400"/>
          </a:xfrm>
          <a:prstGeom prst="rect">
            <a:avLst/>
          </a:prstGeom>
        </p:spPr>
      </p:pic>
      <p:sp>
        <p:nvSpPr>
          <p:cNvPr id="34" name="Ellips 33">
            <a:extLst>
              <a:ext uri="{FF2B5EF4-FFF2-40B4-BE49-F238E27FC236}">
                <a16:creationId xmlns:a16="http://schemas.microsoft.com/office/drawing/2014/main" id="{ACB74052-547E-4A14-9474-C375543D502A}"/>
              </a:ext>
            </a:extLst>
          </p:cNvPr>
          <p:cNvSpPr/>
          <p:nvPr/>
        </p:nvSpPr>
        <p:spPr>
          <a:xfrm>
            <a:off x="7868070" y="1180091"/>
            <a:ext cx="628706" cy="628706"/>
          </a:xfrm>
          <a:prstGeom prst="ellipse">
            <a:avLst/>
          </a:prstGeom>
          <a:solidFill>
            <a:srgbClr val="5B9BD5">
              <a:alpha val="6509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2</a:t>
            </a:r>
          </a:p>
        </p:txBody>
      </p:sp>
      <p:sp>
        <p:nvSpPr>
          <p:cNvPr id="36" name="Ellips 35">
            <a:extLst>
              <a:ext uri="{FF2B5EF4-FFF2-40B4-BE49-F238E27FC236}">
                <a16:creationId xmlns:a16="http://schemas.microsoft.com/office/drawing/2014/main" id="{CF5E1DC9-65CD-40CF-8D88-DC71611B46AD}"/>
              </a:ext>
            </a:extLst>
          </p:cNvPr>
          <p:cNvSpPr/>
          <p:nvPr/>
        </p:nvSpPr>
        <p:spPr>
          <a:xfrm>
            <a:off x="7871900" y="329995"/>
            <a:ext cx="628706" cy="628706"/>
          </a:xfrm>
          <a:prstGeom prst="ellipse">
            <a:avLst/>
          </a:prstGeom>
          <a:solidFill>
            <a:srgbClr val="5B9BD5">
              <a:alpha val="6509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1</a:t>
            </a:r>
          </a:p>
        </p:txBody>
      </p:sp>
      <p:sp>
        <p:nvSpPr>
          <p:cNvPr id="40" name="textruta 39">
            <a:extLst>
              <a:ext uri="{FF2B5EF4-FFF2-40B4-BE49-F238E27FC236}">
                <a16:creationId xmlns:a16="http://schemas.microsoft.com/office/drawing/2014/main" id="{19C28C11-D1A2-4F4A-B964-3558AE4B12DD}"/>
              </a:ext>
            </a:extLst>
          </p:cNvPr>
          <p:cNvSpPr txBox="1"/>
          <p:nvPr/>
        </p:nvSpPr>
        <p:spPr>
          <a:xfrm>
            <a:off x="8509180" y="5565437"/>
            <a:ext cx="3475709"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Sammanfatta all information</a:t>
            </a:r>
          </a:p>
        </p:txBody>
      </p:sp>
      <p:sp>
        <p:nvSpPr>
          <p:cNvPr id="41" name="textruta 40">
            <a:extLst>
              <a:ext uri="{FF2B5EF4-FFF2-40B4-BE49-F238E27FC236}">
                <a16:creationId xmlns:a16="http://schemas.microsoft.com/office/drawing/2014/main" id="{9F70A261-5F94-4CB0-8D1A-47160C3A9484}"/>
              </a:ext>
            </a:extLst>
          </p:cNvPr>
          <p:cNvSpPr txBox="1"/>
          <p:nvPr/>
        </p:nvSpPr>
        <p:spPr>
          <a:xfrm>
            <a:off x="8492945" y="3769042"/>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hur stort ni bedömer att problemet är </a:t>
            </a:r>
          </a:p>
        </p:txBody>
      </p:sp>
      <p:sp>
        <p:nvSpPr>
          <p:cNvPr id="2" name="Likbent triangel 1">
            <a:extLst>
              <a:ext uri="{FF2B5EF4-FFF2-40B4-BE49-F238E27FC236}">
                <a16:creationId xmlns:a16="http://schemas.microsoft.com/office/drawing/2014/main" id="{01607105-AFF3-411A-AFF5-467CF21FF4C5}"/>
              </a:ext>
            </a:extLst>
          </p:cNvPr>
          <p:cNvSpPr/>
          <p:nvPr/>
        </p:nvSpPr>
        <p:spPr>
          <a:xfrm rot="10800000">
            <a:off x="9690277" y="6073268"/>
            <a:ext cx="548640" cy="33855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536957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allellogram 6">
            <a:extLst>
              <a:ext uri="{FF2B5EF4-FFF2-40B4-BE49-F238E27FC236}">
                <a16:creationId xmlns:a16="http://schemas.microsoft.com/office/drawing/2014/main" id="{5303D749-A7A3-4360-AC25-F5FB85D3E238}"/>
              </a:ext>
            </a:extLst>
          </p:cNvPr>
          <p:cNvSpPr/>
          <p:nvPr/>
        </p:nvSpPr>
        <p:spPr>
          <a:xfrm>
            <a:off x="-1824580" y="0"/>
            <a:ext cx="8853680"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58" name="Rubrik 1">
            <a:extLst>
              <a:ext uri="{FF2B5EF4-FFF2-40B4-BE49-F238E27FC236}">
                <a16:creationId xmlns:a16="http://schemas.microsoft.com/office/drawing/2014/main" id="{FA062521-E8BF-4D4F-AB86-7C0EE0918843}"/>
              </a:ext>
            </a:extLst>
          </p:cNvPr>
          <p:cNvSpPr txBox="1">
            <a:spLocks/>
          </p:cNvSpPr>
          <p:nvPr/>
        </p:nvSpPr>
        <p:spPr>
          <a:xfrm>
            <a:off x="591345" y="409495"/>
            <a:ext cx="6100400" cy="69579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914377"/>
            <a:r>
              <a:rPr lang="sv-SE" sz="2800" dirty="0">
                <a:solidFill>
                  <a:schemeClr val="bg1"/>
                </a:solidFill>
              </a:rPr>
              <a:t>1. Om det redan finns en idé eller lösning – undersök vilket problem den löser.</a:t>
            </a:r>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591345" y="1202680"/>
            <a:ext cx="4901633" cy="48334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v-SE" altLang="en-US" sz="1600" b="1" dirty="0">
                <a:solidFill>
                  <a:schemeClr val="bg1"/>
                </a:solidFill>
                <a:latin typeface="Calibri Light" panose="020F0302020204030204"/>
              </a:rPr>
              <a:t>VARFÖR? </a:t>
            </a:r>
            <a:r>
              <a:rPr lang="sv-SE" altLang="en-US" sz="1600" dirty="0">
                <a:solidFill>
                  <a:schemeClr val="bg1"/>
                </a:solidFill>
                <a:latin typeface="Calibri Light" panose="020F0302020204030204"/>
              </a:rPr>
              <a:t>För utvecklande av framgångsrik innovation krävs att man utgår från ett behov, en utmaning eller ett problem.</a:t>
            </a:r>
            <a:endParaRPr lang="sv-SE" sz="1600" dirty="0">
              <a:solidFill>
                <a:schemeClr val="bg1"/>
              </a:solidFill>
              <a:latin typeface="Calibri Light" panose="020F0302020204030204"/>
            </a:endParaRPr>
          </a:p>
          <a:p>
            <a:pPr marL="0" indent="0">
              <a:buNone/>
            </a:pPr>
            <a:r>
              <a:rPr lang="sv-SE" sz="1600" dirty="0">
                <a:solidFill>
                  <a:schemeClr val="bg1"/>
                </a:solidFill>
                <a:latin typeface="Calibri Light" panose="020F0302020204030204"/>
              </a:rPr>
              <a:t>Om ni har en idé på en innovativ lösning, t.ex. ny teknik, metod eller om ni har ett forskningsresultat, behöver ni först beskriva det problem som ska lösas. Därefter går ni vidare i processen. </a:t>
            </a:r>
          </a:p>
          <a:p>
            <a:pPr marL="0" indent="0">
              <a:buNone/>
            </a:pPr>
            <a:r>
              <a:rPr lang="sv-SE" sz="1600" b="1" dirty="0">
                <a:solidFill>
                  <a:schemeClr val="bg1"/>
                </a:solidFill>
                <a:latin typeface="Calibri Light" panose="020F0302020204030204"/>
              </a:rPr>
              <a:t>HUR? </a:t>
            </a:r>
            <a:r>
              <a:rPr lang="sv-SE" sz="1600" dirty="0">
                <a:solidFill>
                  <a:schemeClr val="bg1"/>
                </a:solidFill>
                <a:latin typeface="Calibri Light" panose="020F0302020204030204"/>
              </a:rPr>
              <a:t>Sammanfatta vilket problem som idén ska lösa eller minska så gott ni kan. Ni  kanske inte har all information just nu, det är OK. </a:t>
            </a:r>
          </a:p>
          <a:p>
            <a:pPr marL="0" indent="0">
              <a:buNone/>
            </a:pPr>
            <a:r>
              <a:rPr lang="sv-SE" sz="1600" dirty="0">
                <a:solidFill>
                  <a:schemeClr val="bg1"/>
                </a:solidFill>
                <a:latin typeface="Calibri Light" panose="020F0302020204030204"/>
                <a:cs typeface="Calibri" panose="020F0502020204030204" pitchFamily="34" charset="0"/>
              </a:rPr>
              <a:t>Ta hjälp av frågorna:</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Vilka personer eller grupper är drabbade eller påverkade av problemet? Hur många är de?</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Hur ofta uppstår problemet? När uppstår problemet?</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Är problemet viktigt att lösa? </a:t>
            </a:r>
          </a:p>
          <a:p>
            <a:pPr marL="457189" indent="-457189" defTabSz="1219170" eaLnBrk="0" fontAlgn="base" hangingPunct="0">
              <a:spcBef>
                <a:spcPct val="0"/>
              </a:spcBef>
              <a:spcAft>
                <a:spcPct val="0"/>
              </a:spcAft>
              <a:buFont typeface="+mj-lt"/>
              <a:buAutoNum type="arabicPeriod"/>
            </a:pPr>
            <a:r>
              <a:rPr lang="sv-SE" altLang="en-US" sz="1600" dirty="0">
                <a:solidFill>
                  <a:schemeClr val="bg1"/>
                </a:solidFill>
                <a:latin typeface="Calibri Light" panose="020F0302020204030204"/>
                <a:cs typeface="Calibri" panose="020F0502020204030204" pitchFamily="34" charset="0"/>
              </a:rPr>
              <a:t>Är den tänkta lösningen det enda sättet att lösa problemet på? Hur har andra lösningar undersökts?</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rPr>
              <a:t>Medför innovationen någon form av besparing eller effektivisering (om det finns information om detta)?</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rPr>
              <a:t>Gå sedan direkt  till steg 3, Om det redan finns en idé eller lösning ─ undersök vilket problem den löser.</a:t>
            </a:r>
          </a:p>
          <a:p>
            <a:pPr marL="457189" indent="-457189" defTabSz="1219170" eaLnBrk="0" fontAlgn="base" hangingPunct="0">
              <a:spcBef>
                <a:spcPct val="0"/>
              </a:spcBef>
              <a:spcAft>
                <a:spcPct val="0"/>
              </a:spcAft>
              <a:buFont typeface="+mj-lt"/>
              <a:buAutoNum type="arabicPeriod"/>
            </a:pPr>
            <a:endParaRPr lang="sv-SE" sz="1600" dirty="0">
              <a:solidFill>
                <a:schemeClr val="bg1"/>
              </a:solidFill>
              <a:latin typeface="Calibri Light" panose="020F0302020204030204"/>
            </a:endParaRPr>
          </a:p>
          <a:p>
            <a:pPr marL="457189" indent="-457189" defTabSz="1219170" eaLnBrk="0" fontAlgn="base" hangingPunct="0">
              <a:spcBef>
                <a:spcPct val="0"/>
              </a:spcBef>
              <a:spcAft>
                <a:spcPct val="0"/>
              </a:spcAft>
              <a:buFont typeface="+mj-lt"/>
              <a:buAutoNum type="arabicPeriod"/>
            </a:pPr>
            <a:endParaRPr lang="sv-SE" sz="1600" dirty="0">
              <a:solidFill>
                <a:schemeClr val="bg1"/>
              </a:solidFill>
              <a:latin typeface="Calibri Light" panose="020F0302020204030204"/>
            </a:endParaRPr>
          </a:p>
        </p:txBody>
      </p:sp>
      <p:sp>
        <p:nvSpPr>
          <p:cNvPr id="2" name="Ellips 1">
            <a:extLst>
              <a:ext uri="{FF2B5EF4-FFF2-40B4-BE49-F238E27FC236}">
                <a16:creationId xmlns:a16="http://schemas.microsoft.com/office/drawing/2014/main" id="{65D6E75B-B8D8-4A66-9EE3-42FFB2FE6E17}"/>
              </a:ext>
            </a:extLst>
          </p:cNvPr>
          <p:cNvSpPr/>
          <p:nvPr/>
        </p:nvSpPr>
        <p:spPr>
          <a:xfrm>
            <a:off x="5600196" y="5406092"/>
            <a:ext cx="1260000" cy="1260000"/>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solidFill>
                  <a:schemeClr val="tx1"/>
                </a:solidFill>
                <a:latin typeface="+mj-lt"/>
              </a:rPr>
              <a:t>Skriv svaren på nästa sida</a:t>
            </a:r>
            <a:endParaRPr lang="en-GB" sz="1400" dirty="0">
              <a:solidFill>
                <a:schemeClr val="tx1"/>
              </a:solidFill>
              <a:latin typeface="+mj-lt"/>
            </a:endParaRPr>
          </a:p>
        </p:txBody>
      </p:sp>
      <p:cxnSp>
        <p:nvCxnSpPr>
          <p:cNvPr id="5" name="Rak pilkoppling 4">
            <a:extLst>
              <a:ext uri="{FF2B5EF4-FFF2-40B4-BE49-F238E27FC236}">
                <a16:creationId xmlns:a16="http://schemas.microsoft.com/office/drawing/2014/main" id="{BAE25CAE-BBD3-4A22-A0CD-61C7E762AC8C}"/>
              </a:ext>
            </a:extLst>
          </p:cNvPr>
          <p:cNvCxnSpPr>
            <a:cxnSpLocks/>
          </p:cNvCxnSpPr>
          <p:nvPr/>
        </p:nvCxnSpPr>
        <p:spPr>
          <a:xfrm>
            <a:off x="6860196" y="6409944"/>
            <a:ext cx="0" cy="3201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8" name="textruta 37">
            <a:extLst>
              <a:ext uri="{FF2B5EF4-FFF2-40B4-BE49-F238E27FC236}">
                <a16:creationId xmlns:a16="http://schemas.microsoft.com/office/drawing/2014/main" id="{8BFF0A28-9873-4E74-8F12-4888F60EE7E4}"/>
              </a:ext>
            </a:extLst>
          </p:cNvPr>
          <p:cNvSpPr txBox="1"/>
          <p:nvPr/>
        </p:nvSpPr>
        <p:spPr>
          <a:xfrm>
            <a:off x="8827706" y="6412175"/>
            <a:ext cx="2537265" cy="307777"/>
          </a:xfrm>
          <a:prstGeom prst="rect">
            <a:avLst/>
          </a:prstGeom>
          <a:noFill/>
        </p:spPr>
        <p:txBody>
          <a:bodyPr wrap="square" rtlCol="0">
            <a:spAutoFit/>
          </a:bodyPr>
          <a:lstStyle/>
          <a:p>
            <a:pPr algn="ctr" defTabSz="914377"/>
            <a:r>
              <a:rPr lang="sv-SE" sz="1400" spc="150" dirty="0">
                <a:solidFill>
                  <a:srgbClr val="365764"/>
                </a:solidFill>
                <a:latin typeface="Calibri Light" panose="020F0302020204030204"/>
              </a:rPr>
              <a:t>BESLUTSUNDERLAG</a:t>
            </a:r>
          </a:p>
        </p:txBody>
      </p:sp>
      <p:sp>
        <p:nvSpPr>
          <p:cNvPr id="39" name="Ellips 38">
            <a:extLst>
              <a:ext uri="{FF2B5EF4-FFF2-40B4-BE49-F238E27FC236}">
                <a16:creationId xmlns:a16="http://schemas.microsoft.com/office/drawing/2014/main" id="{4757315B-8F03-4730-ABFD-C380C9643113}"/>
              </a:ext>
            </a:extLst>
          </p:cNvPr>
          <p:cNvSpPr/>
          <p:nvPr/>
        </p:nvSpPr>
        <p:spPr>
          <a:xfrm>
            <a:off x="7868070" y="202755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3</a:t>
            </a:r>
          </a:p>
        </p:txBody>
      </p:sp>
      <p:sp>
        <p:nvSpPr>
          <p:cNvPr id="42" name="Ellips 41">
            <a:extLst>
              <a:ext uri="{FF2B5EF4-FFF2-40B4-BE49-F238E27FC236}">
                <a16:creationId xmlns:a16="http://schemas.microsoft.com/office/drawing/2014/main" id="{3D87C462-B64E-421A-A54C-0106DE9EDBF9}"/>
              </a:ext>
            </a:extLst>
          </p:cNvPr>
          <p:cNvSpPr/>
          <p:nvPr/>
        </p:nvSpPr>
        <p:spPr>
          <a:xfrm>
            <a:off x="7868070" y="287732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4</a:t>
            </a:r>
          </a:p>
        </p:txBody>
      </p:sp>
      <p:sp>
        <p:nvSpPr>
          <p:cNvPr id="43" name="Ellips 42">
            <a:extLst>
              <a:ext uri="{FF2B5EF4-FFF2-40B4-BE49-F238E27FC236}">
                <a16:creationId xmlns:a16="http://schemas.microsoft.com/office/drawing/2014/main" id="{D1475217-277B-4D34-86C8-C1132619BB4D}"/>
              </a:ext>
            </a:extLst>
          </p:cNvPr>
          <p:cNvSpPr/>
          <p:nvPr/>
        </p:nvSpPr>
        <p:spPr>
          <a:xfrm>
            <a:off x="7868070" y="372511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5</a:t>
            </a:r>
          </a:p>
        </p:txBody>
      </p:sp>
      <p:sp>
        <p:nvSpPr>
          <p:cNvPr id="44" name="Ellips 43">
            <a:extLst>
              <a:ext uri="{FF2B5EF4-FFF2-40B4-BE49-F238E27FC236}">
                <a16:creationId xmlns:a16="http://schemas.microsoft.com/office/drawing/2014/main" id="{0281E32B-576A-49F6-A9DB-C92F2FAD363D}"/>
              </a:ext>
            </a:extLst>
          </p:cNvPr>
          <p:cNvSpPr/>
          <p:nvPr/>
        </p:nvSpPr>
        <p:spPr>
          <a:xfrm>
            <a:off x="7875440" y="4572899"/>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6</a:t>
            </a:r>
          </a:p>
        </p:txBody>
      </p:sp>
      <p:sp>
        <p:nvSpPr>
          <p:cNvPr id="45" name="Ellips 44">
            <a:extLst>
              <a:ext uri="{FF2B5EF4-FFF2-40B4-BE49-F238E27FC236}">
                <a16:creationId xmlns:a16="http://schemas.microsoft.com/office/drawing/2014/main" id="{E6E99A6F-8439-4925-B5FB-7DED5CACA416}"/>
              </a:ext>
            </a:extLst>
          </p:cNvPr>
          <p:cNvSpPr/>
          <p:nvPr/>
        </p:nvSpPr>
        <p:spPr>
          <a:xfrm>
            <a:off x="7864240" y="542036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7</a:t>
            </a:r>
          </a:p>
        </p:txBody>
      </p:sp>
      <p:sp>
        <p:nvSpPr>
          <p:cNvPr id="46" name="Ellips 45">
            <a:extLst>
              <a:ext uri="{FF2B5EF4-FFF2-40B4-BE49-F238E27FC236}">
                <a16:creationId xmlns:a16="http://schemas.microsoft.com/office/drawing/2014/main" id="{DEBF9E55-8CDA-41AD-9B0F-4E7DF22A8F38}"/>
              </a:ext>
            </a:extLst>
          </p:cNvPr>
          <p:cNvSpPr/>
          <p:nvPr/>
        </p:nvSpPr>
        <p:spPr>
          <a:xfrm>
            <a:off x="7868070" y="118009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2</a:t>
            </a:r>
          </a:p>
        </p:txBody>
      </p:sp>
      <p:sp>
        <p:nvSpPr>
          <p:cNvPr id="47" name="Ellips 46">
            <a:extLst>
              <a:ext uri="{FF2B5EF4-FFF2-40B4-BE49-F238E27FC236}">
                <a16:creationId xmlns:a16="http://schemas.microsoft.com/office/drawing/2014/main" id="{97214952-FE0B-40CB-86B1-DA818C11A2DF}"/>
              </a:ext>
            </a:extLst>
          </p:cNvPr>
          <p:cNvSpPr/>
          <p:nvPr/>
        </p:nvSpPr>
        <p:spPr>
          <a:xfrm>
            <a:off x="7871900" y="329995"/>
            <a:ext cx="628706" cy="628706"/>
          </a:xfrm>
          <a:prstGeom prst="ellipse">
            <a:avLst/>
          </a:prstGeom>
          <a:solidFill>
            <a:srgbClr val="5B9BD5">
              <a:alpha val="6509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1</a:t>
            </a:r>
          </a:p>
        </p:txBody>
      </p:sp>
      <p:sp>
        <p:nvSpPr>
          <p:cNvPr id="50" name="Likbent triangel 49">
            <a:extLst>
              <a:ext uri="{FF2B5EF4-FFF2-40B4-BE49-F238E27FC236}">
                <a16:creationId xmlns:a16="http://schemas.microsoft.com/office/drawing/2014/main" id="{9E1E10E3-C04F-4043-9CDC-B454662F35A9}"/>
              </a:ext>
            </a:extLst>
          </p:cNvPr>
          <p:cNvSpPr/>
          <p:nvPr/>
        </p:nvSpPr>
        <p:spPr>
          <a:xfrm rot="10800000">
            <a:off x="9690277" y="6073268"/>
            <a:ext cx="548640" cy="33855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ruta 22">
            <a:extLst>
              <a:ext uri="{FF2B5EF4-FFF2-40B4-BE49-F238E27FC236}">
                <a16:creationId xmlns:a16="http://schemas.microsoft.com/office/drawing/2014/main" id="{C1D92866-456D-4898-B8C9-A701EB33BB16}"/>
              </a:ext>
            </a:extLst>
          </p:cNvPr>
          <p:cNvSpPr txBox="1"/>
          <p:nvPr/>
        </p:nvSpPr>
        <p:spPr>
          <a:xfrm>
            <a:off x="8508822" y="291936"/>
            <a:ext cx="3476067" cy="830997"/>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Om det redan finns en idé eller lösning – undersök vilket problem den löser.</a:t>
            </a:r>
          </a:p>
        </p:txBody>
      </p:sp>
      <p:sp>
        <p:nvSpPr>
          <p:cNvPr id="24" name="textruta 23">
            <a:extLst>
              <a:ext uri="{FF2B5EF4-FFF2-40B4-BE49-F238E27FC236}">
                <a16:creationId xmlns:a16="http://schemas.microsoft.com/office/drawing/2014/main" id="{708A9E3D-2339-40EA-BF6D-6FC5C481A837}"/>
              </a:ext>
            </a:extLst>
          </p:cNvPr>
          <p:cNvSpPr txBox="1"/>
          <p:nvPr/>
        </p:nvSpPr>
        <p:spPr>
          <a:xfrm>
            <a:off x="8514943" y="1334203"/>
            <a:ext cx="3162793"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problemet kortfattat</a:t>
            </a:r>
          </a:p>
        </p:txBody>
      </p:sp>
      <p:sp>
        <p:nvSpPr>
          <p:cNvPr id="25" name="textruta 24">
            <a:extLst>
              <a:ext uri="{FF2B5EF4-FFF2-40B4-BE49-F238E27FC236}">
                <a16:creationId xmlns:a16="http://schemas.microsoft.com/office/drawing/2014/main" id="{087A9AC6-B794-4493-BE01-95F6DF492AD0}"/>
              </a:ext>
            </a:extLst>
          </p:cNvPr>
          <p:cNvSpPr txBox="1"/>
          <p:nvPr/>
        </p:nvSpPr>
        <p:spPr>
          <a:xfrm>
            <a:off x="8500606" y="1834657"/>
            <a:ext cx="3549825" cy="1323439"/>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Undersök vilka som är grundproblemen och välj ett grundproblem att arbeta vidare med</a:t>
            </a:r>
          </a:p>
          <a:p>
            <a:pPr defTabSz="914377"/>
            <a:endParaRPr lang="sv-SE" sz="1600" spc="150" dirty="0">
              <a:solidFill>
                <a:srgbClr val="365764"/>
              </a:solidFill>
              <a:latin typeface="Calibri Light" panose="020F0302020204030204"/>
            </a:endParaRPr>
          </a:p>
        </p:txBody>
      </p:sp>
      <p:sp>
        <p:nvSpPr>
          <p:cNvPr id="26" name="textruta 25">
            <a:extLst>
              <a:ext uri="{FF2B5EF4-FFF2-40B4-BE49-F238E27FC236}">
                <a16:creationId xmlns:a16="http://schemas.microsoft.com/office/drawing/2014/main" id="{F009A8FA-80F1-48FA-A9ED-80AF090E8BF6}"/>
              </a:ext>
            </a:extLst>
          </p:cNvPr>
          <p:cNvSpPr txBox="1"/>
          <p:nvPr/>
        </p:nvSpPr>
        <p:spPr>
          <a:xfrm>
            <a:off x="8508822" y="4626209"/>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Anteckna annan relevant information</a:t>
            </a:r>
          </a:p>
        </p:txBody>
      </p:sp>
      <p:sp>
        <p:nvSpPr>
          <p:cNvPr id="28" name="textruta 27">
            <a:extLst>
              <a:ext uri="{FF2B5EF4-FFF2-40B4-BE49-F238E27FC236}">
                <a16:creationId xmlns:a16="http://schemas.microsoft.com/office/drawing/2014/main" id="{7C3C5609-3730-45E8-9160-77429F12F0F3}"/>
              </a:ext>
            </a:extLst>
          </p:cNvPr>
          <p:cNvSpPr txBox="1"/>
          <p:nvPr/>
        </p:nvSpPr>
        <p:spPr>
          <a:xfrm>
            <a:off x="8508822" y="2981836"/>
            <a:ext cx="3541609"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vilka som påverkas av problemet och hur de påverkas</a:t>
            </a:r>
          </a:p>
        </p:txBody>
      </p:sp>
      <p:sp>
        <p:nvSpPr>
          <p:cNvPr id="30" name="textruta 29">
            <a:extLst>
              <a:ext uri="{FF2B5EF4-FFF2-40B4-BE49-F238E27FC236}">
                <a16:creationId xmlns:a16="http://schemas.microsoft.com/office/drawing/2014/main" id="{303EF601-75AC-4047-8153-8F00F1D4B5D0}"/>
              </a:ext>
            </a:extLst>
          </p:cNvPr>
          <p:cNvSpPr txBox="1"/>
          <p:nvPr/>
        </p:nvSpPr>
        <p:spPr>
          <a:xfrm>
            <a:off x="8509180" y="5565437"/>
            <a:ext cx="3475709"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Sammanfatta all information</a:t>
            </a:r>
          </a:p>
        </p:txBody>
      </p:sp>
      <p:sp>
        <p:nvSpPr>
          <p:cNvPr id="32" name="textruta 31">
            <a:extLst>
              <a:ext uri="{FF2B5EF4-FFF2-40B4-BE49-F238E27FC236}">
                <a16:creationId xmlns:a16="http://schemas.microsoft.com/office/drawing/2014/main" id="{793309B7-7668-4FFC-8B89-8B5ED1924356}"/>
              </a:ext>
            </a:extLst>
          </p:cNvPr>
          <p:cNvSpPr txBox="1"/>
          <p:nvPr/>
        </p:nvSpPr>
        <p:spPr>
          <a:xfrm>
            <a:off x="8492945" y="3769042"/>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hur stort ni bedömer att problemet är </a:t>
            </a:r>
          </a:p>
        </p:txBody>
      </p:sp>
    </p:spTree>
    <p:extLst>
      <p:ext uri="{BB962C8B-B14F-4D97-AF65-F5344CB8AC3E}">
        <p14:creationId xmlns:p14="http://schemas.microsoft.com/office/powerpoint/2010/main" val="1222544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D9D3E16-2AF7-4745-8F23-9A74F6D76990}"/>
              </a:ext>
            </a:extLst>
          </p:cNvPr>
          <p:cNvSpPr>
            <a:spLocks noGrp="1"/>
          </p:cNvSpPr>
          <p:nvPr>
            <p:ph type="title"/>
          </p:nvPr>
        </p:nvSpPr>
        <p:spPr>
          <a:xfrm>
            <a:off x="95659" y="473146"/>
            <a:ext cx="12019085" cy="478935"/>
          </a:xfrm>
        </p:spPr>
        <p:txBody>
          <a:bodyPr>
            <a:noAutofit/>
          </a:bodyPr>
          <a:lstStyle/>
          <a:p>
            <a:pPr defTabSz="914354"/>
            <a:r>
              <a:rPr lang="sv-SE" sz="2800" dirty="0">
                <a:solidFill>
                  <a:prstClr val="black">
                    <a:lumMod val="50000"/>
                  </a:prstClr>
                </a:solidFill>
                <a:latin typeface="Calibri Light" panose="020F0302020204030204"/>
              </a:rPr>
              <a:t>Anteckningssida till 1,</a:t>
            </a:r>
            <a:r>
              <a:rPr lang="sv-SE" sz="2800" dirty="0">
                <a:solidFill>
                  <a:schemeClr val="bg1"/>
                </a:solidFill>
              </a:rPr>
              <a:t> </a:t>
            </a:r>
            <a:r>
              <a:rPr lang="sv-SE" sz="2800" spc="150" dirty="0">
                <a:solidFill>
                  <a:srgbClr val="365764"/>
                </a:solidFill>
                <a:latin typeface="Calibri Light" panose="020F0302020204030204"/>
              </a:rPr>
              <a:t>Om det redan finns en idé eller lösning – undersök vilket problem den löser.</a:t>
            </a:r>
            <a:br>
              <a:rPr lang="sv-SE" sz="2800" spc="150" dirty="0">
                <a:solidFill>
                  <a:srgbClr val="365764"/>
                </a:solidFill>
                <a:latin typeface="Calibri Light" panose="020F0302020204030204"/>
              </a:rPr>
            </a:br>
            <a:endParaRPr lang="en-GB" sz="2800" dirty="0">
              <a:latin typeface="Calibri Light" panose="020F0302020204030204"/>
            </a:endParaRPr>
          </a:p>
        </p:txBody>
      </p:sp>
      <p:sp>
        <p:nvSpPr>
          <p:cNvPr id="6" name="textruta 5">
            <a:extLst>
              <a:ext uri="{FF2B5EF4-FFF2-40B4-BE49-F238E27FC236}">
                <a16:creationId xmlns:a16="http://schemas.microsoft.com/office/drawing/2014/main" id="{A2A4AE71-898D-492A-88EC-82FB4A5D4AAB}"/>
              </a:ext>
            </a:extLst>
          </p:cNvPr>
          <p:cNvSpPr txBox="1"/>
          <p:nvPr/>
        </p:nvSpPr>
        <p:spPr>
          <a:xfrm>
            <a:off x="95659" y="1026726"/>
            <a:ext cx="11642890" cy="1323439"/>
          </a:xfrm>
          <a:prstGeom prst="rect">
            <a:avLst/>
          </a:prstGeom>
          <a:noFill/>
        </p:spPr>
        <p:txBody>
          <a:bodyPr wrap="square" rtlCol="0">
            <a:spAutoFit/>
          </a:bodyPr>
          <a:lstStyle/>
          <a:p>
            <a:pPr marL="457189" indent="-457189" defTabSz="1219170" eaLnBrk="0" fontAlgn="base" hangingPunct="0">
              <a:spcBef>
                <a:spcPct val="0"/>
              </a:spcBef>
              <a:spcAft>
                <a:spcPct val="0"/>
              </a:spcAft>
              <a:buFont typeface="+mj-lt"/>
              <a:buAutoNum type="arabicPeriod"/>
            </a:pPr>
            <a:r>
              <a:rPr lang="sv-SE" sz="1600" dirty="0">
                <a:latin typeface="Calibri Light" panose="020F0302020204030204"/>
                <a:cs typeface="Calibri" panose="020F0502020204030204" pitchFamily="34" charset="0"/>
              </a:rPr>
              <a:t>Vilka personer eller grupper är drabbade eller påverkade av problemet? Hur många är de?</a:t>
            </a:r>
          </a:p>
          <a:p>
            <a:pPr marL="457189" indent="-457189" defTabSz="1219170" eaLnBrk="0" fontAlgn="base" hangingPunct="0">
              <a:spcBef>
                <a:spcPct val="0"/>
              </a:spcBef>
              <a:spcAft>
                <a:spcPct val="0"/>
              </a:spcAft>
              <a:buFont typeface="+mj-lt"/>
              <a:buAutoNum type="arabicPeriod"/>
            </a:pPr>
            <a:r>
              <a:rPr lang="sv-SE" sz="1600" dirty="0">
                <a:latin typeface="Calibri Light" panose="020F0302020204030204"/>
                <a:cs typeface="Calibri" panose="020F0502020204030204" pitchFamily="34" charset="0"/>
              </a:rPr>
              <a:t>Hur ofta uppstår problemet? När uppstår problemet?</a:t>
            </a:r>
          </a:p>
          <a:p>
            <a:pPr marL="457189" indent="-457189" defTabSz="1219170" eaLnBrk="0" fontAlgn="base" hangingPunct="0">
              <a:spcBef>
                <a:spcPct val="0"/>
              </a:spcBef>
              <a:spcAft>
                <a:spcPct val="0"/>
              </a:spcAft>
              <a:buFont typeface="+mj-lt"/>
              <a:buAutoNum type="arabicPeriod"/>
            </a:pPr>
            <a:r>
              <a:rPr lang="sv-SE" sz="1600" dirty="0">
                <a:latin typeface="Calibri Light" panose="020F0302020204030204"/>
                <a:cs typeface="Calibri" panose="020F0502020204030204" pitchFamily="34" charset="0"/>
              </a:rPr>
              <a:t>Är problemet viktigt att lösa? </a:t>
            </a:r>
          </a:p>
          <a:p>
            <a:pPr marL="457189" indent="-457189" defTabSz="1219170" eaLnBrk="0" fontAlgn="base" hangingPunct="0">
              <a:spcBef>
                <a:spcPct val="0"/>
              </a:spcBef>
              <a:spcAft>
                <a:spcPct val="0"/>
              </a:spcAft>
              <a:buFont typeface="+mj-lt"/>
              <a:buAutoNum type="arabicPeriod"/>
            </a:pPr>
            <a:r>
              <a:rPr lang="sv-SE" altLang="en-US" sz="1600" dirty="0">
                <a:latin typeface="Calibri Light" panose="020F0302020204030204"/>
                <a:cs typeface="Calibri" panose="020F0502020204030204" pitchFamily="34" charset="0"/>
              </a:rPr>
              <a:t>Är den tänkta lösningen det enda sättet att lösa problemet på? Hur har andra lösningar undersökts?</a:t>
            </a:r>
          </a:p>
          <a:p>
            <a:pPr marL="457189" indent="-457189" defTabSz="1219170" eaLnBrk="0" fontAlgn="base" hangingPunct="0">
              <a:spcBef>
                <a:spcPct val="0"/>
              </a:spcBef>
              <a:spcAft>
                <a:spcPct val="0"/>
              </a:spcAft>
              <a:buFont typeface="+mj-lt"/>
              <a:buAutoNum type="arabicPeriod"/>
            </a:pPr>
            <a:r>
              <a:rPr lang="sv-SE" sz="1600" dirty="0">
                <a:latin typeface="Calibri Light" panose="020F0302020204030204"/>
              </a:rPr>
              <a:t>Medför innovationen någon form av besparing eller effektivisering (om det finns information om detta)?</a:t>
            </a:r>
          </a:p>
        </p:txBody>
      </p:sp>
    </p:spTree>
    <p:extLst>
      <p:ext uri="{BB962C8B-B14F-4D97-AF65-F5344CB8AC3E}">
        <p14:creationId xmlns:p14="http://schemas.microsoft.com/office/powerpoint/2010/main" val="21976021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allellogram 6">
            <a:extLst>
              <a:ext uri="{FF2B5EF4-FFF2-40B4-BE49-F238E27FC236}">
                <a16:creationId xmlns:a16="http://schemas.microsoft.com/office/drawing/2014/main" id="{5303D749-A7A3-4360-AC25-F5FB85D3E238}"/>
              </a:ext>
            </a:extLst>
          </p:cNvPr>
          <p:cNvSpPr/>
          <p:nvPr/>
        </p:nvSpPr>
        <p:spPr>
          <a:xfrm>
            <a:off x="-1832923" y="0"/>
            <a:ext cx="8853680"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58" name="Rubrik 1">
            <a:extLst>
              <a:ext uri="{FF2B5EF4-FFF2-40B4-BE49-F238E27FC236}">
                <a16:creationId xmlns:a16="http://schemas.microsoft.com/office/drawing/2014/main" id="{FA062521-E8BF-4D4F-AB86-7C0EE0918843}"/>
              </a:ext>
            </a:extLst>
          </p:cNvPr>
          <p:cNvSpPr txBox="1">
            <a:spLocks/>
          </p:cNvSpPr>
          <p:nvPr/>
        </p:nvSpPr>
        <p:spPr>
          <a:xfrm>
            <a:off x="591346" y="409495"/>
            <a:ext cx="4863524" cy="6957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sv-SE" sz="2800" dirty="0">
                <a:solidFill>
                  <a:schemeClr val="bg1"/>
                </a:solidFill>
              </a:rPr>
              <a:t>2. Beskriv problemet kortfattat</a:t>
            </a:r>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591346" y="1202680"/>
            <a:ext cx="4746464" cy="48334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buNone/>
            </a:pPr>
            <a:r>
              <a:rPr lang="sv-SE" altLang="en-US" sz="1600" b="1" dirty="0">
                <a:solidFill>
                  <a:schemeClr val="bg1"/>
                </a:solidFill>
                <a:latin typeface="Calibri Light" panose="020F0302020204030204"/>
              </a:rPr>
              <a:t>VARFÖR? </a:t>
            </a:r>
            <a:r>
              <a:rPr lang="sv-SE" sz="1600" dirty="0">
                <a:solidFill>
                  <a:schemeClr val="bg1"/>
                </a:solidFill>
                <a:latin typeface="Calibri Light" panose="020F0302020204030204"/>
              </a:rPr>
              <a:t>Med en gemensam bild av ett relativt avgränsat problem som är tydlig för alla blir det fortsatta arbetet mycket enklare. </a:t>
            </a:r>
          </a:p>
          <a:p>
            <a:pPr marL="0" indent="0" fontAlgn="base">
              <a:buNone/>
            </a:pPr>
            <a:r>
              <a:rPr lang="sv-SE" sz="1600" b="1" dirty="0">
                <a:solidFill>
                  <a:schemeClr val="bg1"/>
                </a:solidFill>
                <a:latin typeface="Calibri Light" panose="020F0302020204030204"/>
              </a:rPr>
              <a:t>HUR? </a:t>
            </a:r>
            <a:r>
              <a:rPr lang="sv-SE" sz="1600" dirty="0">
                <a:solidFill>
                  <a:schemeClr val="bg1"/>
                </a:solidFill>
                <a:latin typeface="Calibri Light" panose="020F0302020204030204"/>
              </a:rPr>
              <a:t>Gör en kort och tydlig beskrivning av problemet eller utmaningen. Inkludera INTE en lösning i er beskrivning av problemet. Nu i början av förstudien kommer det inte att finnas svar på alla frågor. Beskrivningen kan bestå av ett par meningar eller en öppen fråga.</a:t>
            </a:r>
          </a:p>
          <a:p>
            <a:pPr marL="0" indent="0" fontAlgn="base">
              <a:buNone/>
            </a:pPr>
            <a:r>
              <a:rPr lang="sv-SE" sz="1600" i="1" dirty="0">
                <a:solidFill>
                  <a:schemeClr val="bg1"/>
                </a:solidFill>
                <a:latin typeface="Calibri Light" panose="020F0302020204030204"/>
              </a:rPr>
              <a:t>Alltför många patienter under 30 år uteblir från sina bokade besök ELLER Varför uteblir patienter under 30 år från sina inbokade besök?</a:t>
            </a:r>
          </a:p>
          <a:p>
            <a:pPr marL="0" indent="0">
              <a:buNone/>
            </a:pPr>
            <a:r>
              <a:rPr lang="sv-SE" sz="1600" dirty="0">
                <a:solidFill>
                  <a:schemeClr val="bg1"/>
                </a:solidFill>
                <a:latin typeface="Calibri Light" panose="020F0302020204030204"/>
                <a:cs typeface="Calibri" panose="020F0502020204030204" pitchFamily="34" charset="0"/>
              </a:rPr>
              <a:t>Ta hjälp av frågorna:</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Vad handlar det om?</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Varför är det ett problem och varför är det viktigt att lösa?</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Vilka faktorer i omgivningen eller situationen påverkar problemet </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Hur ofta uppstår problemet? När uppstår problemet?</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Vilka grupper är påverkade av problemet?</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Vem/vilka efterfrågar projektet?</a:t>
            </a:r>
          </a:p>
          <a:p>
            <a:pPr marL="457189" indent="-457189" defTabSz="1219170" eaLnBrk="0" fontAlgn="base" hangingPunct="0">
              <a:spcBef>
                <a:spcPct val="0"/>
              </a:spcBef>
              <a:spcAft>
                <a:spcPct val="0"/>
              </a:spcAft>
              <a:buFont typeface="+mj-lt"/>
              <a:buAutoNum type="arabicPeriod"/>
            </a:pPr>
            <a:endParaRPr lang="sv-SE" sz="1600" dirty="0">
              <a:solidFill>
                <a:prstClr val="black"/>
              </a:solidFill>
              <a:latin typeface="Calibri Light" panose="020F0302020204030204"/>
              <a:cs typeface="Calibri" panose="020F0502020204030204" pitchFamily="34" charset="0"/>
            </a:endParaRPr>
          </a:p>
          <a:p>
            <a:pPr marL="0" indent="0">
              <a:buNone/>
            </a:pPr>
            <a:r>
              <a:rPr lang="sv-SE" sz="1600" dirty="0">
                <a:latin typeface="Calibri" panose="020F0502020204030204" pitchFamily="34" charset="0"/>
                <a:ea typeface="Calibri" panose="020F0502020204030204" pitchFamily="34" charset="0"/>
                <a:cs typeface="Times New Roman" panose="02020603050405020304" pitchFamily="18" charset="0"/>
              </a:rPr>
              <a:t> </a:t>
            </a:r>
            <a:endParaRPr lang="sv-SE" sz="1600" dirty="0"/>
          </a:p>
        </p:txBody>
      </p:sp>
      <p:sp>
        <p:nvSpPr>
          <p:cNvPr id="21" name="Ellips 20">
            <a:extLst>
              <a:ext uri="{FF2B5EF4-FFF2-40B4-BE49-F238E27FC236}">
                <a16:creationId xmlns:a16="http://schemas.microsoft.com/office/drawing/2014/main" id="{6E79FBB2-1CE1-4980-AC8A-4793F2B8D370}"/>
              </a:ext>
            </a:extLst>
          </p:cNvPr>
          <p:cNvSpPr/>
          <p:nvPr/>
        </p:nvSpPr>
        <p:spPr>
          <a:xfrm>
            <a:off x="5600196" y="5406092"/>
            <a:ext cx="1260000" cy="1260000"/>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solidFill>
                  <a:schemeClr val="tx1"/>
                </a:solidFill>
                <a:latin typeface="+mj-lt"/>
              </a:rPr>
              <a:t>Skriv svaren på nästa sida</a:t>
            </a:r>
            <a:endParaRPr lang="en-GB" sz="1400" dirty="0">
              <a:solidFill>
                <a:schemeClr val="tx1"/>
              </a:solidFill>
              <a:latin typeface="+mj-lt"/>
            </a:endParaRPr>
          </a:p>
        </p:txBody>
      </p:sp>
      <p:cxnSp>
        <p:nvCxnSpPr>
          <p:cNvPr id="22" name="Rak pilkoppling 21">
            <a:extLst>
              <a:ext uri="{FF2B5EF4-FFF2-40B4-BE49-F238E27FC236}">
                <a16:creationId xmlns:a16="http://schemas.microsoft.com/office/drawing/2014/main" id="{35DFCE93-3B2A-47FE-A2E6-49AC5EA893BB}"/>
              </a:ext>
            </a:extLst>
          </p:cNvPr>
          <p:cNvCxnSpPr>
            <a:cxnSpLocks/>
          </p:cNvCxnSpPr>
          <p:nvPr/>
        </p:nvCxnSpPr>
        <p:spPr>
          <a:xfrm>
            <a:off x="6860196" y="6409944"/>
            <a:ext cx="0" cy="3201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5" name="textruta 34">
            <a:extLst>
              <a:ext uri="{FF2B5EF4-FFF2-40B4-BE49-F238E27FC236}">
                <a16:creationId xmlns:a16="http://schemas.microsoft.com/office/drawing/2014/main" id="{13C72897-0A3C-4A44-A048-B547B4D14A29}"/>
              </a:ext>
            </a:extLst>
          </p:cNvPr>
          <p:cNvSpPr txBox="1"/>
          <p:nvPr/>
        </p:nvSpPr>
        <p:spPr>
          <a:xfrm>
            <a:off x="8827706" y="6412175"/>
            <a:ext cx="2537265" cy="307777"/>
          </a:xfrm>
          <a:prstGeom prst="rect">
            <a:avLst/>
          </a:prstGeom>
          <a:noFill/>
        </p:spPr>
        <p:txBody>
          <a:bodyPr wrap="square" rtlCol="0">
            <a:spAutoFit/>
          </a:bodyPr>
          <a:lstStyle/>
          <a:p>
            <a:pPr algn="ctr" defTabSz="914377"/>
            <a:r>
              <a:rPr lang="sv-SE" sz="1400" spc="150" dirty="0">
                <a:solidFill>
                  <a:srgbClr val="365764"/>
                </a:solidFill>
                <a:latin typeface="Calibri Light" panose="020F0302020204030204"/>
              </a:rPr>
              <a:t>BESLUTSUNDERLAG</a:t>
            </a:r>
          </a:p>
        </p:txBody>
      </p:sp>
      <p:sp>
        <p:nvSpPr>
          <p:cNvPr id="37" name="Ellips 36">
            <a:extLst>
              <a:ext uri="{FF2B5EF4-FFF2-40B4-BE49-F238E27FC236}">
                <a16:creationId xmlns:a16="http://schemas.microsoft.com/office/drawing/2014/main" id="{153A6AC8-E667-4244-B5E6-A890ADAFAEE9}"/>
              </a:ext>
            </a:extLst>
          </p:cNvPr>
          <p:cNvSpPr/>
          <p:nvPr/>
        </p:nvSpPr>
        <p:spPr>
          <a:xfrm>
            <a:off x="7868070" y="202755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3</a:t>
            </a:r>
          </a:p>
        </p:txBody>
      </p:sp>
      <p:sp>
        <p:nvSpPr>
          <p:cNvPr id="38" name="Ellips 37">
            <a:extLst>
              <a:ext uri="{FF2B5EF4-FFF2-40B4-BE49-F238E27FC236}">
                <a16:creationId xmlns:a16="http://schemas.microsoft.com/office/drawing/2014/main" id="{7546F475-8E8F-4294-BB7E-9A7FD2772346}"/>
              </a:ext>
            </a:extLst>
          </p:cNvPr>
          <p:cNvSpPr/>
          <p:nvPr/>
        </p:nvSpPr>
        <p:spPr>
          <a:xfrm>
            <a:off x="7868070" y="287732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4</a:t>
            </a:r>
          </a:p>
        </p:txBody>
      </p:sp>
      <p:sp>
        <p:nvSpPr>
          <p:cNvPr id="39" name="Ellips 38">
            <a:extLst>
              <a:ext uri="{FF2B5EF4-FFF2-40B4-BE49-F238E27FC236}">
                <a16:creationId xmlns:a16="http://schemas.microsoft.com/office/drawing/2014/main" id="{2DC5996E-F1F9-4E19-B9C0-563AFF08AED3}"/>
              </a:ext>
            </a:extLst>
          </p:cNvPr>
          <p:cNvSpPr/>
          <p:nvPr/>
        </p:nvSpPr>
        <p:spPr>
          <a:xfrm>
            <a:off x="7868070" y="372511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5</a:t>
            </a:r>
          </a:p>
        </p:txBody>
      </p:sp>
      <p:sp>
        <p:nvSpPr>
          <p:cNvPr id="42" name="Ellips 41">
            <a:extLst>
              <a:ext uri="{FF2B5EF4-FFF2-40B4-BE49-F238E27FC236}">
                <a16:creationId xmlns:a16="http://schemas.microsoft.com/office/drawing/2014/main" id="{724A69BF-8B45-41A7-B7A5-EEE3674DEDDF}"/>
              </a:ext>
            </a:extLst>
          </p:cNvPr>
          <p:cNvSpPr/>
          <p:nvPr/>
        </p:nvSpPr>
        <p:spPr>
          <a:xfrm>
            <a:off x="7875440" y="4572899"/>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6</a:t>
            </a:r>
          </a:p>
        </p:txBody>
      </p:sp>
      <p:sp>
        <p:nvSpPr>
          <p:cNvPr id="43" name="Ellips 42">
            <a:extLst>
              <a:ext uri="{FF2B5EF4-FFF2-40B4-BE49-F238E27FC236}">
                <a16:creationId xmlns:a16="http://schemas.microsoft.com/office/drawing/2014/main" id="{F85464DE-BC6A-4B35-B425-061D0E949CDB}"/>
              </a:ext>
            </a:extLst>
          </p:cNvPr>
          <p:cNvSpPr/>
          <p:nvPr/>
        </p:nvSpPr>
        <p:spPr>
          <a:xfrm>
            <a:off x="7864240" y="542036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7</a:t>
            </a:r>
          </a:p>
        </p:txBody>
      </p:sp>
      <p:sp>
        <p:nvSpPr>
          <p:cNvPr id="44" name="Ellips 43">
            <a:extLst>
              <a:ext uri="{FF2B5EF4-FFF2-40B4-BE49-F238E27FC236}">
                <a16:creationId xmlns:a16="http://schemas.microsoft.com/office/drawing/2014/main" id="{A1B6DFDE-D3D0-48A3-92D7-93D648AC6EB8}"/>
              </a:ext>
            </a:extLst>
          </p:cNvPr>
          <p:cNvSpPr/>
          <p:nvPr/>
        </p:nvSpPr>
        <p:spPr>
          <a:xfrm>
            <a:off x="7868070" y="1180091"/>
            <a:ext cx="628706" cy="628706"/>
          </a:xfrm>
          <a:prstGeom prst="ellipse">
            <a:avLst/>
          </a:prstGeom>
          <a:solidFill>
            <a:srgbClr val="5B9BD5">
              <a:alpha val="6509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2</a:t>
            </a:r>
          </a:p>
        </p:txBody>
      </p:sp>
      <p:sp>
        <p:nvSpPr>
          <p:cNvPr id="45" name="Ellips 44">
            <a:extLst>
              <a:ext uri="{FF2B5EF4-FFF2-40B4-BE49-F238E27FC236}">
                <a16:creationId xmlns:a16="http://schemas.microsoft.com/office/drawing/2014/main" id="{DCB1282D-1665-4656-8FDC-930A9BAAFAE8}"/>
              </a:ext>
            </a:extLst>
          </p:cNvPr>
          <p:cNvSpPr/>
          <p:nvPr/>
        </p:nvSpPr>
        <p:spPr>
          <a:xfrm>
            <a:off x="7871900" y="329995"/>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1</a:t>
            </a:r>
          </a:p>
        </p:txBody>
      </p:sp>
      <p:sp>
        <p:nvSpPr>
          <p:cNvPr id="48" name="Likbent triangel 47">
            <a:extLst>
              <a:ext uri="{FF2B5EF4-FFF2-40B4-BE49-F238E27FC236}">
                <a16:creationId xmlns:a16="http://schemas.microsoft.com/office/drawing/2014/main" id="{DD7B9C7E-F718-4F36-BC9B-E1031350065F}"/>
              </a:ext>
            </a:extLst>
          </p:cNvPr>
          <p:cNvSpPr/>
          <p:nvPr/>
        </p:nvSpPr>
        <p:spPr>
          <a:xfrm rot="10800000">
            <a:off x="9690277" y="6073268"/>
            <a:ext cx="548640" cy="33855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ruta 22">
            <a:extLst>
              <a:ext uri="{FF2B5EF4-FFF2-40B4-BE49-F238E27FC236}">
                <a16:creationId xmlns:a16="http://schemas.microsoft.com/office/drawing/2014/main" id="{AE93B2A2-2E6F-449A-B36B-9CD872DFD17B}"/>
              </a:ext>
            </a:extLst>
          </p:cNvPr>
          <p:cNvSpPr txBox="1"/>
          <p:nvPr/>
        </p:nvSpPr>
        <p:spPr>
          <a:xfrm>
            <a:off x="8508822" y="291936"/>
            <a:ext cx="3476067" cy="830997"/>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Om det redan finns en idé eller lösning – undersök vilket problem den löser.</a:t>
            </a:r>
          </a:p>
        </p:txBody>
      </p:sp>
      <p:sp>
        <p:nvSpPr>
          <p:cNvPr id="25" name="textruta 24">
            <a:extLst>
              <a:ext uri="{FF2B5EF4-FFF2-40B4-BE49-F238E27FC236}">
                <a16:creationId xmlns:a16="http://schemas.microsoft.com/office/drawing/2014/main" id="{87D0472E-32CD-47F9-B483-02B352C3365F}"/>
              </a:ext>
            </a:extLst>
          </p:cNvPr>
          <p:cNvSpPr txBox="1"/>
          <p:nvPr/>
        </p:nvSpPr>
        <p:spPr>
          <a:xfrm>
            <a:off x="8514943" y="1334203"/>
            <a:ext cx="3162793"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problemet kortfattat</a:t>
            </a:r>
          </a:p>
        </p:txBody>
      </p:sp>
      <p:sp>
        <p:nvSpPr>
          <p:cNvPr id="28" name="textruta 27">
            <a:extLst>
              <a:ext uri="{FF2B5EF4-FFF2-40B4-BE49-F238E27FC236}">
                <a16:creationId xmlns:a16="http://schemas.microsoft.com/office/drawing/2014/main" id="{AFBFEACA-9DD6-4818-8D68-8522E308653E}"/>
              </a:ext>
            </a:extLst>
          </p:cNvPr>
          <p:cNvSpPr txBox="1"/>
          <p:nvPr/>
        </p:nvSpPr>
        <p:spPr>
          <a:xfrm>
            <a:off x="8500606" y="1834657"/>
            <a:ext cx="3549825" cy="1323439"/>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Undersök vilka som är grundproblemen och välj ett grundproblem att arbeta vidare med</a:t>
            </a:r>
          </a:p>
          <a:p>
            <a:pPr defTabSz="914377"/>
            <a:endParaRPr lang="sv-SE" sz="1600" spc="150" dirty="0">
              <a:solidFill>
                <a:srgbClr val="365764"/>
              </a:solidFill>
              <a:latin typeface="Calibri Light" panose="020F0302020204030204"/>
            </a:endParaRPr>
          </a:p>
        </p:txBody>
      </p:sp>
      <p:sp>
        <p:nvSpPr>
          <p:cNvPr id="30" name="textruta 29">
            <a:extLst>
              <a:ext uri="{FF2B5EF4-FFF2-40B4-BE49-F238E27FC236}">
                <a16:creationId xmlns:a16="http://schemas.microsoft.com/office/drawing/2014/main" id="{FFFC9D89-3476-492D-B2F8-1A5FD1EE6B54}"/>
              </a:ext>
            </a:extLst>
          </p:cNvPr>
          <p:cNvSpPr txBox="1"/>
          <p:nvPr/>
        </p:nvSpPr>
        <p:spPr>
          <a:xfrm>
            <a:off x="8508822" y="4626209"/>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Anteckna annan relevant information</a:t>
            </a:r>
          </a:p>
        </p:txBody>
      </p:sp>
      <p:sp>
        <p:nvSpPr>
          <p:cNvPr id="32" name="textruta 31">
            <a:extLst>
              <a:ext uri="{FF2B5EF4-FFF2-40B4-BE49-F238E27FC236}">
                <a16:creationId xmlns:a16="http://schemas.microsoft.com/office/drawing/2014/main" id="{2BD8EF3B-914B-4780-81FE-586B0CED1CBC}"/>
              </a:ext>
            </a:extLst>
          </p:cNvPr>
          <p:cNvSpPr txBox="1"/>
          <p:nvPr/>
        </p:nvSpPr>
        <p:spPr>
          <a:xfrm>
            <a:off x="8508822" y="2981836"/>
            <a:ext cx="3541609"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vilka som påverkas av problemet och hur de påverkas</a:t>
            </a:r>
          </a:p>
        </p:txBody>
      </p:sp>
      <p:sp>
        <p:nvSpPr>
          <p:cNvPr id="33" name="textruta 32">
            <a:extLst>
              <a:ext uri="{FF2B5EF4-FFF2-40B4-BE49-F238E27FC236}">
                <a16:creationId xmlns:a16="http://schemas.microsoft.com/office/drawing/2014/main" id="{C5CA993E-75DD-4A9E-91CA-01FD5D5221ED}"/>
              </a:ext>
            </a:extLst>
          </p:cNvPr>
          <p:cNvSpPr txBox="1"/>
          <p:nvPr/>
        </p:nvSpPr>
        <p:spPr>
          <a:xfrm>
            <a:off x="8509180" y="5565437"/>
            <a:ext cx="3475709"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Sammanfatta all information</a:t>
            </a:r>
          </a:p>
        </p:txBody>
      </p:sp>
      <p:sp>
        <p:nvSpPr>
          <p:cNvPr id="34" name="textruta 33">
            <a:extLst>
              <a:ext uri="{FF2B5EF4-FFF2-40B4-BE49-F238E27FC236}">
                <a16:creationId xmlns:a16="http://schemas.microsoft.com/office/drawing/2014/main" id="{300F33C7-EF57-4EF8-92BC-1032E0638EA8}"/>
              </a:ext>
            </a:extLst>
          </p:cNvPr>
          <p:cNvSpPr txBox="1"/>
          <p:nvPr/>
        </p:nvSpPr>
        <p:spPr>
          <a:xfrm>
            <a:off x="8492945" y="3769042"/>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hur stort ni bedömer att problemet är </a:t>
            </a:r>
          </a:p>
        </p:txBody>
      </p:sp>
    </p:spTree>
    <p:extLst>
      <p:ext uri="{BB962C8B-B14F-4D97-AF65-F5344CB8AC3E}">
        <p14:creationId xmlns:p14="http://schemas.microsoft.com/office/powerpoint/2010/main" val="2278299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D9D3E16-2AF7-4745-8F23-9A74F6D76990}"/>
              </a:ext>
            </a:extLst>
          </p:cNvPr>
          <p:cNvSpPr>
            <a:spLocks noGrp="1"/>
          </p:cNvSpPr>
          <p:nvPr>
            <p:ph type="title"/>
          </p:nvPr>
        </p:nvSpPr>
        <p:spPr>
          <a:xfrm>
            <a:off x="95659" y="277203"/>
            <a:ext cx="12019085" cy="478935"/>
          </a:xfrm>
        </p:spPr>
        <p:txBody>
          <a:bodyPr>
            <a:noAutofit/>
          </a:bodyPr>
          <a:lstStyle/>
          <a:p>
            <a:pPr defTabSz="914354"/>
            <a:r>
              <a:rPr lang="sv-SE" sz="2800" dirty="0">
                <a:solidFill>
                  <a:prstClr val="black">
                    <a:lumMod val="50000"/>
                  </a:prstClr>
                </a:solidFill>
                <a:latin typeface="Calibri Light" panose="020F0302020204030204"/>
              </a:rPr>
              <a:t>Anteckningssida till 2,</a:t>
            </a:r>
            <a:r>
              <a:rPr lang="sv-SE" sz="2800" dirty="0">
                <a:solidFill>
                  <a:schemeClr val="bg1"/>
                </a:solidFill>
              </a:rPr>
              <a:t> </a:t>
            </a:r>
            <a:r>
              <a:rPr lang="sv-SE" sz="2800" dirty="0"/>
              <a:t>Beskriv problemet kortfattat</a:t>
            </a:r>
            <a:endParaRPr lang="en-GB" sz="2800" dirty="0">
              <a:latin typeface="Calibri Light" panose="020F0302020204030204"/>
            </a:endParaRPr>
          </a:p>
        </p:txBody>
      </p:sp>
      <p:sp>
        <p:nvSpPr>
          <p:cNvPr id="6" name="textruta 5">
            <a:extLst>
              <a:ext uri="{FF2B5EF4-FFF2-40B4-BE49-F238E27FC236}">
                <a16:creationId xmlns:a16="http://schemas.microsoft.com/office/drawing/2014/main" id="{A2A4AE71-898D-492A-88EC-82FB4A5D4AAB}"/>
              </a:ext>
            </a:extLst>
          </p:cNvPr>
          <p:cNvSpPr txBox="1"/>
          <p:nvPr/>
        </p:nvSpPr>
        <p:spPr>
          <a:xfrm>
            <a:off x="77256" y="756138"/>
            <a:ext cx="11642890" cy="1569660"/>
          </a:xfrm>
          <a:prstGeom prst="rect">
            <a:avLst/>
          </a:prstGeom>
          <a:noFill/>
        </p:spPr>
        <p:txBody>
          <a:bodyPr wrap="square" rtlCol="0">
            <a:spAutoFit/>
          </a:bodyPr>
          <a:lstStyle/>
          <a:p>
            <a:pPr marL="457189" indent="-457189" defTabSz="1219170" eaLnBrk="0" fontAlgn="base" hangingPunct="0">
              <a:spcBef>
                <a:spcPct val="0"/>
              </a:spcBef>
              <a:spcAft>
                <a:spcPct val="0"/>
              </a:spcAft>
              <a:buFont typeface="+mj-lt"/>
              <a:buAutoNum type="arabicPeriod"/>
            </a:pPr>
            <a:r>
              <a:rPr lang="sv-SE" sz="1600" dirty="0">
                <a:latin typeface="Calibri Light" panose="020F0302020204030204"/>
                <a:cs typeface="Calibri" panose="020F0502020204030204" pitchFamily="34" charset="0"/>
              </a:rPr>
              <a:t>Vad handlar det om?</a:t>
            </a:r>
          </a:p>
          <a:p>
            <a:pPr marL="457189" indent="-457189" defTabSz="1219170" eaLnBrk="0" fontAlgn="base" hangingPunct="0">
              <a:spcBef>
                <a:spcPct val="0"/>
              </a:spcBef>
              <a:spcAft>
                <a:spcPct val="0"/>
              </a:spcAft>
              <a:buFont typeface="+mj-lt"/>
              <a:buAutoNum type="arabicPeriod"/>
            </a:pPr>
            <a:r>
              <a:rPr lang="sv-SE" sz="1600" dirty="0">
                <a:latin typeface="Calibri Light" panose="020F0302020204030204"/>
                <a:cs typeface="Calibri" panose="020F0502020204030204" pitchFamily="34" charset="0"/>
              </a:rPr>
              <a:t>Varför är det ett problem och varför är det viktigt att lösa?</a:t>
            </a:r>
          </a:p>
          <a:p>
            <a:pPr marL="457189" indent="-457189" defTabSz="1219170" eaLnBrk="0" fontAlgn="base" hangingPunct="0">
              <a:spcBef>
                <a:spcPct val="0"/>
              </a:spcBef>
              <a:spcAft>
                <a:spcPct val="0"/>
              </a:spcAft>
              <a:buFont typeface="+mj-lt"/>
              <a:buAutoNum type="arabicPeriod"/>
            </a:pPr>
            <a:r>
              <a:rPr lang="sv-SE" sz="1600" dirty="0">
                <a:latin typeface="Calibri Light" panose="020F0302020204030204"/>
                <a:cs typeface="Calibri" panose="020F0502020204030204" pitchFamily="34" charset="0"/>
              </a:rPr>
              <a:t>Vilka faktorer i omgivningen eller situationer påverkar problemet </a:t>
            </a:r>
          </a:p>
          <a:p>
            <a:pPr marL="457189" indent="-457189" defTabSz="1219170" eaLnBrk="0" fontAlgn="base" hangingPunct="0">
              <a:spcBef>
                <a:spcPct val="0"/>
              </a:spcBef>
              <a:spcAft>
                <a:spcPct val="0"/>
              </a:spcAft>
              <a:buFont typeface="+mj-lt"/>
              <a:buAutoNum type="arabicPeriod"/>
            </a:pPr>
            <a:r>
              <a:rPr lang="sv-SE" sz="1600" dirty="0">
                <a:latin typeface="Calibri Light" panose="020F0302020204030204"/>
                <a:cs typeface="Calibri" panose="020F0502020204030204" pitchFamily="34" charset="0"/>
              </a:rPr>
              <a:t>Hur ofta uppstår problemet? När uppstår problemet?</a:t>
            </a:r>
          </a:p>
          <a:p>
            <a:pPr marL="457189" indent="-457189" defTabSz="1219170" eaLnBrk="0" fontAlgn="base" hangingPunct="0">
              <a:spcBef>
                <a:spcPct val="0"/>
              </a:spcBef>
              <a:spcAft>
                <a:spcPct val="0"/>
              </a:spcAft>
              <a:buFont typeface="+mj-lt"/>
              <a:buAutoNum type="arabicPeriod"/>
            </a:pPr>
            <a:r>
              <a:rPr lang="sv-SE" sz="1600" dirty="0">
                <a:latin typeface="Calibri Light" panose="020F0302020204030204"/>
                <a:cs typeface="Calibri" panose="020F0502020204030204" pitchFamily="34" charset="0"/>
              </a:rPr>
              <a:t>Vilka grupper är påverkade av problemet?</a:t>
            </a:r>
          </a:p>
          <a:p>
            <a:pPr marL="457189" indent="-457189" defTabSz="1219170" eaLnBrk="0" fontAlgn="base" hangingPunct="0">
              <a:spcBef>
                <a:spcPct val="0"/>
              </a:spcBef>
              <a:spcAft>
                <a:spcPct val="0"/>
              </a:spcAft>
              <a:buFont typeface="+mj-lt"/>
              <a:buAutoNum type="arabicPeriod"/>
            </a:pPr>
            <a:r>
              <a:rPr lang="sv-SE" sz="1600" dirty="0">
                <a:latin typeface="Calibri Light" panose="020F0302020204030204"/>
                <a:cs typeface="Calibri" panose="020F0502020204030204" pitchFamily="34" charset="0"/>
              </a:rPr>
              <a:t>Vem eller vilka efterfrågar projektet?</a:t>
            </a:r>
          </a:p>
        </p:txBody>
      </p:sp>
    </p:spTree>
    <p:extLst>
      <p:ext uri="{BB962C8B-B14F-4D97-AF65-F5344CB8AC3E}">
        <p14:creationId xmlns:p14="http://schemas.microsoft.com/office/powerpoint/2010/main" val="3593670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allellogram 6">
            <a:extLst>
              <a:ext uri="{FF2B5EF4-FFF2-40B4-BE49-F238E27FC236}">
                <a16:creationId xmlns:a16="http://schemas.microsoft.com/office/drawing/2014/main" id="{5303D749-A7A3-4360-AC25-F5FB85D3E238}"/>
              </a:ext>
            </a:extLst>
          </p:cNvPr>
          <p:cNvSpPr/>
          <p:nvPr/>
        </p:nvSpPr>
        <p:spPr>
          <a:xfrm>
            <a:off x="-1896297" y="-33789"/>
            <a:ext cx="8853680"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58" name="Rubrik 1">
            <a:extLst>
              <a:ext uri="{FF2B5EF4-FFF2-40B4-BE49-F238E27FC236}">
                <a16:creationId xmlns:a16="http://schemas.microsoft.com/office/drawing/2014/main" id="{FA062521-E8BF-4D4F-AB86-7C0EE0918843}"/>
              </a:ext>
            </a:extLst>
          </p:cNvPr>
          <p:cNvSpPr txBox="1">
            <a:spLocks/>
          </p:cNvSpPr>
          <p:nvPr/>
        </p:nvSpPr>
        <p:spPr>
          <a:xfrm>
            <a:off x="591346" y="291936"/>
            <a:ext cx="5864872" cy="126326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sv-SE" sz="2800" dirty="0">
                <a:solidFill>
                  <a:schemeClr val="bg1"/>
                </a:solidFill>
              </a:rPr>
              <a:t>3. Undersök vilka som är grundproblemen och välj ett grundproblem att arbeta vidare med</a:t>
            </a:r>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591346" y="1672757"/>
            <a:ext cx="4939878" cy="48334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altLang="en-US" sz="1600" b="1" dirty="0">
                <a:solidFill>
                  <a:schemeClr val="bg1"/>
                </a:solidFill>
                <a:latin typeface="Calibri Light" panose="020F0302020204030204"/>
              </a:rPr>
              <a:t>VARFÖR? </a:t>
            </a:r>
            <a:r>
              <a:rPr lang="sv-SE" sz="1600" dirty="0">
                <a:solidFill>
                  <a:schemeClr val="bg1"/>
                </a:solidFill>
                <a:latin typeface="Calibri Light" panose="020F0302020204030204"/>
                <a:cs typeface="Calibri" panose="020F0502020204030204" pitchFamily="34" charset="0"/>
              </a:rPr>
              <a:t>Det kan kännas lockande att snabbt komma igång med att hitta idéer till lösningar som man vill testa. Det innebär en risk för att man hoppar över en ordentlig kartläggning av problemet och dess orsaker. Följden kan då bli att man väljer att lösa fel problem och därmed inte uppnår ökad effekt.</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Det kan vara komplicerat att hitta grundproblem eftersom problem ofta kan ha flera olika orsaker. Men genom att tillsammans  undersöka vad problemet grundar sig i skapas en gemensam kunskap och en  gemensam bild av problemet ni väljer att arbeta vidare med.</a:t>
            </a:r>
          </a:p>
          <a:p>
            <a:pPr marL="0" indent="0">
              <a:buNone/>
            </a:pPr>
            <a:r>
              <a:rPr lang="sv-SE" sz="1600" b="1" dirty="0">
                <a:solidFill>
                  <a:schemeClr val="bg1"/>
                </a:solidFill>
                <a:latin typeface="Calibri Light" panose="020F0302020204030204"/>
              </a:rPr>
              <a:t>HUR?</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Utgå från beskrivning av problemet och undersöka vad problemet grundar sig i med hjälp av en metod, t.ex. 5-varför. </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Fråga ett fåtal personer som ni tror har kännedom om problemet om de tycker det är ”rätt” beskrivet och känns relevant.</a:t>
            </a:r>
          </a:p>
          <a:p>
            <a:pPr marL="457189" indent="-457189" defTabSz="1219170" eaLnBrk="0" fontAlgn="base" hangingPunct="0">
              <a:spcBef>
                <a:spcPct val="0"/>
              </a:spcBef>
              <a:spcAft>
                <a:spcPct val="0"/>
              </a:spcAft>
              <a:buFont typeface="+mj-lt"/>
              <a:buAutoNum type="arabicPeriod"/>
            </a:pPr>
            <a:r>
              <a:rPr lang="sv-SE" sz="1600" dirty="0">
                <a:solidFill>
                  <a:schemeClr val="bg1"/>
                </a:solidFill>
                <a:latin typeface="Calibri Light" panose="020F0302020204030204"/>
                <a:cs typeface="Calibri" panose="020F0502020204030204" pitchFamily="34" charset="0"/>
              </a:rPr>
              <a:t>Arbeta tills ni har en eller ett par relativt specifika och relevanta problem att arbeta vidare med</a:t>
            </a:r>
          </a:p>
          <a:p>
            <a:pPr marL="457189" indent="-457189" defTabSz="1219170" eaLnBrk="0" fontAlgn="base" hangingPunct="0">
              <a:spcBef>
                <a:spcPct val="0"/>
              </a:spcBef>
              <a:spcAft>
                <a:spcPct val="0"/>
              </a:spcAft>
              <a:buFont typeface="+mj-lt"/>
              <a:buAutoNum type="arabicPeriod"/>
            </a:pPr>
            <a:endParaRPr lang="sv-SE" sz="1600" dirty="0">
              <a:solidFill>
                <a:schemeClr val="bg1"/>
              </a:solidFill>
              <a:latin typeface="Calibri Light" panose="020F0302020204030204"/>
              <a:cs typeface="Calibri" panose="020F0502020204030204" pitchFamily="34" charset="0"/>
            </a:endParaRPr>
          </a:p>
          <a:p>
            <a:pPr marL="0" indent="0">
              <a:buNone/>
            </a:pPr>
            <a:r>
              <a:rPr lang="sv-SE" sz="1600" dirty="0">
                <a:solidFill>
                  <a:schemeClr val="bg1"/>
                </a:solidFill>
                <a:latin typeface="Calibri" panose="020F0502020204030204" pitchFamily="34" charset="0"/>
                <a:ea typeface="Calibri" panose="020F0502020204030204" pitchFamily="34" charset="0"/>
                <a:cs typeface="Times New Roman" panose="02020603050405020304" pitchFamily="18" charset="0"/>
              </a:rPr>
              <a:t> </a:t>
            </a:r>
            <a:endParaRPr lang="sv-SE" sz="1600" dirty="0">
              <a:solidFill>
                <a:schemeClr val="bg1"/>
              </a:solidFill>
            </a:endParaRPr>
          </a:p>
        </p:txBody>
      </p:sp>
      <p:sp>
        <p:nvSpPr>
          <p:cNvPr id="3" name="Ellips 2">
            <a:extLst>
              <a:ext uri="{FF2B5EF4-FFF2-40B4-BE49-F238E27FC236}">
                <a16:creationId xmlns:a16="http://schemas.microsoft.com/office/drawing/2014/main" id="{D6AAF492-2A09-4CA5-93BA-0BFDB3FACEE0}"/>
              </a:ext>
            </a:extLst>
          </p:cNvPr>
          <p:cNvSpPr/>
          <p:nvPr/>
        </p:nvSpPr>
        <p:spPr>
          <a:xfrm>
            <a:off x="5333823" y="5355860"/>
            <a:ext cx="1512000" cy="1512000"/>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1"/>
              </a:solidFill>
              <a:latin typeface="+mj-lt"/>
            </a:endParaRPr>
          </a:p>
        </p:txBody>
      </p:sp>
      <p:sp>
        <p:nvSpPr>
          <p:cNvPr id="22" name="textruta 21">
            <a:extLst>
              <a:ext uri="{FF2B5EF4-FFF2-40B4-BE49-F238E27FC236}">
                <a16:creationId xmlns:a16="http://schemas.microsoft.com/office/drawing/2014/main" id="{D05A0060-554C-4B96-841D-0BDEF229F95F}"/>
              </a:ext>
            </a:extLst>
          </p:cNvPr>
          <p:cNvSpPr txBox="1"/>
          <p:nvPr/>
        </p:nvSpPr>
        <p:spPr>
          <a:xfrm>
            <a:off x="5089800" y="5799704"/>
            <a:ext cx="1867583" cy="738664"/>
          </a:xfrm>
          <a:prstGeom prst="rect">
            <a:avLst/>
          </a:prstGeom>
          <a:noFill/>
        </p:spPr>
        <p:txBody>
          <a:bodyPr wrap="square">
            <a:spAutoFit/>
          </a:bodyPr>
          <a:lstStyle/>
          <a:p>
            <a:pPr algn="ctr"/>
            <a:r>
              <a:rPr lang="sv-SE" sz="1400" dirty="0">
                <a:latin typeface="+mj-lt"/>
              </a:rPr>
              <a:t>Se mer om </a:t>
            </a:r>
          </a:p>
          <a:p>
            <a:pPr algn="ctr"/>
            <a:r>
              <a:rPr lang="sv-SE" sz="1400" dirty="0">
                <a:latin typeface="+mj-lt"/>
              </a:rPr>
              <a:t>5-varför på </a:t>
            </a:r>
          </a:p>
          <a:p>
            <a:pPr algn="ctr"/>
            <a:r>
              <a:rPr lang="sv-SE" sz="1400" dirty="0">
                <a:latin typeface="+mj-lt"/>
              </a:rPr>
              <a:t>nästa sida </a:t>
            </a:r>
            <a:endParaRPr lang="en-GB" sz="1400" dirty="0">
              <a:latin typeface="+mj-lt"/>
            </a:endParaRPr>
          </a:p>
        </p:txBody>
      </p:sp>
      <p:sp>
        <p:nvSpPr>
          <p:cNvPr id="35" name="textruta 34">
            <a:extLst>
              <a:ext uri="{FF2B5EF4-FFF2-40B4-BE49-F238E27FC236}">
                <a16:creationId xmlns:a16="http://schemas.microsoft.com/office/drawing/2014/main" id="{663A232A-38A0-4C6D-A5CF-3539EB228578}"/>
              </a:ext>
            </a:extLst>
          </p:cNvPr>
          <p:cNvSpPr txBox="1"/>
          <p:nvPr/>
        </p:nvSpPr>
        <p:spPr>
          <a:xfrm>
            <a:off x="8827706" y="6412175"/>
            <a:ext cx="2537265" cy="307777"/>
          </a:xfrm>
          <a:prstGeom prst="rect">
            <a:avLst/>
          </a:prstGeom>
          <a:noFill/>
        </p:spPr>
        <p:txBody>
          <a:bodyPr wrap="square" rtlCol="0">
            <a:spAutoFit/>
          </a:bodyPr>
          <a:lstStyle/>
          <a:p>
            <a:pPr algn="ctr" defTabSz="914377"/>
            <a:r>
              <a:rPr lang="sv-SE" sz="1400" spc="150" dirty="0">
                <a:solidFill>
                  <a:srgbClr val="365764"/>
                </a:solidFill>
                <a:latin typeface="Calibri Light" panose="020F0302020204030204"/>
              </a:rPr>
              <a:t>BESLUTSUNDERLAG</a:t>
            </a:r>
          </a:p>
        </p:txBody>
      </p:sp>
      <p:sp>
        <p:nvSpPr>
          <p:cNvPr id="37" name="Ellips 36">
            <a:extLst>
              <a:ext uri="{FF2B5EF4-FFF2-40B4-BE49-F238E27FC236}">
                <a16:creationId xmlns:a16="http://schemas.microsoft.com/office/drawing/2014/main" id="{0FAC9181-020F-424F-B4B7-0E89747A7104}"/>
              </a:ext>
            </a:extLst>
          </p:cNvPr>
          <p:cNvSpPr/>
          <p:nvPr/>
        </p:nvSpPr>
        <p:spPr>
          <a:xfrm>
            <a:off x="7868070" y="2027553"/>
            <a:ext cx="628706" cy="628706"/>
          </a:xfrm>
          <a:prstGeom prst="ellipse">
            <a:avLst/>
          </a:prstGeom>
          <a:solidFill>
            <a:srgbClr val="5B9BD5">
              <a:alpha val="65098"/>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3</a:t>
            </a:r>
          </a:p>
        </p:txBody>
      </p:sp>
      <p:sp>
        <p:nvSpPr>
          <p:cNvPr id="38" name="Ellips 37">
            <a:extLst>
              <a:ext uri="{FF2B5EF4-FFF2-40B4-BE49-F238E27FC236}">
                <a16:creationId xmlns:a16="http://schemas.microsoft.com/office/drawing/2014/main" id="{9EF466F7-0977-4D61-B83B-01FCA4BAAC2B}"/>
              </a:ext>
            </a:extLst>
          </p:cNvPr>
          <p:cNvSpPr/>
          <p:nvPr/>
        </p:nvSpPr>
        <p:spPr>
          <a:xfrm>
            <a:off x="7868070" y="2877323"/>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4</a:t>
            </a:r>
          </a:p>
        </p:txBody>
      </p:sp>
      <p:sp>
        <p:nvSpPr>
          <p:cNvPr id="39" name="Ellips 38">
            <a:extLst>
              <a:ext uri="{FF2B5EF4-FFF2-40B4-BE49-F238E27FC236}">
                <a16:creationId xmlns:a16="http://schemas.microsoft.com/office/drawing/2014/main" id="{1AE15BCF-D88B-4612-B3DD-D11C09697578}"/>
              </a:ext>
            </a:extLst>
          </p:cNvPr>
          <p:cNvSpPr/>
          <p:nvPr/>
        </p:nvSpPr>
        <p:spPr>
          <a:xfrm>
            <a:off x="7868070" y="372511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5</a:t>
            </a:r>
          </a:p>
        </p:txBody>
      </p:sp>
      <p:sp>
        <p:nvSpPr>
          <p:cNvPr id="42" name="Ellips 41">
            <a:extLst>
              <a:ext uri="{FF2B5EF4-FFF2-40B4-BE49-F238E27FC236}">
                <a16:creationId xmlns:a16="http://schemas.microsoft.com/office/drawing/2014/main" id="{99C27C23-B539-4AAB-B85A-03693559D84C}"/>
              </a:ext>
            </a:extLst>
          </p:cNvPr>
          <p:cNvSpPr/>
          <p:nvPr/>
        </p:nvSpPr>
        <p:spPr>
          <a:xfrm>
            <a:off x="7875440" y="4572899"/>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6</a:t>
            </a:r>
          </a:p>
        </p:txBody>
      </p:sp>
      <p:sp>
        <p:nvSpPr>
          <p:cNvPr id="43" name="Ellips 42">
            <a:extLst>
              <a:ext uri="{FF2B5EF4-FFF2-40B4-BE49-F238E27FC236}">
                <a16:creationId xmlns:a16="http://schemas.microsoft.com/office/drawing/2014/main" id="{4827AD15-DF6C-4F3E-9170-4D8E38D0DCC2}"/>
              </a:ext>
            </a:extLst>
          </p:cNvPr>
          <p:cNvSpPr/>
          <p:nvPr/>
        </p:nvSpPr>
        <p:spPr>
          <a:xfrm>
            <a:off x="7864240" y="542036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7</a:t>
            </a:r>
          </a:p>
        </p:txBody>
      </p:sp>
      <p:sp>
        <p:nvSpPr>
          <p:cNvPr id="44" name="Ellips 43">
            <a:extLst>
              <a:ext uri="{FF2B5EF4-FFF2-40B4-BE49-F238E27FC236}">
                <a16:creationId xmlns:a16="http://schemas.microsoft.com/office/drawing/2014/main" id="{C9575FF3-9DEB-4894-9613-E13FDCD2AA27}"/>
              </a:ext>
            </a:extLst>
          </p:cNvPr>
          <p:cNvSpPr/>
          <p:nvPr/>
        </p:nvSpPr>
        <p:spPr>
          <a:xfrm>
            <a:off x="7868070" y="1180091"/>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2</a:t>
            </a:r>
          </a:p>
        </p:txBody>
      </p:sp>
      <p:sp>
        <p:nvSpPr>
          <p:cNvPr id="45" name="Ellips 44">
            <a:extLst>
              <a:ext uri="{FF2B5EF4-FFF2-40B4-BE49-F238E27FC236}">
                <a16:creationId xmlns:a16="http://schemas.microsoft.com/office/drawing/2014/main" id="{BFFD60BF-835D-495B-9797-41B5A907D70D}"/>
              </a:ext>
            </a:extLst>
          </p:cNvPr>
          <p:cNvSpPr/>
          <p:nvPr/>
        </p:nvSpPr>
        <p:spPr>
          <a:xfrm>
            <a:off x="7871900" y="329995"/>
            <a:ext cx="628706" cy="628706"/>
          </a:xfrm>
          <a:prstGeom prst="ellipse">
            <a:avLst/>
          </a:prstGeom>
          <a:solidFill>
            <a:schemeClr val="bg1">
              <a:alpha val="65098"/>
            </a:schemeClr>
          </a:solidFill>
          <a:ln w="285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A8AD00"/>
                </a:solidFill>
              </a:rPr>
              <a:t>1</a:t>
            </a:r>
          </a:p>
        </p:txBody>
      </p:sp>
      <p:sp>
        <p:nvSpPr>
          <p:cNvPr id="48" name="Likbent triangel 47">
            <a:extLst>
              <a:ext uri="{FF2B5EF4-FFF2-40B4-BE49-F238E27FC236}">
                <a16:creationId xmlns:a16="http://schemas.microsoft.com/office/drawing/2014/main" id="{B32A8E33-8F23-4125-B16F-03C10A7F0FD0}"/>
              </a:ext>
            </a:extLst>
          </p:cNvPr>
          <p:cNvSpPr/>
          <p:nvPr/>
        </p:nvSpPr>
        <p:spPr>
          <a:xfrm rot="10800000">
            <a:off x="9690277" y="6073268"/>
            <a:ext cx="548640" cy="33855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ruta 22">
            <a:extLst>
              <a:ext uri="{FF2B5EF4-FFF2-40B4-BE49-F238E27FC236}">
                <a16:creationId xmlns:a16="http://schemas.microsoft.com/office/drawing/2014/main" id="{432350CA-777F-49AA-A736-20242F572065}"/>
              </a:ext>
            </a:extLst>
          </p:cNvPr>
          <p:cNvSpPr txBox="1"/>
          <p:nvPr/>
        </p:nvSpPr>
        <p:spPr>
          <a:xfrm>
            <a:off x="8508822" y="291936"/>
            <a:ext cx="3476067" cy="830997"/>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Om det redan finns en idé eller lösning – undersök vilket problem den löser.</a:t>
            </a:r>
          </a:p>
        </p:txBody>
      </p:sp>
      <p:sp>
        <p:nvSpPr>
          <p:cNvPr id="25" name="textruta 24">
            <a:extLst>
              <a:ext uri="{FF2B5EF4-FFF2-40B4-BE49-F238E27FC236}">
                <a16:creationId xmlns:a16="http://schemas.microsoft.com/office/drawing/2014/main" id="{6B16F9A4-ACBA-4F15-81D4-30FEF00F2A96}"/>
              </a:ext>
            </a:extLst>
          </p:cNvPr>
          <p:cNvSpPr txBox="1"/>
          <p:nvPr/>
        </p:nvSpPr>
        <p:spPr>
          <a:xfrm>
            <a:off x="8514943" y="1334203"/>
            <a:ext cx="3162793"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problemet kortfattat</a:t>
            </a:r>
          </a:p>
        </p:txBody>
      </p:sp>
      <p:sp>
        <p:nvSpPr>
          <p:cNvPr id="28" name="textruta 27">
            <a:extLst>
              <a:ext uri="{FF2B5EF4-FFF2-40B4-BE49-F238E27FC236}">
                <a16:creationId xmlns:a16="http://schemas.microsoft.com/office/drawing/2014/main" id="{5C353078-573B-4F3F-9F50-46A133592FA8}"/>
              </a:ext>
            </a:extLst>
          </p:cNvPr>
          <p:cNvSpPr txBox="1"/>
          <p:nvPr/>
        </p:nvSpPr>
        <p:spPr>
          <a:xfrm>
            <a:off x="8500606" y="1834657"/>
            <a:ext cx="3549825" cy="1323439"/>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Undersök vilka som är grundproblemen och välj ett grundproblem att arbeta vidare med</a:t>
            </a:r>
          </a:p>
          <a:p>
            <a:pPr defTabSz="914377"/>
            <a:endParaRPr lang="sv-SE" sz="1600" spc="150" dirty="0">
              <a:solidFill>
                <a:srgbClr val="365764"/>
              </a:solidFill>
              <a:latin typeface="Calibri Light" panose="020F0302020204030204"/>
            </a:endParaRPr>
          </a:p>
        </p:txBody>
      </p:sp>
      <p:sp>
        <p:nvSpPr>
          <p:cNvPr id="30" name="textruta 29">
            <a:extLst>
              <a:ext uri="{FF2B5EF4-FFF2-40B4-BE49-F238E27FC236}">
                <a16:creationId xmlns:a16="http://schemas.microsoft.com/office/drawing/2014/main" id="{32783CBA-F2C5-4303-A115-BA37D3EE78B2}"/>
              </a:ext>
            </a:extLst>
          </p:cNvPr>
          <p:cNvSpPr txBox="1"/>
          <p:nvPr/>
        </p:nvSpPr>
        <p:spPr>
          <a:xfrm>
            <a:off x="8508822" y="4626209"/>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Anteckna annan relevant information</a:t>
            </a:r>
          </a:p>
        </p:txBody>
      </p:sp>
      <p:sp>
        <p:nvSpPr>
          <p:cNvPr id="32" name="textruta 31">
            <a:extLst>
              <a:ext uri="{FF2B5EF4-FFF2-40B4-BE49-F238E27FC236}">
                <a16:creationId xmlns:a16="http://schemas.microsoft.com/office/drawing/2014/main" id="{826EF577-65E3-4470-A91D-04B330CEC66E}"/>
              </a:ext>
            </a:extLst>
          </p:cNvPr>
          <p:cNvSpPr txBox="1"/>
          <p:nvPr/>
        </p:nvSpPr>
        <p:spPr>
          <a:xfrm>
            <a:off x="8508822" y="2981836"/>
            <a:ext cx="3541609"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vilka som påverkas av problemet och hur de påverkas</a:t>
            </a:r>
          </a:p>
        </p:txBody>
      </p:sp>
      <p:sp>
        <p:nvSpPr>
          <p:cNvPr id="33" name="textruta 32">
            <a:extLst>
              <a:ext uri="{FF2B5EF4-FFF2-40B4-BE49-F238E27FC236}">
                <a16:creationId xmlns:a16="http://schemas.microsoft.com/office/drawing/2014/main" id="{E87E55C9-B2D6-42B4-B1A3-71F32F875508}"/>
              </a:ext>
            </a:extLst>
          </p:cNvPr>
          <p:cNvSpPr txBox="1"/>
          <p:nvPr/>
        </p:nvSpPr>
        <p:spPr>
          <a:xfrm>
            <a:off x="8509180" y="5565437"/>
            <a:ext cx="3475709" cy="338554"/>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Sammanfatta all information</a:t>
            </a:r>
          </a:p>
        </p:txBody>
      </p:sp>
      <p:sp>
        <p:nvSpPr>
          <p:cNvPr id="34" name="textruta 33">
            <a:extLst>
              <a:ext uri="{FF2B5EF4-FFF2-40B4-BE49-F238E27FC236}">
                <a16:creationId xmlns:a16="http://schemas.microsoft.com/office/drawing/2014/main" id="{34444EDC-9EF8-40E0-81F2-8DD725E9F994}"/>
              </a:ext>
            </a:extLst>
          </p:cNvPr>
          <p:cNvSpPr txBox="1"/>
          <p:nvPr/>
        </p:nvSpPr>
        <p:spPr>
          <a:xfrm>
            <a:off x="8492945" y="3769042"/>
            <a:ext cx="3491944" cy="584775"/>
          </a:xfrm>
          <a:prstGeom prst="rect">
            <a:avLst/>
          </a:prstGeom>
          <a:noFill/>
        </p:spPr>
        <p:txBody>
          <a:bodyPr wrap="square" rtlCol="0">
            <a:spAutoFit/>
          </a:bodyPr>
          <a:lstStyle/>
          <a:p>
            <a:pPr defTabSz="914377"/>
            <a:r>
              <a:rPr lang="sv-SE" sz="1600" spc="150" dirty="0">
                <a:solidFill>
                  <a:srgbClr val="365764"/>
                </a:solidFill>
                <a:latin typeface="Calibri Light" panose="020F0302020204030204"/>
              </a:rPr>
              <a:t>Beskriv hur stort ni bedömer att problemet är </a:t>
            </a:r>
          </a:p>
        </p:txBody>
      </p:sp>
    </p:spTree>
    <p:extLst>
      <p:ext uri="{BB962C8B-B14F-4D97-AF65-F5344CB8AC3E}">
        <p14:creationId xmlns:p14="http://schemas.microsoft.com/office/powerpoint/2010/main" val="4182924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arallellogram 6">
            <a:extLst>
              <a:ext uri="{FF2B5EF4-FFF2-40B4-BE49-F238E27FC236}">
                <a16:creationId xmlns:a16="http://schemas.microsoft.com/office/drawing/2014/main" id="{5303D749-A7A3-4360-AC25-F5FB85D3E238}"/>
              </a:ext>
            </a:extLst>
          </p:cNvPr>
          <p:cNvSpPr/>
          <p:nvPr/>
        </p:nvSpPr>
        <p:spPr>
          <a:xfrm>
            <a:off x="-1832923" y="-31668"/>
            <a:ext cx="2544123" cy="7200800"/>
          </a:xfrm>
          <a:prstGeom prst="parallelogram">
            <a:avLst/>
          </a:prstGeom>
          <a:solidFill>
            <a:srgbClr val="4A77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sv-SE" dirty="0"/>
          </a:p>
        </p:txBody>
      </p:sp>
      <p:sp>
        <p:nvSpPr>
          <p:cNvPr id="58" name="Rubrik 1">
            <a:extLst>
              <a:ext uri="{FF2B5EF4-FFF2-40B4-BE49-F238E27FC236}">
                <a16:creationId xmlns:a16="http://schemas.microsoft.com/office/drawing/2014/main" id="{FA062521-E8BF-4D4F-AB86-7C0EE0918843}"/>
              </a:ext>
            </a:extLst>
          </p:cNvPr>
          <p:cNvSpPr txBox="1">
            <a:spLocks/>
          </p:cNvSpPr>
          <p:nvPr/>
        </p:nvSpPr>
        <p:spPr>
          <a:xfrm>
            <a:off x="107929" y="-39554"/>
            <a:ext cx="4863524" cy="6957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914354"/>
            <a:r>
              <a:rPr lang="sv-SE" sz="2800" dirty="0">
                <a:solidFill>
                  <a:prstClr val="black">
                    <a:lumMod val="50000"/>
                  </a:prstClr>
                </a:solidFill>
                <a:latin typeface="Calibri Light" panose="020F0302020204030204"/>
              </a:rPr>
              <a:t>Metod: 5-varför (5-Whys)</a:t>
            </a:r>
          </a:p>
        </p:txBody>
      </p:sp>
      <p:sp>
        <p:nvSpPr>
          <p:cNvPr id="59" name="Underrubrik 2">
            <a:extLst>
              <a:ext uri="{FF2B5EF4-FFF2-40B4-BE49-F238E27FC236}">
                <a16:creationId xmlns:a16="http://schemas.microsoft.com/office/drawing/2014/main" id="{0E54040A-8CAE-4E27-92E9-0FCD27A4F987}"/>
              </a:ext>
            </a:extLst>
          </p:cNvPr>
          <p:cNvSpPr txBox="1">
            <a:spLocks/>
          </p:cNvSpPr>
          <p:nvPr/>
        </p:nvSpPr>
        <p:spPr>
          <a:xfrm>
            <a:off x="627342" y="664124"/>
            <a:ext cx="5434958" cy="48334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377">
              <a:buNone/>
            </a:pPr>
            <a:r>
              <a:rPr lang="sv-SE" sz="1600" dirty="0">
                <a:solidFill>
                  <a:prstClr val="black"/>
                </a:solidFill>
                <a:latin typeface="Calibri Light" panose="020F0302020204030204"/>
              </a:rPr>
              <a:t>5-varför är en metod för att hitta grundproblem genom att ställa frågan ”varför” fem gånger i följd. </a:t>
            </a:r>
          </a:p>
          <a:p>
            <a:pPr marL="0" indent="0" defTabSz="914377">
              <a:buNone/>
            </a:pPr>
            <a:r>
              <a:rPr lang="sv-SE" sz="1600" dirty="0">
                <a:solidFill>
                  <a:prstClr val="black"/>
                </a:solidFill>
                <a:latin typeface="Calibri Light" panose="020F0302020204030204"/>
              </a:rPr>
              <a:t>Svaret på den första varför-frågan blir starten för nästa varför-fråga och så går det vidare tills dess att grundproblemen nås. Metoden kan behöva göras ett par gånger med lite olika startfrågor innan man nått insikter om de viktigaste grundproblemen.</a:t>
            </a:r>
          </a:p>
          <a:p>
            <a:pPr marL="0" indent="0" defTabSz="914377">
              <a:buNone/>
            </a:pPr>
            <a:r>
              <a:rPr lang="sv-SE" sz="1600" dirty="0">
                <a:solidFill>
                  <a:prstClr val="black"/>
                </a:solidFill>
                <a:latin typeface="Calibri Light" panose="020F0302020204030204"/>
              </a:rPr>
              <a:t>Arbeta stegvis, undvika att dra slutsatser för hastigt samt se till att den information ni använder till svaren baseras på kunskap och fakta. Man kan behöva pausa för att ta reda på mer innan man kan gå vidare. Därefter prioriteras grundproblemen och det som bedömts viktigast arbetas vidare med.</a:t>
            </a:r>
          </a:p>
          <a:p>
            <a:pPr marL="0" indent="0" defTabSz="914377">
              <a:buNone/>
            </a:pPr>
            <a:r>
              <a:rPr lang="sv-SE" sz="1600" dirty="0">
                <a:solidFill>
                  <a:prstClr val="black"/>
                </a:solidFill>
                <a:latin typeface="Calibri Light" panose="020F0302020204030204"/>
              </a:rPr>
              <a:t>TIPS</a:t>
            </a:r>
          </a:p>
          <a:p>
            <a:pPr defTabSz="914377"/>
            <a:r>
              <a:rPr lang="sv-SE" sz="1600" dirty="0">
                <a:solidFill>
                  <a:prstClr val="black"/>
                </a:solidFill>
                <a:latin typeface="Calibri Light" panose="020F0302020204030204"/>
              </a:rPr>
              <a:t>Svaren behöver vara ganska specifika och inte svepande som exempelvis ”för lite resurser”.</a:t>
            </a:r>
          </a:p>
          <a:p>
            <a:pPr defTabSz="914377"/>
            <a:r>
              <a:rPr lang="sv-SE" sz="1600" dirty="0">
                <a:solidFill>
                  <a:prstClr val="black"/>
                </a:solidFill>
                <a:latin typeface="Calibri Light" panose="020F0302020204030204"/>
              </a:rPr>
              <a:t>Om varför-frågan ger flera svar, skriv upp dem i olika rutor och fortsätt med de viktigaste. </a:t>
            </a:r>
          </a:p>
          <a:p>
            <a:pPr defTabSz="914377"/>
            <a:r>
              <a:rPr lang="sv-SE" sz="1600" dirty="0">
                <a:solidFill>
                  <a:prstClr val="black"/>
                </a:solidFill>
                <a:latin typeface="Calibri Light" panose="020F0302020204030204"/>
              </a:rPr>
              <a:t>Kör ni fast eller ni har fått  mer information om problemet kan man omformulera startfrågan och börja om</a:t>
            </a:r>
          </a:p>
          <a:p>
            <a:pPr defTabSz="1219170" eaLnBrk="0" fontAlgn="base" hangingPunct="0">
              <a:spcBef>
                <a:spcPct val="0"/>
              </a:spcBef>
              <a:spcAft>
                <a:spcPct val="0"/>
              </a:spcAft>
            </a:pPr>
            <a:endParaRPr lang="sv-SE" sz="1600" dirty="0">
              <a:solidFill>
                <a:prstClr val="black"/>
              </a:solidFill>
              <a:latin typeface="Calibri Light" panose="020F0302020204030204"/>
              <a:cs typeface="Calibri" panose="020F0502020204030204" pitchFamily="34" charset="0"/>
            </a:endParaRPr>
          </a:p>
          <a:p>
            <a:pPr marL="0" indent="0">
              <a:buNone/>
            </a:pPr>
            <a:r>
              <a:rPr lang="sv-SE" sz="1600" dirty="0">
                <a:latin typeface="Calibri" panose="020F0502020204030204" pitchFamily="34" charset="0"/>
                <a:ea typeface="Calibri" panose="020F0502020204030204" pitchFamily="34" charset="0"/>
                <a:cs typeface="Times New Roman" panose="02020603050405020304" pitchFamily="18" charset="0"/>
              </a:rPr>
              <a:t> </a:t>
            </a:r>
            <a:endParaRPr lang="sv-SE" sz="1600" dirty="0"/>
          </a:p>
        </p:txBody>
      </p:sp>
      <p:pic>
        <p:nvPicPr>
          <p:cNvPr id="24" name="Bildobjekt 23" descr="En bild som exemplifierar metoden 5 varför. Börjar med patienten kom försent till röntgen. Ett svar på frågan varför är att patienten inte kunde käras dit på utsatt tid. Varför inte? För att personalen letade efter en ledig rullstol. Varför det? För att patienten behövde transporteras med rullstol och den ena rullstolen  var borta den andra var trasig. Varför var det så? Den an rullstolen användes av någon annna patient och den andra riull stolen var inte felanmäld och dörför inte lagad. Varför var det så? Det fanns för få rullstolar och dessa gick inte att boka samt att det fanns osäkerhet kring hur felanmälan av rullstolen skulle ske.">
            <a:extLst>
              <a:ext uri="{FF2B5EF4-FFF2-40B4-BE49-F238E27FC236}">
                <a16:creationId xmlns:a16="http://schemas.microsoft.com/office/drawing/2014/main" id="{FB7E3917-DA1F-419F-8CF7-D8810EA1B7C6}"/>
              </a:ext>
              <a:ext uri="{C183D7F6-B498-43B3-948B-1728B52AA6E4}">
                <adec:decorative xmlns:adec="http://schemas.microsoft.com/office/drawing/2017/decorative" val="0"/>
              </a:ext>
            </a:extLst>
          </p:cNvPr>
          <p:cNvPicPr/>
          <p:nvPr/>
        </p:nvPicPr>
        <p:blipFill rotWithShape="1">
          <a:blip r:embed="rId2">
            <a:extLst>
              <a:ext uri="{28A0092B-C50C-407E-A947-70E740481C1C}">
                <a14:useLocalDpi xmlns:a14="http://schemas.microsoft.com/office/drawing/2010/main" val="0"/>
              </a:ext>
            </a:extLst>
          </a:blip>
          <a:srcRect l="4020" t="-724" r="3508" b="724"/>
          <a:stretch/>
        </p:blipFill>
        <p:spPr>
          <a:xfrm>
            <a:off x="7781547" y="-31668"/>
            <a:ext cx="4329033" cy="6699255"/>
          </a:xfrm>
          <a:prstGeom prst="rect">
            <a:avLst/>
          </a:prstGeom>
          <a:effectLst>
            <a:outerShdw blurRad="50800" dist="38100" dir="2700000" algn="tl" rotWithShape="0">
              <a:prstClr val="black">
                <a:alpha val="40000"/>
              </a:prstClr>
            </a:outerShdw>
          </a:effectLst>
        </p:spPr>
      </p:pic>
      <p:sp>
        <p:nvSpPr>
          <p:cNvPr id="26" name="textruta 25">
            <a:extLst>
              <a:ext uri="{FF2B5EF4-FFF2-40B4-BE49-F238E27FC236}">
                <a16:creationId xmlns:a16="http://schemas.microsoft.com/office/drawing/2014/main" id="{0E170AE1-9247-42A4-AF15-F1C405E7F927}"/>
              </a:ext>
            </a:extLst>
          </p:cNvPr>
          <p:cNvSpPr txBox="1"/>
          <p:nvPr/>
        </p:nvSpPr>
        <p:spPr>
          <a:xfrm>
            <a:off x="9089136" y="6512203"/>
            <a:ext cx="1463051" cy="307777"/>
          </a:xfrm>
          <a:prstGeom prst="rect">
            <a:avLst/>
          </a:prstGeom>
          <a:solidFill>
            <a:schemeClr val="bg1"/>
          </a:solidFill>
        </p:spPr>
        <p:txBody>
          <a:bodyPr wrap="square" rtlCol="0">
            <a:spAutoFit/>
          </a:bodyPr>
          <a:lstStyle/>
          <a:p>
            <a:pPr defTabSz="914377"/>
            <a:r>
              <a:rPr lang="sv-SE" sz="1400" dirty="0">
                <a:solidFill>
                  <a:prstClr val="black"/>
                </a:solidFill>
                <a:latin typeface="Calibri" panose="020F0502020204030204"/>
              </a:rPr>
              <a:t>GRUNDORSAKER</a:t>
            </a:r>
            <a:endParaRPr lang="en-GB" sz="1400" dirty="0">
              <a:solidFill>
                <a:prstClr val="black"/>
              </a:solidFill>
              <a:latin typeface="Calibri" panose="020F0502020204030204"/>
            </a:endParaRPr>
          </a:p>
        </p:txBody>
      </p:sp>
      <p:sp>
        <p:nvSpPr>
          <p:cNvPr id="9" name="Ellips 8">
            <a:extLst>
              <a:ext uri="{FF2B5EF4-FFF2-40B4-BE49-F238E27FC236}">
                <a16:creationId xmlns:a16="http://schemas.microsoft.com/office/drawing/2014/main" id="{BA589265-B470-4538-B061-EC9B48E6097F}"/>
              </a:ext>
            </a:extLst>
          </p:cNvPr>
          <p:cNvSpPr/>
          <p:nvPr/>
        </p:nvSpPr>
        <p:spPr>
          <a:xfrm>
            <a:off x="6062300" y="5543684"/>
            <a:ext cx="1260000" cy="1260000"/>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solidFill>
                  <a:schemeClr val="tx1"/>
                </a:solidFill>
                <a:latin typeface="+mj-lt"/>
              </a:rPr>
              <a:t>Använd mallen på nästa sida</a:t>
            </a:r>
            <a:endParaRPr lang="en-GB" sz="1400" dirty="0">
              <a:solidFill>
                <a:schemeClr val="tx1"/>
              </a:solidFill>
              <a:latin typeface="+mj-lt"/>
            </a:endParaRPr>
          </a:p>
        </p:txBody>
      </p:sp>
      <p:cxnSp>
        <p:nvCxnSpPr>
          <p:cNvPr id="10" name="Rak pilkoppling 9">
            <a:extLst>
              <a:ext uri="{FF2B5EF4-FFF2-40B4-BE49-F238E27FC236}">
                <a16:creationId xmlns:a16="http://schemas.microsoft.com/office/drawing/2014/main" id="{36EDCECE-EA45-476A-88D0-EEC14BFCDD5C}"/>
              </a:ext>
            </a:extLst>
          </p:cNvPr>
          <p:cNvCxnSpPr>
            <a:cxnSpLocks/>
          </p:cNvCxnSpPr>
          <p:nvPr/>
        </p:nvCxnSpPr>
        <p:spPr>
          <a:xfrm>
            <a:off x="7353972" y="6422456"/>
            <a:ext cx="0" cy="3201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5768098"/>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Office-tema">
  <a:themeElements>
    <a:clrScheme name="Egen 1">
      <a:dk1>
        <a:srgbClr val="4E5151"/>
      </a:dk1>
      <a:lt1>
        <a:srgbClr val="FFFFFF"/>
      </a:lt1>
      <a:dk2>
        <a:srgbClr val="006298"/>
      </a:dk2>
      <a:lt2>
        <a:srgbClr val="71B2C9"/>
      </a:lt2>
      <a:accent1>
        <a:srgbClr val="F2A900"/>
      </a:accent1>
      <a:accent2>
        <a:srgbClr val="9EA2A2"/>
      </a:accent2>
      <a:accent3>
        <a:srgbClr val="008755"/>
      </a:accent3>
      <a:accent4>
        <a:srgbClr val="A8AD00"/>
      </a:accent4>
      <a:accent5>
        <a:srgbClr val="582C83"/>
      </a:accent5>
      <a:accent6>
        <a:srgbClr val="AF1699"/>
      </a:accent6>
      <a:hlink>
        <a:srgbClr val="C8102E"/>
      </a:hlink>
      <a:folHlink>
        <a:srgbClr val="C6AA7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tema">
  <a:themeElements>
    <a:clrScheme name="VGR_2">
      <a:dk1>
        <a:srgbClr val="4E5151"/>
      </a:dk1>
      <a:lt1>
        <a:srgbClr val="FFFFFF"/>
      </a:lt1>
      <a:dk2>
        <a:srgbClr val="006298"/>
      </a:dk2>
      <a:lt2>
        <a:srgbClr val="71B2C9"/>
      </a:lt2>
      <a:accent1>
        <a:srgbClr val="F2A900"/>
      </a:accent1>
      <a:accent2>
        <a:srgbClr val="9EA2A2"/>
      </a:accent2>
      <a:accent3>
        <a:srgbClr val="008755"/>
      </a:accent3>
      <a:accent4>
        <a:srgbClr val="A8AD00"/>
      </a:accent4>
      <a:accent5>
        <a:srgbClr val="582C83"/>
      </a:accent5>
      <a:accent6>
        <a:srgbClr val="AF1699"/>
      </a:accent6>
      <a:hlink>
        <a:srgbClr val="C8102E"/>
      </a:hlink>
      <a:folHlink>
        <a:srgbClr val="C6AA7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2152</TotalTime>
  <Words>2737</Words>
  <Application>Microsoft Office PowerPoint</Application>
  <PresentationFormat>Bredbild</PresentationFormat>
  <Paragraphs>323</Paragraphs>
  <Slides>20</Slides>
  <Notes>2</Notes>
  <HiddenSlides>0</HiddenSlides>
  <MMClips>0</MMClips>
  <ScaleCrop>false</ScaleCrop>
  <HeadingPairs>
    <vt:vector size="6" baseType="variant">
      <vt:variant>
        <vt:lpstr>Använt teckensnitt</vt:lpstr>
      </vt:variant>
      <vt:variant>
        <vt:i4>8</vt:i4>
      </vt:variant>
      <vt:variant>
        <vt:lpstr>Tema</vt:lpstr>
      </vt:variant>
      <vt:variant>
        <vt:i4>3</vt:i4>
      </vt:variant>
      <vt:variant>
        <vt:lpstr>Bildrubriker</vt:lpstr>
      </vt:variant>
      <vt:variant>
        <vt:i4>20</vt:i4>
      </vt:variant>
    </vt:vector>
  </HeadingPairs>
  <TitlesOfParts>
    <vt:vector size="31" baseType="lpstr">
      <vt:lpstr>Arial</vt:lpstr>
      <vt:lpstr>Calibri</vt:lpstr>
      <vt:lpstr>Calibri Light</vt:lpstr>
      <vt:lpstr>Frutiger LT Pro 45 Light</vt:lpstr>
      <vt:lpstr>Frutiger LT Pro 55 Roman</vt:lpstr>
      <vt:lpstr>Segoe UI</vt:lpstr>
      <vt:lpstr>Times New Roman</vt:lpstr>
      <vt:lpstr>Wingdings</vt:lpstr>
      <vt:lpstr>Office-tema</vt:lpstr>
      <vt:lpstr>5_Office-tema</vt:lpstr>
      <vt:lpstr>4_Office-tema</vt:lpstr>
      <vt:lpstr>Förstudie till innovationsprojekt  ─ en praktisk guide</vt:lpstr>
      <vt:lpstr>PowerPoint-presentation</vt:lpstr>
      <vt:lpstr>PowerPoint-presentation</vt:lpstr>
      <vt:lpstr>PowerPoint-presentation</vt:lpstr>
      <vt:lpstr>Anteckningssida till 1, Om det redan finns en idé eller lösning – undersök vilket problem den löser. </vt:lpstr>
      <vt:lpstr>PowerPoint-presentation</vt:lpstr>
      <vt:lpstr>Anteckningssida till 2, Beskriv problemet kortfattat</vt:lpstr>
      <vt:lpstr>PowerPoint-presentation</vt:lpstr>
      <vt:lpstr>PowerPoint-presentation</vt:lpstr>
      <vt:lpstr>PowerPoint-presentation</vt:lpstr>
      <vt:lpstr>PowerPoint-presentation</vt:lpstr>
      <vt:lpstr>Anteckningssida för 4, Beskriv vilka som påverkas mest av problemet och hur de påverkas</vt:lpstr>
      <vt:lpstr>PowerPoint-presentation</vt:lpstr>
      <vt:lpstr>Mall och anteckningssida för intervju</vt:lpstr>
      <vt:lpstr>PowerPoint-presentation</vt:lpstr>
      <vt:lpstr>Anteckningssida för 5,  Beskriv hur stort ni bedömer att problemet är </vt:lpstr>
      <vt:lpstr>PowerPoint-presentation</vt:lpstr>
      <vt:lpstr>Anteckningssida för 6, Anteckna annan relevant information</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Förstudie till innovationsprojekt</dc:title>
  <dc:creator>Anna Granström</dc:creator>
  <keywords/>
  <lastModifiedBy>Eva Nilsson</lastModifiedBy>
  <revision>146</revision>
  <lastPrinted>2022-11-25T08:07:34.0000000Z</lastPrinted>
  <dcterms:created xsi:type="dcterms:W3CDTF">2021-09-08T08:28:16.0000000Z</dcterms:created>
  <dcterms:modified xsi:type="dcterms:W3CDTF">2024-09-30T12:22:44.0000000Z</dcterms:modified>
</coreProperties>
</file>