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8"/>
  </p:notesMasterIdLst>
  <p:handoutMasterIdLst>
    <p:handoutMasterId r:id="rId9"/>
  </p:handoutMasterIdLst>
  <p:sldIdLst>
    <p:sldId id="280" r:id="rId6"/>
    <p:sldId id="281" r:id="rId7"/>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9" d="100"/>
          <a:sy n="79" d="100"/>
        </p:scale>
        <p:origin x="464" y="56"/>
      </p:cViewPr>
      <p:guideLst>
        <p:guide orient="horz" pos="1620"/>
        <p:guide pos="2880"/>
        <p:guide orient="horz" pos="1595"/>
        <p:guide pos="3661"/>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notesMaster" Target="notesMasters/notesMaster1.xml" Id="rId8" /><Relationship Type="http://schemas.openxmlformats.org/officeDocument/2006/relationships/tableStyles" Target="tableStyles.xml" Id="rId13" /><Relationship Type="http://schemas.openxmlformats.org/officeDocument/2006/relationships/slide" Target="slides/slide2.xml" Id="rId7" /><Relationship Type="http://schemas.openxmlformats.org/officeDocument/2006/relationships/theme" Target="theme/theme1.xml" Id="rId12" /><Relationship Type="http://schemas.openxmlformats.org/officeDocument/2006/relationships/slide" Target="slides/slide1.xml" Id="rId6" /><Relationship Type="http://schemas.openxmlformats.org/officeDocument/2006/relationships/viewProps" Target="viewProps.xml" Id="rId11" /><Relationship Type="http://schemas.openxmlformats.org/officeDocument/2006/relationships/slideMaster" Target="slideMasters/slideMaster1.xml" Id="rId5" /><Relationship Type="http://schemas.openxmlformats.org/officeDocument/2006/relationships/presProps" Target="presProps.xml" Id="rId10" /><Relationship Type="http://schemas.openxmlformats.org/officeDocument/2006/relationships/handoutMaster" Target="handoutMasters/handoutMaster1.xml" Id="rId9"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2025-07-03</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2025-07-03</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6927657" y="4440238"/>
            <a:ext cx="1535498"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dirty="0"/>
              <a:t>Klicka här för att lägga till rubrik</a:t>
            </a:r>
          </a:p>
        </p:txBody>
      </p:sp>
    </p:spTree>
    <p:extLst>
      <p:ext uri="{BB962C8B-B14F-4D97-AF65-F5344CB8AC3E}">
        <p14:creationId xmlns:p14="http://schemas.microsoft.com/office/powerpoint/2010/main" val="2821208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mall för rubrikformat</a:t>
            </a:r>
            <a:endParaRPr lang="sv-SE" dirty="0"/>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endParaRPr lang="sv-SE" dirty="0"/>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endParaRPr lang="sv-SE" dirty="0"/>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2025-07-03</a:t>
            </a:fld>
            <a:endParaRPr lang="sv-SE" dirty="0"/>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254485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2025-07-03</a:t>
            </a:fld>
            <a:endParaRPr lang="sv-SE" dirty="0"/>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324419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703932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77907" y="2948183"/>
            <a:ext cx="3388186"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endParaRPr lang="sv-SE" dirty="0"/>
          </a:p>
        </p:txBody>
      </p:sp>
    </p:spTree>
    <p:extLst>
      <p:ext uri="{BB962C8B-B14F-4D97-AF65-F5344CB8AC3E}">
        <p14:creationId xmlns:p14="http://schemas.microsoft.com/office/powerpoint/2010/main" val="397208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1_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a:xfrm>
            <a:off x="457200" y="4767263"/>
            <a:ext cx="2133600" cy="273844"/>
          </a:xfrm>
          <a:prstGeom prst="rect">
            <a:avLst/>
          </a:prstGeom>
        </p:spPr>
        <p:txBody>
          <a:bodyPr/>
          <a:lstStyle/>
          <a:p>
            <a:fld id="{162E65BA-39A1-42DE-9B67-46A665076265}" type="datetimeFigureOut">
              <a:rPr lang="sv-SE" smtClean="0">
                <a:solidFill>
                  <a:prstClr val="black"/>
                </a:solidFill>
              </a:rPr>
              <a:pPr/>
              <a:t>2025-07-03</a:t>
            </a:fld>
            <a:endParaRPr lang="sv-SE">
              <a:solidFill>
                <a:prstClr val="black"/>
              </a:solidFill>
            </a:endParaRPr>
          </a:p>
        </p:txBody>
      </p:sp>
      <p:sp>
        <p:nvSpPr>
          <p:cNvPr id="3" name="Platshållare för sidfot 2"/>
          <p:cNvSpPr>
            <a:spLocks noGrp="1"/>
          </p:cNvSpPr>
          <p:nvPr>
            <p:ph type="ftr" sz="quarter" idx="11"/>
          </p:nvPr>
        </p:nvSpPr>
        <p:spPr>
          <a:xfrm>
            <a:off x="3124200" y="4767263"/>
            <a:ext cx="2895600" cy="273844"/>
          </a:xfrm>
          <a:prstGeom prst="rect">
            <a:avLst/>
          </a:prstGeom>
        </p:spPr>
        <p:txBody>
          <a:bodyPr/>
          <a:lstStyle/>
          <a:p>
            <a:endParaRPr lang="sv-SE">
              <a:solidFill>
                <a:prstClr val="black"/>
              </a:solidFill>
            </a:endParaRPr>
          </a:p>
        </p:txBody>
      </p:sp>
      <p:sp>
        <p:nvSpPr>
          <p:cNvPr id="4" name="Platshållare för bildnummer 3"/>
          <p:cNvSpPr>
            <a:spLocks noGrp="1"/>
          </p:cNvSpPr>
          <p:nvPr>
            <p:ph type="sldNum" sz="quarter" idx="12"/>
          </p:nvPr>
        </p:nvSpPr>
        <p:spPr>
          <a:xfrm>
            <a:off x="6553200" y="4767263"/>
            <a:ext cx="2133600" cy="273844"/>
          </a:xfrm>
          <a:prstGeom prst="rect">
            <a:avLst/>
          </a:prstGeom>
        </p:spPr>
        <p:txBody>
          <a:bodyPr/>
          <a:lstStyle/>
          <a:p>
            <a:fld id="{67555BDE-F56A-45CA-B2E6-4372D10B10F6}"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583387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dirty="0"/>
              <a:t>Välj vit eller svart text för kontrast</a:t>
            </a:r>
          </a:p>
        </p:txBody>
      </p:sp>
      <p:sp>
        <p:nvSpPr>
          <p:cNvPr id="5" name="Platshållare för text 6"/>
          <p:cNvSpPr>
            <a:spLocks noGrp="1"/>
          </p:cNvSpPr>
          <p:nvPr>
            <p:ph type="body" sz="quarter" idx="15" hasCustomPrompt="1"/>
          </p:nvPr>
        </p:nvSpPr>
        <p:spPr>
          <a:xfrm>
            <a:off x="6956401" y="4447121"/>
            <a:ext cx="1659600" cy="392400"/>
          </a:xfrm>
          <a:blipFill rotWithShape="1">
            <a:blip r:embed="rId2"/>
            <a:stretch>
              <a:fillRect/>
            </a:stretch>
          </a:blipFill>
        </p:spPr>
        <p:txBody>
          <a:bodyPr/>
          <a:lstStyle>
            <a:lvl1pPr marL="0" indent="0">
              <a:buFontTx/>
              <a:buNone/>
              <a:defRPr/>
            </a:lvl1pPr>
          </a:lstStyle>
          <a:p>
            <a:pPr lvl="0"/>
            <a:r>
              <a:rPr lang="sv-SE" dirty="0"/>
              <a:t> </a:t>
            </a:r>
          </a:p>
        </p:txBody>
      </p:sp>
    </p:spTree>
    <p:extLst>
      <p:ext uri="{BB962C8B-B14F-4D97-AF65-F5344CB8AC3E}">
        <p14:creationId xmlns:p14="http://schemas.microsoft.com/office/powerpoint/2010/main" val="4206905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051740" y="4440238"/>
            <a:ext cx="1535498"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21253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pic>
        <p:nvPicPr>
          <p:cNvPr id="5"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113511" y="3225995"/>
            <a:ext cx="1535498"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78318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dirty="0"/>
              <a:t>Klicka här för att lägga till rubrik</a:t>
            </a:r>
          </a:p>
        </p:txBody>
      </p:sp>
      <p:pic>
        <p:nvPicPr>
          <p:cNvPr id="12"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169266" y="3232190"/>
            <a:ext cx="1535498"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91266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2025-07-03</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141149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E82650AE-06A9-2D4E-84FA-95DA3038D778}" type="datetime1">
              <a:rPr lang="sv-SE" smtClean="0"/>
              <a:pPr/>
              <a:t>2025-07-03</a:t>
            </a:fld>
            <a:endParaRPr lang="sv-SE" dirty="0"/>
          </a:p>
        </p:txBody>
      </p:sp>
      <p:sp>
        <p:nvSpPr>
          <p:cNvPr id="4" name="Platshållare för sidfot 3"/>
          <p:cNvSpPr>
            <a:spLocks noGrp="1"/>
          </p:cNvSpPr>
          <p:nvPr>
            <p:ph type="ftr" sz="quarter" idx="11"/>
          </p:nvPr>
        </p:nvSpPr>
        <p:spPr/>
        <p:txBody>
          <a:bodyPr/>
          <a:lstStyle/>
          <a:p>
            <a:r>
              <a:rPr lang="sv-SE"/>
              <a:t>Här skriver du in sidfot</a:t>
            </a:r>
            <a:endParaRPr lang="sv-SE" dirty="0"/>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26814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2025-07-03</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9127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mall för rubrikformat</a:t>
            </a:r>
            <a:endParaRPr lang="sv-SE" dirty="0"/>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2025-07-03</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390583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file://localhost/Volumes/Centralen/HD1/Vastra%20Gotalandsregionen/VGR%2015-2735%20Utveckling%20grafisk%20profil/Mallar%202015/Powerpoint/Dekor_powerpoint/Blue/Bullet_blue.png"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dirty="0"/>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p>
        </p:txBody>
      </p:sp>
      <p:pic>
        <p:nvPicPr>
          <p:cNvPr id="7" name="Bildobjekt 4"/>
          <p:cNvPicPr>
            <a:picLocks noChangeAspect="1"/>
          </p:cNvPicPr>
          <p:nvPr/>
        </p:nvPicPr>
        <p:blipFill>
          <a:blip r:embed="rId16" r:link="rId17">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82650AE-06A9-2D4E-84FA-95DA3038D778}" type="datetime1">
              <a:rPr lang="sv-SE" smtClean="0"/>
              <a:pPr/>
              <a:t>2025-07-03</a:t>
            </a:fld>
            <a:endParaRPr lang="sv-SE" dirty="0"/>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2367071769"/>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50" r:id="rId6"/>
    <p:sldLayoutId id="2147483670" r:id="rId7"/>
    <p:sldLayoutId id="2147483666" r:id="rId8"/>
    <p:sldLayoutId id="2147483667" r:id="rId9"/>
    <p:sldLayoutId id="2147483668" r:id="rId10"/>
    <p:sldLayoutId id="2147483654" r:id="rId11"/>
    <p:sldLayoutId id="2147483655" r:id="rId12"/>
    <p:sldLayoutId id="2147483669" r:id="rId13"/>
    <p:sldLayoutId id="2147483671"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8" r:link="rId19"/>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hyperlink" Target="mailto:innovationsplattformen@vgregion.se" TargetMode="External"/><Relationship Id="rId2" Type="http://schemas.openxmlformats.org/officeDocument/2006/relationships/hyperlink" Target="https://www.vgregion.se/ov/innovationsplattformen/varden/vgrsinnovationsprocess/"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11"/>
          <p:cNvSpPr>
            <a:spLocks noChangeArrowheads="1"/>
          </p:cNvSpPr>
          <p:nvPr/>
        </p:nvSpPr>
        <p:spPr bwMode="auto">
          <a:xfrm>
            <a:off x="-349225" y="58888"/>
            <a:ext cx="138564" cy="22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sv-SE" sz="1013"/>
          </a:p>
        </p:txBody>
      </p:sp>
      <p:sp>
        <p:nvSpPr>
          <p:cNvPr id="14" name="AutoShape 3"/>
          <p:cNvSpPr>
            <a:spLocks noChangeArrowheads="1"/>
          </p:cNvSpPr>
          <p:nvPr/>
        </p:nvSpPr>
        <p:spPr bwMode="auto">
          <a:xfrm rot="5363111">
            <a:off x="7199745" y="2100744"/>
            <a:ext cx="1462229" cy="1183328"/>
          </a:xfrm>
          <a:prstGeom prst="triangle">
            <a:avLst>
              <a:gd name="adj" fmla="val 51199"/>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v-SE" sz="825"/>
          </a:p>
        </p:txBody>
      </p:sp>
      <p:cxnSp>
        <p:nvCxnSpPr>
          <p:cNvPr id="16" name="Line 6"/>
          <p:cNvCxnSpPr/>
          <p:nvPr/>
        </p:nvCxnSpPr>
        <p:spPr bwMode="auto">
          <a:xfrm flipV="1">
            <a:off x="2829546" y="2756940"/>
            <a:ext cx="2031475" cy="16198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Line 7"/>
          <p:cNvCxnSpPr/>
          <p:nvPr/>
        </p:nvCxnSpPr>
        <p:spPr bwMode="auto">
          <a:xfrm>
            <a:off x="2483293" y="1153934"/>
            <a:ext cx="1538497" cy="15941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 Box 10"/>
          <p:cNvSpPr txBox="1">
            <a:spLocks noChangeArrowheads="1"/>
          </p:cNvSpPr>
          <p:nvPr/>
        </p:nvSpPr>
        <p:spPr bwMode="auto">
          <a:xfrm>
            <a:off x="1790129" y="735813"/>
            <a:ext cx="1350169" cy="253916"/>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68580" tIns="34290" rIns="68580" bIns="34290" numCol="1" anchor="t" anchorCtr="0" compatLnSpc="1">
            <a:prstTxWarp prst="textNoShape">
              <a:avLst/>
            </a:prstTxWarp>
            <a:spAutoFit/>
          </a:bodyPr>
          <a:lstStyle/>
          <a:p>
            <a:pPr algn="ctr" eaLnBrk="0" fontAlgn="base" hangingPunct="0">
              <a:spcBef>
                <a:spcPct val="0"/>
              </a:spcBef>
              <a:spcAft>
                <a:spcPct val="0"/>
              </a:spcAft>
            </a:pPr>
            <a:r>
              <a:rPr lang="sv-SE" altLang="sv-SE" sz="1200" b="1" dirty="0">
                <a:solidFill>
                  <a:srgbClr val="000000"/>
                </a:solidFill>
                <a:ea typeface="Times New Roman" pitchFamily="18" charset="0"/>
                <a:cs typeface="Times New Roman" pitchFamily="18" charset="0"/>
              </a:rPr>
              <a:t>Skriv här</a:t>
            </a:r>
            <a:endParaRPr lang="sv-SE" altLang="sv-SE" dirty="0">
              <a:cs typeface="Arial" pitchFamily="34" charset="0"/>
            </a:endParaRPr>
          </a:p>
        </p:txBody>
      </p:sp>
      <p:sp>
        <p:nvSpPr>
          <p:cNvPr id="3" name="Text Box 11"/>
          <p:cNvSpPr txBox="1">
            <a:spLocks noChangeArrowheads="1"/>
          </p:cNvSpPr>
          <p:nvPr/>
        </p:nvSpPr>
        <p:spPr bwMode="auto">
          <a:xfrm>
            <a:off x="4756503" y="751857"/>
            <a:ext cx="1350169" cy="253916"/>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68580" tIns="34290" rIns="68580" bIns="34290" numCol="1" anchor="t" anchorCtr="0" compatLnSpc="1">
            <a:prstTxWarp prst="textNoShape">
              <a:avLst/>
            </a:prstTxWarp>
            <a:spAutoFit/>
          </a:bodyPr>
          <a:lstStyle/>
          <a:p>
            <a:pPr algn="ctr" eaLnBrk="0" fontAlgn="base" hangingPunct="0">
              <a:spcBef>
                <a:spcPct val="0"/>
              </a:spcBef>
              <a:spcAft>
                <a:spcPct val="0"/>
              </a:spcAft>
            </a:pPr>
            <a:r>
              <a:rPr lang="sv-SE" altLang="sv-SE" sz="1200" b="1" dirty="0">
                <a:solidFill>
                  <a:srgbClr val="000000"/>
                </a:solidFill>
                <a:ea typeface="Times New Roman" pitchFamily="18" charset="0"/>
                <a:cs typeface="Times New Roman" pitchFamily="18" charset="0"/>
              </a:rPr>
              <a:t>Skriv här</a:t>
            </a:r>
            <a:endParaRPr lang="sv-SE" altLang="sv-SE" dirty="0">
              <a:cs typeface="Arial" pitchFamily="34" charset="0"/>
            </a:endParaRPr>
          </a:p>
        </p:txBody>
      </p:sp>
      <p:sp>
        <p:nvSpPr>
          <p:cNvPr id="4" name="Text Box 56"/>
          <p:cNvSpPr txBox="1">
            <a:spLocks noChangeArrowheads="1"/>
          </p:cNvSpPr>
          <p:nvPr/>
        </p:nvSpPr>
        <p:spPr bwMode="auto">
          <a:xfrm>
            <a:off x="7413708" y="2600448"/>
            <a:ext cx="869156" cy="196208"/>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68580" tIns="34290" rIns="68580" bIns="34290" numCol="1" anchor="t" anchorCtr="0" compatLnSpc="1">
            <a:prstTxWarp prst="textNoShape">
              <a:avLst/>
            </a:prstTxWarp>
            <a:spAutoFit/>
          </a:bodyPr>
          <a:lstStyle/>
          <a:p>
            <a:pPr fontAlgn="base">
              <a:spcBef>
                <a:spcPct val="0"/>
              </a:spcBef>
              <a:spcAft>
                <a:spcPct val="0"/>
              </a:spcAft>
            </a:pPr>
            <a:r>
              <a:rPr lang="sv-SE" altLang="sv-SE" sz="825" b="1" dirty="0">
                <a:solidFill>
                  <a:srgbClr val="000000"/>
                </a:solidFill>
                <a:ea typeface="Times New Roman" pitchFamily="18" charset="0"/>
                <a:cs typeface="Times New Roman" pitchFamily="18" charset="0"/>
              </a:rPr>
              <a:t>Skriv här</a:t>
            </a:r>
            <a:endParaRPr lang="sv-SE" altLang="sv-SE" sz="825" dirty="0">
              <a:cs typeface="Arial" pitchFamily="34" charset="0"/>
            </a:endParaRPr>
          </a:p>
        </p:txBody>
      </p:sp>
      <p:sp>
        <p:nvSpPr>
          <p:cNvPr id="54" name="Text Box 61"/>
          <p:cNvSpPr txBox="1">
            <a:spLocks noChangeArrowheads="1"/>
          </p:cNvSpPr>
          <p:nvPr/>
        </p:nvSpPr>
        <p:spPr bwMode="auto">
          <a:xfrm>
            <a:off x="1278429" y="1246278"/>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a:ea typeface="Times New Roman" pitchFamily="18" charset="0"/>
                <a:cs typeface="Times New Roman" pitchFamily="18" charset="0"/>
              </a:rPr>
              <a:t>Skriv här</a:t>
            </a:r>
            <a:endParaRPr lang="sv-SE" altLang="sv-SE">
              <a:cs typeface="Arial" pitchFamily="34" charset="0"/>
            </a:endParaRPr>
          </a:p>
        </p:txBody>
      </p:sp>
      <p:sp>
        <p:nvSpPr>
          <p:cNvPr id="56" name="Text Box 59"/>
          <p:cNvSpPr txBox="1">
            <a:spLocks noChangeArrowheads="1"/>
          </p:cNvSpPr>
          <p:nvPr/>
        </p:nvSpPr>
        <p:spPr bwMode="auto">
          <a:xfrm>
            <a:off x="1507029" y="1474878"/>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a:ea typeface="Times New Roman" pitchFamily="18" charset="0"/>
                <a:cs typeface="Times New Roman" pitchFamily="18" charset="0"/>
              </a:rPr>
              <a:t>Skriv här</a:t>
            </a:r>
            <a:endParaRPr lang="sv-SE" altLang="sv-SE">
              <a:cs typeface="Arial" pitchFamily="34" charset="0"/>
            </a:endParaRPr>
          </a:p>
        </p:txBody>
      </p:sp>
      <p:sp>
        <p:nvSpPr>
          <p:cNvPr id="58" name="Text Box 57"/>
          <p:cNvSpPr txBox="1">
            <a:spLocks noChangeArrowheads="1"/>
          </p:cNvSpPr>
          <p:nvPr/>
        </p:nvSpPr>
        <p:spPr bwMode="auto">
          <a:xfrm>
            <a:off x="1735629" y="1703478"/>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60" name="Text Box 55"/>
          <p:cNvSpPr txBox="1">
            <a:spLocks noChangeArrowheads="1"/>
          </p:cNvSpPr>
          <p:nvPr/>
        </p:nvSpPr>
        <p:spPr bwMode="auto">
          <a:xfrm>
            <a:off x="1964229" y="1932078"/>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62" name="Text Box 53"/>
          <p:cNvSpPr txBox="1">
            <a:spLocks noChangeArrowheads="1"/>
          </p:cNvSpPr>
          <p:nvPr/>
        </p:nvSpPr>
        <p:spPr bwMode="auto">
          <a:xfrm>
            <a:off x="2192829" y="2160678"/>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dirty="0">
                <a:ea typeface="Times New Roman" pitchFamily="18" charset="0"/>
                <a:cs typeface="Times New Roman" pitchFamily="18" charset="0"/>
              </a:rPr>
              <a:t>Skriv här</a:t>
            </a:r>
            <a:endParaRPr lang="sv-SE" altLang="sv-SE" sz="825" dirty="0">
              <a:cs typeface="Arial" pitchFamily="34" charset="0"/>
            </a:endParaRPr>
          </a:p>
        </p:txBody>
      </p:sp>
      <p:grpSp>
        <p:nvGrpSpPr>
          <p:cNvPr id="66" name="Grupp 65"/>
          <p:cNvGrpSpPr/>
          <p:nvPr/>
        </p:nvGrpSpPr>
        <p:grpSpPr>
          <a:xfrm>
            <a:off x="1957552" y="3132026"/>
            <a:ext cx="2289692" cy="900074"/>
            <a:chOff x="416689" y="150471"/>
            <a:chExt cx="3053409" cy="1200150"/>
          </a:xfrm>
        </p:grpSpPr>
        <p:sp>
          <p:nvSpPr>
            <p:cNvPr id="68" name="Textruta 2"/>
            <p:cNvSpPr txBox="1">
              <a:spLocks noChangeArrowheads="1"/>
            </p:cNvSpPr>
            <p:nvPr/>
          </p:nvSpPr>
          <p:spPr bwMode="auto">
            <a:xfrm>
              <a:off x="1713053" y="150471"/>
              <a:ext cx="1757045" cy="285750"/>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sp>
          <p:nvSpPr>
            <p:cNvPr id="70" name="Textruta 2"/>
            <p:cNvSpPr txBox="1">
              <a:spLocks noChangeArrowheads="1"/>
            </p:cNvSpPr>
            <p:nvPr/>
          </p:nvSpPr>
          <p:spPr bwMode="auto">
            <a:xfrm>
              <a:off x="1238491" y="462987"/>
              <a:ext cx="1757045" cy="285750"/>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sp>
          <p:nvSpPr>
            <p:cNvPr id="72" name="Textruta 2"/>
            <p:cNvSpPr txBox="1">
              <a:spLocks noChangeArrowheads="1"/>
            </p:cNvSpPr>
            <p:nvPr/>
          </p:nvSpPr>
          <p:spPr bwMode="auto">
            <a:xfrm>
              <a:off x="856527" y="763929"/>
              <a:ext cx="1757045" cy="285750"/>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sp>
          <p:nvSpPr>
            <p:cNvPr id="74" name="Textruta 2"/>
            <p:cNvSpPr txBox="1">
              <a:spLocks noChangeArrowheads="1"/>
            </p:cNvSpPr>
            <p:nvPr/>
          </p:nvSpPr>
          <p:spPr bwMode="auto">
            <a:xfrm>
              <a:off x="416689" y="1064871"/>
              <a:ext cx="1757045" cy="285750"/>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grpSp>
      <p:sp>
        <p:nvSpPr>
          <p:cNvPr id="80" name="Textruta 2"/>
          <p:cNvSpPr txBox="1">
            <a:spLocks noChangeArrowheads="1"/>
          </p:cNvSpPr>
          <p:nvPr/>
        </p:nvSpPr>
        <p:spPr bwMode="auto">
          <a:xfrm>
            <a:off x="5180565" y="3094128"/>
            <a:ext cx="1317574" cy="214303"/>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dirty="0">
                <a:ea typeface="Calibri"/>
                <a:cs typeface="Times New Roman"/>
              </a:rPr>
              <a:t>Skriv här</a:t>
            </a:r>
          </a:p>
        </p:txBody>
      </p:sp>
      <p:sp>
        <p:nvSpPr>
          <p:cNvPr id="82" name="Textruta 2"/>
          <p:cNvSpPr txBox="1">
            <a:spLocks noChangeArrowheads="1"/>
          </p:cNvSpPr>
          <p:nvPr/>
        </p:nvSpPr>
        <p:spPr bwMode="auto">
          <a:xfrm>
            <a:off x="4876778" y="3328505"/>
            <a:ext cx="1317574" cy="214303"/>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sp>
        <p:nvSpPr>
          <p:cNvPr id="84" name="Textruta 2"/>
          <p:cNvSpPr txBox="1">
            <a:spLocks noChangeArrowheads="1"/>
          </p:cNvSpPr>
          <p:nvPr/>
        </p:nvSpPr>
        <p:spPr bwMode="auto">
          <a:xfrm>
            <a:off x="4572991" y="3554201"/>
            <a:ext cx="1317574" cy="214303"/>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sp>
        <p:nvSpPr>
          <p:cNvPr id="86" name="Textruta 2"/>
          <p:cNvSpPr txBox="1">
            <a:spLocks noChangeArrowheads="1"/>
          </p:cNvSpPr>
          <p:nvPr/>
        </p:nvSpPr>
        <p:spPr bwMode="auto">
          <a:xfrm>
            <a:off x="4251845" y="3779898"/>
            <a:ext cx="1317574" cy="214303"/>
          </a:xfrm>
          <a:prstGeom prst="rect">
            <a:avLst/>
          </a:prstGeom>
          <a:noFill/>
          <a:ln w="9525">
            <a:noFill/>
            <a:miter lim="800000"/>
            <a:headEnd/>
            <a:tailEnd/>
          </a:ln>
        </p:spPr>
        <p:txBody>
          <a:bodyPr rot="0" vert="horz" wrap="square" lIns="68580" tIns="34290" rIns="68580" bIns="34290" anchor="t" anchorCtr="0">
            <a:noAutofit/>
          </a:bodyPr>
          <a:lstStyle/>
          <a:p>
            <a:pPr algn="r">
              <a:lnSpc>
                <a:spcPct val="115000"/>
              </a:lnSpc>
              <a:spcAft>
                <a:spcPts val="750"/>
              </a:spcAft>
            </a:pPr>
            <a:r>
              <a:rPr lang="sv-SE" sz="825">
                <a:ea typeface="Calibri"/>
                <a:cs typeface="Times New Roman"/>
              </a:rPr>
              <a:t>Skriv här</a:t>
            </a:r>
          </a:p>
        </p:txBody>
      </p:sp>
      <p:cxnSp>
        <p:nvCxnSpPr>
          <p:cNvPr id="88" name="Line 6"/>
          <p:cNvCxnSpPr/>
          <p:nvPr/>
        </p:nvCxnSpPr>
        <p:spPr bwMode="auto">
          <a:xfrm flipV="1">
            <a:off x="5110695" y="2752216"/>
            <a:ext cx="2031206" cy="16197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9" name="Grupp 88"/>
          <p:cNvGrpSpPr/>
          <p:nvPr/>
        </p:nvGrpSpPr>
        <p:grpSpPr>
          <a:xfrm>
            <a:off x="5751705" y="3342150"/>
            <a:ext cx="2185563" cy="899329"/>
            <a:chOff x="370390" y="150471"/>
            <a:chExt cx="2914233" cy="1199515"/>
          </a:xfrm>
        </p:grpSpPr>
        <p:sp>
          <p:nvSpPr>
            <p:cNvPr id="91" name="Textruta 2"/>
            <p:cNvSpPr txBox="1">
              <a:spLocks noChangeArrowheads="1"/>
            </p:cNvSpPr>
            <p:nvPr/>
          </p:nvSpPr>
          <p:spPr bwMode="auto">
            <a:xfrm>
              <a:off x="1527858" y="150471"/>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93" name="Textruta 2"/>
            <p:cNvSpPr txBox="1">
              <a:spLocks noChangeArrowheads="1"/>
            </p:cNvSpPr>
            <p:nvPr/>
          </p:nvSpPr>
          <p:spPr bwMode="auto">
            <a:xfrm>
              <a:off x="1134319" y="451413"/>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95" name="Textruta 2"/>
            <p:cNvSpPr txBox="1">
              <a:spLocks noChangeArrowheads="1"/>
            </p:cNvSpPr>
            <p:nvPr/>
          </p:nvSpPr>
          <p:spPr bwMode="auto">
            <a:xfrm>
              <a:off x="740780" y="752354"/>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97" name="Textruta 2"/>
            <p:cNvSpPr txBox="1">
              <a:spLocks noChangeArrowheads="1"/>
            </p:cNvSpPr>
            <p:nvPr/>
          </p:nvSpPr>
          <p:spPr bwMode="auto">
            <a:xfrm>
              <a:off x="370390" y="1064871"/>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grpSp>
      <p:grpSp>
        <p:nvGrpSpPr>
          <p:cNvPr id="100" name="Grupp 99"/>
          <p:cNvGrpSpPr/>
          <p:nvPr/>
        </p:nvGrpSpPr>
        <p:grpSpPr>
          <a:xfrm>
            <a:off x="3352512" y="3110846"/>
            <a:ext cx="2454660" cy="1124959"/>
            <a:chOff x="196770" y="0"/>
            <a:chExt cx="3273048" cy="1500457"/>
          </a:xfrm>
        </p:grpSpPr>
        <p:sp>
          <p:nvSpPr>
            <p:cNvPr id="101" name="Textruta 2"/>
            <p:cNvSpPr txBox="1">
              <a:spLocks noChangeArrowheads="1"/>
            </p:cNvSpPr>
            <p:nvPr/>
          </p:nvSpPr>
          <p:spPr bwMode="auto">
            <a:xfrm>
              <a:off x="1713053" y="0"/>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dirty="0">
                  <a:ea typeface="Calibri"/>
                  <a:cs typeface="Times New Roman"/>
                </a:rPr>
                <a:t>Skriv här</a:t>
              </a:r>
            </a:p>
          </p:txBody>
        </p:sp>
        <p:sp>
          <p:nvSpPr>
            <p:cNvPr id="103" name="Textruta 2"/>
            <p:cNvSpPr txBox="1">
              <a:spLocks noChangeArrowheads="1"/>
            </p:cNvSpPr>
            <p:nvPr/>
          </p:nvSpPr>
          <p:spPr bwMode="auto">
            <a:xfrm>
              <a:off x="1307939" y="300942"/>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05" name="Textruta 2"/>
            <p:cNvSpPr txBox="1">
              <a:spLocks noChangeArrowheads="1"/>
            </p:cNvSpPr>
            <p:nvPr/>
          </p:nvSpPr>
          <p:spPr bwMode="auto">
            <a:xfrm>
              <a:off x="960699" y="601884"/>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07" name="Textruta 2"/>
            <p:cNvSpPr txBox="1">
              <a:spLocks noChangeArrowheads="1"/>
            </p:cNvSpPr>
            <p:nvPr/>
          </p:nvSpPr>
          <p:spPr bwMode="auto">
            <a:xfrm>
              <a:off x="555585" y="914400"/>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09" name="Textruta 2"/>
            <p:cNvSpPr txBox="1">
              <a:spLocks noChangeArrowheads="1"/>
            </p:cNvSpPr>
            <p:nvPr/>
          </p:nvSpPr>
          <p:spPr bwMode="auto">
            <a:xfrm>
              <a:off x="196770" y="1215342"/>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dirty="0">
                  <a:ea typeface="Calibri"/>
                  <a:cs typeface="Times New Roman"/>
                </a:rPr>
                <a:t>Skriv här</a:t>
              </a:r>
            </a:p>
          </p:txBody>
        </p:sp>
      </p:grpSp>
      <p:cxnSp>
        <p:nvCxnSpPr>
          <p:cNvPr id="111" name="Line 7"/>
          <p:cNvCxnSpPr/>
          <p:nvPr/>
        </p:nvCxnSpPr>
        <p:spPr bwMode="auto">
          <a:xfrm>
            <a:off x="5493298" y="1154601"/>
            <a:ext cx="1597414" cy="15935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5" name="Text Box 4"/>
          <p:cNvSpPr txBox="1">
            <a:spLocks noChangeArrowheads="1"/>
          </p:cNvSpPr>
          <p:nvPr/>
        </p:nvSpPr>
        <p:spPr bwMode="auto">
          <a:xfrm>
            <a:off x="1960669" y="4415141"/>
            <a:ext cx="1350169" cy="253916"/>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68580" tIns="34290" rIns="68580" bIns="34290" numCol="1" anchor="t" anchorCtr="0" compatLnSpc="1">
            <a:prstTxWarp prst="textNoShape">
              <a:avLst/>
            </a:prstTxWarp>
            <a:spAutoFit/>
          </a:bodyPr>
          <a:lstStyle/>
          <a:p>
            <a:pPr algn="ctr" fontAlgn="base">
              <a:spcBef>
                <a:spcPct val="0"/>
              </a:spcBef>
              <a:spcAft>
                <a:spcPct val="0"/>
              </a:spcAft>
            </a:pPr>
            <a:r>
              <a:rPr lang="sv-SE" altLang="sv-SE" sz="1200" b="1" dirty="0">
                <a:solidFill>
                  <a:srgbClr val="000000"/>
                </a:solidFill>
                <a:ea typeface="Times New Roman" pitchFamily="18" charset="0"/>
                <a:cs typeface="Times New Roman" pitchFamily="18" charset="0"/>
              </a:rPr>
              <a:t>Skriv här</a:t>
            </a:r>
            <a:endParaRPr lang="sv-SE" altLang="sv-SE" dirty="0">
              <a:cs typeface="Arial" pitchFamily="34" charset="0"/>
            </a:endParaRPr>
          </a:p>
        </p:txBody>
      </p:sp>
      <p:sp>
        <p:nvSpPr>
          <p:cNvPr id="1026" name="Text Box 3"/>
          <p:cNvSpPr txBox="1">
            <a:spLocks noChangeArrowheads="1"/>
          </p:cNvSpPr>
          <p:nvPr/>
        </p:nvSpPr>
        <p:spPr bwMode="auto">
          <a:xfrm>
            <a:off x="4498337" y="4434714"/>
            <a:ext cx="1350169" cy="253916"/>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68580" tIns="34290" rIns="68580" bIns="34290" numCol="1" anchor="t" anchorCtr="0" compatLnSpc="1">
            <a:prstTxWarp prst="textNoShape">
              <a:avLst/>
            </a:prstTxWarp>
            <a:spAutoFit/>
          </a:bodyPr>
          <a:lstStyle/>
          <a:p>
            <a:pPr algn="ctr" fontAlgn="base">
              <a:spcBef>
                <a:spcPct val="0"/>
              </a:spcBef>
              <a:spcAft>
                <a:spcPct val="0"/>
              </a:spcAft>
            </a:pPr>
            <a:r>
              <a:rPr lang="sv-SE" altLang="sv-SE" sz="1200" b="1" dirty="0">
                <a:solidFill>
                  <a:srgbClr val="000000"/>
                </a:solidFill>
                <a:ea typeface="Times New Roman" pitchFamily="18" charset="0"/>
                <a:cs typeface="Times New Roman" pitchFamily="18" charset="0"/>
              </a:rPr>
              <a:t>Skriv här</a:t>
            </a:r>
            <a:endParaRPr lang="sv-SE" altLang="sv-SE" dirty="0">
              <a:cs typeface="Arial" pitchFamily="34" charset="0"/>
            </a:endParaRPr>
          </a:p>
        </p:txBody>
      </p:sp>
      <p:sp>
        <p:nvSpPr>
          <p:cNvPr id="1028" name="Rectangle 104"/>
          <p:cNvSpPr>
            <a:spLocks noChangeArrowheads="1"/>
          </p:cNvSpPr>
          <p:nvPr/>
        </p:nvSpPr>
        <p:spPr bwMode="auto">
          <a:xfrm>
            <a:off x="-234925" y="173188"/>
            <a:ext cx="138564" cy="22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sv-SE" sz="1013"/>
          </a:p>
        </p:txBody>
      </p:sp>
      <p:cxnSp>
        <p:nvCxnSpPr>
          <p:cNvPr id="1033" name="Rak 1032"/>
          <p:cNvCxnSpPr/>
          <p:nvPr/>
        </p:nvCxnSpPr>
        <p:spPr>
          <a:xfrm>
            <a:off x="1986505" y="2748130"/>
            <a:ext cx="534325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ruta 11">
            <a:extLst>
              <a:ext uri="{FF2B5EF4-FFF2-40B4-BE49-F238E27FC236}">
                <a16:creationId xmlns:a16="http://schemas.microsoft.com/office/drawing/2014/main" id="{391B1953-A768-4D1D-B1F0-FD8400E1C129}"/>
              </a:ext>
            </a:extLst>
          </p:cNvPr>
          <p:cNvSpPr txBox="1"/>
          <p:nvPr/>
        </p:nvSpPr>
        <p:spPr>
          <a:xfrm>
            <a:off x="484444" y="178323"/>
            <a:ext cx="4084441" cy="646331"/>
          </a:xfrm>
          <a:prstGeom prst="rect">
            <a:avLst/>
          </a:prstGeom>
          <a:noFill/>
        </p:spPr>
        <p:txBody>
          <a:bodyPr wrap="square" rtlCol="0">
            <a:spAutoFit/>
          </a:bodyPr>
          <a:lstStyle/>
          <a:p>
            <a:r>
              <a:rPr lang="sv-SE" sz="2000" b="1" dirty="0"/>
              <a:t>Ishikawadiagram, fiskbensdiagram </a:t>
            </a:r>
            <a:endParaRPr lang="sv-SE" sz="2000" dirty="0"/>
          </a:p>
          <a:p>
            <a:endParaRPr lang="sv-SE" sz="1600" dirty="0"/>
          </a:p>
        </p:txBody>
      </p:sp>
      <p:cxnSp>
        <p:nvCxnSpPr>
          <p:cNvPr id="112" name="Line 6">
            <a:extLst>
              <a:ext uri="{FF2B5EF4-FFF2-40B4-BE49-F238E27FC236}">
                <a16:creationId xmlns:a16="http://schemas.microsoft.com/office/drawing/2014/main" id="{A7A0AD98-7AEB-4EEF-82B9-4ECB941FA508}"/>
              </a:ext>
            </a:extLst>
          </p:cNvPr>
          <p:cNvCxnSpPr/>
          <p:nvPr/>
        </p:nvCxnSpPr>
        <p:spPr bwMode="auto">
          <a:xfrm flipV="1">
            <a:off x="892833" y="2756141"/>
            <a:ext cx="2031475" cy="16198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13" name="Grupp 112">
            <a:extLst>
              <a:ext uri="{FF2B5EF4-FFF2-40B4-BE49-F238E27FC236}">
                <a16:creationId xmlns:a16="http://schemas.microsoft.com/office/drawing/2014/main" id="{FA93042B-2C2C-4F24-AA83-9F4AF8028B85}"/>
              </a:ext>
            </a:extLst>
          </p:cNvPr>
          <p:cNvGrpSpPr/>
          <p:nvPr/>
        </p:nvGrpSpPr>
        <p:grpSpPr>
          <a:xfrm>
            <a:off x="809943" y="3112483"/>
            <a:ext cx="2168202" cy="899329"/>
            <a:chOff x="0" y="451413"/>
            <a:chExt cx="2891084" cy="1199515"/>
          </a:xfrm>
        </p:grpSpPr>
        <p:sp>
          <p:nvSpPr>
            <p:cNvPr id="117" name="Textruta 2">
              <a:extLst>
                <a:ext uri="{FF2B5EF4-FFF2-40B4-BE49-F238E27FC236}">
                  <a16:creationId xmlns:a16="http://schemas.microsoft.com/office/drawing/2014/main" id="{3AABA1C7-2E7B-4906-8436-CC97A219DB38}"/>
                </a:ext>
              </a:extLst>
            </p:cNvPr>
            <p:cNvSpPr txBox="1">
              <a:spLocks noChangeArrowheads="1"/>
            </p:cNvSpPr>
            <p:nvPr/>
          </p:nvSpPr>
          <p:spPr bwMode="auto">
            <a:xfrm>
              <a:off x="1134319" y="451413"/>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19" name="Textruta 2">
              <a:extLst>
                <a:ext uri="{FF2B5EF4-FFF2-40B4-BE49-F238E27FC236}">
                  <a16:creationId xmlns:a16="http://schemas.microsoft.com/office/drawing/2014/main" id="{19457AF6-0C88-43F5-9B54-F00535DEEA55}"/>
                </a:ext>
              </a:extLst>
            </p:cNvPr>
            <p:cNvSpPr txBox="1">
              <a:spLocks noChangeArrowheads="1"/>
            </p:cNvSpPr>
            <p:nvPr/>
          </p:nvSpPr>
          <p:spPr bwMode="auto">
            <a:xfrm>
              <a:off x="740780" y="752354"/>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21" name="Textruta 2">
              <a:extLst>
                <a:ext uri="{FF2B5EF4-FFF2-40B4-BE49-F238E27FC236}">
                  <a16:creationId xmlns:a16="http://schemas.microsoft.com/office/drawing/2014/main" id="{F0CAE6FD-787C-48E9-AD4D-74996E1E3E71}"/>
                </a:ext>
              </a:extLst>
            </p:cNvPr>
            <p:cNvSpPr txBox="1">
              <a:spLocks noChangeArrowheads="1"/>
            </p:cNvSpPr>
            <p:nvPr/>
          </p:nvSpPr>
          <p:spPr bwMode="auto">
            <a:xfrm>
              <a:off x="370390" y="1064871"/>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23" name="Textruta 2">
              <a:extLst>
                <a:ext uri="{FF2B5EF4-FFF2-40B4-BE49-F238E27FC236}">
                  <a16:creationId xmlns:a16="http://schemas.microsoft.com/office/drawing/2014/main" id="{C59F806F-6514-4E63-94EB-E9D6967ECA3E}"/>
                </a:ext>
              </a:extLst>
            </p:cNvPr>
            <p:cNvSpPr txBox="1">
              <a:spLocks noChangeArrowheads="1"/>
            </p:cNvSpPr>
            <p:nvPr/>
          </p:nvSpPr>
          <p:spPr bwMode="auto">
            <a:xfrm>
              <a:off x="0" y="1365813"/>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grpSp>
      <p:grpSp>
        <p:nvGrpSpPr>
          <p:cNvPr id="124" name="Grupp 123">
            <a:extLst>
              <a:ext uri="{FF2B5EF4-FFF2-40B4-BE49-F238E27FC236}">
                <a16:creationId xmlns:a16="http://schemas.microsoft.com/office/drawing/2014/main" id="{D326D404-F13C-4B22-9474-D321686A701A}"/>
              </a:ext>
            </a:extLst>
          </p:cNvPr>
          <p:cNvGrpSpPr/>
          <p:nvPr/>
        </p:nvGrpSpPr>
        <p:grpSpPr>
          <a:xfrm>
            <a:off x="1428193" y="2998031"/>
            <a:ext cx="2454660" cy="1124959"/>
            <a:chOff x="196770" y="0"/>
            <a:chExt cx="3273048" cy="1500457"/>
          </a:xfrm>
        </p:grpSpPr>
        <p:sp>
          <p:nvSpPr>
            <p:cNvPr id="125" name="Textruta 2">
              <a:extLst>
                <a:ext uri="{FF2B5EF4-FFF2-40B4-BE49-F238E27FC236}">
                  <a16:creationId xmlns:a16="http://schemas.microsoft.com/office/drawing/2014/main" id="{E049C5C4-8493-40B8-9C48-CEB5247BA598}"/>
                </a:ext>
              </a:extLst>
            </p:cNvPr>
            <p:cNvSpPr txBox="1">
              <a:spLocks noChangeArrowheads="1"/>
            </p:cNvSpPr>
            <p:nvPr/>
          </p:nvSpPr>
          <p:spPr bwMode="auto">
            <a:xfrm>
              <a:off x="1713053" y="0"/>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dirty="0">
                  <a:ea typeface="Calibri"/>
                  <a:cs typeface="Times New Roman"/>
                </a:rPr>
                <a:t>Skriv här</a:t>
              </a:r>
            </a:p>
          </p:txBody>
        </p:sp>
        <p:sp>
          <p:nvSpPr>
            <p:cNvPr id="127" name="Textruta 2">
              <a:extLst>
                <a:ext uri="{FF2B5EF4-FFF2-40B4-BE49-F238E27FC236}">
                  <a16:creationId xmlns:a16="http://schemas.microsoft.com/office/drawing/2014/main" id="{904F5FF1-9DD6-4740-BF01-44989FD43A2F}"/>
                </a:ext>
              </a:extLst>
            </p:cNvPr>
            <p:cNvSpPr txBox="1">
              <a:spLocks noChangeArrowheads="1"/>
            </p:cNvSpPr>
            <p:nvPr/>
          </p:nvSpPr>
          <p:spPr bwMode="auto">
            <a:xfrm>
              <a:off x="1307939" y="300942"/>
              <a:ext cx="1756765" cy="285738"/>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29" name="Textruta 2">
              <a:extLst>
                <a:ext uri="{FF2B5EF4-FFF2-40B4-BE49-F238E27FC236}">
                  <a16:creationId xmlns:a16="http://schemas.microsoft.com/office/drawing/2014/main" id="{C96F63E6-56A5-4993-B87F-EE031B7E1735}"/>
                </a:ext>
              </a:extLst>
            </p:cNvPr>
            <p:cNvSpPr txBox="1">
              <a:spLocks noChangeArrowheads="1"/>
            </p:cNvSpPr>
            <p:nvPr/>
          </p:nvSpPr>
          <p:spPr bwMode="auto">
            <a:xfrm>
              <a:off x="960699" y="601884"/>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31" name="Textruta 2">
              <a:extLst>
                <a:ext uri="{FF2B5EF4-FFF2-40B4-BE49-F238E27FC236}">
                  <a16:creationId xmlns:a16="http://schemas.microsoft.com/office/drawing/2014/main" id="{AADF33DA-B056-44E3-9B63-77847C3A6112}"/>
                </a:ext>
              </a:extLst>
            </p:cNvPr>
            <p:cNvSpPr txBox="1">
              <a:spLocks noChangeArrowheads="1"/>
            </p:cNvSpPr>
            <p:nvPr/>
          </p:nvSpPr>
          <p:spPr bwMode="auto">
            <a:xfrm>
              <a:off x="555585" y="914400"/>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sp>
          <p:nvSpPr>
            <p:cNvPr id="133" name="Textruta 2">
              <a:extLst>
                <a:ext uri="{FF2B5EF4-FFF2-40B4-BE49-F238E27FC236}">
                  <a16:creationId xmlns:a16="http://schemas.microsoft.com/office/drawing/2014/main" id="{EC906B76-1D52-49F1-9AD8-82CBF2E1FED4}"/>
                </a:ext>
              </a:extLst>
            </p:cNvPr>
            <p:cNvSpPr txBox="1">
              <a:spLocks noChangeArrowheads="1"/>
            </p:cNvSpPr>
            <p:nvPr/>
          </p:nvSpPr>
          <p:spPr bwMode="auto">
            <a:xfrm>
              <a:off x="196770" y="1215342"/>
              <a:ext cx="1756410" cy="285115"/>
            </a:xfrm>
            <a:prstGeom prst="rect">
              <a:avLst/>
            </a:prstGeom>
            <a:noFill/>
            <a:ln w="9525">
              <a:noFill/>
              <a:miter lim="800000"/>
              <a:headEnd/>
              <a:tailEnd/>
            </a:ln>
          </p:spPr>
          <p:txBody>
            <a:bodyPr rot="0" vert="horz" wrap="square" lIns="68580" tIns="34290" rIns="68580" bIns="34290" anchor="t" anchorCtr="0">
              <a:noAutofit/>
            </a:bodyPr>
            <a:lstStyle/>
            <a:p>
              <a:pPr>
                <a:lnSpc>
                  <a:spcPct val="115000"/>
                </a:lnSpc>
                <a:spcAft>
                  <a:spcPts val="750"/>
                </a:spcAft>
              </a:pPr>
              <a:r>
                <a:rPr lang="sv-SE" sz="825">
                  <a:ea typeface="Calibri"/>
                  <a:cs typeface="Times New Roman"/>
                </a:rPr>
                <a:t>Skriv här</a:t>
              </a:r>
            </a:p>
          </p:txBody>
        </p:sp>
      </p:grpSp>
      <p:sp>
        <p:nvSpPr>
          <p:cNvPr id="135" name="Text Box 61">
            <a:extLst>
              <a:ext uri="{FF2B5EF4-FFF2-40B4-BE49-F238E27FC236}">
                <a16:creationId xmlns:a16="http://schemas.microsoft.com/office/drawing/2014/main" id="{7700EA1A-85CC-4881-B65D-6DEEED4829FF}"/>
              </a:ext>
            </a:extLst>
          </p:cNvPr>
          <p:cNvSpPr txBox="1">
            <a:spLocks noChangeArrowheads="1"/>
          </p:cNvSpPr>
          <p:nvPr/>
        </p:nvSpPr>
        <p:spPr bwMode="auto">
          <a:xfrm>
            <a:off x="1969053" y="1211094"/>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dirty="0">
                <a:ea typeface="Times New Roman" pitchFamily="18" charset="0"/>
                <a:cs typeface="Times New Roman" pitchFamily="18" charset="0"/>
              </a:rPr>
              <a:t>Skriv här</a:t>
            </a:r>
            <a:endParaRPr lang="sv-SE" altLang="sv-SE" dirty="0">
              <a:cs typeface="Arial" pitchFamily="34" charset="0"/>
            </a:endParaRPr>
          </a:p>
        </p:txBody>
      </p:sp>
      <p:sp>
        <p:nvSpPr>
          <p:cNvPr id="136" name="Text Box 59">
            <a:extLst>
              <a:ext uri="{FF2B5EF4-FFF2-40B4-BE49-F238E27FC236}">
                <a16:creationId xmlns:a16="http://schemas.microsoft.com/office/drawing/2014/main" id="{5AF2FD30-C079-4791-96BE-F6004845C546}"/>
              </a:ext>
            </a:extLst>
          </p:cNvPr>
          <p:cNvSpPr txBox="1">
            <a:spLocks noChangeArrowheads="1"/>
          </p:cNvSpPr>
          <p:nvPr/>
        </p:nvSpPr>
        <p:spPr bwMode="auto">
          <a:xfrm>
            <a:off x="2197653" y="1439694"/>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a:ea typeface="Times New Roman" pitchFamily="18" charset="0"/>
                <a:cs typeface="Times New Roman" pitchFamily="18" charset="0"/>
              </a:rPr>
              <a:t>Skriv här</a:t>
            </a:r>
            <a:endParaRPr lang="sv-SE" altLang="sv-SE">
              <a:cs typeface="Arial" pitchFamily="34" charset="0"/>
            </a:endParaRPr>
          </a:p>
        </p:txBody>
      </p:sp>
      <p:sp>
        <p:nvSpPr>
          <p:cNvPr id="137" name="Text Box 57">
            <a:extLst>
              <a:ext uri="{FF2B5EF4-FFF2-40B4-BE49-F238E27FC236}">
                <a16:creationId xmlns:a16="http://schemas.microsoft.com/office/drawing/2014/main" id="{F4DC2D33-8912-46CD-B9AB-F3748BBBDF22}"/>
              </a:ext>
            </a:extLst>
          </p:cNvPr>
          <p:cNvSpPr txBox="1">
            <a:spLocks noChangeArrowheads="1"/>
          </p:cNvSpPr>
          <p:nvPr/>
        </p:nvSpPr>
        <p:spPr bwMode="auto">
          <a:xfrm>
            <a:off x="2426253" y="1668294"/>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38" name="Text Box 55">
            <a:extLst>
              <a:ext uri="{FF2B5EF4-FFF2-40B4-BE49-F238E27FC236}">
                <a16:creationId xmlns:a16="http://schemas.microsoft.com/office/drawing/2014/main" id="{CF1F95D5-45D1-4A37-B30D-04AFF5C42012}"/>
              </a:ext>
            </a:extLst>
          </p:cNvPr>
          <p:cNvSpPr txBox="1">
            <a:spLocks noChangeArrowheads="1"/>
          </p:cNvSpPr>
          <p:nvPr/>
        </p:nvSpPr>
        <p:spPr bwMode="auto">
          <a:xfrm>
            <a:off x="2654853" y="1896894"/>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39" name="Text Box 53">
            <a:extLst>
              <a:ext uri="{FF2B5EF4-FFF2-40B4-BE49-F238E27FC236}">
                <a16:creationId xmlns:a16="http://schemas.microsoft.com/office/drawing/2014/main" id="{C8E6BAFF-6C4E-4B28-9AC4-3D2810EFDF43}"/>
              </a:ext>
            </a:extLst>
          </p:cNvPr>
          <p:cNvSpPr txBox="1">
            <a:spLocks noChangeArrowheads="1"/>
          </p:cNvSpPr>
          <p:nvPr/>
        </p:nvSpPr>
        <p:spPr bwMode="auto">
          <a:xfrm>
            <a:off x="2883453" y="2125494"/>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dirty="0">
                <a:ea typeface="Times New Roman" pitchFamily="18" charset="0"/>
                <a:cs typeface="Times New Roman" pitchFamily="18" charset="0"/>
              </a:rPr>
              <a:t>Skriv här</a:t>
            </a:r>
            <a:endParaRPr lang="sv-SE" altLang="sv-SE" sz="825" dirty="0">
              <a:cs typeface="Arial" pitchFamily="34" charset="0"/>
            </a:endParaRPr>
          </a:p>
        </p:txBody>
      </p:sp>
      <p:sp>
        <p:nvSpPr>
          <p:cNvPr id="141" name="Text Box 57">
            <a:extLst>
              <a:ext uri="{FF2B5EF4-FFF2-40B4-BE49-F238E27FC236}">
                <a16:creationId xmlns:a16="http://schemas.microsoft.com/office/drawing/2014/main" id="{434935D9-957B-4E1A-A008-3CAE4E25B41B}"/>
              </a:ext>
            </a:extLst>
          </p:cNvPr>
          <p:cNvSpPr txBox="1">
            <a:spLocks noChangeArrowheads="1"/>
          </p:cNvSpPr>
          <p:nvPr/>
        </p:nvSpPr>
        <p:spPr bwMode="auto">
          <a:xfrm>
            <a:off x="4833390" y="1799323"/>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42" name="Text Box 55">
            <a:extLst>
              <a:ext uri="{FF2B5EF4-FFF2-40B4-BE49-F238E27FC236}">
                <a16:creationId xmlns:a16="http://schemas.microsoft.com/office/drawing/2014/main" id="{333011BC-0984-4E0A-A8B1-3E606F5EE294}"/>
              </a:ext>
            </a:extLst>
          </p:cNvPr>
          <p:cNvSpPr txBox="1">
            <a:spLocks noChangeArrowheads="1"/>
          </p:cNvSpPr>
          <p:nvPr/>
        </p:nvSpPr>
        <p:spPr bwMode="auto">
          <a:xfrm>
            <a:off x="5061990" y="2027923"/>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43" name="Text Box 53">
            <a:extLst>
              <a:ext uri="{FF2B5EF4-FFF2-40B4-BE49-F238E27FC236}">
                <a16:creationId xmlns:a16="http://schemas.microsoft.com/office/drawing/2014/main" id="{A32614CB-8DF7-4CB4-B880-9795425AF506}"/>
              </a:ext>
            </a:extLst>
          </p:cNvPr>
          <p:cNvSpPr txBox="1">
            <a:spLocks noChangeArrowheads="1"/>
          </p:cNvSpPr>
          <p:nvPr/>
        </p:nvSpPr>
        <p:spPr bwMode="auto">
          <a:xfrm>
            <a:off x="4404393" y="1279093"/>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dirty="0">
                <a:ea typeface="Times New Roman" pitchFamily="18" charset="0"/>
                <a:cs typeface="Times New Roman" pitchFamily="18" charset="0"/>
              </a:rPr>
              <a:t>Skriv här</a:t>
            </a:r>
            <a:endParaRPr lang="sv-SE" altLang="sv-SE" sz="825" dirty="0">
              <a:cs typeface="Arial" pitchFamily="34" charset="0"/>
            </a:endParaRPr>
          </a:p>
        </p:txBody>
      </p:sp>
      <p:sp>
        <p:nvSpPr>
          <p:cNvPr id="144" name="Text Box 61">
            <a:extLst>
              <a:ext uri="{FF2B5EF4-FFF2-40B4-BE49-F238E27FC236}">
                <a16:creationId xmlns:a16="http://schemas.microsoft.com/office/drawing/2014/main" id="{ADEC0886-F52D-4B96-B0A8-B67E39782E4E}"/>
              </a:ext>
            </a:extLst>
          </p:cNvPr>
          <p:cNvSpPr txBox="1">
            <a:spLocks noChangeArrowheads="1"/>
          </p:cNvSpPr>
          <p:nvPr/>
        </p:nvSpPr>
        <p:spPr bwMode="auto">
          <a:xfrm>
            <a:off x="5066814" y="1306939"/>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dirty="0">
                <a:ea typeface="Times New Roman" pitchFamily="18" charset="0"/>
                <a:cs typeface="Times New Roman" pitchFamily="18" charset="0"/>
              </a:rPr>
              <a:t>Skriv här</a:t>
            </a:r>
            <a:endParaRPr lang="sv-SE" altLang="sv-SE" dirty="0">
              <a:cs typeface="Arial" pitchFamily="34" charset="0"/>
            </a:endParaRPr>
          </a:p>
        </p:txBody>
      </p:sp>
      <p:sp>
        <p:nvSpPr>
          <p:cNvPr id="145" name="Text Box 59">
            <a:extLst>
              <a:ext uri="{FF2B5EF4-FFF2-40B4-BE49-F238E27FC236}">
                <a16:creationId xmlns:a16="http://schemas.microsoft.com/office/drawing/2014/main" id="{4A2044EE-6817-4963-B67B-20DE2990396D}"/>
              </a:ext>
            </a:extLst>
          </p:cNvPr>
          <p:cNvSpPr txBox="1">
            <a:spLocks noChangeArrowheads="1"/>
          </p:cNvSpPr>
          <p:nvPr/>
        </p:nvSpPr>
        <p:spPr bwMode="auto">
          <a:xfrm>
            <a:off x="5295414" y="1535539"/>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900">
                <a:ea typeface="Times New Roman" pitchFamily="18" charset="0"/>
                <a:cs typeface="Times New Roman" pitchFamily="18" charset="0"/>
              </a:rPr>
              <a:t>Skriv här</a:t>
            </a:r>
            <a:endParaRPr lang="sv-SE" altLang="sv-SE">
              <a:cs typeface="Arial" pitchFamily="34" charset="0"/>
            </a:endParaRPr>
          </a:p>
        </p:txBody>
      </p:sp>
      <p:sp>
        <p:nvSpPr>
          <p:cNvPr id="146" name="Text Box 57">
            <a:extLst>
              <a:ext uri="{FF2B5EF4-FFF2-40B4-BE49-F238E27FC236}">
                <a16:creationId xmlns:a16="http://schemas.microsoft.com/office/drawing/2014/main" id="{683F802D-5FE8-4FAC-807D-2645AF9844FB}"/>
              </a:ext>
            </a:extLst>
          </p:cNvPr>
          <p:cNvSpPr txBox="1">
            <a:spLocks noChangeArrowheads="1"/>
          </p:cNvSpPr>
          <p:nvPr/>
        </p:nvSpPr>
        <p:spPr bwMode="auto">
          <a:xfrm>
            <a:off x="5524014" y="1764139"/>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47" name="Text Box 55">
            <a:extLst>
              <a:ext uri="{FF2B5EF4-FFF2-40B4-BE49-F238E27FC236}">
                <a16:creationId xmlns:a16="http://schemas.microsoft.com/office/drawing/2014/main" id="{DB07F2E5-F0F6-43F1-9EE6-ADDFF9E9257A}"/>
              </a:ext>
            </a:extLst>
          </p:cNvPr>
          <p:cNvSpPr txBox="1">
            <a:spLocks noChangeArrowheads="1"/>
          </p:cNvSpPr>
          <p:nvPr/>
        </p:nvSpPr>
        <p:spPr bwMode="auto">
          <a:xfrm>
            <a:off x="5752614" y="1992739"/>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
        <p:nvSpPr>
          <p:cNvPr id="149" name="Text Box 57">
            <a:extLst>
              <a:ext uri="{FF2B5EF4-FFF2-40B4-BE49-F238E27FC236}">
                <a16:creationId xmlns:a16="http://schemas.microsoft.com/office/drawing/2014/main" id="{C7BFA0F2-FFBE-4F16-AEED-D6E51026E2E2}"/>
              </a:ext>
            </a:extLst>
          </p:cNvPr>
          <p:cNvSpPr txBox="1">
            <a:spLocks noChangeArrowheads="1"/>
          </p:cNvSpPr>
          <p:nvPr/>
        </p:nvSpPr>
        <p:spPr bwMode="auto">
          <a:xfrm>
            <a:off x="4642986" y="1535798"/>
            <a:ext cx="1318022"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gn="r" fontAlgn="base">
              <a:spcBef>
                <a:spcPct val="0"/>
              </a:spcBef>
              <a:spcAft>
                <a:spcPct val="0"/>
              </a:spcAft>
            </a:pPr>
            <a:r>
              <a:rPr lang="sv-SE" altLang="sv-SE" sz="825">
                <a:ea typeface="Times New Roman" pitchFamily="18" charset="0"/>
                <a:cs typeface="Times New Roman" pitchFamily="18" charset="0"/>
              </a:rPr>
              <a:t>Skriv här</a:t>
            </a:r>
            <a:endParaRPr lang="sv-SE" altLang="sv-SE" sz="825">
              <a:cs typeface="Arial" pitchFamily="34" charset="0"/>
            </a:endParaRPr>
          </a:p>
        </p:txBody>
      </p:sp>
    </p:spTree>
    <p:extLst>
      <p:ext uri="{BB962C8B-B14F-4D97-AF65-F5344CB8AC3E}">
        <p14:creationId xmlns:p14="http://schemas.microsoft.com/office/powerpoint/2010/main" val="2651115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79477996-8868-4D42-84A1-D2C7E8DE28EB}"/>
              </a:ext>
            </a:extLst>
          </p:cNvPr>
          <p:cNvSpPr>
            <a:spLocks noGrp="1"/>
          </p:cNvSpPr>
          <p:nvPr>
            <p:ph idx="1"/>
          </p:nvPr>
        </p:nvSpPr>
        <p:spPr>
          <a:xfrm>
            <a:off x="740228" y="502919"/>
            <a:ext cx="7667397" cy="4271382"/>
          </a:xfrm>
        </p:spPr>
        <p:txBody>
          <a:bodyPr/>
          <a:lstStyle/>
          <a:p>
            <a:pPr marL="0" indent="0" algn="l">
              <a:spcBef>
                <a:spcPts val="0"/>
              </a:spcBef>
              <a:buNone/>
            </a:pPr>
            <a:r>
              <a:rPr lang="sv-SE" sz="1800" b="1" i="0" dirty="0">
                <a:solidFill>
                  <a:srgbClr val="000000"/>
                </a:solidFill>
                <a:effectLst/>
                <a:latin typeface="+mj-lt"/>
              </a:rPr>
              <a:t>Ishikawadiagram (fiskbensdiagram)</a:t>
            </a:r>
          </a:p>
          <a:p>
            <a:pPr marL="0" indent="0" algn="l">
              <a:spcBef>
                <a:spcPts val="0"/>
              </a:spcBef>
              <a:buNone/>
            </a:pPr>
            <a:r>
              <a:rPr lang="sv-SE" sz="1400" b="0" i="0" dirty="0">
                <a:solidFill>
                  <a:srgbClr val="000000"/>
                </a:solidFill>
                <a:effectLst/>
                <a:latin typeface="+mj-lt"/>
              </a:rPr>
              <a:t>Fiskbensdiagrammet har fått sitt namn från utseendet som för tankarna till ett fiskskelett. Metoden uppfanns av Kaoru Ishikawa 1943.</a:t>
            </a:r>
          </a:p>
          <a:p>
            <a:pPr marL="0" indent="0" algn="l">
              <a:spcBef>
                <a:spcPts val="0"/>
              </a:spcBef>
              <a:buNone/>
            </a:pPr>
            <a:endParaRPr lang="sv-SE" sz="1400" b="0" i="0" dirty="0">
              <a:solidFill>
                <a:srgbClr val="000000"/>
              </a:solidFill>
              <a:effectLst/>
              <a:latin typeface="+mj-lt"/>
            </a:endParaRPr>
          </a:p>
          <a:p>
            <a:pPr marL="0" indent="0">
              <a:spcBef>
                <a:spcPts val="0"/>
              </a:spcBef>
              <a:buNone/>
            </a:pPr>
            <a:r>
              <a:rPr lang="sv-SE" sz="1400" b="0" i="0" dirty="0">
                <a:solidFill>
                  <a:srgbClr val="000000"/>
                </a:solidFill>
                <a:effectLst/>
                <a:latin typeface="+mj-lt"/>
              </a:rPr>
              <a:t>Diagrammet består av en "ryggrad" som i ena änden har ett "huvud" där problemet skrivs in. Från ”ryggraden” utgår ett antal "ben" där tänkbara huvudorsaker till problemet kan skrivas in. Mindre ”delben” ger allt mer detaljerad information om orsakerna till problemet. Orsakerna analyseras ytterligare och därefter identifierar man de viktigaste grundorsakerna (grundproblemen). Besluta för i vilken ordning grundorsakerna ska arbetas vidare med.</a:t>
            </a:r>
          </a:p>
          <a:p>
            <a:pPr marL="0" indent="0" algn="l">
              <a:spcBef>
                <a:spcPts val="0"/>
              </a:spcBef>
              <a:buNone/>
            </a:pPr>
            <a:endParaRPr lang="sv-SE" sz="1400" dirty="0">
              <a:solidFill>
                <a:srgbClr val="000000"/>
              </a:solidFill>
              <a:latin typeface="+mj-lt"/>
            </a:endParaRPr>
          </a:p>
          <a:p>
            <a:pPr marL="0" indent="0" algn="l">
              <a:spcBef>
                <a:spcPts val="0"/>
              </a:spcBef>
              <a:buNone/>
            </a:pPr>
            <a:r>
              <a:rPr lang="sv-SE" sz="1400" b="0" i="0" dirty="0">
                <a:solidFill>
                  <a:srgbClr val="000000"/>
                </a:solidFill>
                <a:effectLst/>
                <a:latin typeface="+mj-lt"/>
              </a:rPr>
              <a:t>Brainstorma kring orsaker till problemet</a:t>
            </a:r>
          </a:p>
          <a:p>
            <a:pPr lvl="1">
              <a:spcBef>
                <a:spcPts val="0"/>
              </a:spcBef>
              <a:buFont typeface="Arial" panose="020B0604020202020204" pitchFamily="34" charset="0"/>
              <a:buChar char="•"/>
            </a:pPr>
            <a:r>
              <a:rPr lang="sv-SE" sz="1400" b="0" i="0" dirty="0">
                <a:solidFill>
                  <a:srgbClr val="000000"/>
                </a:solidFill>
                <a:effectLst/>
                <a:latin typeface="+mj-lt"/>
              </a:rPr>
              <a:t>Vilka är de möjliga orsakerna till att...?</a:t>
            </a:r>
          </a:p>
          <a:p>
            <a:pPr lvl="1">
              <a:spcBef>
                <a:spcPts val="0"/>
              </a:spcBef>
              <a:buFont typeface="Arial" panose="020B0604020202020204" pitchFamily="34" charset="0"/>
              <a:buChar char="•"/>
            </a:pPr>
            <a:r>
              <a:rPr lang="sv-SE" sz="1400" b="0" i="0" dirty="0">
                <a:solidFill>
                  <a:srgbClr val="000000"/>
                </a:solidFill>
                <a:effectLst/>
                <a:latin typeface="+mj-lt"/>
              </a:rPr>
              <a:t>Vilka orsaker finns bakom...?</a:t>
            </a:r>
          </a:p>
          <a:p>
            <a:pPr lvl="1">
              <a:spcBef>
                <a:spcPts val="0"/>
              </a:spcBef>
              <a:buFont typeface="Arial" panose="020B0604020202020204" pitchFamily="34" charset="0"/>
              <a:buChar char="•"/>
            </a:pPr>
            <a:r>
              <a:rPr lang="sv-SE" sz="1400" b="0" i="0" dirty="0">
                <a:solidFill>
                  <a:srgbClr val="000000"/>
                </a:solidFill>
                <a:effectLst/>
                <a:latin typeface="+mj-lt"/>
              </a:rPr>
              <a:t>Varför kan vi inte...?</a:t>
            </a:r>
          </a:p>
          <a:p>
            <a:pPr lvl="1">
              <a:spcBef>
                <a:spcPts val="0"/>
              </a:spcBef>
              <a:buFont typeface="Arial" panose="020B0604020202020204" pitchFamily="34" charset="0"/>
              <a:buChar char="•"/>
            </a:pPr>
            <a:r>
              <a:rPr lang="sv-SE" sz="1400" b="0" i="0" dirty="0">
                <a:solidFill>
                  <a:srgbClr val="000000"/>
                </a:solidFill>
                <a:effectLst/>
                <a:latin typeface="+mj-lt"/>
              </a:rPr>
              <a:t>Varför har vi problem med...?</a:t>
            </a:r>
            <a:endParaRPr lang="sv-SE" sz="1400" dirty="0">
              <a:solidFill>
                <a:srgbClr val="000000"/>
              </a:solidFill>
              <a:latin typeface="+mj-lt"/>
            </a:endParaRPr>
          </a:p>
          <a:p>
            <a:pPr lvl="1">
              <a:spcBef>
                <a:spcPts val="0"/>
              </a:spcBef>
              <a:buFont typeface="Arial" panose="020B0604020202020204" pitchFamily="34" charset="0"/>
              <a:buChar char="•"/>
            </a:pPr>
            <a:endParaRPr lang="sv-SE" sz="1200" b="0" i="0" dirty="0">
              <a:solidFill>
                <a:srgbClr val="000000"/>
              </a:solidFill>
              <a:effectLst/>
              <a:latin typeface="+mj-lt"/>
            </a:endParaRPr>
          </a:p>
          <a:p>
            <a:pPr marL="0" indent="0">
              <a:lnSpc>
                <a:spcPct val="107000"/>
              </a:lnSpc>
              <a:spcBef>
                <a:spcPts val="600"/>
              </a:spcBef>
              <a:buNone/>
            </a:pPr>
            <a:r>
              <a:rPr lang="sv-SE" sz="1200" spc="50" dirty="0">
                <a:solidFill>
                  <a:srgbClr val="7F7F7F"/>
                </a:solidFill>
                <a:effectLst/>
                <a:latin typeface="Calibri" panose="020F0502020204030204" pitchFamily="34" charset="0"/>
                <a:ea typeface="Times New Roman" panose="02020603050405020304" pitchFamily="18" charset="0"/>
                <a:cs typeface="Times New Roman" panose="02020603050405020304" pitchFamily="18" charset="0"/>
              </a:rPr>
              <a:t>Om dokumentet och innovationsprocessen</a:t>
            </a:r>
            <a:endParaRPr lang="sv-SE" sz="1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Bef>
                <a:spcPts val="0"/>
              </a:spcBef>
              <a:buNone/>
            </a:pPr>
            <a:r>
              <a:rPr lang="sv-SE" sz="1000" dirty="0">
                <a:solidFill>
                  <a:srgbClr val="7F7F7F"/>
                </a:solidFill>
                <a:effectLst/>
                <a:latin typeface="Calibri Light" panose="020F0302020204030204" pitchFamily="34" charset="0"/>
                <a:ea typeface="Calibri" panose="020F0502020204030204" pitchFamily="34" charset="0"/>
                <a:cs typeface="Times New Roman" panose="02020603050405020304" pitchFamily="18" charset="0"/>
              </a:rPr>
              <a:t>Detta dokument är en del av innovationsprocessen för hälso- och sjukvården i Västra Götalandsregionen. Mer information finns på </a:t>
            </a:r>
            <a:r>
              <a:rPr lang="sv-SE" sz="1000" u="sng" dirty="0" err="1">
                <a:solidFill>
                  <a:srgbClr val="033160"/>
                </a:solidFill>
                <a:effectLst/>
                <a:latin typeface="Calibri Light" panose="020F0302020204030204" pitchFamily="34" charset="0"/>
                <a:ea typeface="Calibri" panose="020F0502020204030204" pitchFamily="34" charset="0"/>
                <a:cs typeface="Times New Roman" panose="02020603050405020304" pitchFamily="18" charset="0"/>
                <a:hlinkClick r:id="rId2"/>
              </a:rPr>
              <a:t>Innovationsplattformens</a:t>
            </a:r>
            <a:r>
              <a:rPr lang="sv-SE" sz="1000" u="sng" dirty="0">
                <a:solidFill>
                  <a:srgbClr val="033160"/>
                </a:solidFill>
                <a:effectLst/>
                <a:latin typeface="Calibri Light" panose="020F0302020204030204" pitchFamily="34" charset="0"/>
                <a:ea typeface="Calibri" panose="020F0502020204030204" pitchFamily="34" charset="0"/>
                <a:cs typeface="Times New Roman" panose="02020603050405020304" pitchFamily="18" charset="0"/>
                <a:hlinkClick r:id="rId2"/>
              </a:rPr>
              <a:t> webbsida</a:t>
            </a:r>
            <a:r>
              <a:rPr lang="sv-SE" sz="1000" dirty="0">
                <a:solidFill>
                  <a:srgbClr val="7F7F7F"/>
                </a:solidFill>
                <a:effectLst/>
                <a:latin typeface="Calibri Light" panose="020F0302020204030204" pitchFamily="34" charset="0"/>
                <a:ea typeface="Calibri" panose="020F0502020204030204" pitchFamily="34" charset="0"/>
                <a:cs typeface="Times New Roman" panose="02020603050405020304" pitchFamily="18" charset="0"/>
              </a:rPr>
              <a:t> under innovationsprocess. </a:t>
            </a:r>
          </a:p>
          <a:p>
            <a:pPr marL="0" indent="0">
              <a:lnSpc>
                <a:spcPct val="107000"/>
              </a:lnSpc>
              <a:spcBef>
                <a:spcPts val="0"/>
              </a:spcBef>
              <a:buNone/>
            </a:pPr>
            <a:r>
              <a:rPr lang="sv-SE" sz="1000" dirty="0">
                <a:solidFill>
                  <a:srgbClr val="7F7F7F"/>
                </a:solidFill>
                <a:effectLst/>
                <a:latin typeface="Calibri Light" panose="020F0302020204030204" pitchFamily="34" charset="0"/>
                <a:ea typeface="Calibri" panose="020F0502020204030204" pitchFamily="34" charset="0"/>
                <a:cs typeface="Times New Roman" panose="02020603050405020304" pitchFamily="18" charset="0"/>
              </a:rPr>
              <a:t>För synpunkter och förslag på förbättringar, kontakta </a:t>
            </a:r>
            <a:r>
              <a:rPr lang="sv-SE" sz="1000" u="sng" dirty="0">
                <a:solidFill>
                  <a:srgbClr val="033160"/>
                </a:solidFill>
                <a:effectLst/>
                <a:latin typeface="Calibri Light" panose="020F0302020204030204" pitchFamily="34" charset="0"/>
                <a:ea typeface="Calibri" panose="020F0502020204030204" pitchFamily="34" charset="0"/>
                <a:cs typeface="Times New Roman" panose="02020603050405020304" pitchFamily="18" charset="0"/>
                <a:hlinkClick r:id="rId3"/>
              </a:rPr>
              <a:t>innovationsplattformen@vgregion.se</a:t>
            </a:r>
            <a:r>
              <a:rPr lang="sv-SE" sz="1000" dirty="0">
                <a:solidFill>
                  <a:srgbClr val="7F7F7F"/>
                </a:solidFill>
                <a:effectLst/>
                <a:latin typeface="Calibri Light" panose="020F0302020204030204" pitchFamily="34" charset="0"/>
                <a:ea typeface="Calibri" panose="020F0502020204030204" pitchFamily="34" charset="0"/>
                <a:cs typeface="Times New Roman" panose="02020603050405020304" pitchFamily="18" charset="0"/>
              </a:rPr>
              <a:t> </a:t>
            </a:r>
            <a:endParaRPr lang="sv-SE" sz="1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buNone/>
            </a:pPr>
            <a:endParaRPr lang="sv-SE" sz="1500" b="0" i="0" dirty="0">
              <a:solidFill>
                <a:srgbClr val="000000"/>
              </a:solidFill>
              <a:effectLst/>
              <a:latin typeface="+mj-lt"/>
            </a:endParaRPr>
          </a:p>
        </p:txBody>
      </p:sp>
    </p:spTree>
    <p:extLst>
      <p:ext uri="{BB962C8B-B14F-4D97-AF65-F5344CB8AC3E}">
        <p14:creationId xmlns:p14="http://schemas.microsoft.com/office/powerpoint/2010/main" val="615934570"/>
      </p:ext>
    </p:extLst>
  </p:cSld>
  <p:clrMapOvr>
    <a:masterClrMapping/>
  </p:clrMapOvr>
</p:sld>
</file>

<file path=ppt/theme/theme1.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NY VGR_vitt_blue" id="{94C8D189-9F4F-4129-A129-E5D56A12F4C9}" vid="{DBFF57A2-E5C3-44F7-AE72-6AEE53DC3105}"/>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VGR_eng_vit_blue</Template>
  <TotalTime>41</TotalTime>
  <Words>274</Words>
  <Application>Microsoft Office PowerPoint</Application>
  <PresentationFormat>Bildspel på skärmen (16:9)</PresentationFormat>
  <Paragraphs>64</Paragraphs>
  <Slides>2</Slides>
  <Notes>0</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2</vt:i4>
      </vt:variant>
    </vt:vector>
  </HeadingPairs>
  <TitlesOfParts>
    <vt:vector size="7" baseType="lpstr">
      <vt:lpstr>Arial</vt:lpstr>
      <vt:lpstr>Calibri</vt:lpstr>
      <vt:lpstr>Calibri Light</vt:lpstr>
      <vt:lpstr>Times New Roman</vt:lpstr>
      <vt:lpstr>VGR_vitt_blue</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Mall Ishikawadiagram</dc:title>
  <dc:creator>Sandra Olsson</dc:creator>
  <keywords/>
  <lastModifiedBy>Eva Nilsson</lastModifiedBy>
  <revision>6</revision>
  <dcterms:created xsi:type="dcterms:W3CDTF">2020-11-20T09:42:33.0000000Z</dcterms:created>
  <dcterms:modified xsi:type="dcterms:W3CDTF">2025-07-03T20:37:20.0000000Z</dcterms:modified>
</coreProperties>
</file>