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31"/>
  </p:notesMasterIdLst>
  <p:handoutMasterIdLst>
    <p:handoutMasterId r:id="rId32"/>
  </p:handoutMasterIdLst>
  <p:sldIdLst>
    <p:sldId id="284" r:id="rId6"/>
    <p:sldId id="339" r:id="rId7"/>
    <p:sldId id="340" r:id="rId8"/>
    <p:sldId id="329" r:id="rId9"/>
    <p:sldId id="330" r:id="rId10"/>
    <p:sldId id="332" r:id="rId11"/>
    <p:sldId id="333" r:id="rId12"/>
    <p:sldId id="295" r:id="rId13"/>
    <p:sldId id="337" r:id="rId14"/>
    <p:sldId id="296" r:id="rId15"/>
    <p:sldId id="338" r:id="rId16"/>
    <p:sldId id="297" r:id="rId17"/>
    <p:sldId id="298" r:id="rId18"/>
    <p:sldId id="334" r:id="rId19"/>
    <p:sldId id="304" r:id="rId20"/>
    <p:sldId id="301" r:id="rId21"/>
    <p:sldId id="335" r:id="rId22"/>
    <p:sldId id="305" r:id="rId23"/>
    <p:sldId id="302" r:id="rId24"/>
    <p:sldId id="336" r:id="rId25"/>
    <p:sldId id="300" r:id="rId26"/>
    <p:sldId id="331" r:id="rId27"/>
    <p:sldId id="343" r:id="rId28"/>
    <p:sldId id="294" r:id="rId29"/>
    <p:sldId id="290" r:id="rId30"/>
  </p:sldIdLst>
  <p:sldSz cx="12192000" cy="6858000"/>
  <p:notesSz cx="6797675" cy="9926638"/>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ldId id="284"/>
            <p14:sldId id="339"/>
            <p14:sldId id="340"/>
            <p14:sldId id="329"/>
            <p14:sldId id="330"/>
            <p14:sldId id="332"/>
            <p14:sldId id="333"/>
            <p14:sldId id="295"/>
            <p14:sldId id="337"/>
            <p14:sldId id="296"/>
            <p14:sldId id="338"/>
            <p14:sldId id="297"/>
            <p14:sldId id="298"/>
            <p14:sldId id="334"/>
            <p14:sldId id="304"/>
            <p14:sldId id="301"/>
            <p14:sldId id="335"/>
            <p14:sldId id="305"/>
            <p14:sldId id="302"/>
            <p14:sldId id="336"/>
            <p14:sldId id="300"/>
            <p14:sldId id="331"/>
            <p14:sldId id="343"/>
            <p14:sldId id="294"/>
          </p14:sldIdLst>
        </p14:section>
        <p14:section name="Instruktioner" id="{2CE78CED-5BFF-4E73-9F86-7FD6AA461B08}">
          <p14:sldIdLst/>
        </p14:section>
        <p14:section name="Presentation" id="{B972C155-D5BF-46A7-B591-A42909CFC1FA}">
          <p14:sldIdLst>
            <p14:sldId id="29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CEA8B67-F183-1376-E7F8-FD86298C7B8F}" name="Rosanna Hansenäs" initials="RH" userId="S::rosha13@vgregion.se::c1d25c43-f432-4d38-8b5d-fde174985ae2" providerId="AD"/>
  <p188:author id="{7C28F195-50BF-957E-B459-844690F07E34}" name="Sara Näslund" initials="SN" userId="S::sarna8@vgregion.se::390f8b82-cea0-4e18-8d9f-6c305a403e04" providerId="AD"/>
  <p188:author id="{18CEB797-5D0A-EE15-F836-63D55FE1B310}" name="Lina Strand Backman" initials="LSB" userId="S::linba21@vgregion.se::ad823f88-b27b-48f4-8813-2d1533179d24" providerId="AD"/>
  <p188:author id="{B42BE0AC-569F-7369-1A92-30A6EA63194A}" name="Anna-Lena Alvekrans" initials="AA" userId="S::anlal1@vgregion.se::b36c5ff3-53f6-4dbd-9685-7a4f0c65c553" providerId="AD"/>
  <p188:author id="{DF4A6CE2-B1C1-D2C4-7C73-539B28ADA345}" name="Sandra Olsson" initials="SO" userId="S::sanol11@vgregion.se::2be3177c-d80a-4ac5-9312-85ca1c929628"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Inget format, inget rutnät">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slide" Target="slides/slide16.xml" Id="rId21" /><Relationship Type="http://schemas.openxmlformats.org/officeDocument/2006/relationships/viewProps" Target="viewProps.xml" Id="rId34"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openxmlformats.org/officeDocument/2006/relationships/presProps" Target="presProps.xml" Id="rId33" /><Relationship Type="http://schemas.microsoft.com/office/2018/10/relationships/authors" Target="authors.xml" Id="rId38"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slide" Target="slides/slide24.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handoutMaster" Target="handoutMasters/handoutMaster1.xml" Id="rId32" /><Relationship Type="http://schemas.microsoft.com/office/2016/11/relationships/changesInfo" Target="changesInfos/changesInfo1.xml" Id="rId37"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slide" Target="slides/slide23.xml" Id="rId28" /><Relationship Type="http://schemas.openxmlformats.org/officeDocument/2006/relationships/tableStyles" Target="tableStyles.xml" Id="rId36"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notesMaster" Target="notesMasters/notesMaster1.xml" Id="rId31"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slide" Target="slides/slide22.xml" Id="rId27" /><Relationship Type="http://schemas.openxmlformats.org/officeDocument/2006/relationships/slide" Target="slides/slide25.xml" Id="rId30" /><Relationship Type="http://schemas.openxmlformats.org/officeDocument/2006/relationships/theme" Target="theme/theme1.xml" Id="rId35"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ndra Olsson" userId="2be3177c-d80a-4ac5-9312-85ca1c929628" providerId="ADAL" clId="{AFD32D75-5E68-4C71-AF38-8FF357DC6E1E}"/>
    <pc:docChg chg="undo custSel addSld delSld modSld sldOrd modSection modNotesMaster modHandout">
      <pc:chgData name="Sandra Olsson" userId="2be3177c-d80a-4ac5-9312-85ca1c929628" providerId="ADAL" clId="{AFD32D75-5E68-4C71-AF38-8FF357DC6E1E}" dt="2024-02-15T07:19:11.753" v="12852" actId="20577"/>
      <pc:docMkLst>
        <pc:docMk/>
      </pc:docMkLst>
      <pc:sldChg chg="del">
        <pc:chgData name="Sandra Olsson" userId="2be3177c-d80a-4ac5-9312-85ca1c929628" providerId="ADAL" clId="{AFD32D75-5E68-4C71-AF38-8FF357DC6E1E}" dt="2024-02-06T10:37:06.254" v="12380" actId="47"/>
        <pc:sldMkLst>
          <pc:docMk/>
          <pc:sldMk cId="3289012044" sldId="276"/>
        </pc:sldMkLst>
      </pc:sldChg>
      <pc:sldChg chg="del">
        <pc:chgData name="Sandra Olsson" userId="2be3177c-d80a-4ac5-9312-85ca1c929628" providerId="ADAL" clId="{AFD32D75-5E68-4C71-AF38-8FF357DC6E1E}" dt="2024-02-06T10:37:07.272" v="12381" actId="47"/>
        <pc:sldMkLst>
          <pc:docMk/>
          <pc:sldMk cId="67797366" sldId="277"/>
        </pc:sldMkLst>
      </pc:sldChg>
      <pc:sldChg chg="modSp mod addCm delCm modCm">
        <pc:chgData name="Sandra Olsson" userId="2be3177c-d80a-4ac5-9312-85ca1c929628" providerId="ADAL" clId="{AFD32D75-5E68-4C71-AF38-8FF357DC6E1E}" dt="2024-02-15T06:56:44.885" v="12452" actId="20577"/>
        <pc:sldMkLst>
          <pc:docMk/>
          <pc:sldMk cId="3875330676" sldId="284"/>
        </pc:sldMkLst>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15T06:56:27.569" v="12450"/>
              <pc2:cmMkLst xmlns:pc2="http://schemas.microsoft.com/office/powerpoint/2019/9/main/command">
                <pc:docMk/>
                <pc:sldMk cId="3875330676" sldId="284"/>
                <pc2:cmMk id="{4201F296-3F5E-41A9-A0A6-B3450DCCF37E}"/>
              </pc2:cmMkLst>
            </pc226:cmChg>
          </p:ext>
        </pc:extLst>
      </pc:sldChg>
      <pc:sldChg chg="del">
        <pc:chgData name="Sandra Olsson" userId="2be3177c-d80a-4ac5-9312-85ca1c929628" providerId="ADAL" clId="{AFD32D75-5E68-4C71-AF38-8FF357DC6E1E}" dt="2024-01-24T14:13:37.116" v="9124" actId="47"/>
        <pc:sldMkLst>
          <pc:docMk/>
          <pc:sldMk cId="4024165696" sldId="292"/>
        </pc:sldMkLst>
      </pc:sldChg>
      <pc:sldChg chg="del">
        <pc:chgData name="Sandra Olsson" userId="2be3177c-d80a-4ac5-9312-85ca1c929628" providerId="ADAL" clId="{AFD32D75-5E68-4C71-AF38-8FF357DC6E1E}" dt="2024-01-24T14:13:38.639" v="9125" actId="47"/>
        <pc:sldMkLst>
          <pc:docMk/>
          <pc:sldMk cId="1971876922" sldId="293"/>
        </pc:sldMkLst>
      </pc:sldChg>
      <pc:sldChg chg="addSp delSp modSp mod ord modShow addCm delCm">
        <pc:chgData name="Sandra Olsson" userId="2be3177c-d80a-4ac5-9312-85ca1c929628" providerId="ADAL" clId="{AFD32D75-5E68-4C71-AF38-8FF357DC6E1E}" dt="2024-02-15T07:19:11.753" v="12852" actId="20577"/>
        <pc:sldMkLst>
          <pc:docMk/>
          <pc:sldMk cId="103973841" sldId="294"/>
        </pc:sldMkLst>
        <pc:extLst>
          <p:ext xmlns:p="http://schemas.openxmlformats.org/presentationml/2006/main" uri="{D6D511B9-2390-475A-947B-AFAB55BFBCF1}">
            <pc226:cmChg xmlns:pc226="http://schemas.microsoft.com/office/powerpoint/2022/06/main/command" chg="add del">
              <pc226:chgData name="Sandra Olsson" userId="2be3177c-d80a-4ac5-9312-85ca1c929628" providerId="ADAL" clId="{AFD32D75-5E68-4C71-AF38-8FF357DC6E1E}" dt="2024-02-15T07:18:41.621" v="12832"/>
              <pc2:cmMkLst xmlns:pc2="http://schemas.microsoft.com/office/powerpoint/2019/9/main/command">
                <pc:docMk/>
                <pc:sldMk cId="103973841" sldId="294"/>
                <pc2:cmMk id="{4672F814-CA68-4017-BC99-7EE39982E258}"/>
              </pc2:cmMkLst>
            </pc226:cmChg>
          </p:ext>
        </pc:extLst>
      </pc:sldChg>
      <pc:sldChg chg="addSp delSp modSp mod addCm delCm modCm modNotesTx">
        <pc:chgData name="Sandra Olsson" userId="2be3177c-d80a-4ac5-9312-85ca1c929628" providerId="ADAL" clId="{AFD32D75-5E68-4C71-AF38-8FF357DC6E1E}" dt="2024-02-15T07:08:54.813" v="12677" actId="255"/>
        <pc:sldMkLst>
          <pc:docMk/>
          <pc:sldMk cId="4011879331" sldId="295"/>
        </pc:sldMkLst>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2:04.124" v="12258"/>
              <pc2:cmMkLst xmlns:pc2="http://schemas.microsoft.com/office/powerpoint/2019/9/main/command">
                <pc:docMk/>
                <pc:sldMk cId="4011879331" sldId="295"/>
                <pc2:cmMk id="{0AB86A9D-CD9B-43B8-9308-F315F0E44C32}"/>
              </pc2:cmMkLst>
            </pc226:cmChg>
          </p:ext>
        </pc:extLst>
      </pc:sldChg>
      <pc:sldChg chg="addSp delSp modSp mod addCm delCm modCm modNotesTx">
        <pc:chgData name="Sandra Olsson" userId="2be3177c-d80a-4ac5-9312-85ca1c929628" providerId="ADAL" clId="{AFD32D75-5E68-4C71-AF38-8FF357DC6E1E}" dt="2024-02-15T07:09:06.799" v="12679" actId="255"/>
        <pc:sldMkLst>
          <pc:docMk/>
          <pc:sldMk cId="2787618210" sldId="296"/>
        </pc:sldMkLst>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2:48.143" v="12270"/>
              <pc2:cmMkLst xmlns:pc2="http://schemas.microsoft.com/office/powerpoint/2019/9/main/command">
                <pc:docMk/>
                <pc:sldMk cId="2787618210" sldId="296"/>
                <pc2:cmMk id="{84AA8202-8291-4A98-A61D-846D94B5B63A}"/>
              </pc2:cmMkLst>
              <pc226:cmRplyChg chg="add">
                <pc226:chgData name="Sandra Olsson" userId="2be3177c-d80a-4ac5-9312-85ca1c929628" providerId="ADAL" clId="{AFD32D75-5E68-4C71-AF38-8FF357DC6E1E}" dt="2024-01-24T10:53:48.254" v="5970"/>
                <pc2:cmRplyMkLst xmlns:pc2="http://schemas.microsoft.com/office/powerpoint/2019/9/main/command">
                  <pc:docMk/>
                  <pc:sldMk cId="2787618210" sldId="296"/>
                  <pc2:cmMk id="{84AA8202-8291-4A98-A61D-846D94B5B63A}"/>
                  <pc2:cmRplyMk id="{0269B2C0-8A6B-4C21-AA92-301A0D96A5E2}"/>
                </pc2:cmRplyMkLst>
              </pc226:cmRplyChg>
            </pc226:cmChg>
          </p:ext>
        </pc:extLst>
      </pc:sldChg>
      <pc:sldChg chg="addSp delSp modSp mod addCm delCm modCm modNotesTx">
        <pc:chgData name="Sandra Olsson" userId="2be3177c-d80a-4ac5-9312-85ca1c929628" providerId="ADAL" clId="{AFD32D75-5E68-4C71-AF38-8FF357DC6E1E}" dt="2024-02-15T07:09:18.162" v="12681" actId="255"/>
        <pc:sldMkLst>
          <pc:docMk/>
          <pc:sldMk cId="3145912190" sldId="297"/>
        </pc:sldMkLst>
        <pc:extLst>
          <p:ext xmlns:p="http://schemas.openxmlformats.org/presentationml/2006/main" uri="{D6D511B9-2390-475A-947B-AFAB55BFBCF1}">
            <pc226:cmChg xmlns:pc226="http://schemas.microsoft.com/office/powerpoint/2022/06/main/command" chg="del mod">
              <pc226:chgData name="Sandra Olsson" userId="2be3177c-d80a-4ac5-9312-85ca1c929628" providerId="ADAL" clId="{AFD32D75-5E68-4C71-AF38-8FF357DC6E1E}" dt="2024-01-22T06:59:30.165" v="1554"/>
              <pc2:cmMkLst xmlns:pc2="http://schemas.microsoft.com/office/powerpoint/2019/9/main/command">
                <pc:docMk/>
                <pc:sldMk cId="3145912190" sldId="297"/>
                <pc2:cmMk id="{4A46DE5F-E9C7-47F3-AB5B-1F8C35953434}"/>
              </pc2:cmMkLst>
            </pc226:cmChg>
            <pc226:cmChg xmlns:pc226="http://schemas.microsoft.com/office/powerpoint/2022/06/main/command" chg="add del mod">
              <pc226:chgData name="Sandra Olsson" userId="2be3177c-d80a-4ac5-9312-85ca1c929628" providerId="ADAL" clId="{AFD32D75-5E68-4C71-AF38-8FF357DC6E1E}" dt="2024-02-06T10:33:36.072" v="12285"/>
              <pc2:cmMkLst xmlns:pc2="http://schemas.microsoft.com/office/powerpoint/2019/9/main/command">
                <pc:docMk/>
                <pc:sldMk cId="3145912190" sldId="297"/>
                <pc2:cmMk id="{F3F3DEA7-B4E4-4CE7-9244-248F2ACFC9FE}"/>
              </pc2:cmMkLst>
            </pc226:cmChg>
            <pc226:cmChg xmlns:pc226="http://schemas.microsoft.com/office/powerpoint/2022/06/main/command" chg="add del mod">
              <pc226:chgData name="Sandra Olsson" userId="2be3177c-d80a-4ac5-9312-85ca1c929628" providerId="ADAL" clId="{AFD32D75-5E68-4C71-AF38-8FF357DC6E1E}" dt="2024-02-06T10:33:38.225" v="12286"/>
              <pc2:cmMkLst xmlns:pc2="http://schemas.microsoft.com/office/powerpoint/2019/9/main/command">
                <pc:docMk/>
                <pc:sldMk cId="3145912190" sldId="297"/>
                <pc2:cmMk id="{1C2C27C5-1781-44A9-938B-CFC7CF6E8F57}"/>
              </pc2:cmMkLst>
            </pc226:cmChg>
          </p:ext>
        </pc:extLst>
      </pc:sldChg>
      <pc:sldChg chg="addSp delSp modSp mod ord addCm delCm modCm modNotesTx">
        <pc:chgData name="Sandra Olsson" userId="2be3177c-d80a-4ac5-9312-85ca1c929628" providerId="ADAL" clId="{AFD32D75-5E68-4C71-AF38-8FF357DC6E1E}" dt="2024-02-15T07:09:27.062" v="12682" actId="255"/>
        <pc:sldMkLst>
          <pc:docMk/>
          <pc:sldMk cId="237629940" sldId="298"/>
        </pc:sldMkLst>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3:55.250" v="12292"/>
              <pc2:cmMkLst xmlns:pc2="http://schemas.microsoft.com/office/powerpoint/2019/9/main/command">
                <pc:docMk/>
                <pc:sldMk cId="237629940" sldId="298"/>
                <pc2:cmMk id="{2D892A5A-1F39-4B4A-A6F7-05AE0C309CB9}"/>
              </pc2:cmMkLst>
            </pc226:cmChg>
          </p:ext>
        </pc:extLst>
      </pc:sldChg>
      <pc:sldChg chg="addSp delSp modSp del mod ord addCm modCm">
        <pc:chgData name="Sandra Olsson" userId="2be3177c-d80a-4ac5-9312-85ca1c929628" providerId="ADAL" clId="{AFD32D75-5E68-4C71-AF38-8FF357DC6E1E}" dt="2024-01-24T14:13:31.574" v="9123" actId="2696"/>
        <pc:sldMkLst>
          <pc:docMk/>
          <pc:sldMk cId="1485582712" sldId="299"/>
        </pc:sldMkLst>
        <pc:extLst>
          <p:ext xmlns:p="http://schemas.openxmlformats.org/presentationml/2006/main" uri="{D6D511B9-2390-475A-947B-AFAB55BFBCF1}">
            <pc226:cmChg xmlns:pc226="http://schemas.microsoft.com/office/powerpoint/2022/06/main/command" chg="add mod">
              <pc226:chgData name="Sandra Olsson" userId="2be3177c-d80a-4ac5-9312-85ca1c929628" providerId="ADAL" clId="{AFD32D75-5E68-4C71-AF38-8FF357DC6E1E}" dt="2024-01-24T11:29:30.330" v="7009" actId="478"/>
              <pc2:cmMkLst xmlns:pc2="http://schemas.microsoft.com/office/powerpoint/2019/9/main/command">
                <pc:docMk/>
                <pc:sldMk cId="1485582712" sldId="299"/>
                <pc2:cmMk id="{236F0B4B-122F-4FC3-9F08-7D0533EC4A57}"/>
              </pc2:cmMkLst>
            </pc226:cmChg>
          </p:ext>
        </pc:extLst>
      </pc:sldChg>
      <pc:sldChg chg="addSp delSp modSp mod ord addCm delCm">
        <pc:chgData name="Sandra Olsson" userId="2be3177c-d80a-4ac5-9312-85ca1c929628" providerId="ADAL" clId="{AFD32D75-5E68-4C71-AF38-8FF357DC6E1E}" dt="2024-02-15T07:10:24.529" v="12691" actId="255"/>
        <pc:sldMkLst>
          <pc:docMk/>
          <pc:sldMk cId="2209755257" sldId="300"/>
        </pc:sldMkLst>
        <pc:extLst>
          <p:ext xmlns:p="http://schemas.openxmlformats.org/presentationml/2006/main" uri="{D6D511B9-2390-475A-947B-AFAB55BFBCF1}">
            <pc226:cmChg xmlns:pc226="http://schemas.microsoft.com/office/powerpoint/2022/06/main/command" chg="add del">
              <pc226:chgData name="Sandra Olsson" userId="2be3177c-d80a-4ac5-9312-85ca1c929628" providerId="ADAL" clId="{AFD32D75-5E68-4C71-AF38-8FF357DC6E1E}" dt="2024-02-06T10:38:36.348" v="12416"/>
              <pc2:cmMkLst xmlns:pc2="http://schemas.microsoft.com/office/powerpoint/2019/9/main/command">
                <pc:docMk/>
                <pc:sldMk cId="2209755257" sldId="300"/>
                <pc2:cmMk id="{757BE04A-F15B-4F91-9163-79A441F9A3D9}"/>
              </pc2:cmMkLst>
            </pc226:cmChg>
          </p:ext>
        </pc:extLst>
      </pc:sldChg>
      <pc:sldChg chg="addSp modSp mod ord addCm delCm modCm modNotesTx">
        <pc:chgData name="Sandra Olsson" userId="2be3177c-d80a-4ac5-9312-85ca1c929628" providerId="ADAL" clId="{AFD32D75-5E68-4C71-AF38-8FF357DC6E1E}" dt="2024-02-15T07:09:46.995" v="12685" actId="255"/>
        <pc:sldMkLst>
          <pc:docMk/>
          <pc:sldMk cId="174150756" sldId="301"/>
        </pc:sldMkLst>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6:05.358" v="12356"/>
              <pc2:cmMkLst xmlns:pc2="http://schemas.microsoft.com/office/powerpoint/2019/9/main/command">
                <pc:docMk/>
                <pc:sldMk cId="174150756" sldId="301"/>
                <pc2:cmMk id="{E25462D3-BA87-4D37-8DD6-AE30990EE958}"/>
              </pc2:cmMkLst>
            </pc226:cmChg>
          </p:ext>
        </pc:extLst>
      </pc:sldChg>
      <pc:sldChg chg="addSp delSp modSp mod ord addCm delCm modCm modNotesTx">
        <pc:chgData name="Sandra Olsson" userId="2be3177c-d80a-4ac5-9312-85ca1c929628" providerId="ADAL" clId="{AFD32D75-5E68-4C71-AF38-8FF357DC6E1E}" dt="2024-02-15T07:10:01.924" v="12688" actId="108"/>
        <pc:sldMkLst>
          <pc:docMk/>
          <pc:sldMk cId="1862054812" sldId="302"/>
        </pc:sldMkLst>
        <pc:extLst>
          <p:ext xmlns:p="http://schemas.openxmlformats.org/presentationml/2006/main" uri="{D6D511B9-2390-475A-947B-AFAB55BFBCF1}">
            <pc226:cmChg xmlns:pc226="http://schemas.microsoft.com/office/powerpoint/2022/06/main/command" chg="del mod">
              <pc226:chgData name="Sandra Olsson" userId="2be3177c-d80a-4ac5-9312-85ca1c929628" providerId="ADAL" clId="{AFD32D75-5E68-4C71-AF38-8FF357DC6E1E}" dt="2024-02-15T07:05:20.244" v="12638"/>
              <pc2:cmMkLst xmlns:pc2="http://schemas.microsoft.com/office/powerpoint/2019/9/main/command">
                <pc:docMk/>
                <pc:sldMk cId="1862054812" sldId="302"/>
                <pc2:cmMk id="{4D272682-02E4-423C-8BAC-111075427C7E}"/>
              </pc2:cmMkLst>
            </pc226:cmChg>
            <pc226:cmChg xmlns:pc226="http://schemas.microsoft.com/office/powerpoint/2022/06/main/command" chg="add del mod">
              <pc226:chgData name="Sandra Olsson" userId="2be3177c-d80a-4ac5-9312-85ca1c929628" providerId="ADAL" clId="{AFD32D75-5E68-4C71-AF38-8FF357DC6E1E}" dt="2024-02-06T10:37:00.157" v="12379"/>
              <pc2:cmMkLst xmlns:pc2="http://schemas.microsoft.com/office/powerpoint/2019/9/main/command">
                <pc:docMk/>
                <pc:sldMk cId="1862054812" sldId="302"/>
                <pc2:cmMk id="{4A784BB6-B654-43C7-A2E5-252E9B47DA84}"/>
              </pc2:cmMkLst>
            </pc226:cmChg>
          </p:ext>
        </pc:extLst>
      </pc:sldChg>
      <pc:sldChg chg="delSp modSp del mod">
        <pc:chgData name="Sandra Olsson" userId="2be3177c-d80a-4ac5-9312-85ca1c929628" providerId="ADAL" clId="{AFD32D75-5E68-4C71-AF38-8FF357DC6E1E}" dt="2024-01-16T14:20:42.207" v="313" actId="47"/>
        <pc:sldMkLst>
          <pc:docMk/>
          <pc:sldMk cId="1444557834" sldId="303"/>
        </pc:sldMkLst>
      </pc:sldChg>
      <pc:sldChg chg="addSp delSp modSp mod ord addCm delCm modCm modNotesTx">
        <pc:chgData name="Sandra Olsson" userId="2be3177c-d80a-4ac5-9312-85ca1c929628" providerId="ADAL" clId="{AFD32D75-5E68-4C71-AF38-8FF357DC6E1E}" dt="2024-02-15T07:09:40.780" v="12684" actId="255"/>
        <pc:sldMkLst>
          <pc:docMk/>
          <pc:sldMk cId="133114104" sldId="304"/>
        </pc:sldMkLst>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5:43.915" v="12349"/>
              <pc2:cmMkLst xmlns:pc2="http://schemas.microsoft.com/office/powerpoint/2019/9/main/command">
                <pc:docMk/>
                <pc:sldMk cId="133114104" sldId="304"/>
                <pc2:cmMk id="{A779B97F-D6BF-4EC9-A925-38146EFCF963}"/>
              </pc2:cmMkLst>
            </pc226:cmChg>
          </p:ext>
        </pc:extLst>
      </pc:sldChg>
      <pc:sldChg chg="addSp delSp modSp new mod ord addCm delCm modCm modNotesTx">
        <pc:chgData name="Sandra Olsson" userId="2be3177c-d80a-4ac5-9312-85ca1c929628" providerId="ADAL" clId="{AFD32D75-5E68-4C71-AF38-8FF357DC6E1E}" dt="2024-02-15T07:09:56.140" v="12687" actId="108"/>
        <pc:sldMkLst>
          <pc:docMk/>
          <pc:sldMk cId="364199184" sldId="305"/>
        </pc:sldMkLst>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6:43.511" v="12373"/>
              <pc2:cmMkLst xmlns:pc2="http://schemas.microsoft.com/office/powerpoint/2019/9/main/command">
                <pc:docMk/>
                <pc:sldMk cId="364199184" sldId="305"/>
                <pc2:cmMk id="{79FF9B7A-24E0-472A-8A89-1E50A1C56BCC}"/>
              </pc2:cmMkLst>
            </pc226:cmChg>
          </p:ext>
        </pc:extLst>
      </pc:sldChg>
      <pc:sldChg chg="new del">
        <pc:chgData name="Sandra Olsson" userId="2be3177c-d80a-4ac5-9312-85ca1c929628" providerId="ADAL" clId="{AFD32D75-5E68-4C71-AF38-8FF357DC6E1E}" dt="2024-01-22T06:55:21.615" v="1429" actId="47"/>
        <pc:sldMkLst>
          <pc:docMk/>
          <pc:sldMk cId="2188469204" sldId="306"/>
        </pc:sldMkLst>
      </pc:sldChg>
      <pc:sldChg chg="add del">
        <pc:chgData name="Sandra Olsson" userId="2be3177c-d80a-4ac5-9312-85ca1c929628" providerId="ADAL" clId="{AFD32D75-5E68-4C71-AF38-8FF357DC6E1E}" dt="2024-02-06T10:29:14.861" v="12234"/>
        <pc:sldMkLst>
          <pc:docMk/>
          <pc:sldMk cId="3486284411" sldId="328"/>
        </pc:sldMkLst>
      </pc:sldChg>
      <pc:sldChg chg="addSp delSp modSp add del mod ord modShow">
        <pc:chgData name="Sandra Olsson" userId="2be3177c-d80a-4ac5-9312-85ca1c929628" providerId="ADAL" clId="{AFD32D75-5E68-4C71-AF38-8FF357DC6E1E}" dt="2024-02-06T10:15:42.277" v="12230" actId="2696"/>
        <pc:sldMkLst>
          <pc:docMk/>
          <pc:sldMk cId="4009358757" sldId="328"/>
        </pc:sldMkLst>
      </pc:sldChg>
      <pc:sldChg chg="addSp delSp modSp add mod addCm delCm modCm modNotesTx">
        <pc:chgData name="Sandra Olsson" userId="2be3177c-d80a-4ac5-9312-85ca1c929628" providerId="ADAL" clId="{AFD32D75-5E68-4C71-AF38-8FF357DC6E1E}" dt="2024-02-15T07:08:28.172" v="12673" actId="255"/>
        <pc:sldMkLst>
          <pc:docMk/>
          <pc:sldMk cId="750083405" sldId="329"/>
        </pc:sldMkLst>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29:27.795" v="12236"/>
              <pc2:cmMkLst xmlns:pc2="http://schemas.microsoft.com/office/powerpoint/2019/9/main/command">
                <pc:docMk/>
                <pc:sldMk cId="750083405" sldId="329"/>
                <pc2:cmMk id="{0225F257-CC42-41B1-8FA2-D7D3D10A509B}"/>
              </pc2:cmMkLst>
            </pc226:cmChg>
          </p:ext>
        </pc:extLst>
      </pc:sldChg>
      <pc:sldChg chg="addSp delSp modSp add mod ord addCm delCm modNotesTx">
        <pc:chgData name="Sandra Olsson" userId="2be3177c-d80a-4ac5-9312-85ca1c929628" providerId="ADAL" clId="{AFD32D75-5E68-4C71-AF38-8FF357DC6E1E}" dt="2024-02-15T07:08:35.058" v="12674" actId="255"/>
        <pc:sldMkLst>
          <pc:docMk/>
          <pc:sldMk cId="4137235386" sldId="330"/>
        </pc:sldMkLst>
        <pc:extLst>
          <p:ext xmlns:p="http://schemas.openxmlformats.org/presentationml/2006/main" uri="{D6D511B9-2390-475A-947B-AFAB55BFBCF1}">
            <pc226:cmChg xmlns:pc226="http://schemas.microsoft.com/office/powerpoint/2022/06/main/command" chg="add del">
              <pc226:chgData name="Sandra Olsson" userId="2be3177c-d80a-4ac5-9312-85ca1c929628" providerId="ADAL" clId="{AFD32D75-5E68-4C71-AF38-8FF357DC6E1E}" dt="2024-02-06T10:30:36.064" v="12242"/>
              <pc2:cmMkLst xmlns:pc2="http://schemas.microsoft.com/office/powerpoint/2019/9/main/command">
                <pc:docMk/>
                <pc:sldMk cId="4137235386" sldId="330"/>
                <pc2:cmMk id="{9F8F279B-3D4F-4481-AE99-11BE29C3ADBB}"/>
              </pc2:cmMkLst>
            </pc226:cmChg>
          </p:ext>
        </pc:extLst>
      </pc:sldChg>
      <pc:sldChg chg="addSp delSp modSp add mod ord addCm delCm modCm modNotesTx">
        <pc:chgData name="Sandra Olsson" userId="2be3177c-d80a-4ac5-9312-85ca1c929628" providerId="ADAL" clId="{AFD32D75-5E68-4C71-AF38-8FF357DC6E1E}" dt="2024-02-15T07:10:29.947" v="12692" actId="255"/>
        <pc:sldMkLst>
          <pc:docMk/>
          <pc:sldMk cId="2960305344" sldId="331"/>
        </pc:sldMkLst>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8:28.014" v="12415"/>
              <pc2:cmMkLst xmlns:pc2="http://schemas.microsoft.com/office/powerpoint/2019/9/main/command">
                <pc:docMk/>
                <pc:sldMk cId="2960305344" sldId="331"/>
                <pc2:cmMk id="{7ACE468C-F546-4B43-999E-AB32FB63CCAB}"/>
              </pc2:cmMkLst>
            </pc226:cmChg>
          </p:ext>
        </pc:extLst>
      </pc:sldChg>
      <pc:sldChg chg="addSp delSp modSp add mod addCm delCm modCm modNotesTx">
        <pc:chgData name="Sandra Olsson" userId="2be3177c-d80a-4ac5-9312-85ca1c929628" providerId="ADAL" clId="{AFD32D75-5E68-4C71-AF38-8FF357DC6E1E}" dt="2024-02-15T07:08:42.988" v="12675" actId="255"/>
        <pc:sldMkLst>
          <pc:docMk/>
          <pc:sldMk cId="293440752" sldId="332"/>
        </pc:sldMkLst>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1:17.680" v="12248"/>
              <pc2:cmMkLst xmlns:pc2="http://schemas.microsoft.com/office/powerpoint/2019/9/main/command">
                <pc:docMk/>
                <pc:sldMk cId="293440752" sldId="332"/>
                <pc2:cmMk id="{7206B200-8726-437E-803F-3F7035835F84}"/>
              </pc2:cmMkLst>
              <pc226:cmRplyChg chg="add">
                <pc226:chgData name="Sandra Olsson" userId="2be3177c-d80a-4ac5-9312-85ca1c929628" providerId="ADAL" clId="{AFD32D75-5E68-4C71-AF38-8FF357DC6E1E}" dt="2024-01-24T10:22:32.572" v="5759"/>
                <pc2:cmRplyMkLst xmlns:pc2="http://schemas.microsoft.com/office/powerpoint/2019/9/main/command">
                  <pc:docMk/>
                  <pc:sldMk cId="293440752" sldId="332"/>
                  <pc2:cmMk id="{7206B200-8726-437E-803F-3F7035835F84}"/>
                  <pc2:cmRplyMk id="{05CFCBB9-8340-464F-A559-65FF5306FE8B}"/>
                </pc2:cmRplyMkLst>
              </pc226:cmRplyChg>
            </pc226:cmChg>
            <pc226:cmChg xmlns:pc226="http://schemas.microsoft.com/office/powerpoint/2022/06/main/command" chg="del mod">
              <pc226:chgData name="Sandra Olsson" userId="2be3177c-d80a-4ac5-9312-85ca1c929628" providerId="ADAL" clId="{AFD32D75-5E68-4C71-AF38-8FF357DC6E1E}" dt="2024-02-15T06:59:18.192" v="12536"/>
              <pc2:cmMkLst xmlns:pc2="http://schemas.microsoft.com/office/powerpoint/2019/9/main/command">
                <pc:docMk/>
                <pc:sldMk cId="293440752" sldId="332"/>
                <pc2:cmMk id="{0D9B2B63-2E23-4AF8-8F95-C5E770A664D3}"/>
              </pc2:cmMkLst>
            </pc226:cmChg>
          </p:ext>
        </pc:extLst>
      </pc:sldChg>
      <pc:sldChg chg="delSp modSp add mod ord addCm delCm modCm modNotesTx">
        <pc:chgData name="Sandra Olsson" userId="2be3177c-d80a-4ac5-9312-85ca1c929628" providerId="ADAL" clId="{AFD32D75-5E68-4C71-AF38-8FF357DC6E1E}" dt="2024-02-15T07:08:48.933" v="12676" actId="255"/>
        <pc:sldMkLst>
          <pc:docMk/>
          <pc:sldMk cId="599641916" sldId="333"/>
        </pc:sldMkLst>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1:41.730" v="12252"/>
              <pc2:cmMkLst xmlns:pc2="http://schemas.microsoft.com/office/powerpoint/2019/9/main/command">
                <pc:docMk/>
                <pc:sldMk cId="599641916" sldId="333"/>
                <pc2:cmMk id="{0E7859AC-7980-4B99-A1E4-5260784C1B4D}"/>
              </pc2:cmMkLst>
            </pc226:cmChg>
          </p:ext>
        </pc:extLst>
      </pc:sldChg>
      <pc:sldChg chg="addSp delSp modSp add mod ord addCm delCm modCm modNotesTx">
        <pc:chgData name="Sandra Olsson" userId="2be3177c-d80a-4ac5-9312-85ca1c929628" providerId="ADAL" clId="{AFD32D75-5E68-4C71-AF38-8FF357DC6E1E}" dt="2024-02-15T07:09:34.569" v="12683" actId="255"/>
        <pc:sldMkLst>
          <pc:docMk/>
          <pc:sldMk cId="682940062" sldId="334"/>
        </pc:sldMkLst>
        <pc:extLst>
          <p:ext xmlns:p="http://schemas.openxmlformats.org/presentationml/2006/main" uri="{D6D511B9-2390-475A-947B-AFAB55BFBCF1}">
            <pc226:cmChg xmlns:pc226="http://schemas.microsoft.com/office/powerpoint/2022/06/main/command" chg="del">
              <pc226:chgData name="Sandra Olsson" userId="2be3177c-d80a-4ac5-9312-85ca1c929628" providerId="ADAL" clId="{AFD32D75-5E68-4C71-AF38-8FF357DC6E1E}" dt="2024-02-06T10:35:19.176" v="12338"/>
              <pc2:cmMkLst xmlns:pc2="http://schemas.microsoft.com/office/powerpoint/2019/9/main/command">
                <pc:docMk/>
                <pc:sldMk cId="682940062" sldId="334"/>
                <pc2:cmMk id="{BC455778-0226-43BC-9348-453FFA41991C}"/>
              </pc2:cmMkLst>
            </pc226:cmChg>
            <pc226:cmChg xmlns:pc226="http://schemas.microsoft.com/office/powerpoint/2022/06/main/command" chg="add del mod">
              <pc226:chgData name="Sandra Olsson" userId="2be3177c-d80a-4ac5-9312-85ca1c929628" providerId="ADAL" clId="{AFD32D75-5E68-4C71-AF38-8FF357DC6E1E}" dt="2024-02-06T10:35:16.561" v="12337"/>
              <pc2:cmMkLst xmlns:pc2="http://schemas.microsoft.com/office/powerpoint/2019/9/main/command">
                <pc:docMk/>
                <pc:sldMk cId="682940062" sldId="334"/>
                <pc2:cmMk id="{640ED694-F387-476B-8C8A-3CD54E134701}"/>
              </pc2:cmMkLst>
            </pc226:cmChg>
            <pc226:cmChg xmlns:pc226="http://schemas.microsoft.com/office/powerpoint/2022/06/main/command" chg="del">
              <pc226:chgData name="Sandra Olsson" userId="2be3177c-d80a-4ac5-9312-85ca1c929628" providerId="ADAL" clId="{AFD32D75-5E68-4C71-AF38-8FF357DC6E1E}" dt="2024-02-06T10:35:21.524" v="12339"/>
              <pc2:cmMkLst xmlns:pc2="http://schemas.microsoft.com/office/powerpoint/2019/9/main/command">
                <pc:docMk/>
                <pc:sldMk cId="682940062" sldId="334"/>
                <pc2:cmMk id="{1C61B5D4-3F1D-4F4A-896C-C15C01224BC6}"/>
              </pc2:cmMkLst>
            </pc226:cmChg>
          </p:ext>
        </pc:extLst>
      </pc:sldChg>
      <pc:sldChg chg="addSp delSp modSp add mod ord addCm delCm modCm modNotesTx">
        <pc:chgData name="Sandra Olsson" userId="2be3177c-d80a-4ac5-9312-85ca1c929628" providerId="ADAL" clId="{AFD32D75-5E68-4C71-AF38-8FF357DC6E1E}" dt="2024-02-15T07:09:51.321" v="12686" actId="108"/>
        <pc:sldMkLst>
          <pc:docMk/>
          <pc:sldMk cId="418626300" sldId="335"/>
        </pc:sldMkLst>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6:24.827" v="12366"/>
              <pc2:cmMkLst xmlns:pc2="http://schemas.microsoft.com/office/powerpoint/2019/9/main/command">
                <pc:docMk/>
                <pc:sldMk cId="418626300" sldId="335"/>
                <pc2:cmMk id="{57D97F37-A55C-4D27-A348-E8C88D556A31}"/>
              </pc2:cmMkLst>
            </pc226:cmChg>
          </p:ext>
        </pc:extLst>
      </pc:sldChg>
      <pc:sldChg chg="addSp delSp modSp add mod ord addCm delCm modCm modNotesTx">
        <pc:chgData name="Sandra Olsson" userId="2be3177c-d80a-4ac5-9312-85ca1c929628" providerId="ADAL" clId="{AFD32D75-5E68-4C71-AF38-8FF357DC6E1E}" dt="2024-02-15T07:10:14.392" v="12690"/>
        <pc:sldMkLst>
          <pc:docMk/>
          <pc:sldMk cId="2996500708" sldId="336"/>
        </pc:sldMkLst>
        <pc:extLst>
          <p:ext xmlns:p="http://schemas.openxmlformats.org/presentationml/2006/main" uri="{D6D511B9-2390-475A-947B-AFAB55BFBCF1}">
            <pc226:cmChg xmlns:pc226="http://schemas.microsoft.com/office/powerpoint/2022/06/main/command" chg="add del">
              <pc226:chgData name="Sandra Olsson" userId="2be3177c-d80a-4ac5-9312-85ca1c929628" providerId="ADAL" clId="{AFD32D75-5E68-4C71-AF38-8FF357DC6E1E}" dt="2024-02-06T10:38:51.890" v="12424"/>
              <pc2:cmMkLst xmlns:pc2="http://schemas.microsoft.com/office/powerpoint/2019/9/main/command">
                <pc:docMk/>
                <pc:sldMk cId="2996500708" sldId="336"/>
                <pc2:cmMk id="{237AE029-ABA6-4613-81AC-C752528F3BFE}"/>
              </pc2:cmMkLst>
            </pc226:cmChg>
            <pc226:cmChg xmlns:pc226="http://schemas.microsoft.com/office/powerpoint/2022/06/main/command" chg="del mod">
              <pc226:chgData name="Sandra Olsson" userId="2be3177c-d80a-4ac5-9312-85ca1c929628" providerId="ADAL" clId="{AFD32D75-5E68-4C71-AF38-8FF357DC6E1E}" dt="2024-02-15T07:10:14.392" v="12690"/>
              <pc2:cmMkLst xmlns:pc2="http://schemas.microsoft.com/office/powerpoint/2019/9/main/command">
                <pc:docMk/>
                <pc:sldMk cId="2996500708" sldId="336"/>
                <pc2:cmMk id="{8045EE36-8A90-4462-A20B-1C47FF7BA360}"/>
              </pc2:cmMkLst>
            </pc226:cmChg>
          </p:ext>
        </pc:extLst>
      </pc:sldChg>
      <pc:sldChg chg="addSp delSp modSp add mod ord addCm delCm modCm modNotesTx">
        <pc:chgData name="Sandra Olsson" userId="2be3177c-d80a-4ac5-9312-85ca1c929628" providerId="ADAL" clId="{AFD32D75-5E68-4C71-AF38-8FF357DC6E1E}" dt="2024-02-15T07:09:01.210" v="12678" actId="255"/>
        <pc:sldMkLst>
          <pc:docMk/>
          <pc:sldMk cId="1806617753" sldId="337"/>
        </pc:sldMkLst>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2:21.257" v="12264"/>
              <pc2:cmMkLst xmlns:pc2="http://schemas.microsoft.com/office/powerpoint/2019/9/main/command">
                <pc:docMk/>
                <pc:sldMk cId="1806617753" sldId="337"/>
                <pc2:cmMk id="{4D29AC9C-6D1A-4B65-B4B8-1343825A08D4}"/>
              </pc2:cmMkLst>
            </pc226:cmChg>
          </p:ext>
        </pc:extLst>
      </pc:sldChg>
      <pc:sldChg chg="delSp modSp add mod ord addCm delCm modCm modNotesTx">
        <pc:chgData name="Sandra Olsson" userId="2be3177c-d80a-4ac5-9312-85ca1c929628" providerId="ADAL" clId="{AFD32D75-5E68-4C71-AF38-8FF357DC6E1E}" dt="2024-02-15T07:09:12.341" v="12680" actId="255"/>
        <pc:sldMkLst>
          <pc:docMk/>
          <pc:sldMk cId="1009638337" sldId="338"/>
        </pc:sldMkLst>
        <pc:extLst>
          <p:ext xmlns:p="http://schemas.openxmlformats.org/presentationml/2006/main" uri="{D6D511B9-2390-475A-947B-AFAB55BFBCF1}">
            <pc226:cmChg xmlns:pc226="http://schemas.microsoft.com/office/powerpoint/2022/06/main/command" chg="add del mod">
              <pc226:chgData name="Sandra Olsson" userId="2be3177c-d80a-4ac5-9312-85ca1c929628" providerId="ADAL" clId="{AFD32D75-5E68-4C71-AF38-8FF357DC6E1E}" dt="2024-02-06T10:33:10.058" v="12277"/>
              <pc2:cmMkLst xmlns:pc2="http://schemas.microsoft.com/office/powerpoint/2019/9/main/command">
                <pc:docMk/>
                <pc:sldMk cId="1009638337" sldId="338"/>
                <pc2:cmMk id="{EB013081-45E2-41EF-A795-49F434A8A517}"/>
              </pc2:cmMkLst>
            </pc226:cmChg>
          </p:ext>
        </pc:extLst>
      </pc:sldChg>
      <pc:sldChg chg="addSp delSp modSp new mod ord">
        <pc:chgData name="Sandra Olsson" userId="2be3177c-d80a-4ac5-9312-85ca1c929628" providerId="ADAL" clId="{AFD32D75-5E68-4C71-AF38-8FF357DC6E1E}" dt="2024-02-15T07:16:35.795" v="12761" actId="108"/>
        <pc:sldMkLst>
          <pc:docMk/>
          <pc:sldMk cId="3118583835" sldId="339"/>
        </pc:sldMkLst>
      </pc:sldChg>
      <pc:sldChg chg="addSp delSp modSp new mod addCm delCm">
        <pc:chgData name="Sandra Olsson" userId="2be3177c-d80a-4ac5-9312-85ca1c929628" providerId="ADAL" clId="{AFD32D75-5E68-4C71-AF38-8FF357DC6E1E}" dt="2024-02-06T10:28:56.597" v="12232"/>
        <pc:sldMkLst>
          <pc:docMk/>
          <pc:sldMk cId="1412685141" sldId="340"/>
        </pc:sldMkLst>
        <pc:extLst>
          <p:ext xmlns:p="http://schemas.openxmlformats.org/presentationml/2006/main" uri="{D6D511B9-2390-475A-947B-AFAB55BFBCF1}">
            <pc226:cmChg xmlns:pc226="http://schemas.microsoft.com/office/powerpoint/2022/06/main/command" chg="add del">
              <pc226:chgData name="Sandra Olsson" userId="2be3177c-d80a-4ac5-9312-85ca1c929628" providerId="ADAL" clId="{AFD32D75-5E68-4C71-AF38-8FF357DC6E1E}" dt="2024-02-06T10:28:56.597" v="12232"/>
              <pc2:cmMkLst xmlns:pc2="http://schemas.microsoft.com/office/powerpoint/2019/9/main/command">
                <pc:docMk/>
                <pc:sldMk cId="1412685141" sldId="340"/>
                <pc2:cmMk id="{929DD923-4720-49E6-B7A1-BB205A2591FB}"/>
              </pc2:cmMkLst>
            </pc226:cmChg>
          </p:ext>
        </pc:extLst>
      </pc:sldChg>
      <pc:sldChg chg="addSp delSp modSp new del mod ord">
        <pc:chgData name="Sandra Olsson" userId="2be3177c-d80a-4ac5-9312-85ca1c929628" providerId="ADAL" clId="{AFD32D75-5E68-4C71-AF38-8FF357DC6E1E}" dt="2024-02-05T15:23:01.271" v="11316" actId="47"/>
        <pc:sldMkLst>
          <pc:docMk/>
          <pc:sldMk cId="2814795817" sldId="341"/>
        </pc:sldMkLst>
      </pc:sldChg>
      <pc:sldChg chg="addSp modSp new del mod">
        <pc:chgData name="Sandra Olsson" userId="2be3177c-d80a-4ac5-9312-85ca1c929628" providerId="ADAL" clId="{AFD32D75-5E68-4C71-AF38-8FF357DC6E1E}" dt="2024-02-05T15:23:02.670" v="11317" actId="47"/>
        <pc:sldMkLst>
          <pc:docMk/>
          <pc:sldMk cId="1309365482" sldId="342"/>
        </pc:sldMkLst>
      </pc:sldChg>
      <pc:sldChg chg="addSp delSp modSp new mod ord delCm">
        <pc:chgData name="Sandra Olsson" userId="2be3177c-d80a-4ac5-9312-85ca1c929628" providerId="ADAL" clId="{AFD32D75-5E68-4C71-AF38-8FF357DC6E1E}" dt="2024-02-15T07:17:56.033" v="12775" actId="1076"/>
        <pc:sldMkLst>
          <pc:docMk/>
          <pc:sldMk cId="304905248" sldId="343"/>
        </pc:sldMkLst>
        <pc:extLst>
          <p:ext xmlns:p="http://schemas.openxmlformats.org/presentationml/2006/main" uri="{D6D511B9-2390-475A-947B-AFAB55BFBCF1}">
            <pc226:cmChg xmlns:pc226="http://schemas.microsoft.com/office/powerpoint/2022/06/main/command" chg="del">
              <pc226:chgData name="Sandra Olsson" userId="2be3177c-d80a-4ac5-9312-85ca1c929628" providerId="ADAL" clId="{AFD32D75-5E68-4C71-AF38-8FF357DC6E1E}" dt="2024-02-06T10:38:01.488" v="12413"/>
              <pc2:cmMkLst xmlns:pc2="http://schemas.microsoft.com/office/powerpoint/2019/9/main/command">
                <pc:docMk/>
                <pc:sldMk cId="304905248" sldId="343"/>
                <pc2:cmMk id="{BCCF5505-57E0-4CA0-824F-59D2D1C110FF}"/>
              </pc2:cmMkLst>
            </pc226:cmChg>
          </p:ext>
        </pc:extLst>
      </pc:sldChg>
      <pc:sldChg chg="add del">
        <pc:chgData name="Sandra Olsson" userId="2be3177c-d80a-4ac5-9312-85ca1c929628" providerId="ADAL" clId="{AFD32D75-5E68-4C71-AF38-8FF357DC6E1E}" dt="2024-02-05T14:57:24.863" v="10791" actId="47"/>
        <pc:sldMkLst>
          <pc:docMk/>
          <pc:sldMk cId="1513667170" sldId="343"/>
        </pc:sldMkLst>
      </pc:sldChg>
      <pc:sldChg chg="addSp delSp modSp new del mod">
        <pc:chgData name="Sandra Olsson" userId="2be3177c-d80a-4ac5-9312-85ca1c929628" providerId="ADAL" clId="{AFD32D75-5E68-4C71-AF38-8FF357DC6E1E}" dt="2024-02-05T16:21:14.625" v="12228" actId="47"/>
        <pc:sldMkLst>
          <pc:docMk/>
          <pc:sldMk cId="4236049433" sldId="344"/>
        </pc:sldMkLst>
      </pc:sldChg>
    </pc:docChg>
  </pc:docChgLst>
  <pc:docChgLst>
    <pc:chgData name="Anna-Lena Alvekrans" userId="S::anlal1@vgregion.se::b36c5ff3-53f6-4dbd-9685-7a4f0c65c553" providerId="AD" clId="Web-{EABD9156-EDC9-8906-2A91-6213239C7B4B}"/>
    <pc:docChg chg="sldOrd">
      <pc:chgData name="Anna-Lena Alvekrans" userId="S::anlal1@vgregion.se::b36c5ff3-53f6-4dbd-9685-7a4f0c65c553" providerId="AD" clId="Web-{EABD9156-EDC9-8906-2A91-6213239C7B4B}" dt="2024-02-14T13:11:51.845" v="1"/>
      <pc:docMkLst>
        <pc:docMk/>
      </pc:docMkLst>
      <pc:sldChg chg="ord">
        <pc:chgData name="Anna-Lena Alvekrans" userId="S::anlal1@vgregion.se::b36c5ff3-53f6-4dbd-9685-7a4f0c65c553" providerId="AD" clId="Web-{EABD9156-EDC9-8906-2A91-6213239C7B4B}" dt="2024-02-14T13:11:36.938" v="0"/>
        <pc:sldMkLst>
          <pc:docMk/>
          <pc:sldMk cId="418626300" sldId="335"/>
        </pc:sldMkLst>
      </pc:sldChg>
      <pc:sldChg chg="ord">
        <pc:chgData name="Anna-Lena Alvekrans" userId="S::anlal1@vgregion.se::b36c5ff3-53f6-4dbd-9685-7a4f0c65c553" providerId="AD" clId="Web-{EABD9156-EDC9-8906-2A91-6213239C7B4B}" dt="2024-02-14T13:11:51.845" v="1"/>
        <pc:sldMkLst>
          <pc:docMk/>
          <pc:sldMk cId="304905248" sldId="343"/>
        </pc:sldMkLst>
      </pc:sldChg>
    </pc:docChg>
  </pc:docChgLst>
  <pc:docChgLst>
    <pc:chgData name="Lina Strand Backman" userId="S::linba21@vgregion.se::ad823f88-b27b-48f4-8813-2d1533179d24" providerId="AD" clId="Web-{FAFEFA13-F34A-AE5D-3F05-2AD92B99D3D0}"/>
    <pc:docChg chg="modSld">
      <pc:chgData name="Lina Strand Backman" userId="S::linba21@vgregion.se::ad823f88-b27b-48f4-8813-2d1533179d24" providerId="AD" clId="Web-{FAFEFA13-F34A-AE5D-3F05-2AD92B99D3D0}" dt="2024-02-09T14:17:27.882" v="3" actId="20577"/>
      <pc:docMkLst>
        <pc:docMk/>
      </pc:docMkLst>
      <pc:sldChg chg="modSp">
        <pc:chgData name="Lina Strand Backman" userId="S::linba21@vgregion.se::ad823f88-b27b-48f4-8813-2d1533179d24" providerId="AD" clId="Web-{FAFEFA13-F34A-AE5D-3F05-2AD92B99D3D0}" dt="2024-02-09T14:17:27.882" v="3" actId="20577"/>
        <pc:sldMkLst>
          <pc:docMk/>
          <pc:sldMk cId="293440752" sldId="332"/>
        </pc:sldMkLst>
      </pc:sldChg>
      <pc:sldChg chg="modSp">
        <pc:chgData name="Lina Strand Backman" userId="S::linba21@vgregion.se::ad823f88-b27b-48f4-8813-2d1533179d24" providerId="AD" clId="Web-{FAFEFA13-F34A-AE5D-3F05-2AD92B99D3D0}" dt="2024-02-09T14:14:36.101" v="0" actId="20577"/>
        <pc:sldMkLst>
          <pc:docMk/>
          <pc:sldMk cId="3118583835" sldId="339"/>
        </pc:sldMkLst>
      </pc:sldChg>
    </pc:docChg>
  </pc:docChgLst>
  <pc:docChgLst>
    <pc:chgData name="Anna-Lena Alvekrans" userId="S::anlal1@vgregion.se::b36c5ff3-53f6-4dbd-9685-7a4f0c65c553" providerId="AD" clId="Web-{83E25117-B9B3-04A9-728B-CF54C2D2E3BB}"/>
    <pc:docChg chg="mod modSld">
      <pc:chgData name="Anna-Lena Alvekrans" userId="S::anlal1@vgregion.se::b36c5ff3-53f6-4dbd-9685-7a4f0c65c553" providerId="AD" clId="Web-{83E25117-B9B3-04A9-728B-CF54C2D2E3BB}" dt="2024-02-02T10:26:19.232" v="7"/>
      <pc:docMkLst>
        <pc:docMk/>
      </pc:docMkLst>
      <pc:sldChg chg="modSp modCm">
        <pc:chgData name="Anna-Lena Alvekrans" userId="S::anlal1@vgregion.se::b36c5ff3-53f6-4dbd-9685-7a4f0c65c553" providerId="AD" clId="Web-{83E25117-B9B3-04A9-728B-CF54C2D2E3BB}" dt="2024-02-02T10:22:15.295" v="3" actId="20577"/>
        <pc:sldMkLst>
          <pc:docMk/>
          <pc:sldMk cId="2960305344" sldId="331"/>
        </pc:sldMkLst>
        <pc:extLst>
          <p:ext xmlns:p="http://schemas.openxmlformats.org/presentationml/2006/main" uri="{D6D511B9-2390-475A-947B-AFAB55BFBCF1}">
            <pc226:cmChg xmlns:pc226="http://schemas.microsoft.com/office/powerpoint/2022/06/main/command" chg="mod">
              <pc226:chgData name="Anna-Lena Alvekrans" userId="S::anlal1@vgregion.se::b36c5ff3-53f6-4dbd-9685-7a4f0c65c553" providerId="AD" clId="Web-{83E25117-B9B3-04A9-728B-CF54C2D2E3BB}" dt="2024-02-02T10:21:26.764" v="2" actId="20577"/>
              <pc2:cmMkLst xmlns:pc2="http://schemas.microsoft.com/office/powerpoint/2019/9/main/command">
                <pc:docMk/>
                <pc:sldMk cId="2960305344" sldId="331"/>
                <pc2:cmMk id="{7ACE468C-F546-4B43-999E-AB32FB63CCAB}"/>
              </pc2:cmMkLst>
            </pc226:cmChg>
          </p:ext>
        </pc:extLst>
      </pc:sldChg>
      <pc:sldChg chg="modSp addCm modCm">
        <pc:chgData name="Anna-Lena Alvekrans" userId="S::anlal1@vgregion.se::b36c5ff3-53f6-4dbd-9685-7a4f0c65c553" providerId="AD" clId="Web-{83E25117-B9B3-04A9-728B-CF54C2D2E3BB}" dt="2024-02-02T10:26:19.232" v="7"/>
        <pc:sldMkLst>
          <pc:docMk/>
          <pc:sldMk cId="682940062" sldId="334"/>
        </pc:sldMkLst>
        <pc:extLst>
          <p:ext xmlns:p="http://schemas.openxmlformats.org/presentationml/2006/main" uri="{D6D511B9-2390-475A-947B-AFAB55BFBCF1}">
            <pc226:cmChg xmlns:pc226="http://schemas.microsoft.com/office/powerpoint/2022/06/main/command" chg="add">
              <pc226:chgData name="Anna-Lena Alvekrans" userId="S::anlal1@vgregion.se::b36c5ff3-53f6-4dbd-9685-7a4f0c65c553" providerId="AD" clId="Web-{83E25117-B9B3-04A9-728B-CF54C2D2E3BB}" dt="2024-02-02T10:24:51.607" v="6"/>
              <pc2:cmMkLst xmlns:pc2="http://schemas.microsoft.com/office/powerpoint/2019/9/main/command">
                <pc:docMk/>
                <pc:sldMk cId="682940062" sldId="334"/>
                <pc2:cmMk id="{BC455778-0226-43BC-9348-453FFA41991C}"/>
              </pc2:cmMkLst>
            </pc226:cmChg>
            <pc226:cmChg xmlns:pc226="http://schemas.microsoft.com/office/powerpoint/2022/06/main/command" chg="mod">
              <pc226:chgData name="Anna-Lena Alvekrans" userId="S::anlal1@vgregion.se::b36c5ff3-53f6-4dbd-9685-7a4f0c65c553" providerId="AD" clId="Web-{83E25117-B9B3-04A9-728B-CF54C2D2E3BB}" dt="2024-02-02T10:24:25.717" v="4" actId="20577"/>
              <pc2:cmMkLst xmlns:pc2="http://schemas.microsoft.com/office/powerpoint/2019/9/main/command">
                <pc:docMk/>
                <pc:sldMk cId="682940062" sldId="334"/>
                <pc2:cmMk id="{640ED694-F387-476B-8C8A-3CD54E134701}"/>
              </pc2:cmMkLst>
            </pc226:cmChg>
            <pc226:cmChg xmlns:pc226="http://schemas.microsoft.com/office/powerpoint/2022/06/main/command" chg="add">
              <pc226:chgData name="Anna-Lena Alvekrans" userId="S::anlal1@vgregion.se::b36c5ff3-53f6-4dbd-9685-7a4f0c65c553" providerId="AD" clId="Web-{83E25117-B9B3-04A9-728B-CF54C2D2E3BB}" dt="2024-02-02T10:26:19.232" v="7"/>
              <pc2:cmMkLst xmlns:pc2="http://schemas.microsoft.com/office/powerpoint/2019/9/main/command">
                <pc:docMk/>
                <pc:sldMk cId="682940062" sldId="334"/>
                <pc2:cmMk id="{1C61B5D4-3F1D-4F4A-896C-C15C01224BC6}"/>
              </pc2:cmMkLst>
            </pc226:cmChg>
          </p:ext>
        </pc:extLst>
      </pc:sldChg>
    </pc:docChg>
  </pc:docChgLst>
  <pc:docChgLst>
    <pc:chgData name="Lina Strand Backman" userId="ad823f88-b27b-48f4-8813-2d1533179d24" providerId="ADAL" clId="{14A05ED6-5F2D-4F9A-9C7B-BB15FF54EE96}"/>
    <pc:docChg chg="undo custSel modSld">
      <pc:chgData name="Lina Strand Backman" userId="ad823f88-b27b-48f4-8813-2d1533179d24" providerId="ADAL" clId="{14A05ED6-5F2D-4F9A-9C7B-BB15FF54EE96}" dt="2024-02-09T14:28:10.819" v="22"/>
      <pc:docMkLst>
        <pc:docMk/>
      </pc:docMkLst>
      <pc:sldChg chg="modCm">
        <pc:chgData name="Lina Strand Backman" userId="ad823f88-b27b-48f4-8813-2d1533179d24" providerId="ADAL" clId="{14A05ED6-5F2D-4F9A-9C7B-BB15FF54EE96}" dt="2024-02-09T14:19:05.075" v="0"/>
        <pc:sldMkLst>
          <pc:docMk/>
          <pc:sldMk cId="3875330676" sldId="284"/>
        </pc:sldMkLst>
        <pc:extLst>
          <p:ext xmlns:p="http://schemas.openxmlformats.org/presentationml/2006/main" uri="{D6D511B9-2390-475A-947B-AFAB55BFBCF1}">
            <pc226:cmChg xmlns:pc226="http://schemas.microsoft.com/office/powerpoint/2022/06/main/command" chg="">
              <pc226:chgData name="Lina Strand Backman" userId="ad823f88-b27b-48f4-8813-2d1533179d24" providerId="ADAL" clId="{14A05ED6-5F2D-4F9A-9C7B-BB15FF54EE96}" dt="2024-02-09T14:19:05.075" v="0"/>
              <pc2:cmMkLst xmlns:pc2="http://schemas.microsoft.com/office/powerpoint/2019/9/main/command">
                <pc:docMk/>
                <pc:sldMk cId="3875330676" sldId="284"/>
                <pc2:cmMk id="{4201F296-3F5E-41A9-A0A6-B3450DCCF37E}"/>
              </pc2:cmMkLst>
              <pc226:cmRplyChg chg="add">
                <pc226:chgData name="Lina Strand Backman" userId="ad823f88-b27b-48f4-8813-2d1533179d24" providerId="ADAL" clId="{14A05ED6-5F2D-4F9A-9C7B-BB15FF54EE96}" dt="2024-02-09T14:19:05.075" v="0"/>
                <pc2:cmRplyMkLst xmlns:pc2="http://schemas.microsoft.com/office/powerpoint/2019/9/main/command">
                  <pc:docMk/>
                  <pc:sldMk cId="3875330676" sldId="284"/>
                  <pc2:cmMk id="{4201F296-3F5E-41A9-A0A6-B3450DCCF37E}"/>
                  <pc2:cmRplyMk id="{454DAD50-C7EC-4495-B287-985EF234B676}"/>
                </pc2:cmRplyMkLst>
              </pc226:cmRplyChg>
            </pc226:cmChg>
          </p:ext>
        </pc:extLst>
      </pc:sldChg>
      <pc:sldChg chg="modCm">
        <pc:chgData name="Lina Strand Backman" userId="ad823f88-b27b-48f4-8813-2d1533179d24" providerId="ADAL" clId="{14A05ED6-5F2D-4F9A-9C7B-BB15FF54EE96}" dt="2024-02-09T14:28:10.819" v="22"/>
        <pc:sldMkLst>
          <pc:docMk/>
          <pc:sldMk cId="103973841" sldId="294"/>
        </pc:sldMkLst>
        <pc:extLst>
          <p:ext xmlns:p="http://schemas.openxmlformats.org/presentationml/2006/main" uri="{D6D511B9-2390-475A-947B-AFAB55BFBCF1}">
            <pc226:cmChg xmlns:pc226="http://schemas.microsoft.com/office/powerpoint/2022/06/main/command" chg="">
              <pc226:chgData name="Lina Strand Backman" userId="ad823f88-b27b-48f4-8813-2d1533179d24" providerId="ADAL" clId="{14A05ED6-5F2D-4F9A-9C7B-BB15FF54EE96}" dt="2024-02-09T14:28:10.819" v="22"/>
              <pc2:cmMkLst xmlns:pc2="http://schemas.microsoft.com/office/powerpoint/2019/9/main/command">
                <pc:docMk/>
                <pc:sldMk cId="103973841" sldId="294"/>
                <pc2:cmMk id="{4672F814-CA68-4017-BC99-7EE39982E258}"/>
              </pc2:cmMkLst>
              <pc226:cmRplyChg chg="add">
                <pc226:chgData name="Lina Strand Backman" userId="ad823f88-b27b-48f4-8813-2d1533179d24" providerId="ADAL" clId="{14A05ED6-5F2D-4F9A-9C7B-BB15FF54EE96}" dt="2024-02-09T14:28:10.819" v="22"/>
                <pc2:cmRplyMkLst xmlns:pc2="http://schemas.microsoft.com/office/powerpoint/2019/9/main/command">
                  <pc:docMk/>
                  <pc:sldMk cId="103973841" sldId="294"/>
                  <pc2:cmMk id="{4672F814-CA68-4017-BC99-7EE39982E258}"/>
                  <pc2:cmRplyMk id="{F7874DC2-4895-4AAB-9C78-3E169FAF6872}"/>
                </pc2:cmRplyMkLst>
              </pc226:cmRplyChg>
            </pc226:cmChg>
          </p:ext>
        </pc:extLst>
      </pc:sldChg>
      <pc:sldChg chg="modSp mod addCm">
        <pc:chgData name="Lina Strand Backman" userId="ad823f88-b27b-48f4-8813-2d1533179d24" providerId="ADAL" clId="{14A05ED6-5F2D-4F9A-9C7B-BB15FF54EE96}" dt="2024-02-09T14:26:18.508" v="11"/>
        <pc:sldMkLst>
          <pc:docMk/>
          <pc:sldMk cId="1862054812" sldId="302"/>
        </pc:sldMkLst>
        <pc:extLst>
          <p:ext xmlns:p="http://schemas.openxmlformats.org/presentationml/2006/main" uri="{D6D511B9-2390-475A-947B-AFAB55BFBCF1}">
            <pc226:cmChg xmlns:pc226="http://schemas.microsoft.com/office/powerpoint/2022/06/main/command" chg="add">
              <pc226:chgData name="Lina Strand Backman" userId="ad823f88-b27b-48f4-8813-2d1533179d24" providerId="ADAL" clId="{14A05ED6-5F2D-4F9A-9C7B-BB15FF54EE96}" dt="2024-02-09T14:26:18.508" v="11"/>
              <pc2:cmMkLst xmlns:pc2="http://schemas.microsoft.com/office/powerpoint/2019/9/main/command">
                <pc:docMk/>
                <pc:sldMk cId="1862054812" sldId="302"/>
                <pc2:cmMk id="{4D272682-02E4-423C-8BAC-111075427C7E}"/>
              </pc2:cmMkLst>
            </pc226:cmChg>
          </p:ext>
        </pc:extLst>
      </pc:sldChg>
      <pc:sldChg chg="modSp mod">
        <pc:chgData name="Lina Strand Backman" userId="ad823f88-b27b-48f4-8813-2d1533179d24" providerId="ADAL" clId="{14A05ED6-5F2D-4F9A-9C7B-BB15FF54EE96}" dt="2024-02-09T14:23:15.591" v="6" actId="20577"/>
        <pc:sldMkLst>
          <pc:docMk/>
          <pc:sldMk cId="364199184" sldId="305"/>
        </pc:sldMkLst>
      </pc:sldChg>
      <pc:sldChg chg="modSp mod">
        <pc:chgData name="Lina Strand Backman" userId="ad823f88-b27b-48f4-8813-2d1533179d24" providerId="ADAL" clId="{14A05ED6-5F2D-4F9A-9C7B-BB15FF54EE96}" dt="2024-02-09T14:26:31.947" v="13" actId="20577"/>
        <pc:sldMkLst>
          <pc:docMk/>
          <pc:sldMk cId="2960305344" sldId="331"/>
        </pc:sldMkLst>
      </pc:sldChg>
      <pc:sldChg chg="addCm">
        <pc:chgData name="Lina Strand Backman" userId="ad823f88-b27b-48f4-8813-2d1533179d24" providerId="ADAL" clId="{14A05ED6-5F2D-4F9A-9C7B-BB15FF54EE96}" dt="2024-02-09T14:20:48.574" v="1"/>
        <pc:sldMkLst>
          <pc:docMk/>
          <pc:sldMk cId="293440752" sldId="332"/>
        </pc:sldMkLst>
        <pc:extLst>
          <p:ext xmlns:p="http://schemas.openxmlformats.org/presentationml/2006/main" uri="{D6D511B9-2390-475A-947B-AFAB55BFBCF1}">
            <pc226:cmChg xmlns:pc226="http://schemas.microsoft.com/office/powerpoint/2022/06/main/command" chg="add">
              <pc226:chgData name="Lina Strand Backman" userId="ad823f88-b27b-48f4-8813-2d1533179d24" providerId="ADAL" clId="{14A05ED6-5F2D-4F9A-9C7B-BB15FF54EE96}" dt="2024-02-09T14:20:48.574" v="1"/>
              <pc2:cmMkLst xmlns:pc2="http://schemas.microsoft.com/office/powerpoint/2019/9/main/command">
                <pc:docMk/>
                <pc:sldMk cId="293440752" sldId="332"/>
                <pc2:cmMk id="{0D9B2B63-2E23-4AF8-8F95-C5E770A664D3}"/>
              </pc2:cmMkLst>
            </pc226:cmChg>
          </p:ext>
        </pc:extLst>
      </pc:sldChg>
      <pc:sldChg chg="modSp mod addCm modCm">
        <pc:chgData name="Lina Strand Backman" userId="ad823f88-b27b-48f4-8813-2d1533179d24" providerId="ADAL" clId="{14A05ED6-5F2D-4F9A-9C7B-BB15FF54EE96}" dt="2024-02-09T14:26:50.526" v="21" actId="20577"/>
        <pc:sldMkLst>
          <pc:docMk/>
          <pc:sldMk cId="2996500708" sldId="336"/>
        </pc:sldMkLst>
        <pc:extLst>
          <p:ext xmlns:p="http://schemas.openxmlformats.org/presentationml/2006/main" uri="{D6D511B9-2390-475A-947B-AFAB55BFBCF1}">
            <pc226:cmChg xmlns:pc226="http://schemas.microsoft.com/office/powerpoint/2022/06/main/command" chg="add mod">
              <pc226:chgData name="Lina Strand Backman" userId="ad823f88-b27b-48f4-8813-2d1533179d24" providerId="ADAL" clId="{14A05ED6-5F2D-4F9A-9C7B-BB15FF54EE96}" dt="2024-02-09T14:26:50.526" v="21" actId="20577"/>
              <pc2:cmMkLst xmlns:pc2="http://schemas.microsoft.com/office/powerpoint/2019/9/main/command">
                <pc:docMk/>
                <pc:sldMk cId="2996500708" sldId="336"/>
                <pc2:cmMk id="{8045EE36-8A90-4462-A20B-1C47FF7BA360}"/>
              </pc2:cmMkLst>
            </pc226:cmChg>
          </p:ext>
        </pc:extLst>
      </pc:sldChg>
    </pc:docChg>
  </pc:docChgLst>
  <pc:docChgLst>
    <pc:chgData name="Rosanna Hansenäs" userId="c1d25c43-f432-4d38-8b5d-fde174985ae2" providerId="ADAL" clId="{DFF1C019-810C-4A50-836E-16DC3244A79C}"/>
    <pc:docChg chg="undo custSel modSld sldOrd">
      <pc:chgData name="Rosanna Hansenäs" userId="c1d25c43-f432-4d38-8b5d-fde174985ae2" providerId="ADAL" clId="{DFF1C019-810C-4A50-836E-16DC3244A79C}" dt="2024-02-06T11:54:34.650" v="1122" actId="1076"/>
      <pc:docMkLst>
        <pc:docMk/>
      </pc:docMkLst>
      <pc:sldChg chg="addSp delSp modSp mod">
        <pc:chgData name="Rosanna Hansenäs" userId="c1d25c43-f432-4d38-8b5d-fde174985ae2" providerId="ADAL" clId="{DFF1C019-810C-4A50-836E-16DC3244A79C}" dt="2024-02-05T16:27:52.846" v="898" actId="14100"/>
        <pc:sldMkLst>
          <pc:docMk/>
          <pc:sldMk cId="4011879331" sldId="295"/>
        </pc:sldMkLst>
      </pc:sldChg>
      <pc:sldChg chg="addSp delSp modSp mod">
        <pc:chgData name="Rosanna Hansenäs" userId="c1d25c43-f432-4d38-8b5d-fde174985ae2" providerId="ADAL" clId="{DFF1C019-810C-4A50-836E-16DC3244A79C}" dt="2024-02-05T16:28:30.030" v="907" actId="14100"/>
        <pc:sldMkLst>
          <pc:docMk/>
          <pc:sldMk cId="2787618210" sldId="296"/>
        </pc:sldMkLst>
      </pc:sldChg>
      <pc:sldChg chg="addSp delSp modSp mod">
        <pc:chgData name="Rosanna Hansenäs" userId="c1d25c43-f432-4d38-8b5d-fde174985ae2" providerId="ADAL" clId="{DFF1C019-810C-4A50-836E-16DC3244A79C}" dt="2024-02-06T11:52:53.360" v="1109" actId="478"/>
        <pc:sldMkLst>
          <pc:docMk/>
          <pc:sldMk cId="3145912190" sldId="297"/>
        </pc:sldMkLst>
      </pc:sldChg>
      <pc:sldChg chg="addSp delSp modSp mod">
        <pc:chgData name="Rosanna Hansenäs" userId="c1d25c43-f432-4d38-8b5d-fde174985ae2" providerId="ADAL" clId="{DFF1C019-810C-4A50-836E-16DC3244A79C}" dt="2024-02-06T11:52:59.066" v="1110" actId="478"/>
        <pc:sldMkLst>
          <pc:docMk/>
          <pc:sldMk cId="237629940" sldId="298"/>
        </pc:sldMkLst>
      </pc:sldChg>
      <pc:sldChg chg="addSp delSp modSp mod">
        <pc:chgData name="Rosanna Hansenäs" userId="c1d25c43-f432-4d38-8b5d-fde174985ae2" providerId="ADAL" clId="{DFF1C019-810C-4A50-836E-16DC3244A79C}" dt="2024-02-06T11:53:53.663" v="1118" actId="478"/>
        <pc:sldMkLst>
          <pc:docMk/>
          <pc:sldMk cId="2209755257" sldId="300"/>
        </pc:sldMkLst>
      </pc:sldChg>
      <pc:sldChg chg="addSp delSp modSp mod ord">
        <pc:chgData name="Rosanna Hansenäs" userId="c1d25c43-f432-4d38-8b5d-fde174985ae2" providerId="ADAL" clId="{DFF1C019-810C-4A50-836E-16DC3244A79C}" dt="2024-02-06T11:53:17.823" v="1113" actId="478"/>
        <pc:sldMkLst>
          <pc:docMk/>
          <pc:sldMk cId="174150756" sldId="301"/>
        </pc:sldMkLst>
      </pc:sldChg>
      <pc:sldChg chg="addSp delSp modSp mod">
        <pc:chgData name="Rosanna Hansenäs" userId="c1d25c43-f432-4d38-8b5d-fde174985ae2" providerId="ADAL" clId="{DFF1C019-810C-4A50-836E-16DC3244A79C}" dt="2024-02-06T11:53:42.927" v="1116" actId="478"/>
        <pc:sldMkLst>
          <pc:docMk/>
          <pc:sldMk cId="1862054812" sldId="302"/>
        </pc:sldMkLst>
      </pc:sldChg>
      <pc:sldChg chg="addSp delSp modSp mod">
        <pc:chgData name="Rosanna Hansenäs" userId="c1d25c43-f432-4d38-8b5d-fde174985ae2" providerId="ADAL" clId="{DFF1C019-810C-4A50-836E-16DC3244A79C}" dt="2024-02-06T11:53:11.210" v="1112" actId="478"/>
        <pc:sldMkLst>
          <pc:docMk/>
          <pc:sldMk cId="133114104" sldId="304"/>
        </pc:sldMkLst>
      </pc:sldChg>
      <pc:sldChg chg="addSp delSp modSp mod">
        <pc:chgData name="Rosanna Hansenäs" userId="c1d25c43-f432-4d38-8b5d-fde174985ae2" providerId="ADAL" clId="{DFF1C019-810C-4A50-836E-16DC3244A79C}" dt="2024-02-06T11:53:35.511" v="1115" actId="478"/>
        <pc:sldMkLst>
          <pc:docMk/>
          <pc:sldMk cId="364199184" sldId="305"/>
        </pc:sldMkLst>
      </pc:sldChg>
      <pc:sldChg chg="addSp modSp mod ord">
        <pc:chgData name="Rosanna Hansenäs" userId="c1d25c43-f432-4d38-8b5d-fde174985ae2" providerId="ADAL" clId="{DFF1C019-810C-4A50-836E-16DC3244A79C}" dt="2024-02-05T16:40:23.161" v="1105" actId="1076"/>
        <pc:sldMkLst>
          <pc:docMk/>
          <pc:sldMk cId="4009358757" sldId="328"/>
        </pc:sldMkLst>
      </pc:sldChg>
      <pc:sldChg chg="addSp delSp modSp mod">
        <pc:chgData name="Rosanna Hansenäs" userId="c1d25c43-f432-4d38-8b5d-fde174985ae2" providerId="ADAL" clId="{DFF1C019-810C-4A50-836E-16DC3244A79C}" dt="2024-02-05T16:15:50.767" v="703" actId="164"/>
        <pc:sldMkLst>
          <pc:docMk/>
          <pc:sldMk cId="750083405" sldId="329"/>
        </pc:sldMkLst>
      </pc:sldChg>
      <pc:sldChg chg="addSp delSp modSp mod">
        <pc:chgData name="Rosanna Hansenäs" userId="c1d25c43-f432-4d38-8b5d-fde174985ae2" providerId="ADAL" clId="{DFF1C019-810C-4A50-836E-16DC3244A79C}" dt="2024-02-05T16:16:04.816" v="706"/>
        <pc:sldMkLst>
          <pc:docMk/>
          <pc:sldMk cId="4137235386" sldId="330"/>
        </pc:sldMkLst>
      </pc:sldChg>
      <pc:sldChg chg="addSp delSp modSp mod">
        <pc:chgData name="Rosanna Hansenäs" userId="c1d25c43-f432-4d38-8b5d-fde174985ae2" providerId="ADAL" clId="{DFF1C019-810C-4A50-836E-16DC3244A79C}" dt="2024-02-06T11:53:59.294" v="1119" actId="478"/>
        <pc:sldMkLst>
          <pc:docMk/>
          <pc:sldMk cId="2960305344" sldId="331"/>
        </pc:sldMkLst>
      </pc:sldChg>
      <pc:sldChg chg="addSp delSp modSp mod">
        <pc:chgData name="Rosanna Hansenäs" userId="c1d25c43-f432-4d38-8b5d-fde174985ae2" providerId="ADAL" clId="{DFF1C019-810C-4A50-836E-16DC3244A79C}" dt="2024-02-05T16:27:19.813" v="891" actId="21"/>
        <pc:sldMkLst>
          <pc:docMk/>
          <pc:sldMk cId="293440752" sldId="332"/>
        </pc:sldMkLst>
      </pc:sldChg>
      <pc:sldChg chg="addSp delSp modSp mod">
        <pc:chgData name="Rosanna Hansenäs" userId="c1d25c43-f432-4d38-8b5d-fde174985ae2" providerId="ADAL" clId="{DFF1C019-810C-4A50-836E-16DC3244A79C}" dt="2024-02-05T16:27:40.930" v="895" actId="14100"/>
        <pc:sldMkLst>
          <pc:docMk/>
          <pc:sldMk cId="599641916" sldId="333"/>
        </pc:sldMkLst>
      </pc:sldChg>
      <pc:sldChg chg="addSp delSp modSp mod">
        <pc:chgData name="Rosanna Hansenäs" userId="c1d25c43-f432-4d38-8b5d-fde174985ae2" providerId="ADAL" clId="{DFF1C019-810C-4A50-836E-16DC3244A79C}" dt="2024-02-06T11:53:05.721" v="1111" actId="478"/>
        <pc:sldMkLst>
          <pc:docMk/>
          <pc:sldMk cId="682940062" sldId="334"/>
        </pc:sldMkLst>
      </pc:sldChg>
      <pc:sldChg chg="addSp delSp modSp mod">
        <pc:chgData name="Rosanna Hansenäs" userId="c1d25c43-f432-4d38-8b5d-fde174985ae2" providerId="ADAL" clId="{DFF1C019-810C-4A50-836E-16DC3244A79C}" dt="2024-02-06T11:53:25.184" v="1114" actId="478"/>
        <pc:sldMkLst>
          <pc:docMk/>
          <pc:sldMk cId="418626300" sldId="335"/>
        </pc:sldMkLst>
      </pc:sldChg>
      <pc:sldChg chg="addSp delSp modSp mod">
        <pc:chgData name="Rosanna Hansenäs" userId="c1d25c43-f432-4d38-8b5d-fde174985ae2" providerId="ADAL" clId="{DFF1C019-810C-4A50-836E-16DC3244A79C}" dt="2024-02-06T11:53:48.366" v="1117" actId="478"/>
        <pc:sldMkLst>
          <pc:docMk/>
          <pc:sldMk cId="2996500708" sldId="336"/>
        </pc:sldMkLst>
      </pc:sldChg>
      <pc:sldChg chg="addSp delSp modSp mod">
        <pc:chgData name="Rosanna Hansenäs" userId="c1d25c43-f432-4d38-8b5d-fde174985ae2" providerId="ADAL" clId="{DFF1C019-810C-4A50-836E-16DC3244A79C}" dt="2024-02-05T16:28:08.746" v="902" actId="1076"/>
        <pc:sldMkLst>
          <pc:docMk/>
          <pc:sldMk cId="1806617753" sldId="337"/>
        </pc:sldMkLst>
      </pc:sldChg>
      <pc:sldChg chg="addSp delSp modSp mod">
        <pc:chgData name="Rosanna Hansenäs" userId="c1d25c43-f432-4d38-8b5d-fde174985ae2" providerId="ADAL" clId="{DFF1C019-810C-4A50-836E-16DC3244A79C}" dt="2024-02-06T11:52:45.332" v="1108" actId="20577"/>
        <pc:sldMkLst>
          <pc:docMk/>
          <pc:sldMk cId="1009638337" sldId="338"/>
        </pc:sldMkLst>
      </pc:sldChg>
      <pc:sldChg chg="modSp mod ord">
        <pc:chgData name="Rosanna Hansenäs" userId="c1d25c43-f432-4d38-8b5d-fde174985ae2" providerId="ADAL" clId="{DFF1C019-810C-4A50-836E-16DC3244A79C}" dt="2024-02-06T11:50:42.872" v="1107" actId="20577"/>
        <pc:sldMkLst>
          <pc:docMk/>
          <pc:sldMk cId="3118583835" sldId="339"/>
        </pc:sldMkLst>
      </pc:sldChg>
      <pc:sldChg chg="addSp delSp modSp mod">
        <pc:chgData name="Rosanna Hansenäs" userId="c1d25c43-f432-4d38-8b5d-fde174985ae2" providerId="ADAL" clId="{DFF1C019-810C-4A50-836E-16DC3244A79C}" dt="2024-02-06T11:54:34.650" v="1122" actId="1076"/>
        <pc:sldMkLst>
          <pc:docMk/>
          <pc:sldMk cId="1412685141" sldId="340"/>
        </pc:sldMkLst>
      </pc:sldChg>
      <pc:sldChg chg="addSp delSp modSp mod addCm">
        <pc:chgData name="Rosanna Hansenäs" userId="c1d25c43-f432-4d38-8b5d-fde174985ae2" providerId="ADAL" clId="{DFF1C019-810C-4A50-836E-16DC3244A79C}" dt="2024-02-06T11:54:06.077" v="1120" actId="478"/>
        <pc:sldMkLst>
          <pc:docMk/>
          <pc:sldMk cId="304905248" sldId="343"/>
        </pc:sldMkLst>
        <pc:extLst>
          <p:ext xmlns:p="http://schemas.openxmlformats.org/presentationml/2006/main" uri="{D6D511B9-2390-475A-947B-AFAB55BFBCF1}">
            <pc226:cmChg xmlns:pc226="http://schemas.microsoft.com/office/powerpoint/2022/06/main/command" chg="add">
              <pc226:chgData name="Rosanna Hansenäs" userId="c1d25c43-f432-4d38-8b5d-fde174985ae2" providerId="ADAL" clId="{DFF1C019-810C-4A50-836E-16DC3244A79C}" dt="2024-02-05T16:38:15.445" v="991"/>
              <pc2:cmMkLst xmlns:pc2="http://schemas.microsoft.com/office/powerpoint/2019/9/main/command">
                <pc:docMk/>
                <pc:sldMk cId="304905248" sldId="343"/>
                <pc2:cmMk id="{BCCF5505-57E0-4CA0-824F-59D2D1C110FF}"/>
              </pc2:cmMkLst>
            </pc226:cmChg>
          </p:ext>
        </pc:extLst>
      </pc:sldChg>
    </pc:docChg>
  </pc:docChgLst>
  <pc:docChgLst>
    <pc:chgData name="Ann Lindgård" userId="S::annli122@vgregion.se::0be984ac-0a04-44a5-9789-f2152fe4549b" providerId="AD" clId="Web-{767EA0E0-BDA9-C44C-EB93-D9628E001988}"/>
    <pc:docChg chg="sldOrd">
      <pc:chgData name="Ann Lindgård" userId="S::annli122@vgregion.se::0be984ac-0a04-44a5-9789-f2152fe4549b" providerId="AD" clId="Web-{767EA0E0-BDA9-C44C-EB93-D9628E001988}" dt="2024-03-01T12:05:07.881" v="0"/>
      <pc:docMkLst>
        <pc:docMk/>
      </pc:docMkLst>
      <pc:sldChg chg="ord">
        <pc:chgData name="Ann Lindgård" userId="S::annli122@vgregion.se::0be984ac-0a04-44a5-9789-f2152fe4549b" providerId="AD" clId="Web-{767EA0E0-BDA9-C44C-EB93-D9628E001988}" dt="2024-03-01T12:05:07.881" v="0"/>
        <pc:sldMkLst>
          <pc:docMk/>
          <pc:sldMk cId="4011879331" sldId="295"/>
        </pc:sldMkLst>
      </pc:sldChg>
    </pc:docChg>
  </pc:docChgLst>
  <pc:docChgLst>
    <pc:chgData name="Lina Strand Backman" userId="S::linba21@vgregion.se::ad823f88-b27b-48f4-8813-2d1533179d24" providerId="AD" clId="Web-{6DF3C78B-DF3D-EE29-B33A-3B4A7344619E}"/>
    <pc:docChg chg="modSld">
      <pc:chgData name="Lina Strand Backman" userId="S::linba21@vgregion.se::ad823f88-b27b-48f4-8813-2d1533179d24" providerId="AD" clId="Web-{6DF3C78B-DF3D-EE29-B33A-3B4A7344619E}" dt="2024-02-19T08:01:19.666" v="1" actId="14100"/>
      <pc:docMkLst>
        <pc:docMk/>
      </pc:docMkLst>
      <pc:sldChg chg="modSp">
        <pc:chgData name="Lina Strand Backman" userId="S::linba21@vgregion.se::ad823f88-b27b-48f4-8813-2d1533179d24" providerId="AD" clId="Web-{6DF3C78B-DF3D-EE29-B33A-3B4A7344619E}" dt="2024-02-19T08:01:19.666" v="1" actId="14100"/>
        <pc:sldMkLst>
          <pc:docMk/>
          <pc:sldMk cId="3118583835" sldId="339"/>
        </pc:sldMkLst>
      </pc:sldChg>
    </pc:docChg>
  </pc:docChgLst>
  <pc:docChgLst>
    <pc:chgData name="Helena Andreasson" userId="S::helpe24@vgregion.se::8b0d85cc-403a-41dd-8c5f-99b4698ca119" providerId="AD" clId="Web-{716AF914-6486-02CA-5F53-636B5E3F11B3}"/>
    <pc:docChg chg="sldOrd">
      <pc:chgData name="Helena Andreasson" userId="S::helpe24@vgregion.se::8b0d85cc-403a-41dd-8c5f-99b4698ca119" providerId="AD" clId="Web-{716AF914-6486-02CA-5F53-636B5E3F11B3}" dt="2024-02-19T08:00:32.851" v="0"/>
      <pc:docMkLst>
        <pc:docMk/>
      </pc:docMkLst>
      <pc:sldChg chg="ord">
        <pc:chgData name="Helena Andreasson" userId="S::helpe24@vgregion.se::8b0d85cc-403a-41dd-8c5f-99b4698ca119" providerId="AD" clId="Web-{716AF914-6486-02CA-5F53-636B5E3F11B3}" dt="2024-02-19T08:00:32.851" v="0"/>
        <pc:sldMkLst>
          <pc:docMk/>
          <pc:sldMk cId="1412685141" sldId="34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85195CB1-8D9E-4D39-BD5A-3714F899CBAC}" type="datetimeFigureOut">
              <a:rPr lang="sv-SE" smtClean="0"/>
              <a:t>2025-08-27</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27" userDrawn="1">
          <p15:clr>
            <a:srgbClr val="F26B43"/>
          </p15:clr>
        </p15:guide>
        <p15:guide id="2" pos="214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CD69FF5E-32DB-4A63-9882-8F301C111A15}" type="datetimeFigureOut">
              <a:rPr lang="sv-SE" smtClean="0"/>
              <a:t>2025-08-27</a:t>
            </a:fld>
            <a:endParaRPr lang="sv-SE"/>
          </a:p>
        </p:txBody>
      </p:sp>
      <p:sp>
        <p:nvSpPr>
          <p:cNvPr id="4" name="Platshållare för bildobjekt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27" userDrawn="1">
          <p15:clr>
            <a:srgbClr val="F26B43"/>
          </p15:clr>
        </p15:guide>
        <p15:guide id="2" pos="2141"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800">
                <a:effectLst/>
                <a:latin typeface="Segoe UI" panose="020B0502040204020203" pitchFamily="34" charset="0"/>
              </a:rPr>
              <a:t>Iso 4.4.3.</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altLang="en-US" sz="1200" b="0" i="0" u="none" strike="noStrike" cap="none" normalizeH="0" baseline="0">
                <a:ln>
                  <a:noFill/>
                </a:ln>
                <a:solidFill>
                  <a:srgbClr val="202124"/>
                </a:solidFill>
                <a:effectLst/>
                <a:latin typeface="inherit"/>
              </a:rPr>
              <a:t>”Samverkan syftar till att underlätta delning och tillgång till kunskap, kompetens, annat intellektuella tillgångar och resurser”</a:t>
            </a:r>
            <a:endParaRPr lang="en-GB"/>
          </a:p>
          <a:p>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32694589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800">
                <a:effectLst/>
                <a:latin typeface="Segoe UI" panose="020B0502040204020203" pitchFamily="34" charset="0"/>
              </a:rPr>
              <a:t>ISO 4.4.3</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29331410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ISO </a:t>
            </a:r>
            <a:r>
              <a:rPr lang="en-GB" sz="1800">
                <a:effectLst/>
                <a:latin typeface="Segoe UI" panose="020B0502040204020203" pitchFamily="34" charset="0"/>
              </a:rPr>
              <a:t>6.5 </a:t>
            </a:r>
            <a:r>
              <a:rPr lang="en-GB" sz="1800" err="1">
                <a:effectLst/>
                <a:latin typeface="Segoe UI" panose="020B0502040204020203" pitchFamily="34" charset="0"/>
              </a:rPr>
              <a:t>ev</a:t>
            </a:r>
            <a:r>
              <a:rPr lang="en-GB" sz="1800">
                <a:effectLst/>
                <a:latin typeface="Segoe UI" panose="020B0502040204020203" pitchFamily="34" charset="0"/>
              </a:rPr>
              <a:t> 8.1</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12907968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800">
                <a:effectLst/>
                <a:latin typeface="Segoe UI" panose="020B0502040204020203" pitchFamily="34" charset="0"/>
              </a:rPr>
              <a:t>ISO 4.3 och 5.3</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32417730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ISO</a:t>
            </a:r>
            <a:r>
              <a:rPr lang="en-GB" sz="1800">
                <a:effectLst/>
                <a:latin typeface="Segoe UI" panose="020B0502040204020203" pitchFamily="34" charset="0"/>
              </a:rPr>
              <a:t> 9.1.1.2 </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18098523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800">
                <a:effectLst/>
                <a:latin typeface="Segoe UI" panose="020B0502040204020203" pitchFamily="34" charset="0"/>
              </a:rPr>
              <a:t>ISO 7.1.</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7190824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ISO</a:t>
            </a:r>
            <a:r>
              <a:rPr lang="en-GB" sz="1800">
                <a:effectLst/>
                <a:latin typeface="Segoe UI" panose="020B0502040204020203" pitchFamily="34" charset="0"/>
              </a:rPr>
              <a:t> 7.1.3.</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13862075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ISO </a:t>
            </a:r>
            <a:r>
              <a:rPr lang="en-GB" sz="1800">
                <a:effectLst/>
                <a:latin typeface="Segoe UI" panose="020B0502040204020203" pitchFamily="34" charset="0"/>
              </a:rPr>
              <a:t>7.1.2.</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18</a:t>
            </a:fld>
            <a:endParaRPr lang="sv-SE"/>
          </a:p>
        </p:txBody>
      </p:sp>
    </p:spTree>
    <p:extLst>
      <p:ext uri="{BB962C8B-B14F-4D97-AF65-F5344CB8AC3E}">
        <p14:creationId xmlns:p14="http://schemas.microsoft.com/office/powerpoint/2010/main" val="2989531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ISO </a:t>
            </a:r>
            <a:r>
              <a:rPr lang="en-GB" sz="1800">
                <a:effectLst/>
                <a:latin typeface="Segoe UI" panose="020B0502040204020203" pitchFamily="34" charset="0"/>
              </a:rPr>
              <a:t>8.2.1 och 7.6</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19</a:t>
            </a:fld>
            <a:endParaRPr lang="sv-SE"/>
          </a:p>
        </p:txBody>
      </p:sp>
    </p:spTree>
    <p:extLst>
      <p:ext uri="{BB962C8B-B14F-4D97-AF65-F5344CB8AC3E}">
        <p14:creationId xmlns:p14="http://schemas.microsoft.com/office/powerpoint/2010/main" val="16622361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ISO 8.3</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20</a:t>
            </a:fld>
            <a:endParaRPr lang="sv-SE"/>
          </a:p>
        </p:txBody>
      </p:sp>
    </p:spTree>
    <p:extLst>
      <p:ext uri="{BB962C8B-B14F-4D97-AF65-F5344CB8AC3E}">
        <p14:creationId xmlns:p14="http://schemas.microsoft.com/office/powerpoint/2010/main" val="1316162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2356267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800">
                <a:effectLst/>
                <a:latin typeface="Segoe UI" panose="020B0502040204020203" pitchFamily="34" charset="0"/>
              </a:rPr>
              <a:t>ISO 10.3</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22</a:t>
            </a:fld>
            <a:endParaRPr lang="sv-SE"/>
          </a:p>
        </p:txBody>
      </p:sp>
    </p:spTree>
    <p:extLst>
      <p:ext uri="{BB962C8B-B14F-4D97-AF65-F5344CB8AC3E}">
        <p14:creationId xmlns:p14="http://schemas.microsoft.com/office/powerpoint/2010/main" val="8733498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23</a:t>
            </a:fld>
            <a:endParaRPr lang="sv-SE"/>
          </a:p>
        </p:txBody>
      </p:sp>
    </p:spTree>
    <p:extLst>
      <p:ext uri="{BB962C8B-B14F-4D97-AF65-F5344CB8AC3E}">
        <p14:creationId xmlns:p14="http://schemas.microsoft.com/office/powerpoint/2010/main" val="39924063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25</a:t>
            </a:fld>
            <a:endParaRPr lang="sv-SE"/>
          </a:p>
        </p:txBody>
      </p:sp>
    </p:spTree>
    <p:extLst>
      <p:ext uri="{BB962C8B-B14F-4D97-AF65-F5344CB8AC3E}">
        <p14:creationId xmlns:p14="http://schemas.microsoft.com/office/powerpoint/2010/main" val="421144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ISO </a:t>
            </a:r>
            <a:r>
              <a:rPr lang="en-GB" sz="1800" err="1">
                <a:effectLst/>
                <a:latin typeface="Segoe UI" panose="020B0502040204020203" pitchFamily="34" charset="0"/>
              </a:rPr>
              <a:t>kap</a:t>
            </a:r>
            <a:r>
              <a:rPr lang="en-GB" sz="1800">
                <a:effectLst/>
                <a:latin typeface="Segoe UI" panose="020B0502040204020203" pitchFamily="34" charset="0"/>
              </a:rPr>
              <a:t> 5, 5.1.4.1</a:t>
            </a:r>
            <a:endParaRPr lang="en-GB" sz="1800">
              <a:effectLst/>
              <a:latin typeface="Arial" panose="020B0604020202020204" pitchFamily="34" charset="0"/>
            </a:endParaRPr>
          </a:p>
          <a:p>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1580333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800" dirty="0">
                <a:effectLst/>
                <a:latin typeface="Segoe UI" panose="020B0502040204020203" pitchFamily="34" charset="0"/>
              </a:rPr>
              <a:t>ISO kap 6.2 och 9.1.1.2</a:t>
            </a:r>
            <a:endParaRPr lang="sv-SE" dirty="0">
              <a:effectLst/>
            </a:endParaRPr>
          </a:p>
          <a:p>
            <a:endParaRPr lang="sv-SE" dirty="0">
              <a:effectLst/>
            </a:endParaRPr>
          </a:p>
          <a:p>
            <a:r>
              <a:rPr lang="sv-SE" dirty="0">
                <a:effectLst/>
              </a:rPr>
              <a:t>9.1.1.2 Uppsättningen av innovationsprestandaindikatorer, kvantitativa eller kvalitativa, kan inkludera en balans av: a) input-relaterade indikatorer, t.ex. antal idéer, antal innovationsinitiativ, värdeskapande potential för idéer, nya kunskapskällor, nya insikter, resurser och kompetens; b) genomströmningsrelaterade indikatorer, t.ex. hastighet av experiment, lärande och utveckling, antal eller förhållandet mellan anställda, chefer eller användare som är involverade eller utbildade, effektiviteten i samarbetet och relationer, nya verktyg och metoder som antagits, tid till vinst, tid till marknad, engagemangsnivå, och varumärkesmedvetenhet; c) output-relaterade indikatorer, t.ex. antal eller förhållandet mellan genomförda idéer, avkastning på innovation investeringar, intäkts- och vinsttillväxt, marknadsandelar, användarvänlighet, anslutningshastighet av användare, tillfredsställelse, hastighet av innovationsspridning, organisatorisk förnyelse och transformation, social och hållbarhetsfördelar, kostnadsbesparingar, inlärningstakt, immateriella rättigheter, nya användare och image. Indikatorer för innovationsprestanda kan tillämpas på system-, portfölj- eller initiativnivå och kan vara det utvärderas och förbättras vid behov. De kan fokusera antingen på utvärderingen av delarna av innovationsledningssystem, deras interaktioner, samt om resultaten. Organisationen kan använda jämförelser med andra organisationer vid uppföljning och utvärdering prestanda</a:t>
            </a:r>
          </a:p>
          <a:p>
            <a:endParaRPr lang="sv-SE" dirty="0">
              <a:effectLst/>
            </a:endParaRPr>
          </a:p>
          <a:p>
            <a:r>
              <a:rPr lang="sv-SE" dirty="0">
                <a:effectLst/>
              </a:rPr>
              <a:t>Indikatorer</a:t>
            </a:r>
            <a:r>
              <a:rPr lang="sv-SE" dirty="0"/>
              <a:t>/mätvärden kan vara av olika sorter</a:t>
            </a:r>
          </a:p>
          <a:p>
            <a:pPr marL="285750" indent="-285750">
              <a:buFont typeface="Arial" panose="020B0604020202020204" pitchFamily="34" charset="0"/>
              <a:buChar char="•"/>
            </a:pPr>
            <a:r>
              <a:rPr lang="sv-SE" dirty="0">
                <a:effectLst/>
              </a:rPr>
              <a:t>kvantitativa eller kvalitativa</a:t>
            </a:r>
          </a:p>
          <a:p>
            <a:pPr marL="285750" indent="-285750">
              <a:buFont typeface="Arial" panose="020B0604020202020204" pitchFamily="34" charset="0"/>
              <a:buChar char="•"/>
            </a:pPr>
            <a:r>
              <a:rPr lang="sv-SE" dirty="0">
                <a:effectLst/>
              </a:rPr>
              <a:t>input-relaterade </a:t>
            </a:r>
            <a:r>
              <a:rPr lang="sv-SE" dirty="0"/>
              <a:t>(</a:t>
            </a:r>
            <a:r>
              <a:rPr lang="sv-SE" dirty="0">
                <a:effectLst/>
              </a:rPr>
              <a:t>t.ex. antal innovationsinitiativ, resurser, antal med innovationskompetens) eller output-relaterade (t.ex. antal implementerade lösningar, användarnöjdhet, organisatoriska förbättringar</a:t>
            </a:r>
            <a:r>
              <a:rPr lang="sv-SE" dirty="0"/>
              <a:t>)</a:t>
            </a:r>
            <a:r>
              <a:rPr lang="sv-SE" dirty="0">
                <a:effectLst/>
              </a:rPr>
              <a:t> </a:t>
            </a:r>
          </a:p>
          <a:p>
            <a:pPr marL="285750" indent="-285750">
              <a:buFont typeface="Arial" panose="020B0604020202020204" pitchFamily="34" charset="0"/>
              <a:buChar char="•"/>
            </a:pPr>
            <a:r>
              <a:rPr lang="sv-SE" dirty="0">
                <a:effectLst/>
              </a:rPr>
              <a:t>system-, portfölj- eller projektnivå</a:t>
            </a:r>
          </a:p>
          <a:p>
            <a:pPr marL="285750" indent="-285750">
              <a:buFont typeface="Arial" panose="020B0604020202020204" pitchFamily="34" charset="0"/>
              <a:buChar char="•"/>
            </a:pPr>
            <a:endParaRPr lang="sv-SE" dirty="0"/>
          </a:p>
          <a:p>
            <a:pPr marL="285750" indent="-285750">
              <a:buFont typeface="Arial" panose="020B0604020202020204" pitchFamily="34" charset="0"/>
              <a:buChar char="•"/>
            </a:pPr>
            <a:endParaRPr lang="sv-SE" dirty="0"/>
          </a:p>
          <a:p>
            <a:r>
              <a:rPr lang="sv-SE" dirty="0"/>
              <a:t>OBS! välj att ha få mål /indikatorer</a:t>
            </a:r>
            <a:endParaRPr lang="en-GB" dirty="0"/>
          </a:p>
          <a:p>
            <a:endParaRPr lang="en-GB"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6652322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dirty="0">
                <a:effectLst/>
                <a:latin typeface="Segoe UI" panose="020B0502040204020203" pitchFamily="34" charset="0"/>
              </a:rPr>
              <a:t>ISO kap 6.2 och 9.1.1.2</a:t>
            </a:r>
            <a:endParaRPr kumimoji="0" lang="sv-SE" altLang="en-US" sz="1200" b="0" i="0" u="none" strike="noStrike" cap="none" normalizeH="0" baseline="0" dirty="0">
              <a:ln>
                <a:noFill/>
              </a:ln>
              <a:solidFill>
                <a:srgbClr val="202124"/>
              </a:solidFill>
              <a:effectLst/>
              <a:latin typeface="inheri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altLang="en-US" sz="1200" b="0" i="0" u="none" strike="noStrike" cap="none" normalizeH="0" baseline="0" dirty="0">
              <a:ln>
                <a:noFill/>
              </a:ln>
              <a:solidFill>
                <a:srgbClr val="202124"/>
              </a:solidFill>
              <a:effectLst/>
              <a:latin typeface="inheri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altLang="en-US" sz="1200" b="0" i="0" u="none" strike="noStrike" cap="none" normalizeH="0" baseline="0" dirty="0">
              <a:ln>
                <a:noFill/>
              </a:ln>
              <a:solidFill>
                <a:srgbClr val="202124"/>
              </a:solidFill>
              <a:effectLst/>
              <a:latin typeface="inheri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altLang="en-US" sz="1200" b="0" i="0" u="none" strike="noStrike" cap="none" normalizeH="0" baseline="0" dirty="0">
                <a:ln>
                  <a:noFill/>
                </a:ln>
                <a:solidFill>
                  <a:srgbClr val="202124"/>
                </a:solidFill>
                <a:effectLst/>
                <a:latin typeface="inherit"/>
              </a:rPr>
              <a:t>Högsta ledningen bör visa ledarskap och engagemang med avseende på innovationen ledningssystem av: a) vara ansvarig för effektiviteten och effektiviteten hos innovationsledningssystemet; b) se till att innovationsvisionen, strategin, policyn och målen är konsekventa och är kompatibla med organisationens sammanhang och strategiska inriktning; c) Främja en kultur som stöder innovationsverksamhet. d) säkerställa antagandet och integrationen av organisationens innovationsledningssystem krav i organisationens befintliga strukturer och affärsprocesser, i förekommande fall; e) stödja ledare på alla nivåer och andra relevanta ledningsroller för att visa sina ledarskap och engagemang för att utveckla sitt ledarskap gällande innovation, så som det gäller deras ansvarsområden. f) säkerställa att strukturer, stöd, inklusive resurser och processer, som behövs för innovationen ledningssystem är tillgängliga; g) skapa medvetenhet och kommunicera vikten av effektiv innovationsledning och om anta riktlinjerna för innovationsledningssystemet; h) säkerställa att innovationsledningssystemet uppnår de avsedda resultaten; i) engagera, styra och stödja personer för att bidra till innovationens effektivitet ledningssystem; j) uppmuntra och erkänna innovatörer att visa god praxis, säkerställa engagemang och underlätta lärande av både framgångar och misslyckanden; k) främja prestationsutvärdering med planerade intervall och kontinuerlig förbättring av innovationsledningssystem</a:t>
            </a:r>
            <a:r>
              <a:rPr kumimoji="0" lang="sv-SE" altLang="en-US" sz="1200" b="0" i="0" u="none" strike="noStrike" cap="none" normalizeH="0" baseline="0" dirty="0">
                <a:ln>
                  <a:noFill/>
                </a:ln>
                <a:solidFill>
                  <a:schemeClr val="tx1"/>
                </a:solidFill>
                <a:effectLst/>
              </a:rPr>
              <a:t> </a:t>
            </a:r>
            <a:endParaRPr kumimoji="0" lang="sv-SE" altLang="en-US" sz="1200" b="0" i="0" u="none" strike="noStrike" cap="none" normalizeH="0" baseline="0" dirty="0">
              <a:ln>
                <a:noFill/>
              </a:ln>
              <a:solidFill>
                <a:schemeClr val="tx1"/>
              </a:solidFill>
              <a:effectLst/>
              <a:latin typeface="Arial" panose="020B0604020202020204" pitchFamily="34" charset="0"/>
            </a:endParaRPr>
          </a:p>
          <a:p>
            <a:endParaRPr lang="en-GB" dirty="0"/>
          </a:p>
          <a:p>
            <a:endParaRPr lang="en-GB" dirty="0"/>
          </a:p>
          <a:p>
            <a:r>
              <a:rPr lang="en-GB" dirty="0"/>
              <a:t>Top management should: a) ensure that relevant and adaptable organizational structures are in place to achieve the intended outcomes of the innovation management system; b) consider how creativity and exploration on the one hand and deployment and efficiency on the other hand, can co-exist or be integrated within the organization; c) consider establishing dedicated organizational structures appropriate to the size of the organization, when any of the following applies: 1) innovations are expected to be disruptive or radical, with respect to, or competing with, existing offerings; 2) different leadership styles, incentives, indicators, or cultures are needed; 3) specific support, including resources, needs to be exclusively available for innovation activities; 4) specific operations, including processes, that need to be adapted to a higher degree of uncertainty and variation compared to established processes</a:t>
            </a:r>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2973280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Iso 4.4 (4.1.2)</a:t>
            </a:r>
            <a:endParaRPr lang="en-GB" sz="1800">
              <a:effectLst/>
              <a:latin typeface="Arial" panose="020B0604020202020204" pitchFamily="34" charset="0"/>
            </a:endParaRPr>
          </a:p>
          <a:p>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1551365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ISO 4.4 (4.1.2)</a:t>
            </a:r>
            <a:endParaRPr lang="en-GB" sz="1800">
              <a:effectLst/>
              <a:latin typeface="Arial" panose="020B0604020202020204" pitchFamily="34" charset="0"/>
            </a:endParaRPr>
          </a:p>
          <a:p>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7448344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ISO </a:t>
            </a:r>
            <a:r>
              <a:rPr lang="en-GB" sz="1800">
                <a:effectLst/>
                <a:latin typeface="Segoe UI" panose="020B0502040204020203" pitchFamily="34" charset="0"/>
              </a:rPr>
              <a:t>4.2</a:t>
            </a:r>
            <a:endParaRPr lang="en-GB" sz="1800">
              <a:effectLst/>
              <a:latin typeface="Arial" panose="020B0604020202020204" pitchFamily="34" charset="0"/>
            </a:endParaRPr>
          </a:p>
          <a:p>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881321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800">
                <a:effectLst/>
                <a:latin typeface="Segoe UI" panose="020B0502040204020203" pitchFamily="34" charset="0"/>
              </a:rPr>
              <a:t>ISO4.4.2.</a:t>
            </a:r>
            <a:endParaRPr lang="en-GB"/>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1110672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4874" y="6030915"/>
            <a:ext cx="2147886" cy="435093"/>
          </a:xfrm>
          <a:prstGeom prst="rect">
            <a:avLst/>
          </a:prstGeom>
        </p:spPr>
      </p:pic>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2025-08-27</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grpSp>
        <p:nvGrpSpPr>
          <p:cNvPr id="4" name="Graphic 28">
            <a:extLst>
              <a:ext uri="{FF2B5EF4-FFF2-40B4-BE49-F238E27FC236}">
                <a16:creationId xmlns:a16="http://schemas.microsoft.com/office/drawing/2014/main" id="{BB51B449-2513-B8F3-2B63-E71100F978AC}"/>
              </a:ext>
            </a:extLst>
          </p:cNvPr>
          <p:cNvGrpSpPr>
            <a:grpSpLocks noChangeAspect="1"/>
          </p:cNvGrpSpPr>
          <p:nvPr userDrawn="1"/>
        </p:nvGrpSpPr>
        <p:grpSpPr>
          <a:xfrm>
            <a:off x="7517605" y="385758"/>
            <a:ext cx="4284000" cy="6092422"/>
            <a:chOff x="4833937" y="1810035"/>
            <a:chExt cx="2409825" cy="3427094"/>
          </a:xfrm>
        </p:grpSpPr>
        <p:sp>
          <p:nvSpPr>
            <p:cNvPr id="5" name="Freeform: Shape 30">
              <a:extLst>
                <a:ext uri="{FF2B5EF4-FFF2-40B4-BE49-F238E27FC236}">
                  <a16:creationId xmlns:a16="http://schemas.microsoft.com/office/drawing/2014/main" id="{CF300A9A-17BC-D773-8918-887CEF402616}"/>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31">
              <a:extLst>
                <a:ext uri="{FF2B5EF4-FFF2-40B4-BE49-F238E27FC236}">
                  <a16:creationId xmlns:a16="http://schemas.microsoft.com/office/drawing/2014/main" id="{1D7FFA80-56C3-4ADD-DF3C-C90E7D530AC7}"/>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2" name="Freeform: Shape 32">
              <a:extLst>
                <a:ext uri="{FF2B5EF4-FFF2-40B4-BE49-F238E27FC236}">
                  <a16:creationId xmlns:a16="http://schemas.microsoft.com/office/drawing/2014/main" id="{69FE296A-0031-81BC-6089-2A24FC515C4C}"/>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eeform: Shape 33">
              <a:extLst>
                <a:ext uri="{FF2B5EF4-FFF2-40B4-BE49-F238E27FC236}">
                  <a16:creationId xmlns:a16="http://schemas.microsoft.com/office/drawing/2014/main" id="{004E38EF-08B8-7AAB-45C8-0F4D1AAC55F4}"/>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14" name="Freeform: Shape 34">
              <a:extLst>
                <a:ext uri="{FF2B5EF4-FFF2-40B4-BE49-F238E27FC236}">
                  <a16:creationId xmlns:a16="http://schemas.microsoft.com/office/drawing/2014/main" id="{1C775D9D-4C6A-8975-C972-8816C73BDE27}"/>
                </a:ext>
              </a:extLst>
            </p:cNvPr>
            <p:cNvSpPr>
              <a:spLocks noChangeAspect="1"/>
            </p:cNvSpPr>
            <p:nvPr/>
          </p:nvSpPr>
          <p:spPr>
            <a:xfrm>
              <a:off x="4833937" y="2381154"/>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15" name="Freeform: Shape 35">
              <a:extLst>
                <a:ext uri="{FF2B5EF4-FFF2-40B4-BE49-F238E27FC236}">
                  <a16:creationId xmlns:a16="http://schemas.microsoft.com/office/drawing/2014/main" id="{D75E7932-0FB6-64F2-B35F-AABC08F90888}"/>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6" name="Freeform: Shape 36">
              <a:extLst>
                <a:ext uri="{FF2B5EF4-FFF2-40B4-BE49-F238E27FC236}">
                  <a16:creationId xmlns:a16="http://schemas.microsoft.com/office/drawing/2014/main" id="{57FB1F63-CCE2-273B-C40B-56152D202E62}"/>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37">
              <a:extLst>
                <a:ext uri="{FF2B5EF4-FFF2-40B4-BE49-F238E27FC236}">
                  <a16:creationId xmlns:a16="http://schemas.microsoft.com/office/drawing/2014/main" id="{014EC904-A4EA-3DEA-B024-5DC5F02EED0A}"/>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8" name="Freeform: Shape 38">
              <a:extLst>
                <a:ext uri="{FF2B5EF4-FFF2-40B4-BE49-F238E27FC236}">
                  <a16:creationId xmlns:a16="http://schemas.microsoft.com/office/drawing/2014/main" id="{2D575801-093F-FE1B-1D2F-A91174798E5F}"/>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DBBDC78D-1DE7-BCAF-99C5-1E1E43F52E1D}"/>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2025-08-27</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1100667" y="-1410109"/>
            <a:ext cx="8642350" cy="1047750"/>
          </a:xfrm>
        </p:spPr>
        <p:txBody>
          <a:bodyPr/>
          <a:lstStyle/>
          <a:p>
            <a:r>
              <a:rPr lang="sv-SE" noProof="0"/>
              <a:t>Skriv en rubrik för tillgänglighetsanpassning</a:t>
            </a:r>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4874" y="6030915"/>
            <a:ext cx="2147886" cy="435093"/>
          </a:xfrm>
          <a:prstGeom prst="rect">
            <a:avLst/>
          </a:prstGeom>
        </p:spPr>
      </p:pic>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2025-08-27</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
        <p:nvSpPr>
          <p:cNvPr id="4" name="Platshållare för bild 3">
            <a:extLst>
              <a:ext uri="{FF2B5EF4-FFF2-40B4-BE49-F238E27FC236}">
                <a16:creationId xmlns:a16="http://schemas.microsoft.com/office/drawing/2014/main" id="{2ACE7E74-CDF2-8E7F-0785-3738B875A2CD}"/>
              </a:ext>
            </a:extLst>
          </p:cNvPr>
          <p:cNvSpPr>
            <a:spLocks noGrp="1"/>
          </p:cNvSpPr>
          <p:nvPr>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a:p>
            <a:endParaRPr lang="sv-SE"/>
          </a:p>
        </p:txBody>
      </p:sp>
      <p:sp>
        <p:nvSpPr>
          <p:cNvPr id="5" name="Freeform: Shape 32">
            <a:extLst>
              <a:ext uri="{FF2B5EF4-FFF2-40B4-BE49-F238E27FC236}">
                <a16:creationId xmlns:a16="http://schemas.microsoft.com/office/drawing/2014/main" id="{FCA1630E-4FA1-813B-6FB5-6B8EA29DFC23}"/>
              </a:ext>
            </a:extLst>
          </p:cNvPr>
          <p:cNvSpPr>
            <a:spLocks noChangeAspect="1"/>
          </p:cNvSpPr>
          <p:nvPr userDrawn="1"/>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33">
            <a:extLst>
              <a:ext uri="{FF2B5EF4-FFF2-40B4-BE49-F238E27FC236}">
                <a16:creationId xmlns:a16="http://schemas.microsoft.com/office/drawing/2014/main" id="{2B03F9E4-CBF3-3FAD-7A8C-30005A1801FA}"/>
              </a:ext>
            </a:extLst>
          </p:cNvPr>
          <p:cNvSpPr>
            <a:spLocks noChangeAspect="1"/>
          </p:cNvSpPr>
          <p:nvPr userDrawn="1"/>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0" name="Freeform: Shape 34">
            <a:extLst>
              <a:ext uri="{FF2B5EF4-FFF2-40B4-BE49-F238E27FC236}">
                <a16:creationId xmlns:a16="http://schemas.microsoft.com/office/drawing/2014/main" id="{DAB90BBB-7589-BC25-6C27-BE15CF7BF058}"/>
              </a:ext>
            </a:extLst>
          </p:cNvPr>
          <p:cNvSpPr>
            <a:spLocks noChangeAspect="1"/>
          </p:cNvSpPr>
          <p:nvPr userDrawn="1"/>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1" name="Freeform: Shape 35">
            <a:extLst>
              <a:ext uri="{FF2B5EF4-FFF2-40B4-BE49-F238E27FC236}">
                <a16:creationId xmlns:a16="http://schemas.microsoft.com/office/drawing/2014/main" id="{820856E7-20FE-6D95-61A0-CC38B82FEDE0}"/>
              </a:ext>
            </a:extLst>
          </p:cNvPr>
          <p:cNvSpPr>
            <a:spLocks noChangeAspect="1"/>
          </p:cNvSpPr>
          <p:nvPr userDrawn="1"/>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20" name="Freeform: Shape 36">
            <a:extLst>
              <a:ext uri="{FF2B5EF4-FFF2-40B4-BE49-F238E27FC236}">
                <a16:creationId xmlns:a16="http://schemas.microsoft.com/office/drawing/2014/main" id="{125799E2-37F2-0C3F-51A3-D071A013E705}"/>
              </a:ext>
            </a:extLst>
          </p:cNvPr>
          <p:cNvSpPr>
            <a:spLocks noChangeAspect="1"/>
          </p:cNvSpPr>
          <p:nvPr userDrawn="1"/>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21" name="Freeform: Shape 37">
            <a:extLst>
              <a:ext uri="{FF2B5EF4-FFF2-40B4-BE49-F238E27FC236}">
                <a16:creationId xmlns:a16="http://schemas.microsoft.com/office/drawing/2014/main" id="{6EEA36D4-6C11-D52A-A47F-18E40D0C6847}"/>
              </a:ext>
            </a:extLst>
          </p:cNvPr>
          <p:cNvSpPr>
            <a:spLocks noChangeAspect="1"/>
          </p:cNvSpPr>
          <p:nvPr userDrawn="1"/>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22" name="Freeform: Shape 38">
            <a:extLst>
              <a:ext uri="{FF2B5EF4-FFF2-40B4-BE49-F238E27FC236}">
                <a16:creationId xmlns:a16="http://schemas.microsoft.com/office/drawing/2014/main" id="{5C5F6E48-4C0B-4D2B-818B-1BE457F59527}"/>
              </a:ext>
            </a:extLst>
          </p:cNvPr>
          <p:cNvSpPr>
            <a:spLocks noChangeAspect="1"/>
          </p:cNvSpPr>
          <p:nvPr userDrawn="1"/>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23" name="Freeform: Shape 39">
            <a:extLst>
              <a:ext uri="{FF2B5EF4-FFF2-40B4-BE49-F238E27FC236}">
                <a16:creationId xmlns:a16="http://schemas.microsoft.com/office/drawing/2014/main" id="{F0242E9B-645C-96CC-D772-EBBC66A77DC7}"/>
              </a:ext>
            </a:extLst>
          </p:cNvPr>
          <p:cNvSpPr>
            <a:spLocks noChangeAspect="1"/>
          </p:cNvSpPr>
          <p:nvPr userDrawn="1"/>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2025-08-27</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grpSp>
        <p:nvGrpSpPr>
          <p:cNvPr id="4" name="Graphic 4">
            <a:extLst>
              <a:ext uri="{FF2B5EF4-FFF2-40B4-BE49-F238E27FC236}">
                <a16:creationId xmlns:a16="http://schemas.microsoft.com/office/drawing/2014/main" id="{5C417587-585B-3553-7B4B-03B7FC05F2F8}"/>
              </a:ext>
            </a:extLst>
          </p:cNvPr>
          <p:cNvGrpSpPr>
            <a:grpSpLocks noChangeAspect="1"/>
          </p:cNvGrpSpPr>
          <p:nvPr userDrawn="1"/>
        </p:nvGrpSpPr>
        <p:grpSpPr>
          <a:xfrm>
            <a:off x="10373521" y="393108"/>
            <a:ext cx="1427973" cy="6091200"/>
            <a:chOff x="10371140" y="380999"/>
            <a:chExt cx="1439144" cy="6138849"/>
          </a:xfrm>
        </p:grpSpPr>
        <p:sp>
          <p:nvSpPr>
            <p:cNvPr id="5" name="Freeform: Shape 14">
              <a:extLst>
                <a:ext uri="{FF2B5EF4-FFF2-40B4-BE49-F238E27FC236}">
                  <a16:creationId xmlns:a16="http://schemas.microsoft.com/office/drawing/2014/main" id="{B0344151-8CCE-0681-53A0-38C6286C4506}"/>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0" name="Freeform: Shape 15">
              <a:extLst>
                <a:ext uri="{FF2B5EF4-FFF2-40B4-BE49-F238E27FC236}">
                  <a16:creationId xmlns:a16="http://schemas.microsoft.com/office/drawing/2014/main" id="{175F8EDF-FDD3-5430-466D-9FDBD7CCA974}"/>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B351A889-3BB9-FF21-B1DF-61E7A92EC0F4}"/>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A95B309E-D263-11E8-9807-1C7D2CFE7E7F}"/>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2025-08-27</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2025-08-27</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
        <p:nvSpPr>
          <p:cNvPr id="5" name="Platshållare för bild 11">
            <a:extLst>
              <a:ext uri="{FF2B5EF4-FFF2-40B4-BE49-F238E27FC236}">
                <a16:creationId xmlns:a16="http://schemas.microsoft.com/office/drawing/2014/main" id="{1FA5C84F-C4B8-CEC1-3555-41A99D993A4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a:p>
            <a:endParaRPr lang="sv-SE"/>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2025-08-27</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grpSp>
        <p:nvGrpSpPr>
          <p:cNvPr id="3" name="Graphic 4">
            <a:extLst>
              <a:ext uri="{FF2B5EF4-FFF2-40B4-BE49-F238E27FC236}">
                <a16:creationId xmlns:a16="http://schemas.microsoft.com/office/drawing/2014/main" id="{4C3381B4-AC30-6419-D826-946D93D76D70}"/>
              </a:ext>
            </a:extLst>
          </p:cNvPr>
          <p:cNvGrpSpPr>
            <a:grpSpLocks noChangeAspect="1"/>
          </p:cNvGrpSpPr>
          <p:nvPr userDrawn="1"/>
        </p:nvGrpSpPr>
        <p:grpSpPr>
          <a:xfrm>
            <a:off x="10373521" y="393108"/>
            <a:ext cx="1427973" cy="6091200"/>
            <a:chOff x="10371140" y="380999"/>
            <a:chExt cx="1439144" cy="6138849"/>
          </a:xfrm>
        </p:grpSpPr>
        <p:sp>
          <p:nvSpPr>
            <p:cNvPr id="4" name="Freeform: Shape 14">
              <a:extLst>
                <a:ext uri="{FF2B5EF4-FFF2-40B4-BE49-F238E27FC236}">
                  <a16:creationId xmlns:a16="http://schemas.microsoft.com/office/drawing/2014/main" id="{1FC6FDEA-C781-902D-A489-58BB1BF3050A}"/>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7" name="Freeform: Shape 15">
              <a:extLst>
                <a:ext uri="{FF2B5EF4-FFF2-40B4-BE49-F238E27FC236}">
                  <a16:creationId xmlns:a16="http://schemas.microsoft.com/office/drawing/2014/main" id="{E3AC7685-6FDC-1A23-7B20-B455EC5C9362}"/>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1F9B59B5-C37C-6616-7B01-4CE9FC56AFC8}"/>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2025-08-27</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
        <p:nvSpPr>
          <p:cNvPr id="2" name="Platshållare för bild 4">
            <a:extLst>
              <a:ext uri="{FF2B5EF4-FFF2-40B4-BE49-F238E27FC236}">
                <a16:creationId xmlns:a16="http://schemas.microsoft.com/office/drawing/2014/main" id="{DCC3B870-75C4-56B4-5593-0D8B71AFE91C}"/>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2025-08-27</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2025-08-27</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1100667" y="-1301484"/>
            <a:ext cx="8642350" cy="1047750"/>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2025-08-27</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3"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6.sv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6.sv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6.sv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16.sv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16.sv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16.sv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6.sv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6.sv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6.sv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6.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6.svg"/></Relationships>
</file>

<file path=ppt/slides/_rels/slide2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8.xml"/><Relationship Id="rId5" Type="http://schemas.openxmlformats.org/officeDocument/2006/relationships/image" Target="../media/image14.svg"/><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8.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6.sv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8.xml"/><Relationship Id="rId4" Type="http://schemas.openxmlformats.org/officeDocument/2006/relationships/image" Target="../media/image16.sv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8.sv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8.sv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6.sv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6.sv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6.sv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ubrik 7">
            <a:extLst>
              <a:ext uri="{FF2B5EF4-FFF2-40B4-BE49-F238E27FC236}">
                <a16:creationId xmlns:a16="http://schemas.microsoft.com/office/drawing/2014/main" id="{D11FED8F-FD75-BCD2-0422-2887022A3BDB}"/>
              </a:ext>
            </a:extLst>
          </p:cNvPr>
          <p:cNvSpPr>
            <a:spLocks noGrp="1"/>
          </p:cNvSpPr>
          <p:nvPr>
            <p:ph type="ctrTitle"/>
          </p:nvPr>
        </p:nvSpPr>
        <p:spPr>
          <a:xfrm>
            <a:off x="891539" y="1152048"/>
            <a:ext cx="6033044" cy="2387600"/>
          </a:xfrm>
        </p:spPr>
        <p:txBody>
          <a:bodyPr/>
          <a:lstStyle/>
          <a:p>
            <a:r>
              <a:rPr lang="sv-SE" dirty="0"/>
              <a:t>Självskattningsverktyg</a:t>
            </a:r>
          </a:p>
        </p:txBody>
      </p:sp>
      <p:sp>
        <p:nvSpPr>
          <p:cNvPr id="9" name="Underrubrik 8">
            <a:extLst>
              <a:ext uri="{FF2B5EF4-FFF2-40B4-BE49-F238E27FC236}">
                <a16:creationId xmlns:a16="http://schemas.microsoft.com/office/drawing/2014/main" id="{5DEA5B0C-F232-3975-5648-E459042AD240}"/>
              </a:ext>
            </a:extLst>
          </p:cNvPr>
          <p:cNvSpPr>
            <a:spLocks noGrp="1"/>
          </p:cNvSpPr>
          <p:nvPr>
            <p:ph type="subTitle" idx="1"/>
          </p:nvPr>
        </p:nvSpPr>
        <p:spPr>
          <a:xfrm>
            <a:off x="892514" y="3683107"/>
            <a:ext cx="6221518" cy="1683433"/>
          </a:xfrm>
        </p:spPr>
        <p:txBody>
          <a:bodyPr/>
          <a:lstStyle/>
          <a:p>
            <a:r>
              <a:rPr lang="sv-SE" dirty="0"/>
              <a:t>- Självskattningsverktyg för att diskutera verksamhetens innovationsledningsförmåga</a:t>
            </a:r>
          </a:p>
        </p:txBody>
      </p:sp>
      <p:sp>
        <p:nvSpPr>
          <p:cNvPr id="4" name="Platshållare för datum 3">
            <a:extLst>
              <a:ext uri="{FF2B5EF4-FFF2-40B4-BE49-F238E27FC236}">
                <a16:creationId xmlns:a16="http://schemas.microsoft.com/office/drawing/2014/main" id="{ABFB9D93-765D-9378-3CDE-482FD868FDF9}"/>
              </a:ext>
            </a:extLst>
          </p:cNvPr>
          <p:cNvSpPr>
            <a:spLocks noGrp="1"/>
          </p:cNvSpPr>
          <p:nvPr>
            <p:ph type="dt" sz="half" idx="10"/>
          </p:nvPr>
        </p:nvSpPr>
        <p:spPr/>
        <p:txBody>
          <a:bodyPr/>
          <a:lstStyle/>
          <a:p>
            <a:fld id="{5FA2736A-5A47-45C7-BEAA-C23E1FD1FE5A}" type="datetime1">
              <a:rPr lang="sv-SE" smtClean="0"/>
              <a:pPr/>
              <a:t>2025-08-27</a:t>
            </a:fld>
            <a:endParaRPr lang="sv-SE"/>
          </a:p>
        </p:txBody>
      </p:sp>
    </p:spTree>
    <p:extLst>
      <p:ext uri="{BB962C8B-B14F-4D97-AF65-F5344CB8AC3E}">
        <p14:creationId xmlns:p14="http://schemas.microsoft.com/office/powerpoint/2010/main" val="3875330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18634" y="1106969"/>
            <a:ext cx="5764452" cy="4339650"/>
          </a:xfrm>
          <a:prstGeom prst="rect">
            <a:avLst/>
          </a:prstGeom>
          <a:noFill/>
        </p:spPr>
        <p:txBody>
          <a:bodyPr wrap="square">
            <a:spAutoFit/>
          </a:bodyPr>
          <a:lstStyle/>
          <a:p>
            <a:r>
              <a:rPr lang="sv-SE" sz="1400" b="1" dirty="0"/>
              <a:t>7. Kultur</a:t>
            </a:r>
          </a:p>
          <a:p>
            <a:endParaRPr lang="sv-SE" sz="1200" b="1" dirty="0"/>
          </a:p>
          <a:p>
            <a:r>
              <a:rPr lang="sv-SE" sz="1200" b="1" dirty="0"/>
              <a:t>Är kulturen i verksamheten innovationsvänlig, inklusive ett ledarskap som uppmuntrar och möjliggör innovation?</a:t>
            </a:r>
          </a:p>
          <a:p>
            <a:pPr marL="342900" indent="-342900">
              <a:buFont typeface="+mj-lt"/>
              <a:buAutoNum type="arabicPeriod"/>
            </a:pPr>
            <a:endParaRPr lang="sv-SE" sz="1200"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Vissa kluster i verksamheten kan beskrivas som innovationsvänliga, men det finns ingen verksamhetsövergripande innovationskultur.</a:t>
            </a:r>
          </a:p>
          <a:p>
            <a:pPr marL="342900" indent="-342900">
              <a:buFont typeface="+mj-lt"/>
              <a:buAutoNum type="arabicPeriod"/>
            </a:pPr>
            <a:endParaRPr lang="sv-SE" sz="1200" dirty="0"/>
          </a:p>
          <a:p>
            <a:pPr marL="342900" indent="-342900">
              <a:buFont typeface="+mj-lt"/>
              <a:buAutoNum type="arabicPeriod"/>
            </a:pPr>
            <a:r>
              <a:rPr lang="sv-SE" sz="1200" dirty="0"/>
              <a:t>Verksamheten arbetar aktivt med, och har utvecklat en uppmuntrande approach till innovation, som skulle kunna beskrivas som en slags kultur.</a:t>
            </a:r>
          </a:p>
          <a:p>
            <a:pPr marL="342900" indent="-342900">
              <a:buFont typeface="+mj-lt"/>
              <a:buAutoNum type="arabicPeriod"/>
            </a:pPr>
            <a:endParaRPr lang="sv-SE" sz="1200" dirty="0"/>
          </a:p>
          <a:p>
            <a:pPr marL="342900" indent="-342900">
              <a:buFont typeface="+mj-lt"/>
              <a:buAutoNum type="arabicPeriod"/>
            </a:pPr>
            <a:r>
              <a:rPr lang="sv-SE" sz="1200" dirty="0"/>
              <a:t>Verksamheten har definierat vad deras innovationskultur innefattar, och arbetar aktivt och systematiskt med att sprida de förmågorna.</a:t>
            </a:r>
          </a:p>
          <a:p>
            <a:pPr marL="342900" indent="-342900">
              <a:buFont typeface="+mj-lt"/>
              <a:buAutoNum type="arabicPeriod"/>
            </a:pPr>
            <a:endParaRPr lang="sv-SE" sz="1200" dirty="0"/>
          </a:p>
          <a:p>
            <a:pPr marL="342900" indent="-342900">
              <a:buFont typeface="+mj-lt"/>
              <a:buAutoNum type="arabicPeriod"/>
            </a:pPr>
            <a:r>
              <a:rPr lang="sv-SE" sz="1200" dirty="0"/>
              <a:t>Verksamheten genomsyras av en stark genuin innovationskultur och alla bidrar till att skapa bästa möjliga förutsättningar för innovation.</a:t>
            </a:r>
          </a:p>
          <a:p>
            <a:endParaRPr lang="sv-SE" sz="1200" dirty="0"/>
          </a:p>
          <a:p>
            <a:endParaRPr lang="sv-SE" sz="1200" dirty="0"/>
          </a:p>
          <a:p>
            <a:endParaRPr lang="sv-SE" sz="1200" dirty="0"/>
          </a:p>
        </p:txBody>
      </p:sp>
      <p:grpSp>
        <p:nvGrpSpPr>
          <p:cNvPr id="3" name="Grupp 2">
            <a:extLst>
              <a:ext uri="{FF2B5EF4-FFF2-40B4-BE49-F238E27FC236}">
                <a16:creationId xmlns:a16="http://schemas.microsoft.com/office/drawing/2014/main" id="{B65817FA-D556-D973-B7FA-C688EA0521F7}"/>
              </a:ext>
            </a:extLst>
          </p:cNvPr>
          <p:cNvGrpSpPr/>
          <p:nvPr/>
        </p:nvGrpSpPr>
        <p:grpSpPr>
          <a:xfrm>
            <a:off x="7128588" y="105258"/>
            <a:ext cx="5045658" cy="6345305"/>
            <a:chOff x="7128588" y="105258"/>
            <a:chExt cx="5045658" cy="6345305"/>
          </a:xfrm>
        </p:grpSpPr>
        <p:sp>
          <p:nvSpPr>
            <p:cNvPr id="4" name="Rektangel 3">
              <a:extLst>
                <a:ext uri="{FF2B5EF4-FFF2-40B4-BE49-F238E27FC236}">
                  <a16:creationId xmlns:a16="http://schemas.microsoft.com/office/drawing/2014/main" id="{12A74A0D-3A79-B525-12B4-C29269D835ED}"/>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Ellips 4">
              <a:extLst>
                <a:ext uri="{FF2B5EF4-FFF2-40B4-BE49-F238E27FC236}">
                  <a16:creationId xmlns:a16="http://schemas.microsoft.com/office/drawing/2014/main" id="{BABCE92E-D311-AC46-178D-D0800EA9340A}"/>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7" name="Bild 6" descr="Blyertspenna kontur">
              <a:extLst>
                <a:ext uri="{FF2B5EF4-FFF2-40B4-BE49-F238E27FC236}">
                  <a16:creationId xmlns:a16="http://schemas.microsoft.com/office/drawing/2014/main" id="{B595075A-7CC9-F4FA-EFCE-0E1B4467EE0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8" name="textruta 7">
              <a:extLst>
                <a:ext uri="{FF2B5EF4-FFF2-40B4-BE49-F238E27FC236}">
                  <a16:creationId xmlns:a16="http://schemas.microsoft.com/office/drawing/2014/main" id="{585A9F83-2F03-3973-ABC5-32313E26D6FF}"/>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9" name="textruta 8">
              <a:extLst>
                <a:ext uri="{FF2B5EF4-FFF2-40B4-BE49-F238E27FC236}">
                  <a16:creationId xmlns:a16="http://schemas.microsoft.com/office/drawing/2014/main" id="{229D9A88-B27A-0F83-FF91-4A3BEEECD68B}"/>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0" name="Ellips 9">
              <a:extLst>
                <a:ext uri="{FF2B5EF4-FFF2-40B4-BE49-F238E27FC236}">
                  <a16:creationId xmlns:a16="http://schemas.microsoft.com/office/drawing/2014/main" id="{F958EF7B-47D3-07A6-F7AC-EE567EDB68DF}"/>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1" name="Ellips 10">
              <a:extLst>
                <a:ext uri="{FF2B5EF4-FFF2-40B4-BE49-F238E27FC236}">
                  <a16:creationId xmlns:a16="http://schemas.microsoft.com/office/drawing/2014/main" id="{1D52B8C7-068B-7A7D-9D58-982D44A23E07}"/>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F0A0CAC1-9F87-0011-F96A-C170067114D4}"/>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3" name="Rak koppling 12">
              <a:extLst>
                <a:ext uri="{FF2B5EF4-FFF2-40B4-BE49-F238E27FC236}">
                  <a16:creationId xmlns:a16="http://schemas.microsoft.com/office/drawing/2014/main" id="{797513E2-A946-F0F8-5A05-7C12227D230C}"/>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4" name="Rektangel 13">
            <a:extLst>
              <a:ext uri="{FF2B5EF4-FFF2-40B4-BE49-F238E27FC236}">
                <a16:creationId xmlns:a16="http://schemas.microsoft.com/office/drawing/2014/main" id="{B590811B-B7AD-8A76-9A8F-97C1AD944F3D}"/>
              </a:ext>
            </a:extLst>
          </p:cNvPr>
          <p:cNvSpPr/>
          <p:nvPr/>
        </p:nvSpPr>
        <p:spPr>
          <a:xfrm>
            <a:off x="29629" y="421596"/>
            <a:ext cx="4223408"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ORGANISATORISK KONTEXT</a:t>
            </a:r>
          </a:p>
        </p:txBody>
      </p:sp>
      <p:grpSp>
        <p:nvGrpSpPr>
          <p:cNvPr id="15" name="Grupp 14">
            <a:extLst>
              <a:ext uri="{FF2B5EF4-FFF2-40B4-BE49-F238E27FC236}">
                <a16:creationId xmlns:a16="http://schemas.microsoft.com/office/drawing/2014/main" id="{95ECA5E0-5FE2-6527-A521-11C7446DBE45}"/>
              </a:ext>
            </a:extLst>
          </p:cNvPr>
          <p:cNvGrpSpPr/>
          <p:nvPr/>
        </p:nvGrpSpPr>
        <p:grpSpPr>
          <a:xfrm>
            <a:off x="3931199" y="353304"/>
            <a:ext cx="717068" cy="685373"/>
            <a:chOff x="2889020" y="1682676"/>
            <a:chExt cx="1062527" cy="1015562"/>
          </a:xfrm>
        </p:grpSpPr>
        <p:sp>
          <p:nvSpPr>
            <p:cNvPr id="16" name="Ellips 15">
              <a:extLst>
                <a:ext uri="{FF2B5EF4-FFF2-40B4-BE49-F238E27FC236}">
                  <a16:creationId xmlns:a16="http://schemas.microsoft.com/office/drawing/2014/main" id="{80AA59C0-E59F-CC03-7C53-2598306872C3}"/>
                </a:ext>
              </a:extLst>
            </p:cNvPr>
            <p:cNvSpPr/>
            <p:nvPr/>
          </p:nvSpPr>
          <p:spPr>
            <a:xfrm>
              <a:off x="288902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7" name="Bild 16" descr="Presentation med organisationsschema med hel fyllning">
              <a:extLst>
                <a:ext uri="{FF2B5EF4-FFF2-40B4-BE49-F238E27FC236}">
                  <a16:creationId xmlns:a16="http://schemas.microsoft.com/office/drawing/2014/main" id="{809661FB-69D8-C39D-3A70-0C5AEEA13AC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56193" y="1842623"/>
              <a:ext cx="728180" cy="728180"/>
            </a:xfrm>
            <a:prstGeom prst="rect">
              <a:avLst/>
            </a:prstGeom>
          </p:spPr>
        </p:pic>
      </p:grpSp>
    </p:spTree>
    <p:extLst>
      <p:ext uri="{BB962C8B-B14F-4D97-AF65-F5344CB8AC3E}">
        <p14:creationId xmlns:p14="http://schemas.microsoft.com/office/powerpoint/2010/main" val="2787618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3FEC3A9C-F652-2D35-0E99-53AAA517C4D5}"/>
              </a:ext>
            </a:extLst>
          </p:cNvPr>
          <p:cNvSpPr>
            <a:spLocks noGrp="1"/>
          </p:cNvSpPr>
          <p:nvPr>
            <p:ph type="dt" sz="half" idx="10"/>
          </p:nvPr>
        </p:nvSpPr>
        <p:spPr/>
        <p:txBody>
          <a:bodyPr/>
          <a:lstStyle/>
          <a:p>
            <a:endParaRPr lang="sv-SE"/>
          </a:p>
        </p:txBody>
      </p:sp>
      <p:sp>
        <p:nvSpPr>
          <p:cNvPr id="6" name="textruta 5">
            <a:extLst>
              <a:ext uri="{FF2B5EF4-FFF2-40B4-BE49-F238E27FC236}">
                <a16:creationId xmlns:a16="http://schemas.microsoft.com/office/drawing/2014/main" id="{972E92B2-AEDD-F410-0858-3360C61D846E}"/>
              </a:ext>
            </a:extLst>
          </p:cNvPr>
          <p:cNvSpPr txBox="1"/>
          <p:nvPr/>
        </p:nvSpPr>
        <p:spPr>
          <a:xfrm>
            <a:off x="474617" y="1130175"/>
            <a:ext cx="6180105" cy="3970318"/>
          </a:xfrm>
          <a:prstGeom prst="rect">
            <a:avLst/>
          </a:prstGeom>
          <a:noFill/>
        </p:spPr>
        <p:txBody>
          <a:bodyPr wrap="square">
            <a:spAutoFit/>
          </a:bodyPr>
          <a:lstStyle/>
          <a:p>
            <a:r>
              <a:rPr lang="sv-SE" sz="1400" b="1" dirty="0"/>
              <a:t>8. Intern samverkan</a:t>
            </a:r>
          </a:p>
          <a:p>
            <a:endParaRPr lang="sv-SE" sz="1200" b="1" dirty="0"/>
          </a:p>
          <a:p>
            <a:r>
              <a:rPr lang="sv-SE" sz="1200" b="1" dirty="0"/>
              <a:t>Har verksamheten effektiv samverkan inom verksamheten och med andra verksamheter inom VGR som främjar innovation?</a:t>
            </a:r>
          </a:p>
          <a:p>
            <a:endParaRPr lang="sv-SE" sz="1200" dirty="0"/>
          </a:p>
          <a:p>
            <a:pPr marL="342900" indent="-342900">
              <a:buFont typeface="+mj-lt"/>
              <a:buAutoNum type="arabicPeriod"/>
            </a:pPr>
            <a:r>
              <a:rPr lang="sv-SE" sz="1200" dirty="0"/>
              <a:t>Nej.</a:t>
            </a:r>
          </a:p>
          <a:p>
            <a:endParaRPr lang="sv-SE" sz="1200" dirty="0"/>
          </a:p>
          <a:p>
            <a:pPr marL="342900" indent="-342900">
              <a:buFont typeface="+mj-lt"/>
              <a:buAutoNum type="arabicPeriod"/>
            </a:pPr>
            <a:r>
              <a:rPr lang="sv-SE" sz="1200" dirty="0"/>
              <a:t>Det pågår vissa samarbetsinitiativ inom verksamheten bl.a. finns en struktur för samverkan mellan olika professioner och avdelningar.</a:t>
            </a:r>
          </a:p>
          <a:p>
            <a:pPr marL="342900" indent="-342900">
              <a:buFont typeface="+mj-lt"/>
              <a:buAutoNum type="arabicPeriod"/>
            </a:pPr>
            <a:endParaRPr lang="sv-SE" sz="1200" dirty="0"/>
          </a:p>
          <a:p>
            <a:pPr marL="342900" indent="-342900">
              <a:buFont typeface="+mj-lt"/>
              <a:buAutoNum type="arabicPeriod"/>
            </a:pPr>
            <a:r>
              <a:rPr lang="sv-SE" sz="1200" dirty="0"/>
              <a:t>Verksamheten har en medvetenhet kring vilka olika typer av grupper/nätverk/projekt som verksamheten är representerade i.</a:t>
            </a:r>
          </a:p>
          <a:p>
            <a:pPr marL="342900" indent="-342900">
              <a:buFont typeface="+mj-lt"/>
              <a:buAutoNum type="arabicPeriod"/>
            </a:pPr>
            <a:endParaRPr lang="sv-SE" sz="1200" dirty="0"/>
          </a:p>
          <a:p>
            <a:pPr marL="342900" indent="-342900">
              <a:buFont typeface="+mj-lt"/>
              <a:buAutoNum type="arabicPeriod"/>
            </a:pPr>
            <a:r>
              <a:rPr lang="sv-SE" sz="1200" dirty="0"/>
              <a:t>Verksamheten förespråkar systematiskt samarbete i den egna organisationen och medarbetarna uppmuntras att gå med i eller delta i relevanta nätverk och grupper.</a:t>
            </a:r>
          </a:p>
          <a:p>
            <a:pPr marL="342900" indent="-342900">
              <a:buFont typeface="+mj-lt"/>
              <a:buAutoNum type="arabicPeriod"/>
            </a:pPr>
            <a:endParaRPr lang="sv-SE" sz="1200" dirty="0"/>
          </a:p>
          <a:p>
            <a:pPr marL="342900" indent="-342900">
              <a:buFont typeface="+mj-lt"/>
              <a:buAutoNum type="arabicPeriod"/>
            </a:pPr>
            <a:r>
              <a:rPr lang="sv-SE" sz="1200" dirty="0"/>
              <a:t>Det finns en genomgående omfattande nivå av samarbete med andra delar av organisationen när det kommer till innovation. Dessa samarbeten bedöms vara avgörande för projektens framgång.</a:t>
            </a:r>
          </a:p>
          <a:p>
            <a:endParaRPr lang="sv-SE" sz="1200" dirty="0"/>
          </a:p>
        </p:txBody>
      </p:sp>
      <p:grpSp>
        <p:nvGrpSpPr>
          <p:cNvPr id="4" name="Grupp 3">
            <a:extLst>
              <a:ext uri="{FF2B5EF4-FFF2-40B4-BE49-F238E27FC236}">
                <a16:creationId xmlns:a16="http://schemas.microsoft.com/office/drawing/2014/main" id="{317FDF9E-263E-1BF3-9B09-660CA08C7E4E}"/>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ABE2D62E-DA86-EAD8-D1E6-58DB044C73A7}"/>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1BB0A958-1F4C-9EBE-2036-9610709F10D8}"/>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0FEB081E-1E01-1871-F3EA-3486E730BAA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046D923B-38E2-BEED-51B1-FC44AF8EDDDD}"/>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4E840D77-64AD-4664-2BDB-F591479E386E}"/>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3DD23C5B-C671-58CE-6525-EE39F5793A25}"/>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97145BEF-3C7D-B83A-EC92-70B3ED985F1C}"/>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3F42E237-AA18-EA75-1E46-8AF369BB547E}"/>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A8F71C1D-3B28-4C30-0AA2-F582FBDF7EBE}"/>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Rektangel 14">
            <a:extLst>
              <a:ext uri="{FF2B5EF4-FFF2-40B4-BE49-F238E27FC236}">
                <a16:creationId xmlns:a16="http://schemas.microsoft.com/office/drawing/2014/main" id="{A89C0F96-71D9-5DDD-68F6-967A1516E756}"/>
              </a:ext>
            </a:extLst>
          </p:cNvPr>
          <p:cNvSpPr/>
          <p:nvPr/>
        </p:nvSpPr>
        <p:spPr>
          <a:xfrm>
            <a:off x="29629" y="421596"/>
            <a:ext cx="4223408"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ORGANISATORISK KONTEXT</a:t>
            </a:r>
          </a:p>
        </p:txBody>
      </p:sp>
      <p:grpSp>
        <p:nvGrpSpPr>
          <p:cNvPr id="16" name="Grupp 15">
            <a:extLst>
              <a:ext uri="{FF2B5EF4-FFF2-40B4-BE49-F238E27FC236}">
                <a16:creationId xmlns:a16="http://schemas.microsoft.com/office/drawing/2014/main" id="{AA385E75-2F4B-D07D-0CDB-BB972D8D6F17}"/>
              </a:ext>
            </a:extLst>
          </p:cNvPr>
          <p:cNvGrpSpPr/>
          <p:nvPr/>
        </p:nvGrpSpPr>
        <p:grpSpPr>
          <a:xfrm>
            <a:off x="3931199" y="353304"/>
            <a:ext cx="717068" cy="685373"/>
            <a:chOff x="2889020" y="1682676"/>
            <a:chExt cx="1062527" cy="1015562"/>
          </a:xfrm>
        </p:grpSpPr>
        <p:sp>
          <p:nvSpPr>
            <p:cNvPr id="17" name="Ellips 16">
              <a:extLst>
                <a:ext uri="{FF2B5EF4-FFF2-40B4-BE49-F238E27FC236}">
                  <a16:creationId xmlns:a16="http://schemas.microsoft.com/office/drawing/2014/main" id="{000CC060-8F04-CB11-A065-F4EC199C145C}"/>
                </a:ext>
              </a:extLst>
            </p:cNvPr>
            <p:cNvSpPr/>
            <p:nvPr/>
          </p:nvSpPr>
          <p:spPr>
            <a:xfrm>
              <a:off x="288902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Presentation med organisationsschema med hel fyllning">
              <a:extLst>
                <a:ext uri="{FF2B5EF4-FFF2-40B4-BE49-F238E27FC236}">
                  <a16:creationId xmlns:a16="http://schemas.microsoft.com/office/drawing/2014/main" id="{C2D3D8A7-5FDF-4082-39F0-2E9B7D78D09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56193" y="1842623"/>
              <a:ext cx="728180" cy="728180"/>
            </a:xfrm>
            <a:prstGeom prst="rect">
              <a:avLst/>
            </a:prstGeom>
          </p:spPr>
        </p:pic>
      </p:grpSp>
    </p:spTree>
    <p:extLst>
      <p:ext uri="{BB962C8B-B14F-4D97-AF65-F5344CB8AC3E}">
        <p14:creationId xmlns:p14="http://schemas.microsoft.com/office/powerpoint/2010/main" val="1009638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D11886C2-810F-A4C9-D18B-3D7CAA436F02}"/>
              </a:ext>
            </a:extLst>
          </p:cNvPr>
          <p:cNvSpPr txBox="1"/>
          <p:nvPr/>
        </p:nvSpPr>
        <p:spPr>
          <a:xfrm>
            <a:off x="415420" y="1090523"/>
            <a:ext cx="5978045" cy="4154984"/>
          </a:xfrm>
          <a:prstGeom prst="rect">
            <a:avLst/>
          </a:prstGeom>
          <a:noFill/>
        </p:spPr>
        <p:txBody>
          <a:bodyPr wrap="square">
            <a:spAutoFit/>
          </a:bodyPr>
          <a:lstStyle/>
          <a:p>
            <a:r>
              <a:rPr lang="sv-SE" sz="1400" b="1" dirty="0"/>
              <a:t>9.  Extern samverkan</a:t>
            </a:r>
          </a:p>
          <a:p>
            <a:endParaRPr lang="sv-SE" sz="1200" b="1" dirty="0"/>
          </a:p>
          <a:p>
            <a:r>
              <a:rPr lang="sv-SE" sz="1200" b="1" dirty="0"/>
              <a:t>Har verksamheten samverkan med andra organisationer inklusive näringsliv och akademi rörande innovation?</a:t>
            </a:r>
          </a:p>
          <a:p>
            <a:endParaRPr lang="sv-SE" sz="1200" b="1"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Vissa av verksamhetens medarbetare har deltagit i innovationsprojekt som har involverat andra organisationer.</a:t>
            </a:r>
          </a:p>
          <a:p>
            <a:pPr marL="342900" indent="-342900">
              <a:buFont typeface="+mj-lt"/>
              <a:buAutoNum type="arabicPeriod"/>
            </a:pPr>
            <a:endParaRPr lang="sv-SE" sz="1200" dirty="0"/>
          </a:p>
          <a:p>
            <a:pPr marL="342900" indent="-342900">
              <a:buFont typeface="+mj-lt"/>
              <a:buAutoNum type="arabicPeriod"/>
            </a:pPr>
            <a:r>
              <a:rPr lang="sv-SE" sz="1200" dirty="0"/>
              <a:t>Verksamheten är medveten om mervärdet som samarbete ger innovation, men vet ännu inte riktigt hur man ska skapa systematiska förutsättningar. Verksamheten har inte tillräcklig kunskap om hur man kan samarbeta med näringsliv och akademi.</a:t>
            </a:r>
          </a:p>
          <a:p>
            <a:pPr marL="342900" indent="-342900">
              <a:buFont typeface="+mj-lt"/>
              <a:buAutoNum type="arabicPeriod"/>
            </a:pPr>
            <a:endParaRPr lang="sv-SE" sz="1200" dirty="0"/>
          </a:p>
          <a:p>
            <a:pPr marL="342900" indent="-342900">
              <a:buFont typeface="+mj-lt"/>
              <a:buAutoNum type="arabicPeriod"/>
            </a:pPr>
            <a:r>
              <a:rPr lang="sv-SE" sz="1200" dirty="0"/>
              <a:t>Verksamheten som helhet är bra på att engagera externa aktörer i olika typer av innovationsinitiativ. Verksamheten har kunskap om hur man kan samarbeta med näringsliv och akademi.</a:t>
            </a:r>
          </a:p>
          <a:p>
            <a:pPr marL="342900" indent="-342900">
              <a:buFont typeface="+mj-lt"/>
              <a:buAutoNum type="arabicPeriod"/>
            </a:pPr>
            <a:endParaRPr lang="sv-SE" sz="1200" dirty="0"/>
          </a:p>
          <a:p>
            <a:pPr marL="342900" indent="-342900">
              <a:buFont typeface="+mj-lt"/>
              <a:buAutoNum type="arabicPeriod"/>
            </a:pPr>
            <a:r>
              <a:rPr lang="sv-SE" sz="1200" dirty="0"/>
              <a:t>Det finns en genomgående omfattande nivå av samarbete med andra organisationer och/eller aktörer inom ramen för innovationsprojekt. Dessa samarbeten bedöms vara avgörande för projektens framgång.</a:t>
            </a:r>
          </a:p>
        </p:txBody>
      </p:sp>
      <p:grpSp>
        <p:nvGrpSpPr>
          <p:cNvPr id="3" name="Grupp 2">
            <a:extLst>
              <a:ext uri="{FF2B5EF4-FFF2-40B4-BE49-F238E27FC236}">
                <a16:creationId xmlns:a16="http://schemas.microsoft.com/office/drawing/2014/main" id="{8068434B-EA87-60F4-6241-16A4D71B87A4}"/>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32358841-1008-D16E-EE7B-F5A4A7A036E2}"/>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Ellips 5">
              <a:extLst>
                <a:ext uri="{FF2B5EF4-FFF2-40B4-BE49-F238E27FC236}">
                  <a16:creationId xmlns:a16="http://schemas.microsoft.com/office/drawing/2014/main" id="{65F25009-4498-6204-CEB1-33E497A13559}"/>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7" name="Bild 6" descr="Blyertspenna kontur">
              <a:extLst>
                <a:ext uri="{FF2B5EF4-FFF2-40B4-BE49-F238E27FC236}">
                  <a16:creationId xmlns:a16="http://schemas.microsoft.com/office/drawing/2014/main" id="{CC2D9DDD-98E0-7195-F57F-33CD43C245E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76A0E204-D912-34B6-8058-D4DB58E8FC69}"/>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BFFC15A3-0AEA-B40F-5081-9AA7C402EA8E}"/>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6818F9DC-2306-758C-445F-478E2798CB53}"/>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B730B231-F77E-E6E4-6E50-23CCD50F0CE8}"/>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B053176C-4AB5-3B60-55C0-B03DA4D1A9F3}"/>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9204410F-C699-D360-488F-CB77B9BE55E1}"/>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Rektangel 14">
            <a:extLst>
              <a:ext uri="{FF2B5EF4-FFF2-40B4-BE49-F238E27FC236}">
                <a16:creationId xmlns:a16="http://schemas.microsoft.com/office/drawing/2014/main" id="{7D424D0E-C632-765A-8DE8-BB91E6475BF6}"/>
              </a:ext>
            </a:extLst>
          </p:cNvPr>
          <p:cNvSpPr/>
          <p:nvPr/>
        </p:nvSpPr>
        <p:spPr>
          <a:xfrm>
            <a:off x="29629" y="421596"/>
            <a:ext cx="4223408"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ORGANISATORISK KONTEXT</a:t>
            </a:r>
          </a:p>
        </p:txBody>
      </p:sp>
      <p:grpSp>
        <p:nvGrpSpPr>
          <p:cNvPr id="16" name="Grupp 15">
            <a:extLst>
              <a:ext uri="{FF2B5EF4-FFF2-40B4-BE49-F238E27FC236}">
                <a16:creationId xmlns:a16="http://schemas.microsoft.com/office/drawing/2014/main" id="{EEE82C38-39F2-AAF9-FA3B-3E0729187219}"/>
              </a:ext>
            </a:extLst>
          </p:cNvPr>
          <p:cNvGrpSpPr/>
          <p:nvPr/>
        </p:nvGrpSpPr>
        <p:grpSpPr>
          <a:xfrm>
            <a:off x="3931199" y="353304"/>
            <a:ext cx="717068" cy="685373"/>
            <a:chOff x="2889020" y="1682676"/>
            <a:chExt cx="1062527" cy="1015562"/>
          </a:xfrm>
        </p:grpSpPr>
        <p:sp>
          <p:nvSpPr>
            <p:cNvPr id="17" name="Ellips 16">
              <a:extLst>
                <a:ext uri="{FF2B5EF4-FFF2-40B4-BE49-F238E27FC236}">
                  <a16:creationId xmlns:a16="http://schemas.microsoft.com/office/drawing/2014/main" id="{894521F9-EEBF-905E-DE7C-59E2AAC08138}"/>
                </a:ext>
              </a:extLst>
            </p:cNvPr>
            <p:cNvSpPr/>
            <p:nvPr/>
          </p:nvSpPr>
          <p:spPr>
            <a:xfrm>
              <a:off x="288902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Presentation med organisationsschema med hel fyllning">
              <a:extLst>
                <a:ext uri="{FF2B5EF4-FFF2-40B4-BE49-F238E27FC236}">
                  <a16:creationId xmlns:a16="http://schemas.microsoft.com/office/drawing/2014/main" id="{6CB7ECE4-F424-97A5-F503-3FCE9EAF9B3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56193" y="1842623"/>
              <a:ext cx="728180" cy="728180"/>
            </a:xfrm>
            <a:prstGeom prst="rect">
              <a:avLst/>
            </a:prstGeom>
          </p:spPr>
        </p:pic>
      </p:grpSp>
    </p:spTree>
    <p:extLst>
      <p:ext uri="{BB962C8B-B14F-4D97-AF65-F5344CB8AC3E}">
        <p14:creationId xmlns:p14="http://schemas.microsoft.com/office/powerpoint/2010/main" val="31459121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18168" y="1184125"/>
            <a:ext cx="6262550" cy="5078313"/>
          </a:xfrm>
          <a:prstGeom prst="rect">
            <a:avLst/>
          </a:prstGeom>
          <a:noFill/>
        </p:spPr>
        <p:txBody>
          <a:bodyPr wrap="square">
            <a:spAutoFit/>
          </a:bodyPr>
          <a:lstStyle/>
          <a:p>
            <a:r>
              <a:rPr lang="sv-SE" sz="1400" b="1" dirty="0"/>
              <a:t>10. Innovationsportfölj</a:t>
            </a:r>
          </a:p>
          <a:p>
            <a:endParaRPr lang="sv-SE" sz="1200" b="1" dirty="0"/>
          </a:p>
          <a:p>
            <a:r>
              <a:rPr lang="sv-SE" sz="1200" b="1" dirty="0"/>
              <a:t>Har verksamheten en systematisk planering och kontroll av innovationsprojekt?</a:t>
            </a:r>
          </a:p>
          <a:p>
            <a:endParaRPr lang="sv-SE" sz="1200"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Verksamheten försöker sprida goda exempel på hur innovationsinitiativ/</a:t>
            </a:r>
            <a:br>
              <a:rPr lang="sv-SE" sz="1200" dirty="0"/>
            </a:br>
            <a:r>
              <a:rPr lang="sv-SE" sz="1200" dirty="0"/>
              <a:t>-projekt kan bedrivas men har ingen verksamhetsövergripande modell för planering och kontroll av innovationsprojekt. Det finns inga kriterier för uppstart av innovationsprojekt.</a:t>
            </a:r>
          </a:p>
          <a:p>
            <a:pPr marL="342900" indent="-342900">
              <a:buFont typeface="+mj-lt"/>
              <a:buAutoNum type="arabicPeriod"/>
            </a:pPr>
            <a:endParaRPr lang="sv-SE" sz="1200" dirty="0"/>
          </a:p>
          <a:p>
            <a:pPr marL="342900" indent="-342900">
              <a:buFont typeface="+mj-lt"/>
              <a:buAutoNum type="arabicPeriod"/>
            </a:pPr>
            <a:r>
              <a:rPr lang="sv-SE" sz="1200" dirty="0"/>
              <a:t>Verksamheten har en modell för planering, bemanning, initiering, drift och utvärdering av innovationsinitiativ/-projekt. Prioritering av innovationsprojekt sker och det finns kriterier för uppstart av innovationsprojekt.</a:t>
            </a:r>
          </a:p>
          <a:p>
            <a:pPr marL="342900" indent="-342900">
              <a:buFont typeface="+mj-lt"/>
              <a:buAutoNum type="arabicPeriod"/>
            </a:pPr>
            <a:endParaRPr lang="sv-SE" sz="1200" dirty="0"/>
          </a:p>
          <a:p>
            <a:pPr marL="342900" indent="-342900">
              <a:buFont typeface="+mj-lt"/>
              <a:buAutoNum type="arabicPeriod"/>
            </a:pPr>
            <a:r>
              <a:rPr lang="sv-SE" sz="1200" dirty="0"/>
              <a:t>Verksamheten har en välkänd och begriplig modell för planering, bemanning, initiering, drift och utvärdering av innovationsinitiativ/</a:t>
            </a:r>
            <a:br>
              <a:rPr lang="sv-SE" sz="1200" dirty="0"/>
            </a:br>
            <a:r>
              <a:rPr lang="sv-SE" sz="1200" dirty="0"/>
              <a:t>-projekt. Den används flitigt och utvecklas systematiskt för att passa ändamålet.</a:t>
            </a:r>
          </a:p>
          <a:p>
            <a:pPr marL="342900" indent="-342900">
              <a:buFont typeface="+mj-lt"/>
              <a:buAutoNum type="arabicPeriod"/>
            </a:pPr>
            <a:endParaRPr lang="sv-SE" sz="1200" dirty="0"/>
          </a:p>
          <a:p>
            <a:pPr marL="342900" indent="-342900">
              <a:buFont typeface="+mj-lt"/>
              <a:buAutoNum type="arabicPeriod"/>
            </a:pPr>
            <a:r>
              <a:rPr lang="sv-SE" sz="1200" dirty="0"/>
              <a:t>Verksamheten har en proaktiv approach till sin portföljprocess där olika typer av initiativ initieras utifrån verksamhetens egen om- och </a:t>
            </a:r>
            <a:r>
              <a:rPr lang="sv-SE" sz="1200" dirty="0" err="1"/>
              <a:t>invärldsbevakning</a:t>
            </a:r>
            <a:r>
              <a:rPr lang="sv-SE" sz="1200" dirty="0"/>
              <a:t> samt aktiva ställningstaganden kopplat till behov, nytta och risk.</a:t>
            </a:r>
          </a:p>
          <a:p>
            <a:endParaRPr lang="sv-SE" sz="1200" dirty="0"/>
          </a:p>
        </p:txBody>
      </p:sp>
      <p:grpSp>
        <p:nvGrpSpPr>
          <p:cNvPr id="3" name="Grupp 2">
            <a:extLst>
              <a:ext uri="{FF2B5EF4-FFF2-40B4-BE49-F238E27FC236}">
                <a16:creationId xmlns:a16="http://schemas.microsoft.com/office/drawing/2014/main" id="{0FE43B5E-C447-F2A8-B901-AA9EBE18D2F0}"/>
              </a:ext>
            </a:extLst>
          </p:cNvPr>
          <p:cNvGrpSpPr/>
          <p:nvPr/>
        </p:nvGrpSpPr>
        <p:grpSpPr>
          <a:xfrm>
            <a:off x="7128588" y="105258"/>
            <a:ext cx="5045658" cy="6345305"/>
            <a:chOff x="7128588" y="105258"/>
            <a:chExt cx="5045658" cy="6345305"/>
          </a:xfrm>
        </p:grpSpPr>
        <p:sp>
          <p:nvSpPr>
            <p:cNvPr id="4" name="Rektangel 3">
              <a:extLst>
                <a:ext uri="{FF2B5EF4-FFF2-40B4-BE49-F238E27FC236}">
                  <a16:creationId xmlns:a16="http://schemas.microsoft.com/office/drawing/2014/main" id="{04DF2F5F-EB9C-CF5A-E3C6-1733B8BCA98F}"/>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Ellips 4">
              <a:extLst>
                <a:ext uri="{FF2B5EF4-FFF2-40B4-BE49-F238E27FC236}">
                  <a16:creationId xmlns:a16="http://schemas.microsoft.com/office/drawing/2014/main" id="{625DBB54-11B2-EAC3-DE55-1CC10A7CC727}"/>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D87DF5FE-4158-33B3-7FAA-01A351DD0E4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96DF82A0-3855-EDC9-89DD-515B098A0506}"/>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88AB938F-00BF-64D7-9181-9E3744B942D5}"/>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3A6F72DE-A214-77F1-ED96-9B80BDA36D83}"/>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A091B738-E71C-A996-197A-6DF2DD85A5EB}"/>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7312E5A7-F608-93EB-18BA-454B3BF6F475}"/>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C9A775D6-2B7A-A97E-7FD0-5ED1756A3A22}"/>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Ellips 14">
            <a:extLst>
              <a:ext uri="{FF2B5EF4-FFF2-40B4-BE49-F238E27FC236}">
                <a16:creationId xmlns:a16="http://schemas.microsoft.com/office/drawing/2014/main" id="{1D5456B3-C289-084B-50A6-0168D8999E60}"/>
              </a:ext>
            </a:extLst>
          </p:cNvPr>
          <p:cNvSpPr/>
          <p:nvPr/>
        </p:nvSpPr>
        <p:spPr>
          <a:xfrm>
            <a:off x="74699" y="406643"/>
            <a:ext cx="2191280" cy="60063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PLANERING</a:t>
            </a:r>
          </a:p>
        </p:txBody>
      </p:sp>
      <p:grpSp>
        <p:nvGrpSpPr>
          <p:cNvPr id="16" name="Grupp 15">
            <a:extLst>
              <a:ext uri="{FF2B5EF4-FFF2-40B4-BE49-F238E27FC236}">
                <a16:creationId xmlns:a16="http://schemas.microsoft.com/office/drawing/2014/main" id="{81BBEAC4-D966-6FA0-852C-B5B7F9B74C17}"/>
              </a:ext>
            </a:extLst>
          </p:cNvPr>
          <p:cNvGrpSpPr/>
          <p:nvPr/>
        </p:nvGrpSpPr>
        <p:grpSpPr>
          <a:xfrm>
            <a:off x="1991476" y="343075"/>
            <a:ext cx="717068" cy="685373"/>
            <a:chOff x="5462495" y="1682676"/>
            <a:chExt cx="1062527" cy="1015562"/>
          </a:xfrm>
        </p:grpSpPr>
        <p:sp>
          <p:nvSpPr>
            <p:cNvPr id="17" name="Ellips 16">
              <a:extLst>
                <a:ext uri="{FF2B5EF4-FFF2-40B4-BE49-F238E27FC236}">
                  <a16:creationId xmlns:a16="http://schemas.microsoft.com/office/drawing/2014/main" id="{BEF2684D-A107-7F90-67B9-933A65165AF8}"/>
                </a:ext>
              </a:extLst>
            </p:cNvPr>
            <p:cNvSpPr/>
            <p:nvPr/>
          </p:nvSpPr>
          <p:spPr>
            <a:xfrm>
              <a:off x="5462495"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Väg (två stift med en stig) med hel fyllning">
              <a:extLst>
                <a:ext uri="{FF2B5EF4-FFF2-40B4-BE49-F238E27FC236}">
                  <a16:creationId xmlns:a16="http://schemas.microsoft.com/office/drawing/2014/main" id="{09C4930A-8664-61B7-1D7A-4B5D3E0AF55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618265" y="1842623"/>
              <a:ext cx="728180" cy="728180"/>
            </a:xfrm>
            <a:prstGeom prst="rect">
              <a:avLst/>
            </a:prstGeom>
          </p:spPr>
        </p:pic>
      </p:grpSp>
    </p:spTree>
    <p:extLst>
      <p:ext uri="{BB962C8B-B14F-4D97-AF65-F5344CB8AC3E}">
        <p14:creationId xmlns:p14="http://schemas.microsoft.com/office/powerpoint/2010/main" val="237629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18167" y="1070846"/>
            <a:ext cx="6169245" cy="4524315"/>
          </a:xfrm>
          <a:prstGeom prst="rect">
            <a:avLst/>
          </a:prstGeom>
          <a:noFill/>
        </p:spPr>
        <p:txBody>
          <a:bodyPr wrap="square" lIns="91440" tIns="45720" rIns="91440" bIns="45720" anchor="t">
            <a:spAutoFit/>
          </a:bodyPr>
          <a:lstStyle/>
          <a:p>
            <a:endParaRPr lang="sv-SE" sz="1200" dirty="0"/>
          </a:p>
          <a:p>
            <a:r>
              <a:rPr lang="sv-SE" sz="1400" b="1" dirty="0"/>
              <a:t>11. Organisationsstruktur </a:t>
            </a:r>
          </a:p>
          <a:p>
            <a:endParaRPr lang="sv-SE" sz="1200" b="1" dirty="0"/>
          </a:p>
          <a:p>
            <a:r>
              <a:rPr lang="sv-SE" sz="1200" b="1" dirty="0"/>
              <a:t>Har verksamheten etablerat en organisationsstruktur för innovation som bl.a. fördelar roller, ansvar, mandat och infrastruktur?</a:t>
            </a:r>
          </a:p>
          <a:p>
            <a:endParaRPr lang="sv-SE" sz="1200" b="1"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Verksamheten har vissa delar (till exempel har en person utsetts som ansvarig för innovation) eller påbörjat arbetet med att sätta någon slags struktur. Det finns ingen helhet och arbetet  har begränsad effekt i praktiken.</a:t>
            </a:r>
          </a:p>
          <a:p>
            <a:pPr marL="342900" indent="-342900">
              <a:buFont typeface="+mj-lt"/>
              <a:buAutoNum type="arabicPeriod"/>
            </a:pPr>
            <a:endParaRPr lang="sv-SE" sz="1200" dirty="0"/>
          </a:p>
          <a:p>
            <a:pPr marL="342900" indent="-342900">
              <a:buFont typeface="+mj-lt"/>
              <a:buAutoNum type="arabicPeriod"/>
            </a:pPr>
            <a:r>
              <a:rPr lang="sv-SE" sz="1200" dirty="0"/>
              <a:t>Verksamheten har etablerat och kommunicerat en organisationsstruktur för innovation där mandat och ansvar är tydligt fördelat.</a:t>
            </a:r>
          </a:p>
          <a:p>
            <a:pPr marL="342900" indent="-342900">
              <a:buFont typeface="+mj-lt"/>
              <a:buAutoNum type="arabicPeriod"/>
            </a:pPr>
            <a:endParaRPr lang="sv-SE" sz="1200" dirty="0"/>
          </a:p>
          <a:p>
            <a:pPr marL="342900" indent="-342900">
              <a:buFont typeface="+mj-lt"/>
              <a:buAutoNum type="arabicPeriod"/>
            </a:pPr>
            <a:r>
              <a:rPr lang="sv-SE" sz="1200" dirty="0"/>
              <a:t>Verksamheten har bestämt hur man vill organisera sig för att bedriva systematisk innovation utöver den generella delegationsordningen. Det finns en helhet och arbetet har effekt i praktiken. </a:t>
            </a:r>
          </a:p>
          <a:p>
            <a:pPr marL="342900" indent="-342900">
              <a:buFont typeface="+mj-lt"/>
              <a:buAutoNum type="arabicPeriod"/>
            </a:pPr>
            <a:endParaRPr lang="sv-SE" sz="1200" dirty="0"/>
          </a:p>
          <a:p>
            <a:pPr marL="342900" indent="-342900">
              <a:buFont typeface="+mj-lt"/>
              <a:buAutoNum type="arabicPeriod"/>
            </a:pPr>
            <a:r>
              <a:rPr lang="sv-SE" sz="1200" dirty="0"/>
              <a:t>Verksamheten har en synnerligen välfungerande organisation för innovation där det är självklart för alla medarbetare till vem de ska vända sig till. Verksamheten optimerar löpande organisationsstrukturen i syfte att optimera värderealisationen/värdegenereringen</a:t>
            </a:r>
          </a:p>
        </p:txBody>
      </p:sp>
      <p:grpSp>
        <p:nvGrpSpPr>
          <p:cNvPr id="4" name="Grupp 3">
            <a:extLst>
              <a:ext uri="{FF2B5EF4-FFF2-40B4-BE49-F238E27FC236}">
                <a16:creationId xmlns:a16="http://schemas.microsoft.com/office/drawing/2014/main" id="{898C4B4E-ECDB-95F3-BC73-18BD93DF7673}"/>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6BEBC893-B3CD-D43B-1F98-76EAC2F2BBAD}"/>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B924A18F-EA0B-4D28-83EF-E97A60BC9D1C}"/>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73261901-3D20-48B4-4273-86D59AFDDBD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7C446C6E-4A9B-66FB-E081-79F72B3AC863}"/>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6C7DCD1A-FC5A-114D-7400-0BD4A441A547}"/>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E73309D5-0C44-64B7-71BF-CB9A8D015E7C}"/>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BB2BE39A-214A-4630-6C4A-DA4FDED41ED8}"/>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CF5A4F0F-DD27-2C7B-E347-3D14EF197526}"/>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CB1AA0F5-B140-A82E-2924-BB8651A65C9C}"/>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Ellips 14">
            <a:extLst>
              <a:ext uri="{FF2B5EF4-FFF2-40B4-BE49-F238E27FC236}">
                <a16:creationId xmlns:a16="http://schemas.microsoft.com/office/drawing/2014/main" id="{A2A2365C-8B1E-C9C3-B714-7F64F596D280}"/>
              </a:ext>
            </a:extLst>
          </p:cNvPr>
          <p:cNvSpPr/>
          <p:nvPr/>
        </p:nvSpPr>
        <p:spPr>
          <a:xfrm>
            <a:off x="74699" y="406643"/>
            <a:ext cx="2191280" cy="60063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PLANERING</a:t>
            </a:r>
          </a:p>
        </p:txBody>
      </p:sp>
      <p:grpSp>
        <p:nvGrpSpPr>
          <p:cNvPr id="16" name="Grupp 15">
            <a:extLst>
              <a:ext uri="{FF2B5EF4-FFF2-40B4-BE49-F238E27FC236}">
                <a16:creationId xmlns:a16="http://schemas.microsoft.com/office/drawing/2014/main" id="{47C70DB9-4798-484A-EF55-7BD12B09E534}"/>
              </a:ext>
            </a:extLst>
          </p:cNvPr>
          <p:cNvGrpSpPr/>
          <p:nvPr/>
        </p:nvGrpSpPr>
        <p:grpSpPr>
          <a:xfrm>
            <a:off x="1991476" y="343075"/>
            <a:ext cx="717068" cy="685373"/>
            <a:chOff x="5462495" y="1682676"/>
            <a:chExt cx="1062527" cy="1015562"/>
          </a:xfrm>
        </p:grpSpPr>
        <p:sp>
          <p:nvSpPr>
            <p:cNvPr id="17" name="Ellips 16">
              <a:extLst>
                <a:ext uri="{FF2B5EF4-FFF2-40B4-BE49-F238E27FC236}">
                  <a16:creationId xmlns:a16="http://schemas.microsoft.com/office/drawing/2014/main" id="{6174BB1E-0F33-7CBC-1611-24854520D8A6}"/>
                </a:ext>
              </a:extLst>
            </p:cNvPr>
            <p:cNvSpPr/>
            <p:nvPr/>
          </p:nvSpPr>
          <p:spPr>
            <a:xfrm>
              <a:off x="5462495"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Väg (två stift med en stig) med hel fyllning">
              <a:extLst>
                <a:ext uri="{FF2B5EF4-FFF2-40B4-BE49-F238E27FC236}">
                  <a16:creationId xmlns:a16="http://schemas.microsoft.com/office/drawing/2014/main" id="{D405BD11-B64D-B330-CEAB-D3C31A4D310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618265" y="1842623"/>
              <a:ext cx="728180" cy="728180"/>
            </a:xfrm>
            <a:prstGeom prst="rect">
              <a:avLst/>
            </a:prstGeom>
          </p:spPr>
        </p:pic>
      </p:grpSp>
    </p:spTree>
    <p:extLst>
      <p:ext uri="{BB962C8B-B14F-4D97-AF65-F5344CB8AC3E}">
        <p14:creationId xmlns:p14="http://schemas.microsoft.com/office/powerpoint/2010/main" val="682940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22706" y="1184125"/>
            <a:ext cx="6376202" cy="4154984"/>
          </a:xfrm>
          <a:prstGeom prst="rect">
            <a:avLst/>
          </a:prstGeom>
          <a:noFill/>
        </p:spPr>
        <p:txBody>
          <a:bodyPr wrap="square">
            <a:spAutoFit/>
          </a:bodyPr>
          <a:lstStyle/>
          <a:p>
            <a:r>
              <a:rPr lang="sv-SE" sz="1400" b="1" dirty="0"/>
              <a:t>12. Effektmätning</a:t>
            </a:r>
          </a:p>
          <a:p>
            <a:endParaRPr lang="sv-SE" sz="1200" b="1" dirty="0"/>
          </a:p>
          <a:p>
            <a:r>
              <a:rPr lang="sv-SE" sz="1200" b="1" dirty="0"/>
              <a:t>Använder verksamheten någon form av mätningar i syfte att förstå</a:t>
            </a:r>
          </a:p>
          <a:p>
            <a:r>
              <a:rPr lang="sv-SE" sz="1200" b="1" dirty="0"/>
              <a:t>hur framgångsrika verksamhetens innovationsinsatser (struktur, verktyg, samarbeten, projekt, utbildning m.m.) är?</a:t>
            </a:r>
          </a:p>
          <a:p>
            <a:endParaRPr lang="sv-SE" sz="1200" b="1"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Verksamheten har uppsatta mål för innovation, men utvärderar inte dessa och undersöker inte hur insatser inom området innovation skapar värde.</a:t>
            </a:r>
          </a:p>
          <a:p>
            <a:pPr marL="342900" indent="-342900">
              <a:buFont typeface="+mj-lt"/>
              <a:buAutoNum type="arabicPeriod"/>
            </a:pPr>
            <a:endParaRPr lang="sv-SE" sz="1200" dirty="0"/>
          </a:p>
          <a:p>
            <a:pPr marL="342900" indent="-342900">
              <a:buFont typeface="+mj-lt"/>
              <a:buAutoNum type="arabicPeriod"/>
            </a:pPr>
            <a:r>
              <a:rPr lang="sv-SE" sz="1200" dirty="0"/>
              <a:t>Verksamheten har uppsatta mål för innovation och utvärderar dessa. Det finns ett etablerat sätt för hur innovationsprojekt ska utvärderas.</a:t>
            </a:r>
          </a:p>
          <a:p>
            <a:pPr marL="342900" indent="-342900">
              <a:buFont typeface="+mj-lt"/>
              <a:buAutoNum type="arabicPeriod"/>
            </a:pPr>
            <a:endParaRPr lang="sv-SE" sz="1200" dirty="0"/>
          </a:p>
          <a:p>
            <a:pPr marL="342900" indent="-342900">
              <a:buFont typeface="+mj-lt"/>
              <a:buAutoNum type="arabicPeriod"/>
            </a:pPr>
            <a:r>
              <a:rPr lang="sv-SE" sz="1200" dirty="0"/>
              <a:t>Det finns ett etablerat sätt för hur innovationsprojekt och andra innovationsinsatser ska utvärderas  Verksamheten har en medvetenhet kring vilka värden som är relevanta att fånga och analyserar hur insatser inom området innovation skapar värde.</a:t>
            </a:r>
          </a:p>
          <a:p>
            <a:pPr marL="342900" indent="-342900">
              <a:buFont typeface="+mj-lt"/>
              <a:buAutoNum type="arabicPeriod"/>
            </a:pPr>
            <a:endParaRPr lang="sv-SE" sz="1200" dirty="0"/>
          </a:p>
          <a:p>
            <a:pPr marL="342900" indent="-342900">
              <a:buFont typeface="+mj-lt"/>
              <a:buAutoNum type="arabicPeriod"/>
            </a:pPr>
            <a:r>
              <a:rPr lang="sv-SE" sz="1200" dirty="0"/>
              <a:t>Verksamheten arbetar proaktivt och systematiskt med att ständigt förfina och optimera mätetal som skapar verkligt värde.</a:t>
            </a:r>
          </a:p>
          <a:p>
            <a:endParaRPr lang="sv-SE" sz="1200" dirty="0"/>
          </a:p>
        </p:txBody>
      </p:sp>
      <p:grpSp>
        <p:nvGrpSpPr>
          <p:cNvPr id="3" name="Grupp 2">
            <a:extLst>
              <a:ext uri="{FF2B5EF4-FFF2-40B4-BE49-F238E27FC236}">
                <a16:creationId xmlns:a16="http://schemas.microsoft.com/office/drawing/2014/main" id="{37E0FDF6-4CE0-2411-80A8-5AEDA30AC8A3}"/>
              </a:ext>
            </a:extLst>
          </p:cNvPr>
          <p:cNvGrpSpPr/>
          <p:nvPr/>
        </p:nvGrpSpPr>
        <p:grpSpPr>
          <a:xfrm>
            <a:off x="7128588" y="105258"/>
            <a:ext cx="5045658" cy="6345305"/>
            <a:chOff x="7128588" y="105258"/>
            <a:chExt cx="5045658" cy="6345305"/>
          </a:xfrm>
        </p:grpSpPr>
        <p:sp>
          <p:nvSpPr>
            <p:cNvPr id="4" name="Rektangel 3">
              <a:extLst>
                <a:ext uri="{FF2B5EF4-FFF2-40B4-BE49-F238E27FC236}">
                  <a16:creationId xmlns:a16="http://schemas.microsoft.com/office/drawing/2014/main" id="{9CBE6599-3E0B-18BC-BFDE-89E2FC56431C}"/>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83E9B578-CDCC-A1A9-8EC1-E80A4599D2BA}"/>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F504B440-D3EF-50DA-72E1-0F8E28FBB74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B9498198-F223-DF09-0509-DBFA65E37790}"/>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171C5AA1-68B9-069A-2F00-ECE9D9D8765E}"/>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54D649FB-04FE-F8A0-55CF-076A8521B3CC}"/>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613DD805-624B-58E2-0277-7238AF03197B}"/>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F5BDBC1A-927C-23C2-8C19-3FB0302E92DC}"/>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39DE9D6E-8151-CB00-D6F2-FE01F3D1F5DB}"/>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Ellips 14">
            <a:extLst>
              <a:ext uri="{FF2B5EF4-FFF2-40B4-BE49-F238E27FC236}">
                <a16:creationId xmlns:a16="http://schemas.microsoft.com/office/drawing/2014/main" id="{DD6D91D0-9A03-DD61-0942-253DDF9B09CA}"/>
              </a:ext>
            </a:extLst>
          </p:cNvPr>
          <p:cNvSpPr/>
          <p:nvPr/>
        </p:nvSpPr>
        <p:spPr>
          <a:xfrm>
            <a:off x="74699" y="406643"/>
            <a:ext cx="2191280" cy="60063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PLANERING</a:t>
            </a:r>
          </a:p>
        </p:txBody>
      </p:sp>
      <p:grpSp>
        <p:nvGrpSpPr>
          <p:cNvPr id="16" name="Grupp 15">
            <a:extLst>
              <a:ext uri="{FF2B5EF4-FFF2-40B4-BE49-F238E27FC236}">
                <a16:creationId xmlns:a16="http://schemas.microsoft.com/office/drawing/2014/main" id="{F74D5952-CE8F-4A92-FF9E-C3A91CE2C3CF}"/>
              </a:ext>
            </a:extLst>
          </p:cNvPr>
          <p:cNvGrpSpPr/>
          <p:nvPr/>
        </p:nvGrpSpPr>
        <p:grpSpPr>
          <a:xfrm>
            <a:off x="1991476" y="343075"/>
            <a:ext cx="717068" cy="685373"/>
            <a:chOff x="5462495" y="1682676"/>
            <a:chExt cx="1062527" cy="1015562"/>
          </a:xfrm>
        </p:grpSpPr>
        <p:sp>
          <p:nvSpPr>
            <p:cNvPr id="17" name="Ellips 16">
              <a:extLst>
                <a:ext uri="{FF2B5EF4-FFF2-40B4-BE49-F238E27FC236}">
                  <a16:creationId xmlns:a16="http://schemas.microsoft.com/office/drawing/2014/main" id="{15517208-FC6A-1BBB-9C24-F007174DC0DD}"/>
                </a:ext>
              </a:extLst>
            </p:cNvPr>
            <p:cNvSpPr/>
            <p:nvPr/>
          </p:nvSpPr>
          <p:spPr>
            <a:xfrm>
              <a:off x="5462495"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Väg (två stift med en stig) med hel fyllning">
              <a:extLst>
                <a:ext uri="{FF2B5EF4-FFF2-40B4-BE49-F238E27FC236}">
                  <a16:creationId xmlns:a16="http://schemas.microsoft.com/office/drawing/2014/main" id="{6BD52378-299A-02D5-5854-9622BE39AE3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618265" y="1842623"/>
              <a:ext cx="728180" cy="728180"/>
            </a:xfrm>
            <a:prstGeom prst="rect">
              <a:avLst/>
            </a:prstGeom>
          </p:spPr>
        </p:pic>
      </p:grpSp>
    </p:spTree>
    <p:extLst>
      <p:ext uri="{BB962C8B-B14F-4D97-AF65-F5344CB8AC3E}">
        <p14:creationId xmlns:p14="http://schemas.microsoft.com/office/powerpoint/2010/main" val="1331141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25271" y="1175643"/>
            <a:ext cx="5876003" cy="4339650"/>
          </a:xfrm>
          <a:prstGeom prst="rect">
            <a:avLst/>
          </a:prstGeom>
          <a:noFill/>
        </p:spPr>
        <p:txBody>
          <a:bodyPr wrap="square">
            <a:spAutoFit/>
          </a:bodyPr>
          <a:lstStyle/>
          <a:p>
            <a:r>
              <a:rPr lang="sv-SE" sz="1400" b="1" dirty="0"/>
              <a:t>13. Pengar</a:t>
            </a:r>
          </a:p>
          <a:p>
            <a:endParaRPr lang="sv-SE" sz="1200" b="1" dirty="0"/>
          </a:p>
          <a:p>
            <a:r>
              <a:rPr lang="sv-SE" sz="1200" b="1" dirty="0"/>
              <a:t>Har verksamheten avsatt finansiella medel för innovation?</a:t>
            </a:r>
          </a:p>
          <a:p>
            <a:pPr marL="228600" indent="-228600">
              <a:buFont typeface="+mj-lt"/>
              <a:buAutoNum type="arabicPeriod"/>
            </a:pPr>
            <a:endParaRPr lang="sv-SE" sz="1200" b="1" dirty="0"/>
          </a:p>
          <a:p>
            <a:pPr marL="228600" indent="-228600">
              <a:buFont typeface="+mj-lt"/>
              <a:buAutoNum type="arabicPeriod"/>
            </a:pPr>
            <a:r>
              <a:rPr lang="sv-SE" sz="1200" dirty="0"/>
              <a:t>Nej.</a:t>
            </a:r>
            <a:r>
              <a:rPr kumimoji="0" lang="sv-SE" altLang="en-US" sz="1200" b="0" i="0" u="none" strike="noStrike" cap="none" normalizeH="0" baseline="0" dirty="0">
                <a:ln>
                  <a:noFill/>
                </a:ln>
                <a:solidFill>
                  <a:srgbClr val="202124"/>
                </a:solidFill>
                <a:effectLst/>
                <a:ea typeface="inherit"/>
              </a:rPr>
              <a:t> </a:t>
            </a:r>
          </a:p>
          <a:p>
            <a:pPr marL="228600" indent="-228600">
              <a:buFont typeface="+mj-lt"/>
              <a:buAutoNum type="arabicPeriod"/>
            </a:pPr>
            <a:endParaRPr lang="sv-SE" sz="1200" dirty="0"/>
          </a:p>
          <a:p>
            <a:pPr marL="228600" indent="-228600">
              <a:buFont typeface="+mj-lt"/>
              <a:buAutoNum type="arabicPeriod"/>
            </a:pPr>
            <a:r>
              <a:rPr lang="sv-SE" sz="1200" dirty="0"/>
              <a:t>Verksamheten söker finansiering för innovationsprojekt (t.ex. via </a:t>
            </a:r>
            <a:r>
              <a:rPr lang="sv-SE" sz="1200" dirty="0" err="1"/>
              <a:t>VGR:s</a:t>
            </a:r>
            <a:r>
              <a:rPr lang="sv-SE" sz="1200" dirty="0"/>
              <a:t> innovationsfond), men dessa får inte belasta verksamhetens budget. De resurser som ändå avsätts </a:t>
            </a:r>
            <a:r>
              <a:rPr kumimoji="0" lang="sv-SE" altLang="en-US" sz="1200" b="0" i="0" u="none" strike="noStrike" cap="none" normalizeH="0" baseline="0" dirty="0">
                <a:ln>
                  <a:noFill/>
                </a:ln>
                <a:solidFill>
                  <a:srgbClr val="202124"/>
                </a:solidFill>
                <a:effectLst/>
                <a:ea typeface="inherit"/>
              </a:rPr>
              <a:t>för innovation är mycket små eller finns på ad hoc basis för vissa projekt</a:t>
            </a:r>
            <a:endParaRPr lang="sv-SE" sz="1200" dirty="0"/>
          </a:p>
          <a:p>
            <a:pPr marL="228600" indent="-228600">
              <a:buFont typeface="+mj-lt"/>
              <a:buAutoNum type="arabicPeriod"/>
            </a:pPr>
            <a:endParaRPr lang="sv-SE" sz="1200" dirty="0"/>
          </a:p>
          <a:p>
            <a:pPr marL="228600" indent="-228600">
              <a:buFont typeface="+mj-lt"/>
              <a:buAutoNum type="arabicPeriod"/>
            </a:pPr>
            <a:r>
              <a:rPr lang="sv-SE" sz="1200" dirty="0"/>
              <a:t>Innovation finns med i verksamhetens budgetprocess, där vissa budgetposter kan användas för innovationsarbete.</a:t>
            </a:r>
            <a:r>
              <a:rPr lang="sv-SE" altLang="en-US" sz="1200" dirty="0">
                <a:solidFill>
                  <a:srgbClr val="202124"/>
                </a:solidFill>
              </a:rPr>
              <a:t> Dessa resurser är dock små och inte skyddade (öronmärkta). </a:t>
            </a:r>
            <a:endParaRPr lang="sv-SE" altLang="en-US" sz="1200" dirty="0">
              <a:solidFill>
                <a:srgbClr val="202124"/>
              </a:solidFill>
              <a:cs typeface="Calibri"/>
            </a:endParaRPr>
          </a:p>
          <a:p>
            <a:pPr marL="228600" indent="-228600">
              <a:buFont typeface="+mj-lt"/>
              <a:buAutoNum type="arabicPeriod"/>
            </a:pPr>
            <a:endParaRPr lang="sv-SE" sz="1200" dirty="0"/>
          </a:p>
          <a:p>
            <a:pPr marL="228600" indent="-228600">
              <a:buFont typeface="+mj-lt"/>
              <a:buAutoNum type="arabicPeriod"/>
            </a:pPr>
            <a:r>
              <a:rPr lang="sv-SE" sz="1200" dirty="0"/>
              <a:t>Innovation är en naturlig del av verksamhetens övergripande budgetprocess, där medel för innovation avsätts. </a:t>
            </a:r>
          </a:p>
          <a:p>
            <a:pPr marL="228600" indent="-228600">
              <a:buFont typeface="+mj-lt"/>
              <a:buAutoNum type="arabicPeriod"/>
            </a:pPr>
            <a:endParaRPr lang="sv-SE" sz="1200" dirty="0"/>
          </a:p>
          <a:p>
            <a:pPr marL="228600" indent="-228600">
              <a:buFont typeface="+mj-lt"/>
              <a:buAutoNum type="arabicPeriod"/>
            </a:pPr>
            <a:r>
              <a:rPr lang="sv-SE" sz="1200" dirty="0"/>
              <a:t>Verksamheten har förmåga att koppla intäkter från innovationsarbetet till utgifter och investerar därför i paritet med förväntade utkomster. Verksamheten söker utöver detta kontinuerligt externa bidrag för innovationsprojekt t.ex. från </a:t>
            </a:r>
            <a:r>
              <a:rPr lang="sv-SE" sz="1200" dirty="0" err="1"/>
              <a:t>VGR:s</a:t>
            </a:r>
            <a:r>
              <a:rPr lang="sv-SE" sz="1200" dirty="0"/>
              <a:t> innovationsfond och </a:t>
            </a:r>
            <a:r>
              <a:rPr lang="sv-SE" sz="1200" dirty="0" err="1"/>
              <a:t>Vinnova</a:t>
            </a:r>
            <a:r>
              <a:rPr lang="sv-SE" sz="1200" dirty="0"/>
              <a:t>.</a:t>
            </a:r>
          </a:p>
          <a:p>
            <a:endParaRPr lang="sv-SE" sz="1200" dirty="0"/>
          </a:p>
        </p:txBody>
      </p:sp>
      <p:grpSp>
        <p:nvGrpSpPr>
          <p:cNvPr id="4" name="Grupp 3">
            <a:extLst>
              <a:ext uri="{FF2B5EF4-FFF2-40B4-BE49-F238E27FC236}">
                <a16:creationId xmlns:a16="http://schemas.microsoft.com/office/drawing/2014/main" id="{A87E5462-EAB8-8B21-C321-24900A9E41F9}"/>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13661810-3CCA-F455-9782-B89EBB86BB1C}"/>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1932EAB1-70E0-24A0-E009-C54551F98D46}"/>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3462FA20-8555-CE7C-362C-FF55FEC081D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3B7F34B6-EFBF-13F7-4645-9912C6283FB9}"/>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2969DDED-96AB-1215-F3F9-9D5934686AAE}"/>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C132CF4B-16F8-A567-BA38-C5F138D96CC9}"/>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F0625E7B-56CC-A0E7-65D3-6D89A7A8EE37}"/>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DA3DB7B7-7180-3441-9887-659D76B5CA38}"/>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6EEC1088-D4DE-37EF-820B-833443D9B929}"/>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Rektangel 14">
            <a:extLst>
              <a:ext uri="{FF2B5EF4-FFF2-40B4-BE49-F238E27FC236}">
                <a16:creationId xmlns:a16="http://schemas.microsoft.com/office/drawing/2014/main" id="{6707724D-8F19-8BA1-52E6-7B35BD303110}"/>
              </a:ext>
            </a:extLst>
          </p:cNvPr>
          <p:cNvSpPr/>
          <p:nvPr/>
        </p:nvSpPr>
        <p:spPr>
          <a:xfrm>
            <a:off x="-185119" y="418431"/>
            <a:ext cx="2015685"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STÖD</a:t>
            </a:r>
          </a:p>
        </p:txBody>
      </p:sp>
      <p:grpSp>
        <p:nvGrpSpPr>
          <p:cNvPr id="16" name="Grupp 15">
            <a:extLst>
              <a:ext uri="{FF2B5EF4-FFF2-40B4-BE49-F238E27FC236}">
                <a16:creationId xmlns:a16="http://schemas.microsoft.com/office/drawing/2014/main" id="{4007C921-AC9E-89BD-CDA1-A6D49710FA9C}"/>
              </a:ext>
            </a:extLst>
          </p:cNvPr>
          <p:cNvGrpSpPr/>
          <p:nvPr/>
        </p:nvGrpSpPr>
        <p:grpSpPr>
          <a:xfrm>
            <a:off x="1282381" y="342937"/>
            <a:ext cx="717069" cy="685374"/>
            <a:chOff x="7535829" y="1682676"/>
            <a:chExt cx="1062527" cy="1015562"/>
          </a:xfrm>
        </p:grpSpPr>
        <p:sp>
          <p:nvSpPr>
            <p:cNvPr id="17" name="Ellips 16">
              <a:extLst>
                <a:ext uri="{FF2B5EF4-FFF2-40B4-BE49-F238E27FC236}">
                  <a16:creationId xmlns:a16="http://schemas.microsoft.com/office/drawing/2014/main" id="{DE3504C5-EE6B-DA4B-274D-3FA37758B2E6}"/>
                </a:ext>
              </a:extLst>
            </p:cNvPr>
            <p:cNvSpPr/>
            <p:nvPr/>
          </p:nvSpPr>
          <p:spPr>
            <a:xfrm>
              <a:off x="7535829"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Kugghjul med hel fyllning">
              <a:extLst>
                <a:ext uri="{FF2B5EF4-FFF2-40B4-BE49-F238E27FC236}">
                  <a16:creationId xmlns:a16="http://schemas.microsoft.com/office/drawing/2014/main" id="{48B68616-11E3-43A4-0037-43EB4CD8B2E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09007" y="1872334"/>
              <a:ext cx="653925" cy="653925"/>
            </a:xfrm>
            <a:prstGeom prst="rect">
              <a:avLst/>
            </a:prstGeom>
          </p:spPr>
        </p:pic>
      </p:grpSp>
    </p:spTree>
    <p:extLst>
      <p:ext uri="{BB962C8B-B14F-4D97-AF65-F5344CB8AC3E}">
        <p14:creationId xmlns:p14="http://schemas.microsoft.com/office/powerpoint/2010/main" val="174150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36597" y="965024"/>
            <a:ext cx="5956868" cy="4339650"/>
          </a:xfrm>
          <a:prstGeom prst="rect">
            <a:avLst/>
          </a:prstGeom>
          <a:noFill/>
        </p:spPr>
        <p:txBody>
          <a:bodyPr wrap="square">
            <a:spAutoFit/>
          </a:bodyPr>
          <a:lstStyle/>
          <a:p>
            <a:endParaRPr lang="sv-SE" sz="1200" dirty="0"/>
          </a:p>
          <a:p>
            <a:r>
              <a:rPr lang="sv-SE" sz="1400" b="1" dirty="0"/>
              <a:t>14. Tid</a:t>
            </a:r>
          </a:p>
          <a:p>
            <a:endParaRPr lang="sv-SE" sz="1200" b="1" dirty="0"/>
          </a:p>
          <a:p>
            <a:r>
              <a:rPr lang="sv-SE" sz="1200" b="1" dirty="0"/>
              <a:t>Har verksamheten avsatt tid och resurser för innovation?</a:t>
            </a:r>
          </a:p>
          <a:p>
            <a:endParaRPr lang="sv-SE" sz="1200"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Verksamheten allokerar inte tid och resurser för innovation, men medarbetare tillåts medverka i innovationsprojekt ad hoc.</a:t>
            </a:r>
          </a:p>
          <a:p>
            <a:pPr marL="342900" indent="-342900">
              <a:buFont typeface="+mj-lt"/>
              <a:buAutoNum type="arabicPeriod"/>
            </a:pPr>
            <a:endParaRPr lang="sv-SE" sz="1200" dirty="0"/>
          </a:p>
          <a:p>
            <a:pPr marL="342900" indent="-342900">
              <a:buFont typeface="+mj-lt"/>
              <a:buAutoNum type="arabicPeriod"/>
            </a:pPr>
            <a:r>
              <a:rPr lang="sv-SE" sz="1200" dirty="0"/>
              <a:t>Innovation finns med i verksamhetens övergripande planeringsprocess. Tid och resurser allokeras till vissa innovationsprojekt.</a:t>
            </a:r>
          </a:p>
          <a:p>
            <a:pPr marL="342900" indent="-342900">
              <a:buFont typeface="+mj-lt"/>
              <a:buAutoNum type="arabicPeriod"/>
            </a:pPr>
            <a:endParaRPr lang="sv-SE" sz="1200" dirty="0"/>
          </a:p>
          <a:p>
            <a:pPr marL="342900" indent="-342900">
              <a:buFont typeface="+mj-lt"/>
              <a:buAutoNum type="arabicPeriod"/>
            </a:pPr>
            <a:r>
              <a:rPr lang="sv-SE" sz="1200" dirty="0"/>
              <a:t>Innovation är en del i verksamhetens övergripande planeringsprocess och tid och resurser allokeras till de innovationsprojekt som verksamheten bedömer kan ge störst utväxling.</a:t>
            </a:r>
          </a:p>
          <a:p>
            <a:pPr marL="342900" indent="-342900">
              <a:buFont typeface="+mj-lt"/>
              <a:buAutoNum type="arabicPeriod"/>
            </a:pPr>
            <a:endParaRPr lang="sv-SE" sz="1200" dirty="0"/>
          </a:p>
          <a:p>
            <a:pPr marL="342900" indent="-342900">
              <a:buFont typeface="+mj-lt"/>
              <a:buAutoNum type="arabicPeriod"/>
            </a:pPr>
            <a:r>
              <a:rPr lang="sv-SE" sz="1200" dirty="0"/>
              <a:t>Innovation är en naturlig del i verksamhetens övergripande planeringsprocess och ”innovationstid” är en självklar del av arbetet. Tid planeras även in för kompetensutveckling inom innovationsområdet  och deltagande i viktiga samarbeten och nätverk.</a:t>
            </a:r>
          </a:p>
        </p:txBody>
      </p:sp>
      <p:grpSp>
        <p:nvGrpSpPr>
          <p:cNvPr id="3" name="Grupp 2">
            <a:extLst>
              <a:ext uri="{FF2B5EF4-FFF2-40B4-BE49-F238E27FC236}">
                <a16:creationId xmlns:a16="http://schemas.microsoft.com/office/drawing/2014/main" id="{107B15EC-5D19-AA53-AFEC-2825B9DA3041}"/>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F5A74285-17D9-11FE-ED8F-ED19F7B70A03}"/>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109826A6-9547-0B2D-17BB-0F37ED3935A4}"/>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3E4F0A50-65E4-AE4B-F47E-4E74869D35F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FA906449-FB64-BAE6-BFB3-CADB82E0CCF6}"/>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65BDE682-AA00-942F-BBA1-C512151449EB}"/>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6CE0AE9B-21F4-7E52-4EEF-8A2E7FCB42A6}"/>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782260DF-6C32-721C-7CDA-E5B52AB61305}"/>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35C07FC3-3F6E-9585-C093-2AF8861721E9}"/>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030A4C95-1DCE-0559-5A18-370F5A01BEB3}"/>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Rektangel 14">
            <a:extLst>
              <a:ext uri="{FF2B5EF4-FFF2-40B4-BE49-F238E27FC236}">
                <a16:creationId xmlns:a16="http://schemas.microsoft.com/office/drawing/2014/main" id="{CEAE5321-A8D0-1F98-3D60-D722BAB44704}"/>
              </a:ext>
            </a:extLst>
          </p:cNvPr>
          <p:cNvSpPr/>
          <p:nvPr/>
        </p:nvSpPr>
        <p:spPr>
          <a:xfrm>
            <a:off x="-185119" y="418431"/>
            <a:ext cx="2015685"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STÖD</a:t>
            </a:r>
          </a:p>
        </p:txBody>
      </p:sp>
      <p:grpSp>
        <p:nvGrpSpPr>
          <p:cNvPr id="16" name="Grupp 15">
            <a:extLst>
              <a:ext uri="{FF2B5EF4-FFF2-40B4-BE49-F238E27FC236}">
                <a16:creationId xmlns:a16="http://schemas.microsoft.com/office/drawing/2014/main" id="{2C2C0F25-7661-33E8-C3FE-4172FE345059}"/>
              </a:ext>
            </a:extLst>
          </p:cNvPr>
          <p:cNvGrpSpPr/>
          <p:nvPr/>
        </p:nvGrpSpPr>
        <p:grpSpPr>
          <a:xfrm>
            <a:off x="1282381" y="349041"/>
            <a:ext cx="717069" cy="685374"/>
            <a:chOff x="7535829" y="1682676"/>
            <a:chExt cx="1062527" cy="1015562"/>
          </a:xfrm>
        </p:grpSpPr>
        <p:sp>
          <p:nvSpPr>
            <p:cNvPr id="17" name="Ellips 16">
              <a:extLst>
                <a:ext uri="{FF2B5EF4-FFF2-40B4-BE49-F238E27FC236}">
                  <a16:creationId xmlns:a16="http://schemas.microsoft.com/office/drawing/2014/main" id="{D7C22733-963E-89DB-55AA-46E65C94441E}"/>
                </a:ext>
              </a:extLst>
            </p:cNvPr>
            <p:cNvSpPr/>
            <p:nvPr/>
          </p:nvSpPr>
          <p:spPr>
            <a:xfrm>
              <a:off x="7535829"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Kugghjul med hel fyllning">
              <a:extLst>
                <a:ext uri="{FF2B5EF4-FFF2-40B4-BE49-F238E27FC236}">
                  <a16:creationId xmlns:a16="http://schemas.microsoft.com/office/drawing/2014/main" id="{592B2A56-87D6-6329-74AF-8529AA9D0FB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09007" y="1872334"/>
              <a:ext cx="653925" cy="653925"/>
            </a:xfrm>
            <a:prstGeom prst="rect">
              <a:avLst/>
            </a:prstGeom>
          </p:spPr>
        </p:pic>
      </p:grpSp>
    </p:spTree>
    <p:extLst>
      <p:ext uri="{BB962C8B-B14F-4D97-AF65-F5344CB8AC3E}">
        <p14:creationId xmlns:p14="http://schemas.microsoft.com/office/powerpoint/2010/main" val="418626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C8AF2C42-5F27-3D44-16EB-ED9EDD4C1E4D}"/>
              </a:ext>
            </a:extLst>
          </p:cNvPr>
          <p:cNvSpPr txBox="1"/>
          <p:nvPr/>
        </p:nvSpPr>
        <p:spPr>
          <a:xfrm>
            <a:off x="423279" y="733009"/>
            <a:ext cx="6602820" cy="5816977"/>
          </a:xfrm>
          <a:prstGeom prst="rect">
            <a:avLst/>
          </a:prstGeom>
          <a:noFill/>
        </p:spPr>
        <p:txBody>
          <a:bodyPr wrap="square">
            <a:spAutoFit/>
          </a:bodyPr>
          <a:lstStyle/>
          <a:p>
            <a:endParaRPr lang="sv-SE" sz="1200" dirty="0"/>
          </a:p>
          <a:p>
            <a:endParaRPr lang="sv-SE" sz="1200" b="1" dirty="0"/>
          </a:p>
          <a:p>
            <a:r>
              <a:rPr lang="sv-SE" sz="1400" b="1" dirty="0"/>
              <a:t>15. Kompetens</a:t>
            </a:r>
          </a:p>
          <a:p>
            <a:endParaRPr lang="sv-SE" sz="1200" b="1" dirty="0"/>
          </a:p>
          <a:p>
            <a:r>
              <a:rPr lang="sv-SE" sz="1200" b="1" dirty="0"/>
              <a:t>Har er verksamhet rätt kompetens för innovationsarbete? </a:t>
            </a:r>
          </a:p>
          <a:p>
            <a:endParaRPr lang="sv-SE" sz="1200"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Verksamheten har viss förståelse kring vilka kompetenser som behövs för innovationsarbetet och har identifierat vissa medarbetares innovationskomptens och försöker dra nytta av det i olika innovationsinitiativ/</a:t>
            </a:r>
            <a:br>
              <a:rPr lang="sv-SE" sz="1200" dirty="0"/>
            </a:br>
            <a:r>
              <a:rPr lang="sv-SE" sz="1200" dirty="0"/>
              <a:t>-projekt. Vissa personer uppmuntras att lära sig mer, det finns någon enstaka person med innovationskompetens, men ingen strategisk kompetensförsörjningsplan. Innovationskompetens efterfrågas inte vid nyanställningar. </a:t>
            </a:r>
          </a:p>
          <a:p>
            <a:pPr marL="342900" indent="-342900">
              <a:buFont typeface="+mj-lt"/>
              <a:buAutoNum type="arabicPeriod"/>
            </a:pPr>
            <a:endParaRPr lang="sv-SE" sz="1200" dirty="0"/>
          </a:p>
          <a:p>
            <a:pPr marL="342900" indent="-342900">
              <a:buFont typeface="+mj-lt"/>
              <a:buAutoNum type="arabicPeriod"/>
            </a:pPr>
            <a:r>
              <a:rPr lang="sv-SE" sz="1200" dirty="0"/>
              <a:t>Verksamheten har en gemensam bild av vad innovation innebär, vilka kompetenser som behövs för innovationsarbetet samt har en kompetensförsörjningsplan för innovation. Det finns flera personer med innovationskompetens. </a:t>
            </a:r>
          </a:p>
          <a:p>
            <a:pPr marL="342900" indent="-342900">
              <a:buFont typeface="+mj-lt"/>
              <a:buAutoNum type="arabicPeriod"/>
            </a:pPr>
            <a:endParaRPr lang="sv-SE" sz="1200" dirty="0"/>
          </a:p>
          <a:p>
            <a:pPr marL="342900" indent="-342900">
              <a:buFont typeface="+mj-lt"/>
              <a:buAutoNum type="arabicPeriod"/>
            </a:pPr>
            <a:r>
              <a:rPr lang="sv-SE" sz="1200" dirty="0"/>
              <a:t>Verksamheten har en kompetensförsörjningsplan för innovation och arbetar proaktivt med kompetensförsörjningsfrågorna över tid. Det finns f</a:t>
            </a:r>
            <a:r>
              <a:rPr lang="sv-SE" altLang="en-US" sz="1200" dirty="0"/>
              <a:t>lera personer som har kompetens med olika djup och fokus inom innovation. </a:t>
            </a:r>
            <a:endParaRPr lang="sv-SE" sz="1200" dirty="0"/>
          </a:p>
          <a:p>
            <a:pPr marL="342900" indent="-342900">
              <a:buFont typeface="+mj-lt"/>
              <a:buAutoNum type="arabicPeriod"/>
            </a:pPr>
            <a:endParaRPr lang="sv-SE" sz="1200" dirty="0"/>
          </a:p>
          <a:p>
            <a:pPr marL="342900" indent="-342900">
              <a:buFont typeface="+mj-lt"/>
              <a:buAutoNum type="arabicPeriod"/>
            </a:pPr>
            <a:r>
              <a:rPr lang="sv-SE" sz="1200" dirty="0"/>
              <a:t>Verksamheten lägger stort fokus på kompetensförsörjningen utifrån ett brett och framåtriktat omvärldsperspektiv, och tillförsäkrar sig relevant kompetens i takt med nya trender.</a:t>
            </a:r>
            <a:r>
              <a:rPr lang="sv-SE" altLang="en-US" sz="1200" dirty="0"/>
              <a:t> Att utveckla innovationskompetens och stödja personer som är intresserade av innovationen är en självklar del av verksamhetens arbete. </a:t>
            </a:r>
            <a:endParaRPr lang="sv-SE" sz="1200" dirty="0"/>
          </a:p>
        </p:txBody>
      </p:sp>
      <p:grpSp>
        <p:nvGrpSpPr>
          <p:cNvPr id="3" name="Grupp 2">
            <a:extLst>
              <a:ext uri="{FF2B5EF4-FFF2-40B4-BE49-F238E27FC236}">
                <a16:creationId xmlns:a16="http://schemas.microsoft.com/office/drawing/2014/main" id="{F66B0907-AC25-E9CD-7EC0-18B0662F3DB2}"/>
              </a:ext>
            </a:extLst>
          </p:cNvPr>
          <p:cNvGrpSpPr/>
          <p:nvPr/>
        </p:nvGrpSpPr>
        <p:grpSpPr>
          <a:xfrm>
            <a:off x="7128588" y="105258"/>
            <a:ext cx="5045658" cy="6345305"/>
            <a:chOff x="7128588" y="105258"/>
            <a:chExt cx="5045658" cy="6345305"/>
          </a:xfrm>
        </p:grpSpPr>
        <p:sp>
          <p:nvSpPr>
            <p:cNvPr id="6" name="Rektangel 5">
              <a:extLst>
                <a:ext uri="{FF2B5EF4-FFF2-40B4-BE49-F238E27FC236}">
                  <a16:creationId xmlns:a16="http://schemas.microsoft.com/office/drawing/2014/main" id="{EE37B2C4-DFBA-0F20-9ACA-63D46C66831D}"/>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FBCB88D4-12F6-FD3A-D1D3-838CB8C624CB}"/>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1D6820A0-9911-C57A-8FF3-4CA8A3ED8C3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CF08DB2D-1885-7561-DBA3-3040BB6ADED6}"/>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61681857-D7F1-35E8-61B0-73B93071F99B}"/>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20E1129C-4194-070D-243E-7807F154FC4F}"/>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AB2C4826-BA77-C689-7F51-992D90C87981}"/>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6805A67A-6610-3A2E-2145-CA5D5E8AF677}"/>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184A758D-38CB-F6C0-1165-0CA6C0D6275F}"/>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Rektangel 14">
            <a:extLst>
              <a:ext uri="{FF2B5EF4-FFF2-40B4-BE49-F238E27FC236}">
                <a16:creationId xmlns:a16="http://schemas.microsoft.com/office/drawing/2014/main" id="{53D9CBF0-C6B4-9AB0-616A-D7222C8CE14B}"/>
              </a:ext>
            </a:extLst>
          </p:cNvPr>
          <p:cNvSpPr/>
          <p:nvPr/>
        </p:nvSpPr>
        <p:spPr>
          <a:xfrm>
            <a:off x="-185119" y="418431"/>
            <a:ext cx="2015685"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STÖD</a:t>
            </a:r>
          </a:p>
        </p:txBody>
      </p:sp>
      <p:grpSp>
        <p:nvGrpSpPr>
          <p:cNvPr id="16" name="Grupp 15">
            <a:extLst>
              <a:ext uri="{FF2B5EF4-FFF2-40B4-BE49-F238E27FC236}">
                <a16:creationId xmlns:a16="http://schemas.microsoft.com/office/drawing/2014/main" id="{550E1743-52E7-10EE-F07C-9AA6CFBDAD80}"/>
              </a:ext>
            </a:extLst>
          </p:cNvPr>
          <p:cNvGrpSpPr/>
          <p:nvPr/>
        </p:nvGrpSpPr>
        <p:grpSpPr>
          <a:xfrm>
            <a:off x="1282381" y="357666"/>
            <a:ext cx="717069" cy="685374"/>
            <a:chOff x="7535829" y="1682676"/>
            <a:chExt cx="1062527" cy="1015562"/>
          </a:xfrm>
        </p:grpSpPr>
        <p:sp>
          <p:nvSpPr>
            <p:cNvPr id="17" name="Ellips 16">
              <a:extLst>
                <a:ext uri="{FF2B5EF4-FFF2-40B4-BE49-F238E27FC236}">
                  <a16:creationId xmlns:a16="http://schemas.microsoft.com/office/drawing/2014/main" id="{B81C8FF3-32BC-C7B8-5BD0-1E85CBBCD445}"/>
                </a:ext>
              </a:extLst>
            </p:cNvPr>
            <p:cNvSpPr/>
            <p:nvPr/>
          </p:nvSpPr>
          <p:spPr>
            <a:xfrm>
              <a:off x="7535829"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Kugghjul med hel fyllning">
              <a:extLst>
                <a:ext uri="{FF2B5EF4-FFF2-40B4-BE49-F238E27FC236}">
                  <a16:creationId xmlns:a16="http://schemas.microsoft.com/office/drawing/2014/main" id="{04CD3D2D-E308-EFA2-6EF8-4C12F08E2EF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09007" y="1872334"/>
              <a:ext cx="653925" cy="653925"/>
            </a:xfrm>
            <a:prstGeom prst="rect">
              <a:avLst/>
            </a:prstGeom>
          </p:spPr>
        </p:pic>
      </p:grpSp>
    </p:spTree>
    <p:extLst>
      <p:ext uri="{BB962C8B-B14F-4D97-AF65-F5344CB8AC3E}">
        <p14:creationId xmlns:p14="http://schemas.microsoft.com/office/powerpoint/2010/main" val="3641991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70412" y="1094422"/>
            <a:ext cx="6041008" cy="4708981"/>
          </a:xfrm>
          <a:prstGeom prst="rect">
            <a:avLst/>
          </a:prstGeom>
          <a:noFill/>
        </p:spPr>
        <p:txBody>
          <a:bodyPr wrap="square">
            <a:spAutoFit/>
          </a:bodyPr>
          <a:lstStyle/>
          <a:p>
            <a:r>
              <a:rPr lang="sv-SE" sz="1400" b="1" dirty="0"/>
              <a:t>16. Metoder och verktyg</a:t>
            </a:r>
          </a:p>
          <a:p>
            <a:endParaRPr lang="sv-SE" sz="1200" b="1" dirty="0"/>
          </a:p>
          <a:p>
            <a:r>
              <a:rPr lang="sv-SE" sz="1200" b="1" dirty="0"/>
              <a:t>Förser verksamheten medarbetarna, chefer och beslutsfattare med de metoder och verktyg som krävs för innovation? Detta inkluderar  metoder inom </a:t>
            </a:r>
            <a:r>
              <a:rPr lang="sv-SE" altLang="en-US" sz="1200" b="1" dirty="0"/>
              <a:t>designmetodik och projektledning för målsökande projekt</a:t>
            </a:r>
            <a:endParaRPr lang="sv-SE" sz="1200" b="1" dirty="0"/>
          </a:p>
          <a:p>
            <a:endParaRPr lang="sv-SE" sz="1200" b="1"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Verksamheten har kännedom om metoder och verktyg som krävs för innovation, men det är inget som tillämpas i praktiken. Vissa personer tillämpar vissa metoder.</a:t>
            </a:r>
          </a:p>
          <a:p>
            <a:pPr marL="342900" indent="-342900">
              <a:buFont typeface="+mj-lt"/>
              <a:buAutoNum type="arabicPeriod"/>
            </a:pPr>
            <a:endParaRPr lang="sv-SE" sz="1200" dirty="0"/>
          </a:p>
          <a:p>
            <a:pPr marL="342900" indent="-342900">
              <a:buFont typeface="+mj-lt"/>
              <a:buAutoNum type="arabicPeriod"/>
            </a:pPr>
            <a:r>
              <a:rPr lang="sv-SE" sz="1200" dirty="0"/>
              <a:t>Verksamheten har vetskap om var de ska hitta relevanta metoder och verktyg för innovation samt en grundläggande kunskap om hur dessa ska användas.</a:t>
            </a:r>
          </a:p>
          <a:p>
            <a:pPr marL="342900" indent="-342900">
              <a:buFont typeface="+mj-lt"/>
              <a:buAutoNum type="arabicPeriod"/>
            </a:pPr>
            <a:endParaRPr lang="sv-SE" sz="1200" dirty="0"/>
          </a:p>
          <a:p>
            <a:pPr marL="342900" indent="-342900">
              <a:buFont typeface="+mj-lt"/>
              <a:buAutoNum type="arabicPeriod"/>
            </a:pPr>
            <a:r>
              <a:rPr lang="sv-SE" sz="1200" dirty="0"/>
              <a:t>Verksamheten använder konsekvent relevanta metoder och verktyg för innovation i arbetet </a:t>
            </a:r>
            <a:r>
              <a:rPr lang="sv-SE" altLang="en-US" sz="1200" dirty="0"/>
              <a:t>och har stor erfarenhet av att arbeta med dessa. </a:t>
            </a:r>
          </a:p>
          <a:p>
            <a:pPr marL="342900" indent="-342900">
              <a:buFont typeface="+mj-lt"/>
              <a:buAutoNum type="arabicPeriod"/>
            </a:pPr>
            <a:endParaRPr lang="sv-SE" sz="1200" dirty="0"/>
          </a:p>
          <a:p>
            <a:pPr marL="342900" indent="-342900">
              <a:buFont typeface="+mj-lt"/>
              <a:buAutoNum type="arabicPeriod"/>
            </a:pPr>
            <a:r>
              <a:rPr lang="sv-SE" sz="1200" dirty="0"/>
              <a:t>Sättet att angripa utmaningar utifrån relevanta metoder och verktyg har blivit ”kultur”, och alla medarbetare, oavsett profession eller plats i hierarkin, agerar i enlighet därmed.</a:t>
            </a:r>
          </a:p>
          <a:p>
            <a:endParaRPr lang="sv-SE" sz="1200" dirty="0"/>
          </a:p>
          <a:p>
            <a:endParaRPr lang="sv-SE" sz="1200" dirty="0"/>
          </a:p>
        </p:txBody>
      </p:sp>
      <p:grpSp>
        <p:nvGrpSpPr>
          <p:cNvPr id="3" name="Grupp 2">
            <a:extLst>
              <a:ext uri="{FF2B5EF4-FFF2-40B4-BE49-F238E27FC236}">
                <a16:creationId xmlns:a16="http://schemas.microsoft.com/office/drawing/2014/main" id="{B4B5EBE5-FFBD-61D5-4EFD-3C81B377B6A6}"/>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EA8E0119-6A65-5E5D-6206-68A4774E6F11}"/>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F7F130B8-A9B7-2894-858E-B24E7555C2A1}"/>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92BC5D70-47D0-2A16-E5E7-B8CC8AB16C5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E1FF5F88-92DC-B488-A550-200B27B55539}"/>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D9B63E78-259E-0F97-E30B-063167F426C5}"/>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46A78001-A93B-38AB-7192-C619865702D7}"/>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124CD58D-E7EB-9238-4ECD-BD8DFA842EAD}"/>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62EC21DB-B662-206D-B855-DF18D4DCE473}"/>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2FEF4FAA-3155-C52B-3286-7AD1188C88C5}"/>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Rektangel 14">
            <a:extLst>
              <a:ext uri="{FF2B5EF4-FFF2-40B4-BE49-F238E27FC236}">
                <a16:creationId xmlns:a16="http://schemas.microsoft.com/office/drawing/2014/main" id="{1A047C4A-F400-3674-12CB-8936A9BDE62F}"/>
              </a:ext>
            </a:extLst>
          </p:cNvPr>
          <p:cNvSpPr/>
          <p:nvPr/>
        </p:nvSpPr>
        <p:spPr>
          <a:xfrm>
            <a:off x="-185119" y="418431"/>
            <a:ext cx="2015685"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STÖD</a:t>
            </a:r>
          </a:p>
        </p:txBody>
      </p:sp>
      <p:grpSp>
        <p:nvGrpSpPr>
          <p:cNvPr id="16" name="Grupp 15">
            <a:extLst>
              <a:ext uri="{FF2B5EF4-FFF2-40B4-BE49-F238E27FC236}">
                <a16:creationId xmlns:a16="http://schemas.microsoft.com/office/drawing/2014/main" id="{57A2CC33-783D-A21D-5A0E-D240FBDB007F}"/>
              </a:ext>
            </a:extLst>
          </p:cNvPr>
          <p:cNvGrpSpPr/>
          <p:nvPr/>
        </p:nvGrpSpPr>
        <p:grpSpPr>
          <a:xfrm>
            <a:off x="1282381" y="342937"/>
            <a:ext cx="717069" cy="685374"/>
            <a:chOff x="7535829" y="1682676"/>
            <a:chExt cx="1062527" cy="1015562"/>
          </a:xfrm>
        </p:grpSpPr>
        <p:sp>
          <p:nvSpPr>
            <p:cNvPr id="17" name="Ellips 16">
              <a:extLst>
                <a:ext uri="{FF2B5EF4-FFF2-40B4-BE49-F238E27FC236}">
                  <a16:creationId xmlns:a16="http://schemas.microsoft.com/office/drawing/2014/main" id="{D157115A-A0D8-727E-3527-F735B4344B85}"/>
                </a:ext>
              </a:extLst>
            </p:cNvPr>
            <p:cNvSpPr/>
            <p:nvPr/>
          </p:nvSpPr>
          <p:spPr>
            <a:xfrm>
              <a:off x="7535829"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Kugghjul med hel fyllning">
              <a:extLst>
                <a:ext uri="{FF2B5EF4-FFF2-40B4-BE49-F238E27FC236}">
                  <a16:creationId xmlns:a16="http://schemas.microsoft.com/office/drawing/2014/main" id="{8EA4549E-3FC3-F134-57A0-4EC4C5DC00E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09007" y="1872334"/>
              <a:ext cx="653925" cy="653925"/>
            </a:xfrm>
            <a:prstGeom prst="rect">
              <a:avLst/>
            </a:prstGeom>
          </p:spPr>
        </p:pic>
      </p:grpSp>
    </p:spTree>
    <p:extLst>
      <p:ext uri="{BB962C8B-B14F-4D97-AF65-F5344CB8AC3E}">
        <p14:creationId xmlns:p14="http://schemas.microsoft.com/office/powerpoint/2010/main" val="1862054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6B9EBEAF-21E0-AC28-47DA-1E72F114D412}"/>
              </a:ext>
            </a:extLst>
          </p:cNvPr>
          <p:cNvSpPr>
            <a:spLocks noGrp="1"/>
          </p:cNvSpPr>
          <p:nvPr>
            <p:ph sz="quarter" idx="13"/>
          </p:nvPr>
        </p:nvSpPr>
        <p:spPr>
          <a:xfrm>
            <a:off x="543560" y="949226"/>
            <a:ext cx="8650817" cy="4760859"/>
          </a:xfrm>
        </p:spPr>
        <p:txBody>
          <a:bodyPr vert="horz" lIns="0" tIns="0" rIns="0" bIns="0" rtlCol="0" anchor="t">
            <a:noAutofit/>
          </a:bodyPr>
          <a:lstStyle/>
          <a:p>
            <a:pPr marL="0" indent="0" algn="ctr">
              <a:buNone/>
            </a:pPr>
            <a:r>
              <a:rPr lang="sv-SE" sz="1800" dirty="0">
                <a:solidFill>
                  <a:sysClr val="windowText" lastClr="000000"/>
                </a:solidFill>
              </a:rPr>
              <a:t>Om självskattningsverktyget</a:t>
            </a:r>
          </a:p>
          <a:p>
            <a:r>
              <a:rPr lang="sv-SE" sz="1400" dirty="0"/>
              <a:t>Detta är ett frågebaserat självskattningsverktyg för att diskutera/mäta verksamhetens systematiska innovationsledningsförmåga.</a:t>
            </a:r>
          </a:p>
          <a:p>
            <a:r>
              <a:rPr lang="sv-SE" sz="1400" dirty="0"/>
              <a:t>Med hjälp av frågorna kan ni diskutera och skatta en verksamhets mognadsgrad och få en fingervisning av verksamhetens nuvarande innovationskapacitet/innovationsmognad.</a:t>
            </a:r>
          </a:p>
          <a:p>
            <a:r>
              <a:rPr lang="sv-SE" sz="1400" dirty="0"/>
              <a:t>Benämningen verksamhet används i självskattningsverktyget för att benämna en del av en organisation eller hela organisationen. Innan ni börjar arbeta med frågorna besluta er för vilken del av VGR ni avser med ”verksamheten”. </a:t>
            </a:r>
          </a:p>
          <a:p>
            <a:r>
              <a:rPr lang="sv-SE" sz="1400" dirty="0"/>
              <a:t>Självskattningen kan även användas för att föreslå förbättringsområden för att nå nästa nivå. Vilken nivå ni har som målsättning för verksamheten beslutar ni själva. </a:t>
            </a:r>
          </a:p>
          <a:p>
            <a:r>
              <a:rPr lang="sv-SE" sz="1400" dirty="0"/>
              <a:t>Frågorna är utformade för att vara ett underlag för att börja arbeta med innovationskapacitet/innovationsmognad som det beskrivs i standarden för innovationsledningssystem  (ISO 56002) och är anpassade till hälso- och sjukvården i VGR.</a:t>
            </a:r>
          </a:p>
          <a:p>
            <a:pPr marL="0" indent="0">
              <a:buNone/>
            </a:pPr>
            <a:r>
              <a:rPr lang="sv-SE" sz="1400" dirty="0"/>
              <a:t> </a:t>
            </a:r>
          </a:p>
        </p:txBody>
      </p:sp>
      <p:sp>
        <p:nvSpPr>
          <p:cNvPr id="4" name="Platshållare för datum 3">
            <a:extLst>
              <a:ext uri="{FF2B5EF4-FFF2-40B4-BE49-F238E27FC236}">
                <a16:creationId xmlns:a16="http://schemas.microsoft.com/office/drawing/2014/main" id="{EEF7471A-B631-CD75-7C22-955469C5E1F9}"/>
              </a:ext>
            </a:extLst>
          </p:cNvPr>
          <p:cNvSpPr>
            <a:spLocks noGrp="1"/>
          </p:cNvSpPr>
          <p:nvPr>
            <p:ph type="dt" sz="half" idx="14"/>
          </p:nvPr>
        </p:nvSpPr>
        <p:spPr/>
        <p:txBody>
          <a:bodyPr/>
          <a:lstStyle/>
          <a:p>
            <a:fld id="{094EC4B8-68CD-44A3-B172-19A87347D395}" type="datetime1">
              <a:rPr lang="sv-SE" smtClean="0"/>
              <a:t>2025-08-27</a:t>
            </a:fld>
            <a:endParaRPr lang="sv-SE"/>
          </a:p>
        </p:txBody>
      </p:sp>
    </p:spTree>
    <p:extLst>
      <p:ext uri="{BB962C8B-B14F-4D97-AF65-F5344CB8AC3E}">
        <p14:creationId xmlns:p14="http://schemas.microsoft.com/office/powerpoint/2010/main" val="3118583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42529" y="1019066"/>
            <a:ext cx="5585577" cy="4924425"/>
          </a:xfrm>
          <a:prstGeom prst="rect">
            <a:avLst/>
          </a:prstGeom>
          <a:noFill/>
        </p:spPr>
        <p:txBody>
          <a:bodyPr wrap="square">
            <a:spAutoFit/>
          </a:bodyPr>
          <a:lstStyle/>
          <a:p>
            <a:endParaRPr lang="sv-SE" sz="1200" dirty="0"/>
          </a:p>
          <a:p>
            <a:r>
              <a:rPr lang="sv-SE" sz="1400" b="1" dirty="0"/>
              <a:t>17. Innovationsprocess</a:t>
            </a:r>
          </a:p>
          <a:p>
            <a:endParaRPr lang="sv-SE" sz="1200" b="1" dirty="0"/>
          </a:p>
          <a:p>
            <a:r>
              <a:rPr lang="sv-SE" sz="1200" b="1" dirty="0"/>
              <a:t>Använder verksamheten </a:t>
            </a:r>
            <a:r>
              <a:rPr lang="sv-SE" sz="1200" b="1" dirty="0" err="1"/>
              <a:t>VGR:s</a:t>
            </a:r>
            <a:r>
              <a:rPr lang="sv-SE" sz="1200" b="1" dirty="0"/>
              <a:t> innovationsprocess som guide och kunskapsbank i innovationsarbetet?</a:t>
            </a:r>
          </a:p>
          <a:p>
            <a:endParaRPr lang="sv-SE" sz="1200" b="1"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Vissa av medarbetarna har kunskap om </a:t>
            </a:r>
            <a:r>
              <a:rPr lang="sv-SE" sz="1200" dirty="0" err="1"/>
              <a:t>VGR:s</a:t>
            </a:r>
            <a:r>
              <a:rPr lang="sv-SE" sz="1200" dirty="0"/>
              <a:t> innovationsprocess, men användandet av den är väldigt sporadiskt.</a:t>
            </a:r>
          </a:p>
          <a:p>
            <a:pPr marL="342900" indent="-342900">
              <a:buFont typeface="+mj-lt"/>
              <a:buAutoNum type="arabicPeriod"/>
            </a:pPr>
            <a:endParaRPr lang="sv-SE" sz="1200" dirty="0"/>
          </a:p>
          <a:p>
            <a:pPr marL="342900" indent="-342900">
              <a:buFont typeface="+mj-lt"/>
              <a:buAutoNum type="arabicPeriod"/>
            </a:pPr>
            <a:r>
              <a:rPr lang="sv-SE" sz="1200" dirty="0"/>
              <a:t>Stora delar av verksamheten är bekanta med grunderna i </a:t>
            </a:r>
            <a:r>
              <a:rPr lang="sv-SE" sz="1200" dirty="0" err="1"/>
              <a:t>VGR:s</a:t>
            </a:r>
            <a:r>
              <a:rPr lang="sv-SE" sz="1200" dirty="0"/>
              <a:t> innovationsprocess och uppmuntras att använda den regelbundet.</a:t>
            </a:r>
            <a:r>
              <a:rPr lang="sv-SE" altLang="en-US" sz="1200" dirty="0"/>
              <a:t> </a:t>
            </a:r>
          </a:p>
          <a:p>
            <a:pPr marL="342900" indent="-342900">
              <a:buFont typeface="+mj-lt"/>
              <a:buAutoNum type="arabicPeriod"/>
            </a:pPr>
            <a:endParaRPr lang="sv-SE" altLang="en-US" sz="1200" dirty="0"/>
          </a:p>
          <a:p>
            <a:pPr marL="342900" indent="-342900">
              <a:buFont typeface="+mj-lt"/>
              <a:buAutoNum type="arabicPeriod"/>
            </a:pPr>
            <a:r>
              <a:rPr lang="sv-SE" sz="1200" dirty="0" err="1"/>
              <a:t>VGR:s</a:t>
            </a:r>
            <a:r>
              <a:rPr lang="sv-SE" sz="1200" dirty="0"/>
              <a:t> innovationsprocess är välkänd och välanvänd i verksamheten och verksamheten</a:t>
            </a:r>
            <a:r>
              <a:rPr lang="sv-SE" altLang="en-US" sz="1200" dirty="0"/>
              <a:t> anpassar hur innovationsprocessen används efter situationen.</a:t>
            </a:r>
          </a:p>
          <a:p>
            <a:pPr marL="342900" indent="-342900">
              <a:buFont typeface="+mj-lt"/>
              <a:buAutoNum type="arabicPeriod"/>
            </a:pPr>
            <a:endParaRPr lang="sv-SE" sz="1200" dirty="0"/>
          </a:p>
          <a:p>
            <a:pPr marL="342900" indent="-342900">
              <a:buFont typeface="+mj-lt"/>
              <a:buAutoNum type="arabicPeriod"/>
            </a:pPr>
            <a:r>
              <a:rPr lang="sv-SE" sz="1200" dirty="0" err="1"/>
              <a:t>VGR:s</a:t>
            </a:r>
            <a:r>
              <a:rPr lang="sv-SE" sz="1200" dirty="0"/>
              <a:t> innovationsprocess är ett integrerat verktyg i verksamhetens arbete. Chefer och andra beslutsfattare använder innovationsprocessen som stöd i beslutsfattande. Verksamheten har kontakt med Innovationsplattformen för att vara delaktig i processens utveckling. </a:t>
            </a:r>
          </a:p>
          <a:p>
            <a:endParaRPr lang="sv-SE" sz="1200" dirty="0"/>
          </a:p>
        </p:txBody>
      </p:sp>
      <p:grpSp>
        <p:nvGrpSpPr>
          <p:cNvPr id="5" name="Grupp 4">
            <a:extLst>
              <a:ext uri="{FF2B5EF4-FFF2-40B4-BE49-F238E27FC236}">
                <a16:creationId xmlns:a16="http://schemas.microsoft.com/office/drawing/2014/main" id="{1B7D61EC-3EF1-3E5B-0E59-27CBE8B89ED0}"/>
              </a:ext>
            </a:extLst>
          </p:cNvPr>
          <p:cNvGrpSpPr/>
          <p:nvPr/>
        </p:nvGrpSpPr>
        <p:grpSpPr>
          <a:xfrm>
            <a:off x="7128588" y="105258"/>
            <a:ext cx="5045658" cy="6345305"/>
            <a:chOff x="7128588" y="105258"/>
            <a:chExt cx="5045658" cy="6345305"/>
          </a:xfrm>
        </p:grpSpPr>
        <p:sp>
          <p:nvSpPr>
            <p:cNvPr id="7" name="Rektangel 6">
              <a:extLst>
                <a:ext uri="{FF2B5EF4-FFF2-40B4-BE49-F238E27FC236}">
                  <a16:creationId xmlns:a16="http://schemas.microsoft.com/office/drawing/2014/main" id="{264F8CAC-6797-6CD4-0AE2-3D8B249636AF}"/>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Ellips 7">
              <a:extLst>
                <a:ext uri="{FF2B5EF4-FFF2-40B4-BE49-F238E27FC236}">
                  <a16:creationId xmlns:a16="http://schemas.microsoft.com/office/drawing/2014/main" id="{BABD9BEE-8693-CB4E-81BD-36E98928D224}"/>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9" name="Bild 8" descr="Blyertspenna kontur">
              <a:extLst>
                <a:ext uri="{FF2B5EF4-FFF2-40B4-BE49-F238E27FC236}">
                  <a16:creationId xmlns:a16="http://schemas.microsoft.com/office/drawing/2014/main" id="{56CC78A7-F648-C112-A362-3993EFAE7CA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10" name="textruta 9">
              <a:extLst>
                <a:ext uri="{FF2B5EF4-FFF2-40B4-BE49-F238E27FC236}">
                  <a16:creationId xmlns:a16="http://schemas.microsoft.com/office/drawing/2014/main" id="{391DE8C2-D058-E0FC-28C1-39AF69AB5AED}"/>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1" name="textruta 10">
              <a:extLst>
                <a:ext uri="{FF2B5EF4-FFF2-40B4-BE49-F238E27FC236}">
                  <a16:creationId xmlns:a16="http://schemas.microsoft.com/office/drawing/2014/main" id="{7A80F141-7A85-FD9C-0F03-1E84E2886390}"/>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2" name="Ellips 11">
              <a:extLst>
                <a:ext uri="{FF2B5EF4-FFF2-40B4-BE49-F238E27FC236}">
                  <a16:creationId xmlns:a16="http://schemas.microsoft.com/office/drawing/2014/main" id="{B0926CBA-CCFA-B1D7-F84B-C8F90903D164}"/>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07DE8A8F-35D1-1B96-D2CB-8B285E29F7C6}"/>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4" name="Ellips 13">
              <a:extLst>
                <a:ext uri="{FF2B5EF4-FFF2-40B4-BE49-F238E27FC236}">
                  <a16:creationId xmlns:a16="http://schemas.microsoft.com/office/drawing/2014/main" id="{4C2FCBC4-2F6A-9A7E-23CE-D3F4791EDE8C}"/>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5" name="Rak koppling 14">
              <a:extLst>
                <a:ext uri="{FF2B5EF4-FFF2-40B4-BE49-F238E27FC236}">
                  <a16:creationId xmlns:a16="http://schemas.microsoft.com/office/drawing/2014/main" id="{B4CABA3E-BCAC-D85C-A30F-84666AA00B1A}"/>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6" name="Rektangel 15">
            <a:extLst>
              <a:ext uri="{FF2B5EF4-FFF2-40B4-BE49-F238E27FC236}">
                <a16:creationId xmlns:a16="http://schemas.microsoft.com/office/drawing/2014/main" id="{A33A1ADA-4DEF-B2F2-A75D-86A319FD29DC}"/>
              </a:ext>
            </a:extLst>
          </p:cNvPr>
          <p:cNvSpPr/>
          <p:nvPr/>
        </p:nvSpPr>
        <p:spPr>
          <a:xfrm>
            <a:off x="-185119" y="418431"/>
            <a:ext cx="2015685"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STÖD</a:t>
            </a:r>
          </a:p>
        </p:txBody>
      </p:sp>
      <p:grpSp>
        <p:nvGrpSpPr>
          <p:cNvPr id="17" name="Grupp 16">
            <a:extLst>
              <a:ext uri="{FF2B5EF4-FFF2-40B4-BE49-F238E27FC236}">
                <a16:creationId xmlns:a16="http://schemas.microsoft.com/office/drawing/2014/main" id="{FE0610C1-3FAD-40D0-BB08-EE172C3CF439}"/>
              </a:ext>
            </a:extLst>
          </p:cNvPr>
          <p:cNvGrpSpPr/>
          <p:nvPr/>
        </p:nvGrpSpPr>
        <p:grpSpPr>
          <a:xfrm>
            <a:off x="1282381" y="342937"/>
            <a:ext cx="717069" cy="685374"/>
            <a:chOff x="7535829" y="1682676"/>
            <a:chExt cx="1062527" cy="1015562"/>
          </a:xfrm>
        </p:grpSpPr>
        <p:sp>
          <p:nvSpPr>
            <p:cNvPr id="18" name="Ellips 17">
              <a:extLst>
                <a:ext uri="{FF2B5EF4-FFF2-40B4-BE49-F238E27FC236}">
                  <a16:creationId xmlns:a16="http://schemas.microsoft.com/office/drawing/2014/main" id="{04F0C35F-7793-51E4-8C98-A09E9ADCC10C}"/>
                </a:ext>
              </a:extLst>
            </p:cNvPr>
            <p:cNvSpPr/>
            <p:nvPr/>
          </p:nvSpPr>
          <p:spPr>
            <a:xfrm>
              <a:off x="7535829"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9" name="Bild 18" descr="Kugghjul med hel fyllning">
              <a:extLst>
                <a:ext uri="{FF2B5EF4-FFF2-40B4-BE49-F238E27FC236}">
                  <a16:creationId xmlns:a16="http://schemas.microsoft.com/office/drawing/2014/main" id="{F6955C36-2206-1D12-E51E-1437A4EAC3A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09007" y="1872334"/>
              <a:ext cx="653925" cy="653925"/>
            </a:xfrm>
            <a:prstGeom prst="rect">
              <a:avLst/>
            </a:prstGeom>
          </p:spPr>
        </p:pic>
      </p:grpSp>
    </p:spTree>
    <p:extLst>
      <p:ext uri="{BB962C8B-B14F-4D97-AF65-F5344CB8AC3E}">
        <p14:creationId xmlns:p14="http://schemas.microsoft.com/office/powerpoint/2010/main" val="29965007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04670" y="1146625"/>
            <a:ext cx="6170301" cy="4524315"/>
          </a:xfrm>
          <a:prstGeom prst="rect">
            <a:avLst/>
          </a:prstGeom>
          <a:noFill/>
        </p:spPr>
        <p:txBody>
          <a:bodyPr wrap="square">
            <a:spAutoFit/>
          </a:bodyPr>
          <a:lstStyle/>
          <a:p>
            <a:r>
              <a:rPr lang="sv-SE" sz="1400" b="1" dirty="0"/>
              <a:t>18. Värdeskapande</a:t>
            </a:r>
          </a:p>
          <a:p>
            <a:endParaRPr lang="sv-SE" sz="1200" b="1" dirty="0"/>
          </a:p>
          <a:p>
            <a:r>
              <a:rPr lang="sv-SE" sz="1200" b="1" dirty="0"/>
              <a:t>Hur säkerställer verksamheten att innovationsarbetet (innovationsprojekt, utbildningar, samarbeten m.m.) genererar värde, exempelvis genom att resultaten implementeras eller kunskap sprids?</a:t>
            </a:r>
          </a:p>
          <a:p>
            <a:endParaRPr lang="sv-SE" sz="1200" dirty="0"/>
          </a:p>
          <a:p>
            <a:pPr marL="342900" indent="-342900">
              <a:buFont typeface="+mj-lt"/>
              <a:buAutoNum type="arabicPeriod"/>
            </a:pPr>
            <a:r>
              <a:rPr lang="sv-SE" sz="1200" dirty="0"/>
              <a:t>Verksamheten gör inte detta. </a:t>
            </a:r>
          </a:p>
          <a:p>
            <a:pPr marL="342900" indent="-342900">
              <a:buFont typeface="+mj-lt"/>
              <a:buAutoNum type="arabicPeriod"/>
            </a:pPr>
            <a:endParaRPr lang="sv-SE" sz="1200" dirty="0"/>
          </a:p>
          <a:p>
            <a:pPr marL="342900" indent="-342900">
              <a:buFont typeface="+mj-lt"/>
              <a:buAutoNum type="arabicPeriod"/>
            </a:pPr>
            <a:r>
              <a:rPr lang="sv-SE" sz="1200" dirty="0"/>
              <a:t>Verksamheten har påbörjat en diskussion om vad värde innebär för verksamheten. </a:t>
            </a:r>
          </a:p>
          <a:p>
            <a:pPr marL="342900" indent="-342900">
              <a:buFont typeface="+mj-lt"/>
              <a:buAutoNum type="arabicPeriod"/>
            </a:pPr>
            <a:endParaRPr lang="sv-SE" sz="1200" dirty="0"/>
          </a:p>
          <a:p>
            <a:pPr marL="342900" indent="-342900">
              <a:buFont typeface="+mj-lt"/>
              <a:buAutoNum type="arabicPeriod"/>
            </a:pPr>
            <a:r>
              <a:rPr lang="sv-SE" sz="1200" dirty="0"/>
              <a:t>Verksamheten ställer krav på att innovationsarbete/-satsningar ska generera värde och följer upp detta. Verksamheten säkerställer att medarbetarna har kunskap och möjlighet för att generera värdet i fråga.</a:t>
            </a:r>
          </a:p>
          <a:p>
            <a:pPr marL="342900" indent="-342900">
              <a:buFont typeface="+mj-lt"/>
              <a:buAutoNum type="arabicPeriod"/>
            </a:pPr>
            <a:endParaRPr lang="sv-SE" sz="1200" dirty="0"/>
          </a:p>
          <a:p>
            <a:pPr marL="342900" indent="-342900">
              <a:buFont typeface="+mj-lt"/>
              <a:buAutoNum type="arabicPeriod"/>
            </a:pPr>
            <a:r>
              <a:rPr lang="sv-SE" sz="1200" dirty="0"/>
              <a:t>Verksamhetens innovationsarbete/-satsningar genererar värde i enlighet med de värden som verksamheten identifierat som viktiga.</a:t>
            </a:r>
          </a:p>
          <a:p>
            <a:pPr marL="342900" indent="-342900">
              <a:buFont typeface="+mj-lt"/>
              <a:buAutoNum type="arabicPeriod"/>
            </a:pPr>
            <a:endParaRPr lang="sv-SE" sz="1200" dirty="0"/>
          </a:p>
          <a:p>
            <a:pPr marL="342900" indent="-342900">
              <a:buFont typeface="+mj-lt"/>
              <a:buAutoNum type="arabicPeriod"/>
            </a:pPr>
            <a:r>
              <a:rPr lang="sv-SE" sz="1200" dirty="0"/>
              <a:t>Värdegenereringen är en integrerad del av innovationsarbetet och självklar del av kulturen i verksamheten. Det finns bra verktyg för medarbetare så de har möjlighet för att generera värdet i fråga.</a:t>
            </a:r>
          </a:p>
          <a:p>
            <a:endParaRPr lang="sv-SE" sz="1200" dirty="0"/>
          </a:p>
          <a:p>
            <a:endParaRPr lang="sv-SE" sz="1200" b="1" dirty="0"/>
          </a:p>
        </p:txBody>
      </p:sp>
      <p:grpSp>
        <p:nvGrpSpPr>
          <p:cNvPr id="3" name="Grupp 2">
            <a:extLst>
              <a:ext uri="{FF2B5EF4-FFF2-40B4-BE49-F238E27FC236}">
                <a16:creationId xmlns:a16="http://schemas.microsoft.com/office/drawing/2014/main" id="{8E7986DC-AB51-E799-8CBA-A4F23F353D5E}"/>
              </a:ext>
            </a:extLst>
          </p:cNvPr>
          <p:cNvGrpSpPr/>
          <p:nvPr/>
        </p:nvGrpSpPr>
        <p:grpSpPr>
          <a:xfrm>
            <a:off x="7128588" y="105258"/>
            <a:ext cx="5045658" cy="6345305"/>
            <a:chOff x="7128588" y="105258"/>
            <a:chExt cx="5045658" cy="6345305"/>
          </a:xfrm>
        </p:grpSpPr>
        <p:sp>
          <p:nvSpPr>
            <p:cNvPr id="4" name="Rektangel 3">
              <a:extLst>
                <a:ext uri="{FF2B5EF4-FFF2-40B4-BE49-F238E27FC236}">
                  <a16:creationId xmlns:a16="http://schemas.microsoft.com/office/drawing/2014/main" id="{2272151A-7423-95F2-B5AC-291701611712}"/>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3BB983EA-77A2-54EB-0BE7-F0559543027D}"/>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47814311-3EF3-6CB9-8EB6-F4BBA36F617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AE24B65B-743E-7E1E-F8BA-DC18CE486E71}"/>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C1B968B7-F941-1DB7-74A3-6ECFC178CD49}"/>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7D043ACA-8182-8DE3-EF7F-7D810DE85C47}"/>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729FF322-4C52-CB53-4A56-B44D994F051F}"/>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018E80ED-076C-075D-B5F8-0FFD60B54EF2}"/>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8B3B98E0-FE73-8A04-26CD-376313BCE2C3}"/>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Rektangel 14">
            <a:extLst>
              <a:ext uri="{FF2B5EF4-FFF2-40B4-BE49-F238E27FC236}">
                <a16:creationId xmlns:a16="http://schemas.microsoft.com/office/drawing/2014/main" id="{5866448F-D9D7-E214-FE69-D9A46417CB21}"/>
              </a:ext>
            </a:extLst>
          </p:cNvPr>
          <p:cNvSpPr/>
          <p:nvPr/>
        </p:nvSpPr>
        <p:spPr>
          <a:xfrm>
            <a:off x="-185119" y="418431"/>
            <a:ext cx="2015685"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STÖD</a:t>
            </a:r>
          </a:p>
        </p:txBody>
      </p:sp>
      <p:grpSp>
        <p:nvGrpSpPr>
          <p:cNvPr id="16" name="Grupp 15">
            <a:extLst>
              <a:ext uri="{FF2B5EF4-FFF2-40B4-BE49-F238E27FC236}">
                <a16:creationId xmlns:a16="http://schemas.microsoft.com/office/drawing/2014/main" id="{F91BE5BE-0776-154E-0464-4DA43AB3D394}"/>
              </a:ext>
            </a:extLst>
          </p:cNvPr>
          <p:cNvGrpSpPr/>
          <p:nvPr/>
        </p:nvGrpSpPr>
        <p:grpSpPr>
          <a:xfrm>
            <a:off x="1282381" y="342937"/>
            <a:ext cx="717069" cy="685374"/>
            <a:chOff x="7535829" y="1682676"/>
            <a:chExt cx="1062527" cy="1015562"/>
          </a:xfrm>
        </p:grpSpPr>
        <p:sp>
          <p:nvSpPr>
            <p:cNvPr id="17" name="Ellips 16">
              <a:extLst>
                <a:ext uri="{FF2B5EF4-FFF2-40B4-BE49-F238E27FC236}">
                  <a16:creationId xmlns:a16="http://schemas.microsoft.com/office/drawing/2014/main" id="{EF5DFDD9-8B9E-721F-B85B-1B154070194C}"/>
                </a:ext>
              </a:extLst>
            </p:cNvPr>
            <p:cNvSpPr/>
            <p:nvPr/>
          </p:nvSpPr>
          <p:spPr>
            <a:xfrm>
              <a:off x="7535829"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Kugghjul med hel fyllning">
              <a:extLst>
                <a:ext uri="{FF2B5EF4-FFF2-40B4-BE49-F238E27FC236}">
                  <a16:creationId xmlns:a16="http://schemas.microsoft.com/office/drawing/2014/main" id="{8BD030CC-CB2B-7E23-B515-79FAC6ACC09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09007" y="1872334"/>
              <a:ext cx="653925" cy="653925"/>
            </a:xfrm>
            <a:prstGeom prst="rect">
              <a:avLst/>
            </a:prstGeom>
          </p:spPr>
        </p:pic>
      </p:grpSp>
    </p:spTree>
    <p:extLst>
      <p:ext uri="{BB962C8B-B14F-4D97-AF65-F5344CB8AC3E}">
        <p14:creationId xmlns:p14="http://schemas.microsoft.com/office/powerpoint/2010/main" val="22097552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33805" y="955625"/>
            <a:ext cx="6109271" cy="4339650"/>
          </a:xfrm>
          <a:prstGeom prst="rect">
            <a:avLst/>
          </a:prstGeom>
          <a:noFill/>
        </p:spPr>
        <p:txBody>
          <a:bodyPr wrap="square" lIns="91440" tIns="45720" rIns="91440" bIns="45720" anchor="t">
            <a:spAutoFit/>
          </a:bodyPr>
          <a:lstStyle/>
          <a:p>
            <a:endParaRPr lang="sv-SE" sz="1200" dirty="0"/>
          </a:p>
          <a:p>
            <a:r>
              <a:rPr lang="sv-SE" sz="1400" b="1" dirty="0"/>
              <a:t>19. Använda lärdomar</a:t>
            </a:r>
          </a:p>
          <a:p>
            <a:endParaRPr lang="sv-SE" sz="1200" b="1" dirty="0"/>
          </a:p>
          <a:p>
            <a:r>
              <a:rPr lang="sv-SE" sz="1200" b="1" dirty="0"/>
              <a:t>Drar verksamheten lärdom av sina tidigare insikter och erfarenheter i syfte att förbättra det framtida innovationsarbetet?</a:t>
            </a:r>
            <a:endParaRPr lang="sv-SE" sz="1200" b="1" dirty="0">
              <a:ea typeface="Verdana"/>
            </a:endParaRPr>
          </a:p>
          <a:p>
            <a:pPr marL="342900" indent="-342900">
              <a:buFont typeface="+mj-lt"/>
              <a:buAutoNum type="arabicPeriod"/>
            </a:pPr>
            <a:endParaRPr lang="sv-SE" sz="1200"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Verksamheten drar viss lärdom av tidigare arbete, men inte på något systematiskt sätt och ingen spridning sker inom verksamheten.  </a:t>
            </a:r>
          </a:p>
          <a:p>
            <a:pPr marL="342900" indent="-342900">
              <a:buFont typeface="+mj-lt"/>
              <a:buAutoNum type="arabicPeriod"/>
            </a:pPr>
            <a:endParaRPr lang="sv-SE" sz="1200" dirty="0"/>
          </a:p>
          <a:p>
            <a:pPr marL="342900" indent="-342900">
              <a:buFont typeface="+mj-lt"/>
              <a:buAutoNum type="arabicPeriod"/>
            </a:pPr>
            <a:r>
              <a:rPr lang="sv-SE" sz="1200" dirty="0"/>
              <a:t>Verksamheten gör vissa förbättringar inför det framtida innovationsarbetet utifrån erfarenheter och lärdomar, men det sker ad hoc och som ett resultat av vissa individers arbete.</a:t>
            </a:r>
          </a:p>
          <a:p>
            <a:pPr marL="342900" indent="-342900">
              <a:buFont typeface="+mj-lt"/>
              <a:buAutoNum type="arabicPeriod"/>
            </a:pPr>
            <a:endParaRPr lang="sv-SE" sz="1200" dirty="0"/>
          </a:p>
          <a:p>
            <a:pPr marL="342900" indent="-342900">
              <a:buFont typeface="+mj-lt"/>
              <a:buAutoNum type="arabicPeriod"/>
            </a:pPr>
            <a:r>
              <a:rPr lang="sv-SE" sz="1200" dirty="0"/>
              <a:t>Verksamheten har ett systematiskt </a:t>
            </a:r>
            <a:r>
              <a:rPr lang="sv-SE" sz="1200" dirty="0" err="1"/>
              <a:t>arbetsätt</a:t>
            </a:r>
            <a:r>
              <a:rPr lang="sv-SE" sz="1200" dirty="0"/>
              <a:t> för att skapa lärdom av sina tidigare insikter i syfte att driva förbättringar i det framtida innovationsarbetet. Lärdomar delas.  </a:t>
            </a:r>
          </a:p>
          <a:p>
            <a:pPr marL="342900" indent="-342900">
              <a:buFont typeface="+mj-lt"/>
              <a:buAutoNum type="arabicPeriod"/>
            </a:pPr>
            <a:endParaRPr lang="sv-SE" sz="1200" dirty="0"/>
          </a:p>
          <a:p>
            <a:pPr marL="342900" indent="-342900">
              <a:buFont typeface="+mj-lt"/>
              <a:buAutoNum type="arabicPeriod"/>
            </a:pPr>
            <a:r>
              <a:rPr lang="sv-SE" sz="1200" dirty="0"/>
              <a:t>Sättet att driva förbättringar utifrån tidigare lärdomar har blivit ”kultur”, och alla medarbetare, oavsett profession eller plats i hierarkin, agerar i enlighet därmed. Lärdomar delas och implementeras i framtida innovationsarbete. Lärdomar sprids inom VGR.</a:t>
            </a:r>
          </a:p>
        </p:txBody>
      </p:sp>
      <p:grpSp>
        <p:nvGrpSpPr>
          <p:cNvPr id="4" name="Grupp 3">
            <a:extLst>
              <a:ext uri="{FF2B5EF4-FFF2-40B4-BE49-F238E27FC236}">
                <a16:creationId xmlns:a16="http://schemas.microsoft.com/office/drawing/2014/main" id="{AD6F6307-EB7C-BA47-AF97-0BC3C04E85FF}"/>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CCB88D62-57B5-0966-B0BA-AD83B071D642}"/>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A709E460-4C26-9C1C-295E-C9A2B5328166}"/>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8" name="Bild 7" descr="Blyertspenna kontur">
              <a:extLst>
                <a:ext uri="{FF2B5EF4-FFF2-40B4-BE49-F238E27FC236}">
                  <a16:creationId xmlns:a16="http://schemas.microsoft.com/office/drawing/2014/main" id="{39AD5908-382C-4CCA-DACD-F1A0EC7B4D3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9" name="textruta 8">
              <a:extLst>
                <a:ext uri="{FF2B5EF4-FFF2-40B4-BE49-F238E27FC236}">
                  <a16:creationId xmlns:a16="http://schemas.microsoft.com/office/drawing/2014/main" id="{68E830B1-4678-82F9-1987-1B5AC38349F5}"/>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0" name="textruta 9">
              <a:extLst>
                <a:ext uri="{FF2B5EF4-FFF2-40B4-BE49-F238E27FC236}">
                  <a16:creationId xmlns:a16="http://schemas.microsoft.com/office/drawing/2014/main" id="{4A18AD13-819E-5E71-AED7-5DC0BED5937A}"/>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1" name="Ellips 10">
              <a:extLst>
                <a:ext uri="{FF2B5EF4-FFF2-40B4-BE49-F238E27FC236}">
                  <a16:creationId xmlns:a16="http://schemas.microsoft.com/office/drawing/2014/main" id="{443BE4E0-7351-39D0-0EC1-73AA342D18EA}"/>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6C6197F8-61EA-D58F-8DBB-613410BE5A27}"/>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573303D6-2A86-F34A-19D9-9ECECB958E9C}"/>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4" name="Rak koppling 13">
              <a:extLst>
                <a:ext uri="{FF2B5EF4-FFF2-40B4-BE49-F238E27FC236}">
                  <a16:creationId xmlns:a16="http://schemas.microsoft.com/office/drawing/2014/main" id="{D56B74AE-AA1E-C5FA-7214-691D707A8E2D}"/>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5" name="Rektangel 14">
            <a:extLst>
              <a:ext uri="{FF2B5EF4-FFF2-40B4-BE49-F238E27FC236}">
                <a16:creationId xmlns:a16="http://schemas.microsoft.com/office/drawing/2014/main" id="{41D7736E-93D0-89E4-38BA-AF9BEEB40749}"/>
              </a:ext>
            </a:extLst>
          </p:cNvPr>
          <p:cNvSpPr/>
          <p:nvPr/>
        </p:nvSpPr>
        <p:spPr>
          <a:xfrm>
            <a:off x="302828" y="409048"/>
            <a:ext cx="4083459"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UTVÄRDERING &amp; FÖRBÄTTRING</a:t>
            </a:r>
          </a:p>
        </p:txBody>
      </p:sp>
      <p:grpSp>
        <p:nvGrpSpPr>
          <p:cNvPr id="16" name="Grupp 15">
            <a:extLst>
              <a:ext uri="{FF2B5EF4-FFF2-40B4-BE49-F238E27FC236}">
                <a16:creationId xmlns:a16="http://schemas.microsoft.com/office/drawing/2014/main" id="{54BA8A55-C3CA-EAB8-CBA7-737620C79B62}"/>
              </a:ext>
            </a:extLst>
          </p:cNvPr>
          <p:cNvGrpSpPr/>
          <p:nvPr/>
        </p:nvGrpSpPr>
        <p:grpSpPr>
          <a:xfrm>
            <a:off x="4311965" y="367004"/>
            <a:ext cx="717069" cy="685374"/>
            <a:chOff x="9558260" y="1682676"/>
            <a:chExt cx="1062527" cy="1015562"/>
          </a:xfrm>
        </p:grpSpPr>
        <p:sp>
          <p:nvSpPr>
            <p:cNvPr id="17" name="Ellips 16">
              <a:extLst>
                <a:ext uri="{FF2B5EF4-FFF2-40B4-BE49-F238E27FC236}">
                  <a16:creationId xmlns:a16="http://schemas.microsoft.com/office/drawing/2014/main" id="{557E472A-8CF3-3C15-0843-56131A5811F9}"/>
                </a:ext>
              </a:extLst>
            </p:cNvPr>
            <p:cNvSpPr/>
            <p:nvPr/>
          </p:nvSpPr>
          <p:spPr>
            <a:xfrm>
              <a:off x="955826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8" name="Bild 17" descr="Arbetsflöde med hel fyllning">
              <a:extLst>
                <a:ext uri="{FF2B5EF4-FFF2-40B4-BE49-F238E27FC236}">
                  <a16:creationId xmlns:a16="http://schemas.microsoft.com/office/drawing/2014/main" id="{708857F4-7D2F-F4C6-58C8-5BA0B57FCC0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751187" y="1826693"/>
              <a:ext cx="728180" cy="728180"/>
            </a:xfrm>
            <a:prstGeom prst="rect">
              <a:avLst/>
            </a:prstGeom>
          </p:spPr>
        </p:pic>
      </p:grpSp>
    </p:spTree>
    <p:extLst>
      <p:ext uri="{BB962C8B-B14F-4D97-AF65-F5344CB8AC3E}">
        <p14:creationId xmlns:p14="http://schemas.microsoft.com/office/powerpoint/2010/main" val="29603053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 4">
            <a:extLst>
              <a:ext uri="{FF2B5EF4-FFF2-40B4-BE49-F238E27FC236}">
                <a16:creationId xmlns:a16="http://schemas.microsoft.com/office/drawing/2014/main" id="{654523DF-473E-B52C-6473-5F5237E5343B}"/>
              </a:ext>
            </a:extLst>
          </p:cNvPr>
          <p:cNvGraphicFramePr>
            <a:graphicFrameLocks noGrp="1"/>
          </p:cNvGraphicFramePr>
          <p:nvPr>
            <p:extLst>
              <p:ext uri="{D42A27DB-BD31-4B8C-83A1-F6EECF244321}">
                <p14:modId xmlns:p14="http://schemas.microsoft.com/office/powerpoint/2010/main" val="939281989"/>
              </p:ext>
            </p:extLst>
          </p:nvPr>
        </p:nvGraphicFramePr>
        <p:xfrm>
          <a:off x="88915" y="636725"/>
          <a:ext cx="5954645" cy="6148231"/>
        </p:xfrm>
        <a:graphic>
          <a:graphicData uri="http://schemas.openxmlformats.org/drawingml/2006/table">
            <a:tbl>
              <a:tblPr firstRow="1" bandRow="1">
                <a:tableStyleId>{2D5ABB26-0587-4C30-8999-92F81FD0307C}</a:tableStyleId>
              </a:tblPr>
              <a:tblGrid>
                <a:gridCol w="4063702">
                  <a:extLst>
                    <a:ext uri="{9D8B030D-6E8A-4147-A177-3AD203B41FA5}">
                      <a16:colId xmlns:a16="http://schemas.microsoft.com/office/drawing/2014/main" val="563662631"/>
                    </a:ext>
                  </a:extLst>
                </a:gridCol>
                <a:gridCol w="1136341">
                  <a:extLst>
                    <a:ext uri="{9D8B030D-6E8A-4147-A177-3AD203B41FA5}">
                      <a16:colId xmlns:a16="http://schemas.microsoft.com/office/drawing/2014/main" val="1085557976"/>
                    </a:ext>
                  </a:extLst>
                </a:gridCol>
                <a:gridCol w="754602">
                  <a:extLst>
                    <a:ext uri="{9D8B030D-6E8A-4147-A177-3AD203B41FA5}">
                      <a16:colId xmlns:a16="http://schemas.microsoft.com/office/drawing/2014/main" val="2521702231"/>
                    </a:ext>
                  </a:extLst>
                </a:gridCol>
              </a:tblGrid>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b="0" i="0"/>
                        <a:t>OMRÅDEN OCH FRÅGOR</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2">
                        <a:lumMod val="9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a:t>POÄNG (1-5)</a:t>
                      </a:r>
                      <a:endParaRPr lang="en-GB" sz="100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2">
                        <a:lumMod val="9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a:t>FÄRG</a:t>
                      </a:r>
                      <a:endParaRPr lang="en-GB" sz="100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729852673"/>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b="0" i="0">
                          <a:solidFill>
                            <a:schemeClr val="tx2"/>
                          </a:solidFill>
                        </a:rPr>
                        <a:t>Ledarskap</a:t>
                      </a:r>
                      <a:endParaRPr lang="en-GB" sz="1000" b="0" i="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extLst>
                  <a:ext uri="{0D108BD9-81ED-4DB2-BD59-A6C34878D82A}">
                    <a16:rowId xmlns:a16="http://schemas.microsoft.com/office/drawing/2014/main" val="3826373658"/>
                  </a:ext>
                </a:extLst>
              </a:tr>
              <a:tr h="186106">
                <a:tc>
                  <a:txBody>
                    <a:bodyPr/>
                    <a:lstStyle/>
                    <a:p>
                      <a:pPr lvl="1"/>
                      <a:r>
                        <a:rPr lang="sv-SE" sz="1000"/>
                        <a:t>1. Strategi </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1764139780"/>
                  </a:ext>
                </a:extLst>
              </a:tr>
              <a:tr h="153138">
                <a:tc>
                  <a:txBody>
                    <a:bodyPr/>
                    <a:lstStyle/>
                    <a:p>
                      <a:pPr lvl="1"/>
                      <a:r>
                        <a:rPr lang="sv-SE" sz="1000"/>
                        <a:t>2. Mål</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44040507"/>
                  </a:ext>
                </a:extLst>
              </a:tr>
              <a:tr h="157493">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v-SE" sz="1000" b="0" kern="1200">
                          <a:solidFill>
                            <a:schemeClr val="tx1"/>
                          </a:solidFill>
                          <a:latin typeface="+mn-lt"/>
                          <a:ea typeface="+mn-ea"/>
                          <a:cs typeface="+mn-cs"/>
                        </a:rPr>
                        <a:t>3. Högsta ledningens ledarskap och engagemang</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111640144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b="0">
                          <a:solidFill>
                            <a:schemeClr val="tx2"/>
                          </a:solidFill>
                        </a:rPr>
                        <a:t>Organisatorisk kontext</a:t>
                      </a:r>
                      <a:endParaRPr lang="en-GB" sz="1000" b="0" i="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extLst>
                  <a:ext uri="{0D108BD9-81ED-4DB2-BD59-A6C34878D82A}">
                    <a16:rowId xmlns:a16="http://schemas.microsoft.com/office/drawing/2014/main" val="1901860896"/>
                  </a:ext>
                </a:extLst>
              </a:tr>
              <a:tr h="178642">
                <a:tc>
                  <a:txBody>
                    <a:bodyPr/>
                    <a:lstStyle/>
                    <a:p>
                      <a:pPr lvl="1"/>
                      <a:r>
                        <a:rPr lang="sv-SE" sz="1000"/>
                        <a:t>4. Omvärld</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3629980013"/>
                  </a:ext>
                </a:extLst>
              </a:tr>
              <a:tr h="0">
                <a:tc>
                  <a:txBody>
                    <a:bodyPr/>
                    <a:lstStyle/>
                    <a:p>
                      <a:pPr lvl="1"/>
                      <a:r>
                        <a:rPr lang="sv-SE" sz="1000"/>
                        <a:t>5. Invärld</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3453563329"/>
                  </a:ext>
                </a:extLst>
              </a:tr>
              <a:tr h="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v-SE" sz="1000" kern="1200">
                          <a:solidFill>
                            <a:schemeClr val="tx1"/>
                          </a:solidFill>
                          <a:latin typeface="+mn-lt"/>
                          <a:ea typeface="+mn-ea"/>
                          <a:cs typeface="+mn-cs"/>
                        </a:rPr>
                        <a:t>6. Intressenter och användare</a:t>
                      </a:r>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4115733787"/>
                  </a:ext>
                </a:extLst>
              </a:tr>
              <a:tr h="160603">
                <a:tc>
                  <a:txBody>
                    <a:bodyPr/>
                    <a:lstStyle/>
                    <a:p>
                      <a:pPr lvl="1"/>
                      <a:r>
                        <a:rPr lang="sv-SE" sz="1000" kern="1200">
                          <a:solidFill>
                            <a:schemeClr val="tx1"/>
                          </a:solidFill>
                          <a:latin typeface="+mn-lt"/>
                          <a:ea typeface="+mn-ea"/>
                          <a:cs typeface="+mn-cs"/>
                        </a:rPr>
                        <a:t>7. Kultur</a:t>
                      </a:r>
                      <a:endParaRPr lang="en-GB" sz="1000" kern="1200">
                        <a:solidFill>
                          <a:schemeClr val="tx1"/>
                        </a:solidFill>
                        <a:latin typeface="+mn-lt"/>
                        <a:ea typeface="+mn-ea"/>
                        <a:cs typeface="+mn-cs"/>
                      </a:endParaRPr>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1916035650"/>
                  </a:ext>
                </a:extLst>
              </a:tr>
              <a:tr h="233382">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v-SE" sz="1000" kern="1200">
                          <a:solidFill>
                            <a:schemeClr val="tx1"/>
                          </a:solidFill>
                          <a:latin typeface="+mn-lt"/>
                          <a:ea typeface="+mn-ea"/>
                          <a:cs typeface="+mn-cs"/>
                        </a:rPr>
                        <a:t>8. Intern samverkan </a:t>
                      </a:r>
                      <a:endParaRPr lang="en-GB" sz="1000" kern="1200">
                        <a:solidFill>
                          <a:schemeClr val="tx1"/>
                        </a:solidFill>
                        <a:latin typeface="+mn-lt"/>
                        <a:ea typeface="+mn-ea"/>
                        <a:cs typeface="+mn-cs"/>
                      </a:endParaRPr>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1183735605"/>
                  </a:ext>
                </a:extLst>
              </a:tr>
              <a:tr h="256578">
                <a:tc>
                  <a:txBody>
                    <a:bodyPr/>
                    <a:lstStyle/>
                    <a:p>
                      <a:pPr lvl="1"/>
                      <a:r>
                        <a:rPr lang="sv-SE" sz="1000" kern="1200">
                          <a:solidFill>
                            <a:schemeClr val="tx1"/>
                          </a:solidFill>
                          <a:latin typeface="+mn-lt"/>
                          <a:ea typeface="+mn-ea"/>
                          <a:cs typeface="+mn-cs"/>
                        </a:rPr>
                        <a:t>9. Extern samverkan</a:t>
                      </a:r>
                      <a:endParaRPr lang="en-GB" sz="1000" kern="1200">
                        <a:solidFill>
                          <a:schemeClr val="tx1"/>
                        </a:solidFill>
                        <a:latin typeface="+mn-lt"/>
                        <a:ea typeface="+mn-ea"/>
                        <a:cs typeface="+mn-cs"/>
                      </a:endParaRPr>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927152211"/>
                  </a:ext>
                </a:extLst>
              </a:tr>
              <a:tr h="215220">
                <a:tc>
                  <a:txBody>
                    <a:bodyPr/>
                    <a:lstStyle/>
                    <a:p>
                      <a:r>
                        <a:rPr lang="sv-SE" sz="1000"/>
                        <a:t>Planering</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extLst>
                  <a:ext uri="{0D108BD9-81ED-4DB2-BD59-A6C34878D82A}">
                    <a16:rowId xmlns:a16="http://schemas.microsoft.com/office/drawing/2014/main" val="1271758352"/>
                  </a:ext>
                </a:extLst>
              </a:tr>
              <a:tr h="246716">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v-SE" sz="1000" dirty="0"/>
                        <a:t>10. </a:t>
                      </a:r>
                      <a:r>
                        <a:rPr lang="sv-SE" sz="1000" b="0" dirty="0"/>
                        <a:t>Innovationsportfölj</a:t>
                      </a:r>
                      <a:endParaRPr lang="en-GB" sz="1000" b="0" dirty="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2596351107"/>
                  </a:ext>
                </a:extLst>
              </a:tr>
              <a:tr h="141265">
                <a:tc>
                  <a:txBody>
                    <a:bodyPr/>
                    <a:lstStyle/>
                    <a:p>
                      <a:pPr lvl="1"/>
                      <a:r>
                        <a:rPr lang="sv-SE" sz="1000"/>
                        <a:t>11. Organisationsstruktur</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2039226569"/>
                  </a:ext>
                </a:extLst>
              </a:tr>
              <a:tr h="220513">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v-SE" sz="1000"/>
                        <a:t>12. </a:t>
                      </a:r>
                      <a:r>
                        <a:rPr lang="sv-SE" sz="1000" b="0"/>
                        <a:t>Effektmätning</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145384661"/>
                  </a:ext>
                </a:extLst>
              </a:tr>
              <a:tr h="0">
                <a:tc>
                  <a:txBody>
                    <a:bodyPr/>
                    <a:lstStyle/>
                    <a:p>
                      <a:r>
                        <a:rPr lang="sv-SE" sz="1000"/>
                        <a:t>Stöd</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extLst>
                  <a:ext uri="{0D108BD9-81ED-4DB2-BD59-A6C34878D82A}">
                    <a16:rowId xmlns:a16="http://schemas.microsoft.com/office/drawing/2014/main" val="1670488081"/>
                  </a:ext>
                </a:extLst>
              </a:tr>
              <a:tr h="208321">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v-SE" sz="1000"/>
                        <a:t>13. </a:t>
                      </a:r>
                      <a:r>
                        <a:rPr lang="sv-SE" sz="1000" b="0"/>
                        <a:t>Pengar </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3040230579"/>
                  </a:ext>
                </a:extLst>
              </a:tr>
              <a:tr h="0">
                <a:tc>
                  <a:txBody>
                    <a:bodyPr/>
                    <a:lstStyle/>
                    <a:p>
                      <a:pPr lvl="1"/>
                      <a:r>
                        <a:rPr lang="sv-SE" sz="1000"/>
                        <a:t>14. Tid</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694453753"/>
                  </a:ext>
                </a:extLst>
              </a:tr>
              <a:tr h="280457">
                <a:tc>
                  <a:txBody>
                    <a:bodyPr/>
                    <a:lstStyle/>
                    <a:p>
                      <a:pPr lvl="1"/>
                      <a:r>
                        <a:rPr lang="sv-SE" sz="1000"/>
                        <a:t>15. Kompetens</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2139119255"/>
                  </a:ext>
                </a:extLst>
              </a:tr>
              <a:tr h="0">
                <a:tc>
                  <a:txBody>
                    <a:bodyPr/>
                    <a:lstStyle/>
                    <a:p>
                      <a:pPr lvl="1"/>
                      <a:r>
                        <a:rPr lang="sv-SE" sz="1000"/>
                        <a:t>16.</a:t>
                      </a:r>
                      <a:r>
                        <a:rPr lang="sv-SE" sz="1000">
                          <a:solidFill>
                            <a:schemeClr val="tx2"/>
                          </a:solidFill>
                        </a:rPr>
                        <a:t> Metoder och verktyg</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3487538539"/>
                  </a:ext>
                </a:extLst>
              </a:tr>
              <a:tr h="162601">
                <a:tc>
                  <a:txBody>
                    <a:bodyPr/>
                    <a:lstStyle/>
                    <a:p>
                      <a:pPr lvl="1"/>
                      <a:r>
                        <a:rPr lang="sv-SE" sz="1000"/>
                        <a:t>17. Innovationsprocess</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1930309347"/>
                  </a:ext>
                </a:extLst>
              </a:tr>
              <a:tr h="168697">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v-SE" sz="1000"/>
                        <a:t>18. </a:t>
                      </a:r>
                      <a:r>
                        <a:rPr lang="sv-SE" sz="1000" b="0"/>
                        <a:t>Värdeskapande</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1836479729"/>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a:solidFill>
                            <a:schemeClr val="tx2"/>
                          </a:solidFill>
                        </a:rPr>
                        <a:t>Utvärdering och förbättringar</a:t>
                      </a: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solidFill>
                      <a:schemeClr val="bg2"/>
                    </a:solidFill>
                  </a:tcPr>
                </a:tc>
                <a:extLst>
                  <a:ext uri="{0D108BD9-81ED-4DB2-BD59-A6C34878D82A}">
                    <a16:rowId xmlns:a16="http://schemas.microsoft.com/office/drawing/2014/main" val="1646755886"/>
                  </a:ext>
                </a:extLst>
              </a:tr>
              <a:tr h="174544">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v-SE" sz="1000"/>
                        <a:t>19. </a:t>
                      </a:r>
                      <a:r>
                        <a:rPr lang="sv-SE" sz="1000" b="0"/>
                        <a:t>Använda lärdomar</a:t>
                      </a:r>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endParaRPr lang="en-GB" sz="1000" dirty="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val="3850618066"/>
                  </a:ext>
                </a:extLst>
              </a:tr>
            </a:tbl>
          </a:graphicData>
        </a:graphic>
      </p:graphicFrame>
      <p:graphicFrame>
        <p:nvGraphicFramePr>
          <p:cNvPr id="5" name="Tabell 6">
            <a:extLst>
              <a:ext uri="{FF2B5EF4-FFF2-40B4-BE49-F238E27FC236}">
                <a16:creationId xmlns:a16="http://schemas.microsoft.com/office/drawing/2014/main" id="{22D918FD-864E-070C-8398-8C4C0DA4A0AD}"/>
              </a:ext>
            </a:extLst>
          </p:cNvPr>
          <p:cNvGraphicFramePr>
            <a:graphicFrameLocks noGrp="1"/>
          </p:cNvGraphicFramePr>
          <p:nvPr>
            <p:extLst>
              <p:ext uri="{D42A27DB-BD31-4B8C-83A1-F6EECF244321}">
                <p14:modId xmlns:p14="http://schemas.microsoft.com/office/powerpoint/2010/main" val="2368863411"/>
              </p:ext>
            </p:extLst>
          </p:nvPr>
        </p:nvGraphicFramePr>
        <p:xfrm>
          <a:off x="6265506" y="3439329"/>
          <a:ext cx="5550673" cy="3357798"/>
        </p:xfrm>
        <a:graphic>
          <a:graphicData uri="http://schemas.openxmlformats.org/drawingml/2006/table">
            <a:tbl>
              <a:tblPr firstRow="1" bandRow="1">
                <a:tableStyleId>{3B4B98B0-60AC-42C2-AFA5-B58CD77FA1E5}</a:tableStyleId>
              </a:tblPr>
              <a:tblGrid>
                <a:gridCol w="1388022">
                  <a:extLst>
                    <a:ext uri="{9D8B030D-6E8A-4147-A177-3AD203B41FA5}">
                      <a16:colId xmlns:a16="http://schemas.microsoft.com/office/drawing/2014/main" val="3980633684"/>
                    </a:ext>
                  </a:extLst>
                </a:gridCol>
                <a:gridCol w="722376">
                  <a:extLst>
                    <a:ext uri="{9D8B030D-6E8A-4147-A177-3AD203B41FA5}">
                      <a16:colId xmlns:a16="http://schemas.microsoft.com/office/drawing/2014/main" val="1999042058"/>
                    </a:ext>
                  </a:extLst>
                </a:gridCol>
                <a:gridCol w="3440275">
                  <a:extLst>
                    <a:ext uri="{9D8B030D-6E8A-4147-A177-3AD203B41FA5}">
                      <a16:colId xmlns:a16="http://schemas.microsoft.com/office/drawing/2014/main" val="436312315"/>
                    </a:ext>
                  </a:extLst>
                </a:gridCol>
              </a:tblGrid>
              <a:tr h="0">
                <a:tc>
                  <a:txBody>
                    <a:bodyPr/>
                    <a:lstStyle/>
                    <a:p>
                      <a:r>
                        <a:rPr lang="sv-SE" sz="1000" b="0" dirty="0"/>
                        <a:t>NIVÅ / MOGNADSGRAD</a:t>
                      </a:r>
                      <a:endParaRPr lang="en-GB" sz="10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sz="1000" b="0"/>
                        <a:t>POÄNG</a:t>
                      </a:r>
                      <a:endParaRPr lang="en-GB" sz="1000" b="0"/>
                    </a:p>
                    <a:p>
                      <a:pPr algn="ctr"/>
                      <a:endParaRPr lang="en-GB" sz="1000" b="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sv-SE" sz="1000" b="0"/>
                        <a:t>BESKRIVNING</a:t>
                      </a:r>
                      <a:endParaRPr lang="en-GB" sz="1000" b="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605842584"/>
                  </a:ext>
                </a:extLst>
              </a:tr>
              <a:tr h="370840">
                <a:tc>
                  <a:txBody>
                    <a:bodyPr/>
                    <a:lstStyle/>
                    <a:p>
                      <a:pPr algn="l"/>
                      <a:r>
                        <a:rPr lang="sv-SE" sz="1000" b="0"/>
                        <a:t>Låg mognadsgrad </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r>
                        <a:rPr lang="sv-SE" sz="1000" b="0"/>
                        <a:t>1</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sv-SE" sz="1000" b="0"/>
                        <a:t>Verksamheten har liten eller ingen medvetenhet kring området ur ett innovationsledningsperspektiv </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923082835"/>
                  </a:ext>
                </a:extLst>
              </a:tr>
              <a:tr h="370840">
                <a:tc>
                  <a:txBody>
                    <a:bodyPr/>
                    <a:lstStyle/>
                    <a:p>
                      <a:pPr algn="l"/>
                      <a:r>
                        <a:rPr lang="sv-SE" sz="1000" b="0" dirty="0"/>
                        <a:t>Viss mognadsgrad </a:t>
                      </a:r>
                      <a:endParaRPr lang="en-GB" sz="1000" b="0" dirty="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r>
                        <a:rPr lang="sv-SE" sz="1000" b="0"/>
                        <a:t>2</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sv-SE" sz="1000" b="0"/>
                        <a:t>Innovationsledningsarbete kring området sker informellt eller ad hoc, men ej övergripande i verksamheten</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671499021"/>
                  </a:ext>
                </a:extLst>
              </a:tr>
              <a:tr h="370840">
                <a:tc>
                  <a:txBody>
                    <a:bodyPr/>
                    <a:lstStyle/>
                    <a:p>
                      <a:pPr algn="l"/>
                      <a:r>
                        <a:rPr lang="sv-SE" sz="1000" b="0"/>
                        <a:t>Medvetenhet men inte systematik</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rgbClr val="FFECB3">
                        <a:alpha val="20000"/>
                      </a:srgbClr>
                    </a:solidFill>
                  </a:tcPr>
                </a:tc>
                <a:tc>
                  <a:txBody>
                    <a:bodyPr/>
                    <a:lstStyle/>
                    <a:p>
                      <a:pPr algn="ctr"/>
                      <a:r>
                        <a:rPr lang="sv-SE" sz="1000" b="0"/>
                        <a:t>3</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rgbClr val="FFECB3">
                        <a:alpha val="20000"/>
                      </a:srgbClr>
                    </a:solidFill>
                  </a:tcPr>
                </a:tc>
                <a:tc>
                  <a:txBody>
                    <a:bodyPr/>
                    <a:lstStyle/>
                    <a:p>
                      <a:r>
                        <a:rPr lang="sv-SE" sz="1000" b="0"/>
                        <a:t>Verksamheten har en övergripande medvetenhet kring området ur ett innovationsledningsperspektiv, men arbetar inte alltid systematisk</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rgbClr val="FFECB3">
                        <a:alpha val="20000"/>
                      </a:srgbClr>
                    </a:solidFill>
                  </a:tcPr>
                </a:tc>
                <a:extLst>
                  <a:ext uri="{0D108BD9-81ED-4DB2-BD59-A6C34878D82A}">
                    <a16:rowId xmlns:a16="http://schemas.microsoft.com/office/drawing/2014/main" val="3353655141"/>
                  </a:ext>
                </a:extLst>
              </a:tr>
              <a:tr h="6145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b="0"/>
                        <a:t>Systematiskt angreppssätt</a:t>
                      </a:r>
                      <a:endParaRPr lang="en-GB" sz="1000" b="0"/>
                    </a:p>
                    <a:p>
                      <a:pPr algn="l"/>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sv-SE" sz="1000" b="0"/>
                        <a:t>4</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r>
                        <a:rPr lang="sv-SE" sz="1000" b="0"/>
                        <a:t>Verksamheten bedriver innovationsledningsarbete kring området utifrån ett systematiskt angreppssätt </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4056743501"/>
                  </a:ext>
                </a:extLst>
              </a:tr>
              <a:tr h="370840">
                <a:tc>
                  <a:txBody>
                    <a:bodyPr/>
                    <a:lstStyle/>
                    <a:p>
                      <a:pPr algn="l"/>
                      <a:r>
                        <a:rPr lang="sv-SE" sz="1000" b="0"/>
                        <a:t>Exemplarisk</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sv-SE" sz="1000" b="0"/>
                        <a:t>5</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r>
                        <a:rPr lang="sv-SE" sz="1000" b="0"/>
                        <a:t>Verksamheten bedriver systematiskt innovationsledningsarbete i världsklass kring det aktuella området</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3438606415"/>
                  </a:ext>
                </a:extLst>
              </a:tr>
            </a:tbl>
          </a:graphicData>
        </a:graphic>
      </p:graphicFrame>
      <p:sp>
        <p:nvSpPr>
          <p:cNvPr id="3" name="textruta 2">
            <a:extLst>
              <a:ext uri="{FF2B5EF4-FFF2-40B4-BE49-F238E27FC236}">
                <a16:creationId xmlns:a16="http://schemas.microsoft.com/office/drawing/2014/main" id="{BB8C2BE4-E8B6-2122-7F7C-001577FEC29A}"/>
              </a:ext>
            </a:extLst>
          </p:cNvPr>
          <p:cNvSpPr txBox="1"/>
          <p:nvPr/>
        </p:nvSpPr>
        <p:spPr>
          <a:xfrm>
            <a:off x="0" y="227932"/>
            <a:ext cx="6096000" cy="338554"/>
          </a:xfrm>
          <a:prstGeom prst="rect">
            <a:avLst/>
          </a:prstGeom>
          <a:noFill/>
        </p:spPr>
        <p:txBody>
          <a:bodyPr wrap="square">
            <a:spAutoFit/>
          </a:bodyPr>
          <a:lstStyle/>
          <a:p>
            <a:r>
              <a:rPr lang="sv-SE" sz="1600">
                <a:solidFill>
                  <a:schemeClr val="tx2"/>
                </a:solidFill>
              </a:rPr>
              <a:t>Sammanfattning av resultat</a:t>
            </a:r>
          </a:p>
        </p:txBody>
      </p:sp>
      <p:sp>
        <p:nvSpPr>
          <p:cNvPr id="6" name="Rektangel 5">
            <a:extLst>
              <a:ext uri="{FF2B5EF4-FFF2-40B4-BE49-F238E27FC236}">
                <a16:creationId xmlns:a16="http://schemas.microsoft.com/office/drawing/2014/main" id="{4EEDA5BC-F40B-C684-427B-98331D55CD9E}"/>
              </a:ext>
            </a:extLst>
          </p:cNvPr>
          <p:cNvSpPr/>
          <p:nvPr/>
        </p:nvSpPr>
        <p:spPr>
          <a:xfrm>
            <a:off x="6265506" y="636725"/>
            <a:ext cx="5541795" cy="2645642"/>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F2E538E3-4A05-C4B8-3615-9F229F903695}"/>
              </a:ext>
            </a:extLst>
          </p:cNvPr>
          <p:cNvSpPr/>
          <p:nvPr/>
        </p:nvSpPr>
        <p:spPr>
          <a:xfrm>
            <a:off x="11639601" y="125473"/>
            <a:ext cx="387082" cy="20491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sp>
        <p:nvSpPr>
          <p:cNvPr id="9" name="textruta 8">
            <a:extLst>
              <a:ext uri="{FF2B5EF4-FFF2-40B4-BE49-F238E27FC236}">
                <a16:creationId xmlns:a16="http://schemas.microsoft.com/office/drawing/2014/main" id="{DDAE9311-BB9B-F973-5264-C1F03D362AF9}"/>
              </a:ext>
            </a:extLst>
          </p:cNvPr>
          <p:cNvSpPr txBox="1"/>
          <p:nvPr/>
        </p:nvSpPr>
        <p:spPr>
          <a:xfrm>
            <a:off x="9470887" y="682834"/>
            <a:ext cx="1991015" cy="271660"/>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6" name="Rektangel 15">
            <a:extLst>
              <a:ext uri="{FF2B5EF4-FFF2-40B4-BE49-F238E27FC236}">
                <a16:creationId xmlns:a16="http://schemas.microsoft.com/office/drawing/2014/main" id="{5F0D2124-DA77-25EE-3A22-CE7E672D857E}"/>
              </a:ext>
            </a:extLst>
          </p:cNvPr>
          <p:cNvSpPr/>
          <p:nvPr/>
        </p:nvSpPr>
        <p:spPr>
          <a:xfrm>
            <a:off x="11461902" y="400773"/>
            <a:ext cx="514905" cy="2716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Bild 14" descr="Blyertspenna kontur">
            <a:extLst>
              <a:ext uri="{FF2B5EF4-FFF2-40B4-BE49-F238E27FC236}">
                <a16:creationId xmlns:a16="http://schemas.microsoft.com/office/drawing/2014/main" id="{72A537E4-D287-1CBC-137C-9CD1D64902C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353902" y="227932"/>
            <a:ext cx="758890" cy="758890"/>
          </a:xfrm>
          <a:prstGeom prst="rect">
            <a:avLst/>
          </a:prstGeom>
        </p:spPr>
      </p:pic>
    </p:spTree>
    <p:extLst>
      <p:ext uri="{BB962C8B-B14F-4D97-AF65-F5344CB8AC3E}">
        <p14:creationId xmlns:p14="http://schemas.microsoft.com/office/powerpoint/2010/main" val="3049052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ruta 2">
            <a:extLst>
              <a:ext uri="{FF2B5EF4-FFF2-40B4-BE49-F238E27FC236}">
                <a16:creationId xmlns:a16="http://schemas.microsoft.com/office/drawing/2014/main" id="{ED39A694-3967-C20F-B438-EB9F28ED1A9E}"/>
              </a:ext>
            </a:extLst>
          </p:cNvPr>
          <p:cNvSpPr txBox="1"/>
          <p:nvPr/>
        </p:nvSpPr>
        <p:spPr>
          <a:xfrm>
            <a:off x="388620" y="649997"/>
            <a:ext cx="5433060" cy="2492990"/>
          </a:xfrm>
          <a:prstGeom prst="rect">
            <a:avLst/>
          </a:prstGeom>
          <a:noFill/>
        </p:spPr>
        <p:txBody>
          <a:bodyPr wrap="square">
            <a:spAutoFit/>
          </a:bodyPr>
          <a:lstStyle/>
          <a:p>
            <a:r>
              <a:rPr lang="sv-SE" sz="1200" b="1" i="0" dirty="0">
                <a:solidFill>
                  <a:srgbClr val="434A43"/>
                </a:solidFill>
                <a:effectLst/>
                <a:latin typeface="+mj-lt"/>
              </a:rPr>
              <a:t>Visionen</a:t>
            </a:r>
            <a:r>
              <a:rPr lang="sv-SE" sz="1200" b="0" i="0" dirty="0">
                <a:solidFill>
                  <a:srgbClr val="434A43"/>
                </a:solidFill>
                <a:effectLst/>
                <a:latin typeface="+mj-lt"/>
              </a:rPr>
              <a:t> är en bild och eller en beskrivning av ett framtida önskvärt tillstånd som vi siktar in oss mot. “D</a:t>
            </a:r>
            <a:r>
              <a:rPr lang="sv-SE" sz="1200" dirty="0">
                <a:latin typeface="+mj-lt"/>
              </a:rPr>
              <a:t>et goda livet”</a:t>
            </a:r>
          </a:p>
          <a:p>
            <a:endParaRPr lang="sv-SE" sz="1200" b="0" i="0" dirty="0">
              <a:solidFill>
                <a:srgbClr val="040C28"/>
              </a:solidFill>
              <a:effectLst/>
              <a:latin typeface="+mj-lt"/>
            </a:endParaRPr>
          </a:p>
          <a:p>
            <a:r>
              <a:rPr kumimoji="0" lang="sv-SE" altLang="en-US" sz="1200" b="1" i="0" u="none" strike="noStrike" cap="none" normalizeH="0" baseline="0" dirty="0">
                <a:ln>
                  <a:noFill/>
                </a:ln>
                <a:solidFill>
                  <a:srgbClr val="434A43"/>
                </a:solidFill>
                <a:effectLst/>
                <a:latin typeface="+mj-lt"/>
                <a:cs typeface="Open Sans" panose="020B0606030504020204" pitchFamily="34" charset="0"/>
              </a:rPr>
              <a:t>Strategin</a:t>
            </a:r>
            <a:r>
              <a:rPr kumimoji="0" lang="sv-SE" altLang="en-US" sz="1200" b="0" i="0" u="none" strike="noStrike" cap="none" normalizeH="0" baseline="0" dirty="0">
                <a:ln>
                  <a:noFill/>
                </a:ln>
                <a:solidFill>
                  <a:srgbClr val="434A43"/>
                </a:solidFill>
                <a:effectLst/>
                <a:latin typeface="+mj-lt"/>
                <a:cs typeface="Open Sans" panose="020B0606030504020204" pitchFamily="34" charset="0"/>
              </a:rPr>
              <a:t> är ”färdplanen” som verksamheten använder för att orientera sig mot önskat läge, visionen.</a:t>
            </a:r>
          </a:p>
          <a:p>
            <a:endParaRPr lang="sv-SE" sz="1200" dirty="0">
              <a:solidFill>
                <a:srgbClr val="4D5156"/>
              </a:solidFill>
              <a:latin typeface="+mj-lt"/>
            </a:endParaRPr>
          </a:p>
          <a:p>
            <a:r>
              <a:rPr lang="sv-SE" sz="1200" b="0" i="0" dirty="0">
                <a:solidFill>
                  <a:srgbClr val="434A43"/>
                </a:solidFill>
                <a:effectLst/>
                <a:latin typeface="+mj-lt"/>
              </a:rPr>
              <a:t>Inom ramen för strategin sätter man </a:t>
            </a:r>
            <a:r>
              <a:rPr lang="sv-SE" sz="1200" b="1" i="0" dirty="0">
                <a:solidFill>
                  <a:srgbClr val="434A43"/>
                </a:solidFill>
                <a:effectLst/>
                <a:latin typeface="+mj-lt"/>
              </a:rPr>
              <a:t>mål </a:t>
            </a:r>
            <a:r>
              <a:rPr lang="sv-SE" sz="1200" b="0" i="0" dirty="0">
                <a:solidFill>
                  <a:srgbClr val="434A43"/>
                </a:solidFill>
                <a:effectLst/>
                <a:latin typeface="+mj-lt"/>
              </a:rPr>
              <a:t>för verksamheten. Genom att på ett strukturerat sätt mäta och analysera verksamhetens prestationer kan man se om verksamheten är på rätt väg och styrs på ett sätt som leder mot det önskade läget -att uppfylla verksamhetens vision.</a:t>
            </a:r>
          </a:p>
          <a:p>
            <a:endParaRPr kumimoji="0" lang="sv-SE" altLang="en-US" sz="1200" u="none" strike="noStrike" cap="none" normalizeH="0" baseline="0" dirty="0">
              <a:ln>
                <a:noFill/>
              </a:ln>
              <a:solidFill>
                <a:srgbClr val="434A43"/>
              </a:solidFill>
              <a:latin typeface="+mj-lt"/>
              <a:cs typeface="Open Sans" panose="020B0606030504020204" pitchFamily="34" charset="0"/>
            </a:endParaRPr>
          </a:p>
          <a:p>
            <a:r>
              <a:rPr lang="sv-SE" altLang="en-US" sz="1200" b="0" i="0" dirty="0">
                <a:solidFill>
                  <a:srgbClr val="434A43"/>
                </a:solidFill>
                <a:effectLst/>
                <a:latin typeface="+mj-lt"/>
                <a:cs typeface="Open Sans" panose="020B0606030504020204" pitchFamily="34" charset="0"/>
              </a:rPr>
              <a:t>Vision, strategi och mål kan samlas i en handlingsplan</a:t>
            </a:r>
            <a:endParaRPr kumimoji="0" lang="sv-SE" altLang="en-US" sz="1200" b="0" i="0" u="none" strike="noStrike" cap="none" normalizeH="0" baseline="0" dirty="0">
              <a:ln>
                <a:noFill/>
              </a:ln>
              <a:solidFill>
                <a:srgbClr val="434A43"/>
              </a:solidFill>
              <a:effectLst/>
              <a:latin typeface="+mj-lt"/>
              <a:cs typeface="Open Sans" panose="020B0606030504020204" pitchFamily="34" charset="0"/>
            </a:endParaRPr>
          </a:p>
        </p:txBody>
      </p:sp>
      <p:sp>
        <p:nvSpPr>
          <p:cNvPr id="2" name="textruta 1">
            <a:extLst>
              <a:ext uri="{FF2B5EF4-FFF2-40B4-BE49-F238E27FC236}">
                <a16:creationId xmlns:a16="http://schemas.microsoft.com/office/drawing/2014/main" id="{3FF6FAE7-80D9-D244-2BB7-3225BF2DD031}"/>
              </a:ext>
            </a:extLst>
          </p:cNvPr>
          <p:cNvSpPr txBox="1"/>
          <p:nvPr/>
        </p:nvSpPr>
        <p:spPr>
          <a:xfrm>
            <a:off x="388620" y="245687"/>
            <a:ext cx="6096000" cy="338554"/>
          </a:xfrm>
          <a:prstGeom prst="rect">
            <a:avLst/>
          </a:prstGeom>
          <a:noFill/>
        </p:spPr>
        <p:txBody>
          <a:bodyPr wrap="square">
            <a:spAutoFit/>
          </a:bodyPr>
          <a:lstStyle/>
          <a:p>
            <a:r>
              <a:rPr lang="sv-SE" sz="1600">
                <a:solidFill>
                  <a:schemeClr val="tx2"/>
                </a:solidFill>
              </a:rPr>
              <a:t>Stödinformation</a:t>
            </a:r>
          </a:p>
        </p:txBody>
      </p:sp>
    </p:spTree>
    <p:extLst>
      <p:ext uri="{BB962C8B-B14F-4D97-AF65-F5344CB8AC3E}">
        <p14:creationId xmlns:p14="http://schemas.microsoft.com/office/powerpoint/2010/main" val="1039738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dt" sz="half" idx="10"/>
          </p:nvPr>
        </p:nvSpPr>
        <p:spPr/>
        <p:txBody>
          <a:bodyPr/>
          <a:lstStyle/>
          <a:p>
            <a:fld id="{F51BC1AE-12BE-46AC-9A20-CE9C845E4E47}" type="datetime1">
              <a:rPr lang="sv-SE" smtClean="0"/>
              <a:t>2025-08-27</a:t>
            </a:fld>
            <a:endParaRPr lang="sv-SE"/>
          </a:p>
        </p:txBody>
      </p:sp>
    </p:spTree>
    <p:extLst>
      <p:ext uri="{BB962C8B-B14F-4D97-AF65-F5344CB8AC3E}">
        <p14:creationId xmlns:p14="http://schemas.microsoft.com/office/powerpoint/2010/main" val="3801270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llips 9">
            <a:extLst>
              <a:ext uri="{FF2B5EF4-FFF2-40B4-BE49-F238E27FC236}">
                <a16:creationId xmlns:a16="http://schemas.microsoft.com/office/drawing/2014/main" id="{599B7148-F302-CD65-AAA1-7F798531DD4A}"/>
              </a:ext>
            </a:extLst>
          </p:cNvPr>
          <p:cNvSpPr/>
          <p:nvPr/>
        </p:nvSpPr>
        <p:spPr>
          <a:xfrm>
            <a:off x="7535829"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sp>
        <p:nvSpPr>
          <p:cNvPr id="42" name="Ellips 41">
            <a:extLst>
              <a:ext uri="{FF2B5EF4-FFF2-40B4-BE49-F238E27FC236}">
                <a16:creationId xmlns:a16="http://schemas.microsoft.com/office/drawing/2014/main" id="{C7F490C4-89A3-C3E3-E59E-CA157093A32E}"/>
              </a:ext>
            </a:extLst>
          </p:cNvPr>
          <p:cNvSpPr/>
          <p:nvPr/>
        </p:nvSpPr>
        <p:spPr>
          <a:xfrm>
            <a:off x="530496"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sp>
        <p:nvSpPr>
          <p:cNvPr id="2" name="Platshållare för datum 1">
            <a:extLst>
              <a:ext uri="{FF2B5EF4-FFF2-40B4-BE49-F238E27FC236}">
                <a16:creationId xmlns:a16="http://schemas.microsoft.com/office/drawing/2014/main" id="{FA161534-2028-ED9E-1688-B983D6E250BF}"/>
              </a:ext>
            </a:extLst>
          </p:cNvPr>
          <p:cNvSpPr>
            <a:spLocks noGrp="1"/>
          </p:cNvSpPr>
          <p:nvPr>
            <p:ph type="dt" sz="half" idx="10"/>
          </p:nvPr>
        </p:nvSpPr>
        <p:spPr>
          <a:xfrm>
            <a:off x="11062263" y="122918"/>
            <a:ext cx="900071" cy="141687"/>
          </a:xfrm>
        </p:spPr>
        <p:txBody>
          <a:bodyPr/>
          <a:lstStyle/>
          <a:p>
            <a:fld id="{DA185498-67B0-4A0B-8455-9A803E3F2EDA}" type="datetime1">
              <a:rPr lang="sv-SE" smtClean="0"/>
              <a:t>2025-08-27</a:t>
            </a:fld>
            <a:endParaRPr lang="sv-SE"/>
          </a:p>
        </p:txBody>
      </p:sp>
      <p:sp>
        <p:nvSpPr>
          <p:cNvPr id="7" name="textruta 6">
            <a:extLst>
              <a:ext uri="{FF2B5EF4-FFF2-40B4-BE49-F238E27FC236}">
                <a16:creationId xmlns:a16="http://schemas.microsoft.com/office/drawing/2014/main" id="{FE354222-64AF-81A9-626E-6A81AEC1B171}"/>
              </a:ext>
            </a:extLst>
          </p:cNvPr>
          <p:cNvSpPr txBox="1"/>
          <p:nvPr/>
        </p:nvSpPr>
        <p:spPr>
          <a:xfrm>
            <a:off x="430547" y="3060392"/>
            <a:ext cx="1736053" cy="317908"/>
          </a:xfrm>
          <a:prstGeom prst="rect">
            <a:avLst/>
          </a:prstGeom>
          <a:noFill/>
        </p:spPr>
        <p:txBody>
          <a:bodyPr wrap="none" lIns="0" tIns="0" rIns="0" bIns="0" rtlCol="0">
            <a:spAutoFit/>
          </a:bodyPr>
          <a:lstStyle/>
          <a:p>
            <a:pPr algn="l">
              <a:lnSpc>
                <a:spcPct val="130000"/>
              </a:lnSpc>
            </a:pPr>
            <a:r>
              <a:rPr lang="sv-SE" b="1">
                <a:latin typeface="+mj-lt"/>
              </a:rPr>
              <a:t>Poängsystem</a:t>
            </a:r>
            <a:endParaRPr lang="en-GB" b="1">
              <a:latin typeface="+mj-lt"/>
            </a:endParaRPr>
          </a:p>
        </p:txBody>
      </p:sp>
      <p:sp>
        <p:nvSpPr>
          <p:cNvPr id="3" name="Rektangel 2">
            <a:extLst>
              <a:ext uri="{FF2B5EF4-FFF2-40B4-BE49-F238E27FC236}">
                <a16:creationId xmlns:a16="http://schemas.microsoft.com/office/drawing/2014/main" id="{D07F53D4-67F7-48F1-FB65-A3D09ACDA4E2}"/>
              </a:ext>
            </a:extLst>
          </p:cNvPr>
          <p:cNvSpPr/>
          <p:nvPr/>
        </p:nvSpPr>
        <p:spPr>
          <a:xfrm>
            <a:off x="2207114" y="1068279"/>
            <a:ext cx="2509328"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a:solidFill>
                  <a:sysClr val="windowText" lastClr="000000"/>
                </a:solidFill>
              </a:rPr>
              <a:t>ORGANISATORISK KONTEXT</a:t>
            </a:r>
          </a:p>
        </p:txBody>
      </p:sp>
      <p:sp>
        <p:nvSpPr>
          <p:cNvPr id="4" name="Rektangel 3">
            <a:extLst>
              <a:ext uri="{FF2B5EF4-FFF2-40B4-BE49-F238E27FC236}">
                <a16:creationId xmlns:a16="http://schemas.microsoft.com/office/drawing/2014/main" id="{F4C3A0DF-CAF7-72A8-B40F-73CE5F7FFD59}"/>
              </a:ext>
            </a:extLst>
          </p:cNvPr>
          <p:cNvSpPr/>
          <p:nvPr/>
        </p:nvSpPr>
        <p:spPr>
          <a:xfrm>
            <a:off x="9074228" y="1004573"/>
            <a:ext cx="2191280"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a:solidFill>
                  <a:sysClr val="windowText" lastClr="000000"/>
                </a:solidFill>
              </a:rPr>
              <a:t>UTVÄRDERING &amp; FÖRBÄTTRING</a:t>
            </a:r>
          </a:p>
        </p:txBody>
      </p:sp>
      <p:sp>
        <p:nvSpPr>
          <p:cNvPr id="5" name="Rektangel 4">
            <a:extLst>
              <a:ext uri="{FF2B5EF4-FFF2-40B4-BE49-F238E27FC236}">
                <a16:creationId xmlns:a16="http://schemas.microsoft.com/office/drawing/2014/main" id="{2C28C2C4-CC0A-6898-1BFA-9C04CA2A0B82}"/>
              </a:ext>
            </a:extLst>
          </p:cNvPr>
          <p:cNvSpPr/>
          <p:nvPr/>
        </p:nvSpPr>
        <p:spPr>
          <a:xfrm>
            <a:off x="7013618" y="986317"/>
            <a:ext cx="2015685"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a:solidFill>
                  <a:sysClr val="windowText" lastClr="000000"/>
                </a:solidFill>
              </a:rPr>
              <a:t>STÖD</a:t>
            </a:r>
          </a:p>
        </p:txBody>
      </p:sp>
      <p:sp>
        <p:nvSpPr>
          <p:cNvPr id="8" name="Ellips 7">
            <a:extLst>
              <a:ext uri="{FF2B5EF4-FFF2-40B4-BE49-F238E27FC236}">
                <a16:creationId xmlns:a16="http://schemas.microsoft.com/office/drawing/2014/main" id="{38CF403F-4B9F-986B-8F5E-BC29CE66DD6C}"/>
              </a:ext>
            </a:extLst>
          </p:cNvPr>
          <p:cNvSpPr/>
          <p:nvPr/>
        </p:nvSpPr>
        <p:spPr>
          <a:xfrm>
            <a:off x="4895019" y="1004573"/>
            <a:ext cx="2191280" cy="60063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a:solidFill>
                  <a:sysClr val="windowText" lastClr="000000"/>
                </a:solidFill>
              </a:rPr>
              <a:t>PLANERING</a:t>
            </a:r>
          </a:p>
        </p:txBody>
      </p:sp>
      <p:sp>
        <p:nvSpPr>
          <p:cNvPr id="9" name="Ellips 8">
            <a:extLst>
              <a:ext uri="{FF2B5EF4-FFF2-40B4-BE49-F238E27FC236}">
                <a16:creationId xmlns:a16="http://schemas.microsoft.com/office/drawing/2014/main" id="{B90773D6-45F1-A923-FD98-DA12D2B0BCBA}"/>
              </a:ext>
            </a:extLst>
          </p:cNvPr>
          <p:cNvSpPr/>
          <p:nvPr/>
        </p:nvSpPr>
        <p:spPr>
          <a:xfrm>
            <a:off x="0" y="1004573"/>
            <a:ext cx="2137705" cy="600635"/>
          </a:xfrm>
          <a:prstGeom prst="ellipse">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sv-SE" sz="1400">
                <a:solidFill>
                  <a:sysClr val="windowText" lastClr="000000"/>
                </a:solidFill>
              </a:rPr>
              <a:t>LEDARSKAP</a:t>
            </a:r>
          </a:p>
        </p:txBody>
      </p:sp>
      <p:grpSp>
        <p:nvGrpSpPr>
          <p:cNvPr id="21" name="Grupp 20">
            <a:extLst>
              <a:ext uri="{FF2B5EF4-FFF2-40B4-BE49-F238E27FC236}">
                <a16:creationId xmlns:a16="http://schemas.microsoft.com/office/drawing/2014/main" id="{016729B3-D90B-A5AB-B297-ADE4EEBE1229}"/>
              </a:ext>
            </a:extLst>
          </p:cNvPr>
          <p:cNvGrpSpPr/>
          <p:nvPr/>
        </p:nvGrpSpPr>
        <p:grpSpPr>
          <a:xfrm>
            <a:off x="9558260" y="1682676"/>
            <a:ext cx="1062527" cy="1015562"/>
            <a:chOff x="9558260" y="1682676"/>
            <a:chExt cx="1062527" cy="1015562"/>
          </a:xfrm>
        </p:grpSpPr>
        <p:sp>
          <p:nvSpPr>
            <p:cNvPr id="13" name="Ellips 12">
              <a:extLst>
                <a:ext uri="{FF2B5EF4-FFF2-40B4-BE49-F238E27FC236}">
                  <a16:creationId xmlns:a16="http://schemas.microsoft.com/office/drawing/2014/main" id="{A4659844-7A76-76A5-71FE-744B610D2C83}"/>
                </a:ext>
              </a:extLst>
            </p:cNvPr>
            <p:cNvSpPr/>
            <p:nvPr/>
          </p:nvSpPr>
          <p:spPr>
            <a:xfrm>
              <a:off x="955826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9" name="Bild 18" descr="Arbetsflöde med hel fyllning">
              <a:extLst>
                <a:ext uri="{FF2B5EF4-FFF2-40B4-BE49-F238E27FC236}">
                  <a16:creationId xmlns:a16="http://schemas.microsoft.com/office/drawing/2014/main" id="{05421DE0-8715-8C0A-6FF1-91EB5299E43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751187" y="1826693"/>
              <a:ext cx="728180" cy="728180"/>
            </a:xfrm>
            <a:prstGeom prst="rect">
              <a:avLst/>
            </a:prstGeom>
          </p:spPr>
        </p:pic>
      </p:grpSp>
      <p:pic>
        <p:nvPicPr>
          <p:cNvPr id="11" name="Bild 10" descr="Ledning med hel fyllning">
            <a:extLst>
              <a:ext uri="{FF2B5EF4-FFF2-40B4-BE49-F238E27FC236}">
                <a16:creationId xmlns:a16="http://schemas.microsoft.com/office/drawing/2014/main" id="{EE002A44-E4BB-57C2-BF72-752236A93B5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97669" y="1826693"/>
            <a:ext cx="728180" cy="728180"/>
          </a:xfrm>
          <a:prstGeom prst="rect">
            <a:avLst/>
          </a:prstGeom>
        </p:spPr>
      </p:pic>
      <p:grpSp>
        <p:nvGrpSpPr>
          <p:cNvPr id="20" name="Grupp 19">
            <a:extLst>
              <a:ext uri="{FF2B5EF4-FFF2-40B4-BE49-F238E27FC236}">
                <a16:creationId xmlns:a16="http://schemas.microsoft.com/office/drawing/2014/main" id="{E6F7FC6C-9E8F-ED84-0570-917606A5BB73}"/>
              </a:ext>
            </a:extLst>
          </p:cNvPr>
          <p:cNvGrpSpPr/>
          <p:nvPr/>
        </p:nvGrpSpPr>
        <p:grpSpPr>
          <a:xfrm>
            <a:off x="5462495" y="1682676"/>
            <a:ext cx="1062527" cy="1015562"/>
            <a:chOff x="5462495" y="1682676"/>
            <a:chExt cx="1062527" cy="1015562"/>
          </a:xfrm>
        </p:grpSpPr>
        <p:sp>
          <p:nvSpPr>
            <p:cNvPr id="12" name="Ellips 11">
              <a:extLst>
                <a:ext uri="{FF2B5EF4-FFF2-40B4-BE49-F238E27FC236}">
                  <a16:creationId xmlns:a16="http://schemas.microsoft.com/office/drawing/2014/main" id="{CFB94237-8C0D-1F0A-1C75-4F95597245B0}"/>
                </a:ext>
              </a:extLst>
            </p:cNvPr>
            <p:cNvSpPr/>
            <p:nvPr/>
          </p:nvSpPr>
          <p:spPr>
            <a:xfrm>
              <a:off x="5462495"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29" name="Bild 28" descr="Väg (två stift med en stig) med hel fyllning">
              <a:extLst>
                <a:ext uri="{FF2B5EF4-FFF2-40B4-BE49-F238E27FC236}">
                  <a16:creationId xmlns:a16="http://schemas.microsoft.com/office/drawing/2014/main" id="{688B2931-2C3F-E117-439D-F03E17E1E2C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618265" y="1842623"/>
              <a:ext cx="728180" cy="728180"/>
            </a:xfrm>
            <a:prstGeom prst="rect">
              <a:avLst/>
            </a:prstGeom>
          </p:spPr>
        </p:pic>
      </p:grpSp>
      <p:grpSp>
        <p:nvGrpSpPr>
          <p:cNvPr id="18" name="Grupp 17">
            <a:extLst>
              <a:ext uri="{FF2B5EF4-FFF2-40B4-BE49-F238E27FC236}">
                <a16:creationId xmlns:a16="http://schemas.microsoft.com/office/drawing/2014/main" id="{55D7AD40-0C16-D34E-F253-728654343080}"/>
              </a:ext>
            </a:extLst>
          </p:cNvPr>
          <p:cNvGrpSpPr/>
          <p:nvPr/>
        </p:nvGrpSpPr>
        <p:grpSpPr>
          <a:xfrm>
            <a:off x="2889020" y="1682676"/>
            <a:ext cx="1062527" cy="1015562"/>
            <a:chOff x="2889020" y="1682676"/>
            <a:chExt cx="1062527" cy="1015562"/>
          </a:xfrm>
        </p:grpSpPr>
        <p:sp>
          <p:nvSpPr>
            <p:cNvPr id="6" name="Ellips 5">
              <a:extLst>
                <a:ext uri="{FF2B5EF4-FFF2-40B4-BE49-F238E27FC236}">
                  <a16:creationId xmlns:a16="http://schemas.microsoft.com/office/drawing/2014/main" id="{BC37594D-C9A3-03F9-21B8-6BB7A03D3471}"/>
                </a:ext>
              </a:extLst>
            </p:cNvPr>
            <p:cNvSpPr/>
            <p:nvPr/>
          </p:nvSpPr>
          <p:spPr>
            <a:xfrm>
              <a:off x="288902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35" name="Bild 34" descr="Presentation med organisationsschema med hel fyllning">
              <a:extLst>
                <a:ext uri="{FF2B5EF4-FFF2-40B4-BE49-F238E27FC236}">
                  <a16:creationId xmlns:a16="http://schemas.microsoft.com/office/drawing/2014/main" id="{459DF65D-CE5F-6B20-9183-42848455AA9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056193" y="1842623"/>
              <a:ext cx="728180" cy="728180"/>
            </a:xfrm>
            <a:prstGeom prst="rect">
              <a:avLst/>
            </a:prstGeom>
          </p:spPr>
        </p:pic>
      </p:grpSp>
      <p:sp>
        <p:nvSpPr>
          <p:cNvPr id="39" name="textruta 38">
            <a:extLst>
              <a:ext uri="{FF2B5EF4-FFF2-40B4-BE49-F238E27FC236}">
                <a16:creationId xmlns:a16="http://schemas.microsoft.com/office/drawing/2014/main" id="{610E880B-B077-34BA-4EF1-602B3375697A}"/>
              </a:ext>
            </a:extLst>
          </p:cNvPr>
          <p:cNvSpPr txBox="1"/>
          <p:nvPr/>
        </p:nvSpPr>
        <p:spPr>
          <a:xfrm>
            <a:off x="430547" y="469405"/>
            <a:ext cx="8335615" cy="317908"/>
          </a:xfrm>
          <a:prstGeom prst="rect">
            <a:avLst/>
          </a:prstGeom>
          <a:noFill/>
        </p:spPr>
        <p:txBody>
          <a:bodyPr wrap="none" lIns="0" tIns="0" rIns="0" bIns="0" rtlCol="0">
            <a:spAutoFit/>
          </a:bodyPr>
          <a:lstStyle/>
          <a:p>
            <a:pPr algn="l">
              <a:lnSpc>
                <a:spcPct val="130000"/>
              </a:lnSpc>
            </a:pPr>
            <a:r>
              <a:rPr lang="en-GB" b="1" err="1">
                <a:latin typeface="+mj-lt"/>
              </a:rPr>
              <a:t>Områden</a:t>
            </a:r>
            <a:r>
              <a:rPr lang="en-GB" b="1">
                <a:latin typeface="+mj-lt"/>
              </a:rPr>
              <a:t> för </a:t>
            </a:r>
            <a:r>
              <a:rPr lang="en-GB" b="1" err="1">
                <a:latin typeface="+mj-lt"/>
              </a:rPr>
              <a:t>systematisk</a:t>
            </a:r>
            <a:r>
              <a:rPr lang="en-GB" b="1">
                <a:latin typeface="+mj-lt"/>
              </a:rPr>
              <a:t> </a:t>
            </a:r>
            <a:r>
              <a:rPr lang="en-GB" b="1" err="1">
                <a:latin typeface="+mj-lt"/>
              </a:rPr>
              <a:t>självskattning</a:t>
            </a:r>
            <a:r>
              <a:rPr lang="en-GB" b="1">
                <a:latin typeface="+mj-lt"/>
              </a:rPr>
              <a:t> </a:t>
            </a:r>
            <a:r>
              <a:rPr lang="en-GB" b="1" err="1">
                <a:latin typeface="+mj-lt"/>
              </a:rPr>
              <a:t>av</a:t>
            </a:r>
            <a:r>
              <a:rPr lang="en-GB" b="1">
                <a:latin typeface="+mj-lt"/>
              </a:rPr>
              <a:t> </a:t>
            </a:r>
            <a:r>
              <a:rPr lang="en-GB" b="1" err="1">
                <a:latin typeface="+mj-lt"/>
              </a:rPr>
              <a:t>innovationsförmåga</a:t>
            </a:r>
            <a:r>
              <a:rPr lang="en-GB" b="1">
                <a:latin typeface="+mj-lt"/>
              </a:rPr>
              <a:t> </a:t>
            </a:r>
          </a:p>
        </p:txBody>
      </p:sp>
      <p:graphicFrame>
        <p:nvGraphicFramePr>
          <p:cNvPr id="40" name="Tabell 6">
            <a:extLst>
              <a:ext uri="{FF2B5EF4-FFF2-40B4-BE49-F238E27FC236}">
                <a16:creationId xmlns:a16="http://schemas.microsoft.com/office/drawing/2014/main" id="{F1CB564F-4C16-6FBE-31F6-CDABD1FE56CF}"/>
              </a:ext>
            </a:extLst>
          </p:cNvPr>
          <p:cNvGraphicFramePr>
            <a:graphicFrameLocks noGrp="1"/>
          </p:cNvGraphicFramePr>
          <p:nvPr>
            <p:extLst>
              <p:ext uri="{D42A27DB-BD31-4B8C-83A1-F6EECF244321}">
                <p14:modId xmlns:p14="http://schemas.microsoft.com/office/powerpoint/2010/main" val="3091487494"/>
              </p:ext>
            </p:extLst>
          </p:nvPr>
        </p:nvGraphicFramePr>
        <p:xfrm>
          <a:off x="430547" y="3573974"/>
          <a:ext cx="11444140" cy="2519598"/>
        </p:xfrm>
        <a:graphic>
          <a:graphicData uri="http://schemas.openxmlformats.org/drawingml/2006/table">
            <a:tbl>
              <a:tblPr firstRow="1" bandRow="1">
                <a:tableStyleId>{3B4B98B0-60AC-42C2-AFA5-B58CD77FA1E5}</a:tableStyleId>
              </a:tblPr>
              <a:tblGrid>
                <a:gridCol w="2783195">
                  <a:extLst>
                    <a:ext uri="{9D8B030D-6E8A-4147-A177-3AD203B41FA5}">
                      <a16:colId xmlns:a16="http://schemas.microsoft.com/office/drawing/2014/main" val="3980633684"/>
                    </a:ext>
                  </a:extLst>
                </a:gridCol>
                <a:gridCol w="1448473">
                  <a:extLst>
                    <a:ext uri="{9D8B030D-6E8A-4147-A177-3AD203B41FA5}">
                      <a16:colId xmlns:a16="http://schemas.microsoft.com/office/drawing/2014/main" val="1999042058"/>
                    </a:ext>
                  </a:extLst>
                </a:gridCol>
                <a:gridCol w="7212472">
                  <a:extLst>
                    <a:ext uri="{9D8B030D-6E8A-4147-A177-3AD203B41FA5}">
                      <a16:colId xmlns:a16="http://schemas.microsoft.com/office/drawing/2014/main" val="436312315"/>
                    </a:ext>
                  </a:extLst>
                </a:gridCol>
              </a:tblGrid>
              <a:tr h="0">
                <a:tc>
                  <a:txBody>
                    <a:bodyPr/>
                    <a:lstStyle/>
                    <a:p>
                      <a:r>
                        <a:rPr lang="sv-SE" sz="1000" b="0" dirty="0"/>
                        <a:t>NIVÅ / MOGNADSGRAD</a:t>
                      </a:r>
                      <a:endParaRPr lang="en-GB" sz="10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sz="1000" b="0"/>
                        <a:t>POÄNG</a:t>
                      </a:r>
                      <a:endParaRPr lang="en-GB" sz="1000" b="0"/>
                    </a:p>
                    <a:p>
                      <a:pPr algn="ctr"/>
                      <a:endParaRPr lang="en-GB" sz="1000" b="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sv-SE" sz="1000" b="0"/>
                        <a:t>BESKRIVNING</a:t>
                      </a:r>
                      <a:endParaRPr lang="en-GB" sz="1000" b="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605842584"/>
                  </a:ext>
                </a:extLst>
              </a:tr>
              <a:tr h="370840">
                <a:tc>
                  <a:txBody>
                    <a:bodyPr/>
                    <a:lstStyle/>
                    <a:p>
                      <a:pPr algn="l"/>
                      <a:r>
                        <a:rPr lang="sv-SE" sz="1000" b="0"/>
                        <a:t>Låg mognadsgrad </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r>
                        <a:rPr lang="sv-SE" sz="1000" b="0"/>
                        <a:t>1</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sv-SE" sz="1000" b="0"/>
                        <a:t>Verksamheten har liten eller ingen medvetenhet kring området ur ett innovationsledningsperspektiv </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923082835"/>
                  </a:ext>
                </a:extLst>
              </a:tr>
              <a:tr h="370840">
                <a:tc>
                  <a:txBody>
                    <a:bodyPr/>
                    <a:lstStyle/>
                    <a:p>
                      <a:pPr algn="l"/>
                      <a:r>
                        <a:rPr lang="sv-SE" sz="1000" b="0" dirty="0"/>
                        <a:t>Viss mognadsgrad </a:t>
                      </a:r>
                      <a:endParaRPr lang="en-GB" sz="1000" b="0" dirty="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ctr"/>
                      <a:r>
                        <a:rPr lang="sv-SE" sz="1000" b="0"/>
                        <a:t>2</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sv-SE" sz="1000" b="0"/>
                        <a:t>Innovationsledningsarbete kring området sker informellt eller ad hoc, men ej övergripande i verksamheten</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671499021"/>
                  </a:ext>
                </a:extLst>
              </a:tr>
              <a:tr h="370840">
                <a:tc>
                  <a:txBody>
                    <a:bodyPr/>
                    <a:lstStyle/>
                    <a:p>
                      <a:pPr algn="l"/>
                      <a:r>
                        <a:rPr lang="sv-SE" sz="1000" b="0" dirty="0"/>
                        <a:t>Medvetenhet, men inte systematik</a:t>
                      </a:r>
                      <a:endParaRPr lang="en-GB" sz="1000" b="0" dirty="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rgbClr val="FFECB3">
                        <a:alpha val="20000"/>
                      </a:srgbClr>
                    </a:solidFill>
                  </a:tcPr>
                </a:tc>
                <a:tc>
                  <a:txBody>
                    <a:bodyPr/>
                    <a:lstStyle/>
                    <a:p>
                      <a:pPr algn="ctr"/>
                      <a:r>
                        <a:rPr lang="sv-SE" sz="1000" b="0"/>
                        <a:t>3</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rgbClr val="FFECB3">
                        <a:alpha val="20000"/>
                      </a:srgbClr>
                    </a:solidFill>
                  </a:tcPr>
                </a:tc>
                <a:tc>
                  <a:txBody>
                    <a:bodyPr/>
                    <a:lstStyle/>
                    <a:p>
                      <a:r>
                        <a:rPr lang="sv-SE" sz="1000" b="0" dirty="0"/>
                        <a:t>Verksamheten har en övergripande medvetenhet kring området ur ett innovationsledningsperspektiv, men arbetar inte alltid systematiskt</a:t>
                      </a:r>
                      <a:endParaRPr lang="en-GB" sz="1000" b="0" dirty="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rgbClr val="FFECB3">
                        <a:alpha val="20000"/>
                      </a:srgbClr>
                    </a:solidFill>
                  </a:tcPr>
                </a:tc>
                <a:extLst>
                  <a:ext uri="{0D108BD9-81ED-4DB2-BD59-A6C34878D82A}">
                    <a16:rowId xmlns:a16="http://schemas.microsoft.com/office/drawing/2014/main" val="3353655141"/>
                  </a:ext>
                </a:extLst>
              </a:tr>
              <a:tr h="6145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b="0"/>
                        <a:t>Systematiskt angreppssätt</a:t>
                      </a:r>
                      <a:endParaRPr lang="en-GB" sz="1000" b="0"/>
                    </a:p>
                    <a:p>
                      <a:pPr algn="l"/>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sv-SE" sz="1000" b="0"/>
                        <a:t>4</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r>
                        <a:rPr lang="sv-SE" sz="1000" b="0"/>
                        <a:t>Verksamheten bedriver innovationsledningsarbete kring området utifrån ett systematiskt angreppssätt </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4056743501"/>
                  </a:ext>
                </a:extLst>
              </a:tr>
              <a:tr h="370840">
                <a:tc>
                  <a:txBody>
                    <a:bodyPr/>
                    <a:lstStyle/>
                    <a:p>
                      <a:pPr algn="l"/>
                      <a:r>
                        <a:rPr lang="sv-SE" sz="1000" b="0"/>
                        <a:t>Exemplarisk</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sv-SE" sz="1000" b="0"/>
                        <a:t>5</a:t>
                      </a:r>
                      <a:endParaRPr lang="en-GB" sz="1000" b="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r>
                        <a:rPr lang="sv-SE" sz="1000" b="0" dirty="0"/>
                        <a:t>Verksamheten bedriver systematiskt innovationsledningsarbete i världsklass kring det aktuella området</a:t>
                      </a:r>
                      <a:endParaRPr lang="en-GB" sz="1000" b="0" dirty="0"/>
                    </a:p>
                  </a:txBody>
                  <a:tcP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3438606415"/>
                  </a:ext>
                </a:extLst>
              </a:tr>
            </a:tbl>
          </a:graphicData>
        </a:graphic>
      </p:graphicFrame>
      <p:pic>
        <p:nvPicPr>
          <p:cNvPr id="14" name="Bild 13" descr="Kugghjul med hel fyllning">
            <a:extLst>
              <a:ext uri="{FF2B5EF4-FFF2-40B4-BE49-F238E27FC236}">
                <a16:creationId xmlns:a16="http://schemas.microsoft.com/office/drawing/2014/main" id="{EA43C03F-A622-BE62-035D-2BAF4716F8C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709007" y="1872334"/>
            <a:ext cx="653925" cy="653925"/>
          </a:xfrm>
          <a:prstGeom prst="rect">
            <a:avLst/>
          </a:prstGeom>
        </p:spPr>
      </p:pic>
    </p:spTree>
    <p:extLst>
      <p:ext uri="{BB962C8B-B14F-4D97-AF65-F5344CB8AC3E}">
        <p14:creationId xmlns:p14="http://schemas.microsoft.com/office/powerpoint/2010/main" val="1412685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86124" y="1141387"/>
            <a:ext cx="5760720" cy="3939540"/>
          </a:xfrm>
          <a:prstGeom prst="rect">
            <a:avLst/>
          </a:prstGeom>
          <a:noFill/>
        </p:spPr>
        <p:txBody>
          <a:bodyPr wrap="square">
            <a:spAutoFit/>
          </a:bodyPr>
          <a:lstStyle/>
          <a:p>
            <a:r>
              <a:rPr lang="sv-SE" sz="1400" b="1" dirty="0"/>
              <a:t>1. Strategi</a:t>
            </a:r>
          </a:p>
          <a:p>
            <a:endParaRPr lang="sv-SE" sz="1400" b="1" dirty="0"/>
          </a:p>
          <a:p>
            <a:r>
              <a:rPr lang="sv-SE" sz="1200" b="1" dirty="0"/>
              <a:t>Har verksamheten en strategi för innovation?</a:t>
            </a:r>
          </a:p>
          <a:p>
            <a:endParaRPr lang="sv-SE" sz="1400" dirty="0"/>
          </a:p>
          <a:p>
            <a:pPr marL="342900" indent="-342900">
              <a:buFont typeface="+mj-lt"/>
              <a:buAutoNum type="arabicPeriod"/>
            </a:pPr>
            <a:r>
              <a:rPr lang="sv-SE" sz="1200" dirty="0"/>
              <a:t>Nej. </a:t>
            </a:r>
          </a:p>
          <a:p>
            <a:pPr marL="342900" indent="-342900">
              <a:buFont typeface="+mj-lt"/>
              <a:buAutoNum type="arabicPeriod"/>
            </a:pPr>
            <a:endParaRPr lang="sv-SE" sz="1200" dirty="0"/>
          </a:p>
          <a:p>
            <a:pPr marL="342900" indent="-342900">
              <a:buFont typeface="+mj-lt"/>
              <a:buAutoNum type="arabicPeriod"/>
            </a:pPr>
            <a:r>
              <a:rPr lang="sv-SE" sz="1200" dirty="0"/>
              <a:t>Verksamhetens ledningsgrupp har vissa tankar kring hur innovationsarbetet ska bedrivas, men har inte formaliserat det i någon större omfattning. </a:t>
            </a:r>
          </a:p>
          <a:p>
            <a:pPr marL="342900" indent="-342900">
              <a:buFont typeface="+mj-lt"/>
              <a:buAutoNum type="arabicPeriod"/>
            </a:pPr>
            <a:endParaRPr lang="sv-SE" sz="1200" dirty="0"/>
          </a:p>
          <a:p>
            <a:pPr marL="342900" indent="-342900">
              <a:buFont typeface="+mj-lt"/>
              <a:buAutoNum type="arabicPeriod"/>
            </a:pPr>
            <a:r>
              <a:rPr lang="sv-SE" sz="1200" dirty="0"/>
              <a:t>Verksamheten har en implementerad strategi för innovation. </a:t>
            </a:r>
          </a:p>
          <a:p>
            <a:pPr marL="342900" indent="-342900">
              <a:buFont typeface="+mj-lt"/>
              <a:buAutoNum type="arabicPeriod"/>
            </a:pPr>
            <a:endParaRPr lang="sv-SE" sz="1200" dirty="0"/>
          </a:p>
          <a:p>
            <a:pPr marL="342900" indent="-342900">
              <a:buFont typeface="+mj-lt"/>
              <a:buAutoNum type="arabicPeriod"/>
            </a:pPr>
            <a:r>
              <a:rPr lang="sv-SE" sz="1200" dirty="0"/>
              <a:t>Verksamheten har en stark vision kopplad till sin innovationsstrategi, och strategin kommuniceras naturligt till medarbetarna. Strategin ses över regelbundet för att säkerställa att den är fortsatt ändamålsenlig och aktuell. </a:t>
            </a:r>
          </a:p>
          <a:p>
            <a:pPr marL="342900" indent="-342900">
              <a:buFont typeface="+mj-lt"/>
              <a:buAutoNum type="arabicPeriod"/>
            </a:pPr>
            <a:endParaRPr lang="sv-SE" sz="1200" dirty="0"/>
          </a:p>
          <a:p>
            <a:pPr marL="342900" indent="-342900">
              <a:buFont typeface="+mj-lt"/>
              <a:buAutoNum type="arabicPeriod"/>
            </a:pPr>
            <a:r>
              <a:rPr lang="sv-SE" sz="1200" dirty="0"/>
              <a:t>Hela verksamheten lever och andas andemeningen i innovationsstrategin.</a:t>
            </a:r>
          </a:p>
          <a:p>
            <a:endParaRPr lang="sv-SE" sz="1400" dirty="0"/>
          </a:p>
        </p:txBody>
      </p:sp>
      <p:sp>
        <p:nvSpPr>
          <p:cNvPr id="4" name="Ellips 3">
            <a:extLst>
              <a:ext uri="{FF2B5EF4-FFF2-40B4-BE49-F238E27FC236}">
                <a16:creationId xmlns:a16="http://schemas.microsoft.com/office/drawing/2014/main" id="{7E1B9D41-BF33-69B4-5B82-5BBD9931FCD8}"/>
              </a:ext>
            </a:extLst>
          </p:cNvPr>
          <p:cNvSpPr/>
          <p:nvPr/>
        </p:nvSpPr>
        <p:spPr>
          <a:xfrm>
            <a:off x="2086381" y="428654"/>
            <a:ext cx="717068" cy="685373"/>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sp>
        <p:nvSpPr>
          <p:cNvPr id="8" name="Ellips 7">
            <a:extLst>
              <a:ext uri="{FF2B5EF4-FFF2-40B4-BE49-F238E27FC236}">
                <a16:creationId xmlns:a16="http://schemas.microsoft.com/office/drawing/2014/main" id="{135C8BC3-8CA5-B5C9-8175-34409E02A675}"/>
              </a:ext>
            </a:extLst>
          </p:cNvPr>
          <p:cNvSpPr/>
          <p:nvPr/>
        </p:nvSpPr>
        <p:spPr>
          <a:xfrm>
            <a:off x="111028" y="484703"/>
            <a:ext cx="2273932" cy="600635"/>
          </a:xfrm>
          <a:prstGeom prst="ellipse">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sv-SE">
                <a:solidFill>
                  <a:sysClr val="windowText" lastClr="000000"/>
                </a:solidFill>
              </a:rPr>
              <a:t>LEDARSKAP</a:t>
            </a:r>
          </a:p>
        </p:txBody>
      </p:sp>
      <p:pic>
        <p:nvPicPr>
          <p:cNvPr id="9" name="Bild 8" descr="Ledning med hel fyllning">
            <a:extLst>
              <a:ext uri="{FF2B5EF4-FFF2-40B4-BE49-F238E27FC236}">
                <a16:creationId xmlns:a16="http://schemas.microsoft.com/office/drawing/2014/main" id="{378EBCB2-7E15-DC78-AC76-8799291551C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99201" y="525626"/>
            <a:ext cx="491427" cy="491427"/>
          </a:xfrm>
          <a:prstGeom prst="rect">
            <a:avLst/>
          </a:prstGeom>
        </p:spPr>
      </p:pic>
      <p:grpSp>
        <p:nvGrpSpPr>
          <p:cNvPr id="24" name="Grupp 23">
            <a:extLst>
              <a:ext uri="{FF2B5EF4-FFF2-40B4-BE49-F238E27FC236}">
                <a16:creationId xmlns:a16="http://schemas.microsoft.com/office/drawing/2014/main" id="{74F8C9B2-6329-4E10-0E69-9399595639C1}"/>
              </a:ext>
            </a:extLst>
          </p:cNvPr>
          <p:cNvGrpSpPr/>
          <p:nvPr/>
        </p:nvGrpSpPr>
        <p:grpSpPr>
          <a:xfrm>
            <a:off x="7128588" y="105258"/>
            <a:ext cx="5045658" cy="6345305"/>
            <a:chOff x="7128588" y="105258"/>
            <a:chExt cx="5045658" cy="6345305"/>
          </a:xfrm>
        </p:grpSpPr>
        <p:sp>
          <p:nvSpPr>
            <p:cNvPr id="2" name="Rektangel 1">
              <a:extLst>
                <a:ext uri="{FF2B5EF4-FFF2-40B4-BE49-F238E27FC236}">
                  <a16:creationId xmlns:a16="http://schemas.microsoft.com/office/drawing/2014/main" id="{524866CA-2E7E-B393-9186-555E2F816CF9}"/>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Ellips 9">
              <a:extLst>
                <a:ext uri="{FF2B5EF4-FFF2-40B4-BE49-F238E27FC236}">
                  <a16:creationId xmlns:a16="http://schemas.microsoft.com/office/drawing/2014/main" id="{63611A2A-07DC-4632-71B1-8FFA91A2583D}"/>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5" name="Bild 4" descr="Blyertspenna kontur">
              <a:extLst>
                <a:ext uri="{FF2B5EF4-FFF2-40B4-BE49-F238E27FC236}">
                  <a16:creationId xmlns:a16="http://schemas.microsoft.com/office/drawing/2014/main" id="{87973FF6-DA7F-0998-2A33-C29EAD6CA55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415356" y="105258"/>
              <a:ext cx="758890" cy="758890"/>
            </a:xfrm>
            <a:prstGeom prst="rect">
              <a:avLst/>
            </a:prstGeom>
          </p:spPr>
        </p:pic>
        <p:sp>
          <p:nvSpPr>
            <p:cNvPr id="7" name="textruta 6">
              <a:extLst>
                <a:ext uri="{FF2B5EF4-FFF2-40B4-BE49-F238E27FC236}">
                  <a16:creationId xmlns:a16="http://schemas.microsoft.com/office/drawing/2014/main" id="{A76C3798-0470-033C-E6A6-D858FD64BEAB}"/>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1" name="textruta 10">
              <a:extLst>
                <a:ext uri="{FF2B5EF4-FFF2-40B4-BE49-F238E27FC236}">
                  <a16:creationId xmlns:a16="http://schemas.microsoft.com/office/drawing/2014/main" id="{87DE2C85-79DC-6901-85DE-A401B2D7CE5C}"/>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2" name="Ellips 11">
              <a:extLst>
                <a:ext uri="{FF2B5EF4-FFF2-40B4-BE49-F238E27FC236}">
                  <a16:creationId xmlns:a16="http://schemas.microsoft.com/office/drawing/2014/main" id="{A64699F4-A009-3767-4317-2D011A62B471}"/>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35C414E5-13A9-F9CD-52C0-357FF42BBE63}"/>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4" name="Ellips 13">
              <a:extLst>
                <a:ext uri="{FF2B5EF4-FFF2-40B4-BE49-F238E27FC236}">
                  <a16:creationId xmlns:a16="http://schemas.microsoft.com/office/drawing/2014/main" id="{2B80397A-CC77-ED12-AD8C-077D61E524ED}"/>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6" name="Rak koppling 15">
              <a:extLst>
                <a:ext uri="{FF2B5EF4-FFF2-40B4-BE49-F238E27FC236}">
                  <a16:creationId xmlns:a16="http://schemas.microsoft.com/office/drawing/2014/main" id="{B182BECD-F44C-83B8-1FE8-D01332437770}"/>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50083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6D41D3A3-2B16-01E5-C860-6F10A21FEC89}"/>
              </a:ext>
            </a:extLst>
          </p:cNvPr>
          <p:cNvSpPr txBox="1"/>
          <p:nvPr/>
        </p:nvSpPr>
        <p:spPr>
          <a:xfrm>
            <a:off x="462488" y="1126261"/>
            <a:ext cx="6080760" cy="3724096"/>
          </a:xfrm>
          <a:prstGeom prst="rect">
            <a:avLst/>
          </a:prstGeom>
          <a:noFill/>
        </p:spPr>
        <p:txBody>
          <a:bodyPr wrap="square">
            <a:spAutoFit/>
          </a:bodyPr>
          <a:lstStyle/>
          <a:p>
            <a:r>
              <a:rPr lang="sv-SE" sz="1400" b="1" dirty="0"/>
              <a:t>2. Mål</a:t>
            </a:r>
          </a:p>
          <a:p>
            <a:endParaRPr lang="sv-SE" sz="1400" b="1" dirty="0"/>
          </a:p>
          <a:p>
            <a:r>
              <a:rPr lang="sv-SE" sz="1200" b="1" dirty="0"/>
              <a:t>Har er verksamhet definierat tydliga mål för innovation  </a:t>
            </a:r>
          </a:p>
          <a:p>
            <a:pPr marL="342900" indent="-342900">
              <a:buFont typeface="+mj-lt"/>
              <a:buAutoNum type="arabicPeriod"/>
            </a:pPr>
            <a:endParaRPr lang="sv-SE" sz="1400"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Verksamheten pratar om målsättningar för innovation, men har inte formaliserat det i någon större omfattning. </a:t>
            </a:r>
          </a:p>
          <a:p>
            <a:pPr marL="342900" indent="-342900">
              <a:buFont typeface="+mj-lt"/>
              <a:buAutoNum type="arabicPeriod"/>
            </a:pPr>
            <a:endParaRPr lang="sv-SE" sz="1200" dirty="0"/>
          </a:p>
          <a:p>
            <a:pPr marL="342900" indent="-342900">
              <a:buFont typeface="+mj-lt"/>
              <a:buAutoNum type="arabicPeriod"/>
            </a:pPr>
            <a:r>
              <a:rPr lang="sv-SE" sz="1200" dirty="0"/>
              <a:t>Verksamheten har definierade och beslutade mål (vissa med mätvärden/indikatorer) för innovationsarbetet. </a:t>
            </a:r>
          </a:p>
          <a:p>
            <a:pPr marL="342900" indent="-342900">
              <a:buFont typeface="+mj-lt"/>
              <a:buAutoNum type="arabicPeriod"/>
            </a:pPr>
            <a:endParaRPr lang="sv-SE" sz="1200" dirty="0"/>
          </a:p>
          <a:p>
            <a:pPr marL="342900" indent="-342900">
              <a:buFont typeface="+mj-lt"/>
              <a:buAutoNum type="arabicPeriod"/>
            </a:pPr>
            <a:r>
              <a:rPr lang="sv-SE" sz="1200" dirty="0"/>
              <a:t>I samband med att verksamheten uppdaterar sin innovationsstrategi görs en regelbunden översyn av målen med innovationsarbetet. Målen (inklusive mätvärden/indikatorer) för innovation kommuniceras naturligt ut till medarbetarna.</a:t>
            </a:r>
          </a:p>
          <a:p>
            <a:pPr marL="342900" indent="-342900">
              <a:buFont typeface="+mj-lt"/>
              <a:buAutoNum type="arabicPeriod"/>
            </a:pPr>
            <a:endParaRPr lang="sv-SE" sz="1200" dirty="0"/>
          </a:p>
          <a:p>
            <a:pPr marL="342900" indent="-342900">
              <a:buFont typeface="+mj-lt"/>
              <a:buAutoNum type="arabicPeriod"/>
            </a:pPr>
            <a:r>
              <a:rPr lang="sv-SE" sz="1200" dirty="0"/>
              <a:t>Målen med innovationsarbetet har blivit ”kultur”, och alla medarbetare, oavsett profession eller plats i hierarkin, agerar i enlighet därmed. </a:t>
            </a:r>
          </a:p>
        </p:txBody>
      </p:sp>
      <p:sp>
        <p:nvSpPr>
          <p:cNvPr id="2" name="Ellips 1">
            <a:extLst>
              <a:ext uri="{FF2B5EF4-FFF2-40B4-BE49-F238E27FC236}">
                <a16:creationId xmlns:a16="http://schemas.microsoft.com/office/drawing/2014/main" id="{FD490FC4-24B0-B96D-1C66-32D70FD4A054}"/>
              </a:ext>
            </a:extLst>
          </p:cNvPr>
          <p:cNvSpPr/>
          <p:nvPr/>
        </p:nvSpPr>
        <p:spPr>
          <a:xfrm>
            <a:off x="2086381" y="428654"/>
            <a:ext cx="717068" cy="685373"/>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sp>
        <p:nvSpPr>
          <p:cNvPr id="5" name="Ellips 4">
            <a:extLst>
              <a:ext uri="{FF2B5EF4-FFF2-40B4-BE49-F238E27FC236}">
                <a16:creationId xmlns:a16="http://schemas.microsoft.com/office/drawing/2014/main" id="{864D500C-E84E-9FBB-320F-774C9F0133A7}"/>
              </a:ext>
            </a:extLst>
          </p:cNvPr>
          <p:cNvSpPr/>
          <p:nvPr/>
        </p:nvSpPr>
        <p:spPr>
          <a:xfrm>
            <a:off x="111028" y="484703"/>
            <a:ext cx="2273932" cy="600635"/>
          </a:xfrm>
          <a:prstGeom prst="ellipse">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sv-SE">
                <a:solidFill>
                  <a:sysClr val="windowText" lastClr="000000"/>
                </a:solidFill>
              </a:rPr>
              <a:t>LEDARSKAP</a:t>
            </a:r>
          </a:p>
        </p:txBody>
      </p:sp>
      <p:pic>
        <p:nvPicPr>
          <p:cNvPr id="6" name="Bild 5" descr="Ledning med hel fyllning">
            <a:extLst>
              <a:ext uri="{FF2B5EF4-FFF2-40B4-BE49-F238E27FC236}">
                <a16:creationId xmlns:a16="http://schemas.microsoft.com/office/drawing/2014/main" id="{E828D014-0850-E1D1-6359-7E1B0A6A803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99201" y="525626"/>
            <a:ext cx="491427" cy="491427"/>
          </a:xfrm>
          <a:prstGeom prst="rect">
            <a:avLst/>
          </a:prstGeom>
        </p:spPr>
      </p:pic>
      <p:grpSp>
        <p:nvGrpSpPr>
          <p:cNvPr id="10" name="Grupp 9">
            <a:extLst>
              <a:ext uri="{FF2B5EF4-FFF2-40B4-BE49-F238E27FC236}">
                <a16:creationId xmlns:a16="http://schemas.microsoft.com/office/drawing/2014/main" id="{D362F2B1-D047-C4D6-942D-C0C0194CECAD}"/>
              </a:ext>
            </a:extLst>
          </p:cNvPr>
          <p:cNvGrpSpPr/>
          <p:nvPr/>
        </p:nvGrpSpPr>
        <p:grpSpPr>
          <a:xfrm>
            <a:off x="7128588" y="105258"/>
            <a:ext cx="5045658" cy="6345305"/>
            <a:chOff x="7128588" y="105258"/>
            <a:chExt cx="5045658" cy="6345305"/>
          </a:xfrm>
        </p:grpSpPr>
        <p:sp>
          <p:nvSpPr>
            <p:cNvPr id="11" name="Rektangel 10">
              <a:extLst>
                <a:ext uri="{FF2B5EF4-FFF2-40B4-BE49-F238E27FC236}">
                  <a16:creationId xmlns:a16="http://schemas.microsoft.com/office/drawing/2014/main" id="{58222588-0078-46D2-00A7-B7B6C2B5B4F7}"/>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Ellips 11">
              <a:extLst>
                <a:ext uri="{FF2B5EF4-FFF2-40B4-BE49-F238E27FC236}">
                  <a16:creationId xmlns:a16="http://schemas.microsoft.com/office/drawing/2014/main" id="{8D8FA4FD-2EB4-0377-48A3-B5970AC9E47A}"/>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3" name="Bild 12" descr="Blyertspenna kontur">
              <a:extLst>
                <a:ext uri="{FF2B5EF4-FFF2-40B4-BE49-F238E27FC236}">
                  <a16:creationId xmlns:a16="http://schemas.microsoft.com/office/drawing/2014/main" id="{587726BF-29EF-6245-2F4E-2444CDCB1BA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415356" y="105258"/>
              <a:ext cx="758890" cy="758890"/>
            </a:xfrm>
            <a:prstGeom prst="rect">
              <a:avLst/>
            </a:prstGeom>
          </p:spPr>
        </p:pic>
        <p:sp>
          <p:nvSpPr>
            <p:cNvPr id="14" name="textruta 13">
              <a:extLst>
                <a:ext uri="{FF2B5EF4-FFF2-40B4-BE49-F238E27FC236}">
                  <a16:creationId xmlns:a16="http://schemas.microsoft.com/office/drawing/2014/main" id="{7A11DFA8-E862-B712-B0A1-76E9D0DBE269}"/>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5" name="textruta 14">
              <a:extLst>
                <a:ext uri="{FF2B5EF4-FFF2-40B4-BE49-F238E27FC236}">
                  <a16:creationId xmlns:a16="http://schemas.microsoft.com/office/drawing/2014/main" id="{CB26253D-3DEE-9202-36D1-48F8EA14C925}"/>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6" name="Ellips 15">
              <a:extLst>
                <a:ext uri="{FF2B5EF4-FFF2-40B4-BE49-F238E27FC236}">
                  <a16:creationId xmlns:a16="http://schemas.microsoft.com/office/drawing/2014/main" id="{23F99F20-09EE-F3B7-395A-12F0941F86D3}"/>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7" name="Ellips 16">
              <a:extLst>
                <a:ext uri="{FF2B5EF4-FFF2-40B4-BE49-F238E27FC236}">
                  <a16:creationId xmlns:a16="http://schemas.microsoft.com/office/drawing/2014/main" id="{BBCCE3A1-2684-1268-FB4C-51754F630870}"/>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8" name="Ellips 17">
              <a:extLst>
                <a:ext uri="{FF2B5EF4-FFF2-40B4-BE49-F238E27FC236}">
                  <a16:creationId xmlns:a16="http://schemas.microsoft.com/office/drawing/2014/main" id="{8D20DD0A-8EF3-4FC5-F88D-3C14C94BAC34}"/>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9" name="Rak koppling 18">
              <a:extLst>
                <a:ext uri="{FF2B5EF4-FFF2-40B4-BE49-F238E27FC236}">
                  <a16:creationId xmlns:a16="http://schemas.microsoft.com/office/drawing/2014/main" id="{E5032B52-175C-06CA-C389-1D807B690DA9}"/>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37235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75239" y="1141387"/>
            <a:ext cx="6323667" cy="5478423"/>
          </a:xfrm>
          <a:prstGeom prst="rect">
            <a:avLst/>
          </a:prstGeom>
          <a:noFill/>
        </p:spPr>
        <p:txBody>
          <a:bodyPr wrap="square" lIns="91440" tIns="45720" rIns="91440" bIns="45720" anchor="t">
            <a:spAutoFit/>
          </a:bodyPr>
          <a:lstStyle/>
          <a:p>
            <a:r>
              <a:rPr lang="sv-SE" sz="1400" b="1" dirty="0">
                <a:latin typeface="+mj-lt"/>
              </a:rPr>
              <a:t>3. Högsta ledningens ledarskap och engagemang</a:t>
            </a:r>
          </a:p>
          <a:p>
            <a:endParaRPr lang="sv-SE" sz="1200" b="1" dirty="0">
              <a:latin typeface="+mj-lt"/>
            </a:endParaRPr>
          </a:p>
          <a:p>
            <a:r>
              <a:rPr lang="sv-SE" sz="1200" b="1" dirty="0">
                <a:latin typeface="+mj-lt"/>
              </a:rPr>
              <a:t>V</a:t>
            </a:r>
            <a:r>
              <a:rPr kumimoji="0" lang="sv-SE" altLang="en-US" sz="1200" b="1" i="0" u="none" strike="noStrike" cap="none" normalizeH="0" baseline="0" dirty="0">
                <a:ln>
                  <a:noFill/>
                </a:ln>
                <a:solidFill>
                  <a:srgbClr val="202124"/>
                </a:solidFill>
                <a:effectLst/>
                <a:latin typeface="+mj-lt"/>
              </a:rPr>
              <a:t>isar verksamhetens högsta ledning engagemang och ledarskap med avseende på innovation</a:t>
            </a:r>
            <a:r>
              <a:rPr lang="sv-SE" sz="1200" b="1" dirty="0">
                <a:latin typeface="+mj-lt"/>
              </a:rPr>
              <a:t>?</a:t>
            </a:r>
            <a:endParaRPr lang="sv-SE" sz="1200" b="1" dirty="0">
              <a:latin typeface="+mj-lt"/>
              <a:ea typeface="Verdana"/>
            </a:endParaRPr>
          </a:p>
          <a:p>
            <a:endParaRPr lang="sv-SE" sz="1200" dirty="0">
              <a:latin typeface="+mj-lt"/>
            </a:endParaRPr>
          </a:p>
          <a:p>
            <a:pPr marL="342900" indent="-342900">
              <a:buFont typeface="+mj-lt"/>
              <a:buAutoNum type="arabicPeriod"/>
            </a:pPr>
            <a:r>
              <a:rPr lang="sv-SE" sz="1200" dirty="0">
                <a:latin typeface="+mj-lt"/>
              </a:rPr>
              <a:t>Nej.</a:t>
            </a:r>
            <a:endParaRPr lang="sv-SE" sz="1200" dirty="0">
              <a:latin typeface="+mj-lt"/>
              <a:ea typeface="Verdana"/>
            </a:endParaRPr>
          </a:p>
          <a:p>
            <a:pPr marL="342900" indent="-342900">
              <a:buFont typeface="+mj-lt"/>
              <a:buAutoNum type="arabicPeriod"/>
            </a:pPr>
            <a:endParaRPr lang="sv-SE" sz="1200" dirty="0">
              <a:latin typeface="+mj-lt"/>
            </a:endParaRPr>
          </a:p>
          <a:p>
            <a:pPr marL="342900" indent="-342900">
              <a:buFont typeface="+mj-lt"/>
              <a:buAutoNum type="arabicPeriod"/>
            </a:pPr>
            <a:r>
              <a:rPr lang="sv-SE" sz="1200" dirty="0">
                <a:latin typeface="+mj-lt"/>
              </a:rPr>
              <a:t>Nja, innovation är en stående punkt på verksamhetsledningens möten och vissa i ledningen  har ett engagemang men det påverkar inte verksamheten så mycket.</a:t>
            </a:r>
            <a:endParaRPr lang="sv-SE" sz="1200" dirty="0">
              <a:latin typeface="+mj-lt"/>
              <a:ea typeface="Verdana"/>
            </a:endParaRPr>
          </a:p>
          <a:p>
            <a:pPr marL="342900" indent="-342900">
              <a:buFont typeface="+mj-lt"/>
              <a:buAutoNum type="arabicPeriod"/>
            </a:pPr>
            <a:endParaRPr lang="sv-SE" sz="1200" dirty="0">
              <a:latin typeface="+mj-lt"/>
            </a:endParaRPr>
          </a:p>
          <a:p>
            <a:pPr marL="342900" indent="-342900">
              <a:buFont typeface="+mj-lt"/>
              <a:buAutoNum type="arabicPeriod"/>
            </a:pPr>
            <a:r>
              <a:rPr lang="sv-SE" sz="1200" dirty="0">
                <a:latin typeface="+mj-lt"/>
              </a:rPr>
              <a:t>Verksamhetens ledningsgrupp visar engagemang och ledarskap i innovationsområdet. De driver frågan om strategi, målsättning och aktiviteter inom området. De kommunicerar vikten av innovation i verksamheten. De säkerställer att det finns möjligheter att bedriva innovationsarbete inom verksamheten</a:t>
            </a:r>
            <a:endParaRPr lang="sv-SE" sz="1200" dirty="0">
              <a:latin typeface="+mj-lt"/>
              <a:ea typeface="Verdana"/>
            </a:endParaRPr>
          </a:p>
          <a:p>
            <a:pPr marL="342900" indent="-342900">
              <a:buFont typeface="+mj-lt"/>
              <a:buAutoNum type="arabicPeriod"/>
            </a:pPr>
            <a:endParaRPr lang="sv-SE" altLang="en-US" sz="1200" dirty="0">
              <a:solidFill>
                <a:srgbClr val="202124"/>
              </a:solidFill>
              <a:latin typeface="+mj-lt"/>
            </a:endParaRPr>
          </a:p>
          <a:p>
            <a:pPr marL="342900" indent="-342900">
              <a:buFont typeface="+mj-lt"/>
              <a:buAutoNum type="arabicPeriod"/>
            </a:pPr>
            <a:r>
              <a:rPr kumimoji="0" lang="sv-SE" altLang="en-US" sz="1200" i="0" u="none" strike="noStrike" cap="none" normalizeH="0" baseline="0" dirty="0">
                <a:ln>
                  <a:noFill/>
                </a:ln>
                <a:solidFill>
                  <a:srgbClr val="202124"/>
                </a:solidFill>
                <a:effectLst/>
                <a:latin typeface="+mj-lt"/>
              </a:rPr>
              <a:t>Verksamhetens högsta ledning </a:t>
            </a:r>
            <a:r>
              <a:rPr kumimoji="0" lang="sv-SE" altLang="en-US" sz="1200" b="0" i="0" u="none" strike="noStrike" cap="none" normalizeH="0" baseline="0" dirty="0">
                <a:ln>
                  <a:noFill/>
                </a:ln>
                <a:solidFill>
                  <a:srgbClr val="202124"/>
                </a:solidFill>
                <a:effectLst/>
                <a:latin typeface="+mj-lt"/>
              </a:rPr>
              <a:t>stödjer ledare på alla nivåer, så de kan utveckla sitt ledarskap gällande innovation. De arbetar aktivt för att skapa en innovationsfrämjande kultur. Ledningen säkerställer </a:t>
            </a:r>
            <a:r>
              <a:rPr lang="sv-SE" altLang="en-US" sz="1200" dirty="0">
                <a:solidFill>
                  <a:srgbClr val="202124"/>
                </a:solidFill>
                <a:latin typeface="+mj-lt"/>
              </a:rPr>
              <a:t>att </a:t>
            </a:r>
            <a:r>
              <a:rPr lang="sv-SE" sz="1200" dirty="0">
                <a:solidFill>
                  <a:srgbClr val="202124"/>
                </a:solidFill>
                <a:latin typeface="+mj-lt"/>
              </a:rPr>
              <a:t>verksamheten på många sätt jobbar med både och: både säkerställer och utvecklar en bra produktion i nutid och samtidigt utforskar nya möjligheter för att anpassa sig till förändringar. Det innebär också att säkerställa att kreativitet/utforskande och effektivitet/genomförande samexisterar i verksamheten.</a:t>
            </a:r>
            <a:endParaRPr lang="sv-SE" sz="1200" dirty="0">
              <a:solidFill>
                <a:srgbClr val="202124"/>
              </a:solidFill>
              <a:latin typeface="+mj-lt"/>
              <a:ea typeface="Verdana"/>
            </a:endParaRPr>
          </a:p>
          <a:p>
            <a:pPr marL="342900" indent="-342900">
              <a:buFont typeface="+mj-lt"/>
              <a:buAutoNum type="arabicPeriod"/>
            </a:pPr>
            <a:endParaRPr lang="sv-SE" sz="1200" dirty="0">
              <a:solidFill>
                <a:srgbClr val="202124"/>
              </a:solidFill>
              <a:latin typeface="+mj-lt"/>
            </a:endParaRPr>
          </a:p>
          <a:p>
            <a:pPr marL="342900" indent="-342900">
              <a:buFont typeface="+mj-lt"/>
              <a:buAutoNum type="arabicPeriod"/>
            </a:pPr>
            <a:r>
              <a:rPr lang="sv-SE" sz="1200" dirty="0">
                <a:latin typeface="+mj-lt"/>
              </a:rPr>
              <a:t>Hela verksamhetens högsta ledning visar på högt engagemang och starkt ledarskap </a:t>
            </a:r>
            <a:r>
              <a:rPr kumimoji="0" lang="sv-SE" altLang="en-US" sz="1200" i="0" u="none" strike="noStrike" cap="none" normalizeH="0" baseline="0" dirty="0">
                <a:ln>
                  <a:noFill/>
                </a:ln>
                <a:solidFill>
                  <a:srgbClr val="202124"/>
                </a:solidFill>
                <a:effectLst/>
                <a:latin typeface="+mj-lt"/>
              </a:rPr>
              <a:t>med avseende på innovation</a:t>
            </a:r>
            <a:r>
              <a:rPr lang="sv-SE" sz="1200" dirty="0">
                <a:latin typeface="+mj-lt"/>
              </a:rPr>
              <a:t>. Alla i ledningen har kompetens inom området innovation och kunskap inom innovationsledningssystem</a:t>
            </a:r>
            <a:endParaRPr lang="sv-SE" sz="1200" dirty="0">
              <a:latin typeface="+mj-lt"/>
              <a:ea typeface="Verdana"/>
            </a:endParaRPr>
          </a:p>
        </p:txBody>
      </p:sp>
      <p:grpSp>
        <p:nvGrpSpPr>
          <p:cNvPr id="2" name="Grupp 1">
            <a:extLst>
              <a:ext uri="{FF2B5EF4-FFF2-40B4-BE49-F238E27FC236}">
                <a16:creationId xmlns:a16="http://schemas.microsoft.com/office/drawing/2014/main" id="{2FE2ECE4-DB39-BC96-580B-A47AE08E39BA}"/>
              </a:ext>
            </a:extLst>
          </p:cNvPr>
          <p:cNvGrpSpPr/>
          <p:nvPr/>
        </p:nvGrpSpPr>
        <p:grpSpPr>
          <a:xfrm>
            <a:off x="7128588" y="105258"/>
            <a:ext cx="5045658" cy="6345305"/>
            <a:chOff x="7128588" y="105258"/>
            <a:chExt cx="5045658" cy="6345305"/>
          </a:xfrm>
        </p:grpSpPr>
        <p:sp>
          <p:nvSpPr>
            <p:cNvPr id="3" name="Rektangel 2">
              <a:extLst>
                <a:ext uri="{FF2B5EF4-FFF2-40B4-BE49-F238E27FC236}">
                  <a16:creationId xmlns:a16="http://schemas.microsoft.com/office/drawing/2014/main" id="{A84DC946-16F0-3E01-94A9-36289A746824}"/>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Ellips 4">
              <a:extLst>
                <a:ext uri="{FF2B5EF4-FFF2-40B4-BE49-F238E27FC236}">
                  <a16:creationId xmlns:a16="http://schemas.microsoft.com/office/drawing/2014/main" id="{665EB71B-659C-2F20-6998-FD79C74DB42C}"/>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7" name="Bild 6" descr="Blyertspenna kontur">
              <a:extLst>
                <a:ext uri="{FF2B5EF4-FFF2-40B4-BE49-F238E27FC236}">
                  <a16:creationId xmlns:a16="http://schemas.microsoft.com/office/drawing/2014/main" id="{16B4118A-6D4F-40C0-A2D1-9B28178261B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8" name="textruta 7">
              <a:extLst>
                <a:ext uri="{FF2B5EF4-FFF2-40B4-BE49-F238E27FC236}">
                  <a16:creationId xmlns:a16="http://schemas.microsoft.com/office/drawing/2014/main" id="{6C3C2954-4827-967F-1BB7-BDF57CF1C5C5}"/>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9" name="textruta 8">
              <a:extLst>
                <a:ext uri="{FF2B5EF4-FFF2-40B4-BE49-F238E27FC236}">
                  <a16:creationId xmlns:a16="http://schemas.microsoft.com/office/drawing/2014/main" id="{25700B20-35C0-C2C3-FF3D-F42E9322566C}"/>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0" name="Ellips 9">
              <a:extLst>
                <a:ext uri="{FF2B5EF4-FFF2-40B4-BE49-F238E27FC236}">
                  <a16:creationId xmlns:a16="http://schemas.microsoft.com/office/drawing/2014/main" id="{8FD7938E-261C-FB0E-BB78-E068D322958A}"/>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1" name="Ellips 10">
              <a:extLst>
                <a:ext uri="{FF2B5EF4-FFF2-40B4-BE49-F238E27FC236}">
                  <a16:creationId xmlns:a16="http://schemas.microsoft.com/office/drawing/2014/main" id="{B2F726AD-A4BD-5330-CCD2-B53C419498FA}"/>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DDC0CC94-EF64-BB4A-F08E-C23D08E5BE99}"/>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3" name="Rak koppling 12">
              <a:extLst>
                <a:ext uri="{FF2B5EF4-FFF2-40B4-BE49-F238E27FC236}">
                  <a16:creationId xmlns:a16="http://schemas.microsoft.com/office/drawing/2014/main" id="{771DBB43-7C79-5E37-410C-41D9D51FC07C}"/>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7" name="Ellips 16">
            <a:extLst>
              <a:ext uri="{FF2B5EF4-FFF2-40B4-BE49-F238E27FC236}">
                <a16:creationId xmlns:a16="http://schemas.microsoft.com/office/drawing/2014/main" id="{47A30611-C55A-B8DB-2F86-FD8E61A5419A}"/>
              </a:ext>
            </a:extLst>
          </p:cNvPr>
          <p:cNvSpPr/>
          <p:nvPr/>
        </p:nvSpPr>
        <p:spPr>
          <a:xfrm>
            <a:off x="2025365" y="343538"/>
            <a:ext cx="717068" cy="685373"/>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sp>
        <p:nvSpPr>
          <p:cNvPr id="18" name="Ellips 17">
            <a:extLst>
              <a:ext uri="{FF2B5EF4-FFF2-40B4-BE49-F238E27FC236}">
                <a16:creationId xmlns:a16="http://schemas.microsoft.com/office/drawing/2014/main" id="{FA627B7B-28DC-2281-1661-207476D0D7E4}"/>
              </a:ext>
            </a:extLst>
          </p:cNvPr>
          <p:cNvSpPr/>
          <p:nvPr/>
        </p:nvSpPr>
        <p:spPr>
          <a:xfrm>
            <a:off x="50012" y="399587"/>
            <a:ext cx="2273932" cy="600635"/>
          </a:xfrm>
          <a:prstGeom prst="ellipse">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sv-SE">
                <a:solidFill>
                  <a:sysClr val="windowText" lastClr="000000"/>
                </a:solidFill>
              </a:rPr>
              <a:t>LEDARSKAP</a:t>
            </a:r>
          </a:p>
        </p:txBody>
      </p:sp>
      <p:pic>
        <p:nvPicPr>
          <p:cNvPr id="19" name="Bild 18" descr="Ledning med hel fyllning">
            <a:extLst>
              <a:ext uri="{FF2B5EF4-FFF2-40B4-BE49-F238E27FC236}">
                <a16:creationId xmlns:a16="http://schemas.microsoft.com/office/drawing/2014/main" id="{B0036C93-116B-C7FB-6975-0908D9DA495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138185" y="440510"/>
            <a:ext cx="491427" cy="491427"/>
          </a:xfrm>
          <a:prstGeom prst="rect">
            <a:avLst/>
          </a:prstGeom>
        </p:spPr>
      </p:pic>
    </p:spTree>
    <p:extLst>
      <p:ext uri="{BB962C8B-B14F-4D97-AF65-F5344CB8AC3E}">
        <p14:creationId xmlns:p14="http://schemas.microsoft.com/office/powerpoint/2010/main" val="293440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9BA25A1E-86B5-476C-50B1-F26B37C85575}"/>
              </a:ext>
            </a:extLst>
          </p:cNvPr>
          <p:cNvSpPr txBox="1"/>
          <p:nvPr/>
        </p:nvSpPr>
        <p:spPr>
          <a:xfrm>
            <a:off x="441789" y="1038677"/>
            <a:ext cx="6170505" cy="5078313"/>
          </a:xfrm>
          <a:prstGeom prst="rect">
            <a:avLst/>
          </a:prstGeom>
          <a:noFill/>
        </p:spPr>
        <p:txBody>
          <a:bodyPr wrap="square">
            <a:spAutoFit/>
          </a:bodyPr>
          <a:lstStyle/>
          <a:p>
            <a:r>
              <a:rPr lang="sv-SE" sz="1400" b="1" dirty="0"/>
              <a:t>4. Omvärld</a:t>
            </a:r>
          </a:p>
          <a:p>
            <a:endParaRPr lang="sv-SE" sz="1200" b="1" dirty="0"/>
          </a:p>
          <a:p>
            <a:r>
              <a:rPr lang="sv-SE" sz="1200" b="1" dirty="0"/>
              <a:t>Har verksamheten en medvetenhet kring, och förståelse för potentiella möjligheter och risker utifrån ett omvärldsperspektiv (avseende exv. nya teknologier och trender, intressenter och generella förutsättningar)?</a:t>
            </a:r>
          </a:p>
          <a:p>
            <a:endParaRPr lang="sv-SE" sz="1200" b="1" dirty="0"/>
          </a:p>
          <a:p>
            <a:pPr marL="342900" indent="-342900">
              <a:buFont typeface="+mj-lt"/>
              <a:buAutoNum type="arabicPeriod"/>
            </a:pPr>
            <a:r>
              <a:rPr lang="sv-SE" sz="1200" dirty="0"/>
              <a:t>Nej. </a:t>
            </a:r>
            <a:br>
              <a:rPr lang="sv-SE" sz="1200" dirty="0"/>
            </a:br>
            <a:endParaRPr lang="sv-SE" sz="1200" dirty="0"/>
          </a:p>
          <a:p>
            <a:pPr marL="342900" indent="-342900">
              <a:buFont typeface="+mj-lt"/>
              <a:buAutoNum type="arabicPeriod"/>
            </a:pPr>
            <a:r>
              <a:rPr lang="sv-SE" sz="1200" dirty="0"/>
              <a:t>Vissa av verksamhetens medarbetare är intresserade av att dra slutsatser utifrån ett omvärldsperspektiv. Ibland presenteras dessa för andra medarbetare inom verksamheten. </a:t>
            </a:r>
            <a:br>
              <a:rPr lang="sv-SE" sz="1200" dirty="0"/>
            </a:br>
            <a:endParaRPr lang="sv-SE" sz="1200" dirty="0"/>
          </a:p>
          <a:p>
            <a:pPr marL="342900" indent="-342900">
              <a:buFont typeface="+mj-lt"/>
              <a:buAutoNum type="arabicPeriod"/>
            </a:pPr>
            <a:r>
              <a:rPr lang="sv-SE" sz="1200" dirty="0"/>
              <a:t>Verksamheten tar del av del information som når verksamheten kopplat till relevanta nya teknologier, innovationstrender och potentiella risker. Ibland har verksamheten möjlighet att diskutera dessa lite mer på djupet. </a:t>
            </a:r>
            <a:br>
              <a:rPr lang="sv-SE" sz="1200" dirty="0"/>
            </a:br>
            <a:endParaRPr lang="sv-SE" sz="1200" dirty="0"/>
          </a:p>
          <a:p>
            <a:pPr marL="342900" indent="-342900">
              <a:buFont typeface="+mj-lt"/>
              <a:buAutoNum type="arabicPeriod"/>
            </a:pPr>
            <a:r>
              <a:rPr lang="sv-SE" sz="1200" dirty="0"/>
              <a:t>Verksamheten arbetar systematiskt och proaktivt med sin omvärldsbevakning och agerar på de instinkter som genereras kring möjliggörare och potentiella risker utifrån ett omvärldsperspektiv. </a:t>
            </a:r>
          </a:p>
          <a:p>
            <a:pPr marL="342900" indent="-342900">
              <a:buFont typeface="+mj-lt"/>
              <a:buAutoNum type="arabicPeriod"/>
            </a:pPr>
            <a:endParaRPr lang="sv-SE" sz="1200" dirty="0"/>
          </a:p>
          <a:p>
            <a:pPr marL="342900" indent="-342900">
              <a:buFont typeface="+mj-lt"/>
              <a:buAutoNum type="arabicPeriod"/>
            </a:pPr>
            <a:r>
              <a:rPr lang="sv-SE" sz="1200" dirty="0"/>
              <a:t>Det proaktiva sättet att förhålla sig till och bevaka vår omvärld har blivit ”kultur” och alla medarbetare, oavsett profession eller plats i verksamheten, har ett brett perspektiv på verksamheten i förhållande till omvärlden. </a:t>
            </a:r>
          </a:p>
          <a:p>
            <a:endParaRPr lang="sv-SE" sz="1200" dirty="0"/>
          </a:p>
        </p:txBody>
      </p:sp>
      <p:grpSp>
        <p:nvGrpSpPr>
          <p:cNvPr id="2" name="Grupp 1">
            <a:extLst>
              <a:ext uri="{FF2B5EF4-FFF2-40B4-BE49-F238E27FC236}">
                <a16:creationId xmlns:a16="http://schemas.microsoft.com/office/drawing/2014/main" id="{9F5D6E39-A1B3-43D6-4E77-3CC117C30ACD}"/>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322AD907-522A-B949-9847-BB4A4438747C}"/>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Ellips 5">
              <a:extLst>
                <a:ext uri="{FF2B5EF4-FFF2-40B4-BE49-F238E27FC236}">
                  <a16:creationId xmlns:a16="http://schemas.microsoft.com/office/drawing/2014/main" id="{7B4912E1-3995-15A5-2787-D0D7BCFB0F5F}"/>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7" name="Bild 6" descr="Blyertspenna kontur">
              <a:extLst>
                <a:ext uri="{FF2B5EF4-FFF2-40B4-BE49-F238E27FC236}">
                  <a16:creationId xmlns:a16="http://schemas.microsoft.com/office/drawing/2014/main" id="{E58D7758-76D2-E7C9-FF6A-4A2FDE0F4DC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8" name="textruta 7">
              <a:extLst>
                <a:ext uri="{FF2B5EF4-FFF2-40B4-BE49-F238E27FC236}">
                  <a16:creationId xmlns:a16="http://schemas.microsoft.com/office/drawing/2014/main" id="{C1A80154-0441-C2F4-5459-0A80E19DCEF1}"/>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9" name="textruta 8">
              <a:extLst>
                <a:ext uri="{FF2B5EF4-FFF2-40B4-BE49-F238E27FC236}">
                  <a16:creationId xmlns:a16="http://schemas.microsoft.com/office/drawing/2014/main" id="{7EA0AE94-CE19-9D2A-15D5-E6B538C704C1}"/>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0" name="Ellips 9">
              <a:extLst>
                <a:ext uri="{FF2B5EF4-FFF2-40B4-BE49-F238E27FC236}">
                  <a16:creationId xmlns:a16="http://schemas.microsoft.com/office/drawing/2014/main" id="{B2E6A852-D5A0-6685-BF79-689B741F6160}"/>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1" name="Ellips 10">
              <a:extLst>
                <a:ext uri="{FF2B5EF4-FFF2-40B4-BE49-F238E27FC236}">
                  <a16:creationId xmlns:a16="http://schemas.microsoft.com/office/drawing/2014/main" id="{B47F86DA-26BF-AA9D-AC66-46A51DAAAEDF}"/>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93B4B386-F201-800B-D974-513422217527}"/>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3" name="Rak koppling 12">
              <a:extLst>
                <a:ext uri="{FF2B5EF4-FFF2-40B4-BE49-F238E27FC236}">
                  <a16:creationId xmlns:a16="http://schemas.microsoft.com/office/drawing/2014/main" id="{EED0A870-1BE4-7C94-227A-81DD0BE9722F}"/>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4" name="Rektangel 13">
            <a:extLst>
              <a:ext uri="{FF2B5EF4-FFF2-40B4-BE49-F238E27FC236}">
                <a16:creationId xmlns:a16="http://schemas.microsoft.com/office/drawing/2014/main" id="{39BCA0FA-4B65-79BD-939E-AF36664C7D87}"/>
              </a:ext>
            </a:extLst>
          </p:cNvPr>
          <p:cNvSpPr/>
          <p:nvPr/>
        </p:nvSpPr>
        <p:spPr>
          <a:xfrm>
            <a:off x="29629" y="421596"/>
            <a:ext cx="4223408"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ORGANISATORISK KONTEXT</a:t>
            </a:r>
          </a:p>
        </p:txBody>
      </p:sp>
      <p:grpSp>
        <p:nvGrpSpPr>
          <p:cNvPr id="15" name="Grupp 14">
            <a:extLst>
              <a:ext uri="{FF2B5EF4-FFF2-40B4-BE49-F238E27FC236}">
                <a16:creationId xmlns:a16="http://schemas.microsoft.com/office/drawing/2014/main" id="{7D55CD6C-7857-22DD-7D2B-A119FEB68351}"/>
              </a:ext>
            </a:extLst>
          </p:cNvPr>
          <p:cNvGrpSpPr/>
          <p:nvPr/>
        </p:nvGrpSpPr>
        <p:grpSpPr>
          <a:xfrm>
            <a:off x="3931199" y="353304"/>
            <a:ext cx="717068" cy="685373"/>
            <a:chOff x="2889020" y="1682676"/>
            <a:chExt cx="1062527" cy="1015562"/>
          </a:xfrm>
        </p:grpSpPr>
        <p:sp>
          <p:nvSpPr>
            <p:cNvPr id="16" name="Ellips 15">
              <a:extLst>
                <a:ext uri="{FF2B5EF4-FFF2-40B4-BE49-F238E27FC236}">
                  <a16:creationId xmlns:a16="http://schemas.microsoft.com/office/drawing/2014/main" id="{3F692C4B-DB2D-E459-F1C0-47A260E37BE9}"/>
                </a:ext>
              </a:extLst>
            </p:cNvPr>
            <p:cNvSpPr/>
            <p:nvPr/>
          </p:nvSpPr>
          <p:spPr>
            <a:xfrm>
              <a:off x="288902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7" name="Bild 16" descr="Presentation med organisationsschema med hel fyllning">
              <a:extLst>
                <a:ext uri="{FF2B5EF4-FFF2-40B4-BE49-F238E27FC236}">
                  <a16:creationId xmlns:a16="http://schemas.microsoft.com/office/drawing/2014/main" id="{767AE3A6-96CA-8A3C-870B-0A53AB053EA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56193" y="1842623"/>
              <a:ext cx="728180" cy="728180"/>
            </a:xfrm>
            <a:prstGeom prst="rect">
              <a:avLst/>
            </a:prstGeom>
          </p:spPr>
        </p:pic>
      </p:grpSp>
    </p:spTree>
    <p:extLst>
      <p:ext uri="{BB962C8B-B14F-4D97-AF65-F5344CB8AC3E}">
        <p14:creationId xmlns:p14="http://schemas.microsoft.com/office/powerpoint/2010/main" val="599641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382906" y="871417"/>
            <a:ext cx="6128514" cy="4524315"/>
          </a:xfrm>
          <a:prstGeom prst="rect">
            <a:avLst/>
          </a:prstGeom>
          <a:noFill/>
        </p:spPr>
        <p:txBody>
          <a:bodyPr wrap="square">
            <a:spAutoFit/>
          </a:bodyPr>
          <a:lstStyle/>
          <a:p>
            <a:endParaRPr lang="sv-SE" sz="1200" dirty="0"/>
          </a:p>
          <a:p>
            <a:r>
              <a:rPr lang="sv-SE" sz="1400" b="1" dirty="0"/>
              <a:t>5. </a:t>
            </a:r>
            <a:r>
              <a:rPr lang="sv-SE" sz="1400" b="1" dirty="0" err="1"/>
              <a:t>Invärld</a:t>
            </a:r>
            <a:endParaRPr lang="sv-SE" sz="1400" b="1" dirty="0"/>
          </a:p>
          <a:p>
            <a:endParaRPr lang="sv-SE" sz="1200" b="1" dirty="0"/>
          </a:p>
          <a:p>
            <a:r>
              <a:rPr lang="sv-SE" sz="1200" b="1" dirty="0"/>
              <a:t>Har verksamheten en medvetenhet kring, och förståelse för, den egna verksamhets möjligheter och begränsningar? (Tillgångar, styrkor, svagheter, kompetensområden, forskning, samarbeten lagrum </a:t>
            </a:r>
            <a:r>
              <a:rPr lang="sv-SE" sz="1200" b="1" dirty="0" err="1"/>
              <a:t>etc</a:t>
            </a:r>
            <a:r>
              <a:rPr lang="sv-SE" sz="1200" b="1" dirty="0"/>
              <a:t>)</a:t>
            </a:r>
          </a:p>
          <a:p>
            <a:endParaRPr lang="sv-SE" sz="1200" b="1"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Viss medvetenhet finns men ingen samlad bild.  </a:t>
            </a:r>
          </a:p>
          <a:p>
            <a:pPr marL="342900" indent="-342900">
              <a:buFont typeface="+mj-lt"/>
              <a:buAutoNum type="arabicPeriod"/>
            </a:pPr>
            <a:endParaRPr lang="sv-SE" sz="1200" dirty="0"/>
          </a:p>
          <a:p>
            <a:pPr marL="342900" indent="-342900">
              <a:buFont typeface="+mj-lt"/>
              <a:buAutoNum type="arabicPeriod"/>
            </a:pPr>
            <a:r>
              <a:rPr lang="sv-SE" sz="1200" dirty="0"/>
              <a:t>Verksamheten arbetar regelbundet med att förstå sina möjligheter och begränsningar i syfte att utveckla verksamheten. Ibland har verksamheten möjlighet att diskutera dessa lite mer på djupet. </a:t>
            </a:r>
          </a:p>
          <a:p>
            <a:pPr marL="342900" indent="-342900">
              <a:buFont typeface="+mj-lt"/>
              <a:buAutoNum type="arabicPeriod"/>
            </a:pPr>
            <a:endParaRPr lang="sv-SE" sz="1200" dirty="0"/>
          </a:p>
          <a:p>
            <a:pPr marL="342900" indent="-342900">
              <a:buFont typeface="+mj-lt"/>
              <a:buAutoNum type="arabicPeriod"/>
            </a:pPr>
            <a:r>
              <a:rPr lang="sv-SE" sz="1200" dirty="0"/>
              <a:t>Verksamheten arbetar proaktivt med sin </a:t>
            </a:r>
            <a:r>
              <a:rPr lang="sv-SE" sz="1200" dirty="0" err="1"/>
              <a:t>invärldsbevakning</a:t>
            </a:r>
            <a:r>
              <a:rPr lang="sv-SE" sz="1200" dirty="0"/>
              <a:t> och agerar på de insikter som genereras i syfte att systematiskt utveckla verksamheten. </a:t>
            </a:r>
          </a:p>
          <a:p>
            <a:pPr marL="342900" indent="-342900">
              <a:buFont typeface="+mj-lt"/>
              <a:buAutoNum type="arabicPeriod"/>
            </a:pPr>
            <a:endParaRPr lang="sv-SE" sz="1200" dirty="0"/>
          </a:p>
          <a:p>
            <a:pPr marL="342900" indent="-342900">
              <a:buFont typeface="+mj-lt"/>
              <a:buAutoNum type="arabicPeriod"/>
            </a:pPr>
            <a:r>
              <a:rPr lang="sv-SE" sz="1200" dirty="0"/>
              <a:t>Det proaktiva sättet att betrakta den egna verksamhetens förutsättningar och systematiskt utveckla verksamheten har blivit ”kultur”, och alla medarbetare, oavsett profession eller plats i verksamheten, bidrar aktivt i utvecklingsarbetet. </a:t>
            </a:r>
          </a:p>
        </p:txBody>
      </p:sp>
      <p:grpSp>
        <p:nvGrpSpPr>
          <p:cNvPr id="3" name="Grupp 2">
            <a:extLst>
              <a:ext uri="{FF2B5EF4-FFF2-40B4-BE49-F238E27FC236}">
                <a16:creationId xmlns:a16="http://schemas.microsoft.com/office/drawing/2014/main" id="{F0793846-9B92-5926-D1DF-E1BE2A527809}"/>
              </a:ext>
            </a:extLst>
          </p:cNvPr>
          <p:cNvGrpSpPr/>
          <p:nvPr/>
        </p:nvGrpSpPr>
        <p:grpSpPr>
          <a:xfrm>
            <a:off x="7128588" y="105258"/>
            <a:ext cx="5045658" cy="6345305"/>
            <a:chOff x="7128588" y="105258"/>
            <a:chExt cx="5045658" cy="6345305"/>
          </a:xfrm>
        </p:grpSpPr>
        <p:sp>
          <p:nvSpPr>
            <p:cNvPr id="4" name="Rektangel 3">
              <a:extLst>
                <a:ext uri="{FF2B5EF4-FFF2-40B4-BE49-F238E27FC236}">
                  <a16:creationId xmlns:a16="http://schemas.microsoft.com/office/drawing/2014/main" id="{E6D4ED7F-B35D-9B2D-9883-5FD1755A662B}"/>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Ellips 4">
              <a:extLst>
                <a:ext uri="{FF2B5EF4-FFF2-40B4-BE49-F238E27FC236}">
                  <a16:creationId xmlns:a16="http://schemas.microsoft.com/office/drawing/2014/main" id="{0FF76250-D88E-833D-2FF2-CA407F5440A1}"/>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7" name="Bild 6" descr="Blyertspenna kontur">
              <a:extLst>
                <a:ext uri="{FF2B5EF4-FFF2-40B4-BE49-F238E27FC236}">
                  <a16:creationId xmlns:a16="http://schemas.microsoft.com/office/drawing/2014/main" id="{E93FF34E-7A2A-B889-F5CB-950D2DD00E6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8" name="textruta 7">
              <a:extLst>
                <a:ext uri="{FF2B5EF4-FFF2-40B4-BE49-F238E27FC236}">
                  <a16:creationId xmlns:a16="http://schemas.microsoft.com/office/drawing/2014/main" id="{2DD4D08A-A458-D98F-853B-939A51F847A2}"/>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9" name="textruta 8">
              <a:extLst>
                <a:ext uri="{FF2B5EF4-FFF2-40B4-BE49-F238E27FC236}">
                  <a16:creationId xmlns:a16="http://schemas.microsoft.com/office/drawing/2014/main" id="{72795AB7-C03B-BC89-01B0-2A8357E9E5B5}"/>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0" name="Ellips 9">
              <a:extLst>
                <a:ext uri="{FF2B5EF4-FFF2-40B4-BE49-F238E27FC236}">
                  <a16:creationId xmlns:a16="http://schemas.microsoft.com/office/drawing/2014/main" id="{87736C66-BDA8-0FFA-B053-51A5D5AC8EE5}"/>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1" name="Ellips 10">
              <a:extLst>
                <a:ext uri="{FF2B5EF4-FFF2-40B4-BE49-F238E27FC236}">
                  <a16:creationId xmlns:a16="http://schemas.microsoft.com/office/drawing/2014/main" id="{F658789C-7446-195C-AE69-9F2836AB7CF9}"/>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2" name="Ellips 11">
              <a:extLst>
                <a:ext uri="{FF2B5EF4-FFF2-40B4-BE49-F238E27FC236}">
                  <a16:creationId xmlns:a16="http://schemas.microsoft.com/office/drawing/2014/main" id="{815EAD50-576B-38E0-DA05-30D446595659}"/>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3" name="Rak koppling 12">
              <a:extLst>
                <a:ext uri="{FF2B5EF4-FFF2-40B4-BE49-F238E27FC236}">
                  <a16:creationId xmlns:a16="http://schemas.microsoft.com/office/drawing/2014/main" id="{F1E03091-2464-D8AA-BAF9-87AAB73778D3}"/>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4" name="Rektangel 13">
            <a:extLst>
              <a:ext uri="{FF2B5EF4-FFF2-40B4-BE49-F238E27FC236}">
                <a16:creationId xmlns:a16="http://schemas.microsoft.com/office/drawing/2014/main" id="{F667BCB2-FD3D-0506-EB24-ADD9025B5A21}"/>
              </a:ext>
            </a:extLst>
          </p:cNvPr>
          <p:cNvSpPr/>
          <p:nvPr/>
        </p:nvSpPr>
        <p:spPr>
          <a:xfrm>
            <a:off x="29629" y="421596"/>
            <a:ext cx="4223408"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ORGANISATORISK KONTEXT</a:t>
            </a:r>
          </a:p>
        </p:txBody>
      </p:sp>
      <p:grpSp>
        <p:nvGrpSpPr>
          <p:cNvPr id="15" name="Grupp 14">
            <a:extLst>
              <a:ext uri="{FF2B5EF4-FFF2-40B4-BE49-F238E27FC236}">
                <a16:creationId xmlns:a16="http://schemas.microsoft.com/office/drawing/2014/main" id="{C6C051D4-9BBF-EF64-F94F-38201130C860}"/>
              </a:ext>
            </a:extLst>
          </p:cNvPr>
          <p:cNvGrpSpPr/>
          <p:nvPr/>
        </p:nvGrpSpPr>
        <p:grpSpPr>
          <a:xfrm>
            <a:off x="3931199" y="353304"/>
            <a:ext cx="717068" cy="685373"/>
            <a:chOff x="2889020" y="1682676"/>
            <a:chExt cx="1062527" cy="1015562"/>
          </a:xfrm>
        </p:grpSpPr>
        <p:sp>
          <p:nvSpPr>
            <p:cNvPr id="16" name="Ellips 15">
              <a:extLst>
                <a:ext uri="{FF2B5EF4-FFF2-40B4-BE49-F238E27FC236}">
                  <a16:creationId xmlns:a16="http://schemas.microsoft.com/office/drawing/2014/main" id="{E42CBB98-C02F-C829-679E-897D95F4A9EE}"/>
                </a:ext>
              </a:extLst>
            </p:cNvPr>
            <p:cNvSpPr/>
            <p:nvPr/>
          </p:nvSpPr>
          <p:spPr>
            <a:xfrm>
              <a:off x="288902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7" name="Bild 16" descr="Presentation med organisationsschema med hel fyllning">
              <a:extLst>
                <a:ext uri="{FF2B5EF4-FFF2-40B4-BE49-F238E27FC236}">
                  <a16:creationId xmlns:a16="http://schemas.microsoft.com/office/drawing/2014/main" id="{3042B2AC-7666-7BC7-09F5-A65831EDFEB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56193" y="1842623"/>
              <a:ext cx="728180" cy="728180"/>
            </a:xfrm>
            <a:prstGeom prst="rect">
              <a:avLst/>
            </a:prstGeom>
          </p:spPr>
        </p:pic>
      </p:grpSp>
    </p:spTree>
    <p:extLst>
      <p:ext uri="{BB962C8B-B14F-4D97-AF65-F5344CB8AC3E}">
        <p14:creationId xmlns:p14="http://schemas.microsoft.com/office/powerpoint/2010/main" val="4011879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72E92B2-AEDD-F410-0858-3360C61D846E}"/>
              </a:ext>
            </a:extLst>
          </p:cNvPr>
          <p:cNvSpPr txBox="1"/>
          <p:nvPr/>
        </p:nvSpPr>
        <p:spPr>
          <a:xfrm>
            <a:off x="415420" y="1078329"/>
            <a:ext cx="6096000" cy="4708981"/>
          </a:xfrm>
          <a:prstGeom prst="rect">
            <a:avLst/>
          </a:prstGeom>
          <a:noFill/>
        </p:spPr>
        <p:txBody>
          <a:bodyPr wrap="square">
            <a:spAutoFit/>
          </a:bodyPr>
          <a:lstStyle/>
          <a:p>
            <a:r>
              <a:rPr lang="sv-SE" sz="1400" b="1" dirty="0"/>
              <a:t>6. Intressenter och användare</a:t>
            </a:r>
          </a:p>
          <a:p>
            <a:endParaRPr lang="sv-SE" sz="1200" b="1" dirty="0"/>
          </a:p>
          <a:p>
            <a:r>
              <a:rPr lang="sv-SE" sz="1200" b="1" dirty="0"/>
              <a:t>Har verksamheten en medvetenhet och förståelse för intressenters och användares nuvarande och framtida behov, önskemål, krav och förväntningar? </a:t>
            </a:r>
          </a:p>
          <a:p>
            <a:endParaRPr lang="sv-SE" sz="1200" b="1" dirty="0"/>
          </a:p>
          <a:p>
            <a:pPr marL="342900" indent="-342900">
              <a:buFont typeface="+mj-lt"/>
              <a:buAutoNum type="arabicPeriod"/>
            </a:pPr>
            <a:r>
              <a:rPr lang="sv-SE" sz="1200" dirty="0"/>
              <a:t>Nej.</a:t>
            </a:r>
          </a:p>
          <a:p>
            <a:pPr marL="342900" indent="-342900">
              <a:buFont typeface="+mj-lt"/>
              <a:buAutoNum type="arabicPeriod"/>
            </a:pPr>
            <a:endParaRPr lang="sv-SE" sz="1200" dirty="0"/>
          </a:p>
          <a:p>
            <a:pPr marL="342900" indent="-342900">
              <a:buFont typeface="+mj-lt"/>
              <a:buAutoNum type="arabicPeriod"/>
            </a:pPr>
            <a:r>
              <a:rPr lang="sv-SE" sz="1200" dirty="0"/>
              <a:t>Viss medvetenhet finns men inte någon samlad bild eller strukturerat/systematiskt arbete. </a:t>
            </a:r>
          </a:p>
          <a:p>
            <a:pPr marL="342900" indent="-342900">
              <a:buFont typeface="+mj-lt"/>
              <a:buAutoNum type="arabicPeriod"/>
            </a:pPr>
            <a:endParaRPr lang="sv-SE" sz="1200" dirty="0"/>
          </a:p>
          <a:p>
            <a:pPr marL="342900" indent="-342900">
              <a:buFont typeface="+mj-lt"/>
              <a:buAutoNum type="arabicPeriod"/>
            </a:pPr>
            <a:r>
              <a:rPr lang="sv-SE" sz="1200" dirty="0"/>
              <a:t>Verksamheten har en viss medvetenhet om huvudintressenternas och användarnas tydligaste behov, önskemål, krav och förväntningar. Intressentanalys och användarperspektiv är en naturliga del i innovationsprojekt. Det finns bra kännedom om hur kunskap om användare kan skapas.</a:t>
            </a:r>
          </a:p>
          <a:p>
            <a:pPr marL="342900" indent="-342900">
              <a:buFont typeface="+mj-lt"/>
              <a:buAutoNum type="arabicPeriod"/>
            </a:pPr>
            <a:endParaRPr lang="sv-SE" sz="1200" dirty="0"/>
          </a:p>
          <a:p>
            <a:pPr marL="342900" indent="-342900">
              <a:buFont typeface="+mj-lt"/>
              <a:buAutoNum type="arabicPeriod"/>
            </a:pPr>
            <a:endParaRPr lang="sv-SE" sz="1200" dirty="0"/>
          </a:p>
          <a:p>
            <a:pPr marL="342900" indent="-342900">
              <a:buFont typeface="+mj-lt"/>
              <a:buAutoNum type="arabicPeriod"/>
            </a:pPr>
            <a:r>
              <a:rPr lang="sv-SE" sz="1200" dirty="0"/>
              <a:t>Verksamheten arbetar proaktivt och systematiskt med att förstå huvudintressenter och användares behov, önskemål, krav och förväntningar. Den insamlade informationen ger en heltäckande bild. </a:t>
            </a:r>
            <a:endParaRPr lang="sv-SE" sz="1200" b="1" dirty="0"/>
          </a:p>
          <a:p>
            <a:pPr marL="342900" indent="-342900">
              <a:buFont typeface="+mj-lt"/>
              <a:buAutoNum type="arabicPeriod"/>
            </a:pPr>
            <a:endParaRPr lang="sv-SE" sz="1200" dirty="0"/>
          </a:p>
          <a:p>
            <a:pPr marL="342900" indent="-342900">
              <a:buFont typeface="+mj-lt"/>
              <a:buAutoNum type="arabicPeriod"/>
            </a:pPr>
            <a:r>
              <a:rPr lang="sv-SE" sz="1200" dirty="0"/>
              <a:t>Arbetet är vidsynt, omfattar en mängd olika metoder och bedöms verkligen fånga nuvarande och framtida användarbehov.</a:t>
            </a:r>
          </a:p>
          <a:p>
            <a:endParaRPr lang="sv-SE" sz="1200" dirty="0"/>
          </a:p>
        </p:txBody>
      </p:sp>
      <p:sp>
        <p:nvSpPr>
          <p:cNvPr id="4" name="textruta 3">
            <a:extLst>
              <a:ext uri="{FF2B5EF4-FFF2-40B4-BE49-F238E27FC236}">
                <a16:creationId xmlns:a16="http://schemas.microsoft.com/office/drawing/2014/main" id="{AF8A51D8-13CD-258B-9E01-C5BF257E2131}"/>
              </a:ext>
            </a:extLst>
          </p:cNvPr>
          <p:cNvSpPr txBox="1"/>
          <p:nvPr/>
        </p:nvSpPr>
        <p:spPr>
          <a:xfrm>
            <a:off x="0" y="207368"/>
            <a:ext cx="6096000" cy="369332"/>
          </a:xfrm>
          <a:prstGeom prst="rect">
            <a:avLst/>
          </a:prstGeom>
          <a:noFill/>
        </p:spPr>
        <p:txBody>
          <a:bodyPr wrap="square">
            <a:spAutoFit/>
          </a:bodyPr>
          <a:lstStyle/>
          <a:p>
            <a:pPr algn="ctr"/>
            <a:r>
              <a:rPr lang="sv-SE" sz="1800">
                <a:solidFill>
                  <a:srgbClr val="FFFFFF"/>
                </a:solidFill>
              </a:rPr>
              <a:t>Support</a:t>
            </a:r>
          </a:p>
        </p:txBody>
      </p:sp>
      <p:grpSp>
        <p:nvGrpSpPr>
          <p:cNvPr id="3" name="Grupp 2">
            <a:extLst>
              <a:ext uri="{FF2B5EF4-FFF2-40B4-BE49-F238E27FC236}">
                <a16:creationId xmlns:a16="http://schemas.microsoft.com/office/drawing/2014/main" id="{B74210D1-5212-6C1F-D411-E3D7FAB94CC1}"/>
              </a:ext>
            </a:extLst>
          </p:cNvPr>
          <p:cNvGrpSpPr/>
          <p:nvPr/>
        </p:nvGrpSpPr>
        <p:grpSpPr>
          <a:xfrm>
            <a:off x="7128588" y="105258"/>
            <a:ext cx="5045658" cy="6345305"/>
            <a:chOff x="7128588" y="105258"/>
            <a:chExt cx="5045658" cy="6345305"/>
          </a:xfrm>
        </p:grpSpPr>
        <p:sp>
          <p:nvSpPr>
            <p:cNvPr id="5" name="Rektangel 4">
              <a:extLst>
                <a:ext uri="{FF2B5EF4-FFF2-40B4-BE49-F238E27FC236}">
                  <a16:creationId xmlns:a16="http://schemas.microsoft.com/office/drawing/2014/main" id="{5303E5F1-7768-8831-DD03-E89ABA3AF658}"/>
                </a:ext>
              </a:extLst>
            </p:cNvPr>
            <p:cNvSpPr/>
            <p:nvPr/>
          </p:nvSpPr>
          <p:spPr>
            <a:xfrm>
              <a:off x="7128588" y="367004"/>
              <a:ext cx="4814596" cy="6083559"/>
            </a:xfrm>
            <a:prstGeom prst="rect">
              <a:avLst/>
            </a:prstGeom>
            <a:solidFill>
              <a:schemeClr val="bg1"/>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a:extLst>
                <a:ext uri="{FF2B5EF4-FFF2-40B4-BE49-F238E27FC236}">
                  <a16:creationId xmlns:a16="http://schemas.microsoft.com/office/drawing/2014/main" id="{E952FAF4-261F-BDCE-5A22-C74264519A27}"/>
                </a:ext>
              </a:extLst>
            </p:cNvPr>
            <p:cNvSpPr/>
            <p:nvPr/>
          </p:nvSpPr>
          <p:spPr>
            <a:xfrm>
              <a:off x="11707715" y="279397"/>
              <a:ext cx="337768" cy="284399"/>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9" name="Bild 8" descr="Blyertspenna kontur">
              <a:extLst>
                <a:ext uri="{FF2B5EF4-FFF2-40B4-BE49-F238E27FC236}">
                  <a16:creationId xmlns:a16="http://schemas.microsoft.com/office/drawing/2014/main" id="{0A7ABA73-9E15-5B06-8750-0767ACF8394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5356" y="105258"/>
              <a:ext cx="758890" cy="758890"/>
            </a:xfrm>
            <a:prstGeom prst="rect">
              <a:avLst/>
            </a:prstGeom>
          </p:spPr>
        </p:pic>
        <p:sp>
          <p:nvSpPr>
            <p:cNvPr id="10" name="textruta 9">
              <a:extLst>
                <a:ext uri="{FF2B5EF4-FFF2-40B4-BE49-F238E27FC236}">
                  <a16:creationId xmlns:a16="http://schemas.microsoft.com/office/drawing/2014/main" id="{B5B5ED1C-63F7-D9B6-A1BB-19D380F58B2A}"/>
                </a:ext>
              </a:extLst>
            </p:cNvPr>
            <p:cNvSpPr txBox="1"/>
            <p:nvPr/>
          </p:nvSpPr>
          <p:spPr>
            <a:xfrm>
              <a:off x="9868056" y="661651"/>
              <a:ext cx="1737360" cy="377026"/>
            </a:xfrm>
            <a:prstGeom prst="rect">
              <a:avLst/>
            </a:prstGeom>
            <a:noFill/>
          </p:spPr>
          <p:txBody>
            <a:bodyPr wrap="square" lIns="0" tIns="0" rIns="0" bIns="0" rtlCol="0">
              <a:spAutoFit/>
            </a:bodyPr>
            <a:lstStyle/>
            <a:p>
              <a:pPr algn="l">
                <a:lnSpc>
                  <a:spcPct val="130000"/>
                </a:lnSpc>
              </a:pPr>
              <a:r>
                <a:rPr lang="sv-SE" sz="2000">
                  <a:latin typeface="Bradley Hand ITC" panose="03070402050302030203" pitchFamily="66" charset="0"/>
                </a:rPr>
                <a:t>Anteckningar</a:t>
              </a:r>
              <a:endParaRPr lang="en-GB" sz="2000">
                <a:latin typeface="Bradley Hand ITC" panose="03070402050302030203" pitchFamily="66" charset="0"/>
              </a:endParaRPr>
            </a:p>
          </p:txBody>
        </p:sp>
        <p:sp>
          <p:nvSpPr>
            <p:cNvPr id="11" name="textruta 10">
              <a:extLst>
                <a:ext uri="{FF2B5EF4-FFF2-40B4-BE49-F238E27FC236}">
                  <a16:creationId xmlns:a16="http://schemas.microsoft.com/office/drawing/2014/main" id="{74E5F32F-5706-83C6-D4A0-410D2C90BFEA}"/>
                </a:ext>
              </a:extLst>
            </p:cNvPr>
            <p:cNvSpPr txBox="1"/>
            <p:nvPr/>
          </p:nvSpPr>
          <p:spPr>
            <a:xfrm>
              <a:off x="7343432" y="484703"/>
              <a:ext cx="2524624" cy="699422"/>
            </a:xfrm>
            <a:prstGeom prst="rect">
              <a:avLst/>
            </a:prstGeom>
            <a:noFill/>
          </p:spPr>
          <p:txBody>
            <a:bodyPr wrap="square" lIns="0" tIns="0" rIns="0" bIns="0" rtlCol="0">
              <a:spAutoFit/>
            </a:bodyPr>
            <a:lstStyle/>
            <a:p>
              <a:pPr algn="l">
                <a:lnSpc>
                  <a:spcPct val="130000"/>
                </a:lnSpc>
              </a:pPr>
              <a:r>
                <a:rPr lang="en-GB" err="1">
                  <a:latin typeface="Bradley Hand ITC" panose="03070402050302030203" pitchFamily="66" charset="0"/>
                </a:rPr>
                <a:t>Poäng</a:t>
              </a:r>
              <a:r>
                <a:rPr lang="en-GB">
                  <a:latin typeface="Bradley Hand ITC" panose="03070402050302030203" pitchFamily="66" charset="0"/>
                </a:rPr>
                <a:t> (1, 2, 3, 4, 5)</a:t>
              </a:r>
            </a:p>
            <a:p>
              <a:pPr algn="l">
                <a:lnSpc>
                  <a:spcPct val="130000"/>
                </a:lnSpc>
              </a:pPr>
              <a:r>
                <a:rPr lang="en-GB">
                  <a:latin typeface="Bradley Hand ITC" panose="03070402050302030203" pitchFamily="66" charset="0"/>
                </a:rPr>
                <a:t>&amp; </a:t>
              </a:r>
              <a:r>
                <a:rPr lang="en-GB" err="1">
                  <a:latin typeface="Bradley Hand ITC" panose="03070402050302030203" pitchFamily="66" charset="0"/>
                </a:rPr>
                <a:t>Färg</a:t>
              </a:r>
              <a:endParaRPr lang="en-GB">
                <a:latin typeface="Bradley Hand ITC" panose="03070402050302030203" pitchFamily="66" charset="0"/>
              </a:endParaRPr>
            </a:p>
          </p:txBody>
        </p:sp>
        <p:sp>
          <p:nvSpPr>
            <p:cNvPr id="12" name="Ellips 11">
              <a:extLst>
                <a:ext uri="{FF2B5EF4-FFF2-40B4-BE49-F238E27FC236}">
                  <a16:creationId xmlns:a16="http://schemas.microsoft.com/office/drawing/2014/main" id="{9339F2EE-5722-2CD3-3240-54AB69217387}"/>
                </a:ext>
              </a:extLst>
            </p:cNvPr>
            <p:cNvSpPr/>
            <p:nvPr/>
          </p:nvSpPr>
          <p:spPr>
            <a:xfrm>
              <a:off x="8323895" y="942595"/>
              <a:ext cx="179360" cy="171432"/>
            </a:xfrm>
            <a:prstGeom prst="ellipse">
              <a:avLst/>
            </a:prstGeom>
            <a:solidFill>
              <a:schemeClr val="accent3">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3" name="Ellips 12">
              <a:extLst>
                <a:ext uri="{FF2B5EF4-FFF2-40B4-BE49-F238E27FC236}">
                  <a16:creationId xmlns:a16="http://schemas.microsoft.com/office/drawing/2014/main" id="{483457E7-E7C2-0EA8-B684-2624A7B25BE6}"/>
                </a:ext>
              </a:extLst>
            </p:cNvPr>
            <p:cNvSpPr/>
            <p:nvPr/>
          </p:nvSpPr>
          <p:spPr>
            <a:xfrm>
              <a:off x="8605744" y="942595"/>
              <a:ext cx="179360" cy="171432"/>
            </a:xfrm>
            <a:prstGeom prst="ellipse">
              <a:avLst/>
            </a:prstGeom>
            <a:solidFill>
              <a:srgbClr val="FFECB3"/>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sp>
          <p:nvSpPr>
            <p:cNvPr id="14" name="Ellips 13">
              <a:extLst>
                <a:ext uri="{FF2B5EF4-FFF2-40B4-BE49-F238E27FC236}">
                  <a16:creationId xmlns:a16="http://schemas.microsoft.com/office/drawing/2014/main" id="{23714AEA-45F2-D48D-FC7D-D88BC518B608}"/>
                </a:ext>
              </a:extLst>
            </p:cNvPr>
            <p:cNvSpPr/>
            <p:nvPr/>
          </p:nvSpPr>
          <p:spPr>
            <a:xfrm>
              <a:off x="8856684" y="942595"/>
              <a:ext cx="179360" cy="171432"/>
            </a:xfrm>
            <a:prstGeom prst="ellipse">
              <a:avLst/>
            </a:prstGeom>
            <a:solidFill>
              <a:schemeClr val="accent5">
                <a:lumMod val="20000"/>
                <a:lumOff val="80000"/>
              </a:schemeClr>
            </a:solidFill>
            <a:ln w="6350">
              <a:solidFill>
                <a:schemeClr val="bg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sv-SE"/>
                <a:t> </a:t>
              </a:r>
            </a:p>
          </p:txBody>
        </p:sp>
        <p:cxnSp>
          <p:nvCxnSpPr>
            <p:cNvPr id="15" name="Rak koppling 14">
              <a:extLst>
                <a:ext uri="{FF2B5EF4-FFF2-40B4-BE49-F238E27FC236}">
                  <a16:creationId xmlns:a16="http://schemas.microsoft.com/office/drawing/2014/main" id="{82CC7D48-1FCD-2F5A-EE47-4EB0203B2AB2}"/>
                </a:ext>
              </a:extLst>
            </p:cNvPr>
            <p:cNvCxnSpPr>
              <a:cxnSpLocks/>
            </p:cNvCxnSpPr>
            <p:nvPr/>
          </p:nvCxnSpPr>
          <p:spPr>
            <a:xfrm>
              <a:off x="7225477" y="1281404"/>
              <a:ext cx="4651122"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6" name="Rektangel 15">
            <a:extLst>
              <a:ext uri="{FF2B5EF4-FFF2-40B4-BE49-F238E27FC236}">
                <a16:creationId xmlns:a16="http://schemas.microsoft.com/office/drawing/2014/main" id="{88FD1012-D486-A4D9-8B4A-9AA31A265DC6}"/>
              </a:ext>
            </a:extLst>
          </p:cNvPr>
          <p:cNvSpPr/>
          <p:nvPr/>
        </p:nvSpPr>
        <p:spPr>
          <a:xfrm>
            <a:off x="29629" y="421596"/>
            <a:ext cx="4223408" cy="600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ysClr val="windowText" lastClr="000000"/>
                </a:solidFill>
              </a:rPr>
              <a:t>ORGANISATORISK KONTEXT</a:t>
            </a:r>
          </a:p>
        </p:txBody>
      </p:sp>
      <p:grpSp>
        <p:nvGrpSpPr>
          <p:cNvPr id="17" name="Grupp 16">
            <a:extLst>
              <a:ext uri="{FF2B5EF4-FFF2-40B4-BE49-F238E27FC236}">
                <a16:creationId xmlns:a16="http://schemas.microsoft.com/office/drawing/2014/main" id="{500A188F-A38E-DE8C-DD43-E0D4E577FAA2}"/>
              </a:ext>
            </a:extLst>
          </p:cNvPr>
          <p:cNvGrpSpPr/>
          <p:nvPr/>
        </p:nvGrpSpPr>
        <p:grpSpPr>
          <a:xfrm>
            <a:off x="3931199" y="353304"/>
            <a:ext cx="717068" cy="685373"/>
            <a:chOff x="2889020" y="1682676"/>
            <a:chExt cx="1062527" cy="1015562"/>
          </a:xfrm>
        </p:grpSpPr>
        <p:sp>
          <p:nvSpPr>
            <p:cNvPr id="18" name="Ellips 17">
              <a:extLst>
                <a:ext uri="{FF2B5EF4-FFF2-40B4-BE49-F238E27FC236}">
                  <a16:creationId xmlns:a16="http://schemas.microsoft.com/office/drawing/2014/main" id="{D530428E-E13F-E602-45AF-75FB78204BDF}"/>
                </a:ext>
              </a:extLst>
            </p:cNvPr>
            <p:cNvSpPr/>
            <p:nvPr/>
          </p:nvSpPr>
          <p:spPr>
            <a:xfrm>
              <a:off x="2889020" y="1682676"/>
              <a:ext cx="1062527" cy="1015562"/>
            </a:xfrm>
            <a:prstGeom prst="ellipse">
              <a:avLst/>
            </a:prstGeom>
            <a:solidFill>
              <a:schemeClr val="bg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v-SE"/>
            </a:p>
          </p:txBody>
        </p:sp>
        <p:pic>
          <p:nvPicPr>
            <p:cNvPr id="19" name="Bild 18" descr="Presentation med organisationsschema med hel fyllning">
              <a:extLst>
                <a:ext uri="{FF2B5EF4-FFF2-40B4-BE49-F238E27FC236}">
                  <a16:creationId xmlns:a16="http://schemas.microsoft.com/office/drawing/2014/main" id="{C7A6C884-FEF7-9AB2-BCC5-4FDEFDEA0D6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56193" y="1842623"/>
              <a:ext cx="728180" cy="728180"/>
            </a:xfrm>
            <a:prstGeom prst="rect">
              <a:avLst/>
            </a:prstGeom>
          </p:spPr>
        </p:pic>
      </p:grpSp>
    </p:spTree>
    <p:extLst>
      <p:ext uri="{BB962C8B-B14F-4D97-AF65-F5344CB8AC3E}">
        <p14:creationId xmlns:p14="http://schemas.microsoft.com/office/powerpoint/2010/main" val="1806617753"/>
      </p:ext>
    </p:extLst>
  </p:cSld>
  <p:clrMapOvr>
    <a:masterClrMapping/>
  </p:clrMapOvr>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Hälso- och sjukvård</Template>
  <TotalTime>50</TotalTime>
  <Words>4105</Words>
  <Application>Microsoft Office PowerPoint</Application>
  <PresentationFormat>Bredbild</PresentationFormat>
  <Paragraphs>539</Paragraphs>
  <Slides>25</Slides>
  <Notes>22</Notes>
  <HiddenSlides>1</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25</vt:i4>
      </vt:variant>
    </vt:vector>
  </HeadingPairs>
  <TitlesOfParts>
    <vt:vector size="32" baseType="lpstr">
      <vt:lpstr>Arial</vt:lpstr>
      <vt:lpstr>Bradley Hand ITC</vt:lpstr>
      <vt:lpstr>Calibri</vt:lpstr>
      <vt:lpstr>inherit</vt:lpstr>
      <vt:lpstr>Segoe UI</vt:lpstr>
      <vt:lpstr>Verdana</vt:lpstr>
      <vt:lpstr>VGR</vt:lpstr>
      <vt:lpstr>Självskattningsverktyg</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Självskattningsverktyg innovationsledningsförmåga 2024-03-01</dc:title>
  <dc:creator>Hanna</dc:creator>
  <keywords/>
  <lastModifiedBy>Sandra Olsson</lastModifiedBy>
  <revision>2</revision>
  <lastPrinted>2024-01-24T07:27:45.0000000Z</lastPrinted>
  <dcterms:created xsi:type="dcterms:W3CDTF">2023-02-02T13:58:26.0000000Z</dcterms:created>
  <dcterms:modified xsi:type="dcterms:W3CDTF">2025-08-27T06:20:18.0000000Z</dcterms:modified>
</coreProperties>
</file>