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?>
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5327650" cy="7559675"/>
  <p:notesSz cx="6797675" cy="9926638"/>
  <p:defaultTextStyle>
    <a:defPPr>
      <a:defRPr lang="en-US"/>
    </a:defPPr>
    <a:lvl1pPr marL="0" algn="l" defTabSz="630570" rtl="0" eaLnBrk="1" latinLnBrk="0" hangingPunct="1">
      <a:defRPr sz="1241" kern="1200">
        <a:solidFill>
          <a:schemeClr val="tx1"/>
        </a:solidFill>
        <a:latin typeface="+mn-lt"/>
        <a:ea typeface="+mn-ea"/>
        <a:cs typeface="+mn-cs"/>
      </a:defRPr>
    </a:lvl1pPr>
    <a:lvl2pPr marL="315285" algn="l" defTabSz="630570" rtl="0" eaLnBrk="1" latinLnBrk="0" hangingPunct="1">
      <a:defRPr sz="1241" kern="1200">
        <a:solidFill>
          <a:schemeClr val="tx1"/>
        </a:solidFill>
        <a:latin typeface="+mn-lt"/>
        <a:ea typeface="+mn-ea"/>
        <a:cs typeface="+mn-cs"/>
      </a:defRPr>
    </a:lvl2pPr>
    <a:lvl3pPr marL="630570" algn="l" defTabSz="630570" rtl="0" eaLnBrk="1" latinLnBrk="0" hangingPunct="1">
      <a:defRPr sz="1241" kern="1200">
        <a:solidFill>
          <a:schemeClr val="tx1"/>
        </a:solidFill>
        <a:latin typeface="+mn-lt"/>
        <a:ea typeface="+mn-ea"/>
        <a:cs typeface="+mn-cs"/>
      </a:defRPr>
    </a:lvl3pPr>
    <a:lvl4pPr marL="945855" algn="l" defTabSz="630570" rtl="0" eaLnBrk="1" latinLnBrk="0" hangingPunct="1">
      <a:defRPr sz="1241" kern="1200">
        <a:solidFill>
          <a:schemeClr val="tx1"/>
        </a:solidFill>
        <a:latin typeface="+mn-lt"/>
        <a:ea typeface="+mn-ea"/>
        <a:cs typeface="+mn-cs"/>
      </a:defRPr>
    </a:lvl4pPr>
    <a:lvl5pPr marL="1261140" algn="l" defTabSz="630570" rtl="0" eaLnBrk="1" latinLnBrk="0" hangingPunct="1">
      <a:defRPr sz="1241" kern="1200">
        <a:solidFill>
          <a:schemeClr val="tx1"/>
        </a:solidFill>
        <a:latin typeface="+mn-lt"/>
        <a:ea typeface="+mn-ea"/>
        <a:cs typeface="+mn-cs"/>
      </a:defRPr>
    </a:lvl5pPr>
    <a:lvl6pPr marL="1576426" algn="l" defTabSz="630570" rtl="0" eaLnBrk="1" latinLnBrk="0" hangingPunct="1">
      <a:defRPr sz="1241" kern="1200">
        <a:solidFill>
          <a:schemeClr val="tx1"/>
        </a:solidFill>
        <a:latin typeface="+mn-lt"/>
        <a:ea typeface="+mn-ea"/>
        <a:cs typeface="+mn-cs"/>
      </a:defRPr>
    </a:lvl6pPr>
    <a:lvl7pPr marL="1891711" algn="l" defTabSz="630570" rtl="0" eaLnBrk="1" latinLnBrk="0" hangingPunct="1">
      <a:defRPr sz="1241" kern="1200">
        <a:solidFill>
          <a:schemeClr val="tx1"/>
        </a:solidFill>
        <a:latin typeface="+mn-lt"/>
        <a:ea typeface="+mn-ea"/>
        <a:cs typeface="+mn-cs"/>
      </a:defRPr>
    </a:lvl7pPr>
    <a:lvl8pPr marL="2206996" algn="l" defTabSz="630570" rtl="0" eaLnBrk="1" latinLnBrk="0" hangingPunct="1">
      <a:defRPr sz="1241" kern="1200">
        <a:solidFill>
          <a:schemeClr val="tx1"/>
        </a:solidFill>
        <a:latin typeface="+mn-lt"/>
        <a:ea typeface="+mn-ea"/>
        <a:cs typeface="+mn-cs"/>
      </a:defRPr>
    </a:lvl8pPr>
    <a:lvl9pPr marL="2522281" algn="l" defTabSz="630570" rtl="0" eaLnBrk="1" latinLnBrk="0" hangingPunct="1">
      <a:defRPr sz="12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0" d="100"/>
          <a:sy n="140" d="100"/>
        </p:scale>
        <p:origin x="4422" y="114"/>
      </p:cViewPr>
      <p:guideLst>
        <p:guide orient="horz" pos="2381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7" Type="http://schemas.openxmlformats.org/officeDocument/2006/relationships/slide" Target="slides/slide6.xml"/><Relationship Id="rId16" Type="http://schemas.openxmlformats.org/officeDocument/2006/relationships/viewProps" Target="viewProps.xml"/><Relationship Id="rId2" Type="http://schemas.openxmlformats.org/officeDocument/2006/relationships/slide" Target="slides/slide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5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customXml" Target="../customXml/item4.xml"/></Relationships>
</file>

<file path=ppt/slideLayouts/_rels/slideLayout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2348399"/>
            <a:ext cx="4528503" cy="1620431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48" y="4283816"/>
            <a:ext cx="3729355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40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13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2546" y="302738"/>
            <a:ext cx="1198721" cy="6450223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382" y="302738"/>
            <a:ext cx="3507370" cy="6450223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298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64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848" y="4857792"/>
            <a:ext cx="4528503" cy="15014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848" y="3204113"/>
            <a:ext cx="4528503" cy="165367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69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382" y="1763925"/>
            <a:ext cx="2353046" cy="49890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8222" y="1763925"/>
            <a:ext cx="2353046" cy="49890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3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383" y="1692178"/>
            <a:ext cx="2353970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383" y="2397397"/>
            <a:ext cx="2353970" cy="4355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06372" y="1692178"/>
            <a:ext cx="2354895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06372" y="2397397"/>
            <a:ext cx="2354895" cy="4355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43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418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75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383" y="300987"/>
            <a:ext cx="1752760" cy="12809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2963" y="300988"/>
            <a:ext cx="2978304" cy="64519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6383" y="1581933"/>
            <a:ext cx="1752760" cy="51710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0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256" y="5291773"/>
            <a:ext cx="3196590" cy="6247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44256" y="675471"/>
            <a:ext cx="3196590" cy="45358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4256" y="5916497"/>
            <a:ext cx="3196590" cy="8872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254355"/>
      </p:ext>
    </p:extLst>
  </p:cSld>
  <p:clrMapOvr>
    <a:masterClrMapping/>
  </p:clrMapOvr>
</p:sldLayout>
</file>

<file path=ppt/slideMasters/_rels/slideMaster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383" y="302738"/>
            <a:ext cx="4794885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383" y="1763925"/>
            <a:ext cx="4794885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6383" y="7006700"/>
            <a:ext cx="124311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8ACBE-F51B-4310-AC0B-54963141DEC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0281" y="7006700"/>
            <a:ext cx="168708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8150" y="7006700"/>
            <a:ext cx="124311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23CFB-8E71-4B03-9A4D-C542B9203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64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image1.png"/>
  <Relationship Id="rId3" Type="http://schemas.openxmlformats.org/officeDocument/2006/relationships/hyperlink" TargetMode="External" Target="http://www.bildstod.se/"/>
  <Relationship Id="rId4" Type="http://schemas.openxmlformats.org/officeDocument/2006/relationships/hyperlink" TargetMode="External" Target="http://www.dart-gbg.org/licenser/"/>
</Relationships>

</file>

<file path=ppt/slides/_rels/slide1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image" Target="../media/image10.png"/>
</Relationships>

</file>

<file path=ppt/slides/_rels/slide1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image" Target="../media/image11.png"/>
</Relationships>

</file>

<file path=ppt/slides/_rels/slide1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image" Target="../media/image12.png"/>
</Relationships>

</file>

<file path=ppt/slides/_rels/slide1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hyperlink" TargetMode="External" Target="https://www.vgregion.se/ov/dart/fardigt-material/om-dig/"/>
</Relationships>

</file>

<file path=ppt/slides/_rels/slide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  <Relationship Id="rId2" Type="http://schemas.openxmlformats.org/officeDocument/2006/relationships/image" Target="../media/image2.png"/>
</Relationships>

</file>

<file path=ppt/slides/_rels/slide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  <Relationship Id="rId2" Type="http://schemas.openxmlformats.org/officeDocument/2006/relationships/image" Target="../media/image3.png"/>
</Relationships>

</file>

<file path=ppt/slides/_rels/slide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  <Relationship Id="rId2" Type="http://schemas.openxmlformats.org/officeDocument/2006/relationships/image" Target="../media/image4.png"/>
  <Relationship Id="rId3" Type="http://schemas.openxmlformats.org/officeDocument/2006/relationships/image" Target="../media/image5.png"/>
</Relationships>

</file>

<file path=ppt/slides/_rels/slide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  <Relationship Id="rId2" Type="http://schemas.openxmlformats.org/officeDocument/2006/relationships/image" Target="../media/image6.png"/>
  <Relationship Id="rId3" Type="http://schemas.openxmlformats.org/officeDocument/2006/relationships/image" Target="../media/image7.png"/>
  <Relationship Id="rId4" Type="http://schemas.openxmlformats.org/officeDocument/2006/relationships/image" Target="../media/image8.png"/>
</Relationships>

</file>

<file path=ppt/slides/_rels/slide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image" Target="../media/image9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/>
          <p:cNvSpPr txBox="1"/>
          <p:nvPr/>
        </p:nvSpPr>
        <p:spPr>
          <a:xfrm>
            <a:off x="71538" y="107429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 b="1" dirty="0"/>
              <a:t>Kommunikationspass</a:t>
            </a:r>
          </a:p>
          <a:p>
            <a:pPr algn="ctr"/>
            <a:endParaRPr lang="sv-SE" sz="2400" b="1" dirty="0"/>
          </a:p>
          <a:p>
            <a:pPr algn="ctr"/>
            <a:r>
              <a:rPr lang="sv-SE" sz="2400" b="1" dirty="0"/>
              <a:t>Jag heter</a:t>
            </a:r>
          </a:p>
          <a:p>
            <a:pPr algn="ctr"/>
            <a:endParaRPr lang="sv-SE" sz="2400" b="1" dirty="0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615" y="2195661"/>
            <a:ext cx="1710421" cy="1710421"/>
          </a:xfrm>
          <a:prstGeom prst="rect">
            <a:avLst/>
          </a:prstGeom>
        </p:spPr>
      </p:pic>
      <p:sp>
        <p:nvSpPr>
          <p:cNvPr id="4" name="textruta 3"/>
          <p:cNvSpPr txBox="1"/>
          <p:nvPr/>
        </p:nvSpPr>
        <p:spPr>
          <a:xfrm>
            <a:off x="719609" y="5219997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800" b="1" dirty="0"/>
              <a:t>Läs denna bok!</a:t>
            </a:r>
            <a:endParaRPr lang="sv-SE" sz="1800" dirty="0"/>
          </a:p>
          <a:p>
            <a:pPr algn="ctr"/>
            <a:r>
              <a:rPr lang="sv-SE" sz="1800" dirty="0"/>
              <a:t>Boken hjälper dig att lära känna mig och hur jag kommunicerar.</a:t>
            </a:r>
          </a:p>
          <a:p>
            <a:pPr algn="ctr"/>
            <a:r>
              <a:rPr lang="sv-SE" sz="1800" dirty="0"/>
              <a:t>Läs helst tillsammans med mig.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143545" y="6974758"/>
            <a:ext cx="5040560" cy="47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Bilder i detta material kommer från </a:t>
            </a:r>
            <a:r>
              <a:rPr lang="sv-SE" dirty="0">
                <a:hlinkClick r:id="rId3"/>
              </a:rPr>
              <a:t>www.bildstod.se</a:t>
            </a:r>
            <a:r>
              <a:rPr lang="sv-SE" dirty="0"/>
              <a:t> . För information om hur bilderna får användas se  </a:t>
            </a:r>
            <a:r>
              <a:rPr lang="sv-SE" dirty="0" err="1">
                <a:hlinkClick r:id="rId4"/>
              </a:rPr>
              <a:t>https</a:t>
            </a:r>
            <a:r>
              <a:rPr lang="sv-SE" dirty="0">
                <a:hlinkClick r:id="rId4"/>
              </a:rPr>
              <a:t>://</a:t>
            </a:r>
            <a:r>
              <a:rPr lang="sv-SE" dirty="0" err="1">
                <a:hlinkClick r:id="rId4"/>
              </a:rPr>
              <a:t>www.vgregion.se</a:t>
            </a:r>
            <a:r>
              <a:rPr lang="sv-SE" dirty="0">
                <a:hlinkClick r:id="rId4"/>
              </a:rPr>
              <a:t>/</a:t>
            </a:r>
            <a:r>
              <a:rPr lang="sv-SE" dirty="0" err="1">
                <a:hlinkClick r:id="rId4"/>
              </a:rPr>
              <a:t>ov</a:t>
            </a:r>
            <a:r>
              <a:rPr lang="sv-SE" dirty="0">
                <a:hlinkClick r:id="rId4"/>
              </a:rPr>
              <a:t>/dart/licenser/</a:t>
            </a: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5081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Jag tycker inte om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477" y="114036"/>
            <a:ext cx="933538" cy="92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456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Saker jag kan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8960" y="179437"/>
            <a:ext cx="850413" cy="85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83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Jag behöver hjälp</a:t>
            </a:r>
            <a:br>
              <a:rPr lang="sv-SE" sz="2400" b="1" dirty="0"/>
            </a:br>
            <a:r>
              <a:rPr lang="sv-SE" sz="2400" b="1" dirty="0"/>
              <a:t>med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964" y="188187"/>
            <a:ext cx="748304" cy="74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1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ruta 2"/>
          <p:cNvSpPr txBox="1"/>
          <p:nvPr/>
        </p:nvSpPr>
        <p:spPr>
          <a:xfrm>
            <a:off x="935633" y="4427909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/>
              <a:t>Uppdaterat </a:t>
            </a:r>
            <a:r>
              <a:rPr lang="sv-SE" sz="2000" dirty="0" err="1"/>
              <a:t>ååmmdd</a:t>
            </a:r>
            <a:endParaRPr lang="sv-SE" sz="2000" dirty="0"/>
          </a:p>
        </p:txBody>
      </p:sp>
      <p:sp>
        <p:nvSpPr>
          <p:cNvPr id="4" name="textruta 3"/>
          <p:cNvSpPr txBox="1"/>
          <p:nvPr/>
        </p:nvSpPr>
        <p:spPr>
          <a:xfrm>
            <a:off x="1079649" y="5652045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Utarbetat av  NN logoped, NN pappa, NN assistent, NN god man</a:t>
            </a:r>
          </a:p>
        </p:txBody>
      </p:sp>
    </p:spTree>
    <p:extLst>
      <p:ext uri="{BB962C8B-B14F-4D97-AF65-F5344CB8AC3E}">
        <p14:creationId xmlns:p14="http://schemas.microsoft.com/office/powerpoint/2010/main" val="2794144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/>
          <p:cNvSpPr txBox="1"/>
          <p:nvPr/>
        </p:nvSpPr>
        <p:spPr>
          <a:xfrm>
            <a:off x="575593" y="323453"/>
            <a:ext cx="4248472" cy="6584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Detta är en mall som du kan använda för att snabbt komma igång med ditt kommunikationspass. </a:t>
            </a:r>
          </a:p>
          <a:p>
            <a:endParaRPr lang="sv-SE" dirty="0"/>
          </a:p>
          <a:p>
            <a:r>
              <a:rPr lang="sv-SE" dirty="0"/>
              <a:t>Det första du behöver göra är att spara den här mallen på ett lämpligt ställe på din dator eller ett USB. </a:t>
            </a:r>
          </a:p>
          <a:p>
            <a:r>
              <a:rPr lang="sv-SE" dirty="0"/>
              <a:t>Sedan sparar du om igen med ett lämpligt namn för det kommunikationspass som du är på gång att tillverka, t.ex. ”Kalle Kulas kommunikationspass </a:t>
            </a:r>
            <a:r>
              <a:rPr lang="sv-SE" dirty="0" err="1"/>
              <a:t>sept</a:t>
            </a:r>
            <a:r>
              <a:rPr lang="sv-SE" dirty="0"/>
              <a:t> 2015”. På det sättet har du alltid en mall kvar.</a:t>
            </a:r>
          </a:p>
          <a:p>
            <a:endParaRPr lang="sv-SE" dirty="0"/>
          </a:p>
          <a:p>
            <a:r>
              <a:rPr lang="sv-SE" dirty="0"/>
              <a:t>Byt ut bilder där du behöver – egna fotografier eller andra bilder från t.ex. </a:t>
            </a:r>
            <a:r>
              <a:rPr lang="sv-SE" dirty="0" err="1"/>
              <a:t>Bildstöd</a:t>
            </a:r>
            <a:r>
              <a:rPr lang="sv-SE" dirty="0"/>
              <a:t>. Tänk på att den här mallen är till för att du ska få idéer till hur ett kommunikationspass kan se ut. Du anpassar helt och hållet utefter behov.</a:t>
            </a:r>
          </a:p>
          <a:p>
            <a:r>
              <a:rPr lang="sv-SE" dirty="0"/>
              <a:t>KOM IHÅG! När du ändrar rubriker och/eller ordning på dina plåtar så behöver du samtidigt anpassa innehållsförteckningen.</a:t>
            </a:r>
          </a:p>
          <a:p>
            <a:endParaRPr lang="sv-SE" dirty="0"/>
          </a:p>
          <a:p>
            <a:r>
              <a:rPr lang="sv-SE" dirty="0"/>
              <a:t>Tips för att skriva ut i A5- eller A6-storlek.</a:t>
            </a:r>
          </a:p>
          <a:p>
            <a:r>
              <a:rPr lang="sv-SE" dirty="0"/>
              <a:t>Gå in på ”Arkiv”, ”Skriv ut”. Gå in på ”Skrivaregenskaper”.</a:t>
            </a:r>
          </a:p>
          <a:p>
            <a:r>
              <a:rPr lang="sv-SE" dirty="0"/>
              <a:t>I rutan som kommer upp letar du reda på rubriken ”Layout” eller ”Flersidig utskrift” (den här rubriken är olika för olika skrivare). </a:t>
            </a:r>
          </a:p>
          <a:p>
            <a:r>
              <a:rPr lang="sv-SE" dirty="0"/>
              <a:t>Om du vill skriva ut i A5-storlek ska du välja ”2 sidor per ark”</a:t>
            </a:r>
          </a:p>
          <a:p>
            <a:r>
              <a:rPr lang="sv-SE" dirty="0"/>
              <a:t>Om du vill skriva ut i A6-storlek ska du välja ”4 sidor per ark”</a:t>
            </a:r>
          </a:p>
          <a:p>
            <a:r>
              <a:rPr lang="sv-SE" dirty="0"/>
              <a:t>Tryck ”Ok” och sedan ”Skriv ut”.</a:t>
            </a:r>
          </a:p>
          <a:p>
            <a:endParaRPr lang="sv-SE" dirty="0"/>
          </a:p>
          <a:p>
            <a:r>
              <a:rPr lang="sv-SE" dirty="0"/>
              <a:t>Kom ihåg att radera den här sidan innan du skriver ut.</a:t>
            </a:r>
          </a:p>
          <a:p>
            <a:endParaRPr lang="sv-SE" dirty="0"/>
          </a:p>
          <a:p>
            <a:endParaRPr lang="sv-SE" dirty="0"/>
          </a:p>
          <a:p>
            <a:r>
              <a:rPr lang="sv-SE" dirty="0"/>
              <a:t>Här kan du ladda hem ett handledningsdokument för att få mer tips på hur det går till att tillverka ett kommunikationspass:</a:t>
            </a:r>
          </a:p>
          <a:p>
            <a:endParaRPr lang="sv-SE" dirty="0"/>
          </a:p>
          <a:p>
            <a:r>
              <a:rPr lang="sv-SE" dirty="0" err="1">
                <a:hlinkClick r:id="rId2"/>
              </a:rPr>
              <a:t>https</a:t>
            </a:r>
            <a:r>
              <a:rPr lang="sv-SE" dirty="0">
                <a:hlinkClick r:id="rId2"/>
              </a:rPr>
              <a:t>://</a:t>
            </a:r>
            <a:r>
              <a:rPr lang="sv-SE" dirty="0" err="1">
                <a:hlinkClick r:id="rId2"/>
              </a:rPr>
              <a:t>www.vgregion.se</a:t>
            </a:r>
            <a:r>
              <a:rPr lang="sv-SE" dirty="0">
                <a:hlinkClick r:id="rId2"/>
              </a:rPr>
              <a:t>/</a:t>
            </a:r>
            <a:r>
              <a:rPr lang="sv-SE" dirty="0" err="1">
                <a:hlinkClick r:id="rId2"/>
              </a:rPr>
              <a:t>ov</a:t>
            </a:r>
            <a:r>
              <a:rPr lang="sv-SE" dirty="0">
                <a:hlinkClick r:id="rId2"/>
              </a:rPr>
              <a:t>/dart/</a:t>
            </a:r>
            <a:r>
              <a:rPr lang="sv-SE" dirty="0" err="1">
                <a:hlinkClick r:id="rId2"/>
              </a:rPr>
              <a:t>fardigt</a:t>
            </a:r>
            <a:r>
              <a:rPr lang="sv-SE" dirty="0">
                <a:hlinkClick r:id="rId2"/>
              </a:rPr>
              <a:t>-material/om-dig/</a:t>
            </a:r>
            <a:r>
              <a:rPr lang="sv-SE" dirty="0"/>
              <a:t> </a:t>
            </a:r>
            <a:br>
              <a:rPr lang="sv-SE" dirty="0"/>
            </a:br>
            <a:r>
              <a:rPr lang="sv-SE" dirty="0"/>
              <a:t>Dokumentet heter ”Handledning”. </a:t>
            </a:r>
          </a:p>
        </p:txBody>
      </p:sp>
    </p:spTree>
    <p:extLst>
      <p:ext uri="{BB962C8B-B14F-4D97-AF65-F5344CB8AC3E}">
        <p14:creationId xmlns:p14="http://schemas.microsoft.com/office/powerpoint/2010/main" val="4161952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Innehåll </a:t>
            </a:r>
            <a:r>
              <a:rPr lang="sv-SE" sz="1400" dirty="0"/>
              <a:t>(välj lämpliga rubriker)</a:t>
            </a:r>
            <a:br>
              <a:rPr lang="sv-SE" sz="1400" dirty="0"/>
            </a:br>
            <a:r>
              <a:rPr lang="sv-SE" sz="1400" i="1" dirty="0"/>
              <a:t>Tänk på att ett pass inte bör ha fler än 20 sidor</a:t>
            </a:r>
            <a:endParaRPr lang="sv-SE" sz="14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66383" y="1907629"/>
            <a:ext cx="4794885" cy="4989036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sv-SE" sz="2400" dirty="0"/>
              <a:t>Presentation av mig/Om mig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Översikt ”det här är mina problem. Min diagnos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Så här hälsar jag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Mitt kommunikationssystem: Du behöver veta att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Innan jag kan prata med dig behöver vi fixa några saker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Du pratar bäst med mig…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Jag pratar bäst med dig…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Min familj/viktiga personer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Min syn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Lyssna och höra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Viktigt att veta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Jag arbetar bäst när…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Mina starka sidor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Jag tycker om…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Jag tycker inte om…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Sådant som jag kan göra själv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Sådant som jag kan göra med lite </a:t>
            </a:r>
            <a:r>
              <a:rPr lang="sv-SE" sz="2400" dirty="0" err="1"/>
              <a:t>tilsyn</a:t>
            </a:r>
            <a:endParaRPr lang="sv-SE" sz="2400" dirty="0"/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Sådant som jag behöver hjälp med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Sådant som jag behöver avrådas från att göra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Sådant som jag tycker om att göra, kan prata om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Sådant som jag jobbar på</a:t>
            </a:r>
          </a:p>
          <a:p>
            <a:pPr marL="514350" indent="-514350">
              <a:buFont typeface="+mj-lt"/>
              <a:buAutoNum type="arabicPeriod"/>
            </a:pPr>
            <a:r>
              <a:rPr lang="sv-SE" sz="2400" dirty="0"/>
              <a:t>Specifik information</a:t>
            </a:r>
          </a:p>
        </p:txBody>
      </p:sp>
    </p:spTree>
    <p:extLst>
      <p:ext uri="{BB962C8B-B14F-4D97-AF65-F5344CB8AC3E}">
        <p14:creationId xmlns:p14="http://schemas.microsoft.com/office/powerpoint/2010/main" val="2705513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Om mig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 dirty="0"/>
              <a:t>Kort presentation, t.ex.</a:t>
            </a:r>
          </a:p>
          <a:p>
            <a:r>
              <a:rPr lang="sv-SE" sz="1800" dirty="0"/>
              <a:t>Namn</a:t>
            </a:r>
          </a:p>
          <a:p>
            <a:r>
              <a:rPr lang="sv-SE" sz="1800" dirty="0"/>
              <a:t>Ålder och/eller födelsedag</a:t>
            </a:r>
          </a:p>
          <a:p>
            <a:r>
              <a:rPr lang="sv-SE" sz="1800" dirty="0"/>
              <a:t>Adress</a:t>
            </a:r>
          </a:p>
          <a:p>
            <a:r>
              <a:rPr lang="sv-SE" sz="1800" dirty="0"/>
              <a:t>Telefonnummer</a:t>
            </a:r>
          </a:p>
          <a:p>
            <a:r>
              <a:rPr lang="sv-SE" sz="1800" dirty="0"/>
              <a:t>Skola arbete</a:t>
            </a:r>
          </a:p>
          <a:p>
            <a:r>
              <a:rPr lang="sv-SE" sz="1800" dirty="0"/>
              <a:t>Ev. foto på hem och skola/arbete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945" y="270326"/>
            <a:ext cx="1036037" cy="103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944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Min familj/viktiga personer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 dirty="0"/>
              <a:t>Foto, namn, relation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2017" y="88081"/>
            <a:ext cx="828539" cy="823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74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Viktigt att veta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 dirty="0"/>
              <a:t>Ex. livsviktig information</a:t>
            </a:r>
          </a:p>
          <a:p>
            <a:r>
              <a:rPr lang="sv-SE" sz="1800" dirty="0"/>
              <a:t>Andra saker som är särskilt viktiga för mig</a:t>
            </a:r>
          </a:p>
          <a:p>
            <a:endParaRPr lang="sv-SE" sz="1800" dirty="0"/>
          </a:p>
        </p:txBody>
      </p:sp>
    </p:spTree>
    <p:extLst>
      <p:ext uri="{BB962C8B-B14F-4D97-AF65-F5344CB8AC3E}">
        <p14:creationId xmlns:p14="http://schemas.microsoft.com/office/powerpoint/2010/main" val="2281417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Så här</a:t>
            </a:r>
            <a:br>
              <a:rPr lang="sv-SE" sz="2400" b="1" dirty="0"/>
            </a:br>
            <a:r>
              <a:rPr lang="sv-SE" sz="2400" b="1" dirty="0"/>
              <a:t>kommunicerar jag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 dirty="0"/>
              <a:t>T. ex signaler för Ja och Nej</a:t>
            </a:r>
          </a:p>
          <a:p>
            <a:r>
              <a:rPr lang="sv-SE" sz="1800" dirty="0"/>
              <a:t>Kommunikationshjälpmedel</a:t>
            </a:r>
          </a:p>
          <a:p>
            <a:r>
              <a:rPr lang="sv-SE" sz="1800" dirty="0"/>
              <a:t>AKK-sätt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942" y="26694"/>
            <a:ext cx="864154" cy="864154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753" y="3347789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636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Du kan hjälpa mig</a:t>
            </a:r>
            <a:br>
              <a:rPr lang="sv-SE" sz="2400" b="1" dirty="0"/>
            </a:br>
            <a:r>
              <a:rPr lang="sv-SE" sz="2400" b="1" dirty="0"/>
              <a:t>kommunicera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 dirty="0"/>
              <a:t>Se till att jag sitter bra i min rullstol</a:t>
            </a:r>
          </a:p>
          <a:p>
            <a:pPr marL="0" indent="0">
              <a:buNone/>
            </a:pPr>
            <a:endParaRPr lang="sv-SE" sz="1800" dirty="0"/>
          </a:p>
          <a:p>
            <a:r>
              <a:rPr lang="sv-SE" sz="1800" dirty="0"/>
              <a:t>Vänta tills jag hinner svara</a:t>
            </a:r>
          </a:p>
          <a:p>
            <a:endParaRPr lang="sv-SE" sz="1800" dirty="0"/>
          </a:p>
          <a:p>
            <a:r>
              <a:rPr lang="sv-SE" sz="1800" dirty="0"/>
              <a:t>Använd bilder och/eller tecken</a:t>
            </a:r>
            <a:br>
              <a:rPr lang="sv-SE" sz="1800" dirty="0"/>
            </a:br>
            <a:r>
              <a:rPr lang="sv-SE" sz="1800" dirty="0"/>
              <a:t>när du talar till mig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969" y="1562684"/>
            <a:ext cx="593772" cy="593772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107" y="3059757"/>
            <a:ext cx="368840" cy="835225"/>
          </a:xfrm>
          <a:prstGeom prst="rect">
            <a:avLst/>
          </a:prstGeom>
        </p:spPr>
      </p:pic>
      <p:pic>
        <p:nvPicPr>
          <p:cNvPr id="7" name="Bildobjekt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463" y="4225079"/>
            <a:ext cx="637916" cy="63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504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400" b="1" dirty="0"/>
              <a:t>Jag tycker om</a:t>
            </a:r>
          </a:p>
        </p:txBody>
      </p:sp>
      <p:pic>
        <p:nvPicPr>
          <p:cNvPr id="10" name="Bildobjekt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175" y="0"/>
            <a:ext cx="971525" cy="9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6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VGR Dokument SU" ma:contentTypeID="0x01010006EBECDF67F89F4D8BC5FAF3B8FA559B0D00849C14D30916974E836859F2017C7EAF" ma:contentTypeVersion="26" ma:contentTypeDescription="Skapa ett nytt dokument." ma:contentTypeScope="" ma:versionID="b7660a282e12651ad3a70cd0aff6567c">
  <xsd:schema xmlns:xsd="http://www.w3.org/2001/XMLSchema" xmlns:xs="http://www.w3.org/2001/XMLSchema" xmlns:p="http://schemas.microsoft.com/office/2006/metadata/properties" xmlns:ns2="597d7713-8a3d-4bd2-ae30-edced55b2c1b" xmlns:ns3="5a587b4b-8a28-4367-bb1d-af6dadb94c50" xmlns:ns6="4552c23f-a756-462f-8287-3ff35245ed68" xmlns:ns7="08a5e69b-5eeb-45ca-b623-f5f1d89ce3a7" targetNamespace="http://schemas.microsoft.com/office/2006/metadata/properties" ma:root="true" ma:fieldsID="05e556d68fa046bd8d6b277bf83cb7c5" ns2:_="" ns3:_="" ns6:_="" ns7:_="">
    <xsd:import namespace="597d7713-8a3d-4bd2-ae30-edced55b2c1b"/>
    <xsd:import namespace="5a587b4b-8a28-4367-bb1d-af6dadb94c50"/>
    <xsd:import namespace="4552c23f-a756-462f-8287-3ff35245ed68"/>
    <xsd:import namespace="08a5e69b-5eeb-45ca-b623-f5f1d89ce3a7"/>
    <xsd:element name="properties">
      <xsd:complexType>
        <xsd:sequence>
          <xsd:element name="documentManagement">
            <xsd:complexType>
              <xsd:all>
                <xsd:element ref="ns2:VGR_EgenAmnesindelning" minOccurs="0"/>
                <xsd:element ref="ns2:VGR_DokBeskrivning" minOccurs="0"/>
                <xsd:element ref="ns2:VGR_TillgangligFran" minOccurs="0"/>
                <xsd:element ref="ns2:VGR_TillgangligTill" minOccurs="0"/>
                <xsd:element ref="ns2:VGR_AtkomstRatt" minOccurs="0"/>
                <xsd:element ref="ns2:VGR_Sekretess" minOccurs="0"/>
                <xsd:element ref="ns2:VGR_PubliceratAv" minOccurs="0"/>
                <xsd:element ref="ns2:VGR_PubliceratDatum" minOccurs="0"/>
                <xsd:element ref="ns2:VGR_DokStatus" minOccurs="0"/>
                <xsd:element ref="ns2:VGR_DokStatusMessage" minOccurs="0"/>
                <xsd:element ref="ns2:i1597c54c9084fe5ae9163fac681e86b" minOccurs="0"/>
                <xsd:element ref="ns2:m534ae9efef34a1ab5a1291502fec5e5" minOccurs="0"/>
                <xsd:element ref="ns3:TaxCatchAll" minOccurs="0"/>
                <xsd:element ref="ns2:a7144f27c6ef407e8fb4465121afbe2b" minOccurs="0"/>
                <xsd:element ref="ns2:VGR_DokItemId" minOccurs="0"/>
                <xsd:element ref="ns2:VGR_MellanarkivId" minOccurs="0"/>
                <xsd:element ref="ns2:VGR_MellanarkivUrl" minOccurs="0"/>
                <xsd:element ref="ns2:VGR_MellanarkivWebbUrl" minOccurs="0"/>
                <xsd:element ref="ns2:VGR_ArkivDatum" minOccurs="0"/>
                <xsd:element ref="ns2:VGR_Gallras" minOccurs="0"/>
                <xsd:element ref="ns2:ec6953a5eee3424faece5c2353cf0721" minOccurs="0"/>
                <xsd:element ref="ns3:TaxCatchAllLabel" minOccurs="0"/>
                <xsd:element ref="ns3:TaxKeywordTaxHTField" minOccurs="0"/>
                <xsd:element ref="ns6:f81e099824a143f999fb44b252d808f6" minOccurs="0"/>
                <xsd:element ref="ns3:_dlc_DocIdUrl" minOccurs="0"/>
                <xsd:element ref="ns3:_dlc_DocIdPersistId" minOccurs="0"/>
                <xsd:element ref="ns3:_dlc_DocId" minOccurs="0"/>
                <xsd:element ref="ns6:SharedWithUsers" minOccurs="0"/>
                <xsd:element ref="ns7:Administration" minOccurs="0"/>
                <xsd:element ref="ns7:Verksamhet" minOccurs="0"/>
                <xsd:element ref="ns7:Teknik0" minOccurs="0"/>
                <xsd:element ref="ns7:Egenskaper" minOccurs="0"/>
                <xsd:element ref="ns7:Personal" minOccurs="0"/>
                <xsd:element ref="ns7:M_x00f6_testyp" minOccurs="0"/>
                <xsd:element ref="ns7:M_x00f6_tesdatum" minOccurs="0"/>
                <xsd:element ref="ns7:Egna_x0020_nyckelord" minOccurs="0"/>
                <xsd:element ref="ns7:Dat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7d7713-8a3d-4bd2-ae30-edced55b2c1b" elementFormDefault="qualified">
    <xsd:import namespace="http://schemas.microsoft.com/office/2006/documentManagement/types"/>
    <xsd:import namespace="http://schemas.microsoft.com/office/infopath/2007/PartnerControls"/>
    <xsd:element name="VGR_EgenAmnesindelning" ma:index="5" nillable="true" ma:displayName="Egen ämnesindelning" ma:description="Används för att samla upprättade handlingar utifrån egna ämnesindelningar. Flera ämnen separeras med kommatecken. Används vid publicering på webben." ma:hidden="true" ma:internalName="VGR_EgenAmnesindelning">
      <xsd:simpleType>
        <xsd:restriction base="dms:Text">
          <xsd:maxLength value="255"/>
        </xsd:restriction>
      </xsd:simpleType>
    </xsd:element>
    <xsd:element name="VGR_DokBeskrivning" ma:index="7" nillable="true" ma:displayName="Dokumentbeskrivning" ma:description="Kort beskrivning av innehållet i handlingen." ma:internalName="VGR_DokBeskrivning">
      <xsd:simpleType>
        <xsd:restriction base="dms:Note">
          <xsd:maxLength value="255"/>
        </xsd:restriction>
      </xsd:simpleType>
    </xsd:element>
    <xsd:element name="VGR_TillgangligFran" ma:index="8" nillable="true" ma:displayName="Tillgänglig från" ma:description="Tidpunkt när den upprättade handlingen blir publik och därmed nås från söktjänster och eventuella websidor." ma:format="DateTime" ma:hidden="true" ma:internalName="VGR_TillgangligFran" ma:readOnly="true">
      <xsd:simpleType>
        <xsd:restriction base="dms:DateTime"/>
      </xsd:simpleType>
    </xsd:element>
    <xsd:element name="VGR_TillgangligTill" ma:index="9" nillable="true" ma:displayName="Tillgänglig till" ma:description="Tidpunkt när den upprättade handlingen inte längre är publik och inte längre nås från söktjänster och eventuella websidor." ma:format="DateTime" ma:hidden="true" ma:internalName="VGR_TillgangligTill" ma:readOnly="true">
      <xsd:simpleType>
        <xsd:restriction base="dms:DateTime"/>
      </xsd:simpleType>
    </xsd:element>
    <xsd:element name="VGR_AtkomstRatt" ma:index="10" nillable="true" ma:displayName="Åtkomsträtt (värde)" ma:default="0" ma:description="Vilken spridning den upprättade handlingen ska ha. Vilka som ska kunna komma åt handlingen från mellanarkivet, söktjänster och eventuella websidor." ma:format="Dropdown" ma:hidden="true" ma:internalName="VGR_AtkomstRatt" ma:readOnly="true">
      <xsd:simpleType>
        <xsd:restriction base="dms:Choice">
          <xsd:enumeration value="0"/>
          <xsd:enumeration value="1"/>
          <xsd:enumeration value="2"/>
          <xsd:enumeration value="3"/>
          <xsd:enumeration value="4"/>
        </xsd:restriction>
      </xsd:simpleType>
    </xsd:element>
    <xsd:element name="VGR_Sekretess" ma:index="11" nillable="true" ma:displayName="Skyddskod" ma:default="Allmän handling - Offentlig" ma:description="Skyddsbehov av informationen i den upprättade handlingen. Vid sekretess eller känsliga personuppgifter ska detta anges." ma:format="Dropdown" ma:hidden="true" ma:internalName="VGR_Sekretess" ma:readOnly="true">
      <xsd:simpleType>
        <xsd:restriction base="dms:Choice">
          <xsd:enumeration value="Allmän handling - Offentlig"/>
          <xsd:enumeration value="Sekretess - Allmän handling - skyddad enligt sekretess"/>
          <xsd:enumeration value="GDPR - Allmän handling - skyddad enligt GDPR"/>
        </xsd:restriction>
      </xsd:simpleType>
    </xsd:element>
    <xsd:element name="VGR_PubliceratAv" ma:index="13" nillable="true" ma:displayName="Upprättad av" ma:description="Inloggad person som upprättat dokumentet" ma:hidden="true" ma:SharePointGroup="0" ma:internalName="VGR_PubliceratAv" ma:readOnly="tru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VGR_PubliceratDatum" ma:index="14" nillable="true" ma:displayName="Upprättad datum" ma:description="Tidpunkt när dokumentet upprättades och levererades som allmän handling till mellanarkivet" ma:format="DateTime" ma:hidden="true" ma:internalName="VGR_PubliceratDatum" ma:readOnly="true">
      <xsd:simpleType>
        <xsd:restriction base="dms:DateTime"/>
      </xsd:simpleType>
    </xsd:element>
    <xsd:element name="VGR_DokStatus" ma:index="15" nillable="true" ma:displayName="Mellanarkivstatus" ma:default="Arbetsmaterial" ma:description="Statusmärkning för dokument som beskriver var i processen dokumentet finns." ma:format="Dropdown" ma:hidden="true" ma:internalName="VGR_DokStatus" ma:readOnly="true">
      <xsd:simpleType>
        <xsd:restriction base="dms:Choice">
          <xsd:enumeration value="Arbetsmaterial"/>
          <xsd:enumeration value="Väntar på allmän handling"/>
          <xsd:enumeration value="Allmän handling"/>
          <xsd:enumeration value="Fel vid allmän handling"/>
        </xsd:restriction>
      </xsd:simpleType>
    </xsd:element>
    <xsd:element name="VGR_DokStatusMessage" ma:index="18" nillable="true" ma:displayName="Dokumentlogg" ma:hidden="true" ma:internalName="VGR_DokStatusMessage" ma:readOnly="true">
      <xsd:simpleType>
        <xsd:restriction base="dms:Note">
          <xsd:maxLength value="62000"/>
        </xsd:restriction>
      </xsd:simpleType>
    </xsd:element>
    <xsd:element name="i1597c54c9084fe5ae9163fac681e86b" ma:index="22" nillable="true" ma:taxonomy="true" ma:internalName="i1597c54c9084fe5ae9163fac681e86b" ma:taxonomyFieldName="VGR_Lagparagraf" ma:displayName="Lagparagraf" ma:default="" ma:fieldId="{21597c54-c908-4fe5-ae91-63fac681e86b}" ma:sspId="9ae8f2b4-7723-4074-8d0a-ecbcde67f65a" ma:termSetId="ddb163ed-d655-4cf1-bb2c-a91ec57f9ce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534ae9efef34a1ab5a1291502fec5e5" ma:index="23" nillable="true" ma:taxonomy="true" ma:internalName="m534ae9efef34a1ab5a1291502fec5e5" ma:taxonomyFieldName="VGR_SkapatEnhet" ma:displayName="Upprättad av enhet" ma:default="" ma:fieldId="{6534ae9e-fef3-4a1a-b5a1-291502fec5e5}" ma:sspId="9ae8f2b4-7723-4074-8d0a-ecbcde67f65a" ma:termSetId="9cea25d0-9008-4d39-abcf-763a6009e6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7144f27c6ef407e8fb4465121afbe2b" ma:index="26" nillable="true" ma:taxonomy="true" ma:internalName="a7144f27c6ef407e8fb4465121afbe2b" ma:taxonomyFieldName="VGR_UpprattadForEnheter" ma:displayName="Upprättad för enhet" ma:default="" ma:fieldId="{a7144f27-c6ef-407e-8fb4-465121afbe2b}" ma:taxonomyMulti="true" ma:sspId="9ae8f2b4-7723-4074-8d0a-ecbcde67f65a" ma:termSetId="9cea25d0-9008-4d39-abcf-763a6009e6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VGR_DokItemId" ma:index="28" nillable="true" ma:displayName="DokItemId" ma:hidden="true" ma:internalName="VGR_DokItemId" ma:readOnly="true">
      <xsd:simpleType>
        <xsd:restriction base="dms:Text">
          <xsd:maxLength value="255"/>
        </xsd:restriction>
      </xsd:simpleType>
    </xsd:element>
    <xsd:element name="VGR_MellanarkivId" ma:index="29" nillable="true" ma:displayName="MellanarkivId" ma:hidden="true" ma:internalName="VGR_MellanarkivId" ma:readOnly="true">
      <xsd:simpleType>
        <xsd:restriction base="dms:Text">
          <xsd:maxLength value="255"/>
        </xsd:restriction>
      </xsd:simpleType>
    </xsd:element>
    <xsd:element name="VGR_MellanarkivUrl" ma:index="30" nillable="true" ma:displayName="Arkivlänk" ma:format="Hyperlink" ma:hidden="true" ma:internalName="VGR_Mellanarkiv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VGR_MellanarkivWebbUrl" ma:index="31" nillable="true" ma:displayName="Arkivlänk för webben" ma:hidden="true" ma:internalName="VGR_MellanarkivWebbUrl" ma:readOnly="true">
      <xsd:simpleType>
        <xsd:restriction base="dms:Text">
          <xsd:maxLength value="255"/>
        </xsd:restriction>
      </xsd:simpleType>
    </xsd:element>
    <xsd:element name="VGR_ArkivDatum" ma:index="32" nillable="true" ma:displayName="ArkivDatum" ma:format="DateTime" ma:hidden="true" ma:internalName="VGR_ArkivDatum" ma:readOnly="true">
      <xsd:simpleType>
        <xsd:restriction base="dms:DateTime"/>
      </xsd:simpleType>
    </xsd:element>
    <xsd:element name="VGR_Gallras" ma:index="33" nillable="true" ma:displayName="Gallras" ma:description="" ma:hidden="true" ma:internalName="VGR_Gallras" ma:readOnly="true">
      <xsd:simpleType>
        <xsd:restriction base="dms:Text">
          <xsd:maxLength value="255"/>
        </xsd:restriction>
      </xsd:simpleType>
    </xsd:element>
    <xsd:element name="ec6953a5eee3424faece5c2353cf0721" ma:index="34" nillable="true" ma:taxonomy="true" ma:internalName="ec6953a5eee3424faece5c2353cf0721" ma:taxonomyFieldName="VGR_AmnesIndelning" ma:displayName="Regional ämnesindelning" ma:default="" ma:fieldId="{ec6953a5-eee3-424f-aece-5c2353cf0721}" ma:taxonomyMulti="true" ma:sspId="9ae8f2b4-7723-4074-8d0a-ecbcde67f65a" ma:termSetId="66c52c7a-5036-4d83-ab03-8b3f33605b60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587b4b-8a28-4367-bb1d-af6dadb94c50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7d46706-2fc3-46ae-9b12-bc9508596f86}" ma:internalName="TaxCatchAll" ma:showField="CatchAllData" ma:web="5a587b4b-8a28-4367-bb1d-af6dadb94c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35" nillable="true" ma:displayName="Taxonomy Catch All Column1" ma:hidden="true" ma:list="{47d46706-2fc3-46ae-9b12-bc9508596f86}" ma:internalName="TaxCatchAllLabel" ma:readOnly="true" ma:showField="CatchAllDataLabel" ma:web="5a587b4b-8a28-4367-bb1d-af6dadb94c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6" nillable="true" ma:taxonomy="true" ma:internalName="TaxKeywordTaxHTField" ma:taxonomyFieldName="TaxKeyword" ma:displayName="Företagsnyckelord" ma:fieldId="{23f27201-bee3-471e-b2e7-b64fd8b7ca38}" ma:taxonomyMulti="true" ma:sspId="9ae8f2b4-7723-4074-8d0a-ecbcde67f65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_dlc_DocIdUrl" ma:index="43" nillable="true" ma:displayName="Dokument-ID" ma:description="Permanent länk till det här dokumente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4" nillable="true" ma:displayName="Spara ID" ma:description="Behåll ID vid tillägg." ma:hidden="true" ma:internalName="_dlc_DocIdPersistId" ma:readOnly="true">
      <xsd:simpleType>
        <xsd:restriction base="dms:Boolean"/>
      </xsd:simpleType>
    </xsd:element>
    <xsd:element name="_dlc_DocId" ma:index="45" nillable="true" ma:displayName="Dokument-ID-värde" ma:description="Värdet för dokument-ID som tilldelats till det här objektet." ma:indexed="true" ma:internalName="_dlc_DocId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52c23f-a756-462f-8287-3ff35245ed68" elementFormDefault="qualified">
    <xsd:import namespace="http://schemas.microsoft.com/office/2006/documentManagement/types"/>
    <xsd:import namespace="http://schemas.microsoft.com/office/infopath/2007/PartnerControls"/>
    <xsd:element name="f81e099824a143f999fb44b252d808f6" ma:index="41" nillable="true" ma:taxonomy="true" ma:internalName="f81e099824a143f999fb44b252d808f6" ma:taxonomyFieldName="Handlingstyp_SU" ma:displayName="Handlingstyp SU" ma:fieldId="{f81e0998-24a1-43f9-99fb-44b252d808f6}" ma:sspId="9ae8f2b4-7723-4074-8d0a-ecbcde67f65a" ma:termSetId="2d5b8981-be65-4a38-8775-e8d329e573a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46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a5e69b-5eeb-45ca-b623-f5f1d89ce3a7" elementFormDefault="qualified">
    <xsd:import namespace="http://schemas.microsoft.com/office/2006/documentManagement/types"/>
    <xsd:import namespace="http://schemas.microsoft.com/office/infopath/2007/PartnerControls"/>
    <xsd:element name="Administration" ma:index="47" nillable="true" ma:displayName="Administration" ma:internalName="Administra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ministration"/>
                    <xsd:enumeration value="Avtal"/>
                    <xsd:enumeration value="Diarieföring"/>
                    <xsd:enumeration value="Ekonomi"/>
                    <xsd:enumeration value="Inköp"/>
                    <xsd:enumeration value="Konton"/>
                    <xsd:enumeration value="Mallar"/>
                    <xsd:enumeration value="Manualer och rutiner"/>
                    <xsd:enumeration value="Offerter"/>
                    <xsd:enumeration value="Priser"/>
                    <xsd:enumeration value="Resor"/>
                    <xsd:enumeration value="SharePoint"/>
                    <xsd:enumeration value="Webb"/>
                  </xsd:restriction>
                </xsd:simpleType>
              </xsd:element>
            </xsd:sequence>
          </xsd:extension>
        </xsd:complexContent>
      </xsd:complexType>
    </xsd:element>
    <xsd:element name="Verksamhet" ma:index="48" nillable="true" ma:displayName="Verksamhet" ma:internalName="Verksamhe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ktiviteter"/>
                    <xsd:enumeration value="Flytt"/>
                    <xsd:enumeration value="Informationsmaterial"/>
                    <xsd:enumeration value="Lokaler och miljö"/>
                    <xsd:enumeration value="Möten"/>
                    <xsd:enumeration value="Mål"/>
                    <xsd:enumeration value="Studiebesök"/>
                    <xsd:enumeration value="Säkerhet"/>
                    <xsd:enumeration value="Utställning"/>
                    <xsd:enumeration value="Utvecklingsarbete"/>
                    <xsd:enumeration value="Verksamhet"/>
                    <xsd:enumeration value="Verksamhetsgranskning"/>
                  </xsd:restriction>
                </xsd:simpleType>
              </xsd:element>
            </xsd:sequence>
          </xsd:extension>
        </xsd:complexContent>
      </xsd:complexType>
    </xsd:element>
    <xsd:element name="Teknik0" ma:index="49" nillable="true" ma:displayName="Teknik" ma:internalName="Teknik0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jälpmedel"/>
                    <xsd:enumeration value="Konton"/>
                    <xsd:enumeration value="Lathundar och manualer"/>
                    <xsd:enumeration value="Licenser"/>
                    <xsd:enumeration value="Programvaror"/>
                    <xsd:enumeration value="System"/>
                    <xsd:enumeration value="Teknik"/>
                    <xsd:enumeration value="Utlåning"/>
                    <xsd:enumeration value="VGR IT"/>
                  </xsd:restriction>
                </xsd:simpleType>
              </xsd:element>
            </xsd:sequence>
          </xsd:extension>
        </xsd:complexContent>
      </xsd:complexType>
    </xsd:element>
    <xsd:element name="Egenskaper" ma:index="50" nillable="true" ma:displayName="Egenskaper" ma:internalName="Egenskap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Engelska"/>
                    <xsd:enumeration value="Arabiska"/>
                    <xsd:enumeration value="Somaliska"/>
                    <xsd:enumeration value="Broschyr"/>
                    <xsd:enumeration value="Presentation"/>
                    <xsd:enumeration value="Poster"/>
                    <xsd:enumeration value="Publicerat på Darts webb"/>
                    <xsd:enumeration value="Rollup"/>
                    <xsd:enumeration value="Skylt"/>
                  </xsd:restriction>
                </xsd:simpleType>
              </xsd:element>
            </xsd:sequence>
          </xsd:extension>
        </xsd:complexContent>
      </xsd:complexType>
    </xsd:element>
    <xsd:element name="Personal" ma:index="51" nillable="true" ma:displayName="Personal" ma:internalName="Personal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resser"/>
                    <xsd:enumeration value="Firande"/>
                    <xsd:enumeration value="Ledighet"/>
                    <xsd:enumeration value="Medarbetarenkät"/>
                    <xsd:enumeration value="Medarbetarsamtal"/>
                    <xsd:enumeration value="Personal"/>
                    <xsd:enumeration value="Rutiner"/>
                    <xsd:enumeration value="Schema"/>
                  </xsd:restriction>
                </xsd:simpleType>
              </xsd:element>
            </xsd:sequence>
          </xsd:extension>
        </xsd:complexContent>
      </xsd:complexType>
    </xsd:element>
    <xsd:element name="M_x00f6_testyp" ma:index="52" nillable="true" ma:displayName="Mötestyp" ma:description="Vad för slags möte handlar det om?" ma:format="Dropdown" ma:internalName="M_x00f6_testyp">
      <xsd:simpleType>
        <xsd:restriction base="dms:Choice">
          <xsd:enumeration value="APT"/>
          <xsd:enumeration value="Teammöte"/>
          <xsd:enumeration value="Patientmöte"/>
          <xsd:enumeration value="FoU-möte"/>
          <xsd:enumeration value="Projektmöte"/>
          <xsd:enumeration value="Annat möte"/>
        </xsd:restriction>
      </xsd:simpleType>
    </xsd:element>
    <xsd:element name="M_x00f6_tesdatum" ma:index="53" nillable="true" ma:displayName="Mötesdatum" ma:format="DateOnly" ma:internalName="M_x00f6_tesdatum">
      <xsd:simpleType>
        <xsd:restriction base="dms:DateTime"/>
      </xsd:simpleType>
    </xsd:element>
    <xsd:element name="Egna_x0020_nyckelord" ma:index="54" nillable="true" ma:displayName="Egna nyckelord" ma:internalName="Egna_x0020_nyckelord">
      <xsd:simpleType>
        <xsd:restriction base="dms:Note">
          <xsd:maxLength value="255"/>
        </xsd:restriction>
      </xsd:simpleType>
    </xsd:element>
    <xsd:element name="Datum" ma:index="55" nillable="true" ma:displayName="Datum" ma:format="DateOnly" ma:internalName="Datum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Innehållstyp"/>
        <xsd:element ref="dc:title" minOccurs="0" maxOccurs="1" ma:index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a587b4b-8a28-4367-bb1d-af6dadb94c50">SU1326-771305061-836</_dlc_DocId>
    <_dlc_DocIdUrl xmlns="5a587b4b-8a28-4367-bb1d-af6dadb94c50">
      <Url>https://samarbete-skyddad.vgregion.se/sites/sy-su-dart/_layouts/15/DocIdRedir.aspx?ID=SU1326-771305061-836</Url>
      <Description>SU1326-771305061-836</Description>
    </_dlc_DocIdUrl>
    <ec6953a5eee3424faece5c2353cf0721 xmlns="597d7713-8a3d-4bd2-ae30-edced55b2c1b">
      <Terms xmlns="http://schemas.microsoft.com/office/infopath/2007/PartnerControls"/>
    </ec6953a5eee3424faece5c2353cf0721>
    <Verksamhet xmlns="08a5e69b-5eeb-45ca-b623-f5f1d89ce3a7"/>
    <VGR_DokBeskrivning xmlns="597d7713-8a3d-4bd2-ae30-edced55b2c1b" xsi:nil="true"/>
    <Egna_x0020_nyckelord xmlns="08a5e69b-5eeb-45ca-b623-f5f1d89ce3a7" xsi:nil="true"/>
    <Datum xmlns="08a5e69b-5eeb-45ca-b623-f5f1d89ce3a7" xsi:nil="true"/>
    <VGR_EgenAmnesindelning xmlns="597d7713-8a3d-4bd2-ae30-edced55b2c1b" xsi:nil="true"/>
    <Teknik0 xmlns="08a5e69b-5eeb-45ca-b623-f5f1d89ce3a7"/>
    <Administration xmlns="08a5e69b-5eeb-45ca-b623-f5f1d89ce3a7"/>
    <a7144f27c6ef407e8fb4465121afbe2b xmlns="597d7713-8a3d-4bd2-ae30-edced55b2c1b">
      <Terms xmlns="http://schemas.microsoft.com/office/infopath/2007/PartnerControls">
        <TermInfo xmlns="http://schemas.microsoft.com/office/infopath/2007/PartnerControls">
          <TermName xmlns="http://schemas.microsoft.com/office/infopath/2007/PartnerControls">Verksamhet Neurologi-Psykiatri-Habilitering</TermName>
          <TermId xmlns="http://schemas.microsoft.com/office/infopath/2007/PartnerControls">4e892a3a-c286-4790-9441-929e55cbb4c2</TermId>
        </TermInfo>
      </Terms>
    </a7144f27c6ef407e8fb4465121afbe2b>
    <f81e099824a143f999fb44b252d808f6 xmlns="4552c23f-a756-462f-8287-3ff35245ed68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Information på hemsida/intranät, av betydelse</TermName>
          <TermId xmlns="http://schemas.microsoft.com/office/infopath/2007/PartnerControls">3425c0fa-73ae-41a5-b7ab-3f89182398d4</TermId>
        </TermInfo>
      </Terms>
    </f81e099824a143f999fb44b252d808f6>
    <TaxKeywordTaxHTField xmlns="5a587b4b-8a28-4367-bb1d-af6dadb94c50">
      <Terms xmlns="http://schemas.microsoft.com/office/infopath/2007/PartnerControls"/>
    </TaxKeywordTaxHTField>
    <M_x00f6_tesdatum xmlns="08a5e69b-5eeb-45ca-b623-f5f1d89ce3a7" xsi:nil="true"/>
    <i1597c54c9084fe5ae9163fac681e86b xmlns="597d7713-8a3d-4bd2-ae30-edced55b2c1b">
      <Terms xmlns="http://schemas.microsoft.com/office/infopath/2007/PartnerControls"/>
    </i1597c54c9084fe5ae9163fac681e86b>
    <m534ae9efef34a1ab5a1291502fec5e5 xmlns="597d7713-8a3d-4bd2-ae30-edced55b2c1b">
      <Terms xmlns="http://schemas.microsoft.com/office/infopath/2007/PartnerControls">
        <TermInfo xmlns="http://schemas.microsoft.com/office/infopath/2007/PartnerControls">
          <TermName xmlns="http://schemas.microsoft.com/office/infopath/2007/PartnerControls">Verksamhet Neurologi-Psykiatri-Habilitering</TermName>
          <TermId xmlns="http://schemas.microsoft.com/office/infopath/2007/PartnerControls">4e892a3a-c286-4790-9441-929e55cbb4c2</TermId>
        </TermInfo>
      </Terms>
    </m534ae9efef34a1ab5a1291502fec5e5>
    <Personal xmlns="08a5e69b-5eeb-45ca-b623-f5f1d89ce3a7"/>
    <TaxCatchAll xmlns="5a587b4b-8a28-4367-bb1d-af6dadb94c50">
      <Value>1</Value>
      <Value>25</Value>
    </TaxCatchAll>
    <Egenskaper xmlns="08a5e69b-5eeb-45ca-b623-f5f1d89ce3a7"/>
    <M_x00f6_testyp xmlns="08a5e69b-5eeb-45ca-b623-f5f1d89ce3a7" xsi:nil="true"/>
    <VGR_TillgangligFran xmlns="597d7713-8a3d-4bd2-ae30-edced55b2c1b">2022-02-11T10:37:00+00:00</VGR_TillgangligFran>
    <VGR_TillgangligTill xmlns="597d7713-8a3d-4bd2-ae30-edced55b2c1b">2032-02-11T10:37:00+00:00</VGR_TillgangligTill>
    <VGR_PubliceratAv xmlns="597d7713-8a3d-4bd2-ae30-edced55b2c1b">
      <UserInfo>
        <DisplayName>Sandra Derbring</DisplayName>
        <AccountId>19</AccountId>
        <AccountType/>
      </UserInfo>
    </VGR_PubliceratAv>
    <VGR_PubliceratDatum xmlns="597d7713-8a3d-4bd2-ae30-edced55b2c1b">2022-02-11T10:37:54+00:00</VGR_PubliceratDatum>
    <VGR_Sekretess xmlns="597d7713-8a3d-4bd2-ae30-edced55b2c1b">Allmän handling - Offentlig</VGR_Sekretess>
    <VGR_AtkomstRatt xmlns="597d7713-8a3d-4bd2-ae30-edced55b2c1b">1</VGR_AtkomstRatt>
    <VGR_DokStatusMessage xmlns="597d7713-8a3d-4bd2-ae30-edced55b2c1b">
2022-02-11 11:38:00: Låst för arkivering
2022-02-11 11:40:27: Väntar på arkivering</VGR_DokStatusMessage>
    <VGR_Gallras xmlns="597d7713-8a3d-4bd2-ae30-edced55b2c1b">Bevaras</VGR_Gallras>
    <VGR_DokStatus xmlns="597d7713-8a3d-4bd2-ae30-edced55b2c1b">Väntar på allmän handling</VGR_DokStatus>
    <VGR_DokItemId xmlns="597d7713-8a3d-4bd2-ae30-edced55b2c1b">34c56ea6-30b0-4e6a-8409-390d85412763</VGR_DokItemId>
  </documentManagement>
</p:properties>
</file>

<file path=customXml/itemProps1.xml><?xml version="1.0" encoding="utf-8"?>
<ds:datastoreItem xmlns:ds="http://schemas.openxmlformats.org/officeDocument/2006/customXml" ds:itemID="{803BFCE4-4147-4B85-BACF-CA61F2CCE141}"/>
</file>

<file path=customXml/itemProps2.xml><?xml version="1.0" encoding="utf-8"?>
<ds:datastoreItem xmlns:ds="http://schemas.openxmlformats.org/officeDocument/2006/customXml" ds:itemID="{B34E4002-DBC9-4E99-ABBC-2A84399211AF}"/>
</file>

<file path=customXml/itemProps3.xml><?xml version="1.0" encoding="utf-8"?>
<ds:datastoreItem xmlns:ds="http://schemas.openxmlformats.org/officeDocument/2006/customXml" ds:itemID="{16EFC587-C33B-4112-9BD5-5CC621D7456D}"/>
</file>

<file path=customXml/itemProps4.xml><?xml version="1.0" encoding="utf-8"?>
<ds:datastoreItem xmlns:ds="http://schemas.openxmlformats.org/officeDocument/2006/customXml" ds:itemID="{B60981C2-6CC2-4015-8C97-4AB3069008E5}"/>
</file>

<file path=docProps/app.xml><?xml version="1.0" encoding="utf-8"?>
<Properties xmlns="http://schemas.openxmlformats.org/officeDocument/2006/extended-properties" xmlns:vt="http://schemas.openxmlformats.org/officeDocument/2006/docPropsVTypes">
  <Template>A5_Portrait (1)</Template>
  <TotalTime>936</TotalTime>
  <Words>605</Words>
  <Application>Microsoft Office PowerPoint</Application>
  <PresentationFormat>Anpassad</PresentationFormat>
  <Paragraphs>80</Paragraphs>
  <Slides>13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Office-tema</vt:lpstr>
      <vt:lpstr>PowerPoint-presentation</vt:lpstr>
      <vt:lpstr>PowerPoint-presentation</vt:lpstr>
      <vt:lpstr>Innehåll (välj lämpliga rubriker) Tänk på att ett pass inte bör ha fler än 20 sidor</vt:lpstr>
      <vt:lpstr>Om mig</vt:lpstr>
      <vt:lpstr>Min familj/viktiga personer</vt:lpstr>
      <vt:lpstr>Viktigt att veta</vt:lpstr>
      <vt:lpstr>Så här kommunicerar jag</vt:lpstr>
      <vt:lpstr>Du kan hjälpa mig kommunicera</vt:lpstr>
      <vt:lpstr>Jag tycker om</vt:lpstr>
      <vt:lpstr>Jag tycker inte om</vt:lpstr>
      <vt:lpstr>Saker jag kan</vt:lpstr>
      <vt:lpstr>Jag behöver hjälp med</vt:lpstr>
      <vt:lpstr>PowerPoint-presentation</vt:lpstr>
    </vt:vector>
  </TitlesOfParts>
  <Company>Västra Götalandsregionen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Mall_Kommunikationspass_PP_2015</dc:title>
  <dc:creator>Helena Molker Lovén</dc:creator>
  <cp:keywords/>
  <cp:lastModifiedBy>Sandra Derbring</cp:lastModifiedBy>
  <cp:revision>19</cp:revision>
  <cp:lastPrinted>2015-07-07T06:06:36Z</cp:lastPrinted>
  <dcterms:created xsi:type="dcterms:W3CDTF">2015-07-06T11:09:50Z</dcterms:created>
  <dcterms:modified xsi:type="dcterms:W3CDTF">2020-12-10T12:19:20Z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C.rights.accessrights">
    <vt:lpwstr>[Internet]</vt:lpwstr>
  </property>
  <property fmtid="{D5CDD505-2E9C-101B-9397-08002B2CF9AE}" pid="3" name="DC.title.filename">
    <vt:lpwstr>Mall_Kommunikationspass_PP_2015.pptx</vt:lpwstr>
  </property>
  <property fmtid="{D5CDD505-2E9C-101B-9397-08002B2CF9AE}" pid="4" name="DC.publisher.forunit.id">
    <vt:lpwstr>[SE2321000131-E000000000001]</vt:lpwstr>
  </property>
  <property fmtid="{D5CDD505-2E9C-101B-9397-08002B2CF9AE}" pid="5" name="DC.identifier.checksum">
    <vt:lpwstr>99c05c1778851ea7a10f46ab5432d189</vt:lpwstr>
  </property>
  <property fmtid="{D5CDD505-2E9C-101B-9397-08002B2CF9AE}" pid="6" name="DC.contributor.savedby.id">
    <vt:lpwstr>sande1</vt:lpwstr>
  </property>
  <property fmtid="{D5CDD505-2E9C-101B-9397-08002B2CF9AE}" pid="7" name="DC.source.origin">
    <vt:lpwstr>Alfresco</vt:lpwstr>
  </property>
  <property fmtid="{D5CDD505-2E9C-101B-9397-08002B2CF9AE}" pid="8" name="dcterms.created">
    <vt:lpwstr>2020-04-22</vt:lpwstr>
  </property>
  <property fmtid="{D5CDD505-2E9C-101B-9397-08002B2CF9AE}" pid="9" name="DC.type.document">
    <vt:lpwstr>Information</vt:lpwstr>
  </property>
  <property fmtid="{D5CDD505-2E9C-101B-9397-08002B2CF9AE}" pid="10" name="DC.identifier.version">
    <vt:lpwstr>0.3</vt:lpwstr>
  </property>
  <property fmtid="{D5CDD505-2E9C-101B-9397-08002B2CF9AE}" pid="11" name="DC.contributor.savedby">
    <vt:lpwstr>Sandra Derbring (sande1) VGR/Org/Sahlgrenska Universitetssjukhuset/Område 1/Verksamhet Neurologi-Psykiatri-Habilitering/DART</vt:lpwstr>
  </property>
  <property fmtid="{D5CDD505-2E9C-101B-9397-08002B2CF9AE}" pid="12" name="DC.type.record.id">
    <vt:lpwstr>80803875</vt:lpwstr>
  </property>
  <property fmtid="{D5CDD505-2E9C-101B-9397-08002B2CF9AE}" pid="13" name="DC.language">
    <vt:lpwstr>[Svenska]</vt:lpwstr>
  </property>
  <property fmtid="{D5CDD505-2E9C-101B-9397-08002B2CF9AE}" pid="14" name="DC.format.extension">
    <vt:lpwstr>pptx</vt:lpwstr>
  </property>
  <property fmtid="{D5CDD505-2E9C-101B-9397-08002B2CF9AE}" pid="15" name="DC.type.record">
    <vt:lpwstr>Övriga handlingar:- marknadsföringsmaterial, affischer, broschyrer,egenproducerad informationsmaterial, publikationer,foton etc</vt:lpwstr>
  </property>
  <property fmtid="{D5CDD505-2E9C-101B-9397-08002B2CF9AE}" pid="16" name="DC.format.extent.mimetype">
    <vt:lpwstr>application/vnd.openxmlformats-officedocument.presentationml.presentation</vt:lpwstr>
  </property>
  <property fmtid="{D5CDD505-2E9C-101B-9397-08002B2CF9AE}" pid="17" name="nodeRef">
    <vt:lpwstr>614946fd-3d43-4da0-9f6a-bde7581799d8</vt:lpwstr>
  </property>
  <property fmtid="{D5CDD505-2E9C-101B-9397-08002B2CF9AE}" pid="18" name="DC.date.saved">
    <vt:lpwstr>2020-12-10</vt:lpwstr>
  </property>
  <property fmtid="{D5CDD505-2E9C-101B-9397-08002B2CF9AE}" pid="19" name="DC.publisher.forunit">
    <vt:lpwstr>[Västra Götalandsregionen]</vt:lpwstr>
  </property>
  <property fmtid="{D5CDD505-2E9C-101B-9397-08002B2CF9AE}" pid="20" name="updated">
    <vt:lpwstr>2020-12-10</vt:lpwstr>
  </property>
  <property fmtid="{D5CDD505-2E9C-101B-9397-08002B2CF9AE}" pid="21" name="DC.publisher.id">
    <vt:lpwstr>sande1</vt:lpwstr>
  </property>
  <property fmtid="{D5CDD505-2E9C-101B-9397-08002B2CF9AE}" pid="22" name="DC.date.issued">
    <vt:lpwstr>2020-12-10</vt:lpwstr>
  </property>
  <property fmtid="{D5CDD505-2E9C-101B-9397-08002B2CF9AE}" pid="23" name="DC.publisher">
    <vt:lpwstr>Sandra Derbring (sande1) VGR/Org/Sahlgrenska Universitetssjukhuset/Område 1/Verksamhet Neurologi-Psykiatri-Habilitering/DART</vt:lpwstr>
  </property>
  <property fmtid="{D5CDD505-2E9C-101B-9397-08002B2CF9AE}" pid="24" name="DC.source.documentid">
    <vt:lpwstr>workspace://SpacesStore/614946fd-3d43-4da0-9f6a-bde7581799d8</vt:lpwstr>
  </property>
  <property fmtid="{D5CDD505-2E9C-101B-9397-08002B2CF9AE}" pid="25" name="DC.identifier">
    <vt:lpwstr>https://alfresco.vgregion.se/alfresco/service/vgr/storage/node/content/workspace/SpacesStore/614946fd-3d43-4da0-9f6a-bde7581799d8?a=false&amp;guest=true</vt:lpwstr>
  </property>
  <property fmtid="{D5CDD505-2E9C-101B-9397-08002B2CF9AE}" pid="26" name="DC.source">
    <vt:lpwstr>https://alfresco.vgregion.se/share/page/site/publicerade-dokument-su-extern-webb/document-details?nodeRef=workspace://SpacesStore/614946fd-3d43-4da0-9f6a-bde7581799d8</vt:lpwstr>
  </property>
  <property fmtid="{D5CDD505-2E9C-101B-9397-08002B2CF9AE}" pid="27" name="DC.date.availablefrom">
    <vt:lpwstr>2020-04-22</vt:lpwstr>
  </property>
  <property fmtid="{D5CDD505-2E9C-101B-9397-08002B2CF9AE}" pid="28" name="DC.identifier.documentid">
    <vt:lpwstr>workspace://SpacesStore/b82a187c-043d-4964-ba74-f0bdb83d5eb8</vt:lpwstr>
  </property>
  <property fmtid="{D5CDD505-2E9C-101B-9397-08002B2CF9AE}" pid="29" name="ContentTypeId">
    <vt:lpwstr>0x01010006EBECDF67F89F4D8BC5FAF3B8FA559B0D00849C14D30916974E836859F2017C7EAF</vt:lpwstr>
  </property>
  <property fmtid="{D5CDD505-2E9C-101B-9397-08002B2CF9AE}" pid="30" name="_dlc_DocIdItemGuid">
    <vt:lpwstr>fe392ad5-ea86-4cc0-aa6d-da1454c7e6be</vt:lpwstr>
  </property>
  <property fmtid="{D5CDD505-2E9C-101B-9397-08002B2CF9AE}" pid="31" name="TaxKeyword">
    <vt:lpwstr/>
  </property>
  <property fmtid="{D5CDD505-2E9C-101B-9397-08002B2CF9AE}" pid="32" name="VGR_AmnesIndelning">
    <vt:lpwstr/>
  </property>
  <property fmtid="{D5CDD505-2E9C-101B-9397-08002B2CF9AE}" pid="33" name="VGR_SkapatEnhet">
    <vt:lpwstr>1;#Verksamhet Neurologi-Psykiatri-Habilitering|4e892a3a-c286-4790-9441-929e55cbb4c2</vt:lpwstr>
  </property>
  <property fmtid="{D5CDD505-2E9C-101B-9397-08002B2CF9AE}" pid="34" name="VGR_UpprattadForEnheter">
    <vt:lpwstr>1;#Verksamhet Neurologi-Psykiatri-Habilitering|4e892a3a-c286-4790-9441-929e55cbb4c2</vt:lpwstr>
  </property>
  <property fmtid="{D5CDD505-2E9C-101B-9397-08002B2CF9AE}" pid="35" name="VGR_Lagparagraf">
    <vt:lpwstr/>
  </property>
  <property fmtid="{D5CDD505-2E9C-101B-9397-08002B2CF9AE}" pid="36" name="Handlingstyp_SU">
    <vt:lpwstr>25;#Information på hemsida/intranät, av betydelse|3425c0fa-73ae-41a5-b7ab-3f89182398d4</vt:lpwstr>
  </property>
</Properties>
</file>