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Types>
</file>

<file path=_rels/.rels><?xml version="1.0" encoding="UTF-8"?>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thumbnail" Target="docProps/thumbnail.jpeg"/>
  <Relationship Id="rId3" Type="http://schemas.openxmlformats.org/package/2006/relationships/metadata/core-properties" Target="docProps/core.xml"/>
  <Relationship Id="rId4" Type="http://schemas.openxmlformats.org/officeDocument/2006/relationships/extended-properties" Target="docProps/app.xml"/>
  <Relationship Id="rId5"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257" r:id="rId2"/>
    <p:sldId id="258" r:id="rId3"/>
    <p:sldId id="259" r:id="rId4"/>
    <p:sldId id="261" r:id="rId5"/>
    <p:sldId id="260" r:id="rId6"/>
    <p:sldId id="262" r:id="rId7"/>
  </p:sldIdLst>
  <p:sldSz cx="9144000" cy="6858000" type="screen4x3"/>
  <p:notesSz cx="9926638" cy="6797675"/>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6" autoAdjust="0"/>
    <p:restoredTop sz="94660"/>
  </p:normalViewPr>
  <p:slideViewPr>
    <p:cSldViewPr snapToGrid="0">
      <p:cViewPr varScale="1">
        <p:scale>
          <a:sx n="60" d="100"/>
          <a:sy n="60" d="100"/>
        </p:scale>
        <p:origin x="846" y="42"/>
      </p:cViewPr>
      <p:guideLst/>
    </p:cSldViewPr>
  </p:slideViewPr>
  <p:notesTextViewPr>
    <p:cViewPr>
      <p:scale>
        <a:sx n="1" d="1"/>
        <a:sy n="1" d="1"/>
      </p:scale>
      <p:origin x="0" y="0"/>
    </p:cViewPr>
  </p:notesTextViewPr>
  <p:notesViewPr>
    <p:cSldViewPr snapToGrid="0">
      <p:cViewPr varScale="1">
        <p:scale>
          <a:sx n="61" d="100"/>
          <a:sy n="61" d="100"/>
        </p:scale>
        <p:origin x="492"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tableStyles" Target="tableStyles.xml"/><Relationship Id="rId8"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theme" Target="theme/theme1.xml"/><Relationship Id="rId7" Type="http://schemas.openxmlformats.org/officeDocument/2006/relationships/slide" Target="slides/slide6.xml"/><Relationship Id="rId17" Type="http://schemas.openxmlformats.org/officeDocument/2006/relationships/customXml" Target="../customXml/item4.xml"/><Relationship Id="rId2" Type="http://schemas.openxmlformats.org/officeDocument/2006/relationships/slide" Target="slides/slide1.xml"/><Relationship Id="rId16" Type="http://schemas.openxmlformats.org/officeDocument/2006/relationships/customXml" Target="../customXml/item3.xml"/><Relationship Id="rId1" Type="http://schemas.openxmlformats.org/officeDocument/2006/relationships/slideMaster" Target="slideMasters/slideMaster1.xml"/><Relationship Id="rId11" Type="http://schemas.openxmlformats.org/officeDocument/2006/relationships/viewProps" Target="viewProps.xml"/><Relationship Id="rId6" Type="http://schemas.openxmlformats.org/officeDocument/2006/relationships/slide" Target="slides/slide5.xml"/><Relationship Id="rId5" Type="http://schemas.openxmlformats.org/officeDocument/2006/relationships/slide" Target="slides/slide4.xml"/><Relationship Id="rId15" Type="http://schemas.openxmlformats.org/officeDocument/2006/relationships/customXml" Target="../customXml/item2.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customXml" Target="../customXml/item1.xml"/></Relationships>
</file>

<file path=ppt/handoutMasters/_rels/handoutMaster1.xml.rels><?xml version="1.0" encoding="UTF-8"?>

<Relationships xmlns="http://schemas.openxmlformats.org/package/2006/relationships">
  <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1"/>
            <a:ext cx="4301543" cy="341064"/>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5622798" y="1"/>
            <a:ext cx="4301543" cy="341064"/>
          </a:xfrm>
          <a:prstGeom prst="rect">
            <a:avLst/>
          </a:prstGeom>
        </p:spPr>
        <p:txBody>
          <a:bodyPr vert="horz" lIns="91440" tIns="45720" rIns="91440" bIns="45720" rtlCol="0"/>
          <a:lstStyle>
            <a:lvl1pPr algn="r">
              <a:defRPr sz="1200"/>
            </a:lvl1pPr>
          </a:lstStyle>
          <a:p>
            <a:fld id="{6064597B-E8D4-4F02-B89E-3899B9909A44}" type="datetimeFigureOut">
              <a:rPr lang="sv-SE" smtClean="0"/>
              <a:t>2016-06-16</a:t>
            </a:fld>
            <a:endParaRPr lang="sv-SE"/>
          </a:p>
        </p:txBody>
      </p:sp>
      <p:sp>
        <p:nvSpPr>
          <p:cNvPr id="4" name="Platshållare för sidfot 3"/>
          <p:cNvSpPr>
            <a:spLocks noGrp="1"/>
          </p:cNvSpPr>
          <p:nvPr>
            <p:ph type="ftr" sz="quarter" idx="2"/>
          </p:nvPr>
        </p:nvSpPr>
        <p:spPr>
          <a:xfrm>
            <a:off x="0" y="6456612"/>
            <a:ext cx="4301543" cy="341063"/>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5622798" y="6456612"/>
            <a:ext cx="4301543" cy="341063"/>
          </a:xfrm>
          <a:prstGeom prst="rect">
            <a:avLst/>
          </a:prstGeom>
        </p:spPr>
        <p:txBody>
          <a:bodyPr vert="horz" lIns="91440" tIns="45720" rIns="91440" bIns="45720" rtlCol="0" anchor="b"/>
          <a:lstStyle>
            <a:lvl1pPr algn="r">
              <a:defRPr sz="1200"/>
            </a:lvl1pPr>
          </a:lstStyle>
          <a:p>
            <a:fld id="{FF9258D6-7CCC-4BF7-8981-0F9E4AD1DBFE}" type="slidenum">
              <a:rPr lang="sv-SE" smtClean="0"/>
              <a:t>‹#›</a:t>
            </a:fld>
            <a:endParaRPr lang="sv-SE"/>
          </a:p>
        </p:txBody>
      </p:sp>
    </p:spTree>
    <p:extLst>
      <p:ext uri="{BB962C8B-B14F-4D97-AF65-F5344CB8AC3E}">
        <p14:creationId xmlns:p14="http://schemas.microsoft.com/office/powerpoint/2010/main" val="199528408"/>
      </p:ext>
    </p:extLst>
  </p:cSld>
  <p:clrMap bg1="lt1" tx1="dk1" bg2="lt2" tx2="dk2" accent1="accent1" accent2="accent2" accent3="accent3" accent4="accent4" accent5="accent5" accent6="accent6" hlink="hlink" folHlink="folHlink"/>
</p:handoutMaster>
</file>

<file path=ppt/notesMasters/_rels/notesMaster1.xml.rels><?xml version="1.0" encoding="UTF-8"?>

<Relationships xmlns="http://schemas.openxmlformats.org/package/2006/relationships">
  <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1"/>
            <a:ext cx="4301543" cy="341064"/>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5622798" y="1"/>
            <a:ext cx="4301543" cy="341064"/>
          </a:xfrm>
          <a:prstGeom prst="rect">
            <a:avLst/>
          </a:prstGeom>
        </p:spPr>
        <p:txBody>
          <a:bodyPr vert="horz" lIns="91440" tIns="45720" rIns="91440" bIns="45720" rtlCol="0"/>
          <a:lstStyle>
            <a:lvl1pPr algn="r">
              <a:defRPr sz="1200"/>
            </a:lvl1pPr>
          </a:lstStyle>
          <a:p>
            <a:fld id="{E9309898-7C00-49C5-AC1F-559434621A4A}" type="datetimeFigureOut">
              <a:rPr lang="sv-SE" smtClean="0"/>
              <a:t>2016-06-16</a:t>
            </a:fld>
            <a:endParaRPr lang="sv-SE"/>
          </a:p>
        </p:txBody>
      </p:sp>
      <p:sp>
        <p:nvSpPr>
          <p:cNvPr id="4" name="Platshållare för bildobjekt 3"/>
          <p:cNvSpPr>
            <a:spLocks noGrp="1" noRot="1" noChangeAspect="1"/>
          </p:cNvSpPr>
          <p:nvPr>
            <p:ph type="sldImg" idx="2"/>
          </p:nvPr>
        </p:nvSpPr>
        <p:spPr>
          <a:xfrm>
            <a:off x="3433763" y="849313"/>
            <a:ext cx="3059112" cy="2293937"/>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992664" y="3271381"/>
            <a:ext cx="7941310" cy="2676585"/>
          </a:xfrm>
          <a:prstGeom prst="rect">
            <a:avLst/>
          </a:prstGeom>
        </p:spPr>
        <p:txBody>
          <a:bodyPr vert="horz" lIns="91440" tIns="45720" rIns="91440" bIns="45720" rtlCol="0"/>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6" name="Platshållare för sidfot 5"/>
          <p:cNvSpPr>
            <a:spLocks noGrp="1"/>
          </p:cNvSpPr>
          <p:nvPr>
            <p:ph type="ftr" sz="quarter" idx="4"/>
          </p:nvPr>
        </p:nvSpPr>
        <p:spPr>
          <a:xfrm>
            <a:off x="0" y="6456612"/>
            <a:ext cx="4301543" cy="341063"/>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5622798" y="6456612"/>
            <a:ext cx="4301543" cy="341063"/>
          </a:xfrm>
          <a:prstGeom prst="rect">
            <a:avLst/>
          </a:prstGeom>
        </p:spPr>
        <p:txBody>
          <a:bodyPr vert="horz" lIns="91440" tIns="45720" rIns="91440" bIns="45720" rtlCol="0" anchor="b"/>
          <a:lstStyle>
            <a:lvl1pPr algn="r">
              <a:defRPr sz="1200"/>
            </a:lvl1pPr>
          </a:lstStyle>
          <a:p>
            <a:fld id="{7032A6BE-670B-4E14-AE1E-6BB2342B96D8}" type="slidenum">
              <a:rPr lang="sv-SE" smtClean="0"/>
              <a:t>‹#›</a:t>
            </a:fld>
            <a:endParaRPr lang="sv-SE"/>
          </a:p>
        </p:txBody>
      </p:sp>
    </p:spTree>
    <p:extLst>
      <p:ext uri="{BB962C8B-B14F-4D97-AF65-F5344CB8AC3E}">
        <p14:creationId xmlns:p14="http://schemas.microsoft.com/office/powerpoint/2010/main" val="11573867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xml"/>
</Relationships>

</file>

<file path=ppt/notesSlides/_rels/notesSlide2.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xml"/>
</Relationships>

</file>

<file path=ppt/notesSlides/_rels/notesSlide3.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xml"/>
</Relationships>

</file>

<file path=ppt/notesSlides/_rels/notesSlide4.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4.xml"/>
</Relationships>

</file>

<file path=ppt/notesSlides/_rels/notesSlide5.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5.xml"/>
</Relationships>

</file>

<file path=ppt/notesSlides/_rels/notesSlide6.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6.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noResize="1"/>
          </p:cNvSpPr>
          <p:nvPr>
            <p:ph type="sldImg"/>
          </p:nvPr>
        </p:nvSpPr>
        <p:spPr>
          <a:xfrm>
            <a:off x="3060700" y="557213"/>
            <a:ext cx="3663950" cy="2747962"/>
          </a:xfrm>
          <a:solidFill>
            <a:schemeClr val="accent1"/>
          </a:solidFill>
          <a:ln w="25400">
            <a:solidFill>
              <a:schemeClr val="accent1">
                <a:shade val="50000"/>
              </a:schemeClr>
            </a:solidFill>
            <a:prstDash val="solid"/>
          </a:ln>
        </p:spPr>
      </p:sp>
      <p:sp>
        <p:nvSpPr>
          <p:cNvPr id="3" name="Platshållare för anteckningar 2"/>
          <p:cNvSpPr txBox="1">
            <a:spLocks noGrp="1"/>
          </p:cNvSpPr>
          <p:nvPr>
            <p:ph type="body" sz="quarter" idx="1"/>
          </p:nvPr>
        </p:nvSpPr>
        <p:spPr>
          <a:xfrm>
            <a:off x="978595" y="3480463"/>
            <a:ext cx="7828235" cy="3297408"/>
          </a:xfrm>
        </p:spPr>
        <p:txBody>
          <a:bodyPr/>
          <a:lstStyle/>
          <a:p>
            <a:endParaRPr lang="sv-SE"/>
          </a:p>
        </p:txBody>
      </p:sp>
    </p:spTree>
    <p:extLst>
      <p:ext uri="{BB962C8B-B14F-4D97-AF65-F5344CB8AC3E}">
        <p14:creationId xmlns:p14="http://schemas.microsoft.com/office/powerpoint/2010/main" val="7832126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noResize="1"/>
          </p:cNvSpPr>
          <p:nvPr>
            <p:ph type="sldImg"/>
          </p:nvPr>
        </p:nvSpPr>
        <p:spPr>
          <a:xfrm>
            <a:off x="3060700" y="557213"/>
            <a:ext cx="3663950" cy="2747962"/>
          </a:xfrm>
          <a:solidFill>
            <a:schemeClr val="accent1"/>
          </a:solidFill>
          <a:ln w="25400">
            <a:solidFill>
              <a:schemeClr val="accent1">
                <a:shade val="50000"/>
              </a:schemeClr>
            </a:solidFill>
            <a:prstDash val="solid"/>
          </a:ln>
        </p:spPr>
      </p:sp>
      <p:sp>
        <p:nvSpPr>
          <p:cNvPr id="3" name="Platshållare för anteckningar 2"/>
          <p:cNvSpPr txBox="1">
            <a:spLocks noGrp="1"/>
          </p:cNvSpPr>
          <p:nvPr>
            <p:ph type="body" sz="quarter" idx="1"/>
          </p:nvPr>
        </p:nvSpPr>
        <p:spPr>
          <a:xfrm>
            <a:off x="978595" y="3480463"/>
            <a:ext cx="7828235" cy="3297408"/>
          </a:xfrm>
        </p:spPr>
        <p:txBody>
          <a:bodyPr/>
          <a:lstStyle/>
          <a:p>
            <a:endParaRPr lang="sv-SE"/>
          </a:p>
        </p:txBody>
      </p:sp>
    </p:spTree>
    <p:extLst>
      <p:ext uri="{BB962C8B-B14F-4D97-AF65-F5344CB8AC3E}">
        <p14:creationId xmlns:p14="http://schemas.microsoft.com/office/powerpoint/2010/main" val="6007610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noResize="1"/>
          </p:cNvSpPr>
          <p:nvPr>
            <p:ph type="sldImg"/>
          </p:nvPr>
        </p:nvSpPr>
        <p:spPr>
          <a:xfrm>
            <a:off x="3060700" y="557213"/>
            <a:ext cx="3663950" cy="2747962"/>
          </a:xfrm>
          <a:solidFill>
            <a:schemeClr val="accent1"/>
          </a:solidFill>
          <a:ln w="25400">
            <a:solidFill>
              <a:schemeClr val="accent1">
                <a:shade val="50000"/>
              </a:schemeClr>
            </a:solidFill>
            <a:prstDash val="solid"/>
          </a:ln>
        </p:spPr>
      </p:sp>
      <p:sp>
        <p:nvSpPr>
          <p:cNvPr id="3" name="Platshållare för anteckningar 2"/>
          <p:cNvSpPr txBox="1">
            <a:spLocks noGrp="1"/>
          </p:cNvSpPr>
          <p:nvPr>
            <p:ph type="body" sz="quarter" idx="1"/>
          </p:nvPr>
        </p:nvSpPr>
        <p:spPr>
          <a:xfrm>
            <a:off x="978595" y="3480463"/>
            <a:ext cx="7828235" cy="3297408"/>
          </a:xfrm>
        </p:spPr>
        <p:txBody>
          <a:bodyPr/>
          <a:lstStyle/>
          <a:p>
            <a:endParaRPr lang="sv-SE"/>
          </a:p>
        </p:txBody>
      </p:sp>
    </p:spTree>
    <p:extLst>
      <p:ext uri="{BB962C8B-B14F-4D97-AF65-F5344CB8AC3E}">
        <p14:creationId xmlns:p14="http://schemas.microsoft.com/office/powerpoint/2010/main" val="14357371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noResize="1"/>
          </p:cNvSpPr>
          <p:nvPr>
            <p:ph type="sldImg"/>
          </p:nvPr>
        </p:nvSpPr>
        <p:spPr>
          <a:xfrm>
            <a:off x="3060700" y="557213"/>
            <a:ext cx="3663950" cy="2747962"/>
          </a:xfrm>
          <a:solidFill>
            <a:schemeClr val="accent1"/>
          </a:solidFill>
          <a:ln w="25400">
            <a:solidFill>
              <a:schemeClr val="accent1">
                <a:shade val="50000"/>
              </a:schemeClr>
            </a:solidFill>
            <a:prstDash val="solid"/>
          </a:ln>
        </p:spPr>
      </p:sp>
      <p:sp>
        <p:nvSpPr>
          <p:cNvPr id="3" name="Platshållare för anteckningar 2"/>
          <p:cNvSpPr txBox="1">
            <a:spLocks noGrp="1"/>
          </p:cNvSpPr>
          <p:nvPr>
            <p:ph type="body" sz="quarter" idx="1"/>
          </p:nvPr>
        </p:nvSpPr>
        <p:spPr>
          <a:xfrm>
            <a:off x="978595" y="3480463"/>
            <a:ext cx="7828235" cy="3297408"/>
          </a:xfrm>
        </p:spPr>
        <p:txBody>
          <a:bodyPr/>
          <a:lstStyle/>
          <a:p>
            <a:endParaRPr lang="sv-SE"/>
          </a:p>
        </p:txBody>
      </p:sp>
    </p:spTree>
    <p:extLst>
      <p:ext uri="{BB962C8B-B14F-4D97-AF65-F5344CB8AC3E}">
        <p14:creationId xmlns:p14="http://schemas.microsoft.com/office/powerpoint/2010/main" val="35947925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noResize="1"/>
          </p:cNvSpPr>
          <p:nvPr>
            <p:ph type="sldImg"/>
          </p:nvPr>
        </p:nvSpPr>
        <p:spPr>
          <a:xfrm>
            <a:off x="3060700" y="557213"/>
            <a:ext cx="3663950" cy="2747962"/>
          </a:xfrm>
          <a:solidFill>
            <a:schemeClr val="accent1"/>
          </a:solidFill>
          <a:ln w="25400">
            <a:solidFill>
              <a:schemeClr val="accent1">
                <a:shade val="50000"/>
              </a:schemeClr>
            </a:solidFill>
            <a:prstDash val="solid"/>
          </a:ln>
        </p:spPr>
      </p:sp>
      <p:sp>
        <p:nvSpPr>
          <p:cNvPr id="3" name="Platshållare för anteckningar 2"/>
          <p:cNvSpPr txBox="1">
            <a:spLocks noGrp="1"/>
          </p:cNvSpPr>
          <p:nvPr>
            <p:ph type="body" sz="quarter" idx="1"/>
          </p:nvPr>
        </p:nvSpPr>
        <p:spPr>
          <a:xfrm>
            <a:off x="978595" y="3480463"/>
            <a:ext cx="7828235" cy="3297408"/>
          </a:xfrm>
        </p:spPr>
        <p:txBody>
          <a:bodyPr/>
          <a:lstStyle/>
          <a:p>
            <a:endParaRPr lang="sv-SE"/>
          </a:p>
        </p:txBody>
      </p:sp>
    </p:spTree>
    <p:extLst>
      <p:ext uri="{BB962C8B-B14F-4D97-AF65-F5344CB8AC3E}">
        <p14:creationId xmlns:p14="http://schemas.microsoft.com/office/powerpoint/2010/main" val="21205132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noResize="1"/>
          </p:cNvSpPr>
          <p:nvPr>
            <p:ph type="sldImg"/>
          </p:nvPr>
        </p:nvSpPr>
        <p:spPr>
          <a:xfrm>
            <a:off x="3060700" y="557213"/>
            <a:ext cx="3663950" cy="2747962"/>
          </a:xfrm>
          <a:solidFill>
            <a:schemeClr val="accent1"/>
          </a:solidFill>
          <a:ln w="25400">
            <a:solidFill>
              <a:schemeClr val="accent1">
                <a:shade val="50000"/>
              </a:schemeClr>
            </a:solidFill>
            <a:prstDash val="solid"/>
          </a:ln>
        </p:spPr>
      </p:sp>
      <p:sp>
        <p:nvSpPr>
          <p:cNvPr id="3" name="Platshållare för anteckningar 2"/>
          <p:cNvSpPr txBox="1">
            <a:spLocks noGrp="1"/>
          </p:cNvSpPr>
          <p:nvPr>
            <p:ph type="body" sz="quarter" idx="1"/>
          </p:nvPr>
        </p:nvSpPr>
        <p:spPr>
          <a:xfrm>
            <a:off x="978595" y="3480463"/>
            <a:ext cx="7828235" cy="3297408"/>
          </a:xfrm>
        </p:spPr>
        <p:txBody>
          <a:bodyPr/>
          <a:lstStyle/>
          <a:p>
            <a:endParaRPr lang="sv-SE"/>
          </a:p>
        </p:txBody>
      </p:sp>
    </p:spTree>
    <p:extLst>
      <p:ext uri="{BB962C8B-B14F-4D97-AF65-F5344CB8AC3E}">
        <p14:creationId xmlns:p14="http://schemas.microsoft.com/office/powerpoint/2010/main" val="3116075670"/>
      </p:ext>
    </p:extLst>
  </p:cSld>
  <p:clrMapOvr>
    <a:masterClrMapping/>
  </p:clrMapOvr>
</p:notes>
</file>

<file path=ppt/slideLayouts/_rels/slideLayout1.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sv-SE" smtClean="0"/>
              <a:t>Klicka här för att ändra format</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smtClean="0"/>
              <a:t>Klicka här för att ändra format på underrubrik i bakgrunden</a:t>
            </a:r>
            <a:endParaRPr lang="en-US" dirty="0"/>
          </a:p>
        </p:txBody>
      </p:sp>
      <p:sp>
        <p:nvSpPr>
          <p:cNvPr id="4" name="Date Placeholder 3"/>
          <p:cNvSpPr>
            <a:spLocks noGrp="1"/>
          </p:cNvSpPr>
          <p:nvPr>
            <p:ph type="dt" sz="half" idx="10"/>
          </p:nvPr>
        </p:nvSpPr>
        <p:spPr/>
        <p:txBody>
          <a:bodyPr/>
          <a:lstStyle/>
          <a:p>
            <a:fld id="{FE466573-E027-4640-8B40-5CAF4BF163E8}" type="datetimeFigureOut">
              <a:rPr lang="sv-SE" smtClean="0"/>
              <a:t>2016-06-16</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ED695543-5087-4B2C-A9FA-F0C2D00C6698}" type="slidenum">
              <a:rPr lang="sv-SE" smtClean="0"/>
              <a:t>‹#›</a:t>
            </a:fld>
            <a:endParaRPr lang="sv-SE"/>
          </a:p>
        </p:txBody>
      </p:sp>
    </p:spTree>
    <p:extLst>
      <p:ext uri="{BB962C8B-B14F-4D97-AF65-F5344CB8AC3E}">
        <p14:creationId xmlns:p14="http://schemas.microsoft.com/office/powerpoint/2010/main" val="2099291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smtClean="0"/>
              <a:t>Klicka här för att ändra format</a:t>
            </a:r>
            <a:endParaRPr lang="en-US" dirty="0"/>
          </a:p>
        </p:txBody>
      </p:sp>
      <p:sp>
        <p:nvSpPr>
          <p:cNvPr id="3" name="Vertical Text Placeholder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dirty="0"/>
          </a:p>
        </p:txBody>
      </p:sp>
      <p:sp>
        <p:nvSpPr>
          <p:cNvPr id="4" name="Date Placeholder 3"/>
          <p:cNvSpPr>
            <a:spLocks noGrp="1"/>
          </p:cNvSpPr>
          <p:nvPr>
            <p:ph type="dt" sz="half" idx="10"/>
          </p:nvPr>
        </p:nvSpPr>
        <p:spPr/>
        <p:txBody>
          <a:bodyPr/>
          <a:lstStyle/>
          <a:p>
            <a:fld id="{FE466573-E027-4640-8B40-5CAF4BF163E8}" type="datetimeFigureOut">
              <a:rPr lang="sv-SE" smtClean="0"/>
              <a:t>2016-06-16</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ED695543-5087-4B2C-A9FA-F0C2D00C6698}" type="slidenum">
              <a:rPr lang="sv-SE" smtClean="0"/>
              <a:t>‹#›</a:t>
            </a:fld>
            <a:endParaRPr lang="sv-SE"/>
          </a:p>
        </p:txBody>
      </p:sp>
    </p:spTree>
    <p:extLst>
      <p:ext uri="{BB962C8B-B14F-4D97-AF65-F5344CB8AC3E}">
        <p14:creationId xmlns:p14="http://schemas.microsoft.com/office/powerpoint/2010/main" val="24317701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sv-SE" smtClean="0"/>
              <a:t>Klicka här för att ändra format</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dirty="0"/>
          </a:p>
        </p:txBody>
      </p:sp>
      <p:sp>
        <p:nvSpPr>
          <p:cNvPr id="4" name="Date Placeholder 3"/>
          <p:cNvSpPr>
            <a:spLocks noGrp="1"/>
          </p:cNvSpPr>
          <p:nvPr>
            <p:ph type="dt" sz="half" idx="10"/>
          </p:nvPr>
        </p:nvSpPr>
        <p:spPr/>
        <p:txBody>
          <a:bodyPr/>
          <a:lstStyle/>
          <a:p>
            <a:fld id="{FE466573-E027-4640-8B40-5CAF4BF163E8}" type="datetimeFigureOut">
              <a:rPr lang="sv-SE" smtClean="0"/>
              <a:t>2016-06-16</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ED695543-5087-4B2C-A9FA-F0C2D00C6698}" type="slidenum">
              <a:rPr lang="sv-SE" smtClean="0"/>
              <a:t>‹#›</a:t>
            </a:fld>
            <a:endParaRPr lang="sv-SE"/>
          </a:p>
        </p:txBody>
      </p:sp>
    </p:spTree>
    <p:extLst>
      <p:ext uri="{BB962C8B-B14F-4D97-AF65-F5344CB8AC3E}">
        <p14:creationId xmlns:p14="http://schemas.microsoft.com/office/powerpoint/2010/main" val="1088709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smtClean="0"/>
              <a:t>Klicka här för att ändra format</a:t>
            </a:r>
            <a:endParaRPr lang="en-US" dirty="0"/>
          </a:p>
        </p:txBody>
      </p:sp>
      <p:sp>
        <p:nvSpPr>
          <p:cNvPr id="3" name="Content Placeholder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dirty="0"/>
          </a:p>
        </p:txBody>
      </p:sp>
      <p:sp>
        <p:nvSpPr>
          <p:cNvPr id="4" name="Date Placeholder 3"/>
          <p:cNvSpPr>
            <a:spLocks noGrp="1"/>
          </p:cNvSpPr>
          <p:nvPr>
            <p:ph type="dt" sz="half" idx="10"/>
          </p:nvPr>
        </p:nvSpPr>
        <p:spPr/>
        <p:txBody>
          <a:bodyPr/>
          <a:lstStyle/>
          <a:p>
            <a:fld id="{FE466573-E027-4640-8B40-5CAF4BF163E8}" type="datetimeFigureOut">
              <a:rPr lang="sv-SE" smtClean="0"/>
              <a:t>2016-06-16</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ED695543-5087-4B2C-A9FA-F0C2D00C6698}" type="slidenum">
              <a:rPr lang="sv-SE" smtClean="0"/>
              <a:t>‹#›</a:t>
            </a:fld>
            <a:endParaRPr lang="sv-SE"/>
          </a:p>
        </p:txBody>
      </p:sp>
    </p:spTree>
    <p:extLst>
      <p:ext uri="{BB962C8B-B14F-4D97-AF65-F5344CB8AC3E}">
        <p14:creationId xmlns:p14="http://schemas.microsoft.com/office/powerpoint/2010/main" val="118126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sv-SE" smtClean="0"/>
              <a:t>Klicka här för att ändra format</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smtClean="0"/>
              <a:t>Klicka här för att ändra format på bakgrundstexten</a:t>
            </a:r>
          </a:p>
        </p:txBody>
      </p:sp>
      <p:sp>
        <p:nvSpPr>
          <p:cNvPr id="4" name="Date Placeholder 3"/>
          <p:cNvSpPr>
            <a:spLocks noGrp="1"/>
          </p:cNvSpPr>
          <p:nvPr>
            <p:ph type="dt" sz="half" idx="10"/>
          </p:nvPr>
        </p:nvSpPr>
        <p:spPr/>
        <p:txBody>
          <a:bodyPr/>
          <a:lstStyle/>
          <a:p>
            <a:fld id="{FE466573-E027-4640-8B40-5CAF4BF163E8}" type="datetimeFigureOut">
              <a:rPr lang="sv-SE" smtClean="0"/>
              <a:t>2016-06-16</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ED695543-5087-4B2C-A9FA-F0C2D00C6698}" type="slidenum">
              <a:rPr lang="sv-SE" smtClean="0"/>
              <a:t>‹#›</a:t>
            </a:fld>
            <a:endParaRPr lang="sv-SE"/>
          </a:p>
        </p:txBody>
      </p:sp>
    </p:spTree>
    <p:extLst>
      <p:ext uri="{BB962C8B-B14F-4D97-AF65-F5344CB8AC3E}">
        <p14:creationId xmlns:p14="http://schemas.microsoft.com/office/powerpoint/2010/main" val="3812701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smtClean="0"/>
              <a:t>Klicka här för att ändra format</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dirty="0"/>
          </a:p>
        </p:txBody>
      </p:sp>
      <p:sp>
        <p:nvSpPr>
          <p:cNvPr id="5" name="Date Placeholder 4"/>
          <p:cNvSpPr>
            <a:spLocks noGrp="1"/>
          </p:cNvSpPr>
          <p:nvPr>
            <p:ph type="dt" sz="half" idx="10"/>
          </p:nvPr>
        </p:nvSpPr>
        <p:spPr/>
        <p:txBody>
          <a:bodyPr/>
          <a:lstStyle/>
          <a:p>
            <a:fld id="{FE466573-E027-4640-8B40-5CAF4BF163E8}" type="datetimeFigureOut">
              <a:rPr lang="sv-SE" smtClean="0"/>
              <a:t>2016-06-16</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ED695543-5087-4B2C-A9FA-F0C2D00C6698}" type="slidenum">
              <a:rPr lang="sv-SE" smtClean="0"/>
              <a:t>‹#›</a:t>
            </a:fld>
            <a:endParaRPr lang="sv-SE"/>
          </a:p>
        </p:txBody>
      </p:sp>
    </p:spTree>
    <p:extLst>
      <p:ext uri="{BB962C8B-B14F-4D97-AF65-F5344CB8AC3E}">
        <p14:creationId xmlns:p14="http://schemas.microsoft.com/office/powerpoint/2010/main" val="3026634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sv-SE" smtClean="0"/>
              <a:t>Klicka här för att ändra format</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4" name="Content Placeholder 3"/>
          <p:cNvSpPr>
            <a:spLocks noGrp="1"/>
          </p:cNvSpPr>
          <p:nvPr>
            <p:ph sz="half" idx="2"/>
          </p:nvPr>
        </p:nvSpPr>
        <p:spPr>
          <a:xfrm>
            <a:off x="629842" y="2505075"/>
            <a:ext cx="3868340" cy="3684588"/>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6" name="Content Placeholder 5"/>
          <p:cNvSpPr>
            <a:spLocks noGrp="1"/>
          </p:cNvSpPr>
          <p:nvPr>
            <p:ph sz="quarter" idx="4"/>
          </p:nvPr>
        </p:nvSpPr>
        <p:spPr>
          <a:xfrm>
            <a:off x="4629150" y="2505075"/>
            <a:ext cx="3887391" cy="3684588"/>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dirty="0"/>
          </a:p>
        </p:txBody>
      </p:sp>
      <p:sp>
        <p:nvSpPr>
          <p:cNvPr id="7" name="Date Placeholder 6"/>
          <p:cNvSpPr>
            <a:spLocks noGrp="1"/>
          </p:cNvSpPr>
          <p:nvPr>
            <p:ph type="dt" sz="half" idx="10"/>
          </p:nvPr>
        </p:nvSpPr>
        <p:spPr/>
        <p:txBody>
          <a:bodyPr/>
          <a:lstStyle/>
          <a:p>
            <a:fld id="{FE466573-E027-4640-8B40-5CAF4BF163E8}" type="datetimeFigureOut">
              <a:rPr lang="sv-SE" smtClean="0"/>
              <a:t>2016-06-16</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ED695543-5087-4B2C-A9FA-F0C2D00C6698}" type="slidenum">
              <a:rPr lang="sv-SE" smtClean="0"/>
              <a:t>‹#›</a:t>
            </a:fld>
            <a:endParaRPr lang="sv-SE"/>
          </a:p>
        </p:txBody>
      </p:sp>
    </p:spTree>
    <p:extLst>
      <p:ext uri="{BB962C8B-B14F-4D97-AF65-F5344CB8AC3E}">
        <p14:creationId xmlns:p14="http://schemas.microsoft.com/office/powerpoint/2010/main" val="2744466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smtClean="0"/>
              <a:t>Klicka här för att ändra format</a:t>
            </a:r>
            <a:endParaRPr lang="en-US" dirty="0"/>
          </a:p>
        </p:txBody>
      </p:sp>
      <p:sp>
        <p:nvSpPr>
          <p:cNvPr id="3" name="Date Placeholder 2"/>
          <p:cNvSpPr>
            <a:spLocks noGrp="1"/>
          </p:cNvSpPr>
          <p:nvPr>
            <p:ph type="dt" sz="half" idx="10"/>
          </p:nvPr>
        </p:nvSpPr>
        <p:spPr/>
        <p:txBody>
          <a:bodyPr/>
          <a:lstStyle/>
          <a:p>
            <a:fld id="{FE466573-E027-4640-8B40-5CAF4BF163E8}" type="datetimeFigureOut">
              <a:rPr lang="sv-SE" smtClean="0"/>
              <a:t>2016-06-16</a:t>
            </a:fld>
            <a:endParaRPr lang="sv-SE"/>
          </a:p>
        </p:txBody>
      </p:sp>
      <p:sp>
        <p:nvSpPr>
          <p:cNvPr id="4" name="Footer Placeholder 3"/>
          <p:cNvSpPr>
            <a:spLocks noGrp="1"/>
          </p:cNvSpPr>
          <p:nvPr>
            <p:ph type="ftr" sz="quarter" idx="11"/>
          </p:nvPr>
        </p:nvSpPr>
        <p:spPr/>
        <p:txBody>
          <a:bodyPr/>
          <a:lstStyle/>
          <a:p>
            <a:endParaRPr lang="sv-SE"/>
          </a:p>
        </p:txBody>
      </p:sp>
      <p:sp>
        <p:nvSpPr>
          <p:cNvPr id="5" name="Slide Number Placeholder 4"/>
          <p:cNvSpPr>
            <a:spLocks noGrp="1"/>
          </p:cNvSpPr>
          <p:nvPr>
            <p:ph type="sldNum" sz="quarter" idx="12"/>
          </p:nvPr>
        </p:nvSpPr>
        <p:spPr/>
        <p:txBody>
          <a:bodyPr/>
          <a:lstStyle/>
          <a:p>
            <a:fld id="{ED695543-5087-4B2C-A9FA-F0C2D00C6698}" type="slidenum">
              <a:rPr lang="sv-SE" smtClean="0"/>
              <a:t>‹#›</a:t>
            </a:fld>
            <a:endParaRPr lang="sv-SE"/>
          </a:p>
        </p:txBody>
      </p:sp>
    </p:spTree>
    <p:extLst>
      <p:ext uri="{BB962C8B-B14F-4D97-AF65-F5344CB8AC3E}">
        <p14:creationId xmlns:p14="http://schemas.microsoft.com/office/powerpoint/2010/main" val="28896203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466573-E027-4640-8B40-5CAF4BF163E8}" type="datetimeFigureOut">
              <a:rPr lang="sv-SE" smtClean="0"/>
              <a:t>2016-06-16</a:t>
            </a:fld>
            <a:endParaRPr lang="sv-SE"/>
          </a:p>
        </p:txBody>
      </p:sp>
      <p:sp>
        <p:nvSpPr>
          <p:cNvPr id="3" name="Footer Placeholder 2"/>
          <p:cNvSpPr>
            <a:spLocks noGrp="1"/>
          </p:cNvSpPr>
          <p:nvPr>
            <p:ph type="ftr" sz="quarter" idx="11"/>
          </p:nvPr>
        </p:nvSpPr>
        <p:spPr/>
        <p:txBody>
          <a:bodyPr/>
          <a:lstStyle/>
          <a:p>
            <a:endParaRPr lang="sv-SE"/>
          </a:p>
        </p:txBody>
      </p:sp>
      <p:sp>
        <p:nvSpPr>
          <p:cNvPr id="4" name="Slide Number Placeholder 3"/>
          <p:cNvSpPr>
            <a:spLocks noGrp="1"/>
          </p:cNvSpPr>
          <p:nvPr>
            <p:ph type="sldNum" sz="quarter" idx="12"/>
          </p:nvPr>
        </p:nvSpPr>
        <p:spPr/>
        <p:txBody>
          <a:bodyPr/>
          <a:lstStyle/>
          <a:p>
            <a:fld id="{ED695543-5087-4B2C-A9FA-F0C2D00C6698}" type="slidenum">
              <a:rPr lang="sv-SE" smtClean="0"/>
              <a:t>‹#›</a:t>
            </a:fld>
            <a:endParaRPr lang="sv-SE"/>
          </a:p>
        </p:txBody>
      </p:sp>
    </p:spTree>
    <p:extLst>
      <p:ext uri="{BB962C8B-B14F-4D97-AF65-F5344CB8AC3E}">
        <p14:creationId xmlns:p14="http://schemas.microsoft.com/office/powerpoint/2010/main" val="2261871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sv-SE" smtClean="0"/>
              <a:t>Klicka här för att ändra format</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smtClean="0"/>
              <a:t>Klicka här för att ändra format på bakgrundstexten</a:t>
            </a:r>
          </a:p>
        </p:txBody>
      </p:sp>
      <p:sp>
        <p:nvSpPr>
          <p:cNvPr id="5" name="Date Placeholder 4"/>
          <p:cNvSpPr>
            <a:spLocks noGrp="1"/>
          </p:cNvSpPr>
          <p:nvPr>
            <p:ph type="dt" sz="half" idx="10"/>
          </p:nvPr>
        </p:nvSpPr>
        <p:spPr/>
        <p:txBody>
          <a:bodyPr/>
          <a:lstStyle/>
          <a:p>
            <a:fld id="{FE466573-E027-4640-8B40-5CAF4BF163E8}" type="datetimeFigureOut">
              <a:rPr lang="sv-SE" smtClean="0"/>
              <a:t>2016-06-16</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ED695543-5087-4B2C-A9FA-F0C2D00C6698}" type="slidenum">
              <a:rPr lang="sv-SE" smtClean="0"/>
              <a:t>‹#›</a:t>
            </a:fld>
            <a:endParaRPr lang="sv-SE"/>
          </a:p>
        </p:txBody>
      </p:sp>
    </p:spTree>
    <p:extLst>
      <p:ext uri="{BB962C8B-B14F-4D97-AF65-F5344CB8AC3E}">
        <p14:creationId xmlns:p14="http://schemas.microsoft.com/office/powerpoint/2010/main" val="11278053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sv-SE" smtClean="0"/>
              <a:t>Klicka här för att ändra format</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smtClean="0"/>
              <a:t>Klicka på ikonen för att lägga till en bild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smtClean="0"/>
              <a:t>Klicka här för att ändra format på bakgrundstexten</a:t>
            </a:r>
          </a:p>
        </p:txBody>
      </p:sp>
      <p:sp>
        <p:nvSpPr>
          <p:cNvPr id="5" name="Date Placeholder 4"/>
          <p:cNvSpPr>
            <a:spLocks noGrp="1"/>
          </p:cNvSpPr>
          <p:nvPr>
            <p:ph type="dt" sz="half" idx="10"/>
          </p:nvPr>
        </p:nvSpPr>
        <p:spPr/>
        <p:txBody>
          <a:bodyPr/>
          <a:lstStyle/>
          <a:p>
            <a:fld id="{FE466573-E027-4640-8B40-5CAF4BF163E8}" type="datetimeFigureOut">
              <a:rPr lang="sv-SE" smtClean="0"/>
              <a:t>2016-06-16</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ED695543-5087-4B2C-A9FA-F0C2D00C6698}" type="slidenum">
              <a:rPr lang="sv-SE" smtClean="0"/>
              <a:t>‹#›</a:t>
            </a:fld>
            <a:endParaRPr lang="sv-SE"/>
          </a:p>
        </p:txBody>
      </p:sp>
    </p:spTree>
    <p:extLst>
      <p:ext uri="{BB962C8B-B14F-4D97-AF65-F5344CB8AC3E}">
        <p14:creationId xmlns:p14="http://schemas.microsoft.com/office/powerpoint/2010/main" val="4252770407"/>
      </p:ext>
    </p:extLst>
  </p:cSld>
  <p:clrMapOvr>
    <a:masterClrMapping/>
  </p:clrMapOvr>
</p:sldLayout>
</file>

<file path=ppt/slideMasters/_rels/slideMaster1.xml.rels><?xml version="1.0" encoding="UTF-8"?>

<Relationships xmlns="http://schemas.openxmlformats.org/package/2006/relationships">
  <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sv-SE" smtClean="0"/>
              <a:t>Klicka här för att ändra format</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466573-E027-4640-8B40-5CAF4BF163E8}" type="datetimeFigureOut">
              <a:rPr lang="sv-SE" smtClean="0"/>
              <a:t>2016-06-16</a:t>
            </a:fld>
            <a:endParaRPr lang="sv-SE"/>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695543-5087-4B2C-A9FA-F0C2D00C6698}" type="slidenum">
              <a:rPr lang="sv-SE" smtClean="0"/>
              <a:t>‹#›</a:t>
            </a:fld>
            <a:endParaRPr lang="sv-SE"/>
          </a:p>
        </p:txBody>
      </p:sp>
    </p:spTree>
    <p:extLst>
      <p:ext uri="{BB962C8B-B14F-4D97-AF65-F5344CB8AC3E}">
        <p14:creationId xmlns:p14="http://schemas.microsoft.com/office/powerpoint/2010/main" val="33790437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1.xml"/>
  <Relationship Id="rId3" Type="http://schemas.openxmlformats.org/officeDocument/2006/relationships/image" Target="../media/image1.png"/>
  <Relationship Id="rId4" Type="http://schemas.microsoft.com/office/2007/relationships/hdphoto" Target="../media/hdphoto1.wdp"/>
</Relationships>

</file>

<file path=ppt/slides/_rels/slide2.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2.xml"/>
  <Relationship Id="rId3" Type="http://schemas.openxmlformats.org/officeDocument/2006/relationships/image" Target="../media/image2.png"/>
</Relationships>

</file>

<file path=ppt/slides/_rels/slide3.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3.xml"/>
</Relationships>

</file>

<file path=ppt/slides/_rels/slide4.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4.xml"/>
  <Relationship Id="rId3" Type="http://schemas.openxmlformats.org/officeDocument/2006/relationships/hyperlink" TargetMode="External" Target="http://www.dart-gbg.org/"/>
</Relationships>

</file>

<file path=ppt/slides/_rels/slide5.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5.xml"/>
</Relationships>

</file>

<file path=ppt/slides/_rels/slide6.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6.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ihandsfigur 1"/>
          <p:cNvSpPr/>
          <p:nvPr/>
        </p:nvSpPr>
        <p:spPr>
          <a:xfrm>
            <a:off x="218836" y="397777"/>
            <a:ext cx="8785080" cy="231050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ctr" anchorCtr="0" compatLnSpc="1">
            <a:spAutoFit/>
          </a:bodyPr>
          <a:lstStyle/>
          <a:p>
            <a:pPr>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1600" b="1" dirty="0">
                <a:solidFill>
                  <a:srgbClr val="000000"/>
                </a:solidFill>
                <a:latin typeface="Arial" pitchFamily="34"/>
                <a:ea typeface="Times New Roman" pitchFamily="18"/>
                <a:cs typeface="Times New Roman" pitchFamily="18"/>
              </a:rPr>
              <a:t>Instruktion för montering och användning av kodad </a:t>
            </a:r>
            <a:r>
              <a:rPr lang="sv-SE" sz="1600" b="1" dirty="0" err="1">
                <a:solidFill>
                  <a:srgbClr val="000000"/>
                </a:solidFill>
                <a:latin typeface="Arial" pitchFamily="34"/>
                <a:ea typeface="Times New Roman" pitchFamily="18"/>
                <a:cs typeface="Times New Roman" pitchFamily="18"/>
              </a:rPr>
              <a:t>bokstavsram</a:t>
            </a:r>
            <a:r>
              <a:rPr lang="sv-SE" sz="1600" b="1" dirty="0">
                <a:solidFill>
                  <a:srgbClr val="000000"/>
                </a:solidFill>
                <a:latin typeface="Arial" pitchFamily="34"/>
                <a:ea typeface="Times New Roman" pitchFamily="18"/>
                <a:cs typeface="Times New Roman" pitchFamily="18"/>
              </a:rPr>
              <a:t> för ögonpekning</a:t>
            </a:r>
          </a:p>
          <a:p>
            <a:pPr hangingPunct="0">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sv-SE" sz="1600" dirty="0">
              <a:solidFill>
                <a:srgbClr val="000000"/>
              </a:solidFill>
              <a:latin typeface="Arial" pitchFamily="34"/>
              <a:ea typeface="Times New Roman" pitchFamily="18"/>
              <a:cs typeface="Times New Roman" pitchFamily="18"/>
            </a:endParaRPr>
          </a:p>
          <a:p>
            <a:pPr hangingPunct="0">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1600" dirty="0">
                <a:solidFill>
                  <a:srgbClr val="000000"/>
                </a:solidFill>
                <a:latin typeface="Arial" pitchFamily="34"/>
                <a:ea typeface="Times New Roman" pitchFamily="18"/>
                <a:cs typeface="Times New Roman" pitchFamily="18"/>
              </a:rPr>
              <a:t>De fyra liggande A4-bilderna lamineras tillsammans i en stående lamineringsficka av A3-format.</a:t>
            </a:r>
          </a:p>
          <a:p>
            <a:pPr hangingPunct="0">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1600" dirty="0">
                <a:solidFill>
                  <a:srgbClr val="000000"/>
                </a:solidFill>
                <a:latin typeface="Arial" pitchFamily="34"/>
                <a:ea typeface="Times New Roman" pitchFamily="18"/>
                <a:cs typeface="Times New Roman" pitchFamily="18"/>
              </a:rPr>
              <a:t>Bild 3 och 4 placeras under varandra (se figur A) och på baksidan av dessa placeras bild 5 och 6 (se figur B).</a:t>
            </a:r>
          </a:p>
          <a:p>
            <a:pPr hangingPunct="0">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1600" dirty="0">
                <a:solidFill>
                  <a:srgbClr val="000000"/>
                </a:solidFill>
                <a:latin typeface="Arial" pitchFamily="34"/>
                <a:ea typeface="Times New Roman" pitchFamily="18"/>
                <a:cs typeface="Times New Roman" pitchFamily="18"/>
              </a:rPr>
              <a:t>Man kan också välja att laminera med A4-plast och sätta en spiralbindning emellan den övre och nedre ramen. Klipp titthålen i papperssidorna innan du laminerar. Klipp hål i plasten efter laminering.</a:t>
            </a:r>
          </a:p>
          <a:p>
            <a:pPr hangingPunct="0">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sv-SE" sz="1600" dirty="0">
              <a:solidFill>
                <a:srgbClr val="000000"/>
              </a:solidFill>
              <a:latin typeface="Arial" pitchFamily="34"/>
              <a:ea typeface="Times New Roman" pitchFamily="18"/>
              <a:cs typeface="Times New Roman" pitchFamily="18"/>
            </a:endParaRPr>
          </a:p>
        </p:txBody>
      </p:sp>
      <p:pic>
        <p:nvPicPr>
          <p:cNvPr id="3" name="bokstavsram framifrån"/>
          <p:cNvPicPr>
            <a:picLocks noChangeAspect="1"/>
          </p:cNvPicPr>
          <p:nvPr/>
        </p:nvPicPr>
        <p:blipFill>
          <a:blip r:embed="rId3">
            <a:alphaModFix/>
            <a:extLst>
              <a:ext uri="{BEBA8EAE-BF5A-486C-A8C5-ECC9F3942E4B}">
                <a14:imgProps xmlns:a14="http://schemas.microsoft.com/office/drawing/2010/main">
                  <a14:imgLayer r:embed="rId4">
                    <a14:imgEffect>
                      <a14:brightnessContrast bright="-42000"/>
                    </a14:imgEffect>
                  </a14:imgLayer>
                </a14:imgProps>
              </a:ext>
            </a:extLst>
          </a:blip>
          <a:srcRect/>
          <a:stretch>
            <a:fillRect/>
          </a:stretch>
        </p:blipFill>
        <p:spPr>
          <a:xfrm>
            <a:off x="639638" y="3155496"/>
            <a:ext cx="2333520" cy="3114720"/>
          </a:xfrm>
          <a:prstGeom prst="rect">
            <a:avLst/>
          </a:prstGeom>
          <a:noFill/>
          <a:ln>
            <a:noFill/>
          </a:ln>
        </p:spPr>
      </p:pic>
      <p:sp>
        <p:nvSpPr>
          <p:cNvPr id="4" name="Frihandsfigur 3"/>
          <p:cNvSpPr/>
          <p:nvPr/>
        </p:nvSpPr>
        <p:spPr>
          <a:xfrm>
            <a:off x="1078559" y="2114377"/>
            <a:ext cx="181822" cy="46384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spAutoFit/>
          </a:bodyPr>
          <a:lstStyle/>
          <a:p>
            <a:pPr>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sv-SE" sz="2400">
              <a:solidFill>
                <a:srgbClr val="000000"/>
              </a:solidFill>
              <a:latin typeface="Times New Roman" pitchFamily="18"/>
              <a:ea typeface="Lucida Sans Unicode" pitchFamily="2"/>
              <a:cs typeface="Mangal" pitchFamily="2"/>
            </a:endParaRPr>
          </a:p>
        </p:txBody>
      </p:sp>
      <p:sp>
        <p:nvSpPr>
          <p:cNvPr id="5" name="Frihandsfigur 4"/>
          <p:cNvSpPr/>
          <p:nvPr/>
        </p:nvSpPr>
        <p:spPr>
          <a:xfrm>
            <a:off x="3447816" y="3143256"/>
            <a:ext cx="5256000" cy="2556727"/>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1600" dirty="0">
                <a:solidFill>
                  <a:srgbClr val="000000"/>
                </a:solidFill>
                <a:latin typeface="Arial" pitchFamily="34"/>
                <a:ea typeface="Lucida Sans Unicode" pitchFamily="2"/>
                <a:cs typeface="Mangal" pitchFamily="2"/>
              </a:rPr>
              <a:t>Håll ögonpekningsramen så användaren ser den på detta sätt.</a:t>
            </a:r>
          </a:p>
          <a:p>
            <a:pPr>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sv-SE" sz="1600" dirty="0">
              <a:solidFill>
                <a:srgbClr val="000000"/>
              </a:solidFill>
              <a:latin typeface="Arial" pitchFamily="34"/>
              <a:ea typeface="Lucida Sans Unicode" pitchFamily="2"/>
              <a:cs typeface="Mangal" pitchFamily="2"/>
            </a:endParaRPr>
          </a:p>
          <a:p>
            <a:pPr>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1600" dirty="0">
                <a:solidFill>
                  <a:srgbClr val="000000"/>
                </a:solidFill>
                <a:latin typeface="Arial" pitchFamily="34"/>
                <a:ea typeface="Lucida Sans Unicode" pitchFamily="2"/>
                <a:cs typeface="Mangal" pitchFamily="2"/>
              </a:rPr>
              <a:t>Be honom/henne först titta på den övre ramen och leta upp önskad bokstav i någon av de fem rutorna.</a:t>
            </a:r>
          </a:p>
          <a:p>
            <a:pPr>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1600" dirty="0">
                <a:solidFill>
                  <a:srgbClr val="000000"/>
                </a:solidFill>
                <a:latin typeface="Arial" pitchFamily="34"/>
                <a:ea typeface="Lucida Sans Unicode" pitchFamily="2"/>
                <a:cs typeface="Mangal" pitchFamily="2"/>
              </a:rPr>
              <a:t>Lyft sedan upp ramen så du tittar genom det nedre hålet.</a:t>
            </a:r>
          </a:p>
          <a:p>
            <a:pPr>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sv-SE" sz="1600" dirty="0">
              <a:solidFill>
                <a:srgbClr val="000000"/>
              </a:solidFill>
              <a:latin typeface="Arial" pitchFamily="34"/>
              <a:ea typeface="Lucida Sans Unicode" pitchFamily="2"/>
              <a:cs typeface="Mangal" pitchFamily="2"/>
            </a:endParaRPr>
          </a:p>
          <a:p>
            <a:pPr>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1600" dirty="0">
                <a:solidFill>
                  <a:srgbClr val="000000"/>
                </a:solidFill>
                <a:latin typeface="Arial" pitchFamily="34"/>
                <a:ea typeface="Lucida Sans Unicode" pitchFamily="2"/>
                <a:cs typeface="Mangal" pitchFamily="2"/>
              </a:rPr>
              <a:t>Be användaren att återigen titta på samma bokstav som tidigare. Denna kan nu ligga på en annan plats</a:t>
            </a:r>
          </a:p>
        </p:txBody>
      </p:sp>
      <p:sp>
        <p:nvSpPr>
          <p:cNvPr id="6" name="Frihandsfigur 5"/>
          <p:cNvSpPr/>
          <p:nvPr/>
        </p:nvSpPr>
        <p:spPr>
          <a:xfrm>
            <a:off x="1042921" y="2637001"/>
            <a:ext cx="360359"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a:spcBef>
                <a:spcPts val="1500"/>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2400">
                <a:solidFill>
                  <a:srgbClr val="000000"/>
                </a:solidFill>
                <a:latin typeface="Times New Roman" pitchFamily="18"/>
                <a:ea typeface="Lucida Sans Unicode" pitchFamily="2"/>
                <a:cs typeface="Mangal" pitchFamily="2"/>
              </a:rPr>
              <a:t>A</a:t>
            </a:r>
          </a:p>
        </p:txBody>
      </p:sp>
    </p:spTree>
    <p:extLst>
      <p:ext uri="{BB962C8B-B14F-4D97-AF65-F5344CB8AC3E}">
        <p14:creationId xmlns:p14="http://schemas.microsoft.com/office/powerpoint/2010/main" val="15172882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objekt 1"/>
          <p:cNvPicPr>
            <a:picLocks noChangeAspect="1"/>
          </p:cNvPicPr>
          <p:nvPr/>
        </p:nvPicPr>
        <p:blipFill>
          <a:blip r:embed="rId3">
            <a:alphaModFix/>
          </a:blip>
          <a:srcRect/>
          <a:stretch>
            <a:fillRect/>
          </a:stretch>
        </p:blipFill>
        <p:spPr>
          <a:xfrm>
            <a:off x="1100160" y="1470780"/>
            <a:ext cx="2446512" cy="3252493"/>
          </a:xfrm>
          <a:prstGeom prst="rect">
            <a:avLst/>
          </a:prstGeom>
          <a:noFill/>
          <a:ln>
            <a:noFill/>
          </a:ln>
        </p:spPr>
      </p:pic>
      <p:sp>
        <p:nvSpPr>
          <p:cNvPr id="3" name="Frihandsfigur 2"/>
          <p:cNvSpPr/>
          <p:nvPr/>
        </p:nvSpPr>
        <p:spPr>
          <a:xfrm>
            <a:off x="3708722" y="1080000"/>
            <a:ext cx="4751279" cy="4034054"/>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1600" dirty="0">
                <a:solidFill>
                  <a:srgbClr val="000000"/>
                </a:solidFill>
                <a:latin typeface="Arial" pitchFamily="34"/>
                <a:ea typeface="Lucida Sans Unicode" pitchFamily="2"/>
                <a:cs typeface="Mangal" pitchFamily="2"/>
              </a:rPr>
              <a:t>Du, som tolk, ser ögonpekningsramen på detta sätt.</a:t>
            </a:r>
          </a:p>
          <a:p>
            <a:pPr>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sv-SE" sz="1600" dirty="0">
              <a:solidFill>
                <a:srgbClr val="000000"/>
              </a:solidFill>
              <a:latin typeface="Arial" pitchFamily="34"/>
              <a:ea typeface="Lucida Sans Unicode" pitchFamily="2"/>
              <a:cs typeface="Mangal" pitchFamily="2"/>
            </a:endParaRPr>
          </a:p>
          <a:p>
            <a:pPr>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1600" dirty="0">
                <a:solidFill>
                  <a:srgbClr val="000000"/>
                </a:solidFill>
                <a:latin typeface="Arial" pitchFamily="34"/>
                <a:ea typeface="Lucida Sans Unicode" pitchFamily="2"/>
                <a:cs typeface="Mangal" pitchFamily="2"/>
              </a:rPr>
              <a:t>När användaren väljer bokstav i den övre ramen, följer du hans/hennes blick genom titthålet. Blicken kommer stanna på en av de färgade rutorna.</a:t>
            </a:r>
          </a:p>
          <a:p>
            <a:pPr>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sv-SE" sz="1600" dirty="0">
              <a:solidFill>
                <a:srgbClr val="000000"/>
              </a:solidFill>
              <a:latin typeface="Arial" pitchFamily="34"/>
              <a:ea typeface="Lucida Sans Unicode" pitchFamily="2"/>
              <a:cs typeface="Mangal" pitchFamily="2"/>
            </a:endParaRPr>
          </a:p>
          <a:p>
            <a:pPr>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1600" dirty="0">
                <a:solidFill>
                  <a:srgbClr val="000000"/>
                </a:solidFill>
                <a:latin typeface="Arial" pitchFamily="34"/>
                <a:ea typeface="Lucida Sans Unicode" pitchFamily="2"/>
                <a:cs typeface="Mangal" pitchFamily="2"/>
              </a:rPr>
              <a:t>När han/hon väljer i den nedre ramen stannar blicken istället på en bokstavsruta. Den bokstav som har samma färg som rutan i den övre ramen är den önskade.</a:t>
            </a:r>
          </a:p>
          <a:p>
            <a:pPr>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sv-SE" sz="1600" dirty="0">
              <a:solidFill>
                <a:srgbClr val="000000"/>
              </a:solidFill>
              <a:latin typeface="Arial" pitchFamily="34"/>
              <a:ea typeface="Lucida Sans Unicode" pitchFamily="2"/>
              <a:cs typeface="Mangal" pitchFamily="2"/>
            </a:endParaRPr>
          </a:p>
          <a:p>
            <a:pPr>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1600" dirty="0">
                <a:solidFill>
                  <a:srgbClr val="000000"/>
                </a:solidFill>
                <a:latin typeface="Arial" pitchFamily="34"/>
                <a:ea typeface="Lucida Sans Unicode" pitchFamily="2"/>
                <a:cs typeface="Mangal" pitchFamily="2"/>
              </a:rPr>
              <a:t>Exempel:</a:t>
            </a:r>
          </a:p>
          <a:p>
            <a:pPr>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1600" dirty="0">
                <a:solidFill>
                  <a:srgbClr val="000000"/>
                </a:solidFill>
                <a:latin typeface="Arial" pitchFamily="34"/>
                <a:ea typeface="Lucida Sans Unicode" pitchFamily="2"/>
                <a:cs typeface="Mangal" pitchFamily="2"/>
              </a:rPr>
              <a:t>Du ser att Kalle först tittar på den blå rutan. Sedan tittar han på rutan längst ner till höger. Där letar du efter den bokstav som är blå, vilket här är S.</a:t>
            </a:r>
          </a:p>
        </p:txBody>
      </p:sp>
      <p:sp>
        <p:nvSpPr>
          <p:cNvPr id="4" name="Frihandsfigur 3"/>
          <p:cNvSpPr/>
          <p:nvPr/>
        </p:nvSpPr>
        <p:spPr>
          <a:xfrm>
            <a:off x="1100160" y="1011061"/>
            <a:ext cx="400320"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a:spcBef>
                <a:spcPts val="1500"/>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2400" dirty="0">
                <a:solidFill>
                  <a:srgbClr val="000000"/>
                </a:solidFill>
                <a:latin typeface="Times New Roman" pitchFamily="18"/>
                <a:ea typeface="Lucida Sans Unicode" pitchFamily="2"/>
                <a:cs typeface="Mangal" pitchFamily="2"/>
              </a:rPr>
              <a:t>B</a:t>
            </a:r>
          </a:p>
        </p:txBody>
      </p:sp>
    </p:spTree>
    <p:extLst>
      <p:ext uri="{BB962C8B-B14F-4D97-AF65-F5344CB8AC3E}">
        <p14:creationId xmlns:p14="http://schemas.microsoft.com/office/powerpoint/2010/main" val="2514069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ihandsfigur 1"/>
          <p:cNvSpPr/>
          <p:nvPr/>
        </p:nvSpPr>
        <p:spPr>
          <a:xfrm>
            <a:off x="304920" y="380880"/>
            <a:ext cx="2133360" cy="1335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8440">
            <a:solidFill>
              <a:srgbClr val="000000"/>
            </a:solidFill>
            <a:prstDash val="solid"/>
            <a:miter/>
          </a:ln>
        </p:spPr>
        <p:txBody>
          <a:bodyPr vert="horz" wrap="square" lIns="90000" tIns="46800" rIns="90000" bIns="46800" anchor="t" anchorCtr="0" compatLnSpc="1">
            <a:spAutoFit/>
          </a:bodyPr>
          <a:lstStyle/>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a:solidFill>
                  <a:srgbClr val="000000"/>
                </a:solidFill>
                <a:latin typeface="Arial" pitchFamily="34"/>
                <a:ea typeface="Lucida Sans Unicode" pitchFamily="2"/>
                <a:cs typeface="Mangal" pitchFamily="2"/>
              </a:rPr>
              <a:t>A   F   K</a:t>
            </a:r>
          </a:p>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a:solidFill>
                  <a:srgbClr val="000000"/>
                </a:solidFill>
                <a:latin typeface="Arial" pitchFamily="34"/>
                <a:ea typeface="Lucida Sans Unicode" pitchFamily="2"/>
                <a:cs typeface="Mangal" pitchFamily="2"/>
              </a:rPr>
              <a:t>P   Q   V</a:t>
            </a:r>
          </a:p>
        </p:txBody>
      </p:sp>
      <p:sp>
        <p:nvSpPr>
          <p:cNvPr id="3" name="Frihandsfigur 2"/>
          <p:cNvSpPr/>
          <p:nvPr/>
        </p:nvSpPr>
        <p:spPr>
          <a:xfrm>
            <a:off x="3505319" y="376920"/>
            <a:ext cx="2133360" cy="1335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8440">
            <a:solidFill>
              <a:srgbClr val="000000"/>
            </a:solidFill>
            <a:prstDash val="solid"/>
            <a:miter/>
          </a:ln>
        </p:spPr>
        <p:txBody>
          <a:bodyPr vert="horz" wrap="square" lIns="90000" tIns="46800" rIns="90000" bIns="46800" anchor="t" anchorCtr="0" compatLnSpc="1">
            <a:spAutoFit/>
          </a:bodyPr>
          <a:lstStyle/>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a:solidFill>
                  <a:srgbClr val="000000"/>
                </a:solidFill>
                <a:latin typeface="Arial" pitchFamily="34"/>
                <a:ea typeface="Lucida Sans Unicode" pitchFamily="2"/>
                <a:cs typeface="Mangal" pitchFamily="2"/>
              </a:rPr>
              <a:t>B   G   L</a:t>
            </a:r>
          </a:p>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a:solidFill>
                  <a:srgbClr val="000000"/>
                </a:solidFill>
                <a:latin typeface="Arial" pitchFamily="34"/>
                <a:ea typeface="Lucida Sans Unicode" pitchFamily="2"/>
                <a:cs typeface="Mangal" pitchFamily="2"/>
              </a:rPr>
              <a:t>R   W   Y</a:t>
            </a:r>
          </a:p>
        </p:txBody>
      </p:sp>
      <p:sp>
        <p:nvSpPr>
          <p:cNvPr id="4" name="Frihandsfigur 3"/>
          <p:cNvSpPr/>
          <p:nvPr/>
        </p:nvSpPr>
        <p:spPr>
          <a:xfrm>
            <a:off x="6781680" y="304920"/>
            <a:ext cx="2133720" cy="1335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8440">
            <a:solidFill>
              <a:srgbClr val="000000"/>
            </a:solidFill>
            <a:prstDash val="solid"/>
            <a:miter/>
          </a:ln>
        </p:spPr>
        <p:txBody>
          <a:bodyPr vert="horz" wrap="square" lIns="90000" tIns="46800" rIns="90000" bIns="46800" anchor="t" anchorCtr="0" compatLnSpc="1">
            <a:spAutoFit/>
          </a:bodyPr>
          <a:lstStyle/>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a:solidFill>
                  <a:srgbClr val="000000"/>
                </a:solidFill>
                <a:latin typeface="Arial" pitchFamily="34"/>
                <a:ea typeface="Lucida Sans Unicode" pitchFamily="2"/>
                <a:cs typeface="Mangal" pitchFamily="2"/>
              </a:rPr>
              <a:t>C   H   M</a:t>
            </a:r>
          </a:p>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a:solidFill>
                  <a:srgbClr val="000000"/>
                </a:solidFill>
                <a:latin typeface="Arial" pitchFamily="34"/>
                <a:ea typeface="Lucida Sans Unicode" pitchFamily="2"/>
                <a:cs typeface="Mangal" pitchFamily="2"/>
              </a:rPr>
              <a:t>S   X   Å</a:t>
            </a:r>
          </a:p>
        </p:txBody>
      </p:sp>
      <p:sp>
        <p:nvSpPr>
          <p:cNvPr id="5" name="Frihandsfigur 4"/>
          <p:cNvSpPr/>
          <p:nvPr/>
        </p:nvSpPr>
        <p:spPr>
          <a:xfrm>
            <a:off x="304920" y="5367240"/>
            <a:ext cx="2133360" cy="1335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8440">
            <a:solidFill>
              <a:srgbClr val="000000"/>
            </a:solidFill>
            <a:prstDash val="solid"/>
            <a:miter/>
          </a:ln>
        </p:spPr>
        <p:txBody>
          <a:bodyPr vert="horz" wrap="square" lIns="90000" tIns="46800" rIns="90000" bIns="46800" anchor="t" anchorCtr="0" compatLnSpc="1">
            <a:spAutoFit/>
          </a:bodyPr>
          <a:lstStyle/>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a:solidFill>
                  <a:srgbClr val="000000"/>
                </a:solidFill>
                <a:latin typeface="Arial" pitchFamily="34"/>
                <a:ea typeface="Lucida Sans Unicode" pitchFamily="2"/>
                <a:cs typeface="Mangal" pitchFamily="2"/>
              </a:rPr>
              <a:t>D   I   N</a:t>
            </a:r>
          </a:p>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a:solidFill>
                  <a:srgbClr val="000000"/>
                </a:solidFill>
                <a:latin typeface="Arial" pitchFamily="34"/>
                <a:ea typeface="Lucida Sans Unicode" pitchFamily="2"/>
                <a:cs typeface="Mangal" pitchFamily="2"/>
              </a:rPr>
              <a:t>T   Z   Ä</a:t>
            </a:r>
          </a:p>
        </p:txBody>
      </p:sp>
      <p:sp>
        <p:nvSpPr>
          <p:cNvPr id="6" name="Frihandsfigur 5"/>
          <p:cNvSpPr/>
          <p:nvPr/>
        </p:nvSpPr>
        <p:spPr>
          <a:xfrm>
            <a:off x="2286000" y="1981080"/>
            <a:ext cx="4572000" cy="3048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9360">
            <a:solidFill>
              <a:srgbClr val="000000"/>
            </a:solidFill>
            <a:prstDash val="solid"/>
            <a:miter/>
          </a:ln>
        </p:spPr>
        <p:txBody>
          <a:bodyPr vert="horz" wrap="none" lIns="90000" tIns="46800" rIns="90000" bIns="46800" anchor="ctr" anchorCtr="0" compatLnSpc="1">
            <a:noAutofit/>
          </a:bodyPr>
          <a:lstStyle/>
          <a:p>
            <a:pPr>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sv-SE" sz="2400">
              <a:solidFill>
                <a:srgbClr val="000000"/>
              </a:solidFill>
              <a:latin typeface="Times New Roman" pitchFamily="18"/>
              <a:ea typeface="Lucida Sans Unicode" pitchFamily="2"/>
              <a:cs typeface="Mangal" pitchFamily="2"/>
            </a:endParaRPr>
          </a:p>
        </p:txBody>
      </p:sp>
      <p:sp>
        <p:nvSpPr>
          <p:cNvPr id="7" name="Frihandsfigur 6"/>
          <p:cNvSpPr/>
          <p:nvPr/>
        </p:nvSpPr>
        <p:spPr>
          <a:xfrm>
            <a:off x="6820920" y="5367240"/>
            <a:ext cx="2133360" cy="1335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8440">
            <a:solidFill>
              <a:srgbClr val="000000"/>
            </a:solidFill>
            <a:prstDash val="solid"/>
            <a:miter/>
          </a:ln>
        </p:spPr>
        <p:txBody>
          <a:bodyPr vert="horz" wrap="square" lIns="90000" tIns="46800" rIns="90000" bIns="46800" anchor="t" anchorCtr="0" compatLnSpc="1">
            <a:spAutoFit/>
          </a:bodyPr>
          <a:lstStyle/>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a:solidFill>
                  <a:srgbClr val="000000"/>
                </a:solidFill>
                <a:latin typeface="Arial" pitchFamily="34"/>
                <a:ea typeface="Lucida Sans Unicode" pitchFamily="2"/>
                <a:cs typeface="Mangal" pitchFamily="2"/>
              </a:rPr>
              <a:t>E   J   O</a:t>
            </a:r>
          </a:p>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a:solidFill>
                  <a:srgbClr val="000000"/>
                </a:solidFill>
                <a:latin typeface="Arial" pitchFamily="34"/>
                <a:ea typeface="Lucida Sans Unicode" pitchFamily="2"/>
                <a:cs typeface="Mangal" pitchFamily="2"/>
              </a:rPr>
              <a:t>U       Ö</a:t>
            </a:r>
          </a:p>
        </p:txBody>
      </p:sp>
      <p:sp>
        <p:nvSpPr>
          <p:cNvPr id="8" name="Frihandsfigur 7"/>
          <p:cNvSpPr/>
          <p:nvPr/>
        </p:nvSpPr>
        <p:spPr>
          <a:xfrm>
            <a:off x="7740000" y="6120000"/>
            <a:ext cx="360000" cy="360000"/>
          </a:xfrm>
          <a:custGeom>
            <a:avLst/>
            <a:gdLst>
              <a:gd name="f0" fmla="val w"/>
              <a:gd name="f1" fmla="val h"/>
              <a:gd name="f2" fmla="val 0"/>
              <a:gd name="f3" fmla="val 21600"/>
              <a:gd name="f4" fmla="val 10797"/>
              <a:gd name="f5" fmla="val 8278"/>
              <a:gd name="f6" fmla="val 8256"/>
              <a:gd name="f7" fmla="val 6722"/>
              <a:gd name="f8" fmla="val 13405"/>
              <a:gd name="f9" fmla="val 4198"/>
              <a:gd name="f10" fmla="val 16580"/>
              <a:gd name="f11" fmla="val 17401"/>
              <a:gd name="f12" fmla="val 14878"/>
              <a:gd name="f13" fmla="val 13321"/>
              <a:gd name="f14" fmla="*/ f0 1 21600"/>
              <a:gd name="f15" fmla="*/ f1 1 21600"/>
              <a:gd name="f16" fmla="*/ 6722 f14 1"/>
              <a:gd name="f17" fmla="*/ 14878 f14 1"/>
              <a:gd name="f18" fmla="*/ 15460 f15 1"/>
              <a:gd name="f19" fmla="*/ 8256 f15 1"/>
            </a:gdLst>
            <a:ahLst/>
            <a:cxnLst>
              <a:cxn ang="3cd4">
                <a:pos x="hc" y="t"/>
              </a:cxn>
              <a:cxn ang="0">
                <a:pos x="r" y="vc"/>
              </a:cxn>
              <a:cxn ang="cd4">
                <a:pos x="hc" y="b"/>
              </a:cxn>
              <a:cxn ang="cd2">
                <a:pos x="l" y="vc"/>
              </a:cxn>
            </a:cxnLst>
            <a:rect l="f16" t="f19" r="f17" b="f18"/>
            <a:pathLst>
              <a:path w="21600" h="21600">
                <a:moveTo>
                  <a:pt x="f4" y="f2"/>
                </a:moveTo>
                <a:lnTo>
                  <a:pt x="f5" y="f6"/>
                </a:lnTo>
                <a:lnTo>
                  <a:pt x="f2" y="f6"/>
                </a:lnTo>
                <a:lnTo>
                  <a:pt x="f7" y="f8"/>
                </a:lnTo>
                <a:lnTo>
                  <a:pt x="f9" y="f3"/>
                </a:lnTo>
                <a:lnTo>
                  <a:pt x="f4" y="f10"/>
                </a:lnTo>
                <a:lnTo>
                  <a:pt x="f11" y="f3"/>
                </a:lnTo>
                <a:lnTo>
                  <a:pt x="f12" y="f8"/>
                </a:lnTo>
                <a:lnTo>
                  <a:pt x="f3" y="f6"/>
                </a:lnTo>
                <a:lnTo>
                  <a:pt x="f13" y="f6"/>
                </a:lnTo>
                <a:lnTo>
                  <a:pt x="f4" y="f2"/>
                </a:lnTo>
                <a:close/>
              </a:path>
            </a:pathLst>
          </a:custGeom>
          <a:solidFill>
            <a:srgbClr val="000000"/>
          </a:solidFill>
          <a:ln w="0">
            <a:solidFill>
              <a:srgbClr val="000000"/>
            </a:solidFill>
            <a:prstDash val="solid"/>
          </a:ln>
        </p:spPr>
        <p:txBody>
          <a:bodyPr vert="horz" lIns="90000" tIns="45000" rIns="90000" bIns="45000" anchor="ctr" compatLnSpc="1">
            <a:noAutofit/>
          </a:bodyPr>
          <a:lstStyle/>
          <a:p>
            <a:pPr>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sv-SE" sz="2400">
              <a:solidFill>
                <a:srgbClr val="000000"/>
              </a:solidFill>
              <a:latin typeface="Times New Roman" pitchFamily="18"/>
              <a:ea typeface="Lucida Sans Unicode" pitchFamily="2"/>
              <a:cs typeface="Mangal" pitchFamily="2"/>
            </a:endParaRPr>
          </a:p>
        </p:txBody>
      </p:sp>
    </p:spTree>
    <p:extLst>
      <p:ext uri="{BB962C8B-B14F-4D97-AF65-F5344CB8AC3E}">
        <p14:creationId xmlns:p14="http://schemas.microsoft.com/office/powerpoint/2010/main" val="9455612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ihandsfigur 1"/>
          <p:cNvSpPr/>
          <p:nvPr/>
        </p:nvSpPr>
        <p:spPr>
          <a:xfrm>
            <a:off x="304920" y="417600"/>
            <a:ext cx="2133360" cy="1258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99CC"/>
          </a:solidFill>
          <a:ln w="28440">
            <a:solidFill>
              <a:srgbClr val="000000"/>
            </a:solidFill>
            <a:prstDash val="solid"/>
            <a:miter/>
          </a:ln>
        </p:spPr>
        <p:txBody>
          <a:bodyPr vert="horz" wrap="square" lIns="90000" tIns="46800" rIns="90000" bIns="46800" anchor="t" anchorCtr="0" compatLnSpc="1">
            <a:noAutofit/>
          </a:bodyPr>
          <a:lstStyle/>
          <a:p>
            <a:pPr algn="ctr">
              <a:spcBef>
                <a:spcPts val="1500"/>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sv-SE" sz="2400" b="1">
              <a:solidFill>
                <a:srgbClr val="000000"/>
              </a:solidFill>
              <a:latin typeface="Arial" pitchFamily="34"/>
              <a:ea typeface="Lucida Sans Unicode" pitchFamily="2"/>
              <a:cs typeface="Mangal" pitchFamily="2"/>
            </a:endParaRPr>
          </a:p>
          <a:p>
            <a:pPr algn="ctr">
              <a:spcBef>
                <a:spcPts val="1500"/>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sv-SE" sz="2400" b="1">
              <a:solidFill>
                <a:srgbClr val="000000"/>
              </a:solidFill>
              <a:latin typeface="Arial" pitchFamily="34"/>
              <a:ea typeface="Lucida Sans Unicode" pitchFamily="2"/>
              <a:cs typeface="Mangal" pitchFamily="2"/>
            </a:endParaRPr>
          </a:p>
        </p:txBody>
      </p:sp>
      <p:sp>
        <p:nvSpPr>
          <p:cNvPr id="3" name="Frihandsfigur 2"/>
          <p:cNvSpPr/>
          <p:nvPr/>
        </p:nvSpPr>
        <p:spPr>
          <a:xfrm>
            <a:off x="3505319" y="414360"/>
            <a:ext cx="2133360" cy="1258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00"/>
          </a:solidFill>
          <a:ln w="28440">
            <a:solidFill>
              <a:srgbClr val="000000"/>
            </a:solidFill>
            <a:prstDash val="solid"/>
            <a:miter/>
          </a:ln>
        </p:spPr>
        <p:txBody>
          <a:bodyPr vert="horz" wrap="square" lIns="90000" tIns="46800" rIns="90000" bIns="46800" anchor="t" anchorCtr="0" compatLnSpc="1">
            <a:noAutofit/>
          </a:bodyPr>
          <a:lstStyle/>
          <a:p>
            <a:pPr algn="ctr">
              <a:spcBef>
                <a:spcPts val="1500"/>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2400" b="1">
                <a:solidFill>
                  <a:srgbClr val="000000"/>
                </a:solidFill>
                <a:latin typeface="Arial" pitchFamily="34"/>
                <a:ea typeface="Lucida Sans Unicode" pitchFamily="2"/>
                <a:cs typeface="Mangal" pitchFamily="2"/>
              </a:rPr>
              <a:t> </a:t>
            </a:r>
          </a:p>
          <a:p>
            <a:pPr algn="ctr">
              <a:spcBef>
                <a:spcPts val="1500"/>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sv-SE" sz="2400" b="1">
              <a:solidFill>
                <a:srgbClr val="000000"/>
              </a:solidFill>
              <a:latin typeface="Arial" pitchFamily="34"/>
              <a:ea typeface="Lucida Sans Unicode" pitchFamily="2"/>
              <a:cs typeface="Mangal" pitchFamily="2"/>
            </a:endParaRPr>
          </a:p>
        </p:txBody>
      </p:sp>
      <p:sp>
        <p:nvSpPr>
          <p:cNvPr id="4" name="Frihandsfigur 3"/>
          <p:cNvSpPr/>
          <p:nvPr/>
        </p:nvSpPr>
        <p:spPr>
          <a:xfrm>
            <a:off x="6781680" y="414360"/>
            <a:ext cx="2133720" cy="1258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w="28440">
            <a:solidFill>
              <a:srgbClr val="000000"/>
            </a:solidFill>
            <a:prstDash val="solid"/>
            <a:miter/>
          </a:ln>
        </p:spPr>
        <p:txBody>
          <a:bodyPr vert="horz" wrap="square" lIns="90000" tIns="46800" rIns="90000" bIns="46800" anchor="t" anchorCtr="0" compatLnSpc="1">
            <a:noAutofit/>
          </a:bodyPr>
          <a:lstStyle/>
          <a:p>
            <a:pPr algn="ctr">
              <a:spcBef>
                <a:spcPts val="1500"/>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sv-SE" sz="2400" b="1">
              <a:solidFill>
                <a:srgbClr val="000000"/>
              </a:solidFill>
              <a:latin typeface="Arial" pitchFamily="34"/>
              <a:ea typeface="Lucida Sans Unicode" pitchFamily="2"/>
              <a:cs typeface="Mangal" pitchFamily="2"/>
            </a:endParaRPr>
          </a:p>
          <a:p>
            <a:pPr algn="ctr">
              <a:spcBef>
                <a:spcPts val="1500"/>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sv-SE" sz="2400" b="1">
              <a:solidFill>
                <a:srgbClr val="000000"/>
              </a:solidFill>
              <a:latin typeface="Arial" pitchFamily="34"/>
              <a:ea typeface="Lucida Sans Unicode" pitchFamily="2"/>
              <a:cs typeface="Mangal" pitchFamily="2"/>
            </a:endParaRPr>
          </a:p>
        </p:txBody>
      </p:sp>
      <p:sp>
        <p:nvSpPr>
          <p:cNvPr id="5" name="Frihandsfigur 4"/>
          <p:cNvSpPr/>
          <p:nvPr/>
        </p:nvSpPr>
        <p:spPr>
          <a:xfrm>
            <a:off x="533520" y="5367240"/>
            <a:ext cx="2133360" cy="1258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3CC33"/>
          </a:solidFill>
          <a:ln w="28440">
            <a:solidFill>
              <a:srgbClr val="000000"/>
            </a:solidFill>
            <a:prstDash val="solid"/>
            <a:miter/>
          </a:ln>
        </p:spPr>
        <p:txBody>
          <a:bodyPr vert="horz" wrap="square" lIns="90000" tIns="46800" rIns="90000" bIns="46800" anchor="t" anchorCtr="0" compatLnSpc="1">
            <a:noAutofit/>
          </a:bodyPr>
          <a:lstStyle/>
          <a:p>
            <a:pPr algn="ctr">
              <a:spcBef>
                <a:spcPts val="1500"/>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sv-SE" sz="2400" b="1">
              <a:solidFill>
                <a:srgbClr val="000000"/>
              </a:solidFill>
              <a:latin typeface="Arial" pitchFamily="34"/>
              <a:ea typeface="Lucida Sans Unicode" pitchFamily="2"/>
              <a:cs typeface="Mangal" pitchFamily="2"/>
            </a:endParaRPr>
          </a:p>
          <a:p>
            <a:pPr algn="ctr">
              <a:spcBef>
                <a:spcPts val="1500"/>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sv-SE" sz="2400" b="1">
              <a:solidFill>
                <a:srgbClr val="000000"/>
              </a:solidFill>
              <a:latin typeface="Arial" pitchFamily="34"/>
              <a:ea typeface="Lucida Sans Unicode" pitchFamily="2"/>
              <a:cs typeface="Mangal" pitchFamily="2"/>
            </a:endParaRPr>
          </a:p>
        </p:txBody>
      </p:sp>
      <p:sp>
        <p:nvSpPr>
          <p:cNvPr id="6" name="Frihandsfigur 5"/>
          <p:cNvSpPr/>
          <p:nvPr/>
        </p:nvSpPr>
        <p:spPr>
          <a:xfrm>
            <a:off x="6629400" y="5291279"/>
            <a:ext cx="2133720" cy="1258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CC00"/>
          </a:solidFill>
          <a:ln w="28440">
            <a:solidFill>
              <a:srgbClr val="000000"/>
            </a:solidFill>
            <a:prstDash val="solid"/>
            <a:miter/>
          </a:ln>
        </p:spPr>
        <p:txBody>
          <a:bodyPr vert="horz" wrap="square" lIns="90000" tIns="46800" rIns="90000" bIns="46800" anchor="t" anchorCtr="0" compatLnSpc="1">
            <a:noAutofit/>
          </a:bodyPr>
          <a:lstStyle/>
          <a:p>
            <a:pPr algn="ctr">
              <a:spcBef>
                <a:spcPts val="1500"/>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sv-SE" sz="2400" b="1">
              <a:solidFill>
                <a:srgbClr val="000000"/>
              </a:solidFill>
              <a:latin typeface="Arial" pitchFamily="34"/>
              <a:ea typeface="Lucida Sans Unicode" pitchFamily="2"/>
              <a:cs typeface="Mangal" pitchFamily="2"/>
            </a:endParaRPr>
          </a:p>
          <a:p>
            <a:pPr algn="ctr">
              <a:spcBef>
                <a:spcPts val="1500"/>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2400" b="1">
                <a:solidFill>
                  <a:srgbClr val="000000"/>
                </a:solidFill>
                <a:latin typeface="Wingdings" pitchFamily="18"/>
                <a:ea typeface="Lucida Sans Unicode" pitchFamily="2"/>
                <a:cs typeface="Mangal" pitchFamily="2"/>
              </a:rPr>
              <a:t></a:t>
            </a:r>
          </a:p>
        </p:txBody>
      </p:sp>
      <p:sp>
        <p:nvSpPr>
          <p:cNvPr id="7" name="Frihandsfigur 6"/>
          <p:cNvSpPr/>
          <p:nvPr/>
        </p:nvSpPr>
        <p:spPr>
          <a:xfrm>
            <a:off x="2286000" y="1981080"/>
            <a:ext cx="4572000" cy="3048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9360">
            <a:solidFill>
              <a:srgbClr val="000000"/>
            </a:solidFill>
            <a:prstDash val="solid"/>
            <a:miter/>
          </a:ln>
        </p:spPr>
        <p:txBody>
          <a:bodyPr vert="horz" wrap="none" lIns="90000" tIns="46800" rIns="90000" bIns="46800" anchor="ctr" anchorCtr="0" compatLnSpc="1">
            <a:noAutofit/>
          </a:bodyPr>
          <a:lstStyle/>
          <a:p>
            <a:pPr>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sv-SE" sz="2400">
              <a:solidFill>
                <a:srgbClr val="000000"/>
              </a:solidFill>
              <a:latin typeface="Times New Roman" pitchFamily="18"/>
              <a:ea typeface="Lucida Sans Unicode" pitchFamily="2"/>
              <a:cs typeface="Mangal" pitchFamily="2"/>
            </a:endParaRPr>
          </a:p>
        </p:txBody>
      </p:sp>
      <p:sp>
        <p:nvSpPr>
          <p:cNvPr id="10" name="Rektangel 9"/>
          <p:cNvSpPr/>
          <p:nvPr/>
        </p:nvSpPr>
        <p:spPr>
          <a:xfrm>
            <a:off x="3114086" y="6026845"/>
            <a:ext cx="3281585" cy="600164"/>
          </a:xfrm>
          <a:prstGeom prst="rect">
            <a:avLst/>
          </a:prstGeom>
        </p:spPr>
        <p:txBody>
          <a:bodyPr wrap="square">
            <a:spAutoFit/>
          </a:bodyPr>
          <a:lstStyle/>
          <a:p>
            <a:pPr>
              <a:spcBef>
                <a:spcPts val="1500"/>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1100" dirty="0" smtClean="0">
                <a:solidFill>
                  <a:srgbClr val="000000"/>
                </a:solidFill>
                <a:latin typeface="Times New Roman" pitchFamily="18"/>
                <a:ea typeface="Lucida Sans Unicode" pitchFamily="2"/>
                <a:cs typeface="Mangal" pitchFamily="2"/>
              </a:rPr>
              <a:t>Ögonpekningsram från </a:t>
            </a:r>
            <a:r>
              <a:rPr lang="sv-SE" sz="1100" b="1" dirty="0" smtClean="0">
                <a:solidFill>
                  <a:srgbClr val="000000"/>
                </a:solidFill>
                <a:latin typeface="Times New Roman" pitchFamily="18"/>
                <a:ea typeface="Lucida Sans Unicode" pitchFamily="2"/>
                <a:cs typeface="Mangal" pitchFamily="2"/>
              </a:rPr>
              <a:t>DART</a:t>
            </a:r>
            <a:r>
              <a:rPr lang="sv-SE" sz="1100" dirty="0">
                <a:solidFill>
                  <a:srgbClr val="000000"/>
                </a:solidFill>
                <a:latin typeface="Times New Roman" pitchFamily="18"/>
                <a:ea typeface="Lucida Sans Unicode" pitchFamily="2"/>
                <a:cs typeface="Mangal" pitchFamily="2"/>
              </a:rPr>
              <a:t/>
            </a:r>
            <a:br>
              <a:rPr lang="sv-SE" sz="1100" dirty="0">
                <a:solidFill>
                  <a:srgbClr val="000000"/>
                </a:solidFill>
                <a:latin typeface="Times New Roman" pitchFamily="18"/>
                <a:ea typeface="Lucida Sans Unicode" pitchFamily="2"/>
                <a:cs typeface="Mangal" pitchFamily="2"/>
              </a:rPr>
            </a:br>
            <a:r>
              <a:rPr lang="sv-SE" sz="1100" dirty="0" smtClean="0">
                <a:solidFill>
                  <a:srgbClr val="000000"/>
                </a:solidFill>
                <a:latin typeface="Times New Roman" pitchFamily="18"/>
                <a:ea typeface="Lucida Sans Unicode" pitchFamily="2"/>
                <a:cs typeface="Mangal" pitchFamily="2"/>
              </a:rPr>
              <a:t>Besök </a:t>
            </a:r>
            <a:r>
              <a:rPr lang="sv-SE" sz="1100" dirty="0" smtClean="0">
                <a:solidFill>
                  <a:srgbClr val="000000"/>
                </a:solidFill>
                <a:latin typeface="Times New Roman" pitchFamily="18"/>
                <a:ea typeface="Lucida Sans Unicode" pitchFamily="2"/>
                <a:cs typeface="Mangal" pitchFamily="2"/>
                <a:hlinkClick r:id="rId3"/>
              </a:rPr>
              <a:t>www.dart-gbg.org</a:t>
            </a:r>
            <a:r>
              <a:rPr lang="sv-SE" sz="1100" dirty="0" smtClean="0">
                <a:solidFill>
                  <a:srgbClr val="000000"/>
                </a:solidFill>
                <a:latin typeface="Times New Roman" pitchFamily="18"/>
                <a:ea typeface="Lucida Sans Unicode" pitchFamily="2"/>
                <a:cs typeface="Mangal" pitchFamily="2"/>
              </a:rPr>
              <a:t> för mer information om kommunikation och kommunikationshjälpmedel</a:t>
            </a:r>
          </a:p>
        </p:txBody>
      </p:sp>
    </p:spTree>
    <p:extLst>
      <p:ext uri="{BB962C8B-B14F-4D97-AF65-F5344CB8AC3E}">
        <p14:creationId xmlns:p14="http://schemas.microsoft.com/office/powerpoint/2010/main" val="27488268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ihandsfigur 1"/>
          <p:cNvSpPr/>
          <p:nvPr/>
        </p:nvSpPr>
        <p:spPr>
          <a:xfrm>
            <a:off x="380880" y="380880"/>
            <a:ext cx="2133720" cy="1258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8440">
            <a:solidFill>
              <a:srgbClr val="000000"/>
            </a:solidFill>
            <a:prstDash val="solid"/>
            <a:miter/>
          </a:ln>
        </p:spPr>
        <p:txBody>
          <a:bodyPr vert="horz" wrap="square" lIns="90000" tIns="46800" rIns="90000" bIns="46800" anchor="t" anchorCtr="0" compatLnSpc="1">
            <a:noAutofit/>
          </a:bodyPr>
          <a:lstStyle/>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dirty="0">
                <a:solidFill>
                  <a:srgbClr val="33CC33"/>
                </a:solidFill>
                <a:latin typeface="Arial" panose="020B0604020202020204" pitchFamily="34" charset="0"/>
                <a:ea typeface="Lucida Sans Unicode" pitchFamily="2"/>
                <a:cs typeface="Arial" panose="020B0604020202020204" pitchFamily="34" charset="0"/>
              </a:rPr>
              <a:t>A   B   C</a:t>
            </a:r>
          </a:p>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dirty="0">
                <a:solidFill>
                  <a:srgbClr val="33CC33"/>
                </a:solidFill>
                <a:latin typeface="Arial" panose="020B0604020202020204" pitchFamily="34" charset="0"/>
                <a:ea typeface="Lucida Sans Unicode" pitchFamily="2"/>
                <a:cs typeface="Arial" panose="020B0604020202020204" pitchFamily="34" charset="0"/>
              </a:rPr>
              <a:t>D    E</a:t>
            </a:r>
          </a:p>
        </p:txBody>
      </p:sp>
      <p:sp>
        <p:nvSpPr>
          <p:cNvPr id="3" name="Frihandsfigur 2"/>
          <p:cNvSpPr/>
          <p:nvPr/>
        </p:nvSpPr>
        <p:spPr>
          <a:xfrm>
            <a:off x="3505319" y="380880"/>
            <a:ext cx="2133360" cy="1258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8440">
            <a:solidFill>
              <a:srgbClr val="000000"/>
            </a:solidFill>
            <a:prstDash val="solid"/>
            <a:miter/>
          </a:ln>
        </p:spPr>
        <p:txBody>
          <a:bodyPr vert="horz" wrap="square" lIns="90000" tIns="46800" rIns="90000" bIns="46800" anchor="t" anchorCtr="0" compatLnSpc="1">
            <a:noAutofit/>
          </a:bodyPr>
          <a:lstStyle/>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dirty="0">
                <a:solidFill>
                  <a:srgbClr val="33CC33"/>
                </a:solidFill>
                <a:latin typeface="Arial" panose="020B0604020202020204" pitchFamily="34" charset="0"/>
                <a:ea typeface="Lucida Sans Unicode" pitchFamily="2"/>
                <a:cs typeface="Arial" panose="020B0604020202020204" pitchFamily="34" charset="0"/>
              </a:rPr>
              <a:t>F   G   H</a:t>
            </a:r>
          </a:p>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dirty="0">
                <a:solidFill>
                  <a:srgbClr val="33CC33"/>
                </a:solidFill>
                <a:latin typeface="Arial" panose="020B0604020202020204" pitchFamily="34" charset="0"/>
                <a:ea typeface="Lucida Sans Unicode" pitchFamily="2"/>
                <a:cs typeface="Arial" panose="020B0604020202020204" pitchFamily="34" charset="0"/>
              </a:rPr>
              <a:t>I    J</a:t>
            </a:r>
          </a:p>
        </p:txBody>
      </p:sp>
      <p:sp>
        <p:nvSpPr>
          <p:cNvPr id="4" name="Frihandsfigur 3"/>
          <p:cNvSpPr/>
          <p:nvPr/>
        </p:nvSpPr>
        <p:spPr>
          <a:xfrm>
            <a:off x="6629400" y="380880"/>
            <a:ext cx="2133720" cy="1258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8440">
            <a:solidFill>
              <a:srgbClr val="000000"/>
            </a:solidFill>
            <a:prstDash val="solid"/>
            <a:miter/>
          </a:ln>
        </p:spPr>
        <p:txBody>
          <a:bodyPr vert="horz" wrap="square" lIns="90000" tIns="46800" rIns="90000" bIns="46800" anchor="t" anchorCtr="0" compatLnSpc="1">
            <a:noAutofit/>
          </a:bodyPr>
          <a:lstStyle/>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dirty="0">
                <a:solidFill>
                  <a:srgbClr val="33CC33"/>
                </a:solidFill>
                <a:latin typeface="Arial" pitchFamily="34"/>
                <a:ea typeface="Lucida Sans Unicode" pitchFamily="2"/>
                <a:cs typeface="Mangal" pitchFamily="2"/>
              </a:rPr>
              <a:t>K   L   M</a:t>
            </a:r>
          </a:p>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dirty="0">
                <a:solidFill>
                  <a:srgbClr val="33CC33"/>
                </a:solidFill>
                <a:latin typeface="Arial" pitchFamily="34"/>
                <a:ea typeface="Lucida Sans Unicode" pitchFamily="2"/>
                <a:cs typeface="Mangal" pitchFamily="2"/>
              </a:rPr>
              <a:t>N    O    </a:t>
            </a:r>
          </a:p>
        </p:txBody>
      </p:sp>
      <p:sp>
        <p:nvSpPr>
          <p:cNvPr id="5" name="Frihandsfigur 4"/>
          <p:cNvSpPr/>
          <p:nvPr/>
        </p:nvSpPr>
        <p:spPr>
          <a:xfrm>
            <a:off x="533520" y="5367240"/>
            <a:ext cx="2133360" cy="1258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8440">
            <a:solidFill>
              <a:srgbClr val="000000"/>
            </a:solidFill>
            <a:prstDash val="solid"/>
            <a:miter/>
          </a:ln>
        </p:spPr>
        <p:txBody>
          <a:bodyPr vert="horz" wrap="square" lIns="90000" tIns="46800" rIns="90000" bIns="46800" anchor="t" anchorCtr="0" compatLnSpc="1">
            <a:noAutofit/>
          </a:bodyPr>
          <a:lstStyle/>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a:solidFill>
                  <a:srgbClr val="33CC33"/>
                </a:solidFill>
                <a:latin typeface="Arial" pitchFamily="34"/>
                <a:ea typeface="Lucida Sans Unicode" pitchFamily="2"/>
                <a:cs typeface="Mangal" pitchFamily="2"/>
              </a:rPr>
              <a:t>P   R   S</a:t>
            </a:r>
          </a:p>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a:solidFill>
                  <a:srgbClr val="33CC33"/>
                </a:solidFill>
                <a:latin typeface="Arial" pitchFamily="34"/>
                <a:ea typeface="Lucida Sans Unicode" pitchFamily="2"/>
                <a:cs typeface="Mangal" pitchFamily="2"/>
              </a:rPr>
              <a:t>T    U</a:t>
            </a:r>
          </a:p>
        </p:txBody>
      </p:sp>
      <p:sp>
        <p:nvSpPr>
          <p:cNvPr id="6" name="Frihandsfigur 5"/>
          <p:cNvSpPr/>
          <p:nvPr/>
        </p:nvSpPr>
        <p:spPr>
          <a:xfrm>
            <a:off x="6629400" y="5291279"/>
            <a:ext cx="2133720" cy="1258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8440">
            <a:solidFill>
              <a:srgbClr val="000000"/>
            </a:solidFill>
            <a:prstDash val="solid"/>
            <a:miter/>
          </a:ln>
        </p:spPr>
        <p:txBody>
          <a:bodyPr vert="horz" wrap="square" lIns="90000" tIns="46800" rIns="90000" bIns="46800" anchor="t" anchorCtr="0" compatLnSpc="1">
            <a:noAutofit/>
          </a:bodyPr>
          <a:lstStyle/>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a:solidFill>
                  <a:srgbClr val="33CC33"/>
                </a:solidFill>
                <a:latin typeface="Arial" pitchFamily="34"/>
                <a:ea typeface="Lucida Sans Unicode" pitchFamily="2"/>
                <a:cs typeface="Mangal" pitchFamily="2"/>
              </a:rPr>
              <a:t>V   Y   Å</a:t>
            </a:r>
          </a:p>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a:solidFill>
                  <a:srgbClr val="33CC33"/>
                </a:solidFill>
                <a:latin typeface="Arial" pitchFamily="34"/>
                <a:ea typeface="Lucida Sans Unicode" pitchFamily="2"/>
                <a:cs typeface="Mangal" pitchFamily="2"/>
              </a:rPr>
              <a:t> Ä    Ö</a:t>
            </a:r>
            <a:r>
              <a:rPr lang="sv-SE" sz="3200" b="1">
                <a:solidFill>
                  <a:srgbClr val="33CC33"/>
                </a:solidFill>
                <a:latin typeface="Wingdings" pitchFamily="18"/>
                <a:ea typeface="Lucida Sans Unicode" pitchFamily="2"/>
                <a:cs typeface="Mangal" pitchFamily="2"/>
              </a:rPr>
              <a:t></a:t>
            </a:r>
          </a:p>
        </p:txBody>
      </p:sp>
      <p:sp>
        <p:nvSpPr>
          <p:cNvPr id="7" name="Frihandsfigur 6"/>
          <p:cNvSpPr/>
          <p:nvPr/>
        </p:nvSpPr>
        <p:spPr>
          <a:xfrm>
            <a:off x="2286000" y="1981080"/>
            <a:ext cx="4572000" cy="3048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9360">
            <a:solidFill>
              <a:srgbClr val="000000"/>
            </a:solidFill>
            <a:prstDash val="solid"/>
            <a:miter/>
          </a:ln>
        </p:spPr>
        <p:txBody>
          <a:bodyPr vert="horz" wrap="none" lIns="90000" tIns="46800" rIns="90000" bIns="46800" anchor="ctr" anchorCtr="0" compatLnSpc="1">
            <a:noAutofit/>
          </a:bodyPr>
          <a:lstStyle/>
          <a:p>
            <a:pPr>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sv-SE" sz="2400">
              <a:solidFill>
                <a:srgbClr val="000000"/>
              </a:solidFill>
              <a:latin typeface="Times New Roman" pitchFamily="18"/>
              <a:ea typeface="Lucida Sans Unicode" pitchFamily="2"/>
              <a:cs typeface="Mangal" pitchFamily="2"/>
            </a:endParaRPr>
          </a:p>
        </p:txBody>
      </p:sp>
      <p:sp>
        <p:nvSpPr>
          <p:cNvPr id="8" name="Frihandsfigur 7"/>
          <p:cNvSpPr/>
          <p:nvPr/>
        </p:nvSpPr>
        <p:spPr>
          <a:xfrm>
            <a:off x="3541320" y="5370480"/>
            <a:ext cx="2133360" cy="1258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8440">
            <a:solidFill>
              <a:srgbClr val="000000"/>
            </a:solidFill>
            <a:prstDash val="solid"/>
            <a:miter/>
          </a:ln>
        </p:spPr>
        <p:txBody>
          <a:bodyPr vert="horz" wrap="square" lIns="90000" tIns="46800" rIns="90000" bIns="46800" anchor="t" anchorCtr="0" compatLnSpc="1">
            <a:noAutofit/>
          </a:bodyPr>
          <a:lstStyle/>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dirty="0">
                <a:solidFill>
                  <a:srgbClr val="33CC33"/>
                </a:solidFill>
                <a:latin typeface="Arial" pitchFamily="34"/>
                <a:ea typeface="Lucida Sans Unicode" pitchFamily="2"/>
                <a:cs typeface="Mangal" pitchFamily="2"/>
              </a:rPr>
              <a:t>Q   W   </a:t>
            </a:r>
            <a:r>
              <a:rPr lang="sv-SE" sz="3200" b="1" dirty="0" smtClean="0">
                <a:solidFill>
                  <a:srgbClr val="33CC33"/>
                </a:solidFill>
                <a:latin typeface="Arial" pitchFamily="34"/>
                <a:ea typeface="Lucida Sans Unicode" pitchFamily="2"/>
                <a:cs typeface="Mangal" pitchFamily="2"/>
              </a:rPr>
              <a:t>X</a:t>
            </a:r>
          </a:p>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dirty="0" smtClean="0">
                <a:solidFill>
                  <a:srgbClr val="33CC33"/>
                </a:solidFill>
                <a:latin typeface="Arial" pitchFamily="34"/>
                <a:ea typeface="Lucida Sans Unicode" pitchFamily="2"/>
                <a:cs typeface="Mangal" pitchFamily="2"/>
              </a:rPr>
              <a:t>         </a:t>
            </a:r>
            <a:r>
              <a:rPr lang="sv-SE" sz="3200" b="1" dirty="0" smtClean="0">
                <a:solidFill>
                  <a:srgbClr val="33CC33"/>
                </a:solidFill>
                <a:latin typeface="Wingdings" pitchFamily="18"/>
                <a:ea typeface="Lucida Sans Unicode" pitchFamily="2"/>
                <a:cs typeface="Mangal" pitchFamily="2"/>
              </a:rPr>
              <a:t></a:t>
            </a:r>
            <a:endParaRPr lang="sv-SE" sz="3200" b="1" dirty="0">
              <a:solidFill>
                <a:srgbClr val="33CC33"/>
              </a:solidFill>
              <a:latin typeface="Wingdings" pitchFamily="18"/>
              <a:ea typeface="Lucida Sans Unicode" pitchFamily="2"/>
              <a:cs typeface="Mangal" pitchFamily="2"/>
            </a:endParaRPr>
          </a:p>
        </p:txBody>
      </p:sp>
      <p:sp>
        <p:nvSpPr>
          <p:cNvPr id="9" name="textruta 8"/>
          <p:cNvSpPr txBox="1"/>
          <p:nvPr/>
        </p:nvSpPr>
        <p:spPr>
          <a:xfrm>
            <a:off x="4608000" y="5996700"/>
            <a:ext cx="692331" cy="707886"/>
          </a:xfrm>
          <a:prstGeom prst="rect">
            <a:avLst/>
          </a:prstGeom>
          <a:noFill/>
        </p:spPr>
        <p:txBody>
          <a:bodyPr wrap="square" rtlCol="0">
            <a:spAutoFit/>
          </a:bodyPr>
          <a:lstStyle/>
          <a:p>
            <a:r>
              <a:rPr lang="sv-SE" sz="4000" b="1" dirty="0" smtClean="0">
                <a:solidFill>
                  <a:srgbClr val="33CC33"/>
                </a:solidFill>
                <a:latin typeface="Arial" pitchFamily="34"/>
                <a:ea typeface="Lucida Sans Unicode" pitchFamily="2"/>
                <a:cs typeface="Mangal" pitchFamily="2"/>
              </a:rPr>
              <a:t>★</a:t>
            </a:r>
            <a:endParaRPr lang="sv-SE" sz="4000" dirty="0"/>
          </a:p>
        </p:txBody>
      </p:sp>
      <p:sp>
        <p:nvSpPr>
          <p:cNvPr id="10" name="textruta 9"/>
          <p:cNvSpPr txBox="1"/>
          <p:nvPr/>
        </p:nvSpPr>
        <p:spPr>
          <a:xfrm>
            <a:off x="4114953" y="6082218"/>
            <a:ext cx="692331" cy="584775"/>
          </a:xfrm>
          <a:prstGeom prst="rect">
            <a:avLst/>
          </a:prstGeom>
          <a:noFill/>
        </p:spPr>
        <p:txBody>
          <a:bodyPr wrap="square" rtlCol="0">
            <a:spAutoFit/>
          </a:bodyPr>
          <a:lstStyle/>
          <a:p>
            <a:r>
              <a:rPr lang="sv-SE" sz="3200" b="1" dirty="0">
                <a:solidFill>
                  <a:srgbClr val="33CC33"/>
                </a:solidFill>
                <a:latin typeface="Arial" pitchFamily="34"/>
                <a:cs typeface="Mangal" pitchFamily="2"/>
              </a:rPr>
              <a:t>Z</a:t>
            </a:r>
            <a:endParaRPr lang="sv-SE" sz="3200" dirty="0"/>
          </a:p>
        </p:txBody>
      </p:sp>
    </p:spTree>
    <p:extLst>
      <p:ext uri="{BB962C8B-B14F-4D97-AF65-F5344CB8AC3E}">
        <p14:creationId xmlns:p14="http://schemas.microsoft.com/office/powerpoint/2010/main" val="15146181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ihandsfigur 1"/>
          <p:cNvSpPr/>
          <p:nvPr/>
        </p:nvSpPr>
        <p:spPr>
          <a:xfrm>
            <a:off x="380880" y="380880"/>
            <a:ext cx="2133720" cy="1335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8440">
            <a:solidFill>
              <a:srgbClr val="000000"/>
            </a:solidFill>
            <a:prstDash val="solid"/>
            <a:miter/>
          </a:ln>
        </p:spPr>
        <p:txBody>
          <a:bodyPr vert="horz" wrap="square" lIns="90000" tIns="46800" rIns="90000" bIns="46800" anchor="t" anchorCtr="0" compatLnSpc="1">
            <a:spAutoFit/>
          </a:bodyPr>
          <a:lstStyle/>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a:solidFill>
                  <a:srgbClr val="3366FF"/>
                </a:solidFill>
                <a:latin typeface="Arial" pitchFamily="34"/>
                <a:ea typeface="Lucida Sans Unicode" pitchFamily="2"/>
                <a:cs typeface="Mangal" pitchFamily="2"/>
              </a:rPr>
              <a:t>M   </a:t>
            </a:r>
            <a:r>
              <a:rPr lang="sv-SE" sz="3200" b="1">
                <a:solidFill>
                  <a:srgbClr val="000000"/>
                </a:solidFill>
                <a:latin typeface="Arial" pitchFamily="34"/>
                <a:ea typeface="Lucida Sans Unicode" pitchFamily="2"/>
                <a:cs typeface="Mangal" pitchFamily="2"/>
              </a:rPr>
              <a:t>L   </a:t>
            </a:r>
            <a:r>
              <a:rPr lang="sv-SE" sz="3200" b="1">
                <a:solidFill>
                  <a:srgbClr val="FF3300"/>
                </a:solidFill>
                <a:latin typeface="Arial" pitchFamily="34"/>
                <a:ea typeface="Lucida Sans Unicode" pitchFamily="2"/>
                <a:cs typeface="Mangal" pitchFamily="2"/>
              </a:rPr>
              <a:t>K</a:t>
            </a:r>
          </a:p>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a:solidFill>
                  <a:srgbClr val="33CC33"/>
                </a:solidFill>
                <a:latin typeface="Arial" pitchFamily="34"/>
                <a:ea typeface="Lucida Sans Unicode" pitchFamily="2"/>
                <a:cs typeface="Mangal" pitchFamily="2"/>
              </a:rPr>
              <a:t>O   </a:t>
            </a:r>
            <a:r>
              <a:rPr lang="sv-SE" sz="3200" b="1">
                <a:solidFill>
                  <a:srgbClr val="FFCC00"/>
                </a:solidFill>
                <a:latin typeface="Arial" pitchFamily="34"/>
                <a:ea typeface="Lucida Sans Unicode" pitchFamily="2"/>
                <a:cs typeface="Mangal" pitchFamily="2"/>
              </a:rPr>
              <a:t> N</a:t>
            </a:r>
          </a:p>
        </p:txBody>
      </p:sp>
      <p:sp>
        <p:nvSpPr>
          <p:cNvPr id="3" name="Frihandsfigur 2"/>
          <p:cNvSpPr/>
          <p:nvPr/>
        </p:nvSpPr>
        <p:spPr>
          <a:xfrm>
            <a:off x="3505319" y="380880"/>
            <a:ext cx="2133360" cy="1335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8440">
            <a:solidFill>
              <a:srgbClr val="000000"/>
            </a:solidFill>
            <a:prstDash val="solid"/>
            <a:miter/>
          </a:ln>
        </p:spPr>
        <p:txBody>
          <a:bodyPr vert="horz" wrap="square" lIns="90000" tIns="46800" rIns="90000" bIns="46800" anchor="t" anchorCtr="0" compatLnSpc="1">
            <a:spAutoFit/>
          </a:bodyPr>
          <a:lstStyle/>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a:solidFill>
                  <a:srgbClr val="3366FF"/>
                </a:solidFill>
                <a:latin typeface="Arial" pitchFamily="34"/>
                <a:ea typeface="Lucida Sans Unicode" pitchFamily="2"/>
                <a:cs typeface="Mangal" pitchFamily="2"/>
              </a:rPr>
              <a:t>H   </a:t>
            </a:r>
            <a:r>
              <a:rPr lang="sv-SE" sz="3200" b="1">
                <a:solidFill>
                  <a:srgbClr val="000000"/>
                </a:solidFill>
                <a:latin typeface="Arial" pitchFamily="34"/>
                <a:ea typeface="Lucida Sans Unicode" pitchFamily="2"/>
                <a:cs typeface="Mangal" pitchFamily="2"/>
              </a:rPr>
              <a:t>G   </a:t>
            </a:r>
            <a:r>
              <a:rPr lang="sv-SE" sz="3200" b="1">
                <a:solidFill>
                  <a:srgbClr val="FF3300"/>
                </a:solidFill>
                <a:latin typeface="Arial" pitchFamily="34"/>
                <a:ea typeface="Lucida Sans Unicode" pitchFamily="2"/>
                <a:cs typeface="Mangal" pitchFamily="2"/>
              </a:rPr>
              <a:t>F</a:t>
            </a:r>
          </a:p>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a:solidFill>
                  <a:srgbClr val="33CC33"/>
                </a:solidFill>
                <a:latin typeface="Arial" pitchFamily="34"/>
                <a:ea typeface="Lucida Sans Unicode" pitchFamily="2"/>
                <a:cs typeface="Mangal" pitchFamily="2"/>
              </a:rPr>
              <a:t>J    </a:t>
            </a:r>
            <a:r>
              <a:rPr lang="sv-SE" sz="3200" b="1">
                <a:solidFill>
                  <a:srgbClr val="FFCC00"/>
                </a:solidFill>
                <a:latin typeface="Arial" pitchFamily="34"/>
                <a:ea typeface="Lucida Sans Unicode" pitchFamily="2"/>
                <a:cs typeface="Mangal" pitchFamily="2"/>
              </a:rPr>
              <a:t>I</a:t>
            </a:r>
          </a:p>
        </p:txBody>
      </p:sp>
      <p:sp>
        <p:nvSpPr>
          <p:cNvPr id="4" name="Frihandsfigur 3"/>
          <p:cNvSpPr/>
          <p:nvPr/>
        </p:nvSpPr>
        <p:spPr>
          <a:xfrm>
            <a:off x="6705720" y="336600"/>
            <a:ext cx="2133360" cy="1335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8440">
            <a:solidFill>
              <a:srgbClr val="000000"/>
            </a:solidFill>
            <a:prstDash val="solid"/>
            <a:miter/>
          </a:ln>
        </p:spPr>
        <p:txBody>
          <a:bodyPr vert="horz" wrap="square" lIns="90000" tIns="46800" rIns="90000" bIns="46800" anchor="t" anchorCtr="0" compatLnSpc="1">
            <a:spAutoFit/>
          </a:bodyPr>
          <a:lstStyle/>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a:solidFill>
                  <a:srgbClr val="3366FF"/>
                </a:solidFill>
                <a:latin typeface="Arial" pitchFamily="34"/>
                <a:ea typeface="Lucida Sans Unicode" pitchFamily="2"/>
                <a:cs typeface="Mangal" pitchFamily="2"/>
              </a:rPr>
              <a:t>C   </a:t>
            </a:r>
            <a:r>
              <a:rPr lang="sv-SE" sz="3200" b="1">
                <a:solidFill>
                  <a:srgbClr val="000000"/>
                </a:solidFill>
                <a:latin typeface="Arial" pitchFamily="34"/>
                <a:ea typeface="Lucida Sans Unicode" pitchFamily="2"/>
                <a:cs typeface="Mangal" pitchFamily="2"/>
              </a:rPr>
              <a:t>B   </a:t>
            </a:r>
            <a:r>
              <a:rPr lang="sv-SE" sz="3200" b="1">
                <a:solidFill>
                  <a:srgbClr val="FF3300"/>
                </a:solidFill>
                <a:latin typeface="Arial" pitchFamily="34"/>
                <a:ea typeface="Lucida Sans Unicode" pitchFamily="2"/>
                <a:cs typeface="Mangal" pitchFamily="2"/>
              </a:rPr>
              <a:t>A</a:t>
            </a:r>
          </a:p>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a:solidFill>
                  <a:srgbClr val="33CC33"/>
                </a:solidFill>
                <a:latin typeface="Arial" pitchFamily="34"/>
                <a:ea typeface="Lucida Sans Unicode" pitchFamily="2"/>
                <a:cs typeface="Mangal" pitchFamily="2"/>
              </a:rPr>
              <a:t> E    </a:t>
            </a:r>
            <a:r>
              <a:rPr lang="sv-SE" sz="3200" b="1">
                <a:solidFill>
                  <a:srgbClr val="FFCC00"/>
                </a:solidFill>
                <a:latin typeface="Arial" pitchFamily="34"/>
                <a:ea typeface="Lucida Sans Unicode" pitchFamily="2"/>
                <a:cs typeface="Mangal" pitchFamily="2"/>
              </a:rPr>
              <a:t>D</a:t>
            </a:r>
          </a:p>
        </p:txBody>
      </p:sp>
      <p:sp>
        <p:nvSpPr>
          <p:cNvPr id="5" name="Frihandsfigur 4"/>
          <p:cNvSpPr/>
          <p:nvPr/>
        </p:nvSpPr>
        <p:spPr>
          <a:xfrm>
            <a:off x="304920" y="5367240"/>
            <a:ext cx="2133360" cy="1335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8440">
            <a:solidFill>
              <a:srgbClr val="000000"/>
            </a:solidFill>
            <a:prstDash val="solid"/>
            <a:miter/>
          </a:ln>
        </p:spPr>
        <p:txBody>
          <a:bodyPr vert="horz" wrap="square" lIns="90000" tIns="46800" rIns="90000" bIns="46800" anchor="t" anchorCtr="0" compatLnSpc="1">
            <a:spAutoFit/>
          </a:bodyPr>
          <a:lstStyle/>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a:solidFill>
                  <a:srgbClr val="3366FF"/>
                </a:solidFill>
                <a:latin typeface="Arial" pitchFamily="34"/>
                <a:ea typeface="Lucida Sans Unicode" pitchFamily="2"/>
                <a:cs typeface="Mangal" pitchFamily="2"/>
              </a:rPr>
              <a:t>Å   </a:t>
            </a:r>
            <a:r>
              <a:rPr lang="sv-SE" sz="3200" b="1">
                <a:solidFill>
                  <a:srgbClr val="000000"/>
                </a:solidFill>
                <a:latin typeface="Arial" pitchFamily="34"/>
                <a:ea typeface="Lucida Sans Unicode" pitchFamily="2"/>
                <a:cs typeface="Mangal" pitchFamily="2"/>
              </a:rPr>
              <a:t>Y   </a:t>
            </a:r>
            <a:r>
              <a:rPr lang="sv-SE" sz="3200" b="1">
                <a:solidFill>
                  <a:srgbClr val="FF3300"/>
                </a:solidFill>
                <a:latin typeface="Arial" pitchFamily="34"/>
                <a:ea typeface="Lucida Sans Unicode" pitchFamily="2"/>
                <a:cs typeface="Mangal" pitchFamily="2"/>
              </a:rPr>
              <a:t>V</a:t>
            </a:r>
          </a:p>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a:solidFill>
                  <a:srgbClr val="33CC33"/>
                </a:solidFill>
                <a:latin typeface="Arial" pitchFamily="34"/>
                <a:ea typeface="Lucida Sans Unicode" pitchFamily="2"/>
                <a:cs typeface="Mangal" pitchFamily="2"/>
              </a:rPr>
              <a:t>Ö   </a:t>
            </a:r>
            <a:r>
              <a:rPr lang="sv-SE" sz="3200" b="1">
                <a:solidFill>
                  <a:srgbClr val="FFCC00"/>
                </a:solidFill>
                <a:latin typeface="Arial" pitchFamily="34"/>
                <a:ea typeface="Lucida Sans Unicode" pitchFamily="2"/>
                <a:cs typeface="Mangal" pitchFamily="2"/>
              </a:rPr>
              <a:t>Ä</a:t>
            </a:r>
          </a:p>
        </p:txBody>
      </p:sp>
      <p:sp>
        <p:nvSpPr>
          <p:cNvPr id="6" name="Frihandsfigur 5"/>
          <p:cNvSpPr/>
          <p:nvPr/>
        </p:nvSpPr>
        <p:spPr>
          <a:xfrm>
            <a:off x="6781680" y="5363280"/>
            <a:ext cx="2133720" cy="1335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8440">
            <a:solidFill>
              <a:srgbClr val="000000"/>
            </a:solidFill>
            <a:prstDash val="solid"/>
            <a:miter/>
          </a:ln>
        </p:spPr>
        <p:txBody>
          <a:bodyPr vert="horz" wrap="square" lIns="90000" tIns="46800" rIns="90000" bIns="46800" anchor="t" anchorCtr="0" compatLnSpc="1">
            <a:spAutoFit/>
          </a:bodyPr>
          <a:lstStyle/>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a:solidFill>
                  <a:srgbClr val="3366FF"/>
                </a:solidFill>
                <a:latin typeface="Arial" pitchFamily="34"/>
                <a:ea typeface="Lucida Sans Unicode" pitchFamily="2"/>
                <a:cs typeface="Mangal" pitchFamily="2"/>
              </a:rPr>
              <a:t>S   </a:t>
            </a:r>
            <a:r>
              <a:rPr lang="sv-SE" sz="3200" b="1">
                <a:solidFill>
                  <a:srgbClr val="000000"/>
                </a:solidFill>
                <a:latin typeface="Arial" pitchFamily="34"/>
                <a:ea typeface="Lucida Sans Unicode" pitchFamily="2"/>
                <a:cs typeface="Mangal" pitchFamily="2"/>
              </a:rPr>
              <a:t>R   </a:t>
            </a:r>
            <a:r>
              <a:rPr lang="sv-SE" sz="3200" b="1">
                <a:solidFill>
                  <a:srgbClr val="FF3300"/>
                </a:solidFill>
                <a:latin typeface="Arial" pitchFamily="34"/>
                <a:ea typeface="Lucida Sans Unicode" pitchFamily="2"/>
                <a:cs typeface="Mangal" pitchFamily="2"/>
              </a:rPr>
              <a:t>P</a:t>
            </a:r>
          </a:p>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a:solidFill>
                  <a:srgbClr val="33CC33"/>
                </a:solidFill>
                <a:latin typeface="Arial" pitchFamily="34"/>
                <a:ea typeface="Lucida Sans Unicode" pitchFamily="2"/>
                <a:cs typeface="Mangal" pitchFamily="2"/>
              </a:rPr>
              <a:t>U    </a:t>
            </a:r>
            <a:r>
              <a:rPr lang="sv-SE" sz="3200" b="1">
                <a:solidFill>
                  <a:srgbClr val="FFCC00"/>
                </a:solidFill>
                <a:latin typeface="Arial" pitchFamily="34"/>
                <a:ea typeface="Lucida Sans Unicode" pitchFamily="2"/>
                <a:cs typeface="Mangal" pitchFamily="2"/>
              </a:rPr>
              <a:t>T</a:t>
            </a:r>
            <a:r>
              <a:rPr lang="sv-SE" sz="3200" b="1">
                <a:solidFill>
                  <a:srgbClr val="33CC33"/>
                </a:solidFill>
                <a:latin typeface="Arial" pitchFamily="34"/>
                <a:ea typeface="Lucida Sans Unicode" pitchFamily="2"/>
                <a:cs typeface="Mangal" pitchFamily="2"/>
              </a:rPr>
              <a:t>    </a:t>
            </a:r>
          </a:p>
        </p:txBody>
      </p:sp>
      <p:sp>
        <p:nvSpPr>
          <p:cNvPr id="7" name="Frihandsfigur 6"/>
          <p:cNvSpPr/>
          <p:nvPr/>
        </p:nvSpPr>
        <p:spPr>
          <a:xfrm>
            <a:off x="2286000" y="1981080"/>
            <a:ext cx="4572000" cy="3048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9360">
            <a:solidFill>
              <a:srgbClr val="000000"/>
            </a:solidFill>
            <a:prstDash val="solid"/>
            <a:miter/>
          </a:ln>
        </p:spPr>
        <p:txBody>
          <a:bodyPr vert="horz" wrap="none" lIns="90000" tIns="46800" rIns="90000" bIns="46800" anchor="ctr" anchorCtr="0" compatLnSpc="1">
            <a:noAutofit/>
          </a:bodyPr>
          <a:lstStyle/>
          <a:p>
            <a:pPr>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sv-SE" sz="2400">
              <a:solidFill>
                <a:srgbClr val="000000"/>
              </a:solidFill>
              <a:latin typeface="Times New Roman" pitchFamily="18"/>
              <a:ea typeface="Lucida Sans Unicode" pitchFamily="2"/>
              <a:cs typeface="Mangal" pitchFamily="2"/>
            </a:endParaRPr>
          </a:p>
        </p:txBody>
      </p:sp>
      <p:sp>
        <p:nvSpPr>
          <p:cNvPr id="8" name="Frihandsfigur 7"/>
          <p:cNvSpPr/>
          <p:nvPr/>
        </p:nvSpPr>
        <p:spPr>
          <a:xfrm>
            <a:off x="3542040" y="5367240"/>
            <a:ext cx="2133360" cy="1335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8440">
            <a:solidFill>
              <a:srgbClr val="000000"/>
            </a:solidFill>
            <a:prstDash val="solid"/>
            <a:miter/>
          </a:ln>
        </p:spPr>
        <p:txBody>
          <a:bodyPr vert="horz" wrap="square" lIns="90000" tIns="46800" rIns="90000" bIns="46800" anchor="t" anchorCtr="0" compatLnSpc="1">
            <a:spAutoFit/>
          </a:bodyPr>
          <a:lstStyle/>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dirty="0">
                <a:solidFill>
                  <a:srgbClr val="3366FF"/>
                </a:solidFill>
                <a:latin typeface="Arial" pitchFamily="34"/>
                <a:ea typeface="Lucida Sans Unicode" pitchFamily="2"/>
                <a:cs typeface="Mangal" pitchFamily="2"/>
              </a:rPr>
              <a:t>X   </a:t>
            </a:r>
            <a:r>
              <a:rPr lang="sv-SE" sz="3200" b="1" dirty="0">
                <a:solidFill>
                  <a:srgbClr val="000000"/>
                </a:solidFill>
                <a:latin typeface="Arial" pitchFamily="34"/>
                <a:ea typeface="Lucida Sans Unicode" pitchFamily="2"/>
                <a:cs typeface="Mangal" pitchFamily="2"/>
              </a:rPr>
              <a:t>W   </a:t>
            </a:r>
            <a:r>
              <a:rPr lang="sv-SE" sz="3200" b="1" dirty="0">
                <a:solidFill>
                  <a:srgbClr val="FF3300"/>
                </a:solidFill>
                <a:latin typeface="Arial" pitchFamily="34"/>
                <a:ea typeface="Lucida Sans Unicode" pitchFamily="2"/>
                <a:cs typeface="Mangal" pitchFamily="2"/>
              </a:rPr>
              <a:t>Q</a:t>
            </a:r>
          </a:p>
          <a:p>
            <a:pPr algn="ctr">
              <a:spcBef>
                <a:spcPts val="1998"/>
              </a:spcBef>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sv-SE" sz="3200" b="1" dirty="0" smtClean="0">
                <a:solidFill>
                  <a:srgbClr val="33CC33"/>
                </a:solidFill>
                <a:latin typeface="Arial" pitchFamily="34"/>
                <a:ea typeface="Lucida Sans Unicode" pitchFamily="2"/>
                <a:cs typeface="Mangal" pitchFamily="2"/>
              </a:rPr>
              <a:t>     </a:t>
            </a:r>
            <a:r>
              <a:rPr lang="sv-SE" sz="3200" b="1" dirty="0" smtClean="0">
                <a:solidFill>
                  <a:srgbClr val="FFCC00"/>
                </a:solidFill>
                <a:latin typeface="Arial" pitchFamily="34"/>
                <a:ea typeface="Lucida Sans Unicode" pitchFamily="2"/>
                <a:cs typeface="Mangal" pitchFamily="2"/>
              </a:rPr>
              <a:t>Z</a:t>
            </a:r>
            <a:endParaRPr lang="sv-SE" sz="3200" b="1" dirty="0">
              <a:solidFill>
                <a:srgbClr val="FFCC00"/>
              </a:solidFill>
              <a:latin typeface="Arial" pitchFamily="34"/>
              <a:ea typeface="Lucida Sans Unicode" pitchFamily="2"/>
              <a:cs typeface="Mangal" pitchFamily="2"/>
            </a:endParaRPr>
          </a:p>
        </p:txBody>
      </p:sp>
      <p:sp>
        <p:nvSpPr>
          <p:cNvPr id="10" name="textruta 9"/>
          <p:cNvSpPr txBox="1"/>
          <p:nvPr/>
        </p:nvSpPr>
        <p:spPr>
          <a:xfrm>
            <a:off x="3917649" y="6031220"/>
            <a:ext cx="692331" cy="707886"/>
          </a:xfrm>
          <a:prstGeom prst="rect">
            <a:avLst/>
          </a:prstGeom>
          <a:noFill/>
        </p:spPr>
        <p:txBody>
          <a:bodyPr wrap="square" rtlCol="0">
            <a:spAutoFit/>
          </a:bodyPr>
          <a:lstStyle/>
          <a:p>
            <a:r>
              <a:rPr lang="sv-SE" sz="4000" b="1" dirty="0" smtClean="0">
                <a:solidFill>
                  <a:srgbClr val="33CC33"/>
                </a:solidFill>
                <a:latin typeface="Arial" pitchFamily="34"/>
                <a:ea typeface="Lucida Sans Unicode" pitchFamily="2"/>
                <a:cs typeface="Mangal" pitchFamily="2"/>
              </a:rPr>
              <a:t>★</a:t>
            </a:r>
            <a:endParaRPr lang="sv-SE" sz="4000" dirty="0"/>
          </a:p>
        </p:txBody>
      </p:sp>
    </p:spTree>
    <p:extLst>
      <p:ext uri="{BB962C8B-B14F-4D97-AF65-F5344CB8AC3E}">
        <p14:creationId xmlns:p14="http://schemas.microsoft.com/office/powerpoint/2010/main" val="37030535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tema">
  <a:themeElements>
    <a:clrScheme name="Office-tema">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tema">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VGR Dokument SU" ma:contentTypeID="0x01010006EBECDF67F89F4D8BC5FAF3B8FA559B0D00849C14D30916974E836859F2017C7EAF" ma:contentTypeVersion="26" ma:contentTypeDescription="Skapa ett nytt dokument." ma:contentTypeScope="" ma:versionID="b7660a282e12651ad3a70cd0aff6567c">
  <xsd:schema xmlns:xsd="http://www.w3.org/2001/XMLSchema" xmlns:xs="http://www.w3.org/2001/XMLSchema" xmlns:p="http://schemas.microsoft.com/office/2006/metadata/properties" xmlns:ns2="597d7713-8a3d-4bd2-ae30-edced55b2c1b" xmlns:ns3="5a587b4b-8a28-4367-bb1d-af6dadb94c50" xmlns:ns6="4552c23f-a756-462f-8287-3ff35245ed68" xmlns:ns7="08a5e69b-5eeb-45ca-b623-f5f1d89ce3a7" targetNamespace="http://schemas.microsoft.com/office/2006/metadata/properties" ma:root="true" ma:fieldsID="05e556d68fa046bd8d6b277bf83cb7c5" ns2:_="" ns3:_="" ns6:_="" ns7:_="">
    <xsd:import namespace="597d7713-8a3d-4bd2-ae30-edced55b2c1b"/>
    <xsd:import namespace="5a587b4b-8a28-4367-bb1d-af6dadb94c50"/>
    <xsd:import namespace="4552c23f-a756-462f-8287-3ff35245ed68"/>
    <xsd:import namespace="08a5e69b-5eeb-45ca-b623-f5f1d89ce3a7"/>
    <xsd:element name="properties">
      <xsd:complexType>
        <xsd:sequence>
          <xsd:element name="documentManagement">
            <xsd:complexType>
              <xsd:all>
                <xsd:element ref="ns2:VGR_EgenAmnesindelning" minOccurs="0"/>
                <xsd:element ref="ns2:VGR_DokBeskrivning" minOccurs="0"/>
                <xsd:element ref="ns2:VGR_TillgangligFran" minOccurs="0"/>
                <xsd:element ref="ns2:VGR_TillgangligTill" minOccurs="0"/>
                <xsd:element ref="ns2:VGR_AtkomstRatt" minOccurs="0"/>
                <xsd:element ref="ns2:VGR_Sekretess" minOccurs="0"/>
                <xsd:element ref="ns2:VGR_PubliceratAv" minOccurs="0"/>
                <xsd:element ref="ns2:VGR_PubliceratDatum" minOccurs="0"/>
                <xsd:element ref="ns2:VGR_DokStatus" minOccurs="0"/>
                <xsd:element ref="ns2:VGR_DokStatusMessage" minOccurs="0"/>
                <xsd:element ref="ns2:i1597c54c9084fe5ae9163fac681e86b" minOccurs="0"/>
                <xsd:element ref="ns2:m534ae9efef34a1ab5a1291502fec5e5" minOccurs="0"/>
                <xsd:element ref="ns3:TaxCatchAll" minOccurs="0"/>
                <xsd:element ref="ns2:a7144f27c6ef407e8fb4465121afbe2b" minOccurs="0"/>
                <xsd:element ref="ns2:VGR_DokItemId" minOccurs="0"/>
                <xsd:element ref="ns2:VGR_MellanarkivId" minOccurs="0"/>
                <xsd:element ref="ns2:VGR_MellanarkivUrl" minOccurs="0"/>
                <xsd:element ref="ns2:VGR_MellanarkivWebbUrl" minOccurs="0"/>
                <xsd:element ref="ns2:VGR_ArkivDatum" minOccurs="0"/>
                <xsd:element ref="ns2:VGR_Gallras" minOccurs="0"/>
                <xsd:element ref="ns2:ec6953a5eee3424faece5c2353cf0721" minOccurs="0"/>
                <xsd:element ref="ns3:TaxCatchAllLabel" minOccurs="0"/>
                <xsd:element ref="ns3:TaxKeywordTaxHTField" minOccurs="0"/>
                <xsd:element ref="ns6:f81e099824a143f999fb44b252d808f6" minOccurs="0"/>
                <xsd:element ref="ns3:_dlc_DocIdUrl" minOccurs="0"/>
                <xsd:element ref="ns3:_dlc_DocIdPersistId" minOccurs="0"/>
                <xsd:element ref="ns3:_dlc_DocId" minOccurs="0"/>
                <xsd:element ref="ns6:SharedWithUsers" minOccurs="0"/>
                <xsd:element ref="ns7:Administration" minOccurs="0"/>
                <xsd:element ref="ns7:Verksamhet" minOccurs="0"/>
                <xsd:element ref="ns7:Teknik0" minOccurs="0"/>
                <xsd:element ref="ns7:Egenskaper" minOccurs="0"/>
                <xsd:element ref="ns7:Personal" minOccurs="0"/>
                <xsd:element ref="ns7:M_x00f6_testyp" minOccurs="0"/>
                <xsd:element ref="ns7:M_x00f6_tesdatum" minOccurs="0"/>
                <xsd:element ref="ns7:Egna_x0020_nyckelord" minOccurs="0"/>
                <xsd:element ref="ns7:Datum"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97d7713-8a3d-4bd2-ae30-edced55b2c1b" elementFormDefault="qualified">
    <xsd:import namespace="http://schemas.microsoft.com/office/2006/documentManagement/types"/>
    <xsd:import namespace="http://schemas.microsoft.com/office/infopath/2007/PartnerControls"/>
    <xsd:element name="VGR_EgenAmnesindelning" ma:index="5" nillable="true" ma:displayName="Egen ämnesindelning" ma:description="Används för att samla upprättade handlingar utifrån egna ämnesindelningar. Flera ämnen separeras med kommatecken. Används vid publicering på webben." ma:hidden="true" ma:internalName="VGR_EgenAmnesindelning">
      <xsd:simpleType>
        <xsd:restriction base="dms:Text">
          <xsd:maxLength value="255"/>
        </xsd:restriction>
      </xsd:simpleType>
    </xsd:element>
    <xsd:element name="VGR_DokBeskrivning" ma:index="7" nillable="true" ma:displayName="Dokumentbeskrivning" ma:description="Kort beskrivning av innehållet i handlingen." ma:internalName="VGR_DokBeskrivning">
      <xsd:simpleType>
        <xsd:restriction base="dms:Note">
          <xsd:maxLength value="255"/>
        </xsd:restriction>
      </xsd:simpleType>
    </xsd:element>
    <xsd:element name="VGR_TillgangligFran" ma:index="8" nillable="true" ma:displayName="Tillgänglig från" ma:description="Tidpunkt när den upprättade handlingen blir publik och därmed nås från söktjänster och eventuella websidor." ma:format="DateTime" ma:hidden="true" ma:internalName="VGR_TillgangligFran" ma:readOnly="true">
      <xsd:simpleType>
        <xsd:restriction base="dms:DateTime"/>
      </xsd:simpleType>
    </xsd:element>
    <xsd:element name="VGR_TillgangligTill" ma:index="9" nillable="true" ma:displayName="Tillgänglig till" ma:description="Tidpunkt när den upprättade handlingen inte längre är publik och inte längre nås från söktjänster och eventuella websidor." ma:format="DateTime" ma:hidden="true" ma:internalName="VGR_TillgangligTill" ma:readOnly="true">
      <xsd:simpleType>
        <xsd:restriction base="dms:DateTime"/>
      </xsd:simpleType>
    </xsd:element>
    <xsd:element name="VGR_AtkomstRatt" ma:index="10" nillable="true" ma:displayName="Åtkomsträtt (värde)" ma:default="0" ma:description="Vilken spridning den upprättade handlingen ska ha. Vilka som ska kunna komma åt handlingen från mellanarkivet, söktjänster och eventuella websidor." ma:format="Dropdown" ma:hidden="true" ma:internalName="VGR_AtkomstRatt" ma:readOnly="true">
      <xsd:simpleType>
        <xsd:restriction base="dms:Choice">
          <xsd:enumeration value="0"/>
          <xsd:enumeration value="1"/>
          <xsd:enumeration value="2"/>
          <xsd:enumeration value="3"/>
          <xsd:enumeration value="4"/>
        </xsd:restriction>
      </xsd:simpleType>
    </xsd:element>
    <xsd:element name="VGR_Sekretess" ma:index="11" nillable="true" ma:displayName="Skyddskod" ma:default="Allmän handling - Offentlig" ma:description="Skyddsbehov av informationen i den upprättade handlingen. Vid sekretess eller känsliga personuppgifter ska detta anges." ma:format="Dropdown" ma:hidden="true" ma:internalName="VGR_Sekretess" ma:readOnly="true">
      <xsd:simpleType>
        <xsd:restriction base="dms:Choice">
          <xsd:enumeration value="Allmän handling - Offentlig"/>
          <xsd:enumeration value="Sekretess - Allmän handling - skyddad enligt sekretess"/>
          <xsd:enumeration value="GDPR - Allmän handling - skyddad enligt GDPR"/>
        </xsd:restriction>
      </xsd:simpleType>
    </xsd:element>
    <xsd:element name="VGR_PubliceratAv" ma:index="13" nillable="true" ma:displayName="Upprättad av" ma:description="Inloggad person som upprättat dokumentet" ma:hidden="true" ma:SharePointGroup="0" ma:internalName="VGR_PubliceratAv" ma:readOnly="tru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VGR_PubliceratDatum" ma:index="14" nillable="true" ma:displayName="Upprättad datum" ma:description="Tidpunkt när dokumentet upprättades och levererades som allmän handling till mellanarkivet" ma:format="DateTime" ma:hidden="true" ma:internalName="VGR_PubliceratDatum" ma:readOnly="true">
      <xsd:simpleType>
        <xsd:restriction base="dms:DateTime"/>
      </xsd:simpleType>
    </xsd:element>
    <xsd:element name="VGR_DokStatus" ma:index="15" nillable="true" ma:displayName="Mellanarkivstatus" ma:default="Arbetsmaterial" ma:description="Statusmärkning för dokument som beskriver var i processen dokumentet finns." ma:format="Dropdown" ma:hidden="true" ma:internalName="VGR_DokStatus" ma:readOnly="true">
      <xsd:simpleType>
        <xsd:restriction base="dms:Choice">
          <xsd:enumeration value="Arbetsmaterial"/>
          <xsd:enumeration value="Väntar på allmän handling"/>
          <xsd:enumeration value="Allmän handling"/>
          <xsd:enumeration value="Fel vid allmän handling"/>
        </xsd:restriction>
      </xsd:simpleType>
    </xsd:element>
    <xsd:element name="VGR_DokStatusMessage" ma:index="18" nillable="true" ma:displayName="Dokumentlogg" ma:hidden="true" ma:internalName="VGR_DokStatusMessage" ma:readOnly="true">
      <xsd:simpleType>
        <xsd:restriction base="dms:Note">
          <xsd:maxLength value="62000"/>
        </xsd:restriction>
      </xsd:simpleType>
    </xsd:element>
    <xsd:element name="i1597c54c9084fe5ae9163fac681e86b" ma:index="22" nillable="true" ma:taxonomy="true" ma:internalName="i1597c54c9084fe5ae9163fac681e86b" ma:taxonomyFieldName="VGR_Lagparagraf" ma:displayName="Lagparagraf" ma:default="" ma:fieldId="{21597c54-c908-4fe5-ae91-63fac681e86b}" ma:sspId="9ae8f2b4-7723-4074-8d0a-ecbcde67f65a" ma:termSetId="ddb163ed-d655-4cf1-bb2c-a91ec57f9ce0" ma:anchorId="00000000-0000-0000-0000-000000000000" ma:open="false" ma:isKeyword="false">
      <xsd:complexType>
        <xsd:sequence>
          <xsd:element ref="pc:Terms" minOccurs="0" maxOccurs="1"/>
        </xsd:sequence>
      </xsd:complexType>
    </xsd:element>
    <xsd:element name="m534ae9efef34a1ab5a1291502fec5e5" ma:index="23" nillable="true" ma:taxonomy="true" ma:internalName="m534ae9efef34a1ab5a1291502fec5e5" ma:taxonomyFieldName="VGR_SkapatEnhet" ma:displayName="Upprättad av enhet" ma:default="" ma:fieldId="{6534ae9e-fef3-4a1a-b5a1-291502fec5e5}" ma:sspId="9ae8f2b4-7723-4074-8d0a-ecbcde67f65a" ma:termSetId="9cea25d0-9008-4d39-abcf-763a6009e600" ma:anchorId="00000000-0000-0000-0000-000000000000" ma:open="false" ma:isKeyword="false">
      <xsd:complexType>
        <xsd:sequence>
          <xsd:element ref="pc:Terms" minOccurs="0" maxOccurs="1"/>
        </xsd:sequence>
      </xsd:complexType>
    </xsd:element>
    <xsd:element name="a7144f27c6ef407e8fb4465121afbe2b" ma:index="26" nillable="true" ma:taxonomy="true" ma:internalName="a7144f27c6ef407e8fb4465121afbe2b" ma:taxonomyFieldName="VGR_UpprattadForEnheter" ma:displayName="Upprättad för enhet" ma:default="" ma:fieldId="{a7144f27-c6ef-407e-8fb4-465121afbe2b}" ma:taxonomyMulti="true" ma:sspId="9ae8f2b4-7723-4074-8d0a-ecbcde67f65a" ma:termSetId="9cea25d0-9008-4d39-abcf-763a6009e600" ma:anchorId="00000000-0000-0000-0000-000000000000" ma:open="false" ma:isKeyword="false">
      <xsd:complexType>
        <xsd:sequence>
          <xsd:element ref="pc:Terms" minOccurs="0" maxOccurs="1"/>
        </xsd:sequence>
      </xsd:complexType>
    </xsd:element>
    <xsd:element name="VGR_DokItemId" ma:index="28" nillable="true" ma:displayName="DokItemId" ma:hidden="true" ma:internalName="VGR_DokItemId" ma:readOnly="true">
      <xsd:simpleType>
        <xsd:restriction base="dms:Text">
          <xsd:maxLength value="255"/>
        </xsd:restriction>
      </xsd:simpleType>
    </xsd:element>
    <xsd:element name="VGR_MellanarkivId" ma:index="29" nillable="true" ma:displayName="MellanarkivId" ma:hidden="true" ma:internalName="VGR_MellanarkivId" ma:readOnly="true">
      <xsd:simpleType>
        <xsd:restriction base="dms:Text">
          <xsd:maxLength value="255"/>
        </xsd:restriction>
      </xsd:simpleType>
    </xsd:element>
    <xsd:element name="VGR_MellanarkivUrl" ma:index="30" nillable="true" ma:displayName="Arkivlänk" ma:format="Hyperlink" ma:hidden="true" ma:internalName="VGR_Mellanarkiv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VGR_MellanarkivWebbUrl" ma:index="31" nillable="true" ma:displayName="Arkivlänk för webben" ma:hidden="true" ma:internalName="VGR_MellanarkivWebbUrl" ma:readOnly="true">
      <xsd:simpleType>
        <xsd:restriction base="dms:Text">
          <xsd:maxLength value="255"/>
        </xsd:restriction>
      </xsd:simpleType>
    </xsd:element>
    <xsd:element name="VGR_ArkivDatum" ma:index="32" nillable="true" ma:displayName="ArkivDatum" ma:format="DateTime" ma:hidden="true" ma:internalName="VGR_ArkivDatum" ma:readOnly="true">
      <xsd:simpleType>
        <xsd:restriction base="dms:DateTime"/>
      </xsd:simpleType>
    </xsd:element>
    <xsd:element name="VGR_Gallras" ma:index="33" nillable="true" ma:displayName="Gallras" ma:description="" ma:hidden="true" ma:internalName="VGR_Gallras" ma:readOnly="true">
      <xsd:simpleType>
        <xsd:restriction base="dms:Text">
          <xsd:maxLength value="255"/>
        </xsd:restriction>
      </xsd:simpleType>
    </xsd:element>
    <xsd:element name="ec6953a5eee3424faece5c2353cf0721" ma:index="34" nillable="true" ma:taxonomy="true" ma:internalName="ec6953a5eee3424faece5c2353cf0721" ma:taxonomyFieldName="VGR_AmnesIndelning" ma:displayName="Regional ämnesindelning" ma:default="" ma:fieldId="{ec6953a5-eee3-424f-aece-5c2353cf0721}" ma:taxonomyMulti="true" ma:sspId="9ae8f2b4-7723-4074-8d0a-ecbcde67f65a" ma:termSetId="66c52c7a-5036-4d83-ab03-8b3f33605b60"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a587b4b-8a28-4367-bb1d-af6dadb94c50"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47d46706-2fc3-46ae-9b12-bc9508596f86}" ma:internalName="TaxCatchAll" ma:showField="CatchAllData" ma:web="5a587b4b-8a28-4367-bb1d-af6dadb94c50">
      <xsd:complexType>
        <xsd:complexContent>
          <xsd:extension base="dms:MultiChoiceLookup">
            <xsd:sequence>
              <xsd:element name="Value" type="dms:Lookup" maxOccurs="unbounded" minOccurs="0" nillable="true"/>
            </xsd:sequence>
          </xsd:extension>
        </xsd:complexContent>
      </xsd:complexType>
    </xsd:element>
    <xsd:element name="TaxCatchAllLabel" ma:index="35" nillable="true" ma:displayName="Taxonomy Catch All Column1" ma:hidden="true" ma:list="{47d46706-2fc3-46ae-9b12-bc9508596f86}" ma:internalName="TaxCatchAllLabel" ma:readOnly="true" ma:showField="CatchAllDataLabel" ma:web="5a587b4b-8a28-4367-bb1d-af6dadb94c50">
      <xsd:complexType>
        <xsd:complexContent>
          <xsd:extension base="dms:MultiChoiceLookup">
            <xsd:sequence>
              <xsd:element name="Value" type="dms:Lookup" maxOccurs="unbounded" minOccurs="0" nillable="true"/>
            </xsd:sequence>
          </xsd:extension>
        </xsd:complexContent>
      </xsd:complexType>
    </xsd:element>
    <xsd:element name="TaxKeywordTaxHTField" ma:index="36" nillable="true" ma:taxonomy="true" ma:internalName="TaxKeywordTaxHTField" ma:taxonomyFieldName="TaxKeyword" ma:displayName="Företagsnyckelord" ma:fieldId="{23f27201-bee3-471e-b2e7-b64fd8b7ca38}" ma:taxonomyMulti="true" ma:sspId="9ae8f2b4-7723-4074-8d0a-ecbcde67f65a" ma:termSetId="00000000-0000-0000-0000-000000000000" ma:anchorId="00000000-0000-0000-0000-000000000000" ma:open="true" ma:isKeyword="true">
      <xsd:complexType>
        <xsd:sequence>
          <xsd:element ref="pc:Terms" minOccurs="0" maxOccurs="1"/>
        </xsd:sequence>
      </xsd:complexType>
    </xsd:element>
    <xsd:element name="_dlc_DocIdUrl" ma:index="43" nillable="true" ma:displayName="Dokument-ID" ma:description="Permanent länk till det här dokumente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44" nillable="true" ma:displayName="Spara ID" ma:description="Behåll ID vid tillägg." ma:hidden="true" ma:internalName="_dlc_DocIdPersistId" ma:readOnly="true">
      <xsd:simpleType>
        <xsd:restriction base="dms:Boolean"/>
      </xsd:simpleType>
    </xsd:element>
    <xsd:element name="_dlc_DocId" ma:index="45" nillable="true" ma:displayName="Dokument-ID-värde" ma:description="Värdet för dokument-ID som tilldelats till det här objektet." ma:indexed="true" ma:internalName="_dlc_DocId"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52c23f-a756-462f-8287-3ff35245ed68" elementFormDefault="qualified">
    <xsd:import namespace="http://schemas.microsoft.com/office/2006/documentManagement/types"/>
    <xsd:import namespace="http://schemas.microsoft.com/office/infopath/2007/PartnerControls"/>
    <xsd:element name="f81e099824a143f999fb44b252d808f6" ma:index="41" nillable="true" ma:taxonomy="true" ma:internalName="f81e099824a143f999fb44b252d808f6" ma:taxonomyFieldName="Handlingstyp_SU" ma:displayName="Handlingstyp SU" ma:fieldId="{f81e0998-24a1-43f9-99fb-44b252d808f6}" ma:sspId="9ae8f2b4-7723-4074-8d0a-ecbcde67f65a" ma:termSetId="2d5b8981-be65-4a38-8775-e8d329e573ad" ma:anchorId="00000000-0000-0000-0000-000000000000" ma:open="false" ma:isKeyword="false">
      <xsd:complexType>
        <xsd:sequence>
          <xsd:element ref="pc:Terms" minOccurs="0" maxOccurs="1"/>
        </xsd:sequence>
      </xsd:complexType>
    </xsd:element>
    <xsd:element name="SharedWithUsers" ma:index="46"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08a5e69b-5eeb-45ca-b623-f5f1d89ce3a7" elementFormDefault="qualified">
    <xsd:import namespace="http://schemas.microsoft.com/office/2006/documentManagement/types"/>
    <xsd:import namespace="http://schemas.microsoft.com/office/infopath/2007/PartnerControls"/>
    <xsd:element name="Administration" ma:index="47" nillable="true" ma:displayName="Administration" ma:internalName="Administration">
      <xsd:complexType>
        <xsd:complexContent>
          <xsd:extension base="dms:MultiChoice">
            <xsd:sequence>
              <xsd:element name="Value" maxOccurs="unbounded" minOccurs="0" nillable="true">
                <xsd:simpleType>
                  <xsd:restriction base="dms:Choice">
                    <xsd:enumeration value="Administration"/>
                    <xsd:enumeration value="Avtal"/>
                    <xsd:enumeration value="Diarieföring"/>
                    <xsd:enumeration value="Ekonomi"/>
                    <xsd:enumeration value="Inköp"/>
                    <xsd:enumeration value="Konton"/>
                    <xsd:enumeration value="Mallar"/>
                    <xsd:enumeration value="Manualer och rutiner"/>
                    <xsd:enumeration value="Offerter"/>
                    <xsd:enumeration value="Priser"/>
                    <xsd:enumeration value="Resor"/>
                    <xsd:enumeration value="SharePoint"/>
                    <xsd:enumeration value="Webb"/>
                  </xsd:restriction>
                </xsd:simpleType>
              </xsd:element>
            </xsd:sequence>
          </xsd:extension>
        </xsd:complexContent>
      </xsd:complexType>
    </xsd:element>
    <xsd:element name="Verksamhet" ma:index="48" nillable="true" ma:displayName="Verksamhet" ma:internalName="Verksamhet">
      <xsd:complexType>
        <xsd:complexContent>
          <xsd:extension base="dms:MultiChoice">
            <xsd:sequence>
              <xsd:element name="Value" maxOccurs="unbounded" minOccurs="0" nillable="true">
                <xsd:simpleType>
                  <xsd:restriction base="dms:Choice">
                    <xsd:enumeration value="Aktiviteter"/>
                    <xsd:enumeration value="Flytt"/>
                    <xsd:enumeration value="Informationsmaterial"/>
                    <xsd:enumeration value="Lokaler och miljö"/>
                    <xsd:enumeration value="Möten"/>
                    <xsd:enumeration value="Mål"/>
                    <xsd:enumeration value="Studiebesök"/>
                    <xsd:enumeration value="Säkerhet"/>
                    <xsd:enumeration value="Utställning"/>
                    <xsd:enumeration value="Utvecklingsarbete"/>
                    <xsd:enumeration value="Verksamhet"/>
                    <xsd:enumeration value="Verksamhetsgranskning"/>
                  </xsd:restriction>
                </xsd:simpleType>
              </xsd:element>
            </xsd:sequence>
          </xsd:extension>
        </xsd:complexContent>
      </xsd:complexType>
    </xsd:element>
    <xsd:element name="Teknik0" ma:index="49" nillable="true" ma:displayName="Teknik" ma:internalName="Teknik0">
      <xsd:complexType>
        <xsd:complexContent>
          <xsd:extension base="dms:MultiChoice">
            <xsd:sequence>
              <xsd:element name="Value" maxOccurs="unbounded" minOccurs="0" nillable="true">
                <xsd:simpleType>
                  <xsd:restriction base="dms:Choice">
                    <xsd:enumeration value="Hjälpmedel"/>
                    <xsd:enumeration value="Konton"/>
                    <xsd:enumeration value="Lathundar och manualer"/>
                    <xsd:enumeration value="Licenser"/>
                    <xsd:enumeration value="Programvaror"/>
                    <xsd:enumeration value="System"/>
                    <xsd:enumeration value="Teknik"/>
                    <xsd:enumeration value="Utlåning"/>
                    <xsd:enumeration value="VGR IT"/>
                  </xsd:restriction>
                </xsd:simpleType>
              </xsd:element>
            </xsd:sequence>
          </xsd:extension>
        </xsd:complexContent>
      </xsd:complexType>
    </xsd:element>
    <xsd:element name="Egenskaper" ma:index="50" nillable="true" ma:displayName="Egenskaper" ma:internalName="Egenskaper">
      <xsd:complexType>
        <xsd:complexContent>
          <xsd:extension base="dms:MultiChoice">
            <xsd:sequence>
              <xsd:element name="Value" maxOccurs="unbounded" minOccurs="0" nillable="true">
                <xsd:simpleType>
                  <xsd:restriction base="dms:Choice">
                    <xsd:enumeration value="Engelska"/>
                    <xsd:enumeration value="Arabiska"/>
                    <xsd:enumeration value="Somaliska"/>
                    <xsd:enumeration value="Broschyr"/>
                    <xsd:enumeration value="Presentation"/>
                    <xsd:enumeration value="Poster"/>
                    <xsd:enumeration value="Publicerat på Darts webb"/>
                    <xsd:enumeration value="Rollup"/>
                    <xsd:enumeration value="Skylt"/>
                  </xsd:restriction>
                </xsd:simpleType>
              </xsd:element>
            </xsd:sequence>
          </xsd:extension>
        </xsd:complexContent>
      </xsd:complexType>
    </xsd:element>
    <xsd:element name="Personal" ma:index="51" nillable="true" ma:displayName="Personal" ma:internalName="Personal">
      <xsd:complexType>
        <xsd:complexContent>
          <xsd:extension base="dms:MultiChoice">
            <xsd:sequence>
              <xsd:element name="Value" maxOccurs="unbounded" minOccurs="0" nillable="true">
                <xsd:simpleType>
                  <xsd:restriction base="dms:Choice">
                    <xsd:enumeration value="Adresser"/>
                    <xsd:enumeration value="Firande"/>
                    <xsd:enumeration value="Ledighet"/>
                    <xsd:enumeration value="Medarbetarenkät"/>
                    <xsd:enumeration value="Medarbetarsamtal"/>
                    <xsd:enumeration value="Personal"/>
                    <xsd:enumeration value="Rutiner"/>
                    <xsd:enumeration value="Schema"/>
                  </xsd:restriction>
                </xsd:simpleType>
              </xsd:element>
            </xsd:sequence>
          </xsd:extension>
        </xsd:complexContent>
      </xsd:complexType>
    </xsd:element>
    <xsd:element name="M_x00f6_testyp" ma:index="52" nillable="true" ma:displayName="Mötestyp" ma:description="Vad för slags möte handlar det om?" ma:format="Dropdown" ma:internalName="M_x00f6_testyp">
      <xsd:simpleType>
        <xsd:restriction base="dms:Choice">
          <xsd:enumeration value="APT"/>
          <xsd:enumeration value="Teammöte"/>
          <xsd:enumeration value="Patientmöte"/>
          <xsd:enumeration value="FoU-möte"/>
          <xsd:enumeration value="Projektmöte"/>
          <xsd:enumeration value="Annat möte"/>
        </xsd:restriction>
      </xsd:simpleType>
    </xsd:element>
    <xsd:element name="M_x00f6_tesdatum" ma:index="53" nillable="true" ma:displayName="Mötesdatum" ma:format="DateOnly" ma:internalName="M_x00f6_tesdatum">
      <xsd:simpleType>
        <xsd:restriction base="dms:DateTime"/>
      </xsd:simpleType>
    </xsd:element>
    <xsd:element name="Egna_x0020_nyckelord" ma:index="54" nillable="true" ma:displayName="Egna nyckelord" ma:internalName="Egna_x0020_nyckelord">
      <xsd:simpleType>
        <xsd:restriction base="dms:Note">
          <xsd:maxLength value="255"/>
        </xsd:restriction>
      </xsd:simpleType>
    </xsd:element>
    <xsd:element name="Datum" ma:index="55" nillable="true" ma:displayName="Datum" ma:format="DateOnly" ma:internalName="Datum">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Innehållstyp"/>
        <xsd:element ref="dc:title" minOccurs="0" maxOccurs="1" ma:index="1"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_dlc_DocId xmlns="5a587b4b-8a28-4367-bb1d-af6dadb94c50">SU1326-771305061-827</_dlc_DocId>
    <_dlc_DocIdUrl xmlns="5a587b4b-8a28-4367-bb1d-af6dadb94c50">
      <Url>https://samarbete-skyddad.vgregion.se/sites/sy-su-dart/_layouts/15/DocIdRedir.aspx?ID=SU1326-771305061-827</Url>
      <Description>SU1326-771305061-827</Description>
    </_dlc_DocIdUrl>
    <ec6953a5eee3424faece5c2353cf0721 xmlns="597d7713-8a3d-4bd2-ae30-edced55b2c1b">
      <Terms xmlns="http://schemas.microsoft.com/office/infopath/2007/PartnerControls"/>
    </ec6953a5eee3424faece5c2353cf0721>
    <Verksamhet xmlns="08a5e69b-5eeb-45ca-b623-f5f1d89ce3a7"/>
    <VGR_DokBeskrivning xmlns="597d7713-8a3d-4bd2-ae30-edced55b2c1b" xsi:nil="true"/>
    <Egna_x0020_nyckelord xmlns="08a5e69b-5eeb-45ca-b623-f5f1d89ce3a7" xsi:nil="true"/>
    <Datum xmlns="08a5e69b-5eeb-45ca-b623-f5f1d89ce3a7" xsi:nil="true"/>
    <VGR_EgenAmnesindelning xmlns="597d7713-8a3d-4bd2-ae30-edced55b2c1b" xsi:nil="true"/>
    <Teknik0 xmlns="08a5e69b-5eeb-45ca-b623-f5f1d89ce3a7"/>
    <Administration xmlns="08a5e69b-5eeb-45ca-b623-f5f1d89ce3a7"/>
    <a7144f27c6ef407e8fb4465121afbe2b xmlns="597d7713-8a3d-4bd2-ae30-edced55b2c1b">
      <Terms xmlns="http://schemas.microsoft.com/office/infopath/2007/PartnerControls">
        <TermInfo xmlns="http://schemas.microsoft.com/office/infopath/2007/PartnerControls">
          <TermName xmlns="http://schemas.microsoft.com/office/infopath/2007/PartnerControls">Verksamhet Neurologi-Psykiatri-Habilitering</TermName>
          <TermId xmlns="http://schemas.microsoft.com/office/infopath/2007/PartnerControls">4e892a3a-c286-4790-9441-929e55cbb4c2</TermId>
        </TermInfo>
      </Terms>
    </a7144f27c6ef407e8fb4465121afbe2b>
    <f81e099824a143f999fb44b252d808f6 xmlns="4552c23f-a756-462f-8287-3ff35245ed68">
      <Terms xmlns="http://schemas.microsoft.com/office/infopath/2007/PartnerControls">
        <TermInfo xmlns="http://schemas.microsoft.com/office/infopath/2007/PartnerControls">
          <TermName xmlns="http://schemas.microsoft.com/office/infopath/2007/PartnerControls">Information på hemsida/intranät, av betydelse</TermName>
          <TermId xmlns="http://schemas.microsoft.com/office/infopath/2007/PartnerControls">3425c0fa-73ae-41a5-b7ab-3f89182398d4</TermId>
        </TermInfo>
      </Terms>
    </f81e099824a143f999fb44b252d808f6>
    <TaxKeywordTaxHTField xmlns="5a587b4b-8a28-4367-bb1d-af6dadb94c50">
      <Terms xmlns="http://schemas.microsoft.com/office/infopath/2007/PartnerControls"/>
    </TaxKeywordTaxHTField>
    <M_x00f6_tesdatum xmlns="08a5e69b-5eeb-45ca-b623-f5f1d89ce3a7" xsi:nil="true"/>
    <i1597c54c9084fe5ae9163fac681e86b xmlns="597d7713-8a3d-4bd2-ae30-edced55b2c1b">
      <Terms xmlns="http://schemas.microsoft.com/office/infopath/2007/PartnerControls"/>
    </i1597c54c9084fe5ae9163fac681e86b>
    <m534ae9efef34a1ab5a1291502fec5e5 xmlns="597d7713-8a3d-4bd2-ae30-edced55b2c1b">
      <Terms xmlns="http://schemas.microsoft.com/office/infopath/2007/PartnerControls">
        <TermInfo xmlns="http://schemas.microsoft.com/office/infopath/2007/PartnerControls">
          <TermName xmlns="http://schemas.microsoft.com/office/infopath/2007/PartnerControls">Verksamhet Neurologi-Psykiatri-Habilitering</TermName>
          <TermId xmlns="http://schemas.microsoft.com/office/infopath/2007/PartnerControls">4e892a3a-c286-4790-9441-929e55cbb4c2</TermId>
        </TermInfo>
      </Terms>
    </m534ae9efef34a1ab5a1291502fec5e5>
    <Personal xmlns="08a5e69b-5eeb-45ca-b623-f5f1d89ce3a7"/>
    <TaxCatchAll xmlns="5a587b4b-8a28-4367-bb1d-af6dadb94c50">
      <Value>1</Value>
      <Value>25</Value>
    </TaxCatchAll>
    <Egenskaper xmlns="08a5e69b-5eeb-45ca-b623-f5f1d89ce3a7"/>
    <M_x00f6_testyp xmlns="08a5e69b-5eeb-45ca-b623-f5f1d89ce3a7" xsi:nil="true"/>
    <VGR_TillgangligFran xmlns="597d7713-8a3d-4bd2-ae30-edced55b2c1b">2022-02-14T14:07:00+00:00</VGR_TillgangligFran>
    <VGR_TillgangligTill xmlns="597d7713-8a3d-4bd2-ae30-edced55b2c1b">2032-02-14T14:07:00+00:00</VGR_TillgangligTill>
    <VGR_PubliceratAv xmlns="597d7713-8a3d-4bd2-ae30-edced55b2c1b">
      <UserInfo>
        <DisplayName>Sandra Derbring</DisplayName>
        <AccountId>19</AccountId>
        <AccountType/>
      </UserInfo>
    </VGR_PubliceratAv>
    <VGR_PubliceratDatum xmlns="597d7713-8a3d-4bd2-ae30-edced55b2c1b">2022-02-14T14:07:16+00:00</VGR_PubliceratDatum>
    <VGR_Sekretess xmlns="597d7713-8a3d-4bd2-ae30-edced55b2c1b">Allmän handling - Offentlig</VGR_Sekretess>
    <VGR_AtkomstRatt xmlns="597d7713-8a3d-4bd2-ae30-edced55b2c1b">1</VGR_AtkomstRatt>
    <VGR_DokStatusMessage xmlns="597d7713-8a3d-4bd2-ae30-edced55b2c1b">
2022-02-14 15:07:21: Låst för arkivering
2022-02-14 15:10:26: Väntar på arkivering</VGR_DokStatusMessage>
    <VGR_Gallras xmlns="597d7713-8a3d-4bd2-ae30-edced55b2c1b">Bevaras</VGR_Gallras>
    <VGR_DokStatus xmlns="597d7713-8a3d-4bd2-ae30-edced55b2c1b">Väntar på allmän handling</VGR_DokStatus>
    <VGR_DokItemId xmlns="597d7713-8a3d-4bd2-ae30-edced55b2c1b">fd767e0b-4336-4a72-bb46-0a5183076cee</VGR_DokItemId>
  </documentManagement>
</p:properties>
</file>

<file path=customXml/itemProps1.xml><?xml version="1.0" encoding="utf-8"?>
<ds:datastoreItem xmlns:ds="http://schemas.openxmlformats.org/officeDocument/2006/customXml" ds:itemID="{00EDAD06-3BB7-4507-9037-AA15F1F7936C}"/>
</file>

<file path=customXml/itemProps2.xml><?xml version="1.0" encoding="utf-8"?>
<ds:datastoreItem xmlns:ds="http://schemas.openxmlformats.org/officeDocument/2006/customXml" ds:itemID="{8628A000-5EAE-4D28-920B-A4D672181F17}"/>
</file>

<file path=customXml/itemProps3.xml><?xml version="1.0" encoding="utf-8"?>
<ds:datastoreItem xmlns:ds="http://schemas.openxmlformats.org/officeDocument/2006/customXml" ds:itemID="{0B81C13A-9F87-4042-ABA6-DD4F993054C7}"/>
</file>

<file path=customXml/itemProps4.xml><?xml version="1.0" encoding="utf-8"?>
<ds:datastoreItem xmlns:ds="http://schemas.openxmlformats.org/officeDocument/2006/customXml" ds:itemID="{5F122434-3F26-4E85-9BD1-D422E1536310}"/>
</file>

<file path=docProps/app.xml><?xml version="1.0" encoding="utf-8"?>
<Properties xmlns="http://schemas.openxmlformats.org/officeDocument/2006/extended-properties" xmlns:vt="http://schemas.openxmlformats.org/officeDocument/2006/docPropsVTypes">
  <Template>Office Theme</Template>
  <TotalTime>121</TotalTime>
  <Words>352</Words>
  <Application>Microsoft Office PowerPoint</Application>
  <PresentationFormat>Bildspel på skärmen (4:3)</PresentationFormat>
  <Paragraphs>62</Paragraphs>
  <Slides>6</Slides>
  <Notes>6</Notes>
  <HiddenSlides>0</HiddenSlides>
  <MMClips>0</MMClips>
  <ScaleCrop>false</ScaleCrop>
  <HeadingPairs>
    <vt:vector size="6" baseType="variant">
      <vt:variant>
        <vt:lpstr>Använt teckensnitt</vt:lpstr>
      </vt:variant>
      <vt:variant>
        <vt:i4>7</vt:i4>
      </vt:variant>
      <vt:variant>
        <vt:lpstr>Tema</vt:lpstr>
      </vt:variant>
      <vt:variant>
        <vt:i4>1</vt:i4>
      </vt:variant>
      <vt:variant>
        <vt:lpstr>Bildrubriker</vt:lpstr>
      </vt:variant>
      <vt:variant>
        <vt:i4>6</vt:i4>
      </vt:variant>
    </vt:vector>
  </HeadingPairs>
  <TitlesOfParts>
    <vt:vector size="14" baseType="lpstr">
      <vt:lpstr>Arial</vt:lpstr>
      <vt:lpstr>Calibri</vt:lpstr>
      <vt:lpstr>Calibri Light</vt:lpstr>
      <vt:lpstr>Lucida Sans Unicode</vt:lpstr>
      <vt:lpstr>Mangal</vt:lpstr>
      <vt:lpstr>Times New Roman</vt:lpstr>
      <vt:lpstr>Wingdings</vt:lpstr>
      <vt:lpstr>Office-tema</vt:lpstr>
      <vt:lpstr>PowerPoint-presentation</vt:lpstr>
      <vt:lpstr>PowerPoint-presentation</vt:lpstr>
      <vt:lpstr>PowerPoint-presentation</vt:lpstr>
      <vt:lpstr>PowerPoint-presentation</vt:lpstr>
      <vt:lpstr>PowerPoint-presentation</vt:lpstr>
      <vt:lpstr>PowerPoint-presentation</vt:lpstr>
    </vt:vector>
  </TitlesOfParts>
  <Company>Västra Götalandsregionen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Fargkodad_bokstavsram_tvadelad</dc:title>
  <dc:creator>Jenny Lam</dc:creator>
  <cp:keywords/>
  <cp:lastModifiedBy>Jenny Lam</cp:lastModifiedBy>
  <cp:revision>6</cp:revision>
  <cp:lastPrinted>2016-06-16T08:14:27Z</cp:lastPrinted>
  <dcterms:created xsi:type="dcterms:W3CDTF">2016-06-03T06:25:38Z</dcterms:created>
  <dcterms:modified xsi:type="dcterms:W3CDTF">2016-06-16T09:04:25Z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C.rights.accessrights">
    <vt:lpwstr>[Internet]</vt:lpwstr>
  </property>
  <property fmtid="{D5CDD505-2E9C-101B-9397-08002B2CF9AE}" pid="3" name="DC.title.filename">
    <vt:lpwstr>Fargkodad_bokstavsram_tvadelad.pptx</vt:lpwstr>
  </property>
  <property fmtid="{D5CDD505-2E9C-101B-9397-08002B2CF9AE}" pid="4" name="DC.publisher.forunit.id">
    <vt:lpwstr>[SE2321000131-E000000000001]</vt:lpwstr>
  </property>
  <property fmtid="{D5CDD505-2E9C-101B-9397-08002B2CF9AE}" pid="5" name="DC.identifier.checksum">
    <vt:lpwstr>4acbd89f7e5ce28976398edb1b8c3f17</vt:lpwstr>
  </property>
  <property fmtid="{D5CDD505-2E9C-101B-9397-08002B2CF9AE}" pid="6" name="DC.contributor.savedby.id">
    <vt:lpwstr>sande1</vt:lpwstr>
  </property>
  <property fmtid="{D5CDD505-2E9C-101B-9397-08002B2CF9AE}" pid="7" name="DC.source.origin">
    <vt:lpwstr>Alfresco</vt:lpwstr>
  </property>
  <property fmtid="{D5CDD505-2E9C-101B-9397-08002B2CF9AE}" pid="8" name="dcterms.created">
    <vt:lpwstr>2019-11-24</vt:lpwstr>
  </property>
  <property fmtid="{D5CDD505-2E9C-101B-9397-08002B2CF9AE}" pid="9" name="DC.type.document">
    <vt:lpwstr>Information</vt:lpwstr>
  </property>
  <property fmtid="{D5CDD505-2E9C-101B-9397-08002B2CF9AE}" pid="10" name="DC.identifier.version">
    <vt:lpwstr>0.2</vt:lpwstr>
  </property>
  <property fmtid="{D5CDD505-2E9C-101B-9397-08002B2CF9AE}" pid="11" name="DC.contributor.savedby">
    <vt:lpwstr>Sandra Derbring (sande1) VGR/Org/Sahlgrenska Universitetssjukhuset/Område 1/Verksamhet Neurologi-Psykiatri-Habilitering/DART</vt:lpwstr>
  </property>
  <property fmtid="{D5CDD505-2E9C-101B-9397-08002B2CF9AE}" pid="12" name="DC.type.record.id">
    <vt:lpwstr>80803875</vt:lpwstr>
  </property>
  <property fmtid="{D5CDD505-2E9C-101B-9397-08002B2CF9AE}" pid="13" name="DC.language">
    <vt:lpwstr>[Svenska]</vt:lpwstr>
  </property>
  <property fmtid="{D5CDD505-2E9C-101B-9397-08002B2CF9AE}" pid="14" name="DC.format.extension">
    <vt:lpwstr>pptx</vt:lpwstr>
  </property>
  <property fmtid="{D5CDD505-2E9C-101B-9397-08002B2CF9AE}" pid="15" name="DC.type.record">
    <vt:lpwstr>Övriga handlingar:- marknadsföringsmaterial, affischer, broschyrer,egenproducerad informationsmaterial, publikationer,foton etc</vt:lpwstr>
  </property>
  <property fmtid="{D5CDD505-2E9C-101B-9397-08002B2CF9AE}" pid="16" name="DC.format.extent.mimetype">
    <vt:lpwstr>application/vnd.openxmlformats-officedocument.presentationml.presentation</vt:lpwstr>
  </property>
  <property fmtid="{D5CDD505-2E9C-101B-9397-08002B2CF9AE}" pid="17" name="nodeRef">
    <vt:lpwstr>e24af19a-3e7c-4e02-a847-f2d133b0b078</vt:lpwstr>
  </property>
  <property fmtid="{D5CDD505-2E9C-101B-9397-08002B2CF9AE}" pid="18" name="DC.date.saved">
    <vt:lpwstr>2021-02-19</vt:lpwstr>
  </property>
  <property fmtid="{D5CDD505-2E9C-101B-9397-08002B2CF9AE}" pid="19" name="DC.publisher.forunit">
    <vt:lpwstr>[Västra Götalandsregionen]</vt:lpwstr>
  </property>
  <property fmtid="{D5CDD505-2E9C-101B-9397-08002B2CF9AE}" pid="20" name="updated">
    <vt:lpwstr>2021-02-19</vt:lpwstr>
  </property>
  <property fmtid="{D5CDD505-2E9C-101B-9397-08002B2CF9AE}" pid="21" name="DC.contributor.acceptedby.freetext">
    <vt:lpwstr/>
  </property>
  <property fmtid="{D5CDD505-2E9C-101B-9397-08002B2CF9AE}" pid="22" name="DC.contributor.acceptedby.unit.freetext">
    <vt:lpwstr/>
  </property>
  <property fmtid="{D5CDD505-2E9C-101B-9397-08002B2CF9AE}" pid="23" name="DC.identifier">
    <vt:lpwstr>https://alfresco.vgregion.se/alfresco/service/vgr/storage/node/content/workspace/SpacesStore/e24af19a-3e7c-4e02-a847-f2d133b0b078?a=false&amp;guest=true</vt:lpwstr>
  </property>
  <property fmtid="{D5CDD505-2E9C-101B-9397-08002B2CF9AE}" pid="24" name="DC.type.templatename">
    <vt:lpwstr/>
  </property>
  <property fmtid="{D5CDD505-2E9C-101B-9397-08002B2CF9AE}" pid="25" name="DC.contributor.controlledby.role">
    <vt:lpwstr/>
  </property>
  <property fmtid="{D5CDD505-2E9C-101B-9397-08002B2CF9AE}" pid="26" name="DC.relation.isversionof">
    <vt:lpwstr/>
  </property>
  <property fmtid="{D5CDD505-2E9C-101B-9397-08002B2CF9AE}" pid="27" name="DC.contributor.controlledby.unit.freetext">
    <vt:lpwstr/>
  </property>
  <property fmtid="{D5CDD505-2E9C-101B-9397-08002B2CF9AE}" pid="28" name="DC.date.availablefrom">
    <vt:lpwstr>2019-11-24</vt:lpwstr>
  </property>
  <property fmtid="{D5CDD505-2E9C-101B-9397-08002B2CF9AE}" pid="29" name="DC.type.document.structure.id">
    <vt:lpwstr/>
  </property>
  <property fmtid="{D5CDD505-2E9C-101B-9397-08002B2CF9AE}" pid="30" name="DC.type.document.id">
    <vt:lpwstr/>
  </property>
  <property fmtid="{D5CDD505-2E9C-101B-9397-08002B2CF9AE}" pid="31" name="DC.publisher.id">
    <vt:lpwstr>sande1</vt:lpwstr>
  </property>
  <property fmtid="{D5CDD505-2E9C-101B-9397-08002B2CF9AE}" pid="32" name="DC.date.issued">
    <vt:lpwstr>2019-11-24</vt:lpwstr>
  </property>
  <property fmtid="{D5CDD505-2E9C-101B-9397-08002B2CF9AE}" pid="33" name="DC.identifier.diarie.id">
    <vt:lpwstr/>
  </property>
  <property fmtid="{D5CDD505-2E9C-101B-9397-08002B2CF9AE}" pid="34" name="DC.publisher">
    <vt:lpwstr>Sandra Derbring (sande1) VGR/Org/Sahlgrenska Universitetssjukhuset/Område 1/Verksamhet Neurologi-Psykiatri-Habilitering/DART</vt:lpwstr>
  </property>
  <property fmtid="{D5CDD505-2E9C-101B-9397-08002B2CF9AE}" pid="35" name="DC.contributor.acceptedby.role">
    <vt:lpwstr/>
  </property>
  <property fmtid="{D5CDD505-2E9C-101B-9397-08002B2CF9AE}" pid="36" name="DC.source.documentid">
    <vt:lpwstr>workspace://SpacesStore/e24af19a-3e7c-4e02-a847-f2d133b0b078</vt:lpwstr>
  </property>
  <property fmtid="{D5CDD505-2E9C-101B-9397-08002B2CF9AE}" pid="37" name="DC.type.document.structure">
    <vt:lpwstr/>
  </property>
  <property fmtid="{D5CDD505-2E9C-101B-9397-08002B2CF9AE}" pid="38" name="VGR.status.document">
    <vt:lpwstr/>
  </property>
  <property fmtid="{D5CDD505-2E9C-101B-9397-08002B2CF9AE}" pid="39" name="DC.creator.function">
    <vt:lpwstr/>
  </property>
  <property fmtid="{D5CDD505-2E9C-101B-9397-08002B2CF9AE}" pid="40" name="DC.contributor.controlledby.freetext">
    <vt:lpwstr/>
  </property>
  <property fmtid="{D5CDD505-2E9C-101B-9397-08002B2CF9AE}" pid="41" name="summary">
    <vt:lpwstr/>
  </property>
  <property fmtid="{D5CDD505-2E9C-101B-9397-08002B2CF9AE}" pid="42" name="DC.source">
    <vt:lpwstr>https://alfresco.vgregion.se/share/page/site/publicerade-dokument-su-extern-webb/document-details?nodeRef=workspace://SpacesStore/e24af19a-3e7c-4e02-a847-f2d133b0b078</vt:lpwstr>
  </property>
  <property fmtid="{D5CDD505-2E9C-101B-9397-08002B2CF9AE}" pid="43" name="DC.identifier.documentid">
    <vt:lpwstr>workspace://SpacesStore/76019a6b-735a-44c1-ab47-db9ab8019a16</vt:lpwstr>
  </property>
  <property fmtid="{D5CDD505-2E9C-101B-9397-08002B2CF9AE}" pid="44" name="DC.creator.freetext">
    <vt:lpwstr/>
  </property>
  <property fmtid="{D5CDD505-2E9C-101B-9397-08002B2CF9AE}" pid="45" name="DC.creator.project-assignment">
    <vt:lpwstr/>
  </property>
  <property fmtid="{D5CDD505-2E9C-101B-9397-08002B2CF9AE}" pid="46" name="ContentTypeId">
    <vt:lpwstr>0x01010006EBECDF67F89F4D8BC5FAF3B8FA559B0D00849C14D30916974E836859F2017C7EAF</vt:lpwstr>
  </property>
  <property fmtid="{D5CDD505-2E9C-101B-9397-08002B2CF9AE}" pid="47" name="_dlc_DocIdItemGuid">
    <vt:lpwstr>74b44ccd-82a6-4b11-acee-1a3172c820b0</vt:lpwstr>
  </property>
  <property fmtid="{D5CDD505-2E9C-101B-9397-08002B2CF9AE}" pid="48" name="TaxKeyword">
    <vt:lpwstr/>
  </property>
  <property fmtid="{D5CDD505-2E9C-101B-9397-08002B2CF9AE}" pid="49" name="VGR_AmnesIndelning">
    <vt:lpwstr/>
  </property>
  <property fmtid="{D5CDD505-2E9C-101B-9397-08002B2CF9AE}" pid="50" name="VGR_SkapatEnhet">
    <vt:lpwstr>1;#Verksamhet Neurologi-Psykiatri-Habilitering|4e892a3a-c286-4790-9441-929e55cbb4c2</vt:lpwstr>
  </property>
  <property fmtid="{D5CDD505-2E9C-101B-9397-08002B2CF9AE}" pid="51" name="VGR_UpprattadForEnheter">
    <vt:lpwstr>1;#Verksamhet Neurologi-Psykiatri-Habilitering|4e892a3a-c286-4790-9441-929e55cbb4c2</vt:lpwstr>
  </property>
  <property fmtid="{D5CDD505-2E9C-101B-9397-08002B2CF9AE}" pid="52" name="VGR_Lagparagraf">
    <vt:lpwstr/>
  </property>
  <property fmtid="{D5CDD505-2E9C-101B-9397-08002B2CF9AE}" pid="53" name="Handlingstyp_SU">
    <vt:lpwstr>25;#Information på hemsida/intranät, av betydelse|3425c0fa-73ae-41a5-b7ab-3f89182398d4</vt:lpwstr>
  </property>
</Properties>
</file>