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96" r:id="rId6"/>
    <p:sldMasterId id="2147483730" r:id="rId7"/>
  </p:sldMasterIdLst>
  <p:notesMasterIdLst>
    <p:notesMasterId r:id="rId38"/>
  </p:notesMasterIdLst>
  <p:sldIdLst>
    <p:sldId id="2147478474" r:id="rId8"/>
    <p:sldId id="2147478523" r:id="rId9"/>
    <p:sldId id="2147478475" r:id="rId10"/>
    <p:sldId id="2147478477" r:id="rId11"/>
    <p:sldId id="2147478482" r:id="rId12"/>
    <p:sldId id="2147478483" r:id="rId13"/>
    <p:sldId id="2147478485" r:id="rId14"/>
    <p:sldId id="2147478486" r:id="rId15"/>
    <p:sldId id="2147478487" r:id="rId16"/>
    <p:sldId id="2147478488" r:id="rId17"/>
    <p:sldId id="2147478490" r:id="rId18"/>
    <p:sldId id="2147478494" r:id="rId19"/>
    <p:sldId id="2147478495" r:id="rId20"/>
    <p:sldId id="2147478496" r:id="rId21"/>
    <p:sldId id="2147478505" r:id="rId22"/>
    <p:sldId id="2147478506" r:id="rId23"/>
    <p:sldId id="2147478507" r:id="rId24"/>
    <p:sldId id="2147478508" r:id="rId25"/>
    <p:sldId id="2147478509" r:id="rId26"/>
    <p:sldId id="2147478510" r:id="rId27"/>
    <p:sldId id="2147478511" r:id="rId28"/>
    <p:sldId id="2147478512" r:id="rId29"/>
    <p:sldId id="2147478513" r:id="rId30"/>
    <p:sldId id="2147478514" r:id="rId31"/>
    <p:sldId id="2147478515" r:id="rId32"/>
    <p:sldId id="2147478521" r:id="rId33"/>
    <p:sldId id="2147478517" r:id="rId34"/>
    <p:sldId id="2147478520" r:id="rId35"/>
    <p:sldId id="2147478518" r:id="rId36"/>
    <p:sldId id="2147478526" r:id="rId37"/>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D92E4B5C-052E-41C4-9E20-5902E8A3CD59}">
          <p14:sldIdLst>
            <p14:sldId id="2147478474"/>
            <p14:sldId id="2147478523"/>
            <p14:sldId id="2147478475"/>
            <p14:sldId id="2147478477"/>
            <p14:sldId id="2147478482"/>
            <p14:sldId id="2147478483"/>
            <p14:sldId id="2147478485"/>
            <p14:sldId id="2147478486"/>
            <p14:sldId id="2147478487"/>
            <p14:sldId id="2147478488"/>
            <p14:sldId id="2147478490"/>
            <p14:sldId id="2147478494"/>
            <p14:sldId id="2147478495"/>
            <p14:sldId id="2147478496"/>
            <p14:sldId id="2147478505"/>
            <p14:sldId id="2147478506"/>
            <p14:sldId id="2147478507"/>
            <p14:sldId id="2147478508"/>
            <p14:sldId id="2147478509"/>
            <p14:sldId id="2147478510"/>
            <p14:sldId id="2147478511"/>
            <p14:sldId id="2147478512"/>
            <p14:sldId id="2147478513"/>
            <p14:sldId id="2147478514"/>
            <p14:sldId id="2147478515"/>
            <p14:sldId id="2147478521"/>
            <p14:sldId id="2147478517"/>
            <p14:sldId id="2147478520"/>
            <p14:sldId id="2147478518"/>
            <p14:sldId id="214747852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9506BD6-0070-F0F6-5CF1-876209437DB7}" name="Regina Lindell" initials="RL" userId="S::regan2@vgregion.se::58a95e9a-3a1c-46ff-9a1b-f0890527d63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433D78-67F3-42F2-BB8D-C6FE89048CFA}" v="4" dt="2026-06-26T10:34:35.6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438" autoAdjust="0"/>
    <p:restoredTop sz="72533" autoAdjust="0"/>
  </p:normalViewPr>
  <p:slideViewPr>
    <p:cSldViewPr snapToGrid="0">
      <p:cViewPr varScale="1">
        <p:scale>
          <a:sx n="84" d="100"/>
          <a:sy n="84" d="100"/>
        </p:scale>
        <p:origin x="1147" y="86"/>
      </p:cViewPr>
      <p:guideLst/>
    </p:cSldViewPr>
  </p:slideViewPr>
  <p:notesTextViewPr>
    <p:cViewPr>
      <p:scale>
        <a:sx n="1" d="1"/>
        <a:sy n="1" d="1"/>
      </p:scale>
      <p:origin x="0" y="0"/>
    </p:cViewPr>
  </p:notesTextViewPr>
  <p:sorterViewPr>
    <p:cViewPr>
      <p:scale>
        <a:sx n="100" d="100"/>
        <a:sy n="100" d="100"/>
      </p:scale>
      <p:origin x="0" y="-3226"/>
    </p:cViewPr>
  </p:sorter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6.xml" Id="rId13" /><Relationship Type="http://schemas.openxmlformats.org/officeDocument/2006/relationships/slide" Target="slides/slide11.xml" Id="rId18" /><Relationship Type="http://schemas.openxmlformats.org/officeDocument/2006/relationships/slide" Target="slides/slide19.xml" Id="rId26" /><Relationship Type="http://schemas.openxmlformats.org/officeDocument/2006/relationships/presProps" Target="presProps.xml" Id="rId39" /><Relationship Type="http://schemas.openxmlformats.org/officeDocument/2006/relationships/slide" Target="slides/slide14.xml" Id="rId21" /><Relationship Type="http://schemas.openxmlformats.org/officeDocument/2006/relationships/slide" Target="slides/slide27.xml" Id="rId34" /><Relationship Type="http://schemas.openxmlformats.org/officeDocument/2006/relationships/tableStyles" Target="tableStyles.xml" Id="rId42" /><Relationship Type="http://schemas.openxmlformats.org/officeDocument/2006/relationships/slideMaster" Target="slideMasters/slideMaster3.xml" Id="rId7" /><Relationship Type="http://schemas.openxmlformats.org/officeDocument/2006/relationships/slide" Target="slides/slide9.xml" Id="rId16" /><Relationship Type="http://schemas.openxmlformats.org/officeDocument/2006/relationships/slide" Target="slides/slide22.xml" Id="rId29" /><Relationship Type="http://schemas.openxmlformats.org/officeDocument/2006/relationships/slideMaster" Target="slideMasters/slideMaster2.xml" Id="rId6" /><Relationship Type="http://schemas.openxmlformats.org/officeDocument/2006/relationships/slide" Target="slides/slide4.xml" Id="rId11" /><Relationship Type="http://schemas.openxmlformats.org/officeDocument/2006/relationships/slide" Target="slides/slide17.xml" Id="rId24" /><Relationship Type="http://schemas.openxmlformats.org/officeDocument/2006/relationships/slide" Target="slides/slide25.xml" Id="rId32" /><Relationship Type="http://schemas.openxmlformats.org/officeDocument/2006/relationships/slide" Target="slides/slide30.xml" Id="rId37" /><Relationship Type="http://schemas.openxmlformats.org/officeDocument/2006/relationships/viewProps" Target="viewProps.xml" Id="rId40" /><Relationship Type="http://schemas.microsoft.com/office/2018/10/relationships/authors" Target="authors.xml" Id="rId45" /><Relationship Type="http://schemas.openxmlformats.org/officeDocument/2006/relationships/slideMaster" Target="slideMasters/slideMaster1.xml" Id="rId5" /><Relationship Type="http://schemas.openxmlformats.org/officeDocument/2006/relationships/slide" Target="slides/slide8.xml" Id="rId15" /><Relationship Type="http://schemas.openxmlformats.org/officeDocument/2006/relationships/slide" Target="slides/slide16.xml" Id="rId23" /><Relationship Type="http://schemas.openxmlformats.org/officeDocument/2006/relationships/slide" Target="slides/slide21.xml" Id="rId28" /><Relationship Type="http://schemas.openxmlformats.org/officeDocument/2006/relationships/slide" Target="slides/slide29.xml" Id="rId36" /><Relationship Type="http://schemas.openxmlformats.org/officeDocument/2006/relationships/slide" Target="slides/slide3.xml" Id="rId10" /><Relationship Type="http://schemas.openxmlformats.org/officeDocument/2006/relationships/slide" Target="slides/slide12.xml" Id="rId19" /><Relationship Type="http://schemas.openxmlformats.org/officeDocument/2006/relationships/slide" Target="slides/slide24.xml" Id="rId31" /><Relationship Type="http://schemas.microsoft.com/office/2015/10/relationships/revisionInfo" Target="revisionInfo.xml" Id="rId44" /><Relationship Type="http://schemas.openxmlformats.org/officeDocument/2006/relationships/slide" Target="slides/slide2.xml" Id="rId9" /><Relationship Type="http://schemas.openxmlformats.org/officeDocument/2006/relationships/slide" Target="slides/slide7.xml" Id="rId14" /><Relationship Type="http://schemas.openxmlformats.org/officeDocument/2006/relationships/slide" Target="slides/slide15.xml" Id="rId22" /><Relationship Type="http://schemas.openxmlformats.org/officeDocument/2006/relationships/slide" Target="slides/slide20.xml" Id="rId27" /><Relationship Type="http://schemas.openxmlformats.org/officeDocument/2006/relationships/slide" Target="slides/slide23.xml" Id="rId30" /><Relationship Type="http://schemas.openxmlformats.org/officeDocument/2006/relationships/slide" Target="slides/slide28.xml" Id="rId35" /><Relationship Type="http://schemas.microsoft.com/office/2016/11/relationships/changesInfo" Target="changesInfos/changesInfo1.xml" Id="rId43" /><Relationship Type="http://schemas.openxmlformats.org/officeDocument/2006/relationships/slide" Target="slides/slide1.xml" Id="rId8" /><Relationship Type="http://schemas.openxmlformats.org/officeDocument/2006/relationships/slide" Target="slides/slide5.xml" Id="rId12" /><Relationship Type="http://schemas.openxmlformats.org/officeDocument/2006/relationships/slide" Target="slides/slide10.xml" Id="rId17" /><Relationship Type="http://schemas.openxmlformats.org/officeDocument/2006/relationships/slide" Target="slides/slide18.xml" Id="rId25" /><Relationship Type="http://schemas.openxmlformats.org/officeDocument/2006/relationships/slide" Target="slides/slide26.xml" Id="rId33" /><Relationship Type="http://schemas.openxmlformats.org/officeDocument/2006/relationships/notesMaster" Target="notesMasters/notesMaster1.xml" Id="rId38" /><Relationship Type="http://schemas.openxmlformats.org/officeDocument/2006/relationships/slide" Target="slides/slide13.xml" Id="rId20" /><Relationship Type="http://schemas.openxmlformats.org/officeDocument/2006/relationships/theme" Target="theme/theme1.xml" Id="rId41"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gina Lindell" userId="58a95e9a-3a1c-46ff-9a1b-f0890527d639" providerId="ADAL" clId="{4C05641D-9633-43B3-BCAA-C8ED3F4EA3B2}"/>
    <pc:docChg chg="custSel addSld delSld modSld delMainMaster delSection modSection">
      <pc:chgData name="Regina Lindell" userId="58a95e9a-3a1c-46ff-9a1b-f0890527d639" providerId="ADAL" clId="{4C05641D-9633-43B3-BCAA-C8ED3F4EA3B2}" dt="2026-06-26T10:36:47.042" v="6" actId="47"/>
      <pc:docMkLst>
        <pc:docMk/>
      </pc:docMkLst>
      <pc:sldChg chg="del">
        <pc:chgData name="Regina Lindell" userId="58a95e9a-3a1c-46ff-9a1b-f0890527d639" providerId="ADAL" clId="{4C05641D-9633-43B3-BCAA-C8ED3F4EA3B2}" dt="2026-06-26T10:32:13.354" v="3" actId="47"/>
        <pc:sldMkLst>
          <pc:docMk/>
          <pc:sldMk cId="3498288459" sldId="329"/>
        </pc:sldMkLst>
      </pc:sldChg>
      <pc:sldChg chg="del">
        <pc:chgData name="Regina Lindell" userId="58a95e9a-3a1c-46ff-9a1b-f0890527d639" providerId="ADAL" clId="{4C05641D-9633-43B3-BCAA-C8ED3F4EA3B2}" dt="2026-06-26T10:32:13.354" v="3" actId="47"/>
        <pc:sldMkLst>
          <pc:docMk/>
          <pc:sldMk cId="3123937577" sldId="2147478403"/>
        </pc:sldMkLst>
      </pc:sldChg>
      <pc:sldChg chg="del">
        <pc:chgData name="Regina Lindell" userId="58a95e9a-3a1c-46ff-9a1b-f0890527d639" providerId="ADAL" clId="{4C05641D-9633-43B3-BCAA-C8ED3F4EA3B2}" dt="2026-06-26T10:32:13.354" v="3" actId="47"/>
        <pc:sldMkLst>
          <pc:docMk/>
          <pc:sldMk cId="3275603776" sldId="2147478404"/>
        </pc:sldMkLst>
      </pc:sldChg>
      <pc:sldChg chg="del">
        <pc:chgData name="Regina Lindell" userId="58a95e9a-3a1c-46ff-9a1b-f0890527d639" providerId="ADAL" clId="{4C05641D-9633-43B3-BCAA-C8ED3F4EA3B2}" dt="2026-06-26T10:32:13.354" v="3" actId="47"/>
        <pc:sldMkLst>
          <pc:docMk/>
          <pc:sldMk cId="3410080150" sldId="2147478405"/>
        </pc:sldMkLst>
      </pc:sldChg>
      <pc:sldChg chg="del">
        <pc:chgData name="Regina Lindell" userId="58a95e9a-3a1c-46ff-9a1b-f0890527d639" providerId="ADAL" clId="{4C05641D-9633-43B3-BCAA-C8ED3F4EA3B2}" dt="2026-06-26T10:32:13.354" v="3" actId="47"/>
        <pc:sldMkLst>
          <pc:docMk/>
          <pc:sldMk cId="653570125" sldId="2147478431"/>
        </pc:sldMkLst>
      </pc:sldChg>
      <pc:sldChg chg="del">
        <pc:chgData name="Regina Lindell" userId="58a95e9a-3a1c-46ff-9a1b-f0890527d639" providerId="ADAL" clId="{4C05641D-9633-43B3-BCAA-C8ED3F4EA3B2}" dt="2026-06-26T10:32:13.354" v="3" actId="47"/>
        <pc:sldMkLst>
          <pc:docMk/>
          <pc:sldMk cId="4156578172" sldId="2147478437"/>
        </pc:sldMkLst>
      </pc:sldChg>
      <pc:sldChg chg="del">
        <pc:chgData name="Regina Lindell" userId="58a95e9a-3a1c-46ff-9a1b-f0890527d639" providerId="ADAL" clId="{4C05641D-9633-43B3-BCAA-C8ED3F4EA3B2}" dt="2026-06-26T10:32:13.354" v="3" actId="47"/>
        <pc:sldMkLst>
          <pc:docMk/>
          <pc:sldMk cId="2041801924" sldId="2147478439"/>
        </pc:sldMkLst>
      </pc:sldChg>
      <pc:sldChg chg="del">
        <pc:chgData name="Regina Lindell" userId="58a95e9a-3a1c-46ff-9a1b-f0890527d639" providerId="ADAL" clId="{4C05641D-9633-43B3-BCAA-C8ED3F4EA3B2}" dt="2026-06-26T10:32:13.354" v="3" actId="47"/>
        <pc:sldMkLst>
          <pc:docMk/>
          <pc:sldMk cId="290172314" sldId="2147478445"/>
        </pc:sldMkLst>
      </pc:sldChg>
      <pc:sldChg chg="del">
        <pc:chgData name="Regina Lindell" userId="58a95e9a-3a1c-46ff-9a1b-f0890527d639" providerId="ADAL" clId="{4C05641D-9633-43B3-BCAA-C8ED3F4EA3B2}" dt="2026-06-26T10:32:13.354" v="3" actId="47"/>
        <pc:sldMkLst>
          <pc:docMk/>
          <pc:sldMk cId="2651823627" sldId="2147478447"/>
        </pc:sldMkLst>
      </pc:sldChg>
      <pc:sldChg chg="del">
        <pc:chgData name="Regina Lindell" userId="58a95e9a-3a1c-46ff-9a1b-f0890527d639" providerId="ADAL" clId="{4C05641D-9633-43B3-BCAA-C8ED3F4EA3B2}" dt="2026-06-26T10:32:13.354" v="3" actId="47"/>
        <pc:sldMkLst>
          <pc:docMk/>
          <pc:sldMk cId="1644279657" sldId="2147478453"/>
        </pc:sldMkLst>
      </pc:sldChg>
      <pc:sldChg chg="del">
        <pc:chgData name="Regina Lindell" userId="58a95e9a-3a1c-46ff-9a1b-f0890527d639" providerId="ADAL" clId="{4C05641D-9633-43B3-BCAA-C8ED3F4EA3B2}" dt="2026-06-26T10:32:13.354" v="3" actId="47"/>
        <pc:sldMkLst>
          <pc:docMk/>
          <pc:sldMk cId="1637396694" sldId="2147478454"/>
        </pc:sldMkLst>
      </pc:sldChg>
      <pc:sldChg chg="del">
        <pc:chgData name="Regina Lindell" userId="58a95e9a-3a1c-46ff-9a1b-f0890527d639" providerId="ADAL" clId="{4C05641D-9633-43B3-BCAA-C8ED3F4EA3B2}" dt="2026-06-26T10:32:13.354" v="3" actId="47"/>
        <pc:sldMkLst>
          <pc:docMk/>
          <pc:sldMk cId="1534671123" sldId="2147478455"/>
        </pc:sldMkLst>
      </pc:sldChg>
      <pc:sldChg chg="del">
        <pc:chgData name="Regina Lindell" userId="58a95e9a-3a1c-46ff-9a1b-f0890527d639" providerId="ADAL" clId="{4C05641D-9633-43B3-BCAA-C8ED3F4EA3B2}" dt="2026-06-26T10:32:13.354" v="3" actId="47"/>
        <pc:sldMkLst>
          <pc:docMk/>
          <pc:sldMk cId="3391681638" sldId="2147478456"/>
        </pc:sldMkLst>
      </pc:sldChg>
      <pc:sldChg chg="del">
        <pc:chgData name="Regina Lindell" userId="58a95e9a-3a1c-46ff-9a1b-f0890527d639" providerId="ADAL" clId="{4C05641D-9633-43B3-BCAA-C8ED3F4EA3B2}" dt="2026-06-26T10:32:13.354" v="3" actId="47"/>
        <pc:sldMkLst>
          <pc:docMk/>
          <pc:sldMk cId="3952100735" sldId="2147478460"/>
        </pc:sldMkLst>
      </pc:sldChg>
      <pc:sldChg chg="del">
        <pc:chgData name="Regina Lindell" userId="58a95e9a-3a1c-46ff-9a1b-f0890527d639" providerId="ADAL" clId="{4C05641D-9633-43B3-BCAA-C8ED3F4EA3B2}" dt="2026-06-26T10:32:13.354" v="3" actId="47"/>
        <pc:sldMkLst>
          <pc:docMk/>
          <pc:sldMk cId="2022487601" sldId="2147478461"/>
        </pc:sldMkLst>
      </pc:sldChg>
      <pc:sldChg chg="del">
        <pc:chgData name="Regina Lindell" userId="58a95e9a-3a1c-46ff-9a1b-f0890527d639" providerId="ADAL" clId="{4C05641D-9633-43B3-BCAA-C8ED3F4EA3B2}" dt="2026-06-26T10:32:13.354" v="3" actId="47"/>
        <pc:sldMkLst>
          <pc:docMk/>
          <pc:sldMk cId="1573638611" sldId="2147478462"/>
        </pc:sldMkLst>
      </pc:sldChg>
      <pc:sldChg chg="del">
        <pc:chgData name="Regina Lindell" userId="58a95e9a-3a1c-46ff-9a1b-f0890527d639" providerId="ADAL" clId="{4C05641D-9633-43B3-BCAA-C8ED3F4EA3B2}" dt="2026-06-26T10:32:13.354" v="3" actId="47"/>
        <pc:sldMkLst>
          <pc:docMk/>
          <pc:sldMk cId="3377049569" sldId="2147478463"/>
        </pc:sldMkLst>
      </pc:sldChg>
      <pc:sldChg chg="del">
        <pc:chgData name="Regina Lindell" userId="58a95e9a-3a1c-46ff-9a1b-f0890527d639" providerId="ADAL" clId="{4C05641D-9633-43B3-BCAA-C8ED3F4EA3B2}" dt="2026-06-26T10:32:13.354" v="3" actId="47"/>
        <pc:sldMkLst>
          <pc:docMk/>
          <pc:sldMk cId="3018231085" sldId="2147478464"/>
        </pc:sldMkLst>
      </pc:sldChg>
      <pc:sldChg chg="del">
        <pc:chgData name="Regina Lindell" userId="58a95e9a-3a1c-46ff-9a1b-f0890527d639" providerId="ADAL" clId="{4C05641D-9633-43B3-BCAA-C8ED3F4EA3B2}" dt="2026-06-26T10:32:13.354" v="3" actId="47"/>
        <pc:sldMkLst>
          <pc:docMk/>
          <pc:sldMk cId="588912195" sldId="2147478465"/>
        </pc:sldMkLst>
      </pc:sldChg>
      <pc:sldChg chg="del">
        <pc:chgData name="Regina Lindell" userId="58a95e9a-3a1c-46ff-9a1b-f0890527d639" providerId="ADAL" clId="{4C05641D-9633-43B3-BCAA-C8ED3F4EA3B2}" dt="2026-06-26T10:32:13.354" v="3" actId="47"/>
        <pc:sldMkLst>
          <pc:docMk/>
          <pc:sldMk cId="1047889494" sldId="2147478466"/>
        </pc:sldMkLst>
      </pc:sldChg>
      <pc:sldChg chg="del">
        <pc:chgData name="Regina Lindell" userId="58a95e9a-3a1c-46ff-9a1b-f0890527d639" providerId="ADAL" clId="{4C05641D-9633-43B3-BCAA-C8ED3F4EA3B2}" dt="2026-06-26T10:32:13.354" v="3" actId="47"/>
        <pc:sldMkLst>
          <pc:docMk/>
          <pc:sldMk cId="3236029578" sldId="2147478467"/>
        </pc:sldMkLst>
      </pc:sldChg>
      <pc:sldChg chg="del">
        <pc:chgData name="Regina Lindell" userId="58a95e9a-3a1c-46ff-9a1b-f0890527d639" providerId="ADAL" clId="{4C05641D-9633-43B3-BCAA-C8ED3F4EA3B2}" dt="2026-06-26T10:32:13.354" v="3" actId="47"/>
        <pc:sldMkLst>
          <pc:docMk/>
          <pc:sldMk cId="3767456382" sldId="2147478473"/>
        </pc:sldMkLst>
      </pc:sldChg>
      <pc:sldChg chg="del">
        <pc:chgData name="Regina Lindell" userId="58a95e9a-3a1c-46ff-9a1b-f0890527d639" providerId="ADAL" clId="{4C05641D-9633-43B3-BCAA-C8ED3F4EA3B2}" dt="2026-06-26T10:32:13.354" v="3" actId="47"/>
        <pc:sldMkLst>
          <pc:docMk/>
          <pc:sldMk cId="1680777595" sldId="2147478522"/>
        </pc:sldMkLst>
      </pc:sldChg>
      <pc:sldChg chg="del">
        <pc:chgData name="Regina Lindell" userId="58a95e9a-3a1c-46ff-9a1b-f0890527d639" providerId="ADAL" clId="{4C05641D-9633-43B3-BCAA-C8ED3F4EA3B2}" dt="2026-06-26T10:30:42.329" v="0" actId="47"/>
        <pc:sldMkLst>
          <pc:docMk/>
          <pc:sldMk cId="838408381" sldId="2147478524"/>
        </pc:sldMkLst>
      </pc:sldChg>
      <pc:sldChg chg="delSp del mod">
        <pc:chgData name="Regina Lindell" userId="58a95e9a-3a1c-46ff-9a1b-f0890527d639" providerId="ADAL" clId="{4C05641D-9633-43B3-BCAA-C8ED3F4EA3B2}" dt="2026-06-26T10:36:47.042" v="6" actId="47"/>
        <pc:sldMkLst>
          <pc:docMk/>
          <pc:sldMk cId="582365733" sldId="2147478525"/>
        </pc:sldMkLst>
        <pc:spChg chg="del">
          <ac:chgData name="Regina Lindell" userId="58a95e9a-3a1c-46ff-9a1b-f0890527d639" providerId="ADAL" clId="{4C05641D-9633-43B3-BCAA-C8ED3F4EA3B2}" dt="2026-06-26T10:30:47.379" v="1" actId="478"/>
          <ac:spMkLst>
            <pc:docMk/>
            <pc:sldMk cId="582365733" sldId="2147478525"/>
            <ac:spMk id="3" creationId="{3415BFAB-B7D2-5A8C-8A71-3572CF200A32}"/>
          </ac:spMkLst>
        </pc:spChg>
      </pc:sldChg>
      <pc:sldChg chg="delSp modSp new mod modClrScheme chgLayout">
        <pc:chgData name="Regina Lindell" userId="58a95e9a-3a1c-46ff-9a1b-f0890527d639" providerId="ADAL" clId="{4C05641D-9633-43B3-BCAA-C8ED3F4EA3B2}" dt="2026-06-26T10:32:23.887" v="5" actId="700"/>
        <pc:sldMkLst>
          <pc:docMk/>
          <pc:sldMk cId="3951385718" sldId="2147478526"/>
        </pc:sldMkLst>
        <pc:spChg chg="del">
          <ac:chgData name="Regina Lindell" userId="58a95e9a-3a1c-46ff-9a1b-f0890527d639" providerId="ADAL" clId="{4C05641D-9633-43B3-BCAA-C8ED3F4EA3B2}" dt="2026-06-26T10:32:23.887" v="5" actId="700"/>
          <ac:spMkLst>
            <pc:docMk/>
            <pc:sldMk cId="3951385718" sldId="2147478526"/>
            <ac:spMk id="2" creationId="{7EDDA222-9EE4-7145-A03A-B8DD2DA3CBF7}"/>
          </ac:spMkLst>
        </pc:spChg>
        <pc:spChg chg="del">
          <ac:chgData name="Regina Lindell" userId="58a95e9a-3a1c-46ff-9a1b-f0890527d639" providerId="ADAL" clId="{4C05641D-9633-43B3-BCAA-C8ED3F4EA3B2}" dt="2026-06-26T10:32:23.887" v="5" actId="700"/>
          <ac:spMkLst>
            <pc:docMk/>
            <pc:sldMk cId="3951385718" sldId="2147478526"/>
            <ac:spMk id="3" creationId="{9213006B-6C07-1416-70A9-672A59158107}"/>
          </ac:spMkLst>
        </pc:spChg>
        <pc:spChg chg="mod ord">
          <ac:chgData name="Regina Lindell" userId="58a95e9a-3a1c-46ff-9a1b-f0890527d639" providerId="ADAL" clId="{4C05641D-9633-43B3-BCAA-C8ED3F4EA3B2}" dt="2026-06-26T10:32:23.887" v="5" actId="700"/>
          <ac:spMkLst>
            <pc:docMk/>
            <pc:sldMk cId="3951385718" sldId="2147478526"/>
            <ac:spMk id="4" creationId="{62FF2E5F-C5E9-B502-6E21-52CFEE53E4B7}"/>
          </ac:spMkLst>
        </pc:spChg>
      </pc:sldChg>
      <pc:sldMasterChg chg="del delSldLayout">
        <pc:chgData name="Regina Lindell" userId="58a95e9a-3a1c-46ff-9a1b-f0890527d639" providerId="ADAL" clId="{4C05641D-9633-43B3-BCAA-C8ED3F4EA3B2}" dt="2026-06-26T10:32:13.354" v="3" actId="47"/>
        <pc:sldMasterMkLst>
          <pc:docMk/>
          <pc:sldMasterMk cId="3707285536" sldId="2147483648"/>
        </pc:sldMasterMkLst>
        <pc:sldLayoutChg chg="del">
          <pc:chgData name="Regina Lindell" userId="58a95e9a-3a1c-46ff-9a1b-f0890527d639" providerId="ADAL" clId="{4C05641D-9633-43B3-BCAA-C8ED3F4EA3B2}" dt="2026-06-26T10:32:13.354" v="3" actId="47"/>
          <pc:sldLayoutMkLst>
            <pc:docMk/>
            <pc:sldMasterMk cId="3707285536" sldId="2147483648"/>
            <pc:sldLayoutMk cId="3784422522" sldId="2147483649"/>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1322720541" sldId="2147483650"/>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4186728252" sldId="2147483651"/>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3592360552" sldId="2147483652"/>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3277650727" sldId="2147483653"/>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3256609619" sldId="2147483654"/>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3311076576" sldId="2147483655"/>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1548965504" sldId="2147483656"/>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4171453819" sldId="2147483657"/>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2623719344" sldId="2147483658"/>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371644130" sldId="2147483659"/>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2355673249" sldId="2147483692"/>
          </pc:sldLayoutMkLst>
        </pc:sldLayoutChg>
        <pc:sldLayoutChg chg="del">
          <pc:chgData name="Regina Lindell" userId="58a95e9a-3a1c-46ff-9a1b-f0890527d639" providerId="ADAL" clId="{4C05641D-9633-43B3-BCAA-C8ED3F4EA3B2}" dt="2026-06-26T10:32:13.354" v="3" actId="47"/>
          <pc:sldLayoutMkLst>
            <pc:docMk/>
            <pc:sldMasterMk cId="3707285536" sldId="2147483648"/>
            <pc:sldLayoutMk cId="2798903883" sldId="2147483693"/>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99537C-A6A9-4C74-9A36-1D5109AD5176}" type="doc">
      <dgm:prSet loTypeId="urn:microsoft.com/office/officeart/2005/8/layout/vList2" loCatId="list" qsTypeId="urn:microsoft.com/office/officeart/2005/8/quickstyle/simple2" qsCatId="simple" csTypeId="urn:microsoft.com/office/officeart/2005/8/colors/accent2_2" csCatId="accent2" phldr="1"/>
      <dgm:spPr/>
      <dgm:t>
        <a:bodyPr/>
        <a:lstStyle/>
        <a:p>
          <a:endParaRPr lang="en-US"/>
        </a:p>
      </dgm:t>
    </dgm:pt>
    <dgm:pt modelId="{0FB27EDB-F0A4-4BE0-B84A-EB149AC01697}">
      <dgm:prSet custT="1"/>
      <dgm:spPr>
        <a:ln>
          <a:noFill/>
        </a:ln>
      </dgm:spPr>
      <dgm:t>
        <a:bodyPr tIns="108000" anchor="t"/>
        <a:lstStyle/>
        <a:p>
          <a:pPr marL="252000" indent="-468000" algn="l">
            <a:lnSpc>
              <a:spcPct val="130000"/>
            </a:lnSpc>
            <a:spcBef>
              <a:spcPts val="300"/>
            </a:spcBef>
          </a:pPr>
          <a:r>
            <a:rPr lang="sv-SE" sz="1600" noProof="0" dirty="0"/>
            <a:t>1. Ökat fokus på att stärka psykiskt välbefinnande och psykisk hälsa </a:t>
          </a:r>
          <a:br>
            <a:rPr lang="sv-SE" sz="1600" noProof="0" dirty="0"/>
          </a:br>
          <a:r>
            <a:rPr lang="sv-SE" sz="1600" noProof="0" dirty="0"/>
            <a:t>som resurs för individ och samhälle</a:t>
          </a:r>
        </a:p>
      </dgm:t>
    </dgm:pt>
    <dgm:pt modelId="{F062E770-8FD2-4B12-BCC5-BD3298EAB78C}" type="parTrans" cxnId="{FDBB814B-2BC5-423E-8D46-947DECB99095}">
      <dgm:prSet/>
      <dgm:spPr/>
      <dgm:t>
        <a:bodyPr/>
        <a:lstStyle/>
        <a:p>
          <a:pPr algn="l"/>
          <a:endParaRPr lang="en-US" sz="1600"/>
        </a:p>
      </dgm:t>
    </dgm:pt>
    <dgm:pt modelId="{4B8D0D7F-7D91-4F24-8E29-148B1C26C523}" type="sibTrans" cxnId="{FDBB814B-2BC5-423E-8D46-947DECB99095}">
      <dgm:prSet/>
      <dgm:spPr/>
      <dgm:t>
        <a:bodyPr/>
        <a:lstStyle/>
        <a:p>
          <a:pPr algn="l"/>
          <a:endParaRPr lang="en-US" sz="1600"/>
        </a:p>
      </dgm:t>
    </dgm:pt>
    <dgm:pt modelId="{014A126C-8D4F-487F-8B9A-BD4CF39EC11D}">
      <dgm:prSet custT="1"/>
      <dgm:spPr>
        <a:ln>
          <a:noFill/>
        </a:ln>
      </dgm:spPr>
      <dgm:t>
        <a:bodyPr tIns="108000" anchor="t"/>
        <a:lstStyle/>
        <a:p>
          <a:pPr marL="216000" lvl="0" indent="-457200" algn="l" defTabSz="577850">
            <a:lnSpc>
              <a:spcPct val="90000"/>
            </a:lnSpc>
            <a:spcBef>
              <a:spcPct val="0"/>
            </a:spcBef>
            <a:spcAft>
              <a:spcPct val="35000"/>
            </a:spcAft>
            <a:buNone/>
          </a:pPr>
          <a:r>
            <a:rPr lang="sv-SE" sz="1600" kern="1200" noProof="0" dirty="0">
              <a:solidFill>
                <a:srgbClr val="FFFFFF"/>
              </a:solidFill>
              <a:latin typeface="Verdana"/>
              <a:ea typeface="+mn-ea"/>
              <a:cs typeface="+mn-cs"/>
            </a:rPr>
            <a:t>2. Ökade investeringar i barn och unga för en god psykisk hälsa genom hela livet</a:t>
          </a:r>
        </a:p>
      </dgm:t>
    </dgm:pt>
    <dgm:pt modelId="{5681335B-DA9F-4548-A7B9-5D31BD33F52F}" type="parTrans" cxnId="{89DABDFD-0883-4519-A6AC-3ECB5D1D2264}">
      <dgm:prSet/>
      <dgm:spPr/>
      <dgm:t>
        <a:bodyPr/>
        <a:lstStyle/>
        <a:p>
          <a:pPr algn="l"/>
          <a:endParaRPr lang="en-US" sz="1600"/>
        </a:p>
      </dgm:t>
    </dgm:pt>
    <dgm:pt modelId="{E0565ED5-9099-4E46-960C-FA1E7A16F544}" type="sibTrans" cxnId="{89DABDFD-0883-4519-A6AC-3ECB5D1D2264}">
      <dgm:prSet/>
      <dgm:spPr/>
      <dgm:t>
        <a:bodyPr/>
        <a:lstStyle/>
        <a:p>
          <a:pPr algn="l"/>
          <a:endParaRPr lang="en-US" sz="1600"/>
        </a:p>
      </dgm:t>
    </dgm:pt>
    <dgm:pt modelId="{B0E22202-8CA4-4885-AF92-63323A24D7E3}">
      <dgm:prSet custT="1"/>
      <dgm:spPr>
        <a:ln>
          <a:noFill/>
        </a:ln>
      </dgm:spPr>
      <dgm:t>
        <a:bodyPr tIns="108000" anchor="t"/>
        <a:lstStyle/>
        <a:p>
          <a:pPr marL="216000" indent="-457200" algn="l"/>
          <a:r>
            <a:rPr lang="sv-SE" sz="1600" noProof="0" dirty="0"/>
            <a:t>3. Ett inkluderande och hållbart arbetsliv som främjar psykisk hälsa</a:t>
          </a:r>
        </a:p>
      </dgm:t>
    </dgm:pt>
    <dgm:pt modelId="{05E758EB-8CF9-409E-ACB9-6594CD2966E5}" type="parTrans" cxnId="{974B955A-1AAA-43F3-8A44-C4C4BD6E71CD}">
      <dgm:prSet/>
      <dgm:spPr/>
      <dgm:t>
        <a:bodyPr/>
        <a:lstStyle/>
        <a:p>
          <a:pPr algn="l"/>
          <a:endParaRPr lang="en-US" sz="1600"/>
        </a:p>
      </dgm:t>
    </dgm:pt>
    <dgm:pt modelId="{ADD1D963-FB7A-4D6E-A7FC-236E781EBD5A}" type="sibTrans" cxnId="{974B955A-1AAA-43F3-8A44-C4C4BD6E71CD}">
      <dgm:prSet/>
      <dgm:spPr/>
      <dgm:t>
        <a:bodyPr/>
        <a:lstStyle/>
        <a:p>
          <a:pPr algn="l"/>
          <a:endParaRPr lang="en-US" sz="1600"/>
        </a:p>
      </dgm:t>
    </dgm:pt>
    <dgm:pt modelId="{FB48788C-98F9-4562-9333-1050D9047FC5}">
      <dgm:prSet custT="1"/>
      <dgm:spPr>
        <a:ln>
          <a:noFill/>
        </a:ln>
      </dgm:spPr>
      <dgm:t>
        <a:bodyPr tIns="108000" anchor="t"/>
        <a:lstStyle/>
        <a:p>
          <a:pPr marL="216000" indent="-457200" algn="l"/>
          <a:r>
            <a:rPr lang="sv-SE" sz="1600" noProof="0"/>
            <a:t>4. Ett inkluderande samhälle med delaktiga invånare</a:t>
          </a:r>
          <a:endParaRPr lang="sv-SE" sz="1600" noProof="0" dirty="0"/>
        </a:p>
      </dgm:t>
    </dgm:pt>
    <dgm:pt modelId="{C22E73D4-AF88-4E1C-8BC3-5AC2896F7370}" type="parTrans" cxnId="{B1200801-EEE4-4713-9865-8A712E4BA027}">
      <dgm:prSet/>
      <dgm:spPr/>
      <dgm:t>
        <a:bodyPr/>
        <a:lstStyle/>
        <a:p>
          <a:pPr algn="l"/>
          <a:endParaRPr lang="en-US" sz="1600"/>
        </a:p>
      </dgm:t>
    </dgm:pt>
    <dgm:pt modelId="{8094E723-E2BF-44B3-B479-9ACAF59C5A5E}" type="sibTrans" cxnId="{B1200801-EEE4-4713-9865-8A712E4BA027}">
      <dgm:prSet/>
      <dgm:spPr/>
      <dgm:t>
        <a:bodyPr/>
        <a:lstStyle/>
        <a:p>
          <a:pPr algn="l"/>
          <a:endParaRPr lang="en-US" sz="1600"/>
        </a:p>
      </dgm:t>
    </dgm:pt>
    <dgm:pt modelId="{6178837E-4E0D-422E-8A10-96E73DAD6840}">
      <dgm:prSet custT="1"/>
      <dgm:spPr>
        <a:ln>
          <a:noFill/>
        </a:ln>
      </dgm:spPr>
      <dgm:t>
        <a:bodyPr tIns="108000" anchor="t"/>
        <a:lstStyle/>
        <a:p>
          <a:pPr marL="216000" indent="-457200" algn="l"/>
          <a:r>
            <a:rPr lang="en-US" sz="1600" dirty="0"/>
            <a:t>5</a:t>
          </a:r>
          <a:r>
            <a:rPr lang="sv-SE" sz="1600" noProof="0" dirty="0"/>
            <a:t>. Vård och omsorg som möter patienters och brukares behov</a:t>
          </a:r>
          <a:endParaRPr lang="en-US" sz="1600" dirty="0"/>
        </a:p>
      </dgm:t>
    </dgm:pt>
    <dgm:pt modelId="{2B7D0D9B-7E6C-41C5-B3F2-78C2EEE321FA}" type="parTrans" cxnId="{4B42B73F-2F0B-4DFB-A086-AE9CCE9CA98C}">
      <dgm:prSet/>
      <dgm:spPr/>
      <dgm:t>
        <a:bodyPr/>
        <a:lstStyle/>
        <a:p>
          <a:pPr algn="l"/>
          <a:endParaRPr lang="en-US" sz="1600"/>
        </a:p>
      </dgm:t>
    </dgm:pt>
    <dgm:pt modelId="{518F9ACD-16D8-4076-99CD-F01A1B3A8D98}" type="sibTrans" cxnId="{4B42B73F-2F0B-4DFB-A086-AE9CCE9CA98C}">
      <dgm:prSet/>
      <dgm:spPr/>
      <dgm:t>
        <a:bodyPr/>
        <a:lstStyle/>
        <a:p>
          <a:pPr algn="l"/>
          <a:endParaRPr lang="en-US" sz="1600"/>
        </a:p>
      </dgm:t>
    </dgm:pt>
    <dgm:pt modelId="{C7B9A699-8B9F-4254-A313-CCEECD827A7C}">
      <dgm:prSet custT="1"/>
      <dgm:spPr>
        <a:ln>
          <a:noFill/>
        </a:ln>
      </dgm:spPr>
      <dgm:t>
        <a:bodyPr tIns="108000" anchor="t"/>
        <a:lstStyle/>
        <a:p>
          <a:pPr marL="216000" indent="-457200" algn="l"/>
          <a:r>
            <a:rPr lang="sv-SE" sz="1600" noProof="0" dirty="0"/>
            <a:t>6. Stärkt suicidpreventivt arbete</a:t>
          </a:r>
        </a:p>
      </dgm:t>
    </dgm:pt>
    <dgm:pt modelId="{56EB9AA1-A972-497E-AF41-B4A2AD0117E0}" type="parTrans" cxnId="{29619695-32DA-4221-ABF0-400752DD25FE}">
      <dgm:prSet/>
      <dgm:spPr/>
      <dgm:t>
        <a:bodyPr/>
        <a:lstStyle/>
        <a:p>
          <a:pPr algn="l"/>
          <a:endParaRPr lang="en-US" sz="1600"/>
        </a:p>
      </dgm:t>
    </dgm:pt>
    <dgm:pt modelId="{A2B2CCBD-0383-447C-B60B-850FDFF87A6E}" type="sibTrans" cxnId="{29619695-32DA-4221-ABF0-400752DD25FE}">
      <dgm:prSet/>
      <dgm:spPr/>
      <dgm:t>
        <a:bodyPr/>
        <a:lstStyle/>
        <a:p>
          <a:pPr algn="l"/>
          <a:endParaRPr lang="en-US" sz="1600"/>
        </a:p>
      </dgm:t>
    </dgm:pt>
    <dgm:pt modelId="{4B005B45-1243-49E2-A8E6-4F4BB4A70BE0}">
      <dgm:prSet custT="1"/>
      <dgm:spPr>
        <a:ln>
          <a:noFill/>
        </a:ln>
      </dgm:spPr>
      <dgm:t>
        <a:bodyPr tIns="108000" anchor="t"/>
        <a:lstStyle/>
        <a:p>
          <a:pPr marL="216000" indent="-457200" algn="l"/>
          <a:r>
            <a:rPr lang="sv-SE" sz="1600" noProof="0" dirty="0"/>
            <a:t>7. Stärkt kunskapsutveckling inom området psykisk hälsa och suicidprevention </a:t>
          </a:r>
        </a:p>
      </dgm:t>
    </dgm:pt>
    <dgm:pt modelId="{B62B0CC1-6F98-4D68-A755-1FE165140D9D}" type="parTrans" cxnId="{3C820D2D-AF80-40C5-8506-B172E1CBCB1A}">
      <dgm:prSet/>
      <dgm:spPr/>
      <dgm:t>
        <a:bodyPr/>
        <a:lstStyle/>
        <a:p>
          <a:pPr algn="l"/>
          <a:endParaRPr lang="en-US" sz="1600"/>
        </a:p>
      </dgm:t>
    </dgm:pt>
    <dgm:pt modelId="{876B94B1-EE05-431A-B4F3-73A461FBDAD0}" type="sibTrans" cxnId="{3C820D2D-AF80-40C5-8506-B172E1CBCB1A}">
      <dgm:prSet/>
      <dgm:spPr/>
      <dgm:t>
        <a:bodyPr/>
        <a:lstStyle/>
        <a:p>
          <a:pPr algn="l"/>
          <a:endParaRPr lang="en-US" sz="1600"/>
        </a:p>
      </dgm:t>
    </dgm:pt>
    <dgm:pt modelId="{412FF21F-7D92-4CCE-B216-B5508F58AA71}" type="pres">
      <dgm:prSet presAssocID="{5E99537C-A6A9-4C74-9A36-1D5109AD5176}" presName="linear" presStyleCnt="0">
        <dgm:presLayoutVars>
          <dgm:animLvl val="lvl"/>
          <dgm:resizeHandles val="exact"/>
        </dgm:presLayoutVars>
      </dgm:prSet>
      <dgm:spPr/>
    </dgm:pt>
    <dgm:pt modelId="{C95463DC-3B52-4036-A1C0-F3BA7B415704}" type="pres">
      <dgm:prSet presAssocID="{0FB27EDB-F0A4-4BE0-B84A-EB149AC01697}" presName="parentText" presStyleLbl="node1" presStyleIdx="0" presStyleCnt="7" custScaleX="90980" custScaleY="108696" custLinFactNeighborY="-62012">
        <dgm:presLayoutVars>
          <dgm:chMax val="0"/>
          <dgm:bulletEnabled val="1"/>
        </dgm:presLayoutVars>
      </dgm:prSet>
      <dgm:spPr/>
    </dgm:pt>
    <dgm:pt modelId="{C6FD38D5-4E1E-456E-8997-63F953BC20C4}" type="pres">
      <dgm:prSet presAssocID="{4B8D0D7F-7D91-4F24-8E29-148B1C26C523}" presName="spacer" presStyleCnt="0"/>
      <dgm:spPr/>
    </dgm:pt>
    <dgm:pt modelId="{630B183D-BB6F-4F7B-9217-26520904C80F}" type="pres">
      <dgm:prSet presAssocID="{014A126C-8D4F-487F-8B9A-BD4CF39EC11D}" presName="parentText" presStyleLbl="node1" presStyleIdx="1" presStyleCnt="7" custScaleX="90971" custScaleY="63889">
        <dgm:presLayoutVars>
          <dgm:chMax val="0"/>
          <dgm:bulletEnabled val="1"/>
        </dgm:presLayoutVars>
      </dgm:prSet>
      <dgm:spPr/>
    </dgm:pt>
    <dgm:pt modelId="{BA82EC5B-894B-4737-A18D-564BE253B4B5}" type="pres">
      <dgm:prSet presAssocID="{E0565ED5-9099-4E46-960C-FA1E7A16F544}" presName="spacer" presStyleCnt="0"/>
      <dgm:spPr/>
    </dgm:pt>
    <dgm:pt modelId="{37919ADA-7593-4F44-941A-2FAB727BC61E}" type="pres">
      <dgm:prSet presAssocID="{B0E22202-8CA4-4885-AF92-63323A24D7E3}" presName="parentText" presStyleLbl="node1" presStyleIdx="2" presStyleCnt="7" custScaleX="90971" custScaleY="62573">
        <dgm:presLayoutVars>
          <dgm:chMax val="0"/>
          <dgm:bulletEnabled val="1"/>
        </dgm:presLayoutVars>
      </dgm:prSet>
      <dgm:spPr/>
    </dgm:pt>
    <dgm:pt modelId="{AF1E67CE-DBCC-4277-AA52-4DE5F4F1F62E}" type="pres">
      <dgm:prSet presAssocID="{ADD1D963-FB7A-4D6E-A7FC-236E781EBD5A}" presName="spacer" presStyleCnt="0"/>
      <dgm:spPr/>
    </dgm:pt>
    <dgm:pt modelId="{4D588A58-8C9B-4F38-8393-01185E606C99}" type="pres">
      <dgm:prSet presAssocID="{FB48788C-98F9-4562-9333-1050D9047FC5}" presName="parentText" presStyleLbl="node1" presStyleIdx="3" presStyleCnt="7" custScaleX="90971" custScaleY="62553" custLinFactNeighborY="-62012">
        <dgm:presLayoutVars>
          <dgm:chMax val="0"/>
          <dgm:bulletEnabled val="1"/>
        </dgm:presLayoutVars>
      </dgm:prSet>
      <dgm:spPr/>
    </dgm:pt>
    <dgm:pt modelId="{1D257144-E833-4933-B6E5-CE17CA5113B8}" type="pres">
      <dgm:prSet presAssocID="{8094E723-E2BF-44B3-B479-9ACAF59C5A5E}" presName="spacer" presStyleCnt="0"/>
      <dgm:spPr/>
    </dgm:pt>
    <dgm:pt modelId="{87F82C37-B647-4A33-87D2-F1E90211529E}" type="pres">
      <dgm:prSet presAssocID="{6178837E-4E0D-422E-8A10-96E73DAD6840}" presName="parentText" presStyleLbl="node1" presStyleIdx="4" presStyleCnt="7" custScaleX="90971" custScaleY="60917" custLinFactNeighborY="-62012">
        <dgm:presLayoutVars>
          <dgm:chMax val="0"/>
          <dgm:bulletEnabled val="1"/>
        </dgm:presLayoutVars>
      </dgm:prSet>
      <dgm:spPr/>
    </dgm:pt>
    <dgm:pt modelId="{8A5FB795-6F14-4AAD-9099-9E35708FDD8B}" type="pres">
      <dgm:prSet presAssocID="{518F9ACD-16D8-4076-99CD-F01A1B3A8D98}" presName="spacer" presStyleCnt="0"/>
      <dgm:spPr/>
    </dgm:pt>
    <dgm:pt modelId="{D5134291-96A2-462E-824A-A4C8E0D1E796}" type="pres">
      <dgm:prSet presAssocID="{C7B9A699-8B9F-4254-A313-CCEECD827A7C}" presName="parentText" presStyleLbl="node1" presStyleIdx="5" presStyleCnt="7" custScaleX="90971" custScaleY="58381" custLinFactNeighborY="-62012">
        <dgm:presLayoutVars>
          <dgm:chMax val="0"/>
          <dgm:bulletEnabled val="1"/>
        </dgm:presLayoutVars>
      </dgm:prSet>
      <dgm:spPr/>
    </dgm:pt>
    <dgm:pt modelId="{0C59D973-2572-453B-96EF-B95FDF556077}" type="pres">
      <dgm:prSet presAssocID="{A2B2CCBD-0383-447C-B60B-850FDFF87A6E}" presName="spacer" presStyleCnt="0"/>
      <dgm:spPr/>
    </dgm:pt>
    <dgm:pt modelId="{DA3762A0-6A55-40E1-B6D7-46C71CEDD813}" type="pres">
      <dgm:prSet presAssocID="{4B005B45-1243-49E2-A8E6-4F4BB4A70BE0}" presName="parentText" presStyleLbl="node1" presStyleIdx="6" presStyleCnt="7" custScaleX="90971" custScaleY="55560" custLinFactNeighborY="-62012">
        <dgm:presLayoutVars>
          <dgm:chMax val="0"/>
          <dgm:bulletEnabled val="1"/>
        </dgm:presLayoutVars>
      </dgm:prSet>
      <dgm:spPr/>
    </dgm:pt>
  </dgm:ptLst>
  <dgm:cxnLst>
    <dgm:cxn modelId="{B1200801-EEE4-4713-9865-8A712E4BA027}" srcId="{5E99537C-A6A9-4C74-9A36-1D5109AD5176}" destId="{FB48788C-98F9-4562-9333-1050D9047FC5}" srcOrd="3" destOrd="0" parTransId="{C22E73D4-AF88-4E1C-8BC3-5AC2896F7370}" sibTransId="{8094E723-E2BF-44B3-B479-9ACAF59C5A5E}"/>
    <dgm:cxn modelId="{B3606F29-594F-4F8D-B26F-CB1BC62FE804}" type="presOf" srcId="{014A126C-8D4F-487F-8B9A-BD4CF39EC11D}" destId="{630B183D-BB6F-4F7B-9217-26520904C80F}" srcOrd="0" destOrd="0" presId="urn:microsoft.com/office/officeart/2005/8/layout/vList2"/>
    <dgm:cxn modelId="{3C820D2D-AF80-40C5-8506-B172E1CBCB1A}" srcId="{5E99537C-A6A9-4C74-9A36-1D5109AD5176}" destId="{4B005B45-1243-49E2-A8E6-4F4BB4A70BE0}" srcOrd="6" destOrd="0" parTransId="{B62B0CC1-6F98-4D68-A755-1FE165140D9D}" sibTransId="{876B94B1-EE05-431A-B4F3-73A461FBDAD0}"/>
    <dgm:cxn modelId="{4B42B73F-2F0B-4DFB-A086-AE9CCE9CA98C}" srcId="{5E99537C-A6A9-4C74-9A36-1D5109AD5176}" destId="{6178837E-4E0D-422E-8A10-96E73DAD6840}" srcOrd="4" destOrd="0" parTransId="{2B7D0D9B-7E6C-41C5-B3F2-78C2EEE321FA}" sibTransId="{518F9ACD-16D8-4076-99CD-F01A1B3A8D98}"/>
    <dgm:cxn modelId="{A83D8465-A600-4F73-A1A7-6740DD7FC285}" type="presOf" srcId="{6178837E-4E0D-422E-8A10-96E73DAD6840}" destId="{87F82C37-B647-4A33-87D2-F1E90211529E}" srcOrd="0" destOrd="0" presId="urn:microsoft.com/office/officeart/2005/8/layout/vList2"/>
    <dgm:cxn modelId="{FDBB814B-2BC5-423E-8D46-947DECB99095}" srcId="{5E99537C-A6A9-4C74-9A36-1D5109AD5176}" destId="{0FB27EDB-F0A4-4BE0-B84A-EB149AC01697}" srcOrd="0" destOrd="0" parTransId="{F062E770-8FD2-4B12-BCC5-BD3298EAB78C}" sibTransId="{4B8D0D7F-7D91-4F24-8E29-148B1C26C523}"/>
    <dgm:cxn modelId="{5E4DDA72-8920-407F-A2EE-7B2F726FEC44}" type="presOf" srcId="{5E99537C-A6A9-4C74-9A36-1D5109AD5176}" destId="{412FF21F-7D92-4CCE-B216-B5508F58AA71}" srcOrd="0" destOrd="0" presId="urn:microsoft.com/office/officeart/2005/8/layout/vList2"/>
    <dgm:cxn modelId="{974B955A-1AAA-43F3-8A44-C4C4BD6E71CD}" srcId="{5E99537C-A6A9-4C74-9A36-1D5109AD5176}" destId="{B0E22202-8CA4-4885-AF92-63323A24D7E3}" srcOrd="2" destOrd="0" parTransId="{05E758EB-8CF9-409E-ACB9-6594CD2966E5}" sibTransId="{ADD1D963-FB7A-4D6E-A7FC-236E781EBD5A}"/>
    <dgm:cxn modelId="{1FF50E7F-1EBB-45DB-AC19-B453D32478C4}" type="presOf" srcId="{FB48788C-98F9-4562-9333-1050D9047FC5}" destId="{4D588A58-8C9B-4F38-8393-01185E606C99}" srcOrd="0" destOrd="0" presId="urn:microsoft.com/office/officeart/2005/8/layout/vList2"/>
    <dgm:cxn modelId="{62240891-81EA-4047-906B-AEFE2FBC5AA5}" type="presOf" srcId="{B0E22202-8CA4-4885-AF92-63323A24D7E3}" destId="{37919ADA-7593-4F44-941A-2FAB727BC61E}" srcOrd="0" destOrd="0" presId="urn:microsoft.com/office/officeart/2005/8/layout/vList2"/>
    <dgm:cxn modelId="{29619695-32DA-4221-ABF0-400752DD25FE}" srcId="{5E99537C-A6A9-4C74-9A36-1D5109AD5176}" destId="{C7B9A699-8B9F-4254-A313-CCEECD827A7C}" srcOrd="5" destOrd="0" parTransId="{56EB9AA1-A972-497E-AF41-B4A2AD0117E0}" sibTransId="{A2B2CCBD-0383-447C-B60B-850FDFF87A6E}"/>
    <dgm:cxn modelId="{CE6E87B6-2800-4D46-9BC0-3975199DD41F}" type="presOf" srcId="{0FB27EDB-F0A4-4BE0-B84A-EB149AC01697}" destId="{C95463DC-3B52-4036-A1C0-F3BA7B415704}" srcOrd="0" destOrd="0" presId="urn:microsoft.com/office/officeart/2005/8/layout/vList2"/>
    <dgm:cxn modelId="{7DA812BC-DEFB-404F-8F7B-56730A285E5E}" type="presOf" srcId="{C7B9A699-8B9F-4254-A313-CCEECD827A7C}" destId="{D5134291-96A2-462E-824A-A4C8E0D1E796}" srcOrd="0" destOrd="0" presId="urn:microsoft.com/office/officeart/2005/8/layout/vList2"/>
    <dgm:cxn modelId="{B78209E4-16D6-4A40-8C36-32E7A052F0AA}" type="presOf" srcId="{4B005B45-1243-49E2-A8E6-4F4BB4A70BE0}" destId="{DA3762A0-6A55-40E1-B6D7-46C71CEDD813}" srcOrd="0" destOrd="0" presId="urn:microsoft.com/office/officeart/2005/8/layout/vList2"/>
    <dgm:cxn modelId="{89DABDFD-0883-4519-A6AC-3ECB5D1D2264}" srcId="{5E99537C-A6A9-4C74-9A36-1D5109AD5176}" destId="{014A126C-8D4F-487F-8B9A-BD4CF39EC11D}" srcOrd="1" destOrd="0" parTransId="{5681335B-DA9F-4548-A7B9-5D31BD33F52F}" sibTransId="{E0565ED5-9099-4E46-960C-FA1E7A16F544}"/>
    <dgm:cxn modelId="{D12FF556-3C8A-462D-AA1B-681DC590720B}" type="presParOf" srcId="{412FF21F-7D92-4CCE-B216-B5508F58AA71}" destId="{C95463DC-3B52-4036-A1C0-F3BA7B415704}" srcOrd="0" destOrd="0" presId="urn:microsoft.com/office/officeart/2005/8/layout/vList2"/>
    <dgm:cxn modelId="{ECCA8FEC-DF01-48CC-B59D-F352363C6879}" type="presParOf" srcId="{412FF21F-7D92-4CCE-B216-B5508F58AA71}" destId="{C6FD38D5-4E1E-456E-8997-63F953BC20C4}" srcOrd="1" destOrd="0" presId="urn:microsoft.com/office/officeart/2005/8/layout/vList2"/>
    <dgm:cxn modelId="{97F70C32-187F-4DF1-8C47-3B2281602BCF}" type="presParOf" srcId="{412FF21F-7D92-4CCE-B216-B5508F58AA71}" destId="{630B183D-BB6F-4F7B-9217-26520904C80F}" srcOrd="2" destOrd="0" presId="urn:microsoft.com/office/officeart/2005/8/layout/vList2"/>
    <dgm:cxn modelId="{021E73FE-F7A7-46CD-865C-D12B48DEE2E3}" type="presParOf" srcId="{412FF21F-7D92-4CCE-B216-B5508F58AA71}" destId="{BA82EC5B-894B-4737-A18D-564BE253B4B5}" srcOrd="3" destOrd="0" presId="urn:microsoft.com/office/officeart/2005/8/layout/vList2"/>
    <dgm:cxn modelId="{C627F005-7941-4A6D-B5DF-F46FE3CECB84}" type="presParOf" srcId="{412FF21F-7D92-4CCE-B216-B5508F58AA71}" destId="{37919ADA-7593-4F44-941A-2FAB727BC61E}" srcOrd="4" destOrd="0" presId="urn:microsoft.com/office/officeart/2005/8/layout/vList2"/>
    <dgm:cxn modelId="{EC2A6025-A252-4F0A-A94D-4DE143663A9D}" type="presParOf" srcId="{412FF21F-7D92-4CCE-B216-B5508F58AA71}" destId="{AF1E67CE-DBCC-4277-AA52-4DE5F4F1F62E}" srcOrd="5" destOrd="0" presId="urn:microsoft.com/office/officeart/2005/8/layout/vList2"/>
    <dgm:cxn modelId="{8E341C82-B9CE-4BA7-8C74-54806CD34814}" type="presParOf" srcId="{412FF21F-7D92-4CCE-B216-B5508F58AA71}" destId="{4D588A58-8C9B-4F38-8393-01185E606C99}" srcOrd="6" destOrd="0" presId="urn:microsoft.com/office/officeart/2005/8/layout/vList2"/>
    <dgm:cxn modelId="{D44F8181-EB54-4EB7-A176-5C4ACA3B1432}" type="presParOf" srcId="{412FF21F-7D92-4CCE-B216-B5508F58AA71}" destId="{1D257144-E833-4933-B6E5-CE17CA5113B8}" srcOrd="7" destOrd="0" presId="urn:microsoft.com/office/officeart/2005/8/layout/vList2"/>
    <dgm:cxn modelId="{8893F5BD-EC2D-4FF1-9B51-E8D8FFECBF6F}" type="presParOf" srcId="{412FF21F-7D92-4CCE-B216-B5508F58AA71}" destId="{87F82C37-B647-4A33-87D2-F1E90211529E}" srcOrd="8" destOrd="0" presId="urn:microsoft.com/office/officeart/2005/8/layout/vList2"/>
    <dgm:cxn modelId="{F425F564-D4B8-49DD-BB23-B77088CE641C}" type="presParOf" srcId="{412FF21F-7D92-4CCE-B216-B5508F58AA71}" destId="{8A5FB795-6F14-4AAD-9099-9E35708FDD8B}" srcOrd="9" destOrd="0" presId="urn:microsoft.com/office/officeart/2005/8/layout/vList2"/>
    <dgm:cxn modelId="{83F53C1E-DDD1-4B43-B9F2-1CCAB3269FEE}" type="presParOf" srcId="{412FF21F-7D92-4CCE-B216-B5508F58AA71}" destId="{D5134291-96A2-462E-824A-A4C8E0D1E796}" srcOrd="10" destOrd="0" presId="urn:microsoft.com/office/officeart/2005/8/layout/vList2"/>
    <dgm:cxn modelId="{5879A374-59C3-4977-9C02-A1DE336779CE}" type="presParOf" srcId="{412FF21F-7D92-4CCE-B216-B5508F58AA71}" destId="{0C59D973-2572-453B-96EF-B95FDF556077}" srcOrd="11" destOrd="0" presId="urn:microsoft.com/office/officeart/2005/8/layout/vList2"/>
    <dgm:cxn modelId="{30697CA5-930C-4EC5-8E2E-5F2E99F20705}" type="presParOf" srcId="{412FF21F-7D92-4CCE-B216-B5508F58AA71}" destId="{DA3762A0-6A55-40E1-B6D7-46C71CEDD813}"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5F4BB3-CDC3-4E55-B5AC-5B6103C0B0A7}" type="doc">
      <dgm:prSet loTypeId="urn:microsoft.com/office/officeart/2005/8/layout/hProcess9" loCatId="process" qsTypeId="urn:microsoft.com/office/officeart/2005/8/quickstyle/simple4" qsCatId="simple" csTypeId="urn:microsoft.com/office/officeart/2005/8/colors/accent2_2" csCatId="accent2" phldr="1"/>
      <dgm:spPr/>
      <dgm:t>
        <a:bodyPr/>
        <a:lstStyle/>
        <a:p>
          <a:endParaRPr lang="sv-SE"/>
        </a:p>
      </dgm:t>
    </dgm:pt>
    <dgm:pt modelId="{8842AC0C-161F-4574-9838-8D951F435C6C}">
      <dgm:prSet phldrT="[Text]" phldr="0" custT="1"/>
      <dgm:spPr/>
      <dgm:t>
        <a:bodyPr lIns="180000" anchor="ctr"/>
        <a:lstStyle/>
        <a:p>
          <a:pPr algn="l"/>
          <a:r>
            <a:rPr lang="sv-SE" sz="1800" dirty="0"/>
            <a:t>2026-2026</a:t>
          </a:r>
          <a:br>
            <a:rPr lang="sv-SE" sz="1800" dirty="0"/>
          </a:br>
          <a:r>
            <a:rPr lang="sv-SE" sz="1800" dirty="0"/>
            <a:t>Mobilisera och inleda genomförande</a:t>
          </a:r>
        </a:p>
      </dgm:t>
    </dgm:pt>
    <dgm:pt modelId="{0146BA0B-3FEB-40F2-A13C-A4683ED3BDBB}" type="parTrans" cxnId="{B5962874-553A-4151-91E7-DCAA8071D5D3}">
      <dgm:prSet/>
      <dgm:spPr/>
      <dgm:t>
        <a:bodyPr/>
        <a:lstStyle/>
        <a:p>
          <a:endParaRPr lang="sv-SE"/>
        </a:p>
      </dgm:t>
    </dgm:pt>
    <dgm:pt modelId="{A71B12FC-551A-4497-A1E2-E846AF97630A}" type="sibTrans" cxnId="{B5962874-553A-4151-91E7-DCAA8071D5D3}">
      <dgm:prSet/>
      <dgm:spPr/>
      <dgm:t>
        <a:bodyPr/>
        <a:lstStyle/>
        <a:p>
          <a:endParaRPr lang="sv-SE"/>
        </a:p>
      </dgm:t>
    </dgm:pt>
    <dgm:pt modelId="{F8F955B8-9D6A-4E74-9499-C2F2C8194CBB}">
      <dgm:prSet phldrT="[Text]" phldr="0" custT="1"/>
      <dgm:spPr/>
      <dgm:t>
        <a:bodyPr lIns="180000" anchor="ctr"/>
        <a:lstStyle/>
        <a:p>
          <a:pPr algn="l"/>
          <a:r>
            <a:rPr lang="sv-SE" sz="1800" dirty="0"/>
            <a:t>2029-2031</a:t>
          </a:r>
          <a:br>
            <a:rPr lang="sv-SE" sz="1800" dirty="0"/>
          </a:br>
          <a:r>
            <a:rPr lang="sv-SE" sz="1800" dirty="0" err="1"/>
            <a:t>Uppskalning</a:t>
          </a:r>
          <a:r>
            <a:rPr lang="sv-SE" sz="1800" dirty="0"/>
            <a:t> </a:t>
          </a:r>
          <a:br>
            <a:rPr lang="sv-SE" sz="1800" dirty="0"/>
          </a:br>
          <a:r>
            <a:rPr lang="sv-SE" sz="1800" dirty="0"/>
            <a:t>och fördjupning</a:t>
          </a:r>
        </a:p>
      </dgm:t>
    </dgm:pt>
    <dgm:pt modelId="{83B93FF8-3341-42AD-9026-0949CDB2F435}" type="parTrans" cxnId="{7321D4BD-CD67-44D8-BCFA-E0A5A4116B10}">
      <dgm:prSet/>
      <dgm:spPr/>
      <dgm:t>
        <a:bodyPr/>
        <a:lstStyle/>
        <a:p>
          <a:endParaRPr lang="sv-SE"/>
        </a:p>
      </dgm:t>
    </dgm:pt>
    <dgm:pt modelId="{051B3BDF-CD0F-4373-96B0-A9D3887FBCA9}" type="sibTrans" cxnId="{7321D4BD-CD67-44D8-BCFA-E0A5A4116B10}">
      <dgm:prSet/>
      <dgm:spPr/>
      <dgm:t>
        <a:bodyPr/>
        <a:lstStyle/>
        <a:p>
          <a:endParaRPr lang="sv-SE"/>
        </a:p>
      </dgm:t>
    </dgm:pt>
    <dgm:pt modelId="{3F44E86D-E2A8-4DE1-9611-D6EA45DEA81C}">
      <dgm:prSet phldrT="[Text]" phldr="0" custT="1"/>
      <dgm:spPr/>
      <dgm:t>
        <a:bodyPr lIns="180000" anchor="ctr"/>
        <a:lstStyle/>
        <a:p>
          <a:pPr algn="l"/>
          <a:r>
            <a:rPr lang="sv-SE" sz="1800"/>
            <a:t>2032-2034</a:t>
          </a:r>
          <a:br>
            <a:rPr lang="sv-SE" sz="1800"/>
          </a:br>
          <a:r>
            <a:rPr lang="sv-SE" sz="1800">
              <a:latin typeface="Verdana"/>
            </a:rPr>
            <a:t>Etablering</a:t>
          </a:r>
          <a:r>
            <a:rPr lang="sv-SE" sz="1800"/>
            <a:t> </a:t>
          </a:r>
          <a:br>
            <a:rPr lang="sv-SE" sz="1800"/>
          </a:br>
          <a:r>
            <a:rPr lang="sv-SE" sz="1800"/>
            <a:t>och hållbarhet</a:t>
          </a:r>
        </a:p>
      </dgm:t>
    </dgm:pt>
    <dgm:pt modelId="{C49AFD44-8FC8-4D54-9858-49D31575A2D4}" type="parTrans" cxnId="{D7D6E9C1-69FF-4258-9485-8833B3838D7D}">
      <dgm:prSet/>
      <dgm:spPr/>
      <dgm:t>
        <a:bodyPr/>
        <a:lstStyle/>
        <a:p>
          <a:endParaRPr lang="sv-SE"/>
        </a:p>
      </dgm:t>
    </dgm:pt>
    <dgm:pt modelId="{613A04A4-3180-484D-864B-C5D72D8880C1}" type="sibTrans" cxnId="{D7D6E9C1-69FF-4258-9485-8833B3838D7D}">
      <dgm:prSet/>
      <dgm:spPr/>
      <dgm:t>
        <a:bodyPr/>
        <a:lstStyle/>
        <a:p>
          <a:endParaRPr lang="sv-SE"/>
        </a:p>
      </dgm:t>
    </dgm:pt>
    <dgm:pt modelId="{7E118A9F-5EA5-41ED-934F-30D6FC69EB91}" type="pres">
      <dgm:prSet presAssocID="{CA5F4BB3-CDC3-4E55-B5AC-5B6103C0B0A7}" presName="CompostProcess" presStyleCnt="0">
        <dgm:presLayoutVars>
          <dgm:dir/>
          <dgm:resizeHandles val="exact"/>
        </dgm:presLayoutVars>
      </dgm:prSet>
      <dgm:spPr/>
    </dgm:pt>
    <dgm:pt modelId="{51C66EA3-6818-4B10-9D32-293725C1011F}" type="pres">
      <dgm:prSet presAssocID="{CA5F4BB3-CDC3-4E55-B5AC-5B6103C0B0A7}" presName="arrow" presStyleLbl="bgShp" presStyleIdx="0" presStyleCnt="1"/>
      <dgm:spPr>
        <a:solidFill>
          <a:schemeClr val="accent1"/>
        </a:solidFill>
      </dgm:spPr>
    </dgm:pt>
    <dgm:pt modelId="{1DBC701A-F17F-4C4F-9ED4-0779A890883D}" type="pres">
      <dgm:prSet presAssocID="{CA5F4BB3-CDC3-4E55-B5AC-5B6103C0B0A7}" presName="linearProcess" presStyleCnt="0"/>
      <dgm:spPr/>
    </dgm:pt>
    <dgm:pt modelId="{B7C7005C-E56E-45B7-BE35-9EF61E87093E}" type="pres">
      <dgm:prSet presAssocID="{8842AC0C-161F-4574-9838-8D951F435C6C}" presName="textNode" presStyleLbl="node1" presStyleIdx="0" presStyleCnt="3">
        <dgm:presLayoutVars>
          <dgm:bulletEnabled val="1"/>
        </dgm:presLayoutVars>
      </dgm:prSet>
      <dgm:spPr/>
    </dgm:pt>
    <dgm:pt modelId="{03274013-6F08-41B3-9EC7-A8CFDED128D7}" type="pres">
      <dgm:prSet presAssocID="{A71B12FC-551A-4497-A1E2-E846AF97630A}" presName="sibTrans" presStyleCnt="0"/>
      <dgm:spPr/>
    </dgm:pt>
    <dgm:pt modelId="{82B90258-1903-49F4-8E26-500EF7925A5F}" type="pres">
      <dgm:prSet presAssocID="{F8F955B8-9D6A-4E74-9499-C2F2C8194CBB}" presName="textNode" presStyleLbl="node1" presStyleIdx="1" presStyleCnt="3">
        <dgm:presLayoutVars>
          <dgm:bulletEnabled val="1"/>
        </dgm:presLayoutVars>
      </dgm:prSet>
      <dgm:spPr/>
    </dgm:pt>
    <dgm:pt modelId="{53F256DA-36D6-45E9-A992-4EDBFC351F83}" type="pres">
      <dgm:prSet presAssocID="{051B3BDF-CD0F-4373-96B0-A9D3887FBCA9}" presName="sibTrans" presStyleCnt="0"/>
      <dgm:spPr/>
    </dgm:pt>
    <dgm:pt modelId="{345E4C34-2836-432F-A6AE-5418DDF43A4A}" type="pres">
      <dgm:prSet presAssocID="{3F44E86D-E2A8-4DE1-9611-D6EA45DEA81C}" presName="textNode" presStyleLbl="node1" presStyleIdx="2" presStyleCnt="3">
        <dgm:presLayoutVars>
          <dgm:bulletEnabled val="1"/>
        </dgm:presLayoutVars>
      </dgm:prSet>
      <dgm:spPr/>
    </dgm:pt>
  </dgm:ptLst>
  <dgm:cxnLst>
    <dgm:cxn modelId="{32BAFE34-096D-4050-94CC-7DAB244280A4}" type="presOf" srcId="{CA5F4BB3-CDC3-4E55-B5AC-5B6103C0B0A7}" destId="{7E118A9F-5EA5-41ED-934F-30D6FC69EB91}" srcOrd="0" destOrd="0" presId="urn:microsoft.com/office/officeart/2005/8/layout/hProcess9"/>
    <dgm:cxn modelId="{2E12F866-69C9-418A-8EAA-1CDA6E04F36E}" type="presOf" srcId="{8842AC0C-161F-4574-9838-8D951F435C6C}" destId="{B7C7005C-E56E-45B7-BE35-9EF61E87093E}" srcOrd="0" destOrd="0" presId="urn:microsoft.com/office/officeart/2005/8/layout/hProcess9"/>
    <dgm:cxn modelId="{F1D88852-290F-4E23-B8B3-F68EC589CDFB}" type="presOf" srcId="{3F44E86D-E2A8-4DE1-9611-D6EA45DEA81C}" destId="{345E4C34-2836-432F-A6AE-5418DDF43A4A}" srcOrd="0" destOrd="0" presId="urn:microsoft.com/office/officeart/2005/8/layout/hProcess9"/>
    <dgm:cxn modelId="{B5962874-553A-4151-91E7-DCAA8071D5D3}" srcId="{CA5F4BB3-CDC3-4E55-B5AC-5B6103C0B0A7}" destId="{8842AC0C-161F-4574-9838-8D951F435C6C}" srcOrd="0" destOrd="0" parTransId="{0146BA0B-3FEB-40F2-A13C-A4683ED3BDBB}" sibTransId="{A71B12FC-551A-4497-A1E2-E846AF97630A}"/>
    <dgm:cxn modelId="{C923A677-CB51-4423-A281-11ADC3402A56}" type="presOf" srcId="{F8F955B8-9D6A-4E74-9499-C2F2C8194CBB}" destId="{82B90258-1903-49F4-8E26-500EF7925A5F}" srcOrd="0" destOrd="0" presId="urn:microsoft.com/office/officeart/2005/8/layout/hProcess9"/>
    <dgm:cxn modelId="{7321D4BD-CD67-44D8-BCFA-E0A5A4116B10}" srcId="{CA5F4BB3-CDC3-4E55-B5AC-5B6103C0B0A7}" destId="{F8F955B8-9D6A-4E74-9499-C2F2C8194CBB}" srcOrd="1" destOrd="0" parTransId="{83B93FF8-3341-42AD-9026-0949CDB2F435}" sibTransId="{051B3BDF-CD0F-4373-96B0-A9D3887FBCA9}"/>
    <dgm:cxn modelId="{D7D6E9C1-69FF-4258-9485-8833B3838D7D}" srcId="{CA5F4BB3-CDC3-4E55-B5AC-5B6103C0B0A7}" destId="{3F44E86D-E2A8-4DE1-9611-D6EA45DEA81C}" srcOrd="2" destOrd="0" parTransId="{C49AFD44-8FC8-4D54-9858-49D31575A2D4}" sibTransId="{613A04A4-3180-484D-864B-C5D72D8880C1}"/>
    <dgm:cxn modelId="{C6335AB3-1EA0-4AB4-AC4A-3B8A33285A7C}" type="presParOf" srcId="{7E118A9F-5EA5-41ED-934F-30D6FC69EB91}" destId="{51C66EA3-6818-4B10-9D32-293725C1011F}" srcOrd="0" destOrd="0" presId="urn:microsoft.com/office/officeart/2005/8/layout/hProcess9"/>
    <dgm:cxn modelId="{744EBC4E-B372-4453-A16F-8F90896E5C73}" type="presParOf" srcId="{7E118A9F-5EA5-41ED-934F-30D6FC69EB91}" destId="{1DBC701A-F17F-4C4F-9ED4-0779A890883D}" srcOrd="1" destOrd="0" presId="urn:microsoft.com/office/officeart/2005/8/layout/hProcess9"/>
    <dgm:cxn modelId="{68E1D4F7-7778-4511-B9BF-BE04739663B6}" type="presParOf" srcId="{1DBC701A-F17F-4C4F-9ED4-0779A890883D}" destId="{B7C7005C-E56E-45B7-BE35-9EF61E87093E}" srcOrd="0" destOrd="0" presId="urn:microsoft.com/office/officeart/2005/8/layout/hProcess9"/>
    <dgm:cxn modelId="{B5DA5DD1-7F3A-4C4B-A625-6510FD89ECF0}" type="presParOf" srcId="{1DBC701A-F17F-4C4F-9ED4-0779A890883D}" destId="{03274013-6F08-41B3-9EC7-A8CFDED128D7}" srcOrd="1" destOrd="0" presId="urn:microsoft.com/office/officeart/2005/8/layout/hProcess9"/>
    <dgm:cxn modelId="{7D4BF62C-AF2D-4DD9-95A2-B801E018A68A}" type="presParOf" srcId="{1DBC701A-F17F-4C4F-9ED4-0779A890883D}" destId="{82B90258-1903-49F4-8E26-500EF7925A5F}" srcOrd="2" destOrd="0" presId="urn:microsoft.com/office/officeart/2005/8/layout/hProcess9"/>
    <dgm:cxn modelId="{61B863E7-F73C-4C9B-AA6B-ADFC45D8E2D0}" type="presParOf" srcId="{1DBC701A-F17F-4C4F-9ED4-0779A890883D}" destId="{53F256DA-36D6-45E9-A992-4EDBFC351F83}" srcOrd="3" destOrd="0" presId="urn:microsoft.com/office/officeart/2005/8/layout/hProcess9"/>
    <dgm:cxn modelId="{BF68E867-3E1F-4941-8657-5755DF90E263}" type="presParOf" srcId="{1DBC701A-F17F-4C4F-9ED4-0779A890883D}" destId="{345E4C34-2836-432F-A6AE-5418DDF43A4A}"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463DC-3B52-4036-A1C0-F3BA7B415704}">
      <dsp:nvSpPr>
        <dsp:cNvPr id="0" name=""/>
        <dsp:cNvSpPr/>
      </dsp:nvSpPr>
      <dsp:spPr>
        <a:xfrm>
          <a:off x="431877" y="0"/>
          <a:ext cx="8712244" cy="936002"/>
        </a:xfrm>
        <a:prstGeom prst="roundRect">
          <a:avLst/>
        </a:prstGeom>
        <a:solidFill>
          <a:schemeClr val="accent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108000" rIns="60960" bIns="60960" numCol="1" spcCol="1270" anchor="t" anchorCtr="0">
          <a:noAutofit/>
        </a:bodyPr>
        <a:lstStyle/>
        <a:p>
          <a:pPr marL="252000" lvl="0" indent="-468000" algn="l" defTabSz="711200">
            <a:lnSpc>
              <a:spcPct val="130000"/>
            </a:lnSpc>
            <a:spcBef>
              <a:spcPts val="300"/>
            </a:spcBef>
            <a:spcAft>
              <a:spcPct val="35000"/>
            </a:spcAft>
            <a:buNone/>
          </a:pPr>
          <a:r>
            <a:rPr lang="sv-SE" sz="1600" kern="1200" noProof="0" dirty="0"/>
            <a:t>1. Ökat fokus på att stärka psykiskt välbefinnande och psykisk hälsa </a:t>
          </a:r>
          <a:br>
            <a:rPr lang="sv-SE" sz="1600" kern="1200" noProof="0" dirty="0"/>
          </a:br>
          <a:r>
            <a:rPr lang="sv-SE" sz="1600" kern="1200" noProof="0" dirty="0"/>
            <a:t>som resurs för individ och samhälle</a:t>
          </a:r>
        </a:p>
      </dsp:txBody>
      <dsp:txXfrm>
        <a:off x="477569" y="45692"/>
        <a:ext cx="8620860" cy="844618"/>
      </dsp:txXfrm>
    </dsp:sp>
    <dsp:sp modelId="{630B183D-BB6F-4F7B-9217-26520904C80F}">
      <dsp:nvSpPr>
        <dsp:cNvPr id="0" name=""/>
        <dsp:cNvSpPr/>
      </dsp:nvSpPr>
      <dsp:spPr>
        <a:xfrm>
          <a:off x="432308" y="999899"/>
          <a:ext cx="8711382" cy="550160"/>
        </a:xfrm>
        <a:prstGeom prst="roundRect">
          <a:avLst/>
        </a:prstGeom>
        <a:solidFill>
          <a:schemeClr val="accent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108000" rIns="60960" bIns="60960" numCol="1" spcCol="1270" anchor="t" anchorCtr="0">
          <a:noAutofit/>
        </a:bodyPr>
        <a:lstStyle/>
        <a:p>
          <a:pPr marL="216000" lvl="0" indent="-457200" algn="l" defTabSz="577850">
            <a:lnSpc>
              <a:spcPct val="90000"/>
            </a:lnSpc>
            <a:spcBef>
              <a:spcPct val="0"/>
            </a:spcBef>
            <a:spcAft>
              <a:spcPct val="35000"/>
            </a:spcAft>
            <a:buNone/>
          </a:pPr>
          <a:r>
            <a:rPr lang="sv-SE" sz="1600" kern="1200" noProof="0" dirty="0">
              <a:solidFill>
                <a:srgbClr val="FFFFFF"/>
              </a:solidFill>
              <a:latin typeface="Verdana"/>
              <a:ea typeface="+mn-ea"/>
              <a:cs typeface="+mn-cs"/>
            </a:rPr>
            <a:t>2. Ökade investeringar i barn och unga för en god psykisk hälsa genom hela livet</a:t>
          </a:r>
        </a:p>
      </dsp:txBody>
      <dsp:txXfrm>
        <a:off x="459165" y="1026756"/>
        <a:ext cx="8657668" cy="496446"/>
      </dsp:txXfrm>
    </dsp:sp>
    <dsp:sp modelId="{37919ADA-7593-4F44-941A-2FAB727BC61E}">
      <dsp:nvSpPr>
        <dsp:cNvPr id="0" name=""/>
        <dsp:cNvSpPr/>
      </dsp:nvSpPr>
      <dsp:spPr>
        <a:xfrm>
          <a:off x="432308" y="1596140"/>
          <a:ext cx="8711382" cy="538828"/>
        </a:xfrm>
        <a:prstGeom prst="roundRect">
          <a:avLst/>
        </a:prstGeom>
        <a:solidFill>
          <a:schemeClr val="accent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108000" rIns="60960" bIns="60960" numCol="1" spcCol="1270" anchor="t" anchorCtr="0">
          <a:noAutofit/>
        </a:bodyPr>
        <a:lstStyle/>
        <a:p>
          <a:pPr marL="216000" lvl="0" indent="-457200" algn="l" defTabSz="711200">
            <a:lnSpc>
              <a:spcPct val="90000"/>
            </a:lnSpc>
            <a:spcBef>
              <a:spcPct val="0"/>
            </a:spcBef>
            <a:spcAft>
              <a:spcPct val="35000"/>
            </a:spcAft>
            <a:buNone/>
          </a:pPr>
          <a:r>
            <a:rPr lang="sv-SE" sz="1600" kern="1200" noProof="0" dirty="0"/>
            <a:t>3. Ett inkluderande och hållbart arbetsliv som främjar psykisk hälsa</a:t>
          </a:r>
        </a:p>
      </dsp:txBody>
      <dsp:txXfrm>
        <a:off x="458611" y="1622443"/>
        <a:ext cx="8658776" cy="486222"/>
      </dsp:txXfrm>
    </dsp:sp>
    <dsp:sp modelId="{4D588A58-8C9B-4F38-8393-01185E606C99}">
      <dsp:nvSpPr>
        <dsp:cNvPr id="0" name=""/>
        <dsp:cNvSpPr/>
      </dsp:nvSpPr>
      <dsp:spPr>
        <a:xfrm>
          <a:off x="432308" y="2152474"/>
          <a:ext cx="8711382" cy="538656"/>
        </a:xfrm>
        <a:prstGeom prst="roundRect">
          <a:avLst/>
        </a:prstGeom>
        <a:solidFill>
          <a:schemeClr val="accent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108000" rIns="60960" bIns="60960" numCol="1" spcCol="1270" anchor="t" anchorCtr="0">
          <a:noAutofit/>
        </a:bodyPr>
        <a:lstStyle/>
        <a:p>
          <a:pPr marL="216000" lvl="0" indent="-457200" algn="l" defTabSz="711200">
            <a:lnSpc>
              <a:spcPct val="90000"/>
            </a:lnSpc>
            <a:spcBef>
              <a:spcPct val="0"/>
            </a:spcBef>
            <a:spcAft>
              <a:spcPct val="35000"/>
            </a:spcAft>
            <a:buNone/>
          </a:pPr>
          <a:r>
            <a:rPr lang="sv-SE" sz="1600" kern="1200" noProof="0"/>
            <a:t>4. Ett inkluderande samhälle med delaktiga invånare</a:t>
          </a:r>
          <a:endParaRPr lang="sv-SE" sz="1600" kern="1200" noProof="0" dirty="0"/>
        </a:p>
      </dsp:txBody>
      <dsp:txXfrm>
        <a:off x="458603" y="2178769"/>
        <a:ext cx="8658792" cy="486066"/>
      </dsp:txXfrm>
    </dsp:sp>
    <dsp:sp modelId="{87F82C37-B647-4A33-87D2-F1E90211529E}">
      <dsp:nvSpPr>
        <dsp:cNvPr id="0" name=""/>
        <dsp:cNvSpPr/>
      </dsp:nvSpPr>
      <dsp:spPr>
        <a:xfrm>
          <a:off x="432308" y="2737210"/>
          <a:ext cx="8711382" cy="524568"/>
        </a:xfrm>
        <a:prstGeom prst="roundRect">
          <a:avLst/>
        </a:prstGeom>
        <a:solidFill>
          <a:schemeClr val="accent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108000" rIns="60960" bIns="60960" numCol="1" spcCol="1270" anchor="t" anchorCtr="0">
          <a:noAutofit/>
        </a:bodyPr>
        <a:lstStyle/>
        <a:p>
          <a:pPr marL="216000" lvl="0" indent="-457200" algn="l" defTabSz="711200">
            <a:lnSpc>
              <a:spcPct val="90000"/>
            </a:lnSpc>
            <a:spcBef>
              <a:spcPct val="0"/>
            </a:spcBef>
            <a:spcAft>
              <a:spcPct val="35000"/>
            </a:spcAft>
            <a:buNone/>
          </a:pPr>
          <a:r>
            <a:rPr lang="en-US" sz="1600" kern="1200" dirty="0"/>
            <a:t>5</a:t>
          </a:r>
          <a:r>
            <a:rPr lang="sv-SE" sz="1600" kern="1200" noProof="0" dirty="0"/>
            <a:t>. Vård och omsorg som möter patienters och brukares behov</a:t>
          </a:r>
          <a:endParaRPr lang="en-US" sz="1600" kern="1200" dirty="0"/>
        </a:p>
      </dsp:txBody>
      <dsp:txXfrm>
        <a:off x="457915" y="2762817"/>
        <a:ext cx="8660168" cy="473354"/>
      </dsp:txXfrm>
    </dsp:sp>
    <dsp:sp modelId="{D5134291-96A2-462E-824A-A4C8E0D1E796}">
      <dsp:nvSpPr>
        <dsp:cNvPr id="0" name=""/>
        <dsp:cNvSpPr/>
      </dsp:nvSpPr>
      <dsp:spPr>
        <a:xfrm>
          <a:off x="432308" y="3307859"/>
          <a:ext cx="8711382" cy="502730"/>
        </a:xfrm>
        <a:prstGeom prst="roundRect">
          <a:avLst/>
        </a:prstGeom>
        <a:solidFill>
          <a:schemeClr val="accent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108000" rIns="60960" bIns="60960" numCol="1" spcCol="1270" anchor="t" anchorCtr="0">
          <a:noAutofit/>
        </a:bodyPr>
        <a:lstStyle/>
        <a:p>
          <a:pPr marL="216000" lvl="0" indent="-457200" algn="l" defTabSz="711200">
            <a:lnSpc>
              <a:spcPct val="90000"/>
            </a:lnSpc>
            <a:spcBef>
              <a:spcPct val="0"/>
            </a:spcBef>
            <a:spcAft>
              <a:spcPct val="35000"/>
            </a:spcAft>
            <a:buNone/>
          </a:pPr>
          <a:r>
            <a:rPr lang="sv-SE" sz="1600" kern="1200" noProof="0" dirty="0"/>
            <a:t>6. Stärkt suicidpreventivt arbete</a:t>
          </a:r>
        </a:p>
      </dsp:txBody>
      <dsp:txXfrm>
        <a:off x="456849" y="3332400"/>
        <a:ext cx="8662300" cy="453648"/>
      </dsp:txXfrm>
    </dsp:sp>
    <dsp:sp modelId="{DA3762A0-6A55-40E1-B6D7-46C71CEDD813}">
      <dsp:nvSpPr>
        <dsp:cNvPr id="0" name=""/>
        <dsp:cNvSpPr/>
      </dsp:nvSpPr>
      <dsp:spPr>
        <a:xfrm>
          <a:off x="432308" y="3856669"/>
          <a:ext cx="8711382" cy="478438"/>
        </a:xfrm>
        <a:prstGeom prst="roundRect">
          <a:avLst/>
        </a:prstGeom>
        <a:solidFill>
          <a:schemeClr val="accent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108000" rIns="60960" bIns="60960" numCol="1" spcCol="1270" anchor="t" anchorCtr="0">
          <a:noAutofit/>
        </a:bodyPr>
        <a:lstStyle/>
        <a:p>
          <a:pPr marL="216000" lvl="0" indent="-457200" algn="l" defTabSz="711200">
            <a:lnSpc>
              <a:spcPct val="90000"/>
            </a:lnSpc>
            <a:spcBef>
              <a:spcPct val="0"/>
            </a:spcBef>
            <a:spcAft>
              <a:spcPct val="35000"/>
            </a:spcAft>
            <a:buNone/>
          </a:pPr>
          <a:r>
            <a:rPr lang="sv-SE" sz="1600" kern="1200" noProof="0" dirty="0"/>
            <a:t>7. Stärkt kunskapsutveckling inom området psykisk hälsa och suicidprevention </a:t>
          </a:r>
        </a:p>
      </dsp:txBody>
      <dsp:txXfrm>
        <a:off x="455663" y="3880024"/>
        <a:ext cx="8664672" cy="4317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C66EA3-6818-4B10-9D32-293725C1011F}">
      <dsp:nvSpPr>
        <dsp:cNvPr id="0" name=""/>
        <dsp:cNvSpPr/>
      </dsp:nvSpPr>
      <dsp:spPr>
        <a:xfrm>
          <a:off x="785991" y="0"/>
          <a:ext cx="8907898" cy="3986677"/>
        </a:xfrm>
        <a:prstGeom prst="rightArrow">
          <a:avLst/>
        </a:prstGeom>
        <a:solidFill>
          <a:schemeClr val="accent1"/>
        </a:solidFill>
        <a:ln>
          <a:noFill/>
        </a:ln>
        <a:effectLst/>
      </dsp:spPr>
      <dsp:style>
        <a:lnRef idx="0">
          <a:scrgbClr r="0" g="0" b="0"/>
        </a:lnRef>
        <a:fillRef idx="1">
          <a:scrgbClr r="0" g="0" b="0"/>
        </a:fillRef>
        <a:effectRef idx="2">
          <a:scrgbClr r="0" g="0" b="0"/>
        </a:effectRef>
        <a:fontRef idx="minor"/>
      </dsp:style>
    </dsp:sp>
    <dsp:sp modelId="{B7C7005C-E56E-45B7-BE35-9EF61E87093E}">
      <dsp:nvSpPr>
        <dsp:cNvPr id="0" name=""/>
        <dsp:cNvSpPr/>
      </dsp:nvSpPr>
      <dsp:spPr>
        <a:xfrm>
          <a:off x="0" y="1196003"/>
          <a:ext cx="3143964" cy="159467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80000" tIns="68580" rIns="68580" bIns="68580" numCol="1" spcCol="1270" anchor="ctr" anchorCtr="0">
          <a:noAutofit/>
        </a:bodyPr>
        <a:lstStyle/>
        <a:p>
          <a:pPr marL="0" lvl="0" indent="0" algn="l" defTabSz="800100">
            <a:lnSpc>
              <a:spcPct val="90000"/>
            </a:lnSpc>
            <a:spcBef>
              <a:spcPct val="0"/>
            </a:spcBef>
            <a:spcAft>
              <a:spcPct val="35000"/>
            </a:spcAft>
            <a:buNone/>
          </a:pPr>
          <a:r>
            <a:rPr lang="sv-SE" sz="1800" kern="1200" dirty="0"/>
            <a:t>2026-2026</a:t>
          </a:r>
          <a:br>
            <a:rPr lang="sv-SE" sz="1800" kern="1200" dirty="0"/>
          </a:br>
          <a:r>
            <a:rPr lang="sv-SE" sz="1800" kern="1200" dirty="0"/>
            <a:t>Mobilisera och inleda genomförande</a:t>
          </a:r>
        </a:p>
      </dsp:txBody>
      <dsp:txXfrm>
        <a:off x="77845" y="1273848"/>
        <a:ext cx="2988274" cy="1438980"/>
      </dsp:txXfrm>
    </dsp:sp>
    <dsp:sp modelId="{82B90258-1903-49F4-8E26-500EF7925A5F}">
      <dsp:nvSpPr>
        <dsp:cNvPr id="0" name=""/>
        <dsp:cNvSpPr/>
      </dsp:nvSpPr>
      <dsp:spPr>
        <a:xfrm>
          <a:off x="3667958" y="1196003"/>
          <a:ext cx="3143964" cy="159467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80000" tIns="68580" rIns="68580" bIns="68580" numCol="1" spcCol="1270" anchor="ctr" anchorCtr="0">
          <a:noAutofit/>
        </a:bodyPr>
        <a:lstStyle/>
        <a:p>
          <a:pPr marL="0" lvl="0" indent="0" algn="l" defTabSz="800100">
            <a:lnSpc>
              <a:spcPct val="90000"/>
            </a:lnSpc>
            <a:spcBef>
              <a:spcPct val="0"/>
            </a:spcBef>
            <a:spcAft>
              <a:spcPct val="35000"/>
            </a:spcAft>
            <a:buNone/>
          </a:pPr>
          <a:r>
            <a:rPr lang="sv-SE" sz="1800" kern="1200" dirty="0"/>
            <a:t>2029-2031</a:t>
          </a:r>
          <a:br>
            <a:rPr lang="sv-SE" sz="1800" kern="1200" dirty="0"/>
          </a:br>
          <a:r>
            <a:rPr lang="sv-SE" sz="1800" kern="1200" dirty="0" err="1"/>
            <a:t>Uppskalning</a:t>
          </a:r>
          <a:r>
            <a:rPr lang="sv-SE" sz="1800" kern="1200" dirty="0"/>
            <a:t> </a:t>
          </a:r>
          <a:br>
            <a:rPr lang="sv-SE" sz="1800" kern="1200" dirty="0"/>
          </a:br>
          <a:r>
            <a:rPr lang="sv-SE" sz="1800" kern="1200" dirty="0"/>
            <a:t>och fördjupning</a:t>
          </a:r>
        </a:p>
      </dsp:txBody>
      <dsp:txXfrm>
        <a:off x="3745803" y="1273848"/>
        <a:ext cx="2988274" cy="1438980"/>
      </dsp:txXfrm>
    </dsp:sp>
    <dsp:sp modelId="{345E4C34-2836-432F-A6AE-5418DDF43A4A}">
      <dsp:nvSpPr>
        <dsp:cNvPr id="0" name=""/>
        <dsp:cNvSpPr/>
      </dsp:nvSpPr>
      <dsp:spPr>
        <a:xfrm>
          <a:off x="7335916" y="1196003"/>
          <a:ext cx="3143964" cy="159467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80000" tIns="68580" rIns="68580" bIns="68580" numCol="1" spcCol="1270" anchor="ctr" anchorCtr="0">
          <a:noAutofit/>
        </a:bodyPr>
        <a:lstStyle/>
        <a:p>
          <a:pPr marL="0" lvl="0" indent="0" algn="l" defTabSz="800100">
            <a:lnSpc>
              <a:spcPct val="90000"/>
            </a:lnSpc>
            <a:spcBef>
              <a:spcPct val="0"/>
            </a:spcBef>
            <a:spcAft>
              <a:spcPct val="35000"/>
            </a:spcAft>
            <a:buNone/>
          </a:pPr>
          <a:r>
            <a:rPr lang="sv-SE" sz="1800" kern="1200"/>
            <a:t>2032-2034</a:t>
          </a:r>
          <a:br>
            <a:rPr lang="sv-SE" sz="1800" kern="1200"/>
          </a:br>
          <a:r>
            <a:rPr lang="sv-SE" sz="1800" kern="1200">
              <a:latin typeface="Verdana"/>
            </a:rPr>
            <a:t>Etablering</a:t>
          </a:r>
          <a:r>
            <a:rPr lang="sv-SE" sz="1800" kern="1200"/>
            <a:t> </a:t>
          </a:r>
          <a:br>
            <a:rPr lang="sv-SE" sz="1800" kern="1200"/>
          </a:br>
          <a:r>
            <a:rPr lang="sv-SE" sz="1800" kern="1200"/>
            <a:t>och hållbarhet</a:t>
          </a:r>
        </a:p>
      </dsp:txBody>
      <dsp:txXfrm>
        <a:off x="7413761" y="1273848"/>
        <a:ext cx="2988274" cy="14389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729BA3-D6F7-49C8-B8EC-1692B5D84F0F}" type="datetimeFigureOut">
              <a:t>2026-06-29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FA2B51-39F8-4119-83AC-D72CEADC0E93}" type="slidenum">
              <a:t>‹#›</a:t>
            </a:fld>
            <a:endParaRPr lang="en-US"/>
          </a:p>
        </p:txBody>
      </p:sp>
    </p:spTree>
    <p:extLst>
      <p:ext uri="{BB962C8B-B14F-4D97-AF65-F5344CB8AC3E}">
        <p14:creationId xmlns:p14="http://schemas.microsoft.com/office/powerpoint/2010/main" val="187952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”Regional plan för psykisk hälsa och suicidprevention </a:t>
            </a:r>
            <a:r>
              <a:rPr lang="sv-SE" sz="1200" dirty="0"/>
              <a:t>2026-2030” </a:t>
            </a:r>
            <a:r>
              <a:rPr lang="sv-SE" dirty="0"/>
              <a:t>beslutades </a:t>
            </a:r>
            <a:r>
              <a:rPr lang="sv-SE" sz="1200" dirty="0"/>
              <a:t>av strategiska hälso- och sjukvårdsnämnden. Syftet med planen är att ge förutsättningar för en god och jämlik hälsa- och en hälso- och sjukvård på lika villkor som utgår från den enskildes behov. </a:t>
            </a:r>
          </a:p>
          <a:p>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endParaRPr lang="sv-SE" dirty="0"/>
          </a:p>
        </p:txBody>
      </p:sp>
      <p:sp>
        <p:nvSpPr>
          <p:cNvPr id="4" name="Platshållare för bildnummer 3"/>
          <p:cNvSpPr>
            <a:spLocks noGrp="1"/>
          </p:cNvSpPr>
          <p:nvPr>
            <p:ph type="sldNum" sz="quarter" idx="5"/>
          </p:nvPr>
        </p:nvSpPr>
        <p:spPr/>
        <p:txBody>
          <a:bodyPr/>
          <a:lstStyle/>
          <a:p>
            <a:fld id="{B0FA2B51-39F8-4119-83AC-D72CEADC0E93}" type="slidenum">
              <a:rPr lang="sv-SE" smtClean="0"/>
              <a:t>2</a:t>
            </a:fld>
            <a:endParaRPr lang="sv-SE"/>
          </a:p>
        </p:txBody>
      </p:sp>
    </p:spTree>
    <p:extLst>
      <p:ext uri="{BB962C8B-B14F-4D97-AF65-F5344CB8AC3E}">
        <p14:creationId xmlns:p14="http://schemas.microsoft.com/office/powerpoint/2010/main" val="12152211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81305-7CF7-9BDD-ECC7-361ECF1A7B26}"/>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CF542ED6-EF1E-2C4E-F1C7-C322EBEB4FDC}"/>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FD501E2F-2DB7-6FA1-5EAA-BA3865FF3E66}"/>
              </a:ext>
            </a:extLst>
          </p:cNvPr>
          <p:cNvSpPr>
            <a:spLocks noGrp="1"/>
          </p:cNvSpPr>
          <p:nvPr>
            <p:ph type="body" idx="1"/>
          </p:nvPr>
        </p:nvSpPr>
        <p:spPr/>
        <p:txBody>
          <a:bodyPr/>
          <a:lstStyle/>
          <a:p>
            <a:r>
              <a:rPr lang="en-US" sz="1800" b="1" dirty="0" err="1">
                <a:latin typeface="Georgia"/>
                <a:ea typeface="+mn-lt"/>
                <a:cs typeface="+mn-lt"/>
              </a:rPr>
              <a:t>Strategiska</a:t>
            </a:r>
            <a:r>
              <a:rPr lang="en-US" sz="1800" b="1" dirty="0">
                <a:latin typeface="Georgia"/>
                <a:ea typeface="+mn-lt"/>
                <a:cs typeface="+mn-lt"/>
              </a:rPr>
              <a:t> </a:t>
            </a:r>
            <a:r>
              <a:rPr lang="en-US" sz="1800" b="1" dirty="0" err="1">
                <a:latin typeface="Georgia"/>
                <a:ea typeface="+mn-lt"/>
                <a:cs typeface="+mn-lt"/>
              </a:rPr>
              <a:t>åtgärdsområden</a:t>
            </a:r>
            <a:r>
              <a:rPr lang="en-US" sz="1800" b="1" dirty="0">
                <a:latin typeface="Georgia"/>
                <a:ea typeface="+mn-lt"/>
                <a:cs typeface="+mn-lt"/>
              </a:rPr>
              <a:t> för VGR</a:t>
            </a:r>
            <a:endParaRPr lang="en-US" sz="1800" b="1" dirty="0">
              <a:latin typeface="Georgia"/>
              <a:ea typeface="Verdana"/>
            </a:endParaRPr>
          </a:p>
          <a:p>
            <a:pPr marL="171450" indent="-171450">
              <a:lnSpc>
                <a:spcPct val="130000"/>
              </a:lnSpc>
              <a:spcBef>
                <a:spcPts val="1000"/>
              </a:spcBef>
              <a:buFont typeface="Arial" panose="020B0604020202020204" pitchFamily="34" charset="0"/>
              <a:buChar char="•"/>
            </a:pPr>
            <a:r>
              <a:rPr lang="sv-SE" sz="1200" dirty="0">
                <a:latin typeface="Georgia"/>
                <a:ea typeface="Verdana"/>
              </a:rPr>
              <a:t>Säkerställ en förflyttning i riktning mot Socialstyrelsens målbild för omhändertagande av psykisk ohälsa inom primärvården. Målbilden innefattar stegvisa, sammanhållna insatser utifrån behov vid lindrig till medelsvår psykisk ohälsa.</a:t>
            </a:r>
          </a:p>
          <a:p>
            <a:pPr marL="171450" indent="-171450">
              <a:lnSpc>
                <a:spcPct val="130000"/>
              </a:lnSpc>
              <a:spcBef>
                <a:spcPts val="1000"/>
              </a:spcBef>
              <a:buFont typeface="Arial" panose="020B0604020202020204" pitchFamily="34" charset="0"/>
              <a:buChar char="•"/>
            </a:pPr>
            <a:r>
              <a:rPr lang="sv-SE" sz="1200" dirty="0">
                <a:latin typeface="Georgia"/>
                <a:ea typeface="Verdana"/>
              </a:rPr>
              <a:t>Inom den specialiserade vården behöver det säkerställas att de med störst vårdbehov har tillgång till adekvata vårdinsatser.</a:t>
            </a:r>
            <a:endParaRPr lang="en-US" sz="1200" dirty="0">
              <a:latin typeface="Georgia"/>
              <a:ea typeface="Verdana"/>
            </a:endParaRPr>
          </a:p>
          <a:p>
            <a:pPr marL="171450" indent="-171450">
              <a:lnSpc>
                <a:spcPct val="130000"/>
              </a:lnSpc>
              <a:spcBef>
                <a:spcPts val="1000"/>
              </a:spcBef>
              <a:buFont typeface="Arial" panose="020B0604020202020204" pitchFamily="34" charset="0"/>
              <a:buChar char="•"/>
            </a:pPr>
            <a:r>
              <a:rPr lang="sv-SE" sz="1200" dirty="0">
                <a:latin typeface="Georgia"/>
                <a:ea typeface="Verdana"/>
              </a:rPr>
              <a:t>Strukturer för samarbete och sömlösa övergångar mellan verksamheter och vårdnivåer behöver stärkas ytterligare.</a:t>
            </a:r>
            <a:endParaRPr lang="sv-SE" dirty="0"/>
          </a:p>
          <a:p>
            <a:endParaRPr lang="sv-SE" dirty="0"/>
          </a:p>
        </p:txBody>
      </p:sp>
      <p:sp>
        <p:nvSpPr>
          <p:cNvPr id="4" name="Platshållare för bildnummer 3">
            <a:extLst>
              <a:ext uri="{FF2B5EF4-FFF2-40B4-BE49-F238E27FC236}">
                <a16:creationId xmlns:a16="http://schemas.microsoft.com/office/drawing/2014/main" id="{E09DE505-1AC9-D582-3B01-251B33B64269}"/>
              </a:ext>
            </a:extLst>
          </p:cNvPr>
          <p:cNvSpPr>
            <a:spLocks noGrp="1"/>
          </p:cNvSpPr>
          <p:nvPr>
            <p:ph type="sldNum" sz="quarter" idx="5"/>
          </p:nvPr>
        </p:nvSpPr>
        <p:spPr/>
        <p:txBody>
          <a:bodyPr/>
          <a:lstStyle/>
          <a:p>
            <a:fld id="{B0FA2B51-39F8-4119-83AC-D72CEADC0E93}" type="slidenum">
              <a:rPr lang="sv-SE" smtClean="0"/>
              <a:t>12</a:t>
            </a:fld>
            <a:endParaRPr lang="sv-SE"/>
          </a:p>
        </p:txBody>
      </p:sp>
    </p:spTree>
    <p:extLst>
      <p:ext uri="{BB962C8B-B14F-4D97-AF65-F5344CB8AC3E}">
        <p14:creationId xmlns:p14="http://schemas.microsoft.com/office/powerpoint/2010/main" val="361110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A25DA-D33B-CDE6-95DF-F22AB78C9D33}"/>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28EC9A9-79E7-EC4F-C135-79350125D0B4}"/>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020A034D-6E38-1EBE-9757-DFB2A1EF4817}"/>
              </a:ext>
            </a:extLst>
          </p:cNvPr>
          <p:cNvSpPr>
            <a:spLocks noGrp="1"/>
          </p:cNvSpPr>
          <p:nvPr>
            <p:ph type="body" idx="1"/>
          </p:nvPr>
        </p:nvSpPr>
        <p:spPr/>
        <p:txBody>
          <a:bodyPr/>
          <a:lstStyle/>
          <a:p>
            <a:r>
              <a:rPr lang="en-US" sz="1800" b="1" dirty="0" err="1">
                <a:latin typeface="Georgia"/>
                <a:ea typeface="+mn-lt"/>
                <a:cs typeface="+mn-lt"/>
              </a:rPr>
              <a:t>Strategiska</a:t>
            </a:r>
            <a:r>
              <a:rPr lang="en-US" sz="1800" b="1" dirty="0">
                <a:latin typeface="Georgia"/>
                <a:ea typeface="+mn-lt"/>
                <a:cs typeface="+mn-lt"/>
              </a:rPr>
              <a:t> </a:t>
            </a:r>
            <a:r>
              <a:rPr lang="en-US" sz="1800" b="1" dirty="0" err="1">
                <a:latin typeface="Georgia"/>
                <a:ea typeface="+mn-lt"/>
                <a:cs typeface="+mn-lt"/>
              </a:rPr>
              <a:t>åtgärdsområden</a:t>
            </a:r>
            <a:r>
              <a:rPr lang="en-US" sz="1800" b="1" dirty="0">
                <a:latin typeface="Georgia"/>
                <a:ea typeface="+mn-lt"/>
                <a:cs typeface="+mn-lt"/>
              </a:rPr>
              <a:t> för VGR</a:t>
            </a:r>
            <a:endParaRPr lang="en-US" sz="1800" b="1" dirty="0">
              <a:latin typeface="Georgia"/>
              <a:ea typeface="Verdana"/>
            </a:endParaRPr>
          </a:p>
          <a:p>
            <a:pPr marL="171450" indent="-171450">
              <a:buFont typeface="Arial" panose="020B0604020202020204" pitchFamily="34" charset="0"/>
              <a:buChar char="•"/>
            </a:pPr>
            <a:r>
              <a:rPr lang="sv-SE" dirty="0"/>
              <a:t>Säkerställ att VGR, utifrån sitt hälso- och sjukvårdsansvar, är en lösningsorienterad samarbetspart i arbetet med barn och unga som riskerar att dras in i organiserad brottslighet, och som riskerar att bli samhällsplacerade eller är samhällsplacerade/dömda.</a:t>
            </a:r>
          </a:p>
          <a:p>
            <a:pPr marL="171450" indent="-171450">
              <a:buFont typeface="Arial" panose="020B0604020202020204" pitchFamily="34" charset="0"/>
              <a:buChar char="•"/>
            </a:pPr>
            <a:r>
              <a:rPr lang="sv-SE" dirty="0"/>
              <a:t>I samverkan med andra aktörer utveckla stödet till ungdomar, unga vuxna och deras närstående vid övergång från ungdom till vuxenliv.</a:t>
            </a:r>
          </a:p>
          <a:p>
            <a:endParaRPr lang="sv-SE" dirty="0"/>
          </a:p>
        </p:txBody>
      </p:sp>
      <p:sp>
        <p:nvSpPr>
          <p:cNvPr id="4" name="Platshållare för bildnummer 3">
            <a:extLst>
              <a:ext uri="{FF2B5EF4-FFF2-40B4-BE49-F238E27FC236}">
                <a16:creationId xmlns:a16="http://schemas.microsoft.com/office/drawing/2014/main" id="{24D22756-14A0-7432-BEE0-F0E595352A49}"/>
              </a:ext>
            </a:extLst>
          </p:cNvPr>
          <p:cNvSpPr>
            <a:spLocks noGrp="1"/>
          </p:cNvSpPr>
          <p:nvPr>
            <p:ph type="sldNum" sz="quarter" idx="5"/>
          </p:nvPr>
        </p:nvSpPr>
        <p:spPr/>
        <p:txBody>
          <a:bodyPr/>
          <a:lstStyle/>
          <a:p>
            <a:fld id="{B0FA2B51-39F8-4119-83AC-D72CEADC0E93}" type="slidenum">
              <a:rPr lang="sv-SE" smtClean="0"/>
              <a:t>13</a:t>
            </a:fld>
            <a:endParaRPr lang="sv-SE"/>
          </a:p>
        </p:txBody>
      </p:sp>
    </p:spTree>
    <p:extLst>
      <p:ext uri="{BB962C8B-B14F-4D97-AF65-F5344CB8AC3E}">
        <p14:creationId xmlns:p14="http://schemas.microsoft.com/office/powerpoint/2010/main" val="649519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5EC094-906E-D035-1CA0-694633E91A6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CDB351C0-F712-2BFF-4DC4-4934F2F5B866}"/>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F6E409CF-6716-0147-3BBC-EB52315C3DDD}"/>
              </a:ext>
            </a:extLst>
          </p:cNvPr>
          <p:cNvSpPr>
            <a:spLocks noGrp="1"/>
          </p:cNvSpPr>
          <p:nvPr>
            <p:ph type="body" idx="1"/>
          </p:nvPr>
        </p:nvSpPr>
        <p:spPr/>
        <p:txBody>
          <a:bodyPr/>
          <a:lstStyle/>
          <a:p>
            <a:r>
              <a:rPr lang="en-US" sz="1800" b="1" dirty="0" err="1">
                <a:latin typeface="Georgia"/>
                <a:ea typeface="+mn-lt"/>
                <a:cs typeface="+mn-lt"/>
              </a:rPr>
              <a:t>Strategiska</a:t>
            </a:r>
            <a:r>
              <a:rPr lang="en-US" sz="1800" b="1" dirty="0">
                <a:latin typeface="Georgia"/>
                <a:ea typeface="+mn-lt"/>
                <a:cs typeface="+mn-lt"/>
              </a:rPr>
              <a:t> </a:t>
            </a:r>
            <a:r>
              <a:rPr lang="en-US" sz="1800" b="1" dirty="0" err="1">
                <a:latin typeface="Georgia"/>
                <a:ea typeface="+mn-lt"/>
                <a:cs typeface="+mn-lt"/>
              </a:rPr>
              <a:t>åtgärdsområden</a:t>
            </a:r>
            <a:r>
              <a:rPr lang="en-US" sz="1800" b="1" dirty="0">
                <a:latin typeface="Georgia"/>
                <a:ea typeface="+mn-lt"/>
                <a:cs typeface="+mn-lt"/>
              </a:rPr>
              <a:t> för VGR</a:t>
            </a:r>
            <a:endParaRPr lang="en-US" sz="1800" b="1" dirty="0">
              <a:latin typeface="Georgia"/>
              <a:ea typeface="Verdana"/>
            </a:endParaRPr>
          </a:p>
          <a:p>
            <a:pPr marL="171450" indent="-171450">
              <a:buFont typeface="Arial" panose="020B0604020202020204" pitchFamily="34" charset="0"/>
              <a:buChar char="•"/>
            </a:pPr>
            <a:r>
              <a:rPr lang="sv-SE" dirty="0"/>
              <a:t>Stärk hälsa och livskvalitet hos barn och unga med kroniska sjukdomar och tillstånd i samverkan med kommuner, skolhuvudmän och civilsamhället. I det ingår att höja kunskapen hos barn och närstående om funktionsnedsättningar som påverkar den psykiska hälsan.</a:t>
            </a:r>
          </a:p>
          <a:p>
            <a:pPr marL="171450" indent="-171450">
              <a:buFont typeface="Arial" panose="020B0604020202020204" pitchFamily="34" charset="0"/>
              <a:buChar char="•"/>
            </a:pPr>
            <a:r>
              <a:rPr lang="sv-SE" dirty="0"/>
              <a:t>Flertalet utvecklingsprojekt kopplat till barn och unga pågår i VGR. Dessa bör samordnas och framgångsrika arbetssätt fångas upp och spridas, gemensamt i VGR och vid behov i samverkan med kommuner och civilsamhället.</a:t>
            </a:r>
          </a:p>
          <a:p>
            <a:endParaRPr lang="sv-SE" dirty="0"/>
          </a:p>
        </p:txBody>
      </p:sp>
      <p:sp>
        <p:nvSpPr>
          <p:cNvPr id="4" name="Platshållare för bildnummer 3">
            <a:extLst>
              <a:ext uri="{FF2B5EF4-FFF2-40B4-BE49-F238E27FC236}">
                <a16:creationId xmlns:a16="http://schemas.microsoft.com/office/drawing/2014/main" id="{90F6C71B-24C9-92E9-FEBB-163E59421B78}"/>
              </a:ext>
            </a:extLst>
          </p:cNvPr>
          <p:cNvSpPr>
            <a:spLocks noGrp="1"/>
          </p:cNvSpPr>
          <p:nvPr>
            <p:ph type="sldNum" sz="quarter" idx="5"/>
          </p:nvPr>
        </p:nvSpPr>
        <p:spPr/>
        <p:txBody>
          <a:bodyPr/>
          <a:lstStyle/>
          <a:p>
            <a:fld id="{B0FA2B51-39F8-4119-83AC-D72CEADC0E93}" type="slidenum">
              <a:rPr lang="sv-SE" smtClean="0"/>
              <a:t>14</a:t>
            </a:fld>
            <a:endParaRPr lang="sv-SE"/>
          </a:p>
        </p:txBody>
      </p:sp>
    </p:spTree>
    <p:extLst>
      <p:ext uri="{BB962C8B-B14F-4D97-AF65-F5344CB8AC3E}">
        <p14:creationId xmlns:p14="http://schemas.microsoft.com/office/powerpoint/2010/main" val="2058258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26DF7-A42D-4A5C-6420-5EB2C7BB679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182F274-6F7A-0A6F-BDCE-DFAE7DA7D8B1}"/>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1BFD0ADA-8B35-C9A2-968D-3F85E0FB3280}"/>
              </a:ext>
            </a:extLst>
          </p:cNvPr>
          <p:cNvSpPr>
            <a:spLocks noGrp="1"/>
          </p:cNvSpPr>
          <p:nvPr>
            <p:ph type="body" idx="1"/>
          </p:nvPr>
        </p:nvSpPr>
        <p:spPr/>
        <p:txBody>
          <a:bodyPr/>
          <a:lstStyle/>
          <a:p>
            <a:r>
              <a:rPr lang="sv-SE" dirty="0"/>
              <a:t>VGR ska aktivt arbeta för en god arbetsmiljö, återhämtning och återgång till arbete, för att förebygga psykisk ohälsa. Många med psykisk ohälsa, kognitiv funktionsnedsättning eller </a:t>
            </a:r>
            <a:r>
              <a:rPr lang="sv-SE" dirty="0" err="1"/>
              <a:t>neurodiversitet</a:t>
            </a:r>
            <a:r>
              <a:rPr lang="sv-SE" dirty="0"/>
              <a:t> behöver hjälp för att  delta i arbetslivet. Här är förebyggande arbete i samverkan med samhällsaktörer och civilsamhället viktigt.</a:t>
            </a:r>
          </a:p>
          <a:p>
            <a:endParaRPr lang="sv-SE" dirty="0"/>
          </a:p>
        </p:txBody>
      </p:sp>
      <p:sp>
        <p:nvSpPr>
          <p:cNvPr id="4" name="Platshållare för bildnummer 3">
            <a:extLst>
              <a:ext uri="{FF2B5EF4-FFF2-40B4-BE49-F238E27FC236}">
                <a16:creationId xmlns:a16="http://schemas.microsoft.com/office/drawing/2014/main" id="{14C219E8-08D9-C31B-B65E-1094BDDC1121}"/>
              </a:ext>
            </a:extLst>
          </p:cNvPr>
          <p:cNvSpPr>
            <a:spLocks noGrp="1"/>
          </p:cNvSpPr>
          <p:nvPr>
            <p:ph type="sldNum" sz="quarter" idx="5"/>
          </p:nvPr>
        </p:nvSpPr>
        <p:spPr/>
        <p:txBody>
          <a:bodyPr/>
          <a:lstStyle/>
          <a:p>
            <a:fld id="{B0FA2B51-39F8-4119-83AC-D72CEADC0E93}" type="slidenum">
              <a:rPr lang="sv-SE" smtClean="0"/>
              <a:t>15</a:t>
            </a:fld>
            <a:endParaRPr lang="sv-SE"/>
          </a:p>
        </p:txBody>
      </p:sp>
    </p:spTree>
    <p:extLst>
      <p:ext uri="{BB962C8B-B14F-4D97-AF65-F5344CB8AC3E}">
        <p14:creationId xmlns:p14="http://schemas.microsoft.com/office/powerpoint/2010/main" val="2029772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72F490-8DD4-61CD-2433-ECB40A05AEBC}"/>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DF8A07D-48B0-7756-0DF6-B0F200E0CBE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547536A0-3AF4-11C2-57EF-1D6A2EEF6F91}"/>
              </a:ext>
            </a:extLst>
          </p:cNvPr>
          <p:cNvSpPr>
            <a:spLocks noGrp="1"/>
          </p:cNvSpPr>
          <p:nvPr>
            <p:ph type="body" idx="1"/>
          </p:nvPr>
        </p:nvSpPr>
        <p:spPr/>
        <p:txBody>
          <a:bodyPr/>
          <a:lstStyle/>
          <a:p>
            <a:r>
              <a:rPr lang="sv-SE" b="1" dirty="0"/>
              <a:t>Strategiska åtgärdsområden för VGR ​</a:t>
            </a:r>
          </a:p>
          <a:p>
            <a:pPr marL="171450" indent="-171450">
              <a:buFont typeface="Arial" panose="020B0604020202020204" pitchFamily="34" charset="0"/>
              <a:buChar char="•"/>
            </a:pPr>
            <a:r>
              <a:rPr lang="sv-SE" dirty="0"/>
              <a:t>I samverkan med andra samhällsaktörer verka för återgång till arbete/sysselsättning efter sjukskrivning eller arbetslöshet, med ett personcentrerat perspektiv. </a:t>
            </a:r>
          </a:p>
          <a:p>
            <a:pPr marL="171450" indent="-171450">
              <a:buFont typeface="Arial" panose="020B0604020202020204" pitchFamily="34" charset="0"/>
              <a:buChar char="•"/>
            </a:pPr>
            <a:r>
              <a:rPr lang="sv-SE" dirty="0"/>
              <a:t>Öka kunskapen hos hälso- och sjukvårdens personal om olika funktionsvariationer för att bättre förstå individens möjlighet till arbete och egen försörjning.</a:t>
            </a:r>
          </a:p>
          <a:p>
            <a:endParaRPr lang="sv-SE" dirty="0"/>
          </a:p>
        </p:txBody>
      </p:sp>
      <p:sp>
        <p:nvSpPr>
          <p:cNvPr id="4" name="Platshållare för bildnummer 3">
            <a:extLst>
              <a:ext uri="{FF2B5EF4-FFF2-40B4-BE49-F238E27FC236}">
                <a16:creationId xmlns:a16="http://schemas.microsoft.com/office/drawing/2014/main" id="{18445E72-9ADA-F190-B871-0AEE0C37DD4B}"/>
              </a:ext>
            </a:extLst>
          </p:cNvPr>
          <p:cNvSpPr>
            <a:spLocks noGrp="1"/>
          </p:cNvSpPr>
          <p:nvPr>
            <p:ph type="sldNum" sz="quarter" idx="5"/>
          </p:nvPr>
        </p:nvSpPr>
        <p:spPr/>
        <p:txBody>
          <a:bodyPr/>
          <a:lstStyle/>
          <a:p>
            <a:fld id="{B0FA2B51-39F8-4119-83AC-D72CEADC0E93}" type="slidenum">
              <a:rPr lang="sv-SE" smtClean="0"/>
              <a:t>16</a:t>
            </a:fld>
            <a:endParaRPr lang="sv-SE"/>
          </a:p>
        </p:txBody>
      </p:sp>
    </p:spTree>
    <p:extLst>
      <p:ext uri="{BB962C8B-B14F-4D97-AF65-F5344CB8AC3E}">
        <p14:creationId xmlns:p14="http://schemas.microsoft.com/office/powerpoint/2010/main" val="2626738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CB9F47-4906-C8DC-4F9D-64BB858C6666}"/>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1A5867BA-7BDD-F5DE-8BE6-F4DB1BA771B3}"/>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09C12E8-3C21-D06F-59B3-A41E037B6060}"/>
              </a:ext>
            </a:extLst>
          </p:cNvPr>
          <p:cNvSpPr>
            <a:spLocks noGrp="1"/>
          </p:cNvSpPr>
          <p:nvPr>
            <p:ph type="body" idx="1"/>
          </p:nvPr>
        </p:nvSpPr>
        <p:spPr/>
        <p:txBody>
          <a:bodyPr/>
          <a:lstStyle/>
          <a:p>
            <a:r>
              <a:rPr lang="sv-SE" dirty="0"/>
              <a:t>Inkludering och delaktighet kräver gemensamma insatser, där samverkan och samordning mellan samhällets aktörer är centralt. Genom den regionala planen samordnas VGR:s fyra samhällsuppdrag. Detta ger förutsättningar att utveckla sociala aktiviteter, socialt stöd, hållbara livsmiljöer och tillgången till friluftsliv.</a:t>
            </a:r>
          </a:p>
          <a:p>
            <a:endParaRPr lang="sv-SE" dirty="0"/>
          </a:p>
        </p:txBody>
      </p:sp>
      <p:sp>
        <p:nvSpPr>
          <p:cNvPr id="4" name="Platshållare för bildnummer 3">
            <a:extLst>
              <a:ext uri="{FF2B5EF4-FFF2-40B4-BE49-F238E27FC236}">
                <a16:creationId xmlns:a16="http://schemas.microsoft.com/office/drawing/2014/main" id="{8A8E55D9-CFBC-0799-8A8C-95902F796A02}"/>
              </a:ext>
            </a:extLst>
          </p:cNvPr>
          <p:cNvSpPr>
            <a:spLocks noGrp="1"/>
          </p:cNvSpPr>
          <p:nvPr>
            <p:ph type="sldNum" sz="quarter" idx="5"/>
          </p:nvPr>
        </p:nvSpPr>
        <p:spPr/>
        <p:txBody>
          <a:bodyPr/>
          <a:lstStyle/>
          <a:p>
            <a:fld id="{B0FA2B51-39F8-4119-83AC-D72CEADC0E93}" type="slidenum">
              <a:rPr lang="sv-SE" smtClean="0"/>
              <a:t>17</a:t>
            </a:fld>
            <a:endParaRPr lang="sv-SE"/>
          </a:p>
        </p:txBody>
      </p:sp>
    </p:spTree>
    <p:extLst>
      <p:ext uri="{BB962C8B-B14F-4D97-AF65-F5344CB8AC3E}">
        <p14:creationId xmlns:p14="http://schemas.microsoft.com/office/powerpoint/2010/main" val="5193405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F1EBF8-2C34-A65B-F312-06417D779DD0}"/>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E5FA89C2-E12E-9DB0-9030-1FA8DA52ECB5}"/>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264081AA-7102-8D4D-8755-1E2AAE7B9D9C}"/>
              </a:ext>
            </a:extLst>
          </p:cNvPr>
          <p:cNvSpPr>
            <a:spLocks noGrp="1"/>
          </p:cNvSpPr>
          <p:nvPr>
            <p:ph type="body" idx="1"/>
          </p:nvPr>
        </p:nvSpPr>
        <p:spPr/>
        <p:txBody>
          <a:bodyPr/>
          <a:lstStyle/>
          <a:p>
            <a:r>
              <a:rPr lang="sv-SE" b="1" dirty="0"/>
              <a:t>Strategiska åtgärdsområden för VGR​</a:t>
            </a:r>
          </a:p>
          <a:p>
            <a:pPr marL="171450" indent="-171450">
              <a:buFont typeface="Arial" panose="020B0604020202020204" pitchFamily="34" charset="0"/>
              <a:buChar char="•"/>
            </a:pPr>
            <a:r>
              <a:rPr lang="sv-SE" dirty="0"/>
              <a:t>Kompetensutveckling för ett professionellt bemötande av alla som söker vård för psykisk ohälsa. ​</a:t>
            </a:r>
          </a:p>
          <a:p>
            <a:pPr marL="171450" indent="-171450">
              <a:buFont typeface="Arial" panose="020B0604020202020204" pitchFamily="34" charset="0"/>
              <a:buChar char="•"/>
            </a:pPr>
            <a:r>
              <a:rPr lang="sv-SE" dirty="0"/>
              <a:t>Öka kunskapen hos VGR:s personal om stigmatisering och diskriminering vid psykisk ohälsa.  ​</a:t>
            </a:r>
          </a:p>
          <a:p>
            <a:pPr marL="171450" indent="-171450">
              <a:buFont typeface="Arial" panose="020B0604020202020204" pitchFamily="34" charset="0"/>
              <a:buChar char="•"/>
            </a:pPr>
            <a:r>
              <a:rPr lang="sv-SE" dirty="0"/>
              <a:t>I samverkan med andra samhällsaktörer utveckla insatser som riktas både till grupper med förhöjd risk för psykisk ohälsa, och invånare med förhöjd risk att hamna i ett utanförskap​</a:t>
            </a:r>
          </a:p>
          <a:p>
            <a:endParaRPr lang="sv-SE" dirty="0"/>
          </a:p>
        </p:txBody>
      </p:sp>
      <p:sp>
        <p:nvSpPr>
          <p:cNvPr id="4" name="Platshållare för bildnummer 3">
            <a:extLst>
              <a:ext uri="{FF2B5EF4-FFF2-40B4-BE49-F238E27FC236}">
                <a16:creationId xmlns:a16="http://schemas.microsoft.com/office/drawing/2014/main" id="{5C9C6A4D-1126-D2B1-CA8B-5D1607B94377}"/>
              </a:ext>
            </a:extLst>
          </p:cNvPr>
          <p:cNvSpPr>
            <a:spLocks noGrp="1"/>
          </p:cNvSpPr>
          <p:nvPr>
            <p:ph type="sldNum" sz="quarter" idx="5"/>
          </p:nvPr>
        </p:nvSpPr>
        <p:spPr/>
        <p:txBody>
          <a:bodyPr/>
          <a:lstStyle/>
          <a:p>
            <a:fld id="{B0FA2B51-39F8-4119-83AC-D72CEADC0E93}" type="slidenum">
              <a:rPr lang="sv-SE" smtClean="0"/>
              <a:t>18</a:t>
            </a:fld>
            <a:endParaRPr lang="sv-SE"/>
          </a:p>
        </p:txBody>
      </p:sp>
    </p:spTree>
    <p:extLst>
      <p:ext uri="{BB962C8B-B14F-4D97-AF65-F5344CB8AC3E}">
        <p14:creationId xmlns:p14="http://schemas.microsoft.com/office/powerpoint/2010/main" val="2522230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834B2B-C34D-B28B-5DAA-7EDD2B45082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55A69E3E-CEDD-85C4-5D5C-3B7D7F0EC54F}"/>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323C35E6-88BA-8156-A87D-B83D756F7888}"/>
              </a:ext>
            </a:extLst>
          </p:cNvPr>
          <p:cNvSpPr>
            <a:spLocks noGrp="1"/>
          </p:cNvSpPr>
          <p:nvPr>
            <p:ph type="body" idx="1"/>
          </p:nvPr>
        </p:nvSpPr>
        <p:spPr/>
        <p:txBody>
          <a:bodyPr/>
          <a:lstStyle/>
          <a:p>
            <a:r>
              <a:rPr lang="sv-SE" dirty="0"/>
              <a:t>Invånarna ska möta en personcentrerad, sammanhållen och evidensbaserad hälso- och sjukvård, som är jämlik oavsett var man bor. Hälso- och sjukvården ska vara hälsofrämjande, förebyggande och behandlande för såväl barn, vuxna och äldre. Den ska präglas av kunskap om psykisk hälsa och suicidprevention i samtliga vårdnivåer. Kunskapen ska vara tillgänglig och uppdaterad för att möta människors behov och samhällets utveckling. </a:t>
            </a:r>
          </a:p>
          <a:p>
            <a:endParaRPr lang="sv-SE" dirty="0"/>
          </a:p>
        </p:txBody>
      </p:sp>
      <p:sp>
        <p:nvSpPr>
          <p:cNvPr id="4" name="Platshållare för bildnummer 3">
            <a:extLst>
              <a:ext uri="{FF2B5EF4-FFF2-40B4-BE49-F238E27FC236}">
                <a16:creationId xmlns:a16="http://schemas.microsoft.com/office/drawing/2014/main" id="{40AC4C8C-31D4-6ACC-3DAE-F6BCE5166593}"/>
              </a:ext>
            </a:extLst>
          </p:cNvPr>
          <p:cNvSpPr>
            <a:spLocks noGrp="1"/>
          </p:cNvSpPr>
          <p:nvPr>
            <p:ph type="sldNum" sz="quarter" idx="5"/>
          </p:nvPr>
        </p:nvSpPr>
        <p:spPr/>
        <p:txBody>
          <a:bodyPr/>
          <a:lstStyle/>
          <a:p>
            <a:fld id="{B0FA2B51-39F8-4119-83AC-D72CEADC0E93}" type="slidenum">
              <a:rPr lang="sv-SE" smtClean="0"/>
              <a:t>19</a:t>
            </a:fld>
            <a:endParaRPr lang="sv-SE"/>
          </a:p>
        </p:txBody>
      </p:sp>
    </p:spTree>
    <p:extLst>
      <p:ext uri="{BB962C8B-B14F-4D97-AF65-F5344CB8AC3E}">
        <p14:creationId xmlns:p14="http://schemas.microsoft.com/office/powerpoint/2010/main" val="1878439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44EBDF-6123-D68C-D758-49C7EF78A46F}"/>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92661B5-91BD-949D-16AA-6CF34EFA589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F377DE07-DF4A-0FB2-1B15-C0316C246E39}"/>
              </a:ext>
            </a:extLst>
          </p:cNvPr>
          <p:cNvSpPr>
            <a:spLocks noGrp="1"/>
          </p:cNvSpPr>
          <p:nvPr>
            <p:ph type="body" idx="1"/>
          </p:nvPr>
        </p:nvSpPr>
        <p:spPr/>
        <p:txBody>
          <a:bodyPr/>
          <a:lstStyle/>
          <a:p>
            <a:r>
              <a:rPr lang="sv-SE" b="1" dirty="0"/>
              <a:t>Strategiska åtgärdsområden för VGR</a:t>
            </a:r>
          </a:p>
          <a:p>
            <a:endParaRPr lang="sv-SE" dirty="0"/>
          </a:p>
          <a:p>
            <a:r>
              <a:rPr lang="sv-SE" b="1" dirty="0"/>
              <a:t>Jämlik vård </a:t>
            </a:r>
          </a:p>
          <a:p>
            <a:pPr marL="171450" indent="-171450">
              <a:buFont typeface="Arial" panose="020B0604020202020204" pitchFamily="34" charset="0"/>
              <a:buChar char="•"/>
            </a:pPr>
            <a:r>
              <a:rPr lang="sv-SE" dirty="0"/>
              <a:t>Fortsatt utveckla möjligheterna för barn, unga, vuxna och äldre att vara delaktiga och medskapande i sin egen hälso- och sjukvård, utifrån sina förutsättningar. </a:t>
            </a:r>
          </a:p>
          <a:p>
            <a:pPr marL="171450" indent="-171450">
              <a:buFont typeface="Arial" panose="020B0604020202020204" pitchFamily="34" charset="0"/>
              <a:buChar char="•"/>
            </a:pPr>
            <a:r>
              <a:rPr lang="sv-SE" dirty="0"/>
              <a:t>Fortsatt utveckla en likvärdig och jämlik hälso- och sjukvård och tillgängliggöra ett regionalt digitalt behandlingsutbud. Hälsoklyftor och grupper med låg tillit till hälso- och sjukvården behöver beaktas särskilt. </a:t>
            </a:r>
          </a:p>
          <a:p>
            <a:pPr marL="171450" indent="-171450">
              <a:buFont typeface="Arial" panose="020B0604020202020204" pitchFamily="34" charset="0"/>
              <a:buChar char="•"/>
            </a:pPr>
            <a:r>
              <a:rPr lang="sv-SE" dirty="0"/>
              <a:t>Säkerställa förflyttningen i riktning mot Socialstyrelsens målbild för vårdcentralernas omhändertagande av psykisk ohälsa. </a:t>
            </a:r>
          </a:p>
          <a:p>
            <a:pPr marL="171450" indent="-171450">
              <a:buFont typeface="Arial" panose="020B0604020202020204" pitchFamily="34" charset="0"/>
              <a:buChar char="•"/>
            </a:pPr>
            <a:r>
              <a:rPr lang="sv-SE" dirty="0"/>
              <a:t>Utveckla systemledarskapet inom hälso- och sjukvården med syfte att säkerställa ett samlat ansvar för att leverera personcentrerad och sammanhållen vård och omsorg till länets invånare.</a:t>
            </a:r>
          </a:p>
          <a:p>
            <a:pPr marL="171450" indent="-171450">
              <a:buFont typeface="Arial" panose="020B0604020202020204" pitchFamily="34" charset="0"/>
              <a:buChar char="•"/>
            </a:pPr>
            <a:r>
              <a:rPr lang="sv-SE" dirty="0"/>
              <a:t>Undersöka ersättningsmodeller som stödjer samverkan</a:t>
            </a:r>
          </a:p>
          <a:p>
            <a:endParaRPr lang="sv-SE" dirty="0"/>
          </a:p>
        </p:txBody>
      </p:sp>
      <p:sp>
        <p:nvSpPr>
          <p:cNvPr id="4" name="Platshållare för bildnummer 3">
            <a:extLst>
              <a:ext uri="{FF2B5EF4-FFF2-40B4-BE49-F238E27FC236}">
                <a16:creationId xmlns:a16="http://schemas.microsoft.com/office/drawing/2014/main" id="{EF11934C-AFA4-F0DA-0123-CF68D57C1F6E}"/>
              </a:ext>
            </a:extLst>
          </p:cNvPr>
          <p:cNvSpPr>
            <a:spLocks noGrp="1"/>
          </p:cNvSpPr>
          <p:nvPr>
            <p:ph type="sldNum" sz="quarter" idx="5"/>
          </p:nvPr>
        </p:nvSpPr>
        <p:spPr/>
        <p:txBody>
          <a:bodyPr/>
          <a:lstStyle/>
          <a:p>
            <a:fld id="{B0FA2B51-39F8-4119-83AC-D72CEADC0E93}" type="slidenum">
              <a:rPr lang="sv-SE" smtClean="0"/>
              <a:t>20</a:t>
            </a:fld>
            <a:endParaRPr lang="sv-SE"/>
          </a:p>
        </p:txBody>
      </p:sp>
    </p:spTree>
    <p:extLst>
      <p:ext uri="{BB962C8B-B14F-4D97-AF65-F5344CB8AC3E}">
        <p14:creationId xmlns:p14="http://schemas.microsoft.com/office/powerpoint/2010/main" val="2240212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2EE673-D7C8-C45E-2DB9-795531A6F80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13241F5-E14E-010E-ACB0-DD5AF1C5A879}"/>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F8B21604-7511-A80A-7EB1-7B087ACC7FF8}"/>
              </a:ext>
            </a:extLst>
          </p:cNvPr>
          <p:cNvSpPr>
            <a:spLocks noGrp="1"/>
          </p:cNvSpPr>
          <p:nvPr>
            <p:ph type="body" idx="1"/>
          </p:nvPr>
        </p:nvSpPr>
        <p:spPr/>
        <p:txBody>
          <a:bodyPr/>
          <a:lstStyle/>
          <a:p>
            <a:r>
              <a:rPr lang="sv-SE" b="1" dirty="0"/>
              <a:t>Strategiska åtgärdsområden för VGR</a:t>
            </a:r>
          </a:p>
          <a:p>
            <a:endParaRPr lang="sv-SE" dirty="0"/>
          </a:p>
          <a:p>
            <a:r>
              <a:rPr lang="sv-SE" b="1" dirty="0"/>
              <a:t>Komplexa behov </a:t>
            </a:r>
          </a:p>
          <a:p>
            <a:pPr marL="171450" indent="-171450">
              <a:buFont typeface="Arial" panose="020B0604020202020204" pitchFamily="34" charset="0"/>
              <a:buChar char="•"/>
            </a:pPr>
            <a:r>
              <a:rPr lang="sv-SE" dirty="0"/>
              <a:t>Säkerställa regional samsyn och handläggning av akuta situationer som inbegriper blåljusverksamheter. </a:t>
            </a:r>
          </a:p>
          <a:p>
            <a:pPr marL="171450" indent="-171450">
              <a:buFont typeface="Arial" panose="020B0604020202020204" pitchFamily="34" charset="0"/>
              <a:buChar char="•"/>
            </a:pPr>
            <a:r>
              <a:rPr lang="sv-SE" dirty="0"/>
              <a:t>Utveckla regional metodik för uppsökande verksamhet för målgrupper som har utmaningar i att söka vård. </a:t>
            </a:r>
          </a:p>
          <a:p>
            <a:pPr marL="171450" indent="-171450">
              <a:buFont typeface="Arial" panose="020B0604020202020204" pitchFamily="34" charset="0"/>
              <a:buChar char="•"/>
            </a:pPr>
            <a:r>
              <a:rPr lang="sv-SE" dirty="0"/>
              <a:t>Förbättra somatisk vård, munhälsovård och sexuell och reproduktiv hälsa för målgruppen med svåra psykiatriska tillstånd, inklusive skadligt bruk och beroende och funktionsnedsättningar. </a:t>
            </a:r>
          </a:p>
          <a:p>
            <a:pPr marL="171450" indent="-171450">
              <a:buFont typeface="Arial" panose="020B0604020202020204" pitchFamily="34" charset="0"/>
              <a:buChar char="•"/>
            </a:pPr>
            <a:r>
              <a:rPr lang="sv-SE" dirty="0"/>
              <a:t>Arbeta för en personcentrerad, trygg och meningsfull heldygnsvård som främjar återhämtning, och förstärka arbetet med att minska behovet av tvångsvård och tvångsåtgärder, till exempel genom brukarstyrd inläggning. </a:t>
            </a:r>
          </a:p>
          <a:p>
            <a:endParaRPr lang="sv-SE" dirty="0"/>
          </a:p>
        </p:txBody>
      </p:sp>
      <p:sp>
        <p:nvSpPr>
          <p:cNvPr id="4" name="Platshållare för bildnummer 3">
            <a:extLst>
              <a:ext uri="{FF2B5EF4-FFF2-40B4-BE49-F238E27FC236}">
                <a16:creationId xmlns:a16="http://schemas.microsoft.com/office/drawing/2014/main" id="{0A99213E-B438-4108-860A-106E793E2CF9}"/>
              </a:ext>
            </a:extLst>
          </p:cNvPr>
          <p:cNvSpPr>
            <a:spLocks noGrp="1"/>
          </p:cNvSpPr>
          <p:nvPr>
            <p:ph type="sldNum" sz="quarter" idx="5"/>
          </p:nvPr>
        </p:nvSpPr>
        <p:spPr/>
        <p:txBody>
          <a:bodyPr/>
          <a:lstStyle/>
          <a:p>
            <a:fld id="{B0FA2B51-39F8-4119-83AC-D72CEADC0E93}" type="slidenum">
              <a:rPr lang="sv-SE" smtClean="0"/>
              <a:t>21</a:t>
            </a:fld>
            <a:endParaRPr lang="sv-SE"/>
          </a:p>
        </p:txBody>
      </p:sp>
    </p:spTree>
    <p:extLst>
      <p:ext uri="{BB962C8B-B14F-4D97-AF65-F5344CB8AC3E}">
        <p14:creationId xmlns:p14="http://schemas.microsoft.com/office/powerpoint/2010/main" val="140127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Regeringen antog i januari 2025 en nationell strategi för psykisk hälsa och suicidprevention. Den nationella strategin syftar till att ge en långsiktig inriktning för arbetet under perioden 2025–2034. Utifrån den nationella strategin har beredningen för psykisk hälsa beslutat om en strategisk inriktning för psykisk hälsa och suicidprevention för Västra Götalandsregionen (VGR). Inriktningen ligger till grund för den regionala planen som beslutades av den strategiska hälso- och sjukvårdsnämnden i mars 2026.</a:t>
            </a:r>
          </a:p>
          <a:p>
            <a:endParaRPr lang="sv-SE" dirty="0"/>
          </a:p>
        </p:txBody>
      </p:sp>
      <p:sp>
        <p:nvSpPr>
          <p:cNvPr id="4" name="Platshållare för bildnummer 3"/>
          <p:cNvSpPr>
            <a:spLocks noGrp="1"/>
          </p:cNvSpPr>
          <p:nvPr>
            <p:ph type="sldNum" sz="quarter" idx="5"/>
          </p:nvPr>
        </p:nvSpPr>
        <p:spPr/>
        <p:txBody>
          <a:bodyPr/>
          <a:lstStyle/>
          <a:p>
            <a:fld id="{B0FA2B51-39F8-4119-83AC-D72CEADC0E93}" type="slidenum">
              <a:rPr lang="sv-SE" smtClean="0"/>
              <a:t>3</a:t>
            </a:fld>
            <a:endParaRPr lang="sv-SE"/>
          </a:p>
        </p:txBody>
      </p:sp>
    </p:spTree>
    <p:extLst>
      <p:ext uri="{BB962C8B-B14F-4D97-AF65-F5344CB8AC3E}">
        <p14:creationId xmlns:p14="http://schemas.microsoft.com/office/powerpoint/2010/main" val="38861883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6E4A3-84E4-0C76-E080-5D23CA1FA14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481EE21A-6032-6FBD-A352-B3DCD4DABBDE}"/>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E2327C0-2971-3DE6-8A27-3BE095DE59F3}"/>
              </a:ext>
            </a:extLst>
          </p:cNvPr>
          <p:cNvSpPr>
            <a:spLocks noGrp="1"/>
          </p:cNvSpPr>
          <p:nvPr>
            <p:ph type="body" idx="1"/>
          </p:nvPr>
        </p:nvSpPr>
        <p:spPr/>
        <p:txBody>
          <a:bodyPr/>
          <a:lstStyle/>
          <a:p>
            <a:r>
              <a:rPr lang="sv-SE" b="1" dirty="0"/>
              <a:t>Strategiska åtgärdsområden för VGR</a:t>
            </a:r>
          </a:p>
          <a:p>
            <a:endParaRPr lang="sv-SE" dirty="0"/>
          </a:p>
          <a:p>
            <a:r>
              <a:rPr lang="sv-SE" b="1" dirty="0"/>
              <a:t>Komplexa behov, forts</a:t>
            </a:r>
          </a:p>
          <a:p>
            <a:pPr marL="171450" indent="-171450">
              <a:buFont typeface="Arial" panose="020B0604020202020204" pitchFamily="34" charset="0"/>
              <a:buChar char="•"/>
            </a:pPr>
            <a:r>
              <a:rPr lang="sv-SE" dirty="0"/>
              <a:t>Förbereda för att överta det ansvar som föreskrivs utifrån samsjuklighetsreformen. </a:t>
            </a:r>
          </a:p>
          <a:p>
            <a:pPr marL="171450" indent="-171450">
              <a:buFont typeface="Arial" panose="020B0604020202020204" pitchFamily="34" charset="0"/>
              <a:buChar char="•"/>
            </a:pPr>
            <a:r>
              <a:rPr lang="sv-SE" dirty="0"/>
              <a:t>Utveckla samverkansformer som integrerade team för barn, unga och vuxna med komplex problematik. </a:t>
            </a:r>
          </a:p>
          <a:p>
            <a:pPr marL="171450" indent="-171450">
              <a:buFont typeface="Arial" panose="020B0604020202020204" pitchFamily="34" charset="0"/>
              <a:buChar char="•"/>
            </a:pPr>
            <a:r>
              <a:rPr lang="sv-SE" dirty="0"/>
              <a:t>Sträva mot en behovsstyrd vård där invånare med psykiatrisk problematik får tillgång till den vård och de resurser som behövs. </a:t>
            </a:r>
          </a:p>
          <a:p>
            <a:pPr marL="171450" indent="-171450">
              <a:buFont typeface="Arial" panose="020B0604020202020204" pitchFamily="34" charset="0"/>
              <a:buChar char="•"/>
            </a:pPr>
            <a:r>
              <a:rPr lang="sv-SE" dirty="0"/>
              <a:t>Säkra tillgång till vårdplatser inom barn- och ungdomspsykiatrin, vuxenpsykiatrin samt rättspsykiatrin för att möta invånarnas behov. </a:t>
            </a:r>
          </a:p>
          <a:p>
            <a:pPr marL="171450" indent="-171450">
              <a:buFont typeface="Arial" panose="020B0604020202020204" pitchFamily="34" charset="0"/>
              <a:buChar char="•"/>
            </a:pPr>
            <a:r>
              <a:rPr lang="sv-SE" dirty="0"/>
              <a:t>Tillsammans med samtliga kommuner i Västra Götaland utveckla och samordna en säker återgång till samhället efter rättspsykiatrisk vård. Invånare under 18 år som döms till rättspsykiatrisk vård behöver särskilt beaktas. </a:t>
            </a:r>
          </a:p>
          <a:p>
            <a:pPr marL="171450" indent="-171450">
              <a:buFont typeface="Arial" panose="020B0604020202020204" pitchFamily="34" charset="0"/>
              <a:buChar char="•"/>
            </a:pPr>
            <a:r>
              <a:rPr lang="sv-SE" dirty="0"/>
              <a:t>Förbättra strukturer för tillgång till vård och behandling för invånare som är i samhällets förvar. </a:t>
            </a:r>
          </a:p>
          <a:p>
            <a:endParaRPr lang="sv-SE" dirty="0"/>
          </a:p>
        </p:txBody>
      </p:sp>
      <p:sp>
        <p:nvSpPr>
          <p:cNvPr id="4" name="Platshållare för bildnummer 3">
            <a:extLst>
              <a:ext uri="{FF2B5EF4-FFF2-40B4-BE49-F238E27FC236}">
                <a16:creationId xmlns:a16="http://schemas.microsoft.com/office/drawing/2014/main" id="{8D22E1A3-9302-0483-4F77-0813C0EAF6FF}"/>
              </a:ext>
            </a:extLst>
          </p:cNvPr>
          <p:cNvSpPr>
            <a:spLocks noGrp="1"/>
          </p:cNvSpPr>
          <p:nvPr>
            <p:ph type="sldNum" sz="quarter" idx="5"/>
          </p:nvPr>
        </p:nvSpPr>
        <p:spPr/>
        <p:txBody>
          <a:bodyPr/>
          <a:lstStyle/>
          <a:p>
            <a:fld id="{B0FA2B51-39F8-4119-83AC-D72CEADC0E93}" type="slidenum">
              <a:rPr lang="sv-SE" smtClean="0"/>
              <a:t>22</a:t>
            </a:fld>
            <a:endParaRPr lang="sv-SE"/>
          </a:p>
        </p:txBody>
      </p:sp>
    </p:spTree>
    <p:extLst>
      <p:ext uri="{BB962C8B-B14F-4D97-AF65-F5344CB8AC3E}">
        <p14:creationId xmlns:p14="http://schemas.microsoft.com/office/powerpoint/2010/main" val="3641188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BCBC93-B381-2E03-80C4-F4B58EA0F4CB}"/>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EAA8972-A610-1059-41C9-55E69F0E469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F2850CB4-0A81-4E98-6F03-5339372DB969}"/>
              </a:ext>
            </a:extLst>
          </p:cNvPr>
          <p:cNvSpPr>
            <a:spLocks noGrp="1"/>
          </p:cNvSpPr>
          <p:nvPr>
            <p:ph type="body" idx="1"/>
          </p:nvPr>
        </p:nvSpPr>
        <p:spPr/>
        <p:txBody>
          <a:bodyPr/>
          <a:lstStyle/>
          <a:p>
            <a:r>
              <a:rPr lang="sv-SE" b="1" dirty="0"/>
              <a:t>Strategiska åtgärdsområden för VGR</a:t>
            </a:r>
          </a:p>
          <a:p>
            <a:endParaRPr lang="sv-SE" dirty="0"/>
          </a:p>
          <a:p>
            <a:r>
              <a:rPr lang="sv-SE" b="1" dirty="0"/>
              <a:t>Brukarinflytande och patientsäkerhet</a:t>
            </a:r>
          </a:p>
          <a:p>
            <a:pPr marL="171450" indent="-171450">
              <a:buFont typeface="Arial" panose="020B0604020202020204" pitchFamily="34" charset="0"/>
              <a:buChar char="•"/>
            </a:pPr>
            <a:r>
              <a:rPr lang="sv-SE" dirty="0"/>
              <a:t>Skapa stabila förutsättningar för samverkan med brukarorganisationer, så att erfarenhet av psykisk ohälsa blir en del av hälso- och sjukvårdens utvecklingsarbete och insatser</a:t>
            </a:r>
          </a:p>
          <a:p>
            <a:pPr marL="171450" indent="-171450">
              <a:buFont typeface="Arial" panose="020B0604020202020204" pitchFamily="34" charset="0"/>
              <a:buChar char="•"/>
            </a:pPr>
            <a:r>
              <a:rPr lang="sv-SE" dirty="0"/>
              <a:t>Utveckla familjeinriktat stöd till anhöriga och andra närstående till personer med psykisk ohälsa och psykiatriska tillstånd, samt till efterlevande vid suicid. </a:t>
            </a:r>
          </a:p>
          <a:p>
            <a:pPr marL="0" indent="0">
              <a:buFont typeface="Arial" panose="020B0604020202020204" pitchFamily="34" charset="0"/>
              <a:buNone/>
            </a:pPr>
            <a:endParaRPr lang="sv-SE" b="1" dirty="0"/>
          </a:p>
          <a:p>
            <a:pPr marL="0" indent="0">
              <a:buFont typeface="Arial" panose="020B0604020202020204" pitchFamily="34" charset="0"/>
              <a:buNone/>
            </a:pPr>
            <a:r>
              <a:rPr lang="sv-SE" b="1" dirty="0"/>
              <a:t>Utvärdering</a:t>
            </a:r>
          </a:p>
          <a:p>
            <a:pPr marL="171450" indent="-171450">
              <a:buFont typeface="Arial" panose="020B0604020202020204" pitchFamily="34" charset="0"/>
              <a:buChar char="•"/>
            </a:pPr>
            <a:r>
              <a:rPr lang="sv-SE" dirty="0"/>
              <a:t>Utveckla systematisk uppföljning och utvärdering av vårdprocesser genom brukarrevisioner och informationsdriven vårdanalys. Analysera behov av förändringar för att kunna möta invånarnas behov. </a:t>
            </a:r>
          </a:p>
          <a:p>
            <a:pPr marL="171450" indent="-171450">
              <a:buFont typeface="Arial" panose="020B0604020202020204" pitchFamily="34" charset="0"/>
              <a:buChar char="•"/>
            </a:pPr>
            <a:r>
              <a:rPr lang="sv-SE" dirty="0"/>
              <a:t>Samordna det patientsäkerhetsarbete som sker inom VGR, med särskilt fokus på suicid och tvångsvård. </a:t>
            </a:r>
          </a:p>
          <a:p>
            <a:endParaRPr lang="sv-SE" dirty="0"/>
          </a:p>
        </p:txBody>
      </p:sp>
      <p:sp>
        <p:nvSpPr>
          <p:cNvPr id="4" name="Platshållare för bildnummer 3">
            <a:extLst>
              <a:ext uri="{FF2B5EF4-FFF2-40B4-BE49-F238E27FC236}">
                <a16:creationId xmlns:a16="http://schemas.microsoft.com/office/drawing/2014/main" id="{24FE0E8E-5873-2BCE-98B7-B03795D1FE95}"/>
              </a:ext>
            </a:extLst>
          </p:cNvPr>
          <p:cNvSpPr>
            <a:spLocks noGrp="1"/>
          </p:cNvSpPr>
          <p:nvPr>
            <p:ph type="sldNum" sz="quarter" idx="5"/>
          </p:nvPr>
        </p:nvSpPr>
        <p:spPr/>
        <p:txBody>
          <a:bodyPr/>
          <a:lstStyle/>
          <a:p>
            <a:fld id="{B0FA2B51-39F8-4119-83AC-D72CEADC0E93}" type="slidenum">
              <a:rPr lang="sv-SE" smtClean="0"/>
              <a:t>23</a:t>
            </a:fld>
            <a:endParaRPr lang="sv-SE"/>
          </a:p>
        </p:txBody>
      </p:sp>
    </p:spTree>
    <p:extLst>
      <p:ext uri="{BB962C8B-B14F-4D97-AF65-F5344CB8AC3E}">
        <p14:creationId xmlns:p14="http://schemas.microsoft.com/office/powerpoint/2010/main" val="11227546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003FFE-9420-C0BC-06E4-D920F165C460}"/>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A0E1ABF-1031-03E9-7396-EFF8C7FD397D}"/>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0EDB7309-CA80-81E9-10A2-B9F567749070}"/>
              </a:ext>
            </a:extLst>
          </p:cNvPr>
          <p:cNvSpPr>
            <a:spLocks noGrp="1"/>
          </p:cNvSpPr>
          <p:nvPr>
            <p:ph type="body" idx="1"/>
          </p:nvPr>
        </p:nvSpPr>
        <p:spPr/>
        <p:txBody>
          <a:bodyPr/>
          <a:lstStyle/>
          <a:p>
            <a:r>
              <a:rPr lang="sv-SE" dirty="0"/>
              <a:t>Det behövs ett stärkt preventivt arbete vid suicidrisk och suicidalt beteende, framförallt avseende akuta försämringstillstånd. Stödet för närstående till personer med suicidrisk </a:t>
            </a:r>
          </a:p>
          <a:p>
            <a:r>
              <a:rPr lang="sv-SE" dirty="0"/>
              <a:t>behöver utvecklas, liksom stödet till efterlevande vid suicid.</a:t>
            </a:r>
          </a:p>
          <a:p>
            <a:endParaRPr lang="sv-SE" dirty="0"/>
          </a:p>
        </p:txBody>
      </p:sp>
      <p:sp>
        <p:nvSpPr>
          <p:cNvPr id="4" name="Platshållare för bildnummer 3">
            <a:extLst>
              <a:ext uri="{FF2B5EF4-FFF2-40B4-BE49-F238E27FC236}">
                <a16:creationId xmlns:a16="http://schemas.microsoft.com/office/drawing/2014/main" id="{A36FF115-2EBF-53DA-BFD1-F234FB870EA2}"/>
              </a:ext>
            </a:extLst>
          </p:cNvPr>
          <p:cNvSpPr>
            <a:spLocks noGrp="1"/>
          </p:cNvSpPr>
          <p:nvPr>
            <p:ph type="sldNum" sz="quarter" idx="5"/>
          </p:nvPr>
        </p:nvSpPr>
        <p:spPr/>
        <p:txBody>
          <a:bodyPr/>
          <a:lstStyle/>
          <a:p>
            <a:fld id="{B0FA2B51-39F8-4119-83AC-D72CEADC0E93}" type="slidenum">
              <a:rPr lang="sv-SE" smtClean="0"/>
              <a:t>24</a:t>
            </a:fld>
            <a:endParaRPr lang="sv-SE"/>
          </a:p>
        </p:txBody>
      </p:sp>
    </p:spTree>
    <p:extLst>
      <p:ext uri="{BB962C8B-B14F-4D97-AF65-F5344CB8AC3E}">
        <p14:creationId xmlns:p14="http://schemas.microsoft.com/office/powerpoint/2010/main" val="22288868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3C26FB-1B84-03C4-A846-BB79D21019C6}"/>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6428EDB-B295-7F2A-D2A3-62A9D0B2B679}"/>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18456742-8F1A-D1E7-F1ED-5E0AE3875B7B}"/>
              </a:ext>
            </a:extLst>
          </p:cNvPr>
          <p:cNvSpPr>
            <a:spLocks noGrp="1"/>
          </p:cNvSpPr>
          <p:nvPr>
            <p:ph type="body" idx="1"/>
          </p:nvPr>
        </p:nvSpPr>
        <p:spPr/>
        <p:txBody>
          <a:bodyPr/>
          <a:lstStyle/>
          <a:p>
            <a:r>
              <a:rPr lang="sv-SE" b="1" dirty="0"/>
              <a:t>​Strategiska åtgärdsområden för VGR​</a:t>
            </a:r>
          </a:p>
          <a:p>
            <a:pPr marL="171450" indent="-171450">
              <a:buFont typeface="Arial" panose="020B0604020202020204" pitchFamily="34" charset="0"/>
              <a:buChar char="•"/>
            </a:pPr>
            <a:r>
              <a:rPr lang="sv-SE" dirty="0"/>
              <a:t>Kunskapshöjande insatser kring samtal, risk- och skyddsfaktorer inom psykiatrisk och somatisk vård. ​</a:t>
            </a:r>
          </a:p>
          <a:p>
            <a:pPr marL="171450" indent="-171450">
              <a:buFont typeface="Arial" panose="020B0604020202020204" pitchFamily="34" charset="0"/>
              <a:buChar char="•"/>
            </a:pPr>
            <a:r>
              <a:rPr lang="sv-SE" dirty="0"/>
              <a:t>Fortsatt utveckla suicidpreventivt stöd, rutiner och trygg uppföljning, framförallt efter suicidförsök eller vid suicidalt beteende samt utveckla stöd till efterlevande och närstående.</a:t>
            </a:r>
          </a:p>
          <a:p>
            <a:pPr marL="171450" indent="-171450">
              <a:buFont typeface="Arial" panose="020B0604020202020204" pitchFamily="34" charset="0"/>
              <a:buChar char="•"/>
            </a:pPr>
            <a:r>
              <a:rPr lang="sv-SE" dirty="0"/>
              <a:t>Utveckla arbetet med suicid kopplat till ekonomiska och andra sociala faktorer och fortsätta utveckla samverkan med civilsamhället gällande suicidprevention. ​</a:t>
            </a:r>
          </a:p>
          <a:p>
            <a:pPr marL="171450" indent="-171450">
              <a:buFont typeface="Arial" panose="020B0604020202020204" pitchFamily="34" charset="0"/>
              <a:buChar char="•"/>
            </a:pPr>
            <a:r>
              <a:rPr lang="sv-SE" dirty="0"/>
              <a:t>Öka medvetenheten kring anpassning av vårdåtgärder, samt eftersträva kloka kliniska val, avseende exempelvis läkemedelsförskrivning och vårdmiljöer</a:t>
            </a:r>
          </a:p>
          <a:p>
            <a:endParaRPr lang="sv-SE" dirty="0"/>
          </a:p>
        </p:txBody>
      </p:sp>
      <p:sp>
        <p:nvSpPr>
          <p:cNvPr id="4" name="Platshållare för bildnummer 3">
            <a:extLst>
              <a:ext uri="{FF2B5EF4-FFF2-40B4-BE49-F238E27FC236}">
                <a16:creationId xmlns:a16="http://schemas.microsoft.com/office/drawing/2014/main" id="{8A6B1483-8568-4D71-FA56-91D92322162F}"/>
              </a:ext>
            </a:extLst>
          </p:cNvPr>
          <p:cNvSpPr>
            <a:spLocks noGrp="1"/>
          </p:cNvSpPr>
          <p:nvPr>
            <p:ph type="sldNum" sz="quarter" idx="5"/>
          </p:nvPr>
        </p:nvSpPr>
        <p:spPr/>
        <p:txBody>
          <a:bodyPr/>
          <a:lstStyle/>
          <a:p>
            <a:fld id="{B0FA2B51-39F8-4119-83AC-D72CEADC0E93}" type="slidenum">
              <a:rPr lang="sv-SE" smtClean="0"/>
              <a:t>25</a:t>
            </a:fld>
            <a:endParaRPr lang="sv-SE"/>
          </a:p>
        </p:txBody>
      </p:sp>
    </p:spTree>
    <p:extLst>
      <p:ext uri="{BB962C8B-B14F-4D97-AF65-F5344CB8AC3E}">
        <p14:creationId xmlns:p14="http://schemas.microsoft.com/office/powerpoint/2010/main" val="14554839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Utveckling av kunskapsstöd och vidareutveckling av befintliga metoder ska alltid göras med nära koppling till klinisk verksamhet, i såväl primärvård som specialiserad vård, och ska utgå från nationell kunskapsstyrning. Kopplingen mellan den nationella, regionala och lokala kunskapsstyrningen ska genomsyra arbetet.  </a:t>
            </a:r>
          </a:p>
          <a:p>
            <a:endParaRPr lang="sv-SE" dirty="0"/>
          </a:p>
        </p:txBody>
      </p:sp>
      <p:sp>
        <p:nvSpPr>
          <p:cNvPr id="4" name="Platshållare för bildnummer 3"/>
          <p:cNvSpPr>
            <a:spLocks noGrp="1"/>
          </p:cNvSpPr>
          <p:nvPr>
            <p:ph type="sldNum" sz="quarter" idx="5"/>
          </p:nvPr>
        </p:nvSpPr>
        <p:spPr/>
        <p:txBody>
          <a:bodyPr/>
          <a:lstStyle/>
          <a:p>
            <a:fld id="{B0FA2B51-39F8-4119-83AC-D72CEADC0E93}" type="slidenum">
              <a:rPr lang="sv-SE" smtClean="0"/>
              <a:t>26</a:t>
            </a:fld>
            <a:endParaRPr lang="sv-SE"/>
          </a:p>
        </p:txBody>
      </p:sp>
    </p:spTree>
    <p:extLst>
      <p:ext uri="{BB962C8B-B14F-4D97-AF65-F5344CB8AC3E}">
        <p14:creationId xmlns:p14="http://schemas.microsoft.com/office/powerpoint/2010/main" val="9340069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6E587A-17CB-FAEC-9823-64D9827714C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EE9BE54-EF0C-8CCB-BFCC-3E4950E7B225}"/>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D6F2D44-8D60-70F3-801D-1786FE5E15DA}"/>
              </a:ext>
            </a:extLst>
          </p:cNvPr>
          <p:cNvSpPr>
            <a:spLocks noGrp="1"/>
          </p:cNvSpPr>
          <p:nvPr>
            <p:ph type="body" idx="1"/>
          </p:nvPr>
        </p:nvSpPr>
        <p:spPr/>
        <p:txBody>
          <a:bodyPr/>
          <a:lstStyle/>
          <a:p>
            <a:r>
              <a:rPr lang="sv-SE" b="1" dirty="0"/>
              <a:t>Strategiska åtgärdsområden för VGR </a:t>
            </a:r>
          </a:p>
          <a:p>
            <a:pPr marL="171450" indent="-171450">
              <a:buFont typeface="Arial" panose="020B0604020202020204" pitchFamily="34" charset="0"/>
              <a:buChar char="•"/>
            </a:pPr>
            <a:r>
              <a:rPr lang="sv-SE" dirty="0"/>
              <a:t>Arbeta för höjd grundläggande kompetens och kunskap om psykisk ohälsa och </a:t>
            </a:r>
            <a:r>
              <a:rPr lang="sv-SE" dirty="0" err="1"/>
              <a:t>suicidalitet</a:t>
            </a:r>
            <a:r>
              <a:rPr lang="sv-SE" dirty="0"/>
              <a:t> samt ge förutsättningar för kontinuerlig fortbildning, digitalisering och kunskapshöjande insatser.</a:t>
            </a:r>
          </a:p>
          <a:p>
            <a:pPr marL="171450" indent="-171450">
              <a:buFont typeface="Arial" panose="020B0604020202020204" pitchFamily="34" charset="0"/>
              <a:buChar char="•"/>
            </a:pPr>
            <a:r>
              <a:rPr lang="sv-SE" dirty="0"/>
              <a:t>Bidra till den nationella kunskapsutvecklingen och kunskapsstyrningen. Utvärdera och utveckla förvaltningarnas och verksamheternas följsamhet till nationell kunskapsstyrning, tillgänglighet och kvalitet.</a:t>
            </a:r>
          </a:p>
          <a:p>
            <a:pPr marL="171450" indent="-171450">
              <a:buFont typeface="Arial" panose="020B0604020202020204" pitchFamily="34" charset="0"/>
              <a:buChar char="•"/>
            </a:pPr>
            <a:r>
              <a:rPr lang="sv-SE" dirty="0"/>
              <a:t>Utveckla en regionalt sammanhållen struktur för kliniknära forskning och utveckling inom området för psykisk hälsa och suicidprevention. </a:t>
            </a:r>
          </a:p>
          <a:p>
            <a:endParaRPr lang="sv-SE" dirty="0"/>
          </a:p>
          <a:p>
            <a:endParaRPr lang="sv-SE" dirty="0"/>
          </a:p>
        </p:txBody>
      </p:sp>
      <p:sp>
        <p:nvSpPr>
          <p:cNvPr id="4" name="Platshållare för bildnummer 3">
            <a:extLst>
              <a:ext uri="{FF2B5EF4-FFF2-40B4-BE49-F238E27FC236}">
                <a16:creationId xmlns:a16="http://schemas.microsoft.com/office/drawing/2014/main" id="{6A6B445E-7374-923A-7589-07E1E6CC1686}"/>
              </a:ext>
            </a:extLst>
          </p:cNvPr>
          <p:cNvSpPr>
            <a:spLocks noGrp="1"/>
          </p:cNvSpPr>
          <p:nvPr>
            <p:ph type="sldNum" sz="quarter" idx="5"/>
          </p:nvPr>
        </p:nvSpPr>
        <p:spPr/>
        <p:txBody>
          <a:bodyPr/>
          <a:lstStyle/>
          <a:p>
            <a:fld id="{B0FA2B51-39F8-4119-83AC-D72CEADC0E93}" type="slidenum">
              <a:rPr lang="sv-SE" smtClean="0"/>
              <a:t>27</a:t>
            </a:fld>
            <a:endParaRPr lang="sv-SE"/>
          </a:p>
        </p:txBody>
      </p:sp>
    </p:spTree>
    <p:extLst>
      <p:ext uri="{BB962C8B-B14F-4D97-AF65-F5344CB8AC3E}">
        <p14:creationId xmlns:p14="http://schemas.microsoft.com/office/powerpoint/2010/main" val="28258573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sz="1200" dirty="0"/>
              <a:t>Årsvis genom indikatorer</a:t>
            </a:r>
          </a:p>
          <a:p>
            <a:pPr marL="171450" indent="-171450">
              <a:buFont typeface="Arial" panose="020B0604020202020204" pitchFamily="34" charset="0"/>
              <a:buChar char="•"/>
            </a:pPr>
            <a:r>
              <a:rPr lang="sv-SE" sz="1200" dirty="0"/>
              <a:t>År 2026 utgör en baslinje</a:t>
            </a:r>
          </a:p>
          <a:p>
            <a:pPr marL="171450" indent="-171450">
              <a:buFont typeface="Arial" panose="020B0604020202020204" pitchFamily="34" charset="0"/>
              <a:buChar char="•"/>
            </a:pPr>
            <a:r>
              <a:rPr lang="sv-SE" sz="1200" dirty="0"/>
              <a:t>Nationella indikatorer</a:t>
            </a:r>
          </a:p>
          <a:p>
            <a:pPr marL="171450" indent="-171450">
              <a:buFont typeface="Arial" panose="020B0604020202020204" pitchFamily="34" charset="0"/>
              <a:buChar char="•"/>
            </a:pPr>
            <a:r>
              <a:rPr lang="sv-SE" sz="1200" dirty="0"/>
              <a:t>Utgör även uppföljning för </a:t>
            </a:r>
            <a:r>
              <a:rPr lang="sv-SE" sz="1200" dirty="0" err="1"/>
              <a:t>VGRs</a:t>
            </a:r>
            <a:r>
              <a:rPr lang="sv-SE" sz="1200" dirty="0"/>
              <a:t> arbete med psykisk hälsa.</a:t>
            </a:r>
          </a:p>
          <a:p>
            <a:endParaRPr lang="sv-SE" dirty="0"/>
          </a:p>
        </p:txBody>
      </p:sp>
      <p:sp>
        <p:nvSpPr>
          <p:cNvPr id="4" name="Platshållare för bildnummer 3"/>
          <p:cNvSpPr>
            <a:spLocks noGrp="1"/>
          </p:cNvSpPr>
          <p:nvPr>
            <p:ph type="sldNum" sz="quarter" idx="5"/>
          </p:nvPr>
        </p:nvSpPr>
        <p:spPr/>
        <p:txBody>
          <a:bodyPr/>
          <a:lstStyle/>
          <a:p>
            <a:fld id="{B0FA2B51-39F8-4119-83AC-D72CEADC0E93}" type="slidenum">
              <a:rPr lang="sv-SE" smtClean="0"/>
              <a:t>28</a:t>
            </a:fld>
            <a:endParaRPr lang="sv-SE"/>
          </a:p>
        </p:txBody>
      </p:sp>
    </p:spTree>
    <p:extLst>
      <p:ext uri="{BB962C8B-B14F-4D97-AF65-F5344CB8AC3E}">
        <p14:creationId xmlns:p14="http://schemas.microsoft.com/office/powerpoint/2010/main" val="28480071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B0FA2B51-39F8-4119-83AC-D72CEADC0E93}" type="slidenum">
              <a:rPr lang="sv-SE" smtClean="0"/>
              <a:t>29</a:t>
            </a:fld>
            <a:endParaRPr lang="sv-SE"/>
          </a:p>
        </p:txBody>
      </p:sp>
    </p:spTree>
    <p:extLst>
      <p:ext uri="{BB962C8B-B14F-4D97-AF65-F5344CB8AC3E}">
        <p14:creationId xmlns:p14="http://schemas.microsoft.com/office/powerpoint/2010/main" val="3208612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B0FA2B51-39F8-4119-83AC-D72CEADC0E93}" type="slidenum">
              <a:rPr lang="sv-SE" smtClean="0"/>
              <a:t>4</a:t>
            </a:fld>
            <a:endParaRPr lang="sv-SE"/>
          </a:p>
        </p:txBody>
      </p:sp>
    </p:spTree>
    <p:extLst>
      <p:ext uri="{BB962C8B-B14F-4D97-AF65-F5344CB8AC3E}">
        <p14:creationId xmlns:p14="http://schemas.microsoft.com/office/powerpoint/2010/main" val="1251265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Den regionala planen utgår ifrån de sju delmålen i den nationella strategin för psykisk hälsa och suicidprevention. För varje delmål finns en inledande text som beskriver VGR:s förhållningssätt till delmålen, följt av strategiska åtgärdsområden. Åtgärdsområdena omfattar både pågående arbete som behöver stärkas och insatser som behöver påbörjas. </a:t>
            </a:r>
          </a:p>
        </p:txBody>
      </p:sp>
      <p:sp>
        <p:nvSpPr>
          <p:cNvPr id="4" name="Platshållare för bildnummer 3"/>
          <p:cNvSpPr>
            <a:spLocks noGrp="1"/>
          </p:cNvSpPr>
          <p:nvPr>
            <p:ph type="sldNum" sz="quarter" idx="5"/>
          </p:nvPr>
        </p:nvSpPr>
        <p:spPr/>
        <p:txBody>
          <a:bodyPr/>
          <a:lstStyle/>
          <a:p>
            <a:fld id="{B0FA2B51-39F8-4119-83AC-D72CEADC0E93}" type="slidenum">
              <a:rPr lang="sv-SE" smtClean="0"/>
              <a:t>5</a:t>
            </a:fld>
            <a:endParaRPr lang="sv-SE"/>
          </a:p>
        </p:txBody>
      </p:sp>
    </p:spTree>
    <p:extLst>
      <p:ext uri="{BB962C8B-B14F-4D97-AF65-F5344CB8AC3E}">
        <p14:creationId xmlns:p14="http://schemas.microsoft.com/office/powerpoint/2010/main" val="1593445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Den nationella strategins målsättning att främja psykiskt välbefinnande är ett delat ansvar mellan flera samhällsaktörer. Samverkan är centralt för att åstadkomma en förflyttning inom området. VGR behöver fortsätta vara en tydlig aktör i arbetet med att främja psykiskt välbefinnande, som en del i ett större hälsofrämjande och förebyggande arbete. Samordningen inom VGR kan stärkas för att åstadkomma ett mer samlat genomförande av VGR:s egna insatser.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endParaRPr lang="sv-SE" dirty="0"/>
          </a:p>
        </p:txBody>
      </p:sp>
      <p:sp>
        <p:nvSpPr>
          <p:cNvPr id="4" name="Platshållare för bildnummer 3"/>
          <p:cNvSpPr>
            <a:spLocks noGrp="1"/>
          </p:cNvSpPr>
          <p:nvPr>
            <p:ph type="sldNum" sz="quarter" idx="5"/>
          </p:nvPr>
        </p:nvSpPr>
        <p:spPr/>
        <p:txBody>
          <a:bodyPr/>
          <a:lstStyle/>
          <a:p>
            <a:fld id="{B0FA2B51-39F8-4119-83AC-D72CEADC0E93}" type="slidenum">
              <a:rPr lang="sv-SE" smtClean="0"/>
              <a:t>7</a:t>
            </a:fld>
            <a:endParaRPr lang="sv-SE"/>
          </a:p>
        </p:txBody>
      </p:sp>
    </p:spTree>
    <p:extLst>
      <p:ext uri="{BB962C8B-B14F-4D97-AF65-F5344CB8AC3E}">
        <p14:creationId xmlns:p14="http://schemas.microsoft.com/office/powerpoint/2010/main" val="2575517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D4C38-3892-A389-20C7-125FB72C25D3}"/>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1191C352-85D2-4403-A367-6167D016170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69C6E5C2-59BF-815A-2305-72C483A4579B}"/>
              </a:ext>
            </a:extLst>
          </p:cNvPr>
          <p:cNvSpPr>
            <a:spLocks noGrp="1"/>
          </p:cNvSpPr>
          <p:nvPr>
            <p:ph type="body" idx="1"/>
          </p:nvPr>
        </p:nvSpPr>
        <p:spPr/>
        <p:txBody>
          <a:bodyPr/>
          <a:lstStyle/>
          <a:p>
            <a:r>
              <a:rPr lang="sv-SE" sz="1200" b="1" noProof="0" dirty="0">
                <a:latin typeface="Georgia"/>
                <a:ea typeface="+mn-lt"/>
                <a:cs typeface="+mn-lt"/>
              </a:rPr>
              <a:t>Strategiska åtgärdsområden för VGR</a:t>
            </a:r>
            <a:endParaRPr lang="sv-SE" sz="1200" b="1" noProof="0" dirty="0">
              <a:latin typeface="Georgia"/>
              <a:ea typeface="Verdana"/>
              <a:cs typeface="+mn-cs"/>
            </a:endParaRPr>
          </a:p>
          <a:p>
            <a:pPr marL="171450" indent="-171450">
              <a:buFont typeface="Arial" panose="020B0604020202020204" pitchFamily="34" charset="0"/>
              <a:buChar char="•"/>
            </a:pPr>
            <a:r>
              <a:rPr lang="sv-SE" sz="1200" noProof="0" dirty="0">
                <a:latin typeface="Georgia"/>
                <a:ea typeface="+mn-lt"/>
                <a:cs typeface="+mn-lt"/>
              </a:rPr>
              <a:t>Stärka och utveckla strukturer för samordning inom och mellan VGR:s samhällsuppdrag för frågor som rör psykiskt välbefinnande, psykisk hälsa och suicidprevention.</a:t>
            </a:r>
            <a:endParaRPr lang="sv-SE" sz="1200" noProof="0" dirty="0">
              <a:latin typeface="Georgia"/>
              <a:ea typeface="Verdana"/>
              <a:cs typeface="+mn-cs"/>
            </a:endParaRPr>
          </a:p>
          <a:p>
            <a:pPr marL="171450" indent="-171450">
              <a:buFont typeface="Arial" panose="020B0604020202020204" pitchFamily="34" charset="0"/>
              <a:buChar char="•"/>
            </a:pPr>
            <a:r>
              <a:rPr lang="sv-SE" sz="1200" noProof="0" dirty="0">
                <a:latin typeface="Georgia"/>
                <a:ea typeface="+mn-lt"/>
                <a:cs typeface="+mn-lt"/>
              </a:rPr>
              <a:t>Utveckla former för samverkan med civilsamhället och skapa goda förutsättningar för långsiktigt stöd</a:t>
            </a:r>
            <a:endParaRPr lang="sv-SE" sz="1200" noProof="0" dirty="0">
              <a:latin typeface="Georgia"/>
              <a:ea typeface="Verdan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endParaRPr lang="sv-SE" dirty="0"/>
          </a:p>
        </p:txBody>
      </p:sp>
      <p:sp>
        <p:nvSpPr>
          <p:cNvPr id="4" name="Platshållare för bildnummer 3">
            <a:extLst>
              <a:ext uri="{FF2B5EF4-FFF2-40B4-BE49-F238E27FC236}">
                <a16:creationId xmlns:a16="http://schemas.microsoft.com/office/drawing/2014/main" id="{FB4FC949-F685-4B5B-50CA-964B6FAD1CD5}"/>
              </a:ext>
            </a:extLst>
          </p:cNvPr>
          <p:cNvSpPr>
            <a:spLocks noGrp="1"/>
          </p:cNvSpPr>
          <p:nvPr>
            <p:ph type="sldNum" sz="quarter" idx="5"/>
          </p:nvPr>
        </p:nvSpPr>
        <p:spPr/>
        <p:txBody>
          <a:bodyPr/>
          <a:lstStyle/>
          <a:p>
            <a:fld id="{B0FA2B51-39F8-4119-83AC-D72CEADC0E93}" type="slidenum">
              <a:rPr lang="sv-SE" smtClean="0"/>
              <a:t>8</a:t>
            </a:fld>
            <a:endParaRPr lang="sv-SE"/>
          </a:p>
        </p:txBody>
      </p:sp>
    </p:spTree>
    <p:extLst>
      <p:ext uri="{BB962C8B-B14F-4D97-AF65-F5344CB8AC3E}">
        <p14:creationId xmlns:p14="http://schemas.microsoft.com/office/powerpoint/2010/main" val="3799037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76A0D9-FC83-394C-59BF-0DD9F869C4D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06087D58-15D0-1AB8-0ED5-BC0F13778B7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0234A245-3AA4-0246-3634-2490AEA9938E}"/>
              </a:ext>
            </a:extLst>
          </p:cNvPr>
          <p:cNvSpPr>
            <a:spLocks noGrp="1"/>
          </p:cNvSpPr>
          <p:nvPr>
            <p:ph type="body" idx="1"/>
          </p:nvPr>
        </p:nvSpPr>
        <p:spPr/>
        <p:txBody>
          <a:bodyPr/>
          <a:lstStyle/>
          <a:p>
            <a:r>
              <a:rPr lang="sv-SE" dirty="0"/>
              <a:t>I detta delmål belyser särskilda områden som ska prioriteras i det regionala arbetet, även om de andra delmålen också omfattar denna målgrupp.</a:t>
            </a:r>
          </a:p>
          <a:p>
            <a:endParaRPr lang="sv-SE" dirty="0"/>
          </a:p>
          <a:p>
            <a:r>
              <a:rPr lang="sv-SE" dirty="0"/>
              <a:t>VGR ska vara aktiv i det hälsofrämjande, förebyggande och behandlande arbetet för att stärka barns och ungas psykiska hälsa och motverka ohälsa. Genom stärkt samverkan mellan VGR, kommuner, skolhuvudmän och civilsamhälle ska barn, unga, deras vårdnadshavare och närstående ges stöd utifrån ett helhetsperspektiv. </a:t>
            </a:r>
          </a:p>
          <a:p>
            <a:endParaRPr lang="sv-SE" dirty="0"/>
          </a:p>
        </p:txBody>
      </p:sp>
      <p:sp>
        <p:nvSpPr>
          <p:cNvPr id="4" name="Platshållare för bildnummer 3">
            <a:extLst>
              <a:ext uri="{FF2B5EF4-FFF2-40B4-BE49-F238E27FC236}">
                <a16:creationId xmlns:a16="http://schemas.microsoft.com/office/drawing/2014/main" id="{AE58F25A-B49F-E491-96E6-B0F4325024A8}"/>
              </a:ext>
            </a:extLst>
          </p:cNvPr>
          <p:cNvSpPr>
            <a:spLocks noGrp="1"/>
          </p:cNvSpPr>
          <p:nvPr>
            <p:ph type="sldNum" sz="quarter" idx="5"/>
          </p:nvPr>
        </p:nvSpPr>
        <p:spPr/>
        <p:txBody>
          <a:bodyPr/>
          <a:lstStyle/>
          <a:p>
            <a:fld id="{B0FA2B51-39F8-4119-83AC-D72CEADC0E93}" type="slidenum">
              <a:rPr lang="sv-SE" smtClean="0"/>
              <a:t>9</a:t>
            </a:fld>
            <a:endParaRPr lang="sv-SE"/>
          </a:p>
        </p:txBody>
      </p:sp>
    </p:spTree>
    <p:extLst>
      <p:ext uri="{BB962C8B-B14F-4D97-AF65-F5344CB8AC3E}">
        <p14:creationId xmlns:p14="http://schemas.microsoft.com/office/powerpoint/2010/main" val="1766405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CC5F2F-76CE-C6B1-7B97-9903423C1C05}"/>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1B6D69B-B0D5-2E9C-2B2D-FB44F3803649}"/>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1957CD77-8963-0487-2BE9-254BF819D542}"/>
              </a:ext>
            </a:extLst>
          </p:cNvPr>
          <p:cNvSpPr>
            <a:spLocks noGrp="1"/>
          </p:cNvSpPr>
          <p:nvPr>
            <p:ph type="body" idx="1"/>
          </p:nvPr>
        </p:nvSpPr>
        <p:spPr/>
        <p:txBody>
          <a:bodyPr/>
          <a:lstStyle/>
          <a:p>
            <a:r>
              <a:rPr lang="sv-SE" sz="1200" b="1" noProof="0" dirty="0">
                <a:latin typeface="Georgia"/>
                <a:ea typeface="+mn-lt"/>
                <a:cs typeface="+mn-lt"/>
              </a:rPr>
              <a:t>Strategiska åtgärdsområden för VGR</a:t>
            </a:r>
          </a:p>
          <a:p>
            <a:endParaRPr lang="sv-SE" sz="1200" noProof="0" dirty="0">
              <a:latin typeface="Georgia"/>
              <a:ea typeface="+mn-lt"/>
              <a:cs typeface="+mn-lt"/>
            </a:endParaRPr>
          </a:p>
          <a:p>
            <a:r>
              <a:rPr lang="sv-SE" sz="1200" noProof="0" dirty="0">
                <a:latin typeface="Georgia"/>
                <a:ea typeface="+mn-lt"/>
                <a:cs typeface="+mn-lt"/>
              </a:rPr>
              <a:t>Samverkan</a:t>
            </a:r>
          </a:p>
          <a:p>
            <a:pPr marL="171450" indent="-171450">
              <a:buFont typeface="Arial" panose="020B0604020202020204" pitchFamily="34" charset="0"/>
              <a:buChar char="•"/>
            </a:pPr>
            <a:r>
              <a:rPr lang="sv-SE" sz="1200" noProof="0" dirty="0">
                <a:latin typeface="Georgia"/>
                <a:ea typeface="+mn-lt"/>
                <a:cs typeface="+mn-lt"/>
              </a:rPr>
              <a:t>Stärka och utveckla strukturer för samordning inom och mellan VGR:s samhällsuppdrag för frågor som rör psykiskt välbefinnande, psykisk hälsa och suicidprevention.</a:t>
            </a:r>
          </a:p>
          <a:p>
            <a:pPr marL="171450" indent="-171450">
              <a:buFont typeface="Arial" panose="020B0604020202020204" pitchFamily="34" charset="0"/>
              <a:buChar char="•"/>
            </a:pPr>
            <a:r>
              <a:rPr lang="sv-SE" sz="1200" noProof="0" dirty="0">
                <a:latin typeface="Georgia"/>
                <a:ea typeface="+mn-lt"/>
                <a:cs typeface="+mn-lt"/>
              </a:rPr>
              <a:t>Utveckla former för samverkan med civilsamhället och skapa goda förutsättningar för långsiktigt stöd</a:t>
            </a:r>
          </a:p>
          <a:p>
            <a:endParaRPr lang="sv-SE" dirty="0"/>
          </a:p>
        </p:txBody>
      </p:sp>
      <p:sp>
        <p:nvSpPr>
          <p:cNvPr id="4" name="Platshållare för bildnummer 3">
            <a:extLst>
              <a:ext uri="{FF2B5EF4-FFF2-40B4-BE49-F238E27FC236}">
                <a16:creationId xmlns:a16="http://schemas.microsoft.com/office/drawing/2014/main" id="{FD05077A-6D52-08B0-96FD-26BC9C3BE0C0}"/>
              </a:ext>
            </a:extLst>
          </p:cNvPr>
          <p:cNvSpPr>
            <a:spLocks noGrp="1"/>
          </p:cNvSpPr>
          <p:nvPr>
            <p:ph type="sldNum" sz="quarter" idx="5"/>
          </p:nvPr>
        </p:nvSpPr>
        <p:spPr/>
        <p:txBody>
          <a:bodyPr/>
          <a:lstStyle/>
          <a:p>
            <a:fld id="{B0FA2B51-39F8-4119-83AC-D72CEADC0E93}" type="slidenum">
              <a:rPr lang="sv-SE" smtClean="0"/>
              <a:t>10</a:t>
            </a:fld>
            <a:endParaRPr lang="sv-SE"/>
          </a:p>
        </p:txBody>
      </p:sp>
    </p:spTree>
    <p:extLst>
      <p:ext uri="{BB962C8B-B14F-4D97-AF65-F5344CB8AC3E}">
        <p14:creationId xmlns:p14="http://schemas.microsoft.com/office/powerpoint/2010/main" val="2785126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B51266-B60A-6F3E-A9AA-6C3867303E95}"/>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E1CBB206-FDEB-6596-BE54-871C6A31DFAC}"/>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1ABC69E0-0055-8624-0E1D-154B85517278}"/>
              </a:ext>
            </a:extLst>
          </p:cNvPr>
          <p:cNvSpPr>
            <a:spLocks noGrp="1"/>
          </p:cNvSpPr>
          <p:nvPr>
            <p:ph type="body" idx="1"/>
          </p:nvPr>
        </p:nvSpPr>
        <p:spPr/>
        <p:txBody>
          <a:bodyPr/>
          <a:lstStyle/>
          <a:p>
            <a:r>
              <a:rPr lang="en-US" sz="1800" b="1" dirty="0" err="1">
                <a:latin typeface="Georgia"/>
                <a:ea typeface="+mn-lt"/>
                <a:cs typeface="+mn-lt"/>
              </a:rPr>
              <a:t>Strategiska</a:t>
            </a:r>
            <a:r>
              <a:rPr lang="en-US" sz="1800" b="1" dirty="0">
                <a:latin typeface="Georgia"/>
                <a:ea typeface="+mn-lt"/>
                <a:cs typeface="+mn-lt"/>
              </a:rPr>
              <a:t> </a:t>
            </a:r>
            <a:r>
              <a:rPr lang="en-US" sz="1800" b="1" dirty="0" err="1">
                <a:latin typeface="Georgia"/>
                <a:ea typeface="+mn-lt"/>
                <a:cs typeface="+mn-lt"/>
              </a:rPr>
              <a:t>åtgärdsområden</a:t>
            </a:r>
            <a:r>
              <a:rPr lang="en-US" sz="1800" b="1" dirty="0">
                <a:latin typeface="Georgia"/>
                <a:ea typeface="+mn-lt"/>
                <a:cs typeface="+mn-lt"/>
              </a:rPr>
              <a:t> för VGR</a:t>
            </a:r>
            <a:endParaRPr lang="en-US" sz="1800" b="1" dirty="0">
              <a:latin typeface="Georgia"/>
              <a:ea typeface="Verdana"/>
            </a:endParaRPr>
          </a:p>
          <a:p>
            <a:pPr marL="171450" indent="-171450">
              <a:lnSpc>
                <a:spcPct val="130000"/>
              </a:lnSpc>
              <a:spcBef>
                <a:spcPts val="1000"/>
              </a:spcBef>
              <a:buFont typeface="Arial" panose="020B0604020202020204" pitchFamily="34" charset="0"/>
              <a:buChar char="•"/>
            </a:pPr>
            <a:r>
              <a:rPr lang="sv-SE" sz="1200" dirty="0">
                <a:latin typeface="Georgia"/>
                <a:ea typeface="Verdana"/>
              </a:rPr>
              <a:t>Ge förutsättningar för verksamheter att erbjuda hälsofrämjande och förebyggande insatser för barn, unga och deras närstående. Det kan till exempel handla om stöd kring hälsosam skärmanvändning, meningsfull fritid, regelbunden fysisk aktivitet samt sömn- och matvanor.</a:t>
            </a:r>
          </a:p>
          <a:p>
            <a:pPr marL="171450" indent="-171450">
              <a:lnSpc>
                <a:spcPct val="130000"/>
              </a:lnSpc>
              <a:spcBef>
                <a:spcPts val="1000"/>
              </a:spcBef>
              <a:buFont typeface="Arial" panose="020B0604020202020204" pitchFamily="34" charset="0"/>
              <a:buChar char="•"/>
            </a:pPr>
            <a:r>
              <a:rPr lang="sv-SE" sz="1200" dirty="0">
                <a:latin typeface="Georgia"/>
                <a:ea typeface="Verdana"/>
              </a:rPr>
              <a:t>Utveckla robusta strukturer och arbetssätt för samverkan och samordning av insatser mellan hälso- och sjukvård, barn- och elevhälsa samt socialtjänst vid tecken på ohälsa samt närvaroproblem i skolan.</a:t>
            </a:r>
            <a:endParaRPr lang="sv-SE" dirty="0">
              <a:latin typeface="Georgia"/>
            </a:endParaRPr>
          </a:p>
          <a:p>
            <a:pPr marL="171450" indent="-171450">
              <a:lnSpc>
                <a:spcPct val="130000"/>
              </a:lnSpc>
              <a:spcBef>
                <a:spcPts val="1000"/>
              </a:spcBef>
              <a:buFont typeface="Arial" panose="020B0604020202020204" pitchFamily="34" charset="0"/>
              <a:buChar char="•"/>
            </a:pPr>
            <a:r>
              <a:rPr lang="sv-SE" sz="1200" dirty="0">
                <a:latin typeface="Georgia"/>
                <a:ea typeface="Verdana"/>
              </a:rPr>
              <a:t>Fortsätt utveckla och implementera insatser, inom ramen för hälso- och sjukvårdens uppdrag och i samverkan med andra aktörer, för blivande föräldrar, barn och familjer med psykosociala riskfaktorer på individ-, familj-, och samhällsnivå.</a:t>
            </a:r>
            <a:endParaRPr lang="sv-SE" sz="1200" dirty="0">
              <a:latin typeface="Georgia"/>
            </a:endParaRPr>
          </a:p>
          <a:p>
            <a:r>
              <a:rPr lang="sv-SE" dirty="0"/>
              <a:t>. </a:t>
            </a:r>
          </a:p>
          <a:p>
            <a:endParaRPr lang="sv-SE" dirty="0"/>
          </a:p>
        </p:txBody>
      </p:sp>
      <p:sp>
        <p:nvSpPr>
          <p:cNvPr id="4" name="Platshållare för bildnummer 3">
            <a:extLst>
              <a:ext uri="{FF2B5EF4-FFF2-40B4-BE49-F238E27FC236}">
                <a16:creationId xmlns:a16="http://schemas.microsoft.com/office/drawing/2014/main" id="{FA3E4C55-6DDF-E94F-1A48-C27FE37A5DBA}"/>
              </a:ext>
            </a:extLst>
          </p:cNvPr>
          <p:cNvSpPr>
            <a:spLocks noGrp="1"/>
          </p:cNvSpPr>
          <p:nvPr>
            <p:ph type="sldNum" sz="quarter" idx="5"/>
          </p:nvPr>
        </p:nvSpPr>
        <p:spPr/>
        <p:txBody>
          <a:bodyPr/>
          <a:lstStyle/>
          <a:p>
            <a:fld id="{B0FA2B51-39F8-4119-83AC-D72CEADC0E93}" type="slidenum">
              <a:rPr lang="sv-SE" smtClean="0"/>
              <a:t>11</a:t>
            </a:fld>
            <a:endParaRPr lang="sv-SE"/>
          </a:p>
        </p:txBody>
      </p:sp>
    </p:spTree>
    <p:extLst>
      <p:ext uri="{BB962C8B-B14F-4D97-AF65-F5344CB8AC3E}">
        <p14:creationId xmlns:p14="http://schemas.microsoft.com/office/powerpoint/2010/main" val="31132574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65E3A8B8-09AE-46E8-806A-EC72EAAE657B}" type="datetime1">
              <a:rPr lang="sv-SE" smtClean="0"/>
              <a:t>2026-06-29</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734739693"/>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E02E36E0-3D25-45C9-A17C-6DADA24B7E73}"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707291248"/>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31550502-C535-410A-A6F3-E0261861C94A}" type="datetime1">
              <a:rPr lang="sv-SE" smtClean="0"/>
              <a:t>2026-06-29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4543794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4351B223-EC42-4AC1-9625-F5986E256DA1}" type="datetime1">
              <a:rPr lang="sv-SE" smtClean="0"/>
              <a:t>2026-06-29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951396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rgbClr val="E7E1DF"/>
          </a:solidFill>
        </p:spPr>
        <p:txBody>
          <a:bodyPr wrap="square" lIns="144000" tIns="108000">
            <a:noAutofit/>
          </a:bodyPr>
          <a:lstStyle>
            <a:lvl1pPr marL="0" indent="0">
              <a:buFontTx/>
              <a:buNone/>
              <a:defRPr sz="2000"/>
            </a:lvl1pPr>
          </a:lstStyle>
          <a:p>
            <a:r>
              <a:rPr lang="sv-SE" dirty="0"/>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1CA92619-6630-4A52-A0D1-28C85A851B71}"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4139195881"/>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B3EBF2"/>
          </a:solidFill>
        </p:spPr>
        <p:txBody>
          <a:bodyPr wrap="square" lIns="216000" tIns="216000">
            <a:noAutofit/>
          </a:bodyPr>
          <a:lstStyle>
            <a:lvl1pPr marL="0" indent="0">
              <a:buFontTx/>
              <a:buNone/>
              <a:defRPr sz="2200"/>
            </a:lvl1pPr>
          </a:lstStyle>
          <a:p>
            <a:r>
              <a:rPr lang="sv-SE"/>
              <a:t>Klicka på ikonen för att lägga till en bild</a:t>
            </a:r>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D8AA120B-CF48-4D5D-8299-49C74268D95E}"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679537112"/>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bild och 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D93FF7-2B29-45C3-AC1A-A6B75F54C016}" type="datetime1">
              <a:rPr lang="sv-SE" smtClean="0"/>
              <a:t>2026-06-29</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682258912"/>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4888278D-B808-454F-9383-E326DD8FB80A}" type="datetime1">
              <a:rPr lang="sv-SE" smtClean="0"/>
              <a:t>2026-06-29</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740126607"/>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B1F1CE0F-0F2E-489C-8BCF-FD1F829409BF}" type="datetime1">
              <a:rPr lang="sv-SE" smtClean="0"/>
              <a:t>2026-06-29</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
        <p:nvSpPr>
          <p:cNvPr id="6" name="Rubrik 2">
            <a:extLst>
              <a:ext uri="{FF2B5EF4-FFF2-40B4-BE49-F238E27FC236}">
                <a16:creationId xmlns:a16="http://schemas.microsoft.com/office/drawing/2014/main" id="{B6F247C3-E0DA-475D-0A7D-549B99CC1DE9}"/>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7" name="Platshållare för innehåll 13">
            <a:extLst>
              <a:ext uri="{FF2B5EF4-FFF2-40B4-BE49-F238E27FC236}">
                <a16:creationId xmlns:a16="http://schemas.microsoft.com/office/drawing/2014/main" id="{0D8CE9FC-2D21-E75B-3395-65C5DF3FEE5D}"/>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Tree>
    <p:extLst>
      <p:ext uri="{BB962C8B-B14F-4D97-AF65-F5344CB8AC3E}">
        <p14:creationId xmlns:p14="http://schemas.microsoft.com/office/powerpoint/2010/main" val="2797658845"/>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7F2C0772-866E-4C5B-A6DC-29D891466113}" type="datetime1">
              <a:rPr lang="sv-SE" smtClean="0"/>
              <a:t>2026-06-29</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172990012"/>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B109317-5D0E-4A3F-862E-A9C37AA98421}" type="datetime1">
              <a:rPr lang="sv-SE" smtClean="0"/>
              <a:t>2026-06-29</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4755318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4AFFD22C-195D-4F3E-B3BD-9BEA7B6815D2}" type="datetime1">
              <a:rPr lang="sv-SE" smtClean="0"/>
              <a:t>2026-06-29</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648899384"/>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innehåll och ljusblå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ABC24606-3360-415A-B11C-D3707F8F7BB3}" type="datetime1">
              <a:rPr lang="sv-SE" smtClean="0"/>
              <a:t>2026-06-29</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457907456"/>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1A9FB3"/>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0391546D-3F69-4AF4-A8C8-7748192ED7AC}" type="datetime1">
              <a:rPr lang="sv-SE" smtClean="0"/>
              <a:t>2026-06-29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000655973"/>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69C14975-A538-41E8-9E55-14FD8855FEAC}"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281029920"/>
      </p:ext>
    </p:extLst>
  </p:cSld>
  <p:clrMapOvr>
    <a:masterClrMapping/>
  </p:clrMapOvr>
  <p:extLst>
    <p:ext uri="{DCECCB84-F9BA-43D5-87BE-67443E8EF086}">
      <p15:sldGuideLst xmlns:p15="http://schemas.microsoft.com/office/powerpoint/2012/main">
        <p15:guide id="1" orient="horz" pos="1117">
          <p15:clr>
            <a:srgbClr val="FBAE40"/>
          </p15:clr>
        </p15:guide>
        <p15:guide id="3" pos="688">
          <p15:clr>
            <a:srgbClr val="FBAE40"/>
          </p15:clr>
        </p15:guide>
        <p15:guide id="4" orient="horz" pos="73">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a:t>Skriv text här</a:t>
            </a:r>
          </a:p>
          <a:p>
            <a:pPr lvl="1"/>
            <a:r>
              <a:rPr lang="sv-SE" noProof="0"/>
              <a:t>Skriv text här</a:t>
            </a:r>
          </a:p>
          <a:p>
            <a:pPr lvl="2"/>
            <a:r>
              <a:rPr lang="sv-SE" noProof="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494E37-C954-4EFB-A283-B55FCD2160C6}" type="datetime1">
              <a:rPr lang="sv-SE" smtClean="0"/>
              <a:t>2026-06-29</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186801251"/>
      </p:ext>
    </p:extLst>
  </p:cSld>
  <p:clrMapOvr>
    <a:masterClrMapping/>
  </p:clrMapOvr>
  <p:extLst>
    <p:ext uri="{DCECCB84-F9BA-43D5-87BE-67443E8EF086}">
      <p15:sldGuideLst xmlns:p15="http://schemas.microsoft.com/office/powerpoint/2012/main">
        <p15:guide id="2" pos="4271">
          <p15:clr>
            <a:srgbClr val="FBAE40"/>
          </p15:clr>
        </p15:guide>
        <p15:guide id="3" orient="horz" pos="1434">
          <p15:clr>
            <a:srgbClr val="FBAE40"/>
          </p15:clr>
        </p15:guide>
        <p15:guide id="4" pos="688">
          <p15:clr>
            <a:srgbClr val="FBAE40"/>
          </p15:clr>
        </p15:guide>
        <p15:guide id="5" orient="horz" pos="7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544B0CA4-89B2-4978-9CC7-C827EDBB69AF}" type="datetime1">
              <a:rPr lang="sv-SE" smtClean="0"/>
              <a:t>2026-06-29</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682981366"/>
      </p:ext>
    </p:extLst>
  </p:cSld>
  <p:clrMapOvr>
    <a:masterClrMapping/>
  </p:clrMapOvr>
  <p:extLst>
    <p:ext uri="{DCECCB84-F9BA-43D5-87BE-67443E8EF086}">
      <p15:sldGuideLst xmlns:p15="http://schemas.microsoft.com/office/powerpoint/2012/main">
        <p15:guide id="1" orient="horz" pos="1434">
          <p15:clr>
            <a:srgbClr val="FBAE40"/>
          </p15:clr>
        </p15:guide>
        <p15:guide id="2" pos="688">
          <p15:clr>
            <a:srgbClr val="FBAE40"/>
          </p15:clr>
        </p15:guide>
        <p15:guide id="3" orient="horz" pos="7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43909068-3955-4DBD-AF67-B4086158DC29}" type="datetime1">
              <a:rPr lang="sv-SE" smtClean="0"/>
              <a:t>2026-06-29</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768326983"/>
      </p:ext>
    </p:extLst>
  </p:cSld>
  <p:clrMapOvr>
    <a:masterClrMapping/>
  </p:clrMapOvr>
  <p:extLst>
    <p:ext uri="{DCECCB84-F9BA-43D5-87BE-67443E8EF086}">
      <p15:sldGuideLst xmlns:p15="http://schemas.microsoft.com/office/powerpoint/2012/main">
        <p15:guide id="1" orient="horz" pos="1434">
          <p15:clr>
            <a:srgbClr val="FBAE40"/>
          </p15:clr>
        </p15:guide>
        <p15:guide id="2" pos="688">
          <p15:clr>
            <a:srgbClr val="FBAE40"/>
          </p15:clr>
        </p15:guide>
        <p15:guide id="3" orient="horz" pos="7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F9B8C868-9956-4668-95C6-F39F510940EC}"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23607931"/>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55385DFF-72BA-44FC-9366-1C1A016E1B82}"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661954088"/>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guide id="5" pos="402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B66E0A6D-C623-4912-81A7-DD099583BEA3}"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740230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A0B704F9-1ECB-423B-A7B7-58C7FDBE41C3}"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265847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E7E1DF"/>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142A5AD0-6416-47D6-B32D-0611CBF155A7}"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7564584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B3EBF2"/>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B5591A0C-3D46-4C78-ABE2-F1873688D265}"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37706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BA17AFCF-FD34-49DF-8B63-054FC3DD3CB8}" type="datetime1">
              <a:rPr lang="sv-SE" smtClean="0"/>
              <a:t>2026-06-29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65199"/>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2A40AA96-C97B-4326-A70A-9944C3AFCA49}" type="datetime1">
              <a:rPr lang="sv-SE" smtClean="0"/>
              <a:t>2026-06-29</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8768547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7C988D76-F4ED-400B-B58C-1563E8AF51D8}" type="datetime1">
              <a:rPr lang="sv-SE" smtClean="0"/>
              <a:t>2026-06-29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1178957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58D16ED2-9D3C-4C03-B1E2-DD087EF9025E}" type="datetime1">
              <a:rPr lang="sv-SE" smtClean="0"/>
              <a:t>2026-06-29</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3709778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220265E3-3BCB-4F56-A3EB-B7769DF20BDD}" type="datetime1">
              <a:rPr lang="sv-SE" smtClean="0"/>
              <a:t>2026-06-29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56711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B41481DF-C749-40DF-BDF1-109678A7D8C8}" type="datetime1">
              <a:rPr lang="sv-SE" smtClean="0"/>
              <a:t>2026-06-29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1519969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DBC2D148-2D5D-45D7-B1F0-25837E4D47B9}" type="datetime1">
              <a:rPr lang="sv-SE" smtClean="0"/>
              <a:t>2026-06-29</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711890657"/>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1A9FB3"/>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216690EA-F955-422D-93B4-F3DC46563E97}" type="datetime1">
              <a:rPr lang="sv-SE" smtClean="0"/>
              <a:t>2026-06-29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562846236"/>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E6352102-90CD-4D19-A6FA-0CF9A5A2C5CF}" type="datetime1">
              <a:rPr lang="sv-SE" smtClean="0"/>
              <a:t>2026-06-29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4144602498"/>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A9034EE9-C754-4ADA-8040-74768490ECB4}"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509924935"/>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15EC4DB9-18B3-42AA-8AF9-FBBF009AFDE3}" type="datetime1">
              <a:rPr lang="sv-SE" smtClean="0"/>
              <a:t>2026-06-29</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752919333"/>
      </p:ext>
    </p:extLst>
  </p:cSld>
  <p:clrMapOvr>
    <a:masterClrMapping/>
  </p:clrMapOvr>
  <p:extLst>
    <p:ext uri="{DCECCB84-F9BA-43D5-87BE-67443E8EF086}">
      <p15:sldGuideLst xmlns:p15="http://schemas.microsoft.com/office/powerpoint/2012/main">
        <p15:guide id="3" pos="55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11F930CC-0986-4B65-8F8D-0A43BC6A0277}"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3478812979"/>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B3BBB446-0BFD-4800-8112-475C33E590BF}"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868061343"/>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42A61F8B-4FBF-47C0-8C73-BDDAED7057D1}"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31889751"/>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E7E1DF"/>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rgbClr val="B3EBF2"/>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4E2B4EFB-5B39-4886-9EFB-F788CA7959FE}"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60713740"/>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657A4F8E-4680-49B4-BF6C-89AFD1FD9116}"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70603900"/>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B3D7D011-8F26-43ED-8FC1-FD71131F446D}"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882511783"/>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rgbClr val="E7E1DF"/>
          </a:solidFill>
        </p:spPr>
        <p:txBody>
          <a:bodyPr wrap="square" lIns="144000" tIns="108000">
            <a:noAutofit/>
          </a:bodyPr>
          <a:lstStyle>
            <a:lvl1pPr marL="0" indent="0">
              <a:buFontTx/>
              <a:buNone/>
              <a:defRPr sz="2000"/>
            </a:lvl1pPr>
          </a:lstStyle>
          <a:p>
            <a:r>
              <a:rPr lang="sv-SE" dirty="0"/>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3B18110D-7848-4FF0-A1A5-238AA84FC378}"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64153937"/>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B3EBF2"/>
          </a:solidFill>
        </p:spPr>
        <p:txBody>
          <a:bodyPr wrap="square" lIns="216000" tIns="216000">
            <a:noAutofit/>
          </a:bodyPr>
          <a:lstStyle>
            <a:lvl1pPr marL="0" indent="0">
              <a:buFontTx/>
              <a:buNone/>
              <a:defRPr sz="2200"/>
            </a:lvl1pPr>
          </a:lstStyle>
          <a:p>
            <a:r>
              <a:rPr lang="sv-SE"/>
              <a:t>Klicka på ikonen för att lägga till en bild</a:t>
            </a:r>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CCD53A27-7A40-4FE6-B3AA-E8D9251DD92D}"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087696613"/>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Rubrik, bild och 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29D07683-9E6E-4F82-AF53-A060ED321978}" type="datetime1">
              <a:rPr lang="sv-SE" smtClean="0"/>
              <a:t>2026-06-29</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982390514"/>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69EE00A6-91A9-4AC9-B8DA-6301AF24409A}" type="datetime1">
              <a:rPr lang="sv-SE" smtClean="0"/>
              <a:t>2026-06-29</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915836143"/>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E901C76F-B782-440A-ABAB-140F3368B553}" type="datetime1">
              <a:rPr lang="sv-SE" smtClean="0"/>
              <a:t>2026-06-29</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
        <p:nvSpPr>
          <p:cNvPr id="6" name="Rubrik 2">
            <a:extLst>
              <a:ext uri="{FF2B5EF4-FFF2-40B4-BE49-F238E27FC236}">
                <a16:creationId xmlns:a16="http://schemas.microsoft.com/office/drawing/2014/main" id="{B6F247C3-E0DA-475D-0A7D-549B99CC1DE9}"/>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7" name="Platshållare för innehåll 13">
            <a:extLst>
              <a:ext uri="{FF2B5EF4-FFF2-40B4-BE49-F238E27FC236}">
                <a16:creationId xmlns:a16="http://schemas.microsoft.com/office/drawing/2014/main" id="{0D8CE9FC-2D21-E75B-3395-65C5DF3FEE5D}"/>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Tree>
    <p:extLst>
      <p:ext uri="{BB962C8B-B14F-4D97-AF65-F5344CB8AC3E}">
        <p14:creationId xmlns:p14="http://schemas.microsoft.com/office/powerpoint/2010/main" val="1348119816"/>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DE756908-E370-40E6-805F-2499D48BB668}" type="datetime1">
              <a:rPr lang="sv-SE" smtClean="0"/>
              <a:t>2026-06-29</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3357887310"/>
      </p:ext>
    </p:extLst>
  </p:cSld>
  <p:clrMapOvr>
    <a:masterClrMapping/>
  </p:clrMapOvr>
  <p:extLst>
    <p:ext uri="{DCECCB84-F9BA-43D5-87BE-67443E8EF086}">
      <p15:sldGuideLst xmlns:p15="http://schemas.microsoft.com/office/powerpoint/2012/main">
        <p15:guide id="3" pos="55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0DC0899F-7FDF-4739-A50F-5C1076F0719E}" type="datetime1">
              <a:rPr lang="sv-SE" smtClean="0"/>
              <a:t>2026-06-29</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974619390"/>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61D937E4-7057-4A7C-A120-CA8CAC9A5A90}" type="datetime1">
              <a:rPr lang="sv-SE" smtClean="0"/>
              <a:t>2026-06-29</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40864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A86A9555-1956-4BD7-BD51-7917AC4A971D}" type="datetime1">
              <a:rPr lang="sv-SE" smtClean="0"/>
              <a:t>2026-06-29</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720958085"/>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Rubrik, innehåll och ljusblå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78BAEE81-4DF7-47C9-BAF9-FFAFC71D7734}" type="datetime1">
              <a:rPr lang="sv-SE" smtClean="0"/>
              <a:t>2026-06-29</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133765220"/>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F8F0BD13-73C2-48B1-84E8-E63113D73DD6}"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91503226"/>
      </p:ext>
    </p:extLst>
  </p:cSld>
  <p:clrMapOvr>
    <a:masterClrMapping/>
  </p:clrMapOvr>
  <p:extLst>
    <p:ext uri="{DCECCB84-F9BA-43D5-87BE-67443E8EF086}">
      <p15:sldGuideLst xmlns:p15="http://schemas.microsoft.com/office/powerpoint/2012/main">
        <p15:guide id="1" orient="horz" pos="1117">
          <p15:clr>
            <a:srgbClr val="FBAE40"/>
          </p15:clr>
        </p15:guide>
        <p15:guide id="3" pos="688">
          <p15:clr>
            <a:srgbClr val="FBAE40"/>
          </p15:clr>
        </p15:guide>
        <p15:guide id="4" orient="horz" pos="73">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a:t>Skriv text här</a:t>
            </a:r>
          </a:p>
          <a:p>
            <a:pPr lvl="1"/>
            <a:r>
              <a:rPr lang="sv-SE" noProof="0"/>
              <a:t>Skriv text här</a:t>
            </a:r>
          </a:p>
          <a:p>
            <a:pPr lvl="2"/>
            <a:r>
              <a:rPr lang="sv-SE" noProof="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3E04C49E-3E31-4191-A628-698B19750AED}" type="datetime1">
              <a:rPr lang="sv-SE" smtClean="0"/>
              <a:t>2026-06-29</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678091722"/>
      </p:ext>
    </p:extLst>
  </p:cSld>
  <p:clrMapOvr>
    <a:masterClrMapping/>
  </p:clrMapOvr>
  <p:extLst>
    <p:ext uri="{DCECCB84-F9BA-43D5-87BE-67443E8EF086}">
      <p15:sldGuideLst xmlns:p15="http://schemas.microsoft.com/office/powerpoint/2012/main">
        <p15:guide id="2" pos="4271">
          <p15:clr>
            <a:srgbClr val="FBAE40"/>
          </p15:clr>
        </p15:guide>
        <p15:guide id="3" orient="horz" pos="1434">
          <p15:clr>
            <a:srgbClr val="FBAE40"/>
          </p15:clr>
        </p15:guide>
        <p15:guide id="4" pos="688">
          <p15:clr>
            <a:srgbClr val="FBAE40"/>
          </p15:clr>
        </p15:guide>
        <p15:guide id="5" orient="horz" pos="73">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643C2D7B-F89F-4A02-9E87-AAF09EA4D197}" type="datetime1">
              <a:rPr lang="sv-SE" smtClean="0"/>
              <a:t>2026-06-29</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816431600"/>
      </p:ext>
    </p:extLst>
  </p:cSld>
  <p:clrMapOvr>
    <a:masterClrMapping/>
  </p:clrMapOvr>
  <p:extLst>
    <p:ext uri="{DCECCB84-F9BA-43D5-87BE-67443E8EF086}">
      <p15:sldGuideLst xmlns:p15="http://schemas.microsoft.com/office/powerpoint/2012/main">
        <p15:guide id="1" orient="horz" pos="1434">
          <p15:clr>
            <a:srgbClr val="FBAE40"/>
          </p15:clr>
        </p15:guide>
        <p15:guide id="2" pos="688">
          <p15:clr>
            <a:srgbClr val="FBAE40"/>
          </p15:clr>
        </p15:guide>
        <p15:guide id="3" orient="horz" pos="73">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84927920-EFCE-4ACF-97B2-57DFF4FB7435}"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7822504"/>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4479E6AC-3396-43F2-BB07-FC51C97AE38F}"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969862741"/>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guide id="5" pos="402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B8767EAA-190F-4CD4-97C1-D1CB8F9E722C}"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4026522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E3406DDB-B2F3-4EF5-ACEF-270D1B3D2CA0}"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4191028419"/>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D3A216B4-8D9F-4B3C-B136-02A1C2B5B854}"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4161903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E7E1DF"/>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814269D0-50E4-4CA8-9DAD-BBABE118CD92}"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1345419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B3EBF2"/>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1A64D8A5-42CB-43DA-97F7-76921148CD06}"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77165722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64E4BD5C-EF5C-4BF2-83C2-342A998A2740}" type="datetime1">
              <a:rPr lang="sv-SE" smtClean="0"/>
              <a:t>2026-06-29</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8955762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6EEA37D4-3DD2-418E-927B-7BC4D82F5665}" type="datetime1">
              <a:rPr lang="sv-SE" smtClean="0"/>
              <a:t>2026-06-29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6875396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028CD7CC-4057-4841-A106-C57D02F620C6}" type="datetime1">
              <a:rPr lang="sv-SE" smtClean="0"/>
              <a:t>2026-06-29</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31506615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ECF5AAB7-EBC7-497B-BCD6-4602CE0757ED}" type="datetime1">
              <a:rPr lang="sv-SE" smtClean="0"/>
              <a:t>2026-06-29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126569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956B1F33-0EC7-4591-90DA-640D96EE6C0C}" type="datetime1">
              <a:rPr lang="sv-SE" smtClean="0"/>
              <a:t>2026-06-29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0016062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56A38BFC-806B-44DC-BAC3-D1A2FD7A8041}" type="datetime1">
              <a:rPr lang="sv-SE" smtClean="0"/>
              <a:t>2026-06-29</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690845"/>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1A9FB3"/>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3DB2A7CB-11D8-4F77-89DE-067F16F55928}" type="datetime1">
              <a:rPr lang="sv-SE" smtClean="0"/>
              <a:t>2026-06-29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226982353"/>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E5A68553-3428-4DCA-8B86-B0E4A7572495}"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949876134"/>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57EFB0A4-D2B2-4405-B495-FC9200D8C576}" type="datetime1">
              <a:rPr lang="sv-SE" smtClean="0"/>
              <a:t>2026-06-29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993395139"/>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BC640950-A050-4504-893C-E68B96341836}"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1175747721"/>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D893F3E1-1992-4997-8F5F-D8500DFEFCD2}" type="datetime1">
              <a:rPr lang="sv-SE" smtClean="0"/>
              <a:t>2026-06-29</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1158371135"/>
      </p:ext>
    </p:extLst>
  </p:cSld>
  <p:clrMapOvr>
    <a:masterClrMapping/>
  </p:clrMapOvr>
  <p:extLst>
    <p:ext uri="{DCECCB84-F9BA-43D5-87BE-67443E8EF086}">
      <p15:sldGuideLst xmlns:p15="http://schemas.microsoft.com/office/powerpoint/2012/main">
        <p15:guide id="3" pos="551">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CCBE34C2-AE6D-4799-8079-90242AF601DB}"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51751508"/>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4A814E36-5F4E-48C8-BE41-1EA34AEED0DF}"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519414673"/>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E7E1DF"/>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rgbClr val="B3EBF2"/>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C3D6ABEC-DCCD-42D9-80C8-4BFCB37A30E9}"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607824088"/>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B7F7458E-D722-4881-BE25-31D16FCAD0CD}"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18310358"/>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D21E636-9871-4682-B368-993BACC3C5B8}"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60206731"/>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rgbClr val="E7E1DF"/>
          </a:solidFill>
        </p:spPr>
        <p:txBody>
          <a:bodyPr wrap="square" lIns="144000" tIns="108000">
            <a:noAutofit/>
          </a:bodyPr>
          <a:lstStyle>
            <a:lvl1pPr marL="0" indent="0">
              <a:buFontTx/>
              <a:buNone/>
              <a:defRPr sz="2000"/>
            </a:lvl1pPr>
          </a:lstStyle>
          <a:p>
            <a:r>
              <a:rPr lang="sv-SE" dirty="0"/>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26050789-9420-4D82-BD1B-DDCC7664529A}"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748900709"/>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B3EBF2"/>
          </a:solidFill>
        </p:spPr>
        <p:txBody>
          <a:bodyPr wrap="square" lIns="216000" tIns="216000">
            <a:noAutofit/>
          </a:bodyPr>
          <a:lstStyle>
            <a:lvl1pPr marL="0" indent="0">
              <a:buFontTx/>
              <a:buNone/>
              <a:defRPr sz="2200"/>
            </a:lvl1pPr>
          </a:lstStyle>
          <a:p>
            <a:r>
              <a:rPr lang="sv-SE"/>
              <a:t>Klicka på ikonen för att lägga till en bild</a:t>
            </a:r>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FF4540E8-26D6-476D-948D-B10BBA45DD60}"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658217876"/>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E7E1DF"/>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rgbClr val="B3EBF2"/>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F0861C78-0638-44BB-9697-C12B3A7510F1}"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720663210"/>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Rubrik, bild och 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363FF87-A9DC-415F-96B8-095D6FE82716}" type="datetime1">
              <a:rPr lang="sv-SE" smtClean="0"/>
              <a:t>2026-06-29</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630807442"/>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6BE5E2B4-8ED3-43CE-AEA0-9A17AA16D7C7}" type="datetime1">
              <a:rPr lang="sv-SE" smtClean="0"/>
              <a:t>2026-06-29</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097151703"/>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022E7321-2E71-4D75-BB0A-7712B924F219}" type="datetime1">
              <a:rPr lang="sv-SE" smtClean="0"/>
              <a:t>2026-06-29</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
        <p:nvSpPr>
          <p:cNvPr id="6" name="Rubrik 2">
            <a:extLst>
              <a:ext uri="{FF2B5EF4-FFF2-40B4-BE49-F238E27FC236}">
                <a16:creationId xmlns:a16="http://schemas.microsoft.com/office/drawing/2014/main" id="{B6F247C3-E0DA-475D-0A7D-549B99CC1DE9}"/>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7" name="Platshållare för innehåll 13">
            <a:extLst>
              <a:ext uri="{FF2B5EF4-FFF2-40B4-BE49-F238E27FC236}">
                <a16:creationId xmlns:a16="http://schemas.microsoft.com/office/drawing/2014/main" id="{0D8CE9FC-2D21-E75B-3395-65C5DF3FEE5D}"/>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Tree>
    <p:extLst>
      <p:ext uri="{BB962C8B-B14F-4D97-AF65-F5344CB8AC3E}">
        <p14:creationId xmlns:p14="http://schemas.microsoft.com/office/powerpoint/2010/main" val="2838487412"/>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F916F4C-27A2-4EEE-994B-C545E702359E}" type="datetime1">
              <a:rPr lang="sv-SE" smtClean="0"/>
              <a:t>2026-06-29</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273923695"/>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01EECB6-9C50-4AA0-AB39-B2A04AAD90E3}" type="datetime1">
              <a:rPr lang="sv-SE" smtClean="0"/>
              <a:t>2026-06-29</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
        <p:nvSpPr>
          <p:cNvPr id="6" name="Rubrik 2">
            <a:extLst>
              <a:ext uri="{FF2B5EF4-FFF2-40B4-BE49-F238E27FC236}">
                <a16:creationId xmlns:a16="http://schemas.microsoft.com/office/drawing/2014/main" id="{B6F247C3-E0DA-475D-0A7D-549B99CC1DE9}"/>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7" name="Platshållare för innehåll 13">
            <a:extLst>
              <a:ext uri="{FF2B5EF4-FFF2-40B4-BE49-F238E27FC236}">
                <a16:creationId xmlns:a16="http://schemas.microsoft.com/office/drawing/2014/main" id="{0D8CE9FC-2D21-E75B-3395-65C5DF3FEE5D}"/>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Tree>
    <p:extLst>
      <p:ext uri="{BB962C8B-B14F-4D97-AF65-F5344CB8AC3E}">
        <p14:creationId xmlns:p14="http://schemas.microsoft.com/office/powerpoint/2010/main" val="806519795"/>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6937F330-09D5-45C8-BEEF-722256C82936}" type="datetime1">
              <a:rPr lang="sv-SE" smtClean="0"/>
              <a:t>2026-06-29</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27696723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3D5DE641-C77F-4D7A-8215-9BCE519C57E7}" type="datetime1">
              <a:rPr lang="sv-SE" smtClean="0"/>
              <a:t>2026-06-29</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652754731"/>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ubrik, innehåll och ljusblå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3695A988-4B58-4A3C-A465-013817BFB33B}" type="datetime1">
              <a:rPr lang="sv-SE" smtClean="0"/>
              <a:t>2026-06-29</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382107232"/>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9FE2266B-4833-40F4-83CB-97D36806D68A}"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991032191"/>
      </p:ext>
    </p:extLst>
  </p:cSld>
  <p:clrMapOvr>
    <a:masterClrMapping/>
  </p:clrMapOvr>
  <p:extLst>
    <p:ext uri="{DCECCB84-F9BA-43D5-87BE-67443E8EF086}">
      <p15:sldGuideLst xmlns:p15="http://schemas.microsoft.com/office/powerpoint/2012/main">
        <p15:guide id="1" orient="horz" pos="1117">
          <p15:clr>
            <a:srgbClr val="FBAE40"/>
          </p15:clr>
        </p15:guide>
        <p15:guide id="3" pos="688">
          <p15:clr>
            <a:srgbClr val="FBAE40"/>
          </p15:clr>
        </p15:guide>
        <p15:guide id="4" orient="horz" pos="73">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a:t>Skriv text här</a:t>
            </a:r>
          </a:p>
          <a:p>
            <a:pPr lvl="1"/>
            <a:r>
              <a:rPr lang="sv-SE" noProof="0"/>
              <a:t>Skriv text här</a:t>
            </a:r>
          </a:p>
          <a:p>
            <a:pPr lvl="2"/>
            <a:r>
              <a:rPr lang="sv-SE" noProof="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3DD21639-A251-4700-A5A0-8BD3E1C0033A}" type="datetime1">
              <a:rPr lang="sv-SE" smtClean="0"/>
              <a:t>2026-06-29</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06509209"/>
      </p:ext>
    </p:extLst>
  </p:cSld>
  <p:clrMapOvr>
    <a:masterClrMapping/>
  </p:clrMapOvr>
  <p:extLst>
    <p:ext uri="{DCECCB84-F9BA-43D5-87BE-67443E8EF086}">
      <p15:sldGuideLst xmlns:p15="http://schemas.microsoft.com/office/powerpoint/2012/main">
        <p15:guide id="2" pos="4271">
          <p15:clr>
            <a:srgbClr val="FBAE40"/>
          </p15:clr>
        </p15:guide>
        <p15:guide id="3" orient="horz" pos="1434">
          <p15:clr>
            <a:srgbClr val="FBAE40"/>
          </p15:clr>
        </p15:guide>
        <p15:guide id="4" pos="688">
          <p15:clr>
            <a:srgbClr val="FBAE40"/>
          </p15:clr>
        </p15:guide>
        <p15:guide id="5" orient="horz" pos="7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94F8C913-2EF5-49CB-B883-21B308198C2E}" type="datetime1">
              <a:rPr lang="sv-SE" smtClean="0"/>
              <a:t>2026-06-29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730549261"/>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9A9AAC0C-E80A-44BB-9426-AD4235864CC0}" type="datetime1">
              <a:rPr lang="sv-SE" smtClean="0"/>
              <a:t>2026-06-29</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472314214"/>
      </p:ext>
    </p:extLst>
  </p:cSld>
  <p:clrMapOvr>
    <a:masterClrMapping/>
  </p:clrMapOvr>
  <p:extLst>
    <p:ext uri="{DCECCB84-F9BA-43D5-87BE-67443E8EF086}">
      <p15:sldGuideLst xmlns:p15="http://schemas.microsoft.com/office/powerpoint/2012/main">
        <p15:guide id="1" orient="horz" pos="1434">
          <p15:clr>
            <a:srgbClr val="FBAE40"/>
          </p15:clr>
        </p15:guide>
        <p15:guide id="2" pos="688">
          <p15:clr>
            <a:srgbClr val="FBAE40"/>
          </p15:clr>
        </p15:guide>
        <p15:guide id="3" orient="horz" pos="73">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3AE8A3-03E2-4A84-BB01-AF932358230D}"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636901973"/>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25EA0938-7347-4E32-97FB-3F3EADEDAAD8}" type="datetime1">
              <a:rPr lang="sv-SE" smtClean="0"/>
              <a:t>2026-06-29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7767617"/>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guide id="5" pos="4021">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97040749-6DE8-44E1-8E15-2F2B598C368C}"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27833356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D2BEDC4B-80ED-43F0-ABD4-1DD9E246F4D7}"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2900568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E7E1DF"/>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9881453A-E547-4732-ACA4-47A9A13A4A56}"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4626933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B3EBF2"/>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95C60344-029B-41AE-89F5-6E40DEF93B5A}" type="datetime1">
              <a:rPr lang="sv-SE" smtClean="0"/>
              <a:t>2026-06-29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64607372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4622787C-E37C-40AA-91ED-AB6EABCD47AE}" type="datetime1">
              <a:rPr lang="sv-SE" smtClean="0"/>
              <a:t>2026-06-29</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53064735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2FE7427F-6D02-4CF3-91AC-5D60B1974808}" type="datetime1">
              <a:rPr lang="sv-SE" smtClean="0"/>
              <a:t>2026-06-29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94845739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37F168E4-FA73-4142-8D28-648E79759B5D}" type="datetime1">
              <a:rPr lang="sv-SE" smtClean="0"/>
              <a:t>2026-06-29</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8499989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theme" Target="../theme/theme2.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slideLayout" Target="../slideLayouts/slideLayout67.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slideLayout" Target="../slideLayouts/slideLayout66.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slideLayout" Target="../slideLayouts/slideLayout65.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 Id="rId8"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0.xml"/><Relationship Id="rId18" Type="http://schemas.openxmlformats.org/officeDocument/2006/relationships/slideLayout" Target="../slideLayouts/slideLayout85.xml"/><Relationship Id="rId26" Type="http://schemas.openxmlformats.org/officeDocument/2006/relationships/slideLayout" Target="../slideLayouts/slideLayout93.xml"/><Relationship Id="rId3" Type="http://schemas.openxmlformats.org/officeDocument/2006/relationships/slideLayout" Target="../slideLayouts/slideLayout70.xml"/><Relationship Id="rId21" Type="http://schemas.openxmlformats.org/officeDocument/2006/relationships/slideLayout" Target="../slideLayouts/slideLayout88.xml"/><Relationship Id="rId34" Type="http://schemas.openxmlformats.org/officeDocument/2006/relationships/slideLayout" Target="../slideLayouts/slideLayout101.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17" Type="http://schemas.openxmlformats.org/officeDocument/2006/relationships/slideLayout" Target="../slideLayouts/slideLayout84.xml"/><Relationship Id="rId25" Type="http://schemas.openxmlformats.org/officeDocument/2006/relationships/slideLayout" Target="../slideLayouts/slideLayout92.xml"/><Relationship Id="rId33" Type="http://schemas.openxmlformats.org/officeDocument/2006/relationships/slideLayout" Target="../slideLayouts/slideLayout100.xml"/><Relationship Id="rId2" Type="http://schemas.openxmlformats.org/officeDocument/2006/relationships/slideLayout" Target="../slideLayouts/slideLayout69.xml"/><Relationship Id="rId16" Type="http://schemas.openxmlformats.org/officeDocument/2006/relationships/slideLayout" Target="../slideLayouts/slideLayout83.xml"/><Relationship Id="rId20" Type="http://schemas.openxmlformats.org/officeDocument/2006/relationships/slideLayout" Target="../slideLayouts/slideLayout87.xml"/><Relationship Id="rId29" Type="http://schemas.openxmlformats.org/officeDocument/2006/relationships/slideLayout" Target="../slideLayouts/slideLayout96.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24" Type="http://schemas.openxmlformats.org/officeDocument/2006/relationships/slideLayout" Target="../slideLayouts/slideLayout91.xml"/><Relationship Id="rId32" Type="http://schemas.openxmlformats.org/officeDocument/2006/relationships/slideLayout" Target="../slideLayouts/slideLayout99.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23" Type="http://schemas.openxmlformats.org/officeDocument/2006/relationships/slideLayout" Target="../slideLayouts/slideLayout90.xml"/><Relationship Id="rId28" Type="http://schemas.openxmlformats.org/officeDocument/2006/relationships/slideLayout" Target="../slideLayouts/slideLayout95.xml"/><Relationship Id="rId10" Type="http://schemas.openxmlformats.org/officeDocument/2006/relationships/slideLayout" Target="../slideLayouts/slideLayout77.xml"/><Relationship Id="rId19" Type="http://schemas.openxmlformats.org/officeDocument/2006/relationships/slideLayout" Target="../slideLayouts/slideLayout86.xml"/><Relationship Id="rId31" Type="http://schemas.openxmlformats.org/officeDocument/2006/relationships/slideLayout" Target="../slideLayouts/slideLayout98.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 Id="rId22" Type="http://schemas.openxmlformats.org/officeDocument/2006/relationships/slideLayout" Target="../slideLayouts/slideLayout89.xml"/><Relationship Id="rId27" Type="http://schemas.openxmlformats.org/officeDocument/2006/relationships/slideLayout" Target="../slideLayouts/slideLayout94.xml"/><Relationship Id="rId30" Type="http://schemas.openxmlformats.org/officeDocument/2006/relationships/slideLayout" Target="../slideLayouts/slideLayout97.xml"/><Relationship Id="rId35" Type="http://schemas.openxmlformats.org/officeDocument/2006/relationships/theme" Target="../theme/theme3.xml"/><Relationship Id="rId8"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BA262424-636B-49DB-9194-133BB8826594}" type="datetime1">
              <a:rPr lang="sv-SE" smtClean="0"/>
              <a:t>2026-06-29</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3645161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95" r:id="rId11"/>
    <p:sldLayoutId id="2147483671" r:id="rId12"/>
    <p:sldLayoutId id="2147483672" r:id="rId13"/>
    <p:sldLayoutId id="2147483673" r:id="rId14"/>
    <p:sldLayoutId id="2147483694" r:id="rId15"/>
    <p:sldLayoutId id="2147483674" r:id="rId16"/>
    <p:sldLayoutId id="2147483675" r:id="rId17"/>
    <p:sldLayoutId id="2147483676" r:id="rId18"/>
    <p:sldLayoutId id="2147483677" r:id="rId19"/>
    <p:sldLayoutId id="2147483678" r:id="rId20"/>
    <p:sldLayoutId id="2147483679" r:id="rId21"/>
    <p:sldLayoutId id="2147483680" r:id="rId22"/>
    <p:sldLayoutId id="2147483765"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689" r:id="rId32"/>
    <p:sldLayoutId id="2147483690" r:id="rId33"/>
    <p:sldLayoutId id="2147483691" r:id="rId34"/>
  </p:sldLayoutIdLst>
  <p:hf sldNum="0" hdr="0" ftr="0" dt="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p15:clr>
            <a:srgbClr val="9FCC3B"/>
          </p15:clr>
        </p15:guide>
        <p15:guide id="2" orient="horz" pos="2160">
          <p15:clr>
            <a:srgbClr val="9FCC3B"/>
          </p15:clr>
        </p15:guide>
        <p15:guide id="3" orient="horz" pos="867">
          <p15:clr>
            <a:srgbClr val="9FCC3B"/>
          </p15:clr>
        </p15:guide>
        <p15:guide id="4" orient="horz" pos="1525">
          <p15:clr>
            <a:srgbClr val="9FCC3B"/>
          </p15:clr>
        </p15:guide>
        <p15:guide id="5" orient="horz" pos="3430">
          <p15:clr>
            <a:srgbClr val="9FCC3B"/>
          </p15:clr>
        </p15:guide>
        <p15:guide id="6" orient="horz" pos="2795">
          <p15:clr>
            <a:srgbClr val="9FCC3B"/>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E5D56F26-BA07-4707-A1CF-83D5E8E3171D}" type="datetime1">
              <a:rPr lang="sv-SE" smtClean="0"/>
              <a:t>2026-06-29</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74652668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Lst>
  <p:hf sldNum="0" hdr="0" ftr="0" dt="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p15:clr>
            <a:srgbClr val="9FCC3B"/>
          </p15:clr>
        </p15:guide>
        <p15:guide id="2" orient="horz" pos="2160">
          <p15:clr>
            <a:srgbClr val="9FCC3B"/>
          </p15:clr>
        </p15:guide>
        <p15:guide id="3" orient="horz" pos="867">
          <p15:clr>
            <a:srgbClr val="9FCC3B"/>
          </p15:clr>
        </p15:guide>
        <p15:guide id="4" orient="horz" pos="1525">
          <p15:clr>
            <a:srgbClr val="9FCC3B"/>
          </p15:clr>
        </p15:guide>
        <p15:guide id="5" orient="horz" pos="3430">
          <p15:clr>
            <a:srgbClr val="9FCC3B"/>
          </p15:clr>
        </p15:guide>
        <p15:guide id="6" orient="horz" pos="2795">
          <p15:clr>
            <a:srgbClr val="9FCC3B"/>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AE75EEA9-07B3-4C86-BDB1-5A254DD6E286}" type="datetime1">
              <a:rPr lang="sv-SE" smtClean="0"/>
              <a:t>2026-06-29</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865651668"/>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 id="2147483764" r:id="rId17"/>
    <p:sldLayoutId id="2147483747" r:id="rId18"/>
    <p:sldLayoutId id="2147483748" r:id="rId19"/>
    <p:sldLayoutId id="2147483749" r:id="rId20"/>
    <p:sldLayoutId id="2147483750" r:id="rId21"/>
    <p:sldLayoutId id="2147483751" r:id="rId22"/>
    <p:sldLayoutId id="2147483752" r:id="rId23"/>
    <p:sldLayoutId id="2147483753" r:id="rId24"/>
    <p:sldLayoutId id="2147483754" r:id="rId25"/>
    <p:sldLayoutId id="2147483755" r:id="rId26"/>
    <p:sldLayoutId id="2147483756" r:id="rId27"/>
    <p:sldLayoutId id="2147483757" r:id="rId28"/>
    <p:sldLayoutId id="2147483758" r:id="rId29"/>
    <p:sldLayoutId id="2147483759" r:id="rId30"/>
    <p:sldLayoutId id="2147483760" r:id="rId31"/>
    <p:sldLayoutId id="2147483761" r:id="rId32"/>
    <p:sldLayoutId id="2147483762" r:id="rId33"/>
    <p:sldLayoutId id="2147483763" r:id="rId34"/>
  </p:sldLayoutIdLst>
  <p:hf sldNum="0" hdr="0" ftr="0" dt="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p15:clr>
            <a:srgbClr val="9FCC3B"/>
          </p15:clr>
        </p15:guide>
        <p15:guide id="2" orient="horz" pos="2160">
          <p15:clr>
            <a:srgbClr val="9FCC3B"/>
          </p15:clr>
        </p15:guide>
        <p15:guide id="3" orient="horz" pos="867">
          <p15:clr>
            <a:srgbClr val="9FCC3B"/>
          </p15:clr>
        </p15:guide>
        <p15:guide id="4" orient="horz" pos="1525">
          <p15:clr>
            <a:srgbClr val="9FCC3B"/>
          </p15:clr>
        </p15:guide>
        <p15:guide id="5" orient="horz" pos="3430">
          <p15:clr>
            <a:srgbClr val="9FCC3B"/>
          </p15:clr>
        </p15:guide>
        <p15:guide id="6" orient="horz" pos="2795">
          <p15:clr>
            <a:srgbClr val="9FCC3B"/>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hyperlink" Target="https://opengov.360online.com/Meetings/vgregion/File/Details/4421531.PDF?fileName=Regional%20plan%20f%C3%B6r%20psykisk%20h%C3%A4lsa%20och%20suicidprevention&amp;fileSize=293271"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7.png"/><Relationship Id="rId4" Type="http://schemas.openxmlformats.org/officeDocument/2006/relationships/hyperlink" Target="https://www.regeringen.se/rattsliga-dokument/skrivelse/2025/01/skr.-20242577"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15.xml"/><Relationship Id="rId5" Type="http://schemas.openxmlformats.org/officeDocument/2006/relationships/hyperlink" Target="https://www.regeringen.se/rattsliga-dokument/skrivelse/2025/01/skr.-20242577"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0D56DA50-767C-4035-4028-3DD8AF284442}"/>
              </a:ext>
            </a:extLst>
          </p:cNvPr>
          <p:cNvSpPr>
            <a:spLocks noGrp="1"/>
          </p:cNvSpPr>
          <p:nvPr>
            <p:ph type="ctrTitle"/>
          </p:nvPr>
        </p:nvSpPr>
        <p:spPr/>
        <p:txBody>
          <a:bodyPr/>
          <a:lstStyle/>
          <a:p>
            <a:r>
              <a:rPr lang="sv-SE" sz="3600" dirty="0"/>
              <a:t>Regional plan för psykisk hälsa </a:t>
            </a:r>
            <a:br>
              <a:rPr lang="sv-SE" sz="3600" dirty="0"/>
            </a:br>
            <a:r>
              <a:rPr lang="sv-SE" sz="3600" dirty="0"/>
              <a:t>och suicidprevention 2026-2034 </a:t>
            </a:r>
          </a:p>
        </p:txBody>
      </p:sp>
      <p:pic>
        <p:nvPicPr>
          <p:cNvPr id="18" name="Platshållare för bild 17">
            <a:extLst>
              <a:ext uri="{FF2B5EF4-FFF2-40B4-BE49-F238E27FC236}">
                <a16:creationId xmlns:a16="http://schemas.microsoft.com/office/drawing/2014/main" id="{ACE11721-FA60-21AA-2855-5CC790722A2D}"/>
              </a:ext>
            </a:extLst>
          </p:cNvPr>
          <p:cNvPicPr>
            <a:picLocks noGrp="1" noChangeAspect="1"/>
          </p:cNvPicPr>
          <p:nvPr>
            <p:ph type="pic" sz="quarter" idx="16"/>
          </p:nvPr>
        </p:nvPicPr>
        <p:blipFill>
          <a:blip r:embed="rId2"/>
          <a:srcRect l="11359" t="3317" r="30077" b="3302"/>
          <a:stretch>
            <a:fillRect/>
          </a:stretch>
        </p:blipFill>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1A9FB3"/>
          </a:solidFill>
        </p:spPr>
      </p:pic>
    </p:spTree>
    <p:extLst>
      <p:ext uri="{BB962C8B-B14F-4D97-AF65-F5344CB8AC3E}">
        <p14:creationId xmlns:p14="http://schemas.microsoft.com/office/powerpoint/2010/main" val="1606942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66CB61-101D-AEE3-A07F-A4D1552FD559}"/>
            </a:ext>
          </a:extLst>
        </p:cNvPr>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0FE5EC42-2292-1243-95CD-828861BB9274}"/>
              </a:ext>
            </a:extLst>
          </p:cNvPr>
          <p:cNvSpPr>
            <a:spLocks noGrp="1"/>
          </p:cNvSpPr>
          <p:nvPr>
            <p:ph sz="quarter" idx="17"/>
          </p:nvPr>
        </p:nvSpPr>
        <p:spPr>
          <a:xfrm>
            <a:off x="1098000" y="2289600"/>
            <a:ext cx="5121826" cy="3311526"/>
          </a:xfrm>
        </p:spPr>
        <p:txBody>
          <a:bodyPr/>
          <a:lstStyle/>
          <a:p>
            <a:r>
              <a:rPr lang="sv-SE" dirty="0"/>
              <a:t>Strategiska åtgärdsområden</a:t>
            </a:r>
          </a:p>
          <a:p>
            <a:pPr lvl="1"/>
            <a:r>
              <a:rPr lang="sv-SE" dirty="0"/>
              <a:t>Stärka samordningen </a:t>
            </a:r>
            <a:br>
              <a:rPr lang="sv-SE" dirty="0"/>
            </a:br>
            <a:r>
              <a:rPr lang="sv-SE" dirty="0"/>
              <a:t>för frågor som rör psykisk hälsa och suicidprevention</a:t>
            </a:r>
          </a:p>
          <a:p>
            <a:pPr lvl="1"/>
            <a:r>
              <a:rPr lang="sv-SE" dirty="0"/>
              <a:t>Utveckla samverkan med civilsamhället</a:t>
            </a:r>
          </a:p>
          <a:p>
            <a:pPr lvl="1"/>
            <a:r>
              <a:rPr lang="sv-SE" dirty="0"/>
              <a:t>Skapa förutsättningar för långsiktigt stöd </a:t>
            </a:r>
          </a:p>
        </p:txBody>
      </p:sp>
      <p:sp>
        <p:nvSpPr>
          <p:cNvPr id="7" name="Rubrik 4">
            <a:extLst>
              <a:ext uri="{FF2B5EF4-FFF2-40B4-BE49-F238E27FC236}">
                <a16:creationId xmlns:a16="http://schemas.microsoft.com/office/drawing/2014/main" id="{A5AB8FFE-2A92-3F6F-7461-88948D5BBE1F}"/>
              </a:ext>
            </a:extLst>
          </p:cNvPr>
          <p:cNvSpPr>
            <a:spLocks noGrp="1"/>
          </p:cNvSpPr>
          <p:nvPr>
            <p:ph type="title"/>
          </p:nvPr>
        </p:nvSpPr>
        <p:spPr>
          <a:xfrm>
            <a:off x="1097554" y="136800"/>
            <a:ext cx="10046304" cy="1576800"/>
          </a:xfrm>
        </p:spPr>
        <p:txBody>
          <a:bodyPr/>
          <a:lstStyle/>
          <a:p>
            <a:pPr marL="467995" indent="-467995"/>
            <a:r>
              <a:rPr lang="sv-SE" sz="2800"/>
              <a:t>2</a:t>
            </a:r>
            <a:r>
              <a:rPr lang="sv-SE" sz="2800" dirty="0"/>
              <a:t>. Ökade investeringar i barn och unga för en god psykisk hälsa genom hela livet</a:t>
            </a:r>
            <a:endParaRPr lang="sv-SE">
              <a:ea typeface="Verdana"/>
            </a:endParaRPr>
          </a:p>
        </p:txBody>
      </p:sp>
      <p:pic>
        <p:nvPicPr>
          <p:cNvPr id="9" name="Platshållare för bild 8">
            <a:extLst>
              <a:ext uri="{FF2B5EF4-FFF2-40B4-BE49-F238E27FC236}">
                <a16:creationId xmlns:a16="http://schemas.microsoft.com/office/drawing/2014/main" id="{5D8C2C72-FD03-7CFE-25F1-FFC22BE73934}"/>
              </a:ext>
            </a:extLst>
          </p:cNvPr>
          <p:cNvPicPr>
            <a:picLocks noGrp="1" noChangeAspect="1"/>
          </p:cNvPicPr>
          <p:nvPr>
            <p:ph type="pic" sz="quarter" idx="20"/>
          </p:nvPr>
        </p:nvPicPr>
        <p:blipFill>
          <a:blip r:embed="rId3"/>
          <a:srcRect l="3349" r="3349"/>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2350337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0001CB-EBCB-333E-FAE4-B9F7902C9494}"/>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4814DDEF-6A28-76AB-1712-9F3552E91307}"/>
              </a:ext>
            </a:extLst>
          </p:cNvPr>
          <p:cNvSpPr>
            <a:spLocks noGrp="1"/>
          </p:cNvSpPr>
          <p:nvPr>
            <p:ph type="title"/>
          </p:nvPr>
        </p:nvSpPr>
        <p:spPr/>
        <p:txBody>
          <a:bodyPr/>
          <a:lstStyle/>
          <a:p>
            <a:pPr marL="468000" indent="-468000"/>
            <a:r>
              <a:rPr lang="sv-SE" sz="2800" dirty="0"/>
              <a:t>2. Ökade investeringar i barn och unga för en god psykisk hälsa genom hela livet</a:t>
            </a:r>
            <a:endParaRPr lang="sv-SE" dirty="0"/>
          </a:p>
        </p:txBody>
      </p:sp>
      <p:sp>
        <p:nvSpPr>
          <p:cNvPr id="3" name="Platshållare för innehåll 2">
            <a:extLst>
              <a:ext uri="{FF2B5EF4-FFF2-40B4-BE49-F238E27FC236}">
                <a16:creationId xmlns:a16="http://schemas.microsoft.com/office/drawing/2014/main" id="{AF557A35-89FD-3DCB-F247-2111497758A8}"/>
              </a:ext>
            </a:extLst>
          </p:cNvPr>
          <p:cNvSpPr>
            <a:spLocks noGrp="1"/>
          </p:cNvSpPr>
          <p:nvPr>
            <p:ph sz="quarter" idx="17"/>
          </p:nvPr>
        </p:nvSpPr>
        <p:spPr/>
        <p:txBody>
          <a:bodyPr vert="horz" lIns="0" tIns="0" rIns="0" bIns="0" rtlCol="0" anchor="t">
            <a:noAutofit/>
          </a:bodyPr>
          <a:lstStyle/>
          <a:p>
            <a:r>
              <a:rPr lang="sv-SE" dirty="0"/>
              <a:t>Strategiska åtgärdsområden</a:t>
            </a:r>
          </a:p>
          <a:p>
            <a:pPr lvl="1"/>
            <a:r>
              <a:rPr lang="sv-SE" dirty="0"/>
              <a:t>Stöd till verksamheter för att skapa förutsättningar</a:t>
            </a:r>
          </a:p>
          <a:p>
            <a:pPr lvl="1"/>
            <a:r>
              <a:rPr lang="sv-SE" dirty="0"/>
              <a:t>Robusta strukturer för samordning av insatser mellan vård, elevhälsa och socialtjänst</a:t>
            </a:r>
          </a:p>
          <a:p>
            <a:pPr lvl="1"/>
            <a:r>
              <a:rPr lang="sv-SE" dirty="0"/>
              <a:t>Insatser för blivande föräldrar och familjer med psykosociala riskfaktorer</a:t>
            </a:r>
          </a:p>
        </p:txBody>
      </p:sp>
      <p:pic>
        <p:nvPicPr>
          <p:cNvPr id="10" name="Platshållare för bild 9">
            <a:extLst>
              <a:ext uri="{FF2B5EF4-FFF2-40B4-BE49-F238E27FC236}">
                <a16:creationId xmlns:a16="http://schemas.microsoft.com/office/drawing/2014/main" id="{E89CB9F2-1555-CCB0-0BE0-FF568A41702D}"/>
              </a:ext>
            </a:extLst>
          </p:cNvPr>
          <p:cNvPicPr>
            <a:picLocks noGrp="1" noChangeAspect="1"/>
          </p:cNvPicPr>
          <p:nvPr>
            <p:ph type="pic" sz="quarter" idx="20"/>
          </p:nvPr>
        </p:nvPicPr>
        <p:blipFill>
          <a:blip r:embed="rId3"/>
          <a:srcRect l="3873" r="3873"/>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1211078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A6B88-C5A1-8BE5-81E5-B9CFE8A19DF0}"/>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06CCB5C3-3890-96BA-D34F-47235078D413}"/>
              </a:ext>
            </a:extLst>
          </p:cNvPr>
          <p:cNvSpPr>
            <a:spLocks noGrp="1"/>
          </p:cNvSpPr>
          <p:nvPr>
            <p:ph type="title"/>
          </p:nvPr>
        </p:nvSpPr>
        <p:spPr/>
        <p:txBody>
          <a:bodyPr/>
          <a:lstStyle/>
          <a:p>
            <a:pPr marL="468000" indent="-468000"/>
            <a:r>
              <a:rPr lang="sv-SE" sz="2800" dirty="0"/>
              <a:t>2. Ökade investeringar i barn och unga för en god psykisk hälsa genom hela livet</a:t>
            </a:r>
            <a:endParaRPr lang="sv-SE" dirty="0"/>
          </a:p>
        </p:txBody>
      </p:sp>
      <p:sp>
        <p:nvSpPr>
          <p:cNvPr id="3" name="Platshållare för innehåll 2">
            <a:extLst>
              <a:ext uri="{FF2B5EF4-FFF2-40B4-BE49-F238E27FC236}">
                <a16:creationId xmlns:a16="http://schemas.microsoft.com/office/drawing/2014/main" id="{1B3B7EC7-1058-2686-4CFA-5FC980195062}"/>
              </a:ext>
            </a:extLst>
          </p:cNvPr>
          <p:cNvSpPr>
            <a:spLocks noGrp="1"/>
          </p:cNvSpPr>
          <p:nvPr>
            <p:ph sz="quarter" idx="17"/>
          </p:nvPr>
        </p:nvSpPr>
        <p:spPr>
          <a:xfrm>
            <a:off x="1097999" y="2289600"/>
            <a:ext cx="5350425" cy="3311526"/>
          </a:xfrm>
        </p:spPr>
        <p:txBody>
          <a:bodyPr vert="horz" lIns="0" tIns="0" rIns="0" bIns="0" rtlCol="0" anchor="t">
            <a:noAutofit/>
          </a:bodyPr>
          <a:lstStyle/>
          <a:p>
            <a:r>
              <a:rPr lang="sv-SE" dirty="0"/>
              <a:t>Strategiska åtgärdsområden</a:t>
            </a:r>
          </a:p>
          <a:p>
            <a:pPr lvl="1"/>
            <a:r>
              <a:rPr lang="sv-SE" dirty="0"/>
              <a:t>Förflyttning närmare Socialstyrelsens målbild för primärvården</a:t>
            </a:r>
          </a:p>
          <a:p>
            <a:pPr lvl="1"/>
            <a:r>
              <a:rPr lang="sv-SE" dirty="0"/>
              <a:t>Insatser utifrån lindrig till medelsvår psykisk hälsa</a:t>
            </a:r>
          </a:p>
          <a:p>
            <a:pPr lvl="1"/>
            <a:r>
              <a:rPr lang="sv-SE" dirty="0"/>
              <a:t>Adekvata vårdinsatser inom specialiserad vård – för de med störst behov</a:t>
            </a:r>
          </a:p>
          <a:p>
            <a:pPr lvl="1"/>
            <a:r>
              <a:rPr lang="sv-SE" dirty="0"/>
              <a:t>Samarbete och sömlösa övergångar</a:t>
            </a:r>
          </a:p>
        </p:txBody>
      </p:sp>
      <p:pic>
        <p:nvPicPr>
          <p:cNvPr id="11" name="Platshållare för bild 10">
            <a:extLst>
              <a:ext uri="{FF2B5EF4-FFF2-40B4-BE49-F238E27FC236}">
                <a16:creationId xmlns:a16="http://schemas.microsoft.com/office/drawing/2014/main" id="{314AB01F-C34C-A6AD-C633-57958ACC2D3A}"/>
              </a:ext>
            </a:extLst>
          </p:cNvPr>
          <p:cNvPicPr>
            <a:picLocks noGrp="1" noChangeAspect="1"/>
          </p:cNvPicPr>
          <p:nvPr>
            <p:ph type="pic" sz="quarter" idx="20"/>
          </p:nvPr>
        </p:nvPicPr>
        <p:blipFill>
          <a:blip r:embed="rId3"/>
          <a:srcRect l="3810" r="3810"/>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1607328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B118B7-5453-1BC6-4B9C-44CCBC9564DF}"/>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25CA4783-B4C3-258F-E8D0-A57F9C4DC262}"/>
              </a:ext>
            </a:extLst>
          </p:cNvPr>
          <p:cNvSpPr>
            <a:spLocks noGrp="1"/>
          </p:cNvSpPr>
          <p:nvPr>
            <p:ph type="title"/>
          </p:nvPr>
        </p:nvSpPr>
        <p:spPr/>
        <p:txBody>
          <a:bodyPr/>
          <a:lstStyle/>
          <a:p>
            <a:pPr marL="468000" indent="-468000"/>
            <a:r>
              <a:rPr lang="sv-SE" sz="2800" dirty="0"/>
              <a:t>2. Ökade investeringar i barn och unga för en god psykisk hälsa genom hela livet</a:t>
            </a:r>
            <a:endParaRPr lang="sv-SE" dirty="0"/>
          </a:p>
        </p:txBody>
      </p:sp>
      <p:sp>
        <p:nvSpPr>
          <p:cNvPr id="3" name="Platshållare för innehåll 2">
            <a:extLst>
              <a:ext uri="{FF2B5EF4-FFF2-40B4-BE49-F238E27FC236}">
                <a16:creationId xmlns:a16="http://schemas.microsoft.com/office/drawing/2014/main" id="{201895AC-D54B-EA55-D706-CC10BE317A36}"/>
              </a:ext>
            </a:extLst>
          </p:cNvPr>
          <p:cNvSpPr>
            <a:spLocks noGrp="1"/>
          </p:cNvSpPr>
          <p:nvPr>
            <p:ph sz="quarter" idx="17"/>
          </p:nvPr>
        </p:nvSpPr>
        <p:spPr>
          <a:xfrm>
            <a:off x="1097999" y="2289600"/>
            <a:ext cx="5350425" cy="3311526"/>
          </a:xfrm>
        </p:spPr>
        <p:txBody>
          <a:bodyPr vert="horz" lIns="0" tIns="0" rIns="0" bIns="0" rtlCol="0" anchor="t">
            <a:noAutofit/>
          </a:bodyPr>
          <a:lstStyle/>
          <a:p>
            <a:r>
              <a:rPr lang="sv-SE" dirty="0"/>
              <a:t>Strategiska åtgärdsområden</a:t>
            </a:r>
          </a:p>
          <a:p>
            <a:pPr lvl="1"/>
            <a:r>
              <a:rPr lang="sv-SE" dirty="0"/>
              <a:t>Lösningsorienterad hantering vid risk att barn och unga dras in i organiserad brottslighet</a:t>
            </a:r>
          </a:p>
          <a:p>
            <a:pPr lvl="1"/>
            <a:r>
              <a:rPr lang="sv-SE" dirty="0"/>
              <a:t>Utvecklat stöd vid övergång från ung till vuxen</a:t>
            </a:r>
          </a:p>
        </p:txBody>
      </p:sp>
      <p:pic>
        <p:nvPicPr>
          <p:cNvPr id="8" name="Platshållare för bild 7">
            <a:extLst>
              <a:ext uri="{FF2B5EF4-FFF2-40B4-BE49-F238E27FC236}">
                <a16:creationId xmlns:a16="http://schemas.microsoft.com/office/drawing/2014/main" id="{25AD8765-E2AF-7254-55C1-EB1B30CF71C0}"/>
              </a:ext>
            </a:extLst>
          </p:cNvPr>
          <p:cNvPicPr>
            <a:picLocks noGrp="1" noChangeAspect="1"/>
          </p:cNvPicPr>
          <p:nvPr>
            <p:ph type="pic" sz="quarter" idx="20"/>
          </p:nvPr>
        </p:nvPicPr>
        <p:blipFill>
          <a:blip r:embed="rId3"/>
          <a:srcRect l="3964" r="3964"/>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586018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60DD6-578C-9EDA-AEA5-3E0F3C161C4C}"/>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F8B2BE2E-BED4-65A4-FE77-C109624774AA}"/>
              </a:ext>
            </a:extLst>
          </p:cNvPr>
          <p:cNvSpPr>
            <a:spLocks noGrp="1"/>
          </p:cNvSpPr>
          <p:nvPr>
            <p:ph type="title"/>
          </p:nvPr>
        </p:nvSpPr>
        <p:spPr/>
        <p:txBody>
          <a:bodyPr/>
          <a:lstStyle/>
          <a:p>
            <a:pPr marL="468000" indent="-468000"/>
            <a:r>
              <a:rPr lang="sv-SE" sz="2800" dirty="0"/>
              <a:t>2. Ökade investeringar i barn och unga för en god psykisk hälsa genom hela livet</a:t>
            </a:r>
            <a:endParaRPr lang="sv-SE" dirty="0"/>
          </a:p>
        </p:txBody>
      </p:sp>
      <p:sp>
        <p:nvSpPr>
          <p:cNvPr id="3" name="Platshållare för innehåll 2">
            <a:extLst>
              <a:ext uri="{FF2B5EF4-FFF2-40B4-BE49-F238E27FC236}">
                <a16:creationId xmlns:a16="http://schemas.microsoft.com/office/drawing/2014/main" id="{9758DACE-45EF-8AFF-3B56-77EF9E7E7345}"/>
              </a:ext>
            </a:extLst>
          </p:cNvPr>
          <p:cNvSpPr>
            <a:spLocks noGrp="1"/>
          </p:cNvSpPr>
          <p:nvPr>
            <p:ph sz="quarter" idx="17"/>
          </p:nvPr>
        </p:nvSpPr>
        <p:spPr>
          <a:xfrm>
            <a:off x="1097999" y="2289600"/>
            <a:ext cx="5569501" cy="3311526"/>
          </a:xfrm>
        </p:spPr>
        <p:txBody>
          <a:bodyPr vert="horz" lIns="0" tIns="0" rIns="0" bIns="0" rtlCol="0" anchor="t">
            <a:noAutofit/>
          </a:bodyPr>
          <a:lstStyle/>
          <a:p>
            <a:r>
              <a:rPr lang="sv-SE" dirty="0"/>
              <a:t>Strategiska åtgärdsområden</a:t>
            </a:r>
          </a:p>
          <a:p>
            <a:pPr lvl="1"/>
            <a:r>
              <a:rPr lang="sv-SE" dirty="0"/>
              <a:t>Stärkt livskvalitet vid kroniska sjukdomar och tillstånd</a:t>
            </a:r>
          </a:p>
          <a:p>
            <a:pPr lvl="1"/>
            <a:r>
              <a:rPr lang="sv-SE" dirty="0"/>
              <a:t>Höja kunskap om funktionsnedsättning som påverkar den psykiska hälsan</a:t>
            </a:r>
          </a:p>
          <a:p>
            <a:pPr lvl="1"/>
            <a:r>
              <a:rPr lang="sv-SE" dirty="0"/>
              <a:t>Samordna utvecklingsprojekt kring barn och unga</a:t>
            </a:r>
          </a:p>
          <a:p>
            <a:pPr lvl="1"/>
            <a:r>
              <a:rPr lang="sv-SE" dirty="0"/>
              <a:t>Sprida goda exempel på framgångsrika arbetssätt</a:t>
            </a:r>
          </a:p>
        </p:txBody>
      </p:sp>
      <p:pic>
        <p:nvPicPr>
          <p:cNvPr id="9" name="Platshållare för bild 8">
            <a:extLst>
              <a:ext uri="{FF2B5EF4-FFF2-40B4-BE49-F238E27FC236}">
                <a16:creationId xmlns:a16="http://schemas.microsoft.com/office/drawing/2014/main" id="{FE4D9CEF-D5E7-78B4-4EEC-50CB18E14C6B}"/>
              </a:ext>
            </a:extLst>
          </p:cNvPr>
          <p:cNvPicPr>
            <a:picLocks noGrp="1" noChangeAspect="1"/>
          </p:cNvPicPr>
          <p:nvPr>
            <p:ph type="pic" sz="quarter" idx="20"/>
          </p:nvPr>
        </p:nvPicPr>
        <p:blipFill>
          <a:blip r:embed="rId3"/>
          <a:srcRect l="10642" r="10642"/>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2398096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D5879-4859-F6F0-F3F8-703BB89C4BA9}"/>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0A24B0D6-8888-4944-A189-4020CC078C05}"/>
              </a:ext>
            </a:extLst>
          </p:cNvPr>
          <p:cNvSpPr>
            <a:spLocks noGrp="1"/>
          </p:cNvSpPr>
          <p:nvPr>
            <p:ph type="title"/>
          </p:nvPr>
        </p:nvSpPr>
        <p:spPr/>
        <p:txBody>
          <a:bodyPr/>
          <a:lstStyle/>
          <a:p>
            <a:pPr marL="467995" indent="-467995"/>
            <a:r>
              <a:rPr lang="sv-SE" sz="2800" dirty="0"/>
              <a:t>3. Ett inkluderande och hållbart arbetsliv </a:t>
            </a:r>
            <a:br>
              <a:rPr lang="sv-SE" sz="2800" dirty="0"/>
            </a:br>
            <a:r>
              <a:rPr lang="sv-SE" sz="2800" dirty="0"/>
              <a:t>som främjar psykisk hälsa</a:t>
            </a:r>
            <a:endParaRPr lang="sv-SE" dirty="0">
              <a:ea typeface="Verdana"/>
            </a:endParaRPr>
          </a:p>
        </p:txBody>
      </p:sp>
      <p:sp>
        <p:nvSpPr>
          <p:cNvPr id="3" name="Platshållare för innehåll 2">
            <a:extLst>
              <a:ext uri="{FF2B5EF4-FFF2-40B4-BE49-F238E27FC236}">
                <a16:creationId xmlns:a16="http://schemas.microsoft.com/office/drawing/2014/main" id="{AE2FD3B9-5A9F-58C4-E49A-B572C40F8D68}"/>
              </a:ext>
            </a:extLst>
          </p:cNvPr>
          <p:cNvSpPr>
            <a:spLocks noGrp="1"/>
          </p:cNvSpPr>
          <p:nvPr>
            <p:ph sz="quarter" idx="17"/>
          </p:nvPr>
        </p:nvSpPr>
        <p:spPr>
          <a:xfrm>
            <a:off x="1098000" y="2289600"/>
            <a:ext cx="5264700" cy="3311526"/>
          </a:xfrm>
        </p:spPr>
        <p:txBody>
          <a:bodyPr vert="horz" lIns="0" tIns="0" rIns="0" bIns="0" rtlCol="0" anchor="t">
            <a:noAutofit/>
          </a:bodyPr>
          <a:lstStyle/>
          <a:p>
            <a:r>
              <a:rPr lang="sv-SE" dirty="0"/>
              <a:t>Arbete för god arbetsmiljö, återhämtning och återgång till arbete – för att förebygga ohälsa</a:t>
            </a:r>
          </a:p>
          <a:p>
            <a:r>
              <a:rPr lang="sv-SE" dirty="0"/>
              <a:t>Stöd för att kunna delta i arbetslivet</a:t>
            </a:r>
          </a:p>
          <a:p>
            <a:r>
              <a:rPr lang="sv-SE" dirty="0"/>
              <a:t>Viktigt med förebyggande arbete i samverkan med samhällsaktörer och civilsamhälle</a:t>
            </a:r>
          </a:p>
        </p:txBody>
      </p:sp>
      <p:pic>
        <p:nvPicPr>
          <p:cNvPr id="11" name="Platshållare för bild 10">
            <a:extLst>
              <a:ext uri="{FF2B5EF4-FFF2-40B4-BE49-F238E27FC236}">
                <a16:creationId xmlns:a16="http://schemas.microsoft.com/office/drawing/2014/main" id="{D9CC32A9-347F-CE57-B358-E202A0D6DC75}"/>
              </a:ext>
            </a:extLst>
          </p:cNvPr>
          <p:cNvPicPr>
            <a:picLocks noGrp="1" noChangeAspect="1"/>
          </p:cNvPicPr>
          <p:nvPr>
            <p:ph type="pic" sz="quarter" idx="20"/>
          </p:nvPr>
        </p:nvPicPr>
        <p:blipFill>
          <a:blip r:embed="rId3"/>
          <a:srcRect l="8027" r="8027"/>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1935997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54B3C5-8792-0FC1-59F1-04F3B2E3F399}"/>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8326A4CE-F032-492C-226E-372F8F82A627}"/>
              </a:ext>
            </a:extLst>
          </p:cNvPr>
          <p:cNvSpPr>
            <a:spLocks noGrp="1"/>
          </p:cNvSpPr>
          <p:nvPr>
            <p:ph type="title"/>
          </p:nvPr>
        </p:nvSpPr>
        <p:spPr/>
        <p:txBody>
          <a:bodyPr/>
          <a:lstStyle/>
          <a:p>
            <a:pPr marL="467995" indent="-467995"/>
            <a:r>
              <a:rPr lang="sv-SE" sz="2800" dirty="0"/>
              <a:t>3. Ett inkluderande och hållbart arbetsliv </a:t>
            </a:r>
            <a:br>
              <a:rPr lang="sv-SE" sz="2800" dirty="0"/>
            </a:br>
            <a:r>
              <a:rPr lang="sv-SE" sz="2800" dirty="0"/>
              <a:t>som främjar psykisk hälsa</a:t>
            </a:r>
            <a:endParaRPr lang="sv-SE" dirty="0">
              <a:ea typeface="Verdana"/>
            </a:endParaRPr>
          </a:p>
        </p:txBody>
      </p:sp>
      <p:sp>
        <p:nvSpPr>
          <p:cNvPr id="3" name="Platshållare för innehåll 2">
            <a:extLst>
              <a:ext uri="{FF2B5EF4-FFF2-40B4-BE49-F238E27FC236}">
                <a16:creationId xmlns:a16="http://schemas.microsoft.com/office/drawing/2014/main" id="{C240665B-2FFD-6D39-E58D-AAD15B79C395}"/>
              </a:ext>
            </a:extLst>
          </p:cNvPr>
          <p:cNvSpPr>
            <a:spLocks noGrp="1"/>
          </p:cNvSpPr>
          <p:nvPr>
            <p:ph sz="quarter" idx="17"/>
          </p:nvPr>
        </p:nvSpPr>
        <p:spPr/>
        <p:txBody>
          <a:bodyPr vert="horz" lIns="0" tIns="0" rIns="0" bIns="0" rtlCol="0" anchor="t">
            <a:noAutofit/>
          </a:bodyPr>
          <a:lstStyle/>
          <a:p>
            <a:r>
              <a:rPr lang="sv-SE" dirty="0"/>
              <a:t>Strategiska åtgärdsområden</a:t>
            </a:r>
          </a:p>
          <a:p>
            <a:pPr lvl="1"/>
            <a:r>
              <a:rPr lang="sv-SE" dirty="0"/>
              <a:t>Verka för återgång till arbete/ sysselsättning efter sjukskrivning eller arbetslöshet</a:t>
            </a:r>
          </a:p>
          <a:p>
            <a:pPr lvl="1"/>
            <a:r>
              <a:rPr lang="sv-SE" dirty="0"/>
              <a:t>Öka kunskapen hos </a:t>
            </a:r>
            <a:br>
              <a:rPr lang="sv-SE" dirty="0"/>
            </a:br>
            <a:r>
              <a:rPr lang="sv-SE" dirty="0"/>
              <a:t>hälso- och sjukvårdsperson </a:t>
            </a:r>
            <a:br>
              <a:rPr lang="sv-SE" dirty="0"/>
            </a:br>
            <a:r>
              <a:rPr lang="sv-SE" dirty="0"/>
              <a:t>om funktionsvariationer</a:t>
            </a:r>
          </a:p>
        </p:txBody>
      </p:sp>
      <p:pic>
        <p:nvPicPr>
          <p:cNvPr id="11" name="Platshållare för bild 10">
            <a:extLst>
              <a:ext uri="{FF2B5EF4-FFF2-40B4-BE49-F238E27FC236}">
                <a16:creationId xmlns:a16="http://schemas.microsoft.com/office/drawing/2014/main" id="{766761C2-F580-3F1E-FF50-A7BBB578BFB3}"/>
              </a:ext>
            </a:extLst>
          </p:cNvPr>
          <p:cNvPicPr>
            <a:picLocks noGrp="1" noChangeAspect="1"/>
          </p:cNvPicPr>
          <p:nvPr>
            <p:ph type="pic" sz="quarter" idx="20"/>
          </p:nvPr>
        </p:nvPicPr>
        <p:blipFill>
          <a:blip r:embed="rId3"/>
          <a:srcRect l="8027" r="8027"/>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1007480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32A23B-A675-01B8-1309-E23188A7A7D8}"/>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777DE438-3EDF-E201-ECB2-FEBA60730087}"/>
              </a:ext>
            </a:extLst>
          </p:cNvPr>
          <p:cNvSpPr>
            <a:spLocks noGrp="1"/>
          </p:cNvSpPr>
          <p:nvPr>
            <p:ph type="title"/>
          </p:nvPr>
        </p:nvSpPr>
        <p:spPr/>
        <p:txBody>
          <a:bodyPr/>
          <a:lstStyle/>
          <a:p>
            <a:pPr marL="467995" indent="-467995"/>
            <a:r>
              <a:rPr lang="sv-SE" sz="2800" dirty="0"/>
              <a:t>3. Ett inkluderande samhälle med delaktiga invånare</a:t>
            </a:r>
            <a:endParaRPr lang="sv-SE" dirty="0">
              <a:ea typeface="Verdana"/>
            </a:endParaRPr>
          </a:p>
        </p:txBody>
      </p:sp>
      <p:sp>
        <p:nvSpPr>
          <p:cNvPr id="3" name="Platshållare för innehåll 2">
            <a:extLst>
              <a:ext uri="{FF2B5EF4-FFF2-40B4-BE49-F238E27FC236}">
                <a16:creationId xmlns:a16="http://schemas.microsoft.com/office/drawing/2014/main" id="{A2D12843-654C-9B62-F5BA-5AE80C9E43A7}"/>
              </a:ext>
            </a:extLst>
          </p:cNvPr>
          <p:cNvSpPr>
            <a:spLocks noGrp="1"/>
          </p:cNvSpPr>
          <p:nvPr>
            <p:ph sz="quarter" idx="17"/>
          </p:nvPr>
        </p:nvSpPr>
        <p:spPr>
          <a:xfrm>
            <a:off x="1098000" y="2289600"/>
            <a:ext cx="5264700" cy="3311526"/>
          </a:xfrm>
        </p:spPr>
        <p:txBody>
          <a:bodyPr vert="horz" lIns="0" tIns="0" rIns="0" bIns="0" rtlCol="0" anchor="t">
            <a:noAutofit/>
          </a:bodyPr>
          <a:lstStyle/>
          <a:p>
            <a:r>
              <a:rPr lang="sv-SE" dirty="0"/>
              <a:t>Inkludering och delaktighet kräver gemensamma insatser</a:t>
            </a:r>
          </a:p>
          <a:p>
            <a:r>
              <a:rPr lang="sv-SE" dirty="0"/>
              <a:t>Samverkan och samordning mellan samhällets aktörer är centralt</a:t>
            </a:r>
          </a:p>
          <a:p>
            <a:r>
              <a:rPr lang="sv-SE" dirty="0"/>
              <a:t>VGR:s samhällsuppdrag samordnas genom planen</a:t>
            </a:r>
          </a:p>
          <a:p>
            <a:pPr lvl="1"/>
            <a:r>
              <a:rPr lang="sv-SE" dirty="0"/>
              <a:t>för utveckling av sociala aktiviteter, socialt stöd, hållbara livsmiljöer </a:t>
            </a:r>
            <a:br>
              <a:rPr lang="sv-SE" dirty="0"/>
            </a:br>
            <a:r>
              <a:rPr lang="sv-SE" dirty="0"/>
              <a:t>och tillgång till friluftsliv. </a:t>
            </a:r>
          </a:p>
        </p:txBody>
      </p:sp>
      <p:pic>
        <p:nvPicPr>
          <p:cNvPr id="11" name="Platshållare för bild 10">
            <a:extLst>
              <a:ext uri="{FF2B5EF4-FFF2-40B4-BE49-F238E27FC236}">
                <a16:creationId xmlns:a16="http://schemas.microsoft.com/office/drawing/2014/main" id="{1BB322BF-0892-4865-AE34-28DF6FE12062}"/>
              </a:ext>
            </a:extLst>
          </p:cNvPr>
          <p:cNvPicPr>
            <a:picLocks noGrp="1" noChangeAspect="1"/>
          </p:cNvPicPr>
          <p:nvPr>
            <p:ph type="pic" sz="quarter" idx="20"/>
          </p:nvPr>
        </p:nvPicPr>
        <p:blipFill>
          <a:blip r:embed="rId3"/>
          <a:srcRect l="8027" r="8027"/>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2042234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DB8E8B-6666-A78C-56A1-A3724AB12BB6}"/>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65DD373B-F1C2-0CBE-8449-05EE20833A99}"/>
              </a:ext>
            </a:extLst>
          </p:cNvPr>
          <p:cNvSpPr>
            <a:spLocks noGrp="1"/>
          </p:cNvSpPr>
          <p:nvPr>
            <p:ph type="title"/>
          </p:nvPr>
        </p:nvSpPr>
        <p:spPr/>
        <p:txBody>
          <a:bodyPr/>
          <a:lstStyle/>
          <a:p>
            <a:pPr marL="467995" indent="-467995"/>
            <a:r>
              <a:rPr lang="sv-SE" sz="2800" dirty="0"/>
              <a:t>4. Ett inkluderande samhälle med delaktiga invånare</a:t>
            </a:r>
            <a:endParaRPr lang="sv-SE" dirty="0">
              <a:ea typeface="Verdana"/>
            </a:endParaRPr>
          </a:p>
        </p:txBody>
      </p:sp>
      <p:sp>
        <p:nvSpPr>
          <p:cNvPr id="3" name="Platshållare för innehåll 2">
            <a:extLst>
              <a:ext uri="{FF2B5EF4-FFF2-40B4-BE49-F238E27FC236}">
                <a16:creationId xmlns:a16="http://schemas.microsoft.com/office/drawing/2014/main" id="{C5AEC6FF-8E63-3DA6-6693-9474DCC4D9B6}"/>
              </a:ext>
            </a:extLst>
          </p:cNvPr>
          <p:cNvSpPr>
            <a:spLocks noGrp="1"/>
          </p:cNvSpPr>
          <p:nvPr>
            <p:ph sz="quarter" idx="17"/>
          </p:nvPr>
        </p:nvSpPr>
        <p:spPr/>
        <p:txBody>
          <a:bodyPr vert="horz" lIns="0" tIns="0" rIns="0" bIns="0" rtlCol="0" anchor="t">
            <a:noAutofit/>
          </a:bodyPr>
          <a:lstStyle/>
          <a:p>
            <a:r>
              <a:rPr lang="sv-SE" dirty="0"/>
              <a:t>Strategiska åtgärdsområden</a:t>
            </a:r>
          </a:p>
          <a:p>
            <a:pPr lvl="1"/>
            <a:r>
              <a:rPr lang="sv-SE" dirty="0"/>
              <a:t>Kompetensutveckling för professionellt bemötande</a:t>
            </a:r>
          </a:p>
          <a:p>
            <a:pPr lvl="1"/>
            <a:r>
              <a:rPr lang="sv-SE" dirty="0"/>
              <a:t>Kompetensutveckling om stigmatisering vid psykisk ohälsa</a:t>
            </a:r>
          </a:p>
          <a:p>
            <a:pPr lvl="1"/>
            <a:r>
              <a:rPr lang="sv-SE" dirty="0"/>
              <a:t>Utvecklade insatser för invånare med förhöjd risk för psykisk ohälsa eller utanförskap</a:t>
            </a:r>
          </a:p>
        </p:txBody>
      </p:sp>
      <p:pic>
        <p:nvPicPr>
          <p:cNvPr id="11" name="Platshållare för bild 10">
            <a:extLst>
              <a:ext uri="{FF2B5EF4-FFF2-40B4-BE49-F238E27FC236}">
                <a16:creationId xmlns:a16="http://schemas.microsoft.com/office/drawing/2014/main" id="{B11DA30A-890B-AF2E-4F00-6CB5A01B34BB}"/>
              </a:ext>
            </a:extLst>
          </p:cNvPr>
          <p:cNvPicPr>
            <a:picLocks noGrp="1" noChangeAspect="1"/>
          </p:cNvPicPr>
          <p:nvPr>
            <p:ph type="pic" sz="quarter" idx="20"/>
          </p:nvPr>
        </p:nvPicPr>
        <p:blipFill>
          <a:blip r:embed="rId3"/>
          <a:srcRect l="8027" r="8027"/>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35776549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BCC6AE-917B-F37F-003E-D60EC3BDE7BE}"/>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75CF39BA-27E7-C83E-DC07-DB8A19E62D78}"/>
              </a:ext>
            </a:extLst>
          </p:cNvPr>
          <p:cNvSpPr>
            <a:spLocks noGrp="1"/>
          </p:cNvSpPr>
          <p:nvPr>
            <p:ph type="title"/>
          </p:nvPr>
        </p:nvSpPr>
        <p:spPr/>
        <p:txBody>
          <a:bodyPr/>
          <a:lstStyle/>
          <a:p>
            <a:pPr marL="467995" indent="-467995"/>
            <a:r>
              <a:rPr lang="sv-SE" sz="2800" dirty="0"/>
              <a:t>5. Vård och omsorg som möter </a:t>
            </a:r>
            <a:br>
              <a:rPr lang="sv-SE" sz="2800" dirty="0"/>
            </a:br>
            <a:r>
              <a:rPr lang="sv-SE" sz="2800" dirty="0"/>
              <a:t>patienters och brukares behov</a:t>
            </a:r>
            <a:endParaRPr lang="sv-SE" dirty="0">
              <a:ea typeface="Verdana"/>
            </a:endParaRPr>
          </a:p>
        </p:txBody>
      </p:sp>
      <p:sp>
        <p:nvSpPr>
          <p:cNvPr id="3" name="Platshållare för innehåll 2">
            <a:extLst>
              <a:ext uri="{FF2B5EF4-FFF2-40B4-BE49-F238E27FC236}">
                <a16:creationId xmlns:a16="http://schemas.microsoft.com/office/drawing/2014/main" id="{483E9B8E-64D2-499E-1421-40E6ABC0DFDB}"/>
              </a:ext>
            </a:extLst>
          </p:cNvPr>
          <p:cNvSpPr>
            <a:spLocks noGrp="1"/>
          </p:cNvSpPr>
          <p:nvPr>
            <p:ph sz="quarter" idx="17"/>
          </p:nvPr>
        </p:nvSpPr>
        <p:spPr>
          <a:xfrm>
            <a:off x="1098000" y="2289600"/>
            <a:ext cx="5264700" cy="3311526"/>
          </a:xfrm>
        </p:spPr>
        <p:txBody>
          <a:bodyPr vert="horz" lIns="0" tIns="0" rIns="0" bIns="0" rtlCol="0" anchor="t">
            <a:noAutofit/>
          </a:bodyPr>
          <a:lstStyle/>
          <a:p>
            <a:r>
              <a:rPr lang="sv-SE" dirty="0"/>
              <a:t>Personcentrerad, sammanhållen och evidensbaserad</a:t>
            </a:r>
          </a:p>
          <a:p>
            <a:r>
              <a:rPr lang="sv-SE" dirty="0"/>
              <a:t>Jämlik oavsett var man bor</a:t>
            </a:r>
          </a:p>
          <a:p>
            <a:r>
              <a:rPr lang="sv-SE" dirty="0"/>
              <a:t>Hälsofrämjande, förebyggande och behandlande</a:t>
            </a:r>
          </a:p>
          <a:p>
            <a:r>
              <a:rPr lang="sv-SE" dirty="0"/>
              <a:t>Präglad av tillgänglig och uppdaterad kunskap</a:t>
            </a:r>
          </a:p>
        </p:txBody>
      </p:sp>
      <p:pic>
        <p:nvPicPr>
          <p:cNvPr id="8" name="Platshållare för bild 7">
            <a:extLst>
              <a:ext uri="{FF2B5EF4-FFF2-40B4-BE49-F238E27FC236}">
                <a16:creationId xmlns:a16="http://schemas.microsoft.com/office/drawing/2014/main" id="{2C315168-077B-C3E6-EBF1-4736981865E1}"/>
              </a:ext>
            </a:extLst>
          </p:cNvPr>
          <p:cNvPicPr>
            <a:picLocks noGrp="1" noChangeAspect="1"/>
          </p:cNvPicPr>
          <p:nvPr>
            <p:ph type="pic" sz="quarter" idx="20"/>
          </p:nvPr>
        </p:nvPicPr>
        <p:blipFill>
          <a:blip r:embed="rId3"/>
          <a:srcRect l="6496" r="6496"/>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1835996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57217F68-EC7F-36FD-DD63-FC123F8833F2}"/>
              </a:ext>
            </a:extLst>
          </p:cNvPr>
          <p:cNvSpPr>
            <a:spLocks noGrp="1"/>
          </p:cNvSpPr>
          <p:nvPr>
            <p:ph type="title"/>
          </p:nvPr>
        </p:nvSpPr>
        <p:spPr/>
        <p:txBody>
          <a:bodyPr/>
          <a:lstStyle/>
          <a:p>
            <a:r>
              <a:rPr lang="sv-SE" dirty="0"/>
              <a:t>Innehåll</a:t>
            </a:r>
          </a:p>
        </p:txBody>
      </p:sp>
      <p:sp>
        <p:nvSpPr>
          <p:cNvPr id="8" name="Platshållare för innehåll 7">
            <a:extLst>
              <a:ext uri="{FF2B5EF4-FFF2-40B4-BE49-F238E27FC236}">
                <a16:creationId xmlns:a16="http://schemas.microsoft.com/office/drawing/2014/main" id="{87C5B1F9-8EE9-9C19-B937-B5AFB650A6FC}"/>
              </a:ext>
            </a:extLst>
          </p:cNvPr>
          <p:cNvSpPr>
            <a:spLocks noGrp="1"/>
          </p:cNvSpPr>
          <p:nvPr>
            <p:ph sz="quarter" idx="17"/>
          </p:nvPr>
        </p:nvSpPr>
        <p:spPr>
          <a:xfrm>
            <a:off x="1096246" y="2098800"/>
            <a:ext cx="6295154" cy="3311999"/>
          </a:xfrm>
        </p:spPr>
        <p:txBody>
          <a:bodyPr/>
          <a:lstStyle/>
          <a:p>
            <a:r>
              <a:rPr lang="sv-SE" dirty="0"/>
              <a:t>Vision och mål i ”Nationell strategi för psykisk hälsa och suicidprevention”</a:t>
            </a:r>
          </a:p>
          <a:p>
            <a:r>
              <a:rPr lang="sv-SE" dirty="0"/>
              <a:t>De sju målen i den regionala planen</a:t>
            </a:r>
          </a:p>
          <a:p>
            <a:r>
              <a:rPr lang="sv-SE" dirty="0"/>
              <a:t>Sammanfattning av de strategiska åtgärdsområden för att nå målen i den regionala planen</a:t>
            </a:r>
          </a:p>
        </p:txBody>
      </p:sp>
      <p:sp>
        <p:nvSpPr>
          <p:cNvPr id="12" name="textruta 11">
            <a:extLst>
              <a:ext uri="{FF2B5EF4-FFF2-40B4-BE49-F238E27FC236}">
                <a16:creationId xmlns:a16="http://schemas.microsoft.com/office/drawing/2014/main" id="{01C10AC6-8504-4AE9-49B9-4940947A99BC}"/>
              </a:ext>
            </a:extLst>
          </p:cNvPr>
          <p:cNvSpPr txBox="1"/>
          <p:nvPr/>
        </p:nvSpPr>
        <p:spPr>
          <a:xfrm>
            <a:off x="723899" y="5845049"/>
            <a:ext cx="9648826" cy="369332"/>
          </a:xfrm>
          <a:prstGeom prst="rect">
            <a:avLst/>
          </a:prstGeom>
          <a:noFill/>
        </p:spPr>
        <p:txBody>
          <a:bodyPr wrap="square">
            <a:spAutoFit/>
          </a:bodyPr>
          <a:lstStyle/>
          <a:p>
            <a:pPr marL="0" lvl="1"/>
            <a:r>
              <a:rPr lang="sv-SE" sz="1800" dirty="0"/>
              <a:t>Länk: </a:t>
            </a:r>
            <a:r>
              <a:rPr lang="sv-SE" sz="1800" dirty="0">
                <a:hlinkClick r:id="rId3"/>
              </a:rPr>
              <a:t>Regional plan för psykisk hälsa och suicidprevention 2026-2030</a:t>
            </a:r>
            <a:endParaRPr lang="sv-SE" sz="1800" dirty="0"/>
          </a:p>
        </p:txBody>
      </p:sp>
      <p:pic>
        <p:nvPicPr>
          <p:cNvPr id="13" name="Bildobjekt 12">
            <a:extLst>
              <a:ext uri="{FF2B5EF4-FFF2-40B4-BE49-F238E27FC236}">
                <a16:creationId xmlns:a16="http://schemas.microsoft.com/office/drawing/2014/main" id="{D89A44CB-340A-D205-FEBF-EBF8E6757D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8656" y="1627628"/>
            <a:ext cx="3602743" cy="3602743"/>
          </a:xfrm>
          <a:prstGeom prst="rect">
            <a:avLst/>
          </a:prstGeom>
        </p:spPr>
      </p:pic>
    </p:spTree>
    <p:extLst>
      <p:ext uri="{BB962C8B-B14F-4D97-AF65-F5344CB8AC3E}">
        <p14:creationId xmlns:p14="http://schemas.microsoft.com/office/powerpoint/2010/main" val="2491283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4A132-8608-DEAC-010A-6199619C3A1F}"/>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9DE36215-41A2-8BC2-C39F-5C87A0415137}"/>
              </a:ext>
            </a:extLst>
          </p:cNvPr>
          <p:cNvSpPr>
            <a:spLocks noGrp="1"/>
          </p:cNvSpPr>
          <p:nvPr>
            <p:ph type="title"/>
          </p:nvPr>
        </p:nvSpPr>
        <p:spPr/>
        <p:txBody>
          <a:bodyPr/>
          <a:lstStyle/>
          <a:p>
            <a:pPr marL="467995" indent="-467995"/>
            <a:r>
              <a:rPr lang="sv-SE" sz="2800" dirty="0"/>
              <a:t>5. Vård och omsorg som möter </a:t>
            </a:r>
            <a:br>
              <a:rPr lang="sv-SE" sz="2800" dirty="0"/>
            </a:br>
            <a:r>
              <a:rPr lang="sv-SE" sz="2800" dirty="0"/>
              <a:t>patienters och brukares behov</a:t>
            </a:r>
            <a:endParaRPr lang="sv-SE" dirty="0">
              <a:ea typeface="Verdana"/>
            </a:endParaRPr>
          </a:p>
        </p:txBody>
      </p:sp>
      <p:sp>
        <p:nvSpPr>
          <p:cNvPr id="3" name="Platshållare för innehåll 2">
            <a:extLst>
              <a:ext uri="{FF2B5EF4-FFF2-40B4-BE49-F238E27FC236}">
                <a16:creationId xmlns:a16="http://schemas.microsoft.com/office/drawing/2014/main" id="{16E5C98E-E633-E531-7A5D-C89ECB9445DD}"/>
              </a:ext>
            </a:extLst>
          </p:cNvPr>
          <p:cNvSpPr>
            <a:spLocks noGrp="1"/>
          </p:cNvSpPr>
          <p:nvPr>
            <p:ph sz="quarter" idx="17"/>
          </p:nvPr>
        </p:nvSpPr>
        <p:spPr/>
        <p:txBody>
          <a:bodyPr vert="horz" lIns="0" tIns="0" rIns="0" bIns="0" rtlCol="0" anchor="t">
            <a:noAutofit/>
          </a:bodyPr>
          <a:lstStyle/>
          <a:p>
            <a:r>
              <a:rPr lang="sv-SE" dirty="0"/>
              <a:t>Strategiska åtgärdsområden </a:t>
            </a:r>
            <a:r>
              <a:rPr lang="sv-SE" sz="2000" dirty="0"/>
              <a:t>Jämlik vård</a:t>
            </a:r>
          </a:p>
          <a:p>
            <a:pPr lvl="1"/>
            <a:r>
              <a:rPr lang="sv-SE" dirty="0"/>
              <a:t>Delaktighet och medskapande</a:t>
            </a:r>
          </a:p>
          <a:p>
            <a:pPr lvl="1"/>
            <a:r>
              <a:rPr lang="sv-SE" dirty="0"/>
              <a:t>Digitalt behandlingsutbud</a:t>
            </a:r>
          </a:p>
          <a:p>
            <a:pPr lvl="1"/>
            <a:r>
              <a:rPr lang="sv-SE" dirty="0"/>
              <a:t>Förflyttning mot målbild</a:t>
            </a:r>
          </a:p>
          <a:p>
            <a:pPr lvl="1"/>
            <a:r>
              <a:rPr lang="sv-SE" dirty="0"/>
              <a:t>Samlat ansvar för sammanhållen vård och omsorg</a:t>
            </a:r>
          </a:p>
          <a:p>
            <a:pPr lvl="1"/>
            <a:r>
              <a:rPr lang="sv-SE" dirty="0"/>
              <a:t>Ersättningsmodeller som stödjer samverkan</a:t>
            </a:r>
          </a:p>
        </p:txBody>
      </p:sp>
      <p:pic>
        <p:nvPicPr>
          <p:cNvPr id="8" name="Platshållare för bild 7">
            <a:extLst>
              <a:ext uri="{FF2B5EF4-FFF2-40B4-BE49-F238E27FC236}">
                <a16:creationId xmlns:a16="http://schemas.microsoft.com/office/drawing/2014/main" id="{F628C29D-234C-67CA-0B6B-27F7FAB56128}"/>
              </a:ext>
            </a:extLst>
          </p:cNvPr>
          <p:cNvPicPr>
            <a:picLocks noGrp="1" noChangeAspect="1"/>
          </p:cNvPicPr>
          <p:nvPr>
            <p:ph type="pic" sz="quarter" idx="20"/>
          </p:nvPr>
        </p:nvPicPr>
        <p:blipFill>
          <a:blip r:embed="rId3"/>
          <a:srcRect l="6496" r="6496"/>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3895932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BBA156-AD95-271A-1159-1D0EAD952BB6}"/>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A6544418-E718-A69D-EAC1-ACE10A3EBCFD}"/>
              </a:ext>
            </a:extLst>
          </p:cNvPr>
          <p:cNvSpPr>
            <a:spLocks noGrp="1"/>
          </p:cNvSpPr>
          <p:nvPr>
            <p:ph type="title"/>
          </p:nvPr>
        </p:nvSpPr>
        <p:spPr/>
        <p:txBody>
          <a:bodyPr/>
          <a:lstStyle/>
          <a:p>
            <a:pPr marL="467995" indent="-467995"/>
            <a:r>
              <a:rPr lang="sv-SE" sz="2800" dirty="0"/>
              <a:t>5. Vård och omsorg som möter </a:t>
            </a:r>
            <a:br>
              <a:rPr lang="sv-SE" sz="2800" dirty="0"/>
            </a:br>
            <a:r>
              <a:rPr lang="sv-SE" sz="2800" dirty="0"/>
              <a:t>patienters och brukares behov</a:t>
            </a:r>
            <a:endParaRPr lang="sv-SE" dirty="0">
              <a:ea typeface="Verdana"/>
            </a:endParaRPr>
          </a:p>
        </p:txBody>
      </p:sp>
      <p:sp>
        <p:nvSpPr>
          <p:cNvPr id="3" name="Platshållare för innehåll 2">
            <a:extLst>
              <a:ext uri="{FF2B5EF4-FFF2-40B4-BE49-F238E27FC236}">
                <a16:creationId xmlns:a16="http://schemas.microsoft.com/office/drawing/2014/main" id="{78620907-8B95-756B-1879-C310CAD1D5CF}"/>
              </a:ext>
            </a:extLst>
          </p:cNvPr>
          <p:cNvSpPr>
            <a:spLocks noGrp="1"/>
          </p:cNvSpPr>
          <p:nvPr>
            <p:ph sz="quarter" idx="17"/>
          </p:nvPr>
        </p:nvSpPr>
        <p:spPr>
          <a:xfrm>
            <a:off x="1097999" y="2289600"/>
            <a:ext cx="5274225" cy="3311526"/>
          </a:xfrm>
        </p:spPr>
        <p:txBody>
          <a:bodyPr vert="horz" lIns="0" tIns="0" rIns="0" bIns="0" rtlCol="0" anchor="t">
            <a:noAutofit/>
          </a:bodyPr>
          <a:lstStyle/>
          <a:p>
            <a:r>
              <a:rPr lang="sv-SE" dirty="0"/>
              <a:t>Strategiska åtgärdsområden </a:t>
            </a:r>
            <a:r>
              <a:rPr lang="sv-SE" sz="2000" dirty="0"/>
              <a:t>Komplexa behov</a:t>
            </a:r>
          </a:p>
          <a:p>
            <a:pPr lvl="1"/>
            <a:r>
              <a:rPr lang="sv-SE" dirty="0"/>
              <a:t>Samsyn akuta situationer</a:t>
            </a:r>
          </a:p>
          <a:p>
            <a:pPr lvl="1"/>
            <a:r>
              <a:rPr lang="sv-SE" dirty="0"/>
              <a:t>Metodik för uppsökande verksamhet</a:t>
            </a:r>
          </a:p>
          <a:p>
            <a:pPr lvl="1"/>
            <a:r>
              <a:rPr lang="sv-SE" dirty="0"/>
              <a:t>Förbättringar för målgrupper med svåra psykiatriska tillstånd</a:t>
            </a:r>
          </a:p>
          <a:p>
            <a:pPr lvl="1"/>
            <a:r>
              <a:rPr lang="sv-SE" dirty="0"/>
              <a:t>Personcentrerad, trygg och meningsfull heldygnsvård</a:t>
            </a:r>
          </a:p>
          <a:p>
            <a:pPr lvl="1"/>
            <a:r>
              <a:rPr lang="sv-SE" dirty="0"/>
              <a:t>Minskat behov av tvångsvård</a:t>
            </a:r>
          </a:p>
        </p:txBody>
      </p:sp>
      <p:pic>
        <p:nvPicPr>
          <p:cNvPr id="9" name="Platshållare för bild 8">
            <a:extLst>
              <a:ext uri="{FF2B5EF4-FFF2-40B4-BE49-F238E27FC236}">
                <a16:creationId xmlns:a16="http://schemas.microsoft.com/office/drawing/2014/main" id="{0018EAEB-BFC3-B1EB-9E43-7A19361C3D3B}"/>
              </a:ext>
            </a:extLst>
          </p:cNvPr>
          <p:cNvPicPr>
            <a:picLocks noGrp="1" noChangeAspect="1"/>
          </p:cNvPicPr>
          <p:nvPr>
            <p:ph type="pic" sz="quarter" idx="20"/>
          </p:nvPr>
        </p:nvPicPr>
        <p:blipFill>
          <a:blip r:embed="rId3"/>
          <a:srcRect t="1813" b="1813"/>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10703360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E8FAE3-8C7C-C111-8D3C-61331D24C0B5}"/>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AF34C865-24F0-8032-9B5B-7DD963C306EB}"/>
              </a:ext>
            </a:extLst>
          </p:cNvPr>
          <p:cNvSpPr>
            <a:spLocks noGrp="1"/>
          </p:cNvSpPr>
          <p:nvPr>
            <p:ph type="title"/>
          </p:nvPr>
        </p:nvSpPr>
        <p:spPr/>
        <p:txBody>
          <a:bodyPr/>
          <a:lstStyle/>
          <a:p>
            <a:pPr marL="467995" indent="-467995"/>
            <a:r>
              <a:rPr lang="sv-SE" sz="2800" dirty="0"/>
              <a:t>5. Vård och omsorg som möter </a:t>
            </a:r>
            <a:br>
              <a:rPr lang="sv-SE" sz="2800" dirty="0"/>
            </a:br>
            <a:r>
              <a:rPr lang="sv-SE" sz="2800" dirty="0"/>
              <a:t>patienters och brukares behov</a:t>
            </a:r>
            <a:endParaRPr lang="sv-SE" dirty="0">
              <a:ea typeface="Verdana"/>
            </a:endParaRPr>
          </a:p>
        </p:txBody>
      </p:sp>
      <p:sp>
        <p:nvSpPr>
          <p:cNvPr id="3" name="Platshållare för innehåll 2">
            <a:extLst>
              <a:ext uri="{FF2B5EF4-FFF2-40B4-BE49-F238E27FC236}">
                <a16:creationId xmlns:a16="http://schemas.microsoft.com/office/drawing/2014/main" id="{E71E6D63-FD22-A337-F088-A35D684BAB6B}"/>
              </a:ext>
            </a:extLst>
          </p:cNvPr>
          <p:cNvSpPr>
            <a:spLocks noGrp="1"/>
          </p:cNvSpPr>
          <p:nvPr>
            <p:ph sz="quarter" idx="17"/>
          </p:nvPr>
        </p:nvSpPr>
        <p:spPr>
          <a:xfrm>
            <a:off x="1097999" y="2289600"/>
            <a:ext cx="5274225" cy="3311526"/>
          </a:xfrm>
        </p:spPr>
        <p:txBody>
          <a:bodyPr vert="horz" lIns="0" tIns="0" rIns="0" bIns="0" rtlCol="0" anchor="t">
            <a:noAutofit/>
          </a:bodyPr>
          <a:lstStyle/>
          <a:p>
            <a:r>
              <a:rPr lang="sv-SE" dirty="0"/>
              <a:t>Strategiska åtgärdsområden</a:t>
            </a:r>
            <a:br>
              <a:rPr lang="sv-SE" dirty="0"/>
            </a:br>
            <a:r>
              <a:rPr lang="sv-SE" sz="2000" dirty="0"/>
              <a:t>Komplexa behov, forts</a:t>
            </a:r>
          </a:p>
          <a:p>
            <a:pPr lvl="1"/>
            <a:r>
              <a:rPr lang="sv-SE" dirty="0"/>
              <a:t>Överta föreskrivet ansvar</a:t>
            </a:r>
          </a:p>
          <a:p>
            <a:pPr lvl="1"/>
            <a:r>
              <a:rPr lang="sv-SE" dirty="0"/>
              <a:t>Utveckla integrerade team</a:t>
            </a:r>
          </a:p>
          <a:p>
            <a:pPr lvl="1"/>
            <a:r>
              <a:rPr lang="sv-SE" dirty="0"/>
              <a:t>Behovsstyrd vård</a:t>
            </a:r>
          </a:p>
          <a:p>
            <a:pPr lvl="1"/>
            <a:r>
              <a:rPr lang="sv-SE" dirty="0"/>
              <a:t>Tillgång till vårdplatser</a:t>
            </a:r>
          </a:p>
          <a:p>
            <a:pPr lvl="1"/>
            <a:r>
              <a:rPr lang="sv-SE" dirty="0"/>
              <a:t>Säker återgång till samhället</a:t>
            </a:r>
          </a:p>
          <a:p>
            <a:pPr lvl="1"/>
            <a:r>
              <a:rPr lang="sv-SE" dirty="0"/>
              <a:t>Tillgång till vård för invånare i samhällets förvar</a:t>
            </a:r>
          </a:p>
        </p:txBody>
      </p:sp>
      <p:pic>
        <p:nvPicPr>
          <p:cNvPr id="8" name="Platshållare för bild 7">
            <a:extLst>
              <a:ext uri="{FF2B5EF4-FFF2-40B4-BE49-F238E27FC236}">
                <a16:creationId xmlns:a16="http://schemas.microsoft.com/office/drawing/2014/main" id="{A6C62407-F5A2-16E5-07D7-0989D0FD0651}"/>
              </a:ext>
            </a:extLst>
          </p:cNvPr>
          <p:cNvPicPr>
            <a:picLocks noGrp="1" noChangeAspect="1"/>
          </p:cNvPicPr>
          <p:nvPr>
            <p:ph type="pic" sz="quarter" idx="20"/>
          </p:nvPr>
        </p:nvPicPr>
        <p:blipFill>
          <a:blip r:embed="rId3"/>
          <a:srcRect t="2050" b="2050"/>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10726025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149418-7F2D-0AB6-9866-DC38DA6E7A56}"/>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BC99E580-E91B-A3C5-14D8-FC33482AF738}"/>
              </a:ext>
            </a:extLst>
          </p:cNvPr>
          <p:cNvSpPr>
            <a:spLocks noGrp="1"/>
          </p:cNvSpPr>
          <p:nvPr>
            <p:ph type="title"/>
          </p:nvPr>
        </p:nvSpPr>
        <p:spPr/>
        <p:txBody>
          <a:bodyPr/>
          <a:lstStyle/>
          <a:p>
            <a:pPr marL="467995" indent="-467995"/>
            <a:r>
              <a:rPr lang="sv-SE" sz="2800" dirty="0"/>
              <a:t>5. Vård och omsorg som möter </a:t>
            </a:r>
            <a:br>
              <a:rPr lang="sv-SE" sz="2800" dirty="0"/>
            </a:br>
            <a:r>
              <a:rPr lang="sv-SE" sz="2800" dirty="0"/>
              <a:t>patienters och brukares behov</a:t>
            </a:r>
            <a:endParaRPr lang="sv-SE" dirty="0">
              <a:ea typeface="Verdana"/>
            </a:endParaRPr>
          </a:p>
        </p:txBody>
      </p:sp>
      <p:sp>
        <p:nvSpPr>
          <p:cNvPr id="3" name="Platshållare för innehåll 2">
            <a:extLst>
              <a:ext uri="{FF2B5EF4-FFF2-40B4-BE49-F238E27FC236}">
                <a16:creationId xmlns:a16="http://schemas.microsoft.com/office/drawing/2014/main" id="{45395637-7A87-58DF-A6A7-B544C616BC73}"/>
              </a:ext>
            </a:extLst>
          </p:cNvPr>
          <p:cNvSpPr>
            <a:spLocks noGrp="1"/>
          </p:cNvSpPr>
          <p:nvPr>
            <p:ph sz="quarter" idx="17"/>
          </p:nvPr>
        </p:nvSpPr>
        <p:spPr>
          <a:xfrm>
            <a:off x="1097999" y="2289600"/>
            <a:ext cx="5531401" cy="3311526"/>
          </a:xfrm>
        </p:spPr>
        <p:txBody>
          <a:bodyPr vert="horz" lIns="0" tIns="0" rIns="0" bIns="0" rtlCol="0" anchor="t">
            <a:noAutofit/>
          </a:bodyPr>
          <a:lstStyle/>
          <a:p>
            <a:r>
              <a:rPr lang="sv-SE" dirty="0"/>
              <a:t>Strategiska åtgärdsområden </a:t>
            </a:r>
            <a:r>
              <a:rPr lang="sv-SE" sz="2000" dirty="0"/>
              <a:t>Brukarinflytande och patientsäkerhet</a:t>
            </a:r>
            <a:endParaRPr lang="sv-SE" dirty="0"/>
          </a:p>
          <a:p>
            <a:pPr lvl="1"/>
            <a:r>
              <a:rPr lang="sv-SE" dirty="0"/>
              <a:t>Samverkan med brukarorganisationer</a:t>
            </a:r>
          </a:p>
          <a:p>
            <a:pPr lvl="1"/>
            <a:r>
              <a:rPr lang="sv-SE" dirty="0"/>
              <a:t>Stöd till anhöriga och närstående</a:t>
            </a:r>
          </a:p>
          <a:p>
            <a:pPr lvl="1"/>
            <a:r>
              <a:rPr lang="sv-SE" dirty="0"/>
              <a:t>Brukarrevisioner och vårdanalys</a:t>
            </a:r>
          </a:p>
          <a:p>
            <a:pPr lvl="1"/>
            <a:r>
              <a:rPr lang="sv-SE" dirty="0"/>
              <a:t>Förändringar som möter invånarnas behov</a:t>
            </a:r>
          </a:p>
          <a:p>
            <a:pPr lvl="1"/>
            <a:r>
              <a:rPr lang="sv-SE" dirty="0"/>
              <a:t>Samordnat patientsäkerhetsarbete med fokus på suicid och tvångsvård</a:t>
            </a:r>
          </a:p>
          <a:p>
            <a:pPr lvl="1"/>
            <a:endParaRPr lang="sv-SE" dirty="0"/>
          </a:p>
        </p:txBody>
      </p:sp>
      <p:pic>
        <p:nvPicPr>
          <p:cNvPr id="9" name="Platshållare för bild 8">
            <a:extLst>
              <a:ext uri="{FF2B5EF4-FFF2-40B4-BE49-F238E27FC236}">
                <a16:creationId xmlns:a16="http://schemas.microsoft.com/office/drawing/2014/main" id="{13E8F1EF-7A96-3DCD-4264-80F45E114140}"/>
              </a:ext>
            </a:extLst>
          </p:cNvPr>
          <p:cNvPicPr>
            <a:picLocks noGrp="1" noChangeAspect="1"/>
          </p:cNvPicPr>
          <p:nvPr>
            <p:ph type="pic" sz="quarter" idx="20"/>
          </p:nvPr>
        </p:nvPicPr>
        <p:blipFill>
          <a:blip r:embed="rId3"/>
          <a:srcRect t="2759" b="2759"/>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2871468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1C4A1D-8977-8801-4FB2-A0E676B24A88}"/>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C35B078D-CE0F-CF7F-E318-D41E40C3F12D}"/>
              </a:ext>
            </a:extLst>
          </p:cNvPr>
          <p:cNvSpPr>
            <a:spLocks noGrp="1"/>
          </p:cNvSpPr>
          <p:nvPr>
            <p:ph type="title"/>
          </p:nvPr>
        </p:nvSpPr>
        <p:spPr/>
        <p:txBody>
          <a:bodyPr/>
          <a:lstStyle/>
          <a:p>
            <a:pPr marL="467995" indent="-467995"/>
            <a:r>
              <a:rPr lang="sv-SE" sz="2800" dirty="0"/>
              <a:t>6. Stärkt suicidpreventivt arbete</a:t>
            </a:r>
            <a:endParaRPr lang="sv-SE" dirty="0">
              <a:ea typeface="Verdana"/>
            </a:endParaRPr>
          </a:p>
        </p:txBody>
      </p:sp>
      <p:sp>
        <p:nvSpPr>
          <p:cNvPr id="3" name="Platshållare för innehåll 2">
            <a:extLst>
              <a:ext uri="{FF2B5EF4-FFF2-40B4-BE49-F238E27FC236}">
                <a16:creationId xmlns:a16="http://schemas.microsoft.com/office/drawing/2014/main" id="{1FD81513-FCD3-A029-C76C-7571F98F1FBB}"/>
              </a:ext>
            </a:extLst>
          </p:cNvPr>
          <p:cNvSpPr>
            <a:spLocks noGrp="1"/>
          </p:cNvSpPr>
          <p:nvPr>
            <p:ph sz="quarter" idx="17"/>
          </p:nvPr>
        </p:nvSpPr>
        <p:spPr>
          <a:xfrm>
            <a:off x="1098000" y="2289600"/>
            <a:ext cx="5264700" cy="3311526"/>
          </a:xfrm>
        </p:spPr>
        <p:txBody>
          <a:bodyPr vert="horz" lIns="0" tIns="0" rIns="0" bIns="0" rtlCol="0" anchor="t">
            <a:noAutofit/>
          </a:bodyPr>
          <a:lstStyle/>
          <a:p>
            <a:r>
              <a:rPr lang="sv-SE" dirty="0"/>
              <a:t>Stärkt preventivt arbete vid suicidrisk och suicidalt beteende</a:t>
            </a:r>
          </a:p>
          <a:p>
            <a:pPr lvl="1"/>
            <a:r>
              <a:rPr lang="sv-SE" dirty="0"/>
              <a:t>upptäcka akuta försämringar</a:t>
            </a:r>
          </a:p>
          <a:p>
            <a:r>
              <a:rPr lang="sv-SE" dirty="0"/>
              <a:t>Utvecklat stöd till närstående</a:t>
            </a:r>
          </a:p>
          <a:p>
            <a:r>
              <a:rPr lang="sv-SE" dirty="0"/>
              <a:t>Utvecklat stöd till efterlevande</a:t>
            </a:r>
          </a:p>
        </p:txBody>
      </p:sp>
      <p:pic>
        <p:nvPicPr>
          <p:cNvPr id="9" name="Platshållare för bild 8">
            <a:extLst>
              <a:ext uri="{FF2B5EF4-FFF2-40B4-BE49-F238E27FC236}">
                <a16:creationId xmlns:a16="http://schemas.microsoft.com/office/drawing/2014/main" id="{4D096225-30DB-74CF-8C3A-A91B4DADBBD4}"/>
              </a:ext>
            </a:extLst>
          </p:cNvPr>
          <p:cNvPicPr>
            <a:picLocks noGrp="1" noChangeAspect="1"/>
          </p:cNvPicPr>
          <p:nvPr>
            <p:ph type="pic" sz="quarter" idx="20"/>
          </p:nvPr>
        </p:nvPicPr>
        <p:blipFill>
          <a:blip r:embed="rId3"/>
          <a:srcRect l="4848" r="4848"/>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35398318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CA362-32DA-9FBA-C619-B835D9D21BCA}"/>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1A1FCC40-6FA3-E652-7BA1-970C0BABD02B}"/>
              </a:ext>
            </a:extLst>
          </p:cNvPr>
          <p:cNvSpPr>
            <a:spLocks noGrp="1"/>
          </p:cNvSpPr>
          <p:nvPr>
            <p:ph type="title"/>
          </p:nvPr>
        </p:nvSpPr>
        <p:spPr/>
        <p:txBody>
          <a:bodyPr/>
          <a:lstStyle/>
          <a:p>
            <a:pPr marL="467995" indent="-467995"/>
            <a:r>
              <a:rPr lang="sv-SE" sz="2800" dirty="0"/>
              <a:t>6. Stärkt suicidpreventivt arbete</a:t>
            </a:r>
            <a:endParaRPr lang="sv-SE" dirty="0">
              <a:ea typeface="Verdana"/>
            </a:endParaRPr>
          </a:p>
        </p:txBody>
      </p:sp>
      <p:sp>
        <p:nvSpPr>
          <p:cNvPr id="3" name="Platshållare för innehåll 2">
            <a:extLst>
              <a:ext uri="{FF2B5EF4-FFF2-40B4-BE49-F238E27FC236}">
                <a16:creationId xmlns:a16="http://schemas.microsoft.com/office/drawing/2014/main" id="{F4208158-E1BE-D35B-131A-365221A386ED}"/>
              </a:ext>
            </a:extLst>
          </p:cNvPr>
          <p:cNvSpPr>
            <a:spLocks noGrp="1"/>
          </p:cNvSpPr>
          <p:nvPr>
            <p:ph sz="quarter" idx="17"/>
          </p:nvPr>
        </p:nvSpPr>
        <p:spPr/>
        <p:txBody>
          <a:bodyPr vert="horz" lIns="0" tIns="0" rIns="0" bIns="0" rtlCol="0" anchor="t">
            <a:noAutofit/>
          </a:bodyPr>
          <a:lstStyle/>
          <a:p>
            <a:r>
              <a:rPr lang="sv-SE" dirty="0"/>
              <a:t>Strategiska åtgärdsområden</a:t>
            </a:r>
          </a:p>
          <a:p>
            <a:pPr lvl="1"/>
            <a:r>
              <a:rPr lang="sv-SE" dirty="0"/>
              <a:t>Kunskapshöjande insatser</a:t>
            </a:r>
          </a:p>
          <a:p>
            <a:pPr lvl="1"/>
            <a:r>
              <a:rPr lang="sv-SE" dirty="0"/>
              <a:t>Suicidpreventivt stöd, rutiner </a:t>
            </a:r>
            <a:br>
              <a:rPr lang="sv-SE" dirty="0"/>
            </a:br>
            <a:r>
              <a:rPr lang="sv-SE" dirty="0"/>
              <a:t>och trygg uppföljning</a:t>
            </a:r>
          </a:p>
          <a:p>
            <a:pPr lvl="1"/>
            <a:r>
              <a:rPr lang="sv-SE" dirty="0"/>
              <a:t>Utvecklat arbete med suicid kopplat till sociala faktorer</a:t>
            </a:r>
          </a:p>
          <a:p>
            <a:pPr lvl="1"/>
            <a:r>
              <a:rPr lang="sv-SE" dirty="0"/>
              <a:t>Samverkan med civilsamhället</a:t>
            </a:r>
          </a:p>
          <a:p>
            <a:pPr lvl="1"/>
            <a:r>
              <a:rPr lang="sv-SE" dirty="0"/>
              <a:t>Kloka kliniska val</a:t>
            </a:r>
          </a:p>
        </p:txBody>
      </p:sp>
      <p:pic>
        <p:nvPicPr>
          <p:cNvPr id="9" name="Platshållare för bild 8">
            <a:extLst>
              <a:ext uri="{FF2B5EF4-FFF2-40B4-BE49-F238E27FC236}">
                <a16:creationId xmlns:a16="http://schemas.microsoft.com/office/drawing/2014/main" id="{E5B71431-F65A-3490-E76A-914F41E892A5}"/>
              </a:ext>
            </a:extLst>
          </p:cNvPr>
          <p:cNvPicPr>
            <a:picLocks noGrp="1" noChangeAspect="1"/>
          </p:cNvPicPr>
          <p:nvPr>
            <p:ph type="pic" sz="quarter" idx="20"/>
          </p:nvPr>
        </p:nvPicPr>
        <p:blipFill>
          <a:blip r:embed="rId3"/>
          <a:srcRect l="4848" r="4848"/>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20962589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9174C3E-07CB-A890-C7E6-C77DBEA4DEF5}"/>
              </a:ext>
            </a:extLst>
          </p:cNvPr>
          <p:cNvSpPr>
            <a:spLocks noGrp="1"/>
          </p:cNvSpPr>
          <p:nvPr>
            <p:ph type="title"/>
          </p:nvPr>
        </p:nvSpPr>
        <p:spPr/>
        <p:txBody>
          <a:bodyPr/>
          <a:lstStyle/>
          <a:p>
            <a:r>
              <a:rPr lang="sv-SE" sz="2800" dirty="0"/>
              <a:t>7. Stärkt kunskapsutveckling </a:t>
            </a:r>
            <a:br>
              <a:rPr lang="sv-SE" sz="2800" dirty="0"/>
            </a:br>
            <a:r>
              <a:rPr lang="sv-SE" sz="2800" dirty="0"/>
              <a:t>inom området psykisk hälsa och suicidprevention</a:t>
            </a:r>
          </a:p>
        </p:txBody>
      </p:sp>
      <p:sp>
        <p:nvSpPr>
          <p:cNvPr id="3" name="Platshållare för innehåll 2">
            <a:extLst>
              <a:ext uri="{FF2B5EF4-FFF2-40B4-BE49-F238E27FC236}">
                <a16:creationId xmlns:a16="http://schemas.microsoft.com/office/drawing/2014/main" id="{029F39D8-22C7-6003-60F8-391B8D90E90E}"/>
              </a:ext>
            </a:extLst>
          </p:cNvPr>
          <p:cNvSpPr>
            <a:spLocks noGrp="1"/>
          </p:cNvSpPr>
          <p:nvPr>
            <p:ph sz="quarter" idx="17"/>
          </p:nvPr>
        </p:nvSpPr>
        <p:spPr>
          <a:xfrm>
            <a:off x="1097999" y="2289600"/>
            <a:ext cx="5312325" cy="3311526"/>
          </a:xfrm>
        </p:spPr>
        <p:txBody>
          <a:bodyPr/>
          <a:lstStyle/>
          <a:p>
            <a:r>
              <a:rPr lang="sv-SE" dirty="0"/>
              <a:t>Utveckling med nära koppling till klinisk verksamhet</a:t>
            </a:r>
          </a:p>
          <a:p>
            <a:r>
              <a:rPr lang="sv-SE" dirty="0"/>
              <a:t>Utgå ifrån nationell kunskapsstyrning</a:t>
            </a:r>
          </a:p>
          <a:p>
            <a:r>
              <a:rPr lang="sv-SE" dirty="0"/>
              <a:t>Arbetet ska genomsyras av koppling mellan nationell, regional och lokal kunskapsstyrning</a:t>
            </a:r>
          </a:p>
        </p:txBody>
      </p:sp>
      <p:pic>
        <p:nvPicPr>
          <p:cNvPr id="7" name="Platshållare för bild 6">
            <a:extLst>
              <a:ext uri="{FF2B5EF4-FFF2-40B4-BE49-F238E27FC236}">
                <a16:creationId xmlns:a16="http://schemas.microsoft.com/office/drawing/2014/main" id="{88C3B1A7-4ABC-D6D4-B6EA-CE1A045C98B1}"/>
              </a:ext>
            </a:extLst>
          </p:cNvPr>
          <p:cNvPicPr>
            <a:picLocks noGrp="1" noChangeAspect="1"/>
          </p:cNvPicPr>
          <p:nvPr>
            <p:ph type="pic" sz="quarter" idx="20"/>
          </p:nvPr>
        </p:nvPicPr>
        <p:blipFill>
          <a:blip r:embed="rId3"/>
          <a:srcRect t="1" b="1"/>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3100821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0288E5-6503-84BA-8A9E-D39051029E2E}"/>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CC32A67A-E98E-E759-F808-514CBF456095}"/>
              </a:ext>
            </a:extLst>
          </p:cNvPr>
          <p:cNvSpPr>
            <a:spLocks noGrp="1"/>
          </p:cNvSpPr>
          <p:nvPr>
            <p:ph type="title"/>
          </p:nvPr>
        </p:nvSpPr>
        <p:spPr/>
        <p:txBody>
          <a:bodyPr/>
          <a:lstStyle/>
          <a:p>
            <a:pPr marL="467995" indent="-467995"/>
            <a:r>
              <a:rPr lang="sv-SE" sz="2800" dirty="0"/>
              <a:t>7. Stärkt kunskapsutveckling </a:t>
            </a:r>
            <a:br>
              <a:rPr lang="sv-SE" sz="2800" dirty="0"/>
            </a:br>
            <a:r>
              <a:rPr lang="sv-SE" sz="2800" dirty="0"/>
              <a:t>inom området psykisk hälsa och suicidprevention</a:t>
            </a:r>
            <a:endParaRPr lang="sv-SE" dirty="0">
              <a:ea typeface="Verdana"/>
            </a:endParaRPr>
          </a:p>
        </p:txBody>
      </p:sp>
      <p:sp>
        <p:nvSpPr>
          <p:cNvPr id="3" name="Platshållare för innehåll 2">
            <a:extLst>
              <a:ext uri="{FF2B5EF4-FFF2-40B4-BE49-F238E27FC236}">
                <a16:creationId xmlns:a16="http://schemas.microsoft.com/office/drawing/2014/main" id="{58A0957D-3793-E63E-B3C7-110C56A43D59}"/>
              </a:ext>
            </a:extLst>
          </p:cNvPr>
          <p:cNvSpPr>
            <a:spLocks noGrp="1"/>
          </p:cNvSpPr>
          <p:nvPr>
            <p:ph sz="quarter" idx="17"/>
          </p:nvPr>
        </p:nvSpPr>
        <p:spPr>
          <a:xfrm>
            <a:off x="1097999" y="2289600"/>
            <a:ext cx="5502825" cy="3311526"/>
          </a:xfrm>
        </p:spPr>
        <p:txBody>
          <a:bodyPr vert="horz" lIns="0" tIns="0" rIns="0" bIns="0" rtlCol="0" anchor="t">
            <a:noAutofit/>
          </a:bodyPr>
          <a:lstStyle/>
          <a:p>
            <a:r>
              <a:rPr lang="sv-SE" dirty="0"/>
              <a:t>Strategiska åtgärdsområden</a:t>
            </a:r>
          </a:p>
          <a:p>
            <a:pPr lvl="1"/>
            <a:r>
              <a:rPr lang="sv-SE" dirty="0"/>
              <a:t>Höjd grundläggande kompetens</a:t>
            </a:r>
          </a:p>
          <a:p>
            <a:pPr lvl="1"/>
            <a:r>
              <a:rPr lang="sv-SE" dirty="0"/>
              <a:t>Kontinuerlig fortbildning</a:t>
            </a:r>
          </a:p>
          <a:p>
            <a:pPr lvl="1"/>
            <a:r>
              <a:rPr lang="sv-SE" dirty="0"/>
              <a:t>Bidra till nationell kunskapsutveckling</a:t>
            </a:r>
          </a:p>
          <a:p>
            <a:pPr lvl="1"/>
            <a:r>
              <a:rPr lang="sv-SE" dirty="0"/>
              <a:t>Följsamhet till nationell kunskapsstyrning, tillgänglighet och kvalitet</a:t>
            </a:r>
          </a:p>
        </p:txBody>
      </p:sp>
      <p:pic>
        <p:nvPicPr>
          <p:cNvPr id="9" name="Platshållare för bild 8">
            <a:extLst>
              <a:ext uri="{FF2B5EF4-FFF2-40B4-BE49-F238E27FC236}">
                <a16:creationId xmlns:a16="http://schemas.microsoft.com/office/drawing/2014/main" id="{2A464736-2283-9ABB-FE17-8FB438641E81}"/>
              </a:ext>
            </a:extLst>
          </p:cNvPr>
          <p:cNvPicPr>
            <a:picLocks noGrp="1" noChangeAspect="1"/>
          </p:cNvPicPr>
          <p:nvPr>
            <p:ph type="pic" sz="quarter" idx="20"/>
          </p:nvPr>
        </p:nvPicPr>
        <p:blipFill>
          <a:blip r:embed="rId3"/>
          <a:srcRect l="6777" r="6777"/>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36543711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5D27CE-3A00-B08C-D9E5-9F69A66B81C5}"/>
              </a:ext>
            </a:extLst>
          </p:cNvPr>
          <p:cNvSpPr>
            <a:spLocks noGrp="1"/>
          </p:cNvSpPr>
          <p:nvPr>
            <p:ph type="title"/>
          </p:nvPr>
        </p:nvSpPr>
        <p:spPr/>
        <p:txBody>
          <a:bodyPr/>
          <a:lstStyle/>
          <a:p>
            <a:r>
              <a:rPr lang="sv-SE" dirty="0"/>
              <a:t>Uppföljning av arbetet med psykisk hälsa</a:t>
            </a:r>
          </a:p>
        </p:txBody>
      </p:sp>
      <p:pic>
        <p:nvPicPr>
          <p:cNvPr id="6" name="Platshållare för bild 5">
            <a:extLst>
              <a:ext uri="{FF2B5EF4-FFF2-40B4-BE49-F238E27FC236}">
                <a16:creationId xmlns:a16="http://schemas.microsoft.com/office/drawing/2014/main" id="{ED18CACC-51DC-67C0-ACEB-4775445485AC}"/>
              </a:ext>
            </a:extLst>
          </p:cNvPr>
          <p:cNvPicPr>
            <a:picLocks noGrp="1" noChangeAspect="1"/>
          </p:cNvPicPr>
          <p:nvPr>
            <p:ph type="pic" sz="quarter" idx="27"/>
          </p:nvPr>
        </p:nvPicPr>
        <p:blipFill>
          <a:blip r:embed="rId3"/>
          <a:srcRect l="-41792" t="-423" b="254"/>
          <a:stretch>
            <a:fillRect/>
          </a:stretch>
        </p:blipFill>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rgbClr val="E7E1DF"/>
          </a:solidFill>
        </p:spPr>
      </p:pic>
      <p:sp>
        <p:nvSpPr>
          <p:cNvPr id="9" name="textruta 8">
            <a:extLst>
              <a:ext uri="{FF2B5EF4-FFF2-40B4-BE49-F238E27FC236}">
                <a16:creationId xmlns:a16="http://schemas.microsoft.com/office/drawing/2014/main" id="{440113C5-CE92-ED4C-C698-47678A76BFAF}"/>
              </a:ext>
            </a:extLst>
          </p:cNvPr>
          <p:cNvSpPr txBox="1"/>
          <p:nvPr/>
        </p:nvSpPr>
        <p:spPr>
          <a:xfrm>
            <a:off x="667995" y="3351900"/>
            <a:ext cx="3076575" cy="1309910"/>
          </a:xfrm>
          <a:prstGeom prst="rect">
            <a:avLst/>
          </a:prstGeom>
          <a:noFill/>
        </p:spPr>
        <p:txBody>
          <a:bodyPr wrap="square">
            <a:spAutoFit/>
          </a:bodyPr>
          <a:lstStyle/>
          <a:p>
            <a:pPr>
              <a:lnSpc>
                <a:spcPct val="130000"/>
              </a:lnSpc>
            </a:pPr>
            <a:r>
              <a:rPr lang="sv-SE" sz="2000" dirty="0"/>
              <a:t>Årsvis genom indikatorer</a:t>
            </a:r>
          </a:p>
          <a:p>
            <a:pPr>
              <a:lnSpc>
                <a:spcPct val="130000"/>
              </a:lnSpc>
              <a:spcBef>
                <a:spcPts val="500"/>
              </a:spcBef>
            </a:pPr>
            <a:r>
              <a:rPr lang="sv-SE" sz="2000" dirty="0"/>
              <a:t>2026 utgör baslinje</a:t>
            </a:r>
          </a:p>
        </p:txBody>
      </p:sp>
    </p:spTree>
    <p:extLst>
      <p:ext uri="{BB962C8B-B14F-4D97-AF65-F5344CB8AC3E}">
        <p14:creationId xmlns:p14="http://schemas.microsoft.com/office/powerpoint/2010/main" val="18824386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38F378-78FE-347A-AFE6-041B97C0A4F0}"/>
            </a:ext>
          </a:extLst>
        </p:cNvPr>
        <p:cNvGrpSpPr/>
        <p:nvPr/>
      </p:nvGrpSpPr>
      <p:grpSpPr>
        <a:xfrm>
          <a:off x="0" y="0"/>
          <a:ext cx="0" cy="0"/>
          <a:chOff x="0" y="0"/>
          <a:chExt cx="0" cy="0"/>
        </a:xfrm>
      </p:grpSpPr>
      <p:sp>
        <p:nvSpPr>
          <p:cNvPr id="10" name="Rubrik 9">
            <a:extLst>
              <a:ext uri="{FF2B5EF4-FFF2-40B4-BE49-F238E27FC236}">
                <a16:creationId xmlns:a16="http://schemas.microsoft.com/office/drawing/2014/main" id="{93D56ADA-6D8E-708D-C327-50A983C6602F}"/>
              </a:ext>
            </a:extLst>
          </p:cNvPr>
          <p:cNvSpPr>
            <a:spLocks noGrp="1"/>
          </p:cNvSpPr>
          <p:nvPr>
            <p:ph type="title"/>
          </p:nvPr>
        </p:nvSpPr>
        <p:spPr/>
        <p:txBody>
          <a:bodyPr/>
          <a:lstStyle/>
          <a:p>
            <a:r>
              <a:rPr lang="sv-SE" dirty="0"/>
              <a:t>Uppföljningsplan</a:t>
            </a:r>
          </a:p>
        </p:txBody>
      </p:sp>
      <p:sp>
        <p:nvSpPr>
          <p:cNvPr id="14" name="Platshållare för innehåll 13">
            <a:extLst>
              <a:ext uri="{FF2B5EF4-FFF2-40B4-BE49-F238E27FC236}">
                <a16:creationId xmlns:a16="http://schemas.microsoft.com/office/drawing/2014/main" id="{327ED762-4A32-16D4-FCD0-DBAD5A6C25D9}"/>
              </a:ext>
            </a:extLst>
          </p:cNvPr>
          <p:cNvSpPr>
            <a:spLocks noGrp="1"/>
          </p:cNvSpPr>
          <p:nvPr>
            <p:ph sz="quarter" idx="17"/>
          </p:nvPr>
        </p:nvSpPr>
        <p:spPr>
          <a:xfrm>
            <a:off x="1096246" y="2098800"/>
            <a:ext cx="5323604" cy="3311999"/>
          </a:xfrm>
        </p:spPr>
        <p:txBody>
          <a:bodyPr/>
          <a:lstStyle/>
          <a:p>
            <a:pPr lvl="0"/>
            <a:r>
              <a:rPr lang="sv-SE" noProof="0" dirty="0"/>
              <a:t>Ett levande dokument som utvecklas i takt med att nationella och regionala indikatorer beslutas</a:t>
            </a:r>
          </a:p>
          <a:p>
            <a:pPr lvl="0"/>
            <a:r>
              <a:rPr lang="sv-SE" noProof="0" dirty="0"/>
              <a:t>Arbetet är påbörjat</a:t>
            </a:r>
          </a:p>
          <a:p>
            <a:pPr lvl="0"/>
            <a:r>
              <a:rPr lang="sv-SE" noProof="0" dirty="0"/>
              <a:t>Mål att ta fram indikatorer som vi kan leda och styra på</a:t>
            </a:r>
          </a:p>
          <a:p>
            <a:endParaRPr lang="sv-SE" dirty="0"/>
          </a:p>
        </p:txBody>
      </p:sp>
      <p:pic>
        <p:nvPicPr>
          <p:cNvPr id="13" name="Bildobjekt 12">
            <a:extLst>
              <a:ext uri="{FF2B5EF4-FFF2-40B4-BE49-F238E27FC236}">
                <a16:creationId xmlns:a16="http://schemas.microsoft.com/office/drawing/2014/main" id="{96F4897D-5CA7-4750-AB3E-0FFBFC9187E1}"/>
              </a:ext>
            </a:extLst>
          </p:cNvPr>
          <p:cNvPicPr>
            <a:picLocks noChangeAspect="1"/>
          </p:cNvPicPr>
          <p:nvPr/>
        </p:nvPicPr>
        <p:blipFill>
          <a:blip r:embed="rId3"/>
          <a:stretch>
            <a:fillRect/>
          </a:stretch>
        </p:blipFill>
        <p:spPr>
          <a:xfrm rot="399426">
            <a:off x="7373560" y="833656"/>
            <a:ext cx="3582340" cy="50411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49611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latshållare för bild 21">
            <a:extLst>
              <a:ext uri="{FF2B5EF4-FFF2-40B4-BE49-F238E27FC236}">
                <a16:creationId xmlns:a16="http://schemas.microsoft.com/office/drawing/2014/main" id="{B6E4CD85-E529-60A5-92D4-24E63422F745}"/>
              </a:ext>
            </a:extLst>
          </p:cNvPr>
          <p:cNvPicPr>
            <a:picLocks noGrp="1"/>
          </p:cNvPicPr>
          <p:nvPr>
            <p:ph type="pic" sz="quarter" idx="13"/>
          </p:nvPr>
        </p:nvPicPr>
        <p:blipFill>
          <a:blip r:embed="rId3">
            <a:extLst>
              <a:ext uri="{28A0092B-C50C-407E-A947-70E740481C1C}">
                <a14:useLocalDpi xmlns:a14="http://schemas.microsoft.com/office/drawing/2010/main" val="0"/>
              </a:ext>
            </a:extLst>
          </a:blip>
          <a:srcRect l="36456" t="36" r="13253" b="8181"/>
          <a:stretch>
            <a:fillRect/>
          </a:stretch>
        </p:blipFill>
        <p:spPr>
          <a:xfrm>
            <a:off x="6798481" y="385758"/>
            <a:ext cx="5004000" cy="6091200"/>
          </a:xfrm>
        </p:spPr>
      </p:pic>
      <p:sp>
        <p:nvSpPr>
          <p:cNvPr id="6" name="Rubrik 5">
            <a:extLst>
              <a:ext uri="{FF2B5EF4-FFF2-40B4-BE49-F238E27FC236}">
                <a16:creationId xmlns:a16="http://schemas.microsoft.com/office/drawing/2014/main" id="{475F0F01-EAAB-DD6F-F743-76758DC4B915}"/>
              </a:ext>
            </a:extLst>
          </p:cNvPr>
          <p:cNvSpPr>
            <a:spLocks noGrp="1"/>
          </p:cNvSpPr>
          <p:nvPr>
            <p:ph type="title"/>
          </p:nvPr>
        </p:nvSpPr>
        <p:spPr/>
        <p:txBody>
          <a:bodyPr anchor="ctr"/>
          <a:lstStyle/>
          <a:p>
            <a:r>
              <a:rPr lang="sv-SE" dirty="0"/>
              <a:t>Vision</a:t>
            </a:r>
          </a:p>
        </p:txBody>
      </p:sp>
      <p:sp>
        <p:nvSpPr>
          <p:cNvPr id="10" name="Platshållare för innehåll 9">
            <a:extLst>
              <a:ext uri="{FF2B5EF4-FFF2-40B4-BE49-F238E27FC236}">
                <a16:creationId xmlns:a16="http://schemas.microsoft.com/office/drawing/2014/main" id="{2D88FB11-6C55-DF58-06C6-C429A37DA170}"/>
              </a:ext>
            </a:extLst>
          </p:cNvPr>
          <p:cNvSpPr>
            <a:spLocks noGrp="1"/>
          </p:cNvSpPr>
          <p:nvPr>
            <p:ph sz="quarter" idx="17"/>
          </p:nvPr>
        </p:nvSpPr>
        <p:spPr>
          <a:xfrm>
            <a:off x="1096621" y="2036166"/>
            <a:ext cx="4995333" cy="3078760"/>
          </a:xfrm>
        </p:spPr>
        <p:txBody>
          <a:bodyPr/>
          <a:lstStyle/>
          <a:p>
            <a:pPr marL="0" indent="0">
              <a:buNone/>
            </a:pPr>
            <a:r>
              <a:rPr lang="sv-SE" sz="2400" dirty="0"/>
              <a:t>Ett samhälle som främjar en god och jämlik fysisk hälsa i hela befolkningen och där ingen bör hamna i en så utsatt situation att den enda utvägen upplevs vara självmord</a:t>
            </a:r>
          </a:p>
        </p:txBody>
      </p:sp>
      <p:sp>
        <p:nvSpPr>
          <p:cNvPr id="3" name="textruta 2">
            <a:extLst>
              <a:ext uri="{FF2B5EF4-FFF2-40B4-BE49-F238E27FC236}">
                <a16:creationId xmlns:a16="http://schemas.microsoft.com/office/drawing/2014/main" id="{EF534368-6CB4-342F-5A7E-934C1142C1DF}"/>
              </a:ext>
            </a:extLst>
          </p:cNvPr>
          <p:cNvSpPr txBox="1"/>
          <p:nvPr/>
        </p:nvSpPr>
        <p:spPr>
          <a:xfrm>
            <a:off x="2162175" y="5783263"/>
            <a:ext cx="4533900" cy="646331"/>
          </a:xfrm>
          <a:prstGeom prst="rect">
            <a:avLst/>
          </a:prstGeom>
          <a:noFill/>
        </p:spPr>
        <p:txBody>
          <a:bodyPr wrap="square">
            <a:spAutoFit/>
          </a:bodyPr>
          <a:lstStyle/>
          <a:p>
            <a:pPr algn="r"/>
            <a:r>
              <a:rPr lang="sv-SE" dirty="0">
                <a:hlinkClick r:id="rId4"/>
              </a:rPr>
              <a:t>Nationell strategi för </a:t>
            </a:r>
          </a:p>
          <a:p>
            <a:pPr algn="r"/>
            <a:r>
              <a:rPr lang="sv-SE" dirty="0">
                <a:hlinkClick r:id="rId4"/>
              </a:rPr>
              <a:t>psykisk hälsa och suicidprevention</a:t>
            </a:r>
            <a:endParaRPr lang="sv-SE" dirty="0"/>
          </a:p>
        </p:txBody>
      </p:sp>
      <p:pic>
        <p:nvPicPr>
          <p:cNvPr id="19" name="Bildobjekt 18">
            <a:extLst>
              <a:ext uri="{FF2B5EF4-FFF2-40B4-BE49-F238E27FC236}">
                <a16:creationId xmlns:a16="http://schemas.microsoft.com/office/drawing/2014/main" id="{BDDB1F45-D4F1-F8B5-8BE6-C6C7FBB98C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50028" y="731925"/>
            <a:ext cx="1801371" cy="1801371"/>
          </a:xfrm>
          <a:prstGeom prst="rect">
            <a:avLst/>
          </a:prstGeom>
        </p:spPr>
      </p:pic>
    </p:spTree>
    <p:extLst>
      <p:ext uri="{BB962C8B-B14F-4D97-AF65-F5344CB8AC3E}">
        <p14:creationId xmlns:p14="http://schemas.microsoft.com/office/powerpoint/2010/main" val="10117181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1385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01B9BF4-CE62-F87C-D25B-D5FCD61C7E1D}"/>
              </a:ext>
            </a:extLst>
          </p:cNvPr>
          <p:cNvSpPr>
            <a:spLocks noGrp="1"/>
          </p:cNvSpPr>
          <p:nvPr>
            <p:ph type="title"/>
          </p:nvPr>
        </p:nvSpPr>
        <p:spPr/>
        <p:txBody>
          <a:bodyPr anchor="ctr"/>
          <a:lstStyle/>
          <a:p>
            <a:r>
              <a:rPr lang="sv-SE" dirty="0"/>
              <a:t>Övergripande mål</a:t>
            </a:r>
          </a:p>
        </p:txBody>
      </p:sp>
      <p:sp>
        <p:nvSpPr>
          <p:cNvPr id="5" name="Platshållare för innehåll 4">
            <a:extLst>
              <a:ext uri="{FF2B5EF4-FFF2-40B4-BE49-F238E27FC236}">
                <a16:creationId xmlns:a16="http://schemas.microsoft.com/office/drawing/2014/main" id="{B0A592AB-1E2B-C6FF-93CD-C044E2AD5C8A}"/>
              </a:ext>
            </a:extLst>
          </p:cNvPr>
          <p:cNvSpPr>
            <a:spLocks noGrp="1"/>
          </p:cNvSpPr>
          <p:nvPr>
            <p:ph sz="quarter" idx="17"/>
          </p:nvPr>
        </p:nvSpPr>
        <p:spPr>
          <a:xfrm>
            <a:off x="1096621" y="1860675"/>
            <a:ext cx="5251152" cy="3922588"/>
          </a:xfrm>
        </p:spPr>
        <p:txBody>
          <a:bodyPr/>
          <a:lstStyle/>
          <a:p>
            <a:pPr marL="457200" indent="-457200">
              <a:buFont typeface="+mj-lt"/>
              <a:buAutoNum type="arabicPeriod"/>
            </a:pPr>
            <a:r>
              <a:rPr lang="sv-SE" dirty="0"/>
              <a:t>Förbättrad psykisk hälsa i hela befolkningen</a:t>
            </a:r>
          </a:p>
          <a:p>
            <a:pPr marL="457200" indent="-457200">
              <a:buFont typeface="+mj-lt"/>
              <a:buAutoNum type="arabicPeriod"/>
            </a:pPr>
            <a:r>
              <a:rPr lang="sv-SE" dirty="0"/>
              <a:t>Färre liv förlorade i suicid</a:t>
            </a:r>
          </a:p>
          <a:p>
            <a:pPr marL="457200" indent="-457200">
              <a:buFont typeface="+mj-lt"/>
              <a:buAutoNum type="arabicPeriod"/>
            </a:pPr>
            <a:r>
              <a:rPr lang="sv-SE" dirty="0"/>
              <a:t>Minskade påverkbara skillnader i psykisk hälsa</a:t>
            </a:r>
          </a:p>
          <a:p>
            <a:pPr marL="457200" indent="-457200">
              <a:buFont typeface="+mj-lt"/>
              <a:buAutoNum type="arabicPeriod"/>
            </a:pPr>
            <a:r>
              <a:rPr lang="sv-SE" dirty="0"/>
              <a:t>Minskade negativa konsekvenser på grund av psykiatriska tillstånd</a:t>
            </a:r>
          </a:p>
        </p:txBody>
      </p:sp>
      <p:pic>
        <p:nvPicPr>
          <p:cNvPr id="73" name="Platshållare för bild 72">
            <a:extLst>
              <a:ext uri="{FF2B5EF4-FFF2-40B4-BE49-F238E27FC236}">
                <a16:creationId xmlns:a16="http://schemas.microsoft.com/office/drawing/2014/main" id="{503C7225-0FDD-DFA9-4872-709A82C5CCAE}"/>
              </a:ext>
            </a:extLst>
          </p:cNvPr>
          <p:cNvPicPr>
            <a:picLocks noGrp="1"/>
          </p:cNvPicPr>
          <p:nvPr>
            <p:ph type="pic" sz="quarter" idx="13"/>
          </p:nvPr>
        </p:nvPicPr>
        <p:blipFill>
          <a:blip r:embed="rId3">
            <a:extLst>
              <a:ext uri="{28A0092B-C50C-407E-A947-70E740481C1C}">
                <a14:useLocalDpi xmlns:a14="http://schemas.microsoft.com/office/drawing/2010/main" val="0"/>
              </a:ext>
            </a:extLst>
          </a:blip>
          <a:srcRect l="22603" r="22603"/>
          <a:stretch>
            <a:fillRect/>
          </a:stretch>
        </p:blipFill>
        <p:spPr/>
      </p:pic>
      <p:pic>
        <p:nvPicPr>
          <p:cNvPr id="6" name="Bildobjekt 5">
            <a:extLst>
              <a:ext uri="{FF2B5EF4-FFF2-40B4-BE49-F238E27FC236}">
                <a16:creationId xmlns:a16="http://schemas.microsoft.com/office/drawing/2014/main" id="{324F59E4-7E1F-97CF-EE05-BDA44571B6A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50028" y="731925"/>
            <a:ext cx="1801371" cy="1801371"/>
          </a:xfrm>
          <a:prstGeom prst="rect">
            <a:avLst/>
          </a:prstGeom>
        </p:spPr>
      </p:pic>
      <p:sp>
        <p:nvSpPr>
          <p:cNvPr id="8" name="textruta 7">
            <a:extLst>
              <a:ext uri="{FF2B5EF4-FFF2-40B4-BE49-F238E27FC236}">
                <a16:creationId xmlns:a16="http://schemas.microsoft.com/office/drawing/2014/main" id="{E10746BE-7A7E-5D62-F6B5-1D95FCC8C64A}"/>
              </a:ext>
            </a:extLst>
          </p:cNvPr>
          <p:cNvSpPr txBox="1"/>
          <p:nvPr/>
        </p:nvSpPr>
        <p:spPr>
          <a:xfrm>
            <a:off x="2162175" y="5783263"/>
            <a:ext cx="4533900" cy="646331"/>
          </a:xfrm>
          <a:prstGeom prst="rect">
            <a:avLst/>
          </a:prstGeom>
          <a:noFill/>
        </p:spPr>
        <p:txBody>
          <a:bodyPr wrap="square">
            <a:spAutoFit/>
          </a:bodyPr>
          <a:lstStyle/>
          <a:p>
            <a:pPr algn="r"/>
            <a:r>
              <a:rPr lang="sv-SE" dirty="0">
                <a:hlinkClick r:id="rId5"/>
              </a:rPr>
              <a:t>Nationell strategi för </a:t>
            </a:r>
          </a:p>
          <a:p>
            <a:pPr algn="r"/>
            <a:r>
              <a:rPr lang="sv-SE" dirty="0">
                <a:hlinkClick r:id="rId5"/>
              </a:rPr>
              <a:t>psykisk hälsa och suicidprevention</a:t>
            </a:r>
            <a:endParaRPr lang="sv-SE" dirty="0"/>
          </a:p>
        </p:txBody>
      </p:sp>
    </p:spTree>
    <p:extLst>
      <p:ext uri="{BB962C8B-B14F-4D97-AF65-F5344CB8AC3E}">
        <p14:creationId xmlns:p14="http://schemas.microsoft.com/office/powerpoint/2010/main" val="64348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746F7565-C941-795D-DC08-BC90FA933EB7}"/>
              </a:ext>
            </a:extLst>
          </p:cNvPr>
          <p:cNvSpPr>
            <a:spLocks noGrp="1"/>
          </p:cNvSpPr>
          <p:nvPr>
            <p:ph type="title"/>
          </p:nvPr>
        </p:nvSpPr>
        <p:spPr/>
        <p:txBody>
          <a:bodyPr anchor="t">
            <a:normAutofit/>
          </a:bodyPr>
          <a:lstStyle/>
          <a:p>
            <a:r>
              <a:rPr lang="sv-SE" dirty="0"/>
              <a:t>Mål i den regionala planen</a:t>
            </a:r>
          </a:p>
        </p:txBody>
      </p:sp>
      <p:graphicFrame>
        <p:nvGraphicFramePr>
          <p:cNvPr id="13" name="Platshållare för innehåll 5">
            <a:extLst>
              <a:ext uri="{FF2B5EF4-FFF2-40B4-BE49-F238E27FC236}">
                <a16:creationId xmlns:a16="http://schemas.microsoft.com/office/drawing/2014/main" id="{2849D748-4AB6-593A-F6DE-BBF5B37F224D}"/>
              </a:ext>
            </a:extLst>
          </p:cNvPr>
          <p:cNvGraphicFramePr>
            <a:graphicFrameLocks noGrp="1"/>
          </p:cNvGraphicFramePr>
          <p:nvPr>
            <p:ph sz="quarter" idx="17"/>
            <p:extLst>
              <p:ext uri="{D42A27DB-BD31-4B8C-83A1-F6EECF244321}">
                <p14:modId xmlns:p14="http://schemas.microsoft.com/office/powerpoint/2010/main" val="1513702351"/>
              </p:ext>
            </p:extLst>
          </p:nvPr>
        </p:nvGraphicFramePr>
        <p:xfrm>
          <a:off x="687388" y="1838325"/>
          <a:ext cx="9576000" cy="4381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51718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C26B121D-BA1D-404D-95E0-5C66DDF76A9F}"/>
              </a:ext>
            </a:extLst>
          </p:cNvPr>
          <p:cNvSpPr>
            <a:spLocks noGrp="1"/>
          </p:cNvSpPr>
          <p:nvPr>
            <p:ph type="title"/>
          </p:nvPr>
        </p:nvSpPr>
        <p:spPr/>
        <p:txBody>
          <a:bodyPr anchor="t">
            <a:normAutofit/>
          </a:bodyPr>
          <a:lstStyle/>
          <a:p>
            <a:pPr>
              <a:lnSpc>
                <a:spcPct val="100000"/>
              </a:lnSpc>
            </a:pPr>
            <a:r>
              <a:rPr lang="sv-SE"/>
              <a:t>Tre faser av genomförande </a:t>
            </a:r>
            <a:br>
              <a:rPr lang="sv-SE"/>
            </a:br>
            <a:r>
              <a:rPr lang="sv-SE"/>
              <a:t>– nationellt och regionalt</a:t>
            </a:r>
          </a:p>
        </p:txBody>
      </p:sp>
      <p:sp>
        <p:nvSpPr>
          <p:cNvPr id="9" name="Platshållare för bild 8">
            <a:extLst>
              <a:ext uri="{FF2B5EF4-FFF2-40B4-BE49-F238E27FC236}">
                <a16:creationId xmlns:a16="http://schemas.microsoft.com/office/drawing/2014/main" id="{661CC773-094E-E131-77AB-9FDFB4A86EC7}"/>
              </a:ext>
            </a:extLst>
          </p:cNvPr>
          <p:cNvSpPr>
            <a:spLocks noGrp="1"/>
          </p:cNvSpPr>
          <p:nvPr>
            <p:ph type="pic" sz="quarter" idx="27"/>
          </p:nvPr>
        </p:nvSpPr>
        <p:spPr/>
        <p:txBody>
          <a:bodyPr/>
          <a:lstStyle/>
          <a:p>
            <a:endParaRPr lang="sv-SE"/>
          </a:p>
        </p:txBody>
      </p:sp>
      <p:graphicFrame>
        <p:nvGraphicFramePr>
          <p:cNvPr id="7" name="Diagram 6">
            <a:extLst>
              <a:ext uri="{FF2B5EF4-FFF2-40B4-BE49-F238E27FC236}">
                <a16:creationId xmlns:a16="http://schemas.microsoft.com/office/drawing/2014/main" id="{8421E37A-4B65-F901-576D-5ABC4E27A685}"/>
              </a:ext>
            </a:extLst>
          </p:cNvPr>
          <p:cNvGraphicFramePr/>
          <p:nvPr>
            <p:extLst>
              <p:ext uri="{D42A27DB-BD31-4B8C-83A1-F6EECF244321}">
                <p14:modId xmlns:p14="http://schemas.microsoft.com/office/powerpoint/2010/main" val="1776980709"/>
              </p:ext>
            </p:extLst>
          </p:nvPr>
        </p:nvGraphicFramePr>
        <p:xfrm>
          <a:off x="714375" y="635328"/>
          <a:ext cx="10479881" cy="39866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6706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4">
            <a:extLst>
              <a:ext uri="{FF2B5EF4-FFF2-40B4-BE49-F238E27FC236}">
                <a16:creationId xmlns:a16="http://schemas.microsoft.com/office/drawing/2014/main" id="{FA966227-8AD7-32B2-28E2-9BB298A7E45C}"/>
              </a:ext>
            </a:extLst>
          </p:cNvPr>
          <p:cNvSpPr>
            <a:spLocks noGrp="1"/>
          </p:cNvSpPr>
          <p:nvPr>
            <p:ph type="title"/>
          </p:nvPr>
        </p:nvSpPr>
        <p:spPr/>
        <p:txBody>
          <a:bodyPr/>
          <a:lstStyle/>
          <a:p>
            <a:pPr marL="468000" indent="-468000"/>
            <a:r>
              <a:rPr lang="sv-SE" sz="2800" dirty="0"/>
              <a:t>1. Ökat fokus på att stärka psykiskt välbefinnande och psykisk hälsa som resurs för individ och samhälle</a:t>
            </a:r>
            <a:endParaRPr lang="sv-SE" dirty="0"/>
          </a:p>
        </p:txBody>
      </p:sp>
      <p:sp>
        <p:nvSpPr>
          <p:cNvPr id="3" name="Platshållare för innehåll 2">
            <a:extLst>
              <a:ext uri="{FF2B5EF4-FFF2-40B4-BE49-F238E27FC236}">
                <a16:creationId xmlns:a16="http://schemas.microsoft.com/office/drawing/2014/main" id="{490A9B7D-2837-FF8F-FC0F-3C3F5FD9BCBC}"/>
              </a:ext>
            </a:extLst>
          </p:cNvPr>
          <p:cNvSpPr>
            <a:spLocks noGrp="1"/>
          </p:cNvSpPr>
          <p:nvPr>
            <p:ph sz="quarter" idx="17"/>
          </p:nvPr>
        </p:nvSpPr>
        <p:spPr>
          <a:xfrm>
            <a:off x="1098000" y="2289600"/>
            <a:ext cx="5283750" cy="3311526"/>
          </a:xfrm>
        </p:spPr>
        <p:txBody>
          <a:bodyPr/>
          <a:lstStyle/>
          <a:p>
            <a:r>
              <a:rPr lang="sv-SE" dirty="0"/>
              <a:t>Samhällsaktörer delar ansvaret </a:t>
            </a:r>
            <a:br>
              <a:rPr lang="sv-SE" dirty="0"/>
            </a:br>
            <a:r>
              <a:rPr lang="sv-SE" dirty="0"/>
              <a:t>att främja psykisk hälsa</a:t>
            </a:r>
          </a:p>
          <a:p>
            <a:r>
              <a:rPr lang="sv-SE" dirty="0"/>
              <a:t>Samverkan är centralt</a:t>
            </a:r>
          </a:p>
          <a:p>
            <a:r>
              <a:rPr lang="sv-SE" dirty="0"/>
              <a:t>VGR ska vara tydlig och aktiv aktör</a:t>
            </a:r>
          </a:p>
          <a:p>
            <a:r>
              <a:rPr lang="sv-SE" dirty="0"/>
              <a:t>Del av ett bredare folkhälsoarbete</a:t>
            </a:r>
          </a:p>
          <a:p>
            <a:r>
              <a:rPr lang="sv-SE" dirty="0"/>
              <a:t>Stärkt samordning för mer samlat och effektivt genomförande</a:t>
            </a:r>
          </a:p>
        </p:txBody>
      </p:sp>
      <p:pic>
        <p:nvPicPr>
          <p:cNvPr id="6" name="Platshållare för bild 8">
            <a:extLst>
              <a:ext uri="{FF2B5EF4-FFF2-40B4-BE49-F238E27FC236}">
                <a16:creationId xmlns:a16="http://schemas.microsoft.com/office/drawing/2014/main" id="{4AB6828E-FA4F-2E40-39B9-AFF7D7D14A6A}"/>
              </a:ext>
            </a:extLst>
          </p:cNvPr>
          <p:cNvPicPr>
            <a:picLocks noGrp="1" noChangeAspect="1"/>
          </p:cNvPicPr>
          <p:nvPr>
            <p:ph type="pic" sz="quarter" idx="20"/>
          </p:nvPr>
        </p:nvPicPr>
        <p:blipFill>
          <a:blip r:embed="rId3"/>
          <a:srcRect l="5760" r="5760"/>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1725640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CC420-DEB6-6780-7CBA-65B2A681383F}"/>
            </a:ext>
          </a:extLst>
        </p:cNvPr>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90CB9CE0-D246-AE8B-D99C-E03151AC1E19}"/>
              </a:ext>
            </a:extLst>
          </p:cNvPr>
          <p:cNvSpPr>
            <a:spLocks noGrp="1"/>
          </p:cNvSpPr>
          <p:nvPr>
            <p:ph sz="quarter" idx="17"/>
          </p:nvPr>
        </p:nvSpPr>
        <p:spPr>
          <a:xfrm>
            <a:off x="1097999" y="2289600"/>
            <a:ext cx="5178975" cy="3311526"/>
          </a:xfrm>
        </p:spPr>
        <p:txBody>
          <a:bodyPr/>
          <a:lstStyle/>
          <a:p>
            <a:r>
              <a:rPr lang="sv-SE" dirty="0"/>
              <a:t>Strategiska åtgärdsområden</a:t>
            </a:r>
          </a:p>
          <a:p>
            <a:pPr lvl="1"/>
            <a:r>
              <a:rPr lang="sv-SE" dirty="0"/>
              <a:t>Stärka och utveckla strukturer för samordning inom och mellan VGR:s samhällsuppdrag</a:t>
            </a:r>
          </a:p>
          <a:p>
            <a:pPr lvl="1"/>
            <a:r>
              <a:rPr lang="sv-SE" dirty="0"/>
              <a:t>Utveckla långsiktiga former för samverkan med civilsamhället</a:t>
            </a:r>
          </a:p>
        </p:txBody>
      </p:sp>
      <p:pic>
        <p:nvPicPr>
          <p:cNvPr id="6" name="Platshållare för bild 8">
            <a:extLst>
              <a:ext uri="{FF2B5EF4-FFF2-40B4-BE49-F238E27FC236}">
                <a16:creationId xmlns:a16="http://schemas.microsoft.com/office/drawing/2014/main" id="{07012F38-DC90-B5F6-30A6-CED188AD11E3}"/>
              </a:ext>
            </a:extLst>
          </p:cNvPr>
          <p:cNvPicPr>
            <a:picLocks noGrp="1" noChangeAspect="1"/>
          </p:cNvPicPr>
          <p:nvPr>
            <p:ph type="pic" sz="quarter" idx="20"/>
          </p:nvPr>
        </p:nvPicPr>
        <p:blipFill>
          <a:blip r:embed="rId3"/>
          <a:srcRect l="5760" r="5760"/>
          <a:stretch/>
        </p:blipFill>
        <p:spPr>
          <a:xfrm>
            <a:off x="6797675" y="1781175"/>
            <a:ext cx="5003800"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
        <p:nvSpPr>
          <p:cNvPr id="7" name="Rubrik 4">
            <a:extLst>
              <a:ext uri="{FF2B5EF4-FFF2-40B4-BE49-F238E27FC236}">
                <a16:creationId xmlns:a16="http://schemas.microsoft.com/office/drawing/2014/main" id="{9F4239A7-7D49-2AB4-B448-3079D7FDC048}"/>
              </a:ext>
            </a:extLst>
          </p:cNvPr>
          <p:cNvSpPr>
            <a:spLocks noGrp="1"/>
          </p:cNvSpPr>
          <p:nvPr>
            <p:ph type="title"/>
          </p:nvPr>
        </p:nvSpPr>
        <p:spPr>
          <a:xfrm>
            <a:off x="1097554" y="136800"/>
            <a:ext cx="10046304" cy="1576800"/>
          </a:xfrm>
        </p:spPr>
        <p:txBody>
          <a:bodyPr/>
          <a:lstStyle/>
          <a:p>
            <a:pPr marL="468000" indent="-468000"/>
            <a:r>
              <a:rPr lang="sv-SE" sz="2800" dirty="0"/>
              <a:t>1. Ökat fokus på att stärka psykiskt välbefinnande och psykisk hälsa som resurs för individ och samhälle</a:t>
            </a:r>
            <a:endParaRPr lang="sv-SE" dirty="0"/>
          </a:p>
        </p:txBody>
      </p:sp>
    </p:spTree>
    <p:extLst>
      <p:ext uri="{BB962C8B-B14F-4D97-AF65-F5344CB8AC3E}">
        <p14:creationId xmlns:p14="http://schemas.microsoft.com/office/powerpoint/2010/main" val="14869241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B867FF-96C8-4456-412A-E4EE9FB68D6A}"/>
            </a:ext>
          </a:extLst>
        </p:cNvPr>
        <p:cNvGrpSpPr/>
        <p:nvPr/>
      </p:nvGrpSpPr>
      <p:grpSpPr>
        <a:xfrm>
          <a:off x="0" y="0"/>
          <a:ext cx="0" cy="0"/>
          <a:chOff x="0" y="0"/>
          <a:chExt cx="0" cy="0"/>
        </a:xfrm>
      </p:grpSpPr>
      <p:sp>
        <p:nvSpPr>
          <p:cNvPr id="7" name="Rubrik 4">
            <a:extLst>
              <a:ext uri="{FF2B5EF4-FFF2-40B4-BE49-F238E27FC236}">
                <a16:creationId xmlns:a16="http://schemas.microsoft.com/office/drawing/2014/main" id="{C032AAB2-5196-7315-5DAC-23BEE3DD975E}"/>
              </a:ext>
            </a:extLst>
          </p:cNvPr>
          <p:cNvSpPr>
            <a:spLocks noGrp="1"/>
          </p:cNvSpPr>
          <p:nvPr>
            <p:ph type="title"/>
          </p:nvPr>
        </p:nvSpPr>
        <p:spPr/>
        <p:txBody>
          <a:bodyPr/>
          <a:lstStyle/>
          <a:p>
            <a:pPr marL="467995" indent="-467995"/>
            <a:r>
              <a:rPr lang="sv-SE" sz="2800"/>
              <a:t>2</a:t>
            </a:r>
            <a:r>
              <a:rPr lang="sv-SE" sz="2800" dirty="0"/>
              <a:t>. Ökade investeringar i barn och unga för en god psykisk hälsa genom hela livet</a:t>
            </a:r>
            <a:endParaRPr lang="sv-SE">
              <a:ea typeface="Verdana"/>
            </a:endParaRPr>
          </a:p>
        </p:txBody>
      </p:sp>
      <p:sp>
        <p:nvSpPr>
          <p:cNvPr id="3" name="Platshållare för innehåll 2">
            <a:extLst>
              <a:ext uri="{FF2B5EF4-FFF2-40B4-BE49-F238E27FC236}">
                <a16:creationId xmlns:a16="http://schemas.microsoft.com/office/drawing/2014/main" id="{830FD2CD-AF87-CABC-3DDC-EC770A6769CE}"/>
              </a:ext>
            </a:extLst>
          </p:cNvPr>
          <p:cNvSpPr>
            <a:spLocks noGrp="1"/>
          </p:cNvSpPr>
          <p:nvPr>
            <p:ph sz="quarter" idx="17"/>
          </p:nvPr>
        </p:nvSpPr>
        <p:spPr/>
        <p:txBody>
          <a:bodyPr vert="horz" lIns="0" tIns="0" rIns="0" bIns="0" rtlCol="0" anchor="t">
            <a:noAutofit/>
          </a:bodyPr>
          <a:lstStyle/>
          <a:p>
            <a:r>
              <a:rPr lang="sv-SE" dirty="0"/>
              <a:t>Barn och unga är prioriterade</a:t>
            </a:r>
          </a:p>
          <a:p>
            <a:r>
              <a:rPr lang="sv-SE" dirty="0"/>
              <a:t>Hälsofrämjande, förebyggande </a:t>
            </a:r>
            <a:br>
              <a:rPr lang="sv-SE" dirty="0"/>
            </a:br>
            <a:r>
              <a:rPr lang="sv-SE" dirty="0"/>
              <a:t>och behandlande</a:t>
            </a:r>
            <a:endParaRPr lang="sv-SE" dirty="0">
              <a:ea typeface="Verdana"/>
            </a:endParaRPr>
          </a:p>
          <a:p>
            <a:r>
              <a:rPr lang="sv-SE" dirty="0"/>
              <a:t>Stärka psykisk hälsa </a:t>
            </a:r>
            <a:br>
              <a:rPr lang="sv-SE" dirty="0"/>
            </a:br>
            <a:r>
              <a:rPr lang="sv-SE" dirty="0"/>
              <a:t>och motverka psykisk ohälsa</a:t>
            </a:r>
          </a:p>
          <a:p>
            <a:r>
              <a:rPr lang="sv-SE" dirty="0"/>
              <a:t>Stöd ur helhetsperspektiv genom stärkt samverkan</a:t>
            </a:r>
          </a:p>
        </p:txBody>
      </p:sp>
      <p:pic>
        <p:nvPicPr>
          <p:cNvPr id="9" name="Platshållare för bild 8">
            <a:extLst>
              <a:ext uri="{FF2B5EF4-FFF2-40B4-BE49-F238E27FC236}">
                <a16:creationId xmlns:a16="http://schemas.microsoft.com/office/drawing/2014/main" id="{15008D65-6260-F3C0-FDA9-60F5E6B5A082}"/>
              </a:ext>
            </a:extLst>
          </p:cNvPr>
          <p:cNvPicPr>
            <a:picLocks noGrp="1" noChangeAspect="1"/>
          </p:cNvPicPr>
          <p:nvPr>
            <p:ph type="pic" sz="quarter" idx="20"/>
          </p:nvPr>
        </p:nvPicPr>
        <p:blipFill>
          <a:blip r:embed="rId3"/>
          <a:srcRect l="3349" r="3349"/>
          <a:stretch/>
        </p:blipFill>
        <p:spPr>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rgbClr val="FFFFFF">
              <a:lumMod val="95000"/>
            </a:srgbClr>
          </a:solidFill>
        </p:spPr>
      </p:pic>
    </p:spTree>
    <p:extLst>
      <p:ext uri="{BB962C8B-B14F-4D97-AF65-F5344CB8AC3E}">
        <p14:creationId xmlns:p14="http://schemas.microsoft.com/office/powerpoint/2010/main" val="2266445270"/>
      </p:ext>
    </p:extLst>
  </p:cSld>
  <p:clrMapOvr>
    <a:masterClrMapping/>
  </p:clrMapOvr>
</p:sld>
</file>

<file path=ppt/theme/theme1.xml><?xml version="1.0" encoding="utf-8"?>
<a:theme xmlns:a="http://schemas.openxmlformats.org/drawingml/2006/main" name="VGR Hos blå-blå-ljusbrun">
  <a:themeElements>
    <a:clrScheme name="Anpassat 30">
      <a:dk1>
        <a:srgbClr val="000000"/>
      </a:dk1>
      <a:lt1>
        <a:srgbClr val="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presentation HoS blå-blå-ljusbrun" id="{8C8BFC06-E8D9-4035-80D1-0A9DF11D50D1}" vid="{89051EEA-146D-458A-AF95-B7FE710C60E7}"/>
    </a:ext>
  </a:extLst>
</a:theme>
</file>

<file path=ppt/theme/theme2.xml><?xml version="1.0" encoding="utf-8"?>
<a:theme xmlns:a="http://schemas.openxmlformats.org/drawingml/2006/main" name="1_VGR Hos blå-blå-ljusbrun">
  <a:themeElements>
    <a:clrScheme name="Anpassat 30">
      <a:dk1>
        <a:srgbClr val="000000"/>
      </a:dk1>
      <a:lt1>
        <a:srgbClr val="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presentation HoS blå-blå-ljusbrun" id="{8C8BFC06-E8D9-4035-80D1-0A9DF11D50D1}" vid="{89051EEA-146D-458A-AF95-B7FE710C60E7}"/>
    </a:ext>
  </a:extLst>
</a:theme>
</file>

<file path=ppt/theme/theme3.xml><?xml version="1.0" encoding="utf-8"?>
<a:theme xmlns:a="http://schemas.openxmlformats.org/drawingml/2006/main" name="2_VGR Hos blå-blå-ljusbrun">
  <a:themeElements>
    <a:clrScheme name="Anpassat 30">
      <a:dk1>
        <a:srgbClr val="000000"/>
      </a:dk1>
      <a:lt1>
        <a:srgbClr val="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presentation HoS blå-blå-ljusbrun" id="{8C8BFC06-E8D9-4035-80D1-0A9DF11D50D1}" vid="{89051EEA-146D-458A-AF95-B7FE710C60E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670</TotalTime>
  <Words>2794</Words>
  <Application>Microsoft Office PowerPoint</Application>
  <PresentationFormat>Bredbild</PresentationFormat>
  <Paragraphs>268</Paragraphs>
  <Slides>30</Slides>
  <Notes>27</Notes>
  <HiddenSlides>0</HiddenSlides>
  <MMClips>0</MMClips>
  <ScaleCrop>false</ScaleCrop>
  <HeadingPairs>
    <vt:vector size="6" baseType="variant">
      <vt:variant>
        <vt:lpstr>Använt teckensnitt</vt:lpstr>
      </vt:variant>
      <vt:variant>
        <vt:i4>4</vt:i4>
      </vt:variant>
      <vt:variant>
        <vt:lpstr>Tema</vt:lpstr>
      </vt:variant>
      <vt:variant>
        <vt:i4>3</vt:i4>
      </vt:variant>
      <vt:variant>
        <vt:lpstr>Bildrubriker</vt:lpstr>
      </vt:variant>
      <vt:variant>
        <vt:i4>30</vt:i4>
      </vt:variant>
    </vt:vector>
  </HeadingPairs>
  <TitlesOfParts>
    <vt:vector size="37" baseType="lpstr">
      <vt:lpstr>Arial</vt:lpstr>
      <vt:lpstr>Calibri</vt:lpstr>
      <vt:lpstr>Georgia</vt:lpstr>
      <vt:lpstr>Verdana</vt:lpstr>
      <vt:lpstr>VGR Hos blå-blå-ljusbrun</vt:lpstr>
      <vt:lpstr>1_VGR Hos blå-blå-ljusbrun</vt:lpstr>
      <vt:lpstr>2_VGR Hos blå-blå-ljusbrun</vt:lpstr>
      <vt:lpstr>Regional plan för psykisk hälsa  och suicidprevention 2026-2034 </vt:lpstr>
      <vt:lpstr>Innehåll</vt:lpstr>
      <vt:lpstr>Vision</vt:lpstr>
      <vt:lpstr>Övergripande mål</vt:lpstr>
      <vt:lpstr>Mål i den regionala planen</vt:lpstr>
      <vt:lpstr>Tre faser av genomförande  – nationellt och regionalt</vt:lpstr>
      <vt:lpstr>1. Ökat fokus på att stärka psykiskt välbefinnande och psykisk hälsa som resurs för individ och samhälle</vt:lpstr>
      <vt:lpstr>1. Ökat fokus på att stärka psykiskt välbefinnande och psykisk hälsa som resurs för individ och samhälle</vt:lpstr>
      <vt:lpstr>2. Ökade investeringar i barn och unga för en god psykisk hälsa genom hela livet</vt:lpstr>
      <vt:lpstr>2. Ökade investeringar i barn och unga för en god psykisk hälsa genom hela livet</vt:lpstr>
      <vt:lpstr>2. Ökade investeringar i barn och unga för en god psykisk hälsa genom hela livet</vt:lpstr>
      <vt:lpstr>2. Ökade investeringar i barn och unga för en god psykisk hälsa genom hela livet</vt:lpstr>
      <vt:lpstr>2. Ökade investeringar i barn och unga för en god psykisk hälsa genom hela livet</vt:lpstr>
      <vt:lpstr>2. Ökade investeringar i barn och unga för en god psykisk hälsa genom hela livet</vt:lpstr>
      <vt:lpstr>3. Ett inkluderande och hållbart arbetsliv  som främjar psykisk hälsa</vt:lpstr>
      <vt:lpstr>3. Ett inkluderande och hållbart arbetsliv  som främjar psykisk hälsa</vt:lpstr>
      <vt:lpstr>3. Ett inkluderande samhälle med delaktiga invånare</vt:lpstr>
      <vt:lpstr>4. Ett inkluderande samhälle med delaktiga invånare</vt:lpstr>
      <vt:lpstr>5. Vård och omsorg som möter  patienters och brukares behov</vt:lpstr>
      <vt:lpstr>5. Vård och omsorg som möter  patienters och brukares behov</vt:lpstr>
      <vt:lpstr>5. Vård och omsorg som möter  patienters och brukares behov</vt:lpstr>
      <vt:lpstr>5. Vård och omsorg som möter  patienters och brukares behov</vt:lpstr>
      <vt:lpstr>5. Vård och omsorg som möter  patienters och brukares behov</vt:lpstr>
      <vt:lpstr>6. Stärkt suicidpreventivt arbete</vt:lpstr>
      <vt:lpstr>6. Stärkt suicidpreventivt arbete</vt:lpstr>
      <vt:lpstr>7. Stärkt kunskapsutveckling  inom området psykisk hälsa och suicidprevention</vt:lpstr>
      <vt:lpstr>7. Stärkt kunskapsutveckling  inom området psykisk hälsa och suicidprevention</vt:lpstr>
      <vt:lpstr>Uppföljning av arbetet med psykisk hälsa</vt:lpstr>
      <vt:lpstr>Uppföljningsplan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2026-06-29 Baspresentation Regional plan psykisk hälsa och suicidprevention</dc:title>
  <dc:creator>Magnus Skog</dc:creator>
  <keywords/>
  <lastModifiedBy>Regina Lindell</lastModifiedBy>
  <revision>6</revision>
  <dcterms:created xsi:type="dcterms:W3CDTF">2026-04-08T08:19:47.0000000Z</dcterms:created>
  <dcterms:modified xsi:type="dcterms:W3CDTF">2026-06-29T07:25:30.0000000Z</dcterms:modified>
</coreProperties>
</file>