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3"/>
  </p:notesMasterIdLst>
  <p:handoutMasterIdLst>
    <p:handoutMasterId r:id="rId34"/>
  </p:handoutMasterIdLst>
  <p:sldIdLst>
    <p:sldId id="499" r:id="rId6"/>
    <p:sldId id="552" r:id="rId7"/>
    <p:sldId id="502" r:id="rId8"/>
    <p:sldId id="503" r:id="rId9"/>
    <p:sldId id="504" r:id="rId10"/>
    <p:sldId id="505" r:id="rId11"/>
    <p:sldId id="506" r:id="rId12"/>
    <p:sldId id="507" r:id="rId13"/>
    <p:sldId id="508" r:id="rId14"/>
    <p:sldId id="509" r:id="rId15"/>
    <p:sldId id="510" r:id="rId16"/>
    <p:sldId id="511" r:id="rId17"/>
    <p:sldId id="512" r:id="rId18"/>
    <p:sldId id="513" r:id="rId19"/>
    <p:sldId id="514" r:id="rId20"/>
    <p:sldId id="515" r:id="rId21"/>
    <p:sldId id="560" r:id="rId22"/>
    <p:sldId id="517" r:id="rId23"/>
    <p:sldId id="518" r:id="rId24"/>
    <p:sldId id="553" r:id="rId25"/>
    <p:sldId id="519" r:id="rId26"/>
    <p:sldId id="520" r:id="rId27"/>
    <p:sldId id="521" r:id="rId28"/>
    <p:sldId id="522" r:id="rId29"/>
    <p:sldId id="523" r:id="rId30"/>
    <p:sldId id="524" r:id="rId31"/>
    <p:sldId id="525" r:id="rId3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ktuella bilder" id="{3D3EA7A1-0542-48B3-AE5C-3E901B0DA420}">
          <p14:sldIdLst>
            <p14:sldId id="499"/>
            <p14:sldId id="552"/>
            <p14:sldId id="502"/>
            <p14:sldId id="503"/>
            <p14:sldId id="504"/>
          </p14:sldIdLst>
        </p14:section>
        <p14:section name="Mål och riktning för vården" id="{D2BA91A4-1D00-458F-B3A2-D87BE79CE0EC}">
          <p14:sldIdLst>
            <p14:sldId id="505"/>
            <p14:sldId id="506"/>
            <p14:sldId id="507"/>
          </p14:sldIdLst>
        </p14:section>
        <p14:section name="Strategiområden" id="{137A1E7A-3791-4FE1-B792-D35776B18E2D}">
          <p14:sldIdLst>
            <p14:sldId id="508"/>
            <p14:sldId id="509"/>
            <p14:sldId id="510"/>
            <p14:sldId id="511"/>
            <p14:sldId id="512"/>
            <p14:sldId id="513"/>
          </p14:sldIdLst>
        </p14:section>
        <p14:section name="Fokusområden" id="{64C379F5-8A18-4C80-85A0-7DE646EB4FF4}">
          <p14:sldIdLst>
            <p14:sldId id="514"/>
            <p14:sldId id="515"/>
            <p14:sldId id="560"/>
            <p14:sldId id="517"/>
            <p14:sldId id="518"/>
            <p14:sldId id="553"/>
            <p14:sldId id="519"/>
            <p14:sldId id="520"/>
          </p14:sldIdLst>
        </p14:section>
        <p14:section name="Genomförande och uppföljning" id="{A588180F-F8B1-4715-8D4B-352AE1553B84}">
          <p14:sldIdLst>
            <p14:sldId id="521"/>
            <p14:sldId id="522"/>
            <p14:sldId id="523"/>
            <p14:sldId id="524"/>
            <p14:sldId id="525"/>
          </p14:sldIdLst>
        </p14:section>
      </p14:sectionLst>
    </p:ext>
    <p:ext uri="{EFAFB233-063F-42B5-8137-9DF3F51BA10A}">
      <p15:sldGuideLst xmlns:p15="http://schemas.microsoft.com/office/powerpoint/2012/main">
        <p15:guide id="1" pos="4566" userDrawn="1">
          <p15:clr>
            <a:srgbClr val="A4A3A4"/>
          </p15:clr>
        </p15:guide>
        <p15:guide id="2" orient="horz" pos="1321" userDrawn="1">
          <p15:clr>
            <a:srgbClr val="A4A3A4"/>
          </p15:clr>
        </p15:guide>
        <p15:guide id="3" pos="7446" userDrawn="1">
          <p15:clr>
            <a:srgbClr val="A4A3A4"/>
          </p15:clr>
        </p15:guide>
        <p15:guide id="4" pos="234" userDrawn="1">
          <p15:clr>
            <a:srgbClr val="A4A3A4"/>
          </p15:clr>
        </p15:guide>
        <p15:guide id="5" orient="horz" pos="43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44400E-8155-B807-8132-95BC1B7DC7B8}" name="Annakarin Johansson Rosengren" initials="AR" userId="S::annro67@vgregion.se::c6d95152-fe7a-4ae3-8c85-923ee0089722" providerId="AD"/>
  <p188:author id="{3E002F6F-806B-DC46-3B96-9F6EE89CC374}" name="Petra Vainionpää" initials="PV" userId="S::petra@petrasordforrad.se::5b90d034-4fe2-4d09-ae29-b3a354138b22" providerId="AD"/>
  <p188:author id="{1B81CBA7-D173-D092-BF5A-F9F5B4D0576C}" name="Maria Hellström Berhe" initials="MB" userId="S::marbe222@vgregion.se::9c32582c-b9a5-4167-8c04-dd61bec8e501" providerId="AD"/>
  <p188:author id="{AB1CA7C2-B49C-E994-8735-25E24018998D}" name="Anna Lundberg" initials="AL" userId="S::annlu129@vgregion.se::95ac9181-1296-40bc-a9e2-aec42f8c7135" providerId="AD"/>
  <p188:author id="{EC69F3C2-4FB0-2D4F-4700-013F77B2696D}" name="Elin Roos" initials="ER" userId="S::elifr13@vgregion.se::8aec4d2f-0249-47a8-afd7-0e6fd778a7eb" providerId="AD"/>
  <p188:author id="{79506BD6-0070-F0F6-5CF1-876209437DB7}" name="Regina Lindell" initials="RL" userId="S::regan2@vgregion.se::58a95e9a-3a1c-46ff-9a1b-f0890527d639" providerId="AD"/>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7474F"/>
    <a:srgbClr val="E7E1DF"/>
    <a:srgbClr val="B3EBF2"/>
    <a:srgbClr val="CAF1F7"/>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50" d="100"/>
          <a:sy n="50" d="100"/>
        </p:scale>
        <p:origin x="556" y="164"/>
      </p:cViewPr>
      <p:guideLst>
        <p:guide pos="4566"/>
        <p:guide orient="horz" pos="1321"/>
        <p:guide pos="7446"/>
        <p:guide pos="234"/>
        <p:guide orient="horz" pos="436"/>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microsoft.com/office/2018/10/relationships/authors" Target="authors.xml" Id="rId39" /><Relationship Type="http://schemas.openxmlformats.org/officeDocument/2006/relationships/slide" Target="slides/slide16.xml" Id="rId21" /><Relationship Type="http://schemas.openxmlformats.org/officeDocument/2006/relationships/handoutMaster" Target="handoutMasters/handoutMaster1.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notesMaster" Target="notesMasters/notesMaster1.xml" Id="rId33" /><Relationship Type="http://schemas.openxmlformats.org/officeDocument/2006/relationships/tableStyles" Target="tableStyles.xml" Id="rId38"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theme" Target="theme/theme1.xml" Id="rId37"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viewProps" Target="viewProps.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presProps" Target="presProps.xml" Id="rId35" /><Relationship Type="http://schemas.openxmlformats.org/officeDocument/2006/relationships/slide" Target="slides/slide3.xml" Id="rId8"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2026-04-17</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2026-04-17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326573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2E0CB-DABD-5876-E86F-CEEAB01F803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AC00F37-45B2-7F66-60E7-518845B9BBD7}"/>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B8895D18-A563-4CA4-7AC2-02DC652F30FE}"/>
              </a:ext>
            </a:extLst>
          </p:cNvPr>
          <p:cNvSpPr>
            <a:spLocks noGrp="1"/>
          </p:cNvSpPr>
          <p:nvPr>
            <p:ph type="body" idx="1"/>
          </p:nvPr>
        </p:nvSpPr>
        <p:spPr/>
        <p:txBody>
          <a:bodyPr/>
          <a:lstStyle/>
          <a:p>
            <a:r>
              <a:rPr lang="sv-SE" sz="1200" kern="1200">
                <a:solidFill>
                  <a:schemeClr val="tx1"/>
                </a:solidFill>
                <a:effectLst/>
                <a:latin typeface="+mn-lt"/>
                <a:ea typeface="+mn-ea"/>
                <a:cs typeface="+mn-cs"/>
              </a:rPr>
              <a:t>De fyra strategiområdena är beroende av och påverkar varandra. De ska därför ses som en helhet. Inom varje strategiområde finns sedan exempel på centrala åtgärdsområden som är viktiga för att VGR ska ta sig i önskad riktning.  </a:t>
            </a:r>
          </a:p>
          <a:p>
            <a:endParaRPr lang="sv-SE" sz="1200" kern="1200">
              <a:solidFill>
                <a:schemeClr val="tx1"/>
              </a:solidFill>
              <a:effectLst/>
              <a:latin typeface="+mn-lt"/>
              <a:ea typeface="+mn-ea"/>
              <a:cs typeface="+mn-cs"/>
            </a:endParaRPr>
          </a:p>
          <a:p>
            <a:endParaRPr lang="sv-SE"/>
          </a:p>
        </p:txBody>
      </p:sp>
      <p:sp>
        <p:nvSpPr>
          <p:cNvPr id="4" name="Platshållare för bildnummer 3">
            <a:extLst>
              <a:ext uri="{FF2B5EF4-FFF2-40B4-BE49-F238E27FC236}">
                <a16:creationId xmlns:a16="http://schemas.microsoft.com/office/drawing/2014/main" id="{815DCF8B-C7CD-EF24-4995-770FD47BBC0B}"/>
              </a:ext>
            </a:extLst>
          </p:cNvPr>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929780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4ABFD-8407-74DC-3D9E-1342DA80A47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214FFA5-D912-536B-A9D2-6DFC66B1FBC1}"/>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533C71BD-3425-B319-9981-CE31AE8F6A85}"/>
              </a:ext>
            </a:extLst>
          </p:cNvPr>
          <p:cNvSpPr>
            <a:spLocks noGrp="1"/>
          </p:cNvSpPr>
          <p:nvPr>
            <p:ph type="body" idx="1"/>
          </p:nvPr>
        </p:nvSpPr>
        <p:spPr/>
        <p:txBody>
          <a:bodyPr/>
          <a:lstStyle/>
          <a:p>
            <a:r>
              <a:rPr lang="sv-SE" sz="1200" b="1" kern="1200">
                <a:solidFill>
                  <a:schemeClr val="tx1"/>
                </a:solidFill>
                <a:effectLst/>
                <a:latin typeface="+mn-lt"/>
                <a:ea typeface="+mn-ea"/>
                <a:cs typeface="+mn-cs"/>
              </a:rPr>
              <a:t>Strategiområde 1: Personcentrerad vård med fokus på närhet, samverkan och kontinuitet  </a:t>
            </a:r>
          </a:p>
          <a:p>
            <a:r>
              <a:rPr lang="sv-SE" sz="1200" b="0" i="1" kern="1200">
                <a:solidFill>
                  <a:schemeClr val="tx1"/>
                </a:solidFill>
                <a:effectLst/>
                <a:latin typeface="+mn-lt"/>
                <a:ea typeface="+mn-ea"/>
                <a:cs typeface="+mn-cs"/>
              </a:rPr>
              <a:t>Du som invånare upplever kontakten med vården som trygg och enkel. Du och dina närstående förstår hur ni kan vara delaktiga i din vård. </a:t>
            </a:r>
            <a:r>
              <a:rPr lang="sv-SE" sz="1200" b="0" i="0" kern="1200">
                <a:solidFill>
                  <a:schemeClr val="tx1"/>
                </a:solidFill>
                <a:effectLst/>
                <a:latin typeface="+mn-lt"/>
                <a:ea typeface="+mn-ea"/>
                <a:cs typeface="+mn-cs"/>
              </a:rPr>
              <a:t> </a:t>
            </a:r>
          </a:p>
          <a:p>
            <a:endParaRPr lang="sv-SE" sz="120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Vården behöver utvecklas utifrån patienter och närstående. En personcentrerad vård bygger på tre delar – berättelse, partnerskap och dokumentation. Det innebär att patienten ska vara en aktiv part i den planerade vården utifrån sina förutsättningar och förmågor. VGR ska utveckla patientens roll och möjlighet till delaktighet och medskapande. Arbetet med barns och ungas delaktighet och medskapande kräver särskild hantering. Alla beslut som påverkar barn och unga ska föregås av ett systematiskt arbete för att säkerställa barns rättigheter.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Primärvården ska fortsatt stärkas i sin roll som invånarnas ingång till en sammanhållen vård. Det är en viktig förutsättning för att vården ska kunna samordnas och för att medarbetarnas kompetens ska användas på bästa sätt. Detta förutsätter både utveckling och vidareutveckling av teambaserade arbetssätt inom primärvården i samverkan med övrig vård. Därtill måste den specialiserade vården även fortsättningsvis utvecklas mot en vård närmare patienterna.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Långsiktiga insatser </a:t>
            </a:r>
            <a:r>
              <a:rPr lang="sv-SE" sz="1200" b="0" i="0" kern="1200">
                <a:solidFill>
                  <a:schemeClr val="tx1"/>
                </a:solidFill>
                <a:effectLst/>
                <a:latin typeface="+mn-lt"/>
                <a:ea typeface="+mn-ea"/>
                <a:cs typeface="+mn-cs"/>
              </a:rPr>
              <a:t> </a:t>
            </a:r>
          </a:p>
          <a:p>
            <a:pPr rtl="0" fontAlgn="base"/>
            <a:r>
              <a:rPr lang="sv-SE" sz="1200" b="0" i="1" u="sng" kern="1200">
                <a:solidFill>
                  <a:schemeClr val="tx1"/>
                </a:solidFill>
                <a:effectLst/>
                <a:latin typeface="+mn-lt"/>
                <a:ea typeface="+mn-ea"/>
                <a:cs typeface="+mn-cs"/>
              </a:rPr>
              <a:t>Stärka primärvården som nav</a:t>
            </a:r>
            <a:r>
              <a:rPr lang="sv-SE" sz="1200" b="0" i="1" kern="1200">
                <a:solidFill>
                  <a:schemeClr val="tx1"/>
                </a:solidFill>
                <a:effectLst/>
                <a:latin typeface="+mn-lt"/>
                <a:ea typeface="+mn-ea"/>
                <a:cs typeface="+mn-cs"/>
              </a:rPr>
              <a:t> </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Primärvården ska fungera som nav i vården. En viktig del i detta är en successiv förstärkning av personal, både vad gäller antal och kompetenser. VGR ska främja möjligheten att utveckla nya och befintliga arbetssätt samt tillvarata digitaliseringens potential. Vi ska även identifiera och undanröja hinder för innovativa arbetssätt, bland annat genom att ersättningsmodeller stödjer riktningen.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Säkerställa jämlik tillgång till specialiserad vård</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VGR måste använda den samlade kapaciteten inom den specialiserade vården genom att gemensamt planera och utveckla nya och standardiserade arbetssätt för att tidigt kunna identifiera och gemensamt hantera vårdområden som är svåra att kompetensförsörja. VGR ska dessutom utveckla en säker och resurseffektiv specialiserad vård nära patienterna genom digitala arbetssätt och vård i hemmet.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Främja samverkan mellan vårdaktörer</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Patienternas behov sträcker sig mellan huvudmän och vårdnivåer. Därför måste samverkan och samordning ske med fokus på en enkel resa genom vården för patienten. Tillsammans med övriga vårdaktörer måste VGR utveckla arbetssätt för konsultation och informationsutbyte, för att skapa trygghet och bidra till att vårdens resurser används på bästa sätt.  </a:t>
            </a:r>
          </a:p>
          <a:p>
            <a:r>
              <a:rPr lang="sv-SE" sz="1200" kern="1200">
                <a:solidFill>
                  <a:schemeClr val="tx1"/>
                </a:solidFill>
                <a:effectLst/>
                <a:latin typeface="+mn-lt"/>
                <a:ea typeface="+mn-ea"/>
                <a:cs typeface="+mn-cs"/>
              </a:rPr>
              <a:t> </a:t>
            </a:r>
          </a:p>
          <a:p>
            <a:r>
              <a:rPr lang="sv-SE" sz="1200" kern="1200">
                <a:solidFill>
                  <a:schemeClr val="tx1"/>
                </a:solidFill>
                <a:effectLst/>
                <a:latin typeface="+mn-lt"/>
                <a:ea typeface="+mn-ea"/>
                <a:cs typeface="+mn-cs"/>
              </a:rPr>
              <a:t> </a:t>
            </a:r>
          </a:p>
          <a:p>
            <a:endParaRPr lang="sv-SE"/>
          </a:p>
        </p:txBody>
      </p:sp>
      <p:sp>
        <p:nvSpPr>
          <p:cNvPr id="4" name="Platshållare för bildnummer 3">
            <a:extLst>
              <a:ext uri="{FF2B5EF4-FFF2-40B4-BE49-F238E27FC236}">
                <a16:creationId xmlns:a16="http://schemas.microsoft.com/office/drawing/2014/main" id="{193FD7D4-12B4-B218-9476-7A7D0C210FA3}"/>
              </a:ext>
            </a:extLst>
          </p:cNvPr>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3491412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44A18-2CEC-C3AB-0A70-647612AB66F7}"/>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0A1D31A-CC93-D62B-F667-514A93925676}"/>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DC12A3CB-30B3-3D23-46BF-B9C53ED10CEE}"/>
              </a:ext>
            </a:extLst>
          </p:cNvPr>
          <p:cNvSpPr>
            <a:spLocks noGrp="1"/>
          </p:cNvSpPr>
          <p:nvPr>
            <p:ph type="body" idx="1"/>
          </p:nvPr>
        </p:nvSpPr>
        <p:spPr/>
        <p:txBody>
          <a:bodyPr/>
          <a:lstStyle/>
          <a:p>
            <a:r>
              <a:rPr lang="sv-SE" sz="1200" b="1" kern="1200">
                <a:solidFill>
                  <a:schemeClr val="tx1"/>
                </a:solidFill>
                <a:effectLst/>
                <a:latin typeface="+mn-lt"/>
                <a:ea typeface="+mn-ea"/>
                <a:cs typeface="+mn-cs"/>
              </a:rPr>
              <a:t>Strategiområde 2: En hälso- och sjukvård där vi tar ansvar för våra gemensamma resurser</a:t>
            </a:r>
          </a:p>
          <a:p>
            <a:pPr rtl="0" fontAlgn="base"/>
            <a:r>
              <a:rPr lang="sv-SE" sz="1200" b="0" i="1" kern="1200">
                <a:solidFill>
                  <a:schemeClr val="tx1"/>
                </a:solidFill>
                <a:effectLst/>
                <a:latin typeface="+mn-lt"/>
                <a:ea typeface="+mn-ea"/>
                <a:cs typeface="+mn-cs"/>
              </a:rPr>
              <a:t>Vården utvecklas ständigt, med nya möjligheter att bota och behandla sjukdomar som tidigare inte kunde behandlas. Denna utveckling vill vi att du som patient ska få tillgång till när du behöver. Samtidigt har VGR ett ansvar att använda våra resurser så att de skapar största möjliga nytta. Det kräver att alla hjälps åt och att vården används på bästa sätt. </a:t>
            </a:r>
            <a:r>
              <a:rPr lang="sv-SE" sz="1200" b="0" i="0" kern="1200">
                <a:solidFill>
                  <a:schemeClr val="tx1"/>
                </a:solidFill>
                <a:effectLst/>
                <a:latin typeface="+mn-lt"/>
                <a:ea typeface="+mn-ea"/>
                <a:cs typeface="+mn-cs"/>
              </a:rPr>
              <a:t>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Vården i Västra Götaland håller hög kvalitet. Men befolkningsutvecklingen och den snabba utvecklingen av nya avancerade behandlingsformer innebär nya utmaningar, såväl i Västra Götaland som i resten av Sverige. Utvecklingen går allt snabbare inom områden som </a:t>
            </a:r>
            <a:r>
              <a:rPr lang="sv-SE" sz="1200" b="0" i="1" kern="1200" err="1">
                <a:solidFill>
                  <a:schemeClr val="tx1"/>
                </a:solidFill>
                <a:effectLst/>
                <a:latin typeface="+mn-lt"/>
                <a:ea typeface="+mn-ea"/>
                <a:cs typeface="+mn-cs"/>
              </a:rPr>
              <a:t>life</a:t>
            </a:r>
            <a:r>
              <a:rPr lang="sv-SE" sz="1200" b="0" i="1" kern="1200">
                <a:solidFill>
                  <a:schemeClr val="tx1"/>
                </a:solidFill>
                <a:effectLst/>
                <a:latin typeface="+mn-lt"/>
                <a:ea typeface="+mn-ea"/>
                <a:cs typeface="+mn-cs"/>
              </a:rPr>
              <a:t> science</a:t>
            </a:r>
            <a:r>
              <a:rPr lang="sv-SE" sz="1200" b="0" i="0" kern="1200">
                <a:solidFill>
                  <a:schemeClr val="tx1"/>
                </a:solidFill>
                <a:effectLst/>
                <a:latin typeface="+mn-lt"/>
                <a:ea typeface="+mn-ea"/>
                <a:cs typeface="+mn-cs"/>
              </a:rPr>
              <a:t> och steg tas för att individanpassa och skräddarsy medicinska behandlingar, så kallad precisionsmedicin. I framtiden kommer vården att kunna behandla och förebygga allt fler sjukdomar med hjälp av nya behandlingsformer, men utan nationella beslut kring nya, kostsamma behandlingar riskerar vården att bli ojämlik.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ska arbeta för ett hållbart vårdsystem tillsammans med andra aktörer inom vården både lokalt, regionalt och nationellt. Det gör vi genom prioriteringar som säkerställer att vi erbjuder en personcentrerad och etiskt grundad vård inom ekonomiska och kapacitetsmässiga ramar. Ett sådant arbete kräver dialog inom och mellan politiska partier, yrkesgrupper i vården samt patienter och närstående för att skapa gemensamma och realistiska förväntningar på vilken vård vi kan erbjuda nu och i framtiden.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Långsiktiga insatser </a:t>
            </a:r>
            <a:r>
              <a:rPr lang="sv-SE" sz="1200" b="0" i="0" kern="1200">
                <a:solidFill>
                  <a:schemeClr val="tx1"/>
                </a:solidFill>
                <a:effectLst/>
                <a:latin typeface="+mn-lt"/>
                <a:ea typeface="+mn-ea"/>
                <a:cs typeface="+mn-cs"/>
              </a:rPr>
              <a:t>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Fortsätt arbeta med modeller för prioriteringar</a:t>
            </a:r>
            <a:r>
              <a:rPr lang="sv-SE" sz="1200" b="1" i="0" kern="1200">
                <a:solidFill>
                  <a:schemeClr val="tx1"/>
                </a:solidFill>
                <a:effectLst/>
                <a:latin typeface="+mn-lt"/>
                <a:ea typeface="+mn-ea"/>
                <a:cs typeface="+mn-cs"/>
              </a:rPr>
              <a:t> </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VGR ska arbeta för en mer personcentrerad vård där patientens perspektiv och det professionella omdömet ges större utrymme, för att på så sätt identifiera och fasa ut insatser som inte skapar värde för patienten. Vård och insatser ska helt enkelt göra mest nytta för dem med störst behov. Det innebär att vi fördelar resurser mellan olika verksamhetsområden, kliniker och sjukdomsgrupper samtidigt som vi tar hänsyn till förutsättningar som ekonomi och personal. Vi ska därför fortsätta arbetet med att prioritera – dels inom och mellan nya och befintliga medicinska insatser, dels när vi omhändertar nationella riktlinjer. Vi bör dessutom verka för en nationell prioriteringsordning för nya behandlingsformer och ett ökat nationellt ansvar för avancerade behandlingar, för att på så sätt göra vården mer jämlik.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Stärk invånarnas förmågor och förutsättningar att bidra till god hälsa </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Invånarna behöver</a:t>
            </a:r>
            <a:r>
              <a:rPr lang="sv-SE" sz="1200" b="0" i="1" kern="1200">
                <a:solidFill>
                  <a:schemeClr val="tx1"/>
                </a:solidFill>
                <a:effectLst/>
                <a:latin typeface="+mn-lt"/>
                <a:ea typeface="+mn-ea"/>
                <a:cs typeface="+mn-cs"/>
              </a:rPr>
              <a:t> </a:t>
            </a:r>
            <a:r>
              <a:rPr lang="sv-SE" sz="1200" b="0" i="0" kern="1200">
                <a:solidFill>
                  <a:schemeClr val="tx1"/>
                </a:solidFill>
                <a:effectLst/>
                <a:latin typeface="+mn-lt"/>
                <a:ea typeface="+mn-ea"/>
                <a:cs typeface="+mn-cs"/>
              </a:rPr>
              <a:t>ges bättre möjligheter att ta hand om sin hälsa och vara delaktiga i sin vård, utifrån sina olika livsvillkor och förutsättningar. VGR ska därför utveckla stöd och verktyg samt informera och kommunicera med invånarna om varför, hur och på vilket sätt de kan göra mer själva för sin hälsa. Det är även viktigt med dialog och samverkan med civilsamhället för att kunna stärka stödet till patienter och närstående.</a:t>
            </a:r>
          </a:p>
          <a:p>
            <a:r>
              <a:rPr lang="sv-SE" sz="1200" kern="1200">
                <a:solidFill>
                  <a:schemeClr val="tx1"/>
                </a:solidFill>
                <a:effectLst/>
                <a:latin typeface="+mn-lt"/>
                <a:ea typeface="+mn-ea"/>
                <a:cs typeface="+mn-cs"/>
              </a:rPr>
              <a:t> </a:t>
            </a:r>
            <a:endParaRPr lang="sv-SE"/>
          </a:p>
        </p:txBody>
      </p:sp>
      <p:sp>
        <p:nvSpPr>
          <p:cNvPr id="4" name="Platshållare för bildnummer 3">
            <a:extLst>
              <a:ext uri="{FF2B5EF4-FFF2-40B4-BE49-F238E27FC236}">
                <a16:creationId xmlns:a16="http://schemas.microsoft.com/office/drawing/2014/main" id="{EBDD07F2-D26E-3624-9BBB-2455B12739DF}"/>
              </a:ext>
            </a:extLst>
          </p:cNvPr>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453575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922E6-3B2E-E36A-BED6-5D4AEB553C06}"/>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21E88BB-172C-66B6-C84B-8A0A378719C9}"/>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CDE63D85-082E-7D8C-1AA6-747C5121EE4D}"/>
              </a:ext>
            </a:extLst>
          </p:cNvPr>
          <p:cNvSpPr>
            <a:spLocks noGrp="1"/>
          </p:cNvSpPr>
          <p:nvPr>
            <p:ph type="body" idx="1"/>
          </p:nvPr>
        </p:nvSpPr>
        <p:spPr/>
        <p:txBody>
          <a:bodyPr/>
          <a:lstStyle/>
          <a:p>
            <a:pPr rtl="0" fontAlgn="base"/>
            <a:r>
              <a:rPr lang="sv-SE" sz="1200" b="1" i="0" kern="1200">
                <a:solidFill>
                  <a:schemeClr val="tx1"/>
                </a:solidFill>
                <a:effectLst/>
                <a:latin typeface="+mn-lt"/>
                <a:ea typeface="+mn-ea"/>
                <a:cs typeface="+mn-cs"/>
              </a:rPr>
              <a:t>Strategiområde 3: Framtidens hälso- och sjukvård genom forskning, utbildning, utveckling och innovation </a:t>
            </a:r>
          </a:p>
          <a:p>
            <a:pPr rtl="0" fontAlgn="base"/>
            <a:r>
              <a:rPr lang="sv-SE" sz="1200" b="0" i="1" kern="1200">
                <a:solidFill>
                  <a:schemeClr val="tx1"/>
                </a:solidFill>
                <a:effectLst/>
                <a:latin typeface="+mn-lt"/>
                <a:ea typeface="+mn-ea"/>
                <a:cs typeface="+mn-cs"/>
              </a:rPr>
              <a:t>Vi tar tillvara den senaste kunskapen och nya idéer för att du även i framtiden ska kunna ta del av en god vård. Forskning och utveckling gör att vi kan förbättra vården i Västra Götaland. Ny teknik ger dig stöd att ta hand om din hälsa utifrån dina behov. </a:t>
            </a:r>
            <a:r>
              <a:rPr lang="sv-SE" sz="1200" b="0" i="0" kern="1200">
                <a:solidFill>
                  <a:schemeClr val="tx1"/>
                </a:solidFill>
                <a:effectLst/>
                <a:latin typeface="+mn-lt"/>
                <a:ea typeface="+mn-ea"/>
                <a:cs typeface="+mn-cs"/>
              </a:rPr>
              <a:t>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Den snabba teknik- och kunskapsutvecklingen kommer att innebära nya möjligheter för vården. VGR ska vara med och driva utvecklingen, och vi måste vara redo att omhänderta effekterna. För att kunna erbjuda en god vård krävs förmågan att utveckla, omsätta och implementera ny kunskap. Det gör vi genom strategiska samarbeten och utveckling med kvalitet som ledord. Vi bör också stärka förutsättningarna för så kallad excellens, det vill säga att vi kombinerar högkvalitativ forskning och innovation, internationell konkurrenskraft och en effektiv väg från idé till patientnytta.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Forskning, utbildning, utveckling och innovation (</a:t>
            </a:r>
            <a:r>
              <a:rPr lang="sv-SE" sz="1200" b="0" i="0" kern="1200" err="1">
                <a:solidFill>
                  <a:schemeClr val="tx1"/>
                </a:solidFill>
                <a:effectLst/>
                <a:latin typeface="+mn-lt"/>
                <a:ea typeface="+mn-ea"/>
                <a:cs typeface="+mn-cs"/>
              </a:rPr>
              <a:t>FoUUI</a:t>
            </a:r>
            <a:r>
              <a:rPr lang="sv-SE" sz="1200" b="0" i="0" kern="1200">
                <a:solidFill>
                  <a:schemeClr val="tx1"/>
                </a:solidFill>
                <a:effectLst/>
                <a:latin typeface="+mn-lt"/>
                <a:ea typeface="+mn-ea"/>
                <a:cs typeface="+mn-cs"/>
              </a:rPr>
              <a:t>) ska genomsyra alla verksamheter – såväl inom primärvård som inom specialiserad vård. Vi ska skapa förutsättningar för att bedriva och delta i forskningssamarbeten, testa och utveckla innovationer och omhänderta resultatet i hela vårdsystemet med universitetssjukhuset som motor.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Därutöver är tillgången till rätt kompetens fortsatt en av våra största utmaningar. Därför ska VGR, i samverkan med utbildningsaktörer, skapa förutsättningar dels för framtidens medarbetare med nya kompetenser, dels för kontinuerlig utbildning och lärande.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Långsiktiga insatser </a:t>
            </a:r>
            <a:r>
              <a:rPr lang="sv-SE" sz="1200" b="0" i="0" kern="1200">
                <a:solidFill>
                  <a:schemeClr val="tx1"/>
                </a:solidFill>
                <a:effectLst/>
                <a:latin typeface="+mn-lt"/>
                <a:ea typeface="+mn-ea"/>
                <a:cs typeface="+mn-cs"/>
              </a:rPr>
              <a:t> </a:t>
            </a:r>
          </a:p>
          <a:p>
            <a:pPr rtl="0" fontAlgn="base"/>
            <a:r>
              <a:rPr lang="sv-SE" sz="1200" b="0" i="1" u="sng" kern="1200">
                <a:solidFill>
                  <a:schemeClr val="tx1"/>
                </a:solidFill>
                <a:effectLst/>
                <a:latin typeface="+mn-lt"/>
                <a:ea typeface="+mn-ea"/>
                <a:cs typeface="+mn-cs"/>
              </a:rPr>
              <a:t>Snabba på utvecklingen från idéer till patientnytta </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Kopplingen mellan vården och forskning, utveckling och innovation bör stärkas för att patienter och medarbetare snabbare ska kunna ta del av de framsteg som görs. Det är centralt att vidareutveckla processer som underlättar när forskningsresultat och innovationer ska ta steget från idé till implementering och vidare till praktisk nytta. VGR behöver även utveckla arbetssätt för att ta fram, testa och utvärdera innovationer i klinisk verksamhet, både inom primärvård och specialiserad vård.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Stärk samverkan kring </a:t>
            </a:r>
            <a:r>
              <a:rPr lang="sv-SE" sz="1200" b="0" i="1" u="sng" kern="1200" err="1">
                <a:solidFill>
                  <a:schemeClr val="tx1"/>
                </a:solidFill>
                <a:effectLst/>
                <a:latin typeface="+mn-lt"/>
                <a:ea typeface="+mn-ea"/>
                <a:cs typeface="+mn-cs"/>
              </a:rPr>
              <a:t>FoUUI</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VGR bör utveckla samverkan med näringsliv, högskolor och universitet, offentlig sektor och civilsamhällets organisationer för att lättare och snabbare skapa, utveckla och sprida nya idéer och lösningar. Vi behöver särskilt underlätta industrisamverkan regionalt och i dialog med nationell och europeisk nivå för att främja innovationsförmågan. Det handlar om att etablera och stärka samarbete inom spetsområden som </a:t>
            </a:r>
            <a:r>
              <a:rPr lang="sv-SE" sz="1200" b="0" i="1" kern="1200" err="1">
                <a:solidFill>
                  <a:schemeClr val="tx1"/>
                </a:solidFill>
                <a:effectLst/>
                <a:latin typeface="+mn-lt"/>
                <a:ea typeface="+mn-ea"/>
                <a:cs typeface="+mn-cs"/>
              </a:rPr>
              <a:t>life</a:t>
            </a:r>
            <a:r>
              <a:rPr lang="sv-SE" sz="1200" b="0" i="1" kern="1200">
                <a:solidFill>
                  <a:schemeClr val="tx1"/>
                </a:solidFill>
                <a:effectLst/>
                <a:latin typeface="+mn-lt"/>
                <a:ea typeface="+mn-ea"/>
                <a:cs typeface="+mn-cs"/>
              </a:rPr>
              <a:t> science</a:t>
            </a:r>
            <a:r>
              <a:rPr lang="sv-SE" sz="1200" b="0" i="0" kern="1200">
                <a:solidFill>
                  <a:schemeClr val="tx1"/>
                </a:solidFill>
                <a:effectLst/>
                <a:latin typeface="+mn-lt"/>
                <a:ea typeface="+mn-ea"/>
                <a:cs typeface="+mn-cs"/>
              </a:rPr>
              <a:t>, precisionsmedicin och artificiell intelligens (AI) men även inom andra prioriterade områden för vården.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Stärk kompetensförsörjningen för framtidens vård</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I samarbete med högskolor och universitet behöver VGR utveckla de kliniska utbildningsmiljöerna och gemensamma modeller för praktik, handledning och livslångt lärande. Teknikutvecklingen medför med största sannolikhet att det behövs nya yrkesroller i framtiden. Därför finns ett fokus på att ta fram utbildningar i skärningspunkten mellan vård, teknik och innovation. Gemensamma analyser av framtida behov måste tydligare ligga till grund för arbetet med vårdens utbildningsuppdrag. </a:t>
            </a:r>
          </a:p>
          <a:p>
            <a:endParaRPr lang="sv-SE" sz="1200" i="1" kern="120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D4123987-13FB-A78B-6612-67505039D0EB}"/>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058771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4D51BE-C464-B2DA-AC8A-DAB5BF8332D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5359E42-0E18-1A30-DA5A-70E5B68A1D41}"/>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2789EFD5-8812-6AAD-4D0F-B9A13B5C3790}"/>
              </a:ext>
            </a:extLst>
          </p:cNvPr>
          <p:cNvSpPr>
            <a:spLocks noGrp="1"/>
          </p:cNvSpPr>
          <p:nvPr>
            <p:ph type="body" idx="1"/>
          </p:nvPr>
        </p:nvSpPr>
        <p:spPr/>
        <p:txBody>
          <a:bodyPr/>
          <a:lstStyle/>
          <a:p>
            <a:pPr rtl="0" fontAlgn="base"/>
            <a:r>
              <a:rPr lang="sv-SE" sz="1200" b="1" i="0" kern="1200">
                <a:solidFill>
                  <a:schemeClr val="tx1"/>
                </a:solidFill>
                <a:effectLst/>
                <a:latin typeface="+mn-lt"/>
                <a:ea typeface="+mn-ea"/>
                <a:cs typeface="+mn-cs"/>
              </a:rPr>
              <a:t>Strategiområde 4: Hälso- och sjukvården som en del av ett hållbart och robust samhälle </a:t>
            </a:r>
          </a:p>
          <a:p>
            <a:pPr rtl="0" fontAlgn="base"/>
            <a:r>
              <a:rPr lang="sv-SE" sz="1200" b="0" i="1" kern="1200">
                <a:solidFill>
                  <a:schemeClr val="tx1"/>
                </a:solidFill>
                <a:effectLst/>
                <a:latin typeface="+mn-lt"/>
                <a:ea typeface="+mn-ea"/>
                <a:cs typeface="+mn-cs"/>
              </a:rPr>
              <a:t>Vi möter dina och framtida generationers behov av vård och vi möter förändringar i samhället som beror på ökade klyftor, klimatförändringar och ökad global oro. Du kan lita på att vården är långsiktigt hållbar.</a:t>
            </a:r>
            <a:r>
              <a:rPr lang="sv-SE" sz="1200" b="0" i="0" kern="1200">
                <a:solidFill>
                  <a:schemeClr val="tx1"/>
                </a:solidFill>
                <a:effectLst/>
                <a:latin typeface="+mn-lt"/>
                <a:ea typeface="+mn-ea"/>
                <a:cs typeface="+mn-cs"/>
              </a:rPr>
              <a:t>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Omvärlden förändras allt snabbare, vilket påverkar förutsättningarna för demografi, teknisk utveckling, klimat och global politik. Vården ska vara långsiktigt hållbar utifrån de tre perspektiven om social, ekonomisk och ekologisk hållbarhet. Samtidigt ska VGR utveckla förmågan att möta de krav som ställs såväl i fredstid som under höjd beredskap och krig. Samtliga perspektiv bör balanseras och prioriteras i relation till daglig drift och utvecklingen av vården.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Samtidigt ser vi att fler efterfrågar allt mer vård inom områden som tidigare inte har tillhört vårdens traditionella kompetens och uppdrag. Den ökade efterfrågan innebär att nya behov och utmaningar uppstår i takt med att bland annat demografi, livsstil och teknik förändras. För att hantera denna utveckling krävs både nytänkande och samverkan med andra samhällsaktörer.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Långsiktiga insatser </a:t>
            </a:r>
            <a:r>
              <a:rPr lang="sv-SE" sz="1200" b="0" i="0" kern="1200">
                <a:solidFill>
                  <a:schemeClr val="tx1"/>
                </a:solidFill>
                <a:effectLst/>
                <a:latin typeface="+mn-lt"/>
                <a:ea typeface="+mn-ea"/>
                <a:cs typeface="+mn-cs"/>
              </a:rPr>
              <a:t> </a:t>
            </a:r>
          </a:p>
          <a:p>
            <a:pPr rtl="0" fontAlgn="base"/>
            <a:r>
              <a:rPr lang="sv-SE" sz="1200" b="0" i="1" u="sng" kern="1200">
                <a:solidFill>
                  <a:schemeClr val="tx1"/>
                </a:solidFill>
                <a:effectLst/>
                <a:latin typeface="+mn-lt"/>
                <a:ea typeface="+mn-ea"/>
                <a:cs typeface="+mn-cs"/>
              </a:rPr>
              <a:t>Stärk samverkan för ett hälsofrämjande samhälle </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För att möta framtidens utmaningar räcker det inte att reagera när problem eller sjukdom uppstår; både samhället och vården behöver arbeta förebyggande där så är möjligt. Genom att stärka verksamheter i vården som tidigt och regelbundet möter invånare möjliggörs tidiga insatser. Det hälsofrämjande arbetet är dock ett samhällsuppdrag som berör fler aktörer än vården. Därför krävs en bredare och mer sammanhållen samverkan för att stärka den gemensamma effekten av insatser. På så sätt kan insatserna få större genomslag såväl inom VGR som i samverkan med kommuner och civilsamhällets organisationer.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Ta steg för en klimatneutral vård</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I hela samhället pågår ett arbete för att stärka förmågan att möta den globala klimatkrisen. Här är det viktigt att VGR fortsätter arbetet inom redan prioriterade områden, bland annat en hållbar läkemedelsanvändning med tydliga utsläppskrav vid tillverkning samt klok förskrivning och korrekt användning. Vi behöver ställa om från engångsprodukter till flergångsprodukter där det så är möjligt och använda dessa så effektivt som möjligt. </a:t>
            </a:r>
          </a:p>
          <a:p>
            <a:pPr rtl="0" fontAlgn="base"/>
            <a:endParaRPr lang="sv-SE" sz="1200" b="0" i="1" u="sng" kern="1200">
              <a:solidFill>
                <a:schemeClr val="tx1"/>
              </a:solidFill>
              <a:effectLst/>
              <a:latin typeface="+mn-lt"/>
              <a:ea typeface="+mn-ea"/>
              <a:cs typeface="+mn-cs"/>
            </a:endParaRPr>
          </a:p>
          <a:p>
            <a:pPr rtl="0" fontAlgn="base"/>
            <a:r>
              <a:rPr lang="sv-SE" sz="1200" b="0" i="1" u="sng" kern="1200">
                <a:solidFill>
                  <a:schemeClr val="tx1"/>
                </a:solidFill>
                <a:effectLst/>
                <a:latin typeface="+mn-lt"/>
                <a:ea typeface="+mn-ea"/>
                <a:cs typeface="+mn-cs"/>
              </a:rPr>
              <a:t>Utveckla en robust vård</a:t>
            </a:r>
            <a:r>
              <a:rPr lang="sv-SE" sz="1200" b="0" i="0" kern="1200">
                <a:solidFill>
                  <a:schemeClr val="tx1"/>
                </a:solidFill>
                <a:effectLst/>
                <a:latin typeface="+mn-lt"/>
                <a:ea typeface="+mn-ea"/>
                <a:cs typeface="+mn-cs"/>
              </a:rPr>
              <a: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VGR behöver utveckla sin förmåga att upprätthålla all samhällsviktig hälso- och sjukvård vid störningar och avbrott samt att,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under fredstida kriser och höjd beredskap, kunna tillhandahålla vård som är nödvändig för liv och hälsa. Detta förutsätter utveckling av en vårdorganisation som kan hantera ett </a:t>
            </a:r>
            <a:r>
              <a:rPr lang="sv-SE" sz="1200" b="0" i="0" kern="1200" err="1">
                <a:solidFill>
                  <a:schemeClr val="tx1"/>
                </a:solidFill>
                <a:effectLst/>
                <a:latin typeface="+mn-lt"/>
                <a:ea typeface="+mn-ea"/>
                <a:cs typeface="+mn-cs"/>
              </a:rPr>
              <a:t>krigsscenario</a:t>
            </a:r>
            <a:r>
              <a:rPr lang="sv-SE" sz="1200" b="0" i="0" kern="1200">
                <a:solidFill>
                  <a:schemeClr val="tx1"/>
                </a:solidFill>
                <a:effectLst/>
                <a:latin typeface="+mn-lt"/>
                <a:ea typeface="+mn-ea"/>
                <a:cs typeface="+mn-cs"/>
              </a:rPr>
              <a:t> med ett kraftigt ökat och/eller förändrat vårdbehov. Det kan exempelvis handla om prioritering av vård, snabb omställning av utbudspunkter eller ökning av vårdplatser. </a:t>
            </a:r>
          </a:p>
          <a:p>
            <a:r>
              <a:rPr lang="sv-SE" sz="1200" kern="1200">
                <a:solidFill>
                  <a:schemeClr val="tx1"/>
                </a:solidFill>
                <a:effectLst/>
                <a:latin typeface="+mn-lt"/>
                <a:ea typeface="+mn-ea"/>
                <a:cs typeface="+mn-cs"/>
              </a:rPr>
              <a:t> </a:t>
            </a:r>
            <a:endParaRPr lang="sv-SE"/>
          </a:p>
        </p:txBody>
      </p:sp>
      <p:sp>
        <p:nvSpPr>
          <p:cNvPr id="4" name="Platshållare för bildnummer 3">
            <a:extLst>
              <a:ext uri="{FF2B5EF4-FFF2-40B4-BE49-F238E27FC236}">
                <a16:creationId xmlns:a16="http://schemas.microsoft.com/office/drawing/2014/main" id="{4F7BDA5D-9796-BFDE-F4EE-637A53511032}"/>
              </a:ext>
            </a:extLst>
          </p:cNvPr>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3891823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C52D5-51FE-33A9-AE4E-AACE4B2BB45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82B43FC-A3AA-9442-E501-57F5D0497B46}"/>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F0FE561A-4B5C-F5BE-9DD8-244BFB4B86CC}"/>
              </a:ext>
            </a:extLst>
          </p:cNvPr>
          <p:cNvSpPr>
            <a:spLocks noGrp="1"/>
          </p:cNvSpPr>
          <p:nvPr>
            <p:ph type="body" idx="1"/>
          </p:nvPr>
        </p:nvSpPr>
        <p:spPr/>
        <p:txBody>
          <a:bodyPr/>
          <a:lstStyle/>
          <a:p>
            <a:r>
              <a:rPr lang="sv-SE" sz="1200" kern="1200">
                <a:solidFill>
                  <a:schemeClr val="tx1"/>
                </a:solidFill>
                <a:effectLst/>
                <a:latin typeface="+mn-lt"/>
                <a:ea typeface="+mn-ea"/>
                <a:cs typeface="+mn-cs"/>
              </a:rPr>
              <a:t>Fokusområdena är områden där </a:t>
            </a:r>
            <a:r>
              <a:rPr lang="sv-SE" sz="1200" kern="1200" err="1">
                <a:solidFill>
                  <a:schemeClr val="tx1"/>
                </a:solidFill>
                <a:effectLst/>
                <a:latin typeface="+mn-lt"/>
                <a:ea typeface="+mn-ea"/>
                <a:cs typeface="+mn-cs"/>
              </a:rPr>
              <a:t>VGR:s</a:t>
            </a:r>
            <a:r>
              <a:rPr lang="sv-SE" sz="1200" kern="1200">
                <a:solidFill>
                  <a:schemeClr val="tx1"/>
                </a:solidFill>
                <a:effectLst/>
                <a:latin typeface="+mn-lt"/>
                <a:ea typeface="+mn-ea"/>
                <a:cs typeface="+mn-cs"/>
              </a:rPr>
              <a:t> verksamheter av olika skäl ska göra ett mer omfattande gemensamt arbete. Det kan bero på att vi står långt ifrån det önskade läget eller att det finns målkonflikter eller avvägningar som behöver göras. Gemensamt för områdena är att de stärker våra förutsättningar att utveckla och förnya vården. </a:t>
            </a:r>
            <a:endParaRPr lang="sv-SE"/>
          </a:p>
        </p:txBody>
      </p:sp>
      <p:sp>
        <p:nvSpPr>
          <p:cNvPr id="4" name="Platshållare för bildnummer 3">
            <a:extLst>
              <a:ext uri="{FF2B5EF4-FFF2-40B4-BE49-F238E27FC236}">
                <a16:creationId xmlns:a16="http://schemas.microsoft.com/office/drawing/2014/main" id="{AC600736-EBD0-DAD3-46DF-E1900F53C644}"/>
              </a:ext>
            </a:extLst>
          </p:cNvPr>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28649553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C86A4-0514-C0EB-3F14-E23AE48BBE0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BAA3763-5E5E-A3F5-6778-B87F1A6223D0}"/>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A0072160-3D46-5E70-88B8-F7DD5BFC1B6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Fokusområdena är områden där </a:t>
            </a:r>
            <a:r>
              <a:rPr lang="sv-SE" sz="1200" kern="1200" err="1">
                <a:solidFill>
                  <a:schemeClr val="tx1"/>
                </a:solidFill>
                <a:effectLst/>
                <a:latin typeface="+mn-lt"/>
                <a:ea typeface="+mn-ea"/>
                <a:cs typeface="+mn-cs"/>
              </a:rPr>
              <a:t>VGR:s</a:t>
            </a:r>
            <a:r>
              <a:rPr lang="sv-SE" sz="1200" kern="1200">
                <a:solidFill>
                  <a:schemeClr val="tx1"/>
                </a:solidFill>
                <a:effectLst/>
                <a:latin typeface="+mn-lt"/>
                <a:ea typeface="+mn-ea"/>
                <a:cs typeface="+mn-cs"/>
              </a:rPr>
              <a:t> verksamheter av olika skäl ska göra ett mer omfattande gemensamt arbete. Det kan bero på att vi står långt ifrån det önskade läget eller att det finns målkonflikter eller avvägningar som behöver göras. Gemensamt för områdena är att de stärker våra förutsättningar att utveckla och förnya vården. </a:t>
            </a:r>
            <a:endParaRPr lang="sv-SE"/>
          </a:p>
          <a:p>
            <a:endParaRPr lang="sv-SE"/>
          </a:p>
        </p:txBody>
      </p:sp>
      <p:sp>
        <p:nvSpPr>
          <p:cNvPr id="4" name="Platshållare för bildnummer 3">
            <a:extLst>
              <a:ext uri="{FF2B5EF4-FFF2-40B4-BE49-F238E27FC236}">
                <a16:creationId xmlns:a16="http://schemas.microsoft.com/office/drawing/2014/main" id="{A9F57C8E-8383-7243-4F3E-79AF8227DB13}"/>
              </a:ext>
            </a:extLst>
          </p:cNvPr>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160619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4ED7A-013A-588B-7121-EE4EF7E3182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B2FC5C6-F3C0-7AE3-F43B-5C2247F99AA1}"/>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E64F8A5A-1E6E-230D-3266-CEDB9B2441CF}"/>
              </a:ext>
            </a:extLst>
          </p:cNvPr>
          <p:cNvSpPr>
            <a:spLocks noGrp="1"/>
          </p:cNvSpPr>
          <p:nvPr>
            <p:ph type="body" idx="1"/>
          </p:nvPr>
        </p:nvSpPr>
        <p:spPr/>
        <p:txBody>
          <a:bodyPr/>
          <a:lstStyle/>
          <a:p>
            <a:r>
              <a:rPr lang="sv-SE" sz="1200" b="1" u="sng" kern="1200">
                <a:solidFill>
                  <a:schemeClr val="tx1"/>
                </a:solidFill>
                <a:effectLst/>
                <a:latin typeface="+mn-lt"/>
                <a:ea typeface="+mn-ea"/>
                <a:cs typeface="+mn-cs"/>
              </a:rPr>
              <a:t>Kontinuitet mellan vård och patient</a:t>
            </a:r>
            <a:endParaRPr lang="sv-SE" sz="1200" b="1"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Kontinuiteten mellan vård och patient är viktig för patienten och för vårdsystemet, både vad gäller relation med och tillgången till information. Särskilt viktig är den för patientgrupper med vårdbehov som behöver samordnas mellan olika delar av vården. För att möta dessa patienters behov måste VGR verka för att utveckla vårdsamverkan mellan kommunal och regional primärvård samt specialiserad vård.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Förutsättningarna för kontinuitet varierar i Västra Götaland. Olika lösningar kommer därför att behövas eftersom vi ska erbjuda kontinuitet för dem som behöver det i hela regionen. Primärvården är den del av sjukvården som patienter oftast möter i vardagen. Den har därmed en central roll för kontinuiteten.  </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VGR har som mål att: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arbeta för att alla invånare ska erbjudas en fast vårdkontakt för att kunna ge rätt vård på rätt nivå och i rätt tid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minska mängden påverkbar slutenvård vid kronisk sjukdom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minska antalet oplanerade återinskrivningar av äldre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öka förtroendet för vården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öka den upplevda kontinuiteten </a:t>
            </a:r>
          </a:p>
          <a:p>
            <a:br>
              <a:rPr lang="sv-SE" sz="1200" b="1" kern="1200">
                <a:solidFill>
                  <a:schemeClr val="tx1"/>
                </a:solidFill>
                <a:effectLst/>
                <a:latin typeface="+mn-lt"/>
                <a:ea typeface="+mn-ea"/>
                <a:cs typeface="+mn-cs"/>
              </a:rPr>
            </a:br>
            <a:r>
              <a:rPr lang="sv-SE" sz="1200" u="none" kern="1200">
                <a:solidFill>
                  <a:schemeClr val="tx1"/>
                </a:solidFill>
                <a:effectLst/>
                <a:latin typeface="+mn-lt"/>
                <a:ea typeface="+mn-ea"/>
                <a:cs typeface="+mn-cs"/>
              </a:rPr>
              <a:t>VGR ska därför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arbeta utifrån vår handlingsplan för att nå Socialstyrelsens riktvärde på 1 100 listade patienter per allmänläkare till 2035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utjämna delregionala skillnader när det gäller tillgång till kompetens genom utvecklade och nya arbetssätt samt riktade insatser för kompetensförsörjning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säkerställa att medicinska vårdplaner utformas och används, särskilt viktigt för patienter med vårdbehov som måste samordnas mellan VGR och kommunerna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resurseffektivt och med fokus på kontinuitet säkerställa uppdrag till den regionfinansierade vården och strukturer för läkarmedverkan som samverkar med den kommunala hälso- och sjukvården  </a:t>
            </a:r>
          </a:p>
        </p:txBody>
      </p:sp>
      <p:sp>
        <p:nvSpPr>
          <p:cNvPr id="4" name="Platshållare för bildnummer 3">
            <a:extLst>
              <a:ext uri="{FF2B5EF4-FFF2-40B4-BE49-F238E27FC236}">
                <a16:creationId xmlns:a16="http://schemas.microsoft.com/office/drawing/2014/main" id="{8FB9D861-985E-A895-7D34-6650E2C11478}"/>
              </a:ext>
            </a:extLst>
          </p:cNvPr>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253063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6D494-99D0-19D2-7AF7-DE07F0DA54E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46E771B7-48B9-030C-D393-02889F494F43}"/>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B1CCD8E8-565D-3182-D5DE-3484FD4B74D6}"/>
              </a:ext>
            </a:extLst>
          </p:cNvPr>
          <p:cNvSpPr>
            <a:spLocks noGrp="1"/>
          </p:cNvSpPr>
          <p:nvPr>
            <p:ph type="body" idx="1"/>
          </p:nvPr>
        </p:nvSpPr>
        <p:spPr/>
        <p:txBody>
          <a:bodyPr/>
          <a:lstStyle/>
          <a:p>
            <a:r>
              <a:rPr lang="sv-SE" sz="1200" b="1" u="sng" kern="1200">
                <a:solidFill>
                  <a:schemeClr val="tx1"/>
                </a:solidFill>
                <a:effectLst/>
                <a:latin typeface="+mn-lt"/>
                <a:ea typeface="+mn-ea"/>
                <a:cs typeface="+mn-cs"/>
              </a:rPr>
              <a:t>Kontinuitet mellan vård och patient</a:t>
            </a:r>
            <a:endParaRPr lang="sv-SE" sz="1200" b="1"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Kontinuiteten mellan vård och patient är viktig för patienten och för vårdsystemet, både vad gäller relation med och tillgången till information. Särskilt viktig är den för patientgrupper med vårdbehov som behöver samordnas mellan olika delar av vården. För att möta dessa patienters behov måste VGR verka för att utveckla vårdsamverkan mellan kommunal och regional primärvård samt specialiserad vård.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Förutsättningarna för kontinuitet varierar i Västra Götaland. Olika lösningar kommer därför att behövas eftersom vi ska erbjuda kontinuitet för dem som behöver det i hela regionen. Primärvården är den del av sjukvården som patienter oftast möter i vardagen. Den har därmed en central roll för kontinuiteten.  </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VGR har som mål att: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arbeta för att alla invånare ska erbjudas en fast vårdkontakt för att kunna ge rätt vård på rätt nivå och i rätt tid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minska mängden påverkbar slutenvård vid kronisk sjukdom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minska antalet oplanerade återinskrivningar av äldre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öka förtroendet för vården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öka den upplevda kontinuiteten </a:t>
            </a:r>
          </a:p>
          <a:p>
            <a:br>
              <a:rPr lang="sv-SE" sz="1200" b="1" kern="1200">
                <a:solidFill>
                  <a:schemeClr val="tx1"/>
                </a:solidFill>
                <a:effectLst/>
                <a:latin typeface="+mn-lt"/>
                <a:ea typeface="+mn-ea"/>
                <a:cs typeface="+mn-cs"/>
              </a:rPr>
            </a:br>
            <a:r>
              <a:rPr lang="sv-SE" sz="1200" u="none" kern="1200">
                <a:solidFill>
                  <a:schemeClr val="tx1"/>
                </a:solidFill>
                <a:effectLst/>
                <a:latin typeface="+mn-lt"/>
                <a:ea typeface="+mn-ea"/>
                <a:cs typeface="+mn-cs"/>
              </a:rPr>
              <a:t>VGR ska därför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arbeta utifrån vår handlingsplan för att nå Socialstyrelsens riktvärde på 1 100 listade patienter per allmänläkare till 2035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utjämna delregionala skillnader när det gäller tillgång till kompetens genom utvecklade och nya arbetssätt samt riktade insatser för kompetensförsörjning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säkerställa att medicinska vårdplaner utformas och används, särskilt viktigt för patienter med vårdbehov som måste samordnas mellan VGR och kommunerna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resurseffektivt och med fokus på kontinuitet säkerställa uppdrag till den regionfinansierade vården och strukturer för läkarmedverkan som samverkar med den kommunala hälso- och sjukvården  </a:t>
            </a:r>
          </a:p>
        </p:txBody>
      </p:sp>
      <p:sp>
        <p:nvSpPr>
          <p:cNvPr id="4" name="Platshållare för bildnummer 3">
            <a:extLst>
              <a:ext uri="{FF2B5EF4-FFF2-40B4-BE49-F238E27FC236}">
                <a16:creationId xmlns:a16="http://schemas.microsoft.com/office/drawing/2014/main" id="{4C951AD8-6AFC-FDE2-E8EF-F69D048888BE}"/>
              </a:ext>
            </a:extLst>
          </p:cNvPr>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7851844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602877-5F97-37BE-B9C7-EDDFCE2DBFD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504272E5-64C1-A0B3-C8F3-A513E0917E48}"/>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B0E23DC2-C7DB-B44E-EDDA-41C75403AF61}"/>
              </a:ext>
            </a:extLst>
          </p:cNvPr>
          <p:cNvSpPr>
            <a:spLocks noGrp="1"/>
          </p:cNvSpPr>
          <p:nvPr>
            <p:ph type="body" idx="1"/>
          </p:nvPr>
        </p:nvSpPr>
        <p:spPr/>
        <p:txBody>
          <a:bodyPr/>
          <a:lstStyle/>
          <a:p>
            <a:pPr rtl="0" fontAlgn="base"/>
            <a:r>
              <a:rPr lang="sv-SE" sz="1200" b="1" i="0" kern="1200">
                <a:solidFill>
                  <a:schemeClr val="tx1"/>
                </a:solidFill>
                <a:effectLst/>
                <a:latin typeface="+mn-lt"/>
                <a:ea typeface="+mn-ea"/>
                <a:cs typeface="+mn-cs"/>
              </a:rPr>
              <a:t>Rusta vården för en osäker framtid  </a:t>
            </a:r>
          </a:p>
          <a:p>
            <a:pPr rtl="0" fontAlgn="base"/>
            <a:r>
              <a:rPr lang="sv-SE" sz="1200" b="0" i="0" kern="1200">
                <a:solidFill>
                  <a:schemeClr val="tx1"/>
                </a:solidFill>
                <a:effectLst/>
                <a:latin typeface="+mn-lt"/>
                <a:ea typeface="+mn-ea"/>
                <a:cs typeface="+mn-cs"/>
              </a:rPr>
              <a:t>Ett försämrat säkerhetsläge, pandemier, cyberhot och klimatförändringar innebär att störningar i VGR: s verksamhet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kan bli både vanligare och mer omfattande. Vården måste kunna fungera även när samhället är pressat och vid fredstida kriser och höjd beredskap där behovet av vård kan öka kraftigt och/eller förändras, samtidigt som förutsättningar att bedriva vård försämras.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Genom att vara förberedda kan vi rädda fler liv.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har som mål att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ha förmågan att upprätthålla samhällsviktig vårdverksamhet på en tolerabel nivå vid störningar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i fredstida krissituationer och höjd beredskap kunna upprätthålla vård som är nödvändig för liv och hälsa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kunna verka som en del i ett nationellt vårdsystem vid höjd beredskap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kunna omfördela ansvar mellan olika aktörer i vårdkedjan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kunna bistå annan region enligt vår hjälpskyldighet vid katastroftillstånd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ska därför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integrera beredskapsperspektivet i arbetet med att utveckla vården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genomföra kontinuitetshantering för samhällsviktig vårdverksamhet tillsammans med de verksamheter där det finns kritiska beroenden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prioritera vilken vård som ska upprätthållas vid höjd beredskap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besluta vilken kapacitetsökningsförmåga VGR ska ha inom utpekade vårdområden och skapa förutsättningar för det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utveckla samverkan med nationell och kommunal nivå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teckna avtal utifrån behov med privata vårdgivare och leverantörer avseende beredskapsförmåga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stärka skyddet på vissa lokaler så att prioriterad vård kan bedrivas även under ett väpnat angrepp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utse, utrusta och förbereda försörjning till lokaler så att de kan fungera som alternativa platser för vård. </a:t>
            </a:r>
          </a:p>
          <a:p>
            <a:br>
              <a:rPr lang="sv-SE" sz="1200" kern="1200">
                <a:solidFill>
                  <a:schemeClr val="tx1"/>
                </a:solidFill>
                <a:effectLst/>
                <a:latin typeface="+mn-lt"/>
                <a:ea typeface="+mn-ea"/>
                <a:cs typeface="+mn-cs"/>
              </a:rPr>
            </a:br>
            <a:endParaRPr lang="sv-SE"/>
          </a:p>
        </p:txBody>
      </p:sp>
      <p:sp>
        <p:nvSpPr>
          <p:cNvPr id="4" name="Platshållare för bildnummer 3">
            <a:extLst>
              <a:ext uri="{FF2B5EF4-FFF2-40B4-BE49-F238E27FC236}">
                <a16:creationId xmlns:a16="http://schemas.microsoft.com/office/drawing/2014/main" id="{5E08D648-5CC2-697E-D066-49460C7528A0}"/>
              </a:ext>
            </a:extLst>
          </p:cNvPr>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115578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EE675-261B-57B7-2465-1D0B3282A97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B40F214-9F82-F5B1-9640-C7C3FF9E5DCC}"/>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27DED06A-4522-B0F5-4257-711A89FFD065}"/>
              </a:ext>
            </a:extLst>
          </p:cNvPr>
          <p:cNvSpPr>
            <a:spLocks noGrp="1"/>
          </p:cNvSpPr>
          <p:nvPr>
            <p:ph type="body" idx="1"/>
          </p:nvPr>
        </p:nvSpPr>
        <p:spPr/>
        <p:txBody>
          <a:bodyPr/>
          <a:lstStyle/>
          <a:p>
            <a:r>
              <a:rPr lang="sv-SE" sz="1200" b="0" i="0" kern="1200">
                <a:solidFill>
                  <a:schemeClr val="tx1"/>
                </a:solidFill>
                <a:effectLst/>
                <a:latin typeface="+mn-lt"/>
                <a:ea typeface="+mn-ea"/>
                <a:cs typeface="+mn-cs"/>
              </a:rPr>
              <a:t>Hälso- och sjukvårdsstrategin beskriver hur vården inom VGR ska bidra till vår vision om det goda livet. Den utgår ifrån vårt lagstadgade ansvar inom hälso- och sjukvård och tandvård, samtidigt som den nationella reformen för en god, nära och tillgänglig vård ligger till grund för den övergripande riktningen i strategin.</a:t>
            </a:r>
          </a:p>
          <a:p>
            <a:endParaRPr lang="sv-SE" sz="1200" b="0" i="0" kern="1200">
              <a:solidFill>
                <a:schemeClr val="tx1"/>
              </a:solidFill>
              <a:effectLst/>
              <a:latin typeface="+mn-lt"/>
              <a:ea typeface="+mn-ea"/>
              <a:cs typeface="+mn-cs"/>
            </a:endParaRPr>
          </a:p>
          <a:p>
            <a:r>
              <a:rPr lang="sv-SE" sz="1200" b="0" i="0" kern="1200">
                <a:solidFill>
                  <a:schemeClr val="tx1"/>
                </a:solidFill>
                <a:effectLst/>
                <a:latin typeface="+mn-lt"/>
                <a:ea typeface="+mn-ea"/>
                <a:cs typeface="+mn-cs"/>
              </a:rPr>
              <a:t>De fyra strategiområdena är beroende av och påverkar varandra. De ska därför ses som en helhet. Inom varje strategiområde finns sedan långsiktiga insatser som är viktiga för att VGR ska ta sig i önskad riktning. De tre fokusområdena beskriver prioriterade utvecklingsområden som berör hela vårdsystemet. Strategiområdena gäller strategins hela livslängd medan fokusområdena ska ses över regelbundet. </a:t>
            </a:r>
            <a:endParaRPr lang="sv-SE"/>
          </a:p>
        </p:txBody>
      </p:sp>
      <p:sp>
        <p:nvSpPr>
          <p:cNvPr id="4" name="Platshållare för bildnummer 3">
            <a:extLst>
              <a:ext uri="{FF2B5EF4-FFF2-40B4-BE49-F238E27FC236}">
                <a16:creationId xmlns:a16="http://schemas.microsoft.com/office/drawing/2014/main" id="{330E3391-7B67-73FC-BF22-AC33E93BA8C3}"/>
              </a:ext>
            </a:extLst>
          </p:cNvPr>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811763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A0E66F-3591-94F5-F331-F2027C50DB2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A5B4007-96E4-D7D2-9058-5A6A61CF93BA}"/>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9AA24B4F-5912-1E9B-5E3B-CCBA1236FD56}"/>
              </a:ext>
            </a:extLst>
          </p:cNvPr>
          <p:cNvSpPr>
            <a:spLocks noGrp="1"/>
          </p:cNvSpPr>
          <p:nvPr>
            <p:ph type="body" idx="1"/>
          </p:nvPr>
        </p:nvSpPr>
        <p:spPr/>
        <p:txBody>
          <a:bodyPr/>
          <a:lstStyle/>
          <a:p>
            <a:r>
              <a:rPr lang="sv-SE" b="1"/>
              <a:t>Rusta vården för en osäker framtid  </a:t>
            </a:r>
            <a:endParaRPr lang="en-US" kern="1200">
              <a:solidFill>
                <a:srgbClr val="444444"/>
              </a:solidFill>
              <a:effectLst/>
              <a:ea typeface="+mn-ea"/>
              <a:cs typeface="+mn-cs"/>
            </a:endParaRPr>
          </a:p>
          <a:p>
            <a:r>
              <a:rPr lang="sv-SE"/>
              <a:t>Ett försämrat säkerhetsläge, pandemier, cyberhot </a:t>
            </a:r>
            <a:r>
              <a:rPr lang="sv-SE" b="0" i="0" kern="1200">
                <a:solidFill>
                  <a:schemeClr val="tx1"/>
                </a:solidFill>
                <a:effectLst/>
              </a:rPr>
              <a:t>och </a:t>
            </a:r>
            <a:r>
              <a:rPr lang="sv-SE"/>
              <a:t>klimatförändringar innebär att störningar i VGR: s verksamhet  </a:t>
            </a:r>
            <a:br>
              <a:rPr lang="sv-SE"/>
            </a:br>
            <a:r>
              <a:rPr lang="sv-SE"/>
              <a:t>kan bli </a:t>
            </a:r>
            <a:r>
              <a:rPr lang="sv-SE" b="0" i="0" kern="1200">
                <a:solidFill>
                  <a:schemeClr val="tx1"/>
                </a:solidFill>
                <a:effectLst/>
              </a:rPr>
              <a:t>både </a:t>
            </a:r>
            <a:r>
              <a:rPr lang="sv-SE"/>
              <a:t>vanligare </a:t>
            </a:r>
            <a:r>
              <a:rPr lang="sv-SE" b="0" i="0" kern="1200">
                <a:solidFill>
                  <a:schemeClr val="tx1"/>
                </a:solidFill>
                <a:effectLst/>
              </a:rPr>
              <a:t>och</a:t>
            </a:r>
            <a:r>
              <a:rPr lang="sv-SE"/>
              <a:t> mer omfattande</a:t>
            </a:r>
            <a:r>
              <a:rPr lang="sv-SE" b="0" i="0" kern="1200">
                <a:solidFill>
                  <a:schemeClr val="tx1"/>
                </a:solidFill>
                <a:effectLst/>
              </a:rPr>
              <a:t>.</a:t>
            </a:r>
            <a:r>
              <a:rPr lang="sv-SE"/>
              <a:t> Vården måste kunna fungera även när samhället </a:t>
            </a:r>
            <a:r>
              <a:rPr lang="sv-SE" b="0" i="0" kern="1200">
                <a:solidFill>
                  <a:schemeClr val="tx1"/>
                </a:solidFill>
                <a:effectLst/>
              </a:rPr>
              <a:t>är</a:t>
            </a:r>
            <a:r>
              <a:rPr lang="sv-SE"/>
              <a:t> pressat och vid fredstida kriser och höjd beredskap där behovet av vård kan öka kraftigt och/eller förändras, samtidigt </a:t>
            </a:r>
            <a:r>
              <a:rPr lang="sv-SE" b="0" i="0" kern="1200">
                <a:solidFill>
                  <a:schemeClr val="tx1"/>
                </a:solidFill>
                <a:effectLst/>
              </a:rPr>
              <a:t>som</a:t>
            </a:r>
            <a:r>
              <a:rPr lang="sv-SE"/>
              <a:t> förutsättningar </a:t>
            </a:r>
            <a:r>
              <a:rPr lang="sv-SE" b="0" i="0" kern="1200">
                <a:solidFill>
                  <a:schemeClr val="tx1"/>
                </a:solidFill>
                <a:effectLst/>
              </a:rPr>
              <a:t>att </a:t>
            </a:r>
            <a:r>
              <a:rPr lang="sv-SE"/>
              <a:t>bedriva </a:t>
            </a:r>
            <a:r>
              <a:rPr lang="sv-SE" b="0" i="0" kern="1200">
                <a:solidFill>
                  <a:schemeClr val="tx1"/>
                </a:solidFill>
                <a:effectLst/>
              </a:rPr>
              <a:t>vård</a:t>
            </a:r>
            <a:r>
              <a:rPr lang="sv-SE"/>
              <a:t> försämras</a:t>
            </a:r>
            <a:r>
              <a:rPr lang="sv-SE" b="0" i="0" kern="1200">
                <a:solidFill>
                  <a:schemeClr val="tx1"/>
                </a:solidFill>
                <a:effectLst/>
              </a:rPr>
              <a:t>.  </a:t>
            </a:r>
            <a:endParaRPr lang="en-US" b="0" i="0" kern="1200">
              <a:solidFill>
                <a:srgbClr val="444444"/>
              </a:solidFill>
              <a:effectLst/>
            </a:endParaRPr>
          </a:p>
          <a:p>
            <a:endParaRPr lang="sv-SE" b="0" i="0" kern="1200">
              <a:solidFill>
                <a:srgbClr val="444444"/>
              </a:solidFill>
              <a:effectLst/>
              <a:ea typeface="+mn-ea"/>
              <a:cs typeface="+mn-cs"/>
            </a:endParaRPr>
          </a:p>
          <a:p>
            <a:r>
              <a:rPr lang="sv-SE"/>
              <a:t>Genom </a:t>
            </a:r>
            <a:r>
              <a:rPr lang="sv-SE" b="0" i="0" kern="1200">
                <a:solidFill>
                  <a:schemeClr val="tx1"/>
                </a:solidFill>
                <a:effectLst/>
              </a:rPr>
              <a:t>att </a:t>
            </a:r>
            <a:r>
              <a:rPr lang="sv-SE"/>
              <a:t>vara förberedda kan </a:t>
            </a:r>
            <a:r>
              <a:rPr lang="sv-SE" b="0" i="0" kern="1200">
                <a:solidFill>
                  <a:schemeClr val="tx1"/>
                </a:solidFill>
                <a:effectLst/>
              </a:rPr>
              <a:t>vi</a:t>
            </a:r>
            <a:r>
              <a:rPr lang="sv-SE"/>
              <a:t> rädda fler liv</a:t>
            </a:r>
            <a:r>
              <a:rPr lang="sv-SE" b="0" i="0" kern="1200">
                <a:solidFill>
                  <a:schemeClr val="tx1"/>
                </a:solidFill>
                <a:effectLst/>
              </a:rPr>
              <a:t>. </a:t>
            </a:r>
            <a:endParaRPr lang="en-US" b="0" i="0" kern="1200">
              <a:solidFill>
                <a:srgbClr val="444444"/>
              </a:solidFill>
              <a:effectLst/>
            </a:endParaRPr>
          </a:p>
          <a:p>
            <a:endParaRPr lang="sv-SE" kern="1200">
              <a:solidFill>
                <a:srgbClr val="444444"/>
              </a:solidFill>
              <a:effectLst/>
              <a:ea typeface="+mn-ea"/>
              <a:cs typeface="+mn-cs"/>
            </a:endParaRPr>
          </a:p>
          <a:p>
            <a:r>
              <a:rPr lang="sv-SE" kern="1200">
                <a:solidFill>
                  <a:schemeClr val="tx1"/>
                </a:solidFill>
                <a:effectLst/>
              </a:rPr>
              <a:t>VGR</a:t>
            </a:r>
            <a:r>
              <a:rPr lang="sv-SE"/>
              <a:t> </a:t>
            </a:r>
            <a:r>
              <a:rPr lang="sv-SE" kern="1200">
                <a:solidFill>
                  <a:schemeClr val="tx1"/>
                </a:solidFill>
                <a:effectLst/>
              </a:rPr>
              <a:t>har som mål</a:t>
            </a:r>
            <a:r>
              <a:rPr lang="sv-SE"/>
              <a:t> </a:t>
            </a:r>
            <a:r>
              <a:rPr lang="sv-SE" kern="1200">
                <a:solidFill>
                  <a:schemeClr val="tx1"/>
                </a:solidFill>
                <a:effectLst/>
              </a:rPr>
              <a:t>att</a:t>
            </a:r>
            <a:r>
              <a:rPr lang="sv-SE"/>
              <a:t> </a:t>
            </a:r>
            <a:endParaRPr lang="en-US" kern="1200">
              <a:solidFill>
                <a:srgbClr val="444444"/>
              </a:solidFill>
              <a:effectLst/>
              <a:ea typeface="+mn-ea"/>
              <a:cs typeface="+mn-cs"/>
            </a:endParaRPr>
          </a:p>
          <a:p>
            <a:pPr marL="171450" indent="-171450">
              <a:buFont typeface="Arial,Sans-Serif"/>
              <a:buChar char="•"/>
            </a:pPr>
            <a:r>
              <a:rPr lang="sv-SE"/>
              <a:t>ha förmågan </a:t>
            </a:r>
            <a:r>
              <a:rPr lang="sv-SE" b="0" i="0" kern="1200">
                <a:solidFill>
                  <a:schemeClr val="tx1"/>
                </a:solidFill>
                <a:effectLst/>
              </a:rPr>
              <a:t>att </a:t>
            </a:r>
            <a:r>
              <a:rPr lang="sv-SE"/>
              <a:t>upprätthålla samhällsviktig vårdverksamhet på </a:t>
            </a:r>
            <a:r>
              <a:rPr lang="sv-SE" b="0" i="0" kern="1200">
                <a:solidFill>
                  <a:schemeClr val="tx1"/>
                </a:solidFill>
                <a:effectLst/>
              </a:rPr>
              <a:t>en </a:t>
            </a:r>
            <a:r>
              <a:rPr lang="sv-SE"/>
              <a:t>tolerabel nivå vid störningar </a:t>
            </a:r>
            <a:endParaRPr lang="en-US">
              <a:solidFill>
                <a:srgbClr val="444444"/>
              </a:solidFill>
            </a:endParaRPr>
          </a:p>
          <a:p>
            <a:pPr marL="171450" indent="-171450">
              <a:buFont typeface="Arial,Sans-Serif"/>
              <a:buChar char="•"/>
            </a:pPr>
            <a:r>
              <a:rPr lang="sv-SE"/>
              <a:t>i fredstida krissituationer och höjd beredskap </a:t>
            </a:r>
            <a:r>
              <a:rPr lang="sv-SE" b="0" i="0" kern="1200">
                <a:solidFill>
                  <a:schemeClr val="tx1"/>
                </a:solidFill>
                <a:effectLst/>
              </a:rPr>
              <a:t>kunna</a:t>
            </a:r>
            <a:r>
              <a:rPr lang="sv-SE"/>
              <a:t> upprätthålla </a:t>
            </a:r>
            <a:r>
              <a:rPr lang="sv-SE" b="0" i="0" kern="1200">
                <a:solidFill>
                  <a:schemeClr val="tx1"/>
                </a:solidFill>
                <a:effectLst/>
              </a:rPr>
              <a:t>vård </a:t>
            </a:r>
            <a:r>
              <a:rPr lang="sv-SE"/>
              <a:t>som är nödvändig för liv </a:t>
            </a:r>
            <a:r>
              <a:rPr lang="sv-SE" b="0" i="0" kern="1200">
                <a:solidFill>
                  <a:schemeClr val="tx1"/>
                </a:solidFill>
                <a:effectLst/>
              </a:rPr>
              <a:t>och </a:t>
            </a:r>
            <a:r>
              <a:rPr lang="sv-SE"/>
              <a:t>hälsa  </a:t>
            </a:r>
            <a:endParaRPr lang="en-US">
              <a:solidFill>
                <a:srgbClr val="444444"/>
              </a:solidFill>
            </a:endParaRPr>
          </a:p>
          <a:p>
            <a:pPr marL="171450" indent="-171450">
              <a:buFont typeface="Arial,Sans-Serif"/>
              <a:buChar char="•"/>
            </a:pPr>
            <a:r>
              <a:rPr lang="sv-SE"/>
              <a:t>kunna verka som en del </a:t>
            </a:r>
            <a:r>
              <a:rPr lang="sv-SE" b="0" i="0" kern="1200">
                <a:solidFill>
                  <a:schemeClr val="tx1"/>
                </a:solidFill>
                <a:effectLst/>
              </a:rPr>
              <a:t>i </a:t>
            </a:r>
            <a:r>
              <a:rPr lang="sv-SE"/>
              <a:t>ett nationellt vårdsystem </a:t>
            </a:r>
            <a:r>
              <a:rPr lang="sv-SE" b="0" i="0" kern="1200">
                <a:solidFill>
                  <a:schemeClr val="tx1"/>
                </a:solidFill>
                <a:effectLst/>
              </a:rPr>
              <a:t>vid </a:t>
            </a:r>
            <a:r>
              <a:rPr lang="sv-SE"/>
              <a:t>höjd beredskap </a:t>
            </a:r>
            <a:endParaRPr lang="en-US" b="0" i="0" kern="1200">
              <a:solidFill>
                <a:srgbClr val="444444"/>
              </a:solidFill>
              <a:effectLst/>
              <a:ea typeface="+mn-ea"/>
              <a:cs typeface="+mn-cs"/>
            </a:endParaRPr>
          </a:p>
          <a:p>
            <a:pPr marL="171450" indent="-171450">
              <a:buFont typeface="Arial,Sans-Serif"/>
              <a:buChar char="•"/>
            </a:pPr>
            <a:r>
              <a:rPr lang="sv-SE"/>
              <a:t>kunna omfördela ansvar mellan olika aktörer i vårdkedjan </a:t>
            </a:r>
            <a:endParaRPr lang="en-US" b="0" i="0" kern="1200">
              <a:solidFill>
                <a:srgbClr val="444444"/>
              </a:solidFill>
              <a:effectLst/>
              <a:ea typeface="+mn-ea"/>
              <a:cs typeface="+mn-cs"/>
            </a:endParaRPr>
          </a:p>
          <a:p>
            <a:pPr marL="171450" indent="-171450">
              <a:buFont typeface="Arial,Sans-Serif"/>
              <a:buChar char="•"/>
            </a:pPr>
            <a:r>
              <a:rPr lang="sv-SE"/>
              <a:t>kunna bistå annan region enligt vår hjälpskyldighet vid katastroftillstånd </a:t>
            </a:r>
            <a:endParaRPr lang="en-US" b="0" i="0" kern="1200">
              <a:solidFill>
                <a:srgbClr val="444444"/>
              </a:solidFill>
              <a:effectLst/>
              <a:ea typeface="+mn-ea"/>
              <a:cs typeface="+mn-cs"/>
            </a:endParaRPr>
          </a:p>
          <a:p>
            <a:endParaRPr lang="sv-SE" b="0" i="0" kern="1200">
              <a:solidFill>
                <a:srgbClr val="444444"/>
              </a:solidFill>
              <a:effectLst/>
              <a:ea typeface="+mn-ea"/>
              <a:cs typeface="+mn-cs"/>
            </a:endParaRPr>
          </a:p>
          <a:p>
            <a:r>
              <a:rPr lang="sv-SE" u="none" kern="1200">
                <a:solidFill>
                  <a:schemeClr val="tx1"/>
                </a:solidFill>
                <a:effectLst/>
              </a:rPr>
              <a:t>VGR ska</a:t>
            </a:r>
            <a:r>
              <a:rPr lang="sv-SE"/>
              <a:t> </a:t>
            </a:r>
            <a:r>
              <a:rPr lang="sv-SE" u="none" kern="1200">
                <a:solidFill>
                  <a:schemeClr val="tx1"/>
                </a:solidFill>
                <a:effectLst/>
              </a:rPr>
              <a:t>därför </a:t>
            </a:r>
            <a:endParaRPr lang="en-US" u="none" kern="1200">
              <a:solidFill>
                <a:srgbClr val="444444"/>
              </a:solidFill>
              <a:effectLst/>
            </a:endParaRPr>
          </a:p>
          <a:p>
            <a:pPr marL="171450" indent="-171450">
              <a:buFont typeface="Arial,Sans-Serif"/>
              <a:buChar char="•"/>
            </a:pPr>
            <a:r>
              <a:rPr lang="sv-SE"/>
              <a:t>integrera beredskapsperspektivet i arbetet med </a:t>
            </a:r>
            <a:r>
              <a:rPr lang="sv-SE" b="0" i="0" kern="1200">
                <a:solidFill>
                  <a:schemeClr val="tx1"/>
                </a:solidFill>
                <a:effectLst/>
              </a:rPr>
              <a:t>att </a:t>
            </a:r>
            <a:r>
              <a:rPr lang="sv-SE"/>
              <a:t>utveckla vården </a:t>
            </a:r>
            <a:endParaRPr lang="en-US" b="0" i="0" kern="1200">
              <a:solidFill>
                <a:srgbClr val="444444"/>
              </a:solidFill>
              <a:effectLst/>
              <a:ea typeface="+mn-ea"/>
              <a:cs typeface="+mn-cs"/>
            </a:endParaRPr>
          </a:p>
          <a:p>
            <a:pPr marL="171450" indent="-171450">
              <a:buFont typeface="Arial,Sans-Serif"/>
              <a:buChar char="•"/>
            </a:pPr>
            <a:r>
              <a:rPr lang="sv-SE"/>
              <a:t>genomföra kontinuitetshantering </a:t>
            </a:r>
            <a:r>
              <a:rPr lang="sv-SE" b="0" i="0" kern="1200">
                <a:solidFill>
                  <a:schemeClr val="tx1"/>
                </a:solidFill>
                <a:effectLst/>
              </a:rPr>
              <a:t>för </a:t>
            </a:r>
            <a:r>
              <a:rPr lang="sv-SE"/>
              <a:t>samhällsviktig vårdverksamhet tillsammans </a:t>
            </a:r>
            <a:r>
              <a:rPr lang="sv-SE" b="0" i="0" kern="1200">
                <a:solidFill>
                  <a:schemeClr val="tx1"/>
                </a:solidFill>
                <a:effectLst/>
              </a:rPr>
              <a:t>med </a:t>
            </a:r>
            <a:r>
              <a:rPr lang="sv-SE"/>
              <a:t>de verksamheter där det finns kritiska beroenden  </a:t>
            </a:r>
            <a:endParaRPr lang="en-US">
              <a:solidFill>
                <a:srgbClr val="444444"/>
              </a:solidFill>
            </a:endParaRPr>
          </a:p>
          <a:p>
            <a:pPr marL="171450" indent="-171450">
              <a:buFont typeface="Arial,Sans-Serif"/>
              <a:buChar char="•"/>
            </a:pPr>
            <a:r>
              <a:rPr lang="sv-SE"/>
              <a:t>prioritera vilken vård </a:t>
            </a:r>
            <a:r>
              <a:rPr lang="sv-SE" b="0" i="0" kern="1200">
                <a:solidFill>
                  <a:schemeClr val="tx1"/>
                </a:solidFill>
                <a:effectLst/>
              </a:rPr>
              <a:t>som </a:t>
            </a:r>
            <a:r>
              <a:rPr lang="sv-SE"/>
              <a:t>ska upprätthållas vid höjd beredskap </a:t>
            </a:r>
            <a:endParaRPr lang="en-US">
              <a:solidFill>
                <a:srgbClr val="444444"/>
              </a:solidFill>
            </a:endParaRPr>
          </a:p>
          <a:p>
            <a:pPr marL="171450" indent="-171450">
              <a:buFont typeface="Arial,Sans-Serif"/>
              <a:buChar char="•"/>
            </a:pPr>
            <a:r>
              <a:rPr lang="sv-SE"/>
              <a:t>besluta vilken kapacitetsökningsförmåga </a:t>
            </a:r>
            <a:r>
              <a:rPr lang="sv-SE" b="0" i="0" kern="1200">
                <a:solidFill>
                  <a:schemeClr val="tx1"/>
                </a:solidFill>
                <a:effectLst/>
              </a:rPr>
              <a:t>VGR </a:t>
            </a:r>
            <a:r>
              <a:rPr lang="sv-SE"/>
              <a:t>ska ha inom utpekade vårdområden </a:t>
            </a:r>
            <a:r>
              <a:rPr lang="sv-SE" b="0" i="0" kern="1200">
                <a:solidFill>
                  <a:schemeClr val="tx1"/>
                </a:solidFill>
                <a:effectLst/>
              </a:rPr>
              <a:t>och</a:t>
            </a:r>
            <a:r>
              <a:rPr lang="sv-SE"/>
              <a:t> skapa förutsättningar för det</a:t>
            </a:r>
            <a:r>
              <a:rPr lang="sv-SE" b="0" i="0" kern="1200">
                <a:solidFill>
                  <a:schemeClr val="tx1"/>
                </a:solidFill>
                <a:effectLst/>
              </a:rPr>
              <a:t> </a:t>
            </a:r>
            <a:endParaRPr lang="en-US" b="0" i="0" kern="1200">
              <a:solidFill>
                <a:srgbClr val="444444"/>
              </a:solidFill>
              <a:effectLst/>
            </a:endParaRPr>
          </a:p>
          <a:p>
            <a:pPr marL="171450" indent="-171450">
              <a:buFont typeface="Arial,Sans-Serif"/>
              <a:buChar char="•"/>
            </a:pPr>
            <a:r>
              <a:rPr lang="sv-SE"/>
              <a:t>utveckla samverkan med nationell </a:t>
            </a:r>
            <a:r>
              <a:rPr lang="sv-SE" b="0" i="0" kern="1200">
                <a:solidFill>
                  <a:schemeClr val="tx1"/>
                </a:solidFill>
                <a:effectLst/>
              </a:rPr>
              <a:t>och</a:t>
            </a:r>
            <a:r>
              <a:rPr lang="sv-SE"/>
              <a:t> kommunal nivå  </a:t>
            </a:r>
            <a:endParaRPr lang="en-US">
              <a:solidFill>
                <a:srgbClr val="444444"/>
              </a:solidFill>
            </a:endParaRPr>
          </a:p>
          <a:p>
            <a:pPr marL="171450" indent="-171450">
              <a:buFont typeface="Arial,Sans-Serif"/>
              <a:buChar char="•"/>
            </a:pPr>
            <a:r>
              <a:rPr lang="sv-SE"/>
              <a:t>teckna avtal utifrån behov </a:t>
            </a:r>
            <a:r>
              <a:rPr lang="sv-SE" b="0" i="0" kern="1200">
                <a:solidFill>
                  <a:schemeClr val="tx1"/>
                </a:solidFill>
                <a:effectLst/>
              </a:rPr>
              <a:t>med </a:t>
            </a:r>
            <a:r>
              <a:rPr lang="sv-SE"/>
              <a:t>privata vårdgivare och leverantörer avseende beredskapsförmåga </a:t>
            </a:r>
            <a:endParaRPr lang="en-US">
              <a:solidFill>
                <a:srgbClr val="444444"/>
              </a:solidFill>
            </a:endParaRPr>
          </a:p>
          <a:p>
            <a:pPr marL="171450" indent="-171450">
              <a:buFont typeface="Arial,Sans-Serif"/>
              <a:buChar char="•"/>
            </a:pPr>
            <a:r>
              <a:rPr lang="sv-SE"/>
              <a:t>stärka skyddet </a:t>
            </a:r>
            <a:r>
              <a:rPr lang="sv-SE" b="0" i="0" kern="1200">
                <a:solidFill>
                  <a:schemeClr val="tx1"/>
                </a:solidFill>
                <a:effectLst/>
              </a:rPr>
              <a:t>på </a:t>
            </a:r>
            <a:r>
              <a:rPr lang="sv-SE"/>
              <a:t>vissa lokaler så att prioriterad vård kan bedrivas även under ett väpnat angrepp  </a:t>
            </a:r>
            <a:endParaRPr lang="en-US">
              <a:solidFill>
                <a:srgbClr val="444444"/>
              </a:solidFill>
            </a:endParaRPr>
          </a:p>
          <a:p>
            <a:pPr marL="171450" indent="-171450">
              <a:buFont typeface="Arial,Sans-Serif"/>
              <a:buChar char="•"/>
            </a:pPr>
            <a:r>
              <a:rPr lang="sv-SE"/>
              <a:t>utse, utrusta och förbereda försörjning </a:t>
            </a:r>
            <a:r>
              <a:rPr lang="sv-SE" b="0" i="0" kern="1200">
                <a:solidFill>
                  <a:schemeClr val="tx1"/>
                </a:solidFill>
                <a:effectLst/>
              </a:rPr>
              <a:t>till </a:t>
            </a:r>
            <a:r>
              <a:rPr lang="sv-SE"/>
              <a:t>lokaler så att de kan fungera </a:t>
            </a:r>
            <a:r>
              <a:rPr lang="sv-SE" b="0" i="0" kern="1200">
                <a:solidFill>
                  <a:schemeClr val="tx1"/>
                </a:solidFill>
                <a:effectLst/>
              </a:rPr>
              <a:t>som</a:t>
            </a:r>
            <a:r>
              <a:rPr lang="sv-SE"/>
              <a:t> alternativa platser för vård. </a:t>
            </a:r>
            <a:endParaRPr lang="en-US">
              <a:solidFill>
                <a:srgbClr val="444444"/>
              </a:solidFill>
            </a:endParaRPr>
          </a:p>
          <a:p>
            <a:endParaRPr lang="sv-SE" sz="1200" b="1" i="0" u="sng" kern="1200">
              <a:solidFill>
                <a:schemeClr val="tx1"/>
              </a:solidFill>
              <a:effectLst/>
              <a:latin typeface="+mn-lt"/>
              <a:ea typeface="Verdana"/>
            </a:endParaRPr>
          </a:p>
        </p:txBody>
      </p:sp>
      <p:sp>
        <p:nvSpPr>
          <p:cNvPr id="4" name="Platshållare för bildnummer 3">
            <a:extLst>
              <a:ext uri="{FF2B5EF4-FFF2-40B4-BE49-F238E27FC236}">
                <a16:creationId xmlns:a16="http://schemas.microsoft.com/office/drawing/2014/main" id="{D5EA4560-DDE8-8527-6246-C153E466A573}"/>
              </a:ext>
            </a:extLst>
          </p:cNvPr>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526981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C57FA-233A-81D1-720D-2F39E230CB7B}"/>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76C8646-8E0B-9C62-FBB2-32C8AE3271C5}"/>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90E9D278-C20C-FED9-8F41-AB34CBC8F802}"/>
              </a:ext>
            </a:extLst>
          </p:cNvPr>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Trygg och tillgänglig vårdinformation </a:t>
            </a:r>
          </a:p>
          <a:p>
            <a:pPr rtl="0" fontAlgn="base"/>
            <a:r>
              <a:rPr lang="sv-SE" sz="1200" b="0" i="0" kern="1200">
                <a:solidFill>
                  <a:schemeClr val="tx1"/>
                </a:solidFill>
                <a:effectLst/>
                <a:latin typeface="+mn-lt"/>
                <a:ea typeface="+mn-ea"/>
                <a:cs typeface="+mn-cs"/>
              </a:rPr>
              <a:t>Trygg och tillgänglig vårdinformation är en förutsättning för att vården ska vara säker, sammanhållen och personcentrerad. Patienter och närstående ska inte behöva ta ansvar för att förmedla information mellan olika delar av vården.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Vårdinformation och hälsodata är en grund för att utveckla vården, värdera nyttor och säkerställa kvalitet. När vårdinformationen är samlad, och kan delas över organisationsgränser och mellan olika system, ökar förutsättningarna för samordning och god kontinuitet kring patienten.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ska utveckla en vårdinformationsmiljö där informationen följer patienten. Det bidrar till effektivare resursanvändning, samtidigt som vårdinformationen presenteras på ett överblickbart sätt.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har som mål att: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öka patientens möjlighet att vara delaktig genom att enkelt kunna ta del av och själv dela med sig av information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samla vårdinformationen och dela den över organisationsgränser och mellan olika system för att ge bra underlag för planering, koordinering och kontinuitet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frigöra tid och resurser för patientnära arbete genom att vårdinformationen är relevant och begripligt utifrån olika verksamheters behov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strukturera och tillgängliggöra vårdinformationen så att den möjliggör för forskning, utveckling och kvalitetssäkring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ska därför: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utforma en vårdinformationsmiljö med gemensam vårdinformation i centrum</a:t>
            </a:r>
            <a:r>
              <a:rPr lang="sv-SE" sz="1200" b="0" i="0" strike="sngStrike" kern="1200">
                <a:solidFill>
                  <a:schemeClr val="tx1"/>
                </a:solidFill>
                <a:effectLst/>
                <a:latin typeface="+mn-lt"/>
                <a:ea typeface="+mn-ea"/>
                <a:cs typeface="+mn-cs"/>
              </a:rPr>
              <a:t>.</a:t>
            </a:r>
            <a:r>
              <a:rPr lang="sv-SE" sz="1200" b="0" i="0" kern="1200">
                <a:solidFill>
                  <a:schemeClr val="tx1"/>
                </a:solidFill>
                <a:effectLst/>
                <a:latin typeface="+mn-lt"/>
                <a:ea typeface="+mn-ea"/>
                <a:cs typeface="+mn-cs"/>
              </a:rPr>
              <a: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säkerställa kontroll över informationen, så att den är tillgänglig, spårbar och säker över tid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presentera vårdinformation enkelt och överblickbart för att minska tidsåtgång och underlätta planering och koordinering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strukturera och standardisera vårdinformationen så att den kan användas i olika system och delas med andra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skapa förutsättningar att integrera information mellan patienten själv och andra vårdgivare </a:t>
            </a:r>
          </a:p>
          <a:p>
            <a:r>
              <a:rPr lang="sv-SE" sz="1200" kern="1200">
                <a:solidFill>
                  <a:schemeClr val="tx1"/>
                </a:solidFill>
                <a:effectLst/>
                <a:latin typeface="+mn-lt"/>
                <a:ea typeface="+mn-ea"/>
                <a:cs typeface="+mn-cs"/>
              </a:rPr>
              <a:t> </a:t>
            </a:r>
          </a:p>
          <a:p>
            <a:endParaRPr lang="sv-SE"/>
          </a:p>
        </p:txBody>
      </p:sp>
      <p:sp>
        <p:nvSpPr>
          <p:cNvPr id="4" name="Platshållare för bildnummer 3">
            <a:extLst>
              <a:ext uri="{FF2B5EF4-FFF2-40B4-BE49-F238E27FC236}">
                <a16:creationId xmlns:a16="http://schemas.microsoft.com/office/drawing/2014/main" id="{8AAA9CDA-3A64-14C2-E748-41A44459FF2D}"/>
              </a:ext>
            </a:extLst>
          </p:cNvPr>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1807907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96451-3D1E-1D9D-BD28-4318E133427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ED203601-461F-02F0-333E-185D0A76CFEF}"/>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A3D21428-50DC-861E-48BD-18E550804F49}"/>
              </a:ext>
            </a:extLst>
          </p:cNvPr>
          <p:cNvSpPr>
            <a:spLocks noGrp="1"/>
          </p:cNvSpPr>
          <p:nvPr>
            <p:ph type="body" idx="1"/>
          </p:nvPr>
        </p:nvSpPr>
        <p:spPr/>
        <p:txBody>
          <a:bodyPr/>
          <a:lstStyle/>
          <a:p>
            <a:r>
              <a:rPr lang="sv-SE" sz="1200" b="1" kern="1200">
                <a:solidFill>
                  <a:schemeClr val="tx1"/>
                </a:solidFill>
                <a:effectLst/>
                <a:latin typeface="+mn-lt"/>
                <a:ea typeface="+mn-ea"/>
                <a:cs typeface="+mn-cs"/>
              </a:rPr>
              <a:t>Trygg och tillgänglig vårdinformation </a:t>
            </a:r>
          </a:p>
          <a:p>
            <a:pPr rtl="0" fontAlgn="base"/>
            <a:r>
              <a:rPr lang="sv-SE" sz="1200" b="0" i="0" kern="1200">
                <a:solidFill>
                  <a:schemeClr val="tx1"/>
                </a:solidFill>
                <a:effectLst/>
                <a:latin typeface="+mn-lt"/>
                <a:ea typeface="+mn-ea"/>
                <a:cs typeface="+mn-cs"/>
              </a:rPr>
              <a:t>Trygg och tillgänglig vårdinformation är en förutsättning för att vården ska vara säker, sammanhållen och personcentrerad. Patienter och närstående ska inte behöva ta ansvar för att förmedla information mellan olika delar av vården.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Vårdinformation och hälsodata är en grund för att utveckla vården, värdera nyttor och säkerställa kvalitet. När vårdinformationen är samlad, och kan delas över organisationsgränser och mellan olika system, ökar förutsättningarna för samordning och god kontinuitet kring patienten.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ska utveckla en vårdinformationsmiljö där informationen följer patienten. Det bidrar till effektivare resursanvändning, samtidigt som vårdinformationen presenteras på ett överblickbart sätt.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har som mål att: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öka patientens möjlighet att vara delaktig genom att enkelt kunna ta del av och själv dela med sig av information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samla vårdinformationen och dela den över organisationsgränser och mellan olika system för att ge bra underlag för planering, koordinering och kontinuitet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frigöra tid och resurser för patientnära arbete genom att vårdinformationen är relevant och begripligt utifrån olika verksamheters behov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strukturera och tillgängliggöra vårdinformationen så att den möjliggör för forskning, utveckling och kvalitetssäkring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ska därför: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utforma en vårdinformationsmiljö med gemensam vårdinformation i centrum</a:t>
            </a:r>
            <a:r>
              <a:rPr lang="sv-SE" sz="1200" b="0" i="0" strike="sngStrike" kern="1200">
                <a:solidFill>
                  <a:schemeClr val="tx1"/>
                </a:solidFill>
                <a:effectLst/>
                <a:latin typeface="+mn-lt"/>
                <a:ea typeface="+mn-ea"/>
                <a:cs typeface="+mn-cs"/>
              </a:rPr>
              <a:t>.</a:t>
            </a:r>
            <a:r>
              <a:rPr lang="sv-SE" sz="1200" b="0" i="0" kern="1200">
                <a:solidFill>
                  <a:schemeClr val="tx1"/>
                </a:solidFill>
                <a:effectLst/>
                <a:latin typeface="+mn-lt"/>
                <a:ea typeface="+mn-ea"/>
                <a:cs typeface="+mn-cs"/>
              </a:rPr>
              <a: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säkerställa kontroll över informationen, så att den är tillgänglig, spårbar och säker över tid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presentera vårdinformation enkelt och överblickbart för att minska tidsåtgång och underlätta planering och koordinering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strukturera och standardisera vårdinformationen så att den kan användas i olika system och delas med andra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skapa förutsättningar att integrera information mellan patienten själv och andra vårdgivare </a:t>
            </a:r>
          </a:p>
          <a:p>
            <a:r>
              <a:rPr lang="sv-SE" sz="1200" kern="1200">
                <a:solidFill>
                  <a:schemeClr val="tx1"/>
                </a:solidFill>
                <a:effectLst/>
                <a:latin typeface="+mn-lt"/>
                <a:ea typeface="+mn-ea"/>
                <a:cs typeface="+mn-cs"/>
              </a:rPr>
              <a:t> </a:t>
            </a:r>
          </a:p>
          <a:p>
            <a:endParaRPr lang="sv-SE"/>
          </a:p>
        </p:txBody>
      </p:sp>
      <p:sp>
        <p:nvSpPr>
          <p:cNvPr id="4" name="Platshållare för bildnummer 3">
            <a:extLst>
              <a:ext uri="{FF2B5EF4-FFF2-40B4-BE49-F238E27FC236}">
                <a16:creationId xmlns:a16="http://schemas.microsoft.com/office/drawing/2014/main" id="{90EC1FA7-28B2-46EE-7052-47945E5366FA}"/>
              </a:ext>
            </a:extLst>
          </p:cNvPr>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2272220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7817A-873E-F9C9-C1D1-83A04977AF4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529A49E-AC0D-DFA8-E082-764596488B9D}"/>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AAA0BE59-2973-A9A9-F546-297ED311614C}"/>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D4D161A5-0801-AB12-28A6-EC8861FCD752}"/>
              </a:ext>
            </a:extLst>
          </p:cNvPr>
          <p:cNvSpPr>
            <a:spLocks noGrp="1"/>
          </p:cNvSpPr>
          <p:nvPr>
            <p:ph type="sldNum" sz="quarter" idx="5"/>
          </p:nvPr>
        </p:nvSpPr>
        <p:spPr/>
        <p:txBody>
          <a:bodyPr/>
          <a:lstStyle/>
          <a:p>
            <a:fld id="{055BFA82-BD73-4185-B828-63168F0B5499}" type="slidenum">
              <a:rPr lang="sv-SE" smtClean="0"/>
              <a:t>23</a:t>
            </a:fld>
            <a:endParaRPr lang="sv-SE"/>
          </a:p>
        </p:txBody>
      </p:sp>
    </p:spTree>
    <p:extLst>
      <p:ext uri="{BB962C8B-B14F-4D97-AF65-F5344CB8AC3E}">
        <p14:creationId xmlns:p14="http://schemas.microsoft.com/office/powerpoint/2010/main" val="3475607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8393E-3A00-0EA9-3B91-674A741003C5}"/>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989C81D-2227-89AF-36C3-67C7767CBF6F}"/>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D649762D-88FB-FFD9-BB7E-80FEFACB89DB}"/>
              </a:ext>
            </a:extLst>
          </p:cNvPr>
          <p:cNvSpPr>
            <a:spLocks noGrp="1"/>
          </p:cNvSpPr>
          <p:nvPr>
            <p:ph type="body" idx="1"/>
          </p:nvPr>
        </p:nvSpPr>
        <p:spPr/>
        <p:txBody>
          <a:bodyPr/>
          <a:lstStyle/>
          <a:p>
            <a:r>
              <a:rPr lang="sv-SE" sz="1200" kern="1200">
                <a:solidFill>
                  <a:schemeClr val="tx1"/>
                </a:solidFill>
                <a:effectLst/>
                <a:latin typeface="+mn-lt"/>
                <a:ea typeface="+mn-ea"/>
                <a:cs typeface="+mn-cs"/>
              </a:rPr>
              <a:t>Denna hälso- och sjukvårdsstrategi hänger ihop med organisationskulturen, strukturen och ledarskapet, och dessa delar behöver samspela för att strategin ska kunna genomföras. </a:t>
            </a:r>
          </a:p>
          <a:p>
            <a:pPr lvl="0"/>
            <a:endParaRPr lang="sv-SE" sz="1200" kern="1200">
              <a:solidFill>
                <a:schemeClr val="tx1"/>
              </a:solidFill>
              <a:effectLst/>
              <a:latin typeface="+mn-lt"/>
              <a:ea typeface="+mn-ea"/>
              <a:cs typeface="+mn-cs"/>
            </a:endParaRPr>
          </a:p>
          <a:p>
            <a:pPr lvl="0"/>
            <a:r>
              <a:rPr lang="sv-SE" sz="1200" kern="1200">
                <a:solidFill>
                  <a:schemeClr val="tx1"/>
                </a:solidFill>
                <a:effectLst/>
                <a:latin typeface="+mn-lt"/>
                <a:ea typeface="+mn-ea"/>
                <a:cs typeface="+mn-cs"/>
              </a:rPr>
              <a:t>En stark kultur engagerar, motiverar och ger trygghet . </a:t>
            </a:r>
          </a:p>
          <a:p>
            <a:pPr lvl="0"/>
            <a:r>
              <a:rPr lang="sv-SE" sz="1200" kern="1200">
                <a:solidFill>
                  <a:schemeClr val="tx1"/>
                </a:solidFill>
                <a:effectLst/>
                <a:latin typeface="+mn-lt"/>
                <a:ea typeface="+mn-ea"/>
                <a:cs typeface="+mn-cs"/>
              </a:rPr>
              <a:t>Tydliga strukturer bekräftar och verkar i andan av den önskade kulturen. </a:t>
            </a:r>
          </a:p>
          <a:p>
            <a:pPr lvl="0"/>
            <a:r>
              <a:rPr lang="sv-SE" sz="1200" kern="1200">
                <a:solidFill>
                  <a:schemeClr val="tx1"/>
                </a:solidFill>
                <a:effectLst/>
                <a:latin typeface="+mn-lt"/>
                <a:ea typeface="+mn-ea"/>
                <a:cs typeface="+mn-cs"/>
              </a:rPr>
              <a:t>Ledarskapet skapar förutsättningar för att kunna förverkliga strategin.</a:t>
            </a:r>
          </a:p>
          <a:p>
            <a:pPr lvl="0"/>
            <a:r>
              <a:rPr lang="sv-SE" sz="1200" kern="1200">
                <a:solidFill>
                  <a:schemeClr val="tx1"/>
                </a:solidFill>
                <a:effectLst/>
                <a:latin typeface="+mn-lt"/>
                <a:ea typeface="+mn-ea"/>
                <a:cs typeface="+mn-cs"/>
              </a:rPr>
              <a:t>En tydlig och gemensam strategi ger hälso- och sjukvården riktning. </a:t>
            </a:r>
          </a:p>
          <a:p>
            <a:r>
              <a:rPr lang="sv-SE" sz="1200" kern="1200">
                <a:solidFill>
                  <a:schemeClr val="tx1"/>
                </a:solidFill>
                <a:effectLst/>
                <a:latin typeface="+mn-lt"/>
                <a:ea typeface="+mn-ea"/>
                <a:cs typeface="+mn-cs"/>
              </a:rPr>
              <a:t> </a:t>
            </a:r>
            <a:endParaRPr lang="sv-SE" sz="1200" b="0" i="0" kern="1200">
              <a:solidFill>
                <a:schemeClr val="tx1"/>
              </a:solidFill>
              <a:effectLst/>
              <a:latin typeface="+mn-lt"/>
              <a:ea typeface="+mn-ea"/>
              <a:cs typeface="+mn-cs"/>
            </a:endParaRPr>
          </a:p>
          <a:p>
            <a:pPr rtl="0" fontAlgn="base"/>
            <a:endParaRPr lang="sv-SE" sz="1200" b="0" i="0" kern="1200">
              <a:solidFill>
                <a:schemeClr val="tx1"/>
              </a:solidFill>
              <a:effectLst/>
              <a:latin typeface="+mn-lt"/>
              <a:ea typeface="+mn-ea"/>
              <a:cs typeface="+mn-cs"/>
            </a:endParaRPr>
          </a:p>
          <a:p>
            <a:pPr rtl="0" fontAlgn="base"/>
            <a:endParaRPr lang="sv-SE" sz="1200" b="0" i="0" kern="1200">
              <a:solidFill>
                <a:schemeClr val="tx1"/>
              </a:solidFill>
              <a:effectLst/>
              <a:latin typeface="+mn-lt"/>
              <a:ea typeface="+mn-ea"/>
              <a:cs typeface="+mn-cs"/>
            </a:endParaRPr>
          </a:p>
          <a:p>
            <a:pPr rtl="0" fontAlgn="base"/>
            <a:endParaRPr lang="sv-SE" sz="1200" b="0" i="0" kern="1200">
              <a:solidFill>
                <a:schemeClr val="tx1"/>
              </a:solidFill>
              <a:effectLst/>
              <a:latin typeface="+mn-lt"/>
              <a:ea typeface="+mn-ea"/>
              <a:cs typeface="+mn-cs"/>
            </a:endParaRPr>
          </a:p>
          <a:p>
            <a:pPr rtl="0" fontAlgn="base"/>
            <a:endParaRPr lang="sv-SE" sz="1200" b="0" i="0" kern="1200">
              <a:solidFill>
                <a:schemeClr val="tx1"/>
              </a:solidFill>
              <a:effectLst/>
              <a:latin typeface="+mn-lt"/>
              <a:ea typeface="+mn-ea"/>
              <a:cs typeface="+mn-cs"/>
            </a:endParaRPr>
          </a:p>
          <a:p>
            <a:endParaRPr lang="sv-SE"/>
          </a:p>
        </p:txBody>
      </p:sp>
      <p:sp>
        <p:nvSpPr>
          <p:cNvPr id="4" name="Platshållare för bildnummer 3">
            <a:extLst>
              <a:ext uri="{FF2B5EF4-FFF2-40B4-BE49-F238E27FC236}">
                <a16:creationId xmlns:a16="http://schemas.microsoft.com/office/drawing/2014/main" id="{08CC6A29-5D30-366F-025E-86295754A572}"/>
              </a:ext>
            </a:extLst>
          </p:cNvPr>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23569266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FAC83-AC67-9068-5445-1A4AA1FD105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BA7F0E7-F0F6-ECED-03B7-FF28013DA030}"/>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70699E01-DD8A-FDF4-E6D1-B604D243E450}"/>
              </a:ext>
            </a:extLst>
          </p:cNvPr>
          <p:cNvSpPr>
            <a:spLocks noGrp="1"/>
          </p:cNvSpPr>
          <p:nvPr>
            <p:ph type="body" idx="1"/>
          </p:nvPr>
        </p:nvSpPr>
        <p:spPr/>
        <p:txBody>
          <a:bodyPr/>
          <a:lstStyle/>
          <a:p>
            <a:pPr rtl="0" fontAlgn="base"/>
            <a:r>
              <a:rPr lang="sv-SE" sz="1200" b="0" i="0" kern="1200">
                <a:solidFill>
                  <a:schemeClr val="tx1"/>
                </a:solidFill>
                <a:effectLst/>
                <a:latin typeface="+mn-lt"/>
                <a:ea typeface="+mn-ea"/>
                <a:cs typeface="+mn-cs"/>
              </a:rPr>
              <a:t>Tre förhållningssätt ska genomsyra arbetet med att genomföra strategin: </a:t>
            </a:r>
          </a:p>
          <a:p>
            <a:pPr rtl="0" fontAlgn="base"/>
            <a:endParaRPr lang="sv-SE" sz="1200" b="0"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Medskapande</a:t>
            </a:r>
            <a:r>
              <a:rPr lang="sv-SE" sz="1200" b="0" i="0" kern="1200">
                <a:solidFill>
                  <a:schemeClr val="tx1"/>
                </a:solidFill>
                <a:effectLst/>
                <a:latin typeface="+mn-lt"/>
                <a:ea typeface="+mn-ea"/>
                <a:cs typeface="+mn-cs"/>
              </a:rPr>
              <a:t>: Med invånarna – för invånarna. Vården kan inte möta utmaningarna på egen hand. I patientmötet ska vi bjuda in människor att vara medskapare i sin egen vård. I en bred samhällsutveckling behöver vi knyta partnerskap och arbeta inom offentlig sektor och tillsammans med högskolor och universitet, näringsliv och civilsamhälle.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Delarna samspelar</a:t>
            </a:r>
            <a:r>
              <a:rPr lang="sv-SE" sz="1200" b="0" i="0" kern="1200">
                <a:solidFill>
                  <a:schemeClr val="tx1"/>
                </a:solidFill>
                <a:effectLst/>
                <a:latin typeface="+mn-lt"/>
                <a:ea typeface="+mn-ea"/>
                <a:cs typeface="+mn-cs"/>
              </a:rPr>
              <a:t>: Vi tar gemensamt ansvar för helheten. VGR är en stor region, vilket innebär både fördelar och utmaningar. Inom de områden där vår storlek är en styrka ska vi dra nytta av det och utveckla verksamheten gemensamt. Samtidigt måste vi vara eniga om dels inom vilka områden storleken innebär utmaningar, dels var lokala lösningar behövs för snabbare och bättre resultat.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Medarbetarkraft</a:t>
            </a:r>
            <a:r>
              <a:rPr lang="sv-SE" sz="1200" b="0" i="0" kern="1200">
                <a:solidFill>
                  <a:schemeClr val="tx1"/>
                </a:solidFill>
                <a:effectLst/>
                <a:latin typeface="+mn-lt"/>
                <a:ea typeface="+mn-ea"/>
                <a:cs typeface="+mn-cs"/>
              </a:rPr>
              <a:t>: Vi lär och utvecklar tillsammans. Perspektivet en god arbetsplats ska vara vägledande för alla val som görs i utvecklingen av verksamheten. Det är avgörande för att kunna erbjuda invånarna en god vård. Våra arbetssätt ska främja hälsa, engagemang och attraktiva arbetsplatser.  </a:t>
            </a:r>
          </a:p>
          <a:p>
            <a:endParaRPr lang="sv-SE">
              <a:solidFill>
                <a:srgbClr val="444444"/>
              </a:solidFill>
            </a:endParaRPr>
          </a:p>
          <a:p>
            <a:endParaRPr lang="sv-SE" sz="1200" b="0" i="0" kern="1200">
              <a:solidFill>
                <a:schemeClr val="tx1"/>
              </a:solidFill>
              <a:effectLst/>
              <a:latin typeface="+mn-lt"/>
              <a:ea typeface="Verdana"/>
            </a:endParaRPr>
          </a:p>
        </p:txBody>
      </p:sp>
      <p:sp>
        <p:nvSpPr>
          <p:cNvPr id="4" name="Platshållare för bildnummer 3">
            <a:extLst>
              <a:ext uri="{FF2B5EF4-FFF2-40B4-BE49-F238E27FC236}">
                <a16:creationId xmlns:a16="http://schemas.microsoft.com/office/drawing/2014/main" id="{8392BB61-7FD4-E5F2-CC07-AFB381D36CCC}"/>
              </a:ext>
            </a:extLst>
          </p:cNvPr>
          <p:cNvSpPr>
            <a:spLocks noGrp="1"/>
          </p:cNvSpPr>
          <p:nvPr>
            <p:ph type="sldNum" sz="quarter" idx="5"/>
          </p:nvPr>
        </p:nvSpPr>
        <p:spPr/>
        <p:txBody>
          <a:bodyPr/>
          <a:lstStyle/>
          <a:p>
            <a:fld id="{055BFA82-BD73-4185-B828-63168F0B5499}" type="slidenum">
              <a:rPr lang="sv-SE" smtClean="0"/>
              <a:t>25</a:t>
            </a:fld>
            <a:endParaRPr lang="sv-SE"/>
          </a:p>
        </p:txBody>
      </p:sp>
    </p:spTree>
    <p:extLst>
      <p:ext uri="{BB962C8B-B14F-4D97-AF65-F5344CB8AC3E}">
        <p14:creationId xmlns:p14="http://schemas.microsoft.com/office/powerpoint/2010/main" val="842370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84D78-8F17-3069-58CD-88F25FF62FE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58DD51F-85D1-CE89-7ACA-AB7083F68437}"/>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FFB1F916-7CDE-F4FD-5473-40C838BFFE05}"/>
              </a:ext>
            </a:extLst>
          </p:cNvPr>
          <p:cNvSpPr>
            <a:spLocks noGrp="1"/>
          </p:cNvSpPr>
          <p:nvPr>
            <p:ph type="body" idx="1"/>
          </p:nvPr>
        </p:nvSpPr>
        <p:spPr/>
        <p:txBody>
          <a:bodyPr/>
          <a:lstStyle/>
          <a:p>
            <a:r>
              <a:rPr lang="sv-SE" sz="1200" b="1" kern="1200">
                <a:solidFill>
                  <a:schemeClr val="tx1"/>
                </a:solidFill>
                <a:effectLst/>
                <a:latin typeface="+mn-lt"/>
                <a:ea typeface="+mn-ea"/>
                <a:cs typeface="+mn-cs"/>
              </a:rPr>
              <a:t>Uppföljning och lärande som förutsättning för utveckling</a:t>
            </a:r>
          </a:p>
          <a:p>
            <a:pPr rtl="0" fontAlgn="base"/>
            <a:r>
              <a:rPr lang="sv-SE" sz="1200" b="0" i="0" kern="1200">
                <a:solidFill>
                  <a:schemeClr val="tx1"/>
                </a:solidFill>
                <a:effectLst/>
                <a:latin typeface="+mn-lt"/>
                <a:ea typeface="+mn-ea"/>
                <a:cs typeface="+mn-cs"/>
              </a:rPr>
              <a:t>Uppföljningen av strategin erbjuder möjligheter till ett lärande på alla nivåer så att vi kan göra saker bättre, göra bättre saker och lära oss nya sätt för vården att fungera. Genomförandet och resultatet ska ligga till grund för öppna dialoger och diskussioner för att alla verksamheter ska ta ett gemensamt ansvar för strategin. Det bidrar till att hålla strategins mål och prioriteringar aktuella utifrån nya nulägen och vägval.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VGR ansvarar för följande delar:  </a:t>
            </a:r>
          </a:p>
          <a:p>
            <a:pPr rtl="0" fontAlgn="base"/>
            <a:r>
              <a:rPr lang="sv-SE" sz="1200" b="1" i="0" kern="1200">
                <a:solidFill>
                  <a:schemeClr val="tx1"/>
                </a:solidFill>
                <a:effectLst/>
                <a:latin typeface="+mn-lt"/>
                <a:ea typeface="+mn-ea"/>
                <a:cs typeface="+mn-cs"/>
              </a:rPr>
              <a:t>Löpande regiongemensam uppföljning </a:t>
            </a:r>
            <a:r>
              <a:rPr lang="sv-SE" sz="1200" b="0" i="0" kern="1200">
                <a:solidFill>
                  <a:schemeClr val="tx1"/>
                </a:solidFill>
                <a:effectLst/>
                <a:latin typeface="+mn-lt"/>
                <a:ea typeface="+mn-ea"/>
                <a:cs typeface="+mn-cs"/>
              </a:rPr>
              <a:t>utifrån regionfullmäktiges budget, uppdrag och avtal samt den samlade uppföljningen av medicinsk kvalitet. Steg ska tas för att stärka uppföljningen av vården som helhet, snarare än att fokusera på enskilda delar. Genom att tydliggöra önskvärda resultat och effekter på systemnivå ökar möjligheterna till att ta gemensamt ansvar inom VGR.  </a:t>
            </a:r>
          </a:p>
          <a:p>
            <a:pPr rtl="0" fontAlgn="base"/>
            <a:r>
              <a:rPr lang="sv-SE" sz="1200" b="0" i="0" kern="1200">
                <a:solidFill>
                  <a:schemeClr val="tx1"/>
                </a:solidFill>
                <a:effectLst/>
                <a:latin typeface="+mn-lt"/>
                <a:ea typeface="+mn-ea"/>
                <a:cs typeface="+mn-cs"/>
              </a:rPr>
              <a:t> </a:t>
            </a:r>
          </a:p>
          <a:p>
            <a:pPr rtl="0" fontAlgn="base"/>
            <a:r>
              <a:rPr lang="sv-SE" sz="1200" b="1" i="0" kern="1200">
                <a:solidFill>
                  <a:schemeClr val="tx1"/>
                </a:solidFill>
                <a:effectLst/>
                <a:latin typeface="+mn-lt"/>
                <a:ea typeface="+mn-ea"/>
                <a:cs typeface="+mn-cs"/>
              </a:rPr>
              <a:t>Uppföljning av efterlevnaden av hälso- och sjukvårdsavtalet</a:t>
            </a:r>
            <a:r>
              <a:rPr lang="sv-SE" sz="1200" b="0" i="0" kern="1200">
                <a:solidFill>
                  <a:schemeClr val="tx1"/>
                </a:solidFill>
                <a:effectLst/>
                <a:latin typeface="+mn-lt"/>
                <a:ea typeface="+mn-ea"/>
                <a:cs typeface="+mn-cs"/>
              </a:rPr>
              <a:t>,</a:t>
            </a:r>
            <a:r>
              <a:rPr lang="sv-SE" sz="1200" b="1" i="0" kern="1200">
                <a:solidFill>
                  <a:schemeClr val="tx1"/>
                </a:solidFill>
                <a:effectLst/>
                <a:latin typeface="+mn-lt"/>
                <a:ea typeface="+mn-ea"/>
                <a:cs typeface="+mn-cs"/>
              </a:rPr>
              <a:t> </a:t>
            </a:r>
            <a:r>
              <a:rPr lang="sv-SE" sz="1200" b="0" i="0" kern="1200">
                <a:solidFill>
                  <a:schemeClr val="tx1"/>
                </a:solidFill>
                <a:effectLst/>
                <a:latin typeface="+mn-lt"/>
                <a:ea typeface="+mn-ea"/>
                <a:cs typeface="+mn-cs"/>
              </a:rPr>
              <a:t>där VGR har ett ansvar tillsammans med kommunerna. Den gemensamma uppföljningen är en nödvändig grund för att vi tillsammans ska kunna driva utvecklingen framåt i samsyn och i takt med varandra. </a:t>
            </a:r>
          </a:p>
          <a:p>
            <a:pPr rtl="0" fontAlgn="base"/>
            <a:r>
              <a:rPr lang="sv-SE" sz="1200" b="0" i="0" kern="1200">
                <a:solidFill>
                  <a:schemeClr val="tx1"/>
                </a:solidFill>
                <a:effectLst/>
                <a:latin typeface="+mn-lt"/>
                <a:ea typeface="+mn-ea"/>
                <a:cs typeface="+mn-cs"/>
              </a:rPr>
              <a:t> </a:t>
            </a:r>
          </a:p>
          <a:p>
            <a:pPr rtl="0" fontAlgn="base"/>
            <a:r>
              <a:rPr lang="sv-SE" sz="1200" b="1" i="0" kern="1200">
                <a:solidFill>
                  <a:schemeClr val="tx1"/>
                </a:solidFill>
                <a:effectLst/>
                <a:latin typeface="+mn-lt"/>
                <a:ea typeface="+mn-ea"/>
                <a:cs typeface="+mn-cs"/>
              </a:rPr>
              <a:t>Dialog mellan ansvariga tjänstepersoner, chefer och politiker</a:t>
            </a:r>
            <a:r>
              <a:rPr lang="sv-SE" sz="1200" b="0" i="0" kern="1200">
                <a:solidFill>
                  <a:schemeClr val="tx1"/>
                </a:solidFill>
                <a:effectLst/>
                <a:latin typeface="+mn-lt"/>
                <a:ea typeface="+mn-ea"/>
                <a:cs typeface="+mn-cs"/>
              </a:rPr>
              <a:t> krävs för att upprätthålla en hög kunskap och förståelse för </a:t>
            </a:r>
            <a:br>
              <a:rPr lang="sv-SE" sz="1200" b="0" i="0" kern="1200">
                <a:solidFill>
                  <a:schemeClr val="tx1"/>
                </a:solidFill>
                <a:effectLst/>
                <a:latin typeface="+mn-lt"/>
                <a:ea typeface="+mn-ea"/>
                <a:cs typeface="+mn-cs"/>
              </a:rPr>
            </a:br>
            <a:r>
              <a:rPr lang="sv-SE" sz="1200" b="0" i="0" kern="1200">
                <a:solidFill>
                  <a:schemeClr val="tx1"/>
                </a:solidFill>
                <a:effectLst/>
                <a:latin typeface="+mn-lt"/>
                <a:ea typeface="+mn-ea"/>
                <a:cs typeface="+mn-cs"/>
              </a:rPr>
              <a:t>utvecklingsprocessen. Som en grund för det bör vi i större utsträckning följa upp regiongemensamma utvecklingsinsatser på liknande sätt. </a:t>
            </a:r>
          </a:p>
          <a:p>
            <a:endParaRPr lang="sv-SE"/>
          </a:p>
        </p:txBody>
      </p:sp>
      <p:sp>
        <p:nvSpPr>
          <p:cNvPr id="4" name="Platshållare för bildnummer 3">
            <a:extLst>
              <a:ext uri="{FF2B5EF4-FFF2-40B4-BE49-F238E27FC236}">
                <a16:creationId xmlns:a16="http://schemas.microsoft.com/office/drawing/2014/main" id="{1F30CCE2-0651-C59F-0B3C-3E41A608A05D}"/>
              </a:ext>
            </a:extLst>
          </p:cNvPr>
          <p:cNvSpPr>
            <a:spLocks noGrp="1"/>
          </p:cNvSpPr>
          <p:nvPr>
            <p:ph type="sldNum" sz="quarter" idx="5"/>
          </p:nvPr>
        </p:nvSpPr>
        <p:spPr/>
        <p:txBody>
          <a:bodyPr/>
          <a:lstStyle/>
          <a:p>
            <a:fld id="{055BFA82-BD73-4185-B828-63168F0B5499}" type="slidenum">
              <a:rPr lang="sv-SE" smtClean="0"/>
              <a:t>26</a:t>
            </a:fld>
            <a:endParaRPr lang="sv-SE"/>
          </a:p>
        </p:txBody>
      </p:sp>
    </p:spTree>
    <p:extLst>
      <p:ext uri="{BB962C8B-B14F-4D97-AF65-F5344CB8AC3E}">
        <p14:creationId xmlns:p14="http://schemas.microsoft.com/office/powerpoint/2010/main" val="36510257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8D85D-0510-7069-50AA-40268D16050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A3D274A-755F-1242-0369-4B75AF3A2C6A}"/>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90573153-E287-AF0A-5B9F-84386D77A1DD}"/>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6CB87513-9664-D963-45A8-B40DF4E71B9C}"/>
              </a:ext>
            </a:extLst>
          </p:cNvPr>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1140513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34845-2486-FF71-5091-40A5C2B4791D}"/>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2860041-ABBA-636D-4214-A87E0571B957}"/>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BC6FB2A7-1EB1-3C57-7D6C-F67F5F80FEB4}"/>
              </a:ext>
            </a:extLst>
          </p:cNvPr>
          <p:cNvSpPr>
            <a:spLocks noGrp="1"/>
          </p:cNvSpPr>
          <p:nvPr>
            <p:ph type="body" idx="1"/>
          </p:nvPr>
        </p:nvSpPr>
        <p:spPr/>
        <p:txBody>
          <a:bodyPr/>
          <a:lstStyle/>
          <a:p>
            <a:r>
              <a:rPr lang="sv-SE"/>
              <a:t>Förslag till ny hälso- och sjukvårdsstrategi har arbetats fram i olika steg, där dialog med och mellan olika aktörer har utgjort kärnan för arbetet. </a:t>
            </a:r>
          </a:p>
          <a:p>
            <a:endParaRPr lang="sv-SE"/>
          </a:p>
          <a:p>
            <a:r>
              <a:rPr lang="sv-SE"/>
              <a:t>Arbetet fram till nuvarande remissförslag har huvudsakligen skett i tre steg:</a:t>
            </a:r>
          </a:p>
          <a:p>
            <a:pPr marL="171450" indent="-171450">
              <a:buFont typeface="Arial" panose="020B0604020202020204" pitchFamily="34" charset="0"/>
              <a:buChar char="•"/>
            </a:pPr>
            <a:r>
              <a:rPr lang="sv-SE"/>
              <a:t>Våren 2025 – dialog om vilka utmaningar som strategin behöver omhänderta</a:t>
            </a:r>
          </a:p>
          <a:p>
            <a:pPr marL="171450" indent="-171450">
              <a:buFont typeface="Arial" panose="020B0604020202020204" pitchFamily="34" charset="0"/>
              <a:buChar char="•"/>
            </a:pPr>
            <a:r>
              <a:rPr lang="sv-SE"/>
              <a:t>Hösten 2025 – dialog om struktur och prioriteringar i själva strategin. Förslag till strategiområden arbetades fram</a:t>
            </a:r>
          </a:p>
          <a:p>
            <a:pPr marL="171450" indent="-171450">
              <a:buFont typeface="Arial" panose="020B0604020202020204" pitchFamily="34" charset="0"/>
              <a:buChar char="•"/>
            </a:pPr>
            <a:r>
              <a:rPr lang="sv-SE"/>
              <a:t>Våren 2026 – dialog om ett samlat strategiförslag med förslag till prioriterade fokusområden, genomförande och uppföljning</a:t>
            </a:r>
          </a:p>
          <a:p>
            <a:pPr marL="171450" indent="-171450">
              <a:buFont typeface="Arial" panose="020B0604020202020204" pitchFamily="34" charset="0"/>
              <a:buChar char="•"/>
            </a:pPr>
            <a:endParaRPr lang="sv-SE"/>
          </a:p>
          <a:p>
            <a:endParaRPr lang="sv-SE"/>
          </a:p>
          <a:p>
            <a:endParaRPr lang="sv-SE"/>
          </a:p>
          <a:p>
            <a:endParaRPr lang="sv-SE"/>
          </a:p>
        </p:txBody>
      </p:sp>
      <p:sp>
        <p:nvSpPr>
          <p:cNvPr id="4" name="Platshållare för bildnummer 3">
            <a:extLst>
              <a:ext uri="{FF2B5EF4-FFF2-40B4-BE49-F238E27FC236}">
                <a16:creationId xmlns:a16="http://schemas.microsoft.com/office/drawing/2014/main" id="{F693EAD7-2B00-CD1F-BAAF-1D43960C1668}"/>
              </a:ext>
            </a:extLst>
          </p:cNvPr>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055789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45B8E-E66D-CA43-D08A-91562537CB8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434A4D5-F8D4-06A3-6DE3-5D69B6340E31}"/>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3D653028-2A0A-C9CC-30ED-C516868A700B}"/>
              </a:ext>
            </a:extLst>
          </p:cNvPr>
          <p:cNvSpPr>
            <a:spLocks noGrp="1"/>
          </p:cNvSpPr>
          <p:nvPr>
            <p:ph type="body" idx="1"/>
          </p:nvPr>
        </p:nvSpPr>
        <p:spPr/>
        <p:txBody>
          <a:bodyPr/>
          <a:lstStyle/>
          <a:p>
            <a:r>
              <a:rPr lang="sv-SE"/>
              <a:t>Planerad process för att omhänderta remissinstansernas inspel och medskick inför beslut</a:t>
            </a:r>
          </a:p>
        </p:txBody>
      </p:sp>
      <p:sp>
        <p:nvSpPr>
          <p:cNvPr id="4" name="Platshållare för bildnummer 3">
            <a:extLst>
              <a:ext uri="{FF2B5EF4-FFF2-40B4-BE49-F238E27FC236}">
                <a16:creationId xmlns:a16="http://schemas.microsoft.com/office/drawing/2014/main" id="{341D6442-F72E-5362-24E0-63F936B23318}"/>
              </a:ext>
            </a:extLst>
          </p:cNvPr>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800858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pPr rtl="0" fontAlgn="base"/>
            <a:r>
              <a:rPr lang="sv-SE" sz="1200" b="0" i="0" kern="1200">
                <a:solidFill>
                  <a:schemeClr val="tx1"/>
                </a:solidFill>
                <a:effectLst/>
                <a:latin typeface="+mn-lt"/>
                <a:ea typeface="+mn-ea"/>
                <a:cs typeface="+mn-cs"/>
              </a:rPr>
              <a:t>Alla som lever i Västra Götaland ska erbjudas en hälso- och sjukvård och tandvård med hög tillgänglighet och god kvalitet, oavsett vem man är eller var man bor. Men för att det ska vara möjligt för nuvarande och kommande generationer behöver hälso- och sjukvården kontinuerligt utvecklas. Denna hälso- och sjukvårdstrategi beskriver hur Västra Götalandsregionens (VGR) ska arbeta för att utveckla hälso- och sjukvården i önskad riktning. Den vänder sig i första hand till de som utför vård, antingen i </a:t>
            </a:r>
            <a:r>
              <a:rPr lang="sv-SE" sz="1200" b="0" i="0" kern="1200" err="1">
                <a:solidFill>
                  <a:schemeClr val="tx1"/>
                </a:solidFill>
                <a:effectLst/>
                <a:latin typeface="+mn-lt"/>
                <a:ea typeface="+mn-ea"/>
                <a:cs typeface="+mn-cs"/>
              </a:rPr>
              <a:t>VGR:s</a:t>
            </a:r>
            <a:r>
              <a:rPr lang="sv-SE" sz="1200" b="0" i="0" kern="1200">
                <a:solidFill>
                  <a:schemeClr val="tx1"/>
                </a:solidFill>
                <a:effectLst/>
                <a:latin typeface="+mn-lt"/>
                <a:ea typeface="+mn-ea"/>
                <a:cs typeface="+mn-cs"/>
              </a:rPr>
              <a:t> egen regi eller som extern utförare. Den ska också vara relevant för övrig offentlig sektor, civilsamhällets organisationer, lärosäten och näringsliv, både nationellt och internationellt, som samarbetar med VGR.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Hälso- och sjukvårdsstrategin är </a:t>
            </a:r>
            <a:r>
              <a:rPr lang="sv-SE" sz="1200" b="0" i="0" kern="1200" err="1">
                <a:solidFill>
                  <a:schemeClr val="tx1"/>
                </a:solidFill>
                <a:effectLst/>
                <a:latin typeface="+mn-lt"/>
                <a:ea typeface="+mn-ea"/>
                <a:cs typeface="+mn-cs"/>
              </a:rPr>
              <a:t>VGR:s</a:t>
            </a:r>
            <a:r>
              <a:rPr lang="sv-SE" sz="1200" b="0" i="0" kern="1200">
                <a:solidFill>
                  <a:schemeClr val="tx1"/>
                </a:solidFill>
                <a:effectLst/>
                <a:latin typeface="+mn-lt"/>
                <a:ea typeface="+mn-ea"/>
                <a:cs typeface="+mn-cs"/>
              </a:rPr>
              <a:t> övergripande styrdokument för den regionfinansierade vården och här ingår både hälso- och sjukvård och tandvård. Strategin tydliggör mål och riktning för utvecklingsarbetet, de övergripande utmaningar som vården står inför och prioriterade områden för utveckling. Strategin beskriver också vad som är viktigt att ta hänsyn till vid genomförande.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Strategin är styrande för den regionfinansierade vården, både den som VGR ansvarar för i egen regi och den som utförs av andra aktörer. Till grund för strategin finns </a:t>
            </a:r>
            <a:r>
              <a:rPr lang="sv-SE" sz="1200" b="0" i="0" kern="1200" err="1">
                <a:solidFill>
                  <a:schemeClr val="tx1"/>
                </a:solidFill>
                <a:effectLst/>
                <a:latin typeface="+mn-lt"/>
                <a:ea typeface="+mn-ea"/>
                <a:cs typeface="+mn-cs"/>
              </a:rPr>
              <a:t>VGR:s</a:t>
            </a:r>
            <a:r>
              <a:rPr lang="sv-SE" sz="1200" b="0" i="0" kern="1200">
                <a:solidFill>
                  <a:schemeClr val="tx1"/>
                </a:solidFill>
                <a:effectLst/>
                <a:latin typeface="+mn-lt"/>
                <a:ea typeface="+mn-ea"/>
                <a:cs typeface="+mn-cs"/>
              </a:rPr>
              <a:t> ansvar i relation till kommunerna i Västra Götaland utifrån </a:t>
            </a:r>
            <a:r>
              <a:rPr lang="sv-SE" sz="1200" b="0" i="1" kern="1200">
                <a:solidFill>
                  <a:schemeClr val="tx1"/>
                </a:solidFill>
                <a:effectLst/>
                <a:latin typeface="+mn-lt"/>
                <a:ea typeface="+mn-ea"/>
                <a:cs typeface="+mn-cs"/>
              </a:rPr>
              <a:t>Färdplan – länsgemensam strategi för god och nära vård</a:t>
            </a:r>
            <a:r>
              <a:rPr lang="sv-SE" sz="1200" b="0" i="0" kern="1200">
                <a:solidFill>
                  <a:schemeClr val="tx1"/>
                </a:solidFill>
                <a:effectLst/>
                <a:latin typeface="+mn-lt"/>
                <a:ea typeface="+mn-ea"/>
                <a:cs typeface="+mn-cs"/>
              </a:rPr>
              <a:t> samt hälso- och sjukvårdsavtalet som tydliggör ansvarsfördelningen mellan VGR och de 49 kommunerna. Därutöver sträcker sig </a:t>
            </a:r>
            <a:r>
              <a:rPr lang="sv-SE" sz="1200" b="0" i="0" kern="1200" err="1">
                <a:solidFill>
                  <a:schemeClr val="tx1"/>
                </a:solidFill>
                <a:effectLst/>
                <a:latin typeface="+mn-lt"/>
                <a:ea typeface="+mn-ea"/>
                <a:cs typeface="+mn-cs"/>
              </a:rPr>
              <a:t>VGR:s</a:t>
            </a:r>
            <a:r>
              <a:rPr lang="sv-SE" sz="1200" b="0" i="0" kern="1200">
                <a:solidFill>
                  <a:schemeClr val="tx1"/>
                </a:solidFill>
                <a:effectLst/>
                <a:latin typeface="+mn-lt"/>
                <a:ea typeface="+mn-ea"/>
                <a:cs typeface="+mn-cs"/>
              </a:rPr>
              <a:t> ansvar och uppdrag utanför den egna organisationen och Västra Götaland. Vi samverkar brett med privata och externa vårdgivare, andra regioner och internationella partners för att säkra en god vård för våra invånare oavsett var vården ges. Det innebär att vi är en integrerad del av vårdsverige och att våra samarbeten, avtal och partnerskap utgör viktiga verktyg för att uppnå våra mål samtidigt som vi bidrar till ett hållbart och tillgängligt vårdsystem i hela landet. </a:t>
            </a:r>
          </a:p>
          <a:p>
            <a:pPr rtl="0" fontAlgn="base"/>
            <a:endParaRPr lang="sv-SE" sz="1200" b="0"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Strategins innehåll och disposition  </a:t>
            </a:r>
          </a:p>
          <a:p>
            <a:pPr rtl="0" fontAlgn="base"/>
            <a:r>
              <a:rPr lang="sv-SE" sz="1200" b="0" i="0" kern="1200">
                <a:solidFill>
                  <a:schemeClr val="tx1"/>
                </a:solidFill>
                <a:effectLst/>
                <a:latin typeface="+mn-lt"/>
                <a:ea typeface="+mn-ea"/>
                <a:cs typeface="+mn-cs"/>
              </a:rPr>
              <a:t>Hälso- och sjukvårdsstrategin beskriver hur vården inom VGR ska bidra till vår vision om det goda livet. Den utgår ifrån vårt lagstadgade ansvar inom hälso- och sjukvård och tandvård, samtidigt som den nationella reformen för en god, nära och tillgänglig vård ligger till grund för den övergripande riktningen i strategin.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Strategin innehåller följande avsnitt: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Mål och riktning för vården i Västra Götaland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Hälso- och sjukvårdens förutsättningar och utmaningar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Fyra långsiktiga strategiområden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Tre fokusområden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Regiongemensamma förhållningssätt för att lyckas tillsammans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Uppföljning och lärande som förutsättning för utveckling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De fyra strategiområdena är beroende av och påverkar varandra. De ska därför ses som en helhet. Inom varje strategiområde finns sedan långsiktiga insatser som är viktiga för att VGR ska ta sig i önskad riktning. De tre fokusområdena beskriver prioriterade utvecklingsområden som berör hela vårdsystemet. Strategiområdena gäller strategins hela livslängd medan fokusområdena ska ses över regelbundet.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I fokus ligger en önskan om att utvecklingen av vården ytterst kommer invånare och patienter till del. Därför inleds varje strategiområde med en kort text om hur utvecklingen ska märkas av för dem som vi finns till för.</a:t>
            </a:r>
          </a:p>
          <a:p>
            <a:br>
              <a:rPr lang="sv-SE" sz="1200" kern="1200">
                <a:solidFill>
                  <a:schemeClr val="tx1"/>
                </a:solidFill>
                <a:effectLst/>
                <a:latin typeface="+mn-lt"/>
                <a:ea typeface="+mn-ea"/>
                <a:cs typeface="+mn-cs"/>
              </a:rPr>
            </a:br>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 </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802914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DBDB9-E8BB-3B1E-723D-CFC98E3F01D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BAC2D9E-774C-68DA-57EB-3C340C5FFEE4}"/>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4A2C35CF-22BB-F1B5-7C0C-EFBB79BFF186}"/>
              </a:ext>
            </a:extLst>
          </p:cNvPr>
          <p:cNvSpPr>
            <a:spLocks noGrp="1"/>
          </p:cNvSpPr>
          <p:nvPr>
            <p:ph type="body" idx="1"/>
          </p:nvPr>
        </p:nvSpPr>
        <p:spPr/>
        <p:txBody>
          <a:bodyPr/>
          <a:lstStyle/>
          <a:p>
            <a:r>
              <a:rPr lang="sv-SE" sz="1200" b="1" kern="1200">
                <a:solidFill>
                  <a:schemeClr val="tx1"/>
                </a:solidFill>
                <a:effectLst/>
                <a:latin typeface="+mn-lt"/>
                <a:ea typeface="+mn-ea"/>
                <a:cs typeface="+mn-cs"/>
              </a:rPr>
              <a:t>Mål och riktning för vården i Västra Götaland  -  Det goda livet</a:t>
            </a:r>
          </a:p>
          <a:p>
            <a:r>
              <a:rPr lang="sv-SE" sz="1200" b="0" i="0" kern="1200">
                <a:solidFill>
                  <a:schemeClr val="tx1"/>
                </a:solidFill>
                <a:effectLst/>
                <a:latin typeface="+mn-lt"/>
                <a:ea typeface="+mn-ea"/>
                <a:cs typeface="+mn-cs"/>
              </a:rPr>
              <a:t>Syftet med denna hälso- och sjukvårdsstrategi är att den ska bidra till utvecklingen i Västra Götaland med sikte på </a:t>
            </a:r>
            <a:r>
              <a:rPr lang="sv-SE" sz="1200" b="0" i="0" kern="1200" err="1">
                <a:solidFill>
                  <a:schemeClr val="tx1"/>
                </a:solidFill>
                <a:effectLst/>
                <a:latin typeface="+mn-lt"/>
                <a:ea typeface="+mn-ea"/>
                <a:cs typeface="+mn-cs"/>
              </a:rPr>
              <a:t>VGR:s</a:t>
            </a:r>
            <a:r>
              <a:rPr lang="sv-SE" sz="1200" b="0" i="0" kern="1200">
                <a:solidFill>
                  <a:schemeClr val="tx1"/>
                </a:solidFill>
                <a:effectLst/>
                <a:latin typeface="+mn-lt"/>
                <a:ea typeface="+mn-ea"/>
                <a:cs typeface="+mn-cs"/>
              </a:rPr>
              <a:t> vision om det goda livet. För människors liv och hälsa är det viktigt att ha tillgång till en vård av hög kvalitet.  </a:t>
            </a:r>
          </a:p>
          <a:p>
            <a:endParaRPr lang="sv-SE" sz="1200" i="1" kern="1200">
              <a:solidFill>
                <a:schemeClr val="tx1"/>
              </a:solidFill>
              <a:effectLst/>
              <a:latin typeface="+mn-lt"/>
              <a:ea typeface="+mn-ea"/>
              <a:cs typeface="+mn-cs"/>
            </a:endParaRPr>
          </a:p>
          <a:p>
            <a:r>
              <a:rPr lang="sv-SE" sz="1200" b="1" kern="1200">
                <a:solidFill>
                  <a:schemeClr val="tx1"/>
                </a:solidFill>
                <a:effectLst/>
                <a:latin typeface="+mn-lt"/>
                <a:ea typeface="+mn-ea"/>
                <a:cs typeface="+mn-cs"/>
              </a:rPr>
              <a:t>Hälso- och sjukvårds och tandvårdslagen</a:t>
            </a:r>
          </a:p>
          <a:p>
            <a:r>
              <a:rPr lang="sv-SE" sz="1200" i="1" kern="1200">
                <a:solidFill>
                  <a:schemeClr val="tx1"/>
                </a:solidFill>
                <a:effectLst/>
                <a:latin typeface="+mn-lt"/>
                <a:ea typeface="+mn-ea"/>
                <a:cs typeface="+mn-cs"/>
              </a:rPr>
              <a:t>Vårt uppdrag så som det definieras i hälso- och sjukvårdslagen respektive tandvårdslagen utgör det övergripande målet för strategin:</a:t>
            </a:r>
          </a:p>
          <a:p>
            <a:r>
              <a:rPr lang="sv-SE" sz="1200" i="1" kern="1200">
                <a:solidFill>
                  <a:schemeClr val="tx1"/>
                </a:solidFill>
                <a:effectLst/>
                <a:latin typeface="+mn-lt"/>
                <a:ea typeface="+mn-ea"/>
                <a:cs typeface="+mn-cs"/>
              </a:rPr>
              <a:t>Målet för hälso- och sjukvården och tandvården är en god hälsa, god munhälsa  och en vård på lika villkor för hela befolkningen. Vården ska ges med respekt för alla människors lika värde och för den enskilda människans värdighet. Den som har det största behovet av hälso- och sjukvård ska ges företräde till vården.</a:t>
            </a:r>
            <a:r>
              <a:rPr lang="sv-SE" sz="1200" i="0" kern="1200">
                <a:solidFill>
                  <a:schemeClr val="tx1"/>
                </a:solidFill>
                <a:effectLst/>
                <a:latin typeface="+mn-lt"/>
                <a:ea typeface="+mn-ea"/>
                <a:cs typeface="+mn-cs"/>
              </a:rPr>
              <a:t> </a:t>
            </a:r>
            <a:r>
              <a:rPr lang="sv-SE" sz="1200" i="1" kern="1200">
                <a:solidFill>
                  <a:schemeClr val="tx1"/>
                </a:solidFill>
                <a:effectLst/>
                <a:latin typeface="+mn-lt"/>
                <a:ea typeface="+mn-ea"/>
                <a:cs typeface="+mn-cs"/>
              </a:rPr>
              <a:t> </a:t>
            </a:r>
          </a:p>
          <a:p>
            <a:endParaRPr lang="sv-SE" sz="1200" i="1" kern="1200">
              <a:solidFill>
                <a:schemeClr val="tx1"/>
              </a:solidFill>
              <a:effectLst/>
              <a:latin typeface="+mn-lt"/>
              <a:ea typeface="+mn-ea"/>
              <a:cs typeface="+mn-cs"/>
            </a:endParaRPr>
          </a:p>
          <a:p>
            <a:r>
              <a:rPr lang="sv-SE" sz="1200" b="1" kern="1200">
                <a:solidFill>
                  <a:schemeClr val="tx1"/>
                </a:solidFill>
                <a:effectLst/>
                <a:latin typeface="+mn-lt"/>
                <a:ea typeface="+mn-ea"/>
                <a:cs typeface="+mn-cs"/>
              </a:rPr>
              <a:t>God och nära vård – en nationell reform i ett regionalt sammanhang </a:t>
            </a:r>
          </a:p>
          <a:p>
            <a:pPr rtl="0" fontAlgn="base"/>
            <a:r>
              <a:rPr lang="sv-SE" sz="1200" b="0" i="0" kern="1200">
                <a:solidFill>
                  <a:schemeClr val="tx1"/>
                </a:solidFill>
                <a:effectLst/>
                <a:latin typeface="+mn-lt"/>
                <a:ea typeface="+mn-ea"/>
                <a:cs typeface="+mn-cs"/>
              </a:rPr>
              <a:t>Sedan 2017 utgår </a:t>
            </a:r>
            <a:r>
              <a:rPr lang="sv-SE" sz="1200" b="0" i="0" kern="1200" err="1">
                <a:solidFill>
                  <a:schemeClr val="tx1"/>
                </a:solidFill>
                <a:effectLst/>
                <a:latin typeface="+mn-lt"/>
                <a:ea typeface="+mn-ea"/>
                <a:cs typeface="+mn-cs"/>
              </a:rPr>
              <a:t>VGR:s</a:t>
            </a:r>
            <a:r>
              <a:rPr lang="sv-SE" sz="1200" b="0" i="0" kern="1200">
                <a:solidFill>
                  <a:schemeClr val="tx1"/>
                </a:solidFill>
                <a:effectLst/>
                <a:latin typeface="+mn-lt"/>
                <a:ea typeface="+mn-ea"/>
                <a:cs typeface="+mn-cs"/>
              </a:rPr>
              <a:t> övergripande utvecklingsarbete från den nationella inriktningen och reformen för en god och nära vård, vilken sätter riktningen för hur vi ska utveckla och bedriva vård. I propositionen </a:t>
            </a:r>
            <a:r>
              <a:rPr lang="sv-SE" sz="1200" b="0" i="1" kern="1200">
                <a:solidFill>
                  <a:schemeClr val="tx1"/>
                </a:solidFill>
                <a:effectLst/>
                <a:latin typeface="+mn-lt"/>
                <a:ea typeface="+mn-ea"/>
                <a:cs typeface="+mn-cs"/>
              </a:rPr>
              <a:t>Inriktningen för en nära och tillgänglig vård – en primärvårdsreform </a:t>
            </a:r>
            <a:r>
              <a:rPr lang="sv-SE" sz="1200" b="0" i="0" kern="1200">
                <a:solidFill>
                  <a:schemeClr val="tx1"/>
                </a:solidFill>
                <a:effectLst/>
                <a:latin typeface="+mn-lt"/>
                <a:ea typeface="+mn-ea"/>
                <a:cs typeface="+mn-cs"/>
              </a:rPr>
              <a:t>(prop. 2019:20/164) beskriver regeringen de övergripande målen för en god och nära vård enligt följande: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Patienten ska få en god, nära och samordnad vård som stärker hälsan.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Patienten ska vara delaktig utifrån sina förutsättningar och preferenser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En effektivare användning av hälso- och sjukvårdens resurser ska uppnås.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En god och nära vård berör dock hela vårdsystemet, inte bara primärvården. Därför föreslår regeringen tre inriktningsmål i propositionen </a:t>
            </a:r>
            <a:r>
              <a:rPr lang="sv-SE" sz="1200" b="0" i="1" kern="1200">
                <a:solidFill>
                  <a:schemeClr val="tx1"/>
                </a:solidFill>
                <a:effectLst/>
                <a:latin typeface="+mn-lt"/>
                <a:ea typeface="+mn-ea"/>
                <a:cs typeface="+mn-cs"/>
              </a:rPr>
              <a:t>Nästa steg för en god och nära vård</a:t>
            </a:r>
            <a:r>
              <a:rPr lang="sv-SE" sz="1200" b="0" i="0" kern="1200">
                <a:solidFill>
                  <a:schemeClr val="tx1"/>
                </a:solidFill>
                <a:effectLst/>
                <a:latin typeface="+mn-lt"/>
                <a:ea typeface="+mn-ea"/>
                <a:cs typeface="+mn-cs"/>
              </a:rPr>
              <a:t> (prop. 2025/26:19):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Kontinuiteten i primärvården och den specialiserade vården ska öka.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En mer delaktig patient och en personcentrerad vård ska uppnås.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Tillgängligheten till primärvården och den specialiserade vården ska öka.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Sveriges Kommuner och Regioner (SKR) beskriver i sin tur att en god och nära vård: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utgår från individuella förutsättningar och behov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bygger på relationer, är hälsofrämjande, förebyggande och proaktiv </a:t>
            </a:r>
          </a:p>
          <a:p>
            <a:pPr marL="171450" indent="-171450" rtl="0" fontAlgn="base">
              <a:buFont typeface="Arial" panose="020B0604020202020204" pitchFamily="34" charset="0"/>
              <a:buChar char="•"/>
            </a:pPr>
            <a:r>
              <a:rPr lang="sv-SE" sz="1200" b="0" i="0" kern="1200">
                <a:solidFill>
                  <a:schemeClr val="tx1"/>
                </a:solidFill>
                <a:effectLst/>
                <a:latin typeface="+mn-lt"/>
                <a:ea typeface="+mn-ea"/>
                <a:cs typeface="+mn-cs"/>
              </a:rPr>
              <a:t>bidrar till jämlik hälsa, trygghet och självständighet och grundas i gemensamt ansvarstagande och tillit. </a:t>
            </a:r>
          </a:p>
          <a:p>
            <a:endParaRPr lang="sv-SE" sz="120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Inom VGR handlar arbetet med en nära vård om att flytta vårdens tyngdpunkt närmare invånaren, där primärvården är det naturliga navet och specialiserad vård är ett stöd när det behövs. Primärvården ersätter därmed inte specialiserad vård utan det handlar om att använda vårdens resurser på bästa sätt. Primärvården ska både kunna bygga nära relationer med patienter och närstående och ha tillgång till specialistkompetens. På så sätt kan primärvården ta ett större ansvar för patientens behov av vård.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Patienten ska vara delaktig när vården planeras och genomförs utifrån principerna om en personcentrerad vård. Gemensamma överväganden och planer utgår från patientens förutsättningar och önskan, med medarbetarnas professionella omdöme som grund. Detta ökar tryggheten både för patienten och närstående och är en förutsättning för att alla patienter ska kunna vara delaktiga på sätt som fungerar för dem.  </a:t>
            </a:r>
          </a:p>
          <a:p>
            <a:r>
              <a:rPr lang="sv-SE" sz="1200" kern="1200">
                <a:solidFill>
                  <a:schemeClr val="tx1"/>
                </a:solidFill>
                <a:effectLst/>
                <a:latin typeface="+mn-lt"/>
                <a:ea typeface="+mn-ea"/>
                <a:cs typeface="+mn-cs"/>
              </a:rPr>
              <a:t> </a:t>
            </a:r>
            <a:endParaRPr lang="sv-SE"/>
          </a:p>
        </p:txBody>
      </p:sp>
      <p:sp>
        <p:nvSpPr>
          <p:cNvPr id="4" name="Platshållare för bildnummer 3">
            <a:extLst>
              <a:ext uri="{FF2B5EF4-FFF2-40B4-BE49-F238E27FC236}">
                <a16:creationId xmlns:a16="http://schemas.microsoft.com/office/drawing/2014/main" id="{D287B72A-3BEC-7B70-75C5-9030454C8678}"/>
              </a:ext>
            </a:extLst>
          </p:cNvPr>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544614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3C244-8317-CE52-FAF6-99C49CF567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5CE2A9-8E3C-9F5E-75C8-2F447E7E4C0F}"/>
              </a:ext>
            </a:extLst>
          </p:cNvPr>
          <p:cNvSpPr>
            <a:spLocks noGrp="1" noRot="1" noChangeAspect="1"/>
          </p:cNvSpPr>
          <p:nvPr>
            <p:ph type="sldImg"/>
          </p:nvPr>
        </p:nvSpPr>
        <p:spPr/>
        <p:txBody>
          <a:bodyPr/>
          <a:lstStyle/>
          <a:p>
            <a:endParaRPr lang="sv-SE"/>
          </a:p>
        </p:txBody>
      </p:sp>
      <p:sp>
        <p:nvSpPr>
          <p:cNvPr id="3" name="Notes Placeholder 2">
            <a:extLst>
              <a:ext uri="{FF2B5EF4-FFF2-40B4-BE49-F238E27FC236}">
                <a16:creationId xmlns:a16="http://schemas.microsoft.com/office/drawing/2014/main" id="{021C5604-7F93-2CA8-D3ED-95BAA99F8091}"/>
              </a:ext>
            </a:extLst>
          </p:cNvPr>
          <p:cNvSpPr>
            <a:spLocks noGrp="1"/>
          </p:cNvSpPr>
          <p:nvPr>
            <p:ph type="body" idx="1"/>
          </p:nvPr>
        </p:nvSpPr>
        <p:spPr/>
        <p:txBody>
          <a:bodyPr/>
          <a:lstStyle/>
          <a:p>
            <a:pPr rtl="0" fontAlgn="base"/>
            <a:r>
              <a:rPr lang="sv-SE" sz="1200" b="0" i="0" kern="1200">
                <a:solidFill>
                  <a:schemeClr val="tx1"/>
                </a:solidFill>
                <a:effectLst/>
                <a:latin typeface="+mn-lt"/>
                <a:ea typeface="+mn-ea"/>
                <a:cs typeface="+mn-cs"/>
              </a:rPr>
              <a:t>Alla som lever i Västra Götaland ska uppleva att den vård man får bidrar till en god hälsa och ett gott liv genom att den är: </a:t>
            </a:r>
          </a:p>
          <a:p>
            <a:pPr marL="171450" indent="-171450" rtl="0" fontAlgn="base">
              <a:buFont typeface="Arial" panose="020B0604020202020204" pitchFamily="34" charset="0"/>
              <a:buChar char="•"/>
            </a:pPr>
            <a:r>
              <a:rPr lang="sv-SE" sz="1200" b="1" i="0" kern="1200">
                <a:solidFill>
                  <a:schemeClr val="tx1"/>
                </a:solidFill>
                <a:effectLst/>
                <a:latin typeface="+mn-lt"/>
                <a:ea typeface="+mn-ea"/>
                <a:cs typeface="+mn-cs"/>
              </a:rPr>
              <a:t>Trygg och tillgänglig.</a:t>
            </a:r>
            <a:r>
              <a:rPr lang="sv-SE" sz="1200" b="0" i="0" kern="1200">
                <a:solidFill>
                  <a:schemeClr val="tx1"/>
                </a:solidFill>
                <a:effectLst/>
                <a:latin typeface="+mn-lt"/>
                <a:ea typeface="+mn-ea"/>
                <a:cs typeface="+mn-cs"/>
              </a:rPr>
              <a:t> Alla ska veta att vården finns att nå när de behöver den. Den vård som erbjuds ska hålla god kvalitet och vara jämlik.  </a:t>
            </a:r>
          </a:p>
          <a:p>
            <a:pPr marL="171450" indent="-171450" rtl="0" fontAlgn="base">
              <a:buFont typeface="Arial" panose="020B0604020202020204" pitchFamily="34" charset="0"/>
              <a:buChar char="•"/>
            </a:pPr>
            <a:r>
              <a:rPr lang="sv-SE" sz="1200" b="1" i="0" kern="1200">
                <a:solidFill>
                  <a:schemeClr val="tx1"/>
                </a:solidFill>
                <a:effectLst/>
                <a:latin typeface="+mn-lt"/>
                <a:ea typeface="+mn-ea"/>
                <a:cs typeface="+mn-cs"/>
              </a:rPr>
              <a:t>Personcentrerad och samordnad.</a:t>
            </a:r>
            <a:r>
              <a:rPr lang="sv-SE" sz="1200" b="0" i="0" kern="1200">
                <a:solidFill>
                  <a:schemeClr val="tx1"/>
                </a:solidFill>
                <a:effectLst/>
                <a:latin typeface="+mn-lt"/>
                <a:ea typeface="+mn-ea"/>
                <a:cs typeface="+mn-cs"/>
              </a:rPr>
              <a:t> Vården ska utgå från patientens förutsättningar. Den ska samordnas för att ge rätt stöd, behandling och information utifrån patientens behov. Det innebär att vi särskilt uppmärksammar grupper som riskerar att drabbas av organisatoriska mellanrum eller av andra skäl inte får sina behov tillgodosedda. </a:t>
            </a:r>
          </a:p>
          <a:p>
            <a:pPr marL="171450" indent="-171450" rtl="0" fontAlgn="base">
              <a:buFont typeface="Arial" panose="020B0604020202020204" pitchFamily="34" charset="0"/>
              <a:buChar char="•"/>
            </a:pPr>
            <a:r>
              <a:rPr lang="sv-SE" sz="1200" b="1" i="0" kern="1200">
                <a:solidFill>
                  <a:schemeClr val="tx1"/>
                </a:solidFill>
                <a:effectLst/>
                <a:latin typeface="+mn-lt"/>
                <a:ea typeface="+mn-ea"/>
                <a:cs typeface="+mn-cs"/>
              </a:rPr>
              <a:t>Förebyggande och hälsofrämjande.</a:t>
            </a:r>
            <a:r>
              <a:rPr lang="sv-SE" sz="1200" b="0" i="0" kern="1200">
                <a:solidFill>
                  <a:schemeClr val="tx1"/>
                </a:solidFill>
                <a:effectLst/>
                <a:latin typeface="+mn-lt"/>
                <a:ea typeface="+mn-ea"/>
                <a:cs typeface="+mn-cs"/>
              </a:rPr>
              <a:t> Vårdens kunskap och insatser ska tillgängliggöras som ett komplement till det breda folkhälsoarbetet. Alla ska ges möjlighet att ta ett större ansvar för sin hälsa. Därför ska information, stöd och egenvårdslösningar utformas så att alla oavsett förutsättningar kan vara delaktiga i sin hälsa och vård. </a:t>
            </a:r>
          </a:p>
          <a:p>
            <a:pPr lvl="0"/>
            <a:endParaRPr lang="sv-SE" sz="1200" kern="1200">
              <a:solidFill>
                <a:schemeClr val="tx1"/>
              </a:solidFill>
              <a:effectLst/>
              <a:latin typeface="+mn-lt"/>
              <a:ea typeface="+mn-ea"/>
              <a:cs typeface="+mn-cs"/>
            </a:endParaRPr>
          </a:p>
          <a:p>
            <a:pPr marL="285750" indent="-285750">
              <a:lnSpc>
                <a:spcPct val="130000"/>
              </a:lnSpc>
              <a:spcBef>
                <a:spcPts val="1000"/>
              </a:spcBef>
              <a:buFont typeface="Arial"/>
              <a:buChar char="•"/>
            </a:pPr>
            <a:endParaRPr lang="en-US"/>
          </a:p>
        </p:txBody>
      </p:sp>
      <p:sp>
        <p:nvSpPr>
          <p:cNvPr id="4" name="Slide Number Placeholder 3">
            <a:extLst>
              <a:ext uri="{FF2B5EF4-FFF2-40B4-BE49-F238E27FC236}">
                <a16:creationId xmlns:a16="http://schemas.microsoft.com/office/drawing/2014/main" id="{5152F876-5D81-C6F6-2200-BA88632F3B94}"/>
              </a:ext>
            </a:extLst>
          </p:cNvPr>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585515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F1001-0F7A-F8D1-00D3-230BBD8AD837}"/>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267F4DEA-F3F9-5AFE-9CBE-A80AF39CBCD0}"/>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DFA8A555-A3E5-BE8F-84E9-E0B32017A6DB}"/>
              </a:ext>
            </a:extLst>
          </p:cNvPr>
          <p:cNvSpPr>
            <a:spLocks noGrp="1"/>
          </p:cNvSpPr>
          <p:nvPr>
            <p:ph type="body" idx="1"/>
          </p:nvPr>
        </p:nvSpPr>
        <p:spPr/>
        <p:txBody>
          <a:bodyPr/>
          <a:lstStyle/>
          <a:p>
            <a:pPr rtl="0" fontAlgn="base"/>
            <a:r>
              <a:rPr lang="sv-SE" sz="1200" b="1" i="0" kern="1200">
                <a:solidFill>
                  <a:schemeClr val="tx1"/>
                </a:solidFill>
                <a:effectLst/>
                <a:latin typeface="+mn-lt"/>
                <a:ea typeface="+mn-ea"/>
                <a:cs typeface="+mn-cs"/>
              </a:rPr>
              <a:t>Vårdens förutsättningar och utmaningar </a:t>
            </a:r>
          </a:p>
          <a:p>
            <a:pPr rtl="0" fontAlgn="base"/>
            <a:r>
              <a:rPr lang="sv-SE" sz="1200" b="0" i="0" kern="1200">
                <a:solidFill>
                  <a:schemeClr val="tx1"/>
                </a:solidFill>
                <a:effectLst/>
                <a:latin typeface="+mn-lt"/>
                <a:ea typeface="+mn-ea"/>
                <a:cs typeface="+mn-cs"/>
              </a:rPr>
              <a:t>Vården i Västra Götaland håller hög medicinsk kvalitet och rapporter pekar på att utvecklingen går i rätt riktning inom många vårdområden. Den medicinska utvecklingen skapar nya möjligheter, när nya behandlingar, ny teknik och nya arbetssätt avsevärt förbättrar förutsättningarna att behandla och bota medicinska tillstånd. Samtidigt kommer inte alla invånare i kontakt med, eller får del av, dessa framsteg. Förändringar i omvärlden innebär dessutom nya krav på vården, inte minst på grund av ett ökat beredskaps- och säkerhetsfokus.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Undersökningar, uppföljningar och samtal visar att det råder en skillnad mellan vad invånarna förväntar sig och det vården faktiskt kan erbjuda. Ett starkt förtroende för vården och goda erfarenheter är värdefulla i sig, men fungerar också som en tillgång när vi behöver förändra och utveckla verksamheten. Om invånarna känner tillit till den riktning vården tar, ökar möjligheterna att lyckas med nödvändiga omställningar och att skapa en hållbar vård för framtiden. </a:t>
            </a:r>
          </a:p>
          <a:p>
            <a:pPr rtl="0" fontAlgn="base"/>
            <a:endParaRPr lang="sv-SE" sz="1200" b="0"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Demografiska förändringar</a:t>
            </a:r>
            <a:r>
              <a:rPr lang="sv-SE" sz="1200" b="0" i="0" kern="1200">
                <a:solidFill>
                  <a:schemeClr val="tx1"/>
                </a:solidFill>
                <a:effectLst/>
                <a:latin typeface="+mn-lt"/>
                <a:ea typeface="+mn-ea"/>
                <a:cs typeface="+mn-cs"/>
              </a:rPr>
              <a:t>  </a:t>
            </a:r>
          </a:p>
          <a:p>
            <a:pPr rtl="0" fontAlgn="base"/>
            <a:r>
              <a:rPr lang="sv-SE" sz="1200" b="0" i="0" kern="1200">
                <a:solidFill>
                  <a:schemeClr val="tx1"/>
                </a:solidFill>
                <a:effectLst/>
                <a:latin typeface="+mn-lt"/>
                <a:ea typeface="+mn-ea"/>
                <a:cs typeface="+mn-cs"/>
              </a:rPr>
              <a:t>Kunskap om demografin behövs för att vi ska kunna bedöma behovet av vård samt planera vilken vård som ska erbjudas och i vilken omfattning. Ju fler invånare, desto större behov. Befolkningstillväxten har minskat i Västra Götaland på senare år, vilket främst beror på att fler lämnar Västra Götaland än flyttar hit och att det föds historiskt få barn. Samtidigt beräknas de äldre åldersgrupperna bli en allt större andel av befolkningen i Västra Götaland. Befolkningsprognoser beräknar att antalet personer i åldersgrupper över 80 år kommer att öka med över 35 procent fram till 2040. Det får konsekvenser för befolkningens behov av vård.  </a:t>
            </a:r>
          </a:p>
          <a:p>
            <a:pPr rtl="0" fontAlgn="base"/>
            <a:endParaRPr lang="sv-SE" sz="1200" b="0" i="0" kern="1200">
              <a:solidFill>
                <a:schemeClr val="tx1"/>
              </a:solidFill>
              <a:effectLst/>
              <a:latin typeface="+mn-lt"/>
              <a:ea typeface="+mn-ea"/>
              <a:cs typeface="+mn-cs"/>
            </a:endParaRPr>
          </a:p>
          <a:p>
            <a:pPr rtl="0" fontAlgn="base"/>
            <a:r>
              <a:rPr lang="sv-SE" sz="1200" b="0" i="0" kern="1200">
                <a:solidFill>
                  <a:schemeClr val="tx1"/>
                </a:solidFill>
                <a:effectLst/>
                <a:latin typeface="+mn-lt"/>
                <a:ea typeface="+mn-ea"/>
                <a:cs typeface="+mn-cs"/>
              </a:rPr>
              <a:t>I takt med att befolkningen blir allt äldre blir diagnoser som främst drabbar äldre personer allt vanligare procentuellt sett, trots att befolkningen som helhet blir allt friskare. Över tid förändras de sjukdomar som förekommer i samhället mot sjukdomar som främst drabbar äldre, vilket är en utveckling som troligen kommer att fortsätta till åtminstone 2040. Annat som påverka sjukdomspanoramat är utvecklingen av nya behandlingar, insatser som görs för att identifiera risk för sjukdom både inom vården och hos invånarna själva.   </a:t>
            </a:r>
          </a:p>
          <a:p>
            <a:pPr rtl="0" fontAlgn="base"/>
            <a:endParaRPr lang="sv-SE" sz="1200" b="1"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Psykisk ohälsa  </a:t>
            </a:r>
          </a:p>
          <a:p>
            <a:pPr rtl="0" fontAlgn="base"/>
            <a:r>
              <a:rPr lang="sv-SE" sz="1200" b="0" i="0" kern="1200">
                <a:solidFill>
                  <a:schemeClr val="tx1"/>
                </a:solidFill>
                <a:effectLst/>
                <a:latin typeface="+mn-lt"/>
                <a:ea typeface="+mn-ea"/>
                <a:cs typeface="+mn-cs"/>
              </a:rPr>
              <a:t>Den psykiska ohälsan har förändrats över tid. I dag söker allt fler vård vid psykisk ohälsa och därmed ökar antalet diagnoser relaterade till psykisk ohälsa eller psykisk sjukdom. Det är svårt att bedöma i vilken utsträckning förekomsten av psykisk ohälsa i samhället kommer att öka över tid. Det är dock viktigt att beakta att ökningen skett för den psykisk ohälsan, inklusive lättare psykiatrisk sjuklighet som exempelvis ångest och lättare depressioner, inte för tyngre psykiatriska diagnoser som exempelvis schizofreni och svår depression. När patienter har både psykiska ohälsa och annan sjukdom, så kallad samsjuklighet, innebär det dessutom andra utmaningar, och det finns risk för sen eller ingen behandling av den psykiska ohälsan, trots stora behov.  </a:t>
            </a:r>
          </a:p>
          <a:p>
            <a:pPr rtl="0" fontAlgn="base"/>
            <a:endParaRPr lang="sv-SE" sz="1200" b="0" i="0" kern="1200">
              <a:solidFill>
                <a:schemeClr val="tx1"/>
              </a:solidFill>
              <a:effectLst/>
              <a:latin typeface="+mn-lt"/>
              <a:ea typeface="+mn-ea"/>
              <a:cs typeface="+mn-cs"/>
            </a:endParaRPr>
          </a:p>
          <a:p>
            <a:pPr rtl="0" fontAlgn="base"/>
            <a:r>
              <a:rPr lang="sv-SE" sz="1200" b="1" i="0" kern="1200">
                <a:solidFill>
                  <a:schemeClr val="tx1"/>
                </a:solidFill>
                <a:effectLst/>
                <a:latin typeface="+mn-lt"/>
                <a:ea typeface="+mn-ea"/>
                <a:cs typeface="+mn-cs"/>
              </a:rPr>
              <a:t>Sociala skillnader </a:t>
            </a:r>
          </a:p>
          <a:p>
            <a:pPr rtl="0" fontAlgn="base"/>
            <a:r>
              <a:rPr lang="sv-SE" sz="1200" b="0" i="0" kern="1200">
                <a:solidFill>
                  <a:schemeClr val="tx1"/>
                </a:solidFill>
                <a:effectLst/>
                <a:latin typeface="+mn-lt"/>
                <a:ea typeface="+mn-ea"/>
                <a:cs typeface="+mn-cs"/>
              </a:rPr>
              <a:t>Förutsättningarna för att bedriva en god vård skiljer sig åt mellan olika delar av Västra Götaland, både utifrån behovet av vård och utifrån våra förutsättningar att kunna kompetensförsörja vården. Forskningen visar att det finns ett samband mellan inkomst, utbildning och hälsa. Utvärderingar visar att det finns skillnader i risk för </a:t>
            </a:r>
            <a:r>
              <a:rPr lang="sv-SE" sz="1200" b="0" i="0" kern="1200" err="1">
                <a:solidFill>
                  <a:schemeClr val="tx1"/>
                </a:solidFill>
                <a:effectLst/>
                <a:latin typeface="+mn-lt"/>
                <a:ea typeface="+mn-ea"/>
                <a:cs typeface="+mn-cs"/>
              </a:rPr>
              <a:t>förtida</a:t>
            </a:r>
            <a:r>
              <a:rPr lang="sv-SE" sz="1200" b="0" i="0" kern="1200">
                <a:solidFill>
                  <a:schemeClr val="tx1"/>
                </a:solidFill>
                <a:effectLst/>
                <a:latin typeface="+mn-lt"/>
                <a:ea typeface="+mn-ea"/>
                <a:cs typeface="+mn-cs"/>
              </a:rPr>
              <a:t> död mellan personer med hög respektive låg inkomst, framför allt bland män. Högre upp i inkomstfördelningen är skillnaden däremot inte lika framträdande. Vi ser även ökade skillnader i både utbildningsnivå och inkomst i Västra Götaland.  </a:t>
            </a:r>
          </a:p>
          <a:p>
            <a:endParaRPr lang="sv-SE">
              <a:ea typeface="Verdana"/>
            </a:endParaRPr>
          </a:p>
        </p:txBody>
      </p:sp>
      <p:sp>
        <p:nvSpPr>
          <p:cNvPr id="4" name="Platshållare för bildnummer 3">
            <a:extLst>
              <a:ext uri="{FF2B5EF4-FFF2-40B4-BE49-F238E27FC236}">
                <a16:creationId xmlns:a16="http://schemas.microsoft.com/office/drawing/2014/main" id="{88D5DED4-CA60-DF1F-3B44-50921E7199D6}"/>
              </a:ext>
            </a:extLst>
          </p:cNvPr>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45451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80250-F91E-85B6-F5DF-66384E0E473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DFE3C87F-94F1-0C77-593D-BADA5B43237F}"/>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EB31C392-2FBA-D2E0-A47E-8B32BB05960D}"/>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77FE39C7-CED0-1E84-A0FC-ED0C67F4AA8D}"/>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40262493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4"/>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4"/>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B3EBF2"/>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4"/>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1C0AD7D7-8726-40DA-9932-F218C40ABE08}" type="datetime1">
              <a:rPr lang="sv-SE" smtClean="0"/>
              <a:t>2026-04-17</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B3EBF2"/>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3100E165-F563-4FB7-8C77-101B1CB0D511}" type="datetime1">
              <a:rPr lang="sv-SE" smtClean="0"/>
              <a:t>2026-04-17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97E90F7A-3225-4C83-8E30-8BA5577249A2}" type="datetime1">
              <a:rPr lang="sv-SE" smtClean="0"/>
              <a:t>2026-04-17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2" pos="6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E81E8830-BC5C-4DD6-896C-AE2B00541B02}" type="datetime1">
              <a:rPr lang="sv-SE" smtClean="0"/>
              <a:t>2026-04-17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gr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9141BBE3-5F29-42EC-AC9E-9E5E6BAEB586}" type="datetime1">
              <a:rPr lang="sv-SE" smtClean="0"/>
              <a:t>2026-04-17</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C116CFCB-7BE1-4F45-A505-44F376B5C030}" type="datetime1">
              <a:rPr lang="sv-SE" smtClean="0"/>
              <a:t>2026-04-17</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347DCD05-FB26-44F0-A4EE-CE47ECA5F71E}" type="datetime1">
              <a:rPr lang="sv-SE" smtClean="0"/>
              <a:t>2026-04-17</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pic>
        <p:nvPicPr>
          <p:cNvPr id="7" name="Bildobjekt 6">
            <a:extLst>
              <a:ext uri="{FF2B5EF4-FFF2-40B4-BE49-F238E27FC236}">
                <a16:creationId xmlns:a16="http://schemas.microsoft.com/office/drawing/2014/main" id="{54091AAC-F664-5D3E-3B5B-799C4DF020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94243" y="383741"/>
            <a:ext cx="5004310" cy="6090517"/>
          </a:xfrm>
          <a:prstGeom prst="rect">
            <a:avLst/>
          </a:prstGeom>
        </p:spPr>
      </p:pic>
    </p:spTree>
    <p:extLst>
      <p:ext uri="{BB962C8B-B14F-4D97-AF65-F5344CB8AC3E}">
        <p14:creationId xmlns:p14="http://schemas.microsoft.com/office/powerpoint/2010/main" val="2479297068"/>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2DC12098-FF1F-46EB-90EF-FD50E696D6CA}" type="datetime1">
              <a:rPr lang="sv-SE" smtClean="0"/>
              <a:t>2026-04-17</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pic>
        <p:nvPicPr>
          <p:cNvPr id="7" name="Bildobjekt 6">
            <a:extLst>
              <a:ext uri="{FF2B5EF4-FFF2-40B4-BE49-F238E27FC236}">
                <a16:creationId xmlns:a16="http://schemas.microsoft.com/office/drawing/2014/main" id="{54091AAC-F664-5D3E-3B5B-799C4DF020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94243" y="383741"/>
            <a:ext cx="5004310" cy="6090517"/>
          </a:xfrm>
          <a:prstGeom prst="rect">
            <a:avLst/>
          </a:prstGeom>
        </p:spPr>
      </p:pic>
    </p:spTree>
    <p:extLst>
      <p:ext uri="{BB962C8B-B14F-4D97-AF65-F5344CB8AC3E}">
        <p14:creationId xmlns:p14="http://schemas.microsoft.com/office/powerpoint/2010/main" val="365561224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278FB1D9-B6A9-4F8D-9BC3-A87E79F4F956}" type="datetime1">
              <a:rPr lang="sv-SE" smtClean="0"/>
              <a:t>2026-04-17</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316866307"/>
      </p:ext>
    </p:extLst>
  </p:cSld>
  <p:clrMapOvr>
    <a:masterClrMapping/>
  </p:clrMapOvr>
  <p:extLst>
    <p:ext uri="{DCECCB84-F9BA-43D5-87BE-67443E8EF086}">
      <p15:sldGuideLst xmlns:p15="http://schemas.microsoft.com/office/powerpoint/2012/main">
        <p15:guide id="1" pos="68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E1284F0B-1BF7-42ED-AD96-1A9F04797982}" type="datetime1">
              <a:rPr lang="sv-SE" smtClean="0"/>
              <a:t>2026-04-17</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105B4171-6868-4DC8-B50E-E5D4B35F91D2}" type="datetime1">
              <a:rPr lang="sv-SE" smtClean="0"/>
              <a:t>2026-04-17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4"/>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4"/>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B3EBF2"/>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4"/>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7F78BF61-8539-4DF2-B3FE-B07C5F6B83B3}" type="datetime1">
              <a:rPr lang="sv-SE" smtClean="0"/>
              <a:t>2026-04-17</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3B7E57D4-443B-45DA-8594-47034042E827}" type="datetime1">
              <a:rPr lang="sv-SE" smtClean="0"/>
              <a:t>2026-04-17</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98206283-1847-4EB4-B5A5-BFE00B7507CB}" type="datetime1">
              <a:rPr lang="sv-SE" smtClean="0"/>
              <a:t>2026-04-17</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37289183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62D9145E-396B-4187-AA42-982F1311321F}" type="datetime1">
              <a:rPr lang="sv-SE" smtClean="0"/>
              <a:t>2026-04-17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ubrik, innehåll på ljusblå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10FCF7FD-3419-4C38-92AB-57944AE531EC}" type="datetime1">
              <a:rPr lang="sv-SE" smtClean="0"/>
              <a:t>2026-04-17</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Rubrik, innehåll på ljusblå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BFFECED0-D331-430E-9DF9-6DB629C3EBF9}" type="datetime1">
              <a:rPr lang="sv-SE" smtClean="0"/>
              <a:t>2026-04-17</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pic>
        <p:nvPicPr>
          <p:cNvPr id="8" name="Bildobjekt 7">
            <a:extLst>
              <a:ext uri="{FF2B5EF4-FFF2-40B4-BE49-F238E27FC236}">
                <a16:creationId xmlns:a16="http://schemas.microsoft.com/office/drawing/2014/main" id="{8A3D74EB-8799-E572-10E1-46EE1D7D3F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89216" y="1781347"/>
            <a:ext cx="5004310" cy="4699507"/>
          </a:xfrm>
          <a:prstGeom prst="rect">
            <a:avLst/>
          </a:prstGeom>
        </p:spPr>
      </p:pic>
    </p:spTree>
    <p:extLst>
      <p:ext uri="{BB962C8B-B14F-4D97-AF65-F5344CB8AC3E}">
        <p14:creationId xmlns:p14="http://schemas.microsoft.com/office/powerpoint/2010/main" val="134629876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Rubrik, innehåll på ljusblå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57B8DD1A-FFB2-4ADD-BE96-C5B8550BB3A3}" type="datetime1">
              <a:rPr lang="sv-SE" smtClean="0"/>
              <a:t>2026-04-17</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935597051"/>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Rubrik, innehåll på ljusblå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5471BEC4-4860-4A11-BD8A-00CD3670128E}" type="datetime1">
              <a:rPr lang="sv-SE" smtClean="0"/>
              <a:t>2026-04-17</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pic>
        <p:nvPicPr>
          <p:cNvPr id="3" name="Bildobjekt 2">
            <a:extLst>
              <a:ext uri="{FF2B5EF4-FFF2-40B4-BE49-F238E27FC236}">
                <a16:creationId xmlns:a16="http://schemas.microsoft.com/office/drawing/2014/main" id="{A41C7DEC-130F-A9F5-C576-149F59326E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95347" y="1783159"/>
            <a:ext cx="5004310" cy="4699507"/>
          </a:xfrm>
          <a:prstGeom prst="rect">
            <a:avLst/>
          </a:prstGeom>
        </p:spPr>
      </p:pic>
    </p:spTree>
    <p:extLst>
      <p:ext uri="{BB962C8B-B14F-4D97-AF65-F5344CB8AC3E}">
        <p14:creationId xmlns:p14="http://schemas.microsoft.com/office/powerpoint/2010/main" val="2848922527"/>
      </p:ext>
    </p:extLst>
  </p:cSld>
  <p:clrMapOvr>
    <a:masterClrMapping/>
  </p:clrMapOvr>
  <p:extLst>
    <p:ext uri="{DCECCB84-F9BA-43D5-87BE-67443E8EF086}">
      <p15:sldGuideLst xmlns:p15="http://schemas.microsoft.com/office/powerpoint/2012/main">
        <p15:guide id="1" orient="horz" pos="1434">
          <p15:clr>
            <a:srgbClr val="FBAE40"/>
          </p15:clr>
        </p15:guide>
        <p15:guide id="2" pos="688">
          <p15:clr>
            <a:srgbClr val="FBAE40"/>
          </p15:clr>
        </p15:guide>
        <p15:guide id="3" orient="horz" pos="7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006127F4-2669-4C9D-BA08-96BBE97BA8D3}" type="datetime1">
              <a:rPr lang="sv-SE" smtClean="0"/>
              <a:t>2026-04-17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94CAAB10-E412-4469-A555-7312D9BE1EB2}" type="datetime1">
              <a:rPr lang="sv-SE" smtClean="0"/>
              <a:t>2026-04-17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19447707-CA54-494D-B50F-B3A7A3341410}" type="datetime1">
              <a:rPr lang="sv-SE" smtClean="0"/>
              <a:t>2026-04-17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4"/>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chemeClr val="accent4"/>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B3EBF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chemeClr val="accent4"/>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8A97CA97-4C2E-4CCA-88EF-4AFE7C16B47D}" type="datetime1">
              <a:rPr lang="sv-SE" smtClean="0"/>
              <a:t>2026-04-17</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981529017"/>
      </p:ext>
    </p:extLst>
  </p:cSld>
  <p:clrMapOvr>
    <a:masterClrMapping/>
  </p:clrMapOvr>
  <p:extLst>
    <p:ext uri="{DCECCB84-F9BA-43D5-87BE-67443E8EF086}">
      <p15:sldGuideLst xmlns:p15="http://schemas.microsoft.com/office/powerpoint/2012/main">
        <p15:guide id="1" pos="55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F81C5410-EC3E-4558-AD10-55C08B88B7A8}" type="datetime1">
              <a:rPr lang="sv-SE" smtClean="0"/>
              <a:t>2026-04-17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F564D0C3-94B2-4C24-A82E-62CFF627620E}" type="datetime1">
              <a:rPr lang="sv-SE" smtClean="0"/>
              <a:t>2026-04-17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4"/>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BE0D510-21D7-4EA6-82ED-D80ECC77BEFC}" type="datetime1">
              <a:rPr lang="sv-SE" smtClean="0"/>
              <a:t>2026-04-17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2E860C49-0722-48D4-92C2-D085FBB6D2A5}" type="datetime1">
              <a:rPr lang="sv-SE" smtClean="0"/>
              <a:t>2026-04-17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496FC918-CEDB-4B3E-BE6E-EB0775BF3D18}" type="datetime1">
              <a:rPr lang="sv-SE" smtClean="0"/>
              <a:t>2026-04-17</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855273FA-2739-49CD-A373-C8586B59E42D}" type="datetime1">
              <a:rPr lang="sv-SE" smtClean="0"/>
              <a:t>2026-04-17</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D064ECFF-E89D-4DD0-983A-D532C4D7D193}" type="datetime1">
              <a:rPr lang="sv-SE" smtClean="0"/>
              <a:t>2026-04-17</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1DFC3811-E4BF-459A-81BA-D581DB52F9D2}" type="datetime1">
              <a:rPr lang="sv-SE" smtClean="0"/>
              <a:t>2026-04-17</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Rubrik, innehåll och ljusbrun bakgrund">
    <p:spTree>
      <p:nvGrpSpPr>
        <p:cNvPr id="1" name=""/>
        <p:cNvGrpSpPr/>
        <p:nvPr/>
      </p:nvGrpSpPr>
      <p:grpSpPr>
        <a:xfrm>
          <a:off x="0" y="0"/>
          <a:ext cx="0" cy="0"/>
          <a:chOff x="0" y="0"/>
          <a:chExt cx="0" cy="0"/>
        </a:xfrm>
      </p:grpSpPr>
      <p:sp>
        <p:nvSpPr>
          <p:cNvPr id="10" name="Frihandsfigur 8">
            <a:extLst>
              <a:ext uri="{FF2B5EF4-FFF2-40B4-BE49-F238E27FC236}">
                <a16:creationId xmlns:a16="http://schemas.microsoft.com/office/drawing/2014/main" id="{2C677635-5EF1-BA7C-4444-33EEC2CFEC11}"/>
              </a:ext>
              <a:ext uri="{C183D7F6-B498-43B3-948B-1728B52AA6E4}">
                <adec:decorative xmlns:adec="http://schemas.microsoft.com/office/drawing/2017/decorative" val="1"/>
              </a:ext>
            </a:extLst>
          </p:cNvPr>
          <p:cNvSpPr/>
          <p:nvPr userDrawn="1"/>
        </p:nvSpPr>
        <p:spPr bwMode="black">
          <a:xfrm flipV="1">
            <a:off x="389467" y="1781462"/>
            <a:ext cx="11413816" cy="4699390"/>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4833217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12" fmla="*/ 0 w 11412000"/>
              <a:gd name="connsiteY12" fmla="*/ 0 h 6099856"/>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4716855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12" fmla="*/ 0 w 11412000"/>
              <a:gd name="connsiteY12" fmla="*/ 0 h 6099856"/>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4716855 h 6099856"/>
              <a:gd name="connsiteX6" fmla="*/ 10414959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12" fmla="*/ 0 w 11412000"/>
              <a:gd name="connsiteY12" fmla="*/ 0 h 6099856"/>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4755142 h 6099856"/>
              <a:gd name="connsiteX6" fmla="*/ 10414959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12" fmla="*/ 0 w 11412000"/>
              <a:gd name="connsiteY12" fmla="*/ 0 h 6099856"/>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4755142 h 6099856"/>
              <a:gd name="connsiteX6" fmla="*/ 10414959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12" fmla="*/ 0 w 11412000"/>
              <a:gd name="connsiteY12" fmla="*/ 0 h 6099856"/>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4755142 h 6099856"/>
              <a:gd name="connsiteX6" fmla="*/ 10414959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 name="connsiteX12" fmla="*/ 0 w 11412000"/>
              <a:gd name="connsiteY12" fmla="*/ 0 h 6099856"/>
              <a:gd name="connsiteX0" fmla="*/ 0 w 11414021"/>
              <a:gd name="connsiteY0" fmla="*/ 0 h 6099856"/>
              <a:gd name="connsiteX1" fmla="*/ 11412000 w 11414021"/>
              <a:gd name="connsiteY1" fmla="*/ 0 h 6099856"/>
              <a:gd name="connsiteX2" fmla="*/ 11412000 w 11414021"/>
              <a:gd name="connsiteY2" fmla="*/ 1400466 h 6099856"/>
              <a:gd name="connsiteX3" fmla="*/ 11412000 w 11414021"/>
              <a:gd name="connsiteY3" fmla="*/ 3026481 h 6099856"/>
              <a:gd name="connsiteX4" fmla="*/ 11412000 w 11414021"/>
              <a:gd name="connsiteY4" fmla="*/ 3606802 h 6099856"/>
              <a:gd name="connsiteX5" fmla="*/ 11412000 w 11414021"/>
              <a:gd name="connsiteY5" fmla="*/ 4755142 h 6099856"/>
              <a:gd name="connsiteX6" fmla="*/ 10414959 w 11414021"/>
              <a:gd name="connsiteY6" fmla="*/ 6099856 h 6099856"/>
              <a:gd name="connsiteX7" fmla="*/ 5706738 w 11414021"/>
              <a:gd name="connsiteY7" fmla="*/ 6099856 h 6099856"/>
              <a:gd name="connsiteX8" fmla="*/ 5004000 w 11414021"/>
              <a:gd name="connsiteY8" fmla="*/ 6099856 h 6099856"/>
              <a:gd name="connsiteX9" fmla="*/ 257 w 11414021"/>
              <a:gd name="connsiteY9" fmla="*/ 6099856 h 6099856"/>
              <a:gd name="connsiteX10" fmla="*/ 257 w 11414021"/>
              <a:gd name="connsiteY10" fmla="*/ 3026481 h 6099856"/>
              <a:gd name="connsiteX11" fmla="*/ 0 w 11414021"/>
              <a:gd name="connsiteY11" fmla="*/ 3026481 h 6099856"/>
              <a:gd name="connsiteX12" fmla="*/ 0 w 11414021"/>
              <a:gd name="connsiteY12" fmla="*/ 0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4021" h="6099856">
                <a:moveTo>
                  <a:pt x="0" y="0"/>
                </a:moveTo>
                <a:lnTo>
                  <a:pt x="11412000" y="0"/>
                </a:lnTo>
                <a:lnTo>
                  <a:pt x="11412000" y="1400466"/>
                </a:lnTo>
                <a:lnTo>
                  <a:pt x="11412000" y="3026481"/>
                </a:lnTo>
                <a:lnTo>
                  <a:pt x="11412000" y="3606802"/>
                </a:lnTo>
                <a:cubicBezTo>
                  <a:pt x="11412000" y="3989582"/>
                  <a:pt x="11416549" y="4142793"/>
                  <a:pt x="11412000" y="4755142"/>
                </a:cubicBezTo>
                <a:cubicBezTo>
                  <a:pt x="11407451" y="5367491"/>
                  <a:pt x="10999622" y="6099856"/>
                  <a:pt x="10414959" y="6099856"/>
                </a:cubicBezTo>
                <a:lnTo>
                  <a:pt x="5706738" y="6099856"/>
                </a:lnTo>
                <a:lnTo>
                  <a:pt x="5004000" y="6099856"/>
                </a:lnTo>
                <a:lnTo>
                  <a:pt x="257" y="6099856"/>
                </a:lnTo>
                <a:lnTo>
                  <a:pt x="257" y="3026481"/>
                </a:lnTo>
                <a:lnTo>
                  <a:pt x="0" y="3026481"/>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53A5136C-46D9-4734-9F65-BA146E127BBF}" type="datetime1">
              <a:rPr lang="sv-SE" smtClean="0"/>
              <a:t>2026-04-17</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
        <p:nvSpPr>
          <p:cNvPr id="7" name="Rubrik 2">
            <a:extLst>
              <a:ext uri="{FF2B5EF4-FFF2-40B4-BE49-F238E27FC236}">
                <a16:creationId xmlns:a16="http://schemas.microsoft.com/office/drawing/2014/main" id="{BA76905D-46C1-D069-3A3E-52B451996A64}"/>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Tree>
    <p:extLst>
      <p:ext uri="{BB962C8B-B14F-4D97-AF65-F5344CB8AC3E}">
        <p14:creationId xmlns:p14="http://schemas.microsoft.com/office/powerpoint/2010/main" val="3117593972"/>
      </p:ext>
    </p:extLst>
  </p:cSld>
  <p:clrMapOvr>
    <a:masterClrMapping/>
  </p:clrMapOvr>
  <p:extLst>
    <p:ext uri="{DCECCB84-F9BA-43D5-87BE-67443E8EF086}">
      <p15:sldGuideLst xmlns:p15="http://schemas.microsoft.com/office/powerpoint/2012/main">
        <p15:guide id="1" orient="horz" pos="1321">
          <p15:clr>
            <a:srgbClr val="FBAE40"/>
          </p15:clr>
        </p15:guide>
        <p15:guide id="2" pos="688">
          <p15:clr>
            <a:srgbClr val="FBAE40"/>
          </p15:clr>
        </p15:guide>
        <p15:guide id="3" orient="horz" pos="57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4"/>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4"/>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B3EBF2"/>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4"/>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01A2A887-702C-4F25-89FE-45D0D2C901EC}" type="datetime1">
              <a:rPr lang="sv-SE" smtClean="0"/>
              <a:t>2026-04-17</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55564229-A2C0-4A97-B037-92093263A481}" type="datetime1">
              <a:rPr lang="sv-SE" smtClean="0"/>
              <a:t>2026-04-17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B3EBF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chemeClr val="accent4"/>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0EBE8F5D-4185-4897-A7D8-30AB2EE62B47}" type="datetime1">
              <a:rPr lang="sv-SE" smtClean="0"/>
              <a:t>2026-04-17</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B3EBF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chemeClr val="accent4"/>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D1E9CEE2-D572-421B-B48C-FF2712ADB1E6}" type="datetime1">
              <a:rPr lang="sv-SE" smtClean="0"/>
              <a:t>2026-04-17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E9B396C0-308F-409A-B0EE-751EEFB8E379}" type="datetime1">
              <a:rPr lang="sv-SE" smtClean="0"/>
              <a:t>2026-04-17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chemeClr val="accent4"/>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6A6BBD6F-57FE-4BF0-82CA-2C4F76EE106F}" type="datetime1">
              <a:rPr lang="sv-SE" smtClean="0"/>
              <a:t>2026-04-17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E8FD97D7-750F-4166-B8E6-919B46FFF5C4}" type="datetime1">
              <a:rPr lang="sv-SE" smtClean="0"/>
              <a:t>2026-04-17</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93" r:id="rId3"/>
    <p:sldLayoutId id="2147483667" r:id="rId4"/>
    <p:sldLayoutId id="2147483650" r:id="rId5"/>
    <p:sldLayoutId id="2147483654" r:id="rId6"/>
    <p:sldLayoutId id="2147483676" r:id="rId7"/>
    <p:sldLayoutId id="2147483652" r:id="rId8"/>
    <p:sldLayoutId id="2147483684" r:id="rId9"/>
    <p:sldLayoutId id="2147483685" r:id="rId10"/>
    <p:sldLayoutId id="2147483689" r:id="rId11"/>
    <p:sldLayoutId id="2147483674" r:id="rId12"/>
    <p:sldLayoutId id="2147483662" r:id="rId13"/>
    <p:sldLayoutId id="2147483666" r:id="rId14"/>
    <p:sldLayoutId id="2147483696" r:id="rId15"/>
    <p:sldLayoutId id="2147483697" r:id="rId16"/>
    <p:sldLayoutId id="2147483691" r:id="rId17"/>
    <p:sldLayoutId id="2147483672" r:id="rId18"/>
    <p:sldLayoutId id="2147483651" r:id="rId19"/>
    <p:sldLayoutId id="2147483663" r:id="rId20"/>
    <p:sldLayoutId id="2147483690" r:id="rId21"/>
    <p:sldLayoutId id="2147483680" r:id="rId22"/>
    <p:sldLayoutId id="2147483675" r:id="rId23"/>
    <p:sldLayoutId id="2147483698" r:id="rId24"/>
    <p:sldLayoutId id="2147483692" r:id="rId25"/>
    <p:sldLayoutId id="2147483695" r:id="rId26"/>
    <p:sldLayoutId id="2147483677" r:id="rId27"/>
    <p:sldLayoutId id="2147483679" r:id="rId28"/>
    <p:sldLayoutId id="2147483661" r:id="rId29"/>
    <p:sldLayoutId id="2147483686" r:id="rId30"/>
    <p:sldLayoutId id="2147483687" r:id="rId31"/>
    <p:sldLayoutId id="2147483688" r:id="rId32"/>
    <p:sldLayoutId id="2147483655" r:id="rId33"/>
    <p:sldLayoutId id="2147483659" r:id="rId34"/>
    <p:sldLayoutId id="2147483660" r:id="rId35"/>
    <p:sldLayoutId id="2147483668" r:id="rId36"/>
    <p:sldLayoutId id="2147483670" r:id="rId37"/>
    <p:sldLayoutId id="2147483694" r:id="rId38"/>
  </p:sldLayoutIdLst>
  <p:hf sldNum="0" hdr="0" ftr="0" dt="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44BBA96-B81F-93F6-A117-A7B742D365B2}"/>
              </a:ext>
            </a:extLst>
          </p:cNvPr>
          <p:cNvSpPr>
            <a:spLocks noGrp="1"/>
          </p:cNvSpPr>
          <p:nvPr>
            <p:ph type="ctrTitle"/>
          </p:nvPr>
        </p:nvSpPr>
        <p:spPr/>
        <p:txBody>
          <a:bodyPr/>
          <a:lstStyle/>
          <a:p>
            <a:r>
              <a:rPr lang="sv-SE"/>
              <a:t>Hälso- och sjukvårdsstrategi</a:t>
            </a:r>
          </a:p>
        </p:txBody>
      </p:sp>
      <p:sp>
        <p:nvSpPr>
          <p:cNvPr id="3" name="Underrubrik 2">
            <a:extLst>
              <a:ext uri="{FF2B5EF4-FFF2-40B4-BE49-F238E27FC236}">
                <a16:creationId xmlns:a16="http://schemas.microsoft.com/office/drawing/2014/main" id="{B936BE0F-FAE8-432F-93BF-D0DFACF99497}"/>
              </a:ext>
            </a:extLst>
          </p:cNvPr>
          <p:cNvSpPr>
            <a:spLocks noGrp="1"/>
          </p:cNvSpPr>
          <p:nvPr>
            <p:ph type="subTitle" idx="1"/>
          </p:nvPr>
        </p:nvSpPr>
        <p:spPr/>
        <p:txBody>
          <a:bodyPr/>
          <a:lstStyle/>
          <a:p>
            <a:r>
              <a:rPr lang="sv-SE"/>
              <a:t>för Västra Götalandsregionen </a:t>
            </a:r>
            <a:br>
              <a:rPr lang="sv-SE"/>
            </a:br>
            <a:r>
              <a:rPr lang="sv-SE"/>
              <a:t>2028-2040</a:t>
            </a:r>
          </a:p>
          <a:p>
            <a:endParaRPr lang="sv-SE"/>
          </a:p>
        </p:txBody>
      </p:sp>
      <p:sp>
        <p:nvSpPr>
          <p:cNvPr id="6" name="Platshållare för datum 5">
            <a:extLst>
              <a:ext uri="{FF2B5EF4-FFF2-40B4-BE49-F238E27FC236}">
                <a16:creationId xmlns:a16="http://schemas.microsoft.com/office/drawing/2014/main" id="{F66CE7F1-0D99-F0E8-A72F-E05C6A15063B}"/>
              </a:ext>
            </a:extLst>
          </p:cNvPr>
          <p:cNvSpPr>
            <a:spLocks noGrp="1"/>
          </p:cNvSpPr>
          <p:nvPr>
            <p:ph type="dt" sz="half" idx="2"/>
          </p:nvPr>
        </p:nvSpPr>
        <p:spPr>
          <a:xfrm>
            <a:off x="8608980" y="136525"/>
            <a:ext cx="3192456" cy="135849"/>
          </a:xfrm>
        </p:spPr>
        <p:txBody>
          <a:bodyPr/>
          <a:lstStyle/>
          <a:p>
            <a:pPr>
              <a:lnSpc>
                <a:spcPct val="130000"/>
              </a:lnSpc>
            </a:pPr>
            <a:r>
              <a:rPr lang="sv-SE" dirty="0"/>
              <a:t>Remissförslag april–september 2026</a:t>
            </a:r>
          </a:p>
        </p:txBody>
      </p:sp>
    </p:spTree>
    <p:extLst>
      <p:ext uri="{BB962C8B-B14F-4D97-AF65-F5344CB8AC3E}">
        <p14:creationId xmlns:p14="http://schemas.microsoft.com/office/powerpoint/2010/main" val="413707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8026B-1D85-1947-F212-2F0C48537823}"/>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AEDBFBE5-4790-DD37-7FA0-6F21A1AF4E7F}"/>
              </a:ext>
            </a:extLst>
          </p:cNvPr>
          <p:cNvSpPr>
            <a:spLocks noGrp="1"/>
          </p:cNvSpPr>
          <p:nvPr>
            <p:ph type="title"/>
          </p:nvPr>
        </p:nvSpPr>
        <p:spPr>
          <a:xfrm>
            <a:off x="1097554" y="2120146"/>
            <a:ext cx="5279351" cy="1315278"/>
          </a:xfrm>
        </p:spPr>
        <p:txBody>
          <a:bodyPr/>
          <a:lstStyle/>
          <a:p>
            <a:r>
              <a:rPr lang="sv-SE" dirty="0"/>
              <a:t>Fyra strategiområden 2028–2040</a:t>
            </a:r>
          </a:p>
        </p:txBody>
      </p:sp>
      <p:sp>
        <p:nvSpPr>
          <p:cNvPr id="6" name="Platshållare för innehåll 1">
            <a:extLst>
              <a:ext uri="{FF2B5EF4-FFF2-40B4-BE49-F238E27FC236}">
                <a16:creationId xmlns:a16="http://schemas.microsoft.com/office/drawing/2014/main" id="{FE933136-8E74-8DA3-06E1-3D650A8350E5}"/>
              </a:ext>
            </a:extLst>
          </p:cNvPr>
          <p:cNvSpPr txBox="1">
            <a:spLocks/>
          </p:cNvSpPr>
          <p:nvPr/>
        </p:nvSpPr>
        <p:spPr>
          <a:xfrm>
            <a:off x="7070652" y="1382233"/>
            <a:ext cx="4529470" cy="4366814"/>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42900" indent="-342900">
              <a:spcAft>
                <a:spcPts val="1200"/>
              </a:spcAft>
              <a:buFont typeface="+mj-lt"/>
              <a:buAutoNum type="arabicPeriod"/>
            </a:pPr>
            <a:r>
              <a:rPr lang="sv-SE" sz="1800" dirty="0"/>
              <a:t>Personcentrerad vård med fokus på </a:t>
            </a:r>
            <a:br>
              <a:rPr lang="sv-SE" sz="1800" dirty="0"/>
            </a:br>
            <a:r>
              <a:rPr lang="sv-SE" sz="1800" dirty="0"/>
              <a:t>närhet, samverkan och kontinuitet  </a:t>
            </a:r>
          </a:p>
          <a:p>
            <a:pPr marL="342900" indent="-342900">
              <a:spcAft>
                <a:spcPts val="1200"/>
              </a:spcAft>
              <a:buFont typeface="+mj-lt"/>
              <a:buAutoNum type="arabicPeriod"/>
            </a:pPr>
            <a:r>
              <a:rPr lang="sv-SE" sz="1800" dirty="0"/>
              <a:t>En hälso- och sjukvård där vi tar </a:t>
            </a:r>
            <a:br>
              <a:rPr lang="sv-SE" sz="1800" dirty="0"/>
            </a:br>
            <a:r>
              <a:rPr lang="sv-SE" sz="1800" dirty="0"/>
              <a:t>ansvar för gemensamma resurser</a:t>
            </a:r>
          </a:p>
          <a:p>
            <a:pPr marL="342900" indent="-342900">
              <a:spcAft>
                <a:spcPts val="1200"/>
              </a:spcAft>
              <a:buFont typeface="+mj-lt"/>
              <a:buAutoNum type="arabicPeriod"/>
            </a:pPr>
            <a:r>
              <a:rPr lang="sv-SE" sz="1800" dirty="0"/>
              <a:t>Framtidens hälso- och sjukvård </a:t>
            </a:r>
            <a:br>
              <a:rPr lang="sv-SE" sz="1800" dirty="0"/>
            </a:br>
            <a:r>
              <a:rPr lang="sv-SE" sz="1800" dirty="0"/>
              <a:t>genom forskning, utbildning, </a:t>
            </a:r>
            <a:br>
              <a:rPr lang="sv-SE" sz="1800" dirty="0"/>
            </a:br>
            <a:r>
              <a:rPr lang="sv-SE" sz="1800" dirty="0"/>
              <a:t>utveckling och innovation</a:t>
            </a:r>
          </a:p>
          <a:p>
            <a:pPr marL="342900" indent="-342900">
              <a:spcAft>
                <a:spcPts val="1200"/>
              </a:spcAft>
              <a:buFont typeface="+mj-lt"/>
              <a:buAutoNum type="arabicPeriod"/>
            </a:pPr>
            <a:r>
              <a:rPr lang="sv-SE" sz="1800" dirty="0"/>
              <a:t>Hälso- och sjukvården som en del </a:t>
            </a:r>
            <a:br>
              <a:rPr lang="sv-SE" sz="1800" dirty="0"/>
            </a:br>
            <a:r>
              <a:rPr lang="sv-SE" sz="1800" dirty="0"/>
              <a:t>i ett hållbart och robust samhälle </a:t>
            </a:r>
          </a:p>
          <a:p>
            <a:pPr marL="0" indent="0">
              <a:buFont typeface="Verdana" panose="020B0604030504040204" pitchFamily="34" charset="0"/>
              <a:buNone/>
            </a:pPr>
            <a:endParaRPr lang="sv-SE" sz="1200" dirty="0"/>
          </a:p>
        </p:txBody>
      </p:sp>
      <p:pic>
        <p:nvPicPr>
          <p:cNvPr id="17" name="Bildobjekt 16">
            <a:extLst>
              <a:ext uri="{FF2B5EF4-FFF2-40B4-BE49-F238E27FC236}">
                <a16:creationId xmlns:a16="http://schemas.microsoft.com/office/drawing/2014/main" id="{7213811C-D913-A5BC-80C3-73263E69718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2058" y="3110954"/>
            <a:ext cx="4121462" cy="2393882"/>
          </a:xfrm>
          <a:prstGeom prst="rect">
            <a:avLst/>
          </a:prstGeom>
        </p:spPr>
      </p:pic>
    </p:spTree>
    <p:extLst>
      <p:ext uri="{BB962C8B-B14F-4D97-AF65-F5344CB8AC3E}">
        <p14:creationId xmlns:p14="http://schemas.microsoft.com/office/powerpoint/2010/main" val="844355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10356-BD20-2AFA-D0C0-DA32F7192AFC}"/>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BAF0DFB1-E6C5-34F5-0C74-EF3FEBDF5DA7}"/>
              </a:ext>
            </a:extLst>
          </p:cNvPr>
          <p:cNvSpPr>
            <a:spLocks noGrp="1"/>
          </p:cNvSpPr>
          <p:nvPr>
            <p:ph type="title"/>
          </p:nvPr>
        </p:nvSpPr>
        <p:spPr/>
        <p:txBody>
          <a:bodyPr/>
          <a:lstStyle/>
          <a:p>
            <a:br>
              <a:rPr lang="sv-SE" sz="1800" dirty="0"/>
            </a:br>
            <a:br>
              <a:rPr lang="sv-SE" sz="1800" dirty="0"/>
            </a:br>
            <a:r>
              <a:rPr lang="sv-SE" sz="1800" dirty="0"/>
              <a:t>Strategiområde 1</a:t>
            </a:r>
            <a:br>
              <a:rPr lang="sv-SE" sz="2400" b="1" dirty="0"/>
            </a:br>
            <a:r>
              <a:rPr lang="sv-SE" dirty="0"/>
              <a:t>Personcentrerad vård med fokus på närhet, </a:t>
            </a:r>
            <a:br>
              <a:rPr lang="sv-SE" dirty="0"/>
            </a:br>
            <a:r>
              <a:rPr lang="sv-SE" dirty="0"/>
              <a:t>samverkan och kontinuitet</a:t>
            </a:r>
            <a:br>
              <a:rPr lang="sv-SE" dirty="0"/>
            </a:br>
            <a:endParaRPr lang="sv-SE" dirty="0"/>
          </a:p>
        </p:txBody>
      </p:sp>
      <p:sp>
        <p:nvSpPr>
          <p:cNvPr id="13" name="Platshållare för innehåll 7">
            <a:extLst>
              <a:ext uri="{FF2B5EF4-FFF2-40B4-BE49-F238E27FC236}">
                <a16:creationId xmlns:a16="http://schemas.microsoft.com/office/drawing/2014/main" id="{36F2BDC1-957A-6608-852D-2276BCD48F5F}"/>
              </a:ext>
            </a:extLst>
          </p:cNvPr>
          <p:cNvSpPr txBox="1">
            <a:spLocks/>
          </p:cNvSpPr>
          <p:nvPr/>
        </p:nvSpPr>
        <p:spPr>
          <a:xfrm>
            <a:off x="1070376" y="2438257"/>
            <a:ext cx="4778899" cy="3241383"/>
          </a:xfrm>
          <a:prstGeom prst="rect">
            <a:avLst/>
          </a:prstGeom>
        </p:spPr>
        <p:txBody>
          <a:bodyPr vert="horz" lIns="0" tIns="0" rIns="0" bIns="0"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fontAlgn="base">
              <a:spcAft>
                <a:spcPts val="600"/>
              </a:spcAft>
              <a:buNone/>
            </a:pPr>
            <a:r>
              <a:rPr lang="sv-SE" sz="1800">
                <a:ea typeface="Verdana"/>
              </a:rPr>
              <a:t>Du som invånare upplever kontakten med vården som trygg och enkel</a:t>
            </a:r>
            <a:endParaRPr lang="sv-SE">
              <a:ea typeface="Verdana"/>
            </a:endParaRPr>
          </a:p>
          <a:p>
            <a:pPr marL="0" indent="0">
              <a:spcAft>
                <a:spcPts val="600"/>
              </a:spcAft>
              <a:buNone/>
            </a:pPr>
            <a:r>
              <a:rPr lang="sv-SE" sz="1800">
                <a:ea typeface="Verdana"/>
              </a:rPr>
              <a:t>Du och dina närstående förstår hur ni kan vara delaktiga i din vård</a:t>
            </a:r>
          </a:p>
        </p:txBody>
      </p:sp>
      <p:sp>
        <p:nvSpPr>
          <p:cNvPr id="11" name="textruta 10">
            <a:extLst>
              <a:ext uri="{FF2B5EF4-FFF2-40B4-BE49-F238E27FC236}">
                <a16:creationId xmlns:a16="http://schemas.microsoft.com/office/drawing/2014/main" id="{5BD5C4E2-CF0C-E1FE-48E9-487910C0DCD8}"/>
              </a:ext>
            </a:extLst>
          </p:cNvPr>
          <p:cNvSpPr txBox="1"/>
          <p:nvPr/>
        </p:nvSpPr>
        <p:spPr>
          <a:xfrm>
            <a:off x="7193604" y="1945651"/>
            <a:ext cx="4622374" cy="3171451"/>
          </a:xfrm>
          <a:prstGeom prst="round1Rect">
            <a:avLst/>
          </a:prstGeom>
          <a:noFill/>
        </p:spPr>
        <p:txBody>
          <a:bodyPr wrap="square" lIns="324000" tIns="540000" rIns="324000" bIns="432000" rtlCol="0">
            <a:spAutoFit/>
          </a:bodyPr>
          <a:lstStyle/>
          <a:p>
            <a:pPr marL="0" marR="0" lvl="1" algn="l" defTabSz="914400" rtl="0" eaLnBrk="1" fontAlgn="base" latinLnBrk="0" hangingPunct="1">
              <a:lnSpc>
                <a:spcPct val="120000"/>
              </a:lnSpc>
              <a:spcBef>
                <a:spcPts val="0"/>
              </a:spcBef>
              <a:spcAft>
                <a:spcPts val="600"/>
              </a:spcAft>
              <a:buClrTx/>
              <a:buSzPct val="150000"/>
              <a:tabLst/>
              <a:defRPr/>
            </a:pPr>
            <a:r>
              <a:rPr lang="sv-SE" b="1">
                <a:solidFill>
                  <a:srgbClr val="000000"/>
                </a:solidFill>
                <a:latin typeface="Verdana" panose="020B0604030504040204" pitchFamily="34" charset="0"/>
              </a:rPr>
              <a:t>Långsiktiga insatser</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Stärk primärvården som nav</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lang="sv-SE">
                <a:solidFill>
                  <a:srgbClr val="000000"/>
                </a:solidFill>
                <a:latin typeface="Verdana"/>
              </a:rPr>
              <a:t>Säkerställ jämlik tillgång till specialiserad vård</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Främja samverkan mellan vårdaktörer </a:t>
            </a:r>
            <a:endParaRPr lang="sv-SE"/>
          </a:p>
        </p:txBody>
      </p:sp>
    </p:spTree>
    <p:extLst>
      <p:ext uri="{BB962C8B-B14F-4D97-AF65-F5344CB8AC3E}">
        <p14:creationId xmlns:p14="http://schemas.microsoft.com/office/powerpoint/2010/main" val="4088903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F98C1-4C7B-C493-8161-D0CB98015331}"/>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86ABF072-79A7-4CBE-8254-19F1AC599EA3}"/>
              </a:ext>
            </a:extLst>
          </p:cNvPr>
          <p:cNvSpPr>
            <a:spLocks noGrp="1"/>
          </p:cNvSpPr>
          <p:nvPr>
            <p:ph type="title"/>
          </p:nvPr>
        </p:nvSpPr>
        <p:spPr/>
        <p:txBody>
          <a:bodyPr/>
          <a:lstStyle/>
          <a:p>
            <a:br>
              <a:rPr lang="sv-SE" sz="1800"/>
            </a:br>
            <a:br>
              <a:rPr lang="sv-SE" sz="1800"/>
            </a:br>
            <a:r>
              <a:rPr lang="sv-SE" sz="1800"/>
              <a:t>Strategiområde 2</a:t>
            </a:r>
            <a:br>
              <a:rPr lang="sv-SE" sz="2400" b="1"/>
            </a:br>
            <a:r>
              <a:rPr lang="sv-SE"/>
              <a:t>En hälso- och sjukvård där vi tar ansvar </a:t>
            </a:r>
            <a:br>
              <a:rPr lang="sv-SE"/>
            </a:br>
            <a:r>
              <a:rPr lang="sv-SE"/>
              <a:t>för gemensamma resurser</a:t>
            </a:r>
            <a:br>
              <a:rPr lang="sv-SE"/>
            </a:br>
            <a:endParaRPr lang="sv-SE"/>
          </a:p>
        </p:txBody>
      </p:sp>
      <p:sp>
        <p:nvSpPr>
          <p:cNvPr id="13" name="Platshållare för innehåll 7">
            <a:extLst>
              <a:ext uri="{FF2B5EF4-FFF2-40B4-BE49-F238E27FC236}">
                <a16:creationId xmlns:a16="http://schemas.microsoft.com/office/drawing/2014/main" id="{5495AD2A-4CA7-CC2E-6F87-3C2A82CBE220}"/>
              </a:ext>
            </a:extLst>
          </p:cNvPr>
          <p:cNvSpPr txBox="1">
            <a:spLocks/>
          </p:cNvSpPr>
          <p:nvPr/>
        </p:nvSpPr>
        <p:spPr>
          <a:xfrm>
            <a:off x="1108007" y="2430983"/>
            <a:ext cx="5381172" cy="3241383"/>
          </a:xfrm>
          <a:prstGeom prst="rect">
            <a:avLst/>
          </a:prstGeom>
        </p:spPr>
        <p:txBody>
          <a:bodyPr vert="horz" lIns="0" tIns="0" rIns="0" bIns="0"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fontAlgn="base">
              <a:spcAft>
                <a:spcPts val="1200"/>
              </a:spcAft>
              <a:buNone/>
            </a:pPr>
            <a:r>
              <a:rPr lang="en-US" sz="1800">
                <a:ea typeface="Verdana"/>
              </a:rPr>
              <a:t>V</a:t>
            </a:r>
            <a:r>
              <a:rPr lang="sv-SE" sz="1800" err="1">
                <a:ea typeface="Verdana"/>
              </a:rPr>
              <a:t>ården</a:t>
            </a:r>
            <a:r>
              <a:rPr lang="sv-SE" sz="1800">
                <a:ea typeface="Verdana"/>
              </a:rPr>
              <a:t> utvecklas ständigt, med nya möjligheter att bota och behandla sjukdomar som tidigare inte kunde behandlas. Denna utveckling vill vi att du som patient ska få tillgång till när du behöver. </a:t>
            </a:r>
            <a:endParaRPr lang="en-US"/>
          </a:p>
          <a:p>
            <a:pPr marL="0" indent="0">
              <a:spcAft>
                <a:spcPts val="1200"/>
              </a:spcAft>
              <a:buNone/>
            </a:pPr>
            <a:r>
              <a:rPr lang="sv-SE" sz="1800">
                <a:ea typeface="Verdana"/>
              </a:rPr>
              <a:t>Samtidigt har VGR ett ansvar att använda våra resurser så att de skapar största möjliga nytta. Det kräver att alla hjälps åt och att vården används på bästa sätt. </a:t>
            </a:r>
            <a:endParaRPr lang="sv-SE"/>
          </a:p>
        </p:txBody>
      </p:sp>
      <p:sp>
        <p:nvSpPr>
          <p:cNvPr id="6" name="textruta 5">
            <a:extLst>
              <a:ext uri="{FF2B5EF4-FFF2-40B4-BE49-F238E27FC236}">
                <a16:creationId xmlns:a16="http://schemas.microsoft.com/office/drawing/2014/main" id="{CF021A82-A400-144A-5788-EEE309B2B09B}"/>
              </a:ext>
            </a:extLst>
          </p:cNvPr>
          <p:cNvSpPr txBox="1"/>
          <p:nvPr/>
        </p:nvSpPr>
        <p:spPr>
          <a:xfrm>
            <a:off x="7190678" y="1952294"/>
            <a:ext cx="4622374" cy="3094507"/>
          </a:xfrm>
          <a:prstGeom prst="round1Rect">
            <a:avLst/>
          </a:prstGeom>
          <a:noFill/>
        </p:spPr>
        <p:txBody>
          <a:bodyPr wrap="square" lIns="324000" tIns="540000" rIns="324000" bIns="432000" rtlCol="0" anchor="t">
            <a:spAutoFit/>
          </a:bodyPr>
          <a:lstStyle/>
          <a:p>
            <a:pPr marL="0" marR="0" lvl="1" algn="l" defTabSz="914400" rtl="0" eaLnBrk="1" fontAlgn="base" latinLnBrk="0" hangingPunct="1">
              <a:lnSpc>
                <a:spcPct val="120000"/>
              </a:lnSpc>
              <a:spcBef>
                <a:spcPts val="0"/>
              </a:spcBef>
              <a:spcAft>
                <a:spcPts val="600"/>
              </a:spcAft>
              <a:buClrTx/>
              <a:buSzPct val="150000"/>
              <a:tabLst/>
              <a:defRPr/>
            </a:pPr>
            <a:r>
              <a:rPr lang="sv-SE" b="1">
                <a:solidFill>
                  <a:srgbClr val="000000"/>
                </a:solidFill>
                <a:latin typeface="Verdana" panose="020B0604030504040204" pitchFamily="34" charset="0"/>
              </a:rPr>
              <a:t>Långsiktiga insatser</a:t>
            </a:r>
          </a:p>
          <a:p>
            <a:pPr marL="285750" lvl="1" indent="-285750" fontAlgn="base">
              <a:lnSpc>
                <a:spcPct val="120000"/>
              </a:lnSpc>
              <a:spcAft>
                <a:spcPts val="600"/>
              </a:spcAft>
              <a:buSzPct val="150000"/>
              <a:buFont typeface="Arial" panose="020B0604020202020204" pitchFamily="34" charset="0"/>
              <a:buChar char="•"/>
              <a:defRPr/>
            </a:pPr>
            <a:r>
              <a:rPr lang="sv-SE">
                <a:solidFill>
                  <a:srgbClr val="000000"/>
                </a:solidFill>
                <a:latin typeface="Verdana"/>
              </a:rPr>
              <a:t>Fortsätt</a:t>
            </a:r>
            <a:r>
              <a:rPr kumimoji="0" lang="sv-SE" b="0" i="0" u="none" strike="noStrike" kern="1200" cap="none" spc="0" normalizeH="0" baseline="0" noProof="0">
                <a:ln>
                  <a:noFill/>
                </a:ln>
                <a:solidFill>
                  <a:srgbClr val="000000"/>
                </a:solidFill>
                <a:effectLst/>
                <a:uLnTx/>
                <a:uFillTx/>
                <a:latin typeface="Verdana"/>
                <a:ea typeface="+mn-ea"/>
                <a:cs typeface="+mn-cs"/>
              </a:rPr>
              <a:t> </a:t>
            </a:r>
            <a:r>
              <a:rPr lang="sv-SE">
                <a:solidFill>
                  <a:srgbClr val="000000"/>
                </a:solidFill>
                <a:latin typeface="Verdana"/>
              </a:rPr>
              <a:t>arbeta med </a:t>
            </a:r>
            <a:r>
              <a:rPr kumimoji="0" lang="sv-SE" b="0" i="0" u="none" strike="noStrike" kern="1200" cap="none" spc="0" normalizeH="0" baseline="0" noProof="0">
                <a:ln>
                  <a:noFill/>
                </a:ln>
                <a:solidFill>
                  <a:srgbClr val="000000"/>
                </a:solidFill>
                <a:effectLst/>
                <a:uLnTx/>
                <a:uFillTx/>
                <a:latin typeface="Verdana"/>
                <a:ea typeface="+mn-ea"/>
                <a:cs typeface="+mn-cs"/>
              </a:rPr>
              <a:t>modeller för prioritering</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lang="sv-SE">
                <a:solidFill>
                  <a:srgbClr val="000000"/>
                </a:solidFill>
                <a:latin typeface="Verdana"/>
              </a:rPr>
              <a:t>Stärk invånarnas förmågor och förutsättningar att bidra till god hälsa </a:t>
            </a:r>
            <a:endParaRPr lang="sv-SE"/>
          </a:p>
        </p:txBody>
      </p:sp>
    </p:spTree>
    <p:extLst>
      <p:ext uri="{BB962C8B-B14F-4D97-AF65-F5344CB8AC3E}">
        <p14:creationId xmlns:p14="http://schemas.microsoft.com/office/powerpoint/2010/main" val="2110394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7A717-F33C-4F42-D9D6-CE5DC2F74CD4}"/>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9E3343E1-556C-12DB-CE3A-D42A7FC102C0}"/>
              </a:ext>
            </a:extLst>
          </p:cNvPr>
          <p:cNvSpPr>
            <a:spLocks noGrp="1"/>
          </p:cNvSpPr>
          <p:nvPr>
            <p:ph type="title"/>
          </p:nvPr>
        </p:nvSpPr>
        <p:spPr>
          <a:xfrm>
            <a:off x="1097554" y="136800"/>
            <a:ext cx="10949134" cy="1576800"/>
          </a:xfrm>
        </p:spPr>
        <p:txBody>
          <a:bodyPr/>
          <a:lstStyle/>
          <a:p>
            <a:br>
              <a:rPr lang="sv-SE" sz="1800"/>
            </a:br>
            <a:br>
              <a:rPr lang="sv-SE" sz="1800"/>
            </a:br>
            <a:r>
              <a:rPr lang="sv-SE" sz="1800"/>
              <a:t>Strategiområde 3</a:t>
            </a:r>
            <a:br>
              <a:rPr lang="sv-SE" sz="2400" b="1"/>
            </a:br>
            <a:r>
              <a:rPr lang="sv-SE"/>
              <a:t>Framtidens hälso- och sjukvård genom forskning, utbildning, utveckling och innovation </a:t>
            </a:r>
            <a:br>
              <a:rPr lang="sv-SE"/>
            </a:br>
            <a:endParaRPr lang="sv-SE"/>
          </a:p>
        </p:txBody>
      </p:sp>
      <p:sp>
        <p:nvSpPr>
          <p:cNvPr id="13" name="Platshållare för innehåll 7">
            <a:extLst>
              <a:ext uri="{FF2B5EF4-FFF2-40B4-BE49-F238E27FC236}">
                <a16:creationId xmlns:a16="http://schemas.microsoft.com/office/drawing/2014/main" id="{B306FFF2-FB46-6693-8504-0FDEA9F7BB6A}"/>
              </a:ext>
            </a:extLst>
          </p:cNvPr>
          <p:cNvSpPr txBox="1">
            <a:spLocks/>
          </p:cNvSpPr>
          <p:nvPr/>
        </p:nvSpPr>
        <p:spPr>
          <a:xfrm>
            <a:off x="1069598" y="2419029"/>
            <a:ext cx="4778899" cy="3241383"/>
          </a:xfrm>
          <a:prstGeom prst="rect">
            <a:avLst/>
          </a:prstGeom>
        </p:spPr>
        <p:txBody>
          <a:bodyPr vert="horz" lIns="0" tIns="0" rIns="0" bIns="0"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fontAlgn="base">
              <a:spcAft>
                <a:spcPts val="1200"/>
              </a:spcAft>
              <a:buNone/>
            </a:pPr>
            <a:r>
              <a:rPr lang="sv-SE" sz="1800"/>
              <a:t>Vi tar tillvara den senaste kunskapen och nya idéer för att du även i framtiden ska kunna ta del av en god vård. </a:t>
            </a:r>
          </a:p>
          <a:p>
            <a:pPr marL="0" indent="0" fontAlgn="base">
              <a:spcAft>
                <a:spcPts val="1200"/>
              </a:spcAft>
              <a:buNone/>
            </a:pPr>
            <a:r>
              <a:rPr lang="sv-SE" sz="1800"/>
              <a:t>Forskning och utveckling gör att vi kan förbättra vården i Västra Götaland. </a:t>
            </a:r>
          </a:p>
          <a:p>
            <a:pPr marL="0" indent="0" fontAlgn="base">
              <a:spcAft>
                <a:spcPts val="1200"/>
              </a:spcAft>
              <a:buNone/>
            </a:pPr>
            <a:r>
              <a:rPr lang="sv-SE" sz="1800"/>
              <a:t>Ny teknik ger dig stöd att ta hand om din hälsa utifrån dina behov.  </a:t>
            </a:r>
          </a:p>
        </p:txBody>
      </p:sp>
      <p:sp>
        <p:nvSpPr>
          <p:cNvPr id="10" name="textruta 9">
            <a:extLst>
              <a:ext uri="{FF2B5EF4-FFF2-40B4-BE49-F238E27FC236}">
                <a16:creationId xmlns:a16="http://schemas.microsoft.com/office/drawing/2014/main" id="{37A003D7-9269-E16D-10FD-EE6320724F5E}"/>
              </a:ext>
            </a:extLst>
          </p:cNvPr>
          <p:cNvSpPr txBox="1"/>
          <p:nvPr/>
        </p:nvSpPr>
        <p:spPr>
          <a:xfrm>
            <a:off x="7190678" y="1952294"/>
            <a:ext cx="4622374" cy="4611012"/>
          </a:xfrm>
          <a:prstGeom prst="round1Rect">
            <a:avLst/>
          </a:prstGeom>
          <a:noFill/>
        </p:spPr>
        <p:txBody>
          <a:bodyPr wrap="square" lIns="324000" tIns="540000" rIns="324000" bIns="432000" rtlCol="0" anchor="t">
            <a:spAutoFit/>
          </a:bodyPr>
          <a:lstStyle/>
          <a:p>
            <a:pPr marL="0" marR="0" lvl="1" algn="l" defTabSz="914400" rtl="0" eaLnBrk="1" fontAlgn="base" latinLnBrk="0" hangingPunct="1">
              <a:lnSpc>
                <a:spcPct val="120000"/>
              </a:lnSpc>
              <a:spcBef>
                <a:spcPts val="0"/>
              </a:spcBef>
              <a:spcAft>
                <a:spcPts val="600"/>
              </a:spcAft>
              <a:buClrTx/>
              <a:buSzPct val="150000"/>
              <a:tabLst/>
              <a:defRPr/>
            </a:pPr>
            <a:r>
              <a:rPr lang="sv-SE" b="1">
                <a:solidFill>
                  <a:srgbClr val="000000"/>
                </a:solidFill>
                <a:latin typeface="Verdana" panose="020B0604030504040204" pitchFamily="34" charset="0"/>
              </a:rPr>
              <a:t>Långsiktiga insatser</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Snabba på utvecklingen från idé till patientnytta</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Stärk samverkan kring forskning, utbildning, utveckling och innovation</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Stärk kompetensförsörjningen för framtidens </a:t>
            </a:r>
            <a:r>
              <a:rPr lang="sv-SE">
                <a:solidFill>
                  <a:srgbClr val="000000"/>
                </a:solidFill>
                <a:latin typeface="Verdana"/>
              </a:rPr>
              <a:t>vård</a:t>
            </a:r>
            <a:endParaRPr kumimoji="0" lang="sv-SE" b="0" i="0" u="none" strike="noStrike" kern="1200" cap="none" spc="0" normalizeH="0" baseline="0" noProof="0">
              <a:ln>
                <a:noFill/>
              </a:ln>
              <a:solidFill>
                <a:srgbClr val="000000"/>
              </a:solidFill>
              <a:effectLst/>
              <a:uLnTx/>
              <a:uFillTx/>
              <a:latin typeface="Verdana"/>
              <a:ea typeface="+mn-ea"/>
              <a:cs typeface="+mn-cs"/>
            </a:endParaRP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endParaRPr lang="sv-SE" sz="2000"/>
          </a:p>
        </p:txBody>
      </p:sp>
    </p:spTree>
    <p:extLst>
      <p:ext uri="{BB962C8B-B14F-4D97-AF65-F5344CB8AC3E}">
        <p14:creationId xmlns:p14="http://schemas.microsoft.com/office/powerpoint/2010/main" val="175658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716A9B-A239-CB95-5927-09D135863F5B}"/>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A2D08538-926A-0071-3B21-0A6708D13818}"/>
              </a:ext>
            </a:extLst>
          </p:cNvPr>
          <p:cNvSpPr>
            <a:spLocks noGrp="1"/>
          </p:cNvSpPr>
          <p:nvPr>
            <p:ph type="title"/>
          </p:nvPr>
        </p:nvSpPr>
        <p:spPr/>
        <p:txBody>
          <a:bodyPr/>
          <a:lstStyle/>
          <a:p>
            <a:br>
              <a:rPr lang="sv-SE" sz="1800" dirty="0"/>
            </a:br>
            <a:br>
              <a:rPr lang="sv-SE" sz="1800" dirty="0"/>
            </a:br>
            <a:r>
              <a:rPr lang="sv-SE" sz="1800" dirty="0"/>
              <a:t>Strategiområde 4</a:t>
            </a:r>
            <a:br>
              <a:rPr lang="sv-SE" sz="2400" b="1" dirty="0"/>
            </a:br>
            <a:r>
              <a:rPr lang="sv-SE" dirty="0"/>
              <a:t>Hälso- och sjukvården som en del av </a:t>
            </a:r>
            <a:br>
              <a:rPr lang="sv-SE" dirty="0"/>
            </a:br>
            <a:r>
              <a:rPr lang="sv-SE" dirty="0"/>
              <a:t>ett hållbart och robust samhälle</a:t>
            </a:r>
            <a:br>
              <a:rPr lang="sv-SE" dirty="0"/>
            </a:br>
            <a:endParaRPr lang="sv-SE" dirty="0"/>
          </a:p>
        </p:txBody>
      </p:sp>
      <p:sp>
        <p:nvSpPr>
          <p:cNvPr id="11" name="Platshållare för innehåll 7">
            <a:extLst>
              <a:ext uri="{FF2B5EF4-FFF2-40B4-BE49-F238E27FC236}">
                <a16:creationId xmlns:a16="http://schemas.microsoft.com/office/drawing/2014/main" id="{B320B813-58B9-DD99-96CA-DBF23E533B74}"/>
              </a:ext>
            </a:extLst>
          </p:cNvPr>
          <p:cNvSpPr txBox="1">
            <a:spLocks/>
          </p:cNvSpPr>
          <p:nvPr/>
        </p:nvSpPr>
        <p:spPr>
          <a:xfrm>
            <a:off x="1078622" y="2409020"/>
            <a:ext cx="4778899" cy="3241383"/>
          </a:xfrm>
          <a:prstGeom prst="rect">
            <a:avLst/>
          </a:prstGeom>
        </p:spPr>
        <p:txBody>
          <a:bodyPr vert="horz" lIns="0" tIns="0" rIns="0" bIns="0" rtlCol="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fontAlgn="base">
              <a:spcAft>
                <a:spcPts val="1200"/>
              </a:spcAft>
              <a:buNone/>
            </a:pPr>
            <a:r>
              <a:rPr lang="sv-SE" sz="1800"/>
              <a:t>Vi möter dina och framtida generationers behov av vård och vi möter förändringar i samhället som beror på ökade klyftor, klimatförändringar och ökad global oro.</a:t>
            </a:r>
          </a:p>
          <a:p>
            <a:pPr marL="0" indent="0" fontAlgn="base">
              <a:spcAft>
                <a:spcPts val="1200"/>
              </a:spcAft>
              <a:buNone/>
            </a:pPr>
            <a:r>
              <a:rPr lang="sv-SE" sz="1800"/>
              <a:t>Du kan lita på att vården är långsiktigt hållbar. </a:t>
            </a:r>
          </a:p>
        </p:txBody>
      </p:sp>
      <p:sp>
        <p:nvSpPr>
          <p:cNvPr id="17" name="textruta 16">
            <a:extLst>
              <a:ext uri="{FF2B5EF4-FFF2-40B4-BE49-F238E27FC236}">
                <a16:creationId xmlns:a16="http://schemas.microsoft.com/office/drawing/2014/main" id="{B6578315-5B2C-4A84-4883-7C81F58AACA7}"/>
              </a:ext>
            </a:extLst>
          </p:cNvPr>
          <p:cNvSpPr txBox="1"/>
          <p:nvPr/>
        </p:nvSpPr>
        <p:spPr>
          <a:xfrm>
            <a:off x="7189694" y="1948612"/>
            <a:ext cx="4622374" cy="3171451"/>
          </a:xfrm>
          <a:prstGeom prst="round1Rect">
            <a:avLst/>
          </a:prstGeom>
          <a:noFill/>
        </p:spPr>
        <p:txBody>
          <a:bodyPr wrap="square" lIns="324000" tIns="540000" rIns="324000" bIns="432000" rtlCol="0" anchor="t">
            <a:spAutoFit/>
          </a:bodyPr>
          <a:lstStyle/>
          <a:p>
            <a:pPr marL="0" marR="0" lvl="1" algn="l" defTabSz="914400" rtl="0" eaLnBrk="1" fontAlgn="base" latinLnBrk="0" hangingPunct="1">
              <a:lnSpc>
                <a:spcPct val="120000"/>
              </a:lnSpc>
              <a:spcBef>
                <a:spcPts val="0"/>
              </a:spcBef>
              <a:spcAft>
                <a:spcPts val="600"/>
              </a:spcAft>
              <a:buClrTx/>
              <a:buSzPct val="150000"/>
              <a:tabLst/>
              <a:defRPr/>
            </a:pPr>
            <a:r>
              <a:rPr lang="sv-SE" b="1">
                <a:solidFill>
                  <a:srgbClr val="000000"/>
                </a:solidFill>
                <a:latin typeface="Verdana" panose="020B0604030504040204" pitchFamily="34" charset="0"/>
              </a:rPr>
              <a:t>Långsiktiga insatser</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Stärk samverkan för ett hälsofrämjande samhälle</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Ta steg för en klimatneutral vård</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b="0" i="0" u="none" strike="noStrike" kern="1200" cap="none" spc="0" normalizeH="0" baseline="0" noProof="0">
                <a:ln>
                  <a:noFill/>
                </a:ln>
                <a:solidFill>
                  <a:srgbClr val="000000"/>
                </a:solidFill>
                <a:effectLst/>
                <a:uLnTx/>
                <a:uFillTx/>
                <a:latin typeface="Verdana"/>
                <a:ea typeface="+mn-ea"/>
                <a:cs typeface="+mn-cs"/>
              </a:rPr>
              <a:t>Utveckla en robust </a:t>
            </a:r>
            <a:r>
              <a:rPr lang="sv-SE">
                <a:solidFill>
                  <a:srgbClr val="000000"/>
                </a:solidFill>
                <a:latin typeface="Verdana"/>
              </a:rPr>
              <a:t>vård</a:t>
            </a:r>
            <a:endParaRPr lang="sv-SE" sz="2000"/>
          </a:p>
        </p:txBody>
      </p:sp>
    </p:spTree>
    <p:extLst>
      <p:ext uri="{BB962C8B-B14F-4D97-AF65-F5344CB8AC3E}">
        <p14:creationId xmlns:p14="http://schemas.microsoft.com/office/powerpoint/2010/main" val="296038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02D96-57F0-2F52-FCB5-CFCEE940A694}"/>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821152FC-8C91-484A-4783-6208A610A865}"/>
              </a:ext>
            </a:extLst>
          </p:cNvPr>
          <p:cNvSpPr>
            <a:spLocks noGrp="1"/>
          </p:cNvSpPr>
          <p:nvPr>
            <p:ph type="title"/>
          </p:nvPr>
        </p:nvSpPr>
        <p:spPr/>
        <p:txBody>
          <a:bodyPr/>
          <a:lstStyle/>
          <a:p>
            <a:r>
              <a:rPr lang="sv-SE" dirty="0"/>
              <a:t>Fokusområden</a:t>
            </a:r>
          </a:p>
        </p:txBody>
      </p:sp>
    </p:spTree>
    <p:extLst>
      <p:ext uri="{BB962C8B-B14F-4D97-AF65-F5344CB8AC3E}">
        <p14:creationId xmlns:p14="http://schemas.microsoft.com/office/powerpoint/2010/main" val="3200193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26E84-04F8-CD17-20B7-C188F8D5DFF4}"/>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65CDA667-69D1-4581-8A79-2C3EF8CD4327}"/>
              </a:ext>
            </a:extLst>
          </p:cNvPr>
          <p:cNvSpPr>
            <a:spLocks noGrp="1"/>
          </p:cNvSpPr>
          <p:nvPr>
            <p:ph type="title"/>
          </p:nvPr>
        </p:nvSpPr>
        <p:spPr/>
        <p:txBody>
          <a:bodyPr/>
          <a:lstStyle/>
          <a:p>
            <a:r>
              <a:rPr lang="sv-SE" dirty="0"/>
              <a:t>Tre fokusområden</a:t>
            </a:r>
          </a:p>
        </p:txBody>
      </p:sp>
      <p:sp>
        <p:nvSpPr>
          <p:cNvPr id="6" name="Platshållare för innehåll 1">
            <a:extLst>
              <a:ext uri="{FF2B5EF4-FFF2-40B4-BE49-F238E27FC236}">
                <a16:creationId xmlns:a16="http://schemas.microsoft.com/office/drawing/2014/main" id="{5EBCA403-3B0E-E0C3-68FA-612D3332778F}"/>
              </a:ext>
            </a:extLst>
          </p:cNvPr>
          <p:cNvSpPr txBox="1">
            <a:spLocks/>
          </p:cNvSpPr>
          <p:nvPr/>
        </p:nvSpPr>
        <p:spPr>
          <a:xfrm>
            <a:off x="7085721" y="1371397"/>
            <a:ext cx="4036061" cy="3311525"/>
          </a:xfrm>
          <a:prstGeom prst="rect">
            <a:avLst/>
          </a:prstGeom>
        </p:spPr>
        <p:txBody>
          <a:bodyPr vert="horz" lIns="0" tIns="0" rIns="0" bIns="0" rtlCol="0" anchor="ctr">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42900" indent="-342900">
              <a:spcAft>
                <a:spcPts val="1200"/>
              </a:spcAft>
              <a:buFont typeface="+mj-lt"/>
              <a:buAutoNum type="arabicPeriod"/>
            </a:pPr>
            <a:endParaRPr lang="sv-SE" sz="1800"/>
          </a:p>
          <a:p>
            <a:pPr marL="342900" indent="-342900">
              <a:spcAft>
                <a:spcPts val="1200"/>
              </a:spcAft>
              <a:buFont typeface="+mj-lt"/>
              <a:buAutoNum type="arabicPeriod"/>
            </a:pPr>
            <a:r>
              <a:rPr lang="sv-SE" sz="1800"/>
              <a:t>Kontinuitet mellan vård </a:t>
            </a:r>
            <a:br>
              <a:rPr lang="sv-SE" sz="1800"/>
            </a:br>
            <a:r>
              <a:rPr lang="sv-SE" sz="1800"/>
              <a:t>och patient </a:t>
            </a:r>
          </a:p>
          <a:p>
            <a:pPr marL="342900" indent="-342900">
              <a:spcAft>
                <a:spcPts val="1200"/>
              </a:spcAft>
              <a:buFont typeface="+mj-lt"/>
              <a:buAutoNum type="arabicPeriod"/>
            </a:pPr>
            <a:r>
              <a:rPr lang="sv-SE" sz="1800"/>
              <a:t>Rusta vården för en osäker framtid</a:t>
            </a:r>
          </a:p>
          <a:p>
            <a:pPr marL="342900" indent="-342900">
              <a:spcAft>
                <a:spcPts val="1200"/>
              </a:spcAft>
              <a:buFont typeface="+mj-lt"/>
              <a:buAutoNum type="arabicPeriod"/>
            </a:pPr>
            <a:r>
              <a:rPr lang="sv-SE" sz="1800"/>
              <a:t>Trygg och tillgänglig vårdinformation</a:t>
            </a:r>
          </a:p>
          <a:p>
            <a:pPr marL="0" indent="0">
              <a:buFont typeface="Verdana" panose="020B0604030504040204" pitchFamily="34" charset="0"/>
              <a:buNone/>
            </a:pPr>
            <a:endParaRPr lang="sv-SE" sz="1400"/>
          </a:p>
        </p:txBody>
      </p:sp>
    </p:spTree>
    <p:extLst>
      <p:ext uri="{BB962C8B-B14F-4D97-AF65-F5344CB8AC3E}">
        <p14:creationId xmlns:p14="http://schemas.microsoft.com/office/powerpoint/2010/main" val="1618645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EA860F-5E69-A4B1-7753-C0389D2F985A}"/>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E2FC2BB5-9B58-0EF3-F86D-8FECBF87F5E5}"/>
              </a:ext>
            </a:extLst>
          </p:cNvPr>
          <p:cNvSpPr>
            <a:spLocks noGrp="1"/>
          </p:cNvSpPr>
          <p:nvPr>
            <p:ph type="title"/>
          </p:nvPr>
        </p:nvSpPr>
        <p:spPr>
          <a:xfrm>
            <a:off x="1055022" y="168699"/>
            <a:ext cx="10046304" cy="1576800"/>
          </a:xfrm>
        </p:spPr>
        <p:txBody>
          <a:bodyPr/>
          <a:lstStyle/>
          <a:p>
            <a:r>
              <a:rPr lang="sv-SE" sz="1800" dirty="0"/>
              <a:t>Fokusområde 1</a:t>
            </a:r>
            <a:br>
              <a:rPr lang="sv-SE" sz="2400" b="1" dirty="0"/>
            </a:br>
            <a:r>
              <a:rPr lang="sv-SE" dirty="0"/>
              <a:t>Kontinuitet mellan vård och patient</a:t>
            </a:r>
            <a:br>
              <a:rPr lang="sv-SE" dirty="0"/>
            </a:br>
            <a:endParaRPr lang="sv-SE" dirty="0"/>
          </a:p>
        </p:txBody>
      </p:sp>
      <p:sp>
        <p:nvSpPr>
          <p:cNvPr id="13" name="Platshållare för innehåll 12">
            <a:extLst>
              <a:ext uri="{FF2B5EF4-FFF2-40B4-BE49-F238E27FC236}">
                <a16:creationId xmlns:a16="http://schemas.microsoft.com/office/drawing/2014/main" id="{37C04BA6-B7F6-F941-0E83-CCB3A057F0DE}"/>
              </a:ext>
            </a:extLst>
          </p:cNvPr>
          <p:cNvSpPr>
            <a:spLocks noGrp="1"/>
          </p:cNvSpPr>
          <p:nvPr>
            <p:ph sz="quarter" idx="17"/>
          </p:nvPr>
        </p:nvSpPr>
        <p:spPr/>
        <p:txBody>
          <a:bodyPr/>
          <a:lstStyle/>
          <a:p>
            <a:pPr marL="0" indent="0">
              <a:buNone/>
            </a:pPr>
            <a:endParaRPr lang="sv-SE" sz="1800"/>
          </a:p>
          <a:p>
            <a:pPr marL="0" indent="0">
              <a:buNone/>
            </a:pPr>
            <a:r>
              <a:rPr lang="sv-SE" sz="1800"/>
              <a:t>Kontinuiteten mellan vård och patient är viktig både vad gäller relation och tillgången till information. Särskilt viktig är den för patientgrupper med vårdbehov som måste samordnas mellan olika delar av vården.</a:t>
            </a:r>
          </a:p>
          <a:p>
            <a:endParaRPr lang="sv-SE" sz="2000"/>
          </a:p>
          <a:p>
            <a:endParaRPr lang="sv-SE" sz="2000"/>
          </a:p>
          <a:p>
            <a:endParaRPr lang="sv-SE" sz="2000"/>
          </a:p>
        </p:txBody>
      </p:sp>
      <p:sp>
        <p:nvSpPr>
          <p:cNvPr id="10" name="Platshållare för innehåll 7">
            <a:extLst>
              <a:ext uri="{FF2B5EF4-FFF2-40B4-BE49-F238E27FC236}">
                <a16:creationId xmlns:a16="http://schemas.microsoft.com/office/drawing/2014/main" id="{695D31FE-8A9F-74D3-D1D8-D2DEA73BAC13}"/>
              </a:ext>
            </a:extLst>
          </p:cNvPr>
          <p:cNvSpPr txBox="1">
            <a:spLocks/>
          </p:cNvSpPr>
          <p:nvPr/>
        </p:nvSpPr>
        <p:spPr>
          <a:xfrm>
            <a:off x="6983572" y="2016616"/>
            <a:ext cx="4047089" cy="3897801"/>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5176" lvl="0" indent="0">
              <a:spcBef>
                <a:spcPts val="500"/>
              </a:spcBef>
              <a:buNone/>
            </a:pPr>
            <a:r>
              <a:rPr lang="sv-SE" sz="1600" b="1" dirty="0">
                <a:solidFill>
                  <a:srgbClr val="000000"/>
                </a:solidFill>
                <a:latin typeface="Verdana" panose="020B0604030504040204" pitchFamily="34" charset="0"/>
              </a:rPr>
              <a:t>VGR:s mål är att</a:t>
            </a:r>
          </a:p>
          <a:p>
            <a:pPr marL="530352" lvl="0" indent="-265176">
              <a:spcBef>
                <a:spcPts val="500"/>
              </a:spcBef>
              <a:buFont typeface="Arial" panose="020B0604020202020204" pitchFamily="34" charset="0"/>
              <a:buChar char="•"/>
            </a:pPr>
            <a:r>
              <a:rPr lang="sv-SE" sz="1400" dirty="0"/>
              <a:t>arbeta för att alla invånare ska erbjudas en fast vårdkontakt för att kunna ge rätt vård på rätt nivå och </a:t>
            </a:r>
            <a:br>
              <a:rPr lang="sv-SE" sz="1400" dirty="0"/>
            </a:br>
            <a:r>
              <a:rPr lang="sv-SE" sz="1400" dirty="0"/>
              <a:t>i rätt tid </a:t>
            </a:r>
          </a:p>
          <a:p>
            <a:pPr marL="530352" lvl="0" indent="-265176">
              <a:spcBef>
                <a:spcPts val="500"/>
              </a:spcBef>
              <a:buFont typeface="Arial" panose="020B0604020202020204" pitchFamily="34" charset="0"/>
              <a:buChar char="•"/>
            </a:pPr>
            <a:r>
              <a:rPr lang="sv-SE" sz="1400" dirty="0"/>
              <a:t>minska mängden påverkbar </a:t>
            </a:r>
            <a:br>
              <a:rPr lang="sv-SE" sz="1400" dirty="0"/>
            </a:br>
            <a:r>
              <a:rPr lang="sv-SE" sz="1400" dirty="0"/>
              <a:t>slutenvård vid kronisk sjukdom  </a:t>
            </a:r>
          </a:p>
          <a:p>
            <a:pPr marL="530352" lvl="0" indent="-265176">
              <a:spcBef>
                <a:spcPts val="500"/>
              </a:spcBef>
              <a:buFont typeface="Arial" panose="020B0604020202020204" pitchFamily="34" charset="0"/>
              <a:buChar char="•"/>
            </a:pPr>
            <a:r>
              <a:rPr lang="sv-SE" sz="1400" dirty="0"/>
              <a:t>minska antalet oplanerade återinskrivningar av äldre </a:t>
            </a:r>
          </a:p>
          <a:p>
            <a:pPr marL="530352" lvl="0" indent="-265176">
              <a:spcBef>
                <a:spcPts val="500"/>
              </a:spcBef>
              <a:buFont typeface="Arial" panose="020B0604020202020204" pitchFamily="34" charset="0"/>
              <a:buChar char="•"/>
            </a:pPr>
            <a:r>
              <a:rPr lang="sv-SE" sz="1400" dirty="0"/>
              <a:t>öka förtroendet för vården  </a:t>
            </a:r>
          </a:p>
          <a:p>
            <a:pPr marL="530352" lvl="0" indent="-265176">
              <a:spcBef>
                <a:spcPts val="500"/>
              </a:spcBef>
              <a:buFont typeface="Arial" panose="020B0604020202020204" pitchFamily="34" charset="0"/>
              <a:buChar char="•"/>
            </a:pPr>
            <a:r>
              <a:rPr lang="sv-SE" sz="1400" dirty="0"/>
              <a:t>öka den upplevda kontinuiteten </a:t>
            </a:r>
          </a:p>
        </p:txBody>
      </p:sp>
    </p:spTree>
    <p:extLst>
      <p:ext uri="{BB962C8B-B14F-4D97-AF65-F5344CB8AC3E}">
        <p14:creationId xmlns:p14="http://schemas.microsoft.com/office/powerpoint/2010/main" val="820790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CF4E-E075-156F-17A9-33CE55B03140}"/>
            </a:ext>
          </a:extLst>
        </p:cNvPr>
        <p:cNvGrpSpPr/>
        <p:nvPr/>
      </p:nvGrpSpPr>
      <p:grpSpPr>
        <a:xfrm>
          <a:off x="0" y="0"/>
          <a:ext cx="0" cy="0"/>
          <a:chOff x="0" y="0"/>
          <a:chExt cx="0" cy="0"/>
        </a:xfrm>
      </p:grpSpPr>
      <p:sp>
        <p:nvSpPr>
          <p:cNvPr id="16" name="Rubrik 6">
            <a:extLst>
              <a:ext uri="{FF2B5EF4-FFF2-40B4-BE49-F238E27FC236}">
                <a16:creationId xmlns:a16="http://schemas.microsoft.com/office/drawing/2014/main" id="{32BEE8D4-77F5-EAEA-766C-8A9A133350F8}"/>
              </a:ext>
              <a:ext uri="{C183D7F6-B498-43B3-948B-1728B52AA6E4}">
                <adec:decorative xmlns:adec="http://schemas.microsoft.com/office/drawing/2017/decorative" val="0"/>
              </a:ext>
            </a:extLst>
          </p:cNvPr>
          <p:cNvSpPr>
            <a:spLocks noGrp="1"/>
          </p:cNvSpPr>
          <p:nvPr>
            <p:ph type="title"/>
          </p:nvPr>
        </p:nvSpPr>
        <p:spPr>
          <a:xfrm>
            <a:off x="1055010" y="260533"/>
            <a:ext cx="10046304" cy="1576800"/>
          </a:xfrm>
        </p:spPr>
        <p:txBody>
          <a:bodyPr/>
          <a:lstStyle/>
          <a:p>
            <a:r>
              <a:rPr lang="sv-SE" sz="1800" dirty="0"/>
              <a:t>Fokusområde 1</a:t>
            </a:r>
            <a:br>
              <a:rPr lang="sv-SE" sz="2400" b="1" dirty="0"/>
            </a:br>
            <a:r>
              <a:rPr lang="sv-SE" dirty="0"/>
              <a:t>Kontinuitet mellan vård och patient</a:t>
            </a:r>
            <a:br>
              <a:rPr lang="sv-SE" dirty="0"/>
            </a:br>
            <a:endParaRPr lang="sv-SE" dirty="0"/>
          </a:p>
        </p:txBody>
      </p:sp>
      <p:sp>
        <p:nvSpPr>
          <p:cNvPr id="8" name="Platshållare för innehåll 7">
            <a:extLst>
              <a:ext uri="{FF2B5EF4-FFF2-40B4-BE49-F238E27FC236}">
                <a16:creationId xmlns:a16="http://schemas.microsoft.com/office/drawing/2014/main" id="{E6F17D7B-F9E8-41B7-F22C-C797DB38826D}"/>
              </a:ext>
            </a:extLst>
          </p:cNvPr>
          <p:cNvSpPr>
            <a:spLocks noGrp="1"/>
          </p:cNvSpPr>
          <p:nvPr>
            <p:ph sz="quarter" idx="17"/>
          </p:nvPr>
        </p:nvSpPr>
        <p:spPr/>
        <p:txBody>
          <a:bodyPr lIns="0"/>
          <a:lstStyle/>
          <a:p>
            <a:pPr marL="0" indent="0" rtl="0" eaLnBrk="1" latinLnBrk="0" hangingPunct="1">
              <a:lnSpc>
                <a:spcPct val="130000"/>
              </a:lnSpc>
              <a:spcBef>
                <a:spcPts val="500"/>
              </a:spcBef>
              <a:buNone/>
            </a:pPr>
            <a:r>
              <a:rPr lang="sv-SE" sz="1800" b="1" dirty="0">
                <a:solidFill>
                  <a:srgbClr val="000000"/>
                </a:solidFill>
                <a:effectLst/>
                <a:latin typeface="Verdana" panose="020B0604030504040204" pitchFamily="34" charset="0"/>
              </a:rPr>
              <a:t>VGR ska</a:t>
            </a:r>
            <a:endParaRPr lang="sv-SE" sz="1800" dirty="0">
              <a:solidFill>
                <a:srgbClr val="000000"/>
              </a:solidFill>
              <a:effectLst/>
              <a:latin typeface="Verdana" panose="020B0604030504040204" pitchFamily="34" charset="0"/>
            </a:endParaRPr>
          </a:p>
          <a:p>
            <a:pPr marL="530352" indent="-265176">
              <a:spcBef>
                <a:spcPts val="500"/>
              </a:spcBef>
              <a:buFont typeface="Arial" panose="020B0604020202020204" pitchFamily="34" charset="0"/>
              <a:buChar char="•"/>
            </a:pPr>
            <a:r>
              <a:rPr lang="sv-SE" sz="1600" dirty="0"/>
              <a:t>arbeta utifrån vår handlingsplan för att nå Socialstyrelsens riktvärde på 1 100 listade patienter per allmänläkare till 2035 </a:t>
            </a:r>
          </a:p>
          <a:p>
            <a:pPr marL="530352" indent="-265176">
              <a:spcBef>
                <a:spcPts val="500"/>
              </a:spcBef>
              <a:buFont typeface="Arial" panose="020B0604020202020204" pitchFamily="34" charset="0"/>
              <a:buChar char="•"/>
            </a:pPr>
            <a:r>
              <a:rPr lang="sv-SE" sz="1600" dirty="0"/>
              <a:t>utjämna delregionala skillnader när det gäller tillgång till kompetens genom utvecklade och nya arbetssätt samt riktade insatser för kompetensförsörjning  </a:t>
            </a:r>
          </a:p>
          <a:p>
            <a:pPr marL="530352" indent="-265176">
              <a:spcBef>
                <a:spcPts val="500"/>
              </a:spcBef>
              <a:buFont typeface="Arial" panose="020B0604020202020204" pitchFamily="34" charset="0"/>
              <a:buChar char="•"/>
            </a:pPr>
            <a:r>
              <a:rPr lang="sv-SE" sz="1600" dirty="0"/>
              <a:t>säkerställa att medicinska vårdplaner utformas och används, särskilt viktigt för patienter med vårdbehov som måste samordnas mellan VGR och kommunerna </a:t>
            </a:r>
          </a:p>
          <a:p>
            <a:pPr marL="530352" indent="-265176">
              <a:spcBef>
                <a:spcPts val="500"/>
              </a:spcBef>
              <a:buFont typeface="Arial" panose="020B0604020202020204" pitchFamily="34" charset="0"/>
              <a:buChar char="•"/>
            </a:pPr>
            <a:r>
              <a:rPr lang="sv-SE" sz="1600" dirty="0"/>
              <a:t>resurseffektivt och med fokus på kontinuitet säkerställa uppdrag till den regionfinansierade vården och strukturer för läkarmedverkan som samverkar med den kommunala hälso- och sjukvården </a:t>
            </a:r>
          </a:p>
        </p:txBody>
      </p:sp>
    </p:spTree>
    <p:extLst>
      <p:ext uri="{BB962C8B-B14F-4D97-AF65-F5344CB8AC3E}">
        <p14:creationId xmlns:p14="http://schemas.microsoft.com/office/powerpoint/2010/main" val="3803761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FDF99D-B14E-D8EB-4C1F-E38E5D85DB3C}"/>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D435FF85-4E35-E6B6-DB05-CFC47828B9E6}"/>
              </a:ext>
            </a:extLst>
          </p:cNvPr>
          <p:cNvSpPr>
            <a:spLocks noGrp="1"/>
          </p:cNvSpPr>
          <p:nvPr>
            <p:ph type="title"/>
          </p:nvPr>
        </p:nvSpPr>
        <p:spPr>
          <a:xfrm>
            <a:off x="1065655" y="168699"/>
            <a:ext cx="10046304" cy="1576800"/>
          </a:xfrm>
        </p:spPr>
        <p:txBody>
          <a:bodyPr/>
          <a:lstStyle/>
          <a:p>
            <a:r>
              <a:rPr lang="sv-SE" sz="1800" dirty="0"/>
              <a:t>Fokusområde 2</a:t>
            </a:r>
            <a:br>
              <a:rPr lang="sv-SE" sz="2400" b="1" dirty="0"/>
            </a:br>
            <a:r>
              <a:rPr lang="sv-SE" dirty="0"/>
              <a:t>Rusta vården för en osäker framtid</a:t>
            </a:r>
            <a:br>
              <a:rPr lang="sv-SE" dirty="0"/>
            </a:br>
            <a:endParaRPr lang="sv-SE" dirty="0"/>
          </a:p>
        </p:txBody>
      </p:sp>
      <p:sp>
        <p:nvSpPr>
          <p:cNvPr id="10" name="Platshållare för innehåll 9">
            <a:extLst>
              <a:ext uri="{FF2B5EF4-FFF2-40B4-BE49-F238E27FC236}">
                <a16:creationId xmlns:a16="http://schemas.microsoft.com/office/drawing/2014/main" id="{40B1A3BB-CCA5-993A-AD73-55AC61247237}"/>
              </a:ext>
            </a:extLst>
          </p:cNvPr>
          <p:cNvSpPr>
            <a:spLocks noGrp="1"/>
          </p:cNvSpPr>
          <p:nvPr>
            <p:ph sz="quarter" idx="17"/>
          </p:nvPr>
        </p:nvSpPr>
        <p:spPr/>
        <p:txBody>
          <a:bodyPr/>
          <a:lstStyle/>
          <a:p>
            <a:pPr marL="0" indent="0">
              <a:buNone/>
            </a:pPr>
            <a:endParaRPr lang="sv-SE" sz="1800"/>
          </a:p>
          <a:p>
            <a:pPr marL="0" indent="0">
              <a:buNone/>
            </a:pPr>
            <a:r>
              <a:rPr lang="sv-SE" sz="1800"/>
              <a:t>Vården måste kunna fungera även när samhället är pressat och vid fredstida kriser och höjd beredskap där behovet av vård kan öka kraftigt och/eller förändras, samtidigt som förutsättningar att bedriva vård försämras.  </a:t>
            </a:r>
          </a:p>
          <a:p>
            <a:endParaRPr lang="sv-SE"/>
          </a:p>
        </p:txBody>
      </p:sp>
      <p:sp>
        <p:nvSpPr>
          <p:cNvPr id="2" name="Platshållare för innehåll 7">
            <a:extLst>
              <a:ext uri="{FF2B5EF4-FFF2-40B4-BE49-F238E27FC236}">
                <a16:creationId xmlns:a16="http://schemas.microsoft.com/office/drawing/2014/main" id="{75902387-FD78-2D52-916B-A801861D946E}"/>
              </a:ext>
            </a:extLst>
          </p:cNvPr>
          <p:cNvSpPr txBox="1">
            <a:spLocks/>
          </p:cNvSpPr>
          <p:nvPr/>
        </p:nvSpPr>
        <p:spPr>
          <a:xfrm>
            <a:off x="6982800" y="2020134"/>
            <a:ext cx="3945120" cy="3045323"/>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5176" lvl="0" indent="0">
              <a:spcBef>
                <a:spcPts val="500"/>
              </a:spcBef>
              <a:buNone/>
            </a:pPr>
            <a:r>
              <a:rPr lang="sv-SE" sz="1600" b="1">
                <a:solidFill>
                  <a:srgbClr val="000000"/>
                </a:solidFill>
                <a:latin typeface="Verdana" panose="020B0604030504040204" pitchFamily="34" charset="0"/>
              </a:rPr>
              <a:t>VGR:s mål är att</a:t>
            </a:r>
          </a:p>
          <a:p>
            <a:pPr marL="530352" indent="-265176">
              <a:spcBef>
                <a:spcPts val="500"/>
              </a:spcBef>
              <a:buFont typeface="Arial" panose="020B0604020202020204" pitchFamily="34" charset="0"/>
              <a:buChar char="•"/>
            </a:pPr>
            <a:r>
              <a:rPr lang="sv-SE" sz="1400"/>
              <a:t>ha förmågan att upprätthålla samhällsviktig vårdverksamhet på </a:t>
            </a:r>
            <a:br>
              <a:rPr lang="sv-SE" sz="1400"/>
            </a:br>
            <a:r>
              <a:rPr lang="sv-SE" sz="1400"/>
              <a:t>en tolerabel nivå vid störningar </a:t>
            </a:r>
          </a:p>
          <a:p>
            <a:pPr marL="530352" indent="-265176">
              <a:spcBef>
                <a:spcPts val="500"/>
              </a:spcBef>
              <a:buFont typeface="Arial" panose="020B0604020202020204" pitchFamily="34" charset="0"/>
              <a:buChar char="•"/>
            </a:pPr>
            <a:r>
              <a:rPr lang="sv-SE" sz="1400"/>
              <a:t>i fredstida krissituationer och höjd beredskap kunna upprätthålla vård som är nödvändig för liv och hälsa  </a:t>
            </a:r>
          </a:p>
          <a:p>
            <a:pPr marL="530352" indent="-265176">
              <a:spcBef>
                <a:spcPts val="500"/>
              </a:spcBef>
              <a:buFont typeface="Arial" panose="020B0604020202020204" pitchFamily="34" charset="0"/>
              <a:buChar char="•"/>
            </a:pPr>
            <a:r>
              <a:rPr lang="sv-SE" sz="1400"/>
              <a:t>kunna verka som en del i ett nationellt vårdsystem vid höjd beredskap </a:t>
            </a:r>
          </a:p>
          <a:p>
            <a:pPr marL="530352" indent="-265176">
              <a:spcBef>
                <a:spcPts val="500"/>
              </a:spcBef>
              <a:buFont typeface="Arial" panose="020B0604020202020204" pitchFamily="34" charset="0"/>
              <a:buChar char="•"/>
            </a:pPr>
            <a:r>
              <a:rPr lang="sv-SE" sz="1400"/>
              <a:t>kunna omfördela ansvar mellan </a:t>
            </a:r>
            <a:br>
              <a:rPr lang="sv-SE" sz="1400"/>
            </a:br>
            <a:r>
              <a:rPr lang="sv-SE" sz="1400"/>
              <a:t>olika aktörer i vårdkedjan </a:t>
            </a:r>
          </a:p>
          <a:p>
            <a:pPr marL="530352" indent="-265176">
              <a:spcBef>
                <a:spcPts val="500"/>
              </a:spcBef>
              <a:buFont typeface="Arial" panose="020B0604020202020204" pitchFamily="34" charset="0"/>
              <a:buChar char="•"/>
            </a:pPr>
            <a:r>
              <a:rPr lang="sv-SE" sz="1400"/>
              <a:t>kunna bistå annan region enligt vår hjälpskyldighet vid katastroftillstånd </a:t>
            </a:r>
          </a:p>
        </p:txBody>
      </p:sp>
    </p:spTree>
    <p:extLst>
      <p:ext uri="{BB962C8B-B14F-4D97-AF65-F5344CB8AC3E}">
        <p14:creationId xmlns:p14="http://schemas.microsoft.com/office/powerpoint/2010/main" val="3214490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77A76-3FFA-5107-75CC-21FCDB95C6E8}"/>
            </a:ext>
          </a:extLst>
        </p:cNvPr>
        <p:cNvGrpSpPr/>
        <p:nvPr/>
      </p:nvGrpSpPr>
      <p:grpSpPr>
        <a:xfrm>
          <a:off x="0" y="0"/>
          <a:ext cx="0" cy="0"/>
          <a:chOff x="0" y="0"/>
          <a:chExt cx="0" cy="0"/>
        </a:xfrm>
      </p:grpSpPr>
      <p:sp>
        <p:nvSpPr>
          <p:cNvPr id="9" name="Ellips 8">
            <a:extLst>
              <a:ext uri="{FF2B5EF4-FFF2-40B4-BE49-F238E27FC236}">
                <a16:creationId xmlns:a16="http://schemas.microsoft.com/office/drawing/2014/main" id="{62497E5F-B89F-C915-305F-1C56C668D161}"/>
              </a:ext>
              <a:ext uri="{C183D7F6-B498-43B3-948B-1728B52AA6E4}">
                <adec:decorative xmlns:adec="http://schemas.microsoft.com/office/drawing/2017/decorative" val="1"/>
              </a:ext>
            </a:extLst>
          </p:cNvPr>
          <p:cNvSpPr/>
          <p:nvPr/>
        </p:nvSpPr>
        <p:spPr>
          <a:xfrm>
            <a:off x="7914202" y="2127172"/>
            <a:ext cx="3663455" cy="3663455"/>
          </a:xfrm>
          <a:prstGeom prst="ellipse">
            <a:avLst/>
          </a:prstGeom>
          <a:solidFill>
            <a:schemeClr val="bg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tlCol="0" anchor="t"/>
          <a:lstStyle/>
          <a:p>
            <a:endParaRPr lang="sv-SE"/>
          </a:p>
        </p:txBody>
      </p:sp>
      <p:sp>
        <p:nvSpPr>
          <p:cNvPr id="15" name="Pil: femhörning 9">
            <a:extLst>
              <a:ext uri="{FF2B5EF4-FFF2-40B4-BE49-F238E27FC236}">
                <a16:creationId xmlns:a16="http://schemas.microsoft.com/office/drawing/2014/main" id="{29BF1AD1-77F2-313B-C77C-352381A28086}"/>
              </a:ext>
              <a:ext uri="{C183D7F6-B498-43B3-948B-1728B52AA6E4}">
                <adec:decorative xmlns:adec="http://schemas.microsoft.com/office/drawing/2017/decorative" val="1"/>
              </a:ext>
            </a:extLst>
          </p:cNvPr>
          <p:cNvSpPr/>
          <p:nvPr/>
        </p:nvSpPr>
        <p:spPr>
          <a:xfrm>
            <a:off x="821408" y="2130728"/>
            <a:ext cx="6977992" cy="3646888"/>
          </a:xfrm>
          <a:prstGeom prst="homePlate">
            <a:avLst>
              <a:gd name="adj" fmla="val 24803"/>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tlCol="0" anchor="t"/>
          <a:lstStyle/>
          <a:p>
            <a:endParaRPr lang="sv-SE"/>
          </a:p>
        </p:txBody>
      </p:sp>
      <p:sp>
        <p:nvSpPr>
          <p:cNvPr id="11" name="Rubrik 5">
            <a:extLst>
              <a:ext uri="{FF2B5EF4-FFF2-40B4-BE49-F238E27FC236}">
                <a16:creationId xmlns:a16="http://schemas.microsoft.com/office/drawing/2014/main" id="{E7AA932F-3B77-7F64-8270-78B8501FB605}"/>
              </a:ext>
            </a:extLst>
          </p:cNvPr>
          <p:cNvSpPr>
            <a:spLocks noGrp="1"/>
          </p:cNvSpPr>
          <p:nvPr>
            <p:ph type="title"/>
          </p:nvPr>
        </p:nvSpPr>
        <p:spPr/>
        <p:txBody>
          <a:bodyPr/>
          <a:lstStyle/>
          <a:p>
            <a:r>
              <a:rPr lang="sv-SE"/>
              <a:t>Så läser du hälso- och sjukvårdsstrategin</a:t>
            </a:r>
          </a:p>
        </p:txBody>
      </p:sp>
      <p:sp>
        <p:nvSpPr>
          <p:cNvPr id="13" name="textruta 12">
            <a:extLst>
              <a:ext uri="{FF2B5EF4-FFF2-40B4-BE49-F238E27FC236}">
                <a16:creationId xmlns:a16="http://schemas.microsoft.com/office/drawing/2014/main" id="{7BF8D508-1616-19D0-9DFF-26DDD669C20D}"/>
              </a:ext>
            </a:extLst>
          </p:cNvPr>
          <p:cNvSpPr txBox="1"/>
          <p:nvPr/>
        </p:nvSpPr>
        <p:spPr>
          <a:xfrm>
            <a:off x="1194467" y="2393673"/>
            <a:ext cx="2064470" cy="282641"/>
          </a:xfrm>
          <a:prstGeom prst="rect">
            <a:avLst/>
          </a:prstGeom>
          <a:noFill/>
        </p:spPr>
        <p:txBody>
          <a:bodyPr wrap="square" lIns="0" tIns="0" rIns="0" bIns="0" rtlCol="0">
            <a:spAutoFit/>
          </a:bodyPr>
          <a:lstStyle/>
          <a:p>
            <a:pPr algn="l">
              <a:lnSpc>
                <a:spcPct val="130000"/>
              </a:lnSpc>
            </a:pPr>
            <a:r>
              <a:rPr lang="sv-SE" sz="1600"/>
              <a:t>Strategiområden</a:t>
            </a:r>
          </a:p>
        </p:txBody>
      </p:sp>
      <p:sp>
        <p:nvSpPr>
          <p:cNvPr id="12" name="Rektangel 11">
            <a:extLst>
              <a:ext uri="{FF2B5EF4-FFF2-40B4-BE49-F238E27FC236}">
                <a16:creationId xmlns:a16="http://schemas.microsoft.com/office/drawing/2014/main" id="{60864F23-EF61-81F1-AA47-F3430E93DFA2}"/>
              </a:ext>
            </a:extLst>
          </p:cNvPr>
          <p:cNvSpPr/>
          <p:nvPr/>
        </p:nvSpPr>
        <p:spPr>
          <a:xfrm>
            <a:off x="1194467" y="2912099"/>
            <a:ext cx="1800000" cy="1044000"/>
          </a:xfrm>
          <a:prstGeom prst="rect">
            <a:avLst/>
          </a:prstGeom>
          <a:solidFill>
            <a:srgbClr val="B3EBF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lstStyle/>
          <a:p>
            <a:r>
              <a:rPr lang="sv-SE" sz="1100" dirty="0">
                <a:solidFill>
                  <a:schemeClr val="tx1"/>
                </a:solidFill>
              </a:rPr>
              <a:t>Personcentrerad vård med fokus på närhet, samverkan och kontinuitet</a:t>
            </a:r>
          </a:p>
        </p:txBody>
      </p:sp>
      <p:sp>
        <p:nvSpPr>
          <p:cNvPr id="24" name="Rektangel 23">
            <a:extLst>
              <a:ext uri="{FF2B5EF4-FFF2-40B4-BE49-F238E27FC236}">
                <a16:creationId xmlns:a16="http://schemas.microsoft.com/office/drawing/2014/main" id="{80D7D2B1-EDA2-6E50-4F2F-0651898839C7}"/>
              </a:ext>
            </a:extLst>
          </p:cNvPr>
          <p:cNvSpPr/>
          <p:nvPr/>
        </p:nvSpPr>
        <p:spPr>
          <a:xfrm>
            <a:off x="3195006" y="2912099"/>
            <a:ext cx="1800000" cy="1044000"/>
          </a:xfrm>
          <a:prstGeom prst="rect">
            <a:avLst/>
          </a:prstGeom>
          <a:solidFill>
            <a:srgbClr val="B3EBF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lstStyle/>
          <a:p>
            <a:r>
              <a:rPr lang="sv-SE" sz="1100" dirty="0">
                <a:solidFill>
                  <a:schemeClr val="tx1"/>
                </a:solidFill>
              </a:rPr>
              <a:t>En hälso- och sjukvård där vi tar ansvar för våra gemensamma resurser</a:t>
            </a:r>
          </a:p>
        </p:txBody>
      </p:sp>
      <p:sp>
        <p:nvSpPr>
          <p:cNvPr id="6" name="Rektangel 5">
            <a:extLst>
              <a:ext uri="{FF2B5EF4-FFF2-40B4-BE49-F238E27FC236}">
                <a16:creationId xmlns:a16="http://schemas.microsoft.com/office/drawing/2014/main" id="{41AFFA22-D2B2-0972-2303-26378188A882}"/>
              </a:ext>
            </a:extLst>
          </p:cNvPr>
          <p:cNvSpPr/>
          <p:nvPr/>
        </p:nvSpPr>
        <p:spPr>
          <a:xfrm>
            <a:off x="1194467" y="4087398"/>
            <a:ext cx="1800000" cy="1044000"/>
          </a:xfrm>
          <a:prstGeom prst="rect">
            <a:avLst/>
          </a:prstGeom>
          <a:solidFill>
            <a:srgbClr val="B3EBF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lstStyle/>
          <a:p>
            <a:r>
              <a:rPr lang="sv-SE" sz="1100" dirty="0">
                <a:solidFill>
                  <a:schemeClr val="tx1"/>
                </a:solidFill>
              </a:rPr>
              <a:t>Framtidens hälso- </a:t>
            </a:r>
            <a:br>
              <a:rPr lang="sv-SE" sz="1100" dirty="0">
                <a:solidFill>
                  <a:schemeClr val="tx1"/>
                </a:solidFill>
              </a:rPr>
            </a:br>
            <a:r>
              <a:rPr lang="sv-SE" sz="1100" dirty="0">
                <a:solidFill>
                  <a:schemeClr val="tx1"/>
                </a:solidFill>
              </a:rPr>
              <a:t>och sjukvård </a:t>
            </a:r>
            <a:br>
              <a:rPr lang="sv-SE" sz="1100" dirty="0">
                <a:solidFill>
                  <a:schemeClr val="tx1"/>
                </a:solidFill>
              </a:rPr>
            </a:br>
            <a:r>
              <a:rPr lang="sv-SE" sz="1100" dirty="0">
                <a:solidFill>
                  <a:schemeClr val="tx1"/>
                </a:solidFill>
              </a:rPr>
              <a:t>genom forskning, utbildning, utveckling och innovation</a:t>
            </a:r>
          </a:p>
        </p:txBody>
      </p:sp>
      <p:sp>
        <p:nvSpPr>
          <p:cNvPr id="26" name="Rektangel 25">
            <a:extLst>
              <a:ext uri="{FF2B5EF4-FFF2-40B4-BE49-F238E27FC236}">
                <a16:creationId xmlns:a16="http://schemas.microsoft.com/office/drawing/2014/main" id="{99830AE6-DB8C-7690-500B-12F5C20DAF61}"/>
              </a:ext>
            </a:extLst>
          </p:cNvPr>
          <p:cNvSpPr/>
          <p:nvPr/>
        </p:nvSpPr>
        <p:spPr>
          <a:xfrm>
            <a:off x="3211769" y="4087398"/>
            <a:ext cx="1800000" cy="1044000"/>
          </a:xfrm>
          <a:prstGeom prst="rect">
            <a:avLst/>
          </a:prstGeom>
          <a:solidFill>
            <a:srgbClr val="B3EBF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lstStyle/>
          <a:p>
            <a:r>
              <a:rPr lang="sv-SE" sz="1100" dirty="0">
                <a:solidFill>
                  <a:schemeClr val="tx1"/>
                </a:solidFill>
              </a:rPr>
              <a:t>Hälso- och sjukvården som </a:t>
            </a:r>
            <a:br>
              <a:rPr lang="sv-SE" sz="1100" dirty="0">
                <a:solidFill>
                  <a:schemeClr val="tx1"/>
                </a:solidFill>
              </a:rPr>
            </a:br>
            <a:r>
              <a:rPr lang="sv-SE" sz="1100" dirty="0">
                <a:solidFill>
                  <a:schemeClr val="tx1"/>
                </a:solidFill>
              </a:rPr>
              <a:t>en del av ett hållbart och robust samhälle</a:t>
            </a:r>
          </a:p>
        </p:txBody>
      </p:sp>
      <p:sp>
        <p:nvSpPr>
          <p:cNvPr id="14" name="textruta 13">
            <a:extLst>
              <a:ext uri="{FF2B5EF4-FFF2-40B4-BE49-F238E27FC236}">
                <a16:creationId xmlns:a16="http://schemas.microsoft.com/office/drawing/2014/main" id="{11158D6F-99B7-E086-0063-7C26AF7D0EBE}"/>
              </a:ext>
            </a:extLst>
          </p:cNvPr>
          <p:cNvSpPr txBox="1"/>
          <p:nvPr/>
        </p:nvSpPr>
        <p:spPr>
          <a:xfrm>
            <a:off x="5234789" y="2414530"/>
            <a:ext cx="2064470" cy="282641"/>
          </a:xfrm>
          <a:prstGeom prst="rect">
            <a:avLst/>
          </a:prstGeom>
          <a:noFill/>
        </p:spPr>
        <p:txBody>
          <a:bodyPr wrap="square" lIns="0" tIns="0" rIns="0" bIns="0" rtlCol="0">
            <a:spAutoFit/>
          </a:bodyPr>
          <a:lstStyle/>
          <a:p>
            <a:pPr algn="l">
              <a:lnSpc>
                <a:spcPct val="130000"/>
              </a:lnSpc>
            </a:pPr>
            <a:r>
              <a:rPr lang="sv-SE" sz="1600"/>
              <a:t>Fokusområden</a:t>
            </a:r>
          </a:p>
        </p:txBody>
      </p:sp>
      <p:sp>
        <p:nvSpPr>
          <p:cNvPr id="3" name="Rektangel 2">
            <a:extLst>
              <a:ext uri="{FF2B5EF4-FFF2-40B4-BE49-F238E27FC236}">
                <a16:creationId xmlns:a16="http://schemas.microsoft.com/office/drawing/2014/main" id="{7DF38BC8-A850-3F08-9DFF-9F5DCEAAF81B}"/>
              </a:ext>
            </a:extLst>
          </p:cNvPr>
          <p:cNvSpPr/>
          <p:nvPr/>
        </p:nvSpPr>
        <p:spPr>
          <a:xfrm>
            <a:off x="5234789" y="2912098"/>
            <a:ext cx="1666427" cy="576000"/>
          </a:xfrm>
          <a:prstGeom prst="rect">
            <a:avLst/>
          </a:prstGeom>
          <a:solidFill>
            <a:schemeClr val="accent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lstStyle/>
          <a:p>
            <a:r>
              <a:rPr lang="sv-SE" sz="1100" dirty="0">
                <a:solidFill>
                  <a:schemeClr val="tx1"/>
                </a:solidFill>
              </a:rPr>
              <a:t>Kontinuitet mellan vård och patient</a:t>
            </a:r>
          </a:p>
        </p:txBody>
      </p:sp>
      <p:sp>
        <p:nvSpPr>
          <p:cNvPr id="4" name="Rektangel 3">
            <a:extLst>
              <a:ext uri="{FF2B5EF4-FFF2-40B4-BE49-F238E27FC236}">
                <a16:creationId xmlns:a16="http://schemas.microsoft.com/office/drawing/2014/main" id="{9FF09458-FE0D-F5D1-058F-DDCBA15DA8B8}"/>
              </a:ext>
            </a:extLst>
          </p:cNvPr>
          <p:cNvSpPr/>
          <p:nvPr/>
        </p:nvSpPr>
        <p:spPr>
          <a:xfrm>
            <a:off x="5234789" y="3697748"/>
            <a:ext cx="1666427" cy="576000"/>
          </a:xfrm>
          <a:prstGeom prst="rect">
            <a:avLst/>
          </a:prstGeom>
          <a:solidFill>
            <a:schemeClr val="accent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Ins="91440" bIns="45720" rtlCol="0" anchor="t"/>
          <a:lstStyle/>
          <a:p>
            <a:r>
              <a:rPr lang="sv-SE" sz="1100" dirty="0">
                <a:solidFill>
                  <a:schemeClr val="tx1"/>
                </a:solidFill>
                <a:ea typeface="Verdana"/>
              </a:rPr>
              <a:t>Rusta vården för en osäker framtid</a:t>
            </a:r>
          </a:p>
        </p:txBody>
      </p:sp>
      <p:sp>
        <p:nvSpPr>
          <p:cNvPr id="5" name="Rektangel 4">
            <a:extLst>
              <a:ext uri="{FF2B5EF4-FFF2-40B4-BE49-F238E27FC236}">
                <a16:creationId xmlns:a16="http://schemas.microsoft.com/office/drawing/2014/main" id="{E53C0CDE-E26A-0991-8F35-3C80D1A9D316}"/>
              </a:ext>
            </a:extLst>
          </p:cNvPr>
          <p:cNvSpPr/>
          <p:nvPr/>
        </p:nvSpPr>
        <p:spPr>
          <a:xfrm>
            <a:off x="5234789" y="4557942"/>
            <a:ext cx="1666427" cy="576000"/>
          </a:xfrm>
          <a:prstGeom prst="rect">
            <a:avLst/>
          </a:prstGeom>
          <a:solidFill>
            <a:schemeClr val="accent2">
              <a:lumMod val="40000"/>
              <a:lumOff val="60000"/>
            </a:schemeClr>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lstStyle/>
          <a:p>
            <a:r>
              <a:rPr lang="sv-SE" sz="1100" dirty="0">
                <a:solidFill>
                  <a:schemeClr val="tx1"/>
                </a:solidFill>
              </a:rPr>
              <a:t>Trygg och tillgänglig vårdinformation</a:t>
            </a:r>
          </a:p>
        </p:txBody>
      </p:sp>
      <p:pic>
        <p:nvPicPr>
          <p:cNvPr id="8" name="Bildobjekt 7" descr="Illustration som visar att målet för hälso- och sjukvården och tandvården är en god och jämlik hälsa i Västra Götaland. Vården ska vara trygg och tillgänglig, personcentrerad och samordnad samt förebyggande och hälsofrämjande. ">
            <a:extLst>
              <a:ext uri="{FF2B5EF4-FFF2-40B4-BE49-F238E27FC236}">
                <a16:creationId xmlns:a16="http://schemas.microsoft.com/office/drawing/2014/main" id="{0723B646-072A-6ACE-0F8D-89A014B9F962}"/>
              </a:ext>
            </a:extLst>
          </p:cNvPr>
          <p:cNvPicPr>
            <a:picLocks noChangeAspect="1"/>
          </p:cNvPicPr>
          <p:nvPr/>
        </p:nvPicPr>
        <p:blipFill>
          <a:blip r:embed="rId3">
            <a:extLst>
              <a:ext uri="{28A0092B-C50C-407E-A947-70E740481C1C}">
                <a14:useLocalDpi xmlns:a14="http://schemas.microsoft.com/office/drawing/2010/main" val="0"/>
              </a:ext>
            </a:extLst>
          </a:blip>
          <a:srcRect t="1783" b="1783"/>
          <a:stretch/>
        </p:blipFill>
        <p:spPr>
          <a:xfrm>
            <a:off x="7939087" y="2202409"/>
            <a:ext cx="3613684" cy="3512980"/>
          </a:xfrm>
          <a:prstGeom prst="rect">
            <a:avLst/>
          </a:prstGeom>
          <a:effectLst/>
        </p:spPr>
      </p:pic>
    </p:spTree>
    <p:extLst>
      <p:ext uri="{BB962C8B-B14F-4D97-AF65-F5344CB8AC3E}">
        <p14:creationId xmlns:p14="http://schemas.microsoft.com/office/powerpoint/2010/main" val="429037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97D02-80A9-C9F9-19E9-600AE2024E9B}"/>
            </a:ext>
          </a:extLst>
        </p:cNvPr>
        <p:cNvGrpSpPr/>
        <p:nvPr/>
      </p:nvGrpSpPr>
      <p:grpSpPr>
        <a:xfrm>
          <a:off x="0" y="0"/>
          <a:ext cx="0" cy="0"/>
          <a:chOff x="0" y="0"/>
          <a:chExt cx="0" cy="0"/>
        </a:xfrm>
      </p:grpSpPr>
      <p:sp>
        <p:nvSpPr>
          <p:cNvPr id="16" name="Rubrik 6">
            <a:extLst>
              <a:ext uri="{FF2B5EF4-FFF2-40B4-BE49-F238E27FC236}">
                <a16:creationId xmlns:a16="http://schemas.microsoft.com/office/drawing/2014/main" id="{D5D6E02A-4019-F97E-0A5A-83DD5FD5BDC3}"/>
              </a:ext>
              <a:ext uri="{C183D7F6-B498-43B3-948B-1728B52AA6E4}">
                <adec:decorative xmlns:adec="http://schemas.microsoft.com/office/drawing/2017/decorative" val="0"/>
              </a:ext>
            </a:extLst>
          </p:cNvPr>
          <p:cNvSpPr>
            <a:spLocks noGrp="1"/>
          </p:cNvSpPr>
          <p:nvPr>
            <p:ph type="title"/>
          </p:nvPr>
        </p:nvSpPr>
        <p:spPr>
          <a:xfrm>
            <a:off x="1097542" y="207368"/>
            <a:ext cx="10046304" cy="1576800"/>
          </a:xfrm>
        </p:spPr>
        <p:txBody>
          <a:bodyPr/>
          <a:lstStyle/>
          <a:p>
            <a:r>
              <a:rPr lang="sv-SE" sz="1800" dirty="0"/>
              <a:t>Fokusområde 2</a:t>
            </a:r>
            <a:br>
              <a:rPr lang="sv-SE" sz="2400" b="1" dirty="0"/>
            </a:br>
            <a:r>
              <a:rPr lang="sv-SE" dirty="0"/>
              <a:t>Rusta vården för en osäker framtid</a:t>
            </a:r>
            <a:br>
              <a:rPr lang="sv-SE" dirty="0"/>
            </a:br>
            <a:endParaRPr lang="sv-SE" dirty="0"/>
          </a:p>
        </p:txBody>
      </p:sp>
      <p:sp>
        <p:nvSpPr>
          <p:cNvPr id="8" name="Platshållare för innehåll 7">
            <a:extLst>
              <a:ext uri="{FF2B5EF4-FFF2-40B4-BE49-F238E27FC236}">
                <a16:creationId xmlns:a16="http://schemas.microsoft.com/office/drawing/2014/main" id="{B3ABF3B1-85C8-53FB-2735-9ADE1196FC22}"/>
              </a:ext>
            </a:extLst>
          </p:cNvPr>
          <p:cNvSpPr>
            <a:spLocks noGrp="1"/>
          </p:cNvSpPr>
          <p:nvPr>
            <p:ph sz="quarter" idx="17"/>
          </p:nvPr>
        </p:nvSpPr>
        <p:spPr>
          <a:xfrm>
            <a:off x="1096246" y="2098800"/>
            <a:ext cx="10047600" cy="3768600"/>
          </a:xfrm>
        </p:spPr>
        <p:txBody>
          <a:bodyPr lIns="0"/>
          <a:lstStyle/>
          <a:p>
            <a:pPr marL="0" indent="0" rtl="0" eaLnBrk="1" latinLnBrk="0" hangingPunct="1">
              <a:lnSpc>
                <a:spcPct val="130000"/>
              </a:lnSpc>
              <a:spcBef>
                <a:spcPts val="500"/>
              </a:spcBef>
              <a:buNone/>
            </a:pPr>
            <a:r>
              <a:rPr lang="sv-SE" sz="1800" b="1">
                <a:solidFill>
                  <a:srgbClr val="000000"/>
                </a:solidFill>
                <a:effectLst/>
                <a:latin typeface="Verdana" panose="020B0604030504040204" pitchFamily="34" charset="0"/>
              </a:rPr>
              <a:t>VGR ska</a:t>
            </a:r>
            <a:endParaRPr lang="sv-SE" sz="1800">
              <a:solidFill>
                <a:srgbClr val="000000"/>
              </a:solidFill>
              <a:effectLst/>
              <a:latin typeface="Verdana" panose="020B0604030504040204" pitchFamily="34" charset="0"/>
            </a:endParaRPr>
          </a:p>
          <a:p>
            <a:pPr marL="530352" indent="-265176">
              <a:spcBef>
                <a:spcPts val="500"/>
              </a:spcBef>
              <a:buFont typeface="Arial" panose="020B0604020202020204" pitchFamily="34" charset="0"/>
              <a:buChar char="•"/>
            </a:pPr>
            <a:r>
              <a:rPr lang="sv-SE" sz="1600"/>
              <a:t>arbeta utifrån vår handlingsplan för att nå Socialstyrelsens riktvärde på 1 100 listade patienter per allmänläkare till 2035 </a:t>
            </a:r>
          </a:p>
          <a:p>
            <a:pPr marL="530352" indent="-265176">
              <a:spcBef>
                <a:spcPts val="500"/>
              </a:spcBef>
              <a:buFont typeface="Arial" panose="020B0604020202020204" pitchFamily="34" charset="0"/>
              <a:buChar char="•"/>
            </a:pPr>
            <a:r>
              <a:rPr lang="sv-SE" sz="1600"/>
              <a:t>utjämna delregionala skillnader när det gäller tillgång till kompetens genom utvecklade och nya arbetssätt samt riktade insatser för kompetensförsörjning  </a:t>
            </a:r>
          </a:p>
          <a:p>
            <a:pPr marL="530352" indent="-265176">
              <a:spcBef>
                <a:spcPts val="500"/>
              </a:spcBef>
              <a:buFont typeface="Arial" panose="020B0604020202020204" pitchFamily="34" charset="0"/>
              <a:buChar char="•"/>
            </a:pPr>
            <a:r>
              <a:rPr lang="sv-SE" sz="1600"/>
              <a:t>säkerställa att medicinska vårdplaner utformas och används, särskilt viktigt för patienter med vårdbehov som måste samordnas mellan VGR och kommunerna </a:t>
            </a:r>
          </a:p>
          <a:p>
            <a:pPr marL="530352" indent="-265176">
              <a:spcBef>
                <a:spcPts val="500"/>
              </a:spcBef>
              <a:buFont typeface="Arial" panose="020B0604020202020204" pitchFamily="34" charset="0"/>
              <a:buChar char="•"/>
            </a:pPr>
            <a:r>
              <a:rPr lang="sv-SE" sz="1600"/>
              <a:t>resurseffektivt och med fokus på kontinuitet säkerställa uppdrag till den regionfinansierade vården och strukturer för läkarmedverkan som samverkar med den kommunala hälso- och sjukvården  </a:t>
            </a:r>
          </a:p>
        </p:txBody>
      </p:sp>
    </p:spTree>
    <p:extLst>
      <p:ext uri="{BB962C8B-B14F-4D97-AF65-F5344CB8AC3E}">
        <p14:creationId xmlns:p14="http://schemas.microsoft.com/office/powerpoint/2010/main" val="774891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1976A-6D1C-314B-F467-0F3FC97BA96A}"/>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93FD87DE-3F6F-3656-4624-2A8A3A281007}"/>
              </a:ext>
            </a:extLst>
          </p:cNvPr>
          <p:cNvSpPr>
            <a:spLocks noGrp="1"/>
          </p:cNvSpPr>
          <p:nvPr>
            <p:ph type="title"/>
          </p:nvPr>
        </p:nvSpPr>
        <p:spPr/>
        <p:txBody>
          <a:bodyPr/>
          <a:lstStyle/>
          <a:p>
            <a:r>
              <a:rPr lang="sv-SE" sz="1800" dirty="0"/>
              <a:t>Fokusområde 3</a:t>
            </a:r>
            <a:br>
              <a:rPr lang="sv-SE" sz="2400" b="1" dirty="0"/>
            </a:br>
            <a:r>
              <a:rPr lang="sv-SE" dirty="0"/>
              <a:t>Trygg och tillgänglig vårdinformation</a:t>
            </a:r>
            <a:br>
              <a:rPr lang="sv-SE" dirty="0"/>
            </a:br>
            <a:endParaRPr lang="sv-SE" dirty="0"/>
          </a:p>
        </p:txBody>
      </p:sp>
      <p:sp>
        <p:nvSpPr>
          <p:cNvPr id="5" name="Platshållare för innehåll 4">
            <a:extLst>
              <a:ext uri="{FF2B5EF4-FFF2-40B4-BE49-F238E27FC236}">
                <a16:creationId xmlns:a16="http://schemas.microsoft.com/office/drawing/2014/main" id="{70F9260F-4AC1-7551-C518-F513BD37BDB2}"/>
              </a:ext>
            </a:extLst>
          </p:cNvPr>
          <p:cNvSpPr>
            <a:spLocks noGrp="1"/>
          </p:cNvSpPr>
          <p:nvPr>
            <p:ph sz="quarter" idx="17"/>
          </p:nvPr>
        </p:nvSpPr>
        <p:spPr/>
        <p:txBody>
          <a:bodyPr/>
          <a:lstStyle/>
          <a:p>
            <a:pPr marL="0" indent="0">
              <a:buNone/>
            </a:pPr>
            <a:endParaRPr lang="sv-SE" sz="1800" dirty="0"/>
          </a:p>
          <a:p>
            <a:pPr marL="0" indent="0">
              <a:buNone/>
            </a:pPr>
            <a:r>
              <a:rPr lang="sv-SE" sz="1800" dirty="0"/>
              <a:t>VGR ska utveckla en vårdinformationsmiljö där informationen följer patienten. Trygg, tillgänglig och samlad information som kan delas över organisationsgränser och mellan olika system ger förutsättningar för en säker, sammanhållen och personcentrerad vård och effektivare resursanvändning.</a:t>
            </a:r>
          </a:p>
          <a:p>
            <a:endParaRPr lang="sv-SE" dirty="0"/>
          </a:p>
        </p:txBody>
      </p:sp>
      <p:sp>
        <p:nvSpPr>
          <p:cNvPr id="2" name="Platshållare för innehåll 7">
            <a:extLst>
              <a:ext uri="{FF2B5EF4-FFF2-40B4-BE49-F238E27FC236}">
                <a16:creationId xmlns:a16="http://schemas.microsoft.com/office/drawing/2014/main" id="{D7BA55A7-1B51-1E2D-D5BF-9F9B19B9617C}"/>
              </a:ext>
            </a:extLst>
          </p:cNvPr>
          <p:cNvSpPr txBox="1">
            <a:spLocks/>
          </p:cNvSpPr>
          <p:nvPr/>
        </p:nvSpPr>
        <p:spPr>
          <a:xfrm>
            <a:off x="6988228" y="2013693"/>
            <a:ext cx="4346341" cy="3911674"/>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5176" lvl="0" indent="0">
              <a:spcBef>
                <a:spcPts val="500"/>
              </a:spcBef>
              <a:buNone/>
            </a:pPr>
            <a:r>
              <a:rPr lang="sv-SE" sz="1600" b="1" err="1">
                <a:solidFill>
                  <a:srgbClr val="000000"/>
                </a:solidFill>
                <a:latin typeface="Verdana" panose="020B0604030504040204" pitchFamily="34" charset="0"/>
              </a:rPr>
              <a:t>VGR:s</a:t>
            </a:r>
            <a:r>
              <a:rPr lang="sv-SE" sz="1600" b="1">
                <a:solidFill>
                  <a:srgbClr val="000000"/>
                </a:solidFill>
                <a:latin typeface="Verdana" panose="020B0604030504040204" pitchFamily="34" charset="0"/>
              </a:rPr>
              <a:t> mål är att</a:t>
            </a:r>
          </a:p>
          <a:p>
            <a:pPr marL="530352" indent="-265176">
              <a:spcBef>
                <a:spcPts val="500"/>
              </a:spcBef>
              <a:buFont typeface="Arial" panose="020B0604020202020204" pitchFamily="34" charset="0"/>
              <a:buChar char="•"/>
            </a:pPr>
            <a:r>
              <a:rPr lang="sv-SE" sz="1400"/>
              <a:t>öka patientens möjlighet att vara delaktig genom att enkelt kunna ta del av och själv dela med sig av information    </a:t>
            </a:r>
          </a:p>
          <a:p>
            <a:pPr marL="530352" lvl="0" indent="-265176">
              <a:spcBef>
                <a:spcPts val="500"/>
              </a:spcBef>
              <a:buFont typeface="Arial" panose="020B0604020202020204" pitchFamily="34" charset="0"/>
              <a:buChar char="•"/>
            </a:pPr>
            <a:r>
              <a:rPr lang="sv-SE" sz="1400"/>
              <a:t>kunna dela samlad vårdinformation över organisationsgränser och mellan system</a:t>
            </a:r>
          </a:p>
          <a:p>
            <a:pPr marL="530352" lvl="0" indent="-265176">
              <a:spcBef>
                <a:spcPts val="500"/>
              </a:spcBef>
              <a:buFont typeface="Arial" panose="020B0604020202020204" pitchFamily="34" charset="0"/>
              <a:buChar char="•"/>
            </a:pPr>
            <a:r>
              <a:rPr lang="sv-SE" sz="1400"/>
              <a:t>frigöra tid och resurser för patientnära arbete </a:t>
            </a:r>
          </a:p>
          <a:p>
            <a:pPr marL="530352" lvl="0" indent="-265176">
              <a:spcBef>
                <a:spcPts val="500"/>
              </a:spcBef>
              <a:buFont typeface="Arial" panose="020B0604020202020204" pitchFamily="34" charset="0"/>
              <a:buChar char="•"/>
            </a:pPr>
            <a:r>
              <a:rPr lang="sv-SE" sz="1400"/>
              <a:t>använda vårdinformation för att utveckla kvalitet i vården. </a:t>
            </a:r>
          </a:p>
        </p:txBody>
      </p:sp>
    </p:spTree>
    <p:extLst>
      <p:ext uri="{BB962C8B-B14F-4D97-AF65-F5344CB8AC3E}">
        <p14:creationId xmlns:p14="http://schemas.microsoft.com/office/powerpoint/2010/main" val="2527270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9259B5-8021-AE83-DCF9-850062C11518}"/>
            </a:ext>
          </a:extLst>
        </p:cNvPr>
        <p:cNvGrpSpPr/>
        <p:nvPr/>
      </p:nvGrpSpPr>
      <p:grpSpPr>
        <a:xfrm>
          <a:off x="0" y="0"/>
          <a:ext cx="0" cy="0"/>
          <a:chOff x="0" y="0"/>
          <a:chExt cx="0" cy="0"/>
        </a:xfrm>
      </p:grpSpPr>
      <p:sp>
        <p:nvSpPr>
          <p:cNvPr id="9" name="Rubrik 6">
            <a:extLst>
              <a:ext uri="{FF2B5EF4-FFF2-40B4-BE49-F238E27FC236}">
                <a16:creationId xmlns:a16="http://schemas.microsoft.com/office/drawing/2014/main" id="{C23906D0-82AD-1696-0A11-43F02D9042E3}"/>
              </a:ext>
              <a:ext uri="{C183D7F6-B498-43B3-948B-1728B52AA6E4}">
                <adec:decorative xmlns:adec="http://schemas.microsoft.com/office/drawing/2017/decorative" val="0"/>
              </a:ext>
            </a:extLst>
          </p:cNvPr>
          <p:cNvSpPr>
            <a:spLocks noGrp="1"/>
          </p:cNvSpPr>
          <p:nvPr>
            <p:ph type="title"/>
          </p:nvPr>
        </p:nvSpPr>
        <p:spPr>
          <a:xfrm>
            <a:off x="1097554" y="285662"/>
            <a:ext cx="10046304" cy="1576800"/>
          </a:xfrm>
        </p:spPr>
        <p:txBody>
          <a:bodyPr/>
          <a:lstStyle/>
          <a:p>
            <a:r>
              <a:rPr lang="sv-SE" sz="1800" dirty="0"/>
              <a:t>Fokusområde 3</a:t>
            </a:r>
            <a:br>
              <a:rPr lang="sv-SE" sz="2400" b="1" dirty="0"/>
            </a:br>
            <a:r>
              <a:rPr lang="sv-SE" dirty="0"/>
              <a:t>Trygg och tillgänglig vårdinformation</a:t>
            </a:r>
            <a:br>
              <a:rPr lang="sv-SE" dirty="0"/>
            </a:br>
            <a:endParaRPr lang="sv-SE" dirty="0"/>
          </a:p>
        </p:txBody>
      </p:sp>
      <p:sp>
        <p:nvSpPr>
          <p:cNvPr id="8" name="Platshållare för innehåll 7">
            <a:extLst>
              <a:ext uri="{FF2B5EF4-FFF2-40B4-BE49-F238E27FC236}">
                <a16:creationId xmlns:a16="http://schemas.microsoft.com/office/drawing/2014/main" id="{695106E1-203B-1395-5354-2B4A6CB64D04}"/>
              </a:ext>
            </a:extLst>
          </p:cNvPr>
          <p:cNvSpPr>
            <a:spLocks noGrp="1"/>
          </p:cNvSpPr>
          <p:nvPr>
            <p:ph sz="quarter" idx="17"/>
          </p:nvPr>
        </p:nvSpPr>
        <p:spPr/>
        <p:txBody>
          <a:bodyPr/>
          <a:lstStyle/>
          <a:p>
            <a:pPr marL="0" indent="0" algn="l" rtl="0" eaLnBrk="1" latinLnBrk="0" hangingPunct="1">
              <a:lnSpc>
                <a:spcPct val="130000"/>
              </a:lnSpc>
              <a:spcBef>
                <a:spcPts val="500"/>
              </a:spcBef>
              <a:buNone/>
            </a:pPr>
            <a:r>
              <a:rPr lang="sv-SE" sz="1600" b="1" dirty="0">
                <a:solidFill>
                  <a:srgbClr val="000000"/>
                </a:solidFill>
                <a:effectLst/>
                <a:latin typeface="Verdana" panose="020B0604030504040204" pitchFamily="34" charset="0"/>
              </a:rPr>
              <a:t>VGR ska</a:t>
            </a:r>
            <a:endParaRPr lang="sv-SE" sz="1600" dirty="0">
              <a:solidFill>
                <a:srgbClr val="000000"/>
              </a:solidFill>
              <a:effectLst/>
              <a:latin typeface="Verdana" panose="020B0604030504040204" pitchFamily="34" charset="0"/>
            </a:endParaRPr>
          </a:p>
          <a:p>
            <a:pPr marL="530352" indent="-265176">
              <a:spcBef>
                <a:spcPts val="500"/>
              </a:spcBef>
              <a:buFont typeface="Arial" panose="020B0604020202020204" pitchFamily="34" charset="0"/>
              <a:buChar char="•"/>
            </a:pPr>
            <a:r>
              <a:rPr lang="sv-SE" sz="1600" dirty="0"/>
              <a:t>utforma en vårdinformationsmiljö med gemensam vårdinformation i centrum. </a:t>
            </a:r>
          </a:p>
          <a:p>
            <a:pPr marL="530352" indent="-265176">
              <a:spcBef>
                <a:spcPts val="500"/>
              </a:spcBef>
              <a:buFont typeface="Arial" panose="020B0604020202020204" pitchFamily="34" charset="0"/>
              <a:buChar char="•"/>
            </a:pPr>
            <a:r>
              <a:rPr lang="sv-SE" sz="1600" dirty="0"/>
              <a:t>säkerställa kontroll över informationen, så att den är tillgänglig, spårbar och säker över tid </a:t>
            </a:r>
          </a:p>
          <a:p>
            <a:pPr marL="530352" indent="-265176">
              <a:spcBef>
                <a:spcPts val="500"/>
              </a:spcBef>
              <a:buFont typeface="Arial" panose="020B0604020202020204" pitchFamily="34" charset="0"/>
              <a:buChar char="•"/>
            </a:pPr>
            <a:r>
              <a:rPr lang="sv-SE" sz="1600" dirty="0"/>
              <a:t>presentera vårdinformation enkelt och överblickbart för att minska tidsåtgång och underlätta planering och koordinering </a:t>
            </a:r>
          </a:p>
          <a:p>
            <a:pPr marL="530352" indent="-265176">
              <a:spcBef>
                <a:spcPts val="500"/>
              </a:spcBef>
              <a:buFont typeface="Arial" panose="020B0604020202020204" pitchFamily="34" charset="0"/>
              <a:buChar char="•"/>
            </a:pPr>
            <a:r>
              <a:rPr lang="sv-SE" sz="1600" dirty="0"/>
              <a:t>strukturera och standardisera vårdinformationen så att den kan användas i olika system och delas med andra  </a:t>
            </a:r>
          </a:p>
          <a:p>
            <a:pPr marL="530352" indent="-265176">
              <a:spcBef>
                <a:spcPts val="500"/>
              </a:spcBef>
              <a:buFont typeface="Arial" panose="020B0604020202020204" pitchFamily="34" charset="0"/>
              <a:buChar char="•"/>
            </a:pPr>
            <a:r>
              <a:rPr lang="sv-SE" sz="1600" dirty="0"/>
              <a:t>skapa förutsättningar att integrera information mellan patienten själv och andra vårdgivare </a:t>
            </a:r>
          </a:p>
        </p:txBody>
      </p:sp>
    </p:spTree>
    <p:extLst>
      <p:ext uri="{BB962C8B-B14F-4D97-AF65-F5344CB8AC3E}">
        <p14:creationId xmlns:p14="http://schemas.microsoft.com/office/powerpoint/2010/main" val="2771381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0B8F5-042E-5A7E-2850-1F44E30363BB}"/>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6DCF49FB-0F98-DDAD-4E66-5B42AFBBF53B}"/>
              </a:ext>
            </a:extLst>
          </p:cNvPr>
          <p:cNvSpPr>
            <a:spLocks noGrp="1"/>
          </p:cNvSpPr>
          <p:nvPr>
            <p:ph type="title"/>
          </p:nvPr>
        </p:nvSpPr>
        <p:spPr/>
        <p:txBody>
          <a:bodyPr/>
          <a:lstStyle/>
          <a:p>
            <a:r>
              <a:rPr lang="sv-SE"/>
              <a:t>Genomförande och uppföljning</a:t>
            </a:r>
          </a:p>
        </p:txBody>
      </p:sp>
    </p:spTree>
    <p:extLst>
      <p:ext uri="{BB962C8B-B14F-4D97-AF65-F5344CB8AC3E}">
        <p14:creationId xmlns:p14="http://schemas.microsoft.com/office/powerpoint/2010/main" val="42143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78BB4-E070-5AA3-937B-423380685AA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1545F4AC-2189-CCDC-EF2F-17C2741DF94D}"/>
              </a:ext>
            </a:extLst>
          </p:cNvPr>
          <p:cNvSpPr>
            <a:spLocks noGrp="1"/>
          </p:cNvSpPr>
          <p:nvPr>
            <p:ph type="title"/>
          </p:nvPr>
        </p:nvSpPr>
        <p:spPr/>
        <p:txBody>
          <a:bodyPr/>
          <a:lstStyle/>
          <a:p>
            <a:r>
              <a:rPr lang="sv-SE"/>
              <a:t>Ledningsprinciper för att genomföra strategin</a:t>
            </a:r>
          </a:p>
        </p:txBody>
      </p:sp>
      <p:sp>
        <p:nvSpPr>
          <p:cNvPr id="3" name="Platshållare för innehåll 2">
            <a:extLst>
              <a:ext uri="{FF2B5EF4-FFF2-40B4-BE49-F238E27FC236}">
                <a16:creationId xmlns:a16="http://schemas.microsoft.com/office/drawing/2014/main" id="{4E5DF77F-2AEC-4FFC-0C69-E01D09EF4D90}"/>
              </a:ext>
            </a:extLst>
          </p:cNvPr>
          <p:cNvSpPr>
            <a:spLocks noGrp="1"/>
          </p:cNvSpPr>
          <p:nvPr>
            <p:ph sz="quarter" idx="17"/>
          </p:nvPr>
        </p:nvSpPr>
        <p:spPr>
          <a:xfrm>
            <a:off x="1096246" y="3895850"/>
            <a:ext cx="10047600" cy="3311999"/>
          </a:xfrm>
        </p:spPr>
        <p:txBody>
          <a:bodyPr/>
          <a:lstStyle/>
          <a:p>
            <a:pPr lvl="0">
              <a:spcAft>
                <a:spcPts val="600"/>
              </a:spcAft>
            </a:pPr>
            <a:r>
              <a:rPr lang="sv-SE" sz="1800"/>
              <a:t>En stark kultur engagerar, motiverar och ger trygghet </a:t>
            </a:r>
          </a:p>
          <a:p>
            <a:pPr lvl="0">
              <a:spcAft>
                <a:spcPts val="600"/>
              </a:spcAft>
            </a:pPr>
            <a:r>
              <a:rPr lang="sv-SE" sz="1800"/>
              <a:t>Tydliga strukturer bekräftar och verkar i andan av den önskade kulturen</a:t>
            </a:r>
          </a:p>
          <a:p>
            <a:pPr lvl="0">
              <a:spcAft>
                <a:spcPts val="600"/>
              </a:spcAft>
            </a:pPr>
            <a:r>
              <a:rPr lang="sv-SE" sz="1800"/>
              <a:t>Ledarskapet skapar goda förutsättningar att förverkliga strategin</a:t>
            </a:r>
          </a:p>
          <a:p>
            <a:pPr lvl="0">
              <a:spcAft>
                <a:spcPts val="600"/>
              </a:spcAft>
            </a:pPr>
            <a:r>
              <a:rPr lang="sv-SE" sz="1800"/>
              <a:t>En tydlig och gemensam strategi ger hälso- och sjukvården rätt riktning </a:t>
            </a:r>
            <a:br>
              <a:rPr lang="sv-SE" sz="1800" kern="100">
                <a:latin typeface="Calibri" panose="020F0502020204030204" pitchFamily="34" charset="0"/>
                <a:ea typeface="Calibri" panose="020F0502020204030204" pitchFamily="34" charset="0"/>
                <a:cs typeface="Times New Roman" panose="02020603050405020304" pitchFamily="18" charset="0"/>
              </a:rPr>
            </a:br>
            <a:endParaRPr lang="sv-SE" sz="1800" kern="100">
              <a:latin typeface="Calibri" panose="020F0502020204030204" pitchFamily="34" charset="0"/>
              <a:ea typeface="Calibri" panose="020F0502020204030204" pitchFamily="34" charset="0"/>
              <a:cs typeface="Times New Roman" panose="02020603050405020304" pitchFamily="18" charset="0"/>
            </a:endParaRPr>
          </a:p>
          <a:p>
            <a:endParaRPr lang="sv-SE"/>
          </a:p>
        </p:txBody>
      </p:sp>
      <p:pic>
        <p:nvPicPr>
          <p:cNvPr id="5" name="Bildobjekt 4" descr="Illustration som visar samspelet mellan kultur, struktur, ledarskap och strategi, vilket behövs för att strategin ska kunna genomföras.">
            <a:extLst>
              <a:ext uri="{FF2B5EF4-FFF2-40B4-BE49-F238E27FC236}">
                <a16:creationId xmlns:a16="http://schemas.microsoft.com/office/drawing/2014/main" id="{2CA48ACE-018D-6652-DCEE-4348272DE355}"/>
              </a:ext>
            </a:extLst>
          </p:cNvPr>
          <p:cNvPicPr>
            <a:picLocks noChangeAspect="1"/>
          </p:cNvPicPr>
          <p:nvPr/>
        </p:nvPicPr>
        <p:blipFill>
          <a:blip r:embed="rId3">
            <a:extLst>
              <a:ext uri="{28A0092B-C50C-407E-A947-70E740481C1C}">
                <a14:useLocalDpi xmlns:a14="http://schemas.microsoft.com/office/drawing/2010/main" val="0"/>
              </a:ext>
            </a:extLst>
          </a:blip>
          <a:srcRect l="6189" t="34779" r="9015" b="30948"/>
          <a:stretch>
            <a:fillRect/>
          </a:stretch>
        </p:blipFill>
        <p:spPr>
          <a:xfrm>
            <a:off x="2012746" y="1909025"/>
            <a:ext cx="8166507" cy="1788245"/>
          </a:xfrm>
          <a:prstGeom prst="rect">
            <a:avLst/>
          </a:prstGeom>
        </p:spPr>
      </p:pic>
    </p:spTree>
    <p:extLst>
      <p:ext uri="{BB962C8B-B14F-4D97-AF65-F5344CB8AC3E}">
        <p14:creationId xmlns:p14="http://schemas.microsoft.com/office/powerpoint/2010/main" val="3727019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4F516-7E7D-B273-14BC-386B284BEE54}"/>
            </a:ext>
          </a:extLst>
        </p:cNvPr>
        <p:cNvGrpSpPr/>
        <p:nvPr/>
      </p:nvGrpSpPr>
      <p:grpSpPr>
        <a:xfrm>
          <a:off x="0" y="0"/>
          <a:ext cx="0" cy="0"/>
          <a:chOff x="0" y="0"/>
          <a:chExt cx="0" cy="0"/>
        </a:xfrm>
      </p:grpSpPr>
      <p:sp>
        <p:nvSpPr>
          <p:cNvPr id="7" name="Rubrik 3">
            <a:extLst>
              <a:ext uri="{FF2B5EF4-FFF2-40B4-BE49-F238E27FC236}">
                <a16:creationId xmlns:a16="http://schemas.microsoft.com/office/drawing/2014/main" id="{D3529ED8-FF72-186C-60FA-E1C2FE0FCC7F}"/>
              </a:ext>
            </a:extLst>
          </p:cNvPr>
          <p:cNvSpPr>
            <a:spLocks noGrp="1"/>
          </p:cNvSpPr>
          <p:nvPr>
            <p:ph type="title"/>
          </p:nvPr>
        </p:nvSpPr>
        <p:spPr/>
        <p:txBody>
          <a:bodyPr anchor="b" anchorCtr="0"/>
          <a:lstStyle/>
          <a:p>
            <a:pPr algn="l"/>
            <a:r>
              <a:rPr lang="sv-SE" sz="3300" b="0">
                <a:ea typeface="Calibri"/>
                <a:cs typeface="Calibri"/>
              </a:rPr>
              <a:t>Regiongemensamma förhållningssätt </a:t>
            </a:r>
            <a:br>
              <a:rPr lang="sv-SE" sz="3300" b="0">
                <a:ea typeface="Calibri"/>
                <a:cs typeface="Calibri"/>
              </a:rPr>
            </a:br>
            <a:r>
              <a:rPr lang="sv-SE" sz="3300" b="0">
                <a:ea typeface="Calibri"/>
                <a:cs typeface="Calibri"/>
              </a:rPr>
              <a:t>för att lyckas tillsammans</a:t>
            </a:r>
            <a:endParaRPr lang="en-US"/>
          </a:p>
        </p:txBody>
      </p:sp>
      <p:sp>
        <p:nvSpPr>
          <p:cNvPr id="8" name="Platshållare för innehåll 2">
            <a:extLst>
              <a:ext uri="{FF2B5EF4-FFF2-40B4-BE49-F238E27FC236}">
                <a16:creationId xmlns:a16="http://schemas.microsoft.com/office/drawing/2014/main" id="{1EF39A05-2E41-4F2D-DCAD-2FA48393EAFA}"/>
              </a:ext>
            </a:extLst>
          </p:cNvPr>
          <p:cNvSpPr txBox="1">
            <a:spLocks/>
          </p:cNvSpPr>
          <p:nvPr/>
        </p:nvSpPr>
        <p:spPr>
          <a:xfrm>
            <a:off x="511644" y="2799505"/>
            <a:ext cx="3111327" cy="1237473"/>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800" b="1" dirty="0"/>
              <a:t>Medskapande </a:t>
            </a:r>
          </a:p>
          <a:p>
            <a:pPr marL="0" indent="0" algn="ctr">
              <a:buFont typeface="Verdana" panose="020B0604030504040204" pitchFamily="34" charset="0"/>
              <a:buNone/>
            </a:pPr>
            <a:r>
              <a:rPr lang="sv-SE" sz="1800" dirty="0"/>
              <a:t>Med invånarna – </a:t>
            </a:r>
            <a:br>
              <a:rPr lang="sv-SE" sz="1800" dirty="0"/>
            </a:br>
            <a:r>
              <a:rPr lang="sv-SE" sz="1800" dirty="0"/>
              <a:t>för invånarna</a:t>
            </a:r>
          </a:p>
        </p:txBody>
      </p:sp>
      <p:sp>
        <p:nvSpPr>
          <p:cNvPr id="12" name="Platshållare för innehåll 2">
            <a:extLst>
              <a:ext uri="{FF2B5EF4-FFF2-40B4-BE49-F238E27FC236}">
                <a16:creationId xmlns:a16="http://schemas.microsoft.com/office/drawing/2014/main" id="{17632675-135D-F257-A0E3-C762B097A285}"/>
              </a:ext>
            </a:extLst>
          </p:cNvPr>
          <p:cNvSpPr txBox="1">
            <a:spLocks/>
          </p:cNvSpPr>
          <p:nvPr/>
        </p:nvSpPr>
        <p:spPr>
          <a:xfrm>
            <a:off x="4506676" y="2797119"/>
            <a:ext cx="3111327" cy="1239860"/>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800" b="1"/>
              <a:t>Delarna samspelar</a:t>
            </a:r>
          </a:p>
          <a:p>
            <a:pPr marL="0" indent="0" algn="ctr">
              <a:buFont typeface="Verdana" panose="020B0604030504040204" pitchFamily="34" charset="0"/>
              <a:buNone/>
            </a:pPr>
            <a:r>
              <a:rPr lang="sv-SE" sz="1800"/>
              <a:t>Vi tar gemensamt ansvar för helheten</a:t>
            </a:r>
          </a:p>
        </p:txBody>
      </p:sp>
      <p:sp>
        <p:nvSpPr>
          <p:cNvPr id="26" name="Platshållare för innehåll 2">
            <a:extLst>
              <a:ext uri="{FF2B5EF4-FFF2-40B4-BE49-F238E27FC236}">
                <a16:creationId xmlns:a16="http://schemas.microsoft.com/office/drawing/2014/main" id="{DB1DBF5E-3A10-9B34-DF05-04204E692A05}"/>
              </a:ext>
            </a:extLst>
          </p:cNvPr>
          <p:cNvSpPr txBox="1">
            <a:spLocks/>
          </p:cNvSpPr>
          <p:nvPr/>
        </p:nvSpPr>
        <p:spPr>
          <a:xfrm>
            <a:off x="8040787" y="2797118"/>
            <a:ext cx="3813661" cy="1239859"/>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Font typeface="Verdana" panose="020B0604030504040204" pitchFamily="34" charset="0"/>
              <a:buNone/>
            </a:pPr>
            <a:r>
              <a:rPr lang="sv-SE" sz="1800" b="1" dirty="0"/>
              <a:t>Medarbetarkraft</a:t>
            </a:r>
          </a:p>
          <a:p>
            <a:pPr marL="0" indent="0" algn="ctr">
              <a:buFont typeface="Verdana" panose="020B0604030504040204" pitchFamily="34" charset="0"/>
              <a:buNone/>
            </a:pPr>
            <a:r>
              <a:rPr lang="sv-SE" sz="1800" dirty="0"/>
              <a:t>Vi lär och utvecklas </a:t>
            </a:r>
            <a:br>
              <a:rPr lang="sv-SE" sz="1800" dirty="0"/>
            </a:br>
            <a:r>
              <a:rPr lang="sv-SE" sz="1800" dirty="0"/>
              <a:t>tillsammans</a:t>
            </a:r>
          </a:p>
        </p:txBody>
      </p:sp>
      <p:pic>
        <p:nvPicPr>
          <p:cNvPr id="17" name="Bildobjekt 16">
            <a:extLst>
              <a:ext uri="{FF2B5EF4-FFF2-40B4-BE49-F238E27FC236}">
                <a16:creationId xmlns:a16="http://schemas.microsoft.com/office/drawing/2014/main" id="{B7F50FBC-09E1-ADDC-8E25-98F55D18CE9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385" y="4430730"/>
            <a:ext cx="1163843" cy="1163843"/>
          </a:xfrm>
          <a:prstGeom prst="rect">
            <a:avLst/>
          </a:prstGeom>
        </p:spPr>
      </p:pic>
      <p:pic>
        <p:nvPicPr>
          <p:cNvPr id="19" name="Bildobjekt 18">
            <a:extLst>
              <a:ext uri="{FF2B5EF4-FFF2-40B4-BE49-F238E27FC236}">
                <a16:creationId xmlns:a16="http://schemas.microsoft.com/office/drawing/2014/main" id="{FEBF10B7-407E-0EBF-80B8-E84FA1C99A0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05955" y="4413539"/>
            <a:ext cx="1163844" cy="1163844"/>
          </a:xfrm>
          <a:prstGeom prst="rect">
            <a:avLst/>
          </a:prstGeom>
        </p:spPr>
      </p:pic>
      <p:pic>
        <p:nvPicPr>
          <p:cNvPr id="3" name="Bild 2">
            <a:extLst>
              <a:ext uri="{FF2B5EF4-FFF2-40B4-BE49-F238E27FC236}">
                <a16:creationId xmlns:a16="http://schemas.microsoft.com/office/drawing/2014/main" id="{DB65B6D3-74C2-9F75-330B-72C1DA6E289F}"/>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433843" y="4376940"/>
            <a:ext cx="1396284" cy="1396284"/>
          </a:xfrm>
          <a:prstGeom prst="rect">
            <a:avLst/>
          </a:prstGeom>
        </p:spPr>
      </p:pic>
      <p:sp>
        <p:nvSpPr>
          <p:cNvPr id="4" name="Rektangel 3">
            <a:extLst>
              <a:ext uri="{FF2B5EF4-FFF2-40B4-BE49-F238E27FC236}">
                <a16:creationId xmlns:a16="http://schemas.microsoft.com/office/drawing/2014/main" id="{ED1DD252-BA5B-2D25-353E-723456A4A317}"/>
              </a:ext>
              <a:ext uri="{C183D7F6-B498-43B3-948B-1728B52AA6E4}">
                <adec:decorative xmlns:adec="http://schemas.microsoft.com/office/drawing/2017/decorative" val="1"/>
              </a:ext>
            </a:extLst>
          </p:cNvPr>
          <p:cNvSpPr/>
          <p:nvPr/>
        </p:nvSpPr>
        <p:spPr>
          <a:xfrm>
            <a:off x="591784" y="4210596"/>
            <a:ext cx="3066357" cy="839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4">
            <a:extLst>
              <a:ext uri="{FF2B5EF4-FFF2-40B4-BE49-F238E27FC236}">
                <a16:creationId xmlns:a16="http://schemas.microsoft.com/office/drawing/2014/main" id="{25BD1869-F97E-AFD7-E76D-1164562AA598}"/>
              </a:ext>
              <a:ext uri="{C183D7F6-B498-43B3-948B-1728B52AA6E4}">
                <adec:decorative xmlns:adec="http://schemas.microsoft.com/office/drawing/2017/decorative" val="1"/>
              </a:ext>
            </a:extLst>
          </p:cNvPr>
          <p:cNvSpPr/>
          <p:nvPr/>
        </p:nvSpPr>
        <p:spPr>
          <a:xfrm>
            <a:off x="4551646" y="4210595"/>
            <a:ext cx="3066357" cy="839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Rektangel 5">
            <a:extLst>
              <a:ext uri="{FF2B5EF4-FFF2-40B4-BE49-F238E27FC236}">
                <a16:creationId xmlns:a16="http://schemas.microsoft.com/office/drawing/2014/main" id="{15B077AF-A6C4-DF4D-C602-B6992738D32E}"/>
              </a:ext>
              <a:ext uri="{C183D7F6-B498-43B3-948B-1728B52AA6E4}">
                <adec:decorative xmlns:adec="http://schemas.microsoft.com/office/drawing/2017/decorative" val="1"/>
              </a:ext>
            </a:extLst>
          </p:cNvPr>
          <p:cNvSpPr/>
          <p:nvPr/>
        </p:nvSpPr>
        <p:spPr>
          <a:xfrm>
            <a:off x="8533861" y="4210594"/>
            <a:ext cx="3066357" cy="839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391810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FD3A3E-4969-AE84-59F8-0EC2E2C6C0C0}"/>
            </a:ext>
          </a:extLst>
        </p:cNvPr>
        <p:cNvGrpSpPr/>
        <p:nvPr/>
      </p:nvGrpSpPr>
      <p:grpSpPr>
        <a:xfrm>
          <a:off x="0" y="0"/>
          <a:ext cx="0" cy="0"/>
          <a:chOff x="0" y="0"/>
          <a:chExt cx="0" cy="0"/>
        </a:xfrm>
      </p:grpSpPr>
      <p:sp>
        <p:nvSpPr>
          <p:cNvPr id="10" name="Title 1">
            <a:extLst>
              <a:ext uri="{FF2B5EF4-FFF2-40B4-BE49-F238E27FC236}">
                <a16:creationId xmlns:a16="http://schemas.microsoft.com/office/drawing/2014/main" id="{2CF43FD7-BC51-4E95-DAAF-3F89D9BADC24}"/>
              </a:ext>
            </a:extLst>
          </p:cNvPr>
          <p:cNvSpPr txBox="1">
            <a:spLocks noGrp="1"/>
          </p:cNvSpPr>
          <p:nvPr>
            <p:ph type="title" idx="4294967295"/>
          </p:nvPr>
        </p:nvSpPr>
        <p:spPr>
          <a:xfrm>
            <a:off x="1096621" y="666000"/>
            <a:ext cx="8642350" cy="10477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10000"/>
              </a:lnSpc>
              <a:spcBef>
                <a:spcPct val="0"/>
              </a:spcBef>
              <a:spcAft>
                <a:spcPts val="60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Uppföljning och lärande</a:t>
            </a:r>
          </a:p>
        </p:txBody>
      </p:sp>
      <p:sp>
        <p:nvSpPr>
          <p:cNvPr id="11" name="Content Placeholder 2">
            <a:extLst>
              <a:ext uri="{FF2B5EF4-FFF2-40B4-BE49-F238E27FC236}">
                <a16:creationId xmlns:a16="http://schemas.microsoft.com/office/drawing/2014/main" id="{1BB7B1E4-8195-5C46-F429-4CE9D37CC303}"/>
              </a:ext>
            </a:extLst>
          </p:cNvPr>
          <p:cNvSpPr txBox="1">
            <a:spLocks/>
          </p:cNvSpPr>
          <p:nvPr/>
        </p:nvSpPr>
        <p:spPr>
          <a:xfrm>
            <a:off x="1099112" y="2098800"/>
            <a:ext cx="4996888" cy="3922588"/>
          </a:xfrm>
          <a:prstGeom prst="rect">
            <a:avLst/>
          </a:prstGeom>
        </p:spPr>
        <p:txBody>
          <a:bodyPr vert="horz" lIns="0" tIns="0" rIns="0" bIns="0" rtlCol="0">
            <a:norm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20000"/>
              </a:lnSpc>
              <a:spcAft>
                <a:spcPts val="800"/>
              </a:spcAft>
              <a:buNone/>
            </a:pPr>
            <a:r>
              <a:rPr lang="sv-SE" sz="1800" noProof="0" dirty="0"/>
              <a:t>V</a:t>
            </a:r>
            <a:r>
              <a:rPr lang="sv-SE" sz="1800" kern="1200" noProof="0" dirty="0"/>
              <a:t>GR ska utvärdera och följa upp arbetet utifrån bland annat </a:t>
            </a:r>
          </a:p>
          <a:p>
            <a:pPr>
              <a:lnSpc>
                <a:spcPct val="120000"/>
              </a:lnSpc>
              <a:spcAft>
                <a:spcPts val="800"/>
              </a:spcAft>
            </a:pPr>
            <a:r>
              <a:rPr lang="sv-SE" sz="1800" kern="1200" noProof="0" dirty="0"/>
              <a:t>regionfullmäktiges budget </a:t>
            </a:r>
          </a:p>
          <a:p>
            <a:pPr>
              <a:lnSpc>
                <a:spcPct val="120000"/>
              </a:lnSpc>
              <a:spcAft>
                <a:spcPts val="800"/>
              </a:spcAft>
            </a:pPr>
            <a:r>
              <a:rPr lang="sv-SE" sz="1800" kern="1200" noProof="0" dirty="0"/>
              <a:t>VGR:s efterlevnad av hälso- och sjukvårdsavtalet med kommunerna</a:t>
            </a:r>
          </a:p>
          <a:p>
            <a:pPr>
              <a:lnSpc>
                <a:spcPct val="120000"/>
              </a:lnSpc>
              <a:spcAft>
                <a:spcPts val="800"/>
              </a:spcAft>
            </a:pPr>
            <a:r>
              <a:rPr lang="sv-SE" sz="1800" kern="1200" noProof="0" dirty="0"/>
              <a:t>dialog mellan tjänstepersoner, chefer och politiker.</a:t>
            </a:r>
          </a:p>
        </p:txBody>
      </p:sp>
      <p:pic>
        <p:nvPicPr>
          <p:cNvPr id="7" name="Platshållare för bild 6">
            <a:extLst>
              <a:ext uri="{FF2B5EF4-FFF2-40B4-BE49-F238E27FC236}">
                <a16:creationId xmlns:a16="http://schemas.microsoft.com/office/drawing/2014/main" id="{EBE86370-9E48-704B-1A3D-1E435C667C1F}"/>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4576" r="363" b="-4908"/>
          <a:stretch>
            <a:fillRect/>
          </a:stretch>
        </p:blipFill>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rgbClr val="E7E1DF"/>
          </a:solidFill>
        </p:spPr>
      </p:pic>
    </p:spTree>
    <p:extLst>
      <p:ext uri="{BB962C8B-B14F-4D97-AF65-F5344CB8AC3E}">
        <p14:creationId xmlns:p14="http://schemas.microsoft.com/office/powerpoint/2010/main" val="101149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6C912-4CF9-4727-0CEA-EC7E22DF2A3B}"/>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5543FA9-4381-3070-95F9-ADF35C15F905}"/>
              </a:ext>
            </a:extLst>
          </p:cNvPr>
          <p:cNvSpPr>
            <a:spLocks noGrp="1"/>
          </p:cNvSpPr>
          <p:nvPr>
            <p:ph type="title" idx="4294967295"/>
          </p:nvPr>
        </p:nvSpPr>
        <p:spPr>
          <a:xfrm>
            <a:off x="1096621" y="-1047750"/>
            <a:ext cx="8642350" cy="1047750"/>
          </a:xfrm>
        </p:spPr>
        <p:txBody>
          <a:bodyPr vert="horz" lIns="0" tIns="0" rIns="0" bIns="0" rtlCol="0" anchor="b" anchorCtr="0">
            <a:noAutofit/>
          </a:bodyPr>
          <a:lstStyle/>
          <a:p>
            <a:r>
              <a:rPr lang="sv-SE" dirty="0"/>
              <a:t>Slut på presentation</a:t>
            </a:r>
          </a:p>
        </p:txBody>
      </p:sp>
    </p:spTree>
    <p:extLst>
      <p:ext uri="{BB962C8B-B14F-4D97-AF65-F5344CB8AC3E}">
        <p14:creationId xmlns:p14="http://schemas.microsoft.com/office/powerpoint/2010/main" val="904041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A64CC4-BA77-5B4B-78AF-DCA672C5CF61}"/>
            </a:ext>
          </a:extLst>
        </p:cNvPr>
        <p:cNvGrpSpPr/>
        <p:nvPr/>
      </p:nvGrpSpPr>
      <p:grpSpPr>
        <a:xfrm>
          <a:off x="0" y="0"/>
          <a:ext cx="0" cy="0"/>
          <a:chOff x="0" y="0"/>
          <a:chExt cx="0" cy="0"/>
        </a:xfrm>
      </p:grpSpPr>
      <p:sp>
        <p:nvSpPr>
          <p:cNvPr id="18" name="Rubrik 5">
            <a:extLst>
              <a:ext uri="{FF2B5EF4-FFF2-40B4-BE49-F238E27FC236}">
                <a16:creationId xmlns:a16="http://schemas.microsoft.com/office/drawing/2014/main" id="{C29CDF22-B35D-7A8F-C66F-70E66ACD4BAC}"/>
              </a:ext>
            </a:extLst>
          </p:cNvPr>
          <p:cNvSpPr txBox="1">
            <a:spLocks noGrp="1"/>
          </p:cNvSpPr>
          <p:nvPr>
            <p:ph type="title" idx="4294967295"/>
          </p:nvPr>
        </p:nvSpPr>
        <p:spPr>
          <a:xfrm>
            <a:off x="1097554" y="921600"/>
            <a:ext cx="10046304" cy="104775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Dialog som grund för förslaget</a:t>
            </a:r>
          </a:p>
        </p:txBody>
      </p:sp>
      <p:sp>
        <p:nvSpPr>
          <p:cNvPr id="16" name="Pratbubbla: rektangel med rundade hörn 15">
            <a:extLst>
              <a:ext uri="{FF2B5EF4-FFF2-40B4-BE49-F238E27FC236}">
                <a16:creationId xmlns:a16="http://schemas.microsoft.com/office/drawing/2014/main" id="{9C072EE1-D0F2-18B1-F5F4-CCBF9BC3EB0E}"/>
              </a:ext>
            </a:extLst>
          </p:cNvPr>
          <p:cNvSpPr/>
          <p:nvPr/>
        </p:nvSpPr>
        <p:spPr>
          <a:xfrm>
            <a:off x="583721" y="1689497"/>
            <a:ext cx="1962630" cy="979851"/>
          </a:xfrm>
          <a:prstGeom prst="wedgeRoundRectCallout">
            <a:avLst>
              <a:gd name="adj1" fmla="val -21288"/>
              <a:gd name="adj2" fmla="val 71388"/>
              <a:gd name="adj3" fmla="val 16667"/>
            </a:avLst>
          </a:prstGeom>
          <a:solidFill>
            <a:schemeClr val="accent2">
              <a:lumMod val="40000"/>
              <a:lumOff val="60000"/>
            </a:schemeClr>
          </a:solidFill>
          <a:ln w="28575">
            <a:solidFill>
              <a:schemeClr val="bg1"/>
            </a:solidFill>
            <a:extLst>
              <a:ext uri="{C807C97D-BFC1-408E-A445-0C87EB9F89A2}">
                <ask:lineSketchStyleProps xmlns:ask="http://schemas.microsoft.com/office/drawing/2018/sketchyshapes" sd="2083542736">
                  <a:custGeom>
                    <a:avLst/>
                    <a:gdLst>
                      <a:gd name="csX0" fmla="*/ 0 w 2002010"/>
                      <a:gd name="csY0" fmla="*/ 0 h 827654"/>
                      <a:gd name="csX1" fmla="*/ 333668 w 2002010"/>
                      <a:gd name="csY1" fmla="*/ 0 h 827654"/>
                      <a:gd name="csX2" fmla="*/ 333668 w 2002010"/>
                      <a:gd name="csY2" fmla="*/ 0 h 827654"/>
                      <a:gd name="csX3" fmla="*/ 834171 w 2002010"/>
                      <a:gd name="csY3" fmla="*/ 0 h 827654"/>
                      <a:gd name="csX4" fmla="*/ 1441447 w 2002010"/>
                      <a:gd name="csY4" fmla="*/ 0 h 827654"/>
                      <a:gd name="csX5" fmla="*/ 2002010 w 2002010"/>
                      <a:gd name="csY5" fmla="*/ 0 h 827654"/>
                      <a:gd name="csX6" fmla="*/ 2002010 w 2002010"/>
                      <a:gd name="csY6" fmla="*/ 482798 h 827654"/>
                      <a:gd name="csX7" fmla="*/ 2002010 w 2002010"/>
                      <a:gd name="csY7" fmla="*/ 482798 h 827654"/>
                      <a:gd name="csX8" fmla="*/ 2002010 w 2002010"/>
                      <a:gd name="csY8" fmla="*/ 689712 h 827654"/>
                      <a:gd name="csX9" fmla="*/ 2002010 w 2002010"/>
                      <a:gd name="csY9" fmla="*/ 827654 h 827654"/>
                      <a:gd name="csX10" fmla="*/ 1394734 w 2002010"/>
                      <a:gd name="csY10" fmla="*/ 827654 h 827654"/>
                      <a:gd name="csX11" fmla="*/ 834171 w 2002010"/>
                      <a:gd name="csY11" fmla="*/ 827654 h 827654"/>
                      <a:gd name="csX12" fmla="*/ 542024 w 2002010"/>
                      <a:gd name="csY12" fmla="*/ 1097064 h 827654"/>
                      <a:gd name="csX13" fmla="*/ 333668 w 2002010"/>
                      <a:gd name="csY13" fmla="*/ 827654 h 827654"/>
                      <a:gd name="csX14" fmla="*/ 0 w 2002010"/>
                      <a:gd name="csY14" fmla="*/ 827654 h 827654"/>
                      <a:gd name="csX15" fmla="*/ 0 w 2002010"/>
                      <a:gd name="csY15" fmla="*/ 689712 h 827654"/>
                      <a:gd name="csX16" fmla="*/ 0 w 2002010"/>
                      <a:gd name="csY16" fmla="*/ 482798 h 827654"/>
                      <a:gd name="csX17" fmla="*/ 0 w 2002010"/>
                      <a:gd name="csY17" fmla="*/ 482798 h 827654"/>
                      <a:gd name="csX18" fmla="*/ 0 w 2002010"/>
                      <a:gd name="csY18" fmla="*/ 0 h 827654"/>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2002010" h="827654" fill="none" extrusionOk="0">
                        <a:moveTo>
                          <a:pt x="0" y="0"/>
                        </a:moveTo>
                        <a:cubicBezTo>
                          <a:pt x="161582" y="-11880"/>
                          <a:pt x="206401" y="13542"/>
                          <a:pt x="333668" y="0"/>
                        </a:cubicBezTo>
                        <a:lnTo>
                          <a:pt x="333668" y="0"/>
                        </a:lnTo>
                        <a:cubicBezTo>
                          <a:pt x="545863" y="2315"/>
                          <a:pt x="729242" y="19798"/>
                          <a:pt x="834171" y="0"/>
                        </a:cubicBezTo>
                        <a:cubicBezTo>
                          <a:pt x="1128530" y="-21619"/>
                          <a:pt x="1172616" y="22491"/>
                          <a:pt x="1441447" y="0"/>
                        </a:cubicBezTo>
                        <a:cubicBezTo>
                          <a:pt x="1710278" y="-22491"/>
                          <a:pt x="1877529" y="12738"/>
                          <a:pt x="2002010" y="0"/>
                        </a:cubicBezTo>
                        <a:cubicBezTo>
                          <a:pt x="2018426" y="128402"/>
                          <a:pt x="1981217" y="258536"/>
                          <a:pt x="2002010" y="482798"/>
                        </a:cubicBezTo>
                        <a:lnTo>
                          <a:pt x="2002010" y="482798"/>
                        </a:lnTo>
                        <a:cubicBezTo>
                          <a:pt x="2007244" y="541784"/>
                          <a:pt x="1996687" y="614928"/>
                          <a:pt x="2002010" y="689712"/>
                        </a:cubicBezTo>
                        <a:cubicBezTo>
                          <a:pt x="2003923" y="730800"/>
                          <a:pt x="1998654" y="789759"/>
                          <a:pt x="2002010" y="827654"/>
                        </a:cubicBezTo>
                        <a:cubicBezTo>
                          <a:pt x="1699360" y="827913"/>
                          <a:pt x="1692133" y="844503"/>
                          <a:pt x="1394734" y="827654"/>
                        </a:cubicBezTo>
                        <a:cubicBezTo>
                          <a:pt x="1097335" y="810805"/>
                          <a:pt x="1014662" y="826136"/>
                          <a:pt x="834171" y="827654"/>
                        </a:cubicBezTo>
                        <a:cubicBezTo>
                          <a:pt x="736413" y="899620"/>
                          <a:pt x="608735" y="1041411"/>
                          <a:pt x="542024" y="1097064"/>
                        </a:cubicBezTo>
                        <a:cubicBezTo>
                          <a:pt x="474614" y="1001037"/>
                          <a:pt x="424166" y="931000"/>
                          <a:pt x="333668" y="827654"/>
                        </a:cubicBezTo>
                        <a:cubicBezTo>
                          <a:pt x="242706" y="818440"/>
                          <a:pt x="134545" y="837989"/>
                          <a:pt x="0" y="827654"/>
                        </a:cubicBezTo>
                        <a:cubicBezTo>
                          <a:pt x="-4292" y="775701"/>
                          <a:pt x="1786" y="733689"/>
                          <a:pt x="0" y="689712"/>
                        </a:cubicBezTo>
                        <a:cubicBezTo>
                          <a:pt x="-7816" y="635054"/>
                          <a:pt x="-2092" y="544923"/>
                          <a:pt x="0" y="482798"/>
                        </a:cubicBezTo>
                        <a:lnTo>
                          <a:pt x="0" y="482798"/>
                        </a:lnTo>
                        <a:cubicBezTo>
                          <a:pt x="-8030" y="287149"/>
                          <a:pt x="-17624" y="230884"/>
                          <a:pt x="0" y="0"/>
                        </a:cubicBezTo>
                        <a:close/>
                      </a:path>
                      <a:path w="2002010" h="827654" stroke="0" extrusionOk="0">
                        <a:moveTo>
                          <a:pt x="0" y="0"/>
                        </a:moveTo>
                        <a:cubicBezTo>
                          <a:pt x="158508" y="2600"/>
                          <a:pt x="236406" y="7526"/>
                          <a:pt x="333668" y="0"/>
                        </a:cubicBezTo>
                        <a:lnTo>
                          <a:pt x="333668" y="0"/>
                        </a:lnTo>
                        <a:cubicBezTo>
                          <a:pt x="453524" y="22007"/>
                          <a:pt x="609789" y="-9624"/>
                          <a:pt x="834171" y="0"/>
                        </a:cubicBezTo>
                        <a:cubicBezTo>
                          <a:pt x="1100256" y="-5924"/>
                          <a:pt x="1245261" y="11866"/>
                          <a:pt x="1406412" y="0"/>
                        </a:cubicBezTo>
                        <a:cubicBezTo>
                          <a:pt x="1567563" y="-11866"/>
                          <a:pt x="1804354" y="-12879"/>
                          <a:pt x="2002010" y="0"/>
                        </a:cubicBezTo>
                        <a:cubicBezTo>
                          <a:pt x="2023217" y="201214"/>
                          <a:pt x="1989088" y="242229"/>
                          <a:pt x="2002010" y="482798"/>
                        </a:cubicBezTo>
                        <a:lnTo>
                          <a:pt x="2002010" y="482798"/>
                        </a:lnTo>
                        <a:cubicBezTo>
                          <a:pt x="1998106" y="535572"/>
                          <a:pt x="1995034" y="608111"/>
                          <a:pt x="2002010" y="689712"/>
                        </a:cubicBezTo>
                        <a:cubicBezTo>
                          <a:pt x="1996381" y="736115"/>
                          <a:pt x="2004902" y="763367"/>
                          <a:pt x="2002010" y="827654"/>
                        </a:cubicBezTo>
                        <a:cubicBezTo>
                          <a:pt x="1729379" y="854139"/>
                          <a:pt x="1579940" y="826493"/>
                          <a:pt x="1453126" y="827654"/>
                        </a:cubicBezTo>
                        <a:cubicBezTo>
                          <a:pt x="1326312" y="828815"/>
                          <a:pt x="1139777" y="831326"/>
                          <a:pt x="834171" y="827654"/>
                        </a:cubicBezTo>
                        <a:cubicBezTo>
                          <a:pt x="716372" y="929672"/>
                          <a:pt x="672532" y="978804"/>
                          <a:pt x="542024" y="1097064"/>
                        </a:cubicBezTo>
                        <a:cubicBezTo>
                          <a:pt x="492458" y="1042337"/>
                          <a:pt x="388298" y="906593"/>
                          <a:pt x="333668" y="827654"/>
                        </a:cubicBezTo>
                        <a:cubicBezTo>
                          <a:pt x="237770" y="824431"/>
                          <a:pt x="139463" y="812423"/>
                          <a:pt x="0" y="827654"/>
                        </a:cubicBezTo>
                        <a:cubicBezTo>
                          <a:pt x="-5590" y="798638"/>
                          <a:pt x="4798" y="742575"/>
                          <a:pt x="0" y="689712"/>
                        </a:cubicBezTo>
                        <a:cubicBezTo>
                          <a:pt x="-6002" y="642088"/>
                          <a:pt x="-1954" y="568903"/>
                          <a:pt x="0" y="482798"/>
                        </a:cubicBezTo>
                        <a:lnTo>
                          <a:pt x="0" y="482798"/>
                        </a:lnTo>
                        <a:cubicBezTo>
                          <a:pt x="-3159" y="249431"/>
                          <a:pt x="-15884" y="211322"/>
                          <a:pt x="0" y="0"/>
                        </a:cubicBezTo>
                        <a:close/>
                      </a:path>
                    </a:pathLst>
                  </a:custGeom>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sv-SE" sz="1100">
                <a:solidFill>
                  <a:sysClr val="windowText" lastClr="000000"/>
                </a:solidFill>
                <a:latin typeface="Verdana"/>
              </a:rPr>
              <a:t>Vilka utmaningar ser ni i att utföra uppdraget hållbart även 2040?</a:t>
            </a:r>
          </a:p>
        </p:txBody>
      </p:sp>
      <p:sp>
        <p:nvSpPr>
          <p:cNvPr id="62" name="Pil: femhörning 61">
            <a:extLst>
              <a:ext uri="{FF2B5EF4-FFF2-40B4-BE49-F238E27FC236}">
                <a16:creationId xmlns:a16="http://schemas.microsoft.com/office/drawing/2014/main" id="{27378000-58F1-4C3A-815B-7A0BAB032999}"/>
              </a:ext>
            </a:extLst>
          </p:cNvPr>
          <p:cNvSpPr/>
          <p:nvPr/>
        </p:nvSpPr>
        <p:spPr>
          <a:xfrm>
            <a:off x="573088" y="2893341"/>
            <a:ext cx="2520000" cy="324000"/>
          </a:xfrm>
          <a:prstGeom prst="homePlate">
            <a:avLst>
              <a:gd name="adj" fmla="val 0"/>
            </a:avLst>
          </a:prstGeom>
          <a:solidFill>
            <a:schemeClr val="accent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sv-SE" sz="1500"/>
              <a:t>Våren 2025</a:t>
            </a:r>
          </a:p>
        </p:txBody>
      </p:sp>
      <p:sp>
        <p:nvSpPr>
          <p:cNvPr id="7" name="Rektangel 6">
            <a:extLst>
              <a:ext uri="{FF2B5EF4-FFF2-40B4-BE49-F238E27FC236}">
                <a16:creationId xmlns:a16="http://schemas.microsoft.com/office/drawing/2014/main" id="{B204C74B-1DAB-75D3-D788-48B51D51A775}"/>
              </a:ext>
            </a:extLst>
          </p:cNvPr>
          <p:cNvSpPr/>
          <p:nvPr/>
        </p:nvSpPr>
        <p:spPr>
          <a:xfrm>
            <a:off x="573088" y="3339308"/>
            <a:ext cx="2520000" cy="2376000"/>
          </a:xfrm>
          <a:prstGeom prst="rect">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Ins="91440" bIns="45720" rtlCol="0" anchor="t"/>
          <a:lstStyle/>
          <a:p>
            <a:pPr marL="0" lvl="1">
              <a:lnSpc>
                <a:spcPct val="120000"/>
              </a:lnSpc>
              <a:spcAft>
                <a:spcPts val="600"/>
              </a:spcAft>
              <a:buSzPct val="150000"/>
              <a:defRPr/>
            </a:pPr>
            <a:r>
              <a:rPr lang="sv-SE" sz="1100" b="1">
                <a:solidFill>
                  <a:srgbClr val="000000"/>
                </a:solidFill>
              </a:rPr>
              <a:t>Dialog</a:t>
            </a:r>
            <a:r>
              <a:rPr lang="sv-SE" sz="1100">
                <a:solidFill>
                  <a:srgbClr val="000000"/>
                </a:solidFill>
              </a:rPr>
              <a:t> för att inventera </a:t>
            </a:r>
            <a:br>
              <a:rPr lang="sv-SE" sz="1100"/>
            </a:br>
            <a:r>
              <a:rPr lang="sv-SE" sz="1100">
                <a:solidFill>
                  <a:srgbClr val="000000"/>
                </a:solidFill>
              </a:rPr>
              <a:t>utmaningar: </a:t>
            </a: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medarbetare och chefer </a:t>
            </a:r>
            <a:br>
              <a:rPr lang="sv-SE" sz="1100"/>
            </a:br>
            <a:r>
              <a:rPr lang="sv-SE" sz="1100">
                <a:solidFill>
                  <a:srgbClr val="000000"/>
                </a:solidFill>
              </a:rPr>
              <a:t>i hälso- och sjukvården</a:t>
            </a:r>
            <a:endParaRPr lang="sv-SE" sz="1100">
              <a:solidFill>
                <a:srgbClr val="000000"/>
              </a:solidFill>
              <a:ea typeface="Verdana"/>
            </a:endParaRP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koncernövergripande </a:t>
            </a:r>
            <a:br>
              <a:rPr lang="sv-SE" sz="1100"/>
            </a:br>
            <a:r>
              <a:rPr lang="sv-SE" sz="1100">
                <a:solidFill>
                  <a:srgbClr val="000000"/>
                </a:solidFill>
              </a:rPr>
              <a:t>grupper</a:t>
            </a:r>
            <a:endParaRPr lang="sv-SE" sz="1100">
              <a:solidFill>
                <a:srgbClr val="000000"/>
              </a:solidFill>
              <a:ea typeface="Verdana"/>
            </a:endParaRP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arbetstagar-</a:t>
            </a:r>
            <a:br>
              <a:rPr lang="sv-SE" sz="1100"/>
            </a:br>
            <a:r>
              <a:rPr lang="sv-SE" sz="1100">
                <a:solidFill>
                  <a:srgbClr val="000000"/>
                </a:solidFill>
              </a:rPr>
              <a:t>organisationer</a:t>
            </a:r>
            <a:endParaRPr lang="sv-SE" sz="1100">
              <a:solidFill>
                <a:srgbClr val="000000"/>
              </a:solidFill>
              <a:ea typeface="Verdana"/>
            </a:endParaRPr>
          </a:p>
          <a:p>
            <a:pPr marL="0" lvl="1">
              <a:lnSpc>
                <a:spcPct val="120000"/>
              </a:lnSpc>
              <a:spcAft>
                <a:spcPts val="600"/>
              </a:spcAft>
              <a:buSzPct val="150000"/>
              <a:defRPr/>
            </a:pPr>
            <a:endParaRPr lang="sv-SE" sz="1100"/>
          </a:p>
        </p:txBody>
      </p:sp>
      <p:sp>
        <p:nvSpPr>
          <p:cNvPr id="15" name="Pil: femhörning 14">
            <a:extLst>
              <a:ext uri="{FF2B5EF4-FFF2-40B4-BE49-F238E27FC236}">
                <a16:creationId xmlns:a16="http://schemas.microsoft.com/office/drawing/2014/main" id="{9520F1F0-4600-3AF8-B219-0FD9599C39F9}"/>
              </a:ext>
            </a:extLst>
          </p:cNvPr>
          <p:cNvSpPr/>
          <p:nvPr/>
        </p:nvSpPr>
        <p:spPr>
          <a:xfrm>
            <a:off x="3339860" y="2893341"/>
            <a:ext cx="2520000" cy="324000"/>
          </a:xfrm>
          <a:prstGeom prst="homePlate">
            <a:avLst>
              <a:gd name="adj" fmla="val 0"/>
            </a:avLst>
          </a:prstGeom>
          <a:solidFill>
            <a:schemeClr val="accent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sv-SE" sz="1500"/>
              <a:t>Hösten 2025</a:t>
            </a:r>
          </a:p>
        </p:txBody>
      </p:sp>
      <p:sp>
        <p:nvSpPr>
          <p:cNvPr id="8" name="Rektangel 7">
            <a:extLst>
              <a:ext uri="{FF2B5EF4-FFF2-40B4-BE49-F238E27FC236}">
                <a16:creationId xmlns:a16="http://schemas.microsoft.com/office/drawing/2014/main" id="{A45F2568-61F8-4F2F-A599-F292F48C8FFA}"/>
              </a:ext>
            </a:extLst>
          </p:cNvPr>
          <p:cNvSpPr/>
          <p:nvPr/>
        </p:nvSpPr>
        <p:spPr>
          <a:xfrm>
            <a:off x="3339860" y="3339308"/>
            <a:ext cx="2520000" cy="2376000"/>
          </a:xfrm>
          <a:prstGeom prst="rect">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tlCol="0" anchor="t"/>
          <a:lstStyle/>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Prioriteringsarbete i </a:t>
            </a:r>
            <a:br>
              <a:rPr lang="sv-SE" sz="1100">
                <a:solidFill>
                  <a:srgbClr val="000000"/>
                </a:solidFill>
              </a:rPr>
            </a:br>
            <a:r>
              <a:rPr lang="sv-SE" sz="1100">
                <a:solidFill>
                  <a:srgbClr val="000000"/>
                </a:solidFill>
              </a:rPr>
              <a:t>förvaltningsledningar </a:t>
            </a:r>
            <a:br>
              <a:rPr lang="sv-SE" sz="1100">
                <a:solidFill>
                  <a:srgbClr val="000000"/>
                </a:solidFill>
              </a:rPr>
            </a:br>
            <a:r>
              <a:rPr lang="sv-SE" sz="1100">
                <a:solidFill>
                  <a:srgbClr val="000000"/>
                </a:solidFill>
              </a:rPr>
              <a:t>och koncernkontoret</a:t>
            </a:r>
          </a:p>
          <a:p>
            <a:pPr marL="285750" lvl="1" indent="-285750" fontAlgn="base">
              <a:lnSpc>
                <a:spcPct val="120000"/>
              </a:lnSpc>
              <a:spcAft>
                <a:spcPts val="600"/>
              </a:spcAft>
              <a:buSzPct val="150000"/>
              <a:buFont typeface="Arial" panose="020B0604020202020204" pitchFamily="34" charset="0"/>
              <a:buChar char="•"/>
              <a:defRPr/>
            </a:pPr>
            <a:r>
              <a:rPr lang="sv-SE" sz="1100" b="1">
                <a:solidFill>
                  <a:srgbClr val="000000"/>
                </a:solidFill>
              </a:rPr>
              <a:t>Dialog</a:t>
            </a:r>
            <a:r>
              <a:rPr lang="sv-SE" sz="1100">
                <a:solidFill>
                  <a:srgbClr val="000000"/>
                </a:solidFill>
              </a:rPr>
              <a:t> mellan politik </a:t>
            </a:r>
            <a:br>
              <a:rPr lang="sv-SE" sz="1100">
                <a:solidFill>
                  <a:srgbClr val="000000"/>
                </a:solidFill>
              </a:rPr>
            </a:br>
            <a:r>
              <a:rPr lang="sv-SE" sz="1100">
                <a:solidFill>
                  <a:srgbClr val="000000"/>
                </a:solidFill>
              </a:rPr>
              <a:t>och verksamhet</a:t>
            </a:r>
          </a:p>
          <a:p>
            <a:pPr marL="0" lvl="1">
              <a:lnSpc>
                <a:spcPct val="120000"/>
              </a:lnSpc>
              <a:spcAft>
                <a:spcPts val="600"/>
              </a:spcAft>
              <a:buSzPct val="150000"/>
              <a:defRPr/>
            </a:pPr>
            <a:endParaRPr lang="sv-SE" sz="1100"/>
          </a:p>
        </p:txBody>
      </p:sp>
      <p:sp>
        <p:nvSpPr>
          <p:cNvPr id="12" name="Pil: femhörning 11">
            <a:extLst>
              <a:ext uri="{FF2B5EF4-FFF2-40B4-BE49-F238E27FC236}">
                <a16:creationId xmlns:a16="http://schemas.microsoft.com/office/drawing/2014/main" id="{69F5BD8A-C745-A868-C017-B64C7431B3E4}"/>
              </a:ext>
            </a:extLst>
          </p:cNvPr>
          <p:cNvSpPr/>
          <p:nvPr/>
        </p:nvSpPr>
        <p:spPr>
          <a:xfrm>
            <a:off x="6096000" y="2893341"/>
            <a:ext cx="2520000" cy="324000"/>
          </a:xfrm>
          <a:prstGeom prst="homePlate">
            <a:avLst>
              <a:gd name="adj" fmla="val 0"/>
            </a:avLst>
          </a:prstGeom>
          <a:solidFill>
            <a:schemeClr val="accent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sv-SE" sz="1500"/>
              <a:t>Våren 2026</a:t>
            </a:r>
          </a:p>
        </p:txBody>
      </p:sp>
      <p:sp>
        <p:nvSpPr>
          <p:cNvPr id="10" name="Pil: femhörning 9">
            <a:extLst>
              <a:ext uri="{FF2B5EF4-FFF2-40B4-BE49-F238E27FC236}">
                <a16:creationId xmlns:a16="http://schemas.microsoft.com/office/drawing/2014/main" id="{D8DDEA1A-5AE4-E8C1-A197-49964D67E909}"/>
              </a:ext>
            </a:extLst>
          </p:cNvPr>
          <p:cNvSpPr/>
          <p:nvPr/>
        </p:nvSpPr>
        <p:spPr>
          <a:xfrm>
            <a:off x="6096000" y="3339308"/>
            <a:ext cx="2736000" cy="2376000"/>
          </a:xfrm>
          <a:prstGeom prst="homePlate">
            <a:avLst>
              <a:gd name="adj" fmla="val 9487"/>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tlCol="0" anchor="t"/>
          <a:lstStyle/>
          <a:p>
            <a:pPr>
              <a:lnSpc>
                <a:spcPct val="120000"/>
              </a:lnSpc>
              <a:spcAft>
                <a:spcPts val="600"/>
              </a:spcAft>
              <a:buSzPct val="150000"/>
              <a:defRPr/>
            </a:pPr>
            <a:r>
              <a:rPr lang="sv-SE" sz="1100" b="1">
                <a:solidFill>
                  <a:srgbClr val="000000"/>
                </a:solidFill>
              </a:rPr>
              <a:t>Dialog</a:t>
            </a:r>
            <a:r>
              <a:rPr lang="sv-SE" sz="1100">
                <a:solidFill>
                  <a:srgbClr val="000000"/>
                </a:solidFill>
              </a:rPr>
              <a:t> om förslag </a:t>
            </a:r>
            <a:br>
              <a:rPr lang="sv-SE" sz="1100">
                <a:solidFill>
                  <a:srgbClr val="000000"/>
                </a:solidFill>
              </a:rPr>
            </a:br>
            <a:r>
              <a:rPr lang="sv-SE" sz="1100">
                <a:solidFill>
                  <a:srgbClr val="000000"/>
                </a:solidFill>
              </a:rPr>
              <a:t>till strategi:</a:t>
            </a: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Politiska företrädare</a:t>
            </a: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Förvaltningsledningar</a:t>
            </a: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Koncernledning</a:t>
            </a:r>
          </a:p>
          <a:p>
            <a:pPr marL="285750" lvl="1" indent="-285750" fontAlgn="base">
              <a:lnSpc>
                <a:spcPct val="120000"/>
              </a:lnSpc>
              <a:spcAft>
                <a:spcPts val="600"/>
              </a:spcAft>
              <a:buSzPct val="150000"/>
              <a:buFont typeface="Arial" panose="020B0604020202020204" pitchFamily="34" charset="0"/>
              <a:buChar char="•"/>
              <a:defRPr/>
            </a:pPr>
            <a:r>
              <a:rPr lang="sv-SE" sz="1100">
                <a:solidFill>
                  <a:srgbClr val="000000"/>
                </a:solidFill>
              </a:rPr>
              <a:t>Arbetstagar-</a:t>
            </a:r>
            <a:br>
              <a:rPr lang="sv-SE" sz="1100">
                <a:solidFill>
                  <a:srgbClr val="000000"/>
                </a:solidFill>
              </a:rPr>
            </a:br>
            <a:r>
              <a:rPr lang="sv-SE" sz="1100">
                <a:solidFill>
                  <a:srgbClr val="000000"/>
                </a:solidFill>
              </a:rPr>
              <a:t>organisationer</a:t>
            </a:r>
          </a:p>
        </p:txBody>
      </p:sp>
      <p:sp>
        <p:nvSpPr>
          <p:cNvPr id="20" name="textruta 19">
            <a:extLst>
              <a:ext uri="{FF2B5EF4-FFF2-40B4-BE49-F238E27FC236}">
                <a16:creationId xmlns:a16="http://schemas.microsoft.com/office/drawing/2014/main" id="{C1500E34-F300-7DAB-2429-7AFB2DDAFE02}"/>
              </a:ext>
            </a:extLst>
          </p:cNvPr>
          <p:cNvSpPr txBox="1"/>
          <p:nvPr/>
        </p:nvSpPr>
        <p:spPr>
          <a:xfrm>
            <a:off x="9071643" y="4601405"/>
            <a:ext cx="2087512" cy="783136"/>
          </a:xfrm>
          <a:prstGeom prst="rect">
            <a:avLst/>
          </a:prstGeom>
          <a:noFill/>
        </p:spPr>
        <p:txBody>
          <a:bodyPr wrap="square" lIns="108000" tIns="108000" rIns="108000" bIns="108000" rtlCol="0">
            <a:spAutoFit/>
          </a:bodyPr>
          <a:lstStyle/>
          <a:p>
            <a:pPr>
              <a:lnSpc>
                <a:spcPct val="130000"/>
              </a:lnSpc>
            </a:pPr>
            <a:r>
              <a:rPr lang="sv-SE" sz="1500"/>
              <a:t>Strategiförslag </a:t>
            </a:r>
            <a:br>
              <a:rPr lang="sv-SE" sz="1500"/>
            </a:br>
            <a:r>
              <a:rPr lang="sv-SE" sz="1500"/>
              <a:t>på remiss</a:t>
            </a:r>
          </a:p>
        </p:txBody>
      </p:sp>
      <p:pic>
        <p:nvPicPr>
          <p:cNvPr id="19" name="Bildobjekt 18">
            <a:extLst>
              <a:ext uri="{FF2B5EF4-FFF2-40B4-BE49-F238E27FC236}">
                <a16:creationId xmlns:a16="http://schemas.microsoft.com/office/drawing/2014/main" id="{5C8151D9-5669-5779-E98B-7166AA3FEBD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061010" y="3201746"/>
            <a:ext cx="2493265" cy="1399659"/>
          </a:xfrm>
          <a:prstGeom prst="rect">
            <a:avLst/>
          </a:prstGeom>
          <a:effectLst>
            <a:outerShdw blurRad="63500" sx="99000" sy="99000" algn="ctr" rotWithShape="0">
              <a:prstClr val="black">
                <a:alpha val="40000"/>
              </a:prstClr>
            </a:outerShdw>
          </a:effectLst>
        </p:spPr>
      </p:pic>
    </p:spTree>
    <p:extLst>
      <p:ext uri="{BB962C8B-B14F-4D97-AF65-F5344CB8AC3E}">
        <p14:creationId xmlns:p14="http://schemas.microsoft.com/office/powerpoint/2010/main" val="931771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B2A4A-0D47-FCC5-8C8F-37DD50E63E91}"/>
            </a:ext>
          </a:extLst>
        </p:cNvPr>
        <p:cNvGrpSpPr/>
        <p:nvPr/>
      </p:nvGrpSpPr>
      <p:grpSpPr>
        <a:xfrm>
          <a:off x="0" y="0"/>
          <a:ext cx="0" cy="0"/>
          <a:chOff x="0" y="0"/>
          <a:chExt cx="0" cy="0"/>
        </a:xfrm>
      </p:grpSpPr>
      <p:sp>
        <p:nvSpPr>
          <p:cNvPr id="18" name="Rubrik 5">
            <a:extLst>
              <a:ext uri="{FF2B5EF4-FFF2-40B4-BE49-F238E27FC236}">
                <a16:creationId xmlns:a16="http://schemas.microsoft.com/office/drawing/2014/main" id="{A3B4F9B7-2434-A098-09DA-6BC557398DC6}"/>
              </a:ext>
            </a:extLst>
          </p:cNvPr>
          <p:cNvSpPr txBox="1">
            <a:spLocks noGrp="1"/>
          </p:cNvSpPr>
          <p:nvPr>
            <p:ph type="title" idx="4294967295"/>
          </p:nvPr>
        </p:nvSpPr>
        <p:spPr>
          <a:xfrm>
            <a:off x="1097554" y="921600"/>
            <a:ext cx="10046304" cy="104775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Från remiss till beslutad strategi</a:t>
            </a:r>
          </a:p>
        </p:txBody>
      </p:sp>
      <p:sp>
        <p:nvSpPr>
          <p:cNvPr id="62" name="Pil: femhörning 61">
            <a:extLst>
              <a:ext uri="{FF2B5EF4-FFF2-40B4-BE49-F238E27FC236}">
                <a16:creationId xmlns:a16="http://schemas.microsoft.com/office/drawing/2014/main" id="{EE57EAD7-F4F7-4D82-C9C2-BE2898CD835A}"/>
              </a:ext>
            </a:extLst>
          </p:cNvPr>
          <p:cNvSpPr/>
          <p:nvPr/>
        </p:nvSpPr>
        <p:spPr>
          <a:xfrm>
            <a:off x="604985" y="1969350"/>
            <a:ext cx="2520000" cy="324000"/>
          </a:xfrm>
          <a:prstGeom prst="homePlate">
            <a:avLst>
              <a:gd name="adj" fmla="val 0"/>
            </a:avLst>
          </a:prstGeom>
          <a:solidFill>
            <a:schemeClr val="accent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sv-SE" sz="1500"/>
              <a:t>Våren 2026</a:t>
            </a:r>
          </a:p>
        </p:txBody>
      </p:sp>
      <p:sp>
        <p:nvSpPr>
          <p:cNvPr id="7" name="Rektangel 6">
            <a:extLst>
              <a:ext uri="{FF2B5EF4-FFF2-40B4-BE49-F238E27FC236}">
                <a16:creationId xmlns:a16="http://schemas.microsoft.com/office/drawing/2014/main" id="{963A89A0-8535-3F24-504B-1BAEBB315D4D}"/>
              </a:ext>
            </a:extLst>
          </p:cNvPr>
          <p:cNvSpPr/>
          <p:nvPr/>
        </p:nvSpPr>
        <p:spPr>
          <a:xfrm>
            <a:off x="604985" y="2415317"/>
            <a:ext cx="2520000" cy="2376000"/>
          </a:xfrm>
          <a:prstGeom prst="rect">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tlCol="0" anchor="t"/>
          <a:lstStyle/>
          <a:p>
            <a:pPr marL="0" lvl="1">
              <a:lnSpc>
                <a:spcPct val="120000"/>
              </a:lnSpc>
              <a:spcAft>
                <a:spcPts val="600"/>
              </a:spcAft>
              <a:buSzPct val="150000"/>
              <a:defRPr/>
            </a:pPr>
            <a:r>
              <a:rPr lang="sv-SE" sz="1100">
                <a:solidFill>
                  <a:srgbClr val="000000"/>
                </a:solidFill>
              </a:rPr>
              <a:t>Förslaget går ut på remiss</a:t>
            </a:r>
            <a:endParaRPr lang="sv-SE" sz="1100">
              <a:solidFill>
                <a:srgbClr val="000000"/>
              </a:solidFill>
              <a:ea typeface="Verdana"/>
            </a:endParaRPr>
          </a:p>
          <a:p>
            <a:pPr marL="0" lvl="1">
              <a:lnSpc>
                <a:spcPct val="120000"/>
              </a:lnSpc>
              <a:spcAft>
                <a:spcPts val="600"/>
              </a:spcAft>
              <a:buSzPct val="150000"/>
              <a:defRPr/>
            </a:pPr>
            <a:endParaRPr lang="sv-SE" sz="1100"/>
          </a:p>
        </p:txBody>
      </p:sp>
      <p:sp>
        <p:nvSpPr>
          <p:cNvPr id="15" name="Pil: femhörning 14">
            <a:extLst>
              <a:ext uri="{FF2B5EF4-FFF2-40B4-BE49-F238E27FC236}">
                <a16:creationId xmlns:a16="http://schemas.microsoft.com/office/drawing/2014/main" id="{26BED7FF-E5AA-FB4F-E469-F321F674AEDA}"/>
              </a:ext>
            </a:extLst>
          </p:cNvPr>
          <p:cNvSpPr/>
          <p:nvPr/>
        </p:nvSpPr>
        <p:spPr>
          <a:xfrm>
            <a:off x="3371757" y="1969350"/>
            <a:ext cx="2520000" cy="324000"/>
          </a:xfrm>
          <a:prstGeom prst="homePlate">
            <a:avLst>
              <a:gd name="adj" fmla="val 0"/>
            </a:avLst>
          </a:prstGeom>
          <a:solidFill>
            <a:schemeClr val="accent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sv-SE" sz="1500"/>
              <a:t>Okt 2026-våren 2027</a:t>
            </a:r>
          </a:p>
        </p:txBody>
      </p:sp>
      <p:sp>
        <p:nvSpPr>
          <p:cNvPr id="8" name="Rektangel 7">
            <a:extLst>
              <a:ext uri="{FF2B5EF4-FFF2-40B4-BE49-F238E27FC236}">
                <a16:creationId xmlns:a16="http://schemas.microsoft.com/office/drawing/2014/main" id="{FB8EEC48-5EF7-A2B5-15EB-EA178AE123C1}"/>
              </a:ext>
            </a:extLst>
          </p:cNvPr>
          <p:cNvSpPr/>
          <p:nvPr/>
        </p:nvSpPr>
        <p:spPr>
          <a:xfrm>
            <a:off x="3371757" y="2415317"/>
            <a:ext cx="2520000" cy="2376000"/>
          </a:xfrm>
          <a:prstGeom prst="rect">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88000" rtlCol="0" anchor="t"/>
          <a:lstStyle/>
          <a:p>
            <a:pPr marL="0" lvl="1">
              <a:lnSpc>
                <a:spcPct val="120000"/>
              </a:lnSpc>
              <a:spcAft>
                <a:spcPts val="600"/>
              </a:spcAft>
              <a:buSzPct val="150000"/>
              <a:defRPr/>
            </a:pPr>
            <a:r>
              <a:rPr lang="sv-SE" sz="1100">
                <a:solidFill>
                  <a:schemeClr val="tx1"/>
                </a:solidFill>
              </a:rPr>
              <a:t>Den strategiska hälso- och </a:t>
            </a:r>
            <a:br>
              <a:rPr lang="sv-SE" sz="1100">
                <a:solidFill>
                  <a:schemeClr val="tx1"/>
                </a:solidFill>
              </a:rPr>
            </a:br>
            <a:r>
              <a:rPr lang="sv-SE" sz="1100">
                <a:solidFill>
                  <a:schemeClr val="tx1"/>
                </a:solidFill>
              </a:rPr>
              <a:t>sjukvårdsnämnden tar hand om remissvaren</a:t>
            </a:r>
          </a:p>
          <a:p>
            <a:pPr marL="0" lvl="1">
              <a:lnSpc>
                <a:spcPct val="120000"/>
              </a:lnSpc>
              <a:spcAft>
                <a:spcPts val="600"/>
              </a:spcAft>
              <a:buSzPct val="150000"/>
              <a:defRPr/>
            </a:pPr>
            <a:endParaRPr lang="sv-SE" sz="1100">
              <a:solidFill>
                <a:schemeClr val="tx1"/>
              </a:solidFill>
            </a:endParaRPr>
          </a:p>
          <a:p>
            <a:pPr marL="0" lvl="1">
              <a:lnSpc>
                <a:spcPct val="120000"/>
              </a:lnSpc>
              <a:spcAft>
                <a:spcPts val="600"/>
              </a:spcAft>
              <a:buSzPct val="150000"/>
              <a:defRPr/>
            </a:pPr>
            <a:r>
              <a:rPr lang="sv-SE" sz="1100">
                <a:solidFill>
                  <a:schemeClr val="tx1"/>
                </a:solidFill>
              </a:rPr>
              <a:t>Koncernkontoret förbereder beslutsprocessen</a:t>
            </a:r>
          </a:p>
        </p:txBody>
      </p:sp>
      <p:sp>
        <p:nvSpPr>
          <p:cNvPr id="12" name="Pil: femhörning 11">
            <a:extLst>
              <a:ext uri="{FF2B5EF4-FFF2-40B4-BE49-F238E27FC236}">
                <a16:creationId xmlns:a16="http://schemas.microsoft.com/office/drawing/2014/main" id="{1CDDE528-C15B-B894-EEC4-612776318EDD}"/>
              </a:ext>
            </a:extLst>
          </p:cNvPr>
          <p:cNvSpPr/>
          <p:nvPr/>
        </p:nvSpPr>
        <p:spPr>
          <a:xfrm>
            <a:off x="6127897" y="1969350"/>
            <a:ext cx="2520000" cy="324000"/>
          </a:xfrm>
          <a:prstGeom prst="homePlate">
            <a:avLst>
              <a:gd name="adj" fmla="val 0"/>
            </a:avLst>
          </a:prstGeom>
          <a:solidFill>
            <a:schemeClr val="accent1"/>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r>
              <a:rPr lang="sv-SE" sz="1500"/>
              <a:t>Våren 2027</a:t>
            </a:r>
          </a:p>
        </p:txBody>
      </p:sp>
      <p:sp>
        <p:nvSpPr>
          <p:cNvPr id="10" name="Pil: femhörning 9">
            <a:extLst>
              <a:ext uri="{FF2B5EF4-FFF2-40B4-BE49-F238E27FC236}">
                <a16:creationId xmlns:a16="http://schemas.microsoft.com/office/drawing/2014/main" id="{13057451-09E5-2099-6039-8CFEFA0569C1}"/>
              </a:ext>
            </a:extLst>
          </p:cNvPr>
          <p:cNvSpPr/>
          <p:nvPr/>
        </p:nvSpPr>
        <p:spPr>
          <a:xfrm>
            <a:off x="6127897" y="2415317"/>
            <a:ext cx="2736000" cy="2376000"/>
          </a:xfrm>
          <a:prstGeom prst="homePlate">
            <a:avLst>
              <a:gd name="adj" fmla="val 9487"/>
            </a:avLst>
          </a:prstGeom>
          <a:solidFill>
            <a:srgbClr val="B3EBF2"/>
          </a:solidFill>
          <a:ln w="82550">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tIns="252000" rIns="91440" bIns="45720" rtlCol="0" anchor="t"/>
          <a:lstStyle/>
          <a:p>
            <a:pPr>
              <a:lnSpc>
                <a:spcPct val="120000"/>
              </a:lnSpc>
              <a:spcAft>
                <a:spcPts val="600"/>
              </a:spcAft>
              <a:buSzPct val="150000"/>
              <a:defRPr/>
            </a:pPr>
            <a:r>
              <a:rPr lang="sv-SE" sz="1100">
                <a:solidFill>
                  <a:srgbClr val="000000"/>
                </a:solidFill>
              </a:rPr>
              <a:t>Ny politisk organisation </a:t>
            </a:r>
            <a:br>
              <a:rPr lang="sv-SE" sz="1100"/>
            </a:br>
            <a:r>
              <a:rPr lang="sv-SE" sz="1100">
                <a:solidFill>
                  <a:srgbClr val="000000"/>
                </a:solidFill>
              </a:rPr>
              <a:t>beslutar om hälso- och sjukvårdsstrategin</a:t>
            </a:r>
          </a:p>
          <a:p>
            <a:pPr>
              <a:lnSpc>
                <a:spcPct val="120000"/>
              </a:lnSpc>
              <a:spcAft>
                <a:spcPts val="600"/>
              </a:spcAft>
              <a:defRPr/>
            </a:pPr>
            <a:r>
              <a:rPr lang="sv-SE" sz="1100">
                <a:solidFill>
                  <a:srgbClr val="000000"/>
                </a:solidFill>
                <a:ea typeface="Verdana"/>
              </a:rPr>
              <a:t>Från strategiska hälso- och sjukvårdsnämnden via regionstyrelsen till regionfullmäktige</a:t>
            </a:r>
          </a:p>
        </p:txBody>
      </p:sp>
      <p:sp>
        <p:nvSpPr>
          <p:cNvPr id="20" name="textruta 19">
            <a:extLst>
              <a:ext uri="{FF2B5EF4-FFF2-40B4-BE49-F238E27FC236}">
                <a16:creationId xmlns:a16="http://schemas.microsoft.com/office/drawing/2014/main" id="{0408CDC3-0C54-C38A-7B4F-667B08DD1BED}"/>
              </a:ext>
            </a:extLst>
          </p:cNvPr>
          <p:cNvSpPr txBox="1"/>
          <p:nvPr/>
        </p:nvSpPr>
        <p:spPr>
          <a:xfrm>
            <a:off x="9103540" y="3677414"/>
            <a:ext cx="2087512" cy="1083218"/>
          </a:xfrm>
          <a:prstGeom prst="rect">
            <a:avLst/>
          </a:prstGeom>
          <a:noFill/>
        </p:spPr>
        <p:txBody>
          <a:bodyPr wrap="square" lIns="108000" tIns="108000" rIns="108000" bIns="108000" rtlCol="0">
            <a:spAutoFit/>
          </a:bodyPr>
          <a:lstStyle/>
          <a:p>
            <a:pPr>
              <a:lnSpc>
                <a:spcPct val="130000"/>
              </a:lnSpc>
            </a:pPr>
            <a:r>
              <a:rPr lang="sv-SE" sz="1500"/>
              <a:t>Hälso- och sjukvårdsstrategi giltig 2028-2040</a:t>
            </a:r>
          </a:p>
        </p:txBody>
      </p:sp>
      <p:pic>
        <p:nvPicPr>
          <p:cNvPr id="19" name="Bildobjekt 18">
            <a:extLst>
              <a:ext uri="{FF2B5EF4-FFF2-40B4-BE49-F238E27FC236}">
                <a16:creationId xmlns:a16="http://schemas.microsoft.com/office/drawing/2014/main" id="{9C90EE35-AB80-CDF3-0CD0-1FA980B8372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092907" y="2277755"/>
            <a:ext cx="2493265" cy="1399659"/>
          </a:xfrm>
          <a:prstGeom prst="rect">
            <a:avLst/>
          </a:prstGeom>
          <a:effectLst>
            <a:outerShdw blurRad="63500" sx="99000" sy="99000" algn="ctr" rotWithShape="0">
              <a:prstClr val="black">
                <a:alpha val="40000"/>
              </a:prstClr>
            </a:outerShdw>
          </a:effectLst>
        </p:spPr>
      </p:pic>
    </p:spTree>
    <p:extLst>
      <p:ext uri="{BB962C8B-B14F-4D97-AF65-F5344CB8AC3E}">
        <p14:creationId xmlns:p14="http://schemas.microsoft.com/office/powerpoint/2010/main" val="307423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BF427CFD-643C-6432-311B-469C69870DA2}"/>
              </a:ext>
            </a:extLst>
          </p:cNvPr>
          <p:cNvSpPr>
            <a:spLocks noGrp="1"/>
          </p:cNvSpPr>
          <p:nvPr>
            <p:ph type="title"/>
          </p:nvPr>
        </p:nvSpPr>
        <p:spPr>
          <a:xfrm>
            <a:off x="1096621" y="666000"/>
            <a:ext cx="9169114" cy="1047750"/>
          </a:xfrm>
        </p:spPr>
        <p:txBody>
          <a:bodyPr/>
          <a:lstStyle/>
          <a:p>
            <a:r>
              <a:rPr lang="sv-SE" dirty="0"/>
              <a:t>Hälso- och sjukvårdsstrategin</a:t>
            </a:r>
          </a:p>
        </p:txBody>
      </p:sp>
      <p:sp>
        <p:nvSpPr>
          <p:cNvPr id="3" name="Platshållare för text 2">
            <a:extLst>
              <a:ext uri="{FF2B5EF4-FFF2-40B4-BE49-F238E27FC236}">
                <a16:creationId xmlns:a16="http://schemas.microsoft.com/office/drawing/2014/main" id="{177E3A33-2ABB-BEF3-147A-A925F295EE5B}"/>
              </a:ext>
            </a:extLst>
          </p:cNvPr>
          <p:cNvSpPr>
            <a:spLocks noGrp="1"/>
          </p:cNvSpPr>
          <p:nvPr>
            <p:ph idx="1"/>
          </p:nvPr>
        </p:nvSpPr>
        <p:spPr/>
        <p:txBody>
          <a:bodyPr/>
          <a:lstStyle/>
          <a:p>
            <a:pPr>
              <a:spcAft>
                <a:spcPts val="1200"/>
              </a:spcAft>
            </a:pPr>
            <a:r>
              <a:rPr lang="sv-SE" sz="1800"/>
              <a:t>är </a:t>
            </a:r>
            <a:r>
              <a:rPr lang="sv-SE" sz="1800" err="1"/>
              <a:t>VGR:s</a:t>
            </a:r>
            <a:r>
              <a:rPr lang="sv-SE" sz="1800"/>
              <a:t> övergripande styrdokument </a:t>
            </a:r>
            <a:br>
              <a:rPr lang="sv-SE" sz="1800"/>
            </a:br>
            <a:r>
              <a:rPr lang="sv-SE" sz="1800"/>
              <a:t>för regionfinansierad vård</a:t>
            </a:r>
          </a:p>
          <a:p>
            <a:pPr>
              <a:spcAft>
                <a:spcPts val="1200"/>
              </a:spcAft>
            </a:pPr>
            <a:r>
              <a:rPr lang="sv-SE" sz="1800"/>
              <a:t>omfattar både hälso- och sjukvård </a:t>
            </a:r>
            <a:br>
              <a:rPr lang="sv-SE" sz="1800"/>
            </a:br>
            <a:r>
              <a:rPr lang="sv-SE" sz="1800"/>
              <a:t>och tandvård</a:t>
            </a:r>
          </a:p>
          <a:p>
            <a:r>
              <a:rPr lang="sv-SE" sz="1800"/>
              <a:t>ger mål och riktning för hur vården </a:t>
            </a:r>
            <a:br>
              <a:rPr lang="sv-SE" sz="1800"/>
            </a:br>
            <a:r>
              <a:rPr lang="sv-SE" sz="1800"/>
              <a:t>ska utvecklas:</a:t>
            </a:r>
          </a:p>
          <a:p>
            <a:pPr lvl="1"/>
            <a:r>
              <a:rPr lang="sv-SE" sz="1600"/>
              <a:t>Långsiktiga strategiområden 2028–2040</a:t>
            </a:r>
          </a:p>
          <a:p>
            <a:pPr lvl="1"/>
            <a:r>
              <a:rPr lang="sv-SE" sz="1600"/>
              <a:t>Fokusområden för gemensam utveckling, </a:t>
            </a:r>
            <a:br>
              <a:rPr lang="sv-SE" sz="1600"/>
            </a:br>
            <a:r>
              <a:rPr lang="sv-SE" sz="1600"/>
              <a:t>ses över regelbundet</a:t>
            </a:r>
            <a:r>
              <a:rPr lang="sv-SE" sz="1800"/>
              <a:t> </a:t>
            </a:r>
          </a:p>
          <a:p>
            <a:pPr marL="0" indent="0" fontAlgn="base">
              <a:buNone/>
            </a:pPr>
            <a:endParaRPr lang="sv-SE" sz="2000"/>
          </a:p>
        </p:txBody>
      </p:sp>
      <p:pic>
        <p:nvPicPr>
          <p:cNvPr id="5" name="Bildobjekt 4">
            <a:extLst>
              <a:ext uri="{FF2B5EF4-FFF2-40B4-BE49-F238E27FC236}">
                <a16:creationId xmlns:a16="http://schemas.microsoft.com/office/drawing/2014/main" id="{1C7F3D7E-7BCD-742E-4EC1-27D5AC63CCA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886658" y="2094188"/>
            <a:ext cx="4755500" cy="2669623"/>
          </a:xfrm>
          <a:prstGeom prst="rect">
            <a:avLst/>
          </a:prstGeom>
          <a:effectLst>
            <a:outerShdw blurRad="63500" sx="99000" sy="99000" algn="ctr" rotWithShape="0">
              <a:prstClr val="black">
                <a:alpha val="40000"/>
              </a:prstClr>
            </a:outerShdw>
          </a:effectLst>
        </p:spPr>
      </p:pic>
    </p:spTree>
    <p:extLst>
      <p:ext uri="{BB962C8B-B14F-4D97-AF65-F5344CB8AC3E}">
        <p14:creationId xmlns:p14="http://schemas.microsoft.com/office/powerpoint/2010/main" val="1480359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F9EFD-3462-C975-F13F-EB72C03F3723}"/>
            </a:ext>
          </a:extLst>
        </p:cNvPr>
        <p:cNvGrpSpPr/>
        <p:nvPr/>
      </p:nvGrpSpPr>
      <p:grpSpPr>
        <a:xfrm>
          <a:off x="0" y="0"/>
          <a:ext cx="0" cy="0"/>
          <a:chOff x="0" y="0"/>
          <a:chExt cx="0" cy="0"/>
        </a:xfrm>
      </p:grpSpPr>
      <p:pic>
        <p:nvPicPr>
          <p:cNvPr id="14" name="Bildobjekt 13">
            <a:extLst>
              <a:ext uri="{FF2B5EF4-FFF2-40B4-BE49-F238E27FC236}">
                <a16:creationId xmlns:a16="http://schemas.microsoft.com/office/drawing/2014/main" id="{A3DC1C60-B093-5AC8-94DC-2B28108C1791}"/>
              </a:ext>
              <a:ext uri="{C183D7F6-B498-43B3-948B-1728B52AA6E4}">
                <adec:decorative xmlns:adec="http://schemas.microsoft.com/office/drawing/2017/decorative" val="1"/>
              </a:ext>
            </a:extLst>
          </p:cNvPr>
          <p:cNvPicPr>
            <a:picLocks noChangeAspect="1"/>
          </p:cNvPicPr>
          <p:nvPr/>
        </p:nvPicPr>
        <p:blipFill>
          <a:blip r:embed="rId3"/>
          <a:srcRect t="14242" r="13517" b="1918"/>
          <a:stretch>
            <a:fillRect/>
          </a:stretch>
        </p:blipFill>
        <p:spPr>
          <a:xfrm>
            <a:off x="5996763" y="1"/>
            <a:ext cx="6195237" cy="6858000"/>
          </a:xfrm>
          <a:prstGeom prst="rect">
            <a:avLst/>
          </a:prstGeom>
        </p:spPr>
      </p:pic>
      <p:sp>
        <p:nvSpPr>
          <p:cNvPr id="17" name="Rubrik 4">
            <a:extLst>
              <a:ext uri="{FF2B5EF4-FFF2-40B4-BE49-F238E27FC236}">
                <a16:creationId xmlns:a16="http://schemas.microsoft.com/office/drawing/2014/main" id="{2756E4E2-BABC-3A21-13D7-3B4133CF0CC3}"/>
              </a:ext>
            </a:extLst>
          </p:cNvPr>
          <p:cNvSpPr>
            <a:spLocks noGrp="1"/>
          </p:cNvSpPr>
          <p:nvPr>
            <p:ph type="title"/>
          </p:nvPr>
        </p:nvSpPr>
        <p:spPr/>
        <p:txBody>
          <a:bodyPr/>
          <a:lstStyle/>
          <a:p>
            <a:r>
              <a:rPr lang="sv-SE" dirty="0"/>
              <a:t>Mål och riktning för vården i VGR</a:t>
            </a:r>
          </a:p>
        </p:txBody>
      </p:sp>
      <p:sp>
        <p:nvSpPr>
          <p:cNvPr id="33" name="Pil: femhörning 32">
            <a:extLst>
              <a:ext uri="{FF2B5EF4-FFF2-40B4-BE49-F238E27FC236}">
                <a16:creationId xmlns:a16="http://schemas.microsoft.com/office/drawing/2014/main" id="{24E62FFB-87FA-B886-F0DE-DB7ABD9D6B82}"/>
              </a:ext>
            </a:extLst>
          </p:cNvPr>
          <p:cNvSpPr/>
          <p:nvPr/>
        </p:nvSpPr>
        <p:spPr>
          <a:xfrm>
            <a:off x="743593" y="1764253"/>
            <a:ext cx="6194268" cy="936000"/>
          </a:xfrm>
          <a:prstGeom prst="homePlate">
            <a:avLst/>
          </a:prstGeom>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tIns="288000" bIns="288000" rtlCol="0" anchor="ctr"/>
          <a:lstStyle/>
          <a:p>
            <a:r>
              <a:rPr lang="sv-SE" dirty="0">
                <a:solidFill>
                  <a:schemeClr val="bg1"/>
                </a:solidFill>
              </a:rPr>
              <a:t>Vår vision: Det goda livet</a:t>
            </a:r>
          </a:p>
        </p:txBody>
      </p:sp>
      <p:sp>
        <p:nvSpPr>
          <p:cNvPr id="2" name="Pil: femhörning 1">
            <a:extLst>
              <a:ext uri="{FF2B5EF4-FFF2-40B4-BE49-F238E27FC236}">
                <a16:creationId xmlns:a16="http://schemas.microsoft.com/office/drawing/2014/main" id="{7892F4A4-F0FE-ED8E-8C20-4C8377B0D2DD}"/>
              </a:ext>
            </a:extLst>
          </p:cNvPr>
          <p:cNvSpPr/>
          <p:nvPr/>
        </p:nvSpPr>
        <p:spPr>
          <a:xfrm>
            <a:off x="743593" y="2924974"/>
            <a:ext cx="6194268" cy="936000"/>
          </a:xfrm>
          <a:prstGeom prst="homePlate">
            <a:avLst/>
          </a:prstGeom>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rtlCol="0" anchor="ctr"/>
          <a:lstStyle/>
          <a:p>
            <a:r>
              <a:rPr lang="sv-SE">
                <a:solidFill>
                  <a:schemeClr val="bg1"/>
                </a:solidFill>
              </a:rPr>
              <a:t>Hälso- och sjukvårdslagen och tandvårdslagen</a:t>
            </a:r>
          </a:p>
        </p:txBody>
      </p:sp>
      <p:sp>
        <p:nvSpPr>
          <p:cNvPr id="3" name="Pil: femhörning 2">
            <a:extLst>
              <a:ext uri="{FF2B5EF4-FFF2-40B4-BE49-F238E27FC236}">
                <a16:creationId xmlns:a16="http://schemas.microsoft.com/office/drawing/2014/main" id="{CFE4217D-CD6C-0942-7464-3C749671853D}"/>
              </a:ext>
            </a:extLst>
          </p:cNvPr>
          <p:cNvSpPr/>
          <p:nvPr/>
        </p:nvSpPr>
        <p:spPr>
          <a:xfrm>
            <a:off x="743593" y="4085695"/>
            <a:ext cx="6194268" cy="936000"/>
          </a:xfrm>
          <a:prstGeom prst="homePlate">
            <a:avLst/>
          </a:prstGeom>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rtlCol="0" anchor="ctr"/>
          <a:lstStyle/>
          <a:p>
            <a:r>
              <a:rPr lang="sv-SE">
                <a:solidFill>
                  <a:schemeClr val="bg1"/>
                </a:solidFill>
              </a:rPr>
              <a:t>Nationell reform – god och nära vård</a:t>
            </a:r>
          </a:p>
        </p:txBody>
      </p:sp>
      <p:sp>
        <p:nvSpPr>
          <p:cNvPr id="5" name="Pil: femhörning 4">
            <a:extLst>
              <a:ext uri="{FF2B5EF4-FFF2-40B4-BE49-F238E27FC236}">
                <a16:creationId xmlns:a16="http://schemas.microsoft.com/office/drawing/2014/main" id="{83D57377-470B-7325-F129-0AA8B680F9C4}"/>
              </a:ext>
            </a:extLst>
          </p:cNvPr>
          <p:cNvSpPr/>
          <p:nvPr/>
        </p:nvSpPr>
        <p:spPr>
          <a:xfrm>
            <a:off x="743593" y="5246416"/>
            <a:ext cx="6194268" cy="936000"/>
          </a:xfrm>
          <a:prstGeom prst="homePlate">
            <a:avLst/>
          </a:prstGeom>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52000" rtlCol="0" anchor="ctr"/>
          <a:lstStyle/>
          <a:p>
            <a:r>
              <a:rPr lang="sv-SE">
                <a:solidFill>
                  <a:schemeClr val="bg1"/>
                </a:solidFill>
              </a:rPr>
              <a:t>SKR:s definition av god och nära vård</a:t>
            </a:r>
          </a:p>
        </p:txBody>
      </p:sp>
      <p:sp>
        <p:nvSpPr>
          <p:cNvPr id="6" name="textruta 5">
            <a:extLst>
              <a:ext uri="{FF2B5EF4-FFF2-40B4-BE49-F238E27FC236}">
                <a16:creationId xmlns:a16="http://schemas.microsoft.com/office/drawing/2014/main" id="{3AAE74F5-2F34-9AE8-21F4-F506A5F4B1BC}"/>
              </a:ext>
            </a:extLst>
          </p:cNvPr>
          <p:cNvSpPr txBox="1"/>
          <p:nvPr/>
        </p:nvSpPr>
        <p:spPr>
          <a:xfrm>
            <a:off x="7346521" y="1764252"/>
            <a:ext cx="4239465" cy="4243924"/>
          </a:xfrm>
          <a:prstGeom prst="round1Rect">
            <a:avLst/>
          </a:prstGeom>
          <a:noFill/>
        </p:spPr>
        <p:txBody>
          <a:bodyPr wrap="square" lIns="324000" tIns="540000" rIns="324000" bIns="432000" rtlCol="0" anchor="t">
            <a:spAutoFit/>
          </a:bodyPr>
          <a:lstStyle/>
          <a:p>
            <a:pPr marL="0" marR="0" lvl="1" algn="l" defTabSz="914400" rtl="0" eaLnBrk="1" fontAlgn="base" latinLnBrk="0" hangingPunct="1">
              <a:lnSpc>
                <a:spcPct val="120000"/>
              </a:lnSpc>
              <a:spcBef>
                <a:spcPts val="0"/>
              </a:spcBef>
              <a:spcAft>
                <a:spcPts val="600"/>
              </a:spcAft>
              <a:buClrTx/>
              <a:buSzPct val="150000"/>
              <a:tabLst/>
              <a:defRPr/>
            </a:pPr>
            <a:r>
              <a:rPr lang="sv-SE" b="1"/>
              <a:t>God och nära vård i VGR:</a:t>
            </a:r>
          </a:p>
          <a:p>
            <a:pPr marL="285750" lvl="1" indent="-285750" fontAlgn="base">
              <a:lnSpc>
                <a:spcPct val="120000"/>
              </a:lnSpc>
              <a:spcAft>
                <a:spcPts val="600"/>
              </a:spcAft>
              <a:buSzPct val="150000"/>
              <a:buFont typeface="Arial" panose="020B0604020202020204" pitchFamily="34" charset="0"/>
              <a:buChar char="•"/>
              <a:defRPr/>
            </a:pPr>
            <a:r>
              <a:rPr kumimoji="0" lang="sv-SE" sz="1600" b="0" i="0" u="none" strike="noStrike" kern="1200" cap="none" spc="0" normalizeH="0" baseline="0" noProof="0">
                <a:ln>
                  <a:noFill/>
                </a:ln>
                <a:solidFill>
                  <a:srgbClr val="000000"/>
                </a:solidFill>
                <a:effectLst/>
                <a:uLnTx/>
                <a:uFillTx/>
                <a:latin typeface="Verdana"/>
                <a:ea typeface="+mn-ea"/>
                <a:cs typeface="+mn-cs"/>
              </a:rPr>
              <a:t>Nya och utvecklade arbetssätt</a:t>
            </a:r>
            <a:br>
              <a:rPr lang="sv-SE" sz="1600" b="0" i="0" u="none" strike="noStrike" kern="1200" cap="none" spc="0" normalizeH="0" baseline="0" noProof="0">
                <a:ln>
                  <a:noFill/>
                </a:ln>
                <a:effectLst/>
                <a:uLnTx/>
                <a:uFillTx/>
                <a:latin typeface="Verdana"/>
              </a:rPr>
            </a:br>
            <a:r>
              <a:rPr kumimoji="0" lang="sv-SE" sz="1600" b="0" i="0" u="none" strike="noStrike" kern="1200" cap="none" spc="0" normalizeH="0" baseline="0" noProof="0">
                <a:ln>
                  <a:noFill/>
                </a:ln>
                <a:solidFill>
                  <a:srgbClr val="000000"/>
                </a:solidFill>
                <a:effectLst/>
                <a:uLnTx/>
                <a:uFillTx/>
                <a:latin typeface="Verdana"/>
                <a:ea typeface="+mn-ea"/>
                <a:cs typeface="+mn-cs"/>
              </a:rPr>
              <a:t>med patienten i centrum</a:t>
            </a:r>
          </a:p>
          <a:p>
            <a:pPr marL="285750" marR="0" lvl="1" indent="-285750" algn="l" defTabSz="914400" rtl="0" eaLnBrk="1" fontAlgn="base" latinLnBrk="0" hangingPunct="1">
              <a:lnSpc>
                <a:spcPct val="120000"/>
              </a:lnSpc>
              <a:spcBef>
                <a:spcPts val="0"/>
              </a:spcBef>
              <a:spcAft>
                <a:spcPts val="600"/>
              </a:spcAft>
              <a:buClrTx/>
              <a:buSzPct val="150000"/>
              <a:buFont typeface="Arial" panose="020B0604020202020204" pitchFamily="34" charset="0"/>
              <a:buChar char="•"/>
              <a:tabLst/>
              <a:defRPr/>
            </a:pPr>
            <a:r>
              <a:rPr kumimoji="0" lang="sv-SE" sz="1600" b="0" i="0" u="none" strike="noStrike" kern="1200" cap="none" spc="0" normalizeH="0" baseline="0" noProof="0">
                <a:ln>
                  <a:noFill/>
                </a:ln>
                <a:solidFill>
                  <a:srgbClr val="000000"/>
                </a:solidFill>
                <a:effectLst/>
                <a:uLnTx/>
                <a:uFillTx/>
                <a:latin typeface="Verdana"/>
                <a:ea typeface="+mn-ea"/>
                <a:cs typeface="+mn-cs"/>
              </a:rPr>
              <a:t>Förbättrade förutsättningar och tydligare ansvar för primärvården som nav  </a:t>
            </a:r>
          </a:p>
          <a:p>
            <a:pPr marL="285750" lvl="1" indent="-285750" fontAlgn="base">
              <a:lnSpc>
                <a:spcPct val="120000"/>
              </a:lnSpc>
              <a:spcAft>
                <a:spcPts val="600"/>
              </a:spcAft>
              <a:buSzPct val="150000"/>
              <a:buFont typeface="Arial" panose="020B0604020202020204" pitchFamily="34" charset="0"/>
              <a:buChar char="•"/>
              <a:defRPr/>
            </a:pPr>
            <a:r>
              <a:rPr kumimoji="0" lang="sv-SE" sz="1600" b="0" i="0" u="none" strike="noStrike" kern="1200" cap="none" spc="0" normalizeH="0" baseline="0" noProof="0">
                <a:ln>
                  <a:noFill/>
                </a:ln>
                <a:solidFill>
                  <a:srgbClr val="000000"/>
                </a:solidFill>
                <a:effectLst/>
                <a:uLnTx/>
                <a:uFillTx/>
                <a:latin typeface="Verdana"/>
                <a:ea typeface="+mn-ea"/>
                <a:cs typeface="+mn-cs"/>
              </a:rPr>
              <a:t>Jämlik </a:t>
            </a:r>
            <a:r>
              <a:rPr lang="sv-SE" sz="1600">
                <a:solidFill>
                  <a:srgbClr val="000000"/>
                </a:solidFill>
                <a:latin typeface="Verdana"/>
              </a:rPr>
              <a:t>tillgång till </a:t>
            </a:r>
            <a:r>
              <a:rPr kumimoji="0" lang="sv-SE" sz="1600" b="0" i="0" u="none" strike="noStrike" kern="1200" cap="none" spc="0" normalizeH="0" baseline="0" noProof="0">
                <a:ln>
                  <a:noFill/>
                </a:ln>
                <a:solidFill>
                  <a:srgbClr val="000000"/>
                </a:solidFill>
                <a:effectLst/>
                <a:uLnTx/>
                <a:uFillTx/>
                <a:latin typeface="Verdana"/>
                <a:ea typeface="+mn-ea"/>
                <a:cs typeface="+mn-cs"/>
              </a:rPr>
              <a:t>specialiserad vård</a:t>
            </a:r>
            <a:endParaRPr lang="sv-SE" sz="1600" b="0" i="0" u="none" strike="noStrike" kern="1200" cap="none" spc="0" normalizeH="0" baseline="0" noProof="0">
              <a:ln>
                <a:noFill/>
              </a:ln>
              <a:effectLst/>
              <a:uLnTx/>
              <a:uFillTx/>
              <a:latin typeface="Verdana"/>
            </a:endParaRPr>
          </a:p>
          <a:p>
            <a:r>
              <a:rPr lang="sv-SE" b="1"/>
              <a:t> </a:t>
            </a:r>
            <a:endParaRPr lang="sv-SE" b="1">
              <a:ea typeface="Verdana"/>
            </a:endParaRPr>
          </a:p>
          <a:p>
            <a:pPr marL="285750" indent="-285750">
              <a:buFont typeface="Arial" panose="020B0604020202020204" pitchFamily="34" charset="0"/>
              <a:buChar char="•"/>
            </a:pPr>
            <a:endParaRPr lang="sv-SE"/>
          </a:p>
        </p:txBody>
      </p:sp>
    </p:spTree>
    <p:extLst>
      <p:ext uri="{BB962C8B-B14F-4D97-AF65-F5344CB8AC3E}">
        <p14:creationId xmlns:p14="http://schemas.microsoft.com/office/powerpoint/2010/main" val="2677371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A558B-C672-D1A0-F50F-66EA89D3CF2E}"/>
            </a:ext>
          </a:extLst>
        </p:cNvPr>
        <p:cNvGrpSpPr/>
        <p:nvPr/>
      </p:nvGrpSpPr>
      <p:grpSpPr>
        <a:xfrm>
          <a:off x="0" y="0"/>
          <a:ext cx="0" cy="0"/>
          <a:chOff x="0" y="0"/>
          <a:chExt cx="0" cy="0"/>
        </a:xfrm>
      </p:grpSpPr>
      <p:sp>
        <p:nvSpPr>
          <p:cNvPr id="9" name="Rubrik 4">
            <a:extLst>
              <a:ext uri="{FF2B5EF4-FFF2-40B4-BE49-F238E27FC236}">
                <a16:creationId xmlns:a16="http://schemas.microsoft.com/office/drawing/2014/main" id="{67A2E64B-504C-D57D-8414-C17D38204886}"/>
              </a:ext>
            </a:extLst>
          </p:cNvPr>
          <p:cNvSpPr>
            <a:spLocks noGrp="1"/>
          </p:cNvSpPr>
          <p:nvPr>
            <p:ph type="title"/>
          </p:nvPr>
        </p:nvSpPr>
        <p:spPr/>
        <p:txBody>
          <a:bodyPr/>
          <a:lstStyle/>
          <a:p>
            <a:r>
              <a:rPr lang="sv-SE" dirty="0"/>
              <a:t>En hälso- och sjukvård</a:t>
            </a:r>
            <a:br>
              <a:rPr lang="sv-SE" dirty="0"/>
            </a:br>
            <a:r>
              <a:rPr lang="sv-SE" dirty="0"/>
              <a:t>för det goda livet</a:t>
            </a:r>
          </a:p>
        </p:txBody>
      </p:sp>
      <p:sp>
        <p:nvSpPr>
          <p:cNvPr id="3" name="Content Placeholder 2">
            <a:extLst>
              <a:ext uri="{FF2B5EF4-FFF2-40B4-BE49-F238E27FC236}">
                <a16:creationId xmlns:a16="http://schemas.microsoft.com/office/drawing/2014/main" id="{533D6A29-205E-46C5-AA08-EDDA6D5B3DF4}"/>
              </a:ext>
            </a:extLst>
          </p:cNvPr>
          <p:cNvSpPr>
            <a:spLocks noGrp="1"/>
          </p:cNvSpPr>
          <p:nvPr>
            <p:ph sz="quarter" idx="17"/>
          </p:nvPr>
        </p:nvSpPr>
        <p:spPr>
          <a:xfrm>
            <a:off x="1097554" y="2281018"/>
            <a:ext cx="6070098" cy="3311999"/>
          </a:xfrm>
        </p:spPr>
        <p:txBody>
          <a:bodyPr vert="horz" lIns="0" tIns="0" rIns="0" bIns="0" rtlCol="0" anchor="t">
            <a:noAutofit/>
          </a:bodyPr>
          <a:lstStyle/>
          <a:p>
            <a:pPr marL="0" indent="0">
              <a:spcAft>
                <a:spcPts val="800"/>
              </a:spcAft>
              <a:buNone/>
            </a:pPr>
            <a:r>
              <a:rPr lang="sv-SE" sz="1800"/>
              <a:t>Du som lever i Västra Götaland ska uppleva att den vård du får bidrar till en god hälsa och ett gott liv genom att vara:</a:t>
            </a:r>
          </a:p>
          <a:p>
            <a:pPr lvl="0"/>
            <a:r>
              <a:rPr lang="sv-SE" sz="1800"/>
              <a:t>trygg och tillgänglig</a:t>
            </a:r>
          </a:p>
          <a:p>
            <a:pPr lvl="0"/>
            <a:r>
              <a:rPr lang="sv-SE" sz="1800"/>
              <a:t>personcentrerad och samordnad </a:t>
            </a:r>
          </a:p>
          <a:p>
            <a:pPr lvl="0"/>
            <a:r>
              <a:rPr lang="sv-SE" sz="1800"/>
              <a:t>förebyggande och hälsofrämjande. </a:t>
            </a:r>
            <a:br>
              <a:rPr lang="sv-SE" sz="1800" kern="100">
                <a:latin typeface="Calibri" panose="020F0502020204030204" pitchFamily="34" charset="0"/>
                <a:ea typeface="Calibri" panose="020F0502020204030204" pitchFamily="34" charset="0"/>
                <a:cs typeface="Times New Roman" panose="02020603050405020304" pitchFamily="18" charset="0"/>
              </a:rPr>
            </a:br>
            <a:endParaRPr lang="sv-SE" sz="1800" kern="100">
              <a:latin typeface="Calibri" panose="020F0502020204030204" pitchFamily="34" charset="0"/>
              <a:ea typeface="Calibri" panose="020F0502020204030204" pitchFamily="34" charset="0"/>
              <a:cs typeface="Times New Roman" panose="02020603050405020304" pitchFamily="18" charset="0"/>
            </a:endParaRPr>
          </a:p>
        </p:txBody>
      </p:sp>
      <p:sp>
        <p:nvSpPr>
          <p:cNvPr id="6" name="Ellips 5">
            <a:extLst>
              <a:ext uri="{FF2B5EF4-FFF2-40B4-BE49-F238E27FC236}">
                <a16:creationId xmlns:a16="http://schemas.microsoft.com/office/drawing/2014/main" id="{46B72E55-4A65-6013-B473-6D570ADCC635}"/>
              </a:ext>
              <a:ext uri="{C183D7F6-B498-43B3-948B-1728B52AA6E4}">
                <adec:decorative xmlns:adec="http://schemas.microsoft.com/office/drawing/2017/decorative" val="1"/>
              </a:ext>
            </a:extLst>
          </p:cNvPr>
          <p:cNvSpPr/>
          <p:nvPr/>
        </p:nvSpPr>
        <p:spPr>
          <a:xfrm>
            <a:off x="7084273" y="1245066"/>
            <a:ext cx="4466131" cy="4466131"/>
          </a:xfrm>
          <a:prstGeom prst="ellipse">
            <a:avLst/>
          </a:prstGeom>
          <a:solidFill>
            <a:schemeClr val="bg1"/>
          </a:solidFill>
          <a:ln>
            <a:noFill/>
          </a:ln>
          <a:effectLst>
            <a:outerShdw blurRad="50800" dist="38100" sx="99000" sy="99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Bildobjekt 10" descr="Illustration som visar att målet för hälso- och sjukvården och tandvården är en god och jämlik hälsa i Västra Götaland. Vården ska vara trygg och tillgänglig, personcentrerad och samordnad samt förebyggande och hälsofrämjande. ">
            <a:extLst>
              <a:ext uri="{FF2B5EF4-FFF2-40B4-BE49-F238E27FC236}">
                <a16:creationId xmlns:a16="http://schemas.microsoft.com/office/drawing/2014/main" id="{6655B0AE-7236-6E8D-E30C-A4147F3BD602}"/>
              </a:ext>
            </a:extLst>
          </p:cNvPr>
          <p:cNvPicPr>
            <a:picLocks noChangeAspect="1"/>
          </p:cNvPicPr>
          <p:nvPr/>
        </p:nvPicPr>
        <p:blipFill>
          <a:blip r:embed="rId3">
            <a:extLst>
              <a:ext uri="{28A0092B-C50C-407E-A947-70E740481C1C}">
                <a14:useLocalDpi xmlns:a14="http://schemas.microsoft.com/office/drawing/2010/main" val="0"/>
              </a:ext>
            </a:extLst>
          </a:blip>
          <a:srcRect t="1783" b="1783"/>
          <a:stretch/>
        </p:blipFill>
        <p:spPr>
          <a:xfrm>
            <a:off x="7131973" y="1353140"/>
            <a:ext cx="4370731" cy="4249982"/>
          </a:xfrm>
          <a:prstGeom prst="rect">
            <a:avLst/>
          </a:prstGeom>
        </p:spPr>
      </p:pic>
    </p:spTree>
    <p:extLst>
      <p:ext uri="{BB962C8B-B14F-4D97-AF65-F5344CB8AC3E}">
        <p14:creationId xmlns:p14="http://schemas.microsoft.com/office/powerpoint/2010/main" val="162974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67798-F417-83CF-5895-1D86E7EB3944}"/>
            </a:ext>
          </a:extLst>
        </p:cNvPr>
        <p:cNvGrpSpPr/>
        <p:nvPr/>
      </p:nvGrpSpPr>
      <p:grpSpPr>
        <a:xfrm>
          <a:off x="0" y="0"/>
          <a:ext cx="0" cy="0"/>
          <a:chOff x="0" y="0"/>
          <a:chExt cx="0" cy="0"/>
        </a:xfrm>
      </p:grpSpPr>
      <p:pic>
        <p:nvPicPr>
          <p:cNvPr id="23" name="Bildobjekt 22">
            <a:extLst>
              <a:ext uri="{FF2B5EF4-FFF2-40B4-BE49-F238E27FC236}">
                <a16:creationId xmlns:a16="http://schemas.microsoft.com/office/drawing/2014/main" id="{1981F6C2-5520-C016-3AD1-3BC103EBCFA3}"/>
              </a:ext>
              <a:ext uri="{C183D7F6-B498-43B3-948B-1728B52AA6E4}">
                <adec:decorative xmlns:adec="http://schemas.microsoft.com/office/drawing/2017/decorative" val="1"/>
              </a:ext>
            </a:extLst>
          </p:cNvPr>
          <p:cNvPicPr>
            <a:picLocks noChangeAspect="1"/>
          </p:cNvPicPr>
          <p:nvPr/>
        </p:nvPicPr>
        <p:blipFill>
          <a:blip r:embed="rId3"/>
          <a:srcRect t="14242" r="13517" b="1918"/>
          <a:stretch>
            <a:fillRect/>
          </a:stretch>
        </p:blipFill>
        <p:spPr>
          <a:xfrm>
            <a:off x="5996763" y="1"/>
            <a:ext cx="6195237" cy="6858000"/>
          </a:xfrm>
          <a:prstGeom prst="rect">
            <a:avLst/>
          </a:prstGeom>
        </p:spPr>
      </p:pic>
      <p:sp>
        <p:nvSpPr>
          <p:cNvPr id="26" name="Rubrik 4">
            <a:extLst>
              <a:ext uri="{FF2B5EF4-FFF2-40B4-BE49-F238E27FC236}">
                <a16:creationId xmlns:a16="http://schemas.microsoft.com/office/drawing/2014/main" id="{FC6B1A18-04FC-5352-A099-E3A64F4B5948}"/>
              </a:ext>
            </a:extLst>
          </p:cNvPr>
          <p:cNvSpPr>
            <a:spLocks noGrp="1"/>
          </p:cNvSpPr>
          <p:nvPr>
            <p:ph type="title"/>
          </p:nvPr>
        </p:nvSpPr>
        <p:spPr/>
        <p:txBody>
          <a:bodyPr/>
          <a:lstStyle/>
          <a:p>
            <a:r>
              <a:rPr lang="sv-SE" dirty="0"/>
              <a:t>Förutsättningar och utmaningar</a:t>
            </a:r>
          </a:p>
        </p:txBody>
      </p:sp>
      <p:sp>
        <p:nvSpPr>
          <p:cNvPr id="15" name="Platshållare för text 14">
            <a:extLst>
              <a:ext uri="{FF2B5EF4-FFF2-40B4-BE49-F238E27FC236}">
                <a16:creationId xmlns:a16="http://schemas.microsoft.com/office/drawing/2014/main" id="{0F4558A4-D0AB-71E8-0C21-31BF58DEDAF2}"/>
              </a:ext>
            </a:extLst>
          </p:cNvPr>
          <p:cNvSpPr>
            <a:spLocks noGrp="1"/>
          </p:cNvSpPr>
          <p:nvPr>
            <p:ph idx="1"/>
          </p:nvPr>
        </p:nvSpPr>
        <p:spPr>
          <a:xfrm>
            <a:off x="1099112" y="1483242"/>
            <a:ext cx="9799761" cy="5195536"/>
          </a:xfrm>
        </p:spPr>
        <p:txBody>
          <a:bodyPr/>
          <a:lstStyle/>
          <a:p>
            <a:r>
              <a:rPr lang="sv-SE" sz="1800"/>
              <a:t>Vården håller generellt hög medicinsk kvalitet</a:t>
            </a:r>
          </a:p>
          <a:p>
            <a:r>
              <a:rPr lang="sv-SE" sz="1800"/>
              <a:t>Medicinsk och teknisk utveckling ger nya möjligheter </a:t>
            </a:r>
            <a:br>
              <a:rPr lang="sv-SE" sz="1800"/>
            </a:br>
            <a:r>
              <a:rPr lang="sv-SE" sz="1800"/>
              <a:t>och utmaningar</a:t>
            </a:r>
          </a:p>
          <a:p>
            <a:r>
              <a:rPr lang="sv-SE" sz="1800"/>
              <a:t>Vårdbehovet ökar med ökad andel äldre </a:t>
            </a:r>
            <a:br>
              <a:rPr lang="sv-SE" sz="1800"/>
            </a:br>
            <a:r>
              <a:rPr lang="sv-SE" sz="1800"/>
              <a:t>och ökad psykisk ohälsa</a:t>
            </a:r>
          </a:p>
          <a:p>
            <a:r>
              <a:rPr lang="sv-SE" sz="1800"/>
              <a:t>Ökade skillnader i levnadsförhållanden ställer nya krav</a:t>
            </a:r>
          </a:p>
          <a:p>
            <a:r>
              <a:rPr lang="sv-SE" sz="1800"/>
              <a:t>Det är en utmaning att kompetensförsörja </a:t>
            </a:r>
            <a:br>
              <a:rPr lang="sv-SE" sz="1800"/>
            </a:br>
            <a:r>
              <a:rPr lang="sv-SE" sz="1800"/>
              <a:t>vården i hela Västra Götaland</a:t>
            </a:r>
          </a:p>
          <a:p>
            <a:r>
              <a:rPr lang="sv-SE" sz="1800"/>
              <a:t>Ökat fokus på beredskap och säkerhet</a:t>
            </a:r>
          </a:p>
          <a:p>
            <a:r>
              <a:rPr lang="sv-SE" sz="1800"/>
              <a:t>Det finns ett glapp mellan invånarnas förväntningar </a:t>
            </a:r>
            <a:br>
              <a:rPr lang="sv-SE" sz="1800"/>
            </a:br>
            <a:r>
              <a:rPr lang="sv-SE" sz="1800"/>
              <a:t>och vad vården kommer att kunna erbjuda</a:t>
            </a:r>
          </a:p>
          <a:p>
            <a:endParaRPr lang="sv-SE"/>
          </a:p>
        </p:txBody>
      </p:sp>
      <p:sp>
        <p:nvSpPr>
          <p:cNvPr id="8" name="Tår 7">
            <a:extLst>
              <a:ext uri="{FF2B5EF4-FFF2-40B4-BE49-F238E27FC236}">
                <a16:creationId xmlns:a16="http://schemas.microsoft.com/office/drawing/2014/main" id="{B6E1D71C-512A-459A-6194-2809E0215CDD}"/>
              </a:ext>
            </a:extLst>
          </p:cNvPr>
          <p:cNvSpPr/>
          <p:nvPr/>
        </p:nvSpPr>
        <p:spPr>
          <a:xfrm>
            <a:off x="8941790" y="734830"/>
            <a:ext cx="2539998" cy="253999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500" dirty="0"/>
              <a:t>Vården måste anpassas för att möta nuvarande och framtida utmaningar</a:t>
            </a:r>
          </a:p>
        </p:txBody>
      </p:sp>
    </p:spTree>
    <p:extLst>
      <p:ext uri="{BB962C8B-B14F-4D97-AF65-F5344CB8AC3E}">
        <p14:creationId xmlns:p14="http://schemas.microsoft.com/office/powerpoint/2010/main" val="1182045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C1EE1-BEFD-2243-BB1A-58A607C3A07F}"/>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E85A7ABF-EC5C-61CF-2919-7B4910BD15B1}"/>
              </a:ext>
            </a:extLst>
          </p:cNvPr>
          <p:cNvSpPr>
            <a:spLocks noGrp="1"/>
          </p:cNvSpPr>
          <p:nvPr>
            <p:ph type="title"/>
          </p:nvPr>
        </p:nvSpPr>
        <p:spPr/>
        <p:txBody>
          <a:bodyPr/>
          <a:lstStyle/>
          <a:p>
            <a:r>
              <a:rPr lang="sv-SE"/>
              <a:t>Strategiområden</a:t>
            </a:r>
          </a:p>
        </p:txBody>
      </p:sp>
    </p:spTree>
    <p:extLst>
      <p:ext uri="{BB962C8B-B14F-4D97-AF65-F5344CB8AC3E}">
        <p14:creationId xmlns:p14="http://schemas.microsoft.com/office/powerpoint/2010/main" val="290663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GR Helheten grå-ljusblå-orange">
  <a:themeElements>
    <a:clrScheme name="Anpassat 35">
      <a:dk1>
        <a:srgbClr val="000000"/>
      </a:dk1>
      <a:lt1>
        <a:srgbClr val="FFFFFF"/>
      </a:lt1>
      <a:dk2>
        <a:srgbClr val="000000"/>
      </a:dk2>
      <a:lt2>
        <a:srgbClr val="E7E1DF"/>
      </a:lt2>
      <a:accent1>
        <a:srgbClr val="37474F"/>
      </a:accent1>
      <a:accent2>
        <a:srgbClr val="ED5F8C"/>
      </a:accent2>
      <a:accent3>
        <a:srgbClr val="9575CD"/>
      </a:accent3>
      <a:accent4>
        <a:srgbClr val="1A9FB3"/>
      </a:accent4>
      <a:accent5>
        <a:srgbClr val="A1887F"/>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elheten grå-ljusblå-orange" id="{D4D2657C-0E3D-44B1-B50D-89F6CF6869FA}" vid="{6A248385-8D06-4C62-A2E7-6794BAB3E8DD}"/>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Helheten grå-ljusblå-orange mall</Template>
  <TotalTime>228</TotalTime>
  <Words>7472</Words>
  <Application>Microsoft Office PowerPoint</Application>
  <PresentationFormat>Bredbild</PresentationFormat>
  <Paragraphs>484</Paragraphs>
  <Slides>27</Slides>
  <Notes>27</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27</vt:i4>
      </vt:variant>
    </vt:vector>
  </HeadingPairs>
  <TitlesOfParts>
    <vt:vector size="32" baseType="lpstr">
      <vt:lpstr>Arial</vt:lpstr>
      <vt:lpstr>Arial,Sans-Serif</vt:lpstr>
      <vt:lpstr>Calibri</vt:lpstr>
      <vt:lpstr>Verdana</vt:lpstr>
      <vt:lpstr>VGR Helheten grå-ljusblå-orange</vt:lpstr>
      <vt:lpstr>Hälso- och sjukvårdsstrategi</vt:lpstr>
      <vt:lpstr>Så läser du hälso- och sjukvårdsstrategin</vt:lpstr>
      <vt:lpstr>Dialog som grund för förslaget</vt:lpstr>
      <vt:lpstr>Från remiss till beslutad strategi</vt:lpstr>
      <vt:lpstr>Hälso- och sjukvårdsstrategin</vt:lpstr>
      <vt:lpstr>Mål och riktning för vården i VGR</vt:lpstr>
      <vt:lpstr>En hälso- och sjukvård för det goda livet</vt:lpstr>
      <vt:lpstr>Förutsättningar och utmaningar</vt:lpstr>
      <vt:lpstr>Strategiområden</vt:lpstr>
      <vt:lpstr>Fyra strategiområden 2028–2040</vt:lpstr>
      <vt:lpstr>  Strategiområde 1 Personcentrerad vård med fokus på närhet,  samverkan och kontinuitet </vt:lpstr>
      <vt:lpstr>  Strategiområde 2 En hälso- och sjukvård där vi tar ansvar  för gemensamma resurser </vt:lpstr>
      <vt:lpstr>  Strategiområde 3 Framtidens hälso- och sjukvård genom forskning, utbildning, utveckling och innovation  </vt:lpstr>
      <vt:lpstr>  Strategiområde 4 Hälso- och sjukvården som en del av  ett hållbart och robust samhälle </vt:lpstr>
      <vt:lpstr>Fokusområden</vt:lpstr>
      <vt:lpstr>Tre fokusområden</vt:lpstr>
      <vt:lpstr>Fokusområde 1 Kontinuitet mellan vård och patient </vt:lpstr>
      <vt:lpstr>Fokusområde 1 Kontinuitet mellan vård och patient </vt:lpstr>
      <vt:lpstr>Fokusområde 2 Rusta vården för en osäker framtid </vt:lpstr>
      <vt:lpstr>Fokusområde 2 Rusta vården för en osäker framtid </vt:lpstr>
      <vt:lpstr>Fokusområde 3 Trygg och tillgänglig vårdinformation </vt:lpstr>
      <vt:lpstr>Fokusområde 3 Trygg och tillgänglig vårdinformation </vt:lpstr>
      <vt:lpstr>Genomförande och uppföljning</vt:lpstr>
      <vt:lpstr>Ledningsprinciper för att genomföra strategin</vt:lpstr>
      <vt:lpstr>Regiongemensamma förhållningssätt  för att lyckas tillsammans</vt:lpstr>
      <vt:lpstr>Uppföljning och lärande</vt:lpstr>
      <vt:lpstr>Slut på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Hälso- och sjukvårdsstrategi VGR 2028-2040 remissversion </dc:title>
  <dc:creator>Anna Lundberg</dc:creator>
  <keywords/>
  <lastModifiedBy>Anna Lundberg</lastModifiedBy>
  <revision>4</revision>
  <dcterms:created xsi:type="dcterms:W3CDTF">2026-02-18T13:19:55.0000000Z</dcterms:created>
  <dcterms:modified xsi:type="dcterms:W3CDTF">2026-04-17T11:28:03.0000000Z</dcterms:modified>
</coreProperties>
</file>