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&#65279;<?xml version="1.0" encoding="utf-8"?><Relationships xmlns="http://schemas.openxmlformats.org/package/2006/relationships"><Relationship Type="http://schemas.openxmlformats.org/package/2006/relationships/metadata/core-properties" Target="docProps/core.xml" Id="rId3" /><Relationship Type="http://schemas.openxmlformats.org/package/2006/relationships/metadata/thumbnail" Target="docProps/thumbnail.jpeg" Id="rId2" /><Relationship Type="http://schemas.openxmlformats.org/officeDocument/2006/relationships/officeDocument" Target="ppt/presentation.xml" Id="rId1" /><Relationship Type="http://schemas.openxmlformats.org/officeDocument/2006/relationships/extended-properties" Target="docProps/app.xml" Id="rId4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8"/>
  </p:notesMasterIdLst>
  <p:sldIdLst>
    <p:sldId id="260" r:id="rId6"/>
    <p:sldId id="264" r:id="rId7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348" autoAdjust="0"/>
    <p:restoredTop sz="94825" autoAdjust="0"/>
  </p:normalViewPr>
  <p:slideViewPr>
    <p:cSldViewPr snapToGrid="0">
      <p:cViewPr varScale="1">
        <p:scale>
          <a:sx n="88" d="100"/>
          <a:sy n="88" d="100"/>
        </p:scale>
        <p:origin x="465" y="33"/>
      </p:cViewPr>
      <p:guideLst/>
    </p:cSldViewPr>
  </p:slideViewPr>
  <p:notesTextViewPr>
    <p:cViewPr>
      <p:scale>
        <a:sx n="66" d="100"/>
        <a:sy n="66" d="100"/>
      </p:scale>
      <p:origin x="0" y="0"/>
    </p:cViewPr>
  </p:notesTextViewPr>
  <p:gridSpacing cx="72008" cy="72008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notesMaster" Target="notesMasters/notesMaster1.xml" Id="rId8" /><Relationship Type="http://schemas.openxmlformats.org/officeDocument/2006/relationships/slide" Target="slides/slide2.xml" Id="rId7" /><Relationship Type="http://schemas.openxmlformats.org/officeDocument/2006/relationships/tableStyles" Target="tableStyles.xml" Id="rId12" /><Relationship Type="http://schemas.openxmlformats.org/officeDocument/2006/relationships/slide" Target="slides/slide1.xml" Id="rId6" /><Relationship Type="http://schemas.openxmlformats.org/officeDocument/2006/relationships/theme" Target="theme/theme1.xml" Id="rId11" /><Relationship Type="http://schemas.openxmlformats.org/officeDocument/2006/relationships/slideMaster" Target="slideMasters/slideMaster1.xml" Id="rId5" /><Relationship Type="http://schemas.openxmlformats.org/officeDocument/2006/relationships/viewProps" Target="viewProps.xml" Id="rId10" /><Relationship Type="http://schemas.openxmlformats.org/officeDocument/2006/relationships/presProps" Target="presProps.xml" Id="rId9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 dirty="0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11EB50-4239-4885-8017-080C895DF25D}" type="datetimeFigureOut">
              <a:rPr lang="sv-SE" smtClean="0"/>
              <a:t>2023-02-20</a:t>
            </a:fld>
            <a:endParaRPr lang="sv-SE" dirty="0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 dirty="0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 dirty="0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4ACE86-46A1-4DE5-91D8-075BFA5E19D7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5016678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>
          <a:xfrm>
            <a:off x="454025" y="1262063"/>
            <a:ext cx="6067425" cy="3413125"/>
          </a:xfrm>
        </p:spPr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sv-SE" sz="1200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EC1A2D-16D1-4B8A-83B5-FAE541BD517F}" type="slidenum">
              <a:rPr kumimoji="0" lang="sv-SE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sv-SE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074310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8731BE6B-611F-A348-4DC3-46838E0D9F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B8676A5B-8AF2-1D34-5B23-F9955AAB23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här för att ändra mall för underrubrikformat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7DA58575-D38B-D002-2F6D-C9132694EF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D9336-5FCC-40CF-A073-166CECFE62AC}" type="datetimeFigureOut">
              <a:rPr lang="sv-SE" smtClean="0"/>
              <a:t>2023-02-20</a:t>
            </a:fld>
            <a:endParaRPr lang="sv-SE" dirty="0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741D3B6D-132E-599F-3309-D3DD28DDE4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3CD0A383-F5C4-6081-D80B-E4C3DD32DF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6157-E357-41AC-8C1F-730E47E4BC34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9488053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75465DA-A884-F3B9-2ECB-87528ECB89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9B1F9266-06E0-CD85-1F69-C25E976040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F98797FC-0776-7BF2-427D-A437A5C43C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D9336-5FCC-40CF-A073-166CECFE62AC}" type="datetimeFigureOut">
              <a:rPr lang="sv-SE" smtClean="0"/>
              <a:t>2023-02-20</a:t>
            </a:fld>
            <a:endParaRPr lang="sv-SE" dirty="0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D7443756-21B7-DB80-92C4-FD7F3A89D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5D1A1224-5918-E5A7-1D2A-8AB6DF1AB8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6157-E357-41AC-8C1F-730E47E4BC34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200261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>
            <a:extLst>
              <a:ext uri="{FF2B5EF4-FFF2-40B4-BE49-F238E27FC236}">
                <a16:creationId xmlns:a16="http://schemas.microsoft.com/office/drawing/2014/main" id="{F3189804-AB75-CFC2-FFC0-C6B5F804F23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6C000459-8F4A-8AAE-D029-B8846F4F2E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0A1E70C7-E5C8-CD8A-494B-694B424BC9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D9336-5FCC-40CF-A073-166CECFE62AC}" type="datetimeFigureOut">
              <a:rPr lang="sv-SE" smtClean="0"/>
              <a:t>2023-02-20</a:t>
            </a:fld>
            <a:endParaRPr lang="sv-SE" dirty="0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3FBEED46-87C3-4B6D-42F8-EB22CB47D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15A5991A-5F0D-9946-491A-B7D93E46CF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6157-E357-41AC-8C1F-730E47E4BC34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5712736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9B6A381-C1C6-A275-D8A3-BACEBBE0BF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CB9C266D-BE42-11BD-0530-AE5DA0380E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91617B6-CDA9-24FA-B472-594C1AC9D4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D9336-5FCC-40CF-A073-166CECFE62AC}" type="datetimeFigureOut">
              <a:rPr lang="sv-SE" smtClean="0"/>
              <a:t>2023-02-20</a:t>
            </a:fld>
            <a:endParaRPr lang="sv-SE" dirty="0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5E77041D-A8A7-66B2-F5C0-96BFF71D1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A393520B-B7CF-5C84-DDCA-4EB6D9C8F3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6157-E357-41AC-8C1F-730E47E4BC34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654485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C08456E-D490-0525-B83F-08B0C75B15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A543D26-A9EE-AF38-AF22-B64A3551EE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C866469-089F-537B-9EF1-B573C257A2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D9336-5FCC-40CF-A073-166CECFE62AC}" type="datetimeFigureOut">
              <a:rPr lang="sv-SE" smtClean="0"/>
              <a:t>2023-02-20</a:t>
            </a:fld>
            <a:endParaRPr lang="sv-SE" dirty="0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C8C7BDC7-FCB0-AD65-63FF-60A23E155E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1086BD04-815B-D9DE-CC86-101955016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6157-E357-41AC-8C1F-730E47E4BC34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0310860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BE9720A-511C-65BE-3AE8-A31FCDDD9B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03EC6E7C-F451-1677-9850-EDBD4CE2EE5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05F9CFC9-981C-363F-5994-F96947B2E6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1B42550B-60C6-5B1F-4860-4BEC6A97F9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D9336-5FCC-40CF-A073-166CECFE62AC}" type="datetimeFigureOut">
              <a:rPr lang="sv-SE" smtClean="0"/>
              <a:t>2023-02-20</a:t>
            </a:fld>
            <a:endParaRPr lang="sv-SE" dirty="0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5096A416-B961-827D-3082-579B7E77EC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6718EBF2-BCF4-1F44-DFB3-D7FA4633B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6157-E357-41AC-8C1F-730E47E4BC34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05195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EE8E922-FE52-5578-CBF1-71BF53E791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20C3E610-5BDA-1150-2EDD-243D15DFE6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E0158537-8BF1-6EAC-8C82-BB21954BA4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8731AA0D-F8FE-131C-255D-4E818A0D15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D2E985D3-FD2C-FB13-FFC4-47E574A0684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B0A82999-4FBD-D53B-1C2C-6181D39C34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D9336-5FCC-40CF-A073-166CECFE62AC}" type="datetimeFigureOut">
              <a:rPr lang="sv-SE" smtClean="0"/>
              <a:t>2023-02-20</a:t>
            </a:fld>
            <a:endParaRPr lang="sv-SE" dirty="0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3FC307AD-D41B-4841-810B-9B5638167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3741731E-C00E-671B-19E5-3A835A25DF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6157-E357-41AC-8C1F-730E47E4BC34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585657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8465555F-2D96-8C96-3346-C15869468B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39917B40-DF6A-B381-043F-4883ECF0F7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D9336-5FCC-40CF-A073-166CECFE62AC}" type="datetimeFigureOut">
              <a:rPr lang="sv-SE" smtClean="0"/>
              <a:t>2023-02-20</a:t>
            </a:fld>
            <a:endParaRPr lang="sv-SE" dirty="0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864E96B6-CC8F-AB99-676E-67F0B307C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670C9CC0-37F8-C8EB-41BD-00557E659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6157-E357-41AC-8C1F-730E47E4BC34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1187959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A09F5F85-B02C-DC33-AEFB-E8BB6043BC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D9336-5FCC-40CF-A073-166CECFE62AC}" type="datetimeFigureOut">
              <a:rPr lang="sv-SE" smtClean="0"/>
              <a:t>2023-02-20</a:t>
            </a:fld>
            <a:endParaRPr lang="sv-SE" dirty="0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F03241C6-6758-996F-D556-76EF3FDEF7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FF948260-5A91-6DC0-0C2F-E872DF8D38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6157-E357-41AC-8C1F-730E47E4BC34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624476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BE2B159-3EE1-724E-B9E6-4ED2EC04C5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2EB46693-B7D5-C52B-EA26-17A31B4143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05CED481-CC3E-7EFC-5A2A-3511199214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599BA11A-1904-8E04-8E84-8D33BFC681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D9336-5FCC-40CF-A073-166CECFE62AC}" type="datetimeFigureOut">
              <a:rPr lang="sv-SE" smtClean="0"/>
              <a:t>2023-02-20</a:t>
            </a:fld>
            <a:endParaRPr lang="sv-SE" dirty="0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2152310B-8D0B-3AE1-D107-813B36CE5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357306BE-6F7C-D729-225E-D10C8F2381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6157-E357-41AC-8C1F-730E47E4BC34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02017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3BF5219C-02BD-3091-0744-DB66B2514A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87ED6A96-BB6B-1B21-253E-A788DF87A3B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 dirty="0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6D17137A-0BCA-8DFB-55AD-2826F77772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54E3CCAC-E3FC-69E1-F36A-2675010A36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D9336-5FCC-40CF-A073-166CECFE62AC}" type="datetimeFigureOut">
              <a:rPr lang="sv-SE" smtClean="0"/>
              <a:t>2023-02-20</a:t>
            </a:fld>
            <a:endParaRPr lang="sv-SE" dirty="0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6A51A45C-13A4-8AC4-F09A-4F85CBA68A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63EA5AEC-AF9A-E5A9-52F8-FB6D86FF58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6157-E357-41AC-8C1F-730E47E4BC34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1905001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EA6C283C-17A1-1BE7-7E17-DE7FB147F7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CD28AE8C-FFE1-433C-D1D9-1B0399F3FA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FD1F3559-1C68-6F59-DB4D-3F17F0B366C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1D9336-5FCC-40CF-A073-166CECFE62AC}" type="datetimeFigureOut">
              <a:rPr lang="sv-SE" smtClean="0"/>
              <a:t>2023-02-20</a:t>
            </a:fld>
            <a:endParaRPr lang="sv-SE" dirty="0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ED0FEFD9-0135-2F1C-58B3-A983035714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DF969A80-50A5-BDF1-1C38-12393A8184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046157-E357-41AC-8C1F-730E47E4BC34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849011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ruta 6"/>
          <p:cNvSpPr txBox="1"/>
          <p:nvPr/>
        </p:nvSpPr>
        <p:spPr>
          <a:xfrm>
            <a:off x="348103" y="2633402"/>
            <a:ext cx="227823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sv-SE" sz="1000" u="sng" dirty="0">
                <a:solidFill>
                  <a:srgbClr val="000000"/>
                </a:solidFill>
                <a:latin typeface="Calibri"/>
              </a:rPr>
              <a:t>Tidpunkt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sv-SE" sz="1000" dirty="0">
                <a:solidFill>
                  <a:srgbClr val="000000"/>
                </a:solidFill>
                <a:latin typeface="Calibri"/>
              </a:rPr>
              <a:t>Vid misstanke och remittering av patient</a:t>
            </a:r>
          </a:p>
          <a:p>
            <a:pPr>
              <a:defRPr/>
            </a:pPr>
            <a:endParaRPr lang="sv-SE" sz="1000" u="sng" dirty="0">
              <a:solidFill>
                <a:srgbClr val="000000"/>
              </a:solidFill>
              <a:latin typeface="Calibri"/>
            </a:endParaRPr>
          </a:p>
          <a:p>
            <a:pPr>
              <a:defRPr/>
            </a:pPr>
            <a:r>
              <a:rPr lang="sv-SE" sz="1000" u="sng" dirty="0">
                <a:solidFill>
                  <a:srgbClr val="000000"/>
                </a:solidFill>
                <a:latin typeface="Calibri"/>
              </a:rPr>
              <a:t>Aktiviteter</a:t>
            </a:r>
          </a:p>
          <a:p>
            <a:pPr marL="180975" indent="-180975">
              <a:buFont typeface="Arial" panose="020B0604020202020204" pitchFamily="34" charset="0"/>
              <a:buChar char="•"/>
              <a:defRPr/>
            </a:pPr>
            <a:r>
              <a:rPr lang="sv-SE" sz="1000" dirty="0">
                <a:solidFill>
                  <a:srgbClr val="000000"/>
                </a:solidFill>
                <a:latin typeface="Calibri"/>
              </a:rPr>
              <a:t>Vid samtal med patient diskuterar läkare om tidiga/akuta rehabbehov</a:t>
            </a:r>
          </a:p>
          <a:p>
            <a:pPr>
              <a:defRPr/>
            </a:pPr>
            <a:endParaRPr lang="sv-SE" sz="1000" dirty="0">
              <a:solidFill>
                <a:srgbClr val="000000"/>
              </a:solidFill>
              <a:latin typeface="Calibri"/>
            </a:endParaRPr>
          </a:p>
          <a:p>
            <a:pPr>
              <a:defRPr/>
            </a:pPr>
            <a:endParaRPr lang="sv-SE" sz="1000" dirty="0">
              <a:solidFill>
                <a:srgbClr val="000000"/>
              </a:solidFill>
              <a:latin typeface="Calibri"/>
            </a:endParaRPr>
          </a:p>
          <a:p>
            <a:pPr>
              <a:defRPr/>
            </a:pPr>
            <a:r>
              <a:rPr lang="sv-SE" sz="1000" u="sng" dirty="0">
                <a:solidFill>
                  <a:srgbClr val="000000"/>
                </a:solidFill>
                <a:latin typeface="Calibri"/>
              </a:rPr>
              <a:t>Särskilda områden:</a:t>
            </a:r>
          </a:p>
          <a:p>
            <a:pPr marL="171450" indent="-171450">
              <a:buFontTx/>
              <a:buChar char="-"/>
              <a:defRPr/>
            </a:pPr>
            <a:r>
              <a:rPr lang="sv-SE" sz="1000" dirty="0">
                <a:solidFill>
                  <a:srgbClr val="000000"/>
                </a:solidFill>
                <a:latin typeface="Calibri"/>
              </a:rPr>
              <a:t>Nutrition/Viktminskning</a:t>
            </a:r>
          </a:p>
          <a:p>
            <a:pPr marL="171450" indent="-171450">
              <a:buFontTx/>
              <a:buChar char="-"/>
              <a:defRPr/>
            </a:pPr>
            <a:r>
              <a:rPr lang="sv-SE" sz="1000" dirty="0">
                <a:solidFill>
                  <a:srgbClr val="000000"/>
                </a:solidFill>
                <a:latin typeface="Calibri"/>
              </a:rPr>
              <a:t>Oro</a:t>
            </a:r>
          </a:p>
          <a:p>
            <a:pPr marL="171450" indent="-171450">
              <a:buFontTx/>
              <a:buChar char="-"/>
              <a:defRPr/>
            </a:pPr>
            <a:r>
              <a:rPr lang="sv-SE" sz="1000" dirty="0">
                <a:solidFill>
                  <a:srgbClr val="000000"/>
                </a:solidFill>
                <a:latin typeface="Calibri"/>
              </a:rPr>
              <a:t>Smärtlindring</a:t>
            </a:r>
          </a:p>
          <a:p>
            <a:pPr marL="171450" indent="-171450">
              <a:buFontTx/>
              <a:buChar char="-"/>
              <a:defRPr/>
            </a:pPr>
            <a:endParaRPr lang="sv-SE" sz="1000" dirty="0">
              <a:solidFill>
                <a:srgbClr val="000000"/>
              </a:solidFill>
              <a:latin typeface="Calibri"/>
            </a:endParaRPr>
          </a:p>
          <a:p>
            <a:pPr>
              <a:defRPr/>
            </a:pPr>
            <a:endParaRPr lang="sv-SE" sz="1000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Rektangel 20">
            <a:extLst>
              <a:ext uri="{FF2B5EF4-FFF2-40B4-BE49-F238E27FC236}">
                <a16:creationId xmlns:a16="http://schemas.microsoft.com/office/drawing/2014/main" id="{569C4971-BEA7-4069-B7C5-0379A1A093A6}"/>
              </a:ext>
            </a:extLst>
          </p:cNvPr>
          <p:cNvSpPr/>
          <p:nvPr/>
        </p:nvSpPr>
        <p:spPr>
          <a:xfrm>
            <a:off x="-472813" y="2300393"/>
            <a:ext cx="2632626" cy="24526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sv-SE" sz="1000" b="1" dirty="0">
                <a:solidFill>
                  <a:schemeClr val="tx1"/>
                </a:solidFill>
                <a:latin typeface="Calibri"/>
              </a:rPr>
              <a:t>Rehabiliteringsprocess</a:t>
            </a:r>
          </a:p>
        </p:txBody>
      </p:sp>
      <p:sp>
        <p:nvSpPr>
          <p:cNvPr id="25" name="Frihandsfigur: Form 24">
            <a:extLst>
              <a:ext uri="{FF2B5EF4-FFF2-40B4-BE49-F238E27FC236}">
                <a16:creationId xmlns:a16="http://schemas.microsoft.com/office/drawing/2014/main" id="{3D13F52E-5F70-C425-37A7-FEEFA15B93E0}"/>
              </a:ext>
            </a:extLst>
          </p:cNvPr>
          <p:cNvSpPr/>
          <p:nvPr/>
        </p:nvSpPr>
        <p:spPr>
          <a:xfrm>
            <a:off x="2423916" y="1481718"/>
            <a:ext cx="2709982" cy="709832"/>
          </a:xfrm>
          <a:custGeom>
            <a:avLst/>
            <a:gdLst>
              <a:gd name="connsiteX0" fmla="*/ 0 w 2157474"/>
              <a:gd name="connsiteY0" fmla="*/ 0 h 862989"/>
              <a:gd name="connsiteX1" fmla="*/ 1725980 w 2157474"/>
              <a:gd name="connsiteY1" fmla="*/ 0 h 862989"/>
              <a:gd name="connsiteX2" fmla="*/ 2157474 w 2157474"/>
              <a:gd name="connsiteY2" fmla="*/ 431495 h 862989"/>
              <a:gd name="connsiteX3" fmla="*/ 1725980 w 2157474"/>
              <a:gd name="connsiteY3" fmla="*/ 862989 h 862989"/>
              <a:gd name="connsiteX4" fmla="*/ 0 w 2157474"/>
              <a:gd name="connsiteY4" fmla="*/ 862989 h 862989"/>
              <a:gd name="connsiteX5" fmla="*/ 431495 w 2157474"/>
              <a:gd name="connsiteY5" fmla="*/ 431495 h 862989"/>
              <a:gd name="connsiteX6" fmla="*/ 0 w 2157474"/>
              <a:gd name="connsiteY6" fmla="*/ 0 h 862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57474" h="862989">
                <a:moveTo>
                  <a:pt x="0" y="0"/>
                </a:moveTo>
                <a:lnTo>
                  <a:pt x="1725980" y="0"/>
                </a:lnTo>
                <a:lnTo>
                  <a:pt x="2157474" y="431495"/>
                </a:lnTo>
                <a:lnTo>
                  <a:pt x="1725980" y="862989"/>
                </a:lnTo>
                <a:lnTo>
                  <a:pt x="0" y="862989"/>
                </a:lnTo>
                <a:lnTo>
                  <a:pt x="431495" y="431495"/>
                </a:lnTo>
                <a:lnTo>
                  <a:pt x="0" y="0"/>
                </a:lnTo>
                <a:close/>
              </a:path>
            </a:pathLst>
          </a:custGeom>
          <a:solidFill>
            <a:srgbClr val="CCC0DA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79501" tIns="16002" rIns="447496" bIns="16002" numCol="1" spcCol="1270" anchor="ctr" anchorCtr="0">
            <a:noAutofit/>
          </a:bodyPr>
          <a:lstStyle/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sv-SE" sz="1200" b="1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Länssjukhus</a:t>
            </a:r>
            <a:br>
              <a:rPr lang="sv-SE" sz="12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</a:br>
            <a:r>
              <a:rPr lang="sv-SE" sz="1200" dirty="0">
                <a:solidFill>
                  <a:prstClr val="black"/>
                </a:solidFill>
                <a:latin typeface="Calibri"/>
              </a:rPr>
              <a:t>- Utreder</a:t>
            </a:r>
            <a:br>
              <a:rPr lang="sv-SE" sz="1200" dirty="0">
                <a:solidFill>
                  <a:prstClr val="black"/>
                </a:solidFill>
                <a:latin typeface="Calibri"/>
              </a:rPr>
            </a:br>
            <a:r>
              <a:rPr lang="sv-SE" sz="1200" dirty="0">
                <a:solidFill>
                  <a:prstClr val="black"/>
                </a:solidFill>
                <a:latin typeface="Calibri"/>
              </a:rPr>
              <a:t>- Misstanke diagnos</a:t>
            </a:r>
            <a:br>
              <a:rPr lang="sv-SE" sz="1200" dirty="0">
                <a:solidFill>
                  <a:prstClr val="black"/>
                </a:solidFill>
                <a:latin typeface="Calibri"/>
              </a:rPr>
            </a:br>
            <a:r>
              <a:rPr lang="sv-SE" sz="1200" dirty="0">
                <a:solidFill>
                  <a:prstClr val="black"/>
                </a:solidFill>
                <a:latin typeface="Calibri"/>
              </a:rPr>
              <a:t>- MDK</a:t>
            </a:r>
            <a:endParaRPr lang="sv-SE" sz="12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8" name="Frihandsfigur: Form 27">
            <a:extLst>
              <a:ext uri="{FF2B5EF4-FFF2-40B4-BE49-F238E27FC236}">
                <a16:creationId xmlns:a16="http://schemas.microsoft.com/office/drawing/2014/main" id="{0F8E96A1-85E8-8722-AB8A-B8064D285059}"/>
              </a:ext>
            </a:extLst>
          </p:cNvPr>
          <p:cNvSpPr/>
          <p:nvPr/>
        </p:nvSpPr>
        <p:spPr>
          <a:xfrm>
            <a:off x="72907" y="1487963"/>
            <a:ext cx="2700531" cy="672229"/>
          </a:xfrm>
          <a:custGeom>
            <a:avLst/>
            <a:gdLst>
              <a:gd name="connsiteX0" fmla="*/ 0 w 2157474"/>
              <a:gd name="connsiteY0" fmla="*/ 0 h 862989"/>
              <a:gd name="connsiteX1" fmla="*/ 1725980 w 2157474"/>
              <a:gd name="connsiteY1" fmla="*/ 0 h 862989"/>
              <a:gd name="connsiteX2" fmla="*/ 2157474 w 2157474"/>
              <a:gd name="connsiteY2" fmla="*/ 431495 h 862989"/>
              <a:gd name="connsiteX3" fmla="*/ 1725980 w 2157474"/>
              <a:gd name="connsiteY3" fmla="*/ 862989 h 862989"/>
              <a:gd name="connsiteX4" fmla="*/ 0 w 2157474"/>
              <a:gd name="connsiteY4" fmla="*/ 862989 h 862989"/>
              <a:gd name="connsiteX5" fmla="*/ 431495 w 2157474"/>
              <a:gd name="connsiteY5" fmla="*/ 431495 h 862989"/>
              <a:gd name="connsiteX6" fmla="*/ 0 w 2157474"/>
              <a:gd name="connsiteY6" fmla="*/ 0 h 862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57474" h="862989">
                <a:moveTo>
                  <a:pt x="0" y="0"/>
                </a:moveTo>
                <a:lnTo>
                  <a:pt x="1725980" y="0"/>
                </a:lnTo>
                <a:lnTo>
                  <a:pt x="2157474" y="431495"/>
                </a:lnTo>
                <a:lnTo>
                  <a:pt x="1725980" y="862989"/>
                </a:lnTo>
                <a:lnTo>
                  <a:pt x="0" y="862989"/>
                </a:lnTo>
                <a:lnTo>
                  <a:pt x="431495" y="43149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79501" tIns="16002" rIns="447496" bIns="16002" numCol="1" spcCol="1270" anchor="ctr" anchorCtr="0">
            <a:noAutofit/>
          </a:bodyPr>
          <a:lstStyle/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sv-SE" sz="1200" b="1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Primärvård</a:t>
            </a:r>
            <a:br>
              <a:rPr lang="sv-SE" sz="12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</a:br>
            <a:r>
              <a:rPr lang="sv-SE" sz="1200" dirty="0">
                <a:solidFill>
                  <a:prstClr val="black"/>
                </a:solidFill>
                <a:latin typeface="Calibri"/>
              </a:rPr>
              <a:t>- Utreder</a:t>
            </a:r>
            <a:br>
              <a:rPr lang="sv-SE" sz="1200" dirty="0">
                <a:solidFill>
                  <a:prstClr val="black"/>
                </a:solidFill>
                <a:latin typeface="Calibri"/>
              </a:rPr>
            </a:br>
            <a:r>
              <a:rPr lang="sv-SE" sz="1200" dirty="0">
                <a:solidFill>
                  <a:prstClr val="black"/>
                </a:solidFill>
                <a:latin typeface="Calibri"/>
              </a:rPr>
              <a:t>- Misstanke cancer</a:t>
            </a:r>
            <a:br>
              <a:rPr lang="sv-SE" sz="1200" dirty="0">
                <a:solidFill>
                  <a:prstClr val="black"/>
                </a:solidFill>
                <a:latin typeface="Calibri"/>
              </a:rPr>
            </a:br>
            <a:r>
              <a:rPr lang="sv-SE" sz="1200" dirty="0">
                <a:solidFill>
                  <a:prstClr val="black"/>
                </a:solidFill>
                <a:latin typeface="Calibri"/>
              </a:rPr>
              <a:t>- Remitterar</a:t>
            </a:r>
            <a:endParaRPr lang="sv-SE" sz="12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9" name="Frihandsfigur: Form 28">
            <a:extLst>
              <a:ext uri="{FF2B5EF4-FFF2-40B4-BE49-F238E27FC236}">
                <a16:creationId xmlns:a16="http://schemas.microsoft.com/office/drawing/2014/main" id="{958121EF-F69F-5B65-2A18-7BACB6892310}"/>
              </a:ext>
            </a:extLst>
          </p:cNvPr>
          <p:cNvSpPr/>
          <p:nvPr/>
        </p:nvSpPr>
        <p:spPr>
          <a:xfrm>
            <a:off x="8787753" y="1507621"/>
            <a:ext cx="1960662" cy="675996"/>
          </a:xfrm>
          <a:custGeom>
            <a:avLst/>
            <a:gdLst>
              <a:gd name="connsiteX0" fmla="*/ 0 w 2157474"/>
              <a:gd name="connsiteY0" fmla="*/ 0 h 862989"/>
              <a:gd name="connsiteX1" fmla="*/ 1725980 w 2157474"/>
              <a:gd name="connsiteY1" fmla="*/ 0 h 862989"/>
              <a:gd name="connsiteX2" fmla="*/ 2157474 w 2157474"/>
              <a:gd name="connsiteY2" fmla="*/ 431495 h 862989"/>
              <a:gd name="connsiteX3" fmla="*/ 1725980 w 2157474"/>
              <a:gd name="connsiteY3" fmla="*/ 862989 h 862989"/>
              <a:gd name="connsiteX4" fmla="*/ 0 w 2157474"/>
              <a:gd name="connsiteY4" fmla="*/ 862989 h 862989"/>
              <a:gd name="connsiteX5" fmla="*/ 431495 w 2157474"/>
              <a:gd name="connsiteY5" fmla="*/ 431495 h 862989"/>
              <a:gd name="connsiteX6" fmla="*/ 0 w 2157474"/>
              <a:gd name="connsiteY6" fmla="*/ 0 h 862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57474" h="862989">
                <a:moveTo>
                  <a:pt x="0" y="0"/>
                </a:moveTo>
                <a:lnTo>
                  <a:pt x="1725980" y="0"/>
                </a:lnTo>
                <a:lnTo>
                  <a:pt x="2157474" y="431495"/>
                </a:lnTo>
                <a:lnTo>
                  <a:pt x="1725980" y="862989"/>
                </a:lnTo>
                <a:lnTo>
                  <a:pt x="0" y="862989"/>
                </a:lnTo>
                <a:lnTo>
                  <a:pt x="431495" y="431495"/>
                </a:lnTo>
                <a:lnTo>
                  <a:pt x="0" y="0"/>
                </a:lnTo>
                <a:close/>
              </a:path>
            </a:pathLst>
          </a:custGeom>
          <a:solidFill>
            <a:srgbClr val="D8E4BC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79501" tIns="16002" rIns="447496" bIns="16002" numCol="1" spcCol="1270" anchor="ctr" anchorCtr="0">
            <a:noAutofit/>
          </a:bodyPr>
          <a:lstStyle/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sv-SE" sz="1200" b="1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SU kirurgi</a:t>
            </a:r>
          </a:p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sv-SE" sz="1200" dirty="0">
                <a:solidFill>
                  <a:prstClr val="black"/>
                </a:solidFill>
                <a:latin typeface="Calibri"/>
              </a:rPr>
              <a:t>- Återbesök</a:t>
            </a:r>
            <a:endParaRPr lang="sv-SE" sz="12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30" name="Frihandsfigur: Form 29">
            <a:extLst>
              <a:ext uri="{FF2B5EF4-FFF2-40B4-BE49-F238E27FC236}">
                <a16:creationId xmlns:a16="http://schemas.microsoft.com/office/drawing/2014/main" id="{D2CC0A9D-2436-E599-CF03-EEE09E2284D2}"/>
              </a:ext>
            </a:extLst>
          </p:cNvPr>
          <p:cNvSpPr/>
          <p:nvPr/>
        </p:nvSpPr>
        <p:spPr>
          <a:xfrm>
            <a:off x="10454756" y="1543194"/>
            <a:ext cx="1840069" cy="592624"/>
          </a:xfrm>
          <a:custGeom>
            <a:avLst/>
            <a:gdLst>
              <a:gd name="connsiteX0" fmla="*/ 0 w 2157474"/>
              <a:gd name="connsiteY0" fmla="*/ 0 h 862989"/>
              <a:gd name="connsiteX1" fmla="*/ 1725980 w 2157474"/>
              <a:gd name="connsiteY1" fmla="*/ 0 h 862989"/>
              <a:gd name="connsiteX2" fmla="*/ 2157474 w 2157474"/>
              <a:gd name="connsiteY2" fmla="*/ 431495 h 862989"/>
              <a:gd name="connsiteX3" fmla="*/ 1725980 w 2157474"/>
              <a:gd name="connsiteY3" fmla="*/ 862989 h 862989"/>
              <a:gd name="connsiteX4" fmla="*/ 0 w 2157474"/>
              <a:gd name="connsiteY4" fmla="*/ 862989 h 862989"/>
              <a:gd name="connsiteX5" fmla="*/ 431495 w 2157474"/>
              <a:gd name="connsiteY5" fmla="*/ 431495 h 862989"/>
              <a:gd name="connsiteX6" fmla="*/ 0 w 2157474"/>
              <a:gd name="connsiteY6" fmla="*/ 0 h 862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57474" h="862989">
                <a:moveTo>
                  <a:pt x="0" y="0"/>
                </a:moveTo>
                <a:lnTo>
                  <a:pt x="1725980" y="0"/>
                </a:lnTo>
                <a:lnTo>
                  <a:pt x="2157474" y="431495"/>
                </a:lnTo>
                <a:lnTo>
                  <a:pt x="1725980" y="862989"/>
                </a:lnTo>
                <a:lnTo>
                  <a:pt x="0" y="862989"/>
                </a:lnTo>
                <a:lnTo>
                  <a:pt x="431495" y="431495"/>
                </a:lnTo>
                <a:lnTo>
                  <a:pt x="0" y="0"/>
                </a:lnTo>
                <a:close/>
              </a:path>
            </a:pathLst>
          </a:custGeom>
          <a:solidFill>
            <a:srgbClr val="CCC0DA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79501" tIns="16002" rIns="447496" bIns="16002" numCol="1" spcCol="1270" anchor="ctr" anchorCtr="0">
            <a:noAutofit/>
          </a:bodyPr>
          <a:lstStyle/>
          <a:p>
            <a:pPr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sv-SE" sz="1200" b="1" dirty="0">
                <a:solidFill>
                  <a:prstClr val="black"/>
                </a:solidFill>
                <a:latin typeface="Calibri"/>
              </a:rPr>
              <a:t>Regionsjukhus</a:t>
            </a:r>
          </a:p>
          <a:p>
            <a:pPr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sv-SE" sz="1200" dirty="0">
                <a:solidFill>
                  <a:prstClr val="black"/>
                </a:solidFill>
                <a:latin typeface="Calibri"/>
              </a:rPr>
              <a:t>- Uppföljning</a:t>
            </a:r>
          </a:p>
        </p:txBody>
      </p:sp>
      <p:sp>
        <p:nvSpPr>
          <p:cNvPr id="31" name="Rektangel 30">
            <a:extLst>
              <a:ext uri="{FF2B5EF4-FFF2-40B4-BE49-F238E27FC236}">
                <a16:creationId xmlns:a16="http://schemas.microsoft.com/office/drawing/2014/main" id="{1D6623C3-36D9-EF53-0E16-A0F3D022C909}"/>
              </a:ext>
            </a:extLst>
          </p:cNvPr>
          <p:cNvSpPr/>
          <p:nvPr/>
        </p:nvSpPr>
        <p:spPr>
          <a:xfrm>
            <a:off x="153150" y="156345"/>
            <a:ext cx="1004070" cy="284648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sv-SE" sz="1000" b="1" dirty="0">
                <a:solidFill>
                  <a:schemeClr val="tx1"/>
                </a:solidFill>
                <a:latin typeface="Calibri"/>
              </a:rPr>
              <a:t>Patientprocess</a:t>
            </a:r>
          </a:p>
        </p:txBody>
      </p:sp>
      <p:sp>
        <p:nvSpPr>
          <p:cNvPr id="33" name="Flödesschema: Sammanfoga 32">
            <a:extLst>
              <a:ext uri="{FF2B5EF4-FFF2-40B4-BE49-F238E27FC236}">
                <a16:creationId xmlns:a16="http://schemas.microsoft.com/office/drawing/2014/main" id="{FB8EAEAA-B2DA-60E2-900A-45048616D2A2}"/>
              </a:ext>
            </a:extLst>
          </p:cNvPr>
          <p:cNvSpPr/>
          <p:nvPr/>
        </p:nvSpPr>
        <p:spPr>
          <a:xfrm>
            <a:off x="4374351" y="1193708"/>
            <a:ext cx="153505" cy="238029"/>
          </a:xfrm>
          <a:prstGeom prst="flowChartMerge">
            <a:avLst/>
          </a:prstGeom>
          <a:solidFill>
            <a:srgbClr val="FF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34" name="Flödesschema: Sammanfoga 33">
            <a:extLst>
              <a:ext uri="{FF2B5EF4-FFF2-40B4-BE49-F238E27FC236}">
                <a16:creationId xmlns:a16="http://schemas.microsoft.com/office/drawing/2014/main" id="{CAF0B9E7-A84F-5602-89E9-47A3B0903D24}"/>
              </a:ext>
            </a:extLst>
          </p:cNvPr>
          <p:cNvSpPr/>
          <p:nvPr/>
        </p:nvSpPr>
        <p:spPr>
          <a:xfrm>
            <a:off x="6336511" y="1196084"/>
            <a:ext cx="153505" cy="238029"/>
          </a:xfrm>
          <a:prstGeom prst="flowChartMerge">
            <a:avLst/>
          </a:prstGeom>
          <a:solidFill>
            <a:srgbClr val="FF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35" name="Flödesschema: Sammanfoga 34">
            <a:extLst>
              <a:ext uri="{FF2B5EF4-FFF2-40B4-BE49-F238E27FC236}">
                <a16:creationId xmlns:a16="http://schemas.microsoft.com/office/drawing/2014/main" id="{E015EDFD-AA0A-638F-33BF-A1768C160FA6}"/>
              </a:ext>
            </a:extLst>
          </p:cNvPr>
          <p:cNvSpPr/>
          <p:nvPr/>
        </p:nvSpPr>
        <p:spPr>
          <a:xfrm>
            <a:off x="8301053" y="1191316"/>
            <a:ext cx="153505" cy="238029"/>
          </a:xfrm>
          <a:prstGeom prst="flowChartMerge">
            <a:avLst/>
          </a:prstGeom>
          <a:solidFill>
            <a:srgbClr val="FF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36" name="Flödesschema: Sammanfoga 35">
            <a:extLst>
              <a:ext uri="{FF2B5EF4-FFF2-40B4-BE49-F238E27FC236}">
                <a16:creationId xmlns:a16="http://schemas.microsoft.com/office/drawing/2014/main" id="{7E230711-9F68-0A1E-5147-BB992CA92A93}"/>
              </a:ext>
            </a:extLst>
          </p:cNvPr>
          <p:cNvSpPr/>
          <p:nvPr/>
        </p:nvSpPr>
        <p:spPr>
          <a:xfrm>
            <a:off x="10563987" y="1192456"/>
            <a:ext cx="153505" cy="238029"/>
          </a:xfrm>
          <a:prstGeom prst="flowChartMerge">
            <a:avLst/>
          </a:prstGeom>
          <a:solidFill>
            <a:srgbClr val="FF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37" name="Flödesschema: Sammanfoga 36">
            <a:extLst>
              <a:ext uri="{FF2B5EF4-FFF2-40B4-BE49-F238E27FC236}">
                <a16:creationId xmlns:a16="http://schemas.microsoft.com/office/drawing/2014/main" id="{EF77DA92-F309-3C5E-5430-04DE86924239}"/>
              </a:ext>
            </a:extLst>
          </p:cNvPr>
          <p:cNvSpPr/>
          <p:nvPr/>
        </p:nvSpPr>
        <p:spPr>
          <a:xfrm>
            <a:off x="423835" y="6453928"/>
            <a:ext cx="153505" cy="238029"/>
          </a:xfrm>
          <a:prstGeom prst="flowChartMerge">
            <a:avLst/>
          </a:prstGeom>
          <a:solidFill>
            <a:srgbClr val="FF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38" name="textruta 37">
            <a:extLst>
              <a:ext uri="{FF2B5EF4-FFF2-40B4-BE49-F238E27FC236}">
                <a16:creationId xmlns:a16="http://schemas.microsoft.com/office/drawing/2014/main" id="{68923794-ECC0-FD60-A4B1-0C08926191D4}"/>
              </a:ext>
            </a:extLst>
          </p:cNvPr>
          <p:cNvSpPr txBox="1"/>
          <p:nvPr/>
        </p:nvSpPr>
        <p:spPr>
          <a:xfrm>
            <a:off x="566541" y="6453928"/>
            <a:ext cx="18573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sv-SE" sz="1000" dirty="0">
                <a:solidFill>
                  <a:srgbClr val="000000"/>
                </a:solidFill>
                <a:latin typeface="Calibri"/>
              </a:rPr>
              <a:t>-  Aktiv överlämning</a:t>
            </a:r>
          </a:p>
        </p:txBody>
      </p:sp>
      <p:sp>
        <p:nvSpPr>
          <p:cNvPr id="39" name="Rektangel 38">
            <a:extLst>
              <a:ext uri="{FF2B5EF4-FFF2-40B4-BE49-F238E27FC236}">
                <a16:creationId xmlns:a16="http://schemas.microsoft.com/office/drawing/2014/main" id="{904DEFBE-34D5-5668-D89B-33B26FD7A976}"/>
              </a:ext>
            </a:extLst>
          </p:cNvPr>
          <p:cNvSpPr/>
          <p:nvPr/>
        </p:nvSpPr>
        <p:spPr>
          <a:xfrm>
            <a:off x="63691" y="1228369"/>
            <a:ext cx="1004070" cy="284648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sv-SE" sz="1000" b="1" dirty="0">
                <a:solidFill>
                  <a:schemeClr val="tx1"/>
                </a:solidFill>
                <a:latin typeface="Calibri"/>
              </a:rPr>
              <a:t>Vårdprocess</a:t>
            </a:r>
          </a:p>
        </p:txBody>
      </p:sp>
      <p:sp>
        <p:nvSpPr>
          <p:cNvPr id="40" name="Frihandsfigur: Form 39">
            <a:extLst>
              <a:ext uri="{FF2B5EF4-FFF2-40B4-BE49-F238E27FC236}">
                <a16:creationId xmlns:a16="http://schemas.microsoft.com/office/drawing/2014/main" id="{92F9464F-3C5D-6E88-2462-7311C5FC6521}"/>
              </a:ext>
            </a:extLst>
          </p:cNvPr>
          <p:cNvSpPr/>
          <p:nvPr/>
        </p:nvSpPr>
        <p:spPr>
          <a:xfrm>
            <a:off x="583426" y="546247"/>
            <a:ext cx="2157474" cy="593152"/>
          </a:xfrm>
          <a:custGeom>
            <a:avLst/>
            <a:gdLst>
              <a:gd name="connsiteX0" fmla="*/ 0 w 2157474"/>
              <a:gd name="connsiteY0" fmla="*/ 0 h 862989"/>
              <a:gd name="connsiteX1" fmla="*/ 1725980 w 2157474"/>
              <a:gd name="connsiteY1" fmla="*/ 0 h 862989"/>
              <a:gd name="connsiteX2" fmla="*/ 2157474 w 2157474"/>
              <a:gd name="connsiteY2" fmla="*/ 431495 h 862989"/>
              <a:gd name="connsiteX3" fmla="*/ 1725980 w 2157474"/>
              <a:gd name="connsiteY3" fmla="*/ 862989 h 862989"/>
              <a:gd name="connsiteX4" fmla="*/ 0 w 2157474"/>
              <a:gd name="connsiteY4" fmla="*/ 862989 h 862989"/>
              <a:gd name="connsiteX5" fmla="*/ 431495 w 2157474"/>
              <a:gd name="connsiteY5" fmla="*/ 431495 h 862989"/>
              <a:gd name="connsiteX6" fmla="*/ 0 w 2157474"/>
              <a:gd name="connsiteY6" fmla="*/ 0 h 862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57474" h="862989">
                <a:moveTo>
                  <a:pt x="0" y="0"/>
                </a:moveTo>
                <a:lnTo>
                  <a:pt x="1725980" y="0"/>
                </a:lnTo>
                <a:lnTo>
                  <a:pt x="2157474" y="431495"/>
                </a:lnTo>
                <a:lnTo>
                  <a:pt x="1725980" y="862989"/>
                </a:lnTo>
                <a:lnTo>
                  <a:pt x="0" y="862989"/>
                </a:lnTo>
                <a:lnTo>
                  <a:pt x="431495" y="43149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79501" tIns="16002" rIns="447496" bIns="16002" numCol="1" spcCol="1270" anchor="ctr" anchorCtr="0">
            <a:noAutofit/>
          </a:bodyPr>
          <a:lstStyle/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sv-SE" sz="1200" b="1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Söker vård</a:t>
            </a:r>
            <a:br>
              <a:rPr lang="sv-SE" sz="1200" b="1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</a:br>
            <a:r>
              <a:rPr lang="sv-SE" sz="1200" dirty="0">
                <a:solidFill>
                  <a:prstClr val="black"/>
                </a:solidFill>
                <a:latin typeface="Calibri"/>
              </a:rPr>
              <a:t>- Undersökning</a:t>
            </a:r>
            <a:br>
              <a:rPr lang="sv-SE" sz="1200" dirty="0">
                <a:solidFill>
                  <a:prstClr val="black"/>
                </a:solidFill>
                <a:latin typeface="Calibri"/>
              </a:rPr>
            </a:br>
            <a:r>
              <a:rPr lang="sv-SE" sz="1200" dirty="0">
                <a:solidFill>
                  <a:prstClr val="black"/>
                </a:solidFill>
                <a:latin typeface="Calibri"/>
              </a:rPr>
              <a:t>- Provtagning</a:t>
            </a:r>
            <a:endParaRPr lang="sv-SE" sz="12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1" name="Frihandsfigur: Form 40">
            <a:extLst>
              <a:ext uri="{FF2B5EF4-FFF2-40B4-BE49-F238E27FC236}">
                <a16:creationId xmlns:a16="http://schemas.microsoft.com/office/drawing/2014/main" id="{0B9D1876-42A9-B535-C002-9C6651247A79}"/>
              </a:ext>
            </a:extLst>
          </p:cNvPr>
          <p:cNvSpPr/>
          <p:nvPr/>
        </p:nvSpPr>
        <p:spPr>
          <a:xfrm>
            <a:off x="2531335" y="532199"/>
            <a:ext cx="2312127" cy="593152"/>
          </a:xfrm>
          <a:custGeom>
            <a:avLst/>
            <a:gdLst>
              <a:gd name="connsiteX0" fmla="*/ 0 w 2157474"/>
              <a:gd name="connsiteY0" fmla="*/ 0 h 862989"/>
              <a:gd name="connsiteX1" fmla="*/ 1725980 w 2157474"/>
              <a:gd name="connsiteY1" fmla="*/ 0 h 862989"/>
              <a:gd name="connsiteX2" fmla="*/ 2157474 w 2157474"/>
              <a:gd name="connsiteY2" fmla="*/ 431495 h 862989"/>
              <a:gd name="connsiteX3" fmla="*/ 1725980 w 2157474"/>
              <a:gd name="connsiteY3" fmla="*/ 862989 h 862989"/>
              <a:gd name="connsiteX4" fmla="*/ 0 w 2157474"/>
              <a:gd name="connsiteY4" fmla="*/ 862989 h 862989"/>
              <a:gd name="connsiteX5" fmla="*/ 431495 w 2157474"/>
              <a:gd name="connsiteY5" fmla="*/ 431495 h 862989"/>
              <a:gd name="connsiteX6" fmla="*/ 0 w 2157474"/>
              <a:gd name="connsiteY6" fmla="*/ 0 h 862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57474" h="862989">
                <a:moveTo>
                  <a:pt x="0" y="0"/>
                </a:moveTo>
                <a:lnTo>
                  <a:pt x="1725980" y="0"/>
                </a:lnTo>
                <a:lnTo>
                  <a:pt x="2157474" y="431495"/>
                </a:lnTo>
                <a:lnTo>
                  <a:pt x="1725980" y="862989"/>
                </a:lnTo>
                <a:lnTo>
                  <a:pt x="0" y="862989"/>
                </a:lnTo>
                <a:lnTo>
                  <a:pt x="431495" y="43149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79501" tIns="16002" rIns="447496" bIns="16002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sv-SE" sz="1200" b="1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Utreds</a:t>
            </a:r>
            <a:br>
              <a:rPr lang="sv-SE" sz="1200" b="1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</a:br>
            <a:r>
              <a:rPr lang="sv-SE" sz="12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- </a:t>
            </a:r>
            <a:r>
              <a:rPr lang="sv-SE" sz="1200" dirty="0">
                <a:solidFill>
                  <a:prstClr val="black"/>
                </a:solidFill>
              </a:rPr>
              <a:t>Första besök</a:t>
            </a:r>
            <a:br>
              <a:rPr lang="sv-SE" sz="1200" dirty="0">
                <a:solidFill>
                  <a:prstClr val="black"/>
                </a:solidFill>
              </a:rPr>
            </a:br>
            <a:r>
              <a:rPr lang="sv-SE" sz="1200" dirty="0">
                <a:solidFill>
                  <a:prstClr val="black"/>
                </a:solidFill>
              </a:rPr>
              <a:t>- </a:t>
            </a:r>
            <a:r>
              <a:rPr lang="sv-SE" sz="1200" dirty="0">
                <a:solidFill>
                  <a:prstClr val="black"/>
                </a:solidFill>
                <a:latin typeface="Calibri"/>
              </a:rPr>
              <a:t>Undersökning</a:t>
            </a:r>
            <a:br>
              <a:rPr lang="sv-SE" sz="1200" dirty="0">
                <a:solidFill>
                  <a:prstClr val="black"/>
                </a:solidFill>
                <a:latin typeface="Calibri"/>
              </a:rPr>
            </a:br>
            <a:r>
              <a:rPr lang="sv-SE" sz="1200" dirty="0">
                <a:solidFill>
                  <a:prstClr val="black"/>
                </a:solidFill>
                <a:latin typeface="Calibri"/>
              </a:rPr>
              <a:t>- Diagnosbesked</a:t>
            </a:r>
          </a:p>
        </p:txBody>
      </p:sp>
      <p:sp>
        <p:nvSpPr>
          <p:cNvPr id="42" name="Frihandsfigur: Form 41">
            <a:extLst>
              <a:ext uri="{FF2B5EF4-FFF2-40B4-BE49-F238E27FC236}">
                <a16:creationId xmlns:a16="http://schemas.microsoft.com/office/drawing/2014/main" id="{BE5AFEEF-EFA5-A603-803F-A33ACC07BF99}"/>
              </a:ext>
            </a:extLst>
          </p:cNvPr>
          <p:cNvSpPr/>
          <p:nvPr/>
        </p:nvSpPr>
        <p:spPr>
          <a:xfrm>
            <a:off x="4656115" y="1477646"/>
            <a:ext cx="2485245" cy="709832"/>
          </a:xfrm>
          <a:custGeom>
            <a:avLst/>
            <a:gdLst>
              <a:gd name="connsiteX0" fmla="*/ 0 w 2157474"/>
              <a:gd name="connsiteY0" fmla="*/ 0 h 862989"/>
              <a:gd name="connsiteX1" fmla="*/ 1725980 w 2157474"/>
              <a:gd name="connsiteY1" fmla="*/ 0 h 862989"/>
              <a:gd name="connsiteX2" fmla="*/ 2157474 w 2157474"/>
              <a:gd name="connsiteY2" fmla="*/ 431495 h 862989"/>
              <a:gd name="connsiteX3" fmla="*/ 1725980 w 2157474"/>
              <a:gd name="connsiteY3" fmla="*/ 862989 h 862989"/>
              <a:gd name="connsiteX4" fmla="*/ 0 w 2157474"/>
              <a:gd name="connsiteY4" fmla="*/ 862989 h 862989"/>
              <a:gd name="connsiteX5" fmla="*/ 431495 w 2157474"/>
              <a:gd name="connsiteY5" fmla="*/ 431495 h 862989"/>
              <a:gd name="connsiteX6" fmla="*/ 0 w 2157474"/>
              <a:gd name="connsiteY6" fmla="*/ 0 h 862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57474" h="862989">
                <a:moveTo>
                  <a:pt x="0" y="0"/>
                </a:moveTo>
                <a:lnTo>
                  <a:pt x="1725980" y="0"/>
                </a:lnTo>
                <a:lnTo>
                  <a:pt x="2157474" y="431495"/>
                </a:lnTo>
                <a:lnTo>
                  <a:pt x="1725980" y="862989"/>
                </a:lnTo>
                <a:lnTo>
                  <a:pt x="0" y="862989"/>
                </a:lnTo>
                <a:lnTo>
                  <a:pt x="431495" y="431495"/>
                </a:lnTo>
                <a:lnTo>
                  <a:pt x="0" y="0"/>
                </a:lnTo>
                <a:close/>
              </a:path>
            </a:pathLst>
          </a:custGeom>
          <a:solidFill>
            <a:srgbClr val="D8E4BC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79501" tIns="16002" rIns="447496" bIns="16002" numCol="1" spcCol="1270" anchor="ctr" anchorCtr="0">
            <a:noAutofit/>
          </a:bodyPr>
          <a:lstStyle/>
          <a:p>
            <a:pPr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sv-SE" sz="1200" b="1" dirty="0">
                <a:solidFill>
                  <a:prstClr val="black"/>
                </a:solidFill>
                <a:latin typeface="Calibri"/>
              </a:rPr>
              <a:t>SU kirurgi</a:t>
            </a:r>
            <a:br>
              <a:rPr lang="sv-SE" sz="1200" dirty="0">
                <a:solidFill>
                  <a:prstClr val="black"/>
                </a:solidFill>
                <a:latin typeface="Calibri"/>
              </a:rPr>
            </a:br>
            <a:r>
              <a:rPr lang="sv-SE" sz="1200" dirty="0">
                <a:solidFill>
                  <a:prstClr val="black"/>
                </a:solidFill>
                <a:latin typeface="Calibri"/>
              </a:rPr>
              <a:t>- kirurgisk behandling</a:t>
            </a:r>
          </a:p>
        </p:txBody>
      </p:sp>
      <p:sp>
        <p:nvSpPr>
          <p:cNvPr id="43" name="Frihandsfigur: Form 42">
            <a:extLst>
              <a:ext uri="{FF2B5EF4-FFF2-40B4-BE49-F238E27FC236}">
                <a16:creationId xmlns:a16="http://schemas.microsoft.com/office/drawing/2014/main" id="{1B43E24C-0BF6-A111-BC89-51A86F8B520D}"/>
              </a:ext>
            </a:extLst>
          </p:cNvPr>
          <p:cNvSpPr/>
          <p:nvPr/>
        </p:nvSpPr>
        <p:spPr>
          <a:xfrm>
            <a:off x="6717109" y="1476537"/>
            <a:ext cx="2445915" cy="709832"/>
          </a:xfrm>
          <a:custGeom>
            <a:avLst/>
            <a:gdLst>
              <a:gd name="connsiteX0" fmla="*/ 0 w 2157474"/>
              <a:gd name="connsiteY0" fmla="*/ 0 h 862989"/>
              <a:gd name="connsiteX1" fmla="*/ 1725980 w 2157474"/>
              <a:gd name="connsiteY1" fmla="*/ 0 h 862989"/>
              <a:gd name="connsiteX2" fmla="*/ 2157474 w 2157474"/>
              <a:gd name="connsiteY2" fmla="*/ 431495 h 862989"/>
              <a:gd name="connsiteX3" fmla="*/ 1725980 w 2157474"/>
              <a:gd name="connsiteY3" fmla="*/ 862989 h 862989"/>
              <a:gd name="connsiteX4" fmla="*/ 0 w 2157474"/>
              <a:gd name="connsiteY4" fmla="*/ 862989 h 862989"/>
              <a:gd name="connsiteX5" fmla="*/ 431495 w 2157474"/>
              <a:gd name="connsiteY5" fmla="*/ 431495 h 862989"/>
              <a:gd name="connsiteX6" fmla="*/ 0 w 2157474"/>
              <a:gd name="connsiteY6" fmla="*/ 0 h 862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57474" h="862989">
                <a:moveTo>
                  <a:pt x="0" y="0"/>
                </a:moveTo>
                <a:lnTo>
                  <a:pt x="1725980" y="0"/>
                </a:lnTo>
                <a:lnTo>
                  <a:pt x="2157474" y="431495"/>
                </a:lnTo>
                <a:lnTo>
                  <a:pt x="1725980" y="862989"/>
                </a:lnTo>
                <a:lnTo>
                  <a:pt x="0" y="862989"/>
                </a:lnTo>
                <a:lnTo>
                  <a:pt x="431495" y="431495"/>
                </a:lnTo>
                <a:lnTo>
                  <a:pt x="0" y="0"/>
                </a:lnTo>
                <a:close/>
              </a:path>
            </a:pathLst>
          </a:custGeom>
          <a:solidFill>
            <a:srgbClr val="CCC0DA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79501" tIns="16002" rIns="447496" bIns="16002" numCol="1" spcCol="1270" anchor="ctr" anchorCtr="0">
            <a:noAutofit/>
          </a:bodyPr>
          <a:lstStyle/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sv-SE" sz="1200" b="1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Länssjukhus</a:t>
            </a:r>
            <a:br>
              <a:rPr lang="sv-SE" sz="12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</a:br>
            <a:r>
              <a:rPr lang="sv-SE" sz="1200" dirty="0">
                <a:solidFill>
                  <a:prstClr val="black"/>
                </a:solidFill>
                <a:latin typeface="Calibri"/>
              </a:rPr>
              <a:t>- Palliativ eller onkologisk behandling</a:t>
            </a:r>
            <a:endParaRPr lang="sv-SE" sz="12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4" name="Frihandsfigur: Form 43">
            <a:extLst>
              <a:ext uri="{FF2B5EF4-FFF2-40B4-BE49-F238E27FC236}">
                <a16:creationId xmlns:a16="http://schemas.microsoft.com/office/drawing/2014/main" id="{3202B3E7-A0CE-EC7F-341B-7D449B7564FC}"/>
              </a:ext>
            </a:extLst>
          </p:cNvPr>
          <p:cNvSpPr/>
          <p:nvPr/>
        </p:nvSpPr>
        <p:spPr>
          <a:xfrm>
            <a:off x="4527856" y="512643"/>
            <a:ext cx="2392872" cy="593152"/>
          </a:xfrm>
          <a:custGeom>
            <a:avLst/>
            <a:gdLst>
              <a:gd name="connsiteX0" fmla="*/ 0 w 2157474"/>
              <a:gd name="connsiteY0" fmla="*/ 0 h 862989"/>
              <a:gd name="connsiteX1" fmla="*/ 1725980 w 2157474"/>
              <a:gd name="connsiteY1" fmla="*/ 0 h 862989"/>
              <a:gd name="connsiteX2" fmla="*/ 2157474 w 2157474"/>
              <a:gd name="connsiteY2" fmla="*/ 431495 h 862989"/>
              <a:gd name="connsiteX3" fmla="*/ 1725980 w 2157474"/>
              <a:gd name="connsiteY3" fmla="*/ 862989 h 862989"/>
              <a:gd name="connsiteX4" fmla="*/ 0 w 2157474"/>
              <a:gd name="connsiteY4" fmla="*/ 862989 h 862989"/>
              <a:gd name="connsiteX5" fmla="*/ 431495 w 2157474"/>
              <a:gd name="connsiteY5" fmla="*/ 431495 h 862989"/>
              <a:gd name="connsiteX6" fmla="*/ 0 w 2157474"/>
              <a:gd name="connsiteY6" fmla="*/ 0 h 862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57474" h="862989">
                <a:moveTo>
                  <a:pt x="0" y="0"/>
                </a:moveTo>
                <a:lnTo>
                  <a:pt x="1725980" y="0"/>
                </a:lnTo>
                <a:lnTo>
                  <a:pt x="2157474" y="431495"/>
                </a:lnTo>
                <a:lnTo>
                  <a:pt x="1725980" y="862989"/>
                </a:lnTo>
                <a:lnTo>
                  <a:pt x="0" y="862989"/>
                </a:lnTo>
                <a:lnTo>
                  <a:pt x="431495" y="43149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79501" tIns="16002" rIns="447496" bIns="16002" numCol="1" spcCol="1270" anchor="ctr" anchorCtr="0">
            <a:noAutofit/>
          </a:bodyPr>
          <a:lstStyle/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sv-SE" sz="1200" b="1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Behandlas</a:t>
            </a:r>
            <a:br>
              <a:rPr lang="sv-SE" sz="1200" b="1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</a:br>
            <a:r>
              <a:rPr lang="sv-SE" sz="12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- Beslutad behandling - </a:t>
            </a:r>
            <a:r>
              <a:rPr lang="sv-SE" sz="1200" b="1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- </a:t>
            </a:r>
            <a:r>
              <a:rPr lang="sv-SE" sz="12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Förberedelse</a:t>
            </a:r>
          </a:p>
        </p:txBody>
      </p:sp>
      <p:sp>
        <p:nvSpPr>
          <p:cNvPr id="45" name="Frihandsfigur: Form 44">
            <a:extLst>
              <a:ext uri="{FF2B5EF4-FFF2-40B4-BE49-F238E27FC236}">
                <a16:creationId xmlns:a16="http://schemas.microsoft.com/office/drawing/2014/main" id="{8D49C398-B08B-572C-DEF4-901DC212629D}"/>
              </a:ext>
            </a:extLst>
          </p:cNvPr>
          <p:cNvSpPr/>
          <p:nvPr/>
        </p:nvSpPr>
        <p:spPr>
          <a:xfrm>
            <a:off x="6665678" y="512643"/>
            <a:ext cx="2157474" cy="593152"/>
          </a:xfrm>
          <a:custGeom>
            <a:avLst/>
            <a:gdLst>
              <a:gd name="connsiteX0" fmla="*/ 0 w 2157474"/>
              <a:gd name="connsiteY0" fmla="*/ 0 h 862989"/>
              <a:gd name="connsiteX1" fmla="*/ 1725980 w 2157474"/>
              <a:gd name="connsiteY1" fmla="*/ 0 h 862989"/>
              <a:gd name="connsiteX2" fmla="*/ 2157474 w 2157474"/>
              <a:gd name="connsiteY2" fmla="*/ 431495 h 862989"/>
              <a:gd name="connsiteX3" fmla="*/ 1725980 w 2157474"/>
              <a:gd name="connsiteY3" fmla="*/ 862989 h 862989"/>
              <a:gd name="connsiteX4" fmla="*/ 0 w 2157474"/>
              <a:gd name="connsiteY4" fmla="*/ 862989 h 862989"/>
              <a:gd name="connsiteX5" fmla="*/ 431495 w 2157474"/>
              <a:gd name="connsiteY5" fmla="*/ 431495 h 862989"/>
              <a:gd name="connsiteX6" fmla="*/ 0 w 2157474"/>
              <a:gd name="connsiteY6" fmla="*/ 0 h 862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57474" h="862989">
                <a:moveTo>
                  <a:pt x="0" y="0"/>
                </a:moveTo>
                <a:lnTo>
                  <a:pt x="1725980" y="0"/>
                </a:lnTo>
                <a:lnTo>
                  <a:pt x="2157474" y="431495"/>
                </a:lnTo>
                <a:lnTo>
                  <a:pt x="1725980" y="862989"/>
                </a:lnTo>
                <a:lnTo>
                  <a:pt x="0" y="862989"/>
                </a:lnTo>
                <a:lnTo>
                  <a:pt x="431495" y="43149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79501" tIns="16002" rIns="447496" bIns="16002" numCol="1" spcCol="1270" anchor="ctr" anchorCtr="0">
            <a:noAutofit/>
          </a:bodyPr>
          <a:lstStyle/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sv-SE" sz="1200" b="1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Behandlas</a:t>
            </a:r>
            <a:br>
              <a:rPr lang="sv-SE" sz="12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</a:br>
            <a:endParaRPr lang="sv-SE" sz="12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6" name="Frihandsfigur: Form 45">
            <a:extLst>
              <a:ext uri="{FF2B5EF4-FFF2-40B4-BE49-F238E27FC236}">
                <a16:creationId xmlns:a16="http://schemas.microsoft.com/office/drawing/2014/main" id="{05660AA8-62B7-692F-96A0-BEA4FC950645}"/>
              </a:ext>
            </a:extLst>
          </p:cNvPr>
          <p:cNvSpPr/>
          <p:nvPr/>
        </p:nvSpPr>
        <p:spPr>
          <a:xfrm>
            <a:off x="8385064" y="522168"/>
            <a:ext cx="3672253" cy="593152"/>
          </a:xfrm>
          <a:custGeom>
            <a:avLst/>
            <a:gdLst>
              <a:gd name="connsiteX0" fmla="*/ 0 w 2157474"/>
              <a:gd name="connsiteY0" fmla="*/ 0 h 862989"/>
              <a:gd name="connsiteX1" fmla="*/ 1725980 w 2157474"/>
              <a:gd name="connsiteY1" fmla="*/ 0 h 862989"/>
              <a:gd name="connsiteX2" fmla="*/ 2157474 w 2157474"/>
              <a:gd name="connsiteY2" fmla="*/ 431495 h 862989"/>
              <a:gd name="connsiteX3" fmla="*/ 1725980 w 2157474"/>
              <a:gd name="connsiteY3" fmla="*/ 862989 h 862989"/>
              <a:gd name="connsiteX4" fmla="*/ 0 w 2157474"/>
              <a:gd name="connsiteY4" fmla="*/ 862989 h 862989"/>
              <a:gd name="connsiteX5" fmla="*/ 431495 w 2157474"/>
              <a:gd name="connsiteY5" fmla="*/ 431495 h 862989"/>
              <a:gd name="connsiteX6" fmla="*/ 0 w 2157474"/>
              <a:gd name="connsiteY6" fmla="*/ 0 h 862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57474" h="862989">
                <a:moveTo>
                  <a:pt x="0" y="0"/>
                </a:moveTo>
                <a:lnTo>
                  <a:pt x="1725980" y="0"/>
                </a:lnTo>
                <a:lnTo>
                  <a:pt x="2157474" y="431495"/>
                </a:lnTo>
                <a:lnTo>
                  <a:pt x="1725980" y="862989"/>
                </a:lnTo>
                <a:lnTo>
                  <a:pt x="0" y="862989"/>
                </a:lnTo>
                <a:lnTo>
                  <a:pt x="431495" y="43149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79501" tIns="16002" rIns="447496" bIns="16002" numCol="1" spcCol="1270" anchor="ctr" anchorCtr="0">
            <a:noAutofit/>
          </a:bodyPr>
          <a:lstStyle/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sv-SE" sz="1200" b="1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Uppföljningsbesök</a:t>
            </a:r>
            <a:br>
              <a:rPr lang="sv-SE" sz="12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</a:br>
            <a:endParaRPr lang="sv-SE" sz="12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8" name="textruta 47">
            <a:extLst>
              <a:ext uri="{FF2B5EF4-FFF2-40B4-BE49-F238E27FC236}">
                <a16:creationId xmlns:a16="http://schemas.microsoft.com/office/drawing/2014/main" id="{77B28679-AAD3-1771-3BC3-948D527ED94E}"/>
              </a:ext>
            </a:extLst>
          </p:cNvPr>
          <p:cNvSpPr txBox="1"/>
          <p:nvPr/>
        </p:nvSpPr>
        <p:spPr>
          <a:xfrm>
            <a:off x="2587378" y="2456795"/>
            <a:ext cx="2325138" cy="470898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defRPr/>
            </a:pPr>
            <a:r>
              <a:rPr lang="sv-SE" sz="1000" u="sng" dirty="0">
                <a:solidFill>
                  <a:srgbClr val="000000"/>
                </a:solidFill>
                <a:latin typeface="Calibri"/>
              </a:rPr>
              <a:t>Tidpunkt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sv-SE" sz="1000" dirty="0">
                <a:solidFill>
                  <a:srgbClr val="000000"/>
                </a:solidFill>
                <a:latin typeface="Calibri"/>
              </a:rPr>
              <a:t>Vid första kontakt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sv-SE" sz="1000" dirty="0">
                <a:solidFill>
                  <a:srgbClr val="000000"/>
                </a:solidFill>
                <a:latin typeface="Calibri"/>
              </a:rPr>
              <a:t>Vid utredningsbesök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sv-SE" sz="1000" dirty="0">
                <a:solidFill>
                  <a:srgbClr val="000000"/>
                </a:solidFill>
                <a:latin typeface="Calibri"/>
              </a:rPr>
              <a:t>Vid diagnosbesked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sv-SE" sz="1000" dirty="0">
                <a:solidFill>
                  <a:srgbClr val="000000"/>
                </a:solidFill>
                <a:latin typeface="Calibri"/>
              </a:rPr>
              <a:t>Efter behandlingsbeslut på MDK</a:t>
            </a:r>
            <a:endParaRPr lang="sv-SE" sz="1000" u="sng" dirty="0">
              <a:solidFill>
                <a:srgbClr val="000000"/>
              </a:solidFill>
              <a:latin typeface="Calibri"/>
            </a:endParaRPr>
          </a:p>
          <a:p>
            <a:pPr>
              <a:defRPr/>
            </a:pPr>
            <a:endParaRPr lang="sv-SE" sz="1000" u="sng" dirty="0">
              <a:solidFill>
                <a:srgbClr val="000000"/>
              </a:solidFill>
              <a:latin typeface="Calibri"/>
            </a:endParaRPr>
          </a:p>
          <a:p>
            <a:pPr>
              <a:defRPr/>
            </a:pPr>
            <a:r>
              <a:rPr lang="sv-SE" sz="1000" u="sng" dirty="0">
                <a:solidFill>
                  <a:srgbClr val="000000"/>
                </a:solidFill>
                <a:latin typeface="Calibri"/>
              </a:rPr>
              <a:t>Aktiviteter</a:t>
            </a:r>
          </a:p>
          <a:p>
            <a:pPr marL="180975" indent="-180975">
              <a:buFont typeface="Arial" panose="020B0604020202020204" pitchFamily="34" charset="0"/>
              <a:buChar char="•"/>
              <a:defRPr/>
            </a:pPr>
            <a:r>
              <a:rPr lang="sv-SE" sz="1000" dirty="0">
                <a:solidFill>
                  <a:srgbClr val="000000"/>
                </a:solidFill>
                <a:latin typeface="Calibri"/>
              </a:rPr>
              <a:t>Telefonavstämning vid inkommen remiss , ”Minihälsoskattning”</a:t>
            </a:r>
          </a:p>
          <a:p>
            <a:pPr marL="180975" indent="-180975">
              <a:buFont typeface="Arial" panose="020B0604020202020204" pitchFamily="34" charset="0"/>
              <a:buChar char="•"/>
              <a:defRPr/>
            </a:pPr>
            <a:r>
              <a:rPr lang="sv-SE" sz="1000" dirty="0">
                <a:solidFill>
                  <a:srgbClr val="000000"/>
                </a:solidFill>
                <a:latin typeface="Calibri"/>
              </a:rPr>
              <a:t>Hälsoskattning vid patientbesök</a:t>
            </a:r>
          </a:p>
          <a:p>
            <a:pPr marL="180975" indent="-180975">
              <a:buFont typeface="Arial" panose="020B0604020202020204" pitchFamily="34" charset="0"/>
              <a:buChar char="•"/>
              <a:defRPr/>
            </a:pPr>
            <a:r>
              <a:rPr lang="sv-SE" sz="1000" dirty="0">
                <a:solidFill>
                  <a:srgbClr val="000000"/>
                </a:solidFill>
                <a:latin typeface="Calibri"/>
              </a:rPr>
              <a:t>Bedömning av övriga professioners involvering. utifrån läkar- och </a:t>
            </a:r>
            <a:r>
              <a:rPr lang="sv-SE" sz="1000" dirty="0" err="1">
                <a:solidFill>
                  <a:srgbClr val="000000"/>
                </a:solidFill>
                <a:latin typeface="Calibri"/>
              </a:rPr>
              <a:t>kssk</a:t>
            </a:r>
            <a:r>
              <a:rPr lang="sv-SE" sz="1000" dirty="0">
                <a:solidFill>
                  <a:srgbClr val="000000"/>
                </a:solidFill>
                <a:latin typeface="Calibri"/>
              </a:rPr>
              <a:t>-bedömning om </a:t>
            </a:r>
            <a:r>
              <a:rPr lang="sv-SE" sz="1000" dirty="0" err="1">
                <a:solidFill>
                  <a:srgbClr val="000000"/>
                </a:solidFill>
                <a:latin typeface="Calibri"/>
              </a:rPr>
              <a:t>rehabbehov</a:t>
            </a:r>
            <a:endParaRPr lang="sv-SE" sz="1000" dirty="0">
              <a:solidFill>
                <a:srgbClr val="000000"/>
              </a:solidFill>
              <a:latin typeface="Calibri"/>
            </a:endParaRPr>
          </a:p>
          <a:p>
            <a:pPr marL="180975" indent="-180975">
              <a:buFont typeface="Arial" panose="020B0604020202020204" pitchFamily="34" charset="0"/>
              <a:buChar char="•"/>
              <a:defRPr/>
            </a:pPr>
            <a:r>
              <a:rPr lang="sv-SE" sz="1000" dirty="0">
                <a:solidFill>
                  <a:srgbClr val="000000"/>
                </a:solidFill>
                <a:latin typeface="Calibri"/>
              </a:rPr>
              <a:t>Kontaktar professioner Startar en individuell rehabiliteringsplan utifrån </a:t>
            </a:r>
            <a:r>
              <a:rPr lang="sv-SE" sz="1000">
                <a:solidFill>
                  <a:srgbClr val="000000"/>
                </a:solidFill>
                <a:latin typeface="Calibri"/>
              </a:rPr>
              <a:t>behov</a:t>
            </a:r>
            <a:endParaRPr lang="sv-SE" sz="1000">
              <a:solidFill>
                <a:srgbClr val="000000"/>
              </a:solidFill>
              <a:latin typeface="Calibri"/>
              <a:cs typeface="Calibri"/>
            </a:endParaRPr>
          </a:p>
          <a:p>
            <a:pPr>
              <a:defRPr/>
            </a:pPr>
            <a:endParaRPr lang="sv-SE" sz="1000" dirty="0">
              <a:solidFill>
                <a:srgbClr val="000000"/>
              </a:solidFill>
              <a:latin typeface="Calibri"/>
              <a:cs typeface="Calibri"/>
            </a:endParaRPr>
          </a:p>
          <a:p>
            <a:pPr>
              <a:defRPr/>
            </a:pPr>
            <a:r>
              <a:rPr lang="sv-SE" sz="1000" u="sng" dirty="0">
                <a:solidFill>
                  <a:srgbClr val="000000"/>
                </a:solidFill>
                <a:latin typeface="Calibri"/>
              </a:rPr>
              <a:t>Särskilda områden:</a:t>
            </a:r>
          </a:p>
          <a:p>
            <a:pPr marL="171450" indent="-171450">
              <a:buFontTx/>
              <a:buChar char="-"/>
              <a:defRPr/>
            </a:pPr>
            <a:r>
              <a:rPr lang="sv-SE" sz="1000" dirty="0">
                <a:solidFill>
                  <a:srgbClr val="000000"/>
                </a:solidFill>
                <a:latin typeface="Calibri"/>
              </a:rPr>
              <a:t>Egenvårdråd inkl. t ex tobak och alkohol</a:t>
            </a:r>
          </a:p>
          <a:p>
            <a:pPr marL="171450" indent="-171450">
              <a:buFontTx/>
              <a:buChar char="-"/>
              <a:defRPr/>
            </a:pPr>
            <a:r>
              <a:rPr lang="sv-SE" sz="1000" dirty="0">
                <a:solidFill>
                  <a:srgbClr val="000000"/>
                </a:solidFill>
                <a:latin typeface="Calibri"/>
              </a:rPr>
              <a:t>Fysisk aktivitet</a:t>
            </a:r>
          </a:p>
          <a:p>
            <a:pPr marL="171450" indent="-171450">
              <a:buFontTx/>
              <a:buChar char="-"/>
              <a:defRPr/>
            </a:pPr>
            <a:r>
              <a:rPr lang="sv-SE" sz="1000" dirty="0">
                <a:solidFill>
                  <a:srgbClr val="000000"/>
                </a:solidFill>
                <a:latin typeface="Calibri"/>
              </a:rPr>
              <a:t>Information om fortsatt vårdprocess behandlingsprocess, symptom, biverkningar och prognos</a:t>
            </a:r>
          </a:p>
          <a:p>
            <a:pPr marL="171450" indent="-171450">
              <a:buFontTx/>
              <a:buChar char="-"/>
              <a:defRPr/>
            </a:pPr>
            <a:r>
              <a:rPr lang="sv-SE" sz="1000" dirty="0">
                <a:solidFill>
                  <a:srgbClr val="000000"/>
                </a:solidFill>
                <a:latin typeface="Calibri"/>
              </a:rPr>
              <a:t>Information om Palema</a:t>
            </a:r>
          </a:p>
          <a:p>
            <a:pPr marL="171450" indent="-171450">
              <a:buFontTx/>
              <a:buChar char="-"/>
              <a:defRPr/>
            </a:pPr>
            <a:r>
              <a:rPr lang="sv-SE" sz="1000" dirty="0">
                <a:solidFill>
                  <a:srgbClr val="000000"/>
                </a:solidFill>
                <a:latin typeface="Calibri"/>
              </a:rPr>
              <a:t>Nutrition/kostrådgivning</a:t>
            </a:r>
          </a:p>
          <a:p>
            <a:pPr marL="171450" indent="-171450">
              <a:buFontTx/>
              <a:buChar char="-"/>
              <a:defRPr/>
            </a:pPr>
            <a:r>
              <a:rPr lang="sv-SE" sz="1000" dirty="0">
                <a:solidFill>
                  <a:srgbClr val="000000"/>
                </a:solidFill>
                <a:latin typeface="Calibri"/>
              </a:rPr>
              <a:t>Psykosocialt stöd och närståendestöd</a:t>
            </a:r>
          </a:p>
          <a:p>
            <a:pPr marL="171450" indent="-171450">
              <a:buFontTx/>
              <a:buChar char="-"/>
              <a:defRPr/>
            </a:pPr>
            <a:r>
              <a:rPr lang="sv-SE" sz="1000" dirty="0">
                <a:solidFill>
                  <a:srgbClr val="000000"/>
                </a:solidFill>
                <a:latin typeface="Calibri"/>
              </a:rPr>
              <a:t>Smärtlindring</a:t>
            </a:r>
          </a:p>
          <a:p>
            <a:pPr marL="171450" indent="-171450">
              <a:buFontTx/>
              <a:buChar char="-"/>
              <a:defRPr/>
            </a:pPr>
            <a:r>
              <a:rPr lang="sv-SE" sz="1000" dirty="0">
                <a:solidFill>
                  <a:srgbClr val="000000"/>
                </a:solidFill>
                <a:latin typeface="Calibri"/>
              </a:rPr>
              <a:t>Utdelning av patientinformation</a:t>
            </a:r>
          </a:p>
          <a:p>
            <a:pPr marL="171450" indent="-171450">
              <a:buFontTx/>
              <a:buChar char="-"/>
              <a:defRPr/>
            </a:pPr>
            <a:endParaRPr lang="sv-SE" sz="1000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textruta 48">
            <a:extLst>
              <a:ext uri="{FF2B5EF4-FFF2-40B4-BE49-F238E27FC236}">
                <a16:creationId xmlns:a16="http://schemas.microsoft.com/office/drawing/2014/main" id="{5A02BBDD-5456-8185-F9BE-E4505A5AFAB6}"/>
              </a:ext>
            </a:extLst>
          </p:cNvPr>
          <p:cNvSpPr txBox="1"/>
          <p:nvPr/>
        </p:nvSpPr>
        <p:spPr>
          <a:xfrm>
            <a:off x="4926856" y="2606721"/>
            <a:ext cx="2148771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sv-SE" sz="1000" u="sng" dirty="0">
                <a:solidFill>
                  <a:srgbClr val="000000"/>
                </a:solidFill>
                <a:latin typeface="Calibri"/>
              </a:rPr>
              <a:t>Tidpunkt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sv-SE" sz="1000" dirty="0">
                <a:solidFill>
                  <a:srgbClr val="000000"/>
                </a:solidFill>
                <a:latin typeface="Calibri"/>
              </a:rPr>
              <a:t>Vid första kontakt/inskrivningsbesök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sv-SE" sz="1000" dirty="0">
                <a:solidFill>
                  <a:srgbClr val="000000"/>
                </a:solidFill>
                <a:latin typeface="Calibri"/>
              </a:rPr>
              <a:t>Vid förberedelser inför behandling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sv-SE" sz="1000" dirty="0">
                <a:solidFill>
                  <a:srgbClr val="000000"/>
                </a:solidFill>
                <a:latin typeface="Calibri"/>
              </a:rPr>
              <a:t>Efter behandling </a:t>
            </a:r>
          </a:p>
          <a:p>
            <a:pPr>
              <a:defRPr/>
            </a:pPr>
            <a:endParaRPr lang="sv-SE" sz="1000" u="sng" dirty="0">
              <a:solidFill>
                <a:srgbClr val="000000"/>
              </a:solidFill>
              <a:latin typeface="Calibri"/>
            </a:endParaRPr>
          </a:p>
          <a:p>
            <a:pPr>
              <a:defRPr/>
            </a:pPr>
            <a:r>
              <a:rPr lang="sv-SE" sz="1000" u="sng" dirty="0">
                <a:solidFill>
                  <a:srgbClr val="000000"/>
                </a:solidFill>
                <a:latin typeface="Calibri"/>
              </a:rPr>
              <a:t>Aktiviteter</a:t>
            </a:r>
          </a:p>
          <a:p>
            <a:pPr marL="180975" indent="-180975">
              <a:buFont typeface="Arial" panose="020B0604020202020204" pitchFamily="34" charset="0"/>
              <a:buChar char="•"/>
              <a:defRPr/>
            </a:pPr>
            <a:r>
              <a:rPr lang="sv-SE" sz="1000" dirty="0">
                <a:solidFill>
                  <a:srgbClr val="000000"/>
                </a:solidFill>
                <a:latin typeface="Calibri"/>
              </a:rPr>
              <a:t>Hälsoskattning vid patientbesök</a:t>
            </a:r>
          </a:p>
          <a:p>
            <a:pPr marL="180975" indent="-180975">
              <a:buFont typeface="Arial" panose="020B0604020202020204" pitchFamily="34" charset="0"/>
              <a:buChar char="•"/>
              <a:defRPr/>
            </a:pPr>
            <a:r>
              <a:rPr lang="sv-SE" sz="1000" dirty="0">
                <a:solidFill>
                  <a:srgbClr val="000000"/>
                </a:solidFill>
                <a:latin typeface="Calibri"/>
              </a:rPr>
              <a:t>Teambedömning av rehabiliteringsbehov</a:t>
            </a:r>
          </a:p>
          <a:p>
            <a:pPr marL="180975" indent="-180975">
              <a:buFont typeface="Arial" panose="020B0604020202020204" pitchFamily="34" charset="0"/>
              <a:buChar char="•"/>
              <a:defRPr/>
            </a:pPr>
            <a:r>
              <a:rPr lang="sv-SE" sz="1000" dirty="0">
                <a:solidFill>
                  <a:srgbClr val="000000"/>
                </a:solidFill>
                <a:latin typeface="Calibri"/>
              </a:rPr>
              <a:t>Komplettering rehabiliteringsplan</a:t>
            </a:r>
          </a:p>
          <a:p>
            <a:pPr>
              <a:defRPr/>
            </a:pPr>
            <a:endParaRPr lang="sv-SE" sz="1000" dirty="0">
              <a:solidFill>
                <a:srgbClr val="000000"/>
              </a:solidFill>
              <a:latin typeface="Calibri"/>
            </a:endParaRPr>
          </a:p>
          <a:p>
            <a:pPr>
              <a:defRPr/>
            </a:pPr>
            <a:r>
              <a:rPr lang="sv-SE" sz="1000" u="sng" dirty="0">
                <a:solidFill>
                  <a:srgbClr val="000000"/>
                </a:solidFill>
                <a:latin typeface="Calibri"/>
              </a:rPr>
              <a:t>Särskilda områden:</a:t>
            </a:r>
          </a:p>
          <a:p>
            <a:pPr marL="171450" indent="-171450">
              <a:buFontTx/>
              <a:buChar char="-"/>
              <a:defRPr/>
            </a:pPr>
            <a:r>
              <a:rPr lang="sv-SE" sz="1000" dirty="0">
                <a:solidFill>
                  <a:srgbClr val="000000"/>
                </a:solidFill>
              </a:rPr>
              <a:t>Egenvårdråd inkl. t ex tobak och alkohol</a:t>
            </a:r>
          </a:p>
          <a:p>
            <a:pPr marL="171450" indent="-171450">
              <a:buFontTx/>
              <a:buChar char="-"/>
              <a:defRPr/>
            </a:pPr>
            <a:r>
              <a:rPr lang="sv-SE" sz="1000" dirty="0">
                <a:solidFill>
                  <a:srgbClr val="000000"/>
                </a:solidFill>
              </a:rPr>
              <a:t>Fysisk aktivitet</a:t>
            </a:r>
          </a:p>
          <a:p>
            <a:pPr marL="171450" indent="-171450">
              <a:buFontTx/>
              <a:buChar char="-"/>
              <a:defRPr/>
            </a:pPr>
            <a:r>
              <a:rPr lang="sv-SE" sz="1000" dirty="0">
                <a:solidFill>
                  <a:srgbClr val="000000"/>
                </a:solidFill>
              </a:rPr>
              <a:t>Information om fortsatt</a:t>
            </a:r>
          </a:p>
          <a:p>
            <a:pPr marL="171450" indent="-171450">
              <a:buFontTx/>
              <a:buChar char="-"/>
              <a:defRPr/>
            </a:pPr>
            <a:r>
              <a:rPr lang="sv-SE" sz="1000" dirty="0">
                <a:solidFill>
                  <a:srgbClr val="000000"/>
                </a:solidFill>
              </a:rPr>
              <a:t>vårdprocess</a:t>
            </a:r>
          </a:p>
          <a:p>
            <a:pPr marL="171450" indent="-171450">
              <a:buFontTx/>
              <a:buChar char="-"/>
              <a:defRPr/>
            </a:pPr>
            <a:r>
              <a:rPr lang="sv-SE" sz="1000" dirty="0">
                <a:solidFill>
                  <a:srgbClr val="000000"/>
                </a:solidFill>
              </a:rPr>
              <a:t>Information om Palema</a:t>
            </a:r>
          </a:p>
          <a:p>
            <a:pPr marL="171450" indent="-171450">
              <a:buFontTx/>
              <a:buChar char="-"/>
              <a:defRPr/>
            </a:pPr>
            <a:r>
              <a:rPr lang="sv-SE" sz="1000" dirty="0">
                <a:solidFill>
                  <a:srgbClr val="000000"/>
                </a:solidFill>
              </a:rPr>
              <a:t>Nutrition/kostrådgivning</a:t>
            </a:r>
          </a:p>
          <a:p>
            <a:pPr marL="171450" indent="-171450">
              <a:buFontTx/>
              <a:buChar char="-"/>
              <a:defRPr/>
            </a:pPr>
            <a:r>
              <a:rPr lang="sv-SE" sz="1000" dirty="0">
                <a:solidFill>
                  <a:srgbClr val="000000"/>
                </a:solidFill>
              </a:rPr>
              <a:t>Psykosocialt stöd och närståendestöd</a:t>
            </a:r>
          </a:p>
          <a:p>
            <a:pPr marL="171450" indent="-171450">
              <a:buFontTx/>
              <a:buChar char="-"/>
              <a:defRPr/>
            </a:pPr>
            <a:r>
              <a:rPr lang="sv-SE" sz="1000" dirty="0">
                <a:solidFill>
                  <a:srgbClr val="000000"/>
                </a:solidFill>
              </a:rPr>
              <a:t>Riskbedömning vid ofrivillig viktförlust och/eller ätsvårigheter</a:t>
            </a:r>
          </a:p>
          <a:p>
            <a:pPr marL="171450" indent="-171450">
              <a:buFontTx/>
              <a:buChar char="-"/>
              <a:defRPr/>
            </a:pPr>
            <a:r>
              <a:rPr lang="sv-SE" sz="1000" dirty="0">
                <a:solidFill>
                  <a:srgbClr val="000000"/>
                </a:solidFill>
              </a:rPr>
              <a:t>Smärtlindring</a:t>
            </a:r>
          </a:p>
          <a:p>
            <a:pPr marL="171450" indent="-171450">
              <a:buFontTx/>
              <a:buChar char="-"/>
              <a:defRPr/>
            </a:pPr>
            <a:endParaRPr lang="sv-SE" sz="1000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0" name="textruta 49">
            <a:extLst>
              <a:ext uri="{FF2B5EF4-FFF2-40B4-BE49-F238E27FC236}">
                <a16:creationId xmlns:a16="http://schemas.microsoft.com/office/drawing/2014/main" id="{D622864E-F1B7-A000-A0DF-424411AD0E7C}"/>
              </a:ext>
            </a:extLst>
          </p:cNvPr>
          <p:cNvSpPr txBox="1"/>
          <p:nvPr/>
        </p:nvSpPr>
        <p:spPr>
          <a:xfrm>
            <a:off x="7110010" y="2467431"/>
            <a:ext cx="191768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sv-SE" sz="1000" u="sng" dirty="0">
                <a:solidFill>
                  <a:srgbClr val="000000"/>
                </a:solidFill>
                <a:latin typeface="Calibri"/>
              </a:rPr>
              <a:t>Tidpunkt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sv-SE" sz="1000" dirty="0">
                <a:solidFill>
                  <a:srgbClr val="000000"/>
                </a:solidFill>
                <a:latin typeface="Calibri"/>
              </a:rPr>
              <a:t>Återkomst till hemsjukhus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sv-SE" sz="1000" dirty="0">
                <a:solidFill>
                  <a:srgbClr val="000000"/>
                </a:solidFill>
                <a:latin typeface="Calibri"/>
              </a:rPr>
              <a:t>Vid förberedelser inför behandling 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sv-SE" sz="1000" dirty="0">
                <a:solidFill>
                  <a:srgbClr val="000000"/>
                </a:solidFill>
                <a:latin typeface="Calibri"/>
              </a:rPr>
              <a:t>Under behandling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sv-SE" sz="1000" dirty="0">
                <a:solidFill>
                  <a:srgbClr val="000000"/>
                </a:solidFill>
                <a:latin typeface="Calibri"/>
              </a:rPr>
              <a:t>Efter behandling </a:t>
            </a:r>
            <a:endParaRPr lang="sv-SE" sz="1000" u="sng" dirty="0">
              <a:solidFill>
                <a:srgbClr val="000000"/>
              </a:solidFill>
              <a:latin typeface="Calibri"/>
            </a:endParaRPr>
          </a:p>
          <a:p>
            <a:pPr>
              <a:defRPr/>
            </a:pPr>
            <a:endParaRPr lang="sv-SE" sz="1000" u="sng" dirty="0">
              <a:solidFill>
                <a:srgbClr val="000000"/>
              </a:solidFill>
              <a:latin typeface="Calibri"/>
            </a:endParaRPr>
          </a:p>
          <a:p>
            <a:pPr>
              <a:defRPr/>
            </a:pPr>
            <a:r>
              <a:rPr lang="sv-SE" sz="1000" u="sng" dirty="0">
                <a:solidFill>
                  <a:srgbClr val="000000"/>
                </a:solidFill>
                <a:latin typeface="Calibri"/>
              </a:rPr>
              <a:t>Aktiviteter</a:t>
            </a:r>
          </a:p>
          <a:p>
            <a:pPr marL="180975" indent="-180975">
              <a:buFont typeface="Arial" panose="020B0604020202020204" pitchFamily="34" charset="0"/>
              <a:buChar char="•"/>
              <a:defRPr/>
            </a:pPr>
            <a:r>
              <a:rPr lang="sv-SE" sz="1000" dirty="0">
                <a:solidFill>
                  <a:srgbClr val="000000"/>
                </a:solidFill>
                <a:latin typeface="Calibri"/>
              </a:rPr>
              <a:t>Hälsoskattning vid patientbesök var 3:e månad</a:t>
            </a:r>
          </a:p>
          <a:p>
            <a:pPr marL="180975" indent="-180975">
              <a:buFont typeface="Arial" panose="020B0604020202020204" pitchFamily="34" charset="0"/>
              <a:buChar char="•"/>
              <a:defRPr/>
            </a:pPr>
            <a:r>
              <a:rPr lang="sv-SE" sz="1000" dirty="0">
                <a:solidFill>
                  <a:srgbClr val="000000"/>
                </a:solidFill>
                <a:latin typeface="Calibri"/>
              </a:rPr>
              <a:t>Teambedömning av rehabiliteringsbehov</a:t>
            </a:r>
          </a:p>
          <a:p>
            <a:pPr marL="180975" indent="-180975">
              <a:buFont typeface="Arial" panose="020B0604020202020204" pitchFamily="34" charset="0"/>
              <a:buChar char="•"/>
              <a:defRPr/>
            </a:pPr>
            <a:r>
              <a:rPr lang="sv-SE" sz="1000" dirty="0">
                <a:solidFill>
                  <a:srgbClr val="000000"/>
                </a:solidFill>
                <a:latin typeface="Calibri"/>
              </a:rPr>
              <a:t>Komplettering rehabiliteringsplan</a:t>
            </a:r>
          </a:p>
          <a:p>
            <a:pPr>
              <a:defRPr/>
            </a:pPr>
            <a:endParaRPr lang="sv-SE" sz="1000" dirty="0">
              <a:solidFill>
                <a:srgbClr val="000000"/>
              </a:solidFill>
              <a:latin typeface="Calibri"/>
            </a:endParaRPr>
          </a:p>
          <a:p>
            <a:pPr>
              <a:defRPr/>
            </a:pPr>
            <a:r>
              <a:rPr lang="sv-SE" sz="1000" u="sng" dirty="0">
                <a:solidFill>
                  <a:srgbClr val="000000"/>
                </a:solidFill>
                <a:latin typeface="Calibri"/>
              </a:rPr>
              <a:t>Särskilda områden:</a:t>
            </a:r>
          </a:p>
          <a:p>
            <a:pPr marL="171450" indent="-171450">
              <a:buFontTx/>
              <a:buChar char="-"/>
              <a:defRPr/>
            </a:pPr>
            <a:r>
              <a:rPr lang="sv-SE" sz="1000" dirty="0">
                <a:solidFill>
                  <a:srgbClr val="000000"/>
                </a:solidFill>
              </a:rPr>
              <a:t>Fysisk aktivitet- träningsprogram</a:t>
            </a:r>
          </a:p>
          <a:p>
            <a:pPr marL="171450" indent="-171450">
              <a:buFontTx/>
              <a:buChar char="-"/>
              <a:defRPr/>
            </a:pPr>
            <a:r>
              <a:rPr lang="sv-SE" sz="1000" dirty="0">
                <a:solidFill>
                  <a:srgbClr val="000000"/>
                </a:solidFill>
              </a:rPr>
              <a:t>Information om fortsatt behandlingsprocess</a:t>
            </a:r>
          </a:p>
          <a:p>
            <a:pPr marL="171450" indent="-171450">
              <a:buFontTx/>
              <a:buChar char="-"/>
              <a:defRPr/>
            </a:pPr>
            <a:r>
              <a:rPr lang="sv-SE" sz="1000" dirty="0">
                <a:solidFill>
                  <a:srgbClr val="000000"/>
                </a:solidFill>
              </a:rPr>
              <a:t>Information om PALEMA </a:t>
            </a:r>
          </a:p>
          <a:p>
            <a:pPr marL="171450" indent="-171450">
              <a:buFontTx/>
              <a:buChar char="-"/>
              <a:defRPr/>
            </a:pPr>
            <a:r>
              <a:rPr lang="sv-SE" sz="1000" dirty="0">
                <a:solidFill>
                  <a:srgbClr val="000000"/>
                </a:solidFill>
              </a:rPr>
              <a:t>Nutrition/kostrådgivning</a:t>
            </a:r>
          </a:p>
          <a:p>
            <a:pPr marL="171450" indent="-171450">
              <a:buFontTx/>
              <a:buChar char="-"/>
              <a:defRPr/>
            </a:pPr>
            <a:r>
              <a:rPr lang="sv-SE" sz="1000" dirty="0">
                <a:solidFill>
                  <a:srgbClr val="000000"/>
                </a:solidFill>
              </a:rPr>
              <a:t>Psykosocialt stöd och närståendestöd</a:t>
            </a:r>
          </a:p>
          <a:p>
            <a:pPr marL="171450" indent="-171450">
              <a:buFontTx/>
              <a:buChar char="-"/>
              <a:defRPr/>
            </a:pPr>
            <a:r>
              <a:rPr lang="sv-SE" sz="1000" dirty="0">
                <a:solidFill>
                  <a:srgbClr val="000000"/>
                </a:solidFill>
              </a:rPr>
              <a:t>Riskbedömning vid ofrivillig viktförlust och/eller ätsvårigheter</a:t>
            </a:r>
          </a:p>
          <a:p>
            <a:pPr marL="171450" indent="-171450">
              <a:buFontTx/>
              <a:buChar char="-"/>
              <a:defRPr/>
            </a:pPr>
            <a:r>
              <a:rPr lang="sv-SE" sz="1000" dirty="0">
                <a:solidFill>
                  <a:srgbClr val="000000"/>
                </a:solidFill>
              </a:rPr>
              <a:t>Smärtlindring</a:t>
            </a:r>
          </a:p>
          <a:p>
            <a:pPr marL="171450" indent="-171450">
              <a:buFontTx/>
              <a:buChar char="-"/>
              <a:defRPr/>
            </a:pPr>
            <a:r>
              <a:rPr lang="sv-SE" sz="1000" dirty="0">
                <a:solidFill>
                  <a:srgbClr val="000000"/>
                </a:solidFill>
              </a:rPr>
              <a:t>Återgång till sysselsättning</a:t>
            </a:r>
          </a:p>
          <a:p>
            <a:pPr marL="171450" indent="-171450">
              <a:buFontTx/>
              <a:buChar char="-"/>
              <a:defRPr/>
            </a:pPr>
            <a:endParaRPr lang="sv-SE" sz="1000" dirty="0">
              <a:solidFill>
                <a:srgbClr val="000000"/>
              </a:solidFill>
              <a:latin typeface="Calibri"/>
            </a:endParaRPr>
          </a:p>
          <a:p>
            <a:pPr marL="171450" indent="-171450">
              <a:buFontTx/>
              <a:buChar char="-"/>
              <a:defRPr/>
            </a:pPr>
            <a:endParaRPr lang="sv-SE" sz="1000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textruta 50">
            <a:extLst>
              <a:ext uri="{FF2B5EF4-FFF2-40B4-BE49-F238E27FC236}">
                <a16:creationId xmlns:a16="http://schemas.microsoft.com/office/drawing/2014/main" id="{A694BDED-DD90-E93A-ADD3-59585FAB727C}"/>
              </a:ext>
            </a:extLst>
          </p:cNvPr>
          <p:cNvSpPr txBox="1"/>
          <p:nvPr/>
        </p:nvSpPr>
        <p:spPr>
          <a:xfrm>
            <a:off x="8908685" y="2472051"/>
            <a:ext cx="165530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sv-SE" sz="1000" u="sng" dirty="0">
                <a:solidFill>
                  <a:srgbClr val="000000"/>
                </a:solidFill>
                <a:latin typeface="Calibri"/>
              </a:rPr>
              <a:t>Tidpunkt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sv-SE" sz="1000" dirty="0">
                <a:solidFill>
                  <a:srgbClr val="000000"/>
                </a:solidFill>
                <a:latin typeface="Calibri"/>
              </a:rPr>
              <a:t>Vid återbesök PAD-besök</a:t>
            </a:r>
          </a:p>
          <a:p>
            <a:pPr>
              <a:defRPr/>
            </a:pPr>
            <a:endParaRPr lang="sv-SE" sz="1000" u="sng" dirty="0">
              <a:solidFill>
                <a:srgbClr val="000000"/>
              </a:solidFill>
              <a:latin typeface="Calibri"/>
            </a:endParaRPr>
          </a:p>
          <a:p>
            <a:pPr>
              <a:defRPr/>
            </a:pPr>
            <a:r>
              <a:rPr lang="sv-SE" sz="1000" u="sng" dirty="0">
                <a:solidFill>
                  <a:srgbClr val="000000"/>
                </a:solidFill>
                <a:latin typeface="Calibri"/>
              </a:rPr>
              <a:t>Aktiviteter</a:t>
            </a:r>
          </a:p>
          <a:p>
            <a:pPr marL="180975" indent="-180975">
              <a:buFont typeface="Arial" panose="020B0604020202020204" pitchFamily="34" charset="0"/>
              <a:buChar char="•"/>
              <a:defRPr/>
            </a:pPr>
            <a:r>
              <a:rPr lang="sv-SE" sz="1000" dirty="0">
                <a:solidFill>
                  <a:srgbClr val="000000"/>
                </a:solidFill>
                <a:latin typeface="Calibri"/>
              </a:rPr>
              <a:t>Hälsoskattning vid patientbesök</a:t>
            </a:r>
          </a:p>
          <a:p>
            <a:pPr marL="180975" indent="-180975">
              <a:buFont typeface="Arial" panose="020B0604020202020204" pitchFamily="34" charset="0"/>
              <a:buChar char="•"/>
              <a:defRPr/>
            </a:pPr>
            <a:r>
              <a:rPr lang="sv-SE" sz="1000" dirty="0">
                <a:solidFill>
                  <a:srgbClr val="000000"/>
                </a:solidFill>
                <a:latin typeface="Calibri"/>
              </a:rPr>
              <a:t>Teambedömning av rehabiliteringsbehov</a:t>
            </a:r>
          </a:p>
          <a:p>
            <a:pPr marL="180975" indent="-180975">
              <a:buFont typeface="Arial" panose="020B0604020202020204" pitchFamily="34" charset="0"/>
              <a:buChar char="•"/>
              <a:defRPr/>
            </a:pPr>
            <a:r>
              <a:rPr lang="sv-SE" sz="1000" dirty="0">
                <a:solidFill>
                  <a:srgbClr val="000000"/>
                </a:solidFill>
                <a:latin typeface="Calibri"/>
              </a:rPr>
              <a:t>Komplettering rehabiliteringsplan</a:t>
            </a:r>
          </a:p>
          <a:p>
            <a:pPr>
              <a:defRPr/>
            </a:pPr>
            <a:endParaRPr lang="sv-SE" sz="1000" dirty="0">
              <a:solidFill>
                <a:srgbClr val="000000"/>
              </a:solidFill>
              <a:latin typeface="Calibri"/>
            </a:endParaRPr>
          </a:p>
          <a:p>
            <a:pPr>
              <a:defRPr/>
            </a:pPr>
            <a:r>
              <a:rPr lang="sv-SE" sz="1000" u="sng" dirty="0">
                <a:solidFill>
                  <a:srgbClr val="000000"/>
                </a:solidFill>
                <a:latin typeface="Calibri"/>
              </a:rPr>
              <a:t>Särskilda områden:</a:t>
            </a:r>
          </a:p>
          <a:p>
            <a:pPr marL="171450" indent="-171450">
              <a:buFontTx/>
              <a:buChar char="-"/>
              <a:defRPr/>
            </a:pPr>
            <a:r>
              <a:rPr lang="sv-SE" sz="1000" dirty="0">
                <a:solidFill>
                  <a:srgbClr val="000000"/>
                </a:solidFill>
                <a:latin typeface="Calibri"/>
              </a:rPr>
              <a:t>Information om Palema</a:t>
            </a:r>
          </a:p>
          <a:p>
            <a:pPr marL="171450" indent="-171450">
              <a:buFontTx/>
              <a:buChar char="-"/>
              <a:defRPr/>
            </a:pPr>
            <a:r>
              <a:rPr lang="sv-SE" sz="1000" dirty="0">
                <a:solidFill>
                  <a:srgbClr val="000000"/>
                </a:solidFill>
                <a:latin typeface="Calibri"/>
              </a:rPr>
              <a:t>Nutrition/kostrådgivning</a:t>
            </a:r>
          </a:p>
          <a:p>
            <a:pPr marL="171450" indent="-171450">
              <a:buFontTx/>
              <a:buChar char="-"/>
              <a:defRPr/>
            </a:pPr>
            <a:r>
              <a:rPr lang="sv-SE" sz="1000" dirty="0">
                <a:solidFill>
                  <a:srgbClr val="000000"/>
                </a:solidFill>
                <a:latin typeface="Calibri"/>
              </a:rPr>
              <a:t>Psykosocialt stöd och närståendestöd</a:t>
            </a:r>
          </a:p>
          <a:p>
            <a:pPr marL="171450" indent="-171450">
              <a:buFontTx/>
              <a:buChar char="-"/>
              <a:defRPr/>
            </a:pPr>
            <a:r>
              <a:rPr lang="sv-SE" sz="1000" dirty="0">
                <a:solidFill>
                  <a:srgbClr val="000000"/>
                </a:solidFill>
                <a:latin typeface="Calibri"/>
              </a:rPr>
              <a:t>Samtal och stöd om </a:t>
            </a:r>
          </a:p>
          <a:p>
            <a:pPr marL="171450" indent="-171450">
              <a:buFontTx/>
              <a:buChar char="-"/>
              <a:defRPr/>
            </a:pPr>
            <a:r>
              <a:rPr lang="sv-SE" sz="1000" dirty="0">
                <a:solidFill>
                  <a:srgbClr val="000000"/>
                </a:solidFill>
                <a:latin typeface="Calibri"/>
              </a:rPr>
              <a:t>Smärtlindring</a:t>
            </a:r>
          </a:p>
          <a:p>
            <a:pPr marL="171450" indent="-171450">
              <a:buFontTx/>
              <a:buChar char="-"/>
              <a:defRPr/>
            </a:pPr>
            <a:r>
              <a:rPr lang="sv-SE" sz="1000" dirty="0">
                <a:solidFill>
                  <a:srgbClr val="000000"/>
                </a:solidFill>
                <a:latin typeface="Calibri"/>
              </a:rPr>
              <a:t>Stöd med fysiska funktioner, träning och att xx</a:t>
            </a:r>
          </a:p>
          <a:p>
            <a:pPr marL="171450" indent="-171450">
              <a:buFontTx/>
              <a:buChar char="-"/>
              <a:defRPr/>
            </a:pPr>
            <a:r>
              <a:rPr lang="sv-SE" sz="1000" dirty="0">
                <a:solidFill>
                  <a:srgbClr val="000000"/>
                </a:solidFill>
                <a:latin typeface="Calibri"/>
              </a:rPr>
              <a:t>Träningsprogram</a:t>
            </a:r>
          </a:p>
          <a:p>
            <a:pPr marL="171450" indent="-171450">
              <a:buFontTx/>
              <a:buChar char="-"/>
              <a:defRPr/>
            </a:pPr>
            <a:r>
              <a:rPr lang="sv-SE" sz="1000" dirty="0">
                <a:solidFill>
                  <a:srgbClr val="000000"/>
                </a:solidFill>
                <a:latin typeface="Calibri"/>
              </a:rPr>
              <a:t>trötthet/</a:t>
            </a:r>
            <a:r>
              <a:rPr lang="sv-SE" sz="1000" dirty="0" err="1">
                <a:solidFill>
                  <a:srgbClr val="000000"/>
                </a:solidFill>
                <a:latin typeface="Calibri"/>
              </a:rPr>
              <a:t>fatigue</a:t>
            </a:r>
            <a:endParaRPr lang="sv-SE" sz="1000" dirty="0">
              <a:solidFill>
                <a:srgbClr val="000000"/>
              </a:solidFill>
              <a:latin typeface="Calibri"/>
            </a:endParaRPr>
          </a:p>
          <a:p>
            <a:pPr marL="171450" indent="-171450">
              <a:buFontTx/>
              <a:buChar char="-"/>
              <a:defRPr/>
            </a:pPr>
            <a:r>
              <a:rPr lang="sv-SE" sz="1000" dirty="0">
                <a:solidFill>
                  <a:srgbClr val="000000"/>
                </a:solidFill>
                <a:latin typeface="Calibri"/>
              </a:rPr>
              <a:t>Återgång till sysselsättning</a:t>
            </a:r>
          </a:p>
          <a:p>
            <a:pPr marL="171450" indent="-171450">
              <a:buFontTx/>
              <a:buChar char="-"/>
              <a:defRPr/>
            </a:pPr>
            <a:endParaRPr lang="sv-SE" sz="1000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textruta 51">
            <a:extLst>
              <a:ext uri="{FF2B5EF4-FFF2-40B4-BE49-F238E27FC236}">
                <a16:creationId xmlns:a16="http://schemas.microsoft.com/office/drawing/2014/main" id="{A3F25CB4-F2E6-F933-FF00-81BCD83AD9AA}"/>
              </a:ext>
            </a:extLst>
          </p:cNvPr>
          <p:cNvSpPr txBox="1"/>
          <p:nvPr/>
        </p:nvSpPr>
        <p:spPr>
          <a:xfrm>
            <a:off x="10536698" y="2431633"/>
            <a:ext cx="165530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sv-SE" sz="1000" u="sng" dirty="0">
                <a:solidFill>
                  <a:srgbClr val="000000"/>
                </a:solidFill>
                <a:latin typeface="Calibri"/>
              </a:rPr>
              <a:t>Tidpunkt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sv-SE" sz="1000" dirty="0">
                <a:solidFill>
                  <a:srgbClr val="000000"/>
                </a:solidFill>
                <a:latin typeface="Calibri"/>
              </a:rPr>
              <a:t>Vid återkommande uppföljningsbesök</a:t>
            </a:r>
          </a:p>
          <a:p>
            <a:pPr>
              <a:defRPr/>
            </a:pPr>
            <a:endParaRPr lang="sv-SE" sz="1000" u="sng" dirty="0">
              <a:solidFill>
                <a:srgbClr val="000000"/>
              </a:solidFill>
              <a:latin typeface="Calibri"/>
            </a:endParaRPr>
          </a:p>
          <a:p>
            <a:pPr>
              <a:defRPr/>
            </a:pPr>
            <a:r>
              <a:rPr lang="sv-SE" sz="1000" u="sng" dirty="0">
                <a:solidFill>
                  <a:srgbClr val="000000"/>
                </a:solidFill>
                <a:latin typeface="Calibri"/>
              </a:rPr>
              <a:t>Aktiviteter</a:t>
            </a:r>
          </a:p>
          <a:p>
            <a:pPr marL="180975" indent="-180975">
              <a:buFont typeface="Arial" panose="020B0604020202020204" pitchFamily="34" charset="0"/>
              <a:buChar char="•"/>
              <a:defRPr/>
            </a:pPr>
            <a:r>
              <a:rPr lang="sv-SE" sz="1000" dirty="0">
                <a:solidFill>
                  <a:srgbClr val="000000"/>
                </a:solidFill>
                <a:latin typeface="Calibri"/>
              </a:rPr>
              <a:t>Hälsoskattning vid patientbesök</a:t>
            </a:r>
          </a:p>
          <a:p>
            <a:pPr marL="180975" indent="-180975">
              <a:buFont typeface="Arial" panose="020B0604020202020204" pitchFamily="34" charset="0"/>
              <a:buChar char="•"/>
              <a:defRPr/>
            </a:pPr>
            <a:r>
              <a:rPr lang="sv-SE" sz="1000" dirty="0">
                <a:solidFill>
                  <a:srgbClr val="000000"/>
                </a:solidFill>
                <a:latin typeface="Calibri"/>
              </a:rPr>
              <a:t>Teambedömning av rehabiliteringsbehov</a:t>
            </a:r>
          </a:p>
          <a:p>
            <a:pPr marL="180975" indent="-180975">
              <a:buFont typeface="Arial" panose="020B0604020202020204" pitchFamily="34" charset="0"/>
              <a:buChar char="•"/>
              <a:defRPr/>
            </a:pPr>
            <a:r>
              <a:rPr lang="sv-SE" sz="1000" dirty="0">
                <a:solidFill>
                  <a:srgbClr val="000000"/>
                </a:solidFill>
                <a:latin typeface="Calibri"/>
              </a:rPr>
              <a:t>Komplettering rehabiliteringsplan</a:t>
            </a:r>
          </a:p>
          <a:p>
            <a:pPr>
              <a:defRPr/>
            </a:pPr>
            <a:endParaRPr lang="sv-SE" sz="1000" dirty="0">
              <a:solidFill>
                <a:srgbClr val="000000"/>
              </a:solidFill>
              <a:latin typeface="Calibri"/>
            </a:endParaRPr>
          </a:p>
          <a:p>
            <a:pPr>
              <a:defRPr/>
            </a:pPr>
            <a:r>
              <a:rPr lang="sv-SE" sz="1000" u="sng" dirty="0">
                <a:solidFill>
                  <a:srgbClr val="000000"/>
                </a:solidFill>
                <a:latin typeface="Calibri"/>
              </a:rPr>
              <a:t>Särskilda områden:</a:t>
            </a:r>
          </a:p>
          <a:p>
            <a:pPr marL="171450" indent="-171450">
              <a:buFontTx/>
              <a:buChar char="-"/>
              <a:defRPr/>
            </a:pPr>
            <a:r>
              <a:rPr lang="sv-SE" sz="1000" dirty="0">
                <a:solidFill>
                  <a:srgbClr val="000000"/>
                </a:solidFill>
                <a:latin typeface="Calibri"/>
              </a:rPr>
              <a:t>Hantera trötthet/</a:t>
            </a:r>
            <a:r>
              <a:rPr lang="sv-SE" sz="1000" dirty="0" err="1">
                <a:solidFill>
                  <a:srgbClr val="000000"/>
                </a:solidFill>
                <a:latin typeface="Calibri"/>
              </a:rPr>
              <a:t>fatigue</a:t>
            </a:r>
            <a:endParaRPr lang="sv-SE" sz="1000" dirty="0">
              <a:solidFill>
                <a:srgbClr val="000000"/>
              </a:solidFill>
              <a:latin typeface="Calibri"/>
            </a:endParaRPr>
          </a:p>
          <a:p>
            <a:pPr marL="171450" indent="-171450">
              <a:buFontTx/>
              <a:buChar char="-"/>
              <a:defRPr/>
            </a:pPr>
            <a:r>
              <a:rPr lang="sv-SE" sz="1000" dirty="0">
                <a:solidFill>
                  <a:srgbClr val="000000"/>
                </a:solidFill>
                <a:latin typeface="Calibri"/>
              </a:rPr>
              <a:t>Information om PALEMA</a:t>
            </a:r>
          </a:p>
          <a:p>
            <a:pPr marL="171450" indent="-171450">
              <a:buFontTx/>
              <a:buChar char="-"/>
              <a:defRPr/>
            </a:pPr>
            <a:r>
              <a:rPr lang="sv-SE" sz="1000" dirty="0">
                <a:solidFill>
                  <a:srgbClr val="000000"/>
                </a:solidFill>
                <a:latin typeface="Calibri"/>
              </a:rPr>
              <a:t>Nutrition/kostrådgivning</a:t>
            </a:r>
          </a:p>
          <a:p>
            <a:pPr marL="171450" indent="-171450">
              <a:buFontTx/>
              <a:buChar char="-"/>
              <a:defRPr/>
            </a:pPr>
            <a:r>
              <a:rPr lang="sv-SE" sz="1000" dirty="0">
                <a:solidFill>
                  <a:srgbClr val="000000"/>
                </a:solidFill>
                <a:latin typeface="Calibri"/>
              </a:rPr>
              <a:t>Psykosocialt stöd och närståendestöd</a:t>
            </a:r>
          </a:p>
          <a:p>
            <a:pPr marL="171450" indent="-171450">
              <a:buFontTx/>
              <a:buChar char="-"/>
              <a:defRPr/>
            </a:pPr>
            <a:r>
              <a:rPr lang="sv-SE" sz="1000" dirty="0">
                <a:solidFill>
                  <a:srgbClr val="000000"/>
                </a:solidFill>
                <a:latin typeface="Calibri"/>
              </a:rPr>
              <a:t>Smärtlindring</a:t>
            </a:r>
          </a:p>
          <a:p>
            <a:pPr marL="171450" indent="-171450">
              <a:buFontTx/>
              <a:buChar char="-"/>
              <a:defRPr/>
            </a:pPr>
            <a:r>
              <a:rPr lang="sv-SE" sz="1000" dirty="0">
                <a:solidFill>
                  <a:srgbClr val="000000"/>
                </a:solidFill>
                <a:latin typeface="Calibri"/>
              </a:rPr>
              <a:t>Stöd med fysiska funktioner, träning och träningsprogram</a:t>
            </a:r>
          </a:p>
          <a:p>
            <a:pPr marL="171450" indent="-171450">
              <a:buFontTx/>
              <a:buChar char="-"/>
              <a:defRPr/>
            </a:pPr>
            <a:r>
              <a:rPr lang="sv-SE" sz="1000" dirty="0">
                <a:solidFill>
                  <a:srgbClr val="000000"/>
                </a:solidFill>
                <a:latin typeface="Calibri"/>
              </a:rPr>
              <a:t>Återgång till sysselsättning</a:t>
            </a:r>
          </a:p>
          <a:p>
            <a:pPr marL="171450" indent="-171450">
              <a:buFontTx/>
              <a:buChar char="-"/>
              <a:defRPr/>
            </a:pPr>
            <a:endParaRPr lang="sv-SE" sz="1000" dirty="0">
              <a:solidFill>
                <a:srgbClr val="000000"/>
              </a:solidFill>
              <a:latin typeface="Calibri"/>
            </a:endParaRPr>
          </a:p>
          <a:p>
            <a:pPr marL="171450" indent="-171450">
              <a:buFontTx/>
              <a:buChar char="-"/>
              <a:defRPr/>
            </a:pPr>
            <a:r>
              <a:rPr lang="sv-SE" sz="1000" dirty="0">
                <a:solidFill>
                  <a:srgbClr val="000000"/>
                </a:solidFill>
                <a:latin typeface="Calibri"/>
              </a:rPr>
              <a:t>(Rehabkoordinator, </a:t>
            </a:r>
            <a:r>
              <a:rPr lang="sv-SE" sz="1000">
                <a:solidFill>
                  <a:srgbClr val="000000"/>
                </a:solidFill>
                <a:latin typeface="Calibri"/>
              </a:rPr>
              <a:t>vid problem))</a:t>
            </a:r>
            <a:endParaRPr lang="sv-SE" sz="1000" dirty="0">
              <a:solidFill>
                <a:srgbClr val="000000"/>
              </a:solidFill>
              <a:latin typeface="Calibri"/>
            </a:endParaRPr>
          </a:p>
          <a:p>
            <a:pPr marL="171450" indent="-171450">
              <a:buFontTx/>
              <a:buChar char="-"/>
              <a:defRPr/>
            </a:pPr>
            <a:endParaRPr lang="sv-SE" sz="1000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3" name="Flödesschema: Sammanfoga 52">
            <a:extLst>
              <a:ext uri="{FF2B5EF4-FFF2-40B4-BE49-F238E27FC236}">
                <a16:creationId xmlns:a16="http://schemas.microsoft.com/office/drawing/2014/main" id="{76EFBEC7-4AD6-08CF-752B-E4573C388B45}"/>
              </a:ext>
            </a:extLst>
          </p:cNvPr>
          <p:cNvSpPr/>
          <p:nvPr/>
        </p:nvSpPr>
        <p:spPr>
          <a:xfrm>
            <a:off x="2183860" y="1200233"/>
            <a:ext cx="153505" cy="238029"/>
          </a:xfrm>
          <a:prstGeom prst="flowChartMerge">
            <a:avLst/>
          </a:prstGeom>
          <a:solidFill>
            <a:schemeClr val="bg1">
              <a:lumMod val="75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" name="Frihandsfigur: Form 1">
            <a:extLst>
              <a:ext uri="{FF2B5EF4-FFF2-40B4-BE49-F238E27FC236}">
                <a16:creationId xmlns:a16="http://schemas.microsoft.com/office/drawing/2014/main" id="{BB61FFB8-187C-A6FD-509A-65A37CEB7055}"/>
              </a:ext>
            </a:extLst>
          </p:cNvPr>
          <p:cNvSpPr/>
          <p:nvPr/>
        </p:nvSpPr>
        <p:spPr>
          <a:xfrm>
            <a:off x="4533021" y="1286814"/>
            <a:ext cx="698197" cy="308070"/>
          </a:xfrm>
          <a:custGeom>
            <a:avLst/>
            <a:gdLst>
              <a:gd name="connsiteX0" fmla="*/ 0 w 2157474"/>
              <a:gd name="connsiteY0" fmla="*/ 0 h 862989"/>
              <a:gd name="connsiteX1" fmla="*/ 1725980 w 2157474"/>
              <a:gd name="connsiteY1" fmla="*/ 0 h 862989"/>
              <a:gd name="connsiteX2" fmla="*/ 2157474 w 2157474"/>
              <a:gd name="connsiteY2" fmla="*/ 431495 h 862989"/>
              <a:gd name="connsiteX3" fmla="*/ 1725980 w 2157474"/>
              <a:gd name="connsiteY3" fmla="*/ 862989 h 862989"/>
              <a:gd name="connsiteX4" fmla="*/ 0 w 2157474"/>
              <a:gd name="connsiteY4" fmla="*/ 862989 h 862989"/>
              <a:gd name="connsiteX5" fmla="*/ 431495 w 2157474"/>
              <a:gd name="connsiteY5" fmla="*/ 431495 h 862989"/>
              <a:gd name="connsiteX6" fmla="*/ 0 w 2157474"/>
              <a:gd name="connsiteY6" fmla="*/ 0 h 862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57474" h="862989">
                <a:moveTo>
                  <a:pt x="0" y="0"/>
                </a:moveTo>
                <a:lnTo>
                  <a:pt x="1725980" y="0"/>
                </a:lnTo>
                <a:lnTo>
                  <a:pt x="2157474" y="431495"/>
                </a:lnTo>
                <a:lnTo>
                  <a:pt x="1725980" y="862989"/>
                </a:lnTo>
                <a:lnTo>
                  <a:pt x="0" y="862989"/>
                </a:lnTo>
                <a:lnTo>
                  <a:pt x="431495" y="431495"/>
                </a:lnTo>
                <a:lnTo>
                  <a:pt x="0" y="0"/>
                </a:lnTo>
                <a:close/>
              </a:path>
            </a:pathLst>
          </a:custGeom>
          <a:solidFill>
            <a:srgbClr val="CCC0DA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79501" tIns="16002" rIns="447496" bIns="16002" numCol="1" spcCol="1270" anchor="ctr" anchorCtr="0">
            <a:noAutofit/>
          </a:bodyPr>
          <a:lstStyle/>
          <a:p>
            <a:pPr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sv-SE" sz="12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696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E8D6FC8-1039-3606-0679-C4A5D1E3FF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Förbättringsområden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C3825BC6-3E61-EDD0-6A1D-8C3FA824AF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spcAft>
                <a:spcPts val="600"/>
              </a:spcAft>
            </a:pPr>
            <a:r>
              <a:rPr lang="sv-SE" dirty="0"/>
              <a:t>Primärvården behöver bli bättre på att informera patienten. Patienten är ofta inte införstådd med varför de har remitterats till sjukhuset</a:t>
            </a:r>
          </a:p>
          <a:p>
            <a:pPr>
              <a:spcAft>
                <a:spcPts val="600"/>
              </a:spcAft>
            </a:pPr>
            <a:r>
              <a:rPr lang="sv-SE" dirty="0"/>
              <a:t>Det behövs en intern kontaktlista till berörda proffesioner som inte deltagit i teammötet. Det behöver också en beskrivning av hur dessa ska vidtalas och vem som har ansvar för att göra det.</a:t>
            </a:r>
          </a:p>
          <a:p>
            <a:pPr>
              <a:spcAft>
                <a:spcPts val="600"/>
              </a:spcAft>
            </a:pPr>
            <a:r>
              <a:rPr lang="sv-SE" dirty="0"/>
              <a:t>Det behöver tas fram en mall för att kunna presentera en bild/tidslinje över fortsatt process med ungefärlig tidplan till patienten. Vad händer nu och när kan jag förvänta mig att få svar etc</a:t>
            </a:r>
          </a:p>
          <a:p>
            <a:pPr>
              <a:spcAft>
                <a:spcPts val="600"/>
              </a:spcAft>
            </a:pPr>
            <a:r>
              <a:rPr lang="sv-SE" dirty="0"/>
              <a:t>Tydliggöra vem patienten ska vända i sig i olika frågor och på vilket sätt</a:t>
            </a:r>
          </a:p>
          <a:p>
            <a:pPr>
              <a:spcAft>
                <a:spcPts val="600"/>
              </a:spcAft>
            </a:pPr>
            <a:r>
              <a:rPr lang="sv-SE" dirty="0"/>
              <a:t>Oklart hur kontaktssk får veta att patienten har skrivits ut. Alla borde ha tillgång till ett utskrivningsmeddelande</a:t>
            </a:r>
          </a:p>
          <a:p>
            <a:pPr>
              <a:spcAft>
                <a:spcPts val="600"/>
              </a:spcAft>
            </a:pPr>
            <a:r>
              <a:rPr lang="sv-SE" dirty="0"/>
              <a:t>Inte tydligt vem man kan kontakta och vem som har ansvar för vad när patienten har skrivits ut</a:t>
            </a:r>
          </a:p>
          <a:p>
            <a:pPr>
              <a:spcAft>
                <a:spcPts val="600"/>
              </a:spcAft>
            </a:pPr>
            <a:r>
              <a:rPr lang="sv-SE" dirty="0"/>
              <a:t>Borde finnas ett uppföljningsprogram /Se Skövdes program</a:t>
            </a:r>
          </a:p>
          <a:p>
            <a:pPr>
              <a:spcAft>
                <a:spcPts val="600"/>
              </a:spcAft>
            </a:pPr>
            <a:r>
              <a:rPr lang="sv-SE" dirty="0"/>
              <a:t>Bli bättre på att informera patienten om PALEMA t ex länk till Palema i min vårdplan</a:t>
            </a:r>
          </a:p>
        </p:txBody>
      </p:sp>
    </p:spTree>
    <p:extLst>
      <p:ext uri="{BB962C8B-B14F-4D97-AF65-F5344CB8AC3E}">
        <p14:creationId xmlns:p14="http://schemas.microsoft.com/office/powerpoint/2010/main" val="4863650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6722</TotalTime>
  <Words>565</Words>
  <Application>Microsoft Office PowerPoint</Application>
  <PresentationFormat>Bredbild</PresentationFormat>
  <Paragraphs>135</Paragraphs>
  <Slides>2</Slides>
  <Notes>1</Notes>
  <HiddenSlides>0</HiddenSlides>
  <MMClips>0</MMClips>
  <ScaleCrop>false</ScaleCrop>
  <HeadingPairs>
    <vt:vector size="6" baseType="variant">
      <vt:variant>
        <vt:lpstr>Använt teckensnitt</vt:lpstr>
      </vt:variant>
      <vt:variant>
        <vt:i4>3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Office-tema</vt:lpstr>
      <vt:lpstr>PowerPoint-presentation</vt:lpstr>
      <vt:lpstr>Förbättringsområden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oreProperties xmlns:dc="http://purl.org/dc/elements/1.1/" xmlns:dcterms="http://purl.org/dc/terms/" xmlns:xsi="http://www.w3.org/2001/XMLSchema-instance" xmlns="http://schemas.openxmlformats.org/package/2006/metadata/core-properties">
  <dc:title>20220920 Presentation Rutin cancerrehab esofagus och pankreas</dc:title>
  <dc:creator>Lise-Lotte Aspegren</dc:creator>
  <keywords/>
  <lastModifiedBy>Lise-Lotte Aspegren</lastModifiedBy>
  <revision>5</revision>
  <dcterms:created xsi:type="dcterms:W3CDTF">2022-10-07T06:59:47.0000000Z</dcterms:created>
  <dcterms:modified xsi:type="dcterms:W3CDTF">2023-02-20T12:37:26.0000000Z</dcterms:modified>
</coreProperties>
</file>