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&#65279;<?xml version="1.0" encoding="utf-8"?><Relationships xmlns="http://schemas.openxmlformats.org/package/2006/relationships"><Relationship Type="http://schemas.openxmlformats.org/package/2006/relationships/metadata/core-properties" Target="docProps/core.xml" Id="rId3" /><Relationship Type="http://schemas.openxmlformats.org/package/2006/relationships/metadata/thumbnail" Target="docProps/thumbnail.jpeg" Id="rId2" /><Relationship Type="http://schemas.openxmlformats.org/officeDocument/2006/relationships/officeDocument" Target="ppt/presentation.xml" Id="rId1" /><Relationship Type="http://schemas.openxmlformats.org/officeDocument/2006/relationships/extended-properties" Target="docProps/app.xml" Id="rId4" /></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5"/>
  </p:sldMasterIdLst>
  <p:notesMasterIdLst>
    <p:notesMasterId r:id="rId13"/>
  </p:notesMasterIdLst>
  <p:handoutMasterIdLst>
    <p:handoutMasterId r:id="rId14"/>
  </p:handoutMasterIdLst>
  <p:sldIdLst>
    <p:sldId id="284" r:id="rId6"/>
    <p:sldId id="276" r:id="rId7"/>
    <p:sldId id="298" r:id="rId8"/>
    <p:sldId id="299" r:id="rId9"/>
    <p:sldId id="300" r:id="rId10"/>
    <p:sldId id="301" r:id="rId11"/>
    <p:sldId id="295" r:id="rId12"/>
  </p:sldIdLst>
  <p:sldSz cx="12192000" cy="6858000"/>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humbnail" id="{6E6E6ECD-356C-4D49-9D22-22C3E7AF66C1}">
          <p14:sldIdLst>
            <p14:sldId id="284"/>
          </p14:sldIdLst>
        </p14:section>
        <p14:section name="Instruktioner" id="{2CE78CED-5BFF-4E73-9F86-7FD6AA461B08}">
          <p14:sldIdLst/>
        </p14:section>
        <p14:section name="Presentation" id="{B972C155-D5BF-46A7-B591-A42909CFC1FA}">
          <p14:sldIdLst>
            <p14:sldId id="276"/>
            <p14:sldId id="298"/>
            <p14:sldId id="299"/>
            <p14:sldId id="300"/>
            <p14:sldId id="301"/>
            <p14:sldId id="295"/>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Författare" initials="E"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1887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6FA114F-8931-44AB-94CD-6F43E6780EE8}" v="49" dt="2024-06-12T08:21:02.422"/>
  </p1510:revLst>
</p1510:revInfo>
</file>

<file path=ppt/tableStyles.xml><?xml version="1.0" encoding="utf-8"?>
<a:tblStyleLst xmlns:a="http://schemas.openxmlformats.org/drawingml/2006/main" def="{3B4B98B0-60AC-42C2-AFA5-B58CD77FA1E5}">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just format 1 - Dekorfärg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982" autoAdjust="0"/>
    <p:restoredTop sz="67881" autoAdjust="0"/>
  </p:normalViewPr>
  <p:slideViewPr>
    <p:cSldViewPr snapToGrid="0">
      <p:cViewPr varScale="1">
        <p:scale>
          <a:sx n="74" d="100"/>
          <a:sy n="74" d="100"/>
        </p:scale>
        <p:origin x="1794" y="54"/>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91" d="100"/>
          <a:sy n="91" d="100"/>
        </p:scale>
        <p:origin x="2820" y="78"/>
      </p:cViewPr>
      <p:guideLst/>
    </p:cSldViewPr>
  </p:notesViewPr>
  <p:gridSpacing cx="72008" cy="72008"/>
</p:viewPr>
</file>

<file path=ppt/_rels/presentation.xml.rels>&#65279;<?xml version="1.0" encoding="utf-8"?><Relationships xmlns="http://schemas.openxmlformats.org/package/2006/relationships"><Relationship Type="http://schemas.openxmlformats.org/officeDocument/2006/relationships/slide" Target="slides/slide3.xml" Id="rId8" /><Relationship Type="http://schemas.openxmlformats.org/officeDocument/2006/relationships/notesMaster" Target="notesMasters/notesMaster1.xml" Id="rId13" /><Relationship Type="http://schemas.openxmlformats.org/officeDocument/2006/relationships/tableStyles" Target="tableStyles.xml" Id="rId18" /><Relationship Type="http://schemas.openxmlformats.org/officeDocument/2006/relationships/slide" Target="slides/slide2.xml" Id="rId7" /><Relationship Type="http://schemas.openxmlformats.org/officeDocument/2006/relationships/slide" Target="slides/slide7.xml" Id="rId12" /><Relationship Type="http://schemas.openxmlformats.org/officeDocument/2006/relationships/theme" Target="theme/theme1.xml" Id="rId17" /><Relationship Type="http://schemas.openxmlformats.org/officeDocument/2006/relationships/viewProps" Target="viewProps.xml" Id="rId16" /><Relationship Type="http://schemas.microsoft.com/office/2018/10/relationships/authors" Target="authors.xml" Id="rId20" /><Relationship Type="http://schemas.openxmlformats.org/officeDocument/2006/relationships/slide" Target="slides/slide1.xml" Id="rId6" /><Relationship Type="http://schemas.openxmlformats.org/officeDocument/2006/relationships/slide" Target="slides/slide6.xml" Id="rId11" /><Relationship Type="http://schemas.openxmlformats.org/officeDocument/2006/relationships/slideMaster" Target="slideMasters/slideMaster1.xml" Id="rId5" /><Relationship Type="http://schemas.openxmlformats.org/officeDocument/2006/relationships/presProps" Target="presProps.xml" Id="rId15" /><Relationship Type="http://schemas.openxmlformats.org/officeDocument/2006/relationships/slide" Target="slides/slide5.xml" Id="rId10" /><Relationship Type="http://schemas.microsoft.com/office/2015/10/relationships/revisionInfo" Target="revisionInfo.xml" Id="rId19" /><Relationship Type="http://schemas.openxmlformats.org/officeDocument/2006/relationships/slide" Target="slides/slide4.xml" Id="rId9" /><Relationship Type="http://schemas.openxmlformats.org/officeDocument/2006/relationships/handoutMaster" Target="handoutMasters/handoutMaster1.xml" Id="rId14" /></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a:extLst>
              <a:ext uri="{FF2B5EF4-FFF2-40B4-BE49-F238E27FC236}">
                <a16:creationId xmlns:a16="http://schemas.microsoft.com/office/drawing/2014/main" id="{EA9C0E35-84B6-7F5A-0DF4-954D903BFE7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a:extLst>
              <a:ext uri="{FF2B5EF4-FFF2-40B4-BE49-F238E27FC236}">
                <a16:creationId xmlns:a16="http://schemas.microsoft.com/office/drawing/2014/main" id="{59C67742-94E7-A406-2FD2-37F9B6E3C97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5195CB1-8D9E-4D39-BD5A-3714F899CBAC}" type="datetimeFigureOut">
              <a:rPr lang="sv-SE" smtClean="0"/>
              <a:t>2024-06-12</a:t>
            </a:fld>
            <a:endParaRPr lang="sv-SE"/>
          </a:p>
        </p:txBody>
      </p:sp>
      <p:sp>
        <p:nvSpPr>
          <p:cNvPr id="4" name="Platshållare för sidfot 3">
            <a:extLst>
              <a:ext uri="{FF2B5EF4-FFF2-40B4-BE49-F238E27FC236}">
                <a16:creationId xmlns:a16="http://schemas.microsoft.com/office/drawing/2014/main" id="{BEA470E6-6438-A282-EB64-049EBCB70A9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5" name="Platshållare för bildnummer 4">
            <a:extLst>
              <a:ext uri="{FF2B5EF4-FFF2-40B4-BE49-F238E27FC236}">
                <a16:creationId xmlns:a16="http://schemas.microsoft.com/office/drawing/2014/main" id="{F6DED696-253C-AAC0-DB7E-65090849E05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3B10E5F-6630-4A69-9755-6CD736F11B39}" type="slidenum">
              <a:rPr lang="sv-SE" smtClean="0"/>
              <a:t>‹#›</a:t>
            </a:fld>
            <a:endParaRPr lang="sv-SE"/>
          </a:p>
        </p:txBody>
      </p:sp>
    </p:spTree>
    <p:extLst>
      <p:ext uri="{BB962C8B-B14F-4D97-AF65-F5344CB8AC3E}">
        <p14:creationId xmlns:p14="http://schemas.microsoft.com/office/powerpoint/2010/main" val="4105902991"/>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D69FF5E-32DB-4A63-9882-8F301C111A15}" type="datetimeFigureOut">
              <a:rPr lang="sv-SE" smtClean="0"/>
              <a:t>2024-06-12</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55BFA82-BD73-4185-B828-63168F0B5499}" type="slidenum">
              <a:rPr lang="sv-SE" smtClean="0"/>
              <a:t>‹#›</a:t>
            </a:fld>
            <a:endParaRPr lang="sv-SE"/>
          </a:p>
        </p:txBody>
      </p:sp>
    </p:spTree>
    <p:extLst>
      <p:ext uri="{BB962C8B-B14F-4D97-AF65-F5344CB8AC3E}">
        <p14:creationId xmlns:p14="http://schemas.microsoft.com/office/powerpoint/2010/main" val="21394257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2880" userDrawn="1">
          <p15:clr>
            <a:srgbClr val="F26B43"/>
          </p15:clr>
        </p15:guide>
        <p15:guide id="2" pos="2160"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67945" marR="1327785" indent="-227330">
              <a:spcBef>
                <a:spcPts val="735"/>
              </a:spcBef>
              <a:spcAft>
                <a:spcPts val="0"/>
              </a:spcAft>
            </a:pPr>
            <a:r>
              <a:rPr lang="sv-SE" sz="1800" dirty="0">
                <a:effectLst/>
                <a:latin typeface="Verdana" panose="020B0604030504040204" pitchFamily="34" charset="0"/>
                <a:ea typeface="Calibri" panose="020F0502020204030204" pitchFamily="34" charset="0"/>
                <a:cs typeface="Calibri" panose="020F0502020204030204" pitchFamily="34" charset="0"/>
              </a:rPr>
              <a:t>Nedan</a:t>
            </a:r>
            <a:r>
              <a:rPr lang="sv-SE" sz="1800" spc="-15" dirty="0">
                <a:effectLst/>
                <a:latin typeface="Verdana" panose="020B0604030504040204" pitchFamily="34" charset="0"/>
                <a:ea typeface="Calibri" panose="020F0502020204030204" pitchFamily="34" charset="0"/>
                <a:cs typeface="Calibri" panose="020F0502020204030204" pitchFamily="34" charset="0"/>
              </a:rPr>
              <a:t> </a:t>
            </a:r>
            <a:r>
              <a:rPr lang="sv-SE" sz="1800" dirty="0">
                <a:effectLst/>
                <a:latin typeface="Verdana" panose="020B0604030504040204" pitchFamily="34" charset="0"/>
                <a:ea typeface="Calibri" panose="020F0502020204030204" pitchFamily="34" charset="0"/>
                <a:cs typeface="Calibri" panose="020F0502020204030204" pitchFamily="34" charset="0"/>
              </a:rPr>
              <a:t>finns,</a:t>
            </a:r>
            <a:r>
              <a:rPr lang="sv-SE" sz="1800" spc="-10" dirty="0">
                <a:effectLst/>
                <a:latin typeface="Verdana" panose="020B0604030504040204" pitchFamily="34" charset="0"/>
                <a:ea typeface="Calibri" panose="020F0502020204030204" pitchFamily="34" charset="0"/>
                <a:cs typeface="Calibri" panose="020F0502020204030204" pitchFamily="34" charset="0"/>
              </a:rPr>
              <a:t> </a:t>
            </a:r>
            <a:r>
              <a:rPr lang="sv-SE" sz="1800" dirty="0">
                <a:effectLst/>
                <a:latin typeface="Verdana" panose="020B0604030504040204" pitchFamily="34" charset="0"/>
                <a:ea typeface="Calibri" panose="020F0502020204030204" pitchFamily="34" charset="0"/>
                <a:cs typeface="Calibri" panose="020F0502020204030204" pitchFamily="34" charset="0"/>
              </a:rPr>
              <a:t>bild</a:t>
            </a:r>
            <a:r>
              <a:rPr lang="sv-SE" sz="1800" spc="-15" dirty="0">
                <a:effectLst/>
                <a:latin typeface="Verdana" panose="020B0604030504040204" pitchFamily="34" charset="0"/>
                <a:ea typeface="Calibri" panose="020F0502020204030204" pitchFamily="34" charset="0"/>
                <a:cs typeface="Calibri" panose="020F0502020204030204" pitchFamily="34" charset="0"/>
              </a:rPr>
              <a:t> </a:t>
            </a:r>
            <a:r>
              <a:rPr lang="sv-SE" sz="1800" dirty="0">
                <a:effectLst/>
                <a:latin typeface="Verdana" panose="020B0604030504040204" pitchFamily="34" charset="0"/>
                <a:ea typeface="Calibri" panose="020F0502020204030204" pitchFamily="34" charset="0"/>
                <a:cs typeface="Calibri" panose="020F0502020204030204" pitchFamily="34" charset="0"/>
              </a:rPr>
              <a:t>för</a:t>
            </a:r>
            <a:r>
              <a:rPr lang="sv-SE" sz="1800" spc="-10" dirty="0">
                <a:effectLst/>
                <a:latin typeface="Verdana" panose="020B0604030504040204" pitchFamily="34" charset="0"/>
                <a:ea typeface="Calibri" panose="020F0502020204030204" pitchFamily="34" charset="0"/>
                <a:cs typeface="Calibri" panose="020F0502020204030204" pitchFamily="34" charset="0"/>
              </a:rPr>
              <a:t> </a:t>
            </a:r>
            <a:r>
              <a:rPr lang="sv-SE" sz="1800" dirty="0">
                <a:effectLst/>
                <a:latin typeface="Verdana" panose="020B0604030504040204" pitchFamily="34" charset="0"/>
                <a:ea typeface="Calibri" panose="020F0502020204030204" pitchFamily="34" charset="0"/>
                <a:cs typeface="Calibri" panose="020F0502020204030204" pitchFamily="34" charset="0"/>
              </a:rPr>
              <a:t>bild,</a:t>
            </a:r>
            <a:r>
              <a:rPr lang="sv-SE" sz="1800" spc="-10" dirty="0">
                <a:effectLst/>
                <a:latin typeface="Verdana" panose="020B0604030504040204" pitchFamily="34" charset="0"/>
                <a:ea typeface="Calibri" panose="020F0502020204030204" pitchFamily="34" charset="0"/>
                <a:cs typeface="Calibri" panose="020F0502020204030204" pitchFamily="34" charset="0"/>
              </a:rPr>
              <a:t> </a:t>
            </a:r>
            <a:r>
              <a:rPr lang="sv-SE" sz="1800" dirty="0">
                <a:effectLst/>
                <a:latin typeface="Verdana" panose="020B0604030504040204" pitchFamily="34" charset="0"/>
                <a:ea typeface="Calibri" panose="020F0502020204030204" pitchFamily="34" charset="0"/>
                <a:cs typeface="Calibri" panose="020F0502020204030204" pitchFamily="34" charset="0"/>
              </a:rPr>
              <a:t>förslag</a:t>
            </a:r>
            <a:r>
              <a:rPr lang="sv-SE" sz="1800" spc="-15" dirty="0">
                <a:effectLst/>
                <a:latin typeface="Verdana" panose="020B0604030504040204" pitchFamily="34" charset="0"/>
                <a:ea typeface="Calibri" panose="020F0502020204030204" pitchFamily="34" charset="0"/>
                <a:cs typeface="Calibri" panose="020F0502020204030204" pitchFamily="34" charset="0"/>
              </a:rPr>
              <a:t> </a:t>
            </a:r>
            <a:r>
              <a:rPr lang="sv-SE" sz="1800" dirty="0">
                <a:effectLst/>
                <a:latin typeface="Verdana" panose="020B0604030504040204" pitchFamily="34" charset="0"/>
                <a:ea typeface="Calibri" panose="020F0502020204030204" pitchFamily="34" charset="0"/>
                <a:cs typeface="Calibri" panose="020F0502020204030204" pitchFamily="34" charset="0"/>
              </a:rPr>
              <a:t>på</a:t>
            </a:r>
            <a:r>
              <a:rPr lang="sv-SE" sz="1800" spc="-25" dirty="0">
                <a:effectLst/>
                <a:latin typeface="Verdana" panose="020B0604030504040204" pitchFamily="34" charset="0"/>
                <a:ea typeface="Calibri" panose="020F0502020204030204" pitchFamily="34" charset="0"/>
                <a:cs typeface="Calibri" panose="020F0502020204030204" pitchFamily="34" charset="0"/>
              </a:rPr>
              <a:t> </a:t>
            </a:r>
            <a:r>
              <a:rPr lang="sv-SE" sz="1800" dirty="0">
                <a:effectLst/>
                <a:latin typeface="Verdana" panose="020B0604030504040204" pitchFamily="34" charset="0"/>
                <a:ea typeface="Calibri" panose="020F0502020204030204" pitchFamily="34" charset="0"/>
                <a:cs typeface="Calibri" panose="020F0502020204030204" pitchFamily="34" charset="0"/>
              </a:rPr>
              <a:t>vad</a:t>
            </a:r>
            <a:r>
              <a:rPr lang="sv-SE" sz="1800" spc="-15" dirty="0">
                <a:effectLst/>
                <a:latin typeface="Verdana" panose="020B0604030504040204" pitchFamily="34" charset="0"/>
                <a:ea typeface="Calibri" panose="020F0502020204030204" pitchFamily="34" charset="0"/>
                <a:cs typeface="Calibri" panose="020F0502020204030204" pitchFamily="34" charset="0"/>
              </a:rPr>
              <a:t> </a:t>
            </a:r>
            <a:r>
              <a:rPr lang="sv-SE" sz="1800" dirty="0">
                <a:effectLst/>
                <a:latin typeface="Verdana" panose="020B0604030504040204" pitchFamily="34" charset="0"/>
                <a:ea typeface="Calibri" panose="020F0502020204030204" pitchFamily="34" charset="0"/>
                <a:cs typeface="Calibri" panose="020F0502020204030204" pitchFamily="34" charset="0"/>
              </a:rPr>
              <a:t>som</a:t>
            </a:r>
            <a:r>
              <a:rPr lang="sv-SE" sz="1800" spc="-5" dirty="0">
                <a:effectLst/>
                <a:latin typeface="Verdana" panose="020B0604030504040204" pitchFamily="34" charset="0"/>
                <a:ea typeface="Calibri" panose="020F0502020204030204" pitchFamily="34" charset="0"/>
                <a:cs typeface="Calibri" panose="020F0502020204030204" pitchFamily="34" charset="0"/>
              </a:rPr>
              <a:t> </a:t>
            </a:r>
            <a:r>
              <a:rPr lang="sv-SE" sz="1800" dirty="0">
                <a:effectLst/>
                <a:latin typeface="Verdana" panose="020B0604030504040204" pitchFamily="34" charset="0"/>
                <a:ea typeface="Calibri" panose="020F0502020204030204" pitchFamily="34" charset="0"/>
                <a:cs typeface="Calibri" panose="020F0502020204030204" pitchFamily="34" charset="0"/>
              </a:rPr>
              <a:t>kan</a:t>
            </a:r>
            <a:r>
              <a:rPr lang="sv-SE" sz="1800" spc="-25" dirty="0">
                <a:effectLst/>
                <a:latin typeface="Verdana" panose="020B0604030504040204" pitchFamily="34" charset="0"/>
                <a:ea typeface="Calibri" panose="020F0502020204030204" pitchFamily="34" charset="0"/>
                <a:cs typeface="Calibri" panose="020F0502020204030204" pitchFamily="34" charset="0"/>
              </a:rPr>
              <a:t> </a:t>
            </a:r>
            <a:r>
              <a:rPr lang="sv-SE" sz="1800" dirty="0">
                <a:effectLst/>
                <a:latin typeface="Verdana" panose="020B0604030504040204" pitchFamily="34" charset="0"/>
                <a:ea typeface="Calibri" panose="020F0502020204030204" pitchFamily="34" charset="0"/>
                <a:cs typeface="Calibri" panose="020F0502020204030204" pitchFamily="34" charset="0"/>
              </a:rPr>
              <a:t>sägas</a:t>
            </a:r>
            <a:r>
              <a:rPr lang="sv-SE" sz="1800" spc="-10" dirty="0">
                <a:effectLst/>
                <a:latin typeface="Verdana" panose="020B0604030504040204" pitchFamily="34" charset="0"/>
                <a:ea typeface="Calibri" panose="020F0502020204030204" pitchFamily="34" charset="0"/>
                <a:cs typeface="Calibri" panose="020F0502020204030204" pitchFamily="34" charset="0"/>
              </a:rPr>
              <a:t> </a:t>
            </a:r>
            <a:r>
              <a:rPr lang="sv-SE" sz="1800" dirty="0">
                <a:effectLst/>
                <a:latin typeface="Verdana" panose="020B0604030504040204" pitchFamily="34" charset="0"/>
                <a:ea typeface="Calibri" panose="020F0502020204030204" pitchFamily="34" charset="0"/>
                <a:cs typeface="Calibri" panose="020F0502020204030204" pitchFamily="34" charset="0"/>
              </a:rPr>
              <a:t>till</a:t>
            </a:r>
            <a:r>
              <a:rPr lang="sv-SE" sz="1800" spc="-10" dirty="0">
                <a:effectLst/>
                <a:latin typeface="Verdana" panose="020B0604030504040204" pitchFamily="34" charset="0"/>
                <a:ea typeface="Calibri" panose="020F0502020204030204" pitchFamily="34" charset="0"/>
                <a:cs typeface="Calibri" panose="020F0502020204030204" pitchFamily="34" charset="0"/>
              </a:rPr>
              <a:t> </a:t>
            </a:r>
            <a:r>
              <a:rPr lang="sv-SE" sz="1800" dirty="0">
                <a:effectLst/>
                <a:latin typeface="Verdana" panose="020B0604030504040204" pitchFamily="34" charset="0"/>
                <a:ea typeface="Calibri" panose="020F0502020204030204" pitchFamily="34" charset="0"/>
                <a:cs typeface="Calibri" panose="020F0502020204030204" pitchFamily="34" charset="0"/>
              </a:rPr>
              <a:t>respektive</a:t>
            </a:r>
            <a:r>
              <a:rPr lang="sv-SE" sz="1800" spc="-20" dirty="0">
                <a:effectLst/>
                <a:latin typeface="Verdana" panose="020B0604030504040204" pitchFamily="34" charset="0"/>
                <a:ea typeface="Calibri" panose="020F0502020204030204" pitchFamily="34" charset="0"/>
                <a:cs typeface="Calibri" panose="020F0502020204030204" pitchFamily="34" charset="0"/>
              </a:rPr>
              <a:t> </a:t>
            </a:r>
            <a:r>
              <a:rPr lang="sv-SE" sz="1800" dirty="0">
                <a:effectLst/>
                <a:latin typeface="Verdana" panose="020B0604030504040204" pitchFamily="34" charset="0"/>
                <a:ea typeface="Calibri" panose="020F0502020204030204" pitchFamily="34" charset="0"/>
                <a:cs typeface="Calibri" panose="020F0502020204030204" pitchFamily="34" charset="0"/>
              </a:rPr>
              <a:t>bild. </a:t>
            </a:r>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1</a:t>
            </a:fld>
            <a:endParaRPr lang="sv-SE" dirty="0"/>
          </a:p>
        </p:txBody>
      </p:sp>
    </p:spTree>
    <p:extLst>
      <p:ext uri="{BB962C8B-B14F-4D97-AF65-F5344CB8AC3E}">
        <p14:creationId xmlns:p14="http://schemas.microsoft.com/office/powerpoint/2010/main" val="10908151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171450" indent="-171450">
              <a:buFont typeface="Arial" panose="020B0604020202020204" pitchFamily="34" charset="0"/>
              <a:buChar char="•"/>
            </a:pPr>
            <a:r>
              <a:rPr lang="sv-SE" i="0" dirty="0"/>
              <a:t>Grundläggande hygienrutiner innebär att vi </a:t>
            </a:r>
            <a:r>
              <a:rPr lang="sv-SE" i="0" u="none" dirty="0">
                <a:solidFill>
                  <a:srgbClr val="FF0000"/>
                </a:solidFill>
                <a:highlight>
                  <a:srgbClr val="FFFF00"/>
                </a:highlight>
              </a:rPr>
              <a:t>som arbetar</a:t>
            </a:r>
            <a:r>
              <a:rPr lang="sv-SE" i="0" u="none" dirty="0">
                <a:solidFill>
                  <a:srgbClr val="FF0000"/>
                </a:solidFill>
              </a:rPr>
              <a:t> </a:t>
            </a:r>
            <a:r>
              <a:rPr lang="sv-SE" i="0" dirty="0"/>
              <a:t>i vissa situationer använder handdesinfektionsmedel (handsprit), handskar och plastförkläde för engångsbruk. Det innebär också att vi ska ha rutiner för städ och tvätt.</a:t>
            </a:r>
            <a:endParaRPr lang="sv-SE" i="0" strike="sngStrike" dirty="0">
              <a:ea typeface="Verdana"/>
            </a:endParaRPr>
          </a:p>
          <a:p>
            <a:pPr marL="171450" indent="-171450">
              <a:buFont typeface="Arial" panose="020B0604020202020204" pitchFamily="34" charset="0"/>
              <a:buChar char="•"/>
            </a:pPr>
            <a:r>
              <a:rPr lang="sv-SE" i="0" dirty="0"/>
              <a:t>Handsprit används när vi </a:t>
            </a:r>
            <a:r>
              <a:rPr lang="sv-SE" i="0" u="none" dirty="0"/>
              <a:t>som arbetar</a:t>
            </a:r>
            <a:r>
              <a:rPr lang="sv-SE" i="0" dirty="0"/>
              <a:t> kommer i kontakt med kroppsvätskor som till exempel blod, urin, avföring och kräkning. Alla människor bär på cirka två kilo bakterier (mikroorganismer) vilket är nödvändigt för att vi ska överleva. Dessa bakterier tillhör vår så kallade normalflora, vilket innebär att de skyddar oss från bli sjuka. En stor del av våra mikroorganismer finns i våra kroppsvätskor som blod, urin, avföring och kräkning. När vi </a:t>
            </a:r>
            <a:r>
              <a:rPr lang="sv-SE" i="0" u="none" dirty="0"/>
              <a:t>som arbetar </a:t>
            </a:r>
            <a:r>
              <a:rPr lang="sv-SE" i="0" dirty="0"/>
              <a:t>kommer i kontakt med andras kroppsvätskor finns det risk att vi kan föra mikroorganismerna vidare, till exempel via våra händer</a:t>
            </a:r>
            <a:r>
              <a:rPr lang="sv-SE" dirty="0"/>
              <a:t>.</a:t>
            </a:r>
            <a:endParaRPr lang="sv-SE" b="0" i="0" dirty="0">
              <a:solidFill>
                <a:srgbClr val="FF0000"/>
              </a:solidFill>
              <a:ea typeface="Verdana"/>
            </a:endParaRPr>
          </a:p>
          <a:p>
            <a:pPr marL="171450" indent="-171450">
              <a:buFont typeface="Arial" panose="020B0604020202020204" pitchFamily="34" charset="0"/>
              <a:buChar char="•"/>
            </a:pPr>
            <a:r>
              <a:rPr lang="sv-SE" i="0" dirty="0"/>
              <a:t>Rätt sorts handsprit är inte uttorkande utan smörjer och skyddar huden. Handspriten ska vara godkänd enligt standarden EN 1500 samt CE-märkt. För att vi ska kunna göra rätt ska handspriten finnas lättillgänglig.</a:t>
            </a:r>
            <a:endParaRPr lang="sv-SE" i="0" dirty="0">
              <a:ea typeface="Verdana"/>
            </a:endParaRPr>
          </a:p>
          <a:p>
            <a:pPr marL="171450" indent="-171450">
              <a:buFont typeface="Arial" panose="020B0604020202020204" pitchFamily="34" charset="0"/>
              <a:buChar char="•"/>
            </a:pPr>
            <a:r>
              <a:rPr lang="sv-SE" i="0" dirty="0"/>
              <a:t>I vissa situationer ska vi tvätta händerna innan vi spritar dem och det är när vi är smutsiga eller kladdiga, hanterar livsmedel eller hjälper någon som har diarré eller kräkning.</a:t>
            </a:r>
            <a:endParaRPr lang="sv-SE" i="0" dirty="0">
              <a:ea typeface="Verdana"/>
            </a:endParaRPr>
          </a:p>
          <a:p>
            <a:pPr marL="171450" indent="-171450">
              <a:buFont typeface="Arial" panose="020B0604020202020204" pitchFamily="34" charset="0"/>
              <a:buChar char="•"/>
            </a:pPr>
            <a:r>
              <a:rPr lang="sv-SE" i="0" dirty="0"/>
              <a:t>Handskar ska användas när vi kommer i kontakt med någon annan persons kroppsvätskor. Genom att använda handskar vid kontakt med kroppsvätskor, minskar vi mängden mikroorganismer på händerna så att handspriten har större möjlighet att ha effekt. Det är viktigt att byta handskar </a:t>
            </a:r>
            <a:r>
              <a:rPr lang="sv-SE" b="0" i="0" dirty="0">
                <a:solidFill>
                  <a:srgbClr val="C00000"/>
                </a:solidFill>
              </a:rPr>
              <a:t>och sprita händerna </a:t>
            </a:r>
            <a:r>
              <a:rPr lang="sv-SE" i="0" dirty="0"/>
              <a:t>mellan olika arbetsmoment så att man inte växlar från smutsigt till rent. Ett exempel är att när man torkat upp en kräkning ska handskarna omedelbart bytas, innan man fortsätter med något annat moment. Om handskar behövs till det nya momentet tar man ett nytt par.</a:t>
            </a:r>
            <a:endParaRPr lang="sv-SE" i="0" dirty="0">
              <a:ea typeface="Verdana"/>
            </a:endParaRPr>
          </a:p>
          <a:p>
            <a:pPr marL="171450" indent="-171450">
              <a:buFont typeface="Arial" panose="020B0604020202020204" pitchFamily="34" charset="0"/>
              <a:buChar char="•"/>
            </a:pPr>
            <a:r>
              <a:rPr lang="sv-SE" i="0" dirty="0"/>
              <a:t>Plastförkläde för engångsbruk används för att skydda kläderna från stänk och kroppsvätskor. Exempel på när vi ska använda plastförkläde är när vi torkar upp efter någon som kräkts eller haft diarré samt vid städning av toaletter. Plastförklädet är engångs och ska slängas efter varje användning.</a:t>
            </a:r>
            <a:endParaRPr lang="sv-SE" i="1" dirty="0">
              <a:ea typeface="Verdana"/>
            </a:endParaRPr>
          </a:p>
        </p:txBody>
      </p:sp>
      <p:sp>
        <p:nvSpPr>
          <p:cNvPr id="4" name="Platshållare för bildnummer 3"/>
          <p:cNvSpPr>
            <a:spLocks noGrp="1"/>
          </p:cNvSpPr>
          <p:nvPr>
            <p:ph type="sldNum" sz="quarter" idx="5"/>
          </p:nvPr>
        </p:nvSpPr>
        <p:spPr/>
        <p:txBody>
          <a:bodyPr/>
          <a:lstStyle/>
          <a:p>
            <a:fld id="{055BFA82-BD73-4185-B828-63168F0B5499}" type="slidenum">
              <a:rPr lang="sv-SE" smtClean="0"/>
              <a:t>2</a:t>
            </a:fld>
            <a:endParaRPr lang="sv-SE" dirty="0"/>
          </a:p>
        </p:txBody>
      </p:sp>
    </p:spTree>
    <p:extLst>
      <p:ext uri="{BB962C8B-B14F-4D97-AF65-F5344CB8AC3E}">
        <p14:creationId xmlns:p14="http://schemas.microsoft.com/office/powerpoint/2010/main" val="14001610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342900" marR="653415" lvl="0" indent="-342900" algn="just">
              <a:spcBef>
                <a:spcPts val="735"/>
              </a:spcBef>
              <a:spcAft>
                <a:spcPts val="0"/>
              </a:spcAft>
              <a:buSzPts val="1100"/>
              <a:buFont typeface="Symbol" panose="05050102010706020507" pitchFamily="18" charset="2"/>
              <a:buChar char=""/>
              <a:tabLst>
                <a:tab pos="753110" algn="l"/>
              </a:tabLst>
            </a:pPr>
            <a:r>
              <a:rPr lang="sv-SE" sz="1800" dirty="0">
                <a:effectLst/>
                <a:latin typeface="Verdana" panose="020B0604030504040204" pitchFamily="34" charset="0"/>
                <a:ea typeface="Symbol" panose="05050102010706020507" pitchFamily="18" charset="2"/>
                <a:cs typeface="Symbol" panose="05050102010706020507" pitchFamily="18" charset="2"/>
              </a:rPr>
              <a:t>När vi </a:t>
            </a:r>
            <a:r>
              <a:rPr lang="sv-SE" sz="1800" u="none" dirty="0">
                <a:effectLst/>
                <a:latin typeface="Verdana" panose="020B0604030504040204" pitchFamily="34" charset="0"/>
                <a:ea typeface="Symbol" panose="05050102010706020507" pitchFamily="18" charset="2"/>
                <a:cs typeface="Symbol" panose="05050102010706020507" pitchFamily="18" charset="2"/>
              </a:rPr>
              <a:t>som arbetar</a:t>
            </a:r>
            <a:r>
              <a:rPr lang="sv-SE" sz="1800" dirty="0">
                <a:effectLst/>
                <a:latin typeface="Verdana" panose="020B0604030504040204" pitchFamily="34" charset="0"/>
                <a:ea typeface="Symbol" panose="05050102010706020507" pitchFamily="18" charset="2"/>
                <a:cs typeface="Symbol" panose="05050102010706020507" pitchFamily="18" charset="2"/>
              </a:rPr>
              <a:t> har</a:t>
            </a:r>
            <a:r>
              <a:rPr lang="sv-SE" sz="1800" spc="-5" dirty="0">
                <a:effectLst/>
                <a:latin typeface="Verdana" panose="020B0604030504040204" pitchFamily="34" charset="0"/>
                <a:ea typeface="Symbol" panose="05050102010706020507" pitchFamily="18" charset="2"/>
                <a:cs typeface="Symbol" panose="05050102010706020507" pitchFamily="18" charset="2"/>
              </a:rPr>
              <a:t> </a:t>
            </a:r>
            <a:r>
              <a:rPr lang="sv-SE" sz="1800" dirty="0">
                <a:effectLst/>
                <a:latin typeface="Verdana" panose="020B0604030504040204" pitchFamily="34" charset="0"/>
                <a:ea typeface="Symbol" panose="05050102010706020507" pitchFamily="18" charset="2"/>
                <a:cs typeface="Symbol" panose="05050102010706020507" pitchFamily="18" charset="2"/>
              </a:rPr>
              <a:t>symtom som diarré och kräkningar ska vi inte vara på arbetsplatsen. Om vi blir sjuka medan vi arbetar ska vi så snabbt som möjligt gå hem. Rekommendationen</a:t>
            </a:r>
            <a:r>
              <a:rPr lang="sv-SE" sz="1800" spc="-10" dirty="0">
                <a:effectLst/>
                <a:latin typeface="Verdana" panose="020B0604030504040204" pitchFamily="34" charset="0"/>
                <a:ea typeface="Symbol" panose="05050102010706020507" pitchFamily="18" charset="2"/>
                <a:cs typeface="Symbol" panose="05050102010706020507" pitchFamily="18" charset="2"/>
              </a:rPr>
              <a:t> </a:t>
            </a:r>
            <a:r>
              <a:rPr lang="sv-SE" sz="1800" dirty="0">
                <a:effectLst/>
                <a:latin typeface="Verdana" panose="020B0604030504040204" pitchFamily="34" charset="0"/>
                <a:ea typeface="Symbol" panose="05050102010706020507" pitchFamily="18" charset="2"/>
                <a:cs typeface="Symbol" panose="05050102010706020507" pitchFamily="18" charset="2"/>
              </a:rPr>
              <a:t>är att personal som varit sjuk</a:t>
            </a:r>
            <a:r>
              <a:rPr lang="sv-SE" sz="1800" spc="-5" dirty="0">
                <a:effectLst/>
                <a:latin typeface="Verdana" panose="020B0604030504040204" pitchFamily="34" charset="0"/>
                <a:ea typeface="Symbol" panose="05050102010706020507" pitchFamily="18" charset="2"/>
                <a:cs typeface="Symbol" panose="05050102010706020507" pitchFamily="18" charset="2"/>
              </a:rPr>
              <a:t> </a:t>
            </a:r>
            <a:r>
              <a:rPr lang="sv-SE" sz="1800" dirty="0">
                <a:effectLst/>
                <a:latin typeface="Verdana" panose="020B0604030504040204" pitchFamily="34" charset="0"/>
                <a:ea typeface="Symbol" panose="05050102010706020507" pitchFamily="18" charset="2"/>
                <a:cs typeface="Symbol" panose="05050102010706020507" pitchFamily="18" charset="2"/>
              </a:rPr>
              <a:t>med diarré eller</a:t>
            </a:r>
            <a:r>
              <a:rPr lang="sv-SE" sz="1800" spc="-10" dirty="0">
                <a:effectLst/>
                <a:latin typeface="Verdana" panose="020B0604030504040204" pitchFamily="34" charset="0"/>
                <a:ea typeface="Symbol" panose="05050102010706020507" pitchFamily="18" charset="2"/>
                <a:cs typeface="Symbol" panose="05050102010706020507" pitchFamily="18" charset="2"/>
              </a:rPr>
              <a:t> </a:t>
            </a:r>
            <a:r>
              <a:rPr lang="sv-SE" sz="1800" dirty="0">
                <a:effectLst/>
                <a:latin typeface="Verdana" panose="020B0604030504040204" pitchFamily="34" charset="0"/>
                <a:ea typeface="Symbol" panose="05050102010706020507" pitchFamily="18" charset="2"/>
                <a:cs typeface="Symbol" panose="05050102010706020507" pitchFamily="18" charset="2"/>
              </a:rPr>
              <a:t>kräkningar bör</a:t>
            </a:r>
            <a:r>
              <a:rPr lang="sv-SE" sz="1800" spc="-10" dirty="0">
                <a:effectLst/>
                <a:latin typeface="Verdana" panose="020B0604030504040204" pitchFamily="34" charset="0"/>
                <a:ea typeface="Symbol" panose="05050102010706020507" pitchFamily="18" charset="2"/>
                <a:cs typeface="Symbol" panose="05050102010706020507" pitchFamily="18" charset="2"/>
              </a:rPr>
              <a:t> </a:t>
            </a:r>
            <a:r>
              <a:rPr lang="sv-SE" sz="1800" dirty="0">
                <a:effectLst/>
                <a:latin typeface="Verdana" panose="020B0604030504040204" pitchFamily="34" charset="0"/>
                <a:ea typeface="Symbol" panose="05050102010706020507" pitchFamily="18" charset="2"/>
                <a:cs typeface="Symbol" panose="05050102010706020507" pitchFamily="18" charset="2"/>
              </a:rPr>
              <a:t>vänta</a:t>
            </a:r>
            <a:r>
              <a:rPr lang="sv-SE" sz="1800" spc="-20" dirty="0">
                <a:effectLst/>
                <a:latin typeface="Verdana" panose="020B0604030504040204" pitchFamily="34" charset="0"/>
                <a:ea typeface="Symbol" panose="05050102010706020507" pitchFamily="18" charset="2"/>
                <a:cs typeface="Symbol" panose="05050102010706020507" pitchFamily="18" charset="2"/>
              </a:rPr>
              <a:t> </a:t>
            </a:r>
            <a:r>
              <a:rPr lang="sv-SE" sz="1800" dirty="0">
                <a:effectLst/>
                <a:latin typeface="Verdana" panose="020B0604030504040204" pitchFamily="34" charset="0"/>
                <a:ea typeface="Symbol" panose="05050102010706020507" pitchFamily="18" charset="2"/>
                <a:cs typeface="Symbol" panose="05050102010706020507" pitchFamily="18" charset="2"/>
              </a:rPr>
              <a:t>48</a:t>
            </a:r>
            <a:r>
              <a:rPr lang="sv-SE" sz="1800" spc="-20" dirty="0">
                <a:effectLst/>
                <a:latin typeface="Verdana" panose="020B0604030504040204" pitchFamily="34" charset="0"/>
                <a:ea typeface="Symbol" panose="05050102010706020507" pitchFamily="18" charset="2"/>
                <a:cs typeface="Symbol" panose="05050102010706020507" pitchFamily="18" charset="2"/>
              </a:rPr>
              <a:t> </a:t>
            </a:r>
            <a:r>
              <a:rPr lang="sv-SE" sz="1800" dirty="0">
                <a:effectLst/>
                <a:latin typeface="Verdana" panose="020B0604030504040204" pitchFamily="34" charset="0"/>
                <a:ea typeface="Symbol" panose="05050102010706020507" pitchFamily="18" charset="2"/>
                <a:cs typeface="Symbol" panose="05050102010706020507" pitchFamily="18" charset="2"/>
              </a:rPr>
              <a:t>timmar</a:t>
            </a:r>
            <a:r>
              <a:rPr lang="sv-SE" sz="1800" spc="-25" dirty="0">
                <a:effectLst/>
                <a:latin typeface="Verdana" panose="020B0604030504040204" pitchFamily="34" charset="0"/>
                <a:ea typeface="Symbol" panose="05050102010706020507" pitchFamily="18" charset="2"/>
                <a:cs typeface="Symbol" panose="05050102010706020507" pitchFamily="18" charset="2"/>
              </a:rPr>
              <a:t> </a:t>
            </a:r>
            <a:r>
              <a:rPr lang="sv-SE" sz="1800" dirty="0">
                <a:effectLst/>
                <a:latin typeface="Verdana" panose="020B0604030504040204" pitchFamily="34" charset="0"/>
                <a:ea typeface="Symbol" panose="05050102010706020507" pitchFamily="18" charset="2"/>
                <a:cs typeface="Symbol" panose="05050102010706020507" pitchFamily="18" charset="2"/>
              </a:rPr>
              <a:t>innan</a:t>
            </a:r>
            <a:r>
              <a:rPr lang="sv-SE" sz="1800" spc="-15" dirty="0">
                <a:effectLst/>
                <a:latin typeface="Verdana" panose="020B0604030504040204" pitchFamily="34" charset="0"/>
                <a:ea typeface="Symbol" panose="05050102010706020507" pitchFamily="18" charset="2"/>
                <a:cs typeface="Symbol" panose="05050102010706020507" pitchFamily="18" charset="2"/>
              </a:rPr>
              <a:t> </a:t>
            </a:r>
            <a:r>
              <a:rPr lang="sv-SE" sz="1800" dirty="0">
                <a:effectLst/>
                <a:latin typeface="Verdana" panose="020B0604030504040204" pitchFamily="34" charset="0"/>
                <a:ea typeface="Symbol" panose="05050102010706020507" pitchFamily="18" charset="2"/>
                <a:cs typeface="Symbol" panose="05050102010706020507" pitchFamily="18" charset="2"/>
              </a:rPr>
              <a:t>återgång</a:t>
            </a:r>
            <a:r>
              <a:rPr lang="sv-SE" sz="1800" spc="-15" dirty="0">
                <a:effectLst/>
                <a:latin typeface="Verdana" panose="020B0604030504040204" pitchFamily="34" charset="0"/>
                <a:ea typeface="Symbol" panose="05050102010706020507" pitchFamily="18" charset="2"/>
                <a:cs typeface="Symbol" panose="05050102010706020507" pitchFamily="18" charset="2"/>
              </a:rPr>
              <a:t> </a:t>
            </a:r>
            <a:r>
              <a:rPr lang="sv-SE" sz="1800" dirty="0">
                <a:effectLst/>
                <a:latin typeface="Verdana" panose="020B0604030504040204" pitchFamily="34" charset="0"/>
                <a:ea typeface="Symbol" panose="05050102010706020507" pitchFamily="18" charset="2"/>
                <a:cs typeface="Symbol" panose="05050102010706020507" pitchFamily="18" charset="2"/>
              </a:rPr>
              <a:t>till</a:t>
            </a:r>
            <a:r>
              <a:rPr lang="sv-SE" sz="1800" spc="-10" dirty="0">
                <a:effectLst/>
                <a:latin typeface="Verdana" panose="020B0604030504040204" pitchFamily="34" charset="0"/>
                <a:ea typeface="Symbol" panose="05050102010706020507" pitchFamily="18" charset="2"/>
                <a:cs typeface="Symbol" panose="05050102010706020507" pitchFamily="18" charset="2"/>
              </a:rPr>
              <a:t> </a:t>
            </a:r>
            <a:r>
              <a:rPr lang="sv-SE" sz="1800" dirty="0">
                <a:effectLst/>
                <a:latin typeface="Verdana" panose="020B0604030504040204" pitchFamily="34" charset="0"/>
                <a:ea typeface="Symbol" panose="05050102010706020507" pitchFamily="18" charset="2"/>
                <a:cs typeface="Symbol" panose="05050102010706020507" pitchFamily="18" charset="2"/>
              </a:rPr>
              <a:t>arbete</a:t>
            </a:r>
            <a:r>
              <a:rPr lang="sv-SE" sz="1800" spc="-20" dirty="0">
                <a:effectLst/>
                <a:latin typeface="Verdana" panose="020B0604030504040204" pitchFamily="34" charset="0"/>
                <a:ea typeface="Symbol" panose="05050102010706020507" pitchFamily="18" charset="2"/>
                <a:cs typeface="Symbol" panose="05050102010706020507" pitchFamily="18" charset="2"/>
              </a:rPr>
              <a:t> </a:t>
            </a:r>
            <a:r>
              <a:rPr lang="sv-SE" sz="1800" dirty="0">
                <a:effectLst/>
                <a:latin typeface="Verdana" panose="020B0604030504040204" pitchFamily="34" charset="0"/>
                <a:ea typeface="Symbol" panose="05050102010706020507" pitchFamily="18" charset="2"/>
                <a:cs typeface="Symbol" panose="05050102010706020507" pitchFamily="18" charset="2"/>
              </a:rPr>
              <a:t>efter</a:t>
            </a:r>
            <a:r>
              <a:rPr lang="sv-SE" sz="1800" spc="-10" dirty="0">
                <a:effectLst/>
                <a:latin typeface="Verdana" panose="020B0604030504040204" pitchFamily="34" charset="0"/>
                <a:ea typeface="Symbol" panose="05050102010706020507" pitchFamily="18" charset="2"/>
                <a:cs typeface="Symbol" panose="05050102010706020507" pitchFamily="18" charset="2"/>
              </a:rPr>
              <a:t> </a:t>
            </a:r>
            <a:r>
              <a:rPr lang="sv-SE" sz="1800" dirty="0">
                <a:effectLst/>
                <a:latin typeface="Verdana" panose="020B0604030504040204" pitchFamily="34" charset="0"/>
                <a:ea typeface="Symbol" panose="05050102010706020507" pitchFamily="18" charset="2"/>
                <a:cs typeface="Symbol" panose="05050102010706020507" pitchFamily="18" charset="2"/>
              </a:rPr>
              <a:t>senaste</a:t>
            </a:r>
            <a:r>
              <a:rPr lang="sv-SE" sz="1800" spc="-10" dirty="0">
                <a:effectLst/>
                <a:latin typeface="Verdana" panose="020B0604030504040204" pitchFamily="34" charset="0"/>
                <a:ea typeface="Symbol" panose="05050102010706020507" pitchFamily="18" charset="2"/>
                <a:cs typeface="Symbol" panose="05050102010706020507" pitchFamily="18" charset="2"/>
              </a:rPr>
              <a:t> </a:t>
            </a:r>
            <a:r>
              <a:rPr lang="sv-SE" sz="1800" dirty="0">
                <a:effectLst/>
                <a:latin typeface="Verdana" panose="020B0604030504040204" pitchFamily="34" charset="0"/>
                <a:ea typeface="Symbol" panose="05050102010706020507" pitchFamily="18" charset="2"/>
                <a:cs typeface="Symbol" panose="05050102010706020507" pitchFamily="18" charset="2"/>
              </a:rPr>
              <a:t>symtom</a:t>
            </a:r>
            <a:r>
              <a:rPr lang="sv-SE" sz="1800" spc="-15" dirty="0">
                <a:effectLst/>
                <a:latin typeface="Verdana" panose="020B0604030504040204" pitchFamily="34" charset="0"/>
                <a:ea typeface="Symbol" panose="05050102010706020507" pitchFamily="18" charset="2"/>
                <a:cs typeface="Symbol" panose="05050102010706020507" pitchFamily="18" charset="2"/>
              </a:rPr>
              <a:t> </a:t>
            </a:r>
            <a:r>
              <a:rPr lang="sv-SE" sz="1800" u="none" dirty="0">
                <a:effectLst/>
                <a:latin typeface="Verdana" panose="020B0604030504040204" pitchFamily="34" charset="0"/>
                <a:ea typeface="Symbol" panose="05050102010706020507" pitchFamily="18" charset="2"/>
                <a:cs typeface="Symbol" panose="05050102010706020507" pitchFamily="18" charset="2"/>
              </a:rPr>
              <a:t>av</a:t>
            </a:r>
            <a:r>
              <a:rPr lang="sv-SE" sz="1800" u="none" spc="-5" dirty="0">
                <a:effectLst/>
                <a:latin typeface="Verdana" panose="020B0604030504040204" pitchFamily="34" charset="0"/>
                <a:ea typeface="Symbol" panose="05050102010706020507" pitchFamily="18" charset="2"/>
                <a:cs typeface="Symbol" panose="05050102010706020507" pitchFamily="18" charset="2"/>
              </a:rPr>
              <a:t> </a:t>
            </a:r>
            <a:r>
              <a:rPr lang="sv-SE" sz="1800" u="none" dirty="0">
                <a:effectLst/>
                <a:latin typeface="Verdana" panose="020B0604030504040204" pitchFamily="34" charset="0"/>
                <a:ea typeface="Symbol" panose="05050102010706020507" pitchFamily="18" charset="2"/>
                <a:cs typeface="Symbol" panose="05050102010706020507" pitchFamily="18" charset="2"/>
              </a:rPr>
              <a:t>diarré eller kräkning</a:t>
            </a:r>
            <a:r>
              <a:rPr lang="sv-SE" sz="1800" dirty="0">
                <a:effectLst/>
                <a:latin typeface="Verdana" panose="020B0604030504040204" pitchFamily="34" charset="0"/>
                <a:ea typeface="Symbol" panose="05050102010706020507" pitchFamily="18" charset="2"/>
                <a:cs typeface="Symbol" panose="05050102010706020507" pitchFamily="18" charset="2"/>
              </a:rPr>
              <a:t>.</a:t>
            </a:r>
          </a:p>
          <a:p>
            <a:pPr marL="342900" marR="653415" lvl="0" indent="-342900" algn="just">
              <a:spcBef>
                <a:spcPts val="735"/>
              </a:spcBef>
              <a:spcAft>
                <a:spcPts val="0"/>
              </a:spcAft>
              <a:buSzPts val="1100"/>
              <a:buFont typeface="Symbol" panose="05050102010706020507" pitchFamily="18" charset="2"/>
              <a:buChar char=""/>
              <a:tabLst>
                <a:tab pos="753110" algn="l"/>
              </a:tabLst>
            </a:pPr>
            <a:r>
              <a:rPr lang="sv-SE" sz="1800" dirty="0">
                <a:effectLst/>
                <a:latin typeface="Verdana" panose="020B0604030504040204" pitchFamily="34" charset="0"/>
                <a:ea typeface="Symbol" panose="05050102010706020507" pitchFamily="18" charset="2"/>
                <a:cs typeface="Symbol" panose="05050102010706020507" pitchFamily="18" charset="2"/>
              </a:rPr>
              <a:t>Om vi </a:t>
            </a:r>
            <a:r>
              <a:rPr lang="sv-SE" sz="1800" u="none" dirty="0">
                <a:effectLst/>
                <a:latin typeface="Verdana" panose="020B0604030504040204" pitchFamily="34" charset="0"/>
                <a:ea typeface="Symbol" panose="05050102010706020507" pitchFamily="18" charset="2"/>
                <a:cs typeface="Symbol" panose="05050102010706020507" pitchFamily="18" charset="2"/>
              </a:rPr>
              <a:t>som arbetar</a:t>
            </a:r>
            <a:r>
              <a:rPr lang="sv-SE" sz="1800" dirty="0">
                <a:effectLst/>
                <a:latin typeface="Verdana" panose="020B0604030504040204" pitchFamily="34" charset="0"/>
                <a:ea typeface="Symbol" panose="05050102010706020507" pitchFamily="18" charset="2"/>
                <a:cs typeface="Symbol" panose="05050102010706020507" pitchFamily="18" charset="2"/>
              </a:rPr>
              <a:t> får sår på händer och underarmar ska vi meddela ansvarig chef. I den såriga huden finns ofta bakterier </a:t>
            </a:r>
            <a:r>
              <a:rPr lang="sv-SE" sz="1800" b="0" dirty="0">
                <a:effectLst/>
                <a:latin typeface="Verdana" panose="020B0604030504040204" pitchFamily="34" charset="0"/>
                <a:ea typeface="Symbol" panose="05050102010706020507" pitchFamily="18" charset="2"/>
                <a:cs typeface="Symbol" panose="05050102010706020507" pitchFamily="18" charset="2"/>
              </a:rPr>
              <a:t>som kan spridas till andra</a:t>
            </a:r>
            <a:r>
              <a:rPr lang="sv-SE" sz="1800" b="1" dirty="0">
                <a:effectLst/>
                <a:latin typeface="Verdana" panose="020B0604030504040204" pitchFamily="34" charset="0"/>
                <a:ea typeface="Symbol" panose="05050102010706020507" pitchFamily="18" charset="2"/>
                <a:cs typeface="Symbol" panose="05050102010706020507" pitchFamily="18" charset="2"/>
              </a:rPr>
              <a:t>. </a:t>
            </a:r>
            <a:r>
              <a:rPr lang="sv-SE" sz="1800" dirty="0">
                <a:effectLst/>
                <a:latin typeface="Verdana" panose="020B0604030504040204" pitchFamily="34" charset="0"/>
                <a:ea typeface="Symbol" panose="05050102010706020507" pitchFamily="18" charset="2"/>
                <a:cs typeface="Symbol" panose="05050102010706020507" pitchFamily="18" charset="2"/>
              </a:rPr>
              <a:t>Det är därför olämpligt både med nära omvårdnad (till exempel blöjbyte, skötsel av PEG eller sårvård) och att hantera livsmedel. </a:t>
            </a:r>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3</a:t>
            </a:fld>
            <a:endParaRPr lang="sv-SE" dirty="0"/>
          </a:p>
        </p:txBody>
      </p:sp>
    </p:spTree>
    <p:extLst>
      <p:ext uri="{BB962C8B-B14F-4D97-AF65-F5344CB8AC3E}">
        <p14:creationId xmlns:p14="http://schemas.microsoft.com/office/powerpoint/2010/main" val="12063835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742950" marR="608330" lvl="1" indent="-285750" algn="just">
              <a:spcBef>
                <a:spcPts val="735"/>
              </a:spcBef>
              <a:spcAft>
                <a:spcPts val="0"/>
              </a:spcAft>
              <a:buSzPts val="1100"/>
              <a:buFont typeface="Symbol" panose="05050102010706020507" pitchFamily="18" charset="2"/>
              <a:buChar char=""/>
              <a:tabLst>
                <a:tab pos="753110" algn="l"/>
              </a:tabLst>
            </a:pPr>
            <a:r>
              <a:rPr lang="sv-SE" sz="900" dirty="0">
                <a:effectLst/>
                <a:latin typeface="Verdana" panose="020B0604030504040204" pitchFamily="34" charset="0"/>
                <a:ea typeface="Symbol" panose="05050102010706020507" pitchFamily="18" charset="2"/>
                <a:cs typeface="Symbol" panose="05050102010706020507" pitchFamily="18" charset="2"/>
              </a:rPr>
              <a:t>Städning, rengöring och, i vissa fall, desinfektion av lokaler och ytor</a:t>
            </a:r>
            <a:r>
              <a:rPr lang="sv-SE" sz="900" spc="-5"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behövs för att</a:t>
            </a:r>
            <a:r>
              <a:rPr lang="sv-SE" sz="900" spc="-15"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minska</a:t>
            </a:r>
            <a:r>
              <a:rPr lang="sv-SE" sz="900" spc="-5"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risken</a:t>
            </a:r>
            <a:r>
              <a:rPr lang="sv-SE" sz="900" spc="-10"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för</a:t>
            </a:r>
            <a:r>
              <a:rPr lang="sv-SE" sz="900" spc="-5"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smittspridning.</a:t>
            </a:r>
            <a:r>
              <a:rPr lang="sv-SE" sz="900" spc="-10"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Rengöring</a:t>
            </a:r>
            <a:r>
              <a:rPr lang="sv-SE" sz="900" spc="-10"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och</a:t>
            </a:r>
            <a:r>
              <a:rPr lang="sv-SE" sz="900" spc="-5"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desinfektion</a:t>
            </a:r>
            <a:r>
              <a:rPr lang="sv-SE" sz="900" spc="-10"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innebär</a:t>
            </a:r>
            <a:r>
              <a:rPr lang="sv-SE" sz="900" spc="-10"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att</a:t>
            </a:r>
            <a:r>
              <a:rPr lang="sv-SE" sz="900" spc="-5"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en yta</a:t>
            </a:r>
            <a:r>
              <a:rPr lang="sv-SE" sz="900" spc="-25"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mekaniskt</a:t>
            </a:r>
            <a:r>
              <a:rPr lang="sv-SE" sz="900" spc="-25"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bearbetas</a:t>
            </a:r>
            <a:r>
              <a:rPr lang="sv-SE" sz="900" spc="-15"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för</a:t>
            </a:r>
            <a:r>
              <a:rPr lang="sv-SE" sz="900" spc="-15"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att</a:t>
            </a:r>
            <a:r>
              <a:rPr lang="sv-SE" sz="900" spc="-15"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avlägsna</a:t>
            </a:r>
            <a:r>
              <a:rPr lang="sv-SE" sz="900" spc="-20"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smuts</a:t>
            </a:r>
            <a:r>
              <a:rPr lang="sv-SE" sz="900" spc="-25"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och</a:t>
            </a:r>
            <a:r>
              <a:rPr lang="sv-SE" sz="900" spc="-15"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mikroorganismer</a:t>
            </a:r>
            <a:r>
              <a:rPr lang="sv-SE" sz="900" spc="-15"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från</a:t>
            </a:r>
            <a:r>
              <a:rPr lang="sv-SE" sz="900" spc="-25"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golv, möbler, inredning och övriga ytor.</a:t>
            </a:r>
          </a:p>
          <a:p>
            <a:pPr marL="742950" marR="609600" lvl="1" indent="-285750">
              <a:spcBef>
                <a:spcPts val="595"/>
              </a:spcBef>
              <a:buSzPts val="1100"/>
              <a:buFont typeface="Symbol" panose="05050102010706020507" pitchFamily="18" charset="2"/>
              <a:buChar char=""/>
              <a:tabLst>
                <a:tab pos="752475" algn="l"/>
                <a:tab pos="753110" algn="l"/>
              </a:tabLst>
            </a:pPr>
            <a:r>
              <a:rPr lang="sv-SE" sz="900" dirty="0">
                <a:effectLst/>
                <a:latin typeface="Verdana" panose="020B0604030504040204" pitchFamily="34" charset="0"/>
                <a:ea typeface="Symbol" panose="05050102010706020507" pitchFamily="18" charset="2"/>
                <a:cs typeface="Symbol" panose="05050102010706020507" pitchFamily="18" charset="2"/>
              </a:rPr>
              <a:t>Vid rengöring används vanligt rengöringsmedel och vatten. Desinfektion innebär att ett kemiskt medel, till exempel ytdesinfektion, används för att minska</a:t>
            </a:r>
            <a:r>
              <a:rPr lang="sv-SE" sz="900" spc="-20"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mängden</a:t>
            </a:r>
            <a:r>
              <a:rPr lang="sv-SE" sz="900" spc="-20"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mikroorganismer</a:t>
            </a:r>
            <a:r>
              <a:rPr lang="sv-SE" sz="900" spc="-10"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på</a:t>
            </a:r>
            <a:r>
              <a:rPr lang="sv-SE" sz="900" spc="-25"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en</a:t>
            </a:r>
            <a:r>
              <a:rPr lang="sv-SE" sz="900" spc="-25"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yta.</a:t>
            </a:r>
            <a:r>
              <a:rPr lang="sv-SE" sz="900" spc="-5"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Vid</a:t>
            </a:r>
            <a:r>
              <a:rPr lang="sv-SE" sz="900" spc="-15"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spill</a:t>
            </a:r>
            <a:r>
              <a:rPr lang="sv-SE" sz="900" spc="-20"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av</a:t>
            </a:r>
            <a:r>
              <a:rPr lang="sv-SE" sz="900" spc="-10"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kroppsvätskor</a:t>
            </a:r>
            <a:r>
              <a:rPr lang="sv-SE" sz="900" spc="-10"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som</a:t>
            </a:r>
            <a:r>
              <a:rPr lang="sv-SE" sz="900" spc="-5"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till exempel kräkning, avföring och blod ska vi, efter rengöring, använda kemiskt medel = yt</a:t>
            </a:r>
            <a:r>
              <a:rPr lang="sv-SE" sz="900" spc="-10" dirty="0">
                <a:effectLst/>
                <a:latin typeface="Verdana" panose="020B0604030504040204" pitchFamily="34" charset="0"/>
                <a:ea typeface="Symbol" panose="05050102010706020507" pitchFamily="18" charset="2"/>
                <a:cs typeface="Symbol" panose="05050102010706020507" pitchFamily="18" charset="2"/>
              </a:rPr>
              <a:t>desinfektion.</a:t>
            </a:r>
            <a:endParaRPr lang="sv-SE" sz="900" dirty="0">
              <a:effectLst/>
              <a:latin typeface="Verdana" panose="020B0604030504040204" pitchFamily="34" charset="0"/>
              <a:ea typeface="Symbol" panose="05050102010706020507" pitchFamily="18" charset="2"/>
              <a:cs typeface="Symbol" panose="05050102010706020507" pitchFamily="18" charset="2"/>
            </a:endParaRPr>
          </a:p>
          <a:p>
            <a:pPr marL="742950" marR="636270" lvl="1" indent="-285750">
              <a:spcBef>
                <a:spcPts val="610"/>
              </a:spcBef>
              <a:spcAft>
                <a:spcPts val="0"/>
              </a:spcAft>
              <a:buSzPts val="1100"/>
              <a:buFont typeface="Symbol" panose="05050102010706020507" pitchFamily="18" charset="2"/>
              <a:buChar char=""/>
              <a:tabLst>
                <a:tab pos="752475" algn="l"/>
                <a:tab pos="753110" algn="l"/>
              </a:tabLst>
            </a:pPr>
            <a:r>
              <a:rPr lang="sv-SE" sz="900" dirty="0">
                <a:effectLst/>
                <a:latin typeface="Verdana" panose="020B0604030504040204" pitchFamily="34" charset="0"/>
                <a:ea typeface="Symbol" panose="05050102010706020507" pitchFamily="18" charset="2"/>
                <a:cs typeface="Symbol" panose="05050102010706020507" pitchFamily="18" charset="2"/>
              </a:rPr>
              <a:t>Ett exempel på desinfektion är att man vid upptäckt av spill av kroppsvätskor genast</a:t>
            </a:r>
            <a:r>
              <a:rPr lang="sv-SE" sz="900" spc="-10"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torkar</a:t>
            </a:r>
            <a:r>
              <a:rPr lang="sv-SE" sz="900" spc="-25"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upp</a:t>
            </a:r>
            <a:r>
              <a:rPr lang="sv-SE" sz="900" spc="-15"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det</a:t>
            </a:r>
            <a:r>
              <a:rPr lang="sv-SE" sz="900" spc="-20" dirty="0">
                <a:effectLst/>
                <a:latin typeface="Verdana" panose="020B0604030504040204" pitchFamily="34" charset="0"/>
                <a:ea typeface="Symbol" panose="05050102010706020507" pitchFamily="18" charset="2"/>
                <a:cs typeface="Symbol" panose="05050102010706020507" pitchFamily="18" charset="2"/>
              </a:rPr>
              <a:t> med vanligt rengöringsmedel och vatten, därefter bearbetas ytan med ett </a:t>
            </a:r>
            <a:r>
              <a:rPr lang="sv-SE" sz="900" dirty="0">
                <a:effectLst/>
                <a:latin typeface="Verdana" panose="020B0604030504040204" pitchFamily="34" charset="0"/>
                <a:ea typeface="Symbol" panose="05050102010706020507" pitchFamily="18" charset="2"/>
                <a:cs typeface="Symbol" panose="05050102010706020507" pitchFamily="18" charset="2"/>
              </a:rPr>
              <a:t>lämpligt</a:t>
            </a:r>
            <a:r>
              <a:rPr lang="sv-SE" sz="900" spc="-20"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kemiskt</a:t>
            </a:r>
            <a:r>
              <a:rPr lang="sv-SE" sz="900" spc="-20"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medel (ytdesinfektionsmedel).</a:t>
            </a:r>
            <a:r>
              <a:rPr lang="sv-SE" sz="900" spc="-20"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Handskar</a:t>
            </a:r>
            <a:r>
              <a:rPr lang="sv-SE" sz="900" spc="-10"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ska</a:t>
            </a:r>
            <a:r>
              <a:rPr lang="sv-SE" sz="900" spc="-25"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användas när man använder ytdesinfektionsmedel.</a:t>
            </a:r>
          </a:p>
          <a:p>
            <a:pPr marL="742950" marR="886460" lvl="1" indent="-285750">
              <a:spcBef>
                <a:spcPts val="595"/>
              </a:spcBef>
              <a:buSzPts val="1100"/>
              <a:buFont typeface="Symbol" panose="05050102010706020507" pitchFamily="18" charset="2"/>
              <a:buChar char=""/>
              <a:tabLst>
                <a:tab pos="752475" algn="l"/>
                <a:tab pos="753110" algn="l"/>
              </a:tabLst>
            </a:pPr>
            <a:r>
              <a:rPr lang="sv-SE" sz="900" dirty="0">
                <a:effectLst/>
                <a:latin typeface="Verdana" panose="020B0604030504040204" pitchFamily="34" charset="0"/>
                <a:ea typeface="Symbol" panose="05050102010706020507" pitchFamily="18" charset="2"/>
                <a:cs typeface="Symbol" panose="05050102010706020507" pitchFamily="18" charset="2"/>
              </a:rPr>
              <a:t>Ta</a:t>
            </a:r>
            <a:r>
              <a:rPr lang="sv-SE" sz="900" spc="-15"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ordentligt</a:t>
            </a:r>
            <a:r>
              <a:rPr lang="sv-SE" sz="900" spc="-25"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med</a:t>
            </a:r>
            <a:r>
              <a:rPr lang="sv-SE" sz="900" spc="-15"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desinfektionsmedel</a:t>
            </a:r>
            <a:r>
              <a:rPr lang="sv-SE" sz="900" spc="-30"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på</a:t>
            </a:r>
            <a:r>
              <a:rPr lang="sv-SE" sz="900" spc="-15"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engångspapper</a:t>
            </a:r>
            <a:r>
              <a:rPr lang="sv-SE" sz="900" spc="-15"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och</a:t>
            </a:r>
            <a:r>
              <a:rPr lang="sv-SE" sz="900" spc="-30"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gnugga</a:t>
            </a:r>
            <a:r>
              <a:rPr lang="sv-SE" sz="900" spc="-15"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ytan ordentligt tills medlet har torkat in.</a:t>
            </a:r>
          </a:p>
          <a:p>
            <a:pPr marL="742950" marR="597535" lvl="1" indent="-285750">
              <a:spcBef>
                <a:spcPts val="605"/>
              </a:spcBef>
              <a:spcAft>
                <a:spcPts val="0"/>
              </a:spcAft>
              <a:buSzPts val="1100"/>
              <a:buFont typeface="Symbol" panose="05050102010706020507" pitchFamily="18" charset="2"/>
              <a:buChar char=""/>
              <a:tabLst>
                <a:tab pos="752475" algn="l"/>
                <a:tab pos="753110" algn="l"/>
              </a:tabLst>
            </a:pPr>
            <a:r>
              <a:rPr lang="sv-SE" sz="900" dirty="0">
                <a:effectLst/>
                <a:latin typeface="Verdana" panose="020B0604030504040204" pitchFamily="34" charset="0"/>
                <a:ea typeface="Symbol" panose="05050102010706020507" pitchFamily="18" charset="2"/>
                <a:cs typeface="Symbol" panose="05050102010706020507" pitchFamily="18" charset="2"/>
              </a:rPr>
              <a:t>Som</a:t>
            </a:r>
            <a:r>
              <a:rPr lang="sv-SE" sz="900" spc="-20"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stöd</a:t>
            </a:r>
            <a:r>
              <a:rPr lang="sv-SE" sz="900" spc="-15"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i</a:t>
            </a:r>
            <a:r>
              <a:rPr lang="sv-SE" sz="900" spc="-10"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arbetet</a:t>
            </a:r>
            <a:r>
              <a:rPr lang="sv-SE" sz="900" spc="-20"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är</a:t>
            </a:r>
            <a:r>
              <a:rPr lang="sv-SE" sz="900" spc="-10"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det</a:t>
            </a:r>
            <a:r>
              <a:rPr lang="sv-SE" sz="900" spc="-10"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bra</a:t>
            </a:r>
            <a:r>
              <a:rPr lang="sv-SE" sz="900" spc="-10"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att</a:t>
            </a:r>
            <a:r>
              <a:rPr lang="sv-SE" sz="900" spc="-10"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ha</a:t>
            </a:r>
            <a:r>
              <a:rPr lang="sv-SE" sz="900" spc="-25"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en</a:t>
            </a:r>
            <a:r>
              <a:rPr lang="sv-SE" sz="900" spc="-15"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checklista</a:t>
            </a:r>
            <a:r>
              <a:rPr lang="sv-SE" sz="900" spc="-10"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som</a:t>
            </a:r>
            <a:r>
              <a:rPr lang="sv-SE" sz="900" spc="-30"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innehåller</a:t>
            </a:r>
            <a:r>
              <a:rPr lang="sv-SE" sz="900" spc="-5"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en</a:t>
            </a:r>
            <a:r>
              <a:rPr lang="sv-SE" sz="900" spc="-10"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beskrivning av när,</a:t>
            </a:r>
            <a:r>
              <a:rPr lang="sv-SE" sz="900" spc="-15"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var, hur,</a:t>
            </a:r>
            <a:r>
              <a:rPr lang="sv-SE" sz="900" spc="-15"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av</a:t>
            </a:r>
            <a:r>
              <a:rPr lang="sv-SE" sz="900" spc="-5"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vem</a:t>
            </a:r>
            <a:r>
              <a:rPr lang="sv-SE" sz="900" spc="-10"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och</a:t>
            </a:r>
            <a:r>
              <a:rPr lang="sv-SE" sz="900" spc="-5"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med</a:t>
            </a:r>
            <a:r>
              <a:rPr lang="sv-SE" sz="900" spc="-10"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vilken metod</a:t>
            </a:r>
            <a:r>
              <a:rPr lang="sv-SE" sz="900" spc="-5"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det</a:t>
            </a:r>
            <a:r>
              <a:rPr lang="sv-SE" sz="900" spc="-10"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ska städas. Om flera aktörer (externt städbolag, verksamhetens personal) ansvarar för städningen på en enhet ska det tydligt framgå vem som städar vilka ytor så att inte någon yta glöms bort.</a:t>
            </a:r>
          </a:p>
          <a:p>
            <a:pPr marL="742950" marR="637540" lvl="1" indent="-285750">
              <a:spcBef>
                <a:spcPts val="595"/>
              </a:spcBef>
              <a:spcAft>
                <a:spcPts val="0"/>
              </a:spcAft>
              <a:buSzPts val="1100"/>
              <a:buFont typeface="Symbol" panose="05050102010706020507" pitchFamily="18" charset="2"/>
              <a:buChar char=""/>
              <a:tabLst>
                <a:tab pos="754380" algn="l"/>
                <a:tab pos="755015" algn="l"/>
              </a:tabLst>
            </a:pPr>
            <a:r>
              <a:rPr lang="sv-SE" sz="900" dirty="0">
                <a:effectLst/>
                <a:latin typeface="Verdana" panose="020B0604030504040204" pitchFamily="34" charset="0"/>
                <a:ea typeface="Symbol" panose="05050102010706020507" pitchFamily="18" charset="2"/>
                <a:cs typeface="Symbol" panose="05050102010706020507" pitchFamily="18" charset="2"/>
              </a:rPr>
              <a:t>Städutrustningen ska förvaras i ett speciellt utrymme där det bland annat ska finnas upphängningsanordningar och hyllor för städutrustning. Extra viktigt är att fuktig utrustning kan förvaras så att den snabbt torkar. Golvmoppen ska tvättas</a:t>
            </a:r>
            <a:r>
              <a:rPr lang="sv-SE" sz="900" spc="-10"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i</a:t>
            </a:r>
            <a:r>
              <a:rPr lang="sv-SE" sz="900" spc="-20"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minst</a:t>
            </a:r>
            <a:r>
              <a:rPr lang="sv-SE" sz="900" spc="-20"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60</a:t>
            </a:r>
            <a:r>
              <a:rPr lang="sv-SE" sz="900" spc="-10"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°C</a:t>
            </a:r>
            <a:r>
              <a:rPr lang="sv-SE" sz="900" spc="-15"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efter</a:t>
            </a:r>
            <a:r>
              <a:rPr lang="sv-SE" sz="900" spc="-20"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användning</a:t>
            </a:r>
            <a:r>
              <a:rPr lang="sv-SE" sz="900" spc="-15"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och</a:t>
            </a:r>
            <a:r>
              <a:rPr lang="sv-SE" sz="900" spc="-10"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hängas</a:t>
            </a:r>
            <a:r>
              <a:rPr lang="sv-SE" sz="900" spc="-10"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på</a:t>
            </a:r>
            <a:r>
              <a:rPr lang="sv-SE" sz="900" spc="-25"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tork</a:t>
            </a:r>
            <a:r>
              <a:rPr lang="sv-SE" sz="900" spc="-20"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och</a:t>
            </a:r>
            <a:r>
              <a:rPr lang="sv-SE" sz="900" spc="-10"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inte</a:t>
            </a:r>
            <a:r>
              <a:rPr lang="sv-SE" sz="900" spc="-5"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bli</a:t>
            </a:r>
            <a:r>
              <a:rPr lang="sv-SE" sz="900" spc="-15"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stående</a:t>
            </a:r>
            <a:r>
              <a:rPr lang="sv-SE" sz="900" spc="-5"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i </a:t>
            </a:r>
            <a:r>
              <a:rPr lang="sv-SE" sz="900" spc="-10" dirty="0">
                <a:effectLst/>
                <a:latin typeface="Verdana" panose="020B0604030504040204" pitchFamily="34" charset="0"/>
                <a:ea typeface="Symbol" panose="05050102010706020507" pitchFamily="18" charset="2"/>
                <a:cs typeface="Symbol" panose="05050102010706020507" pitchFamily="18" charset="2"/>
              </a:rPr>
              <a:t>städhinken.</a:t>
            </a:r>
            <a:endParaRPr lang="sv-SE" sz="900" dirty="0">
              <a:effectLst/>
              <a:latin typeface="Verdana" panose="020B0604030504040204" pitchFamily="34" charset="0"/>
              <a:ea typeface="Symbol" panose="05050102010706020507" pitchFamily="18" charset="2"/>
              <a:cs typeface="Symbol" panose="05050102010706020507" pitchFamily="18" charset="2"/>
            </a:endParaRPr>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4</a:t>
            </a:fld>
            <a:endParaRPr lang="sv-SE" dirty="0"/>
          </a:p>
        </p:txBody>
      </p:sp>
    </p:spTree>
    <p:extLst>
      <p:ext uri="{BB962C8B-B14F-4D97-AF65-F5344CB8AC3E}">
        <p14:creationId xmlns:p14="http://schemas.microsoft.com/office/powerpoint/2010/main" val="23214380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742950" marR="708025" lvl="1" indent="-285750">
              <a:spcBef>
                <a:spcPts val="735"/>
              </a:spcBef>
              <a:spcAft>
                <a:spcPts val="0"/>
              </a:spcAft>
              <a:buSzPts val="1100"/>
              <a:buFont typeface="Symbol" panose="05050102010706020507" pitchFamily="18" charset="2"/>
              <a:buChar char=""/>
              <a:tabLst>
                <a:tab pos="752475" algn="l"/>
                <a:tab pos="753110" algn="l"/>
              </a:tabLst>
            </a:pPr>
            <a:r>
              <a:rPr lang="sv-SE" sz="900" dirty="0">
                <a:effectLst/>
                <a:latin typeface="Verdana" panose="020B0604030504040204" pitchFamily="34" charset="0"/>
                <a:ea typeface="Symbol" panose="05050102010706020507" pitchFamily="18" charset="2"/>
                <a:cs typeface="Symbol" panose="05050102010706020507" pitchFamily="18" charset="2"/>
              </a:rPr>
              <a:t>En</a:t>
            </a:r>
            <a:r>
              <a:rPr lang="sv-SE" sz="900" spc="-10"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del</a:t>
            </a:r>
            <a:r>
              <a:rPr lang="sv-SE" sz="900" spc="-10"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av</a:t>
            </a:r>
            <a:r>
              <a:rPr lang="sv-SE" sz="900" spc="-15"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rutinen</a:t>
            </a:r>
            <a:r>
              <a:rPr lang="sv-SE" sz="900" spc="-20"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kan</a:t>
            </a:r>
            <a:r>
              <a:rPr lang="sv-SE" sz="900" spc="-10"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vara</a:t>
            </a:r>
            <a:r>
              <a:rPr lang="sv-SE" sz="900" spc="-20"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en</a:t>
            </a:r>
            <a:r>
              <a:rPr lang="sv-SE" sz="900" spc="-10"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checklista</a:t>
            </a:r>
            <a:r>
              <a:rPr lang="sv-SE" sz="900" spc="-15"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som</a:t>
            </a:r>
            <a:r>
              <a:rPr lang="sv-SE" sz="900" spc="-5"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innehåller</a:t>
            </a:r>
            <a:r>
              <a:rPr lang="sv-SE" sz="900" spc="-10"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en</a:t>
            </a:r>
            <a:r>
              <a:rPr lang="sv-SE" sz="900" spc="-10"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beskrivning</a:t>
            </a:r>
            <a:r>
              <a:rPr lang="sv-SE" sz="900" spc="-15"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av</a:t>
            </a:r>
            <a:r>
              <a:rPr lang="sv-SE" sz="900" spc="-5"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när, var, hur, av vem och med vilken metod tvättstugan ska städas.</a:t>
            </a:r>
          </a:p>
          <a:p>
            <a:pPr marL="742950" marR="615950" lvl="1" indent="-285750">
              <a:spcBef>
                <a:spcPts val="605"/>
              </a:spcBef>
              <a:spcAft>
                <a:spcPts val="0"/>
              </a:spcAft>
              <a:buSzPts val="1100"/>
              <a:buFont typeface="Symbol" panose="05050102010706020507" pitchFamily="18" charset="2"/>
              <a:buChar char=""/>
              <a:tabLst>
                <a:tab pos="752475" algn="l"/>
                <a:tab pos="753110" algn="l"/>
              </a:tabLst>
            </a:pPr>
            <a:r>
              <a:rPr lang="sv-SE" sz="900" dirty="0">
                <a:effectLst/>
                <a:latin typeface="Verdana" panose="020B0604030504040204" pitchFamily="34" charset="0"/>
                <a:ea typeface="Symbol" panose="05050102010706020507" pitchFamily="18" charset="2"/>
                <a:cs typeface="Symbol" panose="05050102010706020507" pitchFamily="18" charset="2"/>
              </a:rPr>
              <a:t>Ibland behöver vi använda skyddsutrustning som handsprit, handskar och plastförkläde</a:t>
            </a:r>
            <a:r>
              <a:rPr lang="sv-SE" sz="900" spc="-20"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vid</a:t>
            </a:r>
            <a:r>
              <a:rPr lang="sv-SE" sz="900" spc="-20"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arbete</a:t>
            </a:r>
            <a:r>
              <a:rPr lang="sv-SE" sz="900" spc="-10"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i</a:t>
            </a:r>
            <a:r>
              <a:rPr lang="sv-SE" sz="900" spc="-15"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tvättstugan.</a:t>
            </a:r>
            <a:r>
              <a:rPr lang="sv-SE" sz="900" spc="-20"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Det</a:t>
            </a:r>
            <a:r>
              <a:rPr lang="sv-SE" sz="900" spc="-15"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är</a:t>
            </a:r>
            <a:r>
              <a:rPr lang="sv-SE" sz="900" spc="-15"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när</a:t>
            </a:r>
            <a:r>
              <a:rPr lang="sv-SE" sz="900" spc="-25"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vi</a:t>
            </a:r>
            <a:r>
              <a:rPr lang="sv-SE" sz="900" spc="-15"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sorterar</a:t>
            </a:r>
            <a:r>
              <a:rPr lang="sv-SE" sz="900" spc="-25"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och</a:t>
            </a:r>
            <a:r>
              <a:rPr lang="sv-SE" sz="900" spc="-15"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tvättar</a:t>
            </a:r>
            <a:r>
              <a:rPr lang="sv-SE" sz="900" spc="-15"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textilier som är nedsmutsade med blod, urin, avföring eller kräkning.</a:t>
            </a:r>
          </a:p>
          <a:p>
            <a:pPr marL="742950" marR="587375" lvl="1" indent="-285750">
              <a:spcBef>
                <a:spcPts val="610"/>
              </a:spcBef>
              <a:spcAft>
                <a:spcPts val="0"/>
              </a:spcAft>
              <a:buSzPts val="1100"/>
              <a:buFont typeface="Symbol" panose="05050102010706020507" pitchFamily="18" charset="2"/>
              <a:buChar char=""/>
              <a:tabLst>
                <a:tab pos="752475" algn="l"/>
                <a:tab pos="753110" algn="l"/>
              </a:tabLst>
            </a:pPr>
            <a:r>
              <a:rPr lang="sv-SE" sz="900" dirty="0">
                <a:effectLst/>
                <a:latin typeface="Verdana" panose="020B0604030504040204" pitchFamily="34" charset="0"/>
                <a:ea typeface="Symbol" panose="05050102010706020507" pitchFamily="18" charset="2"/>
                <a:cs typeface="Symbol" panose="05050102010706020507" pitchFamily="18" charset="2"/>
              </a:rPr>
              <a:t>Ren</a:t>
            </a:r>
            <a:r>
              <a:rPr lang="sv-SE" sz="900" spc="-10"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tvätt</a:t>
            </a:r>
            <a:r>
              <a:rPr lang="sv-SE" sz="900" spc="-20"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ska</a:t>
            </a:r>
            <a:r>
              <a:rPr lang="sv-SE" sz="900" spc="-10"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förvaras</a:t>
            </a:r>
            <a:r>
              <a:rPr lang="sv-SE" sz="900" spc="-10"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i</a:t>
            </a:r>
            <a:r>
              <a:rPr lang="sv-SE" sz="900" spc="-25"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tvättstugan</a:t>
            </a:r>
            <a:r>
              <a:rPr lang="sv-SE" sz="900" spc="-15"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så</a:t>
            </a:r>
            <a:r>
              <a:rPr lang="sv-SE" sz="900" spc="-10"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kort</a:t>
            </a:r>
            <a:r>
              <a:rPr lang="sv-SE" sz="900" spc="-10"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tid</a:t>
            </a:r>
            <a:r>
              <a:rPr lang="sv-SE" sz="900" spc="-15"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som</a:t>
            </a:r>
            <a:r>
              <a:rPr lang="sv-SE" sz="900" spc="-15"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möjligt</a:t>
            </a:r>
            <a:r>
              <a:rPr lang="sv-SE" sz="900" spc="-10"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och</a:t>
            </a:r>
            <a:r>
              <a:rPr lang="sv-SE" sz="900" spc="-10"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den</a:t>
            </a:r>
            <a:r>
              <a:rPr lang="sv-SE" sz="900" spc="-10"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rena</a:t>
            </a:r>
            <a:r>
              <a:rPr lang="sv-SE" sz="900" spc="-25"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tvätten ska alltid hanteras med rena händer. Ren yta ska finnas i tvättstugan för att kunna vika den rena tvätten. Denna yta ska vara fri från andra saker och vara lätt att hålla ren.</a:t>
            </a:r>
          </a:p>
          <a:p>
            <a:pPr marL="742950" marR="657225" lvl="1" indent="-285750">
              <a:spcBef>
                <a:spcPts val="595"/>
              </a:spcBef>
              <a:buSzPts val="1100"/>
              <a:buFont typeface="Symbol" panose="05050102010706020507" pitchFamily="18" charset="2"/>
              <a:buChar char=""/>
              <a:tabLst>
                <a:tab pos="752475" algn="l"/>
                <a:tab pos="753110" algn="l"/>
              </a:tabLst>
            </a:pPr>
            <a:r>
              <a:rPr lang="sv-SE" sz="900" dirty="0">
                <a:effectLst/>
                <a:latin typeface="Verdana" panose="020B0604030504040204" pitchFamily="34" charset="0"/>
                <a:ea typeface="Symbol" panose="05050102010706020507" pitchFamily="18" charset="2"/>
                <a:cs typeface="Symbol" panose="05050102010706020507" pitchFamily="18" charset="2"/>
              </a:rPr>
              <a:t>Tvättmaskin</a:t>
            </a:r>
            <a:r>
              <a:rPr lang="sv-SE" sz="900" spc="-30"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och</a:t>
            </a:r>
            <a:r>
              <a:rPr lang="sv-SE" sz="900" spc="-15"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torktumlare</a:t>
            </a:r>
            <a:r>
              <a:rPr lang="sv-SE" sz="900" spc="-15"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ska</a:t>
            </a:r>
            <a:r>
              <a:rPr lang="sv-SE" sz="900" spc="-30"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rengöras</a:t>
            </a:r>
            <a:r>
              <a:rPr lang="sv-SE" sz="900" spc="-15"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regelbundet.</a:t>
            </a:r>
            <a:r>
              <a:rPr lang="sv-SE" sz="900" spc="-20"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Glöm</a:t>
            </a:r>
            <a:r>
              <a:rPr lang="sv-SE" sz="900" spc="-10"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inte</a:t>
            </a:r>
            <a:r>
              <a:rPr lang="sv-SE" sz="900" spc="-10"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att</a:t>
            </a:r>
            <a:r>
              <a:rPr lang="sv-SE" sz="900" spc="-15"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torka</a:t>
            </a:r>
            <a:r>
              <a:rPr lang="sv-SE" sz="900" spc="-30"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av luckorna och tömma luddfiltret.</a:t>
            </a:r>
          </a:p>
          <a:p>
            <a:pPr marL="742950" marR="511810" lvl="1" indent="-285750">
              <a:spcBef>
                <a:spcPts val="205"/>
              </a:spcBef>
              <a:spcAft>
                <a:spcPts val="0"/>
              </a:spcAft>
              <a:buSzPts val="1100"/>
              <a:buFont typeface="Symbol" panose="05050102010706020507" pitchFamily="18" charset="2"/>
              <a:buChar char=""/>
              <a:tabLst>
                <a:tab pos="752475" algn="l"/>
                <a:tab pos="753110" algn="l"/>
              </a:tabLst>
            </a:pPr>
            <a:r>
              <a:rPr lang="sv-SE" sz="900" b="0" strike="noStrike" dirty="0">
                <a:effectLst/>
                <a:latin typeface="Verdana" panose="020B0604030504040204" pitchFamily="34" charset="0"/>
                <a:ea typeface="Symbol" panose="05050102010706020507" pitchFamily="18" charset="2"/>
                <a:cs typeface="Symbol" panose="05050102010706020507" pitchFamily="18" charset="2"/>
              </a:rPr>
              <a:t>Det</a:t>
            </a:r>
            <a:r>
              <a:rPr lang="sv-SE" sz="900" b="1" strike="noStrike" spc="-25"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är</a:t>
            </a:r>
            <a:r>
              <a:rPr lang="sv-SE" sz="900" spc="-20"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viktigt</a:t>
            </a:r>
            <a:r>
              <a:rPr lang="sv-SE" sz="900" spc="-30"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med</a:t>
            </a:r>
            <a:r>
              <a:rPr lang="sv-SE" sz="900" spc="-10"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tydliga instruktioner för hur tvättstugan ska användas och hållas ren. Har vi en rutin som beskriver hur tvättstugan fungerar, hur maskinerna ska användas och rengöras</a:t>
            </a:r>
            <a:r>
              <a:rPr lang="sv-SE" sz="900" b="0" dirty="0">
                <a:effectLst/>
                <a:latin typeface="Verdana" panose="020B0604030504040204" pitchFamily="34" charset="0"/>
                <a:ea typeface="Symbol" panose="05050102010706020507" pitchFamily="18" charset="2"/>
                <a:cs typeface="Symbol" panose="05050102010706020507" pitchFamily="18" charset="2"/>
              </a:rPr>
              <a:t>?</a:t>
            </a:r>
            <a:r>
              <a:rPr lang="sv-SE" sz="900" spc="-25"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Det</a:t>
            </a:r>
            <a:r>
              <a:rPr lang="sv-SE" sz="900" spc="-25"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kan</a:t>
            </a:r>
            <a:r>
              <a:rPr lang="sv-SE" sz="900" spc="-15"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göras exempelvis med bilder som kan sättas upp i tvättstugan och eventuellt kompletteras med ett informationsmaterial.</a:t>
            </a:r>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5</a:t>
            </a:fld>
            <a:endParaRPr lang="sv-SE" dirty="0"/>
          </a:p>
        </p:txBody>
      </p:sp>
    </p:spTree>
    <p:extLst>
      <p:ext uri="{BB962C8B-B14F-4D97-AF65-F5344CB8AC3E}">
        <p14:creationId xmlns:p14="http://schemas.microsoft.com/office/powerpoint/2010/main" val="9942458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742950" marR="646430" lvl="1" indent="-285750">
              <a:spcBef>
                <a:spcPts val="735"/>
              </a:spcBef>
              <a:buSzPts val="1100"/>
              <a:buFont typeface="Symbol" panose="05050102010706020507" pitchFamily="18" charset="2"/>
              <a:buChar char=""/>
              <a:tabLst>
                <a:tab pos="752475" algn="l"/>
                <a:tab pos="753110" algn="l"/>
              </a:tabLst>
            </a:pPr>
            <a:r>
              <a:rPr lang="sv-SE" sz="900" dirty="0">
                <a:effectLst/>
                <a:latin typeface="Verdana" panose="020B0604030504040204" pitchFamily="34" charset="0"/>
                <a:ea typeface="Symbol" panose="05050102010706020507" pitchFamily="18" charset="2"/>
                <a:cs typeface="Symbol" panose="05050102010706020507" pitchFamily="18" charset="2"/>
              </a:rPr>
              <a:t>Vi måste vara uppmärksamma på om någon uppvisar symtom på smittsam sjukdom. Till exempel om någon har diarré, kräkningar, feber, hosta eller ett sår. Det är viktigt att vi snabbt agerar och vidtar åtgärder. Har vi en handlingsplan som beskriver vem som har mandat att besluta</a:t>
            </a:r>
            <a:r>
              <a:rPr lang="sv-SE" sz="900" spc="-10"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om</a:t>
            </a:r>
            <a:r>
              <a:rPr lang="sv-SE" sz="900" spc="-20"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vilka</a:t>
            </a:r>
            <a:r>
              <a:rPr lang="sv-SE" sz="900" spc="-20"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åtgärder</a:t>
            </a:r>
            <a:r>
              <a:rPr lang="sv-SE" sz="900" spc="-20"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som</a:t>
            </a:r>
            <a:r>
              <a:rPr lang="sv-SE" sz="900" spc="-20"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ska</a:t>
            </a:r>
            <a:r>
              <a:rPr lang="sv-SE" sz="900" spc="-25"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vidtas</a:t>
            </a:r>
            <a:r>
              <a:rPr lang="sv-SE" sz="900" spc="-20"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samt</a:t>
            </a:r>
            <a:r>
              <a:rPr lang="sv-SE" sz="900" spc="-20"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vem</a:t>
            </a:r>
            <a:r>
              <a:rPr lang="sv-SE" sz="900" spc="-5"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som</a:t>
            </a:r>
            <a:r>
              <a:rPr lang="sv-SE" sz="900" spc="-5"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ansvarar</a:t>
            </a:r>
            <a:r>
              <a:rPr lang="sv-SE" sz="900" spc="-15"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för</a:t>
            </a:r>
            <a:r>
              <a:rPr lang="sv-SE" sz="900" spc="-20"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olika</a:t>
            </a:r>
            <a:r>
              <a:rPr lang="sv-SE" sz="900" spc="-10"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led</a:t>
            </a:r>
            <a:r>
              <a:rPr lang="sv-SE" sz="900" spc="-10"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i denna hantering? </a:t>
            </a:r>
            <a:r>
              <a:rPr lang="sv-SE" sz="900" strike="noStrike" dirty="0">
                <a:effectLst/>
                <a:latin typeface="Verdana" panose="020B0604030504040204" pitchFamily="34" charset="0"/>
                <a:ea typeface="Symbol" panose="05050102010706020507" pitchFamily="18" charset="2"/>
                <a:cs typeface="Symbol" panose="05050102010706020507" pitchFamily="18" charset="2"/>
              </a:rPr>
              <a:t>Exempelvis </a:t>
            </a:r>
            <a:r>
              <a:rPr lang="sv-SE" sz="900" dirty="0">
                <a:effectLst/>
                <a:latin typeface="Verdana" panose="020B0604030504040204" pitchFamily="34" charset="0"/>
                <a:ea typeface="Symbol" panose="05050102010706020507" pitchFamily="18" charset="2"/>
                <a:cs typeface="Symbol" panose="05050102010706020507" pitchFamily="18" charset="2"/>
              </a:rPr>
              <a:t>vilka åtgärder som behöver vidtas vid misstanke om magsjuka.</a:t>
            </a:r>
          </a:p>
          <a:p>
            <a:pPr marL="742950" marR="676910" lvl="1" indent="-285750">
              <a:spcBef>
                <a:spcPts val="600"/>
              </a:spcBef>
              <a:spcAft>
                <a:spcPts val="0"/>
              </a:spcAft>
              <a:buSzPts val="1100"/>
              <a:buFont typeface="Symbol" panose="05050102010706020507" pitchFamily="18" charset="2"/>
              <a:buChar char=""/>
              <a:tabLst>
                <a:tab pos="752475" algn="l"/>
                <a:tab pos="753110" algn="l"/>
              </a:tabLst>
            </a:pPr>
            <a:r>
              <a:rPr lang="sv-SE" sz="900" dirty="0">
                <a:effectLst/>
                <a:latin typeface="Verdana" panose="020B0604030504040204" pitchFamily="34" charset="0"/>
                <a:ea typeface="Symbol" panose="05050102010706020507" pitchFamily="18" charset="2"/>
                <a:cs typeface="Symbol" panose="05050102010706020507" pitchFamily="18" charset="2"/>
              </a:rPr>
              <a:t>Vid</a:t>
            </a:r>
            <a:r>
              <a:rPr lang="sv-SE" sz="900" spc="-15"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diarré</a:t>
            </a:r>
            <a:r>
              <a:rPr lang="sv-SE" sz="900" spc="-10"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och</a:t>
            </a:r>
            <a:r>
              <a:rPr lang="sv-SE" sz="900" spc="-10"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kräkning</a:t>
            </a:r>
            <a:r>
              <a:rPr lang="sv-SE" sz="900" spc="-15"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ska</a:t>
            </a:r>
            <a:r>
              <a:rPr lang="sv-SE" sz="900" spc="-20"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vi</a:t>
            </a:r>
            <a:r>
              <a:rPr lang="sv-SE" sz="900" spc="-10"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försöka</a:t>
            </a:r>
            <a:r>
              <a:rPr lang="sv-SE" sz="900" spc="-20"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ordna</a:t>
            </a:r>
            <a:r>
              <a:rPr lang="sv-SE" sz="900" spc="-10"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en</a:t>
            </a:r>
            <a:r>
              <a:rPr lang="sv-SE" sz="900" spc="-25"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toalett</a:t>
            </a:r>
            <a:r>
              <a:rPr lang="sv-SE" sz="900" spc="-20"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som</a:t>
            </a:r>
            <a:r>
              <a:rPr lang="sv-SE" sz="900" spc="-15"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enbart</a:t>
            </a:r>
            <a:r>
              <a:rPr lang="sv-SE" sz="900" spc="-10"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används</a:t>
            </a:r>
            <a:r>
              <a:rPr lang="sv-SE" sz="900" spc="-25" dirty="0">
                <a:effectLst/>
                <a:latin typeface="Verdana" panose="020B0604030504040204" pitchFamily="34" charset="0"/>
                <a:ea typeface="Symbol" panose="05050102010706020507" pitchFamily="18" charset="2"/>
                <a:cs typeface="Symbol" panose="05050102010706020507" pitchFamily="18" charset="2"/>
              </a:rPr>
              <a:t> </a:t>
            </a:r>
            <a:r>
              <a:rPr lang="sv-SE" sz="900" dirty="0">
                <a:effectLst/>
                <a:latin typeface="Verdana" panose="020B0604030504040204" pitchFamily="34" charset="0"/>
                <a:ea typeface="Symbol" panose="05050102010706020507" pitchFamily="18" charset="2"/>
                <a:cs typeface="Symbol" panose="05050102010706020507" pitchFamily="18" charset="2"/>
              </a:rPr>
              <a:t>av den som är magsjuk. Denna toalett ska kontrolleras och rengöras ofta. Den som hanterar diarré och kräkningar ska inte hantera mat</a:t>
            </a:r>
            <a:r>
              <a:rPr lang="sv-SE" sz="900" spc="-10" dirty="0">
                <a:effectLst/>
                <a:latin typeface="Verdana" panose="020B0604030504040204" pitchFamily="34" charset="0"/>
                <a:ea typeface="Symbol" panose="05050102010706020507" pitchFamily="18" charset="2"/>
                <a:cs typeface="Symbol" panose="05050102010706020507" pitchFamily="18" charset="2"/>
              </a:rPr>
              <a:t>.</a:t>
            </a:r>
            <a:endParaRPr lang="sv-SE" sz="900" dirty="0">
              <a:effectLst/>
              <a:latin typeface="Verdana" panose="020B0604030504040204" pitchFamily="34" charset="0"/>
              <a:ea typeface="Symbol" panose="05050102010706020507" pitchFamily="18" charset="2"/>
              <a:cs typeface="Symbol" panose="05050102010706020507" pitchFamily="18" charset="2"/>
            </a:endParaRPr>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6</a:t>
            </a:fld>
            <a:endParaRPr lang="sv-SE" dirty="0"/>
          </a:p>
        </p:txBody>
      </p:sp>
    </p:spTree>
    <p:extLst>
      <p:ext uri="{BB962C8B-B14F-4D97-AF65-F5344CB8AC3E}">
        <p14:creationId xmlns:p14="http://schemas.microsoft.com/office/powerpoint/2010/main" val="17168657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7</a:t>
            </a:fld>
            <a:endParaRPr lang="sv-SE"/>
          </a:p>
        </p:txBody>
      </p:sp>
    </p:spTree>
    <p:extLst>
      <p:ext uri="{BB962C8B-B14F-4D97-AF65-F5344CB8AC3E}">
        <p14:creationId xmlns:p14="http://schemas.microsoft.com/office/powerpoint/2010/main" val="417175356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Rubrik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91539" y="1152048"/>
            <a:ext cx="5737195" cy="2387600"/>
          </a:xfrm>
        </p:spPr>
        <p:txBody>
          <a:bodyPr anchor="b"/>
          <a:lstStyle>
            <a:lvl1pPr algn="l">
              <a:lnSpc>
                <a:spcPct val="110000"/>
              </a:lnSpc>
              <a:defRPr sz="3500" b="1"/>
            </a:lvl1pPr>
          </a:lstStyle>
          <a:p>
            <a:r>
              <a:rPr lang="sv-SE" dirty="0"/>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92514" y="3683107"/>
            <a:ext cx="5743363"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dirty="0"/>
              <a:t>Klicka för att lägga till underrubrik</a:t>
            </a:r>
          </a:p>
        </p:txBody>
      </p:sp>
      <p:pic>
        <p:nvPicPr>
          <p:cNvPr id="8" name="Logo" descr="Västra Götalandsregionen, logo">
            <a:extLst>
              <a:ext uri="{FF2B5EF4-FFF2-40B4-BE49-F238E27FC236}">
                <a16:creationId xmlns:a16="http://schemas.microsoft.com/office/drawing/2014/main" id="{DF4C8F7D-7A28-CB63-79C6-C812735D651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74874" y="6030915"/>
            <a:ext cx="2147886" cy="435093"/>
          </a:xfrm>
          <a:prstGeom prst="rect">
            <a:avLst/>
          </a:prstGeom>
        </p:spPr>
      </p:pic>
      <p:sp>
        <p:nvSpPr>
          <p:cNvPr id="6" name="Platshållare för datum 5">
            <a:extLst>
              <a:ext uri="{FF2B5EF4-FFF2-40B4-BE49-F238E27FC236}">
                <a16:creationId xmlns:a16="http://schemas.microsoft.com/office/drawing/2014/main" id="{30EAE83A-8325-0375-6F9F-906487EE9F55}"/>
              </a:ext>
            </a:extLst>
          </p:cNvPr>
          <p:cNvSpPr>
            <a:spLocks noGrp="1"/>
          </p:cNvSpPr>
          <p:nvPr>
            <p:ph type="dt" sz="half" idx="10"/>
          </p:nvPr>
        </p:nvSpPr>
        <p:spPr>
          <a:xfrm>
            <a:off x="10901363" y="136525"/>
            <a:ext cx="900071" cy="141687"/>
          </a:xfrm>
        </p:spPr>
        <p:txBody>
          <a:bodyPr/>
          <a:lstStyle>
            <a:lvl1pPr>
              <a:defRPr/>
            </a:lvl1pPr>
          </a:lstStyle>
          <a:p>
            <a:endParaRPr lang="sv-SE" dirty="0"/>
          </a:p>
        </p:txBody>
      </p:sp>
      <p:sp>
        <p:nvSpPr>
          <p:cNvPr id="7" name="Platshållare för sidfot 6">
            <a:extLst>
              <a:ext uri="{FF2B5EF4-FFF2-40B4-BE49-F238E27FC236}">
                <a16:creationId xmlns:a16="http://schemas.microsoft.com/office/drawing/2014/main" id="{8810085F-04AE-F66F-8FEC-4C6A10935D99}"/>
              </a:ext>
            </a:extLst>
          </p:cNvPr>
          <p:cNvSpPr>
            <a:spLocks noGrp="1"/>
          </p:cNvSpPr>
          <p:nvPr>
            <p:ph type="ftr" sz="quarter" idx="11"/>
          </p:nvPr>
        </p:nvSpPr>
        <p:spPr/>
        <p:txBody>
          <a:bodyPr/>
          <a:lstStyle/>
          <a:p>
            <a:endParaRPr lang="sv-SE" dirty="0"/>
          </a:p>
        </p:txBody>
      </p:sp>
      <p:grpSp>
        <p:nvGrpSpPr>
          <p:cNvPr id="4" name="Graphic 4">
            <a:extLst>
              <a:ext uri="{FF2B5EF4-FFF2-40B4-BE49-F238E27FC236}">
                <a16:creationId xmlns:a16="http://schemas.microsoft.com/office/drawing/2014/main" id="{9D40A280-071E-DBFA-6AF0-E13AA8857AE8}"/>
              </a:ext>
            </a:extLst>
          </p:cNvPr>
          <p:cNvGrpSpPr>
            <a:grpSpLocks noChangeAspect="1"/>
          </p:cNvGrpSpPr>
          <p:nvPr userDrawn="1"/>
        </p:nvGrpSpPr>
        <p:grpSpPr>
          <a:xfrm>
            <a:off x="7517606" y="385758"/>
            <a:ext cx="4284000" cy="6092422"/>
            <a:chOff x="6252761" y="1586198"/>
            <a:chExt cx="2409825" cy="3427094"/>
          </a:xfrm>
        </p:grpSpPr>
        <p:sp>
          <p:nvSpPr>
            <p:cNvPr id="5" name="Freeform: Shape 4">
              <a:extLst>
                <a:ext uri="{FF2B5EF4-FFF2-40B4-BE49-F238E27FC236}">
                  <a16:creationId xmlns:a16="http://schemas.microsoft.com/office/drawing/2014/main" id="{32A4BF31-30EF-05CD-0ECC-9436B24E903B}"/>
                </a:ext>
              </a:extLst>
            </p:cNvPr>
            <p:cNvSpPr/>
            <p:nvPr/>
          </p:nvSpPr>
          <p:spPr>
            <a:xfrm>
              <a:off x="6252761" y="1586198"/>
              <a:ext cx="803243" cy="571118"/>
            </a:xfrm>
            <a:custGeom>
              <a:avLst/>
              <a:gdLst>
                <a:gd name="connsiteX0" fmla="*/ 517684 w 803243"/>
                <a:gd name="connsiteY0" fmla="*/ 571119 h 571118"/>
                <a:gd name="connsiteX1" fmla="*/ 803243 w 803243"/>
                <a:gd name="connsiteY1" fmla="*/ 285559 h 571118"/>
                <a:gd name="connsiteX2" fmla="*/ 803243 w 803243"/>
                <a:gd name="connsiteY2" fmla="*/ 0 h 571118"/>
                <a:gd name="connsiteX3" fmla="*/ 0 w 803243"/>
                <a:gd name="connsiteY3" fmla="*/ 0 h 571118"/>
                <a:gd name="connsiteX4" fmla="*/ 0 w 803243"/>
                <a:gd name="connsiteY4" fmla="*/ 571024 h 571118"/>
                <a:gd name="connsiteX5" fmla="*/ 517684 w 803243"/>
                <a:gd name="connsiteY5" fmla="*/ 571024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571119"/>
                  </a:moveTo>
                  <a:cubicBezTo>
                    <a:pt x="675418" y="571119"/>
                    <a:pt x="803243" y="443294"/>
                    <a:pt x="803243" y="285559"/>
                  </a:cubicBezTo>
                  <a:lnTo>
                    <a:pt x="803243" y="0"/>
                  </a:lnTo>
                  <a:lnTo>
                    <a:pt x="0" y="0"/>
                  </a:lnTo>
                  <a:lnTo>
                    <a:pt x="0" y="571024"/>
                  </a:lnTo>
                  <a:lnTo>
                    <a:pt x="517684" y="571024"/>
                  </a:lnTo>
                  <a:close/>
                </a:path>
              </a:pathLst>
            </a:custGeom>
            <a:solidFill>
              <a:srgbClr val="E7E1DF"/>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23B8AF72-CBDF-C926-DA6F-8DF1E2515377}"/>
                </a:ext>
              </a:extLst>
            </p:cNvPr>
            <p:cNvSpPr/>
            <p:nvPr/>
          </p:nvSpPr>
          <p:spPr>
            <a:xfrm>
              <a:off x="6252761" y="3299650"/>
              <a:ext cx="803243" cy="571119"/>
            </a:xfrm>
            <a:custGeom>
              <a:avLst/>
              <a:gdLst>
                <a:gd name="connsiteX0" fmla="*/ 517684 w 803243"/>
                <a:gd name="connsiteY0" fmla="*/ 571119 h 571119"/>
                <a:gd name="connsiteX1" fmla="*/ 803243 w 803243"/>
                <a:gd name="connsiteY1" fmla="*/ 285559 h 571119"/>
                <a:gd name="connsiteX2" fmla="*/ 803243 w 803243"/>
                <a:gd name="connsiteY2" fmla="*/ 0 h 571119"/>
                <a:gd name="connsiteX3" fmla="*/ 0 w 803243"/>
                <a:gd name="connsiteY3" fmla="*/ 0 h 571119"/>
                <a:gd name="connsiteX4" fmla="*/ 0 w 803243"/>
                <a:gd name="connsiteY4" fmla="*/ 571024 h 571119"/>
                <a:gd name="connsiteX5" fmla="*/ 517684 w 803243"/>
                <a:gd name="connsiteY5" fmla="*/ 571024 h 571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9">
                  <a:moveTo>
                    <a:pt x="517684" y="571119"/>
                  </a:moveTo>
                  <a:cubicBezTo>
                    <a:pt x="675418" y="571119"/>
                    <a:pt x="803243" y="443294"/>
                    <a:pt x="803243" y="285559"/>
                  </a:cubicBezTo>
                  <a:lnTo>
                    <a:pt x="803243" y="0"/>
                  </a:lnTo>
                  <a:lnTo>
                    <a:pt x="0" y="0"/>
                  </a:lnTo>
                  <a:lnTo>
                    <a:pt x="0" y="571024"/>
                  </a:lnTo>
                  <a:lnTo>
                    <a:pt x="517684" y="571024"/>
                  </a:lnTo>
                  <a:close/>
                </a:path>
              </a:pathLst>
            </a:custGeom>
            <a:solidFill>
              <a:schemeClr val="accent2"/>
            </a:solidFill>
            <a:ln w="9525"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0A10B623-1AA0-2E51-5D24-A3F8564FEF04}"/>
                </a:ext>
              </a:extLst>
            </p:cNvPr>
            <p:cNvSpPr/>
            <p:nvPr/>
          </p:nvSpPr>
          <p:spPr>
            <a:xfrm>
              <a:off x="7056004" y="4442174"/>
              <a:ext cx="803243" cy="571118"/>
            </a:xfrm>
            <a:custGeom>
              <a:avLst/>
              <a:gdLst>
                <a:gd name="connsiteX0" fmla="*/ 285559 w 803243"/>
                <a:gd name="connsiteY0" fmla="*/ 0 h 571118"/>
                <a:gd name="connsiteX1" fmla="*/ 0 w 803243"/>
                <a:gd name="connsiteY1" fmla="*/ 285560 h 571118"/>
                <a:gd name="connsiteX2" fmla="*/ 0 w 803243"/>
                <a:gd name="connsiteY2" fmla="*/ 571119 h 571118"/>
                <a:gd name="connsiteX3" fmla="*/ 803243 w 803243"/>
                <a:gd name="connsiteY3" fmla="*/ 571119 h 571118"/>
                <a:gd name="connsiteX4" fmla="*/ 803243 w 803243"/>
                <a:gd name="connsiteY4" fmla="*/ 95 h 571118"/>
                <a:gd name="connsiteX5" fmla="*/ 285559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285559" y="0"/>
                  </a:moveTo>
                  <a:cubicBezTo>
                    <a:pt x="127825" y="0"/>
                    <a:pt x="0" y="127826"/>
                    <a:pt x="0" y="285560"/>
                  </a:cubicBezTo>
                  <a:lnTo>
                    <a:pt x="0" y="571119"/>
                  </a:lnTo>
                  <a:lnTo>
                    <a:pt x="803243" y="571119"/>
                  </a:lnTo>
                  <a:lnTo>
                    <a:pt x="803243" y="95"/>
                  </a:lnTo>
                  <a:lnTo>
                    <a:pt x="285559" y="95"/>
                  </a:lnTo>
                  <a:close/>
                </a:path>
              </a:pathLst>
            </a:custGeom>
            <a:solidFill>
              <a:schemeClr val="accent2"/>
            </a:solidFill>
            <a:ln w="9525"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6F8A131A-FAF8-9F4E-51F8-81F131118D56}"/>
                </a:ext>
              </a:extLst>
            </p:cNvPr>
            <p:cNvSpPr/>
            <p:nvPr/>
          </p:nvSpPr>
          <p:spPr>
            <a:xfrm>
              <a:off x="7859342" y="4442174"/>
              <a:ext cx="803243" cy="571118"/>
            </a:xfrm>
            <a:custGeom>
              <a:avLst/>
              <a:gdLst>
                <a:gd name="connsiteX0" fmla="*/ 517684 w 803243"/>
                <a:gd name="connsiteY0" fmla="*/ 0 h 571118"/>
                <a:gd name="connsiteX1" fmla="*/ 803243 w 803243"/>
                <a:gd name="connsiteY1" fmla="*/ 285560 h 571118"/>
                <a:gd name="connsiteX2" fmla="*/ 803243 w 803243"/>
                <a:gd name="connsiteY2" fmla="*/ 571119 h 571118"/>
                <a:gd name="connsiteX3" fmla="*/ 0 w 803243"/>
                <a:gd name="connsiteY3" fmla="*/ 571119 h 571118"/>
                <a:gd name="connsiteX4" fmla="*/ 0 w 803243"/>
                <a:gd name="connsiteY4" fmla="*/ 95 h 571118"/>
                <a:gd name="connsiteX5" fmla="*/ 517684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0"/>
                  </a:moveTo>
                  <a:cubicBezTo>
                    <a:pt x="675418" y="0"/>
                    <a:pt x="803243" y="127826"/>
                    <a:pt x="803243" y="285560"/>
                  </a:cubicBezTo>
                  <a:lnTo>
                    <a:pt x="803243" y="571119"/>
                  </a:lnTo>
                  <a:lnTo>
                    <a:pt x="0" y="571119"/>
                  </a:lnTo>
                  <a:lnTo>
                    <a:pt x="0" y="95"/>
                  </a:lnTo>
                  <a:lnTo>
                    <a:pt x="517684" y="95"/>
                  </a:lnTo>
                  <a:close/>
                </a:path>
              </a:pathLst>
            </a:custGeom>
            <a:solidFill>
              <a:srgbClr val="E7E1DF"/>
            </a:solidFill>
            <a:ln w="9525"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376A0DE8-2A34-0828-4EDE-64FCAC43535A}"/>
                </a:ext>
              </a:extLst>
            </p:cNvPr>
            <p:cNvSpPr/>
            <p:nvPr/>
          </p:nvSpPr>
          <p:spPr>
            <a:xfrm>
              <a:off x="6252761" y="2157317"/>
              <a:ext cx="803243" cy="1142142"/>
            </a:xfrm>
            <a:custGeom>
              <a:avLst/>
              <a:gdLst>
                <a:gd name="connsiteX0" fmla="*/ 479203 w 803243"/>
                <a:gd name="connsiteY0" fmla="*/ 0 h 1142142"/>
                <a:gd name="connsiteX1" fmla="*/ 803243 w 803243"/>
                <a:gd name="connsiteY1" fmla="*/ 324041 h 1142142"/>
                <a:gd name="connsiteX2" fmla="*/ 803243 w 803243"/>
                <a:gd name="connsiteY2" fmla="*/ 1142143 h 1142142"/>
                <a:gd name="connsiteX3" fmla="*/ 0 w 803243"/>
                <a:gd name="connsiteY3" fmla="*/ 1142143 h 1142142"/>
                <a:gd name="connsiteX4" fmla="*/ 0 w 803243"/>
                <a:gd name="connsiteY4" fmla="*/ 0 h 1142142"/>
                <a:gd name="connsiteX5" fmla="*/ 479203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0"/>
                  </a:moveTo>
                  <a:cubicBezTo>
                    <a:pt x="658178" y="0"/>
                    <a:pt x="803243" y="145066"/>
                    <a:pt x="803243" y="324041"/>
                  </a:cubicBezTo>
                  <a:lnTo>
                    <a:pt x="803243" y="1142143"/>
                  </a:lnTo>
                  <a:lnTo>
                    <a:pt x="0" y="1142143"/>
                  </a:lnTo>
                  <a:lnTo>
                    <a:pt x="0" y="0"/>
                  </a:lnTo>
                  <a:lnTo>
                    <a:pt x="479203" y="0"/>
                  </a:lnTo>
                  <a:close/>
                </a:path>
              </a:pathLst>
            </a:custGeom>
            <a:solidFill>
              <a:schemeClr val="accent1"/>
            </a:solidFill>
            <a:ln w="9525"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7C692DBA-433B-E1DF-76AB-28CA52F11239}"/>
                </a:ext>
              </a:extLst>
            </p:cNvPr>
            <p:cNvSpPr/>
            <p:nvPr/>
          </p:nvSpPr>
          <p:spPr>
            <a:xfrm>
              <a:off x="7056099" y="3299650"/>
              <a:ext cx="803243" cy="1142142"/>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98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98" y="1142143"/>
                  </a:lnTo>
                  <a:close/>
                </a:path>
              </a:pathLst>
            </a:custGeom>
            <a:solidFill>
              <a:srgbClr val="E7E1DF"/>
            </a:solidFill>
            <a:ln w="952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E3FE4394-782C-744B-C25C-C4C783D578EF}"/>
                </a:ext>
              </a:extLst>
            </p:cNvPr>
            <p:cNvSpPr/>
            <p:nvPr/>
          </p:nvSpPr>
          <p:spPr>
            <a:xfrm>
              <a:off x="6252761" y="3871055"/>
              <a:ext cx="803243" cy="1142142"/>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03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03" y="1142143"/>
                  </a:lnTo>
                  <a:close/>
                </a:path>
              </a:pathLst>
            </a:custGeom>
            <a:solidFill>
              <a:schemeClr val="accent1"/>
            </a:solidFill>
            <a:ln w="9525"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EB977C97-9D07-3D8C-062B-F82C8C6D954C}"/>
                </a:ext>
              </a:extLst>
            </p:cNvPr>
            <p:cNvSpPr/>
            <p:nvPr/>
          </p:nvSpPr>
          <p:spPr>
            <a:xfrm>
              <a:off x="7859247" y="3299746"/>
              <a:ext cx="803243" cy="1142142"/>
            </a:xfrm>
            <a:custGeom>
              <a:avLst/>
              <a:gdLst>
                <a:gd name="connsiteX0" fmla="*/ 324040 w 803243"/>
                <a:gd name="connsiteY0" fmla="*/ 0 h 1142142"/>
                <a:gd name="connsiteX1" fmla="*/ 0 w 803243"/>
                <a:gd name="connsiteY1" fmla="*/ 324041 h 1142142"/>
                <a:gd name="connsiteX2" fmla="*/ 0 w 803243"/>
                <a:gd name="connsiteY2" fmla="*/ 1142143 h 1142142"/>
                <a:gd name="connsiteX3" fmla="*/ 803243 w 803243"/>
                <a:gd name="connsiteY3" fmla="*/ 1142143 h 1142142"/>
                <a:gd name="connsiteX4" fmla="*/ 803243 w 803243"/>
                <a:gd name="connsiteY4" fmla="*/ 0 h 1142142"/>
                <a:gd name="connsiteX5" fmla="*/ 324040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324040" y="0"/>
                  </a:moveTo>
                  <a:cubicBezTo>
                    <a:pt x="145066" y="0"/>
                    <a:pt x="0" y="145066"/>
                    <a:pt x="0" y="324041"/>
                  </a:cubicBezTo>
                  <a:lnTo>
                    <a:pt x="0" y="1142143"/>
                  </a:lnTo>
                  <a:lnTo>
                    <a:pt x="803243" y="1142143"/>
                  </a:lnTo>
                  <a:lnTo>
                    <a:pt x="803243" y="0"/>
                  </a:lnTo>
                  <a:lnTo>
                    <a:pt x="324040" y="0"/>
                  </a:lnTo>
                  <a:close/>
                </a:path>
              </a:pathLst>
            </a:custGeom>
            <a:solidFill>
              <a:schemeClr val="accent1"/>
            </a:solidFill>
            <a:ln w="9525"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71A89259-9EBE-A46A-79F6-2167FC961C03}"/>
                </a:ext>
              </a:extLst>
            </p:cNvPr>
            <p:cNvSpPr/>
            <p:nvPr/>
          </p:nvSpPr>
          <p:spPr>
            <a:xfrm>
              <a:off x="7056004" y="1586579"/>
              <a:ext cx="1606486" cy="1713166"/>
            </a:xfrm>
            <a:custGeom>
              <a:avLst/>
              <a:gdLst>
                <a:gd name="connsiteX0" fmla="*/ 324040 w 1606486"/>
                <a:gd name="connsiteY0" fmla="*/ 1713166 h 1713166"/>
                <a:gd name="connsiteX1" fmla="*/ 0 w 1606486"/>
                <a:gd name="connsiteY1" fmla="*/ 1389126 h 1713166"/>
                <a:gd name="connsiteX2" fmla="*/ 0 w 1606486"/>
                <a:gd name="connsiteY2" fmla="*/ 0 h 1713166"/>
                <a:gd name="connsiteX3" fmla="*/ 1606487 w 1606486"/>
                <a:gd name="connsiteY3" fmla="*/ 0 h 1713166"/>
                <a:gd name="connsiteX4" fmla="*/ 1606487 w 1606486"/>
                <a:gd name="connsiteY4" fmla="*/ 1713166 h 1713166"/>
                <a:gd name="connsiteX5" fmla="*/ 324040 w 1606486"/>
                <a:gd name="connsiteY5" fmla="*/ 1713166 h 1713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6486" h="1713166">
                  <a:moveTo>
                    <a:pt x="324040" y="1713166"/>
                  </a:moveTo>
                  <a:cubicBezTo>
                    <a:pt x="145066" y="1713166"/>
                    <a:pt x="0" y="1568101"/>
                    <a:pt x="0" y="1389126"/>
                  </a:cubicBezTo>
                  <a:lnTo>
                    <a:pt x="0" y="0"/>
                  </a:lnTo>
                  <a:lnTo>
                    <a:pt x="1606487" y="0"/>
                  </a:lnTo>
                  <a:lnTo>
                    <a:pt x="1606487" y="1713166"/>
                  </a:lnTo>
                  <a:lnTo>
                    <a:pt x="324040" y="1713166"/>
                  </a:lnTo>
                  <a:close/>
                </a:path>
              </a:pathLst>
            </a:custGeom>
            <a:solidFill>
              <a:schemeClr val="accent2"/>
            </a:solidFill>
            <a:ln w="9525" cap="flat">
              <a:noFill/>
              <a:prstDash val="solid"/>
              <a:miter/>
            </a:ln>
          </p:spPr>
          <p:txBody>
            <a:bodyPr rtlCol="0" anchor="ctr"/>
            <a:lstStyle/>
            <a:p>
              <a:endParaRPr lang="en-US"/>
            </a:p>
          </p:txBody>
        </p:sp>
      </p:grpSp>
      <p:grpSp>
        <p:nvGrpSpPr>
          <p:cNvPr id="30" name="Graphic 28">
            <a:extLst>
              <a:ext uri="{FF2B5EF4-FFF2-40B4-BE49-F238E27FC236}">
                <a16:creationId xmlns:a16="http://schemas.microsoft.com/office/drawing/2014/main" id="{DD5F17FD-CE6D-0742-695D-8101B55BB557}"/>
              </a:ext>
            </a:extLst>
          </p:cNvPr>
          <p:cNvGrpSpPr>
            <a:grpSpLocks noChangeAspect="1"/>
          </p:cNvGrpSpPr>
          <p:nvPr/>
        </p:nvGrpSpPr>
        <p:grpSpPr>
          <a:xfrm>
            <a:off x="7517605" y="385758"/>
            <a:ext cx="4284000" cy="6092422"/>
            <a:chOff x="4833937" y="1810035"/>
            <a:chExt cx="2409825" cy="3427094"/>
          </a:xfrm>
        </p:grpSpPr>
        <p:sp>
          <p:nvSpPr>
            <p:cNvPr id="31" name="Freeform: Shape 30">
              <a:extLst>
                <a:ext uri="{FF2B5EF4-FFF2-40B4-BE49-F238E27FC236}">
                  <a16:creationId xmlns:a16="http://schemas.microsoft.com/office/drawing/2014/main" id="{77264C48-66E8-2088-09BC-BF0E221A53EB}"/>
                </a:ext>
              </a:extLst>
            </p:cNvPr>
            <p:cNvSpPr>
              <a:spLocks noChangeAspect="1"/>
            </p:cNvSpPr>
            <p:nvPr/>
          </p:nvSpPr>
          <p:spPr>
            <a:xfrm>
              <a:off x="4833937" y="1810035"/>
              <a:ext cx="803243" cy="571118"/>
            </a:xfrm>
            <a:custGeom>
              <a:avLst/>
              <a:gdLst>
                <a:gd name="connsiteX0" fmla="*/ 517684 w 803243"/>
                <a:gd name="connsiteY0" fmla="*/ 571119 h 571118"/>
                <a:gd name="connsiteX1" fmla="*/ 803243 w 803243"/>
                <a:gd name="connsiteY1" fmla="*/ 285559 h 571118"/>
                <a:gd name="connsiteX2" fmla="*/ 803243 w 803243"/>
                <a:gd name="connsiteY2" fmla="*/ 0 h 571118"/>
                <a:gd name="connsiteX3" fmla="*/ 0 w 803243"/>
                <a:gd name="connsiteY3" fmla="*/ 0 h 571118"/>
                <a:gd name="connsiteX4" fmla="*/ 0 w 803243"/>
                <a:gd name="connsiteY4" fmla="*/ 571024 h 571118"/>
                <a:gd name="connsiteX5" fmla="*/ 517684 w 803243"/>
                <a:gd name="connsiteY5" fmla="*/ 571024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571119"/>
                  </a:moveTo>
                  <a:cubicBezTo>
                    <a:pt x="675418" y="571119"/>
                    <a:pt x="803243" y="443294"/>
                    <a:pt x="803243" y="285559"/>
                  </a:cubicBezTo>
                  <a:lnTo>
                    <a:pt x="803243" y="0"/>
                  </a:lnTo>
                  <a:lnTo>
                    <a:pt x="0" y="0"/>
                  </a:lnTo>
                  <a:lnTo>
                    <a:pt x="0" y="571024"/>
                  </a:lnTo>
                  <a:lnTo>
                    <a:pt x="517684" y="571024"/>
                  </a:lnTo>
                  <a:close/>
                </a:path>
              </a:pathLst>
            </a:custGeom>
            <a:solidFill>
              <a:srgbClr val="E7E1DF"/>
            </a:solid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FE9A084D-E645-B811-4393-6E4CD13ED7BE}"/>
                </a:ext>
              </a:extLst>
            </p:cNvPr>
            <p:cNvSpPr>
              <a:spLocks noChangeAspect="1"/>
            </p:cNvSpPr>
            <p:nvPr/>
          </p:nvSpPr>
          <p:spPr>
            <a:xfrm>
              <a:off x="4833937" y="3523487"/>
              <a:ext cx="803243" cy="571119"/>
            </a:xfrm>
            <a:custGeom>
              <a:avLst/>
              <a:gdLst>
                <a:gd name="connsiteX0" fmla="*/ 517684 w 803243"/>
                <a:gd name="connsiteY0" fmla="*/ 571119 h 571119"/>
                <a:gd name="connsiteX1" fmla="*/ 803243 w 803243"/>
                <a:gd name="connsiteY1" fmla="*/ 285559 h 571119"/>
                <a:gd name="connsiteX2" fmla="*/ 803243 w 803243"/>
                <a:gd name="connsiteY2" fmla="*/ 0 h 571119"/>
                <a:gd name="connsiteX3" fmla="*/ 0 w 803243"/>
                <a:gd name="connsiteY3" fmla="*/ 0 h 571119"/>
                <a:gd name="connsiteX4" fmla="*/ 0 w 803243"/>
                <a:gd name="connsiteY4" fmla="*/ 571024 h 571119"/>
                <a:gd name="connsiteX5" fmla="*/ 517684 w 803243"/>
                <a:gd name="connsiteY5" fmla="*/ 571024 h 571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9">
                  <a:moveTo>
                    <a:pt x="517684" y="571119"/>
                  </a:moveTo>
                  <a:cubicBezTo>
                    <a:pt x="675418" y="571119"/>
                    <a:pt x="803243" y="443294"/>
                    <a:pt x="803243" y="285559"/>
                  </a:cubicBezTo>
                  <a:lnTo>
                    <a:pt x="803243" y="0"/>
                  </a:lnTo>
                  <a:lnTo>
                    <a:pt x="0" y="0"/>
                  </a:lnTo>
                  <a:lnTo>
                    <a:pt x="0" y="571024"/>
                  </a:lnTo>
                  <a:lnTo>
                    <a:pt x="517684" y="571024"/>
                  </a:lnTo>
                  <a:close/>
                </a:path>
              </a:pathLst>
            </a:custGeom>
            <a:solidFill>
              <a:schemeClr val="accent2"/>
            </a:solid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003BF9D2-45D1-4DDA-D199-69A472870C45}"/>
                </a:ext>
              </a:extLst>
            </p:cNvPr>
            <p:cNvSpPr>
              <a:spLocks noChangeAspect="1"/>
            </p:cNvSpPr>
            <p:nvPr/>
          </p:nvSpPr>
          <p:spPr>
            <a:xfrm>
              <a:off x="5637180" y="4666011"/>
              <a:ext cx="803243" cy="571118"/>
            </a:xfrm>
            <a:custGeom>
              <a:avLst/>
              <a:gdLst>
                <a:gd name="connsiteX0" fmla="*/ 285559 w 803243"/>
                <a:gd name="connsiteY0" fmla="*/ 0 h 571118"/>
                <a:gd name="connsiteX1" fmla="*/ 0 w 803243"/>
                <a:gd name="connsiteY1" fmla="*/ 285560 h 571118"/>
                <a:gd name="connsiteX2" fmla="*/ 0 w 803243"/>
                <a:gd name="connsiteY2" fmla="*/ 571119 h 571118"/>
                <a:gd name="connsiteX3" fmla="*/ 803243 w 803243"/>
                <a:gd name="connsiteY3" fmla="*/ 571119 h 571118"/>
                <a:gd name="connsiteX4" fmla="*/ 803243 w 803243"/>
                <a:gd name="connsiteY4" fmla="*/ 95 h 571118"/>
                <a:gd name="connsiteX5" fmla="*/ 285559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285559" y="0"/>
                  </a:moveTo>
                  <a:cubicBezTo>
                    <a:pt x="127825" y="0"/>
                    <a:pt x="0" y="127826"/>
                    <a:pt x="0" y="285560"/>
                  </a:cubicBezTo>
                  <a:lnTo>
                    <a:pt x="0" y="571119"/>
                  </a:lnTo>
                  <a:lnTo>
                    <a:pt x="803243" y="571119"/>
                  </a:lnTo>
                  <a:lnTo>
                    <a:pt x="803243" y="95"/>
                  </a:lnTo>
                  <a:lnTo>
                    <a:pt x="285559" y="95"/>
                  </a:lnTo>
                  <a:close/>
                </a:path>
              </a:pathLst>
            </a:custGeom>
            <a:solidFill>
              <a:schemeClr val="accent2"/>
            </a:solid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2C3BA180-5943-E50E-61A0-6621B94CCC45}"/>
                </a:ext>
              </a:extLst>
            </p:cNvPr>
            <p:cNvSpPr>
              <a:spLocks noChangeAspect="1"/>
            </p:cNvSpPr>
            <p:nvPr/>
          </p:nvSpPr>
          <p:spPr>
            <a:xfrm>
              <a:off x="6440518" y="4666011"/>
              <a:ext cx="803243" cy="571118"/>
            </a:xfrm>
            <a:custGeom>
              <a:avLst/>
              <a:gdLst>
                <a:gd name="connsiteX0" fmla="*/ 517684 w 803243"/>
                <a:gd name="connsiteY0" fmla="*/ 0 h 571118"/>
                <a:gd name="connsiteX1" fmla="*/ 803243 w 803243"/>
                <a:gd name="connsiteY1" fmla="*/ 285560 h 571118"/>
                <a:gd name="connsiteX2" fmla="*/ 803243 w 803243"/>
                <a:gd name="connsiteY2" fmla="*/ 571119 h 571118"/>
                <a:gd name="connsiteX3" fmla="*/ 0 w 803243"/>
                <a:gd name="connsiteY3" fmla="*/ 571119 h 571118"/>
                <a:gd name="connsiteX4" fmla="*/ 0 w 803243"/>
                <a:gd name="connsiteY4" fmla="*/ 95 h 571118"/>
                <a:gd name="connsiteX5" fmla="*/ 517684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0"/>
                  </a:moveTo>
                  <a:cubicBezTo>
                    <a:pt x="675418" y="0"/>
                    <a:pt x="803243" y="127826"/>
                    <a:pt x="803243" y="285560"/>
                  </a:cubicBezTo>
                  <a:lnTo>
                    <a:pt x="803243" y="571119"/>
                  </a:lnTo>
                  <a:lnTo>
                    <a:pt x="0" y="571119"/>
                  </a:lnTo>
                  <a:lnTo>
                    <a:pt x="0" y="95"/>
                  </a:lnTo>
                  <a:lnTo>
                    <a:pt x="517684" y="95"/>
                  </a:lnTo>
                  <a:close/>
                </a:path>
              </a:pathLst>
            </a:custGeom>
            <a:solidFill>
              <a:srgbClr val="E7E1DF"/>
            </a:solid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E945110F-BC15-3B64-C4A4-F8CCA2360E3D}"/>
                </a:ext>
              </a:extLst>
            </p:cNvPr>
            <p:cNvSpPr>
              <a:spLocks noChangeAspect="1"/>
            </p:cNvSpPr>
            <p:nvPr/>
          </p:nvSpPr>
          <p:spPr>
            <a:xfrm>
              <a:off x="4833937" y="2381154"/>
              <a:ext cx="803243" cy="1142142"/>
            </a:xfrm>
            <a:custGeom>
              <a:avLst/>
              <a:gdLst>
                <a:gd name="connsiteX0" fmla="*/ 479203 w 803243"/>
                <a:gd name="connsiteY0" fmla="*/ 0 h 1142142"/>
                <a:gd name="connsiteX1" fmla="*/ 803243 w 803243"/>
                <a:gd name="connsiteY1" fmla="*/ 324041 h 1142142"/>
                <a:gd name="connsiteX2" fmla="*/ 803243 w 803243"/>
                <a:gd name="connsiteY2" fmla="*/ 1142143 h 1142142"/>
                <a:gd name="connsiteX3" fmla="*/ 0 w 803243"/>
                <a:gd name="connsiteY3" fmla="*/ 1142143 h 1142142"/>
                <a:gd name="connsiteX4" fmla="*/ 0 w 803243"/>
                <a:gd name="connsiteY4" fmla="*/ 0 h 1142142"/>
                <a:gd name="connsiteX5" fmla="*/ 479203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0"/>
                  </a:moveTo>
                  <a:cubicBezTo>
                    <a:pt x="658178" y="0"/>
                    <a:pt x="803243" y="145066"/>
                    <a:pt x="803243" y="324041"/>
                  </a:cubicBezTo>
                  <a:lnTo>
                    <a:pt x="803243" y="1142143"/>
                  </a:lnTo>
                  <a:lnTo>
                    <a:pt x="0" y="1142143"/>
                  </a:lnTo>
                  <a:lnTo>
                    <a:pt x="0" y="0"/>
                  </a:lnTo>
                  <a:lnTo>
                    <a:pt x="479203" y="0"/>
                  </a:lnTo>
                  <a:close/>
                </a:path>
              </a:pathLst>
            </a:custGeom>
            <a:solidFill>
              <a:schemeClr val="accent1"/>
            </a:solid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2988249B-2E35-E654-89B4-BEAB76D7C3BF}"/>
                </a:ext>
              </a:extLst>
            </p:cNvPr>
            <p:cNvSpPr>
              <a:spLocks noChangeAspect="1"/>
            </p:cNvSpPr>
            <p:nvPr/>
          </p:nvSpPr>
          <p:spPr>
            <a:xfrm>
              <a:off x="5637275" y="3523487"/>
              <a:ext cx="803243" cy="1142142"/>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98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98" y="1142143"/>
                  </a:lnTo>
                  <a:close/>
                </a:path>
              </a:pathLst>
            </a:custGeom>
            <a:solidFill>
              <a:srgbClr val="E7E1DF"/>
            </a:solid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AB684F66-2F39-67D8-E9D8-D4BDE9278DEB}"/>
                </a:ext>
              </a:extLst>
            </p:cNvPr>
            <p:cNvSpPr>
              <a:spLocks noChangeAspect="1"/>
            </p:cNvSpPr>
            <p:nvPr/>
          </p:nvSpPr>
          <p:spPr>
            <a:xfrm>
              <a:off x="4833937" y="4094892"/>
              <a:ext cx="803243" cy="1142142"/>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03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03" y="1142143"/>
                  </a:lnTo>
                  <a:close/>
                </a:path>
              </a:pathLst>
            </a:custGeom>
            <a:solidFill>
              <a:schemeClr val="accent1"/>
            </a:solid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4D028113-973A-8728-7A33-42786C5BC129}"/>
                </a:ext>
              </a:extLst>
            </p:cNvPr>
            <p:cNvSpPr>
              <a:spLocks noChangeAspect="1"/>
            </p:cNvSpPr>
            <p:nvPr/>
          </p:nvSpPr>
          <p:spPr>
            <a:xfrm>
              <a:off x="6440423" y="3523583"/>
              <a:ext cx="803243" cy="1142142"/>
            </a:xfrm>
            <a:custGeom>
              <a:avLst/>
              <a:gdLst>
                <a:gd name="connsiteX0" fmla="*/ 324040 w 803243"/>
                <a:gd name="connsiteY0" fmla="*/ 0 h 1142142"/>
                <a:gd name="connsiteX1" fmla="*/ 0 w 803243"/>
                <a:gd name="connsiteY1" fmla="*/ 324041 h 1142142"/>
                <a:gd name="connsiteX2" fmla="*/ 0 w 803243"/>
                <a:gd name="connsiteY2" fmla="*/ 1142143 h 1142142"/>
                <a:gd name="connsiteX3" fmla="*/ 803243 w 803243"/>
                <a:gd name="connsiteY3" fmla="*/ 1142143 h 1142142"/>
                <a:gd name="connsiteX4" fmla="*/ 803243 w 803243"/>
                <a:gd name="connsiteY4" fmla="*/ 0 h 1142142"/>
                <a:gd name="connsiteX5" fmla="*/ 324040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324040" y="0"/>
                  </a:moveTo>
                  <a:cubicBezTo>
                    <a:pt x="145066" y="0"/>
                    <a:pt x="0" y="145066"/>
                    <a:pt x="0" y="324041"/>
                  </a:cubicBezTo>
                  <a:lnTo>
                    <a:pt x="0" y="1142143"/>
                  </a:lnTo>
                  <a:lnTo>
                    <a:pt x="803243" y="1142143"/>
                  </a:lnTo>
                  <a:lnTo>
                    <a:pt x="803243" y="0"/>
                  </a:lnTo>
                  <a:lnTo>
                    <a:pt x="324040" y="0"/>
                  </a:lnTo>
                  <a:close/>
                </a:path>
              </a:pathLst>
            </a:custGeom>
            <a:solidFill>
              <a:schemeClr val="accent1"/>
            </a:solid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3C07FB66-ACC4-6915-30C8-3F9A8A61E404}"/>
                </a:ext>
              </a:extLst>
            </p:cNvPr>
            <p:cNvSpPr>
              <a:spLocks noChangeAspect="1"/>
            </p:cNvSpPr>
            <p:nvPr/>
          </p:nvSpPr>
          <p:spPr>
            <a:xfrm>
              <a:off x="5637180" y="1810416"/>
              <a:ext cx="1606486" cy="1713166"/>
            </a:xfrm>
            <a:custGeom>
              <a:avLst/>
              <a:gdLst>
                <a:gd name="connsiteX0" fmla="*/ 324040 w 1606486"/>
                <a:gd name="connsiteY0" fmla="*/ 1713166 h 1713166"/>
                <a:gd name="connsiteX1" fmla="*/ 0 w 1606486"/>
                <a:gd name="connsiteY1" fmla="*/ 1389126 h 1713166"/>
                <a:gd name="connsiteX2" fmla="*/ 0 w 1606486"/>
                <a:gd name="connsiteY2" fmla="*/ 0 h 1713166"/>
                <a:gd name="connsiteX3" fmla="*/ 1606487 w 1606486"/>
                <a:gd name="connsiteY3" fmla="*/ 0 h 1713166"/>
                <a:gd name="connsiteX4" fmla="*/ 1606487 w 1606486"/>
                <a:gd name="connsiteY4" fmla="*/ 1713166 h 1713166"/>
                <a:gd name="connsiteX5" fmla="*/ 324040 w 1606486"/>
                <a:gd name="connsiteY5" fmla="*/ 1713166 h 1713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6486" h="1713166">
                  <a:moveTo>
                    <a:pt x="324040" y="1713166"/>
                  </a:moveTo>
                  <a:cubicBezTo>
                    <a:pt x="145066" y="1713166"/>
                    <a:pt x="0" y="1568101"/>
                    <a:pt x="0" y="1389126"/>
                  </a:cubicBezTo>
                  <a:lnTo>
                    <a:pt x="0" y="0"/>
                  </a:lnTo>
                  <a:lnTo>
                    <a:pt x="1606487" y="0"/>
                  </a:lnTo>
                  <a:lnTo>
                    <a:pt x="1606487" y="1713166"/>
                  </a:lnTo>
                  <a:lnTo>
                    <a:pt x="324040" y="1713166"/>
                  </a:lnTo>
                  <a:close/>
                </a:path>
              </a:pathLst>
            </a:custGeom>
            <a:solidFill>
              <a:schemeClr val="accent2"/>
            </a:solid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16679568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Vit logo/Blå bakgrund">
    <p:spTree>
      <p:nvGrpSpPr>
        <p:cNvPr id="1" name=""/>
        <p:cNvGrpSpPr/>
        <p:nvPr/>
      </p:nvGrpSpPr>
      <p:grpSpPr>
        <a:xfrm>
          <a:off x="0" y="0"/>
          <a:ext cx="0" cy="0"/>
          <a:chOff x="0" y="0"/>
          <a:chExt cx="0" cy="0"/>
        </a:xfrm>
      </p:grpSpPr>
      <p:sp>
        <p:nvSpPr>
          <p:cNvPr id="8" name="Rektangel: ett hörn rundat 8">
            <a:extLst>
              <a:ext uri="{FF2B5EF4-FFF2-40B4-BE49-F238E27FC236}">
                <a16:creationId xmlns:a16="http://schemas.microsoft.com/office/drawing/2014/main" id="{F7A2F3AF-A7F1-9416-5F97-03314F7E417D}"/>
              </a:ext>
              <a:ext uri="{C183D7F6-B498-43B3-948B-1728B52AA6E4}">
                <adec:decorative xmlns:adec="http://schemas.microsoft.com/office/drawing/2017/decorative" val="1"/>
              </a:ext>
            </a:extLst>
          </p:cNvPr>
          <p:cNvSpPr/>
          <p:nvPr userDrawn="1"/>
        </p:nvSpPr>
        <p:spPr bwMode="black">
          <a:xfrm flipV="1">
            <a:off x="389262" y="380999"/>
            <a:ext cx="11412000" cy="6091200"/>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pic>
        <p:nvPicPr>
          <p:cNvPr id="6" name="Logo" descr="Logo: Västra Götalandsregionen">
            <a:extLst>
              <a:ext uri="{FF2B5EF4-FFF2-40B4-BE49-F238E27FC236}">
                <a16:creationId xmlns:a16="http://schemas.microsoft.com/office/drawing/2014/main" id="{F028FC9A-549E-C173-F6EE-DD2DADAFA6B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234210" y="2915466"/>
            <a:ext cx="5732564" cy="1161234"/>
          </a:xfrm>
          <a:prstGeom prst="rect">
            <a:avLst/>
          </a:prstGeom>
        </p:spPr>
      </p:pic>
      <p:sp>
        <p:nvSpPr>
          <p:cNvPr id="2" name="Platshållare för datum 1">
            <a:extLst>
              <a:ext uri="{FF2B5EF4-FFF2-40B4-BE49-F238E27FC236}">
                <a16:creationId xmlns:a16="http://schemas.microsoft.com/office/drawing/2014/main" id="{E455D0BA-9A24-0B1E-5104-31F55378AAA2}"/>
              </a:ext>
            </a:extLst>
          </p:cNvPr>
          <p:cNvSpPr>
            <a:spLocks noGrp="1"/>
          </p:cNvSpPr>
          <p:nvPr>
            <p:ph type="dt" sz="half" idx="10"/>
          </p:nvPr>
        </p:nvSpPr>
        <p:spPr>
          <a:xfrm>
            <a:off x="10901364" y="136525"/>
            <a:ext cx="900071" cy="141687"/>
          </a:xfrm>
        </p:spPr>
        <p:txBody>
          <a:bodyPr/>
          <a:lstStyle/>
          <a:p>
            <a:fld id="{4D03C71D-D98B-401F-B2CF-6FD4D048E9D2}" type="datetime1">
              <a:rPr lang="sv-SE" smtClean="0"/>
              <a:t>2024-06-12</a:t>
            </a:fld>
            <a:endParaRPr lang="sv-SE"/>
          </a:p>
        </p:txBody>
      </p:sp>
      <p:sp>
        <p:nvSpPr>
          <p:cNvPr id="7" name="Platshållare för sidfot 6">
            <a:extLst>
              <a:ext uri="{FF2B5EF4-FFF2-40B4-BE49-F238E27FC236}">
                <a16:creationId xmlns:a16="http://schemas.microsoft.com/office/drawing/2014/main" id="{4E6AFD7C-DEA7-9A46-2513-5293C0535394}"/>
              </a:ext>
            </a:extLst>
          </p:cNvPr>
          <p:cNvSpPr>
            <a:spLocks noGrp="1"/>
          </p:cNvSpPr>
          <p:nvPr>
            <p:ph type="ftr" sz="quarter" idx="11"/>
          </p:nvPr>
        </p:nvSpPr>
        <p:spPr/>
        <p:txBody>
          <a:bodyPr/>
          <a:lstStyle/>
          <a:p>
            <a:endParaRPr lang="sv-SE" dirty="0"/>
          </a:p>
        </p:txBody>
      </p:sp>
      <p:sp>
        <p:nvSpPr>
          <p:cNvPr id="3" name="Title 2">
            <a:extLst>
              <a:ext uri="{FF2B5EF4-FFF2-40B4-BE49-F238E27FC236}">
                <a16:creationId xmlns:a16="http://schemas.microsoft.com/office/drawing/2014/main" id="{65243E10-E3F1-7E93-DB4B-40905719BCB0}"/>
              </a:ext>
            </a:extLst>
          </p:cNvPr>
          <p:cNvSpPr>
            <a:spLocks noGrp="1"/>
          </p:cNvSpPr>
          <p:nvPr>
            <p:ph type="title" hasCustomPrompt="1"/>
          </p:nvPr>
        </p:nvSpPr>
        <p:spPr>
          <a:xfrm>
            <a:off x="1100667" y="-1174484"/>
            <a:ext cx="8642350" cy="1047750"/>
          </a:xfrm>
        </p:spPr>
        <p:txBody>
          <a:bodyPr/>
          <a:lstStyle/>
          <a:p>
            <a:r>
              <a:rPr lang="sv-SE" noProof="0" dirty="0"/>
              <a:t>Ange rubrik för tillgänglighet</a:t>
            </a:r>
            <a:endParaRPr lang="en-GB" dirty="0"/>
          </a:p>
        </p:txBody>
      </p:sp>
    </p:spTree>
    <p:extLst>
      <p:ext uri="{BB962C8B-B14F-4D97-AF65-F5344CB8AC3E}">
        <p14:creationId xmlns:p14="http://schemas.microsoft.com/office/powerpoint/2010/main" val="42527265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Rubrikbild med bild">
    <p:spTree>
      <p:nvGrpSpPr>
        <p:cNvPr id="1" name=""/>
        <p:cNvGrpSpPr/>
        <p:nvPr/>
      </p:nvGrpSpPr>
      <p:grpSpPr>
        <a:xfrm>
          <a:off x="0" y="0"/>
          <a:ext cx="0" cy="0"/>
          <a:chOff x="0" y="0"/>
          <a:chExt cx="0" cy="0"/>
        </a:xfrm>
      </p:grpSpPr>
      <p:sp>
        <p:nvSpPr>
          <p:cNvPr id="15" name="Platshållare för bild 14">
            <a:extLst>
              <a:ext uri="{FF2B5EF4-FFF2-40B4-BE49-F238E27FC236}">
                <a16:creationId xmlns:a16="http://schemas.microsoft.com/office/drawing/2014/main" id="{7930A342-B92A-082F-5C3D-382BD190DCD2}"/>
              </a:ext>
            </a:extLst>
          </p:cNvPr>
          <p:cNvSpPr>
            <a:spLocks noGrp="1"/>
          </p:cNvSpPr>
          <p:nvPr userDrawn="1">
            <p:ph type="pic" sz="quarter" idx="16"/>
          </p:nvPr>
        </p:nvSpPr>
        <p:spPr>
          <a:xfrm>
            <a:off x="8945549" y="386435"/>
            <a:ext cx="2855885" cy="3045534"/>
          </a:xfrm>
          <a:custGeom>
            <a:avLst/>
            <a:gdLst>
              <a:gd name="connsiteX0" fmla="*/ 0 w 2855885"/>
              <a:gd name="connsiteY0" fmla="*/ 0 h 3045534"/>
              <a:gd name="connsiteX1" fmla="*/ 2855885 w 2855885"/>
              <a:gd name="connsiteY1" fmla="*/ 0 h 3045534"/>
              <a:gd name="connsiteX2" fmla="*/ 2855885 w 2855885"/>
              <a:gd name="connsiteY2" fmla="*/ 3045534 h 3045534"/>
              <a:gd name="connsiteX3" fmla="*/ 576053 w 2855885"/>
              <a:gd name="connsiteY3" fmla="*/ 3045534 h 3045534"/>
              <a:gd name="connsiteX4" fmla="*/ 0 w 2855885"/>
              <a:gd name="connsiteY4" fmla="*/ 2469481 h 30455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5885" h="3045534">
                <a:moveTo>
                  <a:pt x="0" y="0"/>
                </a:moveTo>
                <a:lnTo>
                  <a:pt x="2855885" y="0"/>
                </a:lnTo>
                <a:lnTo>
                  <a:pt x="2855885" y="3045534"/>
                </a:lnTo>
                <a:lnTo>
                  <a:pt x="576053" y="3045534"/>
                </a:lnTo>
                <a:cubicBezTo>
                  <a:pt x="257887" y="3045534"/>
                  <a:pt x="0" y="2787649"/>
                  <a:pt x="0" y="2469481"/>
                </a:cubicBezTo>
                <a:close/>
              </a:path>
            </a:pathLst>
          </a:custGeom>
          <a:solidFill>
            <a:schemeClr val="accent2"/>
          </a:solidFill>
        </p:spPr>
        <p:txBody>
          <a:bodyPr wrap="square">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dirty="0"/>
              <a:t>Klicka på ikonen för att lägga till en bild</a:t>
            </a:r>
          </a:p>
          <a:p>
            <a:endParaRPr lang="sv-SE" dirty="0"/>
          </a:p>
        </p:txBody>
      </p:sp>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91539" y="1152048"/>
            <a:ext cx="5737196" cy="2387600"/>
          </a:xfrm>
        </p:spPr>
        <p:txBody>
          <a:bodyPr anchor="b"/>
          <a:lstStyle>
            <a:lvl1pPr algn="l">
              <a:lnSpc>
                <a:spcPct val="110000"/>
              </a:lnSpc>
              <a:defRPr sz="3500" b="1"/>
            </a:lvl1pPr>
          </a:lstStyle>
          <a:p>
            <a:r>
              <a:rPr lang="sv-SE" dirty="0"/>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92514" y="3683107"/>
            <a:ext cx="5737196"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dirty="0"/>
              <a:t>Klicka för att lägga till underrubrik</a:t>
            </a:r>
          </a:p>
        </p:txBody>
      </p:sp>
      <p:pic>
        <p:nvPicPr>
          <p:cNvPr id="28" name="Logo" descr="Västra Götalandsregionen, logo">
            <a:extLst>
              <a:ext uri="{FF2B5EF4-FFF2-40B4-BE49-F238E27FC236}">
                <a16:creationId xmlns:a16="http://schemas.microsoft.com/office/drawing/2014/main" id="{6A0989A0-7A4A-9CD0-D751-D56C294A584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74874" y="6030915"/>
            <a:ext cx="2147886" cy="435093"/>
          </a:xfrm>
          <a:prstGeom prst="rect">
            <a:avLst/>
          </a:prstGeom>
        </p:spPr>
      </p:pic>
      <p:sp>
        <p:nvSpPr>
          <p:cNvPr id="6" name="textruta 5">
            <a:extLst>
              <a:ext uri="{FF2B5EF4-FFF2-40B4-BE49-F238E27FC236}">
                <a16:creationId xmlns:a16="http://schemas.microsoft.com/office/drawing/2014/main" id="{AA71F2BA-C943-46F6-00FD-63E44941990B}"/>
              </a:ext>
            </a:extLst>
          </p:cNvPr>
          <p:cNvSpPr txBox="1"/>
          <p:nvPr userDrawn="1"/>
        </p:nvSpPr>
        <p:spPr>
          <a:xfrm>
            <a:off x="704895" y="6466008"/>
            <a:ext cx="695282" cy="276999"/>
          </a:xfrm>
          <a:prstGeom prst="rect">
            <a:avLst/>
          </a:prstGeom>
          <a:noFill/>
        </p:spPr>
        <p:txBody>
          <a:bodyPr wrap="square" lIns="0" tIns="0" rIns="0" bIns="0" rtlCol="0">
            <a:spAutoFit/>
          </a:bodyPr>
          <a:lstStyle/>
          <a:p>
            <a:pPr algn="l"/>
            <a:r>
              <a:rPr lang="sv-SE">
                <a:solidFill>
                  <a:schemeClr val="bg1"/>
                </a:solidFill>
              </a:rPr>
              <a:t>TEst</a:t>
            </a:r>
            <a:endParaRPr lang="sv-SE" dirty="0">
              <a:solidFill>
                <a:schemeClr val="bg1"/>
              </a:solidFill>
            </a:endParaRPr>
          </a:p>
        </p:txBody>
      </p:sp>
      <p:sp>
        <p:nvSpPr>
          <p:cNvPr id="7" name="Platshållare för datum 6">
            <a:extLst>
              <a:ext uri="{FF2B5EF4-FFF2-40B4-BE49-F238E27FC236}">
                <a16:creationId xmlns:a16="http://schemas.microsoft.com/office/drawing/2014/main" id="{C4CBFC51-E299-C1C6-C259-2EC78776D974}"/>
              </a:ext>
            </a:extLst>
          </p:cNvPr>
          <p:cNvSpPr>
            <a:spLocks noGrp="1"/>
          </p:cNvSpPr>
          <p:nvPr>
            <p:ph type="dt" sz="half" idx="14"/>
          </p:nvPr>
        </p:nvSpPr>
        <p:spPr>
          <a:xfrm>
            <a:off x="10901364" y="136525"/>
            <a:ext cx="900071" cy="141687"/>
          </a:xfrm>
        </p:spPr>
        <p:txBody>
          <a:bodyPr/>
          <a:lstStyle/>
          <a:p>
            <a:fld id="{19E49B6E-96DA-4186-8F39-3AB022B7993C}" type="datetime1">
              <a:rPr lang="sv-SE" smtClean="0"/>
              <a:t>2024-06-12</a:t>
            </a:fld>
            <a:endParaRPr lang="sv-SE" dirty="0"/>
          </a:p>
        </p:txBody>
      </p:sp>
      <p:sp>
        <p:nvSpPr>
          <p:cNvPr id="8" name="Platshållare för sidfot 7">
            <a:extLst>
              <a:ext uri="{FF2B5EF4-FFF2-40B4-BE49-F238E27FC236}">
                <a16:creationId xmlns:a16="http://schemas.microsoft.com/office/drawing/2014/main" id="{DAF13055-4269-7909-D2F6-610F622CD5BE}"/>
              </a:ext>
            </a:extLst>
          </p:cNvPr>
          <p:cNvSpPr>
            <a:spLocks noGrp="1"/>
          </p:cNvSpPr>
          <p:nvPr>
            <p:ph type="ftr" sz="quarter" idx="15"/>
          </p:nvPr>
        </p:nvSpPr>
        <p:spPr/>
        <p:txBody>
          <a:bodyPr/>
          <a:lstStyle/>
          <a:p>
            <a:endParaRPr lang="sv-SE" dirty="0"/>
          </a:p>
        </p:txBody>
      </p:sp>
      <p:sp>
        <p:nvSpPr>
          <p:cNvPr id="33" name="Freeform: Shape 32">
            <a:extLst>
              <a:ext uri="{FF2B5EF4-FFF2-40B4-BE49-F238E27FC236}">
                <a16:creationId xmlns:a16="http://schemas.microsoft.com/office/drawing/2014/main" id="{E421D8C7-7AE4-75A7-E72D-F2CCD5EBD1ED}"/>
              </a:ext>
            </a:extLst>
          </p:cNvPr>
          <p:cNvSpPr>
            <a:spLocks noChangeAspect="1"/>
          </p:cNvSpPr>
          <p:nvPr/>
        </p:nvSpPr>
        <p:spPr>
          <a:xfrm>
            <a:off x="7517605" y="385758"/>
            <a:ext cx="1427943" cy="1015289"/>
          </a:xfrm>
          <a:custGeom>
            <a:avLst/>
            <a:gdLst>
              <a:gd name="connsiteX0" fmla="*/ 517684 w 803243"/>
              <a:gd name="connsiteY0" fmla="*/ 571119 h 571118"/>
              <a:gd name="connsiteX1" fmla="*/ 803243 w 803243"/>
              <a:gd name="connsiteY1" fmla="*/ 285559 h 571118"/>
              <a:gd name="connsiteX2" fmla="*/ 803243 w 803243"/>
              <a:gd name="connsiteY2" fmla="*/ 0 h 571118"/>
              <a:gd name="connsiteX3" fmla="*/ 0 w 803243"/>
              <a:gd name="connsiteY3" fmla="*/ 0 h 571118"/>
              <a:gd name="connsiteX4" fmla="*/ 0 w 803243"/>
              <a:gd name="connsiteY4" fmla="*/ 571024 h 571118"/>
              <a:gd name="connsiteX5" fmla="*/ 517684 w 803243"/>
              <a:gd name="connsiteY5" fmla="*/ 571024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571119"/>
                </a:moveTo>
                <a:cubicBezTo>
                  <a:pt x="675418" y="571119"/>
                  <a:pt x="803243" y="443294"/>
                  <a:pt x="803243" y="285559"/>
                </a:cubicBezTo>
                <a:lnTo>
                  <a:pt x="803243" y="0"/>
                </a:lnTo>
                <a:lnTo>
                  <a:pt x="0" y="0"/>
                </a:lnTo>
                <a:lnTo>
                  <a:pt x="0" y="571024"/>
                </a:lnTo>
                <a:lnTo>
                  <a:pt x="517684" y="571024"/>
                </a:lnTo>
                <a:close/>
              </a:path>
            </a:pathLst>
          </a:custGeom>
          <a:solidFill>
            <a:srgbClr val="E7E1DF"/>
          </a:solid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7135AF6C-31B5-EC1B-7596-331AF27159CA}"/>
              </a:ext>
            </a:extLst>
          </p:cNvPr>
          <p:cNvSpPr>
            <a:spLocks noChangeAspect="1"/>
          </p:cNvSpPr>
          <p:nvPr/>
        </p:nvSpPr>
        <p:spPr>
          <a:xfrm>
            <a:off x="7517605" y="3431800"/>
            <a:ext cx="1427943" cy="1015291"/>
          </a:xfrm>
          <a:custGeom>
            <a:avLst/>
            <a:gdLst>
              <a:gd name="connsiteX0" fmla="*/ 517684 w 803243"/>
              <a:gd name="connsiteY0" fmla="*/ 571119 h 571119"/>
              <a:gd name="connsiteX1" fmla="*/ 803243 w 803243"/>
              <a:gd name="connsiteY1" fmla="*/ 285559 h 571119"/>
              <a:gd name="connsiteX2" fmla="*/ 803243 w 803243"/>
              <a:gd name="connsiteY2" fmla="*/ 0 h 571119"/>
              <a:gd name="connsiteX3" fmla="*/ 0 w 803243"/>
              <a:gd name="connsiteY3" fmla="*/ 0 h 571119"/>
              <a:gd name="connsiteX4" fmla="*/ 0 w 803243"/>
              <a:gd name="connsiteY4" fmla="*/ 571024 h 571119"/>
              <a:gd name="connsiteX5" fmla="*/ 517684 w 803243"/>
              <a:gd name="connsiteY5" fmla="*/ 571024 h 571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9">
                <a:moveTo>
                  <a:pt x="517684" y="571119"/>
                </a:moveTo>
                <a:cubicBezTo>
                  <a:pt x="675418" y="571119"/>
                  <a:pt x="803243" y="443294"/>
                  <a:pt x="803243" y="285559"/>
                </a:cubicBezTo>
                <a:lnTo>
                  <a:pt x="803243" y="0"/>
                </a:lnTo>
                <a:lnTo>
                  <a:pt x="0" y="0"/>
                </a:lnTo>
                <a:lnTo>
                  <a:pt x="0" y="571024"/>
                </a:lnTo>
                <a:lnTo>
                  <a:pt x="517684" y="571024"/>
                </a:lnTo>
                <a:close/>
              </a:path>
            </a:pathLst>
          </a:custGeom>
          <a:solidFill>
            <a:schemeClr val="accent2"/>
          </a:solid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3214743A-6966-8ED7-BA34-E45A379E030F}"/>
              </a:ext>
            </a:extLst>
          </p:cNvPr>
          <p:cNvSpPr>
            <a:spLocks noChangeAspect="1"/>
          </p:cNvSpPr>
          <p:nvPr/>
        </p:nvSpPr>
        <p:spPr>
          <a:xfrm>
            <a:off x="8945548" y="5462891"/>
            <a:ext cx="1427943" cy="1015289"/>
          </a:xfrm>
          <a:custGeom>
            <a:avLst/>
            <a:gdLst>
              <a:gd name="connsiteX0" fmla="*/ 285559 w 803243"/>
              <a:gd name="connsiteY0" fmla="*/ 0 h 571118"/>
              <a:gd name="connsiteX1" fmla="*/ 0 w 803243"/>
              <a:gd name="connsiteY1" fmla="*/ 285560 h 571118"/>
              <a:gd name="connsiteX2" fmla="*/ 0 w 803243"/>
              <a:gd name="connsiteY2" fmla="*/ 571119 h 571118"/>
              <a:gd name="connsiteX3" fmla="*/ 803243 w 803243"/>
              <a:gd name="connsiteY3" fmla="*/ 571119 h 571118"/>
              <a:gd name="connsiteX4" fmla="*/ 803243 w 803243"/>
              <a:gd name="connsiteY4" fmla="*/ 95 h 571118"/>
              <a:gd name="connsiteX5" fmla="*/ 285559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285559" y="0"/>
                </a:moveTo>
                <a:cubicBezTo>
                  <a:pt x="127825" y="0"/>
                  <a:pt x="0" y="127826"/>
                  <a:pt x="0" y="285560"/>
                </a:cubicBezTo>
                <a:lnTo>
                  <a:pt x="0" y="571119"/>
                </a:lnTo>
                <a:lnTo>
                  <a:pt x="803243" y="571119"/>
                </a:lnTo>
                <a:lnTo>
                  <a:pt x="803243" y="95"/>
                </a:lnTo>
                <a:lnTo>
                  <a:pt x="285559" y="95"/>
                </a:lnTo>
                <a:close/>
              </a:path>
            </a:pathLst>
          </a:custGeom>
          <a:solidFill>
            <a:schemeClr val="accent2"/>
          </a:solid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54E9228D-01FE-98B4-466F-CE9B90DF9F7D}"/>
              </a:ext>
            </a:extLst>
          </p:cNvPr>
          <p:cNvSpPr>
            <a:spLocks noChangeAspect="1"/>
          </p:cNvSpPr>
          <p:nvPr/>
        </p:nvSpPr>
        <p:spPr>
          <a:xfrm>
            <a:off x="10373660" y="5462891"/>
            <a:ext cx="1427943" cy="1015289"/>
          </a:xfrm>
          <a:custGeom>
            <a:avLst/>
            <a:gdLst>
              <a:gd name="connsiteX0" fmla="*/ 517684 w 803243"/>
              <a:gd name="connsiteY0" fmla="*/ 0 h 571118"/>
              <a:gd name="connsiteX1" fmla="*/ 803243 w 803243"/>
              <a:gd name="connsiteY1" fmla="*/ 285560 h 571118"/>
              <a:gd name="connsiteX2" fmla="*/ 803243 w 803243"/>
              <a:gd name="connsiteY2" fmla="*/ 571119 h 571118"/>
              <a:gd name="connsiteX3" fmla="*/ 0 w 803243"/>
              <a:gd name="connsiteY3" fmla="*/ 571119 h 571118"/>
              <a:gd name="connsiteX4" fmla="*/ 0 w 803243"/>
              <a:gd name="connsiteY4" fmla="*/ 95 h 571118"/>
              <a:gd name="connsiteX5" fmla="*/ 517684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0"/>
                </a:moveTo>
                <a:cubicBezTo>
                  <a:pt x="675418" y="0"/>
                  <a:pt x="803243" y="127826"/>
                  <a:pt x="803243" y="285560"/>
                </a:cubicBezTo>
                <a:lnTo>
                  <a:pt x="803243" y="571119"/>
                </a:lnTo>
                <a:lnTo>
                  <a:pt x="0" y="571119"/>
                </a:lnTo>
                <a:lnTo>
                  <a:pt x="0" y="95"/>
                </a:lnTo>
                <a:lnTo>
                  <a:pt x="517684" y="95"/>
                </a:lnTo>
                <a:close/>
              </a:path>
            </a:pathLst>
          </a:custGeom>
          <a:solidFill>
            <a:srgbClr val="E7E1DF"/>
          </a:solid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DCF49D3A-C0A5-C9B4-8C10-96910B5DF584}"/>
              </a:ext>
            </a:extLst>
          </p:cNvPr>
          <p:cNvSpPr>
            <a:spLocks noChangeAspect="1"/>
          </p:cNvSpPr>
          <p:nvPr/>
        </p:nvSpPr>
        <p:spPr>
          <a:xfrm>
            <a:off x="7517605" y="1401049"/>
            <a:ext cx="1427943" cy="2030411"/>
          </a:xfrm>
          <a:custGeom>
            <a:avLst/>
            <a:gdLst>
              <a:gd name="connsiteX0" fmla="*/ 479203 w 803243"/>
              <a:gd name="connsiteY0" fmla="*/ 0 h 1142142"/>
              <a:gd name="connsiteX1" fmla="*/ 803243 w 803243"/>
              <a:gd name="connsiteY1" fmla="*/ 324041 h 1142142"/>
              <a:gd name="connsiteX2" fmla="*/ 803243 w 803243"/>
              <a:gd name="connsiteY2" fmla="*/ 1142143 h 1142142"/>
              <a:gd name="connsiteX3" fmla="*/ 0 w 803243"/>
              <a:gd name="connsiteY3" fmla="*/ 1142143 h 1142142"/>
              <a:gd name="connsiteX4" fmla="*/ 0 w 803243"/>
              <a:gd name="connsiteY4" fmla="*/ 0 h 1142142"/>
              <a:gd name="connsiteX5" fmla="*/ 479203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0"/>
                </a:moveTo>
                <a:cubicBezTo>
                  <a:pt x="658178" y="0"/>
                  <a:pt x="803243" y="145066"/>
                  <a:pt x="803243" y="324041"/>
                </a:cubicBezTo>
                <a:lnTo>
                  <a:pt x="803243" y="1142143"/>
                </a:lnTo>
                <a:lnTo>
                  <a:pt x="0" y="1142143"/>
                </a:lnTo>
                <a:lnTo>
                  <a:pt x="0" y="0"/>
                </a:lnTo>
                <a:lnTo>
                  <a:pt x="479203" y="0"/>
                </a:lnTo>
                <a:close/>
              </a:path>
            </a:pathLst>
          </a:custGeom>
          <a:solidFill>
            <a:schemeClr val="accent1"/>
          </a:solid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AEC35D31-9856-2B82-F7AD-68F4A6BA881A}"/>
              </a:ext>
            </a:extLst>
          </p:cNvPr>
          <p:cNvSpPr>
            <a:spLocks noChangeAspect="1"/>
          </p:cNvSpPr>
          <p:nvPr/>
        </p:nvSpPr>
        <p:spPr>
          <a:xfrm>
            <a:off x="8945717" y="3431800"/>
            <a:ext cx="1427943" cy="2030411"/>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98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98" y="1142143"/>
                </a:lnTo>
                <a:close/>
              </a:path>
            </a:pathLst>
          </a:custGeom>
          <a:solidFill>
            <a:srgbClr val="E7E1DF"/>
          </a:solid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EDA18A8B-463B-9AD0-703D-FA911578B30D}"/>
              </a:ext>
            </a:extLst>
          </p:cNvPr>
          <p:cNvSpPr>
            <a:spLocks noChangeAspect="1"/>
          </p:cNvSpPr>
          <p:nvPr/>
        </p:nvSpPr>
        <p:spPr>
          <a:xfrm>
            <a:off x="7517605" y="4447600"/>
            <a:ext cx="1427943" cy="2030411"/>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03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03" y="1142143"/>
                </a:lnTo>
                <a:close/>
              </a:path>
            </a:pathLst>
          </a:custGeom>
          <a:solidFill>
            <a:schemeClr val="accent1"/>
          </a:solid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5C169603-4E21-C187-1A1D-38882F9232D3}"/>
              </a:ext>
            </a:extLst>
          </p:cNvPr>
          <p:cNvSpPr>
            <a:spLocks noChangeAspect="1"/>
          </p:cNvSpPr>
          <p:nvPr/>
        </p:nvSpPr>
        <p:spPr>
          <a:xfrm>
            <a:off x="10373491" y="3431971"/>
            <a:ext cx="1427943" cy="2030411"/>
          </a:xfrm>
          <a:custGeom>
            <a:avLst/>
            <a:gdLst>
              <a:gd name="connsiteX0" fmla="*/ 324040 w 803243"/>
              <a:gd name="connsiteY0" fmla="*/ 0 h 1142142"/>
              <a:gd name="connsiteX1" fmla="*/ 0 w 803243"/>
              <a:gd name="connsiteY1" fmla="*/ 324041 h 1142142"/>
              <a:gd name="connsiteX2" fmla="*/ 0 w 803243"/>
              <a:gd name="connsiteY2" fmla="*/ 1142143 h 1142142"/>
              <a:gd name="connsiteX3" fmla="*/ 803243 w 803243"/>
              <a:gd name="connsiteY3" fmla="*/ 1142143 h 1142142"/>
              <a:gd name="connsiteX4" fmla="*/ 803243 w 803243"/>
              <a:gd name="connsiteY4" fmla="*/ 0 h 1142142"/>
              <a:gd name="connsiteX5" fmla="*/ 324040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324040" y="0"/>
                </a:moveTo>
                <a:cubicBezTo>
                  <a:pt x="145066" y="0"/>
                  <a:pt x="0" y="145066"/>
                  <a:pt x="0" y="324041"/>
                </a:cubicBezTo>
                <a:lnTo>
                  <a:pt x="0" y="1142143"/>
                </a:lnTo>
                <a:lnTo>
                  <a:pt x="803243" y="1142143"/>
                </a:lnTo>
                <a:lnTo>
                  <a:pt x="803243" y="0"/>
                </a:lnTo>
                <a:lnTo>
                  <a:pt x="324040" y="0"/>
                </a:lnTo>
                <a:close/>
              </a:path>
            </a:pathLst>
          </a:custGeom>
          <a:solidFill>
            <a:schemeClr val="accent1"/>
          </a:solidFill>
          <a:ln w="9525" cap="flat">
            <a:noFill/>
            <a:prstDash val="solid"/>
            <a:miter/>
          </a:ln>
        </p:spPr>
        <p:txBody>
          <a:bodyPr rtlCol="0" anchor="ctr"/>
          <a:lstStyle/>
          <a:p>
            <a:endParaRPr lang="en-US"/>
          </a:p>
        </p:txBody>
      </p:sp>
    </p:spTree>
    <p:extLst>
      <p:ext uri="{BB962C8B-B14F-4D97-AF65-F5344CB8AC3E}">
        <p14:creationId xmlns:p14="http://schemas.microsoft.com/office/powerpoint/2010/main" val="31776926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Rubrik och innehåll">
    <p:spTree>
      <p:nvGrpSpPr>
        <p:cNvPr id="1" name=""/>
        <p:cNvGrpSpPr/>
        <p:nvPr/>
      </p:nvGrpSpPr>
      <p:grpSpPr>
        <a:xfrm>
          <a:off x="0" y="0"/>
          <a:ext cx="0" cy="0"/>
          <a:chOff x="0" y="0"/>
          <a:chExt cx="0" cy="0"/>
        </a:xfrm>
      </p:grpSpPr>
      <p:grpSp>
        <p:nvGrpSpPr>
          <p:cNvPr id="13" name="Graphic 4">
            <a:extLst>
              <a:ext uri="{FF2B5EF4-FFF2-40B4-BE49-F238E27FC236}">
                <a16:creationId xmlns:a16="http://schemas.microsoft.com/office/drawing/2014/main" id="{162A0E45-E1EA-3009-8278-84D059CF6FCE}"/>
              </a:ext>
            </a:extLst>
          </p:cNvPr>
          <p:cNvGrpSpPr>
            <a:grpSpLocks noChangeAspect="1"/>
          </p:cNvGrpSpPr>
          <p:nvPr/>
        </p:nvGrpSpPr>
        <p:grpSpPr>
          <a:xfrm>
            <a:off x="10373521" y="393108"/>
            <a:ext cx="1427973" cy="6091200"/>
            <a:chOff x="10371140" y="380999"/>
            <a:chExt cx="1439144" cy="6138849"/>
          </a:xfrm>
        </p:grpSpPr>
        <p:sp>
          <p:nvSpPr>
            <p:cNvPr id="15" name="Freeform: Shape 14">
              <a:extLst>
                <a:ext uri="{FF2B5EF4-FFF2-40B4-BE49-F238E27FC236}">
                  <a16:creationId xmlns:a16="http://schemas.microsoft.com/office/drawing/2014/main" id="{FBA227F0-F87F-B1E9-946E-B0BDB414627D}"/>
                </a:ext>
              </a:extLst>
            </p:cNvPr>
            <p:cNvSpPr>
              <a:spLocks noChangeAspect="1"/>
            </p:cNvSpPr>
            <p:nvPr/>
          </p:nvSpPr>
          <p:spPr>
            <a:xfrm>
              <a:off x="10371140" y="380999"/>
              <a:ext cx="1439144" cy="1023084"/>
            </a:xfrm>
            <a:custGeom>
              <a:avLst/>
              <a:gdLst>
                <a:gd name="connsiteX0" fmla="*/ 511628 w 1439144"/>
                <a:gd name="connsiteY0" fmla="*/ 1023085 h 1023084"/>
                <a:gd name="connsiteX1" fmla="*/ 0 w 1439144"/>
                <a:gd name="connsiteY1" fmla="*/ 511628 h 1023084"/>
                <a:gd name="connsiteX2" fmla="*/ 0 w 1439144"/>
                <a:gd name="connsiteY2" fmla="*/ 0 h 1023084"/>
                <a:gd name="connsiteX3" fmla="*/ 1439145 w 1439144"/>
                <a:gd name="connsiteY3" fmla="*/ 0 h 1023084"/>
                <a:gd name="connsiteX4" fmla="*/ 1439145 w 1439144"/>
                <a:gd name="connsiteY4" fmla="*/ 1023085 h 1023084"/>
                <a:gd name="connsiteX5" fmla="*/ 511628 w 1439144"/>
                <a:gd name="connsiteY5" fmla="*/ 1023085 h 1023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1023084">
                  <a:moveTo>
                    <a:pt x="511628" y="1023085"/>
                  </a:moveTo>
                  <a:cubicBezTo>
                    <a:pt x="229021" y="1023085"/>
                    <a:pt x="0" y="794064"/>
                    <a:pt x="0" y="511628"/>
                  </a:cubicBezTo>
                  <a:lnTo>
                    <a:pt x="0" y="0"/>
                  </a:lnTo>
                  <a:lnTo>
                    <a:pt x="1439145" y="0"/>
                  </a:lnTo>
                  <a:lnTo>
                    <a:pt x="1439145" y="1023085"/>
                  </a:lnTo>
                  <a:lnTo>
                    <a:pt x="511628" y="1023085"/>
                  </a:lnTo>
                  <a:close/>
                </a:path>
              </a:pathLst>
            </a:custGeom>
            <a:solidFill>
              <a:schemeClr val="accent2"/>
            </a:solidFill>
            <a:ln w="17009"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C54C73C6-9503-842F-1121-D23FB73C8F02}"/>
                </a:ext>
              </a:extLst>
            </p:cNvPr>
            <p:cNvSpPr>
              <a:spLocks noChangeAspect="1"/>
            </p:cNvSpPr>
            <p:nvPr/>
          </p:nvSpPr>
          <p:spPr>
            <a:xfrm>
              <a:off x="10371140" y="3450423"/>
              <a:ext cx="1439144" cy="3069424"/>
            </a:xfrm>
            <a:custGeom>
              <a:avLst/>
              <a:gdLst>
                <a:gd name="connsiteX0" fmla="*/ 858572 w 1439144"/>
                <a:gd name="connsiteY0" fmla="*/ 3069425 h 3069424"/>
                <a:gd name="connsiteX1" fmla="*/ 1439145 w 1439144"/>
                <a:gd name="connsiteY1" fmla="*/ 2488852 h 3069424"/>
                <a:gd name="connsiteX2" fmla="*/ 1439145 w 1439144"/>
                <a:gd name="connsiteY2" fmla="*/ 0 h 3069424"/>
                <a:gd name="connsiteX3" fmla="*/ 0 w 1439144"/>
                <a:gd name="connsiteY3" fmla="*/ 0 h 3069424"/>
                <a:gd name="connsiteX4" fmla="*/ 0 w 1439144"/>
                <a:gd name="connsiteY4" fmla="*/ 3069425 h 3069424"/>
                <a:gd name="connsiteX5" fmla="*/ 858572 w 1439144"/>
                <a:gd name="connsiteY5" fmla="*/ 3069425 h 3069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3069424">
                  <a:moveTo>
                    <a:pt x="858572" y="3069425"/>
                  </a:moveTo>
                  <a:cubicBezTo>
                    <a:pt x="1179235" y="3069425"/>
                    <a:pt x="1439145" y="2809515"/>
                    <a:pt x="1439145" y="2488852"/>
                  </a:cubicBezTo>
                  <a:lnTo>
                    <a:pt x="1439145" y="0"/>
                  </a:lnTo>
                  <a:lnTo>
                    <a:pt x="0" y="0"/>
                  </a:lnTo>
                  <a:lnTo>
                    <a:pt x="0" y="3069425"/>
                  </a:lnTo>
                  <a:lnTo>
                    <a:pt x="858572" y="3069425"/>
                  </a:lnTo>
                  <a:close/>
                </a:path>
              </a:pathLst>
            </a:custGeom>
            <a:solidFill>
              <a:schemeClr val="accent1"/>
            </a:solidFill>
            <a:ln w="17009"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47751422-DED5-3AD2-D9AD-FF0A483F29C4}"/>
                </a:ext>
              </a:extLst>
            </p:cNvPr>
            <p:cNvSpPr>
              <a:spLocks noChangeAspect="1"/>
            </p:cNvSpPr>
            <p:nvPr/>
          </p:nvSpPr>
          <p:spPr>
            <a:xfrm>
              <a:off x="10371140" y="1404083"/>
              <a:ext cx="1439144" cy="2046340"/>
            </a:xfrm>
            <a:custGeom>
              <a:avLst/>
              <a:gdLst>
                <a:gd name="connsiteX0" fmla="*/ 858572 w 1439144"/>
                <a:gd name="connsiteY0" fmla="*/ 2046340 h 2046340"/>
                <a:gd name="connsiteX1" fmla="*/ 1439145 w 1439144"/>
                <a:gd name="connsiteY1" fmla="*/ 1465767 h 2046340"/>
                <a:gd name="connsiteX2" fmla="*/ 1439145 w 1439144"/>
                <a:gd name="connsiteY2" fmla="*/ 0 h 2046340"/>
                <a:gd name="connsiteX3" fmla="*/ 0 w 1439144"/>
                <a:gd name="connsiteY3" fmla="*/ 0 h 2046340"/>
                <a:gd name="connsiteX4" fmla="*/ 0 w 1439144"/>
                <a:gd name="connsiteY4" fmla="*/ 2046340 h 2046340"/>
                <a:gd name="connsiteX5" fmla="*/ 858572 w 1439144"/>
                <a:gd name="connsiteY5" fmla="*/ 2046340 h 2046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2046340">
                  <a:moveTo>
                    <a:pt x="858572" y="2046340"/>
                  </a:moveTo>
                  <a:cubicBezTo>
                    <a:pt x="1179235" y="2046340"/>
                    <a:pt x="1439145" y="1786431"/>
                    <a:pt x="1439145" y="1465767"/>
                  </a:cubicBezTo>
                  <a:lnTo>
                    <a:pt x="1439145" y="0"/>
                  </a:lnTo>
                  <a:lnTo>
                    <a:pt x="0" y="0"/>
                  </a:lnTo>
                  <a:lnTo>
                    <a:pt x="0" y="2046340"/>
                  </a:lnTo>
                  <a:lnTo>
                    <a:pt x="858572" y="2046340"/>
                  </a:lnTo>
                  <a:close/>
                </a:path>
              </a:pathLst>
            </a:custGeom>
            <a:solidFill>
              <a:srgbClr val="E7E1DF"/>
            </a:solidFill>
            <a:ln w="17009" cap="flat">
              <a:noFill/>
              <a:prstDash val="solid"/>
              <a:miter/>
            </a:ln>
          </p:spPr>
          <p:txBody>
            <a:bodyPr rtlCol="0" anchor="ctr"/>
            <a:lstStyle/>
            <a:p>
              <a:endParaRPr lang="en-US"/>
            </a:p>
          </p:txBody>
        </p:sp>
      </p:grpSp>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p:txBody>
          <a:bodyPr/>
          <a:lstStyle>
            <a:lvl1pPr>
              <a:defRPr/>
            </a:lvl1pPr>
          </a:lstStyle>
          <a:p>
            <a:r>
              <a:rPr lang="sv-SE" dirty="0"/>
              <a:t>Klicka för att lägga till rubrik</a:t>
            </a:r>
          </a:p>
        </p:txBody>
      </p:sp>
      <p:sp>
        <p:nvSpPr>
          <p:cNvPr id="14" name="Platshållare för innehåll 13">
            <a:extLst>
              <a:ext uri="{FF2B5EF4-FFF2-40B4-BE49-F238E27FC236}">
                <a16:creationId xmlns:a16="http://schemas.microsoft.com/office/drawing/2014/main" id="{A9936CC4-BC31-7B4D-38E0-EC836B72C571}"/>
              </a:ext>
            </a:extLst>
          </p:cNvPr>
          <p:cNvSpPr>
            <a:spLocks noGrp="1"/>
          </p:cNvSpPr>
          <p:nvPr>
            <p:ph sz="quarter" idx="13"/>
          </p:nvPr>
        </p:nvSpPr>
        <p:spPr>
          <a:xfrm>
            <a:off x="1092200" y="2113722"/>
            <a:ext cx="8650817" cy="331152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dirty="0"/>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a:xfrm>
            <a:off x="10901364" y="136525"/>
            <a:ext cx="900071" cy="141687"/>
          </a:xfrm>
        </p:spPr>
        <p:txBody>
          <a:bodyPr/>
          <a:lstStyle/>
          <a:p>
            <a:fld id="{094EC4B8-68CD-44A3-B172-19A87347D395}" type="datetime1">
              <a:rPr lang="sv-SE" smtClean="0"/>
              <a:t>2024-06-12</a:t>
            </a:fld>
            <a:endParaRPr lang="sv-SE" dirty="0"/>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dirty="0"/>
          </a:p>
        </p:txBody>
      </p:sp>
    </p:spTree>
    <p:extLst>
      <p:ext uri="{BB962C8B-B14F-4D97-AF65-F5344CB8AC3E}">
        <p14:creationId xmlns:p14="http://schemas.microsoft.com/office/powerpoint/2010/main" val="20545118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tartbild">
    <p:spTree>
      <p:nvGrpSpPr>
        <p:cNvPr id="1" name=""/>
        <p:cNvGrpSpPr/>
        <p:nvPr/>
      </p:nvGrpSpPr>
      <p:grpSpPr>
        <a:xfrm>
          <a:off x="0" y="0"/>
          <a:ext cx="0" cy="0"/>
          <a:chOff x="0" y="0"/>
          <a:chExt cx="0" cy="0"/>
        </a:xfrm>
      </p:grpSpPr>
      <p:sp>
        <p:nvSpPr>
          <p:cNvPr id="9" name="Rektangel: ett hörn rundat 8">
            <a:extLst>
              <a:ext uri="{FF2B5EF4-FFF2-40B4-BE49-F238E27FC236}">
                <a16:creationId xmlns:a16="http://schemas.microsoft.com/office/drawing/2014/main" id="{0BA287CB-7B49-DD6D-11A1-EE0677F3EDC5}"/>
              </a:ext>
              <a:ext uri="{C183D7F6-B498-43B3-948B-1728B52AA6E4}">
                <adec:decorative xmlns:adec="http://schemas.microsoft.com/office/drawing/2017/decorative" val="1"/>
              </a:ext>
            </a:extLst>
          </p:cNvPr>
          <p:cNvSpPr/>
          <p:nvPr userDrawn="1"/>
        </p:nvSpPr>
        <p:spPr bwMode="black">
          <a:xfrm flipV="1">
            <a:off x="389262" y="380999"/>
            <a:ext cx="11412000" cy="6091200"/>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 name="Rubrik 1">
            <a:extLst>
              <a:ext uri="{FF2B5EF4-FFF2-40B4-BE49-F238E27FC236}">
                <a16:creationId xmlns:a16="http://schemas.microsoft.com/office/drawing/2014/main" id="{2D6EA362-9137-45DF-BEE4-B691A8719BDE}"/>
              </a:ext>
            </a:extLst>
          </p:cNvPr>
          <p:cNvSpPr>
            <a:spLocks noGrp="1"/>
          </p:cNvSpPr>
          <p:nvPr>
            <p:ph type="title" hasCustomPrompt="1"/>
          </p:nvPr>
        </p:nvSpPr>
        <p:spPr bwMode="white">
          <a:xfrm>
            <a:off x="1092200" y="1747837"/>
            <a:ext cx="10007600" cy="1614312"/>
          </a:xfrm>
        </p:spPr>
        <p:txBody>
          <a:bodyPr anchor="b"/>
          <a:lstStyle>
            <a:lvl1pPr algn="ctr">
              <a:defRPr sz="3500" b="1">
                <a:solidFill>
                  <a:schemeClr val="bg1"/>
                </a:solidFill>
              </a:defRPr>
            </a:lvl1pPr>
          </a:lstStyle>
          <a:p>
            <a:r>
              <a:rPr lang="sv-SE" dirty="0"/>
              <a:t>Klicka för att lägga till rubrik</a:t>
            </a:r>
          </a:p>
        </p:txBody>
      </p:sp>
      <p:sp>
        <p:nvSpPr>
          <p:cNvPr id="3" name="Platshållare för text 2">
            <a:extLst>
              <a:ext uri="{FF2B5EF4-FFF2-40B4-BE49-F238E27FC236}">
                <a16:creationId xmlns:a16="http://schemas.microsoft.com/office/drawing/2014/main" id="{81D78077-8D23-4A9C-AD57-B41C92D6A8D4}"/>
              </a:ext>
            </a:extLst>
          </p:cNvPr>
          <p:cNvSpPr>
            <a:spLocks noGrp="1"/>
          </p:cNvSpPr>
          <p:nvPr>
            <p:ph type="body" idx="1" hasCustomPrompt="1"/>
          </p:nvPr>
        </p:nvSpPr>
        <p:spPr bwMode="white">
          <a:xfrm>
            <a:off x="1092200" y="3559879"/>
            <a:ext cx="10024267" cy="1500187"/>
          </a:xfrm>
        </p:spPr>
        <p:txBody>
          <a:bodyPr/>
          <a:lstStyle>
            <a:lvl1pPr marL="0" indent="0" algn="ctr">
              <a:buNone/>
              <a:defRPr sz="22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dirty="0"/>
              <a:t>Klicka för att lägga till underrubrik</a:t>
            </a:r>
          </a:p>
        </p:txBody>
      </p:sp>
      <p:sp>
        <p:nvSpPr>
          <p:cNvPr id="6" name="Platshållare för datum 5">
            <a:extLst>
              <a:ext uri="{FF2B5EF4-FFF2-40B4-BE49-F238E27FC236}">
                <a16:creationId xmlns:a16="http://schemas.microsoft.com/office/drawing/2014/main" id="{DBF08389-4E2E-AF65-054E-C982BA7B587E}"/>
              </a:ext>
            </a:extLst>
          </p:cNvPr>
          <p:cNvSpPr>
            <a:spLocks noGrp="1"/>
          </p:cNvSpPr>
          <p:nvPr>
            <p:ph type="dt" sz="half" idx="10"/>
          </p:nvPr>
        </p:nvSpPr>
        <p:spPr>
          <a:xfrm>
            <a:off x="10901364" y="136525"/>
            <a:ext cx="900071" cy="141687"/>
          </a:xfrm>
        </p:spPr>
        <p:txBody>
          <a:bodyPr/>
          <a:lstStyle/>
          <a:p>
            <a:fld id="{3A473BDF-6C18-456D-B2F3-58DD8CBD1759}" type="datetime1">
              <a:rPr lang="sv-SE" smtClean="0"/>
              <a:t>2024-06-12</a:t>
            </a:fld>
            <a:endParaRPr lang="sv-SE" dirty="0"/>
          </a:p>
        </p:txBody>
      </p:sp>
      <p:sp>
        <p:nvSpPr>
          <p:cNvPr id="7" name="Platshållare för sidfot 6">
            <a:extLst>
              <a:ext uri="{FF2B5EF4-FFF2-40B4-BE49-F238E27FC236}">
                <a16:creationId xmlns:a16="http://schemas.microsoft.com/office/drawing/2014/main" id="{0A5E5F6E-C97D-A4DC-263A-27783D57B08B}"/>
              </a:ext>
            </a:extLst>
          </p:cNvPr>
          <p:cNvSpPr>
            <a:spLocks noGrp="1"/>
          </p:cNvSpPr>
          <p:nvPr>
            <p:ph type="ftr" sz="quarter" idx="11"/>
          </p:nvPr>
        </p:nvSpPr>
        <p:spPr/>
        <p:txBody>
          <a:bodyPr/>
          <a:lstStyle/>
          <a:p>
            <a:endParaRPr lang="sv-SE" dirty="0"/>
          </a:p>
        </p:txBody>
      </p:sp>
    </p:spTree>
    <p:extLst>
      <p:ext uri="{BB962C8B-B14F-4D97-AF65-F5344CB8AC3E}">
        <p14:creationId xmlns:p14="http://schemas.microsoft.com/office/powerpoint/2010/main" val="36018584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ubrik, innehåll och bi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100667" y="425716"/>
            <a:ext cx="4995333" cy="1047750"/>
          </a:xfrm>
        </p:spPr>
        <p:txBody>
          <a:bodyPr/>
          <a:lstStyle>
            <a:lvl1pPr>
              <a:defRPr/>
            </a:lvl1pPr>
          </a:lstStyle>
          <a:p>
            <a:r>
              <a:rPr lang="sv-SE" dirty="0"/>
              <a:t>Rubrik</a:t>
            </a:r>
          </a:p>
        </p:txBody>
      </p:sp>
      <p:sp>
        <p:nvSpPr>
          <p:cNvPr id="9" name="Platshållare för innehåll 8">
            <a:extLst>
              <a:ext uri="{FF2B5EF4-FFF2-40B4-BE49-F238E27FC236}">
                <a16:creationId xmlns:a16="http://schemas.microsoft.com/office/drawing/2014/main" id="{D5FF0E6C-D325-C355-90B1-214F162C31D1}"/>
              </a:ext>
            </a:extLst>
          </p:cNvPr>
          <p:cNvSpPr>
            <a:spLocks noGrp="1"/>
          </p:cNvSpPr>
          <p:nvPr>
            <p:ph sz="quarter" idx="14"/>
          </p:nvPr>
        </p:nvSpPr>
        <p:spPr>
          <a:xfrm>
            <a:off x="1092200" y="2113722"/>
            <a:ext cx="5003800" cy="3756990"/>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wrap="square">
            <a:noAutofit/>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dirty="0"/>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6798481" y="385758"/>
            <a:ext cx="5002954" cy="6091200"/>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dirty="0"/>
              <a:t>Klicka på ikonen för att lägga till en bild</a:t>
            </a:r>
          </a:p>
          <a:p>
            <a:endParaRPr lang="sv-SE" dirty="0"/>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a:xfrm>
            <a:off x="10901364" y="136525"/>
            <a:ext cx="900071" cy="141687"/>
          </a:xfrm>
        </p:spPr>
        <p:txBody>
          <a:bodyPr/>
          <a:lstStyle/>
          <a:p>
            <a:fld id="{B0743B6B-FC1D-4E5C-878B-68715B5874CD}" type="datetime1">
              <a:rPr lang="sv-SE" smtClean="0"/>
              <a:t>2024-06-12</a:t>
            </a:fld>
            <a:endParaRPr lang="sv-SE" dirty="0"/>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dirty="0"/>
          </a:p>
        </p:txBody>
      </p:sp>
    </p:spTree>
    <p:extLst>
      <p:ext uri="{BB962C8B-B14F-4D97-AF65-F5344CB8AC3E}">
        <p14:creationId xmlns:p14="http://schemas.microsoft.com/office/powerpoint/2010/main" val="31430307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5571902-9019-4326-9DA4-70B9743B49ED}"/>
              </a:ext>
            </a:extLst>
          </p:cNvPr>
          <p:cNvSpPr>
            <a:spLocks noGrp="1"/>
          </p:cNvSpPr>
          <p:nvPr>
            <p:ph type="title" hasCustomPrompt="1"/>
          </p:nvPr>
        </p:nvSpPr>
        <p:spPr>
          <a:xfrm>
            <a:off x="881395" y="1424752"/>
            <a:ext cx="8872205" cy="1047750"/>
          </a:xfrm>
        </p:spPr>
        <p:txBody>
          <a:bodyPr/>
          <a:lstStyle>
            <a:lvl1pPr>
              <a:defRPr b="1"/>
            </a:lvl1pPr>
          </a:lstStyle>
          <a:p>
            <a:r>
              <a:rPr lang="sv-SE" dirty="0"/>
              <a:t>Klicka för att lägga till rubrik</a:t>
            </a:r>
          </a:p>
        </p:txBody>
      </p:sp>
      <p:sp>
        <p:nvSpPr>
          <p:cNvPr id="8" name="Rektangel: ett hörn rundat 7">
            <a:extLst>
              <a:ext uri="{FF2B5EF4-FFF2-40B4-BE49-F238E27FC236}">
                <a16:creationId xmlns:a16="http://schemas.microsoft.com/office/drawing/2014/main" id="{ED91DB15-F1E1-BAE7-F15A-075740D02714}"/>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H="1" flipV="1">
            <a:off x="10371138" y="380999"/>
            <a:ext cx="1433512" cy="1019173"/>
          </a:xfrm>
          <a:prstGeom prst="round1Rect">
            <a:avLst>
              <a:gd name="adj" fmla="val 4890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9" name="Rektangel: ett hörn rundat 8">
            <a:extLst>
              <a:ext uri="{FF2B5EF4-FFF2-40B4-BE49-F238E27FC236}">
                <a16:creationId xmlns:a16="http://schemas.microsoft.com/office/drawing/2014/main" id="{DDC94793-D876-E072-C4EC-34D17FFA5E6D}"/>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1400173"/>
            <a:ext cx="1433512" cy="2032001"/>
          </a:xfrm>
          <a:prstGeom prst="round1Rect">
            <a:avLst>
              <a:gd name="adj" fmla="val 4026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0" name="Rektangel: ett hörn rundat 9">
            <a:extLst>
              <a:ext uri="{FF2B5EF4-FFF2-40B4-BE49-F238E27FC236}">
                <a16:creationId xmlns:a16="http://schemas.microsoft.com/office/drawing/2014/main" id="{ACDB7998-57D8-C839-2FED-BCA4D5257D96}"/>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3439316"/>
            <a:ext cx="1433512" cy="3056098"/>
          </a:xfrm>
          <a:prstGeom prst="round1Rect">
            <a:avLst>
              <a:gd name="adj" fmla="val 402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5" name="Platshållare för datum 4">
            <a:extLst>
              <a:ext uri="{FF2B5EF4-FFF2-40B4-BE49-F238E27FC236}">
                <a16:creationId xmlns:a16="http://schemas.microsoft.com/office/drawing/2014/main" id="{3E0629D0-D830-BA3B-8258-4D3944A151FE}"/>
              </a:ext>
            </a:extLst>
          </p:cNvPr>
          <p:cNvSpPr>
            <a:spLocks noGrp="1"/>
          </p:cNvSpPr>
          <p:nvPr>
            <p:ph type="dt" sz="half" idx="10"/>
          </p:nvPr>
        </p:nvSpPr>
        <p:spPr>
          <a:xfrm>
            <a:off x="10901364" y="136525"/>
            <a:ext cx="900071" cy="141687"/>
          </a:xfrm>
        </p:spPr>
        <p:txBody>
          <a:bodyPr/>
          <a:lstStyle/>
          <a:p>
            <a:fld id="{F7FC82E9-E70A-41D0-BC52-9CE4D8B0E8A6}" type="datetime1">
              <a:rPr lang="sv-SE" smtClean="0"/>
              <a:t>2024-06-12</a:t>
            </a:fld>
            <a:endParaRPr lang="sv-SE" dirty="0"/>
          </a:p>
        </p:txBody>
      </p:sp>
      <p:sp>
        <p:nvSpPr>
          <p:cNvPr id="6" name="Platshållare för sidfot 5">
            <a:extLst>
              <a:ext uri="{FF2B5EF4-FFF2-40B4-BE49-F238E27FC236}">
                <a16:creationId xmlns:a16="http://schemas.microsoft.com/office/drawing/2014/main" id="{F61AD9AB-C85B-9888-3B59-C1F8A75F1D3A}"/>
              </a:ext>
            </a:extLst>
          </p:cNvPr>
          <p:cNvSpPr>
            <a:spLocks noGrp="1"/>
          </p:cNvSpPr>
          <p:nvPr>
            <p:ph type="ftr" sz="quarter" idx="11"/>
          </p:nvPr>
        </p:nvSpPr>
        <p:spPr/>
        <p:txBody>
          <a:bodyPr/>
          <a:lstStyle/>
          <a:p>
            <a:endParaRPr lang="sv-SE" dirty="0"/>
          </a:p>
        </p:txBody>
      </p:sp>
      <p:grpSp>
        <p:nvGrpSpPr>
          <p:cNvPr id="3" name="Graphic 4">
            <a:extLst>
              <a:ext uri="{FF2B5EF4-FFF2-40B4-BE49-F238E27FC236}">
                <a16:creationId xmlns:a16="http://schemas.microsoft.com/office/drawing/2014/main" id="{07F1C480-42B9-765B-ACFA-B1528C1BCE6A}"/>
              </a:ext>
            </a:extLst>
          </p:cNvPr>
          <p:cNvGrpSpPr>
            <a:grpSpLocks noChangeAspect="1"/>
          </p:cNvGrpSpPr>
          <p:nvPr userDrawn="1"/>
        </p:nvGrpSpPr>
        <p:grpSpPr>
          <a:xfrm>
            <a:off x="10373521" y="393108"/>
            <a:ext cx="1427973" cy="6091200"/>
            <a:chOff x="10371140" y="380999"/>
            <a:chExt cx="1439144" cy="6138849"/>
          </a:xfrm>
        </p:grpSpPr>
        <p:sp>
          <p:nvSpPr>
            <p:cNvPr id="4" name="Freeform: Shape 3">
              <a:extLst>
                <a:ext uri="{FF2B5EF4-FFF2-40B4-BE49-F238E27FC236}">
                  <a16:creationId xmlns:a16="http://schemas.microsoft.com/office/drawing/2014/main" id="{96561E72-BEFB-A269-7175-1BA85901BF6D}"/>
                </a:ext>
              </a:extLst>
            </p:cNvPr>
            <p:cNvSpPr>
              <a:spLocks noChangeAspect="1"/>
            </p:cNvSpPr>
            <p:nvPr/>
          </p:nvSpPr>
          <p:spPr>
            <a:xfrm>
              <a:off x="10371140" y="380999"/>
              <a:ext cx="1439144" cy="1023084"/>
            </a:xfrm>
            <a:custGeom>
              <a:avLst/>
              <a:gdLst>
                <a:gd name="connsiteX0" fmla="*/ 511628 w 1439144"/>
                <a:gd name="connsiteY0" fmla="*/ 1023085 h 1023084"/>
                <a:gd name="connsiteX1" fmla="*/ 0 w 1439144"/>
                <a:gd name="connsiteY1" fmla="*/ 511628 h 1023084"/>
                <a:gd name="connsiteX2" fmla="*/ 0 w 1439144"/>
                <a:gd name="connsiteY2" fmla="*/ 0 h 1023084"/>
                <a:gd name="connsiteX3" fmla="*/ 1439145 w 1439144"/>
                <a:gd name="connsiteY3" fmla="*/ 0 h 1023084"/>
                <a:gd name="connsiteX4" fmla="*/ 1439145 w 1439144"/>
                <a:gd name="connsiteY4" fmla="*/ 1023085 h 1023084"/>
                <a:gd name="connsiteX5" fmla="*/ 511628 w 1439144"/>
                <a:gd name="connsiteY5" fmla="*/ 1023085 h 1023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1023084">
                  <a:moveTo>
                    <a:pt x="511628" y="1023085"/>
                  </a:moveTo>
                  <a:cubicBezTo>
                    <a:pt x="229021" y="1023085"/>
                    <a:pt x="0" y="794064"/>
                    <a:pt x="0" y="511628"/>
                  </a:cubicBezTo>
                  <a:lnTo>
                    <a:pt x="0" y="0"/>
                  </a:lnTo>
                  <a:lnTo>
                    <a:pt x="1439145" y="0"/>
                  </a:lnTo>
                  <a:lnTo>
                    <a:pt x="1439145" y="1023085"/>
                  </a:lnTo>
                  <a:lnTo>
                    <a:pt x="511628" y="1023085"/>
                  </a:lnTo>
                  <a:close/>
                </a:path>
              </a:pathLst>
            </a:custGeom>
            <a:solidFill>
              <a:schemeClr val="accent2"/>
            </a:solidFill>
            <a:ln w="17009" cap="flat">
              <a:noFill/>
              <a:prstDash val="solid"/>
              <a:miter/>
            </a:ln>
          </p:spPr>
          <p:txBody>
            <a:bodyPr rtlCol="0" anchor="ctr"/>
            <a:lstStyle/>
            <a:p>
              <a:endParaRPr lang="en-US"/>
            </a:p>
          </p:txBody>
        </p:sp>
        <p:sp>
          <p:nvSpPr>
            <p:cNvPr id="7" name="Freeform: Shape 6">
              <a:extLst>
                <a:ext uri="{FF2B5EF4-FFF2-40B4-BE49-F238E27FC236}">
                  <a16:creationId xmlns:a16="http://schemas.microsoft.com/office/drawing/2014/main" id="{9107C565-01FD-65F8-ABC0-DB18CF630B50}"/>
                </a:ext>
              </a:extLst>
            </p:cNvPr>
            <p:cNvSpPr>
              <a:spLocks noChangeAspect="1"/>
            </p:cNvSpPr>
            <p:nvPr/>
          </p:nvSpPr>
          <p:spPr>
            <a:xfrm>
              <a:off x="10371140" y="3450423"/>
              <a:ext cx="1439144" cy="3069424"/>
            </a:xfrm>
            <a:custGeom>
              <a:avLst/>
              <a:gdLst>
                <a:gd name="connsiteX0" fmla="*/ 858572 w 1439144"/>
                <a:gd name="connsiteY0" fmla="*/ 3069425 h 3069424"/>
                <a:gd name="connsiteX1" fmla="*/ 1439145 w 1439144"/>
                <a:gd name="connsiteY1" fmla="*/ 2488852 h 3069424"/>
                <a:gd name="connsiteX2" fmla="*/ 1439145 w 1439144"/>
                <a:gd name="connsiteY2" fmla="*/ 0 h 3069424"/>
                <a:gd name="connsiteX3" fmla="*/ 0 w 1439144"/>
                <a:gd name="connsiteY3" fmla="*/ 0 h 3069424"/>
                <a:gd name="connsiteX4" fmla="*/ 0 w 1439144"/>
                <a:gd name="connsiteY4" fmla="*/ 3069425 h 3069424"/>
                <a:gd name="connsiteX5" fmla="*/ 858572 w 1439144"/>
                <a:gd name="connsiteY5" fmla="*/ 3069425 h 3069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3069424">
                  <a:moveTo>
                    <a:pt x="858572" y="3069425"/>
                  </a:moveTo>
                  <a:cubicBezTo>
                    <a:pt x="1179235" y="3069425"/>
                    <a:pt x="1439145" y="2809515"/>
                    <a:pt x="1439145" y="2488852"/>
                  </a:cubicBezTo>
                  <a:lnTo>
                    <a:pt x="1439145" y="0"/>
                  </a:lnTo>
                  <a:lnTo>
                    <a:pt x="0" y="0"/>
                  </a:lnTo>
                  <a:lnTo>
                    <a:pt x="0" y="3069425"/>
                  </a:lnTo>
                  <a:lnTo>
                    <a:pt x="858572" y="3069425"/>
                  </a:lnTo>
                  <a:close/>
                </a:path>
              </a:pathLst>
            </a:custGeom>
            <a:solidFill>
              <a:schemeClr val="accent1"/>
            </a:solidFill>
            <a:ln w="17009"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F1BDEA75-2263-56D7-5206-740AB4CC4B4E}"/>
                </a:ext>
              </a:extLst>
            </p:cNvPr>
            <p:cNvSpPr>
              <a:spLocks noChangeAspect="1"/>
            </p:cNvSpPr>
            <p:nvPr/>
          </p:nvSpPr>
          <p:spPr>
            <a:xfrm>
              <a:off x="10371140" y="1404083"/>
              <a:ext cx="1439144" cy="2046340"/>
            </a:xfrm>
            <a:custGeom>
              <a:avLst/>
              <a:gdLst>
                <a:gd name="connsiteX0" fmla="*/ 858572 w 1439144"/>
                <a:gd name="connsiteY0" fmla="*/ 2046340 h 2046340"/>
                <a:gd name="connsiteX1" fmla="*/ 1439145 w 1439144"/>
                <a:gd name="connsiteY1" fmla="*/ 1465767 h 2046340"/>
                <a:gd name="connsiteX2" fmla="*/ 1439145 w 1439144"/>
                <a:gd name="connsiteY2" fmla="*/ 0 h 2046340"/>
                <a:gd name="connsiteX3" fmla="*/ 0 w 1439144"/>
                <a:gd name="connsiteY3" fmla="*/ 0 h 2046340"/>
                <a:gd name="connsiteX4" fmla="*/ 0 w 1439144"/>
                <a:gd name="connsiteY4" fmla="*/ 2046340 h 2046340"/>
                <a:gd name="connsiteX5" fmla="*/ 858572 w 1439144"/>
                <a:gd name="connsiteY5" fmla="*/ 2046340 h 2046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2046340">
                  <a:moveTo>
                    <a:pt x="858572" y="2046340"/>
                  </a:moveTo>
                  <a:cubicBezTo>
                    <a:pt x="1179235" y="2046340"/>
                    <a:pt x="1439145" y="1786431"/>
                    <a:pt x="1439145" y="1465767"/>
                  </a:cubicBezTo>
                  <a:lnTo>
                    <a:pt x="1439145" y="0"/>
                  </a:lnTo>
                  <a:lnTo>
                    <a:pt x="0" y="0"/>
                  </a:lnTo>
                  <a:lnTo>
                    <a:pt x="0" y="2046340"/>
                  </a:lnTo>
                  <a:lnTo>
                    <a:pt x="858572" y="2046340"/>
                  </a:lnTo>
                  <a:close/>
                </a:path>
              </a:pathLst>
            </a:custGeom>
            <a:solidFill>
              <a:srgbClr val="E7E1DF"/>
            </a:solidFill>
            <a:ln w="17009" cap="flat">
              <a:noFill/>
              <a:prstDash val="solid"/>
              <a:miter/>
            </a:ln>
          </p:spPr>
          <p:txBody>
            <a:bodyPr rtlCol="0" anchor="ctr"/>
            <a:lstStyle/>
            <a:p>
              <a:endParaRPr lang="en-US"/>
            </a:p>
          </p:txBody>
        </p:sp>
      </p:grpSp>
    </p:spTree>
    <p:extLst>
      <p:ext uri="{BB962C8B-B14F-4D97-AF65-F5344CB8AC3E}">
        <p14:creationId xmlns:p14="http://schemas.microsoft.com/office/powerpoint/2010/main" val="219321272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Endast helbild">
    <p:spTree>
      <p:nvGrpSpPr>
        <p:cNvPr id="1" name=""/>
        <p:cNvGrpSpPr/>
        <p:nvPr/>
      </p:nvGrpSpPr>
      <p:grpSpPr>
        <a:xfrm>
          <a:off x="0" y="0"/>
          <a:ext cx="0" cy="0"/>
          <a:chOff x="0" y="0"/>
          <a:chExt cx="0" cy="0"/>
        </a:xfrm>
      </p:grpSpPr>
      <p:sp>
        <p:nvSpPr>
          <p:cNvPr id="5" name="Platshållare för bild 4">
            <a:extLst>
              <a:ext uri="{FF2B5EF4-FFF2-40B4-BE49-F238E27FC236}">
                <a16:creationId xmlns:a16="http://schemas.microsoft.com/office/drawing/2014/main" id="{BA959C0A-3CC4-CB74-4993-5594A5630A2F}"/>
              </a:ext>
            </a:extLst>
          </p:cNvPr>
          <p:cNvSpPr>
            <a:spLocks noGrp="1"/>
          </p:cNvSpPr>
          <p:nvPr>
            <p:ph type="pic" sz="quarter" idx="13"/>
          </p:nvPr>
        </p:nvSpPr>
        <p:spPr>
          <a:xfrm>
            <a:off x="389262" y="380999"/>
            <a:ext cx="11412000" cy="6091200"/>
          </a:xfrm>
          <a:custGeom>
            <a:avLst/>
            <a:gdLst>
              <a:gd name="connsiteX0" fmla="*/ 0 w 11413068"/>
              <a:gd name="connsiteY0" fmla="*/ 0 h 6099176"/>
              <a:gd name="connsiteX1" fmla="*/ 11413068 w 11413068"/>
              <a:gd name="connsiteY1" fmla="*/ 0 h 6099176"/>
              <a:gd name="connsiteX2" fmla="*/ 11413068 w 11413068"/>
              <a:gd name="connsiteY2" fmla="*/ 27780 h 6099176"/>
              <a:gd name="connsiteX3" fmla="*/ 11413068 w 11413068"/>
              <a:gd name="connsiteY3" fmla="*/ 5082626 h 6099176"/>
              <a:gd name="connsiteX4" fmla="*/ 11413068 w 11413068"/>
              <a:gd name="connsiteY4" fmla="*/ 5087256 h 6099176"/>
              <a:gd name="connsiteX5" fmla="*/ 10401148 w 11413068"/>
              <a:gd name="connsiteY5" fmla="*/ 6099176 h 6099176"/>
              <a:gd name="connsiteX6" fmla="*/ 10396518 w 11413068"/>
              <a:gd name="connsiteY6" fmla="*/ 6099176 h 6099176"/>
              <a:gd name="connsiteX7" fmla="*/ 0 w 11413068"/>
              <a:gd name="connsiteY7" fmla="*/ 6099176 h 6099176"/>
              <a:gd name="connsiteX8" fmla="*/ 0 w 11413068"/>
              <a:gd name="connsiteY8" fmla="*/ 27780 h 6099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13068" h="6099176">
                <a:moveTo>
                  <a:pt x="0" y="0"/>
                </a:moveTo>
                <a:lnTo>
                  <a:pt x="11413068" y="0"/>
                </a:lnTo>
                <a:lnTo>
                  <a:pt x="11413068" y="27780"/>
                </a:lnTo>
                <a:lnTo>
                  <a:pt x="11413068" y="5082626"/>
                </a:lnTo>
                <a:lnTo>
                  <a:pt x="11413068" y="5087256"/>
                </a:lnTo>
                <a:cubicBezTo>
                  <a:pt x="11413068" y="5646124"/>
                  <a:pt x="10960016" y="6099176"/>
                  <a:pt x="10401148" y="6099176"/>
                </a:cubicBezTo>
                <a:lnTo>
                  <a:pt x="10396518" y="6099176"/>
                </a:lnTo>
                <a:lnTo>
                  <a:pt x="0" y="6099176"/>
                </a:lnTo>
                <a:lnTo>
                  <a:pt x="0" y="27780"/>
                </a:lnTo>
                <a:close/>
              </a:path>
            </a:pathLst>
          </a:custGeom>
          <a:solidFill>
            <a:schemeClr val="bg1">
              <a:lumMod val="95000"/>
            </a:schemeClr>
          </a:solidFill>
        </p:spPr>
        <p:txBody>
          <a:bodyPr wrap="square">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dirty="0"/>
              <a:t>Klicka på ikonen för att lägga till en bild</a:t>
            </a:r>
          </a:p>
          <a:p>
            <a:endParaRPr lang="sv-SE" dirty="0"/>
          </a:p>
        </p:txBody>
      </p:sp>
      <p:sp>
        <p:nvSpPr>
          <p:cNvPr id="4" name="Platshållare för datum 3">
            <a:extLst>
              <a:ext uri="{FF2B5EF4-FFF2-40B4-BE49-F238E27FC236}">
                <a16:creationId xmlns:a16="http://schemas.microsoft.com/office/drawing/2014/main" id="{A100F903-3478-7793-DE93-655C7E1A353D}"/>
              </a:ext>
            </a:extLst>
          </p:cNvPr>
          <p:cNvSpPr>
            <a:spLocks noGrp="1"/>
          </p:cNvSpPr>
          <p:nvPr>
            <p:ph type="dt" sz="half" idx="14"/>
          </p:nvPr>
        </p:nvSpPr>
        <p:spPr>
          <a:xfrm>
            <a:off x="10901364" y="136525"/>
            <a:ext cx="900071" cy="141687"/>
          </a:xfrm>
        </p:spPr>
        <p:txBody>
          <a:bodyPr/>
          <a:lstStyle/>
          <a:p>
            <a:fld id="{21A4A846-428D-495E-A55C-A66F11C8B8FF}" type="datetime1">
              <a:rPr lang="sv-SE" smtClean="0"/>
              <a:t>2024-06-12</a:t>
            </a:fld>
            <a:endParaRPr lang="sv-SE" dirty="0"/>
          </a:p>
        </p:txBody>
      </p:sp>
      <p:sp>
        <p:nvSpPr>
          <p:cNvPr id="6" name="Platshållare för sidfot 5">
            <a:extLst>
              <a:ext uri="{FF2B5EF4-FFF2-40B4-BE49-F238E27FC236}">
                <a16:creationId xmlns:a16="http://schemas.microsoft.com/office/drawing/2014/main" id="{3CF62D2F-E5FD-F410-EE14-94871D7A62B1}"/>
              </a:ext>
            </a:extLst>
          </p:cNvPr>
          <p:cNvSpPr>
            <a:spLocks noGrp="1"/>
          </p:cNvSpPr>
          <p:nvPr>
            <p:ph type="ftr" sz="quarter" idx="15"/>
          </p:nvPr>
        </p:nvSpPr>
        <p:spPr/>
        <p:txBody>
          <a:bodyPr/>
          <a:lstStyle/>
          <a:p>
            <a:endParaRPr lang="sv-SE" dirty="0"/>
          </a:p>
        </p:txBody>
      </p:sp>
    </p:spTree>
    <p:extLst>
      <p:ext uri="{BB962C8B-B14F-4D97-AF65-F5344CB8AC3E}">
        <p14:creationId xmlns:p14="http://schemas.microsoft.com/office/powerpoint/2010/main" val="35482316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3AB1CC7E-5066-B2D6-C273-8806FB859F9B}"/>
              </a:ext>
            </a:extLst>
          </p:cNvPr>
          <p:cNvSpPr>
            <a:spLocks noGrp="1"/>
          </p:cNvSpPr>
          <p:nvPr>
            <p:ph type="dt" sz="half" idx="10"/>
          </p:nvPr>
        </p:nvSpPr>
        <p:spPr>
          <a:xfrm>
            <a:off x="10901364" y="136525"/>
            <a:ext cx="900071" cy="141687"/>
          </a:xfrm>
        </p:spPr>
        <p:txBody>
          <a:bodyPr/>
          <a:lstStyle/>
          <a:p>
            <a:fld id="{DA185498-67B0-4A0B-8455-9A803E3F2EDA}" type="datetime1">
              <a:rPr lang="sv-SE" smtClean="0"/>
              <a:t>2024-06-12</a:t>
            </a:fld>
            <a:endParaRPr lang="sv-SE" dirty="0"/>
          </a:p>
        </p:txBody>
      </p:sp>
      <p:sp>
        <p:nvSpPr>
          <p:cNvPr id="5" name="Platshållare för sidfot 4">
            <a:extLst>
              <a:ext uri="{FF2B5EF4-FFF2-40B4-BE49-F238E27FC236}">
                <a16:creationId xmlns:a16="http://schemas.microsoft.com/office/drawing/2014/main" id="{12B0C1A2-56EF-E81F-53A9-CC77AD52554C}"/>
              </a:ext>
            </a:extLst>
          </p:cNvPr>
          <p:cNvSpPr>
            <a:spLocks noGrp="1"/>
          </p:cNvSpPr>
          <p:nvPr>
            <p:ph type="ftr" sz="quarter" idx="11"/>
          </p:nvPr>
        </p:nvSpPr>
        <p:spPr/>
        <p:txBody>
          <a:bodyPr/>
          <a:lstStyle/>
          <a:p>
            <a:endParaRPr lang="sv-SE" dirty="0"/>
          </a:p>
        </p:txBody>
      </p:sp>
    </p:spTree>
    <p:extLst>
      <p:ext uri="{BB962C8B-B14F-4D97-AF65-F5344CB8AC3E}">
        <p14:creationId xmlns:p14="http://schemas.microsoft.com/office/powerpoint/2010/main" val="18004220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vart logo/Vit bakgrund">
    <p:spTree>
      <p:nvGrpSpPr>
        <p:cNvPr id="1" name=""/>
        <p:cNvGrpSpPr/>
        <p:nvPr/>
      </p:nvGrpSpPr>
      <p:grpSpPr>
        <a:xfrm>
          <a:off x="0" y="0"/>
          <a:ext cx="0" cy="0"/>
          <a:chOff x="0" y="0"/>
          <a:chExt cx="0" cy="0"/>
        </a:xfrm>
      </p:grpSpPr>
      <p:pic>
        <p:nvPicPr>
          <p:cNvPr id="6" name="Logo" descr="Logo: Västra Götalandsregionen">
            <a:extLst>
              <a:ext uri="{FF2B5EF4-FFF2-40B4-BE49-F238E27FC236}">
                <a16:creationId xmlns:a16="http://schemas.microsoft.com/office/drawing/2014/main" id="{F028FC9A-549E-C173-F6EE-DD2DADAFA6B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234210" y="2915466"/>
            <a:ext cx="5732564" cy="1161234"/>
          </a:xfrm>
          <a:prstGeom prst="rect">
            <a:avLst/>
          </a:prstGeom>
        </p:spPr>
      </p:pic>
      <p:sp>
        <p:nvSpPr>
          <p:cNvPr id="2" name="Platshållare för datum 1">
            <a:extLst>
              <a:ext uri="{FF2B5EF4-FFF2-40B4-BE49-F238E27FC236}">
                <a16:creationId xmlns:a16="http://schemas.microsoft.com/office/drawing/2014/main" id="{29CA8175-3DF2-53F0-BACA-67AB9A313412}"/>
              </a:ext>
            </a:extLst>
          </p:cNvPr>
          <p:cNvSpPr>
            <a:spLocks noGrp="1"/>
          </p:cNvSpPr>
          <p:nvPr>
            <p:ph type="dt" sz="half" idx="10"/>
          </p:nvPr>
        </p:nvSpPr>
        <p:spPr>
          <a:xfrm>
            <a:off x="10901364" y="136525"/>
            <a:ext cx="900071" cy="141687"/>
          </a:xfrm>
        </p:spPr>
        <p:txBody>
          <a:bodyPr/>
          <a:lstStyle/>
          <a:p>
            <a:fld id="{F6BD57B1-FF3A-4A75-8128-4AFE16604E80}" type="datetime1">
              <a:rPr lang="sv-SE" smtClean="0"/>
              <a:t>2024-06-12</a:t>
            </a:fld>
            <a:endParaRPr lang="sv-SE" dirty="0"/>
          </a:p>
        </p:txBody>
      </p:sp>
      <p:sp>
        <p:nvSpPr>
          <p:cNvPr id="5" name="Platshållare för sidfot 4">
            <a:extLst>
              <a:ext uri="{FF2B5EF4-FFF2-40B4-BE49-F238E27FC236}">
                <a16:creationId xmlns:a16="http://schemas.microsoft.com/office/drawing/2014/main" id="{6E1E6669-4CF8-70B7-0D3D-C4533A8CE1F4}"/>
              </a:ext>
            </a:extLst>
          </p:cNvPr>
          <p:cNvSpPr>
            <a:spLocks noGrp="1"/>
          </p:cNvSpPr>
          <p:nvPr>
            <p:ph type="ftr" sz="quarter" idx="11"/>
          </p:nvPr>
        </p:nvSpPr>
        <p:spPr/>
        <p:txBody>
          <a:bodyPr/>
          <a:lstStyle/>
          <a:p>
            <a:endParaRPr lang="sv-SE" dirty="0"/>
          </a:p>
        </p:txBody>
      </p:sp>
      <p:sp>
        <p:nvSpPr>
          <p:cNvPr id="3" name="Title 2">
            <a:extLst>
              <a:ext uri="{FF2B5EF4-FFF2-40B4-BE49-F238E27FC236}">
                <a16:creationId xmlns:a16="http://schemas.microsoft.com/office/drawing/2014/main" id="{EBC57980-04DE-B396-E1BF-4CA97B5B6D50}"/>
              </a:ext>
            </a:extLst>
          </p:cNvPr>
          <p:cNvSpPr>
            <a:spLocks noGrp="1"/>
          </p:cNvSpPr>
          <p:nvPr>
            <p:ph type="title" hasCustomPrompt="1"/>
          </p:nvPr>
        </p:nvSpPr>
        <p:spPr>
          <a:xfrm>
            <a:off x="1100667" y="-1174484"/>
            <a:ext cx="8642350" cy="1047750"/>
          </a:xfrm>
        </p:spPr>
        <p:txBody>
          <a:bodyPr/>
          <a:lstStyle>
            <a:lvl1pPr>
              <a:defRPr/>
            </a:lvl1pPr>
          </a:lstStyle>
          <a:p>
            <a:r>
              <a:rPr lang="sv-SE" noProof="0" dirty="0"/>
              <a:t>Ange rubrik för tillgänglighet</a:t>
            </a:r>
          </a:p>
        </p:txBody>
      </p:sp>
    </p:spTree>
    <p:extLst>
      <p:ext uri="{BB962C8B-B14F-4D97-AF65-F5344CB8AC3E}">
        <p14:creationId xmlns:p14="http://schemas.microsoft.com/office/powerpoint/2010/main" val="4924050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152683E2-9A31-4B47-ACFE-390B6E0AF714}"/>
              </a:ext>
            </a:extLst>
          </p:cNvPr>
          <p:cNvSpPr>
            <a:spLocks noGrp="1"/>
          </p:cNvSpPr>
          <p:nvPr>
            <p:ph type="title"/>
          </p:nvPr>
        </p:nvSpPr>
        <p:spPr>
          <a:xfrm>
            <a:off x="1100667" y="425716"/>
            <a:ext cx="8642350" cy="1047750"/>
          </a:xfrm>
          <a:prstGeom prst="rect">
            <a:avLst/>
          </a:prstGeom>
        </p:spPr>
        <p:txBody>
          <a:bodyPr vert="horz" lIns="0" tIns="0" rIns="0" bIns="0" rtlCol="0" anchor="b">
            <a:noAutofit/>
          </a:bodyPr>
          <a:lstStyle/>
          <a:p>
            <a:r>
              <a:rPr lang="sv-SE" dirty="0"/>
              <a:t>Klicka för att lägga till rubrik</a:t>
            </a:r>
          </a:p>
        </p:txBody>
      </p:sp>
      <p:sp>
        <p:nvSpPr>
          <p:cNvPr id="3" name="Platshållare för text 2">
            <a:extLst>
              <a:ext uri="{FF2B5EF4-FFF2-40B4-BE49-F238E27FC236}">
                <a16:creationId xmlns:a16="http://schemas.microsoft.com/office/drawing/2014/main" id="{81C0710F-3CB3-4F01-9977-A1A69928F1E2}"/>
              </a:ext>
            </a:extLst>
          </p:cNvPr>
          <p:cNvSpPr>
            <a:spLocks noGrp="1"/>
          </p:cNvSpPr>
          <p:nvPr>
            <p:ph type="body" idx="1"/>
          </p:nvPr>
        </p:nvSpPr>
        <p:spPr>
          <a:xfrm>
            <a:off x="1111250" y="2044700"/>
            <a:ext cx="8642350" cy="3311526"/>
          </a:xfrm>
          <a:prstGeom prst="rect">
            <a:avLst/>
          </a:prstGeom>
        </p:spPr>
        <p:txBody>
          <a:bodyPr vert="horz" lIns="0" tIns="0" rIns="0" bIns="0" rtlCol="0">
            <a:noAutofit/>
          </a:bodyPr>
          <a:lstStyle/>
          <a:p>
            <a:pPr lvl="0"/>
            <a:r>
              <a:rPr lang="sv-SE" dirty="0"/>
              <a:t>Skriv text här</a:t>
            </a:r>
          </a:p>
          <a:p>
            <a:pPr lvl="1"/>
            <a:r>
              <a:rPr lang="sv-SE" dirty="0"/>
              <a:t>Skriv text här</a:t>
            </a:r>
          </a:p>
          <a:p>
            <a:pPr lvl="2"/>
            <a:r>
              <a:rPr lang="sv-SE" dirty="0"/>
              <a:t>Nivå tre</a:t>
            </a:r>
          </a:p>
          <a:p>
            <a:pPr lvl="3"/>
            <a:r>
              <a:rPr lang="sv-SE" dirty="0"/>
              <a:t>Nivå fyra</a:t>
            </a:r>
          </a:p>
          <a:p>
            <a:pPr lvl="4"/>
            <a:r>
              <a:rPr lang="sv-SE" dirty="0"/>
              <a:t>Nivå fem</a:t>
            </a:r>
          </a:p>
        </p:txBody>
      </p:sp>
      <p:sp>
        <p:nvSpPr>
          <p:cNvPr id="9" name="Platshållare för datum 8">
            <a:extLst>
              <a:ext uri="{FF2B5EF4-FFF2-40B4-BE49-F238E27FC236}">
                <a16:creationId xmlns:a16="http://schemas.microsoft.com/office/drawing/2014/main" id="{94798039-E5C4-7804-7509-501B9DE7B0C6}"/>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2024-06-12</a:t>
            </a:fld>
            <a:endParaRPr lang="sv-SE" dirty="0"/>
          </a:p>
        </p:txBody>
      </p:sp>
      <p:sp>
        <p:nvSpPr>
          <p:cNvPr id="10" name="Platshållare för sidfot 9">
            <a:extLst>
              <a:ext uri="{FF2B5EF4-FFF2-40B4-BE49-F238E27FC236}">
                <a16:creationId xmlns:a16="http://schemas.microsoft.com/office/drawing/2014/main" id="{2F44A19D-54A3-346E-3AA1-C94C6D945439}"/>
              </a:ext>
            </a:extLst>
          </p:cNvPr>
          <p:cNvSpPr>
            <a:spLocks noGrp="1"/>
          </p:cNvSpPr>
          <p:nvPr>
            <p:ph type="ftr" sz="quarter" idx="3"/>
          </p:nvPr>
        </p:nvSpPr>
        <p:spPr>
          <a:xfrm>
            <a:off x="389466" y="136525"/>
            <a:ext cx="4125383" cy="141687"/>
          </a:xfrm>
          <a:prstGeom prst="rect">
            <a:avLst/>
          </a:prstGeom>
        </p:spPr>
        <p:txBody>
          <a:bodyPr vert="horz" lIns="0" tIns="0" rIns="0" bIns="0" rtlCol="0" anchor="ctr"/>
          <a:lstStyle>
            <a:lvl1pPr algn="l">
              <a:defRPr sz="900">
                <a:solidFill>
                  <a:schemeClr val="tx1"/>
                </a:solidFill>
              </a:defRPr>
            </a:lvl1pPr>
          </a:lstStyle>
          <a:p>
            <a:endParaRPr lang="sv-SE" dirty="0"/>
          </a:p>
        </p:txBody>
      </p:sp>
    </p:spTree>
    <p:extLst>
      <p:ext uri="{BB962C8B-B14F-4D97-AF65-F5344CB8AC3E}">
        <p14:creationId xmlns:p14="http://schemas.microsoft.com/office/powerpoint/2010/main" val="149138282"/>
      </p:ext>
    </p:extLst>
  </p:cSld>
  <p:clrMap bg1="lt1" tx1="dk1" bg2="lt2" tx2="dk2" accent1="accent1" accent2="accent2" accent3="accent3" accent4="accent4" accent5="accent5" accent6="accent6" hlink="hlink" folHlink="folHlink"/>
  <p:sldLayoutIdLst>
    <p:sldLayoutId id="2147483658" r:id="rId1"/>
    <p:sldLayoutId id="2147483649" r:id="rId2"/>
    <p:sldLayoutId id="2147483650" r:id="rId3"/>
    <p:sldLayoutId id="2147483651" r:id="rId4"/>
    <p:sldLayoutId id="2147483652" r:id="rId5"/>
    <p:sldLayoutId id="2147483654" r:id="rId6"/>
    <p:sldLayoutId id="2147483661" r:id="rId7"/>
    <p:sldLayoutId id="2147483655" r:id="rId8"/>
    <p:sldLayoutId id="2147483659" r:id="rId9"/>
    <p:sldLayoutId id="2147483660" r:id="rId10"/>
  </p:sldLayoutIdLst>
  <p:hf sldNum="0" hdr="0" ftr="0"/>
  <p:txStyles>
    <p:titleStyle>
      <a:lvl1pPr algn="l" defTabSz="914400" rtl="0" eaLnBrk="1" latinLnBrk="0" hangingPunct="1">
        <a:lnSpc>
          <a:spcPct val="110000"/>
        </a:lnSpc>
        <a:spcBef>
          <a:spcPct val="0"/>
        </a:spcBef>
        <a:buNone/>
        <a:defRPr sz="3300" kern="1200">
          <a:solidFill>
            <a:schemeClr val="tx1"/>
          </a:solidFill>
          <a:latin typeface="+mj-lt"/>
          <a:ea typeface="+mj-ea"/>
          <a:cs typeface="+mj-cs"/>
        </a:defRPr>
      </a:lvl1pPr>
    </p:titleStyle>
    <p:body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3840" userDrawn="1">
          <p15:clr>
            <a:srgbClr val="F26B43"/>
          </p15:clr>
        </p15:guide>
        <p15:guide id="3" pos="234" userDrawn="1">
          <p15:clr>
            <a:srgbClr val="F26B43"/>
          </p15:clr>
        </p15:guide>
        <p15:guide id="8" orient="horz" pos="164" userDrawn="1">
          <p15:clr>
            <a:srgbClr val="F26B43"/>
          </p15:clr>
        </p15:guide>
        <p15:guide id="13" orient="horz" pos="3793" userDrawn="1">
          <p15:clr>
            <a:srgbClr val="F26B43"/>
          </p15:clr>
        </p15:guide>
        <p15:guide id="14" pos="7434"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image" Target="../media/image8.jpg"/><Relationship Id="rId5" Type="http://schemas.openxmlformats.org/officeDocument/2006/relationships/image" Target="../media/image7.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9.jpg"/><Relationship Id="rId7"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8.xml"/><Relationship Id="rId6" Type="http://schemas.openxmlformats.org/officeDocument/2006/relationships/image" Target="../media/image11.png"/><Relationship Id="rId5" Type="http://schemas.microsoft.com/office/2007/relationships/hdphoto" Target="../media/hdphoto1.wdp"/><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4.xml"/><Relationship Id="rId1" Type="http://schemas.openxmlformats.org/officeDocument/2006/relationships/slideLayout" Target="../slideLayouts/slideLayout8.xml"/><Relationship Id="rId4" Type="http://schemas.microsoft.com/office/2007/relationships/hdphoto" Target="../media/hdphoto2.wdp"/></Relationships>
</file>

<file path=ppt/slides/_rels/slide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ubrik 7">
            <a:extLst>
              <a:ext uri="{FF2B5EF4-FFF2-40B4-BE49-F238E27FC236}">
                <a16:creationId xmlns:a16="http://schemas.microsoft.com/office/drawing/2014/main" id="{3BE2D990-9FAA-88EC-BF85-02DFC462942C}"/>
              </a:ext>
            </a:extLst>
          </p:cNvPr>
          <p:cNvSpPr>
            <a:spLocks noGrp="1"/>
          </p:cNvSpPr>
          <p:nvPr>
            <p:ph type="ctrTitle"/>
          </p:nvPr>
        </p:nvSpPr>
        <p:spPr/>
        <p:txBody>
          <a:bodyPr/>
          <a:lstStyle/>
          <a:p>
            <a:r>
              <a:rPr lang="sv-SE" dirty="0"/>
              <a:t>Hygienrutiner</a:t>
            </a:r>
          </a:p>
        </p:txBody>
      </p:sp>
      <p:sp>
        <p:nvSpPr>
          <p:cNvPr id="9" name="Underrubrik 8">
            <a:extLst>
              <a:ext uri="{FF2B5EF4-FFF2-40B4-BE49-F238E27FC236}">
                <a16:creationId xmlns:a16="http://schemas.microsoft.com/office/drawing/2014/main" id="{7DF7A97B-C72B-DA07-7043-758AB06E8124}"/>
              </a:ext>
            </a:extLst>
          </p:cNvPr>
          <p:cNvSpPr>
            <a:spLocks noGrp="1"/>
          </p:cNvSpPr>
          <p:nvPr>
            <p:ph type="subTitle" idx="1"/>
          </p:nvPr>
        </p:nvSpPr>
        <p:spPr/>
        <p:txBody>
          <a:bodyPr/>
          <a:lstStyle/>
          <a:p>
            <a:r>
              <a:rPr lang="sv-SE" dirty="0"/>
              <a:t>Utbildningsmaterial</a:t>
            </a:r>
          </a:p>
          <a:p>
            <a:endParaRPr lang="sv-SE" dirty="0"/>
          </a:p>
        </p:txBody>
      </p:sp>
      <p:sp>
        <p:nvSpPr>
          <p:cNvPr id="4" name="Platshållare för datum 3">
            <a:extLst>
              <a:ext uri="{FF2B5EF4-FFF2-40B4-BE49-F238E27FC236}">
                <a16:creationId xmlns:a16="http://schemas.microsoft.com/office/drawing/2014/main" id="{ABFB9D93-765D-9378-3CDE-482FD868FDF9}"/>
              </a:ext>
            </a:extLst>
          </p:cNvPr>
          <p:cNvSpPr>
            <a:spLocks noGrp="1"/>
          </p:cNvSpPr>
          <p:nvPr>
            <p:ph type="dt" sz="half" idx="10"/>
          </p:nvPr>
        </p:nvSpPr>
        <p:spPr/>
        <p:txBody>
          <a:bodyPr/>
          <a:lstStyle/>
          <a:p>
            <a:fld id="{5FA2736A-5A47-45C7-BEAA-C23E1FD1FE5A}" type="datetime1">
              <a:rPr lang="sv-SE" smtClean="0"/>
              <a:pPr/>
              <a:t>2024-06-12</a:t>
            </a:fld>
            <a:endParaRPr lang="sv-SE" dirty="0"/>
          </a:p>
        </p:txBody>
      </p:sp>
    </p:spTree>
    <p:extLst>
      <p:ext uri="{BB962C8B-B14F-4D97-AF65-F5344CB8AC3E}">
        <p14:creationId xmlns:p14="http://schemas.microsoft.com/office/powerpoint/2010/main" val="38753306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1212E419-F67C-291D-81F6-F9DA98760C9F}"/>
              </a:ext>
            </a:extLst>
          </p:cNvPr>
          <p:cNvSpPr>
            <a:spLocks noGrp="1"/>
          </p:cNvSpPr>
          <p:nvPr>
            <p:ph type="dt" sz="half" idx="14"/>
          </p:nvPr>
        </p:nvSpPr>
        <p:spPr/>
        <p:txBody>
          <a:bodyPr/>
          <a:lstStyle/>
          <a:p>
            <a:fld id="{825A8FCE-3AC7-4034-B459-9C55ED8D5E8F}" type="datetime1">
              <a:rPr lang="sv-SE" smtClean="0"/>
              <a:pPr/>
              <a:t>2024-06-12</a:t>
            </a:fld>
            <a:endParaRPr lang="sv-SE" dirty="0"/>
          </a:p>
        </p:txBody>
      </p:sp>
      <p:sp>
        <p:nvSpPr>
          <p:cNvPr id="3" name="Rubrik 2">
            <a:extLst>
              <a:ext uri="{FF2B5EF4-FFF2-40B4-BE49-F238E27FC236}">
                <a16:creationId xmlns:a16="http://schemas.microsoft.com/office/drawing/2014/main" id="{EC9DFDA3-9D9B-B95A-B7F0-D8E3C676061F}"/>
              </a:ext>
            </a:extLst>
          </p:cNvPr>
          <p:cNvSpPr>
            <a:spLocks noGrp="1"/>
          </p:cNvSpPr>
          <p:nvPr>
            <p:ph type="title"/>
          </p:nvPr>
        </p:nvSpPr>
        <p:spPr>
          <a:xfrm>
            <a:off x="1100667" y="425716"/>
            <a:ext cx="8642350" cy="1572766"/>
          </a:xfrm>
        </p:spPr>
        <p:txBody>
          <a:bodyPr/>
          <a:lstStyle/>
          <a:p>
            <a:r>
              <a:rPr lang="sv-SE" dirty="0"/>
              <a:t>Har vi i vår verksamhet förutsättningar att arbeta med grundläggande hygienrutiner och vet hur vi ska göra?</a:t>
            </a:r>
          </a:p>
        </p:txBody>
      </p:sp>
      <p:pic>
        <p:nvPicPr>
          <p:cNvPr id="5" name="Platshållare för innehåll 4" descr="Ett handfat och händer som tvättas.">
            <a:extLst>
              <a:ext uri="{FF2B5EF4-FFF2-40B4-BE49-F238E27FC236}">
                <a16:creationId xmlns:a16="http://schemas.microsoft.com/office/drawing/2014/main" id="{D5DF6EB7-A364-DA57-6ACC-E7B9ADB11232}"/>
              </a:ext>
            </a:extLst>
          </p:cNvPr>
          <p:cNvPicPr>
            <a:picLocks noGrp="1" noChangeAspect="1"/>
          </p:cNvPicPr>
          <p:nvPr>
            <p:ph sz="quarter" idx="13"/>
          </p:nvPr>
        </p:nvPicPr>
        <p:blipFill rotWithShape="1">
          <a:blip r:embed="rId3" cstate="print">
            <a:extLst>
              <a:ext uri="{28A0092B-C50C-407E-A947-70E740481C1C}">
                <a14:useLocalDpi xmlns:a14="http://schemas.microsoft.com/office/drawing/2010/main" val="0"/>
              </a:ext>
            </a:extLst>
          </a:blip>
          <a:srcRect l="11157" b="13753"/>
          <a:stretch/>
        </p:blipFill>
        <p:spPr>
          <a:xfrm>
            <a:off x="1100667" y="2310926"/>
            <a:ext cx="2484342" cy="3627961"/>
          </a:xfrm>
          <a:prstGeom prst="rect">
            <a:avLst/>
          </a:prstGeom>
        </p:spPr>
      </p:pic>
      <p:pic>
        <p:nvPicPr>
          <p:cNvPr id="6" name="Bildobjekt 5" descr="Flaskor med handdesinfektion och ytdesinfektion.  ">
            <a:extLst>
              <a:ext uri="{FF2B5EF4-FFF2-40B4-BE49-F238E27FC236}">
                <a16:creationId xmlns:a16="http://schemas.microsoft.com/office/drawing/2014/main" id="{796375F9-2E78-1CEB-569E-90575ED2B71C}"/>
              </a:ext>
            </a:extLst>
          </p:cNvPr>
          <p:cNvPicPr>
            <a:picLocks noChangeAspect="1"/>
          </p:cNvPicPr>
          <p:nvPr/>
        </p:nvPicPr>
        <p:blipFill>
          <a:blip r:embed="rId4"/>
          <a:stretch>
            <a:fillRect/>
          </a:stretch>
        </p:blipFill>
        <p:spPr>
          <a:xfrm>
            <a:off x="3747139" y="2310927"/>
            <a:ext cx="2298189" cy="1572766"/>
          </a:xfrm>
          <a:prstGeom prst="rect">
            <a:avLst/>
          </a:prstGeom>
        </p:spPr>
      </p:pic>
      <p:pic>
        <p:nvPicPr>
          <p:cNvPr id="8" name="Platshållare för innehåll 3" descr="Händer med engångshandskar på.">
            <a:extLst>
              <a:ext uri="{FF2B5EF4-FFF2-40B4-BE49-F238E27FC236}">
                <a16:creationId xmlns:a16="http://schemas.microsoft.com/office/drawing/2014/main" id="{F1A4B7C0-3F6E-7C8B-30E3-1C50F6063BCA}"/>
              </a:ext>
            </a:extLst>
          </p:cNvPr>
          <p:cNvPicPr>
            <a:picLocks noChangeAspect="1"/>
          </p:cNvPicPr>
          <p:nvPr/>
        </p:nvPicPr>
        <p:blipFill>
          <a:blip r:embed="rId5"/>
          <a:stretch>
            <a:fillRect/>
          </a:stretch>
        </p:blipFill>
        <p:spPr>
          <a:xfrm>
            <a:off x="3747138" y="4028161"/>
            <a:ext cx="2298189" cy="1910726"/>
          </a:xfrm>
          <a:prstGeom prst="rect">
            <a:avLst/>
          </a:prstGeom>
        </p:spPr>
      </p:pic>
      <p:pic>
        <p:nvPicPr>
          <p:cNvPr id="10" name="Bildobjekt 9" descr="Ett engångsförkläde i plast.">
            <a:extLst>
              <a:ext uri="{FF2B5EF4-FFF2-40B4-BE49-F238E27FC236}">
                <a16:creationId xmlns:a16="http://schemas.microsoft.com/office/drawing/2014/main" id="{A1243CD0-2B44-A95B-A746-FEF22CA15714}"/>
              </a:ext>
            </a:extLst>
          </p:cNvPr>
          <p:cNvPicPr>
            <a:picLocks noChangeAspect="1"/>
          </p:cNvPicPr>
          <p:nvPr/>
        </p:nvPicPr>
        <p:blipFill rotWithShape="1">
          <a:blip r:embed="rId6">
            <a:extLst>
              <a:ext uri="{28A0092B-C50C-407E-A947-70E740481C1C}">
                <a14:useLocalDpi xmlns:a14="http://schemas.microsoft.com/office/drawing/2010/main" val="0"/>
              </a:ext>
            </a:extLst>
          </a:blip>
          <a:srcRect l="26914" r="25432" b="-324"/>
          <a:stretch/>
        </p:blipFill>
        <p:spPr>
          <a:xfrm>
            <a:off x="6279866" y="1999197"/>
            <a:ext cx="1906407" cy="4013425"/>
          </a:xfrm>
          <a:prstGeom prst="rect">
            <a:avLst/>
          </a:prstGeom>
          <a:effectLst>
            <a:softEdge rad="63500"/>
          </a:effectLst>
        </p:spPr>
      </p:pic>
      <p:sp>
        <p:nvSpPr>
          <p:cNvPr id="11" name="textruta 10">
            <a:extLst>
              <a:ext uri="{FF2B5EF4-FFF2-40B4-BE49-F238E27FC236}">
                <a16:creationId xmlns:a16="http://schemas.microsoft.com/office/drawing/2014/main" id="{BFBFDC8E-867E-D126-4A44-BBF818A1C912}"/>
              </a:ext>
            </a:extLst>
          </p:cNvPr>
          <p:cNvSpPr txBox="1"/>
          <p:nvPr/>
        </p:nvSpPr>
        <p:spPr>
          <a:xfrm>
            <a:off x="6546991" y="5802357"/>
            <a:ext cx="1485410" cy="200055"/>
          </a:xfrm>
          <a:prstGeom prst="rect">
            <a:avLst/>
          </a:prstGeom>
          <a:noFill/>
        </p:spPr>
        <p:txBody>
          <a:bodyPr wrap="square" rtlCol="0">
            <a:spAutoFit/>
          </a:bodyPr>
          <a:lstStyle/>
          <a:p>
            <a:r>
              <a:rPr lang="sv-SE" sz="700" dirty="0"/>
              <a:t>Bilden används med tillstånd</a:t>
            </a:r>
          </a:p>
        </p:txBody>
      </p:sp>
    </p:spTree>
    <p:extLst>
      <p:ext uri="{BB962C8B-B14F-4D97-AF65-F5344CB8AC3E}">
        <p14:creationId xmlns:p14="http://schemas.microsoft.com/office/powerpoint/2010/main" val="32890120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1212E419-F67C-291D-81F6-F9DA98760C9F}"/>
              </a:ext>
            </a:extLst>
          </p:cNvPr>
          <p:cNvSpPr>
            <a:spLocks noGrp="1"/>
          </p:cNvSpPr>
          <p:nvPr>
            <p:ph type="dt" sz="half" idx="10"/>
          </p:nvPr>
        </p:nvSpPr>
        <p:spPr/>
        <p:txBody>
          <a:bodyPr/>
          <a:lstStyle/>
          <a:p>
            <a:fld id="{825A8FCE-3AC7-4034-B459-9C55ED8D5E8F}" type="datetime1">
              <a:rPr lang="sv-SE" smtClean="0"/>
              <a:pPr/>
              <a:t>2024-06-12</a:t>
            </a:fld>
            <a:endParaRPr lang="sv-SE" dirty="0"/>
          </a:p>
        </p:txBody>
      </p:sp>
      <p:sp>
        <p:nvSpPr>
          <p:cNvPr id="3" name="Rubrik 2">
            <a:extLst>
              <a:ext uri="{FF2B5EF4-FFF2-40B4-BE49-F238E27FC236}">
                <a16:creationId xmlns:a16="http://schemas.microsoft.com/office/drawing/2014/main" id="{EC9DFDA3-9D9B-B95A-B7F0-D8E3C676061F}"/>
              </a:ext>
            </a:extLst>
          </p:cNvPr>
          <p:cNvSpPr>
            <a:spLocks noGrp="1"/>
          </p:cNvSpPr>
          <p:nvPr>
            <p:ph type="title" idx="4294967295"/>
          </p:nvPr>
        </p:nvSpPr>
        <p:spPr>
          <a:xfrm>
            <a:off x="1072342" y="425450"/>
            <a:ext cx="10415847" cy="1573213"/>
          </a:xfrm>
        </p:spPr>
        <p:txBody>
          <a:bodyPr/>
          <a:lstStyle/>
          <a:p>
            <a:r>
              <a:rPr lang="sv-SE" dirty="0"/>
              <a:t>Är det känt hos oss vad vi som personal ska tänka på om vi till exempel får ett sår på fingret eller blir magsjuka med diarré och kräkningar?</a:t>
            </a:r>
          </a:p>
        </p:txBody>
      </p:sp>
      <p:pic>
        <p:nvPicPr>
          <p:cNvPr id="4" name="Bildobjekt 3" descr="Ett finger med ett sår.">
            <a:extLst>
              <a:ext uri="{FF2B5EF4-FFF2-40B4-BE49-F238E27FC236}">
                <a16:creationId xmlns:a16="http://schemas.microsoft.com/office/drawing/2014/main" id="{5AE123FC-B87C-D4A3-E79A-95BDB288492F}"/>
              </a:ext>
            </a:extLst>
          </p:cNvPr>
          <p:cNvPicPr>
            <a:picLocks noChangeAspect="1"/>
          </p:cNvPicPr>
          <p:nvPr/>
        </p:nvPicPr>
        <p:blipFill rotWithShape="1">
          <a:blip r:embed="rId3">
            <a:extLst>
              <a:ext uri="{28A0092B-C50C-407E-A947-70E740481C1C}">
                <a14:useLocalDpi xmlns:a14="http://schemas.microsoft.com/office/drawing/2010/main" val="0"/>
              </a:ext>
            </a:extLst>
          </a:blip>
          <a:srcRect l="5801"/>
          <a:stretch/>
        </p:blipFill>
        <p:spPr>
          <a:xfrm>
            <a:off x="1138959" y="2293240"/>
            <a:ext cx="3189885" cy="2113514"/>
          </a:xfrm>
          <a:prstGeom prst="rect">
            <a:avLst/>
          </a:prstGeom>
        </p:spPr>
      </p:pic>
      <p:pic>
        <p:nvPicPr>
          <p:cNvPr id="7" name="Bildobjekt 6" descr="En hand med ett sårigt nagelband.">
            <a:extLst>
              <a:ext uri="{FF2B5EF4-FFF2-40B4-BE49-F238E27FC236}">
                <a16:creationId xmlns:a16="http://schemas.microsoft.com/office/drawing/2014/main" id="{CAFCD8CE-5C0A-A6B5-0FF1-709D1220E15A}"/>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brightnessContrast bright="20000" contrast="20000"/>
                    </a14:imgEffect>
                  </a14:imgLayer>
                </a14:imgProps>
              </a:ext>
              <a:ext uri="{28A0092B-C50C-407E-A947-70E740481C1C}">
                <a14:useLocalDpi xmlns:a14="http://schemas.microsoft.com/office/drawing/2010/main" val="0"/>
              </a:ext>
            </a:extLst>
          </a:blip>
          <a:srcRect t="1841"/>
          <a:stretch/>
        </p:blipFill>
        <p:spPr>
          <a:xfrm>
            <a:off x="4899918" y="2316848"/>
            <a:ext cx="1882482" cy="1847832"/>
          </a:xfrm>
          <a:prstGeom prst="rect">
            <a:avLst/>
          </a:prstGeom>
        </p:spPr>
      </p:pic>
      <p:sp>
        <p:nvSpPr>
          <p:cNvPr id="11" name="textruta 10">
            <a:extLst>
              <a:ext uri="{FF2B5EF4-FFF2-40B4-BE49-F238E27FC236}">
                <a16:creationId xmlns:a16="http://schemas.microsoft.com/office/drawing/2014/main" id="{BFBFDC8E-867E-D126-4A44-BBF818A1C912}"/>
              </a:ext>
            </a:extLst>
          </p:cNvPr>
          <p:cNvSpPr txBox="1"/>
          <p:nvPr/>
        </p:nvSpPr>
        <p:spPr>
          <a:xfrm>
            <a:off x="4832244" y="4255246"/>
            <a:ext cx="1950155" cy="200055"/>
          </a:xfrm>
          <a:prstGeom prst="rect">
            <a:avLst/>
          </a:prstGeom>
          <a:noFill/>
        </p:spPr>
        <p:txBody>
          <a:bodyPr wrap="square" rtlCol="0">
            <a:spAutoFit/>
          </a:bodyPr>
          <a:lstStyle/>
          <a:p>
            <a:r>
              <a:rPr lang="sv-SE" sz="700" dirty="0"/>
              <a:t>Bild: Public Health Image </a:t>
            </a:r>
            <a:r>
              <a:rPr lang="sv-SE" sz="700" dirty="0" err="1"/>
              <a:t>Library</a:t>
            </a:r>
            <a:r>
              <a:rPr lang="sv-SE" sz="700" dirty="0"/>
              <a:t>, CDC</a:t>
            </a:r>
          </a:p>
        </p:txBody>
      </p:sp>
      <p:pic>
        <p:nvPicPr>
          <p:cNvPr id="9" name="Bildobjekt 8" descr="En tecknad bild av en person som kräks.">
            <a:extLst>
              <a:ext uri="{FF2B5EF4-FFF2-40B4-BE49-F238E27FC236}">
                <a16:creationId xmlns:a16="http://schemas.microsoft.com/office/drawing/2014/main" id="{01D6C7D0-BFED-9B2E-7DA7-C6A5019C670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552096" y="1859173"/>
            <a:ext cx="3013381" cy="3013381"/>
          </a:xfrm>
          <a:prstGeom prst="rect">
            <a:avLst/>
          </a:prstGeom>
        </p:spPr>
      </p:pic>
      <p:sp>
        <p:nvSpPr>
          <p:cNvPr id="15" name="textruta 14">
            <a:extLst>
              <a:ext uri="{FF2B5EF4-FFF2-40B4-BE49-F238E27FC236}">
                <a16:creationId xmlns:a16="http://schemas.microsoft.com/office/drawing/2014/main" id="{F400B21B-BA54-CB09-90DD-8B9FD6BFDF87}"/>
              </a:ext>
            </a:extLst>
          </p:cNvPr>
          <p:cNvSpPr txBox="1"/>
          <p:nvPr/>
        </p:nvSpPr>
        <p:spPr>
          <a:xfrm>
            <a:off x="1138959" y="5432696"/>
            <a:ext cx="3095686" cy="338554"/>
          </a:xfrm>
          <a:prstGeom prst="rect">
            <a:avLst/>
          </a:prstGeom>
          <a:noFill/>
        </p:spPr>
        <p:txBody>
          <a:bodyPr wrap="square" rtlCol="0">
            <a:spAutoFit/>
          </a:bodyPr>
          <a:lstStyle/>
          <a:p>
            <a:r>
              <a:rPr lang="sv-SE" sz="1600" b="1" dirty="0"/>
              <a:t>Meddela ansvarig chef</a:t>
            </a:r>
          </a:p>
        </p:txBody>
      </p:sp>
      <p:pic>
        <p:nvPicPr>
          <p:cNvPr id="12" name="Bildobjekt 11" descr="En telefon för at visa att det är dags att ringa ansvarig chef.">
            <a:extLst>
              <a:ext uri="{FF2B5EF4-FFF2-40B4-BE49-F238E27FC236}">
                <a16:creationId xmlns:a16="http://schemas.microsoft.com/office/drawing/2014/main" id="{D4FCE08E-175B-1E01-279A-2A7A77422A31}"/>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234647" y="4598225"/>
            <a:ext cx="2533211" cy="2028548"/>
          </a:xfrm>
          <a:prstGeom prst="rect">
            <a:avLst/>
          </a:prstGeom>
        </p:spPr>
      </p:pic>
    </p:spTree>
    <p:extLst>
      <p:ext uri="{BB962C8B-B14F-4D97-AF65-F5344CB8AC3E}">
        <p14:creationId xmlns:p14="http://schemas.microsoft.com/office/powerpoint/2010/main" val="38445187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1212E419-F67C-291D-81F6-F9DA98760C9F}"/>
              </a:ext>
            </a:extLst>
          </p:cNvPr>
          <p:cNvSpPr>
            <a:spLocks noGrp="1"/>
          </p:cNvSpPr>
          <p:nvPr>
            <p:ph type="dt" sz="half" idx="10"/>
          </p:nvPr>
        </p:nvSpPr>
        <p:spPr/>
        <p:txBody>
          <a:bodyPr/>
          <a:lstStyle/>
          <a:p>
            <a:fld id="{825A8FCE-3AC7-4034-B459-9C55ED8D5E8F}" type="datetime1">
              <a:rPr lang="sv-SE" smtClean="0"/>
              <a:pPr/>
              <a:t>2024-06-12</a:t>
            </a:fld>
            <a:endParaRPr lang="sv-SE" dirty="0"/>
          </a:p>
        </p:txBody>
      </p:sp>
      <p:sp>
        <p:nvSpPr>
          <p:cNvPr id="3" name="Rubrik 2">
            <a:extLst>
              <a:ext uri="{FF2B5EF4-FFF2-40B4-BE49-F238E27FC236}">
                <a16:creationId xmlns:a16="http://schemas.microsoft.com/office/drawing/2014/main" id="{EC9DFDA3-9D9B-B95A-B7F0-D8E3C676061F}"/>
              </a:ext>
            </a:extLst>
          </p:cNvPr>
          <p:cNvSpPr>
            <a:spLocks noGrp="1"/>
          </p:cNvSpPr>
          <p:nvPr>
            <p:ph type="title" idx="4294967295"/>
          </p:nvPr>
        </p:nvSpPr>
        <p:spPr>
          <a:xfrm>
            <a:off x="1072342" y="425451"/>
            <a:ext cx="10415847" cy="1000784"/>
          </a:xfrm>
        </p:spPr>
        <p:txBody>
          <a:bodyPr/>
          <a:lstStyle/>
          <a:p>
            <a:r>
              <a:rPr lang="sv-SE" dirty="0"/>
              <a:t>Har vi i vår verksamhet kunskap och rutiner för hur vi ska städa?</a:t>
            </a:r>
          </a:p>
        </p:txBody>
      </p:sp>
      <p:pic>
        <p:nvPicPr>
          <p:cNvPr id="5" name="Bildobjekt 4" descr="En bild som visar en papperskorg, plastpåsar, handdesinfektion, ytdesinfektion torkpapper, engångshandskar och ett plastförkläde.">
            <a:extLst>
              <a:ext uri="{FF2B5EF4-FFF2-40B4-BE49-F238E27FC236}">
                <a16:creationId xmlns:a16="http://schemas.microsoft.com/office/drawing/2014/main" id="{EFC74CDB-9E8E-BAFA-77DE-77478BDAA0ED}"/>
              </a:ext>
            </a:extLst>
          </p:cNvPr>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2000"/>
                    </a14:imgEffect>
                  </a14:imgLayer>
                </a14:imgProps>
              </a:ext>
              <a:ext uri="{28A0092B-C50C-407E-A947-70E740481C1C}">
                <a14:useLocalDpi xmlns:a14="http://schemas.microsoft.com/office/drawing/2010/main" val="0"/>
              </a:ext>
            </a:extLst>
          </a:blip>
          <a:srcRect t="17338"/>
          <a:stretch/>
        </p:blipFill>
        <p:spPr>
          <a:xfrm>
            <a:off x="1110961" y="2000620"/>
            <a:ext cx="8518814" cy="4657845"/>
          </a:xfrm>
          <a:prstGeom prst="rect">
            <a:avLst/>
          </a:prstGeom>
        </p:spPr>
      </p:pic>
      <p:sp>
        <p:nvSpPr>
          <p:cNvPr id="6" name="textruta 5">
            <a:extLst>
              <a:ext uri="{FF2B5EF4-FFF2-40B4-BE49-F238E27FC236}">
                <a16:creationId xmlns:a16="http://schemas.microsoft.com/office/drawing/2014/main" id="{6E0FCA27-6EC8-77AB-62D3-1F92B7A32A7E}"/>
              </a:ext>
            </a:extLst>
          </p:cNvPr>
          <p:cNvSpPr txBox="1"/>
          <p:nvPr/>
        </p:nvSpPr>
        <p:spPr>
          <a:xfrm>
            <a:off x="6830683" y="3148642"/>
            <a:ext cx="1494167" cy="369332"/>
          </a:xfrm>
          <a:prstGeom prst="rect">
            <a:avLst/>
          </a:prstGeom>
          <a:noFill/>
        </p:spPr>
        <p:txBody>
          <a:bodyPr wrap="square" rtlCol="0">
            <a:spAutoFit/>
          </a:bodyPr>
          <a:lstStyle/>
          <a:p>
            <a:r>
              <a:rPr lang="sv-SE" dirty="0"/>
              <a:t>Torkpapper</a:t>
            </a:r>
          </a:p>
        </p:txBody>
      </p:sp>
      <p:sp>
        <p:nvSpPr>
          <p:cNvPr id="8" name="textruta 7">
            <a:extLst>
              <a:ext uri="{FF2B5EF4-FFF2-40B4-BE49-F238E27FC236}">
                <a16:creationId xmlns:a16="http://schemas.microsoft.com/office/drawing/2014/main" id="{38E76170-508D-02EA-3FDE-43BB1ACE180B}"/>
              </a:ext>
            </a:extLst>
          </p:cNvPr>
          <p:cNvSpPr txBox="1"/>
          <p:nvPr/>
        </p:nvSpPr>
        <p:spPr>
          <a:xfrm>
            <a:off x="6210517" y="5463498"/>
            <a:ext cx="1276931" cy="369332"/>
          </a:xfrm>
          <a:prstGeom prst="rect">
            <a:avLst/>
          </a:prstGeom>
          <a:noFill/>
        </p:spPr>
        <p:txBody>
          <a:bodyPr wrap="square" rtlCol="0">
            <a:spAutoFit/>
          </a:bodyPr>
          <a:lstStyle/>
          <a:p>
            <a:r>
              <a:rPr lang="sv-SE" dirty="0"/>
              <a:t>Handskar</a:t>
            </a:r>
          </a:p>
        </p:txBody>
      </p:sp>
      <p:sp>
        <p:nvSpPr>
          <p:cNvPr id="10" name="textruta 9" descr="Redskap som behövs när vi ska städa; papperskorg, handdesinfektion, ytdesinfektion, torkpapper, plastpåsar, handkar och förkläde.">
            <a:extLst>
              <a:ext uri="{FF2B5EF4-FFF2-40B4-BE49-F238E27FC236}">
                <a16:creationId xmlns:a16="http://schemas.microsoft.com/office/drawing/2014/main" id="{7078EC03-9E8E-9584-43BD-2A27E0C6A4CF}"/>
              </a:ext>
            </a:extLst>
          </p:cNvPr>
          <p:cNvSpPr txBox="1"/>
          <p:nvPr/>
        </p:nvSpPr>
        <p:spPr>
          <a:xfrm>
            <a:off x="7828574" y="5315432"/>
            <a:ext cx="1454886" cy="369332"/>
          </a:xfrm>
          <a:prstGeom prst="rect">
            <a:avLst/>
          </a:prstGeom>
          <a:noFill/>
        </p:spPr>
        <p:txBody>
          <a:bodyPr wrap="square" rtlCol="0">
            <a:spAutoFit/>
          </a:bodyPr>
          <a:lstStyle/>
          <a:p>
            <a:r>
              <a:rPr lang="sv-SE" dirty="0"/>
              <a:t>Förkläde</a:t>
            </a:r>
          </a:p>
        </p:txBody>
      </p:sp>
      <p:sp>
        <p:nvSpPr>
          <p:cNvPr id="14" name="textruta 13">
            <a:extLst>
              <a:ext uri="{FF2B5EF4-FFF2-40B4-BE49-F238E27FC236}">
                <a16:creationId xmlns:a16="http://schemas.microsoft.com/office/drawing/2014/main" id="{973F7517-B402-3186-BF55-0DB810E32E1B}"/>
              </a:ext>
            </a:extLst>
          </p:cNvPr>
          <p:cNvSpPr txBox="1"/>
          <p:nvPr/>
        </p:nvSpPr>
        <p:spPr>
          <a:xfrm>
            <a:off x="4312658" y="5324957"/>
            <a:ext cx="1454886" cy="369332"/>
          </a:xfrm>
          <a:prstGeom prst="rect">
            <a:avLst/>
          </a:prstGeom>
          <a:noFill/>
        </p:spPr>
        <p:txBody>
          <a:bodyPr wrap="square" rtlCol="0">
            <a:spAutoFit/>
          </a:bodyPr>
          <a:lstStyle/>
          <a:p>
            <a:r>
              <a:rPr lang="sv-SE" dirty="0"/>
              <a:t>Plastpåsar</a:t>
            </a:r>
          </a:p>
        </p:txBody>
      </p:sp>
    </p:spTree>
    <p:extLst>
      <p:ext uri="{BB962C8B-B14F-4D97-AF65-F5344CB8AC3E}">
        <p14:creationId xmlns:p14="http://schemas.microsoft.com/office/powerpoint/2010/main" val="10275966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1212E419-F67C-291D-81F6-F9DA98760C9F}"/>
              </a:ext>
            </a:extLst>
          </p:cNvPr>
          <p:cNvSpPr>
            <a:spLocks noGrp="1"/>
          </p:cNvSpPr>
          <p:nvPr>
            <p:ph type="dt" sz="half" idx="14"/>
          </p:nvPr>
        </p:nvSpPr>
        <p:spPr/>
        <p:txBody>
          <a:bodyPr/>
          <a:lstStyle/>
          <a:p>
            <a:fld id="{825A8FCE-3AC7-4034-B459-9C55ED8D5E8F}" type="datetime1">
              <a:rPr lang="sv-SE" smtClean="0"/>
              <a:pPr/>
              <a:t>2024-06-12</a:t>
            </a:fld>
            <a:endParaRPr lang="sv-SE" dirty="0"/>
          </a:p>
        </p:txBody>
      </p:sp>
      <p:sp>
        <p:nvSpPr>
          <p:cNvPr id="3" name="Rubrik 2">
            <a:extLst>
              <a:ext uri="{FF2B5EF4-FFF2-40B4-BE49-F238E27FC236}">
                <a16:creationId xmlns:a16="http://schemas.microsoft.com/office/drawing/2014/main" id="{EC9DFDA3-9D9B-B95A-B7F0-D8E3C676061F}"/>
              </a:ext>
            </a:extLst>
          </p:cNvPr>
          <p:cNvSpPr>
            <a:spLocks noGrp="1"/>
          </p:cNvSpPr>
          <p:nvPr>
            <p:ph type="title"/>
          </p:nvPr>
        </p:nvSpPr>
        <p:spPr/>
        <p:txBody>
          <a:bodyPr/>
          <a:lstStyle/>
          <a:p>
            <a:r>
              <a:rPr lang="sv-SE" dirty="0"/>
              <a:t>Har vi upprättade rutiner för tvätt-hanteringen i vår verksamhet?</a:t>
            </a:r>
          </a:p>
        </p:txBody>
      </p:sp>
      <p:pic>
        <p:nvPicPr>
          <p:cNvPr id="13" name="Platshållare för innehåll 12" descr="Bild som visar tvättmaskin.">
            <a:extLst>
              <a:ext uri="{FF2B5EF4-FFF2-40B4-BE49-F238E27FC236}">
                <a16:creationId xmlns:a16="http://schemas.microsoft.com/office/drawing/2014/main" id="{E8500FC0-1492-573C-5234-D16905AC1F7B}"/>
              </a:ext>
            </a:extLst>
          </p:cNvPr>
          <p:cNvPicPr>
            <a:picLocks noGrp="1" noChangeAspect="1"/>
          </p:cNvPicPr>
          <p:nvPr>
            <p:ph sz="quarter" idx="13"/>
          </p:nvPr>
        </p:nvPicPr>
        <p:blipFill>
          <a:blip r:embed="rId3">
            <a:extLst>
              <a:ext uri="{28A0092B-C50C-407E-A947-70E740481C1C}">
                <a14:useLocalDpi xmlns:a14="http://schemas.microsoft.com/office/drawing/2010/main" val="0"/>
              </a:ext>
            </a:extLst>
          </a:blip>
          <a:stretch>
            <a:fillRect/>
          </a:stretch>
        </p:blipFill>
        <p:spPr>
          <a:xfrm>
            <a:off x="1702593" y="2225674"/>
            <a:ext cx="2994097" cy="2994097"/>
          </a:xfrm>
          <a:prstGeom prst="rect">
            <a:avLst/>
          </a:prstGeom>
        </p:spPr>
      </p:pic>
      <p:pic>
        <p:nvPicPr>
          <p:cNvPr id="15" name="Bildobjekt 14" descr="Bild som visar märkningen för ett plagg som ska tvättas i 60 °.">
            <a:extLst>
              <a:ext uri="{FF2B5EF4-FFF2-40B4-BE49-F238E27FC236}">
                <a16:creationId xmlns:a16="http://schemas.microsoft.com/office/drawing/2014/main" id="{F00BDBC6-9A20-B4EC-CAF0-15E33AC95E59}"/>
              </a:ext>
            </a:extLst>
          </p:cNvPr>
          <p:cNvPicPr>
            <a:picLocks noChangeAspect="1"/>
          </p:cNvPicPr>
          <p:nvPr/>
        </p:nvPicPr>
        <p:blipFill>
          <a:blip r:embed="rId4"/>
          <a:stretch>
            <a:fillRect/>
          </a:stretch>
        </p:blipFill>
        <p:spPr>
          <a:xfrm>
            <a:off x="5554578" y="2493912"/>
            <a:ext cx="2869590" cy="2708219"/>
          </a:xfrm>
          <a:prstGeom prst="rect">
            <a:avLst/>
          </a:prstGeom>
        </p:spPr>
      </p:pic>
    </p:spTree>
    <p:extLst>
      <p:ext uri="{BB962C8B-B14F-4D97-AF65-F5344CB8AC3E}">
        <p14:creationId xmlns:p14="http://schemas.microsoft.com/office/powerpoint/2010/main" val="16788757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1212E419-F67C-291D-81F6-F9DA98760C9F}"/>
              </a:ext>
            </a:extLst>
          </p:cNvPr>
          <p:cNvSpPr>
            <a:spLocks noGrp="1"/>
          </p:cNvSpPr>
          <p:nvPr>
            <p:ph type="dt" sz="half" idx="10"/>
          </p:nvPr>
        </p:nvSpPr>
        <p:spPr/>
        <p:txBody>
          <a:bodyPr/>
          <a:lstStyle/>
          <a:p>
            <a:fld id="{825A8FCE-3AC7-4034-B459-9C55ED8D5E8F}" type="datetime1">
              <a:rPr lang="sv-SE" smtClean="0"/>
              <a:pPr/>
              <a:t>2024-06-12</a:t>
            </a:fld>
            <a:endParaRPr lang="sv-SE" dirty="0"/>
          </a:p>
        </p:txBody>
      </p:sp>
      <p:sp>
        <p:nvSpPr>
          <p:cNvPr id="3" name="Rubrik 2">
            <a:extLst>
              <a:ext uri="{FF2B5EF4-FFF2-40B4-BE49-F238E27FC236}">
                <a16:creationId xmlns:a16="http://schemas.microsoft.com/office/drawing/2014/main" id="{EC9DFDA3-9D9B-B95A-B7F0-D8E3C676061F}"/>
              </a:ext>
            </a:extLst>
          </p:cNvPr>
          <p:cNvSpPr>
            <a:spLocks noGrp="1"/>
          </p:cNvSpPr>
          <p:nvPr>
            <p:ph type="title" idx="4294967295"/>
          </p:nvPr>
        </p:nvSpPr>
        <p:spPr>
          <a:xfrm>
            <a:off x="1072342" y="425450"/>
            <a:ext cx="10415847" cy="1893801"/>
          </a:xfrm>
        </p:spPr>
        <p:txBody>
          <a:bodyPr/>
          <a:lstStyle/>
          <a:p>
            <a:r>
              <a:rPr lang="sv-SE" dirty="0"/>
              <a:t>Vet vi när vi ska reagera på om någon inte mår bra och vem vi ska kontakta om någon har drabbats av en smittsam sjukdom?</a:t>
            </a:r>
          </a:p>
        </p:txBody>
      </p:sp>
      <p:pic>
        <p:nvPicPr>
          <p:cNvPr id="4" name="Bildobjekt 3" descr="Bild på en person som hostar eller nyser och sprider smitta.">
            <a:extLst>
              <a:ext uri="{FF2B5EF4-FFF2-40B4-BE49-F238E27FC236}">
                <a16:creationId xmlns:a16="http://schemas.microsoft.com/office/drawing/2014/main" id="{E13ADA26-5076-18D3-27AC-9494B2F3F3D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08494" y="2438517"/>
            <a:ext cx="6146810" cy="4109582"/>
          </a:xfrm>
          <a:prstGeom prst="rect">
            <a:avLst/>
          </a:prstGeom>
        </p:spPr>
      </p:pic>
      <p:sp>
        <p:nvSpPr>
          <p:cNvPr id="7" name="textruta 6">
            <a:extLst>
              <a:ext uri="{FF2B5EF4-FFF2-40B4-BE49-F238E27FC236}">
                <a16:creationId xmlns:a16="http://schemas.microsoft.com/office/drawing/2014/main" id="{18C909AA-A130-73FC-2E18-80BAD4D56DE4}"/>
              </a:ext>
            </a:extLst>
          </p:cNvPr>
          <p:cNvSpPr txBox="1"/>
          <p:nvPr/>
        </p:nvSpPr>
        <p:spPr>
          <a:xfrm>
            <a:off x="7245013" y="6548099"/>
            <a:ext cx="1930337" cy="200055"/>
          </a:xfrm>
          <a:prstGeom prst="rect">
            <a:avLst/>
          </a:prstGeom>
          <a:noFill/>
        </p:spPr>
        <p:txBody>
          <a:bodyPr wrap="none" rtlCol="0">
            <a:spAutoFit/>
          </a:bodyPr>
          <a:lstStyle/>
          <a:p>
            <a:r>
              <a:rPr lang="sv-SE" sz="700" dirty="0"/>
              <a:t>Bild: Public Health Image </a:t>
            </a:r>
            <a:r>
              <a:rPr lang="sv-SE" sz="700" dirty="0" err="1"/>
              <a:t>Library</a:t>
            </a:r>
            <a:r>
              <a:rPr lang="sv-SE" sz="700" dirty="0"/>
              <a:t>, CDC</a:t>
            </a:r>
          </a:p>
        </p:txBody>
      </p:sp>
    </p:spTree>
    <p:extLst>
      <p:ext uri="{BB962C8B-B14F-4D97-AF65-F5344CB8AC3E}">
        <p14:creationId xmlns:p14="http://schemas.microsoft.com/office/powerpoint/2010/main" val="30240101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4BEB286D-A418-0866-A16D-83230C0AE4DD}"/>
              </a:ext>
            </a:extLst>
          </p:cNvPr>
          <p:cNvSpPr>
            <a:spLocks noGrp="1"/>
          </p:cNvSpPr>
          <p:nvPr>
            <p:ph type="title"/>
          </p:nvPr>
        </p:nvSpPr>
        <p:spPr/>
        <p:txBody>
          <a:bodyPr/>
          <a:lstStyle/>
          <a:p>
            <a:r>
              <a:rPr lang="sv-SE" dirty="0"/>
              <a:t>Västra Götalandsregionen</a:t>
            </a:r>
          </a:p>
        </p:txBody>
      </p:sp>
    </p:spTree>
    <p:extLst>
      <p:ext uri="{BB962C8B-B14F-4D97-AF65-F5344CB8AC3E}">
        <p14:creationId xmlns:p14="http://schemas.microsoft.com/office/powerpoint/2010/main" val="3365078862"/>
      </p:ext>
    </p:extLst>
  </p:cSld>
  <p:clrMapOvr>
    <a:masterClrMapping/>
  </p:clrMapOvr>
</p:sld>
</file>

<file path=ppt/theme/theme1.xml><?xml version="1.0" encoding="utf-8"?>
<a:theme xmlns:a="http://schemas.openxmlformats.org/drawingml/2006/main" name="VGR">
  <a:themeElements>
    <a:clrScheme name="VGR_Grunden_Färg">
      <a:dk1>
        <a:sysClr val="windowText" lastClr="000000"/>
      </a:dk1>
      <a:lt1>
        <a:sysClr val="window" lastClr="FFFFFF"/>
      </a:lt1>
      <a:dk2>
        <a:srgbClr val="000000"/>
      </a:dk2>
      <a:lt2>
        <a:srgbClr val="E7E1DF"/>
      </a:lt2>
      <a:accent1>
        <a:srgbClr val="37474F"/>
      </a:accent1>
      <a:accent2>
        <a:srgbClr val="9575CD"/>
      </a:accent2>
      <a:accent3>
        <a:srgbClr val="A1887F"/>
      </a:accent3>
      <a:accent4>
        <a:srgbClr val="1A9FB3"/>
      </a:accent4>
      <a:accent5>
        <a:srgbClr val="ED5F8C"/>
      </a:accent5>
      <a:accent6>
        <a:srgbClr val="43A447"/>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l">
          <a:lnSpc>
            <a:spcPct val="130000"/>
          </a:lnSpc>
          <a:defRPr dirty="0"/>
        </a:defPPr>
      </a:lstStyle>
    </a:txDef>
  </a:objectDefaults>
  <a:extraClrSchemeLst/>
  <a:custClrLst>
    <a:custClr>
      <a:srgbClr val="FFC107"/>
    </a:custClr>
    <a:custClr>
      <a:srgbClr val="CCDB49"/>
    </a:custClr>
    <a:custClr>
      <a:srgbClr val="FD5930"/>
    </a:custClr>
    <a:custClr>
      <a:srgbClr val="FFECB3"/>
    </a:custClr>
    <a:custClr>
      <a:srgbClr val="F7BBD0"/>
    </a:custClr>
    <a:custClr>
      <a:srgbClr val="D1C4E9"/>
    </a:custClr>
    <a:custClr>
      <a:srgbClr val="EFF4C6"/>
    </a:custClr>
    <a:custClr>
      <a:srgbClr val="C0EEC2"/>
    </a:custClr>
    <a:custClr>
      <a:srgbClr val="FECCBF"/>
    </a:custClr>
    <a:custClr>
      <a:srgbClr val="B3EBF2"/>
    </a:custClr>
    <a:custClr>
      <a:srgbClr val="E7E1DF"/>
    </a:custClr>
  </a:custClrLst>
  <a:extLst>
    <a:ext uri="{05A4C25C-085E-4340-85A3-A5531E510DB2}">
      <thm15:themeFamily xmlns:thm15="http://schemas.microsoft.com/office/thememl/2012/main" name="PPT-Presentation Grunden.potx" id="{635DE0E7-75C3-4F78-9909-AD53AE1B2CF9}" vid="{720A7FF2-73C2-43F4-B394-02621CE97AC3}"/>
    </a:ext>
  </a:extLst>
</a:theme>
</file>

<file path=ppt/theme/theme2.xml><?xml version="1.0" encoding="utf-8"?>
<a:theme xmlns:a="http://schemas.openxmlformats.org/drawingml/2006/main" name="Office-tema">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E6492"/>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tema">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E6492"/>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PPT-Presentation Grunden</Template>
  <TotalTime>0</TotalTime>
  <Words>1201</Words>
  <Application>Microsoft Office PowerPoint</Application>
  <PresentationFormat>Bredbild</PresentationFormat>
  <Paragraphs>51</Paragraphs>
  <Slides>7</Slides>
  <Notes>7</Notes>
  <HiddenSlides>0</HiddenSlides>
  <MMClips>0</MMClips>
  <ScaleCrop>false</ScaleCrop>
  <HeadingPairs>
    <vt:vector size="6" baseType="variant">
      <vt:variant>
        <vt:lpstr>Använt teckensnitt</vt:lpstr>
      </vt:variant>
      <vt:variant>
        <vt:i4>3</vt:i4>
      </vt:variant>
      <vt:variant>
        <vt:lpstr>Tema</vt:lpstr>
      </vt:variant>
      <vt:variant>
        <vt:i4>1</vt:i4>
      </vt:variant>
      <vt:variant>
        <vt:lpstr>Bildrubriker</vt:lpstr>
      </vt:variant>
      <vt:variant>
        <vt:i4>7</vt:i4>
      </vt:variant>
    </vt:vector>
  </HeadingPairs>
  <TitlesOfParts>
    <vt:vector size="11" baseType="lpstr">
      <vt:lpstr>Arial</vt:lpstr>
      <vt:lpstr>Symbol</vt:lpstr>
      <vt:lpstr>Verdana</vt:lpstr>
      <vt:lpstr>VGR</vt:lpstr>
      <vt:lpstr>Hygienrutiner</vt:lpstr>
      <vt:lpstr>Har vi i vår verksamhet förutsättningar att arbeta med grundläggande hygienrutiner och vet hur vi ska göra?</vt:lpstr>
      <vt:lpstr>Är det känt hos oss vad vi som personal ska tänka på om vi till exempel får ett sår på fingret eller blir magsjuka med diarré och kräkningar?</vt:lpstr>
      <vt:lpstr>Har vi i vår verksamhet kunskap och rutiner för hur vi ska städa?</vt:lpstr>
      <vt:lpstr>Har vi upprättade rutiner för tvätt-hanteringen i vår verksamhet?</vt:lpstr>
      <vt:lpstr>Vet vi när vi ska reagera på om någon inte mår bra och vem vi ska kontakta om någon har drabbats av en smittsam sjukdom?</vt:lpstr>
      <vt:lpstr>Västra Götalandsregionen</vt:lpstr>
    </vt:vector>
  </TitlesOfParts>
  <Company/>
  <LinksUpToDate>false</LinksUpToDate>
  <SharedDoc>false</SharedDoc>
  <HyperlinksChanged>false</HyperlinksChanged>
  <AppVersion>16.0000</AppVersion>
</Properties>
</file>

<file path=docProps/core.xml><?xml version="1.0" encoding="utf-8"?>
<coreProperties xmlns:dc="http://purl.org/dc/elements/1.1/" xmlns:dcterms="http://purl.org/dc/terms/" xmlns:xsi="http://www.w3.org/2001/XMLSchema-instance" xmlns="http://schemas.openxmlformats.org/package/2006/metadata/core-properties">
  <dc:title>Stödmaterial hygienrutiner utanför sjukvård - bildspel med talmanus</dc:title>
  <dc:creator/>
  <keywords/>
  <lastModifiedBy/>
  <revision>38</revision>
  <dcterms:created xsi:type="dcterms:W3CDTF">2023-12-12T14:53:45.0000000Z</dcterms:created>
  <dcterms:modified xsi:type="dcterms:W3CDTF">2024-06-12T08:21:02.0000000Z</dcterms:modified>
</coreProperties>
</file>