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5"/>
  </p:sldMasterIdLst>
  <p:notesMasterIdLst>
    <p:notesMasterId r:id="rId13"/>
  </p:notesMasterIdLst>
  <p:handoutMasterIdLst>
    <p:handoutMasterId r:id="rId14"/>
  </p:handoutMasterIdLst>
  <p:sldIdLst>
    <p:sldId id="284" r:id="rId6"/>
    <p:sldId id="276" r:id="rId7"/>
    <p:sldId id="298" r:id="rId8"/>
    <p:sldId id="299" r:id="rId9"/>
    <p:sldId id="300" r:id="rId10"/>
    <p:sldId id="301" r:id="rId11"/>
    <p:sldId id="295" r:id="rId1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humbnail" id="{6E6E6ECD-356C-4D49-9D22-22C3E7AF66C1}">
          <p14:sldIdLst>
            <p14:sldId id="284"/>
          </p14:sldIdLst>
        </p14:section>
        <p14:section name="Instruktioner" id="{2CE78CED-5BFF-4E73-9F86-7FD6AA461B08}">
          <p14:sldIdLst/>
        </p14:section>
        <p14:section name="Presentation" id="{B972C155-D5BF-46A7-B591-A42909CFC1FA}">
          <p14:sldIdLst>
            <p14:sldId id="276"/>
            <p14:sldId id="298"/>
            <p14:sldId id="299"/>
            <p14:sldId id="300"/>
            <p14:sldId id="301"/>
            <p14:sldId id="29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Författare" initials="E"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88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FA114F-8931-44AB-94CD-6F43E6780EE8}" v="49" dt="2024-06-12T08:21:02.422"/>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2" autoAdjust="0"/>
    <p:restoredTop sz="67881" autoAdjust="0"/>
  </p:normalViewPr>
  <p:slideViewPr>
    <p:cSldViewPr snapToGrid="0">
      <p:cViewPr varScale="1">
        <p:scale>
          <a:sx n="74" d="100"/>
          <a:sy n="74" d="100"/>
        </p:scale>
        <p:origin x="1794" y="5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1" d="100"/>
          <a:sy n="91" d="100"/>
        </p:scale>
        <p:origin x="2820" y="78"/>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notesMaster" Target="notesMasters/notesMaster1.xml" Id="rId13" /><Relationship Type="http://schemas.openxmlformats.org/officeDocument/2006/relationships/tableStyles" Target="tableStyles.xml" Id="rId18"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theme" Target="theme/theme1.xml" Id="rId17" /><Relationship Type="http://schemas.openxmlformats.org/officeDocument/2006/relationships/viewProps" Target="viewProps.xml" Id="rId16" /><Relationship Type="http://schemas.microsoft.com/office/2018/10/relationships/authors" Target="authors.xml" Id="rId20"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Master" Target="slideMasters/slideMaster1.xml" Id="rId5" /><Relationship Type="http://schemas.openxmlformats.org/officeDocument/2006/relationships/presProps" Target="presProps.xml" Id="rId15" /><Relationship Type="http://schemas.openxmlformats.org/officeDocument/2006/relationships/slide" Target="slides/slide5.xml" Id="rId10" /><Relationship Type="http://schemas.microsoft.com/office/2015/10/relationships/revisionInfo" Target="revisionInfo.xml" Id="rId19" /><Relationship Type="http://schemas.openxmlformats.org/officeDocument/2006/relationships/slide" Target="slides/slide4.xml" Id="rId9" /><Relationship Type="http://schemas.openxmlformats.org/officeDocument/2006/relationships/handoutMaster" Target="handoutMasters/handoutMaster1.xml" Id="rId14"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2024-06-12</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2024-06-12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67945" marR="1327785" indent="-227330">
              <a:spcBef>
                <a:spcPts val="735"/>
              </a:spcBef>
              <a:spcAft>
                <a:spcPts val="0"/>
              </a:spcAft>
            </a:pPr>
            <a:r>
              <a:rPr lang="sv-SE" sz="1800" dirty="0">
                <a:effectLst/>
                <a:latin typeface="Verdana" panose="020B0604030504040204" pitchFamily="34" charset="0"/>
                <a:ea typeface="Calibri" panose="020F0502020204030204" pitchFamily="34" charset="0"/>
                <a:cs typeface="Calibri" panose="020F0502020204030204" pitchFamily="34" charset="0"/>
              </a:rPr>
              <a:t>Nedan</a:t>
            </a:r>
            <a:r>
              <a:rPr lang="sv-SE" sz="1800" spc="-15" dirty="0">
                <a:effectLst/>
                <a:latin typeface="Verdana" panose="020B0604030504040204" pitchFamily="34" charset="0"/>
                <a:ea typeface="Calibri" panose="020F0502020204030204" pitchFamily="34" charset="0"/>
                <a:cs typeface="Calibri" panose="020F0502020204030204" pitchFamily="34" charset="0"/>
              </a:rPr>
              <a:t> </a:t>
            </a:r>
            <a:r>
              <a:rPr lang="sv-SE" sz="1800" dirty="0">
                <a:effectLst/>
                <a:latin typeface="Verdana" panose="020B0604030504040204" pitchFamily="34" charset="0"/>
                <a:ea typeface="Calibri" panose="020F0502020204030204" pitchFamily="34" charset="0"/>
                <a:cs typeface="Calibri" panose="020F0502020204030204" pitchFamily="34" charset="0"/>
              </a:rPr>
              <a:t>finns,</a:t>
            </a:r>
            <a:r>
              <a:rPr lang="sv-SE" sz="1800" spc="-10" dirty="0">
                <a:effectLst/>
                <a:latin typeface="Verdana" panose="020B0604030504040204" pitchFamily="34" charset="0"/>
                <a:ea typeface="Calibri" panose="020F0502020204030204" pitchFamily="34" charset="0"/>
                <a:cs typeface="Calibri" panose="020F0502020204030204" pitchFamily="34" charset="0"/>
              </a:rPr>
              <a:t> </a:t>
            </a:r>
            <a:r>
              <a:rPr lang="sv-SE" sz="1800" dirty="0">
                <a:effectLst/>
                <a:latin typeface="Verdana" panose="020B0604030504040204" pitchFamily="34" charset="0"/>
                <a:ea typeface="Calibri" panose="020F0502020204030204" pitchFamily="34" charset="0"/>
                <a:cs typeface="Calibri" panose="020F0502020204030204" pitchFamily="34" charset="0"/>
              </a:rPr>
              <a:t>bild</a:t>
            </a:r>
            <a:r>
              <a:rPr lang="sv-SE" sz="1800" spc="-15" dirty="0">
                <a:effectLst/>
                <a:latin typeface="Verdana" panose="020B0604030504040204" pitchFamily="34" charset="0"/>
                <a:ea typeface="Calibri" panose="020F0502020204030204" pitchFamily="34" charset="0"/>
                <a:cs typeface="Calibri" panose="020F0502020204030204" pitchFamily="34" charset="0"/>
              </a:rPr>
              <a:t> </a:t>
            </a:r>
            <a:r>
              <a:rPr lang="sv-SE" sz="1800" dirty="0">
                <a:effectLst/>
                <a:latin typeface="Verdana" panose="020B0604030504040204" pitchFamily="34" charset="0"/>
                <a:ea typeface="Calibri" panose="020F0502020204030204" pitchFamily="34" charset="0"/>
                <a:cs typeface="Calibri" panose="020F0502020204030204" pitchFamily="34" charset="0"/>
              </a:rPr>
              <a:t>för</a:t>
            </a:r>
            <a:r>
              <a:rPr lang="sv-SE" sz="1800" spc="-10" dirty="0">
                <a:effectLst/>
                <a:latin typeface="Verdana" panose="020B0604030504040204" pitchFamily="34" charset="0"/>
                <a:ea typeface="Calibri" panose="020F0502020204030204" pitchFamily="34" charset="0"/>
                <a:cs typeface="Calibri" panose="020F0502020204030204" pitchFamily="34" charset="0"/>
              </a:rPr>
              <a:t> </a:t>
            </a:r>
            <a:r>
              <a:rPr lang="sv-SE" sz="1800" dirty="0">
                <a:effectLst/>
                <a:latin typeface="Verdana" panose="020B0604030504040204" pitchFamily="34" charset="0"/>
                <a:ea typeface="Calibri" panose="020F0502020204030204" pitchFamily="34" charset="0"/>
                <a:cs typeface="Calibri" panose="020F0502020204030204" pitchFamily="34" charset="0"/>
              </a:rPr>
              <a:t>bild,</a:t>
            </a:r>
            <a:r>
              <a:rPr lang="sv-SE" sz="1800" spc="-10" dirty="0">
                <a:effectLst/>
                <a:latin typeface="Verdana" panose="020B0604030504040204" pitchFamily="34" charset="0"/>
                <a:ea typeface="Calibri" panose="020F0502020204030204" pitchFamily="34" charset="0"/>
                <a:cs typeface="Calibri" panose="020F0502020204030204" pitchFamily="34" charset="0"/>
              </a:rPr>
              <a:t> </a:t>
            </a:r>
            <a:r>
              <a:rPr lang="sv-SE" sz="1800" dirty="0">
                <a:effectLst/>
                <a:latin typeface="Verdana" panose="020B0604030504040204" pitchFamily="34" charset="0"/>
                <a:ea typeface="Calibri" panose="020F0502020204030204" pitchFamily="34" charset="0"/>
                <a:cs typeface="Calibri" panose="020F0502020204030204" pitchFamily="34" charset="0"/>
              </a:rPr>
              <a:t>förslag</a:t>
            </a:r>
            <a:r>
              <a:rPr lang="sv-SE" sz="1800" spc="-15" dirty="0">
                <a:effectLst/>
                <a:latin typeface="Verdana" panose="020B0604030504040204" pitchFamily="34" charset="0"/>
                <a:ea typeface="Calibri" panose="020F0502020204030204" pitchFamily="34" charset="0"/>
                <a:cs typeface="Calibri" panose="020F0502020204030204" pitchFamily="34" charset="0"/>
              </a:rPr>
              <a:t> </a:t>
            </a:r>
            <a:r>
              <a:rPr lang="sv-SE" sz="1800" dirty="0">
                <a:effectLst/>
                <a:latin typeface="Verdana" panose="020B0604030504040204" pitchFamily="34" charset="0"/>
                <a:ea typeface="Calibri" panose="020F0502020204030204" pitchFamily="34" charset="0"/>
                <a:cs typeface="Calibri" panose="020F0502020204030204" pitchFamily="34" charset="0"/>
              </a:rPr>
              <a:t>på</a:t>
            </a:r>
            <a:r>
              <a:rPr lang="sv-SE" sz="1800" spc="-25" dirty="0">
                <a:effectLst/>
                <a:latin typeface="Verdana" panose="020B0604030504040204" pitchFamily="34" charset="0"/>
                <a:ea typeface="Calibri" panose="020F0502020204030204" pitchFamily="34" charset="0"/>
                <a:cs typeface="Calibri" panose="020F0502020204030204" pitchFamily="34" charset="0"/>
              </a:rPr>
              <a:t> </a:t>
            </a:r>
            <a:r>
              <a:rPr lang="sv-SE" sz="1800" dirty="0">
                <a:effectLst/>
                <a:latin typeface="Verdana" panose="020B0604030504040204" pitchFamily="34" charset="0"/>
                <a:ea typeface="Calibri" panose="020F0502020204030204" pitchFamily="34" charset="0"/>
                <a:cs typeface="Calibri" panose="020F0502020204030204" pitchFamily="34" charset="0"/>
              </a:rPr>
              <a:t>vad</a:t>
            </a:r>
            <a:r>
              <a:rPr lang="sv-SE" sz="1800" spc="-15" dirty="0">
                <a:effectLst/>
                <a:latin typeface="Verdana" panose="020B0604030504040204" pitchFamily="34" charset="0"/>
                <a:ea typeface="Calibri" panose="020F0502020204030204" pitchFamily="34" charset="0"/>
                <a:cs typeface="Calibri" panose="020F0502020204030204" pitchFamily="34" charset="0"/>
              </a:rPr>
              <a:t> </a:t>
            </a:r>
            <a:r>
              <a:rPr lang="sv-SE" sz="1800" dirty="0">
                <a:effectLst/>
                <a:latin typeface="Verdana" panose="020B0604030504040204" pitchFamily="34" charset="0"/>
                <a:ea typeface="Calibri" panose="020F0502020204030204" pitchFamily="34" charset="0"/>
                <a:cs typeface="Calibri" panose="020F0502020204030204" pitchFamily="34" charset="0"/>
              </a:rPr>
              <a:t>som</a:t>
            </a:r>
            <a:r>
              <a:rPr lang="sv-SE" sz="1800" spc="-5" dirty="0">
                <a:effectLst/>
                <a:latin typeface="Verdana" panose="020B0604030504040204" pitchFamily="34" charset="0"/>
                <a:ea typeface="Calibri" panose="020F0502020204030204" pitchFamily="34" charset="0"/>
                <a:cs typeface="Calibri" panose="020F0502020204030204" pitchFamily="34" charset="0"/>
              </a:rPr>
              <a:t> </a:t>
            </a:r>
            <a:r>
              <a:rPr lang="sv-SE" sz="1800" dirty="0">
                <a:effectLst/>
                <a:latin typeface="Verdana" panose="020B0604030504040204" pitchFamily="34" charset="0"/>
                <a:ea typeface="Calibri" panose="020F0502020204030204" pitchFamily="34" charset="0"/>
                <a:cs typeface="Calibri" panose="020F0502020204030204" pitchFamily="34" charset="0"/>
              </a:rPr>
              <a:t>kan</a:t>
            </a:r>
            <a:r>
              <a:rPr lang="sv-SE" sz="1800" spc="-25" dirty="0">
                <a:effectLst/>
                <a:latin typeface="Verdana" panose="020B0604030504040204" pitchFamily="34" charset="0"/>
                <a:ea typeface="Calibri" panose="020F0502020204030204" pitchFamily="34" charset="0"/>
                <a:cs typeface="Calibri" panose="020F0502020204030204" pitchFamily="34" charset="0"/>
              </a:rPr>
              <a:t> </a:t>
            </a:r>
            <a:r>
              <a:rPr lang="sv-SE" sz="1800" dirty="0">
                <a:effectLst/>
                <a:latin typeface="Verdana" panose="020B0604030504040204" pitchFamily="34" charset="0"/>
                <a:ea typeface="Calibri" panose="020F0502020204030204" pitchFamily="34" charset="0"/>
                <a:cs typeface="Calibri" panose="020F0502020204030204" pitchFamily="34" charset="0"/>
              </a:rPr>
              <a:t>sägas</a:t>
            </a:r>
            <a:r>
              <a:rPr lang="sv-SE" sz="1800" spc="-10" dirty="0">
                <a:effectLst/>
                <a:latin typeface="Verdana" panose="020B0604030504040204" pitchFamily="34" charset="0"/>
                <a:ea typeface="Calibri" panose="020F0502020204030204" pitchFamily="34" charset="0"/>
                <a:cs typeface="Calibri" panose="020F0502020204030204" pitchFamily="34" charset="0"/>
              </a:rPr>
              <a:t> </a:t>
            </a:r>
            <a:r>
              <a:rPr lang="sv-SE" sz="1800" dirty="0">
                <a:effectLst/>
                <a:latin typeface="Verdana" panose="020B0604030504040204" pitchFamily="34" charset="0"/>
                <a:ea typeface="Calibri" panose="020F0502020204030204" pitchFamily="34" charset="0"/>
                <a:cs typeface="Calibri" panose="020F0502020204030204" pitchFamily="34" charset="0"/>
              </a:rPr>
              <a:t>till</a:t>
            </a:r>
            <a:r>
              <a:rPr lang="sv-SE" sz="1800" spc="-10" dirty="0">
                <a:effectLst/>
                <a:latin typeface="Verdana" panose="020B0604030504040204" pitchFamily="34" charset="0"/>
                <a:ea typeface="Calibri" panose="020F0502020204030204" pitchFamily="34" charset="0"/>
                <a:cs typeface="Calibri" panose="020F0502020204030204" pitchFamily="34" charset="0"/>
              </a:rPr>
              <a:t> </a:t>
            </a:r>
            <a:r>
              <a:rPr lang="sv-SE" sz="1800" dirty="0">
                <a:effectLst/>
                <a:latin typeface="Verdana" panose="020B0604030504040204" pitchFamily="34" charset="0"/>
                <a:ea typeface="Calibri" panose="020F0502020204030204" pitchFamily="34" charset="0"/>
                <a:cs typeface="Calibri" panose="020F0502020204030204" pitchFamily="34" charset="0"/>
              </a:rPr>
              <a:t>respektive</a:t>
            </a:r>
            <a:r>
              <a:rPr lang="sv-SE" sz="1800" spc="-20" dirty="0">
                <a:effectLst/>
                <a:latin typeface="Verdana" panose="020B0604030504040204" pitchFamily="34" charset="0"/>
                <a:ea typeface="Calibri" panose="020F0502020204030204" pitchFamily="34" charset="0"/>
                <a:cs typeface="Calibri" panose="020F0502020204030204" pitchFamily="34" charset="0"/>
              </a:rPr>
              <a:t> </a:t>
            </a:r>
            <a:r>
              <a:rPr lang="sv-SE" sz="1800" dirty="0">
                <a:effectLst/>
                <a:latin typeface="Verdana" panose="020B0604030504040204" pitchFamily="34" charset="0"/>
                <a:ea typeface="Calibri" panose="020F0502020204030204" pitchFamily="34" charset="0"/>
                <a:cs typeface="Calibri" panose="020F0502020204030204" pitchFamily="34" charset="0"/>
              </a:rPr>
              <a:t>bild.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dirty="0"/>
          </a:p>
        </p:txBody>
      </p:sp>
    </p:spTree>
    <p:extLst>
      <p:ext uri="{BB962C8B-B14F-4D97-AF65-F5344CB8AC3E}">
        <p14:creationId xmlns:p14="http://schemas.microsoft.com/office/powerpoint/2010/main" val="1090815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i="0" dirty="0"/>
              <a:t>Grundläggande hygienrutiner innebär att vi </a:t>
            </a:r>
            <a:r>
              <a:rPr lang="sv-SE" i="0" u="none" dirty="0">
                <a:solidFill>
                  <a:srgbClr val="FF0000"/>
                </a:solidFill>
                <a:highlight>
                  <a:srgbClr val="FFFF00"/>
                </a:highlight>
              </a:rPr>
              <a:t>som arbetar</a:t>
            </a:r>
            <a:r>
              <a:rPr lang="sv-SE" i="0" u="none" dirty="0">
                <a:solidFill>
                  <a:srgbClr val="FF0000"/>
                </a:solidFill>
              </a:rPr>
              <a:t> </a:t>
            </a:r>
            <a:r>
              <a:rPr lang="sv-SE" i="0" dirty="0"/>
              <a:t>i vissa situationer använder handdesinfektionsmedel (handsprit), handskar och plastförkläde för engångsbruk. Det innebär också att vi ska ha rutiner för städ och tvätt.</a:t>
            </a:r>
            <a:endParaRPr lang="sv-SE" i="0" strike="sngStrike" dirty="0">
              <a:ea typeface="Verdana"/>
            </a:endParaRPr>
          </a:p>
          <a:p>
            <a:pPr marL="171450" indent="-171450">
              <a:buFont typeface="Arial" panose="020B0604020202020204" pitchFamily="34" charset="0"/>
              <a:buChar char="•"/>
            </a:pPr>
            <a:r>
              <a:rPr lang="sv-SE" i="0" dirty="0"/>
              <a:t>Handsprit används när vi </a:t>
            </a:r>
            <a:r>
              <a:rPr lang="sv-SE" i="0" u="none" dirty="0"/>
              <a:t>som arbetar</a:t>
            </a:r>
            <a:r>
              <a:rPr lang="sv-SE" i="0" dirty="0"/>
              <a:t> kommer i kontakt med kroppsvätskor som till exempel blod, urin, avföring och kräkning. Alla människor bär på cirka två kilo bakterier (mikroorganismer) vilket är nödvändigt för att vi ska överleva. Dessa bakterier tillhör vår så kallade normalflora, vilket innebär att de skyddar oss från bli sjuka. En stor del av våra mikroorganismer finns i våra kroppsvätskor som blod, urin, avföring och kräkning. När vi </a:t>
            </a:r>
            <a:r>
              <a:rPr lang="sv-SE" i="0" u="none" dirty="0"/>
              <a:t>som arbetar </a:t>
            </a:r>
            <a:r>
              <a:rPr lang="sv-SE" i="0" dirty="0"/>
              <a:t>kommer i kontakt med andras kroppsvätskor finns det risk att vi kan föra mikroorganismerna vidare, till exempel via våra händer</a:t>
            </a:r>
            <a:r>
              <a:rPr lang="sv-SE" dirty="0"/>
              <a:t>.</a:t>
            </a:r>
            <a:endParaRPr lang="sv-SE" b="0" i="0" dirty="0">
              <a:solidFill>
                <a:srgbClr val="FF0000"/>
              </a:solidFill>
              <a:ea typeface="Verdana"/>
            </a:endParaRPr>
          </a:p>
          <a:p>
            <a:pPr marL="171450" indent="-171450">
              <a:buFont typeface="Arial" panose="020B0604020202020204" pitchFamily="34" charset="0"/>
              <a:buChar char="•"/>
            </a:pPr>
            <a:r>
              <a:rPr lang="sv-SE" i="0" dirty="0"/>
              <a:t>Rätt sorts handsprit är inte uttorkande utan smörjer och skyddar huden. Handspriten ska vara godkänd enligt standarden EN 1500 samt CE-märkt. För att vi ska kunna göra rätt ska handspriten finnas lättillgänglig.</a:t>
            </a:r>
            <a:endParaRPr lang="sv-SE" i="0" dirty="0">
              <a:ea typeface="Verdana"/>
            </a:endParaRPr>
          </a:p>
          <a:p>
            <a:pPr marL="171450" indent="-171450">
              <a:buFont typeface="Arial" panose="020B0604020202020204" pitchFamily="34" charset="0"/>
              <a:buChar char="•"/>
            </a:pPr>
            <a:r>
              <a:rPr lang="sv-SE" i="0" dirty="0"/>
              <a:t>I vissa situationer ska vi tvätta händerna innan vi spritar dem och det är när vi är smutsiga eller kladdiga, hanterar livsmedel eller hjälper någon som har diarré eller kräkning.</a:t>
            </a:r>
            <a:endParaRPr lang="sv-SE" i="0" dirty="0">
              <a:ea typeface="Verdana"/>
            </a:endParaRPr>
          </a:p>
          <a:p>
            <a:pPr marL="171450" indent="-171450">
              <a:buFont typeface="Arial" panose="020B0604020202020204" pitchFamily="34" charset="0"/>
              <a:buChar char="•"/>
            </a:pPr>
            <a:r>
              <a:rPr lang="sv-SE" i="0" dirty="0"/>
              <a:t>Handskar ska användas när vi kommer i kontakt med någon annan persons kroppsvätskor. Genom att använda handskar vid kontakt med kroppsvätskor, minskar vi mängden mikroorganismer på händerna så att handspriten har större möjlighet att ha effekt. Det är viktigt att byta handskar </a:t>
            </a:r>
            <a:r>
              <a:rPr lang="sv-SE" b="0" i="0" dirty="0">
                <a:solidFill>
                  <a:srgbClr val="C00000"/>
                </a:solidFill>
              </a:rPr>
              <a:t>och sprita händerna </a:t>
            </a:r>
            <a:r>
              <a:rPr lang="sv-SE" i="0" dirty="0"/>
              <a:t>mellan olika arbetsmoment så att man inte växlar från smutsigt till rent. Ett exempel är att när man torkat upp en kräkning ska handskarna omedelbart bytas, innan man fortsätter med något annat moment. Om handskar behövs till det nya momentet tar man ett nytt par.</a:t>
            </a:r>
            <a:endParaRPr lang="sv-SE" i="0" dirty="0">
              <a:ea typeface="Verdana"/>
            </a:endParaRPr>
          </a:p>
          <a:p>
            <a:pPr marL="171450" indent="-171450">
              <a:buFont typeface="Arial" panose="020B0604020202020204" pitchFamily="34" charset="0"/>
              <a:buChar char="•"/>
            </a:pPr>
            <a:r>
              <a:rPr lang="sv-SE" i="0" dirty="0"/>
              <a:t>Plastförkläde för engångsbruk används för att skydda kläderna från stänk och kroppsvätskor. Exempel på när vi ska använda plastförkläde är när vi torkar upp efter någon som kräkts eller haft diarré samt vid städning av toaletter. Plastförklädet är engångs och ska slängas efter varje användning.</a:t>
            </a:r>
            <a:endParaRPr lang="sv-SE" i="1" dirty="0">
              <a:ea typeface="Verdana"/>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dirty="0"/>
          </a:p>
        </p:txBody>
      </p:sp>
    </p:spTree>
    <p:extLst>
      <p:ext uri="{BB962C8B-B14F-4D97-AF65-F5344CB8AC3E}">
        <p14:creationId xmlns:p14="http://schemas.microsoft.com/office/powerpoint/2010/main" val="1400161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marR="653415" lvl="0" indent="-342900" algn="just">
              <a:spcBef>
                <a:spcPts val="735"/>
              </a:spcBef>
              <a:spcAft>
                <a:spcPts val="0"/>
              </a:spcAft>
              <a:buSzPts val="1100"/>
              <a:buFont typeface="Symbol" panose="05050102010706020507" pitchFamily="18" charset="2"/>
              <a:buChar char=""/>
              <a:tabLst>
                <a:tab pos="753110" algn="l"/>
              </a:tabLst>
            </a:pPr>
            <a:r>
              <a:rPr lang="sv-SE" sz="1800" dirty="0">
                <a:effectLst/>
                <a:latin typeface="Verdana" panose="020B0604030504040204" pitchFamily="34" charset="0"/>
                <a:ea typeface="Symbol" panose="05050102010706020507" pitchFamily="18" charset="2"/>
                <a:cs typeface="Symbol" panose="05050102010706020507" pitchFamily="18" charset="2"/>
              </a:rPr>
              <a:t>När vi </a:t>
            </a:r>
            <a:r>
              <a:rPr lang="sv-SE" sz="1800" u="none" dirty="0">
                <a:effectLst/>
                <a:latin typeface="Verdana" panose="020B0604030504040204" pitchFamily="34" charset="0"/>
                <a:ea typeface="Symbol" panose="05050102010706020507" pitchFamily="18" charset="2"/>
                <a:cs typeface="Symbol" panose="05050102010706020507" pitchFamily="18" charset="2"/>
              </a:rPr>
              <a:t>som arbetar</a:t>
            </a:r>
            <a:r>
              <a:rPr lang="sv-SE" sz="1800" dirty="0">
                <a:effectLst/>
                <a:latin typeface="Verdana" panose="020B0604030504040204" pitchFamily="34" charset="0"/>
                <a:ea typeface="Symbol" panose="05050102010706020507" pitchFamily="18" charset="2"/>
                <a:cs typeface="Symbol" panose="05050102010706020507" pitchFamily="18" charset="2"/>
              </a:rPr>
              <a:t> har</a:t>
            </a:r>
            <a:r>
              <a:rPr lang="sv-SE" sz="1800" spc="-5" dirty="0">
                <a:effectLst/>
                <a:latin typeface="Verdana" panose="020B0604030504040204" pitchFamily="34" charset="0"/>
                <a:ea typeface="Symbol" panose="05050102010706020507" pitchFamily="18" charset="2"/>
                <a:cs typeface="Symbol" panose="05050102010706020507" pitchFamily="18" charset="2"/>
              </a:rPr>
              <a:t> </a:t>
            </a:r>
            <a:r>
              <a:rPr lang="sv-SE" sz="1800" dirty="0">
                <a:effectLst/>
                <a:latin typeface="Verdana" panose="020B0604030504040204" pitchFamily="34" charset="0"/>
                <a:ea typeface="Symbol" panose="05050102010706020507" pitchFamily="18" charset="2"/>
                <a:cs typeface="Symbol" panose="05050102010706020507" pitchFamily="18" charset="2"/>
              </a:rPr>
              <a:t>symtom som diarré och kräkningar ska vi inte vara på arbetsplatsen. Om vi blir sjuka medan vi arbetar ska vi så snabbt som möjligt gå hem. Rekommendationen</a:t>
            </a:r>
            <a:r>
              <a:rPr lang="sv-SE" sz="1800" spc="-10" dirty="0">
                <a:effectLst/>
                <a:latin typeface="Verdana" panose="020B0604030504040204" pitchFamily="34" charset="0"/>
                <a:ea typeface="Symbol" panose="05050102010706020507" pitchFamily="18" charset="2"/>
                <a:cs typeface="Symbol" panose="05050102010706020507" pitchFamily="18" charset="2"/>
              </a:rPr>
              <a:t> </a:t>
            </a:r>
            <a:r>
              <a:rPr lang="sv-SE" sz="1800" dirty="0">
                <a:effectLst/>
                <a:latin typeface="Verdana" panose="020B0604030504040204" pitchFamily="34" charset="0"/>
                <a:ea typeface="Symbol" panose="05050102010706020507" pitchFamily="18" charset="2"/>
                <a:cs typeface="Symbol" panose="05050102010706020507" pitchFamily="18" charset="2"/>
              </a:rPr>
              <a:t>är att personal som varit sjuk</a:t>
            </a:r>
            <a:r>
              <a:rPr lang="sv-SE" sz="1800" spc="-5" dirty="0">
                <a:effectLst/>
                <a:latin typeface="Verdana" panose="020B0604030504040204" pitchFamily="34" charset="0"/>
                <a:ea typeface="Symbol" panose="05050102010706020507" pitchFamily="18" charset="2"/>
                <a:cs typeface="Symbol" panose="05050102010706020507" pitchFamily="18" charset="2"/>
              </a:rPr>
              <a:t> </a:t>
            </a:r>
            <a:r>
              <a:rPr lang="sv-SE" sz="1800" dirty="0">
                <a:effectLst/>
                <a:latin typeface="Verdana" panose="020B0604030504040204" pitchFamily="34" charset="0"/>
                <a:ea typeface="Symbol" panose="05050102010706020507" pitchFamily="18" charset="2"/>
                <a:cs typeface="Symbol" panose="05050102010706020507" pitchFamily="18" charset="2"/>
              </a:rPr>
              <a:t>med diarré eller</a:t>
            </a:r>
            <a:r>
              <a:rPr lang="sv-SE" sz="1800" spc="-10" dirty="0">
                <a:effectLst/>
                <a:latin typeface="Verdana" panose="020B0604030504040204" pitchFamily="34" charset="0"/>
                <a:ea typeface="Symbol" panose="05050102010706020507" pitchFamily="18" charset="2"/>
                <a:cs typeface="Symbol" panose="05050102010706020507" pitchFamily="18" charset="2"/>
              </a:rPr>
              <a:t> </a:t>
            </a:r>
            <a:r>
              <a:rPr lang="sv-SE" sz="1800" dirty="0">
                <a:effectLst/>
                <a:latin typeface="Verdana" panose="020B0604030504040204" pitchFamily="34" charset="0"/>
                <a:ea typeface="Symbol" panose="05050102010706020507" pitchFamily="18" charset="2"/>
                <a:cs typeface="Symbol" panose="05050102010706020507" pitchFamily="18" charset="2"/>
              </a:rPr>
              <a:t>kräkningar bör</a:t>
            </a:r>
            <a:r>
              <a:rPr lang="sv-SE" sz="1800" spc="-10" dirty="0">
                <a:effectLst/>
                <a:latin typeface="Verdana" panose="020B0604030504040204" pitchFamily="34" charset="0"/>
                <a:ea typeface="Symbol" panose="05050102010706020507" pitchFamily="18" charset="2"/>
                <a:cs typeface="Symbol" panose="05050102010706020507" pitchFamily="18" charset="2"/>
              </a:rPr>
              <a:t> </a:t>
            </a:r>
            <a:r>
              <a:rPr lang="sv-SE" sz="1800" dirty="0">
                <a:effectLst/>
                <a:latin typeface="Verdana" panose="020B0604030504040204" pitchFamily="34" charset="0"/>
                <a:ea typeface="Symbol" panose="05050102010706020507" pitchFamily="18" charset="2"/>
                <a:cs typeface="Symbol" panose="05050102010706020507" pitchFamily="18" charset="2"/>
              </a:rPr>
              <a:t>vänta</a:t>
            </a:r>
            <a:r>
              <a:rPr lang="sv-SE" sz="1800" spc="-20" dirty="0">
                <a:effectLst/>
                <a:latin typeface="Verdana" panose="020B0604030504040204" pitchFamily="34" charset="0"/>
                <a:ea typeface="Symbol" panose="05050102010706020507" pitchFamily="18" charset="2"/>
                <a:cs typeface="Symbol" panose="05050102010706020507" pitchFamily="18" charset="2"/>
              </a:rPr>
              <a:t> </a:t>
            </a:r>
            <a:r>
              <a:rPr lang="sv-SE" sz="1800" dirty="0">
                <a:effectLst/>
                <a:latin typeface="Verdana" panose="020B0604030504040204" pitchFamily="34" charset="0"/>
                <a:ea typeface="Symbol" panose="05050102010706020507" pitchFamily="18" charset="2"/>
                <a:cs typeface="Symbol" panose="05050102010706020507" pitchFamily="18" charset="2"/>
              </a:rPr>
              <a:t>48</a:t>
            </a:r>
            <a:r>
              <a:rPr lang="sv-SE" sz="1800" spc="-20" dirty="0">
                <a:effectLst/>
                <a:latin typeface="Verdana" panose="020B0604030504040204" pitchFamily="34" charset="0"/>
                <a:ea typeface="Symbol" panose="05050102010706020507" pitchFamily="18" charset="2"/>
                <a:cs typeface="Symbol" panose="05050102010706020507" pitchFamily="18" charset="2"/>
              </a:rPr>
              <a:t> </a:t>
            </a:r>
            <a:r>
              <a:rPr lang="sv-SE" sz="1800" dirty="0">
                <a:effectLst/>
                <a:latin typeface="Verdana" panose="020B0604030504040204" pitchFamily="34" charset="0"/>
                <a:ea typeface="Symbol" panose="05050102010706020507" pitchFamily="18" charset="2"/>
                <a:cs typeface="Symbol" panose="05050102010706020507" pitchFamily="18" charset="2"/>
              </a:rPr>
              <a:t>timmar</a:t>
            </a:r>
            <a:r>
              <a:rPr lang="sv-SE" sz="1800" spc="-25" dirty="0">
                <a:effectLst/>
                <a:latin typeface="Verdana" panose="020B0604030504040204" pitchFamily="34" charset="0"/>
                <a:ea typeface="Symbol" panose="05050102010706020507" pitchFamily="18" charset="2"/>
                <a:cs typeface="Symbol" panose="05050102010706020507" pitchFamily="18" charset="2"/>
              </a:rPr>
              <a:t> </a:t>
            </a:r>
            <a:r>
              <a:rPr lang="sv-SE" sz="1800" dirty="0">
                <a:effectLst/>
                <a:latin typeface="Verdana" panose="020B0604030504040204" pitchFamily="34" charset="0"/>
                <a:ea typeface="Symbol" panose="05050102010706020507" pitchFamily="18" charset="2"/>
                <a:cs typeface="Symbol" panose="05050102010706020507" pitchFamily="18" charset="2"/>
              </a:rPr>
              <a:t>innan</a:t>
            </a:r>
            <a:r>
              <a:rPr lang="sv-SE" sz="1800" spc="-15" dirty="0">
                <a:effectLst/>
                <a:latin typeface="Verdana" panose="020B0604030504040204" pitchFamily="34" charset="0"/>
                <a:ea typeface="Symbol" panose="05050102010706020507" pitchFamily="18" charset="2"/>
                <a:cs typeface="Symbol" panose="05050102010706020507" pitchFamily="18" charset="2"/>
              </a:rPr>
              <a:t> </a:t>
            </a:r>
            <a:r>
              <a:rPr lang="sv-SE" sz="1800" dirty="0">
                <a:effectLst/>
                <a:latin typeface="Verdana" panose="020B0604030504040204" pitchFamily="34" charset="0"/>
                <a:ea typeface="Symbol" panose="05050102010706020507" pitchFamily="18" charset="2"/>
                <a:cs typeface="Symbol" panose="05050102010706020507" pitchFamily="18" charset="2"/>
              </a:rPr>
              <a:t>återgång</a:t>
            </a:r>
            <a:r>
              <a:rPr lang="sv-SE" sz="1800" spc="-15" dirty="0">
                <a:effectLst/>
                <a:latin typeface="Verdana" panose="020B0604030504040204" pitchFamily="34" charset="0"/>
                <a:ea typeface="Symbol" panose="05050102010706020507" pitchFamily="18" charset="2"/>
                <a:cs typeface="Symbol" panose="05050102010706020507" pitchFamily="18" charset="2"/>
              </a:rPr>
              <a:t> </a:t>
            </a:r>
            <a:r>
              <a:rPr lang="sv-SE" sz="1800" dirty="0">
                <a:effectLst/>
                <a:latin typeface="Verdana" panose="020B0604030504040204" pitchFamily="34" charset="0"/>
                <a:ea typeface="Symbol" panose="05050102010706020507" pitchFamily="18" charset="2"/>
                <a:cs typeface="Symbol" panose="05050102010706020507" pitchFamily="18" charset="2"/>
              </a:rPr>
              <a:t>till</a:t>
            </a:r>
            <a:r>
              <a:rPr lang="sv-SE" sz="1800" spc="-10" dirty="0">
                <a:effectLst/>
                <a:latin typeface="Verdana" panose="020B0604030504040204" pitchFamily="34" charset="0"/>
                <a:ea typeface="Symbol" panose="05050102010706020507" pitchFamily="18" charset="2"/>
                <a:cs typeface="Symbol" panose="05050102010706020507" pitchFamily="18" charset="2"/>
              </a:rPr>
              <a:t> </a:t>
            </a:r>
            <a:r>
              <a:rPr lang="sv-SE" sz="1800" dirty="0">
                <a:effectLst/>
                <a:latin typeface="Verdana" panose="020B0604030504040204" pitchFamily="34" charset="0"/>
                <a:ea typeface="Symbol" panose="05050102010706020507" pitchFamily="18" charset="2"/>
                <a:cs typeface="Symbol" panose="05050102010706020507" pitchFamily="18" charset="2"/>
              </a:rPr>
              <a:t>arbete</a:t>
            </a:r>
            <a:r>
              <a:rPr lang="sv-SE" sz="1800" spc="-20" dirty="0">
                <a:effectLst/>
                <a:latin typeface="Verdana" panose="020B0604030504040204" pitchFamily="34" charset="0"/>
                <a:ea typeface="Symbol" panose="05050102010706020507" pitchFamily="18" charset="2"/>
                <a:cs typeface="Symbol" panose="05050102010706020507" pitchFamily="18" charset="2"/>
              </a:rPr>
              <a:t> </a:t>
            </a:r>
            <a:r>
              <a:rPr lang="sv-SE" sz="1800" dirty="0">
                <a:effectLst/>
                <a:latin typeface="Verdana" panose="020B0604030504040204" pitchFamily="34" charset="0"/>
                <a:ea typeface="Symbol" panose="05050102010706020507" pitchFamily="18" charset="2"/>
                <a:cs typeface="Symbol" panose="05050102010706020507" pitchFamily="18" charset="2"/>
              </a:rPr>
              <a:t>efter</a:t>
            </a:r>
            <a:r>
              <a:rPr lang="sv-SE" sz="1800" spc="-10" dirty="0">
                <a:effectLst/>
                <a:latin typeface="Verdana" panose="020B0604030504040204" pitchFamily="34" charset="0"/>
                <a:ea typeface="Symbol" panose="05050102010706020507" pitchFamily="18" charset="2"/>
                <a:cs typeface="Symbol" panose="05050102010706020507" pitchFamily="18" charset="2"/>
              </a:rPr>
              <a:t> </a:t>
            </a:r>
            <a:r>
              <a:rPr lang="sv-SE" sz="1800" dirty="0">
                <a:effectLst/>
                <a:latin typeface="Verdana" panose="020B0604030504040204" pitchFamily="34" charset="0"/>
                <a:ea typeface="Symbol" panose="05050102010706020507" pitchFamily="18" charset="2"/>
                <a:cs typeface="Symbol" panose="05050102010706020507" pitchFamily="18" charset="2"/>
              </a:rPr>
              <a:t>senaste</a:t>
            </a:r>
            <a:r>
              <a:rPr lang="sv-SE" sz="1800" spc="-10" dirty="0">
                <a:effectLst/>
                <a:latin typeface="Verdana" panose="020B0604030504040204" pitchFamily="34" charset="0"/>
                <a:ea typeface="Symbol" panose="05050102010706020507" pitchFamily="18" charset="2"/>
                <a:cs typeface="Symbol" panose="05050102010706020507" pitchFamily="18" charset="2"/>
              </a:rPr>
              <a:t> </a:t>
            </a:r>
            <a:r>
              <a:rPr lang="sv-SE" sz="1800" dirty="0">
                <a:effectLst/>
                <a:latin typeface="Verdana" panose="020B0604030504040204" pitchFamily="34" charset="0"/>
                <a:ea typeface="Symbol" panose="05050102010706020507" pitchFamily="18" charset="2"/>
                <a:cs typeface="Symbol" panose="05050102010706020507" pitchFamily="18" charset="2"/>
              </a:rPr>
              <a:t>symtom</a:t>
            </a:r>
            <a:r>
              <a:rPr lang="sv-SE" sz="1800" spc="-15" dirty="0">
                <a:effectLst/>
                <a:latin typeface="Verdana" panose="020B0604030504040204" pitchFamily="34" charset="0"/>
                <a:ea typeface="Symbol" panose="05050102010706020507" pitchFamily="18" charset="2"/>
                <a:cs typeface="Symbol" panose="05050102010706020507" pitchFamily="18" charset="2"/>
              </a:rPr>
              <a:t> </a:t>
            </a:r>
            <a:r>
              <a:rPr lang="sv-SE" sz="1800" u="none" dirty="0">
                <a:effectLst/>
                <a:latin typeface="Verdana" panose="020B0604030504040204" pitchFamily="34" charset="0"/>
                <a:ea typeface="Symbol" panose="05050102010706020507" pitchFamily="18" charset="2"/>
                <a:cs typeface="Symbol" panose="05050102010706020507" pitchFamily="18" charset="2"/>
              </a:rPr>
              <a:t>av</a:t>
            </a:r>
            <a:r>
              <a:rPr lang="sv-SE" sz="1800" u="none" spc="-5" dirty="0">
                <a:effectLst/>
                <a:latin typeface="Verdana" panose="020B0604030504040204" pitchFamily="34" charset="0"/>
                <a:ea typeface="Symbol" panose="05050102010706020507" pitchFamily="18" charset="2"/>
                <a:cs typeface="Symbol" panose="05050102010706020507" pitchFamily="18" charset="2"/>
              </a:rPr>
              <a:t> </a:t>
            </a:r>
            <a:r>
              <a:rPr lang="sv-SE" sz="1800" u="none" dirty="0">
                <a:effectLst/>
                <a:latin typeface="Verdana" panose="020B0604030504040204" pitchFamily="34" charset="0"/>
                <a:ea typeface="Symbol" panose="05050102010706020507" pitchFamily="18" charset="2"/>
                <a:cs typeface="Symbol" panose="05050102010706020507" pitchFamily="18" charset="2"/>
              </a:rPr>
              <a:t>diarré eller kräkning</a:t>
            </a:r>
            <a:r>
              <a:rPr lang="sv-SE" sz="1800" dirty="0">
                <a:effectLst/>
                <a:latin typeface="Verdana" panose="020B0604030504040204" pitchFamily="34" charset="0"/>
                <a:ea typeface="Symbol" panose="05050102010706020507" pitchFamily="18" charset="2"/>
                <a:cs typeface="Symbol" panose="05050102010706020507" pitchFamily="18" charset="2"/>
              </a:rPr>
              <a:t>.</a:t>
            </a:r>
          </a:p>
          <a:p>
            <a:pPr marL="342900" marR="653415" lvl="0" indent="-342900" algn="just">
              <a:spcBef>
                <a:spcPts val="735"/>
              </a:spcBef>
              <a:spcAft>
                <a:spcPts val="0"/>
              </a:spcAft>
              <a:buSzPts val="1100"/>
              <a:buFont typeface="Symbol" panose="05050102010706020507" pitchFamily="18" charset="2"/>
              <a:buChar char=""/>
              <a:tabLst>
                <a:tab pos="753110" algn="l"/>
              </a:tabLst>
            </a:pPr>
            <a:r>
              <a:rPr lang="sv-SE" sz="1800" dirty="0">
                <a:effectLst/>
                <a:latin typeface="Verdana" panose="020B0604030504040204" pitchFamily="34" charset="0"/>
                <a:ea typeface="Symbol" panose="05050102010706020507" pitchFamily="18" charset="2"/>
                <a:cs typeface="Symbol" panose="05050102010706020507" pitchFamily="18" charset="2"/>
              </a:rPr>
              <a:t>Om vi </a:t>
            </a:r>
            <a:r>
              <a:rPr lang="sv-SE" sz="1800" u="none" dirty="0">
                <a:effectLst/>
                <a:latin typeface="Verdana" panose="020B0604030504040204" pitchFamily="34" charset="0"/>
                <a:ea typeface="Symbol" panose="05050102010706020507" pitchFamily="18" charset="2"/>
                <a:cs typeface="Symbol" panose="05050102010706020507" pitchFamily="18" charset="2"/>
              </a:rPr>
              <a:t>som arbetar</a:t>
            </a:r>
            <a:r>
              <a:rPr lang="sv-SE" sz="1800" dirty="0">
                <a:effectLst/>
                <a:latin typeface="Verdana" panose="020B0604030504040204" pitchFamily="34" charset="0"/>
                <a:ea typeface="Symbol" panose="05050102010706020507" pitchFamily="18" charset="2"/>
                <a:cs typeface="Symbol" panose="05050102010706020507" pitchFamily="18" charset="2"/>
              </a:rPr>
              <a:t> får sår på händer och underarmar ska vi meddela ansvarig chef. I den såriga huden finns ofta bakterier </a:t>
            </a:r>
            <a:r>
              <a:rPr lang="sv-SE" sz="1800" b="0" dirty="0">
                <a:effectLst/>
                <a:latin typeface="Verdana" panose="020B0604030504040204" pitchFamily="34" charset="0"/>
                <a:ea typeface="Symbol" panose="05050102010706020507" pitchFamily="18" charset="2"/>
                <a:cs typeface="Symbol" panose="05050102010706020507" pitchFamily="18" charset="2"/>
              </a:rPr>
              <a:t>som kan spridas till andra</a:t>
            </a:r>
            <a:r>
              <a:rPr lang="sv-SE" sz="1800" b="1" dirty="0">
                <a:effectLst/>
                <a:latin typeface="Verdana" panose="020B0604030504040204" pitchFamily="34" charset="0"/>
                <a:ea typeface="Symbol" panose="05050102010706020507" pitchFamily="18" charset="2"/>
                <a:cs typeface="Symbol" panose="05050102010706020507" pitchFamily="18" charset="2"/>
              </a:rPr>
              <a:t>. </a:t>
            </a:r>
            <a:r>
              <a:rPr lang="sv-SE" sz="1800" dirty="0">
                <a:effectLst/>
                <a:latin typeface="Verdana" panose="020B0604030504040204" pitchFamily="34" charset="0"/>
                <a:ea typeface="Symbol" panose="05050102010706020507" pitchFamily="18" charset="2"/>
                <a:cs typeface="Symbol" panose="05050102010706020507" pitchFamily="18" charset="2"/>
              </a:rPr>
              <a:t>Det är därför olämpligt både med nära omvårdnad (till exempel blöjbyte, skötsel av PEG eller sårvård) och att hantera livsmedel.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dirty="0"/>
          </a:p>
        </p:txBody>
      </p:sp>
    </p:spTree>
    <p:extLst>
      <p:ext uri="{BB962C8B-B14F-4D97-AF65-F5344CB8AC3E}">
        <p14:creationId xmlns:p14="http://schemas.microsoft.com/office/powerpoint/2010/main" val="1206383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742950" marR="608330" lvl="1" indent="-285750" algn="just">
              <a:spcBef>
                <a:spcPts val="735"/>
              </a:spcBef>
              <a:spcAft>
                <a:spcPts val="0"/>
              </a:spcAft>
              <a:buSzPts val="1100"/>
              <a:buFont typeface="Symbol" panose="05050102010706020507" pitchFamily="18" charset="2"/>
              <a:buChar char=""/>
              <a:tabLst>
                <a:tab pos="753110" algn="l"/>
              </a:tabLst>
            </a:pPr>
            <a:r>
              <a:rPr lang="sv-SE" sz="900" dirty="0">
                <a:effectLst/>
                <a:latin typeface="Verdana" panose="020B0604030504040204" pitchFamily="34" charset="0"/>
                <a:ea typeface="Symbol" panose="05050102010706020507" pitchFamily="18" charset="2"/>
                <a:cs typeface="Symbol" panose="05050102010706020507" pitchFamily="18" charset="2"/>
              </a:rPr>
              <a:t>Städning, rengöring och, i vissa fall, desinfektion av lokaler och ytor</a:t>
            </a:r>
            <a:r>
              <a:rPr lang="sv-SE" sz="900" spc="-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behövs för att</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minska</a:t>
            </a:r>
            <a:r>
              <a:rPr lang="sv-SE" sz="900" spc="-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risken</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för</a:t>
            </a:r>
            <a:r>
              <a:rPr lang="sv-SE" sz="900" spc="-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smittspridning.</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Rengöring</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och</a:t>
            </a:r>
            <a:r>
              <a:rPr lang="sv-SE" sz="900" spc="-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desinfektion</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innebär</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att</a:t>
            </a:r>
            <a:r>
              <a:rPr lang="sv-SE" sz="900" spc="-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en yta</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mekaniskt</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bearbetas</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för</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att</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avlägsna</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smuts</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och</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mikroorganismer</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från</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golv, möbler, inredning och övriga ytor.</a:t>
            </a:r>
          </a:p>
          <a:p>
            <a:pPr marL="742950" marR="609600" lvl="1" indent="-285750">
              <a:spcBef>
                <a:spcPts val="595"/>
              </a:spcBef>
              <a:buSzPts val="1100"/>
              <a:buFont typeface="Symbol" panose="05050102010706020507" pitchFamily="18" charset="2"/>
              <a:buChar char=""/>
              <a:tabLst>
                <a:tab pos="752475" algn="l"/>
                <a:tab pos="753110" algn="l"/>
              </a:tabLst>
            </a:pPr>
            <a:r>
              <a:rPr lang="sv-SE" sz="900" dirty="0">
                <a:effectLst/>
                <a:latin typeface="Verdana" panose="020B0604030504040204" pitchFamily="34" charset="0"/>
                <a:ea typeface="Symbol" panose="05050102010706020507" pitchFamily="18" charset="2"/>
                <a:cs typeface="Symbol" panose="05050102010706020507" pitchFamily="18" charset="2"/>
              </a:rPr>
              <a:t>Vid rengöring används vanligt rengöringsmedel och vatten. Desinfektion innebär att ett kemiskt medel, till exempel ytdesinfektion, används för att minska</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mängden</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mikroorganismer</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på</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en</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yta.</a:t>
            </a:r>
            <a:r>
              <a:rPr lang="sv-SE" sz="900" spc="-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Vid</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spill</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av</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kroppsvätskor</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som</a:t>
            </a:r>
            <a:r>
              <a:rPr lang="sv-SE" sz="900" spc="-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till exempel kräkning, avföring och blod ska vi, efter rengöring, använda kemiskt medel = yt</a:t>
            </a:r>
            <a:r>
              <a:rPr lang="sv-SE" sz="900" spc="-10" dirty="0">
                <a:effectLst/>
                <a:latin typeface="Verdana" panose="020B0604030504040204" pitchFamily="34" charset="0"/>
                <a:ea typeface="Symbol" panose="05050102010706020507" pitchFamily="18" charset="2"/>
                <a:cs typeface="Symbol" panose="05050102010706020507" pitchFamily="18" charset="2"/>
              </a:rPr>
              <a:t>desinfektion.</a:t>
            </a:r>
            <a:endParaRPr lang="sv-SE" sz="900" dirty="0">
              <a:effectLst/>
              <a:latin typeface="Verdana" panose="020B0604030504040204" pitchFamily="34" charset="0"/>
              <a:ea typeface="Symbol" panose="05050102010706020507" pitchFamily="18" charset="2"/>
              <a:cs typeface="Symbol" panose="05050102010706020507" pitchFamily="18" charset="2"/>
            </a:endParaRPr>
          </a:p>
          <a:p>
            <a:pPr marL="742950" marR="636270" lvl="1" indent="-285750">
              <a:spcBef>
                <a:spcPts val="610"/>
              </a:spcBef>
              <a:spcAft>
                <a:spcPts val="0"/>
              </a:spcAft>
              <a:buSzPts val="1100"/>
              <a:buFont typeface="Symbol" panose="05050102010706020507" pitchFamily="18" charset="2"/>
              <a:buChar char=""/>
              <a:tabLst>
                <a:tab pos="752475" algn="l"/>
                <a:tab pos="753110" algn="l"/>
              </a:tabLst>
            </a:pPr>
            <a:r>
              <a:rPr lang="sv-SE" sz="900" dirty="0">
                <a:effectLst/>
                <a:latin typeface="Verdana" panose="020B0604030504040204" pitchFamily="34" charset="0"/>
                <a:ea typeface="Symbol" panose="05050102010706020507" pitchFamily="18" charset="2"/>
                <a:cs typeface="Symbol" panose="05050102010706020507" pitchFamily="18" charset="2"/>
              </a:rPr>
              <a:t>Ett exempel på desinfektion är att man vid upptäckt av spill av kroppsvätskor genast</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torkar</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upp</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det</a:t>
            </a:r>
            <a:r>
              <a:rPr lang="sv-SE" sz="900" spc="-20" dirty="0">
                <a:effectLst/>
                <a:latin typeface="Verdana" panose="020B0604030504040204" pitchFamily="34" charset="0"/>
                <a:ea typeface="Symbol" panose="05050102010706020507" pitchFamily="18" charset="2"/>
                <a:cs typeface="Symbol" panose="05050102010706020507" pitchFamily="18" charset="2"/>
              </a:rPr>
              <a:t> med vanligt rengöringsmedel och vatten, därefter bearbetas ytan med ett </a:t>
            </a:r>
            <a:r>
              <a:rPr lang="sv-SE" sz="900" dirty="0">
                <a:effectLst/>
                <a:latin typeface="Verdana" panose="020B0604030504040204" pitchFamily="34" charset="0"/>
                <a:ea typeface="Symbol" panose="05050102010706020507" pitchFamily="18" charset="2"/>
                <a:cs typeface="Symbol" panose="05050102010706020507" pitchFamily="18" charset="2"/>
              </a:rPr>
              <a:t>lämpligt</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kemiskt</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medel (ytdesinfektionsmedel).</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Handskar</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ska</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användas när man använder ytdesinfektionsmedel.</a:t>
            </a:r>
          </a:p>
          <a:p>
            <a:pPr marL="742950" marR="886460" lvl="1" indent="-285750">
              <a:spcBef>
                <a:spcPts val="595"/>
              </a:spcBef>
              <a:buSzPts val="1100"/>
              <a:buFont typeface="Symbol" panose="05050102010706020507" pitchFamily="18" charset="2"/>
              <a:buChar char=""/>
              <a:tabLst>
                <a:tab pos="752475" algn="l"/>
                <a:tab pos="753110" algn="l"/>
              </a:tabLst>
            </a:pPr>
            <a:r>
              <a:rPr lang="sv-SE" sz="900" dirty="0">
                <a:effectLst/>
                <a:latin typeface="Verdana" panose="020B0604030504040204" pitchFamily="34" charset="0"/>
                <a:ea typeface="Symbol" panose="05050102010706020507" pitchFamily="18" charset="2"/>
                <a:cs typeface="Symbol" panose="05050102010706020507" pitchFamily="18" charset="2"/>
              </a:rPr>
              <a:t>Ta</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ordentligt</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med</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desinfektionsmedel</a:t>
            </a:r>
            <a:r>
              <a:rPr lang="sv-SE" sz="900" spc="-3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på</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engångspapper</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och</a:t>
            </a:r>
            <a:r>
              <a:rPr lang="sv-SE" sz="900" spc="-3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gnugga</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ytan ordentligt tills medlet har torkat in.</a:t>
            </a:r>
          </a:p>
          <a:p>
            <a:pPr marL="742950" marR="597535" lvl="1" indent="-285750">
              <a:spcBef>
                <a:spcPts val="605"/>
              </a:spcBef>
              <a:spcAft>
                <a:spcPts val="0"/>
              </a:spcAft>
              <a:buSzPts val="1100"/>
              <a:buFont typeface="Symbol" panose="05050102010706020507" pitchFamily="18" charset="2"/>
              <a:buChar char=""/>
              <a:tabLst>
                <a:tab pos="752475" algn="l"/>
                <a:tab pos="753110" algn="l"/>
              </a:tabLst>
            </a:pPr>
            <a:r>
              <a:rPr lang="sv-SE" sz="900" dirty="0">
                <a:effectLst/>
                <a:latin typeface="Verdana" panose="020B0604030504040204" pitchFamily="34" charset="0"/>
                <a:ea typeface="Symbol" panose="05050102010706020507" pitchFamily="18" charset="2"/>
                <a:cs typeface="Symbol" panose="05050102010706020507" pitchFamily="18" charset="2"/>
              </a:rPr>
              <a:t>Som</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stöd</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i</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arbetet</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är</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det</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bra</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att</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ha</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en</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checklista</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som</a:t>
            </a:r>
            <a:r>
              <a:rPr lang="sv-SE" sz="900" spc="-3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innehåller</a:t>
            </a:r>
            <a:r>
              <a:rPr lang="sv-SE" sz="900" spc="-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en</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beskrivning av när,</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var, hur,</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av</a:t>
            </a:r>
            <a:r>
              <a:rPr lang="sv-SE" sz="900" spc="-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vem</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och</a:t>
            </a:r>
            <a:r>
              <a:rPr lang="sv-SE" sz="900" spc="-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med</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vilken metod</a:t>
            </a:r>
            <a:r>
              <a:rPr lang="sv-SE" sz="900" spc="-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det</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ska städas. Om flera aktörer (externt städbolag, verksamhetens personal) ansvarar för städningen på en enhet ska det tydligt framgå vem som städar vilka ytor så att inte någon yta glöms bort.</a:t>
            </a:r>
          </a:p>
          <a:p>
            <a:pPr marL="742950" marR="637540" lvl="1" indent="-285750">
              <a:spcBef>
                <a:spcPts val="595"/>
              </a:spcBef>
              <a:spcAft>
                <a:spcPts val="0"/>
              </a:spcAft>
              <a:buSzPts val="1100"/>
              <a:buFont typeface="Symbol" panose="05050102010706020507" pitchFamily="18" charset="2"/>
              <a:buChar char=""/>
              <a:tabLst>
                <a:tab pos="754380" algn="l"/>
                <a:tab pos="755015" algn="l"/>
              </a:tabLst>
            </a:pPr>
            <a:r>
              <a:rPr lang="sv-SE" sz="900" dirty="0">
                <a:effectLst/>
                <a:latin typeface="Verdana" panose="020B0604030504040204" pitchFamily="34" charset="0"/>
                <a:ea typeface="Symbol" panose="05050102010706020507" pitchFamily="18" charset="2"/>
                <a:cs typeface="Symbol" panose="05050102010706020507" pitchFamily="18" charset="2"/>
              </a:rPr>
              <a:t>Städutrustningen ska förvaras i ett speciellt utrymme där det bland annat ska finnas upphängningsanordningar och hyllor för städutrustning. Extra viktigt är att fuktig utrustning kan förvaras så att den snabbt torkar. Golvmoppen ska tvättas</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i</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minst</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60</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°C</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efter</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användning</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och</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hängas</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på</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tork</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och</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inte</a:t>
            </a:r>
            <a:r>
              <a:rPr lang="sv-SE" sz="900" spc="-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bli</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stående</a:t>
            </a:r>
            <a:r>
              <a:rPr lang="sv-SE" sz="900" spc="-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i </a:t>
            </a:r>
            <a:r>
              <a:rPr lang="sv-SE" sz="900" spc="-10" dirty="0">
                <a:effectLst/>
                <a:latin typeface="Verdana" panose="020B0604030504040204" pitchFamily="34" charset="0"/>
                <a:ea typeface="Symbol" panose="05050102010706020507" pitchFamily="18" charset="2"/>
                <a:cs typeface="Symbol" panose="05050102010706020507" pitchFamily="18" charset="2"/>
              </a:rPr>
              <a:t>städhinken.</a:t>
            </a:r>
            <a:endParaRPr lang="sv-SE" sz="900" dirty="0">
              <a:effectLst/>
              <a:latin typeface="Verdana" panose="020B0604030504040204" pitchFamily="34" charset="0"/>
              <a:ea typeface="Symbol" panose="05050102010706020507" pitchFamily="18" charset="2"/>
              <a:cs typeface="Symbol" panose="05050102010706020507" pitchFamily="18" charset="2"/>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dirty="0"/>
          </a:p>
        </p:txBody>
      </p:sp>
    </p:spTree>
    <p:extLst>
      <p:ext uri="{BB962C8B-B14F-4D97-AF65-F5344CB8AC3E}">
        <p14:creationId xmlns:p14="http://schemas.microsoft.com/office/powerpoint/2010/main" val="2321438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742950" marR="708025" lvl="1" indent="-285750">
              <a:spcBef>
                <a:spcPts val="735"/>
              </a:spcBef>
              <a:spcAft>
                <a:spcPts val="0"/>
              </a:spcAft>
              <a:buSzPts val="1100"/>
              <a:buFont typeface="Symbol" panose="05050102010706020507" pitchFamily="18" charset="2"/>
              <a:buChar char=""/>
              <a:tabLst>
                <a:tab pos="752475" algn="l"/>
                <a:tab pos="753110" algn="l"/>
              </a:tabLst>
            </a:pPr>
            <a:r>
              <a:rPr lang="sv-SE" sz="900" dirty="0">
                <a:effectLst/>
                <a:latin typeface="Verdana" panose="020B0604030504040204" pitchFamily="34" charset="0"/>
                <a:ea typeface="Symbol" panose="05050102010706020507" pitchFamily="18" charset="2"/>
                <a:cs typeface="Symbol" panose="05050102010706020507" pitchFamily="18" charset="2"/>
              </a:rPr>
              <a:t>En</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del</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av</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rutinen</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kan</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vara</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en</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checklista</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som</a:t>
            </a:r>
            <a:r>
              <a:rPr lang="sv-SE" sz="900" spc="-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innehåller</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en</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beskrivning</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av</a:t>
            </a:r>
            <a:r>
              <a:rPr lang="sv-SE" sz="900" spc="-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när, var, hur, av vem och med vilken metod tvättstugan ska städas.</a:t>
            </a:r>
          </a:p>
          <a:p>
            <a:pPr marL="742950" marR="615950" lvl="1" indent="-285750">
              <a:spcBef>
                <a:spcPts val="605"/>
              </a:spcBef>
              <a:spcAft>
                <a:spcPts val="0"/>
              </a:spcAft>
              <a:buSzPts val="1100"/>
              <a:buFont typeface="Symbol" panose="05050102010706020507" pitchFamily="18" charset="2"/>
              <a:buChar char=""/>
              <a:tabLst>
                <a:tab pos="752475" algn="l"/>
                <a:tab pos="753110" algn="l"/>
              </a:tabLst>
            </a:pPr>
            <a:r>
              <a:rPr lang="sv-SE" sz="900" dirty="0">
                <a:effectLst/>
                <a:latin typeface="Verdana" panose="020B0604030504040204" pitchFamily="34" charset="0"/>
                <a:ea typeface="Symbol" panose="05050102010706020507" pitchFamily="18" charset="2"/>
                <a:cs typeface="Symbol" panose="05050102010706020507" pitchFamily="18" charset="2"/>
              </a:rPr>
              <a:t>Ibland behöver vi använda skyddsutrustning som handsprit, handskar och plastförkläde</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vid</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arbete</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i</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tvättstugan.</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Det</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är</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när</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vi</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sorterar</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och</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tvättar</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textilier som är nedsmutsade med blod, urin, avföring eller kräkning.</a:t>
            </a:r>
          </a:p>
          <a:p>
            <a:pPr marL="742950" marR="587375" lvl="1" indent="-285750">
              <a:spcBef>
                <a:spcPts val="610"/>
              </a:spcBef>
              <a:spcAft>
                <a:spcPts val="0"/>
              </a:spcAft>
              <a:buSzPts val="1100"/>
              <a:buFont typeface="Symbol" panose="05050102010706020507" pitchFamily="18" charset="2"/>
              <a:buChar char=""/>
              <a:tabLst>
                <a:tab pos="752475" algn="l"/>
                <a:tab pos="753110" algn="l"/>
              </a:tabLst>
            </a:pPr>
            <a:r>
              <a:rPr lang="sv-SE" sz="900" dirty="0">
                <a:effectLst/>
                <a:latin typeface="Verdana" panose="020B0604030504040204" pitchFamily="34" charset="0"/>
                <a:ea typeface="Symbol" panose="05050102010706020507" pitchFamily="18" charset="2"/>
                <a:cs typeface="Symbol" panose="05050102010706020507" pitchFamily="18" charset="2"/>
              </a:rPr>
              <a:t>Ren</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tvätt</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ska</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förvaras</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i</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tvättstugan</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så</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kort</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tid</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som</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möjligt</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och</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den</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rena</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tvätten ska alltid hanteras med rena händer. Ren yta ska finnas i tvättstugan för att kunna vika den rena tvätten. Denna yta ska vara fri från andra saker och vara lätt att hålla ren.</a:t>
            </a:r>
          </a:p>
          <a:p>
            <a:pPr marL="742950" marR="657225" lvl="1" indent="-285750">
              <a:spcBef>
                <a:spcPts val="595"/>
              </a:spcBef>
              <a:buSzPts val="1100"/>
              <a:buFont typeface="Symbol" panose="05050102010706020507" pitchFamily="18" charset="2"/>
              <a:buChar char=""/>
              <a:tabLst>
                <a:tab pos="752475" algn="l"/>
                <a:tab pos="753110" algn="l"/>
              </a:tabLst>
            </a:pPr>
            <a:r>
              <a:rPr lang="sv-SE" sz="900" dirty="0">
                <a:effectLst/>
                <a:latin typeface="Verdana" panose="020B0604030504040204" pitchFamily="34" charset="0"/>
                <a:ea typeface="Symbol" panose="05050102010706020507" pitchFamily="18" charset="2"/>
                <a:cs typeface="Symbol" panose="05050102010706020507" pitchFamily="18" charset="2"/>
              </a:rPr>
              <a:t>Tvättmaskin</a:t>
            </a:r>
            <a:r>
              <a:rPr lang="sv-SE" sz="900" spc="-3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och</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torktumlare</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ska</a:t>
            </a:r>
            <a:r>
              <a:rPr lang="sv-SE" sz="900" spc="-3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rengöras</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regelbundet.</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Glöm</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inte</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att</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torka</a:t>
            </a:r>
            <a:r>
              <a:rPr lang="sv-SE" sz="900" spc="-3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av luckorna och tömma luddfiltret.</a:t>
            </a:r>
          </a:p>
          <a:p>
            <a:pPr marL="742950" marR="511810" lvl="1" indent="-285750">
              <a:spcBef>
                <a:spcPts val="205"/>
              </a:spcBef>
              <a:spcAft>
                <a:spcPts val="0"/>
              </a:spcAft>
              <a:buSzPts val="1100"/>
              <a:buFont typeface="Symbol" panose="05050102010706020507" pitchFamily="18" charset="2"/>
              <a:buChar char=""/>
              <a:tabLst>
                <a:tab pos="752475" algn="l"/>
                <a:tab pos="753110" algn="l"/>
              </a:tabLst>
            </a:pPr>
            <a:r>
              <a:rPr lang="sv-SE" sz="900" b="0" strike="noStrike" dirty="0">
                <a:effectLst/>
                <a:latin typeface="Verdana" panose="020B0604030504040204" pitchFamily="34" charset="0"/>
                <a:ea typeface="Symbol" panose="05050102010706020507" pitchFamily="18" charset="2"/>
                <a:cs typeface="Symbol" panose="05050102010706020507" pitchFamily="18" charset="2"/>
              </a:rPr>
              <a:t>Det</a:t>
            </a:r>
            <a:r>
              <a:rPr lang="sv-SE" sz="900" b="1" strike="noStrike"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är</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viktigt</a:t>
            </a:r>
            <a:r>
              <a:rPr lang="sv-SE" sz="900" spc="-3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med</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tydliga instruktioner för hur tvättstugan ska användas och hållas ren. Har vi en rutin som beskriver hur tvättstugan fungerar, hur maskinerna ska användas och rengöras</a:t>
            </a:r>
            <a:r>
              <a:rPr lang="sv-SE" sz="900" b="0" dirty="0">
                <a:effectLst/>
                <a:latin typeface="Verdana" panose="020B0604030504040204" pitchFamily="34" charset="0"/>
                <a:ea typeface="Symbol" panose="05050102010706020507" pitchFamily="18" charset="2"/>
                <a:cs typeface="Symbol" panose="05050102010706020507" pitchFamily="18" charset="2"/>
              </a:rPr>
              <a:t>?</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Det</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kan</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göras exempelvis med bilder som kan sättas upp i tvättstugan och eventuellt kompletteras med ett informationsmaterial.</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dirty="0"/>
          </a:p>
        </p:txBody>
      </p:sp>
    </p:spTree>
    <p:extLst>
      <p:ext uri="{BB962C8B-B14F-4D97-AF65-F5344CB8AC3E}">
        <p14:creationId xmlns:p14="http://schemas.microsoft.com/office/powerpoint/2010/main" val="994245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742950" marR="646430" lvl="1" indent="-285750">
              <a:spcBef>
                <a:spcPts val="735"/>
              </a:spcBef>
              <a:buSzPts val="1100"/>
              <a:buFont typeface="Symbol" panose="05050102010706020507" pitchFamily="18" charset="2"/>
              <a:buChar char=""/>
              <a:tabLst>
                <a:tab pos="752475" algn="l"/>
                <a:tab pos="753110" algn="l"/>
              </a:tabLst>
            </a:pPr>
            <a:r>
              <a:rPr lang="sv-SE" sz="900" dirty="0">
                <a:effectLst/>
                <a:latin typeface="Verdana" panose="020B0604030504040204" pitchFamily="34" charset="0"/>
                <a:ea typeface="Symbol" panose="05050102010706020507" pitchFamily="18" charset="2"/>
                <a:cs typeface="Symbol" panose="05050102010706020507" pitchFamily="18" charset="2"/>
              </a:rPr>
              <a:t>Vi måste vara uppmärksamma på om någon uppvisar symtom på smittsam sjukdom. Till exempel om någon har diarré, kräkningar, feber, hosta eller ett sår. Det är viktigt att vi snabbt agerar och vidtar åtgärder. Har vi en handlingsplan som beskriver vem som har mandat att besluta</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om</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vilka</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åtgärder</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som</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ska</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vidtas</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samt</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vem</a:t>
            </a:r>
            <a:r>
              <a:rPr lang="sv-SE" sz="900" spc="-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som</a:t>
            </a:r>
            <a:r>
              <a:rPr lang="sv-SE" sz="900" spc="-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ansvarar</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för</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olika</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led</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i denna hantering? </a:t>
            </a:r>
            <a:r>
              <a:rPr lang="sv-SE" sz="900" strike="noStrike" dirty="0">
                <a:effectLst/>
                <a:latin typeface="Verdana" panose="020B0604030504040204" pitchFamily="34" charset="0"/>
                <a:ea typeface="Symbol" panose="05050102010706020507" pitchFamily="18" charset="2"/>
                <a:cs typeface="Symbol" panose="05050102010706020507" pitchFamily="18" charset="2"/>
              </a:rPr>
              <a:t>Exempelvis </a:t>
            </a:r>
            <a:r>
              <a:rPr lang="sv-SE" sz="900" dirty="0">
                <a:effectLst/>
                <a:latin typeface="Verdana" panose="020B0604030504040204" pitchFamily="34" charset="0"/>
                <a:ea typeface="Symbol" panose="05050102010706020507" pitchFamily="18" charset="2"/>
                <a:cs typeface="Symbol" panose="05050102010706020507" pitchFamily="18" charset="2"/>
              </a:rPr>
              <a:t>vilka åtgärder som behöver vidtas vid misstanke om magsjuka.</a:t>
            </a:r>
          </a:p>
          <a:p>
            <a:pPr marL="742950" marR="676910" lvl="1" indent="-285750">
              <a:spcBef>
                <a:spcPts val="600"/>
              </a:spcBef>
              <a:spcAft>
                <a:spcPts val="0"/>
              </a:spcAft>
              <a:buSzPts val="1100"/>
              <a:buFont typeface="Symbol" panose="05050102010706020507" pitchFamily="18" charset="2"/>
              <a:buChar char=""/>
              <a:tabLst>
                <a:tab pos="752475" algn="l"/>
                <a:tab pos="753110" algn="l"/>
              </a:tabLst>
            </a:pPr>
            <a:r>
              <a:rPr lang="sv-SE" sz="900" dirty="0">
                <a:effectLst/>
                <a:latin typeface="Verdana" panose="020B0604030504040204" pitchFamily="34" charset="0"/>
                <a:ea typeface="Symbol" panose="05050102010706020507" pitchFamily="18" charset="2"/>
                <a:cs typeface="Symbol" panose="05050102010706020507" pitchFamily="18" charset="2"/>
              </a:rPr>
              <a:t>Vid</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diarré</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och</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kräkning</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ska</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vi</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försöka</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ordna</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en</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toalett</a:t>
            </a:r>
            <a:r>
              <a:rPr lang="sv-SE" sz="900" spc="-2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som</a:t>
            </a:r>
            <a:r>
              <a:rPr lang="sv-SE" sz="900" spc="-1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enbart</a:t>
            </a:r>
            <a:r>
              <a:rPr lang="sv-SE" sz="900" spc="-10"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används</a:t>
            </a:r>
            <a:r>
              <a:rPr lang="sv-SE" sz="900" spc="-25" dirty="0">
                <a:effectLst/>
                <a:latin typeface="Verdana" panose="020B0604030504040204" pitchFamily="34" charset="0"/>
                <a:ea typeface="Symbol" panose="05050102010706020507" pitchFamily="18" charset="2"/>
                <a:cs typeface="Symbol" panose="05050102010706020507" pitchFamily="18" charset="2"/>
              </a:rPr>
              <a:t> </a:t>
            </a:r>
            <a:r>
              <a:rPr lang="sv-SE" sz="900" dirty="0">
                <a:effectLst/>
                <a:latin typeface="Verdana" panose="020B0604030504040204" pitchFamily="34" charset="0"/>
                <a:ea typeface="Symbol" panose="05050102010706020507" pitchFamily="18" charset="2"/>
                <a:cs typeface="Symbol" panose="05050102010706020507" pitchFamily="18" charset="2"/>
              </a:rPr>
              <a:t>av den som är magsjuk. Denna toalett ska kontrolleras och rengöras ofta. Den som hanterar diarré och kräkningar ska inte hantera mat</a:t>
            </a:r>
            <a:r>
              <a:rPr lang="sv-SE" sz="900" spc="-10" dirty="0">
                <a:effectLst/>
                <a:latin typeface="Verdana" panose="020B0604030504040204" pitchFamily="34" charset="0"/>
                <a:ea typeface="Symbol" panose="05050102010706020507" pitchFamily="18" charset="2"/>
                <a:cs typeface="Symbol" panose="05050102010706020507" pitchFamily="18" charset="2"/>
              </a:rPr>
              <a:t>.</a:t>
            </a:r>
            <a:endParaRPr lang="sv-SE" sz="900" dirty="0">
              <a:effectLst/>
              <a:latin typeface="Verdana" panose="020B0604030504040204" pitchFamily="34" charset="0"/>
              <a:ea typeface="Symbol" panose="05050102010706020507" pitchFamily="18" charset="2"/>
              <a:cs typeface="Symbol" panose="05050102010706020507" pitchFamily="18" charset="2"/>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dirty="0"/>
          </a:p>
        </p:txBody>
      </p:sp>
    </p:spTree>
    <p:extLst>
      <p:ext uri="{BB962C8B-B14F-4D97-AF65-F5344CB8AC3E}">
        <p14:creationId xmlns:p14="http://schemas.microsoft.com/office/powerpoint/2010/main" val="1716865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7</a:t>
            </a:fld>
            <a:endParaRPr lang="sv-SE"/>
          </a:p>
        </p:txBody>
      </p:sp>
    </p:spTree>
    <p:extLst>
      <p:ext uri="{BB962C8B-B14F-4D97-AF65-F5344CB8AC3E}">
        <p14:creationId xmlns:p14="http://schemas.microsoft.com/office/powerpoint/2010/main" val="41717535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5" cy="2387600"/>
          </a:xfr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4874" y="6030915"/>
            <a:ext cx="2147886" cy="435093"/>
          </a:xfrm>
          <a:prstGeom prst="rect">
            <a:avLst/>
          </a:prstGeom>
        </p:spPr>
      </p:pic>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a:xfrm>
            <a:off x="10901363" y="136525"/>
            <a:ext cx="900071" cy="141687"/>
          </a:xfrm>
        </p:spPr>
        <p:txBody>
          <a:bodyPr/>
          <a:lstStyle>
            <a:lvl1pPr>
              <a:defRPr/>
            </a:lvl1pPr>
          </a:lstStyle>
          <a:p>
            <a:endParaRPr lang="sv-SE" dirty="0"/>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dirty="0"/>
          </a:p>
        </p:txBody>
      </p:sp>
      <p:grpSp>
        <p:nvGrpSpPr>
          <p:cNvPr id="4" name="Graphic 4">
            <a:extLst>
              <a:ext uri="{FF2B5EF4-FFF2-40B4-BE49-F238E27FC236}">
                <a16:creationId xmlns:a16="http://schemas.microsoft.com/office/drawing/2014/main" id="{9D40A280-071E-DBFA-6AF0-E13AA8857AE8}"/>
              </a:ext>
            </a:extLst>
          </p:cNvPr>
          <p:cNvGrpSpPr>
            <a:grpSpLocks noChangeAspect="1"/>
          </p:cNvGrpSpPr>
          <p:nvPr userDrawn="1"/>
        </p:nvGrpSpPr>
        <p:grpSpPr>
          <a:xfrm>
            <a:off x="7517606" y="385758"/>
            <a:ext cx="4284000" cy="6092422"/>
            <a:chOff x="6252761" y="1586198"/>
            <a:chExt cx="2409825" cy="3427094"/>
          </a:xfrm>
        </p:grpSpPr>
        <p:sp>
          <p:nvSpPr>
            <p:cNvPr id="5" name="Freeform: Shape 4">
              <a:extLst>
                <a:ext uri="{FF2B5EF4-FFF2-40B4-BE49-F238E27FC236}">
                  <a16:creationId xmlns:a16="http://schemas.microsoft.com/office/drawing/2014/main" id="{32A4BF31-30EF-05CD-0ECC-9436B24E903B}"/>
                </a:ext>
              </a:extLst>
            </p:cNvPr>
            <p:cNvSpPr/>
            <p:nvPr/>
          </p:nvSpPr>
          <p:spPr>
            <a:xfrm>
              <a:off x="6252761" y="1586198"/>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23B8AF72-CBDF-C926-DA6F-8DF1E2515377}"/>
                </a:ext>
              </a:extLst>
            </p:cNvPr>
            <p:cNvSpPr/>
            <p:nvPr/>
          </p:nvSpPr>
          <p:spPr>
            <a:xfrm>
              <a:off x="6252761" y="3299650"/>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0A10B623-1AA0-2E51-5D24-A3F8564FEF04}"/>
                </a:ext>
              </a:extLst>
            </p:cNvPr>
            <p:cNvSpPr/>
            <p:nvPr/>
          </p:nvSpPr>
          <p:spPr>
            <a:xfrm>
              <a:off x="7056004" y="4442174"/>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F8A131A-FAF8-9F4E-51F8-81F131118D56}"/>
                </a:ext>
              </a:extLst>
            </p:cNvPr>
            <p:cNvSpPr/>
            <p:nvPr/>
          </p:nvSpPr>
          <p:spPr>
            <a:xfrm>
              <a:off x="7859342" y="4442174"/>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376A0DE8-2A34-0828-4EDE-64FCAC43535A}"/>
                </a:ext>
              </a:extLst>
            </p:cNvPr>
            <p:cNvSpPr/>
            <p:nvPr/>
          </p:nvSpPr>
          <p:spPr>
            <a:xfrm>
              <a:off x="6252761" y="2157317"/>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7C692DBA-433B-E1DF-76AB-28CA52F11239}"/>
                </a:ext>
              </a:extLst>
            </p:cNvPr>
            <p:cNvSpPr/>
            <p:nvPr/>
          </p:nvSpPr>
          <p:spPr>
            <a:xfrm>
              <a:off x="7056099" y="3299650"/>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E3FE4394-782C-744B-C25C-C4C783D578EF}"/>
                </a:ext>
              </a:extLst>
            </p:cNvPr>
            <p:cNvSpPr/>
            <p:nvPr/>
          </p:nvSpPr>
          <p:spPr>
            <a:xfrm>
              <a:off x="6252761" y="3871055"/>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EB977C97-9D07-3D8C-062B-F82C8C6D954C}"/>
                </a:ext>
              </a:extLst>
            </p:cNvPr>
            <p:cNvSpPr/>
            <p:nvPr/>
          </p:nvSpPr>
          <p:spPr>
            <a:xfrm>
              <a:off x="7859247" y="3299746"/>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71A89259-9EBE-A46A-79F6-2167FC961C03}"/>
                </a:ext>
              </a:extLst>
            </p:cNvPr>
            <p:cNvSpPr/>
            <p:nvPr/>
          </p:nvSpPr>
          <p:spPr>
            <a:xfrm>
              <a:off x="7056004" y="1586579"/>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2"/>
            </a:solidFill>
            <a:ln w="9525" cap="flat">
              <a:noFill/>
              <a:prstDash val="solid"/>
              <a:miter/>
            </a:ln>
          </p:spPr>
          <p:txBody>
            <a:bodyPr rtlCol="0" anchor="ctr"/>
            <a:lstStyle/>
            <a:p>
              <a:endParaRPr lang="en-US"/>
            </a:p>
          </p:txBody>
        </p:sp>
      </p:grpSp>
      <p:grpSp>
        <p:nvGrpSpPr>
          <p:cNvPr id="30" name="Graphic 28">
            <a:extLst>
              <a:ext uri="{FF2B5EF4-FFF2-40B4-BE49-F238E27FC236}">
                <a16:creationId xmlns:a16="http://schemas.microsoft.com/office/drawing/2014/main" id="{DD5F17FD-CE6D-0742-695D-8101B55BB557}"/>
              </a:ext>
            </a:extLst>
          </p:cNvPr>
          <p:cNvGrpSpPr>
            <a:grpSpLocks noChangeAspect="1"/>
          </p:cNvGrpSpPr>
          <p:nvPr/>
        </p:nvGrpSpPr>
        <p:grpSpPr>
          <a:xfrm>
            <a:off x="7517605" y="385758"/>
            <a:ext cx="4284000" cy="6092422"/>
            <a:chOff x="4833937" y="1810035"/>
            <a:chExt cx="2409825" cy="3427094"/>
          </a:xfrm>
        </p:grpSpPr>
        <p:sp>
          <p:nvSpPr>
            <p:cNvPr id="31" name="Freeform: Shape 30">
              <a:extLst>
                <a:ext uri="{FF2B5EF4-FFF2-40B4-BE49-F238E27FC236}">
                  <a16:creationId xmlns:a16="http://schemas.microsoft.com/office/drawing/2014/main" id="{77264C48-66E8-2088-09BC-BF0E221A53EB}"/>
                </a:ext>
              </a:extLst>
            </p:cNvPr>
            <p:cNvSpPr>
              <a:spLocks noChangeAspect="1"/>
            </p:cNvSpPr>
            <p:nvPr/>
          </p:nvSpPr>
          <p:spPr>
            <a:xfrm>
              <a:off x="4833937" y="1810035"/>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FE9A084D-E645-B811-4393-6E4CD13ED7BE}"/>
                </a:ext>
              </a:extLst>
            </p:cNvPr>
            <p:cNvSpPr>
              <a:spLocks noChangeAspect="1"/>
            </p:cNvSpPr>
            <p:nvPr/>
          </p:nvSpPr>
          <p:spPr>
            <a:xfrm>
              <a:off x="4833937" y="3523487"/>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003BF9D2-45D1-4DDA-D199-69A472870C45}"/>
                </a:ext>
              </a:extLst>
            </p:cNvPr>
            <p:cNvSpPr>
              <a:spLocks noChangeAspect="1"/>
            </p:cNvSpPr>
            <p:nvPr/>
          </p:nvSpPr>
          <p:spPr>
            <a:xfrm>
              <a:off x="5637180" y="4666011"/>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2C3BA180-5943-E50E-61A0-6621B94CCC45}"/>
                </a:ext>
              </a:extLst>
            </p:cNvPr>
            <p:cNvSpPr>
              <a:spLocks noChangeAspect="1"/>
            </p:cNvSpPr>
            <p:nvPr/>
          </p:nvSpPr>
          <p:spPr>
            <a:xfrm>
              <a:off x="6440518" y="4666011"/>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E945110F-BC15-3B64-C4A4-F8CCA2360E3D}"/>
                </a:ext>
              </a:extLst>
            </p:cNvPr>
            <p:cNvSpPr>
              <a:spLocks noChangeAspect="1"/>
            </p:cNvSpPr>
            <p:nvPr/>
          </p:nvSpPr>
          <p:spPr>
            <a:xfrm>
              <a:off x="4833937" y="2381154"/>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2988249B-2E35-E654-89B4-BEAB76D7C3BF}"/>
                </a:ext>
              </a:extLst>
            </p:cNvPr>
            <p:cNvSpPr>
              <a:spLocks noChangeAspect="1"/>
            </p:cNvSpPr>
            <p:nvPr/>
          </p:nvSpPr>
          <p:spPr>
            <a:xfrm>
              <a:off x="5637275" y="3523487"/>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AB684F66-2F39-67D8-E9D8-D4BDE9278DEB}"/>
                </a:ext>
              </a:extLst>
            </p:cNvPr>
            <p:cNvSpPr>
              <a:spLocks noChangeAspect="1"/>
            </p:cNvSpPr>
            <p:nvPr/>
          </p:nvSpPr>
          <p:spPr>
            <a:xfrm>
              <a:off x="4833937" y="4094892"/>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4D028113-973A-8728-7A33-42786C5BC129}"/>
                </a:ext>
              </a:extLst>
            </p:cNvPr>
            <p:cNvSpPr>
              <a:spLocks noChangeAspect="1"/>
            </p:cNvSpPr>
            <p:nvPr/>
          </p:nvSpPr>
          <p:spPr>
            <a:xfrm>
              <a:off x="6440423" y="3523583"/>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3C07FB66-ACC4-6915-30C8-3F9A8A61E404}"/>
                </a:ext>
              </a:extLst>
            </p:cNvPr>
            <p:cNvSpPr>
              <a:spLocks noChangeAspect="1"/>
            </p:cNvSpPr>
            <p:nvPr/>
          </p:nvSpPr>
          <p:spPr>
            <a:xfrm>
              <a:off x="5637180" y="1810416"/>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2"/>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8" name="Rektangel: ett hörn rundat 8">
            <a:extLst>
              <a:ext uri="{FF2B5EF4-FFF2-40B4-BE49-F238E27FC236}">
                <a16:creationId xmlns:a16="http://schemas.microsoft.com/office/drawing/2014/main" id="{F7A2F3AF-A7F1-9416-5F97-03314F7E417D}"/>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a:xfrm>
            <a:off x="10901364" y="136525"/>
            <a:ext cx="900071" cy="141687"/>
          </a:xfrm>
        </p:spPr>
        <p:txBody>
          <a:bodyPr/>
          <a:lstStyle/>
          <a:p>
            <a:fld id="{4D03C71D-D98B-401F-B2CF-6FD4D048E9D2}" type="datetime1">
              <a:rPr lang="sv-SE" smtClean="0"/>
              <a:t>2024-06-12</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65243E10-E3F1-7E93-DB4B-40905719BCB0}"/>
              </a:ext>
            </a:extLst>
          </p:cNvPr>
          <p:cNvSpPr>
            <a:spLocks noGrp="1"/>
          </p:cNvSpPr>
          <p:nvPr>
            <p:ph type="title" hasCustomPrompt="1"/>
          </p:nvPr>
        </p:nvSpPr>
        <p:spPr>
          <a:xfrm>
            <a:off x="1100667" y="-1174484"/>
            <a:ext cx="8642350" cy="1047750"/>
          </a:xfrm>
        </p:spPr>
        <p:txBody>
          <a:bodyPr/>
          <a:lstStyle/>
          <a:p>
            <a:r>
              <a:rPr lang="sv-SE" noProof="0" dirty="0"/>
              <a:t>Ange rubrik för tillgänglighet</a:t>
            </a:r>
            <a:endParaRPr lang="en-GB" dirty="0"/>
          </a:p>
        </p:txBody>
      </p:sp>
    </p:spTree>
    <p:extLst>
      <p:ext uri="{BB962C8B-B14F-4D97-AF65-F5344CB8AC3E}">
        <p14:creationId xmlns:p14="http://schemas.microsoft.com/office/powerpoint/2010/main" val="4252726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dirty="0"/>
              <a:t>Klicka på ikonen för att lägga till en bild</a:t>
            </a:r>
          </a:p>
          <a:p>
            <a:endParaRPr lang="sv-SE" dirty="0"/>
          </a:p>
        </p:txBody>
      </p:sp>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6" cy="2387600"/>
          </a:xfr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4874" y="6030915"/>
            <a:ext cx="2147886" cy="435093"/>
          </a:xfrm>
          <a:prstGeom prst="rect">
            <a:avLst/>
          </a:prstGeom>
        </p:spPr>
      </p:pic>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endParaRPr lang="sv-SE" dirty="0">
              <a:solidFill>
                <a:schemeClr val="bg1"/>
              </a:solidFill>
            </a:endParaRP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19E49B6E-96DA-4186-8F39-3AB022B7993C}" type="datetime1">
              <a:rPr lang="sv-SE" smtClean="0"/>
              <a:t>2024-06-12</a:t>
            </a:fld>
            <a:endParaRPr lang="sv-SE" dirty="0"/>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dirty="0"/>
          </a:p>
        </p:txBody>
      </p:sp>
      <p:sp>
        <p:nvSpPr>
          <p:cNvPr id="33" name="Freeform: Shape 32">
            <a:extLst>
              <a:ext uri="{FF2B5EF4-FFF2-40B4-BE49-F238E27FC236}">
                <a16:creationId xmlns:a16="http://schemas.microsoft.com/office/drawing/2014/main" id="{E421D8C7-7AE4-75A7-E72D-F2CCD5EBD1ED}"/>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7135AF6C-31B5-EC1B-7596-331AF27159CA}"/>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3214743A-6966-8ED7-BA34-E45A379E030F}"/>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4E9228D-01FE-98B4-466F-CE9B90DF9F7D}"/>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DCF49D3A-C0A5-C9B4-8C10-96910B5DF584}"/>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AEC35D31-9856-2B82-F7AD-68F4A6BA881A}"/>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EDA18A8B-463B-9AD0-703D-FA911578B30D}"/>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5C169603-4E21-C187-1A1D-38882F9232D3}"/>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grpSp>
        <p:nvGrpSpPr>
          <p:cNvPr id="13" name="Graphic 4">
            <a:extLst>
              <a:ext uri="{FF2B5EF4-FFF2-40B4-BE49-F238E27FC236}">
                <a16:creationId xmlns:a16="http://schemas.microsoft.com/office/drawing/2014/main" id="{162A0E45-E1EA-3009-8278-84D059CF6FCE}"/>
              </a:ext>
            </a:extLst>
          </p:cNvPr>
          <p:cNvGrpSpPr>
            <a:grpSpLocks noChangeAspect="1"/>
          </p:cNvGrpSpPr>
          <p:nvPr/>
        </p:nvGrpSpPr>
        <p:grpSpPr>
          <a:xfrm>
            <a:off x="10373521" y="393108"/>
            <a:ext cx="1427973" cy="6091200"/>
            <a:chOff x="10371140" y="380999"/>
            <a:chExt cx="1439144" cy="6138849"/>
          </a:xfrm>
        </p:grpSpPr>
        <p:sp>
          <p:nvSpPr>
            <p:cNvPr id="15" name="Freeform: Shape 14">
              <a:extLst>
                <a:ext uri="{FF2B5EF4-FFF2-40B4-BE49-F238E27FC236}">
                  <a16:creationId xmlns:a16="http://schemas.microsoft.com/office/drawing/2014/main" id="{FBA227F0-F87F-B1E9-946E-B0BDB414627D}"/>
                </a:ext>
              </a:extLst>
            </p:cNvPr>
            <p:cNvSpPr>
              <a:spLocks noChangeAspect="1"/>
            </p:cNvSpPr>
            <p:nvPr/>
          </p:nvSpPr>
          <p:spPr>
            <a:xfrm>
              <a:off x="10371140"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C54C73C6-9503-842F-1121-D23FB73C8F02}"/>
                </a:ext>
              </a:extLst>
            </p:cNvPr>
            <p:cNvSpPr>
              <a:spLocks noChangeAspect="1"/>
            </p:cNvSpPr>
            <p:nvPr/>
          </p:nvSpPr>
          <p:spPr>
            <a:xfrm>
              <a:off x="10371140" y="3450423"/>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7751422-DED5-3AD2-D9AD-FF0A483F29C4}"/>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grpSp>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dirty="0"/>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2024-06-12</a:t>
            </a:fld>
            <a:endParaRPr lang="sv-SE" dirty="0"/>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dirty="0"/>
          </a:p>
        </p:txBody>
      </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47837"/>
            <a:ext cx="10007600" cy="1614312"/>
          </a:xfrm>
        </p:spPr>
        <p:txBody>
          <a:bodyPr anchor="b"/>
          <a:lstStyle>
            <a:lvl1pPr algn="ctr">
              <a:defRPr sz="3500" b="1">
                <a:solidFill>
                  <a:schemeClr val="bg1"/>
                </a:solidFill>
              </a:defRPr>
            </a:lvl1pPr>
          </a:lstStyle>
          <a:p>
            <a:r>
              <a:rPr lang="sv-SE" dirty="0"/>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559879"/>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a:xfrm>
            <a:off x="10901364" y="136525"/>
            <a:ext cx="900071" cy="141687"/>
          </a:xfrm>
        </p:spPr>
        <p:txBody>
          <a:bodyPr/>
          <a:lstStyle/>
          <a:p>
            <a:fld id="{3A473BDF-6C18-456D-B2F3-58DD8CBD1759}" type="datetime1">
              <a:rPr lang="sv-SE" smtClean="0"/>
              <a:t>2024-06-12</a:t>
            </a:fld>
            <a:endParaRPr lang="sv-SE" dirty="0"/>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dirty="0"/>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dirty="0"/>
              <a:t>Klicka på ikonen för att lägga till en bild</a:t>
            </a:r>
          </a:p>
          <a:p>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2024-06-12</a:t>
            </a:fld>
            <a:endParaRPr lang="sv-SE" dirty="0"/>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dirty="0"/>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dirty="0"/>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a:xfrm>
            <a:off x="10901364" y="136525"/>
            <a:ext cx="900071" cy="141687"/>
          </a:xfrm>
        </p:spPr>
        <p:txBody>
          <a:bodyPr/>
          <a:lstStyle/>
          <a:p>
            <a:fld id="{F7FC82E9-E70A-41D0-BC52-9CE4D8B0E8A6}" type="datetime1">
              <a:rPr lang="sv-SE" smtClean="0"/>
              <a:t>2024-06-12</a:t>
            </a:fld>
            <a:endParaRPr lang="sv-SE" dirty="0"/>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dirty="0"/>
          </a:p>
        </p:txBody>
      </p:sp>
      <p:grpSp>
        <p:nvGrpSpPr>
          <p:cNvPr id="3" name="Graphic 4">
            <a:extLst>
              <a:ext uri="{FF2B5EF4-FFF2-40B4-BE49-F238E27FC236}">
                <a16:creationId xmlns:a16="http://schemas.microsoft.com/office/drawing/2014/main" id="{07F1C480-42B9-765B-ACFA-B1528C1BCE6A}"/>
              </a:ext>
            </a:extLst>
          </p:cNvPr>
          <p:cNvGrpSpPr>
            <a:grpSpLocks noChangeAspect="1"/>
          </p:cNvGrpSpPr>
          <p:nvPr userDrawn="1"/>
        </p:nvGrpSpPr>
        <p:grpSpPr>
          <a:xfrm>
            <a:off x="10373521" y="393108"/>
            <a:ext cx="1427973" cy="6091200"/>
            <a:chOff x="10371140" y="380999"/>
            <a:chExt cx="1439144" cy="6138849"/>
          </a:xfrm>
        </p:grpSpPr>
        <p:sp>
          <p:nvSpPr>
            <p:cNvPr id="4" name="Freeform: Shape 3">
              <a:extLst>
                <a:ext uri="{FF2B5EF4-FFF2-40B4-BE49-F238E27FC236}">
                  <a16:creationId xmlns:a16="http://schemas.microsoft.com/office/drawing/2014/main" id="{96561E72-BEFB-A269-7175-1BA85901BF6D}"/>
                </a:ext>
              </a:extLst>
            </p:cNvPr>
            <p:cNvSpPr>
              <a:spLocks noChangeAspect="1"/>
            </p:cNvSpPr>
            <p:nvPr/>
          </p:nvSpPr>
          <p:spPr>
            <a:xfrm>
              <a:off x="10371140"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9107C565-01FD-65F8-ABC0-DB18CF630B50}"/>
                </a:ext>
              </a:extLst>
            </p:cNvPr>
            <p:cNvSpPr>
              <a:spLocks noChangeAspect="1"/>
            </p:cNvSpPr>
            <p:nvPr/>
          </p:nvSpPr>
          <p:spPr>
            <a:xfrm>
              <a:off x="10371140" y="3450423"/>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F1BDEA75-2263-56D7-5206-740AB4CC4B4E}"/>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dirty="0"/>
              <a:t>Klicka på ikonen för att lägga till en bild</a:t>
            </a:r>
          </a:p>
          <a:p>
            <a:endParaRPr lang="sv-SE" dirty="0"/>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2024-06-12</a:t>
            </a:fld>
            <a:endParaRPr lang="sv-SE" dirty="0"/>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dirty="0"/>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a:xfrm>
            <a:off x="10901364" y="136525"/>
            <a:ext cx="900071" cy="141687"/>
          </a:xfrm>
        </p:spPr>
        <p:txBody>
          <a:bodyPr/>
          <a:lstStyle/>
          <a:p>
            <a:fld id="{DA185498-67B0-4A0B-8455-9A803E3F2EDA}" type="datetime1">
              <a:rPr lang="sv-SE" smtClean="0"/>
              <a:t>2024-06-12</a:t>
            </a:fld>
            <a:endParaRPr lang="sv-SE" dirty="0"/>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180042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2024-06-12</a:t>
            </a:fld>
            <a:endParaRPr lang="sv-SE" dirty="0"/>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EBC57980-04DE-B396-E1BF-4CA97B5B6D50}"/>
              </a:ext>
            </a:extLst>
          </p:cNvPr>
          <p:cNvSpPr>
            <a:spLocks noGrp="1"/>
          </p:cNvSpPr>
          <p:nvPr>
            <p:ph type="title" hasCustomPrompt="1"/>
          </p:nvPr>
        </p:nvSpPr>
        <p:spPr>
          <a:xfrm>
            <a:off x="1100667" y="-1174484"/>
            <a:ext cx="8642350" cy="1047750"/>
          </a:xfrm>
        </p:spPr>
        <p:txBody>
          <a:bodyPr/>
          <a:lstStyle>
            <a:lvl1pPr>
              <a:defRPr/>
            </a:lvl1pPr>
          </a:lstStyle>
          <a:p>
            <a:r>
              <a:rPr lang="sv-SE" noProof="0" dirty="0"/>
              <a:t>Ange rubrik för tillgänglighet</a:t>
            </a:r>
          </a:p>
        </p:txBody>
      </p:sp>
    </p:spTree>
    <p:extLst>
      <p:ext uri="{BB962C8B-B14F-4D97-AF65-F5344CB8AC3E}">
        <p14:creationId xmlns:p14="http://schemas.microsoft.com/office/powerpoint/2010/main" val="49240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dirty="0"/>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dirty="0"/>
              <a:t>Skriv text här</a:t>
            </a:r>
          </a:p>
          <a:p>
            <a:pPr lvl="1"/>
            <a:r>
              <a:rPr lang="sv-SE" dirty="0"/>
              <a:t>Skriv text här</a:t>
            </a:r>
          </a:p>
          <a:p>
            <a:pPr lvl="2"/>
            <a:r>
              <a:rPr lang="sv-SE" dirty="0"/>
              <a:t>Nivå tre</a:t>
            </a:r>
          </a:p>
          <a:p>
            <a:pPr lvl="3"/>
            <a:r>
              <a:rPr lang="sv-SE" dirty="0"/>
              <a:t>Nivå fyra</a:t>
            </a:r>
          </a:p>
          <a:p>
            <a:pPr lvl="4"/>
            <a:r>
              <a:rPr lang="sv-SE" dirty="0"/>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2024-06-12</a:t>
            </a:fld>
            <a:endParaRPr lang="sv-SE" dirty="0"/>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dirty="0"/>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59" r:id="rId9"/>
    <p:sldLayoutId id="2147483660" r:id="rId10"/>
  </p:sldLayoutIdLst>
  <p:hf sldNum="0" hdr="0" ftr="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3BE2D990-9FAA-88EC-BF85-02DFC462942C}"/>
              </a:ext>
            </a:extLst>
          </p:cNvPr>
          <p:cNvSpPr>
            <a:spLocks noGrp="1"/>
          </p:cNvSpPr>
          <p:nvPr>
            <p:ph type="ctrTitle"/>
          </p:nvPr>
        </p:nvSpPr>
        <p:spPr/>
        <p:txBody>
          <a:bodyPr/>
          <a:lstStyle/>
          <a:p>
            <a:r>
              <a:rPr lang="sv-SE" dirty="0"/>
              <a:t>Hygienrutiner</a:t>
            </a:r>
          </a:p>
        </p:txBody>
      </p:sp>
      <p:sp>
        <p:nvSpPr>
          <p:cNvPr id="9" name="Underrubrik 8">
            <a:extLst>
              <a:ext uri="{FF2B5EF4-FFF2-40B4-BE49-F238E27FC236}">
                <a16:creationId xmlns:a16="http://schemas.microsoft.com/office/drawing/2014/main" id="{7DF7A97B-C72B-DA07-7043-758AB06E8124}"/>
              </a:ext>
            </a:extLst>
          </p:cNvPr>
          <p:cNvSpPr>
            <a:spLocks noGrp="1"/>
          </p:cNvSpPr>
          <p:nvPr>
            <p:ph type="subTitle" idx="1"/>
          </p:nvPr>
        </p:nvSpPr>
        <p:spPr/>
        <p:txBody>
          <a:bodyPr/>
          <a:lstStyle/>
          <a:p>
            <a:r>
              <a:rPr lang="sv-SE" dirty="0"/>
              <a:t>Utbildningsmaterial</a:t>
            </a:r>
          </a:p>
          <a:p>
            <a:endParaRPr lang="sv-SE" dirty="0"/>
          </a:p>
        </p:txBody>
      </p:sp>
      <p:sp>
        <p:nvSpPr>
          <p:cNvPr id="4" name="Platshållare för datum 3">
            <a:extLst>
              <a:ext uri="{FF2B5EF4-FFF2-40B4-BE49-F238E27FC236}">
                <a16:creationId xmlns:a16="http://schemas.microsoft.com/office/drawing/2014/main" id="{ABFB9D93-765D-9378-3CDE-482FD868FDF9}"/>
              </a:ext>
            </a:extLst>
          </p:cNvPr>
          <p:cNvSpPr>
            <a:spLocks noGrp="1"/>
          </p:cNvSpPr>
          <p:nvPr>
            <p:ph type="dt" sz="half" idx="10"/>
          </p:nvPr>
        </p:nvSpPr>
        <p:spPr/>
        <p:txBody>
          <a:bodyPr/>
          <a:lstStyle/>
          <a:p>
            <a:fld id="{5FA2736A-5A47-45C7-BEAA-C23E1FD1FE5A}" type="datetime1">
              <a:rPr lang="sv-SE" smtClean="0"/>
              <a:pPr/>
              <a:t>2024-06-12</a:t>
            </a:fld>
            <a:endParaRPr lang="sv-SE" dirty="0"/>
          </a:p>
        </p:txBody>
      </p:sp>
    </p:spTree>
    <p:extLst>
      <p:ext uri="{BB962C8B-B14F-4D97-AF65-F5344CB8AC3E}">
        <p14:creationId xmlns:p14="http://schemas.microsoft.com/office/powerpoint/2010/main" val="3875330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212E419-F67C-291D-81F6-F9DA98760C9F}"/>
              </a:ext>
            </a:extLst>
          </p:cNvPr>
          <p:cNvSpPr>
            <a:spLocks noGrp="1"/>
          </p:cNvSpPr>
          <p:nvPr>
            <p:ph type="dt" sz="half" idx="14"/>
          </p:nvPr>
        </p:nvSpPr>
        <p:spPr/>
        <p:txBody>
          <a:bodyPr/>
          <a:lstStyle/>
          <a:p>
            <a:fld id="{825A8FCE-3AC7-4034-B459-9C55ED8D5E8F}" type="datetime1">
              <a:rPr lang="sv-SE" smtClean="0"/>
              <a:pPr/>
              <a:t>2024-06-12</a:t>
            </a:fld>
            <a:endParaRPr lang="sv-SE" dirty="0"/>
          </a:p>
        </p:txBody>
      </p:sp>
      <p:sp>
        <p:nvSpPr>
          <p:cNvPr id="3" name="Rubrik 2">
            <a:extLst>
              <a:ext uri="{FF2B5EF4-FFF2-40B4-BE49-F238E27FC236}">
                <a16:creationId xmlns:a16="http://schemas.microsoft.com/office/drawing/2014/main" id="{EC9DFDA3-9D9B-B95A-B7F0-D8E3C676061F}"/>
              </a:ext>
            </a:extLst>
          </p:cNvPr>
          <p:cNvSpPr>
            <a:spLocks noGrp="1"/>
          </p:cNvSpPr>
          <p:nvPr>
            <p:ph type="title"/>
          </p:nvPr>
        </p:nvSpPr>
        <p:spPr>
          <a:xfrm>
            <a:off x="1100667" y="425716"/>
            <a:ext cx="8642350" cy="1572766"/>
          </a:xfrm>
        </p:spPr>
        <p:txBody>
          <a:bodyPr/>
          <a:lstStyle/>
          <a:p>
            <a:r>
              <a:rPr lang="sv-SE" dirty="0"/>
              <a:t>Har vi i vår verksamhet förutsättningar att arbeta med grundläggande hygienrutiner och vet hur vi ska göra?</a:t>
            </a:r>
          </a:p>
        </p:txBody>
      </p:sp>
      <p:pic>
        <p:nvPicPr>
          <p:cNvPr id="5" name="Platshållare för innehåll 4" descr="Ett handfat och händer som tvättas.">
            <a:extLst>
              <a:ext uri="{FF2B5EF4-FFF2-40B4-BE49-F238E27FC236}">
                <a16:creationId xmlns:a16="http://schemas.microsoft.com/office/drawing/2014/main" id="{D5DF6EB7-A364-DA57-6ACC-E7B9ADB11232}"/>
              </a:ext>
            </a:extLst>
          </p:cNvPr>
          <p:cNvPicPr>
            <a:picLocks noGrp="1" noChangeAspect="1"/>
          </p:cNvPicPr>
          <p:nvPr>
            <p:ph sz="quarter" idx="13"/>
          </p:nvPr>
        </p:nvPicPr>
        <p:blipFill rotWithShape="1">
          <a:blip r:embed="rId3" cstate="print">
            <a:extLst>
              <a:ext uri="{28A0092B-C50C-407E-A947-70E740481C1C}">
                <a14:useLocalDpi xmlns:a14="http://schemas.microsoft.com/office/drawing/2010/main" val="0"/>
              </a:ext>
            </a:extLst>
          </a:blip>
          <a:srcRect l="11157" b="13753"/>
          <a:stretch/>
        </p:blipFill>
        <p:spPr>
          <a:xfrm>
            <a:off x="1100667" y="2310926"/>
            <a:ext cx="2484342" cy="3627961"/>
          </a:xfrm>
          <a:prstGeom prst="rect">
            <a:avLst/>
          </a:prstGeom>
        </p:spPr>
      </p:pic>
      <p:pic>
        <p:nvPicPr>
          <p:cNvPr id="6" name="Bildobjekt 5" descr="Flaskor med handdesinfektion och ytdesinfektion.  ">
            <a:extLst>
              <a:ext uri="{FF2B5EF4-FFF2-40B4-BE49-F238E27FC236}">
                <a16:creationId xmlns:a16="http://schemas.microsoft.com/office/drawing/2014/main" id="{796375F9-2E78-1CEB-569E-90575ED2B71C}"/>
              </a:ext>
            </a:extLst>
          </p:cNvPr>
          <p:cNvPicPr>
            <a:picLocks noChangeAspect="1"/>
          </p:cNvPicPr>
          <p:nvPr/>
        </p:nvPicPr>
        <p:blipFill>
          <a:blip r:embed="rId4"/>
          <a:stretch>
            <a:fillRect/>
          </a:stretch>
        </p:blipFill>
        <p:spPr>
          <a:xfrm>
            <a:off x="3747139" y="2310927"/>
            <a:ext cx="2298189" cy="1572766"/>
          </a:xfrm>
          <a:prstGeom prst="rect">
            <a:avLst/>
          </a:prstGeom>
        </p:spPr>
      </p:pic>
      <p:pic>
        <p:nvPicPr>
          <p:cNvPr id="8" name="Platshållare för innehåll 3" descr="Händer med engångshandskar på.">
            <a:extLst>
              <a:ext uri="{FF2B5EF4-FFF2-40B4-BE49-F238E27FC236}">
                <a16:creationId xmlns:a16="http://schemas.microsoft.com/office/drawing/2014/main" id="{F1A4B7C0-3F6E-7C8B-30E3-1C50F6063BCA}"/>
              </a:ext>
            </a:extLst>
          </p:cNvPr>
          <p:cNvPicPr>
            <a:picLocks noChangeAspect="1"/>
          </p:cNvPicPr>
          <p:nvPr/>
        </p:nvPicPr>
        <p:blipFill>
          <a:blip r:embed="rId5"/>
          <a:stretch>
            <a:fillRect/>
          </a:stretch>
        </p:blipFill>
        <p:spPr>
          <a:xfrm>
            <a:off x="3747138" y="4028161"/>
            <a:ext cx="2298189" cy="1910726"/>
          </a:xfrm>
          <a:prstGeom prst="rect">
            <a:avLst/>
          </a:prstGeom>
        </p:spPr>
      </p:pic>
      <p:pic>
        <p:nvPicPr>
          <p:cNvPr id="10" name="Bildobjekt 9" descr="Ett engångsförkläde i plast.">
            <a:extLst>
              <a:ext uri="{FF2B5EF4-FFF2-40B4-BE49-F238E27FC236}">
                <a16:creationId xmlns:a16="http://schemas.microsoft.com/office/drawing/2014/main" id="{A1243CD0-2B44-A95B-A746-FEF22CA15714}"/>
              </a:ext>
            </a:extLst>
          </p:cNvPr>
          <p:cNvPicPr>
            <a:picLocks noChangeAspect="1"/>
          </p:cNvPicPr>
          <p:nvPr/>
        </p:nvPicPr>
        <p:blipFill rotWithShape="1">
          <a:blip r:embed="rId6">
            <a:extLst>
              <a:ext uri="{28A0092B-C50C-407E-A947-70E740481C1C}">
                <a14:useLocalDpi xmlns:a14="http://schemas.microsoft.com/office/drawing/2010/main" val="0"/>
              </a:ext>
            </a:extLst>
          </a:blip>
          <a:srcRect l="26914" r="25432" b="-324"/>
          <a:stretch/>
        </p:blipFill>
        <p:spPr>
          <a:xfrm>
            <a:off x="6279866" y="1999197"/>
            <a:ext cx="1906407" cy="4013425"/>
          </a:xfrm>
          <a:prstGeom prst="rect">
            <a:avLst/>
          </a:prstGeom>
          <a:effectLst>
            <a:softEdge rad="63500"/>
          </a:effectLst>
        </p:spPr>
      </p:pic>
      <p:sp>
        <p:nvSpPr>
          <p:cNvPr id="11" name="textruta 10">
            <a:extLst>
              <a:ext uri="{FF2B5EF4-FFF2-40B4-BE49-F238E27FC236}">
                <a16:creationId xmlns:a16="http://schemas.microsoft.com/office/drawing/2014/main" id="{BFBFDC8E-867E-D126-4A44-BBF818A1C912}"/>
              </a:ext>
            </a:extLst>
          </p:cNvPr>
          <p:cNvSpPr txBox="1"/>
          <p:nvPr/>
        </p:nvSpPr>
        <p:spPr>
          <a:xfrm>
            <a:off x="6546991" y="5802357"/>
            <a:ext cx="1485410" cy="200055"/>
          </a:xfrm>
          <a:prstGeom prst="rect">
            <a:avLst/>
          </a:prstGeom>
          <a:noFill/>
        </p:spPr>
        <p:txBody>
          <a:bodyPr wrap="square" rtlCol="0">
            <a:spAutoFit/>
          </a:bodyPr>
          <a:lstStyle/>
          <a:p>
            <a:r>
              <a:rPr lang="sv-SE" sz="700" dirty="0"/>
              <a:t>Bilden används med tillstånd</a:t>
            </a:r>
          </a:p>
        </p:txBody>
      </p:sp>
    </p:spTree>
    <p:extLst>
      <p:ext uri="{BB962C8B-B14F-4D97-AF65-F5344CB8AC3E}">
        <p14:creationId xmlns:p14="http://schemas.microsoft.com/office/powerpoint/2010/main" val="3289012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212E419-F67C-291D-81F6-F9DA98760C9F}"/>
              </a:ext>
            </a:extLst>
          </p:cNvPr>
          <p:cNvSpPr>
            <a:spLocks noGrp="1"/>
          </p:cNvSpPr>
          <p:nvPr>
            <p:ph type="dt" sz="half" idx="10"/>
          </p:nvPr>
        </p:nvSpPr>
        <p:spPr/>
        <p:txBody>
          <a:bodyPr/>
          <a:lstStyle/>
          <a:p>
            <a:fld id="{825A8FCE-3AC7-4034-B459-9C55ED8D5E8F}" type="datetime1">
              <a:rPr lang="sv-SE" smtClean="0"/>
              <a:pPr/>
              <a:t>2024-06-12</a:t>
            </a:fld>
            <a:endParaRPr lang="sv-SE" dirty="0"/>
          </a:p>
        </p:txBody>
      </p:sp>
      <p:sp>
        <p:nvSpPr>
          <p:cNvPr id="3" name="Rubrik 2">
            <a:extLst>
              <a:ext uri="{FF2B5EF4-FFF2-40B4-BE49-F238E27FC236}">
                <a16:creationId xmlns:a16="http://schemas.microsoft.com/office/drawing/2014/main" id="{EC9DFDA3-9D9B-B95A-B7F0-D8E3C676061F}"/>
              </a:ext>
            </a:extLst>
          </p:cNvPr>
          <p:cNvSpPr>
            <a:spLocks noGrp="1"/>
          </p:cNvSpPr>
          <p:nvPr>
            <p:ph type="title" idx="4294967295"/>
          </p:nvPr>
        </p:nvSpPr>
        <p:spPr>
          <a:xfrm>
            <a:off x="1072342" y="425450"/>
            <a:ext cx="10415847" cy="1573213"/>
          </a:xfrm>
        </p:spPr>
        <p:txBody>
          <a:bodyPr/>
          <a:lstStyle/>
          <a:p>
            <a:r>
              <a:rPr lang="sv-SE" dirty="0"/>
              <a:t>Är det känt hos oss vad vi som personal ska tänka på om vi till exempel får ett sår på fingret eller blir magsjuka med diarré och kräkningar?</a:t>
            </a:r>
          </a:p>
        </p:txBody>
      </p:sp>
      <p:pic>
        <p:nvPicPr>
          <p:cNvPr id="4" name="Bildobjekt 3" descr="Ett finger med ett sår.">
            <a:extLst>
              <a:ext uri="{FF2B5EF4-FFF2-40B4-BE49-F238E27FC236}">
                <a16:creationId xmlns:a16="http://schemas.microsoft.com/office/drawing/2014/main" id="{5AE123FC-B87C-D4A3-E79A-95BDB288492F}"/>
              </a:ext>
            </a:extLst>
          </p:cNvPr>
          <p:cNvPicPr>
            <a:picLocks noChangeAspect="1"/>
          </p:cNvPicPr>
          <p:nvPr/>
        </p:nvPicPr>
        <p:blipFill rotWithShape="1">
          <a:blip r:embed="rId3">
            <a:extLst>
              <a:ext uri="{28A0092B-C50C-407E-A947-70E740481C1C}">
                <a14:useLocalDpi xmlns:a14="http://schemas.microsoft.com/office/drawing/2010/main" val="0"/>
              </a:ext>
            </a:extLst>
          </a:blip>
          <a:srcRect l="5801"/>
          <a:stretch/>
        </p:blipFill>
        <p:spPr>
          <a:xfrm>
            <a:off x="1138959" y="2293240"/>
            <a:ext cx="3189885" cy="2113514"/>
          </a:xfrm>
          <a:prstGeom prst="rect">
            <a:avLst/>
          </a:prstGeom>
        </p:spPr>
      </p:pic>
      <p:pic>
        <p:nvPicPr>
          <p:cNvPr id="7" name="Bildobjekt 6" descr="En hand med ett sårigt nagelband.">
            <a:extLst>
              <a:ext uri="{FF2B5EF4-FFF2-40B4-BE49-F238E27FC236}">
                <a16:creationId xmlns:a16="http://schemas.microsoft.com/office/drawing/2014/main" id="{CAFCD8CE-5C0A-A6B5-0FF1-709D1220E15A}"/>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t="1841"/>
          <a:stretch/>
        </p:blipFill>
        <p:spPr>
          <a:xfrm>
            <a:off x="4899918" y="2316848"/>
            <a:ext cx="1882482" cy="1847832"/>
          </a:xfrm>
          <a:prstGeom prst="rect">
            <a:avLst/>
          </a:prstGeom>
        </p:spPr>
      </p:pic>
      <p:sp>
        <p:nvSpPr>
          <p:cNvPr id="11" name="textruta 10">
            <a:extLst>
              <a:ext uri="{FF2B5EF4-FFF2-40B4-BE49-F238E27FC236}">
                <a16:creationId xmlns:a16="http://schemas.microsoft.com/office/drawing/2014/main" id="{BFBFDC8E-867E-D126-4A44-BBF818A1C912}"/>
              </a:ext>
            </a:extLst>
          </p:cNvPr>
          <p:cNvSpPr txBox="1"/>
          <p:nvPr/>
        </p:nvSpPr>
        <p:spPr>
          <a:xfrm>
            <a:off x="4832244" y="4255246"/>
            <a:ext cx="1950155" cy="200055"/>
          </a:xfrm>
          <a:prstGeom prst="rect">
            <a:avLst/>
          </a:prstGeom>
          <a:noFill/>
        </p:spPr>
        <p:txBody>
          <a:bodyPr wrap="square" rtlCol="0">
            <a:spAutoFit/>
          </a:bodyPr>
          <a:lstStyle/>
          <a:p>
            <a:r>
              <a:rPr lang="sv-SE" sz="700" dirty="0"/>
              <a:t>Bild: Public Health Image </a:t>
            </a:r>
            <a:r>
              <a:rPr lang="sv-SE" sz="700" dirty="0" err="1"/>
              <a:t>Library</a:t>
            </a:r>
            <a:r>
              <a:rPr lang="sv-SE" sz="700" dirty="0"/>
              <a:t>, CDC</a:t>
            </a:r>
          </a:p>
        </p:txBody>
      </p:sp>
      <p:pic>
        <p:nvPicPr>
          <p:cNvPr id="9" name="Bildobjekt 8" descr="En tecknad bild av en person som kräks.">
            <a:extLst>
              <a:ext uri="{FF2B5EF4-FFF2-40B4-BE49-F238E27FC236}">
                <a16:creationId xmlns:a16="http://schemas.microsoft.com/office/drawing/2014/main" id="{01D6C7D0-BFED-9B2E-7DA7-C6A5019C67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52096" y="1859173"/>
            <a:ext cx="3013381" cy="3013381"/>
          </a:xfrm>
          <a:prstGeom prst="rect">
            <a:avLst/>
          </a:prstGeom>
        </p:spPr>
      </p:pic>
      <p:sp>
        <p:nvSpPr>
          <p:cNvPr id="15" name="textruta 14">
            <a:extLst>
              <a:ext uri="{FF2B5EF4-FFF2-40B4-BE49-F238E27FC236}">
                <a16:creationId xmlns:a16="http://schemas.microsoft.com/office/drawing/2014/main" id="{F400B21B-BA54-CB09-90DD-8B9FD6BFDF87}"/>
              </a:ext>
            </a:extLst>
          </p:cNvPr>
          <p:cNvSpPr txBox="1"/>
          <p:nvPr/>
        </p:nvSpPr>
        <p:spPr>
          <a:xfrm>
            <a:off x="1138959" y="5432696"/>
            <a:ext cx="3095686" cy="338554"/>
          </a:xfrm>
          <a:prstGeom prst="rect">
            <a:avLst/>
          </a:prstGeom>
          <a:noFill/>
        </p:spPr>
        <p:txBody>
          <a:bodyPr wrap="square" rtlCol="0">
            <a:spAutoFit/>
          </a:bodyPr>
          <a:lstStyle/>
          <a:p>
            <a:r>
              <a:rPr lang="sv-SE" sz="1600" b="1" dirty="0"/>
              <a:t>Meddela ansvarig chef</a:t>
            </a:r>
          </a:p>
        </p:txBody>
      </p:sp>
      <p:pic>
        <p:nvPicPr>
          <p:cNvPr id="12" name="Bildobjekt 11" descr="En telefon för at visa att det är dags att ringa ansvarig chef.">
            <a:extLst>
              <a:ext uri="{FF2B5EF4-FFF2-40B4-BE49-F238E27FC236}">
                <a16:creationId xmlns:a16="http://schemas.microsoft.com/office/drawing/2014/main" id="{D4FCE08E-175B-1E01-279A-2A7A77422A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34647" y="4598225"/>
            <a:ext cx="2533211" cy="2028548"/>
          </a:xfrm>
          <a:prstGeom prst="rect">
            <a:avLst/>
          </a:prstGeom>
        </p:spPr>
      </p:pic>
    </p:spTree>
    <p:extLst>
      <p:ext uri="{BB962C8B-B14F-4D97-AF65-F5344CB8AC3E}">
        <p14:creationId xmlns:p14="http://schemas.microsoft.com/office/powerpoint/2010/main" val="3844518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212E419-F67C-291D-81F6-F9DA98760C9F}"/>
              </a:ext>
            </a:extLst>
          </p:cNvPr>
          <p:cNvSpPr>
            <a:spLocks noGrp="1"/>
          </p:cNvSpPr>
          <p:nvPr>
            <p:ph type="dt" sz="half" idx="10"/>
          </p:nvPr>
        </p:nvSpPr>
        <p:spPr/>
        <p:txBody>
          <a:bodyPr/>
          <a:lstStyle/>
          <a:p>
            <a:fld id="{825A8FCE-3AC7-4034-B459-9C55ED8D5E8F}" type="datetime1">
              <a:rPr lang="sv-SE" smtClean="0"/>
              <a:pPr/>
              <a:t>2024-06-12</a:t>
            </a:fld>
            <a:endParaRPr lang="sv-SE" dirty="0"/>
          </a:p>
        </p:txBody>
      </p:sp>
      <p:sp>
        <p:nvSpPr>
          <p:cNvPr id="3" name="Rubrik 2">
            <a:extLst>
              <a:ext uri="{FF2B5EF4-FFF2-40B4-BE49-F238E27FC236}">
                <a16:creationId xmlns:a16="http://schemas.microsoft.com/office/drawing/2014/main" id="{EC9DFDA3-9D9B-B95A-B7F0-D8E3C676061F}"/>
              </a:ext>
            </a:extLst>
          </p:cNvPr>
          <p:cNvSpPr>
            <a:spLocks noGrp="1"/>
          </p:cNvSpPr>
          <p:nvPr>
            <p:ph type="title" idx="4294967295"/>
          </p:nvPr>
        </p:nvSpPr>
        <p:spPr>
          <a:xfrm>
            <a:off x="1072342" y="425451"/>
            <a:ext cx="10415847" cy="1000784"/>
          </a:xfrm>
        </p:spPr>
        <p:txBody>
          <a:bodyPr/>
          <a:lstStyle/>
          <a:p>
            <a:r>
              <a:rPr lang="sv-SE" dirty="0"/>
              <a:t>Har vi i vår verksamhet kunskap och rutiner för hur vi ska städa?</a:t>
            </a:r>
          </a:p>
        </p:txBody>
      </p:sp>
      <p:pic>
        <p:nvPicPr>
          <p:cNvPr id="5" name="Bildobjekt 4" descr="En bild som visar en papperskorg, plastpåsar, handdesinfektion, ytdesinfektion torkpapper, engångshandskar och ett plastförkläde.">
            <a:extLst>
              <a:ext uri="{FF2B5EF4-FFF2-40B4-BE49-F238E27FC236}">
                <a16:creationId xmlns:a16="http://schemas.microsoft.com/office/drawing/2014/main" id="{EFC74CDB-9E8E-BAFA-77DE-77478BDAA0ED}"/>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
                    </a14:imgEffect>
                  </a14:imgLayer>
                </a14:imgProps>
              </a:ext>
              <a:ext uri="{28A0092B-C50C-407E-A947-70E740481C1C}">
                <a14:useLocalDpi xmlns:a14="http://schemas.microsoft.com/office/drawing/2010/main" val="0"/>
              </a:ext>
            </a:extLst>
          </a:blip>
          <a:srcRect t="17338"/>
          <a:stretch/>
        </p:blipFill>
        <p:spPr>
          <a:xfrm>
            <a:off x="1110961" y="2000620"/>
            <a:ext cx="8518814" cy="4657845"/>
          </a:xfrm>
          <a:prstGeom prst="rect">
            <a:avLst/>
          </a:prstGeom>
        </p:spPr>
      </p:pic>
      <p:sp>
        <p:nvSpPr>
          <p:cNvPr id="6" name="textruta 5">
            <a:extLst>
              <a:ext uri="{FF2B5EF4-FFF2-40B4-BE49-F238E27FC236}">
                <a16:creationId xmlns:a16="http://schemas.microsoft.com/office/drawing/2014/main" id="{6E0FCA27-6EC8-77AB-62D3-1F92B7A32A7E}"/>
              </a:ext>
            </a:extLst>
          </p:cNvPr>
          <p:cNvSpPr txBox="1"/>
          <p:nvPr/>
        </p:nvSpPr>
        <p:spPr>
          <a:xfrm>
            <a:off x="6830683" y="3148642"/>
            <a:ext cx="1494167" cy="369332"/>
          </a:xfrm>
          <a:prstGeom prst="rect">
            <a:avLst/>
          </a:prstGeom>
          <a:noFill/>
        </p:spPr>
        <p:txBody>
          <a:bodyPr wrap="square" rtlCol="0">
            <a:spAutoFit/>
          </a:bodyPr>
          <a:lstStyle/>
          <a:p>
            <a:r>
              <a:rPr lang="sv-SE" dirty="0"/>
              <a:t>Torkpapper</a:t>
            </a:r>
          </a:p>
        </p:txBody>
      </p:sp>
      <p:sp>
        <p:nvSpPr>
          <p:cNvPr id="8" name="textruta 7">
            <a:extLst>
              <a:ext uri="{FF2B5EF4-FFF2-40B4-BE49-F238E27FC236}">
                <a16:creationId xmlns:a16="http://schemas.microsoft.com/office/drawing/2014/main" id="{38E76170-508D-02EA-3FDE-43BB1ACE180B}"/>
              </a:ext>
            </a:extLst>
          </p:cNvPr>
          <p:cNvSpPr txBox="1"/>
          <p:nvPr/>
        </p:nvSpPr>
        <p:spPr>
          <a:xfrm>
            <a:off x="6210517" y="5463498"/>
            <a:ext cx="1276931" cy="369332"/>
          </a:xfrm>
          <a:prstGeom prst="rect">
            <a:avLst/>
          </a:prstGeom>
          <a:noFill/>
        </p:spPr>
        <p:txBody>
          <a:bodyPr wrap="square" rtlCol="0">
            <a:spAutoFit/>
          </a:bodyPr>
          <a:lstStyle/>
          <a:p>
            <a:r>
              <a:rPr lang="sv-SE" dirty="0"/>
              <a:t>Handskar</a:t>
            </a:r>
          </a:p>
        </p:txBody>
      </p:sp>
      <p:sp>
        <p:nvSpPr>
          <p:cNvPr id="10" name="textruta 9" descr="Redskap som behövs när vi ska städa; papperskorg, handdesinfektion, ytdesinfektion, torkpapper, plastpåsar, handkar och förkläde.">
            <a:extLst>
              <a:ext uri="{FF2B5EF4-FFF2-40B4-BE49-F238E27FC236}">
                <a16:creationId xmlns:a16="http://schemas.microsoft.com/office/drawing/2014/main" id="{7078EC03-9E8E-9584-43BD-2A27E0C6A4CF}"/>
              </a:ext>
            </a:extLst>
          </p:cNvPr>
          <p:cNvSpPr txBox="1"/>
          <p:nvPr/>
        </p:nvSpPr>
        <p:spPr>
          <a:xfrm>
            <a:off x="7828574" y="5315432"/>
            <a:ext cx="1454886" cy="369332"/>
          </a:xfrm>
          <a:prstGeom prst="rect">
            <a:avLst/>
          </a:prstGeom>
          <a:noFill/>
        </p:spPr>
        <p:txBody>
          <a:bodyPr wrap="square" rtlCol="0">
            <a:spAutoFit/>
          </a:bodyPr>
          <a:lstStyle/>
          <a:p>
            <a:r>
              <a:rPr lang="sv-SE" dirty="0"/>
              <a:t>Förkläde</a:t>
            </a:r>
          </a:p>
        </p:txBody>
      </p:sp>
      <p:sp>
        <p:nvSpPr>
          <p:cNvPr id="14" name="textruta 13">
            <a:extLst>
              <a:ext uri="{FF2B5EF4-FFF2-40B4-BE49-F238E27FC236}">
                <a16:creationId xmlns:a16="http://schemas.microsoft.com/office/drawing/2014/main" id="{973F7517-B402-3186-BF55-0DB810E32E1B}"/>
              </a:ext>
            </a:extLst>
          </p:cNvPr>
          <p:cNvSpPr txBox="1"/>
          <p:nvPr/>
        </p:nvSpPr>
        <p:spPr>
          <a:xfrm>
            <a:off x="4312658" y="5324957"/>
            <a:ext cx="1454886" cy="369332"/>
          </a:xfrm>
          <a:prstGeom prst="rect">
            <a:avLst/>
          </a:prstGeom>
          <a:noFill/>
        </p:spPr>
        <p:txBody>
          <a:bodyPr wrap="square" rtlCol="0">
            <a:spAutoFit/>
          </a:bodyPr>
          <a:lstStyle/>
          <a:p>
            <a:r>
              <a:rPr lang="sv-SE" dirty="0"/>
              <a:t>Plastpåsar</a:t>
            </a:r>
          </a:p>
        </p:txBody>
      </p:sp>
    </p:spTree>
    <p:extLst>
      <p:ext uri="{BB962C8B-B14F-4D97-AF65-F5344CB8AC3E}">
        <p14:creationId xmlns:p14="http://schemas.microsoft.com/office/powerpoint/2010/main" val="1027596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212E419-F67C-291D-81F6-F9DA98760C9F}"/>
              </a:ext>
            </a:extLst>
          </p:cNvPr>
          <p:cNvSpPr>
            <a:spLocks noGrp="1"/>
          </p:cNvSpPr>
          <p:nvPr>
            <p:ph type="dt" sz="half" idx="14"/>
          </p:nvPr>
        </p:nvSpPr>
        <p:spPr/>
        <p:txBody>
          <a:bodyPr/>
          <a:lstStyle/>
          <a:p>
            <a:fld id="{825A8FCE-3AC7-4034-B459-9C55ED8D5E8F}" type="datetime1">
              <a:rPr lang="sv-SE" smtClean="0"/>
              <a:pPr/>
              <a:t>2024-06-12</a:t>
            </a:fld>
            <a:endParaRPr lang="sv-SE" dirty="0"/>
          </a:p>
        </p:txBody>
      </p:sp>
      <p:sp>
        <p:nvSpPr>
          <p:cNvPr id="3" name="Rubrik 2">
            <a:extLst>
              <a:ext uri="{FF2B5EF4-FFF2-40B4-BE49-F238E27FC236}">
                <a16:creationId xmlns:a16="http://schemas.microsoft.com/office/drawing/2014/main" id="{EC9DFDA3-9D9B-B95A-B7F0-D8E3C676061F}"/>
              </a:ext>
            </a:extLst>
          </p:cNvPr>
          <p:cNvSpPr>
            <a:spLocks noGrp="1"/>
          </p:cNvSpPr>
          <p:nvPr>
            <p:ph type="title"/>
          </p:nvPr>
        </p:nvSpPr>
        <p:spPr/>
        <p:txBody>
          <a:bodyPr/>
          <a:lstStyle/>
          <a:p>
            <a:r>
              <a:rPr lang="sv-SE" dirty="0"/>
              <a:t>Har vi upprättade rutiner för tvätt-hanteringen i vår verksamhet?</a:t>
            </a:r>
          </a:p>
        </p:txBody>
      </p:sp>
      <p:pic>
        <p:nvPicPr>
          <p:cNvPr id="13" name="Platshållare för innehåll 12" descr="Bild som visar tvättmaskin.">
            <a:extLst>
              <a:ext uri="{FF2B5EF4-FFF2-40B4-BE49-F238E27FC236}">
                <a16:creationId xmlns:a16="http://schemas.microsoft.com/office/drawing/2014/main" id="{E8500FC0-1492-573C-5234-D16905AC1F7B}"/>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1702593" y="2225674"/>
            <a:ext cx="2994097" cy="2994097"/>
          </a:xfrm>
          <a:prstGeom prst="rect">
            <a:avLst/>
          </a:prstGeom>
        </p:spPr>
      </p:pic>
      <p:pic>
        <p:nvPicPr>
          <p:cNvPr id="15" name="Bildobjekt 14" descr="Bild som visar märkningen för ett plagg som ska tvättas i 60 °.">
            <a:extLst>
              <a:ext uri="{FF2B5EF4-FFF2-40B4-BE49-F238E27FC236}">
                <a16:creationId xmlns:a16="http://schemas.microsoft.com/office/drawing/2014/main" id="{F00BDBC6-9A20-B4EC-CAF0-15E33AC95E59}"/>
              </a:ext>
            </a:extLst>
          </p:cNvPr>
          <p:cNvPicPr>
            <a:picLocks noChangeAspect="1"/>
          </p:cNvPicPr>
          <p:nvPr/>
        </p:nvPicPr>
        <p:blipFill>
          <a:blip r:embed="rId4"/>
          <a:stretch>
            <a:fillRect/>
          </a:stretch>
        </p:blipFill>
        <p:spPr>
          <a:xfrm>
            <a:off x="5554578" y="2493912"/>
            <a:ext cx="2869590" cy="2708219"/>
          </a:xfrm>
          <a:prstGeom prst="rect">
            <a:avLst/>
          </a:prstGeom>
        </p:spPr>
      </p:pic>
    </p:spTree>
    <p:extLst>
      <p:ext uri="{BB962C8B-B14F-4D97-AF65-F5344CB8AC3E}">
        <p14:creationId xmlns:p14="http://schemas.microsoft.com/office/powerpoint/2010/main" val="1678875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212E419-F67C-291D-81F6-F9DA98760C9F}"/>
              </a:ext>
            </a:extLst>
          </p:cNvPr>
          <p:cNvSpPr>
            <a:spLocks noGrp="1"/>
          </p:cNvSpPr>
          <p:nvPr>
            <p:ph type="dt" sz="half" idx="10"/>
          </p:nvPr>
        </p:nvSpPr>
        <p:spPr/>
        <p:txBody>
          <a:bodyPr/>
          <a:lstStyle/>
          <a:p>
            <a:fld id="{825A8FCE-3AC7-4034-B459-9C55ED8D5E8F}" type="datetime1">
              <a:rPr lang="sv-SE" smtClean="0"/>
              <a:pPr/>
              <a:t>2024-06-12</a:t>
            </a:fld>
            <a:endParaRPr lang="sv-SE" dirty="0"/>
          </a:p>
        </p:txBody>
      </p:sp>
      <p:sp>
        <p:nvSpPr>
          <p:cNvPr id="3" name="Rubrik 2">
            <a:extLst>
              <a:ext uri="{FF2B5EF4-FFF2-40B4-BE49-F238E27FC236}">
                <a16:creationId xmlns:a16="http://schemas.microsoft.com/office/drawing/2014/main" id="{EC9DFDA3-9D9B-B95A-B7F0-D8E3C676061F}"/>
              </a:ext>
            </a:extLst>
          </p:cNvPr>
          <p:cNvSpPr>
            <a:spLocks noGrp="1"/>
          </p:cNvSpPr>
          <p:nvPr>
            <p:ph type="title" idx="4294967295"/>
          </p:nvPr>
        </p:nvSpPr>
        <p:spPr>
          <a:xfrm>
            <a:off x="1072342" y="425450"/>
            <a:ext cx="10415847" cy="1893801"/>
          </a:xfrm>
        </p:spPr>
        <p:txBody>
          <a:bodyPr/>
          <a:lstStyle/>
          <a:p>
            <a:r>
              <a:rPr lang="sv-SE" dirty="0"/>
              <a:t>Vet vi när vi ska reagera på om någon inte mår bra och vem vi ska kontakta om någon har drabbats av en smittsam sjukdom?</a:t>
            </a:r>
          </a:p>
        </p:txBody>
      </p:sp>
      <p:pic>
        <p:nvPicPr>
          <p:cNvPr id="4" name="Bildobjekt 3" descr="Bild på en person som hostar eller nyser och sprider smitta.">
            <a:extLst>
              <a:ext uri="{FF2B5EF4-FFF2-40B4-BE49-F238E27FC236}">
                <a16:creationId xmlns:a16="http://schemas.microsoft.com/office/drawing/2014/main" id="{E13ADA26-5076-18D3-27AC-9494B2F3F3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8494" y="2438517"/>
            <a:ext cx="6146810" cy="4109582"/>
          </a:xfrm>
          <a:prstGeom prst="rect">
            <a:avLst/>
          </a:prstGeom>
        </p:spPr>
      </p:pic>
      <p:sp>
        <p:nvSpPr>
          <p:cNvPr id="7" name="textruta 6">
            <a:extLst>
              <a:ext uri="{FF2B5EF4-FFF2-40B4-BE49-F238E27FC236}">
                <a16:creationId xmlns:a16="http://schemas.microsoft.com/office/drawing/2014/main" id="{18C909AA-A130-73FC-2E18-80BAD4D56DE4}"/>
              </a:ext>
            </a:extLst>
          </p:cNvPr>
          <p:cNvSpPr txBox="1"/>
          <p:nvPr/>
        </p:nvSpPr>
        <p:spPr>
          <a:xfrm>
            <a:off x="7245013" y="6548099"/>
            <a:ext cx="1930337" cy="200055"/>
          </a:xfrm>
          <a:prstGeom prst="rect">
            <a:avLst/>
          </a:prstGeom>
          <a:noFill/>
        </p:spPr>
        <p:txBody>
          <a:bodyPr wrap="none" rtlCol="0">
            <a:spAutoFit/>
          </a:bodyPr>
          <a:lstStyle/>
          <a:p>
            <a:r>
              <a:rPr lang="sv-SE" sz="700" dirty="0"/>
              <a:t>Bild: Public Health Image </a:t>
            </a:r>
            <a:r>
              <a:rPr lang="sv-SE" sz="700" dirty="0" err="1"/>
              <a:t>Library</a:t>
            </a:r>
            <a:r>
              <a:rPr lang="sv-SE" sz="700" dirty="0"/>
              <a:t>, CDC</a:t>
            </a:r>
          </a:p>
        </p:txBody>
      </p:sp>
    </p:spTree>
    <p:extLst>
      <p:ext uri="{BB962C8B-B14F-4D97-AF65-F5344CB8AC3E}">
        <p14:creationId xmlns:p14="http://schemas.microsoft.com/office/powerpoint/2010/main" val="3024010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EB286D-A418-0866-A16D-83230C0AE4DD}"/>
              </a:ext>
            </a:extLst>
          </p:cNvPr>
          <p:cNvSpPr>
            <a:spLocks noGrp="1"/>
          </p:cNvSpPr>
          <p:nvPr>
            <p:ph type="title"/>
          </p:nvPr>
        </p:nvSpPr>
        <p:spPr/>
        <p:txBody>
          <a:bodyPr/>
          <a:lstStyle/>
          <a:p>
            <a:r>
              <a:rPr lang="sv-SE" dirty="0"/>
              <a:t>Västra Götalandsregionen</a:t>
            </a:r>
          </a:p>
        </p:txBody>
      </p:sp>
    </p:spTree>
    <p:extLst>
      <p:ext uri="{BB962C8B-B14F-4D97-AF65-F5344CB8AC3E}">
        <p14:creationId xmlns:p14="http://schemas.microsoft.com/office/powerpoint/2010/main" val="3365078862"/>
      </p:ext>
    </p:extLst>
  </p:cSld>
  <p:clrMapOvr>
    <a:masterClrMapping/>
  </p:clrMapOvr>
</p:sld>
</file>

<file path=ppt/theme/theme1.xml><?xml version="1.0" encoding="utf-8"?>
<a:theme xmlns:a="http://schemas.openxmlformats.org/drawingml/2006/main" name="VGR">
  <a:themeElements>
    <a:clrScheme name="VGR_Grunden_Färg">
      <a:dk1>
        <a:sysClr val="windowText" lastClr="000000"/>
      </a:dk1>
      <a:lt1>
        <a:sysClr val="window" lastClr="FFFFFF"/>
      </a:lt1>
      <a:dk2>
        <a:srgbClr val="000000"/>
      </a:dk2>
      <a:lt2>
        <a:srgbClr val="E7E1DF"/>
      </a:lt2>
      <a:accent1>
        <a:srgbClr val="37474F"/>
      </a:accent1>
      <a:accent2>
        <a:srgbClr val="9575CD"/>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Grunden.potx" id="{635DE0E7-75C3-4F78-9909-AD53AE1B2CF9}" vid="{720A7FF2-73C2-43F4-B394-02621CE97AC3}"/>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Grunden</Template>
  <TotalTime>0</TotalTime>
  <Words>1201</Words>
  <Application>Microsoft Office PowerPoint</Application>
  <PresentationFormat>Bredbild</PresentationFormat>
  <Paragraphs>51</Paragraphs>
  <Slides>7</Slides>
  <Notes>7</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7</vt:i4>
      </vt:variant>
    </vt:vector>
  </HeadingPairs>
  <TitlesOfParts>
    <vt:vector size="11" baseType="lpstr">
      <vt:lpstr>Arial</vt:lpstr>
      <vt:lpstr>Symbol</vt:lpstr>
      <vt:lpstr>Verdana</vt:lpstr>
      <vt:lpstr>VGR</vt:lpstr>
      <vt:lpstr>Hygienrutiner</vt:lpstr>
      <vt:lpstr>Har vi i vår verksamhet förutsättningar att arbeta med grundläggande hygienrutiner och vet hur vi ska göra?</vt:lpstr>
      <vt:lpstr>Är det känt hos oss vad vi som personal ska tänka på om vi till exempel får ett sår på fingret eller blir magsjuka med diarré och kräkningar?</vt:lpstr>
      <vt:lpstr>Har vi i vår verksamhet kunskap och rutiner för hur vi ska städa?</vt:lpstr>
      <vt:lpstr>Har vi upprättade rutiner för tvätt-hanteringen i vår verksamhet?</vt:lpstr>
      <vt:lpstr>Vet vi när vi ska reagera på om någon inte mår bra och vem vi ska kontakta om någon har drabbats av en smittsam sjukdom?</vt:lpstr>
      <vt:lpstr>Västra Götalandsregionen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Stödmaterial hygienrutiner utanför sjukvård - bildspel med talmanus</dc:title>
  <dc:creator/>
  <keywords/>
  <lastModifiedBy/>
  <revision>38</revision>
  <dcterms:created xsi:type="dcterms:W3CDTF">2023-12-12T14:53:45.0000000Z</dcterms:created>
  <dcterms:modified xsi:type="dcterms:W3CDTF">2024-06-12T08:21:02.0000000Z</dcterms:modified>
</coreProperties>
</file>