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7"/>
  </p:notesMasterIdLst>
  <p:handoutMasterIdLst>
    <p:handoutMasterId r:id="rId18"/>
  </p:handoutMasterIdLst>
  <p:sldIdLst>
    <p:sldId id="256" r:id="rId6"/>
    <p:sldId id="257" r:id="rId7"/>
    <p:sldId id="258" r:id="rId8"/>
    <p:sldId id="267" r:id="rId9"/>
    <p:sldId id="259" r:id="rId10"/>
    <p:sldId id="262" r:id="rId11"/>
    <p:sldId id="263" r:id="rId12"/>
    <p:sldId id="265" r:id="rId13"/>
    <p:sldId id="266" r:id="rId14"/>
    <p:sldId id="268" r:id="rId15"/>
    <p:sldId id="878" r:id="rId1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56"/>
            <p14:sldId id="257"/>
            <p14:sldId id="258"/>
            <p14:sldId id="267"/>
            <p14:sldId id="259"/>
            <p14:sldId id="262"/>
            <p14:sldId id="263"/>
            <p14:sldId id="265"/>
            <p14:sldId id="266"/>
            <p14:sldId id="268"/>
            <p14:sldId id="87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C216D79-F931-03DE-865F-E999CB9D21BF}" name="Almir Krieziu" initials="AK" userId="S::almkr1@vgregion.se::7824d3e2-b981-46ed-afbb-cab8f0377f5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4C3FBD-CE3C-1844-8091-BD5F09D7CD86}" v="2" dt="2026-05-22T09:25:10.427"/>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08"/>
    <p:restoredTop sz="94652"/>
  </p:normalViewPr>
  <p:slideViewPr>
    <p:cSldViewPr snapToGrid="0">
      <p:cViewPr varScale="1">
        <p:scale>
          <a:sx n="133" d="100"/>
          <a:sy n="133" d="100"/>
        </p:scale>
        <p:origin x="824" y="192"/>
      </p:cViewPr>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handoutMaster" Target="handoutMasters/handoutMaster1.xml" Id="rId18" /><Relationship Type="http://schemas.openxmlformats.org/officeDocument/2006/relationships/theme" Target="theme/theme1.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notesMaster" Target="notesMasters/notesMaster1.xml" Id="rId17" /><Relationship Type="http://schemas.microsoft.com/office/2018/10/relationships/authors" Target="authors.xml" Id="rId25" /><Relationship Type="http://schemas.openxmlformats.org/officeDocument/2006/relationships/slide" Target="slides/slide11.xml" Id="rId16" /><Relationship Type="http://schemas.openxmlformats.org/officeDocument/2006/relationships/viewProps" Target="viewProps.xml" Id="rId20" /><Relationship Type="http://schemas.openxmlformats.org/officeDocument/2006/relationships/slide" Target="slides/slide1.xml" Id="rId6" /><Relationship Type="http://schemas.openxmlformats.org/officeDocument/2006/relationships/slide" Target="slides/slide6.xml" Id="rId11" /><Relationship Type="http://schemas.microsoft.com/office/2015/10/relationships/revisionInfo" Target="revisionInfo.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microsoft.com/office/2016/11/relationships/changesInfo" Target="changesInfos/changesInfo1.xml" Id="rId23" /><Relationship Type="http://schemas.openxmlformats.org/officeDocument/2006/relationships/slide" Target="slides/slide5.xml" Id="rId10" /><Relationship Type="http://schemas.openxmlformats.org/officeDocument/2006/relationships/presProps" Target="presProps.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tableStyles" Target="tableStyles.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 Andersson" userId="f268c73e-918f-4422-bc49-09d94fa9e6f6" providerId="ADAL" clId="{21B001CF-7546-573F-A5B3-51BBB2D49A56}"/>
    <pc:docChg chg="undo custSel addSld modSld delSection">
      <pc:chgData name="Tim Andersson" userId="f268c73e-918f-4422-bc49-09d94fa9e6f6" providerId="ADAL" clId="{21B001CF-7546-573F-A5B3-51BBB2D49A56}" dt="2026-05-22T09:25:01.168" v="187" actId="1076"/>
      <pc:docMkLst>
        <pc:docMk/>
      </pc:docMkLst>
      <pc:sldChg chg="modSp mod">
        <pc:chgData name="Tim Andersson" userId="f268c73e-918f-4422-bc49-09d94fa9e6f6" providerId="ADAL" clId="{21B001CF-7546-573F-A5B3-51BBB2D49A56}" dt="2026-05-22T09:15:33.437" v="29" actId="962"/>
        <pc:sldMkLst>
          <pc:docMk/>
          <pc:sldMk cId="480695381" sldId="262"/>
        </pc:sldMkLst>
        <pc:picChg chg="mod">
          <ac:chgData name="Tim Andersson" userId="f268c73e-918f-4422-bc49-09d94fa9e6f6" providerId="ADAL" clId="{21B001CF-7546-573F-A5B3-51BBB2D49A56}" dt="2026-05-22T09:15:33.437" v="29" actId="962"/>
          <ac:picMkLst>
            <pc:docMk/>
            <pc:sldMk cId="480695381" sldId="262"/>
            <ac:picMk id="7" creationId="{47B22572-F6E5-D4E4-A091-78F18D5AB6C7}"/>
          </ac:picMkLst>
        </pc:picChg>
      </pc:sldChg>
      <pc:sldChg chg="modSp mod">
        <pc:chgData name="Tim Andersson" userId="f268c73e-918f-4422-bc49-09d94fa9e6f6" providerId="ADAL" clId="{21B001CF-7546-573F-A5B3-51BBB2D49A56}" dt="2026-05-22T09:15:46.260" v="31" actId="962"/>
        <pc:sldMkLst>
          <pc:docMk/>
          <pc:sldMk cId="1051358193" sldId="263"/>
        </pc:sldMkLst>
        <pc:picChg chg="mod">
          <ac:chgData name="Tim Andersson" userId="f268c73e-918f-4422-bc49-09d94fa9e6f6" providerId="ADAL" clId="{21B001CF-7546-573F-A5B3-51BBB2D49A56}" dt="2026-05-22T09:15:46.260" v="31" actId="962"/>
          <ac:picMkLst>
            <pc:docMk/>
            <pc:sldMk cId="1051358193" sldId="263"/>
            <ac:picMk id="11" creationId="{2EDE31C5-D6C9-D83D-87D1-AE80ACC62B46}"/>
          </ac:picMkLst>
        </pc:picChg>
      </pc:sldChg>
      <pc:sldChg chg="modSp mod">
        <pc:chgData name="Tim Andersson" userId="f268c73e-918f-4422-bc49-09d94fa9e6f6" providerId="ADAL" clId="{21B001CF-7546-573F-A5B3-51BBB2D49A56}" dt="2026-05-22T09:16:29.467" v="35" actId="962"/>
        <pc:sldMkLst>
          <pc:docMk/>
          <pc:sldMk cId="8124152" sldId="265"/>
        </pc:sldMkLst>
        <pc:picChg chg="mod">
          <ac:chgData name="Tim Andersson" userId="f268c73e-918f-4422-bc49-09d94fa9e6f6" providerId="ADAL" clId="{21B001CF-7546-573F-A5B3-51BBB2D49A56}" dt="2026-05-22T09:16:29.467" v="35" actId="962"/>
          <ac:picMkLst>
            <pc:docMk/>
            <pc:sldMk cId="8124152" sldId="265"/>
            <ac:picMk id="7" creationId="{CE36A74B-003B-E97D-395D-4C5F2D7C156D}"/>
          </ac:picMkLst>
        </pc:picChg>
      </pc:sldChg>
      <pc:sldChg chg="modSp mod">
        <pc:chgData name="Tim Andersson" userId="f268c73e-918f-4422-bc49-09d94fa9e6f6" providerId="ADAL" clId="{21B001CF-7546-573F-A5B3-51BBB2D49A56}" dt="2026-05-22T09:25:01.168" v="187" actId="1076"/>
        <pc:sldMkLst>
          <pc:docMk/>
          <pc:sldMk cId="3328498295" sldId="266"/>
        </pc:sldMkLst>
        <pc:spChg chg="mod">
          <ac:chgData name="Tim Andersson" userId="f268c73e-918f-4422-bc49-09d94fa9e6f6" providerId="ADAL" clId="{21B001CF-7546-573F-A5B3-51BBB2D49A56}" dt="2026-05-22T09:25:01.168" v="187" actId="1076"/>
          <ac:spMkLst>
            <pc:docMk/>
            <pc:sldMk cId="3328498295" sldId="266"/>
            <ac:spMk id="3" creationId="{18950314-5BF7-2324-6B9B-FCABD04C2E6D}"/>
          </ac:spMkLst>
        </pc:spChg>
      </pc:sldChg>
      <pc:sldChg chg="addSp delSp modSp mod">
        <pc:chgData name="Tim Andersson" userId="f268c73e-918f-4422-bc49-09d94fa9e6f6" providerId="ADAL" clId="{21B001CF-7546-573F-A5B3-51BBB2D49A56}" dt="2026-05-22T09:18:10.059" v="86" actId="20577"/>
        <pc:sldMkLst>
          <pc:docMk/>
          <pc:sldMk cId="3128255182" sldId="267"/>
        </pc:sldMkLst>
        <pc:spChg chg="mod">
          <ac:chgData name="Tim Andersson" userId="f268c73e-918f-4422-bc49-09d94fa9e6f6" providerId="ADAL" clId="{21B001CF-7546-573F-A5B3-51BBB2D49A56}" dt="2026-05-22T09:18:10.059" v="86" actId="20577"/>
          <ac:spMkLst>
            <pc:docMk/>
            <pc:sldMk cId="3128255182" sldId="267"/>
            <ac:spMk id="2" creationId="{AFB7B1A1-85E3-8F46-1AED-8F15C48950BD}"/>
          </ac:spMkLst>
        </pc:spChg>
        <pc:picChg chg="add mod ord modCrop">
          <ac:chgData name="Tim Andersson" userId="f268c73e-918f-4422-bc49-09d94fa9e6f6" providerId="ADAL" clId="{21B001CF-7546-573F-A5B3-51BBB2D49A56}" dt="2026-05-22T09:15:19.064" v="27" actId="962"/>
          <ac:picMkLst>
            <pc:docMk/>
            <pc:sldMk cId="3128255182" sldId="267"/>
            <ac:picMk id="7" creationId="{339023FC-D682-7EBC-7E03-128D7EA53455}"/>
          </ac:picMkLst>
        </pc:picChg>
      </pc:sldChg>
      <pc:sldChg chg="modSp mod">
        <pc:chgData name="Tim Andersson" userId="f268c73e-918f-4422-bc49-09d94fa9e6f6" providerId="ADAL" clId="{21B001CF-7546-573F-A5B3-51BBB2D49A56}" dt="2026-05-22T09:16:48.652" v="37" actId="962"/>
        <pc:sldMkLst>
          <pc:docMk/>
          <pc:sldMk cId="1918799488" sldId="268"/>
        </pc:sldMkLst>
        <pc:picChg chg="mod">
          <ac:chgData name="Tim Andersson" userId="f268c73e-918f-4422-bc49-09d94fa9e6f6" providerId="ADAL" clId="{21B001CF-7546-573F-A5B3-51BBB2D49A56}" dt="2026-05-22T09:16:48.652" v="37" actId="962"/>
          <ac:picMkLst>
            <pc:docMk/>
            <pc:sldMk cId="1918799488" sldId="268"/>
            <ac:picMk id="7" creationId="{A3109B29-DBB4-F7D4-D3B1-3151AA84A357}"/>
          </ac:picMkLst>
        </pc:picChg>
      </pc:sldChg>
      <pc:sldChg chg="modSp mod">
        <pc:chgData name="Tim Andersson" userId="f268c73e-918f-4422-bc49-09d94fa9e6f6" providerId="ADAL" clId="{21B001CF-7546-573F-A5B3-51BBB2D49A56}" dt="2026-05-22T09:18:33.112" v="116" actId="20577"/>
        <pc:sldMkLst>
          <pc:docMk/>
          <pc:sldMk cId="3409746495" sldId="878"/>
        </pc:sldMkLst>
        <pc:spChg chg="mod">
          <ac:chgData name="Tim Andersson" userId="f268c73e-918f-4422-bc49-09d94fa9e6f6" providerId="ADAL" clId="{21B001CF-7546-573F-A5B3-51BBB2D49A56}" dt="2026-05-22T09:18:33.112" v="116" actId="20577"/>
          <ac:spMkLst>
            <pc:docMk/>
            <pc:sldMk cId="3409746495" sldId="878"/>
            <ac:spMk id="3" creationId="{9F677FE2-1FE4-4BDA-D1D6-7210ACDCCE7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2026-05-22</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2026-05-22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De verksamheter som Västra Götalandsregionen finansierar, upphandlar och har avtal med inventeras i Tillgänglighetsdatabasen - TD </a:t>
            </a:r>
          </a:p>
          <a:p>
            <a:r>
              <a:rPr lang="sv-SE"/>
              <a:t>Sedan 2013 bedriver Tillgänglighet fastighet en arbetsmarknadsinsats för långtidsarbetssökande unga vuxna med stöd från PILA och Arbetsförmedlingen.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a:t>Över 150 personer har anställts och 50 till 70% gått vidare med annan sysselsättning.</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1371144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Vi förvaltar, underhåller och utvecklar Tillgänglighetsdatabasen (TD).</a:t>
            </a:r>
          </a:p>
          <a:p>
            <a:r>
              <a:rPr lang="sv-SE" sz="1200" kern="1200">
                <a:solidFill>
                  <a:schemeClr val="tx1"/>
                </a:solidFill>
                <a:effectLst/>
                <a:latin typeface="+mn-lt"/>
                <a:ea typeface="+mn-ea"/>
                <a:cs typeface="+mn-cs"/>
              </a:rPr>
              <a:t>Vi möjliggör användandet av TD för externa avtalsparter, så som kommuner och andra regioner.</a:t>
            </a:r>
          </a:p>
          <a:p>
            <a:r>
              <a:rPr lang="sv-SE" sz="1200" kern="1200">
                <a:solidFill>
                  <a:schemeClr val="tx1"/>
                </a:solidFill>
                <a:effectLst/>
                <a:latin typeface="+mn-lt"/>
                <a:ea typeface="+mn-ea"/>
                <a:cs typeface="+mn-cs"/>
              </a:rPr>
              <a:t>Genom att kontinuerligt inventera verksamheternas lokaler och publicera det i TD, informeras besökaren och verksamheten om den fysiska tillgängligheten.</a:t>
            </a:r>
          </a:p>
          <a:p>
            <a:r>
              <a:rPr lang="sv-SE" sz="1200" kern="1200">
                <a:solidFill>
                  <a:schemeClr val="tx1"/>
                </a:solidFill>
                <a:effectLst/>
                <a:latin typeface="+mn-lt"/>
                <a:ea typeface="+mn-ea"/>
                <a:cs typeface="+mn-cs"/>
              </a:rPr>
              <a:t>Vi förvaltar och uppdaterar </a:t>
            </a:r>
            <a:r>
              <a:rPr lang="sv-SE" sz="1200" kern="1200" err="1">
                <a:solidFill>
                  <a:schemeClr val="tx1"/>
                </a:solidFill>
                <a:effectLst/>
                <a:latin typeface="+mn-lt"/>
                <a:ea typeface="+mn-ea"/>
                <a:cs typeface="+mn-cs"/>
              </a:rPr>
              <a:t>VGR:s</a:t>
            </a:r>
            <a:r>
              <a:rPr lang="sv-SE" sz="1200" kern="1200">
                <a:solidFill>
                  <a:schemeClr val="tx1"/>
                </a:solidFill>
                <a:effectLst/>
                <a:latin typeface="+mn-lt"/>
                <a:ea typeface="+mn-ea"/>
                <a:cs typeface="+mn-cs"/>
              </a:rPr>
              <a:t> Riktlinjer och standarder för fysisk tillgänglighet - tillgängliga och användbara miljöer. Riktlinjerna följs upp i </a:t>
            </a:r>
            <a:r>
              <a:rPr lang="sv-SE" sz="1200" kern="1200" err="1">
                <a:solidFill>
                  <a:schemeClr val="tx1"/>
                </a:solidFill>
                <a:effectLst/>
                <a:latin typeface="+mn-lt"/>
                <a:ea typeface="+mn-ea"/>
                <a:cs typeface="+mn-cs"/>
              </a:rPr>
              <a:t>VGR:s</a:t>
            </a:r>
            <a:r>
              <a:rPr lang="sv-SE" sz="1200" kern="1200">
                <a:solidFill>
                  <a:schemeClr val="tx1"/>
                </a:solidFill>
                <a:effectLst/>
                <a:latin typeface="+mn-lt"/>
                <a:ea typeface="+mn-ea"/>
                <a:cs typeface="+mn-cs"/>
              </a:rPr>
              <a:t> egenägda fastigheter genom åtgärdsinventering. Vi bistår regionområdet med sakkunnig kompetens och rådgivning inom tillgänglighet, planering, projektering och utveckling av nya miljöer.</a:t>
            </a:r>
          </a:p>
          <a:p>
            <a:r>
              <a:rPr lang="sv-SE" sz="1200" kern="1200">
                <a:solidFill>
                  <a:schemeClr val="tx1"/>
                </a:solidFill>
                <a:effectLst/>
                <a:latin typeface="+mn-lt"/>
                <a:ea typeface="+mn-ea"/>
                <a:cs typeface="+mn-cs"/>
              </a:rPr>
              <a:t>Vi ger unga vuxna personer som har varit ifrån eller inte kommit in på arbetsmarknaden möjlighet till arbete genom regionens arbetsmarknadssatsning</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4260160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441732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a:t>Inventeringen sker både inom- och utomhus där man fotograferar och mäter exempelvis: parkering, entré, reception, toaletter, dörrar och trösklar, hissar och trappor. I arbetet ingår även att planera, genomföra och granska inventeringar inför publicering på TD:s webbplats. För- och efterarbete görs på kontoret i Vänersborg som är placeringsorten. Enskilt eller tillsammans med andra kollegor i mindre grupper reser man runt i alla våra 49 kommuner med interna leasingbilar 3-4 dagar i veckan.</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196678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Förutom de allmänna kraven behöver du vara strukturerad, ansvarstagande, noggrann och målinriktad. Du har god datavana och kan hantera system på mobil och surfplatta. Du uttrycker dig väl på svenska i tal och skrift. Då arbetet sker i grupp tillsammans med andra inventerare och innebär daglig kontakt med både interna och externa kunder behöver du känna dig trygg i det sociala mötet. Arbetsuppgifterna kan variera och ibland har vi mycket att göra, vilket du behöver känna dig bekväm med.</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3671942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a:ln>
                  <a:noFill/>
                </a:ln>
                <a:solidFill>
                  <a:schemeClr val="tx1"/>
                </a:solidFill>
                <a:effectLst/>
                <a:latin typeface="Arial" panose="020B0604020202020204" pitchFamily="34" charset="0"/>
              </a:rPr>
              <a:t>Arbetslivserfarenhet. </a:t>
            </a: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a:ln>
                  <a:noFill/>
                </a:ln>
                <a:solidFill>
                  <a:schemeClr val="tx1"/>
                </a:solidFill>
                <a:effectLst/>
                <a:latin typeface="Arial" panose="020B0604020202020204" pitchFamily="34" charset="0"/>
              </a:rPr>
              <a:t>Möjlighet att utveckla färdigheter som datavana, ansvarskänsla och samarbete. </a:t>
            </a: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a:ln>
                  <a:noFill/>
                </a:ln>
                <a:solidFill>
                  <a:schemeClr val="tx1"/>
                </a:solidFill>
                <a:effectLst/>
                <a:latin typeface="Arial" panose="020B0604020202020204" pitchFamily="34" charset="0"/>
              </a:rPr>
              <a:t>Erfarenhet kring bemötande och kundkontakt. </a:t>
            </a: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a:ln>
                  <a:noFill/>
                </a:ln>
                <a:solidFill>
                  <a:schemeClr val="tx1"/>
                </a:solidFill>
                <a:effectLst/>
                <a:latin typeface="Arial" panose="020B0604020202020204" pitchFamily="34" charset="0"/>
              </a:rPr>
              <a:t>Möjlighet att få fördjupad kunskap och erfarenhet inom vissa arbetsområden såsom ansvarig för bilar, testning av funktioner i databasen, fakturering med mera. </a:t>
            </a: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a:ln>
                  <a:noFill/>
                </a:ln>
                <a:solidFill>
                  <a:schemeClr val="tx1"/>
                </a:solidFill>
                <a:effectLst/>
                <a:latin typeface="Arial" panose="020B0604020202020204" pitchFamily="34" charset="0"/>
              </a:rPr>
              <a:t>Stöttning inför fortsatt arbetsliv. </a:t>
            </a:r>
          </a:p>
          <a:p>
            <a:pPr marL="0" marR="0" lvl="0" indent="0" algn="l" defTabSz="914400" rtl="0" eaLnBrk="0" fontAlgn="base" latinLnBrk="0" hangingPunct="0">
              <a:lnSpc>
                <a:spcPct val="100000"/>
              </a:lnSpc>
              <a:spcBef>
                <a:spcPct val="0"/>
              </a:spcBef>
              <a:spcAft>
                <a:spcPct val="0"/>
              </a:spcAft>
              <a:buClrTx/>
              <a:buSzTx/>
              <a:buFontTx/>
              <a:buNone/>
              <a:tabLst/>
            </a:pPr>
            <a:r>
              <a:rPr kumimoji="0" lang="sv-SE" altLang="sv-SE" sz="1200" b="0" i="0" u="none" strike="noStrike" cap="none" normalizeH="0" baseline="0">
                <a:ln>
                  <a:noFill/>
                </a:ln>
                <a:solidFill>
                  <a:schemeClr val="tx1"/>
                </a:solidFill>
                <a:effectLst/>
                <a:latin typeface="Arial" panose="020B0604020202020204" pitchFamily="34" charset="0"/>
              </a:rPr>
              <a:t>Möjlighet till bra referens.</a:t>
            </a:r>
          </a:p>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3887087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190276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a:solidFill>
                  <a:schemeClr val="tx1"/>
                </a:solidFill>
                <a:effectLst/>
                <a:latin typeface="+mn-lt"/>
                <a:ea typeface="+mn-ea"/>
                <a:cs typeface="+mn-cs"/>
              </a:rPr>
              <a:t>TD – Bra för alla, nödvändigt för några.         </a:t>
            </a:r>
          </a:p>
          <a:p>
            <a:r>
              <a:rPr lang="sv-SE" sz="1200" kern="1200">
                <a:solidFill>
                  <a:schemeClr val="tx1"/>
                </a:solidFill>
                <a:effectLst/>
                <a:latin typeface="+mn-lt"/>
                <a:ea typeface="+mn-ea"/>
                <a:cs typeface="+mn-cs"/>
              </a:rPr>
              <a:t>TD är en databas som erbjuder information om fysisk tillgänglighet inför besök på olika platser. Det handlar om allt från fiskeplats, museum till vårdcentral och bibliotek. Besökaren kan utifrån sina egna förutsättningar avgöra om besöksmålet är tillgängligt och förbereda sig. Bristande tillgänglighet innebär diskriminering. Arbete med tillgänglighet leder till ökad hälsa, demokrati och delaktighet för invånarna.</a:t>
            </a:r>
          </a:p>
          <a:p>
            <a:r>
              <a:rPr lang="sv-SE" sz="1200" kern="1200">
                <a:solidFill>
                  <a:schemeClr val="tx1"/>
                </a:solidFill>
                <a:effectLst/>
                <a:latin typeface="+mn-lt"/>
                <a:ea typeface="+mn-ea"/>
                <a:cs typeface="+mn-cs"/>
              </a:rPr>
              <a:t> </a:t>
            </a:r>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140385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sv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2026-05-22</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2026-05-22</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2026-05-22</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2026-05-22</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2026-05-22</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2026-05-22</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2026-05-22</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2026-05-22</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2026-05-22</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2026-05-22</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2026-05-22</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www.t-d.se/" TargetMode="External"/><Relationship Id="rId7" Type="http://schemas.openxmlformats.org/officeDocument/2006/relationships/image" Target="../media/image9.png"/><Relationship Id="rId2" Type="http://schemas.openxmlformats.org/officeDocument/2006/relationships/hyperlink" Target="https://td.vgregion.se/" TargetMode="Externa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hyperlink" Target="https://www.vgregion.se/ov/varumarkesmanual/tillampningar/skyltar/" TargetMode="External"/><Relationship Id="rId10" Type="http://schemas.openxmlformats.org/officeDocument/2006/relationships/image" Target="../media/image12.png"/><Relationship Id="rId4" Type="http://schemas.openxmlformats.org/officeDocument/2006/relationships/hyperlink" Target="https://fysisktillganglighet.vgregion.se/" TargetMode="External"/><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td.vgregion.se/tillganglighetsdatabasen/material/ovriga-filmer/"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92E9636-BB56-701D-BF65-4BE9844EBF9A}"/>
              </a:ext>
            </a:extLst>
          </p:cNvPr>
          <p:cNvSpPr>
            <a:spLocks noGrp="1"/>
          </p:cNvSpPr>
          <p:nvPr>
            <p:ph type="ctrTitle"/>
          </p:nvPr>
        </p:nvSpPr>
        <p:spPr>
          <a:xfrm>
            <a:off x="891539" y="1076643"/>
            <a:ext cx="6436018" cy="2387600"/>
          </a:xfrm>
        </p:spPr>
        <p:txBody>
          <a:bodyPr/>
          <a:lstStyle/>
          <a:p>
            <a:r>
              <a:rPr lang="sv-SE"/>
              <a:t>Tillgänglighetssatsningen</a:t>
            </a:r>
          </a:p>
        </p:txBody>
      </p:sp>
      <p:sp>
        <p:nvSpPr>
          <p:cNvPr id="3" name="Underrubrik 2">
            <a:extLst>
              <a:ext uri="{FF2B5EF4-FFF2-40B4-BE49-F238E27FC236}">
                <a16:creationId xmlns:a16="http://schemas.microsoft.com/office/drawing/2014/main" id="{3E724438-95BE-7988-9418-3B803FBB9130}"/>
              </a:ext>
            </a:extLst>
          </p:cNvPr>
          <p:cNvSpPr>
            <a:spLocks noGrp="1"/>
          </p:cNvSpPr>
          <p:nvPr>
            <p:ph type="subTitle" idx="1"/>
          </p:nvPr>
        </p:nvSpPr>
        <p:spPr/>
        <p:txBody>
          <a:bodyPr/>
          <a:lstStyle/>
          <a:p>
            <a:r>
              <a:rPr lang="sv-SE"/>
              <a:t>En möjlighet att göra skillnad</a:t>
            </a:r>
          </a:p>
        </p:txBody>
      </p:sp>
      <p:sp>
        <p:nvSpPr>
          <p:cNvPr id="4" name="Platshållare för datum 3">
            <a:extLst>
              <a:ext uri="{FF2B5EF4-FFF2-40B4-BE49-F238E27FC236}">
                <a16:creationId xmlns:a16="http://schemas.microsoft.com/office/drawing/2014/main" id="{D7639079-33C4-73BF-CF78-5AD17D1435C2}"/>
              </a:ext>
            </a:extLst>
          </p:cNvPr>
          <p:cNvSpPr>
            <a:spLocks noGrp="1"/>
          </p:cNvSpPr>
          <p:nvPr>
            <p:ph type="dt" sz="half" idx="10"/>
          </p:nvPr>
        </p:nvSpPr>
        <p:spPr/>
        <p:txBody>
          <a:bodyPr/>
          <a:lstStyle/>
          <a:p>
            <a:fld id="{5A1A9ECC-DD52-4BAE-8436-3D4B0CE1438D}" type="datetime1">
              <a:rPr lang="sv-SE" smtClean="0"/>
              <a:t>2026-05-22</a:t>
            </a:fld>
            <a:endParaRPr lang="sv-SE"/>
          </a:p>
        </p:txBody>
      </p:sp>
    </p:spTree>
    <p:extLst>
      <p:ext uri="{BB962C8B-B14F-4D97-AF65-F5344CB8AC3E}">
        <p14:creationId xmlns:p14="http://schemas.microsoft.com/office/powerpoint/2010/main" val="3381747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F394676-ECC0-30B5-4F22-DA22ABAC9635}"/>
              </a:ext>
            </a:extLst>
          </p:cNvPr>
          <p:cNvSpPr>
            <a:spLocks noGrp="1"/>
          </p:cNvSpPr>
          <p:nvPr>
            <p:ph type="title"/>
          </p:nvPr>
        </p:nvSpPr>
        <p:spPr>
          <a:xfrm>
            <a:off x="898073" y="547253"/>
            <a:ext cx="4995333" cy="1047750"/>
          </a:xfrm>
        </p:spPr>
        <p:txBody>
          <a:bodyPr/>
          <a:lstStyle/>
          <a:p>
            <a:pPr algn="ctr"/>
            <a:r>
              <a:rPr lang="sv-SE" dirty="0"/>
              <a:t>Ett viktigt jobb</a:t>
            </a:r>
          </a:p>
        </p:txBody>
      </p:sp>
      <p:sp>
        <p:nvSpPr>
          <p:cNvPr id="3" name="Platshållare för innehåll 2">
            <a:extLst>
              <a:ext uri="{FF2B5EF4-FFF2-40B4-BE49-F238E27FC236}">
                <a16:creationId xmlns:a16="http://schemas.microsoft.com/office/drawing/2014/main" id="{CCDDC678-9165-5775-3677-D86681F0C731}"/>
              </a:ext>
            </a:extLst>
          </p:cNvPr>
          <p:cNvSpPr>
            <a:spLocks noGrp="1"/>
          </p:cNvSpPr>
          <p:nvPr>
            <p:ph sz="quarter" idx="14"/>
          </p:nvPr>
        </p:nvSpPr>
        <p:spPr>
          <a:xfrm>
            <a:off x="188567" y="2439003"/>
            <a:ext cx="6414346" cy="2311127"/>
          </a:xfrm>
        </p:spPr>
        <p:txBody>
          <a:bodyPr/>
          <a:lstStyle/>
          <a:p>
            <a:pPr algn="ctr"/>
            <a:r>
              <a:rPr lang="sv-SE" sz="2000" b="1" dirty="0"/>
              <a:t>TD – Bra för alla, nödvändig för några</a:t>
            </a:r>
          </a:p>
          <a:p>
            <a:pPr algn="ctr"/>
            <a:r>
              <a:rPr lang="sv-SE" sz="2000" dirty="0"/>
              <a:t>Bristande tillgänglighet innebär diskriminering</a:t>
            </a:r>
          </a:p>
          <a:p>
            <a:pPr algn="ctr"/>
            <a:r>
              <a:rPr lang="sv-SE" sz="2000" dirty="0"/>
              <a:t>Arbete med tillgänglighet leder till ökad hälsa, demokrati och delaktighet</a:t>
            </a:r>
          </a:p>
        </p:txBody>
      </p:sp>
      <p:pic>
        <p:nvPicPr>
          <p:cNvPr id="7" name="Platshållare för bild 6" descr="En person i rullstol som använder en ramp för att komma in i en byggnad med röd träfasad och vita detaljer. Bilden belyser tillgänglighet och anpassning av entréer med växter och skyltar runt ingången.">
            <a:extLst>
              <a:ext uri="{FF2B5EF4-FFF2-40B4-BE49-F238E27FC236}">
                <a16:creationId xmlns:a16="http://schemas.microsoft.com/office/drawing/2014/main" id="{A3109B29-DBB4-F7D4-D3B1-3151AA84A357}"/>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2532" r="22532"/>
          <a:stretch>
            <a:fillRect/>
          </a:stretch>
        </p:blipFill>
        <p:spPr>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
        <p:nvSpPr>
          <p:cNvPr id="5" name="Platshållare för datum 4">
            <a:extLst>
              <a:ext uri="{FF2B5EF4-FFF2-40B4-BE49-F238E27FC236}">
                <a16:creationId xmlns:a16="http://schemas.microsoft.com/office/drawing/2014/main" id="{4A0C8F21-DE2F-E9AC-3C1F-577CF633A0F4}"/>
              </a:ext>
            </a:extLst>
          </p:cNvPr>
          <p:cNvSpPr>
            <a:spLocks noGrp="1"/>
          </p:cNvSpPr>
          <p:nvPr>
            <p:ph type="dt" sz="half" idx="15"/>
          </p:nvPr>
        </p:nvSpPr>
        <p:spPr/>
        <p:txBody>
          <a:bodyPr/>
          <a:lstStyle/>
          <a:p>
            <a:fld id="{B0743B6B-FC1D-4E5C-878B-68715B5874CD}" type="datetime1">
              <a:rPr lang="sv-SE" smtClean="0"/>
              <a:t>2026-05-22</a:t>
            </a:fld>
            <a:endParaRPr lang="sv-SE"/>
          </a:p>
        </p:txBody>
      </p:sp>
    </p:spTree>
    <p:extLst>
      <p:ext uri="{BB962C8B-B14F-4D97-AF65-F5344CB8AC3E}">
        <p14:creationId xmlns:p14="http://schemas.microsoft.com/office/powerpoint/2010/main" val="1918799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0F8E2B6-8287-C3D5-BB94-55DA41396AF9}"/>
              </a:ext>
            </a:extLst>
          </p:cNvPr>
          <p:cNvSpPr>
            <a:spLocks noGrp="1"/>
          </p:cNvSpPr>
          <p:nvPr>
            <p:ph type="title"/>
          </p:nvPr>
        </p:nvSpPr>
        <p:spPr/>
        <p:txBody>
          <a:bodyPr/>
          <a:lstStyle/>
          <a:p>
            <a:r>
              <a:rPr lang="sv-SE" sz="3200" dirty="0"/>
              <a:t>Vill du veta mer?</a:t>
            </a:r>
          </a:p>
        </p:txBody>
      </p:sp>
      <p:sp>
        <p:nvSpPr>
          <p:cNvPr id="3" name="Platshållare för innehåll 2">
            <a:extLst>
              <a:ext uri="{FF2B5EF4-FFF2-40B4-BE49-F238E27FC236}">
                <a16:creationId xmlns:a16="http://schemas.microsoft.com/office/drawing/2014/main" id="{9F677FE2-1FE4-4BDA-D1D6-7210ACDCCE7B}"/>
              </a:ext>
            </a:extLst>
          </p:cNvPr>
          <p:cNvSpPr>
            <a:spLocks noGrp="1"/>
          </p:cNvSpPr>
          <p:nvPr>
            <p:ph sz="quarter" idx="13"/>
          </p:nvPr>
        </p:nvSpPr>
        <p:spPr/>
        <p:txBody>
          <a:bodyPr/>
          <a:lstStyle/>
          <a:p>
            <a:r>
              <a:rPr lang="sv-SE" dirty="0">
                <a:hlinkClick r:id="rId2"/>
              </a:rPr>
              <a:t>Enhet Tillgänglighet Fastighet</a:t>
            </a:r>
            <a:endParaRPr lang="sv-SE" dirty="0"/>
          </a:p>
          <a:p>
            <a:r>
              <a:rPr lang="sv-SE" dirty="0">
                <a:hlinkClick r:id="rId3"/>
              </a:rPr>
              <a:t>TD:s webbplats</a:t>
            </a:r>
            <a:endParaRPr lang="sv-SE" dirty="0"/>
          </a:p>
          <a:p>
            <a:r>
              <a:rPr lang="sv-SE" dirty="0">
                <a:hlinkClick r:id="rId4"/>
              </a:rPr>
              <a:t>Fysisk tillgänglighet</a:t>
            </a:r>
            <a:endParaRPr lang="sv-SE" dirty="0"/>
          </a:p>
          <a:p>
            <a:r>
              <a:rPr lang="sv-SE" dirty="0">
                <a:hlinkClick r:id="rId5"/>
              </a:rPr>
              <a:t>Skyltenheten</a:t>
            </a:r>
            <a:endParaRPr lang="sv-SE" dirty="0"/>
          </a:p>
          <a:p>
            <a:endParaRPr lang="sv-SE" dirty="0"/>
          </a:p>
          <a:p>
            <a:endParaRPr lang="sv-SE" dirty="0"/>
          </a:p>
        </p:txBody>
      </p:sp>
      <p:sp>
        <p:nvSpPr>
          <p:cNvPr id="4" name="Platshållare för datum 3">
            <a:extLst>
              <a:ext uri="{FF2B5EF4-FFF2-40B4-BE49-F238E27FC236}">
                <a16:creationId xmlns:a16="http://schemas.microsoft.com/office/drawing/2014/main" id="{B9BB675F-6ED0-4E7F-76CC-69E928B272B7}"/>
              </a:ext>
            </a:extLst>
          </p:cNvPr>
          <p:cNvSpPr>
            <a:spLocks noGrp="1"/>
          </p:cNvSpPr>
          <p:nvPr>
            <p:ph type="dt" sz="half" idx="14"/>
          </p:nvPr>
        </p:nvSpPr>
        <p:spPr/>
        <p:txBody>
          <a:bodyPr/>
          <a:lstStyle/>
          <a:p>
            <a:fld id="{094EC4B8-68CD-44A3-B172-19A87347D395}" type="datetime1">
              <a:rPr lang="sv-SE" smtClean="0"/>
              <a:t>2026-05-22</a:t>
            </a:fld>
            <a:endParaRPr lang="sv-SE"/>
          </a:p>
        </p:txBody>
      </p:sp>
      <p:pic>
        <p:nvPicPr>
          <p:cNvPr id="5" name="Bildobjekt 4">
            <a:extLst>
              <a:ext uri="{FF2B5EF4-FFF2-40B4-BE49-F238E27FC236}">
                <a16:creationId xmlns:a16="http://schemas.microsoft.com/office/drawing/2014/main" id="{AB376AC7-2057-E8B3-58F2-A409CF6134C2}"/>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14045" y="5091134"/>
            <a:ext cx="851275" cy="774976"/>
          </a:xfrm>
          <a:prstGeom prst="rect">
            <a:avLst/>
          </a:prstGeom>
        </p:spPr>
      </p:pic>
      <p:pic>
        <p:nvPicPr>
          <p:cNvPr id="6" name="Bildobjekt 5">
            <a:extLst>
              <a:ext uri="{FF2B5EF4-FFF2-40B4-BE49-F238E27FC236}">
                <a16:creationId xmlns:a16="http://schemas.microsoft.com/office/drawing/2014/main" id="{86E9A111-945D-851F-C58F-C6C7C91F6A25}"/>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51235" y="5185141"/>
            <a:ext cx="680970" cy="680970"/>
          </a:xfrm>
          <a:prstGeom prst="rect">
            <a:avLst/>
          </a:prstGeom>
        </p:spPr>
      </p:pic>
      <p:pic>
        <p:nvPicPr>
          <p:cNvPr id="7" name="Platshållare för innehåll 7">
            <a:extLst>
              <a:ext uri="{FF2B5EF4-FFF2-40B4-BE49-F238E27FC236}">
                <a16:creationId xmlns:a16="http://schemas.microsoft.com/office/drawing/2014/main" id="{A0F8C891-EF37-13E7-2D0B-6F9E0F82CA5F}"/>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44243" y="5185141"/>
            <a:ext cx="680970" cy="680970"/>
          </a:xfrm>
          <a:prstGeom prst="rect">
            <a:avLst/>
          </a:prstGeom>
        </p:spPr>
      </p:pic>
      <p:pic>
        <p:nvPicPr>
          <p:cNvPr id="8" name="Bildobjekt 7">
            <a:extLst>
              <a:ext uri="{FF2B5EF4-FFF2-40B4-BE49-F238E27FC236}">
                <a16:creationId xmlns:a16="http://schemas.microsoft.com/office/drawing/2014/main" id="{BB1F97BE-A459-BF63-E5BF-5C32E61ABA2B}"/>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4502989" y="5221313"/>
            <a:ext cx="615033" cy="608626"/>
          </a:xfrm>
          <a:prstGeom prst="rect">
            <a:avLst/>
          </a:prstGeom>
        </p:spPr>
      </p:pic>
      <p:pic>
        <p:nvPicPr>
          <p:cNvPr id="9" name="Bildobjekt 8">
            <a:extLst>
              <a:ext uri="{FF2B5EF4-FFF2-40B4-BE49-F238E27FC236}">
                <a16:creationId xmlns:a16="http://schemas.microsoft.com/office/drawing/2014/main" id="{E22546D3-6871-5055-162A-C5916FBEB8E0}"/>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6096000" y="4993920"/>
            <a:ext cx="3093163" cy="969404"/>
          </a:xfrm>
          <a:prstGeom prst="rect">
            <a:avLst/>
          </a:prstGeom>
        </p:spPr>
      </p:pic>
    </p:spTree>
    <p:extLst>
      <p:ext uri="{BB962C8B-B14F-4D97-AF65-F5344CB8AC3E}">
        <p14:creationId xmlns:p14="http://schemas.microsoft.com/office/powerpoint/2010/main" val="3409746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AD2A40C-730B-BB49-D43E-689C58B2E8C3}"/>
              </a:ext>
            </a:extLst>
          </p:cNvPr>
          <p:cNvSpPr>
            <a:spLocks noGrp="1"/>
          </p:cNvSpPr>
          <p:nvPr>
            <p:ph type="title"/>
          </p:nvPr>
        </p:nvSpPr>
        <p:spPr/>
        <p:txBody>
          <a:bodyPr/>
          <a:lstStyle/>
          <a:p>
            <a:r>
              <a:rPr lang="sv-SE"/>
              <a:t>Bakgrund</a:t>
            </a:r>
          </a:p>
        </p:txBody>
      </p:sp>
      <p:sp>
        <p:nvSpPr>
          <p:cNvPr id="3" name="Platshållare för innehåll 2">
            <a:extLst>
              <a:ext uri="{FF2B5EF4-FFF2-40B4-BE49-F238E27FC236}">
                <a16:creationId xmlns:a16="http://schemas.microsoft.com/office/drawing/2014/main" id="{39430E9B-707C-8763-8008-43ECE0C1B520}"/>
              </a:ext>
            </a:extLst>
          </p:cNvPr>
          <p:cNvSpPr>
            <a:spLocks noGrp="1"/>
          </p:cNvSpPr>
          <p:nvPr>
            <p:ph sz="quarter" idx="13"/>
          </p:nvPr>
        </p:nvSpPr>
        <p:spPr>
          <a:xfrm>
            <a:off x="927100" y="2001837"/>
            <a:ext cx="8650817" cy="3311526"/>
          </a:xfrm>
        </p:spPr>
        <p:txBody>
          <a:bodyPr/>
          <a:lstStyle/>
          <a:p>
            <a:r>
              <a:rPr lang="sv-SE" sz="2000" dirty="0"/>
              <a:t>Verksamheter som Västra Götalandsregionen finansierar, upphandlar och har avtal med inventeras i Tillgänglighetsdatabasen - TD </a:t>
            </a:r>
          </a:p>
          <a:p>
            <a:r>
              <a:rPr lang="sv-SE" sz="2000" dirty="0"/>
              <a:t>Sedan 2013 bedriver Tillgänglighet fastighet en arbetsmarknadsinsats för långtidsarbetssökande unga vuxna med stöd från PILA och Arbetsförmedlingen</a:t>
            </a:r>
          </a:p>
          <a:p>
            <a:pPr lvl="1"/>
            <a:r>
              <a:rPr lang="sv-SE" sz="1800" dirty="0"/>
              <a:t>Över 150 personer har anställts och 50 till 70% gått vidare med annan sysselsättning</a:t>
            </a:r>
          </a:p>
          <a:p>
            <a:pPr marL="0" indent="0">
              <a:buNone/>
            </a:pPr>
            <a:endParaRPr lang="sv-SE" sz="2000" dirty="0"/>
          </a:p>
        </p:txBody>
      </p:sp>
      <p:sp>
        <p:nvSpPr>
          <p:cNvPr id="4" name="Platshållare för datum 3">
            <a:extLst>
              <a:ext uri="{FF2B5EF4-FFF2-40B4-BE49-F238E27FC236}">
                <a16:creationId xmlns:a16="http://schemas.microsoft.com/office/drawing/2014/main" id="{2E012188-6426-2D8E-D3F3-E45E92C67AD3}"/>
              </a:ext>
            </a:extLst>
          </p:cNvPr>
          <p:cNvSpPr>
            <a:spLocks noGrp="1"/>
          </p:cNvSpPr>
          <p:nvPr>
            <p:ph type="dt" sz="half" idx="14"/>
          </p:nvPr>
        </p:nvSpPr>
        <p:spPr/>
        <p:txBody>
          <a:bodyPr/>
          <a:lstStyle/>
          <a:p>
            <a:fld id="{094EC4B8-68CD-44A3-B172-19A87347D395}" type="datetime1">
              <a:rPr lang="sv-SE" smtClean="0"/>
              <a:t>2026-05-22</a:t>
            </a:fld>
            <a:endParaRPr lang="sv-SE"/>
          </a:p>
        </p:txBody>
      </p:sp>
    </p:spTree>
    <p:extLst>
      <p:ext uri="{BB962C8B-B14F-4D97-AF65-F5344CB8AC3E}">
        <p14:creationId xmlns:p14="http://schemas.microsoft.com/office/powerpoint/2010/main" val="3714796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7871A7E-2905-0817-56A4-FE874286E085}"/>
              </a:ext>
            </a:extLst>
          </p:cNvPr>
          <p:cNvSpPr>
            <a:spLocks noGrp="1"/>
          </p:cNvSpPr>
          <p:nvPr>
            <p:ph type="title"/>
          </p:nvPr>
        </p:nvSpPr>
        <p:spPr>
          <a:xfrm>
            <a:off x="772560" y="496968"/>
            <a:ext cx="8642350" cy="1047750"/>
          </a:xfrm>
        </p:spPr>
        <p:txBody>
          <a:bodyPr/>
          <a:lstStyle/>
          <a:p>
            <a:r>
              <a:rPr lang="sv-SE" dirty="0"/>
              <a:t>Uppdrag - Tillgänglighet fastighet</a:t>
            </a:r>
          </a:p>
        </p:txBody>
      </p:sp>
      <p:sp>
        <p:nvSpPr>
          <p:cNvPr id="3" name="Platshållare för innehåll 2">
            <a:extLst>
              <a:ext uri="{FF2B5EF4-FFF2-40B4-BE49-F238E27FC236}">
                <a16:creationId xmlns:a16="http://schemas.microsoft.com/office/drawing/2014/main" id="{2D265CD4-4360-6ACC-9C58-F21228F546D6}"/>
              </a:ext>
            </a:extLst>
          </p:cNvPr>
          <p:cNvSpPr>
            <a:spLocks noGrp="1"/>
          </p:cNvSpPr>
          <p:nvPr>
            <p:ph sz="quarter" idx="13"/>
          </p:nvPr>
        </p:nvSpPr>
        <p:spPr>
          <a:xfrm>
            <a:off x="772560" y="2091289"/>
            <a:ext cx="9298563" cy="3311526"/>
          </a:xfrm>
        </p:spPr>
        <p:txBody>
          <a:bodyPr/>
          <a:lstStyle/>
          <a:p>
            <a:r>
              <a:rPr lang="sv-SE" sz="2000" dirty="0"/>
              <a:t>Tillgänglighetsdatabasen – TD</a:t>
            </a:r>
          </a:p>
          <a:p>
            <a:pPr lvl="1"/>
            <a:r>
              <a:rPr lang="sv-SE" sz="1800" dirty="0"/>
              <a:t>Förvaltning, underhåll och utveckling</a:t>
            </a:r>
          </a:p>
          <a:p>
            <a:pPr lvl="1"/>
            <a:r>
              <a:rPr lang="sv-SE" sz="1800" dirty="0"/>
              <a:t>Externa avtalsparter</a:t>
            </a:r>
          </a:p>
          <a:p>
            <a:r>
              <a:rPr lang="sv-SE" sz="2000" dirty="0"/>
              <a:t>Riktlinjer och standarder för fysisk tillgänglighet </a:t>
            </a:r>
          </a:p>
          <a:p>
            <a:r>
              <a:rPr lang="sv-SE" sz="2000" dirty="0"/>
              <a:t>Rådgivning inom tillgänglighet, planering, projektering</a:t>
            </a:r>
          </a:p>
          <a:p>
            <a:r>
              <a:rPr lang="sv-SE" sz="2000" dirty="0"/>
              <a:t>Tillgänglighetssatsningen </a:t>
            </a:r>
          </a:p>
          <a:p>
            <a:pPr marL="266700" lvl="1" indent="0">
              <a:buNone/>
            </a:pPr>
            <a:endParaRPr lang="sv-SE" dirty="0"/>
          </a:p>
        </p:txBody>
      </p:sp>
      <p:sp>
        <p:nvSpPr>
          <p:cNvPr id="4" name="Platshållare för datum 3">
            <a:extLst>
              <a:ext uri="{FF2B5EF4-FFF2-40B4-BE49-F238E27FC236}">
                <a16:creationId xmlns:a16="http://schemas.microsoft.com/office/drawing/2014/main" id="{24127D60-C42F-2E18-6ECD-B8960FF5225C}"/>
              </a:ext>
            </a:extLst>
          </p:cNvPr>
          <p:cNvSpPr>
            <a:spLocks noGrp="1"/>
          </p:cNvSpPr>
          <p:nvPr>
            <p:ph type="dt" sz="half" idx="14"/>
          </p:nvPr>
        </p:nvSpPr>
        <p:spPr/>
        <p:txBody>
          <a:bodyPr/>
          <a:lstStyle/>
          <a:p>
            <a:fld id="{094EC4B8-68CD-44A3-B172-19A87347D395}" type="datetime1">
              <a:rPr lang="sv-SE" smtClean="0"/>
              <a:t>2026-05-22</a:t>
            </a:fld>
            <a:endParaRPr lang="sv-SE"/>
          </a:p>
        </p:txBody>
      </p:sp>
    </p:spTree>
    <p:extLst>
      <p:ext uri="{BB962C8B-B14F-4D97-AF65-F5344CB8AC3E}">
        <p14:creationId xmlns:p14="http://schemas.microsoft.com/office/powerpoint/2010/main" val="1480895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FB7B1A1-85E3-8F46-1AED-8F15C48950BD}"/>
              </a:ext>
            </a:extLst>
          </p:cNvPr>
          <p:cNvSpPr>
            <a:spLocks noGrp="1"/>
          </p:cNvSpPr>
          <p:nvPr>
            <p:ph type="title"/>
          </p:nvPr>
        </p:nvSpPr>
        <p:spPr>
          <a:xfrm>
            <a:off x="904277" y="380998"/>
            <a:ext cx="5379646" cy="1047750"/>
          </a:xfrm>
        </p:spPr>
        <p:txBody>
          <a:bodyPr/>
          <a:lstStyle/>
          <a:p>
            <a:r>
              <a:rPr lang="sv-SE" dirty="0"/>
              <a:t>Upplägg Tillgänglighetssatsningen</a:t>
            </a:r>
          </a:p>
        </p:txBody>
      </p:sp>
      <p:sp>
        <p:nvSpPr>
          <p:cNvPr id="3" name="Platshållare för innehåll 2">
            <a:extLst>
              <a:ext uri="{FF2B5EF4-FFF2-40B4-BE49-F238E27FC236}">
                <a16:creationId xmlns:a16="http://schemas.microsoft.com/office/drawing/2014/main" id="{426D8735-D1CE-7375-BBF0-42724739DE9F}"/>
              </a:ext>
            </a:extLst>
          </p:cNvPr>
          <p:cNvSpPr>
            <a:spLocks noGrp="1"/>
          </p:cNvSpPr>
          <p:nvPr>
            <p:ph sz="quarter" idx="14"/>
          </p:nvPr>
        </p:nvSpPr>
        <p:spPr>
          <a:xfrm>
            <a:off x="1092200" y="2411896"/>
            <a:ext cx="5003800" cy="3756990"/>
          </a:xfrm>
        </p:spPr>
        <p:txBody>
          <a:bodyPr/>
          <a:lstStyle/>
          <a:p>
            <a:pPr marL="342900" indent="-342900">
              <a:buFont typeface="Arial" panose="020B0604020202020204" pitchFamily="34" charset="0"/>
              <a:buChar char="•"/>
            </a:pPr>
            <a:r>
              <a:rPr lang="sv-SE" sz="2000" dirty="0"/>
              <a:t>1 samordnare</a:t>
            </a:r>
          </a:p>
          <a:p>
            <a:pPr marL="342900" indent="-342900">
              <a:buFont typeface="Arial" panose="020B0604020202020204" pitchFamily="34" charset="0"/>
              <a:buChar char="•"/>
            </a:pPr>
            <a:r>
              <a:rPr lang="sv-SE" sz="2000" dirty="0"/>
              <a:t>2 handledare</a:t>
            </a:r>
          </a:p>
          <a:p>
            <a:pPr marL="342900" indent="-342900">
              <a:buFont typeface="Arial" panose="020B0604020202020204" pitchFamily="34" charset="0"/>
              <a:buChar char="•"/>
            </a:pPr>
            <a:r>
              <a:rPr lang="sv-SE" sz="2000" dirty="0"/>
              <a:t>13 inventerare</a:t>
            </a:r>
          </a:p>
          <a:p>
            <a:pPr marL="342900" indent="-342900">
              <a:buFont typeface="Arial" panose="020B0604020202020204" pitchFamily="34" charset="0"/>
              <a:buChar char="•"/>
            </a:pPr>
            <a:r>
              <a:rPr lang="sv-SE" sz="2000" dirty="0"/>
              <a:t>Placeringsort Vänersborg</a:t>
            </a:r>
          </a:p>
          <a:p>
            <a:endParaRPr lang="sv-SE" sz="2000" dirty="0"/>
          </a:p>
        </p:txBody>
      </p:sp>
      <p:pic>
        <p:nvPicPr>
          <p:cNvPr id="7" name="Platshållare för bild 6" descr="En person sitter på knä och mäter bokstävernas storlek på en skylt.">
            <a:extLst>
              <a:ext uri="{FF2B5EF4-FFF2-40B4-BE49-F238E27FC236}">
                <a16:creationId xmlns:a16="http://schemas.microsoft.com/office/drawing/2014/main" id="{339023FC-D682-7EBC-7E03-128D7EA53455}"/>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316" t="-405" r="42016" b="405"/>
          <a:stretch>
            <a:fillRect/>
          </a:stretch>
        </p:blipFill>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
        <p:nvSpPr>
          <p:cNvPr id="5" name="Platshållare för datum 4">
            <a:extLst>
              <a:ext uri="{FF2B5EF4-FFF2-40B4-BE49-F238E27FC236}">
                <a16:creationId xmlns:a16="http://schemas.microsoft.com/office/drawing/2014/main" id="{B592740B-87E3-82AF-BD36-95CDFEC46D9F}"/>
              </a:ext>
            </a:extLst>
          </p:cNvPr>
          <p:cNvSpPr>
            <a:spLocks noGrp="1"/>
          </p:cNvSpPr>
          <p:nvPr>
            <p:ph type="dt" sz="half" idx="15"/>
          </p:nvPr>
        </p:nvSpPr>
        <p:spPr/>
        <p:txBody>
          <a:bodyPr/>
          <a:lstStyle/>
          <a:p>
            <a:fld id="{B0743B6B-FC1D-4E5C-878B-68715B5874CD}" type="datetime1">
              <a:rPr lang="sv-SE" smtClean="0"/>
              <a:t>2026-05-22</a:t>
            </a:fld>
            <a:endParaRPr lang="sv-SE"/>
          </a:p>
        </p:txBody>
      </p:sp>
    </p:spTree>
    <p:extLst>
      <p:ext uri="{BB962C8B-B14F-4D97-AF65-F5344CB8AC3E}">
        <p14:creationId xmlns:p14="http://schemas.microsoft.com/office/powerpoint/2010/main" val="3128255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D5D0CCE-6826-9330-8285-46B94E227F63}"/>
              </a:ext>
            </a:extLst>
          </p:cNvPr>
          <p:cNvSpPr>
            <a:spLocks noGrp="1"/>
          </p:cNvSpPr>
          <p:nvPr>
            <p:ph type="title"/>
          </p:nvPr>
        </p:nvSpPr>
        <p:spPr>
          <a:xfrm>
            <a:off x="1092200" y="1065972"/>
            <a:ext cx="8642350" cy="1047750"/>
          </a:xfrm>
        </p:spPr>
        <p:txBody>
          <a:bodyPr/>
          <a:lstStyle/>
          <a:p>
            <a:r>
              <a:rPr lang="sv-SE" dirty="0"/>
              <a:t>För att söka krävs att du:</a:t>
            </a:r>
            <a:br>
              <a:rPr lang="sv-SE" dirty="0"/>
            </a:br>
            <a:endParaRPr lang="sv-SE" dirty="0"/>
          </a:p>
        </p:txBody>
      </p:sp>
      <p:sp>
        <p:nvSpPr>
          <p:cNvPr id="3" name="Platshållare för innehåll 2">
            <a:extLst>
              <a:ext uri="{FF2B5EF4-FFF2-40B4-BE49-F238E27FC236}">
                <a16:creationId xmlns:a16="http://schemas.microsoft.com/office/drawing/2014/main" id="{0D20E8A3-8833-424A-C329-3481267660B4}"/>
              </a:ext>
            </a:extLst>
          </p:cNvPr>
          <p:cNvSpPr>
            <a:spLocks noGrp="1"/>
          </p:cNvSpPr>
          <p:nvPr>
            <p:ph sz="quarter" idx="13"/>
          </p:nvPr>
        </p:nvSpPr>
        <p:spPr/>
        <p:txBody>
          <a:bodyPr/>
          <a:lstStyle/>
          <a:p>
            <a:r>
              <a:rPr lang="sv-SE" sz="2000" dirty="0"/>
              <a:t>är 20-35 år</a:t>
            </a:r>
          </a:p>
          <a:p>
            <a:r>
              <a:rPr lang="sv-SE" sz="2000" dirty="0"/>
              <a:t>är långtidsarbetslös och inskriven på Arbetsförmedlingen med rätt till lönestöd, nystartsjobb eller praktik vid anställning</a:t>
            </a:r>
          </a:p>
          <a:p>
            <a:r>
              <a:rPr lang="sv-SE" sz="2000" dirty="0"/>
              <a:t>har godkänd gymnasieutbildning</a:t>
            </a:r>
          </a:p>
          <a:p>
            <a:r>
              <a:rPr lang="sv-SE" sz="2000" dirty="0"/>
              <a:t>har B-körkort</a:t>
            </a:r>
          </a:p>
          <a:p>
            <a:endParaRPr lang="sv-SE" sz="2000" dirty="0"/>
          </a:p>
        </p:txBody>
      </p:sp>
      <p:sp>
        <p:nvSpPr>
          <p:cNvPr id="4" name="Platshållare för datum 3">
            <a:extLst>
              <a:ext uri="{FF2B5EF4-FFF2-40B4-BE49-F238E27FC236}">
                <a16:creationId xmlns:a16="http://schemas.microsoft.com/office/drawing/2014/main" id="{BA14C268-A7C2-DF5B-55D6-39F63E8513CC}"/>
              </a:ext>
            </a:extLst>
          </p:cNvPr>
          <p:cNvSpPr>
            <a:spLocks noGrp="1"/>
          </p:cNvSpPr>
          <p:nvPr>
            <p:ph type="dt" sz="half" idx="14"/>
          </p:nvPr>
        </p:nvSpPr>
        <p:spPr/>
        <p:txBody>
          <a:bodyPr/>
          <a:lstStyle/>
          <a:p>
            <a:fld id="{094EC4B8-68CD-44A3-B172-19A87347D395}" type="datetime1">
              <a:rPr lang="sv-SE" smtClean="0"/>
              <a:t>2026-05-22</a:t>
            </a:fld>
            <a:endParaRPr lang="sv-SE"/>
          </a:p>
        </p:txBody>
      </p:sp>
    </p:spTree>
    <p:extLst>
      <p:ext uri="{BB962C8B-B14F-4D97-AF65-F5344CB8AC3E}">
        <p14:creationId xmlns:p14="http://schemas.microsoft.com/office/powerpoint/2010/main" val="2497021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3591F88-8BB9-FDA1-FBB7-FF50D5C3BD4F}"/>
              </a:ext>
            </a:extLst>
          </p:cNvPr>
          <p:cNvSpPr>
            <a:spLocks noGrp="1"/>
          </p:cNvSpPr>
          <p:nvPr>
            <p:ph type="title"/>
          </p:nvPr>
        </p:nvSpPr>
        <p:spPr>
          <a:xfrm>
            <a:off x="681925" y="0"/>
            <a:ext cx="4995333" cy="1047750"/>
          </a:xfrm>
        </p:spPr>
        <p:txBody>
          <a:bodyPr/>
          <a:lstStyle/>
          <a:p>
            <a:r>
              <a:rPr lang="sv-SE" dirty="0"/>
              <a:t>Arbetsuppgifter</a:t>
            </a:r>
          </a:p>
        </p:txBody>
      </p:sp>
      <p:sp>
        <p:nvSpPr>
          <p:cNvPr id="3" name="Platshållare för innehåll 2">
            <a:extLst>
              <a:ext uri="{FF2B5EF4-FFF2-40B4-BE49-F238E27FC236}">
                <a16:creationId xmlns:a16="http://schemas.microsoft.com/office/drawing/2014/main" id="{2418041C-FF1A-82B6-E531-900D7364A89B}"/>
              </a:ext>
            </a:extLst>
          </p:cNvPr>
          <p:cNvSpPr>
            <a:spLocks noGrp="1"/>
          </p:cNvSpPr>
          <p:nvPr>
            <p:ph sz="quarter" idx="14"/>
          </p:nvPr>
        </p:nvSpPr>
        <p:spPr>
          <a:xfrm>
            <a:off x="681925" y="1538201"/>
            <a:ext cx="5827362" cy="3756990"/>
          </a:xfrm>
        </p:spPr>
        <p:txBody>
          <a:bodyPr/>
          <a:lstStyle/>
          <a:p>
            <a:pPr marL="342900" indent="-342900">
              <a:buFont typeface="Arial" panose="020B0604020202020204" pitchFamily="34" charset="0"/>
              <a:buChar char="•"/>
            </a:pPr>
            <a:r>
              <a:rPr lang="sv-SE" sz="2000" dirty="0"/>
              <a:t>För- och efterarbete på kontoret</a:t>
            </a:r>
          </a:p>
          <a:p>
            <a:pPr marL="342900" indent="-342900">
              <a:buFont typeface="Arial" panose="020B0604020202020204" pitchFamily="34" charset="0"/>
              <a:buChar char="•"/>
            </a:pPr>
            <a:r>
              <a:rPr lang="sv-SE" sz="2000" dirty="0"/>
              <a:t>Kontakt och planering med verksamheter</a:t>
            </a:r>
          </a:p>
          <a:p>
            <a:pPr marL="342900" indent="-342900">
              <a:buFont typeface="Arial" panose="020B0604020202020204" pitchFamily="34" charset="0"/>
              <a:buChar char="•"/>
            </a:pPr>
            <a:r>
              <a:rPr lang="sv-SE" sz="2000" dirty="0"/>
              <a:t>Resor med bil i länets 49 kommuner</a:t>
            </a:r>
          </a:p>
          <a:p>
            <a:pPr marL="876300" lvl="1" indent="-342900">
              <a:buFont typeface="Arial" panose="020B0604020202020204" pitchFamily="34" charset="0"/>
              <a:buChar char="•"/>
            </a:pPr>
            <a:r>
              <a:rPr lang="sv-SE" sz="1800" dirty="0"/>
              <a:t>Enskilt eller i mindre grupp</a:t>
            </a:r>
          </a:p>
          <a:p>
            <a:pPr marL="342900" indent="-342900">
              <a:buFont typeface="Arial" panose="020B0604020202020204" pitchFamily="34" charset="0"/>
              <a:buChar char="•"/>
            </a:pPr>
            <a:r>
              <a:rPr lang="sv-SE" sz="2000" dirty="0"/>
              <a:t>Inventering både inom- och utomhus</a:t>
            </a:r>
          </a:p>
          <a:p>
            <a:pPr marL="876300" lvl="1" indent="-342900">
              <a:buFont typeface="Arial" panose="020B0604020202020204" pitchFamily="34" charset="0"/>
              <a:buChar char="•"/>
            </a:pPr>
            <a:r>
              <a:rPr lang="sv-SE" sz="1800" dirty="0"/>
              <a:t>3-4 dagar/vecka</a:t>
            </a:r>
          </a:p>
          <a:p>
            <a:pPr marL="342900" indent="-342900">
              <a:buFont typeface="Arial" panose="020B0604020202020204" pitchFamily="34" charset="0"/>
              <a:buChar char="•"/>
            </a:pPr>
            <a:r>
              <a:rPr lang="sv-SE" sz="2000" dirty="0"/>
              <a:t>Fotografering och mätning</a:t>
            </a:r>
          </a:p>
          <a:p>
            <a:pPr marL="876300" lvl="1" indent="-342900">
              <a:buFont typeface="Arial" panose="020B0604020202020204" pitchFamily="34" charset="0"/>
              <a:buChar char="•"/>
            </a:pPr>
            <a:r>
              <a:rPr lang="sv-SE" sz="1800" dirty="0"/>
              <a:t>exempelvis: parkering, entré, reception, toaletter, dörrar och hissar </a:t>
            </a:r>
          </a:p>
          <a:p>
            <a:pPr marL="342900" indent="-342900">
              <a:buFont typeface="Arial" panose="020B0604020202020204" pitchFamily="34" charset="0"/>
              <a:buChar char="•"/>
            </a:pPr>
            <a:endParaRPr lang="sv-SE" sz="2000" dirty="0"/>
          </a:p>
        </p:txBody>
      </p:sp>
      <p:pic>
        <p:nvPicPr>
          <p:cNvPr id="7" name="Platshållare för bild 6" descr="Fotografi som visar en person som placerar en kontrastmätare på ett taktilt ledstråk i en korridor.">
            <a:extLst>
              <a:ext uri="{FF2B5EF4-FFF2-40B4-BE49-F238E27FC236}">
                <a16:creationId xmlns:a16="http://schemas.microsoft.com/office/drawing/2014/main" id="{47B22572-F6E5-D4E4-A091-78F18D5AB6C7}"/>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8769" t="-203" r="34893" b="203"/>
          <a:stretch>
            <a:fillRect/>
          </a:stretch>
        </p:blipFill>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
        <p:nvSpPr>
          <p:cNvPr id="5" name="Platshållare för datum 4">
            <a:extLst>
              <a:ext uri="{FF2B5EF4-FFF2-40B4-BE49-F238E27FC236}">
                <a16:creationId xmlns:a16="http://schemas.microsoft.com/office/drawing/2014/main" id="{EE6AC1FF-DA17-488F-8303-35E517289FAA}"/>
              </a:ext>
            </a:extLst>
          </p:cNvPr>
          <p:cNvSpPr>
            <a:spLocks noGrp="1"/>
          </p:cNvSpPr>
          <p:nvPr>
            <p:ph type="dt" sz="half" idx="15"/>
          </p:nvPr>
        </p:nvSpPr>
        <p:spPr/>
        <p:txBody>
          <a:bodyPr/>
          <a:lstStyle/>
          <a:p>
            <a:fld id="{B0743B6B-FC1D-4E5C-878B-68715B5874CD}" type="datetime1">
              <a:rPr lang="sv-SE" smtClean="0"/>
              <a:t>2026-05-22</a:t>
            </a:fld>
            <a:endParaRPr lang="sv-SE"/>
          </a:p>
        </p:txBody>
      </p:sp>
    </p:spTree>
    <p:extLst>
      <p:ext uri="{BB962C8B-B14F-4D97-AF65-F5344CB8AC3E}">
        <p14:creationId xmlns:p14="http://schemas.microsoft.com/office/powerpoint/2010/main" val="480695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58AB006-E180-4FB1-F980-18312B036E2C}"/>
              </a:ext>
            </a:extLst>
          </p:cNvPr>
          <p:cNvSpPr>
            <a:spLocks noGrp="1"/>
          </p:cNvSpPr>
          <p:nvPr>
            <p:ph type="title"/>
          </p:nvPr>
        </p:nvSpPr>
        <p:spPr>
          <a:xfrm>
            <a:off x="536383" y="278212"/>
            <a:ext cx="4995333" cy="1047750"/>
          </a:xfrm>
        </p:spPr>
        <p:txBody>
          <a:bodyPr/>
          <a:lstStyle/>
          <a:p>
            <a:r>
              <a:rPr lang="sv-SE" dirty="0"/>
              <a:t>Kvalifikationer</a:t>
            </a:r>
          </a:p>
        </p:txBody>
      </p:sp>
      <p:sp>
        <p:nvSpPr>
          <p:cNvPr id="3" name="Platshållare för innehåll 2">
            <a:extLst>
              <a:ext uri="{FF2B5EF4-FFF2-40B4-BE49-F238E27FC236}">
                <a16:creationId xmlns:a16="http://schemas.microsoft.com/office/drawing/2014/main" id="{9F09EDDF-0240-B912-01C5-839ECD848E5A}"/>
              </a:ext>
            </a:extLst>
          </p:cNvPr>
          <p:cNvSpPr>
            <a:spLocks noGrp="1"/>
          </p:cNvSpPr>
          <p:nvPr>
            <p:ph sz="quarter" idx="14"/>
          </p:nvPr>
        </p:nvSpPr>
        <p:spPr>
          <a:xfrm>
            <a:off x="536383" y="1787583"/>
            <a:ext cx="5923794" cy="3756990"/>
          </a:xfrm>
        </p:spPr>
        <p:txBody>
          <a:bodyPr/>
          <a:lstStyle/>
          <a:p>
            <a:pPr marL="342900" indent="-342900">
              <a:buFont typeface="Arial" panose="020B0604020202020204" pitchFamily="34" charset="0"/>
              <a:buChar char="•"/>
            </a:pPr>
            <a:r>
              <a:rPr lang="sv-SE" sz="2000" dirty="0"/>
              <a:t>Strukturerad, ansvarstagande, noggrann och målinriktad </a:t>
            </a:r>
          </a:p>
          <a:p>
            <a:pPr marL="342900" indent="-342900">
              <a:buFont typeface="Arial" panose="020B0604020202020204" pitchFamily="34" charset="0"/>
              <a:buChar char="•"/>
            </a:pPr>
            <a:r>
              <a:rPr lang="sv-SE" sz="2000" dirty="0"/>
              <a:t>God datavana, kunna hantera system på mobil och surfplatta</a:t>
            </a:r>
          </a:p>
          <a:p>
            <a:pPr marL="342900" indent="-342900">
              <a:buFont typeface="Arial" panose="020B0604020202020204" pitchFamily="34" charset="0"/>
              <a:buChar char="•"/>
            </a:pPr>
            <a:r>
              <a:rPr lang="sv-SE" sz="2000" dirty="0"/>
              <a:t>Uttrycka dig väl på svenska i tal och skrift</a:t>
            </a:r>
          </a:p>
          <a:p>
            <a:pPr marL="342900" indent="-342900">
              <a:buFont typeface="Arial" panose="020B0604020202020204" pitchFamily="34" charset="0"/>
              <a:buChar char="•"/>
            </a:pPr>
            <a:r>
              <a:rPr lang="sv-SE" sz="2000" dirty="0"/>
              <a:t>Känna dig trygg i sociala möten</a:t>
            </a:r>
          </a:p>
          <a:p>
            <a:pPr marL="342900" indent="-342900">
              <a:buFont typeface="Arial" panose="020B0604020202020204" pitchFamily="34" charset="0"/>
              <a:buChar char="•"/>
            </a:pPr>
            <a:r>
              <a:rPr lang="sv-SE" sz="2000" dirty="0"/>
              <a:t>Bekväm med varierande arbetsuppgifter</a:t>
            </a:r>
          </a:p>
        </p:txBody>
      </p:sp>
      <p:sp>
        <p:nvSpPr>
          <p:cNvPr id="5" name="Platshållare för datum 4">
            <a:extLst>
              <a:ext uri="{FF2B5EF4-FFF2-40B4-BE49-F238E27FC236}">
                <a16:creationId xmlns:a16="http://schemas.microsoft.com/office/drawing/2014/main" id="{DC0C3FC7-764E-79EA-2D53-B10E0E9B9DE4}"/>
              </a:ext>
            </a:extLst>
          </p:cNvPr>
          <p:cNvSpPr>
            <a:spLocks noGrp="1"/>
          </p:cNvSpPr>
          <p:nvPr>
            <p:ph type="dt" sz="half" idx="15"/>
          </p:nvPr>
        </p:nvSpPr>
        <p:spPr/>
        <p:txBody>
          <a:bodyPr/>
          <a:lstStyle/>
          <a:p>
            <a:fld id="{B0743B6B-FC1D-4E5C-878B-68715B5874CD}" type="datetime1">
              <a:rPr lang="sv-SE" smtClean="0"/>
              <a:t>2026-05-22</a:t>
            </a:fld>
            <a:endParaRPr lang="sv-SE"/>
          </a:p>
        </p:txBody>
      </p:sp>
      <p:pic>
        <p:nvPicPr>
          <p:cNvPr id="11" name="Platshållare för bild 10" descr="Två personer är ute och inventerar i skogen, båda två står med ryggen emot kameran och har svarta ryggsäckar märkta TD.">
            <a:extLst>
              <a:ext uri="{FF2B5EF4-FFF2-40B4-BE49-F238E27FC236}">
                <a16:creationId xmlns:a16="http://schemas.microsoft.com/office/drawing/2014/main" id="{2EDE31C5-D6C9-D83D-87D1-AE80ACC62B46}"/>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9108" r="19108"/>
          <a:stretch>
            <a:fillRect/>
          </a:stretch>
        </p:blipFill>
        <p:spPr>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Tree>
    <p:extLst>
      <p:ext uri="{BB962C8B-B14F-4D97-AF65-F5344CB8AC3E}">
        <p14:creationId xmlns:p14="http://schemas.microsoft.com/office/powerpoint/2010/main" val="1051358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75CEA2F-4200-A52C-C8C4-E550974BC5DB}"/>
              </a:ext>
            </a:extLst>
          </p:cNvPr>
          <p:cNvSpPr>
            <a:spLocks noGrp="1"/>
          </p:cNvSpPr>
          <p:nvPr>
            <p:ph type="title"/>
          </p:nvPr>
        </p:nvSpPr>
        <p:spPr>
          <a:xfrm>
            <a:off x="1002850" y="603846"/>
            <a:ext cx="8642350" cy="1047750"/>
          </a:xfrm>
        </p:spPr>
        <p:txBody>
          <a:bodyPr anchor="ctr">
            <a:normAutofit/>
          </a:bodyPr>
          <a:lstStyle/>
          <a:p>
            <a:r>
              <a:rPr lang="sv-SE" dirty="0"/>
              <a:t>Anställningen erbjuder</a:t>
            </a:r>
          </a:p>
        </p:txBody>
      </p:sp>
      <p:sp>
        <p:nvSpPr>
          <p:cNvPr id="3" name="Platshållare för innehåll 2">
            <a:extLst>
              <a:ext uri="{FF2B5EF4-FFF2-40B4-BE49-F238E27FC236}">
                <a16:creationId xmlns:a16="http://schemas.microsoft.com/office/drawing/2014/main" id="{6AA48FC8-50B4-16FB-EB3E-B11099984045}"/>
              </a:ext>
            </a:extLst>
          </p:cNvPr>
          <p:cNvSpPr>
            <a:spLocks noGrp="1"/>
          </p:cNvSpPr>
          <p:nvPr>
            <p:ph sz="quarter" idx="13"/>
          </p:nvPr>
        </p:nvSpPr>
        <p:spPr>
          <a:xfrm>
            <a:off x="1002850" y="1911696"/>
            <a:ext cx="4441701" cy="3513552"/>
          </a:xfrm>
        </p:spPr>
        <p:txBody>
          <a:bodyPr>
            <a:normAutofit/>
          </a:bodyPr>
          <a:lstStyle/>
          <a:p>
            <a:pPr marL="342900" indent="-342900">
              <a:lnSpc>
                <a:spcPct val="120000"/>
              </a:lnSpc>
              <a:buFont typeface="Arial" panose="020B0604020202020204" pitchFamily="34" charset="0"/>
              <a:buChar char="•"/>
            </a:pPr>
            <a:r>
              <a:rPr lang="sv-SE" sz="2000" dirty="0"/>
              <a:t>Arbetslivserfarenhet</a:t>
            </a:r>
          </a:p>
          <a:p>
            <a:pPr marL="342900" indent="-342900">
              <a:lnSpc>
                <a:spcPct val="120000"/>
              </a:lnSpc>
              <a:buFont typeface="Arial" panose="020B0604020202020204" pitchFamily="34" charset="0"/>
              <a:buChar char="•"/>
            </a:pPr>
            <a:r>
              <a:rPr lang="sv-SE" sz="2000" dirty="0"/>
              <a:t>Möjlighet att utveckla datavana, ansvarskänsla och samarbete</a:t>
            </a:r>
          </a:p>
          <a:p>
            <a:pPr marL="342900" indent="-342900">
              <a:lnSpc>
                <a:spcPct val="120000"/>
              </a:lnSpc>
              <a:buFont typeface="Arial" panose="020B0604020202020204" pitchFamily="34" charset="0"/>
              <a:buChar char="•"/>
            </a:pPr>
            <a:r>
              <a:rPr lang="sv-SE" sz="2000" dirty="0"/>
              <a:t>Erfarenhet kring bemötande och kundkontakt</a:t>
            </a:r>
          </a:p>
          <a:p>
            <a:pPr marL="342900" indent="-342900">
              <a:lnSpc>
                <a:spcPct val="120000"/>
              </a:lnSpc>
              <a:buFont typeface="Arial" panose="020B0604020202020204" pitchFamily="34" charset="0"/>
              <a:buChar char="•"/>
            </a:pPr>
            <a:r>
              <a:rPr lang="sv-SE" sz="2000" dirty="0"/>
              <a:t>Stöttning inför fortsatt arbetsliv</a:t>
            </a:r>
          </a:p>
          <a:p>
            <a:pPr marL="342900" indent="-342900">
              <a:lnSpc>
                <a:spcPct val="120000"/>
              </a:lnSpc>
              <a:buFont typeface="Arial" panose="020B0604020202020204" pitchFamily="34" charset="0"/>
              <a:buChar char="•"/>
            </a:pPr>
            <a:r>
              <a:rPr lang="sv-SE" sz="2000" dirty="0"/>
              <a:t>Möjlighet till bra referens</a:t>
            </a:r>
          </a:p>
        </p:txBody>
      </p:sp>
      <p:sp>
        <p:nvSpPr>
          <p:cNvPr id="5" name="Platshållare för datum 4">
            <a:extLst>
              <a:ext uri="{FF2B5EF4-FFF2-40B4-BE49-F238E27FC236}">
                <a16:creationId xmlns:a16="http://schemas.microsoft.com/office/drawing/2014/main" id="{1E75C5BB-8560-C6CB-6EB7-229D031D850E}"/>
              </a:ext>
            </a:extLst>
          </p:cNvPr>
          <p:cNvSpPr>
            <a:spLocks noGrp="1"/>
          </p:cNvSpPr>
          <p:nvPr>
            <p:ph type="dt" sz="half" idx="14"/>
          </p:nvPr>
        </p:nvSpPr>
        <p:spPr>
          <a:xfrm>
            <a:off x="10901363" y="136525"/>
            <a:ext cx="908050" cy="141687"/>
          </a:xfrm>
        </p:spPr>
        <p:txBody>
          <a:bodyPr anchor="ctr">
            <a:normAutofit/>
          </a:bodyPr>
          <a:lstStyle/>
          <a:p>
            <a:pPr>
              <a:spcAft>
                <a:spcPts val="600"/>
              </a:spcAft>
            </a:pPr>
            <a:fld id="{B0743B6B-FC1D-4E5C-878B-68715B5874CD}" type="datetime1">
              <a:rPr lang="sv-SE" smtClean="0"/>
              <a:pPr>
                <a:spcAft>
                  <a:spcPts val="600"/>
                </a:spcAft>
              </a:pPr>
              <a:t>2026-05-22</a:t>
            </a:fld>
            <a:endParaRPr lang="sv-SE"/>
          </a:p>
        </p:txBody>
      </p:sp>
      <p:pic>
        <p:nvPicPr>
          <p:cNvPr id="7" name="Platshållare för bild 6" descr="Två personer som sitter vid ett runt bord och mäter med ett måttband, vilket illustrerar en inventeringsprocess.">
            <a:extLst>
              <a:ext uri="{FF2B5EF4-FFF2-40B4-BE49-F238E27FC236}">
                <a16:creationId xmlns:a16="http://schemas.microsoft.com/office/drawing/2014/main" id="{CE36A74B-003B-E97D-395D-4C5F2D7C156D}"/>
              </a:ext>
            </a:extLst>
          </p:cNvPr>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rcRect l="-2" r="-3282" b="3648"/>
          <a:stretch>
            <a:fillRect/>
          </a:stretch>
        </p:blipFill>
        <p:spPr>
          <a:xfrm>
            <a:off x="5931568" y="1911696"/>
            <a:ext cx="4531050" cy="3715578"/>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Tree>
    <p:extLst>
      <p:ext uri="{BB962C8B-B14F-4D97-AF65-F5344CB8AC3E}">
        <p14:creationId xmlns:p14="http://schemas.microsoft.com/office/powerpoint/2010/main" val="8124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057A7-2B02-E49C-1FF7-448AA89F7470}"/>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F974C0F4-20F8-213C-C067-881E70F3820D}"/>
              </a:ext>
            </a:extLst>
          </p:cNvPr>
          <p:cNvSpPr>
            <a:spLocks noGrp="1"/>
          </p:cNvSpPr>
          <p:nvPr>
            <p:ph type="title"/>
          </p:nvPr>
        </p:nvSpPr>
        <p:spPr>
          <a:xfrm>
            <a:off x="893417" y="2381250"/>
            <a:ext cx="8642350" cy="1047750"/>
          </a:xfrm>
        </p:spPr>
        <p:txBody>
          <a:bodyPr/>
          <a:lstStyle/>
          <a:p>
            <a:pPr algn="ctr"/>
            <a:r>
              <a:rPr lang="sv-SE" dirty="0"/>
              <a:t>Att jobba som inventerare innebär ett ombytligt jobb som gör skillnad</a:t>
            </a:r>
          </a:p>
        </p:txBody>
      </p:sp>
      <p:sp>
        <p:nvSpPr>
          <p:cNvPr id="3" name="Platshållare för innehåll 2">
            <a:extLst>
              <a:ext uri="{FF2B5EF4-FFF2-40B4-BE49-F238E27FC236}">
                <a16:creationId xmlns:a16="http://schemas.microsoft.com/office/drawing/2014/main" id="{18950314-5BF7-2324-6B9B-FCABD04C2E6D}"/>
              </a:ext>
            </a:extLst>
          </p:cNvPr>
          <p:cNvSpPr>
            <a:spLocks noGrp="1"/>
          </p:cNvSpPr>
          <p:nvPr>
            <p:ph sz="quarter" idx="13"/>
          </p:nvPr>
        </p:nvSpPr>
        <p:spPr>
          <a:xfrm>
            <a:off x="1774825" y="3859241"/>
            <a:ext cx="8642349" cy="703133"/>
          </a:xfrm>
        </p:spPr>
        <p:txBody>
          <a:bodyPr/>
          <a:lstStyle/>
          <a:p>
            <a:pPr marL="0" indent="0">
              <a:buNone/>
            </a:pPr>
            <a:r>
              <a:rPr lang="sv-SE" dirty="0">
                <a:hlinkClick r:id="rId3"/>
              </a:rPr>
              <a:t>Se filmen ”Tillgänglighetssatsningen fyller 10 år”</a:t>
            </a:r>
            <a:endParaRPr lang="sv-SE" dirty="0"/>
          </a:p>
        </p:txBody>
      </p:sp>
      <p:sp>
        <p:nvSpPr>
          <p:cNvPr id="4" name="Platshållare för datum 3">
            <a:extLst>
              <a:ext uri="{FF2B5EF4-FFF2-40B4-BE49-F238E27FC236}">
                <a16:creationId xmlns:a16="http://schemas.microsoft.com/office/drawing/2014/main" id="{C531768C-4BB2-51E6-10FE-51A5A0BF7EB4}"/>
              </a:ext>
            </a:extLst>
          </p:cNvPr>
          <p:cNvSpPr>
            <a:spLocks noGrp="1"/>
          </p:cNvSpPr>
          <p:nvPr>
            <p:ph type="dt" sz="half" idx="14"/>
          </p:nvPr>
        </p:nvSpPr>
        <p:spPr/>
        <p:txBody>
          <a:bodyPr/>
          <a:lstStyle/>
          <a:p>
            <a:fld id="{094EC4B8-68CD-44A3-B172-19A87347D395}" type="datetime1">
              <a:rPr lang="sv-SE" smtClean="0"/>
              <a:t>2026-05-22</a:t>
            </a:fld>
            <a:endParaRPr lang="sv-SE"/>
          </a:p>
        </p:txBody>
      </p:sp>
    </p:spTree>
    <p:extLst>
      <p:ext uri="{BB962C8B-B14F-4D97-AF65-F5344CB8AC3E}">
        <p14:creationId xmlns:p14="http://schemas.microsoft.com/office/powerpoint/2010/main" val="3328498295"/>
      </p:ext>
    </p:extLst>
  </p:cSld>
  <p:clrMapOvr>
    <a:masterClrMapping/>
  </p:clrMapOvr>
</p:sld>
</file>

<file path=ppt/theme/theme1.xml><?xml version="1.0" encoding="utf-8"?>
<a:theme xmlns:a="http://schemas.openxmlformats.org/drawingml/2006/main" name="VGR">
  <a:themeElements>
    <a:clrScheme name="Anpassat 2">
      <a:dk1>
        <a:sysClr val="windowText" lastClr="000000"/>
      </a:dk1>
      <a:lt1>
        <a:sysClr val="window" lastClr="FFFFFF"/>
      </a:lt1>
      <a:dk2>
        <a:srgbClr val="000000"/>
      </a:dk2>
      <a:lt2>
        <a:srgbClr val="E7E1DF"/>
      </a:lt2>
      <a:accent1>
        <a:srgbClr val="37474F"/>
      </a:accent1>
      <a:accent2>
        <a:srgbClr val="FFC107"/>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TotalTime>7</TotalTime>
  <Words>784</Words>
  <Application>Microsoft Macintosh PowerPoint</Application>
  <PresentationFormat>Bredbild</PresentationFormat>
  <Paragraphs>93</Paragraphs>
  <Slides>11</Slides>
  <Notes>8</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11</vt:i4>
      </vt:variant>
    </vt:vector>
  </HeadingPairs>
  <TitlesOfParts>
    <vt:vector size="14" baseType="lpstr">
      <vt:lpstr>Arial</vt:lpstr>
      <vt:lpstr>Verdana</vt:lpstr>
      <vt:lpstr>VGR</vt:lpstr>
      <vt:lpstr>Tillgänglighetssatsningen</vt:lpstr>
      <vt:lpstr>Bakgrund</vt:lpstr>
      <vt:lpstr>Uppdrag - Tillgänglighet fastighet</vt:lpstr>
      <vt:lpstr>Upplägg Tillgänglighetssatsningen</vt:lpstr>
      <vt:lpstr>För att söka krävs att du: </vt:lpstr>
      <vt:lpstr>Arbetsuppgifter</vt:lpstr>
      <vt:lpstr>Kvalifikationer</vt:lpstr>
      <vt:lpstr>Anställningen erbjuder</vt:lpstr>
      <vt:lpstr>Att jobba som inventerare innebär ett ombytligt jobb som gör skillnad</vt:lpstr>
      <vt:lpstr>Ett viktigt jobb</vt:lpstr>
      <vt:lpstr>Vill du veta mer?</vt:lpstr>
    </vt:vector>
  </TitlesOfParts>
  <Manager/>
  <Company/>
  <LinksUpToDate>false</LinksUpToDate>
  <SharedDoc>false</SharedDoc>
  <HyperlinkBase/>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Tillgänglighetssatsningen</dc:title>
  <dc:subject/>
  <dc:creator/>
  <keywords/>
  <dc:description/>
  <lastModifiedBy>Tim Andersson</lastModifiedBy>
  <revision>2</revision>
  <dcterms:created xsi:type="dcterms:W3CDTF">2023-05-30T06:23:08.0000000Z</dcterms:created>
  <dcterms:modified xsi:type="dcterms:W3CDTF">2026-05-22T09:25:12.0000000Z</dcterms:modified>
  <category/>
</coreProperties>
</file>