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9"/>
  </p:notesMasterIdLst>
  <p:handoutMasterIdLst>
    <p:handoutMasterId r:id="rId20"/>
  </p:handoutMasterIdLst>
  <p:sldIdLst>
    <p:sldId id="256" r:id="rId6"/>
    <p:sldId id="615" r:id="rId7"/>
    <p:sldId id="634" r:id="rId8"/>
    <p:sldId id="879" r:id="rId9"/>
    <p:sldId id="880" r:id="rId10"/>
    <p:sldId id="867" r:id="rId11"/>
    <p:sldId id="874" r:id="rId12"/>
    <p:sldId id="607" r:id="rId13"/>
    <p:sldId id="608" r:id="rId14"/>
    <p:sldId id="875" r:id="rId15"/>
    <p:sldId id="876" r:id="rId16"/>
    <p:sldId id="877" r:id="rId17"/>
    <p:sldId id="878" r:id="rId18"/>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56"/>
            <p14:sldId id="615"/>
            <p14:sldId id="634"/>
            <p14:sldId id="879"/>
            <p14:sldId id="880"/>
            <p14:sldId id="867"/>
            <p14:sldId id="874"/>
            <p14:sldId id="607"/>
            <p14:sldId id="608"/>
            <p14:sldId id="875"/>
            <p14:sldId id="876"/>
            <p14:sldId id="877"/>
            <p14:sldId id="87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C216D79-F931-03DE-865F-E999CB9D21BF}" name="Almir Krieziu" initials="AK" userId="S::almkr1@vgregion.se::7824d3e2-b981-46ed-afbb-cab8f0377f5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246599-0E74-794C-9DB9-D823B072EB9A}" v="107" dt="2026-05-22T09:23:00.226"/>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96" autoAdjust="0"/>
    <p:restoredTop sz="81943" autoAdjust="0"/>
  </p:normalViewPr>
  <p:slideViewPr>
    <p:cSldViewPr snapToGrid="0">
      <p:cViewPr varScale="1">
        <p:scale>
          <a:sx n="125" d="100"/>
          <a:sy n="125" d="100"/>
        </p:scale>
        <p:origin x="1792" y="168"/>
      </p:cViewPr>
      <p:guideLst/>
    </p:cSldViewPr>
  </p:slideViewPr>
  <p:outlineViewPr>
    <p:cViewPr>
      <p:scale>
        <a:sx n="33" d="100"/>
        <a:sy n="33" d="100"/>
      </p:scale>
      <p:origin x="0" y="-2536"/>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microsoft.com/office/2015/10/relationships/revisionInfo" Target="revisionInfo.xml" Id="rId26" /><Relationship Type="http://schemas.openxmlformats.org/officeDocument/2006/relationships/presProps" Target="presProps.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microsoft.com/office/2016/11/relationships/changesInfo" Target="changesInfos/changesInfo1.xml" Id="rId25" /><Relationship Type="http://schemas.openxmlformats.org/officeDocument/2006/relationships/slide" Target="slides/slide11.xml" Id="rId16" /><Relationship Type="http://schemas.openxmlformats.org/officeDocument/2006/relationships/handoutMaster" Target="handoutMasters/handoutMaster1.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tableStyles" Target="tableStyles.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theme" Target="theme/theme1.xml" Id="rId23" /><Relationship Type="http://schemas.openxmlformats.org/officeDocument/2006/relationships/slide" Target="slides/slide5.xml" Id="rId10" /><Relationship Type="http://schemas.openxmlformats.org/officeDocument/2006/relationships/notesMaster" Target="notesMasters/notesMaster1.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viewProps" Target="viewProps.xml" Id="rId22" /><Relationship Type="http://schemas.microsoft.com/office/2018/10/relationships/authors" Target="authors.xml" Id="rId27"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åkan Martinsson" userId="S::hakma6@vgregion.se::7477c0f4-b87a-44f4-b9ff-c5451d209461" providerId="AD" clId="Web-{02717FFD-AF63-09DD-5DDB-FD4D1BAC7A7B}"/>
    <pc:docChg chg="sldOrd">
      <pc:chgData name="Håkan Martinsson" userId="S::hakma6@vgregion.se::7477c0f4-b87a-44f4-b9ff-c5451d209461" providerId="AD" clId="Web-{02717FFD-AF63-09DD-5DDB-FD4D1BAC7A7B}" dt="2026-04-22T12:39:36.288" v="0"/>
      <pc:docMkLst>
        <pc:docMk/>
      </pc:docMkLst>
      <pc:sldChg chg="ord">
        <pc:chgData name="Håkan Martinsson" userId="S::hakma6@vgregion.se::7477c0f4-b87a-44f4-b9ff-c5451d209461" providerId="AD" clId="Web-{02717FFD-AF63-09DD-5DDB-FD4D1BAC7A7B}" dt="2026-04-22T12:39:36.288" v="0"/>
        <pc:sldMkLst>
          <pc:docMk/>
          <pc:sldMk cId="2822128925" sldId="875"/>
        </pc:sldMkLst>
      </pc:sldChg>
    </pc:docChg>
  </pc:docChgLst>
  <pc:docChgLst>
    <pc:chgData name="Tim Andersson" userId="f268c73e-918f-4422-bc49-09d94fa9e6f6" providerId="ADAL" clId="{21B001CF-7546-573F-A5B3-51BBB2D49A56}"/>
    <pc:docChg chg="undo custSel addSld delSld modSld sldOrd delSection modSection">
      <pc:chgData name="Tim Andersson" userId="f268c73e-918f-4422-bc49-09d94fa9e6f6" providerId="ADAL" clId="{21B001CF-7546-573F-A5B3-51BBB2D49A56}" dt="2026-05-22T09:12:28.486" v="446" actId="20577"/>
      <pc:docMkLst>
        <pc:docMk/>
      </pc:docMkLst>
      <pc:sldChg chg="modSp mod">
        <pc:chgData name="Tim Andersson" userId="f268c73e-918f-4422-bc49-09d94fa9e6f6" providerId="ADAL" clId="{21B001CF-7546-573F-A5B3-51BBB2D49A56}" dt="2026-05-22T09:11:15.599" v="411" actId="13244"/>
        <pc:sldMkLst>
          <pc:docMk/>
          <pc:sldMk cId="615619601" sldId="607"/>
        </pc:sldMkLst>
        <pc:spChg chg="mod">
          <ac:chgData name="Tim Andersson" userId="f268c73e-918f-4422-bc49-09d94fa9e6f6" providerId="ADAL" clId="{21B001CF-7546-573F-A5B3-51BBB2D49A56}" dt="2026-05-22T09:11:14.292" v="410" actId="962"/>
          <ac:spMkLst>
            <pc:docMk/>
            <pc:sldMk cId="615619601" sldId="607"/>
            <ac:spMk id="4" creationId="{8C513E81-E2C6-BB43-289B-D92890D07C57}"/>
          </ac:spMkLst>
        </pc:spChg>
        <pc:picChg chg="mod">
          <ac:chgData name="Tim Andersson" userId="f268c73e-918f-4422-bc49-09d94fa9e6f6" providerId="ADAL" clId="{21B001CF-7546-573F-A5B3-51BBB2D49A56}" dt="2026-05-22T09:11:15.599" v="411" actId="13244"/>
          <ac:picMkLst>
            <pc:docMk/>
            <pc:sldMk cId="615619601" sldId="607"/>
            <ac:picMk id="5" creationId="{08825E9F-1782-3575-A883-FB79F3552D6D}"/>
          </ac:picMkLst>
        </pc:picChg>
      </pc:sldChg>
      <pc:sldChg chg="modSp mod">
        <pc:chgData name="Tim Andersson" userId="f268c73e-918f-4422-bc49-09d94fa9e6f6" providerId="ADAL" clId="{21B001CF-7546-573F-A5B3-51BBB2D49A56}" dt="2026-05-22T09:11:26.419" v="412" actId="962"/>
        <pc:sldMkLst>
          <pc:docMk/>
          <pc:sldMk cId="1919330714" sldId="608"/>
        </pc:sldMkLst>
        <pc:spChg chg="mod">
          <ac:chgData name="Tim Andersson" userId="f268c73e-918f-4422-bc49-09d94fa9e6f6" providerId="ADAL" clId="{21B001CF-7546-573F-A5B3-51BBB2D49A56}" dt="2026-05-22T09:11:26.419" v="412" actId="962"/>
          <ac:spMkLst>
            <pc:docMk/>
            <pc:sldMk cId="1919330714" sldId="608"/>
            <ac:spMk id="2" creationId="{595D4318-7EB6-145C-EE77-4E1A432FE123}"/>
          </ac:spMkLst>
        </pc:spChg>
        <pc:spChg chg="mod">
          <ac:chgData name="Tim Andersson" userId="f268c73e-918f-4422-bc49-09d94fa9e6f6" providerId="ADAL" clId="{21B001CF-7546-573F-A5B3-51BBB2D49A56}" dt="2026-05-22T09:10:28.431" v="407" actId="33553"/>
          <ac:spMkLst>
            <pc:docMk/>
            <pc:sldMk cId="1919330714" sldId="608"/>
            <ac:spMk id="3" creationId="{B764664B-9AA9-8454-E1A3-F26D1F66FBF3}"/>
          </ac:spMkLst>
        </pc:spChg>
        <pc:picChg chg="mod">
          <ac:chgData name="Tim Andersson" userId="f268c73e-918f-4422-bc49-09d94fa9e6f6" providerId="ADAL" clId="{21B001CF-7546-573F-A5B3-51BBB2D49A56}" dt="2026-05-22T09:02:26.766" v="298" actId="962"/>
          <ac:picMkLst>
            <pc:docMk/>
            <pc:sldMk cId="1919330714" sldId="608"/>
            <ac:picMk id="5" creationId="{5FF7B499-FCCF-0601-34A4-732E94D93F4C}"/>
          </ac:picMkLst>
        </pc:picChg>
      </pc:sldChg>
      <pc:sldChg chg="addSp delSp modSp add mod">
        <pc:chgData name="Tim Andersson" userId="f268c73e-918f-4422-bc49-09d94fa9e6f6" providerId="ADAL" clId="{21B001CF-7546-573F-A5B3-51BBB2D49A56}" dt="2026-05-22T09:11:01.669" v="409" actId="962"/>
        <pc:sldMkLst>
          <pc:docMk/>
          <pc:sldMk cId="2143188181" sldId="634"/>
        </pc:sldMkLst>
        <pc:spChg chg="add del mod">
          <ac:chgData name="Tim Andersson" userId="f268c73e-918f-4422-bc49-09d94fa9e6f6" providerId="ADAL" clId="{21B001CF-7546-573F-A5B3-51BBB2D49A56}" dt="2026-05-22T09:03:51.088" v="308" actId="478"/>
          <ac:spMkLst>
            <pc:docMk/>
            <pc:sldMk cId="2143188181" sldId="634"/>
            <ac:spMk id="2" creationId="{86268937-D08C-A9DA-6718-EDDAEE1E93A9}"/>
          </ac:spMkLst>
        </pc:spChg>
        <pc:spChg chg="add del mod">
          <ac:chgData name="Tim Andersson" userId="f268c73e-918f-4422-bc49-09d94fa9e6f6" providerId="ADAL" clId="{21B001CF-7546-573F-A5B3-51BBB2D49A56}" dt="2026-05-22T09:04:02.371" v="310" actId="478"/>
          <ac:spMkLst>
            <pc:docMk/>
            <pc:sldMk cId="2143188181" sldId="634"/>
            <ac:spMk id="3" creationId="{8DD89618-8854-5048-A002-63ABB4B2C64E}"/>
          </ac:spMkLst>
        </pc:spChg>
        <pc:spChg chg="add mod">
          <ac:chgData name="Tim Andersson" userId="f268c73e-918f-4422-bc49-09d94fa9e6f6" providerId="ADAL" clId="{21B001CF-7546-573F-A5B3-51BBB2D49A56}" dt="2026-05-22T09:10:51.200" v="408" actId="13244"/>
          <ac:spMkLst>
            <pc:docMk/>
            <pc:sldMk cId="2143188181" sldId="634"/>
            <ac:spMk id="4" creationId="{8BE6C998-C7CE-E6F7-93CA-DFBFBEEB4AA6}"/>
          </ac:spMkLst>
        </pc:spChg>
        <pc:spChg chg="mod">
          <ac:chgData name="Tim Andersson" userId="f268c73e-918f-4422-bc49-09d94fa9e6f6" providerId="ADAL" clId="{21B001CF-7546-573F-A5B3-51BBB2D49A56}" dt="2026-05-22T09:11:01.669" v="409" actId="962"/>
          <ac:spMkLst>
            <pc:docMk/>
            <pc:sldMk cId="2143188181" sldId="634"/>
            <ac:spMk id="5" creationId="{04A3C615-868E-47FD-9A67-D8C1A3AE8291}"/>
          </ac:spMkLst>
        </pc:spChg>
        <pc:spChg chg="mod">
          <ac:chgData name="Tim Andersson" userId="f268c73e-918f-4422-bc49-09d94fa9e6f6" providerId="ADAL" clId="{21B001CF-7546-573F-A5B3-51BBB2D49A56}" dt="2026-05-22T08:59:56.360" v="264" actId="962"/>
          <ac:spMkLst>
            <pc:docMk/>
            <pc:sldMk cId="2143188181" sldId="634"/>
            <ac:spMk id="10" creationId="{A2DFC01D-C93B-4EE5-AC1E-49B405AEEF84}"/>
          </ac:spMkLst>
        </pc:spChg>
        <pc:picChg chg="mod">
          <ac:chgData name="Tim Andersson" userId="f268c73e-918f-4422-bc49-09d94fa9e6f6" providerId="ADAL" clId="{21B001CF-7546-573F-A5B3-51BBB2D49A56}" dt="2026-05-22T09:05:53.807" v="359" actId="1076"/>
          <ac:picMkLst>
            <pc:docMk/>
            <pc:sldMk cId="2143188181" sldId="634"/>
            <ac:picMk id="11" creationId="{C3F9CCF6-63CF-40FC-AF97-745880268A84}"/>
          </ac:picMkLst>
        </pc:picChg>
      </pc:sldChg>
      <pc:sldChg chg="modSp mod">
        <pc:chgData name="Tim Andersson" userId="f268c73e-918f-4422-bc49-09d94fa9e6f6" providerId="ADAL" clId="{21B001CF-7546-573F-A5B3-51BBB2D49A56}" dt="2026-05-22T09:01:24.745" v="294" actId="962"/>
        <pc:sldMkLst>
          <pc:docMk/>
          <pc:sldMk cId="3667223413" sldId="874"/>
        </pc:sldMkLst>
        <pc:picChg chg="mod">
          <ac:chgData name="Tim Andersson" userId="f268c73e-918f-4422-bc49-09d94fa9e6f6" providerId="ADAL" clId="{21B001CF-7546-573F-A5B3-51BBB2D49A56}" dt="2026-05-22T09:01:24.745" v="294" actId="962"/>
          <ac:picMkLst>
            <pc:docMk/>
            <pc:sldMk cId="3667223413" sldId="874"/>
            <ac:picMk id="6" creationId="{C2C58342-2A8C-91DB-6DE2-B07D4B8960D1}"/>
          </ac:picMkLst>
        </pc:picChg>
      </pc:sldChg>
      <pc:sldChg chg="modSp mod modNotesTx">
        <pc:chgData name="Tim Andersson" userId="f268c73e-918f-4422-bc49-09d94fa9e6f6" providerId="ADAL" clId="{21B001CF-7546-573F-A5B3-51BBB2D49A56}" dt="2026-05-22T09:02:44.119" v="300" actId="962"/>
        <pc:sldMkLst>
          <pc:docMk/>
          <pc:sldMk cId="2822128925" sldId="875"/>
        </pc:sldMkLst>
        <pc:spChg chg="mod">
          <ac:chgData name="Tim Andersson" userId="f268c73e-918f-4422-bc49-09d94fa9e6f6" providerId="ADAL" clId="{21B001CF-7546-573F-A5B3-51BBB2D49A56}" dt="2026-04-24T09:20:40.463" v="257" actId="20577"/>
          <ac:spMkLst>
            <pc:docMk/>
            <pc:sldMk cId="2822128925" sldId="875"/>
            <ac:spMk id="3" creationId="{A1906C6B-7648-56A6-338D-68E9A0689B0A}"/>
          </ac:spMkLst>
        </pc:spChg>
        <pc:picChg chg="mod">
          <ac:chgData name="Tim Andersson" userId="f268c73e-918f-4422-bc49-09d94fa9e6f6" providerId="ADAL" clId="{21B001CF-7546-573F-A5B3-51BBB2D49A56}" dt="2026-05-22T09:02:44.119" v="300" actId="962"/>
          <ac:picMkLst>
            <pc:docMk/>
            <pc:sldMk cId="2822128925" sldId="875"/>
            <ac:picMk id="6" creationId="{0D306DED-8964-D648-895D-39E871B218AB}"/>
          </ac:picMkLst>
        </pc:picChg>
      </pc:sldChg>
      <pc:sldChg chg="modSp mod">
        <pc:chgData name="Tim Andersson" userId="f268c73e-918f-4422-bc49-09d94fa9e6f6" providerId="ADAL" clId="{21B001CF-7546-573F-A5B3-51BBB2D49A56}" dt="2026-05-22T09:02:55.970" v="302" actId="962"/>
        <pc:sldMkLst>
          <pc:docMk/>
          <pc:sldMk cId="1544529728" sldId="876"/>
        </pc:sldMkLst>
        <pc:picChg chg="mod">
          <ac:chgData name="Tim Andersson" userId="f268c73e-918f-4422-bc49-09d94fa9e6f6" providerId="ADAL" clId="{21B001CF-7546-573F-A5B3-51BBB2D49A56}" dt="2026-05-22T09:02:55.970" v="302" actId="962"/>
          <ac:picMkLst>
            <pc:docMk/>
            <pc:sldMk cId="1544529728" sldId="876"/>
            <ac:picMk id="6" creationId="{F16B63BD-4B48-E34F-C50E-E6FE9B284213}"/>
          </ac:picMkLst>
        </pc:picChg>
      </pc:sldChg>
      <pc:sldChg chg="modSp mod">
        <pc:chgData name="Tim Andersson" userId="f268c73e-918f-4422-bc49-09d94fa9e6f6" providerId="ADAL" clId="{21B001CF-7546-573F-A5B3-51BBB2D49A56}" dt="2026-05-22T09:03:11.705" v="304" actId="962"/>
        <pc:sldMkLst>
          <pc:docMk/>
          <pc:sldMk cId="2591794690" sldId="877"/>
        </pc:sldMkLst>
        <pc:picChg chg="mod">
          <ac:chgData name="Tim Andersson" userId="f268c73e-918f-4422-bc49-09d94fa9e6f6" providerId="ADAL" clId="{21B001CF-7546-573F-A5B3-51BBB2D49A56}" dt="2026-05-22T09:03:11.705" v="304" actId="962"/>
          <ac:picMkLst>
            <pc:docMk/>
            <pc:sldMk cId="2591794690" sldId="877"/>
            <ac:picMk id="6" creationId="{D27A7194-C748-0742-951B-C1C80750DB5B}"/>
          </ac:picMkLst>
        </pc:picChg>
      </pc:sldChg>
      <pc:sldChg chg="modSp mod">
        <pc:chgData name="Tim Andersson" userId="f268c73e-918f-4422-bc49-09d94fa9e6f6" providerId="ADAL" clId="{21B001CF-7546-573F-A5B3-51BBB2D49A56}" dt="2026-05-22T09:12:28.486" v="446" actId="20577"/>
        <pc:sldMkLst>
          <pc:docMk/>
          <pc:sldMk cId="3409746495" sldId="878"/>
        </pc:sldMkLst>
        <pc:spChg chg="mod">
          <ac:chgData name="Tim Andersson" userId="f268c73e-918f-4422-bc49-09d94fa9e6f6" providerId="ADAL" clId="{21B001CF-7546-573F-A5B3-51BBB2D49A56}" dt="2026-05-22T09:12:28.486" v="446" actId="20577"/>
          <ac:spMkLst>
            <pc:docMk/>
            <pc:sldMk cId="3409746495" sldId="878"/>
            <ac:spMk id="3" creationId="{9F677FE2-1FE4-4BDA-D1D6-7210ACDCCE7B}"/>
          </ac:spMkLst>
        </pc:spChg>
      </pc:sldChg>
      <pc:sldChg chg="addSp delSp modSp mod">
        <pc:chgData name="Tim Andersson" userId="f268c73e-918f-4422-bc49-09d94fa9e6f6" providerId="ADAL" clId="{21B001CF-7546-573F-A5B3-51BBB2D49A56}" dt="2026-05-22T09:10:19.312" v="406" actId="1076"/>
        <pc:sldMkLst>
          <pc:docMk/>
          <pc:sldMk cId="777657249" sldId="879"/>
        </pc:sldMkLst>
        <pc:spChg chg="mod">
          <ac:chgData name="Tim Andersson" userId="f268c73e-918f-4422-bc49-09d94fa9e6f6" providerId="ADAL" clId="{21B001CF-7546-573F-A5B3-51BBB2D49A56}" dt="2026-05-22T09:10:04.989" v="387" actId="1076"/>
          <ac:spMkLst>
            <pc:docMk/>
            <pc:sldMk cId="777657249" sldId="879"/>
            <ac:spMk id="5" creationId="{B8A2DD14-5626-E136-C4A8-E3A6B5A25A25}"/>
          </ac:spMkLst>
        </pc:spChg>
        <pc:spChg chg="mod">
          <ac:chgData name="Tim Andersson" userId="f268c73e-918f-4422-bc49-09d94fa9e6f6" providerId="ADAL" clId="{21B001CF-7546-573F-A5B3-51BBB2D49A56}" dt="2026-05-22T09:10:04.989" v="387" actId="1076"/>
          <ac:spMkLst>
            <pc:docMk/>
            <pc:sldMk cId="777657249" sldId="879"/>
            <ac:spMk id="6" creationId="{58C7FE01-EFC6-137D-6055-D9D2398D0398}"/>
          </ac:spMkLst>
        </pc:spChg>
        <pc:spChg chg="mod">
          <ac:chgData name="Tim Andersson" userId="f268c73e-918f-4422-bc49-09d94fa9e6f6" providerId="ADAL" clId="{21B001CF-7546-573F-A5B3-51BBB2D49A56}" dt="2026-05-22T09:08:37.800" v="375" actId="1076"/>
          <ac:spMkLst>
            <pc:docMk/>
            <pc:sldMk cId="777657249" sldId="879"/>
            <ac:spMk id="17" creationId="{229BB828-DB7F-F821-85B9-A83F3BC30BC0}"/>
          </ac:spMkLst>
        </pc:spChg>
        <pc:spChg chg="mod">
          <ac:chgData name="Tim Andersson" userId="f268c73e-918f-4422-bc49-09d94fa9e6f6" providerId="ADAL" clId="{21B001CF-7546-573F-A5B3-51BBB2D49A56}" dt="2026-05-22T09:08:49.082" v="377" actId="14100"/>
          <ac:spMkLst>
            <pc:docMk/>
            <pc:sldMk cId="777657249" sldId="879"/>
            <ac:spMk id="18" creationId="{8346B5EF-6AB6-3E30-7D88-04DF2BEE71B5}"/>
          </ac:spMkLst>
        </pc:spChg>
        <pc:spChg chg="mod">
          <ac:chgData name="Tim Andersson" userId="f268c73e-918f-4422-bc49-09d94fa9e6f6" providerId="ADAL" clId="{21B001CF-7546-573F-A5B3-51BBB2D49A56}" dt="2026-05-22T09:08:49.082" v="377" actId="14100"/>
          <ac:spMkLst>
            <pc:docMk/>
            <pc:sldMk cId="777657249" sldId="879"/>
            <ac:spMk id="20" creationId="{C5469997-3922-E3B9-F2BE-3584B024783B}"/>
          </ac:spMkLst>
        </pc:spChg>
        <pc:spChg chg="mod">
          <ac:chgData name="Tim Andersson" userId="f268c73e-918f-4422-bc49-09d94fa9e6f6" providerId="ADAL" clId="{21B001CF-7546-573F-A5B3-51BBB2D49A56}" dt="2026-05-22T09:08:49.082" v="377" actId="14100"/>
          <ac:spMkLst>
            <pc:docMk/>
            <pc:sldMk cId="777657249" sldId="879"/>
            <ac:spMk id="22" creationId="{CBB04A33-0C9A-02A4-3418-ED954CBD56E6}"/>
          </ac:spMkLst>
        </pc:spChg>
        <pc:spChg chg="add mod">
          <ac:chgData name="Tim Andersson" userId="f268c73e-918f-4422-bc49-09d94fa9e6f6" providerId="ADAL" clId="{21B001CF-7546-573F-A5B3-51BBB2D49A56}" dt="2026-05-22T09:07:44.563" v="373"/>
          <ac:spMkLst>
            <pc:docMk/>
            <pc:sldMk cId="777657249" sldId="879"/>
            <ac:spMk id="23" creationId="{4A60E6C9-4DF8-0E61-78A2-CB18174E0ECB}"/>
          </ac:spMkLst>
        </pc:spChg>
        <pc:spChg chg="add del mod">
          <ac:chgData name="Tim Andersson" userId="f268c73e-918f-4422-bc49-09d94fa9e6f6" providerId="ADAL" clId="{21B001CF-7546-573F-A5B3-51BBB2D49A56}" dt="2026-05-22T09:09:23.978" v="381"/>
          <ac:spMkLst>
            <pc:docMk/>
            <pc:sldMk cId="777657249" sldId="879"/>
            <ac:spMk id="24" creationId="{3C28473A-5DCF-C755-AB27-DB90E22D80C6}"/>
          </ac:spMkLst>
        </pc:spChg>
        <pc:spChg chg="add mod">
          <ac:chgData name="Tim Andersson" userId="f268c73e-918f-4422-bc49-09d94fa9e6f6" providerId="ADAL" clId="{21B001CF-7546-573F-A5B3-51BBB2D49A56}" dt="2026-05-22T09:10:19.312" v="406" actId="1076"/>
          <ac:spMkLst>
            <pc:docMk/>
            <pc:sldMk cId="777657249" sldId="879"/>
            <ac:spMk id="25" creationId="{0F8B0F58-5448-9734-B21B-D65BBEBC01C0}"/>
          </ac:spMkLst>
        </pc:spChg>
        <pc:spChg chg="mod">
          <ac:chgData name="Tim Andersson" userId="f268c73e-918f-4422-bc49-09d94fa9e6f6" providerId="ADAL" clId="{21B001CF-7546-573F-A5B3-51BBB2D49A56}" dt="2026-05-22T09:08:49.082" v="377" actId="14100"/>
          <ac:spMkLst>
            <pc:docMk/>
            <pc:sldMk cId="777657249" sldId="879"/>
            <ac:spMk id="39" creationId="{C557E9EF-E978-A38C-361A-640DE0D42898}"/>
          </ac:spMkLst>
        </pc:spChg>
        <pc:spChg chg="mod">
          <ac:chgData name="Tim Andersson" userId="f268c73e-918f-4422-bc49-09d94fa9e6f6" providerId="ADAL" clId="{21B001CF-7546-573F-A5B3-51BBB2D49A56}" dt="2026-05-22T09:08:36.593" v="374" actId="1076"/>
          <ac:spMkLst>
            <pc:docMk/>
            <pc:sldMk cId="777657249" sldId="879"/>
            <ac:spMk id="44" creationId="{4EBBA706-D454-FCE1-9925-BC95A5580B62}"/>
          </ac:spMkLst>
        </pc:spChg>
        <pc:spChg chg="mod">
          <ac:chgData name="Tim Andersson" userId="f268c73e-918f-4422-bc49-09d94fa9e6f6" providerId="ADAL" clId="{21B001CF-7546-573F-A5B3-51BBB2D49A56}" dt="2026-05-22T09:08:49.082" v="377" actId="14100"/>
          <ac:spMkLst>
            <pc:docMk/>
            <pc:sldMk cId="777657249" sldId="879"/>
            <ac:spMk id="53" creationId="{0AA7D262-4688-B2F7-4B9F-A1585397D133}"/>
          </ac:spMkLst>
        </pc:spChg>
        <pc:spChg chg="mod">
          <ac:chgData name="Tim Andersson" userId="f268c73e-918f-4422-bc49-09d94fa9e6f6" providerId="ADAL" clId="{21B001CF-7546-573F-A5B3-51BBB2D49A56}" dt="2026-05-22T09:08:49.082" v="377" actId="14100"/>
          <ac:spMkLst>
            <pc:docMk/>
            <pc:sldMk cId="777657249" sldId="879"/>
            <ac:spMk id="57" creationId="{8F26B74B-F0EC-8829-9AA8-5934C89CA152}"/>
          </ac:spMkLst>
        </pc:spChg>
        <pc:spChg chg="mod">
          <ac:chgData name="Tim Andersson" userId="f268c73e-918f-4422-bc49-09d94fa9e6f6" providerId="ADAL" clId="{21B001CF-7546-573F-A5B3-51BBB2D49A56}" dt="2026-05-22T09:08:49.082" v="377" actId="14100"/>
          <ac:spMkLst>
            <pc:docMk/>
            <pc:sldMk cId="777657249" sldId="879"/>
            <ac:spMk id="70" creationId="{A6ABD7C2-C4B1-BAA4-95DD-1CD0A342037A}"/>
          </ac:spMkLst>
        </pc:spChg>
        <pc:spChg chg="mod">
          <ac:chgData name="Tim Andersson" userId="f268c73e-918f-4422-bc49-09d94fa9e6f6" providerId="ADAL" clId="{21B001CF-7546-573F-A5B3-51BBB2D49A56}" dt="2026-05-22T09:08:49.082" v="377" actId="14100"/>
          <ac:spMkLst>
            <pc:docMk/>
            <pc:sldMk cId="777657249" sldId="879"/>
            <ac:spMk id="73" creationId="{CAA021AD-68CB-58EE-1227-9635143FB88E}"/>
          </ac:spMkLst>
        </pc:spChg>
        <pc:spChg chg="mod">
          <ac:chgData name="Tim Andersson" userId="f268c73e-918f-4422-bc49-09d94fa9e6f6" providerId="ADAL" clId="{21B001CF-7546-573F-A5B3-51BBB2D49A56}" dt="2026-05-22T09:08:49.082" v="377" actId="14100"/>
          <ac:spMkLst>
            <pc:docMk/>
            <pc:sldMk cId="777657249" sldId="879"/>
            <ac:spMk id="78" creationId="{4F7254E5-554F-87DD-AB93-FAFA4C06199F}"/>
          </ac:spMkLst>
        </pc:spChg>
        <pc:grpChg chg="mod">
          <ac:chgData name="Tim Andersson" userId="f268c73e-918f-4422-bc49-09d94fa9e6f6" providerId="ADAL" clId="{21B001CF-7546-573F-A5B3-51BBB2D49A56}" dt="2026-05-22T09:00:41.948" v="280" actId="962"/>
          <ac:grpSpMkLst>
            <pc:docMk/>
            <pc:sldMk cId="777657249" sldId="879"/>
            <ac:grpSpMk id="2" creationId="{D5C902AA-B6B5-1C99-B6B2-6D5E1723FA88}"/>
          </ac:grpSpMkLst>
        </pc:grpChg>
        <pc:grpChg chg="del mod">
          <ac:chgData name="Tim Andersson" userId="f268c73e-918f-4422-bc49-09d94fa9e6f6" providerId="ADAL" clId="{21B001CF-7546-573F-A5B3-51BBB2D49A56}" dt="2026-05-22T09:10:05.803" v="388" actId="478"/>
          <ac:grpSpMkLst>
            <pc:docMk/>
            <pc:sldMk cId="777657249" sldId="879"/>
            <ac:grpSpMk id="4" creationId="{812C8C5A-0937-69C1-161D-ACB62F25A55B}"/>
          </ac:grpSpMkLst>
        </pc:grpChg>
        <pc:grpChg chg="mod">
          <ac:chgData name="Tim Andersson" userId="f268c73e-918f-4422-bc49-09d94fa9e6f6" providerId="ADAL" clId="{21B001CF-7546-573F-A5B3-51BBB2D49A56}" dt="2026-05-22T09:00:43.014" v="281" actId="962"/>
          <ac:grpSpMkLst>
            <pc:docMk/>
            <pc:sldMk cId="777657249" sldId="879"/>
            <ac:grpSpMk id="8" creationId="{334A9EF0-9CB9-8C9C-4336-FEFA06443D5F}"/>
          </ac:grpSpMkLst>
        </pc:grpChg>
        <pc:grpChg chg="mod">
          <ac:chgData name="Tim Andersson" userId="f268c73e-918f-4422-bc49-09d94fa9e6f6" providerId="ADAL" clId="{21B001CF-7546-573F-A5B3-51BBB2D49A56}" dt="2026-05-22T09:00:46.485" v="283" actId="962"/>
          <ac:grpSpMkLst>
            <pc:docMk/>
            <pc:sldMk cId="777657249" sldId="879"/>
            <ac:grpSpMk id="10" creationId="{FCF76EB2-E427-F362-D072-F27970E3B8C9}"/>
          </ac:grpSpMkLst>
        </pc:grpChg>
        <pc:grpChg chg="mod">
          <ac:chgData name="Tim Andersson" userId="f268c73e-918f-4422-bc49-09d94fa9e6f6" providerId="ADAL" clId="{21B001CF-7546-573F-A5B3-51BBB2D49A56}" dt="2026-05-22T09:00:32.141" v="266" actId="962"/>
          <ac:grpSpMkLst>
            <pc:docMk/>
            <pc:sldMk cId="777657249" sldId="879"/>
            <ac:grpSpMk id="13" creationId="{3ACE3744-C3B6-F059-643E-04D3A686E77E}"/>
          </ac:grpSpMkLst>
        </pc:grpChg>
        <pc:grpChg chg="mod">
          <ac:chgData name="Tim Andersson" userId="f268c73e-918f-4422-bc49-09d94fa9e6f6" providerId="ADAL" clId="{21B001CF-7546-573F-A5B3-51BBB2D49A56}" dt="2026-05-22T09:00:49.003" v="284" actId="962"/>
          <ac:grpSpMkLst>
            <pc:docMk/>
            <pc:sldMk cId="777657249" sldId="879"/>
            <ac:grpSpMk id="16" creationId="{AFEBE599-6AA0-418F-531E-B607D8F74CC9}"/>
          </ac:grpSpMkLst>
        </pc:grpChg>
        <pc:grpChg chg="mod">
          <ac:chgData name="Tim Andersson" userId="f268c73e-918f-4422-bc49-09d94fa9e6f6" providerId="ADAL" clId="{21B001CF-7546-573F-A5B3-51BBB2D49A56}" dt="2026-05-22T09:00:49.818" v="285" actId="962"/>
          <ac:grpSpMkLst>
            <pc:docMk/>
            <pc:sldMk cId="777657249" sldId="879"/>
            <ac:grpSpMk id="19" creationId="{4DDC180A-EDAB-E5A9-726D-B6E6D7074458}"/>
          </ac:grpSpMkLst>
        </pc:grpChg>
        <pc:grpChg chg="mod">
          <ac:chgData name="Tim Andersson" userId="f268c73e-918f-4422-bc49-09d94fa9e6f6" providerId="ADAL" clId="{21B001CF-7546-573F-A5B3-51BBB2D49A56}" dt="2026-05-22T09:00:32.459" v="267" actId="962"/>
          <ac:grpSpMkLst>
            <pc:docMk/>
            <pc:sldMk cId="777657249" sldId="879"/>
            <ac:grpSpMk id="31" creationId="{F8F05009-38E2-D441-EFB4-1CCBAD3C9F3B}"/>
          </ac:grpSpMkLst>
        </pc:grpChg>
        <pc:grpChg chg="mod">
          <ac:chgData name="Tim Andersson" userId="f268c73e-918f-4422-bc49-09d94fa9e6f6" providerId="ADAL" clId="{21B001CF-7546-573F-A5B3-51BBB2D49A56}" dt="2026-05-22T09:00:33.427" v="272" actId="962"/>
          <ac:grpSpMkLst>
            <pc:docMk/>
            <pc:sldMk cId="777657249" sldId="879"/>
            <ac:grpSpMk id="34" creationId="{32BF5C0A-C835-AAF9-D42C-570562C91C18}"/>
          </ac:grpSpMkLst>
        </pc:grpChg>
        <pc:grpChg chg="mod">
          <ac:chgData name="Tim Andersson" userId="f268c73e-918f-4422-bc49-09d94fa9e6f6" providerId="ADAL" clId="{21B001CF-7546-573F-A5B3-51BBB2D49A56}" dt="2026-05-22T09:00:34.359" v="273" actId="962"/>
          <ac:grpSpMkLst>
            <pc:docMk/>
            <pc:sldMk cId="777657249" sldId="879"/>
            <ac:grpSpMk id="37" creationId="{8C79D11B-08BB-7238-F68A-4E064973C8D5}"/>
          </ac:grpSpMkLst>
        </pc:grpChg>
        <pc:grpChg chg="mod">
          <ac:chgData name="Tim Andersson" userId="f268c73e-918f-4422-bc49-09d94fa9e6f6" providerId="ADAL" clId="{21B001CF-7546-573F-A5B3-51BBB2D49A56}" dt="2026-05-22T09:00:35.027" v="274" actId="962"/>
          <ac:grpSpMkLst>
            <pc:docMk/>
            <pc:sldMk cId="777657249" sldId="879"/>
            <ac:grpSpMk id="43" creationId="{BA4A23EA-656A-E3D3-D45D-562C071F1F25}"/>
          </ac:grpSpMkLst>
        </pc:grpChg>
        <pc:grpChg chg="mod">
          <ac:chgData name="Tim Andersson" userId="f268c73e-918f-4422-bc49-09d94fa9e6f6" providerId="ADAL" clId="{21B001CF-7546-573F-A5B3-51BBB2D49A56}" dt="2026-05-22T09:00:35.583" v="275" actId="962"/>
          <ac:grpSpMkLst>
            <pc:docMk/>
            <pc:sldMk cId="777657249" sldId="879"/>
            <ac:grpSpMk id="46" creationId="{3249CACE-66E8-8778-5D8C-436941C8B247}"/>
          </ac:grpSpMkLst>
        </pc:grpChg>
        <pc:grpChg chg="mod">
          <ac:chgData name="Tim Andersson" userId="f268c73e-918f-4422-bc49-09d94fa9e6f6" providerId="ADAL" clId="{21B001CF-7546-573F-A5B3-51BBB2D49A56}" dt="2026-05-22T09:00:36.035" v="276" actId="962"/>
          <ac:grpSpMkLst>
            <pc:docMk/>
            <pc:sldMk cId="777657249" sldId="879"/>
            <ac:grpSpMk id="49" creationId="{D37770C3-026C-2014-B3ED-A2F83212A49A}"/>
          </ac:grpSpMkLst>
        </pc:grpChg>
        <pc:grpChg chg="mod">
          <ac:chgData name="Tim Andersson" userId="f268c73e-918f-4422-bc49-09d94fa9e6f6" providerId="ADAL" clId="{21B001CF-7546-573F-A5B3-51BBB2D49A56}" dt="2026-05-22T09:00:37.085" v="277" actId="962"/>
          <ac:grpSpMkLst>
            <pc:docMk/>
            <pc:sldMk cId="777657249" sldId="879"/>
            <ac:grpSpMk id="52" creationId="{E5839745-3198-B9C8-2451-2A957460F227}"/>
          </ac:grpSpMkLst>
        </pc:grpChg>
        <pc:grpChg chg="mod">
          <ac:chgData name="Tim Andersson" userId="f268c73e-918f-4422-bc49-09d94fa9e6f6" providerId="ADAL" clId="{21B001CF-7546-573F-A5B3-51BBB2D49A56}" dt="2026-05-22T09:00:37.674" v="278" actId="962"/>
          <ac:grpSpMkLst>
            <pc:docMk/>
            <pc:sldMk cId="777657249" sldId="879"/>
            <ac:grpSpMk id="55" creationId="{4566CDD6-56F0-63DC-DCA5-A5786E23277F}"/>
          </ac:grpSpMkLst>
        </pc:grpChg>
        <pc:grpChg chg="mod">
          <ac:chgData name="Tim Andersson" userId="f268c73e-918f-4422-bc49-09d94fa9e6f6" providerId="ADAL" clId="{21B001CF-7546-573F-A5B3-51BBB2D49A56}" dt="2026-05-22T09:00:38.429" v="279" actId="962"/>
          <ac:grpSpMkLst>
            <pc:docMk/>
            <pc:sldMk cId="777657249" sldId="879"/>
            <ac:grpSpMk id="58" creationId="{9785DCA3-A13A-F7A8-CA21-5882A8EAD527}"/>
          </ac:grpSpMkLst>
        </pc:grpChg>
        <pc:grpChg chg="mod">
          <ac:chgData name="Tim Andersson" userId="f268c73e-918f-4422-bc49-09d94fa9e6f6" providerId="ADAL" clId="{21B001CF-7546-573F-A5B3-51BBB2D49A56}" dt="2026-05-22T09:00:44.085" v="282" actId="962"/>
          <ac:grpSpMkLst>
            <pc:docMk/>
            <pc:sldMk cId="777657249" sldId="879"/>
            <ac:grpSpMk id="72" creationId="{F7E74F2D-4390-721B-08F7-08019080D1E5}"/>
          </ac:grpSpMkLst>
        </pc:grpChg>
        <pc:grpChg chg="mod">
          <ac:chgData name="Tim Andersson" userId="f268c73e-918f-4422-bc49-09d94fa9e6f6" providerId="ADAL" clId="{21B001CF-7546-573F-A5B3-51BBB2D49A56}" dt="2026-05-22T09:00:51.092" v="286" actId="962"/>
          <ac:grpSpMkLst>
            <pc:docMk/>
            <pc:sldMk cId="777657249" sldId="879"/>
            <ac:grpSpMk id="76" creationId="{057ACBC3-60C5-DE55-4189-9D84806CC7D5}"/>
          </ac:grpSpMkLst>
        </pc:grpChg>
        <pc:grpChg chg="mod">
          <ac:chgData name="Tim Andersson" userId="f268c73e-918f-4422-bc49-09d94fa9e6f6" providerId="ADAL" clId="{21B001CF-7546-573F-A5B3-51BBB2D49A56}" dt="2026-05-22T09:00:53.712" v="287" actId="962"/>
          <ac:grpSpMkLst>
            <pc:docMk/>
            <pc:sldMk cId="777657249" sldId="879"/>
            <ac:grpSpMk id="80" creationId="{8568DBF5-CD4B-8E3D-CEC2-8938C99FC79B}"/>
          </ac:grpSpMkLst>
        </pc:grpChg>
        <pc:grpChg chg="mod">
          <ac:chgData name="Tim Andersson" userId="f268c73e-918f-4422-bc49-09d94fa9e6f6" providerId="ADAL" clId="{21B001CF-7546-573F-A5B3-51BBB2D49A56}" dt="2026-05-22T09:00:54.983" v="288" actId="962"/>
          <ac:grpSpMkLst>
            <pc:docMk/>
            <pc:sldMk cId="777657249" sldId="879"/>
            <ac:grpSpMk id="86" creationId="{8D03911C-E4C9-1F73-D0CB-D5916A1B864C}"/>
          </ac:grpSpMkLst>
        </pc:grpChg>
        <pc:grpChg chg="mod">
          <ac:chgData name="Tim Andersson" userId="f268c73e-918f-4422-bc49-09d94fa9e6f6" providerId="ADAL" clId="{21B001CF-7546-573F-A5B3-51BBB2D49A56}" dt="2026-05-22T09:00:56.035" v="289" actId="962"/>
          <ac:grpSpMkLst>
            <pc:docMk/>
            <pc:sldMk cId="777657249" sldId="879"/>
            <ac:grpSpMk id="89" creationId="{BA806577-7942-83B0-6175-619DFD5C6A31}"/>
          </ac:grpSpMkLst>
        </pc:grpChg>
      </pc:sldChg>
      <pc:sldChg chg="modSp add mod ord modNotesTx">
        <pc:chgData name="Tim Andersson" userId="f268c73e-918f-4422-bc49-09d94fa9e6f6" providerId="ADAL" clId="{21B001CF-7546-573F-A5B3-51BBB2D49A56}" dt="2026-04-22T08:44:40.047" v="250" actId="20577"/>
        <pc:sldMkLst>
          <pc:docMk/>
          <pc:sldMk cId="1462419378" sldId="88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2026-05-22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2026-05-22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vgregion.se/ov/varumarkesmanual/tillampningar/skyltar/"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vgregion.se/td-ny/tillganglighetsdatabasen/"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vgregion.se/td-ny/internt-arbete/"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t-d.se/"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fysisktillganglighet.vgregion.se/"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vgregion.se/td-ny/tillganglighetssatsningen/"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Organisatoriskt tillhör vi fastighetsförvaltningen </a:t>
            </a:r>
          </a:p>
          <a:p>
            <a:endParaRPr lang="sv-SE"/>
          </a:p>
          <a:p>
            <a:r>
              <a:rPr lang="sv-SE"/>
              <a:t>Regionen består av 49 kommuner och har 1,7 miljoner invånare.</a:t>
            </a:r>
          </a:p>
          <a:p>
            <a:endParaRPr lang="sv-SE"/>
          </a:p>
          <a:p>
            <a:r>
              <a:rPr lang="en-US" err="1"/>
              <a:t>Kartan</a:t>
            </a:r>
            <a:r>
              <a:rPr lang="en-US"/>
              <a:t> </a:t>
            </a:r>
            <a:r>
              <a:rPr lang="en-US" err="1"/>
              <a:t>visar</a:t>
            </a:r>
            <a:r>
              <a:rPr lang="en-US"/>
              <a:t> </a:t>
            </a:r>
            <a:r>
              <a:rPr lang="en-US" err="1"/>
              <a:t>hela</a:t>
            </a:r>
            <a:r>
              <a:rPr lang="en-US"/>
              <a:t> Sverige </a:t>
            </a:r>
            <a:r>
              <a:rPr lang="en-US" dirty="0"/>
              <a:t>och</a:t>
            </a:r>
            <a:r>
              <a:rPr lang="en-US"/>
              <a:t> de </a:t>
            </a:r>
            <a:r>
              <a:rPr lang="en-US" err="1"/>
              <a:t>rödmarkade</a:t>
            </a:r>
            <a:r>
              <a:rPr lang="en-US"/>
              <a:t> </a:t>
            </a:r>
            <a:r>
              <a:rPr lang="en-US" err="1"/>
              <a:t>område</a:t>
            </a:r>
            <a:r>
              <a:rPr lang="en-US"/>
              <a:t> </a:t>
            </a:r>
            <a:r>
              <a:rPr lang="en-US" err="1"/>
              <a:t>är</a:t>
            </a:r>
            <a:r>
              <a:rPr lang="en-US"/>
              <a:t> </a:t>
            </a:r>
            <a:r>
              <a:rPr lang="en-US" err="1"/>
              <a:t>Västa</a:t>
            </a:r>
            <a:r>
              <a:rPr lang="en-US"/>
              <a:t> </a:t>
            </a:r>
            <a:r>
              <a:rPr lang="en-US" err="1"/>
              <a:t>Götalandsområdet</a:t>
            </a:r>
            <a:r>
              <a:rPr lang="en-US"/>
              <a:t>.</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1122711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8172AA-4DBA-8A63-F814-EBA183BDA02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1FB02CBC-2502-2DC0-6DB7-F7FEE600A606}"/>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60FCBEA-2968-D640-F7EB-DD8821A76D37}"/>
              </a:ext>
            </a:extLst>
          </p:cNvPr>
          <p:cNvSpPr>
            <a:spLocks noGrp="1"/>
          </p:cNvSpPr>
          <p:nvPr>
            <p:ph type="body" idx="1"/>
          </p:nvPr>
        </p:nvSpPr>
        <p:spPr/>
        <p:txBody>
          <a:bodyPr/>
          <a:lstStyle/>
          <a:p>
            <a:r>
              <a:rPr lang="sv-SE" sz="1600" b="1" dirty="0"/>
              <a:t>Områden</a:t>
            </a:r>
          </a:p>
          <a:p>
            <a:r>
              <a:rPr lang="sv-SE" sz="1600" b="1" dirty="0"/>
              <a:t>Förvalta och följa upp TK skylt</a:t>
            </a:r>
          </a:p>
          <a:p>
            <a:pPr marL="434975" lvl="1" indent="-171450">
              <a:buFont typeface="Arial" panose="020B0604020202020204" pitchFamily="34" charset="0"/>
              <a:buChar char="•"/>
            </a:pPr>
            <a:r>
              <a:rPr lang="sv-SE" sz="1400" dirty="0"/>
              <a:t>Påbörja större revidering av TK</a:t>
            </a:r>
          </a:p>
          <a:p>
            <a:r>
              <a:rPr lang="sv-SE" sz="1600" b="1" dirty="0"/>
              <a:t>Hantering av inkommande skyltbeställningar</a:t>
            </a:r>
          </a:p>
          <a:p>
            <a:pPr marL="434975" lvl="1" indent="-171450">
              <a:buFont typeface="Arial" panose="020B0604020202020204" pitchFamily="34" charset="0"/>
              <a:buChar char="•"/>
            </a:pPr>
            <a:r>
              <a:rPr lang="sv-SE" sz="1400" dirty="0"/>
              <a:t>Effektiv hantering av arbetsorder</a:t>
            </a:r>
          </a:p>
          <a:p>
            <a:pPr marL="434975" lvl="1" indent="-171450">
              <a:buFont typeface="Arial" panose="020B0604020202020204" pitchFamily="34" charset="0"/>
              <a:buChar char="•"/>
            </a:pPr>
            <a:r>
              <a:rPr lang="sv-SE" sz="1400" dirty="0"/>
              <a:t>Följa upp debiteringsbar tid (70%)</a:t>
            </a:r>
          </a:p>
          <a:p>
            <a:r>
              <a:rPr lang="sv-SE" sz="1600" b="1" dirty="0"/>
              <a:t>Råd och stöd kring skyltning</a:t>
            </a:r>
          </a:p>
          <a:p>
            <a:pPr marL="434975" lvl="1" indent="-171450">
              <a:buFont typeface="Arial" panose="020B0604020202020204" pitchFamily="34" charset="0"/>
              <a:buChar char="•"/>
            </a:pPr>
            <a:r>
              <a:rPr lang="sv-SE" sz="1400" dirty="0"/>
              <a:t>Skyltprogram</a:t>
            </a:r>
          </a:p>
          <a:p>
            <a:endParaRPr lang="sv-SE" sz="1200" dirty="0"/>
          </a:p>
          <a:p>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Västra Götalandsregionens verksamheter ska alltid skylta på ett genomtänkt sätt med helhetsperspektiv. Varumärkesmanualen beskriver hur skyltar och namnskyltar ska se ut.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Skyltenheten utformar och producerar skyltar och i samarbete med upphandlad skyltleverantör har respektive förvaltnings/bolags kommunikationsavdelning mandat och ansvar för att säkerställa att skyltning följer den skyltriktlinje som beskrivs i varumärkesmanualen.</a:t>
            </a:r>
            <a:br>
              <a:rPr lang="sv-SE" dirty="0"/>
            </a:br>
            <a:r>
              <a:rPr lang="sv-SE" dirty="0">
                <a:hlinkClick r:id="rId3"/>
              </a:rPr>
              <a:t>Skyltenheten</a:t>
            </a:r>
            <a:endParaRPr lang="sv-SE" dirty="0"/>
          </a:p>
          <a:p>
            <a:endParaRPr lang="sv-SE" sz="1200" dirty="0"/>
          </a:p>
        </p:txBody>
      </p:sp>
      <p:sp>
        <p:nvSpPr>
          <p:cNvPr id="4" name="Platshållare för bildnummer 3">
            <a:extLst>
              <a:ext uri="{FF2B5EF4-FFF2-40B4-BE49-F238E27FC236}">
                <a16:creationId xmlns:a16="http://schemas.microsoft.com/office/drawing/2014/main" id="{8B972370-10BA-56D2-AFC6-5EF4F7825FB0}"/>
              </a:ext>
            </a:extLst>
          </p:cNvPr>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696974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Tillgänglighet fastighet verkar för en tillgänglig och användbar fysisk miljö inom de verksamheter VGR äger, har avtal med eller finansierar. </a:t>
            </a:r>
          </a:p>
          <a:p>
            <a:r>
              <a:rPr lang="sv-SE" dirty="0"/>
              <a:t>Vi förvaltar, underhåller och utvecklar Tillgänglighetsdatabasen (TD).</a:t>
            </a:r>
          </a:p>
          <a:p>
            <a:r>
              <a:rPr lang="sv-SE" dirty="0"/>
              <a:t>Vi möjliggör användandet av TD för externa avtalsparter, så som kommuner och andra regioner.</a:t>
            </a:r>
          </a:p>
          <a:p>
            <a:r>
              <a:rPr lang="sv-SE" dirty="0"/>
              <a:t>Genom att kontinuerligt inventera verksamheternas lokaler och publicera det i TD, informeras besökaren och verksamheten om den fysiska tillgängligheten.</a:t>
            </a:r>
          </a:p>
          <a:p>
            <a:r>
              <a:rPr lang="sv-SE" dirty="0"/>
              <a:t>Vi förvaltar och uppdaterar </a:t>
            </a:r>
            <a:r>
              <a:rPr lang="sv-SE" dirty="0" err="1"/>
              <a:t>VGR:s</a:t>
            </a:r>
            <a:r>
              <a:rPr lang="sv-SE" dirty="0"/>
              <a:t> Riktlinjer och standarder för fysisk tillgänglighet - tillgängliga och användbara miljöer. Riktlinjerna följs upp i </a:t>
            </a:r>
            <a:r>
              <a:rPr lang="sv-SE" dirty="0" err="1"/>
              <a:t>VGR:s</a:t>
            </a:r>
            <a:r>
              <a:rPr lang="sv-SE" dirty="0"/>
              <a:t> egenägda fastigheter genom åtgärdsinventering. Vi bistår regionområdet med sakkunnig kompetens och rådgivning inom tillgänglighet, planering, projektering och utveckling av nya miljöer.</a:t>
            </a:r>
          </a:p>
          <a:p>
            <a:r>
              <a:rPr lang="sv-SE" dirty="0"/>
              <a:t>Vi ger unga vuxna personer som har varit ifrån eller inte kommit in på arbetsmarknaden möjlighet till arbete genom regionens arbetsmarknadssatsning</a:t>
            </a:r>
          </a:p>
          <a:p>
            <a:r>
              <a:rPr lang="sv-SE" dirty="0"/>
              <a:t>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1672732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TD är ursprungligen framtagen 2005 av Västra Götalandsregionen, Turistrådet Västsverige (tidigare Västsvenska Turistrådet), den samlade funktionshindersrörelsen i Västsverige i samverkan med företag och kommuner i Västra Götaland.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Arvsfonden har genom sitt ekonomiska stöd möjliggjort databasens utveckling. I detta arbete har såväl regionala som nationella funktionshindersorganisationer deltagit.</a:t>
            </a:r>
          </a:p>
          <a:p>
            <a:endParaRPr lang="sv-SE" dirty="0"/>
          </a:p>
          <a:p>
            <a:r>
              <a:rPr lang="sv-SE" dirty="0"/>
              <a:t>TD – Bra för alla, nödvändigt för några.</a:t>
            </a:r>
          </a:p>
          <a:p>
            <a:r>
              <a:rPr lang="sv-SE" dirty="0"/>
              <a:t>TD är en databas som erbjuder information om fysisk tillgänglighet inför besök på olika platser. Det handlar om allt från fiskeplats, museum till vårdcentral och bibliotek. Besökaren kan utifrån sina egna förutsättningar avgöra om besöksmålet är tillgängligt och förbereda sig. Databasen kan även användas som ett verktyg för att inventera, följa upp och planera åtgärder för att förbättra den fysiska tillgängligheten. TD baseras på Västra Götalandsregionens ”Riktlinjer och standarder för fysisk tillgänglighet – tillgängliga och användbara miljöer version 3.2 2023".</a:t>
            </a:r>
            <a:br>
              <a:rPr lang="sv-SE" dirty="0"/>
            </a:br>
            <a:r>
              <a:rPr lang="sv-SE" dirty="0">
                <a:hlinkClick r:id="rId3"/>
              </a:rPr>
              <a:t>Tillgänglighetsdatabasen</a:t>
            </a:r>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954491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Ungefärliga siffror för 2025. </a:t>
            </a:r>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3819908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Klicka på länken och visa besöksvyn.</a:t>
            </a:r>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24034400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 verksamheter som VGR finansierar, upphandlar och har avtal med ska inventeras i TD. Tillgänglighet fastighet </a:t>
            </a:r>
            <a:r>
              <a:rPr lang="sv-SE" dirty="0" err="1"/>
              <a:t>åtgärdsinventerar</a:t>
            </a:r>
            <a:r>
              <a:rPr lang="sv-SE" dirty="0"/>
              <a:t> egenägda fastigheter och </a:t>
            </a:r>
            <a:r>
              <a:rPr lang="sv-SE" dirty="0" err="1"/>
              <a:t>besöksinventerar</a:t>
            </a:r>
            <a:r>
              <a:rPr lang="sv-SE" dirty="0"/>
              <a:t> övrig verksamhet. Åtgärdsinventeringen syftar till att arbeta med förbättringar av den fysiska tillgänglighet och TD-åtgärdsrapport förmedlas till ansvariga interna fastighetsförvaltare efter genomförd inventering. Besöksinventeringen syftar till att ge personer möjlighet att förbereda sig inför sitt besök genom att beskriva den fysiska tillgängligheten på webben.</a:t>
            </a:r>
            <a:br>
              <a:rPr lang="sv-SE" dirty="0"/>
            </a:br>
            <a:r>
              <a:rPr lang="sv-SE" dirty="0">
                <a:hlinkClick r:id="rId3"/>
              </a:rPr>
              <a:t>Internt arbete</a:t>
            </a:r>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3025126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22F686-7A1E-F5E4-3AAE-29122DE8514C}"/>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4DA7F25-F3CF-22BC-86D6-FD0E5B802906}"/>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2BBB9C47-AA1E-9B04-2064-87EDCD93E16F}"/>
              </a:ext>
            </a:extLst>
          </p:cNvPr>
          <p:cNvSpPr>
            <a:spLocks noGrp="1"/>
          </p:cNvSpPr>
          <p:nvPr>
            <p:ph type="body" idx="1"/>
          </p:nvPr>
        </p:nvSpPr>
        <p:spPr/>
        <p:txBody>
          <a:bodyPr/>
          <a:lstStyle/>
          <a:p>
            <a:r>
              <a:rPr lang="sv-SE" dirty="0"/>
              <a:t>De webbaserade ”Riktlinjer och standarder för fysisk tillgänglighet - tillgängliga och användbara miljöer version 3.2 2023” anger vad som ska uppfyllas av de fastigheter och verksamheter som Västra Götalandsregionen äger, finansierar, upphandlar och har avtal med.</a:t>
            </a:r>
          </a:p>
          <a:p>
            <a:r>
              <a:rPr lang="sv-SE" dirty="0"/>
              <a:t>För att verifiera uppfyllnad av grön respektive gul standard av fastigheter och verksamheter sker inventering i </a:t>
            </a:r>
            <a:r>
              <a:rPr lang="sv-SE" dirty="0">
                <a:hlinkClick r:id="rId3"/>
              </a:rPr>
              <a:t>TD - Tillgänglighetsdatabasen (t-d.se)</a:t>
            </a:r>
            <a:r>
              <a:rPr lang="sv-SE" dirty="0"/>
              <a:t>. Via TD-åtgärdsrapport analyseras om och hur åtgärder ska hanteras av sakkunnig i tillgänglighet. Speciella skäl kan finnas för att ansöka om avsteg. Fastighetsförvaltare får en återkoppling på åtgärder med prioritering av potentiella EAH (enkelt avhjälpta hinder). Uppföljning sker efter genomförda åtgärder.</a:t>
            </a:r>
          </a:p>
          <a:p>
            <a:br>
              <a:rPr lang="sv-SE" dirty="0"/>
            </a:br>
            <a:r>
              <a:rPr lang="sv-SE" dirty="0">
                <a:hlinkClick r:id="rId4"/>
              </a:rPr>
              <a:t>Fysisk Tillgänglighet</a:t>
            </a:r>
            <a:endParaRPr lang="sv-SE" dirty="0"/>
          </a:p>
          <a:p>
            <a:endParaRPr lang="sv-SE" dirty="0"/>
          </a:p>
        </p:txBody>
      </p:sp>
      <p:sp>
        <p:nvSpPr>
          <p:cNvPr id="4" name="Platshållare för bildnummer 3">
            <a:extLst>
              <a:ext uri="{FF2B5EF4-FFF2-40B4-BE49-F238E27FC236}">
                <a16:creationId xmlns:a16="http://schemas.microsoft.com/office/drawing/2014/main" id="{2FCE9F7D-F678-CA62-8FCD-1121659C4141}"/>
              </a:ext>
            </a:extLst>
          </p:cNvPr>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2971552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BA84E-1BAF-50CE-64F7-E4259ECEFCD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AAFED7C-5522-B709-466F-0C21755ACEB6}"/>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ABFFD35-1684-7322-D783-3F25424E230D}"/>
              </a:ext>
            </a:extLst>
          </p:cNvPr>
          <p:cNvSpPr>
            <a:spLocks noGrp="1"/>
          </p:cNvSpPr>
          <p:nvPr>
            <p:ph type="body" idx="1"/>
          </p:nvPr>
        </p:nvSpPr>
        <p:spPr/>
        <p:txBody>
          <a:bodyPr/>
          <a:lstStyle/>
          <a:p>
            <a:r>
              <a:rPr lang="sv-SE" dirty="0"/>
              <a:t>Sedan 2013 bedriver Tillgänglighet fastighet en arbetsmarknadsinsats för långtidsarbetssökande unga vuxna med stöd från PILA och Arbetsförmedlingen. De verksamheter som Västra Götalandsregionen finansierar, upphandlar och har avtal med inventeras i Tillgänglighetsdatabasen - TD. Syftet är att ge invånare och besökare till verksamheterna möjlighet att förbereda sig inför sitt besök genom att beskriva den fysiska tillgängligheten på webben.</a:t>
            </a:r>
            <a:br>
              <a:rPr lang="sv-SE" dirty="0"/>
            </a:br>
            <a:r>
              <a:rPr lang="sv-SE" dirty="0">
                <a:hlinkClick r:id="rId3"/>
              </a:rPr>
              <a:t>Tillgänglighetssatsningen</a:t>
            </a:r>
            <a:endParaRPr lang="sv-SE" dirty="0"/>
          </a:p>
          <a:p>
            <a:endParaRPr lang="sv-SE" dirty="0"/>
          </a:p>
        </p:txBody>
      </p:sp>
      <p:sp>
        <p:nvSpPr>
          <p:cNvPr id="4" name="Platshållare för bildnummer 3">
            <a:extLst>
              <a:ext uri="{FF2B5EF4-FFF2-40B4-BE49-F238E27FC236}">
                <a16:creationId xmlns:a16="http://schemas.microsoft.com/office/drawing/2014/main" id="{186C95E3-A533-BF42-F6C2-028F712CE641}"/>
              </a:ext>
            </a:extLst>
          </p:cNvPr>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36201847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2026-05-22</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2026-05-22</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A23CABE3-5ECA-4CF2-9328-BB6E63C77CA7}" type="datetime1">
              <a:rPr lang="sv-SE" smtClean="0"/>
              <a:t>2026-05-22</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710400" y="2400000"/>
            <a:ext cx="10771200" cy="3600000"/>
          </a:xfrm>
        </p:spPr>
        <p:txBody>
          <a:bodyPr numCol="2" spcCol="18000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4263232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2026-05-22</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2026-05-22</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2026-05-22</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2026-05-22</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2026-05-22</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2026-05-22</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2026-05-22</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2026-05-22</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2026-05-22</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 id="2147483662" r:id="rId11"/>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vgregion.se/td-ny/internt-arbete/"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8.jpeg"/><Relationship Id="rId4" Type="http://schemas.openxmlformats.org/officeDocument/2006/relationships/hyperlink" Target="https://td.vgregion.se/internt-arbet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fysisktillganglighet.vgregion.se/"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hyperlink" Target="https://td.vgregion.se/tillganglighetssatsningen/"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t-d.se/" TargetMode="External"/><Relationship Id="rId7" Type="http://schemas.openxmlformats.org/officeDocument/2006/relationships/image" Target="../media/image12.png"/><Relationship Id="rId2" Type="http://schemas.openxmlformats.org/officeDocument/2006/relationships/hyperlink" Target="https://td.vgregion.se/" TargetMode="Externa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hyperlink" Target="https://www.vgregion.se/ov/varumarkesmanual/tillampningar/skyltar/" TargetMode="External"/><Relationship Id="rId10" Type="http://schemas.openxmlformats.org/officeDocument/2006/relationships/image" Target="../media/image15.png"/><Relationship Id="rId4" Type="http://schemas.openxmlformats.org/officeDocument/2006/relationships/hyperlink" Target="https://fysisktillganglighet.vgregion.se/" TargetMode="External"/><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www.t-d.se/sv/TD4/Avtal/VGR/Botaniska-Tradgarden/"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92E9636-BB56-701D-BF65-4BE9844EBF9A}"/>
              </a:ext>
            </a:extLst>
          </p:cNvPr>
          <p:cNvSpPr>
            <a:spLocks noGrp="1"/>
          </p:cNvSpPr>
          <p:nvPr>
            <p:ph type="ctrTitle"/>
          </p:nvPr>
        </p:nvSpPr>
        <p:spPr>
          <a:xfrm>
            <a:off x="921036" y="1828810"/>
            <a:ext cx="5102078" cy="2387600"/>
          </a:xfrm>
        </p:spPr>
        <p:txBody>
          <a:bodyPr/>
          <a:lstStyle/>
          <a:p>
            <a:r>
              <a:rPr lang="sv-SE" dirty="0"/>
              <a:t>Enhet Tillgänglighet Fastighet och Skyltenhet</a:t>
            </a:r>
          </a:p>
        </p:txBody>
      </p:sp>
      <p:sp>
        <p:nvSpPr>
          <p:cNvPr id="4" name="Platshållare för datum 3">
            <a:extLst>
              <a:ext uri="{FF2B5EF4-FFF2-40B4-BE49-F238E27FC236}">
                <a16:creationId xmlns:a16="http://schemas.microsoft.com/office/drawing/2014/main" id="{D7639079-33C4-73BF-CF78-5AD17D1435C2}"/>
              </a:ext>
            </a:extLst>
          </p:cNvPr>
          <p:cNvSpPr>
            <a:spLocks noGrp="1"/>
          </p:cNvSpPr>
          <p:nvPr>
            <p:ph type="dt" sz="half" idx="10"/>
          </p:nvPr>
        </p:nvSpPr>
        <p:spPr/>
        <p:txBody>
          <a:bodyPr/>
          <a:lstStyle/>
          <a:p>
            <a:fld id="{5A1A9ECC-DD52-4BAE-8436-3D4B0CE1438D}" type="datetime1">
              <a:rPr lang="sv-SE" smtClean="0"/>
              <a:t>2026-05-22</a:t>
            </a:fld>
            <a:endParaRPr lang="sv-SE"/>
          </a:p>
        </p:txBody>
      </p:sp>
    </p:spTree>
    <p:extLst>
      <p:ext uri="{BB962C8B-B14F-4D97-AF65-F5344CB8AC3E}">
        <p14:creationId xmlns:p14="http://schemas.microsoft.com/office/powerpoint/2010/main" val="3381747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A5DD66-8D31-E8D7-13D7-CEFAE88AE4D9}"/>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8167B7C5-8887-84B6-5B6D-3E0FBB5A7F73}"/>
              </a:ext>
            </a:extLst>
          </p:cNvPr>
          <p:cNvSpPr>
            <a:spLocks noGrp="1"/>
          </p:cNvSpPr>
          <p:nvPr>
            <p:ph type="title"/>
          </p:nvPr>
        </p:nvSpPr>
        <p:spPr>
          <a:xfrm>
            <a:off x="387350" y="358569"/>
            <a:ext cx="6116594" cy="1047750"/>
          </a:xfrm>
        </p:spPr>
        <p:txBody>
          <a:bodyPr/>
          <a:lstStyle/>
          <a:p>
            <a:r>
              <a:rPr lang="sv-SE" sz="3200" dirty="0"/>
              <a:t>Stöd till verksamheter</a:t>
            </a:r>
          </a:p>
        </p:txBody>
      </p:sp>
      <p:sp>
        <p:nvSpPr>
          <p:cNvPr id="3" name="Platshållare för innehåll 2">
            <a:extLst>
              <a:ext uri="{FF2B5EF4-FFF2-40B4-BE49-F238E27FC236}">
                <a16:creationId xmlns:a16="http://schemas.microsoft.com/office/drawing/2014/main" id="{A1906C6B-7648-56A6-338D-68E9A0689B0A}"/>
              </a:ext>
            </a:extLst>
          </p:cNvPr>
          <p:cNvSpPr>
            <a:spLocks noGrp="1"/>
          </p:cNvSpPr>
          <p:nvPr>
            <p:ph sz="quarter" idx="14"/>
          </p:nvPr>
        </p:nvSpPr>
        <p:spPr>
          <a:xfrm>
            <a:off x="387350" y="1694691"/>
            <a:ext cx="5931243" cy="3756990"/>
          </a:xfrm>
        </p:spPr>
        <p:txBody>
          <a:bodyPr/>
          <a:lstStyle/>
          <a:p>
            <a:r>
              <a:rPr lang="sv-SE" sz="1800" dirty="0"/>
              <a:t>De verksamheter som VGR finansierar, upphandlar och har avtal med ska inventeras i TD. </a:t>
            </a:r>
          </a:p>
          <a:p>
            <a:pPr lvl="1"/>
            <a:r>
              <a:rPr lang="sv-SE" sz="1600" dirty="0"/>
              <a:t>Besöksinventering - ge personer möjlighet att förbereda sig inför sitt besök genom att beskriva den fysiska tillgängligheten på webben.</a:t>
            </a:r>
          </a:p>
          <a:p>
            <a:pPr lvl="1"/>
            <a:r>
              <a:rPr lang="sv-SE" sz="1600" dirty="0"/>
              <a:t>Åtgärdsinventering - förbättringar av den fysiska tillgänglighet, TD-åtgärdsrapport förmedlas till ansvariga interna fastighetsförvaltare efter genomförd inventering. </a:t>
            </a:r>
          </a:p>
          <a:p>
            <a:pPr marL="266700" lvl="1" indent="0">
              <a:buNone/>
            </a:pPr>
            <a:endParaRPr lang="sv-SE" sz="1600" dirty="0">
              <a:hlinkClick r:id="rId3"/>
            </a:endParaRPr>
          </a:p>
          <a:p>
            <a:pPr marL="266700" lvl="1" indent="0">
              <a:buNone/>
            </a:pPr>
            <a:r>
              <a:rPr lang="sv-SE" sz="1600" dirty="0">
                <a:hlinkClick r:id="rId4"/>
              </a:rPr>
              <a:t>Läs mer: Internt arbete</a:t>
            </a:r>
            <a:endParaRPr lang="sv-SE" sz="1600" dirty="0"/>
          </a:p>
        </p:txBody>
      </p:sp>
      <p:sp>
        <p:nvSpPr>
          <p:cNvPr id="5" name="Platshållare för datum 4">
            <a:extLst>
              <a:ext uri="{FF2B5EF4-FFF2-40B4-BE49-F238E27FC236}">
                <a16:creationId xmlns:a16="http://schemas.microsoft.com/office/drawing/2014/main" id="{129BCBB8-5782-F400-2647-F3B22755B7B1}"/>
              </a:ext>
            </a:extLst>
          </p:cNvPr>
          <p:cNvSpPr>
            <a:spLocks noGrp="1"/>
          </p:cNvSpPr>
          <p:nvPr>
            <p:ph type="dt" sz="half" idx="15"/>
          </p:nvPr>
        </p:nvSpPr>
        <p:spPr/>
        <p:txBody>
          <a:bodyPr/>
          <a:lstStyle/>
          <a:p>
            <a:fld id="{B0743B6B-FC1D-4E5C-878B-68715B5874CD}" type="datetime1">
              <a:rPr lang="sv-SE" smtClean="0"/>
              <a:t>2026-05-22</a:t>
            </a:fld>
            <a:endParaRPr lang="sv-SE"/>
          </a:p>
        </p:txBody>
      </p:sp>
      <p:pic>
        <p:nvPicPr>
          <p:cNvPr id="6" name="Platshållare för bild 5" descr="Butiksägare står i entrédörren till ”Tobbes Gott &amp; Snask”, Entrédörren är ovanför 3 trappsteg, och en person i rullstol sitter nedanför trappan.">
            <a:extLst>
              <a:ext uri="{FF2B5EF4-FFF2-40B4-BE49-F238E27FC236}">
                <a16:creationId xmlns:a16="http://schemas.microsoft.com/office/drawing/2014/main" id="{0D306DED-8964-D648-895D-39E871B218AB}"/>
              </a:ext>
            </a:extLst>
          </p:cNvPr>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l="847" r="847"/>
          <a:stretch>
            <a:fillRect/>
          </a:stretch>
        </p:blipFill>
        <p:spPr>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Tree>
    <p:extLst>
      <p:ext uri="{BB962C8B-B14F-4D97-AF65-F5344CB8AC3E}">
        <p14:creationId xmlns:p14="http://schemas.microsoft.com/office/powerpoint/2010/main" val="2822128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F82D31-049D-06D6-732E-42B63AB19724}"/>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0C45237F-487F-247E-25E0-694525CEA1AE}"/>
              </a:ext>
            </a:extLst>
          </p:cNvPr>
          <p:cNvSpPr>
            <a:spLocks noGrp="1"/>
          </p:cNvSpPr>
          <p:nvPr>
            <p:ph type="title"/>
          </p:nvPr>
        </p:nvSpPr>
        <p:spPr>
          <a:xfrm>
            <a:off x="443551" y="207368"/>
            <a:ext cx="6116594" cy="1047750"/>
          </a:xfrm>
        </p:spPr>
        <p:txBody>
          <a:bodyPr/>
          <a:lstStyle/>
          <a:p>
            <a:r>
              <a:rPr lang="sv-SE" sz="3200" dirty="0"/>
              <a:t>Riktlinjer fysisk tillgänglighet</a:t>
            </a:r>
          </a:p>
        </p:txBody>
      </p:sp>
      <p:sp>
        <p:nvSpPr>
          <p:cNvPr id="3" name="Platshållare för innehåll 2">
            <a:extLst>
              <a:ext uri="{FF2B5EF4-FFF2-40B4-BE49-F238E27FC236}">
                <a16:creationId xmlns:a16="http://schemas.microsoft.com/office/drawing/2014/main" id="{DD91F500-C3A7-234A-0EFA-2C45ECBB42D1}"/>
              </a:ext>
            </a:extLst>
          </p:cNvPr>
          <p:cNvSpPr>
            <a:spLocks noGrp="1"/>
          </p:cNvSpPr>
          <p:nvPr>
            <p:ph sz="quarter" idx="14"/>
          </p:nvPr>
        </p:nvSpPr>
        <p:spPr>
          <a:xfrm>
            <a:off x="387350" y="1786480"/>
            <a:ext cx="5931243" cy="3756990"/>
          </a:xfrm>
        </p:spPr>
        <p:txBody>
          <a:bodyPr/>
          <a:lstStyle/>
          <a:p>
            <a:pPr marL="285750" indent="-285750">
              <a:buFont typeface="Arial" panose="020B0604020202020204" pitchFamily="34" charset="0"/>
              <a:buChar char="•"/>
            </a:pPr>
            <a:r>
              <a:rPr lang="sv-SE" sz="1800" dirty="0"/>
              <a:t>De webbaserade ”Riktlinjer och standarder för fysisk tillgänglighet - tillgängliga och användbara miljöer version 3.2 2023” anger vad som ska uppfyllas av de fastigheter och verksamheter som Västra Götalandsregionen äger, finansierar, upphandlar och har avtal med.</a:t>
            </a:r>
          </a:p>
          <a:p>
            <a:pPr marL="285750" indent="-285750">
              <a:buFont typeface="Arial" panose="020B0604020202020204" pitchFamily="34" charset="0"/>
              <a:buChar char="•"/>
            </a:pPr>
            <a:r>
              <a:rPr lang="sv-SE" sz="1800" dirty="0"/>
              <a:t>Återkoppling på åtgärder och prioritering av potentiella EAH (enkelt avhjälpta hinder) inom egenägda fastigheter.</a:t>
            </a:r>
          </a:p>
          <a:p>
            <a:br>
              <a:rPr lang="sv-SE" sz="1600" dirty="0"/>
            </a:br>
            <a:r>
              <a:rPr lang="sv-SE" sz="1600" dirty="0">
                <a:hlinkClick r:id="rId3"/>
              </a:rPr>
              <a:t>Läs mer: Fysisk Tillgänglighet</a:t>
            </a:r>
            <a:endParaRPr lang="sv-SE" sz="1600" dirty="0"/>
          </a:p>
        </p:txBody>
      </p:sp>
      <p:sp>
        <p:nvSpPr>
          <p:cNvPr id="5" name="Platshållare för datum 4">
            <a:extLst>
              <a:ext uri="{FF2B5EF4-FFF2-40B4-BE49-F238E27FC236}">
                <a16:creationId xmlns:a16="http://schemas.microsoft.com/office/drawing/2014/main" id="{54D46B6A-77C6-2D60-2FC4-7CBCF0155DBE}"/>
              </a:ext>
            </a:extLst>
          </p:cNvPr>
          <p:cNvSpPr>
            <a:spLocks noGrp="1"/>
          </p:cNvSpPr>
          <p:nvPr>
            <p:ph type="dt" sz="half" idx="15"/>
          </p:nvPr>
        </p:nvSpPr>
        <p:spPr/>
        <p:txBody>
          <a:bodyPr/>
          <a:lstStyle/>
          <a:p>
            <a:fld id="{B0743B6B-FC1D-4E5C-878B-68715B5874CD}" type="datetime1">
              <a:rPr lang="sv-SE" smtClean="0"/>
              <a:t>2026-05-22</a:t>
            </a:fld>
            <a:endParaRPr lang="sv-SE"/>
          </a:p>
        </p:txBody>
      </p:sp>
      <p:pic>
        <p:nvPicPr>
          <p:cNvPr id="6" name="Platshållare för bild 6" descr="Fotografi som visar en person som placerar en kontrastmätare på ett taktilt ledstråk i en korridor.">
            <a:extLst>
              <a:ext uri="{FF2B5EF4-FFF2-40B4-BE49-F238E27FC236}">
                <a16:creationId xmlns:a16="http://schemas.microsoft.com/office/drawing/2014/main" id="{F16B63BD-4B48-E34F-C50E-E6FE9B284213}"/>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26831" r="26831"/>
          <a:stretch>
            <a:fillRect/>
          </a:stretch>
        </p:blipFill>
        <p:spPr>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1544529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BBF65-F49B-F00E-F437-1DCA24BA39BB}"/>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57A2C8C6-A1E1-550A-CCBA-F9CE462FC3C5}"/>
              </a:ext>
            </a:extLst>
          </p:cNvPr>
          <p:cNvSpPr>
            <a:spLocks noGrp="1"/>
          </p:cNvSpPr>
          <p:nvPr>
            <p:ph type="title"/>
          </p:nvPr>
        </p:nvSpPr>
        <p:spPr>
          <a:xfrm>
            <a:off x="443551" y="-142877"/>
            <a:ext cx="6116594" cy="1047750"/>
          </a:xfrm>
        </p:spPr>
        <p:txBody>
          <a:bodyPr/>
          <a:lstStyle/>
          <a:p>
            <a:r>
              <a:rPr lang="sv-SE" sz="3200" dirty="0"/>
              <a:t>Tillgänglighetssatsningen</a:t>
            </a:r>
          </a:p>
        </p:txBody>
      </p:sp>
      <p:sp>
        <p:nvSpPr>
          <p:cNvPr id="3" name="Platshållare för innehåll 2">
            <a:extLst>
              <a:ext uri="{FF2B5EF4-FFF2-40B4-BE49-F238E27FC236}">
                <a16:creationId xmlns:a16="http://schemas.microsoft.com/office/drawing/2014/main" id="{57BAFC8E-635B-F003-5F59-8A05CE7F4903}"/>
              </a:ext>
            </a:extLst>
          </p:cNvPr>
          <p:cNvSpPr>
            <a:spLocks noGrp="1"/>
          </p:cNvSpPr>
          <p:nvPr>
            <p:ph sz="quarter" idx="14"/>
          </p:nvPr>
        </p:nvSpPr>
        <p:spPr>
          <a:xfrm>
            <a:off x="387350" y="1388273"/>
            <a:ext cx="5931243" cy="3756990"/>
          </a:xfrm>
        </p:spPr>
        <p:txBody>
          <a:bodyPr/>
          <a:lstStyle/>
          <a:p>
            <a:pPr marL="285750" indent="-285750">
              <a:buFont typeface="Arial" panose="020B0604020202020204" pitchFamily="34" charset="0"/>
              <a:buChar char="•"/>
            </a:pPr>
            <a:r>
              <a:rPr lang="sv-SE" sz="1800" dirty="0"/>
              <a:t>Sedan 2013 bedriver Tillgänglighet fastighet en arbetsmarknadsinsats för långtidsarbetssökande unga vuxna med stöd från PILA och Arbetsförmedlingen. </a:t>
            </a:r>
          </a:p>
          <a:p>
            <a:pPr marL="819150" lvl="1" indent="-285750">
              <a:buFont typeface="Arial" panose="020B0604020202020204" pitchFamily="34" charset="0"/>
              <a:buChar char="•"/>
            </a:pPr>
            <a:r>
              <a:rPr lang="sv-SE" sz="1600" dirty="0"/>
              <a:t>Över 150 personer har anställts och 50 till 70% gått vidare med annan sysselsättning</a:t>
            </a:r>
          </a:p>
          <a:p>
            <a:pPr marL="342900" indent="-342900">
              <a:buFont typeface="Arial" panose="020B0604020202020204" pitchFamily="34" charset="0"/>
              <a:buChar char="•"/>
            </a:pPr>
            <a:r>
              <a:rPr lang="sv-SE" sz="2000" dirty="0"/>
              <a:t>Placeringsort Vänersborg</a:t>
            </a:r>
          </a:p>
          <a:p>
            <a:pPr marL="876300" lvl="1" indent="-342900">
              <a:buFont typeface="Arial" panose="020B0604020202020204" pitchFamily="34" charset="0"/>
              <a:buChar char="•"/>
            </a:pPr>
            <a:r>
              <a:rPr lang="sv-SE" sz="1600" dirty="0"/>
              <a:t>1 samordnare</a:t>
            </a:r>
          </a:p>
          <a:p>
            <a:pPr marL="876300" lvl="1" indent="-342900">
              <a:buFont typeface="Arial" panose="020B0604020202020204" pitchFamily="34" charset="0"/>
              <a:buChar char="•"/>
            </a:pPr>
            <a:r>
              <a:rPr lang="sv-SE" sz="1600" dirty="0"/>
              <a:t>2 handledare</a:t>
            </a:r>
          </a:p>
          <a:p>
            <a:pPr marL="876300" lvl="1" indent="-342900">
              <a:buFont typeface="Arial" panose="020B0604020202020204" pitchFamily="34" charset="0"/>
              <a:buChar char="•"/>
            </a:pPr>
            <a:r>
              <a:rPr lang="sv-SE" sz="1600" dirty="0"/>
              <a:t>13 inventerare</a:t>
            </a:r>
          </a:p>
          <a:p>
            <a:r>
              <a:rPr lang="sv-SE" sz="1600" dirty="0">
                <a:hlinkClick r:id="rId3"/>
              </a:rPr>
              <a:t>Läs mer: Tillgänglighetssatsningen</a:t>
            </a:r>
            <a:endParaRPr lang="sv-SE" sz="1600" dirty="0"/>
          </a:p>
        </p:txBody>
      </p:sp>
      <p:sp>
        <p:nvSpPr>
          <p:cNvPr id="5" name="Platshållare för datum 4">
            <a:extLst>
              <a:ext uri="{FF2B5EF4-FFF2-40B4-BE49-F238E27FC236}">
                <a16:creationId xmlns:a16="http://schemas.microsoft.com/office/drawing/2014/main" id="{058C89F6-EE72-5DB7-A627-3A7E97828F7B}"/>
              </a:ext>
            </a:extLst>
          </p:cNvPr>
          <p:cNvSpPr>
            <a:spLocks noGrp="1"/>
          </p:cNvSpPr>
          <p:nvPr>
            <p:ph type="dt" sz="half" idx="15"/>
          </p:nvPr>
        </p:nvSpPr>
        <p:spPr/>
        <p:txBody>
          <a:bodyPr/>
          <a:lstStyle/>
          <a:p>
            <a:fld id="{B0743B6B-FC1D-4E5C-878B-68715B5874CD}" type="datetime1">
              <a:rPr lang="sv-SE" smtClean="0"/>
              <a:t>2026-05-22</a:t>
            </a:fld>
            <a:endParaRPr lang="sv-SE"/>
          </a:p>
        </p:txBody>
      </p:sp>
      <p:pic>
        <p:nvPicPr>
          <p:cNvPr id="6" name="Platshållare för bild 10" descr="Två personer är ute och inventerar i skogen, båda två står med ryggen emot kameran och har svarta ryggsäckar märkta TD.">
            <a:extLst>
              <a:ext uri="{FF2B5EF4-FFF2-40B4-BE49-F238E27FC236}">
                <a16:creationId xmlns:a16="http://schemas.microsoft.com/office/drawing/2014/main" id="{D27A7194-C748-0742-951B-C1C80750DB5B}"/>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19108" r="19108"/>
          <a:stretch>
            <a:fillRect/>
          </a:stretch>
        </p:blipFill>
        <p:spPr>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2591794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0F8E2B6-8287-C3D5-BB94-55DA41396AF9}"/>
              </a:ext>
            </a:extLst>
          </p:cNvPr>
          <p:cNvSpPr>
            <a:spLocks noGrp="1"/>
          </p:cNvSpPr>
          <p:nvPr>
            <p:ph type="title"/>
          </p:nvPr>
        </p:nvSpPr>
        <p:spPr/>
        <p:txBody>
          <a:bodyPr/>
          <a:lstStyle/>
          <a:p>
            <a:r>
              <a:rPr lang="sv-SE" sz="3200" dirty="0"/>
              <a:t>Vill du veta mer?</a:t>
            </a:r>
          </a:p>
        </p:txBody>
      </p:sp>
      <p:sp>
        <p:nvSpPr>
          <p:cNvPr id="3" name="Platshållare för innehåll 2">
            <a:extLst>
              <a:ext uri="{FF2B5EF4-FFF2-40B4-BE49-F238E27FC236}">
                <a16:creationId xmlns:a16="http://schemas.microsoft.com/office/drawing/2014/main" id="{9F677FE2-1FE4-4BDA-D1D6-7210ACDCCE7B}"/>
              </a:ext>
            </a:extLst>
          </p:cNvPr>
          <p:cNvSpPr>
            <a:spLocks noGrp="1"/>
          </p:cNvSpPr>
          <p:nvPr>
            <p:ph sz="quarter" idx="13"/>
          </p:nvPr>
        </p:nvSpPr>
        <p:spPr/>
        <p:txBody>
          <a:bodyPr/>
          <a:lstStyle/>
          <a:p>
            <a:r>
              <a:rPr lang="sv-SE" dirty="0">
                <a:hlinkClick r:id="rId2"/>
              </a:rPr>
              <a:t>Enhet Tillgänglighet Fastighet</a:t>
            </a:r>
            <a:endParaRPr lang="sv-SE" dirty="0"/>
          </a:p>
          <a:p>
            <a:r>
              <a:rPr lang="sv-SE" dirty="0">
                <a:hlinkClick r:id="rId3"/>
              </a:rPr>
              <a:t>TD:s webbplats</a:t>
            </a:r>
            <a:endParaRPr lang="sv-SE" dirty="0"/>
          </a:p>
          <a:p>
            <a:r>
              <a:rPr lang="sv-SE" dirty="0">
                <a:hlinkClick r:id="rId4"/>
              </a:rPr>
              <a:t>Fysisk tillgänglighet</a:t>
            </a:r>
            <a:endParaRPr lang="sv-SE" dirty="0"/>
          </a:p>
          <a:p>
            <a:r>
              <a:rPr lang="sv-SE" dirty="0">
                <a:hlinkClick r:id="rId5"/>
              </a:rPr>
              <a:t>Skyltenheten</a:t>
            </a:r>
            <a:endParaRPr lang="sv-SE" dirty="0"/>
          </a:p>
          <a:p>
            <a:endParaRPr lang="sv-SE" dirty="0"/>
          </a:p>
          <a:p>
            <a:endParaRPr lang="sv-SE" dirty="0"/>
          </a:p>
        </p:txBody>
      </p:sp>
      <p:sp>
        <p:nvSpPr>
          <p:cNvPr id="4" name="Platshållare för datum 3">
            <a:extLst>
              <a:ext uri="{FF2B5EF4-FFF2-40B4-BE49-F238E27FC236}">
                <a16:creationId xmlns:a16="http://schemas.microsoft.com/office/drawing/2014/main" id="{B9BB675F-6ED0-4E7F-76CC-69E928B272B7}"/>
              </a:ext>
            </a:extLst>
          </p:cNvPr>
          <p:cNvSpPr>
            <a:spLocks noGrp="1"/>
          </p:cNvSpPr>
          <p:nvPr>
            <p:ph type="dt" sz="half" idx="14"/>
          </p:nvPr>
        </p:nvSpPr>
        <p:spPr/>
        <p:txBody>
          <a:bodyPr/>
          <a:lstStyle/>
          <a:p>
            <a:fld id="{094EC4B8-68CD-44A3-B172-19A87347D395}" type="datetime1">
              <a:rPr lang="sv-SE" smtClean="0"/>
              <a:t>2026-05-22</a:t>
            </a:fld>
            <a:endParaRPr lang="sv-SE"/>
          </a:p>
        </p:txBody>
      </p:sp>
      <p:pic>
        <p:nvPicPr>
          <p:cNvPr id="5" name="Bildobjekt 4">
            <a:extLst>
              <a:ext uri="{FF2B5EF4-FFF2-40B4-BE49-F238E27FC236}">
                <a16:creationId xmlns:a16="http://schemas.microsoft.com/office/drawing/2014/main" id="{AB376AC7-2057-E8B3-58F2-A409CF6134C2}"/>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14045" y="5091134"/>
            <a:ext cx="851275" cy="774976"/>
          </a:xfrm>
          <a:prstGeom prst="rect">
            <a:avLst/>
          </a:prstGeom>
        </p:spPr>
      </p:pic>
      <p:pic>
        <p:nvPicPr>
          <p:cNvPr id="6" name="Bildobjekt 5">
            <a:extLst>
              <a:ext uri="{FF2B5EF4-FFF2-40B4-BE49-F238E27FC236}">
                <a16:creationId xmlns:a16="http://schemas.microsoft.com/office/drawing/2014/main" id="{86E9A111-945D-851F-C58F-C6C7C91F6A25}"/>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51235" y="5185141"/>
            <a:ext cx="680970" cy="680970"/>
          </a:xfrm>
          <a:prstGeom prst="rect">
            <a:avLst/>
          </a:prstGeom>
        </p:spPr>
      </p:pic>
      <p:pic>
        <p:nvPicPr>
          <p:cNvPr id="7" name="Platshållare för innehåll 7">
            <a:extLst>
              <a:ext uri="{FF2B5EF4-FFF2-40B4-BE49-F238E27FC236}">
                <a16:creationId xmlns:a16="http://schemas.microsoft.com/office/drawing/2014/main" id="{A0F8C891-EF37-13E7-2D0B-6F9E0F82CA5F}"/>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44243" y="5185141"/>
            <a:ext cx="680970" cy="680970"/>
          </a:xfrm>
          <a:prstGeom prst="rect">
            <a:avLst/>
          </a:prstGeom>
        </p:spPr>
      </p:pic>
      <p:pic>
        <p:nvPicPr>
          <p:cNvPr id="8" name="Bildobjekt 7">
            <a:extLst>
              <a:ext uri="{FF2B5EF4-FFF2-40B4-BE49-F238E27FC236}">
                <a16:creationId xmlns:a16="http://schemas.microsoft.com/office/drawing/2014/main" id="{BB1F97BE-A459-BF63-E5BF-5C32E61ABA2B}"/>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4502989" y="5221313"/>
            <a:ext cx="615033" cy="608626"/>
          </a:xfrm>
          <a:prstGeom prst="rect">
            <a:avLst/>
          </a:prstGeom>
        </p:spPr>
      </p:pic>
      <p:pic>
        <p:nvPicPr>
          <p:cNvPr id="9" name="Bildobjekt 8">
            <a:extLst>
              <a:ext uri="{FF2B5EF4-FFF2-40B4-BE49-F238E27FC236}">
                <a16:creationId xmlns:a16="http://schemas.microsoft.com/office/drawing/2014/main" id="{E22546D3-6871-5055-162A-C5916FBEB8E0}"/>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6096000" y="4993920"/>
            <a:ext cx="3093163" cy="969404"/>
          </a:xfrm>
          <a:prstGeom prst="rect">
            <a:avLst/>
          </a:prstGeom>
        </p:spPr>
      </p:pic>
    </p:spTree>
    <p:extLst>
      <p:ext uri="{BB962C8B-B14F-4D97-AF65-F5344CB8AC3E}">
        <p14:creationId xmlns:p14="http://schemas.microsoft.com/office/powerpoint/2010/main" val="3409746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2">
            <a:extLst>
              <a:ext uri="{FF2B5EF4-FFF2-40B4-BE49-F238E27FC236}">
                <a16:creationId xmlns:a16="http://schemas.microsoft.com/office/drawing/2014/main" id="{61049B9E-2C19-5052-19A4-9A1E85C648D8}"/>
              </a:ext>
            </a:extLst>
          </p:cNvPr>
          <p:cNvSpPr txBox="1">
            <a:spLocks noGrp="1"/>
          </p:cNvSpPr>
          <p:nvPr>
            <p:ph type="title"/>
          </p:nvPr>
        </p:nvSpPr>
        <p:spPr>
          <a:xfrm>
            <a:off x="663677" y="587949"/>
            <a:ext cx="4995333" cy="1047750"/>
          </a:xfrm>
          <a:prstGeom prst="rect">
            <a:avLst/>
          </a:prstGeom>
          <a:noFill/>
          <a:ln>
            <a:noFill/>
            <a:prstDash/>
          </a:ln>
          <a:effectLst/>
        </p:spPr>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defRPr/>
            </a:pPr>
            <a:r>
              <a:rPr lang="sv-SE" sz="3200" dirty="0"/>
              <a:t> 27 medarbetare</a:t>
            </a:r>
            <a:br>
              <a:rPr lang="sv-SE" sz="3200" dirty="0"/>
            </a:br>
            <a:endParaRPr kumimoji="0" lang="sv-SE" sz="3200" i="0" u="none" strike="noStrike" kern="1200" cap="none" spc="0" normalizeH="0" baseline="0" noProof="0" dirty="0">
              <a:ln>
                <a:noFill/>
              </a:ln>
              <a:solidFill>
                <a:schemeClr val="tx1"/>
              </a:solidFill>
              <a:effectLst/>
              <a:uLnTx/>
              <a:uFillTx/>
              <a:latin typeface="+mj-lt"/>
              <a:ea typeface="+mj-ea"/>
              <a:cs typeface="+mj-cs"/>
            </a:endParaRPr>
          </a:p>
        </p:txBody>
      </p:sp>
      <p:sp>
        <p:nvSpPr>
          <p:cNvPr id="5" name="Platshållare för innehåll 4">
            <a:extLst>
              <a:ext uri="{FF2B5EF4-FFF2-40B4-BE49-F238E27FC236}">
                <a16:creationId xmlns:a16="http://schemas.microsoft.com/office/drawing/2014/main" id="{90B9B8E6-F33A-4D7E-D32F-36A163A9D299}"/>
              </a:ext>
            </a:extLst>
          </p:cNvPr>
          <p:cNvSpPr>
            <a:spLocks noGrp="1"/>
          </p:cNvSpPr>
          <p:nvPr>
            <p:ph sz="quarter" idx="14"/>
          </p:nvPr>
        </p:nvSpPr>
        <p:spPr>
          <a:xfrm>
            <a:off x="766916" y="1635699"/>
            <a:ext cx="5329084" cy="4442009"/>
          </a:xfrm>
        </p:spPr>
        <p:txBody>
          <a:bodyPr vert="horz" wrap="square" lIns="0" tIns="0" rIns="0" bIns="0" rtlCol="0" anchor="t">
            <a:noAutofit/>
          </a:bodyPr>
          <a:lstStyle/>
          <a:p>
            <a:r>
              <a:rPr lang="sv-SE" sz="1800" dirty="0"/>
              <a:t>1 enhetschef</a:t>
            </a:r>
            <a:br>
              <a:rPr lang="sv-SE" sz="1800" dirty="0"/>
            </a:br>
            <a:r>
              <a:rPr lang="sv-SE" sz="1800" dirty="0"/>
              <a:t>3 assistenter</a:t>
            </a:r>
            <a:br>
              <a:rPr lang="sv-SE" sz="1800" dirty="0"/>
            </a:br>
            <a:r>
              <a:rPr lang="sv-SE" sz="1800" dirty="0"/>
              <a:t>1 TIL2 och arkitekt</a:t>
            </a:r>
            <a:br>
              <a:rPr lang="sv-SE" sz="1000" dirty="0"/>
            </a:br>
            <a:r>
              <a:rPr lang="sv-SE" sz="1800" dirty="0"/>
              <a:t>1 regionutvecklare</a:t>
            </a:r>
            <a:br>
              <a:rPr lang="sv-SE" sz="1800" dirty="0"/>
            </a:br>
            <a:r>
              <a:rPr lang="sv-SE" sz="1800" dirty="0"/>
              <a:t>1 systemadministratör</a:t>
            </a:r>
            <a:br>
              <a:rPr lang="sv-SE" sz="1800" dirty="0"/>
            </a:br>
            <a:r>
              <a:rPr lang="sv-SE" sz="1800" dirty="0"/>
              <a:t>1 samordnare</a:t>
            </a:r>
            <a:br>
              <a:rPr lang="sv-SE" sz="1800" dirty="0"/>
            </a:br>
            <a:r>
              <a:rPr lang="sv-SE" sz="1800" dirty="0"/>
              <a:t>2 handledare</a:t>
            </a:r>
            <a:br>
              <a:rPr lang="sv-SE" sz="1800" dirty="0"/>
            </a:br>
            <a:r>
              <a:rPr lang="sv-SE" sz="1800" dirty="0"/>
              <a:t>13 inventerare</a:t>
            </a:r>
            <a:br>
              <a:rPr lang="sv-SE" sz="1800" dirty="0"/>
            </a:br>
            <a:r>
              <a:rPr lang="sv-SE" sz="1800" dirty="0"/>
              <a:t>4 drifttekniker </a:t>
            </a:r>
          </a:p>
          <a:p>
            <a:endParaRPr lang="sv-SE" sz="1800" dirty="0"/>
          </a:p>
          <a:p>
            <a:r>
              <a:rPr lang="sv-SE" sz="1400" dirty="0"/>
              <a:t>Placeringsorter: Regionens hus i Vänersborg, Regionens hus i Göteborg, Sahlgrenska universitetssjukhus</a:t>
            </a:r>
            <a:endParaRPr lang="en-US" sz="1400" dirty="0">
              <a:ea typeface="Verdana"/>
            </a:endParaRPr>
          </a:p>
          <a:p>
            <a:endParaRPr lang="en-US" sz="1800" dirty="0">
              <a:ea typeface="Verdana"/>
            </a:endParaRPr>
          </a:p>
          <a:p>
            <a:endParaRPr lang="sv-SE" sz="2000" dirty="0">
              <a:ea typeface="Verdana"/>
            </a:endParaRPr>
          </a:p>
        </p:txBody>
      </p:sp>
      <p:pic>
        <p:nvPicPr>
          <p:cNvPr id="12" name="Platshållare för bild 11" descr="En bild som visar karta, text, kartbok">
            <a:extLst>
              <a:ext uri="{FF2B5EF4-FFF2-40B4-BE49-F238E27FC236}">
                <a16:creationId xmlns:a16="http://schemas.microsoft.com/office/drawing/2014/main" id="{22ACE01D-C1F2-5794-9D3B-DCCADED43FA2}"/>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t="2831" b="2831"/>
          <a:stretch/>
        </p:blipFill>
        <p:spPr/>
      </p:pic>
    </p:spTree>
    <p:extLst>
      <p:ext uri="{BB962C8B-B14F-4D97-AF65-F5344CB8AC3E}">
        <p14:creationId xmlns:p14="http://schemas.microsoft.com/office/powerpoint/2010/main" val="845984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8BE6C998-C7CE-E6F7-93CA-DFBFBEEB4AA6}"/>
              </a:ext>
            </a:extLst>
          </p:cNvPr>
          <p:cNvSpPr>
            <a:spLocks noGrp="1"/>
          </p:cNvSpPr>
          <p:nvPr>
            <p:ph type="title"/>
          </p:nvPr>
        </p:nvSpPr>
        <p:spPr>
          <a:xfrm>
            <a:off x="1113546" y="20910"/>
            <a:ext cx="8642350" cy="1047750"/>
          </a:xfrm>
        </p:spPr>
        <p:txBody>
          <a:bodyPr/>
          <a:lstStyle/>
          <a:p>
            <a:r>
              <a:rPr lang="sv-SE" dirty="0"/>
              <a:t>Organisation Fastighet, stöd och service</a:t>
            </a:r>
          </a:p>
        </p:txBody>
      </p:sp>
      <p:pic>
        <p:nvPicPr>
          <p:cNvPr id="11" name="Bildobjekt 11" descr="Organisationsschema som visar struktur för Fastighet, stöd och service med förvaltningsdirektör Ior Berglund överst och flera avdelningar under, inklusive Kansli, HR, Ekonomi, Kommunikation, Västfastigheter bygg &amp; förvaltning, Västfastigheter drift, Intern service och Stödtjänster &amp; samordning. Färger används för att skilja avdelningar, där blå nyanser representerar administrativa funktioner och beige nyanser representerar operativa enheter, med Kunskapscentrum kopplat till Stödtjänster &amp; samordning.">
            <a:extLst>
              <a:ext uri="{FF2B5EF4-FFF2-40B4-BE49-F238E27FC236}">
                <a16:creationId xmlns:a16="http://schemas.microsoft.com/office/drawing/2014/main" id="{C3F9CCF6-63CF-40FC-AF97-745880268A84}"/>
              </a:ext>
            </a:extLst>
          </p:cNvPr>
          <p:cNvPicPr>
            <a:picLocks noChangeAspect="1"/>
          </p:cNvPicPr>
          <p:nvPr/>
        </p:nvPicPr>
        <p:blipFill rotWithShape="1">
          <a:blip r:embed="rId2"/>
          <a:srcRect t="13363"/>
          <a:stretch>
            <a:fillRect/>
          </a:stretch>
        </p:blipFill>
        <p:spPr>
          <a:xfrm>
            <a:off x="353684" y="1184855"/>
            <a:ext cx="11297725" cy="5510757"/>
          </a:xfrm>
          <a:prstGeom prst="rect">
            <a:avLst/>
          </a:prstGeom>
        </p:spPr>
      </p:pic>
      <p:sp>
        <p:nvSpPr>
          <p:cNvPr id="10" name="Ellips 9">
            <a:extLst>
              <a:ext uri="{FF2B5EF4-FFF2-40B4-BE49-F238E27FC236}">
                <a16:creationId xmlns:a16="http://schemas.microsoft.com/office/drawing/2014/main" id="{A2DFC01D-C93B-4EE5-AC1E-49B405AEEF84}"/>
              </a:ext>
              <a:ext uri="{C183D7F6-B498-43B3-948B-1728B52AA6E4}">
                <adec:decorative xmlns:adec="http://schemas.microsoft.com/office/drawing/2017/decorative" val="1"/>
              </a:ext>
            </a:extLst>
          </p:cNvPr>
          <p:cNvSpPr/>
          <p:nvPr/>
        </p:nvSpPr>
        <p:spPr>
          <a:xfrm>
            <a:off x="1420101" y="4302081"/>
            <a:ext cx="2381463" cy="1753461"/>
          </a:xfrm>
          <a:prstGeom prst="ellipse">
            <a:avLst/>
          </a:prstGeom>
          <a:noFill/>
          <a:ln w="5715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04A3C615-868E-47FD-9A67-D8C1A3AE8291}"/>
              </a:ext>
              <a:ext uri="{C183D7F6-B498-43B3-948B-1728B52AA6E4}">
                <adec:decorative xmlns:adec="http://schemas.microsoft.com/office/drawing/2017/decorative" val="1"/>
              </a:ext>
            </a:extLst>
          </p:cNvPr>
          <p:cNvSpPr>
            <a:spLocks noGrp="1"/>
          </p:cNvSpPr>
          <p:nvPr>
            <p:ph type="dt" sz="half" idx="10"/>
          </p:nvPr>
        </p:nvSpPr>
        <p:spPr/>
        <p:txBody>
          <a:bodyPr/>
          <a:lstStyle/>
          <a:p>
            <a:fld id="{B0743B6B-FC1D-4E5C-878B-68715B5874CD}" type="datetime1">
              <a:rPr lang="sv-SE" smtClean="0"/>
              <a:t>2026-05-22</a:t>
            </a:fld>
            <a:endParaRPr lang="sv-SE" dirty="0"/>
          </a:p>
        </p:txBody>
      </p:sp>
    </p:spTree>
    <p:extLst>
      <p:ext uri="{BB962C8B-B14F-4D97-AF65-F5344CB8AC3E}">
        <p14:creationId xmlns:p14="http://schemas.microsoft.com/office/powerpoint/2010/main" val="2143188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p 12">
            <a:extLst>
              <a:ext uri="{FF2B5EF4-FFF2-40B4-BE49-F238E27FC236}">
                <a16:creationId xmlns:a16="http://schemas.microsoft.com/office/drawing/2014/main" id="{3ACE3744-C3B6-F059-643E-04D3A686E77E}"/>
              </a:ext>
              <a:ext uri="{C183D7F6-B498-43B3-948B-1728B52AA6E4}">
                <adec:decorative xmlns:adec="http://schemas.microsoft.com/office/drawing/2017/decorative" val="1"/>
              </a:ext>
            </a:extLst>
          </p:cNvPr>
          <p:cNvGrpSpPr/>
          <p:nvPr/>
        </p:nvGrpSpPr>
        <p:grpSpPr>
          <a:xfrm>
            <a:off x="905132" y="954311"/>
            <a:ext cx="2083951" cy="1158164"/>
            <a:chOff x="5551165" y="1238057"/>
            <a:chExt cx="564895" cy="292988"/>
          </a:xfrm>
        </p:grpSpPr>
        <p:sp>
          <p:nvSpPr>
            <p:cNvPr id="14" name="Rektangel 13">
              <a:extLst>
                <a:ext uri="{FF2B5EF4-FFF2-40B4-BE49-F238E27FC236}">
                  <a16:creationId xmlns:a16="http://schemas.microsoft.com/office/drawing/2014/main" id="{9289BB40-5902-84D3-04FE-7D60574102F2}"/>
                </a:ext>
              </a:extLst>
            </p:cNvPr>
            <p:cNvSpPr/>
            <p:nvPr/>
          </p:nvSpPr>
          <p:spPr>
            <a:xfrm>
              <a:off x="5551165" y="1243328"/>
              <a:ext cx="564895" cy="282447"/>
            </a:xfrm>
            <a:prstGeom prst="rect">
              <a:avLst/>
            </a:prstGeom>
            <a:solidFill>
              <a:srgbClr val="D1C4E9"/>
            </a:solidFill>
            <a:ln w="12700" cap="flat" cmpd="sng" algn="ctr">
              <a:solidFill>
                <a:prstClr val="white">
                  <a:hueOff val="0"/>
                  <a:satOff val="0"/>
                  <a:lumOff val="0"/>
                  <a:alphaOff val="0"/>
                </a:prstClr>
              </a:solid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sv-SE"/>
            </a:p>
          </p:txBody>
        </p:sp>
        <p:sp>
          <p:nvSpPr>
            <p:cNvPr id="15" name="textruta 14">
              <a:extLst>
                <a:ext uri="{FF2B5EF4-FFF2-40B4-BE49-F238E27FC236}">
                  <a16:creationId xmlns:a16="http://schemas.microsoft.com/office/drawing/2014/main" id="{FBB70082-46B9-8430-E6CA-9DF116993AF5}"/>
                </a:ext>
              </a:extLst>
            </p:cNvPr>
            <p:cNvSpPr txBox="1"/>
            <p:nvPr/>
          </p:nvSpPr>
          <p:spPr>
            <a:xfrm>
              <a:off x="5579715" y="1238057"/>
              <a:ext cx="507795" cy="2929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sv-SE" sz="1300" kern="1200">
                  <a:solidFill>
                    <a:prstClr val="black"/>
                  </a:solidFill>
                  <a:latin typeface="Verdana"/>
                  <a:ea typeface="+mn-ea"/>
                  <a:cs typeface="+mn-cs"/>
                </a:rPr>
                <a:t>Område Sjukhusfastigheter SU</a:t>
              </a:r>
            </a:p>
            <a:p>
              <a:pPr marL="0" lvl="0" indent="0" algn="ctr" defTabSz="533400" rtl="0">
                <a:lnSpc>
                  <a:spcPct val="90000"/>
                </a:lnSpc>
                <a:spcBef>
                  <a:spcPct val="0"/>
                </a:spcBef>
                <a:spcAft>
                  <a:spcPct val="35000"/>
                </a:spcAft>
                <a:buNone/>
              </a:pPr>
              <a:r>
                <a:rPr lang="sv-SE" sz="1300" kern="1200">
                  <a:solidFill>
                    <a:prstClr val="black"/>
                  </a:solidFill>
                  <a:latin typeface="Verdana"/>
                  <a:ea typeface="+mn-ea"/>
                  <a:cs typeface="+mn-cs"/>
                </a:rPr>
                <a:t>Jonas Nordin</a:t>
              </a:r>
            </a:p>
          </p:txBody>
        </p:sp>
      </p:grpSp>
      <p:grpSp>
        <p:nvGrpSpPr>
          <p:cNvPr id="31" name="Grupp 30">
            <a:extLst>
              <a:ext uri="{FF2B5EF4-FFF2-40B4-BE49-F238E27FC236}">
                <a16:creationId xmlns:a16="http://schemas.microsoft.com/office/drawing/2014/main" id="{F8F05009-38E2-D441-EFB4-1CCBAD3C9F3B}"/>
              </a:ext>
              <a:ext uri="{C183D7F6-B498-43B3-948B-1728B52AA6E4}">
                <adec:decorative xmlns:adec="http://schemas.microsoft.com/office/drawing/2017/decorative" val="1"/>
              </a:ext>
            </a:extLst>
          </p:cNvPr>
          <p:cNvGrpSpPr/>
          <p:nvPr/>
        </p:nvGrpSpPr>
        <p:grpSpPr>
          <a:xfrm>
            <a:off x="3456077" y="2231563"/>
            <a:ext cx="2032745" cy="928526"/>
            <a:chOff x="4785936" y="2563897"/>
            <a:chExt cx="1393213" cy="613795"/>
          </a:xfrm>
        </p:grpSpPr>
        <p:sp>
          <p:nvSpPr>
            <p:cNvPr id="32" name="Rektangel 31">
              <a:extLst>
                <a:ext uri="{FF2B5EF4-FFF2-40B4-BE49-F238E27FC236}">
                  <a16:creationId xmlns:a16="http://schemas.microsoft.com/office/drawing/2014/main" id="{86D37A0E-CF2E-C55C-9063-14FD4BABA1E6}"/>
                </a:ext>
              </a:extLst>
            </p:cNvPr>
            <p:cNvSpPr/>
            <p:nvPr/>
          </p:nvSpPr>
          <p:spPr>
            <a:xfrm>
              <a:off x="4785936" y="2563897"/>
              <a:ext cx="1393213" cy="613795"/>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33" name="textruta 32">
              <a:extLst>
                <a:ext uri="{FF2B5EF4-FFF2-40B4-BE49-F238E27FC236}">
                  <a16:creationId xmlns:a16="http://schemas.microsoft.com/office/drawing/2014/main" id="{06E9F78A-0556-B895-293B-782B9B83DC6D}"/>
                </a:ext>
              </a:extLst>
            </p:cNvPr>
            <p:cNvSpPr txBox="1"/>
            <p:nvPr/>
          </p:nvSpPr>
          <p:spPr>
            <a:xfrm>
              <a:off x="4785936" y="2563897"/>
              <a:ext cx="1393213" cy="6137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marL="0" lvl="0" indent="0" algn="ctr" defTabSz="577850" rtl="0">
                <a:lnSpc>
                  <a:spcPct val="90000"/>
                </a:lnSpc>
                <a:spcBef>
                  <a:spcPct val="0"/>
                </a:spcBef>
                <a:spcAft>
                  <a:spcPct val="35000"/>
                </a:spcAft>
                <a:buNone/>
              </a:pPr>
              <a:r>
                <a:rPr lang="sv-SE" sz="1200">
                  <a:solidFill>
                    <a:schemeClr val="tx1"/>
                  </a:solidFill>
                  <a:latin typeface="+mj-lt"/>
                </a:rPr>
                <a:t>Sjukhusfastigheter </a:t>
              </a:r>
              <a:r>
                <a:rPr lang="sv-SE" sz="1200" b="0" kern="1200">
                  <a:solidFill>
                    <a:schemeClr val="tx1"/>
                  </a:solidFill>
                  <a:latin typeface="+mj-lt"/>
                </a:rPr>
                <a:t>SÄS</a:t>
              </a:r>
              <a:endParaRPr lang="sv-SE" sz="1200" b="0" kern="1200">
                <a:solidFill>
                  <a:schemeClr val="tx1"/>
                </a:solidFill>
                <a:latin typeface="+mj-lt"/>
                <a:ea typeface="Verdana"/>
              </a:endParaRPr>
            </a:p>
            <a:p>
              <a:pPr marL="0" lvl="0" indent="0" algn="ctr" defTabSz="577850" rtl="0">
                <a:lnSpc>
                  <a:spcPct val="90000"/>
                </a:lnSpc>
                <a:spcBef>
                  <a:spcPct val="0"/>
                </a:spcBef>
                <a:spcAft>
                  <a:spcPct val="35000"/>
                </a:spcAft>
                <a:buNone/>
              </a:pPr>
              <a:r>
                <a:rPr lang="sv-SE" sz="1200" b="0" kern="1200">
                  <a:solidFill>
                    <a:schemeClr val="tx1"/>
                  </a:solidFill>
                  <a:latin typeface="+mj-lt"/>
                </a:rPr>
                <a:t>Patrik Skoglund</a:t>
              </a:r>
            </a:p>
          </p:txBody>
        </p:sp>
      </p:grpSp>
      <p:grpSp>
        <p:nvGrpSpPr>
          <p:cNvPr id="34" name="Grupp 33">
            <a:extLst>
              <a:ext uri="{FF2B5EF4-FFF2-40B4-BE49-F238E27FC236}">
                <a16:creationId xmlns:a16="http://schemas.microsoft.com/office/drawing/2014/main" id="{32BF5C0A-C835-AAF9-D42C-570562C91C18}"/>
              </a:ext>
              <a:ext uri="{C183D7F6-B498-43B3-948B-1728B52AA6E4}">
                <adec:decorative xmlns:adec="http://schemas.microsoft.com/office/drawing/2017/decorative" val="1"/>
              </a:ext>
            </a:extLst>
          </p:cNvPr>
          <p:cNvGrpSpPr/>
          <p:nvPr/>
        </p:nvGrpSpPr>
        <p:grpSpPr>
          <a:xfrm>
            <a:off x="3467313" y="3243303"/>
            <a:ext cx="2032170" cy="1105408"/>
            <a:chOff x="4762286" y="3256043"/>
            <a:chExt cx="1388860" cy="808001"/>
          </a:xfrm>
        </p:grpSpPr>
        <p:sp>
          <p:nvSpPr>
            <p:cNvPr id="35" name="Rektangel 34">
              <a:extLst>
                <a:ext uri="{FF2B5EF4-FFF2-40B4-BE49-F238E27FC236}">
                  <a16:creationId xmlns:a16="http://schemas.microsoft.com/office/drawing/2014/main" id="{DABC2D1C-BB38-56CE-2119-D533409582D9}"/>
                </a:ext>
              </a:extLst>
            </p:cNvPr>
            <p:cNvSpPr/>
            <p:nvPr/>
          </p:nvSpPr>
          <p:spPr>
            <a:xfrm>
              <a:off x="4773333" y="3256043"/>
              <a:ext cx="1377813" cy="756132"/>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36" name="textruta 35">
              <a:extLst>
                <a:ext uri="{FF2B5EF4-FFF2-40B4-BE49-F238E27FC236}">
                  <a16:creationId xmlns:a16="http://schemas.microsoft.com/office/drawing/2014/main" id="{CB555F6F-D8E9-A60A-FFB1-0DFA4D1CD75A}"/>
                </a:ext>
              </a:extLst>
            </p:cNvPr>
            <p:cNvSpPr txBox="1"/>
            <p:nvPr/>
          </p:nvSpPr>
          <p:spPr>
            <a:xfrm>
              <a:off x="4762286" y="3499118"/>
              <a:ext cx="1377813" cy="564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sv-SE" sz="1200">
                  <a:solidFill>
                    <a:schemeClr val="tx1"/>
                  </a:solidFill>
                  <a:latin typeface="+mj-lt"/>
                </a:rPr>
                <a:t>Sjukhusfastigheter</a:t>
              </a:r>
              <a:r>
                <a:rPr lang="sv-SE" sz="1200" b="0" kern="1200">
                  <a:solidFill>
                    <a:schemeClr val="tx1"/>
                  </a:solidFill>
                  <a:latin typeface="+mj-lt"/>
                </a:rPr>
                <a:t> NU</a:t>
              </a:r>
              <a:endParaRPr lang="sv-SE" sz="1200" kern="1200">
                <a:solidFill>
                  <a:schemeClr val="tx1"/>
                </a:solidFill>
                <a:latin typeface="+mj-lt"/>
                <a:ea typeface="Verdana"/>
              </a:endParaRPr>
            </a:p>
            <a:p>
              <a:pPr algn="ctr" defTabSz="577850">
                <a:lnSpc>
                  <a:spcPct val="90000"/>
                </a:lnSpc>
                <a:spcBef>
                  <a:spcPct val="0"/>
                </a:spcBef>
                <a:spcAft>
                  <a:spcPct val="35000"/>
                </a:spcAft>
              </a:pPr>
              <a:r>
                <a:rPr lang="sv-SE" sz="1200" b="0" kern="1200">
                  <a:solidFill>
                    <a:schemeClr val="tx1"/>
                  </a:solidFill>
                  <a:latin typeface="+mj-lt"/>
                </a:rPr>
                <a:t>Linnea Gusteus</a:t>
              </a:r>
              <a:br>
                <a:rPr lang="sv-SE" sz="1200" b="0" kern="1200">
                  <a:latin typeface="Verdana"/>
                </a:rPr>
              </a:br>
              <a:endParaRPr lang="sv-SE" sz="1200" b="0" kern="1200">
                <a:solidFill>
                  <a:schemeClr val="tx1"/>
                </a:solidFill>
                <a:ea typeface="Verdana"/>
              </a:endParaRPr>
            </a:p>
            <a:p>
              <a:pPr marL="0" lvl="0" indent="0" algn="ctr" defTabSz="577850">
                <a:lnSpc>
                  <a:spcPct val="90000"/>
                </a:lnSpc>
                <a:spcBef>
                  <a:spcPct val="0"/>
                </a:spcBef>
                <a:spcAft>
                  <a:spcPct val="35000"/>
                </a:spcAft>
                <a:buNone/>
              </a:pPr>
              <a:endParaRPr lang="sv-SE" sz="1300" b="0" kern="1200">
                <a:solidFill>
                  <a:schemeClr val="tx1"/>
                </a:solidFill>
                <a:latin typeface="Verdana"/>
              </a:endParaRPr>
            </a:p>
          </p:txBody>
        </p:sp>
      </p:grpSp>
      <p:grpSp>
        <p:nvGrpSpPr>
          <p:cNvPr id="37" name="Grupp 36">
            <a:extLst>
              <a:ext uri="{FF2B5EF4-FFF2-40B4-BE49-F238E27FC236}">
                <a16:creationId xmlns:a16="http://schemas.microsoft.com/office/drawing/2014/main" id="{8C79D11B-08BB-7238-F68A-4E064973C8D5}"/>
              </a:ext>
              <a:ext uri="{C183D7F6-B498-43B3-948B-1728B52AA6E4}">
                <adec:decorative xmlns:adec="http://schemas.microsoft.com/office/drawing/2017/decorative" val="1"/>
              </a:ext>
            </a:extLst>
          </p:cNvPr>
          <p:cNvGrpSpPr/>
          <p:nvPr/>
        </p:nvGrpSpPr>
        <p:grpSpPr>
          <a:xfrm>
            <a:off x="3482490" y="4362961"/>
            <a:ext cx="2000829" cy="1034447"/>
            <a:chOff x="4781027" y="4114103"/>
            <a:chExt cx="1346835" cy="573690"/>
          </a:xfrm>
        </p:grpSpPr>
        <p:sp>
          <p:nvSpPr>
            <p:cNvPr id="38" name="Rektangel 37">
              <a:extLst>
                <a:ext uri="{FF2B5EF4-FFF2-40B4-BE49-F238E27FC236}">
                  <a16:creationId xmlns:a16="http://schemas.microsoft.com/office/drawing/2014/main" id="{A4846F50-BD35-452E-2D64-7DB18762783B}"/>
                </a:ext>
              </a:extLst>
            </p:cNvPr>
            <p:cNvSpPr/>
            <p:nvPr/>
          </p:nvSpPr>
          <p:spPr>
            <a:xfrm>
              <a:off x="4781027" y="4114103"/>
              <a:ext cx="1346835" cy="573690"/>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39" name="textruta 38">
              <a:extLst>
                <a:ext uri="{FF2B5EF4-FFF2-40B4-BE49-F238E27FC236}">
                  <a16:creationId xmlns:a16="http://schemas.microsoft.com/office/drawing/2014/main" id="{C557E9EF-E978-A38C-361A-640DE0D42898}"/>
                </a:ext>
              </a:extLst>
            </p:cNvPr>
            <p:cNvSpPr txBox="1"/>
            <p:nvPr/>
          </p:nvSpPr>
          <p:spPr>
            <a:xfrm>
              <a:off x="4781027" y="4114103"/>
              <a:ext cx="1346835" cy="5736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sv-SE" sz="1200" dirty="0">
                  <a:solidFill>
                    <a:schemeClr val="tx1"/>
                  </a:solidFill>
                  <a:latin typeface="+mj-lt"/>
                </a:rPr>
                <a:t>Sjukhusfastigheter</a:t>
              </a:r>
              <a:r>
                <a:rPr lang="sv-SE" sz="1200" b="0" kern="1200" dirty="0">
                  <a:solidFill>
                    <a:schemeClr val="tx1"/>
                  </a:solidFill>
                  <a:latin typeface="+mj-lt"/>
                </a:rPr>
                <a:t> SKAS </a:t>
              </a:r>
              <a:r>
                <a:rPr lang="sv-SE" sz="1200" b="0" kern="1200" dirty="0">
                  <a:solidFill>
                    <a:srgbClr val="FF0000"/>
                  </a:solidFill>
                  <a:latin typeface="+mj-lt"/>
                </a:rPr>
                <a:t> </a:t>
              </a:r>
              <a:r>
                <a:rPr lang="sv-SE" sz="1200" b="0" kern="1200" dirty="0">
                  <a:solidFill>
                    <a:schemeClr val="tx1"/>
                  </a:solidFill>
                  <a:latin typeface="+mj-lt"/>
                </a:rPr>
                <a:t>Mattias Lundkvist</a:t>
              </a:r>
              <a:endParaRPr lang="sv-SE" sz="1200" b="0" kern="1200" dirty="0">
                <a:solidFill>
                  <a:schemeClr val="tx1"/>
                </a:solidFill>
                <a:latin typeface="+mj-lt"/>
                <a:ea typeface="Verdana"/>
              </a:endParaRPr>
            </a:p>
          </p:txBody>
        </p:sp>
      </p:grpSp>
      <p:grpSp>
        <p:nvGrpSpPr>
          <p:cNvPr id="43" name="Grupp 42">
            <a:extLst>
              <a:ext uri="{FF2B5EF4-FFF2-40B4-BE49-F238E27FC236}">
                <a16:creationId xmlns:a16="http://schemas.microsoft.com/office/drawing/2014/main" id="{BA4A23EA-656A-E3D3-D45D-562C071F1F25}"/>
              </a:ext>
              <a:ext uri="{C183D7F6-B498-43B3-948B-1728B52AA6E4}">
                <adec:decorative xmlns:adec="http://schemas.microsoft.com/office/drawing/2017/decorative" val="1"/>
              </a:ext>
            </a:extLst>
          </p:cNvPr>
          <p:cNvGrpSpPr/>
          <p:nvPr/>
        </p:nvGrpSpPr>
        <p:grpSpPr>
          <a:xfrm>
            <a:off x="6063079" y="2229516"/>
            <a:ext cx="2032745" cy="928526"/>
            <a:chOff x="6508049" y="2545052"/>
            <a:chExt cx="1402618" cy="585847"/>
          </a:xfrm>
        </p:grpSpPr>
        <p:sp>
          <p:nvSpPr>
            <p:cNvPr id="44" name="Rektangel 43">
              <a:extLst>
                <a:ext uri="{FF2B5EF4-FFF2-40B4-BE49-F238E27FC236}">
                  <a16:creationId xmlns:a16="http://schemas.microsoft.com/office/drawing/2014/main" id="{4EBBA706-D454-FCE1-9925-BC95A5580B62}"/>
                </a:ext>
              </a:extLst>
            </p:cNvPr>
            <p:cNvSpPr/>
            <p:nvPr/>
          </p:nvSpPr>
          <p:spPr>
            <a:xfrm>
              <a:off x="6508049" y="2545052"/>
              <a:ext cx="1402618" cy="585847"/>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45" name="textruta 44">
              <a:extLst>
                <a:ext uri="{FF2B5EF4-FFF2-40B4-BE49-F238E27FC236}">
                  <a16:creationId xmlns:a16="http://schemas.microsoft.com/office/drawing/2014/main" id="{4C9763D5-8FB8-625F-0FF4-298907E5CEA5}"/>
                </a:ext>
              </a:extLst>
            </p:cNvPr>
            <p:cNvSpPr txBox="1"/>
            <p:nvPr/>
          </p:nvSpPr>
          <p:spPr>
            <a:xfrm>
              <a:off x="6508049" y="2545052"/>
              <a:ext cx="1402618" cy="5858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sv-SE" sz="1200">
                  <a:solidFill>
                    <a:schemeClr val="tx1"/>
                  </a:solidFill>
                  <a:latin typeface="+mj-lt"/>
                  <a:ea typeface="Verdana"/>
                </a:rPr>
                <a:t>Kollektivtrafikfastigheter</a:t>
              </a:r>
              <a:endParaRPr lang="en-US" sz="1200">
                <a:solidFill>
                  <a:schemeClr val="tx1"/>
                </a:solidFill>
                <a:latin typeface="+mj-lt"/>
                <a:ea typeface="Verdana"/>
              </a:endParaRPr>
            </a:p>
            <a:p>
              <a:pPr marL="0" lvl="0" indent="0" algn="ctr" defTabSz="577850" rtl="0">
                <a:lnSpc>
                  <a:spcPct val="90000"/>
                </a:lnSpc>
                <a:spcBef>
                  <a:spcPct val="0"/>
                </a:spcBef>
                <a:spcAft>
                  <a:spcPct val="35000"/>
                </a:spcAft>
                <a:buNone/>
              </a:pPr>
              <a:r>
                <a:rPr lang="sv-SE" sz="1200" b="0" kern="1200">
                  <a:solidFill>
                    <a:schemeClr val="tx1"/>
                  </a:solidFill>
                  <a:latin typeface="+mj-lt"/>
                </a:rPr>
                <a:t>Fredrik </a:t>
              </a:r>
              <a:r>
                <a:rPr lang="sv-SE" sz="1200" b="0" kern="1200" err="1">
                  <a:solidFill>
                    <a:schemeClr val="tx1"/>
                  </a:solidFill>
                  <a:latin typeface="+mj-lt"/>
                </a:rPr>
                <a:t>Sundaeus</a:t>
              </a:r>
              <a:endParaRPr lang="sv-SE" sz="1200" b="0" i="0" u="none" kern="1200">
                <a:solidFill>
                  <a:schemeClr val="tx1"/>
                </a:solidFill>
                <a:latin typeface="+mj-lt"/>
                <a:ea typeface="Verdana"/>
              </a:endParaRPr>
            </a:p>
          </p:txBody>
        </p:sp>
      </p:grpSp>
      <p:grpSp>
        <p:nvGrpSpPr>
          <p:cNvPr id="46" name="Grupp 45">
            <a:extLst>
              <a:ext uri="{FF2B5EF4-FFF2-40B4-BE49-F238E27FC236}">
                <a16:creationId xmlns:a16="http://schemas.microsoft.com/office/drawing/2014/main" id="{3249CACE-66E8-8778-5D8C-436941C8B247}"/>
              </a:ext>
              <a:ext uri="{C183D7F6-B498-43B3-948B-1728B52AA6E4}">
                <adec:decorative xmlns:adec="http://schemas.microsoft.com/office/drawing/2017/decorative" val="1"/>
              </a:ext>
            </a:extLst>
          </p:cNvPr>
          <p:cNvGrpSpPr/>
          <p:nvPr/>
        </p:nvGrpSpPr>
        <p:grpSpPr>
          <a:xfrm>
            <a:off x="6036959" y="3253393"/>
            <a:ext cx="2058865" cy="999689"/>
            <a:chOff x="6513924" y="3309833"/>
            <a:chExt cx="1406725" cy="704605"/>
          </a:xfrm>
        </p:grpSpPr>
        <p:sp>
          <p:nvSpPr>
            <p:cNvPr id="47" name="Rektangel 46">
              <a:extLst>
                <a:ext uri="{FF2B5EF4-FFF2-40B4-BE49-F238E27FC236}">
                  <a16:creationId xmlns:a16="http://schemas.microsoft.com/office/drawing/2014/main" id="{FB671919-C3FE-3B13-7C27-D86BB9AAA87C}"/>
                </a:ext>
              </a:extLst>
            </p:cNvPr>
            <p:cNvSpPr/>
            <p:nvPr/>
          </p:nvSpPr>
          <p:spPr>
            <a:xfrm>
              <a:off x="6513924" y="3309833"/>
              <a:ext cx="1406725" cy="704605"/>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48" name="textruta 47">
              <a:extLst>
                <a:ext uri="{FF2B5EF4-FFF2-40B4-BE49-F238E27FC236}">
                  <a16:creationId xmlns:a16="http://schemas.microsoft.com/office/drawing/2014/main" id="{2CE77299-7319-3EE7-59CA-E49C06815DDF}"/>
                </a:ext>
              </a:extLst>
            </p:cNvPr>
            <p:cNvSpPr txBox="1"/>
            <p:nvPr/>
          </p:nvSpPr>
          <p:spPr>
            <a:xfrm>
              <a:off x="6513924" y="3309833"/>
              <a:ext cx="1406725" cy="7046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marL="0" lvl="0" indent="0" algn="ctr" defTabSz="577850" rtl="0">
                <a:lnSpc>
                  <a:spcPct val="90000"/>
                </a:lnSpc>
                <a:spcBef>
                  <a:spcPct val="0"/>
                </a:spcBef>
                <a:spcAft>
                  <a:spcPct val="35000"/>
                </a:spcAft>
                <a:buNone/>
              </a:pPr>
              <a:r>
                <a:rPr lang="sv-SE" sz="1200" b="0" i="0" u="none" kern="1200">
                  <a:solidFill>
                    <a:schemeClr val="tx1"/>
                  </a:solidFill>
                  <a:latin typeface="+mj-lt"/>
                </a:rPr>
                <a:t>Regionala fastigheter</a:t>
              </a:r>
              <a:endParaRPr lang="sv-SE" sz="1200" b="0" i="0" u="none" kern="1200">
                <a:solidFill>
                  <a:schemeClr val="tx1"/>
                </a:solidFill>
                <a:latin typeface="+mj-lt"/>
                <a:ea typeface="Verdana"/>
              </a:endParaRPr>
            </a:p>
            <a:p>
              <a:pPr marL="0" lvl="0" indent="0" algn="ctr" defTabSz="577850" rtl="0">
                <a:lnSpc>
                  <a:spcPct val="90000"/>
                </a:lnSpc>
                <a:spcBef>
                  <a:spcPct val="0"/>
                </a:spcBef>
                <a:spcAft>
                  <a:spcPct val="35000"/>
                </a:spcAft>
                <a:buNone/>
              </a:pPr>
              <a:r>
                <a:rPr lang="sv-SE" sz="1200" b="0" i="0" u="none" kern="1200">
                  <a:solidFill>
                    <a:schemeClr val="tx1"/>
                  </a:solidFill>
                  <a:latin typeface="+mj-lt"/>
                </a:rPr>
                <a:t>Carl-Fredrik Bundy</a:t>
              </a:r>
              <a:endParaRPr lang="sv-SE" sz="1300" b="0" kern="1200">
                <a:solidFill>
                  <a:schemeClr val="tx1"/>
                </a:solidFill>
                <a:latin typeface="+mj-lt"/>
                <a:ea typeface="Verdana"/>
              </a:endParaRPr>
            </a:p>
          </p:txBody>
        </p:sp>
      </p:grpSp>
      <p:grpSp>
        <p:nvGrpSpPr>
          <p:cNvPr id="49" name="Grupp 48">
            <a:extLst>
              <a:ext uri="{FF2B5EF4-FFF2-40B4-BE49-F238E27FC236}">
                <a16:creationId xmlns:a16="http://schemas.microsoft.com/office/drawing/2014/main" id="{D37770C3-026C-2014-B3ED-A2F83212A49A}"/>
              </a:ext>
              <a:ext uri="{C183D7F6-B498-43B3-948B-1728B52AA6E4}">
                <adec:decorative xmlns:adec="http://schemas.microsoft.com/office/drawing/2017/decorative" val="1"/>
              </a:ext>
            </a:extLst>
          </p:cNvPr>
          <p:cNvGrpSpPr/>
          <p:nvPr/>
        </p:nvGrpSpPr>
        <p:grpSpPr>
          <a:xfrm>
            <a:off x="6049735" y="4358553"/>
            <a:ext cx="2033312" cy="999689"/>
            <a:chOff x="6542485" y="4133032"/>
            <a:chExt cx="1460113" cy="714824"/>
          </a:xfrm>
        </p:grpSpPr>
        <p:sp>
          <p:nvSpPr>
            <p:cNvPr id="50" name="Rektangel 49">
              <a:extLst>
                <a:ext uri="{FF2B5EF4-FFF2-40B4-BE49-F238E27FC236}">
                  <a16:creationId xmlns:a16="http://schemas.microsoft.com/office/drawing/2014/main" id="{329E0E06-813B-6909-796C-9C5D88365D03}"/>
                </a:ext>
              </a:extLst>
            </p:cNvPr>
            <p:cNvSpPr/>
            <p:nvPr/>
          </p:nvSpPr>
          <p:spPr>
            <a:xfrm>
              <a:off x="6542485" y="4133032"/>
              <a:ext cx="1460113" cy="714824"/>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51" name="textruta 50">
              <a:extLst>
                <a:ext uri="{FF2B5EF4-FFF2-40B4-BE49-F238E27FC236}">
                  <a16:creationId xmlns:a16="http://schemas.microsoft.com/office/drawing/2014/main" id="{DDC47A37-DFFF-47F1-666C-AB637807C9E4}"/>
                </a:ext>
              </a:extLst>
            </p:cNvPr>
            <p:cNvSpPr txBox="1"/>
            <p:nvPr/>
          </p:nvSpPr>
          <p:spPr>
            <a:xfrm>
              <a:off x="6542485" y="4133032"/>
              <a:ext cx="1460113" cy="7148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marL="0" lvl="0" indent="0" algn="ctr" defTabSz="488950" rtl="0">
                <a:lnSpc>
                  <a:spcPct val="90000"/>
                </a:lnSpc>
                <a:spcBef>
                  <a:spcPct val="0"/>
                </a:spcBef>
                <a:spcAft>
                  <a:spcPct val="35000"/>
                </a:spcAft>
                <a:buNone/>
              </a:pPr>
              <a:r>
                <a:rPr lang="sv-SE" sz="1200" b="0" kern="1200">
                  <a:solidFill>
                    <a:schemeClr val="tx1"/>
                  </a:solidFill>
                  <a:latin typeface="+mj-lt"/>
                </a:rPr>
                <a:t>Externt inhyrda lokaler  </a:t>
              </a:r>
              <a:endParaRPr lang="sv-SE" sz="1200" b="0" kern="1200">
                <a:solidFill>
                  <a:schemeClr val="tx1"/>
                </a:solidFill>
                <a:latin typeface="+mj-lt"/>
                <a:ea typeface="Verdana"/>
              </a:endParaRPr>
            </a:p>
            <a:p>
              <a:pPr algn="ctr" defTabSz="488950">
                <a:lnSpc>
                  <a:spcPct val="90000"/>
                </a:lnSpc>
                <a:spcBef>
                  <a:spcPct val="0"/>
                </a:spcBef>
                <a:spcAft>
                  <a:spcPct val="35000"/>
                </a:spcAft>
              </a:pPr>
              <a:r>
                <a:rPr lang="sv-SE" sz="1200" b="0" kern="1200">
                  <a:solidFill>
                    <a:schemeClr val="tx1"/>
                  </a:solidFill>
                  <a:latin typeface="+mj-lt"/>
                  <a:ea typeface="Verdana"/>
                </a:rPr>
                <a:t>Maria Högberg</a:t>
              </a:r>
            </a:p>
          </p:txBody>
        </p:sp>
      </p:grpSp>
      <p:grpSp>
        <p:nvGrpSpPr>
          <p:cNvPr id="52" name="Grupp 51">
            <a:extLst>
              <a:ext uri="{FF2B5EF4-FFF2-40B4-BE49-F238E27FC236}">
                <a16:creationId xmlns:a16="http://schemas.microsoft.com/office/drawing/2014/main" id="{E5839745-3198-B9C8-2451-2A957460F227}"/>
              </a:ext>
              <a:ext uri="{C183D7F6-B498-43B3-948B-1728B52AA6E4}">
                <adec:decorative xmlns:adec="http://schemas.microsoft.com/office/drawing/2017/decorative" val="1"/>
              </a:ext>
            </a:extLst>
          </p:cNvPr>
          <p:cNvGrpSpPr/>
          <p:nvPr/>
        </p:nvGrpSpPr>
        <p:grpSpPr>
          <a:xfrm>
            <a:off x="8653466" y="2229516"/>
            <a:ext cx="2083951" cy="700524"/>
            <a:chOff x="8488286" y="2512762"/>
            <a:chExt cx="1461785" cy="482313"/>
          </a:xfrm>
        </p:grpSpPr>
        <p:sp>
          <p:nvSpPr>
            <p:cNvPr id="53" name="Rektangel 52">
              <a:extLst>
                <a:ext uri="{FF2B5EF4-FFF2-40B4-BE49-F238E27FC236}">
                  <a16:creationId xmlns:a16="http://schemas.microsoft.com/office/drawing/2014/main" id="{0AA7D262-4688-B2F7-4B9F-A1585397D133}"/>
                </a:ext>
              </a:extLst>
            </p:cNvPr>
            <p:cNvSpPr/>
            <p:nvPr/>
          </p:nvSpPr>
          <p:spPr>
            <a:xfrm>
              <a:off x="8488286" y="2512762"/>
              <a:ext cx="1461785" cy="482313"/>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54" name="textruta 53">
              <a:extLst>
                <a:ext uri="{FF2B5EF4-FFF2-40B4-BE49-F238E27FC236}">
                  <a16:creationId xmlns:a16="http://schemas.microsoft.com/office/drawing/2014/main" id="{FA60B733-C837-E905-E731-D897AD025CB0}"/>
                </a:ext>
              </a:extLst>
            </p:cNvPr>
            <p:cNvSpPr txBox="1"/>
            <p:nvPr/>
          </p:nvSpPr>
          <p:spPr>
            <a:xfrm>
              <a:off x="8488286" y="2512762"/>
              <a:ext cx="1461785" cy="4823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sv-SE" sz="1200" b="0" kern="1200" dirty="0">
                  <a:solidFill>
                    <a:schemeClr val="tx1"/>
                  </a:solidFill>
                  <a:latin typeface="+mj-lt"/>
                </a:rPr>
                <a:t>Strategiska projekt fastighet </a:t>
              </a:r>
            </a:p>
            <a:p>
              <a:pPr marL="0" lvl="0" indent="0" algn="ctr" defTabSz="533400" rtl="0">
                <a:lnSpc>
                  <a:spcPct val="90000"/>
                </a:lnSpc>
                <a:spcBef>
                  <a:spcPct val="0"/>
                </a:spcBef>
                <a:spcAft>
                  <a:spcPct val="35000"/>
                </a:spcAft>
                <a:buNone/>
              </a:pPr>
              <a:r>
                <a:rPr lang="sv-SE" sz="1200" b="0" kern="1200" dirty="0">
                  <a:solidFill>
                    <a:schemeClr val="tx1"/>
                  </a:solidFill>
                  <a:latin typeface="+mj-lt"/>
                </a:rPr>
                <a:t>Liza Edman</a:t>
              </a:r>
            </a:p>
          </p:txBody>
        </p:sp>
      </p:grpSp>
      <p:grpSp>
        <p:nvGrpSpPr>
          <p:cNvPr id="55" name="Grupp 54">
            <a:extLst>
              <a:ext uri="{FF2B5EF4-FFF2-40B4-BE49-F238E27FC236}">
                <a16:creationId xmlns:a16="http://schemas.microsoft.com/office/drawing/2014/main" id="{4566CDD6-56F0-63DC-DCA5-A5786E23277F}"/>
              </a:ext>
              <a:ext uri="{C183D7F6-B498-43B3-948B-1728B52AA6E4}">
                <adec:decorative xmlns:adec="http://schemas.microsoft.com/office/drawing/2017/decorative" val="1"/>
              </a:ext>
            </a:extLst>
          </p:cNvPr>
          <p:cNvGrpSpPr/>
          <p:nvPr/>
        </p:nvGrpSpPr>
        <p:grpSpPr>
          <a:xfrm>
            <a:off x="8653466" y="3001147"/>
            <a:ext cx="2080066" cy="707606"/>
            <a:chOff x="8510825" y="3158658"/>
            <a:chExt cx="1487994" cy="459684"/>
          </a:xfrm>
        </p:grpSpPr>
        <p:sp>
          <p:nvSpPr>
            <p:cNvPr id="56" name="Rektangel 55">
              <a:extLst>
                <a:ext uri="{FF2B5EF4-FFF2-40B4-BE49-F238E27FC236}">
                  <a16:creationId xmlns:a16="http://schemas.microsoft.com/office/drawing/2014/main" id="{EEB5E97E-8209-F0C6-971C-735D19E952AB}"/>
                </a:ext>
              </a:extLst>
            </p:cNvPr>
            <p:cNvSpPr/>
            <p:nvPr/>
          </p:nvSpPr>
          <p:spPr>
            <a:xfrm>
              <a:off x="8510825" y="3158658"/>
              <a:ext cx="1481743" cy="457539"/>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57" name="textruta 56">
              <a:extLst>
                <a:ext uri="{FF2B5EF4-FFF2-40B4-BE49-F238E27FC236}">
                  <a16:creationId xmlns:a16="http://schemas.microsoft.com/office/drawing/2014/main" id="{8F26B74B-F0EC-8829-9AA8-5934C89CA152}"/>
                </a:ext>
              </a:extLst>
            </p:cNvPr>
            <p:cNvSpPr txBox="1"/>
            <p:nvPr/>
          </p:nvSpPr>
          <p:spPr>
            <a:xfrm>
              <a:off x="8517076" y="3160803"/>
              <a:ext cx="1481743" cy="4575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sv-SE" sz="1200" b="0" kern="1200" dirty="0">
                  <a:solidFill>
                    <a:schemeClr val="tx1"/>
                  </a:solidFill>
                  <a:latin typeface="+mj-lt"/>
                </a:rPr>
                <a:t>Regional styrning fastighet</a:t>
              </a:r>
            </a:p>
            <a:p>
              <a:pPr marL="0" lvl="0" indent="0" algn="ctr" defTabSz="533400" rtl="0">
                <a:lnSpc>
                  <a:spcPct val="90000"/>
                </a:lnSpc>
                <a:spcBef>
                  <a:spcPct val="0"/>
                </a:spcBef>
                <a:spcAft>
                  <a:spcPct val="35000"/>
                </a:spcAft>
                <a:buNone/>
              </a:pPr>
              <a:r>
                <a:rPr lang="sv-SE" sz="1200" b="0" kern="1200" dirty="0">
                  <a:solidFill>
                    <a:schemeClr val="tx1"/>
                  </a:solidFill>
                  <a:latin typeface="+mj-lt"/>
                </a:rPr>
                <a:t>Emil </a:t>
              </a:r>
              <a:r>
                <a:rPr lang="sv-SE" sz="1200" b="0" kern="1200" dirty="0" err="1">
                  <a:solidFill>
                    <a:schemeClr val="tx1"/>
                  </a:solidFill>
                  <a:latin typeface="+mj-lt"/>
                </a:rPr>
                <a:t>Åsedahl</a:t>
              </a:r>
              <a:endParaRPr lang="sv-SE" sz="1200" b="0" kern="1200" dirty="0">
                <a:solidFill>
                  <a:schemeClr val="tx1"/>
                </a:solidFill>
                <a:latin typeface="+mj-lt"/>
              </a:endParaRPr>
            </a:p>
          </p:txBody>
        </p:sp>
      </p:grpSp>
      <p:grpSp>
        <p:nvGrpSpPr>
          <p:cNvPr id="58" name="Grupp 57">
            <a:extLst>
              <a:ext uri="{FF2B5EF4-FFF2-40B4-BE49-F238E27FC236}">
                <a16:creationId xmlns:a16="http://schemas.microsoft.com/office/drawing/2014/main" id="{9785DCA3-A13A-F7A8-CA21-5882A8EAD527}"/>
              </a:ext>
              <a:ext uri="{C183D7F6-B498-43B3-948B-1728B52AA6E4}">
                <adec:decorative xmlns:adec="http://schemas.microsoft.com/office/drawing/2017/decorative" val="1"/>
              </a:ext>
            </a:extLst>
          </p:cNvPr>
          <p:cNvGrpSpPr/>
          <p:nvPr/>
        </p:nvGrpSpPr>
        <p:grpSpPr>
          <a:xfrm>
            <a:off x="8662204" y="3796007"/>
            <a:ext cx="2071328" cy="704304"/>
            <a:chOff x="8514912" y="3791848"/>
            <a:chExt cx="1474278" cy="458159"/>
          </a:xfrm>
        </p:grpSpPr>
        <p:sp>
          <p:nvSpPr>
            <p:cNvPr id="59" name="Rektangel 58">
              <a:extLst>
                <a:ext uri="{FF2B5EF4-FFF2-40B4-BE49-F238E27FC236}">
                  <a16:creationId xmlns:a16="http://schemas.microsoft.com/office/drawing/2014/main" id="{CAF01EC0-C7AA-AD73-C766-E9C2BB9B34A6}"/>
                </a:ext>
              </a:extLst>
            </p:cNvPr>
            <p:cNvSpPr/>
            <p:nvPr/>
          </p:nvSpPr>
          <p:spPr>
            <a:xfrm>
              <a:off x="8521106" y="3791849"/>
              <a:ext cx="1468084" cy="458158"/>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60" name="textruta 59">
              <a:extLst>
                <a:ext uri="{FF2B5EF4-FFF2-40B4-BE49-F238E27FC236}">
                  <a16:creationId xmlns:a16="http://schemas.microsoft.com/office/drawing/2014/main" id="{C3207470-0A1F-EED0-5812-C45A24671F4B}"/>
                </a:ext>
              </a:extLst>
            </p:cNvPr>
            <p:cNvSpPr txBox="1"/>
            <p:nvPr/>
          </p:nvSpPr>
          <p:spPr>
            <a:xfrm>
              <a:off x="8514912" y="3791848"/>
              <a:ext cx="1446407" cy="4581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sv-SE" sz="1200" kern="1200">
                  <a:solidFill>
                    <a:schemeClr val="tx1"/>
                  </a:solidFill>
                </a:rPr>
                <a:t> </a:t>
              </a:r>
              <a:r>
                <a:rPr lang="sv-SE" sz="1200" kern="1200">
                  <a:solidFill>
                    <a:schemeClr val="tx1"/>
                  </a:solidFill>
                  <a:latin typeface="+mj-lt"/>
                </a:rPr>
                <a:t>Fastighetsinformation</a:t>
              </a:r>
              <a:endParaRPr lang="sv-SE" sz="1200" kern="1200">
                <a:solidFill>
                  <a:schemeClr val="tx1"/>
                </a:solidFill>
                <a:latin typeface="+mj-lt"/>
                <a:ea typeface="Verdana"/>
              </a:endParaRPr>
            </a:p>
            <a:p>
              <a:pPr marL="0" lvl="0" indent="0" algn="ctr" defTabSz="533400" rtl="0">
                <a:lnSpc>
                  <a:spcPct val="90000"/>
                </a:lnSpc>
                <a:spcBef>
                  <a:spcPct val="0"/>
                </a:spcBef>
                <a:spcAft>
                  <a:spcPct val="35000"/>
                </a:spcAft>
                <a:buNone/>
              </a:pPr>
              <a:r>
                <a:rPr lang="sv-SE" sz="1200" kern="1200">
                  <a:solidFill>
                    <a:schemeClr val="tx1"/>
                  </a:solidFill>
                  <a:latin typeface="+mj-lt"/>
                </a:rPr>
                <a:t>Martin Melander</a:t>
              </a:r>
              <a:endParaRPr lang="sv-SE" sz="1200" kern="1200">
                <a:solidFill>
                  <a:schemeClr val="tx1"/>
                </a:solidFill>
                <a:latin typeface="+mj-lt"/>
                <a:ea typeface="Verdana"/>
              </a:endParaRPr>
            </a:p>
          </p:txBody>
        </p:sp>
      </p:grpSp>
      <p:grpSp>
        <p:nvGrpSpPr>
          <p:cNvPr id="2" name="Grupp 1">
            <a:extLst>
              <a:ext uri="{FF2B5EF4-FFF2-40B4-BE49-F238E27FC236}">
                <a16:creationId xmlns:a16="http://schemas.microsoft.com/office/drawing/2014/main" id="{D5C902AA-B6B5-1C99-B6B2-6D5E1723FA88}"/>
              </a:ext>
              <a:ext uri="{C183D7F6-B498-43B3-948B-1728B52AA6E4}">
                <adec:decorative xmlns:adec="http://schemas.microsoft.com/office/drawing/2017/decorative" val="1"/>
              </a:ext>
            </a:extLst>
          </p:cNvPr>
          <p:cNvGrpSpPr/>
          <p:nvPr/>
        </p:nvGrpSpPr>
        <p:grpSpPr>
          <a:xfrm>
            <a:off x="3420451" y="967342"/>
            <a:ext cx="2083951" cy="1158164"/>
            <a:chOff x="5551165" y="1238057"/>
            <a:chExt cx="564895" cy="292988"/>
          </a:xfrm>
        </p:grpSpPr>
        <p:sp>
          <p:nvSpPr>
            <p:cNvPr id="3" name="Rektangel 2">
              <a:extLst>
                <a:ext uri="{FF2B5EF4-FFF2-40B4-BE49-F238E27FC236}">
                  <a16:creationId xmlns:a16="http://schemas.microsoft.com/office/drawing/2014/main" id="{6D8A9015-E8FE-1CA8-3533-2EA04F038E58}"/>
                </a:ext>
              </a:extLst>
            </p:cNvPr>
            <p:cNvSpPr/>
            <p:nvPr/>
          </p:nvSpPr>
          <p:spPr>
            <a:xfrm>
              <a:off x="5551165" y="1243328"/>
              <a:ext cx="564895" cy="282447"/>
            </a:xfrm>
            <a:prstGeom prst="rect">
              <a:avLst/>
            </a:prstGeom>
            <a:solidFill>
              <a:srgbClr val="D1C4E9"/>
            </a:solidFill>
            <a:ln w="12700" cap="flat" cmpd="sng" algn="ctr">
              <a:solidFill>
                <a:prstClr val="white">
                  <a:hueOff val="0"/>
                  <a:satOff val="0"/>
                  <a:lumOff val="0"/>
                  <a:alphaOff val="0"/>
                </a:prstClr>
              </a:solid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sv-SE"/>
            </a:p>
          </p:txBody>
        </p:sp>
        <p:sp>
          <p:nvSpPr>
            <p:cNvPr id="7" name="textruta 6">
              <a:extLst>
                <a:ext uri="{FF2B5EF4-FFF2-40B4-BE49-F238E27FC236}">
                  <a16:creationId xmlns:a16="http://schemas.microsoft.com/office/drawing/2014/main" id="{32087145-4EC4-4F0C-24FD-99BAB23190C7}"/>
                </a:ext>
              </a:extLst>
            </p:cNvPr>
            <p:cNvSpPr txBox="1"/>
            <p:nvPr/>
          </p:nvSpPr>
          <p:spPr>
            <a:xfrm>
              <a:off x="5579715" y="1238057"/>
              <a:ext cx="507795" cy="2929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sv-SE" sz="1300" kern="1200">
                  <a:solidFill>
                    <a:prstClr val="black"/>
                  </a:solidFill>
                  <a:latin typeface="Verdana"/>
                  <a:ea typeface="+mn-ea"/>
                  <a:cs typeface="+mn-cs"/>
                </a:rPr>
                <a:t>Område Sjukhusfastigheter </a:t>
              </a:r>
            </a:p>
            <a:p>
              <a:pPr marL="0" lvl="0" indent="0" algn="ctr" defTabSz="533400" rtl="0">
                <a:lnSpc>
                  <a:spcPct val="90000"/>
                </a:lnSpc>
                <a:spcBef>
                  <a:spcPct val="0"/>
                </a:spcBef>
                <a:spcAft>
                  <a:spcPct val="35000"/>
                </a:spcAft>
                <a:buNone/>
              </a:pPr>
              <a:r>
                <a:rPr lang="sv-SE" sz="1300">
                  <a:solidFill>
                    <a:prstClr val="black"/>
                  </a:solidFill>
                  <a:latin typeface="Verdana"/>
                </a:rPr>
                <a:t>Tomas Sandahl</a:t>
              </a:r>
              <a:endParaRPr lang="sv-SE" sz="1300" kern="1200">
                <a:solidFill>
                  <a:prstClr val="black"/>
                </a:solidFill>
                <a:latin typeface="Verdana"/>
                <a:ea typeface="+mn-ea"/>
                <a:cs typeface="+mn-cs"/>
              </a:endParaRPr>
            </a:p>
          </p:txBody>
        </p:sp>
      </p:grpSp>
      <p:grpSp>
        <p:nvGrpSpPr>
          <p:cNvPr id="8" name="Grupp 7">
            <a:extLst>
              <a:ext uri="{FF2B5EF4-FFF2-40B4-BE49-F238E27FC236}">
                <a16:creationId xmlns:a16="http://schemas.microsoft.com/office/drawing/2014/main" id="{334A9EF0-9CB9-8C9C-4336-FEFA06443D5F}"/>
              </a:ext>
              <a:ext uri="{C183D7F6-B498-43B3-948B-1728B52AA6E4}">
                <adec:decorative xmlns:adec="http://schemas.microsoft.com/office/drawing/2017/decorative" val="1"/>
              </a:ext>
            </a:extLst>
          </p:cNvPr>
          <p:cNvGrpSpPr/>
          <p:nvPr/>
        </p:nvGrpSpPr>
        <p:grpSpPr>
          <a:xfrm>
            <a:off x="6036959" y="954311"/>
            <a:ext cx="2083951" cy="1158164"/>
            <a:chOff x="5551165" y="1238057"/>
            <a:chExt cx="564895" cy="292988"/>
          </a:xfrm>
        </p:grpSpPr>
        <p:sp>
          <p:nvSpPr>
            <p:cNvPr id="9" name="Rektangel 8">
              <a:extLst>
                <a:ext uri="{FF2B5EF4-FFF2-40B4-BE49-F238E27FC236}">
                  <a16:creationId xmlns:a16="http://schemas.microsoft.com/office/drawing/2014/main" id="{740A5C56-5A3B-D09C-FC1F-487CAC404274}"/>
                </a:ext>
              </a:extLst>
            </p:cNvPr>
            <p:cNvSpPr/>
            <p:nvPr/>
          </p:nvSpPr>
          <p:spPr>
            <a:xfrm>
              <a:off x="5551165" y="1243328"/>
              <a:ext cx="564895" cy="282447"/>
            </a:xfrm>
            <a:prstGeom prst="rect">
              <a:avLst/>
            </a:prstGeom>
            <a:solidFill>
              <a:srgbClr val="D1C4E9"/>
            </a:solidFill>
            <a:ln w="12700" cap="flat" cmpd="sng" algn="ctr">
              <a:solidFill>
                <a:prstClr val="white">
                  <a:hueOff val="0"/>
                  <a:satOff val="0"/>
                  <a:lumOff val="0"/>
                  <a:alphaOff val="0"/>
                </a:prstClr>
              </a:solid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sv-SE"/>
            </a:p>
          </p:txBody>
        </p:sp>
        <p:sp>
          <p:nvSpPr>
            <p:cNvPr id="70" name="textruta 69">
              <a:extLst>
                <a:ext uri="{FF2B5EF4-FFF2-40B4-BE49-F238E27FC236}">
                  <a16:creationId xmlns:a16="http://schemas.microsoft.com/office/drawing/2014/main" id="{A6ABD7C2-C4B1-BAA4-95DD-1CD0A342037A}"/>
                </a:ext>
              </a:extLst>
            </p:cNvPr>
            <p:cNvSpPr txBox="1"/>
            <p:nvPr/>
          </p:nvSpPr>
          <p:spPr>
            <a:xfrm>
              <a:off x="5579715" y="1238057"/>
              <a:ext cx="507795" cy="2929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sv-SE" sz="1300" kern="1200">
                  <a:solidFill>
                    <a:prstClr val="black"/>
                  </a:solidFill>
                  <a:latin typeface="Verdana"/>
                  <a:ea typeface="+mn-ea"/>
                  <a:cs typeface="+mn-cs"/>
                </a:rPr>
                <a:t>Område </a:t>
              </a:r>
              <a:r>
                <a:rPr lang="sv-SE" sz="1300">
                  <a:solidFill>
                    <a:prstClr val="black"/>
                  </a:solidFill>
                  <a:latin typeface="Verdana"/>
                </a:rPr>
                <a:t>Regionala fastigheter </a:t>
              </a:r>
              <a:endParaRPr lang="sv-SE" sz="1300" kern="1200">
                <a:solidFill>
                  <a:prstClr val="black"/>
                </a:solidFill>
                <a:latin typeface="Verdana"/>
                <a:ea typeface="+mn-ea"/>
                <a:cs typeface="+mn-cs"/>
              </a:endParaRPr>
            </a:p>
            <a:p>
              <a:pPr marL="0" lvl="0" indent="0" algn="ctr" defTabSz="533400" rtl="0">
                <a:lnSpc>
                  <a:spcPct val="90000"/>
                </a:lnSpc>
                <a:spcBef>
                  <a:spcPct val="0"/>
                </a:spcBef>
                <a:spcAft>
                  <a:spcPct val="35000"/>
                </a:spcAft>
                <a:buNone/>
              </a:pPr>
              <a:r>
                <a:rPr lang="sv-SE" sz="1300">
                  <a:solidFill>
                    <a:prstClr val="black"/>
                  </a:solidFill>
                  <a:latin typeface="Verdana"/>
                </a:rPr>
                <a:t>Marta Peterson Sandodval</a:t>
              </a:r>
              <a:endParaRPr lang="sv-SE" sz="1300" kern="1200">
                <a:solidFill>
                  <a:prstClr val="black"/>
                </a:solidFill>
                <a:latin typeface="Verdana"/>
                <a:ea typeface="+mn-ea"/>
                <a:cs typeface="+mn-cs"/>
              </a:endParaRPr>
            </a:p>
          </p:txBody>
        </p:sp>
      </p:grpSp>
      <p:grpSp>
        <p:nvGrpSpPr>
          <p:cNvPr id="72" name="Grupp 71">
            <a:extLst>
              <a:ext uri="{FF2B5EF4-FFF2-40B4-BE49-F238E27FC236}">
                <a16:creationId xmlns:a16="http://schemas.microsoft.com/office/drawing/2014/main" id="{F7E74F2D-4390-721B-08F7-08019080D1E5}"/>
              </a:ext>
              <a:ext uri="{C183D7F6-B498-43B3-948B-1728B52AA6E4}">
                <adec:decorative xmlns:adec="http://schemas.microsoft.com/office/drawing/2017/decorative" val="1"/>
              </a:ext>
            </a:extLst>
          </p:cNvPr>
          <p:cNvGrpSpPr/>
          <p:nvPr/>
        </p:nvGrpSpPr>
        <p:grpSpPr>
          <a:xfrm>
            <a:off x="8653467" y="944850"/>
            <a:ext cx="2083951" cy="1158164"/>
            <a:chOff x="5551165" y="1238057"/>
            <a:chExt cx="564895" cy="292988"/>
          </a:xfrm>
        </p:grpSpPr>
        <p:sp>
          <p:nvSpPr>
            <p:cNvPr id="73" name="Rektangel 72">
              <a:extLst>
                <a:ext uri="{FF2B5EF4-FFF2-40B4-BE49-F238E27FC236}">
                  <a16:creationId xmlns:a16="http://schemas.microsoft.com/office/drawing/2014/main" id="{CAA021AD-68CB-58EE-1227-9635143FB88E}"/>
                </a:ext>
              </a:extLst>
            </p:cNvPr>
            <p:cNvSpPr/>
            <p:nvPr/>
          </p:nvSpPr>
          <p:spPr>
            <a:xfrm>
              <a:off x="5551165" y="1243328"/>
              <a:ext cx="564895" cy="282447"/>
            </a:xfrm>
            <a:prstGeom prst="rect">
              <a:avLst/>
            </a:prstGeom>
            <a:solidFill>
              <a:srgbClr val="D1C4E9"/>
            </a:solidFill>
            <a:ln w="12700" cap="flat" cmpd="sng" algn="ctr">
              <a:solidFill>
                <a:prstClr val="white">
                  <a:hueOff val="0"/>
                  <a:satOff val="0"/>
                  <a:lumOff val="0"/>
                  <a:alphaOff val="0"/>
                </a:prstClr>
              </a:solid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sv-SE"/>
            </a:p>
          </p:txBody>
        </p:sp>
        <p:sp>
          <p:nvSpPr>
            <p:cNvPr id="78" name="textruta 77">
              <a:extLst>
                <a:ext uri="{FF2B5EF4-FFF2-40B4-BE49-F238E27FC236}">
                  <a16:creationId xmlns:a16="http://schemas.microsoft.com/office/drawing/2014/main" id="{4F7254E5-554F-87DD-AB93-FAFA4C06199F}"/>
                </a:ext>
              </a:extLst>
            </p:cNvPr>
            <p:cNvSpPr txBox="1"/>
            <p:nvPr/>
          </p:nvSpPr>
          <p:spPr>
            <a:xfrm>
              <a:off x="5579715" y="1238057"/>
              <a:ext cx="507795" cy="2929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sv-SE" sz="1300" kern="1200">
                  <a:solidFill>
                    <a:prstClr val="black"/>
                  </a:solidFill>
                  <a:latin typeface="Verdana"/>
                  <a:ea typeface="+mn-ea"/>
                  <a:cs typeface="+mn-cs"/>
                </a:rPr>
                <a:t>Område Strategiska fastighetsfunktioner</a:t>
              </a:r>
            </a:p>
            <a:p>
              <a:pPr marL="0" lvl="0" indent="0" algn="ctr" defTabSz="533400" rtl="0">
                <a:lnSpc>
                  <a:spcPct val="90000"/>
                </a:lnSpc>
                <a:spcBef>
                  <a:spcPct val="0"/>
                </a:spcBef>
                <a:spcAft>
                  <a:spcPct val="35000"/>
                </a:spcAft>
                <a:buNone/>
              </a:pPr>
              <a:r>
                <a:rPr lang="sv-SE" sz="1300">
                  <a:solidFill>
                    <a:prstClr val="black"/>
                  </a:solidFill>
                  <a:latin typeface="Verdana"/>
                </a:rPr>
                <a:t>Peter Gustafsson</a:t>
              </a:r>
              <a:endParaRPr lang="sv-SE" sz="1300" kern="1200">
                <a:solidFill>
                  <a:prstClr val="black"/>
                </a:solidFill>
                <a:latin typeface="Verdana"/>
                <a:ea typeface="+mn-ea"/>
                <a:cs typeface="+mn-cs"/>
              </a:endParaRPr>
            </a:p>
          </p:txBody>
        </p:sp>
      </p:grpSp>
      <p:grpSp>
        <p:nvGrpSpPr>
          <p:cNvPr id="10" name="Grupp 9">
            <a:extLst>
              <a:ext uri="{FF2B5EF4-FFF2-40B4-BE49-F238E27FC236}">
                <a16:creationId xmlns:a16="http://schemas.microsoft.com/office/drawing/2014/main" id="{FCF76EB2-E427-F362-D072-F27970E3B8C9}"/>
              </a:ext>
              <a:ext uri="{C183D7F6-B498-43B3-948B-1728B52AA6E4}">
                <adec:decorative xmlns:adec="http://schemas.microsoft.com/office/drawing/2017/decorative" val="1"/>
              </a:ext>
            </a:extLst>
          </p:cNvPr>
          <p:cNvGrpSpPr/>
          <p:nvPr/>
        </p:nvGrpSpPr>
        <p:grpSpPr>
          <a:xfrm>
            <a:off x="8676473" y="4587563"/>
            <a:ext cx="2071328" cy="704304"/>
            <a:chOff x="8514912" y="3791848"/>
            <a:chExt cx="1474278" cy="458159"/>
          </a:xfrm>
        </p:grpSpPr>
        <p:sp>
          <p:nvSpPr>
            <p:cNvPr id="11" name="Rektangel 10">
              <a:extLst>
                <a:ext uri="{FF2B5EF4-FFF2-40B4-BE49-F238E27FC236}">
                  <a16:creationId xmlns:a16="http://schemas.microsoft.com/office/drawing/2014/main" id="{DBE277D9-78F8-A5BE-9815-15472FBDF6C4}"/>
                </a:ext>
              </a:extLst>
            </p:cNvPr>
            <p:cNvSpPr/>
            <p:nvPr/>
          </p:nvSpPr>
          <p:spPr>
            <a:xfrm>
              <a:off x="8521106" y="3791849"/>
              <a:ext cx="1468084" cy="458158"/>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2" name="textruta 11">
              <a:extLst>
                <a:ext uri="{FF2B5EF4-FFF2-40B4-BE49-F238E27FC236}">
                  <a16:creationId xmlns:a16="http://schemas.microsoft.com/office/drawing/2014/main" id="{4F3FF881-3BF1-B27E-0FC5-01A453E46A3E}"/>
                </a:ext>
              </a:extLst>
            </p:cNvPr>
            <p:cNvSpPr txBox="1"/>
            <p:nvPr/>
          </p:nvSpPr>
          <p:spPr>
            <a:xfrm>
              <a:off x="8514912" y="3791848"/>
              <a:ext cx="1446407" cy="4581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sv-SE" sz="1200" kern="1200" dirty="0">
                  <a:solidFill>
                    <a:schemeClr val="tx1"/>
                  </a:solidFill>
                </a:rPr>
                <a:t> </a:t>
              </a:r>
              <a:r>
                <a:rPr lang="sv-SE" sz="1200" dirty="0">
                  <a:solidFill>
                    <a:schemeClr val="tx1"/>
                  </a:solidFill>
                  <a:latin typeface="+mj-lt"/>
                </a:rPr>
                <a:t>Tillgänglighet fastighet</a:t>
              </a:r>
              <a:br>
                <a:rPr lang="sv-SE" sz="1200" dirty="0">
                  <a:latin typeface="+mj-lt"/>
                </a:rPr>
              </a:br>
              <a:r>
                <a:rPr lang="sv-SE" sz="1200" dirty="0">
                  <a:solidFill>
                    <a:schemeClr val="tx1"/>
                  </a:solidFill>
                  <a:latin typeface="+mj-lt"/>
                </a:rPr>
                <a:t>Skyltenhet</a:t>
              </a:r>
              <a:br>
                <a:rPr lang="sv-SE" sz="1200" dirty="0">
                  <a:latin typeface="+mj-lt"/>
                </a:rPr>
              </a:br>
              <a:r>
                <a:rPr lang="sv-SE" sz="1200" dirty="0">
                  <a:solidFill>
                    <a:schemeClr val="tx1"/>
                  </a:solidFill>
                  <a:latin typeface="+mj-lt"/>
                </a:rPr>
                <a:t>Håkan Martinsson</a:t>
              </a:r>
              <a:endParaRPr lang="sv-SE" sz="1200" kern="1200" dirty="0">
                <a:solidFill>
                  <a:schemeClr val="tx1"/>
                </a:solidFill>
                <a:latin typeface="+mj-lt"/>
                <a:ea typeface="Verdana"/>
              </a:endParaRPr>
            </a:p>
          </p:txBody>
        </p:sp>
      </p:grpSp>
      <p:grpSp>
        <p:nvGrpSpPr>
          <p:cNvPr id="16" name="Grupp 15">
            <a:extLst>
              <a:ext uri="{FF2B5EF4-FFF2-40B4-BE49-F238E27FC236}">
                <a16:creationId xmlns:a16="http://schemas.microsoft.com/office/drawing/2014/main" id="{AFEBE599-6AA0-418F-531E-B607D8F74CC9}"/>
              </a:ext>
              <a:ext uri="{C183D7F6-B498-43B3-948B-1728B52AA6E4}">
                <adec:decorative xmlns:adec="http://schemas.microsoft.com/office/drawing/2017/decorative" val="1"/>
              </a:ext>
            </a:extLst>
          </p:cNvPr>
          <p:cNvGrpSpPr/>
          <p:nvPr/>
        </p:nvGrpSpPr>
        <p:grpSpPr>
          <a:xfrm>
            <a:off x="8685175" y="5366278"/>
            <a:ext cx="2071328" cy="704304"/>
            <a:chOff x="8514912" y="3791848"/>
            <a:chExt cx="1474278" cy="458159"/>
          </a:xfrm>
        </p:grpSpPr>
        <p:sp>
          <p:nvSpPr>
            <p:cNvPr id="17" name="Rektangel 16">
              <a:extLst>
                <a:ext uri="{FF2B5EF4-FFF2-40B4-BE49-F238E27FC236}">
                  <a16:creationId xmlns:a16="http://schemas.microsoft.com/office/drawing/2014/main" id="{229BB828-DB7F-F821-85B9-A83F3BC30BC0}"/>
                </a:ext>
              </a:extLst>
            </p:cNvPr>
            <p:cNvSpPr/>
            <p:nvPr/>
          </p:nvSpPr>
          <p:spPr>
            <a:xfrm>
              <a:off x="8521106" y="3791849"/>
              <a:ext cx="1468084" cy="458158"/>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8" name="textruta 17">
              <a:extLst>
                <a:ext uri="{FF2B5EF4-FFF2-40B4-BE49-F238E27FC236}">
                  <a16:creationId xmlns:a16="http://schemas.microsoft.com/office/drawing/2014/main" id="{8346B5EF-6AB6-3E30-7D88-04DF2BEE71B5}"/>
                </a:ext>
              </a:extLst>
            </p:cNvPr>
            <p:cNvSpPr txBox="1"/>
            <p:nvPr/>
          </p:nvSpPr>
          <p:spPr>
            <a:xfrm>
              <a:off x="8514912" y="3791848"/>
              <a:ext cx="1446407" cy="4581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sv-SE" sz="1200" kern="1200" dirty="0">
                  <a:solidFill>
                    <a:schemeClr val="tx1"/>
                  </a:solidFill>
                </a:rPr>
                <a:t> </a:t>
              </a:r>
              <a:r>
                <a:rPr lang="sv-SE" sz="1200" dirty="0" err="1">
                  <a:solidFill>
                    <a:schemeClr val="tx1"/>
                  </a:solidFill>
                  <a:latin typeface="+mj-lt"/>
                </a:rPr>
                <a:t>Konstenhet</a:t>
              </a:r>
              <a:r>
                <a:rPr lang="sv-SE" sz="1200" kern="1200" dirty="0">
                  <a:solidFill>
                    <a:schemeClr val="tx1"/>
                  </a:solidFill>
                  <a:latin typeface="+mj-lt"/>
                </a:rPr>
                <a:t> </a:t>
              </a:r>
              <a:endParaRPr lang="sv-SE" sz="1200" kern="1200" dirty="0">
                <a:solidFill>
                  <a:schemeClr val="tx1"/>
                </a:solidFill>
                <a:latin typeface="+mj-lt"/>
                <a:ea typeface="Verdana"/>
              </a:endParaRPr>
            </a:p>
            <a:p>
              <a:pPr marL="0" lvl="0" indent="0" algn="ctr" defTabSz="533400" rtl="0">
                <a:lnSpc>
                  <a:spcPct val="90000"/>
                </a:lnSpc>
                <a:spcBef>
                  <a:spcPct val="0"/>
                </a:spcBef>
                <a:spcAft>
                  <a:spcPct val="35000"/>
                </a:spcAft>
                <a:buNone/>
              </a:pPr>
              <a:r>
                <a:rPr lang="sv-SE" sz="1200" dirty="0">
                  <a:solidFill>
                    <a:schemeClr val="tx1"/>
                  </a:solidFill>
                  <a:latin typeface="+mj-lt"/>
                  <a:ea typeface="Verdana"/>
                </a:rPr>
                <a:t>Sofie </a:t>
              </a:r>
              <a:r>
                <a:rPr lang="sv-SE" sz="1200" dirty="0" err="1">
                  <a:solidFill>
                    <a:schemeClr val="tx1"/>
                  </a:solidFill>
                  <a:latin typeface="+mj-lt"/>
                  <a:ea typeface="Verdana"/>
                </a:rPr>
                <a:t>Brinkmo</a:t>
              </a:r>
              <a:endParaRPr lang="sv-SE" sz="1200" kern="1200" dirty="0">
                <a:solidFill>
                  <a:schemeClr val="tx1"/>
                </a:solidFill>
                <a:latin typeface="+mj-lt"/>
                <a:ea typeface="Verdana"/>
              </a:endParaRPr>
            </a:p>
          </p:txBody>
        </p:sp>
      </p:grpSp>
      <p:grpSp>
        <p:nvGrpSpPr>
          <p:cNvPr id="19" name="Grupp 18">
            <a:extLst>
              <a:ext uri="{FF2B5EF4-FFF2-40B4-BE49-F238E27FC236}">
                <a16:creationId xmlns:a16="http://schemas.microsoft.com/office/drawing/2014/main" id="{4DDC180A-EDAB-E5A9-726D-B6E6D7074458}"/>
              </a:ext>
              <a:ext uri="{C183D7F6-B498-43B3-948B-1728B52AA6E4}">
                <adec:decorative xmlns:adec="http://schemas.microsoft.com/office/drawing/2017/decorative" val="1"/>
              </a:ext>
            </a:extLst>
          </p:cNvPr>
          <p:cNvGrpSpPr/>
          <p:nvPr/>
        </p:nvGrpSpPr>
        <p:grpSpPr>
          <a:xfrm>
            <a:off x="8696728" y="6117808"/>
            <a:ext cx="2071328" cy="704304"/>
            <a:chOff x="8514912" y="3791848"/>
            <a:chExt cx="1474278" cy="458159"/>
          </a:xfrm>
        </p:grpSpPr>
        <p:sp>
          <p:nvSpPr>
            <p:cNvPr id="20" name="Rektangel 19">
              <a:extLst>
                <a:ext uri="{FF2B5EF4-FFF2-40B4-BE49-F238E27FC236}">
                  <a16:creationId xmlns:a16="http://schemas.microsoft.com/office/drawing/2014/main" id="{C5469997-3922-E3B9-F2BE-3584B024783B}"/>
                </a:ext>
              </a:extLst>
            </p:cNvPr>
            <p:cNvSpPr/>
            <p:nvPr/>
          </p:nvSpPr>
          <p:spPr>
            <a:xfrm>
              <a:off x="8521106" y="3791849"/>
              <a:ext cx="1468084" cy="458158"/>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1" name="textruta 20">
              <a:extLst>
                <a:ext uri="{FF2B5EF4-FFF2-40B4-BE49-F238E27FC236}">
                  <a16:creationId xmlns:a16="http://schemas.microsoft.com/office/drawing/2014/main" id="{01F6C1E2-70B5-FAD7-936C-F453AACCB1F2}"/>
                </a:ext>
              </a:extLst>
            </p:cNvPr>
            <p:cNvSpPr txBox="1"/>
            <p:nvPr/>
          </p:nvSpPr>
          <p:spPr>
            <a:xfrm>
              <a:off x="8514912" y="3791848"/>
              <a:ext cx="1446407" cy="4581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sv-SE" sz="1200" kern="1200">
                  <a:solidFill>
                    <a:schemeClr val="tx1"/>
                  </a:solidFill>
                </a:rPr>
                <a:t> </a:t>
              </a:r>
              <a:r>
                <a:rPr lang="sv-SE" sz="1200">
                  <a:solidFill>
                    <a:schemeClr val="tx1"/>
                  </a:solidFill>
                  <a:latin typeface="+mj-lt"/>
                </a:rPr>
                <a:t>Administration fastighet</a:t>
              </a:r>
              <a:endParaRPr lang="sv-SE" sz="1200" kern="1200">
                <a:solidFill>
                  <a:schemeClr val="tx1"/>
                </a:solidFill>
                <a:latin typeface="+mj-lt"/>
                <a:ea typeface="Verdana"/>
              </a:endParaRPr>
            </a:p>
            <a:p>
              <a:pPr marL="0" lvl="0" indent="0" algn="ctr" defTabSz="533400" rtl="0">
                <a:lnSpc>
                  <a:spcPct val="90000"/>
                </a:lnSpc>
                <a:spcBef>
                  <a:spcPct val="0"/>
                </a:spcBef>
                <a:spcAft>
                  <a:spcPct val="35000"/>
                </a:spcAft>
                <a:buNone/>
              </a:pPr>
              <a:r>
                <a:rPr lang="sv-SE" sz="1200">
                  <a:solidFill>
                    <a:schemeClr val="tx1"/>
                  </a:solidFill>
                  <a:latin typeface="+mj-lt"/>
                  <a:ea typeface="Verdana"/>
                </a:rPr>
                <a:t>Cecilia Salmi</a:t>
              </a:r>
              <a:endParaRPr lang="sv-SE" sz="1200" kern="1200">
                <a:solidFill>
                  <a:schemeClr val="tx1"/>
                </a:solidFill>
                <a:latin typeface="+mj-lt"/>
                <a:ea typeface="Verdana"/>
              </a:endParaRPr>
            </a:p>
          </p:txBody>
        </p:sp>
      </p:grpSp>
      <p:grpSp>
        <p:nvGrpSpPr>
          <p:cNvPr id="76" name="Grupp 75">
            <a:extLst>
              <a:ext uri="{FF2B5EF4-FFF2-40B4-BE49-F238E27FC236}">
                <a16:creationId xmlns:a16="http://schemas.microsoft.com/office/drawing/2014/main" id="{057ACBC3-60C5-DE55-4189-9D84806CC7D5}"/>
              </a:ext>
              <a:ext uri="{C183D7F6-B498-43B3-948B-1728B52AA6E4}">
                <adec:decorative xmlns:adec="http://schemas.microsoft.com/office/drawing/2017/decorative" val="1"/>
              </a:ext>
            </a:extLst>
          </p:cNvPr>
          <p:cNvGrpSpPr/>
          <p:nvPr/>
        </p:nvGrpSpPr>
        <p:grpSpPr>
          <a:xfrm>
            <a:off x="3498654" y="5488373"/>
            <a:ext cx="2000829" cy="1034447"/>
            <a:chOff x="4781027" y="4114103"/>
            <a:chExt cx="1346835" cy="573690"/>
          </a:xfrm>
        </p:grpSpPr>
        <p:sp>
          <p:nvSpPr>
            <p:cNvPr id="77" name="Rektangel 76">
              <a:extLst>
                <a:ext uri="{FF2B5EF4-FFF2-40B4-BE49-F238E27FC236}">
                  <a16:creationId xmlns:a16="http://schemas.microsoft.com/office/drawing/2014/main" id="{4B7630D3-8E04-FB11-7CE8-8743C926ADB6}"/>
                </a:ext>
              </a:extLst>
            </p:cNvPr>
            <p:cNvSpPr/>
            <p:nvPr/>
          </p:nvSpPr>
          <p:spPr>
            <a:xfrm>
              <a:off x="4781027" y="4114103"/>
              <a:ext cx="1346835" cy="573690"/>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79" name="textruta 78">
              <a:extLst>
                <a:ext uri="{FF2B5EF4-FFF2-40B4-BE49-F238E27FC236}">
                  <a16:creationId xmlns:a16="http://schemas.microsoft.com/office/drawing/2014/main" id="{2D2D5DCB-4049-8D89-AB29-7CB51F23D256}"/>
                </a:ext>
              </a:extLst>
            </p:cNvPr>
            <p:cNvSpPr txBox="1"/>
            <p:nvPr/>
          </p:nvSpPr>
          <p:spPr>
            <a:xfrm>
              <a:off x="4781027" y="4114103"/>
              <a:ext cx="1346835" cy="5736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sv-SE" sz="1200">
                  <a:solidFill>
                    <a:schemeClr val="tx1"/>
                  </a:solidFill>
                  <a:latin typeface="+mj-lt"/>
                </a:rPr>
                <a:t>Sjukhusfastigheter SV</a:t>
              </a:r>
              <a:br>
                <a:rPr lang="sv-SE" sz="1200">
                  <a:solidFill>
                    <a:schemeClr val="tx1"/>
                  </a:solidFill>
                  <a:latin typeface="+mj-lt"/>
                </a:rPr>
              </a:br>
              <a:r>
                <a:rPr lang="sv-SE" sz="1200">
                  <a:solidFill>
                    <a:schemeClr val="tx1"/>
                  </a:solidFill>
                  <a:latin typeface="+mj-lt"/>
                </a:rPr>
                <a:t>Björn Ekbom</a:t>
              </a:r>
              <a:endParaRPr lang="sv-SE" sz="1200" b="0" kern="1200">
                <a:solidFill>
                  <a:schemeClr val="tx1"/>
                </a:solidFill>
                <a:latin typeface="+mj-lt"/>
                <a:ea typeface="Verdana"/>
              </a:endParaRPr>
            </a:p>
          </p:txBody>
        </p:sp>
      </p:grpSp>
      <p:grpSp>
        <p:nvGrpSpPr>
          <p:cNvPr id="80" name="Grupp 79">
            <a:extLst>
              <a:ext uri="{FF2B5EF4-FFF2-40B4-BE49-F238E27FC236}">
                <a16:creationId xmlns:a16="http://schemas.microsoft.com/office/drawing/2014/main" id="{8568DBF5-CD4B-8E3D-CEC2-8938C99FC79B}"/>
              </a:ext>
              <a:ext uri="{C183D7F6-B498-43B3-948B-1728B52AA6E4}">
                <adec:decorative xmlns:adec="http://schemas.microsoft.com/office/drawing/2017/decorative" val="1"/>
              </a:ext>
            </a:extLst>
          </p:cNvPr>
          <p:cNvGrpSpPr/>
          <p:nvPr/>
        </p:nvGrpSpPr>
        <p:grpSpPr>
          <a:xfrm>
            <a:off x="905132" y="2255523"/>
            <a:ext cx="2083951" cy="1034447"/>
            <a:chOff x="4781027" y="4114103"/>
            <a:chExt cx="1346835" cy="573690"/>
          </a:xfrm>
        </p:grpSpPr>
        <p:sp>
          <p:nvSpPr>
            <p:cNvPr id="81" name="Rektangel 80">
              <a:extLst>
                <a:ext uri="{FF2B5EF4-FFF2-40B4-BE49-F238E27FC236}">
                  <a16:creationId xmlns:a16="http://schemas.microsoft.com/office/drawing/2014/main" id="{543647C3-E371-ECCB-F17D-1DDE51683BBF}"/>
                </a:ext>
              </a:extLst>
            </p:cNvPr>
            <p:cNvSpPr/>
            <p:nvPr/>
          </p:nvSpPr>
          <p:spPr>
            <a:xfrm>
              <a:off x="4781027" y="4114103"/>
              <a:ext cx="1346835" cy="573690"/>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82" name="textruta 81">
              <a:extLst>
                <a:ext uri="{FF2B5EF4-FFF2-40B4-BE49-F238E27FC236}">
                  <a16:creationId xmlns:a16="http://schemas.microsoft.com/office/drawing/2014/main" id="{1BDDD3F8-3239-E631-FFCE-5BF272F526B9}"/>
                </a:ext>
              </a:extLst>
            </p:cNvPr>
            <p:cNvSpPr txBox="1"/>
            <p:nvPr/>
          </p:nvSpPr>
          <p:spPr>
            <a:xfrm>
              <a:off x="4781027" y="4114103"/>
              <a:ext cx="1346835" cy="5736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algn="ctr" defTabSz="577850">
                <a:lnSpc>
                  <a:spcPct val="90000"/>
                </a:lnSpc>
                <a:spcBef>
                  <a:spcPct val="0"/>
                </a:spcBef>
                <a:spcAft>
                  <a:spcPct val="35000"/>
                </a:spcAft>
              </a:pPr>
              <a:r>
                <a:rPr lang="sv-SE" sz="1200" dirty="0">
                  <a:solidFill>
                    <a:schemeClr val="tx1"/>
                  </a:solidFill>
                  <a:latin typeface="+mj-lt"/>
                </a:rPr>
                <a:t>Sjukhusfastigheter</a:t>
              </a:r>
              <a:r>
                <a:rPr lang="sv-SE" sz="1200" b="0" kern="1200" dirty="0">
                  <a:solidFill>
                    <a:schemeClr val="tx1"/>
                  </a:solidFill>
                  <a:latin typeface="+mj-lt"/>
                </a:rPr>
                <a:t> </a:t>
              </a:r>
              <a:br>
                <a:rPr lang="sv-SE" sz="1200" dirty="0">
                  <a:solidFill>
                    <a:schemeClr val="tx1"/>
                  </a:solidFill>
                  <a:latin typeface="+mj-lt"/>
                </a:rPr>
              </a:br>
              <a:r>
                <a:rPr lang="sv-SE" sz="1200" b="0" kern="1200" dirty="0">
                  <a:solidFill>
                    <a:schemeClr val="tx1"/>
                  </a:solidFill>
                  <a:latin typeface="+mj-lt"/>
                </a:rPr>
                <a:t>Östra</a:t>
              </a:r>
              <a:br>
                <a:rPr lang="sv-SE" sz="1200" b="0" kern="1200" dirty="0">
                  <a:latin typeface="+mj-lt"/>
                </a:rPr>
              </a:br>
              <a:r>
                <a:rPr lang="sv-SE" sz="1200" b="0" kern="1200" dirty="0">
                  <a:solidFill>
                    <a:schemeClr val="tx1"/>
                  </a:solidFill>
                  <a:latin typeface="+mj-lt"/>
                </a:rPr>
                <a:t>Annika Leek</a:t>
              </a:r>
              <a:endParaRPr lang="sv-SE" sz="1200" b="0" kern="1200" dirty="0">
                <a:solidFill>
                  <a:schemeClr val="tx1"/>
                </a:solidFill>
                <a:latin typeface="+mj-lt"/>
                <a:ea typeface="Verdana"/>
              </a:endParaRPr>
            </a:p>
          </p:txBody>
        </p:sp>
      </p:grpSp>
      <p:grpSp>
        <p:nvGrpSpPr>
          <p:cNvPr id="86" name="Grupp 85">
            <a:extLst>
              <a:ext uri="{FF2B5EF4-FFF2-40B4-BE49-F238E27FC236}">
                <a16:creationId xmlns:a16="http://schemas.microsoft.com/office/drawing/2014/main" id="{8D03911C-E4C9-1F73-D0CB-D5916A1B864C}"/>
              </a:ext>
              <a:ext uri="{C183D7F6-B498-43B3-948B-1728B52AA6E4}">
                <adec:decorative xmlns:adec="http://schemas.microsoft.com/office/drawing/2017/decorative" val="1"/>
              </a:ext>
            </a:extLst>
          </p:cNvPr>
          <p:cNvGrpSpPr/>
          <p:nvPr/>
        </p:nvGrpSpPr>
        <p:grpSpPr>
          <a:xfrm>
            <a:off x="905132" y="3381191"/>
            <a:ext cx="2083951" cy="1034447"/>
            <a:chOff x="4781027" y="4114103"/>
            <a:chExt cx="1346835" cy="573690"/>
          </a:xfrm>
        </p:grpSpPr>
        <p:sp>
          <p:nvSpPr>
            <p:cNvPr id="87" name="Rektangel 86">
              <a:extLst>
                <a:ext uri="{FF2B5EF4-FFF2-40B4-BE49-F238E27FC236}">
                  <a16:creationId xmlns:a16="http://schemas.microsoft.com/office/drawing/2014/main" id="{AE08BA14-ED89-C40A-77EA-544C96EC0810}"/>
                </a:ext>
              </a:extLst>
            </p:cNvPr>
            <p:cNvSpPr/>
            <p:nvPr/>
          </p:nvSpPr>
          <p:spPr>
            <a:xfrm>
              <a:off x="4781027" y="4114103"/>
              <a:ext cx="1346835" cy="573690"/>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88" name="textruta 87">
              <a:extLst>
                <a:ext uri="{FF2B5EF4-FFF2-40B4-BE49-F238E27FC236}">
                  <a16:creationId xmlns:a16="http://schemas.microsoft.com/office/drawing/2014/main" id="{335FC79D-D0FC-3BF7-30D4-E514E86534CF}"/>
                </a:ext>
              </a:extLst>
            </p:cNvPr>
            <p:cNvSpPr txBox="1"/>
            <p:nvPr/>
          </p:nvSpPr>
          <p:spPr>
            <a:xfrm>
              <a:off x="4781027" y="4114103"/>
              <a:ext cx="1346835" cy="5736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sv-SE" sz="1200">
                  <a:solidFill>
                    <a:schemeClr val="tx1"/>
                  </a:solidFill>
                  <a:latin typeface="+mj-lt"/>
                </a:rPr>
                <a:t>Sjukhusfastigheter Mölndal</a:t>
              </a:r>
              <a:br>
                <a:rPr lang="sv-SE" sz="1200">
                  <a:solidFill>
                    <a:schemeClr val="tx1"/>
                  </a:solidFill>
                  <a:latin typeface="+mj-lt"/>
                </a:rPr>
              </a:br>
              <a:r>
                <a:rPr lang="sv-SE" sz="1200">
                  <a:solidFill>
                    <a:schemeClr val="tx1"/>
                  </a:solidFill>
                  <a:latin typeface="+mj-lt"/>
                </a:rPr>
                <a:t>Fredrik Jansson</a:t>
              </a:r>
              <a:endParaRPr lang="sv-SE" sz="1200" b="0" kern="1200">
                <a:solidFill>
                  <a:schemeClr val="tx1"/>
                </a:solidFill>
                <a:latin typeface="+mj-lt"/>
                <a:ea typeface="Verdana"/>
              </a:endParaRPr>
            </a:p>
          </p:txBody>
        </p:sp>
      </p:grpSp>
      <p:grpSp>
        <p:nvGrpSpPr>
          <p:cNvPr id="89" name="Grupp 88">
            <a:extLst>
              <a:ext uri="{FF2B5EF4-FFF2-40B4-BE49-F238E27FC236}">
                <a16:creationId xmlns:a16="http://schemas.microsoft.com/office/drawing/2014/main" id="{BA806577-7942-83B0-6175-619DFD5C6A31}"/>
              </a:ext>
              <a:ext uri="{C183D7F6-B498-43B3-948B-1728B52AA6E4}">
                <adec:decorative xmlns:adec="http://schemas.microsoft.com/office/drawing/2017/decorative" val="1"/>
              </a:ext>
            </a:extLst>
          </p:cNvPr>
          <p:cNvGrpSpPr/>
          <p:nvPr/>
        </p:nvGrpSpPr>
        <p:grpSpPr>
          <a:xfrm>
            <a:off x="905132" y="4506859"/>
            <a:ext cx="2083951" cy="1034447"/>
            <a:chOff x="4781027" y="4114103"/>
            <a:chExt cx="1346835" cy="573690"/>
          </a:xfrm>
        </p:grpSpPr>
        <p:sp>
          <p:nvSpPr>
            <p:cNvPr id="90" name="Rektangel 89">
              <a:extLst>
                <a:ext uri="{FF2B5EF4-FFF2-40B4-BE49-F238E27FC236}">
                  <a16:creationId xmlns:a16="http://schemas.microsoft.com/office/drawing/2014/main" id="{B410DA97-170E-23ED-93F2-7E5852D4FFC8}"/>
                </a:ext>
              </a:extLst>
            </p:cNvPr>
            <p:cNvSpPr/>
            <p:nvPr/>
          </p:nvSpPr>
          <p:spPr>
            <a:xfrm>
              <a:off x="4781027" y="4114103"/>
              <a:ext cx="1346835" cy="573690"/>
            </a:xfrm>
            <a:prstGeom prst="rect">
              <a:avLst/>
            </a:prstGeom>
            <a:solidFill>
              <a:srgbClr val="E7E1D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1" name="textruta 90">
              <a:extLst>
                <a:ext uri="{FF2B5EF4-FFF2-40B4-BE49-F238E27FC236}">
                  <a16:creationId xmlns:a16="http://schemas.microsoft.com/office/drawing/2014/main" id="{26382F7C-E647-F7CE-A039-2B2A264294E8}"/>
                </a:ext>
              </a:extLst>
            </p:cNvPr>
            <p:cNvSpPr txBox="1"/>
            <p:nvPr/>
          </p:nvSpPr>
          <p:spPr>
            <a:xfrm>
              <a:off x="4781027" y="4114103"/>
              <a:ext cx="1346835" cy="5736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sv-SE" sz="1200">
                  <a:solidFill>
                    <a:schemeClr val="tx1"/>
                  </a:solidFill>
                  <a:latin typeface="+mj-lt"/>
                </a:rPr>
                <a:t>Sjukhusfastigheter Sahlgrenska</a:t>
              </a:r>
              <a:br>
                <a:rPr lang="sv-SE" sz="1200">
                  <a:solidFill>
                    <a:schemeClr val="tx1"/>
                  </a:solidFill>
                  <a:latin typeface="+mj-lt"/>
                </a:rPr>
              </a:br>
              <a:r>
                <a:rPr lang="sv-SE" sz="1200">
                  <a:solidFill>
                    <a:schemeClr val="tx1"/>
                  </a:solidFill>
                  <a:latin typeface="+mj-lt"/>
                </a:rPr>
                <a:t>Regina Norling </a:t>
              </a:r>
              <a:br>
                <a:rPr lang="sv-SE" sz="1200">
                  <a:solidFill>
                    <a:schemeClr val="tx1"/>
                  </a:solidFill>
                  <a:latin typeface="+mj-lt"/>
                </a:rPr>
              </a:br>
              <a:endParaRPr lang="sv-SE" sz="1200" b="0" kern="1200">
                <a:solidFill>
                  <a:schemeClr val="tx1"/>
                </a:solidFill>
                <a:latin typeface="+mj-lt"/>
                <a:ea typeface="Verdana"/>
              </a:endParaRPr>
            </a:p>
          </p:txBody>
        </p:sp>
      </p:grpSp>
      <p:sp>
        <p:nvSpPr>
          <p:cNvPr id="22" name="Ellips 21">
            <a:extLst>
              <a:ext uri="{FF2B5EF4-FFF2-40B4-BE49-F238E27FC236}">
                <a16:creationId xmlns:a16="http://schemas.microsoft.com/office/drawing/2014/main" id="{CBB04A33-0C9A-02A4-3418-ED954CBD56E6}"/>
              </a:ext>
              <a:ext uri="{C183D7F6-B498-43B3-948B-1728B52AA6E4}">
                <adec:decorative xmlns:adec="http://schemas.microsoft.com/office/drawing/2017/decorative" val="1"/>
              </a:ext>
            </a:extLst>
          </p:cNvPr>
          <p:cNvSpPr/>
          <p:nvPr/>
        </p:nvSpPr>
        <p:spPr>
          <a:xfrm>
            <a:off x="8486029" y="4427472"/>
            <a:ext cx="2501427" cy="938805"/>
          </a:xfrm>
          <a:prstGeom prst="ellipse">
            <a:avLst/>
          </a:prstGeom>
          <a:noFill/>
          <a:ln w="5715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ubrik 3">
            <a:extLst>
              <a:ext uri="{FF2B5EF4-FFF2-40B4-BE49-F238E27FC236}">
                <a16:creationId xmlns:a16="http://schemas.microsoft.com/office/drawing/2014/main" id="{0F8B0F58-5448-9734-B21B-D65BBEBC01C0}"/>
              </a:ext>
            </a:extLst>
          </p:cNvPr>
          <p:cNvSpPr>
            <a:spLocks noGrp="1"/>
          </p:cNvSpPr>
          <p:nvPr>
            <p:ph type="title" idx="4294967295"/>
          </p:nvPr>
        </p:nvSpPr>
        <p:spPr>
          <a:xfrm>
            <a:off x="553109" y="-210480"/>
            <a:ext cx="11638891" cy="1047750"/>
          </a:xfrm>
        </p:spPr>
        <p:txBody>
          <a:bodyPr/>
          <a:lstStyle/>
          <a:p>
            <a:r>
              <a:rPr lang="sv-SE" dirty="0"/>
              <a:t>Organisation Fastighet, stöd och service (fortsättning)</a:t>
            </a:r>
          </a:p>
        </p:txBody>
      </p:sp>
    </p:spTree>
    <p:extLst>
      <p:ext uri="{BB962C8B-B14F-4D97-AF65-F5344CB8AC3E}">
        <p14:creationId xmlns:p14="http://schemas.microsoft.com/office/powerpoint/2010/main" val="777657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FDE77D-5B8C-BCE1-710C-9D9A175DB20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DBAE228F-5DA4-0AC5-A6A7-539961CAD65F}"/>
              </a:ext>
            </a:extLst>
          </p:cNvPr>
          <p:cNvSpPr>
            <a:spLocks noGrp="1"/>
          </p:cNvSpPr>
          <p:nvPr>
            <p:ph type="title"/>
          </p:nvPr>
        </p:nvSpPr>
        <p:spPr/>
        <p:txBody>
          <a:bodyPr/>
          <a:lstStyle/>
          <a:p>
            <a:r>
              <a:rPr lang="sv-SE" sz="3200" dirty="0"/>
              <a:t>Uppdrag Skyltenhet</a:t>
            </a:r>
          </a:p>
        </p:txBody>
      </p:sp>
      <p:sp>
        <p:nvSpPr>
          <p:cNvPr id="3" name="Platshållare för innehåll 2">
            <a:extLst>
              <a:ext uri="{FF2B5EF4-FFF2-40B4-BE49-F238E27FC236}">
                <a16:creationId xmlns:a16="http://schemas.microsoft.com/office/drawing/2014/main" id="{A963BD71-2412-0AFB-A9B5-5A4D96345774}"/>
              </a:ext>
            </a:extLst>
          </p:cNvPr>
          <p:cNvSpPr>
            <a:spLocks noGrp="1"/>
          </p:cNvSpPr>
          <p:nvPr>
            <p:ph sz="quarter" idx="13"/>
          </p:nvPr>
        </p:nvSpPr>
        <p:spPr>
          <a:xfrm>
            <a:off x="943919" y="1773237"/>
            <a:ext cx="8650817" cy="3311526"/>
          </a:xfrm>
        </p:spPr>
        <p:txBody>
          <a:bodyPr/>
          <a:lstStyle/>
          <a:p>
            <a:r>
              <a:rPr lang="sv-SE" sz="1600" dirty="0"/>
              <a:t>Skyltenheten ska verka för en bra och enhetlig skyltning till och i Västra Götalandsregionens lokaler -  En bra och enhetlig skyltning bidrar till att besökaren hittar till och i våra lokaler, känner sig trygga och får en positiv bild av Västra Götalandsregionen och dess verksamheter.</a:t>
            </a:r>
          </a:p>
          <a:p>
            <a:r>
              <a:rPr lang="sv-SE" sz="1600" dirty="0"/>
              <a:t>Med olika tekniker och tjänster, rätt typografi, olika former av taktila skyltar, kartor och GPS bidrar vi tillsammans med flera andra funktioner att göra Västra Götalandsregionens verksamheter tillgängliga för alla</a:t>
            </a:r>
            <a:r>
              <a:rPr lang="sv-SE" sz="1600" i="1" dirty="0"/>
              <a:t>.</a:t>
            </a:r>
            <a:endParaRPr lang="sv-SE" sz="1600" dirty="0"/>
          </a:p>
          <a:p>
            <a:r>
              <a:rPr lang="sv-SE" sz="1600" dirty="0"/>
              <a:t>Skyltenhetens ska förse regionens alla verksamheter med skyltar enligt gällande riktlinjer. Skyltning ska bland annat vara en del av regionens varumärkesmanual och följa </a:t>
            </a:r>
            <a:r>
              <a:rPr lang="sv-SE" sz="1600" dirty="0" err="1"/>
              <a:t>VGR:s</a:t>
            </a:r>
            <a:r>
              <a:rPr lang="sv-SE" sz="1600" dirty="0"/>
              <a:t> visuella identitet. Skyltenheten ger stöd och vägledning i dessa frågor och hanterar på ett effektivt sätt alla beställningar av skyltar</a:t>
            </a:r>
          </a:p>
          <a:p>
            <a:r>
              <a:rPr lang="sv-SE" sz="1600" dirty="0"/>
              <a:t>Skyltenheten tar fram skyltunderlag utifrån </a:t>
            </a:r>
            <a:r>
              <a:rPr lang="sv-SE" sz="1600" dirty="0" err="1"/>
              <a:t>VGR:s</a:t>
            </a:r>
            <a:r>
              <a:rPr lang="sv-SE" sz="1600" dirty="0"/>
              <a:t> visuella identitet på uppdrag av bland annat projekt, fastighetsförvaltare och verksamheter inom VGR. </a:t>
            </a:r>
          </a:p>
          <a:p>
            <a:endParaRPr lang="sv-SE" sz="1600" dirty="0"/>
          </a:p>
        </p:txBody>
      </p:sp>
      <p:sp>
        <p:nvSpPr>
          <p:cNvPr id="4" name="Platshållare för datum 3">
            <a:extLst>
              <a:ext uri="{FF2B5EF4-FFF2-40B4-BE49-F238E27FC236}">
                <a16:creationId xmlns:a16="http://schemas.microsoft.com/office/drawing/2014/main" id="{25108766-A238-2946-B495-5335ECD1EB49}"/>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1462419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309FA37-85EE-BEDD-CE9D-3A81C00CC086}"/>
              </a:ext>
            </a:extLst>
          </p:cNvPr>
          <p:cNvSpPr>
            <a:spLocks noGrp="1"/>
          </p:cNvSpPr>
          <p:nvPr>
            <p:ph type="title"/>
          </p:nvPr>
        </p:nvSpPr>
        <p:spPr/>
        <p:txBody>
          <a:bodyPr/>
          <a:lstStyle/>
          <a:p>
            <a:r>
              <a:rPr lang="sv-SE" sz="3200" dirty="0"/>
              <a:t>Uppdrag Enhet Tillgänglighet fastighet</a:t>
            </a:r>
          </a:p>
        </p:txBody>
      </p:sp>
      <p:sp>
        <p:nvSpPr>
          <p:cNvPr id="3" name="Platshållare för innehåll 2">
            <a:extLst>
              <a:ext uri="{FF2B5EF4-FFF2-40B4-BE49-F238E27FC236}">
                <a16:creationId xmlns:a16="http://schemas.microsoft.com/office/drawing/2014/main" id="{1C899FCE-783E-1032-9FDB-0D2D3343EB31}"/>
              </a:ext>
            </a:extLst>
          </p:cNvPr>
          <p:cNvSpPr>
            <a:spLocks noGrp="1"/>
          </p:cNvSpPr>
          <p:nvPr>
            <p:ph sz="quarter" idx="13"/>
          </p:nvPr>
        </p:nvSpPr>
        <p:spPr>
          <a:xfrm>
            <a:off x="943919" y="1773237"/>
            <a:ext cx="8650817" cy="3311526"/>
          </a:xfrm>
        </p:spPr>
        <p:txBody>
          <a:bodyPr/>
          <a:lstStyle/>
          <a:p>
            <a:r>
              <a:rPr lang="sv-SE" sz="1600" dirty="0"/>
              <a:t>Vi förvaltar, underhåller och utvecklar Tillgänglighetsdatabasen (TD).</a:t>
            </a:r>
          </a:p>
          <a:p>
            <a:r>
              <a:rPr lang="sv-SE" sz="1600" dirty="0"/>
              <a:t>Vi möjliggör användandet av TD för externa avtalsparter, så som kommuner och andra regioner.</a:t>
            </a:r>
          </a:p>
          <a:p>
            <a:r>
              <a:rPr lang="sv-SE" sz="1600" dirty="0"/>
              <a:t>Genom att kontinuerligt inventera verksamheternas lokaler och publicera det i TD, informeras besökaren och verksamheten om den fysiska tillgängligheten.</a:t>
            </a:r>
          </a:p>
          <a:p>
            <a:r>
              <a:rPr lang="sv-SE" sz="1600" dirty="0"/>
              <a:t>Vi förvaltar och uppdaterar </a:t>
            </a:r>
            <a:r>
              <a:rPr lang="sv-SE" sz="1600" dirty="0" err="1"/>
              <a:t>VGR:s</a:t>
            </a:r>
            <a:r>
              <a:rPr lang="sv-SE" sz="1600" dirty="0"/>
              <a:t> Riktlinjer och standarder för fysisk tillgänglighet - tillgängliga och användbara miljöer. Riktlinjerna följs upp i </a:t>
            </a:r>
            <a:r>
              <a:rPr lang="sv-SE" sz="1600" dirty="0" err="1"/>
              <a:t>VGR:s</a:t>
            </a:r>
            <a:r>
              <a:rPr lang="sv-SE" sz="1600" dirty="0"/>
              <a:t> egenägda fastigheter genom åtgärdsinventering. Vi bistår regionområdet med sakkunnig kompetens och rådgivning inom tillgänglighet, planering, projektering och utveckling av nya miljöer.</a:t>
            </a:r>
          </a:p>
          <a:p>
            <a:r>
              <a:rPr lang="sv-SE" sz="1600" dirty="0"/>
              <a:t>Vi ger unga vuxna personer som har varit ifrån eller inte kommit in på arbetsmarknaden möjlighet till arbete genom regionens arbetsmarknadssatsning</a:t>
            </a:r>
          </a:p>
          <a:p>
            <a:pPr marL="0" indent="0">
              <a:buNone/>
            </a:pPr>
            <a:endParaRPr lang="sv-SE" sz="1600" dirty="0"/>
          </a:p>
          <a:p>
            <a:endParaRPr lang="sv-SE" sz="1600" dirty="0"/>
          </a:p>
        </p:txBody>
      </p:sp>
      <p:sp>
        <p:nvSpPr>
          <p:cNvPr id="4" name="Platshållare för datum 3">
            <a:extLst>
              <a:ext uri="{FF2B5EF4-FFF2-40B4-BE49-F238E27FC236}">
                <a16:creationId xmlns:a16="http://schemas.microsoft.com/office/drawing/2014/main" id="{369AC75A-F5B8-9A97-45C3-326775FD7BE9}"/>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1059138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470194-6803-AAEA-D804-2E129D311AB9}"/>
              </a:ext>
            </a:extLst>
          </p:cNvPr>
          <p:cNvSpPr>
            <a:spLocks noGrp="1"/>
          </p:cNvSpPr>
          <p:nvPr>
            <p:ph type="title"/>
          </p:nvPr>
        </p:nvSpPr>
        <p:spPr>
          <a:xfrm>
            <a:off x="-676130" y="920014"/>
            <a:ext cx="7669160" cy="1047750"/>
          </a:xfrm>
        </p:spPr>
        <p:txBody>
          <a:bodyPr/>
          <a:lstStyle/>
          <a:p>
            <a:pPr algn="ctr"/>
            <a:r>
              <a:rPr lang="sv-SE" sz="3200" dirty="0"/>
              <a:t>TD - bra för alla </a:t>
            </a:r>
            <a:br>
              <a:rPr lang="sv-SE" sz="3200" dirty="0"/>
            </a:br>
            <a:r>
              <a:rPr lang="sv-SE" sz="3200" dirty="0"/>
              <a:t>nödvändigt för några</a:t>
            </a:r>
            <a:br>
              <a:rPr lang="sv-SE" sz="3200" dirty="0"/>
            </a:br>
            <a:endParaRPr lang="sv-SE" sz="3200" dirty="0"/>
          </a:p>
        </p:txBody>
      </p:sp>
      <p:sp>
        <p:nvSpPr>
          <p:cNvPr id="3" name="Platshållare för innehåll 2">
            <a:extLst>
              <a:ext uri="{FF2B5EF4-FFF2-40B4-BE49-F238E27FC236}">
                <a16:creationId xmlns:a16="http://schemas.microsoft.com/office/drawing/2014/main" id="{770C5562-D0CC-9696-FD1E-4256A1C2A06A}"/>
              </a:ext>
            </a:extLst>
          </p:cNvPr>
          <p:cNvSpPr>
            <a:spLocks noGrp="1"/>
          </p:cNvSpPr>
          <p:nvPr>
            <p:ph sz="quarter" idx="14"/>
          </p:nvPr>
        </p:nvSpPr>
        <p:spPr>
          <a:xfrm>
            <a:off x="443551" y="2019157"/>
            <a:ext cx="5931243" cy="3756990"/>
          </a:xfrm>
        </p:spPr>
        <p:txBody>
          <a:bodyPr/>
          <a:lstStyle/>
          <a:p>
            <a:r>
              <a:rPr lang="sv-SE" sz="1800" dirty="0"/>
              <a:t>Ett verktyg för att motverka diskriminering</a:t>
            </a:r>
          </a:p>
          <a:p>
            <a:pPr lvl="1"/>
            <a:r>
              <a:rPr lang="sv-SE" sz="1600" dirty="0"/>
              <a:t>TD ger besökare information om den fysiska tillgängligheten inför ett besök och möjlighet att förbereda sig</a:t>
            </a:r>
          </a:p>
          <a:p>
            <a:pPr lvl="1"/>
            <a:r>
              <a:rPr lang="sv-SE" sz="1600" dirty="0"/>
              <a:t>TD kan användas för att följa upp och planera åtgärder för att förbättra den fysiska tillgängligheten</a:t>
            </a:r>
          </a:p>
          <a:p>
            <a:r>
              <a:rPr lang="sv-SE" sz="1800" dirty="0"/>
              <a:t>TD baseras på Västra Götalandsregionens ”Riktlinjer och standarder för fysisk tillgänglighet – tillgängliga och användbara miljöer version 3.2 2023".</a:t>
            </a:r>
            <a:br>
              <a:rPr lang="sv-SE" sz="1600" dirty="0"/>
            </a:br>
            <a:endParaRPr lang="sv-SE" sz="1600" dirty="0"/>
          </a:p>
        </p:txBody>
      </p:sp>
      <p:sp>
        <p:nvSpPr>
          <p:cNvPr id="5" name="Platshållare för datum 4">
            <a:extLst>
              <a:ext uri="{FF2B5EF4-FFF2-40B4-BE49-F238E27FC236}">
                <a16:creationId xmlns:a16="http://schemas.microsoft.com/office/drawing/2014/main" id="{D9DA5EB5-795B-A513-D49F-6A025F39353F}"/>
              </a:ext>
            </a:extLst>
          </p:cNvPr>
          <p:cNvSpPr>
            <a:spLocks noGrp="1"/>
          </p:cNvSpPr>
          <p:nvPr>
            <p:ph type="dt" sz="half" idx="15"/>
          </p:nvPr>
        </p:nvSpPr>
        <p:spPr/>
        <p:txBody>
          <a:bodyPr/>
          <a:lstStyle/>
          <a:p>
            <a:fld id="{B0743B6B-FC1D-4E5C-878B-68715B5874CD}" type="datetime1">
              <a:rPr lang="sv-SE" smtClean="0"/>
              <a:t>2026-05-22</a:t>
            </a:fld>
            <a:endParaRPr lang="sv-SE"/>
          </a:p>
        </p:txBody>
      </p:sp>
      <p:pic>
        <p:nvPicPr>
          <p:cNvPr id="6" name="Platshållare för bild 6" descr="En person i rullstol som använder ramp för att komma in i byggnad med röd träfasad och öppen dörr.">
            <a:extLst>
              <a:ext uri="{FF2B5EF4-FFF2-40B4-BE49-F238E27FC236}">
                <a16:creationId xmlns:a16="http://schemas.microsoft.com/office/drawing/2014/main" id="{C2C58342-2A8C-91DB-6DE2-B07D4B8960D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2591" r="22591"/>
          <a:stretch>
            <a:fillRect/>
          </a:stretch>
        </p:blipFill>
        <p:spPr>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3667223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4478365-EAF7-6F81-1B5F-85DCE5B0CF89}"/>
              </a:ext>
            </a:extLst>
          </p:cNvPr>
          <p:cNvSpPr>
            <a:spLocks noGrp="1"/>
          </p:cNvSpPr>
          <p:nvPr>
            <p:ph type="title"/>
          </p:nvPr>
        </p:nvSpPr>
        <p:spPr>
          <a:xfrm>
            <a:off x="1100667" y="425716"/>
            <a:ext cx="4995333" cy="1047750"/>
          </a:xfrm>
        </p:spPr>
        <p:txBody>
          <a:bodyPr anchor="b">
            <a:normAutofit/>
          </a:bodyPr>
          <a:lstStyle/>
          <a:p>
            <a:r>
              <a:rPr lang="sv-SE" sz="3200" dirty="0"/>
              <a:t>TD:s spridning</a:t>
            </a:r>
          </a:p>
        </p:txBody>
      </p:sp>
      <p:sp>
        <p:nvSpPr>
          <p:cNvPr id="4" name="Platshållare för datum 3">
            <a:extLst>
              <a:ext uri="{FF2B5EF4-FFF2-40B4-BE49-F238E27FC236}">
                <a16:creationId xmlns:a16="http://schemas.microsoft.com/office/drawing/2014/main" id="{8C513E81-E2C6-BB43-289B-D92890D07C57}"/>
              </a:ext>
              <a:ext uri="{C183D7F6-B498-43B3-948B-1728B52AA6E4}">
                <adec:decorative xmlns:adec="http://schemas.microsoft.com/office/drawing/2017/decorative" val="1"/>
              </a:ext>
            </a:extLst>
          </p:cNvPr>
          <p:cNvSpPr>
            <a:spLocks noGrp="1"/>
          </p:cNvSpPr>
          <p:nvPr>
            <p:ph type="dt" sz="half" idx="15"/>
          </p:nvPr>
        </p:nvSpPr>
        <p:spPr>
          <a:xfrm>
            <a:off x="10901363" y="136525"/>
            <a:ext cx="908050" cy="141687"/>
          </a:xfrm>
        </p:spPr>
        <p:txBody>
          <a:bodyPr anchor="ctr">
            <a:normAutofit/>
          </a:bodyPr>
          <a:lstStyle/>
          <a:p>
            <a:pPr>
              <a:spcAft>
                <a:spcPts val="600"/>
              </a:spcAft>
            </a:pPr>
            <a:fld id="{094EC4B8-68CD-44A3-B172-19A87347D395}" type="datetime1">
              <a:rPr lang="sv-SE" smtClean="0"/>
              <a:pPr>
                <a:spcAft>
                  <a:spcPts val="600"/>
                </a:spcAft>
              </a:pPr>
              <a:t>2026-05-22</a:t>
            </a:fld>
            <a:endParaRPr lang="sv-SE"/>
          </a:p>
        </p:txBody>
      </p:sp>
      <p:sp>
        <p:nvSpPr>
          <p:cNvPr id="9" name="textruta 8">
            <a:extLst>
              <a:ext uri="{FF2B5EF4-FFF2-40B4-BE49-F238E27FC236}">
                <a16:creationId xmlns:a16="http://schemas.microsoft.com/office/drawing/2014/main" id="{F2963AAE-3E89-1E54-2F24-420E93A9C7B7}"/>
              </a:ext>
            </a:extLst>
          </p:cNvPr>
          <p:cNvSpPr txBox="1"/>
          <p:nvPr/>
        </p:nvSpPr>
        <p:spPr>
          <a:xfrm>
            <a:off x="1093045" y="2244060"/>
            <a:ext cx="5002955" cy="2369880"/>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sv-SE" sz="2200" dirty="0"/>
              <a:t>61 avtalsparter</a:t>
            </a:r>
          </a:p>
          <a:p>
            <a:pPr marL="342900" indent="-342900" algn="l">
              <a:buFont typeface="Arial" panose="020B0604020202020204" pitchFamily="34" charset="0"/>
              <a:buChar char="•"/>
            </a:pPr>
            <a:endParaRPr lang="sv-SE" sz="2200" dirty="0"/>
          </a:p>
          <a:p>
            <a:pPr marL="342900" indent="-342900" algn="l">
              <a:buFont typeface="Arial" panose="020B0604020202020204" pitchFamily="34" charset="0"/>
              <a:buChar char="•"/>
            </a:pPr>
            <a:r>
              <a:rPr lang="sv-SE" sz="2200" dirty="0"/>
              <a:t>7499 publicerade anläggningar</a:t>
            </a:r>
          </a:p>
          <a:p>
            <a:pPr marL="342900" indent="-342900" algn="l">
              <a:buFont typeface="Arial" panose="020B0604020202020204" pitchFamily="34" charset="0"/>
              <a:buChar char="•"/>
            </a:pPr>
            <a:endParaRPr lang="sv-SE" sz="2200" dirty="0"/>
          </a:p>
          <a:p>
            <a:pPr marL="342900" indent="-342900" algn="l">
              <a:buFont typeface="Arial" panose="020B0604020202020204" pitchFamily="34" charset="0"/>
              <a:buChar char="•"/>
            </a:pPr>
            <a:r>
              <a:rPr lang="sv-SE" sz="2200" dirty="0"/>
              <a:t>280.000 antal sökträffar/år</a:t>
            </a:r>
          </a:p>
          <a:p>
            <a:pPr marL="342900" indent="-342900" algn="l">
              <a:buFont typeface="Arial" panose="020B0604020202020204" pitchFamily="34" charset="0"/>
              <a:buChar char="•"/>
            </a:pPr>
            <a:endParaRPr lang="sv-SE" sz="2200" dirty="0"/>
          </a:p>
          <a:p>
            <a:pPr marL="342900" indent="-342900" algn="l">
              <a:buFont typeface="Arial" panose="020B0604020202020204" pitchFamily="34" charset="0"/>
              <a:buChar char="•"/>
            </a:pPr>
            <a:r>
              <a:rPr lang="sv-SE" sz="2200" dirty="0"/>
              <a:t>400 registrerade användare</a:t>
            </a:r>
          </a:p>
        </p:txBody>
      </p:sp>
      <p:pic>
        <p:nvPicPr>
          <p:cNvPr id="5" name="Bildobjekt 4" descr="Karta över lägsta och mellersta Sverige. Utplacerade gula punkter med antal anläggningar visar var i landet anläggningarna finns.">
            <a:extLst>
              <a:ext uri="{FF2B5EF4-FFF2-40B4-BE49-F238E27FC236}">
                <a16:creationId xmlns:a16="http://schemas.microsoft.com/office/drawing/2014/main" id="{08825E9F-1782-3575-A883-FB79F3552D6D}"/>
              </a:ext>
            </a:extLst>
          </p:cNvPr>
          <p:cNvPicPr>
            <a:picLocks noChangeAspect="1"/>
          </p:cNvPicPr>
          <p:nvPr/>
        </p:nvPicPr>
        <p:blipFill>
          <a:blip r:embed="rId3"/>
          <a:srcRect t="35075" r="-1" b="-1"/>
          <a:stretch>
            <a:fillRect/>
          </a:stretch>
        </p:blipFill>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Tree>
    <p:extLst>
      <p:ext uri="{BB962C8B-B14F-4D97-AF65-F5344CB8AC3E}">
        <p14:creationId xmlns:p14="http://schemas.microsoft.com/office/powerpoint/2010/main" val="615619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595D4318-7EB6-145C-EE77-4E1A432FE123}"/>
              </a:ext>
              <a:ext uri="{C183D7F6-B498-43B3-948B-1728B52AA6E4}">
                <adec:decorative xmlns:adec="http://schemas.microsoft.com/office/drawing/2017/decorative" val="1"/>
              </a:ext>
            </a:extLst>
          </p:cNvPr>
          <p:cNvSpPr>
            <a:spLocks noGrp="1"/>
          </p:cNvSpPr>
          <p:nvPr>
            <p:ph type="dt" sz="half" idx="10"/>
          </p:nvPr>
        </p:nvSpPr>
        <p:spPr/>
        <p:txBody>
          <a:bodyPr/>
          <a:lstStyle/>
          <a:p>
            <a:fld id="{DA185498-67B0-4A0B-8455-9A803E3F2EDA}" type="datetime1">
              <a:rPr lang="sv-SE" smtClean="0"/>
              <a:t>2026-05-22</a:t>
            </a:fld>
            <a:endParaRPr lang="sv-SE"/>
          </a:p>
        </p:txBody>
      </p:sp>
      <p:sp>
        <p:nvSpPr>
          <p:cNvPr id="3" name="Rubrik 1">
            <a:extLst>
              <a:ext uri="{FF2B5EF4-FFF2-40B4-BE49-F238E27FC236}">
                <a16:creationId xmlns:a16="http://schemas.microsoft.com/office/drawing/2014/main" id="{B764664B-9AA9-8454-E1A3-F26D1F66FBF3}"/>
              </a:ext>
            </a:extLst>
          </p:cNvPr>
          <p:cNvSpPr txBox="1">
            <a:spLocks noGrp="1"/>
          </p:cNvSpPr>
          <p:nvPr>
            <p:ph type="title" idx="4294967295"/>
          </p:nvPr>
        </p:nvSpPr>
        <p:spPr>
          <a:xfrm>
            <a:off x="3467797" y="597570"/>
            <a:ext cx="5256406" cy="1047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schemeClr val="tx1"/>
                </a:solidFill>
                <a:effectLst/>
                <a:uLnTx/>
                <a:uFillTx/>
                <a:latin typeface="+mj-lt"/>
                <a:ea typeface="+mj-ea"/>
                <a:cs typeface="+mj-cs"/>
                <a:hlinkClick r:id="rId3"/>
              </a:rPr>
              <a:t>Botaniska trädgården</a:t>
            </a:r>
            <a:endParaRPr kumimoji="0" lang="sv-SE"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Bildobjekt 4" descr="Fotografi av en trädgård med en damm i förgrunden och trappor med blomsterarrangemang i bakgrunden. Dammen reflekterar omgivande grönska och en skulptur syns vid dammens kant, vilket skapar en lugn och naturnära atmosfär.">
            <a:extLst>
              <a:ext uri="{FF2B5EF4-FFF2-40B4-BE49-F238E27FC236}">
                <a16:creationId xmlns:a16="http://schemas.microsoft.com/office/drawing/2014/main" id="{5FF7B499-FCCF-0601-34A4-732E94D93F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9800" y="1645320"/>
            <a:ext cx="7772400" cy="4371975"/>
          </a:xfrm>
          <a:prstGeom prst="rect">
            <a:avLst/>
          </a:prstGeom>
        </p:spPr>
      </p:pic>
    </p:spTree>
    <p:extLst>
      <p:ext uri="{BB962C8B-B14F-4D97-AF65-F5344CB8AC3E}">
        <p14:creationId xmlns:p14="http://schemas.microsoft.com/office/powerpoint/2010/main" val="1919330714"/>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241</TotalTime>
  <Words>1414</Words>
  <Application>Microsoft Macintosh PowerPoint</Application>
  <PresentationFormat>Bredbild</PresentationFormat>
  <Paragraphs>145</Paragraphs>
  <Slides>13</Slides>
  <Notes>9</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13</vt:i4>
      </vt:variant>
    </vt:vector>
  </HeadingPairs>
  <TitlesOfParts>
    <vt:vector size="16" baseType="lpstr">
      <vt:lpstr>Arial</vt:lpstr>
      <vt:lpstr>Verdana</vt:lpstr>
      <vt:lpstr>VGR</vt:lpstr>
      <vt:lpstr>Enhet Tillgänglighet Fastighet och Skyltenhet</vt:lpstr>
      <vt:lpstr> 27 medarbetare </vt:lpstr>
      <vt:lpstr>Organisation Fastighet, stöd och service</vt:lpstr>
      <vt:lpstr>Organisation Fastighet, stöd och service (fortsättning)</vt:lpstr>
      <vt:lpstr>Uppdrag Skyltenhet</vt:lpstr>
      <vt:lpstr>Uppdrag Enhet Tillgänglighet fastighet</vt:lpstr>
      <vt:lpstr>TD - bra för alla  nödvändigt för några </vt:lpstr>
      <vt:lpstr>TD:s spridning</vt:lpstr>
      <vt:lpstr>Botaniska trädgården</vt:lpstr>
      <vt:lpstr>Stöd till verksamheter</vt:lpstr>
      <vt:lpstr>Riktlinjer fysisk tillgänglighet</vt:lpstr>
      <vt:lpstr>Tillgänglighetssatsningen</vt:lpstr>
      <vt:lpstr>Vill du veta mer?</vt:lpstr>
    </vt:vector>
  </TitlesOfParts>
  <Manager/>
  <Company/>
  <LinksUpToDate>false</LinksUpToDate>
  <SharedDoc>false</SharedDoc>
  <HyperlinkBase/>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Tillgänglighet fastighet</dc:title>
  <dc:subject/>
  <dc:creator/>
  <keywords/>
  <dc:description/>
  <lastModifiedBy>Tim Andersson</lastModifiedBy>
  <revision>11</revision>
  <dcterms:created xsi:type="dcterms:W3CDTF">2023-05-30T06:23:08.0000000Z</dcterms:created>
  <dcterms:modified xsi:type="dcterms:W3CDTF">2026-05-22T09:23:10.0000000Z</dcterms:modified>
  <category/>
</coreProperties>
</file>