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officeDocument/2006/relationships/extended-properties" Target="docProps/app.xml" Id="rId3" /><Relationship Type="http://schemas.openxmlformats.org/package/2006/relationships/metadata/core-properties" Target="docProps/core.xml" Id="rId2" /><Relationship Type="http://schemas.openxmlformats.org/officeDocument/2006/relationships/officeDocument" Target="ppt/presentation.xml" Id="rId1"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22"/>
  </p:notesMasterIdLst>
  <p:handoutMasterIdLst>
    <p:handoutMasterId r:id="rId23"/>
  </p:handoutMasterIdLst>
  <p:sldIdLst>
    <p:sldId id="256" r:id="rId6"/>
    <p:sldId id="592" r:id="rId7"/>
    <p:sldId id="594" r:id="rId8"/>
    <p:sldId id="607" r:id="rId9"/>
    <p:sldId id="597" r:id="rId10"/>
    <p:sldId id="596" r:id="rId11"/>
    <p:sldId id="650" r:id="rId12"/>
    <p:sldId id="603" r:id="rId13"/>
    <p:sldId id="653" r:id="rId14"/>
    <p:sldId id="600" r:id="rId15"/>
    <p:sldId id="593" r:id="rId16"/>
    <p:sldId id="608" r:id="rId17"/>
    <p:sldId id="601" r:id="rId18"/>
    <p:sldId id="649" r:id="rId19"/>
    <p:sldId id="599" r:id="rId20"/>
    <p:sldId id="878" r:id="rId21"/>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humbnail" id="{6E6E6ECD-356C-4D49-9D22-22C3E7AF66C1}">
          <p14:sldIdLst>
            <p14:sldId id="256"/>
            <p14:sldId id="592"/>
            <p14:sldId id="594"/>
            <p14:sldId id="607"/>
            <p14:sldId id="597"/>
            <p14:sldId id="596"/>
            <p14:sldId id="650"/>
            <p14:sldId id="603"/>
            <p14:sldId id="653"/>
            <p14:sldId id="600"/>
            <p14:sldId id="593"/>
            <p14:sldId id="608"/>
            <p14:sldId id="601"/>
            <p14:sldId id="649"/>
            <p14:sldId id="599"/>
            <p14:sldId id="878"/>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C216D79-F931-03DE-865F-E999CB9D21BF}" name="Almir Krieziu" initials="AK" userId="S::almkr1@vgregion.se::7824d3e2-b981-46ed-afbb-cab8f0377f5a"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BBB6239-DECA-D649-8227-4B3E4FAD4E74}" v="25" dt="2026-05-22T09:12:59.730"/>
  </p1510:revLst>
</p1510:revInfo>
</file>

<file path=ppt/tableStyles.xml><?xml version="1.0" encoding="utf-8"?>
<a:tblStyleLst xmlns:a="http://schemas.openxmlformats.org/drawingml/2006/main" def="{3B4B98B0-60AC-42C2-AFA5-B58CD77FA1E5}">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just format 1 - Dekorfärg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000"/>
    <p:restoredTop sz="86443"/>
  </p:normalViewPr>
  <p:slideViewPr>
    <p:cSldViewPr snapToGrid="0">
      <p:cViewPr varScale="1">
        <p:scale>
          <a:sx n="97" d="100"/>
          <a:sy n="97" d="100"/>
        </p:scale>
        <p:origin x="232" y="704"/>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&#65279;<?xml version="1.0" encoding="utf-8"?><Relationships xmlns="http://schemas.openxmlformats.org/package/2006/relationships"><Relationship Type="http://schemas.openxmlformats.org/officeDocument/2006/relationships/slide" Target="slides/slide3.xml" Id="rId8" /><Relationship Type="http://schemas.openxmlformats.org/officeDocument/2006/relationships/slide" Target="slides/slide8.xml" Id="rId13" /><Relationship Type="http://schemas.openxmlformats.org/officeDocument/2006/relationships/slide" Target="slides/slide13.xml" Id="rId18" /><Relationship Type="http://schemas.openxmlformats.org/officeDocument/2006/relationships/theme" Target="theme/theme1.xml" Id="rId26" /><Relationship Type="http://schemas.openxmlformats.org/officeDocument/2006/relationships/slide" Target="slides/slide16.xml" Id="rId21" /><Relationship Type="http://schemas.openxmlformats.org/officeDocument/2006/relationships/slide" Target="slides/slide2.xml" Id="rId7" /><Relationship Type="http://schemas.openxmlformats.org/officeDocument/2006/relationships/slide" Target="slides/slide7.xml" Id="rId12" /><Relationship Type="http://schemas.openxmlformats.org/officeDocument/2006/relationships/slide" Target="slides/slide12.xml" Id="rId17" /><Relationship Type="http://schemas.openxmlformats.org/officeDocument/2006/relationships/viewProps" Target="viewProps.xml" Id="rId25" /><Relationship Type="http://schemas.openxmlformats.org/officeDocument/2006/relationships/slide" Target="slides/slide11.xml" Id="rId16" /><Relationship Type="http://schemas.openxmlformats.org/officeDocument/2006/relationships/slide" Target="slides/slide15.xml" Id="rId20" /><Relationship Type="http://schemas.microsoft.com/office/2015/10/relationships/revisionInfo" Target="revisionInfo.xml" Id="rId29" /><Relationship Type="http://schemas.openxmlformats.org/officeDocument/2006/relationships/slide" Target="slides/slide1.xml" Id="rId6" /><Relationship Type="http://schemas.openxmlformats.org/officeDocument/2006/relationships/slide" Target="slides/slide6.xml" Id="rId11" /><Relationship Type="http://schemas.openxmlformats.org/officeDocument/2006/relationships/presProps" Target="presProps.xml" Id="rId24" /><Relationship Type="http://schemas.openxmlformats.org/officeDocument/2006/relationships/slideMaster" Target="slideMasters/slideMaster1.xml" Id="rId5" /><Relationship Type="http://schemas.openxmlformats.org/officeDocument/2006/relationships/slide" Target="slides/slide10.xml" Id="rId15" /><Relationship Type="http://schemas.openxmlformats.org/officeDocument/2006/relationships/handoutMaster" Target="handoutMasters/handoutMaster1.xml" Id="rId23" /><Relationship Type="http://schemas.microsoft.com/office/2016/11/relationships/changesInfo" Target="changesInfos/changesInfo1.xml" Id="rId28" /><Relationship Type="http://schemas.openxmlformats.org/officeDocument/2006/relationships/slide" Target="slides/slide5.xml" Id="rId10" /><Relationship Type="http://schemas.openxmlformats.org/officeDocument/2006/relationships/slide" Target="slides/slide14.xml" Id="rId19" /><Relationship Type="http://schemas.openxmlformats.org/officeDocument/2006/relationships/slide" Target="slides/slide4.xml" Id="rId9" /><Relationship Type="http://schemas.openxmlformats.org/officeDocument/2006/relationships/slide" Target="slides/slide9.xml" Id="rId14" /><Relationship Type="http://schemas.openxmlformats.org/officeDocument/2006/relationships/notesMaster" Target="notesMasters/notesMaster1.xml" Id="rId22" /><Relationship Type="http://schemas.openxmlformats.org/officeDocument/2006/relationships/tableStyles" Target="tableStyles.xml" Id="rId27" /><Relationship Type="http://schemas.microsoft.com/office/2018/10/relationships/authors" Target="authors.xml" Id="rId30"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im Andersson" userId="f268c73e-918f-4422-bc49-09d94fa9e6f6" providerId="ADAL" clId="{21B001CF-7546-573F-A5B3-51BBB2D49A56}"/>
    <pc:docChg chg="undo custSel addSld delSld modSld sldOrd modSection">
      <pc:chgData name="Tim Andersson" userId="f268c73e-918f-4422-bc49-09d94fa9e6f6" providerId="ADAL" clId="{21B001CF-7546-573F-A5B3-51BBB2D49A56}" dt="2026-05-22T09:12:53.016" v="429" actId="20577"/>
      <pc:docMkLst>
        <pc:docMk/>
      </pc:docMkLst>
      <pc:sldChg chg="modSp mod">
        <pc:chgData name="Tim Andersson" userId="f268c73e-918f-4422-bc49-09d94fa9e6f6" providerId="ADAL" clId="{21B001CF-7546-573F-A5B3-51BBB2D49A56}" dt="2026-05-22T08:47:55.935" v="375" actId="962"/>
        <pc:sldMkLst>
          <pc:docMk/>
          <pc:sldMk cId="2556051712" sldId="592"/>
        </pc:sldMkLst>
        <pc:spChg chg="mod">
          <ac:chgData name="Tim Andersson" userId="f268c73e-918f-4422-bc49-09d94fa9e6f6" providerId="ADAL" clId="{21B001CF-7546-573F-A5B3-51BBB2D49A56}" dt="2026-05-22T08:47:55.935" v="375" actId="962"/>
          <ac:spMkLst>
            <pc:docMk/>
            <pc:sldMk cId="2556051712" sldId="592"/>
            <ac:spMk id="4" creationId="{13B353A9-5236-F6F6-DB39-D2D06397A3A1}"/>
          </ac:spMkLst>
        </pc:spChg>
        <pc:picChg chg="mod">
          <ac:chgData name="Tim Andersson" userId="f268c73e-918f-4422-bc49-09d94fa9e6f6" providerId="ADAL" clId="{21B001CF-7546-573F-A5B3-51BBB2D49A56}" dt="2026-05-22T08:46:53.799" v="370" actId="962"/>
          <ac:picMkLst>
            <pc:docMk/>
            <pc:sldMk cId="2556051712" sldId="592"/>
            <ac:picMk id="9" creationId="{F63832E1-3B93-5EBC-4B25-8D8A6DB57D1C}"/>
          </ac:picMkLst>
        </pc:picChg>
      </pc:sldChg>
      <pc:sldChg chg="modSp mod">
        <pc:chgData name="Tim Andersson" userId="f268c73e-918f-4422-bc49-09d94fa9e6f6" providerId="ADAL" clId="{21B001CF-7546-573F-A5B3-51BBB2D49A56}" dt="2026-05-22T08:50:03.182" v="384" actId="962"/>
        <pc:sldMkLst>
          <pc:docMk/>
          <pc:sldMk cId="2594613299" sldId="593"/>
        </pc:sldMkLst>
        <pc:spChg chg="mod">
          <ac:chgData name="Tim Andersson" userId="f268c73e-918f-4422-bc49-09d94fa9e6f6" providerId="ADAL" clId="{21B001CF-7546-573F-A5B3-51BBB2D49A56}" dt="2026-05-22T08:50:03.182" v="384" actId="962"/>
          <ac:spMkLst>
            <pc:docMk/>
            <pc:sldMk cId="2594613299" sldId="593"/>
            <ac:spMk id="2" creationId="{5E65F18C-1F6B-C28C-66C4-49B7E5B663B8}"/>
          </ac:spMkLst>
        </pc:spChg>
        <pc:spChg chg="mod">
          <ac:chgData name="Tim Andersson" userId="f268c73e-918f-4422-bc49-09d94fa9e6f6" providerId="ADAL" clId="{21B001CF-7546-573F-A5B3-51BBB2D49A56}" dt="2026-05-22T08:47:30.822" v="373" actId="33553"/>
          <ac:spMkLst>
            <pc:docMk/>
            <pc:sldMk cId="2594613299" sldId="593"/>
            <ac:spMk id="3" creationId="{44635151-DCBD-5679-3339-991FDCC32C80}"/>
          </ac:spMkLst>
        </pc:spChg>
        <pc:picChg chg="mod">
          <ac:chgData name="Tim Andersson" userId="f268c73e-918f-4422-bc49-09d94fa9e6f6" providerId="ADAL" clId="{21B001CF-7546-573F-A5B3-51BBB2D49A56}" dt="2026-05-22T08:43:40.559" v="354" actId="962"/>
          <ac:picMkLst>
            <pc:docMk/>
            <pc:sldMk cId="2594613299" sldId="593"/>
            <ac:picMk id="6" creationId="{2CFA269B-DDBC-2C74-8969-713141B2A688}"/>
          </ac:picMkLst>
        </pc:picChg>
      </pc:sldChg>
      <pc:sldChg chg="modSp mod modNotesTx">
        <pc:chgData name="Tim Andersson" userId="f268c73e-918f-4422-bc49-09d94fa9e6f6" providerId="ADAL" clId="{21B001CF-7546-573F-A5B3-51BBB2D49A56}" dt="2026-05-22T08:49:14.613" v="378" actId="962"/>
        <pc:sldMkLst>
          <pc:docMk/>
          <pc:sldMk cId="45521377" sldId="596"/>
        </pc:sldMkLst>
        <pc:spChg chg="mod">
          <ac:chgData name="Tim Andersson" userId="f268c73e-918f-4422-bc49-09d94fa9e6f6" providerId="ADAL" clId="{21B001CF-7546-573F-A5B3-51BBB2D49A56}" dt="2026-04-22T08:54:31.767" v="196" actId="20577"/>
          <ac:spMkLst>
            <pc:docMk/>
            <pc:sldMk cId="45521377" sldId="596"/>
            <ac:spMk id="3" creationId="{CA5424FF-8919-1695-920D-54027DCFCE54}"/>
          </ac:spMkLst>
        </pc:spChg>
        <pc:spChg chg="mod">
          <ac:chgData name="Tim Andersson" userId="f268c73e-918f-4422-bc49-09d94fa9e6f6" providerId="ADAL" clId="{21B001CF-7546-573F-A5B3-51BBB2D49A56}" dt="2026-05-22T08:49:14.613" v="378" actId="962"/>
          <ac:spMkLst>
            <pc:docMk/>
            <pc:sldMk cId="45521377" sldId="596"/>
            <ac:spMk id="4" creationId="{A1966BEA-8E82-AFFF-06C4-12CDA8E59D29}"/>
          </ac:spMkLst>
        </pc:spChg>
      </pc:sldChg>
      <pc:sldChg chg="modSp">
        <pc:chgData name="Tim Andersson" userId="f268c73e-918f-4422-bc49-09d94fa9e6f6" providerId="ADAL" clId="{21B001CF-7546-573F-A5B3-51BBB2D49A56}" dt="2026-05-22T08:49:09.329" v="377" actId="962"/>
        <pc:sldMkLst>
          <pc:docMk/>
          <pc:sldMk cId="122144404" sldId="597"/>
        </pc:sldMkLst>
        <pc:spChg chg="mod">
          <ac:chgData name="Tim Andersson" userId="f268c73e-918f-4422-bc49-09d94fa9e6f6" providerId="ADAL" clId="{21B001CF-7546-573F-A5B3-51BBB2D49A56}" dt="2026-05-22T08:49:09.329" v="377" actId="962"/>
          <ac:spMkLst>
            <pc:docMk/>
            <pc:sldMk cId="122144404" sldId="597"/>
            <ac:spMk id="4" creationId="{64CB868B-B3C2-7997-B285-5EA3B25F6561}"/>
          </ac:spMkLst>
        </pc:spChg>
      </pc:sldChg>
      <pc:sldChg chg="modSp mod">
        <pc:chgData name="Tim Andersson" userId="f268c73e-918f-4422-bc49-09d94fa9e6f6" providerId="ADAL" clId="{21B001CF-7546-573F-A5B3-51BBB2D49A56}" dt="2026-05-22T08:50:43.041" v="389" actId="962"/>
        <pc:sldMkLst>
          <pc:docMk/>
          <pc:sldMk cId="1815992640" sldId="599"/>
        </pc:sldMkLst>
        <pc:spChg chg="mod">
          <ac:chgData name="Tim Andersson" userId="f268c73e-918f-4422-bc49-09d94fa9e6f6" providerId="ADAL" clId="{21B001CF-7546-573F-A5B3-51BBB2D49A56}" dt="2026-05-22T08:50:43.041" v="389" actId="962"/>
          <ac:spMkLst>
            <pc:docMk/>
            <pc:sldMk cId="1815992640" sldId="599"/>
            <ac:spMk id="5" creationId="{F3BD88C3-70FF-299F-B393-859C7A8D36CA}"/>
          </ac:spMkLst>
        </pc:spChg>
        <pc:picChg chg="mod">
          <ac:chgData name="Tim Andersson" userId="f268c73e-918f-4422-bc49-09d94fa9e6f6" providerId="ADAL" clId="{21B001CF-7546-573F-A5B3-51BBB2D49A56}" dt="2026-05-22T08:46:22.697" v="366" actId="962"/>
          <ac:picMkLst>
            <pc:docMk/>
            <pc:sldMk cId="1815992640" sldId="599"/>
            <ac:picMk id="6" creationId="{F43FE4C3-FBFC-CF9F-9EAB-3B1CCC19A2B2}"/>
          </ac:picMkLst>
        </pc:picChg>
      </pc:sldChg>
      <pc:sldChg chg="modSp mod modNotesTx">
        <pc:chgData name="Tim Andersson" userId="f268c73e-918f-4422-bc49-09d94fa9e6f6" providerId="ADAL" clId="{21B001CF-7546-573F-A5B3-51BBB2D49A56}" dt="2026-05-22T08:49:55.054" v="383" actId="962"/>
        <pc:sldMkLst>
          <pc:docMk/>
          <pc:sldMk cId="1414207204" sldId="600"/>
        </pc:sldMkLst>
        <pc:spChg chg="mod">
          <ac:chgData name="Tim Andersson" userId="f268c73e-918f-4422-bc49-09d94fa9e6f6" providerId="ADAL" clId="{21B001CF-7546-573F-A5B3-51BBB2D49A56}" dt="2026-04-24T09:17:07.081" v="199" actId="20577"/>
          <ac:spMkLst>
            <pc:docMk/>
            <pc:sldMk cId="1414207204" sldId="600"/>
            <ac:spMk id="3" creationId="{913FCDDC-3D5E-0B03-840A-51E491C005FA}"/>
          </ac:spMkLst>
        </pc:spChg>
        <pc:spChg chg="mod">
          <ac:chgData name="Tim Andersson" userId="f268c73e-918f-4422-bc49-09d94fa9e6f6" providerId="ADAL" clId="{21B001CF-7546-573F-A5B3-51BBB2D49A56}" dt="2026-05-22T08:49:55.054" v="383" actId="962"/>
          <ac:spMkLst>
            <pc:docMk/>
            <pc:sldMk cId="1414207204" sldId="600"/>
            <ac:spMk id="4" creationId="{15620936-3BED-C0CB-A7C0-6170E818F4ED}"/>
          </ac:spMkLst>
        </pc:spChg>
        <pc:picChg chg="mod">
          <ac:chgData name="Tim Andersson" userId="f268c73e-918f-4422-bc49-09d94fa9e6f6" providerId="ADAL" clId="{21B001CF-7546-573F-A5B3-51BBB2D49A56}" dt="2026-05-22T08:42:12.226" v="352" actId="962"/>
          <ac:picMkLst>
            <pc:docMk/>
            <pc:sldMk cId="1414207204" sldId="600"/>
            <ac:picMk id="5" creationId="{7717B894-D21C-A685-840B-43DC18F5CA9E}"/>
          </ac:picMkLst>
        </pc:picChg>
      </pc:sldChg>
      <pc:sldChg chg="modSp mod">
        <pc:chgData name="Tim Andersson" userId="f268c73e-918f-4422-bc49-09d94fa9e6f6" providerId="ADAL" clId="{21B001CF-7546-573F-A5B3-51BBB2D49A56}" dt="2026-05-22T08:50:17.664" v="386" actId="962"/>
        <pc:sldMkLst>
          <pc:docMk/>
          <pc:sldMk cId="3189401589" sldId="601"/>
        </pc:sldMkLst>
        <pc:spChg chg="mod">
          <ac:chgData name="Tim Andersson" userId="f268c73e-918f-4422-bc49-09d94fa9e6f6" providerId="ADAL" clId="{21B001CF-7546-573F-A5B3-51BBB2D49A56}" dt="2026-05-22T08:50:17.664" v="386" actId="962"/>
          <ac:spMkLst>
            <pc:docMk/>
            <pc:sldMk cId="3189401589" sldId="601"/>
            <ac:spMk id="4" creationId="{93A873BF-55C3-B1D0-8419-4EF7A8273A1C}"/>
          </ac:spMkLst>
        </pc:spChg>
        <pc:picChg chg="mod">
          <ac:chgData name="Tim Andersson" userId="f268c73e-918f-4422-bc49-09d94fa9e6f6" providerId="ADAL" clId="{21B001CF-7546-573F-A5B3-51BBB2D49A56}" dt="2026-05-22T08:45:55.315" v="362" actId="962"/>
          <ac:picMkLst>
            <pc:docMk/>
            <pc:sldMk cId="3189401589" sldId="601"/>
            <ac:picMk id="5" creationId="{40BC50DC-C25C-1D88-CBE2-74A730657E7C}"/>
          </ac:picMkLst>
        </pc:picChg>
      </pc:sldChg>
      <pc:sldChg chg="modSp">
        <pc:chgData name="Tim Andersson" userId="f268c73e-918f-4422-bc49-09d94fa9e6f6" providerId="ADAL" clId="{21B001CF-7546-573F-A5B3-51BBB2D49A56}" dt="2026-05-22T08:49:27.366" v="380" actId="962"/>
        <pc:sldMkLst>
          <pc:docMk/>
          <pc:sldMk cId="2533877414" sldId="603"/>
        </pc:sldMkLst>
        <pc:spChg chg="mod">
          <ac:chgData name="Tim Andersson" userId="f268c73e-918f-4422-bc49-09d94fa9e6f6" providerId="ADAL" clId="{21B001CF-7546-573F-A5B3-51BBB2D49A56}" dt="2026-05-22T08:49:27.366" v="380" actId="962"/>
          <ac:spMkLst>
            <pc:docMk/>
            <pc:sldMk cId="2533877414" sldId="603"/>
            <ac:spMk id="4" creationId="{880D8419-D16F-EEAF-4623-F6292AA0CA56}"/>
          </ac:spMkLst>
        </pc:spChg>
      </pc:sldChg>
      <pc:sldChg chg="modSp mod">
        <pc:chgData name="Tim Andersson" userId="f268c73e-918f-4422-bc49-09d94fa9e6f6" providerId="ADAL" clId="{21B001CF-7546-573F-A5B3-51BBB2D49A56}" dt="2026-05-22T08:57:06.395" v="392"/>
        <pc:sldMkLst>
          <pc:docMk/>
          <pc:sldMk cId="615619601" sldId="607"/>
        </pc:sldMkLst>
        <pc:spChg chg="mod">
          <ac:chgData name="Tim Andersson" userId="f268c73e-918f-4422-bc49-09d94fa9e6f6" providerId="ADAL" clId="{21B001CF-7546-573F-A5B3-51BBB2D49A56}" dt="2026-05-22T08:48:26.434" v="376" actId="962"/>
          <ac:spMkLst>
            <pc:docMk/>
            <pc:sldMk cId="615619601" sldId="607"/>
            <ac:spMk id="4" creationId="{8C513E81-E2C6-BB43-289B-D92890D07C57}"/>
          </ac:spMkLst>
        </pc:spChg>
        <pc:spChg chg="mod">
          <ac:chgData name="Tim Andersson" userId="f268c73e-918f-4422-bc49-09d94fa9e6f6" providerId="ADAL" clId="{21B001CF-7546-573F-A5B3-51BBB2D49A56}" dt="2026-05-22T08:54:23.447" v="391"/>
          <ac:spMkLst>
            <pc:docMk/>
            <pc:sldMk cId="615619601" sldId="607"/>
            <ac:spMk id="9" creationId="{F2963AAE-3E89-1E54-2F24-420E93A9C7B7}"/>
          </ac:spMkLst>
        </pc:spChg>
        <pc:picChg chg="mod">
          <ac:chgData name="Tim Andersson" userId="f268c73e-918f-4422-bc49-09d94fa9e6f6" providerId="ADAL" clId="{21B001CF-7546-573F-A5B3-51BBB2D49A56}" dt="2026-05-22T08:57:06.395" v="392"/>
          <ac:picMkLst>
            <pc:docMk/>
            <pc:sldMk cId="615619601" sldId="607"/>
            <ac:picMk id="5" creationId="{08825E9F-1782-3575-A883-FB79F3552D6D}"/>
          </ac:picMkLst>
        </pc:picChg>
      </pc:sldChg>
      <pc:sldChg chg="modSp mod">
        <pc:chgData name="Tim Andersson" userId="f268c73e-918f-4422-bc49-09d94fa9e6f6" providerId="ADAL" clId="{21B001CF-7546-573F-A5B3-51BBB2D49A56}" dt="2026-05-22T08:50:10.404" v="385" actId="962"/>
        <pc:sldMkLst>
          <pc:docMk/>
          <pc:sldMk cId="1919330714" sldId="608"/>
        </pc:sldMkLst>
        <pc:spChg chg="mod">
          <ac:chgData name="Tim Andersson" userId="f268c73e-918f-4422-bc49-09d94fa9e6f6" providerId="ADAL" clId="{21B001CF-7546-573F-A5B3-51BBB2D49A56}" dt="2026-05-22T08:50:10.404" v="385" actId="962"/>
          <ac:spMkLst>
            <pc:docMk/>
            <pc:sldMk cId="1919330714" sldId="608"/>
            <ac:spMk id="2" creationId="{595D4318-7EB6-145C-EE77-4E1A432FE123}"/>
          </ac:spMkLst>
        </pc:spChg>
        <pc:spChg chg="mod">
          <ac:chgData name="Tim Andersson" userId="f268c73e-918f-4422-bc49-09d94fa9e6f6" providerId="ADAL" clId="{21B001CF-7546-573F-A5B3-51BBB2D49A56}" dt="2026-05-22T08:47:33.215" v="374" actId="33553"/>
          <ac:spMkLst>
            <pc:docMk/>
            <pc:sldMk cId="1919330714" sldId="608"/>
            <ac:spMk id="3" creationId="{B764664B-9AA9-8454-E1A3-F26D1F66FBF3}"/>
          </ac:spMkLst>
        </pc:spChg>
        <pc:picChg chg="mod">
          <ac:chgData name="Tim Andersson" userId="f268c73e-918f-4422-bc49-09d94fa9e6f6" providerId="ADAL" clId="{21B001CF-7546-573F-A5B3-51BBB2D49A56}" dt="2026-05-22T08:44:47.851" v="358" actId="962"/>
          <ac:picMkLst>
            <pc:docMk/>
            <pc:sldMk cId="1919330714" sldId="608"/>
            <ac:picMk id="5" creationId="{5FF7B499-FCCF-0601-34A4-732E94D93F4C}"/>
          </ac:picMkLst>
        </pc:picChg>
      </pc:sldChg>
      <pc:sldChg chg="modSp">
        <pc:chgData name="Tim Andersson" userId="f268c73e-918f-4422-bc49-09d94fa9e6f6" providerId="ADAL" clId="{21B001CF-7546-573F-A5B3-51BBB2D49A56}" dt="2026-05-22T08:58:12.872" v="396"/>
        <pc:sldMkLst>
          <pc:docMk/>
          <pc:sldMk cId="3133259198" sldId="649"/>
        </pc:sldMkLst>
        <pc:spChg chg="mod">
          <ac:chgData name="Tim Andersson" userId="f268c73e-918f-4422-bc49-09d94fa9e6f6" providerId="ADAL" clId="{21B001CF-7546-573F-A5B3-51BBB2D49A56}" dt="2026-05-22T08:50:24.456" v="387" actId="962"/>
          <ac:spMkLst>
            <pc:docMk/>
            <pc:sldMk cId="3133259198" sldId="649"/>
            <ac:spMk id="4" creationId="{6917F9DE-D741-87A8-5E56-8FD3AD599115}"/>
          </ac:spMkLst>
        </pc:spChg>
        <pc:picChg chg="mod">
          <ac:chgData name="Tim Andersson" userId="f268c73e-918f-4422-bc49-09d94fa9e6f6" providerId="ADAL" clId="{21B001CF-7546-573F-A5B3-51BBB2D49A56}" dt="2026-05-22T08:58:12.872" v="396"/>
          <ac:picMkLst>
            <pc:docMk/>
            <pc:sldMk cId="3133259198" sldId="649"/>
            <ac:picMk id="5" creationId="{71E3B952-5693-CD06-F96A-78773970C170}"/>
          </ac:picMkLst>
        </pc:picChg>
      </pc:sldChg>
      <pc:sldChg chg="modSp mod">
        <pc:chgData name="Tim Andersson" userId="f268c73e-918f-4422-bc49-09d94fa9e6f6" providerId="ADAL" clId="{21B001CF-7546-573F-A5B3-51BBB2D49A56}" dt="2026-05-22T08:49:22.279" v="379" actId="962"/>
        <pc:sldMkLst>
          <pc:docMk/>
          <pc:sldMk cId="2609777334" sldId="650"/>
        </pc:sldMkLst>
        <pc:spChg chg="mod">
          <ac:chgData name="Tim Andersson" userId="f268c73e-918f-4422-bc49-09d94fa9e6f6" providerId="ADAL" clId="{21B001CF-7546-573F-A5B3-51BBB2D49A56}" dt="2026-05-22T08:49:22.279" v="379" actId="962"/>
          <ac:spMkLst>
            <pc:docMk/>
            <pc:sldMk cId="2609777334" sldId="650"/>
            <ac:spMk id="2" creationId="{8D78EBC2-F07E-BEDE-53EB-B4468E9A8B3A}"/>
          </ac:spMkLst>
        </pc:spChg>
        <pc:spChg chg="mod">
          <ac:chgData name="Tim Andersson" userId="f268c73e-918f-4422-bc49-09d94fa9e6f6" providerId="ADAL" clId="{21B001CF-7546-573F-A5B3-51BBB2D49A56}" dt="2026-05-22T08:47:25.569" v="371" actId="33553"/>
          <ac:spMkLst>
            <pc:docMk/>
            <pc:sldMk cId="2609777334" sldId="650"/>
            <ac:spMk id="3" creationId="{364FB63B-BB7B-0D2F-4A65-CB25B3633EF7}"/>
          </ac:spMkLst>
        </pc:spChg>
        <pc:picChg chg="mod">
          <ac:chgData name="Tim Andersson" userId="f268c73e-918f-4422-bc49-09d94fa9e6f6" providerId="ADAL" clId="{21B001CF-7546-573F-A5B3-51BBB2D49A56}" dt="2026-05-22T08:40:54.901" v="348" actId="962"/>
          <ac:picMkLst>
            <pc:docMk/>
            <pc:sldMk cId="2609777334" sldId="650"/>
            <ac:picMk id="5" creationId="{6A3E2759-4E3A-870C-F0BF-406678915A4B}"/>
          </ac:picMkLst>
        </pc:picChg>
      </pc:sldChg>
      <pc:sldChg chg="addSp modSp mod modClrScheme chgLayout">
        <pc:chgData name="Tim Andersson" userId="f268c73e-918f-4422-bc49-09d94fa9e6f6" providerId="ADAL" clId="{21B001CF-7546-573F-A5B3-51BBB2D49A56}" dt="2026-05-22T08:57:53.397" v="395"/>
        <pc:sldMkLst>
          <pc:docMk/>
          <pc:sldMk cId="263382806" sldId="653"/>
        </pc:sldMkLst>
        <pc:spChg chg="mod">
          <ac:chgData name="Tim Andersson" userId="f268c73e-918f-4422-bc49-09d94fa9e6f6" providerId="ADAL" clId="{21B001CF-7546-573F-A5B3-51BBB2D49A56}" dt="2026-05-22T08:57:43.422" v="394"/>
          <ac:spMkLst>
            <pc:docMk/>
            <pc:sldMk cId="263382806" sldId="653"/>
            <ac:spMk id="2" creationId="{5A73B4A3-ACC8-9AEE-027B-E5035879262F}"/>
          </ac:spMkLst>
        </pc:spChg>
        <pc:spChg chg="mod ord">
          <ac:chgData name="Tim Andersson" userId="f268c73e-918f-4422-bc49-09d94fa9e6f6" providerId="ADAL" clId="{21B001CF-7546-573F-A5B3-51BBB2D49A56}" dt="2026-05-22T08:49:43.080" v="382"/>
          <ac:spMkLst>
            <pc:docMk/>
            <pc:sldMk cId="263382806" sldId="653"/>
            <ac:spMk id="3" creationId="{04E318E2-10EB-B4B8-1424-8FAE905587D2}"/>
          </ac:spMkLst>
        </pc:spChg>
        <pc:spChg chg="mod">
          <ac:chgData name="Tim Andersson" userId="f268c73e-918f-4422-bc49-09d94fa9e6f6" providerId="ADAL" clId="{21B001CF-7546-573F-A5B3-51BBB2D49A56}" dt="2026-05-22T08:47:27.858" v="372" actId="33553"/>
          <ac:spMkLst>
            <pc:docMk/>
            <pc:sldMk cId="263382806" sldId="653"/>
            <ac:spMk id="4" creationId="{8FFF56B1-EFF8-6282-F2C7-9A3F1AC0B26C}"/>
          </ac:spMkLst>
        </pc:spChg>
        <pc:picChg chg="mod">
          <ac:chgData name="Tim Andersson" userId="f268c73e-918f-4422-bc49-09d94fa9e6f6" providerId="ADAL" clId="{21B001CF-7546-573F-A5B3-51BBB2D49A56}" dt="2026-05-22T08:57:53.397" v="395"/>
          <ac:picMkLst>
            <pc:docMk/>
            <pc:sldMk cId="263382806" sldId="653"/>
            <ac:picMk id="6" creationId="{B7BE4504-27F7-0D81-9308-7C7645279BED}"/>
          </ac:picMkLst>
        </pc:picChg>
      </pc:sldChg>
      <pc:sldChg chg="modSp mod">
        <pc:chgData name="Tim Andersson" userId="f268c73e-918f-4422-bc49-09d94fa9e6f6" providerId="ADAL" clId="{21B001CF-7546-573F-A5B3-51BBB2D49A56}" dt="2026-05-22T09:12:53.016" v="429" actId="20577"/>
        <pc:sldMkLst>
          <pc:docMk/>
          <pc:sldMk cId="3409746495" sldId="878"/>
        </pc:sldMkLst>
        <pc:spChg chg="mod">
          <ac:chgData name="Tim Andersson" userId="f268c73e-918f-4422-bc49-09d94fa9e6f6" providerId="ADAL" clId="{21B001CF-7546-573F-A5B3-51BBB2D49A56}" dt="2026-05-22T09:12:53.016" v="429" actId="20577"/>
          <ac:spMkLst>
            <pc:docMk/>
            <pc:sldMk cId="3409746495" sldId="878"/>
            <ac:spMk id="3" creationId="{9F677FE2-1FE4-4BDA-D1D6-7210ACDCCE7B}"/>
          </ac:spMkLst>
        </pc:spChg>
        <pc:spChg chg="mod">
          <ac:chgData name="Tim Andersson" userId="f268c73e-918f-4422-bc49-09d94fa9e6f6" providerId="ADAL" clId="{21B001CF-7546-573F-A5B3-51BBB2D49A56}" dt="2026-05-22T08:50:51.484" v="390" actId="962"/>
          <ac:spMkLst>
            <pc:docMk/>
            <pc:sldMk cId="3409746495" sldId="878"/>
            <ac:spMk id="4" creationId="{B9BB675F-6ED0-4E7F-76CC-69E928B272B7}"/>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a:extLst>
              <a:ext uri="{FF2B5EF4-FFF2-40B4-BE49-F238E27FC236}">
                <a16:creationId xmlns:a16="http://schemas.microsoft.com/office/drawing/2014/main" id="{EA9C0E35-84B6-7F5A-0DF4-954D903BFE7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a:extLst>
              <a:ext uri="{FF2B5EF4-FFF2-40B4-BE49-F238E27FC236}">
                <a16:creationId xmlns:a16="http://schemas.microsoft.com/office/drawing/2014/main" id="{59C67742-94E7-A406-2FD2-37F9B6E3C97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5195CB1-8D9E-4D39-BD5A-3714F899CBAC}" type="datetimeFigureOut">
              <a:rPr lang="sv-SE" smtClean="0"/>
              <a:t>2026-05-22</a:t>
            </a:fld>
            <a:endParaRPr lang="sv-SE"/>
          </a:p>
        </p:txBody>
      </p:sp>
      <p:sp>
        <p:nvSpPr>
          <p:cNvPr id="4" name="Platshållare för sidfot 3">
            <a:extLst>
              <a:ext uri="{FF2B5EF4-FFF2-40B4-BE49-F238E27FC236}">
                <a16:creationId xmlns:a16="http://schemas.microsoft.com/office/drawing/2014/main" id="{BEA470E6-6438-A282-EB64-049EBCB70A9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a:extLst>
              <a:ext uri="{FF2B5EF4-FFF2-40B4-BE49-F238E27FC236}">
                <a16:creationId xmlns:a16="http://schemas.microsoft.com/office/drawing/2014/main" id="{F6DED696-253C-AAC0-DB7E-65090849E05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3B10E5F-6630-4A69-9755-6CD736F11B39}" type="slidenum">
              <a:rPr lang="sv-SE" smtClean="0"/>
              <a:t>‹#›</a:t>
            </a:fld>
            <a:endParaRPr lang="sv-SE"/>
          </a:p>
        </p:txBody>
      </p:sp>
    </p:spTree>
    <p:extLst>
      <p:ext uri="{BB962C8B-B14F-4D97-AF65-F5344CB8AC3E}">
        <p14:creationId xmlns:p14="http://schemas.microsoft.com/office/powerpoint/2010/main" val="41059029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69FF5E-32DB-4A63-9882-8F301C111A15}" type="datetimeFigureOut">
              <a:rPr lang="sv-SE" smtClean="0"/>
              <a:t>2026-05-22</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5BFA82-BD73-4185-B828-63168F0B5499}" type="slidenum">
              <a:rPr lang="sv-SE" smtClean="0"/>
              <a:t>‹#›</a:t>
            </a:fld>
            <a:endParaRPr lang="sv-SE"/>
          </a:p>
        </p:txBody>
      </p:sp>
    </p:spTree>
    <p:extLst>
      <p:ext uri="{BB962C8B-B14F-4D97-AF65-F5344CB8AC3E}">
        <p14:creationId xmlns:p14="http://schemas.microsoft.com/office/powerpoint/2010/main" val="2139425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1</a:t>
            </a:fld>
            <a:endParaRPr lang="sv-SE"/>
          </a:p>
        </p:txBody>
      </p:sp>
    </p:spTree>
    <p:extLst>
      <p:ext uri="{BB962C8B-B14F-4D97-AF65-F5344CB8AC3E}">
        <p14:creationId xmlns:p14="http://schemas.microsoft.com/office/powerpoint/2010/main" val="18265582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58006A-25DE-50E8-9897-60EBB7601552}"/>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8A6749F2-CF16-9172-3BF2-FE27217A64E3}"/>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25833E2F-2842-1F22-B35E-DE6D261EC5E0}"/>
              </a:ext>
            </a:extLst>
          </p:cNvPr>
          <p:cNvSpPr>
            <a:spLocks noGrp="1"/>
          </p:cNvSpPr>
          <p:nvPr>
            <p:ph type="body" idx="1"/>
          </p:nvPr>
        </p:nvSpPr>
        <p:spPr/>
        <p:txBody>
          <a:bodyPr/>
          <a:lstStyle/>
          <a:p>
            <a:r>
              <a:rPr lang="sv-SE" dirty="0"/>
              <a:t>Inventering sker utifrån och in och man skräddarsyr sin inventering med hjälp av olika mallar. </a:t>
            </a:r>
          </a:p>
          <a:p>
            <a:r>
              <a:rPr lang="sv-SE" dirty="0"/>
              <a:t>Inventeringen sker i surfplatta och frågor besvaras genom fasta värden eller listor och bilder läggs in. Det finns möjlighet att lägga in 360-bilder med tillhörande informationspunkter.</a:t>
            </a:r>
          </a:p>
          <a:p>
            <a:r>
              <a:rPr lang="sv-SE" dirty="0"/>
              <a:t>Inventeringen sker både inom- och utomhus där man fotograferar och mäter exempelvis: parkering, entré, reception, toaletter, dörrar och trösklar, hissar och trappor. </a:t>
            </a:r>
          </a:p>
          <a:p>
            <a:endParaRPr lang="sv-SE" dirty="0"/>
          </a:p>
          <a:p>
            <a:endParaRPr lang="sv-SE" dirty="0"/>
          </a:p>
        </p:txBody>
      </p:sp>
      <p:sp>
        <p:nvSpPr>
          <p:cNvPr id="4" name="Platshållare för bildnummer 3">
            <a:extLst>
              <a:ext uri="{FF2B5EF4-FFF2-40B4-BE49-F238E27FC236}">
                <a16:creationId xmlns:a16="http://schemas.microsoft.com/office/drawing/2014/main" id="{4505B907-7485-874B-90BB-9D3A5FE2ECCB}"/>
              </a:ext>
            </a:extLst>
          </p:cNvPr>
          <p:cNvSpPr>
            <a:spLocks noGrp="1"/>
          </p:cNvSpPr>
          <p:nvPr>
            <p:ph type="sldNum" sz="quarter" idx="5"/>
          </p:nvPr>
        </p:nvSpPr>
        <p:spPr/>
        <p:txBody>
          <a:bodyPr/>
          <a:lstStyle/>
          <a:p>
            <a:fld id="{055BFA82-BD73-4185-B828-63168F0B5499}" type="slidenum">
              <a:rPr lang="sv-SE" smtClean="0"/>
              <a:t>10</a:t>
            </a:fld>
            <a:endParaRPr lang="sv-SE"/>
          </a:p>
        </p:txBody>
      </p:sp>
    </p:spTree>
    <p:extLst>
      <p:ext uri="{BB962C8B-B14F-4D97-AF65-F5344CB8AC3E}">
        <p14:creationId xmlns:p14="http://schemas.microsoft.com/office/powerpoint/2010/main" val="4431962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txBody>
          <a:bodyPr/>
          <a:lstStyle/>
          <a:p>
            <a:endParaRPr lang="sv-SE"/>
          </a:p>
        </p:txBody>
      </p:sp>
      <p:sp>
        <p:nvSpPr>
          <p:cNvPr id="3" name="Platshållare för anteckningar 2"/>
          <p:cNvSpPr>
            <a:spLocks noGrp="1"/>
          </p:cNvSpPr>
          <p:nvPr>
            <p:ph type="body" idx="1"/>
          </p:nvPr>
        </p:nvSpPr>
        <p:spPr/>
        <p:txBody>
          <a:bodyPr/>
          <a:lstStyle/>
          <a:p>
            <a:r>
              <a:rPr lang="sv-SE" b="1" dirty="0"/>
              <a:t>Besöksinventering - </a:t>
            </a:r>
            <a:r>
              <a:rPr lang="sv-SE" dirty="0"/>
              <a:t>Denna typ av inventering riktar sig till besökare och informationen publiceras publikt på webbplatsen utifrån fem målgrupper:</a:t>
            </a:r>
          </a:p>
          <a:p>
            <a:pPr marL="0" indent="0">
              <a:lnSpc>
                <a:spcPct val="120000"/>
              </a:lnSpc>
              <a:buFont typeface="Verdana" panose="020B0604030504040204" pitchFamily="34" charset="0"/>
              <a:buNone/>
            </a:pPr>
            <a:endParaRPr lang="sv-SE" sz="1400" b="1" dirty="0"/>
          </a:p>
          <a:p>
            <a:pPr marL="0" indent="0">
              <a:lnSpc>
                <a:spcPct val="120000"/>
              </a:lnSpc>
              <a:buFont typeface="Verdana" panose="020B0604030504040204" pitchFamily="34" charset="0"/>
              <a:buNone/>
            </a:pPr>
            <a:r>
              <a:rPr lang="sv-SE" sz="1400" b="1" dirty="0"/>
              <a:t>Svårt att röra sig</a:t>
            </a:r>
          </a:p>
          <a:p>
            <a:pPr marL="0" lvl="1" indent="0">
              <a:lnSpc>
                <a:spcPct val="120000"/>
              </a:lnSpc>
              <a:spcBef>
                <a:spcPts val="1000"/>
              </a:spcBef>
              <a:buFont typeface="Verdana" panose="020B0604030504040204" pitchFamily="34" charset="0"/>
              <a:buNone/>
            </a:pPr>
            <a:r>
              <a:rPr lang="sv-SE" sz="1400" dirty="0"/>
              <a:t>Rullstolsburen, nedsatt rörelse i armar, händer, bål, ben och balans</a:t>
            </a:r>
          </a:p>
          <a:p>
            <a:pPr marL="0" indent="0">
              <a:lnSpc>
                <a:spcPct val="120000"/>
              </a:lnSpc>
              <a:buFont typeface="Verdana" panose="020B0604030504040204" pitchFamily="34" charset="0"/>
              <a:buNone/>
            </a:pPr>
            <a:r>
              <a:rPr lang="sv-SE" sz="1400" b="1" dirty="0"/>
              <a:t>Svårt att se</a:t>
            </a:r>
          </a:p>
          <a:p>
            <a:pPr marL="0" lvl="1" indent="0">
              <a:lnSpc>
                <a:spcPct val="120000"/>
              </a:lnSpc>
              <a:spcBef>
                <a:spcPts val="1000"/>
              </a:spcBef>
              <a:buFont typeface="Verdana" panose="020B0604030504040204" pitchFamily="34" charset="0"/>
              <a:buNone/>
            </a:pPr>
            <a:r>
              <a:rPr lang="sv-SE" sz="1400" dirty="0"/>
              <a:t>Helt blind till olika grad av synnedsättning</a:t>
            </a:r>
          </a:p>
          <a:p>
            <a:pPr marL="0" indent="0">
              <a:lnSpc>
                <a:spcPct val="120000"/>
              </a:lnSpc>
              <a:buFont typeface="Verdana" panose="020B0604030504040204" pitchFamily="34" charset="0"/>
              <a:buNone/>
            </a:pPr>
            <a:r>
              <a:rPr lang="sv-SE" sz="1400" b="1" dirty="0"/>
              <a:t>Svårt att höra</a:t>
            </a:r>
          </a:p>
          <a:p>
            <a:pPr marL="0" lvl="1" indent="0">
              <a:lnSpc>
                <a:spcPct val="120000"/>
              </a:lnSpc>
              <a:spcBef>
                <a:spcPts val="1000"/>
              </a:spcBef>
              <a:buFont typeface="Verdana" panose="020B0604030504040204" pitchFamily="34" charset="0"/>
              <a:buNone/>
            </a:pPr>
            <a:r>
              <a:rPr lang="sv-SE" sz="1400" dirty="0"/>
              <a:t>Helt döv till olika grad av nedsatt hörsel</a:t>
            </a:r>
          </a:p>
          <a:p>
            <a:pPr marL="0" indent="0">
              <a:lnSpc>
                <a:spcPct val="120000"/>
              </a:lnSpc>
              <a:buFont typeface="Verdana" panose="020B0604030504040204" pitchFamily="34" charset="0"/>
              <a:buNone/>
            </a:pPr>
            <a:r>
              <a:rPr lang="sv-SE" sz="1400" b="1" dirty="0"/>
              <a:t>Svårt att bearbeta, tolka och förmedla information</a:t>
            </a:r>
          </a:p>
          <a:p>
            <a:pPr marL="0" lvl="1" indent="0">
              <a:lnSpc>
                <a:spcPct val="120000"/>
              </a:lnSpc>
              <a:spcBef>
                <a:spcPts val="1000"/>
              </a:spcBef>
              <a:buFont typeface="Verdana" panose="020B0604030504040204" pitchFamily="34" charset="0"/>
              <a:buNone/>
            </a:pPr>
            <a:r>
              <a:rPr lang="sv-SE" sz="1400" dirty="0"/>
              <a:t>Nedsatt kognition och förmåga att tolka och förstå information</a:t>
            </a:r>
          </a:p>
          <a:p>
            <a:pPr marL="0" indent="0">
              <a:lnSpc>
                <a:spcPct val="120000"/>
              </a:lnSpc>
              <a:buFont typeface="Verdana" panose="020B0604030504040204" pitchFamily="34" charset="0"/>
              <a:buNone/>
            </a:pPr>
            <a:r>
              <a:rPr lang="sv-SE" sz="1400" b="1" dirty="0"/>
              <a:t>Svårt att tåla vissa ämnen</a:t>
            </a:r>
          </a:p>
          <a:p>
            <a:pPr marL="0" lvl="1" indent="0">
              <a:lnSpc>
                <a:spcPct val="120000"/>
              </a:lnSpc>
              <a:spcBef>
                <a:spcPts val="1000"/>
              </a:spcBef>
              <a:buFont typeface="Verdana" panose="020B0604030504040204" pitchFamily="34" charset="0"/>
              <a:buNone/>
            </a:pPr>
            <a:r>
              <a:rPr lang="sv-SE" sz="1400" dirty="0"/>
              <a:t>Allergi, intolerans eller överkänslighet mot ex mat, pollen, doft, pälsdjur</a:t>
            </a:r>
          </a:p>
          <a:p>
            <a:br>
              <a:rPr lang="sv-SE" dirty="0"/>
            </a:br>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11</a:t>
            </a:fld>
            <a:endParaRPr lang="sv-SE"/>
          </a:p>
        </p:txBody>
      </p:sp>
    </p:spTree>
    <p:extLst>
      <p:ext uri="{BB962C8B-B14F-4D97-AF65-F5344CB8AC3E}">
        <p14:creationId xmlns:p14="http://schemas.microsoft.com/office/powerpoint/2010/main" val="35562632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Klicka på länken och visa besöksvyn.</a:t>
            </a:r>
          </a:p>
        </p:txBody>
      </p:sp>
      <p:sp>
        <p:nvSpPr>
          <p:cNvPr id="4" name="Platshållare för bildnummer 3"/>
          <p:cNvSpPr>
            <a:spLocks noGrp="1"/>
          </p:cNvSpPr>
          <p:nvPr>
            <p:ph type="sldNum" sz="quarter" idx="5"/>
          </p:nvPr>
        </p:nvSpPr>
        <p:spPr/>
        <p:txBody>
          <a:bodyPr/>
          <a:lstStyle/>
          <a:p>
            <a:fld id="{055BFA82-BD73-4185-B828-63168F0B5499}" type="slidenum">
              <a:rPr lang="sv-SE" smtClean="0"/>
              <a:t>12</a:t>
            </a:fld>
            <a:endParaRPr lang="sv-SE"/>
          </a:p>
        </p:txBody>
      </p:sp>
    </p:spTree>
    <p:extLst>
      <p:ext uri="{BB962C8B-B14F-4D97-AF65-F5344CB8AC3E}">
        <p14:creationId xmlns:p14="http://schemas.microsoft.com/office/powerpoint/2010/main" val="24034400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020B35-CCE9-EBB6-8AAE-474265EACEC3}"/>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3B8C609F-F1C8-B6C0-847F-107912055FDD}"/>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6920186F-3608-1CDE-3177-29E3874342DB}"/>
              </a:ext>
            </a:extLst>
          </p:cNvPr>
          <p:cNvSpPr>
            <a:spLocks noGrp="1"/>
          </p:cNvSpPr>
          <p:nvPr>
            <p:ph type="body" idx="1"/>
          </p:nvPr>
        </p:nvSpPr>
        <p:spPr/>
        <p:txBody>
          <a:bodyPr/>
          <a:lstStyle/>
          <a:p>
            <a:r>
              <a:rPr lang="sv-SE" dirty="0"/>
              <a:t>Genom att lägga till mätvärden som avviker från ”Riktlinjer och standarder för fysisk tillgänglighet – tillgängliga och användbara miljöer version 3.2 2023” kan en åtgärdsrapport generas  riktad till fastighetsägaren kring vilka åtgärder som krävs. Det finns möjlighet att göra avsteg på åtgärder vid behov (visar att man granskat men anser att det ska </a:t>
            </a:r>
            <a:r>
              <a:rPr lang="sv-SE" dirty="0" err="1"/>
              <a:t>avstegas</a:t>
            </a:r>
            <a:r>
              <a:rPr lang="sv-SE" dirty="0"/>
              <a:t> med en motivering) och att sätta en prioritering av enkelt avhjälpta hinder (EAH) i åtgärdsrapporten. Åtgärdsinventeringen visas inte publikt.</a:t>
            </a:r>
          </a:p>
        </p:txBody>
      </p:sp>
      <p:sp>
        <p:nvSpPr>
          <p:cNvPr id="4" name="Platshållare för bildnummer 3">
            <a:extLst>
              <a:ext uri="{FF2B5EF4-FFF2-40B4-BE49-F238E27FC236}">
                <a16:creationId xmlns:a16="http://schemas.microsoft.com/office/drawing/2014/main" id="{67FBC25E-A5D5-8DFF-5E9B-9295E0E59C50}"/>
              </a:ext>
            </a:extLst>
          </p:cNvPr>
          <p:cNvSpPr>
            <a:spLocks noGrp="1"/>
          </p:cNvSpPr>
          <p:nvPr>
            <p:ph type="sldNum" sz="quarter" idx="5"/>
          </p:nvPr>
        </p:nvSpPr>
        <p:spPr/>
        <p:txBody>
          <a:bodyPr/>
          <a:lstStyle/>
          <a:p>
            <a:fld id="{055BFA82-BD73-4185-B828-63168F0B5499}" type="slidenum">
              <a:rPr lang="sv-SE" smtClean="0"/>
              <a:t>13</a:t>
            </a:fld>
            <a:endParaRPr lang="sv-SE"/>
          </a:p>
        </p:txBody>
      </p:sp>
    </p:spTree>
    <p:extLst>
      <p:ext uri="{BB962C8B-B14F-4D97-AF65-F5344CB8AC3E}">
        <p14:creationId xmlns:p14="http://schemas.microsoft.com/office/powerpoint/2010/main" val="30218983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Ett exempel på utdrag ur en åtgärdsrapport där man använt funktionen ”avsteg”.</a:t>
            </a:r>
          </a:p>
          <a:p>
            <a:pPr marL="285750" indent="-285750" algn="l">
              <a:lnSpc>
                <a:spcPct val="130000"/>
              </a:lnSpc>
              <a:buFont typeface="Arial" panose="020B0604020202020204" pitchFamily="34" charset="0"/>
              <a:buChar char="•"/>
            </a:pPr>
            <a:r>
              <a:rPr lang="sv-SE" dirty="0"/>
              <a:t>Manöverdonet är placerat för nära dörrbladet (24 cm) </a:t>
            </a:r>
          </a:p>
          <a:p>
            <a:pPr marL="285750" indent="-285750" algn="l">
              <a:lnSpc>
                <a:spcPct val="130000"/>
              </a:lnSpc>
              <a:buFont typeface="Arial" panose="020B0604020202020204" pitchFamily="34" charset="0"/>
              <a:buChar char="•"/>
            </a:pPr>
            <a:r>
              <a:rPr lang="sv-SE" dirty="0"/>
              <a:t>Avsteg görs med motiveringen: </a:t>
            </a:r>
          </a:p>
          <a:p>
            <a:pPr marL="742950" lvl="1" indent="-285750">
              <a:lnSpc>
                <a:spcPct val="130000"/>
              </a:lnSpc>
              <a:buFont typeface="Arial" panose="020B0604020202020204" pitchFamily="34" charset="0"/>
              <a:buChar char="•"/>
            </a:pPr>
            <a:r>
              <a:rPr lang="sv-SE" sz="1600" dirty="0"/>
              <a:t>Toaletten används inte av rullstolsanvändare</a:t>
            </a:r>
          </a:p>
          <a:p>
            <a:pPr marL="742950" lvl="1" indent="-285750">
              <a:lnSpc>
                <a:spcPct val="130000"/>
              </a:lnSpc>
              <a:buFont typeface="Arial" panose="020B0604020202020204" pitchFamily="34" charset="0"/>
              <a:buChar char="•"/>
            </a:pPr>
            <a:r>
              <a:rPr lang="sv-SE" sz="1600" dirty="0"/>
              <a:t>Det finns en RWC med bra placerat manöverdon</a:t>
            </a:r>
            <a:endParaRPr lang="sv-SE" sz="1600" u="sng" dirty="0"/>
          </a:p>
          <a:p>
            <a:pPr algn="l">
              <a:lnSpc>
                <a:spcPct val="130000"/>
              </a:lnSpc>
            </a:pPr>
            <a:r>
              <a:rPr lang="sv-SE" dirty="0"/>
              <a:t>Återkoppling: Manöverdon behöver inte åtgärdas pga. avståndet till hinder.  </a:t>
            </a: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14</a:t>
            </a:fld>
            <a:endParaRPr lang="sv-SE"/>
          </a:p>
        </p:txBody>
      </p:sp>
    </p:spTree>
    <p:extLst>
      <p:ext uri="{BB962C8B-B14F-4D97-AF65-F5344CB8AC3E}">
        <p14:creationId xmlns:p14="http://schemas.microsoft.com/office/powerpoint/2010/main" val="20764687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15</a:t>
            </a:fld>
            <a:endParaRPr lang="sv-SE"/>
          </a:p>
        </p:txBody>
      </p:sp>
    </p:spTree>
    <p:extLst>
      <p:ext uri="{BB962C8B-B14F-4D97-AF65-F5344CB8AC3E}">
        <p14:creationId xmlns:p14="http://schemas.microsoft.com/office/powerpoint/2010/main" val="8878346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16</a:t>
            </a:fld>
            <a:endParaRPr lang="sv-SE"/>
          </a:p>
        </p:txBody>
      </p:sp>
    </p:spTree>
    <p:extLst>
      <p:ext uri="{BB962C8B-B14F-4D97-AF65-F5344CB8AC3E}">
        <p14:creationId xmlns:p14="http://schemas.microsoft.com/office/powerpoint/2010/main" val="28250073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txBody>
          <a:bodyPr/>
          <a:lstStyle/>
          <a:p>
            <a:endParaRPr lang="sv-SE"/>
          </a:p>
        </p:txBody>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2</a:t>
            </a:fld>
            <a:endParaRPr lang="sv-SE"/>
          </a:p>
        </p:txBody>
      </p:sp>
    </p:spTree>
    <p:extLst>
      <p:ext uri="{BB962C8B-B14F-4D97-AF65-F5344CB8AC3E}">
        <p14:creationId xmlns:p14="http://schemas.microsoft.com/office/powerpoint/2010/main" val="1057983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a:t>TD är ursprungligen framtagen 2005 av Västra Götalandsregionen, Turistrådet Västsverige (tidigare Västsvenska Turistrådet), den samlade funktionshindersrörelsen i Västsverige i samverkan med företag och kommuner i Västra Götaland. </a:t>
            </a:r>
          </a:p>
          <a:p>
            <a:pPr marL="0" marR="0" lvl="0" indent="0" algn="l" defTabSz="914400" rtl="0" eaLnBrk="1" fontAlgn="auto" latinLnBrk="0" hangingPunct="1">
              <a:lnSpc>
                <a:spcPct val="100000"/>
              </a:lnSpc>
              <a:spcBef>
                <a:spcPts val="0"/>
              </a:spcBef>
              <a:spcAft>
                <a:spcPts val="0"/>
              </a:spcAft>
              <a:buClrTx/>
              <a:buSzTx/>
              <a:buFontTx/>
              <a:buNone/>
              <a:tabLst/>
              <a:defRPr/>
            </a:pPr>
            <a:r>
              <a:rPr lang="sv-SE"/>
              <a:t>Arvsfonden har genom sitt ekonomiska stöd möjliggjort databasens utveckling. I detta arbete har såväl regionala som nationella funktionshindersorganisationer deltagit.</a:t>
            </a:r>
          </a:p>
          <a:p>
            <a:endParaRPr lang="sv-SE"/>
          </a:p>
          <a:p>
            <a:r>
              <a:rPr lang="sv-SE"/>
              <a:t>TD är en databas som erbjuder information om fysisk tillgänglighet inför besök på olika platser. Det handlar om allt från fiskeplats, museum till vårdcentral och bibliotek. Besökaren kan utifrån sina egna förutsättningar avgöra om besöksmålet är tillgängligt och förbereda sig. Bristande tillgänglighet innebär diskriminering. Arbete med tillgänglighet leder till ökad hälsa, demokrati och delaktighet för invånarna.</a:t>
            </a:r>
          </a:p>
          <a:p>
            <a:endParaRPr lang="sv-SE"/>
          </a:p>
          <a:p>
            <a:r>
              <a:rPr lang="sv-SE"/>
              <a:t>Databasen kan även användas som ett verktyg för att inventera, följa upp och planera åtgärder för att förbättra den fysiska tillgängligheten. </a:t>
            </a:r>
          </a:p>
          <a:p>
            <a:r>
              <a:rPr lang="sv-SE"/>
              <a:t>TD baseras på Västra Götalandsregionens ”Riktlinjer och standarder för fysisk tillgänglighet – tillgängliga och användbara miljöer version 3.2 2023”</a:t>
            </a:r>
          </a:p>
          <a:p>
            <a:endParaRPr lang="sv-SE"/>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3</a:t>
            </a:fld>
            <a:endParaRPr lang="sv-SE"/>
          </a:p>
        </p:txBody>
      </p:sp>
    </p:spTree>
    <p:extLst>
      <p:ext uri="{BB962C8B-B14F-4D97-AF65-F5344CB8AC3E}">
        <p14:creationId xmlns:p14="http://schemas.microsoft.com/office/powerpoint/2010/main" val="17142762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Ungefärliga siffror för 2025. </a:t>
            </a:r>
          </a:p>
        </p:txBody>
      </p:sp>
      <p:sp>
        <p:nvSpPr>
          <p:cNvPr id="4" name="Platshållare för bildnummer 3"/>
          <p:cNvSpPr>
            <a:spLocks noGrp="1"/>
          </p:cNvSpPr>
          <p:nvPr>
            <p:ph type="sldNum" sz="quarter" idx="5"/>
          </p:nvPr>
        </p:nvSpPr>
        <p:spPr/>
        <p:txBody>
          <a:bodyPr/>
          <a:lstStyle/>
          <a:p>
            <a:fld id="{055BFA82-BD73-4185-B828-63168F0B5499}" type="slidenum">
              <a:rPr lang="sv-SE" smtClean="0"/>
              <a:t>4</a:t>
            </a:fld>
            <a:endParaRPr lang="sv-SE"/>
          </a:p>
        </p:txBody>
      </p:sp>
    </p:spTree>
    <p:extLst>
      <p:ext uri="{BB962C8B-B14F-4D97-AF65-F5344CB8AC3E}">
        <p14:creationId xmlns:p14="http://schemas.microsoft.com/office/powerpoint/2010/main" val="38199084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a:t>För att använda TD betalar varje avtalspart en årlig licensavgift baserad på invånarantal. Enskilda privata aktörer eller egna företagare kan inte sluta samarbetsavtal.</a:t>
            </a:r>
          </a:p>
          <a:p>
            <a:pPr marL="0" marR="0" lvl="0" indent="0" algn="l" defTabSz="914400" rtl="0" eaLnBrk="1" fontAlgn="auto" latinLnBrk="0" hangingPunct="1">
              <a:lnSpc>
                <a:spcPct val="100000"/>
              </a:lnSpc>
              <a:spcBef>
                <a:spcPts val="0"/>
              </a:spcBef>
              <a:spcAft>
                <a:spcPts val="0"/>
              </a:spcAft>
              <a:buClrTx/>
              <a:buSzTx/>
              <a:buFontTx/>
              <a:buNone/>
              <a:tabLst/>
              <a:defRPr/>
            </a:pPr>
            <a:r>
              <a:rPr lang="sv-SE"/>
              <a:t>Varje avtalspart måste utse en avtalsadministratör som ansvarar för arbetet. </a:t>
            </a:r>
          </a:p>
          <a:p>
            <a:r>
              <a:rPr lang="sv-SE"/>
              <a:t>Utbildning är obligatorisk för samtliga användare för att få tillgång till systemets olika delar. </a:t>
            </a:r>
          </a:p>
          <a:p>
            <a:r>
              <a:rPr lang="sv-SE"/>
              <a:t>Avtalspartnern väljer själv vilka inventeringstyper man önskar arbeta med. Godkänd utbildning per användare krävs för de olika typerna av inventering.</a:t>
            </a:r>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5</a:t>
            </a:fld>
            <a:endParaRPr lang="sv-SE"/>
          </a:p>
        </p:txBody>
      </p:sp>
    </p:spTree>
    <p:extLst>
      <p:ext uri="{BB962C8B-B14F-4D97-AF65-F5344CB8AC3E}">
        <p14:creationId xmlns:p14="http://schemas.microsoft.com/office/powerpoint/2010/main" val="27825176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800" b="1" dirty="0"/>
              <a:t>Besöksinventeringen</a:t>
            </a:r>
            <a:r>
              <a:rPr lang="sv-SE" sz="1800" dirty="0"/>
              <a:t> </a:t>
            </a:r>
          </a:p>
          <a:p>
            <a:r>
              <a:rPr lang="sv-SE" sz="1800" dirty="0"/>
              <a:t>syftar till att ge besökare möjlighet att förbereda sig inför sitt besök genom att beskriva den fysiska tillgängligheten på webben.</a:t>
            </a:r>
          </a:p>
          <a:p>
            <a:endParaRPr lang="sv-SE" sz="1800" dirty="0"/>
          </a:p>
          <a:p>
            <a:r>
              <a:rPr lang="sv-SE" sz="1800" b="1" dirty="0"/>
              <a:t>Åtgärdsinventeringen</a:t>
            </a:r>
            <a:r>
              <a:rPr lang="sv-SE" sz="1800" dirty="0"/>
              <a:t> </a:t>
            </a:r>
          </a:p>
          <a:p>
            <a:r>
              <a:rPr lang="sv-SE" sz="1800" dirty="0"/>
              <a:t>syftar till att arbeta med förbättringar av den fysiska tillgänglighet och TD-åtgärdsrapport förmedlas till ansvariga interna fastighetsförvaltare efter genomförd inventering. Åtgärdsinventeringen publiceras inte publikt på webben.</a:t>
            </a: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6</a:t>
            </a:fld>
            <a:endParaRPr lang="sv-SE"/>
          </a:p>
        </p:txBody>
      </p:sp>
    </p:spTree>
    <p:extLst>
      <p:ext uri="{BB962C8B-B14F-4D97-AF65-F5344CB8AC3E}">
        <p14:creationId xmlns:p14="http://schemas.microsoft.com/office/powerpoint/2010/main" val="22914090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9FE662-2EA2-F662-E896-345390690D01}"/>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3FF54A69-CE41-1775-C296-9C16D35898C8}"/>
              </a:ext>
            </a:extLst>
          </p:cNvPr>
          <p:cNvSpPr>
            <a:spLocks noGrp="1" noRot="1" noChangeAspect="1"/>
          </p:cNvSpPr>
          <p:nvPr>
            <p:ph type="sldImg"/>
          </p:nvPr>
        </p:nvSpPr>
        <p:spPr/>
        <p:txBody>
          <a:bodyPr/>
          <a:lstStyle/>
          <a:p>
            <a:endParaRPr lang="sv-SE"/>
          </a:p>
        </p:txBody>
      </p:sp>
      <p:sp>
        <p:nvSpPr>
          <p:cNvPr id="3" name="Platshållare för anteckningar 2">
            <a:extLst>
              <a:ext uri="{FF2B5EF4-FFF2-40B4-BE49-F238E27FC236}">
                <a16:creationId xmlns:a16="http://schemas.microsoft.com/office/drawing/2014/main" id="{801A0192-6B92-B5D9-A060-9BA6B21AA174}"/>
              </a:ext>
            </a:extLst>
          </p:cNvPr>
          <p:cNvSpPr>
            <a:spLocks noGrp="1"/>
          </p:cNvSpPr>
          <p:nvPr>
            <p:ph type="body" idx="1"/>
          </p:nvPr>
        </p:nvSpPr>
        <p:spPr/>
        <p:txBody>
          <a:bodyPr/>
          <a:lstStyle/>
          <a:p>
            <a:r>
              <a:rPr lang="sv-SE"/>
              <a:t>Alla anslutna avtalsparter måste ha en avtalsadministratör som ansvarar för arbetet och är TD:s kontaktperson. Utöver detta väljer avtalsparten själv vilken typ av inventering man önskar jobba med samt vilka olika behörigheter användarna som jobbar i avtalet ska ha. Det krävs olika godkända utbildningar för de olika behörigheterna. En användare kan ha mer än en behörighet. Det är också möjligt för en användare att ha olika behörigheter på olika avtal.</a:t>
            </a:r>
          </a:p>
          <a:p>
            <a:endParaRPr lang="sv-SE" b="1"/>
          </a:p>
          <a:p>
            <a:r>
              <a:rPr lang="sv-SE" b="1"/>
              <a:t>Avtalsadministratör</a:t>
            </a:r>
            <a:br>
              <a:rPr lang="sv-SE" b="1"/>
            </a:br>
            <a:r>
              <a:rPr lang="sv-SE"/>
              <a:t>Administrerar avtalet och kan generera rapporter. En avtalsadministratör kan komplettera sin behörighet med besöks- och/eller åtgärdsbehörighet genom godkänd utbildning.</a:t>
            </a:r>
          </a:p>
          <a:p>
            <a:endParaRPr lang="sv-SE"/>
          </a:p>
          <a:p>
            <a:r>
              <a:rPr lang="sv-SE" b="1"/>
              <a:t>Besöksinventerare</a:t>
            </a:r>
            <a:br>
              <a:rPr lang="sv-SE" b="1"/>
            </a:br>
            <a:r>
              <a:rPr lang="sv-SE"/>
              <a:t>Inventerar den information som presenteras på TD:s webbplats.</a:t>
            </a:r>
          </a:p>
          <a:p>
            <a:endParaRPr lang="sv-SE"/>
          </a:p>
          <a:p>
            <a:r>
              <a:rPr lang="sv-SE" b="1"/>
              <a:t>Åtgärdsinventerare</a:t>
            </a:r>
            <a:br>
              <a:rPr lang="sv-SE" b="1"/>
            </a:br>
            <a:r>
              <a:rPr lang="sv-SE"/>
              <a:t>Inventerar, följer och upp redovisar åtgärder till främst fastighetsägare eller annan ansvarig.</a:t>
            </a:r>
          </a:p>
        </p:txBody>
      </p:sp>
      <p:sp>
        <p:nvSpPr>
          <p:cNvPr id="4" name="Platshållare för bildnummer 3">
            <a:extLst>
              <a:ext uri="{FF2B5EF4-FFF2-40B4-BE49-F238E27FC236}">
                <a16:creationId xmlns:a16="http://schemas.microsoft.com/office/drawing/2014/main" id="{7851F974-6681-E2BC-6F56-E7BD42CC0593}"/>
              </a:ext>
            </a:extLst>
          </p:cNvPr>
          <p:cNvSpPr>
            <a:spLocks noGrp="1"/>
          </p:cNvSpPr>
          <p:nvPr>
            <p:ph type="sldNum" sz="quarter" idx="5"/>
          </p:nvPr>
        </p:nvSpPr>
        <p:spPr/>
        <p:txBody>
          <a:bodyPr/>
          <a:lstStyle/>
          <a:p>
            <a:fld id="{055BFA82-BD73-4185-B828-63168F0B5499}" type="slidenum">
              <a:rPr lang="sv-SE" smtClean="0"/>
              <a:t>7</a:t>
            </a:fld>
            <a:endParaRPr lang="sv-SE"/>
          </a:p>
        </p:txBody>
      </p:sp>
    </p:spTree>
    <p:extLst>
      <p:ext uri="{BB962C8B-B14F-4D97-AF65-F5344CB8AC3E}">
        <p14:creationId xmlns:p14="http://schemas.microsoft.com/office/powerpoint/2010/main" val="42679980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200" dirty="0"/>
              <a:t>Via Teams utifrån respektive behörighet. En användare kan ha mer än en behörighet.</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b="1" dirty="0"/>
              <a:t>Kostnad 2026: 1800:-/person (exklusive moms). </a:t>
            </a:r>
            <a:r>
              <a:rPr lang="sv-SE" dirty="0"/>
              <a:t>I kostnaden ingår möjlighet att anmäla sig och genomföra utbildning för båda typerna av inventering. Utbildningarna måste dock vara slutförda inklusive godkänd praktisk besöksinventering och uppgift för åtgärdsinventering </a:t>
            </a:r>
            <a:r>
              <a:rPr lang="sv-SE" b="1" dirty="0"/>
              <a:t>senast 6 månader</a:t>
            </a:r>
            <a:r>
              <a:rPr lang="sv-SE" dirty="0"/>
              <a:t> efter utbildningstillfället annars utgår ny utbildningskostnad.</a:t>
            </a:r>
            <a:endParaRPr lang="sv-SE" sz="1200" dirty="0"/>
          </a:p>
          <a:p>
            <a:endParaRPr lang="sv-SE" b="1" dirty="0"/>
          </a:p>
          <a:p>
            <a:r>
              <a:rPr lang="sv-SE" b="1" dirty="0"/>
              <a:t>Behörighet till besöksinventering</a:t>
            </a:r>
          </a:p>
          <a:p>
            <a:r>
              <a:rPr lang="sv-SE" dirty="0"/>
              <a:t>Efter utbildningen väljer användaren ut en anläggning att praktiskt inventera på egen hand. När denna är klar kontaktas TD-supporten för granskning. Användaren får återkoppling på eventuella justeringar och förbättringsförslag samt möjlighet att ställa kompletterande frågor. När inventeringen är godkänd tilldelas användaren behörighet för besöksinventering.</a:t>
            </a:r>
          </a:p>
          <a:p>
            <a:endParaRPr lang="sv-SE" dirty="0"/>
          </a:p>
          <a:p>
            <a:r>
              <a:rPr lang="sv-SE" b="1" dirty="0"/>
              <a:t>Behörighet till åtgärdsinventering</a:t>
            </a:r>
          </a:p>
          <a:p>
            <a:r>
              <a:rPr lang="sv-SE" dirty="0"/>
              <a:t>Efter utbildningen, där även en genomgång av ”Riktlinjer och standarder för fysisk tillgänglighet – tillgängliga och användbara miljöer version 3.2 2023” ingår, ska varje användare genomföra ett webbaserat test för att bli godkänd. Testet består av olika scenarion som ska matas in i databasen för att säkerställa att en korrekt rapport kan genereras och granskas av TD-supporten. När testet är godkänt tilldelas användaren behörighet för åtgärdsinventering.</a:t>
            </a: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8</a:t>
            </a:fld>
            <a:endParaRPr lang="sv-SE"/>
          </a:p>
        </p:txBody>
      </p:sp>
    </p:spTree>
    <p:extLst>
      <p:ext uri="{BB962C8B-B14F-4D97-AF65-F5344CB8AC3E}">
        <p14:creationId xmlns:p14="http://schemas.microsoft.com/office/powerpoint/2010/main" val="4492649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All utrustning behövs inte nödvändigtvis utan detta avgörs beroende på vilken typ av inventering man genomför.</a:t>
            </a:r>
          </a:p>
          <a:p>
            <a:r>
              <a:rPr lang="sv-SE"/>
              <a:t>Surfplatta eller mobiltelefon med uppkoppling (4G, 5G) Hårt måttband (cirka 5 meter långt) Digital avståndsmätare Lutningsmätare (cirka 60 cm lång som visar %) NCS ljushetsmätare (NCS </a:t>
            </a:r>
            <a:r>
              <a:rPr lang="sv-SE" err="1"/>
              <a:t>Colour</a:t>
            </a:r>
            <a:r>
              <a:rPr lang="sv-SE"/>
              <a:t> </a:t>
            </a:r>
            <a:r>
              <a:rPr lang="sv-SE" err="1"/>
              <a:t>scan</a:t>
            </a:r>
            <a:r>
              <a:rPr lang="sv-SE"/>
              <a:t> 2.0 eller pappersform) Dator</a:t>
            </a:r>
          </a:p>
        </p:txBody>
      </p:sp>
      <p:sp>
        <p:nvSpPr>
          <p:cNvPr id="4" name="Platshållare för bildnummer 3"/>
          <p:cNvSpPr>
            <a:spLocks noGrp="1"/>
          </p:cNvSpPr>
          <p:nvPr>
            <p:ph type="sldNum" sz="quarter" idx="5"/>
          </p:nvPr>
        </p:nvSpPr>
        <p:spPr/>
        <p:txBody>
          <a:bodyPr/>
          <a:lstStyle/>
          <a:p>
            <a:fld id="{055BFA82-BD73-4185-B828-63168F0B5499}" type="slidenum">
              <a:rPr lang="sv-SE" smtClean="0"/>
              <a:t>9</a:t>
            </a:fld>
            <a:endParaRPr lang="sv-SE"/>
          </a:p>
        </p:txBody>
      </p:sp>
    </p:spTree>
    <p:extLst>
      <p:ext uri="{BB962C8B-B14F-4D97-AF65-F5344CB8AC3E}">
        <p14:creationId xmlns:p14="http://schemas.microsoft.com/office/powerpoint/2010/main" val="401344035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sv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sv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sv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sv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076643"/>
            <a:ext cx="5737195" cy="2387600"/>
          </a:xfrm>
        </p:spPr>
        <p:txBody>
          <a:bodyPr anchor="b"/>
          <a:lstStyle>
            <a:lvl1pPr algn="l">
              <a:lnSpc>
                <a:spcPct val="10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5371" y="3761691"/>
            <a:ext cx="5743363"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pic>
        <p:nvPicPr>
          <p:cNvPr id="8" name="Logo" descr="Västra Götalandsregionen, logo">
            <a:extLst>
              <a:ext uri="{FF2B5EF4-FFF2-40B4-BE49-F238E27FC236}">
                <a16:creationId xmlns:a16="http://schemas.microsoft.com/office/drawing/2014/main" id="{DF4C8F7D-7A28-CB63-79C6-C812735D651A}"/>
              </a:ext>
            </a:extLst>
          </p:cNvPr>
          <p:cNvPicPr>
            <a:picLocks noChangeAspect="1"/>
          </p:cNvPicPr>
          <p:nvPr userDrawn="1"/>
        </p:nvPicPr>
        <p:blipFill>
          <a:blip>
            <a:extLst>
              <a:ext uri="{96DAC541-7B7A-43D3-8B79-37D633B846F1}">
                <asvg:svgBlip xmlns:asvg="http://schemas.microsoft.com/office/drawing/2016/SVG/main" r:embed="rId2"/>
              </a:ext>
            </a:extLst>
          </a:blip>
          <a:stretch>
            <a:fillRect/>
          </a:stretch>
        </p:blipFill>
        <p:spPr>
          <a:xfrm>
            <a:off x="326234" y="6030915"/>
            <a:ext cx="2147886" cy="435093"/>
          </a:xfrm>
          <a:prstGeom prst="rect">
            <a:avLst/>
          </a:prstGeom>
        </p:spPr>
      </p:pic>
      <p:sp>
        <p:nvSpPr>
          <p:cNvPr id="10" name="Rektangel: ett hörn rundat 9">
            <a:extLst>
              <a:ext uri="{FF2B5EF4-FFF2-40B4-BE49-F238E27FC236}">
                <a16:creationId xmlns:a16="http://schemas.microsoft.com/office/drawing/2014/main" id="{7E61D836-2BE6-1C11-FBD1-3BB4D68DD0CA}"/>
              </a:ext>
              <a:ext uri="{C183D7F6-B498-43B3-948B-1728B52AA6E4}">
                <adec:decorative xmlns:adec="http://schemas.microsoft.com/office/drawing/2017/decorative" val="1"/>
              </a:ext>
            </a:extLst>
          </p:cNvPr>
          <p:cNvSpPr>
            <a:spLocks/>
          </p:cNvSpPr>
          <p:nvPr userDrawn="1"/>
        </p:nvSpPr>
        <p:spPr>
          <a:xfrm>
            <a:off x="7517606" y="1400174"/>
            <a:ext cx="1422400" cy="2028821"/>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1" name="Rektangel: ett hörn rundat 10">
            <a:extLst>
              <a:ext uri="{FF2B5EF4-FFF2-40B4-BE49-F238E27FC236}">
                <a16:creationId xmlns:a16="http://schemas.microsoft.com/office/drawing/2014/main" id="{D021E843-F0CA-3668-937E-991E960076AB}"/>
              </a:ext>
              <a:ext uri="{C183D7F6-B498-43B3-948B-1728B52AA6E4}">
                <adec:decorative xmlns:adec="http://schemas.microsoft.com/office/drawing/2017/decorative" val="1"/>
              </a:ext>
            </a:extLst>
          </p:cNvPr>
          <p:cNvSpPr>
            <a:spLocks/>
          </p:cNvSpPr>
          <p:nvPr userDrawn="1"/>
        </p:nvSpPr>
        <p:spPr>
          <a:xfrm rot="10800000" flipH="1">
            <a:off x="7517606" y="380998"/>
            <a:ext cx="1422400" cy="10191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1" name="Rektangel: ett hörn rundat 20">
            <a:extLst>
              <a:ext uri="{FF2B5EF4-FFF2-40B4-BE49-F238E27FC236}">
                <a16:creationId xmlns:a16="http://schemas.microsoft.com/office/drawing/2014/main" id="{2779E0F7-FC36-DC8B-F70D-E1EB4B4317B7}"/>
              </a:ext>
              <a:ext uri="{C183D7F6-B498-43B3-948B-1728B52AA6E4}">
                <adec:decorative xmlns:adec="http://schemas.microsoft.com/office/drawing/2017/decorative" val="1"/>
              </a:ext>
            </a:extLst>
          </p:cNvPr>
          <p:cNvSpPr>
            <a:spLocks/>
          </p:cNvSpPr>
          <p:nvPr userDrawn="1"/>
        </p:nvSpPr>
        <p:spPr>
          <a:xfrm rot="10800000" flipH="1">
            <a:off x="8940005" y="3428996"/>
            <a:ext cx="1439467" cy="2036754"/>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2" name="Rektangel: ett hörn rundat 21">
            <a:extLst>
              <a:ext uri="{FF2B5EF4-FFF2-40B4-BE49-F238E27FC236}">
                <a16:creationId xmlns:a16="http://schemas.microsoft.com/office/drawing/2014/main" id="{9DC97AAD-37E8-82F9-3999-4634B50843D1}"/>
              </a:ext>
              <a:ext uri="{C183D7F6-B498-43B3-948B-1728B52AA6E4}">
                <adec:decorative xmlns:adec="http://schemas.microsoft.com/office/drawing/2017/decorative" val="1"/>
              </a:ext>
            </a:extLst>
          </p:cNvPr>
          <p:cNvSpPr>
            <a:spLocks/>
          </p:cNvSpPr>
          <p:nvPr userDrawn="1"/>
        </p:nvSpPr>
        <p:spPr>
          <a:xfrm rot="10800000" flipH="1" flipV="1">
            <a:off x="10350074" y="5465756"/>
            <a:ext cx="1419222" cy="1020766"/>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3" name="Rektangel: ett hörn rundat 22">
            <a:extLst>
              <a:ext uri="{FF2B5EF4-FFF2-40B4-BE49-F238E27FC236}">
                <a16:creationId xmlns:a16="http://schemas.microsoft.com/office/drawing/2014/main" id="{262A45B3-FC56-5A48-E32E-99E82C5AB24A}"/>
              </a:ext>
              <a:ext uri="{C183D7F6-B498-43B3-948B-1728B52AA6E4}">
                <adec:decorative xmlns:adec="http://schemas.microsoft.com/office/drawing/2017/decorative" val="1"/>
              </a:ext>
            </a:extLst>
          </p:cNvPr>
          <p:cNvSpPr>
            <a:spLocks/>
          </p:cNvSpPr>
          <p:nvPr userDrawn="1"/>
        </p:nvSpPr>
        <p:spPr>
          <a:xfrm rot="10800000" flipH="1">
            <a:off x="7517606" y="3428997"/>
            <a:ext cx="1422400" cy="10191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4" name="Rektangel: ett hörn rundat 23">
            <a:extLst>
              <a:ext uri="{FF2B5EF4-FFF2-40B4-BE49-F238E27FC236}">
                <a16:creationId xmlns:a16="http://schemas.microsoft.com/office/drawing/2014/main" id="{5BD28DEE-ADA6-15DB-766D-492D1DE78EF9}"/>
              </a:ext>
              <a:ext uri="{C183D7F6-B498-43B3-948B-1728B52AA6E4}">
                <adec:decorative xmlns:adec="http://schemas.microsoft.com/office/drawing/2017/decorative" val="1"/>
              </a:ext>
            </a:extLst>
          </p:cNvPr>
          <p:cNvSpPr>
            <a:spLocks/>
          </p:cNvSpPr>
          <p:nvPr userDrawn="1"/>
        </p:nvSpPr>
        <p:spPr>
          <a:xfrm rot="10800000" flipH="1">
            <a:off x="7517606" y="4448166"/>
            <a:ext cx="1422400" cy="2038355"/>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5" name="Rektangel: ett hörn rundat 24">
            <a:extLst>
              <a:ext uri="{FF2B5EF4-FFF2-40B4-BE49-F238E27FC236}">
                <a16:creationId xmlns:a16="http://schemas.microsoft.com/office/drawing/2014/main" id="{5A1DBF60-A901-55C1-FAE0-9D2BFA62C83E}"/>
              </a:ext>
              <a:ext uri="{C183D7F6-B498-43B3-948B-1728B52AA6E4}">
                <adec:decorative xmlns:adec="http://schemas.microsoft.com/office/drawing/2017/decorative" val="1"/>
              </a:ext>
            </a:extLst>
          </p:cNvPr>
          <p:cNvSpPr>
            <a:spLocks/>
          </p:cNvSpPr>
          <p:nvPr userDrawn="1"/>
        </p:nvSpPr>
        <p:spPr>
          <a:xfrm flipH="1">
            <a:off x="10379475" y="3428999"/>
            <a:ext cx="1422000" cy="2036754"/>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6" name="Rektangel: ett hörn rundat 25">
            <a:extLst>
              <a:ext uri="{FF2B5EF4-FFF2-40B4-BE49-F238E27FC236}">
                <a16:creationId xmlns:a16="http://schemas.microsoft.com/office/drawing/2014/main" id="{21E11914-6E9E-9412-96FA-D0BE87BBB319}"/>
              </a:ext>
              <a:ext uri="{C183D7F6-B498-43B3-948B-1728B52AA6E4}">
                <adec:decorative xmlns:adec="http://schemas.microsoft.com/office/drawing/2017/decorative" val="1"/>
              </a:ext>
            </a:extLst>
          </p:cNvPr>
          <p:cNvSpPr>
            <a:spLocks/>
          </p:cNvSpPr>
          <p:nvPr userDrawn="1"/>
        </p:nvSpPr>
        <p:spPr>
          <a:xfrm rot="10800000" flipV="1">
            <a:off x="8936830" y="5465754"/>
            <a:ext cx="1442643" cy="1020767"/>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8" name="Frihandsfigur: Form 27">
            <a:extLst>
              <a:ext uri="{FF2B5EF4-FFF2-40B4-BE49-F238E27FC236}">
                <a16:creationId xmlns:a16="http://schemas.microsoft.com/office/drawing/2014/main" id="{068474CD-0AF3-5001-F209-6782DA68FC1B}"/>
              </a:ext>
              <a:ext uri="{C183D7F6-B498-43B3-948B-1728B52AA6E4}">
                <adec:decorative xmlns:adec="http://schemas.microsoft.com/office/drawing/2017/decorative" val="1"/>
              </a:ext>
            </a:extLst>
          </p:cNvPr>
          <p:cNvSpPr/>
          <p:nvPr userDrawn="1"/>
        </p:nvSpPr>
        <p:spPr>
          <a:xfrm>
            <a:off x="8936831" y="380997"/>
            <a:ext cx="2867819" cy="3048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6" name="Platshållare för datum 5">
            <a:extLst>
              <a:ext uri="{FF2B5EF4-FFF2-40B4-BE49-F238E27FC236}">
                <a16:creationId xmlns:a16="http://schemas.microsoft.com/office/drawing/2014/main" id="{30EAE83A-8325-0375-6F9F-906487EE9F55}"/>
              </a:ext>
            </a:extLst>
          </p:cNvPr>
          <p:cNvSpPr>
            <a:spLocks noGrp="1"/>
          </p:cNvSpPr>
          <p:nvPr>
            <p:ph type="dt" sz="half" idx="10"/>
          </p:nvPr>
        </p:nvSpPr>
        <p:spPr/>
        <p:txBody>
          <a:bodyPr/>
          <a:lstStyle/>
          <a:p>
            <a:fld id="{5A1A9ECC-DD52-4BAE-8436-3D4B0CE1438D}" type="datetime1">
              <a:rPr lang="sv-SE" smtClean="0"/>
              <a:t>2026-05-22</a:t>
            </a:fld>
            <a:endParaRPr lang="sv-SE"/>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6679568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it logo/Blå bakgrund">
    <p:spTree>
      <p:nvGrpSpPr>
        <p:cNvPr id="1" name=""/>
        <p:cNvGrpSpPr/>
        <p:nvPr/>
      </p:nvGrpSpPr>
      <p:grpSpPr>
        <a:xfrm>
          <a:off x="0" y="0"/>
          <a:ext cx="0" cy="0"/>
          <a:chOff x="0" y="0"/>
          <a:chExt cx="0" cy="0"/>
        </a:xfrm>
      </p:grpSpPr>
      <p:sp>
        <p:nvSpPr>
          <p:cNvPr id="5" name="Rektangel: ett hörn rundat 4">
            <a:extLst>
              <a:ext uri="{FF2B5EF4-FFF2-40B4-BE49-F238E27FC236}">
                <a16:creationId xmlns:a16="http://schemas.microsoft.com/office/drawing/2014/main" id="{0F7839DA-DC58-9FD4-5DB7-077F9CCAC083}"/>
              </a:ext>
              <a:ext uri="{C183D7F6-B498-43B3-948B-1728B52AA6E4}">
                <adec:decorative xmlns:adec="http://schemas.microsoft.com/office/drawing/2017/decorative" val="1"/>
              </a:ext>
            </a:extLst>
          </p:cNvPr>
          <p:cNvSpPr/>
          <p:nvPr userDrawn="1"/>
        </p:nvSpPr>
        <p:spPr bwMode="black">
          <a:xfrm flipV="1">
            <a:off x="389466" y="380999"/>
            <a:ext cx="11413068" cy="6099176"/>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a:extLst>
              <a:ext uri="{96DAC541-7B7A-43D3-8B79-37D633B846F1}">
                <asvg:svgBlip xmlns:asvg="http://schemas.microsoft.com/office/drawing/2016/SVG/main" r:embed="rId2"/>
              </a:ext>
            </a:extLst>
          </a:blip>
          <a:stretch>
            <a:fillRect/>
          </a:stretch>
        </p:blipFill>
        <p:spPr>
          <a:xfrm>
            <a:off x="3234210" y="2915466"/>
            <a:ext cx="5732564" cy="1161234"/>
          </a:xfrm>
          <a:prstGeom prst="rect">
            <a:avLst/>
          </a:prstGeom>
        </p:spPr>
      </p:pic>
      <p:sp>
        <p:nvSpPr>
          <p:cNvPr id="2" name="Platshållare för datum 1">
            <a:extLst>
              <a:ext uri="{FF2B5EF4-FFF2-40B4-BE49-F238E27FC236}">
                <a16:creationId xmlns:a16="http://schemas.microsoft.com/office/drawing/2014/main" id="{E455D0BA-9A24-0B1E-5104-31F55378AAA2}"/>
              </a:ext>
            </a:extLst>
          </p:cNvPr>
          <p:cNvSpPr>
            <a:spLocks noGrp="1"/>
          </p:cNvSpPr>
          <p:nvPr>
            <p:ph type="dt" sz="half" idx="10"/>
          </p:nvPr>
        </p:nvSpPr>
        <p:spPr/>
        <p:txBody>
          <a:bodyPr/>
          <a:lstStyle/>
          <a:p>
            <a:fld id="{4D03C71D-D98B-401F-B2CF-6FD4D048E9D2}" type="datetime1">
              <a:rPr lang="sv-SE" smtClean="0"/>
              <a:t>2026-05-22</a:t>
            </a:fld>
            <a:endParaRPr lang="sv-SE"/>
          </a:p>
        </p:txBody>
      </p:sp>
      <p:sp>
        <p:nvSpPr>
          <p:cNvPr id="7" name="Platshållare för sidfot 6">
            <a:extLst>
              <a:ext uri="{FF2B5EF4-FFF2-40B4-BE49-F238E27FC236}">
                <a16:creationId xmlns:a16="http://schemas.microsoft.com/office/drawing/2014/main" id="{4E6AFD7C-DEA7-9A46-2513-5293C053539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65243E10-E3F1-7E93-DB4B-40905719BCB0}"/>
              </a:ext>
            </a:extLst>
          </p:cNvPr>
          <p:cNvSpPr>
            <a:spLocks noGrp="1"/>
          </p:cNvSpPr>
          <p:nvPr>
            <p:ph type="title" hasCustomPrompt="1"/>
          </p:nvPr>
        </p:nvSpPr>
        <p:spPr>
          <a:xfrm>
            <a:off x="1100667" y="-1174484"/>
            <a:ext cx="8642350" cy="1047750"/>
          </a:xfrm>
        </p:spPr>
        <p:txBody>
          <a:bodyPr/>
          <a:lstStyle/>
          <a:p>
            <a:r>
              <a:rPr lang="sv-SE" noProof="0"/>
              <a:t>Ange rubrik för tillgänglighet</a:t>
            </a:r>
            <a:endParaRPr lang="en-GB"/>
          </a:p>
        </p:txBody>
      </p:sp>
    </p:spTree>
    <p:extLst>
      <p:ext uri="{BB962C8B-B14F-4D97-AF65-F5344CB8AC3E}">
        <p14:creationId xmlns:p14="http://schemas.microsoft.com/office/powerpoint/2010/main" val="42527265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076643"/>
            <a:ext cx="5737196" cy="2387600"/>
          </a:xfrm>
        </p:spPr>
        <p:txBody>
          <a:bodyPr anchor="b"/>
          <a:lstStyle>
            <a:lvl1pPr algn="l">
              <a:lnSpc>
                <a:spcPct val="10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5372" y="3761691"/>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sp>
        <p:nvSpPr>
          <p:cNvPr id="27" name="Platshållare för bild 26">
            <a:extLst>
              <a:ext uri="{FF2B5EF4-FFF2-40B4-BE49-F238E27FC236}">
                <a16:creationId xmlns:a16="http://schemas.microsoft.com/office/drawing/2014/main" id="{B7586333-1D24-C4E6-41D4-F849486C4252}"/>
              </a:ext>
            </a:extLst>
          </p:cNvPr>
          <p:cNvSpPr>
            <a:spLocks noGrp="1"/>
          </p:cNvSpPr>
          <p:nvPr>
            <p:ph type="pic" sz="quarter" idx="13"/>
          </p:nvPr>
        </p:nvSpPr>
        <p:spPr>
          <a:xfrm>
            <a:off x="8936831" y="380998"/>
            <a:ext cx="2867819" cy="3048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p:spPr>
        <p:txBody>
          <a:bodyPr wrap="square">
            <a:noAutofit/>
          </a:bodyPr>
          <a:lstStyle>
            <a:lvl1pPr marL="0" indent="0">
              <a:buNone/>
              <a:defRPr/>
            </a:lvl1pPr>
          </a:lstStyle>
          <a:p>
            <a:r>
              <a:rPr lang="sv-SE"/>
              <a:t>Klicka på ikonen för att lägga till en bild</a:t>
            </a:r>
          </a:p>
        </p:txBody>
      </p:sp>
      <p:pic>
        <p:nvPicPr>
          <p:cNvPr id="28" name="Logo" descr="Västra Götalandsregionen, logo">
            <a:extLst>
              <a:ext uri="{FF2B5EF4-FFF2-40B4-BE49-F238E27FC236}">
                <a16:creationId xmlns:a16="http://schemas.microsoft.com/office/drawing/2014/main" id="{6A0989A0-7A4A-9CD0-D751-D56C294A5842}"/>
              </a:ext>
            </a:extLst>
          </p:cNvPr>
          <p:cNvPicPr>
            <a:picLocks noChangeAspect="1"/>
          </p:cNvPicPr>
          <p:nvPr userDrawn="1"/>
        </p:nvPicPr>
        <p:blipFill>
          <a:blip>
            <a:extLst>
              <a:ext uri="{96DAC541-7B7A-43D3-8B79-37D633B846F1}">
                <asvg:svgBlip xmlns:asvg="http://schemas.microsoft.com/office/drawing/2016/SVG/main" r:embed="rId2"/>
              </a:ext>
            </a:extLst>
          </a:blip>
          <a:stretch>
            <a:fillRect/>
          </a:stretch>
        </p:blipFill>
        <p:spPr>
          <a:xfrm>
            <a:off x="326234" y="6030915"/>
            <a:ext cx="2147886" cy="435093"/>
          </a:xfrm>
          <a:prstGeom prst="rect">
            <a:avLst/>
          </a:prstGeom>
        </p:spPr>
      </p:pic>
      <p:sp>
        <p:nvSpPr>
          <p:cNvPr id="12" name="Rektangel: ett hörn rundat 11">
            <a:extLst>
              <a:ext uri="{FF2B5EF4-FFF2-40B4-BE49-F238E27FC236}">
                <a16:creationId xmlns:a16="http://schemas.microsoft.com/office/drawing/2014/main" id="{C20FB8AD-B642-E1E6-AC0D-E4A862F9B55D}"/>
              </a:ext>
              <a:ext uri="{C183D7F6-B498-43B3-948B-1728B52AA6E4}">
                <adec:decorative xmlns:adec="http://schemas.microsoft.com/office/drawing/2017/decorative" val="1"/>
              </a:ext>
            </a:extLst>
          </p:cNvPr>
          <p:cNvSpPr>
            <a:spLocks/>
          </p:cNvSpPr>
          <p:nvPr userDrawn="1"/>
        </p:nvSpPr>
        <p:spPr>
          <a:xfrm>
            <a:off x="7517606" y="1400174"/>
            <a:ext cx="1422400" cy="2028821"/>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3" name="Rektangel: ett hörn rundat 12">
            <a:extLst>
              <a:ext uri="{FF2B5EF4-FFF2-40B4-BE49-F238E27FC236}">
                <a16:creationId xmlns:a16="http://schemas.microsoft.com/office/drawing/2014/main" id="{B1925CA5-50D6-AB2F-5E1C-EACB82AD2605}"/>
              </a:ext>
              <a:ext uri="{C183D7F6-B498-43B3-948B-1728B52AA6E4}">
                <adec:decorative xmlns:adec="http://schemas.microsoft.com/office/drawing/2017/decorative" val="1"/>
              </a:ext>
            </a:extLst>
          </p:cNvPr>
          <p:cNvSpPr>
            <a:spLocks/>
          </p:cNvSpPr>
          <p:nvPr userDrawn="1"/>
        </p:nvSpPr>
        <p:spPr>
          <a:xfrm rot="10800000" flipH="1">
            <a:off x="7517606" y="380998"/>
            <a:ext cx="1422400" cy="10191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4" name="Rektangel: ett hörn rundat 13">
            <a:extLst>
              <a:ext uri="{FF2B5EF4-FFF2-40B4-BE49-F238E27FC236}">
                <a16:creationId xmlns:a16="http://schemas.microsoft.com/office/drawing/2014/main" id="{369C8F7C-E029-246E-DEFE-A2F38501997B}"/>
              </a:ext>
              <a:ext uri="{C183D7F6-B498-43B3-948B-1728B52AA6E4}">
                <adec:decorative xmlns:adec="http://schemas.microsoft.com/office/drawing/2017/decorative" val="1"/>
              </a:ext>
            </a:extLst>
          </p:cNvPr>
          <p:cNvSpPr>
            <a:spLocks/>
          </p:cNvSpPr>
          <p:nvPr userDrawn="1"/>
        </p:nvSpPr>
        <p:spPr>
          <a:xfrm rot="10800000" flipH="1">
            <a:off x="8940005" y="3428996"/>
            <a:ext cx="1439467" cy="2036754"/>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5" name="Rektangel: ett hörn rundat 14">
            <a:extLst>
              <a:ext uri="{FF2B5EF4-FFF2-40B4-BE49-F238E27FC236}">
                <a16:creationId xmlns:a16="http://schemas.microsoft.com/office/drawing/2014/main" id="{6A1C4870-0798-1888-787F-386EAC4D3723}"/>
              </a:ext>
              <a:ext uri="{C183D7F6-B498-43B3-948B-1728B52AA6E4}">
                <adec:decorative xmlns:adec="http://schemas.microsoft.com/office/drawing/2017/decorative" val="1"/>
              </a:ext>
            </a:extLst>
          </p:cNvPr>
          <p:cNvSpPr>
            <a:spLocks/>
          </p:cNvSpPr>
          <p:nvPr userDrawn="1"/>
        </p:nvSpPr>
        <p:spPr>
          <a:xfrm rot="10800000" flipH="1" flipV="1">
            <a:off x="10382253" y="5465755"/>
            <a:ext cx="1419222" cy="1020766"/>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6" name="Rektangel: ett hörn rundat 15">
            <a:extLst>
              <a:ext uri="{FF2B5EF4-FFF2-40B4-BE49-F238E27FC236}">
                <a16:creationId xmlns:a16="http://schemas.microsoft.com/office/drawing/2014/main" id="{FD86D645-4C70-7686-CEDC-C3F7E248E0F4}"/>
              </a:ext>
              <a:ext uri="{C183D7F6-B498-43B3-948B-1728B52AA6E4}">
                <adec:decorative xmlns:adec="http://schemas.microsoft.com/office/drawing/2017/decorative" val="1"/>
              </a:ext>
            </a:extLst>
          </p:cNvPr>
          <p:cNvSpPr>
            <a:spLocks/>
          </p:cNvSpPr>
          <p:nvPr userDrawn="1"/>
        </p:nvSpPr>
        <p:spPr>
          <a:xfrm rot="10800000" flipH="1">
            <a:off x="7517606" y="3428997"/>
            <a:ext cx="1422400" cy="10191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7" name="Rektangel: ett hörn rundat 16">
            <a:extLst>
              <a:ext uri="{FF2B5EF4-FFF2-40B4-BE49-F238E27FC236}">
                <a16:creationId xmlns:a16="http://schemas.microsoft.com/office/drawing/2014/main" id="{31C76949-D02B-332F-5982-22F450E45AEB}"/>
              </a:ext>
              <a:ext uri="{C183D7F6-B498-43B3-948B-1728B52AA6E4}">
                <adec:decorative xmlns:adec="http://schemas.microsoft.com/office/drawing/2017/decorative" val="1"/>
              </a:ext>
            </a:extLst>
          </p:cNvPr>
          <p:cNvSpPr>
            <a:spLocks/>
          </p:cNvSpPr>
          <p:nvPr userDrawn="1"/>
        </p:nvSpPr>
        <p:spPr>
          <a:xfrm rot="10800000" flipH="1">
            <a:off x="7517606" y="4448166"/>
            <a:ext cx="1422400" cy="2038355"/>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8" name="Rektangel: ett hörn rundat 17">
            <a:extLst>
              <a:ext uri="{FF2B5EF4-FFF2-40B4-BE49-F238E27FC236}">
                <a16:creationId xmlns:a16="http://schemas.microsoft.com/office/drawing/2014/main" id="{322ACDAC-1D12-98AB-7D77-C6C8ED0E6BB3}"/>
              </a:ext>
              <a:ext uri="{C183D7F6-B498-43B3-948B-1728B52AA6E4}">
                <adec:decorative xmlns:adec="http://schemas.microsoft.com/office/drawing/2017/decorative" val="1"/>
              </a:ext>
            </a:extLst>
          </p:cNvPr>
          <p:cNvSpPr>
            <a:spLocks/>
          </p:cNvSpPr>
          <p:nvPr userDrawn="1"/>
        </p:nvSpPr>
        <p:spPr>
          <a:xfrm flipH="1">
            <a:off x="10379475" y="3428999"/>
            <a:ext cx="1422000" cy="2036754"/>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9" name="Rektangel: ett hörn rundat 18">
            <a:extLst>
              <a:ext uri="{FF2B5EF4-FFF2-40B4-BE49-F238E27FC236}">
                <a16:creationId xmlns:a16="http://schemas.microsoft.com/office/drawing/2014/main" id="{078779E6-AB64-0FE7-3DCA-5727138EC16E}"/>
              </a:ext>
              <a:ext uri="{C183D7F6-B498-43B3-948B-1728B52AA6E4}">
                <adec:decorative xmlns:adec="http://schemas.microsoft.com/office/drawing/2017/decorative" val="1"/>
              </a:ext>
            </a:extLst>
          </p:cNvPr>
          <p:cNvSpPr>
            <a:spLocks/>
          </p:cNvSpPr>
          <p:nvPr userDrawn="1"/>
        </p:nvSpPr>
        <p:spPr>
          <a:xfrm rot="10800000" flipV="1">
            <a:off x="8936830" y="5465754"/>
            <a:ext cx="1442643" cy="1020767"/>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6" name="textruta 5">
            <a:extLst>
              <a:ext uri="{FF2B5EF4-FFF2-40B4-BE49-F238E27FC236}">
                <a16:creationId xmlns:a16="http://schemas.microsoft.com/office/drawing/2014/main" id="{AA71F2BA-C943-46F6-00FD-63E44941990B}"/>
              </a:ext>
            </a:extLst>
          </p:cNvPr>
          <p:cNvSpPr txBox="1"/>
          <p:nvPr userDrawn="1"/>
        </p:nvSpPr>
        <p:spPr>
          <a:xfrm>
            <a:off x="704895" y="6466008"/>
            <a:ext cx="695282" cy="276999"/>
          </a:xfrm>
          <a:prstGeom prst="rect">
            <a:avLst/>
          </a:prstGeom>
          <a:noFill/>
        </p:spPr>
        <p:txBody>
          <a:bodyPr wrap="square" lIns="0" tIns="0" rIns="0" bIns="0" rtlCol="0">
            <a:spAutoFit/>
          </a:bodyPr>
          <a:lstStyle/>
          <a:p>
            <a:pPr algn="l"/>
            <a:r>
              <a:rPr lang="sv-SE">
                <a:solidFill>
                  <a:schemeClr val="bg1"/>
                </a:solidFill>
              </a:rPr>
              <a:t>TEst</a:t>
            </a: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p:txBody>
          <a:bodyPr/>
          <a:lstStyle/>
          <a:p>
            <a:fld id="{19E49B6E-96DA-4186-8F39-3AB022B7993C}" type="datetime1">
              <a:rPr lang="sv-SE" smtClean="0"/>
              <a:t>2026-05-22</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1776926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p:txBody>
          <a:bodyPr/>
          <a:lstStyle>
            <a:lvl1pPr>
              <a:defRPr/>
            </a:lvl1pPr>
          </a:lstStyle>
          <a:p>
            <a:r>
              <a:rPr lang="sv-SE"/>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1092200" y="2113722"/>
            <a:ext cx="8650817" cy="3311526"/>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p:txBody>
          <a:bodyPr/>
          <a:lstStyle/>
          <a:p>
            <a:fld id="{094EC4B8-68CD-44A3-B172-19A87347D395}" type="datetime1">
              <a:rPr lang="sv-SE" smtClean="0"/>
              <a:t>2026-05-22</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
        <p:nvSpPr>
          <p:cNvPr id="7" name="Rektangel: ett hörn rundat 6">
            <a:extLst>
              <a:ext uri="{FF2B5EF4-FFF2-40B4-BE49-F238E27FC236}">
                <a16:creationId xmlns:a16="http://schemas.microsoft.com/office/drawing/2014/main" id="{73A585E4-AFD9-73B3-6228-5EC2E00562BE}"/>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10371138" y="380999"/>
            <a:ext cx="1433512" cy="1019173"/>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8" name="Rektangel: ett hörn rundat 7">
            <a:extLst>
              <a:ext uri="{FF2B5EF4-FFF2-40B4-BE49-F238E27FC236}">
                <a16:creationId xmlns:a16="http://schemas.microsoft.com/office/drawing/2014/main" id="{B5372248-D21F-8D52-3DB3-51A7B660569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1400173"/>
            <a:ext cx="1433512" cy="2032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9" name="Rektangel: ett hörn rundat 8">
            <a:extLst>
              <a:ext uri="{FF2B5EF4-FFF2-40B4-BE49-F238E27FC236}">
                <a16:creationId xmlns:a16="http://schemas.microsoft.com/office/drawing/2014/main" id="{10FBF7AD-460F-553E-5C7C-F85B1FC5BAE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3439316"/>
            <a:ext cx="1433512" cy="3056098"/>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20545118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tartbild">
    <p:spTree>
      <p:nvGrpSpPr>
        <p:cNvPr id="1" name=""/>
        <p:cNvGrpSpPr/>
        <p:nvPr/>
      </p:nvGrpSpPr>
      <p:grpSpPr>
        <a:xfrm>
          <a:off x="0" y="0"/>
          <a:ext cx="0" cy="0"/>
          <a:chOff x="0" y="0"/>
          <a:chExt cx="0" cy="0"/>
        </a:xfrm>
      </p:grpSpPr>
      <p:sp>
        <p:nvSpPr>
          <p:cNvPr id="9" name="Rektangel: ett hörn rundat 8">
            <a:extLst>
              <a:ext uri="{FF2B5EF4-FFF2-40B4-BE49-F238E27FC236}">
                <a16:creationId xmlns:a16="http://schemas.microsoft.com/office/drawing/2014/main" id="{0BA287CB-7B49-DD6D-11A1-EE0677F3EDC5}"/>
              </a:ext>
              <a:ext uri="{C183D7F6-B498-43B3-948B-1728B52AA6E4}">
                <adec:decorative xmlns:adec="http://schemas.microsoft.com/office/drawing/2017/decorative" val="1"/>
              </a:ext>
            </a:extLst>
          </p:cNvPr>
          <p:cNvSpPr/>
          <p:nvPr userDrawn="1"/>
        </p:nvSpPr>
        <p:spPr bwMode="black">
          <a:xfrm flipV="1">
            <a:off x="389466" y="380999"/>
            <a:ext cx="11413068" cy="6099176"/>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1092200" y="1752600"/>
            <a:ext cx="10007600" cy="1614312"/>
          </a:xfrm>
        </p:spPr>
        <p:txBody>
          <a:bodyPr anchor="b"/>
          <a:lstStyle>
            <a:lvl1pPr algn="ctr">
              <a:defRPr sz="3500" b="1">
                <a:solidFill>
                  <a:schemeClr val="bg1"/>
                </a:solidFill>
              </a:defRPr>
            </a:lvl1pPr>
          </a:lstStyle>
          <a:p>
            <a:r>
              <a:rPr lang="sv-SE"/>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1092200" y="3612268"/>
            <a:ext cx="10024267" cy="1500187"/>
          </a:xfrm>
        </p:spPr>
        <p:txBody>
          <a:bodyPr/>
          <a:lstStyle>
            <a:lvl1pPr marL="0" indent="0" algn="ctr">
              <a:buNone/>
              <a:defRPr sz="22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p:txBody>
          <a:bodyPr/>
          <a:lstStyle/>
          <a:p>
            <a:fld id="{3A473BDF-6C18-456D-B2F3-58DD8CBD1759}" type="datetime1">
              <a:rPr lang="sv-SE" smtClean="0"/>
              <a:t>2026-05-22</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36018584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100667" y="425716"/>
            <a:ext cx="4995333" cy="1047750"/>
          </a:xfrm>
        </p:spPr>
        <p:txBody>
          <a:bodyPr/>
          <a:lstStyle>
            <a:lvl1pPr>
              <a:defRPr/>
            </a:lvl1pPr>
          </a:lstStyle>
          <a:p>
            <a:r>
              <a:rPr lang="sv-SE"/>
              <a:t>Rubrik</a:t>
            </a:r>
          </a:p>
        </p:txBody>
      </p:sp>
      <p:sp>
        <p:nvSpPr>
          <p:cNvPr id="9" name="Platshållare för innehåll 8">
            <a:extLst>
              <a:ext uri="{FF2B5EF4-FFF2-40B4-BE49-F238E27FC236}">
                <a16:creationId xmlns:a16="http://schemas.microsoft.com/office/drawing/2014/main" id="{D5FF0E6C-D325-C355-90B1-214F162C31D1}"/>
              </a:ext>
            </a:extLst>
          </p:cNvPr>
          <p:cNvSpPr>
            <a:spLocks noGrp="1"/>
          </p:cNvSpPr>
          <p:nvPr>
            <p:ph sz="quarter" idx="14"/>
          </p:nvPr>
        </p:nvSpPr>
        <p:spPr>
          <a:xfrm>
            <a:off x="1092200" y="2113722"/>
            <a:ext cx="5003800" cy="3756990"/>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wrap="square">
            <a:noAutofit/>
          </a:bodyPr>
          <a:lstStyle>
            <a:lvl1pPr marL="0" indent="0">
              <a:buNone/>
              <a:defRPr/>
            </a:lvl1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801696" y="380998"/>
            <a:ext cx="5002954" cy="6071396"/>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r>
              <a:rPr lang="sv-SE"/>
              <a:t>Klicka på ikonen för att lägga till en bild</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p:txBody>
          <a:bodyPr/>
          <a:lstStyle/>
          <a:p>
            <a:fld id="{B0743B6B-FC1D-4E5C-878B-68715B5874CD}" type="datetime1">
              <a:rPr lang="sv-SE" smtClean="0"/>
              <a:t>2026-05-22</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31430307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881395" y="1424752"/>
            <a:ext cx="8872205" cy="1047750"/>
          </a:xfrm>
        </p:spPr>
        <p:txBody>
          <a:bodyPr/>
          <a:lstStyle>
            <a:lvl1pPr>
              <a:defRPr b="1"/>
            </a:lvl1pPr>
          </a:lstStyle>
          <a:p>
            <a:r>
              <a:rPr lang="sv-SE"/>
              <a:t>Klicka för att lägga till rubrik</a:t>
            </a:r>
          </a:p>
        </p:txBody>
      </p:sp>
      <p:sp>
        <p:nvSpPr>
          <p:cNvPr id="8" name="Rektangel: ett hörn rundat 7">
            <a:extLst>
              <a:ext uri="{FF2B5EF4-FFF2-40B4-BE49-F238E27FC236}">
                <a16:creationId xmlns:a16="http://schemas.microsoft.com/office/drawing/2014/main" id="{ED91DB15-F1E1-BAE7-F15A-075740D02714}"/>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10371138" y="380999"/>
            <a:ext cx="1433512" cy="1019173"/>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9" name="Rektangel: ett hörn rundat 8">
            <a:extLst>
              <a:ext uri="{FF2B5EF4-FFF2-40B4-BE49-F238E27FC236}">
                <a16:creationId xmlns:a16="http://schemas.microsoft.com/office/drawing/2014/main" id="{DDC94793-D876-E072-C4EC-34D17FFA5E6D}"/>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1400173"/>
            <a:ext cx="1433512" cy="2032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0" name="Rektangel: ett hörn rundat 9">
            <a:extLst>
              <a:ext uri="{FF2B5EF4-FFF2-40B4-BE49-F238E27FC236}">
                <a16:creationId xmlns:a16="http://schemas.microsoft.com/office/drawing/2014/main" id="{ACDB7998-57D8-C839-2FED-BCA4D5257D96}"/>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3439316"/>
            <a:ext cx="1433512" cy="3056098"/>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Platshållare för datum 4">
            <a:extLst>
              <a:ext uri="{FF2B5EF4-FFF2-40B4-BE49-F238E27FC236}">
                <a16:creationId xmlns:a16="http://schemas.microsoft.com/office/drawing/2014/main" id="{3E0629D0-D830-BA3B-8258-4D3944A151FE}"/>
              </a:ext>
            </a:extLst>
          </p:cNvPr>
          <p:cNvSpPr>
            <a:spLocks noGrp="1"/>
          </p:cNvSpPr>
          <p:nvPr>
            <p:ph type="dt" sz="half" idx="10"/>
          </p:nvPr>
        </p:nvSpPr>
        <p:spPr/>
        <p:txBody>
          <a:bodyPr/>
          <a:lstStyle/>
          <a:p>
            <a:fld id="{F7FC82E9-E70A-41D0-BC52-9CE4D8B0E8A6}" type="datetime1">
              <a:rPr lang="sv-SE" smtClean="0"/>
              <a:t>2026-05-22</a:t>
            </a:fld>
            <a:endParaRPr lang="sv-SE"/>
          </a:p>
        </p:txBody>
      </p:sp>
      <p:sp>
        <p:nvSpPr>
          <p:cNvPr id="6" name="Platshållare för sidfot 5">
            <a:extLst>
              <a:ext uri="{FF2B5EF4-FFF2-40B4-BE49-F238E27FC236}">
                <a16:creationId xmlns:a16="http://schemas.microsoft.com/office/drawing/2014/main" id="{F61AD9AB-C85B-9888-3B59-C1F8A75F1D3A}"/>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219321272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466" y="380999"/>
            <a:ext cx="11413068" cy="6099176"/>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a:noAutofit/>
          </a:bodyPr>
          <a:lstStyle>
            <a:lvl1pPr marL="0" indent="0">
              <a:buNone/>
              <a:defRPr/>
            </a:lvl1pPr>
          </a:lstStyle>
          <a:p>
            <a:r>
              <a:rPr lang="sv-SE"/>
              <a:t>Klicka på ikonen för att lägga till en bild</a:t>
            </a:r>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p:txBody>
          <a:bodyPr/>
          <a:lstStyle/>
          <a:p>
            <a:fld id="{21A4A846-428D-495E-A55C-A66F11C8B8FF}" type="datetime1">
              <a:rPr lang="sv-SE" smtClean="0"/>
              <a:t>2026-05-22</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548231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p:txBody>
          <a:bodyPr/>
          <a:lstStyle/>
          <a:p>
            <a:fld id="{DA185498-67B0-4A0B-8455-9A803E3F2EDA}" type="datetime1">
              <a:rPr lang="sv-SE" smtClean="0"/>
              <a:t>2026-05-22</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8004220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vart logo/Vit bakgrund">
    <p:spTree>
      <p:nvGrpSpPr>
        <p:cNvPr id="1" name=""/>
        <p:cNvGrpSpPr/>
        <p:nvPr/>
      </p:nvGrpSpPr>
      <p:grpSpPr>
        <a:xfrm>
          <a:off x="0" y="0"/>
          <a:ext cx="0" cy="0"/>
          <a:chOff x="0" y="0"/>
          <a:chExt cx="0" cy="0"/>
        </a:xfrm>
      </p:grpSpPr>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a:extLst>
              <a:ext uri="{96DAC541-7B7A-43D3-8B79-37D633B846F1}">
                <asvg:svgBlip xmlns:asvg="http://schemas.microsoft.com/office/drawing/2016/SVG/main" r:embed="rId2"/>
              </a:ext>
            </a:extLst>
          </a:blip>
          <a:stretch>
            <a:fillRect/>
          </a:stretch>
        </p:blipFill>
        <p:spPr>
          <a:xfrm>
            <a:off x="3234210" y="2915466"/>
            <a:ext cx="5732564" cy="1161234"/>
          </a:xfrm>
          <a:prstGeom prst="rect">
            <a:avLst/>
          </a:prstGeom>
        </p:spPr>
      </p:pic>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p:txBody>
          <a:bodyPr/>
          <a:lstStyle/>
          <a:p>
            <a:fld id="{F6BD57B1-FF3A-4A75-8128-4AFE16604E80}" type="datetime1">
              <a:rPr lang="sv-SE" smtClean="0"/>
              <a:t>2026-05-22</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EBC57980-04DE-B396-E1BF-4CA97B5B6D50}"/>
              </a:ext>
            </a:extLst>
          </p:cNvPr>
          <p:cNvSpPr>
            <a:spLocks noGrp="1"/>
          </p:cNvSpPr>
          <p:nvPr>
            <p:ph type="title" hasCustomPrompt="1"/>
          </p:nvPr>
        </p:nvSpPr>
        <p:spPr>
          <a:xfrm>
            <a:off x="1100667" y="-1174484"/>
            <a:ext cx="8642350" cy="1047750"/>
          </a:xfrm>
        </p:spPr>
        <p:txBody>
          <a:bodyPr/>
          <a:lstStyle>
            <a:lvl1pPr>
              <a:defRPr/>
            </a:lvl1pPr>
          </a:lstStyle>
          <a:p>
            <a:r>
              <a:rPr lang="sv-SE" noProof="0"/>
              <a:t>Ange rubrik för tillgänglighet</a:t>
            </a:r>
          </a:p>
        </p:txBody>
      </p:sp>
    </p:spTree>
    <p:extLst>
      <p:ext uri="{BB962C8B-B14F-4D97-AF65-F5344CB8AC3E}">
        <p14:creationId xmlns:p14="http://schemas.microsoft.com/office/powerpoint/2010/main" val="4924050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1100667" y="425716"/>
            <a:ext cx="8642350" cy="1047750"/>
          </a:xfrm>
          <a:prstGeom prst="rect">
            <a:avLst/>
          </a:prstGeom>
        </p:spPr>
        <p:txBody>
          <a:bodyPr vert="horz" lIns="0" tIns="0" rIns="0" bIns="0" rtlCol="0" anchor="b">
            <a:noAutofit/>
          </a:bodyPr>
          <a:lstStyle/>
          <a:p>
            <a:r>
              <a:rPr lang="sv-SE"/>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1111250" y="2044700"/>
            <a:ext cx="8642350" cy="3311526"/>
          </a:xfrm>
          <a:prstGeom prst="rect">
            <a:avLst/>
          </a:prstGeom>
        </p:spPr>
        <p:txBody>
          <a:bodyPr vert="horz" lIns="0" tIns="0" rIns="0" bIns="0" rtlCol="0">
            <a:noAutofit/>
          </a:bodyPr>
          <a:lstStyle/>
          <a:p>
            <a:pPr lvl="0"/>
            <a:r>
              <a:rPr lang="sv-SE"/>
              <a:t>Skriv text här</a:t>
            </a:r>
          </a:p>
          <a:p>
            <a:pPr lvl="1"/>
            <a:r>
              <a:rPr lang="sv-SE"/>
              <a:t>Skriv text här</a:t>
            </a:r>
          </a:p>
          <a:p>
            <a:pPr lvl="2"/>
            <a:r>
              <a:rPr lang="sv-SE"/>
              <a:t>Nivå tre</a:t>
            </a:r>
          </a:p>
          <a:p>
            <a:pPr lvl="3"/>
            <a:r>
              <a:rPr lang="sv-SE"/>
              <a:t>Nivå fyra</a:t>
            </a:r>
          </a:p>
          <a:p>
            <a:pPr lvl="4"/>
            <a:r>
              <a:rPr lang="sv-SE"/>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10901363" y="136525"/>
            <a:ext cx="908050"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2026-05-22</a:t>
            </a:fld>
            <a:endParaRPr lang="sv-SE"/>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389466" y="136525"/>
            <a:ext cx="4125383" cy="141687"/>
          </a:xfrm>
          <a:prstGeom prst="rect">
            <a:avLst/>
          </a:prstGeom>
        </p:spPr>
        <p:txBody>
          <a:bodyPr vert="horz" lIns="0" tIns="0" rIns="0" bIns="0" rtlCol="0" anchor="ctr"/>
          <a:lstStyle>
            <a:lvl1pPr algn="l">
              <a:defRPr sz="900">
                <a:solidFill>
                  <a:schemeClr val="tx1"/>
                </a:solidFill>
              </a:defRPr>
            </a:lvl1pPr>
          </a:lstStyle>
          <a:p>
            <a:endParaRPr lang="sv-SE"/>
          </a:p>
        </p:txBody>
      </p:sp>
    </p:spTree>
    <p:extLst>
      <p:ext uri="{BB962C8B-B14F-4D97-AF65-F5344CB8AC3E}">
        <p14:creationId xmlns:p14="http://schemas.microsoft.com/office/powerpoint/2010/main" val="149138282"/>
      </p:ext>
    </p:extLst>
  </p:cSld>
  <p:clrMap bg1="lt1" tx1="dk1" bg2="lt2" tx2="dk2" accent1="accent1" accent2="accent2" accent3="accent3" accent4="accent4" accent5="accent5" accent6="accent6" hlink="hlink" folHlink="folHlink"/>
  <p:sldLayoutIdLst>
    <p:sldLayoutId id="2147483658" r:id="rId1"/>
    <p:sldLayoutId id="2147483649" r:id="rId2"/>
    <p:sldLayoutId id="2147483650" r:id="rId3"/>
    <p:sldLayoutId id="2147483651" r:id="rId4"/>
    <p:sldLayoutId id="2147483652" r:id="rId5"/>
    <p:sldLayoutId id="2147483654" r:id="rId6"/>
    <p:sldLayoutId id="2147483661" r:id="rId7"/>
    <p:sldLayoutId id="2147483655" r:id="rId8"/>
    <p:sldLayoutId id="2147483659" r:id="rId9"/>
    <p:sldLayoutId id="2147483660" r:id="rId10"/>
  </p:sldLayoutIdLst>
  <p:hf sldNum="0" hdr="0" ftr="0"/>
  <p:txStyles>
    <p:titleStyle>
      <a:lvl1pPr algn="l" defTabSz="914400" rtl="0" eaLnBrk="1" latinLnBrk="0" hangingPunct="1">
        <a:lnSpc>
          <a:spcPct val="100000"/>
        </a:lnSpc>
        <a:spcBef>
          <a:spcPct val="0"/>
        </a:spcBef>
        <a:buNone/>
        <a:defRPr sz="3300" kern="1200">
          <a:solidFill>
            <a:schemeClr val="tx1"/>
          </a:solidFill>
          <a:latin typeface="+mj-lt"/>
          <a:ea typeface="+mj-ea"/>
          <a:cs typeface="+mj-cs"/>
        </a:defRPr>
      </a:lvl1pPr>
    </p:titleStyle>
    <p:body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234" userDrawn="1">
          <p15:clr>
            <a:srgbClr val="F26B43"/>
          </p15:clr>
        </p15:guide>
        <p15:guide id="8" orient="horz" pos="164" userDrawn="1">
          <p15:clr>
            <a:srgbClr val="F26B43"/>
          </p15:clr>
        </p15:guide>
        <p15:guide id="13" orient="horz" pos="3793" userDrawn="1">
          <p15:clr>
            <a:srgbClr val="F26B43"/>
          </p15:clr>
        </p15:guide>
        <p15:guide id="14" pos="743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hyperlink" Target="https://www.t-d.se/sv/TD4/Avtal/VGR/Botaniska-Tradgarden/" TargetMode="External"/><Relationship Id="rId2" Type="http://schemas.openxmlformats.org/officeDocument/2006/relationships/notesSlide" Target="../notesSlides/notesSlide12.xml"/><Relationship Id="rId1" Type="http://schemas.openxmlformats.org/officeDocument/2006/relationships/slideLayout" Target="../slideLayouts/slideLayout8.xml"/><Relationship Id="rId4" Type="http://schemas.openxmlformats.org/officeDocument/2006/relationships/image" Target="../media/image9.jpeg"/></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hyperlink" Target="https://td.vgregion.se/" TargetMode="External"/><Relationship Id="rId7"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hyperlink" Target="https://www.vgregion.se/ov/varumarkesmanual/tillampningar/skyltar/" TargetMode="External"/><Relationship Id="rId11" Type="http://schemas.openxmlformats.org/officeDocument/2006/relationships/image" Target="../media/image18.png"/><Relationship Id="rId5" Type="http://schemas.openxmlformats.org/officeDocument/2006/relationships/hyperlink" Target="https://fysisktillganglighet.vgregion.se/" TargetMode="External"/><Relationship Id="rId10" Type="http://schemas.openxmlformats.org/officeDocument/2006/relationships/image" Target="../media/image17.png"/><Relationship Id="rId4" Type="http://schemas.openxmlformats.org/officeDocument/2006/relationships/hyperlink" Target="https://www.t-d.se/" TargetMode="External"/><Relationship Id="rId9" Type="http://schemas.openxmlformats.org/officeDocument/2006/relationships/image" Target="../media/image16.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92E9636-BB56-701D-BF65-4BE9844EBF9A}"/>
              </a:ext>
            </a:extLst>
          </p:cNvPr>
          <p:cNvSpPr>
            <a:spLocks noGrp="1"/>
          </p:cNvSpPr>
          <p:nvPr>
            <p:ph type="ctrTitle"/>
          </p:nvPr>
        </p:nvSpPr>
        <p:spPr>
          <a:xfrm>
            <a:off x="532864" y="1768622"/>
            <a:ext cx="6929820" cy="2387600"/>
          </a:xfrm>
        </p:spPr>
        <p:txBody>
          <a:bodyPr/>
          <a:lstStyle/>
          <a:p>
            <a:pPr algn="ctr"/>
            <a:r>
              <a:rPr lang="sv-SE" dirty="0"/>
              <a:t>Tillgänglighetsdatabasen - TD</a:t>
            </a:r>
          </a:p>
        </p:txBody>
      </p:sp>
      <p:sp>
        <p:nvSpPr>
          <p:cNvPr id="4" name="Platshållare för datum 3">
            <a:extLst>
              <a:ext uri="{FF2B5EF4-FFF2-40B4-BE49-F238E27FC236}">
                <a16:creationId xmlns:a16="http://schemas.microsoft.com/office/drawing/2014/main" id="{D7639079-33C4-73BF-CF78-5AD17D1435C2}"/>
              </a:ext>
            </a:extLst>
          </p:cNvPr>
          <p:cNvSpPr>
            <a:spLocks noGrp="1"/>
          </p:cNvSpPr>
          <p:nvPr>
            <p:ph type="dt" sz="half" idx="10"/>
          </p:nvPr>
        </p:nvSpPr>
        <p:spPr/>
        <p:txBody>
          <a:bodyPr/>
          <a:lstStyle/>
          <a:p>
            <a:fld id="{5A1A9ECC-DD52-4BAE-8436-3D4B0CE1438D}" type="datetime1">
              <a:rPr lang="sv-SE" smtClean="0"/>
              <a:t>2026-05-22</a:t>
            </a:fld>
            <a:endParaRPr lang="sv-SE"/>
          </a:p>
        </p:txBody>
      </p:sp>
    </p:spTree>
    <p:extLst>
      <p:ext uri="{BB962C8B-B14F-4D97-AF65-F5344CB8AC3E}">
        <p14:creationId xmlns:p14="http://schemas.microsoft.com/office/powerpoint/2010/main" val="33817473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BE6056-241F-6A7D-D0F7-48CE9A2D8313}"/>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8B6D7D8C-5714-C465-B34A-779CBB368B3D}"/>
              </a:ext>
            </a:extLst>
          </p:cNvPr>
          <p:cNvSpPr>
            <a:spLocks noGrp="1"/>
          </p:cNvSpPr>
          <p:nvPr>
            <p:ph type="title"/>
          </p:nvPr>
        </p:nvSpPr>
        <p:spPr>
          <a:xfrm>
            <a:off x="821268" y="505354"/>
            <a:ext cx="8642350" cy="1047750"/>
          </a:xfrm>
        </p:spPr>
        <p:txBody>
          <a:bodyPr/>
          <a:lstStyle/>
          <a:p>
            <a:r>
              <a:rPr lang="sv-SE"/>
              <a:t>Besöksinventering</a:t>
            </a:r>
          </a:p>
        </p:txBody>
      </p:sp>
      <p:sp>
        <p:nvSpPr>
          <p:cNvPr id="3" name="Platshållare för innehåll 2">
            <a:extLst>
              <a:ext uri="{FF2B5EF4-FFF2-40B4-BE49-F238E27FC236}">
                <a16:creationId xmlns:a16="http://schemas.microsoft.com/office/drawing/2014/main" id="{913FCDDC-3D5E-0B03-840A-51E491C005FA}"/>
              </a:ext>
            </a:extLst>
          </p:cNvPr>
          <p:cNvSpPr>
            <a:spLocks noGrp="1"/>
          </p:cNvSpPr>
          <p:nvPr>
            <p:ph sz="quarter" idx="13"/>
          </p:nvPr>
        </p:nvSpPr>
        <p:spPr>
          <a:xfrm>
            <a:off x="821268" y="1993370"/>
            <a:ext cx="6002866" cy="3311526"/>
          </a:xfrm>
        </p:spPr>
        <p:txBody>
          <a:bodyPr/>
          <a:lstStyle/>
          <a:p>
            <a:r>
              <a:rPr lang="sv-SE" sz="1800" dirty="0"/>
              <a:t>Skräddarsyr inventering med olika mallar</a:t>
            </a:r>
          </a:p>
          <a:p>
            <a:r>
              <a:rPr lang="sv-SE" sz="1800" dirty="0"/>
              <a:t>Inventerar i surfplatta</a:t>
            </a:r>
          </a:p>
          <a:p>
            <a:r>
              <a:rPr lang="sv-SE" sz="1800" dirty="0"/>
              <a:t>Matar in mätvärden</a:t>
            </a:r>
          </a:p>
          <a:p>
            <a:r>
              <a:rPr lang="sv-SE" sz="1800" dirty="0"/>
              <a:t>Fotograferar och lägger in bilder</a:t>
            </a:r>
          </a:p>
          <a:p>
            <a:r>
              <a:rPr lang="sv-SE" sz="1800" dirty="0"/>
              <a:t>Publicerar på webbplatsen</a:t>
            </a:r>
          </a:p>
        </p:txBody>
      </p:sp>
      <p:sp>
        <p:nvSpPr>
          <p:cNvPr id="4" name="Platshållare för datum 3">
            <a:extLst>
              <a:ext uri="{FF2B5EF4-FFF2-40B4-BE49-F238E27FC236}">
                <a16:creationId xmlns:a16="http://schemas.microsoft.com/office/drawing/2014/main" id="{15620936-3BED-C0CB-A7C0-6170E818F4ED}"/>
              </a:ext>
              <a:ext uri="{C183D7F6-B498-43B3-948B-1728B52AA6E4}">
                <adec:decorative xmlns:adec="http://schemas.microsoft.com/office/drawing/2017/decorative" val="1"/>
              </a:ext>
            </a:extLst>
          </p:cNvPr>
          <p:cNvSpPr>
            <a:spLocks noGrp="1"/>
          </p:cNvSpPr>
          <p:nvPr>
            <p:ph type="dt" sz="half" idx="14"/>
          </p:nvPr>
        </p:nvSpPr>
        <p:spPr/>
        <p:txBody>
          <a:bodyPr/>
          <a:lstStyle/>
          <a:p>
            <a:fld id="{094EC4B8-68CD-44A3-B172-19A87347D395}" type="datetime1">
              <a:rPr lang="sv-SE" smtClean="0"/>
              <a:t>2026-05-22</a:t>
            </a:fld>
            <a:endParaRPr lang="sv-SE"/>
          </a:p>
        </p:txBody>
      </p:sp>
      <p:pic>
        <p:nvPicPr>
          <p:cNvPr id="5" name="Platshållare för bild 10" descr="Två personer är ute och inventerar i skogen, båda två står med ryggen emot kameran och har svarta ryggsäckar märkta TD.">
            <a:extLst>
              <a:ext uri="{FF2B5EF4-FFF2-40B4-BE49-F238E27FC236}">
                <a16:creationId xmlns:a16="http://schemas.microsoft.com/office/drawing/2014/main" id="{7717B894-D21C-A685-840B-43DC18F5CA9E}"/>
              </a:ext>
            </a:extLst>
          </p:cNvPr>
          <p:cNvPicPr>
            <a:picLocks noChangeAspect="1"/>
          </p:cNvPicPr>
          <p:nvPr/>
        </p:nvPicPr>
        <p:blipFill>
          <a:blip r:embed="rId3">
            <a:extLst>
              <a:ext uri="{28A0092B-C50C-407E-A947-70E740481C1C}">
                <a14:useLocalDpi xmlns:a14="http://schemas.microsoft.com/office/drawing/2010/main" val="0"/>
              </a:ext>
            </a:extLst>
          </a:blip>
          <a:srcRect l="19108" r="19108"/>
          <a:stretch>
            <a:fillRect/>
          </a:stretch>
        </p:blipFill>
        <p:spPr>
          <a:xfrm>
            <a:off x="7123007" y="278212"/>
            <a:ext cx="5002954" cy="62189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prstClr val="white">
              <a:lumMod val="95000"/>
            </a:prstClr>
          </a:solidFill>
        </p:spPr>
      </p:pic>
    </p:spTree>
    <p:extLst>
      <p:ext uri="{BB962C8B-B14F-4D97-AF65-F5344CB8AC3E}">
        <p14:creationId xmlns:p14="http://schemas.microsoft.com/office/powerpoint/2010/main" val="14142072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1">
            <a:extLst>
              <a:ext uri="{FF2B5EF4-FFF2-40B4-BE49-F238E27FC236}">
                <a16:creationId xmlns:a16="http://schemas.microsoft.com/office/drawing/2014/main" id="{44635151-DCBD-5679-3339-991FDCC32C80}"/>
              </a:ext>
            </a:extLst>
          </p:cNvPr>
          <p:cNvSpPr txBox="1">
            <a:spLocks noGrp="1"/>
          </p:cNvSpPr>
          <p:nvPr>
            <p:ph type="title" idx="4294967295"/>
          </p:nvPr>
        </p:nvSpPr>
        <p:spPr>
          <a:xfrm>
            <a:off x="1419323" y="370021"/>
            <a:ext cx="9294267" cy="1047750"/>
          </a:xfrm>
          <a:prstGeom prst="rect">
            <a:avLst/>
          </a:prstGeom>
          <a:noFill/>
          <a:ln>
            <a:noFill/>
            <a:prstDash/>
          </a:ln>
          <a:effectLst/>
        </p:spPr>
        <p:txBody>
          <a:bodyPr rot="0" spcFirstLastPara="0" vertOverflow="overflow" horzOverflow="overflow" vert="horz" wrap="square" lIns="0" tIns="0" rIns="0" bIns="0" numCol="1" spcCol="0" rtlCol="0" fromWordArt="0" anchor="b" anchorCtr="0" forceAA="0" compatLnSpc="1">
            <a:prstTxWarp prst="textNoShape">
              <a:avLst/>
            </a:prstTxWarp>
            <a:normAutofit/>
          </a:bodyPr>
          <a:lstStyle>
            <a:lvl1pPr algn="l" defTabSz="914400" rtl="0" eaLnBrk="1" latinLnBrk="0" hangingPunct="1">
              <a:lnSpc>
                <a:spcPct val="100000"/>
              </a:lnSpc>
              <a:spcBef>
                <a:spcPct val="0"/>
              </a:spcBef>
              <a:buNone/>
              <a:defRPr sz="33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600"/>
              </a:spcAft>
              <a:buClrTx/>
              <a:buSzTx/>
              <a:buFontTx/>
              <a:buNone/>
              <a:tabLst/>
              <a:defRPr/>
            </a:pPr>
            <a:r>
              <a:rPr kumimoji="0" lang="sv-SE" sz="3300" b="0" i="0" u="none" strike="noStrike" kern="1200" cap="none" spc="0" normalizeH="0" baseline="0" noProof="0" dirty="0">
                <a:ln>
                  <a:noFill/>
                </a:ln>
                <a:solidFill>
                  <a:schemeClr val="tx1"/>
                </a:solidFill>
                <a:effectLst/>
                <a:uLnTx/>
                <a:uFillTx/>
                <a:latin typeface="+mj-lt"/>
                <a:ea typeface="+mj-ea"/>
                <a:cs typeface="+mj-cs"/>
              </a:rPr>
              <a:t>Målgrupper </a:t>
            </a:r>
          </a:p>
        </p:txBody>
      </p:sp>
      <p:sp>
        <p:nvSpPr>
          <p:cNvPr id="4" name="Platshållare för innehåll 2">
            <a:extLst>
              <a:ext uri="{FF2B5EF4-FFF2-40B4-BE49-F238E27FC236}">
                <a16:creationId xmlns:a16="http://schemas.microsoft.com/office/drawing/2014/main" id="{1ABC6560-90BB-9BFF-78DB-EC45783CCE5A}"/>
              </a:ext>
            </a:extLst>
          </p:cNvPr>
          <p:cNvSpPr txBox="1">
            <a:spLocks/>
          </p:cNvSpPr>
          <p:nvPr/>
        </p:nvSpPr>
        <p:spPr>
          <a:xfrm>
            <a:off x="1419323" y="1919247"/>
            <a:ext cx="4100944" cy="3756990"/>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a:lnSpc>
                <a:spcPct val="150000"/>
              </a:lnSpc>
            </a:pPr>
            <a:r>
              <a:rPr lang="sv-SE" sz="1800"/>
              <a:t>Svårt att röra sig</a:t>
            </a:r>
          </a:p>
          <a:p>
            <a:pPr>
              <a:lnSpc>
                <a:spcPct val="150000"/>
              </a:lnSpc>
            </a:pPr>
            <a:r>
              <a:rPr lang="sv-SE" sz="1800"/>
              <a:t>Svårt att se</a:t>
            </a:r>
          </a:p>
          <a:p>
            <a:pPr>
              <a:lnSpc>
                <a:spcPct val="150000"/>
              </a:lnSpc>
            </a:pPr>
            <a:r>
              <a:rPr lang="sv-SE" sz="1800"/>
              <a:t>Svårt att höra</a:t>
            </a:r>
          </a:p>
          <a:p>
            <a:pPr>
              <a:lnSpc>
                <a:spcPct val="150000"/>
              </a:lnSpc>
            </a:pPr>
            <a:r>
              <a:rPr lang="sv-SE" sz="1800"/>
              <a:t>Svårt att bearbeta, tolka och förmedla information</a:t>
            </a:r>
          </a:p>
          <a:p>
            <a:pPr>
              <a:lnSpc>
                <a:spcPct val="150000"/>
              </a:lnSpc>
            </a:pPr>
            <a:r>
              <a:rPr lang="sv-SE" sz="1800"/>
              <a:t>Svårt att tåla vissa ämnen</a:t>
            </a:r>
          </a:p>
          <a:p>
            <a:pPr marL="0" indent="0">
              <a:lnSpc>
                <a:spcPct val="120000"/>
              </a:lnSpc>
              <a:buFont typeface="Verdana" panose="020B0604030504040204" pitchFamily="34" charset="0"/>
              <a:buNone/>
            </a:pPr>
            <a:endParaRPr lang="sv-SE" sz="1600"/>
          </a:p>
        </p:txBody>
      </p:sp>
      <p:sp>
        <p:nvSpPr>
          <p:cNvPr id="2" name="Platshållare för datum 1">
            <a:extLst>
              <a:ext uri="{FF2B5EF4-FFF2-40B4-BE49-F238E27FC236}">
                <a16:creationId xmlns:a16="http://schemas.microsoft.com/office/drawing/2014/main" id="{5E65F18C-1F6B-C28C-66C4-49B7E5B663B8}"/>
              </a:ext>
              <a:ext uri="{C183D7F6-B498-43B3-948B-1728B52AA6E4}">
                <adec:decorative xmlns:adec="http://schemas.microsoft.com/office/drawing/2017/decorative" val="1"/>
              </a:ext>
            </a:extLst>
          </p:cNvPr>
          <p:cNvSpPr>
            <a:spLocks noGrp="1"/>
          </p:cNvSpPr>
          <p:nvPr>
            <p:ph type="dt" sz="half" idx="15"/>
          </p:nvPr>
        </p:nvSpPr>
        <p:spPr>
          <a:xfrm>
            <a:off x="10901363" y="136525"/>
            <a:ext cx="908050" cy="141687"/>
          </a:xfrm>
        </p:spPr>
        <p:txBody>
          <a:bodyPr vert="horz" lIns="0" tIns="0" rIns="0" bIns="0" rtlCol="0" anchor="ctr">
            <a:normAutofit/>
          </a:bodyPr>
          <a:lstStyle/>
          <a:p>
            <a:pPr>
              <a:spcAft>
                <a:spcPts val="600"/>
              </a:spcAft>
            </a:pPr>
            <a:fld id="{DA185498-67B0-4A0B-8455-9A803E3F2EDA}" type="datetime1">
              <a:rPr lang="sv-SE" smtClean="0"/>
              <a:pPr>
                <a:spcAft>
                  <a:spcPts val="600"/>
                </a:spcAft>
              </a:pPr>
              <a:t>2026-05-22</a:t>
            </a:fld>
            <a:endParaRPr lang="sv-SE"/>
          </a:p>
        </p:txBody>
      </p:sp>
      <p:pic>
        <p:nvPicPr>
          <p:cNvPr id="6" name="Bildobjekt 5" descr="Butiksägare står i entrédörren till ”Tobbes Gott &amp; Snask”, Entrédörren är ovanför 3 trappsteg, och en person i rullstol sitter nedanför trappan.">
            <a:extLst>
              <a:ext uri="{FF2B5EF4-FFF2-40B4-BE49-F238E27FC236}">
                <a16:creationId xmlns:a16="http://schemas.microsoft.com/office/drawing/2014/main" id="{2CFA269B-DDBC-2C74-8969-713141B2A688}"/>
              </a:ext>
            </a:extLst>
          </p:cNvPr>
          <p:cNvPicPr>
            <a:picLocks noChangeAspect="1"/>
          </p:cNvPicPr>
          <p:nvPr/>
        </p:nvPicPr>
        <p:blipFill>
          <a:blip r:embed="rId3">
            <a:extLst>
              <a:ext uri="{28A0092B-C50C-407E-A947-70E740481C1C}">
                <a14:useLocalDpi xmlns:a14="http://schemas.microsoft.com/office/drawing/2010/main" val="0"/>
              </a:ext>
            </a:extLst>
          </a:blip>
          <a:srcRect l="1667" r="-1" b="-1"/>
          <a:stretch>
            <a:fillRect/>
          </a:stretch>
        </p:blipFill>
        <p:spPr>
          <a:xfrm>
            <a:off x="6671736" y="5054"/>
            <a:ext cx="5557904" cy="6744863"/>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noFill/>
        </p:spPr>
      </p:pic>
    </p:spTree>
    <p:extLst>
      <p:ext uri="{BB962C8B-B14F-4D97-AF65-F5344CB8AC3E}">
        <p14:creationId xmlns:p14="http://schemas.microsoft.com/office/powerpoint/2010/main" val="25946132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595D4318-7EB6-145C-EE77-4E1A432FE123}"/>
              </a:ext>
              <a:ext uri="{C183D7F6-B498-43B3-948B-1728B52AA6E4}">
                <adec:decorative xmlns:adec="http://schemas.microsoft.com/office/drawing/2017/decorative" val="1"/>
              </a:ext>
            </a:extLst>
          </p:cNvPr>
          <p:cNvSpPr>
            <a:spLocks noGrp="1"/>
          </p:cNvSpPr>
          <p:nvPr>
            <p:ph type="dt" sz="half" idx="10"/>
          </p:nvPr>
        </p:nvSpPr>
        <p:spPr/>
        <p:txBody>
          <a:bodyPr/>
          <a:lstStyle/>
          <a:p>
            <a:fld id="{DA185498-67B0-4A0B-8455-9A803E3F2EDA}" type="datetime1">
              <a:rPr lang="sv-SE" smtClean="0"/>
              <a:t>2026-05-22</a:t>
            </a:fld>
            <a:endParaRPr lang="sv-SE"/>
          </a:p>
        </p:txBody>
      </p:sp>
      <p:sp>
        <p:nvSpPr>
          <p:cNvPr id="3" name="Rubrik 1">
            <a:extLst>
              <a:ext uri="{FF2B5EF4-FFF2-40B4-BE49-F238E27FC236}">
                <a16:creationId xmlns:a16="http://schemas.microsoft.com/office/drawing/2014/main" id="{B764664B-9AA9-8454-E1A3-F26D1F66FBF3}"/>
              </a:ext>
            </a:extLst>
          </p:cNvPr>
          <p:cNvSpPr txBox="1">
            <a:spLocks noGrp="1"/>
          </p:cNvSpPr>
          <p:nvPr>
            <p:ph type="title" idx="4294967295"/>
          </p:nvPr>
        </p:nvSpPr>
        <p:spPr>
          <a:xfrm>
            <a:off x="3467797" y="597570"/>
            <a:ext cx="5256406" cy="104775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14400" rtl="0" eaLnBrk="1" latinLnBrk="0" hangingPunct="1">
              <a:lnSpc>
                <a:spcPct val="100000"/>
              </a:lnSpc>
              <a:spcBef>
                <a:spcPct val="0"/>
              </a:spcBef>
              <a:buNone/>
              <a:defRPr sz="33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sv-SE" sz="3300" b="0" i="0" u="none" strike="noStrike" kern="1200" cap="none" spc="0" normalizeH="0" baseline="0" noProof="0" dirty="0">
                <a:ln>
                  <a:noFill/>
                </a:ln>
                <a:solidFill>
                  <a:schemeClr val="tx1"/>
                </a:solidFill>
                <a:effectLst/>
                <a:uLnTx/>
                <a:uFillTx/>
                <a:latin typeface="+mj-lt"/>
                <a:ea typeface="+mj-ea"/>
                <a:cs typeface="+mj-cs"/>
                <a:hlinkClick r:id="rId3"/>
              </a:rPr>
              <a:t>Botaniska trädgården</a:t>
            </a:r>
            <a:endParaRPr kumimoji="0" lang="sv-SE" sz="3300" b="0" i="0" u="none" strike="noStrike" kern="1200" cap="none" spc="0" normalizeH="0" baseline="0" noProof="0" dirty="0">
              <a:ln>
                <a:noFill/>
              </a:ln>
              <a:solidFill>
                <a:schemeClr val="tx1"/>
              </a:solidFill>
              <a:effectLst/>
              <a:uLnTx/>
              <a:uFillTx/>
              <a:latin typeface="+mj-lt"/>
              <a:ea typeface="+mj-ea"/>
              <a:cs typeface="+mj-cs"/>
            </a:endParaRPr>
          </a:p>
        </p:txBody>
      </p:sp>
      <p:pic>
        <p:nvPicPr>
          <p:cNvPr id="5" name="Bildobjekt 4" descr="Fotografi av en trädgård med en damm i förgrunden och trappor med blomsterarrangemang i bakgrunden. Dammen reflekterar omgivande grönska och en skulptur syns vid dammens kant, vilket skapar en lugn och naturnära atmosfär.">
            <a:extLst>
              <a:ext uri="{FF2B5EF4-FFF2-40B4-BE49-F238E27FC236}">
                <a16:creationId xmlns:a16="http://schemas.microsoft.com/office/drawing/2014/main" id="{5FF7B499-FCCF-0601-34A4-732E94D93F4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09800" y="1645320"/>
            <a:ext cx="7772400" cy="4371975"/>
          </a:xfrm>
          <a:prstGeom prst="rect">
            <a:avLst/>
          </a:prstGeom>
        </p:spPr>
      </p:pic>
    </p:spTree>
    <p:extLst>
      <p:ext uri="{BB962C8B-B14F-4D97-AF65-F5344CB8AC3E}">
        <p14:creationId xmlns:p14="http://schemas.microsoft.com/office/powerpoint/2010/main" val="19193307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60AD44-0239-80AD-F811-884138DBA3A5}"/>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E00F9424-FFF2-2661-D146-81262043ED54}"/>
              </a:ext>
            </a:extLst>
          </p:cNvPr>
          <p:cNvSpPr>
            <a:spLocks noGrp="1"/>
          </p:cNvSpPr>
          <p:nvPr>
            <p:ph type="title"/>
          </p:nvPr>
        </p:nvSpPr>
        <p:spPr>
          <a:xfrm>
            <a:off x="601134" y="-12662"/>
            <a:ext cx="8642350" cy="1047750"/>
          </a:xfrm>
        </p:spPr>
        <p:txBody>
          <a:bodyPr/>
          <a:lstStyle/>
          <a:p>
            <a:r>
              <a:rPr lang="sv-SE"/>
              <a:t>Åtgärdsinventering</a:t>
            </a:r>
          </a:p>
        </p:txBody>
      </p:sp>
      <p:sp>
        <p:nvSpPr>
          <p:cNvPr id="3" name="Platshållare för innehåll 2">
            <a:extLst>
              <a:ext uri="{FF2B5EF4-FFF2-40B4-BE49-F238E27FC236}">
                <a16:creationId xmlns:a16="http://schemas.microsoft.com/office/drawing/2014/main" id="{B2A4244F-DBD5-7569-4FA9-BAB0DA1BA0F8}"/>
              </a:ext>
            </a:extLst>
          </p:cNvPr>
          <p:cNvSpPr>
            <a:spLocks noGrp="1"/>
          </p:cNvSpPr>
          <p:nvPr>
            <p:ph sz="quarter" idx="13"/>
          </p:nvPr>
        </p:nvSpPr>
        <p:spPr>
          <a:xfrm>
            <a:off x="601134" y="1410299"/>
            <a:ext cx="5968999" cy="3311526"/>
          </a:xfrm>
        </p:spPr>
        <p:txBody>
          <a:bodyPr/>
          <a:lstStyle/>
          <a:p>
            <a:r>
              <a:rPr lang="sv-SE" sz="1800" dirty="0"/>
              <a:t>Skräddarsyr inventeringen baserat på ”Riktlinjer och standarder för fysisk tillgänglighet – tillgängliga och användbara miljöer version 3.2 2023” </a:t>
            </a:r>
          </a:p>
          <a:p>
            <a:r>
              <a:rPr lang="sv-SE" sz="1800" dirty="0"/>
              <a:t>Inventerar i surfplatta</a:t>
            </a:r>
          </a:p>
          <a:p>
            <a:r>
              <a:rPr lang="sv-SE" sz="1800" dirty="0"/>
              <a:t>Matar in avvikande mätvärden</a:t>
            </a:r>
          </a:p>
          <a:p>
            <a:r>
              <a:rPr lang="sv-SE" sz="1800" dirty="0"/>
              <a:t>Möjlighet att göra avsteg från ställda villkor</a:t>
            </a:r>
          </a:p>
          <a:p>
            <a:r>
              <a:rPr lang="sv-SE" sz="1800" dirty="0"/>
              <a:t>Möjlighet att sätta en prioritering av Enkelt avhjälpta hinder</a:t>
            </a:r>
          </a:p>
          <a:p>
            <a:r>
              <a:rPr lang="sv-SE" sz="1800" dirty="0"/>
              <a:t>Fotograferar och lägger in bilder</a:t>
            </a:r>
          </a:p>
          <a:p>
            <a:r>
              <a:rPr lang="sv-SE" sz="1800" dirty="0"/>
              <a:t>Genererar en åtgärdsrapport</a:t>
            </a:r>
          </a:p>
          <a:p>
            <a:endParaRPr lang="sv-SE" sz="1800" dirty="0"/>
          </a:p>
        </p:txBody>
      </p:sp>
      <p:sp>
        <p:nvSpPr>
          <p:cNvPr id="4" name="Platshållare för datum 3">
            <a:extLst>
              <a:ext uri="{FF2B5EF4-FFF2-40B4-BE49-F238E27FC236}">
                <a16:creationId xmlns:a16="http://schemas.microsoft.com/office/drawing/2014/main" id="{93A873BF-55C3-B1D0-8419-4EF7A8273A1C}"/>
              </a:ext>
              <a:ext uri="{C183D7F6-B498-43B3-948B-1728B52AA6E4}">
                <adec:decorative xmlns:adec="http://schemas.microsoft.com/office/drawing/2017/decorative" val="1"/>
              </a:ext>
            </a:extLst>
          </p:cNvPr>
          <p:cNvSpPr>
            <a:spLocks noGrp="1"/>
          </p:cNvSpPr>
          <p:nvPr>
            <p:ph type="dt" sz="half" idx="14"/>
          </p:nvPr>
        </p:nvSpPr>
        <p:spPr/>
        <p:txBody>
          <a:bodyPr/>
          <a:lstStyle/>
          <a:p>
            <a:fld id="{094EC4B8-68CD-44A3-B172-19A87347D395}" type="datetime1">
              <a:rPr lang="sv-SE" smtClean="0"/>
              <a:t>2026-05-22</a:t>
            </a:fld>
            <a:endParaRPr lang="sv-SE"/>
          </a:p>
        </p:txBody>
      </p:sp>
      <p:pic>
        <p:nvPicPr>
          <p:cNvPr id="5" name="Platshållare för bild 6" descr="Fotografi som visar en person som placerar en kontrastmätare på ett taktilt ledstråk i en korridor.">
            <a:extLst>
              <a:ext uri="{FF2B5EF4-FFF2-40B4-BE49-F238E27FC236}">
                <a16:creationId xmlns:a16="http://schemas.microsoft.com/office/drawing/2014/main" id="{40BC50DC-C25C-1D88-CBE2-74A730657E7C}"/>
              </a:ext>
            </a:extLst>
          </p:cNvPr>
          <p:cNvPicPr>
            <a:picLocks noChangeAspect="1"/>
          </p:cNvPicPr>
          <p:nvPr/>
        </p:nvPicPr>
        <p:blipFill>
          <a:blip r:embed="rId3">
            <a:extLst>
              <a:ext uri="{28A0092B-C50C-407E-A947-70E740481C1C}">
                <a14:useLocalDpi xmlns:a14="http://schemas.microsoft.com/office/drawing/2010/main" val="0"/>
              </a:ext>
            </a:extLst>
          </a:blip>
          <a:srcRect l="18769" t="-203" r="34893" b="203"/>
          <a:stretch>
            <a:fillRect/>
          </a:stretch>
        </p:blipFill>
        <p:spPr>
          <a:xfrm>
            <a:off x="7038763" y="319550"/>
            <a:ext cx="5002954" cy="62189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prstClr val="white">
              <a:lumMod val="95000"/>
            </a:prstClr>
          </a:solidFill>
        </p:spPr>
      </p:pic>
    </p:spTree>
    <p:extLst>
      <p:ext uri="{BB962C8B-B14F-4D97-AF65-F5344CB8AC3E}">
        <p14:creationId xmlns:p14="http://schemas.microsoft.com/office/powerpoint/2010/main" val="31894015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D37D62-B479-E7A1-2CA5-0CC1F5DB1D4A}"/>
            </a:ext>
          </a:extLst>
        </p:cNvPr>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6917F9DE-D741-87A8-5E56-8FD3AD599115}"/>
              </a:ext>
              <a:ext uri="{C183D7F6-B498-43B3-948B-1728B52AA6E4}">
                <adec:decorative xmlns:adec="http://schemas.microsoft.com/office/drawing/2017/decorative" val="1"/>
              </a:ext>
            </a:extLst>
          </p:cNvPr>
          <p:cNvSpPr>
            <a:spLocks noGrp="1"/>
          </p:cNvSpPr>
          <p:nvPr>
            <p:ph type="dt" sz="half" idx="14"/>
          </p:nvPr>
        </p:nvSpPr>
        <p:spPr/>
        <p:txBody>
          <a:bodyPr/>
          <a:lstStyle/>
          <a:p>
            <a:fld id="{094EC4B8-68CD-44A3-B172-19A87347D395}" type="datetime1">
              <a:rPr lang="sv-SE" smtClean="0"/>
              <a:t>2026-05-22</a:t>
            </a:fld>
            <a:endParaRPr lang="sv-SE"/>
          </a:p>
        </p:txBody>
      </p:sp>
      <p:sp>
        <p:nvSpPr>
          <p:cNvPr id="9" name="Rubrik 1">
            <a:extLst>
              <a:ext uri="{FF2B5EF4-FFF2-40B4-BE49-F238E27FC236}">
                <a16:creationId xmlns:a16="http://schemas.microsoft.com/office/drawing/2014/main" id="{66645A6A-F7B6-F31D-F452-31638EEFF6A0}"/>
              </a:ext>
            </a:extLst>
          </p:cNvPr>
          <p:cNvSpPr>
            <a:spLocks noGrp="1"/>
          </p:cNvSpPr>
          <p:nvPr>
            <p:ph type="title"/>
          </p:nvPr>
        </p:nvSpPr>
        <p:spPr>
          <a:xfrm>
            <a:off x="427470" y="278212"/>
            <a:ext cx="9804742" cy="1047750"/>
          </a:xfrm>
        </p:spPr>
        <p:txBody>
          <a:bodyPr/>
          <a:lstStyle/>
          <a:p>
            <a:r>
              <a:rPr lang="sv-SE" dirty="0"/>
              <a:t>Åtgärdsrapport Botaniska Trädgården</a:t>
            </a:r>
            <a:br>
              <a:rPr lang="sv-SE" dirty="0"/>
            </a:br>
            <a:endParaRPr lang="sv-SE" sz="2400" dirty="0"/>
          </a:p>
        </p:txBody>
      </p:sp>
      <p:pic>
        <p:nvPicPr>
          <p:cNvPr id="3" name="Bildobjekt 2" descr="Bildexempel från åtgärdsrapport för uppmätt manöverdon">
            <a:extLst>
              <a:ext uri="{FF2B5EF4-FFF2-40B4-BE49-F238E27FC236}">
                <a16:creationId xmlns:a16="http://schemas.microsoft.com/office/drawing/2014/main" id="{651AD6DD-5A6D-DED1-1B5C-9498B82281AD}"/>
              </a:ext>
            </a:extLst>
          </p:cNvPr>
          <p:cNvPicPr>
            <a:picLocks noChangeAspect="1"/>
          </p:cNvPicPr>
          <p:nvPr/>
        </p:nvPicPr>
        <p:blipFill>
          <a:blip r:embed="rId3"/>
          <a:stretch>
            <a:fillRect/>
          </a:stretch>
        </p:blipFill>
        <p:spPr>
          <a:xfrm>
            <a:off x="427470" y="1325962"/>
            <a:ext cx="7420146" cy="1188070"/>
          </a:xfrm>
          <a:prstGeom prst="rect">
            <a:avLst/>
          </a:prstGeom>
        </p:spPr>
      </p:pic>
      <p:pic>
        <p:nvPicPr>
          <p:cNvPr id="5" name="Bildobjekt 4" descr="Bild som föreställer dörr med tillhörande manöverdon">
            <a:extLst>
              <a:ext uri="{FF2B5EF4-FFF2-40B4-BE49-F238E27FC236}">
                <a16:creationId xmlns:a16="http://schemas.microsoft.com/office/drawing/2014/main" id="{71E3B952-5693-CD06-F96A-78773970C170}"/>
              </a:ext>
            </a:extLst>
          </p:cNvPr>
          <p:cNvPicPr>
            <a:picLocks noChangeAspect="1"/>
          </p:cNvPicPr>
          <p:nvPr/>
        </p:nvPicPr>
        <p:blipFill>
          <a:blip r:embed="rId4"/>
          <a:stretch>
            <a:fillRect/>
          </a:stretch>
        </p:blipFill>
        <p:spPr>
          <a:xfrm>
            <a:off x="427470" y="3058589"/>
            <a:ext cx="3347365" cy="2473449"/>
          </a:xfrm>
          <a:prstGeom prst="rect">
            <a:avLst/>
          </a:prstGeom>
        </p:spPr>
      </p:pic>
      <p:sp>
        <p:nvSpPr>
          <p:cNvPr id="6" name="textruta 5">
            <a:extLst>
              <a:ext uri="{FF2B5EF4-FFF2-40B4-BE49-F238E27FC236}">
                <a16:creationId xmlns:a16="http://schemas.microsoft.com/office/drawing/2014/main" id="{DAE3EFD1-598A-C5C5-B108-9BEC87D54F1D}"/>
              </a:ext>
            </a:extLst>
          </p:cNvPr>
          <p:cNvSpPr txBox="1"/>
          <p:nvPr/>
        </p:nvSpPr>
        <p:spPr>
          <a:xfrm>
            <a:off x="4392870" y="2771496"/>
            <a:ext cx="5297475" cy="3038652"/>
          </a:xfrm>
          <a:prstGeom prst="rect">
            <a:avLst/>
          </a:prstGeom>
          <a:noFill/>
        </p:spPr>
        <p:txBody>
          <a:bodyPr wrap="square" lIns="0" tIns="0" rIns="0" bIns="0" rtlCol="0">
            <a:spAutoFit/>
          </a:bodyPr>
          <a:lstStyle/>
          <a:p>
            <a:pPr marL="285750" indent="-285750" algn="l">
              <a:lnSpc>
                <a:spcPct val="130000"/>
              </a:lnSpc>
              <a:buFont typeface="Arial" panose="020B0604020202020204" pitchFamily="34" charset="0"/>
              <a:buChar char="•"/>
            </a:pPr>
            <a:r>
              <a:rPr lang="sv-SE" dirty="0"/>
              <a:t>Manöverdonet är placerat för nära dörrbladet (24 cm)</a:t>
            </a:r>
          </a:p>
          <a:p>
            <a:pPr marL="285750" indent="-285750">
              <a:lnSpc>
                <a:spcPct val="130000"/>
              </a:lnSpc>
              <a:buFont typeface="Arial" panose="020B0604020202020204" pitchFamily="34" charset="0"/>
              <a:buChar char="•"/>
            </a:pPr>
            <a:r>
              <a:rPr lang="sv-SE" dirty="0"/>
              <a:t>Avsteg görs med motiveringen: </a:t>
            </a:r>
          </a:p>
          <a:p>
            <a:pPr marL="742950" lvl="1" indent="-285750">
              <a:lnSpc>
                <a:spcPct val="130000"/>
              </a:lnSpc>
              <a:buFont typeface="Arial" panose="020B0604020202020204" pitchFamily="34" charset="0"/>
              <a:buChar char="•"/>
            </a:pPr>
            <a:r>
              <a:rPr lang="sv-SE" sz="1600" dirty="0"/>
              <a:t>Toaletten används inte av rullstolsanvändare</a:t>
            </a:r>
          </a:p>
          <a:p>
            <a:pPr marL="742950" lvl="1" indent="-285750">
              <a:lnSpc>
                <a:spcPct val="130000"/>
              </a:lnSpc>
              <a:buFont typeface="Arial" panose="020B0604020202020204" pitchFamily="34" charset="0"/>
              <a:buChar char="•"/>
            </a:pPr>
            <a:r>
              <a:rPr lang="sv-SE" sz="1600" dirty="0"/>
              <a:t>Det finns en RWC med bra placerat manöverdon</a:t>
            </a:r>
            <a:endParaRPr lang="sv-SE" sz="1600" u="sng" dirty="0"/>
          </a:p>
          <a:p>
            <a:pPr algn="l">
              <a:lnSpc>
                <a:spcPct val="130000"/>
              </a:lnSpc>
            </a:pPr>
            <a:r>
              <a:rPr lang="sv-SE" dirty="0"/>
              <a:t>Återkoppling: Manöverdon behöver inte åtgärdas pga. avståndet till hinder.  </a:t>
            </a:r>
          </a:p>
        </p:txBody>
      </p:sp>
    </p:spTree>
    <p:extLst>
      <p:ext uri="{BB962C8B-B14F-4D97-AF65-F5344CB8AC3E}">
        <p14:creationId xmlns:p14="http://schemas.microsoft.com/office/powerpoint/2010/main" val="31332591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8B3E9D4-90E6-1EB4-E11C-6720FC406D8F}"/>
              </a:ext>
            </a:extLst>
          </p:cNvPr>
          <p:cNvSpPr>
            <a:spLocks noGrp="1"/>
          </p:cNvSpPr>
          <p:nvPr>
            <p:ph type="title"/>
          </p:nvPr>
        </p:nvSpPr>
        <p:spPr>
          <a:xfrm>
            <a:off x="-910167" y="1614241"/>
            <a:ext cx="8636000" cy="1047750"/>
          </a:xfrm>
        </p:spPr>
        <p:txBody>
          <a:bodyPr/>
          <a:lstStyle/>
          <a:p>
            <a:pPr algn="ctr"/>
            <a:r>
              <a:rPr lang="sv-SE" sz="2600" dirty="0"/>
              <a:t>TD – </a:t>
            </a:r>
            <a:br>
              <a:rPr lang="sv-SE" sz="2600" dirty="0"/>
            </a:br>
            <a:r>
              <a:rPr lang="sv-SE" sz="2600" dirty="0"/>
              <a:t>Bra för alla, nödvändig för några</a:t>
            </a:r>
            <a:br>
              <a:rPr lang="sv-SE" sz="2600" dirty="0"/>
            </a:br>
            <a:endParaRPr lang="sv-SE" sz="2600" dirty="0"/>
          </a:p>
        </p:txBody>
      </p:sp>
      <p:sp>
        <p:nvSpPr>
          <p:cNvPr id="3" name="Platshållare för innehåll 2">
            <a:extLst>
              <a:ext uri="{FF2B5EF4-FFF2-40B4-BE49-F238E27FC236}">
                <a16:creationId xmlns:a16="http://schemas.microsoft.com/office/drawing/2014/main" id="{8995D801-3989-B496-D26C-55B1DC6393EC}"/>
              </a:ext>
            </a:extLst>
          </p:cNvPr>
          <p:cNvSpPr>
            <a:spLocks noGrp="1"/>
          </p:cNvSpPr>
          <p:nvPr>
            <p:ph sz="quarter" idx="14"/>
          </p:nvPr>
        </p:nvSpPr>
        <p:spPr>
          <a:xfrm>
            <a:off x="921999" y="2843806"/>
            <a:ext cx="5174001" cy="3756990"/>
          </a:xfrm>
        </p:spPr>
        <p:txBody>
          <a:bodyPr/>
          <a:lstStyle/>
          <a:p>
            <a:pPr marL="342900" indent="-342900">
              <a:buFont typeface="Arial" panose="020B0604020202020204" pitchFamily="34" charset="0"/>
              <a:buChar char="•"/>
            </a:pPr>
            <a:r>
              <a:rPr lang="sv-SE" sz="1800" dirty="0"/>
              <a:t>Bristande tillgänglighet innebär diskriminering</a:t>
            </a:r>
          </a:p>
          <a:p>
            <a:pPr marL="342900" indent="-342900">
              <a:buFont typeface="Arial" panose="020B0604020202020204" pitchFamily="34" charset="0"/>
              <a:buChar char="•"/>
            </a:pPr>
            <a:r>
              <a:rPr lang="sv-SE" sz="1800" dirty="0"/>
              <a:t>Arbete med tillgänglighet leder till ökad hälsa, demokrati och delaktighet</a:t>
            </a:r>
          </a:p>
          <a:p>
            <a:endParaRPr lang="sv-SE" sz="1800" dirty="0"/>
          </a:p>
        </p:txBody>
      </p:sp>
      <p:sp>
        <p:nvSpPr>
          <p:cNvPr id="5" name="Platshållare för datum 4">
            <a:extLst>
              <a:ext uri="{FF2B5EF4-FFF2-40B4-BE49-F238E27FC236}">
                <a16:creationId xmlns:a16="http://schemas.microsoft.com/office/drawing/2014/main" id="{F3BD88C3-70FF-299F-B393-859C7A8D36CA}"/>
              </a:ext>
              <a:ext uri="{C183D7F6-B498-43B3-948B-1728B52AA6E4}">
                <adec:decorative xmlns:adec="http://schemas.microsoft.com/office/drawing/2017/decorative" val="1"/>
              </a:ext>
            </a:extLst>
          </p:cNvPr>
          <p:cNvSpPr>
            <a:spLocks noGrp="1"/>
          </p:cNvSpPr>
          <p:nvPr>
            <p:ph type="dt" sz="half" idx="15"/>
          </p:nvPr>
        </p:nvSpPr>
        <p:spPr/>
        <p:txBody>
          <a:bodyPr/>
          <a:lstStyle/>
          <a:p>
            <a:fld id="{B0743B6B-FC1D-4E5C-878B-68715B5874CD}" type="datetime1">
              <a:rPr lang="sv-SE" smtClean="0"/>
              <a:t>2026-05-22</a:t>
            </a:fld>
            <a:endParaRPr lang="sv-SE"/>
          </a:p>
        </p:txBody>
      </p:sp>
      <p:pic>
        <p:nvPicPr>
          <p:cNvPr id="6" name="Platshållare för bild 6" descr="En person i rullstol som använder en ramp för att komma in i en byggnad med röd träfasad och vita detaljer. Bilden belyser tillgänglighet och anpassning av entréer med växter och skyltar runt ingången.">
            <a:extLst>
              <a:ext uri="{FF2B5EF4-FFF2-40B4-BE49-F238E27FC236}">
                <a16:creationId xmlns:a16="http://schemas.microsoft.com/office/drawing/2014/main" id="{F43FE4C3-FBFC-CF9F-9EAB-3B1CCC19A2B2}"/>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22591" r="22591"/>
          <a:stretch>
            <a:fillRect/>
          </a:stretch>
        </p:blipFill>
        <p:spPr>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prstClr val="white">
              <a:lumMod val="95000"/>
            </a:prstClr>
          </a:solidFill>
        </p:spPr>
      </p:pic>
    </p:spTree>
    <p:extLst>
      <p:ext uri="{BB962C8B-B14F-4D97-AF65-F5344CB8AC3E}">
        <p14:creationId xmlns:p14="http://schemas.microsoft.com/office/powerpoint/2010/main" val="18159926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0F8E2B6-8287-C3D5-BB94-55DA41396AF9}"/>
              </a:ext>
            </a:extLst>
          </p:cNvPr>
          <p:cNvSpPr>
            <a:spLocks noGrp="1"/>
          </p:cNvSpPr>
          <p:nvPr>
            <p:ph type="title"/>
          </p:nvPr>
        </p:nvSpPr>
        <p:spPr/>
        <p:txBody>
          <a:bodyPr/>
          <a:lstStyle/>
          <a:p>
            <a:r>
              <a:rPr lang="sv-SE" sz="3200" dirty="0"/>
              <a:t>Vill du veta mer?</a:t>
            </a:r>
          </a:p>
        </p:txBody>
      </p:sp>
      <p:sp>
        <p:nvSpPr>
          <p:cNvPr id="3" name="Platshållare för innehåll 2">
            <a:extLst>
              <a:ext uri="{FF2B5EF4-FFF2-40B4-BE49-F238E27FC236}">
                <a16:creationId xmlns:a16="http://schemas.microsoft.com/office/drawing/2014/main" id="{9F677FE2-1FE4-4BDA-D1D6-7210ACDCCE7B}"/>
              </a:ext>
            </a:extLst>
          </p:cNvPr>
          <p:cNvSpPr>
            <a:spLocks noGrp="1"/>
          </p:cNvSpPr>
          <p:nvPr>
            <p:ph sz="quarter" idx="13"/>
          </p:nvPr>
        </p:nvSpPr>
        <p:spPr/>
        <p:txBody>
          <a:bodyPr/>
          <a:lstStyle/>
          <a:p>
            <a:r>
              <a:rPr lang="sv-SE" dirty="0">
                <a:hlinkClick r:id="rId3"/>
              </a:rPr>
              <a:t>Enhet Tillgänglighet Fastighet</a:t>
            </a:r>
            <a:endParaRPr lang="sv-SE" dirty="0"/>
          </a:p>
          <a:p>
            <a:r>
              <a:rPr lang="sv-SE" dirty="0">
                <a:hlinkClick r:id="rId4"/>
              </a:rPr>
              <a:t>TD:s webbplats</a:t>
            </a:r>
            <a:endParaRPr lang="sv-SE" dirty="0"/>
          </a:p>
          <a:p>
            <a:r>
              <a:rPr lang="sv-SE" dirty="0">
                <a:hlinkClick r:id="rId5"/>
              </a:rPr>
              <a:t>Fysisk tillgänglighet</a:t>
            </a:r>
            <a:endParaRPr lang="sv-SE" dirty="0"/>
          </a:p>
          <a:p>
            <a:r>
              <a:rPr lang="sv-SE" dirty="0">
                <a:hlinkClick r:id="rId6"/>
              </a:rPr>
              <a:t>Skyltenheten</a:t>
            </a:r>
            <a:endParaRPr lang="sv-SE" dirty="0"/>
          </a:p>
          <a:p>
            <a:endParaRPr lang="sv-SE" dirty="0"/>
          </a:p>
          <a:p>
            <a:endParaRPr lang="sv-SE" dirty="0"/>
          </a:p>
        </p:txBody>
      </p:sp>
      <p:sp>
        <p:nvSpPr>
          <p:cNvPr id="4" name="Platshållare för datum 3">
            <a:extLst>
              <a:ext uri="{FF2B5EF4-FFF2-40B4-BE49-F238E27FC236}">
                <a16:creationId xmlns:a16="http://schemas.microsoft.com/office/drawing/2014/main" id="{B9BB675F-6ED0-4E7F-76CC-69E928B272B7}"/>
              </a:ext>
              <a:ext uri="{C183D7F6-B498-43B3-948B-1728B52AA6E4}">
                <adec:decorative xmlns:adec="http://schemas.microsoft.com/office/drawing/2017/decorative" val="1"/>
              </a:ext>
            </a:extLst>
          </p:cNvPr>
          <p:cNvSpPr>
            <a:spLocks noGrp="1"/>
          </p:cNvSpPr>
          <p:nvPr>
            <p:ph type="dt" sz="half" idx="14"/>
          </p:nvPr>
        </p:nvSpPr>
        <p:spPr/>
        <p:txBody>
          <a:bodyPr/>
          <a:lstStyle/>
          <a:p>
            <a:fld id="{094EC4B8-68CD-44A3-B172-19A87347D395}" type="datetime1">
              <a:rPr lang="sv-SE" smtClean="0"/>
              <a:t>2026-05-22</a:t>
            </a:fld>
            <a:endParaRPr lang="sv-SE"/>
          </a:p>
        </p:txBody>
      </p:sp>
      <p:pic>
        <p:nvPicPr>
          <p:cNvPr id="5" name="Bildobjekt 4">
            <a:extLst>
              <a:ext uri="{FF2B5EF4-FFF2-40B4-BE49-F238E27FC236}">
                <a16:creationId xmlns:a16="http://schemas.microsoft.com/office/drawing/2014/main" id="{AB376AC7-2057-E8B3-58F2-A409CF6134C2}"/>
              </a:ext>
              <a:ext uri="{C183D7F6-B498-43B3-948B-1728B52AA6E4}">
                <adec:decorative xmlns:adec="http://schemas.microsoft.com/office/drawing/2017/decorative" val="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614045" y="5091134"/>
            <a:ext cx="851275" cy="774976"/>
          </a:xfrm>
          <a:prstGeom prst="rect">
            <a:avLst/>
          </a:prstGeom>
        </p:spPr>
      </p:pic>
      <p:pic>
        <p:nvPicPr>
          <p:cNvPr id="6" name="Bildobjekt 5">
            <a:extLst>
              <a:ext uri="{FF2B5EF4-FFF2-40B4-BE49-F238E27FC236}">
                <a16:creationId xmlns:a16="http://schemas.microsoft.com/office/drawing/2014/main" id="{86E9A111-945D-851F-C58F-C6C7C91F6A25}"/>
              </a:ext>
              <a:ext uri="{C183D7F6-B498-43B3-948B-1728B52AA6E4}">
                <adec:decorative xmlns:adec="http://schemas.microsoft.com/office/drawing/2017/decorative" val="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51235" y="5185141"/>
            <a:ext cx="680970" cy="680970"/>
          </a:xfrm>
          <a:prstGeom prst="rect">
            <a:avLst/>
          </a:prstGeom>
        </p:spPr>
      </p:pic>
      <p:pic>
        <p:nvPicPr>
          <p:cNvPr id="7" name="Platshållare för innehåll 7">
            <a:extLst>
              <a:ext uri="{FF2B5EF4-FFF2-40B4-BE49-F238E27FC236}">
                <a16:creationId xmlns:a16="http://schemas.microsoft.com/office/drawing/2014/main" id="{A0F8C891-EF37-13E7-2D0B-6F9E0F82CA5F}"/>
              </a:ext>
              <a:ext uri="{C183D7F6-B498-43B3-948B-1728B52AA6E4}">
                <adec:decorative xmlns:adec="http://schemas.microsoft.com/office/drawing/2017/decorative" val="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944243" y="5185141"/>
            <a:ext cx="680970" cy="680970"/>
          </a:xfrm>
          <a:prstGeom prst="rect">
            <a:avLst/>
          </a:prstGeom>
        </p:spPr>
      </p:pic>
      <p:pic>
        <p:nvPicPr>
          <p:cNvPr id="8" name="Bildobjekt 7">
            <a:extLst>
              <a:ext uri="{FF2B5EF4-FFF2-40B4-BE49-F238E27FC236}">
                <a16:creationId xmlns:a16="http://schemas.microsoft.com/office/drawing/2014/main" id="{BB1F97BE-A459-BF63-E5BF-5C32E61ABA2B}"/>
              </a:ext>
              <a:ext uri="{C183D7F6-B498-43B3-948B-1728B52AA6E4}">
                <adec:decorative xmlns:adec="http://schemas.microsoft.com/office/drawing/2017/decorative" val="1"/>
              </a:ext>
            </a:extLst>
          </p:cNvPr>
          <p:cNvPicPr>
            <a:picLocks noChangeAspect="1"/>
          </p:cNvPicPr>
          <p:nvPr/>
        </p:nvPicPr>
        <p:blipFill>
          <a:blip r:embed="rId10"/>
          <a:stretch>
            <a:fillRect/>
          </a:stretch>
        </p:blipFill>
        <p:spPr>
          <a:xfrm>
            <a:off x="4502989" y="5221313"/>
            <a:ext cx="615033" cy="608626"/>
          </a:xfrm>
          <a:prstGeom prst="rect">
            <a:avLst/>
          </a:prstGeom>
        </p:spPr>
      </p:pic>
      <p:pic>
        <p:nvPicPr>
          <p:cNvPr id="9" name="Bildobjekt 8">
            <a:extLst>
              <a:ext uri="{FF2B5EF4-FFF2-40B4-BE49-F238E27FC236}">
                <a16:creationId xmlns:a16="http://schemas.microsoft.com/office/drawing/2014/main" id="{E22546D3-6871-5055-162A-C5916FBEB8E0}"/>
              </a:ext>
              <a:ext uri="{C183D7F6-B498-43B3-948B-1728B52AA6E4}">
                <adec:decorative xmlns:adec="http://schemas.microsoft.com/office/drawing/2017/decorative" val="1"/>
              </a:ext>
            </a:extLst>
          </p:cNvPr>
          <p:cNvPicPr>
            <a:picLocks noChangeAspect="1"/>
          </p:cNvPicPr>
          <p:nvPr/>
        </p:nvPicPr>
        <p:blipFill>
          <a:blip r:embed="rId11"/>
          <a:stretch>
            <a:fillRect/>
          </a:stretch>
        </p:blipFill>
        <p:spPr>
          <a:xfrm>
            <a:off x="6096000" y="4993920"/>
            <a:ext cx="3093163" cy="969404"/>
          </a:xfrm>
          <a:prstGeom prst="rect">
            <a:avLst/>
          </a:prstGeom>
        </p:spPr>
      </p:pic>
    </p:spTree>
    <p:extLst>
      <p:ext uri="{BB962C8B-B14F-4D97-AF65-F5344CB8AC3E}">
        <p14:creationId xmlns:p14="http://schemas.microsoft.com/office/powerpoint/2010/main" val="34097464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C2D2EE-ED6C-7C9A-ECB8-6CE67FD59378}"/>
            </a:ext>
          </a:extLst>
        </p:cNvPr>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13B353A9-5236-F6F6-DB39-D2D06397A3A1}"/>
              </a:ext>
              <a:ext uri="{C183D7F6-B498-43B3-948B-1728B52AA6E4}">
                <adec:decorative xmlns:adec="http://schemas.microsoft.com/office/drawing/2017/decorative" val="1"/>
              </a:ext>
            </a:extLst>
          </p:cNvPr>
          <p:cNvSpPr>
            <a:spLocks noGrp="1"/>
          </p:cNvSpPr>
          <p:nvPr>
            <p:ph type="dt" sz="half" idx="14"/>
          </p:nvPr>
        </p:nvSpPr>
        <p:spPr/>
        <p:txBody>
          <a:bodyPr/>
          <a:lstStyle/>
          <a:p>
            <a:fld id="{094EC4B8-68CD-44A3-B172-19A87347D395}" type="datetime1">
              <a:rPr lang="sv-SE" smtClean="0"/>
              <a:t>2026-05-22</a:t>
            </a:fld>
            <a:endParaRPr lang="sv-SE"/>
          </a:p>
        </p:txBody>
      </p:sp>
      <p:sp>
        <p:nvSpPr>
          <p:cNvPr id="8" name="Rubrik 7">
            <a:extLst>
              <a:ext uri="{FF2B5EF4-FFF2-40B4-BE49-F238E27FC236}">
                <a16:creationId xmlns:a16="http://schemas.microsoft.com/office/drawing/2014/main" id="{AA705878-D692-8FDF-0B40-96D4F6BA1CC8}"/>
              </a:ext>
            </a:extLst>
          </p:cNvPr>
          <p:cNvSpPr>
            <a:spLocks noGrp="1"/>
          </p:cNvSpPr>
          <p:nvPr>
            <p:ph type="title"/>
          </p:nvPr>
        </p:nvSpPr>
        <p:spPr/>
        <p:txBody>
          <a:bodyPr/>
          <a:lstStyle/>
          <a:p>
            <a:r>
              <a:rPr lang="sv-SE" dirty="0"/>
              <a:t>TD – Bra för alla, nödvändigt för några </a:t>
            </a:r>
          </a:p>
        </p:txBody>
      </p:sp>
      <p:pic>
        <p:nvPicPr>
          <p:cNvPr id="9" name="Picture 2" descr="Illustration med färgglada silhuetter av människor i olika åldrar och med olika funktionsvariationer som visar tillgänglighetens betydelse. Talbubblor anger att tillgänglighet är nödvändigt för 10 %, bekvämt för 100 % och bra för 40 % av befolkningen.">
            <a:extLst>
              <a:ext uri="{FF2B5EF4-FFF2-40B4-BE49-F238E27FC236}">
                <a16:creationId xmlns:a16="http://schemas.microsoft.com/office/drawing/2014/main" id="{F63832E1-3B93-5EBC-4B25-8D8A6DB57D1C}"/>
              </a:ext>
            </a:extLst>
          </p:cNvPr>
          <p:cNvPicPr>
            <a:picLocks noChangeAspect="1" noChangeArrowheads="1"/>
          </p:cNvPicPr>
          <p:nvPr/>
        </p:nvPicPr>
        <p:blipFill>
          <a:blip r:embed="rId3" cstate="print"/>
          <a:srcRect/>
          <a:stretch>
            <a:fillRect/>
          </a:stretch>
        </p:blipFill>
        <p:spPr bwMode="auto">
          <a:xfrm>
            <a:off x="1606107" y="1473466"/>
            <a:ext cx="7631469" cy="4438080"/>
          </a:xfrm>
          <a:prstGeom prst="rect">
            <a:avLst/>
          </a:prstGeom>
          <a:noFill/>
        </p:spPr>
      </p:pic>
    </p:spTree>
    <p:extLst>
      <p:ext uri="{BB962C8B-B14F-4D97-AF65-F5344CB8AC3E}">
        <p14:creationId xmlns:p14="http://schemas.microsoft.com/office/powerpoint/2010/main" val="25560517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1A5643C-BD1A-B24B-477E-EF3FAD62C94A}"/>
              </a:ext>
            </a:extLst>
          </p:cNvPr>
          <p:cNvSpPr>
            <a:spLocks noGrp="1"/>
          </p:cNvSpPr>
          <p:nvPr>
            <p:ph type="title"/>
          </p:nvPr>
        </p:nvSpPr>
        <p:spPr/>
        <p:txBody>
          <a:bodyPr/>
          <a:lstStyle/>
          <a:p>
            <a:r>
              <a:rPr lang="sv-SE"/>
              <a:t>Bakgrund</a:t>
            </a:r>
          </a:p>
        </p:txBody>
      </p:sp>
      <p:sp>
        <p:nvSpPr>
          <p:cNvPr id="3" name="Platshållare för innehåll 2">
            <a:extLst>
              <a:ext uri="{FF2B5EF4-FFF2-40B4-BE49-F238E27FC236}">
                <a16:creationId xmlns:a16="http://schemas.microsoft.com/office/drawing/2014/main" id="{1BF687E6-D254-21CA-2A2B-2C58DE8314C2}"/>
              </a:ext>
            </a:extLst>
          </p:cNvPr>
          <p:cNvSpPr>
            <a:spLocks noGrp="1"/>
          </p:cNvSpPr>
          <p:nvPr>
            <p:ph sz="quarter" idx="13"/>
          </p:nvPr>
        </p:nvSpPr>
        <p:spPr>
          <a:xfrm>
            <a:off x="872067" y="1942570"/>
            <a:ext cx="8650817" cy="3311526"/>
          </a:xfrm>
        </p:spPr>
        <p:txBody>
          <a:bodyPr/>
          <a:lstStyle/>
          <a:p>
            <a:r>
              <a:rPr lang="sv-SE" sz="1800"/>
              <a:t>Framtagen 2005 av Västra Götalandsregionen (VGR), Turistrådet Västsverige och den samlade funktionshindersrörelsen</a:t>
            </a:r>
          </a:p>
          <a:p>
            <a:r>
              <a:rPr lang="sv-SE" sz="1800"/>
              <a:t>Ett verktyg för att motverka diskriminering</a:t>
            </a:r>
          </a:p>
          <a:p>
            <a:pPr lvl="1"/>
            <a:r>
              <a:rPr lang="sv-SE" sz="1600"/>
              <a:t>TD ger besökare information om den fysiska tillgängligheten inför ett besök och möjlighet att förbereda sig</a:t>
            </a:r>
          </a:p>
          <a:p>
            <a:pPr lvl="1"/>
            <a:r>
              <a:rPr lang="sv-SE" sz="1600"/>
              <a:t>TD kan användas för att följa upp och planera åtgärder för att förbättra den fysiska tillgängligheten</a:t>
            </a:r>
          </a:p>
          <a:p>
            <a:r>
              <a:rPr lang="sv-SE" sz="1800"/>
              <a:t>TD förvaltas, underhålls och utvecklas av VGR</a:t>
            </a:r>
          </a:p>
          <a:p>
            <a:endParaRPr lang="sv-SE" sz="1800"/>
          </a:p>
        </p:txBody>
      </p:sp>
      <p:sp>
        <p:nvSpPr>
          <p:cNvPr id="4" name="Platshållare för datum 3">
            <a:extLst>
              <a:ext uri="{FF2B5EF4-FFF2-40B4-BE49-F238E27FC236}">
                <a16:creationId xmlns:a16="http://schemas.microsoft.com/office/drawing/2014/main" id="{F092AAE3-26FB-3716-E392-864876E6D982}"/>
              </a:ext>
            </a:extLst>
          </p:cNvPr>
          <p:cNvSpPr>
            <a:spLocks noGrp="1"/>
          </p:cNvSpPr>
          <p:nvPr>
            <p:ph type="dt" sz="half" idx="14"/>
          </p:nvPr>
        </p:nvSpPr>
        <p:spPr/>
        <p:txBody>
          <a:bodyPr/>
          <a:lstStyle/>
          <a:p>
            <a:fld id="{094EC4B8-68CD-44A3-B172-19A87347D395}" type="datetime1">
              <a:rPr lang="sv-SE" smtClean="0"/>
              <a:t>2026-05-22</a:t>
            </a:fld>
            <a:endParaRPr lang="sv-SE"/>
          </a:p>
        </p:txBody>
      </p:sp>
    </p:spTree>
    <p:extLst>
      <p:ext uri="{BB962C8B-B14F-4D97-AF65-F5344CB8AC3E}">
        <p14:creationId xmlns:p14="http://schemas.microsoft.com/office/powerpoint/2010/main" val="28013479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4478365-EAF7-6F81-1B5F-85DCE5B0CF89}"/>
              </a:ext>
            </a:extLst>
          </p:cNvPr>
          <p:cNvSpPr>
            <a:spLocks noGrp="1"/>
          </p:cNvSpPr>
          <p:nvPr>
            <p:ph type="title"/>
          </p:nvPr>
        </p:nvSpPr>
        <p:spPr>
          <a:xfrm>
            <a:off x="1100667" y="425716"/>
            <a:ext cx="4995333" cy="1047750"/>
          </a:xfrm>
        </p:spPr>
        <p:txBody>
          <a:bodyPr anchor="b">
            <a:normAutofit/>
          </a:bodyPr>
          <a:lstStyle/>
          <a:p>
            <a:r>
              <a:rPr lang="sv-SE" dirty="0"/>
              <a:t>TD:s spridning</a:t>
            </a:r>
          </a:p>
        </p:txBody>
      </p:sp>
      <p:sp>
        <p:nvSpPr>
          <p:cNvPr id="9" name="textruta 8">
            <a:extLst>
              <a:ext uri="{FF2B5EF4-FFF2-40B4-BE49-F238E27FC236}">
                <a16:creationId xmlns:a16="http://schemas.microsoft.com/office/drawing/2014/main" id="{F2963AAE-3E89-1E54-2F24-420E93A9C7B7}"/>
              </a:ext>
            </a:extLst>
          </p:cNvPr>
          <p:cNvSpPr txBox="1"/>
          <p:nvPr/>
        </p:nvSpPr>
        <p:spPr>
          <a:xfrm>
            <a:off x="1093045" y="2244060"/>
            <a:ext cx="5002955" cy="2369880"/>
          </a:xfrm>
          <a:prstGeom prst="rect">
            <a:avLst/>
          </a:prstGeom>
          <a:noFill/>
        </p:spPr>
        <p:txBody>
          <a:bodyPr wrap="square" lIns="0" tIns="0" rIns="0" bIns="0" rtlCol="0">
            <a:spAutoFit/>
          </a:bodyPr>
          <a:lstStyle/>
          <a:p>
            <a:pPr marL="342900" indent="-342900" algn="l">
              <a:buFont typeface="Arial" panose="020B0604020202020204" pitchFamily="34" charset="0"/>
              <a:buChar char="•"/>
            </a:pPr>
            <a:r>
              <a:rPr lang="sv-SE" sz="2200" dirty="0"/>
              <a:t>61 avtalsparter</a:t>
            </a:r>
          </a:p>
          <a:p>
            <a:pPr marL="342900" indent="-342900" algn="l">
              <a:buFont typeface="Arial" panose="020B0604020202020204" pitchFamily="34" charset="0"/>
              <a:buChar char="•"/>
            </a:pPr>
            <a:endParaRPr lang="sv-SE" sz="2200" dirty="0"/>
          </a:p>
          <a:p>
            <a:pPr marL="342900" indent="-342900" algn="l">
              <a:buFont typeface="Arial" panose="020B0604020202020204" pitchFamily="34" charset="0"/>
              <a:buChar char="•"/>
            </a:pPr>
            <a:r>
              <a:rPr lang="sv-SE" sz="2200" dirty="0"/>
              <a:t>7499 publicerade anläggningar</a:t>
            </a:r>
          </a:p>
          <a:p>
            <a:pPr marL="342900" indent="-342900" algn="l">
              <a:buFont typeface="Arial" panose="020B0604020202020204" pitchFamily="34" charset="0"/>
              <a:buChar char="•"/>
            </a:pPr>
            <a:endParaRPr lang="sv-SE" sz="2200" dirty="0"/>
          </a:p>
          <a:p>
            <a:pPr marL="342900" indent="-342900" algn="l">
              <a:buFont typeface="Arial" panose="020B0604020202020204" pitchFamily="34" charset="0"/>
              <a:buChar char="•"/>
            </a:pPr>
            <a:r>
              <a:rPr lang="sv-SE" sz="2200" dirty="0"/>
              <a:t>280.000 antal sökträffar/år</a:t>
            </a:r>
          </a:p>
          <a:p>
            <a:pPr marL="342900" indent="-342900" algn="l">
              <a:buFont typeface="Arial" panose="020B0604020202020204" pitchFamily="34" charset="0"/>
              <a:buChar char="•"/>
            </a:pPr>
            <a:endParaRPr lang="sv-SE" sz="2200" dirty="0"/>
          </a:p>
          <a:p>
            <a:pPr marL="342900" indent="-342900" algn="l">
              <a:buFont typeface="Arial" panose="020B0604020202020204" pitchFamily="34" charset="0"/>
              <a:buChar char="•"/>
            </a:pPr>
            <a:r>
              <a:rPr lang="sv-SE" sz="2200" dirty="0"/>
              <a:t>400 registrerade användare</a:t>
            </a:r>
          </a:p>
        </p:txBody>
      </p:sp>
      <p:pic>
        <p:nvPicPr>
          <p:cNvPr id="5" name="Bildobjekt 4" descr="Karta över lägsta och mellersta Sverige. Utplacerade gula punkter med antal anläggningar visar var i landet anläggningarna finns,.">
            <a:extLst>
              <a:ext uri="{FF2B5EF4-FFF2-40B4-BE49-F238E27FC236}">
                <a16:creationId xmlns:a16="http://schemas.microsoft.com/office/drawing/2014/main" id="{08825E9F-1782-3575-A883-FB79F3552D6D}"/>
              </a:ext>
            </a:extLst>
          </p:cNvPr>
          <p:cNvPicPr>
            <a:picLocks noChangeAspect="1"/>
          </p:cNvPicPr>
          <p:nvPr/>
        </p:nvPicPr>
        <p:blipFill>
          <a:blip r:embed="rId3"/>
          <a:srcRect t="35075" r="-1" b="-1"/>
          <a:stretch>
            <a:fillRect/>
          </a:stretch>
        </p:blipFill>
        <p:spPr>
          <a:xfrm>
            <a:off x="6801696" y="380998"/>
            <a:ext cx="5002954" cy="6071396"/>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noFill/>
        </p:spPr>
      </p:pic>
      <p:sp>
        <p:nvSpPr>
          <p:cNvPr id="4" name="Platshållare för datum 3">
            <a:extLst>
              <a:ext uri="{FF2B5EF4-FFF2-40B4-BE49-F238E27FC236}">
                <a16:creationId xmlns:a16="http://schemas.microsoft.com/office/drawing/2014/main" id="{8C513E81-E2C6-BB43-289B-D92890D07C57}"/>
              </a:ext>
              <a:ext uri="{C183D7F6-B498-43B3-948B-1728B52AA6E4}">
                <adec:decorative xmlns:adec="http://schemas.microsoft.com/office/drawing/2017/decorative" val="1"/>
              </a:ext>
            </a:extLst>
          </p:cNvPr>
          <p:cNvSpPr>
            <a:spLocks noGrp="1"/>
          </p:cNvSpPr>
          <p:nvPr>
            <p:ph type="dt" sz="half" idx="15"/>
          </p:nvPr>
        </p:nvSpPr>
        <p:spPr>
          <a:xfrm>
            <a:off x="10901363" y="136525"/>
            <a:ext cx="908050" cy="141687"/>
          </a:xfrm>
        </p:spPr>
        <p:txBody>
          <a:bodyPr anchor="ctr">
            <a:normAutofit/>
          </a:bodyPr>
          <a:lstStyle/>
          <a:p>
            <a:pPr>
              <a:spcAft>
                <a:spcPts val="600"/>
              </a:spcAft>
            </a:pPr>
            <a:fld id="{094EC4B8-68CD-44A3-B172-19A87347D395}" type="datetime1">
              <a:rPr lang="sv-SE" smtClean="0"/>
              <a:pPr>
                <a:spcAft>
                  <a:spcPts val="600"/>
                </a:spcAft>
              </a:pPr>
              <a:t>2026-05-22</a:t>
            </a:fld>
            <a:endParaRPr lang="sv-SE"/>
          </a:p>
        </p:txBody>
      </p:sp>
    </p:spTree>
    <p:extLst>
      <p:ext uri="{BB962C8B-B14F-4D97-AF65-F5344CB8AC3E}">
        <p14:creationId xmlns:p14="http://schemas.microsoft.com/office/powerpoint/2010/main" val="6156196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A68C4C4-932B-7515-CA96-5488EDA88038}"/>
              </a:ext>
            </a:extLst>
          </p:cNvPr>
          <p:cNvSpPr>
            <a:spLocks noGrp="1"/>
          </p:cNvSpPr>
          <p:nvPr>
            <p:ph type="title"/>
          </p:nvPr>
        </p:nvSpPr>
        <p:spPr/>
        <p:txBody>
          <a:bodyPr/>
          <a:lstStyle/>
          <a:p>
            <a:r>
              <a:rPr lang="sv-SE" dirty="0"/>
              <a:t>Ansluta till TD</a:t>
            </a:r>
          </a:p>
        </p:txBody>
      </p:sp>
      <p:sp>
        <p:nvSpPr>
          <p:cNvPr id="3" name="Platshållare för innehåll 2">
            <a:extLst>
              <a:ext uri="{FF2B5EF4-FFF2-40B4-BE49-F238E27FC236}">
                <a16:creationId xmlns:a16="http://schemas.microsoft.com/office/drawing/2014/main" id="{BE10E575-D6FC-A8AC-3762-9D957F389A36}"/>
              </a:ext>
            </a:extLst>
          </p:cNvPr>
          <p:cNvSpPr>
            <a:spLocks noGrp="1"/>
          </p:cNvSpPr>
          <p:nvPr>
            <p:ph sz="quarter" idx="13"/>
          </p:nvPr>
        </p:nvSpPr>
        <p:spPr>
          <a:xfrm>
            <a:off x="1092200" y="2269365"/>
            <a:ext cx="8650817" cy="3311526"/>
          </a:xfrm>
        </p:spPr>
        <p:txBody>
          <a:bodyPr/>
          <a:lstStyle/>
          <a:p>
            <a:r>
              <a:rPr lang="sv-SE" sz="1800" dirty="0"/>
              <a:t>Samarbetsavtal baserat på invånarantal</a:t>
            </a:r>
          </a:p>
          <a:p>
            <a:r>
              <a:rPr lang="sv-SE" sz="1800" dirty="0"/>
              <a:t>Val av inventeringstyp</a:t>
            </a:r>
          </a:p>
          <a:p>
            <a:r>
              <a:rPr lang="sv-SE" sz="1800" dirty="0"/>
              <a:t>Utbildning</a:t>
            </a:r>
          </a:p>
          <a:p>
            <a:pPr lvl="1"/>
            <a:r>
              <a:rPr lang="sv-SE" sz="1600" dirty="0"/>
              <a:t>Besöksinventering</a:t>
            </a:r>
          </a:p>
          <a:p>
            <a:pPr lvl="1"/>
            <a:r>
              <a:rPr lang="sv-SE" sz="1600" dirty="0"/>
              <a:t>Åtgärdsinventering (kräver sakkunnighet i tillgänglighet)</a:t>
            </a:r>
          </a:p>
          <a:p>
            <a:endParaRPr lang="sv-SE" dirty="0"/>
          </a:p>
        </p:txBody>
      </p:sp>
      <p:sp>
        <p:nvSpPr>
          <p:cNvPr id="4" name="Platshållare för datum 3">
            <a:extLst>
              <a:ext uri="{FF2B5EF4-FFF2-40B4-BE49-F238E27FC236}">
                <a16:creationId xmlns:a16="http://schemas.microsoft.com/office/drawing/2014/main" id="{64CB868B-B3C2-7997-B285-5EA3B25F6561}"/>
              </a:ext>
              <a:ext uri="{C183D7F6-B498-43B3-948B-1728B52AA6E4}">
                <adec:decorative xmlns:adec="http://schemas.microsoft.com/office/drawing/2017/decorative" val="1"/>
              </a:ext>
            </a:extLst>
          </p:cNvPr>
          <p:cNvSpPr>
            <a:spLocks noGrp="1"/>
          </p:cNvSpPr>
          <p:nvPr>
            <p:ph type="dt" sz="half" idx="14"/>
          </p:nvPr>
        </p:nvSpPr>
        <p:spPr/>
        <p:txBody>
          <a:bodyPr/>
          <a:lstStyle/>
          <a:p>
            <a:fld id="{094EC4B8-68CD-44A3-B172-19A87347D395}" type="datetime1">
              <a:rPr lang="sv-SE" smtClean="0"/>
              <a:t>2026-05-22</a:t>
            </a:fld>
            <a:endParaRPr lang="sv-SE"/>
          </a:p>
        </p:txBody>
      </p:sp>
    </p:spTree>
    <p:extLst>
      <p:ext uri="{BB962C8B-B14F-4D97-AF65-F5344CB8AC3E}">
        <p14:creationId xmlns:p14="http://schemas.microsoft.com/office/powerpoint/2010/main" val="1221444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A32F815-CD6E-D3A3-F5B1-49896D5B55DF}"/>
              </a:ext>
            </a:extLst>
          </p:cNvPr>
          <p:cNvSpPr>
            <a:spLocks noGrp="1"/>
          </p:cNvSpPr>
          <p:nvPr>
            <p:ph type="title"/>
          </p:nvPr>
        </p:nvSpPr>
        <p:spPr/>
        <p:txBody>
          <a:bodyPr/>
          <a:lstStyle/>
          <a:p>
            <a:r>
              <a:rPr lang="sv-SE" dirty="0"/>
              <a:t>Valmöjligheter</a:t>
            </a:r>
          </a:p>
        </p:txBody>
      </p:sp>
      <p:sp>
        <p:nvSpPr>
          <p:cNvPr id="3" name="Platshållare för innehåll 2">
            <a:extLst>
              <a:ext uri="{FF2B5EF4-FFF2-40B4-BE49-F238E27FC236}">
                <a16:creationId xmlns:a16="http://schemas.microsoft.com/office/drawing/2014/main" id="{CA5424FF-8919-1695-920D-54027DCFCE54}"/>
              </a:ext>
            </a:extLst>
          </p:cNvPr>
          <p:cNvSpPr>
            <a:spLocks noGrp="1"/>
          </p:cNvSpPr>
          <p:nvPr>
            <p:ph sz="quarter" idx="13"/>
          </p:nvPr>
        </p:nvSpPr>
        <p:spPr>
          <a:xfrm>
            <a:off x="922866" y="2196569"/>
            <a:ext cx="8650817" cy="3311526"/>
          </a:xfrm>
        </p:spPr>
        <p:txBody>
          <a:bodyPr/>
          <a:lstStyle/>
          <a:p>
            <a:r>
              <a:rPr lang="sv-SE" sz="1800" b="1" dirty="0"/>
              <a:t>Besöksinventering</a:t>
            </a:r>
          </a:p>
          <a:p>
            <a:pPr lvl="1"/>
            <a:r>
              <a:rPr lang="sv-SE" sz="1600" dirty="0"/>
              <a:t>Riktar sig till den som vill fokusera på att visa upp den fysiska tillgängligheten för besökare på webbplatsen inför deras besök.  </a:t>
            </a:r>
          </a:p>
          <a:p>
            <a:pPr lvl="1"/>
            <a:endParaRPr lang="sv-SE" sz="1600" dirty="0"/>
          </a:p>
          <a:p>
            <a:r>
              <a:rPr lang="sv-SE" sz="1800" b="1" dirty="0"/>
              <a:t>Åtgärdsinventering</a:t>
            </a:r>
          </a:p>
          <a:p>
            <a:pPr lvl="1"/>
            <a:r>
              <a:rPr lang="sv-SE" sz="1600" dirty="0"/>
              <a:t>Riktar sig till den som vill fokusera på att följa upp, redovisa och genomföra åtgärder för att förbättra den fysiska tillgängligheten. För att arbeta med åtgärdsinventering rekommenderas certifierad eller sakkunnig expertis inom fysisk tillgänglighet.</a:t>
            </a:r>
          </a:p>
        </p:txBody>
      </p:sp>
      <p:sp>
        <p:nvSpPr>
          <p:cNvPr id="4" name="Platshållare för datum 3">
            <a:extLst>
              <a:ext uri="{FF2B5EF4-FFF2-40B4-BE49-F238E27FC236}">
                <a16:creationId xmlns:a16="http://schemas.microsoft.com/office/drawing/2014/main" id="{A1966BEA-8E82-AFFF-06C4-12CDA8E59D29}"/>
              </a:ext>
              <a:ext uri="{C183D7F6-B498-43B3-948B-1728B52AA6E4}">
                <adec:decorative xmlns:adec="http://schemas.microsoft.com/office/drawing/2017/decorative" val="1"/>
              </a:ext>
            </a:extLst>
          </p:cNvPr>
          <p:cNvSpPr>
            <a:spLocks noGrp="1"/>
          </p:cNvSpPr>
          <p:nvPr>
            <p:ph type="dt" sz="half" idx="14"/>
          </p:nvPr>
        </p:nvSpPr>
        <p:spPr/>
        <p:txBody>
          <a:bodyPr/>
          <a:lstStyle/>
          <a:p>
            <a:fld id="{094EC4B8-68CD-44A3-B172-19A87347D395}" type="datetime1">
              <a:rPr lang="sv-SE" smtClean="0"/>
              <a:t>2026-05-22</a:t>
            </a:fld>
            <a:endParaRPr lang="sv-SE"/>
          </a:p>
        </p:txBody>
      </p:sp>
    </p:spTree>
    <p:extLst>
      <p:ext uri="{BB962C8B-B14F-4D97-AF65-F5344CB8AC3E}">
        <p14:creationId xmlns:p14="http://schemas.microsoft.com/office/powerpoint/2010/main" val="455213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8D8816-DCEB-D735-0463-A94C9A812DBD}"/>
            </a:ext>
          </a:extLst>
        </p:cNvPr>
        <p:cNvGrpSpPr/>
        <p:nvPr/>
      </p:nvGrpSpPr>
      <p:grpSpPr>
        <a:xfrm>
          <a:off x="0" y="0"/>
          <a:ext cx="0" cy="0"/>
          <a:chOff x="0" y="0"/>
          <a:chExt cx="0" cy="0"/>
        </a:xfrm>
      </p:grpSpPr>
      <p:sp>
        <p:nvSpPr>
          <p:cNvPr id="3" name="Rubrik 1">
            <a:extLst>
              <a:ext uri="{FF2B5EF4-FFF2-40B4-BE49-F238E27FC236}">
                <a16:creationId xmlns:a16="http://schemas.microsoft.com/office/drawing/2014/main" id="{364FB63B-BB7B-0D2F-4A65-CB25B3633EF7}"/>
              </a:ext>
            </a:extLst>
          </p:cNvPr>
          <p:cNvSpPr txBox="1">
            <a:spLocks noGrp="1"/>
          </p:cNvSpPr>
          <p:nvPr>
            <p:ph type="title" idx="4294967295"/>
          </p:nvPr>
        </p:nvSpPr>
        <p:spPr>
          <a:xfrm>
            <a:off x="506104" y="-11510"/>
            <a:ext cx="9294267" cy="1047750"/>
          </a:xfrm>
          <a:prstGeom prst="rect">
            <a:avLst/>
          </a:prstGeom>
          <a:noFill/>
          <a:ln>
            <a:noFill/>
            <a:prstDash/>
          </a:ln>
          <a:effectLst/>
        </p:spPr>
        <p:txBody>
          <a:bodyPr rot="0" spcFirstLastPara="0" vertOverflow="overflow" horzOverflow="overflow" vert="horz" wrap="square" lIns="0" tIns="0" rIns="0" bIns="0" numCol="1" spcCol="0" rtlCol="0" fromWordArt="0" anchor="b" anchorCtr="0" forceAA="0" compatLnSpc="1">
            <a:prstTxWarp prst="textNoShape">
              <a:avLst/>
            </a:prstTxWarp>
            <a:normAutofit/>
          </a:bodyPr>
          <a:lstStyle>
            <a:lvl1pPr algn="l" defTabSz="914400" rtl="0" eaLnBrk="1" latinLnBrk="0" hangingPunct="1">
              <a:lnSpc>
                <a:spcPct val="100000"/>
              </a:lnSpc>
              <a:spcBef>
                <a:spcPct val="0"/>
              </a:spcBef>
              <a:buNone/>
              <a:defRPr sz="33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600"/>
              </a:spcAft>
              <a:buClrTx/>
              <a:buSzTx/>
              <a:buFontTx/>
              <a:buNone/>
              <a:tabLst/>
              <a:defRPr/>
            </a:pPr>
            <a:r>
              <a:rPr kumimoji="0" lang="sv-SE" sz="3300" b="0" i="0" u="none" strike="noStrike" kern="1200" cap="none" spc="0" normalizeH="0" baseline="0" noProof="0" dirty="0">
                <a:ln>
                  <a:noFill/>
                </a:ln>
                <a:solidFill>
                  <a:schemeClr val="tx1"/>
                </a:solidFill>
                <a:effectLst/>
                <a:uLnTx/>
                <a:uFillTx/>
                <a:latin typeface="+mj-lt"/>
                <a:ea typeface="+mj-ea"/>
                <a:cs typeface="+mj-cs"/>
              </a:rPr>
              <a:t>Behörigheter </a:t>
            </a:r>
          </a:p>
        </p:txBody>
      </p:sp>
      <p:sp>
        <p:nvSpPr>
          <p:cNvPr id="4" name="Platshållare för innehåll 2">
            <a:extLst>
              <a:ext uri="{FF2B5EF4-FFF2-40B4-BE49-F238E27FC236}">
                <a16:creationId xmlns:a16="http://schemas.microsoft.com/office/drawing/2014/main" id="{234EAD77-4198-85AD-5973-2DFCDF1B831F}"/>
              </a:ext>
            </a:extLst>
          </p:cNvPr>
          <p:cNvSpPr txBox="1">
            <a:spLocks/>
          </p:cNvSpPr>
          <p:nvPr/>
        </p:nvSpPr>
        <p:spPr>
          <a:xfrm>
            <a:off x="506104" y="1460802"/>
            <a:ext cx="5911629" cy="3756990"/>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sz="1800" b="1"/>
              <a:t>Avtalsadministratör</a:t>
            </a:r>
          </a:p>
          <a:p>
            <a:pPr lvl="1"/>
            <a:r>
              <a:rPr lang="sv-SE" sz="1600"/>
              <a:t>Administrerar avtalet och kan generera rapporter. En avtalsadministratör kan komplettera sin behörighet med besöks- och/eller åtgärdsbehörighet genom godkänd utbildning.</a:t>
            </a:r>
          </a:p>
          <a:p>
            <a:r>
              <a:rPr lang="sv-SE" sz="1800" b="1"/>
              <a:t>Besöksinventerare</a:t>
            </a:r>
          </a:p>
          <a:p>
            <a:pPr lvl="1"/>
            <a:r>
              <a:rPr lang="sv-SE" sz="1600"/>
              <a:t>Inventerar den information som presenteras på TD:s webbplats.</a:t>
            </a:r>
          </a:p>
          <a:p>
            <a:r>
              <a:rPr lang="sv-SE" sz="1800" b="1"/>
              <a:t>Åtgärdsinventerare</a:t>
            </a:r>
          </a:p>
          <a:p>
            <a:pPr lvl="1"/>
            <a:r>
              <a:rPr lang="sv-SE" sz="1600"/>
              <a:t>Inventerar, följer och upp redovisar åtgärder till främst fastighetsägare eller annan ansvarig.</a:t>
            </a:r>
          </a:p>
          <a:p>
            <a:pPr marL="0" indent="0">
              <a:lnSpc>
                <a:spcPct val="120000"/>
              </a:lnSpc>
              <a:buFont typeface="Verdana" panose="020B0604030504040204" pitchFamily="34" charset="0"/>
              <a:buNone/>
            </a:pPr>
            <a:endParaRPr lang="sv-SE" sz="1600"/>
          </a:p>
        </p:txBody>
      </p:sp>
      <p:sp>
        <p:nvSpPr>
          <p:cNvPr id="2" name="Platshållare för datum 1">
            <a:extLst>
              <a:ext uri="{FF2B5EF4-FFF2-40B4-BE49-F238E27FC236}">
                <a16:creationId xmlns:a16="http://schemas.microsoft.com/office/drawing/2014/main" id="{8D78EBC2-F07E-BEDE-53EB-B4468E9A8B3A}"/>
              </a:ext>
              <a:ext uri="{C183D7F6-B498-43B3-948B-1728B52AA6E4}">
                <adec:decorative xmlns:adec="http://schemas.microsoft.com/office/drawing/2017/decorative" val="1"/>
              </a:ext>
            </a:extLst>
          </p:cNvPr>
          <p:cNvSpPr>
            <a:spLocks noGrp="1"/>
          </p:cNvSpPr>
          <p:nvPr>
            <p:ph type="dt" sz="half" idx="15"/>
          </p:nvPr>
        </p:nvSpPr>
        <p:spPr>
          <a:xfrm>
            <a:off x="10901363" y="136525"/>
            <a:ext cx="908050" cy="141687"/>
          </a:xfrm>
        </p:spPr>
        <p:txBody>
          <a:bodyPr vert="horz" lIns="0" tIns="0" rIns="0" bIns="0" rtlCol="0" anchor="ctr">
            <a:normAutofit/>
          </a:bodyPr>
          <a:lstStyle/>
          <a:p>
            <a:pPr>
              <a:spcAft>
                <a:spcPts val="600"/>
              </a:spcAft>
            </a:pPr>
            <a:fld id="{DA185498-67B0-4A0B-8455-9A803E3F2EDA}" type="datetime1">
              <a:rPr lang="sv-SE" smtClean="0"/>
              <a:pPr>
                <a:spcAft>
                  <a:spcPts val="600"/>
                </a:spcAft>
              </a:pPr>
              <a:t>2026-05-22</a:t>
            </a:fld>
            <a:endParaRPr lang="sv-SE"/>
          </a:p>
        </p:txBody>
      </p:sp>
      <p:pic>
        <p:nvPicPr>
          <p:cNvPr id="5" name="Platshållare för bild 6" descr="En person sitter på knä och mäter bokstävernas storlek på en skylt.">
            <a:extLst>
              <a:ext uri="{FF2B5EF4-FFF2-40B4-BE49-F238E27FC236}">
                <a16:creationId xmlns:a16="http://schemas.microsoft.com/office/drawing/2014/main" id="{6A3E2759-4E3A-870C-F0BF-406678915A4B}"/>
              </a:ext>
            </a:extLst>
          </p:cNvPr>
          <p:cNvPicPr>
            <a:picLocks noChangeAspect="1"/>
          </p:cNvPicPr>
          <p:nvPr/>
        </p:nvPicPr>
        <p:blipFill>
          <a:blip r:embed="rId3">
            <a:extLst>
              <a:ext uri="{28A0092B-C50C-407E-A947-70E740481C1C}">
                <a14:useLocalDpi xmlns:a14="http://schemas.microsoft.com/office/drawing/2010/main" val="0"/>
              </a:ext>
            </a:extLst>
          </a:blip>
          <a:srcRect l="1316" t="-405" r="42016" b="405"/>
          <a:stretch>
            <a:fillRect/>
          </a:stretch>
        </p:blipFill>
        <p:spPr>
          <a:xfrm>
            <a:off x="6806459" y="393302"/>
            <a:ext cx="5002954" cy="6071396"/>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prstClr val="white">
              <a:lumMod val="95000"/>
            </a:prstClr>
          </a:solidFill>
        </p:spPr>
      </p:pic>
    </p:spTree>
    <p:extLst>
      <p:ext uri="{BB962C8B-B14F-4D97-AF65-F5344CB8AC3E}">
        <p14:creationId xmlns:p14="http://schemas.microsoft.com/office/powerpoint/2010/main" val="26097773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86DE979-DDD3-3976-9BF0-00B51192D6CF}"/>
              </a:ext>
            </a:extLst>
          </p:cNvPr>
          <p:cNvSpPr>
            <a:spLocks noGrp="1"/>
          </p:cNvSpPr>
          <p:nvPr>
            <p:ph type="title"/>
          </p:nvPr>
        </p:nvSpPr>
        <p:spPr>
          <a:xfrm>
            <a:off x="1151028" y="207368"/>
            <a:ext cx="8642350" cy="1047750"/>
          </a:xfrm>
        </p:spPr>
        <p:txBody>
          <a:bodyPr/>
          <a:lstStyle/>
          <a:p>
            <a:r>
              <a:rPr lang="sv-SE"/>
              <a:t>Utbildning</a:t>
            </a:r>
          </a:p>
        </p:txBody>
      </p:sp>
      <p:sp>
        <p:nvSpPr>
          <p:cNvPr id="3" name="Platshållare för innehåll 2">
            <a:extLst>
              <a:ext uri="{FF2B5EF4-FFF2-40B4-BE49-F238E27FC236}">
                <a16:creationId xmlns:a16="http://schemas.microsoft.com/office/drawing/2014/main" id="{EC48C22F-B07C-873E-C5B6-B3B8EC9F157C}"/>
              </a:ext>
            </a:extLst>
          </p:cNvPr>
          <p:cNvSpPr>
            <a:spLocks noGrp="1"/>
          </p:cNvSpPr>
          <p:nvPr>
            <p:ph sz="quarter" idx="13"/>
          </p:nvPr>
        </p:nvSpPr>
        <p:spPr>
          <a:xfrm>
            <a:off x="912903" y="1499444"/>
            <a:ext cx="9118600" cy="3311526"/>
          </a:xfrm>
        </p:spPr>
        <p:txBody>
          <a:bodyPr/>
          <a:lstStyle/>
          <a:p>
            <a:r>
              <a:rPr lang="sv-SE" sz="1800" b="1" dirty="0"/>
              <a:t>Behörighet till besöksinventering</a:t>
            </a:r>
          </a:p>
          <a:p>
            <a:pPr lvl="1"/>
            <a:r>
              <a:rPr lang="sv-SE" sz="1600" dirty="0"/>
              <a:t>Efter utbildningen väljer användaren ut en anläggning att praktiskt inventera på egen hand. När denna är klar granskas den och användaren får återkoppling på eventuella justeringar och förbättringsförslag samt möjlighet att ställa kompletterande frågor. När inventeringen är godkänd tilldelas användaren behörighet för besöksinventering.</a:t>
            </a:r>
          </a:p>
          <a:p>
            <a:pPr lvl="1"/>
            <a:endParaRPr lang="sv-SE" sz="1600" dirty="0"/>
          </a:p>
          <a:p>
            <a:r>
              <a:rPr lang="sv-SE" sz="1800" b="1" dirty="0"/>
              <a:t>Behörighet till åtgärdsinventering</a:t>
            </a:r>
          </a:p>
          <a:p>
            <a:pPr lvl="1"/>
            <a:r>
              <a:rPr lang="sv-SE" sz="1600" dirty="0"/>
              <a:t>Efter utbildningen genomför varje användare ett webbaserat test för att bli godkänd. Testet består av olika scenarion som ska matas in i databasen för att säkerställa att en korrekt rapport kan genereras och granskas. När testet är godkänt tilldelas användaren behörighet för åtgärdsinventering.</a:t>
            </a:r>
          </a:p>
          <a:p>
            <a:endParaRPr lang="sv-SE" sz="1600" dirty="0"/>
          </a:p>
          <a:p>
            <a:endParaRPr lang="sv-SE" sz="1600" dirty="0"/>
          </a:p>
        </p:txBody>
      </p:sp>
      <p:sp>
        <p:nvSpPr>
          <p:cNvPr id="4" name="Platshållare för datum 3">
            <a:extLst>
              <a:ext uri="{FF2B5EF4-FFF2-40B4-BE49-F238E27FC236}">
                <a16:creationId xmlns:a16="http://schemas.microsoft.com/office/drawing/2014/main" id="{880D8419-D16F-EEAF-4623-F6292AA0CA56}"/>
              </a:ext>
              <a:ext uri="{C183D7F6-B498-43B3-948B-1728B52AA6E4}">
                <adec:decorative xmlns:adec="http://schemas.microsoft.com/office/drawing/2017/decorative" val="1"/>
              </a:ext>
            </a:extLst>
          </p:cNvPr>
          <p:cNvSpPr>
            <a:spLocks noGrp="1"/>
          </p:cNvSpPr>
          <p:nvPr>
            <p:ph type="dt" sz="half" idx="14"/>
          </p:nvPr>
        </p:nvSpPr>
        <p:spPr/>
        <p:txBody>
          <a:bodyPr/>
          <a:lstStyle/>
          <a:p>
            <a:fld id="{094EC4B8-68CD-44A3-B172-19A87347D395}" type="datetime1">
              <a:rPr lang="sv-SE" smtClean="0"/>
              <a:t>2026-05-22</a:t>
            </a:fld>
            <a:endParaRPr lang="sv-SE"/>
          </a:p>
        </p:txBody>
      </p:sp>
    </p:spTree>
    <p:extLst>
      <p:ext uri="{BB962C8B-B14F-4D97-AF65-F5344CB8AC3E}">
        <p14:creationId xmlns:p14="http://schemas.microsoft.com/office/powerpoint/2010/main" val="25338774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1">
            <a:extLst>
              <a:ext uri="{FF2B5EF4-FFF2-40B4-BE49-F238E27FC236}">
                <a16:creationId xmlns:a16="http://schemas.microsoft.com/office/drawing/2014/main" id="{8FFF56B1-EFF8-6282-F2C7-9A3F1AC0B26C}"/>
              </a:ext>
            </a:extLst>
          </p:cNvPr>
          <p:cNvSpPr txBox="1">
            <a:spLocks noGrp="1"/>
          </p:cNvSpPr>
          <p:nvPr>
            <p:ph type="title" idx="4294967295"/>
          </p:nvPr>
        </p:nvSpPr>
        <p:spPr>
          <a:xfrm>
            <a:off x="1158540" y="460440"/>
            <a:ext cx="8642350" cy="1047750"/>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normAutofit/>
          </a:bodyPr>
          <a:lstStyle>
            <a:lvl1pPr algn="l" defTabSz="914400" rtl="0" eaLnBrk="1" latinLnBrk="0" hangingPunct="1">
              <a:lnSpc>
                <a:spcPct val="100000"/>
              </a:lnSpc>
              <a:spcBef>
                <a:spcPct val="0"/>
              </a:spcBef>
              <a:buNone/>
              <a:defRPr sz="33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600"/>
              </a:spcAft>
              <a:buClrTx/>
              <a:buSzTx/>
              <a:buFontTx/>
              <a:buNone/>
              <a:tabLst/>
              <a:defRPr/>
            </a:pPr>
            <a:r>
              <a:rPr kumimoji="0" lang="en-US" sz="3300" b="0" i="0" u="none" strike="noStrike" kern="1200" cap="none" spc="0" normalizeH="0" baseline="0" noProof="0" dirty="0" err="1">
                <a:ln>
                  <a:noFill/>
                </a:ln>
                <a:solidFill>
                  <a:schemeClr val="tx1"/>
                </a:solidFill>
                <a:effectLst/>
                <a:uLnTx/>
                <a:uFillTx/>
                <a:latin typeface="+mj-lt"/>
                <a:ea typeface="+mj-ea"/>
                <a:cs typeface="+mj-cs"/>
              </a:rPr>
              <a:t>Utrustning</a:t>
            </a:r>
            <a:endParaRPr kumimoji="0" lang="en-US" sz="3300" b="0" i="0" u="none" strike="noStrike" kern="1200" cap="none" spc="0" normalizeH="0" baseline="0" noProof="0" dirty="0">
              <a:ln>
                <a:noFill/>
              </a:ln>
              <a:solidFill>
                <a:schemeClr val="tx1"/>
              </a:solidFill>
              <a:effectLst/>
              <a:uLnTx/>
              <a:uFillTx/>
              <a:latin typeface="+mj-lt"/>
              <a:ea typeface="+mj-ea"/>
              <a:cs typeface="+mj-cs"/>
            </a:endParaRPr>
          </a:p>
        </p:txBody>
      </p:sp>
      <p:pic>
        <p:nvPicPr>
          <p:cNvPr id="6" name="Bildobjekt 5" descr="De olika mätverktygen ligger utplacerade på ett vitt bord.">
            <a:extLst>
              <a:ext uri="{FF2B5EF4-FFF2-40B4-BE49-F238E27FC236}">
                <a16:creationId xmlns:a16="http://schemas.microsoft.com/office/drawing/2014/main" id="{B7BE4504-27F7-0D81-9308-7C7645279BED}"/>
              </a:ext>
            </a:extLst>
          </p:cNvPr>
          <p:cNvPicPr>
            <a:picLocks noChangeAspect="1"/>
          </p:cNvPicPr>
          <p:nvPr/>
        </p:nvPicPr>
        <p:blipFill>
          <a:blip r:embed="rId3">
            <a:extLst>
              <a:ext uri="{28A0092B-C50C-407E-A947-70E740481C1C}">
                <a14:useLocalDpi xmlns:a14="http://schemas.microsoft.com/office/drawing/2010/main" val="0"/>
              </a:ext>
            </a:extLst>
          </a:blip>
          <a:srcRect r="33096" b="3"/>
          <a:stretch>
            <a:fillRect/>
          </a:stretch>
        </p:blipFill>
        <p:spPr>
          <a:xfrm>
            <a:off x="625033" y="1663965"/>
            <a:ext cx="4119963" cy="4341257"/>
          </a:xfrm>
          <a:prstGeom prst="rect">
            <a:avLst/>
          </a:prstGeom>
          <a:noFill/>
        </p:spPr>
      </p:pic>
      <p:sp>
        <p:nvSpPr>
          <p:cNvPr id="3" name="Platshållare för innehåll 2">
            <a:extLst>
              <a:ext uri="{FF2B5EF4-FFF2-40B4-BE49-F238E27FC236}">
                <a16:creationId xmlns:a16="http://schemas.microsoft.com/office/drawing/2014/main" id="{04E318E2-10EB-B4B8-1424-8FAE905587D2}"/>
              </a:ext>
            </a:extLst>
          </p:cNvPr>
          <p:cNvSpPr txBox="1">
            <a:spLocks/>
          </p:cNvSpPr>
          <p:nvPr/>
        </p:nvSpPr>
        <p:spPr>
          <a:xfrm>
            <a:off x="5103811" y="1663965"/>
            <a:ext cx="5128209" cy="4352544"/>
          </a:xfrm>
          <a:prstGeom prst="rect">
            <a:avLst/>
          </a:prstGeom>
        </p:spPr>
        <p:txBody>
          <a:bodyPr anchor="t">
            <a:norm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a:lnSpc>
                <a:spcPct val="120000"/>
              </a:lnSpc>
            </a:pPr>
            <a:r>
              <a:rPr lang="en-US" sz="1700" kern="1200" dirty="0" err="1"/>
              <a:t>Surfplatta</a:t>
            </a:r>
            <a:r>
              <a:rPr lang="en-US" sz="1700" dirty="0"/>
              <a:t>/</a:t>
            </a:r>
            <a:r>
              <a:rPr lang="en-US" sz="1700" kern="1200" dirty="0" err="1"/>
              <a:t>mobiltelefon</a:t>
            </a:r>
            <a:r>
              <a:rPr lang="en-US" sz="1700" kern="1200" dirty="0"/>
              <a:t> med </a:t>
            </a:r>
            <a:r>
              <a:rPr lang="en-US" sz="1700" kern="1200" dirty="0" err="1"/>
              <a:t>uppkoppling</a:t>
            </a:r>
            <a:endParaRPr lang="en-US" sz="1700" kern="1200" dirty="0"/>
          </a:p>
          <a:p>
            <a:pPr marL="0">
              <a:lnSpc>
                <a:spcPct val="120000"/>
              </a:lnSpc>
            </a:pPr>
            <a:r>
              <a:rPr lang="en-US" sz="1700" kern="1200" dirty="0" err="1"/>
              <a:t>Hårt</a:t>
            </a:r>
            <a:r>
              <a:rPr lang="en-US" sz="1700" kern="1200" dirty="0"/>
              <a:t> </a:t>
            </a:r>
            <a:r>
              <a:rPr lang="en-US" sz="1700" kern="1200" dirty="0" err="1"/>
              <a:t>måttband</a:t>
            </a:r>
            <a:endParaRPr lang="en-US" sz="1700" kern="1200" dirty="0"/>
          </a:p>
          <a:p>
            <a:pPr marL="546100" lvl="3">
              <a:lnSpc>
                <a:spcPct val="120000"/>
              </a:lnSpc>
            </a:pPr>
            <a:r>
              <a:rPr lang="en-US" sz="1300" kern="1200" dirty="0" err="1"/>
              <a:t>cirka</a:t>
            </a:r>
            <a:r>
              <a:rPr lang="en-US" sz="1300" kern="1200" dirty="0"/>
              <a:t> 5 meter </a:t>
            </a:r>
            <a:r>
              <a:rPr lang="en-US" sz="1300" kern="1200" dirty="0" err="1"/>
              <a:t>långt</a:t>
            </a:r>
            <a:endParaRPr lang="en-US" sz="1300" kern="1200" dirty="0"/>
          </a:p>
          <a:p>
            <a:pPr marL="0">
              <a:lnSpc>
                <a:spcPct val="120000"/>
              </a:lnSpc>
            </a:pPr>
            <a:r>
              <a:rPr lang="en-US" sz="1700" kern="1200" dirty="0"/>
              <a:t>Digital </a:t>
            </a:r>
            <a:r>
              <a:rPr lang="en-US" sz="1700" kern="1200" dirty="0" err="1"/>
              <a:t>avståndsmätare</a:t>
            </a:r>
            <a:endParaRPr lang="en-US" sz="1700" kern="1200" dirty="0"/>
          </a:p>
          <a:p>
            <a:pPr marL="0">
              <a:lnSpc>
                <a:spcPct val="120000"/>
              </a:lnSpc>
            </a:pPr>
            <a:r>
              <a:rPr lang="en-US" sz="1700" dirty="0"/>
              <a:t>Dator</a:t>
            </a:r>
          </a:p>
          <a:p>
            <a:pPr marL="0" indent="0">
              <a:lnSpc>
                <a:spcPct val="120000"/>
              </a:lnSpc>
              <a:buNone/>
            </a:pPr>
            <a:endParaRPr lang="en-US" sz="1700" kern="1200" dirty="0"/>
          </a:p>
          <a:p>
            <a:pPr marL="0" indent="0">
              <a:lnSpc>
                <a:spcPct val="120000"/>
              </a:lnSpc>
              <a:buNone/>
            </a:pPr>
            <a:r>
              <a:rPr lang="en-US" sz="1700" dirty="0"/>
              <a:t>För </a:t>
            </a:r>
            <a:r>
              <a:rPr lang="en-US" sz="1700" dirty="0" err="1"/>
              <a:t>åtgärdsinventering</a:t>
            </a:r>
            <a:r>
              <a:rPr lang="en-US" sz="1700" dirty="0"/>
              <a:t> </a:t>
            </a:r>
            <a:r>
              <a:rPr lang="en-US" sz="1700" dirty="0" err="1"/>
              <a:t>även</a:t>
            </a:r>
            <a:r>
              <a:rPr lang="en-US" sz="1700" dirty="0"/>
              <a:t>:</a:t>
            </a:r>
            <a:endParaRPr lang="en-US" sz="1700" kern="1200" dirty="0"/>
          </a:p>
          <a:p>
            <a:pPr marL="0">
              <a:lnSpc>
                <a:spcPct val="120000"/>
              </a:lnSpc>
            </a:pPr>
            <a:r>
              <a:rPr lang="en-US" sz="1700" kern="1200" dirty="0" err="1"/>
              <a:t>Lutningsmätare</a:t>
            </a:r>
            <a:endParaRPr lang="en-US" sz="1700" kern="1200" dirty="0"/>
          </a:p>
          <a:p>
            <a:pPr marL="546100" lvl="3">
              <a:lnSpc>
                <a:spcPct val="120000"/>
              </a:lnSpc>
            </a:pPr>
            <a:r>
              <a:rPr lang="en-US" sz="1300" kern="1200" dirty="0" err="1"/>
              <a:t>cirka</a:t>
            </a:r>
            <a:r>
              <a:rPr lang="en-US" sz="1300" kern="1200" dirty="0"/>
              <a:t> 60 cm </a:t>
            </a:r>
            <a:r>
              <a:rPr lang="en-US" sz="1300" kern="1200" dirty="0" err="1"/>
              <a:t>lång</a:t>
            </a:r>
            <a:r>
              <a:rPr lang="en-US" sz="1300" kern="1200" dirty="0"/>
              <a:t> </a:t>
            </a:r>
            <a:r>
              <a:rPr lang="en-US" sz="1300" kern="1200" dirty="0" err="1"/>
              <a:t>som</a:t>
            </a:r>
            <a:r>
              <a:rPr lang="en-US" sz="1300" kern="1200" dirty="0"/>
              <a:t> </a:t>
            </a:r>
            <a:r>
              <a:rPr lang="en-US" sz="1300" kern="1200" dirty="0" err="1"/>
              <a:t>visar</a:t>
            </a:r>
            <a:r>
              <a:rPr lang="en-US" sz="1300" kern="1200" dirty="0"/>
              <a:t> %</a:t>
            </a:r>
          </a:p>
          <a:p>
            <a:pPr marL="0">
              <a:lnSpc>
                <a:spcPct val="120000"/>
              </a:lnSpc>
            </a:pPr>
            <a:r>
              <a:rPr lang="en-US" sz="1700" kern="1200" dirty="0"/>
              <a:t>NCS </a:t>
            </a:r>
            <a:r>
              <a:rPr lang="en-US" sz="1700" kern="1200" dirty="0" err="1"/>
              <a:t>ljushetsmätare</a:t>
            </a:r>
            <a:endParaRPr lang="en-US" sz="1700" kern="1200" dirty="0"/>
          </a:p>
          <a:p>
            <a:pPr marL="546100" lvl="3">
              <a:lnSpc>
                <a:spcPct val="120000"/>
              </a:lnSpc>
            </a:pPr>
            <a:r>
              <a:rPr lang="en-US" sz="1300" kern="1200" dirty="0"/>
              <a:t>NCS </a:t>
            </a:r>
            <a:r>
              <a:rPr lang="en-US" sz="1300" kern="1200" dirty="0" err="1"/>
              <a:t>Colour</a:t>
            </a:r>
            <a:r>
              <a:rPr lang="en-US" sz="1300" kern="1200" dirty="0"/>
              <a:t> scan 2.0 </a:t>
            </a:r>
            <a:r>
              <a:rPr lang="en-US" sz="1300" kern="1200" dirty="0" err="1"/>
              <a:t>eller</a:t>
            </a:r>
            <a:r>
              <a:rPr lang="en-US" sz="1300" kern="1200" dirty="0"/>
              <a:t> </a:t>
            </a:r>
            <a:r>
              <a:rPr lang="en-US" sz="1300" kern="1200" dirty="0" err="1"/>
              <a:t>pappersform</a:t>
            </a:r>
            <a:endParaRPr lang="en-US" sz="1300" kern="1200" dirty="0"/>
          </a:p>
        </p:txBody>
      </p:sp>
      <p:sp>
        <p:nvSpPr>
          <p:cNvPr id="2" name="Platshållare för datum 1">
            <a:extLst>
              <a:ext uri="{FF2B5EF4-FFF2-40B4-BE49-F238E27FC236}">
                <a16:creationId xmlns:a16="http://schemas.microsoft.com/office/drawing/2014/main" id="{5A73B4A3-ACC8-9AEE-027B-E5035879262F}"/>
              </a:ext>
              <a:ext uri="{C183D7F6-B498-43B3-948B-1728B52AA6E4}">
                <adec:decorative xmlns:adec="http://schemas.microsoft.com/office/drawing/2017/decorative" val="1"/>
              </a:ext>
            </a:extLst>
          </p:cNvPr>
          <p:cNvSpPr>
            <a:spLocks noGrp="1"/>
          </p:cNvSpPr>
          <p:nvPr>
            <p:ph type="dt" sz="half" idx="10"/>
          </p:nvPr>
        </p:nvSpPr>
        <p:spPr>
          <a:xfrm>
            <a:off x="10901363" y="136525"/>
            <a:ext cx="908050" cy="141687"/>
          </a:xfrm>
        </p:spPr>
        <p:txBody>
          <a:bodyPr vert="horz" lIns="0" tIns="0" rIns="0" bIns="0" rtlCol="0" anchor="ctr">
            <a:normAutofit/>
          </a:bodyPr>
          <a:lstStyle/>
          <a:p>
            <a:pPr>
              <a:spcAft>
                <a:spcPts val="600"/>
              </a:spcAft>
            </a:pPr>
            <a:fld id="{DA185498-67B0-4A0B-8455-9A803E3F2EDA}" type="datetime1">
              <a:rPr lang="sv-SE" smtClean="0"/>
              <a:pPr>
                <a:spcAft>
                  <a:spcPts val="600"/>
                </a:spcAft>
              </a:pPr>
              <a:t>2026-05-22</a:t>
            </a:fld>
            <a:endParaRPr lang="sv-SE"/>
          </a:p>
        </p:txBody>
      </p:sp>
    </p:spTree>
    <p:extLst>
      <p:ext uri="{BB962C8B-B14F-4D97-AF65-F5344CB8AC3E}">
        <p14:creationId xmlns:p14="http://schemas.microsoft.com/office/powerpoint/2010/main" val="263382806"/>
      </p:ext>
    </p:extLst>
  </p:cSld>
  <p:clrMapOvr>
    <a:masterClrMapping/>
  </p:clrMapOvr>
</p:sld>
</file>

<file path=ppt/theme/theme1.xml><?xml version="1.0" encoding="utf-8"?>
<a:theme xmlns:a="http://schemas.openxmlformats.org/drawingml/2006/main" name="VGR">
  <a:themeElements>
    <a:clrScheme name="Anpassat 2">
      <a:dk1>
        <a:sysClr val="windowText" lastClr="000000"/>
      </a:dk1>
      <a:lt1>
        <a:sysClr val="window" lastClr="FFFFFF"/>
      </a:lt1>
      <a:dk2>
        <a:srgbClr val="000000"/>
      </a:dk2>
      <a:lt2>
        <a:srgbClr val="E7E1DF"/>
      </a:lt2>
      <a:accent1>
        <a:srgbClr val="37474F"/>
      </a:accent1>
      <a:accent2>
        <a:srgbClr val="FFC107"/>
      </a:accent2>
      <a:accent3>
        <a:srgbClr val="A1887F"/>
      </a:accent3>
      <a:accent4>
        <a:srgbClr val="1A9FB3"/>
      </a:accent4>
      <a:accent5>
        <a:srgbClr val="ED5F8C"/>
      </a:accent5>
      <a:accent6>
        <a:srgbClr val="43A447"/>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PT-Presentation Grunden.potx" id="{635DE0E7-75C3-4F78-9909-AD53AE1B2CF9}" vid="{720A7FF2-73C2-43F4-B394-02621CE97AC3}"/>
    </a:ext>
  </a:extLst>
</a:theme>
</file>

<file path=ppt/theme/theme2.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PPT-Presentation Helheten</Template>
  <TotalTime>43</TotalTime>
  <Words>1551</Words>
  <Application>Microsoft Macintosh PowerPoint</Application>
  <PresentationFormat>Bredbild</PresentationFormat>
  <Paragraphs>179</Paragraphs>
  <Slides>16</Slides>
  <Notes>16</Notes>
  <HiddenSlides>0</HiddenSlides>
  <MMClips>0</MMClips>
  <ScaleCrop>false</ScaleCrop>
  <HeadingPairs>
    <vt:vector size="6" baseType="variant">
      <vt:variant>
        <vt:lpstr>Använt teckensnitt</vt:lpstr>
      </vt:variant>
      <vt:variant>
        <vt:i4>2</vt:i4>
      </vt:variant>
      <vt:variant>
        <vt:lpstr>Tema</vt:lpstr>
      </vt:variant>
      <vt:variant>
        <vt:i4>1</vt:i4>
      </vt:variant>
      <vt:variant>
        <vt:lpstr>Bildrubriker</vt:lpstr>
      </vt:variant>
      <vt:variant>
        <vt:i4>16</vt:i4>
      </vt:variant>
    </vt:vector>
  </HeadingPairs>
  <TitlesOfParts>
    <vt:vector size="19" baseType="lpstr">
      <vt:lpstr>Arial</vt:lpstr>
      <vt:lpstr>Verdana</vt:lpstr>
      <vt:lpstr>VGR</vt:lpstr>
      <vt:lpstr>Tillgänglighetsdatabasen - TD</vt:lpstr>
      <vt:lpstr>TD – Bra för alla, nödvändigt för några </vt:lpstr>
      <vt:lpstr>Bakgrund</vt:lpstr>
      <vt:lpstr>TD:s spridning</vt:lpstr>
      <vt:lpstr>Ansluta till TD</vt:lpstr>
      <vt:lpstr>Valmöjligheter</vt:lpstr>
      <vt:lpstr>Behörigheter </vt:lpstr>
      <vt:lpstr>Utbildning</vt:lpstr>
      <vt:lpstr>Utrustning</vt:lpstr>
      <vt:lpstr>Besöksinventering</vt:lpstr>
      <vt:lpstr>Målgrupper </vt:lpstr>
      <vt:lpstr>Botaniska trädgården</vt:lpstr>
      <vt:lpstr>Åtgärdsinventering</vt:lpstr>
      <vt:lpstr>Åtgärdsrapport Botaniska Trädgården </vt:lpstr>
      <vt:lpstr>TD –  Bra för alla, nödvändig för några </vt:lpstr>
      <vt:lpstr>Vill du veta mer?</vt:lpstr>
    </vt:vector>
  </TitlesOfParts>
  <Manager/>
  <Company/>
  <LinksUpToDate>false</LinksUpToDate>
  <SharedDoc>false</SharedDoc>
  <HyperlinkBase/>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Tillgänglighetsdatabasen</dc:title>
  <dc:subject/>
  <dc:creator/>
  <keywords/>
  <dc:description/>
  <lastModifiedBy>Tim Andersson</lastModifiedBy>
  <revision>1</revision>
  <dcterms:created xsi:type="dcterms:W3CDTF">2023-05-30T06:23:08.0000000Z</dcterms:created>
  <dcterms:modified xsi:type="dcterms:W3CDTF">2026-05-22T09:13:03.0000000Z</dcterms:modified>
  <category/>
</coreProperties>
</file>