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0"/>
  </p:notesMasterIdLst>
  <p:handoutMasterIdLst>
    <p:handoutMasterId r:id="rId21"/>
  </p:handoutMasterIdLst>
  <p:sldIdLst>
    <p:sldId id="276" r:id="rId6"/>
    <p:sldId id="592" r:id="rId7"/>
    <p:sldId id="593" r:id="rId8"/>
    <p:sldId id="258" r:id="rId9"/>
    <p:sldId id="259" r:id="rId10"/>
    <p:sldId id="261" r:id="rId11"/>
    <p:sldId id="262" r:id="rId12"/>
    <p:sldId id="264" r:id="rId13"/>
    <p:sldId id="265" r:id="rId14"/>
    <p:sldId id="266" r:id="rId15"/>
    <p:sldId id="267" r:id="rId16"/>
    <p:sldId id="268" r:id="rId17"/>
    <p:sldId id="269" r:id="rId18"/>
    <p:sldId id="290" r:id="rId1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08"/>
    <p:restoredTop sz="89649"/>
  </p:normalViewPr>
  <p:slideViewPr>
    <p:cSldViewPr snapToGrid="0">
      <p:cViewPr varScale="1">
        <p:scale>
          <a:sx n="129" d="100"/>
          <a:sy n="129" d="100"/>
        </p:scale>
        <p:origin x="984" y="464"/>
      </p:cViewPr>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microsoft.com/office/2016/11/relationships/changesInfo" Target="changesInfos/changesInfo1.xml" Id="rId26" /><Relationship Type="http://schemas.openxmlformats.org/officeDocument/2006/relationships/handoutMaster" Target="handoutMasters/handoutMaster1.xml" Id="rId21"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tableStyles" Target="tableStyles.xml" Id="rId25" /><Relationship Type="http://schemas.openxmlformats.org/officeDocument/2006/relationships/slide" Target="slides/slide11.xml" Id="rId16" /><Relationship Type="http://schemas.openxmlformats.org/officeDocument/2006/relationships/notesMaster" Target="notesMasters/notesMaster1.xml" Id="rId20"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theme" Target="theme/theme1.xml" Id="rId24"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viewProps" Target="viewProps.xml" Id="rId23"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presProps" Target="presProps.xml" Id="rId22"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 Andersson" userId="f268c73e-918f-4422-bc49-09d94fa9e6f6" providerId="ADAL" clId="{21B001CF-7546-573F-A5B3-51BBB2D49A56}"/>
    <pc:docChg chg="undo custSel delSld modSld">
      <pc:chgData name="Tim Andersson" userId="f268c73e-918f-4422-bc49-09d94fa9e6f6" providerId="ADAL" clId="{21B001CF-7546-573F-A5B3-51BBB2D49A56}" dt="2026-03-17T09:43:44.859" v="173" actId="20577"/>
      <pc:docMkLst>
        <pc:docMk/>
      </pc:docMkLst>
      <pc:sldChg chg="modSp mod modNotesTx">
        <pc:chgData name="Tim Andersson" userId="f268c73e-918f-4422-bc49-09d94fa9e6f6" providerId="ADAL" clId="{21B001CF-7546-573F-A5B3-51BBB2D49A56}" dt="2026-03-17T08:41:36.376" v="49" actId="20577"/>
        <pc:sldMkLst>
          <pc:docMk/>
          <pc:sldMk cId="2030751593" sldId="258"/>
        </pc:sldMkLst>
        <pc:spChg chg="mod">
          <ac:chgData name="Tim Andersson" userId="f268c73e-918f-4422-bc49-09d94fa9e6f6" providerId="ADAL" clId="{21B001CF-7546-573F-A5B3-51BBB2D49A56}" dt="2026-03-17T08:39:12.676" v="43" actId="20577"/>
          <ac:spMkLst>
            <pc:docMk/>
            <pc:sldMk cId="2030751593" sldId="258"/>
            <ac:spMk id="3" creationId="{F2F22EDB-441F-5CBE-8047-B773CD62F950}"/>
          </ac:spMkLst>
        </pc:spChg>
      </pc:sldChg>
      <pc:sldChg chg="addSp delSp modSp mod modNotesTx">
        <pc:chgData name="Tim Andersson" userId="f268c73e-918f-4422-bc49-09d94fa9e6f6" providerId="ADAL" clId="{21B001CF-7546-573F-A5B3-51BBB2D49A56}" dt="2026-03-17T08:52:33.411" v="145" actId="1076"/>
        <pc:sldMkLst>
          <pc:docMk/>
          <pc:sldMk cId="2338037188" sldId="261"/>
        </pc:sldMkLst>
        <pc:spChg chg="add del mod">
          <ac:chgData name="Tim Andersson" userId="f268c73e-918f-4422-bc49-09d94fa9e6f6" providerId="ADAL" clId="{21B001CF-7546-573F-A5B3-51BBB2D49A56}" dt="2026-03-17T08:51:42.155" v="141" actId="478"/>
          <ac:spMkLst>
            <pc:docMk/>
            <pc:sldMk cId="2338037188" sldId="261"/>
            <ac:spMk id="6" creationId="{028B9163-17F0-F1CB-2245-5F4679179E9B}"/>
          </ac:spMkLst>
        </pc:spChg>
        <pc:spChg chg="add del mod">
          <ac:chgData name="Tim Andersson" userId="f268c73e-918f-4422-bc49-09d94fa9e6f6" providerId="ADAL" clId="{21B001CF-7546-573F-A5B3-51BBB2D49A56}" dt="2026-03-17T08:51:42.175" v="143"/>
          <ac:spMkLst>
            <pc:docMk/>
            <pc:sldMk cId="2338037188" sldId="261"/>
            <ac:spMk id="8" creationId="{F0EBB70F-9FDF-D937-D068-140DDC95644B}"/>
          </ac:spMkLst>
        </pc:spChg>
        <pc:spChg chg="add mod">
          <ac:chgData name="Tim Andersson" userId="f268c73e-918f-4422-bc49-09d94fa9e6f6" providerId="ADAL" clId="{21B001CF-7546-573F-A5B3-51BBB2D49A56}" dt="2026-03-17T08:52:33.411" v="145" actId="1076"/>
          <ac:spMkLst>
            <pc:docMk/>
            <pc:sldMk cId="2338037188" sldId="261"/>
            <ac:spMk id="13" creationId="{C186F0C9-9BEE-61F6-150F-90D68878CCE7}"/>
          </ac:spMkLst>
        </pc:spChg>
        <pc:spChg chg="add mod">
          <ac:chgData name="Tim Andersson" userId="f268c73e-918f-4422-bc49-09d94fa9e6f6" providerId="ADAL" clId="{21B001CF-7546-573F-A5B3-51BBB2D49A56}" dt="2026-03-17T08:52:33.411" v="145" actId="1076"/>
          <ac:spMkLst>
            <pc:docMk/>
            <pc:sldMk cId="2338037188" sldId="261"/>
            <ac:spMk id="14" creationId="{F0B1653E-1F19-94F7-0FEE-8EC07D86A668}"/>
          </ac:spMkLst>
        </pc:spChg>
        <pc:spChg chg="add mod">
          <ac:chgData name="Tim Andersson" userId="f268c73e-918f-4422-bc49-09d94fa9e6f6" providerId="ADAL" clId="{21B001CF-7546-573F-A5B3-51BBB2D49A56}" dt="2026-03-17T08:52:33.411" v="145" actId="1076"/>
          <ac:spMkLst>
            <pc:docMk/>
            <pc:sldMk cId="2338037188" sldId="261"/>
            <ac:spMk id="15" creationId="{FE92819F-E255-5403-1C1D-31A2F380740F}"/>
          </ac:spMkLst>
        </pc:spChg>
        <pc:spChg chg="add mod">
          <ac:chgData name="Tim Andersson" userId="f268c73e-918f-4422-bc49-09d94fa9e6f6" providerId="ADAL" clId="{21B001CF-7546-573F-A5B3-51BBB2D49A56}" dt="2026-03-17T08:52:33.411" v="145" actId="1076"/>
          <ac:spMkLst>
            <pc:docMk/>
            <pc:sldMk cId="2338037188" sldId="261"/>
            <ac:spMk id="16" creationId="{4C0D9811-B268-5B95-F2F1-ED6EC483D1FC}"/>
          </ac:spMkLst>
        </pc:spChg>
        <pc:picChg chg="add del mod ord modCrop">
          <ac:chgData name="Tim Andersson" userId="f268c73e-918f-4422-bc49-09d94fa9e6f6" providerId="ADAL" clId="{21B001CF-7546-573F-A5B3-51BBB2D49A56}" dt="2026-03-17T08:50:00.196" v="133" actId="478"/>
          <ac:picMkLst>
            <pc:docMk/>
            <pc:sldMk cId="2338037188" sldId="261"/>
            <ac:picMk id="7" creationId="{AD930333-043B-5E8D-7E80-73D400F98EDE}"/>
          </ac:picMkLst>
        </pc:picChg>
        <pc:picChg chg="add mod">
          <ac:chgData name="Tim Andersson" userId="f268c73e-918f-4422-bc49-09d94fa9e6f6" providerId="ADAL" clId="{21B001CF-7546-573F-A5B3-51BBB2D49A56}" dt="2026-03-17T08:52:33.411" v="145" actId="1076"/>
          <ac:picMkLst>
            <pc:docMk/>
            <pc:sldMk cId="2338037188" sldId="261"/>
            <ac:picMk id="9" creationId="{5BDF1811-6494-BF19-4309-CD8ED863EE3B}"/>
          </ac:picMkLst>
        </pc:picChg>
        <pc:picChg chg="add mod">
          <ac:chgData name="Tim Andersson" userId="f268c73e-918f-4422-bc49-09d94fa9e6f6" providerId="ADAL" clId="{21B001CF-7546-573F-A5B3-51BBB2D49A56}" dt="2026-03-17T08:52:33.411" v="145" actId="1076"/>
          <ac:picMkLst>
            <pc:docMk/>
            <pc:sldMk cId="2338037188" sldId="261"/>
            <ac:picMk id="10" creationId="{AE7B2245-9674-944B-0FF7-F94B0AF327C7}"/>
          </ac:picMkLst>
        </pc:picChg>
        <pc:picChg chg="add mod">
          <ac:chgData name="Tim Andersson" userId="f268c73e-918f-4422-bc49-09d94fa9e6f6" providerId="ADAL" clId="{21B001CF-7546-573F-A5B3-51BBB2D49A56}" dt="2026-03-17T08:52:33.411" v="145" actId="1076"/>
          <ac:picMkLst>
            <pc:docMk/>
            <pc:sldMk cId="2338037188" sldId="261"/>
            <ac:picMk id="11" creationId="{06C3C653-87DE-3D5B-3245-99C9DEAE3E9A}"/>
          </ac:picMkLst>
        </pc:picChg>
        <pc:picChg chg="add mod">
          <ac:chgData name="Tim Andersson" userId="f268c73e-918f-4422-bc49-09d94fa9e6f6" providerId="ADAL" clId="{21B001CF-7546-573F-A5B3-51BBB2D49A56}" dt="2026-03-17T08:52:33.411" v="145" actId="1076"/>
          <ac:picMkLst>
            <pc:docMk/>
            <pc:sldMk cId="2338037188" sldId="261"/>
            <ac:picMk id="12" creationId="{37C2A2CB-B302-2F68-6070-694CC1B588D4}"/>
          </ac:picMkLst>
        </pc:picChg>
      </pc:sldChg>
      <pc:sldChg chg="modNotesTx">
        <pc:chgData name="Tim Andersson" userId="f268c73e-918f-4422-bc49-09d94fa9e6f6" providerId="ADAL" clId="{21B001CF-7546-573F-A5B3-51BBB2D49A56}" dt="2026-03-17T08:43:03.032" v="92" actId="20577"/>
        <pc:sldMkLst>
          <pc:docMk/>
          <pc:sldMk cId="1739512090" sldId="262"/>
        </pc:sldMkLst>
      </pc:sldChg>
      <pc:sldChg chg="addSp delSp modSp mod modNotesTx">
        <pc:chgData name="Tim Andersson" userId="f268c73e-918f-4422-bc49-09d94fa9e6f6" providerId="ADAL" clId="{21B001CF-7546-573F-A5B3-51BBB2D49A56}" dt="2026-03-17T09:02:46.917" v="148"/>
        <pc:sldMkLst>
          <pc:docMk/>
          <pc:sldMk cId="1913840274" sldId="264"/>
        </pc:sldMkLst>
        <pc:spChg chg="mod">
          <ac:chgData name="Tim Andersson" userId="f268c73e-918f-4422-bc49-09d94fa9e6f6" providerId="ADAL" clId="{21B001CF-7546-573F-A5B3-51BBB2D49A56}" dt="2026-03-17T08:43:51.915" v="110" actId="20577"/>
          <ac:spMkLst>
            <pc:docMk/>
            <pc:sldMk cId="1913840274" sldId="264"/>
            <ac:spMk id="3" creationId="{72F9B7AA-49CE-D679-6DB3-B5308DD2A5E8}"/>
          </ac:spMkLst>
        </pc:spChg>
        <pc:spChg chg="add del mod">
          <ac:chgData name="Tim Andersson" userId="f268c73e-918f-4422-bc49-09d94fa9e6f6" providerId="ADAL" clId="{21B001CF-7546-573F-A5B3-51BBB2D49A56}" dt="2026-03-17T09:02:46.917" v="148"/>
          <ac:spMkLst>
            <pc:docMk/>
            <pc:sldMk cId="1913840274" sldId="264"/>
            <ac:spMk id="6" creationId="{E2F0534E-DAFB-CC8A-22FC-8D1D36770394}"/>
          </ac:spMkLst>
        </pc:spChg>
        <pc:picChg chg="add del mod ord modCrop">
          <ac:chgData name="Tim Andersson" userId="f268c73e-918f-4422-bc49-09d94fa9e6f6" providerId="ADAL" clId="{21B001CF-7546-573F-A5B3-51BBB2D49A56}" dt="2026-03-17T09:02:43.395" v="146" actId="478"/>
          <ac:picMkLst>
            <pc:docMk/>
            <pc:sldMk cId="1913840274" sldId="264"/>
            <ac:picMk id="7" creationId="{C65C8C3B-7ECD-7FCD-37E2-C35CA747A93E}"/>
          </ac:picMkLst>
        </pc:picChg>
        <pc:picChg chg="add mod ord">
          <ac:chgData name="Tim Andersson" userId="f268c73e-918f-4422-bc49-09d94fa9e6f6" providerId="ADAL" clId="{21B001CF-7546-573F-A5B3-51BBB2D49A56}" dt="2026-03-17T09:02:46.917" v="148"/>
          <ac:picMkLst>
            <pc:docMk/>
            <pc:sldMk cId="1913840274" sldId="264"/>
            <ac:picMk id="9" creationId="{30236BA4-D689-70D6-52EA-1A841F11019E}"/>
          </ac:picMkLst>
        </pc:picChg>
      </pc:sldChg>
      <pc:sldChg chg="modNotesTx">
        <pc:chgData name="Tim Andersson" userId="f268c73e-918f-4422-bc49-09d94fa9e6f6" providerId="ADAL" clId="{21B001CF-7546-573F-A5B3-51BBB2D49A56}" dt="2026-03-17T08:44:52.756" v="124" actId="20577"/>
        <pc:sldMkLst>
          <pc:docMk/>
          <pc:sldMk cId="2990074340" sldId="265"/>
        </pc:sldMkLst>
      </pc:sldChg>
      <pc:sldChg chg="addSp delSp modSp mod modNotesTx">
        <pc:chgData name="Tim Andersson" userId="f268c73e-918f-4422-bc49-09d94fa9e6f6" providerId="ADAL" clId="{21B001CF-7546-573F-A5B3-51BBB2D49A56}" dt="2026-03-17T09:16:34.085" v="165" actId="1076"/>
        <pc:sldMkLst>
          <pc:docMk/>
          <pc:sldMk cId="1545490535" sldId="266"/>
        </pc:sldMkLst>
        <pc:spChg chg="mod">
          <ac:chgData name="Tim Andersson" userId="f268c73e-918f-4422-bc49-09d94fa9e6f6" providerId="ADAL" clId="{21B001CF-7546-573F-A5B3-51BBB2D49A56}" dt="2026-03-17T08:45:28.366" v="128" actId="14100"/>
          <ac:spMkLst>
            <pc:docMk/>
            <pc:sldMk cId="1545490535" sldId="266"/>
            <ac:spMk id="3" creationId="{D26B5355-6B37-0780-ECC3-BD92E1549109}"/>
          </ac:spMkLst>
        </pc:spChg>
        <pc:spChg chg="add del mod">
          <ac:chgData name="Tim Andersson" userId="f268c73e-918f-4422-bc49-09d94fa9e6f6" providerId="ADAL" clId="{21B001CF-7546-573F-A5B3-51BBB2D49A56}" dt="2026-03-17T09:15:29.338" v="150"/>
          <ac:spMkLst>
            <pc:docMk/>
            <pc:sldMk cId="1545490535" sldId="266"/>
            <ac:spMk id="6" creationId="{4A7D146D-1259-9EFB-4FFA-3B5150BAD5D6}"/>
          </ac:spMkLst>
        </pc:spChg>
        <pc:spChg chg="add del mod">
          <ac:chgData name="Tim Andersson" userId="f268c73e-918f-4422-bc49-09d94fa9e6f6" providerId="ADAL" clId="{21B001CF-7546-573F-A5B3-51BBB2D49A56}" dt="2026-03-17T09:16:10.950" v="159" actId="478"/>
          <ac:spMkLst>
            <pc:docMk/>
            <pc:sldMk cId="1545490535" sldId="266"/>
            <ac:spMk id="10" creationId="{0E989C82-1780-6D28-B401-0D949749F437}"/>
          </ac:spMkLst>
        </pc:spChg>
        <pc:spChg chg="add del mod">
          <ac:chgData name="Tim Andersson" userId="f268c73e-918f-4422-bc49-09d94fa9e6f6" providerId="ADAL" clId="{21B001CF-7546-573F-A5B3-51BBB2D49A56}" dt="2026-03-17T09:16:24.603" v="162" actId="478"/>
          <ac:spMkLst>
            <pc:docMk/>
            <pc:sldMk cId="1545490535" sldId="266"/>
            <ac:spMk id="12" creationId="{8365536C-00EA-BF07-A0A6-55482DFC97C2}"/>
          </ac:spMkLst>
        </pc:spChg>
        <pc:picChg chg="add del mod ord">
          <ac:chgData name="Tim Andersson" userId="f268c73e-918f-4422-bc49-09d94fa9e6f6" providerId="ADAL" clId="{21B001CF-7546-573F-A5B3-51BBB2D49A56}" dt="2026-03-17T09:03:03.407" v="149" actId="478"/>
          <ac:picMkLst>
            <pc:docMk/>
            <pc:sldMk cId="1545490535" sldId="266"/>
            <ac:picMk id="7" creationId="{B9FF4DA0-5CE3-8493-B8EC-594AB440719C}"/>
          </ac:picMkLst>
        </pc:picChg>
        <pc:picChg chg="add del mod modCrop">
          <ac:chgData name="Tim Andersson" userId="f268c73e-918f-4422-bc49-09d94fa9e6f6" providerId="ADAL" clId="{21B001CF-7546-573F-A5B3-51BBB2D49A56}" dt="2026-03-17T09:16:22.478" v="160" actId="478"/>
          <ac:picMkLst>
            <pc:docMk/>
            <pc:sldMk cId="1545490535" sldId="266"/>
            <ac:picMk id="8" creationId="{8B8DE100-87F9-8FF3-FFA5-110AA293BBDB}"/>
          </ac:picMkLst>
        </pc:picChg>
        <pc:picChg chg="add mod">
          <ac:chgData name="Tim Andersson" userId="f268c73e-918f-4422-bc49-09d94fa9e6f6" providerId="ADAL" clId="{21B001CF-7546-573F-A5B3-51BBB2D49A56}" dt="2026-03-17T09:16:34.085" v="165" actId="1076"/>
          <ac:picMkLst>
            <pc:docMk/>
            <pc:sldMk cId="1545490535" sldId="266"/>
            <ac:picMk id="13" creationId="{EA4DECF6-6CB2-FC5A-11D1-D2AAF4A403A0}"/>
          </ac:picMkLst>
        </pc:picChg>
      </pc:sldChg>
      <pc:sldChg chg="addSp delSp modSp mod modNotesTx">
        <pc:chgData name="Tim Andersson" userId="f268c73e-918f-4422-bc49-09d94fa9e6f6" providerId="ADAL" clId="{21B001CF-7546-573F-A5B3-51BBB2D49A56}" dt="2026-03-17T09:23:14.983" v="171" actId="1076"/>
        <pc:sldMkLst>
          <pc:docMk/>
          <pc:sldMk cId="1946729804" sldId="268"/>
        </pc:sldMkLst>
        <pc:spChg chg="mod">
          <ac:chgData name="Tim Andersson" userId="f268c73e-918f-4422-bc49-09d94fa9e6f6" providerId="ADAL" clId="{21B001CF-7546-573F-A5B3-51BBB2D49A56}" dt="2026-03-13T14:32:44.087" v="32" actId="20577"/>
          <ac:spMkLst>
            <pc:docMk/>
            <pc:sldMk cId="1946729804" sldId="268"/>
            <ac:spMk id="3" creationId="{7C0E3F2B-FE47-202C-A46A-A5FA0512E9E4}"/>
          </ac:spMkLst>
        </pc:spChg>
        <pc:spChg chg="add del mod">
          <ac:chgData name="Tim Andersson" userId="f268c73e-918f-4422-bc49-09d94fa9e6f6" providerId="ADAL" clId="{21B001CF-7546-573F-A5B3-51BBB2D49A56}" dt="2026-03-17T09:23:01.217" v="167" actId="478"/>
          <ac:spMkLst>
            <pc:docMk/>
            <pc:sldMk cId="1946729804" sldId="268"/>
            <ac:spMk id="6" creationId="{814AA3EE-BCD9-04E2-285A-6193D277C915}"/>
          </ac:spMkLst>
        </pc:spChg>
        <pc:picChg chg="add del mod ord modCrop">
          <ac:chgData name="Tim Andersson" userId="f268c73e-918f-4422-bc49-09d94fa9e6f6" providerId="ADAL" clId="{21B001CF-7546-573F-A5B3-51BBB2D49A56}" dt="2026-03-17T09:23:00.175" v="166" actId="478"/>
          <ac:picMkLst>
            <pc:docMk/>
            <pc:sldMk cId="1946729804" sldId="268"/>
            <ac:picMk id="7" creationId="{B3D6BADE-716D-7255-ED37-DE18B3CAA180}"/>
          </ac:picMkLst>
        </pc:picChg>
        <pc:picChg chg="add mod">
          <ac:chgData name="Tim Andersson" userId="f268c73e-918f-4422-bc49-09d94fa9e6f6" providerId="ADAL" clId="{21B001CF-7546-573F-A5B3-51BBB2D49A56}" dt="2026-03-17T09:23:14.983" v="171" actId="1076"/>
          <ac:picMkLst>
            <pc:docMk/>
            <pc:sldMk cId="1946729804" sldId="268"/>
            <ac:picMk id="1026" creationId="{514F07EC-4D68-A311-6CDB-875CD58FBEF6}"/>
          </ac:picMkLst>
        </pc:picChg>
      </pc:sldChg>
      <pc:sldChg chg="modNotesTx">
        <pc:chgData name="Tim Andersson" userId="f268c73e-918f-4422-bc49-09d94fa9e6f6" providerId="ADAL" clId="{21B001CF-7546-573F-A5B3-51BBB2D49A56}" dt="2026-03-17T09:39:17.691" v="172" actId="20577"/>
        <pc:sldMkLst>
          <pc:docMk/>
          <pc:sldMk cId="3289012044" sldId="276"/>
        </pc:sldMkLst>
      </pc:sldChg>
      <pc:sldChg chg="del">
        <pc:chgData name="Tim Andersson" userId="f268c73e-918f-4422-bc49-09d94fa9e6f6" providerId="ADAL" clId="{21B001CF-7546-573F-A5B3-51BBB2D49A56}" dt="2026-03-17T08:49:01.801" v="132" actId="2696"/>
        <pc:sldMkLst>
          <pc:docMk/>
          <pc:sldMk cId="1243468067" sldId="590"/>
        </pc:sldMkLst>
      </pc:sldChg>
      <pc:sldChg chg="modSp mod">
        <pc:chgData name="Tim Andersson" userId="f268c73e-918f-4422-bc49-09d94fa9e6f6" providerId="ADAL" clId="{21B001CF-7546-573F-A5B3-51BBB2D49A56}" dt="2026-03-17T09:43:44.859" v="173" actId="20577"/>
        <pc:sldMkLst>
          <pc:docMk/>
          <pc:sldMk cId="145561147" sldId="591"/>
        </pc:sldMkLst>
        <pc:spChg chg="mod">
          <ac:chgData name="Tim Andersson" userId="f268c73e-918f-4422-bc49-09d94fa9e6f6" providerId="ADAL" clId="{21B001CF-7546-573F-A5B3-51BBB2D49A56}" dt="2026-03-17T09:43:44.859" v="173" actId="20577"/>
          <ac:spMkLst>
            <pc:docMk/>
            <pc:sldMk cId="145561147" sldId="591"/>
            <ac:spMk id="3" creationId="{E2F0E543-9FDF-D683-E089-B65B6B7C2C6F}"/>
          </ac:spMkLst>
        </pc:spChg>
      </pc:sldChg>
      <pc:sldChg chg="modNotesTx">
        <pc:chgData name="Tim Andersson" userId="f268c73e-918f-4422-bc49-09d94fa9e6f6" providerId="ADAL" clId="{21B001CF-7546-573F-A5B3-51BBB2D49A56}" dt="2026-03-17T08:38:36.178" v="42" actId="20577"/>
        <pc:sldMkLst>
          <pc:docMk/>
          <pc:sldMk cId="2556051712" sldId="592"/>
        </pc:sldMkLst>
      </pc:sldChg>
    </pc:docChg>
  </pc:docChgLst>
  <pc:docChgLst>
    <pc:chgData name="Åsa Kågeson" userId="19426c93-f3c4-40c6-adee-d2c4296c5ae8" providerId="ADAL" clId="{90580BD4-BFB7-5F18-A2CD-B58CA8BDC81E}"/>
    <pc:docChg chg="custSel addSld delSld modSld">
      <pc:chgData name="Åsa Kågeson" userId="19426c93-f3c4-40c6-adee-d2c4296c5ae8" providerId="ADAL" clId="{90580BD4-BFB7-5F18-A2CD-B58CA8BDC81E}" dt="2026-03-13T10:41:17.619" v="2469" actId="2696"/>
      <pc:docMkLst>
        <pc:docMk/>
      </pc:docMkLst>
      <pc:sldChg chg="modSp mod">
        <pc:chgData name="Åsa Kågeson" userId="19426c93-f3c4-40c6-adee-d2c4296c5ae8" providerId="ADAL" clId="{90580BD4-BFB7-5F18-A2CD-B58CA8BDC81E}" dt="2026-03-13T09:59:51.064" v="417" actId="1076"/>
        <pc:sldMkLst>
          <pc:docMk/>
          <pc:sldMk cId="2030751593" sldId="258"/>
        </pc:sldMkLst>
        <pc:spChg chg="mod">
          <ac:chgData name="Åsa Kågeson" userId="19426c93-f3c4-40c6-adee-d2c4296c5ae8" providerId="ADAL" clId="{90580BD4-BFB7-5F18-A2CD-B58CA8BDC81E}" dt="2026-03-13T09:59:51.064" v="417" actId="1076"/>
          <ac:spMkLst>
            <pc:docMk/>
            <pc:sldMk cId="2030751593" sldId="258"/>
            <ac:spMk id="2" creationId="{1C6FC1E2-A778-5D29-0D07-6F0F4DD9C286}"/>
          </ac:spMkLst>
        </pc:spChg>
        <pc:spChg chg="mod">
          <ac:chgData name="Åsa Kågeson" userId="19426c93-f3c4-40c6-adee-d2c4296c5ae8" providerId="ADAL" clId="{90580BD4-BFB7-5F18-A2CD-B58CA8BDC81E}" dt="2026-03-13T09:59:46.481" v="416" actId="14100"/>
          <ac:spMkLst>
            <pc:docMk/>
            <pc:sldMk cId="2030751593" sldId="258"/>
            <ac:spMk id="3" creationId="{F2F22EDB-441F-5CBE-8047-B773CD62F950}"/>
          </ac:spMkLst>
        </pc:spChg>
      </pc:sldChg>
      <pc:sldChg chg="modSp mod">
        <pc:chgData name="Åsa Kågeson" userId="19426c93-f3c4-40c6-adee-d2c4296c5ae8" providerId="ADAL" clId="{90580BD4-BFB7-5F18-A2CD-B58CA8BDC81E}" dt="2026-03-13T10:07:43.778" v="756" actId="20577"/>
        <pc:sldMkLst>
          <pc:docMk/>
          <pc:sldMk cId="2404043135" sldId="259"/>
        </pc:sldMkLst>
        <pc:spChg chg="mod">
          <ac:chgData name="Åsa Kågeson" userId="19426c93-f3c4-40c6-adee-d2c4296c5ae8" providerId="ADAL" clId="{90580BD4-BFB7-5F18-A2CD-B58CA8BDC81E}" dt="2026-03-13T10:07:43.778" v="756" actId="20577"/>
          <ac:spMkLst>
            <pc:docMk/>
            <pc:sldMk cId="2404043135" sldId="259"/>
            <ac:spMk id="3" creationId="{FF1BBEB7-2E86-62F4-AC66-238973ADC48D}"/>
          </ac:spMkLst>
        </pc:spChg>
      </pc:sldChg>
      <pc:sldChg chg="delSp modSp mod modNotesTx">
        <pc:chgData name="Åsa Kågeson" userId="19426c93-f3c4-40c6-adee-d2c4296c5ae8" providerId="ADAL" clId="{90580BD4-BFB7-5F18-A2CD-B58CA8BDC81E}" dt="2026-03-13T10:15:03.479" v="1127" actId="20577"/>
        <pc:sldMkLst>
          <pc:docMk/>
          <pc:sldMk cId="2338037188" sldId="261"/>
        </pc:sldMkLst>
        <pc:spChg chg="mod">
          <ac:chgData name="Åsa Kågeson" userId="19426c93-f3c4-40c6-adee-d2c4296c5ae8" providerId="ADAL" clId="{90580BD4-BFB7-5F18-A2CD-B58CA8BDC81E}" dt="2026-03-13T10:09:20.914" v="869" actId="1076"/>
          <ac:spMkLst>
            <pc:docMk/>
            <pc:sldMk cId="2338037188" sldId="261"/>
            <ac:spMk id="2" creationId="{EE46A242-579C-1BF2-7A16-AA1A4FBECDC5}"/>
          </ac:spMkLst>
        </pc:spChg>
        <pc:spChg chg="mod">
          <ac:chgData name="Åsa Kågeson" userId="19426c93-f3c4-40c6-adee-d2c4296c5ae8" providerId="ADAL" clId="{90580BD4-BFB7-5F18-A2CD-B58CA8BDC81E}" dt="2026-03-13T10:15:03.479" v="1127" actId="20577"/>
          <ac:spMkLst>
            <pc:docMk/>
            <pc:sldMk cId="2338037188" sldId="261"/>
            <ac:spMk id="3" creationId="{6B50E71C-C54A-3703-BDC4-329EB8F144B8}"/>
          </ac:spMkLst>
        </pc:spChg>
      </pc:sldChg>
      <pc:sldChg chg="modSp mod">
        <pc:chgData name="Åsa Kågeson" userId="19426c93-f3c4-40c6-adee-d2c4296c5ae8" providerId="ADAL" clId="{90580BD4-BFB7-5F18-A2CD-B58CA8BDC81E}" dt="2026-03-13T10:19:43.413" v="1365" actId="20577"/>
        <pc:sldMkLst>
          <pc:docMk/>
          <pc:sldMk cId="1739512090" sldId="262"/>
        </pc:sldMkLst>
        <pc:spChg chg="mod">
          <ac:chgData name="Åsa Kågeson" userId="19426c93-f3c4-40c6-adee-d2c4296c5ae8" providerId="ADAL" clId="{90580BD4-BFB7-5F18-A2CD-B58CA8BDC81E}" dt="2026-03-13T10:19:43.413" v="1365" actId="20577"/>
          <ac:spMkLst>
            <pc:docMk/>
            <pc:sldMk cId="1739512090" sldId="262"/>
            <ac:spMk id="3" creationId="{2866CD9B-F937-0074-1110-8BDA6530ADEA}"/>
          </ac:spMkLst>
        </pc:spChg>
      </pc:sldChg>
      <pc:sldChg chg="modSp mod">
        <pc:chgData name="Åsa Kågeson" userId="19426c93-f3c4-40c6-adee-d2c4296c5ae8" providerId="ADAL" clId="{90580BD4-BFB7-5F18-A2CD-B58CA8BDC81E}" dt="2026-03-13T10:23:46.060" v="1577" actId="1076"/>
        <pc:sldMkLst>
          <pc:docMk/>
          <pc:sldMk cId="1913840274" sldId="264"/>
        </pc:sldMkLst>
        <pc:spChg chg="mod">
          <ac:chgData name="Åsa Kågeson" userId="19426c93-f3c4-40c6-adee-d2c4296c5ae8" providerId="ADAL" clId="{90580BD4-BFB7-5F18-A2CD-B58CA8BDC81E}" dt="2026-03-13T10:21:51.337" v="1402" actId="1076"/>
          <ac:spMkLst>
            <pc:docMk/>
            <pc:sldMk cId="1913840274" sldId="264"/>
            <ac:spMk id="2" creationId="{AC18855B-8A17-7D33-98AD-92BB6C646E4D}"/>
          </ac:spMkLst>
        </pc:spChg>
        <pc:spChg chg="mod">
          <ac:chgData name="Åsa Kågeson" userId="19426c93-f3c4-40c6-adee-d2c4296c5ae8" providerId="ADAL" clId="{90580BD4-BFB7-5F18-A2CD-B58CA8BDC81E}" dt="2026-03-13T10:23:46.060" v="1577" actId="1076"/>
          <ac:spMkLst>
            <pc:docMk/>
            <pc:sldMk cId="1913840274" sldId="264"/>
            <ac:spMk id="3" creationId="{72F9B7AA-49CE-D679-6DB3-B5308DD2A5E8}"/>
          </ac:spMkLst>
        </pc:spChg>
      </pc:sldChg>
      <pc:sldChg chg="modSp mod">
        <pc:chgData name="Åsa Kågeson" userId="19426c93-f3c4-40c6-adee-d2c4296c5ae8" providerId="ADAL" clId="{90580BD4-BFB7-5F18-A2CD-B58CA8BDC81E}" dt="2026-03-13T10:29:07.813" v="1910" actId="6549"/>
        <pc:sldMkLst>
          <pc:docMk/>
          <pc:sldMk cId="2990074340" sldId="265"/>
        </pc:sldMkLst>
        <pc:spChg chg="mod">
          <ac:chgData name="Åsa Kågeson" userId="19426c93-f3c4-40c6-adee-d2c4296c5ae8" providerId="ADAL" clId="{90580BD4-BFB7-5F18-A2CD-B58CA8BDC81E}" dt="2026-03-13T10:29:07.813" v="1910" actId="6549"/>
          <ac:spMkLst>
            <pc:docMk/>
            <pc:sldMk cId="2990074340" sldId="265"/>
            <ac:spMk id="3" creationId="{255196B2-D064-1753-10A7-5F5E5E2DFADF}"/>
          </ac:spMkLst>
        </pc:spChg>
      </pc:sldChg>
      <pc:sldChg chg="modSp mod">
        <pc:chgData name="Åsa Kågeson" userId="19426c93-f3c4-40c6-adee-d2c4296c5ae8" providerId="ADAL" clId="{90580BD4-BFB7-5F18-A2CD-B58CA8BDC81E}" dt="2026-03-13T10:30:58.075" v="2063" actId="20577"/>
        <pc:sldMkLst>
          <pc:docMk/>
          <pc:sldMk cId="1545490535" sldId="266"/>
        </pc:sldMkLst>
        <pc:spChg chg="mod">
          <ac:chgData name="Åsa Kågeson" userId="19426c93-f3c4-40c6-adee-d2c4296c5ae8" providerId="ADAL" clId="{90580BD4-BFB7-5F18-A2CD-B58CA8BDC81E}" dt="2026-03-13T10:30:43.071" v="2041" actId="1076"/>
          <ac:spMkLst>
            <pc:docMk/>
            <pc:sldMk cId="1545490535" sldId="266"/>
            <ac:spMk id="2" creationId="{B065D71F-AB85-02A2-D30E-8A812C3CF6E9}"/>
          </ac:spMkLst>
        </pc:spChg>
        <pc:spChg chg="mod">
          <ac:chgData name="Åsa Kågeson" userId="19426c93-f3c4-40c6-adee-d2c4296c5ae8" providerId="ADAL" clId="{90580BD4-BFB7-5F18-A2CD-B58CA8BDC81E}" dt="2026-03-13T10:30:58.075" v="2063" actId="20577"/>
          <ac:spMkLst>
            <pc:docMk/>
            <pc:sldMk cId="1545490535" sldId="266"/>
            <ac:spMk id="3" creationId="{D26B5355-6B37-0780-ECC3-BD92E1549109}"/>
          </ac:spMkLst>
        </pc:spChg>
      </pc:sldChg>
      <pc:sldChg chg="modSp mod">
        <pc:chgData name="Åsa Kågeson" userId="19426c93-f3c4-40c6-adee-d2c4296c5ae8" providerId="ADAL" clId="{90580BD4-BFB7-5F18-A2CD-B58CA8BDC81E}" dt="2026-03-13T10:36:57.199" v="2275" actId="20577"/>
        <pc:sldMkLst>
          <pc:docMk/>
          <pc:sldMk cId="762115251" sldId="267"/>
        </pc:sldMkLst>
        <pc:spChg chg="mod">
          <ac:chgData name="Åsa Kågeson" userId="19426c93-f3c4-40c6-adee-d2c4296c5ae8" providerId="ADAL" clId="{90580BD4-BFB7-5F18-A2CD-B58CA8BDC81E}" dt="2026-03-13T10:36:57.199" v="2275" actId="20577"/>
          <ac:spMkLst>
            <pc:docMk/>
            <pc:sldMk cId="762115251" sldId="267"/>
            <ac:spMk id="3" creationId="{B221DDC0-7766-FCD2-3CC1-760931837978}"/>
          </ac:spMkLst>
        </pc:spChg>
      </pc:sldChg>
      <pc:sldChg chg="modSp mod">
        <pc:chgData name="Åsa Kågeson" userId="19426c93-f3c4-40c6-adee-d2c4296c5ae8" providerId="ADAL" clId="{90580BD4-BFB7-5F18-A2CD-B58CA8BDC81E}" dt="2026-03-13T10:40:39.874" v="2461" actId="20577"/>
        <pc:sldMkLst>
          <pc:docMk/>
          <pc:sldMk cId="1946729804" sldId="268"/>
        </pc:sldMkLst>
        <pc:spChg chg="mod">
          <ac:chgData name="Åsa Kågeson" userId="19426c93-f3c4-40c6-adee-d2c4296c5ae8" providerId="ADAL" clId="{90580BD4-BFB7-5F18-A2CD-B58CA8BDC81E}" dt="2026-03-13T10:37:50.130" v="2363" actId="1076"/>
          <ac:spMkLst>
            <pc:docMk/>
            <pc:sldMk cId="1946729804" sldId="268"/>
            <ac:spMk id="2" creationId="{65B6FE8C-6F42-8CEC-76D5-2EB0EF0CBF16}"/>
          </ac:spMkLst>
        </pc:spChg>
        <pc:spChg chg="mod">
          <ac:chgData name="Åsa Kågeson" userId="19426c93-f3c4-40c6-adee-d2c4296c5ae8" providerId="ADAL" clId="{90580BD4-BFB7-5F18-A2CD-B58CA8BDC81E}" dt="2026-03-13T10:40:39.874" v="2461" actId="20577"/>
          <ac:spMkLst>
            <pc:docMk/>
            <pc:sldMk cId="1946729804" sldId="268"/>
            <ac:spMk id="3" creationId="{7C0E3F2B-FE47-202C-A46A-A5FA0512E9E4}"/>
          </ac:spMkLst>
        </pc:spChg>
      </pc:sldChg>
      <pc:sldChg chg="modSp mod">
        <pc:chgData name="Åsa Kågeson" userId="19426c93-f3c4-40c6-adee-d2c4296c5ae8" providerId="ADAL" clId="{90580BD4-BFB7-5F18-A2CD-B58CA8BDC81E}" dt="2026-03-13T09:59:27.658" v="415" actId="20577"/>
        <pc:sldMkLst>
          <pc:docMk/>
          <pc:sldMk cId="145561147" sldId="591"/>
        </pc:sldMkLst>
        <pc:spChg chg="mod">
          <ac:chgData name="Åsa Kågeson" userId="19426c93-f3c4-40c6-adee-d2c4296c5ae8" providerId="ADAL" clId="{90580BD4-BFB7-5F18-A2CD-B58CA8BDC81E}" dt="2026-03-13T09:52:25.682" v="179" actId="20577"/>
          <ac:spMkLst>
            <pc:docMk/>
            <pc:sldMk cId="145561147" sldId="591"/>
            <ac:spMk id="2" creationId="{F6BEA7D2-EF22-1231-F761-BDD0BF2910C3}"/>
          </ac:spMkLst>
        </pc:spChg>
        <pc:spChg chg="mod">
          <ac:chgData name="Åsa Kågeson" userId="19426c93-f3c4-40c6-adee-d2c4296c5ae8" providerId="ADAL" clId="{90580BD4-BFB7-5F18-A2CD-B58CA8BDC81E}" dt="2026-03-13T09:59:27.658" v="415" actId="20577"/>
          <ac:spMkLst>
            <pc:docMk/>
            <pc:sldMk cId="145561147" sldId="591"/>
            <ac:spMk id="3" creationId="{E2F0E543-9FDF-D683-E089-B65B6B7C2C6F}"/>
          </ac:spMkLst>
        </pc:spChg>
      </pc:sldChg>
      <pc:sldChg chg="addSp modSp new mod modClrScheme chgLayout">
        <pc:chgData name="Åsa Kågeson" userId="19426c93-f3c4-40c6-adee-d2c4296c5ae8" providerId="ADAL" clId="{90580BD4-BFB7-5F18-A2CD-B58CA8BDC81E}" dt="2026-03-13T09:54:59.587" v="200" actId="20577"/>
        <pc:sldMkLst>
          <pc:docMk/>
          <pc:sldMk cId="2594613299" sldId="593"/>
        </pc:sldMkLst>
        <pc:spChg chg="mod ord">
          <ac:chgData name="Åsa Kågeson" userId="19426c93-f3c4-40c6-adee-d2c4296c5ae8" providerId="ADAL" clId="{90580BD4-BFB7-5F18-A2CD-B58CA8BDC81E}" dt="2026-03-13T09:53:34.598" v="183" actId="26606"/>
          <ac:spMkLst>
            <pc:docMk/>
            <pc:sldMk cId="2594613299" sldId="593"/>
            <ac:spMk id="2" creationId="{5E65F18C-1F6B-C28C-66C4-49B7E5B663B8}"/>
          </ac:spMkLst>
        </pc:spChg>
        <pc:spChg chg="add mod">
          <ac:chgData name="Åsa Kågeson" userId="19426c93-f3c4-40c6-adee-d2c4296c5ae8" providerId="ADAL" clId="{90580BD4-BFB7-5F18-A2CD-B58CA8BDC81E}" dt="2026-03-13T09:54:36.664" v="192" actId="1076"/>
          <ac:spMkLst>
            <pc:docMk/>
            <pc:sldMk cId="2594613299" sldId="593"/>
            <ac:spMk id="3" creationId="{44635151-DCBD-5679-3339-991FDCC32C80}"/>
          </ac:spMkLst>
        </pc:spChg>
        <pc:spChg chg="add mod">
          <ac:chgData name="Åsa Kågeson" userId="19426c93-f3c4-40c6-adee-d2c4296c5ae8" providerId="ADAL" clId="{90580BD4-BFB7-5F18-A2CD-B58CA8BDC81E}" dt="2026-03-13T09:54:59.587" v="200" actId="20577"/>
          <ac:spMkLst>
            <pc:docMk/>
            <pc:sldMk cId="2594613299" sldId="593"/>
            <ac:spMk id="4" creationId="{1ABC6560-90BB-9BFF-78DB-EC45783CCE5A}"/>
          </ac:spMkLst>
        </pc:spChg>
        <pc:picChg chg="add mod">
          <ac:chgData name="Åsa Kågeson" userId="19426c93-f3c4-40c6-adee-d2c4296c5ae8" providerId="ADAL" clId="{90580BD4-BFB7-5F18-A2CD-B58CA8BDC81E}" dt="2026-03-13T09:54:32.071" v="191" actId="1076"/>
          <ac:picMkLst>
            <pc:docMk/>
            <pc:sldMk cId="2594613299" sldId="593"/>
            <ac:picMk id="5" creationId="{0546E35A-4C43-5B2C-6AB2-CDB87216DF9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2026-06-11</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2026-06-11</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endParaRPr lang="sv-SE" dirty="0">
              <a:solidFill>
                <a:srgbClr val="FFFF00"/>
              </a:solidFill>
            </a:endParaRPr>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a:p>
        </p:txBody>
      </p:sp>
    </p:spTree>
    <p:extLst>
      <p:ext uri="{BB962C8B-B14F-4D97-AF65-F5344CB8AC3E}">
        <p14:creationId xmlns:p14="http://schemas.microsoft.com/office/powerpoint/2010/main" val="1400161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04780E-72B6-06CC-8B02-5D726ADC496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8BD59E85-0CDC-1556-F148-525487CB87F6}"/>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DE020C7A-1F76-41F1-F8A4-26E0D50BC7D2}"/>
              </a:ext>
            </a:extLst>
          </p:cNvPr>
          <p:cNvSpPr>
            <a:spLocks noGrp="1"/>
          </p:cNvSpPr>
          <p:nvPr>
            <p:ph type="body" idx="1"/>
          </p:nvPr>
        </p:nvSpPr>
        <p:spPr/>
        <p:txBody>
          <a:bodyPr/>
          <a:lstStyle/>
          <a:p>
            <a:r>
              <a:rPr lang="sv-SE" b="1" dirty="0"/>
              <a:t>Svårt att bearbeta och tolka information</a:t>
            </a:r>
          </a:p>
          <a:p>
            <a:r>
              <a:rPr lang="sv-SE" dirty="0"/>
              <a:t>Det viktigaste är att </a:t>
            </a:r>
            <a:r>
              <a:rPr lang="sv-SE" b="1" dirty="0"/>
              <a:t>förstå var man är, vad man ska göra och vad som förväntas</a:t>
            </a:r>
            <a:r>
              <a:rPr lang="sv-SE" dirty="0"/>
              <a:t> – utan att behöva tolka komplex information eller fråga om hjälp hela tiden.</a:t>
            </a:r>
          </a:p>
          <a:p>
            <a:r>
              <a:rPr lang="sv-SE" b="1" dirty="0"/>
              <a:t>Tydlig och enkel skyltning</a:t>
            </a:r>
            <a:r>
              <a:rPr lang="sv-SE" dirty="0"/>
              <a:t> är grunden: symboler, piktogram och lättläst text gör att man kan navigera självständigt. Förvirrande eller ordrik skyltning skapar stress och osäkerhet.</a:t>
            </a:r>
          </a:p>
          <a:p>
            <a:r>
              <a:rPr lang="sv-SE" b="1" dirty="0"/>
              <a:t>Förutsägbar miljö</a:t>
            </a:r>
            <a:r>
              <a:rPr lang="sv-SE" dirty="0"/>
              <a:t> är centralt – om lokalen är logiskt uppbyggd och saker finns där man förväntar sig dem minskar den kognitiva belastningen avsevärt.</a:t>
            </a:r>
          </a:p>
          <a:p>
            <a:r>
              <a:rPr lang="sv-SE" b="1" dirty="0"/>
              <a:t>Lugn och avskalad miljö</a:t>
            </a:r>
            <a:r>
              <a:rPr lang="sv-SE" dirty="0"/>
              <a:t> spelar stor roll: mycket rörelse, starka intryck, höga ljud eller visuellt kaos gör det svårare att fokusera och bearbeta information.</a:t>
            </a:r>
          </a:p>
          <a:p>
            <a:endParaRPr lang="sv-SE" dirty="0"/>
          </a:p>
        </p:txBody>
      </p:sp>
      <p:sp>
        <p:nvSpPr>
          <p:cNvPr id="4" name="Platshållare för bildnummer 3">
            <a:extLst>
              <a:ext uri="{FF2B5EF4-FFF2-40B4-BE49-F238E27FC236}">
                <a16:creationId xmlns:a16="http://schemas.microsoft.com/office/drawing/2014/main" id="{64654FBE-15D9-3E83-E768-D35DDE16E195}"/>
              </a:ext>
            </a:extLst>
          </p:cNvPr>
          <p:cNvSpPr>
            <a:spLocks noGrp="1"/>
          </p:cNvSpPr>
          <p:nvPr>
            <p:ph type="sldNum" sz="quarter" idx="5"/>
          </p:nvPr>
        </p:nvSpPr>
        <p:spPr/>
        <p:txBody>
          <a:bodyPr/>
          <a:lstStyle/>
          <a:p>
            <a:fld id="{055BFA82-BD73-4185-B828-63168F0B5499}" type="slidenum">
              <a:rPr lang="sv-SE" smtClean="0"/>
              <a:t>11</a:t>
            </a:fld>
            <a:endParaRPr lang="sv-SE"/>
          </a:p>
        </p:txBody>
      </p:sp>
    </p:spTree>
    <p:extLst>
      <p:ext uri="{BB962C8B-B14F-4D97-AF65-F5344CB8AC3E}">
        <p14:creationId xmlns:p14="http://schemas.microsoft.com/office/powerpoint/2010/main" val="2778911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71BFF-7F28-B1D8-972C-17EDA1DD294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43CB85F7-9579-27BB-E8D2-AE378010EB1C}"/>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E11116D0-E066-97D8-C2AE-F4B7567478CE}"/>
              </a:ext>
            </a:extLst>
          </p:cNvPr>
          <p:cNvSpPr>
            <a:spLocks noGrp="1"/>
          </p:cNvSpPr>
          <p:nvPr>
            <p:ph type="body" idx="1"/>
          </p:nvPr>
        </p:nvSpPr>
        <p:spPr/>
        <p:txBody>
          <a:bodyPr/>
          <a:lstStyle/>
          <a:p>
            <a:r>
              <a:rPr lang="sv-SE" sz="1200" kern="1200">
                <a:solidFill>
                  <a:schemeClr val="tx1"/>
                </a:solidFill>
                <a:effectLst/>
                <a:latin typeface="+mn-lt"/>
                <a:ea typeface="+mn-ea"/>
                <a:cs typeface="+mn-cs"/>
              </a:rPr>
              <a:t>Minskade sinnesintryck</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För många med kognitiva funktionsnedsättningar kan överstimulering leda till överbelastning, ångest eller svårigheter att fokusera.</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Färgkodning och kontraster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Färgkodning är ett enkelt och visuellt sätt att förmedla information som inte kräver läsförmåga. Kontraster kan underlätta avläsning av gränser och objekt.</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Tydlig och begränsad skyltning/information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För mycket information kan vara överväldigande. Enkel och tydlig information minskar kognitiv belastning och gör det lättare att förstå budskapet.</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Teknik för stödkommunikation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Teknik kan fungera som ett kraftfullt verktyg för att underlätta både mottagande och förmedling av information när traditionella metoder är otillräckliga.</a:t>
            </a:r>
          </a:p>
        </p:txBody>
      </p:sp>
      <p:sp>
        <p:nvSpPr>
          <p:cNvPr id="4" name="Platshållare för bildnummer 3">
            <a:extLst>
              <a:ext uri="{FF2B5EF4-FFF2-40B4-BE49-F238E27FC236}">
                <a16:creationId xmlns:a16="http://schemas.microsoft.com/office/drawing/2014/main" id="{6C93E2AE-9466-F8DB-4A9B-416D3AFCE043}"/>
              </a:ext>
            </a:extLst>
          </p:cNvPr>
          <p:cNvSpPr>
            <a:spLocks noGrp="1"/>
          </p:cNvSpPr>
          <p:nvPr>
            <p:ph type="sldNum" sz="quarter" idx="5"/>
          </p:nvPr>
        </p:nvSpPr>
        <p:spPr/>
        <p:txBody>
          <a:bodyPr/>
          <a:lstStyle/>
          <a:p>
            <a:fld id="{055BFA82-BD73-4185-B828-63168F0B5499}" type="slidenum">
              <a:rPr lang="sv-SE" smtClean="0"/>
              <a:t>12</a:t>
            </a:fld>
            <a:endParaRPr lang="sv-SE"/>
          </a:p>
        </p:txBody>
      </p:sp>
    </p:spTree>
    <p:extLst>
      <p:ext uri="{BB962C8B-B14F-4D97-AF65-F5344CB8AC3E}">
        <p14:creationId xmlns:p14="http://schemas.microsoft.com/office/powerpoint/2010/main" val="157612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DB538B-9F3E-B263-79A9-07A47569DB3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A896DE89-7B19-33FB-C68D-9738885B9C49}"/>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C99C4845-810B-25B1-9D5F-DAC3DAC2820A}"/>
              </a:ext>
            </a:extLst>
          </p:cNvPr>
          <p:cNvSpPr>
            <a:spLocks noGrp="1"/>
          </p:cNvSpPr>
          <p:nvPr>
            <p:ph type="body" idx="1"/>
          </p:nvPr>
        </p:nvSpPr>
        <p:spPr/>
        <p:txBody>
          <a:bodyPr/>
          <a:lstStyle/>
          <a:p>
            <a:r>
              <a:rPr lang="sv-SE" b="1" dirty="0"/>
              <a:t>Svårt att tåla vissa ämnen</a:t>
            </a:r>
          </a:p>
          <a:p>
            <a:r>
              <a:rPr lang="sv-SE" dirty="0"/>
              <a:t>Det viktigaste är att </a:t>
            </a:r>
            <a:r>
              <a:rPr lang="sv-SE" b="1" dirty="0"/>
              <a:t>kunna vistas i miljön utan att bli sjuk</a:t>
            </a:r>
            <a:r>
              <a:rPr lang="sv-SE" dirty="0"/>
              <a:t> – något som ofta är helt utom personens kontroll och som kan ha allvarliga konsekvenser.</a:t>
            </a:r>
          </a:p>
          <a:p>
            <a:r>
              <a:rPr lang="sv-SE" b="1" dirty="0"/>
              <a:t>Dofter och kemikalier</a:t>
            </a:r>
            <a:r>
              <a:rPr lang="sv-SE" dirty="0"/>
              <a:t> är ofta det mest svårkontrollerade: parfymer från andra besökare, rengöringsmedel eller byggmaterial kan snabbt göra en lokal oanvändbar. Ventilation och doftfria produkter är centralt.</a:t>
            </a:r>
          </a:p>
          <a:p>
            <a:r>
              <a:rPr lang="sv-SE" b="1" dirty="0"/>
              <a:t>Djurhår och allergener</a:t>
            </a:r>
            <a:r>
              <a:rPr lang="sv-SE" dirty="0"/>
              <a:t> är svåra att se men kan finnas kvar länge i en lokal. Noggrann och regelbunden städning är avgörande, liksom tydlig information om djur tillåts i lokalen.</a:t>
            </a:r>
          </a:p>
          <a:p>
            <a:r>
              <a:rPr lang="sv-SE" b="1" dirty="0"/>
              <a:t>Information i förväg</a:t>
            </a:r>
            <a:r>
              <a:rPr lang="sv-SE" dirty="0"/>
              <a:t> är oerhört viktigt för den här gruppen – att kunna veta vad man möter innan man är på plats gör det möjligt att förbereda sig eller välja ett annat alternativ.</a:t>
            </a:r>
          </a:p>
          <a:p>
            <a:endParaRPr lang="sv-SE" dirty="0"/>
          </a:p>
        </p:txBody>
      </p:sp>
      <p:sp>
        <p:nvSpPr>
          <p:cNvPr id="4" name="Platshållare för bildnummer 3">
            <a:extLst>
              <a:ext uri="{FF2B5EF4-FFF2-40B4-BE49-F238E27FC236}">
                <a16:creationId xmlns:a16="http://schemas.microsoft.com/office/drawing/2014/main" id="{16A07EB7-499F-9F69-94D0-0581CC9088C4}"/>
              </a:ext>
            </a:extLst>
          </p:cNvPr>
          <p:cNvSpPr>
            <a:spLocks noGrp="1"/>
          </p:cNvSpPr>
          <p:nvPr>
            <p:ph type="sldNum" sz="quarter" idx="5"/>
          </p:nvPr>
        </p:nvSpPr>
        <p:spPr/>
        <p:txBody>
          <a:bodyPr/>
          <a:lstStyle/>
          <a:p>
            <a:fld id="{055BFA82-BD73-4185-B828-63168F0B5499}" type="slidenum">
              <a:rPr lang="sv-SE" smtClean="0"/>
              <a:t>13</a:t>
            </a:fld>
            <a:endParaRPr lang="sv-SE"/>
          </a:p>
        </p:txBody>
      </p:sp>
    </p:spTree>
    <p:extLst>
      <p:ext uri="{BB962C8B-B14F-4D97-AF65-F5344CB8AC3E}">
        <p14:creationId xmlns:p14="http://schemas.microsoft.com/office/powerpoint/2010/main" val="793095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E2D7B-5052-843F-CF82-CFE968967DFF}"/>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5E2248C-0B2B-649A-F4FE-53CFCC237326}"/>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77E49722-6FC3-089A-093A-E8B7533B9550}"/>
              </a:ext>
            </a:extLst>
          </p:cNvPr>
          <p:cNvSpPr>
            <a:spLocks noGrp="1"/>
          </p:cNvSpPr>
          <p:nvPr>
            <p:ph type="body" idx="1"/>
          </p:nvPr>
        </p:nvSpPr>
        <p:spPr/>
        <p:txBody>
          <a:bodyPr/>
          <a:lstStyle/>
          <a:p>
            <a:r>
              <a:rPr lang="sv-SE" sz="1200" kern="1200">
                <a:solidFill>
                  <a:schemeClr val="tx1"/>
                </a:solidFill>
                <a:effectLst/>
                <a:latin typeface="+mn-lt"/>
                <a:ea typeface="+mn-ea"/>
                <a:cs typeface="+mn-cs"/>
              </a:rPr>
              <a:t>Doftfria och allergivänliga rengöringsmedel</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Parfymer och aggressiva kemikalier i städmedel kan orsaka allvarliga reaktioner.</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Parfymfri policy</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Även små mängder av doftämnen kan utlösa svåra reaktioner som huvudvärk, andningssvårigheter och trötthet.</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Innehållsförteckning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a:t>
            </a:r>
            <a:r>
              <a:rPr lang="sv-SE" sz="1200" kern="1200">
                <a:solidFill>
                  <a:schemeClr val="tx1"/>
                </a:solidFill>
                <a:effectLst/>
                <a:latin typeface="+mn-lt"/>
                <a:ea typeface="+mn-ea"/>
                <a:cs typeface="+mn-cs"/>
              </a:rPr>
              <a:t> Information är grundläggande för att den drabbade individen, eller dennes vårdnadshavare/personal, ska kunna fatta säkra val och undvika exponering.</a:t>
            </a:r>
          </a:p>
          <a:p>
            <a:endParaRPr lang="sv-SE" sz="1200" kern="1200">
              <a:solidFill>
                <a:schemeClr val="tx1"/>
              </a:solidFill>
              <a:effectLst/>
              <a:latin typeface="+mn-lt"/>
              <a:ea typeface="+mn-ea"/>
              <a:cs typeface="+mn-cs"/>
            </a:endParaRPr>
          </a:p>
          <a:p>
            <a:r>
              <a:rPr lang="sv-SE" sz="1200" kern="1200">
                <a:solidFill>
                  <a:schemeClr val="tx1"/>
                </a:solidFill>
                <a:effectLst/>
                <a:latin typeface="+mn-lt"/>
                <a:ea typeface="+mn-ea"/>
                <a:cs typeface="+mn-cs"/>
              </a:rPr>
              <a:t>Undvik allergiframkallande växter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a:solidFill>
                  <a:schemeClr val="tx1"/>
                </a:solidFill>
                <a:effectLst/>
                <a:latin typeface="+mn-lt"/>
                <a:ea typeface="+mn-ea"/>
                <a:cs typeface="+mn-cs"/>
              </a:rPr>
              <a:t>Varför? </a:t>
            </a:r>
            <a:r>
              <a:rPr lang="sv-SE" sz="1200" kern="1200">
                <a:solidFill>
                  <a:schemeClr val="tx1"/>
                </a:solidFill>
                <a:effectLst/>
                <a:latin typeface="+mn-lt"/>
                <a:ea typeface="+mn-ea"/>
                <a:cs typeface="+mn-cs"/>
              </a:rPr>
              <a:t>Vissa växter sprider pollen som kan utlösa svåra allergiska reaktioner med symtom som rinnande ögon och näsa, astma eller hudutslag.</a:t>
            </a:r>
          </a:p>
        </p:txBody>
      </p:sp>
      <p:sp>
        <p:nvSpPr>
          <p:cNvPr id="4" name="Platshållare för bildnummer 3">
            <a:extLst>
              <a:ext uri="{FF2B5EF4-FFF2-40B4-BE49-F238E27FC236}">
                <a16:creationId xmlns:a16="http://schemas.microsoft.com/office/drawing/2014/main" id="{B0E51547-6261-CBCA-8240-46F81D9111BA}"/>
              </a:ext>
            </a:extLst>
          </p:cNvPr>
          <p:cNvSpPr>
            <a:spLocks noGrp="1"/>
          </p:cNvSpPr>
          <p:nvPr>
            <p:ph type="sldNum" sz="quarter" idx="5"/>
          </p:nvPr>
        </p:nvSpPr>
        <p:spPr/>
        <p:txBody>
          <a:bodyPr/>
          <a:lstStyle/>
          <a:p>
            <a:fld id="{055BFA82-BD73-4185-B828-63168F0B5499}" type="slidenum">
              <a:rPr lang="sv-SE" smtClean="0"/>
              <a:t>14</a:t>
            </a:fld>
            <a:endParaRPr lang="sv-SE"/>
          </a:p>
        </p:txBody>
      </p:sp>
    </p:spTree>
    <p:extLst>
      <p:ext uri="{BB962C8B-B14F-4D97-AF65-F5344CB8AC3E}">
        <p14:creationId xmlns:p14="http://schemas.microsoft.com/office/powerpoint/2010/main" val="433293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15</a:t>
            </a:fld>
            <a:endParaRPr lang="sv-SE"/>
          </a:p>
        </p:txBody>
      </p:sp>
    </p:spTree>
    <p:extLst>
      <p:ext uri="{BB962C8B-B14F-4D97-AF65-F5344CB8AC3E}">
        <p14:creationId xmlns:p14="http://schemas.microsoft.com/office/powerpoint/2010/main" val="421144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2</a:t>
            </a:fld>
            <a:endParaRPr lang="sv-SE"/>
          </a:p>
        </p:txBody>
      </p:sp>
    </p:spTree>
    <p:extLst>
      <p:ext uri="{BB962C8B-B14F-4D97-AF65-F5344CB8AC3E}">
        <p14:creationId xmlns:p14="http://schemas.microsoft.com/office/powerpoint/2010/main" val="105798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055BFA82-BD73-4185-B828-63168F0B5499}" type="slidenum">
              <a:rPr lang="sv-SE" smtClean="0"/>
              <a:t>4</a:t>
            </a:fld>
            <a:endParaRPr lang="sv-SE"/>
          </a:p>
        </p:txBody>
      </p:sp>
    </p:spTree>
    <p:extLst>
      <p:ext uri="{BB962C8B-B14F-4D97-AF65-F5344CB8AC3E}">
        <p14:creationId xmlns:p14="http://schemas.microsoft.com/office/powerpoint/2010/main" val="3556263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r>
              <a:rPr lang="sv-SE" b="1" dirty="0"/>
              <a:t>Svårt att röra sig</a:t>
            </a:r>
          </a:p>
          <a:p>
            <a:r>
              <a:rPr lang="sv-SE" dirty="0"/>
              <a:t>Det absolut viktigaste är att </a:t>
            </a:r>
            <a:r>
              <a:rPr lang="sv-SE" b="1" dirty="0"/>
              <a:t>kunna ta sig fram självständigt</a:t>
            </a:r>
            <a:r>
              <a:rPr lang="sv-SE" dirty="0"/>
              <a:t>. Det handlar om att hela kedjan fungerar – från parkering till slutdestination – utan att någon barriär stoppar förflyttningen.</a:t>
            </a:r>
          </a:p>
          <a:p>
            <a:r>
              <a:rPr lang="sv-SE" b="1" dirty="0"/>
              <a:t>Framkomlighet</a:t>
            </a:r>
            <a:r>
              <a:rPr lang="sv-SE" dirty="0"/>
              <a:t> är grunden: tillräckliga bredder på gångar och dörröppningar så att en rullstol eller rullator faktiskt kommer igenom, jämna underlag utan trösklar som fastnar i, och inga hinder i vägen.</a:t>
            </a:r>
          </a:p>
          <a:p>
            <a:r>
              <a:rPr lang="sv-SE" b="1" dirty="0"/>
              <a:t>Lutningar och nivåskillnader</a:t>
            </a:r>
            <a:r>
              <a:rPr lang="sv-SE" dirty="0"/>
              <a:t> måste vara hanterbara – ramper med rätt lutning, och alltid ett alternativ till trappor. En trappa utan ramp eller hiss gör hela platsen otillgänglig.</a:t>
            </a:r>
          </a:p>
          <a:p>
            <a:r>
              <a:rPr lang="sv-SE" b="1" dirty="0"/>
              <a:t>Vändytor</a:t>
            </a:r>
            <a:r>
              <a:rPr lang="sv-SE" dirty="0"/>
              <a:t> är avgörande för rullstolsanvändare – det måste finnas tillräckligt med utrymme att vända och manövrera, annars kan man fastna i en återvändsgränd.</a:t>
            </a:r>
          </a:p>
          <a:p>
            <a:r>
              <a:rPr lang="sv-SE" b="1" dirty="0"/>
              <a:t>Räckbarhet</a:t>
            </a:r>
            <a:r>
              <a:rPr lang="sv-SE" dirty="0"/>
              <a:t> handlar om att kunna nå knappar, handtag, diskar och information utan att behöva sträcka sig upp eller be om hjälp. Är något placerat för högt är man beroende av andra.</a:t>
            </a:r>
          </a:p>
        </p:txBody>
      </p:sp>
      <p:sp>
        <p:nvSpPr>
          <p:cNvPr id="4" name="Platshållare för bildnummer 3"/>
          <p:cNvSpPr>
            <a:spLocks noGrp="1"/>
          </p:cNvSpPr>
          <p:nvPr>
            <p:ph type="sldNum" sz="quarter" idx="5"/>
          </p:nvPr>
        </p:nvSpPr>
        <p:spPr/>
        <p:txBody>
          <a:bodyPr/>
          <a:lstStyle/>
          <a:p>
            <a:fld id="{055BFA82-BD73-4185-B828-63168F0B5499}" type="slidenum">
              <a:rPr lang="sv-SE" smtClean="0"/>
              <a:t>5</a:t>
            </a:fld>
            <a:endParaRPr lang="sv-SE"/>
          </a:p>
        </p:txBody>
      </p:sp>
    </p:spTree>
    <p:extLst>
      <p:ext uri="{BB962C8B-B14F-4D97-AF65-F5344CB8AC3E}">
        <p14:creationId xmlns:p14="http://schemas.microsoft.com/office/powerpoint/2010/main" val="1874562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r>
              <a:rPr lang="sv-SE" dirty="0"/>
              <a:t>Jämna och breda gångvägar.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Ojämna ytor, trånga passager eller hinder kan göra det omöjligt eller farligt att förflytta sig självständigt. En person i rullstol kan fastna, och någon med nedsatt balans riskerar att falla.</a:t>
            </a:r>
          </a:p>
          <a:p>
            <a:endParaRPr lang="sv-SE" dirty="0"/>
          </a:p>
          <a:p>
            <a:r>
              <a:rPr lang="sv-SE" dirty="0"/>
              <a:t>Ramper istället för trappor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Trappor är det mest uppenbara hindret för rullstolsburna och försvårar avsevärt för personer med gångsvårigheter. Ramper möjliggör access.</a:t>
            </a:r>
          </a:p>
          <a:p>
            <a:endParaRPr lang="sv-SE" dirty="0"/>
          </a:p>
          <a:p>
            <a:r>
              <a:rPr lang="sv-SE" dirty="0"/>
              <a:t>Parkeringsplatser för rörelsehindrade</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Att ta sig ur bilen och till en byggnad kan vara en utmaning i sig. En kort och tillgänglig väg från parkeringen underlättar avsevärt.</a:t>
            </a:r>
          </a:p>
          <a:p>
            <a:endParaRPr lang="sv-SE" dirty="0"/>
          </a:p>
          <a:p>
            <a:r>
              <a:rPr lang="sv-SE" dirty="0"/>
              <a:t>Lättmanövrerade entréer till byggnader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En otillgänglig entré gör att hela byggnaden blir otillgänglig, oavsett hur den ser ut invändigt. En tung eller smal dörr kan vara omöjlig att hantera för den med nedsatt styrka eller som sitter i rullstol.</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r>
              <a:rPr lang="sv-SE" dirty="0"/>
              <a:t>Bredare dörröppningar och passager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För smala dörrar och passager hindrar och begränsar tillgången till rum och ytor.</a:t>
            </a:r>
          </a:p>
          <a:p>
            <a:endParaRPr lang="sv-SE" dirty="0"/>
          </a:p>
          <a:p>
            <a:r>
              <a:rPr lang="sv-SE" dirty="0"/>
              <a:t>Inga eller låga trösklar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Höga trösklar är ett av de största hindren inomhus och kan orsaka fall och göra det omöjligt att förflytta sig mellan rum.</a:t>
            </a:r>
          </a:p>
          <a:p>
            <a:endParaRPr lang="sv-SE" dirty="0"/>
          </a:p>
          <a:p>
            <a:r>
              <a:rPr lang="sv-SE" dirty="0"/>
              <a:t>Hissar och ramper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Utan hissar eller ramper blir övre våningar helt otillgängliga, vilket utesluter många från bostäder, arbetsplatser, service och sociala sammanhang.</a:t>
            </a:r>
          </a:p>
          <a:p>
            <a:endParaRPr lang="sv-SE" dirty="0"/>
          </a:p>
          <a:p>
            <a:r>
              <a:rPr lang="sv-SE" dirty="0"/>
              <a:t>Tillgängliga toaletter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Bristfällig tillgänglighet i toalettutrymmet kan starkt begränsa en persons självständighet och värdighet i de mest privata situationerna. Det är grundläggande för att kunna klara sin hygien.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6</a:t>
            </a:fld>
            <a:endParaRPr lang="sv-SE"/>
          </a:p>
        </p:txBody>
      </p:sp>
    </p:spTree>
    <p:extLst>
      <p:ext uri="{BB962C8B-B14F-4D97-AF65-F5344CB8AC3E}">
        <p14:creationId xmlns:p14="http://schemas.microsoft.com/office/powerpoint/2010/main" val="285361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txBody>
          <a:bodyPr/>
          <a:lstStyle/>
          <a:p>
            <a:endParaRPr lang="sv-SE"/>
          </a:p>
        </p:txBody>
      </p:sp>
      <p:sp>
        <p:nvSpPr>
          <p:cNvPr id="3" name="Platshållare för anteckningar 2"/>
          <p:cNvSpPr>
            <a:spLocks noGrp="1"/>
          </p:cNvSpPr>
          <p:nvPr>
            <p:ph type="body" idx="1"/>
          </p:nvPr>
        </p:nvSpPr>
        <p:spPr/>
        <p:txBody>
          <a:bodyPr/>
          <a:lstStyle/>
          <a:p>
            <a:r>
              <a:rPr lang="sv-SE" b="1" dirty="0"/>
              <a:t>Svårt att se</a:t>
            </a:r>
          </a:p>
          <a:p>
            <a:r>
              <a:rPr lang="sv-SE" dirty="0"/>
              <a:t>Det viktigaste är att </a:t>
            </a:r>
            <a:r>
              <a:rPr lang="sv-SE" b="1" dirty="0"/>
              <a:t>kunna orientera sig och röra sig tryggt</a:t>
            </a:r>
            <a:r>
              <a:rPr lang="sv-SE" dirty="0"/>
              <a:t> utan att riskera att gå in i något, missa en nivåskillnad eller tappa bort sig.</a:t>
            </a:r>
          </a:p>
          <a:p>
            <a:r>
              <a:rPr lang="sv-SE" b="1" dirty="0"/>
              <a:t>Ledstråk och kännbara markeringar</a:t>
            </a:r>
            <a:r>
              <a:rPr lang="sv-SE" dirty="0"/>
              <a:t> är grundläggande – de ger en fysisk väg att följa och varnar för faror som trappor eller hinder.</a:t>
            </a:r>
          </a:p>
          <a:p>
            <a:r>
              <a:rPr lang="sv-SE" b="1" dirty="0"/>
              <a:t>Kontraster</a:t>
            </a:r>
            <a:r>
              <a:rPr lang="sv-SE" dirty="0"/>
              <a:t> är avgörande: kanter, dörrar, trappsteg och handtag måste synas tydligt mot bakgrunden för dem som har nedsatt syn men inte är helt blinda.</a:t>
            </a:r>
          </a:p>
          <a:p>
            <a:r>
              <a:rPr lang="sv-SE" b="1" dirty="0"/>
              <a:t>Belysning</a:t>
            </a:r>
            <a:r>
              <a:rPr lang="sv-SE" dirty="0"/>
              <a:t> spelar stor roll – dålig eller ojämn belysning gör det mycket svårare att uppfatta omgivningen, och bländning kan vara lika problematiskt som mörker.</a:t>
            </a:r>
          </a:p>
          <a:p>
            <a:r>
              <a:rPr lang="sv-SE" b="1" dirty="0"/>
              <a:t>Förutsägbarhet i miljön</a:t>
            </a:r>
            <a:r>
              <a:rPr lang="sv-SE" dirty="0"/>
              <a:t> är centralt: om saker alltid finns på samma ställe och lokalen är logiskt uppbyggd kan man lära sig den och röra sig mer självständigt.</a:t>
            </a:r>
          </a:p>
        </p:txBody>
      </p:sp>
      <p:sp>
        <p:nvSpPr>
          <p:cNvPr id="4" name="Platshållare för bildnummer 3"/>
          <p:cNvSpPr>
            <a:spLocks noGrp="1"/>
          </p:cNvSpPr>
          <p:nvPr>
            <p:ph type="sldNum" sz="quarter" idx="5"/>
          </p:nvPr>
        </p:nvSpPr>
        <p:spPr/>
        <p:txBody>
          <a:bodyPr/>
          <a:lstStyle/>
          <a:p>
            <a:fld id="{055BFA82-BD73-4185-B828-63168F0B5499}" type="slidenum">
              <a:rPr lang="sv-SE" smtClean="0"/>
              <a:t>7</a:t>
            </a:fld>
            <a:endParaRPr lang="sv-SE"/>
          </a:p>
        </p:txBody>
      </p:sp>
    </p:spTree>
    <p:extLst>
      <p:ext uri="{BB962C8B-B14F-4D97-AF65-F5344CB8AC3E}">
        <p14:creationId xmlns:p14="http://schemas.microsoft.com/office/powerpoint/2010/main" val="3942724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9BBEF-1D93-599C-24E0-322FD5B5FC4E}"/>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F34827F1-2CCC-92F9-D3A8-32F4099769C2}"/>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3A69E49D-BD09-83D3-6659-39CE4BDDCE57}"/>
              </a:ext>
            </a:extLst>
          </p:cNvPr>
          <p:cNvSpPr>
            <a:spLocks noGrp="1"/>
          </p:cNvSpPr>
          <p:nvPr>
            <p:ph type="body" idx="1"/>
          </p:nvPr>
        </p:nvSpPr>
        <p:spPr/>
        <p:txBody>
          <a:bodyPr/>
          <a:lstStyle/>
          <a:p>
            <a:r>
              <a:rPr lang="sv-SE" dirty="0"/>
              <a:t>Kännbart ledstråk</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De ger en kännbar feedback som inte kan ses, vilket gör att personen kan "läsa" marken med fötterna eller med en käpp. Det skapar en förutsägbar och säker väg att följa.</a:t>
            </a:r>
          </a:p>
          <a:p>
            <a:endParaRPr lang="sv-SE" dirty="0"/>
          </a:p>
          <a:p>
            <a:r>
              <a:rPr lang="sv-SE" dirty="0"/>
              <a:t>Kontrastmarkeringar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Många med nedsatt syn har viss restseende och kan uppfatta kontraster. Tydliga kontraster hjälper till att urskilja hinder, nivåskillnader och var en yta slutar och en annan börjar.</a:t>
            </a:r>
          </a:p>
          <a:p>
            <a:endParaRPr lang="sv-SE" dirty="0"/>
          </a:p>
          <a:p>
            <a:r>
              <a:rPr lang="sv-SE" dirty="0"/>
              <a:t>Tydlig och kännbar skyltning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Information som inte kan läsas visuellt måste kunna läsas med känseln. Det ger självständighet att hitta rätt och förstå sin omgivning.</a:t>
            </a:r>
          </a:p>
          <a:p>
            <a:endParaRPr lang="sv-SE" dirty="0"/>
          </a:p>
          <a:p>
            <a:r>
              <a:rPr lang="sv-SE" dirty="0"/>
              <a:t>Avsaknad av utskjutande hinder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Dessa osynliga hinder är en stor fara för personer som navigerar med käpp eller ledarhund och kan orsaka allvarliga skador.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Bra belysning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Många med nedsatt syn behöver mer ljus för att se, men är samtidigt känsliga för bländning som kan göra det omöjligt att se något alls.</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Kontrastmarkeringar inomhus</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Hjälper till att urskilja nivåskillnader, dörröppningar och andra viktiga objekt i rummet.</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Kännbara markeringar och ledstråk inomhus</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Ger en kännbar vägledning i inomhusmiljöer.</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Hörbar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Kompletterar visuell information med hörbar information, vilket är avgörande när synen är nedsatt.</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p:txBody>
      </p:sp>
      <p:sp>
        <p:nvSpPr>
          <p:cNvPr id="4" name="Platshållare för bildnummer 3">
            <a:extLst>
              <a:ext uri="{FF2B5EF4-FFF2-40B4-BE49-F238E27FC236}">
                <a16:creationId xmlns:a16="http://schemas.microsoft.com/office/drawing/2014/main" id="{C3E3C26E-AF37-126C-FF6D-DE2A9F62F5DD}"/>
              </a:ext>
            </a:extLst>
          </p:cNvPr>
          <p:cNvSpPr>
            <a:spLocks noGrp="1"/>
          </p:cNvSpPr>
          <p:nvPr>
            <p:ph type="sldNum" sz="quarter" idx="5"/>
          </p:nvPr>
        </p:nvSpPr>
        <p:spPr/>
        <p:txBody>
          <a:bodyPr/>
          <a:lstStyle/>
          <a:p>
            <a:fld id="{055BFA82-BD73-4185-B828-63168F0B5499}" type="slidenum">
              <a:rPr lang="sv-SE" smtClean="0"/>
              <a:t>8</a:t>
            </a:fld>
            <a:endParaRPr lang="sv-SE"/>
          </a:p>
        </p:txBody>
      </p:sp>
    </p:spTree>
    <p:extLst>
      <p:ext uri="{BB962C8B-B14F-4D97-AF65-F5344CB8AC3E}">
        <p14:creationId xmlns:p14="http://schemas.microsoft.com/office/powerpoint/2010/main" val="1808768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E4C61-C4D9-B234-FA88-ACEBE11D05CC}"/>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68F58724-D736-3A98-107D-417365A11C51}"/>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6BABDE89-4BA6-6D60-DD38-C04A1A5E8A53}"/>
              </a:ext>
            </a:extLst>
          </p:cNvPr>
          <p:cNvSpPr>
            <a:spLocks noGrp="1"/>
          </p:cNvSpPr>
          <p:nvPr>
            <p:ph type="body" idx="1"/>
          </p:nvPr>
        </p:nvSpPr>
        <p:spPr/>
        <p:txBody>
          <a:bodyPr/>
          <a:lstStyle/>
          <a:p>
            <a:r>
              <a:rPr lang="sv-SE" b="1" dirty="0"/>
              <a:t>Svårt att höra</a:t>
            </a:r>
          </a:p>
          <a:p>
            <a:r>
              <a:rPr lang="sv-SE" dirty="0"/>
              <a:t>Det viktigaste är att </a:t>
            </a:r>
            <a:r>
              <a:rPr lang="sv-SE" b="1" dirty="0"/>
              <a:t>inte missa information</a:t>
            </a:r>
            <a:r>
              <a:rPr lang="sv-SE" dirty="0"/>
              <a:t> – varken säkerhetsinformation, servicekommunikation eller det som sägs i ett samtal.</a:t>
            </a:r>
          </a:p>
          <a:p>
            <a:r>
              <a:rPr lang="sv-SE" b="1" dirty="0"/>
              <a:t>Hörslinga</a:t>
            </a:r>
            <a:r>
              <a:rPr lang="sv-SE" dirty="0"/>
              <a:t> är det mest konkreta behovet i lokaler där kommunikation sker, som receptioner och samlingslokaler. Utan den kan talat ljud vara helt ohörbart för personer med hörapparat.</a:t>
            </a:r>
          </a:p>
          <a:p>
            <a:r>
              <a:rPr lang="sv-SE" b="1" dirty="0"/>
              <a:t>Visuella alternativ till ljud</a:t>
            </a:r>
            <a:r>
              <a:rPr lang="sv-SE" dirty="0"/>
              <a:t> är avgörande: larm, tillrop och information som enbart ges muntligt är otillgängligt. Det behöver alltid finnas ett visuellt komplement.</a:t>
            </a:r>
          </a:p>
          <a:p>
            <a:r>
              <a:rPr lang="sv-SE" b="1" dirty="0"/>
              <a:t>Akustik och bakgrundsljud</a:t>
            </a:r>
            <a:r>
              <a:rPr lang="sv-SE" dirty="0"/>
              <a:t> påverkar kraftigt – högt bakgrundsljud i en lokal gör det betydligt svårare att uppfatta tal, även med hörapparat.</a:t>
            </a:r>
          </a:p>
          <a:p>
            <a:endParaRPr lang="sv-SE" dirty="0"/>
          </a:p>
        </p:txBody>
      </p:sp>
      <p:sp>
        <p:nvSpPr>
          <p:cNvPr id="4" name="Platshållare för bildnummer 3">
            <a:extLst>
              <a:ext uri="{FF2B5EF4-FFF2-40B4-BE49-F238E27FC236}">
                <a16:creationId xmlns:a16="http://schemas.microsoft.com/office/drawing/2014/main" id="{DAAEB9DC-72A5-2FCB-C272-CF52418CB2CC}"/>
              </a:ext>
            </a:extLst>
          </p:cNvPr>
          <p:cNvSpPr>
            <a:spLocks noGrp="1"/>
          </p:cNvSpPr>
          <p:nvPr>
            <p:ph type="sldNum" sz="quarter" idx="5"/>
          </p:nvPr>
        </p:nvSpPr>
        <p:spPr/>
        <p:txBody>
          <a:bodyPr/>
          <a:lstStyle/>
          <a:p>
            <a:fld id="{055BFA82-BD73-4185-B828-63168F0B5499}" type="slidenum">
              <a:rPr lang="sv-SE" smtClean="0"/>
              <a:t>9</a:t>
            </a:fld>
            <a:endParaRPr lang="sv-SE"/>
          </a:p>
        </p:txBody>
      </p:sp>
    </p:spTree>
    <p:extLst>
      <p:ext uri="{BB962C8B-B14F-4D97-AF65-F5344CB8AC3E}">
        <p14:creationId xmlns:p14="http://schemas.microsoft.com/office/powerpoint/2010/main" val="3408407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2CA5A-0271-E707-8ECA-6D664AD29F00}"/>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9624487E-BA85-E2F4-455A-CD57F81E303D}"/>
              </a:ext>
            </a:extLst>
          </p:cNvPr>
          <p:cNvSpPr>
            <a:spLocks noGrp="1" noRot="1" noChangeAspect="1"/>
          </p:cNvSpPr>
          <p:nvPr>
            <p:ph type="sldImg"/>
          </p:nvPr>
        </p:nvSpPr>
        <p:spPr/>
        <p:txBody>
          <a:bodyPr/>
          <a:lstStyle/>
          <a:p>
            <a:endParaRPr lang="sv-SE"/>
          </a:p>
        </p:txBody>
      </p:sp>
      <p:sp>
        <p:nvSpPr>
          <p:cNvPr id="3" name="Platshållare för anteckningar 2">
            <a:extLst>
              <a:ext uri="{FF2B5EF4-FFF2-40B4-BE49-F238E27FC236}">
                <a16:creationId xmlns:a16="http://schemas.microsoft.com/office/drawing/2014/main" id="{ABE67F6C-B1BC-CAA6-B9DE-C3005D4F6AC9}"/>
              </a:ext>
            </a:extLst>
          </p:cNvPr>
          <p:cNvSpPr>
            <a:spLocks noGrp="1"/>
          </p:cNvSpPr>
          <p:nvPr>
            <p:ph type="body" idx="1"/>
          </p:nvPr>
        </p:nvSpPr>
        <p:spPr/>
        <p:txBody>
          <a:bodyPr/>
          <a:lstStyle/>
          <a:p>
            <a:r>
              <a:rPr lang="sv-SE" sz="1200" kern="1200" dirty="0">
                <a:solidFill>
                  <a:schemeClr val="tx1"/>
                </a:solidFill>
                <a:effectLst/>
                <a:latin typeface="+mn-lt"/>
                <a:ea typeface="+mn-ea"/>
                <a:cs typeface="+mn-cs"/>
              </a:rPr>
              <a:t>Teleslingor (hörslingor)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Teleslingor tar bort störande bakgrundsljud och ger en klar och direkt ljudöverföring. Detta gör att personer med hörapparater kan höra tal mycket tydligare, oavsett var de sitter i rummet.</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Synliga larm och indikatorer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En person med hörselnedsättning kan missa viktiga ljudlarm. Synliga signaler garanterar att de blir uppmärksammade på en nödsituation eller att någon söker kontakt.</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God akustik och ljuddämpning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En dålig akustisk miljö med mycket eko och brus gör det extremt svårt att uppfatta tal, även med hörapparat. Att reducera buller förbättrar taluppfattningen avsevärt.</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God belysning i ansiktshöjd</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kern="1200" dirty="0">
                <a:solidFill>
                  <a:schemeClr val="tx1"/>
                </a:solidFill>
                <a:effectLst/>
                <a:latin typeface="+mn-lt"/>
                <a:ea typeface="+mn-ea"/>
                <a:cs typeface="+mn-cs"/>
              </a:rPr>
              <a:t>Varför?</a:t>
            </a:r>
            <a:r>
              <a:rPr lang="sv-SE" sz="1200" kern="1200" dirty="0">
                <a:solidFill>
                  <a:schemeClr val="tx1"/>
                </a:solidFill>
                <a:effectLst/>
                <a:latin typeface="+mn-lt"/>
                <a:ea typeface="+mn-ea"/>
                <a:cs typeface="+mn-cs"/>
              </a:rPr>
              <a:t> En dålig akustisk miljö med mycket eko och brus gör det extremt svårt att uppfatta tal, även med hörapparat. Att reducera buller förbättrar taluppfattningen avsevärt.</a:t>
            </a:r>
          </a:p>
        </p:txBody>
      </p:sp>
      <p:sp>
        <p:nvSpPr>
          <p:cNvPr id="4" name="Platshållare för bildnummer 3">
            <a:extLst>
              <a:ext uri="{FF2B5EF4-FFF2-40B4-BE49-F238E27FC236}">
                <a16:creationId xmlns:a16="http://schemas.microsoft.com/office/drawing/2014/main" id="{7BC50EB4-45BD-B9B2-B04C-CC586D075211}"/>
              </a:ext>
            </a:extLst>
          </p:cNvPr>
          <p:cNvSpPr>
            <a:spLocks noGrp="1"/>
          </p:cNvSpPr>
          <p:nvPr>
            <p:ph type="sldNum" sz="quarter" idx="5"/>
          </p:nvPr>
        </p:nvSpPr>
        <p:spPr/>
        <p:txBody>
          <a:bodyPr/>
          <a:lstStyle/>
          <a:p>
            <a:fld id="{055BFA82-BD73-4185-B828-63168F0B5499}" type="slidenum">
              <a:rPr lang="sv-SE" smtClean="0"/>
              <a:t>10</a:t>
            </a:fld>
            <a:endParaRPr lang="sv-SE"/>
          </a:p>
        </p:txBody>
      </p:sp>
    </p:spTree>
    <p:extLst>
      <p:ext uri="{BB962C8B-B14F-4D97-AF65-F5344CB8AC3E}">
        <p14:creationId xmlns:p14="http://schemas.microsoft.com/office/powerpoint/2010/main" val="36207235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2026-06-11</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2026-06-11</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65243E10-E3F1-7E93-DB4B-40905719BCB0}"/>
              </a:ext>
            </a:extLst>
          </p:cNvPr>
          <p:cNvSpPr>
            <a:spLocks noGrp="1"/>
          </p:cNvSpPr>
          <p:nvPr>
            <p:ph type="title" hasCustomPrompt="1"/>
          </p:nvPr>
        </p:nvSpPr>
        <p:spPr>
          <a:xfrm>
            <a:off x="1100667" y="-1174484"/>
            <a:ext cx="8642350" cy="1047750"/>
          </a:xfrm>
        </p:spPr>
        <p:txBody>
          <a:bodyPr/>
          <a:lstStyle/>
          <a:p>
            <a:r>
              <a:rPr lang="sv-SE" noProof="0"/>
              <a:t>Ange rubrik för tillgänglighet</a:t>
            </a:r>
            <a:endParaRPr lang="en-GB"/>
          </a:p>
        </p:txBody>
      </p:sp>
    </p:spTree>
    <p:extLst>
      <p:ext uri="{BB962C8B-B14F-4D97-AF65-F5344CB8AC3E}">
        <p14:creationId xmlns:p14="http://schemas.microsoft.com/office/powerpoint/2010/main" val="4252726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sv-SE"/>
              <a:t>Klicka på ikonen för att lägga till en bild</a:t>
            </a:r>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2026-06-11</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177692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2026-06-11</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054511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2026-06-11</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360185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2026-06-11</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a:p>
        </p:txBody>
      </p:sp>
    </p:spTree>
    <p:extLst>
      <p:ext uri="{BB962C8B-B14F-4D97-AF65-F5344CB8AC3E}">
        <p14:creationId xmlns:p14="http://schemas.microsoft.com/office/powerpoint/2010/main" val="3143030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2026-06-11</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sv-SE"/>
              <a:t>Klicka på ikonen för att lägga till en bild</a:t>
            </a:r>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2026-06-11</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2026-06-11</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2026-06-11</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a:p>
        </p:txBody>
      </p:sp>
      <p:sp>
        <p:nvSpPr>
          <p:cNvPr id="3" name="Title 2">
            <a:extLst>
              <a:ext uri="{FF2B5EF4-FFF2-40B4-BE49-F238E27FC236}">
                <a16:creationId xmlns:a16="http://schemas.microsoft.com/office/drawing/2014/main" id="{EBC57980-04DE-B396-E1BF-4CA97B5B6D50}"/>
              </a:ext>
            </a:extLst>
          </p:cNvPr>
          <p:cNvSpPr>
            <a:spLocks noGrp="1"/>
          </p:cNvSpPr>
          <p:nvPr>
            <p:ph type="title" hasCustomPrompt="1"/>
          </p:nvPr>
        </p:nvSpPr>
        <p:spPr>
          <a:xfrm>
            <a:off x="1100667" y="-1174484"/>
            <a:ext cx="8642350" cy="1047750"/>
          </a:xfrm>
        </p:spPr>
        <p:txBody>
          <a:bodyPr/>
          <a:lstStyle>
            <a:lvl1pPr>
              <a:defRPr/>
            </a:lvl1pPr>
          </a:lstStyle>
          <a:p>
            <a:r>
              <a:rPr lang="sv-SE" noProof="0"/>
              <a:t>Ange rubrik för tillgänglighet</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a:t>Skriv text här</a:t>
            </a:r>
          </a:p>
          <a:p>
            <a:pPr lvl="1"/>
            <a:r>
              <a:rPr lang="sv-SE"/>
              <a:t>Skriv text här</a:t>
            </a:r>
          </a:p>
          <a:p>
            <a:pPr lvl="2"/>
            <a:r>
              <a:rPr lang="sv-SE"/>
              <a:t>Nivå tre</a:t>
            </a:r>
          </a:p>
          <a:p>
            <a:pPr lvl="3"/>
            <a:r>
              <a:rPr lang="sv-SE"/>
              <a:t>Nivå fyra</a:t>
            </a:r>
          </a:p>
          <a:p>
            <a:pPr lvl="4"/>
            <a:r>
              <a:rPr lang="sv-SE"/>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2026-06-11</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ubrik 11">
            <a:extLst>
              <a:ext uri="{FF2B5EF4-FFF2-40B4-BE49-F238E27FC236}">
                <a16:creationId xmlns:a16="http://schemas.microsoft.com/office/drawing/2014/main" id="{20216728-80B6-529A-48C8-0D7B66138A98}"/>
              </a:ext>
            </a:extLst>
          </p:cNvPr>
          <p:cNvSpPr>
            <a:spLocks noGrp="1"/>
          </p:cNvSpPr>
          <p:nvPr>
            <p:ph type="ctrTitle"/>
          </p:nvPr>
        </p:nvSpPr>
        <p:spPr/>
        <p:txBody>
          <a:bodyPr/>
          <a:lstStyle/>
          <a:p>
            <a:r>
              <a:rPr lang="sv-SE">
                <a:cs typeface="Arial"/>
              </a:rPr>
              <a:t>Tillgängliga och användbara miljöer</a:t>
            </a:r>
            <a:endParaRPr lang="sv-SE"/>
          </a:p>
        </p:txBody>
      </p:sp>
      <p:pic>
        <p:nvPicPr>
          <p:cNvPr id="7" name="Platshållare för bild 6">
            <a:extLst>
              <a:ext uri="{FF2B5EF4-FFF2-40B4-BE49-F238E27FC236}">
                <a16:creationId xmlns:a16="http://schemas.microsoft.com/office/drawing/2014/main" id="{3DA0F0B6-F27D-7EF2-4793-6553581BDB4E}"/>
              </a:ext>
              <a:ext uri="{C183D7F6-B498-43B3-948B-1728B52AA6E4}">
                <adec:decorative xmlns:adec="http://schemas.microsoft.com/office/drawing/2017/decorative" val="1"/>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943" r="2943"/>
          <a:stretch>
            <a:fillRect/>
          </a:stretch>
        </p:blipFill>
        <p:spPr/>
      </p:pic>
      <p:pic>
        <p:nvPicPr>
          <p:cNvPr id="4" name="Logo">
            <a:extLst>
              <a:ext uri="{FF2B5EF4-FFF2-40B4-BE49-F238E27FC236}">
                <a16:creationId xmlns:a16="http://schemas.microsoft.com/office/drawing/2014/main" id="{5ABB1517-FC5F-F880-BA83-77C14760314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326234" y="6030915"/>
            <a:ext cx="2147886" cy="435093"/>
          </a:xfrm>
          <a:prstGeom prst="rect">
            <a:avLst/>
          </a:prstGeom>
        </p:spPr>
      </p:pic>
      <p:pic>
        <p:nvPicPr>
          <p:cNvPr id="9" name="Bildobjekt 8">
            <a:extLst>
              <a:ext uri="{FF2B5EF4-FFF2-40B4-BE49-F238E27FC236}">
                <a16:creationId xmlns:a16="http://schemas.microsoft.com/office/drawing/2014/main" id="{F97E4801-1E09-E327-3750-B8CACCB3F4E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9122" y="5985401"/>
            <a:ext cx="526119" cy="526119"/>
          </a:xfrm>
          <a:prstGeom prst="rect">
            <a:avLst/>
          </a:prstGeom>
        </p:spPr>
      </p:pic>
    </p:spTree>
    <p:extLst>
      <p:ext uri="{BB962C8B-B14F-4D97-AF65-F5344CB8AC3E}">
        <p14:creationId xmlns:p14="http://schemas.microsoft.com/office/powerpoint/2010/main" val="3289012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7751B-A16E-7B45-BE57-0214329F6521}"/>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B065D71F-AB85-02A2-D30E-8A812C3CF6E9}"/>
              </a:ext>
            </a:extLst>
          </p:cNvPr>
          <p:cNvSpPr>
            <a:spLocks noGrp="1"/>
          </p:cNvSpPr>
          <p:nvPr>
            <p:ph type="title"/>
          </p:nvPr>
        </p:nvSpPr>
        <p:spPr>
          <a:xfrm>
            <a:off x="497840" y="380998"/>
            <a:ext cx="5365750" cy="1047750"/>
          </a:xfrm>
        </p:spPr>
        <p:txBody>
          <a:bodyPr/>
          <a:lstStyle/>
          <a:p>
            <a:r>
              <a:rPr lang="sv-SE"/>
              <a:t>Svårt att bearbeta, tolka och förmedla information</a:t>
            </a:r>
            <a:endParaRPr lang="sv-SE" b="1"/>
          </a:p>
        </p:txBody>
      </p:sp>
      <p:sp>
        <p:nvSpPr>
          <p:cNvPr id="3" name="Platshållare för innehåll 2">
            <a:extLst>
              <a:ext uri="{FF2B5EF4-FFF2-40B4-BE49-F238E27FC236}">
                <a16:creationId xmlns:a16="http://schemas.microsoft.com/office/drawing/2014/main" id="{D26B5355-6B37-0780-ECC3-BD92E1549109}"/>
              </a:ext>
            </a:extLst>
          </p:cNvPr>
          <p:cNvSpPr>
            <a:spLocks noGrp="1"/>
          </p:cNvSpPr>
          <p:nvPr>
            <p:ph sz="quarter" idx="14"/>
          </p:nvPr>
        </p:nvSpPr>
        <p:spPr>
          <a:xfrm>
            <a:off x="497840" y="1748948"/>
            <a:ext cx="5960110" cy="3031396"/>
          </a:xfrm>
        </p:spPr>
        <p:txBody>
          <a:bodyPr/>
          <a:lstStyle/>
          <a:p>
            <a:r>
              <a:rPr lang="sv-SE" sz="1600" dirty="0"/>
              <a:t>För en person som har svårt att bearbeta, tolka och förmedla information är det viktigt att förstå var man är, vad man ska göra och vad som förväntas – utan att behöva tolka komplex information eller fråga om hjälp. Enkel och tydlig skyltning med symboler och lättläst text underlättar att navigera självständigt, och en logiskt uppbyggd miljö minskar den kognitiva belastningen. En lugn och avskalad miljö utan starka intryck gör det lättare att fokusera.</a:t>
            </a:r>
          </a:p>
          <a:p>
            <a:endParaRPr lang="sv-SE" sz="1600" dirty="0"/>
          </a:p>
          <a:p>
            <a:endParaRPr lang="sv-SE" sz="1600" dirty="0"/>
          </a:p>
          <a:p>
            <a:endParaRPr lang="sv-SE" sz="1600" dirty="0"/>
          </a:p>
        </p:txBody>
      </p:sp>
      <p:sp>
        <p:nvSpPr>
          <p:cNvPr id="5" name="Platshållare för datum 4">
            <a:extLst>
              <a:ext uri="{FF2B5EF4-FFF2-40B4-BE49-F238E27FC236}">
                <a16:creationId xmlns:a16="http://schemas.microsoft.com/office/drawing/2014/main" id="{58841A40-F1AE-958C-2F58-9FFCEAF1B80E}"/>
              </a:ext>
            </a:extLst>
          </p:cNvPr>
          <p:cNvSpPr>
            <a:spLocks noGrp="1"/>
          </p:cNvSpPr>
          <p:nvPr>
            <p:ph type="dt" sz="half" idx="15"/>
          </p:nvPr>
        </p:nvSpPr>
        <p:spPr/>
        <p:txBody>
          <a:bodyPr/>
          <a:lstStyle/>
          <a:p>
            <a:fld id="{B0743B6B-FC1D-4E5C-878B-68715B5874CD}" type="datetime1">
              <a:rPr lang="sv-SE" smtClean="0"/>
              <a:t>2026-06-11</a:t>
            </a:fld>
            <a:endParaRPr lang="sv-SE"/>
          </a:p>
        </p:txBody>
      </p:sp>
      <p:pic>
        <p:nvPicPr>
          <p:cNvPr id="13" name="Bildobjekt 12">
            <a:extLst>
              <a:ext uri="{FF2B5EF4-FFF2-40B4-BE49-F238E27FC236}">
                <a16:creationId xmlns:a16="http://schemas.microsoft.com/office/drawing/2014/main" id="{EA4DECF6-6CB2-FC5A-11D1-D2AAF4A403A0}"/>
              </a:ext>
            </a:extLst>
          </p:cNvPr>
          <p:cNvPicPr>
            <a:picLocks noChangeAspect="1"/>
          </p:cNvPicPr>
          <p:nvPr/>
        </p:nvPicPr>
        <p:blipFill>
          <a:blip r:embed="rId3"/>
          <a:stretch>
            <a:fillRect/>
          </a:stretch>
        </p:blipFill>
        <p:spPr>
          <a:xfrm>
            <a:off x="7446144" y="901699"/>
            <a:ext cx="4363269" cy="4450885"/>
          </a:xfrm>
          <a:prstGeom prst="rect">
            <a:avLst/>
          </a:prstGeom>
        </p:spPr>
      </p:pic>
    </p:spTree>
    <p:extLst>
      <p:ext uri="{BB962C8B-B14F-4D97-AF65-F5344CB8AC3E}">
        <p14:creationId xmlns:p14="http://schemas.microsoft.com/office/powerpoint/2010/main" val="1545490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DEC70-4092-6E0C-D062-B446B78E2B6C}"/>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A174E2C4-3036-B4F6-F187-36EE11415293}"/>
              </a:ext>
            </a:extLst>
          </p:cNvPr>
          <p:cNvSpPr>
            <a:spLocks noGrp="1"/>
          </p:cNvSpPr>
          <p:nvPr>
            <p:ph type="title"/>
          </p:nvPr>
        </p:nvSpPr>
        <p:spPr>
          <a:xfrm>
            <a:off x="750472" y="0"/>
            <a:ext cx="8642350" cy="1047750"/>
          </a:xfrm>
        </p:spPr>
        <p:txBody>
          <a:bodyPr/>
          <a:lstStyle/>
          <a:p>
            <a:r>
              <a:rPr lang="sv-SE"/>
              <a:t>Exempel på anpassningar</a:t>
            </a:r>
          </a:p>
        </p:txBody>
      </p:sp>
      <p:sp>
        <p:nvSpPr>
          <p:cNvPr id="3" name="Platshållare för innehåll 2">
            <a:extLst>
              <a:ext uri="{FF2B5EF4-FFF2-40B4-BE49-F238E27FC236}">
                <a16:creationId xmlns:a16="http://schemas.microsoft.com/office/drawing/2014/main" id="{B221DDC0-7766-FCD2-3CC1-760931837978}"/>
              </a:ext>
            </a:extLst>
          </p:cNvPr>
          <p:cNvSpPr>
            <a:spLocks noGrp="1"/>
          </p:cNvSpPr>
          <p:nvPr>
            <p:ph sz="quarter" idx="13"/>
          </p:nvPr>
        </p:nvSpPr>
        <p:spPr>
          <a:xfrm>
            <a:off x="376137" y="1393875"/>
            <a:ext cx="9565531" cy="4695640"/>
          </a:xfrm>
        </p:spPr>
        <p:txBody>
          <a:bodyPr/>
          <a:lstStyle/>
          <a:p>
            <a:pPr lvl="0"/>
            <a:r>
              <a:rPr lang="sv-SE" sz="1600" b="1"/>
              <a:t>Minskade sinnesintryck:</a:t>
            </a:r>
            <a:r>
              <a:rPr lang="sv-SE" sz="1600"/>
              <a:t> Minska onödigt buller, starka dofter eller visuella intryck. Om det är möjligt skapa områden eller ytor med lugnare zoner.</a:t>
            </a:r>
          </a:p>
          <a:p>
            <a:r>
              <a:rPr lang="sv-SE" sz="1600" b="1"/>
              <a:t>Färgkodning och kontraster:</a:t>
            </a:r>
            <a:r>
              <a:rPr lang="sv-SE" sz="1600"/>
              <a:t> Tydliga färgskillnader mellan olika ytor, till exempel runt dörrar, bakom toalettstol, mellan en trappa och underlaget gör det lättare att identifiera och tolka objekt.</a:t>
            </a:r>
          </a:p>
          <a:p>
            <a:r>
              <a:rPr lang="sv-SE" sz="1600" b="1"/>
              <a:t>Tydlig skyltning och information:</a:t>
            </a:r>
            <a:r>
              <a:rPr lang="sv-SE" sz="1600"/>
              <a:t> Enkel, tydlig skyltning och information minskar kognitiv belastning och gör det lättare att förstå budskapet.</a:t>
            </a:r>
          </a:p>
          <a:p>
            <a:r>
              <a:rPr lang="sv-SE" sz="1600" b="1"/>
              <a:t>Teknik för stödkommunikation:</a:t>
            </a:r>
            <a:r>
              <a:rPr lang="sv-SE" sz="1600"/>
              <a:t> Pekskärmar med enkla val eller symbolbaserade kommunikationshjälpmedel underlättar förmedling av information.</a:t>
            </a:r>
          </a:p>
        </p:txBody>
      </p:sp>
      <p:sp>
        <p:nvSpPr>
          <p:cNvPr id="4" name="Platshållare för datum 3">
            <a:extLst>
              <a:ext uri="{FF2B5EF4-FFF2-40B4-BE49-F238E27FC236}">
                <a16:creationId xmlns:a16="http://schemas.microsoft.com/office/drawing/2014/main" id="{8259CF7C-E7B5-38C6-CE7B-E2D090FF6733}"/>
              </a:ext>
            </a:extLst>
          </p:cNvPr>
          <p:cNvSpPr>
            <a:spLocks noGrp="1"/>
          </p:cNvSpPr>
          <p:nvPr>
            <p:ph type="dt" sz="half" idx="14"/>
          </p:nvPr>
        </p:nvSpPr>
        <p:spPr/>
        <p:txBody>
          <a:bodyPr/>
          <a:lstStyle/>
          <a:p>
            <a:fld id="{094EC4B8-68CD-44A3-B172-19A87347D395}" type="datetime1">
              <a:rPr lang="sv-SE" smtClean="0"/>
              <a:t>2026-06-11</a:t>
            </a:fld>
            <a:endParaRPr lang="sv-SE"/>
          </a:p>
        </p:txBody>
      </p:sp>
    </p:spTree>
    <p:extLst>
      <p:ext uri="{BB962C8B-B14F-4D97-AF65-F5344CB8AC3E}">
        <p14:creationId xmlns:p14="http://schemas.microsoft.com/office/powerpoint/2010/main" val="762115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9906D-2BC8-90EA-174D-17B9DF85B73A}"/>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65B6FE8C-6F42-8CEC-76D5-2EB0EF0CBF16}"/>
              </a:ext>
            </a:extLst>
          </p:cNvPr>
          <p:cNvSpPr>
            <a:spLocks noGrp="1"/>
          </p:cNvSpPr>
          <p:nvPr>
            <p:ph type="title"/>
          </p:nvPr>
        </p:nvSpPr>
        <p:spPr>
          <a:xfrm>
            <a:off x="720241" y="380998"/>
            <a:ext cx="5628640" cy="1047750"/>
          </a:xfrm>
        </p:spPr>
        <p:txBody>
          <a:bodyPr/>
          <a:lstStyle/>
          <a:p>
            <a:r>
              <a:rPr lang="sv-SE"/>
              <a:t>Svårt att tåla vissa ämnen</a:t>
            </a:r>
            <a:endParaRPr lang="sv-SE" b="1"/>
          </a:p>
        </p:txBody>
      </p:sp>
      <p:sp>
        <p:nvSpPr>
          <p:cNvPr id="3" name="Platshållare för innehåll 2">
            <a:extLst>
              <a:ext uri="{FF2B5EF4-FFF2-40B4-BE49-F238E27FC236}">
                <a16:creationId xmlns:a16="http://schemas.microsoft.com/office/drawing/2014/main" id="{7C0E3F2B-FE47-202C-A46A-A5FA0512E9E4}"/>
              </a:ext>
            </a:extLst>
          </p:cNvPr>
          <p:cNvSpPr>
            <a:spLocks noGrp="1"/>
          </p:cNvSpPr>
          <p:nvPr>
            <p:ph sz="quarter" idx="14"/>
          </p:nvPr>
        </p:nvSpPr>
        <p:spPr>
          <a:xfrm>
            <a:off x="720241" y="1878636"/>
            <a:ext cx="5960110" cy="3576767"/>
          </a:xfrm>
        </p:spPr>
        <p:txBody>
          <a:bodyPr/>
          <a:lstStyle/>
          <a:p>
            <a:r>
              <a:rPr lang="sv-SE" sz="1600"/>
              <a:t>För en person med svårt att tåla vissa ämnen är det viktigt att kunna vistas i miljön utan att bli sjuk – något som ofta är helt utom personens kontroll. Dofter från parfymer och rengöringsmedel eller hår från djur kan göra en lokal svår att vistas i. Noggrann städning, god ventilation och tydlig information i förväg om vad som finns i miljön är avgörande.</a:t>
            </a:r>
          </a:p>
        </p:txBody>
      </p:sp>
      <p:sp>
        <p:nvSpPr>
          <p:cNvPr id="5" name="Platshållare för datum 4">
            <a:extLst>
              <a:ext uri="{FF2B5EF4-FFF2-40B4-BE49-F238E27FC236}">
                <a16:creationId xmlns:a16="http://schemas.microsoft.com/office/drawing/2014/main" id="{FB926002-C954-54FA-6069-2B7D314B60C5}"/>
              </a:ext>
            </a:extLst>
          </p:cNvPr>
          <p:cNvSpPr>
            <a:spLocks noGrp="1"/>
          </p:cNvSpPr>
          <p:nvPr>
            <p:ph type="dt" sz="half" idx="15"/>
          </p:nvPr>
        </p:nvSpPr>
        <p:spPr/>
        <p:txBody>
          <a:bodyPr/>
          <a:lstStyle/>
          <a:p>
            <a:fld id="{B0743B6B-FC1D-4E5C-878B-68715B5874CD}" type="datetime1">
              <a:rPr lang="sv-SE" smtClean="0"/>
              <a:t>2026-06-11</a:t>
            </a:fld>
            <a:endParaRPr lang="sv-SE"/>
          </a:p>
        </p:txBody>
      </p:sp>
      <p:pic>
        <p:nvPicPr>
          <p:cNvPr id="1026" name="Picture 2">
            <a:extLst>
              <a:ext uri="{FF2B5EF4-FFF2-40B4-BE49-F238E27FC236}">
                <a16:creationId xmlns:a16="http://schemas.microsoft.com/office/drawing/2014/main" id="{514F07EC-4D68-A311-6CDB-875CD58FBE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7908" y="613317"/>
            <a:ext cx="5631366" cy="5631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729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EA64C-AA2A-4522-C91A-A57B19CDC49E}"/>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13627B88-DF31-2777-7569-DAA3F515DF8D}"/>
              </a:ext>
            </a:extLst>
          </p:cNvPr>
          <p:cNvSpPr>
            <a:spLocks noGrp="1"/>
          </p:cNvSpPr>
          <p:nvPr>
            <p:ph type="title"/>
          </p:nvPr>
        </p:nvSpPr>
        <p:spPr>
          <a:xfrm>
            <a:off x="750472" y="0"/>
            <a:ext cx="8642350" cy="1047750"/>
          </a:xfrm>
        </p:spPr>
        <p:txBody>
          <a:bodyPr/>
          <a:lstStyle/>
          <a:p>
            <a:r>
              <a:rPr lang="sv-SE"/>
              <a:t>Exempel på anpassningar</a:t>
            </a:r>
          </a:p>
        </p:txBody>
      </p:sp>
      <p:sp>
        <p:nvSpPr>
          <p:cNvPr id="3" name="Platshållare för innehåll 2">
            <a:extLst>
              <a:ext uri="{FF2B5EF4-FFF2-40B4-BE49-F238E27FC236}">
                <a16:creationId xmlns:a16="http://schemas.microsoft.com/office/drawing/2014/main" id="{24A01E87-05DB-3047-7348-31D26EA85127}"/>
              </a:ext>
            </a:extLst>
          </p:cNvPr>
          <p:cNvSpPr>
            <a:spLocks noGrp="1"/>
          </p:cNvSpPr>
          <p:nvPr>
            <p:ph sz="quarter" idx="13"/>
          </p:nvPr>
        </p:nvSpPr>
        <p:spPr>
          <a:xfrm>
            <a:off x="376137" y="1393875"/>
            <a:ext cx="9819423" cy="4695640"/>
          </a:xfrm>
        </p:spPr>
        <p:txBody>
          <a:bodyPr/>
          <a:lstStyle/>
          <a:p>
            <a:pPr lvl="0"/>
            <a:r>
              <a:rPr lang="sv-SE" sz="1600" b="1"/>
              <a:t>Doftfria och allergivänliga rengöringsmedel:</a:t>
            </a:r>
            <a:r>
              <a:rPr lang="sv-SE" sz="1600"/>
              <a:t> Använd endast rengöringsmedel som är helt doftfria och utvecklade för allergiker.</a:t>
            </a:r>
          </a:p>
          <a:p>
            <a:r>
              <a:rPr lang="sv-SE" sz="1600" b="1"/>
              <a:t>Parfymfri policy:</a:t>
            </a:r>
            <a:r>
              <a:rPr lang="sv-SE" sz="1600"/>
              <a:t> Uppmana alla som vistas i miljön (personal och besökare) att avstå från parfymerade produkter.</a:t>
            </a:r>
          </a:p>
          <a:p>
            <a:r>
              <a:rPr lang="sv-SE" sz="1600" b="1"/>
              <a:t>Innehållsförteckning:</a:t>
            </a:r>
            <a:r>
              <a:rPr lang="sv-SE" sz="1600"/>
              <a:t> Tydlig märkning av allergener i maten, både skriftligt och vid behov muntligt från personalen.</a:t>
            </a:r>
          </a:p>
          <a:p>
            <a:r>
              <a:rPr lang="sv-SE" sz="1600" b="1"/>
              <a:t>Undvik allergiframkallande växter:</a:t>
            </a:r>
            <a:r>
              <a:rPr lang="sv-SE" sz="1600"/>
              <a:t> Undvik att plantera eller placera växter som är kända för att vara starkt allergena i miljöerna.</a:t>
            </a:r>
          </a:p>
        </p:txBody>
      </p:sp>
      <p:sp>
        <p:nvSpPr>
          <p:cNvPr id="4" name="Platshållare för datum 3">
            <a:extLst>
              <a:ext uri="{FF2B5EF4-FFF2-40B4-BE49-F238E27FC236}">
                <a16:creationId xmlns:a16="http://schemas.microsoft.com/office/drawing/2014/main" id="{3F8C94F2-6B82-AAE0-8BC4-29F5B0CD1567}"/>
              </a:ext>
            </a:extLst>
          </p:cNvPr>
          <p:cNvSpPr>
            <a:spLocks noGrp="1"/>
          </p:cNvSpPr>
          <p:nvPr>
            <p:ph type="dt" sz="half" idx="14"/>
          </p:nvPr>
        </p:nvSpPr>
        <p:spPr/>
        <p:txBody>
          <a:bodyPr/>
          <a:lstStyle/>
          <a:p>
            <a:fld id="{094EC4B8-68CD-44A3-B172-19A87347D395}" type="datetime1">
              <a:rPr lang="sv-SE" smtClean="0"/>
              <a:t>2026-06-11</a:t>
            </a:fld>
            <a:endParaRPr lang="sv-SE"/>
          </a:p>
        </p:txBody>
      </p:sp>
    </p:spTree>
    <p:extLst>
      <p:ext uri="{BB962C8B-B14F-4D97-AF65-F5344CB8AC3E}">
        <p14:creationId xmlns:p14="http://schemas.microsoft.com/office/powerpoint/2010/main" val="2736128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D9D81BFE-5AB4-2803-DA3A-1782F9DFBA9D}"/>
              </a:ext>
            </a:extLst>
          </p:cNvPr>
          <p:cNvSpPr>
            <a:spLocks noGrp="1"/>
          </p:cNvSpPr>
          <p:nvPr>
            <p:ph type="title"/>
          </p:nvPr>
        </p:nvSpPr>
        <p:spPr/>
        <p:txBody>
          <a:bodyPr/>
          <a:lstStyle/>
          <a:p>
            <a:r>
              <a:rPr lang="sv-SE"/>
              <a:t>Logotyp VGR</a:t>
            </a:r>
          </a:p>
        </p:txBody>
      </p:sp>
    </p:spTree>
    <p:extLst>
      <p:ext uri="{BB962C8B-B14F-4D97-AF65-F5344CB8AC3E}">
        <p14:creationId xmlns:p14="http://schemas.microsoft.com/office/powerpoint/2010/main" val="3801270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C2D2EE-ED6C-7C9A-ECB8-6CE67FD59378}"/>
            </a:ext>
          </a:extLst>
        </p:cNvPr>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13B353A9-5236-F6F6-DB39-D2D06397A3A1}"/>
              </a:ext>
            </a:extLst>
          </p:cNvPr>
          <p:cNvSpPr>
            <a:spLocks noGrp="1"/>
          </p:cNvSpPr>
          <p:nvPr>
            <p:ph type="dt" sz="half" idx="14"/>
          </p:nvPr>
        </p:nvSpPr>
        <p:spPr/>
        <p:txBody>
          <a:bodyPr/>
          <a:lstStyle/>
          <a:p>
            <a:fld id="{094EC4B8-68CD-44A3-B172-19A87347D395}" type="datetime1">
              <a:rPr lang="sv-SE" smtClean="0"/>
              <a:t>2026-06-11</a:t>
            </a:fld>
            <a:endParaRPr lang="sv-SE"/>
          </a:p>
        </p:txBody>
      </p:sp>
      <p:sp>
        <p:nvSpPr>
          <p:cNvPr id="8" name="Rubrik 7">
            <a:extLst>
              <a:ext uri="{FF2B5EF4-FFF2-40B4-BE49-F238E27FC236}">
                <a16:creationId xmlns:a16="http://schemas.microsoft.com/office/drawing/2014/main" id="{AA705878-D692-8FDF-0B40-96D4F6BA1CC8}"/>
              </a:ext>
            </a:extLst>
          </p:cNvPr>
          <p:cNvSpPr>
            <a:spLocks noGrp="1"/>
          </p:cNvSpPr>
          <p:nvPr>
            <p:ph type="title"/>
          </p:nvPr>
        </p:nvSpPr>
        <p:spPr/>
        <p:txBody>
          <a:bodyPr/>
          <a:lstStyle/>
          <a:p>
            <a:r>
              <a:rPr lang="sv-SE" dirty="0"/>
              <a:t>TD – Bra för alla, nödvändig för några </a:t>
            </a:r>
          </a:p>
        </p:txBody>
      </p:sp>
      <p:pic>
        <p:nvPicPr>
          <p:cNvPr id="9" name="Picture 2" descr="I:\Publik\Boendefrågor\Access City Award 2014\Bilder\Illustrationer\alla_bild.png">
            <a:extLst>
              <a:ext uri="{FF2B5EF4-FFF2-40B4-BE49-F238E27FC236}">
                <a16:creationId xmlns:a16="http://schemas.microsoft.com/office/drawing/2014/main" id="{F63832E1-3B93-5EBC-4B25-8D8A6DB57D1C}"/>
              </a:ext>
            </a:extLst>
          </p:cNvPr>
          <p:cNvPicPr>
            <a:picLocks noChangeAspect="1" noChangeArrowheads="1"/>
          </p:cNvPicPr>
          <p:nvPr/>
        </p:nvPicPr>
        <p:blipFill>
          <a:blip r:embed="rId3" cstate="print"/>
          <a:srcRect/>
          <a:stretch>
            <a:fillRect/>
          </a:stretch>
        </p:blipFill>
        <p:spPr bwMode="auto">
          <a:xfrm>
            <a:off x="1606107" y="1473466"/>
            <a:ext cx="7631469" cy="4438080"/>
          </a:xfrm>
          <a:prstGeom prst="rect">
            <a:avLst/>
          </a:prstGeom>
          <a:noFill/>
        </p:spPr>
      </p:pic>
    </p:spTree>
    <p:extLst>
      <p:ext uri="{BB962C8B-B14F-4D97-AF65-F5344CB8AC3E}">
        <p14:creationId xmlns:p14="http://schemas.microsoft.com/office/powerpoint/2010/main" val="2556051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1">
            <a:extLst>
              <a:ext uri="{FF2B5EF4-FFF2-40B4-BE49-F238E27FC236}">
                <a16:creationId xmlns:a16="http://schemas.microsoft.com/office/drawing/2014/main" id="{44635151-DCBD-5679-3339-991FDCC32C80}"/>
              </a:ext>
            </a:extLst>
          </p:cNvPr>
          <p:cNvSpPr txBox="1">
            <a:spLocks/>
          </p:cNvSpPr>
          <p:nvPr/>
        </p:nvSpPr>
        <p:spPr>
          <a:xfrm>
            <a:off x="623456" y="108083"/>
            <a:ext cx="4995333" cy="1047750"/>
          </a:xfrm>
          <a:prstGeom prst="rect">
            <a:avLst/>
          </a:prstGeom>
        </p:spPr>
        <p:txBody>
          <a:bodyPr vert="horz" lIns="0" tIns="0" rIns="0" bIns="0" rtlCol="0" anchor="b">
            <a:normAutofit/>
          </a:bodyPr>
          <a:lst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a:lstStyle>
          <a:p>
            <a:pPr>
              <a:spcAft>
                <a:spcPts val="600"/>
              </a:spcAft>
            </a:pPr>
            <a:r>
              <a:rPr lang="sv-SE" kern="1200">
                <a:latin typeface="+mj-lt"/>
                <a:ea typeface="+mj-ea"/>
                <a:cs typeface="+mj-cs"/>
              </a:rPr>
              <a:t>TD:s målgrupper</a:t>
            </a:r>
          </a:p>
        </p:txBody>
      </p:sp>
      <p:sp>
        <p:nvSpPr>
          <p:cNvPr id="4" name="Platshållare för innehåll 2">
            <a:extLst>
              <a:ext uri="{FF2B5EF4-FFF2-40B4-BE49-F238E27FC236}">
                <a16:creationId xmlns:a16="http://schemas.microsoft.com/office/drawing/2014/main" id="{1ABC6560-90BB-9BFF-78DB-EC45783CCE5A}"/>
              </a:ext>
            </a:extLst>
          </p:cNvPr>
          <p:cNvSpPr txBox="1">
            <a:spLocks/>
          </p:cNvSpPr>
          <p:nvPr/>
        </p:nvSpPr>
        <p:spPr>
          <a:xfrm>
            <a:off x="623456" y="1550505"/>
            <a:ext cx="6996544"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vert="horz" wrap="square" lIns="0" tIns="0" rIns="0" bIns="0" rtlCol="0">
            <a:noAutofit/>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nSpc>
                <a:spcPct val="120000"/>
              </a:lnSpc>
              <a:buFont typeface="Verdana" panose="020B0604030504040204" pitchFamily="34" charset="0"/>
              <a:buNone/>
            </a:pPr>
            <a:r>
              <a:rPr lang="sv-SE" sz="1600" b="1"/>
              <a:t>Svårt att röra sig</a:t>
            </a:r>
          </a:p>
          <a:p>
            <a:pPr marL="0" lvl="1" indent="0">
              <a:lnSpc>
                <a:spcPct val="120000"/>
              </a:lnSpc>
              <a:spcBef>
                <a:spcPts val="1000"/>
              </a:spcBef>
              <a:buFont typeface="Verdana" panose="020B0604030504040204" pitchFamily="34" charset="0"/>
              <a:buNone/>
            </a:pPr>
            <a:r>
              <a:rPr lang="sv-SE" sz="1600"/>
              <a:t>Rullstolsburen, nedsatt rörelse i armar, händer, bål, ben och balans</a:t>
            </a:r>
          </a:p>
          <a:p>
            <a:pPr marL="0" indent="0">
              <a:lnSpc>
                <a:spcPct val="120000"/>
              </a:lnSpc>
              <a:buFont typeface="Verdana" panose="020B0604030504040204" pitchFamily="34" charset="0"/>
              <a:buNone/>
            </a:pPr>
            <a:r>
              <a:rPr lang="sv-SE" sz="1600" b="1"/>
              <a:t>Svårt att se</a:t>
            </a:r>
          </a:p>
          <a:p>
            <a:pPr marL="0" lvl="1" indent="0">
              <a:lnSpc>
                <a:spcPct val="120000"/>
              </a:lnSpc>
              <a:spcBef>
                <a:spcPts val="1000"/>
              </a:spcBef>
              <a:buFont typeface="Verdana" panose="020B0604030504040204" pitchFamily="34" charset="0"/>
              <a:buNone/>
            </a:pPr>
            <a:r>
              <a:rPr lang="sv-SE" sz="1600"/>
              <a:t>Helt blind till olika grad av synnedsättning</a:t>
            </a:r>
          </a:p>
          <a:p>
            <a:pPr marL="0" indent="0">
              <a:lnSpc>
                <a:spcPct val="120000"/>
              </a:lnSpc>
              <a:buFont typeface="Verdana" panose="020B0604030504040204" pitchFamily="34" charset="0"/>
              <a:buNone/>
            </a:pPr>
            <a:r>
              <a:rPr lang="sv-SE" sz="1600" b="1"/>
              <a:t>Svårt att höra</a:t>
            </a:r>
          </a:p>
          <a:p>
            <a:pPr marL="0" lvl="1" indent="0">
              <a:lnSpc>
                <a:spcPct val="120000"/>
              </a:lnSpc>
              <a:spcBef>
                <a:spcPts val="1000"/>
              </a:spcBef>
              <a:buFont typeface="Verdana" panose="020B0604030504040204" pitchFamily="34" charset="0"/>
              <a:buNone/>
            </a:pPr>
            <a:r>
              <a:rPr lang="sv-SE" sz="1600"/>
              <a:t>Helt döv till olika grad av nedsatt hörsel</a:t>
            </a:r>
          </a:p>
          <a:p>
            <a:pPr marL="0" indent="0">
              <a:lnSpc>
                <a:spcPct val="120000"/>
              </a:lnSpc>
              <a:buFont typeface="Verdana" panose="020B0604030504040204" pitchFamily="34" charset="0"/>
              <a:buNone/>
            </a:pPr>
            <a:r>
              <a:rPr lang="sv-SE" sz="1600" b="1"/>
              <a:t>Svårt att bearbeta, tolka och förmedla information</a:t>
            </a:r>
          </a:p>
          <a:p>
            <a:pPr marL="0" lvl="1" indent="0">
              <a:lnSpc>
                <a:spcPct val="120000"/>
              </a:lnSpc>
              <a:spcBef>
                <a:spcPts val="1000"/>
              </a:spcBef>
              <a:buFont typeface="Verdana" panose="020B0604030504040204" pitchFamily="34" charset="0"/>
              <a:buNone/>
            </a:pPr>
            <a:r>
              <a:rPr lang="sv-SE" sz="1600"/>
              <a:t>Nedsatt kognition och förmåga att tolka och förstå information</a:t>
            </a:r>
          </a:p>
          <a:p>
            <a:pPr marL="0" indent="0">
              <a:lnSpc>
                <a:spcPct val="120000"/>
              </a:lnSpc>
              <a:buFont typeface="Verdana" panose="020B0604030504040204" pitchFamily="34" charset="0"/>
              <a:buNone/>
            </a:pPr>
            <a:r>
              <a:rPr lang="sv-SE" sz="1600" b="1"/>
              <a:t>Svårt att tåla vissa ämnen</a:t>
            </a:r>
          </a:p>
          <a:p>
            <a:pPr marL="0" lvl="1" indent="0">
              <a:lnSpc>
                <a:spcPct val="120000"/>
              </a:lnSpc>
              <a:spcBef>
                <a:spcPts val="1000"/>
              </a:spcBef>
              <a:buFont typeface="Verdana" panose="020B0604030504040204" pitchFamily="34" charset="0"/>
              <a:buNone/>
            </a:pPr>
            <a:r>
              <a:rPr lang="sv-SE" sz="1600"/>
              <a:t>Allergi, intolerans eller överkänslighet mot ex mat, pollen, doft, pälsdjur</a:t>
            </a:r>
          </a:p>
          <a:p>
            <a:pPr marL="0" indent="0">
              <a:lnSpc>
                <a:spcPct val="120000"/>
              </a:lnSpc>
              <a:buFont typeface="Verdana" panose="020B0604030504040204" pitchFamily="34" charset="0"/>
              <a:buNone/>
            </a:pPr>
            <a:endParaRPr lang="sv-SE" sz="1600"/>
          </a:p>
        </p:txBody>
      </p:sp>
      <p:pic>
        <p:nvPicPr>
          <p:cNvPr id="5" name="Bildobjekt 4" descr="En bild som visar klädsel, person, skiss, rullstol&#10;&#10;AI-genererat innehåll kan vara felaktigt.">
            <a:extLst>
              <a:ext uri="{FF2B5EF4-FFF2-40B4-BE49-F238E27FC236}">
                <a16:creationId xmlns:a16="http://schemas.microsoft.com/office/drawing/2014/main" id="{0546E35A-4C43-5B2C-6AB2-CDB87216DF92}"/>
              </a:ext>
            </a:extLst>
          </p:cNvPr>
          <p:cNvPicPr>
            <a:picLocks noChangeAspect="1"/>
          </p:cNvPicPr>
          <p:nvPr/>
        </p:nvPicPr>
        <p:blipFill>
          <a:blip r:embed="rId3">
            <a:extLst>
              <a:ext uri="{28A0092B-C50C-407E-A947-70E740481C1C}">
                <a14:useLocalDpi xmlns:a14="http://schemas.microsoft.com/office/drawing/2010/main" val="0"/>
              </a:ext>
            </a:extLst>
          </a:blip>
          <a:srcRect l="1667" r="-1" b="-1"/>
          <a:stretch>
            <a:fillRect/>
          </a:stretch>
        </p:blipFill>
        <p:spPr>
          <a:xfrm>
            <a:off x="7582361" y="631958"/>
            <a:ext cx="4609639" cy="5594084"/>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noFill/>
        </p:spPr>
      </p:pic>
      <p:sp>
        <p:nvSpPr>
          <p:cNvPr id="2" name="Platshållare för datum 1">
            <a:extLst>
              <a:ext uri="{FF2B5EF4-FFF2-40B4-BE49-F238E27FC236}">
                <a16:creationId xmlns:a16="http://schemas.microsoft.com/office/drawing/2014/main" id="{5E65F18C-1F6B-C28C-66C4-49B7E5B663B8}"/>
              </a:ext>
            </a:extLst>
          </p:cNvPr>
          <p:cNvSpPr>
            <a:spLocks noGrp="1"/>
          </p:cNvSpPr>
          <p:nvPr>
            <p:ph type="dt" sz="half" idx="15"/>
          </p:nvPr>
        </p:nvSpPr>
        <p:spPr>
          <a:xfrm>
            <a:off x="10901363" y="136525"/>
            <a:ext cx="908050" cy="141687"/>
          </a:xfrm>
        </p:spPr>
        <p:txBody>
          <a:bodyPr vert="horz" lIns="0" tIns="0" rIns="0" bIns="0" rtlCol="0" anchor="ctr">
            <a:normAutofit/>
          </a:bodyPr>
          <a:lstStyle/>
          <a:p>
            <a:pPr>
              <a:spcAft>
                <a:spcPts val="600"/>
              </a:spcAft>
            </a:pPr>
            <a:fld id="{DA185498-67B0-4A0B-8455-9A803E3F2EDA}" type="datetime1">
              <a:rPr lang="sv-SE" smtClean="0"/>
              <a:pPr>
                <a:spcAft>
                  <a:spcPts val="600"/>
                </a:spcAft>
              </a:pPr>
              <a:t>2026-06-11</a:t>
            </a:fld>
            <a:endParaRPr lang="sv-SE"/>
          </a:p>
        </p:txBody>
      </p:sp>
    </p:spTree>
    <p:extLst>
      <p:ext uri="{BB962C8B-B14F-4D97-AF65-F5344CB8AC3E}">
        <p14:creationId xmlns:p14="http://schemas.microsoft.com/office/powerpoint/2010/main" val="2594613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C6FC1E2-A778-5D29-0D07-6F0F4DD9C286}"/>
              </a:ext>
            </a:extLst>
          </p:cNvPr>
          <p:cNvSpPr>
            <a:spLocks noGrp="1"/>
          </p:cNvSpPr>
          <p:nvPr>
            <p:ph type="title"/>
          </p:nvPr>
        </p:nvSpPr>
        <p:spPr>
          <a:xfrm>
            <a:off x="775855" y="380998"/>
            <a:ext cx="4995333" cy="1047750"/>
          </a:xfrm>
        </p:spPr>
        <p:txBody>
          <a:bodyPr/>
          <a:lstStyle/>
          <a:p>
            <a:r>
              <a:rPr lang="sv-SE"/>
              <a:t>Svårt att röra sig</a:t>
            </a:r>
          </a:p>
        </p:txBody>
      </p:sp>
      <p:sp>
        <p:nvSpPr>
          <p:cNvPr id="3" name="Platshållare för innehåll 2">
            <a:extLst>
              <a:ext uri="{FF2B5EF4-FFF2-40B4-BE49-F238E27FC236}">
                <a16:creationId xmlns:a16="http://schemas.microsoft.com/office/drawing/2014/main" id="{F2F22EDB-441F-5CBE-8047-B773CD62F950}"/>
              </a:ext>
            </a:extLst>
          </p:cNvPr>
          <p:cNvSpPr>
            <a:spLocks noGrp="1"/>
          </p:cNvSpPr>
          <p:nvPr>
            <p:ph sz="quarter" idx="14"/>
          </p:nvPr>
        </p:nvSpPr>
        <p:spPr>
          <a:xfrm>
            <a:off x="775855" y="1748948"/>
            <a:ext cx="5790315" cy="3238688"/>
          </a:xfrm>
        </p:spPr>
        <p:txBody>
          <a:bodyPr/>
          <a:lstStyle/>
          <a:p>
            <a:r>
              <a:rPr lang="sv-SE" sz="1600" dirty="0"/>
              <a:t>För en person som har svårt att röra sig är det viktigt att hela kedjan av förflyttning fungerar – från start till slutdestination. Det kan handla om tillräckliga bredder för att komma fram, jämna underlag utan trösklar, hiss och ramp som alternativ till trappor och tillräckliga vändytor för att kunna manövrera. Lika viktigt är att objekt och funktioner går att nå utan att behöva sträcka sig eller be om hjälp.</a:t>
            </a:r>
          </a:p>
          <a:p>
            <a:endParaRPr lang="sv-SE" sz="1600" dirty="0"/>
          </a:p>
        </p:txBody>
      </p:sp>
      <p:pic>
        <p:nvPicPr>
          <p:cNvPr id="9" name="Platshållare för bild 8" descr="En bild som visar däck, hjul, fordon, Landfordon&#10;&#10;AI-genererat innehåll kan vara felaktigt.">
            <a:extLst>
              <a:ext uri="{FF2B5EF4-FFF2-40B4-BE49-F238E27FC236}">
                <a16:creationId xmlns:a16="http://schemas.microsoft.com/office/drawing/2014/main" id="{504BD522-9E00-4DDC-9EFA-63040273B0D6}"/>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278" b="1278"/>
          <a:stretch>
            <a:fillRect/>
          </a:stretch>
        </p:blipFill>
        <p:spPr/>
      </p:pic>
      <p:sp>
        <p:nvSpPr>
          <p:cNvPr id="5" name="Platshållare för datum 4">
            <a:extLst>
              <a:ext uri="{FF2B5EF4-FFF2-40B4-BE49-F238E27FC236}">
                <a16:creationId xmlns:a16="http://schemas.microsoft.com/office/drawing/2014/main" id="{2DDCA233-81FC-58A9-9B54-0F6A10597CD4}"/>
              </a:ext>
            </a:extLst>
          </p:cNvPr>
          <p:cNvSpPr>
            <a:spLocks noGrp="1"/>
          </p:cNvSpPr>
          <p:nvPr>
            <p:ph type="dt" sz="half" idx="15"/>
          </p:nvPr>
        </p:nvSpPr>
        <p:spPr/>
        <p:txBody>
          <a:bodyPr/>
          <a:lstStyle/>
          <a:p>
            <a:fld id="{B0743B6B-FC1D-4E5C-878B-68715B5874CD}" type="datetime1">
              <a:rPr lang="sv-SE" smtClean="0"/>
              <a:t>2026-06-11</a:t>
            </a:fld>
            <a:endParaRPr lang="sv-SE"/>
          </a:p>
        </p:txBody>
      </p:sp>
    </p:spTree>
    <p:extLst>
      <p:ext uri="{BB962C8B-B14F-4D97-AF65-F5344CB8AC3E}">
        <p14:creationId xmlns:p14="http://schemas.microsoft.com/office/powerpoint/2010/main" val="2030751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2E70F20-1B84-5338-F557-368680BF1371}"/>
              </a:ext>
            </a:extLst>
          </p:cNvPr>
          <p:cNvSpPr>
            <a:spLocks noGrp="1"/>
          </p:cNvSpPr>
          <p:nvPr>
            <p:ph type="title"/>
          </p:nvPr>
        </p:nvSpPr>
        <p:spPr>
          <a:xfrm>
            <a:off x="750472" y="0"/>
            <a:ext cx="8642350" cy="1047750"/>
          </a:xfrm>
        </p:spPr>
        <p:txBody>
          <a:bodyPr/>
          <a:lstStyle/>
          <a:p>
            <a:r>
              <a:rPr lang="sv-SE"/>
              <a:t>Exempel på anpassningar</a:t>
            </a:r>
          </a:p>
        </p:txBody>
      </p:sp>
      <p:sp>
        <p:nvSpPr>
          <p:cNvPr id="3" name="Platshållare för innehåll 2">
            <a:extLst>
              <a:ext uri="{FF2B5EF4-FFF2-40B4-BE49-F238E27FC236}">
                <a16:creationId xmlns:a16="http://schemas.microsoft.com/office/drawing/2014/main" id="{FF1BBEB7-2E86-62F4-AC66-238973ADC48D}"/>
              </a:ext>
            </a:extLst>
          </p:cNvPr>
          <p:cNvSpPr>
            <a:spLocks noGrp="1"/>
          </p:cNvSpPr>
          <p:nvPr>
            <p:ph sz="quarter" idx="13"/>
          </p:nvPr>
        </p:nvSpPr>
        <p:spPr>
          <a:xfrm>
            <a:off x="376137" y="1393875"/>
            <a:ext cx="9565531" cy="4695640"/>
          </a:xfrm>
        </p:spPr>
        <p:txBody>
          <a:bodyPr/>
          <a:lstStyle/>
          <a:p>
            <a:r>
              <a:rPr lang="sv-SE" sz="1600" b="1" dirty="0"/>
              <a:t>Gångytor, passager och öppningar:</a:t>
            </a:r>
            <a:r>
              <a:rPr lang="sv-SE" sz="1600" dirty="0"/>
              <a:t> Fria från hinder och tillräckligt breda för att en rullstol eller rullator enkelt ska kunna passera med vänd- och mötesmöjlighet. </a:t>
            </a:r>
          </a:p>
          <a:p>
            <a:r>
              <a:rPr lang="sv-SE" sz="1600" b="1" dirty="0"/>
              <a:t>Vid nivåskillnader som trappor och steg: </a:t>
            </a:r>
            <a:r>
              <a:rPr lang="sv-SE" sz="1600" dirty="0"/>
              <a:t>Är nödvändig att kompenseras med tillgängliga hissar och ramper.</a:t>
            </a:r>
          </a:p>
          <a:p>
            <a:r>
              <a:rPr lang="sv-SE" sz="1600" b="1" dirty="0"/>
              <a:t>Parkeringsplatser för rörelsehindrade:</a:t>
            </a:r>
            <a:r>
              <a:rPr lang="sv-SE" sz="1600" dirty="0"/>
              <a:t> Tydligt markerade, bredare parkeringsplatser som ligger nära ingångar och entréer.</a:t>
            </a:r>
          </a:p>
          <a:p>
            <a:r>
              <a:rPr lang="sv-SE" sz="1600" b="1" dirty="0"/>
              <a:t>Lättmanövrerade dörrar:</a:t>
            </a:r>
            <a:r>
              <a:rPr lang="sv-SE" sz="1600" dirty="0"/>
              <a:t> Dörrar bör vara lätta att öppna gärna med automatisk dörröppnare. Alla funktioner behöver vara nåbara för en person i rullstol.</a:t>
            </a:r>
          </a:p>
          <a:p>
            <a:r>
              <a:rPr lang="sv-SE" sz="1600" b="1" dirty="0"/>
              <a:t>Inga eller låga trösklar:</a:t>
            </a:r>
            <a:r>
              <a:rPr lang="sv-SE" sz="1600" dirty="0"/>
              <a:t> Helst inga trösklar, annars mycket låga och avfasade för att enkelt kunna passeras med rullstol, rullator eller utan att snubbla. </a:t>
            </a:r>
          </a:p>
          <a:p>
            <a:r>
              <a:rPr lang="sv-SE" sz="1600" b="1" dirty="0"/>
              <a:t>Tillgängliga toaletter:</a:t>
            </a:r>
            <a:r>
              <a:rPr lang="sv-SE" sz="1600" dirty="0"/>
              <a:t> Rymliga med tillräcklig vändyta, armstöd vid toalett, avlastningshylla och lättåtkomliga funktioner.</a:t>
            </a:r>
          </a:p>
        </p:txBody>
      </p:sp>
      <p:sp>
        <p:nvSpPr>
          <p:cNvPr id="4" name="Platshållare för datum 3">
            <a:extLst>
              <a:ext uri="{FF2B5EF4-FFF2-40B4-BE49-F238E27FC236}">
                <a16:creationId xmlns:a16="http://schemas.microsoft.com/office/drawing/2014/main" id="{9A5F10ED-2DAF-A773-B64D-724E72C9895E}"/>
              </a:ext>
            </a:extLst>
          </p:cNvPr>
          <p:cNvSpPr>
            <a:spLocks noGrp="1"/>
          </p:cNvSpPr>
          <p:nvPr>
            <p:ph type="dt" sz="half" idx="14"/>
          </p:nvPr>
        </p:nvSpPr>
        <p:spPr/>
        <p:txBody>
          <a:bodyPr/>
          <a:lstStyle/>
          <a:p>
            <a:fld id="{094EC4B8-68CD-44A3-B172-19A87347D395}" type="datetime1">
              <a:rPr lang="sv-SE" smtClean="0"/>
              <a:t>2026-06-11</a:t>
            </a:fld>
            <a:endParaRPr lang="sv-SE"/>
          </a:p>
        </p:txBody>
      </p:sp>
    </p:spTree>
    <p:extLst>
      <p:ext uri="{BB962C8B-B14F-4D97-AF65-F5344CB8AC3E}">
        <p14:creationId xmlns:p14="http://schemas.microsoft.com/office/powerpoint/2010/main" val="2404043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2A071-5468-63AA-510C-4E0157E6BF70}"/>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EE46A242-579C-1BF2-7A16-AA1A4FBECDC5}"/>
              </a:ext>
            </a:extLst>
          </p:cNvPr>
          <p:cNvSpPr>
            <a:spLocks noGrp="1"/>
          </p:cNvSpPr>
          <p:nvPr>
            <p:ph type="title"/>
          </p:nvPr>
        </p:nvSpPr>
        <p:spPr>
          <a:xfrm>
            <a:off x="832275" y="207368"/>
            <a:ext cx="4995333" cy="1047750"/>
          </a:xfrm>
        </p:spPr>
        <p:txBody>
          <a:bodyPr/>
          <a:lstStyle/>
          <a:p>
            <a:r>
              <a:rPr lang="sv-SE"/>
              <a:t>Svårt att se</a:t>
            </a:r>
          </a:p>
        </p:txBody>
      </p:sp>
      <p:sp>
        <p:nvSpPr>
          <p:cNvPr id="3" name="Platshållare för innehåll 2">
            <a:extLst>
              <a:ext uri="{FF2B5EF4-FFF2-40B4-BE49-F238E27FC236}">
                <a16:creationId xmlns:a16="http://schemas.microsoft.com/office/drawing/2014/main" id="{6B50E71C-C54A-3703-BDC4-329EB8F144B8}"/>
              </a:ext>
            </a:extLst>
          </p:cNvPr>
          <p:cNvSpPr>
            <a:spLocks noGrp="1"/>
          </p:cNvSpPr>
          <p:nvPr>
            <p:ph sz="quarter" idx="14"/>
          </p:nvPr>
        </p:nvSpPr>
        <p:spPr>
          <a:xfrm>
            <a:off x="832275" y="1621554"/>
            <a:ext cx="5473970" cy="2507101"/>
          </a:xfrm>
        </p:spPr>
        <p:txBody>
          <a:bodyPr/>
          <a:lstStyle/>
          <a:p>
            <a:r>
              <a:rPr lang="sv-SE" sz="1600" dirty="0"/>
              <a:t>För en person som är blind eller har svårt att se är det viktigt att kunna orientera sig och röra sig tryggt. Kännbara ledstråk ger en fysisk väg att följa, och tydliga kontraster på kanter, dörrar, trappsteg och funktioner gör det lättare att hitta. En jämn och bländfri belysning underlättar uppfattningen av omgivningen. En förutsägbar och konsekvent miljö är avgörande för att kunna lära sig lokalen och röra sig självständigt.</a:t>
            </a:r>
          </a:p>
          <a:p>
            <a:endParaRPr lang="sv-SE" sz="1600" dirty="0"/>
          </a:p>
          <a:p>
            <a:endParaRPr lang="sv-SE" sz="1600" dirty="0"/>
          </a:p>
        </p:txBody>
      </p:sp>
      <p:sp>
        <p:nvSpPr>
          <p:cNvPr id="5" name="Platshållare för datum 4">
            <a:extLst>
              <a:ext uri="{FF2B5EF4-FFF2-40B4-BE49-F238E27FC236}">
                <a16:creationId xmlns:a16="http://schemas.microsoft.com/office/drawing/2014/main" id="{712B7587-055D-AAC5-A6E9-88B549284C6E}"/>
              </a:ext>
            </a:extLst>
          </p:cNvPr>
          <p:cNvSpPr>
            <a:spLocks noGrp="1"/>
          </p:cNvSpPr>
          <p:nvPr>
            <p:ph type="dt" sz="half" idx="15"/>
          </p:nvPr>
        </p:nvSpPr>
        <p:spPr/>
        <p:txBody>
          <a:bodyPr/>
          <a:lstStyle/>
          <a:p>
            <a:fld id="{B0743B6B-FC1D-4E5C-878B-68715B5874CD}" type="datetime1">
              <a:rPr lang="sv-SE" smtClean="0"/>
              <a:t>2026-06-11</a:t>
            </a:fld>
            <a:endParaRPr lang="sv-SE"/>
          </a:p>
        </p:txBody>
      </p:sp>
      <p:pic>
        <p:nvPicPr>
          <p:cNvPr id="9" name="Platshållare för innehåll 4">
            <a:extLst>
              <a:ext uri="{FF2B5EF4-FFF2-40B4-BE49-F238E27FC236}">
                <a16:creationId xmlns:a16="http://schemas.microsoft.com/office/drawing/2014/main" id="{5BDF1811-6494-BF19-4309-CD8ED863EE3B}"/>
              </a:ext>
            </a:extLst>
          </p:cNvPr>
          <p:cNvPicPr>
            <a:picLocks noChangeAspect="1"/>
          </p:cNvPicPr>
          <p:nvPr/>
        </p:nvPicPr>
        <p:blipFill>
          <a:blip r:embed="rId3"/>
          <a:stretch>
            <a:fillRect/>
          </a:stretch>
        </p:blipFill>
        <p:spPr>
          <a:xfrm>
            <a:off x="6833857" y="1255118"/>
            <a:ext cx="2545185" cy="1699538"/>
          </a:xfrm>
          <a:prstGeom prst="rect">
            <a:avLst/>
          </a:prstGeom>
        </p:spPr>
      </p:pic>
      <p:pic>
        <p:nvPicPr>
          <p:cNvPr id="10" name="Bildobjekt 9">
            <a:extLst>
              <a:ext uri="{FF2B5EF4-FFF2-40B4-BE49-F238E27FC236}">
                <a16:creationId xmlns:a16="http://schemas.microsoft.com/office/drawing/2014/main" id="{AE7B2245-9674-944B-0FF7-F94B0AF327C7}"/>
              </a:ext>
            </a:extLst>
          </p:cNvPr>
          <p:cNvPicPr>
            <a:picLocks noChangeAspect="1"/>
          </p:cNvPicPr>
          <p:nvPr/>
        </p:nvPicPr>
        <p:blipFill>
          <a:blip r:embed="rId4"/>
          <a:stretch>
            <a:fillRect/>
          </a:stretch>
        </p:blipFill>
        <p:spPr>
          <a:xfrm>
            <a:off x="9404151" y="3588784"/>
            <a:ext cx="2588497" cy="1703606"/>
          </a:xfrm>
          <a:prstGeom prst="rect">
            <a:avLst/>
          </a:prstGeom>
        </p:spPr>
      </p:pic>
      <p:pic>
        <p:nvPicPr>
          <p:cNvPr id="11" name="Bildobjekt 10">
            <a:extLst>
              <a:ext uri="{FF2B5EF4-FFF2-40B4-BE49-F238E27FC236}">
                <a16:creationId xmlns:a16="http://schemas.microsoft.com/office/drawing/2014/main" id="{06C3C653-87DE-3D5B-3245-99C9DEAE3E9A}"/>
              </a:ext>
            </a:extLst>
          </p:cNvPr>
          <p:cNvPicPr>
            <a:picLocks noChangeAspect="1"/>
          </p:cNvPicPr>
          <p:nvPr/>
        </p:nvPicPr>
        <p:blipFill>
          <a:blip r:embed="rId5"/>
          <a:stretch>
            <a:fillRect/>
          </a:stretch>
        </p:blipFill>
        <p:spPr>
          <a:xfrm>
            <a:off x="9437399" y="1255118"/>
            <a:ext cx="2555249" cy="1699538"/>
          </a:xfrm>
          <a:prstGeom prst="rect">
            <a:avLst/>
          </a:prstGeom>
        </p:spPr>
      </p:pic>
      <p:pic>
        <p:nvPicPr>
          <p:cNvPr id="12" name="Bildobjekt 11">
            <a:extLst>
              <a:ext uri="{FF2B5EF4-FFF2-40B4-BE49-F238E27FC236}">
                <a16:creationId xmlns:a16="http://schemas.microsoft.com/office/drawing/2014/main" id="{37C2A2CB-B302-2F68-6070-694CC1B588D4}"/>
              </a:ext>
            </a:extLst>
          </p:cNvPr>
          <p:cNvPicPr>
            <a:picLocks noChangeAspect="1"/>
          </p:cNvPicPr>
          <p:nvPr/>
        </p:nvPicPr>
        <p:blipFill>
          <a:blip r:embed="rId6"/>
          <a:stretch>
            <a:fillRect/>
          </a:stretch>
        </p:blipFill>
        <p:spPr>
          <a:xfrm>
            <a:off x="6790545" y="3592851"/>
            <a:ext cx="2588497" cy="1699538"/>
          </a:xfrm>
          <a:prstGeom prst="rect">
            <a:avLst/>
          </a:prstGeom>
        </p:spPr>
      </p:pic>
      <p:sp>
        <p:nvSpPr>
          <p:cNvPr id="13" name="textruta 12">
            <a:extLst>
              <a:ext uri="{FF2B5EF4-FFF2-40B4-BE49-F238E27FC236}">
                <a16:creationId xmlns:a16="http://schemas.microsoft.com/office/drawing/2014/main" id="{C186F0C9-9BEE-61F6-150F-90D68878CCE7}"/>
              </a:ext>
            </a:extLst>
          </p:cNvPr>
          <p:cNvSpPr txBox="1"/>
          <p:nvPr/>
        </p:nvSpPr>
        <p:spPr>
          <a:xfrm>
            <a:off x="7664821" y="2954656"/>
            <a:ext cx="883255" cy="246221"/>
          </a:xfrm>
          <a:prstGeom prst="rect">
            <a:avLst/>
          </a:prstGeom>
          <a:noFill/>
        </p:spPr>
        <p:txBody>
          <a:bodyPr wrap="none" lIns="0" tIns="0" rIns="0" bIns="0" rtlCol="0">
            <a:spAutoFit/>
          </a:bodyPr>
          <a:lstStyle/>
          <a:p>
            <a:pPr algn="l"/>
            <a:r>
              <a:rPr lang="sv-SE" sz="1400" dirty="0"/>
              <a:t>Grå</a:t>
            </a:r>
            <a:r>
              <a:rPr lang="sv-SE" sz="1600" dirty="0"/>
              <a:t> starr</a:t>
            </a:r>
          </a:p>
        </p:txBody>
      </p:sp>
      <p:sp>
        <p:nvSpPr>
          <p:cNvPr id="14" name="textruta 13">
            <a:extLst>
              <a:ext uri="{FF2B5EF4-FFF2-40B4-BE49-F238E27FC236}">
                <a16:creationId xmlns:a16="http://schemas.microsoft.com/office/drawing/2014/main" id="{F0B1653E-1F19-94F7-0FEE-8EC07D86A668}"/>
              </a:ext>
            </a:extLst>
          </p:cNvPr>
          <p:cNvSpPr txBox="1"/>
          <p:nvPr/>
        </p:nvSpPr>
        <p:spPr>
          <a:xfrm>
            <a:off x="9770624" y="5288322"/>
            <a:ext cx="1855549" cy="430887"/>
          </a:xfrm>
          <a:prstGeom prst="rect">
            <a:avLst/>
          </a:prstGeom>
          <a:noFill/>
        </p:spPr>
        <p:txBody>
          <a:bodyPr wrap="square" lIns="0" tIns="0" rIns="0" bIns="0" rtlCol="0">
            <a:spAutoFit/>
          </a:bodyPr>
          <a:lstStyle/>
          <a:p>
            <a:r>
              <a:rPr lang="sv-SE" sz="1400" dirty="0"/>
              <a:t>Makuladegeneration ”Gula fläcken”</a:t>
            </a:r>
          </a:p>
        </p:txBody>
      </p:sp>
      <p:sp>
        <p:nvSpPr>
          <p:cNvPr id="15" name="textruta 14">
            <a:extLst>
              <a:ext uri="{FF2B5EF4-FFF2-40B4-BE49-F238E27FC236}">
                <a16:creationId xmlns:a16="http://schemas.microsoft.com/office/drawing/2014/main" id="{FE92819F-E255-5403-1C1D-31A2F380740F}"/>
              </a:ext>
            </a:extLst>
          </p:cNvPr>
          <p:cNvSpPr txBox="1"/>
          <p:nvPr/>
        </p:nvSpPr>
        <p:spPr>
          <a:xfrm>
            <a:off x="7497287" y="5292389"/>
            <a:ext cx="1001863" cy="215444"/>
          </a:xfrm>
          <a:prstGeom prst="rect">
            <a:avLst/>
          </a:prstGeom>
          <a:noFill/>
        </p:spPr>
        <p:txBody>
          <a:bodyPr wrap="square" lIns="0" tIns="0" rIns="0" bIns="0" rtlCol="0">
            <a:spAutoFit/>
          </a:bodyPr>
          <a:lstStyle/>
          <a:p>
            <a:r>
              <a:rPr lang="sv-SE" sz="1400" dirty="0"/>
              <a:t>Grön starr</a:t>
            </a:r>
          </a:p>
        </p:txBody>
      </p:sp>
      <p:sp>
        <p:nvSpPr>
          <p:cNvPr id="16" name="textruta 15">
            <a:extLst>
              <a:ext uri="{FF2B5EF4-FFF2-40B4-BE49-F238E27FC236}">
                <a16:creationId xmlns:a16="http://schemas.microsoft.com/office/drawing/2014/main" id="{4C0D9811-B268-5B95-F2F1-ED6EC483D1FC}"/>
              </a:ext>
            </a:extLst>
          </p:cNvPr>
          <p:cNvSpPr txBox="1"/>
          <p:nvPr/>
        </p:nvSpPr>
        <p:spPr>
          <a:xfrm>
            <a:off x="10214090" y="2954655"/>
            <a:ext cx="1001863" cy="215444"/>
          </a:xfrm>
          <a:prstGeom prst="rect">
            <a:avLst/>
          </a:prstGeom>
          <a:noFill/>
        </p:spPr>
        <p:txBody>
          <a:bodyPr wrap="square" lIns="0" tIns="0" rIns="0" bIns="0" rtlCol="0">
            <a:spAutoFit/>
          </a:bodyPr>
          <a:lstStyle/>
          <a:p>
            <a:r>
              <a:rPr lang="sv-SE" sz="1400" dirty="0"/>
              <a:t>Diabetes</a:t>
            </a:r>
          </a:p>
        </p:txBody>
      </p:sp>
    </p:spTree>
    <p:extLst>
      <p:ext uri="{BB962C8B-B14F-4D97-AF65-F5344CB8AC3E}">
        <p14:creationId xmlns:p14="http://schemas.microsoft.com/office/powerpoint/2010/main" val="2338037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FEA8D-C297-B73B-201F-739828B97320}"/>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95D44766-2B09-F86B-CB06-A824E78C3FCF}"/>
              </a:ext>
            </a:extLst>
          </p:cNvPr>
          <p:cNvSpPr>
            <a:spLocks noGrp="1"/>
          </p:cNvSpPr>
          <p:nvPr>
            <p:ph type="title"/>
          </p:nvPr>
        </p:nvSpPr>
        <p:spPr>
          <a:xfrm>
            <a:off x="750472" y="0"/>
            <a:ext cx="8642350" cy="1047750"/>
          </a:xfrm>
        </p:spPr>
        <p:txBody>
          <a:bodyPr/>
          <a:lstStyle/>
          <a:p>
            <a:r>
              <a:rPr lang="sv-SE"/>
              <a:t>Exempel på anpassningar</a:t>
            </a:r>
          </a:p>
        </p:txBody>
      </p:sp>
      <p:sp>
        <p:nvSpPr>
          <p:cNvPr id="3" name="Platshållare för innehåll 2">
            <a:extLst>
              <a:ext uri="{FF2B5EF4-FFF2-40B4-BE49-F238E27FC236}">
                <a16:creationId xmlns:a16="http://schemas.microsoft.com/office/drawing/2014/main" id="{2866CD9B-F937-0074-1110-8BDA6530ADEA}"/>
              </a:ext>
            </a:extLst>
          </p:cNvPr>
          <p:cNvSpPr>
            <a:spLocks noGrp="1"/>
          </p:cNvSpPr>
          <p:nvPr>
            <p:ph sz="quarter" idx="13"/>
          </p:nvPr>
        </p:nvSpPr>
        <p:spPr>
          <a:xfrm>
            <a:off x="376137" y="1393875"/>
            <a:ext cx="9565531" cy="4695640"/>
          </a:xfrm>
        </p:spPr>
        <p:txBody>
          <a:bodyPr/>
          <a:lstStyle/>
          <a:p>
            <a:pPr lvl="0"/>
            <a:r>
              <a:rPr lang="sv-SE" sz="1600" b="1" dirty="0"/>
              <a:t>Kännbara ledstråk:</a:t>
            </a:r>
            <a:r>
              <a:rPr lang="sv-SE" sz="1600" dirty="0"/>
              <a:t> Upphöjda ytor gör det möjligt att känna underlaget med teknikkäpp och följa en avsedd väg. </a:t>
            </a:r>
          </a:p>
          <a:p>
            <a:r>
              <a:rPr lang="sv-SE" sz="1600" b="1" dirty="0"/>
              <a:t>Kontrastmarkeringar:</a:t>
            </a:r>
            <a:r>
              <a:rPr lang="sv-SE" sz="1600" dirty="0"/>
              <a:t> Tydliga färgskillnader mellan olika ytor, till exempel runt dörrar, bakom toalettstol, mellan en trappa och underlaget gör det lättare att hitta.</a:t>
            </a:r>
          </a:p>
          <a:p>
            <a:r>
              <a:rPr lang="sv-SE" sz="1600" b="1" dirty="0"/>
              <a:t>Tydlig skyltning:</a:t>
            </a:r>
            <a:r>
              <a:rPr lang="sv-SE" sz="1600" dirty="0"/>
              <a:t> Skyltar bör vara tydliga, ha stor text, god kontrast, relief och punktskrift. </a:t>
            </a:r>
          </a:p>
          <a:p>
            <a:r>
              <a:rPr lang="sv-SE" sz="1600" b="1" dirty="0"/>
              <a:t>Ta bort hinder:</a:t>
            </a:r>
            <a:r>
              <a:rPr lang="sv-SE" sz="1600" dirty="0"/>
              <a:t> Inga föremål som sticker ut i gånghöjd som man kan gå in i eller är placerade i gångytan.</a:t>
            </a:r>
          </a:p>
          <a:p>
            <a:pPr lvl="0"/>
            <a:r>
              <a:rPr lang="sv-SE" sz="1600" b="1" dirty="0"/>
              <a:t>Bra belysning:</a:t>
            </a:r>
            <a:r>
              <a:rPr lang="sv-SE" sz="1600" dirty="0"/>
              <a:t> Jämn, god belysning för att minimera bländning från fönster eller starka ljuskällor.</a:t>
            </a:r>
          </a:p>
          <a:p>
            <a:r>
              <a:rPr lang="sv-SE" sz="1600" b="1" dirty="0"/>
              <a:t>Hörbar information:</a:t>
            </a:r>
            <a:r>
              <a:rPr lang="sv-SE" sz="1600" dirty="0"/>
              <a:t> Ljudsignaler i hissar som anger vilken våning man är på, eller uppläsning av menyer och informationstavlor.</a:t>
            </a:r>
          </a:p>
          <a:p>
            <a:endParaRPr lang="sv-SE" sz="1600" dirty="0"/>
          </a:p>
        </p:txBody>
      </p:sp>
      <p:sp>
        <p:nvSpPr>
          <p:cNvPr id="4" name="Platshållare för datum 3">
            <a:extLst>
              <a:ext uri="{FF2B5EF4-FFF2-40B4-BE49-F238E27FC236}">
                <a16:creationId xmlns:a16="http://schemas.microsoft.com/office/drawing/2014/main" id="{203B1918-99D3-D613-171F-8290E19AF5E8}"/>
              </a:ext>
            </a:extLst>
          </p:cNvPr>
          <p:cNvSpPr>
            <a:spLocks noGrp="1"/>
          </p:cNvSpPr>
          <p:nvPr>
            <p:ph type="dt" sz="half" idx="14"/>
          </p:nvPr>
        </p:nvSpPr>
        <p:spPr/>
        <p:txBody>
          <a:bodyPr/>
          <a:lstStyle/>
          <a:p>
            <a:fld id="{094EC4B8-68CD-44A3-B172-19A87347D395}" type="datetime1">
              <a:rPr lang="sv-SE" smtClean="0"/>
              <a:t>2026-06-11</a:t>
            </a:fld>
            <a:endParaRPr lang="sv-SE"/>
          </a:p>
        </p:txBody>
      </p:sp>
    </p:spTree>
    <p:extLst>
      <p:ext uri="{BB962C8B-B14F-4D97-AF65-F5344CB8AC3E}">
        <p14:creationId xmlns:p14="http://schemas.microsoft.com/office/powerpoint/2010/main" val="1739512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29BB0-D13A-23E7-E251-EFC20D8FBD57}"/>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AC18855B-8A17-7D33-98AD-92BB6C646E4D}"/>
              </a:ext>
            </a:extLst>
          </p:cNvPr>
          <p:cNvSpPr>
            <a:spLocks noGrp="1"/>
          </p:cNvSpPr>
          <p:nvPr>
            <p:ph type="title"/>
          </p:nvPr>
        </p:nvSpPr>
        <p:spPr>
          <a:xfrm>
            <a:off x="622030" y="364742"/>
            <a:ext cx="4995333" cy="1047750"/>
          </a:xfrm>
        </p:spPr>
        <p:txBody>
          <a:bodyPr/>
          <a:lstStyle/>
          <a:p>
            <a:r>
              <a:rPr lang="sv-SE"/>
              <a:t>Svårt att höra</a:t>
            </a:r>
          </a:p>
        </p:txBody>
      </p:sp>
      <p:sp>
        <p:nvSpPr>
          <p:cNvPr id="3" name="Platshållare för innehåll 2">
            <a:extLst>
              <a:ext uri="{FF2B5EF4-FFF2-40B4-BE49-F238E27FC236}">
                <a16:creationId xmlns:a16="http://schemas.microsoft.com/office/drawing/2014/main" id="{72F9B7AA-49CE-D679-6DB3-B5308DD2A5E8}"/>
              </a:ext>
            </a:extLst>
          </p:cNvPr>
          <p:cNvSpPr>
            <a:spLocks noGrp="1"/>
          </p:cNvSpPr>
          <p:nvPr>
            <p:ph sz="quarter" idx="14"/>
          </p:nvPr>
        </p:nvSpPr>
        <p:spPr>
          <a:xfrm>
            <a:off x="622030" y="1778741"/>
            <a:ext cx="5473970" cy="3037099"/>
          </a:xfrm>
        </p:spPr>
        <p:txBody>
          <a:bodyPr/>
          <a:lstStyle/>
          <a:p>
            <a:r>
              <a:rPr lang="sv-SE" sz="1600" dirty="0"/>
              <a:t>För personer med svårt att höra är det viktigt att inte missa information. Det gäller både vanliga samtal men även säkerhetsvarningar och servicekommunikation. Hörslinga i lokaler där kommunikation sker är ett grundläggande behov, och all information som ges muntligt behöver ha ett visuellt komplement. Högt bakgrundsbrus i en lokal försvårar avsevärt, även för den som använder hörapparat.</a:t>
            </a:r>
          </a:p>
          <a:p>
            <a:endParaRPr lang="sv-SE" sz="1600" dirty="0"/>
          </a:p>
          <a:p>
            <a:endParaRPr lang="sv-SE" sz="1600" dirty="0"/>
          </a:p>
          <a:p>
            <a:endParaRPr lang="sv-SE" sz="1600" dirty="0"/>
          </a:p>
        </p:txBody>
      </p:sp>
      <p:sp>
        <p:nvSpPr>
          <p:cNvPr id="5" name="Platshållare för datum 4">
            <a:extLst>
              <a:ext uri="{FF2B5EF4-FFF2-40B4-BE49-F238E27FC236}">
                <a16:creationId xmlns:a16="http://schemas.microsoft.com/office/drawing/2014/main" id="{4E53B3D9-67BD-5325-047B-A2C37A62F2CA}"/>
              </a:ext>
            </a:extLst>
          </p:cNvPr>
          <p:cNvSpPr>
            <a:spLocks noGrp="1"/>
          </p:cNvSpPr>
          <p:nvPr>
            <p:ph type="dt" sz="half" idx="15"/>
          </p:nvPr>
        </p:nvSpPr>
        <p:spPr/>
        <p:txBody>
          <a:bodyPr/>
          <a:lstStyle/>
          <a:p>
            <a:fld id="{B0743B6B-FC1D-4E5C-878B-68715B5874CD}" type="datetime1">
              <a:rPr lang="sv-SE" smtClean="0"/>
              <a:t>2026-06-11</a:t>
            </a:fld>
            <a:endParaRPr lang="sv-SE"/>
          </a:p>
        </p:txBody>
      </p:sp>
      <p:pic>
        <p:nvPicPr>
          <p:cNvPr id="9" name="Platshållare för bild 8">
            <a:extLst>
              <a:ext uri="{FF2B5EF4-FFF2-40B4-BE49-F238E27FC236}">
                <a16:creationId xmlns:a16="http://schemas.microsoft.com/office/drawing/2014/main" id="{30236BA4-D689-70D6-52EA-1A841F11019E}"/>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70" r="770"/>
          <a:stretch>
            <a:fillRect/>
          </a:stretch>
        </p:blipFill>
        <p:spPr>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prstClr val="white">
              <a:lumMod val="95000"/>
            </a:prstClr>
          </a:solidFill>
        </p:spPr>
      </p:pic>
    </p:spTree>
    <p:extLst>
      <p:ext uri="{BB962C8B-B14F-4D97-AF65-F5344CB8AC3E}">
        <p14:creationId xmlns:p14="http://schemas.microsoft.com/office/powerpoint/2010/main" val="1913840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CB980-6DBA-F8A8-EDC7-96BB769B774D}"/>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7D95BECE-EEC9-0EE7-419E-7961A24C0190}"/>
              </a:ext>
            </a:extLst>
          </p:cNvPr>
          <p:cNvSpPr>
            <a:spLocks noGrp="1"/>
          </p:cNvSpPr>
          <p:nvPr>
            <p:ph type="title"/>
          </p:nvPr>
        </p:nvSpPr>
        <p:spPr>
          <a:xfrm>
            <a:off x="750472" y="0"/>
            <a:ext cx="8642350" cy="1047750"/>
          </a:xfrm>
        </p:spPr>
        <p:txBody>
          <a:bodyPr/>
          <a:lstStyle/>
          <a:p>
            <a:r>
              <a:rPr lang="sv-SE"/>
              <a:t>Exempel på anpassningar</a:t>
            </a:r>
          </a:p>
        </p:txBody>
      </p:sp>
      <p:sp>
        <p:nvSpPr>
          <p:cNvPr id="3" name="Platshållare för innehåll 2">
            <a:extLst>
              <a:ext uri="{FF2B5EF4-FFF2-40B4-BE49-F238E27FC236}">
                <a16:creationId xmlns:a16="http://schemas.microsoft.com/office/drawing/2014/main" id="{255196B2-D064-1753-10A7-5F5E5E2DFADF}"/>
              </a:ext>
            </a:extLst>
          </p:cNvPr>
          <p:cNvSpPr>
            <a:spLocks noGrp="1"/>
          </p:cNvSpPr>
          <p:nvPr>
            <p:ph sz="quarter" idx="13"/>
          </p:nvPr>
        </p:nvSpPr>
        <p:spPr>
          <a:xfrm>
            <a:off x="376137" y="1393875"/>
            <a:ext cx="9565531" cy="4695640"/>
          </a:xfrm>
        </p:spPr>
        <p:txBody>
          <a:bodyPr/>
          <a:lstStyle/>
          <a:p>
            <a:r>
              <a:rPr lang="sv-SE" sz="1600" b="1"/>
              <a:t>Synliga larm och indikatorer:</a:t>
            </a:r>
            <a:r>
              <a:rPr lang="sv-SE" sz="1600"/>
              <a:t> Brandlarm, automater och porttelefoner bör kompletteras med ljus eller annan visuell bekräftelse. </a:t>
            </a:r>
          </a:p>
          <a:p>
            <a:r>
              <a:rPr lang="sv-SE" sz="1600" b="1"/>
              <a:t>Bra ljudmiljö:</a:t>
            </a:r>
            <a:r>
              <a:rPr lang="sv-SE" sz="1600"/>
              <a:t> En miljö med mycket eko och brus gör det extremt svårt att uppfatta tal, även med hörapparat. Att minska buller förbättrar taluppfattningen avsevärt.</a:t>
            </a:r>
          </a:p>
          <a:p>
            <a:r>
              <a:rPr lang="sv-SE" sz="1600" b="1"/>
              <a:t>God belysning i ansiktshöjd:</a:t>
            </a:r>
            <a:r>
              <a:rPr lang="sv-SE" sz="1600"/>
              <a:t> För att kunna kommunicera är viktig se den talandes ansikte och inte blända den som lyssnar.</a:t>
            </a:r>
            <a:r>
              <a:rPr lang="sv-SE" sz="1600" b="1"/>
              <a:t> </a:t>
            </a:r>
          </a:p>
          <a:p>
            <a:r>
              <a:rPr lang="sv-SE" sz="1600" b="1"/>
              <a:t>Teleslingor (hörslingor):</a:t>
            </a:r>
            <a:r>
              <a:rPr lang="sv-SE" sz="1600"/>
              <a:t> I vissa utrymmen kan teleslingor behöva installeras för att en hörapparat ska kunna höra tal tydligare. </a:t>
            </a:r>
          </a:p>
          <a:p>
            <a:endParaRPr lang="sv-SE" sz="1600"/>
          </a:p>
        </p:txBody>
      </p:sp>
      <p:sp>
        <p:nvSpPr>
          <p:cNvPr id="4" name="Platshållare för datum 3">
            <a:extLst>
              <a:ext uri="{FF2B5EF4-FFF2-40B4-BE49-F238E27FC236}">
                <a16:creationId xmlns:a16="http://schemas.microsoft.com/office/drawing/2014/main" id="{9F93C2E5-EFF8-8CB9-BA48-D17D2D8A14C0}"/>
              </a:ext>
            </a:extLst>
          </p:cNvPr>
          <p:cNvSpPr>
            <a:spLocks noGrp="1"/>
          </p:cNvSpPr>
          <p:nvPr>
            <p:ph type="dt" sz="half" idx="14"/>
          </p:nvPr>
        </p:nvSpPr>
        <p:spPr/>
        <p:txBody>
          <a:bodyPr/>
          <a:lstStyle/>
          <a:p>
            <a:fld id="{094EC4B8-68CD-44A3-B172-19A87347D395}" type="datetime1">
              <a:rPr lang="sv-SE" smtClean="0"/>
              <a:t>2026-06-11</a:t>
            </a:fld>
            <a:endParaRPr lang="sv-SE"/>
          </a:p>
        </p:txBody>
      </p:sp>
    </p:spTree>
    <p:extLst>
      <p:ext uri="{BB962C8B-B14F-4D97-AF65-F5344CB8AC3E}">
        <p14:creationId xmlns:p14="http://schemas.microsoft.com/office/powerpoint/2010/main" val="2990074340"/>
      </p:ext>
    </p:extLst>
  </p:cSld>
  <p:clrMapOvr>
    <a:masterClrMapping/>
  </p:clrMapOvr>
</p:sld>
</file>

<file path=ppt/theme/theme1.xml><?xml version="1.0" encoding="utf-8"?>
<a:theme xmlns:a="http://schemas.openxmlformats.org/drawingml/2006/main" name="VGR">
  <a:themeElements>
    <a:clrScheme name="Anpassat 2">
      <a:dk1>
        <a:sysClr val="windowText" lastClr="000000"/>
      </a:dk1>
      <a:lt1>
        <a:sysClr val="window" lastClr="FFFFFF"/>
      </a:lt1>
      <a:dk2>
        <a:srgbClr val="000000"/>
      </a:dk2>
      <a:lt2>
        <a:srgbClr val="E7E1DF"/>
      </a:lt2>
      <a:accent1>
        <a:srgbClr val="37474F"/>
      </a:accent1>
      <a:accent2>
        <a:srgbClr val="FFC107"/>
      </a:accent2>
      <a:accent3>
        <a:srgbClr val="A1887F"/>
      </a:accent3>
      <a:accent4>
        <a:srgbClr val="1A9FB3"/>
      </a:accent4>
      <a:accent5>
        <a:srgbClr val="ED5F8C"/>
      </a:accent5>
      <a:accent6>
        <a:srgbClr val="43A447"/>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Grunden.potx" id="{635DE0E7-75C3-4F78-9909-AD53AE1B2CF9}" vid="{720A7FF2-73C2-43F4-B394-02621CE97AC3}"/>
    </a:ext>
  </a:extLst>
</a:theme>
</file>

<file path=ppt/theme/theme2.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Helheten</Template>
  <TotalTime>11</TotalTime>
  <Words>2586</Words>
  <Application>Microsoft Office PowerPoint</Application>
  <PresentationFormat>Bredbild</PresentationFormat>
  <Paragraphs>197</Paragraphs>
  <Slides>14</Slides>
  <Notes>14</Notes>
  <HiddenSlides>0</HiddenSlides>
  <MMClips>0</MMClips>
  <ScaleCrop>false</ScaleCrop>
  <HeadingPairs>
    <vt:vector size="4" baseType="variant">
      <vt:variant>
        <vt:lpstr>Tema</vt:lpstr>
      </vt:variant>
      <vt:variant>
        <vt:i4>1</vt:i4>
      </vt:variant>
      <vt:variant>
        <vt:lpstr>Bildrubriker</vt:lpstr>
      </vt:variant>
      <vt:variant>
        <vt:i4>14</vt:i4>
      </vt:variant>
    </vt:vector>
  </HeadingPairs>
  <TitlesOfParts>
    <vt:vector size="15" baseType="lpstr">
      <vt:lpstr>VGR</vt:lpstr>
      <vt:lpstr>Tillgängliga och användbara miljöer</vt:lpstr>
      <vt:lpstr>TD – Bra för alla, nödvändig för några </vt:lpstr>
      <vt:lpstr>PowerPoint-presentation</vt:lpstr>
      <vt:lpstr>Svårt att röra sig</vt:lpstr>
      <vt:lpstr>Exempel på anpassningar</vt:lpstr>
      <vt:lpstr>Svårt att se</vt:lpstr>
      <vt:lpstr>Exempel på anpassningar</vt:lpstr>
      <vt:lpstr>Svårt att höra</vt:lpstr>
      <vt:lpstr>Exempel på anpassningar</vt:lpstr>
      <vt:lpstr>Svårt att bearbeta, tolka och förmedla information</vt:lpstr>
      <vt:lpstr>Exempel på anpassningar</vt:lpstr>
      <vt:lpstr>Svårt att tåla vissa ämnen</vt:lpstr>
      <vt:lpstr>Exempel på anpassningar</vt:lpstr>
      <vt:lpstr>Logotyp VGR</vt:lpstr>
    </vt:vector>
  </TitlesOfParts>
  <Manager/>
  <Company/>
  <LinksUpToDate>false</LinksUpToDate>
  <SharedDoc>false</SharedDoc>
  <HyperlinkBase/>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Tillgängliga och användbara miljöer</dc:title>
  <dc:subject/>
  <dc:creator>Tim Andersson</dc:creator>
  <keywords/>
  <dc:description/>
  <lastModifiedBy>Tim Andersson</lastModifiedBy>
  <revision>2</revision>
  <dcterms:created xsi:type="dcterms:W3CDTF">2023-05-30T06:23:08.0000000Z</dcterms:created>
  <dcterms:modified xsi:type="dcterms:W3CDTF">2026-06-11T08:36:13.0000000Z</dcterms:modified>
  <category/>
</coreProperties>
</file>