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5"/>
  </p:notesMasterIdLst>
  <p:handoutMasterIdLst>
    <p:handoutMasterId r:id="rId26"/>
  </p:handoutMasterIdLst>
  <p:sldIdLst>
    <p:sldId id="285" r:id="rId6"/>
    <p:sldId id="286" r:id="rId7"/>
    <p:sldId id="640" r:id="rId8"/>
    <p:sldId id="301" r:id="rId9"/>
    <p:sldId id="626" r:id="rId10"/>
    <p:sldId id="256" r:id="rId11"/>
    <p:sldId id="277" r:id="rId12"/>
    <p:sldId id="260" r:id="rId13"/>
    <p:sldId id="274" r:id="rId14"/>
    <p:sldId id="273" r:id="rId15"/>
    <p:sldId id="270" r:id="rId16"/>
    <p:sldId id="271" r:id="rId17"/>
    <p:sldId id="272" r:id="rId18"/>
    <p:sldId id="275" r:id="rId19"/>
    <p:sldId id="279" r:id="rId20"/>
    <p:sldId id="280" r:id="rId21"/>
    <p:sldId id="282" r:id="rId22"/>
    <p:sldId id="283" r:id="rId23"/>
    <p:sldId id="278" r:id="rId2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>
            <p14:sldId id="285"/>
            <p14:sldId id="286"/>
            <p14:sldId id="640"/>
            <p14:sldId id="301"/>
            <p14:sldId id="626"/>
            <p14:sldId id="256"/>
            <p14:sldId id="277"/>
            <p14:sldId id="260"/>
            <p14:sldId id="274"/>
            <p14:sldId id="273"/>
            <p14:sldId id="270"/>
            <p14:sldId id="271"/>
            <p14:sldId id="272"/>
            <p14:sldId id="275"/>
            <p14:sldId id="279"/>
            <p14:sldId id="280"/>
            <p14:sldId id="282"/>
            <p14:sldId id="283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216D79-F931-03DE-865F-E999CB9D21BF}" name="Almir Krieziu" initials="AK" userId="S::almkr1@vgregion.se::7824d3e2-b981-46ed-afbb-cab8f0377f5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82759" autoAdjust="0"/>
  </p:normalViewPr>
  <p:slideViewPr>
    <p:cSldViewPr snapToGrid="0">
      <p:cViewPr varScale="1">
        <p:scale>
          <a:sx n="65" d="100"/>
          <a:sy n="65" d="100"/>
        </p:scale>
        <p:origin x="1138" y="58"/>
      </p:cViewPr>
      <p:guideLst/>
    </p:cSldViewPr>
  </p:slideViewPr>
  <p:outlineViewPr>
    <p:cViewPr>
      <p:scale>
        <a:sx n="33" d="100"/>
        <a:sy n="33" d="100"/>
      </p:scale>
      <p:origin x="0" y="-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handoutMaster" Target="handoutMasters/handoutMaster1.xml" Id="rId26" /><Relationship Type="http://schemas.openxmlformats.org/officeDocument/2006/relationships/slide" Target="slides/slide16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notesMaster" Target="notesMasters/notesMaster1.xml" Id="rId25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theme" Target="theme/theme1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viewProps" Target="viewProps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microsoft.com/office/2018/10/relationships/authors" Target="authors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presProps" Target="presProps.xml" Id="rId27" /><Relationship Type="http://schemas.openxmlformats.org/officeDocument/2006/relationships/tableStyles" Target="tableStyles.xml" Id="rId30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k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tim\Downloads\Utva&#776;rdering%20TD4%20Beso&#776;ksinventering%20Intern%20(1-12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Hur upplevde du (externa)</a:t>
            </a:r>
            <a:r>
              <a:rPr lang="sv-SE" baseline="0" dirty="0"/>
              <a:t> </a:t>
            </a:r>
            <a:r>
              <a:rPr lang="sv-SE" dirty="0"/>
              <a:t>utbildningen via Teams?</a:t>
            </a:r>
          </a:p>
        </c:rich>
      </c:tx>
      <c:layout>
        <c:manualLayout>
          <c:xMode val="edge"/>
          <c:yMode val="edge"/>
          <c:x val="0.11490625"/>
          <c:y val="2.6458333333333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43-1441-B894-2921158877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43-1441-B894-2921158877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43-1441-B894-2921158877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Sheet1!$AA$29:$AA$31</c:f>
              <c:strCache>
                <c:ptCount val="3"/>
                <c:pt idx="0">
                  <c:v>Bra</c:v>
                </c:pt>
                <c:pt idx="1">
                  <c:v>Neutral / Vet ej</c:v>
                </c:pt>
                <c:pt idx="2">
                  <c:v>Dålig</c:v>
                </c:pt>
              </c:strCache>
            </c:strRef>
          </c:cat>
          <c:val>
            <c:numRef>
              <c:f>Sheet1!$AB$29:$AB$31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43-1441-B894-29211588775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728564814814811"/>
          <c:y val="0.47913819444444444"/>
          <c:w val="0.25278379629629627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Funktionen lägg till mall/inventeringsobjekt?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30-2E4E-867D-FF5C3877767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30-2E4E-867D-FF5C3877767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30-2E4E-867D-FF5C3877767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Sheet1!$O$2:$O$4</c:f>
              <c:strCache>
                <c:ptCount val="3"/>
                <c:pt idx="0">
                  <c:v>Enkel att använda</c:v>
                </c:pt>
                <c:pt idx="1">
                  <c:v>Neutral / Vet ej</c:v>
                </c:pt>
                <c:pt idx="2">
                  <c:v>Svår att använda</c:v>
                </c:pt>
              </c:strCache>
            </c:strRef>
          </c:cat>
          <c:val>
            <c:numRef>
              <c:f>Sheet1!$P$2:$P$4</c:f>
              <c:numCache>
                <c:formatCode>General</c:formatCode>
                <c:ptCount val="3"/>
                <c:pt idx="0">
                  <c:v>22</c:v>
                </c:pt>
                <c:pt idx="1">
                  <c:v>10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30-2E4E-867D-FF5C3877767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035162037037047"/>
          <c:y val="0.49677708333333331"/>
          <c:w val="0.28735671296296295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Begränsningen med 4 bilder per mall?</a:t>
            </a:r>
          </a:p>
        </c:rich>
      </c:tx>
      <c:layout>
        <c:manualLayout>
          <c:xMode val="edge"/>
          <c:yMode val="edge"/>
          <c:x val="0.11130509259259259"/>
          <c:y val="2.6458333333333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FC-564D-AB9D-C3FAB8D780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FC-564D-AB9D-C3FAB8D780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FC-564D-AB9D-C3FAB8D78085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9FC-564D-AB9D-C3FAB8D780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Sheet1!$R$2:$R$4</c:f>
              <c:strCache>
                <c:ptCount val="3"/>
                <c:pt idx="0">
                  <c:v>Tillräckligt</c:v>
                </c:pt>
                <c:pt idx="1">
                  <c:v>Borde vara fler</c:v>
                </c:pt>
                <c:pt idx="2">
                  <c:v>Borde vara färre</c:v>
                </c:pt>
              </c:strCache>
            </c:strRef>
          </c:cat>
          <c:val>
            <c:numRef>
              <c:f>Sheet1!$S$2:$S$4</c:f>
              <c:numCache>
                <c:formatCode>General</c:formatCode>
                <c:ptCount val="3"/>
                <c:pt idx="0">
                  <c:v>16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FC-564D-AB9D-C3FAB8D7808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784884259259262"/>
          <c:y val="0.5011868055555555"/>
          <c:w val="0.26516041666666668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Funktionen ”infoga informationspunkter” i 360-bilder?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BE2-0D40-B476-E91F6222A5F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BE2-0D40-B476-E91F6222A5F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BE2-0D40-B476-E91F6222A5F5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BE2-0D40-B476-E91F6222A5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Sheet1!$M$2:$M$4</c:f>
              <c:strCache>
                <c:ptCount val="3"/>
                <c:pt idx="0">
                  <c:v>Enkel att använda </c:v>
                </c:pt>
                <c:pt idx="1">
                  <c:v>Neutral / Vet ej</c:v>
                </c:pt>
                <c:pt idx="2">
                  <c:v>Svår att använda</c:v>
                </c:pt>
              </c:strCache>
            </c:strRef>
          </c:cat>
          <c:val>
            <c:numRef>
              <c:f>Sheet1!$N$2:$N$4</c:f>
              <c:numCache>
                <c:formatCode>General</c:formatCode>
                <c:ptCount val="3"/>
                <c:pt idx="0">
                  <c:v>14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BE2-0D40-B476-E91F6222A5F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222754629629634"/>
          <c:y val="0.48354791666666674"/>
          <c:w val="0.29666134259259258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Tycker du att informationspunkterna i 360-bilder är ett bra komplement för besökaren?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B6-9547-BB28-99295A4382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B6-9547-BB28-99295A4382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B6-9547-BB28-99295A438278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B6-9547-BB28-99295A4382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Sheet1!$Z$2:$Z$4</c:f>
              <c:strCache>
                <c:ptCount val="3"/>
                <c:pt idx="0">
                  <c:v>Ja</c:v>
                </c:pt>
                <c:pt idx="1">
                  <c:v>Vet ej</c:v>
                </c:pt>
                <c:pt idx="2">
                  <c:v>Nej</c:v>
                </c:pt>
              </c:strCache>
            </c:strRef>
          </c:cat>
          <c:val>
            <c:numRef>
              <c:f>Sheet1!$AA$2:$AA$4</c:f>
              <c:numCache>
                <c:formatCode>General</c:formatCode>
                <c:ptCount val="3"/>
                <c:pt idx="0">
                  <c:v>16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B6-9547-BB28-99295A43827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391643518518503"/>
          <c:y val="0.52106388888888888"/>
          <c:w val="0.12501875000000001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Tror du att TD4:s besöksrapport ger ett bättre stöd till verksamheten än nuvarande rapporter i TD3?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4C8-DC4E-91E5-7C43A579C43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C8-DC4E-91E5-7C43A579C43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4C8-DC4E-91E5-7C43A579C43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Sheet1!$AE$21:$AE$23</c:f>
              <c:strCache>
                <c:ptCount val="3"/>
                <c:pt idx="0">
                  <c:v>Ja</c:v>
                </c:pt>
                <c:pt idx="1">
                  <c:v>Ingen skillnad</c:v>
                </c:pt>
                <c:pt idx="2">
                  <c:v>Nej</c:v>
                </c:pt>
              </c:strCache>
            </c:strRef>
          </c:cat>
          <c:val>
            <c:numRef>
              <c:f>Sheet1!$AF$21:$AF$23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C8-DC4E-91E5-7C43A579C43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288518518518516"/>
          <c:y val="0.52106388888888888"/>
          <c:w val="0.23308703703703704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Var besöksrapporten lätt att tyda och förstå?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43-0A4B-A4B4-436209AF84F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43-0A4B-A4B4-436209AF84F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43-0A4B-A4B4-436209AF84F8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43-0A4B-A4B4-436209AF84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Sheet1!$AF$2:$AF$4</c:f>
              <c:strCache>
                <c:ptCount val="3"/>
                <c:pt idx="0">
                  <c:v>Ja</c:v>
                </c:pt>
                <c:pt idx="1">
                  <c:v>Delvis</c:v>
                </c:pt>
                <c:pt idx="2">
                  <c:v>Nej</c:v>
                </c:pt>
              </c:strCache>
            </c:strRef>
          </c:cat>
          <c:val>
            <c:numRef>
              <c:f>Sheet1!$AG$2:$AG$4</c:f>
              <c:numCache>
                <c:formatCode>General</c:formatCode>
                <c:ptCount val="3"/>
                <c:pt idx="0">
                  <c:v>2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43-0A4B-A4B4-436209AF84F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28194444444444"/>
          <c:y val="0.49236736111111112"/>
          <c:w val="0.12669444444444444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Tror du (externa) att utbildningen kan genomföras via Teams?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C9-334E-ADAE-0C505F25DE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C9-334E-ADAE-0C505F25DE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C9-334E-ADAE-0C505F25DE67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C9-334E-ADAE-0C505F25DE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Sheet1!$AF$42:$AF$44</c:f>
              <c:strCache>
                <c:ptCount val="3"/>
                <c:pt idx="0">
                  <c:v>Ja</c:v>
                </c:pt>
                <c:pt idx="1">
                  <c:v>Kanske</c:v>
                </c:pt>
                <c:pt idx="2">
                  <c:v>Nej</c:v>
                </c:pt>
              </c:strCache>
            </c:strRef>
          </c:cat>
          <c:val>
            <c:numRef>
              <c:f>Sheet1!$AG$42:$AG$44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C9-334E-ADAE-0C505F25DE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345516185476801"/>
          <c:y val="0.46883858267716533"/>
          <c:w val="0.13487817147856518"/>
          <c:h val="0.233757655293088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Hur upplevde du (interna) utbildningen?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85-0342-8C7B-1335007728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85-0342-8C7B-13350077283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85-0342-8C7B-133500772831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85-0342-8C7B-1335007728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Sheet1!$AA$44:$AA$46</c:f>
              <c:strCache>
                <c:ptCount val="3"/>
                <c:pt idx="0">
                  <c:v>Bra</c:v>
                </c:pt>
                <c:pt idx="1">
                  <c:v>Neutral / Vet ej</c:v>
                </c:pt>
                <c:pt idx="2">
                  <c:v>Dålig</c:v>
                </c:pt>
              </c:strCache>
            </c:strRef>
          </c:cat>
          <c:val>
            <c:numRef>
              <c:f>Sheet1!$AB$44:$AB$46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85-0342-8C7B-13350077283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0904490740740735"/>
          <c:y val="0.44603229166666669"/>
          <c:w val="0.25278379629629627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 Var manualen ett tillräckligt stöd för att inventera självständigt?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B0-8244-9315-902ABB2FF26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B0-8244-9315-902ABB2FF26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B0-8244-9315-902ABB2FF2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Sheet1!$E$2:$E$4</c:f>
              <c:strCache>
                <c:ptCount val="3"/>
                <c:pt idx="0">
                  <c:v>Ja</c:v>
                </c:pt>
                <c:pt idx="1">
                  <c:v>Delvis</c:v>
                </c:pt>
                <c:pt idx="2">
                  <c:v>Nej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</c:v>
                </c:pt>
                <c:pt idx="1">
                  <c:v>14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B0-8244-9315-902ABB2FF26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987962962962964"/>
          <c:y val="0.53205486111111111"/>
          <c:w val="0.12669444444444444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Gav bildmanualen ett bra stöd?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D8-224E-8061-A67509B0ECA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D8-224E-8061-A67509B0ECA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D8-224E-8061-A67509B0ECA0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D8-224E-8061-A67509B0EC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Sheet1!$G$2:$G$4</c:f>
              <c:strCache>
                <c:ptCount val="3"/>
                <c:pt idx="0">
                  <c:v>Ja</c:v>
                </c:pt>
                <c:pt idx="1">
                  <c:v>Delvis</c:v>
                </c:pt>
                <c:pt idx="2">
                  <c:v>Nej</c:v>
                </c:pt>
              </c:strCache>
            </c:strRef>
          </c:cat>
          <c:val>
            <c:numRef>
              <c:f>Sheet1!$H$2:$H$4</c:f>
              <c:numCache>
                <c:formatCode>General</c:formatCode>
                <c:ptCount val="3"/>
                <c:pt idx="0">
                  <c:v>13</c:v>
                </c:pt>
                <c:pt idx="1">
                  <c:v>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3D8-224E-8061-A67509B0ECA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457870370370375"/>
          <c:y val="0.48131006944444443"/>
          <c:w val="0.12669444444444444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Var manualen</a:t>
            </a:r>
            <a:r>
              <a:rPr lang="sv-SE" baseline="0"/>
              <a:t> tydlig och lätt att ta till sig?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7FE-A14E-88F3-F5DE8F34D7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7FE-A14E-88F3-F5DE8F34D7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7FE-A14E-88F3-F5DE8F34D757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FE-A14E-88F3-F5DE8F34D7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Sheet1!$C$2:$C$4</c:f>
              <c:strCache>
                <c:ptCount val="3"/>
                <c:pt idx="0">
                  <c:v>Ja</c:v>
                </c:pt>
                <c:pt idx="1">
                  <c:v>Delvis</c:v>
                </c:pt>
                <c:pt idx="2">
                  <c:v>Nej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7FE-A14E-88F3-F5DE8F34D75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400000000000002"/>
          <c:y val="0.51882569444444449"/>
          <c:w val="0.12669444444444444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 dirty="0"/>
              <a:t>Hur upplevde du det nya gränssnittet i inventeringsformuläret?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BE-8F4C-B8F3-D76CBDF773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BE-8F4C-B8F3-D76CBDF773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BE-8F4C-B8F3-D76CBDF773B3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BBE-8F4C-B8F3-D76CBDF773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solidFill>
                        <a:schemeClr val="bg1"/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Blad1!$D$13:$D$15</c:f>
              <c:strCache>
                <c:ptCount val="3"/>
                <c:pt idx="0">
                  <c:v>Bättre än TD3</c:v>
                </c:pt>
                <c:pt idx="1">
                  <c:v>Inte arbetat i TD3</c:v>
                </c:pt>
                <c:pt idx="2">
                  <c:v>Sämre än TD3</c:v>
                </c:pt>
              </c:strCache>
            </c:strRef>
          </c:cat>
          <c:val>
            <c:numRef>
              <c:f>Blad1!$E$13:$E$15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BE-8F4C-B8F3-D76CBDF773B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863935185185187"/>
          <c:y val="0.38877673611111113"/>
          <c:w val="0.28544861111111108"/>
          <c:h val="0.222523958333333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Var det enklare att inventera i TD4 än TD3?</a:t>
            </a:r>
          </a:p>
        </c:rich>
      </c:tx>
      <c:layout>
        <c:manualLayout>
          <c:xMode val="edge"/>
          <c:yMode val="edge"/>
          <c:x val="6.3540277777777779E-2"/>
          <c:y val="2.64583333333333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76-5949-A232-0FF8952EC2F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76-5949-A232-0FF8952EC2F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76-5949-A232-0FF8952EC2F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576-5949-A232-0FF8952EC2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Sheet1!$T$2:$T$5</c:f>
              <c:strCache>
                <c:ptCount val="4"/>
                <c:pt idx="0">
                  <c:v>Inte arbetat i TD3</c:v>
                </c:pt>
                <c:pt idx="1">
                  <c:v>Ja</c:v>
                </c:pt>
                <c:pt idx="2">
                  <c:v>Ingen skillnad</c:v>
                </c:pt>
                <c:pt idx="3">
                  <c:v>Nej</c:v>
                </c:pt>
              </c:strCache>
            </c:strRef>
          </c:cat>
          <c:val>
            <c:numRef>
              <c:f>Sheet1!$U$2:$U$5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576-5949-A232-0FF8952EC2F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047407407407402"/>
          <c:y val="0.4332097222222222"/>
          <c:w val="0.28547499999999998"/>
          <c:h val="0.2968722222222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sv-SE"/>
              <a:t>Med vilket verktyg föredrar du att inventera?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sv-SE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7FB-4541-A654-55B0E8D16DC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7FB-4541-A654-55B0E8D16D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7FB-4541-A654-55B0E8D16D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v-S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Sheet1!$V$2:$V$4</c:f>
              <c:strCache>
                <c:ptCount val="3"/>
                <c:pt idx="0">
                  <c:v>Mobil</c:v>
                </c:pt>
                <c:pt idx="1">
                  <c:v>Surfplatta</c:v>
                </c:pt>
                <c:pt idx="2">
                  <c:v>Dator</c:v>
                </c:pt>
              </c:strCache>
            </c:strRef>
          </c:cat>
          <c:val>
            <c:numRef>
              <c:f>Sheet1!$W$2:$W$4</c:f>
              <c:numCache>
                <c:formatCode>General</c:formatCode>
                <c:ptCount val="3"/>
                <c:pt idx="0">
                  <c:v>7</c:v>
                </c:pt>
                <c:pt idx="1">
                  <c:v>9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FB-4541-A654-55B0E8D16DC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467013888888889"/>
          <c:y val="0.48795763888888888"/>
          <c:w val="0.17836226851851852"/>
          <c:h val="0.2226541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v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2025-05-12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2025-05-12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ames.brushwood@vgregion.se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4" Type="http://schemas.openxmlformats.org/officeDocument/2006/relationships/hyperlink" Target="mailto:tim.andersson@vgregion.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sv-SE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3966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sv-SE" sz="11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6690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dirty="0"/>
              <a:t>Återkoppling till verksamhet via rapport</a:t>
            </a:r>
          </a:p>
          <a:p>
            <a:r>
              <a:rPr lang="sv-SE" b="0" dirty="0"/>
              <a:t>Rapporten visar endast det som kan behöva åtgärdas. Rapporten innehåller även länkar till kompetenshöjande material som verksamheten exempelvis kan diskutera ihop på ett APT för att höja kunskapen.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3590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>
                <a:ea typeface="Verdana"/>
              </a:rPr>
              <a:t>Syftet med åtgärdsinventeringen är att återkoppla på vad fastighetsägaren och/eller verksamheten behöver åtgärda enligt riktlinjerna. </a:t>
            </a:r>
            <a:r>
              <a:rPr lang="sv-SE" sz="1800" dirty="0">
                <a:solidFill>
                  <a:srgbClr val="0E284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Via inventeringen skapas en egen mappstruktur och mätvärden läggs in direkt från riktlinjerna på det som ska visas som åtgärder i rapporten. Rapporten visar både gul och grön standard. Det är möjligt att göra avsteg i de fall man anser att åtgärden är uppfylld på annat sätt än vad som anges i riktlinjerna.</a:t>
            </a:r>
            <a:endParaRPr lang="sv-SE" dirty="0">
              <a:ea typeface="Verdana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808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5728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5161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A8072-9B95-0DD5-0E8F-03778A2F0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87CD7E4-3CEA-7728-6B83-26B0565EDF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93A527AA-1E1F-3A7A-23BD-5C8D618597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7A954D6-6903-3A18-BBED-E5F61C9819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2650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u="sng" dirty="0">
                <a:effectLst/>
              </a:rPr>
              <a:t>Anmälan till utbildning för att testa TD4</a:t>
            </a:r>
            <a:endParaRPr lang="sv-SE" u="sng" dirty="0"/>
          </a:p>
          <a:p>
            <a:r>
              <a:rPr lang="sv-SE" dirty="0">
                <a:effectLst/>
              </a:rPr>
              <a:t>De externa avtalsparter som redan testat besöksinventering har möjlighet att fortsätta inventera. Meddela i så fall </a:t>
            </a:r>
            <a:r>
              <a:rPr lang="sv-SE" dirty="0">
                <a:effectLst/>
                <a:hlinkClick r:id="rId3" tooltip="mailto:james.brushwood@vgregion.se"/>
              </a:rPr>
              <a:t>james.brushwood@vgregion.se</a:t>
            </a:r>
            <a:r>
              <a:rPr lang="sv-SE" dirty="0">
                <a:effectLst/>
              </a:rPr>
              <a:t>.</a:t>
            </a:r>
            <a:endParaRPr lang="sv-SE" dirty="0"/>
          </a:p>
          <a:p>
            <a:r>
              <a:rPr lang="sv-SE" dirty="0"/>
              <a:t> </a:t>
            </a:r>
          </a:p>
          <a:p>
            <a:r>
              <a:rPr lang="sv-SE" dirty="0">
                <a:effectLst/>
              </a:rPr>
              <a:t>Anmälan till besöksutbildning 2025-05-21 </a:t>
            </a:r>
            <a:r>
              <a:rPr lang="sv-SE" dirty="0" err="1">
                <a:effectLst/>
              </a:rPr>
              <a:t>kl</a:t>
            </a:r>
            <a:r>
              <a:rPr lang="sv-SE" dirty="0">
                <a:effectLst/>
              </a:rPr>
              <a:t> 10.00-12.00 sista anmälningsdag 2025-05-15 till </a:t>
            </a:r>
            <a:r>
              <a:rPr lang="sv-SE" dirty="0">
                <a:effectLst/>
                <a:hlinkClick r:id="rId3" tooltip="mailto:james.brushwood@vgregion.se"/>
              </a:rPr>
              <a:t>james.brushwood@vgregion.se</a:t>
            </a:r>
            <a:endParaRPr lang="sv-SE" dirty="0"/>
          </a:p>
          <a:p>
            <a:r>
              <a:rPr lang="sv-SE" dirty="0"/>
              <a:t> </a:t>
            </a:r>
          </a:p>
          <a:p>
            <a:r>
              <a:rPr lang="sv-SE" dirty="0">
                <a:effectLst/>
              </a:rPr>
              <a:t>Anmälan till åtgärdsutbildning 2025-06-04 klockan 10:30-12:00 sista anmälningsdag 2025-05-30 till </a:t>
            </a:r>
            <a:r>
              <a:rPr lang="sv-SE" dirty="0">
                <a:effectLst/>
                <a:hlinkClick r:id="rId4" tooltip="mailto:tim.andersson@vgregion.se"/>
              </a:rPr>
              <a:t>tim.andersson@vgregion.se</a:t>
            </a:r>
            <a:endParaRPr lang="sv-SE" dirty="0"/>
          </a:p>
          <a:p>
            <a:endParaRPr lang="sv-SE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9497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2025-05-12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2025-05-12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 dirty="0"/>
              <a:t>Ange rubrik för tillgänglighet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2025-05-12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2025-05-12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2025-05-12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  <a:endParaRPr lang="sv-SE" dirty="0"/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2025-05-12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2025-05-12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2025-05-12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2025-05-12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2025-05-12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 dirty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2025-05-12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hyperlink" Target="https://www.instagram.com/tillganglighetsdatabas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www.t-d.se/" TargetMode="Externa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-d.se/sv/TD4/Avtal/VGR/Oresjo-badplats---Munkeboviken/?ispreview=tru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ysisktillganglighet.vgregion.s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>
            <a:extLst>
              <a:ext uri="{FF2B5EF4-FFF2-40B4-BE49-F238E27FC236}">
                <a16:creationId xmlns:a16="http://schemas.microsoft.com/office/drawing/2014/main" id="{330FB508-892D-2BAC-2239-3D28F351C4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3600" dirty="0"/>
              <a:t>Tematräff</a:t>
            </a:r>
            <a:endParaRPr lang="sv-SE" dirty="0"/>
          </a:p>
        </p:txBody>
      </p:sp>
      <p:sp>
        <p:nvSpPr>
          <p:cNvPr id="14" name="Underrubrik 13">
            <a:extLst>
              <a:ext uri="{FF2B5EF4-FFF2-40B4-BE49-F238E27FC236}">
                <a16:creationId xmlns:a16="http://schemas.microsoft.com/office/drawing/2014/main" id="{510AC7A5-F388-E05E-5DBD-7BBE22FEEF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2025-05-08</a:t>
            </a:r>
          </a:p>
        </p:txBody>
      </p:sp>
      <p:pic>
        <p:nvPicPr>
          <p:cNvPr id="2" name="Logo" descr="Logo: Västra Götalandsregionen">
            <a:extLst>
              <a:ext uri="{FF2B5EF4-FFF2-40B4-BE49-F238E27FC236}">
                <a16:creationId xmlns:a16="http://schemas.microsoft.com/office/drawing/2014/main" id="{31C85427-D7BE-65DA-B109-FF8AD498DF4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pic>
        <p:nvPicPr>
          <p:cNvPr id="5" name="Bildobjekt 4" descr="TD symbol som länkar till TD:s webbplats">
            <a:hlinkClick r:id="rId5"/>
            <a:extLst>
              <a:ext uri="{FF2B5EF4-FFF2-40B4-BE49-F238E27FC236}">
                <a16:creationId xmlns:a16="http://schemas.microsoft.com/office/drawing/2014/main" id="{A1F4058B-AA0E-217D-2256-9B2CE1DD1F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828" y="5917048"/>
            <a:ext cx="560447" cy="560447"/>
          </a:xfrm>
          <a:prstGeom prst="rect">
            <a:avLst/>
          </a:prstGeom>
        </p:spPr>
      </p:pic>
      <p:pic>
        <p:nvPicPr>
          <p:cNvPr id="6" name="Bildobjekt 5" descr="Symbol som länkar till TD:s instagramkonto ">
            <a:hlinkClick r:id="rId7"/>
            <a:extLst>
              <a:ext uri="{FF2B5EF4-FFF2-40B4-BE49-F238E27FC236}">
                <a16:creationId xmlns:a16="http://schemas.microsoft.com/office/drawing/2014/main" id="{3087C321-B6B2-B57C-6DD7-1D4906AB39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553" y="5906465"/>
            <a:ext cx="560447" cy="5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3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94174-4D24-46B8-87D2-9C01D6AF2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2409810-0D36-666A-0ACA-439147C734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Inventering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2EE783F-227A-319D-3580-7A9A311AA536}"/>
              </a:ext>
            </a:extLst>
          </p:cNvPr>
          <p:cNvSpPr txBox="1"/>
          <p:nvPr/>
        </p:nvSpPr>
        <p:spPr>
          <a:xfrm>
            <a:off x="466928" y="1760706"/>
            <a:ext cx="1064205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Bra att inte vara låst i fasta formulär utan ha flexibiliteten att lägga till sina mallar i ett tomt formulär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TD4 besöksinventering känns enklare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Det är i dagsläget ”trångt” att inventera i mobiltelefon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Att inventera i surfplatta ger ett proffsigare intryck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91F0D22-97B1-300C-389C-93B897791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085052"/>
              </p:ext>
            </p:extLst>
          </p:nvPr>
        </p:nvGraphicFramePr>
        <p:xfrm>
          <a:off x="-21863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B1822E0-038A-5B46-B754-60030C9EA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497784"/>
              </p:ext>
            </p:extLst>
          </p:nvPr>
        </p:nvGraphicFramePr>
        <p:xfrm>
          <a:off x="410137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4235D92-2606-9642-81E2-4910932E32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9014647"/>
              </p:ext>
            </p:extLst>
          </p:nvPr>
        </p:nvGraphicFramePr>
        <p:xfrm>
          <a:off x="787200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29235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473B9-C6A5-C82D-5466-0CD62500B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9DB8845-22E4-AECD-39A9-76D9874387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Bilder och funktioner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8A2BCB35-8E6D-2942-91C2-2992945B98B2}"/>
              </a:ext>
            </a:extLst>
          </p:cNvPr>
          <p:cNvSpPr txBox="1"/>
          <p:nvPr/>
        </p:nvSpPr>
        <p:spPr>
          <a:xfrm>
            <a:off x="466928" y="1906621"/>
            <a:ext cx="104344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Max 4 bilder är bra, det handlar mer om att tänka till kring hur bilderna fotas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Panorama-bilder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Systemet har blivit mer avskalat och enkelt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Funktionerna är tydliga och lätta att förstå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8B5E4A7-F5B5-6048-89D8-88D26467B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1317108"/>
              </p:ext>
            </p:extLst>
          </p:nvPr>
        </p:nvGraphicFramePr>
        <p:xfrm>
          <a:off x="6096000" y="4051076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A5449E7-6974-2F4A-95A3-87C2EAD11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991757"/>
              </p:ext>
            </p:extLst>
          </p:nvPr>
        </p:nvGraphicFramePr>
        <p:xfrm>
          <a:off x="1776000" y="4051076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1751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396F1-D684-591E-DFA5-10879C1B5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124AB3A-B6D8-DF60-E6AE-D7FDC734AF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360-bilder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F931FF95-4BCC-FEA6-EEC1-9618DBEC1D88}"/>
              </a:ext>
            </a:extLst>
          </p:cNvPr>
          <p:cNvSpPr txBox="1"/>
          <p:nvPr/>
        </p:nvSpPr>
        <p:spPr>
          <a:xfrm>
            <a:off x="564204" y="1712068"/>
            <a:ext cx="1045723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360-bilderna bör lyftas fram i det publika gränssnittet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Tydligare beskrivning av hur man fotograferar bra 360-bilder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För vissa målgrupper kanske 360-bilder med tillhörande informationspunkter räcker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v-SE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14E7974-697A-CF44-A4F1-E75D02FBA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8871781"/>
              </p:ext>
            </p:extLst>
          </p:nvPr>
        </p:nvGraphicFramePr>
        <p:xfrm>
          <a:off x="177600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3E89ADE-55D0-2144-8849-BA0C1F485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212626"/>
              </p:ext>
            </p:extLst>
          </p:nvPr>
        </p:nvGraphicFramePr>
        <p:xfrm>
          <a:off x="609600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3819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79E8D-7DCD-30E6-7FEA-C3182B500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02C86E-44E0-9B76-F69E-D43DBD05379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Besöksrapport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69AFCAED-7D39-E804-5118-02159FA55076}"/>
              </a:ext>
            </a:extLst>
          </p:cNvPr>
          <p:cNvSpPr txBox="1"/>
          <p:nvPr/>
        </p:nvSpPr>
        <p:spPr>
          <a:xfrm>
            <a:off x="564204" y="1809345"/>
            <a:ext cx="1018486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Har man arbetat i TD3 tidigare är det svårt att vänja sig vid att besöksrapporten endast riktar sig till verksamheten. När man testat på åtgärdsinventering och dess rapport blir det förmodligen tydligare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07C4D1D-2A01-D61F-BAB3-015B6CF96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769473"/>
              </p:ext>
            </p:extLst>
          </p:nvPr>
        </p:nvGraphicFramePr>
        <p:xfrm>
          <a:off x="5862996" y="4153098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871E911-8722-E94B-882F-EABB0A3958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121165"/>
              </p:ext>
            </p:extLst>
          </p:nvPr>
        </p:nvGraphicFramePr>
        <p:xfrm>
          <a:off x="1542996" y="4153098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704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1319CE5-DA81-4FF6-B056-DDEE89F6E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Enhet Tillgänglighets reflektioner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3737452-78A5-1937-41B4-5C46DD055B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9306668" cy="3311526"/>
          </a:xfrm>
        </p:spPr>
        <p:txBody>
          <a:bodyPr/>
          <a:lstStyle/>
          <a:p>
            <a:r>
              <a:rPr lang="sv-SE" dirty="0"/>
              <a:t>Har man jobbat i TD3 tidigare är det en omställning till TD4</a:t>
            </a:r>
          </a:p>
          <a:p>
            <a:r>
              <a:rPr lang="sv-SE" dirty="0"/>
              <a:t>Uppdelning mellan besök- och åtgärdsinventering upplevs bra då det publika gränssnittet ger en bättre överblick</a:t>
            </a:r>
          </a:p>
          <a:p>
            <a:r>
              <a:rPr lang="sv-SE" dirty="0"/>
              <a:t>Går mycket fortare att göra en inventering än i TD3</a:t>
            </a:r>
          </a:p>
          <a:p>
            <a:r>
              <a:rPr lang="sv-SE" dirty="0"/>
              <a:t>Vissa upplever subjektiva bedömningar som svåra</a:t>
            </a:r>
          </a:p>
        </p:txBody>
      </p:sp>
    </p:spTree>
    <p:extLst>
      <p:ext uri="{BB962C8B-B14F-4D97-AF65-F5344CB8AC3E}">
        <p14:creationId xmlns:p14="http://schemas.microsoft.com/office/powerpoint/2010/main" val="995004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44B50C-29B7-80F8-A332-D6DE16A1F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Inventering sjukhus VGR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9C9DC18-466A-B150-F086-BD93752942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9092660" cy="3311526"/>
          </a:xfrm>
        </p:spPr>
        <p:txBody>
          <a:bodyPr/>
          <a:lstStyle/>
          <a:p>
            <a:r>
              <a:rPr lang="sv-SE" dirty="0"/>
              <a:t>Vecka 3 till vecka 13</a:t>
            </a:r>
          </a:p>
          <a:p>
            <a:r>
              <a:rPr lang="sv-SE" dirty="0"/>
              <a:t>Satsningen besöksinventering, assistenter åtgärdsinventering</a:t>
            </a:r>
          </a:p>
          <a:p>
            <a:r>
              <a:rPr lang="sv-SE" dirty="0"/>
              <a:t>14 Sjukhus</a:t>
            </a:r>
          </a:p>
          <a:p>
            <a:r>
              <a:rPr lang="sv-SE" dirty="0"/>
              <a:t>428 anläggningar / 8 personer = 54 anläggningar</a:t>
            </a:r>
          </a:p>
          <a:p>
            <a:r>
              <a:rPr lang="sv-SE" dirty="0"/>
              <a:t>11 veckor x 2 dagar = 22 dagar</a:t>
            </a:r>
          </a:p>
          <a:p>
            <a:r>
              <a:rPr lang="sv-SE" dirty="0"/>
              <a:t>Snitt 2,5 anläggningar per dag, per person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9241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37409-0905-92AB-9A74-F64ABF58D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C353D31-3490-6768-D1C2-64CBFA90E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Nytt arbetsupplägg besöksinventering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6247370-D79B-7D7F-B290-BD1AA686B05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Vårdcentral TD3: ca 3 timmar</a:t>
            </a:r>
          </a:p>
          <a:p>
            <a:r>
              <a:rPr lang="sv-SE" dirty="0"/>
              <a:t>Vårdcentral TD4: ca 1,5 timmar</a:t>
            </a:r>
          </a:p>
          <a:p>
            <a:r>
              <a:rPr lang="sv-SE" dirty="0"/>
              <a:t>Enskild inventering</a:t>
            </a:r>
          </a:p>
          <a:p>
            <a:r>
              <a:rPr lang="sv-SE" dirty="0"/>
              <a:t>Möjligt att inventera fler anläggningar under en dag inom samma geografiska område</a:t>
            </a:r>
          </a:p>
          <a:p>
            <a:r>
              <a:rPr lang="sv-SE" dirty="0">
                <a:hlinkClick r:id="rId3"/>
              </a:rPr>
              <a:t>TD4 Anläggning: Öresjö badplats - </a:t>
            </a:r>
            <a:r>
              <a:rPr lang="sv-SE" dirty="0" err="1">
                <a:hlinkClick r:id="rId3"/>
              </a:rPr>
              <a:t>Munkeboviken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4953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660CA2D-4716-CB9A-DC02-CC9426770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Reflektioner kring överföring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62EC605-2789-B0A2-6FFB-C29519728F8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Vissa mått och bilder saknas i TD3 (nivån avgör)</a:t>
            </a:r>
          </a:p>
          <a:p>
            <a:r>
              <a:rPr lang="sv-SE" dirty="0"/>
              <a:t>Vissa bedömningar måste göras via bilder i TD3</a:t>
            </a:r>
          </a:p>
          <a:p>
            <a:r>
              <a:rPr lang="sv-SE" dirty="0"/>
              <a:t>Vissa mått i TD3 behöver omformuleras till subjektiva bedömningar</a:t>
            </a:r>
          </a:p>
          <a:p>
            <a:r>
              <a:rPr lang="sv-SE" dirty="0"/>
              <a:t>Svårigheter att veta vilka mallar som ska föras över</a:t>
            </a:r>
          </a:p>
          <a:p>
            <a:r>
              <a:rPr lang="sv-SE" dirty="0"/>
              <a:t>Mer kvalitetssäkert att inte föra över</a:t>
            </a:r>
          </a:p>
        </p:txBody>
      </p:sp>
    </p:spTree>
    <p:extLst>
      <p:ext uri="{BB962C8B-B14F-4D97-AF65-F5344CB8AC3E}">
        <p14:creationId xmlns:p14="http://schemas.microsoft.com/office/powerpoint/2010/main" val="1699414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8D0CE2-3C62-10C0-9743-DCFC89839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Datum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03C9C98-3020-AE53-6C7B-D23EA3203F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Besöksutbildning inför testning: 2025-05-21</a:t>
            </a:r>
          </a:p>
          <a:p>
            <a:pPr lvl="1"/>
            <a:r>
              <a:rPr lang="sv-SE" dirty="0"/>
              <a:t>Uppsamlingsmöte: 2025-06-04</a:t>
            </a:r>
          </a:p>
          <a:p>
            <a:r>
              <a:rPr lang="sv-SE" dirty="0"/>
              <a:t>Åtgärdsutbildning inför testning: 2025-06-04</a:t>
            </a:r>
          </a:p>
          <a:p>
            <a:pPr lvl="1"/>
            <a:r>
              <a:rPr lang="sv-SE" dirty="0"/>
              <a:t>Uppsamlingsmöte: 2025-06-18</a:t>
            </a:r>
          </a:p>
          <a:p>
            <a:r>
              <a:rPr lang="sv-SE" dirty="0"/>
              <a:t>Support: stängd v.29 – v.31</a:t>
            </a:r>
          </a:p>
          <a:p>
            <a:r>
              <a:rPr lang="sv-SE" dirty="0"/>
              <a:t>Användarträff: 2025-10-23 – Scandic Europa, Göteborg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1256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8695EC-DE48-7315-634C-ED1A8A4E9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steg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34F70FC-0956-47EE-A119-F0A8215A6D0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1712068"/>
            <a:ext cx="8650817" cy="3713180"/>
          </a:xfrm>
        </p:spPr>
        <p:txBody>
          <a:bodyPr/>
          <a:lstStyle/>
          <a:p>
            <a:r>
              <a:rPr lang="sv-SE" dirty="0"/>
              <a:t>Fortsatt förankring med Samråd Funktionshinder VGR</a:t>
            </a:r>
          </a:p>
          <a:p>
            <a:r>
              <a:rPr lang="sv-SE" dirty="0"/>
              <a:t>Fortsatt extern testning besök- och åtgärdsinventering</a:t>
            </a:r>
          </a:p>
          <a:p>
            <a:r>
              <a:rPr lang="sv-SE" dirty="0"/>
              <a:t>Löpande justeringar i systemet</a:t>
            </a:r>
          </a:p>
          <a:p>
            <a:r>
              <a:rPr lang="sv-SE" dirty="0"/>
              <a:t>Lansering av TD4 planeras under fjärde kvartalet</a:t>
            </a:r>
          </a:p>
          <a:p>
            <a:r>
              <a:rPr lang="sv-SE" dirty="0"/>
              <a:t>Ett arbete med det publika gränssnittet påbörjas under hösten</a:t>
            </a:r>
          </a:p>
        </p:txBody>
      </p:sp>
    </p:spTree>
    <p:extLst>
      <p:ext uri="{BB962C8B-B14F-4D97-AF65-F5344CB8AC3E}">
        <p14:creationId xmlns:p14="http://schemas.microsoft.com/office/powerpoint/2010/main" val="155874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Program för dagen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TD3/TD4 eller Allmän TD</a:t>
            </a:r>
          </a:p>
          <a:p>
            <a:r>
              <a:rPr lang="sv-SE" dirty="0"/>
              <a:t>Redovisning av test TD4 besöksinventering</a:t>
            </a:r>
          </a:p>
          <a:p>
            <a:r>
              <a:rPr lang="sv-SE" dirty="0"/>
              <a:t>Tidsplan</a:t>
            </a:r>
          </a:p>
          <a:p>
            <a:r>
              <a:rPr lang="sv-SE" dirty="0"/>
              <a:t>Övrigt</a:t>
            </a:r>
          </a:p>
        </p:txBody>
      </p:sp>
    </p:spTree>
    <p:extLst>
      <p:ext uri="{BB962C8B-B14F-4D97-AF65-F5344CB8AC3E}">
        <p14:creationId xmlns:p14="http://schemas.microsoft.com/office/powerpoint/2010/main" val="67797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Ny version – TD4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63108" y="156508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Resultat från forskning och workshop har tagits tillvara</a:t>
            </a:r>
          </a:p>
          <a:p>
            <a:r>
              <a:rPr lang="sv-SE" dirty="0"/>
              <a:t>Två delar av en inventering</a:t>
            </a:r>
          </a:p>
          <a:p>
            <a:pPr lvl="1"/>
            <a:r>
              <a:rPr lang="sv-SE" dirty="0"/>
              <a:t>Besök</a:t>
            </a:r>
          </a:p>
          <a:p>
            <a:pPr lvl="1"/>
            <a:r>
              <a:rPr lang="sv-SE" dirty="0"/>
              <a:t>Åtgärd</a:t>
            </a:r>
          </a:p>
          <a:p>
            <a:r>
              <a:rPr lang="sv-SE" dirty="0"/>
              <a:t>Möter de olika målgruppernas behov</a:t>
            </a:r>
          </a:p>
          <a:p>
            <a:pPr lvl="1"/>
            <a:r>
              <a:rPr lang="sv-SE" dirty="0"/>
              <a:t>Mindre information på webben och lättare att navigera</a:t>
            </a:r>
          </a:p>
          <a:p>
            <a:pPr lvl="1"/>
            <a:r>
              <a:rPr lang="sv-SE" dirty="0"/>
              <a:t>Större flexibilitet vid återkoppling till fastighetsägaren</a:t>
            </a:r>
          </a:p>
          <a:p>
            <a:pPr lvl="1"/>
            <a:r>
              <a:rPr lang="sv-SE" dirty="0"/>
              <a:t>Möjlighet för avtalsparter att välja inventeringstyp utifrån förutsättningar och behov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760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Besöksinventering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Publik visning av en anläggning</a:t>
            </a:r>
          </a:p>
          <a:p>
            <a:r>
              <a:rPr lang="sv-SE" dirty="0"/>
              <a:t>Inventering utifrån och in</a:t>
            </a:r>
          </a:p>
          <a:p>
            <a:pPr lvl="1"/>
            <a:r>
              <a:rPr lang="sv-SE" dirty="0"/>
              <a:t>Möjlighet att skräddarsy sin inventering</a:t>
            </a:r>
          </a:p>
          <a:p>
            <a:r>
              <a:rPr lang="sv-SE" dirty="0"/>
              <a:t>360-bilder med tillhörande informationspunkter</a:t>
            </a:r>
          </a:p>
          <a:p>
            <a:r>
              <a:rPr lang="sv-SE" dirty="0"/>
              <a:t>Förbättrad funktionalitet i inventeringsformuläret</a:t>
            </a:r>
          </a:p>
          <a:p>
            <a:r>
              <a:rPr lang="sv-SE" dirty="0"/>
              <a:t>Återkoppling till verksamhet via rapport</a:t>
            </a:r>
          </a:p>
        </p:txBody>
      </p:sp>
    </p:spTree>
    <p:extLst>
      <p:ext uri="{BB962C8B-B14F-4D97-AF65-F5344CB8AC3E}">
        <p14:creationId xmlns:p14="http://schemas.microsoft.com/office/powerpoint/2010/main" val="150144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>
            <a:extLst>
              <a:ext uri="{FF2B5EF4-FFF2-40B4-BE49-F238E27FC236}">
                <a16:creationId xmlns:a16="http://schemas.microsoft.com/office/drawing/2014/main" id="{0D2D3D57-B725-0DE0-A53C-AAACCA890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Inventering för åtgärd</a:t>
            </a:r>
          </a:p>
        </p:txBody>
      </p:sp>
      <p:sp>
        <p:nvSpPr>
          <p:cNvPr id="13" name="Platshållare för innehåll 12">
            <a:extLst>
              <a:ext uri="{FF2B5EF4-FFF2-40B4-BE49-F238E27FC236}">
                <a16:creationId xmlns:a16="http://schemas.microsoft.com/office/drawing/2014/main" id="{C8299AC6-32FE-B2DF-788B-DAA9F59436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981" y="1841601"/>
            <a:ext cx="8650817" cy="431856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Kräver förkunskap kring tillgänglighet</a:t>
            </a:r>
          </a:p>
          <a:p>
            <a:r>
              <a:rPr lang="sv-SE" dirty="0"/>
              <a:t>Baserat på </a:t>
            </a:r>
            <a:r>
              <a:rPr lang="sv-SE" dirty="0">
                <a:hlinkClick r:id="rId3"/>
              </a:rPr>
              <a:t>VGR:s riktlinjer för fysisk tillgänglighet</a:t>
            </a:r>
            <a:endParaRPr lang="sv-SE" dirty="0"/>
          </a:p>
          <a:p>
            <a:r>
              <a:rPr lang="sv-SE" dirty="0"/>
              <a:t>Miljön kontrolleras och åtgärder infogas</a:t>
            </a:r>
          </a:p>
          <a:p>
            <a:r>
              <a:rPr lang="sv-SE" dirty="0"/>
              <a:t>Möjligt att göra avsteg på åtgärder</a:t>
            </a:r>
          </a:p>
          <a:p>
            <a:r>
              <a:rPr lang="sv-SE" dirty="0"/>
              <a:t>Återkoppling till fastighetsägare via rapport</a:t>
            </a:r>
          </a:p>
          <a:p>
            <a:r>
              <a:rPr lang="sv-SE" dirty="0"/>
              <a:t>Ingen publik visning</a:t>
            </a:r>
          </a:p>
        </p:txBody>
      </p:sp>
    </p:spTree>
    <p:extLst>
      <p:ext uri="{BB962C8B-B14F-4D97-AF65-F5344CB8AC3E}">
        <p14:creationId xmlns:p14="http://schemas.microsoft.com/office/powerpoint/2010/main" val="1729133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2E9636-BB56-701D-BF65-4BE9844EB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1539" y="1076643"/>
            <a:ext cx="5830274" cy="2387600"/>
          </a:xfrm>
        </p:spPr>
        <p:txBody>
          <a:bodyPr/>
          <a:lstStyle/>
          <a:p>
            <a:r>
              <a:rPr lang="sv-SE" dirty="0"/>
              <a:t>Redovisning av test TD4 besöksinventering</a:t>
            </a:r>
          </a:p>
        </p:txBody>
      </p:sp>
    </p:spTree>
    <p:extLst>
      <p:ext uri="{BB962C8B-B14F-4D97-AF65-F5344CB8AC3E}">
        <p14:creationId xmlns:p14="http://schemas.microsoft.com/office/powerpoint/2010/main" val="338174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38285F1-BBFE-457C-CCAC-E0774B1B8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Testning TD4 besöksinventering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1014A0F-2701-6FEB-C553-568639097F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/>
              <a:t>Internt 16 personer</a:t>
            </a:r>
          </a:p>
          <a:p>
            <a:pPr lvl="1"/>
            <a:r>
              <a:rPr lang="sv-SE" dirty="0"/>
              <a:t>Fysisk utbildning</a:t>
            </a:r>
          </a:p>
          <a:p>
            <a:pPr lvl="1"/>
            <a:r>
              <a:rPr lang="sv-SE" dirty="0"/>
              <a:t>Löpande veckoavstämningar</a:t>
            </a:r>
          </a:p>
          <a:p>
            <a:r>
              <a:rPr lang="sv-SE" dirty="0"/>
              <a:t>Externt 6 personer</a:t>
            </a:r>
          </a:p>
          <a:p>
            <a:pPr lvl="1"/>
            <a:r>
              <a:rPr lang="sv-SE" dirty="0"/>
              <a:t>Utbildning via Teams</a:t>
            </a:r>
          </a:p>
          <a:p>
            <a:pPr lvl="1"/>
            <a:r>
              <a:rPr lang="sv-SE" dirty="0"/>
              <a:t>Enskilda avstämningar</a:t>
            </a:r>
          </a:p>
          <a:p>
            <a:pPr lvl="1"/>
            <a:r>
              <a:rPr lang="sv-SE" dirty="0"/>
              <a:t>Gemensamt avslutande diskussionsmöte</a:t>
            </a:r>
          </a:p>
        </p:txBody>
      </p:sp>
    </p:spTree>
    <p:extLst>
      <p:ext uri="{BB962C8B-B14F-4D97-AF65-F5344CB8AC3E}">
        <p14:creationId xmlns:p14="http://schemas.microsoft.com/office/powerpoint/2010/main" val="2953659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A0388E-D1F8-1096-4A72-5D9DB379E9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Utbildning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189C01A5-61B5-E76D-5D06-BC9D47023614}"/>
              </a:ext>
            </a:extLst>
          </p:cNvPr>
          <p:cNvSpPr txBox="1"/>
          <p:nvPr/>
        </p:nvSpPr>
        <p:spPr>
          <a:xfrm>
            <a:off x="466928" y="1780161"/>
            <a:ext cx="955256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Man behöver en introduktion om målgrupperna och varför frågorna är viktiga för att ta till sig utbildningen på ett bra sätt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Utbildning via Teams kan vara möjlig om det finns bra stöd i manualerna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72EFFAFF-2A74-6210-056C-8084945BA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674105"/>
              </p:ext>
            </p:extLst>
          </p:nvPr>
        </p:nvGraphicFramePr>
        <p:xfrm>
          <a:off x="161208" y="40464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2B37CCF6-0F0E-EFD3-EF18-D176CE8EF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675528"/>
              </p:ext>
            </p:extLst>
          </p:nvPr>
        </p:nvGraphicFramePr>
        <p:xfrm>
          <a:off x="3810000" y="4046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7150F82D-6A72-C202-6BD1-310C91DD8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6991034"/>
              </p:ext>
            </p:extLst>
          </p:nvPr>
        </p:nvGraphicFramePr>
        <p:xfrm>
          <a:off x="7872000" y="40464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3597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7C07A-36E7-71B8-EB41-FDE562C31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C95B59-783E-83FC-5DC7-89F84BC8003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6928" y="396267"/>
            <a:ext cx="8642350" cy="1047750"/>
          </a:xfrm>
        </p:spPr>
        <p:txBody>
          <a:bodyPr/>
          <a:lstStyle/>
          <a:p>
            <a:r>
              <a:rPr lang="sv-SE" dirty="0"/>
              <a:t>Manualer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D80B35D-A079-6138-71D1-57071A20005B}"/>
              </a:ext>
            </a:extLst>
          </p:cNvPr>
          <p:cNvSpPr txBox="1"/>
          <p:nvPr/>
        </p:nvSpPr>
        <p:spPr>
          <a:xfrm>
            <a:off x="466928" y="1721796"/>
            <a:ext cx="1116735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b="1" dirty="0"/>
              <a:t>Feedback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Vissa begrepp behöver förtydligas i ordlistan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Ordlistan behöver innehålla fler begrepp för att öka förståelsen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Det behöver finnas tydliga manualer för att kunna inventera självständigt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Manualerna behöver utökas med mer information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0C3273C-88F6-97CB-47B5-04C72353C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766752"/>
              </p:ext>
            </p:extLst>
          </p:nvPr>
        </p:nvGraphicFramePr>
        <p:xfrm>
          <a:off x="7872002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D5B473B-FB5E-F1F4-74A2-A55DDBB1A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720097"/>
              </p:ext>
            </p:extLst>
          </p:nvPr>
        </p:nvGraphicFramePr>
        <p:xfrm>
          <a:off x="393600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542CD0D-9CAD-84E5-72F7-5EA7F0DDF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088423"/>
              </p:ext>
            </p:extLst>
          </p:nvPr>
        </p:nvGraphicFramePr>
        <p:xfrm>
          <a:off x="0" y="3978000"/>
          <a:ext cx="432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90640159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Anpassat 2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FFC107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Helheten</Template>
  <TotalTime>1046</TotalTime>
  <Words>935</Words>
  <Application>Microsoft Office PowerPoint</Application>
  <PresentationFormat>Bredbild</PresentationFormat>
  <Paragraphs>139</Paragraphs>
  <Slides>19</Slides>
  <Notes>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4" baseType="lpstr">
      <vt:lpstr>Aptos</vt:lpstr>
      <vt:lpstr>Arial</vt:lpstr>
      <vt:lpstr>Calibri</vt:lpstr>
      <vt:lpstr>Verdana</vt:lpstr>
      <vt:lpstr>VGR</vt:lpstr>
      <vt:lpstr>Tematräff</vt:lpstr>
      <vt:lpstr>Program för dagen</vt:lpstr>
      <vt:lpstr>Ny version – TD4</vt:lpstr>
      <vt:lpstr>Besöksinventering</vt:lpstr>
      <vt:lpstr>Inventering för åtgärd</vt:lpstr>
      <vt:lpstr>Redovisning av test TD4 besöksinventering</vt:lpstr>
      <vt:lpstr>Testning TD4 besöksinventering</vt:lpstr>
      <vt:lpstr>Utbildning</vt:lpstr>
      <vt:lpstr>Manualer</vt:lpstr>
      <vt:lpstr>Inventering</vt:lpstr>
      <vt:lpstr>Bilder och funktioner</vt:lpstr>
      <vt:lpstr>360-bilder</vt:lpstr>
      <vt:lpstr>Besöksrapport</vt:lpstr>
      <vt:lpstr>Enhet Tillgänglighets reflektioner</vt:lpstr>
      <vt:lpstr>Inventering sjukhus VGR</vt:lpstr>
      <vt:lpstr>Nytt arbetsupplägg besöksinventering</vt:lpstr>
      <vt:lpstr>Reflektioner kring överföring</vt:lpstr>
      <vt:lpstr>Datum</vt:lpstr>
      <vt:lpstr>Nästa steg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Tematräff 2025-05-08</dc:title>
  <dc:creator>Tim Andersson</dc:creator>
  <keywords/>
  <lastModifiedBy>Almir Krieziu</lastModifiedBy>
  <revision>21</revision>
  <dcterms:created xsi:type="dcterms:W3CDTF">2023-05-30T06:23:08.0000000Z</dcterms:created>
  <dcterms:modified xsi:type="dcterms:W3CDTF">2025-05-12T12:00:27.0000000Z</dcterms:modified>
</coreProperties>
</file>