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85" r:id="rId6"/>
    <p:sldId id="626" r:id="rId7"/>
    <p:sldId id="627" r:id="rId8"/>
    <p:sldId id="624" r:id="rId9"/>
    <p:sldId id="625" r:id="rId10"/>
    <p:sldId id="301" r:id="rId11"/>
    <p:sldId id="320" r:id="rId12"/>
    <p:sldId id="317" r:id="rId13"/>
    <p:sldId id="302" r:id="rId14"/>
    <p:sldId id="318" r:id="rId15"/>
    <p:sldId id="638" r:id="rId16"/>
    <p:sldId id="314" r:id="rId17"/>
    <p:sldId id="307" r:id="rId18"/>
    <p:sldId id="326" r:id="rId19"/>
    <p:sldId id="321" r:id="rId20"/>
    <p:sldId id="322" r:id="rId21"/>
    <p:sldId id="323" r:id="rId22"/>
    <p:sldId id="628" r:id="rId23"/>
    <p:sldId id="633" r:id="rId24"/>
    <p:sldId id="637" r:id="rId25"/>
    <p:sldId id="629" r:id="rId2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>
            <p14:sldId id="285"/>
          </p14:sldIdLst>
        </p14:section>
        <p14:section name="Presentation" id="{B972C155-D5BF-46A7-B591-A42909CFC1FA}">
          <p14:sldIdLst>
            <p14:sldId id="626"/>
            <p14:sldId id="627"/>
            <p14:sldId id="624"/>
            <p14:sldId id="625"/>
            <p14:sldId id="301"/>
            <p14:sldId id="320"/>
            <p14:sldId id="317"/>
            <p14:sldId id="302"/>
            <p14:sldId id="318"/>
            <p14:sldId id="638"/>
            <p14:sldId id="314"/>
            <p14:sldId id="307"/>
            <p14:sldId id="326"/>
            <p14:sldId id="321"/>
            <p14:sldId id="322"/>
            <p14:sldId id="323"/>
            <p14:sldId id="628"/>
            <p14:sldId id="633"/>
            <p14:sldId id="637"/>
            <p14:sldId id="62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just format 1 - Dekorfärg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just format 1 - Dekorfärg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41" autoAdjust="0"/>
    <p:restoredTop sz="66841" autoAdjust="0"/>
  </p:normalViewPr>
  <p:slideViewPr>
    <p:cSldViewPr snapToGrid="0">
      <p:cViewPr varScale="1">
        <p:scale>
          <a:sx n="82" d="100"/>
          <a:sy n="82" d="100"/>
        </p:scale>
        <p:origin x="3398" y="77"/>
      </p:cViewPr>
      <p:guideLst/>
    </p:cSldViewPr>
  </p:slideViewPr>
  <p:outlineViewPr>
    <p:cViewPr>
      <p:scale>
        <a:sx n="33" d="100"/>
        <a:sy n="33" d="100"/>
      </p:scale>
      <p:origin x="0" y="-16829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slide" Target="slides/slide21.xml" Id="rId26" /><Relationship Type="http://schemas.openxmlformats.org/officeDocument/2006/relationships/slide" Target="slides/slide16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presProps" Target="presProps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openxmlformats.org/officeDocument/2006/relationships/tableStyles" Target="tableStyles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handoutMaster" Target="handoutMasters/handoutMaster1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theme" Target="theme/theme1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notesMaster" Target="notesMasters/notesMaster1.xml" Id="rId27" /><Relationship Type="http://schemas.openxmlformats.org/officeDocument/2006/relationships/viewProps" Target="viewProps.xml" Id="rId30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2024-09-30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2024-09-30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>
              <a:ea typeface="Verdana"/>
            </a:endParaRPr>
          </a:p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2315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dirty="0"/>
              <a:t>Möter forskningsresultat, workshops och input från slutanvändarna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0" dirty="0"/>
              <a:t>Vid utveckling har resultat och synpunkter tagits omhand.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Olika inventeringsmetoder för olika målgrupper</a:t>
            </a:r>
          </a:p>
          <a:p>
            <a:r>
              <a:rPr lang="sv-SE" dirty="0"/>
              <a:t>Innebär en effektivisering vid inventering då frågorna är anpassade efter behovet (</a:t>
            </a:r>
            <a:r>
              <a:rPr lang="sv-SE" dirty="0" err="1"/>
              <a:t>besöksvy</a:t>
            </a:r>
            <a:r>
              <a:rPr lang="sv-SE" dirty="0"/>
              <a:t> eller </a:t>
            </a:r>
            <a:r>
              <a:rPr lang="sv-SE" dirty="0" err="1"/>
              <a:t>rapportvy</a:t>
            </a:r>
            <a:r>
              <a:rPr lang="sv-SE" dirty="0"/>
              <a:t>). Minskar onödigt arbete och snabbar upp inventeringsprocessen.</a:t>
            </a:r>
          </a:p>
          <a:p>
            <a:endParaRPr lang="sv-SE" dirty="0"/>
          </a:p>
          <a:p>
            <a:r>
              <a:rPr lang="sv-SE" b="1" dirty="0"/>
              <a:t>Ingen utbildning krävs för att använda TD4 </a:t>
            </a:r>
          </a:p>
          <a:p>
            <a:r>
              <a:rPr lang="sv-SE" dirty="0"/>
              <a:t>Systemet är baserat på kompetens och man väljer själv vilken typ av inventering man vill göra. Stödmaterial som manualer finns direkt i systemet och medför ingen utbildningskostnad.</a:t>
            </a:r>
          </a:p>
          <a:p>
            <a:endParaRPr lang="sv-SE" dirty="0">
              <a:ea typeface="Verdana"/>
            </a:endParaRPr>
          </a:p>
          <a:p>
            <a:r>
              <a:rPr lang="sv-SE" b="1" dirty="0"/>
              <a:t>Anpassad bildhantering</a:t>
            </a:r>
          </a:p>
          <a:p>
            <a:r>
              <a:rPr lang="sv-SE" dirty="0"/>
              <a:t>Sakkunniginventering valfritt och besöksinventering hålls nere med maxantal per kort. </a:t>
            </a:r>
          </a:p>
          <a:p>
            <a:endParaRPr lang="sv-SE" dirty="0">
              <a:ea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Två olika typer av rapporter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Verksamhetsrapport för att öka kunskapen om tillgänglighetsfrågor. Sakkunnigrapport med detaljer och åtgärdsförslag.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Valmöjlighet</a:t>
            </a:r>
            <a:br>
              <a:rPr lang="sv-SE" dirty="0"/>
            </a:br>
            <a:r>
              <a:rPr lang="sv-SE" dirty="0"/>
              <a:t>Avtalsparter väljer själva om de endast vill informera besökaren eller jobba med återkoppling till fastighetsägaren.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Olika kompetenser kan inventera på olika nivåer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Man kan anlita externa konsulter för sakkunniginventering och annan personal till besöksinventering.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dirty="0"/>
              <a:t>Sakkunniga behöver inte mata in godkända värden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Om en RWC är helt eller delvis godkänd behöver inga värden matas 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r>
              <a:rPr lang="sv-SE" b="1" dirty="0"/>
              <a:t>Bredare användning</a:t>
            </a:r>
          </a:p>
          <a:p>
            <a:r>
              <a:rPr lang="sv-SE" dirty="0"/>
              <a:t>Eftersom TD4 inte kräver utbildning, kan det implementeras på fler arbetsplatser och användas av fler medarbetare, vilket kan leda till ökad produktivitet och bättre täckning i inventeringar.</a:t>
            </a:r>
          </a:p>
          <a:p>
            <a:endParaRPr lang="sv-SE" dirty="0">
              <a:ea typeface="Verdana"/>
            </a:endParaRPr>
          </a:p>
          <a:p>
            <a:r>
              <a:rPr lang="sv-SE" b="1" dirty="0"/>
              <a:t>Förbättrade rapportmöjligheter</a:t>
            </a:r>
          </a:p>
          <a:p>
            <a:r>
              <a:rPr lang="sv-SE" dirty="0"/>
              <a:t>Genom att vidareutveckla sakkunniginventeringens rapportfunktioner kan bli ännu mer attraktivt för fastighetsägare och andra intressenter som behöver detaljerade rapporter.</a:t>
            </a:r>
          </a:p>
          <a:p>
            <a:endParaRPr lang="sv-SE" dirty="0">
              <a:ea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1" dirty="0"/>
              <a:t>Möjligt att justera de olika malltyperna</a:t>
            </a:r>
          </a:p>
          <a:p>
            <a:r>
              <a:rPr lang="sv-SE" dirty="0"/>
              <a:t>Systemet kan anpassas och justeras baserat på feedback från användare eftersom inventeringsmetoderna är åtskilda, vilket kan leda till kontinuerliga förbättringar och anpassning till olika verksamheters behov.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7438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Kompetens krävs för att utnyttja alla funktioner för sakkunnig</a:t>
            </a:r>
          </a:p>
          <a:p>
            <a:r>
              <a:rPr lang="sv-SE" dirty="0"/>
              <a:t>För att få en detaljerad rapport för fastighetsägaren krävs en sakkunniginventering med högre kompetens, vilket kan innebära att vissa användare inte kan dra full nytta av systemet utan extra stöd.</a:t>
            </a:r>
          </a:p>
          <a:p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Övergången från TD3</a:t>
            </a:r>
          </a:p>
          <a:p>
            <a:r>
              <a:rPr lang="sv-SE" dirty="0">
                <a:ea typeface="Verdana"/>
              </a:rPr>
              <a:t>Nya inventeringar ingen automatiserad överföring. Besöksvyn och eventuellt sakkunnig föras över på kontoret.</a:t>
            </a:r>
          </a:p>
          <a:p>
            <a:endParaRPr lang="sv-SE" dirty="0">
              <a:ea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Bristande deltagande vid testning</a:t>
            </a:r>
          </a:p>
          <a:p>
            <a:r>
              <a:rPr lang="sv-SE" dirty="0">
                <a:ea typeface="Verdana"/>
              </a:rPr>
              <a:t>Det krävs testning för att fånga upp synpunkter innan TD4 lanseras.</a:t>
            </a:r>
          </a:p>
          <a:p>
            <a:endParaRPr lang="sv-SE" dirty="0">
              <a:ea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Enbart besöksinventering kan inte återkoppla till fastighetsägaren</a:t>
            </a:r>
          </a:p>
          <a:p>
            <a:r>
              <a:rPr lang="sv-SE" dirty="0">
                <a:ea typeface="Verdana"/>
              </a:rPr>
              <a:t>Det krävs sakkunskap för att fastighetsägaren ska få en återkoppling på potentiella åtgärder och förslag till lösning.</a:t>
            </a:r>
          </a:p>
          <a:p>
            <a:endParaRPr lang="sv-S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/>
              <a:t>Om man inventerar båda alternativen hoppa mellan flikarna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Alltid börja med besöksinventering för att få med bilder </a:t>
            </a:r>
            <a:r>
              <a:rPr lang="sv-SE" dirty="0" err="1"/>
              <a:t>etc</a:t>
            </a:r>
            <a:r>
              <a:rPr lang="sv-SE" dirty="0"/>
              <a:t> och sedan byta flik/vy till sakkunniginventering för att mata in det man vill.</a:t>
            </a:r>
          </a:p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4444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589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9365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sv-SE" sz="1800" b="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1188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sv-SE" sz="1100" b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5656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4912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3715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4033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ea typeface="Verdana"/>
              </a:rPr>
              <a:t> 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1639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Filmmaterialet finns på hemsidan.</a:t>
            </a:r>
            <a:endParaRPr lang="sv-S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Kort för </a:t>
            </a:r>
            <a: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”ombyggnad pågår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finns möjlig att infoga i TD3. </a:t>
            </a:r>
            <a:b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Kompletterande 360-bilder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möjliga att lägga in i TD3, det finns även en handbok publicerad under ”Mina sidor” med lite stöd. </a:t>
            </a:r>
            <a:b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800" b="1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Instagram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påminnelse om att vi har ett konto och vill gärna att avtalsparter tipsar om de har något från sitt område de vill att vi ska lyfta. </a:t>
            </a:r>
            <a:b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Datumvisning på bilder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ny funktion så man lätt kan se när bilderna är tagna.</a:t>
            </a:r>
            <a:b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Nya formulär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som finns ute är bassäng utomhus, naturområde och naturrum.</a:t>
            </a:r>
            <a:b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800" b="1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E-post saknas</a:t>
            </a: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ny funktion som kan klickas i om anläggningen saknar egen e-postadress. </a:t>
            </a:r>
            <a:endParaRPr lang="sv-S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2843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sv-S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Inför arbetet med TD4 har vi tagit fram underlag på hur TD3 används idag för att kunna plocka med oss erfarenheter.</a:t>
            </a:r>
            <a:endParaRPr lang="sv-S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801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10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arbetet med TD4 har resultatet från forskningsprojektet Välkommen in och deras workshops tagits tillvara. Även den input som vi kontinuerligt fått från dem som tar del av informationen på TD:s hemsida, men även de som inventerar och de som använder TD för uppföljning och åtgärder via rapportfunktionen. För att möta dessa krav/önskemål/förväntningar skapas förutsättningar att välja olika delar.</a:t>
            </a:r>
            <a:endParaRPr lang="sv-S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690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590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9837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668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8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2024-09-30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2024-09-30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2024-09-30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2024-09-30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2024-09-30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2024-09-30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2024-09-30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2024-09-30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2024-09-30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2024-09-30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2024-09-30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hyperlink" Target="https://www.instagram.com/tillganglighetsdatabas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www.t-d.se/" TargetMode="Externa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Användarträff TD</a:t>
            </a:r>
          </a:p>
        </p:txBody>
      </p:sp>
      <p:sp>
        <p:nvSpPr>
          <p:cNvPr id="14" name="Underrubrik 13">
            <a:extLst>
              <a:ext uri="{FF2B5EF4-FFF2-40B4-BE49-F238E27FC236}">
                <a16:creationId xmlns:a16="http://schemas.microsoft.com/office/drawing/2014/main" id="{510AC7A5-F388-E05E-5DBD-7BBE22FEEF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2024-09-19</a:t>
            </a: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pic>
        <p:nvPicPr>
          <p:cNvPr id="5" name="Bildobjekt 4" descr="TD symbol som länkar till TD:s webbplats">
            <a:hlinkClick r:id="rId5"/>
            <a:extLst>
              <a:ext uri="{FF2B5EF4-FFF2-40B4-BE49-F238E27FC236}">
                <a16:creationId xmlns:a16="http://schemas.microsoft.com/office/drawing/2014/main" id="{A6423FAA-95F5-4D50-3747-DCCE0E89BD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828" y="5917048"/>
            <a:ext cx="560447" cy="560447"/>
          </a:xfrm>
          <a:prstGeom prst="rect">
            <a:avLst/>
          </a:prstGeom>
        </p:spPr>
      </p:pic>
      <p:pic>
        <p:nvPicPr>
          <p:cNvPr id="6" name="Bildobjekt 5" descr="Symbol som länkar till TD:s instagramkonto ">
            <a:hlinkClick r:id="rId7"/>
            <a:extLst>
              <a:ext uri="{FF2B5EF4-FFF2-40B4-BE49-F238E27FC236}">
                <a16:creationId xmlns:a16="http://schemas.microsoft.com/office/drawing/2014/main" id="{DF2EA108-F724-8FF7-9CD8-909793A305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553" y="5906465"/>
            <a:ext cx="560447" cy="5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33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949507-9EF9-0897-5432-881652D2B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Sakkunniginventering formuläret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08EB70-C859-0B62-B356-6CC4ABDB80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773237"/>
            <a:ext cx="8650817" cy="3311526"/>
          </a:xfrm>
        </p:spPr>
        <p:txBody>
          <a:bodyPr/>
          <a:lstStyle/>
          <a:p>
            <a:r>
              <a:rPr lang="sv-SE" dirty="0"/>
              <a:t>Klicka bort det som inte finns</a:t>
            </a:r>
          </a:p>
          <a:p>
            <a:r>
              <a:rPr lang="sv-SE" dirty="0"/>
              <a:t>Egenskaper visar villkoret för respektive regelverk</a:t>
            </a:r>
          </a:p>
          <a:p>
            <a:r>
              <a:rPr lang="sv-SE" dirty="0"/>
              <a:t>Om något inte uppfyller villkoren justeras förvalt värde</a:t>
            </a:r>
          </a:p>
          <a:p>
            <a:r>
              <a:rPr lang="sv-SE" dirty="0"/>
              <a:t>Möjligt att göra avsteg på inte uppfyllt värde eller regel</a:t>
            </a:r>
          </a:p>
          <a:p>
            <a:r>
              <a:rPr lang="sv-SE" dirty="0"/>
              <a:t>Valfritt med bilder</a:t>
            </a:r>
          </a:p>
          <a:p>
            <a:r>
              <a:rPr lang="sv-SE" dirty="0"/>
              <a:t>Ingen publik visning</a:t>
            </a:r>
          </a:p>
          <a:p>
            <a:r>
              <a:rPr lang="sv-SE" dirty="0"/>
              <a:t>Rapporter kan sparas på anläggningen</a:t>
            </a:r>
          </a:p>
          <a:p>
            <a:r>
              <a:rPr lang="sv-SE" dirty="0"/>
              <a:t>Rapporten visar endast åtgärder och eventuella avsteg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7604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796F257-F7F1-2302-56B6-4FD699BCB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Formulär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4B813B8-E692-34DA-8B05-A2D51DEE6A0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numCol="3"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 dirty="0">
                <a:solidFill>
                  <a:srgbClr val="000000"/>
                </a:solidFill>
                <a:effectLst/>
              </a:rPr>
              <a:t>Arena inomhus</a:t>
            </a:r>
            <a:endParaRPr lang="sv-SE" sz="180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 dirty="0">
                <a:solidFill>
                  <a:srgbClr val="000000"/>
                </a:solidFill>
                <a:effectLst/>
              </a:rPr>
              <a:t>Aula</a:t>
            </a:r>
            <a:endParaRPr lang="sv-SE" sz="180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 dirty="0">
                <a:solidFill>
                  <a:srgbClr val="000000"/>
                </a:solidFill>
                <a:effectLst/>
              </a:rPr>
              <a:t>Bibliotek</a:t>
            </a:r>
            <a:endParaRPr lang="sv-SE" sz="180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i="0" u="none" strike="noStrike" kern="1200" dirty="0">
                <a:solidFill>
                  <a:srgbClr val="000000"/>
                </a:solidFill>
                <a:effectLst/>
              </a:rPr>
              <a:t>Boendeanläggning</a:t>
            </a:r>
            <a:endParaRPr lang="sv-SE" sz="180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Café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Daglig verksamhet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Gynmottagning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Hotell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Idrottshall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Konferens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Konserthus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Konsthall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Kontor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Lekplats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Mottagning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Museum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Park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Rehab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Resecentrum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Restaurang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Sjukhus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Sjukhusmottagning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Skola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Tandvård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Teater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Terminal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Vårdcentral</a:t>
            </a:r>
            <a:endParaRPr lang="sv-SE" sz="1800" b="0" i="0" u="none" strike="noStrike" dirty="0">
              <a:effectLst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1800" b="0" i="0" u="none" strike="noStrike" kern="1200" dirty="0">
                <a:solidFill>
                  <a:srgbClr val="000000"/>
                </a:solidFill>
                <a:effectLst/>
              </a:rPr>
              <a:t>Äldreboende</a:t>
            </a:r>
            <a:endParaRPr lang="sv-SE" sz="1800" b="0" i="0" u="none" strike="noStrike" dirty="0">
              <a:effectLst/>
            </a:endParaRPr>
          </a:p>
          <a:p>
            <a:endParaRPr lang="sv-SE" dirty="0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F8B3666A-F1D7-5C3D-C8CA-9AFEF3E376ED}"/>
              </a:ext>
            </a:extLst>
          </p:cNvPr>
          <p:cNvSpPr txBox="1"/>
          <p:nvPr/>
        </p:nvSpPr>
        <p:spPr>
          <a:xfrm>
            <a:off x="4134225" y="1559724"/>
            <a:ext cx="25667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b="1" dirty="0"/>
              <a:t>Steg 1 – 28 stycken</a:t>
            </a:r>
          </a:p>
          <a:p>
            <a:pPr algn="l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73706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Styrkor och möjligheter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45475" y="1634567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sz="1800" dirty="0"/>
              <a:t>Möter forskningsresultat, workshops och input från slutanvändarna</a:t>
            </a:r>
          </a:p>
          <a:p>
            <a:r>
              <a:rPr lang="sv-SE" sz="1800" dirty="0"/>
              <a:t>Olika inventeringsmetoder för olika målgrupper</a:t>
            </a:r>
          </a:p>
          <a:p>
            <a:r>
              <a:rPr lang="sv-SE" sz="1800" dirty="0"/>
              <a:t>Ingen utbildning krävs för att använda TD4</a:t>
            </a:r>
          </a:p>
          <a:p>
            <a:r>
              <a:rPr lang="sv-SE" sz="1800" dirty="0"/>
              <a:t>Anpassad bildhantering</a:t>
            </a:r>
          </a:p>
          <a:p>
            <a:r>
              <a:rPr lang="sv-SE" sz="1800" dirty="0"/>
              <a:t>Två olika typer av rapporter</a:t>
            </a:r>
          </a:p>
          <a:p>
            <a:r>
              <a:rPr lang="sv-SE" sz="1800" dirty="0"/>
              <a:t>Olika kompetenser kan inventera på olika nivåer</a:t>
            </a:r>
          </a:p>
          <a:p>
            <a:r>
              <a:rPr lang="sv-SE" sz="1800" dirty="0"/>
              <a:t>Sakkunniga behöver inte mata in godkända värden</a:t>
            </a:r>
          </a:p>
          <a:p>
            <a:r>
              <a:rPr lang="sv-SE" sz="1800" dirty="0"/>
              <a:t>Bredare användning</a:t>
            </a:r>
          </a:p>
          <a:p>
            <a:r>
              <a:rPr lang="sv-SE" sz="1800" dirty="0"/>
              <a:t>Förbättrade rapportmöjligheter</a:t>
            </a:r>
          </a:p>
          <a:p>
            <a:r>
              <a:rPr lang="sv-SE" sz="1800" dirty="0"/>
              <a:t>Möjligt att justera de olika malltyperna</a:t>
            </a:r>
          </a:p>
          <a:p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98741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Svagheter och möjliga hot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Förkunskap krävs för att utnyttja alla funktioner för sakkunnig</a:t>
            </a:r>
          </a:p>
          <a:p>
            <a:r>
              <a:rPr lang="sv-SE" dirty="0"/>
              <a:t>Övergången från TD3</a:t>
            </a:r>
          </a:p>
          <a:p>
            <a:r>
              <a:rPr lang="sv-SE" dirty="0"/>
              <a:t>Bristande deltagande vid testning</a:t>
            </a:r>
          </a:p>
          <a:p>
            <a:r>
              <a:rPr lang="sv-SE" dirty="0"/>
              <a:t>Enbart besöksinventering kan inte återkoppla till fastighetsägaren</a:t>
            </a:r>
          </a:p>
          <a:p>
            <a:r>
              <a:rPr lang="sv-SE" dirty="0"/>
              <a:t>Om man inventerar båda alternativen hoppa mellan flikarna</a:t>
            </a:r>
          </a:p>
        </p:txBody>
      </p:sp>
    </p:spTree>
    <p:extLst>
      <p:ext uri="{BB962C8B-B14F-4D97-AF65-F5344CB8AC3E}">
        <p14:creationId xmlns:p14="http://schemas.microsoft.com/office/powerpoint/2010/main" val="59320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Olika sätt att inventera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4678" y="2336453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pPr marL="723900" lvl="1" indent="-457200">
              <a:buAutoNum type="arabicPeriod"/>
            </a:pPr>
            <a:r>
              <a:rPr lang="sv-SE" dirty="0"/>
              <a:t>Granska utrymmet och besvara enbart besöksfrågorna</a:t>
            </a:r>
          </a:p>
          <a:p>
            <a:pPr marL="723900" lvl="1" indent="-457200">
              <a:buAutoNum type="arabicPeriod"/>
            </a:pPr>
            <a:r>
              <a:rPr lang="sv-SE" dirty="0"/>
              <a:t>Granska utrymmet och besvara enbart sakkunnigfrågorna</a:t>
            </a:r>
          </a:p>
          <a:p>
            <a:pPr marL="723900" lvl="1" indent="-457200">
              <a:buFont typeface="Verdana" panose="020B0604030504040204" pitchFamily="34" charset="0"/>
              <a:buAutoNum type="arabicPeriod"/>
            </a:pPr>
            <a:r>
              <a:rPr lang="sv-SE" dirty="0"/>
              <a:t>Granska utrymmet och besvara besöksfrågorna, byt vy och besvara sakkunnigfrågorna</a:t>
            </a:r>
          </a:p>
          <a:p>
            <a:pPr marL="723900" lvl="1" indent="-457200">
              <a:buAutoNum type="arabicPeriod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2339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28DBCB-E649-8D75-D1F6-600A60AAF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2024 Q3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D271CF-EE7A-0790-FC8D-43DAB542CE1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28 formulär</a:t>
            </a:r>
          </a:p>
          <a:p>
            <a:r>
              <a:rPr lang="sv-SE" dirty="0"/>
              <a:t>Intern testning </a:t>
            </a:r>
          </a:p>
          <a:p>
            <a:r>
              <a:rPr lang="sv-SE" dirty="0"/>
              <a:t>Justeringar efter feedback</a:t>
            </a:r>
          </a:p>
          <a:p>
            <a:r>
              <a:rPr lang="sv-SE" dirty="0"/>
              <a:t>Påbörjat </a:t>
            </a:r>
            <a:r>
              <a:rPr lang="sv-SE" dirty="0" err="1"/>
              <a:t>adminflikar</a:t>
            </a:r>
            <a:r>
              <a:rPr lang="sv-SE" dirty="0"/>
              <a:t> TD4</a:t>
            </a:r>
          </a:p>
          <a:p>
            <a:r>
              <a:rPr lang="sv-SE" dirty="0"/>
              <a:t>Påbörjat de olika rapporttyperna</a:t>
            </a:r>
          </a:p>
        </p:txBody>
      </p:sp>
    </p:spTree>
    <p:extLst>
      <p:ext uri="{BB962C8B-B14F-4D97-AF65-F5344CB8AC3E}">
        <p14:creationId xmlns:p14="http://schemas.microsoft.com/office/powerpoint/2010/main" val="2937309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28DBCB-E649-8D75-D1F6-600A60AAF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-7862"/>
            <a:ext cx="8642350" cy="1047750"/>
          </a:xfrm>
        </p:spPr>
        <p:txBody>
          <a:bodyPr/>
          <a:lstStyle/>
          <a:p>
            <a:r>
              <a:rPr lang="sv-SE" b="1" dirty="0"/>
              <a:t>2024 Q4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D271CF-EE7A-0790-FC8D-43DAB542CE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715" y="1539088"/>
            <a:ext cx="8650817" cy="3311526"/>
          </a:xfrm>
        </p:spPr>
        <p:txBody>
          <a:bodyPr/>
          <a:lstStyle/>
          <a:p>
            <a:r>
              <a:rPr lang="sv-SE" dirty="0"/>
              <a:t>Testning för externa påbörjas</a:t>
            </a:r>
          </a:p>
          <a:p>
            <a:r>
              <a:rPr lang="sv-SE" dirty="0"/>
              <a:t>Workshop målgrupper</a:t>
            </a:r>
          </a:p>
          <a:p>
            <a:pPr lvl="1"/>
            <a:r>
              <a:rPr lang="sv-SE" dirty="0"/>
              <a:t>Slutanvändare</a:t>
            </a:r>
          </a:p>
          <a:p>
            <a:pPr lvl="1"/>
            <a:r>
              <a:rPr lang="sv-SE" dirty="0"/>
              <a:t>Inventerare</a:t>
            </a:r>
          </a:p>
          <a:p>
            <a:pPr lvl="1"/>
            <a:r>
              <a:rPr lang="sv-SE" dirty="0"/>
              <a:t>Sakkunniga</a:t>
            </a:r>
          </a:p>
          <a:p>
            <a:pPr lvl="1"/>
            <a:r>
              <a:rPr lang="sv-SE" dirty="0"/>
              <a:t>Fastighetsägare</a:t>
            </a:r>
          </a:p>
          <a:p>
            <a:pPr lvl="1"/>
            <a:r>
              <a:rPr lang="sv-SE" dirty="0"/>
              <a:t>Verksamheter</a:t>
            </a:r>
          </a:p>
          <a:p>
            <a:r>
              <a:rPr lang="sv-SE" dirty="0"/>
              <a:t>Förankring funktionshindersrådet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63170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28DBCB-E649-8D75-D1F6-600A60AAF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083" y="120691"/>
            <a:ext cx="8642350" cy="1047750"/>
          </a:xfrm>
        </p:spPr>
        <p:txBody>
          <a:bodyPr/>
          <a:lstStyle/>
          <a:p>
            <a:r>
              <a:rPr lang="sv-SE" b="1" dirty="0"/>
              <a:t>2025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D271CF-EE7A-0790-FC8D-43DAB542CE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84039" y="1352076"/>
            <a:ext cx="8650817" cy="3311526"/>
          </a:xfrm>
        </p:spPr>
        <p:txBody>
          <a:bodyPr/>
          <a:lstStyle/>
          <a:p>
            <a:r>
              <a:rPr lang="sv-SE" dirty="0"/>
              <a:t>Synpunkter implementeras från</a:t>
            </a:r>
          </a:p>
          <a:p>
            <a:pPr lvl="1"/>
            <a:r>
              <a:rPr lang="sv-SE" dirty="0"/>
              <a:t>Testning</a:t>
            </a:r>
          </a:p>
          <a:p>
            <a:pPr lvl="1"/>
            <a:r>
              <a:rPr lang="sv-SE" dirty="0"/>
              <a:t>Workshops (slutanvändare, inventerare, sakkunniga, fastighetsägare, verksamheter)</a:t>
            </a:r>
          </a:p>
          <a:p>
            <a:pPr lvl="1"/>
            <a:r>
              <a:rPr lang="sv-SE" dirty="0"/>
              <a:t>Funktionshindersrådet</a:t>
            </a:r>
          </a:p>
          <a:p>
            <a:r>
              <a:rPr lang="sv-SE" dirty="0"/>
              <a:t>Bygga på användarmanualer i systemet</a:t>
            </a:r>
          </a:p>
          <a:p>
            <a:r>
              <a:rPr lang="sv-SE" dirty="0"/>
              <a:t>Resterande formulär byggs</a:t>
            </a:r>
          </a:p>
          <a:p>
            <a:r>
              <a:rPr lang="sv-SE" dirty="0"/>
              <a:t>Framtagande av ny webbsida inkl. funktioner</a:t>
            </a:r>
          </a:p>
          <a:p>
            <a:r>
              <a:rPr lang="sv-SE" dirty="0"/>
              <a:t>Lansering TD4</a:t>
            </a:r>
          </a:p>
          <a:p>
            <a:r>
              <a:rPr lang="sv-SE" dirty="0"/>
              <a:t>TD2 släcks ner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8450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07D8CE23-161C-5818-E565-5AD746C9A1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3319715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96ABCCA-D921-0AF0-761A-C361DACCC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-1047750"/>
            <a:ext cx="8642350" cy="1047750"/>
          </a:xfr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Frågor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0778CA67-7F95-155A-1A39-A9B7E544D07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82369" y="361229"/>
            <a:ext cx="7275052" cy="6135542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v-SE" sz="1400" b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Allmänt</a:t>
            </a:r>
            <a:endParaRPr lang="sv-SE" sz="14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sv-SE" sz="1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Fördelar med att dela upp inventeringarna?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sv-SE" sz="1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Nackdelar med att dela upp inventeringarna?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sv-SE" sz="1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Finns det bättre begrepp än besöksinventering och sakkunniginventering?</a:t>
            </a:r>
          </a:p>
          <a:p>
            <a:pPr marL="0" indent="0">
              <a:buNone/>
            </a:pPr>
            <a:r>
              <a:rPr lang="sv-SE" sz="1400" b="1" dirty="0">
                <a:latin typeface="+mj-lt"/>
              </a:rPr>
              <a:t>Besöksinventering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Vad är viktiga funktioner att få med för besöksinventering?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Vad och hur vill man förmedla återkoppling till verksamheten efter en besöksinventering?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Vilka funktioner är viktiga i rapporten till verksamheten?</a:t>
            </a:r>
            <a:endParaRPr lang="sv-SE" sz="1400" b="1" dirty="0">
              <a:latin typeface="+mj-lt"/>
            </a:endParaRPr>
          </a:p>
          <a:p>
            <a:pPr marL="0" indent="0">
              <a:buNone/>
            </a:pPr>
            <a:r>
              <a:rPr lang="sv-SE" sz="1400" b="1" dirty="0">
                <a:latin typeface="+mj-lt"/>
              </a:rPr>
              <a:t>Sakkunniginventering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Vad är viktiga funktioner att få med för sakkunnig?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Vad och hur vill man förmedla återkoppling till fastighetsägaren efter en sakkunniginventering?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400" dirty="0">
                <a:latin typeface="+mj-lt"/>
              </a:rPr>
              <a:t>Vilka funktioner är viktiga i rapporten till fastighetsägaren?</a:t>
            </a:r>
          </a:p>
          <a:p>
            <a:pPr marL="0" indent="0">
              <a:buNone/>
            </a:pPr>
            <a:r>
              <a:rPr lang="sv-SE" sz="1400" b="1" dirty="0">
                <a:latin typeface="+mj-lt"/>
              </a:rPr>
              <a:t>Intresse av att testa TD4?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400" dirty="0">
                <a:latin typeface="+mj-lt"/>
              </a:rPr>
              <a:t>ange avtalspart och vilken typ av inventering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384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041" y="116958"/>
            <a:ext cx="8642350" cy="1047750"/>
          </a:xfrm>
        </p:spPr>
        <p:txBody>
          <a:bodyPr/>
          <a:lstStyle/>
          <a:p>
            <a:r>
              <a:rPr lang="sv-SE" b="1" dirty="0"/>
              <a:t>Agenda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47825" y="1672490"/>
            <a:ext cx="8650817" cy="452511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sv-SE" sz="2000" dirty="0"/>
              <a:t>08:30-09:00		Fika och registrering</a:t>
            </a:r>
          </a:p>
          <a:p>
            <a:pPr marL="0" indent="0">
              <a:buNone/>
            </a:pPr>
            <a:r>
              <a:rPr lang="sv-SE" sz="2000" dirty="0"/>
              <a:t>09:00-11:30		Välkommen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Hänt sedan sist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Uppdatering kring TD4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Paus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Dialog kring TD4 – grupparbete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Redovisning</a:t>
            </a:r>
          </a:p>
          <a:p>
            <a:pPr marL="0" indent="0">
              <a:buNone/>
            </a:pPr>
            <a:r>
              <a:rPr lang="sv-SE" sz="2000" dirty="0"/>
              <a:t>11:30-12:30		Lunch</a:t>
            </a:r>
          </a:p>
          <a:p>
            <a:pPr marL="0" indent="0">
              <a:buNone/>
            </a:pPr>
            <a:r>
              <a:rPr lang="sv-SE" sz="2000" dirty="0"/>
              <a:t>12:30-13:50            Studiebesök – Jubileumsparken</a:t>
            </a:r>
          </a:p>
          <a:p>
            <a:pPr marL="0" indent="0">
              <a:buNone/>
            </a:pPr>
            <a:r>
              <a:rPr lang="sv-SE" sz="2000" dirty="0"/>
              <a:t>13:50-14:30		Fika och avslut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		</a:t>
            </a:r>
            <a:br>
              <a:rPr lang="sv-SE" sz="2000" dirty="0">
                <a:ea typeface="Verdana"/>
              </a:rPr>
            </a:br>
            <a:r>
              <a:rPr lang="sv-SE" sz="2000" dirty="0"/>
              <a:t>	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2064371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856806E1-CAC3-D675-14A3-078532EA7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Framtid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88EE4FA7-1B9E-339C-5EED-9DD47CF770C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Återkoppling från användarträffen per mejl</a:t>
            </a:r>
          </a:p>
          <a:p>
            <a:r>
              <a:rPr lang="sv-SE" dirty="0"/>
              <a:t>Tematräff 3 december</a:t>
            </a:r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017665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A6BD078C-55EC-37B6-67BE-BECE632F2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Avslut</a:t>
            </a:r>
          </a:p>
        </p:txBody>
      </p:sp>
    </p:spTree>
    <p:extLst>
      <p:ext uri="{BB962C8B-B14F-4D97-AF65-F5344CB8AC3E}">
        <p14:creationId xmlns:p14="http://schemas.microsoft.com/office/powerpoint/2010/main" val="380979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F0EF269-D249-2F5D-8E1C-1BF59FEA4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Hänt sedan sist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95040C-93EB-416E-A895-EAD1A49BDB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41593" y="1590357"/>
            <a:ext cx="8650817" cy="3311526"/>
          </a:xfrm>
        </p:spPr>
        <p:txBody>
          <a:bodyPr/>
          <a:lstStyle/>
          <a:p>
            <a:r>
              <a:rPr lang="sv-SE" dirty="0"/>
              <a:t>Nya filmer om TD</a:t>
            </a:r>
          </a:p>
          <a:p>
            <a:r>
              <a:rPr lang="sv-SE" dirty="0"/>
              <a:t>Kort för ombyggnad pågår</a:t>
            </a:r>
          </a:p>
          <a:p>
            <a:r>
              <a:rPr lang="sv-SE" dirty="0"/>
              <a:t>Kompletterande 360-bilder (inklusive handbok)</a:t>
            </a:r>
          </a:p>
          <a:p>
            <a:r>
              <a:rPr lang="sv-SE" dirty="0" err="1"/>
              <a:t>Instagram</a:t>
            </a:r>
            <a:endParaRPr lang="sv-SE" dirty="0"/>
          </a:p>
          <a:p>
            <a:r>
              <a:rPr lang="sv-SE" dirty="0"/>
              <a:t>Datumvisning på bilder</a:t>
            </a:r>
          </a:p>
          <a:p>
            <a:r>
              <a:rPr lang="sv-SE" dirty="0"/>
              <a:t>Nytt formulär för bassäng utomhus, naturområde, naturrum</a:t>
            </a:r>
          </a:p>
          <a:p>
            <a:r>
              <a:rPr lang="sv-SE" dirty="0"/>
              <a:t>E-post adress saknas</a:t>
            </a:r>
          </a:p>
        </p:txBody>
      </p:sp>
    </p:spTree>
    <p:extLst>
      <p:ext uri="{BB962C8B-B14F-4D97-AF65-F5344CB8AC3E}">
        <p14:creationId xmlns:p14="http://schemas.microsoft.com/office/powerpoint/2010/main" val="346825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041" y="116958"/>
            <a:ext cx="8642350" cy="1047750"/>
          </a:xfrm>
        </p:spPr>
        <p:txBody>
          <a:bodyPr/>
          <a:lstStyle/>
          <a:p>
            <a:r>
              <a:rPr lang="sv-SE" b="1" dirty="0"/>
              <a:t>Hur används TD3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7843" y="1506386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sv-SE" b="1" dirty="0"/>
              <a:t>Period 2023-09-01 till 2024-08-15 </a:t>
            </a:r>
            <a:r>
              <a:rPr lang="sv-SE" dirty="0"/>
              <a:t>(exklusive VGR och Region Skåne)</a:t>
            </a:r>
          </a:p>
          <a:p>
            <a:r>
              <a:rPr lang="sv-SE" dirty="0"/>
              <a:t>331 publicerade</a:t>
            </a:r>
          </a:p>
          <a:p>
            <a:r>
              <a:rPr lang="sv-SE" dirty="0"/>
              <a:t>141 rapporter</a:t>
            </a:r>
          </a:p>
          <a:p>
            <a:r>
              <a:rPr lang="sv-SE" dirty="0"/>
              <a:t>15 avtalsparter inventerar på en högre nivå än nödvändigt</a:t>
            </a:r>
          </a:p>
          <a:p>
            <a:r>
              <a:rPr lang="sv-SE" dirty="0"/>
              <a:t>8 inventerar på minimi</a:t>
            </a:r>
          </a:p>
          <a:p>
            <a:pPr marL="0" indent="0">
              <a:buNone/>
            </a:pPr>
            <a:r>
              <a:rPr lang="sv-SE" b="1" dirty="0"/>
              <a:t>Slutsats: </a:t>
            </a:r>
            <a:r>
              <a:rPr lang="sv-SE" dirty="0"/>
              <a:t>Få använder rapportverktyget, de flesta inventerar för </a:t>
            </a:r>
            <a:r>
              <a:rPr lang="sv-SE" dirty="0" err="1"/>
              <a:t>besöksvy</a:t>
            </a:r>
            <a:r>
              <a:rPr lang="sv-SE" dirty="0"/>
              <a:t>.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48574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TD4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63108" y="156508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Resultat från forskning och workshop har tagits tillvara</a:t>
            </a:r>
          </a:p>
          <a:p>
            <a:r>
              <a:rPr lang="sv-SE" dirty="0"/>
              <a:t>Två olika typer av inventeringar</a:t>
            </a:r>
          </a:p>
          <a:p>
            <a:pPr lvl="1"/>
            <a:r>
              <a:rPr lang="sv-SE" dirty="0"/>
              <a:t>Besöksinventering</a:t>
            </a:r>
          </a:p>
          <a:p>
            <a:pPr lvl="1"/>
            <a:r>
              <a:rPr lang="sv-SE" dirty="0"/>
              <a:t>Sakkunniginventering</a:t>
            </a:r>
          </a:p>
          <a:p>
            <a:r>
              <a:rPr lang="sv-SE" dirty="0"/>
              <a:t>Möter de olika målgruppernas behov</a:t>
            </a:r>
          </a:p>
          <a:p>
            <a:pPr lvl="1"/>
            <a:r>
              <a:rPr lang="sv-SE" dirty="0"/>
              <a:t>Mindre information på webben och lättare att navigera</a:t>
            </a:r>
          </a:p>
          <a:p>
            <a:pPr lvl="1"/>
            <a:r>
              <a:rPr lang="sv-SE" dirty="0"/>
              <a:t>Större flexibilitet vid återkoppling till fastighetsägaren</a:t>
            </a:r>
          </a:p>
          <a:p>
            <a:pPr lvl="1"/>
            <a:r>
              <a:rPr lang="sv-SE" dirty="0"/>
              <a:t>Möjlighet för avtalsparter att välja inventeringstyp utifrån förutsättningar och behov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68954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Besöksinventering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Baserat på slutanvändarnas behov</a:t>
            </a:r>
          </a:p>
          <a:p>
            <a:r>
              <a:rPr lang="sv-SE" dirty="0"/>
              <a:t>Färre frågor</a:t>
            </a:r>
          </a:p>
          <a:p>
            <a:r>
              <a:rPr lang="sv-SE" dirty="0"/>
              <a:t>Enklare och snabbare inventering</a:t>
            </a:r>
          </a:p>
          <a:p>
            <a:r>
              <a:rPr lang="sv-SE" dirty="0"/>
              <a:t>Återkoppling till verksamhet</a:t>
            </a:r>
          </a:p>
          <a:p>
            <a:r>
              <a:rPr lang="sv-SE" dirty="0"/>
              <a:t>Färre mätverktyg</a:t>
            </a:r>
          </a:p>
          <a:p>
            <a:r>
              <a:rPr lang="sv-SE" dirty="0"/>
              <a:t>Lättare att ta till sig informationen på webben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01446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460CDC-6153-9CAB-CCAA-263BDF44D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Besöksinventering formulär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8F443E1-F90C-811A-D8EA-8C985177E3C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773237"/>
            <a:ext cx="8650817" cy="3311526"/>
          </a:xfrm>
        </p:spPr>
        <p:txBody>
          <a:bodyPr/>
          <a:lstStyle/>
          <a:p>
            <a:r>
              <a:rPr lang="sv-SE" dirty="0"/>
              <a:t>Nytt navigeringsträd</a:t>
            </a:r>
          </a:p>
          <a:p>
            <a:r>
              <a:rPr lang="sv-SE" dirty="0"/>
              <a:t>Inmatad info sparas automatiskt</a:t>
            </a:r>
          </a:p>
          <a:p>
            <a:r>
              <a:rPr lang="sv-SE" dirty="0"/>
              <a:t>Valbara egenskaper</a:t>
            </a:r>
          </a:p>
          <a:p>
            <a:r>
              <a:rPr lang="sv-SE" dirty="0"/>
              <a:t>Nästa knapp </a:t>
            </a:r>
          </a:p>
          <a:p>
            <a:r>
              <a:rPr lang="sv-SE" dirty="0"/>
              <a:t>Expanderingsblock som liknar webben</a:t>
            </a:r>
          </a:p>
          <a:p>
            <a:r>
              <a:rPr lang="sv-SE" dirty="0"/>
              <a:t>Verksamhetsrapport (kan förmedlas på plats)</a:t>
            </a:r>
          </a:p>
          <a:p>
            <a:r>
              <a:rPr lang="sv-SE" dirty="0"/>
              <a:t>Görs i samband med sakkunniginventering (om detta ska göras)</a:t>
            </a:r>
          </a:p>
        </p:txBody>
      </p:sp>
    </p:spTree>
    <p:extLst>
      <p:ext uri="{BB962C8B-B14F-4D97-AF65-F5344CB8AC3E}">
        <p14:creationId xmlns:p14="http://schemas.microsoft.com/office/powerpoint/2010/main" val="2900337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460CDC-6153-9CAB-CCAA-263BDF44D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Besöksinventering Vänerparken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8F443E1-F90C-811A-D8EA-8C985177E3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Endast ett djup</a:t>
            </a:r>
          </a:p>
          <a:p>
            <a:r>
              <a:rPr lang="sv-SE" dirty="0"/>
              <a:t>Expanderingsblock</a:t>
            </a:r>
          </a:p>
          <a:p>
            <a:r>
              <a:rPr lang="sv-SE" dirty="0"/>
              <a:t>Max 4 bilder per block</a:t>
            </a:r>
          </a:p>
          <a:p>
            <a:r>
              <a:rPr lang="sv-SE" dirty="0"/>
              <a:t>360-bilder med information</a:t>
            </a:r>
            <a:endParaRPr lang="sv-SE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96347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Sakkunniginventering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Kräver förkunskap kring tillgänglighet</a:t>
            </a:r>
          </a:p>
          <a:p>
            <a:r>
              <a:rPr lang="sv-SE" dirty="0"/>
              <a:t>Alla värden är ifyllda</a:t>
            </a:r>
            <a:r>
              <a:rPr lang="sv-SE" dirty="0">
                <a:ea typeface="Verdana"/>
              </a:rPr>
              <a:t>, justeras om de inte stämmer</a:t>
            </a:r>
          </a:p>
          <a:p>
            <a:r>
              <a:rPr lang="sv-SE" dirty="0"/>
              <a:t>Ny funktion avsteg</a:t>
            </a:r>
          </a:p>
          <a:p>
            <a:r>
              <a:rPr lang="sv-SE" dirty="0"/>
              <a:t>Endast återkoppling kring åtgärder</a:t>
            </a:r>
          </a:p>
          <a:p>
            <a:r>
              <a:rPr lang="sv-SE" dirty="0"/>
              <a:t>Återkoppling till fastighetsägare</a:t>
            </a:r>
          </a:p>
          <a:p>
            <a:r>
              <a:rPr lang="sv-SE" dirty="0"/>
              <a:t>Publiceras inte på webben</a:t>
            </a:r>
          </a:p>
        </p:txBody>
      </p:sp>
    </p:spTree>
    <p:extLst>
      <p:ext uri="{BB962C8B-B14F-4D97-AF65-F5344CB8AC3E}">
        <p14:creationId xmlns:p14="http://schemas.microsoft.com/office/powerpoint/2010/main" val="4045664762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Anpassat 2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FFC107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Helheten</Template>
  <TotalTime>924</TotalTime>
  <Words>1301</Words>
  <Application>Microsoft Office PowerPoint</Application>
  <PresentationFormat>Bredbild</PresentationFormat>
  <Paragraphs>238</Paragraphs>
  <Slides>21</Slides>
  <Notes>20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21</vt:i4>
      </vt:variant>
    </vt:vector>
  </HeadingPairs>
  <TitlesOfParts>
    <vt:vector size="25" baseType="lpstr">
      <vt:lpstr>Arial</vt:lpstr>
      <vt:lpstr>Calibri</vt:lpstr>
      <vt:lpstr>Verdana</vt:lpstr>
      <vt:lpstr>VGR</vt:lpstr>
      <vt:lpstr>Användarträff TD</vt:lpstr>
      <vt:lpstr>Agenda</vt:lpstr>
      <vt:lpstr>Hänt sedan sist</vt:lpstr>
      <vt:lpstr>Hur används TD3</vt:lpstr>
      <vt:lpstr>TD4</vt:lpstr>
      <vt:lpstr>Besöksinventering</vt:lpstr>
      <vt:lpstr>Besöksinventering formulär</vt:lpstr>
      <vt:lpstr>Besöksinventering Vänerparken</vt:lpstr>
      <vt:lpstr>Sakkunniginventering</vt:lpstr>
      <vt:lpstr>Sakkunniginventering formuläret</vt:lpstr>
      <vt:lpstr>Formulär</vt:lpstr>
      <vt:lpstr>Styrkor och möjligheter</vt:lpstr>
      <vt:lpstr>Svagheter och möjliga hot</vt:lpstr>
      <vt:lpstr>Olika sätt att inventera</vt:lpstr>
      <vt:lpstr>2024 Q3</vt:lpstr>
      <vt:lpstr>2024 Q4</vt:lpstr>
      <vt:lpstr>2025</vt:lpstr>
      <vt:lpstr>Workshop</vt:lpstr>
      <vt:lpstr>Frågor</vt:lpstr>
      <vt:lpstr>Framtid</vt:lpstr>
      <vt:lpstr>Avslut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Användarträff 2024</dc:title>
  <dc:creator>Tim Andersson</dc:creator>
  <keywords/>
  <lastModifiedBy>Almir Krieziu</lastModifiedBy>
  <revision>20</revision>
  <dcterms:created xsi:type="dcterms:W3CDTF">2023-05-30T06:23:08.0000000Z</dcterms:created>
  <dcterms:modified xsi:type="dcterms:W3CDTF">2024-09-30T07:09:43.0000000Z</dcterms:modified>
</coreProperties>
</file>