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2" r:id="rId6"/>
  </p:sldMasterIdLst>
  <p:notesMasterIdLst>
    <p:notesMasterId r:id="rId28"/>
  </p:notesMasterIdLst>
  <p:handoutMasterIdLst>
    <p:handoutMasterId r:id="rId29"/>
  </p:handoutMasterIdLst>
  <p:sldIdLst>
    <p:sldId id="284" r:id="rId7"/>
    <p:sldId id="277" r:id="rId8"/>
    <p:sldId id="302" r:id="rId9"/>
    <p:sldId id="305" r:id="rId10"/>
    <p:sldId id="310" r:id="rId11"/>
    <p:sldId id="585" r:id="rId12"/>
    <p:sldId id="624" r:id="rId13"/>
    <p:sldId id="664" r:id="rId14"/>
    <p:sldId id="663" r:id="rId15"/>
    <p:sldId id="660" r:id="rId16"/>
    <p:sldId id="625" r:id="rId17"/>
    <p:sldId id="626" r:id="rId18"/>
    <p:sldId id="627" r:id="rId19"/>
    <p:sldId id="628" r:id="rId20"/>
    <p:sldId id="629" r:id="rId21"/>
    <p:sldId id="630" r:id="rId22"/>
    <p:sldId id="665" r:id="rId23"/>
    <p:sldId id="642" r:id="rId24"/>
    <p:sldId id="308" r:id="rId25"/>
    <p:sldId id="309" r:id="rId26"/>
    <p:sldId id="290" r:id="rId27"/>
  </p:sldIdLst>
  <p:sldSz cx="12192000" cy="6858000"/>
  <p:notesSz cx="6189663" cy="932021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84"/>
          </p14:sldIdLst>
        </p14:section>
        <p14:section name="Presentation" id="{B972C155-D5BF-46A7-B591-A42909CFC1FA}">
          <p14:sldIdLst>
            <p14:sldId id="277"/>
            <p14:sldId id="302"/>
            <p14:sldId id="305"/>
            <p14:sldId id="310"/>
            <p14:sldId id="585"/>
            <p14:sldId id="624"/>
            <p14:sldId id="664"/>
            <p14:sldId id="663"/>
            <p14:sldId id="660"/>
            <p14:sldId id="625"/>
            <p14:sldId id="626"/>
            <p14:sldId id="627"/>
            <p14:sldId id="628"/>
            <p14:sldId id="629"/>
            <p14:sldId id="630"/>
            <p14:sldId id="665"/>
            <p14:sldId id="642"/>
            <p14:sldId id="308"/>
            <p14:sldId id="309"/>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10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D5B86E-77C8-4B6A-8D56-5885DF4458E3}" v="2" dt="2024-05-31T06:58:07.356"/>
    <p1510:client id="{7C35E2CB-E5E5-4048-A771-D713972734A7}" v="372" dt="2024-05-31T06:40:04.565"/>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792" autoAdjust="0"/>
  </p:normalViewPr>
  <p:slideViewPr>
    <p:cSldViewPr snapToGrid="0">
      <p:cViewPr varScale="1">
        <p:scale>
          <a:sx n="83" d="100"/>
          <a:sy n="83" d="100"/>
        </p:scale>
        <p:origin x="1638" y="7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2.xml" Id="rId8" /><Relationship Type="http://schemas.openxmlformats.org/officeDocument/2006/relationships/slide" Target="slides/slide7.xml" Id="rId13" /><Relationship Type="http://schemas.openxmlformats.org/officeDocument/2006/relationships/slide" Target="slides/slide12.xml" Id="rId18" /><Relationship Type="http://schemas.openxmlformats.org/officeDocument/2006/relationships/slide" Target="slides/slide20.xml" Id="rId26" /><Relationship Type="http://schemas.openxmlformats.org/officeDocument/2006/relationships/slide" Target="slides/slide15.xml" Id="rId21" /><Relationship Type="http://schemas.microsoft.com/office/2016/11/relationships/changesInfo" Target="changesInfos/changesInfo1.xml" Id="rId34" /><Relationship Type="http://schemas.openxmlformats.org/officeDocument/2006/relationships/slide" Target="slides/slide1.xml" Id="rId7" /><Relationship Type="http://schemas.openxmlformats.org/officeDocument/2006/relationships/slide" Target="slides/slide6.xml" Id="rId12" /><Relationship Type="http://schemas.openxmlformats.org/officeDocument/2006/relationships/slide" Target="slides/slide11.xml" Id="rId17" /><Relationship Type="http://schemas.openxmlformats.org/officeDocument/2006/relationships/slide" Target="slides/slide19.xml" Id="rId25" /><Relationship Type="http://schemas.openxmlformats.org/officeDocument/2006/relationships/tableStyles" Target="tableStyles.xml" Id="rId33" /><Relationship Type="http://schemas.openxmlformats.org/officeDocument/2006/relationships/slide" Target="slides/slide10.xml" Id="rId16" /><Relationship Type="http://schemas.openxmlformats.org/officeDocument/2006/relationships/slide" Target="slides/slide14.xml" Id="rId20" /><Relationship Type="http://schemas.openxmlformats.org/officeDocument/2006/relationships/handoutMaster" Target="handoutMasters/handoutMaster1.xml" Id="rId29" /><Relationship Type="http://schemas.openxmlformats.org/officeDocument/2006/relationships/slideMaster" Target="slideMasters/slideMaster2.xml" Id="rId6" /><Relationship Type="http://schemas.openxmlformats.org/officeDocument/2006/relationships/slide" Target="slides/slide5.xml" Id="rId11" /><Relationship Type="http://schemas.openxmlformats.org/officeDocument/2006/relationships/slide" Target="slides/slide18.xml" Id="rId24" /><Relationship Type="http://schemas.openxmlformats.org/officeDocument/2006/relationships/theme" Target="theme/theme1.xml" Id="rId32" /><Relationship Type="http://schemas.openxmlformats.org/officeDocument/2006/relationships/slideMaster" Target="slideMasters/slideMaster1.xml" Id="rId5" /><Relationship Type="http://schemas.openxmlformats.org/officeDocument/2006/relationships/slide" Target="slides/slide9.xml" Id="rId15" /><Relationship Type="http://schemas.openxmlformats.org/officeDocument/2006/relationships/slide" Target="slides/slide17.xml" Id="rId23" /><Relationship Type="http://schemas.openxmlformats.org/officeDocument/2006/relationships/notesMaster" Target="notesMasters/notesMaster1.xml" Id="rId28" /><Relationship Type="http://schemas.openxmlformats.org/officeDocument/2006/relationships/slide" Target="slides/slide4.xml" Id="rId10" /><Relationship Type="http://schemas.openxmlformats.org/officeDocument/2006/relationships/slide" Target="slides/slide13.xml" Id="rId19" /><Relationship Type="http://schemas.openxmlformats.org/officeDocument/2006/relationships/viewProps" Target="viewProps.xml" Id="rId31" /><Relationship Type="http://schemas.openxmlformats.org/officeDocument/2006/relationships/slide" Target="slides/slide3.xml" Id="rId9" /><Relationship Type="http://schemas.openxmlformats.org/officeDocument/2006/relationships/slide" Target="slides/slide8.xml" Id="rId14" /><Relationship Type="http://schemas.openxmlformats.org/officeDocument/2006/relationships/slide" Target="slides/slide16.xml" Id="rId22" /><Relationship Type="http://schemas.openxmlformats.org/officeDocument/2006/relationships/slide" Target="slides/slide21.xml" Id="rId27" /><Relationship Type="http://schemas.openxmlformats.org/officeDocument/2006/relationships/presProps" Target="presProps.xml" Id="rId30" /><Relationship Type="http://schemas.microsoft.com/office/2015/10/relationships/revisionInfo" Target="revisionInfo.xml" Id="rId35"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mes Brushwood" userId="S::jambr1@vgregion.se::67ab1b9a-95b3-4f37-9cf5-c6f0b01074ac" providerId="AD" clId="Web-{C1C3BF36-4077-BD8C-24AC-BEC7A41A88E3}"/>
    <pc:docChg chg="modSld">
      <pc:chgData name="James Brushwood" userId="S::jambr1@vgregion.se::67ab1b9a-95b3-4f37-9cf5-c6f0b01074ac" providerId="AD" clId="Web-{C1C3BF36-4077-BD8C-24AC-BEC7A41A88E3}" dt="2024-05-29T09:32:44.012" v="1"/>
      <pc:docMkLst>
        <pc:docMk/>
      </pc:docMkLst>
      <pc:sldChg chg="delSp modSp">
        <pc:chgData name="James Brushwood" userId="S::jambr1@vgregion.se::67ab1b9a-95b3-4f37-9cf5-c6f0b01074ac" providerId="AD" clId="Web-{C1C3BF36-4077-BD8C-24AC-BEC7A41A88E3}" dt="2024-05-29T09:32:44.012" v="1"/>
        <pc:sldMkLst>
          <pc:docMk/>
          <pc:sldMk cId="2166073556" sldId="305"/>
        </pc:sldMkLst>
        <pc:spChg chg="mod">
          <ac:chgData name="James Brushwood" userId="S::jambr1@vgregion.se::67ab1b9a-95b3-4f37-9cf5-c6f0b01074ac" providerId="AD" clId="Web-{C1C3BF36-4077-BD8C-24AC-BEC7A41A88E3}" dt="2024-05-29T09:32:37.778" v="0" actId="20577"/>
          <ac:spMkLst>
            <pc:docMk/>
            <pc:sldMk cId="2166073556" sldId="305"/>
            <ac:spMk id="2" creationId="{8BFE51D6-6EF8-D2C1-5971-490B9FB6C931}"/>
          </ac:spMkLst>
        </pc:spChg>
        <pc:spChg chg="del">
          <ac:chgData name="James Brushwood" userId="S::jambr1@vgregion.se::67ab1b9a-95b3-4f37-9cf5-c6f0b01074ac" providerId="AD" clId="Web-{C1C3BF36-4077-BD8C-24AC-BEC7A41A88E3}" dt="2024-05-29T09:32:44.012" v="1"/>
          <ac:spMkLst>
            <pc:docMk/>
            <pc:sldMk cId="2166073556" sldId="305"/>
            <ac:spMk id="3" creationId="{854DFAE3-1EB5-ED99-C274-31EFBB0B086C}"/>
          </ac:spMkLst>
        </pc:spChg>
      </pc:sldChg>
    </pc:docChg>
  </pc:docChgLst>
  <pc:docChgLst>
    <pc:chgData name="Almir Krieziu" userId="7824d3e2-b981-46ed-afbb-cab8f0377f5a" providerId="ADAL" clId="{67D5B86E-77C8-4B6A-8D56-5885DF4458E3}"/>
    <pc:docChg chg="custSel delSld modSld modSection">
      <pc:chgData name="Almir Krieziu" userId="7824d3e2-b981-46ed-afbb-cab8f0377f5a" providerId="ADAL" clId="{67D5B86E-77C8-4B6A-8D56-5885DF4458E3}" dt="2024-05-31T07:14:05.555" v="75" actId="20577"/>
      <pc:docMkLst>
        <pc:docMk/>
      </pc:docMkLst>
      <pc:sldChg chg="modSp mod">
        <pc:chgData name="Almir Krieziu" userId="7824d3e2-b981-46ed-afbb-cab8f0377f5a" providerId="ADAL" clId="{67D5B86E-77C8-4B6A-8D56-5885DF4458E3}" dt="2024-05-27T09:23:23.412" v="53" actId="20577"/>
        <pc:sldMkLst>
          <pc:docMk/>
          <pc:sldMk cId="67797366" sldId="277"/>
        </pc:sldMkLst>
        <pc:spChg chg="mod">
          <ac:chgData name="Almir Krieziu" userId="7824d3e2-b981-46ed-afbb-cab8f0377f5a" providerId="ADAL" clId="{67D5B86E-77C8-4B6A-8D56-5885DF4458E3}" dt="2024-05-27T09:23:23.412" v="53" actId="20577"/>
          <ac:spMkLst>
            <pc:docMk/>
            <pc:sldMk cId="67797366" sldId="277"/>
            <ac:spMk id="13" creationId="{C8299AC6-32FE-B2DF-788B-DAA9F59436C0}"/>
          </ac:spMkLst>
        </pc:spChg>
      </pc:sldChg>
      <pc:sldChg chg="modNotesTx">
        <pc:chgData name="Almir Krieziu" userId="7824d3e2-b981-46ed-afbb-cab8f0377f5a" providerId="ADAL" clId="{67D5B86E-77C8-4B6A-8D56-5885DF4458E3}" dt="2024-05-27T05:26:29.233" v="23" actId="20577"/>
        <pc:sldMkLst>
          <pc:docMk/>
          <pc:sldMk cId="3875330676" sldId="284"/>
        </pc:sldMkLst>
      </pc:sldChg>
      <pc:sldChg chg="modNotesTx">
        <pc:chgData name="Almir Krieziu" userId="7824d3e2-b981-46ed-afbb-cab8f0377f5a" providerId="ADAL" clId="{67D5B86E-77C8-4B6A-8D56-5885DF4458E3}" dt="2024-05-31T07:14:05.555" v="75" actId="20577"/>
        <pc:sldMkLst>
          <pc:docMk/>
          <pc:sldMk cId="354848196" sldId="303"/>
        </pc:sldMkLst>
      </pc:sldChg>
      <pc:sldChg chg="del">
        <pc:chgData name="Almir Krieziu" userId="7824d3e2-b981-46ed-afbb-cab8f0377f5a" providerId="ADAL" clId="{67D5B86E-77C8-4B6A-8D56-5885DF4458E3}" dt="2024-05-31T06:59:50.287" v="59" actId="47"/>
        <pc:sldMkLst>
          <pc:docMk/>
          <pc:sldMk cId="4127305965" sldId="304"/>
        </pc:sldMkLst>
      </pc:sldChg>
      <pc:sldChg chg="del">
        <pc:chgData name="Almir Krieziu" userId="7824d3e2-b981-46ed-afbb-cab8f0377f5a" providerId="ADAL" clId="{67D5B86E-77C8-4B6A-8D56-5885DF4458E3}" dt="2024-05-27T09:22:30.032" v="25" actId="47"/>
        <pc:sldMkLst>
          <pc:docMk/>
          <pc:sldMk cId="2658740911" sldId="306"/>
        </pc:sldMkLst>
      </pc:sldChg>
      <pc:sldChg chg="del">
        <pc:chgData name="Almir Krieziu" userId="7824d3e2-b981-46ed-afbb-cab8f0377f5a" providerId="ADAL" clId="{67D5B86E-77C8-4B6A-8D56-5885DF4458E3}" dt="2024-05-27T09:22:29.126" v="24" actId="47"/>
        <pc:sldMkLst>
          <pc:docMk/>
          <pc:sldMk cId="3068028546" sldId="307"/>
        </pc:sldMkLst>
      </pc:sldChg>
      <pc:sldChg chg="modSp mod modNotesTx">
        <pc:chgData name="Almir Krieziu" userId="7824d3e2-b981-46ed-afbb-cab8f0377f5a" providerId="ADAL" clId="{67D5B86E-77C8-4B6A-8D56-5885DF4458E3}" dt="2024-05-31T06:17:53.851" v="58" actId="20577"/>
        <pc:sldMkLst>
          <pc:docMk/>
          <pc:sldMk cId="3578630336" sldId="308"/>
        </pc:sldMkLst>
        <pc:spChg chg="mod">
          <ac:chgData name="Almir Krieziu" userId="7824d3e2-b981-46ed-afbb-cab8f0377f5a" providerId="ADAL" clId="{67D5B86E-77C8-4B6A-8D56-5885DF4458E3}" dt="2024-05-27T05:26:01.175" v="21" actId="403"/>
          <ac:spMkLst>
            <pc:docMk/>
            <pc:sldMk cId="3578630336" sldId="308"/>
            <ac:spMk id="7" creationId="{1203C7DC-8E9B-725B-C0B4-0218F2E50A40}"/>
          </ac:spMkLst>
        </pc:spChg>
      </pc:sldChg>
      <pc:sldChg chg="modSp mod">
        <pc:chgData name="Almir Krieziu" userId="7824d3e2-b981-46ed-afbb-cab8f0377f5a" providerId="ADAL" clId="{67D5B86E-77C8-4B6A-8D56-5885DF4458E3}" dt="2024-05-31T07:00:11.358" v="73" actId="20577"/>
        <pc:sldMkLst>
          <pc:docMk/>
          <pc:sldMk cId="4150435255" sldId="310"/>
        </pc:sldMkLst>
        <pc:spChg chg="mod">
          <ac:chgData name="Almir Krieziu" userId="7824d3e2-b981-46ed-afbb-cab8f0377f5a" providerId="ADAL" clId="{67D5B86E-77C8-4B6A-8D56-5885DF4458E3}" dt="2024-05-31T07:00:11.358" v="73" actId="20577"/>
          <ac:spMkLst>
            <pc:docMk/>
            <pc:sldMk cId="4150435255" sldId="310"/>
            <ac:spMk id="6" creationId="{52548BF9-FA90-53D7-CA5B-76F02D1FC4A5}"/>
          </ac:spMkLst>
        </pc:spChg>
        <pc:spChg chg="mod">
          <ac:chgData name="Almir Krieziu" userId="7824d3e2-b981-46ed-afbb-cab8f0377f5a" providerId="ADAL" clId="{67D5B86E-77C8-4B6A-8D56-5885DF4458E3}" dt="2024-05-31T06:59:55.360" v="60" actId="20577"/>
          <ac:spMkLst>
            <pc:docMk/>
            <pc:sldMk cId="4150435255" sldId="310"/>
            <ac:spMk id="7" creationId="{139452C7-5E80-799A-C35E-9B5877B64494}"/>
          </ac:spMkLst>
        </pc:spChg>
      </pc:sldChg>
    </pc:docChg>
  </pc:docChgLst>
  <pc:docChgLst>
    <pc:chgData name="James Brushwood" userId="67ab1b9a-95b3-4f37-9cf5-c6f0b01074ac" providerId="ADAL" clId="{7C35E2CB-E5E5-4048-A771-D713972734A7}"/>
    <pc:docChg chg="custSel addSld modSld sldOrd modSection">
      <pc:chgData name="James Brushwood" userId="67ab1b9a-95b3-4f37-9cf5-c6f0b01074ac" providerId="ADAL" clId="{7C35E2CB-E5E5-4048-A771-D713972734A7}" dt="2024-05-31T06:49:27.987" v="725" actId="12"/>
      <pc:docMkLst>
        <pc:docMk/>
      </pc:docMkLst>
      <pc:sldChg chg="addSp modSp mod modNotesTx">
        <pc:chgData name="James Brushwood" userId="67ab1b9a-95b3-4f37-9cf5-c6f0b01074ac" providerId="ADAL" clId="{7C35E2CB-E5E5-4048-A771-D713972734A7}" dt="2024-05-31T06:45:41.826" v="652" actId="20577"/>
        <pc:sldMkLst>
          <pc:docMk/>
          <pc:sldMk cId="2166073556" sldId="305"/>
        </pc:sldMkLst>
        <pc:picChg chg="add mod">
          <ac:chgData name="James Brushwood" userId="67ab1b9a-95b3-4f37-9cf5-c6f0b01074ac" providerId="ADAL" clId="{7C35E2CB-E5E5-4048-A771-D713972734A7}" dt="2024-05-29T10:04:26.366" v="99" actId="14861"/>
          <ac:picMkLst>
            <pc:docMk/>
            <pc:sldMk cId="2166073556" sldId="305"/>
            <ac:picMk id="4" creationId="{132E0B86-9B21-1889-FC5F-57D45836CE9D}"/>
          </ac:picMkLst>
        </pc:picChg>
        <pc:cxnChg chg="add mod">
          <ac:chgData name="James Brushwood" userId="67ab1b9a-95b3-4f37-9cf5-c6f0b01074ac" providerId="ADAL" clId="{7C35E2CB-E5E5-4048-A771-D713972734A7}" dt="2024-05-29T10:05:49.904" v="106" actId="1076"/>
          <ac:cxnSpMkLst>
            <pc:docMk/>
            <pc:sldMk cId="2166073556" sldId="305"/>
            <ac:cxnSpMk id="6" creationId="{B5FD9CF7-8EB5-95E9-881D-381D9271C16B}"/>
          </ac:cxnSpMkLst>
        </pc:cxnChg>
      </pc:sldChg>
      <pc:sldChg chg="add ord modNotesTx">
        <pc:chgData name="James Brushwood" userId="67ab1b9a-95b3-4f37-9cf5-c6f0b01074ac" providerId="ADAL" clId="{7C35E2CB-E5E5-4048-A771-D713972734A7}" dt="2024-05-31T06:49:27.987" v="725" actId="12"/>
        <pc:sldMkLst>
          <pc:docMk/>
          <pc:sldMk cId="4150435255" sldId="310"/>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92EA73-0310-46E6-8A8F-9CF24751CF47}" type="doc">
      <dgm:prSet loTypeId="urn:microsoft.com/office/officeart/2005/8/layout/default" loCatId="list" qsTypeId="urn:microsoft.com/office/officeart/2005/8/quickstyle/simple5" qsCatId="simple" csTypeId="urn:microsoft.com/office/officeart/2005/8/colors/accent1_2" csCatId="accent1" phldr="1"/>
      <dgm:spPr/>
      <dgm:t>
        <a:bodyPr/>
        <a:lstStyle/>
        <a:p>
          <a:endParaRPr lang="en-US"/>
        </a:p>
      </dgm:t>
    </dgm:pt>
    <dgm:pt modelId="{082FA60E-AF48-4BEB-8287-E40EDD99F458}">
      <dgm:prSet/>
      <dgm:spPr>
        <a:solidFill>
          <a:schemeClr val="bg2"/>
        </a:solidFill>
        <a:ln>
          <a:solidFill>
            <a:schemeClr val="bg2"/>
          </a:solidFill>
        </a:ln>
      </dgm:spPr>
      <dgm:t>
        <a:bodyPr/>
        <a:lstStyle/>
        <a:p>
          <a:r>
            <a:rPr lang="en-US" dirty="0">
              <a:solidFill>
                <a:schemeClr val="tx1"/>
              </a:solidFill>
            </a:rPr>
            <a:t>Mindre nivåskillnader eller trappsteg</a:t>
          </a:r>
        </a:p>
      </dgm:t>
    </dgm:pt>
    <dgm:pt modelId="{3700751A-A643-4EBF-8A2E-401580FC191D}" type="parTrans" cxnId="{AF096D4E-9BE5-4A80-B59B-6867142AA288}">
      <dgm:prSet/>
      <dgm:spPr/>
      <dgm:t>
        <a:bodyPr/>
        <a:lstStyle/>
        <a:p>
          <a:endParaRPr lang="en-US"/>
        </a:p>
      </dgm:t>
    </dgm:pt>
    <dgm:pt modelId="{B45DAC67-A888-4C8F-B4BD-6517C6526B17}" type="sibTrans" cxnId="{AF096D4E-9BE5-4A80-B59B-6867142AA288}">
      <dgm:prSet/>
      <dgm:spPr/>
      <dgm:t>
        <a:bodyPr/>
        <a:lstStyle/>
        <a:p>
          <a:endParaRPr lang="en-US"/>
        </a:p>
      </dgm:t>
    </dgm:pt>
    <dgm:pt modelId="{2EBCF99D-D150-4E5E-ABEA-CC56788657EB}">
      <dgm:prSet/>
      <dgm:spPr>
        <a:solidFill>
          <a:schemeClr val="bg2"/>
        </a:solidFill>
        <a:ln>
          <a:solidFill>
            <a:schemeClr val="bg2"/>
          </a:solidFill>
        </a:ln>
      </dgm:spPr>
      <dgm:t>
        <a:bodyPr/>
        <a:lstStyle/>
        <a:p>
          <a:r>
            <a:rPr lang="en-US">
              <a:solidFill>
                <a:schemeClr val="tx1"/>
              </a:solidFill>
            </a:rPr>
            <a:t>Avsaknad av ledstänger</a:t>
          </a:r>
        </a:p>
      </dgm:t>
    </dgm:pt>
    <dgm:pt modelId="{087E6785-FC74-485B-A546-1A180F1E03F6}" type="parTrans" cxnId="{5FB7824F-04D1-47BA-9F73-9919B786A7D5}">
      <dgm:prSet/>
      <dgm:spPr/>
      <dgm:t>
        <a:bodyPr/>
        <a:lstStyle/>
        <a:p>
          <a:endParaRPr lang="en-US"/>
        </a:p>
      </dgm:t>
    </dgm:pt>
    <dgm:pt modelId="{92BBB552-A079-4164-8AC8-25DD87FC4BDB}" type="sibTrans" cxnId="{5FB7824F-04D1-47BA-9F73-9919B786A7D5}">
      <dgm:prSet/>
      <dgm:spPr/>
      <dgm:t>
        <a:bodyPr/>
        <a:lstStyle/>
        <a:p>
          <a:endParaRPr lang="en-US"/>
        </a:p>
      </dgm:t>
    </dgm:pt>
    <dgm:pt modelId="{8FE824BA-C3A3-4E53-8EF7-4AF143097BB8}">
      <dgm:prSet/>
      <dgm:spPr>
        <a:solidFill>
          <a:schemeClr val="bg2"/>
        </a:solidFill>
        <a:ln>
          <a:solidFill>
            <a:schemeClr val="bg2"/>
          </a:solidFill>
        </a:ln>
      </dgm:spPr>
      <dgm:t>
        <a:bodyPr/>
        <a:lstStyle/>
        <a:p>
          <a:r>
            <a:rPr lang="en-US">
              <a:solidFill>
                <a:schemeClr val="tx1"/>
              </a:solidFill>
            </a:rPr>
            <a:t>Tunga dörrar</a:t>
          </a:r>
        </a:p>
      </dgm:t>
    </dgm:pt>
    <dgm:pt modelId="{F7CA136F-EE80-4980-8983-4A5F45CDA77B}" type="parTrans" cxnId="{1847FA3E-75D8-4B2A-82F8-B6C421AF8B16}">
      <dgm:prSet/>
      <dgm:spPr/>
      <dgm:t>
        <a:bodyPr/>
        <a:lstStyle/>
        <a:p>
          <a:endParaRPr lang="en-US"/>
        </a:p>
      </dgm:t>
    </dgm:pt>
    <dgm:pt modelId="{668BA291-F651-4EFF-B5CA-CA4CBB904AA0}" type="sibTrans" cxnId="{1847FA3E-75D8-4B2A-82F8-B6C421AF8B16}">
      <dgm:prSet/>
      <dgm:spPr/>
      <dgm:t>
        <a:bodyPr/>
        <a:lstStyle/>
        <a:p>
          <a:endParaRPr lang="en-US"/>
        </a:p>
      </dgm:t>
    </dgm:pt>
    <dgm:pt modelId="{8850A4EC-411E-434E-973C-222CD0AEAA7E}">
      <dgm:prSet/>
      <dgm:spPr>
        <a:solidFill>
          <a:schemeClr val="bg2"/>
        </a:solidFill>
        <a:ln>
          <a:solidFill>
            <a:schemeClr val="bg2"/>
          </a:solidFill>
        </a:ln>
      </dgm:spPr>
      <dgm:t>
        <a:bodyPr/>
        <a:lstStyle/>
        <a:p>
          <a:r>
            <a:rPr lang="en-US" dirty="0">
              <a:solidFill>
                <a:schemeClr val="tx1"/>
              </a:solidFill>
            </a:rPr>
            <a:t>Dörröppnare eller andra manöverdon som är olämpligt placerade eller utformade</a:t>
          </a:r>
        </a:p>
      </dgm:t>
    </dgm:pt>
    <dgm:pt modelId="{17F326E0-673C-4E9B-8BF9-917144E8F1F3}" type="parTrans" cxnId="{C5542782-C846-41EF-A41D-9EA107354006}">
      <dgm:prSet/>
      <dgm:spPr/>
      <dgm:t>
        <a:bodyPr/>
        <a:lstStyle/>
        <a:p>
          <a:endParaRPr lang="en-US"/>
        </a:p>
      </dgm:t>
    </dgm:pt>
    <dgm:pt modelId="{3EA786D1-08C4-4304-80F6-756B2D7DEC94}" type="sibTrans" cxnId="{C5542782-C846-41EF-A41D-9EA107354006}">
      <dgm:prSet/>
      <dgm:spPr/>
      <dgm:t>
        <a:bodyPr/>
        <a:lstStyle/>
        <a:p>
          <a:endParaRPr lang="en-US"/>
        </a:p>
      </dgm:t>
    </dgm:pt>
    <dgm:pt modelId="{9981FD2B-0184-49D7-8C1E-532B450D1876}">
      <dgm:prSet/>
      <dgm:spPr>
        <a:solidFill>
          <a:schemeClr val="bg2"/>
        </a:solidFill>
        <a:ln>
          <a:solidFill>
            <a:schemeClr val="bg2"/>
          </a:solidFill>
        </a:ln>
      </dgm:spPr>
      <dgm:t>
        <a:bodyPr/>
        <a:lstStyle/>
        <a:p>
          <a:r>
            <a:rPr lang="en-US">
              <a:solidFill>
                <a:schemeClr val="tx1"/>
              </a:solidFill>
            </a:rPr>
            <a:t>Dålig belysning</a:t>
          </a:r>
        </a:p>
      </dgm:t>
    </dgm:pt>
    <dgm:pt modelId="{42233EFD-E41F-49C2-AACE-DD23C8E016B1}" type="parTrans" cxnId="{99641208-4F12-4707-B374-E58BB5ED6E2D}">
      <dgm:prSet/>
      <dgm:spPr/>
      <dgm:t>
        <a:bodyPr/>
        <a:lstStyle/>
        <a:p>
          <a:endParaRPr lang="en-US"/>
        </a:p>
      </dgm:t>
    </dgm:pt>
    <dgm:pt modelId="{6DD4AD30-70AD-4877-A638-3C19866E1D9E}" type="sibTrans" cxnId="{99641208-4F12-4707-B374-E58BB5ED6E2D}">
      <dgm:prSet/>
      <dgm:spPr/>
      <dgm:t>
        <a:bodyPr/>
        <a:lstStyle/>
        <a:p>
          <a:endParaRPr lang="en-US"/>
        </a:p>
      </dgm:t>
    </dgm:pt>
    <dgm:pt modelId="{1F6BB52C-7106-4AD9-A62F-131C40F37AC0}">
      <dgm:prSet/>
      <dgm:spPr>
        <a:solidFill>
          <a:schemeClr val="bg2"/>
        </a:solidFill>
        <a:ln>
          <a:solidFill>
            <a:schemeClr val="bg2"/>
          </a:solidFill>
        </a:ln>
      </dgm:spPr>
      <dgm:t>
        <a:bodyPr/>
        <a:lstStyle/>
        <a:p>
          <a:r>
            <a:rPr lang="en-US">
              <a:solidFill>
                <a:schemeClr val="tx1"/>
              </a:solidFill>
            </a:rPr>
            <a:t>Dålig ljudmiljö</a:t>
          </a:r>
        </a:p>
      </dgm:t>
    </dgm:pt>
    <dgm:pt modelId="{9D511D96-2D9A-4CFD-944C-36FC18559FC9}" type="parTrans" cxnId="{779ED2D4-C6BE-4DE3-B079-6A23A05B92E6}">
      <dgm:prSet/>
      <dgm:spPr/>
      <dgm:t>
        <a:bodyPr/>
        <a:lstStyle/>
        <a:p>
          <a:endParaRPr lang="en-US"/>
        </a:p>
      </dgm:t>
    </dgm:pt>
    <dgm:pt modelId="{1986DB05-F5EB-4B6F-BA59-12F83284E0C2}" type="sibTrans" cxnId="{779ED2D4-C6BE-4DE3-B079-6A23A05B92E6}">
      <dgm:prSet/>
      <dgm:spPr/>
      <dgm:t>
        <a:bodyPr/>
        <a:lstStyle/>
        <a:p>
          <a:endParaRPr lang="en-US"/>
        </a:p>
      </dgm:t>
    </dgm:pt>
    <dgm:pt modelId="{8C0D4B6B-0DF5-49AF-B14B-7A416C87BA03}">
      <dgm:prSet/>
      <dgm:spPr>
        <a:solidFill>
          <a:schemeClr val="bg2"/>
        </a:solidFill>
        <a:ln>
          <a:solidFill>
            <a:schemeClr val="bg2"/>
          </a:solidFill>
        </a:ln>
      </dgm:spPr>
      <dgm:t>
        <a:bodyPr/>
        <a:lstStyle/>
        <a:p>
          <a:r>
            <a:rPr lang="en-US" dirty="0">
              <a:solidFill>
                <a:schemeClr val="tx1"/>
              </a:solidFill>
            </a:rPr>
            <a:t>Bristande </a:t>
          </a:r>
          <a:r>
            <a:rPr lang="en-US" dirty="0" err="1">
              <a:solidFill>
                <a:schemeClr val="tx1"/>
              </a:solidFill>
            </a:rPr>
            <a:t>kontrastmarkering</a:t>
          </a:r>
          <a:r>
            <a:rPr lang="en-US" dirty="0">
              <a:solidFill>
                <a:schemeClr val="tx1"/>
              </a:solidFill>
            </a:rPr>
            <a:t> och </a:t>
          </a:r>
          <a:r>
            <a:rPr lang="en-US" dirty="0" err="1">
              <a:solidFill>
                <a:schemeClr val="tx1"/>
              </a:solidFill>
            </a:rPr>
            <a:t>bristande</a:t>
          </a:r>
          <a:r>
            <a:rPr lang="en-US" dirty="0">
              <a:solidFill>
                <a:schemeClr val="tx1"/>
              </a:solidFill>
            </a:rPr>
            <a:t> </a:t>
          </a:r>
          <a:r>
            <a:rPr lang="en-US" dirty="0" err="1">
              <a:solidFill>
                <a:schemeClr val="tx1"/>
              </a:solidFill>
            </a:rPr>
            <a:t>varningsmarkering</a:t>
          </a:r>
          <a:endParaRPr lang="en-US" dirty="0">
            <a:solidFill>
              <a:schemeClr val="tx1"/>
            </a:solidFill>
          </a:endParaRPr>
        </a:p>
      </dgm:t>
    </dgm:pt>
    <dgm:pt modelId="{1347D224-5FF2-4517-AFB2-D31830492371}" type="parTrans" cxnId="{460A5AC7-62E8-4289-A162-CBD44AE2D905}">
      <dgm:prSet/>
      <dgm:spPr/>
      <dgm:t>
        <a:bodyPr/>
        <a:lstStyle/>
        <a:p>
          <a:endParaRPr lang="en-US"/>
        </a:p>
      </dgm:t>
    </dgm:pt>
    <dgm:pt modelId="{A0EF03EA-D257-415C-8819-3AF95BAF890B}" type="sibTrans" cxnId="{460A5AC7-62E8-4289-A162-CBD44AE2D905}">
      <dgm:prSet/>
      <dgm:spPr/>
      <dgm:t>
        <a:bodyPr/>
        <a:lstStyle/>
        <a:p>
          <a:endParaRPr lang="en-US"/>
        </a:p>
      </dgm:t>
    </dgm:pt>
    <dgm:pt modelId="{3B029AF0-0209-4057-A454-5E1FDCAF5A2B}">
      <dgm:prSet/>
      <dgm:spPr>
        <a:solidFill>
          <a:schemeClr val="bg2"/>
        </a:solidFill>
        <a:ln>
          <a:solidFill>
            <a:schemeClr val="bg2"/>
          </a:solidFill>
        </a:ln>
      </dgm:spPr>
      <dgm:t>
        <a:bodyPr/>
        <a:lstStyle/>
        <a:p>
          <a:r>
            <a:rPr lang="en-US" dirty="0">
              <a:solidFill>
                <a:schemeClr val="tx1"/>
              </a:solidFill>
            </a:rPr>
            <a:t>Bristande utformning av orienterande skyltning</a:t>
          </a:r>
        </a:p>
      </dgm:t>
    </dgm:pt>
    <dgm:pt modelId="{6C6C1469-29E4-494F-A98F-BCBA3A9141AF}" type="parTrans" cxnId="{D1DEBC89-237A-417B-BAB5-159FC6DAA61B}">
      <dgm:prSet/>
      <dgm:spPr/>
      <dgm:t>
        <a:bodyPr/>
        <a:lstStyle/>
        <a:p>
          <a:endParaRPr lang="en-US"/>
        </a:p>
      </dgm:t>
    </dgm:pt>
    <dgm:pt modelId="{D0137B25-F661-448A-BEBE-84C95A0CDBAC}" type="sibTrans" cxnId="{D1DEBC89-237A-417B-BAB5-159FC6DAA61B}">
      <dgm:prSet/>
      <dgm:spPr/>
      <dgm:t>
        <a:bodyPr/>
        <a:lstStyle/>
        <a:p>
          <a:endParaRPr lang="en-US"/>
        </a:p>
      </dgm:t>
    </dgm:pt>
    <dgm:pt modelId="{B6643378-B16C-4285-8B68-D1AA4A3F0F5F}">
      <dgm:prSet/>
      <dgm:spPr>
        <a:solidFill>
          <a:schemeClr val="bg2"/>
        </a:solidFill>
        <a:ln>
          <a:solidFill>
            <a:schemeClr val="bg2"/>
          </a:solidFill>
        </a:ln>
      </dgm:spPr>
      <dgm:t>
        <a:bodyPr/>
        <a:lstStyle/>
        <a:p>
          <a:r>
            <a:rPr lang="en-US" dirty="0">
              <a:solidFill>
                <a:schemeClr val="tx1"/>
              </a:solidFill>
            </a:rPr>
            <a:t>Brist på teleslinga eller någon annan teknisk lösning i receptioner</a:t>
          </a:r>
        </a:p>
      </dgm:t>
    </dgm:pt>
    <dgm:pt modelId="{3D906031-1C3E-4CA2-A9E4-B54CDB6964DD}" type="parTrans" cxnId="{8C6062BC-F3AA-4F34-BBB8-B4F0C3AF5273}">
      <dgm:prSet/>
      <dgm:spPr/>
      <dgm:t>
        <a:bodyPr/>
        <a:lstStyle/>
        <a:p>
          <a:endParaRPr lang="en-US"/>
        </a:p>
      </dgm:t>
    </dgm:pt>
    <dgm:pt modelId="{1D8C8771-7F68-4385-BA8F-B8C20079EAB2}" type="sibTrans" cxnId="{8C6062BC-F3AA-4F34-BBB8-B4F0C3AF5273}">
      <dgm:prSet/>
      <dgm:spPr/>
      <dgm:t>
        <a:bodyPr/>
        <a:lstStyle/>
        <a:p>
          <a:endParaRPr lang="en-US"/>
        </a:p>
      </dgm:t>
    </dgm:pt>
    <dgm:pt modelId="{22A847DF-3C6B-4C2E-BA15-67BD7944FC2B}">
      <dgm:prSet/>
      <dgm:spPr>
        <a:solidFill>
          <a:schemeClr val="bg2"/>
        </a:solidFill>
        <a:ln>
          <a:solidFill>
            <a:schemeClr val="bg2"/>
          </a:solidFill>
        </a:ln>
      </dgm:spPr>
      <dgm:t>
        <a:bodyPr/>
        <a:lstStyle/>
        <a:p>
          <a:r>
            <a:rPr lang="sv-SE" b="0" i="0" dirty="0">
              <a:solidFill>
                <a:schemeClr val="tx1"/>
              </a:solidFill>
            </a:rPr>
            <a:t>Bristande utformning av parkeringsplatser för rörelsehindrade</a:t>
          </a:r>
          <a:endParaRPr lang="en-US" dirty="0">
            <a:solidFill>
              <a:schemeClr val="tx1"/>
            </a:solidFill>
          </a:endParaRPr>
        </a:p>
      </dgm:t>
    </dgm:pt>
    <dgm:pt modelId="{7E3BCA06-2F72-4C6C-B611-66B28CB4E423}" type="parTrans" cxnId="{C5CA9801-F87D-4F5F-90F4-3C2C03B62D6C}">
      <dgm:prSet/>
      <dgm:spPr/>
      <dgm:t>
        <a:bodyPr/>
        <a:lstStyle/>
        <a:p>
          <a:endParaRPr lang="en-US"/>
        </a:p>
      </dgm:t>
    </dgm:pt>
    <dgm:pt modelId="{8EDF1D0B-8BDB-498D-988C-A55C828DC1B9}" type="sibTrans" cxnId="{C5CA9801-F87D-4F5F-90F4-3C2C03B62D6C}">
      <dgm:prSet/>
      <dgm:spPr/>
      <dgm:t>
        <a:bodyPr/>
        <a:lstStyle/>
        <a:p>
          <a:endParaRPr lang="en-US"/>
        </a:p>
      </dgm:t>
    </dgm:pt>
    <dgm:pt modelId="{9DCFA6FD-5C31-494C-86ED-35043F9F5383}">
      <dgm:prSet/>
      <dgm:spPr>
        <a:solidFill>
          <a:schemeClr val="bg2"/>
        </a:solidFill>
        <a:ln>
          <a:solidFill>
            <a:schemeClr val="bg2"/>
          </a:solidFill>
        </a:ln>
      </dgm:spPr>
      <dgm:t>
        <a:bodyPr/>
        <a:lstStyle/>
        <a:p>
          <a:r>
            <a:rPr lang="en-US" dirty="0">
              <a:solidFill>
                <a:schemeClr val="tx1"/>
              </a:solidFill>
            </a:rPr>
            <a:t>Brister i utformning och placering av fast inredning.</a:t>
          </a:r>
        </a:p>
      </dgm:t>
    </dgm:pt>
    <dgm:pt modelId="{C1559AD5-D5DA-4C48-83C9-4A218F5C981E}" type="parTrans" cxnId="{E927E9D9-9986-4BC1-BBC3-0A44CAEB1443}">
      <dgm:prSet/>
      <dgm:spPr/>
      <dgm:t>
        <a:bodyPr/>
        <a:lstStyle/>
        <a:p>
          <a:endParaRPr lang="en-US"/>
        </a:p>
      </dgm:t>
    </dgm:pt>
    <dgm:pt modelId="{90295C4D-5321-4426-988E-AA43C26884B8}" type="sibTrans" cxnId="{E927E9D9-9986-4BC1-BBC3-0A44CAEB1443}">
      <dgm:prSet/>
      <dgm:spPr/>
      <dgm:t>
        <a:bodyPr/>
        <a:lstStyle/>
        <a:p>
          <a:endParaRPr lang="en-US"/>
        </a:p>
      </dgm:t>
    </dgm:pt>
    <dgm:pt modelId="{6CA556A2-57A6-4984-8E4D-4B7603FA6C61}">
      <dgm:prSet/>
      <dgm:spPr>
        <a:solidFill>
          <a:schemeClr val="bg2"/>
        </a:solidFill>
        <a:ln>
          <a:solidFill>
            <a:schemeClr val="bg2"/>
          </a:solidFill>
        </a:ln>
      </dgm:spPr>
      <dgm:t>
        <a:bodyPr/>
        <a:lstStyle/>
        <a:p>
          <a:r>
            <a:rPr lang="en-US" dirty="0">
              <a:solidFill>
                <a:schemeClr val="tx1"/>
              </a:solidFill>
            </a:rPr>
            <a:t>Höga trösklar</a:t>
          </a:r>
        </a:p>
      </dgm:t>
    </dgm:pt>
    <dgm:pt modelId="{566B3D54-39AE-4666-ABC8-53F79015DA3A}" type="sibTrans" cxnId="{55753022-715A-40A6-9D2D-80ADADE6B8B8}">
      <dgm:prSet/>
      <dgm:spPr/>
      <dgm:t>
        <a:bodyPr/>
        <a:lstStyle/>
        <a:p>
          <a:endParaRPr lang="en-US"/>
        </a:p>
      </dgm:t>
    </dgm:pt>
    <dgm:pt modelId="{C561F0CC-93E7-4485-8734-47C63941DB4B}" type="parTrans" cxnId="{55753022-715A-40A6-9D2D-80ADADE6B8B8}">
      <dgm:prSet/>
      <dgm:spPr/>
      <dgm:t>
        <a:bodyPr/>
        <a:lstStyle/>
        <a:p>
          <a:endParaRPr lang="en-US"/>
        </a:p>
      </dgm:t>
    </dgm:pt>
    <dgm:pt modelId="{C4431EC2-D6EC-4871-96CD-56FC8CB20EC8}" type="pres">
      <dgm:prSet presAssocID="{CF92EA73-0310-46E6-8A8F-9CF24751CF47}" presName="diagram" presStyleCnt="0">
        <dgm:presLayoutVars>
          <dgm:dir/>
          <dgm:resizeHandles val="exact"/>
        </dgm:presLayoutVars>
      </dgm:prSet>
      <dgm:spPr/>
    </dgm:pt>
    <dgm:pt modelId="{C77C10E4-A88D-4F17-A398-7086711FF842}" type="pres">
      <dgm:prSet presAssocID="{082FA60E-AF48-4BEB-8287-E40EDD99F458}" presName="node" presStyleLbl="node1" presStyleIdx="0" presStyleCnt="12">
        <dgm:presLayoutVars>
          <dgm:bulletEnabled val="1"/>
        </dgm:presLayoutVars>
      </dgm:prSet>
      <dgm:spPr/>
    </dgm:pt>
    <dgm:pt modelId="{5C673DB2-F4AB-4776-A3DC-CA6C39EF3FEB}" type="pres">
      <dgm:prSet presAssocID="{B45DAC67-A888-4C8F-B4BD-6517C6526B17}" presName="sibTrans" presStyleCnt="0"/>
      <dgm:spPr/>
    </dgm:pt>
    <dgm:pt modelId="{E9E48BAA-85C8-49A4-A491-2BCFEBC1FB1D}" type="pres">
      <dgm:prSet presAssocID="{6CA556A2-57A6-4984-8E4D-4B7603FA6C61}" presName="node" presStyleLbl="node1" presStyleIdx="1" presStyleCnt="12">
        <dgm:presLayoutVars>
          <dgm:bulletEnabled val="1"/>
        </dgm:presLayoutVars>
      </dgm:prSet>
      <dgm:spPr/>
    </dgm:pt>
    <dgm:pt modelId="{2F0461A2-4078-4486-AE0C-86625BD0EF35}" type="pres">
      <dgm:prSet presAssocID="{566B3D54-39AE-4666-ABC8-53F79015DA3A}" presName="sibTrans" presStyleCnt="0"/>
      <dgm:spPr/>
    </dgm:pt>
    <dgm:pt modelId="{35FF1E6D-2786-4F94-829D-5C3426FA3E1C}" type="pres">
      <dgm:prSet presAssocID="{2EBCF99D-D150-4E5E-ABEA-CC56788657EB}" presName="node" presStyleLbl="node1" presStyleIdx="2" presStyleCnt="12">
        <dgm:presLayoutVars>
          <dgm:bulletEnabled val="1"/>
        </dgm:presLayoutVars>
      </dgm:prSet>
      <dgm:spPr/>
    </dgm:pt>
    <dgm:pt modelId="{6BCBD172-944F-42B5-8EE6-33AE7DC9C419}" type="pres">
      <dgm:prSet presAssocID="{92BBB552-A079-4164-8AC8-25DD87FC4BDB}" presName="sibTrans" presStyleCnt="0"/>
      <dgm:spPr/>
    </dgm:pt>
    <dgm:pt modelId="{9768885E-0F76-4F25-A728-F584060B2075}" type="pres">
      <dgm:prSet presAssocID="{8FE824BA-C3A3-4E53-8EF7-4AF143097BB8}" presName="node" presStyleLbl="node1" presStyleIdx="3" presStyleCnt="12">
        <dgm:presLayoutVars>
          <dgm:bulletEnabled val="1"/>
        </dgm:presLayoutVars>
      </dgm:prSet>
      <dgm:spPr/>
    </dgm:pt>
    <dgm:pt modelId="{036BA1B1-7D1B-43EC-B02F-4D5320D48B45}" type="pres">
      <dgm:prSet presAssocID="{668BA291-F651-4EFF-B5CA-CA4CBB904AA0}" presName="sibTrans" presStyleCnt="0"/>
      <dgm:spPr/>
    </dgm:pt>
    <dgm:pt modelId="{1DBCE876-F961-4831-B6A4-2118556BA09E}" type="pres">
      <dgm:prSet presAssocID="{8850A4EC-411E-434E-973C-222CD0AEAA7E}" presName="node" presStyleLbl="node1" presStyleIdx="4" presStyleCnt="12">
        <dgm:presLayoutVars>
          <dgm:bulletEnabled val="1"/>
        </dgm:presLayoutVars>
      </dgm:prSet>
      <dgm:spPr/>
    </dgm:pt>
    <dgm:pt modelId="{3BDD678A-F874-41A6-96D4-9E38FF15E9BB}" type="pres">
      <dgm:prSet presAssocID="{3EA786D1-08C4-4304-80F6-756B2D7DEC94}" presName="sibTrans" presStyleCnt="0"/>
      <dgm:spPr/>
    </dgm:pt>
    <dgm:pt modelId="{9AF01A15-D34F-4565-82EE-E2D79FEB77D1}" type="pres">
      <dgm:prSet presAssocID="{9981FD2B-0184-49D7-8C1E-532B450D1876}" presName="node" presStyleLbl="node1" presStyleIdx="5" presStyleCnt="12">
        <dgm:presLayoutVars>
          <dgm:bulletEnabled val="1"/>
        </dgm:presLayoutVars>
      </dgm:prSet>
      <dgm:spPr/>
    </dgm:pt>
    <dgm:pt modelId="{7564B090-E4B9-4F92-B153-4525BE72CDDA}" type="pres">
      <dgm:prSet presAssocID="{6DD4AD30-70AD-4877-A638-3C19866E1D9E}" presName="sibTrans" presStyleCnt="0"/>
      <dgm:spPr/>
    </dgm:pt>
    <dgm:pt modelId="{D2CD1D77-016F-4AA7-A5E9-6EF5F8B38960}" type="pres">
      <dgm:prSet presAssocID="{1F6BB52C-7106-4AD9-A62F-131C40F37AC0}" presName="node" presStyleLbl="node1" presStyleIdx="6" presStyleCnt="12">
        <dgm:presLayoutVars>
          <dgm:bulletEnabled val="1"/>
        </dgm:presLayoutVars>
      </dgm:prSet>
      <dgm:spPr/>
    </dgm:pt>
    <dgm:pt modelId="{4FD30104-16EB-46C1-A047-92FBAB29DFDA}" type="pres">
      <dgm:prSet presAssocID="{1986DB05-F5EB-4B6F-BA59-12F83284E0C2}" presName="sibTrans" presStyleCnt="0"/>
      <dgm:spPr/>
    </dgm:pt>
    <dgm:pt modelId="{E01452B2-782C-47E7-95AC-947FACB89B94}" type="pres">
      <dgm:prSet presAssocID="{8C0D4B6B-0DF5-49AF-B14B-7A416C87BA03}" presName="node" presStyleLbl="node1" presStyleIdx="7" presStyleCnt="12">
        <dgm:presLayoutVars>
          <dgm:bulletEnabled val="1"/>
        </dgm:presLayoutVars>
      </dgm:prSet>
      <dgm:spPr/>
    </dgm:pt>
    <dgm:pt modelId="{860801A9-DBDD-4874-BAFB-E80B900F9605}" type="pres">
      <dgm:prSet presAssocID="{A0EF03EA-D257-415C-8819-3AF95BAF890B}" presName="sibTrans" presStyleCnt="0"/>
      <dgm:spPr/>
    </dgm:pt>
    <dgm:pt modelId="{9E300B90-DFB2-461B-B631-62FFA5C8685D}" type="pres">
      <dgm:prSet presAssocID="{3B029AF0-0209-4057-A454-5E1FDCAF5A2B}" presName="node" presStyleLbl="node1" presStyleIdx="8" presStyleCnt="12">
        <dgm:presLayoutVars>
          <dgm:bulletEnabled val="1"/>
        </dgm:presLayoutVars>
      </dgm:prSet>
      <dgm:spPr/>
    </dgm:pt>
    <dgm:pt modelId="{D23336BC-A542-42D8-A025-3F090A0F0DDE}" type="pres">
      <dgm:prSet presAssocID="{D0137B25-F661-448A-BEBE-84C95A0CDBAC}" presName="sibTrans" presStyleCnt="0"/>
      <dgm:spPr/>
    </dgm:pt>
    <dgm:pt modelId="{3725420E-A1B5-44E0-8F8F-7671654CD4A3}" type="pres">
      <dgm:prSet presAssocID="{B6643378-B16C-4285-8B68-D1AA4A3F0F5F}" presName="node" presStyleLbl="node1" presStyleIdx="9" presStyleCnt="12">
        <dgm:presLayoutVars>
          <dgm:bulletEnabled val="1"/>
        </dgm:presLayoutVars>
      </dgm:prSet>
      <dgm:spPr/>
    </dgm:pt>
    <dgm:pt modelId="{606D201F-B960-415D-8D7A-F02C1CEF8648}" type="pres">
      <dgm:prSet presAssocID="{1D8C8771-7F68-4385-BA8F-B8C20079EAB2}" presName="sibTrans" presStyleCnt="0"/>
      <dgm:spPr/>
    </dgm:pt>
    <dgm:pt modelId="{26FB783F-F4AE-403E-B5A2-E8F7162F8FF2}" type="pres">
      <dgm:prSet presAssocID="{22A847DF-3C6B-4C2E-BA15-67BD7944FC2B}" presName="node" presStyleLbl="node1" presStyleIdx="10" presStyleCnt="12">
        <dgm:presLayoutVars>
          <dgm:bulletEnabled val="1"/>
        </dgm:presLayoutVars>
      </dgm:prSet>
      <dgm:spPr/>
    </dgm:pt>
    <dgm:pt modelId="{3C82EC81-D26D-472F-9FED-F2EE9FD5AF32}" type="pres">
      <dgm:prSet presAssocID="{8EDF1D0B-8BDB-498D-988C-A55C828DC1B9}" presName="sibTrans" presStyleCnt="0"/>
      <dgm:spPr/>
    </dgm:pt>
    <dgm:pt modelId="{5A750CB6-D39B-4AA1-BD35-08B62F9A8EB0}" type="pres">
      <dgm:prSet presAssocID="{9DCFA6FD-5C31-494C-86ED-35043F9F5383}" presName="node" presStyleLbl="node1" presStyleIdx="11" presStyleCnt="12">
        <dgm:presLayoutVars>
          <dgm:bulletEnabled val="1"/>
        </dgm:presLayoutVars>
      </dgm:prSet>
      <dgm:spPr/>
    </dgm:pt>
  </dgm:ptLst>
  <dgm:cxnLst>
    <dgm:cxn modelId="{C5CA9801-F87D-4F5F-90F4-3C2C03B62D6C}" srcId="{CF92EA73-0310-46E6-8A8F-9CF24751CF47}" destId="{22A847DF-3C6B-4C2E-BA15-67BD7944FC2B}" srcOrd="10" destOrd="0" parTransId="{7E3BCA06-2F72-4C6C-B611-66B28CB4E423}" sibTransId="{8EDF1D0B-8BDB-498D-988C-A55C828DC1B9}"/>
    <dgm:cxn modelId="{99641208-4F12-4707-B374-E58BB5ED6E2D}" srcId="{CF92EA73-0310-46E6-8A8F-9CF24751CF47}" destId="{9981FD2B-0184-49D7-8C1E-532B450D1876}" srcOrd="5" destOrd="0" parTransId="{42233EFD-E41F-49C2-AACE-DD23C8E016B1}" sibTransId="{6DD4AD30-70AD-4877-A638-3C19866E1D9E}"/>
    <dgm:cxn modelId="{06DAE31C-6FF8-4270-B456-52734C6D1E6D}" type="presOf" srcId="{2EBCF99D-D150-4E5E-ABEA-CC56788657EB}" destId="{35FF1E6D-2786-4F94-829D-5C3426FA3E1C}" srcOrd="0" destOrd="0" presId="urn:microsoft.com/office/officeart/2005/8/layout/default"/>
    <dgm:cxn modelId="{55753022-715A-40A6-9D2D-80ADADE6B8B8}" srcId="{CF92EA73-0310-46E6-8A8F-9CF24751CF47}" destId="{6CA556A2-57A6-4984-8E4D-4B7603FA6C61}" srcOrd="1" destOrd="0" parTransId="{C561F0CC-93E7-4485-8734-47C63941DB4B}" sibTransId="{566B3D54-39AE-4666-ABC8-53F79015DA3A}"/>
    <dgm:cxn modelId="{1847FA3E-75D8-4B2A-82F8-B6C421AF8B16}" srcId="{CF92EA73-0310-46E6-8A8F-9CF24751CF47}" destId="{8FE824BA-C3A3-4E53-8EF7-4AF143097BB8}" srcOrd="3" destOrd="0" parTransId="{F7CA136F-EE80-4980-8983-4A5F45CDA77B}" sibTransId="{668BA291-F651-4EFF-B5CA-CA4CBB904AA0}"/>
    <dgm:cxn modelId="{4968054B-4D8B-41A3-9DDD-901C2B8E8733}" type="presOf" srcId="{8FE824BA-C3A3-4E53-8EF7-4AF143097BB8}" destId="{9768885E-0F76-4F25-A728-F584060B2075}" srcOrd="0" destOrd="0" presId="urn:microsoft.com/office/officeart/2005/8/layout/default"/>
    <dgm:cxn modelId="{C53EE06B-325C-4691-877C-ED6605D535A5}" type="presOf" srcId="{8850A4EC-411E-434E-973C-222CD0AEAA7E}" destId="{1DBCE876-F961-4831-B6A4-2118556BA09E}" srcOrd="0" destOrd="0" presId="urn:microsoft.com/office/officeart/2005/8/layout/default"/>
    <dgm:cxn modelId="{AF096D4E-9BE5-4A80-B59B-6867142AA288}" srcId="{CF92EA73-0310-46E6-8A8F-9CF24751CF47}" destId="{082FA60E-AF48-4BEB-8287-E40EDD99F458}" srcOrd="0" destOrd="0" parTransId="{3700751A-A643-4EBF-8A2E-401580FC191D}" sibTransId="{B45DAC67-A888-4C8F-B4BD-6517C6526B17}"/>
    <dgm:cxn modelId="{5FB7824F-04D1-47BA-9F73-9919B786A7D5}" srcId="{CF92EA73-0310-46E6-8A8F-9CF24751CF47}" destId="{2EBCF99D-D150-4E5E-ABEA-CC56788657EB}" srcOrd="2" destOrd="0" parTransId="{087E6785-FC74-485B-A546-1A180F1E03F6}" sibTransId="{92BBB552-A079-4164-8AC8-25DD87FC4BDB}"/>
    <dgm:cxn modelId="{5F86F257-B27D-4EF5-B446-7DDB98B20A6D}" type="presOf" srcId="{6CA556A2-57A6-4984-8E4D-4B7603FA6C61}" destId="{E9E48BAA-85C8-49A4-A491-2BCFEBC1FB1D}" srcOrd="0" destOrd="0" presId="urn:microsoft.com/office/officeart/2005/8/layout/default"/>
    <dgm:cxn modelId="{99215E80-DBA1-49EC-BF5F-16870AF0D94C}" type="presOf" srcId="{9981FD2B-0184-49D7-8C1E-532B450D1876}" destId="{9AF01A15-D34F-4565-82EE-E2D79FEB77D1}" srcOrd="0" destOrd="0" presId="urn:microsoft.com/office/officeart/2005/8/layout/default"/>
    <dgm:cxn modelId="{C5542782-C846-41EF-A41D-9EA107354006}" srcId="{CF92EA73-0310-46E6-8A8F-9CF24751CF47}" destId="{8850A4EC-411E-434E-973C-222CD0AEAA7E}" srcOrd="4" destOrd="0" parTransId="{17F326E0-673C-4E9B-8BF9-917144E8F1F3}" sibTransId="{3EA786D1-08C4-4304-80F6-756B2D7DEC94}"/>
    <dgm:cxn modelId="{11499182-49B7-41E0-8C1E-F2E50015B579}" type="presOf" srcId="{8C0D4B6B-0DF5-49AF-B14B-7A416C87BA03}" destId="{E01452B2-782C-47E7-95AC-947FACB89B94}" srcOrd="0" destOrd="0" presId="urn:microsoft.com/office/officeart/2005/8/layout/default"/>
    <dgm:cxn modelId="{D1DEBC89-237A-417B-BAB5-159FC6DAA61B}" srcId="{CF92EA73-0310-46E6-8A8F-9CF24751CF47}" destId="{3B029AF0-0209-4057-A454-5E1FDCAF5A2B}" srcOrd="8" destOrd="0" parTransId="{6C6C1469-29E4-494F-A98F-BCBA3A9141AF}" sibTransId="{D0137B25-F661-448A-BEBE-84C95A0CDBAC}"/>
    <dgm:cxn modelId="{63B3E7A0-AD7F-4B86-88DA-71802A268A4F}" type="presOf" srcId="{9DCFA6FD-5C31-494C-86ED-35043F9F5383}" destId="{5A750CB6-D39B-4AA1-BD35-08B62F9A8EB0}" srcOrd="0" destOrd="0" presId="urn:microsoft.com/office/officeart/2005/8/layout/default"/>
    <dgm:cxn modelId="{8C6062BC-F3AA-4F34-BBB8-B4F0C3AF5273}" srcId="{CF92EA73-0310-46E6-8A8F-9CF24751CF47}" destId="{B6643378-B16C-4285-8B68-D1AA4A3F0F5F}" srcOrd="9" destOrd="0" parTransId="{3D906031-1C3E-4CA2-A9E4-B54CDB6964DD}" sibTransId="{1D8C8771-7F68-4385-BA8F-B8C20079EAB2}"/>
    <dgm:cxn modelId="{A70C1CC6-35CF-48A5-B4DE-D5157387E54C}" type="presOf" srcId="{CF92EA73-0310-46E6-8A8F-9CF24751CF47}" destId="{C4431EC2-D6EC-4871-96CD-56FC8CB20EC8}" srcOrd="0" destOrd="0" presId="urn:microsoft.com/office/officeart/2005/8/layout/default"/>
    <dgm:cxn modelId="{460A5AC7-62E8-4289-A162-CBD44AE2D905}" srcId="{CF92EA73-0310-46E6-8A8F-9CF24751CF47}" destId="{8C0D4B6B-0DF5-49AF-B14B-7A416C87BA03}" srcOrd="7" destOrd="0" parTransId="{1347D224-5FF2-4517-AFB2-D31830492371}" sibTransId="{A0EF03EA-D257-415C-8819-3AF95BAF890B}"/>
    <dgm:cxn modelId="{9E0F96CC-9078-4214-BF1A-CAAAEF8B4C6A}" type="presOf" srcId="{22A847DF-3C6B-4C2E-BA15-67BD7944FC2B}" destId="{26FB783F-F4AE-403E-B5A2-E8F7162F8FF2}" srcOrd="0" destOrd="0" presId="urn:microsoft.com/office/officeart/2005/8/layout/default"/>
    <dgm:cxn modelId="{779ED2D4-C6BE-4DE3-B079-6A23A05B92E6}" srcId="{CF92EA73-0310-46E6-8A8F-9CF24751CF47}" destId="{1F6BB52C-7106-4AD9-A62F-131C40F37AC0}" srcOrd="6" destOrd="0" parTransId="{9D511D96-2D9A-4CFD-944C-36FC18559FC9}" sibTransId="{1986DB05-F5EB-4B6F-BA59-12F83284E0C2}"/>
    <dgm:cxn modelId="{E927E9D9-9986-4BC1-BBC3-0A44CAEB1443}" srcId="{CF92EA73-0310-46E6-8A8F-9CF24751CF47}" destId="{9DCFA6FD-5C31-494C-86ED-35043F9F5383}" srcOrd="11" destOrd="0" parTransId="{C1559AD5-D5DA-4C48-83C9-4A218F5C981E}" sibTransId="{90295C4D-5321-4426-988E-AA43C26884B8}"/>
    <dgm:cxn modelId="{9CFE35DD-AC21-4FC3-ABA4-45F9C5E415AB}" type="presOf" srcId="{B6643378-B16C-4285-8B68-D1AA4A3F0F5F}" destId="{3725420E-A1B5-44E0-8F8F-7671654CD4A3}" srcOrd="0" destOrd="0" presId="urn:microsoft.com/office/officeart/2005/8/layout/default"/>
    <dgm:cxn modelId="{196C4AE3-27D1-46A5-8C70-C5A9C46C5A9F}" type="presOf" srcId="{082FA60E-AF48-4BEB-8287-E40EDD99F458}" destId="{C77C10E4-A88D-4F17-A398-7086711FF842}" srcOrd="0" destOrd="0" presId="urn:microsoft.com/office/officeart/2005/8/layout/default"/>
    <dgm:cxn modelId="{9D548CE4-351B-4700-89C0-55F222BC4DFA}" type="presOf" srcId="{1F6BB52C-7106-4AD9-A62F-131C40F37AC0}" destId="{D2CD1D77-016F-4AA7-A5E9-6EF5F8B38960}" srcOrd="0" destOrd="0" presId="urn:microsoft.com/office/officeart/2005/8/layout/default"/>
    <dgm:cxn modelId="{3928B3EC-73DF-4CA3-8545-245A0716782C}" type="presOf" srcId="{3B029AF0-0209-4057-A454-5E1FDCAF5A2B}" destId="{9E300B90-DFB2-461B-B631-62FFA5C8685D}" srcOrd="0" destOrd="0" presId="urn:microsoft.com/office/officeart/2005/8/layout/default"/>
    <dgm:cxn modelId="{D21AB577-5BAE-4186-9074-BC735B45E4A8}" type="presParOf" srcId="{C4431EC2-D6EC-4871-96CD-56FC8CB20EC8}" destId="{C77C10E4-A88D-4F17-A398-7086711FF842}" srcOrd="0" destOrd="0" presId="urn:microsoft.com/office/officeart/2005/8/layout/default"/>
    <dgm:cxn modelId="{329480FA-DAC3-4F34-8B9A-03506A3C0C14}" type="presParOf" srcId="{C4431EC2-D6EC-4871-96CD-56FC8CB20EC8}" destId="{5C673DB2-F4AB-4776-A3DC-CA6C39EF3FEB}" srcOrd="1" destOrd="0" presId="urn:microsoft.com/office/officeart/2005/8/layout/default"/>
    <dgm:cxn modelId="{C0975499-D14E-4BFB-9CF5-FE5DDBD1BA1F}" type="presParOf" srcId="{C4431EC2-D6EC-4871-96CD-56FC8CB20EC8}" destId="{E9E48BAA-85C8-49A4-A491-2BCFEBC1FB1D}" srcOrd="2" destOrd="0" presId="urn:microsoft.com/office/officeart/2005/8/layout/default"/>
    <dgm:cxn modelId="{FAA9B9A9-A053-4E9B-9E84-3C4E14E9BA1B}" type="presParOf" srcId="{C4431EC2-D6EC-4871-96CD-56FC8CB20EC8}" destId="{2F0461A2-4078-4486-AE0C-86625BD0EF35}" srcOrd="3" destOrd="0" presId="urn:microsoft.com/office/officeart/2005/8/layout/default"/>
    <dgm:cxn modelId="{C94747C6-F494-4F32-8592-252898BA33E6}" type="presParOf" srcId="{C4431EC2-D6EC-4871-96CD-56FC8CB20EC8}" destId="{35FF1E6D-2786-4F94-829D-5C3426FA3E1C}" srcOrd="4" destOrd="0" presId="urn:microsoft.com/office/officeart/2005/8/layout/default"/>
    <dgm:cxn modelId="{28299C9B-42E5-4AC8-A5AC-F09DA684B49C}" type="presParOf" srcId="{C4431EC2-D6EC-4871-96CD-56FC8CB20EC8}" destId="{6BCBD172-944F-42B5-8EE6-33AE7DC9C419}" srcOrd="5" destOrd="0" presId="urn:microsoft.com/office/officeart/2005/8/layout/default"/>
    <dgm:cxn modelId="{1E429BD3-F987-4DB8-B858-081CF0F05959}" type="presParOf" srcId="{C4431EC2-D6EC-4871-96CD-56FC8CB20EC8}" destId="{9768885E-0F76-4F25-A728-F584060B2075}" srcOrd="6" destOrd="0" presId="urn:microsoft.com/office/officeart/2005/8/layout/default"/>
    <dgm:cxn modelId="{90C5FB6A-5BFE-49D6-BA70-FD1A6FF0BFAE}" type="presParOf" srcId="{C4431EC2-D6EC-4871-96CD-56FC8CB20EC8}" destId="{036BA1B1-7D1B-43EC-B02F-4D5320D48B45}" srcOrd="7" destOrd="0" presId="urn:microsoft.com/office/officeart/2005/8/layout/default"/>
    <dgm:cxn modelId="{C2CA2588-7241-4381-9474-6D1BFACF0111}" type="presParOf" srcId="{C4431EC2-D6EC-4871-96CD-56FC8CB20EC8}" destId="{1DBCE876-F961-4831-B6A4-2118556BA09E}" srcOrd="8" destOrd="0" presId="urn:microsoft.com/office/officeart/2005/8/layout/default"/>
    <dgm:cxn modelId="{8343222A-BB1B-4190-A253-0659D5FECC15}" type="presParOf" srcId="{C4431EC2-D6EC-4871-96CD-56FC8CB20EC8}" destId="{3BDD678A-F874-41A6-96D4-9E38FF15E9BB}" srcOrd="9" destOrd="0" presId="urn:microsoft.com/office/officeart/2005/8/layout/default"/>
    <dgm:cxn modelId="{0E411C45-90A7-4025-8627-43628F1A1B67}" type="presParOf" srcId="{C4431EC2-D6EC-4871-96CD-56FC8CB20EC8}" destId="{9AF01A15-D34F-4565-82EE-E2D79FEB77D1}" srcOrd="10" destOrd="0" presId="urn:microsoft.com/office/officeart/2005/8/layout/default"/>
    <dgm:cxn modelId="{20E8979A-B647-4DDB-BDB5-53FBF6206A78}" type="presParOf" srcId="{C4431EC2-D6EC-4871-96CD-56FC8CB20EC8}" destId="{7564B090-E4B9-4F92-B153-4525BE72CDDA}" srcOrd="11" destOrd="0" presId="urn:microsoft.com/office/officeart/2005/8/layout/default"/>
    <dgm:cxn modelId="{238F558F-A18E-4487-9A29-428DFB94FF80}" type="presParOf" srcId="{C4431EC2-D6EC-4871-96CD-56FC8CB20EC8}" destId="{D2CD1D77-016F-4AA7-A5E9-6EF5F8B38960}" srcOrd="12" destOrd="0" presId="urn:microsoft.com/office/officeart/2005/8/layout/default"/>
    <dgm:cxn modelId="{E9771DCB-23D6-458D-B031-4690ADD30ED4}" type="presParOf" srcId="{C4431EC2-D6EC-4871-96CD-56FC8CB20EC8}" destId="{4FD30104-16EB-46C1-A047-92FBAB29DFDA}" srcOrd="13" destOrd="0" presId="urn:microsoft.com/office/officeart/2005/8/layout/default"/>
    <dgm:cxn modelId="{D876DE86-136F-46C2-BF07-20302A4BD75B}" type="presParOf" srcId="{C4431EC2-D6EC-4871-96CD-56FC8CB20EC8}" destId="{E01452B2-782C-47E7-95AC-947FACB89B94}" srcOrd="14" destOrd="0" presId="urn:microsoft.com/office/officeart/2005/8/layout/default"/>
    <dgm:cxn modelId="{41BB9B26-27DA-433D-9B4E-52C46097662C}" type="presParOf" srcId="{C4431EC2-D6EC-4871-96CD-56FC8CB20EC8}" destId="{860801A9-DBDD-4874-BAFB-E80B900F9605}" srcOrd="15" destOrd="0" presId="urn:microsoft.com/office/officeart/2005/8/layout/default"/>
    <dgm:cxn modelId="{616C6313-E58E-4108-B68C-50A69C11B80A}" type="presParOf" srcId="{C4431EC2-D6EC-4871-96CD-56FC8CB20EC8}" destId="{9E300B90-DFB2-461B-B631-62FFA5C8685D}" srcOrd="16" destOrd="0" presId="urn:microsoft.com/office/officeart/2005/8/layout/default"/>
    <dgm:cxn modelId="{3462A8AE-4930-4EE3-9798-7F8C46629804}" type="presParOf" srcId="{C4431EC2-D6EC-4871-96CD-56FC8CB20EC8}" destId="{D23336BC-A542-42D8-A025-3F090A0F0DDE}" srcOrd="17" destOrd="0" presId="urn:microsoft.com/office/officeart/2005/8/layout/default"/>
    <dgm:cxn modelId="{F33A55C8-76E2-461A-9F6F-40331E441DE6}" type="presParOf" srcId="{C4431EC2-D6EC-4871-96CD-56FC8CB20EC8}" destId="{3725420E-A1B5-44E0-8F8F-7671654CD4A3}" srcOrd="18" destOrd="0" presId="urn:microsoft.com/office/officeart/2005/8/layout/default"/>
    <dgm:cxn modelId="{EE3EBC5F-EA05-4727-8EAA-85646FA74B7C}" type="presParOf" srcId="{C4431EC2-D6EC-4871-96CD-56FC8CB20EC8}" destId="{606D201F-B960-415D-8D7A-F02C1CEF8648}" srcOrd="19" destOrd="0" presId="urn:microsoft.com/office/officeart/2005/8/layout/default"/>
    <dgm:cxn modelId="{91FF79C7-EF77-4A2F-B098-148C245B3EAA}" type="presParOf" srcId="{C4431EC2-D6EC-4871-96CD-56FC8CB20EC8}" destId="{26FB783F-F4AE-403E-B5A2-E8F7162F8FF2}" srcOrd="20" destOrd="0" presId="urn:microsoft.com/office/officeart/2005/8/layout/default"/>
    <dgm:cxn modelId="{AE40655F-C064-44CA-8060-40F138D52C16}" type="presParOf" srcId="{C4431EC2-D6EC-4871-96CD-56FC8CB20EC8}" destId="{3C82EC81-D26D-472F-9FED-F2EE9FD5AF32}" srcOrd="21" destOrd="0" presId="urn:microsoft.com/office/officeart/2005/8/layout/default"/>
    <dgm:cxn modelId="{342EA33C-0322-4606-A8FF-FC766DA05C79}" type="presParOf" srcId="{C4431EC2-D6EC-4871-96CD-56FC8CB20EC8}" destId="{5A750CB6-D39B-4AA1-BD35-08B62F9A8EB0}" srcOrd="2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7C10E4-A88D-4F17-A398-7086711FF842}">
      <dsp:nvSpPr>
        <dsp:cNvPr id="0" name=""/>
        <dsp:cNvSpPr/>
      </dsp:nvSpPr>
      <dsp:spPr>
        <a:xfrm>
          <a:off x="573530" y="760"/>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Mindre nivåskillnader eller trappsteg</a:t>
          </a:r>
        </a:p>
      </dsp:txBody>
      <dsp:txXfrm>
        <a:off x="573530" y="760"/>
        <a:ext cx="1932158" cy="1159294"/>
      </dsp:txXfrm>
    </dsp:sp>
    <dsp:sp modelId="{E9E48BAA-85C8-49A4-A491-2BCFEBC1FB1D}">
      <dsp:nvSpPr>
        <dsp:cNvPr id="0" name=""/>
        <dsp:cNvSpPr/>
      </dsp:nvSpPr>
      <dsp:spPr>
        <a:xfrm>
          <a:off x="2698904" y="760"/>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Höga trösklar</a:t>
          </a:r>
        </a:p>
      </dsp:txBody>
      <dsp:txXfrm>
        <a:off x="2698904" y="760"/>
        <a:ext cx="1932158" cy="1159294"/>
      </dsp:txXfrm>
    </dsp:sp>
    <dsp:sp modelId="{35FF1E6D-2786-4F94-829D-5C3426FA3E1C}">
      <dsp:nvSpPr>
        <dsp:cNvPr id="0" name=""/>
        <dsp:cNvSpPr/>
      </dsp:nvSpPr>
      <dsp:spPr>
        <a:xfrm>
          <a:off x="4824278" y="760"/>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tx1"/>
              </a:solidFill>
            </a:rPr>
            <a:t>Avsaknad av ledstänger</a:t>
          </a:r>
        </a:p>
      </dsp:txBody>
      <dsp:txXfrm>
        <a:off x="4824278" y="760"/>
        <a:ext cx="1932158" cy="1159294"/>
      </dsp:txXfrm>
    </dsp:sp>
    <dsp:sp modelId="{9768885E-0F76-4F25-A728-F584060B2075}">
      <dsp:nvSpPr>
        <dsp:cNvPr id="0" name=""/>
        <dsp:cNvSpPr/>
      </dsp:nvSpPr>
      <dsp:spPr>
        <a:xfrm>
          <a:off x="6949652" y="760"/>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tx1"/>
              </a:solidFill>
            </a:rPr>
            <a:t>Tunga dörrar</a:t>
          </a:r>
        </a:p>
      </dsp:txBody>
      <dsp:txXfrm>
        <a:off x="6949652" y="760"/>
        <a:ext cx="1932158" cy="1159294"/>
      </dsp:txXfrm>
    </dsp:sp>
    <dsp:sp modelId="{1DBCE876-F961-4831-B6A4-2118556BA09E}">
      <dsp:nvSpPr>
        <dsp:cNvPr id="0" name=""/>
        <dsp:cNvSpPr/>
      </dsp:nvSpPr>
      <dsp:spPr>
        <a:xfrm>
          <a:off x="573530" y="1353271"/>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Dörröppnare eller andra manöverdon som är olämpligt placerade eller utformade</a:t>
          </a:r>
        </a:p>
      </dsp:txBody>
      <dsp:txXfrm>
        <a:off x="573530" y="1353271"/>
        <a:ext cx="1932158" cy="1159294"/>
      </dsp:txXfrm>
    </dsp:sp>
    <dsp:sp modelId="{9AF01A15-D34F-4565-82EE-E2D79FEB77D1}">
      <dsp:nvSpPr>
        <dsp:cNvPr id="0" name=""/>
        <dsp:cNvSpPr/>
      </dsp:nvSpPr>
      <dsp:spPr>
        <a:xfrm>
          <a:off x="2698904" y="1353271"/>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tx1"/>
              </a:solidFill>
            </a:rPr>
            <a:t>Dålig belysning</a:t>
          </a:r>
        </a:p>
      </dsp:txBody>
      <dsp:txXfrm>
        <a:off x="2698904" y="1353271"/>
        <a:ext cx="1932158" cy="1159294"/>
      </dsp:txXfrm>
    </dsp:sp>
    <dsp:sp modelId="{D2CD1D77-016F-4AA7-A5E9-6EF5F8B38960}">
      <dsp:nvSpPr>
        <dsp:cNvPr id="0" name=""/>
        <dsp:cNvSpPr/>
      </dsp:nvSpPr>
      <dsp:spPr>
        <a:xfrm>
          <a:off x="4824278" y="1353271"/>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solidFill>
                <a:schemeClr val="tx1"/>
              </a:solidFill>
            </a:rPr>
            <a:t>Dålig ljudmiljö</a:t>
          </a:r>
        </a:p>
      </dsp:txBody>
      <dsp:txXfrm>
        <a:off x="4824278" y="1353271"/>
        <a:ext cx="1932158" cy="1159294"/>
      </dsp:txXfrm>
    </dsp:sp>
    <dsp:sp modelId="{E01452B2-782C-47E7-95AC-947FACB89B94}">
      <dsp:nvSpPr>
        <dsp:cNvPr id="0" name=""/>
        <dsp:cNvSpPr/>
      </dsp:nvSpPr>
      <dsp:spPr>
        <a:xfrm>
          <a:off x="6949652" y="1353271"/>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Bristande </a:t>
          </a:r>
          <a:r>
            <a:rPr lang="en-US" sz="1500" kern="1200" dirty="0" err="1">
              <a:solidFill>
                <a:schemeClr val="tx1"/>
              </a:solidFill>
            </a:rPr>
            <a:t>kontrastmarkering</a:t>
          </a:r>
          <a:r>
            <a:rPr lang="en-US" sz="1500" kern="1200" dirty="0">
              <a:solidFill>
                <a:schemeClr val="tx1"/>
              </a:solidFill>
            </a:rPr>
            <a:t> och </a:t>
          </a:r>
          <a:r>
            <a:rPr lang="en-US" sz="1500" kern="1200" dirty="0" err="1">
              <a:solidFill>
                <a:schemeClr val="tx1"/>
              </a:solidFill>
            </a:rPr>
            <a:t>bristande</a:t>
          </a:r>
          <a:r>
            <a:rPr lang="en-US" sz="1500" kern="1200" dirty="0">
              <a:solidFill>
                <a:schemeClr val="tx1"/>
              </a:solidFill>
            </a:rPr>
            <a:t> </a:t>
          </a:r>
          <a:r>
            <a:rPr lang="en-US" sz="1500" kern="1200" dirty="0" err="1">
              <a:solidFill>
                <a:schemeClr val="tx1"/>
              </a:solidFill>
            </a:rPr>
            <a:t>varningsmarkering</a:t>
          </a:r>
          <a:endParaRPr lang="en-US" sz="1500" kern="1200" dirty="0">
            <a:solidFill>
              <a:schemeClr val="tx1"/>
            </a:solidFill>
          </a:endParaRPr>
        </a:p>
      </dsp:txBody>
      <dsp:txXfrm>
        <a:off x="6949652" y="1353271"/>
        <a:ext cx="1932158" cy="1159294"/>
      </dsp:txXfrm>
    </dsp:sp>
    <dsp:sp modelId="{9E300B90-DFB2-461B-B631-62FFA5C8685D}">
      <dsp:nvSpPr>
        <dsp:cNvPr id="0" name=""/>
        <dsp:cNvSpPr/>
      </dsp:nvSpPr>
      <dsp:spPr>
        <a:xfrm>
          <a:off x="573530" y="2705782"/>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Bristande utformning av orienterande skyltning</a:t>
          </a:r>
        </a:p>
      </dsp:txBody>
      <dsp:txXfrm>
        <a:off x="573530" y="2705782"/>
        <a:ext cx="1932158" cy="1159294"/>
      </dsp:txXfrm>
    </dsp:sp>
    <dsp:sp modelId="{3725420E-A1B5-44E0-8F8F-7671654CD4A3}">
      <dsp:nvSpPr>
        <dsp:cNvPr id="0" name=""/>
        <dsp:cNvSpPr/>
      </dsp:nvSpPr>
      <dsp:spPr>
        <a:xfrm>
          <a:off x="2698904" y="2705782"/>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Brist på teleslinga eller någon annan teknisk lösning i receptioner</a:t>
          </a:r>
        </a:p>
      </dsp:txBody>
      <dsp:txXfrm>
        <a:off x="2698904" y="2705782"/>
        <a:ext cx="1932158" cy="1159294"/>
      </dsp:txXfrm>
    </dsp:sp>
    <dsp:sp modelId="{26FB783F-F4AE-403E-B5A2-E8F7162F8FF2}">
      <dsp:nvSpPr>
        <dsp:cNvPr id="0" name=""/>
        <dsp:cNvSpPr/>
      </dsp:nvSpPr>
      <dsp:spPr>
        <a:xfrm>
          <a:off x="4824278" y="2705782"/>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sv-SE" sz="1500" b="0" i="0" kern="1200" dirty="0">
              <a:solidFill>
                <a:schemeClr val="tx1"/>
              </a:solidFill>
            </a:rPr>
            <a:t>Bristande utformning av parkeringsplatser för rörelsehindrade</a:t>
          </a:r>
          <a:endParaRPr lang="en-US" sz="1500" kern="1200" dirty="0">
            <a:solidFill>
              <a:schemeClr val="tx1"/>
            </a:solidFill>
          </a:endParaRPr>
        </a:p>
      </dsp:txBody>
      <dsp:txXfrm>
        <a:off x="4824278" y="2705782"/>
        <a:ext cx="1932158" cy="1159294"/>
      </dsp:txXfrm>
    </dsp:sp>
    <dsp:sp modelId="{5A750CB6-D39B-4AA1-BD35-08B62F9A8EB0}">
      <dsp:nvSpPr>
        <dsp:cNvPr id="0" name=""/>
        <dsp:cNvSpPr/>
      </dsp:nvSpPr>
      <dsp:spPr>
        <a:xfrm>
          <a:off x="6949652" y="2705782"/>
          <a:ext cx="1932158" cy="1159294"/>
        </a:xfrm>
        <a:prstGeom prst="rect">
          <a:avLst/>
        </a:prstGeom>
        <a:solidFill>
          <a:schemeClr val="bg2"/>
        </a:solidFill>
        <a:ln>
          <a:solidFill>
            <a:schemeClr val="bg2"/>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Brister i utformning och placering av fast inredning.</a:t>
          </a:r>
        </a:p>
      </dsp:txBody>
      <dsp:txXfrm>
        <a:off x="6949652" y="2705782"/>
        <a:ext cx="1932158" cy="115929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682187" cy="467629"/>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506044" y="0"/>
            <a:ext cx="2682187" cy="467629"/>
          </a:xfrm>
          <a:prstGeom prst="rect">
            <a:avLst/>
          </a:prstGeom>
        </p:spPr>
        <p:txBody>
          <a:bodyPr vert="horz" lIns="91440" tIns="45720" rIns="91440" bIns="45720" rtlCol="0"/>
          <a:lstStyle>
            <a:lvl1pPr algn="r">
              <a:defRPr sz="1200"/>
            </a:lvl1pPr>
          </a:lstStyle>
          <a:p>
            <a:fld id="{85195CB1-8D9E-4D39-BD5A-3714F899CBAC}" type="datetimeFigureOut">
              <a:rPr lang="sv-SE" smtClean="0"/>
              <a:t>2024-06-14</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852585"/>
            <a:ext cx="2682187" cy="467628"/>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506044" y="8852585"/>
            <a:ext cx="2682187" cy="467628"/>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936" userDrawn="1">
          <p15:clr>
            <a:srgbClr val="F26B43"/>
          </p15:clr>
        </p15:guide>
        <p15:guide id="2" pos="195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682187" cy="467629"/>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506044" y="0"/>
            <a:ext cx="2682187" cy="467629"/>
          </a:xfrm>
          <a:prstGeom prst="rect">
            <a:avLst/>
          </a:prstGeom>
        </p:spPr>
        <p:txBody>
          <a:bodyPr vert="horz" lIns="91440" tIns="45720" rIns="91440" bIns="45720" rtlCol="0"/>
          <a:lstStyle>
            <a:lvl1pPr algn="r">
              <a:defRPr sz="1200"/>
            </a:lvl1pPr>
          </a:lstStyle>
          <a:p>
            <a:fld id="{CD69FF5E-32DB-4A63-9882-8F301C111A15}" type="datetimeFigureOut">
              <a:rPr lang="sv-SE" smtClean="0"/>
              <a:t>2024-06-14</a:t>
            </a:fld>
            <a:endParaRPr lang="sv-SE"/>
          </a:p>
        </p:txBody>
      </p:sp>
      <p:sp>
        <p:nvSpPr>
          <p:cNvPr id="4" name="Platshållare för bildobjekt 3"/>
          <p:cNvSpPr>
            <a:spLocks noGrp="1" noRot="1" noChangeAspect="1"/>
          </p:cNvSpPr>
          <p:nvPr>
            <p:ph type="sldImg" idx="2"/>
          </p:nvPr>
        </p:nvSpPr>
        <p:spPr>
          <a:xfrm>
            <a:off x="300038" y="1165225"/>
            <a:ext cx="5589587" cy="3144838"/>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18967" y="4485352"/>
            <a:ext cx="4951730" cy="3669834"/>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852585"/>
            <a:ext cx="2682187" cy="467628"/>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506044" y="8852585"/>
            <a:ext cx="2682187" cy="467628"/>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936" userDrawn="1">
          <p15:clr>
            <a:srgbClr val="F26B43"/>
          </p15:clr>
        </p15:guide>
        <p15:guide id="2" pos="195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150696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8573103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768931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22138170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29686934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3142148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485284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8185991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4446969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sz="1800" dirty="0">
              <a:effectLst/>
              <a:latin typeface="Calibri" panose="020F0502020204030204" pitchFamily="34" charset="0"/>
              <a:ea typeface="Calibri" panose="020F0502020204030204" pitchFamily="34" charset="0"/>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3710400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endParaRPr lang="sv-SE"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29739664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421144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890751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b="0" i="0" dirty="0">
                <a:solidFill>
                  <a:srgbClr val="494746"/>
                </a:solidFill>
                <a:effectLst/>
                <a:latin typeface="Arial" panose="020B0604020202020204" pitchFamily="34" charset="0"/>
              </a:rPr>
              <a:t>Nu går det att se när anläggningsbilder har laddats upp under media-fliken.</a:t>
            </a:r>
          </a:p>
          <a:p>
            <a:pPr algn="l"/>
            <a:r>
              <a:rPr lang="sv-SE" b="0" i="0" dirty="0">
                <a:solidFill>
                  <a:srgbClr val="494746"/>
                </a:solidFill>
                <a:effectLst/>
                <a:latin typeface="Arial" panose="020B0604020202020204" pitchFamily="34" charset="0"/>
              </a:rPr>
              <a:t>Uppladdningsdatum visas nu under anläggningsbilder. Datum finns på alla inlagda bilder sedan 2019. Syns inte publikt men kan vara bra om man ska uppdatera en inventering kan man passa på att ta en ny anläggning.</a:t>
            </a:r>
          </a:p>
          <a:p>
            <a:pPr algn="l"/>
            <a:endParaRPr lang="sv-SE" b="0" i="0" dirty="0">
              <a:solidFill>
                <a:srgbClr val="494746"/>
              </a:solidFill>
              <a:effectLst/>
              <a:latin typeface="Arial" panose="020B0604020202020204" pitchFamily="34" charset="0"/>
            </a:endParaRPr>
          </a:p>
          <a:p>
            <a:pPr algn="l"/>
            <a:endParaRPr lang="sv-SE" b="0" i="0" dirty="0">
              <a:solidFill>
                <a:srgbClr val="494746"/>
              </a:solidFill>
              <a:effectLst/>
              <a:latin typeface="Arial" panose="020B0604020202020204" pitchFamily="34" charset="0"/>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783317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lgn="l">
              <a:buFont typeface="Arial" panose="020B0604020202020204" pitchFamily="34" charset="0"/>
              <a:buChar char="•"/>
            </a:pPr>
            <a:r>
              <a:rPr lang="sv-SE" b="0" i="0" dirty="0">
                <a:solidFill>
                  <a:srgbClr val="494746"/>
                </a:solidFill>
                <a:effectLst/>
                <a:latin typeface="Arial" panose="020B0604020202020204" pitchFamily="34" charset="0"/>
              </a:rPr>
              <a:t>Nytt formulär för utomhusbassänger.</a:t>
            </a:r>
          </a:p>
          <a:p>
            <a:pPr algn="l"/>
            <a:r>
              <a:rPr lang="sv-SE" b="0" i="0" dirty="0">
                <a:solidFill>
                  <a:srgbClr val="494746"/>
                </a:solidFill>
                <a:effectLst/>
                <a:latin typeface="Arial" panose="020B0604020202020204" pitchFamily="34" charset="0"/>
              </a:rPr>
              <a:t>Nu går det att inventera utomhusbassänger, dock går det inte att utvärdera bassängen via en TD-uppföljningsrapport. Anledningen är att det saknas stöd för detta i </a:t>
            </a:r>
            <a:r>
              <a:rPr lang="sv-SE" b="0" i="0" dirty="0" err="1">
                <a:solidFill>
                  <a:srgbClr val="494746"/>
                </a:solidFill>
                <a:effectLst/>
                <a:latin typeface="Arial" panose="020B0604020202020204" pitchFamily="34" charset="0"/>
              </a:rPr>
              <a:t>VGR:s</a:t>
            </a:r>
            <a:r>
              <a:rPr lang="sv-SE" b="0" i="0" dirty="0">
                <a:solidFill>
                  <a:srgbClr val="494746"/>
                </a:solidFill>
                <a:effectLst/>
                <a:latin typeface="Arial" panose="020B0604020202020204" pitchFamily="34" charset="0"/>
              </a:rPr>
              <a:t> riktlinjer för fysisk tillgänglighet "Riktlinjer och standarder för fysisk tillgänglighet". Annars går det att publicera som vanligt.</a:t>
            </a:r>
          </a:p>
          <a:p>
            <a:pPr algn="l"/>
            <a:endParaRPr lang="sv-SE" b="0" i="0" dirty="0">
              <a:solidFill>
                <a:srgbClr val="494746"/>
              </a:solidFill>
              <a:effectLst/>
              <a:latin typeface="Arial" panose="020B0604020202020204" pitchFamily="34" charset="0"/>
            </a:endParaRPr>
          </a:p>
          <a:p>
            <a:pPr marL="171450" indent="-171450" algn="l">
              <a:buFont typeface="Arial" panose="020B0604020202020204" pitchFamily="34" charset="0"/>
              <a:buChar char="•"/>
            </a:pPr>
            <a:r>
              <a:rPr lang="sv-SE" b="0" i="0" dirty="0">
                <a:solidFill>
                  <a:srgbClr val="494746"/>
                </a:solidFill>
                <a:effectLst/>
                <a:latin typeface="Arial" panose="020B0604020202020204" pitchFamily="34" charset="0"/>
              </a:rPr>
              <a:t>Buggfix mobiltelefoner. Vissa tyckte att TD gick för långsamt i mobiltelefoner det senaste och det berodde det på en IOS-uppdatering som påverkade inläsningen.</a:t>
            </a:r>
          </a:p>
          <a:p>
            <a:pPr algn="l"/>
            <a:endParaRPr lang="sv-SE" b="0" i="0" dirty="0">
              <a:solidFill>
                <a:srgbClr val="494746"/>
              </a:solidFill>
              <a:effectLst/>
              <a:latin typeface="Arial" panose="020B0604020202020204" pitchFamily="34" charset="0"/>
            </a:endParaRPr>
          </a:p>
          <a:p>
            <a:pPr marL="171450" indent="-171450" algn="l">
              <a:buFont typeface="Arial" panose="020B0604020202020204" pitchFamily="34" charset="0"/>
              <a:buChar char="•"/>
            </a:pPr>
            <a:r>
              <a:rPr lang="sv-SE" b="0" i="0" dirty="0">
                <a:solidFill>
                  <a:srgbClr val="494746"/>
                </a:solidFill>
                <a:effectLst/>
                <a:latin typeface="Arial" panose="020B0604020202020204" pitchFamily="34" charset="0"/>
              </a:rPr>
              <a:t>Två nya filmer cirka 3 min. 40 sec kommer finnas på T-Ds hemsida och läggas ut på vår </a:t>
            </a:r>
            <a:r>
              <a:rPr lang="sv-SE" b="0" i="0" dirty="0" err="1">
                <a:solidFill>
                  <a:srgbClr val="494746"/>
                </a:solidFill>
                <a:effectLst/>
                <a:latin typeface="Arial" panose="020B0604020202020204" pitchFamily="34" charset="0"/>
              </a:rPr>
              <a:t>instagram</a:t>
            </a:r>
            <a:r>
              <a:rPr lang="sv-SE" b="0" i="0" dirty="0">
                <a:solidFill>
                  <a:srgbClr val="494746"/>
                </a:solidFill>
                <a:effectLst/>
                <a:latin typeface="Arial" panose="020B0604020202020204" pitchFamily="34" charset="0"/>
              </a:rPr>
              <a:t> och samt olika kanaler .</a:t>
            </a:r>
          </a:p>
          <a:p>
            <a:pPr marL="0" indent="0" algn="l">
              <a:buFont typeface="Arial" panose="020B0604020202020204" pitchFamily="34" charset="0"/>
              <a:buNone/>
            </a:pPr>
            <a:endParaRPr lang="sv-SE" b="0" i="0" dirty="0">
              <a:solidFill>
                <a:srgbClr val="494746"/>
              </a:solidFill>
              <a:effectLst/>
              <a:latin typeface="Arial" panose="020B0604020202020204" pitchFamily="34" charset="0"/>
            </a:endParaRPr>
          </a:p>
          <a:p>
            <a:pPr marL="0" indent="0" algn="l">
              <a:buFont typeface="Arial" panose="020B0604020202020204" pitchFamily="34" charset="0"/>
              <a:buNone/>
            </a:pPr>
            <a:r>
              <a:rPr lang="sv-SE" b="0" i="0" dirty="0">
                <a:solidFill>
                  <a:srgbClr val="494746"/>
                </a:solidFill>
                <a:effectLst/>
                <a:latin typeface="Arial" panose="020B0604020202020204" pitchFamily="34" charset="0"/>
              </a:rPr>
              <a:t>Länk till filmen: https://www.t-d.se/om-td/material/ovriga-filmer/</a:t>
            </a:r>
          </a:p>
          <a:p>
            <a:pPr marL="0" indent="0" algn="l">
              <a:buFont typeface="Arial" panose="020B0604020202020204" pitchFamily="34" charset="0"/>
              <a:buNone/>
            </a:pPr>
            <a:endParaRPr lang="sv-SE" b="0" i="0" dirty="0">
              <a:solidFill>
                <a:srgbClr val="494746"/>
              </a:solidFill>
              <a:effectLst/>
              <a:latin typeface="Arial" panose="020B0604020202020204" pitchFamily="34" charset="0"/>
            </a:endParaRPr>
          </a:p>
          <a:p>
            <a:pPr algn="l"/>
            <a:endParaRPr lang="sv-SE" b="0" i="0" dirty="0">
              <a:solidFill>
                <a:srgbClr val="494746"/>
              </a:solidFill>
              <a:effectLst/>
              <a:latin typeface="Arial" panose="020B0604020202020204" pitchFamily="34" charset="0"/>
            </a:endParaRPr>
          </a:p>
          <a:p>
            <a:pPr algn="l"/>
            <a:endParaRPr lang="sv-SE" b="0" i="0" dirty="0">
              <a:solidFill>
                <a:srgbClr val="494746"/>
              </a:solidFill>
              <a:effectLst/>
              <a:latin typeface="Arial" panose="020B0604020202020204" pitchFamily="34" charset="0"/>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3838975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2331330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2495898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03776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22553836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2024-06-14</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2024-06-14</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449919CC-FCCC-462B-90F7-FDB1C3036901}" type="datetime1">
              <a:rPr lang="sv-SE" smtClean="0"/>
              <a:t>2024-06-14</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3667569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dirty="0"/>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28BA2D1C-1682-4309-A94F-F81E0792C26F}" type="datetime1">
              <a:rPr lang="sv-SE" smtClean="0"/>
              <a:t>2024-06-14</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667198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7111D353-AF75-4CB5-8EEB-730C8694A941}" type="datetime1">
              <a:rPr lang="sv-SE" smtClean="0"/>
              <a:t>2024-06-14</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r>
              <a:rPr lang="sv-SE"/>
              <a:t>Fastighet, stöd och service den xx juni 2023 </a:t>
            </a:r>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10558708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538ED9F4-27CD-4687-AEBE-AF0827A4EC21}" type="datetime1">
              <a:rPr lang="sv-SE" smtClean="0"/>
              <a:t>2024-06-14</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22388867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8A127E8D-31C6-498F-A533-22A76CF5D601}" type="datetime1">
              <a:rPr lang="sv-SE" smtClean="0"/>
              <a:t>2024-06-14</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1860078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3E10D11F-1DD8-40C3-88C7-20444BFC793E}" type="datetime1">
              <a:rPr lang="sv-SE" smtClean="0"/>
              <a:t>2024-06-14</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347508431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320351FB-E1D8-49F9-AC34-415FF103711D}" type="datetime1">
              <a:rPr lang="sv-SE" smtClean="0"/>
              <a:t>2024-06-14</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30037659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E35AD0B9-7464-488F-9C03-FEC15CF012CA}" type="datetime1">
              <a:rPr lang="sv-SE" smtClean="0"/>
              <a:t>2024-06-14</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6082916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DE031C20-9E83-4BE8-95DF-8962F9F7C224}" type="datetime1">
              <a:rPr lang="sv-SE" smtClean="0"/>
              <a:t>2024-06-14</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r>
              <a:rPr lang="sv-SE"/>
              <a:t>Fastighet, stöd och service den xx juni 2023 </a:t>
            </a:r>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spTree>
    <p:extLst>
      <p:ext uri="{BB962C8B-B14F-4D97-AF65-F5344CB8AC3E}">
        <p14:creationId xmlns:p14="http://schemas.microsoft.com/office/powerpoint/2010/main" val="3173145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2024-06-14</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1F439CF9-7D12-4BB9-B5BF-74834A5DB9E8}" type="datetime1">
              <a:rPr lang="sv-SE" smtClean="0"/>
              <a:t>2024-06-14</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r>
              <a:rPr lang="sv-SE"/>
              <a:t>Fastighet, stöd och service den xx juni 2023 </a:t>
            </a:r>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spTree>
    <p:extLst>
      <p:ext uri="{BB962C8B-B14F-4D97-AF65-F5344CB8AC3E}">
        <p14:creationId xmlns:p14="http://schemas.microsoft.com/office/powerpoint/2010/main" val="2434806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2024-06-14</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2024-06-14</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2024-06-14</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2024-06-14</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2024-06-14</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2024-06-14</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2024-06-14</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2024-06-14</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2AE236AE-A62D-4E86-990E-958383913D3E}" type="datetime1">
              <a:rPr lang="sv-SE" smtClean="0"/>
              <a:t>2024-06-14</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r>
              <a:rPr lang="sv-SE"/>
              <a:t>Fastighet, stöd och service den xx juni 2023 </a:t>
            </a:r>
            <a:endParaRPr lang="sv-SE" dirty="0"/>
          </a:p>
        </p:txBody>
      </p:sp>
    </p:spTree>
    <p:extLst>
      <p:ext uri="{BB962C8B-B14F-4D97-AF65-F5344CB8AC3E}">
        <p14:creationId xmlns:p14="http://schemas.microsoft.com/office/powerpoint/2010/main" val="302192476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Lst>
  <p:hf sldNum="0" hd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hyperlink" Target="https://www.instagram.com/tillganglighetsdatabase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hyperlink" Target="https://www.t-d.se/" TargetMode="External"/><Relationship Id="rId4" Type="http://schemas.openxmlformats.org/officeDocument/2006/relationships/image" Target="../media/image5.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hyperlink" Target="https://www.boverket.se/sv/om-boverket/boverkets-uppdrag/aktuella-uppdrag/avhjalpta-hinder/" TargetMode="External"/><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www.boverket.se/sv/PBL-kunskapsbanken/regler-om-byggande/krav-pa-byggnadsverk-tomter-mm/retroaktiva/enkelt/"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hyperlink" Target="https://www.boverket.se/sv/PBL-kunskapsbanken/pbl-akademin/pbl-webbutbildningar/" TargetMode="External"/><Relationship Id="rId4" Type="http://schemas.openxmlformats.org/officeDocument/2006/relationships/hyperlink" Target="https://www.boverket.se/sv/om-boverket/publicerat-av-boverket/publikationer/2005/enklare-utan-hinder-/"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p:txBody>
          <a:bodyPr/>
          <a:lstStyle/>
          <a:p>
            <a:r>
              <a:rPr lang="sv-SE" sz="3600"/>
              <a:t>Tematräff för avtalsadministratör</a:t>
            </a:r>
            <a:endParaRPr lang="sv-SE"/>
          </a:p>
        </p:txBody>
      </p:sp>
      <p:sp>
        <p:nvSpPr>
          <p:cNvPr id="14" name="Underrubrik 13">
            <a:extLst>
              <a:ext uri="{FF2B5EF4-FFF2-40B4-BE49-F238E27FC236}">
                <a16:creationId xmlns:a16="http://schemas.microsoft.com/office/drawing/2014/main" id="{510AC7A5-F388-E05E-5DBD-7BBE22FEEF82}"/>
              </a:ext>
            </a:extLst>
          </p:cNvPr>
          <p:cNvSpPr>
            <a:spLocks noGrp="1"/>
          </p:cNvSpPr>
          <p:nvPr>
            <p:ph type="subTitle" idx="1"/>
          </p:nvPr>
        </p:nvSpPr>
        <p:spPr/>
        <p:txBody>
          <a:bodyPr/>
          <a:lstStyle/>
          <a:p>
            <a:r>
              <a:rPr lang="sv-SE"/>
              <a:t>2024-05-31</a:t>
            </a: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326234" y="6030915"/>
            <a:ext cx="2147886" cy="435093"/>
          </a:xfrm>
          <a:prstGeom prst="rect">
            <a:avLst/>
          </a:prstGeom>
        </p:spPr>
      </p:pic>
      <p:pic>
        <p:nvPicPr>
          <p:cNvPr id="5" name="Bildobjekt 4" descr="TD symbol som länkar till TD:s webbplats">
            <a:hlinkClick r:id="rId5"/>
            <a:extLst>
              <a:ext uri="{FF2B5EF4-FFF2-40B4-BE49-F238E27FC236}">
                <a16:creationId xmlns:a16="http://schemas.microsoft.com/office/drawing/2014/main" id="{A1F4058B-AA0E-217D-2256-9B2CE1DD1F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76828" y="5917048"/>
            <a:ext cx="560447" cy="560447"/>
          </a:xfrm>
          <a:prstGeom prst="rect">
            <a:avLst/>
          </a:prstGeom>
        </p:spPr>
      </p:pic>
      <p:pic>
        <p:nvPicPr>
          <p:cNvPr id="6" name="Bildobjekt 5" descr="Symbol som länkar till TD:s instagramkonto ">
            <a:hlinkClick r:id="rId7"/>
            <a:extLst>
              <a:ext uri="{FF2B5EF4-FFF2-40B4-BE49-F238E27FC236}">
                <a16:creationId xmlns:a16="http://schemas.microsoft.com/office/drawing/2014/main" id="{3087C321-B6B2-B57C-6DD7-1D4906AB397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5553" y="5906465"/>
            <a:ext cx="560447" cy="560447"/>
          </a:xfrm>
          <a:prstGeom prst="rect">
            <a:avLst/>
          </a:prstGeom>
        </p:spPr>
      </p:pic>
    </p:spTree>
    <p:extLst>
      <p:ext uri="{BB962C8B-B14F-4D97-AF65-F5344CB8AC3E}">
        <p14:creationId xmlns:p14="http://schemas.microsoft.com/office/powerpoint/2010/main" val="387533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827F72FC-ECB4-E902-2449-59ADFCB454F7}"/>
              </a:ext>
            </a:extLst>
          </p:cNvPr>
          <p:cNvSpPr>
            <a:spLocks noGrp="1"/>
          </p:cNvSpPr>
          <p:nvPr>
            <p:ph type="title"/>
          </p:nvPr>
        </p:nvSpPr>
        <p:spPr>
          <a:xfrm>
            <a:off x="819611" y="324998"/>
            <a:ext cx="9448854" cy="1047750"/>
          </a:xfrm>
        </p:spPr>
        <p:txBody>
          <a:bodyPr/>
          <a:lstStyle/>
          <a:p>
            <a:pPr algn="l" fontAlgn="base"/>
            <a:r>
              <a:rPr lang="sv-SE" i="0" dirty="0">
                <a:solidFill>
                  <a:srgbClr val="434343"/>
                </a:solidFill>
                <a:effectLst/>
              </a:rPr>
              <a:t>Syftet med reglerna:</a:t>
            </a:r>
          </a:p>
        </p:txBody>
      </p:sp>
      <p:sp>
        <p:nvSpPr>
          <p:cNvPr id="2" name="textruta 1">
            <a:extLst>
              <a:ext uri="{FF2B5EF4-FFF2-40B4-BE49-F238E27FC236}">
                <a16:creationId xmlns:a16="http://schemas.microsoft.com/office/drawing/2014/main" id="{EB0A0A90-2088-072F-1238-54F73321703D}"/>
              </a:ext>
            </a:extLst>
          </p:cNvPr>
          <p:cNvSpPr txBox="1"/>
          <p:nvPr/>
        </p:nvSpPr>
        <p:spPr>
          <a:xfrm>
            <a:off x="690011" y="1437947"/>
            <a:ext cx="8919121" cy="4493538"/>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1800" b="0" i="0" u="none" strike="noStrike" kern="1200" cap="none" spc="0" normalizeH="0" baseline="0" noProof="0" dirty="0">
              <a:ln>
                <a:noFill/>
              </a:ln>
              <a:solidFill>
                <a:prstClr val="black"/>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Reglerna är till för att så många som möjligt ska kunna få tillträde till och använda lokaler.</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En ökad tillgänglighet i miljön underlättar dessutom för alla som använder den. </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Reglerna gäller tillgänglighet och användbarhet för personer med nedsatt rörelse- eller orienteringsförmåga.</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1" i="0" u="none" strike="noStrike" kern="1200" cap="none" spc="0" normalizeH="0" baseline="0" noProof="0" dirty="0">
              <a:ln>
                <a:noFill/>
              </a:ln>
              <a:solidFill>
                <a:srgbClr val="434343"/>
              </a:solidFill>
              <a:effectLst/>
              <a:uLnTx/>
              <a:uFillTx/>
              <a:latin typeface="Verdana"/>
              <a:ea typeface="+mn-ea"/>
              <a:cs typeface="+mn-cs"/>
            </a:endParaRPr>
          </a:p>
        </p:txBody>
      </p:sp>
    </p:spTree>
    <p:extLst>
      <p:ext uri="{BB962C8B-B14F-4D97-AF65-F5344CB8AC3E}">
        <p14:creationId xmlns:p14="http://schemas.microsoft.com/office/powerpoint/2010/main" val="3900202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827F72FC-ECB4-E902-2449-59ADFCB454F7}"/>
              </a:ext>
            </a:extLst>
          </p:cNvPr>
          <p:cNvSpPr>
            <a:spLocks noGrp="1"/>
          </p:cNvSpPr>
          <p:nvPr>
            <p:ph type="title"/>
          </p:nvPr>
        </p:nvSpPr>
        <p:spPr>
          <a:xfrm>
            <a:off x="819611" y="324998"/>
            <a:ext cx="9448854" cy="1047750"/>
          </a:xfrm>
        </p:spPr>
        <p:txBody>
          <a:bodyPr/>
          <a:lstStyle/>
          <a:p>
            <a:r>
              <a:rPr lang="sv-SE" dirty="0"/>
              <a:t>Var gäller reglerna:</a:t>
            </a:r>
          </a:p>
        </p:txBody>
      </p:sp>
      <p:sp>
        <p:nvSpPr>
          <p:cNvPr id="2" name="textruta 1">
            <a:extLst>
              <a:ext uri="{FF2B5EF4-FFF2-40B4-BE49-F238E27FC236}">
                <a16:creationId xmlns:a16="http://schemas.microsoft.com/office/drawing/2014/main" id="{EB0A0A90-2088-072F-1238-54F73321703D}"/>
              </a:ext>
            </a:extLst>
          </p:cNvPr>
          <p:cNvSpPr txBox="1"/>
          <p:nvPr/>
        </p:nvSpPr>
        <p:spPr>
          <a:xfrm>
            <a:off x="819611" y="1761947"/>
            <a:ext cx="8919121" cy="5016758"/>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Enkelt avhjälpta hinder gäller i </a:t>
            </a:r>
            <a:r>
              <a:rPr kumimoji="0" lang="sv-SE" sz="2200" b="1" i="0" u="none" strike="noStrike" kern="1200" cap="none" spc="0" normalizeH="0" baseline="0" noProof="0" dirty="0">
                <a:ln>
                  <a:noFill/>
                </a:ln>
                <a:solidFill>
                  <a:prstClr val="black"/>
                </a:solidFill>
                <a:effectLst/>
                <a:uLnTx/>
                <a:uFillTx/>
                <a:latin typeface="Verdana"/>
                <a:ea typeface="+mn-ea"/>
                <a:cs typeface="+mn-cs"/>
              </a:rPr>
              <a:t>publika lokaler</a:t>
            </a:r>
            <a:r>
              <a:rPr kumimoji="0" lang="sv-SE" sz="2200" b="0" i="0" u="none" strike="noStrike" kern="1200" cap="none" spc="0" normalizeH="0" baseline="0" noProof="0" dirty="0">
                <a:ln>
                  <a:noFill/>
                </a:ln>
                <a:solidFill>
                  <a:prstClr val="black"/>
                </a:solidFill>
                <a:effectLst/>
                <a:uLnTx/>
                <a:uFillTx/>
                <a:latin typeface="Verdana"/>
                <a:ea typeface="+mn-ea"/>
                <a:cs typeface="+mn-cs"/>
              </a:rPr>
              <a:t> och på </a:t>
            </a:r>
            <a:r>
              <a:rPr kumimoji="0" lang="sv-SE" sz="2200" b="1" i="0" u="none" strike="noStrike" kern="1200" cap="none" spc="0" normalizeH="0" baseline="0" noProof="0" dirty="0">
                <a:ln>
                  <a:noFill/>
                </a:ln>
                <a:solidFill>
                  <a:prstClr val="black"/>
                </a:solidFill>
                <a:effectLst/>
                <a:uLnTx/>
                <a:uFillTx/>
                <a:latin typeface="Verdana"/>
                <a:ea typeface="+mn-ea"/>
                <a:cs typeface="+mn-cs"/>
              </a:rPr>
              <a:t>allmänna platser</a:t>
            </a:r>
            <a:r>
              <a:rPr kumimoji="0" lang="sv-SE" sz="2200" b="0" i="0" u="none" strike="noStrike" kern="1200" cap="none" spc="0" normalizeH="0" baseline="0" noProof="0" dirty="0">
                <a:ln>
                  <a:noFill/>
                </a:ln>
                <a:solidFill>
                  <a:prstClr val="black"/>
                </a:solidFill>
                <a:effectLst/>
                <a:uLnTx/>
                <a:uFillTx/>
                <a:latin typeface="Verdana"/>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285750" marR="0" lvl="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De delar av lokaler dit </a:t>
            </a:r>
            <a:r>
              <a:rPr kumimoji="0" lang="sv-SE" sz="2200" b="1" i="0" u="none" strike="noStrike" kern="1200" cap="none" spc="0" normalizeH="0" baseline="0" noProof="0" dirty="0">
                <a:ln>
                  <a:noFill/>
                </a:ln>
                <a:solidFill>
                  <a:prstClr val="black"/>
                </a:solidFill>
                <a:effectLst/>
                <a:uLnTx/>
                <a:uFillTx/>
                <a:latin typeface="Verdana"/>
                <a:ea typeface="+mn-ea"/>
                <a:cs typeface="+mn-cs"/>
              </a:rPr>
              <a:t>allmänheten har tillträde</a:t>
            </a:r>
            <a:r>
              <a:rPr kumimoji="0" lang="sv-SE" sz="2200" b="0" i="0" u="none" strike="noStrike" kern="1200" cap="none" spc="0" normalizeH="0" baseline="0" noProof="0" dirty="0">
                <a:ln>
                  <a:noFill/>
                </a:ln>
                <a:solidFill>
                  <a:prstClr val="black"/>
                </a:solidFill>
                <a:effectLst/>
                <a:uLnTx/>
                <a:uFillTx/>
                <a:latin typeface="Verdana"/>
                <a:ea typeface="+mn-ea"/>
                <a:cs typeface="+mn-cs"/>
              </a:rPr>
              <a:t>, till exempel receptioner, vårdcentraler, sjukhus, bibliotek, butiker, restauranger och teatrar.</a:t>
            </a:r>
          </a:p>
          <a:p>
            <a:pPr marL="285750" marR="0" lvl="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285750" marR="0" lvl="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Platser som är angivna som </a:t>
            </a:r>
            <a:r>
              <a:rPr kumimoji="0" lang="sv-SE" sz="2200" b="1" i="0" u="none" strike="noStrike" kern="1200" cap="none" spc="0" normalizeH="0" baseline="0" noProof="0" dirty="0">
                <a:ln>
                  <a:noFill/>
                </a:ln>
                <a:solidFill>
                  <a:prstClr val="black"/>
                </a:solidFill>
                <a:effectLst/>
                <a:uLnTx/>
                <a:uFillTx/>
                <a:latin typeface="Verdana"/>
                <a:ea typeface="+mn-ea"/>
                <a:cs typeface="+mn-cs"/>
              </a:rPr>
              <a:t>allmän plats </a:t>
            </a:r>
            <a:r>
              <a:rPr kumimoji="0" lang="sv-SE" sz="2200" b="0" i="0" u="none" strike="noStrike" kern="1200" cap="none" spc="0" normalizeH="0" baseline="0" noProof="0" dirty="0">
                <a:ln>
                  <a:noFill/>
                </a:ln>
                <a:solidFill>
                  <a:prstClr val="black"/>
                </a:solidFill>
                <a:effectLst/>
                <a:uLnTx/>
                <a:uFillTx/>
                <a:latin typeface="Verdana"/>
                <a:ea typeface="+mn-ea"/>
                <a:cs typeface="+mn-cs"/>
              </a:rPr>
              <a:t>i detaljplanen.</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1" i="0" u="none" strike="noStrike" kern="1200" cap="none" spc="0" normalizeH="0" baseline="0" noProof="0" dirty="0">
              <a:ln>
                <a:noFill/>
              </a:ln>
              <a:solidFill>
                <a:srgbClr val="434343"/>
              </a:solidFill>
              <a:effectLst/>
              <a:uLnTx/>
              <a:uFillTx/>
              <a:latin typeface="Verdana"/>
              <a:ea typeface="+mn-ea"/>
              <a:cs typeface="+mn-cs"/>
            </a:endParaRPr>
          </a:p>
        </p:txBody>
      </p:sp>
    </p:spTree>
    <p:extLst>
      <p:ext uri="{BB962C8B-B14F-4D97-AF65-F5344CB8AC3E}">
        <p14:creationId xmlns:p14="http://schemas.microsoft.com/office/powerpoint/2010/main" val="1494542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ubrik 8">
            <a:extLst>
              <a:ext uri="{FF2B5EF4-FFF2-40B4-BE49-F238E27FC236}">
                <a16:creationId xmlns:a16="http://schemas.microsoft.com/office/drawing/2014/main" id="{ABD56DA8-1588-AB62-AA2A-20C215A64DBE}"/>
              </a:ext>
            </a:extLst>
          </p:cNvPr>
          <p:cNvSpPr>
            <a:spLocks noGrp="1"/>
          </p:cNvSpPr>
          <p:nvPr>
            <p:ph type="title"/>
          </p:nvPr>
        </p:nvSpPr>
        <p:spPr>
          <a:xfrm>
            <a:off x="866527" y="353718"/>
            <a:ext cx="8872205" cy="1047750"/>
          </a:xfrm>
        </p:spPr>
        <p:txBody>
          <a:bodyPr/>
          <a:lstStyle/>
          <a:p>
            <a:r>
              <a:rPr lang="sv-SE" dirty="0"/>
              <a:t>Hur fungerar reglerna?</a:t>
            </a:r>
          </a:p>
        </p:txBody>
      </p:sp>
      <p:sp>
        <p:nvSpPr>
          <p:cNvPr id="2" name="textruta 1">
            <a:extLst>
              <a:ext uri="{FF2B5EF4-FFF2-40B4-BE49-F238E27FC236}">
                <a16:creationId xmlns:a16="http://schemas.microsoft.com/office/drawing/2014/main" id="{EB0A0A90-2088-072F-1238-54F73321703D}"/>
              </a:ext>
            </a:extLst>
          </p:cNvPr>
          <p:cNvSpPr txBox="1"/>
          <p:nvPr/>
        </p:nvSpPr>
        <p:spPr>
          <a:xfrm>
            <a:off x="819611" y="1761947"/>
            <a:ext cx="8919121" cy="467820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Reglerna gäller </a:t>
            </a:r>
            <a:r>
              <a:rPr kumimoji="0" lang="sv-SE" sz="2200" b="1" i="0" u="none" strike="noStrike" kern="1200" cap="none" spc="0" normalizeH="0" baseline="0" noProof="0" dirty="0">
                <a:ln>
                  <a:noFill/>
                </a:ln>
                <a:solidFill>
                  <a:prstClr val="black"/>
                </a:solidFill>
                <a:effectLst/>
                <a:uLnTx/>
                <a:uFillTx/>
                <a:latin typeface="Verdana"/>
                <a:ea typeface="+mn-ea"/>
                <a:cs typeface="+mn-cs"/>
              </a:rPr>
              <a:t>retroaktivt</a:t>
            </a:r>
            <a:r>
              <a:rPr kumimoji="0" lang="sv-SE" sz="2200" b="0" i="0" u="none" strike="noStrike" kern="1200" cap="none" spc="0" normalizeH="0" baseline="0" noProof="0" dirty="0">
                <a:ln>
                  <a:noFill/>
                </a:ln>
                <a:solidFill>
                  <a:prstClr val="black"/>
                </a:solidFill>
                <a:effectLst/>
                <a:uLnTx/>
                <a:uFillTx/>
                <a:latin typeface="Verdana"/>
                <a:ea typeface="+mn-ea"/>
                <a:cs typeface="+mn-cs"/>
              </a:rPr>
              <a:t>, du behöver alltså avhjälpa hinder som finns sedan tidigare i befintliga publika lokaler och allmänna platser.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Reglerna gäller </a:t>
            </a:r>
            <a:r>
              <a:rPr kumimoji="0" lang="sv-SE" sz="2200" b="1" i="0" u="none" strike="noStrike" kern="1200" cap="none" spc="0" normalizeH="0" baseline="0" noProof="0" dirty="0">
                <a:ln>
                  <a:noFill/>
                </a:ln>
                <a:solidFill>
                  <a:prstClr val="black"/>
                </a:solidFill>
                <a:effectLst/>
                <a:uLnTx/>
                <a:uFillTx/>
                <a:latin typeface="Verdana"/>
                <a:ea typeface="+mn-ea"/>
                <a:cs typeface="+mn-cs"/>
              </a:rPr>
              <a:t>befintliga</a:t>
            </a:r>
            <a:r>
              <a:rPr kumimoji="0" lang="sv-SE" sz="2200" b="0" i="0" u="none" strike="noStrike" kern="1200" cap="none" spc="0" normalizeH="0" baseline="0" noProof="0" dirty="0">
                <a:ln>
                  <a:noFill/>
                </a:ln>
                <a:solidFill>
                  <a:prstClr val="black"/>
                </a:solidFill>
                <a:effectLst/>
                <a:uLnTx/>
                <a:uFillTx/>
                <a:latin typeface="Verdana"/>
                <a:ea typeface="+mn-ea"/>
                <a:cs typeface="+mn-cs"/>
              </a:rPr>
              <a:t> byggnader, det betyder att de gäller även om du inte planerar bygga eller göra några ändringar. </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1" i="0" u="none" strike="noStrike" kern="1200" cap="none" spc="0" normalizeH="0" baseline="0" noProof="0" dirty="0">
              <a:ln>
                <a:noFill/>
              </a:ln>
              <a:solidFill>
                <a:srgbClr val="434343"/>
              </a:solidFill>
              <a:effectLst/>
              <a:uLnTx/>
              <a:uFillTx/>
              <a:latin typeface="Verdana"/>
              <a:ea typeface="+mn-ea"/>
              <a:cs typeface="+mn-cs"/>
            </a:endParaRPr>
          </a:p>
        </p:txBody>
      </p:sp>
    </p:spTree>
    <p:extLst>
      <p:ext uri="{BB962C8B-B14F-4D97-AF65-F5344CB8AC3E}">
        <p14:creationId xmlns:p14="http://schemas.microsoft.com/office/powerpoint/2010/main" val="2349771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827F72FC-ECB4-E902-2449-59ADFCB454F7}"/>
              </a:ext>
            </a:extLst>
          </p:cNvPr>
          <p:cNvSpPr>
            <a:spLocks noGrp="1"/>
          </p:cNvSpPr>
          <p:nvPr>
            <p:ph type="title"/>
          </p:nvPr>
        </p:nvSpPr>
        <p:spPr>
          <a:xfrm>
            <a:off x="819611" y="324998"/>
            <a:ext cx="9448854" cy="1047750"/>
          </a:xfrm>
        </p:spPr>
        <p:txBody>
          <a:bodyPr/>
          <a:lstStyle/>
          <a:p>
            <a:r>
              <a:rPr lang="sv-SE" dirty="0"/>
              <a:t>Vad är ett enkelt avhjälpt hinder?</a:t>
            </a:r>
          </a:p>
        </p:txBody>
      </p:sp>
      <p:sp>
        <p:nvSpPr>
          <p:cNvPr id="2" name="textruta 1">
            <a:extLst>
              <a:ext uri="{FF2B5EF4-FFF2-40B4-BE49-F238E27FC236}">
                <a16:creationId xmlns:a16="http://schemas.microsoft.com/office/drawing/2014/main" id="{EB0A0A90-2088-072F-1238-54F73321703D}"/>
              </a:ext>
            </a:extLst>
          </p:cNvPr>
          <p:cNvSpPr txBox="1"/>
          <p:nvPr/>
        </p:nvSpPr>
        <p:spPr>
          <a:xfrm>
            <a:off x="819611" y="1761947"/>
            <a:ext cx="8919121" cy="5047536"/>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Utgångspunkten i bestämmelserna är att det är</a:t>
            </a:r>
            <a:r>
              <a:rPr kumimoji="0" lang="sv-SE" sz="2200" b="1" i="0" u="none" strike="noStrike" kern="1200" cap="none" spc="0" normalizeH="0" baseline="0" noProof="0" dirty="0">
                <a:ln>
                  <a:noFill/>
                </a:ln>
                <a:solidFill>
                  <a:prstClr val="black"/>
                </a:solidFill>
                <a:effectLst/>
                <a:uLnTx/>
                <a:uFillTx/>
                <a:latin typeface="Verdana"/>
                <a:ea typeface="+mn-ea"/>
                <a:cs typeface="+mn-cs"/>
              </a:rPr>
              <a:t> rimligt att kräva</a:t>
            </a:r>
            <a:r>
              <a:rPr kumimoji="0" lang="sv-SE" sz="2200" b="0" i="0" u="none" strike="noStrike" kern="1200" cap="none" spc="0" normalizeH="0" baseline="0" noProof="0" dirty="0">
                <a:ln>
                  <a:noFill/>
                </a:ln>
                <a:solidFill>
                  <a:prstClr val="black"/>
                </a:solidFill>
                <a:effectLst/>
                <a:uLnTx/>
                <a:uFillTx/>
                <a:latin typeface="Verdana"/>
                <a:ea typeface="+mn-ea"/>
                <a:cs typeface="+mn-cs"/>
              </a:rPr>
              <a:t> att hinder som inte innebär stora, omfattande och kostsamma åtgärder ska avhjälpas i den befintliga miljön.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 Vem avgör vad som är rimligt?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1" i="0" u="none" strike="noStrike" kern="1200" cap="none" spc="0" normalizeH="0" baseline="0" noProof="0" dirty="0">
              <a:ln>
                <a:noFill/>
              </a:ln>
              <a:solidFill>
                <a:srgbClr val="434343"/>
              </a:solidFill>
              <a:effectLst/>
              <a:uLnTx/>
              <a:uFillTx/>
              <a:latin typeface="Verdana"/>
              <a:ea typeface="+mn-ea"/>
              <a:cs typeface="+mn-cs"/>
            </a:endParaRPr>
          </a:p>
        </p:txBody>
      </p:sp>
    </p:spTree>
    <p:extLst>
      <p:ext uri="{BB962C8B-B14F-4D97-AF65-F5344CB8AC3E}">
        <p14:creationId xmlns:p14="http://schemas.microsoft.com/office/powerpoint/2010/main" val="3376052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827F72FC-ECB4-E902-2449-59ADFCB454F7}"/>
              </a:ext>
            </a:extLst>
          </p:cNvPr>
          <p:cNvSpPr>
            <a:spLocks noGrp="1"/>
          </p:cNvSpPr>
          <p:nvPr>
            <p:ph type="title"/>
          </p:nvPr>
        </p:nvSpPr>
        <p:spPr>
          <a:xfrm>
            <a:off x="1100667" y="425716"/>
            <a:ext cx="8642350" cy="1047750"/>
          </a:xfrm>
        </p:spPr>
        <p:txBody>
          <a:bodyPr vert="horz" lIns="0" tIns="0" rIns="0" bIns="0" rtlCol="0" anchor="b">
            <a:normAutofit/>
          </a:bodyPr>
          <a:lstStyle/>
          <a:p>
            <a:r>
              <a:rPr lang="sv-SE" kern="1200"/>
              <a:t>Exempel på enkelt avhjälpt hinder:</a:t>
            </a:r>
          </a:p>
        </p:txBody>
      </p:sp>
      <p:graphicFrame>
        <p:nvGraphicFramePr>
          <p:cNvPr id="18" name="textruta 1">
            <a:extLst>
              <a:ext uri="{FF2B5EF4-FFF2-40B4-BE49-F238E27FC236}">
                <a16:creationId xmlns:a16="http://schemas.microsoft.com/office/drawing/2014/main" id="{9D2F697D-B577-AF39-FEB6-98D61AE15831}"/>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961969577"/>
              </p:ext>
            </p:extLst>
          </p:nvPr>
        </p:nvGraphicFramePr>
        <p:xfrm>
          <a:off x="287676" y="2113722"/>
          <a:ext cx="9455341" cy="3865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ktangel 1">
            <a:extLst>
              <a:ext uri="{FF2B5EF4-FFF2-40B4-BE49-F238E27FC236}">
                <a16:creationId xmlns:a16="http://schemas.microsoft.com/office/drawing/2014/main" id="{E4913922-FCF0-2E7B-B495-9096D16019DA}"/>
              </a:ext>
              <a:ext uri="{C183D7F6-B498-43B3-948B-1728B52AA6E4}">
                <adec:decorative xmlns:adec="http://schemas.microsoft.com/office/drawing/2017/decorative" val="1"/>
              </a:ext>
            </a:extLst>
          </p:cNvPr>
          <p:cNvSpPr/>
          <p:nvPr/>
        </p:nvSpPr>
        <p:spPr>
          <a:xfrm>
            <a:off x="770400" y="2023200"/>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
        <p:nvSpPr>
          <p:cNvPr id="3" name="Rektangel 2">
            <a:extLst>
              <a:ext uri="{FF2B5EF4-FFF2-40B4-BE49-F238E27FC236}">
                <a16:creationId xmlns:a16="http://schemas.microsoft.com/office/drawing/2014/main" id="{CEB5EB96-FF57-F44A-6C53-38AC03636124}"/>
              </a:ext>
              <a:ext uri="{C183D7F6-B498-43B3-948B-1728B52AA6E4}">
                <adec:decorative xmlns:adec="http://schemas.microsoft.com/office/drawing/2017/decorative" val="1"/>
              </a:ext>
            </a:extLst>
          </p:cNvPr>
          <p:cNvSpPr/>
          <p:nvPr/>
        </p:nvSpPr>
        <p:spPr>
          <a:xfrm>
            <a:off x="7141118" y="4716000"/>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
        <p:nvSpPr>
          <p:cNvPr id="4" name="Rektangel 3">
            <a:extLst>
              <a:ext uri="{FF2B5EF4-FFF2-40B4-BE49-F238E27FC236}">
                <a16:creationId xmlns:a16="http://schemas.microsoft.com/office/drawing/2014/main" id="{445EC745-CF8E-AEBE-1F04-F10A5E449F08}"/>
              </a:ext>
              <a:ext uri="{C183D7F6-B498-43B3-948B-1728B52AA6E4}">
                <adec:decorative xmlns:adec="http://schemas.microsoft.com/office/drawing/2017/decorative" val="1"/>
              </a:ext>
            </a:extLst>
          </p:cNvPr>
          <p:cNvSpPr/>
          <p:nvPr/>
        </p:nvSpPr>
        <p:spPr>
          <a:xfrm>
            <a:off x="5024318" y="4716000"/>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
        <p:nvSpPr>
          <p:cNvPr id="6" name="Rektangel 5">
            <a:extLst>
              <a:ext uri="{FF2B5EF4-FFF2-40B4-BE49-F238E27FC236}">
                <a16:creationId xmlns:a16="http://schemas.microsoft.com/office/drawing/2014/main" id="{8CD417AA-B427-C0EC-06FE-17D3A58798F3}"/>
              </a:ext>
              <a:ext uri="{C183D7F6-B498-43B3-948B-1728B52AA6E4}">
                <adec:decorative xmlns:adec="http://schemas.microsoft.com/office/drawing/2017/decorative" val="1"/>
              </a:ext>
            </a:extLst>
          </p:cNvPr>
          <p:cNvSpPr/>
          <p:nvPr/>
        </p:nvSpPr>
        <p:spPr>
          <a:xfrm>
            <a:off x="2897837" y="4723682"/>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
        <p:nvSpPr>
          <p:cNvPr id="8" name="Rektangel 7">
            <a:extLst>
              <a:ext uri="{FF2B5EF4-FFF2-40B4-BE49-F238E27FC236}">
                <a16:creationId xmlns:a16="http://schemas.microsoft.com/office/drawing/2014/main" id="{91F1A66D-4D27-2A40-3DE0-313D2CD867D7}"/>
              </a:ext>
              <a:ext uri="{C183D7F6-B498-43B3-948B-1728B52AA6E4}">
                <adec:decorative xmlns:adec="http://schemas.microsoft.com/office/drawing/2017/decorative" val="1"/>
              </a:ext>
            </a:extLst>
          </p:cNvPr>
          <p:cNvSpPr/>
          <p:nvPr/>
        </p:nvSpPr>
        <p:spPr>
          <a:xfrm>
            <a:off x="7150800" y="2023200"/>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
        <p:nvSpPr>
          <p:cNvPr id="9" name="Rektangel 8">
            <a:extLst>
              <a:ext uri="{FF2B5EF4-FFF2-40B4-BE49-F238E27FC236}">
                <a16:creationId xmlns:a16="http://schemas.microsoft.com/office/drawing/2014/main" id="{9EEB03C4-922A-E436-916A-4A61BEFFFAA4}"/>
              </a:ext>
              <a:ext uri="{C183D7F6-B498-43B3-948B-1728B52AA6E4}">
                <adec:decorative xmlns:adec="http://schemas.microsoft.com/office/drawing/2017/decorative" val="1"/>
              </a:ext>
            </a:extLst>
          </p:cNvPr>
          <p:cNvSpPr/>
          <p:nvPr/>
        </p:nvSpPr>
        <p:spPr>
          <a:xfrm>
            <a:off x="5041200" y="2023200"/>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
        <p:nvSpPr>
          <p:cNvPr id="10" name="Rektangel 9">
            <a:extLst>
              <a:ext uri="{FF2B5EF4-FFF2-40B4-BE49-F238E27FC236}">
                <a16:creationId xmlns:a16="http://schemas.microsoft.com/office/drawing/2014/main" id="{92506DC6-A69C-754C-0647-7ABC62D62EB7}"/>
              </a:ext>
              <a:ext uri="{C183D7F6-B498-43B3-948B-1728B52AA6E4}">
                <adec:decorative xmlns:adec="http://schemas.microsoft.com/office/drawing/2017/decorative" val="1"/>
              </a:ext>
            </a:extLst>
          </p:cNvPr>
          <p:cNvSpPr/>
          <p:nvPr/>
        </p:nvSpPr>
        <p:spPr>
          <a:xfrm>
            <a:off x="2905746" y="2023200"/>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
        <p:nvSpPr>
          <p:cNvPr id="11" name="Rektangel 10">
            <a:extLst>
              <a:ext uri="{FF2B5EF4-FFF2-40B4-BE49-F238E27FC236}">
                <a16:creationId xmlns:a16="http://schemas.microsoft.com/office/drawing/2014/main" id="{B91A789A-04F8-DA9A-3270-39B945B2BF5C}"/>
              </a:ext>
              <a:ext uri="{C183D7F6-B498-43B3-948B-1728B52AA6E4}">
                <adec:decorative xmlns:adec="http://schemas.microsoft.com/office/drawing/2017/decorative" val="1"/>
              </a:ext>
            </a:extLst>
          </p:cNvPr>
          <p:cNvSpPr/>
          <p:nvPr/>
        </p:nvSpPr>
        <p:spPr>
          <a:xfrm>
            <a:off x="7150800" y="3369600"/>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
        <p:nvSpPr>
          <p:cNvPr id="12" name="Rektangel 11">
            <a:extLst>
              <a:ext uri="{FF2B5EF4-FFF2-40B4-BE49-F238E27FC236}">
                <a16:creationId xmlns:a16="http://schemas.microsoft.com/office/drawing/2014/main" id="{959C2FDB-3736-8967-09DC-D8A207D2E649}"/>
              </a:ext>
              <a:ext uri="{C183D7F6-B498-43B3-948B-1728B52AA6E4}">
                <adec:decorative xmlns:adec="http://schemas.microsoft.com/office/drawing/2017/decorative" val="1"/>
              </a:ext>
            </a:extLst>
          </p:cNvPr>
          <p:cNvSpPr/>
          <p:nvPr/>
        </p:nvSpPr>
        <p:spPr>
          <a:xfrm>
            <a:off x="5041200" y="3373441"/>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
        <p:nvSpPr>
          <p:cNvPr id="13" name="Rektangel 12">
            <a:extLst>
              <a:ext uri="{FF2B5EF4-FFF2-40B4-BE49-F238E27FC236}">
                <a16:creationId xmlns:a16="http://schemas.microsoft.com/office/drawing/2014/main" id="{3D7BBA73-1824-6280-4750-7AE6172F5A86}"/>
              </a:ext>
              <a:ext uri="{C183D7F6-B498-43B3-948B-1728B52AA6E4}">
                <adec:decorative xmlns:adec="http://schemas.microsoft.com/office/drawing/2017/decorative" val="1"/>
              </a:ext>
            </a:extLst>
          </p:cNvPr>
          <p:cNvSpPr/>
          <p:nvPr/>
        </p:nvSpPr>
        <p:spPr>
          <a:xfrm>
            <a:off x="2897837" y="3373441"/>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
        <p:nvSpPr>
          <p:cNvPr id="14" name="Rektangel 13">
            <a:extLst>
              <a:ext uri="{FF2B5EF4-FFF2-40B4-BE49-F238E27FC236}">
                <a16:creationId xmlns:a16="http://schemas.microsoft.com/office/drawing/2014/main" id="{2D3A88A0-C1BE-BFC8-D0BE-9A6B2A1859BF}"/>
              </a:ext>
              <a:ext uri="{C183D7F6-B498-43B3-948B-1728B52AA6E4}">
                <adec:decorative xmlns:adec="http://schemas.microsoft.com/office/drawing/2017/decorative" val="1"/>
              </a:ext>
            </a:extLst>
          </p:cNvPr>
          <p:cNvSpPr/>
          <p:nvPr/>
        </p:nvSpPr>
        <p:spPr>
          <a:xfrm>
            <a:off x="770400" y="3396000"/>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
        <p:nvSpPr>
          <p:cNvPr id="15" name="Rektangel 14">
            <a:extLst>
              <a:ext uri="{FF2B5EF4-FFF2-40B4-BE49-F238E27FC236}">
                <a16:creationId xmlns:a16="http://schemas.microsoft.com/office/drawing/2014/main" id="{EAE926C4-BD28-EF56-FEAE-7B62AE4590EB}"/>
              </a:ext>
              <a:ext uri="{C183D7F6-B498-43B3-948B-1728B52AA6E4}">
                <adec:decorative xmlns:adec="http://schemas.microsoft.com/office/drawing/2017/decorative" val="1"/>
              </a:ext>
            </a:extLst>
          </p:cNvPr>
          <p:cNvSpPr/>
          <p:nvPr/>
        </p:nvSpPr>
        <p:spPr>
          <a:xfrm>
            <a:off x="779319" y="4735200"/>
            <a:ext cx="2109600" cy="134640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9575CD"/>
              </a:solidFill>
              <a:effectLst/>
              <a:uLnTx/>
              <a:uFillTx/>
              <a:latin typeface="Verdana"/>
              <a:ea typeface="+mn-ea"/>
              <a:cs typeface="+mn-cs"/>
            </a:endParaRPr>
          </a:p>
        </p:txBody>
      </p:sp>
    </p:spTree>
    <p:extLst>
      <p:ext uri="{BB962C8B-B14F-4D97-AF65-F5344CB8AC3E}">
        <p14:creationId xmlns:p14="http://schemas.microsoft.com/office/powerpoint/2010/main" val="2709952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4"/>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13"/>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12"/>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1"/>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1" nodeType="clickEffect">
                                  <p:stCondLst>
                                    <p:cond delay="0"/>
                                  </p:stCondLst>
                                  <p:childTnLst>
                                    <p:set>
                                      <p:cBhvr>
                                        <p:cTn id="74" dur="1" fill="hold">
                                          <p:stCondLst>
                                            <p:cond delay="0"/>
                                          </p:stCondLst>
                                        </p:cTn>
                                        <p:tgtEl>
                                          <p:spTgt spid="15"/>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6"/>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grpId="1" nodeType="clickEffect">
                                  <p:stCondLst>
                                    <p:cond delay="0"/>
                                  </p:stCondLst>
                                  <p:childTnLst>
                                    <p:set>
                                      <p:cBhvr>
                                        <p:cTn id="90" dur="1" fill="hold">
                                          <p:stCondLst>
                                            <p:cond delay="0"/>
                                          </p:stCondLst>
                                        </p:cTn>
                                        <p:tgtEl>
                                          <p:spTgt spid="4"/>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0"/>
                                  </p:stCondLst>
                                  <p:childTnLst>
                                    <p:set>
                                      <p:cBhvr>
                                        <p:cTn id="98"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6" grpId="0" animBg="1"/>
      <p:bldP spid="6"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827F72FC-ECB4-E902-2449-59ADFCB454F7}"/>
              </a:ext>
            </a:extLst>
          </p:cNvPr>
          <p:cNvSpPr>
            <a:spLocks noGrp="1"/>
          </p:cNvSpPr>
          <p:nvPr>
            <p:ph type="title"/>
          </p:nvPr>
        </p:nvSpPr>
        <p:spPr>
          <a:xfrm>
            <a:off x="819611" y="324998"/>
            <a:ext cx="9448854" cy="1047750"/>
          </a:xfrm>
        </p:spPr>
        <p:txBody>
          <a:bodyPr/>
          <a:lstStyle/>
          <a:p>
            <a:r>
              <a:rPr lang="sv-SE" dirty="0"/>
              <a:t>Vad räknas INTE till ett EAH?</a:t>
            </a:r>
          </a:p>
        </p:txBody>
      </p:sp>
      <p:sp>
        <p:nvSpPr>
          <p:cNvPr id="2" name="textruta 1">
            <a:extLst>
              <a:ext uri="{FF2B5EF4-FFF2-40B4-BE49-F238E27FC236}">
                <a16:creationId xmlns:a16="http://schemas.microsoft.com/office/drawing/2014/main" id="{EB0A0A90-2088-072F-1238-54F73321703D}"/>
              </a:ext>
            </a:extLst>
          </p:cNvPr>
          <p:cNvSpPr txBox="1"/>
          <p:nvPr/>
        </p:nvSpPr>
        <p:spPr>
          <a:xfrm>
            <a:off x="819611" y="1488347"/>
            <a:ext cx="8919121" cy="5293757"/>
          </a:xfrm>
          <a:prstGeom prst="rect">
            <a:avLst/>
          </a:prstGeom>
          <a:noFill/>
        </p:spPr>
        <p:txBody>
          <a:bodyPr wrap="square">
            <a:spAutoFit/>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Normalt räknas det inte som enkelt avhjälpt att till exempel: </a:t>
            </a:r>
            <a:r>
              <a:rPr kumimoji="0" lang="sv-SE" sz="2200" b="1" i="0" u="none" strike="noStrike" kern="1200" cap="none" spc="0" normalizeH="0" baseline="0" noProof="0" dirty="0">
                <a:ln>
                  <a:noFill/>
                </a:ln>
                <a:solidFill>
                  <a:prstClr val="black"/>
                </a:solidFill>
                <a:effectLst/>
                <a:uLnTx/>
                <a:uFillTx/>
                <a:latin typeface="Verdana"/>
                <a:ea typeface="+mn-ea"/>
                <a:cs typeface="+mn-cs"/>
              </a:rPr>
              <a:t>installera en hiss</a:t>
            </a:r>
            <a:r>
              <a:rPr kumimoji="0" lang="sv-SE" sz="2200" b="0" i="0" u="none" strike="noStrike" kern="1200" cap="none" spc="0" normalizeH="0" baseline="0" noProof="0" dirty="0">
                <a:ln>
                  <a:noFill/>
                </a:ln>
                <a:solidFill>
                  <a:prstClr val="black"/>
                </a:solidFill>
                <a:effectLst/>
                <a:uLnTx/>
                <a:uFillTx/>
                <a:latin typeface="Verdana"/>
                <a:ea typeface="+mn-ea"/>
                <a:cs typeface="+mn-cs"/>
              </a:rPr>
              <a:t> eller </a:t>
            </a:r>
            <a:r>
              <a:rPr kumimoji="0" lang="sv-SE" sz="2200" b="1" i="0" u="none" strike="noStrike" kern="1200" cap="none" spc="0" normalizeH="0" baseline="0" noProof="0" dirty="0">
                <a:ln>
                  <a:noFill/>
                </a:ln>
                <a:solidFill>
                  <a:prstClr val="black"/>
                </a:solidFill>
                <a:effectLst/>
                <a:uLnTx/>
                <a:uFillTx/>
                <a:latin typeface="Verdana"/>
                <a:ea typeface="+mn-ea"/>
                <a:cs typeface="+mn-cs"/>
              </a:rPr>
              <a:t>bygga om en toalett.</a:t>
            </a:r>
          </a:p>
          <a:p>
            <a:pPr marL="0" marR="0" lvl="0" indent="0" algn="l" defTabSz="914400" rtl="0" eaLnBrk="1" fontAlgn="ctr" latinLnBrk="0" hangingPunct="1">
              <a:lnSpc>
                <a:spcPct val="100000"/>
              </a:lnSpc>
              <a:spcBef>
                <a:spcPts val="0"/>
              </a:spcBef>
              <a:spcAft>
                <a:spcPts val="0"/>
              </a:spcAft>
              <a:buClrTx/>
              <a:buSzTx/>
              <a:buFontTx/>
              <a:buNone/>
              <a:tabLst/>
              <a:defRPr/>
            </a:pPr>
            <a:endParaRPr kumimoji="0" lang="sv-SE" sz="2200" b="1" i="0" u="none" strike="noStrike" kern="1200" cap="none" spc="0" normalizeH="0" baseline="0" noProof="0" dirty="0">
              <a:ln>
                <a:noFill/>
              </a:ln>
              <a:solidFill>
                <a:prstClr val="black"/>
              </a:solidFill>
              <a:effectLst/>
              <a:uLnTx/>
              <a:uFillTx/>
              <a:latin typeface="Verdana"/>
              <a:ea typeface="+mn-ea"/>
              <a:cs typeface="+mn-cs"/>
            </a:endParaRPr>
          </a:p>
          <a:p>
            <a:pPr marL="342900" marR="0" lvl="0" indent="-34290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Samma hinder kan vara enkelt avhjälpt i en situation men inte i en annan. </a:t>
            </a:r>
          </a:p>
          <a:p>
            <a:pPr marL="0" marR="0" lvl="0" indent="0" algn="l" defTabSz="914400" rtl="0" eaLnBrk="1" fontAlgn="ctr"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342900" marR="0" lvl="0" indent="-34290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Frågan om ett hinder är enkelt att avhjälpa bör omprövas när förutsättningarna ändras. </a:t>
            </a:r>
          </a:p>
          <a:p>
            <a:pPr marL="0" marR="0" lvl="0" indent="0" algn="l" defTabSz="914400" rtl="0" eaLnBrk="1" fontAlgn="ctr"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342900" marR="0" lvl="0" indent="-34290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De ekonomiska förutsättningarna handlar om kostnaderna för avhjälpandet och förmågan att bära kostnaderna. </a:t>
            </a: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1" i="0" u="none" strike="noStrike" kern="1200" cap="none" spc="0" normalizeH="0" baseline="0" noProof="0" dirty="0">
              <a:ln>
                <a:noFill/>
              </a:ln>
              <a:solidFill>
                <a:srgbClr val="434343"/>
              </a:solidFill>
              <a:effectLst/>
              <a:uLnTx/>
              <a:uFillTx/>
              <a:latin typeface="Verdana"/>
              <a:ea typeface="+mn-ea"/>
              <a:cs typeface="+mn-cs"/>
            </a:endParaRPr>
          </a:p>
        </p:txBody>
      </p:sp>
    </p:spTree>
    <p:extLst>
      <p:ext uri="{BB962C8B-B14F-4D97-AF65-F5344CB8AC3E}">
        <p14:creationId xmlns:p14="http://schemas.microsoft.com/office/powerpoint/2010/main" val="895169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827F72FC-ECB4-E902-2449-59ADFCB454F7}"/>
              </a:ext>
            </a:extLst>
          </p:cNvPr>
          <p:cNvSpPr>
            <a:spLocks noGrp="1"/>
          </p:cNvSpPr>
          <p:nvPr>
            <p:ph type="title"/>
          </p:nvPr>
        </p:nvSpPr>
        <p:spPr>
          <a:xfrm>
            <a:off x="819611" y="324998"/>
            <a:ext cx="9448854" cy="1047750"/>
          </a:xfrm>
        </p:spPr>
        <p:txBody>
          <a:bodyPr/>
          <a:lstStyle/>
          <a:p>
            <a:r>
              <a:rPr lang="sv-SE" dirty="0"/>
              <a:t>Hur mycket får ett EAH kosta?</a:t>
            </a:r>
          </a:p>
        </p:txBody>
      </p:sp>
      <p:sp>
        <p:nvSpPr>
          <p:cNvPr id="2" name="textruta 1">
            <a:extLst>
              <a:ext uri="{FF2B5EF4-FFF2-40B4-BE49-F238E27FC236}">
                <a16:creationId xmlns:a16="http://schemas.microsoft.com/office/drawing/2014/main" id="{EB0A0A90-2088-072F-1238-54F73321703D}"/>
              </a:ext>
            </a:extLst>
          </p:cNvPr>
          <p:cNvSpPr txBox="1"/>
          <p:nvPr/>
        </p:nvSpPr>
        <p:spPr>
          <a:xfrm>
            <a:off x="819611" y="1783547"/>
            <a:ext cx="8919121" cy="532453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När reglerna tillämpas behöver man därför göra </a:t>
            </a:r>
            <a:r>
              <a:rPr kumimoji="0" lang="sv-SE" sz="2200" b="1" i="0" u="none" strike="noStrike" kern="1200" cap="none" spc="0" normalizeH="0" baseline="0" noProof="0" dirty="0">
                <a:ln>
                  <a:noFill/>
                </a:ln>
                <a:solidFill>
                  <a:prstClr val="black"/>
                </a:solidFill>
                <a:effectLst/>
                <a:uLnTx/>
                <a:uFillTx/>
                <a:latin typeface="Verdana"/>
                <a:ea typeface="+mn-ea"/>
                <a:cs typeface="+mn-cs"/>
              </a:rPr>
              <a:t>bedömningar utifrån den aktuella situationen</a:t>
            </a:r>
            <a:r>
              <a:rPr kumimoji="0" lang="sv-SE" sz="2200" b="0" i="0" u="none" strike="noStrike" kern="1200" cap="none" spc="0" normalizeH="0" baseline="0" noProof="0" dirty="0">
                <a:ln>
                  <a:noFill/>
                </a:ln>
                <a:solidFill>
                  <a:prstClr val="black"/>
                </a:solidFill>
                <a:effectLst/>
                <a:uLnTx/>
                <a:uFillTx/>
                <a:latin typeface="Verdana"/>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Är det med hänsyn till de praktiska och ekono­miska förutsättningarna rimligt att åtgärda hindret?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Det finns inget exakt svar på hur mycket ett enkelt avhjälpt hinder får kosta - Enligt bestämmelserna får de ekonomiska konsekvenserna för den som svarar för åtgärdandet inte bli orimligt stora</a:t>
            </a:r>
            <a:r>
              <a:rPr kumimoji="0" lang="sv-S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1" i="0" u="none" strike="noStrike" kern="1200" cap="none" spc="0" normalizeH="0" baseline="0" noProof="0" dirty="0">
              <a:ln>
                <a:noFill/>
              </a:ln>
              <a:solidFill>
                <a:srgbClr val="434343"/>
              </a:solidFill>
              <a:effectLst/>
              <a:uLnTx/>
              <a:uFillTx/>
              <a:latin typeface="Verdana"/>
              <a:ea typeface="+mn-ea"/>
              <a:cs typeface="+mn-cs"/>
            </a:endParaRPr>
          </a:p>
        </p:txBody>
      </p:sp>
    </p:spTree>
    <p:extLst>
      <p:ext uri="{BB962C8B-B14F-4D97-AF65-F5344CB8AC3E}">
        <p14:creationId xmlns:p14="http://schemas.microsoft.com/office/powerpoint/2010/main" val="2541557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827F72FC-ECB4-E902-2449-59ADFCB454F7}"/>
              </a:ext>
            </a:extLst>
          </p:cNvPr>
          <p:cNvSpPr>
            <a:spLocks noGrp="1"/>
          </p:cNvSpPr>
          <p:nvPr>
            <p:ph type="title"/>
          </p:nvPr>
        </p:nvSpPr>
        <p:spPr>
          <a:xfrm>
            <a:off x="819611" y="324998"/>
            <a:ext cx="9448854" cy="1047750"/>
          </a:xfrm>
        </p:spPr>
        <p:txBody>
          <a:bodyPr/>
          <a:lstStyle/>
          <a:p>
            <a:r>
              <a:rPr lang="sv-SE" dirty="0"/>
              <a:t>Boverket, nytt uppdrag – </a:t>
            </a:r>
            <a:r>
              <a:rPr lang="sv-SE" dirty="0">
                <a:solidFill>
                  <a:srgbClr val="FF0000"/>
                </a:solidFill>
              </a:rPr>
              <a:t>Aktuellt!</a:t>
            </a:r>
          </a:p>
        </p:txBody>
      </p:sp>
      <p:sp>
        <p:nvSpPr>
          <p:cNvPr id="2" name="textruta 1">
            <a:extLst>
              <a:ext uri="{FF2B5EF4-FFF2-40B4-BE49-F238E27FC236}">
                <a16:creationId xmlns:a16="http://schemas.microsoft.com/office/drawing/2014/main" id="{EB0A0A90-2088-072F-1238-54F73321703D}"/>
              </a:ext>
            </a:extLst>
          </p:cNvPr>
          <p:cNvSpPr txBox="1"/>
          <p:nvPr/>
        </p:nvSpPr>
        <p:spPr>
          <a:xfrm>
            <a:off x="711452" y="1772480"/>
            <a:ext cx="9022948" cy="5632311"/>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2400" b="0" i="0" u="none" strike="noStrike" kern="1200" cap="none" spc="0" normalizeH="0" baseline="0" noProof="0" dirty="0">
                <a:ln>
                  <a:noFill/>
                </a:ln>
                <a:solidFill>
                  <a:srgbClr val="434343"/>
                </a:solidFill>
                <a:effectLst/>
                <a:uLnTx/>
                <a:uFillTx/>
                <a:latin typeface="Open Sans" panose="020B0606030504020204" pitchFamily="34" charset="0"/>
                <a:ea typeface="+mn-ea"/>
                <a:cs typeface="+mn-cs"/>
              </a:rPr>
              <a:t>Regeringen har gett Boverket i uppdrag att under 2024 genomföra en informations- och kommunikationsinsats om enkelt avhjälpta hinder.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Open Sans" panose="020B0606030504020204" pitchFamily="34"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2400" b="0" i="0" u="none" strike="noStrike" kern="1200" cap="none" spc="0" normalizeH="0" baseline="0" noProof="0" dirty="0">
                <a:ln>
                  <a:noFill/>
                </a:ln>
                <a:solidFill>
                  <a:srgbClr val="434343"/>
                </a:solidFill>
                <a:effectLst/>
                <a:uLnTx/>
                <a:uFillTx/>
                <a:latin typeface="Open Sans" panose="020B0606030504020204" pitchFamily="34" charset="0"/>
                <a:ea typeface="+mn-ea"/>
                <a:cs typeface="+mn-cs"/>
              </a:rPr>
              <a:t>Insatsen ska baseras på lärande </a:t>
            </a:r>
            <a:r>
              <a:rPr kumimoji="0" lang="sv-SE" sz="2400" b="0" i="0" u="none" strike="noStrike" kern="1200" cap="none" spc="0" normalizeH="0" baseline="0" noProof="0" dirty="0">
                <a:ln>
                  <a:noFill/>
                </a:ln>
                <a:solidFill>
                  <a:srgbClr val="434343"/>
                </a:solidFill>
                <a:effectLst/>
                <a:uLnTx/>
                <a:uFillTx/>
                <a:latin typeface="Verdana"/>
                <a:ea typeface="+mn-ea"/>
                <a:cs typeface="+mn-cs"/>
              </a:rPr>
              <a:t>exempel</a:t>
            </a:r>
            <a:r>
              <a:rPr kumimoji="0" lang="sv-SE" sz="2400" b="0" i="0" u="none" strike="noStrike" kern="1200" cap="none" spc="0" normalizeH="0" baseline="0" noProof="0" dirty="0">
                <a:ln>
                  <a:noFill/>
                </a:ln>
                <a:solidFill>
                  <a:srgbClr val="434343"/>
                </a:solidFill>
                <a:effectLst/>
                <a:uLnTx/>
                <a:uFillTx/>
                <a:latin typeface="Open Sans" panose="020B0606030504020204" pitchFamily="34" charset="0"/>
                <a:ea typeface="+mn-ea"/>
                <a:cs typeface="+mn-cs"/>
              </a:rPr>
              <a:t> från relevanta aktörer och syfta till att öka kommuners och andra aktörers kunskap om hur dessa hinder effektivt kan avhjälpas.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Open Sans" panose="020B0606030504020204" pitchFamily="34"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2400" b="0" i="0" u="none" strike="noStrike" kern="1200" cap="none" spc="0" normalizeH="0" baseline="0" noProof="0" dirty="0">
                <a:ln>
                  <a:noFill/>
                </a:ln>
                <a:solidFill>
                  <a:srgbClr val="434343"/>
                </a:solidFill>
                <a:effectLst/>
                <a:uLnTx/>
                <a:uFillTx/>
                <a:latin typeface="Open Sans" panose="020B0606030504020204" pitchFamily="34" charset="0"/>
                <a:ea typeface="+mn-ea"/>
                <a:cs typeface="+mn-cs"/>
              </a:rPr>
              <a:t>Uppdraget ska redovisas senast den 28 februari 2025.</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Open Sans" panose="020B0606030504020204" pitchFamily="34"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2400" b="0" i="0" u="none" strike="noStrike" kern="1200" cap="none" spc="0" normalizeH="0" baseline="0" noProof="0" dirty="0">
                <a:ln>
                  <a:noFill/>
                </a:ln>
                <a:solidFill>
                  <a:srgbClr val="434343"/>
                </a:solidFill>
                <a:effectLst/>
                <a:uLnTx/>
                <a:uFillTx/>
                <a:latin typeface="Open Sans" panose="020B0606030504020204" pitchFamily="34" charset="0"/>
                <a:ea typeface="+mn-ea"/>
                <a:cs typeface="+mn-cs"/>
                <a:hlinkClick r:id="rId3"/>
              </a:rPr>
              <a:t>Mer info om uppdraget</a:t>
            </a: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1" i="0" u="none" strike="noStrike" kern="1200" cap="none" spc="0" normalizeH="0" baseline="0" noProof="0" dirty="0">
              <a:ln>
                <a:noFill/>
              </a:ln>
              <a:solidFill>
                <a:srgbClr val="434343"/>
              </a:solidFill>
              <a:effectLst/>
              <a:uLnTx/>
              <a:uFillTx/>
              <a:latin typeface="Verdana"/>
              <a:ea typeface="+mn-ea"/>
              <a:cs typeface="+mn-cs"/>
            </a:endParaRPr>
          </a:p>
        </p:txBody>
      </p:sp>
    </p:spTree>
    <p:extLst>
      <p:ext uri="{BB962C8B-B14F-4D97-AF65-F5344CB8AC3E}">
        <p14:creationId xmlns:p14="http://schemas.microsoft.com/office/powerpoint/2010/main" val="24573752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827F72FC-ECB4-E902-2449-59ADFCB454F7}"/>
              </a:ext>
            </a:extLst>
          </p:cNvPr>
          <p:cNvSpPr>
            <a:spLocks noGrp="1"/>
          </p:cNvSpPr>
          <p:nvPr>
            <p:ph type="title"/>
          </p:nvPr>
        </p:nvSpPr>
        <p:spPr>
          <a:xfrm>
            <a:off x="819611" y="324998"/>
            <a:ext cx="9448854" cy="1047750"/>
          </a:xfrm>
        </p:spPr>
        <p:txBody>
          <a:bodyPr/>
          <a:lstStyle/>
          <a:p>
            <a:r>
              <a:rPr lang="sv-SE" dirty="0"/>
              <a:t>Sammanfattning</a:t>
            </a:r>
          </a:p>
        </p:txBody>
      </p:sp>
      <p:sp>
        <p:nvSpPr>
          <p:cNvPr id="2" name="textruta 1">
            <a:extLst>
              <a:ext uri="{FF2B5EF4-FFF2-40B4-BE49-F238E27FC236}">
                <a16:creationId xmlns:a16="http://schemas.microsoft.com/office/drawing/2014/main" id="{EB0A0A90-2088-072F-1238-54F73321703D}"/>
              </a:ext>
            </a:extLst>
          </p:cNvPr>
          <p:cNvSpPr txBox="1"/>
          <p:nvPr/>
        </p:nvSpPr>
        <p:spPr>
          <a:xfrm>
            <a:off x="819611" y="1574747"/>
            <a:ext cx="8919121" cy="9556462"/>
          </a:xfrm>
          <a:prstGeom prst="rect">
            <a:avLst/>
          </a:prstGeom>
          <a:noFill/>
        </p:spPr>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Syftet är att förbättra tillgängligheten</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Retroaktivt krav – gäller befintliga byggnader</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Omfattar publika lokaler &amp; allmänna platser </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Utgångspunkt – Ska vara rimligt att kräva och som inte innebär stora, omfattande och kostsamma åtgärder</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Samma hinder kan vara enkelt avhjälpt i en situation men inte i en annan</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Det finns inget exakt svar på hur mycket ett enkelt avhjälpt hinder får kosta</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prstClr val="black"/>
                </a:solidFill>
                <a:effectLst/>
                <a:uLnTx/>
                <a:uFillTx/>
                <a:latin typeface="Verdana"/>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2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0" i="0" u="none" strike="noStrike" kern="1200" cap="none" spc="0" normalizeH="0" baseline="0" noProof="0" dirty="0">
              <a:ln>
                <a:noFill/>
              </a:ln>
              <a:solidFill>
                <a:srgbClr val="434343"/>
              </a:solidFill>
              <a:effectLst/>
              <a:uLnTx/>
              <a:uFillTx/>
              <a:latin typeface="Verdana"/>
              <a:ea typeface="+mn-ea"/>
              <a:cs typeface="+mn-cs"/>
            </a:endParaRPr>
          </a:p>
          <a:p>
            <a:pPr marL="342900" marR="0" lvl="0" indent="-3429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sz="2400" b="1" i="0" u="none" strike="noStrike" kern="1200" cap="none" spc="0" normalizeH="0" baseline="0" noProof="0" dirty="0">
              <a:ln>
                <a:noFill/>
              </a:ln>
              <a:solidFill>
                <a:srgbClr val="434343"/>
              </a:solidFill>
              <a:effectLst/>
              <a:uLnTx/>
              <a:uFillTx/>
              <a:latin typeface="Verdana"/>
              <a:ea typeface="+mn-ea"/>
              <a:cs typeface="+mn-cs"/>
            </a:endParaRPr>
          </a:p>
        </p:txBody>
      </p:sp>
    </p:spTree>
    <p:extLst>
      <p:ext uri="{BB962C8B-B14F-4D97-AF65-F5344CB8AC3E}">
        <p14:creationId xmlns:p14="http://schemas.microsoft.com/office/powerpoint/2010/main" val="2701111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DE2AAD5F-A059-7E14-F384-F20BE5B88646}"/>
              </a:ext>
            </a:extLst>
          </p:cNvPr>
          <p:cNvSpPr>
            <a:spLocks noGrp="1"/>
          </p:cNvSpPr>
          <p:nvPr>
            <p:ph type="title"/>
          </p:nvPr>
        </p:nvSpPr>
        <p:spPr/>
        <p:txBody>
          <a:bodyPr/>
          <a:lstStyle/>
          <a:p>
            <a:r>
              <a:rPr lang="sv-SE"/>
              <a:t>Gruppdiskussion </a:t>
            </a:r>
          </a:p>
        </p:txBody>
      </p:sp>
      <p:sp>
        <p:nvSpPr>
          <p:cNvPr id="7" name="Underrubrik 6">
            <a:extLst>
              <a:ext uri="{FF2B5EF4-FFF2-40B4-BE49-F238E27FC236}">
                <a16:creationId xmlns:a16="http://schemas.microsoft.com/office/drawing/2014/main" id="{1203C7DC-8E9B-725B-C0B4-0218F2E50A40}"/>
              </a:ext>
            </a:extLst>
          </p:cNvPr>
          <p:cNvSpPr>
            <a:spLocks noGrp="1"/>
          </p:cNvSpPr>
          <p:nvPr>
            <p:ph sz="quarter" idx="13"/>
          </p:nvPr>
        </p:nvSpPr>
        <p:spPr/>
        <p:txBody>
          <a:bodyPr/>
          <a:lstStyle/>
          <a:p>
            <a:r>
              <a:rPr lang="sv-SE" sz="2400"/>
              <a:t>Hur arbetar ni med att identifiera EAH i er organisation?</a:t>
            </a:r>
          </a:p>
          <a:p>
            <a:r>
              <a:rPr lang="sv-SE" sz="2400"/>
              <a:t>Hur arbetar ni med eventuella åtgärder?</a:t>
            </a:r>
          </a:p>
          <a:p>
            <a:r>
              <a:rPr lang="sv-SE" sz="2400"/>
              <a:t>Hur skulle ni vilja arbeta med detta i er organisation?</a:t>
            </a:r>
          </a:p>
        </p:txBody>
      </p:sp>
    </p:spTree>
    <p:extLst>
      <p:ext uri="{BB962C8B-B14F-4D97-AF65-F5344CB8AC3E}">
        <p14:creationId xmlns:p14="http://schemas.microsoft.com/office/powerpoint/2010/main" val="3578630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r>
              <a:rPr lang="sv-SE" b="1"/>
              <a:t>Program för dagen</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p:txBody>
          <a:bodyPr/>
          <a:lstStyle/>
          <a:p>
            <a:r>
              <a:rPr lang="sv-SE"/>
              <a:t>Databasen</a:t>
            </a:r>
          </a:p>
          <a:p>
            <a:r>
              <a:rPr lang="sv-SE"/>
              <a:t>Enkelt avhjälpta hinder</a:t>
            </a:r>
          </a:p>
          <a:p>
            <a:r>
              <a:rPr lang="sv-SE"/>
              <a:t>Gruppdiskussioner</a:t>
            </a:r>
          </a:p>
          <a:p>
            <a:r>
              <a:rPr lang="sv-SE"/>
              <a:t>Övrigt</a:t>
            </a:r>
          </a:p>
        </p:txBody>
      </p:sp>
    </p:spTree>
    <p:extLst>
      <p:ext uri="{BB962C8B-B14F-4D97-AF65-F5344CB8AC3E}">
        <p14:creationId xmlns:p14="http://schemas.microsoft.com/office/powerpoint/2010/main" val="677973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FE51D6-6EF8-D2C1-5971-490B9FB6C931}"/>
              </a:ext>
            </a:extLst>
          </p:cNvPr>
          <p:cNvSpPr>
            <a:spLocks noGrp="1"/>
          </p:cNvSpPr>
          <p:nvPr>
            <p:ph type="title"/>
          </p:nvPr>
        </p:nvSpPr>
        <p:spPr/>
        <p:txBody>
          <a:bodyPr/>
          <a:lstStyle/>
          <a:p>
            <a:r>
              <a:rPr lang="sv-SE"/>
              <a:t>Övrigt</a:t>
            </a:r>
          </a:p>
        </p:txBody>
      </p:sp>
      <p:sp>
        <p:nvSpPr>
          <p:cNvPr id="3" name="Platshållare för innehåll 2">
            <a:extLst>
              <a:ext uri="{FF2B5EF4-FFF2-40B4-BE49-F238E27FC236}">
                <a16:creationId xmlns:a16="http://schemas.microsoft.com/office/drawing/2014/main" id="{854DFAE3-1EB5-ED99-C274-31EFBB0B086C}"/>
              </a:ext>
            </a:extLst>
          </p:cNvPr>
          <p:cNvSpPr>
            <a:spLocks noGrp="1"/>
          </p:cNvSpPr>
          <p:nvPr>
            <p:ph sz="quarter" idx="13"/>
          </p:nvPr>
        </p:nvSpPr>
        <p:spPr/>
        <p:txBody>
          <a:bodyPr/>
          <a:lstStyle/>
          <a:p>
            <a:r>
              <a:rPr lang="sv-SE"/>
              <a:t>Supporten har stängt under vecka 27 – 30</a:t>
            </a:r>
          </a:p>
          <a:p>
            <a:r>
              <a:rPr lang="sv-SE"/>
              <a:t>Användarträff 19 september, Regionens hus Göteborg</a:t>
            </a:r>
          </a:p>
          <a:p>
            <a:r>
              <a:rPr lang="sv-SE"/>
              <a:t>Nästa tematräff: onsdag 4 december</a:t>
            </a:r>
          </a:p>
        </p:txBody>
      </p:sp>
    </p:spTree>
    <p:extLst>
      <p:ext uri="{BB962C8B-B14F-4D97-AF65-F5344CB8AC3E}">
        <p14:creationId xmlns:p14="http://schemas.microsoft.com/office/powerpoint/2010/main" val="22679627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5020EB93-C17E-FCA2-FD13-1D50615727C2}"/>
              </a:ext>
            </a:extLst>
          </p:cNvPr>
          <p:cNvSpPr>
            <a:spLocks noGrp="1"/>
          </p:cNvSpPr>
          <p:nvPr>
            <p:ph type="title"/>
          </p:nvPr>
        </p:nvSpPr>
        <p:spPr/>
        <p:txBody>
          <a:bodyPr/>
          <a:lstStyle/>
          <a:p>
            <a:r>
              <a:rPr lang="sv-SE"/>
              <a:t>Avslut</a:t>
            </a:r>
          </a:p>
        </p:txBody>
      </p:sp>
    </p:spTree>
    <p:extLst>
      <p:ext uri="{BB962C8B-B14F-4D97-AF65-F5344CB8AC3E}">
        <p14:creationId xmlns:p14="http://schemas.microsoft.com/office/powerpoint/2010/main" val="3801270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EB8BE40B-6CEC-4226-C30D-717CA09D64AA}"/>
              </a:ext>
            </a:extLst>
          </p:cNvPr>
          <p:cNvSpPr>
            <a:spLocks noGrp="1"/>
          </p:cNvSpPr>
          <p:nvPr>
            <p:ph type="ctrTitle"/>
          </p:nvPr>
        </p:nvSpPr>
        <p:spPr/>
        <p:txBody>
          <a:bodyPr/>
          <a:lstStyle/>
          <a:p>
            <a:r>
              <a:rPr lang="sv-SE"/>
              <a:t>Databasen</a:t>
            </a:r>
          </a:p>
        </p:txBody>
      </p:sp>
    </p:spTree>
    <p:extLst>
      <p:ext uri="{BB962C8B-B14F-4D97-AF65-F5344CB8AC3E}">
        <p14:creationId xmlns:p14="http://schemas.microsoft.com/office/powerpoint/2010/main" val="3371196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FE51D6-6EF8-D2C1-5971-490B9FB6C931}"/>
              </a:ext>
            </a:extLst>
          </p:cNvPr>
          <p:cNvSpPr>
            <a:spLocks noGrp="1"/>
          </p:cNvSpPr>
          <p:nvPr>
            <p:ph type="title"/>
          </p:nvPr>
        </p:nvSpPr>
        <p:spPr/>
        <p:txBody>
          <a:bodyPr/>
          <a:lstStyle/>
          <a:p>
            <a:r>
              <a:rPr lang="sv-SE" sz="2200">
                <a:ea typeface="Verdana"/>
              </a:rPr>
              <a:t>Datumvisning för mediabilder</a:t>
            </a:r>
            <a:endParaRPr lang="sv-SE"/>
          </a:p>
        </p:txBody>
      </p:sp>
      <p:pic>
        <p:nvPicPr>
          <p:cNvPr id="4" name="Bildobjekt 3" descr="Skärmklipp ur verktyget">
            <a:extLst>
              <a:ext uri="{FF2B5EF4-FFF2-40B4-BE49-F238E27FC236}">
                <a16:creationId xmlns:a16="http://schemas.microsoft.com/office/drawing/2014/main" id="{132E0B86-9B21-1889-FC5F-57D45836CE9D}"/>
              </a:ext>
            </a:extLst>
          </p:cNvPr>
          <p:cNvPicPr>
            <a:picLocks noChangeAspect="1"/>
          </p:cNvPicPr>
          <p:nvPr/>
        </p:nvPicPr>
        <p:blipFill>
          <a:blip r:embed="rId3"/>
          <a:stretch>
            <a:fillRect/>
          </a:stretch>
        </p:blipFill>
        <p:spPr>
          <a:xfrm>
            <a:off x="1100667" y="1786587"/>
            <a:ext cx="5300122" cy="4067206"/>
          </a:xfrm>
          <a:prstGeom prst="rect">
            <a:avLst/>
          </a:prstGeom>
          <a:ln>
            <a:noFill/>
          </a:ln>
          <a:effectLst>
            <a:outerShdw blurRad="292100" dist="139700" dir="2700000" algn="tl" rotWithShape="0">
              <a:srgbClr val="333333">
                <a:alpha val="10000"/>
              </a:srgbClr>
            </a:outerShdw>
          </a:effectLst>
        </p:spPr>
      </p:pic>
      <p:cxnSp>
        <p:nvCxnSpPr>
          <p:cNvPr id="6" name="Rak pilkoppling 5" descr="Uppladdningsdatum">
            <a:extLst>
              <a:ext uri="{FF2B5EF4-FFF2-40B4-BE49-F238E27FC236}">
                <a16:creationId xmlns:a16="http://schemas.microsoft.com/office/drawing/2014/main" id="{B5FD9CF7-8EB5-95E9-881D-381D9271C16B}"/>
              </a:ext>
              <a:ext uri="{C183D7F6-B498-43B3-948B-1728B52AA6E4}">
                <adec:decorative xmlns:adec="http://schemas.microsoft.com/office/drawing/2017/decorative" val="1"/>
              </a:ext>
            </a:extLst>
          </p:cNvPr>
          <p:cNvCxnSpPr>
            <a:cxnSpLocks/>
          </p:cNvCxnSpPr>
          <p:nvPr/>
        </p:nvCxnSpPr>
        <p:spPr>
          <a:xfrm flipH="1">
            <a:off x="3405052" y="5708469"/>
            <a:ext cx="1049383" cy="0"/>
          </a:xfrm>
          <a:prstGeom prst="straightConnector1">
            <a:avLst/>
          </a:prstGeom>
          <a:ln w="57150">
            <a:solidFill>
              <a:srgbClr val="FFC107"/>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6073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52548BF9-FA90-53D7-CA5B-76F02D1FC4A5}"/>
              </a:ext>
            </a:extLst>
          </p:cNvPr>
          <p:cNvSpPr>
            <a:spLocks noGrp="1"/>
          </p:cNvSpPr>
          <p:nvPr>
            <p:ph type="title"/>
          </p:nvPr>
        </p:nvSpPr>
        <p:spPr/>
        <p:txBody>
          <a:bodyPr/>
          <a:lstStyle/>
          <a:p>
            <a:r>
              <a:rPr lang="sv-SE" dirty="0"/>
              <a:t>Övriga nyheter</a:t>
            </a:r>
          </a:p>
        </p:txBody>
      </p:sp>
      <p:sp>
        <p:nvSpPr>
          <p:cNvPr id="7" name="Platshållare för innehåll 6">
            <a:extLst>
              <a:ext uri="{FF2B5EF4-FFF2-40B4-BE49-F238E27FC236}">
                <a16:creationId xmlns:a16="http://schemas.microsoft.com/office/drawing/2014/main" id="{139452C7-5E80-799A-C35E-9B5877B64494}"/>
              </a:ext>
            </a:extLst>
          </p:cNvPr>
          <p:cNvSpPr>
            <a:spLocks noGrp="1"/>
          </p:cNvSpPr>
          <p:nvPr>
            <p:ph sz="quarter" idx="13"/>
          </p:nvPr>
        </p:nvSpPr>
        <p:spPr/>
        <p:txBody>
          <a:bodyPr/>
          <a:lstStyle/>
          <a:p>
            <a:r>
              <a:rPr lang="sv-SE" dirty="0"/>
              <a:t>Nytt formulär: Bassäng utomhus</a:t>
            </a:r>
          </a:p>
          <a:p>
            <a:r>
              <a:rPr lang="sv-SE" dirty="0"/>
              <a:t>Buggfix – </a:t>
            </a:r>
            <a:r>
              <a:rPr lang="sv-SE" dirty="0" err="1"/>
              <a:t>iOS</a:t>
            </a:r>
            <a:r>
              <a:rPr lang="sv-SE" dirty="0"/>
              <a:t>-uppdatering</a:t>
            </a:r>
          </a:p>
          <a:p>
            <a:r>
              <a:rPr lang="sv-SE" dirty="0"/>
              <a:t>Ny TD-film, kortare variant</a:t>
            </a:r>
          </a:p>
        </p:txBody>
      </p:sp>
    </p:spTree>
    <p:extLst>
      <p:ext uri="{BB962C8B-B14F-4D97-AF65-F5344CB8AC3E}">
        <p14:creationId xmlns:p14="http://schemas.microsoft.com/office/powerpoint/2010/main" val="4150435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32C23982-7AAD-4A79-3B29-5D0247034D8D}"/>
              </a:ext>
            </a:extLst>
          </p:cNvPr>
          <p:cNvSpPr>
            <a:spLocks noGrp="1"/>
          </p:cNvSpPr>
          <p:nvPr>
            <p:ph type="ctrTitle"/>
          </p:nvPr>
        </p:nvSpPr>
        <p:spPr>
          <a:xfrm>
            <a:off x="712800" y="2375999"/>
            <a:ext cx="6926399" cy="1088243"/>
          </a:xfrm>
        </p:spPr>
        <p:txBody>
          <a:bodyPr/>
          <a:lstStyle/>
          <a:p>
            <a:r>
              <a:rPr lang="sv-SE" sz="2800" dirty="0"/>
              <a:t>Enkelt avhjälpta hinder – HIN3</a:t>
            </a:r>
          </a:p>
        </p:txBody>
      </p:sp>
    </p:spTree>
    <p:extLst>
      <p:ext uri="{BB962C8B-B14F-4D97-AF65-F5344CB8AC3E}">
        <p14:creationId xmlns:p14="http://schemas.microsoft.com/office/powerpoint/2010/main" val="1292824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B10C62CE-FCCA-2F48-2AE9-1325C1DB96B7}"/>
              </a:ext>
            </a:extLst>
          </p:cNvPr>
          <p:cNvSpPr>
            <a:spLocks noGrp="1"/>
          </p:cNvSpPr>
          <p:nvPr>
            <p:ph type="title"/>
          </p:nvPr>
        </p:nvSpPr>
        <p:spPr/>
        <p:txBody>
          <a:bodyPr/>
          <a:lstStyle/>
          <a:p>
            <a:r>
              <a:rPr lang="sv-SE" b="1" dirty="0">
                <a:solidFill>
                  <a:srgbClr val="333333"/>
                </a:solidFill>
                <a:latin typeface="Open Sans" panose="020B0606030504020204" pitchFamily="34" charset="0"/>
              </a:rPr>
              <a:t>Presentation</a:t>
            </a:r>
            <a:br>
              <a:rPr lang="sv-SE" b="1" i="0" dirty="0">
                <a:solidFill>
                  <a:srgbClr val="333333"/>
                </a:solidFill>
                <a:effectLst/>
                <a:latin typeface="Open Sans" panose="020B0606030504020204" pitchFamily="34" charset="0"/>
              </a:rPr>
            </a:br>
            <a:endParaRPr lang="sv-SE" dirty="0"/>
          </a:p>
        </p:txBody>
      </p:sp>
      <p:sp>
        <p:nvSpPr>
          <p:cNvPr id="8" name="Platshållare för innehåll 7">
            <a:extLst>
              <a:ext uri="{FF2B5EF4-FFF2-40B4-BE49-F238E27FC236}">
                <a16:creationId xmlns:a16="http://schemas.microsoft.com/office/drawing/2014/main" id="{464F9CF1-04ED-A378-801C-85AA6DCF0B27}"/>
              </a:ext>
            </a:extLst>
          </p:cNvPr>
          <p:cNvSpPr>
            <a:spLocks noGrp="1"/>
          </p:cNvSpPr>
          <p:nvPr>
            <p:ph sz="quarter" idx="13"/>
          </p:nvPr>
        </p:nvSpPr>
        <p:spPr>
          <a:xfrm>
            <a:off x="1092200" y="1348437"/>
            <a:ext cx="8650817" cy="3311526"/>
          </a:xfrm>
        </p:spPr>
        <p:txBody>
          <a:bodyPr/>
          <a:lstStyle/>
          <a:p>
            <a:pPr fontAlgn="base"/>
            <a:r>
              <a:rPr lang="sv-SE" sz="2000" b="0" i="0" dirty="0">
                <a:solidFill>
                  <a:srgbClr val="333333"/>
                </a:solidFill>
                <a:effectLst/>
              </a:rPr>
              <a:t>Samordnare fysis</a:t>
            </a:r>
            <a:r>
              <a:rPr lang="sv-SE" sz="2000" dirty="0">
                <a:solidFill>
                  <a:srgbClr val="333333"/>
                </a:solidFill>
              </a:rPr>
              <a:t>k tillgänglighet – Västfastigheter VGR</a:t>
            </a:r>
          </a:p>
          <a:p>
            <a:pPr fontAlgn="base"/>
            <a:r>
              <a:rPr lang="sv-SE" sz="2000" dirty="0"/>
              <a:t>Kvalitetssäkra att tekniska krav och riktlinjer gällande fysisk tillgänglighet hålls uppdaterade</a:t>
            </a:r>
          </a:p>
          <a:p>
            <a:pPr fontAlgn="base"/>
            <a:r>
              <a:rPr lang="sv-SE" sz="2000" dirty="0"/>
              <a:t>Operativt arbete/rådgivning i projekt inom tillgänglighet</a:t>
            </a:r>
          </a:p>
          <a:p>
            <a:pPr fontAlgn="base"/>
            <a:r>
              <a:rPr lang="sv-SE" sz="2000" dirty="0"/>
              <a:t>Granskar byggtekniska handlingar utifrån gällande riktlinjer och lagstiftning</a:t>
            </a:r>
          </a:p>
          <a:p>
            <a:pPr fontAlgn="base"/>
            <a:r>
              <a:rPr lang="sv-SE" sz="2000" dirty="0"/>
              <a:t>Att ansvara för hantera, bedöma och besvara inkomna avsteg inom fysisk tillgänglighet</a:t>
            </a:r>
          </a:p>
          <a:p>
            <a:pPr fontAlgn="base"/>
            <a:r>
              <a:rPr lang="sv-SE" sz="2000" dirty="0"/>
              <a:t>Utbildning arkitekt / </a:t>
            </a:r>
            <a:r>
              <a:rPr lang="sv-SE" sz="2000" dirty="0" err="1"/>
              <a:t>sakkunning</a:t>
            </a:r>
            <a:r>
              <a:rPr lang="sv-SE" sz="2000" dirty="0"/>
              <a:t> TIL2</a:t>
            </a:r>
          </a:p>
          <a:p>
            <a:pPr fontAlgn="base"/>
            <a:endParaRPr lang="sv-SE" sz="2000" dirty="0"/>
          </a:p>
          <a:p>
            <a:pPr fontAlgn="base"/>
            <a:endParaRPr lang="sv-SE" sz="2000" dirty="0"/>
          </a:p>
          <a:p>
            <a:pPr fontAlgn="base"/>
            <a:endParaRPr lang="sv-SE" sz="2000" dirty="0"/>
          </a:p>
          <a:p>
            <a:pPr fontAlgn="base"/>
            <a:endParaRPr lang="sv-SE" sz="2000" dirty="0"/>
          </a:p>
          <a:p>
            <a:pPr fontAlgn="base"/>
            <a:endParaRPr lang="sv-SE" sz="2000" dirty="0">
              <a:solidFill>
                <a:srgbClr val="333333"/>
              </a:solidFill>
            </a:endParaRPr>
          </a:p>
          <a:p>
            <a:pPr fontAlgn="base"/>
            <a:endParaRPr lang="sv-SE" sz="2000" b="0" i="0" dirty="0">
              <a:solidFill>
                <a:srgbClr val="333333"/>
              </a:solidFill>
              <a:effectLst/>
            </a:endParaRPr>
          </a:p>
          <a:p>
            <a:pPr marL="0" indent="0" algn="l" fontAlgn="base">
              <a:buNone/>
            </a:pPr>
            <a:endParaRPr lang="sv-SE" sz="2000" b="0" i="0" dirty="0">
              <a:solidFill>
                <a:srgbClr val="333333"/>
              </a:solidFill>
              <a:effectLst/>
            </a:endParaRPr>
          </a:p>
          <a:p>
            <a:pPr marL="0" indent="0" algn="l" fontAlgn="base">
              <a:buNone/>
            </a:pPr>
            <a:endParaRPr lang="sv-SE" sz="2000" b="0" i="0" dirty="0">
              <a:solidFill>
                <a:srgbClr val="333333"/>
              </a:solidFill>
              <a:effectLst/>
            </a:endParaRPr>
          </a:p>
          <a:p>
            <a:endParaRPr lang="sv-SE" dirty="0"/>
          </a:p>
        </p:txBody>
      </p:sp>
    </p:spTree>
    <p:extLst>
      <p:ext uri="{BB962C8B-B14F-4D97-AF65-F5344CB8AC3E}">
        <p14:creationId xmlns:p14="http://schemas.microsoft.com/office/powerpoint/2010/main" val="3443512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B10C62CE-FCCA-2F48-2AE9-1325C1DB96B7}"/>
              </a:ext>
            </a:extLst>
          </p:cNvPr>
          <p:cNvSpPr>
            <a:spLocks noGrp="1"/>
          </p:cNvSpPr>
          <p:nvPr>
            <p:ph type="title"/>
          </p:nvPr>
        </p:nvSpPr>
        <p:spPr/>
        <p:txBody>
          <a:bodyPr/>
          <a:lstStyle/>
          <a:p>
            <a:r>
              <a:rPr lang="sv-SE" b="1" i="0" dirty="0">
                <a:solidFill>
                  <a:srgbClr val="333333"/>
                </a:solidFill>
                <a:effectLst/>
                <a:latin typeface="Open Sans" panose="020B0606030504020204" pitchFamily="34" charset="0"/>
              </a:rPr>
              <a:t>BFS 2013:9 - HIN 3</a:t>
            </a:r>
            <a:br>
              <a:rPr lang="sv-SE" b="1" i="0" dirty="0">
                <a:solidFill>
                  <a:srgbClr val="333333"/>
                </a:solidFill>
                <a:effectLst/>
                <a:latin typeface="Open Sans" panose="020B0606030504020204" pitchFamily="34" charset="0"/>
              </a:rPr>
            </a:br>
            <a:endParaRPr lang="sv-SE" dirty="0"/>
          </a:p>
        </p:txBody>
      </p:sp>
      <p:sp>
        <p:nvSpPr>
          <p:cNvPr id="8" name="Platshållare för innehåll 7">
            <a:extLst>
              <a:ext uri="{FF2B5EF4-FFF2-40B4-BE49-F238E27FC236}">
                <a16:creationId xmlns:a16="http://schemas.microsoft.com/office/drawing/2014/main" id="{464F9CF1-04ED-A378-801C-85AA6DCF0B27}"/>
              </a:ext>
            </a:extLst>
          </p:cNvPr>
          <p:cNvSpPr>
            <a:spLocks noGrp="1"/>
          </p:cNvSpPr>
          <p:nvPr>
            <p:ph sz="quarter" idx="13"/>
          </p:nvPr>
        </p:nvSpPr>
        <p:spPr>
          <a:xfrm>
            <a:off x="1092200" y="1348437"/>
            <a:ext cx="8650817" cy="3311526"/>
          </a:xfrm>
        </p:spPr>
        <p:txBody>
          <a:bodyPr/>
          <a:lstStyle/>
          <a:p>
            <a:pPr marL="0" indent="0" algn="l" fontAlgn="base">
              <a:buNone/>
            </a:pPr>
            <a:r>
              <a:rPr lang="sv-SE" sz="2000" b="0" i="0" dirty="0">
                <a:solidFill>
                  <a:srgbClr val="333333"/>
                </a:solidFill>
                <a:effectLst/>
              </a:rPr>
              <a:t>Boverkets föreskrifter och allmänna råd om avhjälpande av enkelt avhjälpta hinder till och i lokaler dit allmänheten har tillträde och på allmänna platser.</a:t>
            </a:r>
          </a:p>
          <a:p>
            <a:pPr marL="0" indent="0" algn="l" fontAlgn="base">
              <a:buNone/>
            </a:pPr>
            <a:endParaRPr lang="sv-SE" sz="2000" b="0" i="0" dirty="0">
              <a:solidFill>
                <a:srgbClr val="333333"/>
              </a:solidFill>
              <a:effectLst/>
            </a:endParaRPr>
          </a:p>
          <a:p>
            <a:pPr marL="0" indent="0" fontAlgn="base">
              <a:buNone/>
            </a:pPr>
            <a:r>
              <a:rPr lang="sv-SE" sz="2000" b="1" i="0" dirty="0">
                <a:solidFill>
                  <a:srgbClr val="333333"/>
                </a:solidFill>
                <a:effectLst/>
                <a:latin typeface="Open Sans" panose="020B0606030504020204" pitchFamily="34" charset="0"/>
              </a:rPr>
              <a:t>Mer information:</a:t>
            </a:r>
          </a:p>
          <a:p>
            <a:pPr marL="0" indent="0" fontAlgn="base">
              <a:buNone/>
            </a:pPr>
            <a:r>
              <a:rPr lang="sv-SE" sz="2000" dirty="0">
                <a:solidFill>
                  <a:srgbClr val="333333"/>
                </a:solidFill>
                <a:hlinkClick r:id="rId3"/>
              </a:rPr>
              <a:t>Enkelt avhjälpta hinder, PBL – Kunskapsbanken </a:t>
            </a:r>
            <a:endParaRPr lang="sv-SE" sz="2000" dirty="0">
              <a:solidFill>
                <a:srgbClr val="333333"/>
              </a:solidFill>
            </a:endParaRPr>
          </a:p>
          <a:p>
            <a:pPr marL="0" indent="0" fontAlgn="base">
              <a:buNone/>
            </a:pPr>
            <a:r>
              <a:rPr lang="sv-SE" sz="2000" dirty="0">
                <a:solidFill>
                  <a:srgbClr val="333333"/>
                </a:solidFill>
                <a:hlinkClick r:id="rId4"/>
              </a:rPr>
              <a:t>Enklare utan hinder</a:t>
            </a:r>
            <a:endParaRPr lang="sv-SE" sz="2000" dirty="0">
              <a:solidFill>
                <a:srgbClr val="333333"/>
              </a:solidFill>
            </a:endParaRPr>
          </a:p>
          <a:p>
            <a:pPr marL="0" indent="0" fontAlgn="base">
              <a:buNone/>
            </a:pPr>
            <a:r>
              <a:rPr lang="sv-SE" sz="2000" b="1" dirty="0">
                <a:solidFill>
                  <a:srgbClr val="333333"/>
                </a:solidFill>
                <a:hlinkClick r:id="rId5"/>
              </a:rPr>
              <a:t>Tips! </a:t>
            </a:r>
            <a:r>
              <a:rPr lang="sv-SE" sz="2000" dirty="0">
                <a:solidFill>
                  <a:srgbClr val="333333"/>
                </a:solidFill>
                <a:hlinkClick r:id="rId5"/>
              </a:rPr>
              <a:t>- Boverkets webbutbildningar</a:t>
            </a:r>
            <a:endParaRPr lang="sv-SE" sz="2000" dirty="0">
              <a:solidFill>
                <a:srgbClr val="333333"/>
              </a:solidFill>
            </a:endParaRPr>
          </a:p>
          <a:p>
            <a:pPr algn="l" fontAlgn="base"/>
            <a:endParaRPr lang="sv-SE" sz="2000" b="0" i="0" dirty="0">
              <a:solidFill>
                <a:srgbClr val="333333"/>
              </a:solidFill>
              <a:effectLst/>
            </a:endParaRPr>
          </a:p>
          <a:p>
            <a:endParaRPr lang="sv-SE" dirty="0"/>
          </a:p>
        </p:txBody>
      </p:sp>
      <p:pic>
        <p:nvPicPr>
          <p:cNvPr id="10" name="Bildobjekt 9" descr="Skärmklipp Boverkets författningssamling">
            <a:extLst>
              <a:ext uri="{FF2B5EF4-FFF2-40B4-BE49-F238E27FC236}">
                <a16:creationId xmlns:a16="http://schemas.microsoft.com/office/drawing/2014/main" id="{EBC6A99D-C0C6-F21D-A0A4-F1558BBFD70C}"/>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rot="226408">
            <a:off x="7313408" y="2367765"/>
            <a:ext cx="2958996" cy="419747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26224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B10C62CE-FCCA-2F48-2AE9-1325C1DB96B7}"/>
              </a:ext>
            </a:extLst>
          </p:cNvPr>
          <p:cNvSpPr>
            <a:spLocks noGrp="1"/>
          </p:cNvSpPr>
          <p:nvPr>
            <p:ph type="title"/>
          </p:nvPr>
        </p:nvSpPr>
        <p:spPr/>
        <p:txBody>
          <a:bodyPr/>
          <a:lstStyle/>
          <a:p>
            <a:br>
              <a:rPr lang="sv-SE" sz="3600" b="0" i="0" dirty="0">
                <a:solidFill>
                  <a:srgbClr val="333333"/>
                </a:solidFill>
                <a:effectLst/>
                <a:latin typeface="EtelkaMedium"/>
              </a:rPr>
            </a:br>
            <a:r>
              <a:rPr lang="sv-SE" b="1" dirty="0">
                <a:solidFill>
                  <a:srgbClr val="333333"/>
                </a:solidFill>
                <a:latin typeface="Open Sans" panose="020B0606030504020204" pitchFamily="34" charset="0"/>
              </a:rPr>
              <a:t>Enkelt avhjälpta hinder, HIN</a:t>
            </a:r>
          </a:p>
        </p:txBody>
      </p:sp>
      <p:sp>
        <p:nvSpPr>
          <p:cNvPr id="8" name="Platshållare för innehåll 7">
            <a:extLst>
              <a:ext uri="{FF2B5EF4-FFF2-40B4-BE49-F238E27FC236}">
                <a16:creationId xmlns:a16="http://schemas.microsoft.com/office/drawing/2014/main" id="{464F9CF1-04ED-A378-801C-85AA6DCF0B27}"/>
              </a:ext>
            </a:extLst>
          </p:cNvPr>
          <p:cNvSpPr>
            <a:spLocks noGrp="1"/>
          </p:cNvSpPr>
          <p:nvPr>
            <p:ph sz="quarter" idx="13"/>
          </p:nvPr>
        </p:nvSpPr>
        <p:spPr>
          <a:xfrm>
            <a:off x="1100667" y="2306037"/>
            <a:ext cx="8650817" cy="3311526"/>
          </a:xfrm>
        </p:spPr>
        <p:txBody>
          <a:bodyPr/>
          <a:lstStyle/>
          <a:p>
            <a:pPr marL="0" indent="0" algn="l" fontAlgn="base">
              <a:buNone/>
            </a:pPr>
            <a:r>
              <a:rPr lang="sv-SE" sz="2400" b="0" i="0" dirty="0">
                <a:solidFill>
                  <a:srgbClr val="434343"/>
                </a:solidFill>
                <a:effectLst/>
                <a:latin typeface="Open Sans" panose="020B0606030504020204" pitchFamily="34" charset="0"/>
              </a:rPr>
              <a:t>”Enkelt avhjälpta hinder ska åtgärdas, enligt Boverkets föreskrifter och allmänna råd om avhjälpande av enkelt avhjälpta hinder till och i lokaler dit allmänheten har tillträde och på allmänna platser (BFS 2013:9 - HIN 3). Reglerna i HIN gäller retroaktivt.”</a:t>
            </a:r>
          </a:p>
          <a:p>
            <a:pPr algn="l" fontAlgn="base"/>
            <a:endParaRPr lang="sv-SE" sz="2000" b="0" i="0" dirty="0">
              <a:solidFill>
                <a:srgbClr val="333333"/>
              </a:solidFill>
              <a:effectLst/>
            </a:endParaRPr>
          </a:p>
          <a:p>
            <a:endParaRPr lang="sv-SE" dirty="0"/>
          </a:p>
        </p:txBody>
      </p:sp>
    </p:spTree>
    <p:extLst>
      <p:ext uri="{BB962C8B-B14F-4D97-AF65-F5344CB8AC3E}">
        <p14:creationId xmlns:p14="http://schemas.microsoft.com/office/powerpoint/2010/main" val="3171482645"/>
      </p:ext>
    </p:extLst>
  </p:cSld>
  <p:clrMapOvr>
    <a:masterClrMapping/>
  </p:clrMapOvr>
</p:sld>
</file>

<file path=ppt/theme/theme1.xml><?xml version="1.0" encoding="utf-8"?>
<a:theme xmlns:a="http://schemas.openxmlformats.org/drawingml/2006/main" name="VGR">
  <a:themeElements>
    <a:clrScheme name="Anpassat 2">
      <a:dk1>
        <a:sysClr val="windowText" lastClr="000000"/>
      </a:dk1>
      <a:lt1>
        <a:sysClr val="window" lastClr="FFFFFF"/>
      </a:lt1>
      <a:dk2>
        <a:srgbClr val="000000"/>
      </a:dk2>
      <a:lt2>
        <a:srgbClr val="E7E1DF"/>
      </a:lt2>
      <a:accent1>
        <a:srgbClr val="37474F"/>
      </a:accent1>
      <a:accent2>
        <a:srgbClr val="FFC107"/>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1_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TotalTime>11</TotalTime>
  <Words>958</Words>
  <Application>Microsoft Office PowerPoint</Application>
  <PresentationFormat>Bredbild</PresentationFormat>
  <Paragraphs>178</Paragraphs>
  <Slides>21</Slides>
  <Notes>20</Notes>
  <HiddenSlides>0</HiddenSlides>
  <MMClips>0</MMClips>
  <ScaleCrop>false</ScaleCrop>
  <HeadingPairs>
    <vt:vector size="6" baseType="variant">
      <vt:variant>
        <vt:lpstr>Använt teckensnitt</vt:lpstr>
      </vt:variant>
      <vt:variant>
        <vt:i4>5</vt:i4>
      </vt:variant>
      <vt:variant>
        <vt:lpstr>Tema</vt:lpstr>
      </vt:variant>
      <vt:variant>
        <vt:i4>2</vt:i4>
      </vt:variant>
      <vt:variant>
        <vt:lpstr>Bildrubriker</vt:lpstr>
      </vt:variant>
      <vt:variant>
        <vt:i4>21</vt:i4>
      </vt:variant>
    </vt:vector>
  </HeadingPairs>
  <TitlesOfParts>
    <vt:vector size="28" baseType="lpstr">
      <vt:lpstr>Arial</vt:lpstr>
      <vt:lpstr>Calibri</vt:lpstr>
      <vt:lpstr>EtelkaMedium</vt:lpstr>
      <vt:lpstr>Open Sans</vt:lpstr>
      <vt:lpstr>Verdana</vt:lpstr>
      <vt:lpstr>VGR</vt:lpstr>
      <vt:lpstr>1_VGR</vt:lpstr>
      <vt:lpstr>Tematräff för avtalsadministratör</vt:lpstr>
      <vt:lpstr>Program för dagen</vt:lpstr>
      <vt:lpstr>Databasen</vt:lpstr>
      <vt:lpstr>Datumvisning för mediabilder</vt:lpstr>
      <vt:lpstr>Övriga nyheter</vt:lpstr>
      <vt:lpstr>Enkelt avhjälpta hinder – HIN3</vt:lpstr>
      <vt:lpstr>Presentation </vt:lpstr>
      <vt:lpstr>BFS 2013:9 - HIN 3 </vt:lpstr>
      <vt:lpstr> Enkelt avhjälpta hinder, HIN</vt:lpstr>
      <vt:lpstr>Syftet med reglerna:</vt:lpstr>
      <vt:lpstr>Var gäller reglerna:</vt:lpstr>
      <vt:lpstr>Hur fungerar reglerna?</vt:lpstr>
      <vt:lpstr>Vad är ett enkelt avhjälpt hinder?</vt:lpstr>
      <vt:lpstr>Exempel på enkelt avhjälpt hinder:</vt:lpstr>
      <vt:lpstr>Vad räknas INTE till ett EAH?</vt:lpstr>
      <vt:lpstr>Hur mycket får ett EAH kosta?</vt:lpstr>
      <vt:lpstr>Boverket, nytt uppdrag – Aktuellt!</vt:lpstr>
      <vt:lpstr>Sammanfattning</vt:lpstr>
      <vt:lpstr>Gruppdiskussion </vt:lpstr>
      <vt:lpstr>Övrigt</vt:lpstr>
      <vt:lpstr>Avslut</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Tematräff Tillgänglighetsdatabasen</dc:title>
  <dc:creator>Tim Andersson</dc:creator>
  <keywords/>
  <lastModifiedBy>Almir Krieziu</lastModifiedBy>
  <revision>5</revision>
  <lastPrinted>2024-02-28T13:36:06.0000000Z</lastPrinted>
  <dcterms:created xsi:type="dcterms:W3CDTF">2023-05-30T06:23:08.0000000Z</dcterms:created>
  <dcterms:modified xsi:type="dcterms:W3CDTF">2024-06-14T12:01:28.0000000Z</dcterms:modified>
</coreProperties>
</file>