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6"/>
  </p:notesMasterIdLst>
  <p:handoutMasterIdLst>
    <p:handoutMasterId r:id="rId27"/>
  </p:handoutMasterIdLst>
  <p:sldIdLst>
    <p:sldId id="284" r:id="rId6"/>
    <p:sldId id="277" r:id="rId7"/>
    <p:sldId id="302" r:id="rId8"/>
    <p:sldId id="295" r:id="rId9"/>
    <p:sldId id="305" r:id="rId10"/>
    <p:sldId id="291" r:id="rId11"/>
    <p:sldId id="303" r:id="rId12"/>
    <p:sldId id="297" r:id="rId13"/>
    <p:sldId id="296" r:id="rId14"/>
    <p:sldId id="301" r:id="rId15"/>
    <p:sldId id="304" r:id="rId16"/>
    <p:sldId id="256" r:id="rId17"/>
    <p:sldId id="257" r:id="rId18"/>
    <p:sldId id="258" r:id="rId19"/>
    <p:sldId id="259" r:id="rId20"/>
    <p:sldId id="260" r:id="rId21"/>
    <p:sldId id="294" r:id="rId22"/>
    <p:sldId id="299" r:id="rId23"/>
    <p:sldId id="298" r:id="rId24"/>
    <p:sldId id="290" r:id="rId2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Lst>
        </p14:section>
        <p14:section name="Presentation" id="{B972C155-D5BF-46A7-B591-A42909CFC1FA}">
          <p14:sldIdLst>
            <p14:sldId id="277"/>
            <p14:sldId id="302"/>
            <p14:sldId id="295"/>
            <p14:sldId id="305"/>
            <p14:sldId id="291"/>
            <p14:sldId id="303"/>
            <p14:sldId id="297"/>
            <p14:sldId id="296"/>
            <p14:sldId id="301"/>
            <p14:sldId id="304"/>
            <p14:sldId id="256"/>
            <p14:sldId id="257"/>
            <p14:sldId id="258"/>
            <p14:sldId id="259"/>
            <p14:sldId id="260"/>
            <p14:sldId id="294"/>
            <p14:sldId id="299"/>
            <p14:sldId id="298"/>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21F22F-D658-41C8-9709-5E328912465F}" v="41" dt="2023-11-29T08:51:57.531"/>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62985" autoAdjust="0"/>
  </p:normalViewPr>
  <p:slideViewPr>
    <p:cSldViewPr snapToGrid="0">
      <p:cViewPr varScale="1">
        <p:scale>
          <a:sx n="72" d="100"/>
          <a:sy n="72" d="100"/>
        </p:scale>
        <p:origin x="2028" y="5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notesMaster" Target="notesMasters/notesMaster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5/10/relationships/revisionInfo" Target="revisionInfo.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viewProps" Target="view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microsoft.com/office/2016/11/relationships/changesInfo" Target="changesInfos/changesInfo1.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presProps" Target="presProps.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ableStyles" Target="tableStyles.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handoutMaster" Target="handoutMasters/handoutMaster1.xml" Id="rId27" /><Relationship Type="http://schemas.openxmlformats.org/officeDocument/2006/relationships/theme" Target="theme/theme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åkan Martinsson" userId="S::hakma6@vgregion.se::7477c0f4-b87a-44f4-b9ff-c5451d209461" providerId="AD" clId="Web-{931931D1-D859-3D76-0277-7D51DED4F6FD}"/>
    <pc:docChg chg="sldOrd">
      <pc:chgData name="Håkan Martinsson" userId="S::hakma6@vgregion.se::7477c0f4-b87a-44f4-b9ff-c5451d209461" providerId="AD" clId="Web-{931931D1-D859-3D76-0277-7D51DED4F6FD}" dt="2023-11-22T13:13:53.187" v="0"/>
      <pc:docMkLst>
        <pc:docMk/>
      </pc:docMkLst>
      <pc:sldChg chg="ord">
        <pc:chgData name="Håkan Martinsson" userId="S::hakma6@vgregion.se::7477c0f4-b87a-44f4-b9ff-c5451d209461" providerId="AD" clId="Web-{931931D1-D859-3D76-0277-7D51DED4F6FD}" dt="2023-11-22T13:13:53.187" v="0"/>
        <pc:sldMkLst>
          <pc:docMk/>
          <pc:sldMk cId="3371196932" sldId="302"/>
        </pc:sldMkLst>
      </pc:sldChg>
    </pc:docChg>
  </pc:docChgLst>
  <pc:docChgLst>
    <pc:chgData name="Almir Krieziu" userId="7824d3e2-b981-46ed-afbb-cab8f0377f5a" providerId="ADAL" clId="{8821F22F-D658-41C8-9709-5E328912465F}"/>
    <pc:docChg chg="undo redo custSel addSld delSld modSld sldOrd modSection">
      <pc:chgData name="Almir Krieziu" userId="7824d3e2-b981-46ed-afbb-cab8f0377f5a" providerId="ADAL" clId="{8821F22F-D658-41C8-9709-5E328912465F}" dt="2023-11-29T08:55:48.725" v="1504" actId="20577"/>
      <pc:docMkLst>
        <pc:docMk/>
      </pc:docMkLst>
      <pc:sldChg chg="addSp delSp modSp add mod modClrScheme chgLayout modNotesTx">
        <pc:chgData name="Almir Krieziu" userId="7824d3e2-b981-46ed-afbb-cab8f0377f5a" providerId="ADAL" clId="{8821F22F-D658-41C8-9709-5E328912465F}" dt="2023-11-29T08:52:02.832" v="1463" actId="20577"/>
        <pc:sldMkLst>
          <pc:docMk/>
          <pc:sldMk cId="902522114" sldId="256"/>
        </pc:sldMkLst>
        <pc:spChg chg="mod">
          <ac:chgData name="Almir Krieziu" userId="7824d3e2-b981-46ed-afbb-cab8f0377f5a" providerId="ADAL" clId="{8821F22F-D658-41C8-9709-5E328912465F}" dt="2023-11-29T08:50:59.205" v="1439" actId="20577"/>
          <ac:spMkLst>
            <pc:docMk/>
            <pc:sldMk cId="902522114" sldId="256"/>
            <ac:spMk id="2" creationId="{8F7A3AE3-E9BA-1FCF-AB9F-51FFE4E5B390}"/>
          </ac:spMkLst>
        </pc:spChg>
        <pc:spChg chg="mod">
          <ac:chgData name="Almir Krieziu" userId="7824d3e2-b981-46ed-afbb-cab8f0377f5a" providerId="ADAL" clId="{8821F22F-D658-41C8-9709-5E328912465F}" dt="2023-11-29T08:50:46.913" v="1431" actId="20577"/>
          <ac:spMkLst>
            <pc:docMk/>
            <pc:sldMk cId="902522114" sldId="256"/>
            <ac:spMk id="3" creationId="{116C460C-96D3-A5B4-6C3A-4EE5D7730687}"/>
          </ac:spMkLst>
        </pc:spChg>
        <pc:spChg chg="add mod">
          <ac:chgData name="Almir Krieziu" userId="7824d3e2-b981-46ed-afbb-cab8f0377f5a" providerId="ADAL" clId="{8821F22F-D658-41C8-9709-5E328912465F}" dt="2023-11-23T08:29:37.674" v="1108" actId="13244"/>
          <ac:spMkLst>
            <pc:docMk/>
            <pc:sldMk cId="902522114" sldId="256"/>
            <ac:spMk id="4" creationId="{C5B88A32-6ACE-C470-4D33-1FE63D286621}"/>
          </ac:spMkLst>
        </pc:spChg>
        <pc:spChg chg="mod">
          <ac:chgData name="Almir Krieziu" userId="7824d3e2-b981-46ed-afbb-cab8f0377f5a" providerId="ADAL" clId="{8821F22F-D658-41C8-9709-5E328912465F}" dt="2023-11-23T07:22:17.803" v="504" actId="1076"/>
          <ac:spMkLst>
            <pc:docMk/>
            <pc:sldMk cId="902522114" sldId="256"/>
            <ac:spMk id="7" creationId="{E442AD80-829F-6A96-AF07-16DDFB2EE542}"/>
          </ac:spMkLst>
        </pc:spChg>
        <pc:spChg chg="del mod">
          <ac:chgData name="Almir Krieziu" userId="7824d3e2-b981-46ed-afbb-cab8f0377f5a" providerId="ADAL" clId="{8821F22F-D658-41C8-9709-5E328912465F}" dt="2023-11-23T07:57:56.690" v="860" actId="478"/>
          <ac:spMkLst>
            <pc:docMk/>
            <pc:sldMk cId="902522114" sldId="256"/>
            <ac:spMk id="8" creationId="{CDD156A2-6716-697A-8942-18F54AC9B047}"/>
          </ac:spMkLst>
        </pc:spChg>
        <pc:spChg chg="mod">
          <ac:chgData name="Almir Krieziu" userId="7824d3e2-b981-46ed-afbb-cab8f0377f5a" providerId="ADAL" clId="{8821F22F-D658-41C8-9709-5E328912465F}" dt="2023-11-23T08:36:03.609" v="1165" actId="207"/>
          <ac:spMkLst>
            <pc:docMk/>
            <pc:sldMk cId="902522114" sldId="256"/>
            <ac:spMk id="12" creationId="{4900A86C-4FE7-833D-FFCC-81977572D68F}"/>
          </ac:spMkLst>
        </pc:spChg>
        <pc:spChg chg="del mod">
          <ac:chgData name="Almir Krieziu" userId="7824d3e2-b981-46ed-afbb-cab8f0377f5a" providerId="ADAL" clId="{8821F22F-D658-41C8-9709-5E328912465F}" dt="2023-11-23T08:23:22.513" v="1015" actId="478"/>
          <ac:spMkLst>
            <pc:docMk/>
            <pc:sldMk cId="902522114" sldId="256"/>
            <ac:spMk id="13" creationId="{AB3221DC-75C2-3B6F-3E10-B5B318C5EDD2}"/>
          </ac:spMkLst>
        </pc:spChg>
        <pc:spChg chg="mod">
          <ac:chgData name="Almir Krieziu" userId="7824d3e2-b981-46ed-afbb-cab8f0377f5a" providerId="ADAL" clId="{8821F22F-D658-41C8-9709-5E328912465F}" dt="2023-11-29T08:51:32.889" v="1459" actId="20577"/>
          <ac:spMkLst>
            <pc:docMk/>
            <pc:sldMk cId="902522114" sldId="256"/>
            <ac:spMk id="16" creationId="{7EE17D5B-B5C9-6B18-6027-612F234D9C7B}"/>
          </ac:spMkLst>
        </pc:spChg>
      </pc:sldChg>
      <pc:sldChg chg="modSp add mod modClrScheme chgLayout modNotesTx">
        <pc:chgData name="Almir Krieziu" userId="7824d3e2-b981-46ed-afbb-cab8f0377f5a" providerId="ADAL" clId="{8821F22F-D658-41C8-9709-5E328912465F}" dt="2023-11-23T10:03:14.316" v="1197" actId="20577"/>
        <pc:sldMkLst>
          <pc:docMk/>
          <pc:sldMk cId="2630931723" sldId="257"/>
        </pc:sldMkLst>
        <pc:spChg chg="mod">
          <ac:chgData name="Almir Krieziu" userId="7824d3e2-b981-46ed-afbb-cab8f0377f5a" providerId="ADAL" clId="{8821F22F-D658-41C8-9709-5E328912465F}" dt="2023-11-23T08:28:30.205" v="1103" actId="33553"/>
          <ac:spMkLst>
            <pc:docMk/>
            <pc:sldMk cId="2630931723" sldId="257"/>
            <ac:spMk id="2" creationId="{9B8C889F-85EE-7480-F94E-F4EABD1D6479}"/>
          </ac:spMkLst>
        </pc:spChg>
        <pc:spChg chg="mod">
          <ac:chgData name="Almir Krieziu" userId="7824d3e2-b981-46ed-afbb-cab8f0377f5a" providerId="ADAL" clId="{8821F22F-D658-41C8-9709-5E328912465F}" dt="2023-11-23T08:36:09.473" v="1167" actId="207"/>
          <ac:spMkLst>
            <pc:docMk/>
            <pc:sldMk cId="2630931723" sldId="257"/>
            <ac:spMk id="3" creationId="{A6EC003C-D677-49AF-5D5B-AF8760861B58}"/>
          </ac:spMkLst>
        </pc:spChg>
        <pc:spChg chg="mod">
          <ac:chgData name="Almir Krieziu" userId="7824d3e2-b981-46ed-afbb-cab8f0377f5a" providerId="ADAL" clId="{8821F22F-D658-41C8-9709-5E328912465F}" dt="2023-11-23T08:36:11.079" v="1168" actId="207"/>
          <ac:spMkLst>
            <pc:docMk/>
            <pc:sldMk cId="2630931723" sldId="257"/>
            <ac:spMk id="4" creationId="{49B9CA50-5640-E82A-CA2E-DDBA30524067}"/>
          </ac:spMkLst>
        </pc:spChg>
        <pc:spChg chg="mod">
          <ac:chgData name="Almir Krieziu" userId="7824d3e2-b981-46ed-afbb-cab8f0377f5a" providerId="ADAL" clId="{8821F22F-D658-41C8-9709-5E328912465F}" dt="2023-11-23T08:36:13.188" v="1169" actId="207"/>
          <ac:spMkLst>
            <pc:docMk/>
            <pc:sldMk cId="2630931723" sldId="257"/>
            <ac:spMk id="5" creationId="{9A21DB7A-C1CE-AD23-E0BA-13F272B91DE3}"/>
          </ac:spMkLst>
        </pc:spChg>
        <pc:spChg chg="mod">
          <ac:chgData name="Almir Krieziu" userId="7824d3e2-b981-46ed-afbb-cab8f0377f5a" providerId="ADAL" clId="{8821F22F-D658-41C8-9709-5E328912465F}" dt="2023-11-23T08:23:28.151" v="1016" actId="962"/>
          <ac:spMkLst>
            <pc:docMk/>
            <pc:sldMk cId="2630931723" sldId="257"/>
            <ac:spMk id="7" creationId="{E442AD80-829F-6A96-AF07-16DDFB2EE542}"/>
          </ac:spMkLst>
        </pc:spChg>
      </pc:sldChg>
      <pc:sldChg chg="modSp add mod modClrScheme chgLayout modNotesTx">
        <pc:chgData name="Almir Krieziu" userId="7824d3e2-b981-46ed-afbb-cab8f0377f5a" providerId="ADAL" clId="{8821F22F-D658-41C8-9709-5E328912465F}" dt="2023-11-29T08:55:48.725" v="1504" actId="20577"/>
        <pc:sldMkLst>
          <pc:docMk/>
          <pc:sldMk cId="3819326844" sldId="258"/>
        </pc:sldMkLst>
        <pc:spChg chg="mod">
          <ac:chgData name="Almir Krieziu" userId="7824d3e2-b981-46ed-afbb-cab8f0377f5a" providerId="ADAL" clId="{8821F22F-D658-41C8-9709-5E328912465F}" dt="2023-11-23T08:30:09.868" v="1110" actId="33553"/>
          <ac:spMkLst>
            <pc:docMk/>
            <pc:sldMk cId="3819326844" sldId="258"/>
            <ac:spMk id="2" creationId="{8B9D2ECC-622D-D9F5-EFE0-EF0253CC30A1}"/>
          </ac:spMkLst>
        </pc:spChg>
        <pc:spChg chg="mod">
          <ac:chgData name="Almir Krieziu" userId="7824d3e2-b981-46ed-afbb-cab8f0377f5a" providerId="ADAL" clId="{8821F22F-D658-41C8-9709-5E328912465F}" dt="2023-11-23T08:36:17.957" v="1170" actId="207"/>
          <ac:spMkLst>
            <pc:docMk/>
            <pc:sldMk cId="3819326844" sldId="258"/>
            <ac:spMk id="3" creationId="{A3F93FE9-0007-3EB2-527D-336220ED9032}"/>
          </ac:spMkLst>
        </pc:spChg>
        <pc:spChg chg="mod">
          <ac:chgData name="Almir Krieziu" userId="7824d3e2-b981-46ed-afbb-cab8f0377f5a" providerId="ADAL" clId="{8821F22F-D658-41C8-9709-5E328912465F}" dt="2023-11-23T08:36:19.720" v="1171" actId="207"/>
          <ac:spMkLst>
            <pc:docMk/>
            <pc:sldMk cId="3819326844" sldId="258"/>
            <ac:spMk id="4" creationId="{F17E6127-9838-AEE5-649B-F8F69F35EDF9}"/>
          </ac:spMkLst>
        </pc:spChg>
        <pc:spChg chg="mod">
          <ac:chgData name="Almir Krieziu" userId="7824d3e2-b981-46ed-afbb-cab8f0377f5a" providerId="ADAL" clId="{8821F22F-D658-41C8-9709-5E328912465F}" dt="2023-11-23T08:23:30.803" v="1017" actId="962"/>
          <ac:spMkLst>
            <pc:docMk/>
            <pc:sldMk cId="3819326844" sldId="258"/>
            <ac:spMk id="7" creationId="{E442AD80-829F-6A96-AF07-16DDFB2EE542}"/>
          </ac:spMkLst>
        </pc:spChg>
      </pc:sldChg>
      <pc:sldChg chg="modSp add mod ord modClrScheme chgLayout modNotesTx">
        <pc:chgData name="Almir Krieziu" userId="7824d3e2-b981-46ed-afbb-cab8f0377f5a" providerId="ADAL" clId="{8821F22F-D658-41C8-9709-5E328912465F}" dt="2023-11-27T10:03:43.241" v="1304" actId="20577"/>
        <pc:sldMkLst>
          <pc:docMk/>
          <pc:sldMk cId="612394596" sldId="259"/>
        </pc:sldMkLst>
        <pc:spChg chg="mod">
          <ac:chgData name="Almir Krieziu" userId="7824d3e2-b981-46ed-afbb-cab8f0377f5a" providerId="ADAL" clId="{8821F22F-D658-41C8-9709-5E328912465F}" dt="2023-11-23T07:54:07.668" v="814" actId="207"/>
          <ac:spMkLst>
            <pc:docMk/>
            <pc:sldMk cId="612394596" sldId="259"/>
            <ac:spMk id="2" creationId="{E5653232-A995-1739-2B21-F315F0D1679C}"/>
          </ac:spMkLst>
        </pc:spChg>
        <pc:spChg chg="mod">
          <ac:chgData name="Almir Krieziu" userId="7824d3e2-b981-46ed-afbb-cab8f0377f5a" providerId="ADAL" clId="{8821F22F-D658-41C8-9709-5E328912465F}" dt="2023-11-23T08:36:23.468" v="1172" actId="207"/>
          <ac:spMkLst>
            <pc:docMk/>
            <pc:sldMk cId="612394596" sldId="259"/>
            <ac:spMk id="3" creationId="{3150CBB9-C01B-94F8-A8F7-1179937EFDF2}"/>
          </ac:spMkLst>
        </pc:spChg>
        <pc:spChg chg="mod">
          <ac:chgData name="Almir Krieziu" userId="7824d3e2-b981-46ed-afbb-cab8f0377f5a" providerId="ADAL" clId="{8821F22F-D658-41C8-9709-5E328912465F}" dt="2023-11-23T08:36:25.987" v="1173" actId="207"/>
          <ac:spMkLst>
            <pc:docMk/>
            <pc:sldMk cId="612394596" sldId="259"/>
            <ac:spMk id="6" creationId="{403D01D7-B915-40B5-23E1-B4366CC2D19B}"/>
          </ac:spMkLst>
        </pc:spChg>
        <pc:spChg chg="mod">
          <ac:chgData name="Almir Krieziu" userId="7824d3e2-b981-46ed-afbb-cab8f0377f5a" providerId="ADAL" clId="{8821F22F-D658-41C8-9709-5E328912465F}" dt="2023-11-23T08:23:33.210" v="1018" actId="962"/>
          <ac:spMkLst>
            <pc:docMk/>
            <pc:sldMk cId="612394596" sldId="259"/>
            <ac:spMk id="7" creationId="{E442AD80-829F-6A96-AF07-16DDFB2EE542}"/>
          </ac:spMkLst>
        </pc:spChg>
        <pc:spChg chg="mod">
          <ac:chgData name="Almir Krieziu" userId="7824d3e2-b981-46ed-afbb-cab8f0377f5a" providerId="ADAL" clId="{8821F22F-D658-41C8-9709-5E328912465F}" dt="2023-11-23T08:36:28.842" v="1174" actId="207"/>
          <ac:spMkLst>
            <pc:docMk/>
            <pc:sldMk cId="612394596" sldId="259"/>
            <ac:spMk id="8" creationId="{018DAEE2-78F5-D8E8-E0E8-1583DDC379D7}"/>
          </ac:spMkLst>
        </pc:spChg>
      </pc:sldChg>
      <pc:sldChg chg="modSp add mod modClrScheme chgLayout modNotesTx">
        <pc:chgData name="Almir Krieziu" userId="7824d3e2-b981-46ed-afbb-cab8f0377f5a" providerId="ADAL" clId="{8821F22F-D658-41C8-9709-5E328912465F}" dt="2023-11-23T10:03:29.897" v="1201" actId="20577"/>
        <pc:sldMkLst>
          <pc:docMk/>
          <pc:sldMk cId="1596093365" sldId="260"/>
        </pc:sldMkLst>
        <pc:spChg chg="mod">
          <ac:chgData name="Almir Krieziu" userId="7824d3e2-b981-46ed-afbb-cab8f0377f5a" providerId="ADAL" clId="{8821F22F-D658-41C8-9709-5E328912465F}" dt="2023-11-23T08:29:23.453" v="1106" actId="33553"/>
          <ac:spMkLst>
            <pc:docMk/>
            <pc:sldMk cId="1596093365" sldId="260"/>
            <ac:spMk id="2" creationId="{9B8C889F-85EE-7480-F94E-F4EABD1D6479}"/>
          </ac:spMkLst>
        </pc:spChg>
        <pc:spChg chg="mod">
          <ac:chgData name="Almir Krieziu" userId="7824d3e2-b981-46ed-afbb-cab8f0377f5a" providerId="ADAL" clId="{8821F22F-D658-41C8-9709-5E328912465F}" dt="2023-11-23T08:36:33.884" v="1175" actId="207"/>
          <ac:spMkLst>
            <pc:docMk/>
            <pc:sldMk cId="1596093365" sldId="260"/>
            <ac:spMk id="4" creationId="{B2B34F2B-B6B4-D0CE-E1D9-AAC2CFD36541}"/>
          </ac:spMkLst>
        </pc:spChg>
        <pc:spChg chg="mod">
          <ac:chgData name="Almir Krieziu" userId="7824d3e2-b981-46ed-afbb-cab8f0377f5a" providerId="ADAL" clId="{8821F22F-D658-41C8-9709-5E328912465F}" dt="2023-11-23T08:36:35.663" v="1176" actId="207"/>
          <ac:spMkLst>
            <pc:docMk/>
            <pc:sldMk cId="1596093365" sldId="260"/>
            <ac:spMk id="5" creationId="{BC9F01F0-F0D1-ACAD-C63A-8D610B7887BF}"/>
          </ac:spMkLst>
        </pc:spChg>
        <pc:spChg chg="mod">
          <ac:chgData name="Almir Krieziu" userId="7824d3e2-b981-46ed-afbb-cab8f0377f5a" providerId="ADAL" clId="{8821F22F-D658-41C8-9709-5E328912465F}" dt="2023-11-23T08:36:37.691" v="1177" actId="207"/>
          <ac:spMkLst>
            <pc:docMk/>
            <pc:sldMk cId="1596093365" sldId="260"/>
            <ac:spMk id="6" creationId="{2C5DC9C9-D227-BD97-9005-5C02C5659192}"/>
          </ac:spMkLst>
        </pc:spChg>
        <pc:spChg chg="mod">
          <ac:chgData name="Almir Krieziu" userId="7824d3e2-b981-46ed-afbb-cab8f0377f5a" providerId="ADAL" clId="{8821F22F-D658-41C8-9709-5E328912465F}" dt="2023-11-23T08:23:36.346" v="1019" actId="962"/>
          <ac:spMkLst>
            <pc:docMk/>
            <pc:sldMk cId="1596093365" sldId="260"/>
            <ac:spMk id="7" creationId="{E442AD80-829F-6A96-AF07-16DDFB2EE542}"/>
          </ac:spMkLst>
        </pc:spChg>
      </pc:sldChg>
      <pc:sldChg chg="modSp mod modNotesTx">
        <pc:chgData name="Almir Krieziu" userId="7824d3e2-b981-46ed-afbb-cab8f0377f5a" providerId="ADAL" clId="{8821F22F-D658-41C8-9709-5E328912465F}" dt="2023-11-23T10:02:38.520" v="1187" actId="20577"/>
        <pc:sldMkLst>
          <pc:docMk/>
          <pc:sldMk cId="67797366" sldId="277"/>
        </pc:sldMkLst>
        <pc:spChg chg="mod">
          <ac:chgData name="Almir Krieziu" userId="7824d3e2-b981-46ed-afbb-cab8f0377f5a" providerId="ADAL" clId="{8821F22F-D658-41C8-9709-5E328912465F}" dt="2023-11-20T14:23:42.943" v="50" actId="20577"/>
          <ac:spMkLst>
            <pc:docMk/>
            <pc:sldMk cId="67797366" sldId="277"/>
            <ac:spMk id="13" creationId="{C8299AC6-32FE-B2DF-788B-DAA9F59436C0}"/>
          </ac:spMkLst>
        </pc:spChg>
      </pc:sldChg>
      <pc:sldChg chg="modNotesTx">
        <pc:chgData name="Almir Krieziu" userId="7824d3e2-b981-46ed-afbb-cab8f0377f5a" providerId="ADAL" clId="{8821F22F-D658-41C8-9709-5E328912465F}" dt="2023-11-23T10:02:36.861" v="1186" actId="20577"/>
        <pc:sldMkLst>
          <pc:docMk/>
          <pc:sldMk cId="3875330676" sldId="284"/>
        </pc:sldMkLst>
      </pc:sldChg>
      <pc:sldChg chg="addSp delSp modSp mod modClrScheme chgLayout">
        <pc:chgData name="Almir Krieziu" userId="7824d3e2-b981-46ed-afbb-cab8f0377f5a" providerId="ADAL" clId="{8821F22F-D658-41C8-9709-5E328912465F}" dt="2023-11-23T08:22:33.342" v="949" actId="20577"/>
        <pc:sldMkLst>
          <pc:docMk/>
          <pc:sldMk cId="3801270367" sldId="290"/>
        </pc:sldMkLst>
        <pc:spChg chg="del">
          <ac:chgData name="Almir Krieziu" userId="7824d3e2-b981-46ed-afbb-cab8f0377f5a" providerId="ADAL" clId="{8821F22F-D658-41C8-9709-5E328912465F}" dt="2023-11-23T08:22:18.012" v="942" actId="478"/>
          <ac:spMkLst>
            <pc:docMk/>
            <pc:sldMk cId="3801270367" sldId="290"/>
            <ac:spMk id="2" creationId="{880D3025-C9FB-1672-95A2-D199E252BE2F}"/>
          </ac:spMkLst>
        </pc:spChg>
        <pc:spChg chg="add mod">
          <ac:chgData name="Almir Krieziu" userId="7824d3e2-b981-46ed-afbb-cab8f0377f5a" providerId="ADAL" clId="{8821F22F-D658-41C8-9709-5E328912465F}" dt="2023-11-23T08:22:33.342" v="949" actId="20577"/>
          <ac:spMkLst>
            <pc:docMk/>
            <pc:sldMk cId="3801270367" sldId="290"/>
            <ac:spMk id="3" creationId="{5020EB93-C17E-FCA2-FD13-1D50615727C2}"/>
          </ac:spMkLst>
        </pc:spChg>
      </pc:sldChg>
      <pc:sldChg chg="modSp add mod modNotesTx">
        <pc:chgData name="Almir Krieziu" userId="7824d3e2-b981-46ed-afbb-cab8f0377f5a" providerId="ADAL" clId="{8821F22F-D658-41C8-9709-5E328912465F}" dt="2023-11-23T10:02:53.396" v="1191" actId="20577"/>
        <pc:sldMkLst>
          <pc:docMk/>
          <pc:sldMk cId="1188849365" sldId="291"/>
        </pc:sldMkLst>
        <pc:picChg chg="mod">
          <ac:chgData name="Almir Krieziu" userId="7824d3e2-b981-46ed-afbb-cab8f0377f5a" providerId="ADAL" clId="{8821F22F-D658-41C8-9709-5E328912465F}" dt="2023-11-23T08:23:13.237" v="1013" actId="962"/>
          <ac:picMkLst>
            <pc:docMk/>
            <pc:sldMk cId="1188849365" sldId="291"/>
            <ac:picMk id="6" creationId="{2D63707C-7404-DEDA-848D-D6C89B54FB08}"/>
          </ac:picMkLst>
        </pc:picChg>
      </pc:sldChg>
      <pc:sldChg chg="del">
        <pc:chgData name="Almir Krieziu" userId="7824d3e2-b981-46ed-afbb-cab8f0377f5a" providerId="ADAL" clId="{8821F22F-D658-41C8-9709-5E328912465F}" dt="2023-11-20T14:09:42.081" v="9" actId="2696"/>
        <pc:sldMkLst>
          <pc:docMk/>
          <pc:sldMk cId="3700177231" sldId="291"/>
        </pc:sldMkLst>
      </pc:sldChg>
      <pc:sldChg chg="modNotesTx">
        <pc:chgData name="Almir Krieziu" userId="7824d3e2-b981-46ed-afbb-cab8f0377f5a" providerId="ADAL" clId="{8821F22F-D658-41C8-9709-5E328912465F}" dt="2023-11-23T10:03:46.249" v="1204" actId="12"/>
        <pc:sldMkLst>
          <pc:docMk/>
          <pc:sldMk cId="2009793083" sldId="294"/>
        </pc:sldMkLst>
      </pc:sldChg>
      <pc:sldChg chg="modSp add mod modNotesTx">
        <pc:chgData name="Almir Krieziu" userId="7824d3e2-b981-46ed-afbb-cab8f0377f5a" providerId="ADAL" clId="{8821F22F-D658-41C8-9709-5E328912465F}" dt="2023-11-23T10:02:43.494" v="1189" actId="20577"/>
        <pc:sldMkLst>
          <pc:docMk/>
          <pc:sldMk cId="1270646394" sldId="295"/>
        </pc:sldMkLst>
        <pc:picChg chg="mod">
          <ac:chgData name="Almir Krieziu" userId="7824d3e2-b981-46ed-afbb-cab8f0377f5a" providerId="ADAL" clId="{8821F22F-D658-41C8-9709-5E328912465F}" dt="2023-11-23T08:31:52.634" v="1162" actId="962"/>
          <ac:picMkLst>
            <pc:docMk/>
            <pc:sldMk cId="1270646394" sldId="295"/>
            <ac:picMk id="9" creationId="{805189E6-7E8C-3160-36BC-44DF7BD006EB}"/>
          </ac:picMkLst>
        </pc:picChg>
      </pc:sldChg>
      <pc:sldChg chg="del">
        <pc:chgData name="Almir Krieziu" userId="7824d3e2-b981-46ed-afbb-cab8f0377f5a" providerId="ADAL" clId="{8821F22F-D658-41C8-9709-5E328912465F}" dt="2023-11-20T14:09:24.214" v="7" actId="2696"/>
        <pc:sldMkLst>
          <pc:docMk/>
          <pc:sldMk cId="3322614631" sldId="295"/>
        </pc:sldMkLst>
      </pc:sldChg>
      <pc:sldChg chg="modNotesTx">
        <pc:chgData name="Almir Krieziu" userId="7824d3e2-b981-46ed-afbb-cab8f0377f5a" providerId="ADAL" clId="{8821F22F-D658-41C8-9709-5E328912465F}" dt="2023-11-23T10:03:03.114" v="1193" actId="20577"/>
        <pc:sldMkLst>
          <pc:docMk/>
          <pc:sldMk cId="2720489336" sldId="296"/>
        </pc:sldMkLst>
      </pc:sldChg>
      <pc:sldChg chg="modNotesTx">
        <pc:chgData name="Almir Krieziu" userId="7824d3e2-b981-46ed-afbb-cab8f0377f5a" providerId="ADAL" clId="{8821F22F-D658-41C8-9709-5E328912465F}" dt="2023-11-23T10:03:00.635" v="1192" actId="20577"/>
        <pc:sldMkLst>
          <pc:docMk/>
          <pc:sldMk cId="3465451082" sldId="297"/>
        </pc:sldMkLst>
      </pc:sldChg>
      <pc:sldChg chg="modSp mod modNotesTx">
        <pc:chgData name="Almir Krieziu" userId="7824d3e2-b981-46ed-afbb-cab8f0377f5a" providerId="ADAL" clId="{8821F22F-D658-41C8-9709-5E328912465F}" dt="2023-11-27T10:06:06.918" v="1351" actId="20577"/>
        <pc:sldMkLst>
          <pc:docMk/>
          <pc:sldMk cId="780693583" sldId="298"/>
        </pc:sldMkLst>
        <pc:spChg chg="mod">
          <ac:chgData name="Almir Krieziu" userId="7824d3e2-b981-46ed-afbb-cab8f0377f5a" providerId="ADAL" clId="{8821F22F-D658-41C8-9709-5E328912465F}" dt="2023-11-27T10:06:06.918" v="1351" actId="20577"/>
          <ac:spMkLst>
            <pc:docMk/>
            <pc:sldMk cId="780693583" sldId="298"/>
            <ac:spMk id="7" creationId="{B99C0089-45E6-44B8-671A-6CE71D0A74CF}"/>
          </ac:spMkLst>
        </pc:spChg>
      </pc:sldChg>
      <pc:sldChg chg="modSp mod modNotesTx">
        <pc:chgData name="Almir Krieziu" userId="7824d3e2-b981-46ed-afbb-cab8f0377f5a" providerId="ADAL" clId="{8821F22F-D658-41C8-9709-5E328912465F}" dt="2023-11-27T10:05:34.692" v="1348" actId="313"/>
        <pc:sldMkLst>
          <pc:docMk/>
          <pc:sldMk cId="2073450942" sldId="299"/>
        </pc:sldMkLst>
        <pc:spChg chg="mod">
          <ac:chgData name="Almir Krieziu" userId="7824d3e2-b981-46ed-afbb-cab8f0377f5a" providerId="ADAL" clId="{8821F22F-D658-41C8-9709-5E328912465F}" dt="2023-11-23T08:29:27.725" v="1107" actId="33553"/>
          <ac:spMkLst>
            <pc:docMk/>
            <pc:sldMk cId="2073450942" sldId="299"/>
            <ac:spMk id="14" creationId="{ED29D2BD-701E-290D-8703-A54D0FFD2460}"/>
          </ac:spMkLst>
        </pc:spChg>
        <pc:picChg chg="mod">
          <ac:chgData name="Almir Krieziu" userId="7824d3e2-b981-46ed-afbb-cab8f0377f5a" providerId="ADAL" clId="{8821F22F-D658-41C8-9709-5E328912465F}" dt="2023-11-23T08:28:17.997" v="1101" actId="962"/>
          <ac:picMkLst>
            <pc:docMk/>
            <pc:sldMk cId="2073450942" sldId="299"/>
            <ac:picMk id="21" creationId="{298E4B4F-BA09-A34F-FF36-9B963D4EA2C7}"/>
          </ac:picMkLst>
        </pc:picChg>
      </pc:sldChg>
      <pc:sldChg chg="modSp mod modNotesTx">
        <pc:chgData name="Almir Krieziu" userId="7824d3e2-b981-46ed-afbb-cab8f0377f5a" providerId="ADAL" clId="{8821F22F-D658-41C8-9709-5E328912465F}" dt="2023-11-29T08:49:24.479" v="1418" actId="20577"/>
        <pc:sldMkLst>
          <pc:docMk/>
          <pc:sldMk cId="512717728" sldId="301"/>
        </pc:sldMkLst>
        <pc:spChg chg="mod">
          <ac:chgData name="Almir Krieziu" userId="7824d3e2-b981-46ed-afbb-cab8f0377f5a" providerId="ADAL" clId="{8821F22F-D658-41C8-9709-5E328912465F}" dt="2023-11-29T08:49:21.552" v="1417" actId="20577"/>
          <ac:spMkLst>
            <pc:docMk/>
            <pc:sldMk cId="512717728" sldId="301"/>
            <ac:spMk id="3" creationId="{854D65F2-D687-E3DB-8586-583616E196DF}"/>
          </ac:spMkLst>
        </pc:spChg>
      </pc:sldChg>
      <pc:sldChg chg="modSp add ord modNotesTx">
        <pc:chgData name="Almir Krieziu" userId="7824d3e2-b981-46ed-afbb-cab8f0377f5a" providerId="ADAL" clId="{8821F22F-D658-41C8-9709-5E328912465F}" dt="2023-11-23T10:02:40.163" v="1188" actId="20577"/>
        <pc:sldMkLst>
          <pc:docMk/>
          <pc:sldMk cId="3371196932" sldId="302"/>
        </pc:sldMkLst>
        <pc:spChg chg="mod">
          <ac:chgData name="Almir Krieziu" userId="7824d3e2-b981-46ed-afbb-cab8f0377f5a" providerId="ADAL" clId="{8821F22F-D658-41C8-9709-5E328912465F}" dt="2023-11-23T08:30:44.111" v="1112" actId="20577"/>
          <ac:spMkLst>
            <pc:docMk/>
            <pc:sldMk cId="3371196932" sldId="302"/>
            <ac:spMk id="5" creationId="{EB8BE40B-6CEC-4226-C30D-717CA09D64AA}"/>
          </ac:spMkLst>
        </pc:spChg>
      </pc:sldChg>
      <pc:sldChg chg="del">
        <pc:chgData name="Almir Krieziu" userId="7824d3e2-b981-46ed-afbb-cab8f0377f5a" providerId="ADAL" clId="{8821F22F-D658-41C8-9709-5E328912465F}" dt="2023-11-20T14:09:24.214" v="7" actId="2696"/>
        <pc:sldMkLst>
          <pc:docMk/>
          <pc:sldMk cId="4075169713" sldId="302"/>
        </pc:sldMkLst>
      </pc:sldChg>
      <pc:sldChg chg="modNotesTx">
        <pc:chgData name="Almir Krieziu" userId="7824d3e2-b981-46ed-afbb-cab8f0377f5a" providerId="ADAL" clId="{8821F22F-D658-41C8-9709-5E328912465F}" dt="2023-11-27T10:01:00.048" v="1209" actId="20577"/>
        <pc:sldMkLst>
          <pc:docMk/>
          <pc:sldMk cId="766310340" sldId="303"/>
        </pc:sldMkLst>
      </pc:sldChg>
      <pc:sldChg chg="modNotesTx">
        <pc:chgData name="Almir Krieziu" userId="7824d3e2-b981-46ed-afbb-cab8f0377f5a" providerId="ADAL" clId="{8821F22F-D658-41C8-9709-5E328912465F}" dt="2023-11-23T10:03:09.037" v="1195" actId="20577"/>
        <pc:sldMkLst>
          <pc:docMk/>
          <pc:sldMk cId="4211715789" sldId="304"/>
        </pc:sldMkLst>
      </pc:sldChg>
      <pc:sldChg chg="modSp add mod modNotesTx">
        <pc:chgData name="Almir Krieziu" userId="7824d3e2-b981-46ed-afbb-cab8f0377f5a" providerId="ADAL" clId="{8821F22F-D658-41C8-9709-5E328912465F}" dt="2023-11-23T10:02:48.267" v="1190" actId="20577"/>
        <pc:sldMkLst>
          <pc:docMk/>
          <pc:sldMk cId="2889858236" sldId="305"/>
        </pc:sldMkLst>
        <pc:spChg chg="mod">
          <ac:chgData name="Almir Krieziu" userId="7824d3e2-b981-46ed-afbb-cab8f0377f5a" providerId="ADAL" clId="{8821F22F-D658-41C8-9709-5E328912465F}" dt="2023-11-23T08:55:45.715" v="1185" actId="1076"/>
          <ac:spMkLst>
            <pc:docMk/>
            <pc:sldMk cId="2889858236" sldId="305"/>
            <ac:spMk id="5" creationId="{EB8BE40B-6CEC-4226-C30D-717CA09D64A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2023-11-29</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2023-11-29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494530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endParaRPr lang="sv-SE" sz="1200" b="0"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1319163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r>
              <a:rPr lang="sv-SE" sz="1200" dirty="0">
                <a:latin typeface="+mj-lt"/>
              </a:rPr>
              <a:t>Majoriteten jobbar ensamma med TD. Drygt hälften arbetar både med publicering på webb och åtgärder mot fastighetsägare.</a:t>
            </a:r>
          </a:p>
          <a:p>
            <a:pPr marL="0" indent="0">
              <a:buNone/>
            </a:pPr>
            <a:r>
              <a:rPr lang="sv-SE" sz="1200" dirty="0">
                <a:latin typeface="+mj-lt"/>
              </a:rPr>
              <a:t>Man tycker att det är bra att systemet växer och att det utvecklas utifrån feedback från avtalsparterna. Det är lätt att ansluta sig till TD som kommun/organisation. </a:t>
            </a:r>
          </a:p>
          <a:p>
            <a:pPr marL="0" indent="0">
              <a:buNone/>
            </a:pPr>
            <a:r>
              <a:rPr lang="sv-SE" sz="1200" dirty="0">
                <a:latin typeface="+mj-lt"/>
              </a:rPr>
              <a:t>Mindre bra är att det är tidskrävande och jobbar man med flera uppgifter är det svårt att få tid för inventering. Systemet i sig är också tidskrävande, men vi hoppas att det kommer bli snabbare att inventera och det vore bra om man kan uppgradera inventeringen från minimi till standard utan att börja om.</a:t>
            </a:r>
          </a:p>
          <a:p>
            <a:pPr>
              <a:lnSpc>
                <a:spcPct val="107000"/>
              </a:lnSpc>
              <a:spcAft>
                <a:spcPts val="800"/>
              </a:spcAft>
            </a:pPr>
            <a:r>
              <a:rPr lang="sv-SE" sz="1800" dirty="0">
                <a:effectLst/>
                <a:latin typeface="+mj-lt"/>
                <a:ea typeface="Calibri" panose="020F0502020204030204" pitchFamily="34" charset="0"/>
                <a:cs typeface="Times New Roman" panose="02020603050405020304" pitchFamily="18" charset="0"/>
              </a:rPr>
              <a:t>Det är en utmaning att få tillgång till fastigheter och ibland får man vänta.</a:t>
            </a:r>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01855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272444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r>
              <a:rPr lang="sv-SE" sz="1200" dirty="0"/>
              <a:t>En fysisk träff per år är viktigt men även gärna flera digitala träffar under året, men det vore också bra om det fanns möjlighet att delta digitalt på användarträffen. Det är bra att få diskutera TD och hur det används på olika sätt.</a:t>
            </a:r>
          </a:p>
          <a:p>
            <a:pPr marL="0" indent="0">
              <a:buNone/>
            </a:pPr>
            <a:r>
              <a:rPr lang="sv-SE" sz="1200" dirty="0"/>
              <a:t>I arbete med rapporter så finns det ett glapp som behöver utvecklas. Det tar lång tid och att bara skicka över en rapport räcker inte, utan den behöver tolkas. Excel används en hel del för att skicka </a:t>
            </a:r>
            <a:r>
              <a:rPr lang="sv-SE" sz="1200"/>
              <a:t>ut rapporter </a:t>
            </a:r>
            <a:r>
              <a:rPr lang="sv-SE" sz="1200" dirty="0"/>
              <a:t>till de olika </a:t>
            </a:r>
            <a:r>
              <a:rPr lang="sv-SE" sz="1200"/>
              <a:t>ansvariga.</a:t>
            </a:r>
            <a:endParaRPr lang="sv-SE" sz="1200" dirty="0"/>
          </a:p>
          <a:p>
            <a:pPr marL="0" indent="0">
              <a:buNone/>
            </a:pPr>
            <a:r>
              <a:rPr lang="sv-SE" sz="1200" dirty="0"/>
              <a:t>Det hade varit bra om det funnits instruktioner kring inköp, antingen från entreprenör eller liknande. Det är svårt att veta hur eller var man ska köpa in olika produkter.</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4157219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r>
              <a:rPr lang="sv-SE" sz="1200" dirty="0"/>
              <a:t>Grupperna har olika perspektiv med sig, vissa jobbar både med </a:t>
            </a:r>
            <a:r>
              <a:rPr lang="sv-SE" sz="1200" dirty="0" err="1"/>
              <a:t>besöksvy</a:t>
            </a:r>
            <a:r>
              <a:rPr lang="sv-SE" sz="1200" dirty="0"/>
              <a:t> och med åtgärder. Det är bra att det finns olika nivåer utifrån att verktyget används just i olika syften. Vi hoppas på större spridning och att fler kan använda verktyget.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202359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endParaRPr lang="sv-SE" sz="1200"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468771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Exempel på anläggningar med 360-vy:</a:t>
            </a:r>
          </a:p>
          <a:p>
            <a:endParaRPr lang="sv-SE" dirty="0"/>
          </a:p>
          <a:p>
            <a:pPr marL="171450" indent="-171450">
              <a:buFont typeface="Arial" panose="020B0604020202020204" pitchFamily="34" charset="0"/>
              <a:buChar char="•"/>
            </a:pPr>
            <a:r>
              <a:rPr lang="sv-SE" dirty="0"/>
              <a:t>https://www.t-d.se/sv/TD3/Avtal/VGR/Parasportforbundet-Pjashallen-Goteborg/</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https://www.t-d.se/sv/TD3/Avtal/VGR/Haron-naturreservat/Haron-del-1-naturreservat/</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https://www.t-d.se/sv/TD3/Avtal/VGR/Vitlycke-museum/</a:t>
            </a:r>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179483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Skicka in era tips på nyheter</a:t>
            </a:r>
          </a:p>
          <a:p>
            <a:endParaRPr lang="sv-SE" dirty="0"/>
          </a:p>
          <a:p>
            <a:r>
              <a:rPr lang="sv-SE" dirty="0"/>
              <a:t>Exempel</a:t>
            </a:r>
          </a:p>
          <a:p>
            <a:pPr marL="171450" indent="-171450">
              <a:buFontTx/>
              <a:buChar char="-"/>
            </a:pPr>
            <a:r>
              <a:rPr lang="sv-SE" dirty="0"/>
              <a:t>Om ni vill sprida information om TD</a:t>
            </a:r>
          </a:p>
          <a:p>
            <a:pPr marL="171450" indent="-171450">
              <a:buFontTx/>
              <a:buChar char="-"/>
            </a:pPr>
            <a:r>
              <a:rPr lang="sv-SE" dirty="0"/>
              <a:t>Förbättringar/åtgärder</a:t>
            </a:r>
          </a:p>
          <a:p>
            <a:pPr marL="171450" indent="-171450">
              <a:buFontTx/>
              <a:buChar char="-"/>
            </a:pPr>
            <a:r>
              <a:rPr lang="sv-SE" dirty="0"/>
              <a:t>Kommande evenemang/arrangemang  </a:t>
            </a:r>
          </a:p>
          <a:p>
            <a:endParaRPr lang="sv-SE" dirty="0"/>
          </a:p>
          <a:p>
            <a:r>
              <a:rPr lang="sv-SE" dirty="0"/>
              <a:t>Skicka gärna in bilder med informationstext.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18057464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4180288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890751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Resultaten visade på komplexiteten i att bedöma, planera, utforma och genomföra åtgärder för ökad tillgänglighet. Viktigt för utvecklingen och införandet av TD var 1) kommunikation och 2) situationsanpassade processer som behöver integreras i såväl den inre som den yttre miljön och upprepas tills de specifika målen uppnåtts. Det var också viktigt med förankring av varje steg, såväl lokalt, regionalt som nationellt, både inom myndigheter och funktionshinderrörelsen.</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Praktiskt innebär resultaten av studien att de uppgifter som redovisas i TD kan fungera som vägledning för att identifiera frågor som handlar om tillgänglighet. De enskilda miljöhindren som redovisas, kan dock ses som en fragmentering av byggreglerna. För att öka graden av tillgänglighet, och nå andra mål som att motverka utanförskap och diskriminering, behöver experter involveras. Främst behöver de ha kompetens att föreslå lösningar utifrån helheten.</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Genom att strukturera implementeringsprocessen med hjälp av det teoretiska ramverket CFIR identifierades faktorer som både underlättade och hindrade användningen av TD som ett verktyg för planering av åtgärder. De praktiska utmaningar som beskrivs i artikeln för att bedöma och öka tillgängligheten kan vägleda fastighetsförvaltare när de överväger att vidta åtgärder som syftar till att öka tillgängligheten.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9889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477560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Riktlinjeportalen är publik för allmänheten.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713703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150903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390815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6282981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2023-11-29</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2023-11-29</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2023-11-29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2023-11-29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2023-11-29</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2023-11-29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2023-11-29</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2023-11-29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2023-11-29</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2023-11-29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2023-11-29</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hyperlink" Target="https://www.instagram.com/tillganglighetsdatabase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www.t-d.se/" TargetMode="Externa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hyperlink" Target="https://www.t-d.se/om-td/materia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emerald.com/insight/content/doi/10.1108/F-10-2022-0132/full/html"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fysisktillganglighet.vgregion.se/"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p:txBody>
          <a:bodyPr/>
          <a:lstStyle/>
          <a:p>
            <a:r>
              <a:rPr lang="sv-SE" sz="3600" dirty="0"/>
              <a:t>Tematräff för avtalsadministratör</a:t>
            </a:r>
            <a:endParaRPr lang="sv-SE" dirty="0"/>
          </a:p>
        </p:txBody>
      </p:sp>
      <p:sp>
        <p:nvSpPr>
          <p:cNvPr id="14" name="Underrubrik 13">
            <a:extLst>
              <a:ext uri="{FF2B5EF4-FFF2-40B4-BE49-F238E27FC236}">
                <a16:creationId xmlns:a16="http://schemas.microsoft.com/office/drawing/2014/main" id="{510AC7A5-F388-E05E-5DBD-7BBE22FEEF82}"/>
              </a:ext>
            </a:extLst>
          </p:cNvPr>
          <p:cNvSpPr>
            <a:spLocks noGrp="1"/>
          </p:cNvSpPr>
          <p:nvPr>
            <p:ph type="subTitle" idx="1"/>
          </p:nvPr>
        </p:nvSpPr>
        <p:spPr/>
        <p:txBody>
          <a:bodyPr/>
          <a:lstStyle/>
          <a:p>
            <a:r>
              <a:rPr lang="sv-SE" dirty="0"/>
              <a:t>2023-11-23</a:t>
            </a: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pic>
        <p:nvPicPr>
          <p:cNvPr id="5" name="Bildobjekt 4" descr="TD symbol som länkar till TD:s webbplats">
            <a:hlinkClick r:id="rId5"/>
            <a:extLst>
              <a:ext uri="{FF2B5EF4-FFF2-40B4-BE49-F238E27FC236}">
                <a16:creationId xmlns:a16="http://schemas.microsoft.com/office/drawing/2014/main" id="{A1F4058B-AA0E-217D-2256-9B2CE1DD1F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6828" y="5917048"/>
            <a:ext cx="560447" cy="560447"/>
          </a:xfrm>
          <a:prstGeom prst="rect">
            <a:avLst/>
          </a:prstGeom>
        </p:spPr>
      </p:pic>
      <p:pic>
        <p:nvPicPr>
          <p:cNvPr id="6" name="Bildobjekt 5" descr="Symbol som länkar till TD:s instagramkonto ">
            <a:hlinkClick r:id="rId7"/>
            <a:extLst>
              <a:ext uri="{FF2B5EF4-FFF2-40B4-BE49-F238E27FC236}">
                <a16:creationId xmlns:a16="http://schemas.microsoft.com/office/drawing/2014/main" id="{3087C321-B6B2-B57C-6DD7-1D4906AB39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5553" y="5906465"/>
            <a:ext cx="560447" cy="560447"/>
          </a:xfrm>
          <a:prstGeom prst="rect">
            <a:avLst/>
          </a:prstGeom>
        </p:spPr>
      </p:pic>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9378C63-B980-4D49-AD83-7B7DEA5F2789}"/>
              </a:ext>
            </a:extLst>
          </p:cNvPr>
          <p:cNvSpPr>
            <a:spLocks noGrp="1"/>
          </p:cNvSpPr>
          <p:nvPr>
            <p:ph type="title"/>
          </p:nvPr>
        </p:nvSpPr>
        <p:spPr/>
        <p:txBody>
          <a:bodyPr/>
          <a:lstStyle/>
          <a:p>
            <a:r>
              <a:rPr lang="sv-SE" dirty="0"/>
              <a:t>Övriga frågor</a:t>
            </a:r>
          </a:p>
        </p:txBody>
      </p:sp>
      <p:sp>
        <p:nvSpPr>
          <p:cNvPr id="3" name="Platshållare för innehåll 2">
            <a:extLst>
              <a:ext uri="{FF2B5EF4-FFF2-40B4-BE49-F238E27FC236}">
                <a16:creationId xmlns:a16="http://schemas.microsoft.com/office/drawing/2014/main" id="{854D65F2-D687-E3DB-8586-583616E196DF}"/>
              </a:ext>
            </a:extLst>
          </p:cNvPr>
          <p:cNvSpPr>
            <a:spLocks noGrp="1"/>
          </p:cNvSpPr>
          <p:nvPr>
            <p:ph sz="quarter" idx="13"/>
          </p:nvPr>
        </p:nvSpPr>
        <p:spPr>
          <a:xfrm>
            <a:off x="1092200" y="2113722"/>
            <a:ext cx="8650817" cy="4318562"/>
          </a:xfrm>
        </p:spPr>
        <p:txBody>
          <a:bodyPr/>
          <a:lstStyle/>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Finns det möjlighet att kunna beställa profilutrustning såsom ryggsäcken för avtalsparter? Det hade hjälpt andra runtomkring att förstå vad som sker vid inventering och hjälpa till att marknadsföra TD.</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Det finns inte möjlighet att nyttja Regiontryckeriet, VGR. Korrektur/original av Flyer, klistermärke och logga finns på </a:t>
            </a:r>
            <a:r>
              <a:rPr lang="sv-SE" sz="1600" dirty="0">
                <a:latin typeface="Arial" panose="020B0604020202020204" pitchFamily="34" charset="0"/>
                <a:ea typeface="Calibri" panose="020F0502020204030204" pitchFamily="34" charset="0"/>
              </a:rPr>
              <a:t>här:</a:t>
            </a:r>
            <a:r>
              <a:rPr lang="sv-SE" sz="1600" dirty="0">
                <a:effectLst/>
                <a:latin typeface="Arial" panose="020B0604020202020204" pitchFamily="34" charset="0"/>
                <a:ea typeface="Calibri" panose="020F0502020204030204" pitchFamily="34" charset="0"/>
              </a:rPr>
              <a:t> </a:t>
            </a:r>
            <a:r>
              <a:rPr lang="sv-SE" sz="1600" dirty="0">
                <a:effectLst/>
                <a:latin typeface="Arial" panose="020B0604020202020204" pitchFamily="34" charset="0"/>
                <a:ea typeface="Calibri" panose="020F0502020204030204" pitchFamily="34" charset="0"/>
                <a:hlinkClick r:id="rId3"/>
              </a:rPr>
              <a:t>https://www.t-d.se/om-td/material/</a:t>
            </a:r>
            <a:endParaRPr lang="sv-SE" sz="1600" dirty="0">
              <a:effectLst/>
              <a:latin typeface="Arial" panose="020B0604020202020204" pitchFamily="34" charset="0"/>
              <a:ea typeface="Calibri" panose="020F0502020204030204" pitchFamily="34" charset="0"/>
            </a:endParaRPr>
          </a:p>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När kommer den nya besöksinventeringen finnas klar? Vi inventerar främst för besöksvyn.</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Arbetet med nya </a:t>
            </a:r>
            <a:r>
              <a:rPr lang="sv-SE" sz="1600" dirty="0" err="1">
                <a:effectLst/>
                <a:latin typeface="Arial" panose="020B0604020202020204" pitchFamily="34" charset="0"/>
                <a:ea typeface="Calibri" panose="020F0502020204030204" pitchFamily="34" charset="0"/>
              </a:rPr>
              <a:t>besöksmallar</a:t>
            </a:r>
            <a:r>
              <a:rPr lang="sv-SE" sz="1600" dirty="0">
                <a:effectLst/>
                <a:latin typeface="Arial" panose="020B0604020202020204" pitchFamily="34" charset="0"/>
                <a:ea typeface="Calibri" panose="020F0502020204030204" pitchFamily="34" charset="0"/>
              </a:rPr>
              <a:t> har precis startat upp och bygger på det första forskningsresultatet från Lunds universitet. Forskningen fortsätter förhoppningsvis under nästa år och en tid framåt för att fokusera på att ta reda på vilken typ av- och i vilken form våra målgrupper vill ha information. Det är viktigt att vi inväntar mer resultat från detta innan vi bygger något nytt. Det är även viktigt att vi hinner göra användartester för att säkerställa att vi tillgodoser behoven.</a:t>
            </a:r>
          </a:p>
          <a:p>
            <a:pPr marL="0" indent="0">
              <a:lnSpc>
                <a:spcPct val="107000"/>
              </a:lnSpc>
              <a:spcAft>
                <a:spcPts val="800"/>
              </a:spcAft>
              <a:buNone/>
            </a:pPr>
            <a:endParaRPr lang="sv-SE" dirty="0"/>
          </a:p>
        </p:txBody>
      </p:sp>
    </p:spTree>
    <p:extLst>
      <p:ext uri="{BB962C8B-B14F-4D97-AF65-F5344CB8AC3E}">
        <p14:creationId xmlns:p14="http://schemas.microsoft.com/office/powerpoint/2010/main" val="512717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CE288FD-EF3C-642A-A22A-53FF588C75A3}"/>
              </a:ext>
            </a:extLst>
          </p:cNvPr>
          <p:cNvSpPr>
            <a:spLocks noGrp="1"/>
          </p:cNvSpPr>
          <p:nvPr>
            <p:ph type="title"/>
          </p:nvPr>
        </p:nvSpPr>
        <p:spPr/>
        <p:txBody>
          <a:bodyPr/>
          <a:lstStyle/>
          <a:p>
            <a:r>
              <a:rPr lang="sv-SE" dirty="0"/>
              <a:t>Workshop</a:t>
            </a:r>
          </a:p>
        </p:txBody>
      </p:sp>
      <p:sp>
        <p:nvSpPr>
          <p:cNvPr id="3" name="Platshållare för innehåll 2">
            <a:extLst>
              <a:ext uri="{FF2B5EF4-FFF2-40B4-BE49-F238E27FC236}">
                <a16:creationId xmlns:a16="http://schemas.microsoft.com/office/drawing/2014/main" id="{0F0DC0C4-1A0E-5654-385B-32774BF7611C}"/>
              </a:ext>
            </a:extLst>
          </p:cNvPr>
          <p:cNvSpPr>
            <a:spLocks noGrp="1"/>
          </p:cNvSpPr>
          <p:nvPr>
            <p:ph sz="quarter" idx="13"/>
          </p:nvPr>
        </p:nvSpPr>
        <p:spPr/>
        <p:txBody>
          <a:bodyPr/>
          <a:lstStyle/>
          <a:p>
            <a:pPr marL="457200" indent="-457200">
              <a:buFont typeface="+mj-lt"/>
              <a:buAutoNum type="arabicPeriod"/>
            </a:pPr>
            <a:r>
              <a:rPr lang="sv-SE" dirty="0"/>
              <a:t>Hur arbetar din organisation med TD?</a:t>
            </a:r>
          </a:p>
          <a:p>
            <a:pPr marL="457200" indent="-457200">
              <a:buFont typeface="+mj-lt"/>
              <a:buAutoNum type="arabicPeriod"/>
            </a:pPr>
            <a:r>
              <a:rPr lang="sv-SE" dirty="0"/>
              <a:t>Marknadsföring av TD</a:t>
            </a:r>
          </a:p>
          <a:p>
            <a:pPr marL="457200" indent="-457200">
              <a:buFont typeface="+mj-lt"/>
              <a:buAutoNum type="arabicPeriod"/>
            </a:pPr>
            <a:r>
              <a:rPr lang="sv-SE" dirty="0"/>
              <a:t>Vad fungerar bra eller mindre bra i TD3 idag?</a:t>
            </a:r>
          </a:p>
          <a:p>
            <a:pPr marL="457200" indent="-457200">
              <a:buFont typeface="+mj-lt"/>
              <a:buAutoNum type="arabicPeriod"/>
            </a:pPr>
            <a:r>
              <a:rPr lang="sv-SE" dirty="0"/>
              <a:t>Resultat av Lunds workshop</a:t>
            </a:r>
          </a:p>
          <a:p>
            <a:pPr marL="457200" indent="-457200">
              <a:buFont typeface="+mj-lt"/>
              <a:buAutoNum type="arabicPeriod"/>
            </a:pPr>
            <a:r>
              <a:rPr lang="sv-SE" dirty="0"/>
              <a:t>Kommande användarträffar</a:t>
            </a:r>
          </a:p>
          <a:p>
            <a:pPr marL="0" indent="0">
              <a:buNone/>
            </a:pPr>
            <a:endParaRPr lang="sv-SE" dirty="0"/>
          </a:p>
          <a:p>
            <a:pPr marL="0" indent="0">
              <a:buNone/>
            </a:pPr>
            <a:endParaRPr lang="sv-SE" dirty="0"/>
          </a:p>
          <a:p>
            <a:pPr marL="0" indent="0">
              <a:buNone/>
            </a:pPr>
            <a:endParaRPr lang="sv-SE" dirty="0"/>
          </a:p>
          <a:p>
            <a:pPr marL="0" indent="0">
              <a:buNone/>
            </a:pPr>
            <a:endParaRPr lang="sv-SE" dirty="0"/>
          </a:p>
        </p:txBody>
      </p:sp>
    </p:spTree>
    <p:extLst>
      <p:ext uri="{BB962C8B-B14F-4D97-AF65-F5344CB8AC3E}">
        <p14:creationId xmlns:p14="http://schemas.microsoft.com/office/powerpoint/2010/main" val="4211715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ktangel: rundade hörn 6">
            <a:extLst>
              <a:ext uri="{FF2B5EF4-FFF2-40B4-BE49-F238E27FC236}">
                <a16:creationId xmlns:a16="http://schemas.microsoft.com/office/drawing/2014/main" id="{E442AD80-829F-6A96-AF07-16DDFB2EE542}"/>
              </a:ext>
              <a:ext uri="{C183D7F6-B498-43B3-948B-1728B52AA6E4}">
                <adec:decorative xmlns:adec="http://schemas.microsoft.com/office/drawing/2017/decorative" val="1"/>
              </a:ext>
            </a:extLst>
          </p:cNvPr>
          <p:cNvSpPr/>
          <p:nvPr/>
        </p:nvSpPr>
        <p:spPr>
          <a:xfrm>
            <a:off x="2832864" y="279140"/>
            <a:ext cx="6674480" cy="273481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sv-SE"/>
          </a:p>
        </p:txBody>
      </p:sp>
      <p:sp>
        <p:nvSpPr>
          <p:cNvPr id="4" name="Rubrik 3">
            <a:extLst>
              <a:ext uri="{FF2B5EF4-FFF2-40B4-BE49-F238E27FC236}">
                <a16:creationId xmlns:a16="http://schemas.microsoft.com/office/drawing/2014/main" id="{C5B88A32-6ACE-C470-4D33-1FE63D286621}"/>
              </a:ext>
            </a:extLst>
          </p:cNvPr>
          <p:cNvSpPr txBox="1">
            <a:spLocks noGrp="1"/>
          </p:cNvSpPr>
          <p:nvPr>
            <p:ph type="title" idx="4294967295"/>
          </p:nvPr>
        </p:nvSpPr>
        <p:spPr>
          <a:xfrm>
            <a:off x="3155604" y="584716"/>
            <a:ext cx="6203532" cy="212365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ctr" latinLnBrk="0" hangingPunct="1">
              <a:lnSpc>
                <a:spcPct val="100000"/>
              </a:lnSpc>
              <a:spcBef>
                <a:spcPts val="0"/>
              </a:spcBef>
              <a:spcAft>
                <a:spcPts val="0"/>
              </a:spcAft>
              <a:buClrTx/>
              <a:buSzTx/>
              <a:buFontTx/>
              <a:buNone/>
              <a:tabLst>
                <a:tab pos="457200" algn="l"/>
              </a:tabLst>
              <a:defRPr/>
            </a:pPr>
            <a:r>
              <a:rPr kumimoji="0" lang="sv-SE" sz="2400" b="1" i="0" u="none" strike="noStrike" kern="1200" cap="none" spc="0" normalizeH="0" baseline="0" noProof="0" dirty="0">
                <a:ln>
                  <a:noFill/>
                </a:ln>
                <a:solidFill>
                  <a:schemeClr val="bg1"/>
                </a:solidFill>
                <a:effectLst/>
                <a:uLnTx/>
                <a:uFillTx/>
                <a:latin typeface="+mj-lt"/>
                <a:ea typeface="+mn-ea"/>
                <a:cs typeface="+mn-cs"/>
              </a:rPr>
              <a:t>1. Hur arbetar din organisation med TD?</a:t>
            </a: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rPr>
              <a:t>Jobbar du ensam med TD?</a:t>
            </a: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rPr>
              <a:t>Vad använder ni TD till? Publicering på webben/Åtgärder mot fastighetsägare.</a:t>
            </a: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rPr>
              <a:t>Återkopplar ni efter inventering till verksamheten?</a:t>
            </a: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rPr>
              <a:t>Vad fungerar bra respektive mindre bra i ditt arbete med TD?</a:t>
            </a:r>
          </a:p>
        </p:txBody>
      </p:sp>
      <p:sp>
        <p:nvSpPr>
          <p:cNvPr id="3" name="textruta 2">
            <a:extLst>
              <a:ext uri="{FF2B5EF4-FFF2-40B4-BE49-F238E27FC236}">
                <a16:creationId xmlns:a16="http://schemas.microsoft.com/office/drawing/2014/main" id="{116C460C-96D3-A5B4-6C3A-4EE5D7730687}"/>
              </a:ext>
            </a:extLst>
          </p:cNvPr>
          <p:cNvSpPr txBox="1"/>
          <p:nvPr/>
        </p:nvSpPr>
        <p:spPr>
          <a:xfrm>
            <a:off x="134250" y="3339051"/>
            <a:ext cx="3233396" cy="145822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2 av 4 arbetar ensamma (1 jobbar i team 1 jobbar inte alls).</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Både och.</a:t>
            </a:r>
          </a:p>
          <a:p>
            <a:pPr marL="342900" lvl="0" indent="-342900">
              <a:lnSpc>
                <a:spcPct val="107000"/>
              </a:lnSpc>
              <a:buFont typeface="+mj-lt"/>
              <a:buAutoNum type="alphaLcPeriod"/>
            </a:pPr>
            <a:r>
              <a:rPr lang="sv-SE" sz="1200" dirty="0">
                <a:latin typeface="+mj-lt"/>
                <a:ea typeface="Calibri" panose="020F0502020204030204" pitchFamily="34" charset="0"/>
                <a:cs typeface="Times New Roman" panose="02020603050405020304" pitchFamily="18" charset="0"/>
              </a:rPr>
              <a:t>Vi k</a:t>
            </a:r>
            <a:r>
              <a:rPr lang="sv-SE" sz="1200" dirty="0">
                <a:effectLst/>
                <a:latin typeface="+mj-lt"/>
                <a:ea typeface="Calibri" panose="020F0502020204030204" pitchFamily="34" charset="0"/>
                <a:cs typeface="Times New Roman" panose="02020603050405020304" pitchFamily="18" charset="0"/>
              </a:rPr>
              <a:t>an bli bättre.</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 Kunskapsuppbyggnad</a:t>
            </a:r>
          </a:p>
          <a:p>
            <a:pPr lvl="0">
              <a:lnSpc>
                <a:spcPct val="107000"/>
              </a:lnSpc>
            </a:pPr>
            <a:r>
              <a:rPr lang="sv-SE" sz="1200" dirty="0">
                <a:effectLst/>
                <a:latin typeface="+mj-lt"/>
                <a:ea typeface="Calibri" panose="020F0502020204030204" pitchFamily="34" charset="0"/>
                <a:cs typeface="Times New Roman" panose="02020603050405020304" pitchFamily="18" charset="0"/>
              </a:rPr>
              <a:t>          - Bristfällig upplärning, önskar större incitament.</a:t>
            </a:r>
          </a:p>
        </p:txBody>
      </p:sp>
      <p:sp>
        <p:nvSpPr>
          <p:cNvPr id="2" name="textruta 1">
            <a:extLst>
              <a:ext uri="{FF2B5EF4-FFF2-40B4-BE49-F238E27FC236}">
                <a16:creationId xmlns:a16="http://schemas.microsoft.com/office/drawing/2014/main" id="{8F7A3AE3-E9BA-1FCF-AB9F-51FFE4E5B390}"/>
              </a:ext>
            </a:extLst>
          </p:cNvPr>
          <p:cNvSpPr txBox="1"/>
          <p:nvPr/>
        </p:nvSpPr>
        <p:spPr>
          <a:xfrm>
            <a:off x="3486147" y="3336591"/>
            <a:ext cx="2640536" cy="165583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3 av 4 arbetar ensamma</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Både och</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Ibland</a:t>
            </a:r>
          </a:p>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 Stor frihet. Det fungerar bra om man finns nära eller i fastighetsorganisationen</a:t>
            </a:r>
            <a:br>
              <a:rPr lang="sv-SE" sz="1200" dirty="0">
                <a:effectLst/>
                <a:latin typeface="+mj-lt"/>
                <a:ea typeface="Calibri" panose="020F0502020204030204" pitchFamily="34" charset="0"/>
                <a:cs typeface="Times New Roman" panose="02020603050405020304" pitchFamily="18" charset="0"/>
              </a:rPr>
            </a:br>
            <a:r>
              <a:rPr lang="sv-SE" sz="1200" dirty="0">
                <a:effectLst/>
                <a:latin typeface="+mj-lt"/>
                <a:ea typeface="Calibri" panose="020F0502020204030204" pitchFamily="34" charset="0"/>
                <a:cs typeface="Times New Roman" panose="02020603050405020304" pitchFamily="18" charset="0"/>
              </a:rPr>
              <a:t>- Tidskrävande.</a:t>
            </a:r>
          </a:p>
        </p:txBody>
      </p:sp>
      <p:sp>
        <p:nvSpPr>
          <p:cNvPr id="12" name="textruta 11">
            <a:extLst>
              <a:ext uri="{FF2B5EF4-FFF2-40B4-BE49-F238E27FC236}">
                <a16:creationId xmlns:a16="http://schemas.microsoft.com/office/drawing/2014/main" id="{4900A86C-4FE7-833D-FFCC-81977572D68F}"/>
              </a:ext>
            </a:extLst>
          </p:cNvPr>
          <p:cNvSpPr txBox="1"/>
          <p:nvPr/>
        </p:nvSpPr>
        <p:spPr>
          <a:xfrm>
            <a:off x="6249925" y="3336591"/>
            <a:ext cx="2626821" cy="244631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3 av 4 arbetar ensamma (1 jobbar i team)</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Publicering och åtgärder delvis, 1 arbetar ofta med åtgärder</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3 av 4 återkopplar till verksamheter</a:t>
            </a:r>
          </a:p>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 Att ta ut rapporter</a:t>
            </a:r>
            <a:br>
              <a:rPr lang="sv-SE" sz="1200" dirty="0">
                <a:effectLst/>
                <a:latin typeface="+mj-lt"/>
                <a:ea typeface="Calibri" panose="020F0502020204030204" pitchFamily="34" charset="0"/>
                <a:cs typeface="Times New Roman" panose="02020603050405020304" pitchFamily="18" charset="0"/>
              </a:rPr>
            </a:br>
            <a:r>
              <a:rPr lang="sv-SE" sz="1200" dirty="0">
                <a:effectLst/>
                <a:latin typeface="+mj-lt"/>
                <a:ea typeface="Calibri" panose="020F0502020204030204" pitchFamily="34" charset="0"/>
                <a:cs typeface="Times New Roman" panose="02020603050405020304" pitchFamily="18" charset="0"/>
              </a:rPr>
              <a:t>- Svårt, rapporterna behöver utvecklas utifrån åtgärdsförslag, kategorisera åtgärder.</a:t>
            </a:r>
          </a:p>
        </p:txBody>
      </p:sp>
      <p:sp>
        <p:nvSpPr>
          <p:cNvPr id="16" name="textruta 15">
            <a:extLst>
              <a:ext uri="{FF2B5EF4-FFF2-40B4-BE49-F238E27FC236}">
                <a16:creationId xmlns:a16="http://schemas.microsoft.com/office/drawing/2014/main" id="{7EE17D5B-B5C9-6B18-6027-612F234D9C7B}"/>
              </a:ext>
            </a:extLst>
          </p:cNvPr>
          <p:cNvSpPr txBox="1"/>
          <p:nvPr/>
        </p:nvSpPr>
        <p:spPr>
          <a:xfrm>
            <a:off x="9036396" y="3331671"/>
            <a:ext cx="3021354" cy="285026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3 av 4 arbetar ensamma (1 jobbar i team)</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Både och</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Ibland</a:t>
            </a:r>
          </a:p>
          <a:p>
            <a:pPr marL="34290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 Bra support, verksamheter är nöjda, bra</a:t>
            </a:r>
            <a:r>
              <a:rPr lang="sv-SE" sz="1200" dirty="0">
                <a:latin typeface="+mj-lt"/>
                <a:ea typeface="Calibri" panose="020F0502020204030204" pitchFamily="34" charset="0"/>
                <a:cs typeface="Times New Roman" panose="02020603050405020304" pitchFamily="18" charset="0"/>
              </a:rPr>
              <a:t> och </a:t>
            </a:r>
            <a:r>
              <a:rPr lang="sv-SE" sz="1200" dirty="0">
                <a:effectLst/>
                <a:latin typeface="+mj-lt"/>
                <a:ea typeface="Calibri" panose="020F0502020204030204" pitchFamily="34" charset="0"/>
                <a:cs typeface="Times New Roman" panose="02020603050405020304" pitchFamily="18" charset="0"/>
              </a:rPr>
              <a:t>tydliga instruktioner i TD när man jobbar själv</a:t>
            </a:r>
            <a:r>
              <a:rPr lang="sv-SE" sz="1200" dirty="0">
                <a:latin typeface="+mj-lt"/>
                <a:ea typeface="Calibri" panose="020F0502020204030204" pitchFamily="34" charset="0"/>
                <a:cs typeface="Times New Roman" panose="02020603050405020304" pitchFamily="18" charset="0"/>
              </a:rPr>
              <a:t>. Det är </a:t>
            </a:r>
            <a:r>
              <a:rPr lang="sv-SE" sz="1200" dirty="0">
                <a:effectLst/>
                <a:latin typeface="+mj-lt"/>
                <a:ea typeface="Calibri" panose="020F0502020204030204" pitchFamily="34" charset="0"/>
                <a:cs typeface="Times New Roman" panose="02020603050405020304" pitchFamily="18" charset="0"/>
              </a:rPr>
              <a:t>lätt att komma in i TD för kommuner/organisationer</a:t>
            </a:r>
            <a:br>
              <a:rPr lang="sv-SE" sz="1200" dirty="0">
                <a:effectLst/>
                <a:latin typeface="+mj-lt"/>
                <a:ea typeface="Calibri" panose="020F0502020204030204" pitchFamily="34" charset="0"/>
                <a:cs typeface="Times New Roman" panose="02020603050405020304" pitchFamily="18" charset="0"/>
              </a:rPr>
            </a:br>
            <a:r>
              <a:rPr lang="sv-SE" sz="1200" dirty="0">
                <a:effectLst/>
                <a:latin typeface="+mj-lt"/>
                <a:ea typeface="Calibri" panose="020F0502020204030204" pitchFamily="34" charset="0"/>
                <a:cs typeface="Times New Roman" panose="02020603050405020304" pitchFamily="18" charset="0"/>
              </a:rPr>
              <a:t>- Dålig uppkoppling ibland, svårt att hinna med till 2025 (överföringen från TD2 till TD3).</a:t>
            </a:r>
          </a:p>
          <a:p>
            <a:pPr lvl="0">
              <a:lnSpc>
                <a:spcPct val="107000"/>
              </a:lnSpc>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2522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ktangel: rundade hörn 6">
            <a:extLst>
              <a:ext uri="{FF2B5EF4-FFF2-40B4-BE49-F238E27FC236}">
                <a16:creationId xmlns:a16="http://schemas.microsoft.com/office/drawing/2014/main" id="{E442AD80-829F-6A96-AF07-16DDFB2EE542}"/>
              </a:ext>
              <a:ext uri="{C183D7F6-B498-43B3-948B-1728B52AA6E4}">
                <adec:decorative xmlns:adec="http://schemas.microsoft.com/office/drawing/2017/decorative" val="1"/>
              </a:ext>
            </a:extLst>
          </p:cNvPr>
          <p:cNvSpPr/>
          <p:nvPr/>
        </p:nvSpPr>
        <p:spPr>
          <a:xfrm>
            <a:off x="3192009" y="311147"/>
            <a:ext cx="5807977" cy="273481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9B8C889F-85EE-7480-F94E-F4EABD1D6479}"/>
              </a:ext>
            </a:extLst>
          </p:cNvPr>
          <p:cNvSpPr txBox="1">
            <a:spLocks noGrp="1"/>
          </p:cNvSpPr>
          <p:nvPr>
            <p:ph type="title" idx="4294967295"/>
          </p:nvPr>
        </p:nvSpPr>
        <p:spPr>
          <a:xfrm>
            <a:off x="3636468" y="983268"/>
            <a:ext cx="5077097" cy="110799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ctr" latinLnBrk="0" hangingPunct="1">
              <a:lnSpc>
                <a:spcPct val="100000"/>
              </a:lnSpc>
              <a:spcBef>
                <a:spcPts val="0"/>
              </a:spcBef>
              <a:spcAft>
                <a:spcPts val="0"/>
              </a:spcAft>
              <a:buClrTx/>
              <a:buSzTx/>
              <a:buFontTx/>
              <a:buNone/>
              <a:tabLst>
                <a:tab pos="457200" algn="l"/>
              </a:tabLst>
              <a:defRPr/>
            </a:pPr>
            <a:r>
              <a:rPr kumimoji="0" lang="sv-SE" sz="2400" b="1" i="0" u="none" strike="noStrike" kern="1200" cap="none" spc="0" normalizeH="0" baseline="0" noProof="0" dirty="0">
                <a:ln>
                  <a:noFill/>
                </a:ln>
                <a:solidFill>
                  <a:schemeClr val="bg1"/>
                </a:solidFill>
                <a:effectLst/>
                <a:uLnTx/>
                <a:uFillTx/>
                <a:latin typeface="+mj-lt"/>
                <a:ea typeface="+mn-ea"/>
                <a:cs typeface="+mn-cs"/>
              </a:rPr>
              <a:t>2. Marknadsföring av TD</a:t>
            </a:r>
            <a:endParaRPr kumimoji="0" lang="sv-SE" sz="2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mn-ea"/>
                <a:cs typeface="+mn-cs"/>
              </a:rPr>
              <a:t>Jobbar ni internt/externt med att marknadsföra TD, i så fall hur?</a:t>
            </a:r>
            <a:endParaRPr kumimoji="0" lang="sv-SE" sz="12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mn-ea"/>
                <a:cs typeface="+mn-cs"/>
              </a:rPr>
              <a:t>Förslag på marknadsföringsinsatser för TD?</a:t>
            </a:r>
            <a:endParaRPr kumimoji="0" lang="sv-SE" sz="12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p:txBody>
      </p:sp>
      <p:sp>
        <p:nvSpPr>
          <p:cNvPr id="3" name="textruta 2">
            <a:extLst>
              <a:ext uri="{FF2B5EF4-FFF2-40B4-BE49-F238E27FC236}">
                <a16:creationId xmlns:a16="http://schemas.microsoft.com/office/drawing/2014/main" id="{A6EC003C-D677-49AF-5D5B-AF8760861B58}"/>
              </a:ext>
            </a:extLst>
          </p:cNvPr>
          <p:cNvSpPr txBox="1"/>
          <p:nvPr/>
        </p:nvSpPr>
        <p:spPr>
          <a:xfrm>
            <a:off x="1096411" y="3909963"/>
            <a:ext cx="2626821" cy="1474506"/>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228600" indent="-2286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a:t>
            </a:r>
          </a:p>
          <a:p>
            <a:pPr marL="228600" indent="-2286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Mer sociala medier till exempel </a:t>
            </a:r>
            <a:r>
              <a:rPr lang="sv-SE" sz="1200" dirty="0" err="1">
                <a:effectLst/>
                <a:latin typeface="+mj-lt"/>
                <a:ea typeface="Calibri" panose="020F0502020204030204" pitchFamily="34" charset="0"/>
                <a:cs typeface="Times New Roman" panose="02020603050405020304" pitchFamily="18" charset="0"/>
              </a:rPr>
              <a:t>youtube</a:t>
            </a:r>
            <a:r>
              <a:rPr lang="sv-SE" sz="1200" dirty="0">
                <a:effectLst/>
                <a:latin typeface="+mj-lt"/>
                <a:ea typeface="Calibri" panose="020F0502020204030204" pitchFamily="34" charset="0"/>
                <a:cs typeface="Times New Roman" panose="02020603050405020304" pitchFamily="18" charset="0"/>
              </a:rPr>
              <a:t> och </a:t>
            </a:r>
            <a:r>
              <a:rPr lang="sv-SE" sz="1200" dirty="0" err="1">
                <a:effectLst/>
                <a:latin typeface="+mj-lt"/>
                <a:ea typeface="Calibri" panose="020F0502020204030204" pitchFamily="34" charset="0"/>
                <a:cs typeface="Times New Roman" panose="02020603050405020304" pitchFamily="18" charset="0"/>
              </a:rPr>
              <a:t>instagram</a:t>
            </a:r>
            <a:r>
              <a:rPr lang="sv-SE" sz="1200" dirty="0">
                <a:latin typeface="+mj-lt"/>
                <a:ea typeface="Calibri" panose="020F0502020204030204" pitchFamily="34" charset="0"/>
                <a:cs typeface="Times New Roman" panose="02020603050405020304" pitchFamily="18" charset="0"/>
              </a:rPr>
              <a:t>. Ta fram en TD-</a:t>
            </a:r>
            <a:r>
              <a:rPr lang="sv-SE" sz="1200" dirty="0" err="1">
                <a:latin typeface="+mj-lt"/>
                <a:ea typeface="Calibri" panose="020F0502020204030204" pitchFamily="34" charset="0"/>
                <a:cs typeface="Times New Roman" panose="02020603050405020304" pitchFamily="18" charset="0"/>
              </a:rPr>
              <a:t>app</a:t>
            </a:r>
            <a:r>
              <a:rPr lang="sv-SE" sz="1200" dirty="0">
                <a:latin typeface="+mj-lt"/>
                <a:ea typeface="Calibri" panose="020F0502020204030204" pitchFamily="34" charset="0"/>
                <a:cs typeface="Times New Roman" panose="02020603050405020304" pitchFamily="18" charset="0"/>
              </a:rPr>
              <a:t>?</a:t>
            </a:r>
            <a:endParaRPr lang="sv-SE" sz="1200" dirty="0">
              <a:effectLst/>
              <a:latin typeface="+mj-lt"/>
              <a:ea typeface="Calibri" panose="020F0502020204030204" pitchFamily="34" charset="0"/>
              <a:cs typeface="Times New Roman" panose="02020603050405020304" pitchFamily="18" charset="0"/>
            </a:endParaRPr>
          </a:p>
          <a:p>
            <a:pPr marL="342900" lvl="0" indent="-342900">
              <a:lnSpc>
                <a:spcPct val="107000"/>
              </a:lnSpc>
              <a:buFont typeface="+mj-lt"/>
              <a:buAutoNum type="alphaLcPeriod"/>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ruta 3">
            <a:extLst>
              <a:ext uri="{FF2B5EF4-FFF2-40B4-BE49-F238E27FC236}">
                <a16:creationId xmlns:a16="http://schemas.microsoft.com/office/drawing/2014/main" id="{49B9CA50-5640-E82A-CA2E-DDBA30524067}"/>
              </a:ext>
            </a:extLst>
          </p:cNvPr>
          <p:cNvSpPr txBox="1"/>
          <p:nvPr/>
        </p:nvSpPr>
        <p:spPr>
          <a:xfrm>
            <a:off x="4782585" y="3909963"/>
            <a:ext cx="2626821" cy="196476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Kontakt med olika föreningar både externt och internt.</a:t>
            </a:r>
          </a:p>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Sociala medier, uppdaterade broschyrer, kontakt med rådet för </a:t>
            </a:r>
            <a:r>
              <a:rPr lang="sv-SE" sz="1200" dirty="0">
                <a:latin typeface="+mj-lt"/>
                <a:ea typeface="Calibri" panose="020F0502020204030204" pitchFamily="34" charset="0"/>
                <a:cs typeface="Times New Roman" panose="02020603050405020304" pitchFamily="18" charset="0"/>
              </a:rPr>
              <a:t>MR,</a:t>
            </a:r>
            <a:r>
              <a:rPr lang="sv-SE" sz="1200" dirty="0">
                <a:effectLst/>
                <a:latin typeface="+mj-lt"/>
                <a:ea typeface="Calibri" panose="020F0502020204030204" pitchFamily="34" charset="0"/>
                <a:cs typeface="Times New Roman" panose="02020603050405020304" pitchFamily="18" charset="0"/>
              </a:rPr>
              <a:t> vård och omsorg, LSS och skolor.</a:t>
            </a:r>
          </a:p>
          <a:p>
            <a:pPr marL="342900" lvl="0" indent="-342900">
              <a:lnSpc>
                <a:spcPct val="107000"/>
              </a:lnSpc>
              <a:buFont typeface="+mj-lt"/>
              <a:buAutoNum type="alphaLcPeriod"/>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ruta 4">
            <a:extLst>
              <a:ext uri="{FF2B5EF4-FFF2-40B4-BE49-F238E27FC236}">
                <a16:creationId xmlns:a16="http://schemas.microsoft.com/office/drawing/2014/main" id="{9A21DB7A-C1CE-AD23-E0BA-13F272B91DE3}"/>
              </a:ext>
            </a:extLst>
          </p:cNvPr>
          <p:cNvSpPr txBox="1"/>
          <p:nvPr/>
        </p:nvSpPr>
        <p:spPr>
          <a:xfrm>
            <a:off x="8468759" y="3909963"/>
            <a:ext cx="2626821" cy="1174296"/>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Reportage internt i kyrkan, jobbar mot besöksnäring.</a:t>
            </a:r>
          </a:p>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Info om nyttan utanför regiongränsen.</a:t>
            </a:r>
          </a:p>
          <a:p>
            <a:pPr marL="342900" lvl="0" indent="-342900">
              <a:lnSpc>
                <a:spcPct val="107000"/>
              </a:lnSpc>
              <a:buFont typeface="+mj-lt"/>
              <a:buAutoNum type="alphaLcPeriod"/>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0931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ktangel: rundade hörn 6">
            <a:extLst>
              <a:ext uri="{FF2B5EF4-FFF2-40B4-BE49-F238E27FC236}">
                <a16:creationId xmlns:a16="http://schemas.microsoft.com/office/drawing/2014/main" id="{E442AD80-829F-6A96-AF07-16DDFB2EE542}"/>
              </a:ext>
              <a:ext uri="{C183D7F6-B498-43B3-948B-1728B52AA6E4}">
                <adec:decorative xmlns:adec="http://schemas.microsoft.com/office/drawing/2017/decorative" val="1"/>
              </a:ext>
            </a:extLst>
          </p:cNvPr>
          <p:cNvSpPr/>
          <p:nvPr/>
        </p:nvSpPr>
        <p:spPr>
          <a:xfrm>
            <a:off x="2911870" y="113333"/>
            <a:ext cx="6368260" cy="273481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8B9D2ECC-622D-D9F5-EFE0-EF0253CC30A1}"/>
              </a:ext>
            </a:extLst>
          </p:cNvPr>
          <p:cNvSpPr txBox="1">
            <a:spLocks noGrp="1"/>
          </p:cNvSpPr>
          <p:nvPr>
            <p:ph type="title" idx="4294967295"/>
          </p:nvPr>
        </p:nvSpPr>
        <p:spPr>
          <a:xfrm>
            <a:off x="2911870" y="495854"/>
            <a:ext cx="6520384" cy="196977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1" fontAlgn="ctr" latinLnBrk="0" hangingPunct="1">
              <a:lnSpc>
                <a:spcPct val="100000"/>
              </a:lnSpc>
              <a:spcBef>
                <a:spcPts val="0"/>
              </a:spcBef>
              <a:spcAft>
                <a:spcPts val="0"/>
              </a:spcAft>
              <a:buClrTx/>
              <a:buSzTx/>
              <a:buFontTx/>
              <a:buNone/>
              <a:tabLst>
                <a:tab pos="457200" algn="l"/>
              </a:tabLst>
              <a:defRPr/>
            </a:pPr>
            <a:r>
              <a:rPr kumimoji="0" lang="sv-SE" sz="2400" b="1" i="0" u="none" strike="noStrike" kern="1200" cap="none" spc="0" normalizeH="0" baseline="0" noProof="0" dirty="0">
                <a:ln>
                  <a:noFill/>
                </a:ln>
                <a:solidFill>
                  <a:schemeClr val="bg1"/>
                </a:solidFill>
                <a:effectLst/>
                <a:uLnTx/>
                <a:uFillTx/>
                <a:latin typeface="+mj-lt"/>
                <a:ea typeface="+mn-ea"/>
                <a:cs typeface="+mn-cs"/>
              </a:rPr>
              <a:t>3.  Vad tycker du fungerar bra respektive mindre bra i TD3 idag?</a:t>
            </a:r>
            <a:endParaRPr kumimoji="0" lang="sv-SE" sz="2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mn-ea"/>
                <a:cs typeface="+mn-cs"/>
              </a:rPr>
              <a:t>Vad är viktigt att ta med i utvecklingsarbetet?</a:t>
            </a:r>
            <a:endParaRPr kumimoji="0" lang="sv-SE" sz="12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mn-ea"/>
                <a:cs typeface="+mn-cs"/>
              </a:rPr>
              <a:t>Vad tycker du om upplägget med tätare nätverksträffar?</a:t>
            </a:r>
            <a:endParaRPr kumimoji="0" lang="sv-SE" sz="12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mn-ea"/>
                <a:cs typeface="+mn-cs"/>
              </a:rPr>
              <a:t>Har du förslag på hur vi ska utforma kommande användarträffar?</a:t>
            </a:r>
            <a:endParaRPr kumimoji="0" lang="sv-SE" sz="12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Rubrik 2">
            <a:extLst>
              <a:ext uri="{FF2B5EF4-FFF2-40B4-BE49-F238E27FC236}">
                <a16:creationId xmlns:a16="http://schemas.microsoft.com/office/drawing/2014/main" id="{A3F93FE9-0007-3EB2-527D-336220ED9032}"/>
              </a:ext>
            </a:extLst>
          </p:cNvPr>
          <p:cNvSpPr txBox="1">
            <a:spLocks/>
          </p:cNvSpPr>
          <p:nvPr/>
        </p:nvSpPr>
        <p:spPr>
          <a:xfrm>
            <a:off x="1006677" y="3437467"/>
            <a:ext cx="3810385" cy="1767150"/>
          </a:xfrm>
          <a:prstGeom prst="rect">
            <a:avLst/>
          </a:prstGeom>
          <a:solidFill>
            <a:schemeClr val="accent4"/>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1" fontAlgn="auto" latinLnBrk="0" hangingPunct="1">
              <a:lnSpc>
                <a:spcPct val="107000"/>
              </a:lnSpc>
              <a:spcBef>
                <a:spcPts val="0"/>
              </a:spcBef>
              <a:spcAft>
                <a:spcPts val="0"/>
              </a:spcAft>
              <a:buClrTx/>
              <a:buSzTx/>
              <a:buFont typeface="+mj-lt"/>
              <a:buAutoNum type="alphaLcPeriod"/>
              <a:tabLst/>
              <a:defRPr/>
            </a:pPr>
            <a:r>
              <a:rPr kumimoji="0" lang="sv-SE" sz="1200" b="0" i="0" u="none" strike="noStrike" kern="1200" cap="none" spc="0" normalizeH="0" baseline="0" noProof="0" dirty="0">
                <a:ln>
                  <a:noFill/>
                </a:ln>
                <a:solidFill>
                  <a:schemeClr val="lt1"/>
                </a:solidFill>
                <a:effectLst/>
                <a:uLnTx/>
                <a:uFillTx/>
                <a:latin typeface="+mj-lt"/>
                <a:ea typeface="Calibri" panose="020F0502020204030204" pitchFamily="34" charset="0"/>
                <a:cs typeface="Times New Roman" panose="02020603050405020304" pitchFamily="18" charset="0"/>
              </a:rPr>
              <a:t>TD är på rätt väg, det blir enklare/ tydligare och ni lyssnar på oss användare.</a:t>
            </a:r>
          </a:p>
          <a:p>
            <a:pPr marL="342900" marR="0" lvl="0" indent="-342900" algn="l" defTabSz="914400" rtl="0" eaLnBrk="1" fontAlgn="auto" latinLnBrk="0" hangingPunct="1">
              <a:lnSpc>
                <a:spcPct val="107000"/>
              </a:lnSpc>
              <a:spcBef>
                <a:spcPts val="0"/>
              </a:spcBef>
              <a:spcAft>
                <a:spcPts val="0"/>
              </a:spcAft>
              <a:buClrTx/>
              <a:buSzTx/>
              <a:buFont typeface="+mj-lt"/>
              <a:buAutoNum type="alphaLcPeriod"/>
              <a:tabLst/>
              <a:defRPr/>
            </a:pPr>
            <a:r>
              <a:rPr kumimoji="0" lang="sv-SE" sz="1200" b="0" i="0" u="none" strike="noStrike" kern="1200" cap="none" spc="0" normalizeH="0" baseline="0" noProof="0" dirty="0">
                <a:ln>
                  <a:noFill/>
                </a:ln>
                <a:solidFill>
                  <a:schemeClr val="lt1"/>
                </a:solidFill>
                <a:effectLst/>
                <a:uLnTx/>
                <a:uFillTx/>
                <a:latin typeface="+mj-lt"/>
                <a:ea typeface="Calibri" panose="020F0502020204030204" pitchFamily="34" charset="0"/>
                <a:cs typeface="Times New Roman" panose="02020603050405020304" pitchFamily="18" charset="0"/>
              </a:rPr>
              <a:t>1 fysisk träff/år, 1-2 digitala tematräffar.</a:t>
            </a:r>
          </a:p>
          <a:p>
            <a:pPr marL="342900" marR="0" lvl="0" indent="-342900" algn="l" defTabSz="914400" rtl="0" eaLnBrk="1" fontAlgn="auto" latinLnBrk="0" hangingPunct="1">
              <a:lnSpc>
                <a:spcPct val="107000"/>
              </a:lnSpc>
              <a:spcBef>
                <a:spcPts val="0"/>
              </a:spcBef>
              <a:spcAft>
                <a:spcPts val="800"/>
              </a:spcAft>
              <a:buClrTx/>
              <a:buSzTx/>
              <a:buFont typeface="+mj-lt"/>
              <a:buAutoNum type="alphaLcPeriod"/>
              <a:tabLst/>
              <a:defRPr/>
            </a:pPr>
            <a:r>
              <a:rPr kumimoji="0" lang="sv-SE" sz="1200" b="0" i="0" u="none" strike="noStrike" kern="1200" cap="none" spc="0" normalizeH="0" baseline="0" noProof="0" dirty="0">
                <a:ln>
                  <a:noFill/>
                </a:ln>
                <a:solidFill>
                  <a:schemeClr val="lt1"/>
                </a:solidFill>
                <a:effectLst/>
                <a:uLnTx/>
                <a:uFillTx/>
                <a:latin typeface="+mj-lt"/>
                <a:ea typeface="Calibri" panose="020F0502020204030204" pitchFamily="34" charset="0"/>
                <a:cs typeface="Times New Roman" panose="02020603050405020304" pitchFamily="18" charset="0"/>
              </a:rPr>
              <a:t>Studiebesök: exempel på goda lösningar, föreläsningar av leverantörer som tekniska anordningar (dörrfunktion, larmanordningar, skyltar mm).</a:t>
            </a:r>
          </a:p>
          <a:p>
            <a:pPr marL="342900" marR="0" lvl="0" indent="-342900" algn="l" defTabSz="914400" rtl="0" eaLnBrk="1" fontAlgn="auto" latinLnBrk="0" hangingPunct="1">
              <a:lnSpc>
                <a:spcPct val="107000"/>
              </a:lnSpc>
              <a:spcBef>
                <a:spcPts val="0"/>
              </a:spcBef>
              <a:spcAft>
                <a:spcPts val="0"/>
              </a:spcAft>
              <a:buClrTx/>
              <a:buSzTx/>
              <a:buFont typeface="+mj-lt"/>
              <a:buAutoNum type="alphaLcPeriod"/>
              <a:tabLst/>
              <a:defRPr/>
            </a:pPr>
            <a:endParaRPr kumimoji="0" lang="sv-SE" sz="1200" b="0" i="0" u="none" strike="noStrike" kern="1200" cap="none" spc="0" normalizeH="0" baseline="0" noProof="0" dirty="0">
              <a:ln>
                <a:noFill/>
              </a:ln>
              <a:solidFill>
                <a:schemeClr val="lt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ruta 3">
            <a:extLst>
              <a:ext uri="{FF2B5EF4-FFF2-40B4-BE49-F238E27FC236}">
                <a16:creationId xmlns:a16="http://schemas.microsoft.com/office/drawing/2014/main" id="{F17E6127-9838-AEE5-649B-F8F69F35EDF9}"/>
              </a:ext>
            </a:extLst>
          </p:cNvPr>
          <p:cNvSpPr txBox="1"/>
          <p:nvPr/>
        </p:nvSpPr>
        <p:spPr>
          <a:xfrm>
            <a:off x="7374940" y="3429000"/>
            <a:ext cx="3810385" cy="2360005"/>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Möjlighet att välja fler kategorier ex kulturhus/bibliotek, öka kapacitet i servern så att TD klarar av att ladda upp fler kort. </a:t>
            </a:r>
            <a:r>
              <a:rPr lang="sv-SE" sz="1200" dirty="0">
                <a:latin typeface="+mj-lt"/>
                <a:ea typeface="Calibri" panose="020F0502020204030204" pitchFamily="34" charset="0"/>
                <a:cs typeface="Times New Roman" panose="02020603050405020304" pitchFamily="18" charset="0"/>
              </a:rPr>
              <a:t>D</a:t>
            </a:r>
            <a:r>
              <a:rPr lang="sv-SE" sz="1200" dirty="0">
                <a:effectLst/>
                <a:latin typeface="+mj-lt"/>
                <a:ea typeface="Calibri" panose="020F0502020204030204" pitchFamily="34" charset="0"/>
                <a:cs typeface="Times New Roman" panose="02020603050405020304" pitchFamily="18" charset="0"/>
              </a:rPr>
              <a:t>et finns flera upprepande frågor bl.a. dörrstängare dyker upp 2 gånger.</a:t>
            </a:r>
          </a:p>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Bra med fler möten, det är viktigt att träffas ofta.</a:t>
            </a:r>
          </a:p>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Bra med att få diskutera TD och hur det används på olika sätt.</a:t>
            </a:r>
          </a:p>
          <a:p>
            <a:pPr marL="342900" lvl="0" indent="-342900">
              <a:lnSpc>
                <a:spcPct val="107000"/>
              </a:lnSpc>
              <a:buFont typeface="+mj-lt"/>
              <a:buAutoNum type="alphaLcPeriod"/>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9326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ktangel: rundade hörn 6">
            <a:extLst>
              <a:ext uri="{FF2B5EF4-FFF2-40B4-BE49-F238E27FC236}">
                <a16:creationId xmlns:a16="http://schemas.microsoft.com/office/drawing/2014/main" id="{E442AD80-829F-6A96-AF07-16DDFB2EE542}"/>
              </a:ext>
              <a:ext uri="{C183D7F6-B498-43B3-948B-1728B52AA6E4}">
                <adec:decorative xmlns:adec="http://schemas.microsoft.com/office/drawing/2017/decorative" val="1"/>
              </a:ext>
            </a:extLst>
          </p:cNvPr>
          <p:cNvSpPr/>
          <p:nvPr/>
        </p:nvSpPr>
        <p:spPr>
          <a:xfrm>
            <a:off x="3192010" y="297847"/>
            <a:ext cx="6855271" cy="273481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3150CBB9-C01B-94F8-A8F7-1179937EFDF2}"/>
              </a:ext>
            </a:extLst>
          </p:cNvPr>
          <p:cNvSpPr txBox="1">
            <a:spLocks noGrp="1"/>
          </p:cNvSpPr>
          <p:nvPr>
            <p:ph type="title" idx="4294967295"/>
          </p:nvPr>
        </p:nvSpPr>
        <p:spPr>
          <a:xfrm>
            <a:off x="3222538" y="3583508"/>
            <a:ext cx="5746924" cy="470129"/>
          </a:xfrm>
          <a:prstGeom prst="rect">
            <a:avLst/>
          </a:prstGeom>
          <a:solidFill>
            <a:schemeClr val="accent4"/>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1" fontAlgn="auto" latinLnBrk="0" hangingPunct="1">
              <a:lnSpc>
                <a:spcPct val="107000"/>
              </a:lnSpc>
              <a:spcBef>
                <a:spcPts val="0"/>
              </a:spcBef>
              <a:spcAft>
                <a:spcPts val="800"/>
              </a:spcAft>
              <a:buClrTx/>
              <a:buSzTx/>
              <a:buFont typeface="+mj-lt"/>
              <a:buAutoNum type="alphaLcPeriod"/>
              <a:tabLst/>
              <a:defRPr/>
            </a:pPr>
            <a:r>
              <a:rPr kumimoji="0" lang="sv-SE" sz="1200" b="0" i="0" u="none" strike="noStrike" kern="1200" cap="none" spc="0" normalizeH="0" baseline="0" noProof="0" dirty="0">
                <a:ln>
                  <a:noFill/>
                </a:ln>
                <a:solidFill>
                  <a:schemeClr val="lt1"/>
                </a:solidFill>
                <a:effectLst/>
                <a:uLnTx/>
                <a:uFillTx/>
                <a:latin typeface="+mj-lt"/>
                <a:ea typeface="Calibri" panose="020F0502020204030204" pitchFamily="34" charset="0"/>
                <a:cs typeface="Times New Roman" panose="02020603050405020304" pitchFamily="18" charset="0"/>
              </a:rPr>
              <a:t>Bra om den enklare inventeringen går att utökas till en fördjupad inventering.</a:t>
            </a:r>
          </a:p>
        </p:txBody>
      </p:sp>
      <p:sp>
        <p:nvSpPr>
          <p:cNvPr id="2" name="textruta 1">
            <a:extLst>
              <a:ext uri="{FF2B5EF4-FFF2-40B4-BE49-F238E27FC236}">
                <a16:creationId xmlns:a16="http://schemas.microsoft.com/office/drawing/2014/main" id="{E5653232-A995-1739-2B21-F315F0D1679C}"/>
              </a:ext>
            </a:extLst>
          </p:cNvPr>
          <p:cNvSpPr txBox="1"/>
          <p:nvPr/>
        </p:nvSpPr>
        <p:spPr>
          <a:xfrm>
            <a:off x="3365910" y="297847"/>
            <a:ext cx="6507469" cy="2554545"/>
          </a:xfrm>
          <a:prstGeom prst="rect">
            <a:avLst/>
          </a:prstGeom>
          <a:noFill/>
        </p:spPr>
        <p:txBody>
          <a:bodyPr wrap="square" rtlCol="0">
            <a:spAutoFit/>
          </a:bodyPr>
          <a:lstStyle/>
          <a:p>
            <a:pPr marL="914400" fontAlgn="ctr"/>
            <a:r>
              <a:rPr lang="sv-SE" sz="1400" dirty="0">
                <a:effectLst/>
                <a:latin typeface="+mj-lt"/>
                <a:ea typeface="Times New Roman" panose="02020603050405020304" pitchFamily="18" charset="0"/>
              </a:rPr>
              <a:t> </a:t>
            </a:r>
            <a:endParaRPr lang="sv-SE" sz="1200" dirty="0">
              <a:effectLst/>
              <a:latin typeface="+mj-lt"/>
              <a:ea typeface="Times New Roman" panose="02020603050405020304" pitchFamily="18" charset="0"/>
            </a:endParaRPr>
          </a:p>
          <a:p>
            <a:pPr marL="342900" lvl="0" indent="-342900" fontAlgn="ctr">
              <a:tabLst>
                <a:tab pos="457200" algn="l"/>
              </a:tabLst>
            </a:pPr>
            <a:r>
              <a:rPr lang="sv-SE" sz="2000" b="1" kern="1200" dirty="0">
                <a:solidFill>
                  <a:schemeClr val="bg1"/>
                </a:solidFill>
                <a:effectLst/>
                <a:latin typeface="+mj-lt"/>
                <a:ea typeface="+mn-ea"/>
                <a:cs typeface="+mn-cs"/>
              </a:rPr>
              <a:t>4.  Utifrån resultatet av Lunds workshop och tidigare inlämnade synpunkter från avtalsparter planeras utveckling av en enklare besöksinventering och en fördjupad inventering för åtgärdsarbete.</a:t>
            </a:r>
            <a:endParaRPr lang="sv-SE" dirty="0">
              <a:solidFill>
                <a:schemeClr val="bg1"/>
              </a:solidFill>
              <a:effectLst/>
              <a:latin typeface="+mj-lt"/>
              <a:ea typeface="Times New Roman" panose="02020603050405020304" pitchFamily="18" charset="0"/>
            </a:endParaRPr>
          </a:p>
          <a:p>
            <a:pPr marL="742950" lvl="1" indent="-285750" fontAlgn="ctr">
              <a:buFont typeface="+mj-lt"/>
              <a:buAutoNum type="alphaLcPeriod"/>
              <a:tabLst>
                <a:tab pos="914400" algn="l"/>
              </a:tabLst>
            </a:pPr>
            <a:r>
              <a:rPr lang="sv-SE" sz="1400" kern="1200" dirty="0">
                <a:solidFill>
                  <a:schemeClr val="bg1"/>
                </a:solidFill>
                <a:effectLst/>
                <a:latin typeface="+mj-lt"/>
                <a:ea typeface="+mn-ea"/>
                <a:cs typeface="+mn-cs"/>
              </a:rPr>
              <a:t>Vad ser du fördelar respektive nackdelar med att särskilja på inventeringarna?</a:t>
            </a:r>
            <a:endParaRPr lang="sv-SE" sz="1200" dirty="0">
              <a:solidFill>
                <a:schemeClr val="bg1"/>
              </a:solidFill>
              <a:effectLst/>
              <a:latin typeface="+mj-lt"/>
              <a:ea typeface="Times New Roman" panose="02020603050405020304" pitchFamily="18" charset="0"/>
            </a:endParaRPr>
          </a:p>
          <a:p>
            <a:endParaRPr lang="sv-SE" dirty="0"/>
          </a:p>
        </p:txBody>
      </p:sp>
      <p:sp>
        <p:nvSpPr>
          <p:cNvPr id="6" name="textruta 5">
            <a:extLst>
              <a:ext uri="{FF2B5EF4-FFF2-40B4-BE49-F238E27FC236}">
                <a16:creationId xmlns:a16="http://schemas.microsoft.com/office/drawing/2014/main" id="{403D01D7-B915-40B5-23E1-B4366CC2D19B}"/>
              </a:ext>
            </a:extLst>
          </p:cNvPr>
          <p:cNvSpPr txBox="1"/>
          <p:nvPr/>
        </p:nvSpPr>
        <p:spPr>
          <a:xfrm>
            <a:off x="2523869" y="4406868"/>
            <a:ext cx="8191549" cy="27251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Innebär det 2 </a:t>
            </a:r>
            <a:r>
              <a:rPr lang="sv-SE" sz="1200" dirty="0" err="1">
                <a:effectLst/>
                <a:latin typeface="+mj-lt"/>
                <a:ea typeface="Calibri" panose="020F0502020204030204" pitchFamily="34" charset="0"/>
                <a:cs typeface="Times New Roman" panose="02020603050405020304" pitchFamily="18" charset="0"/>
              </a:rPr>
              <a:t>st</a:t>
            </a:r>
            <a:r>
              <a:rPr lang="sv-SE" sz="1200" dirty="0">
                <a:effectLst/>
                <a:latin typeface="+mj-lt"/>
                <a:ea typeface="Calibri" panose="020F0502020204030204" pitchFamily="34" charset="0"/>
                <a:cs typeface="Times New Roman" panose="02020603050405020304" pitchFamily="18" charset="0"/>
              </a:rPr>
              <a:t> inventeringar så blir det extra jobb, en enkel inventering är tydligare för besökare.</a:t>
            </a:r>
          </a:p>
        </p:txBody>
      </p:sp>
      <p:sp>
        <p:nvSpPr>
          <p:cNvPr id="8" name="textruta 7">
            <a:extLst>
              <a:ext uri="{FF2B5EF4-FFF2-40B4-BE49-F238E27FC236}">
                <a16:creationId xmlns:a16="http://schemas.microsoft.com/office/drawing/2014/main" id="{018DAEE2-78F5-D8E8-E0E8-1583DDC379D7}"/>
              </a:ext>
            </a:extLst>
          </p:cNvPr>
          <p:cNvSpPr txBox="1"/>
          <p:nvPr/>
        </p:nvSpPr>
        <p:spPr>
          <a:xfrm>
            <a:off x="2601071" y="5230228"/>
            <a:ext cx="8037143" cy="66774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Vår grupp hade olika perspektiv med sig, vi hoppas på större spridning och att fler kan använda verktyget. Vissa jobbar både med </a:t>
            </a:r>
            <a:r>
              <a:rPr lang="sv-SE" sz="1200" dirty="0" err="1">
                <a:effectLst/>
                <a:latin typeface="+mj-lt"/>
                <a:ea typeface="Calibri" panose="020F0502020204030204" pitchFamily="34" charset="0"/>
                <a:cs typeface="Times New Roman" panose="02020603050405020304" pitchFamily="18" charset="0"/>
              </a:rPr>
              <a:t>besöksvy</a:t>
            </a:r>
            <a:r>
              <a:rPr lang="sv-SE" sz="1200" dirty="0">
                <a:effectLst/>
                <a:latin typeface="+mj-lt"/>
                <a:ea typeface="Calibri" panose="020F0502020204030204" pitchFamily="34" charset="0"/>
                <a:cs typeface="Times New Roman" panose="02020603050405020304" pitchFamily="18" charset="0"/>
              </a:rPr>
              <a:t> och med åtgärder. Det är bra att det finns olika nivåer utifrån att verktyget används just i olika syften.</a:t>
            </a:r>
          </a:p>
        </p:txBody>
      </p:sp>
    </p:spTree>
    <p:extLst>
      <p:ext uri="{BB962C8B-B14F-4D97-AF65-F5344CB8AC3E}">
        <p14:creationId xmlns:p14="http://schemas.microsoft.com/office/powerpoint/2010/main" val="612394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ktangel: rundade hörn 6">
            <a:extLst>
              <a:ext uri="{FF2B5EF4-FFF2-40B4-BE49-F238E27FC236}">
                <a16:creationId xmlns:a16="http://schemas.microsoft.com/office/drawing/2014/main" id="{E442AD80-829F-6A96-AF07-16DDFB2EE542}"/>
              </a:ext>
              <a:ext uri="{C183D7F6-B498-43B3-948B-1728B52AA6E4}">
                <adec:decorative xmlns:adec="http://schemas.microsoft.com/office/drawing/2017/decorative" val="1"/>
              </a:ext>
            </a:extLst>
          </p:cNvPr>
          <p:cNvSpPr/>
          <p:nvPr/>
        </p:nvSpPr>
        <p:spPr>
          <a:xfrm>
            <a:off x="3192003" y="290910"/>
            <a:ext cx="5807977" cy="273481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9B8C889F-85EE-7480-F94E-F4EABD1D6479}"/>
              </a:ext>
            </a:extLst>
          </p:cNvPr>
          <p:cNvSpPr txBox="1">
            <a:spLocks noGrp="1"/>
          </p:cNvSpPr>
          <p:nvPr>
            <p:ph type="title" idx="4294967295"/>
          </p:nvPr>
        </p:nvSpPr>
        <p:spPr>
          <a:xfrm>
            <a:off x="3444553" y="1319761"/>
            <a:ext cx="6241314" cy="67710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ctr" latinLnBrk="0" hangingPunct="1">
              <a:lnSpc>
                <a:spcPct val="100000"/>
              </a:lnSpc>
              <a:spcBef>
                <a:spcPts val="0"/>
              </a:spcBef>
              <a:spcAft>
                <a:spcPts val="0"/>
              </a:spcAft>
              <a:buClrTx/>
              <a:buSzTx/>
              <a:buFontTx/>
              <a:buNone/>
              <a:tabLst>
                <a:tab pos="457200" algn="l"/>
              </a:tabLst>
              <a:defRPr/>
            </a:pPr>
            <a:r>
              <a:rPr kumimoji="0" lang="sv-SE" sz="2400" b="1" i="0" u="none" strike="noStrike" kern="1200" cap="none" spc="0" normalizeH="0" baseline="0" noProof="0" dirty="0">
                <a:ln>
                  <a:noFill/>
                </a:ln>
                <a:solidFill>
                  <a:schemeClr val="bg1"/>
                </a:solidFill>
                <a:effectLst/>
                <a:uLnTx/>
                <a:uFillTx/>
                <a:latin typeface="+mj-lt"/>
                <a:ea typeface="+mn-ea"/>
                <a:cs typeface="+mn-cs"/>
              </a:rPr>
              <a:t>5. Kommande användarträffar</a:t>
            </a:r>
            <a:endParaRPr kumimoji="0" lang="sv-SE" sz="2400" b="0" i="0" u="none" strike="noStrike" kern="1200" cap="none" spc="0" normalizeH="0" baseline="0" noProof="0" dirty="0">
              <a:ln>
                <a:noFill/>
              </a:ln>
              <a:solidFill>
                <a:schemeClr val="bg1"/>
              </a:solidFill>
              <a:effectLst/>
              <a:uLnTx/>
              <a:uFillTx/>
              <a:latin typeface="+mj-lt"/>
              <a:ea typeface="Times New Roman" panose="02020603050405020304" pitchFamily="18" charset="0"/>
              <a:cs typeface="+mn-cs"/>
            </a:endParaRPr>
          </a:p>
          <a:p>
            <a:pPr marL="742950" marR="0" lvl="1" indent="-285750" algn="l" defTabSz="914400" rtl="0" eaLnBrk="1" fontAlgn="ctr" latinLnBrk="0" hangingPunct="1">
              <a:lnSpc>
                <a:spcPct val="100000"/>
              </a:lnSpc>
              <a:spcBef>
                <a:spcPts val="0"/>
              </a:spcBef>
              <a:spcAft>
                <a:spcPts val="0"/>
              </a:spcAft>
              <a:buClrTx/>
              <a:buSzTx/>
              <a:buFont typeface="+mj-lt"/>
              <a:buAutoNum type="alphaLcPeriod"/>
              <a:tabLst>
                <a:tab pos="914400" algn="l"/>
              </a:tabLst>
              <a:defRPr/>
            </a:pPr>
            <a:r>
              <a:rPr kumimoji="0" lang="sv-SE" sz="1400" b="0" i="0" u="none" strike="noStrike" kern="1200" cap="none" spc="0" normalizeH="0" baseline="0" noProof="0" dirty="0">
                <a:ln>
                  <a:noFill/>
                </a:ln>
                <a:solidFill>
                  <a:schemeClr val="bg1"/>
                </a:solidFill>
                <a:effectLst/>
                <a:uLnTx/>
                <a:uFillTx/>
                <a:latin typeface="+mj-lt"/>
                <a:ea typeface="+mn-ea"/>
                <a:cs typeface="+mn-cs"/>
              </a:rPr>
              <a:t>Föredrar du fysiska eller digitala träffar?</a:t>
            </a:r>
            <a:endParaRPr kumimoji="0" lang="sv-SE" sz="1800" b="0" i="0" u="none" strike="noStrike" kern="1200" cap="none" spc="0" normalizeH="0" baseline="0" noProof="0" dirty="0">
              <a:ln>
                <a:noFill/>
              </a:ln>
              <a:solidFill>
                <a:schemeClr val="bg1"/>
              </a:solidFill>
              <a:effectLst/>
              <a:uLnTx/>
              <a:uFillTx/>
              <a:latin typeface="+mj-lt"/>
              <a:ea typeface="+mn-ea"/>
              <a:cs typeface="+mn-cs"/>
            </a:endParaRPr>
          </a:p>
        </p:txBody>
      </p:sp>
      <p:sp>
        <p:nvSpPr>
          <p:cNvPr id="4" name="textruta 3">
            <a:extLst>
              <a:ext uri="{FF2B5EF4-FFF2-40B4-BE49-F238E27FC236}">
                <a16:creationId xmlns:a16="http://schemas.microsoft.com/office/drawing/2014/main" id="{B2B34F2B-B6B4-D0CE-E1D9-AAC2CFD36541}"/>
              </a:ext>
            </a:extLst>
          </p:cNvPr>
          <p:cNvSpPr txBox="1"/>
          <p:nvPr/>
        </p:nvSpPr>
        <p:spPr>
          <a:xfrm>
            <a:off x="1595968" y="4034576"/>
            <a:ext cx="1497188" cy="47884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effectLst/>
                <a:latin typeface="+mj-lt"/>
                <a:ea typeface="Calibri" panose="020F0502020204030204" pitchFamily="34" charset="0"/>
                <a:cs typeface="Times New Roman" panose="02020603050405020304" pitchFamily="18" charset="0"/>
              </a:rPr>
              <a:t>Både och</a:t>
            </a:r>
          </a:p>
          <a:p>
            <a:pPr marL="342900" lvl="0" indent="-342900">
              <a:lnSpc>
                <a:spcPct val="107000"/>
              </a:lnSpc>
              <a:buFont typeface="+mj-lt"/>
              <a:buAutoNum type="alphaLcPeriod"/>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ruta 4">
            <a:extLst>
              <a:ext uri="{FF2B5EF4-FFF2-40B4-BE49-F238E27FC236}">
                <a16:creationId xmlns:a16="http://schemas.microsoft.com/office/drawing/2014/main" id="{BC9F01F0-F0D1-ACAD-C63A-8D610B7887BF}"/>
              </a:ext>
            </a:extLst>
          </p:cNvPr>
          <p:cNvSpPr txBox="1"/>
          <p:nvPr/>
        </p:nvSpPr>
        <p:spPr>
          <a:xfrm>
            <a:off x="3637350" y="4027730"/>
            <a:ext cx="5021227" cy="66774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spcAft>
                <a:spcPts val="800"/>
              </a:spcAft>
              <a:buFont typeface="+mj-lt"/>
              <a:buAutoNum type="alphaLcPeriod"/>
            </a:pPr>
            <a:r>
              <a:rPr lang="sv-SE" sz="1200" dirty="0">
                <a:effectLst/>
                <a:latin typeface="+mj-lt"/>
                <a:ea typeface="Calibri" panose="020F0502020204030204" pitchFamily="34" charset="0"/>
                <a:cs typeface="Times New Roman" panose="02020603050405020304" pitchFamily="18" charset="0"/>
              </a:rPr>
              <a:t>Alltid fördel med fysiska möten, kanske ska hållas </a:t>
            </a:r>
            <a:r>
              <a:rPr lang="sv-SE" sz="1200" dirty="0">
                <a:latin typeface="+mj-lt"/>
                <a:ea typeface="Calibri" panose="020F0502020204030204" pitchFamily="34" charset="0"/>
                <a:cs typeface="Times New Roman" panose="02020603050405020304" pitchFamily="18" charset="0"/>
              </a:rPr>
              <a:t>i en annan ort</a:t>
            </a:r>
            <a:r>
              <a:rPr lang="sv-SE" sz="1200" dirty="0">
                <a:effectLst/>
                <a:latin typeface="+mj-lt"/>
                <a:ea typeface="Calibri" panose="020F0502020204030204" pitchFamily="34" charset="0"/>
                <a:cs typeface="Times New Roman" panose="02020603050405020304" pitchFamily="18" charset="0"/>
              </a:rPr>
              <a:t> än Göteborg. Vi tycker att det är bra med flera digitala möten (tematräffar).</a:t>
            </a:r>
          </a:p>
        </p:txBody>
      </p:sp>
      <p:sp>
        <p:nvSpPr>
          <p:cNvPr id="6" name="textruta 5">
            <a:extLst>
              <a:ext uri="{FF2B5EF4-FFF2-40B4-BE49-F238E27FC236}">
                <a16:creationId xmlns:a16="http://schemas.microsoft.com/office/drawing/2014/main" id="{2C5DC9C9-D227-BD97-9005-5C02C5659192}"/>
              </a:ext>
            </a:extLst>
          </p:cNvPr>
          <p:cNvSpPr txBox="1"/>
          <p:nvPr/>
        </p:nvSpPr>
        <p:spPr>
          <a:xfrm>
            <a:off x="9202771" y="4027730"/>
            <a:ext cx="1305176" cy="47884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lnSpc>
                <a:spcPct val="107000"/>
              </a:lnSpc>
              <a:buFont typeface="+mj-lt"/>
              <a:buAutoNum type="alphaLcPeriod"/>
            </a:pPr>
            <a:r>
              <a:rPr lang="sv-SE" sz="1200" dirty="0">
                <a:latin typeface="+mj-lt"/>
                <a:ea typeface="Calibri" panose="020F0502020204030204" pitchFamily="34" charset="0"/>
                <a:cs typeface="Times New Roman" panose="02020603050405020304" pitchFamily="18" charset="0"/>
              </a:rPr>
              <a:t>Fysiskt!</a:t>
            </a:r>
            <a:endParaRPr lang="sv-SE" sz="1200" dirty="0">
              <a:effectLst/>
              <a:latin typeface="+mj-lt"/>
              <a:ea typeface="Calibri" panose="020F0502020204030204" pitchFamily="34" charset="0"/>
              <a:cs typeface="Times New Roman" panose="02020603050405020304" pitchFamily="18" charset="0"/>
            </a:endParaRPr>
          </a:p>
          <a:p>
            <a:pPr marL="342900" lvl="0" indent="-342900">
              <a:lnSpc>
                <a:spcPct val="107000"/>
              </a:lnSpc>
              <a:buFont typeface="+mj-lt"/>
              <a:buAutoNum type="alphaLcPeriod"/>
            </a:pP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6093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5CF7FF-E027-4B35-767B-25955CA9F073}"/>
              </a:ext>
            </a:extLst>
          </p:cNvPr>
          <p:cNvSpPr>
            <a:spLocks noGrp="1"/>
          </p:cNvSpPr>
          <p:nvPr>
            <p:ph type="ctrTitle"/>
          </p:nvPr>
        </p:nvSpPr>
        <p:spPr/>
        <p:txBody>
          <a:bodyPr/>
          <a:lstStyle/>
          <a:p>
            <a:r>
              <a:rPr lang="sv-SE" dirty="0"/>
              <a:t>Inventering med 360-kamera</a:t>
            </a:r>
          </a:p>
        </p:txBody>
      </p:sp>
    </p:spTree>
    <p:extLst>
      <p:ext uri="{BB962C8B-B14F-4D97-AF65-F5344CB8AC3E}">
        <p14:creationId xmlns:p14="http://schemas.microsoft.com/office/powerpoint/2010/main" val="2009793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ubrik 5">
            <a:extLst>
              <a:ext uri="{FF2B5EF4-FFF2-40B4-BE49-F238E27FC236}">
                <a16:creationId xmlns:a16="http://schemas.microsoft.com/office/drawing/2014/main" id="{ED29D2BD-701E-290D-8703-A54D0FFD2460}"/>
              </a:ext>
            </a:extLst>
          </p:cNvPr>
          <p:cNvSpPr txBox="1">
            <a:spLocks noGrp="1"/>
          </p:cNvSpPr>
          <p:nvPr>
            <p:ph type="title" idx="4294967295"/>
          </p:nvPr>
        </p:nvSpPr>
        <p:spPr>
          <a:xfrm>
            <a:off x="1100667" y="425716"/>
            <a:ext cx="8642350" cy="1047750"/>
          </a:xfrm>
          <a:prstGeom prst="rect">
            <a:avLst/>
          </a:prstGeom>
          <a:noFill/>
          <a:ln>
            <a:noFill/>
            <a:prstDash/>
          </a:ln>
          <a:effectLst/>
        </p:spPr>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lvl1pPr algn="l" defTabSz="914400" rtl="0" eaLnBrk="1" latinLnBrk="0" hangingPunct="1">
              <a:lnSpc>
                <a:spcPct val="100000"/>
              </a:lnSpc>
              <a:spcBef>
                <a:spcPct val="0"/>
              </a:spcBef>
              <a:buNone/>
              <a:defRPr sz="33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300" b="0" i="0" u="none" strike="noStrike" kern="1200" cap="none" spc="0" normalizeH="0" baseline="0" noProof="0" dirty="0" err="1">
                <a:ln>
                  <a:noFill/>
                </a:ln>
                <a:solidFill>
                  <a:schemeClr val="tx1"/>
                </a:solidFill>
                <a:effectLst/>
                <a:uLnTx/>
                <a:uFillTx/>
                <a:latin typeface="+mj-lt"/>
                <a:ea typeface="+mj-ea"/>
                <a:cs typeface="+mj-cs"/>
              </a:rPr>
              <a:t>Instagram</a:t>
            </a:r>
            <a:endParaRPr kumimoji="0" lang="sv-SE" sz="3300" b="0" i="0" u="none" strike="noStrike" kern="1200" cap="none" spc="0" normalizeH="0" baseline="0" noProof="0" dirty="0">
              <a:ln>
                <a:noFill/>
              </a:ln>
              <a:solidFill>
                <a:schemeClr val="tx1"/>
              </a:solidFill>
              <a:effectLst/>
              <a:uLnTx/>
              <a:uFillTx/>
              <a:latin typeface="+mj-lt"/>
              <a:ea typeface="+mj-ea"/>
              <a:cs typeface="+mj-cs"/>
            </a:endParaRPr>
          </a:p>
        </p:txBody>
      </p:sp>
      <p:pic>
        <p:nvPicPr>
          <p:cNvPr id="21" name="Bildobjekt 20" descr="En bild som visar skärmklipp på TD:s instagram">
            <a:extLst>
              <a:ext uri="{FF2B5EF4-FFF2-40B4-BE49-F238E27FC236}">
                <a16:creationId xmlns:a16="http://schemas.microsoft.com/office/drawing/2014/main" id="{298E4B4F-BA09-A34F-FF36-9B963D4EA2C7}"/>
              </a:ext>
            </a:extLst>
          </p:cNvPr>
          <p:cNvPicPr>
            <a:picLocks noChangeAspect="1"/>
          </p:cNvPicPr>
          <p:nvPr/>
        </p:nvPicPr>
        <p:blipFill>
          <a:blip r:embed="rId3"/>
          <a:stretch>
            <a:fillRect/>
          </a:stretch>
        </p:blipFill>
        <p:spPr>
          <a:xfrm>
            <a:off x="3560690" y="915194"/>
            <a:ext cx="5070620" cy="5517090"/>
          </a:xfrm>
          <a:prstGeom prst="rect">
            <a:avLst/>
          </a:prstGeom>
        </p:spPr>
      </p:pic>
    </p:spTree>
    <p:extLst>
      <p:ext uri="{BB962C8B-B14F-4D97-AF65-F5344CB8AC3E}">
        <p14:creationId xmlns:p14="http://schemas.microsoft.com/office/powerpoint/2010/main" val="2073450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71085B3A-A1A7-CE57-2171-0930A94337B6}"/>
              </a:ext>
            </a:extLst>
          </p:cNvPr>
          <p:cNvSpPr>
            <a:spLocks noGrp="1"/>
          </p:cNvSpPr>
          <p:nvPr>
            <p:ph type="title"/>
          </p:nvPr>
        </p:nvSpPr>
        <p:spPr/>
        <p:txBody>
          <a:bodyPr/>
          <a:lstStyle/>
          <a:p>
            <a:r>
              <a:rPr lang="sv-SE" dirty="0"/>
              <a:t>Övrigt</a:t>
            </a:r>
          </a:p>
        </p:txBody>
      </p:sp>
      <p:sp>
        <p:nvSpPr>
          <p:cNvPr id="7" name="Platshållare för innehåll 6">
            <a:extLst>
              <a:ext uri="{FF2B5EF4-FFF2-40B4-BE49-F238E27FC236}">
                <a16:creationId xmlns:a16="http://schemas.microsoft.com/office/drawing/2014/main" id="{B99C0089-45E6-44B8-671A-6CE71D0A74CF}"/>
              </a:ext>
            </a:extLst>
          </p:cNvPr>
          <p:cNvSpPr>
            <a:spLocks noGrp="1"/>
          </p:cNvSpPr>
          <p:nvPr>
            <p:ph sz="quarter" idx="13"/>
          </p:nvPr>
        </p:nvSpPr>
        <p:spPr>
          <a:xfrm>
            <a:off x="1092200" y="2113722"/>
            <a:ext cx="8650817" cy="3169477"/>
          </a:xfrm>
        </p:spPr>
        <p:txBody>
          <a:bodyPr/>
          <a:lstStyle/>
          <a:p>
            <a:r>
              <a:rPr lang="sv-SE" dirty="0"/>
              <a:t>Tematräff 29 feb</a:t>
            </a:r>
          </a:p>
          <a:p>
            <a:r>
              <a:rPr lang="sv-SE" dirty="0"/>
              <a:t>Framtida frågor</a:t>
            </a:r>
          </a:p>
          <a:p>
            <a:pPr marL="0" indent="0">
              <a:buNone/>
            </a:pPr>
            <a:r>
              <a:rPr lang="sv-SE" dirty="0"/>
              <a:t>- Önskas fördjupad information om forskningsprojektet?</a:t>
            </a:r>
          </a:p>
          <a:p>
            <a:pPr marL="0" indent="0">
              <a:buNone/>
            </a:pPr>
            <a:r>
              <a:rPr lang="sv-SE" dirty="0"/>
              <a:t>- Fokusområden exempelvis inventering, rapporter</a:t>
            </a:r>
          </a:p>
          <a:p>
            <a:pPr>
              <a:buFontTx/>
              <a:buChar char="-"/>
            </a:pPr>
            <a:r>
              <a:rPr lang="sv-SE" dirty="0"/>
              <a:t>Dialog och erfarenhetsutbyte gruppvis</a:t>
            </a:r>
          </a:p>
          <a:p>
            <a:r>
              <a:rPr lang="sv-SE" dirty="0"/>
              <a:t>Övriga frågor?</a:t>
            </a:r>
          </a:p>
        </p:txBody>
      </p:sp>
    </p:spTree>
    <p:extLst>
      <p:ext uri="{BB962C8B-B14F-4D97-AF65-F5344CB8AC3E}">
        <p14:creationId xmlns:p14="http://schemas.microsoft.com/office/powerpoint/2010/main" val="780693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dirty="0"/>
              <a:t>Program för dagen</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r>
              <a:rPr lang="sv-SE" dirty="0"/>
              <a:t>Forskningsprojekt Välkommen in</a:t>
            </a:r>
          </a:p>
          <a:p>
            <a:r>
              <a:rPr lang="sv-SE" dirty="0"/>
              <a:t>Riktlinjer och standard för fysisk tillgänglighet</a:t>
            </a:r>
          </a:p>
          <a:p>
            <a:r>
              <a:rPr lang="sv-SE" dirty="0"/>
              <a:t>Användarträff 2023 – frågor och svar</a:t>
            </a:r>
          </a:p>
          <a:p>
            <a:r>
              <a:rPr lang="sv-SE" dirty="0"/>
              <a:t>Inventering med 360-vy</a:t>
            </a:r>
          </a:p>
          <a:p>
            <a:r>
              <a:rPr lang="sv-SE" dirty="0"/>
              <a:t>Övrigt</a:t>
            </a:r>
          </a:p>
        </p:txBody>
      </p:sp>
    </p:spTree>
    <p:extLst>
      <p:ext uri="{BB962C8B-B14F-4D97-AF65-F5344CB8AC3E}">
        <p14:creationId xmlns:p14="http://schemas.microsoft.com/office/powerpoint/2010/main" val="67797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5020EB93-C17E-FCA2-FD13-1D50615727C2}"/>
              </a:ext>
            </a:extLst>
          </p:cNvPr>
          <p:cNvSpPr>
            <a:spLocks noGrp="1"/>
          </p:cNvSpPr>
          <p:nvPr>
            <p:ph type="title"/>
          </p:nvPr>
        </p:nvSpPr>
        <p:spPr/>
        <p:txBody>
          <a:bodyPr/>
          <a:lstStyle/>
          <a:p>
            <a:r>
              <a:rPr lang="sv-SE" dirty="0"/>
              <a:t>Avslut</a:t>
            </a:r>
          </a:p>
        </p:txBody>
      </p:sp>
    </p:spTree>
    <p:extLst>
      <p:ext uri="{BB962C8B-B14F-4D97-AF65-F5344CB8AC3E}">
        <p14:creationId xmlns:p14="http://schemas.microsoft.com/office/powerpoint/2010/main" val="380127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B8BE40B-6CEC-4226-C30D-717CA09D64AA}"/>
              </a:ext>
            </a:extLst>
          </p:cNvPr>
          <p:cNvSpPr>
            <a:spLocks noGrp="1"/>
          </p:cNvSpPr>
          <p:nvPr>
            <p:ph type="ctrTitle"/>
          </p:nvPr>
        </p:nvSpPr>
        <p:spPr/>
        <p:txBody>
          <a:bodyPr/>
          <a:lstStyle/>
          <a:p>
            <a:r>
              <a:rPr lang="sv-SE" dirty="0"/>
              <a:t>Forskningsprojektet Välkommen in!</a:t>
            </a:r>
          </a:p>
        </p:txBody>
      </p:sp>
    </p:spTree>
    <p:extLst>
      <p:ext uri="{BB962C8B-B14F-4D97-AF65-F5344CB8AC3E}">
        <p14:creationId xmlns:p14="http://schemas.microsoft.com/office/powerpoint/2010/main" val="3371196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2F1CFC9-03E1-AC0D-E9EC-8A4658972B41}"/>
              </a:ext>
            </a:extLst>
          </p:cNvPr>
          <p:cNvSpPr>
            <a:spLocks noGrp="1"/>
          </p:cNvSpPr>
          <p:nvPr>
            <p:ph type="title"/>
          </p:nvPr>
        </p:nvSpPr>
        <p:spPr/>
        <p:txBody>
          <a:bodyPr/>
          <a:lstStyle/>
          <a:p>
            <a:r>
              <a:rPr lang="sv-SE" dirty="0"/>
              <a:t>Forskningsprojektet Välkommen in</a:t>
            </a:r>
          </a:p>
        </p:txBody>
      </p:sp>
      <p:sp>
        <p:nvSpPr>
          <p:cNvPr id="3" name="Platshållare för innehåll 2">
            <a:extLst>
              <a:ext uri="{FF2B5EF4-FFF2-40B4-BE49-F238E27FC236}">
                <a16:creationId xmlns:a16="http://schemas.microsoft.com/office/drawing/2014/main" id="{04F1B9BB-0559-A70F-EE07-E7DE31E6A628}"/>
              </a:ext>
            </a:extLst>
          </p:cNvPr>
          <p:cNvSpPr>
            <a:spLocks noGrp="1"/>
          </p:cNvSpPr>
          <p:nvPr>
            <p:ph sz="quarter" idx="14"/>
          </p:nvPr>
        </p:nvSpPr>
        <p:spPr/>
        <p:txBody>
          <a:bodyPr/>
          <a:lstStyle/>
          <a:p>
            <a:r>
              <a:rPr lang="sv-SE" dirty="0">
                <a:hlinkClick r:id="rId3"/>
              </a:rPr>
              <a:t>https://www.emerald.com/insight/content/doi/10.1108/F-10-2022-0132/full/html</a:t>
            </a:r>
            <a:endParaRPr lang="sv-SE" dirty="0"/>
          </a:p>
          <a:p>
            <a:endParaRPr lang="sv-SE" dirty="0"/>
          </a:p>
          <a:p>
            <a:endParaRPr lang="sv-SE" dirty="0"/>
          </a:p>
        </p:txBody>
      </p:sp>
      <p:pic>
        <p:nvPicPr>
          <p:cNvPr id="9" name="Platshållare för bild 8" descr="En bild som visar text ur Lunds artikel">
            <a:extLst>
              <a:ext uri="{FF2B5EF4-FFF2-40B4-BE49-F238E27FC236}">
                <a16:creationId xmlns:a16="http://schemas.microsoft.com/office/drawing/2014/main" id="{805189E6-7E8C-3160-36BC-44DF7BD006EB}"/>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4181" b="4181"/>
          <a:stretch>
            <a:fillRect/>
          </a:stretch>
        </p:blipFill>
        <p:spPr/>
      </p:pic>
    </p:spTree>
    <p:extLst>
      <p:ext uri="{BB962C8B-B14F-4D97-AF65-F5344CB8AC3E}">
        <p14:creationId xmlns:p14="http://schemas.microsoft.com/office/powerpoint/2010/main" val="1270646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B8BE40B-6CEC-4226-C30D-717CA09D64AA}"/>
              </a:ext>
            </a:extLst>
          </p:cNvPr>
          <p:cNvSpPr>
            <a:spLocks noGrp="1"/>
          </p:cNvSpPr>
          <p:nvPr>
            <p:ph type="ctrTitle"/>
          </p:nvPr>
        </p:nvSpPr>
        <p:spPr>
          <a:xfrm>
            <a:off x="754904" y="2235200"/>
            <a:ext cx="5737195" cy="2387600"/>
          </a:xfrm>
        </p:spPr>
        <p:txBody>
          <a:bodyPr/>
          <a:lstStyle/>
          <a:p>
            <a:r>
              <a:rPr lang="sv-SE" dirty="0"/>
              <a:t>Revidering av riktlinjer och standard för fysisk tillgänglighet</a:t>
            </a:r>
          </a:p>
        </p:txBody>
      </p:sp>
    </p:spTree>
    <p:extLst>
      <p:ext uri="{BB962C8B-B14F-4D97-AF65-F5344CB8AC3E}">
        <p14:creationId xmlns:p14="http://schemas.microsoft.com/office/powerpoint/2010/main" val="2889858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EBA2DBB-C174-788B-8046-76845862CF49}"/>
              </a:ext>
            </a:extLst>
          </p:cNvPr>
          <p:cNvSpPr>
            <a:spLocks noGrp="1"/>
          </p:cNvSpPr>
          <p:nvPr>
            <p:ph type="title"/>
          </p:nvPr>
        </p:nvSpPr>
        <p:spPr/>
        <p:txBody>
          <a:bodyPr/>
          <a:lstStyle/>
          <a:p>
            <a:r>
              <a:rPr lang="sv-SE" dirty="0"/>
              <a:t>Revidering av riktlinjer och standard för fysisk tillgänglighet</a:t>
            </a:r>
          </a:p>
        </p:txBody>
      </p:sp>
      <p:sp>
        <p:nvSpPr>
          <p:cNvPr id="3" name="Platshållare för innehåll 2">
            <a:extLst>
              <a:ext uri="{FF2B5EF4-FFF2-40B4-BE49-F238E27FC236}">
                <a16:creationId xmlns:a16="http://schemas.microsoft.com/office/drawing/2014/main" id="{C4E2A877-36A1-A165-93CC-A5C24898F2CB}"/>
              </a:ext>
            </a:extLst>
          </p:cNvPr>
          <p:cNvSpPr>
            <a:spLocks noGrp="1"/>
          </p:cNvSpPr>
          <p:nvPr>
            <p:ph sz="quarter" idx="13"/>
          </p:nvPr>
        </p:nvSpPr>
        <p:spPr>
          <a:xfrm>
            <a:off x="1100667" y="5911599"/>
            <a:ext cx="8650817" cy="520685"/>
          </a:xfrm>
        </p:spPr>
        <p:txBody>
          <a:bodyPr/>
          <a:lstStyle/>
          <a:p>
            <a:r>
              <a:rPr lang="sv-SE" dirty="0">
                <a:hlinkClick r:id="rId3"/>
              </a:rPr>
              <a:t>https://fysisktillganglighet.vgregion.se/</a:t>
            </a:r>
            <a:endParaRPr lang="sv-SE" dirty="0"/>
          </a:p>
          <a:p>
            <a:endParaRPr lang="sv-SE" dirty="0"/>
          </a:p>
        </p:txBody>
      </p:sp>
      <p:pic>
        <p:nvPicPr>
          <p:cNvPr id="6" name="Bildobjekt 5" descr="En bild som visar skärmklipp ur riktlinjeportalen">
            <a:extLst>
              <a:ext uri="{FF2B5EF4-FFF2-40B4-BE49-F238E27FC236}">
                <a16:creationId xmlns:a16="http://schemas.microsoft.com/office/drawing/2014/main" id="{2D63707C-7404-DEDA-848D-D6C89B54FB08}"/>
              </a:ext>
            </a:extLst>
          </p:cNvPr>
          <p:cNvPicPr>
            <a:picLocks noChangeAspect="1"/>
          </p:cNvPicPr>
          <p:nvPr/>
        </p:nvPicPr>
        <p:blipFill>
          <a:blip r:embed="rId4"/>
          <a:stretch>
            <a:fillRect/>
          </a:stretch>
        </p:blipFill>
        <p:spPr>
          <a:xfrm>
            <a:off x="1664428" y="1531606"/>
            <a:ext cx="7514827" cy="43218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88849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2453F618-3CE5-6105-F5B2-E2358325A5F6}"/>
              </a:ext>
            </a:extLst>
          </p:cNvPr>
          <p:cNvSpPr>
            <a:spLocks noGrp="1"/>
          </p:cNvSpPr>
          <p:nvPr>
            <p:ph type="ctrTitle"/>
          </p:nvPr>
        </p:nvSpPr>
        <p:spPr/>
        <p:txBody>
          <a:bodyPr/>
          <a:lstStyle/>
          <a:p>
            <a:r>
              <a:rPr lang="sv-SE" dirty="0"/>
              <a:t>Användarträff 2023 – frågor och svar</a:t>
            </a:r>
          </a:p>
        </p:txBody>
      </p:sp>
    </p:spTree>
    <p:extLst>
      <p:ext uri="{BB962C8B-B14F-4D97-AF65-F5344CB8AC3E}">
        <p14:creationId xmlns:p14="http://schemas.microsoft.com/office/powerpoint/2010/main" val="766310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0F651C0-C18A-0790-9902-781D670CB1B0}"/>
              </a:ext>
            </a:extLst>
          </p:cNvPr>
          <p:cNvSpPr>
            <a:spLocks noGrp="1"/>
          </p:cNvSpPr>
          <p:nvPr>
            <p:ph type="title"/>
          </p:nvPr>
        </p:nvSpPr>
        <p:spPr/>
        <p:txBody>
          <a:bodyPr/>
          <a:lstStyle/>
          <a:p>
            <a:r>
              <a:rPr lang="sv-SE" dirty="0"/>
              <a:t>Buggfix och förbättringar</a:t>
            </a:r>
          </a:p>
        </p:txBody>
      </p:sp>
      <p:sp>
        <p:nvSpPr>
          <p:cNvPr id="3" name="Platshållare för innehåll 2">
            <a:extLst>
              <a:ext uri="{FF2B5EF4-FFF2-40B4-BE49-F238E27FC236}">
                <a16:creationId xmlns:a16="http://schemas.microsoft.com/office/drawing/2014/main" id="{98BED520-A9C3-A786-6441-42A890DEF5AD}"/>
              </a:ext>
            </a:extLst>
          </p:cNvPr>
          <p:cNvSpPr>
            <a:spLocks noGrp="1"/>
          </p:cNvSpPr>
          <p:nvPr>
            <p:ph sz="quarter" idx="13"/>
          </p:nvPr>
        </p:nvSpPr>
        <p:spPr>
          <a:xfrm>
            <a:off x="1092200" y="2113722"/>
            <a:ext cx="8650817" cy="4185478"/>
          </a:xfrm>
        </p:spPr>
        <p:txBody>
          <a:bodyPr/>
          <a:lstStyle/>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Måste man starta en ny inventering nu när buggarna är fixade eller kan den vara kvar som den är?</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Nej</a:t>
            </a:r>
            <a:r>
              <a:rPr lang="sv-SE" sz="1600" dirty="0">
                <a:latin typeface="Arial" panose="020B0604020202020204" pitchFamily="34" charset="0"/>
                <a:ea typeface="Calibri" panose="020F0502020204030204" pitchFamily="34" charset="0"/>
              </a:rPr>
              <a:t>, s</a:t>
            </a:r>
            <a:r>
              <a:rPr lang="sv-SE" sz="1600" dirty="0">
                <a:effectLst/>
                <a:latin typeface="Arial" panose="020B0604020202020204" pitchFamily="34" charset="0"/>
                <a:ea typeface="Calibri" panose="020F0502020204030204" pitchFamily="34" charset="0"/>
              </a:rPr>
              <a:t>killnaderna är inte så pass stora att en omstart behövs.</a:t>
            </a:r>
          </a:p>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Går det att ha fler underkategorier än en? En byggnad kan ha fler funktioner.</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Det går inte i dagsläget, utan man får i så fall dela upp anläggningen i flera, t.ex. om restaurang ligger i en konferensanläggning.</a:t>
            </a:r>
          </a:p>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Kan varje länkad anläggning ha egen kategori?</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Ja, det styrs från formuläret först och främst. Använder du formuläret restaurang så kommer kategorin också vara restaurang som standard, men detta går att byta till en annan kategori inom området, t.ex. ”Se och göra”.</a:t>
            </a:r>
          </a:p>
          <a:p>
            <a:endParaRPr lang="sv-SE" dirty="0"/>
          </a:p>
        </p:txBody>
      </p:sp>
    </p:spTree>
    <p:extLst>
      <p:ext uri="{BB962C8B-B14F-4D97-AF65-F5344CB8AC3E}">
        <p14:creationId xmlns:p14="http://schemas.microsoft.com/office/powerpoint/2010/main" val="3465451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62547B-B314-6353-1D09-0A95BCB03215}"/>
              </a:ext>
            </a:extLst>
          </p:cNvPr>
          <p:cNvSpPr>
            <a:spLocks noGrp="1"/>
          </p:cNvSpPr>
          <p:nvPr>
            <p:ph type="title"/>
          </p:nvPr>
        </p:nvSpPr>
        <p:spPr/>
        <p:txBody>
          <a:bodyPr/>
          <a:lstStyle/>
          <a:p>
            <a:r>
              <a:rPr lang="sv-SE" dirty="0"/>
              <a:t>Frågor och svar från första tematräff</a:t>
            </a:r>
          </a:p>
        </p:txBody>
      </p:sp>
      <p:sp>
        <p:nvSpPr>
          <p:cNvPr id="3" name="Platshållare för innehåll 2">
            <a:extLst>
              <a:ext uri="{FF2B5EF4-FFF2-40B4-BE49-F238E27FC236}">
                <a16:creationId xmlns:a16="http://schemas.microsoft.com/office/drawing/2014/main" id="{E52A9ADA-5768-1553-CAF5-53EC08311ABF}"/>
              </a:ext>
            </a:extLst>
          </p:cNvPr>
          <p:cNvSpPr>
            <a:spLocks noGrp="1"/>
          </p:cNvSpPr>
          <p:nvPr>
            <p:ph sz="quarter" idx="13"/>
          </p:nvPr>
        </p:nvSpPr>
        <p:spPr>
          <a:xfrm>
            <a:off x="1092200" y="2113721"/>
            <a:ext cx="8650817" cy="3745211"/>
          </a:xfrm>
        </p:spPr>
        <p:txBody>
          <a:bodyPr/>
          <a:lstStyle/>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Angående flera foton på samma kort i TD. När bör det vara fler foton? Eftersom inte alla syns.</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Oftast behövs inte fler bilder och man bör hålla sig till en bild. Men vid längre sträckor så kan fler bilder behövas för att visa upp miljön.</a:t>
            </a:r>
          </a:p>
          <a:p>
            <a:pPr marL="342900" indent="-342900">
              <a:lnSpc>
                <a:spcPct val="107000"/>
              </a:lnSpc>
              <a:spcAft>
                <a:spcPts val="800"/>
              </a:spcAft>
              <a:buFont typeface="+mj-lt"/>
              <a:buAutoNum type="arabicPeriod"/>
            </a:pPr>
            <a:r>
              <a:rPr lang="sv-SE" sz="1600" dirty="0">
                <a:effectLst/>
                <a:latin typeface="Arial" panose="020B0604020202020204" pitchFamily="34" charset="0"/>
                <a:ea typeface="Calibri" panose="020F0502020204030204" pitchFamily="34" charset="0"/>
              </a:rPr>
              <a:t>Fråga: Eftersom det kommer fler </a:t>
            </a:r>
            <a:r>
              <a:rPr lang="sv-SE" sz="1600" dirty="0" err="1">
                <a:effectLst/>
                <a:latin typeface="Arial" panose="020B0604020202020204" pitchFamily="34" charset="0"/>
                <a:ea typeface="Calibri" panose="020F0502020204030204" pitchFamily="34" charset="0"/>
              </a:rPr>
              <a:t>laddstolpar</a:t>
            </a:r>
            <a:r>
              <a:rPr lang="sv-SE" sz="1600" dirty="0">
                <a:effectLst/>
                <a:latin typeface="Arial" panose="020B0604020202020204" pitchFamily="34" charset="0"/>
                <a:ea typeface="Calibri" panose="020F0502020204030204" pitchFamily="34" charset="0"/>
              </a:rPr>
              <a:t> för elbilar, så hade det varit bra att kunna ha en ”ja/nej” fråga i parkeringskortet. Förstår att det inte finns riktlinjer, men det hade ändå varit bra.</a:t>
            </a:r>
            <a:br>
              <a:rPr lang="sv-SE" sz="1600" dirty="0">
                <a:effectLst/>
                <a:latin typeface="Arial" panose="020B0604020202020204" pitchFamily="34" charset="0"/>
                <a:ea typeface="Calibri" panose="020F0502020204030204" pitchFamily="34" charset="0"/>
              </a:rPr>
            </a:br>
            <a:br>
              <a:rPr lang="sv-SE" sz="1600" dirty="0">
                <a:effectLst/>
                <a:latin typeface="Arial" panose="020B0604020202020204" pitchFamily="34" charset="0"/>
                <a:ea typeface="Calibri" panose="020F0502020204030204" pitchFamily="34" charset="0"/>
              </a:rPr>
            </a:br>
            <a:r>
              <a:rPr lang="sv-SE" sz="1600" dirty="0">
                <a:effectLst/>
                <a:latin typeface="Arial" panose="020B0604020202020204" pitchFamily="34" charset="0"/>
                <a:ea typeface="Calibri" panose="020F0502020204030204" pitchFamily="34" charset="0"/>
              </a:rPr>
              <a:t>Svar: Det finns inga riktlinjer, men det är inte omöjligt. Vi får undersöka frågan internt.</a:t>
            </a:r>
          </a:p>
        </p:txBody>
      </p:sp>
    </p:spTree>
    <p:extLst>
      <p:ext uri="{BB962C8B-B14F-4D97-AF65-F5344CB8AC3E}">
        <p14:creationId xmlns:p14="http://schemas.microsoft.com/office/powerpoint/2010/main" val="2720489336"/>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787</TotalTime>
  <Words>1830</Words>
  <Application>Microsoft Office PowerPoint</Application>
  <PresentationFormat>Bredbild</PresentationFormat>
  <Paragraphs>144</Paragraphs>
  <Slides>20</Slides>
  <Notes>20</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20</vt:i4>
      </vt:variant>
    </vt:vector>
  </HeadingPairs>
  <TitlesOfParts>
    <vt:vector size="24" baseType="lpstr">
      <vt:lpstr>Arial</vt:lpstr>
      <vt:lpstr>Calibri</vt:lpstr>
      <vt:lpstr>Verdana</vt:lpstr>
      <vt:lpstr>VGR</vt:lpstr>
      <vt:lpstr>Tematräff för avtalsadministratör</vt:lpstr>
      <vt:lpstr>Program för dagen</vt:lpstr>
      <vt:lpstr>Forskningsprojektet Välkommen in!</vt:lpstr>
      <vt:lpstr>Forskningsprojektet Välkommen in</vt:lpstr>
      <vt:lpstr>Revidering av riktlinjer och standard för fysisk tillgänglighet</vt:lpstr>
      <vt:lpstr>Revidering av riktlinjer och standard för fysisk tillgänglighet</vt:lpstr>
      <vt:lpstr>Användarträff 2023 – frågor och svar</vt:lpstr>
      <vt:lpstr>Buggfix och förbättringar</vt:lpstr>
      <vt:lpstr>Frågor och svar från första tematräff</vt:lpstr>
      <vt:lpstr>Övriga frågor</vt:lpstr>
      <vt:lpstr>Workshop</vt:lpstr>
      <vt:lpstr>1. Hur arbetar din organisation med TD? Jobbar du ensam med TD? Vad använder ni TD till? Publicering på webben/Åtgärder mot fastighetsägare. Återkopplar ni efter inventering till verksamheten? Vad fungerar bra respektive mindre bra i ditt arbete med TD?</vt:lpstr>
      <vt:lpstr>2. Marknadsföring av TD Jobbar ni internt/externt med att marknadsföra TD, i så fall hur? Förslag på marknadsföringsinsatser för TD?</vt:lpstr>
      <vt:lpstr>3.  Vad tycker du fungerar bra respektive mindre bra i TD3 idag? Vad är viktigt att ta med i utvecklingsarbetet? Vad tycker du om upplägget med tätare nätverksträffar? Har du förslag på hur vi ska utforma kommande användarträffar? </vt:lpstr>
      <vt:lpstr>Bra om den enklare inventeringen går att utökas till en fördjupad inventering.</vt:lpstr>
      <vt:lpstr>5. Kommande användarträffar Föredrar du fysiska eller digitala träffar?</vt:lpstr>
      <vt:lpstr>Inventering med 360-kamera</vt:lpstr>
      <vt:lpstr>Instagram</vt:lpstr>
      <vt:lpstr>Övrigt</vt:lpstr>
      <vt:lpstr>Avslut</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Tematräff 2023-11-23</dc:title>
  <dc:creator>Tim Andersson</dc:creator>
  <keywords/>
  <lastModifiedBy>Almir Krieziu</lastModifiedBy>
  <revision>12</revision>
  <dcterms:created xsi:type="dcterms:W3CDTF">2023-05-30T06:23:08.0000000Z</dcterms:created>
  <dcterms:modified xsi:type="dcterms:W3CDTF">2023-11-29T08:55:50.0000000Z</dcterms:modified>
</coreProperties>
</file>