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4"/>
  </p:notesMasterIdLst>
  <p:handoutMasterIdLst>
    <p:handoutMasterId r:id="rId15"/>
  </p:handoutMasterIdLst>
  <p:sldIdLst>
    <p:sldId id="276" r:id="rId6"/>
    <p:sldId id="277" r:id="rId7"/>
    <p:sldId id="297" r:id="rId8"/>
    <p:sldId id="292" r:id="rId9"/>
    <p:sldId id="293" r:id="rId10"/>
    <p:sldId id="294" r:id="rId11"/>
    <p:sldId id="296" r:id="rId12"/>
    <p:sldId id="290" r:id="rId13"/>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9" autoAdjust="0"/>
    <p:restoredTop sz="80190" autoAdjust="0"/>
  </p:normalViewPr>
  <p:slideViewPr>
    <p:cSldViewPr snapToGrid="0">
      <p:cViewPr varScale="1">
        <p:scale>
          <a:sx n="68" d="100"/>
          <a:sy n="68" d="100"/>
        </p:scale>
        <p:origin x="1262" y="53"/>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theme" Target="theme/theme1.xml" Id="rId18"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viewProps" Target="viewProps.xml" Id="rId17" /><Relationship Type="http://schemas.openxmlformats.org/officeDocument/2006/relationships/presProps" Target="presProps.xml" Id="rId16"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handoutMaster" Target="handoutMasters/handoutMaster1.xml" Id="rId15" /><Relationship Type="http://schemas.openxmlformats.org/officeDocument/2006/relationships/slide" Target="slides/slide5.xml" Id="rId10" /><Relationship Type="http://schemas.openxmlformats.org/officeDocument/2006/relationships/tableStyles" Target="tableStyles.xml" Id="rId19" /><Relationship Type="http://schemas.openxmlformats.org/officeDocument/2006/relationships/slide" Target="slides/slide4.xml" Id="rId9" /><Relationship Type="http://schemas.openxmlformats.org/officeDocument/2006/relationships/notesMaster" Target="notesMasters/notesMaster1.xml" Id="rId14"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2024-02-21</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2024-02-21</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Syftet med 5-kampen är att medarbetare själva kan använda materialet och gå runt i sin verksamhet och säkerställa att tillgängligheten är så stor som möjligt.</a:t>
            </a:r>
          </a:p>
          <a:p>
            <a:r>
              <a:rPr lang="sv-SE" b="1" dirty="0"/>
              <a:t>Ni behöver </a:t>
            </a:r>
            <a:r>
              <a:rPr lang="sv-SE" sz="1200" b="1" kern="1200" dirty="0">
                <a:solidFill>
                  <a:schemeClr val="tx1"/>
                </a:solidFill>
                <a:effectLst/>
                <a:latin typeface="+mn-lt"/>
                <a:ea typeface="+mn-ea"/>
                <a:cs typeface="+mn-cs"/>
              </a:rPr>
              <a:t>måttband, tumstock eller lasermätare.</a:t>
            </a:r>
          </a:p>
          <a:p>
            <a:r>
              <a:rPr lang="sv-SE" dirty="0"/>
              <a:t>Skriv ut materialet och dela upp er i grupper om ni är många och fyll i dokumentet.</a:t>
            </a:r>
          </a:p>
          <a:p>
            <a:r>
              <a:rPr lang="sv-SE" dirty="0"/>
              <a:t>Återsamlas och diskutera resultatet.</a:t>
            </a:r>
          </a:p>
          <a:p>
            <a:r>
              <a:rPr lang="sv-SE" dirty="0"/>
              <a:t>Utse vem som ska åtgärda eventuella brister samt bevaka så de inte uppstår igen.</a:t>
            </a:r>
          </a:p>
          <a:p>
            <a:r>
              <a:rPr lang="sv-SE" b="1" dirty="0"/>
              <a:t>Lycka till!</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ÅTGÄRD:</a:t>
            </a:r>
          </a:p>
          <a:p>
            <a:r>
              <a:rPr lang="sv-SE" dirty="0"/>
              <a:t>Om JA på något av alternativen - avlägsna eventuella hinder som är närmare än 70 cm från dörröppnaren.</a:t>
            </a:r>
          </a:p>
          <a:p>
            <a:endParaRPr lang="sv-SE" dirty="0"/>
          </a:p>
          <a:p>
            <a:pPr marL="171450" indent="-171450">
              <a:buFont typeface="Arial" panose="020B0604020202020204" pitchFamily="34" charset="0"/>
              <a:buChar char="•"/>
            </a:pPr>
            <a:r>
              <a:rPr lang="sv-SE" dirty="0"/>
              <a:t>Personer i rullstol når dörröppnaren och övriga funktioner genom att det finns manöverutrymme och plats för benen. Det innebär att personer i rullstol eller med rollator inte behöver backa när slagdörr slås upp.</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ÅTGÄRD:</a:t>
            </a:r>
          </a:p>
          <a:p>
            <a:r>
              <a:rPr lang="sv-SE" dirty="0"/>
              <a:t>Om det finns ett kryss i tabellen i någon av kolumnerna ”Under 1,5 m” och ”Under 0,9 m” säkerställ att det endast är en kortare sträcka eller begränsat parti.</a:t>
            </a:r>
          </a:p>
          <a:p>
            <a:r>
              <a:rPr lang="sv-SE" dirty="0"/>
              <a:t>Avlägsna eventuella hinder om detta gör att den fria ytan blir större.</a:t>
            </a:r>
          </a:p>
          <a:p>
            <a:endParaRPr lang="sv-SE" dirty="0"/>
          </a:p>
          <a:p>
            <a:pPr marL="171450" indent="-171450">
              <a:buFont typeface="Arial" panose="020B0604020202020204" pitchFamily="34" charset="0"/>
              <a:buChar char="•"/>
            </a:pPr>
            <a:r>
              <a:rPr lang="sv-SE" dirty="0"/>
              <a:t>Personer med olika svårigheter som använder personligt stöd, rullstol, rollator och permobil behöver fri yta för att förflytta sig i till exempel korridorer, väntrum, entréhallar, matsalar, uteplatser med mera. Detta gäller också vid möblerade ytor. För att vända med en mindre utomhusrullstol behövs en fri yta med diametern 1,5 meter. En större utomhusrullstol kräver 2,0 meter. Möte mellan en person i utomhusrullstol och en gående kräver minst 1.5 meter bredd.</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3116891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ÅTGÄRD:</a:t>
            </a:r>
          </a:p>
          <a:p>
            <a:r>
              <a:rPr lang="sv-SE" dirty="0"/>
              <a:t>Om NEJ på något av alternativen - avlägsna mattor och eventuella andra hinder som inkräktar på ledstråket där det byter riktning och säkerställ en fri </a:t>
            </a:r>
            <a:r>
              <a:rPr lang="sv-SE" dirty="0" err="1"/>
              <a:t>svepyta</a:t>
            </a:r>
            <a:r>
              <a:rPr lang="sv-SE" dirty="0"/>
              <a:t> på 70 cm på vardera sida om ledstråket. </a:t>
            </a:r>
          </a:p>
          <a:p>
            <a:endParaRPr lang="sv-SE" dirty="0"/>
          </a:p>
          <a:p>
            <a:pPr marL="171450" indent="-171450">
              <a:buFont typeface="Arial" panose="020B0604020202020204" pitchFamily="34" charset="0"/>
              <a:buChar char="•"/>
            </a:pPr>
            <a:r>
              <a:rPr lang="sv-SE" dirty="0"/>
              <a:t>Personer med svårt att se eller bearbeta, tolka och förmedla information hittar lättare om det finns ett ledstråk mellan logiska målpunkter.</a:t>
            </a:r>
          </a:p>
          <a:p>
            <a:pPr marL="171450" indent="-171450">
              <a:buFont typeface="Arial" panose="020B0604020202020204" pitchFamily="34" charset="0"/>
              <a:buChar char="•"/>
            </a:pPr>
            <a:r>
              <a:rPr lang="sv-SE" dirty="0"/>
              <a:t>Ledstråket behöver kunna följas fritt och ha minst 0,7 m på vardera sida för att teknikkäppen ska ha en fri </a:t>
            </a:r>
            <a:r>
              <a:rPr lang="sv-SE" dirty="0" err="1"/>
              <a:t>svepyta</a:t>
            </a:r>
            <a:r>
              <a:rPr lang="sv-SE"/>
              <a:t>.</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2426251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ÅTGÄRD:</a:t>
            </a:r>
          </a:p>
          <a:p>
            <a:r>
              <a:rPr lang="sv-SE" dirty="0"/>
              <a:t>Om NEJ på något av alternativen säkerställ att detta åtgärdas. </a:t>
            </a:r>
          </a:p>
          <a:p>
            <a:pPr marL="171450" indent="-171450">
              <a:buFont typeface="Arial" panose="020B0604020202020204" pitchFamily="34" charset="0"/>
              <a:buChar char="•"/>
            </a:pPr>
            <a:endParaRPr lang="sv-SE"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sv-SE" sz="1200" b="0" i="0" u="none" strike="noStrike" kern="1200" baseline="0" dirty="0">
                <a:solidFill>
                  <a:schemeClr val="tx1"/>
                </a:solidFill>
                <a:latin typeface="+mn-lt"/>
                <a:ea typeface="+mn-ea"/>
                <a:cs typeface="+mn-cs"/>
              </a:rPr>
              <a:t>Personer med svårt att röra sig och som använder kapp eller krycka behöver ställa ifrån sig sitt hjälpmedel utan att det faller till golvet.</a:t>
            </a:r>
          </a:p>
          <a:p>
            <a:pPr marL="171450" indent="-171450">
              <a:buFont typeface="Arial" panose="020B0604020202020204" pitchFamily="34" charset="0"/>
              <a:buChar char="•"/>
            </a:pPr>
            <a:r>
              <a:rPr lang="sv-SE" sz="1200" b="0" i="0" u="none" strike="noStrike" kern="1200" baseline="0" dirty="0">
                <a:solidFill>
                  <a:schemeClr val="tx1"/>
                </a:solidFill>
                <a:latin typeface="+mn-lt"/>
                <a:ea typeface="+mn-ea"/>
                <a:cs typeface="+mn-cs"/>
              </a:rPr>
              <a:t>Personer med svårt att röra sig eller balanssvårigheter kan behöva en sittplats om ärendet tar lång tid. </a:t>
            </a:r>
          </a:p>
          <a:p>
            <a:pPr marL="171450" indent="-171450">
              <a:buFont typeface="Arial" panose="020B0604020202020204" pitchFamily="34" charset="0"/>
              <a:buChar char="•"/>
            </a:pPr>
            <a:r>
              <a:rPr lang="sv-SE" sz="1200" b="0" i="0" u="none" strike="noStrike" kern="1200" baseline="0" dirty="0">
                <a:solidFill>
                  <a:schemeClr val="tx1"/>
                </a:solidFill>
                <a:latin typeface="+mn-lt"/>
                <a:ea typeface="+mn-ea"/>
                <a:cs typeface="+mn-cs"/>
              </a:rPr>
              <a:t>Personer som använder rullstol eller är kortvuxna behöver kunna nå alla funktioner samlat på kortläsaren.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620802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ÅTGÄRD:</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Om NEJ på något av alternativen säkerställ att detta åtgärdas. </a:t>
            </a:r>
          </a:p>
          <a:p>
            <a:endParaRPr lang="sv-SE" b="0" dirty="0"/>
          </a:p>
          <a:p>
            <a:pPr marL="171450" indent="-171450">
              <a:buFont typeface="Arial" panose="020B0604020202020204" pitchFamily="34" charset="0"/>
              <a:buChar char="•"/>
            </a:pPr>
            <a:r>
              <a:rPr lang="sv-SE" b="0" dirty="0"/>
              <a:t>Personer med till exempel mag- eller tarmsjukdom ska ha möjlighet att kunna lägga hjälpmedel såsom rena bandage med mera på en hylla, torrt placerad. </a:t>
            </a:r>
          </a:p>
          <a:p>
            <a:pPr marL="171450" indent="-171450">
              <a:buFont typeface="Arial" panose="020B0604020202020204" pitchFamily="34" charset="0"/>
              <a:buChar char="•"/>
            </a:pPr>
            <a:r>
              <a:rPr lang="sv-SE" b="0" dirty="0"/>
              <a:t>Personer med svårt att röra sig kan behöva välja mellan toalettpapper som finns på höger respektive vänster armstöd eftersom styrkan och rörligheten kan vara nedsatt i en av händerna.</a:t>
            </a:r>
          </a:p>
          <a:p>
            <a:pPr marL="171450" indent="-171450">
              <a:buFont typeface="Arial" panose="020B0604020202020204" pitchFamily="34" charset="0"/>
              <a:buChar char="•"/>
            </a:pPr>
            <a:r>
              <a:rPr lang="sv-SE" b="0" dirty="0"/>
              <a:t>Personer inne på toaletten behöver kunna larma om hjälp och måste kunna nå sladden från toaletten.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746397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dirty="0"/>
          </a:p>
        </p:txBody>
      </p:sp>
    </p:spTree>
    <p:extLst>
      <p:ext uri="{BB962C8B-B14F-4D97-AF65-F5344CB8AC3E}">
        <p14:creationId xmlns:p14="http://schemas.microsoft.com/office/powerpoint/2010/main" val="4211449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2024-02-21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2024-02-21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2024-02-21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2024-02-21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2024-02-21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2024-02-21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2024-02-21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2024-02-21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2024-02-21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2024-02-21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2024-02-21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t-d.se/om-td/arendefragor?vgrform=1" TargetMode="External"/><Relationship Id="rId1" Type="http://schemas.openxmlformats.org/officeDocument/2006/relationships/slideLayout" Target="../slideLayouts/slideLayout3.xml"/><Relationship Id="rId4" Type="http://schemas.openxmlformats.org/officeDocument/2006/relationships/hyperlink" Target="https://www.instagram.com/tillganglighetsdatabasen/"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20216728-80B6-529A-48C8-0D7B66138A98}"/>
              </a:ext>
            </a:extLst>
          </p:cNvPr>
          <p:cNvSpPr>
            <a:spLocks noGrp="1"/>
          </p:cNvSpPr>
          <p:nvPr>
            <p:ph type="ctrTitle"/>
          </p:nvPr>
        </p:nvSpPr>
        <p:spPr/>
        <p:txBody>
          <a:bodyPr/>
          <a:lstStyle/>
          <a:p>
            <a:r>
              <a:rPr lang="sv-SE" dirty="0"/>
              <a:t>5 kamp</a:t>
            </a:r>
          </a:p>
        </p:txBody>
      </p:sp>
      <p:sp>
        <p:nvSpPr>
          <p:cNvPr id="13" name="Underrubrik 12">
            <a:extLst>
              <a:ext uri="{FF2B5EF4-FFF2-40B4-BE49-F238E27FC236}">
                <a16:creationId xmlns:a16="http://schemas.microsoft.com/office/drawing/2014/main" id="{CFFD01B9-2FC4-5050-C31F-8AEB6A2BB377}"/>
              </a:ext>
            </a:extLst>
          </p:cNvPr>
          <p:cNvSpPr>
            <a:spLocks noGrp="1"/>
          </p:cNvSpPr>
          <p:nvPr>
            <p:ph type="subTitle" idx="1"/>
          </p:nvPr>
        </p:nvSpPr>
        <p:spPr/>
        <p:txBody>
          <a:bodyPr/>
          <a:lstStyle/>
          <a:p>
            <a:r>
              <a:rPr lang="sv-SE" dirty="0"/>
              <a:t>Fysisk tillgänglighet</a:t>
            </a:r>
          </a:p>
        </p:txBody>
      </p:sp>
      <p:pic>
        <p:nvPicPr>
          <p:cNvPr id="7" name="Platshållare för bild 6">
            <a:extLst>
              <a:ext uri="{FF2B5EF4-FFF2-40B4-BE49-F238E27FC236}">
                <a16:creationId xmlns:a16="http://schemas.microsoft.com/office/drawing/2014/main" id="{3DA0F0B6-F27D-7EF2-4793-6553581BDB4E}"/>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943" r="2943"/>
          <a:stretch>
            <a:fillRect/>
          </a:stretch>
        </p:blipFill>
        <p:spPr/>
      </p:pic>
      <p:pic>
        <p:nvPicPr>
          <p:cNvPr id="4" name="Logo">
            <a:extLst>
              <a:ext uri="{FF2B5EF4-FFF2-40B4-BE49-F238E27FC236}">
                <a16:creationId xmlns:a16="http://schemas.microsoft.com/office/drawing/2014/main" id="{5ABB1517-FC5F-F880-BA83-77C1476031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326234" y="6030915"/>
            <a:ext cx="2147886" cy="435093"/>
          </a:xfrm>
          <a:prstGeom prst="rect">
            <a:avLst/>
          </a:prstGeom>
        </p:spPr>
      </p:pic>
      <p:pic>
        <p:nvPicPr>
          <p:cNvPr id="9" name="Bildobjekt 8">
            <a:extLst>
              <a:ext uri="{FF2B5EF4-FFF2-40B4-BE49-F238E27FC236}">
                <a16:creationId xmlns:a16="http://schemas.microsoft.com/office/drawing/2014/main" id="{F97E4801-1E09-E327-3750-B8CACCB3F4E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9122" y="5985401"/>
            <a:ext cx="526119" cy="526119"/>
          </a:xfrm>
          <a:prstGeom prst="rect">
            <a:avLst/>
          </a:prstGeom>
        </p:spPr>
      </p:pic>
    </p:spTree>
    <p:extLst>
      <p:ext uri="{BB962C8B-B14F-4D97-AF65-F5344CB8AC3E}">
        <p14:creationId xmlns:p14="http://schemas.microsoft.com/office/powerpoint/2010/main" val="3289012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b="1" dirty="0"/>
              <a:t>1. Entrédörr</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a:xfrm>
            <a:off x="1092200" y="2113722"/>
            <a:ext cx="3539957" cy="4159756"/>
          </a:xfrm>
        </p:spPr>
        <p:txBody>
          <a:bodyPr/>
          <a:lstStyle/>
          <a:p>
            <a:r>
              <a:rPr lang="sv-SE" dirty="0"/>
              <a:t>Gå till verksamhetens entrédörr och kontrollera dörröppnaren. Finns det blommor eller dyl. som står inom 70cm från dörröppnaren?</a:t>
            </a:r>
          </a:p>
          <a:p>
            <a:endParaRPr lang="sv-SE" dirty="0"/>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2024-02-21</a:t>
            </a:fld>
            <a:endParaRPr lang="sv-SE" dirty="0"/>
          </a:p>
        </p:txBody>
      </p:sp>
      <p:sp>
        <p:nvSpPr>
          <p:cNvPr id="3" name="Platshållare för innehåll 12">
            <a:extLst>
              <a:ext uri="{FF2B5EF4-FFF2-40B4-BE49-F238E27FC236}">
                <a16:creationId xmlns:a16="http://schemas.microsoft.com/office/drawing/2014/main" id="{6AA1ED21-841F-77F3-CFE0-9E7FAFE527F3}"/>
              </a:ext>
              <a:ext uri="{C183D7F6-B498-43B3-948B-1728B52AA6E4}">
                <adec:decorative xmlns:adec="http://schemas.microsoft.com/office/drawing/2017/decorative" val="1"/>
              </a:ext>
            </a:extLst>
          </p:cNvPr>
          <p:cNvSpPr txBox="1">
            <a:spLocks/>
          </p:cNvSpPr>
          <p:nvPr/>
        </p:nvSpPr>
        <p:spPr>
          <a:xfrm>
            <a:off x="4902201" y="2113722"/>
            <a:ext cx="3248306" cy="415975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endParaRPr lang="sv-SE" dirty="0"/>
          </a:p>
        </p:txBody>
      </p:sp>
      <p:sp>
        <p:nvSpPr>
          <p:cNvPr id="6" name="textruta 5">
            <a:extLst>
              <a:ext uri="{FF2B5EF4-FFF2-40B4-BE49-F238E27FC236}">
                <a16:creationId xmlns:a16="http://schemas.microsoft.com/office/drawing/2014/main" id="{52408765-9AF0-07CA-5307-73B06E206329}"/>
              </a:ext>
            </a:extLst>
          </p:cNvPr>
          <p:cNvSpPr txBox="1"/>
          <p:nvPr/>
        </p:nvSpPr>
        <p:spPr>
          <a:xfrm>
            <a:off x="5665166" y="2113722"/>
            <a:ext cx="3047035" cy="3477875"/>
          </a:xfrm>
          <a:prstGeom prst="rect">
            <a:avLst/>
          </a:prstGeom>
          <a:noFill/>
        </p:spPr>
        <p:txBody>
          <a:bodyPr wrap="square">
            <a:spAutoFit/>
          </a:bodyPr>
          <a:lstStyle/>
          <a:p>
            <a:r>
              <a:rPr lang="sv-SE" sz="2200" dirty="0"/>
              <a:t>Utanför dörren</a:t>
            </a:r>
          </a:p>
          <a:p>
            <a:pPr marL="285750" indent="-285750">
              <a:buFont typeface="Arial" panose="020B0604020202020204" pitchFamily="34" charset="0"/>
              <a:buChar char="•"/>
            </a:pPr>
            <a:endParaRPr lang="sv-SE" sz="2200" dirty="0"/>
          </a:p>
          <a:p>
            <a:pPr marL="285750" indent="-285750">
              <a:buFont typeface="Wingdings" panose="05000000000000000000" pitchFamily="2" charset="2"/>
              <a:buChar char="q"/>
            </a:pPr>
            <a:r>
              <a:rPr lang="sv-SE" sz="2200" dirty="0"/>
              <a:t> JA 	</a:t>
            </a:r>
          </a:p>
          <a:p>
            <a:pPr marL="342900" indent="-342900">
              <a:buFont typeface="Wingdings" panose="05000000000000000000" pitchFamily="2" charset="2"/>
              <a:buChar char="q"/>
            </a:pPr>
            <a:r>
              <a:rPr lang="sv-SE" sz="2200" dirty="0"/>
              <a:t> NEJ</a:t>
            </a:r>
          </a:p>
          <a:p>
            <a:endParaRPr lang="sv-SE" sz="2200" dirty="0"/>
          </a:p>
          <a:p>
            <a:endParaRPr lang="sv-SE" sz="2200" dirty="0"/>
          </a:p>
          <a:p>
            <a:r>
              <a:rPr lang="sv-SE" sz="2200" dirty="0"/>
              <a:t>Innanför dörren</a:t>
            </a:r>
          </a:p>
          <a:p>
            <a:endParaRPr lang="sv-SE" sz="2200" dirty="0"/>
          </a:p>
          <a:p>
            <a:pPr marL="285750" indent="-285750">
              <a:buFont typeface="Wingdings" panose="05000000000000000000" pitchFamily="2" charset="2"/>
              <a:buChar char="q"/>
            </a:pPr>
            <a:r>
              <a:rPr lang="sv-SE" sz="2200" dirty="0"/>
              <a:t> JA 	</a:t>
            </a:r>
          </a:p>
          <a:p>
            <a:pPr marL="285750" indent="-285750">
              <a:buFont typeface="Wingdings" panose="05000000000000000000" pitchFamily="2" charset="2"/>
              <a:buChar char="q"/>
            </a:pPr>
            <a:r>
              <a:rPr lang="sv-SE" sz="2200" dirty="0"/>
              <a:t> NEJ</a:t>
            </a:r>
          </a:p>
        </p:txBody>
      </p:sp>
    </p:spTree>
    <p:extLst>
      <p:ext uri="{BB962C8B-B14F-4D97-AF65-F5344CB8AC3E}">
        <p14:creationId xmlns:p14="http://schemas.microsoft.com/office/powerpoint/2010/main" val="67797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EFFDEE7-54BB-9190-1178-B68FCDCAC41D}"/>
              </a:ext>
            </a:extLst>
          </p:cNvPr>
          <p:cNvSpPr>
            <a:spLocks noGrp="1"/>
          </p:cNvSpPr>
          <p:nvPr>
            <p:ph type="title"/>
          </p:nvPr>
        </p:nvSpPr>
        <p:spPr/>
        <p:txBody>
          <a:bodyPr/>
          <a:lstStyle/>
          <a:p>
            <a:r>
              <a:rPr lang="sv-SE" b="1" dirty="0"/>
              <a:t>2. Fria gångstråk</a:t>
            </a:r>
            <a:endParaRPr lang="sv-SE" dirty="0"/>
          </a:p>
        </p:txBody>
      </p:sp>
      <p:sp>
        <p:nvSpPr>
          <p:cNvPr id="3" name="Platshållare för innehåll 2">
            <a:extLst>
              <a:ext uri="{FF2B5EF4-FFF2-40B4-BE49-F238E27FC236}">
                <a16:creationId xmlns:a16="http://schemas.microsoft.com/office/drawing/2014/main" id="{F2510C32-A20B-28F5-D42C-9D11E279BCF9}"/>
              </a:ext>
            </a:extLst>
          </p:cNvPr>
          <p:cNvSpPr>
            <a:spLocks noGrp="1"/>
          </p:cNvSpPr>
          <p:nvPr>
            <p:ph sz="quarter" idx="13"/>
          </p:nvPr>
        </p:nvSpPr>
        <p:spPr>
          <a:xfrm>
            <a:off x="717631" y="2113722"/>
            <a:ext cx="3946967" cy="4318562"/>
          </a:xfrm>
        </p:spPr>
        <p:txBody>
          <a:bodyPr/>
          <a:lstStyle/>
          <a:p>
            <a:pPr>
              <a:lnSpc>
                <a:spcPct val="100000"/>
              </a:lnSpc>
            </a:pPr>
            <a:r>
              <a:rPr lang="sv-SE" dirty="0" err="1"/>
              <a:t>Gångbredden</a:t>
            </a:r>
            <a:r>
              <a:rPr lang="sv-SE" dirty="0"/>
              <a:t> bör vara minst 1,5 m i väntrum, reception och korridorer där besökare rör sig. Begränsad bredd på 90 cm får endast förekomma i korta partier. Undersök vad som stämmer i era lokaler. Kryssa i tabellen till höger.</a:t>
            </a:r>
          </a:p>
          <a:p>
            <a:endParaRPr lang="sv-SE" dirty="0"/>
          </a:p>
        </p:txBody>
      </p:sp>
      <p:sp>
        <p:nvSpPr>
          <p:cNvPr id="4" name="Platshållare för datum 3">
            <a:extLst>
              <a:ext uri="{FF2B5EF4-FFF2-40B4-BE49-F238E27FC236}">
                <a16:creationId xmlns:a16="http://schemas.microsoft.com/office/drawing/2014/main" id="{59F50A1A-7BC2-6A10-6CFC-855357089ECA}"/>
              </a:ext>
            </a:extLst>
          </p:cNvPr>
          <p:cNvSpPr>
            <a:spLocks noGrp="1"/>
          </p:cNvSpPr>
          <p:nvPr>
            <p:ph type="dt" sz="half" idx="14"/>
          </p:nvPr>
        </p:nvSpPr>
        <p:spPr/>
        <p:txBody>
          <a:bodyPr/>
          <a:lstStyle/>
          <a:p>
            <a:fld id="{094EC4B8-68CD-44A3-B172-19A87347D395}" type="datetime1">
              <a:rPr lang="sv-SE" smtClean="0"/>
              <a:t>2024-02-21</a:t>
            </a:fld>
            <a:endParaRPr lang="sv-SE"/>
          </a:p>
        </p:txBody>
      </p:sp>
      <p:graphicFrame>
        <p:nvGraphicFramePr>
          <p:cNvPr id="5" name="Tabell 4">
            <a:extLst>
              <a:ext uri="{FF2B5EF4-FFF2-40B4-BE49-F238E27FC236}">
                <a16:creationId xmlns:a16="http://schemas.microsoft.com/office/drawing/2014/main" id="{070788CC-C0C2-F841-C6FC-0E1062173AA0}"/>
              </a:ext>
            </a:extLst>
          </p:cNvPr>
          <p:cNvGraphicFramePr>
            <a:graphicFrameLocks noGrp="1"/>
          </p:cNvGraphicFramePr>
          <p:nvPr>
            <p:extLst>
              <p:ext uri="{D42A27DB-BD31-4B8C-83A1-F6EECF244321}">
                <p14:modId xmlns:p14="http://schemas.microsoft.com/office/powerpoint/2010/main" val="859761084"/>
              </p:ext>
            </p:extLst>
          </p:nvPr>
        </p:nvGraphicFramePr>
        <p:xfrm>
          <a:off x="4897598" y="2113722"/>
          <a:ext cx="4845419" cy="3037782"/>
        </p:xfrm>
        <a:graphic>
          <a:graphicData uri="http://schemas.openxmlformats.org/drawingml/2006/table">
            <a:tbl>
              <a:tblPr firstRow="1" firstCol="1" bandRow="1">
                <a:tableStyleId>{5C22544A-7EE6-4342-B048-85BDC9FD1C3A}</a:tableStyleId>
              </a:tblPr>
              <a:tblGrid>
                <a:gridCol w="1445329">
                  <a:extLst>
                    <a:ext uri="{9D8B030D-6E8A-4147-A177-3AD203B41FA5}">
                      <a16:colId xmlns:a16="http://schemas.microsoft.com/office/drawing/2014/main" val="1450286125"/>
                    </a:ext>
                  </a:extLst>
                </a:gridCol>
                <a:gridCol w="914400">
                  <a:extLst>
                    <a:ext uri="{9D8B030D-6E8A-4147-A177-3AD203B41FA5}">
                      <a16:colId xmlns:a16="http://schemas.microsoft.com/office/drawing/2014/main" val="1675975072"/>
                    </a:ext>
                  </a:extLst>
                </a:gridCol>
                <a:gridCol w="833378">
                  <a:extLst>
                    <a:ext uri="{9D8B030D-6E8A-4147-A177-3AD203B41FA5}">
                      <a16:colId xmlns:a16="http://schemas.microsoft.com/office/drawing/2014/main" val="242097596"/>
                    </a:ext>
                  </a:extLst>
                </a:gridCol>
                <a:gridCol w="849972">
                  <a:extLst>
                    <a:ext uri="{9D8B030D-6E8A-4147-A177-3AD203B41FA5}">
                      <a16:colId xmlns:a16="http://schemas.microsoft.com/office/drawing/2014/main" val="4270891058"/>
                    </a:ext>
                  </a:extLst>
                </a:gridCol>
                <a:gridCol w="802340">
                  <a:extLst>
                    <a:ext uri="{9D8B030D-6E8A-4147-A177-3AD203B41FA5}">
                      <a16:colId xmlns:a16="http://schemas.microsoft.com/office/drawing/2014/main" val="3421977003"/>
                    </a:ext>
                  </a:extLst>
                </a:gridCol>
              </a:tblGrid>
              <a:tr h="698495">
                <a:tc>
                  <a:txBody>
                    <a:bodyPr/>
                    <a:lstStyle/>
                    <a:p>
                      <a:pPr>
                        <a:lnSpc>
                          <a:spcPct val="107000"/>
                        </a:lnSpc>
                        <a:spcAft>
                          <a:spcPts val="0"/>
                        </a:spcAft>
                      </a:pPr>
                      <a:r>
                        <a:rPr lang="sv-SE" sz="1200" dirty="0">
                          <a:effectLst/>
                        </a:rPr>
                        <a:t>Utrymme</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dirty="0">
                          <a:effectLst/>
                        </a:rPr>
                        <a:t>Över 1,5 m</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dirty="0">
                          <a:effectLst/>
                        </a:rPr>
                        <a:t>Under</a:t>
                      </a:r>
                    </a:p>
                    <a:p>
                      <a:pPr>
                        <a:lnSpc>
                          <a:spcPct val="107000"/>
                        </a:lnSpc>
                        <a:spcAft>
                          <a:spcPts val="0"/>
                        </a:spcAft>
                      </a:pPr>
                      <a:r>
                        <a:rPr lang="sv-SE" sz="1200" dirty="0">
                          <a:effectLst/>
                        </a:rPr>
                        <a:t>1,5 m</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dirty="0">
                          <a:effectLst/>
                        </a:rPr>
                        <a:t>Över 0,9 m</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dirty="0">
                          <a:effectLst/>
                        </a:rPr>
                        <a:t>Under 0,9 m</a:t>
                      </a:r>
                      <a:endParaRPr lang="sv-SE" sz="1200" dirty="0">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3610668751"/>
                  </a:ext>
                </a:extLst>
              </a:tr>
              <a:tr h="765585">
                <a:tc>
                  <a:txBody>
                    <a:bodyPr/>
                    <a:lstStyle/>
                    <a:p>
                      <a:pPr>
                        <a:lnSpc>
                          <a:spcPct val="107000"/>
                        </a:lnSpc>
                        <a:spcAft>
                          <a:spcPts val="0"/>
                        </a:spcAft>
                      </a:pPr>
                      <a:r>
                        <a:rPr lang="sv-SE" sz="1200" dirty="0">
                          <a:effectLst/>
                        </a:rPr>
                        <a:t>Korridorer</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dirty="0">
                          <a:effectLst/>
                        </a:rPr>
                        <a:t> </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dirty="0">
                          <a:effectLst/>
                        </a:rPr>
                        <a:t> </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a:effectLst/>
                        </a:rPr>
                        <a:t> </a:t>
                      </a:r>
                      <a:endParaRPr lang="sv-SE" sz="120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a:effectLst/>
                        </a:rPr>
                        <a:t> </a:t>
                      </a:r>
                      <a:endParaRPr lang="sv-SE" sz="1200">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3939101726"/>
                  </a:ext>
                </a:extLst>
              </a:tr>
              <a:tr h="808117">
                <a:tc>
                  <a:txBody>
                    <a:bodyPr/>
                    <a:lstStyle/>
                    <a:p>
                      <a:pPr>
                        <a:lnSpc>
                          <a:spcPct val="107000"/>
                        </a:lnSpc>
                        <a:spcAft>
                          <a:spcPts val="0"/>
                        </a:spcAft>
                      </a:pPr>
                      <a:r>
                        <a:rPr lang="sv-SE" sz="1200" dirty="0">
                          <a:effectLst/>
                        </a:rPr>
                        <a:t>Väntrum</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a:effectLst/>
                        </a:rPr>
                        <a:t> </a:t>
                      </a:r>
                      <a:endParaRPr lang="sv-SE" sz="120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dirty="0">
                          <a:effectLst/>
                        </a:rPr>
                        <a:t> </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dirty="0">
                          <a:effectLst/>
                        </a:rPr>
                        <a:t> </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a:effectLst/>
                        </a:rPr>
                        <a:t> </a:t>
                      </a:r>
                      <a:endParaRPr lang="sv-SE" sz="1200">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2875662291"/>
                  </a:ext>
                </a:extLst>
              </a:tr>
              <a:tr h="765585">
                <a:tc>
                  <a:txBody>
                    <a:bodyPr/>
                    <a:lstStyle/>
                    <a:p>
                      <a:pPr>
                        <a:lnSpc>
                          <a:spcPct val="107000"/>
                        </a:lnSpc>
                        <a:spcAft>
                          <a:spcPts val="0"/>
                        </a:spcAft>
                      </a:pPr>
                      <a:r>
                        <a:rPr lang="sv-SE" sz="1200" dirty="0">
                          <a:effectLst/>
                        </a:rPr>
                        <a:t>Reception</a:t>
                      </a:r>
                      <a:endParaRPr lang="sv-SE" sz="1200" dirty="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a:effectLst/>
                        </a:rPr>
                        <a:t> </a:t>
                      </a:r>
                      <a:endParaRPr lang="sv-SE" sz="120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a:effectLst/>
                        </a:rPr>
                        <a:t> </a:t>
                      </a:r>
                      <a:endParaRPr lang="sv-SE" sz="120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a:effectLst/>
                        </a:rPr>
                        <a:t> </a:t>
                      </a:r>
                      <a:endParaRPr lang="sv-SE" sz="1200">
                        <a:effectLst/>
                        <a:latin typeface="Arial" panose="020B0604020202020204" pitchFamily="34" charset="0"/>
                        <a:ea typeface="Calibri" panose="020F0502020204030204" pitchFamily="34" charset="0"/>
                      </a:endParaRPr>
                    </a:p>
                  </a:txBody>
                  <a:tcPr marL="68580" marR="68580" marT="0" marB="0"/>
                </a:tc>
                <a:tc>
                  <a:txBody>
                    <a:bodyPr/>
                    <a:lstStyle/>
                    <a:p>
                      <a:pPr>
                        <a:lnSpc>
                          <a:spcPct val="107000"/>
                        </a:lnSpc>
                        <a:spcAft>
                          <a:spcPts val="0"/>
                        </a:spcAft>
                      </a:pPr>
                      <a:r>
                        <a:rPr lang="sv-SE" sz="1200" dirty="0">
                          <a:effectLst/>
                        </a:rPr>
                        <a:t> </a:t>
                      </a:r>
                      <a:endParaRPr lang="sv-SE" sz="1200" dirty="0">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667587411"/>
                  </a:ext>
                </a:extLst>
              </a:tr>
            </a:tbl>
          </a:graphicData>
        </a:graphic>
      </p:graphicFrame>
    </p:spTree>
    <p:extLst>
      <p:ext uri="{BB962C8B-B14F-4D97-AF65-F5344CB8AC3E}">
        <p14:creationId xmlns:p14="http://schemas.microsoft.com/office/powerpoint/2010/main" val="3887378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8B92FA1-943B-3082-7086-78FEDACA7185}"/>
              </a:ext>
            </a:extLst>
          </p:cNvPr>
          <p:cNvSpPr>
            <a:spLocks noGrp="1"/>
          </p:cNvSpPr>
          <p:nvPr>
            <p:ph type="title"/>
          </p:nvPr>
        </p:nvSpPr>
        <p:spPr/>
        <p:txBody>
          <a:bodyPr/>
          <a:lstStyle/>
          <a:p>
            <a:r>
              <a:rPr lang="sv-SE" b="1" dirty="0"/>
              <a:t>3. Ledstråk</a:t>
            </a:r>
            <a:endParaRPr lang="sv-SE" dirty="0"/>
          </a:p>
        </p:txBody>
      </p:sp>
      <p:sp>
        <p:nvSpPr>
          <p:cNvPr id="3" name="Platshållare för innehåll 2">
            <a:extLst>
              <a:ext uri="{FF2B5EF4-FFF2-40B4-BE49-F238E27FC236}">
                <a16:creationId xmlns:a16="http://schemas.microsoft.com/office/drawing/2014/main" id="{01F44DC2-0735-E964-4E88-4BBA65508A2C}"/>
              </a:ext>
            </a:extLst>
          </p:cNvPr>
          <p:cNvSpPr>
            <a:spLocks noGrp="1"/>
          </p:cNvSpPr>
          <p:nvPr>
            <p:ph sz="quarter" idx="13"/>
          </p:nvPr>
        </p:nvSpPr>
        <p:spPr>
          <a:xfrm>
            <a:off x="1092201" y="2113722"/>
            <a:ext cx="3203074" cy="3311526"/>
          </a:xfrm>
        </p:spPr>
        <p:txBody>
          <a:bodyPr/>
          <a:lstStyle/>
          <a:p>
            <a:r>
              <a:rPr lang="sv-SE" dirty="0"/>
              <a:t>Ledstråk behöver vara fria från hinder och kännbara med teknikkäpp. Undersök hur ledstråken i er verksamhet ser ut.</a:t>
            </a:r>
          </a:p>
          <a:p>
            <a:endParaRPr lang="sv-SE" dirty="0"/>
          </a:p>
        </p:txBody>
      </p:sp>
      <p:sp>
        <p:nvSpPr>
          <p:cNvPr id="4" name="Platshållare för datum 3">
            <a:extLst>
              <a:ext uri="{FF2B5EF4-FFF2-40B4-BE49-F238E27FC236}">
                <a16:creationId xmlns:a16="http://schemas.microsoft.com/office/drawing/2014/main" id="{C42FBFB3-406A-53A6-5857-C6E85B691E3F}"/>
              </a:ext>
            </a:extLst>
          </p:cNvPr>
          <p:cNvSpPr>
            <a:spLocks noGrp="1"/>
          </p:cNvSpPr>
          <p:nvPr>
            <p:ph type="dt" sz="half" idx="14"/>
          </p:nvPr>
        </p:nvSpPr>
        <p:spPr/>
        <p:txBody>
          <a:bodyPr/>
          <a:lstStyle/>
          <a:p>
            <a:fld id="{094EC4B8-68CD-44A3-B172-19A87347D395}" type="datetime1">
              <a:rPr lang="sv-SE" smtClean="0"/>
              <a:t>2024-02-21</a:t>
            </a:fld>
            <a:endParaRPr lang="sv-SE"/>
          </a:p>
        </p:txBody>
      </p:sp>
      <p:sp>
        <p:nvSpPr>
          <p:cNvPr id="8" name="textruta 7">
            <a:extLst>
              <a:ext uri="{FF2B5EF4-FFF2-40B4-BE49-F238E27FC236}">
                <a16:creationId xmlns:a16="http://schemas.microsoft.com/office/drawing/2014/main" id="{40911AF3-2A9B-85DC-B843-997759690F3C}"/>
              </a:ext>
            </a:extLst>
          </p:cNvPr>
          <p:cNvSpPr txBox="1"/>
          <p:nvPr/>
        </p:nvSpPr>
        <p:spPr>
          <a:xfrm>
            <a:off x="5224712" y="2113722"/>
            <a:ext cx="3514225" cy="3477875"/>
          </a:xfrm>
          <a:prstGeom prst="rect">
            <a:avLst/>
          </a:prstGeom>
          <a:noFill/>
        </p:spPr>
        <p:txBody>
          <a:bodyPr wrap="square">
            <a:spAutoFit/>
          </a:bodyPr>
          <a:lstStyle/>
          <a:p>
            <a:r>
              <a:rPr lang="sv-SE" sz="2000" dirty="0"/>
              <a:t>Är ledstråket fritt från mattor där det byter riktning?</a:t>
            </a:r>
          </a:p>
          <a:p>
            <a:pPr marL="285750" indent="-285750">
              <a:buFont typeface="Wingdings" panose="05000000000000000000" pitchFamily="2" charset="2"/>
              <a:buChar char="q"/>
            </a:pPr>
            <a:r>
              <a:rPr lang="sv-SE" sz="2000" dirty="0"/>
              <a:t> JA 	</a:t>
            </a:r>
          </a:p>
          <a:p>
            <a:pPr marL="285750" indent="-285750">
              <a:buFont typeface="Wingdings" panose="05000000000000000000" pitchFamily="2" charset="2"/>
              <a:buChar char="q"/>
            </a:pPr>
            <a:r>
              <a:rPr lang="sv-SE" sz="2000" dirty="0"/>
              <a:t> NEJ</a:t>
            </a:r>
          </a:p>
          <a:p>
            <a:endParaRPr lang="sv-SE" sz="2000" dirty="0"/>
          </a:p>
          <a:p>
            <a:r>
              <a:rPr lang="sv-SE" sz="2000" dirty="0"/>
              <a:t>Har hela ledstråket en fri yta på 0,7 m på vardera sida?</a:t>
            </a:r>
          </a:p>
          <a:p>
            <a:pPr marL="285750" indent="-285750">
              <a:buFont typeface="Wingdings" panose="05000000000000000000" pitchFamily="2" charset="2"/>
              <a:buChar char="q"/>
            </a:pPr>
            <a:r>
              <a:rPr lang="sv-SE" sz="2000" dirty="0"/>
              <a:t> JA 	</a:t>
            </a:r>
          </a:p>
          <a:p>
            <a:pPr marL="285750" indent="-285750">
              <a:buFont typeface="Wingdings" panose="05000000000000000000" pitchFamily="2" charset="2"/>
              <a:buChar char="q"/>
            </a:pPr>
            <a:r>
              <a:rPr lang="sv-SE" sz="2000" dirty="0"/>
              <a:t> NEJ</a:t>
            </a:r>
          </a:p>
        </p:txBody>
      </p:sp>
    </p:spTree>
    <p:extLst>
      <p:ext uri="{BB962C8B-B14F-4D97-AF65-F5344CB8AC3E}">
        <p14:creationId xmlns:p14="http://schemas.microsoft.com/office/powerpoint/2010/main" val="3129212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E5FD20-11C7-B069-D4BC-DE0F5E408163}"/>
              </a:ext>
            </a:extLst>
          </p:cNvPr>
          <p:cNvSpPr>
            <a:spLocks noGrp="1"/>
          </p:cNvSpPr>
          <p:nvPr>
            <p:ph type="title"/>
          </p:nvPr>
        </p:nvSpPr>
        <p:spPr/>
        <p:txBody>
          <a:bodyPr/>
          <a:lstStyle/>
          <a:p>
            <a:r>
              <a:rPr lang="sv-SE" b="1" dirty="0"/>
              <a:t>4. Reception</a:t>
            </a:r>
            <a:endParaRPr lang="sv-SE" dirty="0"/>
          </a:p>
        </p:txBody>
      </p:sp>
      <p:sp>
        <p:nvSpPr>
          <p:cNvPr id="3" name="Platshållare för innehåll 2">
            <a:extLst>
              <a:ext uri="{FF2B5EF4-FFF2-40B4-BE49-F238E27FC236}">
                <a16:creationId xmlns:a16="http://schemas.microsoft.com/office/drawing/2014/main" id="{EB22B86E-9DF2-D488-0739-9C0D1EB99FC7}"/>
              </a:ext>
            </a:extLst>
          </p:cNvPr>
          <p:cNvSpPr>
            <a:spLocks noGrp="1"/>
          </p:cNvSpPr>
          <p:nvPr>
            <p:ph sz="quarter" idx="13"/>
          </p:nvPr>
        </p:nvSpPr>
        <p:spPr>
          <a:xfrm>
            <a:off x="1092200" y="2113722"/>
            <a:ext cx="3166979" cy="3311526"/>
          </a:xfrm>
        </p:spPr>
        <p:txBody>
          <a:bodyPr/>
          <a:lstStyle/>
          <a:p>
            <a:r>
              <a:rPr lang="sv-SE" dirty="0"/>
              <a:t>Undersök miljön vid receptionsdisken. Inomhusmiljön ska medge så hög grad av självständighet som möjligt.</a:t>
            </a:r>
          </a:p>
          <a:p>
            <a:endParaRPr lang="sv-SE" dirty="0"/>
          </a:p>
        </p:txBody>
      </p:sp>
      <p:sp>
        <p:nvSpPr>
          <p:cNvPr id="4" name="Platshållare för datum 3">
            <a:extLst>
              <a:ext uri="{FF2B5EF4-FFF2-40B4-BE49-F238E27FC236}">
                <a16:creationId xmlns:a16="http://schemas.microsoft.com/office/drawing/2014/main" id="{2225581A-CE60-C006-490E-26D9068848CF}"/>
              </a:ext>
            </a:extLst>
          </p:cNvPr>
          <p:cNvSpPr>
            <a:spLocks noGrp="1"/>
          </p:cNvSpPr>
          <p:nvPr>
            <p:ph type="dt" sz="half" idx="14"/>
          </p:nvPr>
        </p:nvSpPr>
        <p:spPr/>
        <p:txBody>
          <a:bodyPr/>
          <a:lstStyle/>
          <a:p>
            <a:fld id="{094EC4B8-68CD-44A3-B172-19A87347D395}" type="datetime1">
              <a:rPr lang="sv-SE" smtClean="0"/>
              <a:t>2024-02-21</a:t>
            </a:fld>
            <a:endParaRPr lang="sv-SE"/>
          </a:p>
        </p:txBody>
      </p:sp>
      <p:sp>
        <p:nvSpPr>
          <p:cNvPr id="8" name="textruta 7">
            <a:extLst>
              <a:ext uri="{FF2B5EF4-FFF2-40B4-BE49-F238E27FC236}">
                <a16:creationId xmlns:a16="http://schemas.microsoft.com/office/drawing/2014/main" id="{6D375817-6112-355E-D95E-4258E0561C89}"/>
              </a:ext>
            </a:extLst>
          </p:cNvPr>
          <p:cNvSpPr txBox="1"/>
          <p:nvPr/>
        </p:nvSpPr>
        <p:spPr>
          <a:xfrm>
            <a:off x="5005806" y="2113722"/>
            <a:ext cx="4631489" cy="3416320"/>
          </a:xfrm>
          <a:prstGeom prst="rect">
            <a:avLst/>
          </a:prstGeom>
          <a:noFill/>
        </p:spPr>
        <p:txBody>
          <a:bodyPr wrap="square">
            <a:spAutoFit/>
          </a:bodyPr>
          <a:lstStyle/>
          <a:p>
            <a:r>
              <a:rPr lang="sv-SE" dirty="0"/>
              <a:t>Finns käpphållare vid disken?</a:t>
            </a:r>
          </a:p>
          <a:p>
            <a:pPr marL="285750" indent="-285750">
              <a:buFont typeface="Wingdings" panose="05000000000000000000" pitchFamily="2" charset="2"/>
              <a:buChar char="q"/>
            </a:pPr>
            <a:r>
              <a:rPr lang="sv-SE" dirty="0"/>
              <a:t> JA 	</a:t>
            </a:r>
          </a:p>
          <a:p>
            <a:pPr marL="285750" indent="-285750">
              <a:buFont typeface="Wingdings" panose="05000000000000000000" pitchFamily="2" charset="2"/>
              <a:buChar char="q"/>
            </a:pPr>
            <a:r>
              <a:rPr lang="sv-SE" dirty="0"/>
              <a:t> NEJ</a:t>
            </a:r>
          </a:p>
          <a:p>
            <a:endParaRPr lang="sv-SE" dirty="0"/>
          </a:p>
          <a:p>
            <a:r>
              <a:rPr lang="sv-SE" dirty="0"/>
              <a:t>Finns stol vid disken? </a:t>
            </a:r>
          </a:p>
          <a:p>
            <a:pPr marL="285750" indent="-285750">
              <a:buFont typeface="Wingdings" panose="05000000000000000000" pitchFamily="2" charset="2"/>
              <a:buChar char="q"/>
            </a:pPr>
            <a:r>
              <a:rPr lang="sv-SE" dirty="0"/>
              <a:t> JA 	</a:t>
            </a:r>
          </a:p>
          <a:p>
            <a:pPr marL="285750" indent="-285750">
              <a:buFont typeface="Wingdings" panose="05000000000000000000" pitchFamily="2" charset="2"/>
              <a:buChar char="q"/>
            </a:pPr>
            <a:r>
              <a:rPr lang="sv-SE" dirty="0"/>
              <a:t> NEJ</a:t>
            </a:r>
          </a:p>
          <a:p>
            <a:endParaRPr lang="sv-SE" dirty="0"/>
          </a:p>
          <a:p>
            <a:r>
              <a:rPr lang="sv-SE" dirty="0"/>
              <a:t>Kan kortläsare flyttas och/eller är nåbar för en sittande person?</a:t>
            </a:r>
          </a:p>
          <a:p>
            <a:pPr marL="285750" indent="-285750">
              <a:buFont typeface="Wingdings" panose="05000000000000000000" pitchFamily="2" charset="2"/>
              <a:buChar char="q"/>
            </a:pPr>
            <a:r>
              <a:rPr lang="sv-SE" dirty="0"/>
              <a:t> JA 	</a:t>
            </a:r>
          </a:p>
          <a:p>
            <a:pPr marL="285750" indent="-285750">
              <a:buFont typeface="Wingdings" panose="05000000000000000000" pitchFamily="2" charset="2"/>
              <a:buChar char="q"/>
            </a:pPr>
            <a:r>
              <a:rPr lang="sv-SE" dirty="0"/>
              <a:t> NEJ</a:t>
            </a:r>
          </a:p>
        </p:txBody>
      </p:sp>
    </p:spTree>
    <p:extLst>
      <p:ext uri="{BB962C8B-B14F-4D97-AF65-F5344CB8AC3E}">
        <p14:creationId xmlns:p14="http://schemas.microsoft.com/office/powerpoint/2010/main" val="2440640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FA61B36-D92F-AB8A-C896-D31A7DF6EBA5}"/>
              </a:ext>
            </a:extLst>
          </p:cNvPr>
          <p:cNvSpPr>
            <a:spLocks noGrp="1"/>
          </p:cNvSpPr>
          <p:nvPr>
            <p:ph type="title"/>
          </p:nvPr>
        </p:nvSpPr>
        <p:spPr/>
        <p:txBody>
          <a:bodyPr/>
          <a:lstStyle/>
          <a:p>
            <a:r>
              <a:rPr lang="sv-SE" b="1" dirty="0"/>
              <a:t>5. RWC/Handikapptoalett</a:t>
            </a:r>
            <a:endParaRPr lang="sv-SE" dirty="0"/>
          </a:p>
        </p:txBody>
      </p:sp>
      <p:sp>
        <p:nvSpPr>
          <p:cNvPr id="3" name="Platshållare för innehåll 2">
            <a:extLst>
              <a:ext uri="{FF2B5EF4-FFF2-40B4-BE49-F238E27FC236}">
                <a16:creationId xmlns:a16="http://schemas.microsoft.com/office/drawing/2014/main" id="{1259EE48-DA9D-24AA-EFBF-3D922620444B}"/>
              </a:ext>
            </a:extLst>
          </p:cNvPr>
          <p:cNvSpPr>
            <a:spLocks noGrp="1"/>
          </p:cNvSpPr>
          <p:nvPr>
            <p:ph sz="quarter" idx="13"/>
          </p:nvPr>
        </p:nvSpPr>
        <p:spPr>
          <a:xfrm>
            <a:off x="1092201" y="2113722"/>
            <a:ext cx="3648242" cy="3569448"/>
          </a:xfrm>
        </p:spPr>
        <p:txBody>
          <a:bodyPr/>
          <a:lstStyle/>
          <a:p>
            <a:r>
              <a:rPr lang="sv-SE" dirty="0"/>
              <a:t>Gå till toaletten och undersök miljön. Alla ska självständigt och med bibehållen integritet kunna använda samtliga funktioner på ett tryggt och säkert sätt.</a:t>
            </a:r>
          </a:p>
          <a:p>
            <a:endParaRPr lang="sv-SE" dirty="0"/>
          </a:p>
        </p:txBody>
      </p:sp>
      <p:sp>
        <p:nvSpPr>
          <p:cNvPr id="4" name="Platshållare för datum 3">
            <a:extLst>
              <a:ext uri="{FF2B5EF4-FFF2-40B4-BE49-F238E27FC236}">
                <a16:creationId xmlns:a16="http://schemas.microsoft.com/office/drawing/2014/main" id="{B66FA375-7428-6056-7E57-352ABB06416D}"/>
              </a:ext>
            </a:extLst>
          </p:cNvPr>
          <p:cNvSpPr>
            <a:spLocks noGrp="1"/>
          </p:cNvSpPr>
          <p:nvPr>
            <p:ph type="dt" sz="half" idx="14"/>
          </p:nvPr>
        </p:nvSpPr>
        <p:spPr/>
        <p:txBody>
          <a:bodyPr/>
          <a:lstStyle/>
          <a:p>
            <a:fld id="{094EC4B8-68CD-44A3-B172-19A87347D395}" type="datetime1">
              <a:rPr lang="sv-SE" smtClean="0"/>
              <a:t>2024-02-21</a:t>
            </a:fld>
            <a:endParaRPr lang="sv-SE"/>
          </a:p>
        </p:txBody>
      </p:sp>
      <p:sp>
        <p:nvSpPr>
          <p:cNvPr id="6" name="textruta 5">
            <a:extLst>
              <a:ext uri="{FF2B5EF4-FFF2-40B4-BE49-F238E27FC236}">
                <a16:creationId xmlns:a16="http://schemas.microsoft.com/office/drawing/2014/main" id="{A715DF6F-AB2A-E75D-D40F-D13CA0835230}"/>
              </a:ext>
            </a:extLst>
          </p:cNvPr>
          <p:cNvSpPr txBox="1"/>
          <p:nvPr/>
        </p:nvSpPr>
        <p:spPr>
          <a:xfrm>
            <a:off x="5028699" y="2113722"/>
            <a:ext cx="4845719" cy="3693319"/>
          </a:xfrm>
          <a:prstGeom prst="rect">
            <a:avLst/>
          </a:prstGeom>
          <a:noFill/>
        </p:spPr>
        <p:txBody>
          <a:bodyPr wrap="square">
            <a:spAutoFit/>
          </a:bodyPr>
          <a:lstStyle/>
          <a:p>
            <a:r>
              <a:rPr lang="sv-SE" dirty="0"/>
              <a:t>Är avlastningshyllan fri från föremål?</a:t>
            </a:r>
          </a:p>
          <a:p>
            <a:pPr marL="285750" indent="-285750">
              <a:buFont typeface="Wingdings" panose="05000000000000000000" pitchFamily="2" charset="2"/>
              <a:buChar char="q"/>
            </a:pPr>
            <a:r>
              <a:rPr lang="sv-SE" dirty="0"/>
              <a:t> JA 	</a:t>
            </a:r>
          </a:p>
          <a:p>
            <a:pPr marL="285750" indent="-285750">
              <a:buFont typeface="Wingdings" panose="05000000000000000000" pitchFamily="2" charset="2"/>
              <a:buChar char="q"/>
            </a:pPr>
            <a:r>
              <a:rPr lang="sv-SE" dirty="0"/>
              <a:t> NEJ</a:t>
            </a:r>
          </a:p>
          <a:p>
            <a:endParaRPr lang="sv-SE" dirty="0"/>
          </a:p>
          <a:p>
            <a:r>
              <a:rPr lang="sv-SE" dirty="0"/>
              <a:t>Finns det toalettpapper på båda hållarna på armstöden? </a:t>
            </a:r>
          </a:p>
          <a:p>
            <a:pPr marL="285750" indent="-285750">
              <a:buFont typeface="Wingdings" panose="05000000000000000000" pitchFamily="2" charset="2"/>
              <a:buChar char="q"/>
            </a:pPr>
            <a:r>
              <a:rPr lang="sv-SE" dirty="0"/>
              <a:t> JA 	</a:t>
            </a:r>
          </a:p>
          <a:p>
            <a:pPr marL="285750" indent="-285750">
              <a:buFont typeface="Wingdings" panose="05000000000000000000" pitchFamily="2" charset="2"/>
              <a:buChar char="q"/>
            </a:pPr>
            <a:r>
              <a:rPr lang="sv-SE" dirty="0"/>
              <a:t> NEJ</a:t>
            </a:r>
          </a:p>
          <a:p>
            <a:endParaRPr lang="sv-SE" dirty="0"/>
          </a:p>
          <a:p>
            <a:r>
              <a:rPr lang="sv-SE" dirty="0"/>
              <a:t>Är sladden för </a:t>
            </a:r>
            <a:r>
              <a:rPr lang="sv-SE" dirty="0" err="1"/>
              <a:t>nödlarm</a:t>
            </a:r>
            <a:r>
              <a:rPr lang="sv-SE" dirty="0"/>
              <a:t> nåbar från toalettstolen?</a:t>
            </a:r>
          </a:p>
          <a:p>
            <a:pPr marL="285750" indent="-285750">
              <a:buFont typeface="Wingdings" panose="05000000000000000000" pitchFamily="2" charset="2"/>
              <a:buChar char="q"/>
            </a:pPr>
            <a:r>
              <a:rPr lang="sv-SE" dirty="0"/>
              <a:t> JA 	</a:t>
            </a:r>
          </a:p>
          <a:p>
            <a:pPr marL="285750" indent="-285750">
              <a:buFont typeface="Wingdings" panose="05000000000000000000" pitchFamily="2" charset="2"/>
              <a:buChar char="q"/>
            </a:pPr>
            <a:r>
              <a:rPr lang="sv-SE" dirty="0"/>
              <a:t> NEJ</a:t>
            </a:r>
          </a:p>
        </p:txBody>
      </p:sp>
    </p:spTree>
    <p:extLst>
      <p:ext uri="{BB962C8B-B14F-4D97-AF65-F5344CB8AC3E}">
        <p14:creationId xmlns:p14="http://schemas.microsoft.com/office/powerpoint/2010/main" val="3277558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78C491-ABA7-A431-BCC7-5D8EED870E3F}"/>
              </a:ext>
            </a:extLst>
          </p:cNvPr>
          <p:cNvSpPr>
            <a:spLocks noGrp="1"/>
          </p:cNvSpPr>
          <p:nvPr>
            <p:ph type="title"/>
          </p:nvPr>
        </p:nvSpPr>
        <p:spPr/>
        <p:txBody>
          <a:bodyPr/>
          <a:lstStyle/>
          <a:p>
            <a:r>
              <a:rPr lang="sv-SE" b="1" dirty="0"/>
              <a:t>Kontakta oss vid ytterligare frågor</a:t>
            </a:r>
          </a:p>
        </p:txBody>
      </p:sp>
      <p:sp>
        <p:nvSpPr>
          <p:cNvPr id="3" name="Platshållare för innehåll 2">
            <a:extLst>
              <a:ext uri="{FF2B5EF4-FFF2-40B4-BE49-F238E27FC236}">
                <a16:creationId xmlns:a16="http://schemas.microsoft.com/office/drawing/2014/main" id="{C8AFC3E7-094F-A2A8-2360-630AB445FA09}"/>
              </a:ext>
            </a:extLst>
          </p:cNvPr>
          <p:cNvSpPr>
            <a:spLocks noGrp="1"/>
          </p:cNvSpPr>
          <p:nvPr>
            <p:ph sz="quarter" idx="13"/>
          </p:nvPr>
        </p:nvSpPr>
        <p:spPr/>
        <p:txBody>
          <a:bodyPr/>
          <a:lstStyle/>
          <a:p>
            <a:r>
              <a:rPr lang="sv-SE" sz="2000" dirty="0"/>
              <a:t>Har ni som verksamhet frågor som rör era delar, kontakta Enhet Tillgänglighet, länk: </a:t>
            </a:r>
            <a:r>
              <a:rPr lang="sv-SE" sz="2000" u="sng" dirty="0">
                <a:hlinkClick r:id="rId2"/>
              </a:rPr>
              <a:t>Ärendefrågor Enhet Tillgänglighet</a:t>
            </a:r>
            <a:endParaRPr lang="sv-SE" dirty="0"/>
          </a:p>
        </p:txBody>
      </p:sp>
      <p:sp>
        <p:nvSpPr>
          <p:cNvPr id="4" name="Platshållare för datum 3">
            <a:extLst>
              <a:ext uri="{FF2B5EF4-FFF2-40B4-BE49-F238E27FC236}">
                <a16:creationId xmlns:a16="http://schemas.microsoft.com/office/drawing/2014/main" id="{F5A8EAE9-B4A1-667D-71DA-D2E6D8203B22}"/>
              </a:ext>
            </a:extLst>
          </p:cNvPr>
          <p:cNvSpPr>
            <a:spLocks noGrp="1"/>
          </p:cNvSpPr>
          <p:nvPr>
            <p:ph type="dt" sz="half" idx="14"/>
          </p:nvPr>
        </p:nvSpPr>
        <p:spPr/>
        <p:txBody>
          <a:bodyPr/>
          <a:lstStyle/>
          <a:p>
            <a:fld id="{094EC4B8-68CD-44A3-B172-19A87347D395}" type="datetime1">
              <a:rPr lang="sv-SE" smtClean="0"/>
              <a:t>2024-02-21</a:t>
            </a:fld>
            <a:endParaRPr lang="sv-SE"/>
          </a:p>
        </p:txBody>
      </p:sp>
      <p:pic>
        <p:nvPicPr>
          <p:cNvPr id="6" name="Bildobjekt 5">
            <a:extLst>
              <a:ext uri="{FF2B5EF4-FFF2-40B4-BE49-F238E27FC236}">
                <a16:creationId xmlns:a16="http://schemas.microsoft.com/office/drawing/2014/main" id="{6131B54E-82E7-F133-82A1-A892A4519DC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8364" y="3585411"/>
            <a:ext cx="1438488" cy="1438488"/>
          </a:xfrm>
          <a:prstGeom prst="rect">
            <a:avLst/>
          </a:prstGeom>
        </p:spPr>
      </p:pic>
      <p:sp>
        <p:nvSpPr>
          <p:cNvPr id="5" name="textruta 4">
            <a:extLst>
              <a:ext uri="{FF2B5EF4-FFF2-40B4-BE49-F238E27FC236}">
                <a16:creationId xmlns:a16="http://schemas.microsoft.com/office/drawing/2014/main" id="{5DA2A886-E18F-3653-3C0D-4AF0E9E52FC7}"/>
              </a:ext>
            </a:extLst>
          </p:cNvPr>
          <p:cNvSpPr txBox="1"/>
          <p:nvPr/>
        </p:nvSpPr>
        <p:spPr>
          <a:xfrm>
            <a:off x="1092200" y="6065504"/>
            <a:ext cx="8532849" cy="276999"/>
          </a:xfrm>
          <a:prstGeom prst="rect">
            <a:avLst/>
          </a:prstGeom>
          <a:noFill/>
        </p:spPr>
        <p:txBody>
          <a:bodyPr wrap="none" lIns="0" tIns="0" rIns="0" bIns="0" rtlCol="0">
            <a:spAutoFit/>
          </a:bodyPr>
          <a:lstStyle/>
          <a:p>
            <a:pPr algn="l"/>
            <a:r>
              <a:rPr lang="sv-SE" dirty="0"/>
              <a:t>TD på </a:t>
            </a:r>
            <a:r>
              <a:rPr lang="sv-SE" dirty="0" err="1"/>
              <a:t>Instagram</a:t>
            </a:r>
            <a:r>
              <a:rPr lang="sv-SE" dirty="0"/>
              <a:t>: </a:t>
            </a:r>
            <a:r>
              <a:rPr lang="sv-SE" dirty="0">
                <a:hlinkClick r:id="rId4"/>
              </a:rPr>
              <a:t>https://www.instagram.com/tillganglighetsdatabasen/ </a:t>
            </a:r>
            <a:endParaRPr lang="sv-SE" dirty="0"/>
          </a:p>
        </p:txBody>
      </p:sp>
    </p:spTree>
    <p:extLst>
      <p:ext uri="{BB962C8B-B14F-4D97-AF65-F5344CB8AC3E}">
        <p14:creationId xmlns:p14="http://schemas.microsoft.com/office/powerpoint/2010/main" val="1898437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8FC549B-3D61-E3AC-45AC-B84C67940F91}"/>
              </a:ext>
            </a:extLst>
          </p:cNvPr>
          <p:cNvSpPr>
            <a:spLocks noGrp="1"/>
          </p:cNvSpPr>
          <p:nvPr>
            <p:ph type="title"/>
          </p:nvPr>
        </p:nvSpPr>
        <p:spPr/>
        <p:txBody>
          <a:bodyPr/>
          <a:lstStyle/>
          <a:p>
            <a:r>
              <a:rPr lang="sv-SE" dirty="0"/>
              <a:t>Logotyp VGR</a:t>
            </a:r>
          </a:p>
        </p:txBody>
      </p:sp>
    </p:spTree>
    <p:extLst>
      <p:ext uri="{BB962C8B-B14F-4D97-AF65-F5344CB8AC3E}">
        <p14:creationId xmlns:p14="http://schemas.microsoft.com/office/powerpoint/2010/main" val="3801270367"/>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281</TotalTime>
  <Words>852</Words>
  <Application>Microsoft Office PowerPoint</Application>
  <PresentationFormat>Bredbild</PresentationFormat>
  <Paragraphs>121</Paragraphs>
  <Slides>8</Slides>
  <Notes>7</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8</vt:i4>
      </vt:variant>
    </vt:vector>
  </HeadingPairs>
  <TitlesOfParts>
    <vt:vector size="12" baseType="lpstr">
      <vt:lpstr>Arial</vt:lpstr>
      <vt:lpstr>Verdana</vt:lpstr>
      <vt:lpstr>Wingdings</vt:lpstr>
      <vt:lpstr>VGR</vt:lpstr>
      <vt:lpstr>5 kamp</vt:lpstr>
      <vt:lpstr>1. Entrédörr</vt:lpstr>
      <vt:lpstr>2. Fria gångstråk</vt:lpstr>
      <vt:lpstr>3. Ledstråk</vt:lpstr>
      <vt:lpstr>4. Reception</vt:lpstr>
      <vt:lpstr>5. RWC/Handikapptoalett</vt:lpstr>
      <vt:lpstr>Kontakta oss vid ytterligare frågor</vt:lpstr>
      <vt:lpstr>Logotyp VGR</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5 kamp, fysisk tillgänglighet</dc:title>
  <dc:creator>Tim Andersson</dc:creator>
  <keywords/>
  <lastModifiedBy>Tim Andersson</lastModifiedBy>
  <revision>8</revision>
  <dcterms:created xsi:type="dcterms:W3CDTF">2023-05-30T06:23:08.0000000Z</dcterms:created>
  <dcterms:modified xsi:type="dcterms:W3CDTF">2024-02-21T09:31:49.0000000Z</dcterms:modified>
</coreProperties>
</file>