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7"/>
  </p:notesMasterIdLst>
  <p:handoutMasterIdLst>
    <p:handoutMasterId r:id="rId18"/>
  </p:handoutMasterIdLst>
  <p:sldIdLst>
    <p:sldId id="276" r:id="rId6"/>
    <p:sldId id="277" r:id="rId7"/>
    <p:sldId id="590" r:id="rId8"/>
    <p:sldId id="304" r:id="rId9"/>
    <p:sldId id="298" r:id="rId10"/>
    <p:sldId id="301" r:id="rId11"/>
    <p:sldId id="299" r:id="rId12"/>
    <p:sldId id="300" r:id="rId13"/>
    <p:sldId id="302" r:id="rId14"/>
    <p:sldId id="296" r:id="rId15"/>
    <p:sldId id="290" r:id="rId1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0" autoAdjust="0"/>
    <p:restoredTop sz="69514" autoAdjust="0"/>
  </p:normalViewPr>
  <p:slideViewPr>
    <p:cSldViewPr snapToGrid="0">
      <p:cViewPr varScale="1">
        <p:scale>
          <a:sx n="59" d="100"/>
          <a:sy n="59" d="100"/>
        </p:scale>
        <p:origin x="1618" y="53"/>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handoutMaster" Target="handoutMasters/handoutMaster1.xml" Id="rId18" /><Relationship Type="http://schemas.openxmlformats.org/officeDocument/2006/relationships/theme" Target="theme/theme1.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notesMaster" Target="notesMasters/notesMaster1.xml" Id="rId17" /><Relationship Type="http://schemas.openxmlformats.org/officeDocument/2006/relationships/slide" Target="slides/slide11.xml" Id="rId16" /><Relationship Type="http://schemas.openxmlformats.org/officeDocument/2006/relationships/viewProps" Target="viewProps.xml" Id="rId20"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5.xml" Id="rId10" /><Relationship Type="http://schemas.openxmlformats.org/officeDocument/2006/relationships/presProps" Target="presProps.xml" Id="rId19"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tableStyles" Target="tableStyles.xml" Id="rId22"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2024-02-21</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2024-02-21</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fysisktillganglighet.vgregion.se/"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Syfte med detta material är att informera om vilka delar verksamheten själv kan bidra med till att öka tillgängligheten. </a:t>
            </a:r>
          </a:p>
          <a:p>
            <a:endParaRPr lang="sv-SE" dirty="0"/>
          </a:p>
          <a:p>
            <a:r>
              <a:rPr lang="sv-SE" dirty="0"/>
              <a:t>Materialet gås med fördel igenom under ett APT eller annat verksamhetsmöte. </a:t>
            </a:r>
          </a:p>
          <a:p>
            <a:endParaRPr lang="sv-SE" dirty="0"/>
          </a:p>
          <a:p>
            <a:r>
              <a:rPr lang="sv-SE" dirty="0"/>
              <a:t>Till materialet hör även:</a:t>
            </a:r>
          </a:p>
          <a:p>
            <a:pPr marL="171450" indent="-171450">
              <a:buFont typeface="Arial" panose="020B0604020202020204" pitchFamily="34" charset="0"/>
              <a:buChar char="•"/>
            </a:pPr>
            <a:r>
              <a:rPr lang="sv-SE" dirty="0"/>
              <a:t>En 5-kamp där medarbetare själva i praktiken kan titta på sin egen verksamhet och vilka åtgärder som kan göras för att öka tillgängligheten. </a:t>
            </a:r>
          </a:p>
          <a:p>
            <a:pPr marL="171450" indent="-171450">
              <a:buFont typeface="Arial" panose="020B0604020202020204" pitchFamily="34" charset="0"/>
              <a:buChar char="•"/>
            </a:pPr>
            <a:r>
              <a:rPr lang="sv-SE" dirty="0"/>
              <a:t>Checklista</a:t>
            </a:r>
          </a:p>
          <a:p>
            <a:endParaRPr lang="sv-SE" dirty="0"/>
          </a:p>
          <a:p>
            <a:r>
              <a:rPr lang="sv-SE" dirty="0"/>
              <a:t>Återsamlas och diskutera resultaten ni får</a:t>
            </a:r>
          </a:p>
          <a:p>
            <a:r>
              <a:rPr lang="sv-SE" dirty="0"/>
              <a:t>Utse vem som ska åtgärda eventuella brister samt bevaka så de inte uppstår igen.</a:t>
            </a:r>
          </a:p>
          <a:p>
            <a:r>
              <a:rPr lang="sv-SE" b="1" dirty="0"/>
              <a:t>Lycka till!</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dirty="0"/>
          </a:p>
        </p:txBody>
      </p:sp>
    </p:spTree>
    <p:extLst>
      <p:ext uri="{BB962C8B-B14F-4D97-AF65-F5344CB8AC3E}">
        <p14:creationId xmlns:p14="http://schemas.microsoft.com/office/powerpoint/2010/main" val="1400161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dirty="0"/>
          </a:p>
        </p:txBody>
      </p:sp>
    </p:spTree>
    <p:extLst>
      <p:ext uri="{BB962C8B-B14F-4D97-AF65-F5344CB8AC3E}">
        <p14:creationId xmlns:p14="http://schemas.microsoft.com/office/powerpoint/2010/main" val="421144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dirty="0"/>
              <a:t>Politiskt beslutat att inventera alla verksamheter VGR äger, finansierar eller har avtal med.</a:t>
            </a:r>
          </a:p>
          <a:p>
            <a:pPr marL="171450" indent="-171450">
              <a:buFont typeface="Arial" panose="020B0604020202020204" pitchFamily="34" charset="0"/>
              <a:buChar char="•"/>
            </a:pPr>
            <a:r>
              <a:rPr lang="sv-SE" dirty="0"/>
              <a:t>Detta innebär att alla verksamheter ska inventeras i TD.</a:t>
            </a:r>
          </a:p>
          <a:p>
            <a:pPr marL="171450" indent="-171450">
              <a:buFont typeface="Arial" panose="020B0604020202020204" pitchFamily="34" charset="0"/>
              <a:buChar char="•"/>
            </a:pPr>
            <a:r>
              <a:rPr lang="sv-SE" dirty="0"/>
              <a:t>Inventering sker via Tillgänglighetssatsningen på Enhet Tillgänglighet inom Västfastigheter bygg och förvaltning, </a:t>
            </a:r>
            <a:r>
              <a:rPr lang="sv-SE" sz="1400" dirty="0"/>
              <a:t>område fastighetsfunktioner</a:t>
            </a:r>
            <a:r>
              <a:rPr lang="sv-SE" dirty="0"/>
              <a:t>.</a:t>
            </a:r>
          </a:p>
          <a:p>
            <a:pPr marL="171450" indent="-171450">
              <a:buFont typeface="Arial" panose="020B0604020202020204" pitchFamily="34" charset="0"/>
              <a:buChar char="•"/>
            </a:pPr>
            <a:r>
              <a:rPr lang="sv-SE" dirty="0"/>
              <a:t>Efter inventering gjorts i TD publiceras informationen på www.t-d.se för besökaren att ta del av.</a:t>
            </a:r>
          </a:p>
          <a:p>
            <a:pPr marL="171450" indent="-171450">
              <a:buFont typeface="Arial" panose="020B0604020202020204" pitchFamily="34" charset="0"/>
              <a:buChar char="•"/>
            </a:pPr>
            <a:r>
              <a:rPr lang="sv-SE" dirty="0"/>
              <a:t>En del åtgärder när det gäller att öka tillgängligheten i lokalerna faller under fastighetsägarens ansvar och en del är verksamhetens ansvar. </a:t>
            </a:r>
          </a:p>
          <a:p>
            <a:pPr marL="171450" indent="-171450">
              <a:buFont typeface="Arial" panose="020B0604020202020204" pitchFamily="34" charset="0"/>
              <a:buChar char="•"/>
            </a:pPr>
            <a:r>
              <a:rPr lang="sv-SE" b="1" dirty="0"/>
              <a:t>Detta material syftar till att öka kunskapen om vilka åtgärder verksamheten kan arbeta med för att öka tillgängligheten.</a:t>
            </a:r>
            <a:r>
              <a:rPr lang="sv-SE" dirty="0"/>
              <a:t> </a:t>
            </a:r>
            <a:endParaRPr lang="sv-SE"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Bristande tillgänglighet innebär diskriminering. Arbete med tillgänglighet leder till ökad hälsa, demokrati och delaktighet för invånarna. Det är en mänsklig rättighet.</a:t>
            </a:r>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dirty="0"/>
          </a:p>
        </p:txBody>
      </p:sp>
    </p:spTree>
    <p:extLst>
      <p:ext uri="{BB962C8B-B14F-4D97-AF65-F5344CB8AC3E}">
        <p14:creationId xmlns:p14="http://schemas.microsoft.com/office/powerpoint/2010/main" val="2973966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lvl="0" indent="0">
              <a:lnSpc>
                <a:spcPct val="107000"/>
              </a:lnSpc>
              <a:spcAft>
                <a:spcPts val="800"/>
              </a:spcAft>
              <a:buFont typeface="Symbol" panose="05050102010706020507" pitchFamily="18" charset="2"/>
              <a:buNone/>
            </a:pPr>
            <a:r>
              <a:rPr lang="sv-SE" sz="1800" b="1" dirty="0">
                <a:effectLst/>
                <a:latin typeface="Calibri" panose="020F0502020204030204" pitchFamily="34" charset="0"/>
                <a:ea typeface="Calibri" panose="020F0502020204030204" pitchFamily="34" charset="0"/>
                <a:cs typeface="Times New Roman" panose="02020603050405020304" pitchFamily="18" charset="0"/>
              </a:rPr>
              <a:t>Startsida</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b="1"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https://fysisktillganglighet.vgregion.se/</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dirty="0">
                <a:effectLst/>
                <a:latin typeface="Calibri" panose="020F0502020204030204" pitchFamily="34" charset="0"/>
                <a:ea typeface="Calibri" panose="020F0502020204030204" pitchFamily="34" charset="0"/>
                <a:cs typeface="Times New Roman" panose="02020603050405020304" pitchFamily="18" charset="0"/>
              </a:rPr>
              <a:t>Samlad information om tillgänglig och användbar miljö. </a:t>
            </a:r>
          </a:p>
          <a:p>
            <a:pPr>
              <a:lnSpc>
                <a:spcPct val="107000"/>
              </a:lnSpc>
              <a:spcAft>
                <a:spcPts val="800"/>
              </a:spcAft>
            </a:pP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r>
              <a:rPr lang="sv-SE" b="1" dirty="0"/>
              <a:t>Våra verksamheter ska vara tillgängliga för alla</a:t>
            </a:r>
          </a:p>
          <a:p>
            <a:endParaRPr lang="sv-SE" b="1" dirty="0"/>
          </a:p>
          <a:p>
            <a:r>
              <a:rPr lang="sv-SE" b="1" dirty="0"/>
              <a:t>Enhet Tillgänglighet förvaltar ”Riktlinjer och standarder för fysisk tillgänglighet - tillgängliga och användbara miljöer”</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sv-SE" sz="1200" dirty="0"/>
              <a:t>Framtagna tillsammans med funktionshindersrörelsen och inkluderar användbarhet.</a:t>
            </a:r>
          </a:p>
          <a:p>
            <a:pPr marL="0" indent="0">
              <a:buFontTx/>
              <a:buNone/>
            </a:pPr>
            <a:r>
              <a:rPr lang="sv-SE" sz="1200" dirty="0"/>
              <a:t>-   Det är </a:t>
            </a:r>
            <a:r>
              <a:rPr lang="sv-SE" sz="1200" dirty="0" err="1"/>
              <a:t>VGRs</a:t>
            </a:r>
            <a:r>
              <a:rPr lang="sv-SE" sz="1200" dirty="0"/>
              <a:t> arbetssätt för att uppfylla lagen och att tolka lagen dvs vad innebär detta i praktiken</a:t>
            </a:r>
          </a:p>
          <a:p>
            <a:pPr marL="171450" indent="-171450">
              <a:buFontTx/>
              <a:buChar char="-"/>
            </a:pPr>
            <a:r>
              <a:rPr lang="sv-SE" sz="1200" dirty="0"/>
              <a:t>Hela vägen utifrån och in, användbarheten inne och ute och vägen inifrån och ut. Delar är fastighetsägarens ansvar, andra är verksamhetens. Här är VGR tydliga med att det är helheten som gäller. Det som byggs för skattepengar ska kunna användas av alla.</a:t>
            </a:r>
          </a:p>
          <a:p>
            <a:pPr marL="171450" indent="-171450">
              <a:buFontTx/>
              <a:buChar char="-"/>
            </a:pPr>
            <a:endParaRPr lang="sv-SE" sz="1200" dirty="0"/>
          </a:p>
          <a:p>
            <a:pPr marL="171450" indent="-171450">
              <a:buFontTx/>
              <a:buChar char="-"/>
            </a:pPr>
            <a:r>
              <a:rPr lang="sv-SE" sz="1200" b="1" kern="1200" dirty="0">
                <a:solidFill>
                  <a:schemeClr val="tx1"/>
                </a:solidFill>
                <a:effectLst/>
                <a:latin typeface="+mn-lt"/>
                <a:ea typeface="+mn-ea"/>
                <a:cs typeface="+mn-cs"/>
              </a:rPr>
              <a:t>TD</a:t>
            </a:r>
          </a:p>
          <a:p>
            <a:pPr marL="171450" indent="-171450">
              <a:buFontTx/>
              <a:buChar char="-"/>
            </a:pPr>
            <a:r>
              <a:rPr lang="sv-SE" sz="1200" b="0" i="0" kern="1200" dirty="0">
                <a:solidFill>
                  <a:schemeClr val="tx1"/>
                </a:solidFill>
                <a:effectLst/>
                <a:latin typeface="+mn-lt"/>
                <a:ea typeface="+mn-ea"/>
                <a:cs typeface="+mn-cs"/>
              </a:rPr>
              <a:t>Tillgänglighetsdatabasen (TD) är idag den enda databas i Sverige som erbjuder information till invånare och besökare om fysisk tillgänglighet i vardagen. TD ägs, </a:t>
            </a:r>
            <a:r>
              <a:rPr lang="sv-SE" sz="1200" b="0" i="0" kern="1200" dirty="0" err="1">
                <a:solidFill>
                  <a:schemeClr val="tx1"/>
                </a:solidFill>
                <a:effectLst/>
                <a:latin typeface="+mn-lt"/>
                <a:ea typeface="+mn-ea"/>
                <a:cs typeface="+mn-cs"/>
              </a:rPr>
              <a:t>driftas</a:t>
            </a:r>
            <a:r>
              <a:rPr lang="sv-SE" sz="1200" b="0" i="0" kern="1200" dirty="0">
                <a:solidFill>
                  <a:schemeClr val="tx1"/>
                </a:solidFill>
                <a:effectLst/>
                <a:latin typeface="+mn-lt"/>
                <a:ea typeface="+mn-ea"/>
                <a:cs typeface="+mn-cs"/>
              </a:rPr>
              <a:t> och utvecklas av Västra Götalandsregionen. TD är ursprungligen framtagen 2005 av Västra Götalandsregionen, Västsvenska Turistrådet, den samlade funktionshindersrörelsen i Västsverige i samverkan med företag och kommuner i Västra Götaland. </a:t>
            </a:r>
          </a:p>
          <a:p>
            <a:pPr marL="171450" indent="-171450">
              <a:buFontTx/>
              <a:buChar char="-"/>
            </a:pPr>
            <a:r>
              <a:rPr lang="sv-SE" sz="1200" b="0" i="0" kern="1200" dirty="0">
                <a:solidFill>
                  <a:schemeClr val="tx1"/>
                </a:solidFill>
                <a:effectLst/>
                <a:latin typeface="+mn-lt"/>
                <a:ea typeface="+mn-ea"/>
                <a:cs typeface="+mn-cs"/>
              </a:rPr>
              <a:t>Utvärderar om riktlinjerna för fysisk tillgänglighet efterlevs</a:t>
            </a:r>
          </a:p>
          <a:p>
            <a:pPr marL="171450" indent="-171450">
              <a:buFontTx/>
              <a:buChar char="-"/>
            </a:pPr>
            <a:r>
              <a:rPr lang="sv-SE" sz="1200" b="0" i="0" kern="1200" dirty="0">
                <a:solidFill>
                  <a:schemeClr val="tx1"/>
                </a:solidFill>
                <a:effectLst/>
                <a:latin typeface="+mn-lt"/>
                <a:ea typeface="+mn-ea"/>
                <a:cs typeface="+mn-cs"/>
              </a:rPr>
              <a:t>Ger en information till besökare via webbplatsen</a:t>
            </a:r>
          </a:p>
          <a:p>
            <a:endParaRPr lang="sv-SE" dirty="0"/>
          </a:p>
          <a:p>
            <a:pPr>
              <a:lnSpc>
                <a:spcPct val="107000"/>
              </a:lnSpc>
              <a:spcAft>
                <a:spcPts val="800"/>
              </a:spcAft>
            </a:pPr>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1652376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sv-SE" dirty="0"/>
              <a:t>Personer med svårt att se eller bearbeta, tolka och förmedla information hittar lättare om det mellan strategiska funktioner finns ledstråk. Exempel på sådana funktioner är hissar och trappor. </a:t>
            </a:r>
          </a:p>
          <a:p>
            <a:pPr marL="171450" indent="-171450">
              <a:buFont typeface="Arial" panose="020B0604020202020204" pitchFamily="34" charset="0"/>
              <a:buChar char="•"/>
            </a:pPr>
            <a:r>
              <a:rPr lang="sv-SE" dirty="0"/>
              <a:t>Ledstråk ska vara fria från hinder. (inte som på bilden!)</a:t>
            </a:r>
          </a:p>
          <a:p>
            <a:pPr marL="171450" indent="-171450">
              <a:buFont typeface="Arial" panose="020B0604020202020204" pitchFamily="34" charset="0"/>
              <a:buChar char="•"/>
            </a:pPr>
            <a:r>
              <a:rPr lang="sv-SE" dirty="0"/>
              <a:t>Ledstråk ska i möjligaste mån ha en fri yta om 70cm på båda sidor, detta gäller även utstickande hyllor och liknande. </a:t>
            </a:r>
          </a:p>
          <a:p>
            <a:pPr marL="171450" indent="-171450">
              <a:buFont typeface="Arial" panose="020B0604020202020204" pitchFamily="34" charset="0"/>
              <a:buChar char="•"/>
            </a:pPr>
            <a:r>
              <a:rPr lang="sv-SE" dirty="0"/>
              <a:t>Det ska inte finnas en golvmatta över ledstråken där de byter riktning.</a:t>
            </a:r>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2629892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sv-SE" dirty="0"/>
              <a:t>Personer med svårt att se eller röra sig utsätts för en säkerhetsrisk om hinder är placerade i gångytan utan att vara markerade.</a:t>
            </a:r>
          </a:p>
          <a:p>
            <a:pPr marL="171450" lvl="0" indent="-171450">
              <a:buFont typeface="Arial" panose="020B0604020202020204" pitchFamily="34" charset="0"/>
              <a:buChar char="•"/>
            </a:pPr>
            <a:r>
              <a:rPr lang="sv-SE" dirty="0"/>
              <a:t>Man ska hålla viktiga funktioner fria från hinder. (Inte som på bilden!) Exempel på viktiga funktioner: Dörröppnare, Toaletter, Kö/incheckningsautomater, informationsskyltar.</a:t>
            </a:r>
          </a:p>
          <a:p>
            <a:pPr marL="171450" indent="-171450">
              <a:buFont typeface="Arial" panose="020B0604020202020204" pitchFamily="34" charset="0"/>
              <a:buChar char="•"/>
            </a:pPr>
            <a:r>
              <a:rPr lang="sv-SE" dirty="0"/>
              <a:t>Det behöver vara minst 70 cm fri yta runtom viktiga funktioner för att personer med rullstol ska kunna pålitligt använda funktionen.</a:t>
            </a:r>
          </a:p>
          <a:p>
            <a:pPr marL="171450" indent="-171450">
              <a:buFont typeface="Arial" panose="020B0604020202020204" pitchFamily="34" charset="0"/>
              <a:buChar char="•"/>
            </a:pPr>
            <a:r>
              <a:rPr lang="sv-SE" dirty="0"/>
              <a:t>Exempel på vanligt förekommande hinder är stolar, blomkrukor, hyllor, skoställ, flaggor, golvskyltar.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1332223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sv-SE" dirty="0"/>
              <a:t>Personer med olika funktionsnedsättningar ska självständigt och med bibehållen integritet kunna använda toalettens samtliga funktioner på ett tryggt och säkert sätt.</a:t>
            </a:r>
          </a:p>
          <a:p>
            <a:pPr marL="171450" indent="-171450">
              <a:buFont typeface="Arial" panose="020B0604020202020204" pitchFamily="34" charset="0"/>
              <a:buChar char="•"/>
            </a:pPr>
            <a:endParaRPr lang="sv-SE" dirty="0"/>
          </a:p>
          <a:p>
            <a:pPr marL="171450" indent="-171450">
              <a:buFont typeface="Arial" panose="020B0604020202020204" pitchFamily="34" charset="0"/>
              <a:buChar char="•"/>
            </a:pPr>
            <a:r>
              <a:rPr lang="sv-SE" dirty="0"/>
              <a:t>Avlastningshylla hålls fri från förvaring. (Inte som på bilden!) Hyllan används för byte av stomipåse eller som balandsstöd/stöttning.  </a:t>
            </a:r>
          </a:p>
          <a:p>
            <a:pPr marL="171450" indent="-171450">
              <a:buFont typeface="Arial" panose="020B0604020202020204" pitchFamily="34" charset="0"/>
              <a:buChar char="•"/>
            </a:pPr>
            <a:r>
              <a:rPr lang="sv-SE" dirty="0"/>
              <a:t>Parfymfri tvål ska användas för att förhindra allergiska reaktioner.</a:t>
            </a:r>
          </a:p>
          <a:p>
            <a:pPr marL="171450" indent="-171450">
              <a:buFont typeface="Arial" panose="020B0604020202020204" pitchFamily="34" charset="0"/>
              <a:buChar char="•"/>
            </a:pPr>
            <a:r>
              <a:rPr lang="sv-SE" dirty="0" err="1"/>
              <a:t>Nödlarm</a:t>
            </a:r>
            <a:r>
              <a:rPr lang="sv-SE" dirty="0"/>
              <a:t> med sladd måste hänga fritt och inte vara ihoprullad utan gå att nå  från toalettstolen.</a:t>
            </a:r>
          </a:p>
          <a:p>
            <a:pPr marL="171450" indent="-171450">
              <a:buFont typeface="Arial" panose="020B0604020202020204" pitchFamily="34" charset="0"/>
              <a:buChar char="•"/>
            </a:pPr>
            <a:r>
              <a:rPr lang="sv-SE" dirty="0"/>
              <a:t>Toalettpappershållarna på båda sidor av armstöden måste innehålla toalettpapper. Personer har olika förmågor i olika armar och händer och behöver kunna komma åt pappret på båda sidor.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192476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err="1"/>
              <a:t>Följande</a:t>
            </a:r>
            <a:r>
              <a:rPr lang="en-US" dirty="0"/>
              <a:t> </a:t>
            </a:r>
            <a:r>
              <a:rPr lang="en-US" dirty="0" err="1"/>
              <a:t>bilder</a:t>
            </a:r>
            <a:r>
              <a:rPr lang="en-US" dirty="0"/>
              <a:t> </a:t>
            </a:r>
            <a:r>
              <a:rPr lang="en-US" dirty="0" err="1"/>
              <a:t>visar</a:t>
            </a:r>
            <a:r>
              <a:rPr lang="en-US" dirty="0"/>
              <a:t> </a:t>
            </a:r>
            <a:r>
              <a:rPr lang="en-US" dirty="0" err="1"/>
              <a:t>en</a:t>
            </a:r>
            <a:r>
              <a:rPr lang="en-US" dirty="0"/>
              <a:t> rad </a:t>
            </a:r>
            <a:r>
              <a:rPr lang="en-US" dirty="0" err="1"/>
              <a:t>exempel</a:t>
            </a:r>
            <a:r>
              <a:rPr lang="en-US" dirty="0"/>
              <a:t> </a:t>
            </a:r>
            <a:r>
              <a:rPr lang="en-US" dirty="0" err="1"/>
              <a:t>där</a:t>
            </a:r>
            <a:r>
              <a:rPr lang="en-US" dirty="0"/>
              <a:t> </a:t>
            </a:r>
            <a:r>
              <a:rPr lang="en-US" dirty="0" err="1"/>
              <a:t>verksamheterna</a:t>
            </a:r>
            <a:r>
              <a:rPr lang="en-US" dirty="0"/>
              <a:t> </a:t>
            </a:r>
            <a:r>
              <a:rPr lang="en-US" dirty="0" err="1"/>
              <a:t>genom</a:t>
            </a:r>
            <a:r>
              <a:rPr lang="en-US" dirty="0"/>
              <a:t> </a:t>
            </a:r>
            <a:r>
              <a:rPr lang="en-US" dirty="0" err="1"/>
              <a:t>kunskap</a:t>
            </a:r>
            <a:r>
              <a:rPr lang="en-US" dirty="0"/>
              <a:t> </a:t>
            </a:r>
            <a:r>
              <a:rPr lang="en-US" dirty="0" err="1"/>
              <a:t>bidragit</a:t>
            </a:r>
            <a:r>
              <a:rPr lang="en-US" dirty="0"/>
              <a:t> till </a:t>
            </a:r>
            <a:r>
              <a:rPr lang="en-US" dirty="0" err="1"/>
              <a:t>att</a:t>
            </a:r>
            <a:r>
              <a:rPr lang="en-US" dirty="0"/>
              <a:t> </a:t>
            </a:r>
            <a:r>
              <a:rPr lang="en-US" dirty="0" err="1"/>
              <a:t>höja</a:t>
            </a:r>
            <a:r>
              <a:rPr lang="en-US" dirty="0"/>
              <a:t> </a:t>
            </a:r>
            <a:r>
              <a:rPr lang="en-US" dirty="0" err="1"/>
              <a:t>tillgängligheten</a:t>
            </a:r>
            <a:r>
              <a:rPr lang="en-US" dirty="0"/>
              <a:t> i </a:t>
            </a:r>
            <a:r>
              <a:rPr lang="en-US" dirty="0" err="1"/>
              <a:t>sina</a:t>
            </a:r>
            <a:r>
              <a:rPr lang="en-US" dirty="0"/>
              <a:t> </a:t>
            </a:r>
            <a:r>
              <a:rPr lang="en-US" dirty="0" err="1"/>
              <a:t>lokaler</a:t>
            </a:r>
            <a:r>
              <a:rPr lang="en-US" dirty="0"/>
              <a:t>.</a:t>
            </a:r>
          </a:p>
          <a:p>
            <a:endParaRPr lang="sv-SE" dirty="0"/>
          </a:p>
          <a:p>
            <a:r>
              <a:rPr lang="sv-SE" b="1" dirty="0"/>
              <a:t>RWC/Handikapptoalett</a:t>
            </a:r>
          </a:p>
          <a:p>
            <a:r>
              <a:rPr lang="sv-SE" dirty="0"/>
              <a:t>Toalettpapper på både höger och vänster armstöd</a:t>
            </a:r>
          </a:p>
          <a:p>
            <a:r>
              <a:rPr lang="sv-SE" dirty="0"/>
              <a:t>Tom avlastningshylla</a:t>
            </a:r>
          </a:p>
          <a:p>
            <a:r>
              <a:rPr lang="sv-SE" dirty="0"/>
              <a:t>Nödlarmet med sladd enkel att nå från toalettstolen</a:t>
            </a:r>
          </a:p>
          <a:p>
            <a:r>
              <a:rPr lang="sv-SE" dirty="0"/>
              <a:t>Stor behållare med lock för blöjor och stomipåsar</a:t>
            </a:r>
          </a:p>
          <a:p>
            <a:endParaRPr lang="sv-SE" dirty="0"/>
          </a:p>
          <a:p>
            <a:r>
              <a:rPr lang="sv-SE" b="1" dirty="0"/>
              <a:t>Åtkomlig dörröppnare</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Dörröppnare som har fri ytan minst 70 cm runt om</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32075025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Receptionsdisk</a:t>
            </a:r>
          </a:p>
          <a:p>
            <a:r>
              <a:rPr lang="sv-SE" dirty="0"/>
              <a:t>Nedsänkt </a:t>
            </a:r>
          </a:p>
          <a:p>
            <a:r>
              <a:rPr lang="sv-SE" dirty="0"/>
              <a:t>God ljushetskontrast på disken</a:t>
            </a:r>
            <a:endParaRPr lang="en-US" dirty="0"/>
          </a:p>
          <a:p>
            <a:r>
              <a:rPr lang="sv-SE" dirty="0"/>
              <a:t>Ringklocka som är enkel att nå</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Käpphållare </a:t>
            </a:r>
            <a:endParaRPr lang="en-US" dirty="0"/>
          </a:p>
          <a:p>
            <a:r>
              <a:rPr lang="sv-SE" dirty="0"/>
              <a:t>Sittplats vid disk (ur bild)</a:t>
            </a:r>
            <a:endParaRPr lang="en-US" dirty="0"/>
          </a:p>
          <a:p>
            <a:endParaRPr lang="sv-SE" dirty="0"/>
          </a:p>
          <a:p>
            <a:r>
              <a:rPr lang="sv-SE" b="1" dirty="0"/>
              <a:t>Väntrum</a:t>
            </a:r>
            <a:br>
              <a:rPr lang="sv-SE" dirty="0"/>
            </a:br>
            <a:r>
              <a:rPr lang="sv-SE" dirty="0"/>
              <a:t>Fri passageyta</a:t>
            </a:r>
          </a:p>
          <a:p>
            <a:r>
              <a:rPr lang="sv-SE" dirty="0"/>
              <a:t>Möblerat för bästa fria gångutrymme </a:t>
            </a:r>
            <a:br>
              <a:rPr lang="sv-SE" dirty="0"/>
            </a:br>
            <a:r>
              <a:rPr lang="sv-SE" dirty="0"/>
              <a:t>Sittplatser med armstöd</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4372201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i="0" kern="1200" dirty="0">
                <a:solidFill>
                  <a:schemeClr val="tx1"/>
                </a:solidFill>
                <a:effectLst/>
                <a:latin typeface="+mn-lt"/>
                <a:ea typeface="+mn-ea"/>
                <a:cs typeface="+mn-cs"/>
              </a:rPr>
              <a:t>Tillgänglighetsdatabasen (TD) är idag en databas i Sverige som erbjuder information till invånare och besökare om fysisk tillgänglighet i vardagen. TD ägs, </a:t>
            </a:r>
            <a:r>
              <a:rPr lang="sv-SE" sz="1200" b="0" i="0" kern="1200" dirty="0" err="1">
                <a:solidFill>
                  <a:schemeClr val="tx1"/>
                </a:solidFill>
                <a:effectLst/>
                <a:latin typeface="+mn-lt"/>
                <a:ea typeface="+mn-ea"/>
                <a:cs typeface="+mn-cs"/>
              </a:rPr>
              <a:t>driftas</a:t>
            </a:r>
            <a:r>
              <a:rPr lang="sv-SE" sz="1200" b="0" i="0" kern="1200" dirty="0">
                <a:solidFill>
                  <a:schemeClr val="tx1"/>
                </a:solidFill>
                <a:effectLst/>
                <a:latin typeface="+mn-lt"/>
                <a:ea typeface="+mn-ea"/>
                <a:cs typeface="+mn-cs"/>
              </a:rPr>
              <a:t> och utvecklas av Västra Götalandsregionen. TD är ursprungligen framtagen 2005 av Västra Götalandsregionen, Västsvenska Turistrådet, den samlade funktionshindersrörelsen i Västsverige i samverkan med företag och kommuner i Västra Götaland. Arvsfonden har genom sitt ekonomiska stöd möjliggjort TD:s utveckling. I detta arbete har såväl regionala som nationella funktionshindersorganisationer deltagit. </a:t>
            </a:r>
          </a:p>
          <a:p>
            <a:endParaRPr lang="sv-SE" sz="1200" b="0" i="0" kern="1200" dirty="0">
              <a:solidFill>
                <a:schemeClr val="tx1"/>
              </a:solidFill>
              <a:effectLst/>
              <a:latin typeface="+mn-lt"/>
              <a:ea typeface="+mn-ea"/>
              <a:cs typeface="+mn-cs"/>
            </a:endParaRPr>
          </a:p>
          <a:p>
            <a:r>
              <a:rPr lang="sv-SE" sz="1200" b="0" i="0" kern="1200" dirty="0">
                <a:solidFill>
                  <a:schemeClr val="tx1"/>
                </a:solidFill>
                <a:effectLst/>
                <a:latin typeface="+mn-lt"/>
                <a:ea typeface="+mn-ea"/>
                <a:cs typeface="+mn-cs"/>
              </a:rPr>
              <a:t>Se gärna filmen om TD och sök bland de anläggningar som finns presenterade på webbplatsen!</a:t>
            </a:r>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3391875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2024-02-21</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2024-02-21</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dirty="0"/>
              <a:t>Ange rubrik för tillgänglighet</a:t>
            </a:r>
            <a:endParaRPr lang="en-GB" dirty="0"/>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sv-SE"/>
              <a:t>Klicka på ikonen för att lägga till en bild</a:t>
            </a:r>
            <a:endParaRPr lang="sv-SE" dirty="0"/>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2024-02-21</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2024-02-21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dirty="0"/>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2024-02-21</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endParaRPr lang="sv-SE" dirty="0"/>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2024-02-21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2024-02-21</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2024-02-21</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2024-02-21</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2024-02-21</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dirty="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2024-02-21</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t-d.se/om-td/arendefragor?vgrform=1" TargetMode="External"/><Relationship Id="rId1" Type="http://schemas.openxmlformats.org/officeDocument/2006/relationships/slideLayout" Target="../slideLayouts/slideLayout3.xml"/><Relationship Id="rId4" Type="http://schemas.openxmlformats.org/officeDocument/2006/relationships/hyperlink" Target="https://www.instagram.com/tillganglighetsdatabasen/"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www.t-d.se/"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hyperlink" Target="https://www.t-d.se/om-td/material/td-filmen/" TargetMode="External"/><Relationship Id="rId4" Type="http://schemas.openxmlformats.org/officeDocument/2006/relationships/hyperlink" Target="http://www.t-d.s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20216728-80B6-529A-48C8-0D7B66138A98}"/>
              </a:ext>
            </a:extLst>
          </p:cNvPr>
          <p:cNvSpPr>
            <a:spLocks noGrp="1"/>
          </p:cNvSpPr>
          <p:nvPr>
            <p:ph type="ctrTitle"/>
          </p:nvPr>
        </p:nvSpPr>
        <p:spPr/>
        <p:txBody>
          <a:bodyPr/>
          <a:lstStyle/>
          <a:p>
            <a:r>
              <a:rPr lang="sv-SE" dirty="0">
                <a:cs typeface="Arial"/>
              </a:rPr>
              <a:t>Tillgängliga och användbara miljöer</a:t>
            </a:r>
            <a:endParaRPr lang="sv-SE" dirty="0"/>
          </a:p>
        </p:txBody>
      </p:sp>
      <p:sp>
        <p:nvSpPr>
          <p:cNvPr id="13" name="Underrubrik 12">
            <a:extLst>
              <a:ext uri="{FF2B5EF4-FFF2-40B4-BE49-F238E27FC236}">
                <a16:creationId xmlns:a16="http://schemas.microsoft.com/office/drawing/2014/main" id="{CFFD01B9-2FC4-5050-C31F-8AEB6A2BB377}"/>
              </a:ext>
            </a:extLst>
          </p:cNvPr>
          <p:cNvSpPr>
            <a:spLocks noGrp="1"/>
          </p:cNvSpPr>
          <p:nvPr>
            <p:ph type="subTitle" idx="1"/>
          </p:nvPr>
        </p:nvSpPr>
        <p:spPr/>
        <p:txBody>
          <a:bodyPr/>
          <a:lstStyle/>
          <a:p>
            <a:r>
              <a:rPr lang="sv-SE" dirty="0"/>
              <a:t>Fysisk tillgänglighet</a:t>
            </a:r>
          </a:p>
        </p:txBody>
      </p:sp>
      <p:pic>
        <p:nvPicPr>
          <p:cNvPr id="7" name="Platshållare för bild 6">
            <a:extLst>
              <a:ext uri="{FF2B5EF4-FFF2-40B4-BE49-F238E27FC236}">
                <a16:creationId xmlns:a16="http://schemas.microsoft.com/office/drawing/2014/main" id="{3DA0F0B6-F27D-7EF2-4793-6553581BDB4E}"/>
              </a:ext>
              <a:ext uri="{C183D7F6-B498-43B3-948B-1728B52AA6E4}">
                <adec:decorative xmlns:adec="http://schemas.microsoft.com/office/drawing/2017/decorative" val="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943" r="2943"/>
          <a:stretch>
            <a:fillRect/>
          </a:stretch>
        </p:blipFill>
        <p:spPr/>
      </p:pic>
      <p:pic>
        <p:nvPicPr>
          <p:cNvPr id="4" name="Logo">
            <a:extLst>
              <a:ext uri="{FF2B5EF4-FFF2-40B4-BE49-F238E27FC236}">
                <a16:creationId xmlns:a16="http://schemas.microsoft.com/office/drawing/2014/main" id="{5ABB1517-FC5F-F880-BA83-77C14760314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326234" y="6030915"/>
            <a:ext cx="2147886" cy="435093"/>
          </a:xfrm>
          <a:prstGeom prst="rect">
            <a:avLst/>
          </a:prstGeom>
        </p:spPr>
      </p:pic>
      <p:pic>
        <p:nvPicPr>
          <p:cNvPr id="9" name="Bildobjekt 8">
            <a:extLst>
              <a:ext uri="{FF2B5EF4-FFF2-40B4-BE49-F238E27FC236}">
                <a16:creationId xmlns:a16="http://schemas.microsoft.com/office/drawing/2014/main" id="{F97E4801-1E09-E327-3750-B8CACCB3F4E5}"/>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9122" y="5985401"/>
            <a:ext cx="526119" cy="526119"/>
          </a:xfrm>
          <a:prstGeom prst="rect">
            <a:avLst/>
          </a:prstGeom>
        </p:spPr>
      </p:pic>
    </p:spTree>
    <p:extLst>
      <p:ext uri="{BB962C8B-B14F-4D97-AF65-F5344CB8AC3E}">
        <p14:creationId xmlns:p14="http://schemas.microsoft.com/office/powerpoint/2010/main" val="3289012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778C491-ABA7-A431-BCC7-5D8EED870E3F}"/>
              </a:ext>
            </a:extLst>
          </p:cNvPr>
          <p:cNvSpPr>
            <a:spLocks noGrp="1"/>
          </p:cNvSpPr>
          <p:nvPr>
            <p:ph type="title"/>
          </p:nvPr>
        </p:nvSpPr>
        <p:spPr/>
        <p:txBody>
          <a:bodyPr/>
          <a:lstStyle/>
          <a:p>
            <a:r>
              <a:rPr lang="sv-SE" b="1" dirty="0"/>
              <a:t>Kontakta oss vid ytterligare frågor</a:t>
            </a:r>
          </a:p>
        </p:txBody>
      </p:sp>
      <p:sp>
        <p:nvSpPr>
          <p:cNvPr id="3" name="Platshållare för innehåll 2">
            <a:extLst>
              <a:ext uri="{FF2B5EF4-FFF2-40B4-BE49-F238E27FC236}">
                <a16:creationId xmlns:a16="http://schemas.microsoft.com/office/drawing/2014/main" id="{C8AFC3E7-094F-A2A8-2360-630AB445FA09}"/>
              </a:ext>
            </a:extLst>
          </p:cNvPr>
          <p:cNvSpPr>
            <a:spLocks noGrp="1"/>
          </p:cNvSpPr>
          <p:nvPr>
            <p:ph sz="quarter" idx="13"/>
          </p:nvPr>
        </p:nvSpPr>
        <p:spPr/>
        <p:txBody>
          <a:bodyPr/>
          <a:lstStyle/>
          <a:p>
            <a:r>
              <a:rPr lang="sv-SE" sz="2000" dirty="0"/>
              <a:t>Har ni som verksamhet frågor som rör era delar, kontakta Enhet Tillgänglighet, länk: </a:t>
            </a:r>
            <a:r>
              <a:rPr lang="sv-SE" sz="2000" u="sng" dirty="0">
                <a:hlinkClick r:id="rId2"/>
              </a:rPr>
              <a:t>Ärendefrågor Enhet Tillgänglighet</a:t>
            </a:r>
            <a:endParaRPr lang="sv-SE" dirty="0"/>
          </a:p>
        </p:txBody>
      </p:sp>
      <p:pic>
        <p:nvPicPr>
          <p:cNvPr id="6" name="Bildobjekt 5">
            <a:extLst>
              <a:ext uri="{FF2B5EF4-FFF2-40B4-BE49-F238E27FC236}">
                <a16:creationId xmlns:a16="http://schemas.microsoft.com/office/drawing/2014/main" id="{6131B54E-82E7-F133-82A1-A892A4519DC6}"/>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8364" y="3585411"/>
            <a:ext cx="1438488" cy="1438488"/>
          </a:xfrm>
          <a:prstGeom prst="rect">
            <a:avLst/>
          </a:prstGeom>
        </p:spPr>
      </p:pic>
      <p:sp>
        <p:nvSpPr>
          <p:cNvPr id="5" name="textruta 4">
            <a:extLst>
              <a:ext uri="{FF2B5EF4-FFF2-40B4-BE49-F238E27FC236}">
                <a16:creationId xmlns:a16="http://schemas.microsoft.com/office/drawing/2014/main" id="{B9453116-6853-65D4-D8C9-450983735519}"/>
              </a:ext>
            </a:extLst>
          </p:cNvPr>
          <p:cNvSpPr txBox="1"/>
          <p:nvPr/>
        </p:nvSpPr>
        <p:spPr>
          <a:xfrm>
            <a:off x="1092200" y="6065504"/>
            <a:ext cx="8532849" cy="276999"/>
          </a:xfrm>
          <a:prstGeom prst="rect">
            <a:avLst/>
          </a:prstGeom>
          <a:noFill/>
        </p:spPr>
        <p:txBody>
          <a:bodyPr wrap="none" lIns="0" tIns="0" rIns="0" bIns="0" rtlCol="0">
            <a:spAutoFit/>
          </a:bodyPr>
          <a:lstStyle/>
          <a:p>
            <a:pPr algn="l"/>
            <a:r>
              <a:rPr lang="sv-SE" dirty="0"/>
              <a:t>TD på </a:t>
            </a:r>
            <a:r>
              <a:rPr lang="sv-SE" dirty="0" err="1"/>
              <a:t>Instagram</a:t>
            </a:r>
            <a:r>
              <a:rPr lang="sv-SE" dirty="0"/>
              <a:t>: </a:t>
            </a:r>
            <a:r>
              <a:rPr lang="sv-SE" dirty="0">
                <a:hlinkClick r:id="rId4"/>
              </a:rPr>
              <a:t>https://www.instagram.com/tillganglighetsdatabasen/ </a:t>
            </a:r>
            <a:endParaRPr lang="sv-SE" dirty="0"/>
          </a:p>
        </p:txBody>
      </p:sp>
    </p:spTree>
    <p:extLst>
      <p:ext uri="{BB962C8B-B14F-4D97-AF65-F5344CB8AC3E}">
        <p14:creationId xmlns:p14="http://schemas.microsoft.com/office/powerpoint/2010/main" val="1898437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D9D81BFE-5AB4-2803-DA3A-1782F9DFBA9D}"/>
              </a:ext>
            </a:extLst>
          </p:cNvPr>
          <p:cNvSpPr>
            <a:spLocks noGrp="1"/>
          </p:cNvSpPr>
          <p:nvPr>
            <p:ph type="title"/>
          </p:nvPr>
        </p:nvSpPr>
        <p:spPr/>
        <p:txBody>
          <a:bodyPr/>
          <a:lstStyle/>
          <a:p>
            <a:r>
              <a:rPr lang="sv-SE" dirty="0"/>
              <a:t>Logotyp VGR</a:t>
            </a:r>
          </a:p>
        </p:txBody>
      </p:sp>
    </p:spTree>
    <p:extLst>
      <p:ext uri="{BB962C8B-B14F-4D97-AF65-F5344CB8AC3E}">
        <p14:creationId xmlns:p14="http://schemas.microsoft.com/office/powerpoint/2010/main" val="3801270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0D2D3D57-B725-0DE0-A53C-AAACCA89022B}"/>
              </a:ext>
            </a:extLst>
          </p:cNvPr>
          <p:cNvSpPr>
            <a:spLocks noGrp="1"/>
          </p:cNvSpPr>
          <p:nvPr>
            <p:ph type="title"/>
          </p:nvPr>
        </p:nvSpPr>
        <p:spPr/>
        <p:txBody>
          <a:bodyPr/>
          <a:lstStyle/>
          <a:p>
            <a:r>
              <a:rPr lang="sv-SE" b="1" dirty="0"/>
              <a:t>Tillgängliga miljöer</a:t>
            </a:r>
          </a:p>
        </p:txBody>
      </p:sp>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a:xfrm>
            <a:off x="1092200" y="2113722"/>
            <a:ext cx="8051800" cy="4159756"/>
          </a:xfrm>
        </p:spPr>
        <p:txBody>
          <a:bodyPr/>
          <a:lstStyle/>
          <a:p>
            <a:r>
              <a:rPr lang="sv-SE" dirty="0"/>
              <a:t>Ett regionstyrelsebeslut</a:t>
            </a:r>
          </a:p>
          <a:p>
            <a:r>
              <a:rPr lang="sv-SE" dirty="0"/>
              <a:t>Alla lokaler som VGR äger, finansierar eller har avtal med ska inventeras i TD – </a:t>
            </a:r>
            <a:r>
              <a:rPr lang="sv-SE" dirty="0" err="1"/>
              <a:t>tillgänglighetsdatabasen</a:t>
            </a:r>
            <a:endParaRPr lang="sv-SE" dirty="0"/>
          </a:p>
          <a:p>
            <a:r>
              <a:rPr lang="sv-SE" dirty="0"/>
              <a:t>Publicering av inventering på: </a:t>
            </a:r>
            <a:r>
              <a:rPr lang="sv-SE" dirty="0">
                <a:hlinkClick r:id="rId3"/>
              </a:rPr>
              <a:t>www.t-d.se</a:t>
            </a:r>
            <a:endParaRPr lang="sv-SE" dirty="0"/>
          </a:p>
          <a:p>
            <a:r>
              <a:rPr lang="sv-SE" dirty="0"/>
              <a:t>Fastighetsägarens ansvar</a:t>
            </a:r>
          </a:p>
          <a:p>
            <a:r>
              <a:rPr lang="sv-SE" dirty="0"/>
              <a:t>Verksamhetens ansvar</a:t>
            </a:r>
          </a:p>
          <a:p>
            <a:r>
              <a:rPr lang="sv-SE" dirty="0"/>
              <a:t>Mänskliga rättigheter</a:t>
            </a:r>
          </a:p>
          <a:p>
            <a:endParaRPr lang="sv-SE" dirty="0"/>
          </a:p>
        </p:txBody>
      </p:sp>
    </p:spTree>
    <p:extLst>
      <p:ext uri="{BB962C8B-B14F-4D97-AF65-F5344CB8AC3E}">
        <p14:creationId xmlns:p14="http://schemas.microsoft.com/office/powerpoint/2010/main" val="67797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14E30A-8D74-4946-0E18-D6C822A0FEB7}"/>
              </a:ext>
            </a:extLst>
          </p:cNvPr>
          <p:cNvSpPr>
            <a:spLocks noGrp="1"/>
          </p:cNvSpPr>
          <p:nvPr>
            <p:ph type="title" idx="4294967295"/>
          </p:nvPr>
        </p:nvSpPr>
        <p:spPr>
          <a:xfrm>
            <a:off x="1100667" y="-1047750"/>
            <a:ext cx="8642350" cy="1047750"/>
          </a:xfrm>
        </p:spPr>
        <p:txBody>
          <a:bodyPr vert="horz" lIns="0" tIns="0" rIns="0" bIns="0" rtlCol="0" anchor="b">
            <a:noAutofit/>
          </a:bodyPr>
          <a:lstStyle/>
          <a:p>
            <a:r>
              <a:rPr lang="sv-SE" dirty="0"/>
              <a:t>Startsida för domänen fysisk tillgänglighet</a:t>
            </a:r>
          </a:p>
        </p:txBody>
      </p:sp>
      <p:pic>
        <p:nvPicPr>
          <p:cNvPr id="4" name="Bildobjekt 3" descr="Startsida för domänen fysisk tillgänglighet.">
            <a:extLst>
              <a:ext uri="{FF2B5EF4-FFF2-40B4-BE49-F238E27FC236}">
                <a16:creationId xmlns:a16="http://schemas.microsoft.com/office/drawing/2014/main" id="{A9E67597-7746-6276-1EF0-EB1B55A5B073}"/>
              </a:ext>
            </a:extLst>
          </p:cNvPr>
          <p:cNvPicPr>
            <a:picLocks noChangeAspect="1"/>
          </p:cNvPicPr>
          <p:nvPr/>
        </p:nvPicPr>
        <p:blipFill>
          <a:blip r:embed="rId3"/>
          <a:stretch>
            <a:fillRect/>
          </a:stretch>
        </p:blipFill>
        <p:spPr>
          <a:xfrm>
            <a:off x="521068" y="0"/>
            <a:ext cx="11149863" cy="6858000"/>
          </a:xfrm>
          <a:prstGeom prst="rect">
            <a:avLst/>
          </a:prstGeom>
        </p:spPr>
      </p:pic>
    </p:spTree>
    <p:extLst>
      <p:ext uri="{BB962C8B-B14F-4D97-AF65-F5344CB8AC3E}">
        <p14:creationId xmlns:p14="http://schemas.microsoft.com/office/powerpoint/2010/main" val="1243468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latshållare för bild 8">
            <a:extLst>
              <a:ext uri="{FF2B5EF4-FFF2-40B4-BE49-F238E27FC236}">
                <a16:creationId xmlns:a16="http://schemas.microsoft.com/office/drawing/2014/main" id="{1797C24E-75C9-E3DB-C162-0E1EA00703CA}"/>
              </a:ext>
              <a:ext uri="{C183D7F6-B498-43B3-948B-1728B52AA6E4}">
                <adec:decorative xmlns:adec="http://schemas.microsoft.com/office/drawing/2017/decorative" val="1"/>
              </a:ext>
            </a:extLst>
          </p:cNvPr>
          <p:cNvPicPr>
            <a:picLocks noChangeAspect="1"/>
          </p:cNvPicPr>
          <p:nvPr/>
        </p:nvPicPr>
        <p:blipFill rotWithShape="1">
          <a:blip r:embed="rId3"/>
          <a:srcRect b="13837"/>
          <a:stretch/>
        </p:blipFill>
        <p:spPr>
          <a:xfrm>
            <a:off x="6801696" y="576950"/>
            <a:ext cx="4861759" cy="5900052"/>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sp>
        <p:nvSpPr>
          <p:cNvPr id="14" name="Title 1">
            <a:extLst>
              <a:ext uri="{FF2B5EF4-FFF2-40B4-BE49-F238E27FC236}">
                <a16:creationId xmlns:a16="http://schemas.microsoft.com/office/drawing/2014/main" id="{3F474FB1-E3BF-20A1-B921-BF928125BFA3}"/>
              </a:ext>
            </a:extLst>
          </p:cNvPr>
          <p:cNvSpPr>
            <a:spLocks noGrp="1"/>
          </p:cNvSpPr>
          <p:nvPr>
            <p:ph type="title"/>
          </p:nvPr>
        </p:nvSpPr>
        <p:spPr>
          <a:xfrm>
            <a:off x="1100667" y="425716"/>
            <a:ext cx="4995333" cy="1047750"/>
          </a:xfrm>
        </p:spPr>
        <p:txBody>
          <a:bodyPr/>
          <a:lstStyle/>
          <a:p>
            <a:r>
              <a:rPr lang="sv-SE" b="1" dirty="0"/>
              <a:t>Ledstråk</a:t>
            </a:r>
            <a:endParaRPr lang="en-US" dirty="0"/>
          </a:p>
        </p:txBody>
      </p:sp>
      <p:sp>
        <p:nvSpPr>
          <p:cNvPr id="16" name="Content Placeholder 2">
            <a:extLst>
              <a:ext uri="{FF2B5EF4-FFF2-40B4-BE49-F238E27FC236}">
                <a16:creationId xmlns:a16="http://schemas.microsoft.com/office/drawing/2014/main" id="{761F07D5-CB8A-E59A-E7EE-3294F03078BD}"/>
              </a:ext>
            </a:extLst>
          </p:cNvPr>
          <p:cNvSpPr>
            <a:spLocks noGrp="1"/>
          </p:cNvSpPr>
          <p:nvPr>
            <p:ph sz="quarter" idx="14"/>
          </p:nvPr>
        </p:nvSpPr>
        <p:spPr>
          <a:xfrm>
            <a:off x="1092200" y="2113722"/>
            <a:ext cx="5003800" cy="3756990"/>
          </a:xfrm>
        </p:spPr>
        <p:txBody>
          <a:bodyPr/>
          <a:lstStyle/>
          <a:p>
            <a:pPr marL="360045" indent="-360045">
              <a:buFont typeface="Arial" panose="020B0604020202020204" pitchFamily="34" charset="0"/>
              <a:buChar char="•"/>
            </a:pPr>
            <a:r>
              <a:rPr lang="sv-SE" dirty="0">
                <a:ea typeface="+mn-lt"/>
                <a:cs typeface="+mn-lt"/>
              </a:rPr>
              <a:t>Håll ledstråket fritt från hinder</a:t>
            </a:r>
            <a:endParaRPr lang="sv-SE" dirty="0"/>
          </a:p>
          <a:p>
            <a:pPr marL="360045" indent="-360045">
              <a:buFont typeface="Arial" panose="020B0604020202020204" pitchFamily="34" charset="0"/>
              <a:buChar char="•"/>
            </a:pPr>
            <a:r>
              <a:rPr lang="sv-SE" dirty="0">
                <a:ea typeface="+mn-lt"/>
                <a:cs typeface="+mn-lt"/>
              </a:rPr>
              <a:t>Ha 70 cm fri yta på båda sidor</a:t>
            </a:r>
            <a:endParaRPr lang="sv-SE" dirty="0"/>
          </a:p>
          <a:p>
            <a:pPr marL="360045" indent="-360045">
              <a:buFont typeface="Arial" panose="020B0604020202020204" pitchFamily="34" charset="0"/>
              <a:buChar char="•"/>
            </a:pPr>
            <a:r>
              <a:rPr lang="sv-SE" dirty="0">
                <a:ea typeface="+mn-lt"/>
                <a:cs typeface="+mn-lt"/>
              </a:rPr>
              <a:t>Täck inte ledstråket med mattor </a:t>
            </a:r>
            <a:r>
              <a:rPr lang="sv-SE" dirty="0"/>
              <a:t>där de byter riktning</a:t>
            </a:r>
          </a:p>
          <a:p>
            <a:endParaRPr lang="en-US" dirty="0"/>
          </a:p>
        </p:txBody>
      </p:sp>
      <p:cxnSp>
        <p:nvCxnSpPr>
          <p:cNvPr id="6" name="Rak koppling 5">
            <a:extLst>
              <a:ext uri="{FF2B5EF4-FFF2-40B4-BE49-F238E27FC236}">
                <a16:creationId xmlns:a16="http://schemas.microsoft.com/office/drawing/2014/main" id="{F14C6CA7-8E8F-E19F-CB33-67B0CEDDF941}"/>
              </a:ext>
              <a:ext uri="{C183D7F6-B498-43B3-948B-1728B52AA6E4}">
                <adec:decorative xmlns:adec="http://schemas.microsoft.com/office/drawing/2017/decorative" val="1"/>
              </a:ext>
            </a:extLst>
          </p:cNvPr>
          <p:cNvCxnSpPr>
            <a:cxnSpLocks/>
            <a:endCxn id="13" idx="1"/>
          </p:cNvCxnSpPr>
          <p:nvPr/>
        </p:nvCxnSpPr>
        <p:spPr>
          <a:xfrm flipV="1">
            <a:off x="6801696" y="576950"/>
            <a:ext cx="4861759" cy="5875444"/>
          </a:xfrm>
          <a:prstGeom prst="line">
            <a:avLst/>
          </a:prstGeom>
          <a:ln>
            <a:solidFill>
              <a:srgbClr val="FF0000"/>
            </a:solidFill>
          </a:ln>
        </p:spPr>
        <p:style>
          <a:lnRef idx="3">
            <a:schemeClr val="accent5"/>
          </a:lnRef>
          <a:fillRef idx="0">
            <a:schemeClr val="accent5"/>
          </a:fillRef>
          <a:effectRef idx="2">
            <a:schemeClr val="accent5"/>
          </a:effectRef>
          <a:fontRef idx="minor">
            <a:schemeClr val="tx1"/>
          </a:fontRef>
        </p:style>
      </p:cxnSp>
      <p:cxnSp>
        <p:nvCxnSpPr>
          <p:cNvPr id="7" name="Rak koppling 6">
            <a:extLst>
              <a:ext uri="{FF2B5EF4-FFF2-40B4-BE49-F238E27FC236}">
                <a16:creationId xmlns:a16="http://schemas.microsoft.com/office/drawing/2014/main" id="{3E943B8A-C020-3FA1-59C7-E07DF7E8E866}"/>
              </a:ext>
              <a:ext uri="{C183D7F6-B498-43B3-948B-1728B52AA6E4}">
                <adec:decorative xmlns:adec="http://schemas.microsoft.com/office/drawing/2017/decorative" val="1"/>
              </a:ext>
            </a:extLst>
          </p:cNvPr>
          <p:cNvCxnSpPr>
            <a:cxnSpLocks/>
            <a:stCxn id="13" idx="0"/>
          </p:cNvCxnSpPr>
          <p:nvPr/>
        </p:nvCxnSpPr>
        <p:spPr>
          <a:xfrm>
            <a:off x="6801696" y="576950"/>
            <a:ext cx="4553692" cy="5539645"/>
          </a:xfrm>
          <a:prstGeom prst="line">
            <a:avLst/>
          </a:prstGeom>
          <a:ln>
            <a:solidFill>
              <a:srgbClr val="FF0000"/>
            </a:solidFill>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1062165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Bildobjekt 10">
            <a:extLst>
              <a:ext uri="{FF2B5EF4-FFF2-40B4-BE49-F238E27FC236}">
                <a16:creationId xmlns:a16="http://schemas.microsoft.com/office/drawing/2014/main" id="{100F498E-10BC-9026-01DD-0F93B1D5CE1D}"/>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575" r="26164"/>
          <a:stretch/>
        </p:blipFill>
        <p:spPr>
          <a:xfrm>
            <a:off x="7239291" y="928348"/>
            <a:ext cx="3692312" cy="5199369"/>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sp>
        <p:nvSpPr>
          <p:cNvPr id="5" name="Rubrik 1">
            <a:extLst>
              <a:ext uri="{FF2B5EF4-FFF2-40B4-BE49-F238E27FC236}">
                <a16:creationId xmlns:a16="http://schemas.microsoft.com/office/drawing/2014/main" id="{14B623C6-77C2-17B9-ABCD-EB3308F03DA6}"/>
              </a:ext>
            </a:extLst>
          </p:cNvPr>
          <p:cNvSpPr txBox="1">
            <a:spLocks noGrp="1"/>
          </p:cNvSpPr>
          <p:nvPr>
            <p:ph type="title" idx="4294967295"/>
          </p:nvPr>
        </p:nvSpPr>
        <p:spPr>
          <a:xfrm>
            <a:off x="1092200" y="730283"/>
            <a:ext cx="8642350" cy="10477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sv-SE" sz="3300" b="1" i="0" u="none" strike="noStrike" kern="1200" cap="none" spc="0" normalizeH="0" baseline="0" noProof="0" dirty="0">
                <a:ln>
                  <a:noFill/>
                </a:ln>
                <a:solidFill>
                  <a:schemeClr val="tx1"/>
                </a:solidFill>
                <a:effectLst/>
                <a:uLnTx/>
                <a:uFillTx/>
                <a:latin typeface="+mj-lt"/>
                <a:ea typeface="+mj-ea"/>
                <a:cs typeface="+mj-cs"/>
              </a:rPr>
              <a:t>Hinderfri miljö</a:t>
            </a:r>
            <a:endParaRPr kumimoji="0" lang="sv-SE" sz="33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Platshållare för innehåll 2">
            <a:extLst>
              <a:ext uri="{FF2B5EF4-FFF2-40B4-BE49-F238E27FC236}">
                <a16:creationId xmlns:a16="http://schemas.microsoft.com/office/drawing/2014/main" id="{50C9FBBB-1F11-3508-B5B9-8FE5E372418B}"/>
              </a:ext>
            </a:extLst>
          </p:cNvPr>
          <p:cNvSpPr txBox="1">
            <a:spLocks/>
          </p:cNvSpPr>
          <p:nvPr/>
        </p:nvSpPr>
        <p:spPr>
          <a:xfrm>
            <a:off x="1092200" y="1933613"/>
            <a:ext cx="5474855" cy="3311526"/>
          </a:xfrm>
          <a:prstGeom prst="rect">
            <a:avLst/>
          </a:prstGeom>
        </p:spPr>
        <p:txBody>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360045" indent="-360045"/>
            <a:r>
              <a:rPr lang="sv-SE" dirty="0"/>
              <a:t>Håll viktiga funktioner fria från hinder</a:t>
            </a:r>
          </a:p>
          <a:p>
            <a:pPr marL="539115" lvl="1" indent="-180340"/>
            <a:r>
              <a:rPr lang="sv-SE" dirty="0"/>
              <a:t> Dörröppnare, automater, toalettdörrar</a:t>
            </a:r>
          </a:p>
          <a:p>
            <a:pPr marL="360045" indent="-360045"/>
            <a:r>
              <a:rPr lang="sv-SE" dirty="0"/>
              <a:t>Ha 70 cm fri yta runtom funktionerna</a:t>
            </a:r>
          </a:p>
          <a:p>
            <a:pPr marL="360045" indent="-360045"/>
            <a:r>
              <a:rPr lang="sv-SE" dirty="0"/>
              <a:t>Vanligt förekommande hinder</a:t>
            </a:r>
          </a:p>
          <a:p>
            <a:pPr marL="539115" lvl="1" indent="-180340"/>
            <a:r>
              <a:rPr lang="sv-SE" dirty="0"/>
              <a:t> Stolar, blomkrukor, skoställ, papperskorgar, roll-</a:t>
            </a:r>
            <a:r>
              <a:rPr lang="sv-SE" dirty="0" err="1"/>
              <a:t>ups</a:t>
            </a:r>
            <a:r>
              <a:rPr lang="sv-SE" dirty="0"/>
              <a:t>, tidningsställ</a:t>
            </a:r>
          </a:p>
          <a:p>
            <a:endParaRPr lang="sv-SE" dirty="0"/>
          </a:p>
        </p:txBody>
      </p:sp>
      <p:cxnSp>
        <p:nvCxnSpPr>
          <p:cNvPr id="2" name="Rak koppling 1">
            <a:extLst>
              <a:ext uri="{FF2B5EF4-FFF2-40B4-BE49-F238E27FC236}">
                <a16:creationId xmlns:a16="http://schemas.microsoft.com/office/drawing/2014/main" id="{02F0FC9B-4DAD-F163-5BC5-79E9CE823EF0}"/>
              </a:ext>
              <a:ext uri="{C183D7F6-B498-43B3-948B-1728B52AA6E4}">
                <adec:decorative xmlns:adec="http://schemas.microsoft.com/office/drawing/2017/decorative" val="1"/>
              </a:ext>
            </a:extLst>
          </p:cNvPr>
          <p:cNvCxnSpPr>
            <a:cxnSpLocks/>
            <a:stCxn id="11" idx="0"/>
          </p:cNvCxnSpPr>
          <p:nvPr/>
        </p:nvCxnSpPr>
        <p:spPr>
          <a:xfrm>
            <a:off x="7239291" y="928348"/>
            <a:ext cx="3474017" cy="4891684"/>
          </a:xfrm>
          <a:prstGeom prst="line">
            <a:avLst/>
          </a:prstGeom>
          <a:ln>
            <a:solidFill>
              <a:srgbClr val="FF0000"/>
            </a:solidFill>
          </a:ln>
        </p:spPr>
        <p:style>
          <a:lnRef idx="3">
            <a:schemeClr val="accent5"/>
          </a:lnRef>
          <a:fillRef idx="0">
            <a:schemeClr val="accent5"/>
          </a:fillRef>
          <a:effectRef idx="2">
            <a:schemeClr val="accent5"/>
          </a:effectRef>
          <a:fontRef idx="minor">
            <a:schemeClr val="tx1"/>
          </a:fontRef>
        </p:style>
      </p:cxnSp>
      <p:cxnSp>
        <p:nvCxnSpPr>
          <p:cNvPr id="8" name="Rak koppling 7">
            <a:extLst>
              <a:ext uri="{FF2B5EF4-FFF2-40B4-BE49-F238E27FC236}">
                <a16:creationId xmlns:a16="http://schemas.microsoft.com/office/drawing/2014/main" id="{09168505-21D2-9C76-4F82-BFBC09C90DA0}"/>
              </a:ext>
              <a:ext uri="{C183D7F6-B498-43B3-948B-1728B52AA6E4}">
                <adec:decorative xmlns:adec="http://schemas.microsoft.com/office/drawing/2017/decorative" val="1"/>
              </a:ext>
            </a:extLst>
          </p:cNvPr>
          <p:cNvCxnSpPr>
            <a:cxnSpLocks/>
            <a:stCxn id="11" idx="4"/>
            <a:endCxn id="11" idx="1"/>
          </p:cNvCxnSpPr>
          <p:nvPr/>
        </p:nvCxnSpPr>
        <p:spPr>
          <a:xfrm flipV="1">
            <a:off x="7239291" y="928348"/>
            <a:ext cx="3692312" cy="5199369"/>
          </a:xfrm>
          <a:prstGeom prst="line">
            <a:avLst/>
          </a:prstGeom>
          <a:ln>
            <a:solidFill>
              <a:srgbClr val="FF0000"/>
            </a:solidFill>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1228403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2462D54-508D-3ED7-8D9D-A0F79D7E5FB1}"/>
              </a:ext>
            </a:extLst>
          </p:cNvPr>
          <p:cNvSpPr>
            <a:spLocks noGrp="1"/>
          </p:cNvSpPr>
          <p:nvPr>
            <p:ph type="title"/>
          </p:nvPr>
        </p:nvSpPr>
        <p:spPr>
          <a:xfrm>
            <a:off x="1100667" y="425716"/>
            <a:ext cx="5584338" cy="1047750"/>
          </a:xfrm>
        </p:spPr>
        <p:txBody>
          <a:bodyPr/>
          <a:lstStyle/>
          <a:p>
            <a:r>
              <a:rPr lang="sv-SE" b="1" dirty="0"/>
              <a:t>RWC/Handikapptoalett</a:t>
            </a:r>
            <a:endParaRPr lang="en-US" dirty="0"/>
          </a:p>
        </p:txBody>
      </p:sp>
      <p:sp>
        <p:nvSpPr>
          <p:cNvPr id="10" name="Content Placeholder 2">
            <a:extLst>
              <a:ext uri="{FF2B5EF4-FFF2-40B4-BE49-F238E27FC236}">
                <a16:creationId xmlns:a16="http://schemas.microsoft.com/office/drawing/2014/main" id="{23004B49-ED55-EF51-C78A-110834F929C7}"/>
              </a:ext>
            </a:extLst>
          </p:cNvPr>
          <p:cNvSpPr>
            <a:spLocks noGrp="1"/>
          </p:cNvSpPr>
          <p:nvPr>
            <p:ph sz="quarter" idx="14"/>
          </p:nvPr>
        </p:nvSpPr>
        <p:spPr>
          <a:xfrm>
            <a:off x="1092200" y="2113722"/>
            <a:ext cx="5003800" cy="3756990"/>
          </a:xfrm>
        </p:spPr>
        <p:txBody>
          <a:bodyPr/>
          <a:lstStyle/>
          <a:p>
            <a:pPr marL="360045" indent="-360045">
              <a:buFont typeface="Arial" panose="020B0604020202020204" pitchFamily="34" charset="0"/>
              <a:buChar char="•"/>
            </a:pPr>
            <a:r>
              <a:rPr lang="en-US" dirty="0" err="1"/>
              <a:t>Avlastningshyllan</a:t>
            </a:r>
            <a:r>
              <a:rPr lang="en-US" dirty="0"/>
              <a:t> </a:t>
            </a:r>
            <a:r>
              <a:rPr lang="en-US" dirty="0" err="1"/>
              <a:t>fri</a:t>
            </a:r>
            <a:r>
              <a:rPr lang="en-US" dirty="0"/>
              <a:t> </a:t>
            </a:r>
            <a:r>
              <a:rPr lang="en-US" dirty="0" err="1"/>
              <a:t>från</a:t>
            </a:r>
            <a:r>
              <a:rPr lang="en-US" dirty="0"/>
              <a:t> </a:t>
            </a:r>
            <a:r>
              <a:rPr lang="en-US" dirty="0" err="1"/>
              <a:t>förvaring</a:t>
            </a:r>
            <a:endParaRPr lang="en-US" dirty="0"/>
          </a:p>
          <a:p>
            <a:pPr marL="360045" indent="-360045">
              <a:buFont typeface="Arial" panose="020B0604020202020204" pitchFamily="34" charset="0"/>
              <a:buChar char="•"/>
            </a:pPr>
            <a:r>
              <a:rPr lang="en-US" dirty="0" err="1"/>
              <a:t>Parfymfri</a:t>
            </a:r>
            <a:r>
              <a:rPr lang="en-US" dirty="0"/>
              <a:t> </a:t>
            </a:r>
            <a:r>
              <a:rPr lang="en-US" dirty="0" err="1"/>
              <a:t>tvål</a:t>
            </a:r>
            <a:endParaRPr lang="en-US" dirty="0"/>
          </a:p>
          <a:p>
            <a:pPr marL="360045" indent="-360045">
              <a:buFont typeface="Arial" panose="020B0604020202020204" pitchFamily="34" charset="0"/>
              <a:buChar char="•"/>
            </a:pPr>
            <a:r>
              <a:rPr lang="en-US" dirty="0" err="1"/>
              <a:t>Löst</a:t>
            </a:r>
            <a:r>
              <a:rPr lang="en-US" dirty="0"/>
              <a:t> </a:t>
            </a:r>
            <a:r>
              <a:rPr lang="en-US" dirty="0" err="1"/>
              <a:t>hängande</a:t>
            </a:r>
            <a:r>
              <a:rPr lang="en-US" dirty="0"/>
              <a:t> </a:t>
            </a:r>
            <a:r>
              <a:rPr lang="en-US" dirty="0" err="1"/>
              <a:t>sladd</a:t>
            </a:r>
            <a:r>
              <a:rPr lang="en-US" dirty="0"/>
              <a:t> </a:t>
            </a:r>
            <a:r>
              <a:rPr lang="en-US" dirty="0" err="1"/>
              <a:t>från</a:t>
            </a:r>
            <a:r>
              <a:rPr lang="en-US" dirty="0"/>
              <a:t> nödlarm</a:t>
            </a:r>
          </a:p>
          <a:p>
            <a:pPr marL="360045" indent="-360045">
              <a:buFont typeface="Arial" panose="020B0604020202020204" pitchFamily="34" charset="0"/>
              <a:buChar char="•"/>
            </a:pPr>
            <a:r>
              <a:rPr lang="en-US" dirty="0" err="1"/>
              <a:t>Toalettpapper</a:t>
            </a:r>
            <a:r>
              <a:rPr lang="en-US" dirty="0"/>
              <a:t> i </a:t>
            </a:r>
            <a:r>
              <a:rPr lang="en-US" dirty="0" err="1"/>
              <a:t>båda</a:t>
            </a:r>
            <a:r>
              <a:rPr lang="en-US" dirty="0"/>
              <a:t> </a:t>
            </a:r>
            <a:r>
              <a:rPr lang="en-US" dirty="0" err="1"/>
              <a:t>hållarna</a:t>
            </a:r>
            <a:r>
              <a:rPr lang="en-US" dirty="0"/>
              <a:t> </a:t>
            </a:r>
            <a:r>
              <a:rPr lang="en-US" dirty="0" err="1"/>
              <a:t>på</a:t>
            </a:r>
            <a:r>
              <a:rPr lang="en-US" dirty="0"/>
              <a:t> </a:t>
            </a:r>
            <a:r>
              <a:rPr lang="en-US" dirty="0" err="1"/>
              <a:t>armstöden</a:t>
            </a:r>
            <a:endParaRPr lang="en-US" dirty="0"/>
          </a:p>
          <a:p>
            <a:endParaRPr lang="en-US" dirty="0"/>
          </a:p>
        </p:txBody>
      </p:sp>
      <p:pic>
        <p:nvPicPr>
          <p:cNvPr id="3" name="Bildobjekt 2">
            <a:extLst>
              <a:ext uri="{FF2B5EF4-FFF2-40B4-BE49-F238E27FC236}">
                <a16:creationId xmlns:a16="http://schemas.microsoft.com/office/drawing/2014/main" id="{333411CF-9D4E-1033-202B-26FCA03D53DA}"/>
              </a:ext>
              <a:ext uri="{C183D7F6-B498-43B3-948B-1728B52AA6E4}">
                <adec:decorative xmlns:adec="http://schemas.microsoft.com/office/drawing/2017/decorative" val="1"/>
              </a:ext>
            </a:extLst>
          </p:cNvPr>
          <p:cNvPicPr>
            <a:picLocks noChangeAspect="1"/>
          </p:cNvPicPr>
          <p:nvPr/>
        </p:nvPicPr>
        <p:blipFill rotWithShape="1">
          <a:blip r:embed="rId3"/>
          <a:srcRect l="21462" r="2524" b="2"/>
          <a:stretch/>
        </p:blipFill>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cxnSp>
        <p:nvCxnSpPr>
          <p:cNvPr id="4" name="Rak koppling 3">
            <a:extLst>
              <a:ext uri="{FF2B5EF4-FFF2-40B4-BE49-F238E27FC236}">
                <a16:creationId xmlns:a16="http://schemas.microsoft.com/office/drawing/2014/main" id="{8DD39F1F-693E-87F1-35F8-6CFA339E7C4C}"/>
              </a:ext>
              <a:ext uri="{C183D7F6-B498-43B3-948B-1728B52AA6E4}">
                <adec:decorative xmlns:adec="http://schemas.microsoft.com/office/drawing/2017/decorative" val="1"/>
              </a:ext>
            </a:extLst>
          </p:cNvPr>
          <p:cNvCxnSpPr>
            <a:cxnSpLocks/>
          </p:cNvCxnSpPr>
          <p:nvPr/>
        </p:nvCxnSpPr>
        <p:spPr>
          <a:xfrm>
            <a:off x="6801696" y="405606"/>
            <a:ext cx="4677731" cy="5735702"/>
          </a:xfrm>
          <a:prstGeom prst="line">
            <a:avLst/>
          </a:prstGeom>
          <a:ln>
            <a:solidFill>
              <a:srgbClr val="FF0000"/>
            </a:solidFill>
          </a:ln>
        </p:spPr>
        <p:style>
          <a:lnRef idx="3">
            <a:schemeClr val="accent5"/>
          </a:lnRef>
          <a:fillRef idx="0">
            <a:schemeClr val="accent5"/>
          </a:fillRef>
          <a:effectRef idx="2">
            <a:schemeClr val="accent5"/>
          </a:effectRef>
          <a:fontRef idx="minor">
            <a:schemeClr val="tx1"/>
          </a:fontRef>
        </p:style>
      </p:cxnSp>
      <p:cxnSp>
        <p:nvCxnSpPr>
          <p:cNvPr id="6" name="Rak koppling 5">
            <a:extLst>
              <a:ext uri="{FF2B5EF4-FFF2-40B4-BE49-F238E27FC236}">
                <a16:creationId xmlns:a16="http://schemas.microsoft.com/office/drawing/2014/main" id="{970EAA7D-D851-89DF-F000-1185CC13FD49}"/>
              </a:ext>
              <a:ext uri="{C183D7F6-B498-43B3-948B-1728B52AA6E4}">
                <adec:decorative xmlns:adec="http://schemas.microsoft.com/office/drawing/2017/decorative" val="1"/>
              </a:ext>
            </a:extLst>
          </p:cNvPr>
          <p:cNvCxnSpPr>
            <a:cxnSpLocks/>
            <a:endCxn id="3" idx="4"/>
          </p:cNvCxnSpPr>
          <p:nvPr/>
        </p:nvCxnSpPr>
        <p:spPr>
          <a:xfrm flipH="1">
            <a:off x="6801696" y="380998"/>
            <a:ext cx="5002954" cy="6071396"/>
          </a:xfrm>
          <a:prstGeom prst="line">
            <a:avLst/>
          </a:prstGeom>
          <a:ln>
            <a:solidFill>
              <a:srgbClr val="FF0000"/>
            </a:solidFill>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4074662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163C005A-E28E-C3EB-8395-336E32FDDFC4}"/>
              </a:ext>
            </a:extLst>
          </p:cNvPr>
          <p:cNvSpPr>
            <a:spLocks noGrp="1"/>
          </p:cNvSpPr>
          <p:nvPr>
            <p:ph type="title"/>
          </p:nvPr>
        </p:nvSpPr>
        <p:spPr/>
        <p:txBody>
          <a:bodyPr/>
          <a:lstStyle/>
          <a:p>
            <a:r>
              <a:rPr lang="sv-SE" dirty="0"/>
              <a:t>Goda exempel</a:t>
            </a:r>
          </a:p>
        </p:txBody>
      </p:sp>
      <p:pic>
        <p:nvPicPr>
          <p:cNvPr id="7" name="Bildobjekt 6">
            <a:extLst>
              <a:ext uri="{FF2B5EF4-FFF2-40B4-BE49-F238E27FC236}">
                <a16:creationId xmlns:a16="http://schemas.microsoft.com/office/drawing/2014/main" id="{397BD124-5260-FA23-B562-F3F0EFEDCD1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763242" y="2175681"/>
            <a:ext cx="6102654" cy="4256601"/>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pic>
        <p:nvPicPr>
          <p:cNvPr id="8" name="Bildobjekt 7">
            <a:extLst>
              <a:ext uri="{FF2B5EF4-FFF2-40B4-BE49-F238E27FC236}">
                <a16:creationId xmlns:a16="http://schemas.microsoft.com/office/drawing/2014/main" id="{2C9B266F-7FB9-8BAE-10F7-DAD5ED6CE1FE}"/>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16859" y="2175682"/>
            <a:ext cx="4589329" cy="4256602"/>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spTree>
    <p:extLst>
      <p:ext uri="{BB962C8B-B14F-4D97-AF65-F5344CB8AC3E}">
        <p14:creationId xmlns:p14="http://schemas.microsoft.com/office/powerpoint/2010/main" val="3462999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A8CBC4C-186E-B9DE-A90B-F97A18D6FAA3}"/>
              </a:ext>
            </a:extLst>
          </p:cNvPr>
          <p:cNvSpPr>
            <a:spLocks noGrp="1"/>
          </p:cNvSpPr>
          <p:nvPr>
            <p:ph type="title"/>
          </p:nvPr>
        </p:nvSpPr>
        <p:spPr>
          <a:xfrm>
            <a:off x="1100667" y="425716"/>
            <a:ext cx="6728100" cy="1047750"/>
          </a:xfrm>
        </p:spPr>
        <p:txBody>
          <a:bodyPr anchor="b">
            <a:normAutofit/>
          </a:bodyPr>
          <a:lstStyle/>
          <a:p>
            <a:r>
              <a:rPr lang="sv-SE" dirty="0"/>
              <a:t>Goda exempel (fortsättning)</a:t>
            </a:r>
          </a:p>
        </p:txBody>
      </p:sp>
      <p:pic>
        <p:nvPicPr>
          <p:cNvPr id="8" name="Platshållare för innehåll 4">
            <a:extLst>
              <a:ext uri="{FF2B5EF4-FFF2-40B4-BE49-F238E27FC236}">
                <a16:creationId xmlns:a16="http://schemas.microsoft.com/office/drawing/2014/main" id="{B0404C87-7B5F-6E90-93C3-78CAA870804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80295" y="2212754"/>
            <a:ext cx="5172167" cy="387912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pic>
        <p:nvPicPr>
          <p:cNvPr id="9" name="Bildobjekt 8">
            <a:extLst>
              <a:ext uri="{FF2B5EF4-FFF2-40B4-BE49-F238E27FC236}">
                <a16:creationId xmlns:a16="http://schemas.microsoft.com/office/drawing/2014/main" id="{758F4305-1FF8-1505-CC53-0DB3091FEEE3}"/>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096000" y="2212746"/>
            <a:ext cx="5332143" cy="3879135"/>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spTree>
    <p:extLst>
      <p:ext uri="{BB962C8B-B14F-4D97-AF65-F5344CB8AC3E}">
        <p14:creationId xmlns:p14="http://schemas.microsoft.com/office/powerpoint/2010/main" val="852243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A9F24EF0-ED9C-2CB9-9B90-68B3BB1F0F21}"/>
              </a:ext>
            </a:extLst>
          </p:cNvPr>
          <p:cNvSpPr>
            <a:spLocks noGrp="1"/>
          </p:cNvSpPr>
          <p:nvPr>
            <p:ph type="title"/>
          </p:nvPr>
        </p:nvSpPr>
        <p:spPr>
          <a:xfrm>
            <a:off x="1100667" y="278212"/>
            <a:ext cx="8642350" cy="1047750"/>
          </a:xfrm>
        </p:spPr>
        <p:txBody>
          <a:bodyPr anchor="b">
            <a:normAutofit/>
          </a:bodyPr>
          <a:lstStyle/>
          <a:p>
            <a:r>
              <a:rPr lang="sv-SE" b="1" dirty="0"/>
              <a:t>TD - </a:t>
            </a:r>
            <a:r>
              <a:rPr lang="sv-SE" b="1" dirty="0" err="1"/>
              <a:t>tillgänglighetsdatabasen</a:t>
            </a:r>
            <a:endParaRPr lang="sv-SE" dirty="0"/>
          </a:p>
        </p:txBody>
      </p:sp>
      <p:pic>
        <p:nvPicPr>
          <p:cNvPr id="7" name="Bildobjekt 6">
            <a:extLst>
              <a:ext uri="{FF2B5EF4-FFF2-40B4-BE49-F238E27FC236}">
                <a16:creationId xmlns:a16="http://schemas.microsoft.com/office/drawing/2014/main" id="{F15E2E9F-43C5-CF5C-FC3F-92F04A71C7B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740828" y="1773237"/>
            <a:ext cx="7701221" cy="3311526"/>
          </a:xfrm>
          <a:prstGeom prst="rect">
            <a:avLst/>
          </a:prstGeom>
          <a:noFill/>
        </p:spPr>
      </p:pic>
      <p:sp>
        <p:nvSpPr>
          <p:cNvPr id="9" name="textruta 8">
            <a:extLst>
              <a:ext uri="{FF2B5EF4-FFF2-40B4-BE49-F238E27FC236}">
                <a16:creationId xmlns:a16="http://schemas.microsoft.com/office/drawing/2014/main" id="{9404AB46-F4F7-D9C2-59B7-7A1DB64042C5}"/>
              </a:ext>
            </a:extLst>
          </p:cNvPr>
          <p:cNvSpPr txBox="1"/>
          <p:nvPr/>
        </p:nvSpPr>
        <p:spPr>
          <a:xfrm>
            <a:off x="1740828" y="5532038"/>
            <a:ext cx="2373086" cy="1323439"/>
          </a:xfrm>
          <a:prstGeom prst="rect">
            <a:avLst/>
          </a:prstGeom>
          <a:noFill/>
        </p:spPr>
        <p:txBody>
          <a:bodyPr wrap="square" rtlCol="0">
            <a:spAutoFit/>
          </a:bodyPr>
          <a:lstStyle/>
          <a:p>
            <a:r>
              <a:rPr lang="sv-SE" sz="2000" dirty="0">
                <a:hlinkClick r:id="rId4"/>
              </a:rPr>
              <a:t>www.t-d.se</a:t>
            </a:r>
            <a:endParaRPr lang="sv-SE" sz="2000" dirty="0"/>
          </a:p>
          <a:p>
            <a:endParaRPr lang="sv-SE" sz="2000" dirty="0"/>
          </a:p>
          <a:p>
            <a:r>
              <a:rPr lang="sv-SE" sz="2000" dirty="0">
                <a:hlinkClick r:id="rId5"/>
              </a:rPr>
              <a:t>Filmen om TD</a:t>
            </a:r>
            <a:endParaRPr lang="sv-SE" sz="2000" dirty="0"/>
          </a:p>
          <a:p>
            <a:endParaRPr lang="sv-SE" sz="2000" dirty="0"/>
          </a:p>
        </p:txBody>
      </p:sp>
    </p:spTree>
    <p:extLst>
      <p:ext uri="{BB962C8B-B14F-4D97-AF65-F5344CB8AC3E}">
        <p14:creationId xmlns:p14="http://schemas.microsoft.com/office/powerpoint/2010/main" val="2834257138"/>
      </p:ext>
    </p:extLst>
  </p:cSld>
  <p:clrMapOvr>
    <a:masterClrMapping/>
  </p:clrMapOvr>
</p:sld>
</file>

<file path=ppt/theme/theme1.xml><?xml version="1.0" encoding="utf-8"?>
<a:theme xmlns:a="http://schemas.openxmlformats.org/drawingml/2006/main" name="VGR">
  <a:themeElements>
    <a:clrScheme name="Anpassat 2">
      <a:dk1>
        <a:sysClr val="windowText" lastClr="000000"/>
      </a:dk1>
      <a:lt1>
        <a:sysClr val="window" lastClr="FFFFFF"/>
      </a:lt1>
      <a:dk2>
        <a:srgbClr val="000000"/>
      </a:dk2>
      <a:lt2>
        <a:srgbClr val="E7E1DF"/>
      </a:lt2>
      <a:accent1>
        <a:srgbClr val="37474F"/>
      </a:accent1>
      <a:accent2>
        <a:srgbClr val="FFC107"/>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635DE0E7-75C3-4F78-9909-AD53AE1B2CF9}" vid="{720A7FF2-73C2-43F4-B394-02621CE97AC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Helheten</Template>
  <TotalTime>268</TotalTime>
  <Words>1065</Words>
  <Application>Microsoft Office PowerPoint</Application>
  <PresentationFormat>Bredbild</PresentationFormat>
  <Paragraphs>114</Paragraphs>
  <Slides>11</Slides>
  <Notes>10</Notes>
  <HiddenSlides>0</HiddenSlides>
  <MMClips>0</MMClips>
  <ScaleCrop>false</ScaleCrop>
  <HeadingPairs>
    <vt:vector size="6" baseType="variant">
      <vt:variant>
        <vt:lpstr>Använt teckensnitt</vt:lpstr>
      </vt:variant>
      <vt:variant>
        <vt:i4>4</vt:i4>
      </vt:variant>
      <vt:variant>
        <vt:lpstr>Tema</vt:lpstr>
      </vt:variant>
      <vt:variant>
        <vt:i4>1</vt:i4>
      </vt:variant>
      <vt:variant>
        <vt:lpstr>Bildrubriker</vt:lpstr>
      </vt:variant>
      <vt:variant>
        <vt:i4>11</vt:i4>
      </vt:variant>
    </vt:vector>
  </HeadingPairs>
  <TitlesOfParts>
    <vt:vector size="16" baseType="lpstr">
      <vt:lpstr>Arial</vt:lpstr>
      <vt:lpstr>Calibri</vt:lpstr>
      <vt:lpstr>Symbol</vt:lpstr>
      <vt:lpstr>Verdana</vt:lpstr>
      <vt:lpstr>VGR</vt:lpstr>
      <vt:lpstr>Tillgängliga och användbara miljöer</vt:lpstr>
      <vt:lpstr>Tillgängliga miljöer</vt:lpstr>
      <vt:lpstr>Startsida för domänen fysisk tillgänglighet</vt:lpstr>
      <vt:lpstr>Ledstråk</vt:lpstr>
      <vt:lpstr>Hinderfri miljö</vt:lpstr>
      <vt:lpstr>RWC/Handikapptoalett</vt:lpstr>
      <vt:lpstr>Goda exempel</vt:lpstr>
      <vt:lpstr>Goda exempel (fortsättning)</vt:lpstr>
      <vt:lpstr>TD - tillgänglighetsdatabasen</vt:lpstr>
      <vt:lpstr>Kontakta oss vid ytterligare frågor</vt:lpstr>
      <vt:lpstr>Logotyp VGR</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Tillgängliga och användbara miljöer</dc:title>
  <dc:creator>Tim Andersson</dc:creator>
  <keywords/>
  <lastModifiedBy>Tim Andersson</lastModifiedBy>
  <revision>10</revision>
  <dcterms:created xsi:type="dcterms:W3CDTF">2023-05-30T06:23:08.0000000Z</dcterms:created>
  <dcterms:modified xsi:type="dcterms:W3CDTF">2024-02-21T09:46:22.0000000Z</dcterms:modified>
</coreProperties>
</file>