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&#65279;<?xml version="1.0" encoding="utf-8"?><Relationships xmlns="http://schemas.openxmlformats.org/package/2006/relationships"><Relationship Type="http://schemas.openxmlformats.org/package/2006/relationships/metadata/core-properties" Target="docProps/core.xml" Id="rId3" /><Relationship Type="http://schemas.openxmlformats.org/package/2006/relationships/metadata/thumbnail" Target="docProps/thumbnail.jpeg" Id="rId2" /><Relationship Type="http://schemas.openxmlformats.org/officeDocument/2006/relationships/officeDocument" Target="ppt/presentation.xml" Id="rId1" /><Relationship Type="http://schemas.openxmlformats.org/officeDocument/2006/relationships/extended-properties" Target="docProps/app.xml" Id="rId4" /></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5"/>
  </p:sldMasterIdLst>
  <p:notesMasterIdLst>
    <p:notesMasterId r:id="rId27"/>
  </p:notesMasterIdLst>
  <p:handoutMasterIdLst>
    <p:handoutMasterId r:id="rId28"/>
  </p:handoutMasterIdLst>
  <p:sldIdLst>
    <p:sldId id="584" r:id="rId6"/>
    <p:sldId id="294" r:id="rId7"/>
    <p:sldId id="603" r:id="rId8"/>
    <p:sldId id="605" r:id="rId9"/>
    <p:sldId id="297" r:id="rId10"/>
    <p:sldId id="582" r:id="rId11"/>
    <p:sldId id="299" r:id="rId12"/>
    <p:sldId id="300" r:id="rId13"/>
    <p:sldId id="583" r:id="rId14"/>
    <p:sldId id="590" r:id="rId15"/>
    <p:sldId id="295" r:id="rId16"/>
    <p:sldId id="296" r:id="rId17"/>
    <p:sldId id="591" r:id="rId18"/>
    <p:sldId id="592" r:id="rId19"/>
    <p:sldId id="593" r:id="rId20"/>
    <p:sldId id="594" r:id="rId21"/>
    <p:sldId id="595" r:id="rId22"/>
    <p:sldId id="302" r:id="rId23"/>
    <p:sldId id="303" r:id="rId24"/>
    <p:sldId id="301" r:id="rId25"/>
    <p:sldId id="290" r:id="rId26"/>
  </p:sldIdLst>
  <p:sldSz cx="12192000" cy="6858000"/>
  <p:notesSz cx="6797675" cy="9926638"/>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3B4B98B0-60AC-42C2-AFA5-B58CD77FA1E5}">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just format 1 - Dekorfärg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9" autoAdjust="0"/>
    <p:restoredTop sz="80902" autoAdjust="0"/>
  </p:normalViewPr>
  <p:slideViewPr>
    <p:cSldViewPr snapToGrid="0">
      <p:cViewPr varScale="1">
        <p:scale>
          <a:sx n="91" d="100"/>
          <a:sy n="91" d="100"/>
        </p:scale>
        <p:origin x="1350" y="90"/>
      </p:cViewPr>
      <p:guideLst/>
    </p:cSldViewPr>
  </p:slideViewPr>
  <p:outlineViewPr>
    <p:cViewPr>
      <p:scale>
        <a:sx n="33" d="100"/>
        <a:sy n="33" d="100"/>
      </p:scale>
      <p:origin x="0" y="-4482"/>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91" d="100"/>
          <a:sy n="91" d="100"/>
        </p:scale>
        <p:origin x="2820" y="78"/>
      </p:cViewPr>
      <p:guideLst/>
    </p:cSldViewPr>
  </p:notesViewPr>
  <p:gridSpacing cx="72008" cy="72008"/>
</p:viewPr>
</file>

<file path=ppt/_rels/presentation.xml.rels>&#65279;<?xml version="1.0" encoding="utf-8"?><Relationships xmlns="http://schemas.openxmlformats.org/package/2006/relationships"><Relationship Type="http://schemas.openxmlformats.org/officeDocument/2006/relationships/slide" Target="slides/slide3.xml" Id="rId8" /><Relationship Type="http://schemas.openxmlformats.org/officeDocument/2006/relationships/slide" Target="slides/slide8.xml" Id="rId13" /><Relationship Type="http://schemas.openxmlformats.org/officeDocument/2006/relationships/slide" Target="slides/slide13.xml" Id="rId18" /><Relationship Type="http://schemas.openxmlformats.org/officeDocument/2006/relationships/slide" Target="slides/slide21.xml" Id="rId26" /><Relationship Type="http://schemas.openxmlformats.org/officeDocument/2006/relationships/slide" Target="slides/slide16.xml" Id="rId21" /><Relationship Type="http://schemas.openxmlformats.org/officeDocument/2006/relationships/slide" Target="slides/slide2.xml" Id="rId7" /><Relationship Type="http://schemas.openxmlformats.org/officeDocument/2006/relationships/slide" Target="slides/slide7.xml" Id="rId12" /><Relationship Type="http://schemas.openxmlformats.org/officeDocument/2006/relationships/slide" Target="slides/slide12.xml" Id="rId17" /><Relationship Type="http://schemas.openxmlformats.org/officeDocument/2006/relationships/slide" Target="slides/slide20.xml" Id="rId25" /><Relationship Type="http://schemas.openxmlformats.org/officeDocument/2006/relationships/slide" Target="slides/slide11.xml" Id="rId16" /><Relationship Type="http://schemas.openxmlformats.org/officeDocument/2006/relationships/slide" Target="slides/slide15.xml" Id="rId20" /><Relationship Type="http://schemas.openxmlformats.org/officeDocument/2006/relationships/presProps" Target="presProps.xml" Id="rId29" /><Relationship Type="http://schemas.openxmlformats.org/officeDocument/2006/relationships/slide" Target="slides/slide1.xml" Id="rId6" /><Relationship Type="http://schemas.openxmlformats.org/officeDocument/2006/relationships/slide" Target="slides/slide6.xml" Id="rId11" /><Relationship Type="http://schemas.openxmlformats.org/officeDocument/2006/relationships/slide" Target="slides/slide19.xml" Id="rId24" /><Relationship Type="http://schemas.openxmlformats.org/officeDocument/2006/relationships/tableStyles" Target="tableStyles.xml" Id="rId32" /><Relationship Type="http://schemas.openxmlformats.org/officeDocument/2006/relationships/slideMaster" Target="slideMasters/slideMaster1.xml" Id="rId5" /><Relationship Type="http://schemas.openxmlformats.org/officeDocument/2006/relationships/slide" Target="slides/slide10.xml" Id="rId15" /><Relationship Type="http://schemas.openxmlformats.org/officeDocument/2006/relationships/slide" Target="slides/slide18.xml" Id="rId23" /><Relationship Type="http://schemas.openxmlformats.org/officeDocument/2006/relationships/handoutMaster" Target="handoutMasters/handoutMaster1.xml" Id="rId28" /><Relationship Type="http://schemas.openxmlformats.org/officeDocument/2006/relationships/slide" Target="slides/slide5.xml" Id="rId10" /><Relationship Type="http://schemas.openxmlformats.org/officeDocument/2006/relationships/slide" Target="slides/slide14.xml" Id="rId19" /><Relationship Type="http://schemas.openxmlformats.org/officeDocument/2006/relationships/theme" Target="theme/theme1.xml" Id="rId31" /><Relationship Type="http://schemas.openxmlformats.org/officeDocument/2006/relationships/slide" Target="slides/slide4.xml" Id="rId9" /><Relationship Type="http://schemas.openxmlformats.org/officeDocument/2006/relationships/slide" Target="slides/slide9.xml" Id="rId14" /><Relationship Type="http://schemas.openxmlformats.org/officeDocument/2006/relationships/slide" Target="slides/slide17.xml" Id="rId22" /><Relationship Type="http://schemas.openxmlformats.org/officeDocument/2006/relationships/notesMaster" Target="notesMasters/notesMaster1.xml" Id="rId27" /><Relationship Type="http://schemas.openxmlformats.org/officeDocument/2006/relationships/viewProps" Target="viewProps.xml" Id="rId30" /></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a:extLst>
              <a:ext uri="{FF2B5EF4-FFF2-40B4-BE49-F238E27FC236}">
                <a16:creationId xmlns:a16="http://schemas.microsoft.com/office/drawing/2014/main" id="{EA9C0E35-84B6-7F5A-0DF4-954D903BFE79}"/>
              </a:ext>
            </a:extLst>
          </p:cNvPr>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sv-SE"/>
          </a:p>
        </p:txBody>
      </p:sp>
      <p:sp>
        <p:nvSpPr>
          <p:cNvPr id="3" name="Platshållare för datum 2">
            <a:extLst>
              <a:ext uri="{FF2B5EF4-FFF2-40B4-BE49-F238E27FC236}">
                <a16:creationId xmlns:a16="http://schemas.microsoft.com/office/drawing/2014/main" id="{59C67742-94E7-A406-2FD2-37F9B6E3C97B}"/>
              </a:ext>
            </a:extLst>
          </p:cNvPr>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85195CB1-8D9E-4D39-BD5A-3714F899CBAC}" type="datetimeFigureOut">
              <a:rPr lang="sv-SE" smtClean="0"/>
              <a:t>2023-10-04</a:t>
            </a:fld>
            <a:endParaRPr lang="sv-SE"/>
          </a:p>
        </p:txBody>
      </p:sp>
      <p:sp>
        <p:nvSpPr>
          <p:cNvPr id="4" name="Platshållare för sidfot 3">
            <a:extLst>
              <a:ext uri="{FF2B5EF4-FFF2-40B4-BE49-F238E27FC236}">
                <a16:creationId xmlns:a16="http://schemas.microsoft.com/office/drawing/2014/main" id="{BEA470E6-6438-A282-EB64-049EBCB70A93}"/>
              </a:ext>
            </a:extLst>
          </p:cNvPr>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sv-SE"/>
          </a:p>
        </p:txBody>
      </p:sp>
      <p:sp>
        <p:nvSpPr>
          <p:cNvPr id="5" name="Platshållare för bildnummer 4">
            <a:extLst>
              <a:ext uri="{FF2B5EF4-FFF2-40B4-BE49-F238E27FC236}">
                <a16:creationId xmlns:a16="http://schemas.microsoft.com/office/drawing/2014/main" id="{F6DED696-253C-AAC0-DB7E-65090849E052}"/>
              </a:ext>
            </a:extLst>
          </p:cNvPr>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F3B10E5F-6630-4A69-9755-6CD736F11B39}" type="slidenum">
              <a:rPr lang="sv-SE" smtClean="0"/>
              <a:t>‹#›</a:t>
            </a:fld>
            <a:endParaRPr lang="sv-SE"/>
          </a:p>
        </p:txBody>
      </p:sp>
    </p:spTree>
    <p:extLst>
      <p:ext uri="{BB962C8B-B14F-4D97-AF65-F5344CB8AC3E}">
        <p14:creationId xmlns:p14="http://schemas.microsoft.com/office/powerpoint/2010/main" val="4105902991"/>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3127" userDrawn="1">
          <p15:clr>
            <a:srgbClr val="F26B43"/>
          </p15:clr>
        </p15:guide>
        <p15:guide id="2" pos="2141"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CD69FF5E-32DB-4A63-9882-8F301C111A15}" type="datetimeFigureOut">
              <a:rPr lang="sv-SE" smtClean="0"/>
              <a:t>2023-10-04</a:t>
            </a:fld>
            <a:endParaRPr lang="sv-SE"/>
          </a:p>
        </p:txBody>
      </p:sp>
      <p:sp>
        <p:nvSpPr>
          <p:cNvPr id="4" name="Platshållare för bildobjekt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055BFA82-BD73-4185-B828-63168F0B5499}" type="slidenum">
              <a:rPr lang="sv-SE" smtClean="0"/>
              <a:t>‹#›</a:t>
            </a:fld>
            <a:endParaRPr lang="sv-SE"/>
          </a:p>
        </p:txBody>
      </p:sp>
    </p:spTree>
    <p:extLst>
      <p:ext uri="{BB962C8B-B14F-4D97-AF65-F5344CB8AC3E}">
        <p14:creationId xmlns:p14="http://schemas.microsoft.com/office/powerpoint/2010/main" val="21394257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3127" userDrawn="1">
          <p15:clr>
            <a:srgbClr val="F26B43"/>
          </p15:clr>
        </p15:guide>
        <p15:guide id="2" pos="2141"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fysisktillganglighet.vgregion.se/"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fysisktillganglighet.vgregion.se/verktyg/"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1</a:t>
            </a:fld>
            <a:endParaRPr lang="sv-SE" dirty="0"/>
          </a:p>
        </p:txBody>
      </p:sp>
    </p:spTree>
    <p:extLst>
      <p:ext uri="{BB962C8B-B14F-4D97-AF65-F5344CB8AC3E}">
        <p14:creationId xmlns:p14="http://schemas.microsoft.com/office/powerpoint/2010/main" val="10908151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342900" lvl="0" indent="-342900">
              <a:lnSpc>
                <a:spcPct val="107000"/>
              </a:lnSpc>
              <a:spcAft>
                <a:spcPts val="800"/>
              </a:spcAft>
              <a:buFont typeface="Symbol" panose="05050102010706020507" pitchFamily="18" charset="2"/>
              <a:buChar char=""/>
            </a:pPr>
            <a:r>
              <a:rPr lang="sv-SE" sz="1800" b="1" dirty="0">
                <a:effectLst/>
                <a:latin typeface="Calibri" panose="020F0502020204030204" pitchFamily="34" charset="0"/>
                <a:ea typeface="Calibri" panose="020F0502020204030204" pitchFamily="34" charset="0"/>
                <a:cs typeface="Times New Roman" panose="02020603050405020304" pitchFamily="18" charset="0"/>
              </a:rPr>
              <a:t>Startsida</a:t>
            </a:r>
            <a:endParaRPr lang="sv-SE"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sv-SE" sz="1800" b="1"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https://fysisktillganglighet.vgregion.se/</a:t>
            </a:r>
            <a:endParaRPr lang="sv-SE"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sv-SE" sz="1800" dirty="0">
                <a:effectLst/>
                <a:latin typeface="Calibri" panose="020F0502020204030204" pitchFamily="34" charset="0"/>
                <a:ea typeface="Calibri" panose="020F0502020204030204" pitchFamily="34" charset="0"/>
                <a:cs typeface="Times New Roman" panose="02020603050405020304" pitchFamily="18" charset="0"/>
              </a:rPr>
              <a:t>Samlad information om tillgänglig och användbar miljö. </a:t>
            </a:r>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10</a:t>
            </a:fld>
            <a:endParaRPr lang="sv-SE"/>
          </a:p>
        </p:txBody>
      </p:sp>
    </p:spTree>
    <p:extLst>
      <p:ext uri="{BB962C8B-B14F-4D97-AF65-F5344CB8AC3E}">
        <p14:creationId xmlns:p14="http://schemas.microsoft.com/office/powerpoint/2010/main" val="16523768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200" dirty="0">
                <a:effectLst/>
                <a:latin typeface="Calibri" panose="020F0502020204030204" pitchFamily="34" charset="0"/>
                <a:ea typeface="Calibri" panose="020F0502020204030204" pitchFamily="34" charset="0"/>
                <a:cs typeface="Times New Roman" panose="02020603050405020304" pitchFamily="18" charset="0"/>
              </a:rPr>
              <a:t>Under rubriken </a:t>
            </a:r>
            <a:r>
              <a:rPr lang="sv-SE" sz="1200" b="1" dirty="0">
                <a:effectLst/>
                <a:latin typeface="Calibri" panose="020F0502020204030204" pitchFamily="34" charset="0"/>
                <a:ea typeface="Calibri" panose="020F0502020204030204" pitchFamily="34" charset="0"/>
                <a:cs typeface="Times New Roman" panose="02020603050405020304" pitchFamily="18" charset="0"/>
              </a:rPr>
              <a:t>”Åtgärder och uppföljning”</a:t>
            </a:r>
            <a:r>
              <a:rPr lang="sv-SE" sz="1200" dirty="0">
                <a:effectLst/>
                <a:latin typeface="Calibri" panose="020F0502020204030204" pitchFamily="34" charset="0"/>
                <a:ea typeface="Calibri" panose="020F0502020204030204" pitchFamily="34" charset="0"/>
                <a:cs typeface="Times New Roman" panose="02020603050405020304" pitchFamily="18" charset="0"/>
              </a:rPr>
              <a:t> finns information om TD-uppföljningsrapport. Rapporterna möjliggör uppföljning av gul- respektive grön standard i olika skeden, både som utvärdering av en fastighet men även som kontroll på att man fått det man beställt tex vid projektering. </a:t>
            </a:r>
            <a:br>
              <a:rPr lang="sv-SE" sz="1200" dirty="0">
                <a:effectLst/>
                <a:latin typeface="Calibri" panose="020F0502020204030204" pitchFamily="34" charset="0"/>
                <a:ea typeface="Calibri" panose="020F0502020204030204" pitchFamily="34" charset="0"/>
                <a:cs typeface="Times New Roman" panose="02020603050405020304" pitchFamily="18" charset="0"/>
              </a:rPr>
            </a:br>
            <a:r>
              <a:rPr lang="sv-SE" sz="1200" dirty="0">
                <a:effectLst/>
                <a:latin typeface="Calibri" panose="020F0502020204030204" pitchFamily="34" charset="0"/>
                <a:ea typeface="Calibri" panose="020F0502020204030204" pitchFamily="34" charset="0"/>
                <a:cs typeface="Times New Roman" panose="02020603050405020304" pitchFamily="18" charset="0"/>
              </a:rPr>
              <a:t> Det finns även tre rubriker som omfattar Tillgänglighetsenheten, Stöd till verksamheten och Funktionsnedsättning.</a:t>
            </a:r>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11</a:t>
            </a:fld>
            <a:endParaRPr lang="sv-SE"/>
          </a:p>
        </p:txBody>
      </p:sp>
    </p:spTree>
    <p:extLst>
      <p:ext uri="{BB962C8B-B14F-4D97-AF65-F5344CB8AC3E}">
        <p14:creationId xmlns:p14="http://schemas.microsoft.com/office/powerpoint/2010/main" val="595485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342900" lvl="0" indent="-342900">
              <a:lnSpc>
                <a:spcPct val="107000"/>
              </a:lnSpc>
              <a:spcAft>
                <a:spcPts val="800"/>
              </a:spcAft>
              <a:buFont typeface="Symbol" panose="05050102010706020507" pitchFamily="18" charset="2"/>
              <a:buChar char=""/>
            </a:pPr>
            <a:r>
              <a:rPr lang="sv-SE" sz="1800" b="1" dirty="0">
                <a:effectLst/>
                <a:latin typeface="Calibri" panose="020F0502020204030204" pitchFamily="34" charset="0"/>
                <a:ea typeface="Calibri" panose="020F0502020204030204" pitchFamily="34" charset="0"/>
                <a:cs typeface="Times New Roman" panose="02020603050405020304" pitchFamily="18" charset="0"/>
              </a:rPr>
              <a:t>Verktyget</a:t>
            </a:r>
            <a:endParaRPr lang="sv-SE"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sv-SE" sz="1800" b="1"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https://fysisktillganglighet.vgregion.se/verktyg/</a:t>
            </a:r>
            <a:endParaRPr lang="sv-SE"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sv-SE" sz="1800" dirty="0">
                <a:effectLst/>
                <a:latin typeface="Calibri" panose="020F0502020204030204" pitchFamily="34" charset="0"/>
                <a:ea typeface="Calibri" panose="020F0502020204030204" pitchFamily="34" charset="0"/>
                <a:cs typeface="Times New Roman" panose="02020603050405020304" pitchFamily="18" charset="0"/>
              </a:rPr>
              <a:t>Själva riktlinjerna når man via huvudrubriken </a:t>
            </a:r>
            <a:r>
              <a:rPr lang="sv-SE" sz="1800" b="1" dirty="0">
                <a:effectLst/>
                <a:latin typeface="Calibri" panose="020F0502020204030204" pitchFamily="34" charset="0"/>
                <a:ea typeface="Calibri" panose="020F0502020204030204" pitchFamily="34" charset="0"/>
                <a:cs typeface="Times New Roman" panose="02020603050405020304" pitchFamily="18" charset="0"/>
              </a:rPr>
              <a:t>”Riktlinjer och standarder för fysisk tillgänglighet”.</a:t>
            </a:r>
            <a:endParaRPr lang="sv-SE"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sv-SE" sz="1800" dirty="0">
                <a:effectLst/>
                <a:latin typeface="Calibri" panose="020F0502020204030204" pitchFamily="34" charset="0"/>
                <a:ea typeface="Calibri" panose="020F0502020204030204" pitchFamily="34" charset="0"/>
                <a:cs typeface="Times New Roman" panose="02020603050405020304" pitchFamily="18" charset="0"/>
              </a:rPr>
              <a:t>Här finns samma kapitelindelning kvar exempelvis 1. Angörings- och parkeringsplatser, 2. Gångvägar mellan angöringsplatser, parkeringar och entréer, 3. Dörrar och öppningar till och i byggnader, 4. Tillgängliga och användbara toaletter och övriga toaletter.</a:t>
            </a:r>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12</a:t>
            </a:fld>
            <a:endParaRPr lang="sv-SE"/>
          </a:p>
        </p:txBody>
      </p:sp>
    </p:spTree>
    <p:extLst>
      <p:ext uri="{BB962C8B-B14F-4D97-AF65-F5344CB8AC3E}">
        <p14:creationId xmlns:p14="http://schemas.microsoft.com/office/powerpoint/2010/main" val="3470817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342900" lvl="0" indent="-342900">
              <a:lnSpc>
                <a:spcPct val="107000"/>
              </a:lnSpc>
              <a:spcAft>
                <a:spcPts val="800"/>
              </a:spcAft>
              <a:buFont typeface="Symbol" panose="05050102010706020507" pitchFamily="18" charset="2"/>
              <a:buChar char=""/>
            </a:pPr>
            <a:r>
              <a:rPr lang="sv-SE" sz="1800" b="1" dirty="0">
                <a:effectLst/>
                <a:latin typeface="Calibri" panose="020F0502020204030204" pitchFamily="34" charset="0"/>
                <a:ea typeface="Calibri" panose="020F0502020204030204" pitchFamily="34" charset="0"/>
                <a:cs typeface="Times New Roman" panose="02020603050405020304" pitchFamily="18" charset="0"/>
              </a:rPr>
              <a:t>Kapitel 4. Tillgängliga och användbara toaletter och övriga toaletter</a:t>
            </a:r>
            <a:endParaRPr lang="sv-SE"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sv-SE" sz="1800" dirty="0">
                <a:effectLst/>
                <a:latin typeface="Calibri" panose="020F0502020204030204" pitchFamily="34" charset="0"/>
                <a:ea typeface="Calibri" panose="020F0502020204030204" pitchFamily="34" charset="0"/>
                <a:cs typeface="Times New Roman" panose="02020603050405020304" pitchFamily="18" charset="0"/>
              </a:rPr>
              <a:t>Klicka på </a:t>
            </a:r>
            <a:r>
              <a:rPr lang="sv-SE" sz="1800" b="1" dirty="0">
                <a:effectLst/>
                <a:latin typeface="Calibri" panose="020F0502020204030204" pitchFamily="34" charset="0"/>
                <a:ea typeface="Calibri" panose="020F0502020204030204" pitchFamily="34" charset="0"/>
                <a:cs typeface="Times New Roman" panose="02020603050405020304" pitchFamily="18" charset="0"/>
              </a:rPr>
              <a:t>”kapitel 4. Tillgängliga och användbara toaletter och övriga toaletter” </a:t>
            </a:r>
            <a:r>
              <a:rPr lang="sv-SE" sz="1800" dirty="0">
                <a:effectLst/>
                <a:latin typeface="Calibri" panose="020F0502020204030204" pitchFamily="34" charset="0"/>
                <a:ea typeface="Calibri" panose="020F0502020204030204" pitchFamily="34" charset="0"/>
                <a:cs typeface="Times New Roman" panose="02020603050405020304" pitchFamily="18" charset="0"/>
              </a:rPr>
              <a:t>till vänster. Till höger står riktlinjen för kapitlet. Det finns även länkar till andra kapitel som bör beaktas samt om det finns tillhörande skisser till kapitlet finns länkar även till dessa. </a:t>
            </a:r>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13</a:t>
            </a:fld>
            <a:endParaRPr lang="sv-SE"/>
          </a:p>
        </p:txBody>
      </p:sp>
    </p:spTree>
    <p:extLst>
      <p:ext uri="{BB962C8B-B14F-4D97-AF65-F5344CB8AC3E}">
        <p14:creationId xmlns:p14="http://schemas.microsoft.com/office/powerpoint/2010/main" val="111850263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För varje del finns en syftestext som beskriver för vem och varför kraven är viktiga.</a:t>
            </a:r>
          </a:p>
        </p:txBody>
      </p:sp>
      <p:sp>
        <p:nvSpPr>
          <p:cNvPr id="4" name="Platshållare för bildnummer 3"/>
          <p:cNvSpPr>
            <a:spLocks noGrp="1"/>
          </p:cNvSpPr>
          <p:nvPr>
            <p:ph type="sldNum" sz="quarter" idx="5"/>
          </p:nvPr>
        </p:nvSpPr>
        <p:spPr/>
        <p:txBody>
          <a:bodyPr/>
          <a:lstStyle/>
          <a:p>
            <a:fld id="{055BFA82-BD73-4185-B828-63168F0B5499}" type="slidenum">
              <a:rPr lang="sv-SE" smtClean="0"/>
              <a:t>14</a:t>
            </a:fld>
            <a:endParaRPr lang="sv-SE"/>
          </a:p>
        </p:txBody>
      </p:sp>
    </p:spTree>
    <p:extLst>
      <p:ext uri="{BB962C8B-B14F-4D97-AF65-F5344CB8AC3E}">
        <p14:creationId xmlns:p14="http://schemas.microsoft.com/office/powerpoint/2010/main" val="308762124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342900" lvl="0" indent="-342900">
              <a:lnSpc>
                <a:spcPct val="107000"/>
              </a:lnSpc>
              <a:buFont typeface="Symbol" panose="05050102010706020507" pitchFamily="18" charset="2"/>
              <a:buChar char=""/>
            </a:pPr>
            <a:r>
              <a:rPr lang="sv-SE" sz="1100" b="1" dirty="0">
                <a:effectLst/>
                <a:latin typeface="Calibri" panose="020F0502020204030204" pitchFamily="34" charset="0"/>
                <a:ea typeface="Calibri" panose="020F0502020204030204" pitchFamily="34" charset="0"/>
                <a:cs typeface="Times New Roman" panose="02020603050405020304" pitchFamily="18" charset="0"/>
              </a:rPr>
              <a:t>RWC</a:t>
            </a:r>
            <a:endParaRPr lang="sv-SE"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buFont typeface="Courier New" panose="02070309020205020404" pitchFamily="49" charset="0"/>
              <a:buChar char="o"/>
            </a:pPr>
            <a:r>
              <a:rPr lang="sv-SE" sz="1100" dirty="0">
                <a:effectLst/>
                <a:latin typeface="Calibri" panose="020F0502020204030204" pitchFamily="34" charset="0"/>
                <a:ea typeface="Calibri" panose="020F0502020204030204" pitchFamily="34" charset="0"/>
                <a:cs typeface="Times New Roman" panose="02020603050405020304" pitchFamily="18" charset="0"/>
              </a:rPr>
              <a:t>Klicka på </a:t>
            </a:r>
            <a:r>
              <a:rPr lang="sv-SE" sz="1100" b="1" dirty="0">
                <a:effectLst/>
                <a:latin typeface="Calibri" panose="020F0502020204030204" pitchFamily="34" charset="0"/>
                <a:ea typeface="Calibri" panose="020F0502020204030204" pitchFamily="34" charset="0"/>
                <a:cs typeface="Times New Roman" panose="02020603050405020304" pitchFamily="18" charset="0"/>
              </a:rPr>
              <a:t>”RWC”</a:t>
            </a:r>
            <a:r>
              <a:rPr lang="sv-SE" sz="1100" dirty="0">
                <a:effectLst/>
                <a:latin typeface="Calibri" panose="020F0502020204030204" pitchFamily="34" charset="0"/>
                <a:ea typeface="Calibri" panose="020F0502020204030204" pitchFamily="34" charset="0"/>
                <a:cs typeface="Times New Roman" panose="02020603050405020304" pitchFamily="18" charset="0"/>
              </a:rPr>
              <a:t> till vänster och underrubriken </a:t>
            </a:r>
            <a:r>
              <a:rPr lang="sv-SE" sz="1100" b="1" dirty="0">
                <a:effectLst/>
                <a:latin typeface="Calibri" panose="020F0502020204030204" pitchFamily="34" charset="0"/>
                <a:ea typeface="Calibri" panose="020F0502020204030204" pitchFamily="34" charset="0"/>
                <a:cs typeface="Times New Roman" panose="02020603050405020304" pitchFamily="18" charset="0"/>
              </a:rPr>
              <a:t>”Rumsutrymme”</a:t>
            </a:r>
            <a:endParaRPr lang="sv-SE"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buFont typeface="Courier New" panose="02070309020205020404" pitchFamily="49" charset="0"/>
              <a:buChar char="o"/>
            </a:pPr>
            <a:r>
              <a:rPr lang="sv-SE" sz="1100" dirty="0">
                <a:effectLst/>
                <a:latin typeface="Calibri" panose="020F0502020204030204" pitchFamily="34" charset="0"/>
                <a:ea typeface="Calibri" panose="020F0502020204030204" pitchFamily="34" charset="0"/>
                <a:cs typeface="Times New Roman" panose="02020603050405020304" pitchFamily="18" charset="0"/>
              </a:rPr>
              <a:t>Vid rubriken </a:t>
            </a:r>
            <a:r>
              <a:rPr lang="sv-SE" sz="1100" b="1" dirty="0">
                <a:effectLst/>
                <a:latin typeface="Calibri" panose="020F0502020204030204" pitchFamily="34" charset="0"/>
                <a:ea typeface="Calibri" panose="020F0502020204030204" pitchFamily="34" charset="0"/>
                <a:cs typeface="Times New Roman" panose="02020603050405020304" pitchFamily="18" charset="0"/>
              </a:rPr>
              <a:t>”Rumsutrymme” </a:t>
            </a:r>
            <a:r>
              <a:rPr lang="sv-SE" sz="1100" dirty="0">
                <a:effectLst/>
                <a:latin typeface="Calibri" panose="020F0502020204030204" pitchFamily="34" charset="0"/>
                <a:ea typeface="Calibri" panose="020F0502020204030204" pitchFamily="34" charset="0"/>
                <a:cs typeface="Times New Roman" panose="02020603050405020304" pitchFamily="18" charset="0"/>
              </a:rPr>
              <a:t>finns en rund ikon. Klicka på ikonen och en syftestext visas som förklarar för vem och varför villkoren är viktiga.</a:t>
            </a:r>
          </a:p>
          <a:p>
            <a:pPr marL="742950" lvl="1" indent="-285750">
              <a:lnSpc>
                <a:spcPct val="107000"/>
              </a:lnSpc>
              <a:buFont typeface="Courier New" panose="02070309020205020404" pitchFamily="49" charset="0"/>
              <a:buChar char="o"/>
            </a:pPr>
            <a:r>
              <a:rPr lang="sv-SE" sz="1100" b="1" dirty="0">
                <a:effectLst/>
                <a:latin typeface="Calibri" panose="020F0502020204030204" pitchFamily="34" charset="0"/>
                <a:ea typeface="Calibri" panose="020F0502020204030204" pitchFamily="34" charset="0"/>
                <a:cs typeface="Times New Roman" panose="02020603050405020304" pitchFamily="18" charset="0"/>
              </a:rPr>
              <a:t>Längd</a:t>
            </a:r>
            <a:r>
              <a:rPr lang="sv-SE" sz="1100" dirty="0">
                <a:effectLst/>
                <a:latin typeface="Calibri" panose="020F0502020204030204" pitchFamily="34" charset="0"/>
                <a:ea typeface="Calibri" panose="020F0502020204030204" pitchFamily="34" charset="0"/>
                <a:cs typeface="Times New Roman" panose="02020603050405020304" pitchFamily="18" charset="0"/>
              </a:rPr>
              <a:t>, </a:t>
            </a:r>
            <a:r>
              <a:rPr lang="sv-SE" sz="1100" b="1" dirty="0">
                <a:effectLst/>
                <a:latin typeface="Calibri" panose="020F0502020204030204" pitchFamily="34" charset="0"/>
                <a:ea typeface="Calibri" panose="020F0502020204030204" pitchFamily="34" charset="0"/>
                <a:cs typeface="Times New Roman" panose="02020603050405020304" pitchFamily="18" charset="0"/>
              </a:rPr>
              <a:t>bredd</a:t>
            </a:r>
            <a:r>
              <a:rPr lang="sv-SE" sz="1100" dirty="0">
                <a:effectLst/>
                <a:latin typeface="Calibri" panose="020F0502020204030204" pitchFamily="34" charset="0"/>
                <a:ea typeface="Calibri" panose="020F0502020204030204" pitchFamily="34" charset="0"/>
                <a:cs typeface="Times New Roman" panose="02020603050405020304" pitchFamily="18" charset="0"/>
              </a:rPr>
              <a:t> och </a:t>
            </a:r>
            <a:r>
              <a:rPr lang="sv-SE" sz="1100" b="1" dirty="0">
                <a:effectLst/>
                <a:latin typeface="Calibri" panose="020F0502020204030204" pitchFamily="34" charset="0"/>
                <a:ea typeface="Calibri" panose="020F0502020204030204" pitchFamily="34" charset="0"/>
                <a:cs typeface="Times New Roman" panose="02020603050405020304" pitchFamily="18" charset="0"/>
              </a:rPr>
              <a:t>fri </a:t>
            </a:r>
            <a:r>
              <a:rPr lang="sv-SE" sz="1100" b="1" dirty="0" err="1">
                <a:effectLst/>
                <a:latin typeface="Calibri" panose="020F0502020204030204" pitchFamily="34" charset="0"/>
                <a:ea typeface="Calibri" panose="020F0502020204030204" pitchFamily="34" charset="0"/>
                <a:cs typeface="Times New Roman" panose="02020603050405020304" pitchFamily="18" charset="0"/>
              </a:rPr>
              <a:t>vändyta</a:t>
            </a:r>
            <a:r>
              <a:rPr lang="sv-SE" sz="1100" dirty="0">
                <a:effectLst/>
                <a:latin typeface="Calibri" panose="020F0502020204030204" pitchFamily="34" charset="0"/>
                <a:ea typeface="Calibri" panose="020F0502020204030204" pitchFamily="34" charset="0"/>
                <a:cs typeface="Times New Roman" panose="02020603050405020304" pitchFamily="18" charset="0"/>
              </a:rPr>
              <a:t> har samma villkor i grön och gul standard. Detta visas genom en delad grön/gul ikon.</a:t>
            </a:r>
          </a:p>
          <a:p>
            <a:pPr marL="742950" lvl="1" indent="-285750">
              <a:lnSpc>
                <a:spcPct val="107000"/>
              </a:lnSpc>
              <a:buFont typeface="Courier New" panose="02070309020205020404" pitchFamily="49" charset="0"/>
              <a:buChar char="o"/>
            </a:pPr>
            <a:r>
              <a:rPr lang="sv-SE" sz="1100" b="1" dirty="0">
                <a:effectLst/>
                <a:latin typeface="Calibri" panose="020F0502020204030204" pitchFamily="34" charset="0"/>
                <a:ea typeface="Calibri" panose="020F0502020204030204" pitchFamily="34" charset="0"/>
                <a:cs typeface="Times New Roman" panose="02020603050405020304" pitchFamily="18" charset="0"/>
              </a:rPr>
              <a:t>Fri passage mellan tvättställ och toalettstol</a:t>
            </a:r>
            <a:r>
              <a:rPr lang="sv-SE" sz="1100" dirty="0">
                <a:effectLst/>
                <a:latin typeface="Calibri" panose="020F0502020204030204" pitchFamily="34" charset="0"/>
                <a:ea typeface="Calibri" panose="020F0502020204030204" pitchFamily="34" charset="0"/>
                <a:cs typeface="Times New Roman" panose="02020603050405020304" pitchFamily="18" charset="0"/>
              </a:rPr>
              <a:t> har olika villkor i grön och gul standard och detta visas med en grön respektive gul ikon. </a:t>
            </a:r>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15</a:t>
            </a:fld>
            <a:endParaRPr lang="sv-SE"/>
          </a:p>
        </p:txBody>
      </p:sp>
    </p:spTree>
    <p:extLst>
      <p:ext uri="{BB962C8B-B14F-4D97-AF65-F5344CB8AC3E}">
        <p14:creationId xmlns:p14="http://schemas.microsoft.com/office/powerpoint/2010/main" val="151756754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228600" lvl="0" indent="-228600">
              <a:lnSpc>
                <a:spcPct val="107000"/>
              </a:lnSpc>
              <a:buFont typeface="Wingdings" panose="05000000000000000000" pitchFamily="2" charset="2"/>
              <a:buChar char=""/>
            </a:pPr>
            <a:r>
              <a:rPr lang="sv-SE" sz="1100" dirty="0">
                <a:effectLst/>
                <a:latin typeface="Calibri" panose="020F0502020204030204" pitchFamily="34" charset="0"/>
                <a:ea typeface="Calibri" panose="020F0502020204030204" pitchFamily="34" charset="0"/>
                <a:cs typeface="Times New Roman" panose="02020603050405020304" pitchFamily="18" charset="0"/>
              </a:rPr>
              <a:t>Intill rubriken </a:t>
            </a:r>
            <a:r>
              <a:rPr lang="sv-SE" sz="1100" b="1" dirty="0">
                <a:effectLst/>
                <a:latin typeface="Calibri" panose="020F0502020204030204" pitchFamily="34" charset="0"/>
                <a:ea typeface="Calibri" panose="020F0502020204030204" pitchFamily="34" charset="0"/>
                <a:cs typeface="Times New Roman" panose="02020603050405020304" pitchFamily="18" charset="0"/>
              </a:rPr>
              <a:t>”Fri passage mellan tvättställ och toalettstol”</a:t>
            </a:r>
            <a:r>
              <a:rPr lang="sv-SE" sz="1100" dirty="0">
                <a:effectLst/>
                <a:latin typeface="Calibri" panose="020F0502020204030204" pitchFamily="34" charset="0"/>
                <a:ea typeface="Calibri" panose="020F0502020204030204" pitchFamily="34" charset="0"/>
                <a:cs typeface="Times New Roman" panose="02020603050405020304" pitchFamily="18" charset="0"/>
              </a:rPr>
              <a:t> finns en rund ikon. Klicka på ikonen och en informationstext visas.</a:t>
            </a:r>
          </a:p>
          <a:p>
            <a:pPr marL="742950" lvl="1" indent="-285750">
              <a:lnSpc>
                <a:spcPct val="107000"/>
              </a:lnSpc>
              <a:spcAft>
                <a:spcPts val="800"/>
              </a:spcAft>
              <a:buFont typeface="Courier New" panose="02070309020205020404" pitchFamily="49" charset="0"/>
              <a:buChar char="o"/>
            </a:pPr>
            <a:endParaRPr lang="sv-SE"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800"/>
              </a:spcAft>
              <a:buFont typeface="Courier New" panose="02070309020205020404" pitchFamily="49" charset="0"/>
              <a:buChar char="o"/>
            </a:pPr>
            <a:r>
              <a:rPr lang="sv-SE" sz="1100" dirty="0">
                <a:effectLst/>
                <a:latin typeface="Calibri" panose="020F0502020204030204" pitchFamily="34" charset="0"/>
                <a:ea typeface="Calibri" panose="020F0502020204030204" pitchFamily="34" charset="0"/>
                <a:cs typeface="Times New Roman" panose="02020603050405020304" pitchFamily="18" charset="0"/>
              </a:rPr>
              <a:t>Klicka på knappen </a:t>
            </a:r>
            <a:r>
              <a:rPr lang="sv-SE" sz="1100" b="1" dirty="0">
                <a:effectLst/>
                <a:latin typeface="Calibri" panose="020F0502020204030204" pitchFamily="34" charset="0"/>
                <a:ea typeface="Calibri" panose="020F0502020204030204" pitchFamily="34" charset="0"/>
                <a:cs typeface="Times New Roman" panose="02020603050405020304" pitchFamily="18" charset="0"/>
              </a:rPr>
              <a:t>”Tillbaka till alla kapitel”</a:t>
            </a:r>
            <a:r>
              <a:rPr lang="sv-SE" sz="1100" dirty="0">
                <a:effectLst/>
                <a:latin typeface="Calibri" panose="020F0502020204030204" pitchFamily="34" charset="0"/>
                <a:ea typeface="Calibri" panose="020F0502020204030204" pitchFamily="34" charset="0"/>
                <a:cs typeface="Times New Roman" panose="02020603050405020304" pitchFamily="18" charset="0"/>
              </a:rPr>
              <a:t> högst upp i vänstermenyn. </a:t>
            </a:r>
          </a:p>
          <a:p>
            <a:pPr lvl="2"/>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16</a:t>
            </a:fld>
            <a:endParaRPr lang="sv-SE"/>
          </a:p>
        </p:txBody>
      </p:sp>
    </p:spTree>
    <p:extLst>
      <p:ext uri="{BB962C8B-B14F-4D97-AF65-F5344CB8AC3E}">
        <p14:creationId xmlns:p14="http://schemas.microsoft.com/office/powerpoint/2010/main" val="32081102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342900" lvl="0" indent="-342900">
              <a:lnSpc>
                <a:spcPct val="107000"/>
              </a:lnSpc>
              <a:buFont typeface="Symbol" panose="05050102010706020507" pitchFamily="18" charset="2"/>
              <a:buChar char=""/>
            </a:pPr>
            <a:r>
              <a:rPr lang="sv-SE" sz="1100" b="1" dirty="0">
                <a:effectLst/>
                <a:latin typeface="Calibri" panose="020F0502020204030204" pitchFamily="34" charset="0"/>
                <a:ea typeface="Calibri" panose="020F0502020204030204" pitchFamily="34" charset="0"/>
                <a:cs typeface="Times New Roman" panose="02020603050405020304" pitchFamily="18" charset="0"/>
              </a:rPr>
              <a:t>Kapitel 3. Dörrar och öppningar till och i byggnader</a:t>
            </a:r>
            <a:endParaRPr lang="sv-SE"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buFont typeface="Courier New" panose="02070309020205020404" pitchFamily="49" charset="0"/>
              <a:buChar char="o"/>
            </a:pPr>
            <a:r>
              <a:rPr lang="sv-SE" sz="1100" dirty="0">
                <a:effectLst/>
                <a:latin typeface="Calibri" panose="020F0502020204030204" pitchFamily="34" charset="0"/>
                <a:ea typeface="Calibri" panose="020F0502020204030204" pitchFamily="34" charset="0"/>
                <a:cs typeface="Times New Roman" panose="02020603050405020304" pitchFamily="18" charset="0"/>
              </a:rPr>
              <a:t>Klicka på ”</a:t>
            </a:r>
            <a:r>
              <a:rPr lang="sv-SE" sz="1100" b="1" dirty="0">
                <a:effectLst/>
                <a:latin typeface="Calibri" panose="020F0502020204030204" pitchFamily="34" charset="0"/>
                <a:ea typeface="Calibri" panose="020F0502020204030204" pitchFamily="34" charset="0"/>
                <a:cs typeface="Times New Roman" panose="02020603050405020304" pitchFamily="18" charset="0"/>
              </a:rPr>
              <a:t>Kapitel 3. Dörrar och öppningar till och i byggnader”</a:t>
            </a:r>
            <a:endParaRPr lang="sv-SE"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800"/>
              </a:spcAft>
              <a:buFont typeface="Courier New" panose="02070309020205020404" pitchFamily="49" charset="0"/>
              <a:buChar char="o"/>
            </a:pPr>
            <a:r>
              <a:rPr lang="sv-SE" sz="1100" dirty="0">
                <a:effectLst/>
                <a:latin typeface="Calibri" panose="020F0502020204030204" pitchFamily="34" charset="0"/>
                <a:ea typeface="Calibri" panose="020F0502020204030204" pitchFamily="34" charset="0"/>
                <a:cs typeface="Times New Roman" panose="02020603050405020304" pitchFamily="18" charset="0"/>
              </a:rPr>
              <a:t>Jämfört med tidigare är nu dörrarna indelade i olika typer.</a:t>
            </a:r>
            <a:br>
              <a:rPr lang="sv-SE" sz="1100" dirty="0">
                <a:effectLst/>
                <a:latin typeface="Calibri" panose="020F0502020204030204" pitchFamily="34" charset="0"/>
                <a:ea typeface="Calibri" panose="020F0502020204030204" pitchFamily="34" charset="0"/>
                <a:cs typeface="Times New Roman" panose="02020603050405020304" pitchFamily="18" charset="0"/>
              </a:rPr>
            </a:br>
            <a:endParaRPr lang="sv-SE"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sv-SE" sz="1100" b="1" dirty="0">
                <a:effectLst/>
                <a:latin typeface="Calibri" panose="020F0502020204030204" pitchFamily="34" charset="0"/>
                <a:ea typeface="Calibri" panose="020F0502020204030204" pitchFamily="34" charset="0"/>
                <a:cs typeface="Times New Roman" panose="02020603050405020304" pitchFamily="18" charset="0"/>
              </a:rPr>
              <a:t>Skriv ut och kopiera länk</a:t>
            </a:r>
            <a:endParaRPr lang="sv-SE"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800"/>
              </a:spcAft>
              <a:buFont typeface="Courier New" panose="02070309020205020404" pitchFamily="49" charset="0"/>
              <a:buChar char="o"/>
            </a:pPr>
            <a:r>
              <a:rPr lang="sv-SE" sz="1100" dirty="0">
                <a:effectLst/>
                <a:latin typeface="Calibri" panose="020F0502020204030204" pitchFamily="34" charset="0"/>
                <a:ea typeface="Calibri" panose="020F0502020204030204" pitchFamily="34" charset="0"/>
                <a:cs typeface="Times New Roman" panose="02020603050405020304" pitchFamily="18" charset="0"/>
              </a:rPr>
              <a:t>Högst upp till höger finns två ikoner. En för utskrift och en för att kopiera länk till valt avsnitt. </a:t>
            </a:r>
          </a:p>
          <a:p>
            <a:pPr marL="742950" lvl="1" indent="-285750">
              <a:lnSpc>
                <a:spcPct val="107000"/>
              </a:lnSpc>
              <a:spcAft>
                <a:spcPts val="800"/>
              </a:spcAft>
              <a:buFont typeface="Courier New" panose="02070309020205020404" pitchFamily="49" charset="0"/>
              <a:buChar char="o"/>
            </a:pPr>
            <a:endParaRPr lang="sv-SE"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sv-SE" sz="1100" b="1" dirty="0">
                <a:effectLst/>
                <a:latin typeface="Calibri" panose="020F0502020204030204" pitchFamily="34" charset="0"/>
                <a:ea typeface="Calibri" panose="020F0502020204030204" pitchFamily="34" charset="0"/>
                <a:cs typeface="Times New Roman" panose="02020603050405020304" pitchFamily="18" charset="0"/>
              </a:rPr>
              <a:t>Sökfunktion</a:t>
            </a:r>
            <a:endParaRPr lang="sv-SE"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buFont typeface="Courier New" panose="02070309020205020404" pitchFamily="49" charset="0"/>
              <a:buChar char="o"/>
            </a:pPr>
            <a:r>
              <a:rPr lang="sv-SE" sz="1100" dirty="0">
                <a:effectLst/>
                <a:latin typeface="Calibri" panose="020F0502020204030204" pitchFamily="34" charset="0"/>
                <a:ea typeface="Calibri" panose="020F0502020204030204" pitchFamily="34" charset="0"/>
                <a:cs typeface="Times New Roman" panose="02020603050405020304" pitchFamily="18" charset="0"/>
              </a:rPr>
              <a:t>Klicka på knappen </a:t>
            </a:r>
            <a:r>
              <a:rPr lang="sv-SE" sz="1100" b="1" dirty="0">
                <a:effectLst/>
                <a:latin typeface="Calibri" panose="020F0502020204030204" pitchFamily="34" charset="0"/>
                <a:ea typeface="Calibri" panose="020F0502020204030204" pitchFamily="34" charset="0"/>
                <a:cs typeface="Times New Roman" panose="02020603050405020304" pitchFamily="18" charset="0"/>
              </a:rPr>
              <a:t>”Tillbaka till alla kapitel”</a:t>
            </a:r>
            <a:r>
              <a:rPr lang="sv-SE" sz="1100" dirty="0">
                <a:effectLst/>
                <a:latin typeface="Calibri" panose="020F0502020204030204" pitchFamily="34" charset="0"/>
                <a:ea typeface="Calibri" panose="020F0502020204030204" pitchFamily="34" charset="0"/>
                <a:cs typeface="Times New Roman" panose="02020603050405020304" pitchFamily="18" charset="0"/>
              </a:rPr>
              <a:t> högst upp i vänstermenyn. </a:t>
            </a:r>
          </a:p>
          <a:p>
            <a:pPr marL="742950" lvl="1" indent="-285750">
              <a:lnSpc>
                <a:spcPct val="107000"/>
              </a:lnSpc>
              <a:spcAft>
                <a:spcPts val="800"/>
              </a:spcAft>
              <a:buFont typeface="Courier New" panose="02070309020205020404" pitchFamily="49" charset="0"/>
              <a:buChar char="o"/>
            </a:pPr>
            <a:r>
              <a:rPr lang="sv-SE" sz="1100" dirty="0">
                <a:effectLst/>
                <a:latin typeface="Calibri" panose="020F0502020204030204" pitchFamily="34" charset="0"/>
                <a:ea typeface="Calibri" panose="020F0502020204030204" pitchFamily="34" charset="0"/>
                <a:cs typeface="Times New Roman" panose="02020603050405020304" pitchFamily="18" charset="0"/>
              </a:rPr>
              <a:t>Till höger om rubriken </a:t>
            </a:r>
            <a:r>
              <a:rPr lang="sv-SE" sz="1100" b="1" dirty="0">
                <a:effectLst/>
                <a:latin typeface="Calibri" panose="020F0502020204030204" pitchFamily="34" charset="0"/>
                <a:ea typeface="Calibri" panose="020F0502020204030204" pitchFamily="34" charset="0"/>
                <a:cs typeface="Times New Roman" panose="02020603050405020304" pitchFamily="18" charset="0"/>
              </a:rPr>
              <a:t>”Kapitel”</a:t>
            </a:r>
            <a:r>
              <a:rPr lang="sv-SE" sz="1100" dirty="0">
                <a:effectLst/>
                <a:latin typeface="Calibri" panose="020F0502020204030204" pitchFamily="34" charset="0"/>
                <a:ea typeface="Calibri" panose="020F0502020204030204" pitchFamily="34" charset="0"/>
                <a:cs typeface="Times New Roman" panose="02020603050405020304" pitchFamily="18" charset="0"/>
              </a:rPr>
              <a:t> finns en sökfunktion.</a:t>
            </a:r>
          </a:p>
          <a:p>
            <a:pPr marL="742950" lvl="1" indent="-285750">
              <a:lnSpc>
                <a:spcPct val="107000"/>
              </a:lnSpc>
              <a:spcAft>
                <a:spcPts val="800"/>
              </a:spcAft>
              <a:buFont typeface="Courier New" panose="02070309020205020404" pitchFamily="49" charset="0"/>
              <a:buChar char="o"/>
            </a:pPr>
            <a:endParaRPr lang="sv-SE"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800"/>
              </a:spcAft>
              <a:buFont typeface="Courier New" panose="02070309020205020404" pitchFamily="49" charset="0"/>
              <a:buChar char="o"/>
            </a:pPr>
            <a:endParaRPr lang="sv-SE" sz="1100" dirty="0">
              <a:effectLst/>
              <a:latin typeface="Calibri" panose="020F0502020204030204" pitchFamily="34" charset="0"/>
              <a:ea typeface="Calibri" panose="020F0502020204030204" pitchFamily="34" charset="0"/>
              <a:cs typeface="Times New Roman" panose="02020603050405020304" pitchFamily="18" charset="0"/>
            </a:endParaRPr>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17</a:t>
            </a:fld>
            <a:endParaRPr lang="sv-SE"/>
          </a:p>
        </p:txBody>
      </p:sp>
    </p:spTree>
    <p:extLst>
      <p:ext uri="{BB962C8B-B14F-4D97-AF65-F5344CB8AC3E}">
        <p14:creationId xmlns:p14="http://schemas.microsoft.com/office/powerpoint/2010/main" val="13148234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342900" lvl="0" indent="-342900">
              <a:lnSpc>
                <a:spcPct val="107000"/>
              </a:lnSpc>
              <a:buFont typeface="Symbol" panose="05050102010706020507" pitchFamily="18" charset="2"/>
              <a:buChar char=""/>
            </a:pPr>
            <a:r>
              <a:rPr lang="sv-SE" sz="1100" b="1" dirty="0">
                <a:effectLst/>
                <a:latin typeface="Calibri" panose="020F0502020204030204" pitchFamily="34" charset="0"/>
                <a:ea typeface="Calibri" panose="020F0502020204030204" pitchFamily="34" charset="0"/>
                <a:cs typeface="Times New Roman" panose="02020603050405020304" pitchFamily="18" charset="0"/>
              </a:rPr>
              <a:t>Referenser</a:t>
            </a:r>
            <a:endParaRPr lang="sv-SE"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800"/>
              </a:spcAft>
              <a:buFont typeface="Courier New" panose="02070309020205020404" pitchFamily="49" charset="0"/>
              <a:buChar char="o"/>
            </a:pPr>
            <a:r>
              <a:rPr lang="sv-SE" sz="1100" dirty="0">
                <a:effectLst/>
                <a:latin typeface="Calibri" panose="020F0502020204030204" pitchFamily="34" charset="0"/>
                <a:ea typeface="Calibri" panose="020F0502020204030204" pitchFamily="34" charset="0"/>
                <a:cs typeface="Times New Roman" panose="02020603050405020304" pitchFamily="18" charset="0"/>
              </a:rPr>
              <a:t>Längst ner i vänstermenyn efter kapitlen finns referenser samlade. </a:t>
            </a:r>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18</a:t>
            </a:fld>
            <a:endParaRPr lang="sv-SE"/>
          </a:p>
        </p:txBody>
      </p:sp>
    </p:spTree>
    <p:extLst>
      <p:ext uri="{BB962C8B-B14F-4D97-AF65-F5344CB8AC3E}">
        <p14:creationId xmlns:p14="http://schemas.microsoft.com/office/powerpoint/2010/main" val="145036127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342900" lvl="0" indent="-342900">
              <a:lnSpc>
                <a:spcPct val="107000"/>
              </a:lnSpc>
              <a:buFont typeface="Symbol" panose="05050102010706020507" pitchFamily="18" charset="2"/>
              <a:buChar char=""/>
            </a:pPr>
            <a:r>
              <a:rPr lang="sv-SE" sz="1100" b="1" dirty="0">
                <a:effectLst/>
                <a:latin typeface="Calibri" panose="020F0502020204030204" pitchFamily="34" charset="0"/>
                <a:ea typeface="Calibri" panose="020F0502020204030204" pitchFamily="34" charset="0"/>
                <a:cs typeface="Times New Roman" panose="02020603050405020304" pitchFamily="18" charset="0"/>
              </a:rPr>
              <a:t>Skisser och bilagor </a:t>
            </a:r>
            <a:endParaRPr lang="sv-SE"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800"/>
              </a:spcAft>
              <a:buFont typeface="Courier New" panose="02070309020205020404" pitchFamily="49" charset="0"/>
              <a:buChar char="o"/>
            </a:pPr>
            <a:r>
              <a:rPr lang="sv-SE" sz="1100" dirty="0">
                <a:effectLst/>
                <a:latin typeface="Calibri" panose="020F0502020204030204" pitchFamily="34" charset="0"/>
                <a:ea typeface="Calibri" panose="020F0502020204030204" pitchFamily="34" charset="0"/>
                <a:cs typeface="Times New Roman" panose="02020603050405020304" pitchFamily="18" charset="0"/>
              </a:rPr>
              <a:t>Längst ner i vänstermenyn efter kapitlen finns skisser och bilagor samlade. </a:t>
            </a:r>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19</a:t>
            </a:fld>
            <a:endParaRPr lang="sv-SE"/>
          </a:p>
        </p:txBody>
      </p:sp>
    </p:spTree>
    <p:extLst>
      <p:ext uri="{BB962C8B-B14F-4D97-AF65-F5344CB8AC3E}">
        <p14:creationId xmlns:p14="http://schemas.microsoft.com/office/powerpoint/2010/main" val="22485662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a:lnSpc>
                <a:spcPts val="1400"/>
              </a:lnSpc>
              <a:spcBef>
                <a:spcPts val="1200"/>
              </a:spcBef>
              <a:spcAft>
                <a:spcPts val="200"/>
              </a:spcAft>
            </a:pPr>
            <a:r>
              <a:rPr lang="sv-SE" sz="1200" b="1" spc="-20" dirty="0">
                <a:solidFill>
                  <a:srgbClr val="000000"/>
                </a:solidFill>
                <a:effectLst/>
                <a:latin typeface="Calibri" panose="020F0502020204030204" pitchFamily="34" charset="0"/>
                <a:cs typeface="Times New Roman" panose="02020603050405020304" pitchFamily="18" charset="0"/>
              </a:rPr>
              <a:t>Bakgrund</a:t>
            </a:r>
            <a:endParaRPr lang="sv-SE" sz="1200" b="1" spc="-20" dirty="0">
              <a:effectLst/>
              <a:latin typeface="Arial" panose="020B0604020202020204" pitchFamily="34" charset="0"/>
              <a:cs typeface="Times New Roman" panose="02020603050405020304" pitchFamily="18" charset="0"/>
            </a:endParaRPr>
          </a:p>
          <a:p>
            <a:pPr>
              <a:lnSpc>
                <a:spcPts val="1300"/>
              </a:lnSpc>
              <a:spcAft>
                <a:spcPts val="1000"/>
              </a:spcAft>
            </a:pPr>
            <a:r>
              <a:rPr lang="sv-SE" sz="1200" dirty="0">
                <a:effectLst/>
                <a:latin typeface="Calibri" panose="020F0502020204030204" pitchFamily="34" charset="0"/>
                <a:ea typeface="Times New Roman" panose="02020603050405020304" pitchFamily="18" charset="0"/>
              </a:rPr>
              <a:t>Sedan januari 2002 har Västra Götalandsregionen politiskt fastställda riktlinjer och standarder för fysisk tillgänglighet för personer med olika funktionsnedsättningar (Tillgängliga och användbara miljöer – riktlinjer och standard för fysisk tillgänglighet). Dessa avser Västra Götalandsregionens fastigheter och verksamheter, verksamheter med avtal med VGR samt upphandlade verksamheter. Riktlinjerna omfattar även kulturverksamheter. </a:t>
            </a:r>
          </a:p>
          <a:p>
            <a:pPr>
              <a:lnSpc>
                <a:spcPts val="1300"/>
              </a:lnSpc>
              <a:spcAft>
                <a:spcPts val="1000"/>
              </a:spcAft>
            </a:pPr>
            <a:endParaRPr lang="sv-SE" sz="1200" dirty="0">
              <a:effectLst/>
              <a:latin typeface="Calibri" panose="020F0502020204030204" pitchFamily="34" charset="0"/>
              <a:ea typeface="Times New Roman" panose="02020603050405020304" pitchFamily="18" charset="0"/>
            </a:endParaRPr>
          </a:p>
          <a:p>
            <a:pPr>
              <a:lnSpc>
                <a:spcPts val="1300"/>
              </a:lnSpc>
              <a:spcAft>
                <a:spcPts val="1000"/>
              </a:spcAft>
            </a:pPr>
            <a:r>
              <a:rPr lang="sv-SE" sz="1200" dirty="0">
                <a:effectLst/>
                <a:latin typeface="Calibri" panose="020F0502020204030204" pitchFamily="34" charset="0"/>
                <a:ea typeface="Times New Roman" panose="02020603050405020304" pitchFamily="18" charset="0"/>
              </a:rPr>
              <a:t>Revideringar har regelbundet gjorts av standarderna utifrån förändringar i lagstiftning  mm och gjorda erfarenheter i samarbete koncernkontoret (avdelning social hållbarhet) och nuvarande beredningen mänskliga rättigheter,  Västfastigheter och nuvarande styrelsen Fastighet, stöd och service, regionala Samråd funktionshinder och kommunalförbunden i Västra Götaland (2008  representerade av Göteborgs Stad, Skövde kommun, Borås Stad och Trollhättans Stad). Detta gäller inte minst föreskrifterna om krav på undanröjande av enkelt avhjälpta hinder i befintliga byggnader dit allmänheten har tillträde och på allmänna platser. </a:t>
            </a:r>
          </a:p>
          <a:p>
            <a:pPr>
              <a:lnSpc>
                <a:spcPts val="1300"/>
              </a:lnSpc>
              <a:spcAft>
                <a:spcPts val="1000"/>
              </a:spcAft>
            </a:pPr>
            <a:endParaRPr lang="sv-SE" sz="1200" dirty="0">
              <a:effectLst/>
              <a:latin typeface="Calibri" panose="020F0502020204030204" pitchFamily="34" charset="0"/>
              <a:ea typeface="Times New Roman" panose="02020603050405020304" pitchFamily="18" charset="0"/>
            </a:endParaRPr>
          </a:p>
          <a:p>
            <a:pPr>
              <a:lnSpc>
                <a:spcPts val="1300"/>
              </a:lnSpc>
              <a:spcAft>
                <a:spcPts val="1000"/>
              </a:spcAft>
            </a:pPr>
            <a:r>
              <a:rPr lang="sv-SE" sz="1200" dirty="0">
                <a:effectLst/>
                <a:latin typeface="Calibri" panose="020F0502020204030204" pitchFamily="34" charset="0"/>
                <a:ea typeface="Times New Roman" panose="02020603050405020304" pitchFamily="18" charset="0"/>
              </a:rPr>
              <a:t>TD, </a:t>
            </a:r>
            <a:r>
              <a:rPr lang="sv-SE" sz="1200" dirty="0" err="1">
                <a:effectLst/>
                <a:latin typeface="Calibri" panose="020F0502020204030204" pitchFamily="34" charset="0"/>
                <a:ea typeface="Times New Roman" panose="02020603050405020304" pitchFamily="18" charset="0"/>
              </a:rPr>
              <a:t>tillgänglighetsdatabasen</a:t>
            </a:r>
            <a:r>
              <a:rPr lang="sv-SE" sz="1200" dirty="0">
                <a:effectLst/>
                <a:latin typeface="Calibri" panose="020F0502020204030204" pitchFamily="34" charset="0"/>
                <a:ea typeface="Times New Roman" panose="02020603050405020304" pitchFamily="18" charset="0"/>
              </a:rPr>
              <a:t>, en webbaserad information för besökare om tillgängligheten i olika miljöer inomhus och utomhus. Invånaren/patienten/besökaren kan baserat på informationen i TD själv ta ställning till om verksamheten är möjlig att besöka eller inte. TD är spridd både inom och utanför Västra Götaland. Riktlinjerna för den fysiska tillgängligheten följs upp med hjälp av TD. </a:t>
            </a:r>
          </a:p>
          <a:p>
            <a:pPr>
              <a:lnSpc>
                <a:spcPts val="1300"/>
              </a:lnSpc>
              <a:spcAft>
                <a:spcPts val="1000"/>
              </a:spcAft>
            </a:pPr>
            <a:endParaRPr lang="sv-SE" sz="1200" dirty="0">
              <a:effectLst/>
              <a:latin typeface="Calibri" panose="020F0502020204030204" pitchFamily="34" charset="0"/>
              <a:ea typeface="Times New Roman" panose="02020603050405020304" pitchFamily="18" charset="0"/>
            </a:endParaRPr>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2</a:t>
            </a:fld>
            <a:endParaRPr lang="sv-SE"/>
          </a:p>
        </p:txBody>
      </p:sp>
    </p:spTree>
    <p:extLst>
      <p:ext uri="{BB962C8B-B14F-4D97-AF65-F5344CB8AC3E}">
        <p14:creationId xmlns:p14="http://schemas.microsoft.com/office/powerpoint/2010/main" val="387175836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20</a:t>
            </a:fld>
            <a:endParaRPr lang="sv-SE"/>
          </a:p>
        </p:txBody>
      </p:sp>
    </p:spTree>
    <p:extLst>
      <p:ext uri="{BB962C8B-B14F-4D97-AF65-F5344CB8AC3E}">
        <p14:creationId xmlns:p14="http://schemas.microsoft.com/office/powerpoint/2010/main" val="5873481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21</a:t>
            </a:fld>
            <a:endParaRPr lang="sv-SE" dirty="0"/>
          </a:p>
        </p:txBody>
      </p:sp>
    </p:spTree>
    <p:extLst>
      <p:ext uri="{BB962C8B-B14F-4D97-AF65-F5344CB8AC3E}">
        <p14:creationId xmlns:p14="http://schemas.microsoft.com/office/powerpoint/2010/main" val="4211449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3</a:t>
            </a:fld>
            <a:endParaRPr lang="sv-SE"/>
          </a:p>
        </p:txBody>
      </p:sp>
    </p:spTree>
    <p:extLst>
      <p:ext uri="{BB962C8B-B14F-4D97-AF65-F5344CB8AC3E}">
        <p14:creationId xmlns:p14="http://schemas.microsoft.com/office/powerpoint/2010/main" val="40375363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4</a:t>
            </a:fld>
            <a:endParaRPr lang="sv-SE"/>
          </a:p>
        </p:txBody>
      </p:sp>
    </p:spTree>
    <p:extLst>
      <p:ext uri="{BB962C8B-B14F-4D97-AF65-F5344CB8AC3E}">
        <p14:creationId xmlns:p14="http://schemas.microsoft.com/office/powerpoint/2010/main" val="11357564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Så här ser riktlinjerna ut i PDF formatet och omfattar totalt 187 sidor exklusive bilagor med skisser, referenslista mm</a:t>
            </a:r>
          </a:p>
          <a:p>
            <a:pPr lvl="1"/>
            <a:r>
              <a:rPr lang="sv-SE" dirty="0"/>
              <a:t>Stort dokument</a:t>
            </a:r>
          </a:p>
          <a:p>
            <a:pPr lvl="1"/>
            <a:r>
              <a:rPr lang="sv-SE" dirty="0"/>
              <a:t>Svårnavigerat </a:t>
            </a:r>
          </a:p>
          <a:p>
            <a:pPr lvl="1"/>
            <a:r>
              <a:rPr lang="sv-SE" dirty="0"/>
              <a:t>Svårt att följa upp samtliga standarder</a:t>
            </a:r>
          </a:p>
          <a:p>
            <a:pPr lvl="1"/>
            <a:r>
              <a:rPr lang="sv-SE" dirty="0"/>
              <a:t>Tidskrävande att hålla uppdaterat</a:t>
            </a:r>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5</a:t>
            </a:fld>
            <a:endParaRPr lang="sv-SE"/>
          </a:p>
        </p:txBody>
      </p:sp>
    </p:spTree>
    <p:extLst>
      <p:ext uri="{BB962C8B-B14F-4D97-AF65-F5344CB8AC3E}">
        <p14:creationId xmlns:p14="http://schemas.microsoft.com/office/powerpoint/2010/main" val="12166861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Möjlighet att utvärdera mot aktuellt datum för beviljat bygglov. Möjligt att följa upp via TD-rapporter. </a:t>
            </a:r>
          </a:p>
        </p:txBody>
      </p:sp>
      <p:sp>
        <p:nvSpPr>
          <p:cNvPr id="4" name="Platshållare för bildnummer 3"/>
          <p:cNvSpPr>
            <a:spLocks noGrp="1"/>
          </p:cNvSpPr>
          <p:nvPr>
            <p:ph type="sldNum" sz="quarter" idx="5"/>
          </p:nvPr>
        </p:nvSpPr>
        <p:spPr/>
        <p:txBody>
          <a:bodyPr/>
          <a:lstStyle/>
          <a:p>
            <a:fld id="{055BFA82-BD73-4185-B828-63168F0B5499}" type="slidenum">
              <a:rPr lang="sv-SE" smtClean="0"/>
              <a:t>6</a:t>
            </a:fld>
            <a:endParaRPr lang="sv-SE"/>
          </a:p>
        </p:txBody>
      </p:sp>
    </p:spTree>
    <p:extLst>
      <p:ext uri="{BB962C8B-B14F-4D97-AF65-F5344CB8AC3E}">
        <p14:creationId xmlns:p14="http://schemas.microsoft.com/office/powerpoint/2010/main" val="34925303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7</a:t>
            </a:fld>
            <a:endParaRPr lang="sv-SE"/>
          </a:p>
        </p:txBody>
      </p:sp>
    </p:spTree>
    <p:extLst>
      <p:ext uri="{BB962C8B-B14F-4D97-AF65-F5344CB8AC3E}">
        <p14:creationId xmlns:p14="http://schemas.microsoft.com/office/powerpoint/2010/main" val="35544329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200" b="0" dirty="0"/>
              <a:t>Samverkan har skett med avdelning Hållbarhet, Koncernkontoret gällande kapitel Automater och utrustning. Dessutom har samverkan skett med Förvaltningen för kulturutveckling och förankring med Avdelningen kultur och demokrati avseende kapitel Bibliotek, Utställningar och Scenkonst.</a:t>
            </a:r>
            <a:endParaRPr lang="sv-SE" b="0"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8</a:t>
            </a:fld>
            <a:endParaRPr lang="sv-SE"/>
          </a:p>
        </p:txBody>
      </p:sp>
    </p:spTree>
    <p:extLst>
      <p:ext uri="{BB962C8B-B14F-4D97-AF65-F5344CB8AC3E}">
        <p14:creationId xmlns:p14="http://schemas.microsoft.com/office/powerpoint/2010/main" val="30358792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b="1" dirty="0"/>
              <a:t>Finansiering och resurskonsekvenser av beslutet</a:t>
            </a:r>
          </a:p>
          <a:p>
            <a:pPr marR="551180">
              <a:lnSpc>
                <a:spcPct val="120000"/>
              </a:lnSpc>
              <a:spcBef>
                <a:spcPts val="1200"/>
              </a:spcBef>
              <a:spcAft>
                <a:spcPts val="300"/>
              </a:spcAft>
            </a:pPr>
            <a:r>
              <a:rPr lang="sv-SE" sz="1800" b="0" dirty="0">
                <a:effectLst/>
                <a:latin typeface="Times New Roman" panose="02020603050405020304" pitchFamily="18" charset="0"/>
              </a:rPr>
              <a:t>I denna uppdatering föreslås inga nya riktlinjer och standarder. Sakinnehållet har inte förändrats förutom där ny lagstiftning och nya standarder trätt i kraft exempelvis gällande ny arbetsmiljölagstiftning, hisstandard och standard för upphandling av IKT-tjänster och produkter. Då riktlinjerna redan omfattar dessa områden bedöms uppdateringen endast medföra inga eller marginella kostnadsökningar i jämförelse med tidigare.</a:t>
            </a:r>
            <a:endParaRPr lang="sv-SE" sz="1800" b="1" dirty="0">
              <a:effectLst/>
              <a:latin typeface="Arial" panose="020B0604020202020204" pitchFamily="34" charset="0"/>
            </a:endParaRPr>
          </a:p>
          <a:p>
            <a:r>
              <a:rPr lang="sv-SE" dirty="0"/>
              <a:t>Arkivering via webbarkivet.</a:t>
            </a:r>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9</a:t>
            </a:fld>
            <a:endParaRPr lang="sv-SE"/>
          </a:p>
        </p:txBody>
      </p:sp>
    </p:spTree>
    <p:extLst>
      <p:ext uri="{BB962C8B-B14F-4D97-AF65-F5344CB8AC3E}">
        <p14:creationId xmlns:p14="http://schemas.microsoft.com/office/powerpoint/2010/main" val="37851284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Rubrik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91539" y="1076643"/>
            <a:ext cx="5737195" cy="2387600"/>
          </a:xfrm>
        </p:spPr>
        <p:txBody>
          <a:bodyPr anchor="b"/>
          <a:lstStyle>
            <a:lvl1pPr algn="l">
              <a:lnSpc>
                <a:spcPct val="100000"/>
              </a:lnSpc>
              <a:defRPr sz="3500" b="1"/>
            </a:lvl1pPr>
          </a:lstStyle>
          <a:p>
            <a:r>
              <a:rPr lang="sv-SE" dirty="0"/>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85371" y="3761691"/>
            <a:ext cx="5743363"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dirty="0"/>
              <a:t>Klicka för att lägga till underrubrik</a:t>
            </a:r>
          </a:p>
        </p:txBody>
      </p:sp>
      <p:pic>
        <p:nvPicPr>
          <p:cNvPr id="8" name="Logo" descr="Västra Götalandsregionen, logo">
            <a:extLst>
              <a:ext uri="{FF2B5EF4-FFF2-40B4-BE49-F238E27FC236}">
                <a16:creationId xmlns:a16="http://schemas.microsoft.com/office/drawing/2014/main" id="{DF4C8F7D-7A28-CB63-79C6-C812735D651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26234" y="6030915"/>
            <a:ext cx="2147886" cy="435093"/>
          </a:xfrm>
          <a:prstGeom prst="rect">
            <a:avLst/>
          </a:prstGeom>
        </p:spPr>
      </p:pic>
      <p:sp>
        <p:nvSpPr>
          <p:cNvPr id="10" name="Rektangel: ett hörn rundat 9">
            <a:extLst>
              <a:ext uri="{FF2B5EF4-FFF2-40B4-BE49-F238E27FC236}">
                <a16:creationId xmlns:a16="http://schemas.microsoft.com/office/drawing/2014/main" id="{7E61D836-2BE6-1C11-FBD1-3BB4D68DD0CA}"/>
              </a:ext>
              <a:ext uri="{C183D7F6-B498-43B3-948B-1728B52AA6E4}">
                <adec:decorative xmlns:adec="http://schemas.microsoft.com/office/drawing/2017/decorative" val="1"/>
              </a:ext>
            </a:extLst>
          </p:cNvPr>
          <p:cNvSpPr>
            <a:spLocks/>
          </p:cNvSpPr>
          <p:nvPr userDrawn="1"/>
        </p:nvSpPr>
        <p:spPr>
          <a:xfrm>
            <a:off x="7517606" y="1400174"/>
            <a:ext cx="1422400" cy="2028821"/>
          </a:xfrm>
          <a:prstGeom prst="round1Rect">
            <a:avLst>
              <a:gd name="adj" fmla="val 3832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1" name="Rektangel: ett hörn rundat 10">
            <a:extLst>
              <a:ext uri="{FF2B5EF4-FFF2-40B4-BE49-F238E27FC236}">
                <a16:creationId xmlns:a16="http://schemas.microsoft.com/office/drawing/2014/main" id="{D021E843-F0CA-3668-937E-991E960076AB}"/>
              </a:ext>
              <a:ext uri="{C183D7F6-B498-43B3-948B-1728B52AA6E4}">
                <adec:decorative xmlns:adec="http://schemas.microsoft.com/office/drawing/2017/decorative" val="1"/>
              </a:ext>
            </a:extLst>
          </p:cNvPr>
          <p:cNvSpPr>
            <a:spLocks/>
          </p:cNvSpPr>
          <p:nvPr userDrawn="1"/>
        </p:nvSpPr>
        <p:spPr>
          <a:xfrm rot="10800000" flipH="1">
            <a:off x="7517606" y="380998"/>
            <a:ext cx="1422400" cy="1019175"/>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1" name="Rektangel: ett hörn rundat 20">
            <a:extLst>
              <a:ext uri="{FF2B5EF4-FFF2-40B4-BE49-F238E27FC236}">
                <a16:creationId xmlns:a16="http://schemas.microsoft.com/office/drawing/2014/main" id="{2779E0F7-FC36-DC8B-F70D-E1EB4B4317B7}"/>
              </a:ext>
              <a:ext uri="{C183D7F6-B498-43B3-948B-1728B52AA6E4}">
                <adec:decorative xmlns:adec="http://schemas.microsoft.com/office/drawing/2017/decorative" val="1"/>
              </a:ext>
            </a:extLst>
          </p:cNvPr>
          <p:cNvSpPr>
            <a:spLocks/>
          </p:cNvSpPr>
          <p:nvPr userDrawn="1"/>
        </p:nvSpPr>
        <p:spPr>
          <a:xfrm rot="10800000" flipH="1">
            <a:off x="8940005" y="3428996"/>
            <a:ext cx="1439467" cy="2036754"/>
          </a:xfrm>
          <a:prstGeom prst="round1Rect">
            <a:avLst>
              <a:gd name="adj" fmla="val 3733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2" name="Rektangel: ett hörn rundat 21">
            <a:extLst>
              <a:ext uri="{FF2B5EF4-FFF2-40B4-BE49-F238E27FC236}">
                <a16:creationId xmlns:a16="http://schemas.microsoft.com/office/drawing/2014/main" id="{9DC97AAD-37E8-82F9-3999-4634B50843D1}"/>
              </a:ext>
              <a:ext uri="{C183D7F6-B498-43B3-948B-1728B52AA6E4}">
                <adec:decorative xmlns:adec="http://schemas.microsoft.com/office/drawing/2017/decorative" val="1"/>
              </a:ext>
            </a:extLst>
          </p:cNvPr>
          <p:cNvSpPr>
            <a:spLocks/>
          </p:cNvSpPr>
          <p:nvPr userDrawn="1"/>
        </p:nvSpPr>
        <p:spPr>
          <a:xfrm rot="10800000" flipH="1" flipV="1">
            <a:off x="10350074" y="5465756"/>
            <a:ext cx="1419222" cy="1020766"/>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3" name="Rektangel: ett hörn rundat 22">
            <a:extLst>
              <a:ext uri="{FF2B5EF4-FFF2-40B4-BE49-F238E27FC236}">
                <a16:creationId xmlns:a16="http://schemas.microsoft.com/office/drawing/2014/main" id="{262A45B3-FC56-5A48-E32E-99E82C5AB24A}"/>
              </a:ext>
              <a:ext uri="{C183D7F6-B498-43B3-948B-1728B52AA6E4}">
                <adec:decorative xmlns:adec="http://schemas.microsoft.com/office/drawing/2017/decorative" val="1"/>
              </a:ext>
            </a:extLst>
          </p:cNvPr>
          <p:cNvSpPr>
            <a:spLocks/>
          </p:cNvSpPr>
          <p:nvPr userDrawn="1"/>
        </p:nvSpPr>
        <p:spPr>
          <a:xfrm rot="10800000" flipH="1">
            <a:off x="7517606" y="3428997"/>
            <a:ext cx="1422400" cy="1019175"/>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4" name="Rektangel: ett hörn rundat 23">
            <a:extLst>
              <a:ext uri="{FF2B5EF4-FFF2-40B4-BE49-F238E27FC236}">
                <a16:creationId xmlns:a16="http://schemas.microsoft.com/office/drawing/2014/main" id="{5BD28DEE-ADA6-15DB-766D-492D1DE78EF9}"/>
              </a:ext>
              <a:ext uri="{C183D7F6-B498-43B3-948B-1728B52AA6E4}">
                <adec:decorative xmlns:adec="http://schemas.microsoft.com/office/drawing/2017/decorative" val="1"/>
              </a:ext>
            </a:extLst>
          </p:cNvPr>
          <p:cNvSpPr>
            <a:spLocks/>
          </p:cNvSpPr>
          <p:nvPr userDrawn="1"/>
        </p:nvSpPr>
        <p:spPr>
          <a:xfrm rot="10800000" flipH="1">
            <a:off x="7517606" y="4448166"/>
            <a:ext cx="1422400" cy="2038355"/>
          </a:xfrm>
          <a:prstGeom prst="round1Rect">
            <a:avLst>
              <a:gd name="adj" fmla="val 3996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5" name="Rektangel: ett hörn rundat 24">
            <a:extLst>
              <a:ext uri="{FF2B5EF4-FFF2-40B4-BE49-F238E27FC236}">
                <a16:creationId xmlns:a16="http://schemas.microsoft.com/office/drawing/2014/main" id="{5A1DBF60-A901-55C1-FAE0-9D2BFA62C83E}"/>
              </a:ext>
              <a:ext uri="{C183D7F6-B498-43B3-948B-1728B52AA6E4}">
                <adec:decorative xmlns:adec="http://schemas.microsoft.com/office/drawing/2017/decorative" val="1"/>
              </a:ext>
            </a:extLst>
          </p:cNvPr>
          <p:cNvSpPr>
            <a:spLocks/>
          </p:cNvSpPr>
          <p:nvPr userDrawn="1"/>
        </p:nvSpPr>
        <p:spPr>
          <a:xfrm flipH="1">
            <a:off x="10379475" y="3428999"/>
            <a:ext cx="1422000" cy="2036754"/>
          </a:xfrm>
          <a:prstGeom prst="round1Rect">
            <a:avLst>
              <a:gd name="adj" fmla="val 3832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6" name="Rektangel: ett hörn rundat 25">
            <a:extLst>
              <a:ext uri="{FF2B5EF4-FFF2-40B4-BE49-F238E27FC236}">
                <a16:creationId xmlns:a16="http://schemas.microsoft.com/office/drawing/2014/main" id="{21E11914-6E9E-9412-96FA-D0BE87BBB319}"/>
              </a:ext>
              <a:ext uri="{C183D7F6-B498-43B3-948B-1728B52AA6E4}">
                <adec:decorative xmlns:adec="http://schemas.microsoft.com/office/drawing/2017/decorative" val="1"/>
              </a:ext>
            </a:extLst>
          </p:cNvPr>
          <p:cNvSpPr>
            <a:spLocks/>
          </p:cNvSpPr>
          <p:nvPr userDrawn="1"/>
        </p:nvSpPr>
        <p:spPr>
          <a:xfrm rot="10800000" flipV="1">
            <a:off x="8936830" y="5465754"/>
            <a:ext cx="1442643" cy="1020767"/>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8" name="Frihandsfigur: Form 27">
            <a:extLst>
              <a:ext uri="{FF2B5EF4-FFF2-40B4-BE49-F238E27FC236}">
                <a16:creationId xmlns:a16="http://schemas.microsoft.com/office/drawing/2014/main" id="{068474CD-0AF3-5001-F209-6782DA68FC1B}"/>
              </a:ext>
              <a:ext uri="{C183D7F6-B498-43B3-948B-1728B52AA6E4}">
                <adec:decorative xmlns:adec="http://schemas.microsoft.com/office/drawing/2017/decorative" val="1"/>
              </a:ext>
            </a:extLst>
          </p:cNvPr>
          <p:cNvSpPr/>
          <p:nvPr userDrawn="1"/>
        </p:nvSpPr>
        <p:spPr>
          <a:xfrm>
            <a:off x="8936831" y="380997"/>
            <a:ext cx="2867819" cy="3048000"/>
          </a:xfrm>
          <a:custGeom>
            <a:avLst/>
            <a:gdLst>
              <a:gd name="connsiteX0" fmla="*/ 0 w 2867819"/>
              <a:gd name="connsiteY0" fmla="*/ 0 h 3048000"/>
              <a:gd name="connsiteX1" fmla="*/ 2867819 w 2867819"/>
              <a:gd name="connsiteY1" fmla="*/ 0 h 3048000"/>
              <a:gd name="connsiteX2" fmla="*/ 2867819 w 2867819"/>
              <a:gd name="connsiteY2" fmla="*/ 3048000 h 3048000"/>
              <a:gd name="connsiteX3" fmla="*/ 567857 w 2867819"/>
              <a:gd name="connsiteY3" fmla="*/ 3048000 h 3048000"/>
              <a:gd name="connsiteX4" fmla="*/ 0 w 2867819"/>
              <a:gd name="connsiteY4" fmla="*/ 2480143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819" h="3048000">
                <a:moveTo>
                  <a:pt x="0" y="0"/>
                </a:moveTo>
                <a:lnTo>
                  <a:pt x="2867819" y="0"/>
                </a:lnTo>
                <a:lnTo>
                  <a:pt x="2867819" y="3048000"/>
                </a:lnTo>
                <a:lnTo>
                  <a:pt x="567857" y="3048000"/>
                </a:lnTo>
                <a:cubicBezTo>
                  <a:pt x="254238" y="3048000"/>
                  <a:pt x="0" y="2793762"/>
                  <a:pt x="0" y="2480143"/>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dirty="0"/>
          </a:p>
        </p:txBody>
      </p:sp>
      <p:sp>
        <p:nvSpPr>
          <p:cNvPr id="6" name="Platshållare för datum 5">
            <a:extLst>
              <a:ext uri="{FF2B5EF4-FFF2-40B4-BE49-F238E27FC236}">
                <a16:creationId xmlns:a16="http://schemas.microsoft.com/office/drawing/2014/main" id="{30EAE83A-8325-0375-6F9F-906487EE9F55}"/>
              </a:ext>
            </a:extLst>
          </p:cNvPr>
          <p:cNvSpPr>
            <a:spLocks noGrp="1"/>
          </p:cNvSpPr>
          <p:nvPr>
            <p:ph type="dt" sz="half" idx="10"/>
          </p:nvPr>
        </p:nvSpPr>
        <p:spPr/>
        <p:txBody>
          <a:bodyPr/>
          <a:lstStyle/>
          <a:p>
            <a:fld id="{449919CC-FCCC-462B-90F7-FDB1C3036901}" type="datetime1">
              <a:rPr lang="sv-SE" smtClean="0"/>
              <a:t>2023-10-04</a:t>
            </a:fld>
            <a:endParaRPr lang="sv-SE"/>
          </a:p>
        </p:txBody>
      </p:sp>
      <p:sp>
        <p:nvSpPr>
          <p:cNvPr id="7" name="Platshållare för sidfot 6">
            <a:extLst>
              <a:ext uri="{FF2B5EF4-FFF2-40B4-BE49-F238E27FC236}">
                <a16:creationId xmlns:a16="http://schemas.microsoft.com/office/drawing/2014/main" id="{8810085F-04AE-F66F-8FEC-4C6A10935D99}"/>
              </a:ext>
            </a:extLst>
          </p:cNvPr>
          <p:cNvSpPr>
            <a:spLocks noGrp="1"/>
          </p:cNvSpPr>
          <p:nvPr>
            <p:ph type="ftr" sz="quarter" idx="11"/>
          </p:nvPr>
        </p:nvSpPr>
        <p:spPr/>
        <p:txBody>
          <a:bodyPr/>
          <a:lstStyle/>
          <a:p>
            <a:r>
              <a:rPr lang="sv-SE"/>
              <a:t>Fastighet, stöd och service den xx juni 2023 </a:t>
            </a:r>
            <a:endParaRPr lang="sv-SE" dirty="0"/>
          </a:p>
        </p:txBody>
      </p:sp>
    </p:spTree>
    <p:extLst>
      <p:ext uri="{BB962C8B-B14F-4D97-AF65-F5344CB8AC3E}">
        <p14:creationId xmlns:p14="http://schemas.microsoft.com/office/powerpoint/2010/main" val="16679568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Vit logo/Blå bakgrund">
    <p:spTree>
      <p:nvGrpSpPr>
        <p:cNvPr id="1" name=""/>
        <p:cNvGrpSpPr/>
        <p:nvPr/>
      </p:nvGrpSpPr>
      <p:grpSpPr>
        <a:xfrm>
          <a:off x="0" y="0"/>
          <a:ext cx="0" cy="0"/>
          <a:chOff x="0" y="0"/>
          <a:chExt cx="0" cy="0"/>
        </a:xfrm>
      </p:grpSpPr>
      <p:sp>
        <p:nvSpPr>
          <p:cNvPr id="5" name="Rektangel: ett hörn rundat 4">
            <a:extLst>
              <a:ext uri="{FF2B5EF4-FFF2-40B4-BE49-F238E27FC236}">
                <a16:creationId xmlns:a16="http://schemas.microsoft.com/office/drawing/2014/main" id="{0F7839DA-DC58-9FD4-5DB7-077F9CCAC083}"/>
              </a:ext>
              <a:ext uri="{C183D7F6-B498-43B3-948B-1728B52AA6E4}">
                <adec:decorative xmlns:adec="http://schemas.microsoft.com/office/drawing/2017/decorative" val="1"/>
              </a:ext>
            </a:extLst>
          </p:cNvPr>
          <p:cNvSpPr/>
          <p:nvPr userDrawn="1"/>
        </p:nvSpPr>
        <p:spPr bwMode="black">
          <a:xfrm flipV="1">
            <a:off x="389466" y="380999"/>
            <a:ext cx="11413068" cy="6099176"/>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pic>
        <p:nvPicPr>
          <p:cNvPr id="6" name="Logo" descr="Logo: Västra Götalandsregionen">
            <a:extLst>
              <a:ext uri="{FF2B5EF4-FFF2-40B4-BE49-F238E27FC236}">
                <a16:creationId xmlns:a16="http://schemas.microsoft.com/office/drawing/2014/main" id="{F028FC9A-549E-C173-F6EE-DD2DADAFA6B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234210" y="2915466"/>
            <a:ext cx="5732564" cy="1161234"/>
          </a:xfrm>
          <a:prstGeom prst="rect">
            <a:avLst/>
          </a:prstGeom>
        </p:spPr>
      </p:pic>
      <p:sp>
        <p:nvSpPr>
          <p:cNvPr id="2" name="Platshållare för datum 1">
            <a:extLst>
              <a:ext uri="{FF2B5EF4-FFF2-40B4-BE49-F238E27FC236}">
                <a16:creationId xmlns:a16="http://schemas.microsoft.com/office/drawing/2014/main" id="{E455D0BA-9A24-0B1E-5104-31F55378AAA2}"/>
              </a:ext>
            </a:extLst>
          </p:cNvPr>
          <p:cNvSpPr>
            <a:spLocks noGrp="1"/>
          </p:cNvSpPr>
          <p:nvPr>
            <p:ph type="dt" sz="half" idx="10"/>
          </p:nvPr>
        </p:nvSpPr>
        <p:spPr/>
        <p:txBody>
          <a:bodyPr/>
          <a:lstStyle/>
          <a:p>
            <a:fld id="{1F439CF9-7D12-4BB9-B5BF-74834A5DB9E8}" type="datetime1">
              <a:rPr lang="sv-SE" smtClean="0"/>
              <a:t>2023-10-04</a:t>
            </a:fld>
            <a:endParaRPr lang="sv-SE"/>
          </a:p>
        </p:txBody>
      </p:sp>
      <p:sp>
        <p:nvSpPr>
          <p:cNvPr id="7" name="Platshållare för sidfot 6">
            <a:extLst>
              <a:ext uri="{FF2B5EF4-FFF2-40B4-BE49-F238E27FC236}">
                <a16:creationId xmlns:a16="http://schemas.microsoft.com/office/drawing/2014/main" id="{4E6AFD7C-DEA7-9A46-2513-5293C0535394}"/>
              </a:ext>
            </a:extLst>
          </p:cNvPr>
          <p:cNvSpPr>
            <a:spLocks noGrp="1"/>
          </p:cNvSpPr>
          <p:nvPr>
            <p:ph type="ftr" sz="quarter" idx="11"/>
          </p:nvPr>
        </p:nvSpPr>
        <p:spPr/>
        <p:txBody>
          <a:bodyPr/>
          <a:lstStyle/>
          <a:p>
            <a:r>
              <a:rPr lang="sv-SE"/>
              <a:t>Fastighet, stöd och service den xx juni 2023 </a:t>
            </a:r>
            <a:endParaRPr lang="sv-SE" dirty="0"/>
          </a:p>
        </p:txBody>
      </p:sp>
      <p:sp>
        <p:nvSpPr>
          <p:cNvPr id="3" name="Title 2">
            <a:extLst>
              <a:ext uri="{FF2B5EF4-FFF2-40B4-BE49-F238E27FC236}">
                <a16:creationId xmlns:a16="http://schemas.microsoft.com/office/drawing/2014/main" id="{65243E10-E3F1-7E93-DB4B-40905719BCB0}"/>
              </a:ext>
            </a:extLst>
          </p:cNvPr>
          <p:cNvSpPr>
            <a:spLocks noGrp="1"/>
          </p:cNvSpPr>
          <p:nvPr>
            <p:ph type="title" hasCustomPrompt="1"/>
          </p:nvPr>
        </p:nvSpPr>
        <p:spPr>
          <a:xfrm>
            <a:off x="1100667" y="-1174484"/>
            <a:ext cx="8642350" cy="1047750"/>
          </a:xfrm>
        </p:spPr>
        <p:txBody>
          <a:bodyPr/>
          <a:lstStyle/>
          <a:p>
            <a:r>
              <a:rPr lang="sv-SE" noProof="0" dirty="0"/>
              <a:t>Ange rubrik för tillgänglighet</a:t>
            </a:r>
            <a:endParaRPr lang="en-GB" dirty="0"/>
          </a:p>
        </p:txBody>
      </p:sp>
    </p:spTree>
    <p:extLst>
      <p:ext uri="{BB962C8B-B14F-4D97-AF65-F5344CB8AC3E}">
        <p14:creationId xmlns:p14="http://schemas.microsoft.com/office/powerpoint/2010/main" val="42527265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Rubrikbild med 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91539" y="1076643"/>
            <a:ext cx="5737196" cy="2387600"/>
          </a:xfrm>
        </p:spPr>
        <p:txBody>
          <a:bodyPr anchor="b"/>
          <a:lstStyle>
            <a:lvl1pPr algn="l">
              <a:lnSpc>
                <a:spcPct val="100000"/>
              </a:lnSpc>
              <a:defRPr sz="3500" b="1"/>
            </a:lvl1pPr>
          </a:lstStyle>
          <a:p>
            <a:r>
              <a:rPr lang="sv-SE" dirty="0"/>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85372" y="3761691"/>
            <a:ext cx="5737196"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dirty="0"/>
              <a:t>Klicka för att lägga till underrubrik</a:t>
            </a:r>
          </a:p>
        </p:txBody>
      </p:sp>
      <p:sp>
        <p:nvSpPr>
          <p:cNvPr id="27" name="Platshållare för bild 26">
            <a:extLst>
              <a:ext uri="{FF2B5EF4-FFF2-40B4-BE49-F238E27FC236}">
                <a16:creationId xmlns:a16="http://schemas.microsoft.com/office/drawing/2014/main" id="{B7586333-1D24-C4E6-41D4-F849486C4252}"/>
              </a:ext>
            </a:extLst>
          </p:cNvPr>
          <p:cNvSpPr>
            <a:spLocks noGrp="1"/>
          </p:cNvSpPr>
          <p:nvPr>
            <p:ph type="pic" sz="quarter" idx="13"/>
          </p:nvPr>
        </p:nvSpPr>
        <p:spPr>
          <a:xfrm>
            <a:off x="8936831" y="380998"/>
            <a:ext cx="2867819" cy="3048000"/>
          </a:xfrm>
          <a:custGeom>
            <a:avLst/>
            <a:gdLst>
              <a:gd name="connsiteX0" fmla="*/ 0 w 2867819"/>
              <a:gd name="connsiteY0" fmla="*/ 0 h 3048000"/>
              <a:gd name="connsiteX1" fmla="*/ 2867819 w 2867819"/>
              <a:gd name="connsiteY1" fmla="*/ 0 h 3048000"/>
              <a:gd name="connsiteX2" fmla="*/ 2867819 w 2867819"/>
              <a:gd name="connsiteY2" fmla="*/ 3048000 h 3048000"/>
              <a:gd name="connsiteX3" fmla="*/ 567857 w 2867819"/>
              <a:gd name="connsiteY3" fmla="*/ 3048000 h 3048000"/>
              <a:gd name="connsiteX4" fmla="*/ 0 w 2867819"/>
              <a:gd name="connsiteY4" fmla="*/ 2480143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819" h="3048000">
                <a:moveTo>
                  <a:pt x="0" y="0"/>
                </a:moveTo>
                <a:lnTo>
                  <a:pt x="2867819" y="0"/>
                </a:lnTo>
                <a:lnTo>
                  <a:pt x="2867819" y="3048000"/>
                </a:lnTo>
                <a:lnTo>
                  <a:pt x="567857" y="3048000"/>
                </a:lnTo>
                <a:cubicBezTo>
                  <a:pt x="254238" y="3048000"/>
                  <a:pt x="0" y="2793762"/>
                  <a:pt x="0" y="2480143"/>
                </a:cubicBezTo>
                <a:close/>
              </a:path>
            </a:pathLst>
          </a:custGeom>
          <a:solidFill>
            <a:schemeClr val="accent2"/>
          </a:solidFill>
        </p:spPr>
        <p:txBody>
          <a:bodyPr wrap="square">
            <a:noAutofit/>
          </a:bodyPr>
          <a:lstStyle>
            <a:lvl1pPr marL="0" indent="0">
              <a:buNone/>
              <a:defRPr/>
            </a:lvl1pPr>
          </a:lstStyle>
          <a:p>
            <a:r>
              <a:rPr lang="en-US"/>
              <a:t>Click icon to add picture</a:t>
            </a:r>
            <a:endParaRPr lang="sv-SE" dirty="0"/>
          </a:p>
        </p:txBody>
      </p:sp>
      <p:pic>
        <p:nvPicPr>
          <p:cNvPr id="28" name="Logo" descr="Västra Götalandsregionen, logo">
            <a:extLst>
              <a:ext uri="{FF2B5EF4-FFF2-40B4-BE49-F238E27FC236}">
                <a16:creationId xmlns:a16="http://schemas.microsoft.com/office/drawing/2014/main" id="{6A0989A0-7A4A-9CD0-D751-D56C294A584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26234" y="6030915"/>
            <a:ext cx="2147886" cy="435093"/>
          </a:xfrm>
          <a:prstGeom prst="rect">
            <a:avLst/>
          </a:prstGeom>
        </p:spPr>
      </p:pic>
      <p:sp>
        <p:nvSpPr>
          <p:cNvPr id="12" name="Rektangel: ett hörn rundat 11">
            <a:extLst>
              <a:ext uri="{FF2B5EF4-FFF2-40B4-BE49-F238E27FC236}">
                <a16:creationId xmlns:a16="http://schemas.microsoft.com/office/drawing/2014/main" id="{C20FB8AD-B642-E1E6-AC0D-E4A862F9B55D}"/>
              </a:ext>
              <a:ext uri="{C183D7F6-B498-43B3-948B-1728B52AA6E4}">
                <adec:decorative xmlns:adec="http://schemas.microsoft.com/office/drawing/2017/decorative" val="1"/>
              </a:ext>
            </a:extLst>
          </p:cNvPr>
          <p:cNvSpPr>
            <a:spLocks/>
          </p:cNvSpPr>
          <p:nvPr userDrawn="1"/>
        </p:nvSpPr>
        <p:spPr>
          <a:xfrm>
            <a:off x="7517606" y="1400174"/>
            <a:ext cx="1422400" cy="2028821"/>
          </a:xfrm>
          <a:prstGeom prst="round1Rect">
            <a:avLst>
              <a:gd name="adj" fmla="val 3832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3" name="Rektangel: ett hörn rundat 12">
            <a:extLst>
              <a:ext uri="{FF2B5EF4-FFF2-40B4-BE49-F238E27FC236}">
                <a16:creationId xmlns:a16="http://schemas.microsoft.com/office/drawing/2014/main" id="{B1925CA5-50D6-AB2F-5E1C-EACB82AD2605}"/>
              </a:ext>
              <a:ext uri="{C183D7F6-B498-43B3-948B-1728B52AA6E4}">
                <adec:decorative xmlns:adec="http://schemas.microsoft.com/office/drawing/2017/decorative" val="1"/>
              </a:ext>
            </a:extLst>
          </p:cNvPr>
          <p:cNvSpPr>
            <a:spLocks/>
          </p:cNvSpPr>
          <p:nvPr userDrawn="1"/>
        </p:nvSpPr>
        <p:spPr>
          <a:xfrm rot="10800000" flipH="1">
            <a:off x="7517606" y="380998"/>
            <a:ext cx="1422400" cy="1019175"/>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4" name="Rektangel: ett hörn rundat 13">
            <a:extLst>
              <a:ext uri="{FF2B5EF4-FFF2-40B4-BE49-F238E27FC236}">
                <a16:creationId xmlns:a16="http://schemas.microsoft.com/office/drawing/2014/main" id="{369C8F7C-E029-246E-DEFE-A2F38501997B}"/>
              </a:ext>
              <a:ext uri="{C183D7F6-B498-43B3-948B-1728B52AA6E4}">
                <adec:decorative xmlns:adec="http://schemas.microsoft.com/office/drawing/2017/decorative" val="1"/>
              </a:ext>
            </a:extLst>
          </p:cNvPr>
          <p:cNvSpPr>
            <a:spLocks/>
          </p:cNvSpPr>
          <p:nvPr userDrawn="1"/>
        </p:nvSpPr>
        <p:spPr>
          <a:xfrm rot="10800000" flipH="1">
            <a:off x="8940005" y="3428996"/>
            <a:ext cx="1439467" cy="2036754"/>
          </a:xfrm>
          <a:prstGeom prst="round1Rect">
            <a:avLst>
              <a:gd name="adj" fmla="val 3733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5" name="Rektangel: ett hörn rundat 14">
            <a:extLst>
              <a:ext uri="{FF2B5EF4-FFF2-40B4-BE49-F238E27FC236}">
                <a16:creationId xmlns:a16="http://schemas.microsoft.com/office/drawing/2014/main" id="{6A1C4870-0798-1888-787F-386EAC4D3723}"/>
              </a:ext>
              <a:ext uri="{C183D7F6-B498-43B3-948B-1728B52AA6E4}">
                <adec:decorative xmlns:adec="http://schemas.microsoft.com/office/drawing/2017/decorative" val="1"/>
              </a:ext>
            </a:extLst>
          </p:cNvPr>
          <p:cNvSpPr>
            <a:spLocks/>
          </p:cNvSpPr>
          <p:nvPr userDrawn="1"/>
        </p:nvSpPr>
        <p:spPr>
          <a:xfrm rot="10800000" flipH="1" flipV="1">
            <a:off x="10382253" y="5465755"/>
            <a:ext cx="1419222" cy="1020766"/>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6" name="Rektangel: ett hörn rundat 15">
            <a:extLst>
              <a:ext uri="{FF2B5EF4-FFF2-40B4-BE49-F238E27FC236}">
                <a16:creationId xmlns:a16="http://schemas.microsoft.com/office/drawing/2014/main" id="{FD86D645-4C70-7686-CEDC-C3F7E248E0F4}"/>
              </a:ext>
              <a:ext uri="{C183D7F6-B498-43B3-948B-1728B52AA6E4}">
                <adec:decorative xmlns:adec="http://schemas.microsoft.com/office/drawing/2017/decorative" val="1"/>
              </a:ext>
            </a:extLst>
          </p:cNvPr>
          <p:cNvSpPr>
            <a:spLocks/>
          </p:cNvSpPr>
          <p:nvPr userDrawn="1"/>
        </p:nvSpPr>
        <p:spPr>
          <a:xfrm rot="10800000" flipH="1">
            <a:off x="7517606" y="3428997"/>
            <a:ext cx="1422400" cy="1019175"/>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7" name="Rektangel: ett hörn rundat 16">
            <a:extLst>
              <a:ext uri="{FF2B5EF4-FFF2-40B4-BE49-F238E27FC236}">
                <a16:creationId xmlns:a16="http://schemas.microsoft.com/office/drawing/2014/main" id="{31C76949-D02B-332F-5982-22F450E45AEB}"/>
              </a:ext>
              <a:ext uri="{C183D7F6-B498-43B3-948B-1728B52AA6E4}">
                <adec:decorative xmlns:adec="http://schemas.microsoft.com/office/drawing/2017/decorative" val="1"/>
              </a:ext>
            </a:extLst>
          </p:cNvPr>
          <p:cNvSpPr>
            <a:spLocks/>
          </p:cNvSpPr>
          <p:nvPr userDrawn="1"/>
        </p:nvSpPr>
        <p:spPr>
          <a:xfrm rot="10800000" flipH="1">
            <a:off x="7517606" y="4448166"/>
            <a:ext cx="1422400" cy="2038355"/>
          </a:xfrm>
          <a:prstGeom prst="round1Rect">
            <a:avLst>
              <a:gd name="adj" fmla="val 3996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8" name="Rektangel: ett hörn rundat 17">
            <a:extLst>
              <a:ext uri="{FF2B5EF4-FFF2-40B4-BE49-F238E27FC236}">
                <a16:creationId xmlns:a16="http://schemas.microsoft.com/office/drawing/2014/main" id="{322ACDAC-1D12-98AB-7D77-C6C8ED0E6BB3}"/>
              </a:ext>
              <a:ext uri="{C183D7F6-B498-43B3-948B-1728B52AA6E4}">
                <adec:decorative xmlns:adec="http://schemas.microsoft.com/office/drawing/2017/decorative" val="1"/>
              </a:ext>
            </a:extLst>
          </p:cNvPr>
          <p:cNvSpPr>
            <a:spLocks/>
          </p:cNvSpPr>
          <p:nvPr userDrawn="1"/>
        </p:nvSpPr>
        <p:spPr>
          <a:xfrm flipH="1">
            <a:off x="10379475" y="3428999"/>
            <a:ext cx="1422000" cy="2036754"/>
          </a:xfrm>
          <a:prstGeom prst="round1Rect">
            <a:avLst>
              <a:gd name="adj" fmla="val 3832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9" name="Rektangel: ett hörn rundat 18">
            <a:extLst>
              <a:ext uri="{FF2B5EF4-FFF2-40B4-BE49-F238E27FC236}">
                <a16:creationId xmlns:a16="http://schemas.microsoft.com/office/drawing/2014/main" id="{078779E6-AB64-0FE7-3DCA-5727138EC16E}"/>
              </a:ext>
              <a:ext uri="{C183D7F6-B498-43B3-948B-1728B52AA6E4}">
                <adec:decorative xmlns:adec="http://schemas.microsoft.com/office/drawing/2017/decorative" val="1"/>
              </a:ext>
            </a:extLst>
          </p:cNvPr>
          <p:cNvSpPr>
            <a:spLocks/>
          </p:cNvSpPr>
          <p:nvPr userDrawn="1"/>
        </p:nvSpPr>
        <p:spPr>
          <a:xfrm rot="10800000" flipV="1">
            <a:off x="8936830" y="5465754"/>
            <a:ext cx="1442643" cy="1020767"/>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6" name="textruta 5">
            <a:extLst>
              <a:ext uri="{FF2B5EF4-FFF2-40B4-BE49-F238E27FC236}">
                <a16:creationId xmlns:a16="http://schemas.microsoft.com/office/drawing/2014/main" id="{AA71F2BA-C943-46F6-00FD-63E44941990B}"/>
              </a:ext>
            </a:extLst>
          </p:cNvPr>
          <p:cNvSpPr txBox="1"/>
          <p:nvPr userDrawn="1"/>
        </p:nvSpPr>
        <p:spPr>
          <a:xfrm>
            <a:off x="704895" y="6466008"/>
            <a:ext cx="695282" cy="276999"/>
          </a:xfrm>
          <a:prstGeom prst="rect">
            <a:avLst/>
          </a:prstGeom>
          <a:noFill/>
        </p:spPr>
        <p:txBody>
          <a:bodyPr wrap="square" lIns="0" tIns="0" rIns="0" bIns="0" rtlCol="0">
            <a:spAutoFit/>
          </a:bodyPr>
          <a:lstStyle/>
          <a:p>
            <a:pPr algn="l"/>
            <a:r>
              <a:rPr lang="sv-SE">
                <a:solidFill>
                  <a:schemeClr val="bg1"/>
                </a:solidFill>
              </a:rPr>
              <a:t>TEst</a:t>
            </a:r>
            <a:endParaRPr lang="sv-SE" dirty="0">
              <a:solidFill>
                <a:schemeClr val="bg1"/>
              </a:solidFill>
            </a:endParaRPr>
          </a:p>
        </p:txBody>
      </p:sp>
      <p:sp>
        <p:nvSpPr>
          <p:cNvPr id="7" name="Platshållare för datum 6">
            <a:extLst>
              <a:ext uri="{FF2B5EF4-FFF2-40B4-BE49-F238E27FC236}">
                <a16:creationId xmlns:a16="http://schemas.microsoft.com/office/drawing/2014/main" id="{C4CBFC51-E299-C1C6-C259-2EC78776D974}"/>
              </a:ext>
            </a:extLst>
          </p:cNvPr>
          <p:cNvSpPr>
            <a:spLocks noGrp="1"/>
          </p:cNvSpPr>
          <p:nvPr>
            <p:ph type="dt" sz="half" idx="14"/>
          </p:nvPr>
        </p:nvSpPr>
        <p:spPr/>
        <p:txBody>
          <a:bodyPr/>
          <a:lstStyle/>
          <a:p>
            <a:fld id="{28BA2D1C-1682-4309-A94F-F81E0792C26F}" type="datetime1">
              <a:rPr lang="sv-SE" smtClean="0"/>
              <a:t>2023-10-04</a:t>
            </a:fld>
            <a:endParaRPr lang="sv-SE"/>
          </a:p>
        </p:txBody>
      </p:sp>
      <p:sp>
        <p:nvSpPr>
          <p:cNvPr id="8" name="Platshållare för sidfot 7">
            <a:extLst>
              <a:ext uri="{FF2B5EF4-FFF2-40B4-BE49-F238E27FC236}">
                <a16:creationId xmlns:a16="http://schemas.microsoft.com/office/drawing/2014/main" id="{DAF13055-4269-7909-D2F6-610F622CD5BE}"/>
              </a:ext>
            </a:extLst>
          </p:cNvPr>
          <p:cNvSpPr>
            <a:spLocks noGrp="1"/>
          </p:cNvSpPr>
          <p:nvPr>
            <p:ph type="ftr" sz="quarter" idx="15"/>
          </p:nvPr>
        </p:nvSpPr>
        <p:spPr/>
        <p:txBody>
          <a:bodyPr/>
          <a:lstStyle/>
          <a:p>
            <a:r>
              <a:rPr lang="sv-SE"/>
              <a:t>Fastighet, stöd och service den xx juni 2023 </a:t>
            </a:r>
            <a:endParaRPr lang="sv-SE" dirty="0"/>
          </a:p>
        </p:txBody>
      </p:sp>
    </p:spTree>
    <p:extLst>
      <p:ext uri="{BB962C8B-B14F-4D97-AF65-F5344CB8AC3E}">
        <p14:creationId xmlns:p14="http://schemas.microsoft.com/office/powerpoint/2010/main" val="31776926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p:txBody>
          <a:bodyPr/>
          <a:lstStyle>
            <a:lvl1pPr>
              <a:defRPr/>
            </a:lvl1pPr>
          </a:lstStyle>
          <a:p>
            <a:r>
              <a:rPr lang="sv-SE" dirty="0"/>
              <a:t>Klicka för att lägga till rubrik</a:t>
            </a:r>
          </a:p>
        </p:txBody>
      </p:sp>
      <p:sp>
        <p:nvSpPr>
          <p:cNvPr id="14" name="Platshållare för innehåll 13">
            <a:extLst>
              <a:ext uri="{FF2B5EF4-FFF2-40B4-BE49-F238E27FC236}">
                <a16:creationId xmlns:a16="http://schemas.microsoft.com/office/drawing/2014/main" id="{A9936CC4-BC31-7B4D-38E0-EC836B72C571}"/>
              </a:ext>
            </a:extLst>
          </p:cNvPr>
          <p:cNvSpPr>
            <a:spLocks noGrp="1"/>
          </p:cNvSpPr>
          <p:nvPr>
            <p:ph sz="quarter" idx="13"/>
          </p:nvPr>
        </p:nvSpPr>
        <p:spPr>
          <a:xfrm>
            <a:off x="1092200" y="2113722"/>
            <a:ext cx="8650817" cy="331152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dirty="0"/>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p:txBody>
          <a:bodyPr/>
          <a:lstStyle/>
          <a:p>
            <a:fld id="{7111D353-AF75-4CB5-8EEB-730C8694A941}" type="datetime1">
              <a:rPr lang="sv-SE" smtClean="0"/>
              <a:t>2023-10-04</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r>
              <a:rPr lang="sv-SE"/>
              <a:t>Fastighet, stöd och service den xx juni 2023 </a:t>
            </a:r>
            <a:endParaRPr lang="sv-SE" dirty="0"/>
          </a:p>
        </p:txBody>
      </p:sp>
      <p:sp>
        <p:nvSpPr>
          <p:cNvPr id="7" name="Rektangel: ett hörn rundat 6">
            <a:extLst>
              <a:ext uri="{FF2B5EF4-FFF2-40B4-BE49-F238E27FC236}">
                <a16:creationId xmlns:a16="http://schemas.microsoft.com/office/drawing/2014/main" id="{73A585E4-AFD9-73B3-6228-5EC2E00562BE}"/>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H="1" flipV="1">
            <a:off x="10371138" y="380999"/>
            <a:ext cx="1433512" cy="1019173"/>
          </a:xfrm>
          <a:prstGeom prst="round1Rect">
            <a:avLst>
              <a:gd name="adj" fmla="val 4890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8" name="Rektangel: ett hörn rundat 7">
            <a:extLst>
              <a:ext uri="{FF2B5EF4-FFF2-40B4-BE49-F238E27FC236}">
                <a16:creationId xmlns:a16="http://schemas.microsoft.com/office/drawing/2014/main" id="{B5372248-D21F-8D52-3DB3-51A7B660569B}"/>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1400173"/>
            <a:ext cx="1433512" cy="2032001"/>
          </a:xfrm>
          <a:prstGeom prst="round1Rect">
            <a:avLst>
              <a:gd name="adj" fmla="val 4026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9" name="Rektangel: ett hörn rundat 8">
            <a:extLst>
              <a:ext uri="{FF2B5EF4-FFF2-40B4-BE49-F238E27FC236}">
                <a16:creationId xmlns:a16="http://schemas.microsoft.com/office/drawing/2014/main" id="{10FBF7AD-460F-553E-5C7C-F85B1FC5BAEB}"/>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3439316"/>
            <a:ext cx="1433512" cy="3056098"/>
          </a:xfrm>
          <a:prstGeom prst="round1Rect">
            <a:avLst>
              <a:gd name="adj" fmla="val 402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Tree>
    <p:extLst>
      <p:ext uri="{BB962C8B-B14F-4D97-AF65-F5344CB8AC3E}">
        <p14:creationId xmlns:p14="http://schemas.microsoft.com/office/powerpoint/2010/main" val="20545118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tartbild">
    <p:spTree>
      <p:nvGrpSpPr>
        <p:cNvPr id="1" name=""/>
        <p:cNvGrpSpPr/>
        <p:nvPr/>
      </p:nvGrpSpPr>
      <p:grpSpPr>
        <a:xfrm>
          <a:off x="0" y="0"/>
          <a:ext cx="0" cy="0"/>
          <a:chOff x="0" y="0"/>
          <a:chExt cx="0" cy="0"/>
        </a:xfrm>
      </p:grpSpPr>
      <p:sp>
        <p:nvSpPr>
          <p:cNvPr id="9" name="Rektangel: ett hörn rundat 8">
            <a:extLst>
              <a:ext uri="{FF2B5EF4-FFF2-40B4-BE49-F238E27FC236}">
                <a16:creationId xmlns:a16="http://schemas.microsoft.com/office/drawing/2014/main" id="{0BA287CB-7B49-DD6D-11A1-EE0677F3EDC5}"/>
              </a:ext>
              <a:ext uri="{C183D7F6-B498-43B3-948B-1728B52AA6E4}">
                <adec:decorative xmlns:adec="http://schemas.microsoft.com/office/drawing/2017/decorative" val="1"/>
              </a:ext>
            </a:extLst>
          </p:cNvPr>
          <p:cNvSpPr/>
          <p:nvPr userDrawn="1"/>
        </p:nvSpPr>
        <p:spPr bwMode="black">
          <a:xfrm flipV="1">
            <a:off x="389466" y="380999"/>
            <a:ext cx="11413068" cy="6099176"/>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 name="Rubrik 1">
            <a:extLst>
              <a:ext uri="{FF2B5EF4-FFF2-40B4-BE49-F238E27FC236}">
                <a16:creationId xmlns:a16="http://schemas.microsoft.com/office/drawing/2014/main" id="{2D6EA362-9137-45DF-BEE4-B691A8719BDE}"/>
              </a:ext>
            </a:extLst>
          </p:cNvPr>
          <p:cNvSpPr>
            <a:spLocks noGrp="1"/>
          </p:cNvSpPr>
          <p:nvPr>
            <p:ph type="title" hasCustomPrompt="1"/>
          </p:nvPr>
        </p:nvSpPr>
        <p:spPr bwMode="white">
          <a:xfrm>
            <a:off x="1092200" y="1752600"/>
            <a:ext cx="10007600" cy="1614312"/>
          </a:xfrm>
        </p:spPr>
        <p:txBody>
          <a:bodyPr anchor="b"/>
          <a:lstStyle>
            <a:lvl1pPr algn="ctr">
              <a:defRPr sz="3500" b="1">
                <a:solidFill>
                  <a:schemeClr val="bg1"/>
                </a:solidFill>
              </a:defRPr>
            </a:lvl1pPr>
          </a:lstStyle>
          <a:p>
            <a:r>
              <a:rPr lang="sv-SE" dirty="0"/>
              <a:t>Klicka för att lägga till rubrik</a:t>
            </a:r>
          </a:p>
        </p:txBody>
      </p:sp>
      <p:sp>
        <p:nvSpPr>
          <p:cNvPr id="3" name="Platshållare för text 2">
            <a:extLst>
              <a:ext uri="{FF2B5EF4-FFF2-40B4-BE49-F238E27FC236}">
                <a16:creationId xmlns:a16="http://schemas.microsoft.com/office/drawing/2014/main" id="{81D78077-8D23-4A9C-AD57-B41C92D6A8D4}"/>
              </a:ext>
            </a:extLst>
          </p:cNvPr>
          <p:cNvSpPr>
            <a:spLocks noGrp="1"/>
          </p:cNvSpPr>
          <p:nvPr>
            <p:ph type="body" idx="1" hasCustomPrompt="1"/>
          </p:nvPr>
        </p:nvSpPr>
        <p:spPr bwMode="white">
          <a:xfrm>
            <a:off x="1092200" y="3612268"/>
            <a:ext cx="10024267" cy="1500187"/>
          </a:xfrm>
        </p:spPr>
        <p:txBody>
          <a:bodyPr/>
          <a:lstStyle>
            <a:lvl1pPr marL="0" indent="0" algn="ctr">
              <a:buNone/>
              <a:defRPr sz="22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dirty="0"/>
              <a:t>Klicka för att lägga till underrubrik</a:t>
            </a:r>
          </a:p>
        </p:txBody>
      </p:sp>
      <p:sp>
        <p:nvSpPr>
          <p:cNvPr id="6" name="Platshållare för datum 5">
            <a:extLst>
              <a:ext uri="{FF2B5EF4-FFF2-40B4-BE49-F238E27FC236}">
                <a16:creationId xmlns:a16="http://schemas.microsoft.com/office/drawing/2014/main" id="{DBF08389-4E2E-AF65-054E-C982BA7B587E}"/>
              </a:ext>
            </a:extLst>
          </p:cNvPr>
          <p:cNvSpPr>
            <a:spLocks noGrp="1"/>
          </p:cNvSpPr>
          <p:nvPr>
            <p:ph type="dt" sz="half" idx="10"/>
          </p:nvPr>
        </p:nvSpPr>
        <p:spPr/>
        <p:txBody>
          <a:bodyPr/>
          <a:lstStyle/>
          <a:p>
            <a:fld id="{538ED9F4-27CD-4687-AEBE-AF0827A4EC21}" type="datetime1">
              <a:rPr lang="sv-SE" smtClean="0"/>
              <a:t>2023-10-04</a:t>
            </a:fld>
            <a:endParaRPr lang="sv-SE"/>
          </a:p>
        </p:txBody>
      </p:sp>
      <p:sp>
        <p:nvSpPr>
          <p:cNvPr id="7" name="Platshållare för sidfot 6">
            <a:extLst>
              <a:ext uri="{FF2B5EF4-FFF2-40B4-BE49-F238E27FC236}">
                <a16:creationId xmlns:a16="http://schemas.microsoft.com/office/drawing/2014/main" id="{0A5E5F6E-C97D-A4DC-263A-27783D57B08B}"/>
              </a:ext>
            </a:extLst>
          </p:cNvPr>
          <p:cNvSpPr>
            <a:spLocks noGrp="1"/>
          </p:cNvSpPr>
          <p:nvPr>
            <p:ph type="ftr" sz="quarter" idx="11"/>
          </p:nvPr>
        </p:nvSpPr>
        <p:spPr/>
        <p:txBody>
          <a:bodyPr/>
          <a:lstStyle/>
          <a:p>
            <a:r>
              <a:rPr lang="sv-SE"/>
              <a:t>Fastighet, stöd och service den xx juni 2023 </a:t>
            </a:r>
            <a:endParaRPr lang="sv-SE" dirty="0"/>
          </a:p>
        </p:txBody>
      </p:sp>
    </p:spTree>
    <p:extLst>
      <p:ext uri="{BB962C8B-B14F-4D97-AF65-F5344CB8AC3E}">
        <p14:creationId xmlns:p14="http://schemas.microsoft.com/office/powerpoint/2010/main" val="36018584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ubrik, innehåll och bi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100667" y="425716"/>
            <a:ext cx="4995333" cy="1047750"/>
          </a:xfrm>
        </p:spPr>
        <p:txBody>
          <a:bodyPr/>
          <a:lstStyle>
            <a:lvl1pPr>
              <a:defRPr/>
            </a:lvl1pPr>
          </a:lstStyle>
          <a:p>
            <a:r>
              <a:rPr lang="sv-SE"/>
              <a:t>Rubrik</a:t>
            </a:r>
            <a:endParaRPr lang="sv-SE" dirty="0"/>
          </a:p>
        </p:txBody>
      </p:sp>
      <p:sp>
        <p:nvSpPr>
          <p:cNvPr id="9" name="Platshållare för innehåll 8">
            <a:extLst>
              <a:ext uri="{FF2B5EF4-FFF2-40B4-BE49-F238E27FC236}">
                <a16:creationId xmlns:a16="http://schemas.microsoft.com/office/drawing/2014/main" id="{D5FF0E6C-D325-C355-90B1-214F162C31D1}"/>
              </a:ext>
            </a:extLst>
          </p:cNvPr>
          <p:cNvSpPr>
            <a:spLocks noGrp="1"/>
          </p:cNvSpPr>
          <p:nvPr>
            <p:ph sz="quarter" idx="14"/>
          </p:nvPr>
        </p:nvSpPr>
        <p:spPr>
          <a:xfrm>
            <a:off x="1092200" y="2113722"/>
            <a:ext cx="5003800" cy="3756990"/>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wrap="square">
            <a:noAutofit/>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dirty="0"/>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6801696" y="380998"/>
            <a:ext cx="5002954" cy="6071396"/>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a:noAutofit/>
          </a:bodyPr>
          <a:lstStyle>
            <a:lvl1pPr marL="0" indent="0">
              <a:buNone/>
              <a:defRPr/>
            </a:lvl1pPr>
          </a:lstStyle>
          <a:p>
            <a:r>
              <a:rPr lang="en-US"/>
              <a:t>Click icon to add picture</a:t>
            </a:r>
            <a:endParaRPr lang="sv-SE" dirty="0"/>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p:txBody>
          <a:bodyPr/>
          <a:lstStyle/>
          <a:p>
            <a:fld id="{8A127E8D-31C6-498F-A533-22A76CF5D601}" type="datetime1">
              <a:rPr lang="sv-SE" smtClean="0"/>
              <a:t>2023-10-04</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r>
              <a:rPr lang="sv-SE"/>
              <a:t>Fastighet, stöd och service den xx juni 2023 </a:t>
            </a:r>
            <a:endParaRPr lang="sv-SE" dirty="0"/>
          </a:p>
        </p:txBody>
      </p:sp>
    </p:spTree>
    <p:extLst>
      <p:ext uri="{BB962C8B-B14F-4D97-AF65-F5344CB8AC3E}">
        <p14:creationId xmlns:p14="http://schemas.microsoft.com/office/powerpoint/2010/main" val="31430307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5571902-9019-4326-9DA4-70B9743B49ED}"/>
              </a:ext>
            </a:extLst>
          </p:cNvPr>
          <p:cNvSpPr>
            <a:spLocks noGrp="1"/>
          </p:cNvSpPr>
          <p:nvPr>
            <p:ph type="title" hasCustomPrompt="1"/>
          </p:nvPr>
        </p:nvSpPr>
        <p:spPr>
          <a:xfrm>
            <a:off x="881395" y="1424752"/>
            <a:ext cx="8872205" cy="1047750"/>
          </a:xfrm>
        </p:spPr>
        <p:txBody>
          <a:bodyPr/>
          <a:lstStyle>
            <a:lvl1pPr>
              <a:defRPr b="1"/>
            </a:lvl1pPr>
          </a:lstStyle>
          <a:p>
            <a:r>
              <a:rPr lang="sv-SE" dirty="0"/>
              <a:t>Klicka för att lägga till rubrik</a:t>
            </a:r>
          </a:p>
        </p:txBody>
      </p:sp>
      <p:sp>
        <p:nvSpPr>
          <p:cNvPr id="8" name="Rektangel: ett hörn rundat 7">
            <a:extLst>
              <a:ext uri="{FF2B5EF4-FFF2-40B4-BE49-F238E27FC236}">
                <a16:creationId xmlns:a16="http://schemas.microsoft.com/office/drawing/2014/main" id="{ED91DB15-F1E1-BAE7-F15A-075740D02714}"/>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H="1" flipV="1">
            <a:off x="10371138" y="380999"/>
            <a:ext cx="1433512" cy="1019173"/>
          </a:xfrm>
          <a:prstGeom prst="round1Rect">
            <a:avLst>
              <a:gd name="adj" fmla="val 4890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9" name="Rektangel: ett hörn rundat 8">
            <a:extLst>
              <a:ext uri="{FF2B5EF4-FFF2-40B4-BE49-F238E27FC236}">
                <a16:creationId xmlns:a16="http://schemas.microsoft.com/office/drawing/2014/main" id="{DDC94793-D876-E072-C4EC-34D17FFA5E6D}"/>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1400173"/>
            <a:ext cx="1433512" cy="2032001"/>
          </a:xfrm>
          <a:prstGeom prst="round1Rect">
            <a:avLst>
              <a:gd name="adj" fmla="val 4026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0" name="Rektangel: ett hörn rundat 9">
            <a:extLst>
              <a:ext uri="{FF2B5EF4-FFF2-40B4-BE49-F238E27FC236}">
                <a16:creationId xmlns:a16="http://schemas.microsoft.com/office/drawing/2014/main" id="{ACDB7998-57D8-C839-2FED-BCA4D5257D96}"/>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3439316"/>
            <a:ext cx="1433512" cy="3056098"/>
          </a:xfrm>
          <a:prstGeom prst="round1Rect">
            <a:avLst>
              <a:gd name="adj" fmla="val 402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5" name="Platshållare för datum 4">
            <a:extLst>
              <a:ext uri="{FF2B5EF4-FFF2-40B4-BE49-F238E27FC236}">
                <a16:creationId xmlns:a16="http://schemas.microsoft.com/office/drawing/2014/main" id="{3E0629D0-D830-BA3B-8258-4D3944A151FE}"/>
              </a:ext>
            </a:extLst>
          </p:cNvPr>
          <p:cNvSpPr>
            <a:spLocks noGrp="1"/>
          </p:cNvSpPr>
          <p:nvPr>
            <p:ph type="dt" sz="half" idx="10"/>
          </p:nvPr>
        </p:nvSpPr>
        <p:spPr/>
        <p:txBody>
          <a:bodyPr/>
          <a:lstStyle/>
          <a:p>
            <a:fld id="{3E10D11F-1DD8-40C3-88C7-20444BFC793E}" type="datetime1">
              <a:rPr lang="sv-SE" smtClean="0"/>
              <a:t>2023-10-04</a:t>
            </a:fld>
            <a:endParaRPr lang="sv-SE"/>
          </a:p>
        </p:txBody>
      </p:sp>
      <p:sp>
        <p:nvSpPr>
          <p:cNvPr id="6" name="Platshållare för sidfot 5">
            <a:extLst>
              <a:ext uri="{FF2B5EF4-FFF2-40B4-BE49-F238E27FC236}">
                <a16:creationId xmlns:a16="http://schemas.microsoft.com/office/drawing/2014/main" id="{F61AD9AB-C85B-9888-3B59-C1F8A75F1D3A}"/>
              </a:ext>
            </a:extLst>
          </p:cNvPr>
          <p:cNvSpPr>
            <a:spLocks noGrp="1"/>
          </p:cNvSpPr>
          <p:nvPr>
            <p:ph type="ftr" sz="quarter" idx="11"/>
          </p:nvPr>
        </p:nvSpPr>
        <p:spPr/>
        <p:txBody>
          <a:bodyPr/>
          <a:lstStyle/>
          <a:p>
            <a:r>
              <a:rPr lang="sv-SE"/>
              <a:t>Fastighet, stöd och service den xx juni 2023 </a:t>
            </a:r>
            <a:endParaRPr lang="sv-SE" dirty="0"/>
          </a:p>
        </p:txBody>
      </p:sp>
    </p:spTree>
    <p:extLst>
      <p:ext uri="{BB962C8B-B14F-4D97-AF65-F5344CB8AC3E}">
        <p14:creationId xmlns:p14="http://schemas.microsoft.com/office/powerpoint/2010/main" val="219321272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Endast helbild">
    <p:spTree>
      <p:nvGrpSpPr>
        <p:cNvPr id="1" name=""/>
        <p:cNvGrpSpPr/>
        <p:nvPr/>
      </p:nvGrpSpPr>
      <p:grpSpPr>
        <a:xfrm>
          <a:off x="0" y="0"/>
          <a:ext cx="0" cy="0"/>
          <a:chOff x="0" y="0"/>
          <a:chExt cx="0" cy="0"/>
        </a:xfrm>
      </p:grpSpPr>
      <p:sp>
        <p:nvSpPr>
          <p:cNvPr id="5" name="Platshållare för bild 4">
            <a:extLst>
              <a:ext uri="{FF2B5EF4-FFF2-40B4-BE49-F238E27FC236}">
                <a16:creationId xmlns:a16="http://schemas.microsoft.com/office/drawing/2014/main" id="{BA959C0A-3CC4-CB74-4993-5594A5630A2F}"/>
              </a:ext>
            </a:extLst>
          </p:cNvPr>
          <p:cNvSpPr>
            <a:spLocks noGrp="1"/>
          </p:cNvSpPr>
          <p:nvPr>
            <p:ph type="pic" sz="quarter" idx="13"/>
          </p:nvPr>
        </p:nvSpPr>
        <p:spPr>
          <a:xfrm>
            <a:off x="389466" y="380999"/>
            <a:ext cx="11413068" cy="6099176"/>
          </a:xfrm>
          <a:custGeom>
            <a:avLst/>
            <a:gdLst>
              <a:gd name="connsiteX0" fmla="*/ 0 w 11413068"/>
              <a:gd name="connsiteY0" fmla="*/ 0 h 6099176"/>
              <a:gd name="connsiteX1" fmla="*/ 11413068 w 11413068"/>
              <a:gd name="connsiteY1" fmla="*/ 0 h 6099176"/>
              <a:gd name="connsiteX2" fmla="*/ 11413068 w 11413068"/>
              <a:gd name="connsiteY2" fmla="*/ 27780 h 6099176"/>
              <a:gd name="connsiteX3" fmla="*/ 11413068 w 11413068"/>
              <a:gd name="connsiteY3" fmla="*/ 5082626 h 6099176"/>
              <a:gd name="connsiteX4" fmla="*/ 11413068 w 11413068"/>
              <a:gd name="connsiteY4" fmla="*/ 5087256 h 6099176"/>
              <a:gd name="connsiteX5" fmla="*/ 10401148 w 11413068"/>
              <a:gd name="connsiteY5" fmla="*/ 6099176 h 6099176"/>
              <a:gd name="connsiteX6" fmla="*/ 10396518 w 11413068"/>
              <a:gd name="connsiteY6" fmla="*/ 6099176 h 6099176"/>
              <a:gd name="connsiteX7" fmla="*/ 0 w 11413068"/>
              <a:gd name="connsiteY7" fmla="*/ 6099176 h 6099176"/>
              <a:gd name="connsiteX8" fmla="*/ 0 w 11413068"/>
              <a:gd name="connsiteY8" fmla="*/ 27780 h 6099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13068" h="6099176">
                <a:moveTo>
                  <a:pt x="0" y="0"/>
                </a:moveTo>
                <a:lnTo>
                  <a:pt x="11413068" y="0"/>
                </a:lnTo>
                <a:lnTo>
                  <a:pt x="11413068" y="27780"/>
                </a:lnTo>
                <a:lnTo>
                  <a:pt x="11413068" y="5082626"/>
                </a:lnTo>
                <a:lnTo>
                  <a:pt x="11413068" y="5087256"/>
                </a:lnTo>
                <a:cubicBezTo>
                  <a:pt x="11413068" y="5646124"/>
                  <a:pt x="10960016" y="6099176"/>
                  <a:pt x="10401148" y="6099176"/>
                </a:cubicBezTo>
                <a:lnTo>
                  <a:pt x="10396518" y="6099176"/>
                </a:lnTo>
                <a:lnTo>
                  <a:pt x="0" y="6099176"/>
                </a:lnTo>
                <a:lnTo>
                  <a:pt x="0" y="27780"/>
                </a:lnTo>
                <a:close/>
              </a:path>
            </a:pathLst>
          </a:custGeom>
          <a:solidFill>
            <a:schemeClr val="bg1">
              <a:lumMod val="95000"/>
            </a:schemeClr>
          </a:solidFill>
        </p:spPr>
        <p:txBody>
          <a:bodyPr wrap="square">
            <a:noAutofit/>
          </a:bodyPr>
          <a:lstStyle>
            <a:lvl1pPr marL="0" indent="0">
              <a:buNone/>
              <a:defRPr/>
            </a:lvl1pPr>
          </a:lstStyle>
          <a:p>
            <a:r>
              <a:rPr lang="en-US"/>
              <a:t>Click icon to add picture</a:t>
            </a:r>
            <a:endParaRPr lang="sv-SE" dirty="0"/>
          </a:p>
        </p:txBody>
      </p:sp>
      <p:sp>
        <p:nvSpPr>
          <p:cNvPr id="4" name="Platshållare för datum 3">
            <a:extLst>
              <a:ext uri="{FF2B5EF4-FFF2-40B4-BE49-F238E27FC236}">
                <a16:creationId xmlns:a16="http://schemas.microsoft.com/office/drawing/2014/main" id="{A100F903-3478-7793-DE93-655C7E1A353D}"/>
              </a:ext>
            </a:extLst>
          </p:cNvPr>
          <p:cNvSpPr>
            <a:spLocks noGrp="1"/>
          </p:cNvSpPr>
          <p:nvPr>
            <p:ph type="dt" sz="half" idx="14"/>
          </p:nvPr>
        </p:nvSpPr>
        <p:spPr/>
        <p:txBody>
          <a:bodyPr/>
          <a:lstStyle/>
          <a:p>
            <a:fld id="{320351FB-E1D8-49F9-AC34-415FF103711D}" type="datetime1">
              <a:rPr lang="sv-SE" smtClean="0"/>
              <a:t>2023-10-04</a:t>
            </a:fld>
            <a:endParaRPr lang="sv-SE"/>
          </a:p>
        </p:txBody>
      </p:sp>
      <p:sp>
        <p:nvSpPr>
          <p:cNvPr id="6" name="Platshållare för sidfot 5">
            <a:extLst>
              <a:ext uri="{FF2B5EF4-FFF2-40B4-BE49-F238E27FC236}">
                <a16:creationId xmlns:a16="http://schemas.microsoft.com/office/drawing/2014/main" id="{3CF62D2F-E5FD-F410-EE14-94871D7A62B1}"/>
              </a:ext>
            </a:extLst>
          </p:cNvPr>
          <p:cNvSpPr>
            <a:spLocks noGrp="1"/>
          </p:cNvSpPr>
          <p:nvPr>
            <p:ph type="ftr" sz="quarter" idx="15"/>
          </p:nvPr>
        </p:nvSpPr>
        <p:spPr/>
        <p:txBody>
          <a:bodyPr/>
          <a:lstStyle/>
          <a:p>
            <a:r>
              <a:rPr lang="sv-SE"/>
              <a:t>Fastighet, stöd och service den xx juni 2023 </a:t>
            </a:r>
            <a:endParaRPr lang="sv-SE" dirty="0"/>
          </a:p>
        </p:txBody>
      </p:sp>
    </p:spTree>
    <p:extLst>
      <p:ext uri="{BB962C8B-B14F-4D97-AF65-F5344CB8AC3E}">
        <p14:creationId xmlns:p14="http://schemas.microsoft.com/office/powerpoint/2010/main" val="35482316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3AB1CC7E-5066-B2D6-C273-8806FB859F9B}"/>
              </a:ext>
            </a:extLst>
          </p:cNvPr>
          <p:cNvSpPr>
            <a:spLocks noGrp="1"/>
          </p:cNvSpPr>
          <p:nvPr>
            <p:ph type="dt" sz="half" idx="10"/>
          </p:nvPr>
        </p:nvSpPr>
        <p:spPr/>
        <p:txBody>
          <a:bodyPr/>
          <a:lstStyle/>
          <a:p>
            <a:fld id="{E35AD0B9-7464-488F-9C03-FEC15CF012CA}" type="datetime1">
              <a:rPr lang="sv-SE" smtClean="0"/>
              <a:t>2023-10-04</a:t>
            </a:fld>
            <a:endParaRPr lang="sv-SE"/>
          </a:p>
        </p:txBody>
      </p:sp>
      <p:sp>
        <p:nvSpPr>
          <p:cNvPr id="5" name="Platshållare för sidfot 4">
            <a:extLst>
              <a:ext uri="{FF2B5EF4-FFF2-40B4-BE49-F238E27FC236}">
                <a16:creationId xmlns:a16="http://schemas.microsoft.com/office/drawing/2014/main" id="{12B0C1A2-56EF-E81F-53A9-CC77AD52554C}"/>
              </a:ext>
            </a:extLst>
          </p:cNvPr>
          <p:cNvSpPr>
            <a:spLocks noGrp="1"/>
          </p:cNvSpPr>
          <p:nvPr>
            <p:ph type="ftr" sz="quarter" idx="11"/>
          </p:nvPr>
        </p:nvSpPr>
        <p:spPr/>
        <p:txBody>
          <a:bodyPr/>
          <a:lstStyle/>
          <a:p>
            <a:r>
              <a:rPr lang="sv-SE"/>
              <a:t>Fastighet, stöd och service den xx juni 2023 </a:t>
            </a:r>
            <a:endParaRPr lang="sv-SE" dirty="0"/>
          </a:p>
        </p:txBody>
      </p:sp>
    </p:spTree>
    <p:extLst>
      <p:ext uri="{BB962C8B-B14F-4D97-AF65-F5344CB8AC3E}">
        <p14:creationId xmlns:p14="http://schemas.microsoft.com/office/powerpoint/2010/main" val="18004220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vart logo/Vit bakgrund">
    <p:spTree>
      <p:nvGrpSpPr>
        <p:cNvPr id="1" name=""/>
        <p:cNvGrpSpPr/>
        <p:nvPr/>
      </p:nvGrpSpPr>
      <p:grpSpPr>
        <a:xfrm>
          <a:off x="0" y="0"/>
          <a:ext cx="0" cy="0"/>
          <a:chOff x="0" y="0"/>
          <a:chExt cx="0" cy="0"/>
        </a:xfrm>
      </p:grpSpPr>
      <p:pic>
        <p:nvPicPr>
          <p:cNvPr id="6" name="Logo" descr="Logo: Västra Götalandsregionen">
            <a:extLst>
              <a:ext uri="{FF2B5EF4-FFF2-40B4-BE49-F238E27FC236}">
                <a16:creationId xmlns:a16="http://schemas.microsoft.com/office/drawing/2014/main" id="{F028FC9A-549E-C173-F6EE-DD2DADAFA6B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234210" y="2915466"/>
            <a:ext cx="5732564" cy="1161234"/>
          </a:xfrm>
          <a:prstGeom prst="rect">
            <a:avLst/>
          </a:prstGeom>
        </p:spPr>
      </p:pic>
      <p:sp>
        <p:nvSpPr>
          <p:cNvPr id="2" name="Platshållare för datum 1">
            <a:extLst>
              <a:ext uri="{FF2B5EF4-FFF2-40B4-BE49-F238E27FC236}">
                <a16:creationId xmlns:a16="http://schemas.microsoft.com/office/drawing/2014/main" id="{29CA8175-3DF2-53F0-BACA-67AB9A313412}"/>
              </a:ext>
            </a:extLst>
          </p:cNvPr>
          <p:cNvSpPr>
            <a:spLocks noGrp="1"/>
          </p:cNvSpPr>
          <p:nvPr>
            <p:ph type="dt" sz="half" idx="10"/>
          </p:nvPr>
        </p:nvSpPr>
        <p:spPr/>
        <p:txBody>
          <a:bodyPr/>
          <a:lstStyle/>
          <a:p>
            <a:fld id="{DE031C20-9E83-4BE8-95DF-8962F9F7C224}" type="datetime1">
              <a:rPr lang="sv-SE" smtClean="0"/>
              <a:t>2023-10-04</a:t>
            </a:fld>
            <a:endParaRPr lang="sv-SE"/>
          </a:p>
        </p:txBody>
      </p:sp>
      <p:sp>
        <p:nvSpPr>
          <p:cNvPr id="5" name="Platshållare för sidfot 4">
            <a:extLst>
              <a:ext uri="{FF2B5EF4-FFF2-40B4-BE49-F238E27FC236}">
                <a16:creationId xmlns:a16="http://schemas.microsoft.com/office/drawing/2014/main" id="{6E1E6669-4CF8-70B7-0D3D-C4533A8CE1F4}"/>
              </a:ext>
            </a:extLst>
          </p:cNvPr>
          <p:cNvSpPr>
            <a:spLocks noGrp="1"/>
          </p:cNvSpPr>
          <p:nvPr>
            <p:ph type="ftr" sz="quarter" idx="11"/>
          </p:nvPr>
        </p:nvSpPr>
        <p:spPr/>
        <p:txBody>
          <a:bodyPr/>
          <a:lstStyle/>
          <a:p>
            <a:r>
              <a:rPr lang="sv-SE"/>
              <a:t>Fastighet, stöd och service den xx juni 2023 </a:t>
            </a:r>
            <a:endParaRPr lang="sv-SE" dirty="0"/>
          </a:p>
        </p:txBody>
      </p:sp>
      <p:sp>
        <p:nvSpPr>
          <p:cNvPr id="3" name="Title 2">
            <a:extLst>
              <a:ext uri="{FF2B5EF4-FFF2-40B4-BE49-F238E27FC236}">
                <a16:creationId xmlns:a16="http://schemas.microsoft.com/office/drawing/2014/main" id="{EBC57980-04DE-B396-E1BF-4CA97B5B6D50}"/>
              </a:ext>
            </a:extLst>
          </p:cNvPr>
          <p:cNvSpPr>
            <a:spLocks noGrp="1"/>
          </p:cNvSpPr>
          <p:nvPr>
            <p:ph type="title" hasCustomPrompt="1"/>
          </p:nvPr>
        </p:nvSpPr>
        <p:spPr>
          <a:xfrm>
            <a:off x="1100667" y="-1174484"/>
            <a:ext cx="8642350" cy="1047750"/>
          </a:xfrm>
        </p:spPr>
        <p:txBody>
          <a:bodyPr/>
          <a:lstStyle>
            <a:lvl1pPr>
              <a:defRPr/>
            </a:lvl1pPr>
          </a:lstStyle>
          <a:p>
            <a:r>
              <a:rPr lang="sv-SE" noProof="0" dirty="0"/>
              <a:t>Ange rubrik för tillgänglighet</a:t>
            </a:r>
          </a:p>
        </p:txBody>
      </p:sp>
    </p:spTree>
    <p:extLst>
      <p:ext uri="{BB962C8B-B14F-4D97-AF65-F5344CB8AC3E}">
        <p14:creationId xmlns:p14="http://schemas.microsoft.com/office/powerpoint/2010/main" val="4924050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152683E2-9A31-4B47-ACFE-390B6E0AF714}"/>
              </a:ext>
            </a:extLst>
          </p:cNvPr>
          <p:cNvSpPr>
            <a:spLocks noGrp="1"/>
          </p:cNvSpPr>
          <p:nvPr>
            <p:ph type="title"/>
          </p:nvPr>
        </p:nvSpPr>
        <p:spPr>
          <a:xfrm>
            <a:off x="1100667" y="425716"/>
            <a:ext cx="8642350" cy="1047750"/>
          </a:xfrm>
          <a:prstGeom prst="rect">
            <a:avLst/>
          </a:prstGeom>
        </p:spPr>
        <p:txBody>
          <a:bodyPr vert="horz" lIns="0" tIns="0" rIns="0" bIns="0" rtlCol="0" anchor="b">
            <a:noAutofit/>
          </a:bodyPr>
          <a:lstStyle/>
          <a:p>
            <a:r>
              <a:rPr lang="sv-SE" dirty="0"/>
              <a:t>Klicka för att lägga till rubrik</a:t>
            </a:r>
          </a:p>
        </p:txBody>
      </p:sp>
      <p:sp>
        <p:nvSpPr>
          <p:cNvPr id="3" name="Platshållare för text 2">
            <a:extLst>
              <a:ext uri="{FF2B5EF4-FFF2-40B4-BE49-F238E27FC236}">
                <a16:creationId xmlns:a16="http://schemas.microsoft.com/office/drawing/2014/main" id="{81C0710F-3CB3-4F01-9977-A1A69928F1E2}"/>
              </a:ext>
            </a:extLst>
          </p:cNvPr>
          <p:cNvSpPr>
            <a:spLocks noGrp="1"/>
          </p:cNvSpPr>
          <p:nvPr>
            <p:ph type="body" idx="1"/>
          </p:nvPr>
        </p:nvSpPr>
        <p:spPr>
          <a:xfrm>
            <a:off x="1111250" y="2044700"/>
            <a:ext cx="8642350" cy="3311526"/>
          </a:xfrm>
          <a:prstGeom prst="rect">
            <a:avLst/>
          </a:prstGeom>
        </p:spPr>
        <p:txBody>
          <a:bodyPr vert="horz" lIns="0" tIns="0" rIns="0" bIns="0" rtlCol="0">
            <a:noAutofit/>
          </a:bodyPr>
          <a:lstStyle/>
          <a:p>
            <a:pPr lvl="0"/>
            <a:r>
              <a:rPr lang="sv-SE" dirty="0"/>
              <a:t>Skriv text här</a:t>
            </a:r>
          </a:p>
          <a:p>
            <a:pPr lvl="1"/>
            <a:r>
              <a:rPr lang="sv-SE" dirty="0"/>
              <a:t>Skriv text här</a:t>
            </a:r>
          </a:p>
          <a:p>
            <a:pPr lvl="2"/>
            <a:r>
              <a:rPr lang="sv-SE" dirty="0"/>
              <a:t>Nivå tre</a:t>
            </a:r>
          </a:p>
          <a:p>
            <a:pPr lvl="3"/>
            <a:r>
              <a:rPr lang="sv-SE" dirty="0"/>
              <a:t>Nivå fyra</a:t>
            </a:r>
          </a:p>
          <a:p>
            <a:pPr lvl="4"/>
            <a:r>
              <a:rPr lang="sv-SE" dirty="0"/>
              <a:t>Nivå fem</a:t>
            </a:r>
          </a:p>
        </p:txBody>
      </p:sp>
      <p:sp>
        <p:nvSpPr>
          <p:cNvPr id="9" name="Platshållare för datum 8">
            <a:extLst>
              <a:ext uri="{FF2B5EF4-FFF2-40B4-BE49-F238E27FC236}">
                <a16:creationId xmlns:a16="http://schemas.microsoft.com/office/drawing/2014/main" id="{94798039-E5C4-7804-7509-501B9DE7B0C6}"/>
              </a:ext>
            </a:extLst>
          </p:cNvPr>
          <p:cNvSpPr>
            <a:spLocks noGrp="1"/>
          </p:cNvSpPr>
          <p:nvPr>
            <p:ph type="dt" sz="half" idx="2"/>
          </p:nvPr>
        </p:nvSpPr>
        <p:spPr>
          <a:xfrm>
            <a:off x="10901363" y="136525"/>
            <a:ext cx="908050" cy="141687"/>
          </a:xfrm>
          <a:prstGeom prst="rect">
            <a:avLst/>
          </a:prstGeom>
        </p:spPr>
        <p:txBody>
          <a:bodyPr vert="horz" lIns="0" tIns="0" rIns="0" bIns="0" rtlCol="0" anchor="ctr"/>
          <a:lstStyle>
            <a:lvl1pPr algn="r">
              <a:defRPr sz="900">
                <a:solidFill>
                  <a:schemeClr val="tx1"/>
                </a:solidFill>
              </a:defRPr>
            </a:lvl1pPr>
          </a:lstStyle>
          <a:p>
            <a:fld id="{2AE236AE-A62D-4E86-990E-958383913D3E}" type="datetime1">
              <a:rPr lang="sv-SE" smtClean="0"/>
              <a:t>2023-10-04</a:t>
            </a:fld>
            <a:endParaRPr lang="sv-SE"/>
          </a:p>
        </p:txBody>
      </p:sp>
      <p:sp>
        <p:nvSpPr>
          <p:cNvPr id="10" name="Platshållare för sidfot 9">
            <a:extLst>
              <a:ext uri="{FF2B5EF4-FFF2-40B4-BE49-F238E27FC236}">
                <a16:creationId xmlns:a16="http://schemas.microsoft.com/office/drawing/2014/main" id="{2F44A19D-54A3-346E-3AA1-C94C6D945439}"/>
              </a:ext>
            </a:extLst>
          </p:cNvPr>
          <p:cNvSpPr>
            <a:spLocks noGrp="1"/>
          </p:cNvSpPr>
          <p:nvPr>
            <p:ph type="ftr" sz="quarter" idx="3"/>
          </p:nvPr>
        </p:nvSpPr>
        <p:spPr>
          <a:xfrm>
            <a:off x="389466" y="136525"/>
            <a:ext cx="4125383" cy="141687"/>
          </a:xfrm>
          <a:prstGeom prst="rect">
            <a:avLst/>
          </a:prstGeom>
        </p:spPr>
        <p:txBody>
          <a:bodyPr vert="horz" lIns="0" tIns="0" rIns="0" bIns="0" rtlCol="0" anchor="ctr"/>
          <a:lstStyle>
            <a:lvl1pPr algn="l">
              <a:defRPr sz="900">
                <a:solidFill>
                  <a:schemeClr val="tx1"/>
                </a:solidFill>
              </a:defRPr>
            </a:lvl1pPr>
          </a:lstStyle>
          <a:p>
            <a:r>
              <a:rPr lang="sv-SE"/>
              <a:t>Fastighet, stöd och service den xx juni 2023 </a:t>
            </a:r>
            <a:endParaRPr lang="sv-SE" dirty="0"/>
          </a:p>
        </p:txBody>
      </p:sp>
    </p:spTree>
    <p:extLst>
      <p:ext uri="{BB962C8B-B14F-4D97-AF65-F5344CB8AC3E}">
        <p14:creationId xmlns:p14="http://schemas.microsoft.com/office/powerpoint/2010/main" val="149138282"/>
      </p:ext>
    </p:extLst>
  </p:cSld>
  <p:clrMap bg1="lt1" tx1="dk1" bg2="lt2" tx2="dk2" accent1="accent1" accent2="accent2" accent3="accent3" accent4="accent4" accent5="accent5" accent6="accent6" hlink="hlink" folHlink="folHlink"/>
  <p:sldLayoutIdLst>
    <p:sldLayoutId id="2147483658" r:id="rId1"/>
    <p:sldLayoutId id="2147483649" r:id="rId2"/>
    <p:sldLayoutId id="2147483650" r:id="rId3"/>
    <p:sldLayoutId id="2147483651" r:id="rId4"/>
    <p:sldLayoutId id="2147483652" r:id="rId5"/>
    <p:sldLayoutId id="2147483654" r:id="rId6"/>
    <p:sldLayoutId id="2147483661" r:id="rId7"/>
    <p:sldLayoutId id="2147483655" r:id="rId8"/>
    <p:sldLayoutId id="2147483659" r:id="rId9"/>
    <p:sldLayoutId id="2147483660" r:id="rId10"/>
  </p:sldLayoutIdLst>
  <p:hf sldNum="0" hdr="0"/>
  <p:txStyles>
    <p:titleStyle>
      <a:lvl1pPr algn="l" defTabSz="914400" rtl="0" eaLnBrk="1" latinLnBrk="0" hangingPunct="1">
        <a:lnSpc>
          <a:spcPct val="100000"/>
        </a:lnSpc>
        <a:spcBef>
          <a:spcPct val="0"/>
        </a:spcBef>
        <a:buNone/>
        <a:defRPr sz="3300" kern="1200">
          <a:solidFill>
            <a:schemeClr val="tx1"/>
          </a:solidFill>
          <a:latin typeface="+mj-lt"/>
          <a:ea typeface="+mj-ea"/>
          <a:cs typeface="+mj-cs"/>
        </a:defRPr>
      </a:lvl1pPr>
    </p:titleStyle>
    <p:body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guide id="3" pos="234" userDrawn="1">
          <p15:clr>
            <a:srgbClr val="F26B43"/>
          </p15:clr>
        </p15:guide>
        <p15:guide id="8" orient="horz" pos="164" userDrawn="1">
          <p15:clr>
            <a:srgbClr val="F26B43"/>
          </p15:clr>
        </p15:guide>
        <p15:guide id="13" orient="horz" pos="3793" userDrawn="1">
          <p15:clr>
            <a:srgbClr val="F26B43"/>
          </p15:clr>
        </p15:guide>
        <p15:guide id="14" pos="7439"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svg"/></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hyperlink" Target="https://fysisktillganglighet.vgregion.se/" TargetMode="External"/><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8.xml"/><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ubrik 12">
            <a:extLst>
              <a:ext uri="{FF2B5EF4-FFF2-40B4-BE49-F238E27FC236}">
                <a16:creationId xmlns:a16="http://schemas.microsoft.com/office/drawing/2014/main" id="{330FB508-892D-2BAC-2239-3D28F351C408}"/>
              </a:ext>
            </a:extLst>
          </p:cNvPr>
          <p:cNvSpPr>
            <a:spLocks noGrp="1"/>
          </p:cNvSpPr>
          <p:nvPr>
            <p:ph type="ctrTitle"/>
          </p:nvPr>
        </p:nvSpPr>
        <p:spPr>
          <a:xfrm>
            <a:off x="438411" y="4320043"/>
            <a:ext cx="6742035" cy="763761"/>
          </a:xfrm>
        </p:spPr>
        <p:txBody>
          <a:bodyPr/>
          <a:lstStyle/>
          <a:p>
            <a:br>
              <a:rPr lang="sv-SE" sz="3200" dirty="0"/>
            </a:br>
            <a:br>
              <a:rPr lang="sv-SE" sz="3200" dirty="0"/>
            </a:br>
            <a:r>
              <a:rPr lang="sv-SE" sz="3200" dirty="0"/>
              <a:t>Riktlinjer och standarder för fysisk tillgänglighet – </a:t>
            </a:r>
            <a:br>
              <a:rPr lang="sv-SE" sz="3200" dirty="0"/>
            </a:br>
            <a:r>
              <a:rPr lang="sv-SE" sz="3200" dirty="0"/>
              <a:t>tillgängliga och användbara miljöer </a:t>
            </a:r>
            <a:r>
              <a:rPr lang="sv-SE" sz="2400" dirty="0"/>
              <a:t>version 3.2 2023, SFSS 2023-03379 </a:t>
            </a:r>
            <a:br>
              <a:rPr lang="sv-SE" dirty="0"/>
            </a:br>
            <a:br>
              <a:rPr lang="sv-SE" dirty="0"/>
            </a:br>
            <a:r>
              <a:rPr lang="sv-SE" dirty="0"/>
              <a:t>Gäller från 1 november 2023</a:t>
            </a:r>
          </a:p>
        </p:txBody>
      </p:sp>
      <p:pic>
        <p:nvPicPr>
          <p:cNvPr id="2" name="Logo" descr="Logo: Västra Götalandsregionen">
            <a:extLst>
              <a:ext uri="{FF2B5EF4-FFF2-40B4-BE49-F238E27FC236}">
                <a16:creationId xmlns:a16="http://schemas.microsoft.com/office/drawing/2014/main" id="{31C85427-D7BE-65DA-B109-FF8AD498DF4F}"/>
              </a:ext>
            </a:extLst>
          </p:cNvPr>
          <p:cNvPicPr>
            <a:picLocks noGrp="1" noRot="1" noChangeAspect="1" noMove="1" noResize="1" noEditPoints="1" noAdjustHandles="1" noChangeArrowheads="1" noChangeShapeType="1" noCrop="1"/>
          </p:cNvPicPr>
          <p:nvPr/>
        </p:nvPicPr>
        <p:blipFill>
          <a:blip r:embed="rId3">
            <a:extLst>
              <a:ext uri="{96DAC541-7B7A-43D3-8B79-37D633B846F1}">
                <asvg:svgBlip xmlns:asvg="http://schemas.microsoft.com/office/drawing/2016/SVG/main" r:embed="rId4"/>
              </a:ext>
            </a:extLst>
          </a:blip>
          <a:stretch>
            <a:fillRect/>
          </a:stretch>
        </p:blipFill>
        <p:spPr>
          <a:xfrm>
            <a:off x="326234" y="6030915"/>
            <a:ext cx="2147886" cy="435093"/>
          </a:xfrm>
          <a:prstGeom prst="rect">
            <a:avLst/>
          </a:prstGeom>
        </p:spPr>
      </p:pic>
    </p:spTree>
    <p:extLst>
      <p:ext uri="{BB962C8B-B14F-4D97-AF65-F5344CB8AC3E}">
        <p14:creationId xmlns:p14="http://schemas.microsoft.com/office/powerpoint/2010/main" val="33062798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A14E30A-8D74-4946-0E18-D6C822A0FEB7}"/>
              </a:ext>
            </a:extLst>
          </p:cNvPr>
          <p:cNvSpPr>
            <a:spLocks noGrp="1"/>
          </p:cNvSpPr>
          <p:nvPr>
            <p:ph type="title" idx="4294967295"/>
          </p:nvPr>
        </p:nvSpPr>
        <p:spPr>
          <a:xfrm>
            <a:off x="1100667" y="-1047750"/>
            <a:ext cx="8642350" cy="1047750"/>
          </a:xfrm>
        </p:spPr>
        <p:txBody>
          <a:bodyPr vert="horz" lIns="0" tIns="0" rIns="0" bIns="0" rtlCol="0" anchor="b">
            <a:noAutofit/>
          </a:bodyPr>
          <a:lstStyle/>
          <a:p>
            <a:r>
              <a:rPr lang="sv-SE" dirty="0"/>
              <a:t>Startsida för domänen fysisk tillgänglighet</a:t>
            </a:r>
          </a:p>
        </p:txBody>
      </p:sp>
      <p:pic>
        <p:nvPicPr>
          <p:cNvPr id="4" name="Bildobjekt 3" descr="Startsida för domänen fysisk tillgänglighet.">
            <a:extLst>
              <a:ext uri="{FF2B5EF4-FFF2-40B4-BE49-F238E27FC236}">
                <a16:creationId xmlns:a16="http://schemas.microsoft.com/office/drawing/2014/main" id="{A9E67597-7746-6276-1EF0-EB1B55A5B073}"/>
              </a:ext>
            </a:extLst>
          </p:cNvPr>
          <p:cNvPicPr>
            <a:picLocks noChangeAspect="1"/>
          </p:cNvPicPr>
          <p:nvPr/>
        </p:nvPicPr>
        <p:blipFill>
          <a:blip r:embed="rId3"/>
          <a:stretch>
            <a:fillRect/>
          </a:stretch>
        </p:blipFill>
        <p:spPr>
          <a:xfrm>
            <a:off x="521068" y="0"/>
            <a:ext cx="11149863" cy="6858000"/>
          </a:xfrm>
          <a:prstGeom prst="rect">
            <a:avLst/>
          </a:prstGeom>
        </p:spPr>
      </p:pic>
    </p:spTree>
    <p:extLst>
      <p:ext uri="{BB962C8B-B14F-4D97-AF65-F5344CB8AC3E}">
        <p14:creationId xmlns:p14="http://schemas.microsoft.com/office/powerpoint/2010/main" val="12434680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40674A2A-36A1-9FCD-7F04-0893AFAB7A7F}"/>
              </a:ext>
            </a:extLst>
          </p:cNvPr>
          <p:cNvSpPr>
            <a:spLocks noGrp="1"/>
          </p:cNvSpPr>
          <p:nvPr>
            <p:ph type="title" idx="4294967295"/>
          </p:nvPr>
        </p:nvSpPr>
        <p:spPr>
          <a:xfrm>
            <a:off x="1100667" y="-1047750"/>
            <a:ext cx="8642350" cy="1047750"/>
          </a:xfrm>
        </p:spPr>
        <p:txBody>
          <a:bodyPr vert="horz" lIns="0" tIns="0" rIns="0" bIns="0" rtlCol="0" anchor="b">
            <a:noAutofit/>
          </a:bodyPr>
          <a:lstStyle/>
          <a:p>
            <a:r>
              <a:rPr lang="sv-SE" dirty="0"/>
              <a:t>Fliken åtgärder och uppföljning</a:t>
            </a:r>
          </a:p>
        </p:txBody>
      </p:sp>
      <p:pic>
        <p:nvPicPr>
          <p:cNvPr id="3" name="Bildobjekt 2" descr="Undersida för information om åtgärder och uppföljning via TD.">
            <a:extLst>
              <a:ext uri="{FF2B5EF4-FFF2-40B4-BE49-F238E27FC236}">
                <a16:creationId xmlns:a16="http://schemas.microsoft.com/office/drawing/2014/main" id="{1EB46464-5556-FE14-1AC1-1FA70EC7C3E6}"/>
              </a:ext>
            </a:extLst>
          </p:cNvPr>
          <p:cNvPicPr>
            <a:picLocks noChangeAspect="1"/>
          </p:cNvPicPr>
          <p:nvPr/>
        </p:nvPicPr>
        <p:blipFill>
          <a:blip r:embed="rId3"/>
          <a:stretch>
            <a:fillRect/>
          </a:stretch>
        </p:blipFill>
        <p:spPr>
          <a:xfrm>
            <a:off x="2006779" y="0"/>
            <a:ext cx="8178442" cy="6858000"/>
          </a:xfrm>
          <a:prstGeom prst="rect">
            <a:avLst/>
          </a:prstGeom>
        </p:spPr>
      </p:pic>
    </p:spTree>
    <p:extLst>
      <p:ext uri="{BB962C8B-B14F-4D97-AF65-F5344CB8AC3E}">
        <p14:creationId xmlns:p14="http://schemas.microsoft.com/office/powerpoint/2010/main" val="35316672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99F7962F-64D6-CDA5-8458-88B4F5C7D50C}"/>
              </a:ext>
            </a:extLst>
          </p:cNvPr>
          <p:cNvSpPr>
            <a:spLocks noGrp="1"/>
          </p:cNvSpPr>
          <p:nvPr>
            <p:ph type="title" idx="4294967295"/>
          </p:nvPr>
        </p:nvSpPr>
        <p:spPr>
          <a:xfrm>
            <a:off x="1100667" y="-1047750"/>
            <a:ext cx="8642350" cy="1047750"/>
          </a:xfrm>
        </p:spPr>
        <p:txBody>
          <a:bodyPr vert="horz" lIns="0" tIns="0" rIns="0" bIns="0" rtlCol="0" anchor="b">
            <a:noAutofit/>
          </a:bodyPr>
          <a:lstStyle/>
          <a:p>
            <a:r>
              <a:rPr lang="sv-SE" dirty="0"/>
              <a:t>Startsida för verktyget</a:t>
            </a:r>
          </a:p>
        </p:txBody>
      </p:sp>
      <p:pic>
        <p:nvPicPr>
          <p:cNvPr id="4" name="Bildobjekt 3" descr="Introduktionssida för verktyget riktlinjerna.">
            <a:extLst>
              <a:ext uri="{FF2B5EF4-FFF2-40B4-BE49-F238E27FC236}">
                <a16:creationId xmlns:a16="http://schemas.microsoft.com/office/drawing/2014/main" id="{7E8D7DB6-99DB-59D3-10F9-2CD300C4AF2A}"/>
              </a:ext>
            </a:extLst>
          </p:cNvPr>
          <p:cNvPicPr>
            <a:picLocks noChangeAspect="1"/>
          </p:cNvPicPr>
          <p:nvPr/>
        </p:nvPicPr>
        <p:blipFill>
          <a:blip r:embed="rId3"/>
          <a:stretch>
            <a:fillRect/>
          </a:stretch>
        </p:blipFill>
        <p:spPr>
          <a:xfrm>
            <a:off x="1094423" y="0"/>
            <a:ext cx="10003153" cy="6858000"/>
          </a:xfrm>
          <a:prstGeom prst="rect">
            <a:avLst/>
          </a:prstGeom>
        </p:spPr>
      </p:pic>
    </p:spTree>
    <p:extLst>
      <p:ext uri="{BB962C8B-B14F-4D97-AF65-F5344CB8AC3E}">
        <p14:creationId xmlns:p14="http://schemas.microsoft.com/office/powerpoint/2010/main" val="34942875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69F9772E-1B86-7EF2-CE38-52C96FB2C6CF}"/>
              </a:ext>
            </a:extLst>
          </p:cNvPr>
          <p:cNvSpPr>
            <a:spLocks noGrp="1"/>
          </p:cNvSpPr>
          <p:nvPr>
            <p:ph type="title" idx="4294967295"/>
          </p:nvPr>
        </p:nvSpPr>
        <p:spPr>
          <a:xfrm>
            <a:off x="1100667" y="-1047750"/>
            <a:ext cx="8642350" cy="1047750"/>
          </a:xfrm>
        </p:spPr>
        <p:txBody>
          <a:bodyPr vert="horz" lIns="0" tIns="0" rIns="0" bIns="0" rtlCol="0" anchor="b">
            <a:noAutofit/>
          </a:bodyPr>
          <a:lstStyle/>
          <a:p>
            <a:r>
              <a:rPr lang="sv-SE" dirty="0"/>
              <a:t>Sida för toaletter</a:t>
            </a:r>
          </a:p>
        </p:txBody>
      </p:sp>
      <p:pic>
        <p:nvPicPr>
          <p:cNvPr id="6" name="Bildobjekt 5" descr="Under rubriken tillgängliga och användbara toaletter når man tillhörande kapitel och skisser för kapitlet. ">
            <a:extLst>
              <a:ext uri="{FF2B5EF4-FFF2-40B4-BE49-F238E27FC236}">
                <a16:creationId xmlns:a16="http://schemas.microsoft.com/office/drawing/2014/main" id="{F5EEE832-3CB0-A17C-9877-850C436A7B36}"/>
              </a:ext>
            </a:extLst>
          </p:cNvPr>
          <p:cNvPicPr>
            <a:picLocks noChangeAspect="1"/>
          </p:cNvPicPr>
          <p:nvPr/>
        </p:nvPicPr>
        <p:blipFill>
          <a:blip r:embed="rId3"/>
          <a:stretch>
            <a:fillRect/>
          </a:stretch>
        </p:blipFill>
        <p:spPr>
          <a:xfrm>
            <a:off x="0" y="840928"/>
            <a:ext cx="12192000" cy="5176143"/>
          </a:xfrm>
          <a:prstGeom prst="rect">
            <a:avLst/>
          </a:prstGeom>
        </p:spPr>
      </p:pic>
    </p:spTree>
    <p:extLst>
      <p:ext uri="{BB962C8B-B14F-4D97-AF65-F5344CB8AC3E}">
        <p14:creationId xmlns:p14="http://schemas.microsoft.com/office/powerpoint/2010/main" val="22573151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6849B80C-C0A5-8DC9-C793-754E982901D6}"/>
              </a:ext>
            </a:extLst>
          </p:cNvPr>
          <p:cNvSpPr>
            <a:spLocks noGrp="1"/>
          </p:cNvSpPr>
          <p:nvPr>
            <p:ph type="title" idx="4294967295"/>
          </p:nvPr>
        </p:nvSpPr>
        <p:spPr>
          <a:xfrm>
            <a:off x="1100667" y="-1047750"/>
            <a:ext cx="8642350" cy="1047750"/>
          </a:xfrm>
        </p:spPr>
        <p:txBody>
          <a:bodyPr vert="horz" lIns="0" tIns="0" rIns="0" bIns="0" rtlCol="0" anchor="b">
            <a:noAutofit/>
          </a:bodyPr>
          <a:lstStyle/>
          <a:p>
            <a:r>
              <a:rPr lang="sv-SE" dirty="0"/>
              <a:t>Syftestexter</a:t>
            </a:r>
          </a:p>
        </p:txBody>
      </p:sp>
      <p:pic>
        <p:nvPicPr>
          <p:cNvPr id="3" name="Bildobjekt 2" descr="Under varje avsnitt finns en syftestext som beskriver för vem och varför kraven är viktiga. ">
            <a:extLst>
              <a:ext uri="{FF2B5EF4-FFF2-40B4-BE49-F238E27FC236}">
                <a16:creationId xmlns:a16="http://schemas.microsoft.com/office/drawing/2014/main" id="{84D049F4-A1DF-3CDD-1065-8FDC4AC57F93}"/>
              </a:ext>
            </a:extLst>
          </p:cNvPr>
          <p:cNvPicPr>
            <a:picLocks noChangeAspect="1"/>
          </p:cNvPicPr>
          <p:nvPr/>
        </p:nvPicPr>
        <p:blipFill>
          <a:blip r:embed="rId3"/>
          <a:stretch>
            <a:fillRect/>
          </a:stretch>
        </p:blipFill>
        <p:spPr>
          <a:xfrm>
            <a:off x="0" y="199832"/>
            <a:ext cx="12192000" cy="6458336"/>
          </a:xfrm>
          <a:prstGeom prst="rect">
            <a:avLst/>
          </a:prstGeom>
        </p:spPr>
      </p:pic>
    </p:spTree>
    <p:extLst>
      <p:ext uri="{BB962C8B-B14F-4D97-AF65-F5344CB8AC3E}">
        <p14:creationId xmlns:p14="http://schemas.microsoft.com/office/powerpoint/2010/main" val="360042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CFF47CE-953F-77C9-9AD9-918B8D592CBC}"/>
              </a:ext>
            </a:extLst>
          </p:cNvPr>
          <p:cNvSpPr>
            <a:spLocks noGrp="1"/>
          </p:cNvSpPr>
          <p:nvPr>
            <p:ph type="title" idx="4294967295"/>
          </p:nvPr>
        </p:nvSpPr>
        <p:spPr>
          <a:xfrm>
            <a:off x="1100667" y="-1047750"/>
            <a:ext cx="8642350" cy="1047750"/>
          </a:xfrm>
        </p:spPr>
        <p:txBody>
          <a:bodyPr vert="horz" lIns="0" tIns="0" rIns="0" bIns="0" rtlCol="0" anchor="b">
            <a:noAutofit/>
          </a:bodyPr>
          <a:lstStyle/>
          <a:p>
            <a:r>
              <a:rPr lang="sv-SE" dirty="0"/>
              <a:t>Mått som skiljer sig</a:t>
            </a:r>
          </a:p>
        </p:txBody>
      </p:sp>
      <p:pic>
        <p:nvPicPr>
          <p:cNvPr id="4" name="Bildobjekt 3" descr="Rumsutrymmet på RWC skiljer sig åt i mått på grön och gul nivå och det visas med två olika ikoner för gul och grön. När kravet är samma visas en kombinerad gul och grön ikon. ">
            <a:extLst>
              <a:ext uri="{FF2B5EF4-FFF2-40B4-BE49-F238E27FC236}">
                <a16:creationId xmlns:a16="http://schemas.microsoft.com/office/drawing/2014/main" id="{4B507B32-1E69-32CB-2559-CC2A75276F8B}"/>
              </a:ext>
            </a:extLst>
          </p:cNvPr>
          <p:cNvPicPr>
            <a:picLocks noChangeAspect="1"/>
          </p:cNvPicPr>
          <p:nvPr/>
        </p:nvPicPr>
        <p:blipFill>
          <a:blip r:embed="rId3"/>
          <a:stretch>
            <a:fillRect/>
          </a:stretch>
        </p:blipFill>
        <p:spPr>
          <a:xfrm>
            <a:off x="602456" y="0"/>
            <a:ext cx="10987087" cy="6858000"/>
          </a:xfrm>
          <a:prstGeom prst="rect">
            <a:avLst/>
          </a:prstGeom>
        </p:spPr>
      </p:pic>
    </p:spTree>
    <p:extLst>
      <p:ext uri="{BB962C8B-B14F-4D97-AF65-F5344CB8AC3E}">
        <p14:creationId xmlns:p14="http://schemas.microsoft.com/office/powerpoint/2010/main" val="6263439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A24E50A-FAA6-8DC6-49EA-6E9E558C6EB7}"/>
              </a:ext>
            </a:extLst>
          </p:cNvPr>
          <p:cNvSpPr>
            <a:spLocks noGrp="1"/>
          </p:cNvSpPr>
          <p:nvPr>
            <p:ph type="title" idx="4294967295"/>
          </p:nvPr>
        </p:nvSpPr>
        <p:spPr>
          <a:xfrm>
            <a:off x="1100667" y="-1047750"/>
            <a:ext cx="8642350" cy="1047750"/>
          </a:xfrm>
        </p:spPr>
        <p:txBody>
          <a:bodyPr vert="horz" lIns="0" tIns="0" rIns="0" bIns="0" rtlCol="0" anchor="b">
            <a:noAutofit/>
          </a:bodyPr>
          <a:lstStyle/>
          <a:p>
            <a:r>
              <a:rPr lang="sv-SE" dirty="0"/>
              <a:t>Informationstext</a:t>
            </a:r>
          </a:p>
        </p:txBody>
      </p:sp>
      <p:pic>
        <p:nvPicPr>
          <p:cNvPr id="3" name="Bildobjekt 2" descr="Vid vissa villkor finns en symbol med ett i som innehåller stöd information. ">
            <a:extLst>
              <a:ext uri="{FF2B5EF4-FFF2-40B4-BE49-F238E27FC236}">
                <a16:creationId xmlns:a16="http://schemas.microsoft.com/office/drawing/2014/main" id="{7C7B3E7D-A9A7-9C9A-D61A-E52D2E11F093}"/>
              </a:ext>
            </a:extLst>
          </p:cNvPr>
          <p:cNvPicPr>
            <a:picLocks noChangeAspect="1"/>
          </p:cNvPicPr>
          <p:nvPr/>
        </p:nvPicPr>
        <p:blipFill>
          <a:blip r:embed="rId3"/>
          <a:stretch>
            <a:fillRect/>
          </a:stretch>
        </p:blipFill>
        <p:spPr>
          <a:xfrm>
            <a:off x="410653" y="0"/>
            <a:ext cx="11370693" cy="6858000"/>
          </a:xfrm>
          <a:prstGeom prst="rect">
            <a:avLst/>
          </a:prstGeom>
        </p:spPr>
      </p:pic>
    </p:spTree>
    <p:extLst>
      <p:ext uri="{BB962C8B-B14F-4D97-AF65-F5344CB8AC3E}">
        <p14:creationId xmlns:p14="http://schemas.microsoft.com/office/powerpoint/2010/main" val="2869040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370EB2B2-1750-7B21-E3C0-31A987E1A950}"/>
              </a:ext>
            </a:extLst>
          </p:cNvPr>
          <p:cNvSpPr>
            <a:spLocks noGrp="1"/>
          </p:cNvSpPr>
          <p:nvPr>
            <p:ph type="title" idx="4294967295"/>
          </p:nvPr>
        </p:nvSpPr>
        <p:spPr>
          <a:xfrm>
            <a:off x="1100667" y="-1047750"/>
            <a:ext cx="8642350" cy="1047750"/>
          </a:xfrm>
        </p:spPr>
        <p:txBody>
          <a:bodyPr vert="horz" lIns="0" tIns="0" rIns="0" bIns="0" rtlCol="0" anchor="b">
            <a:noAutofit/>
          </a:bodyPr>
          <a:lstStyle/>
          <a:p>
            <a:r>
              <a:rPr lang="sv-SE" dirty="0"/>
              <a:t>Uppdelade dörrar</a:t>
            </a:r>
          </a:p>
        </p:txBody>
      </p:sp>
      <p:pic>
        <p:nvPicPr>
          <p:cNvPr id="4" name="Bildobjekt 3" descr="Kapitel dörrar och öppningar till och i byggnader och förtydligats då de olika dörrtyperna delats upp och lätt nås i navigeringen till vänster. ">
            <a:extLst>
              <a:ext uri="{FF2B5EF4-FFF2-40B4-BE49-F238E27FC236}">
                <a16:creationId xmlns:a16="http://schemas.microsoft.com/office/drawing/2014/main" id="{22DD9868-B9AC-A8F8-0398-B3B0F1D74DDA}"/>
              </a:ext>
            </a:extLst>
          </p:cNvPr>
          <p:cNvPicPr>
            <a:picLocks noChangeAspect="1"/>
          </p:cNvPicPr>
          <p:nvPr/>
        </p:nvPicPr>
        <p:blipFill>
          <a:blip r:embed="rId3"/>
          <a:stretch>
            <a:fillRect/>
          </a:stretch>
        </p:blipFill>
        <p:spPr>
          <a:xfrm>
            <a:off x="0" y="472015"/>
            <a:ext cx="12192000" cy="5913969"/>
          </a:xfrm>
          <a:prstGeom prst="rect">
            <a:avLst/>
          </a:prstGeom>
        </p:spPr>
      </p:pic>
    </p:spTree>
    <p:extLst>
      <p:ext uri="{BB962C8B-B14F-4D97-AF65-F5344CB8AC3E}">
        <p14:creationId xmlns:p14="http://schemas.microsoft.com/office/powerpoint/2010/main" val="19827051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96F2E8C7-FFBD-2979-4498-540220C811BE}"/>
              </a:ext>
            </a:extLst>
          </p:cNvPr>
          <p:cNvSpPr>
            <a:spLocks noGrp="1"/>
          </p:cNvSpPr>
          <p:nvPr>
            <p:ph type="title" idx="4294967295"/>
          </p:nvPr>
        </p:nvSpPr>
        <p:spPr>
          <a:xfrm>
            <a:off x="1100667" y="-1047750"/>
            <a:ext cx="8642350" cy="1047750"/>
          </a:xfrm>
        </p:spPr>
        <p:txBody>
          <a:bodyPr vert="horz" lIns="0" tIns="0" rIns="0" bIns="0" rtlCol="0" anchor="b">
            <a:noAutofit/>
          </a:bodyPr>
          <a:lstStyle/>
          <a:p>
            <a:r>
              <a:rPr lang="sv-SE" dirty="0"/>
              <a:t>Referenser</a:t>
            </a:r>
          </a:p>
        </p:txBody>
      </p:sp>
      <p:pic>
        <p:nvPicPr>
          <p:cNvPr id="10" name="Bildobjekt 9" descr="I slutet av kapitelindelningen finns referenser samlade under en egen rubrik. ">
            <a:extLst>
              <a:ext uri="{FF2B5EF4-FFF2-40B4-BE49-F238E27FC236}">
                <a16:creationId xmlns:a16="http://schemas.microsoft.com/office/drawing/2014/main" id="{EC3DFEE2-7408-B1FA-B340-F2F17CB3A6C9}"/>
              </a:ext>
            </a:extLst>
          </p:cNvPr>
          <p:cNvPicPr>
            <a:picLocks noChangeAspect="1"/>
          </p:cNvPicPr>
          <p:nvPr/>
        </p:nvPicPr>
        <p:blipFill>
          <a:blip r:embed="rId3"/>
          <a:stretch>
            <a:fillRect/>
          </a:stretch>
        </p:blipFill>
        <p:spPr>
          <a:xfrm>
            <a:off x="878107" y="0"/>
            <a:ext cx="10435786" cy="6858000"/>
          </a:xfrm>
          <a:prstGeom prst="rect">
            <a:avLst/>
          </a:prstGeom>
        </p:spPr>
      </p:pic>
    </p:spTree>
    <p:extLst>
      <p:ext uri="{BB962C8B-B14F-4D97-AF65-F5344CB8AC3E}">
        <p14:creationId xmlns:p14="http://schemas.microsoft.com/office/powerpoint/2010/main" val="13954713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098CA69-6B90-3C9B-3107-22BC4AF58A7C}"/>
              </a:ext>
            </a:extLst>
          </p:cNvPr>
          <p:cNvSpPr>
            <a:spLocks noGrp="1"/>
          </p:cNvSpPr>
          <p:nvPr>
            <p:ph type="title" idx="4294967295"/>
          </p:nvPr>
        </p:nvSpPr>
        <p:spPr>
          <a:xfrm>
            <a:off x="1100667" y="-1047750"/>
            <a:ext cx="8642350" cy="1047750"/>
          </a:xfrm>
        </p:spPr>
        <p:txBody>
          <a:bodyPr vert="horz" lIns="0" tIns="0" rIns="0" bIns="0" rtlCol="0" anchor="b">
            <a:noAutofit/>
          </a:bodyPr>
          <a:lstStyle/>
          <a:p>
            <a:r>
              <a:rPr lang="sv-SE" dirty="0"/>
              <a:t>Skisser och bilagor</a:t>
            </a:r>
          </a:p>
        </p:txBody>
      </p:sp>
      <p:pic>
        <p:nvPicPr>
          <p:cNvPr id="3" name="Bildobjekt 2" descr="I slutet av kapitelindelningen finns skisser och bilagor samlade under en egen rubrik. ">
            <a:extLst>
              <a:ext uri="{FF2B5EF4-FFF2-40B4-BE49-F238E27FC236}">
                <a16:creationId xmlns:a16="http://schemas.microsoft.com/office/drawing/2014/main" id="{B19A6B3B-E42E-7661-5548-6AD1372458B2}"/>
              </a:ext>
            </a:extLst>
          </p:cNvPr>
          <p:cNvPicPr>
            <a:picLocks noChangeAspect="1"/>
          </p:cNvPicPr>
          <p:nvPr/>
        </p:nvPicPr>
        <p:blipFill>
          <a:blip r:embed="rId3"/>
          <a:stretch>
            <a:fillRect/>
          </a:stretch>
        </p:blipFill>
        <p:spPr>
          <a:xfrm>
            <a:off x="0" y="690160"/>
            <a:ext cx="12192000" cy="5477680"/>
          </a:xfrm>
          <a:prstGeom prst="rect">
            <a:avLst/>
          </a:prstGeom>
        </p:spPr>
      </p:pic>
    </p:spTree>
    <p:extLst>
      <p:ext uri="{BB962C8B-B14F-4D97-AF65-F5344CB8AC3E}">
        <p14:creationId xmlns:p14="http://schemas.microsoft.com/office/powerpoint/2010/main" val="21836771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3CFD6AF1-5EB3-A04B-7DC6-93443A8B94EF}"/>
              </a:ext>
            </a:extLst>
          </p:cNvPr>
          <p:cNvSpPr>
            <a:spLocks noGrp="1"/>
          </p:cNvSpPr>
          <p:nvPr>
            <p:ph type="title"/>
          </p:nvPr>
        </p:nvSpPr>
        <p:spPr>
          <a:xfrm>
            <a:off x="915609" y="554918"/>
            <a:ext cx="8642350" cy="1047750"/>
          </a:xfrm>
        </p:spPr>
        <p:txBody>
          <a:bodyPr/>
          <a:lstStyle/>
          <a:p>
            <a:r>
              <a:rPr lang="sv-SE" b="1" dirty="0"/>
              <a:t>Bakgrund</a:t>
            </a:r>
            <a:endParaRPr lang="sv-SE" dirty="0"/>
          </a:p>
        </p:txBody>
      </p:sp>
      <p:sp>
        <p:nvSpPr>
          <p:cNvPr id="3" name="Platshållare för innehåll 2">
            <a:extLst>
              <a:ext uri="{FF2B5EF4-FFF2-40B4-BE49-F238E27FC236}">
                <a16:creationId xmlns:a16="http://schemas.microsoft.com/office/drawing/2014/main" id="{A26412AD-8EEF-2B9D-566E-366D3DCE873A}"/>
              </a:ext>
            </a:extLst>
          </p:cNvPr>
          <p:cNvSpPr>
            <a:spLocks noGrp="1"/>
          </p:cNvSpPr>
          <p:nvPr>
            <p:ph sz="quarter" idx="13"/>
          </p:nvPr>
        </p:nvSpPr>
        <p:spPr>
          <a:xfrm>
            <a:off x="907142" y="1773237"/>
            <a:ext cx="9002402" cy="3311526"/>
          </a:xfrm>
        </p:spPr>
        <p:txBody>
          <a:bodyPr/>
          <a:lstStyle/>
          <a:p>
            <a:r>
              <a:rPr lang="sv-SE" dirty="0"/>
              <a:t>Första version 2002 (revideringar 2009/2010, 2015 samt 2018)</a:t>
            </a:r>
          </a:p>
          <a:p>
            <a:r>
              <a:rPr lang="sv-SE" dirty="0"/>
              <a:t>Bred samverkan med kommuner i Västra Götaland, statliga myndigheter och regionalt samråd funktionshinder</a:t>
            </a:r>
          </a:p>
          <a:p>
            <a:r>
              <a:rPr lang="sv-SE" dirty="0"/>
              <a:t>Kulturnämndens ”Riktlinjer för tillgänglighet till kultur” fördes in 2015</a:t>
            </a:r>
          </a:p>
          <a:p>
            <a:r>
              <a:rPr lang="sv-SE" dirty="0"/>
              <a:t>Riktlinjerna ligger till grund för TD - Tillgänglighetsdatabasen</a:t>
            </a:r>
          </a:p>
          <a:p>
            <a:endParaRPr lang="sv-SE" sz="2400" dirty="0"/>
          </a:p>
        </p:txBody>
      </p:sp>
    </p:spTree>
    <p:extLst>
      <p:ext uri="{BB962C8B-B14F-4D97-AF65-F5344CB8AC3E}">
        <p14:creationId xmlns:p14="http://schemas.microsoft.com/office/powerpoint/2010/main" val="12076555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6773A50-F19C-B280-8F5F-B9F2C62164A6}"/>
              </a:ext>
            </a:extLst>
          </p:cNvPr>
          <p:cNvSpPr>
            <a:spLocks noGrp="1"/>
          </p:cNvSpPr>
          <p:nvPr>
            <p:ph type="title"/>
          </p:nvPr>
        </p:nvSpPr>
        <p:spPr/>
        <p:txBody>
          <a:bodyPr/>
          <a:lstStyle/>
          <a:p>
            <a:r>
              <a:rPr lang="sv-SE" dirty="0">
                <a:hlinkClick r:id="rId3"/>
              </a:rPr>
              <a:t>Riktlinjer för fysisk tillgänglighet</a:t>
            </a:r>
            <a:br>
              <a:rPr lang="sv-SE" dirty="0">
                <a:hlinkClick r:id="rId3"/>
              </a:rPr>
            </a:br>
            <a:r>
              <a:rPr lang="sv-SE" dirty="0">
                <a:hlinkClick r:id="rId3"/>
              </a:rPr>
              <a:t>2023</a:t>
            </a:r>
            <a:endParaRPr lang="sv-SE" dirty="0"/>
          </a:p>
        </p:txBody>
      </p:sp>
    </p:spTree>
    <p:extLst>
      <p:ext uri="{BB962C8B-B14F-4D97-AF65-F5344CB8AC3E}">
        <p14:creationId xmlns:p14="http://schemas.microsoft.com/office/powerpoint/2010/main" val="420218517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13680790-1B4C-B96E-318B-5AE0B0CE65C5}"/>
              </a:ext>
            </a:extLst>
          </p:cNvPr>
          <p:cNvSpPr>
            <a:spLocks noGrp="1"/>
          </p:cNvSpPr>
          <p:nvPr>
            <p:ph type="title"/>
          </p:nvPr>
        </p:nvSpPr>
        <p:spPr>
          <a:xfrm>
            <a:off x="1100667" y="-1047750"/>
            <a:ext cx="8642350" cy="1047750"/>
          </a:xfrm>
        </p:spPr>
        <p:txBody>
          <a:bodyPr vert="horz" lIns="0" tIns="0" rIns="0" bIns="0" rtlCol="0" anchor="b">
            <a:noAutofit/>
          </a:bodyPr>
          <a:lstStyle/>
          <a:p>
            <a:r>
              <a:rPr lang="sv-SE" dirty="0"/>
              <a:t>VGR-logga</a:t>
            </a:r>
          </a:p>
        </p:txBody>
      </p:sp>
    </p:spTree>
    <p:extLst>
      <p:ext uri="{BB962C8B-B14F-4D97-AF65-F5344CB8AC3E}">
        <p14:creationId xmlns:p14="http://schemas.microsoft.com/office/powerpoint/2010/main" val="38012703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CA22853-4887-8DF2-E534-32969D22A079}"/>
              </a:ext>
            </a:extLst>
          </p:cNvPr>
          <p:cNvSpPr>
            <a:spLocks noGrp="1"/>
          </p:cNvSpPr>
          <p:nvPr>
            <p:ph type="title"/>
          </p:nvPr>
        </p:nvSpPr>
        <p:spPr>
          <a:xfrm>
            <a:off x="855481" y="1274702"/>
            <a:ext cx="9287933" cy="1047750"/>
          </a:xfrm>
        </p:spPr>
        <p:txBody>
          <a:bodyPr/>
          <a:lstStyle/>
          <a:p>
            <a:r>
              <a:rPr lang="sv-SE" b="1" dirty="0"/>
              <a:t>Riktlinjerna gäller:</a:t>
            </a:r>
            <a:br>
              <a:rPr lang="sv-SE" b="1" dirty="0"/>
            </a:br>
            <a:endParaRPr lang="sv-SE" b="1" dirty="0"/>
          </a:p>
        </p:txBody>
      </p:sp>
      <p:sp>
        <p:nvSpPr>
          <p:cNvPr id="3" name="Platshållare för innehåll 2">
            <a:extLst>
              <a:ext uri="{FF2B5EF4-FFF2-40B4-BE49-F238E27FC236}">
                <a16:creationId xmlns:a16="http://schemas.microsoft.com/office/drawing/2014/main" id="{E9F4A35C-0A91-DEDF-F096-677FAFE4381C}"/>
              </a:ext>
            </a:extLst>
          </p:cNvPr>
          <p:cNvSpPr>
            <a:spLocks noGrp="1"/>
          </p:cNvSpPr>
          <p:nvPr>
            <p:ph sz="quarter" idx="13"/>
          </p:nvPr>
        </p:nvSpPr>
        <p:spPr>
          <a:xfrm>
            <a:off x="855481" y="2000404"/>
            <a:ext cx="9287933" cy="3311526"/>
          </a:xfrm>
        </p:spPr>
        <p:txBody>
          <a:bodyPr/>
          <a:lstStyle/>
          <a:p>
            <a:r>
              <a:rPr lang="sv-SE" dirty="0"/>
              <a:t>ny-, om- och tillbyggnad av lokaler dit allmänheten har tillträde</a:t>
            </a:r>
          </a:p>
          <a:p>
            <a:r>
              <a:rPr lang="sv-SE" dirty="0" err="1"/>
              <a:t>nyförhyrning</a:t>
            </a:r>
            <a:r>
              <a:rPr lang="sv-SE" dirty="0"/>
              <a:t> (som förhandlingsunderlag)</a:t>
            </a:r>
          </a:p>
          <a:p>
            <a:r>
              <a:rPr lang="sv-SE" dirty="0"/>
              <a:t>tomter som tas i anspråk för bebyggelse</a:t>
            </a:r>
          </a:p>
          <a:p>
            <a:r>
              <a:rPr lang="sv-SE" dirty="0"/>
              <a:t>nyanläggning på allmänna platser</a:t>
            </a:r>
          </a:p>
          <a:p>
            <a:r>
              <a:rPr lang="sv-SE" dirty="0"/>
              <a:t>åtgärder av enkelt avhjälpta hinder i befintliga lokaler dit allmänheten har tillträde och på befintliga allmänna platser</a:t>
            </a:r>
          </a:p>
          <a:p>
            <a:r>
              <a:rPr lang="sv-SE" dirty="0"/>
              <a:t>arbetslokal</a:t>
            </a:r>
          </a:p>
          <a:p>
            <a:r>
              <a:rPr lang="sv-SE" dirty="0"/>
              <a:t>upphandling</a:t>
            </a:r>
          </a:p>
          <a:p>
            <a:endParaRPr lang="sv-SE" dirty="0"/>
          </a:p>
        </p:txBody>
      </p:sp>
    </p:spTree>
    <p:extLst>
      <p:ext uri="{BB962C8B-B14F-4D97-AF65-F5344CB8AC3E}">
        <p14:creationId xmlns:p14="http://schemas.microsoft.com/office/powerpoint/2010/main" val="31331533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6A27339-6586-1144-AC24-10718A62F6EC}"/>
              </a:ext>
            </a:extLst>
          </p:cNvPr>
          <p:cNvSpPr>
            <a:spLocks noGrp="1"/>
          </p:cNvSpPr>
          <p:nvPr>
            <p:ph type="title"/>
          </p:nvPr>
        </p:nvSpPr>
        <p:spPr>
          <a:xfrm>
            <a:off x="1088792" y="0"/>
            <a:ext cx="8642350" cy="1047750"/>
          </a:xfrm>
        </p:spPr>
        <p:txBody>
          <a:bodyPr/>
          <a:lstStyle/>
          <a:p>
            <a:r>
              <a:rPr lang="sv-SE" b="1" dirty="0"/>
              <a:t>Riktlinjerna är indelade i standarder</a:t>
            </a:r>
          </a:p>
        </p:txBody>
      </p:sp>
      <p:sp>
        <p:nvSpPr>
          <p:cNvPr id="3" name="Platshållare för innehåll 2">
            <a:extLst>
              <a:ext uri="{FF2B5EF4-FFF2-40B4-BE49-F238E27FC236}">
                <a16:creationId xmlns:a16="http://schemas.microsoft.com/office/drawing/2014/main" id="{0536C6F8-0792-D848-683C-E77A9440C469}"/>
              </a:ext>
            </a:extLst>
          </p:cNvPr>
          <p:cNvSpPr>
            <a:spLocks noGrp="1"/>
          </p:cNvSpPr>
          <p:nvPr>
            <p:ph sz="quarter" idx="13"/>
          </p:nvPr>
        </p:nvSpPr>
        <p:spPr>
          <a:xfrm>
            <a:off x="888146" y="1335962"/>
            <a:ext cx="8650817" cy="3311526"/>
          </a:xfrm>
        </p:spPr>
        <p:txBody>
          <a:bodyPr/>
          <a:lstStyle/>
          <a:p>
            <a:r>
              <a:rPr lang="sv-SE" dirty="0"/>
              <a:t>Standarderna anger ett sätt att uppfylla funktionskraven utifrån lagkrav och verksamhetens förutsättningar sammanvägt med de behov och rättigheter som personer med olika funktionsnedsättningar redovisar. </a:t>
            </a:r>
          </a:p>
          <a:p>
            <a:r>
              <a:rPr lang="sv-SE" dirty="0"/>
              <a:t>Grön standard: Tillgängligt för nästan alla</a:t>
            </a:r>
          </a:p>
          <a:p>
            <a:pPr lvl="1"/>
            <a:r>
              <a:rPr lang="sv-SE" dirty="0"/>
              <a:t>Gäller vid ny-, om- och tillbyggnad. Anger Västra Götalandsregionens sammanvägda tolkning av nivå för att uppnå tillgänglig och användbar miljö</a:t>
            </a:r>
          </a:p>
          <a:p>
            <a:r>
              <a:rPr lang="sv-SE" dirty="0"/>
              <a:t>Gul standard: Tillgängligt för några men inte för alla</a:t>
            </a:r>
          </a:p>
          <a:p>
            <a:pPr lvl="1"/>
            <a:r>
              <a:rPr lang="sv-SE" b="0" i="0" dirty="0">
                <a:effectLst/>
                <a:latin typeface="Verdana" panose="020B0604030504040204" pitchFamily="34" charset="0"/>
                <a:ea typeface="Verdana" panose="020B0604030504040204" pitchFamily="34" charset="0"/>
              </a:rPr>
              <a:t>Gäller vid befintlig byggnad dock ska grön standard eftersträvas. Anger miniminivå på tillgänglighet och användbarhet.</a:t>
            </a:r>
            <a:endParaRPr lang="sv-SE"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42717527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ubrik 5">
            <a:extLst>
              <a:ext uri="{FF2B5EF4-FFF2-40B4-BE49-F238E27FC236}">
                <a16:creationId xmlns:a16="http://schemas.microsoft.com/office/drawing/2014/main" id="{E5B1F99D-2075-9B40-F6EF-ACA54C3B2E4A}"/>
              </a:ext>
            </a:extLst>
          </p:cNvPr>
          <p:cNvSpPr txBox="1">
            <a:spLocks noGrp="1"/>
          </p:cNvSpPr>
          <p:nvPr>
            <p:ph type="title" idx="4294967295"/>
          </p:nvPr>
        </p:nvSpPr>
        <p:spPr>
          <a:xfrm>
            <a:off x="2484007" y="136525"/>
            <a:ext cx="10874828" cy="600164"/>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3300" b="1" i="0" u="none" strike="noStrike" kern="1200" cap="none" spc="0" normalizeH="0" baseline="0" noProof="0" dirty="0">
                <a:ln>
                  <a:noFill/>
                </a:ln>
                <a:solidFill>
                  <a:schemeClr val="tx1"/>
                </a:solidFill>
                <a:effectLst/>
                <a:uLnTx/>
                <a:uFillTx/>
                <a:latin typeface="+mn-lt"/>
                <a:ea typeface="+mn-ea"/>
                <a:cs typeface="+mn-cs"/>
              </a:rPr>
              <a:t>Tidigare riktlinjerna i </a:t>
            </a:r>
            <a:r>
              <a:rPr kumimoji="0" lang="sv-SE" sz="3300" b="1" i="0" u="none" strike="noStrike" kern="1200" cap="none" spc="0" normalizeH="0" baseline="0" noProof="0" dirty="0" err="1">
                <a:ln>
                  <a:noFill/>
                </a:ln>
                <a:solidFill>
                  <a:schemeClr val="tx1"/>
                </a:solidFill>
                <a:effectLst/>
                <a:uLnTx/>
                <a:uFillTx/>
                <a:latin typeface="+mn-lt"/>
                <a:ea typeface="+mn-ea"/>
                <a:cs typeface="+mn-cs"/>
              </a:rPr>
              <a:t>pdf</a:t>
            </a:r>
            <a:endParaRPr kumimoji="0" lang="sv-SE" sz="3300" b="0" i="0" u="none" strike="noStrike" kern="1200" cap="none" spc="0" normalizeH="0" baseline="0" noProof="0" dirty="0">
              <a:ln>
                <a:noFill/>
              </a:ln>
              <a:solidFill>
                <a:schemeClr val="tx1"/>
              </a:solidFill>
              <a:effectLst/>
              <a:uLnTx/>
              <a:uFillTx/>
              <a:latin typeface="+mn-lt"/>
              <a:ea typeface="+mn-ea"/>
              <a:cs typeface="+mn-cs"/>
            </a:endParaRPr>
          </a:p>
        </p:txBody>
      </p:sp>
      <p:pic>
        <p:nvPicPr>
          <p:cNvPr id="4" name="Bildobjekt 3" descr="Bild på första sidan av de nuvarande riktlinjerna.">
            <a:extLst>
              <a:ext uri="{FF2B5EF4-FFF2-40B4-BE49-F238E27FC236}">
                <a16:creationId xmlns:a16="http://schemas.microsoft.com/office/drawing/2014/main" id="{865821AB-801A-4B91-EFE5-4F8739405150}"/>
              </a:ext>
            </a:extLst>
          </p:cNvPr>
          <p:cNvPicPr>
            <a:picLocks noChangeAspect="1"/>
          </p:cNvPicPr>
          <p:nvPr/>
        </p:nvPicPr>
        <p:blipFill>
          <a:blip r:embed="rId3"/>
          <a:stretch>
            <a:fillRect/>
          </a:stretch>
        </p:blipFill>
        <p:spPr>
          <a:xfrm>
            <a:off x="486788" y="946156"/>
            <a:ext cx="3173897" cy="4742121"/>
          </a:xfrm>
          <a:prstGeom prst="rect">
            <a:avLst/>
          </a:prstGeom>
        </p:spPr>
      </p:pic>
      <p:pic>
        <p:nvPicPr>
          <p:cNvPr id="5" name="Bildobjekt 4" descr="Bild på Innehållsförteckningens alla 26 kapitel">
            <a:extLst>
              <a:ext uri="{FF2B5EF4-FFF2-40B4-BE49-F238E27FC236}">
                <a16:creationId xmlns:a16="http://schemas.microsoft.com/office/drawing/2014/main" id="{F30CAC30-23E3-60FB-CC9F-D15CBF6BECAD}"/>
              </a:ext>
            </a:extLst>
          </p:cNvPr>
          <p:cNvPicPr>
            <a:picLocks noChangeAspect="1"/>
          </p:cNvPicPr>
          <p:nvPr/>
        </p:nvPicPr>
        <p:blipFill>
          <a:blip r:embed="rId4"/>
          <a:stretch>
            <a:fillRect/>
          </a:stretch>
        </p:blipFill>
        <p:spPr>
          <a:xfrm>
            <a:off x="4153445" y="848715"/>
            <a:ext cx="3524985" cy="4937004"/>
          </a:xfrm>
          <a:prstGeom prst="rect">
            <a:avLst/>
          </a:prstGeom>
        </p:spPr>
      </p:pic>
      <p:pic>
        <p:nvPicPr>
          <p:cNvPr id="7" name="Platshållare för innehåll 3" descr="Bild på de första två standarderna grön och gul samt syfte i nuvarande riktlinjer kapitel 2 som handlar om skyltning och ledstråk.">
            <a:extLst>
              <a:ext uri="{FF2B5EF4-FFF2-40B4-BE49-F238E27FC236}">
                <a16:creationId xmlns:a16="http://schemas.microsoft.com/office/drawing/2014/main" id="{4766AE42-6347-8CFB-E890-732527F1A926}"/>
              </a:ext>
            </a:extLst>
          </p:cNvPr>
          <p:cNvPicPr>
            <a:picLocks noChangeAspect="1"/>
          </p:cNvPicPr>
          <p:nvPr/>
        </p:nvPicPr>
        <p:blipFill>
          <a:blip r:embed="rId5"/>
          <a:stretch>
            <a:fillRect/>
          </a:stretch>
        </p:blipFill>
        <p:spPr>
          <a:xfrm>
            <a:off x="8038556" y="980030"/>
            <a:ext cx="3550919" cy="4674375"/>
          </a:xfrm>
          <a:prstGeom prst="rect">
            <a:avLst/>
          </a:prstGeom>
        </p:spPr>
      </p:pic>
    </p:spTree>
    <p:extLst>
      <p:ext uri="{BB962C8B-B14F-4D97-AF65-F5344CB8AC3E}">
        <p14:creationId xmlns:p14="http://schemas.microsoft.com/office/powerpoint/2010/main" val="38893210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4C2025BC-DB0E-23AC-9B6E-42AF98DCA0AB}"/>
              </a:ext>
            </a:extLst>
          </p:cNvPr>
          <p:cNvSpPr>
            <a:spLocks noGrp="1"/>
          </p:cNvSpPr>
          <p:nvPr>
            <p:ph type="title"/>
          </p:nvPr>
        </p:nvSpPr>
        <p:spPr>
          <a:xfrm>
            <a:off x="1092200" y="207368"/>
            <a:ext cx="8642350" cy="1047750"/>
          </a:xfrm>
        </p:spPr>
        <p:txBody>
          <a:bodyPr/>
          <a:lstStyle/>
          <a:p>
            <a:r>
              <a:rPr lang="sv-SE" b="1" dirty="0"/>
              <a:t>Uppdraget</a:t>
            </a:r>
            <a:endParaRPr lang="sv-SE" dirty="0"/>
          </a:p>
        </p:txBody>
      </p:sp>
      <p:sp>
        <p:nvSpPr>
          <p:cNvPr id="3" name="Platshållare för innehåll 2">
            <a:extLst>
              <a:ext uri="{FF2B5EF4-FFF2-40B4-BE49-F238E27FC236}">
                <a16:creationId xmlns:a16="http://schemas.microsoft.com/office/drawing/2014/main" id="{AA61CB25-BC87-D18B-89F6-FDCBA3305DCB}"/>
              </a:ext>
            </a:extLst>
          </p:cNvPr>
          <p:cNvSpPr>
            <a:spLocks noGrp="1"/>
          </p:cNvSpPr>
          <p:nvPr>
            <p:ph sz="quarter" idx="13"/>
          </p:nvPr>
        </p:nvSpPr>
        <p:spPr>
          <a:xfrm>
            <a:off x="920750" y="1632954"/>
            <a:ext cx="8813800" cy="3311526"/>
          </a:xfrm>
        </p:spPr>
        <p:txBody>
          <a:bodyPr/>
          <a:lstStyle/>
          <a:p>
            <a:r>
              <a:rPr lang="sv-SE" sz="1800" dirty="0"/>
              <a:t>Kontroll av aktuellt stöd för standarderna i lag, föreskrifter, SS- och EN- standarder, förordningar samt rätta till eventuella felaktigheter</a:t>
            </a:r>
          </a:p>
          <a:p>
            <a:r>
              <a:rPr lang="sv-SE" sz="1800" dirty="0"/>
              <a:t>Överföring av de befintliga riktlinjerna och standarderna ifrån </a:t>
            </a:r>
            <a:r>
              <a:rPr lang="sv-SE" sz="1800" dirty="0" err="1"/>
              <a:t>pdf-format</a:t>
            </a:r>
            <a:r>
              <a:rPr lang="sv-SE" sz="1800" dirty="0"/>
              <a:t> till webbaserat gränssnitt integrerat i TD</a:t>
            </a:r>
          </a:p>
          <a:p>
            <a:r>
              <a:rPr lang="sv-SE" sz="1800" dirty="0"/>
              <a:t>Möjliggöra kvalitetssäker versionshantering (förändringar slår igenom direkt) genom data på ett ställe </a:t>
            </a:r>
          </a:p>
          <a:p>
            <a:r>
              <a:rPr lang="sv-SE" sz="1800" dirty="0"/>
              <a:t>Möjliggöra versionsbaserad uppföljning av riktlinjerna med TD:s rapportverktyg</a:t>
            </a:r>
          </a:p>
          <a:p>
            <a:endParaRPr lang="sv-SE" sz="1800" dirty="0"/>
          </a:p>
          <a:p>
            <a:endParaRPr lang="sv-SE" sz="1800" dirty="0"/>
          </a:p>
        </p:txBody>
      </p:sp>
    </p:spTree>
    <p:extLst>
      <p:ext uri="{BB962C8B-B14F-4D97-AF65-F5344CB8AC3E}">
        <p14:creationId xmlns:p14="http://schemas.microsoft.com/office/powerpoint/2010/main" val="39558744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98796C0-6C79-FB11-605F-4EB4512C30C0}"/>
              </a:ext>
            </a:extLst>
          </p:cNvPr>
          <p:cNvSpPr>
            <a:spLocks noGrp="1"/>
          </p:cNvSpPr>
          <p:nvPr>
            <p:ph type="title"/>
          </p:nvPr>
        </p:nvSpPr>
        <p:spPr>
          <a:xfrm>
            <a:off x="587828" y="424570"/>
            <a:ext cx="8642350" cy="1047750"/>
          </a:xfrm>
        </p:spPr>
        <p:txBody>
          <a:bodyPr/>
          <a:lstStyle/>
          <a:p>
            <a:r>
              <a:rPr lang="sv-SE" b="1" dirty="0"/>
              <a:t>Genomförandet 2022 - 2023</a:t>
            </a:r>
            <a:endParaRPr lang="sv-SE" dirty="0"/>
          </a:p>
        </p:txBody>
      </p:sp>
      <p:sp>
        <p:nvSpPr>
          <p:cNvPr id="3" name="Platshållare för innehåll 2">
            <a:extLst>
              <a:ext uri="{FF2B5EF4-FFF2-40B4-BE49-F238E27FC236}">
                <a16:creationId xmlns:a16="http://schemas.microsoft.com/office/drawing/2014/main" id="{9A2BA4FC-36C9-7EC0-8014-29407636B91C}"/>
              </a:ext>
            </a:extLst>
          </p:cNvPr>
          <p:cNvSpPr>
            <a:spLocks noGrp="1"/>
          </p:cNvSpPr>
          <p:nvPr>
            <p:ph sz="quarter" idx="13"/>
          </p:nvPr>
        </p:nvSpPr>
        <p:spPr>
          <a:xfrm>
            <a:off x="587828" y="1794642"/>
            <a:ext cx="9470571" cy="4136572"/>
          </a:xfrm>
        </p:spPr>
        <p:txBody>
          <a:bodyPr/>
          <a:lstStyle/>
          <a:p>
            <a:r>
              <a:rPr lang="sv-SE" dirty="0"/>
              <a:t>Förstudie med intervjuer dels inför start och dels förankring av förslag till nytt webbaserat gränssnitt</a:t>
            </a:r>
          </a:p>
          <a:p>
            <a:pPr lvl="1"/>
            <a:r>
              <a:rPr lang="sv-SE" sz="1800" dirty="0"/>
              <a:t>23 personer internt (Ledningsstöd Ekonomi/kvalité, Områdena fastighetsförvaltning, projekt, drift och service, Enhet säkerhet och Skyltenheten) </a:t>
            </a:r>
          </a:p>
          <a:p>
            <a:pPr lvl="1"/>
            <a:r>
              <a:rPr lang="sv-SE" sz="1800" dirty="0"/>
              <a:t>5 personer externt (Lokalförsörjningsförvaltningen Borås Stad, Regionfastigheter Region Skåne samt arkitekt och certifierad sakkunnig i tillgänglighet)</a:t>
            </a:r>
          </a:p>
          <a:p>
            <a:endParaRPr lang="sv-SE" dirty="0"/>
          </a:p>
          <a:p>
            <a:pPr marL="0" indent="0">
              <a:buNone/>
            </a:pPr>
            <a:endParaRPr lang="sv-SE" dirty="0"/>
          </a:p>
        </p:txBody>
      </p:sp>
    </p:spTree>
    <p:extLst>
      <p:ext uri="{BB962C8B-B14F-4D97-AF65-F5344CB8AC3E}">
        <p14:creationId xmlns:p14="http://schemas.microsoft.com/office/powerpoint/2010/main" val="39093663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D63E3074-1973-1C3D-C6A1-A5854AE5AEC6}"/>
              </a:ext>
            </a:extLst>
          </p:cNvPr>
          <p:cNvSpPr>
            <a:spLocks noGrp="1"/>
          </p:cNvSpPr>
          <p:nvPr>
            <p:ph type="title"/>
          </p:nvPr>
        </p:nvSpPr>
        <p:spPr>
          <a:xfrm>
            <a:off x="685800" y="842395"/>
            <a:ext cx="8642350" cy="1047750"/>
          </a:xfrm>
        </p:spPr>
        <p:txBody>
          <a:bodyPr/>
          <a:lstStyle/>
          <a:p>
            <a:r>
              <a:rPr lang="sv-SE" b="1" dirty="0"/>
              <a:t>Genomförande 2022 - 2023 </a:t>
            </a:r>
            <a:br>
              <a:rPr lang="sv-SE" b="1" dirty="0"/>
            </a:br>
            <a:endParaRPr lang="sv-SE" dirty="0"/>
          </a:p>
        </p:txBody>
      </p:sp>
      <p:sp>
        <p:nvSpPr>
          <p:cNvPr id="3" name="Platshållare för innehåll 2">
            <a:extLst>
              <a:ext uri="{FF2B5EF4-FFF2-40B4-BE49-F238E27FC236}">
                <a16:creationId xmlns:a16="http://schemas.microsoft.com/office/drawing/2014/main" id="{911EC6FE-3A73-D8DD-27E3-520453803892}"/>
              </a:ext>
            </a:extLst>
          </p:cNvPr>
          <p:cNvSpPr>
            <a:spLocks noGrp="1"/>
          </p:cNvSpPr>
          <p:nvPr>
            <p:ph sz="quarter" idx="13"/>
          </p:nvPr>
        </p:nvSpPr>
        <p:spPr>
          <a:xfrm>
            <a:off x="590107" y="1447249"/>
            <a:ext cx="9318171" cy="4887686"/>
          </a:xfrm>
        </p:spPr>
        <p:txBody>
          <a:bodyPr/>
          <a:lstStyle/>
          <a:p>
            <a:r>
              <a:rPr lang="sv-SE" sz="1800" dirty="0"/>
              <a:t>Samverkan har skett med </a:t>
            </a:r>
          </a:p>
          <a:p>
            <a:pPr lvl="1"/>
            <a:r>
              <a:rPr lang="sv-SE" sz="1800" dirty="0"/>
              <a:t>avdelning Hållbarhet, Koncernkontoret gällande kapitel Automater och utrustning</a:t>
            </a:r>
          </a:p>
          <a:p>
            <a:pPr lvl="1"/>
            <a:r>
              <a:rPr lang="sv-SE" sz="1800" dirty="0"/>
              <a:t>Förvaltningen för kulturutveckling och förankring med Avdelningen kultur och demokrati</a:t>
            </a:r>
          </a:p>
          <a:p>
            <a:r>
              <a:rPr lang="sv-SE" sz="1800" dirty="0"/>
              <a:t>Dialoger med Samråd funktionshinder </a:t>
            </a:r>
          </a:p>
          <a:p>
            <a:r>
              <a:rPr lang="sv-SE" sz="1800" dirty="0"/>
              <a:t>Dokumentation av justeringar efter uppdatering och överföring till webbaserat gränssnitt</a:t>
            </a:r>
          </a:p>
          <a:p>
            <a:r>
              <a:rPr lang="sv-SE" sz="1800" dirty="0"/>
              <a:t>Kontroll av uppdateringen är gjord av arkitekt och certifierad sakkunnig i tillgänglighet</a:t>
            </a:r>
          </a:p>
          <a:p>
            <a:pPr marL="0" indent="0">
              <a:buNone/>
            </a:pPr>
            <a:endParaRPr lang="sv-SE" sz="1800" dirty="0"/>
          </a:p>
          <a:p>
            <a:endParaRPr lang="sv-SE" sz="1800" dirty="0"/>
          </a:p>
          <a:p>
            <a:pPr marL="0" indent="0">
              <a:buNone/>
            </a:pPr>
            <a:endParaRPr lang="sv-SE" sz="1800" dirty="0"/>
          </a:p>
        </p:txBody>
      </p:sp>
    </p:spTree>
    <p:extLst>
      <p:ext uri="{BB962C8B-B14F-4D97-AF65-F5344CB8AC3E}">
        <p14:creationId xmlns:p14="http://schemas.microsoft.com/office/powerpoint/2010/main" val="6157233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366FCD70-3D46-C95D-96F1-C72F961DB7C7}"/>
              </a:ext>
            </a:extLst>
          </p:cNvPr>
          <p:cNvSpPr>
            <a:spLocks noGrp="1"/>
          </p:cNvSpPr>
          <p:nvPr>
            <p:ph type="title"/>
          </p:nvPr>
        </p:nvSpPr>
        <p:spPr>
          <a:xfrm>
            <a:off x="838431" y="-135532"/>
            <a:ext cx="8642350" cy="1047750"/>
          </a:xfrm>
        </p:spPr>
        <p:txBody>
          <a:bodyPr/>
          <a:lstStyle/>
          <a:p>
            <a:r>
              <a:rPr lang="sv-SE" b="1" dirty="0"/>
              <a:t>Sammanfattning av resultatet</a:t>
            </a:r>
            <a:endParaRPr lang="sv-SE" dirty="0"/>
          </a:p>
        </p:txBody>
      </p:sp>
      <p:sp>
        <p:nvSpPr>
          <p:cNvPr id="3" name="Platshållare för innehåll 2">
            <a:extLst>
              <a:ext uri="{FF2B5EF4-FFF2-40B4-BE49-F238E27FC236}">
                <a16:creationId xmlns:a16="http://schemas.microsoft.com/office/drawing/2014/main" id="{618558C6-7CAA-D16E-1C61-F32080D15AC2}"/>
              </a:ext>
            </a:extLst>
          </p:cNvPr>
          <p:cNvSpPr>
            <a:spLocks noGrp="1"/>
          </p:cNvSpPr>
          <p:nvPr>
            <p:ph sz="quarter" idx="13"/>
          </p:nvPr>
        </p:nvSpPr>
        <p:spPr>
          <a:xfrm>
            <a:off x="555576" y="1279968"/>
            <a:ext cx="9650615" cy="3311526"/>
          </a:xfrm>
        </p:spPr>
        <p:txBody>
          <a:bodyPr/>
          <a:lstStyle/>
          <a:p>
            <a:r>
              <a:rPr lang="sv-SE" sz="1800" dirty="0"/>
              <a:t>Översynen har visat att alla standarder i riktlinjerna har stöd i aktuell lagstiftning, konventioner, förordningar, föreskrifter, SS- och EN-standarder.</a:t>
            </a:r>
          </a:p>
          <a:p>
            <a:r>
              <a:rPr lang="sv-SE" sz="1800" dirty="0"/>
              <a:t>Överföring är gjord av de befintliga riktlinjerna och standarderna från </a:t>
            </a:r>
            <a:r>
              <a:rPr lang="sv-SE" sz="1800" dirty="0" err="1"/>
              <a:t>pdf-format</a:t>
            </a:r>
            <a:r>
              <a:rPr lang="sv-SE" sz="1800" dirty="0"/>
              <a:t> till webbaserat gränssnitt integrerat i TD, versionshantering möjlig samt uppföljning.</a:t>
            </a:r>
          </a:p>
          <a:p>
            <a:r>
              <a:rPr lang="sv-SE" sz="1800" dirty="0"/>
              <a:t>Sakinnehållet har inte förändrats förutom där ny lagstiftning och nya standarder trätt i kraft sedan förra uppdateringen. Formatet har dock anpassats till nytt webbaserat gränssnitt och är tillämpbart i mobilläge.</a:t>
            </a:r>
          </a:p>
          <a:p>
            <a:r>
              <a:rPr lang="sv-SE" sz="1800" dirty="0"/>
              <a:t>Riktlinjerna och standarderna för fysisk tillgänglighet nås via en egen domän, som också innefattar en samlingssida med kunskapsstöd.</a:t>
            </a:r>
          </a:p>
          <a:p>
            <a:endParaRPr lang="sv-SE" sz="1800" i="1" dirty="0"/>
          </a:p>
        </p:txBody>
      </p:sp>
    </p:spTree>
    <p:extLst>
      <p:ext uri="{BB962C8B-B14F-4D97-AF65-F5344CB8AC3E}">
        <p14:creationId xmlns:p14="http://schemas.microsoft.com/office/powerpoint/2010/main" val="63585353"/>
      </p:ext>
    </p:extLst>
  </p:cSld>
  <p:clrMapOvr>
    <a:masterClrMapping/>
  </p:clrMapOvr>
</p:sld>
</file>

<file path=ppt/theme/theme1.xml><?xml version="1.0" encoding="utf-8"?>
<a:theme xmlns:a="http://schemas.openxmlformats.org/drawingml/2006/main" name="VGR">
  <a:themeElements>
    <a:clrScheme name="Anpassat 2">
      <a:dk1>
        <a:sysClr val="windowText" lastClr="000000"/>
      </a:dk1>
      <a:lt1>
        <a:sysClr val="window" lastClr="FFFFFF"/>
      </a:lt1>
      <a:dk2>
        <a:srgbClr val="000000"/>
      </a:dk2>
      <a:lt2>
        <a:srgbClr val="E7E1DF"/>
      </a:lt2>
      <a:accent1>
        <a:srgbClr val="37474F"/>
      </a:accent1>
      <a:accent2>
        <a:srgbClr val="FFC107"/>
      </a:accent2>
      <a:accent3>
        <a:srgbClr val="A1887F"/>
      </a:accent3>
      <a:accent4>
        <a:srgbClr val="1A9FB3"/>
      </a:accent4>
      <a:accent5>
        <a:srgbClr val="ED5F8C"/>
      </a:accent5>
      <a:accent6>
        <a:srgbClr val="43A447"/>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l">
          <a:defRPr dirty="0"/>
        </a:defPPr>
      </a:lstStyle>
    </a:txDef>
  </a:objectDefaults>
  <a:extraClrSchemeLst/>
  <a:custClrLst>
    <a:custClr>
      <a:srgbClr val="FFC107"/>
    </a:custClr>
    <a:custClr>
      <a:srgbClr val="CCDB49"/>
    </a:custClr>
    <a:custClr>
      <a:srgbClr val="FD5930"/>
    </a:custClr>
    <a:custClr>
      <a:srgbClr val="FFECB3"/>
    </a:custClr>
    <a:custClr>
      <a:srgbClr val="F7BBD0"/>
    </a:custClr>
    <a:custClr>
      <a:srgbClr val="D1C4E9"/>
    </a:custClr>
    <a:custClr>
      <a:srgbClr val="EFF4C6"/>
    </a:custClr>
    <a:custClr>
      <a:srgbClr val="C0EEC2"/>
    </a:custClr>
    <a:custClr>
      <a:srgbClr val="FECCBF"/>
    </a:custClr>
    <a:custClr>
      <a:srgbClr val="B3EBF2"/>
    </a:custClr>
    <a:custClr>
      <a:srgbClr val="E7E1DF"/>
    </a:custClr>
  </a:custClrLst>
  <a:extLst>
    <a:ext uri="{05A4C25C-085E-4340-85A3-A5531E510DB2}">
      <thm15:themeFamily xmlns:thm15="http://schemas.microsoft.com/office/thememl/2012/main" name="PPT-Presentation Grunden.potx" id="{635DE0E7-75C3-4F78-9909-AD53AE1B2CF9}" vid="{720A7FF2-73C2-43F4-B394-02621CE97AC3}"/>
    </a:ext>
  </a:extLst>
</a:theme>
</file>

<file path=ppt/theme/theme2.xml><?xml version="1.0" encoding="utf-8"?>
<a:theme xmlns:a="http://schemas.openxmlformats.org/drawingml/2006/main" name="Office-tema">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E6492"/>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tema">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E6492"/>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PPT-Presentation Grunden</Template>
  <TotalTime>3448</TotalTime>
  <Words>1366</Words>
  <Application>Microsoft Office PowerPoint</Application>
  <PresentationFormat>Bredbild</PresentationFormat>
  <Paragraphs>125</Paragraphs>
  <Slides>21</Slides>
  <Notes>21</Notes>
  <HiddenSlides>0</HiddenSlides>
  <MMClips>0</MMClips>
  <ScaleCrop>false</ScaleCrop>
  <HeadingPairs>
    <vt:vector size="6" baseType="variant">
      <vt:variant>
        <vt:lpstr>Använt teckensnitt</vt:lpstr>
      </vt:variant>
      <vt:variant>
        <vt:i4>7</vt:i4>
      </vt:variant>
      <vt:variant>
        <vt:lpstr>Tema</vt:lpstr>
      </vt:variant>
      <vt:variant>
        <vt:i4>1</vt:i4>
      </vt:variant>
      <vt:variant>
        <vt:lpstr>Bildrubriker</vt:lpstr>
      </vt:variant>
      <vt:variant>
        <vt:i4>21</vt:i4>
      </vt:variant>
    </vt:vector>
  </HeadingPairs>
  <TitlesOfParts>
    <vt:vector size="29" baseType="lpstr">
      <vt:lpstr>Arial</vt:lpstr>
      <vt:lpstr>Calibri</vt:lpstr>
      <vt:lpstr>Courier New</vt:lpstr>
      <vt:lpstr>Symbol</vt:lpstr>
      <vt:lpstr>Times New Roman</vt:lpstr>
      <vt:lpstr>Verdana</vt:lpstr>
      <vt:lpstr>Wingdings</vt:lpstr>
      <vt:lpstr>VGR</vt:lpstr>
      <vt:lpstr>  Riktlinjer och standarder för fysisk tillgänglighet –  tillgängliga och användbara miljöer version 3.2 2023, SFSS 2023-03379   Gäller från 1 november 2023</vt:lpstr>
      <vt:lpstr>Bakgrund</vt:lpstr>
      <vt:lpstr>Riktlinjerna gäller: </vt:lpstr>
      <vt:lpstr>Riktlinjerna är indelade i standarder</vt:lpstr>
      <vt:lpstr>Tidigare riktlinjerna i pdf</vt:lpstr>
      <vt:lpstr>Uppdraget</vt:lpstr>
      <vt:lpstr>Genomförandet 2022 - 2023</vt:lpstr>
      <vt:lpstr>Genomförande 2022 - 2023  </vt:lpstr>
      <vt:lpstr>Sammanfattning av resultatet</vt:lpstr>
      <vt:lpstr>Startsida för domänen fysisk tillgänglighet</vt:lpstr>
      <vt:lpstr>Fliken åtgärder och uppföljning</vt:lpstr>
      <vt:lpstr>Startsida för verktyget</vt:lpstr>
      <vt:lpstr>Sida för toaletter</vt:lpstr>
      <vt:lpstr>Syftestexter</vt:lpstr>
      <vt:lpstr>Mått som skiljer sig</vt:lpstr>
      <vt:lpstr>Informationstext</vt:lpstr>
      <vt:lpstr>Uppdelade dörrar</vt:lpstr>
      <vt:lpstr>Referenser</vt:lpstr>
      <vt:lpstr>Skisser och bilagor</vt:lpstr>
      <vt:lpstr>Riktlinjer för fysisk tillgänglighet 2023</vt:lpstr>
      <vt:lpstr>VGR-logga</vt:lpstr>
    </vt:vector>
  </TitlesOfParts>
  <Company/>
  <LinksUpToDate>false</LinksUpToDate>
  <SharedDoc>false</SharedDoc>
  <HyperlinksChanged>false</HyperlinksChanged>
  <AppVersion>16.0000</AppVersion>
</Properties>
</file>

<file path=docProps/core.xml><?xml version="1.0" encoding="utf-8"?>
<coreProperties xmlns:dc="http://purl.org/dc/elements/1.1/" xmlns:dcterms="http://purl.org/dc/terms/" xmlns:xsi="http://www.w3.org/2001/XMLSchema-instance" xmlns="http://schemas.openxmlformats.org/package/2006/metadata/core-properties">
  <dc:title>Kommunikationspaket</dc:title>
  <dc:creator>Willy Do</dc:creator>
  <keywords/>
  <lastModifiedBy>Tim Andersson</lastModifiedBy>
  <revision>50</revision>
  <lastPrinted>2023-04-27T05:38:05.0000000Z</lastPrinted>
  <dcterms:created xsi:type="dcterms:W3CDTF">2023-02-02T10:15:15.0000000Z</dcterms:created>
  <dcterms:modified xsi:type="dcterms:W3CDTF">2023-10-04T07:44:52.0000000Z</dcterms:modified>
</coreProperties>
</file>