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package/2006/relationships/metadata/thumbnail" Target="docProps/thumbnail.jpeg" Id="rId2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5"/>
  </p:sldMasterIdLst>
  <p:notesMasterIdLst>
    <p:notesMasterId r:id="rId8"/>
  </p:notesMasterIdLst>
  <p:sldIdLst>
    <p:sldId id="2145872651" r:id="rId6"/>
    <p:sldId id="2145872652" r:id="rId7"/>
  </p:sldIdLst>
  <p:sldSz cx="10799763" cy="21599525"/>
  <p:notesSz cx="6858000" cy="9144000"/>
  <p:embeddedFontLst>
    <p:embeddedFont>
      <p:font typeface="Helvetica" panose="020B0604020202020204" pitchFamily="34" charset="0"/>
      <p:regular r:id="rId9"/>
      <p:bold r:id="rId10"/>
      <p:italic r:id="rId11"/>
      <p:boldItalic r:id="rId12"/>
    </p:embeddedFont>
    <p:embeddedFont>
      <p:font typeface="VGR Sans" panose="020B0604020202020204" charset="0"/>
      <p:regular r:id="rId13"/>
      <p:bold r:id="rId14"/>
    </p:embeddedFont>
    <p:embeddedFont>
      <p:font typeface="VGR Sans Medium" panose="020B0604020202020204" charset="0"/>
      <p:regular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804" userDrawn="1">
          <p15:clr>
            <a:srgbClr val="A4A3A4"/>
          </p15:clr>
        </p15:guide>
        <p15:guide id="2" pos="340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4B8CA4-C525-E1B6-9383-1EF713FD47EA}" name="Linda Wesén" initials="LW" userId="S::linwe11@vgregion.se::906b96f1-db00-407d-b011-242371660d48" providerId="AD"/>
  <p188:author id="{61F455F5-9521-C7CE-B490-516675DFB3C8}" name="Gudrun Greim" initials="GG" userId="S::gudgr1@vgregion.se::ecb59568-9b65-43b0-8a35-1602d6d5e971" providerId="AD"/>
  <p188:author id="{D8CE7EF6-4646-66C1-21F7-807427BB921A}" name="Nina Wessman" initials="NW" userId="S::ninwe1@vgregion.se::028beef9-a524-41ff-bb4f-83e84b19144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C08"/>
    <a:srgbClr val="F6F6F6"/>
    <a:srgbClr val="E2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E7671D-D579-C854-65D4-4DC4F1998FC6}" v="3" dt="2024-11-22T09:17:43.6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6804"/>
        <p:guide pos="3402"/>
      </p:guideLst>
    </p:cSldViewPr>
  </p:slide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notesMaster" Target="notesMasters/notesMaster1.xml" Id="rId8" /><Relationship Type="http://schemas.openxmlformats.org/officeDocument/2006/relationships/font" Target="fonts/font5.fntdata" Id="rId13" /><Relationship Type="http://schemas.openxmlformats.org/officeDocument/2006/relationships/theme" Target="theme/theme1.xml" Id="rId18" /><Relationship Type="http://schemas.microsoft.com/office/2015/10/relationships/revisionInfo" Target="revisionInfo.xml" Id="rId21" /><Relationship Type="http://schemas.openxmlformats.org/officeDocument/2006/relationships/slide" Target="slides/slide2.xml" Id="rId7" /><Relationship Type="http://schemas.openxmlformats.org/officeDocument/2006/relationships/font" Target="fonts/font4.fntdata" Id="rId12" /><Relationship Type="http://schemas.openxmlformats.org/officeDocument/2006/relationships/viewProps" Target="viewProps.xml" Id="rId17" /><Relationship Type="http://schemas.openxmlformats.org/officeDocument/2006/relationships/presProps" Target="presProps.xml" Id="rId16" /><Relationship Type="http://schemas.microsoft.com/office/2016/11/relationships/changesInfo" Target="changesInfos/changesInfo1.xml" Id="rId20" /><Relationship Type="http://schemas.openxmlformats.org/officeDocument/2006/relationships/slide" Target="slides/slide1.xml" Id="rId6" /><Relationship Type="http://schemas.openxmlformats.org/officeDocument/2006/relationships/font" Target="fonts/font3.fntdata" Id="rId11" /><Relationship Type="http://schemas.openxmlformats.org/officeDocument/2006/relationships/slideMaster" Target="slideMasters/slideMaster1.xml" Id="rId5" /><Relationship Type="http://schemas.openxmlformats.org/officeDocument/2006/relationships/font" Target="fonts/font7.fntdata" Id="rId15" /><Relationship Type="http://schemas.openxmlformats.org/officeDocument/2006/relationships/font" Target="fonts/font2.fntdata" Id="rId10" /><Relationship Type="http://schemas.openxmlformats.org/officeDocument/2006/relationships/tableStyles" Target="tableStyles.xml" Id="rId19" /><Relationship Type="http://schemas.openxmlformats.org/officeDocument/2006/relationships/font" Target="fonts/font1.fntdata" Id="rId9" /><Relationship Type="http://schemas.openxmlformats.org/officeDocument/2006/relationships/font" Target="fonts/font6.fntdata" Id="rId14" /><Relationship Type="http://schemas.microsoft.com/office/2018/10/relationships/authors" Target="authors.xml" Id="rId22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na Wessman" userId="S::ninwe1@vgregion.se::028beef9-a524-41ff-bb4f-83e84b191446" providerId="AD" clId="Web-{4F8E7AA4-9F4F-0932-5E77-7F3B6F618F13}"/>
    <pc:docChg chg="">
      <pc:chgData name="Nina Wessman" userId="S::ninwe1@vgregion.se::028beef9-a524-41ff-bb4f-83e84b191446" providerId="AD" clId="Web-{4F8E7AA4-9F4F-0932-5E77-7F3B6F618F13}" dt="2024-02-29T06:31:19.938" v="9"/>
      <pc:docMkLst>
        <pc:docMk/>
      </pc:docMkLst>
      <pc:sldChg chg="delCm modCm">
        <pc:chgData name="Nina Wessman" userId="S::ninwe1@vgregion.se::028beef9-a524-41ff-bb4f-83e84b191446" providerId="AD" clId="Web-{4F8E7AA4-9F4F-0932-5E77-7F3B6F618F13}" dt="2024-02-29T06:31:19.938" v="9"/>
        <pc:sldMkLst>
          <pc:docMk/>
          <pc:sldMk cId="2077489280" sldId="214587265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Nina Wessman" userId="S::ninwe1@vgregion.se::028beef9-a524-41ff-bb4f-83e84b191446" providerId="AD" clId="Web-{4F8E7AA4-9F4F-0932-5E77-7F3B6F618F13}" dt="2024-02-29T06:30:45.281" v="3"/>
              <pc2:cmMkLst xmlns:pc2="http://schemas.microsoft.com/office/powerpoint/2019/9/main/command">
                <pc:docMk/>
                <pc:sldMk cId="2077489280" sldId="2145872651"/>
                <pc2:cmMk id="{A0C08C00-9C20-4BF1-A994-2333C5248952}"/>
              </pc2:cmMkLst>
            </pc226:cmChg>
            <pc226:cmChg xmlns:pc226="http://schemas.microsoft.com/office/powerpoint/2022/06/main/command" chg="del">
              <pc226:chgData name="Nina Wessman" userId="S::ninwe1@vgregion.se::028beef9-a524-41ff-bb4f-83e84b191446" providerId="AD" clId="Web-{4F8E7AA4-9F4F-0932-5E77-7F3B6F618F13}" dt="2024-02-29T06:30:49.688" v="6"/>
              <pc2:cmMkLst xmlns:pc2="http://schemas.microsoft.com/office/powerpoint/2019/9/main/command">
                <pc:docMk/>
                <pc:sldMk cId="2077489280" sldId="2145872651"/>
                <pc2:cmMk id="{659DD12B-9E5F-465E-8ED6-91D7E71BC0AC}"/>
              </pc2:cmMkLst>
            </pc226:cmChg>
            <pc226:cmChg xmlns:pc226="http://schemas.microsoft.com/office/powerpoint/2022/06/main/command" chg="del">
              <pc226:chgData name="Nina Wessman" userId="S::ninwe1@vgregion.se::028beef9-a524-41ff-bb4f-83e84b191446" providerId="AD" clId="Web-{4F8E7AA4-9F4F-0932-5E77-7F3B6F618F13}" dt="2024-02-29T06:30:39.297" v="1"/>
              <pc2:cmMkLst xmlns:pc2="http://schemas.microsoft.com/office/powerpoint/2019/9/main/command">
                <pc:docMk/>
                <pc:sldMk cId="2077489280" sldId="2145872651"/>
                <pc2:cmMk id="{A3FAD960-8CEF-405E-9992-FDD002F1124A}"/>
              </pc2:cmMkLst>
            </pc226:cmChg>
            <pc226:cmChg xmlns:pc226="http://schemas.microsoft.com/office/powerpoint/2022/06/main/command" chg="del">
              <pc226:chgData name="Nina Wessman" userId="S::ninwe1@vgregion.se::028beef9-a524-41ff-bb4f-83e84b191446" providerId="AD" clId="Web-{4F8E7AA4-9F4F-0932-5E77-7F3B6F618F13}" dt="2024-02-29T06:30:47.422" v="5"/>
              <pc2:cmMkLst xmlns:pc2="http://schemas.microsoft.com/office/powerpoint/2019/9/main/command">
                <pc:docMk/>
                <pc:sldMk cId="2077489280" sldId="2145872651"/>
                <pc2:cmMk id="{5ED75864-E048-429A-B803-B7AE3D99CA83}"/>
              </pc2:cmMkLst>
            </pc226:cmChg>
            <pc226:cmChg xmlns:pc226="http://schemas.microsoft.com/office/powerpoint/2022/06/main/command" chg="del mod modRxn">
              <pc226:chgData name="Nina Wessman" userId="S::ninwe1@vgregion.se::028beef9-a524-41ff-bb4f-83e84b191446" providerId="AD" clId="Web-{4F8E7AA4-9F4F-0932-5E77-7F3B6F618F13}" dt="2024-02-29T06:31:19.938" v="9"/>
              <pc2:cmMkLst xmlns:pc2="http://schemas.microsoft.com/office/powerpoint/2019/9/main/command">
                <pc:docMk/>
                <pc:sldMk cId="2077489280" sldId="2145872651"/>
                <pc2:cmMk id="{AE9C9E7A-B33A-4609-A7E1-6CFF17A8C3FC}"/>
              </pc2:cmMkLst>
            </pc226:cmChg>
            <pc226:cmChg xmlns:pc226="http://schemas.microsoft.com/office/powerpoint/2022/06/main/command" chg="del">
              <pc226:chgData name="Nina Wessman" userId="S::ninwe1@vgregion.se::028beef9-a524-41ff-bb4f-83e84b191446" providerId="AD" clId="Web-{4F8E7AA4-9F4F-0932-5E77-7F3B6F618F13}" dt="2024-02-29T06:30:37.812" v="0"/>
              <pc2:cmMkLst xmlns:pc2="http://schemas.microsoft.com/office/powerpoint/2019/9/main/command">
                <pc:docMk/>
                <pc:sldMk cId="2077489280" sldId="2145872651"/>
                <pc2:cmMk id="{98BE9AC3-FBEC-4702-99F1-FC834CA81D6C}"/>
              </pc2:cmMkLst>
            </pc226:cmChg>
            <pc226:cmChg xmlns:pc226="http://schemas.microsoft.com/office/powerpoint/2022/06/main/command" chg="del">
              <pc226:chgData name="Nina Wessman" userId="S::ninwe1@vgregion.se::028beef9-a524-41ff-bb4f-83e84b191446" providerId="AD" clId="Web-{4F8E7AA4-9F4F-0932-5E77-7F3B6F618F13}" dt="2024-02-29T06:30:50.625" v="7"/>
              <pc2:cmMkLst xmlns:pc2="http://schemas.microsoft.com/office/powerpoint/2019/9/main/command">
                <pc:docMk/>
                <pc:sldMk cId="2077489280" sldId="2145872651"/>
                <pc2:cmMk id="{71DB5FCD-E66F-4287-896D-77E8B2AC2E9A}"/>
              </pc2:cmMkLst>
            </pc226:cmChg>
            <pc226:cmChg xmlns:pc226="http://schemas.microsoft.com/office/powerpoint/2022/06/main/command" chg="del">
              <pc226:chgData name="Nina Wessman" userId="S::ninwe1@vgregion.se::028beef9-a524-41ff-bb4f-83e84b191446" providerId="AD" clId="Web-{4F8E7AA4-9F4F-0932-5E77-7F3B6F618F13}" dt="2024-02-29T06:30:46.328" v="4"/>
              <pc2:cmMkLst xmlns:pc2="http://schemas.microsoft.com/office/powerpoint/2019/9/main/command">
                <pc:docMk/>
                <pc:sldMk cId="2077489280" sldId="2145872651"/>
                <pc2:cmMk id="{5581E0D6-8A51-420E-B782-31112BDAD0AD}"/>
              </pc2:cmMkLst>
            </pc226:cmChg>
            <pc226:cmChg xmlns:pc226="http://schemas.microsoft.com/office/powerpoint/2022/06/main/command" chg="del">
              <pc226:chgData name="Nina Wessman" userId="S::ninwe1@vgregion.se::028beef9-a524-41ff-bb4f-83e84b191446" providerId="AD" clId="Web-{4F8E7AA4-9F4F-0932-5E77-7F3B6F618F13}" dt="2024-02-29T06:31:13" v="8"/>
              <pc2:cmMkLst xmlns:pc2="http://schemas.microsoft.com/office/powerpoint/2019/9/main/command">
                <pc:docMk/>
                <pc:sldMk cId="2077489280" sldId="2145872651"/>
                <pc2:cmMk id="{6BB047E0-F509-4A24-BD4D-D65D5F357C3B}"/>
              </pc2:cmMkLst>
            </pc226:cmChg>
          </p:ext>
        </pc:extLst>
      </pc:sldChg>
    </pc:docChg>
  </pc:docChgLst>
  <pc:docChgLst>
    <pc:chgData name="Nina Wessman" userId="S::ninwe1@vgregion.se::028beef9-a524-41ff-bb4f-83e84b191446" providerId="AD" clId="Web-{72B907B7-1CFE-35F8-F56D-085F602E2E9B}"/>
    <pc:docChg chg="modSld">
      <pc:chgData name="Nina Wessman" userId="S::ninwe1@vgregion.se::028beef9-a524-41ff-bb4f-83e84b191446" providerId="AD" clId="Web-{72B907B7-1CFE-35F8-F56D-085F602E2E9B}" dt="2024-03-05T09:23:46.422" v="0"/>
      <pc:docMkLst>
        <pc:docMk/>
      </pc:docMkLst>
      <pc:sldChg chg="delSp">
        <pc:chgData name="Nina Wessman" userId="S::ninwe1@vgregion.se::028beef9-a524-41ff-bb4f-83e84b191446" providerId="AD" clId="Web-{72B907B7-1CFE-35F8-F56D-085F602E2E9B}" dt="2024-03-05T09:23:46.422" v="0"/>
        <pc:sldMkLst>
          <pc:docMk/>
          <pc:sldMk cId="2077489280" sldId="2145872651"/>
        </pc:sldMkLst>
        <pc:picChg chg="del">
          <ac:chgData name="Nina Wessman" userId="S::ninwe1@vgregion.se::028beef9-a524-41ff-bb4f-83e84b191446" providerId="AD" clId="Web-{72B907B7-1CFE-35F8-F56D-085F602E2E9B}" dt="2024-03-05T09:23:46.422" v="0"/>
          <ac:picMkLst>
            <pc:docMk/>
            <pc:sldMk cId="2077489280" sldId="2145872651"/>
            <ac:picMk id="14" creationId="{FDF023F0-291B-5205-02E9-D89089E5D7B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571750" y="685800"/>
            <a:ext cx="17145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24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368175" y="1869050"/>
            <a:ext cx="10064355" cy="2405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1"/>
          </p:nvPr>
        </p:nvSpPr>
        <p:spPr>
          <a:xfrm>
            <a:off x="368174" y="4840243"/>
            <a:ext cx="4724242" cy="14348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53172" lvl="0" indent="-4535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000"/>
            </a:lvl1pPr>
            <a:lvl2pPr marL="1306343" lvl="1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○"/>
              <a:defRPr sz="1713"/>
            </a:lvl2pPr>
            <a:lvl3pPr marL="1959516" lvl="2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■"/>
              <a:defRPr sz="1713"/>
            </a:lvl3pPr>
            <a:lvl4pPr marL="2612689" lvl="3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●"/>
              <a:defRPr sz="1713"/>
            </a:lvl4pPr>
            <a:lvl5pPr marL="3265861" lvl="4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○"/>
              <a:defRPr sz="1713"/>
            </a:lvl5pPr>
            <a:lvl6pPr marL="3919033" lvl="5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■"/>
              <a:defRPr sz="1713"/>
            </a:lvl6pPr>
            <a:lvl7pPr marL="4572203" lvl="6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●"/>
              <a:defRPr sz="1713"/>
            </a:lvl7pPr>
            <a:lvl8pPr marL="5225376" lvl="7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○"/>
              <a:defRPr sz="1713"/>
            </a:lvl8pPr>
            <a:lvl9pPr marL="5878549" lvl="8" indent="-435447" algn="l" rtl="0">
              <a:lnSpc>
                <a:spcPct val="115000"/>
              </a:lnSpc>
              <a:spcBef>
                <a:spcPts val="2287"/>
              </a:spcBef>
              <a:spcAft>
                <a:spcPts val="2287"/>
              </a:spcAft>
              <a:buSzPts val="1200"/>
              <a:buChar char="■"/>
              <a:defRPr sz="1713"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2"/>
          </p:nvPr>
        </p:nvSpPr>
        <p:spPr>
          <a:xfrm>
            <a:off x="5707925" y="4840243"/>
            <a:ext cx="4724242" cy="14348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53172" lvl="0" indent="-4535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000"/>
            </a:lvl1pPr>
            <a:lvl2pPr marL="1306343" lvl="1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○"/>
              <a:defRPr sz="1713"/>
            </a:lvl2pPr>
            <a:lvl3pPr marL="1959516" lvl="2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■"/>
              <a:defRPr sz="1713"/>
            </a:lvl3pPr>
            <a:lvl4pPr marL="2612689" lvl="3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●"/>
              <a:defRPr sz="1713"/>
            </a:lvl4pPr>
            <a:lvl5pPr marL="3265861" lvl="4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○"/>
              <a:defRPr sz="1713"/>
            </a:lvl5pPr>
            <a:lvl6pPr marL="3919033" lvl="5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■"/>
              <a:defRPr sz="1713"/>
            </a:lvl6pPr>
            <a:lvl7pPr marL="4572203" lvl="6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●"/>
              <a:defRPr sz="1713"/>
            </a:lvl7pPr>
            <a:lvl8pPr marL="5225376" lvl="7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○"/>
              <a:defRPr sz="1713"/>
            </a:lvl8pPr>
            <a:lvl9pPr marL="5878549" lvl="8" indent="-435447" algn="l" rtl="0">
              <a:lnSpc>
                <a:spcPct val="115000"/>
              </a:lnSpc>
              <a:spcBef>
                <a:spcPts val="2287"/>
              </a:spcBef>
              <a:spcAft>
                <a:spcPts val="2287"/>
              </a:spcAft>
              <a:buSzPts val="1200"/>
              <a:buChar char="■"/>
              <a:defRPr sz="1713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10007480" y="19584884"/>
            <a:ext cx="648014" cy="16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368175" y="1869050"/>
            <a:ext cx="10064355" cy="2405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sldNum" idx="12"/>
          </p:nvPr>
        </p:nvSpPr>
        <p:spPr>
          <a:xfrm>
            <a:off x="10007480" y="19584884"/>
            <a:ext cx="648014" cy="16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368174" y="2333449"/>
            <a:ext cx="3316784" cy="3173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29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29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29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29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29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29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29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29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429"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368174" y="5836131"/>
            <a:ext cx="3316784" cy="1335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53172" lvl="0" indent="-43544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713"/>
            </a:lvl1pPr>
            <a:lvl2pPr marL="1306343" lvl="1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○"/>
              <a:defRPr sz="1713"/>
            </a:lvl2pPr>
            <a:lvl3pPr marL="1959516" lvl="2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■"/>
              <a:defRPr sz="1713"/>
            </a:lvl3pPr>
            <a:lvl4pPr marL="2612689" lvl="3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●"/>
              <a:defRPr sz="1713"/>
            </a:lvl4pPr>
            <a:lvl5pPr marL="3265861" lvl="4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○"/>
              <a:defRPr sz="1713"/>
            </a:lvl5pPr>
            <a:lvl6pPr marL="3919033" lvl="5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■"/>
              <a:defRPr sz="1713"/>
            </a:lvl6pPr>
            <a:lvl7pPr marL="4572203" lvl="6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●"/>
              <a:defRPr sz="1713"/>
            </a:lvl7pPr>
            <a:lvl8pPr marL="5225376" lvl="7" indent="-435447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200"/>
              <a:buChar char="○"/>
              <a:defRPr sz="1713"/>
            </a:lvl8pPr>
            <a:lvl9pPr marL="5878549" lvl="8" indent="-435447" algn="l" rtl="0">
              <a:lnSpc>
                <a:spcPct val="115000"/>
              </a:lnSpc>
              <a:spcBef>
                <a:spcPts val="2287"/>
              </a:spcBef>
              <a:spcAft>
                <a:spcPts val="2287"/>
              </a:spcAft>
              <a:buSzPts val="1200"/>
              <a:buChar char="■"/>
              <a:defRPr sz="1713"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10007480" y="19584884"/>
            <a:ext cx="648014" cy="16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579079" y="1890570"/>
            <a:ext cx="7521587" cy="17181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857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857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857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857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857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857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857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857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857"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sldNum" idx="12"/>
          </p:nvPr>
        </p:nvSpPr>
        <p:spPr>
          <a:xfrm>
            <a:off x="10007480" y="19584884"/>
            <a:ext cx="648014" cy="16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5400347" y="-526"/>
            <a:ext cx="5400542" cy="2160200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0610" tIns="130610" rIns="130610" bIns="13061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313609" y="5179169"/>
            <a:ext cx="4777815" cy="622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ubTitle" idx="1"/>
          </p:nvPr>
        </p:nvSpPr>
        <p:spPr>
          <a:xfrm>
            <a:off x="313609" y="11772541"/>
            <a:ext cx="4777815" cy="5186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3000"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5834430" y="3041019"/>
            <a:ext cx="4531810" cy="15518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53172" lvl="0" indent="-4898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306343" lvl="1" indent="-453592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○"/>
              <a:defRPr/>
            </a:lvl2pPr>
            <a:lvl3pPr marL="1959516" lvl="2" indent="-453592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■"/>
              <a:defRPr/>
            </a:lvl3pPr>
            <a:lvl4pPr marL="2612689" lvl="3" indent="-453592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●"/>
              <a:defRPr/>
            </a:lvl4pPr>
            <a:lvl5pPr marL="3265861" lvl="4" indent="-453592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○"/>
              <a:defRPr/>
            </a:lvl5pPr>
            <a:lvl6pPr marL="3919033" lvl="5" indent="-453592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■"/>
              <a:defRPr/>
            </a:lvl6pPr>
            <a:lvl7pPr marL="4572203" lvl="6" indent="-453592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●"/>
              <a:defRPr/>
            </a:lvl7pPr>
            <a:lvl8pPr marL="5225376" lvl="7" indent="-453592" algn="l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○"/>
              <a:defRPr/>
            </a:lvl8pPr>
            <a:lvl9pPr marL="5878549" lvl="8" indent="-453592" algn="l" rtl="0">
              <a:lnSpc>
                <a:spcPct val="115000"/>
              </a:lnSpc>
              <a:spcBef>
                <a:spcPts val="2287"/>
              </a:spcBef>
              <a:spcAft>
                <a:spcPts val="2287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sldNum" idx="12"/>
          </p:nvPr>
        </p:nvSpPr>
        <p:spPr>
          <a:xfrm>
            <a:off x="10007480" y="19584884"/>
            <a:ext cx="648014" cy="16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368180" y="17767847"/>
            <a:ext cx="7085721" cy="2541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53172" lvl="0" indent="-3265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sldNum" idx="12"/>
          </p:nvPr>
        </p:nvSpPr>
        <p:spPr>
          <a:xfrm>
            <a:off x="10007480" y="19584884"/>
            <a:ext cx="648014" cy="16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title" hasCustomPrompt="1"/>
          </p:nvPr>
        </p:nvSpPr>
        <p:spPr>
          <a:xfrm>
            <a:off x="368175" y="4645580"/>
            <a:ext cx="10064355" cy="8246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714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714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714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714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714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714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714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714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7143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1"/>
          </p:nvPr>
        </p:nvSpPr>
        <p:spPr>
          <a:xfrm>
            <a:off x="368175" y="13238922"/>
            <a:ext cx="10064355" cy="54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53172" lvl="0" indent="-48988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306343" lvl="1" indent="-453592" algn="ctr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○"/>
              <a:defRPr/>
            </a:lvl2pPr>
            <a:lvl3pPr marL="1959516" lvl="2" indent="-453592" algn="ctr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■"/>
              <a:defRPr/>
            </a:lvl3pPr>
            <a:lvl4pPr marL="2612689" lvl="3" indent="-453592" algn="ctr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●"/>
              <a:defRPr/>
            </a:lvl4pPr>
            <a:lvl5pPr marL="3265861" lvl="4" indent="-453592" algn="ctr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○"/>
              <a:defRPr/>
            </a:lvl5pPr>
            <a:lvl6pPr marL="3919033" lvl="5" indent="-453592" algn="ctr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■"/>
              <a:defRPr/>
            </a:lvl6pPr>
            <a:lvl7pPr marL="4572203" lvl="6" indent="-453592" algn="ctr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●"/>
              <a:defRPr/>
            </a:lvl7pPr>
            <a:lvl8pPr marL="5225376" lvl="7" indent="-453592" algn="ctr" rtl="0">
              <a:lnSpc>
                <a:spcPct val="115000"/>
              </a:lnSpc>
              <a:spcBef>
                <a:spcPts val="2287"/>
              </a:spcBef>
              <a:spcAft>
                <a:spcPts val="0"/>
              </a:spcAft>
              <a:buSzPts val="1400"/>
              <a:buChar char="○"/>
              <a:defRPr/>
            </a:lvl8pPr>
            <a:lvl9pPr marL="5878549" lvl="8" indent="-453592" algn="ctr" rtl="0">
              <a:lnSpc>
                <a:spcPct val="115000"/>
              </a:lnSpc>
              <a:spcBef>
                <a:spcPts val="2287"/>
              </a:spcBef>
              <a:spcAft>
                <a:spcPts val="2287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sldNum" idx="12"/>
          </p:nvPr>
        </p:nvSpPr>
        <p:spPr>
          <a:xfrm>
            <a:off x="10007480" y="19584884"/>
            <a:ext cx="648014" cy="16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10007480" y="19584884"/>
            <a:ext cx="648014" cy="16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576573" y="19499248"/>
            <a:ext cx="1442896" cy="1153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rgbClr val="000000"/>
                </a:solidFill>
              </a:defRPr>
            </a:lvl1pPr>
          </a:lstStyle>
          <a:p>
            <a:fld id="{43B1DBB2-A908-43EB-8008-12A36D714E96}" type="datetime1">
              <a:rPr lang="sv-SE" smtClean="0"/>
              <a:t>2024-11-22</a:t>
            </a:fld>
            <a:endParaRPr lang="sv-SE"/>
          </a:p>
        </p:txBody>
      </p:sp>
      <p:sp>
        <p:nvSpPr>
          <p:cNvPr id="11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056053" y="19499248"/>
            <a:ext cx="5275494" cy="1153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rgbClr val="000000"/>
                </a:solidFill>
              </a:defRPr>
            </a:lvl1pPr>
          </a:lstStyle>
          <a:p>
            <a:r>
              <a:rPr lang="sv-SE"/>
              <a:t>Här skriver du in sidfot</a:t>
            </a:r>
          </a:p>
        </p:txBody>
      </p:sp>
    </p:spTree>
    <p:extLst>
      <p:ext uri="{BB962C8B-B14F-4D97-AF65-F5344CB8AC3E}">
        <p14:creationId xmlns:p14="http://schemas.microsoft.com/office/powerpoint/2010/main" val="3275670685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68175" y="1869050"/>
            <a:ext cx="10064355" cy="2405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68175" y="4840243"/>
            <a:ext cx="10064355" cy="14348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10007480" y="19584884"/>
            <a:ext cx="648014" cy="1652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429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vgregion.se/halsa-och-vard/vardgivarwebben/it/e-tjanster/e-tjanster-i-vard-och-halsa/funktioner-och-instruktioner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mellanarkiv-offentlig.vgregion.se/alfresco/s/archive/stream/public/v1/source/available/sofia/rs13010-1891656052-10/surrogate/Lathund%20-%20Va%cc%8ard%20och%20ha%cc%88lsa%20-%20Boka%20in%20ett%20digitalt%20beso%cc%88k%20-%20schemalagd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llanarkiv-offentlig.vgregion.se/alfresco/s/archive/stream/public/v1/source/available/sofia/rs13010-1891656052-22/surrogate/Lathund%20-%20V%c3%a5rd%20och%20h%c3%a4lsa%20-%20L%c3%a4gga%20till%20en%20ny%20patient.pdf" TargetMode="External"/><Relationship Id="rId11" Type="http://schemas.openxmlformats.org/officeDocument/2006/relationships/image" Target="../media/image6.png"/><Relationship Id="rId5" Type="http://schemas.openxmlformats.org/officeDocument/2006/relationships/hyperlink" Target="https://mellanarkiv-offentlig.vgregion.se/alfresco/s/archive/stream/public/v1/source/available/sofia/rs13010-1891656052-20/surrogate/Lathund%20-%20V%c3%a5rd%20och%20h%c3%a4lsa%20-%20Logga%20in%20med%20SITHS-kort.pdf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15.png"/><Relationship Id="rId5" Type="http://schemas.openxmlformats.org/officeDocument/2006/relationships/image" Target="../media/image10.sv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Bildobjekt 26">
            <a:extLst>
              <a:ext uri="{FF2B5EF4-FFF2-40B4-BE49-F238E27FC236}">
                <a16:creationId xmlns:a16="http://schemas.microsoft.com/office/drawing/2014/main" id="{DD8DD6B9-0EC8-B7CE-A7F7-847F311146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95"/>
          <a:stretch/>
        </p:blipFill>
        <p:spPr>
          <a:xfrm>
            <a:off x="460203" y="8037142"/>
            <a:ext cx="3497357" cy="3630970"/>
          </a:xfrm>
          <a:prstGeom prst="rect">
            <a:avLst/>
          </a:prstGeom>
        </p:spPr>
      </p:pic>
      <p:pic>
        <p:nvPicPr>
          <p:cNvPr id="38" name="Bildobjekt 37">
            <a:extLst>
              <a:ext uri="{FF2B5EF4-FFF2-40B4-BE49-F238E27FC236}">
                <a16:creationId xmlns:a16="http://schemas.microsoft.com/office/drawing/2014/main" id="{E6E69573-C55D-A284-C5C0-9B524D042D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082" y="5718185"/>
            <a:ext cx="3370018" cy="4238851"/>
          </a:xfrm>
          <a:prstGeom prst="rect">
            <a:avLst/>
          </a:prstGeom>
        </p:spPr>
      </p:pic>
      <p:grpSp>
        <p:nvGrpSpPr>
          <p:cNvPr id="6" name="Grupp 2">
            <a:extLst>
              <a:ext uri="{FF2B5EF4-FFF2-40B4-BE49-F238E27FC236}">
                <a16:creationId xmlns:a16="http://schemas.microsoft.com/office/drawing/2014/main" id="{A635015A-6529-4FA4-4F5A-4A0CDA02A9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" y="3"/>
            <a:ext cx="3829733" cy="881861"/>
            <a:chOff x="0" y="0"/>
            <a:chExt cx="2680757" cy="617290"/>
          </a:xfrm>
        </p:grpSpPr>
        <p:pic>
          <p:nvPicPr>
            <p:cNvPr id="4" name="Bildobjekt 3" descr="En bild som visar blå&#10;&#10;Automatiskt genererad beskrivning">
              <a:extLst>
                <a:ext uri="{FF2B5EF4-FFF2-40B4-BE49-F238E27FC236}">
                  <a16:creationId xmlns:a16="http://schemas.microsoft.com/office/drawing/2014/main" id="{5F95766D-0D85-4EF7-ADE0-469146EBD3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4308"/>
            <a:stretch/>
          </p:blipFill>
          <p:spPr>
            <a:xfrm>
              <a:off x="0" y="0"/>
              <a:ext cx="2680757" cy="617290"/>
            </a:xfrm>
            <a:prstGeom prst="rect">
              <a:avLst/>
            </a:prstGeom>
          </p:spPr>
        </p:pic>
        <p:sp>
          <p:nvSpPr>
            <p:cNvPr id="5" name="Rubrik 11">
              <a:extLst>
                <a:ext uri="{FF2B5EF4-FFF2-40B4-BE49-F238E27FC236}">
                  <a16:creationId xmlns:a16="http://schemas.microsoft.com/office/drawing/2014/main" id="{71353BD4-BD3F-A15B-F82E-5531594DEB4C}"/>
                </a:ext>
              </a:extLst>
            </p:cNvPr>
            <p:cNvSpPr txBox="1">
              <a:spLocks/>
            </p:cNvSpPr>
            <p:nvPr/>
          </p:nvSpPr>
          <p:spPr>
            <a:xfrm>
              <a:off x="110067" y="86468"/>
              <a:ext cx="2570690" cy="355541"/>
            </a:xfrm>
            <a:prstGeom prst="rect">
              <a:avLst/>
            </a:prstGeom>
          </p:spPr>
          <p:txBody>
            <a:bodyPr vert="horz" lIns="0" tIns="0" rIns="0" bIns="0" rtlCol="0" anchor="b">
              <a:noAutofit/>
            </a:bodyPr>
            <a:lstStyle>
              <a:lvl1pPr algn="l" defTabSz="914400" rtl="0" eaLnBrk="1" latinLnBrk="0" hangingPunct="1">
                <a:lnSpc>
                  <a:spcPct val="110000"/>
                </a:lnSpc>
                <a:spcBef>
                  <a:spcPct val="0"/>
                </a:spcBef>
                <a:buNone/>
                <a:defRPr sz="35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sv-SE" sz="2571" b="0">
                  <a:solidFill>
                    <a:schemeClr val="bg1"/>
                  </a:solidFill>
                  <a:latin typeface="VGR Sans Medium" pitchFamily="50" charset="0"/>
                  <a:ea typeface="SimSun" panose="02010600030101010101" pitchFamily="2" charset="-122"/>
                  <a:cs typeface="Times New Roman" panose="02020603050405020304" pitchFamily="18" charset="0"/>
                </a:rPr>
                <a:t>Vård och hälsa </a:t>
              </a:r>
              <a:r>
                <a:rPr lang="sv-SE" sz="2000" b="0">
                  <a:solidFill>
                    <a:schemeClr val="bg1"/>
                  </a:solidFill>
                  <a:latin typeface="VGR Sans" pitchFamily="50" charset="0"/>
                  <a:ea typeface="SimSun" panose="02010600030101010101" pitchFamily="2" charset="-122"/>
                  <a:cs typeface="Times New Roman" panose="02020603050405020304" pitchFamily="18" charset="0"/>
                </a:rPr>
                <a:t>– lathund</a:t>
              </a:r>
              <a:endParaRPr lang="sv-SE" sz="2000" b="0">
                <a:solidFill>
                  <a:schemeClr val="bg1"/>
                </a:solidFill>
                <a:latin typeface="VGR Sans" pitchFamily="50" charset="0"/>
              </a:endParaRPr>
            </a:p>
          </p:txBody>
        </p:sp>
      </p:grpSp>
      <p:sp>
        <p:nvSpPr>
          <p:cNvPr id="8" name="Google Shape;99;p25">
            <a:extLst>
              <a:ext uri="{FF2B5EF4-FFF2-40B4-BE49-F238E27FC236}">
                <a16:creationId xmlns:a16="http://schemas.microsoft.com/office/drawing/2014/main" id="{CB7931A2-6E85-482A-7AC1-88D456169E8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506081" y="1056408"/>
            <a:ext cx="9447777" cy="88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0610" tIns="0" rIns="130610" bIns="13061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fontAlgn="base">
              <a:spcBef>
                <a:spcPts val="600"/>
              </a:spcBef>
            </a:pPr>
            <a:r>
              <a:rPr lang="en" sz="1400">
                <a:solidFill>
                  <a:srgbClr val="000000"/>
                </a:solidFill>
                <a:latin typeface="VGR Sans" pitchFamily="50" charset="0"/>
                <a:ea typeface="Alata"/>
                <a:cs typeface="Alata"/>
                <a:sym typeface="Alata"/>
              </a:rPr>
              <a:t>Digital ortopedkonsult VGR</a:t>
            </a:r>
            <a:br>
              <a:rPr lang="en" sz="2000">
                <a:solidFill>
                  <a:srgbClr val="000000"/>
                </a:solidFill>
                <a:latin typeface="VGR Sans" pitchFamily="50" charset="0"/>
                <a:ea typeface="Alata"/>
                <a:cs typeface="Alata"/>
                <a:sym typeface="Alata"/>
              </a:rPr>
            </a:br>
            <a:r>
              <a:rPr lang="en" sz="3600">
                <a:solidFill>
                  <a:srgbClr val="000000"/>
                </a:solidFill>
                <a:latin typeface="VGR Sans" pitchFamily="50" charset="0"/>
                <a:ea typeface="Alata"/>
                <a:cs typeface="Alata"/>
                <a:sym typeface="Alata"/>
              </a:rPr>
              <a:t>Bokning av vårdmöten (inklusive formulär)</a:t>
            </a:r>
            <a:endParaRPr lang="sv-SE" sz="2000">
              <a:solidFill>
                <a:srgbClr val="000000"/>
              </a:solidFill>
              <a:latin typeface="VGR Sans" pitchFamily="50" charset="0"/>
              <a:ea typeface="Alata"/>
              <a:cs typeface="Alata"/>
              <a:sym typeface="Alata"/>
            </a:endParaRPr>
          </a:p>
        </p:txBody>
      </p:sp>
      <p:sp>
        <p:nvSpPr>
          <p:cNvPr id="2" name="Rektangel: rundade hörn 1">
            <a:extLst>
              <a:ext uri="{FF2B5EF4-FFF2-40B4-BE49-F238E27FC236}">
                <a16:creationId xmlns:a16="http://schemas.microsoft.com/office/drawing/2014/main" id="{1F0D36D8-FC70-66AA-6A63-536761498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38919" y="2808373"/>
            <a:ext cx="10141361" cy="2200117"/>
          </a:xfrm>
          <a:prstGeom prst="roundRect">
            <a:avLst>
              <a:gd name="adj" fmla="val 2733"/>
            </a:avLst>
          </a:prstGeom>
          <a:noFill/>
          <a:ln w="31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92F8C2B-E83F-DAE6-9888-7F83C37249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12244" y="2811467"/>
            <a:ext cx="293370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>
                <a:latin typeface="VGR Sans Medium" pitchFamily="50" charset="0"/>
                <a:cs typeface="Arial" panose="020B0604020202020204" pitchFamily="34" charset="0"/>
              </a:rPr>
              <a:t>Förberedelser</a:t>
            </a:r>
          </a:p>
        </p:txBody>
      </p:sp>
      <p:sp>
        <p:nvSpPr>
          <p:cNvPr id="7" name="Google Shape;124;p26">
            <a:extLst>
              <a:ext uri="{FF2B5EF4-FFF2-40B4-BE49-F238E27FC236}">
                <a16:creationId xmlns:a16="http://schemas.microsoft.com/office/drawing/2014/main" id="{D51A2F91-137D-B7BD-5C9A-D5800088FFF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525338" y="3156894"/>
            <a:ext cx="9796193" cy="1758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Logga in på ”Digital ortopedkonsult VGR” (</a:t>
            </a:r>
            <a:r>
              <a:rPr lang="sv-SE" sz="1400">
                <a:latin typeface="VGR Sans"/>
                <a:ea typeface="Spartan"/>
                <a:cs typeface="Spartan"/>
                <a:sym typeface="Spartan"/>
                <a:hlinkClick r:id="rId5"/>
              </a:rPr>
              <a:t>Lathund för hur du loggar in</a:t>
            </a: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)</a:t>
            </a:r>
            <a:br>
              <a:rPr lang="sv-SE" sz="1400">
                <a:latin typeface="VGR Sans"/>
                <a:ea typeface="Spartan"/>
                <a:cs typeface="Spartan"/>
              </a:rPr>
            </a:br>
            <a:r>
              <a:rPr lang="sv-SE" sz="1400" b="1">
                <a:solidFill>
                  <a:srgbClr val="C00000"/>
                </a:solidFill>
                <a:latin typeface="VGR Sans"/>
                <a:ea typeface="Spartan"/>
                <a:cs typeface="Spartan"/>
              </a:rPr>
              <a:t> OBS! Om du är inloggad på en annan enhet </a:t>
            </a:r>
            <a:r>
              <a:rPr lang="sv-SE" sz="1400" b="1" u="sng">
                <a:solidFill>
                  <a:srgbClr val="C00000"/>
                </a:solidFill>
                <a:latin typeface="VGR Sans"/>
                <a:ea typeface="Spartan"/>
                <a:cs typeface="Spartan"/>
              </a:rPr>
              <a:t>måste du logga ut </a:t>
            </a:r>
            <a:r>
              <a:rPr lang="sv-SE" sz="1400" b="1">
                <a:solidFill>
                  <a:srgbClr val="C00000"/>
                </a:solidFill>
                <a:latin typeface="VGR Sans"/>
                <a:ea typeface="Spartan"/>
                <a:cs typeface="Spartan"/>
              </a:rPr>
              <a:t>från den, byta skift och logga in på den aktuella enheten.  </a:t>
            </a:r>
            <a:br>
              <a:rPr lang="sv-SE" sz="1400">
                <a:latin typeface="VGR Sans"/>
                <a:ea typeface="Spartan"/>
                <a:cs typeface="Spartan"/>
                <a:sym typeface="Spartan"/>
              </a:rPr>
            </a:br>
            <a:endParaRPr lang="sv-SE" sz="1400">
              <a:latin typeface="VGR Sans"/>
              <a:ea typeface="Spartan"/>
              <a:cs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AutoNum type="arabicPeriod" startAt="2"/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Sök upp eller lägg till patienten (</a:t>
            </a:r>
            <a:r>
              <a:rPr lang="sv-SE" sz="1400">
                <a:latin typeface="VGR Sans"/>
                <a:ea typeface="Spartan"/>
                <a:cs typeface="Spartan"/>
                <a:sym typeface="Spartan"/>
                <a:hlinkClick r:id="rId6"/>
              </a:rPr>
              <a:t>Lathund för hur du söker/lägger upp en patient</a:t>
            </a: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) </a:t>
            </a:r>
            <a:br>
              <a:rPr lang="sv-SE" sz="1400">
                <a:latin typeface="VGR Sans"/>
                <a:ea typeface="Spartan"/>
                <a:cs typeface="Spartan"/>
                <a:sym typeface="Spartan"/>
              </a:rPr>
            </a:b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 Om du inte har gjort detta förut och vill lära dig mer kan du titta på en </a:t>
            </a:r>
            <a:r>
              <a:rPr lang="sv-SE" sz="1400">
                <a:latin typeface="VGR Sans"/>
                <a:ea typeface="Spartan"/>
                <a:cs typeface="Spartan"/>
                <a:sym typeface="Spartan"/>
                <a:hlinkClick r:id="rId7"/>
              </a:rPr>
              <a:t>Lathund för hur du skapar ett nytt schemalagt besök</a:t>
            </a: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)</a:t>
            </a:r>
            <a:endParaRPr lang="sv-SE" sz="1400">
              <a:latin typeface="VGR Sans"/>
              <a:ea typeface="Spartan"/>
              <a:cs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AutoNum type="arabicPeriod" startAt="2"/>
            </a:pPr>
            <a:endParaRPr lang="sv-SE" sz="1400">
              <a:latin typeface="VGR Sans" pitchFamily="50" charset="0"/>
              <a:ea typeface="Spartan"/>
              <a:cs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</p:txBody>
      </p:sp>
      <p:sp>
        <p:nvSpPr>
          <p:cNvPr id="20" name="Google Shape;99;p25">
            <a:extLst>
              <a:ext uri="{FF2B5EF4-FFF2-40B4-BE49-F238E27FC236}">
                <a16:creationId xmlns:a16="http://schemas.microsoft.com/office/drawing/2014/main" id="{716B0B8E-3AD5-86B2-9FD8-583C5BE61B9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526639" y="1777320"/>
            <a:ext cx="9842911" cy="1031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just">
              <a:spcBef>
                <a:spcPts val="600"/>
              </a:spcBef>
              <a:buNone/>
            </a:pPr>
            <a:r>
              <a:rPr lang="sv-SE" sz="1400">
                <a:solidFill>
                  <a:srgbClr val="000000"/>
                </a:solidFill>
                <a:latin typeface="VGR Sans"/>
                <a:ea typeface="Spartan"/>
                <a:cs typeface="Spartan"/>
                <a:sym typeface="Spartan"/>
              </a:rPr>
              <a:t>Den här lathunden beskriver flödet för att boka in en patient på ett möte med ortopeden. Separata lathundar för att söka upp eller lägga till en ny patient finns här:  </a:t>
            </a:r>
            <a:r>
              <a:rPr lang="sv-SE" sz="1400">
                <a:solidFill>
                  <a:srgbClr val="000000"/>
                </a:solidFill>
                <a:latin typeface="VGR Sans"/>
                <a:ea typeface="Spartan"/>
                <a:cs typeface="Spartan"/>
                <a:sym typeface="Spartan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Vårdgivarwebben: användarstöd i e-tjänsterna i </a:t>
            </a:r>
            <a:r>
              <a:rPr lang="sv-SE" sz="1400">
                <a:solidFill>
                  <a:schemeClr val="tx1"/>
                </a:solidFill>
                <a:latin typeface="VGR Sans"/>
                <a:ea typeface="Spartan"/>
                <a:cs typeface="Spartan"/>
                <a:sym typeface="Spartan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Vård och hälsa</a:t>
            </a:r>
            <a:r>
              <a:rPr lang="sv-SE" sz="1400">
                <a:solidFill>
                  <a:schemeClr val="tx1"/>
                </a:solidFill>
                <a:latin typeface="VGR Sans"/>
                <a:ea typeface="Spartan"/>
                <a:cs typeface="Spartan"/>
                <a:sym typeface="Spartan"/>
              </a:rPr>
              <a:t>. </a:t>
            </a:r>
            <a:endParaRPr lang="sv-SE" sz="1400">
              <a:solidFill>
                <a:schemeClr val="tx1"/>
              </a:solidFill>
              <a:latin typeface="VGR Sans" pitchFamily="50" charset="0"/>
              <a:ea typeface="Spartan"/>
              <a:cs typeface="Spartan"/>
              <a:sym typeface="Spartan"/>
            </a:endParaRP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3C399E02-9834-686E-C959-92439D3E4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12244" y="5193419"/>
            <a:ext cx="3120119" cy="4370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2200">
                <a:latin typeface="VGR Sans Medium"/>
              </a:rPr>
              <a:t>Skapa nytt besök</a:t>
            </a:r>
            <a:endParaRPr lang="sv-SE">
              <a:latin typeface="VGR Sans Medium" pitchFamily="50" charset="0"/>
              <a:cs typeface="Arial" panose="020B0604020202020204" pitchFamily="34" charset="0"/>
            </a:endParaRPr>
          </a:p>
        </p:txBody>
      </p:sp>
      <p:sp>
        <p:nvSpPr>
          <p:cNvPr id="25" name="Rektangel: rundade hörn 24">
            <a:extLst>
              <a:ext uri="{FF2B5EF4-FFF2-40B4-BE49-F238E27FC236}">
                <a16:creationId xmlns:a16="http://schemas.microsoft.com/office/drawing/2014/main" id="{C7D7C054-29BC-7B9D-91D1-0696BBED5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38919" y="5160312"/>
            <a:ext cx="10141361" cy="7530414"/>
          </a:xfrm>
          <a:prstGeom prst="roundRect">
            <a:avLst>
              <a:gd name="adj" fmla="val 939"/>
            </a:avLst>
          </a:prstGeom>
          <a:noFill/>
          <a:ln w="31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Google Shape;124;p26">
            <a:extLst>
              <a:ext uri="{FF2B5EF4-FFF2-40B4-BE49-F238E27FC236}">
                <a16:creationId xmlns:a16="http://schemas.microsoft.com/office/drawing/2014/main" id="{095F4F5E-626C-E606-77EF-40D55E4CAAF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4458102" y="6283466"/>
            <a:ext cx="6056806" cy="6148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Fyll i rätt sökorsak, exempelvis handledsbesvär.</a:t>
            </a:r>
            <a:endParaRPr lang="sv-SE" sz="1400">
              <a:latin typeface="VGR Sans"/>
              <a:ea typeface="Spartan"/>
              <a:cs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sv-SE" sz="1400">
                <a:latin typeface="VGR Sans"/>
              </a:rPr>
              <a:t>Klicka i rullisten under ”Formulär”. Skriv ”Sam” och en ny rullist löses ut och du ser ”Samordnat remissunderlag ortopedi”.</a:t>
            </a:r>
            <a:br>
              <a:rPr lang="sv-SE" sz="1400">
                <a:latin typeface="VGR Sans"/>
              </a:rPr>
            </a:br>
            <a:endParaRPr lang="sv-SE" sz="1400">
              <a:latin typeface="VGR Sans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sv-SE" sz="1400">
                <a:latin typeface="VGR Sans"/>
              </a:rPr>
              <a:t>Klicka på ”Välj”, ditt val hamnar nu i rutan under formulär.</a:t>
            </a:r>
            <a:br>
              <a:rPr lang="sv-SE" sz="1400">
                <a:latin typeface="VGR Sans"/>
              </a:rPr>
            </a:br>
            <a:br>
              <a:rPr lang="sv-SE" sz="1400">
                <a:latin typeface="VGR Sans"/>
              </a:rPr>
            </a:br>
            <a:br>
              <a:rPr lang="sv-SE" sz="1400">
                <a:latin typeface="VGR Sans"/>
              </a:rPr>
            </a:br>
            <a:br>
              <a:rPr lang="sv-SE" sz="1400">
                <a:latin typeface="VGR Sans"/>
              </a:rPr>
            </a:br>
            <a:br>
              <a:rPr lang="sv-SE" sz="1400">
                <a:latin typeface="VGR Sans"/>
              </a:rPr>
            </a:br>
            <a:br>
              <a:rPr lang="sv-SE" sz="1400">
                <a:latin typeface="VGR Sans"/>
              </a:rPr>
            </a:br>
            <a:endParaRPr lang="sv-SE" sz="1400">
              <a:latin typeface="VGR Sans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sv-SE" sz="1400">
                <a:latin typeface="VGR Sans"/>
              </a:rPr>
              <a:t>Klicka utanför rullisten med alternativ för att få bort rullisten. </a:t>
            </a:r>
            <a:br>
              <a:rPr lang="sv-SE" sz="1400">
                <a:latin typeface="VGR Sans"/>
              </a:rPr>
            </a:br>
            <a:endParaRPr lang="sv-SE" sz="1400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5"/>
            </a:pPr>
            <a:r>
              <a:rPr lang="sv-SE" sz="1400">
                <a:latin typeface="VGR Sans"/>
              </a:rPr>
              <a:t>I  rutan under ”Anamnes”  skriv följande: </a:t>
            </a:r>
            <a:endParaRPr lang="sv-SE" sz="1400">
              <a:latin typeface="VGR Sans" pitchFamily="50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v-SE" sz="1400">
                <a:latin typeface="VGR Sans"/>
              </a:rPr>
              <a:t>”Information till mottagande vårdpersonal:</a:t>
            </a:r>
          </a:p>
          <a:p>
            <a:pPr marL="719455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1400" b="1">
                <a:latin typeface="VGR Sans"/>
              </a:rPr>
              <a:t>Namn </a:t>
            </a:r>
            <a:r>
              <a:rPr lang="sv-SE" sz="1400">
                <a:latin typeface="VGR Sans"/>
              </a:rPr>
              <a:t>på vårdgivaren som ska bjudas in till mötet.</a:t>
            </a:r>
          </a:p>
          <a:p>
            <a:pPr marL="719455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1400" b="1">
                <a:latin typeface="VGR Sans"/>
              </a:rPr>
              <a:t>Telefonnumret</a:t>
            </a:r>
            <a:r>
              <a:rPr lang="sv-SE" sz="1400">
                <a:latin typeface="VGR Sans"/>
              </a:rPr>
              <a:t> på enheten som kan kontaktas vid behov av </a:t>
            </a:r>
            <a:r>
              <a:rPr lang="sv-SE" sz="1400" b="1">
                <a:latin typeface="VGR Sans"/>
              </a:rPr>
              <a:t>avbokning/ombokning</a:t>
            </a: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6"/>
            </a:pPr>
            <a:r>
              <a:rPr lang="sv-SE" sz="1400">
                <a:latin typeface="VGR Sans"/>
              </a:rPr>
              <a:t>Klicka på ”Nästa”</a:t>
            </a:r>
          </a:p>
          <a:p>
            <a:pPr marL="719455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sv-SE" sz="1200" b="1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7A407130-A80A-9C1F-A8AB-4D9A52DAE762}"/>
              </a:ext>
            </a:extLst>
          </p:cNvPr>
          <p:cNvSpPr/>
          <p:nvPr/>
        </p:nvSpPr>
        <p:spPr>
          <a:xfrm>
            <a:off x="506082" y="6715033"/>
            <a:ext cx="3451479" cy="31834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Ellips 29">
            <a:extLst>
              <a:ext uri="{FF2B5EF4-FFF2-40B4-BE49-F238E27FC236}">
                <a16:creationId xmlns:a16="http://schemas.microsoft.com/office/drawing/2014/main" id="{66FA825D-BEEA-BFF1-406E-CC0B6701B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17832" y="6715034"/>
            <a:ext cx="318346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1</a:t>
            </a:r>
          </a:p>
        </p:txBody>
      </p:sp>
      <p:sp>
        <p:nvSpPr>
          <p:cNvPr id="39" name="Rektangel 38">
            <a:extLst>
              <a:ext uri="{FF2B5EF4-FFF2-40B4-BE49-F238E27FC236}">
                <a16:creationId xmlns:a16="http://schemas.microsoft.com/office/drawing/2014/main" id="{49EE5619-434A-5495-42DF-DDD5CE37053F}"/>
              </a:ext>
            </a:extLst>
          </p:cNvPr>
          <p:cNvSpPr/>
          <p:nvPr/>
        </p:nvSpPr>
        <p:spPr>
          <a:xfrm>
            <a:off x="506081" y="7266610"/>
            <a:ext cx="3451479" cy="31834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" name="Ellips 30">
            <a:extLst>
              <a:ext uri="{FF2B5EF4-FFF2-40B4-BE49-F238E27FC236}">
                <a16:creationId xmlns:a16="http://schemas.microsoft.com/office/drawing/2014/main" id="{8BEDBB90-AEC2-6F46-B46B-8EABB1852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16486" y="7266611"/>
            <a:ext cx="318346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2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473FCE20-1D5B-93FC-8628-4D59F72685BE}"/>
              </a:ext>
            </a:extLst>
          </p:cNvPr>
          <p:cNvSpPr/>
          <p:nvPr/>
        </p:nvSpPr>
        <p:spPr>
          <a:xfrm>
            <a:off x="654121" y="8422632"/>
            <a:ext cx="3162366" cy="31834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5806BFF5-725C-9B2E-C9DF-FF7CF3CAE3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05353" y="8429546"/>
            <a:ext cx="318346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3</a:t>
            </a:r>
          </a:p>
        </p:txBody>
      </p:sp>
      <p:sp>
        <p:nvSpPr>
          <p:cNvPr id="43" name="Rektangel 42">
            <a:extLst>
              <a:ext uri="{FF2B5EF4-FFF2-40B4-BE49-F238E27FC236}">
                <a16:creationId xmlns:a16="http://schemas.microsoft.com/office/drawing/2014/main" id="{39336BE8-8236-8D38-A4F6-9F3F285B3837}"/>
              </a:ext>
            </a:extLst>
          </p:cNvPr>
          <p:cNvSpPr/>
          <p:nvPr/>
        </p:nvSpPr>
        <p:spPr>
          <a:xfrm>
            <a:off x="525338" y="10253516"/>
            <a:ext cx="3432222" cy="90105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2" name="Ellips 41">
            <a:extLst>
              <a:ext uri="{FF2B5EF4-FFF2-40B4-BE49-F238E27FC236}">
                <a16:creationId xmlns:a16="http://schemas.microsoft.com/office/drawing/2014/main" id="{639ED85A-1034-E15E-C9F6-7E575CA95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23165" y="10536125"/>
            <a:ext cx="318346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5</a:t>
            </a:r>
          </a:p>
        </p:txBody>
      </p:sp>
      <p:sp>
        <p:nvSpPr>
          <p:cNvPr id="44" name="Rektangel 43">
            <a:extLst>
              <a:ext uri="{FF2B5EF4-FFF2-40B4-BE49-F238E27FC236}">
                <a16:creationId xmlns:a16="http://schemas.microsoft.com/office/drawing/2014/main" id="{E84A1F45-8E21-26AC-999A-0379826A5586}"/>
              </a:ext>
            </a:extLst>
          </p:cNvPr>
          <p:cNvSpPr/>
          <p:nvPr/>
        </p:nvSpPr>
        <p:spPr>
          <a:xfrm>
            <a:off x="3408921" y="11319841"/>
            <a:ext cx="548639" cy="28691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5" name="Ellips 44">
            <a:extLst>
              <a:ext uri="{FF2B5EF4-FFF2-40B4-BE49-F238E27FC236}">
                <a16:creationId xmlns:a16="http://schemas.microsoft.com/office/drawing/2014/main" id="{95E01A44-BAA3-8CDB-7928-26502391F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916763" y="11306394"/>
            <a:ext cx="318346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6</a:t>
            </a:r>
          </a:p>
        </p:txBody>
      </p:sp>
      <p:sp>
        <p:nvSpPr>
          <p:cNvPr id="41" name="Ellips 40">
            <a:extLst>
              <a:ext uri="{FF2B5EF4-FFF2-40B4-BE49-F238E27FC236}">
                <a16:creationId xmlns:a16="http://schemas.microsoft.com/office/drawing/2014/main" id="{FB155433-D2AD-9F4A-3555-FDAEDE2CBF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98636" y="9878237"/>
            <a:ext cx="317848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4</a:t>
            </a:r>
          </a:p>
        </p:txBody>
      </p:sp>
      <p:sp>
        <p:nvSpPr>
          <p:cNvPr id="48" name="Google Shape;124;p26">
            <a:extLst>
              <a:ext uri="{FF2B5EF4-FFF2-40B4-BE49-F238E27FC236}">
                <a16:creationId xmlns:a16="http://schemas.microsoft.com/office/drawing/2014/main" id="{42412EF3-72E9-597A-AD25-CF5C4D40AA2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4555238" y="13776162"/>
            <a:ext cx="6056806" cy="4062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v-SE" sz="1400">
                <a:latin typeface="VGR Sans" pitchFamily="50" charset="0"/>
                <a:ea typeface="Spartan"/>
                <a:cs typeface="Spartan"/>
                <a:sym typeface="Spartan"/>
              </a:rPr>
              <a:t>Datum: klicka i kalendern på den vecka du vill ha besöket</a:t>
            </a: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sv-SE" sz="1400">
                <a:latin typeface="VGR Sans"/>
              </a:rPr>
              <a:t>Välj vårdenhet: Välj ”Digital ortopedkonsult VGR”  </a:t>
            </a:r>
            <a:endParaRPr lang="sv-SE" sz="1400">
              <a:latin typeface="VGR Sans" pitchFamily="50" charset="0"/>
            </a:endParaRPr>
          </a:p>
          <a:p>
            <a:pPr marL="228600" indent="-228600"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sv-SE" sz="1400">
                <a:latin typeface="VGR Sans"/>
              </a:rPr>
              <a:t>Roll: ”Läkare”</a:t>
            </a:r>
          </a:p>
          <a:p>
            <a:pPr marL="228600" indent="-228600"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sv-SE" sz="1400">
                <a:latin typeface="VGR Sans" pitchFamily="50" charset="0"/>
              </a:rPr>
              <a:t>Vårdpersonal: ”Alla”</a:t>
            </a:r>
          </a:p>
          <a:p>
            <a:pPr marL="228600" indent="-228600">
              <a:spcBef>
                <a:spcPts val="1200"/>
              </a:spcBef>
              <a:spcAft>
                <a:spcPts val="600"/>
              </a:spcAft>
              <a:buAutoNum type="arabicPeriod" startAt="3"/>
            </a:pPr>
            <a:r>
              <a:rPr lang="sv-SE" sz="1400">
                <a:latin typeface="VGR Sans"/>
              </a:rPr>
              <a:t>Sök upp och välj  rätt ”tagg" för mötet, vilket motsvarar rätt subspecialist för det  besvär patienten söker för. </a:t>
            </a:r>
            <a:br>
              <a:rPr lang="sv-SE" sz="1400">
                <a:latin typeface="VGR Sans"/>
              </a:rPr>
            </a:br>
            <a:br>
              <a:rPr lang="sv-SE" sz="1400">
                <a:latin typeface="VGR Sans"/>
              </a:rPr>
            </a:br>
            <a:br>
              <a:rPr lang="sv-SE" sz="1400">
                <a:latin typeface="VGR Sans"/>
              </a:rPr>
            </a:br>
            <a:br>
              <a:rPr lang="sv-SE" sz="1400">
                <a:latin typeface="VGR Sans"/>
              </a:rPr>
            </a:br>
            <a:endParaRPr lang="sv-SE" sz="1400">
              <a:latin typeface="VGR Sans"/>
            </a:endParaRPr>
          </a:p>
          <a:p>
            <a:pPr marL="228600" indent="-228600"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sv-SE" sz="1400">
                <a:latin typeface="VGR Sans"/>
              </a:rPr>
              <a:t>Välj önskad tid i rutan ”Tillgängliga tider”</a:t>
            </a:r>
          </a:p>
          <a:p>
            <a:pPr marL="228600" indent="-228600"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sv-SE" sz="1400">
                <a:latin typeface="VGR Sans" pitchFamily="50" charset="0"/>
              </a:rPr>
              <a:t>Klicka på ”Nästa”</a:t>
            </a: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B7DC92E8-E954-F9E2-023D-24BA28DE7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38919" y="12923956"/>
            <a:ext cx="5442362" cy="4370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2200">
                <a:latin typeface="VGR Sans Medium"/>
              </a:rPr>
              <a:t>Välj subspecialist och tidpunkt för besöket</a:t>
            </a:r>
          </a:p>
        </p:txBody>
      </p:sp>
      <p:sp>
        <p:nvSpPr>
          <p:cNvPr id="64" name="Rektangel: rundade hörn 63">
            <a:extLst>
              <a:ext uri="{FF2B5EF4-FFF2-40B4-BE49-F238E27FC236}">
                <a16:creationId xmlns:a16="http://schemas.microsoft.com/office/drawing/2014/main" id="{A3FEB137-2614-354C-71E6-7DB16DD66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9200" y="12778449"/>
            <a:ext cx="10141361" cy="6148180"/>
          </a:xfrm>
          <a:prstGeom prst="roundRect">
            <a:avLst>
              <a:gd name="adj" fmla="val 589"/>
            </a:avLst>
          </a:prstGeom>
          <a:noFill/>
          <a:ln w="31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6" name="Bildobjekt 65">
            <a:extLst>
              <a:ext uri="{FF2B5EF4-FFF2-40B4-BE49-F238E27FC236}">
                <a16:creationId xmlns:a16="http://schemas.microsoft.com/office/drawing/2014/main" id="{9DFE3483-F64C-4126-8F3F-A677E8ECF3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4308" y="19296263"/>
            <a:ext cx="2369569" cy="1932782"/>
          </a:xfrm>
          <a:prstGeom prst="rect">
            <a:avLst/>
          </a:prstGeom>
        </p:spPr>
      </p:pic>
      <p:sp>
        <p:nvSpPr>
          <p:cNvPr id="67" name="Google Shape;124;p26">
            <a:extLst>
              <a:ext uri="{FF2B5EF4-FFF2-40B4-BE49-F238E27FC236}">
                <a16:creationId xmlns:a16="http://schemas.microsoft.com/office/drawing/2014/main" id="{6BFB43EC-740D-2D6E-2799-2F9FB90AD14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4264725" y="19421475"/>
            <a:ext cx="6056806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Kontrollera bokningen innan du slutför. </a:t>
            </a:r>
            <a:endParaRPr lang="en-US" sz="1400"/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v-SE" sz="1400">
                <a:latin typeface="VGR Sans"/>
                <a:sym typeface="Spartan"/>
              </a:rPr>
              <a:t>Klicka på ”Slutför”</a:t>
            </a:r>
            <a:endParaRPr lang="sv-SE" sz="1400">
              <a:latin typeface="VGR Sans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E13B982C-CE7C-83C5-CC75-EB3468A8E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3952" y="19053199"/>
            <a:ext cx="10141361" cy="2365041"/>
          </a:xfrm>
          <a:prstGeom prst="roundRect">
            <a:avLst>
              <a:gd name="adj" fmla="val 1457"/>
            </a:avLst>
          </a:prstGeom>
          <a:noFill/>
          <a:ln w="31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13E56084-B7D1-B67F-4E1C-4219FCB64B8F}"/>
              </a:ext>
            </a:extLst>
          </p:cNvPr>
          <p:cNvSpPr/>
          <p:nvPr/>
        </p:nvSpPr>
        <p:spPr>
          <a:xfrm>
            <a:off x="815340" y="20735925"/>
            <a:ext cx="449580" cy="120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C42CD01C-2012-2A4F-09A4-745B1206047C}"/>
              </a:ext>
            </a:extLst>
          </p:cNvPr>
          <p:cNvSpPr txBox="1"/>
          <p:nvPr/>
        </p:nvSpPr>
        <p:spPr>
          <a:xfrm>
            <a:off x="7188200" y="21035613"/>
            <a:ext cx="2476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>
                <a:latin typeface="VGR Sans" pitchFamily="50" charset="0"/>
              </a:rPr>
              <a:t>Fortsättning på nästa sida </a:t>
            </a:r>
          </a:p>
        </p:txBody>
      </p:sp>
      <p:cxnSp>
        <p:nvCxnSpPr>
          <p:cNvPr id="13" name="Rak pilkoppling 12">
            <a:extLst>
              <a:ext uri="{FF2B5EF4-FFF2-40B4-BE49-F238E27FC236}">
                <a16:creationId xmlns:a16="http://schemas.microsoft.com/office/drawing/2014/main" id="{C38AD59F-3DC4-0B8B-9E9A-50B99F49FE93}"/>
              </a:ext>
            </a:extLst>
          </p:cNvPr>
          <p:cNvCxnSpPr>
            <a:cxnSpLocks/>
          </p:cNvCxnSpPr>
          <p:nvPr/>
        </p:nvCxnSpPr>
        <p:spPr>
          <a:xfrm>
            <a:off x="9664700" y="21229045"/>
            <a:ext cx="656831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Bildobjekt 54">
            <a:extLst>
              <a:ext uri="{FF2B5EF4-FFF2-40B4-BE49-F238E27FC236}">
                <a16:creationId xmlns:a16="http://schemas.microsoft.com/office/drawing/2014/main" id="{3EE6BB32-8FD5-8F11-6162-C29340D9A2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7647" y="13508117"/>
            <a:ext cx="3023182" cy="4817984"/>
          </a:xfrm>
          <a:prstGeom prst="rect">
            <a:avLst/>
          </a:prstGeom>
        </p:spPr>
      </p:pic>
      <p:sp>
        <p:nvSpPr>
          <p:cNvPr id="56" name="Rektangel 55">
            <a:extLst>
              <a:ext uri="{FF2B5EF4-FFF2-40B4-BE49-F238E27FC236}">
                <a16:creationId xmlns:a16="http://schemas.microsoft.com/office/drawing/2014/main" id="{F219AACD-034F-9EDE-D328-95C1DE3A3875}"/>
              </a:ext>
            </a:extLst>
          </p:cNvPr>
          <p:cNvSpPr/>
          <p:nvPr/>
        </p:nvSpPr>
        <p:spPr>
          <a:xfrm>
            <a:off x="443402" y="14383300"/>
            <a:ext cx="1491990" cy="26255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7" name="Rektangel 56">
            <a:extLst>
              <a:ext uri="{FF2B5EF4-FFF2-40B4-BE49-F238E27FC236}">
                <a16:creationId xmlns:a16="http://schemas.microsoft.com/office/drawing/2014/main" id="{7A2BD37B-AF90-0AD6-6872-59C230E64ED0}"/>
              </a:ext>
            </a:extLst>
          </p:cNvPr>
          <p:cNvSpPr/>
          <p:nvPr/>
        </p:nvSpPr>
        <p:spPr>
          <a:xfrm>
            <a:off x="1996474" y="14380028"/>
            <a:ext cx="1369709" cy="26255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8" name="Rektangel 57">
            <a:extLst>
              <a:ext uri="{FF2B5EF4-FFF2-40B4-BE49-F238E27FC236}">
                <a16:creationId xmlns:a16="http://schemas.microsoft.com/office/drawing/2014/main" id="{07673CB1-685F-C648-9F71-76B5202FB6E2}"/>
              </a:ext>
            </a:extLst>
          </p:cNvPr>
          <p:cNvSpPr/>
          <p:nvPr/>
        </p:nvSpPr>
        <p:spPr>
          <a:xfrm>
            <a:off x="485006" y="14912138"/>
            <a:ext cx="1417959" cy="20878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9" name="Rektangel 58">
            <a:extLst>
              <a:ext uri="{FF2B5EF4-FFF2-40B4-BE49-F238E27FC236}">
                <a16:creationId xmlns:a16="http://schemas.microsoft.com/office/drawing/2014/main" id="{4F8BC93B-D3DE-3434-4DE2-2950428656DA}"/>
              </a:ext>
            </a:extLst>
          </p:cNvPr>
          <p:cNvSpPr/>
          <p:nvPr/>
        </p:nvSpPr>
        <p:spPr>
          <a:xfrm>
            <a:off x="1980322" y="14903509"/>
            <a:ext cx="1369709" cy="21741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3" name="Ellips 52">
            <a:extLst>
              <a:ext uri="{FF2B5EF4-FFF2-40B4-BE49-F238E27FC236}">
                <a16:creationId xmlns:a16="http://schemas.microsoft.com/office/drawing/2014/main" id="{EF16DF06-00F7-C160-3C24-2419D5CC01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314745" y="14861755"/>
            <a:ext cx="288689" cy="288689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4</a:t>
            </a:r>
          </a:p>
        </p:txBody>
      </p:sp>
      <p:sp>
        <p:nvSpPr>
          <p:cNvPr id="51" name="Ellips 50">
            <a:extLst>
              <a:ext uri="{FF2B5EF4-FFF2-40B4-BE49-F238E27FC236}">
                <a16:creationId xmlns:a16="http://schemas.microsoft.com/office/drawing/2014/main" id="{4B56F49A-8E2F-F5D2-FBE6-1725314F11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303513" y="14366960"/>
            <a:ext cx="288689" cy="288689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2</a:t>
            </a:r>
          </a:p>
        </p:txBody>
      </p:sp>
      <p:sp>
        <p:nvSpPr>
          <p:cNvPr id="52" name="Ellips 51">
            <a:extLst>
              <a:ext uri="{FF2B5EF4-FFF2-40B4-BE49-F238E27FC236}">
                <a16:creationId xmlns:a16="http://schemas.microsoft.com/office/drawing/2014/main" id="{4F5F0368-44C7-747C-D021-730A0EC52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9852" y="14858128"/>
            <a:ext cx="288689" cy="288689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3</a:t>
            </a:r>
          </a:p>
        </p:txBody>
      </p:sp>
      <p:sp>
        <p:nvSpPr>
          <p:cNvPr id="49" name="Ellips 48">
            <a:extLst>
              <a:ext uri="{FF2B5EF4-FFF2-40B4-BE49-F238E27FC236}">
                <a16:creationId xmlns:a16="http://schemas.microsoft.com/office/drawing/2014/main" id="{599B9E87-EBB0-A2FB-E926-D5700EA69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9852" y="14367273"/>
            <a:ext cx="288689" cy="288689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1</a:t>
            </a:r>
          </a:p>
        </p:txBody>
      </p:sp>
      <p:pic>
        <p:nvPicPr>
          <p:cNvPr id="15" name="Bildobjekt 14" descr="En bild som visar text, skärmbild, programvara, nummer&#10;&#10;Automatiskt genererad beskrivning">
            <a:extLst>
              <a:ext uri="{FF2B5EF4-FFF2-40B4-BE49-F238E27FC236}">
                <a16:creationId xmlns:a16="http://schemas.microsoft.com/office/drawing/2014/main" id="{8BA787E9-9D50-D0E3-8249-01B32CBF610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71716" t="42124" r="2177" b="12974"/>
          <a:stretch/>
        </p:blipFill>
        <p:spPr>
          <a:xfrm>
            <a:off x="492626" y="15311411"/>
            <a:ext cx="2990759" cy="2096195"/>
          </a:xfrm>
          <a:prstGeom prst="rect">
            <a:avLst/>
          </a:prstGeom>
        </p:spPr>
      </p:pic>
      <p:pic>
        <p:nvPicPr>
          <p:cNvPr id="16" name="Bildobjekt 15">
            <a:extLst>
              <a:ext uri="{FF2B5EF4-FFF2-40B4-BE49-F238E27FC236}">
                <a16:creationId xmlns:a16="http://schemas.microsoft.com/office/drawing/2014/main" id="{DA239877-4808-3A1D-6068-36653A7C70A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4868" b="47699"/>
          <a:stretch/>
        </p:blipFill>
        <p:spPr>
          <a:xfrm>
            <a:off x="463648" y="17409744"/>
            <a:ext cx="3023182" cy="839944"/>
          </a:xfrm>
          <a:prstGeom prst="rect">
            <a:avLst/>
          </a:prstGeom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3DC3D6A8-1AB3-6E02-14D0-D50C6FF3AB6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93058"/>
          <a:stretch/>
        </p:blipFill>
        <p:spPr>
          <a:xfrm>
            <a:off x="468731" y="18519531"/>
            <a:ext cx="3023182" cy="334464"/>
          </a:xfrm>
          <a:prstGeom prst="rect">
            <a:avLst/>
          </a:prstGeom>
        </p:spPr>
      </p:pic>
      <p:sp>
        <p:nvSpPr>
          <p:cNvPr id="60" name="Rektangel 59">
            <a:extLst>
              <a:ext uri="{FF2B5EF4-FFF2-40B4-BE49-F238E27FC236}">
                <a16:creationId xmlns:a16="http://schemas.microsoft.com/office/drawing/2014/main" id="{D95B5DBC-75A1-87C6-7B7D-5DCFDC30A0A4}"/>
              </a:ext>
            </a:extLst>
          </p:cNvPr>
          <p:cNvSpPr/>
          <p:nvPr/>
        </p:nvSpPr>
        <p:spPr>
          <a:xfrm>
            <a:off x="466499" y="15288785"/>
            <a:ext cx="2937786" cy="210624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1" name="Ellips 60">
            <a:extLst>
              <a:ext uri="{FF2B5EF4-FFF2-40B4-BE49-F238E27FC236}">
                <a16:creationId xmlns:a16="http://schemas.microsoft.com/office/drawing/2014/main" id="{427AF71A-9449-49E2-E8D7-29057D0A6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6225" y="15218979"/>
            <a:ext cx="288689" cy="288689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5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9418452C-8711-BEFE-7533-0B04547A850E}"/>
              </a:ext>
            </a:extLst>
          </p:cNvPr>
          <p:cNvSpPr/>
          <p:nvPr/>
        </p:nvSpPr>
        <p:spPr>
          <a:xfrm>
            <a:off x="443401" y="17477413"/>
            <a:ext cx="2960883" cy="83912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2" name="Rektangel 61">
            <a:extLst>
              <a:ext uri="{FF2B5EF4-FFF2-40B4-BE49-F238E27FC236}">
                <a16:creationId xmlns:a16="http://schemas.microsoft.com/office/drawing/2014/main" id="{EF3A33B4-3E3A-BA16-E9AA-4E7158612773}"/>
              </a:ext>
            </a:extLst>
          </p:cNvPr>
          <p:cNvSpPr/>
          <p:nvPr/>
        </p:nvSpPr>
        <p:spPr>
          <a:xfrm>
            <a:off x="2947994" y="18532207"/>
            <a:ext cx="441096" cy="28868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3" name="Ellips 62">
            <a:extLst>
              <a:ext uri="{FF2B5EF4-FFF2-40B4-BE49-F238E27FC236}">
                <a16:creationId xmlns:a16="http://schemas.microsoft.com/office/drawing/2014/main" id="{9CF805BF-7A62-64B3-2863-CE2827962C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40513" y="17444111"/>
            <a:ext cx="288689" cy="288689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6</a:t>
            </a:r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A6374876-5000-283D-2033-6C40F1827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62923" y="18387862"/>
            <a:ext cx="288689" cy="288689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7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2B8511D2-B57F-5CA7-8BF1-32683278D3B9}"/>
              </a:ext>
            </a:extLst>
          </p:cNvPr>
          <p:cNvSpPr txBox="1"/>
          <p:nvPr/>
        </p:nvSpPr>
        <p:spPr>
          <a:xfrm>
            <a:off x="8155304" y="-32796"/>
            <a:ext cx="2644459" cy="71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>
                <a:latin typeface="VGR Sans" pitchFamily="50" charset="0"/>
              </a:rPr>
              <a:t>Uppdaterad</a:t>
            </a:r>
          </a:p>
          <a:p>
            <a:pPr algn="r"/>
            <a:r>
              <a:rPr lang="sv-SE" sz="1800">
                <a:latin typeface="VGR Sans" pitchFamily="50" charset="0"/>
              </a:rPr>
              <a:t>2024-02-22</a:t>
            </a:r>
          </a:p>
        </p:txBody>
      </p:sp>
    </p:spTree>
    <p:extLst>
      <p:ext uri="{BB962C8B-B14F-4D97-AF65-F5344CB8AC3E}">
        <p14:creationId xmlns:p14="http://schemas.microsoft.com/office/powerpoint/2010/main" val="2077489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Bildobjekt 47">
            <a:extLst>
              <a:ext uri="{FF2B5EF4-FFF2-40B4-BE49-F238E27FC236}">
                <a16:creationId xmlns:a16="http://schemas.microsoft.com/office/drawing/2014/main" id="{6BDB7979-95DE-F493-0AB2-6B1DF76ED7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86"/>
          <a:stretch/>
        </p:blipFill>
        <p:spPr>
          <a:xfrm>
            <a:off x="803850" y="8090495"/>
            <a:ext cx="3105032" cy="3922711"/>
          </a:xfrm>
          <a:prstGeom prst="rect">
            <a:avLst/>
          </a:prstGeom>
        </p:spPr>
      </p:pic>
      <p:sp>
        <p:nvSpPr>
          <p:cNvPr id="51" name="Rektangel 50">
            <a:extLst>
              <a:ext uri="{FF2B5EF4-FFF2-40B4-BE49-F238E27FC236}">
                <a16:creationId xmlns:a16="http://schemas.microsoft.com/office/drawing/2014/main" id="{A038D562-B03B-40D2-0DF1-EC696239A448}"/>
              </a:ext>
            </a:extLst>
          </p:cNvPr>
          <p:cNvSpPr/>
          <p:nvPr/>
        </p:nvSpPr>
        <p:spPr>
          <a:xfrm>
            <a:off x="881606" y="8624053"/>
            <a:ext cx="1138107" cy="2944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4" name="Rektangel 53">
            <a:extLst>
              <a:ext uri="{FF2B5EF4-FFF2-40B4-BE49-F238E27FC236}">
                <a16:creationId xmlns:a16="http://schemas.microsoft.com/office/drawing/2014/main" id="{1472CC26-1714-62BF-EB1B-DE57A1371770}"/>
              </a:ext>
            </a:extLst>
          </p:cNvPr>
          <p:cNvSpPr/>
          <p:nvPr/>
        </p:nvSpPr>
        <p:spPr>
          <a:xfrm>
            <a:off x="574223" y="10104869"/>
            <a:ext cx="1579029" cy="625405"/>
          </a:xfrm>
          <a:prstGeom prst="rect">
            <a:avLst/>
          </a:prstGeom>
          <a:solidFill>
            <a:schemeClr val="bg1"/>
          </a:solidFill>
          <a:ln>
            <a:solidFill>
              <a:srgbClr val="FCBC0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53" name="Bildobjekt 52">
            <a:extLst>
              <a:ext uri="{FF2B5EF4-FFF2-40B4-BE49-F238E27FC236}">
                <a16:creationId xmlns:a16="http://schemas.microsoft.com/office/drawing/2014/main" id="{A18C1290-A865-574A-A3E5-1C84800D33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11"/>
          <a:stretch/>
        </p:blipFill>
        <p:spPr>
          <a:xfrm>
            <a:off x="590300" y="10132585"/>
            <a:ext cx="1539606" cy="575701"/>
          </a:xfrm>
          <a:prstGeom prst="rect">
            <a:avLst/>
          </a:prstGeom>
        </p:spPr>
      </p:pic>
      <p:sp>
        <p:nvSpPr>
          <p:cNvPr id="59" name="Ellips 58">
            <a:extLst>
              <a:ext uri="{FF2B5EF4-FFF2-40B4-BE49-F238E27FC236}">
                <a16:creationId xmlns:a16="http://schemas.microsoft.com/office/drawing/2014/main" id="{11A9CD94-5690-08D7-455F-1B343BDC9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4855" y="10003815"/>
            <a:ext cx="307384" cy="3073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atin typeface="VGR Sans Medium" pitchFamily="50" charset="0"/>
            </a:endParaRPr>
          </a:p>
        </p:txBody>
      </p:sp>
      <p:pic>
        <p:nvPicPr>
          <p:cNvPr id="60" name="Bild 59" descr="Förstoringsglas med hel fyllning">
            <a:extLst>
              <a:ext uri="{FF2B5EF4-FFF2-40B4-BE49-F238E27FC236}">
                <a16:creationId xmlns:a16="http://schemas.microsoft.com/office/drawing/2014/main" id="{0F26043C-0B39-7A34-A692-862971F9DC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030888">
            <a:off x="508446" y="10018614"/>
            <a:ext cx="267029" cy="267029"/>
          </a:xfrm>
          <a:prstGeom prst="rect">
            <a:avLst/>
          </a:prstGeom>
        </p:spPr>
      </p:pic>
      <p:sp>
        <p:nvSpPr>
          <p:cNvPr id="13" name="Rektangel 12">
            <a:extLst>
              <a:ext uri="{FF2B5EF4-FFF2-40B4-BE49-F238E27FC236}">
                <a16:creationId xmlns:a16="http://schemas.microsoft.com/office/drawing/2014/main" id="{7E0A5449-3662-785A-4547-C8766AFE08B3}"/>
              </a:ext>
            </a:extLst>
          </p:cNvPr>
          <p:cNvSpPr/>
          <p:nvPr/>
        </p:nvSpPr>
        <p:spPr>
          <a:xfrm>
            <a:off x="2739025" y="9085074"/>
            <a:ext cx="369425" cy="214652"/>
          </a:xfrm>
          <a:prstGeom prst="rect">
            <a:avLst/>
          </a:prstGeom>
          <a:noFill/>
          <a:ln>
            <a:solidFill>
              <a:srgbClr val="FCBC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9" name="Bildobjekt 68">
            <a:extLst>
              <a:ext uri="{FF2B5EF4-FFF2-40B4-BE49-F238E27FC236}">
                <a16:creationId xmlns:a16="http://schemas.microsoft.com/office/drawing/2014/main" id="{D6153CF7-166F-D55A-C5D2-29BB91F77C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7" t="78534" r="59801" b="11257"/>
          <a:stretch/>
        </p:blipFill>
        <p:spPr>
          <a:xfrm>
            <a:off x="846934" y="10833800"/>
            <a:ext cx="1210077" cy="406111"/>
          </a:xfrm>
          <a:prstGeom prst="rect">
            <a:avLst/>
          </a:prstGeom>
        </p:spPr>
      </p:pic>
      <p:grpSp>
        <p:nvGrpSpPr>
          <p:cNvPr id="6" name="Grupp 2">
            <a:extLst>
              <a:ext uri="{FF2B5EF4-FFF2-40B4-BE49-F238E27FC236}">
                <a16:creationId xmlns:a16="http://schemas.microsoft.com/office/drawing/2014/main" id="{A635015A-6529-4FA4-4F5A-4A0CDA02A9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" y="3"/>
            <a:ext cx="3829733" cy="881861"/>
            <a:chOff x="0" y="0"/>
            <a:chExt cx="2680757" cy="617290"/>
          </a:xfrm>
        </p:grpSpPr>
        <p:pic>
          <p:nvPicPr>
            <p:cNvPr id="4" name="Bildobjekt 3" descr="En bild som visar blå&#10;&#10;Automatiskt genererad beskrivning">
              <a:extLst>
                <a:ext uri="{FF2B5EF4-FFF2-40B4-BE49-F238E27FC236}">
                  <a16:creationId xmlns:a16="http://schemas.microsoft.com/office/drawing/2014/main" id="{5F95766D-0D85-4EF7-ADE0-469146EBD3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44308"/>
            <a:stretch/>
          </p:blipFill>
          <p:spPr>
            <a:xfrm>
              <a:off x="0" y="0"/>
              <a:ext cx="2680757" cy="617290"/>
            </a:xfrm>
            <a:prstGeom prst="rect">
              <a:avLst/>
            </a:prstGeom>
          </p:spPr>
        </p:pic>
        <p:sp>
          <p:nvSpPr>
            <p:cNvPr id="5" name="Rubrik 11">
              <a:extLst>
                <a:ext uri="{FF2B5EF4-FFF2-40B4-BE49-F238E27FC236}">
                  <a16:creationId xmlns:a16="http://schemas.microsoft.com/office/drawing/2014/main" id="{71353BD4-BD3F-A15B-F82E-5531594DEB4C}"/>
                </a:ext>
              </a:extLst>
            </p:cNvPr>
            <p:cNvSpPr txBox="1">
              <a:spLocks/>
            </p:cNvSpPr>
            <p:nvPr/>
          </p:nvSpPr>
          <p:spPr>
            <a:xfrm>
              <a:off x="110067" y="86468"/>
              <a:ext cx="2570690" cy="355541"/>
            </a:xfrm>
            <a:prstGeom prst="rect">
              <a:avLst/>
            </a:prstGeom>
          </p:spPr>
          <p:txBody>
            <a:bodyPr vert="horz" lIns="0" tIns="0" rIns="0" bIns="0" rtlCol="0" anchor="b">
              <a:noAutofit/>
            </a:bodyPr>
            <a:lstStyle>
              <a:lvl1pPr algn="l" defTabSz="914400" rtl="0" eaLnBrk="1" latinLnBrk="0" hangingPunct="1">
                <a:lnSpc>
                  <a:spcPct val="110000"/>
                </a:lnSpc>
                <a:spcBef>
                  <a:spcPct val="0"/>
                </a:spcBef>
                <a:buNone/>
                <a:defRPr sz="35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sv-SE" sz="2571" b="0">
                  <a:solidFill>
                    <a:schemeClr val="bg1"/>
                  </a:solidFill>
                  <a:latin typeface="VGR Sans Medium" pitchFamily="50" charset="0"/>
                  <a:ea typeface="SimSun" panose="02010600030101010101" pitchFamily="2" charset="-122"/>
                  <a:cs typeface="Times New Roman" panose="02020603050405020304" pitchFamily="18" charset="0"/>
                </a:rPr>
                <a:t>Vård och hälsa </a:t>
              </a:r>
              <a:r>
                <a:rPr lang="sv-SE" sz="2000" b="0">
                  <a:solidFill>
                    <a:schemeClr val="bg1"/>
                  </a:solidFill>
                  <a:latin typeface="VGR Sans" pitchFamily="50" charset="0"/>
                  <a:ea typeface="SimSun" panose="02010600030101010101" pitchFamily="2" charset="-122"/>
                  <a:cs typeface="Times New Roman" panose="02020603050405020304" pitchFamily="18" charset="0"/>
                </a:rPr>
                <a:t>– lathund</a:t>
              </a:r>
              <a:endParaRPr lang="sv-SE" sz="2000" b="0">
                <a:solidFill>
                  <a:schemeClr val="bg1"/>
                </a:solidFill>
                <a:latin typeface="VGR Sans" pitchFamily="50" charset="0"/>
              </a:endParaRPr>
            </a:p>
          </p:txBody>
        </p:sp>
      </p:grpSp>
      <p:sp>
        <p:nvSpPr>
          <p:cNvPr id="2" name="Rektangel: rundade hörn 1">
            <a:extLst>
              <a:ext uri="{FF2B5EF4-FFF2-40B4-BE49-F238E27FC236}">
                <a16:creationId xmlns:a16="http://schemas.microsoft.com/office/drawing/2014/main" id="{1F0D36D8-FC70-66AA-6A63-536761498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66092" y="15617704"/>
            <a:ext cx="10141361" cy="4606730"/>
          </a:xfrm>
          <a:prstGeom prst="roundRect">
            <a:avLst>
              <a:gd name="adj" fmla="val 2733"/>
            </a:avLst>
          </a:prstGeom>
          <a:noFill/>
          <a:ln w="31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92F8C2B-E83F-DAE6-9888-7F83C37249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95646" y="15590461"/>
            <a:ext cx="4172867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>
                <a:latin typeface="VGR Sans Medium" pitchFamily="50" charset="0"/>
                <a:cs typeface="Arial" panose="020B0604020202020204" pitchFamily="34" charset="0"/>
              </a:rPr>
              <a:t>Bra att veta om formulär</a:t>
            </a:r>
          </a:p>
        </p:txBody>
      </p:sp>
      <p:sp>
        <p:nvSpPr>
          <p:cNvPr id="7" name="Google Shape;124;p26">
            <a:extLst>
              <a:ext uri="{FF2B5EF4-FFF2-40B4-BE49-F238E27FC236}">
                <a16:creationId xmlns:a16="http://schemas.microsoft.com/office/drawing/2014/main" id="{D51A2F91-137D-B7BD-5C9A-D5800088FFF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366092" y="15552200"/>
            <a:ext cx="9796193" cy="1007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Formuläret ”</a:t>
            </a:r>
            <a:r>
              <a:rPr lang="sv-SE" sz="1400">
                <a:latin typeface="VGR Sans"/>
              </a:rPr>
              <a:t> Samordnat remissunderlag ortopedi”</a:t>
            </a: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 skickas till patienten i samband med bokningen. Oavsett om patienten ansluter via dator på hemsidan eller via någon av </a:t>
            </a:r>
            <a:r>
              <a:rPr lang="sv-SE" sz="1400" err="1">
                <a:latin typeface="VGR Sans"/>
                <a:ea typeface="Spartan"/>
                <a:cs typeface="Spartan"/>
                <a:sym typeface="Spartan"/>
              </a:rPr>
              <a:t>apparna</a:t>
            </a: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 Vård och hälsa eller </a:t>
            </a:r>
            <a:r>
              <a:rPr lang="sv-SE" sz="1400" err="1">
                <a:latin typeface="VGR Sans"/>
                <a:ea typeface="Spartan"/>
                <a:cs typeface="Spartan"/>
                <a:sym typeface="Spartan"/>
              </a:rPr>
              <a:t>Närhälsan</a:t>
            </a: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 Online kommer patienten att se formuläret under ”Mina ärenden”.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C052FCB1-D025-F509-E4A0-296BE60E3A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406" y="16850101"/>
            <a:ext cx="3137336" cy="2151963"/>
          </a:xfrm>
          <a:prstGeom prst="rect">
            <a:avLst/>
          </a:prstGeom>
        </p:spPr>
      </p:pic>
      <p:pic>
        <p:nvPicPr>
          <p:cNvPr id="9" name="Bildobjekt 8">
            <a:extLst>
              <a:ext uri="{FF2B5EF4-FFF2-40B4-BE49-F238E27FC236}">
                <a16:creationId xmlns:a16="http://schemas.microsoft.com/office/drawing/2014/main" id="{25BE6808-54FA-6DA7-6CEA-A2F7D95EC9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20662" y="17732695"/>
            <a:ext cx="3007918" cy="1392898"/>
          </a:xfrm>
          <a:prstGeom prst="rect">
            <a:avLst/>
          </a:prstGeom>
        </p:spPr>
      </p:pic>
      <p:sp>
        <p:nvSpPr>
          <p:cNvPr id="10" name="Google Shape;124;p26">
            <a:extLst>
              <a:ext uri="{FF2B5EF4-FFF2-40B4-BE49-F238E27FC236}">
                <a16:creationId xmlns:a16="http://schemas.microsoft.com/office/drawing/2014/main" id="{31F04167-68DB-FA7C-33FE-DFD7F8888B8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5569302" y="16859586"/>
            <a:ext cx="4690983" cy="2119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Du kan göra en anteckning i ett redan bokat besök: </a:t>
            </a: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Välj eller Sök upp patienten och klicka på aktuell bokning</a:t>
            </a:r>
            <a:endParaRPr lang="sv-SE" sz="1400">
              <a:latin typeface="VGR Sans"/>
              <a:ea typeface="Spartan"/>
              <a:cs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Klicka på ”Ny anteckning” och skriv i anamnesfältet,  klicka på  ”Slutför”.</a:t>
            </a:r>
            <a:endParaRPr lang="sv-SE" sz="1400">
              <a:latin typeface="VGR Sans"/>
              <a:ea typeface="Spartan"/>
              <a:cs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Du ser anteckningarna under knappen ”Ny anteckning”.</a:t>
            </a:r>
            <a:endParaRPr lang="sv-SE" sz="1400">
              <a:latin typeface="VGR Sans"/>
              <a:ea typeface="Spartan"/>
              <a:cs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0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4CA93502-DD97-DBC7-CD01-38D6D9432749}"/>
              </a:ext>
            </a:extLst>
          </p:cNvPr>
          <p:cNvSpPr/>
          <p:nvPr/>
        </p:nvSpPr>
        <p:spPr>
          <a:xfrm>
            <a:off x="2020661" y="18214364"/>
            <a:ext cx="2951891" cy="764840"/>
          </a:xfrm>
          <a:prstGeom prst="rect">
            <a:avLst/>
          </a:prstGeom>
          <a:noFill/>
          <a:ln>
            <a:solidFill>
              <a:srgbClr val="FCBC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4" name="Rak pilkoppling 13">
            <a:extLst>
              <a:ext uri="{FF2B5EF4-FFF2-40B4-BE49-F238E27FC236}">
                <a16:creationId xmlns:a16="http://schemas.microsoft.com/office/drawing/2014/main" id="{B973DCAE-B384-6FA1-916D-47613F9AABC0}"/>
              </a:ext>
            </a:extLst>
          </p:cNvPr>
          <p:cNvCxnSpPr/>
          <p:nvPr/>
        </p:nvCxnSpPr>
        <p:spPr>
          <a:xfrm>
            <a:off x="1253994" y="18156161"/>
            <a:ext cx="779080" cy="51056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ktangel 10">
            <a:extLst>
              <a:ext uri="{FF2B5EF4-FFF2-40B4-BE49-F238E27FC236}">
                <a16:creationId xmlns:a16="http://schemas.microsoft.com/office/drawing/2014/main" id="{10C0C29E-0ACF-A005-93BC-76676B774829}"/>
              </a:ext>
            </a:extLst>
          </p:cNvPr>
          <p:cNvSpPr/>
          <p:nvPr/>
        </p:nvSpPr>
        <p:spPr>
          <a:xfrm>
            <a:off x="570964" y="18098455"/>
            <a:ext cx="683030" cy="144780"/>
          </a:xfrm>
          <a:prstGeom prst="rect">
            <a:avLst/>
          </a:prstGeom>
          <a:noFill/>
          <a:ln>
            <a:solidFill>
              <a:srgbClr val="FCBC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A50530BB-6F64-2776-1FEC-1B178A9B2E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2038"/>
          <a:stretch/>
        </p:blipFill>
        <p:spPr>
          <a:xfrm>
            <a:off x="570964" y="19226000"/>
            <a:ext cx="3137336" cy="601743"/>
          </a:xfrm>
          <a:prstGeom prst="rect">
            <a:avLst/>
          </a:prstGeom>
        </p:spPr>
      </p:pic>
      <p:sp>
        <p:nvSpPr>
          <p:cNvPr id="16" name="Rektangel 15">
            <a:extLst>
              <a:ext uri="{FF2B5EF4-FFF2-40B4-BE49-F238E27FC236}">
                <a16:creationId xmlns:a16="http://schemas.microsoft.com/office/drawing/2014/main" id="{505F075D-5AC1-005F-67CB-A4CE3A1DF4F1}"/>
              </a:ext>
            </a:extLst>
          </p:cNvPr>
          <p:cNvSpPr/>
          <p:nvPr/>
        </p:nvSpPr>
        <p:spPr>
          <a:xfrm>
            <a:off x="565186" y="19314127"/>
            <a:ext cx="2951891" cy="601743"/>
          </a:xfrm>
          <a:prstGeom prst="rect">
            <a:avLst/>
          </a:prstGeom>
          <a:noFill/>
          <a:ln>
            <a:solidFill>
              <a:srgbClr val="FCBC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7" name="Rak pilkoppling 16">
            <a:extLst>
              <a:ext uri="{FF2B5EF4-FFF2-40B4-BE49-F238E27FC236}">
                <a16:creationId xmlns:a16="http://schemas.microsoft.com/office/drawing/2014/main" id="{A29570C6-706C-45C3-F22F-D5FB0E3B3149}"/>
              </a:ext>
            </a:extLst>
          </p:cNvPr>
          <p:cNvCxnSpPr>
            <a:cxnSpLocks/>
          </p:cNvCxnSpPr>
          <p:nvPr/>
        </p:nvCxnSpPr>
        <p:spPr>
          <a:xfrm>
            <a:off x="1240531" y="18842383"/>
            <a:ext cx="7256" cy="43419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 20">
            <a:extLst>
              <a:ext uri="{FF2B5EF4-FFF2-40B4-BE49-F238E27FC236}">
                <a16:creationId xmlns:a16="http://schemas.microsoft.com/office/drawing/2014/main" id="{66A48629-6E2B-A5D4-549B-02C009190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4379" y="19152319"/>
            <a:ext cx="318346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2</a:t>
            </a:r>
          </a:p>
        </p:txBody>
      </p:sp>
      <p:sp>
        <p:nvSpPr>
          <p:cNvPr id="22" name="Ellips 21">
            <a:extLst>
              <a:ext uri="{FF2B5EF4-FFF2-40B4-BE49-F238E27FC236}">
                <a16:creationId xmlns:a16="http://schemas.microsoft.com/office/drawing/2014/main" id="{56204677-87BF-AC17-73BD-5E784FB4E7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5255" y="17996988"/>
            <a:ext cx="318346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1</a:t>
            </a:r>
          </a:p>
        </p:txBody>
      </p:sp>
      <p:sp>
        <p:nvSpPr>
          <p:cNvPr id="24" name="Ellips 23">
            <a:extLst>
              <a:ext uri="{FF2B5EF4-FFF2-40B4-BE49-F238E27FC236}">
                <a16:creationId xmlns:a16="http://schemas.microsoft.com/office/drawing/2014/main" id="{E4B4682A-5463-CD1D-43AB-6979E0F74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132733" y="19079027"/>
            <a:ext cx="618857" cy="618857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latin typeface="VGR Sans Medium" pitchFamily="50" charset="0"/>
            </a:endParaRPr>
          </a:p>
        </p:txBody>
      </p:sp>
      <p:pic>
        <p:nvPicPr>
          <p:cNvPr id="20" name="Bild 19" descr="Förstoringsglas med hel fyllning">
            <a:extLst>
              <a:ext uri="{FF2B5EF4-FFF2-40B4-BE49-F238E27FC236}">
                <a16:creationId xmlns:a16="http://schemas.microsoft.com/office/drawing/2014/main" id="{3BFB9D52-2CEC-CDCC-B564-A7EABFDB19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030888">
            <a:off x="3173356" y="19100104"/>
            <a:ext cx="537611" cy="537611"/>
          </a:xfrm>
          <a:prstGeom prst="rect">
            <a:avLst/>
          </a:prstGeom>
        </p:spPr>
      </p:pic>
      <p:sp>
        <p:nvSpPr>
          <p:cNvPr id="18" name="textruta 17">
            <a:extLst>
              <a:ext uri="{FF2B5EF4-FFF2-40B4-BE49-F238E27FC236}">
                <a16:creationId xmlns:a16="http://schemas.microsoft.com/office/drawing/2014/main" id="{B6056457-5EA3-E0A7-6CDD-66D53267A367}"/>
              </a:ext>
            </a:extLst>
          </p:cNvPr>
          <p:cNvSpPr txBox="1"/>
          <p:nvPr/>
        </p:nvSpPr>
        <p:spPr>
          <a:xfrm>
            <a:off x="6064249" y="12768324"/>
            <a:ext cx="4463613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v-SE" sz="1400">
                <a:latin typeface="VGR Sans"/>
              </a:rPr>
              <a:t>Vänta att få en notifiering (se info här bredvid)</a:t>
            </a:r>
          </a:p>
          <a:p>
            <a:pPr marL="228600" lvl="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v-SE" sz="1400">
                <a:latin typeface="VGR Sans"/>
              </a:rPr>
              <a:t>Acceptera inbjudande</a:t>
            </a:r>
          </a:p>
          <a:p>
            <a:pPr marL="228600" lvl="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v-SE" sz="1400">
                <a:latin typeface="VGR Sans"/>
              </a:rPr>
              <a:t>Gå med i videobesöket</a:t>
            </a:r>
          </a:p>
          <a:p>
            <a:pPr marL="228600" lvl="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v-SE" sz="1400">
                <a:latin typeface="VGR Sans"/>
              </a:rPr>
              <a:t>Hälsa patienten välkommen och led samtal med patienten initialt. Ortopeden  kommer under konsultationen ta över samtalet för slutgiltig bedömning och sammanfattar fortsatt planering. Bedömningen och fortsatt plan kan skrivas i chatten efter avslutat videobesök (fraser  finns till hjälp)</a:t>
            </a:r>
          </a:p>
        </p:txBody>
      </p:sp>
      <p:grpSp>
        <p:nvGrpSpPr>
          <p:cNvPr id="28" name="Grupp 27">
            <a:extLst>
              <a:ext uri="{FF2B5EF4-FFF2-40B4-BE49-F238E27FC236}">
                <a16:creationId xmlns:a16="http://schemas.microsoft.com/office/drawing/2014/main" id="{ECC4DF60-3A71-5BF3-8E8D-1C4108691493}"/>
              </a:ext>
            </a:extLst>
          </p:cNvPr>
          <p:cNvGrpSpPr/>
          <p:nvPr/>
        </p:nvGrpSpPr>
        <p:grpSpPr>
          <a:xfrm>
            <a:off x="652805" y="1974370"/>
            <a:ext cx="2524125" cy="1595409"/>
            <a:chOff x="901224" y="6900891"/>
            <a:chExt cx="2524125" cy="1595409"/>
          </a:xfrm>
        </p:grpSpPr>
        <p:pic>
          <p:nvPicPr>
            <p:cNvPr id="25" name="Bildobjekt 24">
              <a:extLst>
                <a:ext uri="{FF2B5EF4-FFF2-40B4-BE49-F238E27FC236}">
                  <a16:creationId xmlns:a16="http://schemas.microsoft.com/office/drawing/2014/main" id="{92DABB8D-2017-1E52-4650-B0618F0313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0753" t="11705" r="8177" b="38358"/>
            <a:stretch/>
          </p:blipFill>
          <p:spPr>
            <a:xfrm>
              <a:off x="901224" y="6900891"/>
              <a:ext cx="2524125" cy="1595409"/>
            </a:xfrm>
            <a:prstGeom prst="rect">
              <a:avLst/>
            </a:prstGeom>
          </p:spPr>
        </p:pic>
        <p:sp>
          <p:nvSpPr>
            <p:cNvPr id="27" name="textruta 26">
              <a:extLst>
                <a:ext uri="{FF2B5EF4-FFF2-40B4-BE49-F238E27FC236}">
                  <a16:creationId xmlns:a16="http://schemas.microsoft.com/office/drawing/2014/main" id="{487B44E7-93A8-75E0-8194-770034266A8C}"/>
                </a:ext>
              </a:extLst>
            </p:cNvPr>
            <p:cNvSpPr txBox="1"/>
            <p:nvPr/>
          </p:nvSpPr>
          <p:spPr>
            <a:xfrm>
              <a:off x="1147535" y="7727325"/>
              <a:ext cx="1753084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sv-SE" sz="1000" i="1">
                  <a:latin typeface="Helvetica" panose="020B0604020202020204" pitchFamily="34" charset="0"/>
                  <a:cs typeface="Helvetica" panose="020B0604020202020204" pitchFamily="34" charset="0"/>
                </a:rPr>
                <a:t>Digital ortopedkonsult VGR</a:t>
              </a:r>
              <a:endParaRPr lang="sv-SE" sz="100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9" name="Google Shape;124;p26">
            <a:extLst>
              <a:ext uri="{FF2B5EF4-FFF2-40B4-BE49-F238E27FC236}">
                <a16:creationId xmlns:a16="http://schemas.microsoft.com/office/drawing/2014/main" id="{AB87146F-9C25-831F-20CF-19EBB1CEA90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4618987" y="2629724"/>
            <a:ext cx="5849770" cy="649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Logga in och välj ”Digital ortopedkonsult VGR” i rullisten ”Var god välj vårdenhet”</a:t>
            </a: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0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</p:txBody>
      </p:sp>
      <p:sp>
        <p:nvSpPr>
          <p:cNvPr id="30" name="Rektangel: rundade hörn 29">
            <a:extLst>
              <a:ext uri="{FF2B5EF4-FFF2-40B4-BE49-F238E27FC236}">
                <a16:creationId xmlns:a16="http://schemas.microsoft.com/office/drawing/2014/main" id="{EF669A2A-F12F-0E18-EA3B-B3CA4E76D7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66093" y="1198798"/>
            <a:ext cx="10141361" cy="11027801"/>
          </a:xfrm>
          <a:prstGeom prst="roundRect">
            <a:avLst>
              <a:gd name="adj" fmla="val 1168"/>
            </a:avLst>
          </a:prstGeom>
          <a:noFill/>
          <a:ln w="31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572A20AF-6289-F691-DBC3-A2457C0FF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66093" y="1254129"/>
            <a:ext cx="415458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>
                <a:latin typeface="VGR Sans Medium" pitchFamily="50" charset="0"/>
                <a:cs typeface="Arial" panose="020B0604020202020204" pitchFamily="34" charset="0"/>
              </a:rPr>
              <a:t>Inför besöket</a:t>
            </a:r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8B8B1A35-4DC7-0A9A-A770-955AD3F78F8C}"/>
              </a:ext>
            </a:extLst>
          </p:cNvPr>
          <p:cNvSpPr/>
          <p:nvPr/>
        </p:nvSpPr>
        <p:spPr>
          <a:xfrm>
            <a:off x="742041" y="2743200"/>
            <a:ext cx="1910159" cy="26380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7C96A794-66CC-927E-62CC-178448C89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8250" y="2715929"/>
            <a:ext cx="318346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1</a:t>
            </a:r>
          </a:p>
        </p:txBody>
      </p:sp>
      <p:pic>
        <p:nvPicPr>
          <p:cNvPr id="35" name="Bildobjekt 34">
            <a:extLst>
              <a:ext uri="{FF2B5EF4-FFF2-40B4-BE49-F238E27FC236}">
                <a16:creationId xmlns:a16="http://schemas.microsoft.com/office/drawing/2014/main" id="{6721842C-73D4-BEE0-63A1-4A561796222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59518"/>
          <a:stretch/>
        </p:blipFill>
        <p:spPr>
          <a:xfrm>
            <a:off x="538250" y="4248549"/>
            <a:ext cx="3567614" cy="1075330"/>
          </a:xfrm>
          <a:prstGeom prst="rect">
            <a:avLst/>
          </a:prstGeom>
        </p:spPr>
      </p:pic>
      <p:sp>
        <p:nvSpPr>
          <p:cNvPr id="37" name="Rektangel 36">
            <a:extLst>
              <a:ext uri="{FF2B5EF4-FFF2-40B4-BE49-F238E27FC236}">
                <a16:creationId xmlns:a16="http://schemas.microsoft.com/office/drawing/2014/main" id="{254E51F8-AD90-605A-4428-044498DD742A}"/>
              </a:ext>
            </a:extLst>
          </p:cNvPr>
          <p:cNvSpPr/>
          <p:nvPr/>
        </p:nvSpPr>
        <p:spPr>
          <a:xfrm>
            <a:off x="1823145" y="4662091"/>
            <a:ext cx="2006590" cy="26380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6" name="Ellips 35">
            <a:extLst>
              <a:ext uri="{FF2B5EF4-FFF2-40B4-BE49-F238E27FC236}">
                <a16:creationId xmlns:a16="http://schemas.microsoft.com/office/drawing/2014/main" id="{C7959519-F59F-CCB1-D23B-2A057F27F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96521" y="4628128"/>
            <a:ext cx="318346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2</a:t>
            </a:r>
          </a:p>
        </p:txBody>
      </p:sp>
      <p:sp>
        <p:nvSpPr>
          <p:cNvPr id="38" name="Google Shape;124;p26">
            <a:extLst>
              <a:ext uri="{FF2B5EF4-FFF2-40B4-BE49-F238E27FC236}">
                <a16:creationId xmlns:a16="http://schemas.microsoft.com/office/drawing/2014/main" id="{EFAC8890-CF37-CE99-7106-D8609A83771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4618985" y="3983054"/>
            <a:ext cx="5849771" cy="649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Sök fram patienten och gå in på dess profil</a:t>
            </a: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</p:txBody>
      </p:sp>
      <p:grpSp>
        <p:nvGrpSpPr>
          <p:cNvPr id="71" name="Grupp 70">
            <a:extLst>
              <a:ext uri="{FF2B5EF4-FFF2-40B4-BE49-F238E27FC236}">
                <a16:creationId xmlns:a16="http://schemas.microsoft.com/office/drawing/2014/main" id="{A9A41CBB-26D6-C090-CFD7-E3E25DB5818E}"/>
              </a:ext>
            </a:extLst>
          </p:cNvPr>
          <p:cNvGrpSpPr/>
          <p:nvPr/>
        </p:nvGrpSpPr>
        <p:grpSpPr>
          <a:xfrm>
            <a:off x="844308" y="5639512"/>
            <a:ext cx="2695813" cy="2007789"/>
            <a:chOff x="611267" y="5667628"/>
            <a:chExt cx="2972188" cy="2213628"/>
          </a:xfrm>
        </p:grpSpPr>
        <p:pic>
          <p:nvPicPr>
            <p:cNvPr id="42" name="Bildobjekt 41">
              <a:extLst>
                <a:ext uri="{FF2B5EF4-FFF2-40B4-BE49-F238E27FC236}">
                  <a16:creationId xmlns:a16="http://schemas.microsoft.com/office/drawing/2014/main" id="{229D3D7D-685D-84F1-6498-A1FAC1F0D0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-1" r="31690" b="62616"/>
            <a:stretch/>
          </p:blipFill>
          <p:spPr>
            <a:xfrm>
              <a:off x="611267" y="5667628"/>
              <a:ext cx="2972188" cy="2213628"/>
            </a:xfrm>
            <a:prstGeom prst="rect">
              <a:avLst/>
            </a:prstGeom>
          </p:spPr>
        </p:pic>
        <p:sp>
          <p:nvSpPr>
            <p:cNvPr id="43" name="Rektangel 42">
              <a:extLst>
                <a:ext uri="{FF2B5EF4-FFF2-40B4-BE49-F238E27FC236}">
                  <a16:creationId xmlns:a16="http://schemas.microsoft.com/office/drawing/2014/main" id="{D642A240-A886-2368-7BFA-589AC04965F3}"/>
                </a:ext>
              </a:extLst>
            </p:cNvPr>
            <p:cNvSpPr/>
            <p:nvPr/>
          </p:nvSpPr>
          <p:spPr>
            <a:xfrm>
              <a:off x="2270760" y="6130975"/>
              <a:ext cx="533400" cy="263805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4" name="Rektangel 43">
              <a:extLst>
                <a:ext uri="{FF2B5EF4-FFF2-40B4-BE49-F238E27FC236}">
                  <a16:creationId xmlns:a16="http://schemas.microsoft.com/office/drawing/2014/main" id="{C67A0A52-0455-FBE4-3AD4-0B8B088E9AE3}"/>
                </a:ext>
              </a:extLst>
            </p:cNvPr>
            <p:cNvSpPr/>
            <p:nvPr/>
          </p:nvSpPr>
          <p:spPr>
            <a:xfrm>
              <a:off x="1614772" y="6394780"/>
              <a:ext cx="1968683" cy="1486476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45" name="Ellips 44">
            <a:extLst>
              <a:ext uri="{FF2B5EF4-FFF2-40B4-BE49-F238E27FC236}">
                <a16:creationId xmlns:a16="http://schemas.microsoft.com/office/drawing/2014/main" id="{68E8CFFE-1D2A-A2EB-E083-8EA49E7DEE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053317" y="6005282"/>
            <a:ext cx="318346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3</a:t>
            </a:r>
          </a:p>
        </p:txBody>
      </p:sp>
      <p:sp>
        <p:nvSpPr>
          <p:cNvPr id="46" name="Google Shape;124;p26">
            <a:extLst>
              <a:ext uri="{FF2B5EF4-FFF2-40B4-BE49-F238E27FC236}">
                <a16:creationId xmlns:a16="http://schemas.microsoft.com/office/drawing/2014/main" id="{0F8E31B4-A303-1EC8-A80D-71060CC9627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4657683" y="5758574"/>
            <a:ext cx="5849771" cy="649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Gå in i listan ”Alla besök” och hitta det besöket du ska konsultera på.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v-SE" sz="1400">
                <a:solidFill>
                  <a:srgbClr val="C00000"/>
                </a:solidFill>
                <a:latin typeface="VGR Sans"/>
              </a:rPr>
              <a:t>OBS! Ta inte emot besöket, ortopeden kommer att bjuda in dig när det är dags. </a:t>
            </a:r>
            <a:endParaRPr lang="sv-SE" sz="1400">
              <a:solidFill>
                <a:srgbClr val="C00000"/>
              </a:solidFill>
              <a:latin typeface="VGR Sans"/>
              <a:sym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</p:txBody>
      </p:sp>
      <p:sp>
        <p:nvSpPr>
          <p:cNvPr id="62" name="Google Shape;124;p26">
            <a:extLst>
              <a:ext uri="{FF2B5EF4-FFF2-40B4-BE49-F238E27FC236}">
                <a16:creationId xmlns:a16="http://schemas.microsoft.com/office/drawing/2014/main" id="{8F77B97F-E2AF-F5A2-032B-44EAB772814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4618985" y="8237488"/>
            <a:ext cx="5849771" cy="649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4"/>
            </a:pPr>
            <a:r>
              <a:rPr lang="sv-SE" sz="1400">
                <a:latin typeface="VGR Sans"/>
                <a:ea typeface="Spartan"/>
                <a:cs typeface="Spartan"/>
                <a:sym typeface="Spartan"/>
              </a:rPr>
              <a:t>Läs patientens formulärsvar, antingen under fliken ”Originalsvar” eller genom att klicka på ”Se svar” i meddelandet som kommit från patienten.  </a:t>
            </a:r>
            <a:endParaRPr lang="sv-SE" sz="14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4"/>
            </a:pPr>
            <a:endParaRPr lang="sv-SE" sz="1000">
              <a:latin typeface="VGR Sans" pitchFamily="50" charset="0"/>
              <a:ea typeface="Spartan"/>
              <a:cs typeface="Spartan"/>
              <a:sym typeface="Spartan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v-SE" sz="1200">
              <a:latin typeface="VGR Sans" pitchFamily="50" charset="0"/>
              <a:ea typeface="Spartan"/>
              <a:cs typeface="Spartan"/>
              <a:sym typeface="Spartan"/>
            </a:endParaRP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B228C8AD-7BE6-B5A3-B5A3-A06756089F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45682" y="12363979"/>
            <a:ext cx="415458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>
                <a:solidFill>
                  <a:schemeClr val="tx1"/>
                </a:solidFill>
                <a:latin typeface="VGR Sans Medium" pitchFamily="50" charset="0"/>
                <a:cs typeface="Arial" panose="020B0604020202020204" pitchFamily="34" charset="0"/>
              </a:rPr>
              <a:t>Instruktioner för samtalet</a:t>
            </a:r>
          </a:p>
        </p:txBody>
      </p:sp>
      <p:sp>
        <p:nvSpPr>
          <p:cNvPr id="26" name="Rektangel: rundade hörn 25">
            <a:extLst>
              <a:ext uri="{FF2B5EF4-FFF2-40B4-BE49-F238E27FC236}">
                <a16:creationId xmlns:a16="http://schemas.microsoft.com/office/drawing/2014/main" id="{DC281830-5B50-10C6-482A-F97D243622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66092" y="12341875"/>
            <a:ext cx="10141361" cy="3168309"/>
          </a:xfrm>
          <a:prstGeom prst="roundRect">
            <a:avLst>
              <a:gd name="adj" fmla="val 2733"/>
            </a:avLst>
          </a:prstGeom>
          <a:noFill/>
          <a:ln w="3175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34" name="Bildobjekt 33">
            <a:extLst>
              <a:ext uri="{FF2B5EF4-FFF2-40B4-BE49-F238E27FC236}">
                <a16:creationId xmlns:a16="http://schemas.microsoft.com/office/drawing/2014/main" id="{F28F7756-B2B4-894C-444C-2E1DA27FCB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1333" y="12855234"/>
            <a:ext cx="1490345" cy="899795"/>
          </a:xfrm>
          <a:prstGeom prst="rect">
            <a:avLst/>
          </a:prstGeom>
        </p:spPr>
      </p:pic>
      <p:sp>
        <p:nvSpPr>
          <p:cNvPr id="39" name="textruta 38">
            <a:extLst>
              <a:ext uri="{FF2B5EF4-FFF2-40B4-BE49-F238E27FC236}">
                <a16:creationId xmlns:a16="http://schemas.microsoft.com/office/drawing/2014/main" id="{485CC847-97C6-3711-8270-52678555AA86}"/>
              </a:ext>
            </a:extLst>
          </p:cNvPr>
          <p:cNvSpPr txBox="1"/>
          <p:nvPr/>
        </p:nvSpPr>
        <p:spPr>
          <a:xfrm>
            <a:off x="454047" y="14025687"/>
            <a:ext cx="156661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sv-SE" sz="1000">
                <a:effectLst/>
                <a:latin typeface="VGR Sans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Om du är inloggad på din mottagning (rehab eller vårdcentral) blir du notifierad om besöket under Notifieringar. 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sv-SE" sz="1000">
                <a:effectLst/>
                <a:latin typeface="VGR Sans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Klicka på besöket för att komma in i videomötet.</a:t>
            </a:r>
            <a:endParaRPr lang="sv-SE" sz="1000">
              <a:latin typeface="VGR Sans" pitchFamily="50" charset="0"/>
            </a:endParaRPr>
          </a:p>
        </p:txBody>
      </p:sp>
      <p:sp>
        <p:nvSpPr>
          <p:cNvPr id="47" name="Rektangel 46">
            <a:extLst>
              <a:ext uri="{FF2B5EF4-FFF2-40B4-BE49-F238E27FC236}">
                <a16:creationId xmlns:a16="http://schemas.microsoft.com/office/drawing/2014/main" id="{DFD81CA9-6A8B-C0E3-A3B7-B267067760E4}"/>
              </a:ext>
            </a:extLst>
          </p:cNvPr>
          <p:cNvSpPr/>
          <p:nvPr/>
        </p:nvSpPr>
        <p:spPr>
          <a:xfrm>
            <a:off x="488269" y="12861843"/>
            <a:ext cx="1455475" cy="892178"/>
          </a:xfrm>
          <a:prstGeom prst="rect">
            <a:avLst/>
          </a:prstGeom>
          <a:noFill/>
          <a:ln>
            <a:solidFill>
              <a:srgbClr val="FCBC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9" name="Rektangel 48">
            <a:extLst>
              <a:ext uri="{FF2B5EF4-FFF2-40B4-BE49-F238E27FC236}">
                <a16:creationId xmlns:a16="http://schemas.microsoft.com/office/drawing/2014/main" id="{59F9DFCD-E27F-1747-4D07-FFE8EA75D6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88269" y="14002021"/>
            <a:ext cx="1463409" cy="1391747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50" name="Rak koppling 49">
            <a:extLst>
              <a:ext uri="{FF2B5EF4-FFF2-40B4-BE49-F238E27FC236}">
                <a16:creationId xmlns:a16="http://schemas.microsoft.com/office/drawing/2014/main" id="{51636AFE-F8B8-79E9-C3D9-2E4E6192C0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232017" y="13743174"/>
            <a:ext cx="0" cy="258847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Bildobjekt 57">
            <a:extLst>
              <a:ext uri="{FF2B5EF4-FFF2-40B4-BE49-F238E27FC236}">
                <a16:creationId xmlns:a16="http://schemas.microsoft.com/office/drawing/2014/main" id="{6FDAFB43-47BD-5B64-4E54-9A35CDFCA04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35461" y="12874838"/>
            <a:ext cx="3741110" cy="849502"/>
          </a:xfrm>
          <a:prstGeom prst="rect">
            <a:avLst/>
          </a:prstGeom>
        </p:spPr>
      </p:pic>
      <p:sp>
        <p:nvSpPr>
          <p:cNvPr id="63" name="Rektangel 62">
            <a:extLst>
              <a:ext uri="{FF2B5EF4-FFF2-40B4-BE49-F238E27FC236}">
                <a16:creationId xmlns:a16="http://schemas.microsoft.com/office/drawing/2014/main" id="{53C926D5-CCB5-8F65-E813-D74F3FBB6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17434" y="14002020"/>
            <a:ext cx="1463409" cy="1364505"/>
          </a:xfrm>
          <a:prstGeom prst="rect">
            <a:avLst/>
          </a:prstGeom>
          <a:noFill/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4" name="textruta 63">
            <a:extLst>
              <a:ext uri="{FF2B5EF4-FFF2-40B4-BE49-F238E27FC236}">
                <a16:creationId xmlns:a16="http://schemas.microsoft.com/office/drawing/2014/main" id="{2CF69032-44F2-B2DF-01AF-3CD8B69F9C47}"/>
              </a:ext>
            </a:extLst>
          </p:cNvPr>
          <p:cNvSpPr txBox="1"/>
          <p:nvPr/>
        </p:nvSpPr>
        <p:spPr>
          <a:xfrm>
            <a:off x="3188975" y="14074085"/>
            <a:ext cx="155788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v-SE" sz="1000">
                <a:effectLst/>
                <a:latin typeface="VGR Sans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Om du är inloggad på ”Digital ortoped VGR” </a:t>
            </a:r>
            <a:r>
              <a:rPr lang="sv-SE" sz="1000">
                <a:latin typeface="VGR Sans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kommer du få en </a:t>
            </a:r>
            <a:r>
              <a:rPr lang="sv-SE" sz="1000">
                <a:effectLst/>
                <a:latin typeface="VGR Sans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notifiering och som fälls ut vid ditt namn i huvudmenyn. Klicka på länken ”Gå till besök”.</a:t>
            </a:r>
            <a:endParaRPr lang="sv-SE" sz="1000">
              <a:latin typeface="VGR Sans" pitchFamily="50" charset="0"/>
            </a:endParaRPr>
          </a:p>
        </p:txBody>
      </p:sp>
      <p:sp>
        <p:nvSpPr>
          <p:cNvPr id="65" name="Rektangel 64">
            <a:extLst>
              <a:ext uri="{FF2B5EF4-FFF2-40B4-BE49-F238E27FC236}">
                <a16:creationId xmlns:a16="http://schemas.microsoft.com/office/drawing/2014/main" id="{953675E6-A7E4-C507-9555-6E706B50E0FC}"/>
              </a:ext>
            </a:extLst>
          </p:cNvPr>
          <p:cNvSpPr/>
          <p:nvPr/>
        </p:nvSpPr>
        <p:spPr>
          <a:xfrm>
            <a:off x="2097361" y="12849945"/>
            <a:ext cx="3814489" cy="899795"/>
          </a:xfrm>
          <a:prstGeom prst="rect">
            <a:avLst/>
          </a:prstGeom>
          <a:noFill/>
          <a:ln>
            <a:solidFill>
              <a:srgbClr val="FCBC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66" name="Rak koppling 65">
            <a:extLst>
              <a:ext uri="{FF2B5EF4-FFF2-40B4-BE49-F238E27FC236}">
                <a16:creationId xmlns:a16="http://schemas.microsoft.com/office/drawing/2014/main" id="{42FBE532-9F9C-0951-EC72-A8371C66E1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908882" y="13754021"/>
            <a:ext cx="0" cy="258847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llips 66">
            <a:extLst>
              <a:ext uri="{FF2B5EF4-FFF2-40B4-BE49-F238E27FC236}">
                <a16:creationId xmlns:a16="http://schemas.microsoft.com/office/drawing/2014/main" id="{67F5C57E-34AB-5B06-B489-FF1E36D2F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47496" y="12753334"/>
            <a:ext cx="318346" cy="318346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>
                <a:latin typeface="VGR Sans Medium" pitchFamily="50" charset="0"/>
              </a:rPr>
              <a:t>1</a:t>
            </a:r>
          </a:p>
        </p:txBody>
      </p:sp>
      <p:pic>
        <p:nvPicPr>
          <p:cNvPr id="68" name="Bildobjekt 67">
            <a:extLst>
              <a:ext uri="{FF2B5EF4-FFF2-40B4-BE49-F238E27FC236}">
                <a16:creationId xmlns:a16="http://schemas.microsoft.com/office/drawing/2014/main" id="{6F3C1438-21B6-D971-196B-8EA4405F858B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815" t="74329" r="62520" b="4213"/>
          <a:stretch/>
        </p:blipFill>
        <p:spPr>
          <a:xfrm>
            <a:off x="844308" y="11231186"/>
            <a:ext cx="1164065" cy="527018"/>
          </a:xfrm>
          <a:prstGeom prst="rect">
            <a:avLst/>
          </a:prstGeom>
          <a:noFill/>
        </p:spPr>
      </p:pic>
      <p:sp>
        <p:nvSpPr>
          <p:cNvPr id="61" name="Rektangel 60">
            <a:extLst>
              <a:ext uri="{FF2B5EF4-FFF2-40B4-BE49-F238E27FC236}">
                <a16:creationId xmlns:a16="http://schemas.microsoft.com/office/drawing/2014/main" id="{79437761-8A67-FD95-6CEA-5122350B467E}"/>
              </a:ext>
            </a:extLst>
          </p:cNvPr>
          <p:cNvSpPr/>
          <p:nvPr/>
        </p:nvSpPr>
        <p:spPr>
          <a:xfrm>
            <a:off x="1166236" y="10830640"/>
            <a:ext cx="748631" cy="190520"/>
          </a:xfrm>
          <a:prstGeom prst="rect">
            <a:avLst/>
          </a:prstGeom>
          <a:noFill/>
          <a:ln>
            <a:solidFill>
              <a:srgbClr val="FCBC0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316CF8E-7B73-4375-F88D-FAB4129A024B}"/>
              </a:ext>
            </a:extLst>
          </p:cNvPr>
          <p:cNvCxnSpPr>
            <a:cxnSpLocks/>
          </p:cNvCxnSpPr>
          <p:nvPr/>
        </p:nvCxnSpPr>
        <p:spPr>
          <a:xfrm flipH="1" flipV="1">
            <a:off x="976656" y="10735652"/>
            <a:ext cx="189580" cy="13359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ruta 22">
            <a:extLst>
              <a:ext uri="{FF2B5EF4-FFF2-40B4-BE49-F238E27FC236}">
                <a16:creationId xmlns:a16="http://schemas.microsoft.com/office/drawing/2014/main" id="{3E2383D3-AD6F-14DB-E6F3-74CD06439534}"/>
              </a:ext>
            </a:extLst>
          </p:cNvPr>
          <p:cNvSpPr txBox="1"/>
          <p:nvPr/>
        </p:nvSpPr>
        <p:spPr>
          <a:xfrm>
            <a:off x="8155304" y="-32796"/>
            <a:ext cx="2644459" cy="71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>
                <a:latin typeface="VGR Sans" pitchFamily="50" charset="0"/>
              </a:rPr>
              <a:t>Uppdaterad</a:t>
            </a:r>
          </a:p>
          <a:p>
            <a:pPr algn="r"/>
            <a:r>
              <a:rPr lang="sv-SE" sz="1800">
                <a:latin typeface="VGR Sans" pitchFamily="50" charset="0"/>
              </a:rPr>
              <a:t>2024-02-22</a:t>
            </a:r>
          </a:p>
        </p:txBody>
      </p:sp>
    </p:spTree>
    <p:extLst>
      <p:ext uri="{BB962C8B-B14F-4D97-AF65-F5344CB8AC3E}">
        <p14:creationId xmlns:p14="http://schemas.microsoft.com/office/powerpoint/2010/main" val="157169512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Anpassad</PresentationFormat>
  <Slides>2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3" baseType="lpstr">
      <vt:lpstr>Simple Light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Lathund Boka besök till ortoped</dc:title>
  <keywords/>
  <revision>3</revision>
  <dcterms:modified xsi:type="dcterms:W3CDTF">2024-11-22T09:17:50.0000000Z</dcterms:modified>
</coreProperties>
</file>