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5" r:id="rId6"/>
  </p:sldMasterIdLst>
  <p:notesMasterIdLst>
    <p:notesMasterId r:id="rId14"/>
  </p:notesMasterIdLst>
  <p:sldIdLst>
    <p:sldId id="391" r:id="rId7"/>
    <p:sldId id="4177" r:id="rId8"/>
    <p:sldId id="4179" r:id="rId9"/>
    <p:sldId id="4181" r:id="rId10"/>
    <p:sldId id="4178" r:id="rId11"/>
    <p:sldId id="4180" r:id="rId12"/>
    <p:sldId id="4182" r:id="rId1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ssica Hansson" initials="JH" lastIdx="1" clrIdx="0">
    <p:extLst>
      <p:ext uri="{19B8F6BF-5375-455C-9EA6-DF929625EA0E}">
        <p15:presenceInfo xmlns:p15="http://schemas.microsoft.com/office/powerpoint/2012/main" userId="S::jesha@vgregion.se::e1fee8ee-8d27-4b98-b803-bba233fc07a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3FA"/>
    <a:srgbClr val="E6D5F3"/>
    <a:srgbClr val="DFC9EF"/>
    <a:srgbClr val="C9A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2B552-B846-46A2-B05B-7D1BDFFD5C0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81C54-D3EE-4ECC-BCA9-AC82DB07555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71284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Budskap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b="0" u="none" dirty="0"/>
              <a:t>Ge kunskap kring den nya processorganisationen med start hösten 2018.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Speakers </a:t>
            </a:r>
            <a:r>
              <a:rPr lang="sv-SE" b="1" u="none" dirty="0" err="1"/>
              <a:t>notes</a:t>
            </a: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Organisation för förbättring inom processorienterad vård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u="non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Processledaren utgör tillsammans med processteamet den lokala expertgruppen, som är SÄS brygga gentemot den regionala kunskapsorganisationen.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Med stöd från processteamets kunskap och analyser tar processledaren fram en rekommendation om prioritering av utvecklingsfokus till processtyrgruppen.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Processtyrgruppen beslutar om fokus för utvecklingsarbetet och uppdrar åt berörda verksamhetschefer att inom sin klinik driva utveckling för att nå de överenskomna målnivåerna.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Arbetsforumen för att leda och följa upp utvecklingen arbetssätten på berörda enheter benämns Processförbättringsmöten och bemannas utifrån behov av både linje och process.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Uppföljning av resultat sker på ordinarie vis inom linjeorganisationen, samtidigt som processledaren följer upp processens helhet.</a:t>
            </a:r>
          </a:p>
          <a:p>
            <a:r>
              <a:rPr lang="sv-SE" u="none" dirty="0"/>
              <a:t>   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84303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Budskap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b="0" u="none" dirty="0"/>
              <a:t>Ge kunskap kring den nya processorganisationen med start hösten 2018.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Speakers </a:t>
            </a:r>
            <a:r>
              <a:rPr lang="sv-SE" b="1" u="none" dirty="0" err="1"/>
              <a:t>notes</a:t>
            </a: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Organisation för förbättring inom processorienterad vård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u="non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Processledaren utgör tillsammans med processteamet den lokala expertgruppen, som är SÄS brygga gentemot den regionala kunskapsorganisationen.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Med stöd från processteamets kunskap och analyser tar processledaren fram en rekommendation om prioritering av utvecklingsfokus till processtyrgruppen.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Processtyrgruppen beslutar om fokus för utvecklingsarbetet och uppdrar åt berörda verksamhetschefer att inom sin klinik driva utveckling för att nå de överenskomna målnivåerna.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Arbetsforumen för att leda och följa upp utvecklingen arbetssätten på berörda enheter benämns Processförbättringsmöten och bemannas utifrån behov av både linje och process.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Uppföljning av resultat sker på ordinarie vis inom linjeorganisationen, samtidigt som processledaren följer upp processens helhet.</a:t>
            </a:r>
          </a:p>
          <a:p>
            <a:r>
              <a:rPr lang="sv-SE" u="none" dirty="0"/>
              <a:t>   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48813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Budskap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b="0" u="none" dirty="0"/>
              <a:t>Ge kunskap kring den nya processorganisationen med start hösten 2018.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Speakers </a:t>
            </a:r>
            <a:r>
              <a:rPr lang="sv-SE" b="1" u="none" dirty="0" err="1"/>
              <a:t>notes</a:t>
            </a: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Organisation för förbättring inom processorienterad vård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u="non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Processledaren utgör tillsammans med processteamet den lokala expertgruppen, som är SÄS brygga gentemot den regionala kunskapsorganisationen.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Med stöd från processteamets kunskap och analyser tar processledaren fram en rekommendation om prioritering av utvecklingsfokus till processtyrgruppen.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Processtyrgruppen beslutar om fokus för utvecklingsarbetet och uppdrar åt berörda verksamhetschefer att inom sin klinik driva utveckling för att nå de överenskomna målnivåerna.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Arbetsforumen för att leda och följa upp utvecklingen arbetssätten på berörda enheter benämns Processförbättringsmöten och bemannas utifrån behov av både linje och process.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Uppföljning av resultat sker på ordinarie vis inom linjeorganisationen, samtidigt som processledaren följer upp processens helhet.</a:t>
            </a:r>
          </a:p>
          <a:p>
            <a:r>
              <a:rPr lang="sv-SE" u="none" dirty="0"/>
              <a:t>   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31162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Budskap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b="0" u="none" dirty="0"/>
              <a:t>Ge kunskap kring den nya processorganisationen med start hösten 2018.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Speakers </a:t>
            </a:r>
            <a:r>
              <a:rPr lang="sv-SE" b="1" u="none" dirty="0" err="1"/>
              <a:t>notes</a:t>
            </a: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Organisation för förbättring inom processorienterad vård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u="non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Processledaren utgör tillsammans med processteamet den lokala expertgruppen, som är SÄS brygga gentemot den regionala kunskapsorganisationen.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Med stöd från processteamets kunskap och analyser tar processledaren fram en rekommendation om prioritering av utvecklingsfokus till processtyrgruppen.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Processtyrgruppen beslutar om fokus för utvecklingsarbetet och uppdrar åt berörda verksamhetschefer att inom sin klinik driva utveckling för att nå de överenskomna målnivåerna.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Arbetsforumen för att leda och följa upp utvecklingen arbetssätten på berörda enheter benämns Processförbättringsmöten och bemannas utifrån behov av både linje och process.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Uppföljning av resultat sker på ordinarie vis inom linjeorganisationen, samtidigt som processledaren följer upp processens helhet.</a:t>
            </a:r>
          </a:p>
          <a:p>
            <a:r>
              <a:rPr lang="sv-SE" u="none" dirty="0"/>
              <a:t>   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3306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Budskap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b="0" u="none" dirty="0"/>
              <a:t>Ge kunskap kring den nya processorganisationen med start hösten 2018.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Speakers </a:t>
            </a:r>
            <a:r>
              <a:rPr lang="sv-SE" b="1" u="none" dirty="0" err="1"/>
              <a:t>notes</a:t>
            </a: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endParaRPr lang="sv-SE" b="1" u="none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sv-SE" b="1" u="none" dirty="0"/>
              <a:t>Organisation för förbättring inom processorienterad vård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u="non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Processledaren utgör tillsammans med processteamet den lokala expertgruppen, som är SÄS brygga gentemot den regionala kunskapsorganisationen.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Med stöd från processteamets kunskap och analyser tar processledaren fram en rekommendation om prioritering av utvecklingsfokus till processtyrgruppen.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Processtyrgruppen beslutar om fokus för utvecklingsarbetet och uppdrar åt berörda verksamhetschefer att inom sin klinik driva utveckling för att nå de överenskomna målnivåerna.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Arbetsforumen för att leda och följa upp utvecklingen arbetssätten på berörda enheter benämns Processförbättringsmöten och bemannas utifrån behov av både linje och process.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u="none" dirty="0"/>
              <a:t>Uppföljning av resultat sker på ordinarie vis inom linjeorganisationen, samtidigt som processledaren följer upp processens helhet.</a:t>
            </a:r>
          </a:p>
          <a:p>
            <a:r>
              <a:rPr lang="sv-SE" u="none" dirty="0"/>
              <a:t>   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2016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42B49B32-8B72-41FC-B1EA-9B6E28009E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 defTabSz="9271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defTabSz="9271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defTabSz="9271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defTabSz="9271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defTabSz="9271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769ED0E8-CFB8-4D60-BE6A-C70CED3BEBB1}" type="slidenum">
              <a:rPr lang="sv-SE" altLang="sv-SE" sz="1200"/>
              <a:pPr algn="r"/>
              <a:t>7</a:t>
            </a:fld>
            <a:endParaRPr lang="sv-SE" altLang="sv-SE" sz="1200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5892CD11-A92E-4446-831D-FE209F4C3D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142AEF54-1B20-4705-B40B-215DBEB365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3580885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1.png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_blue_4.png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Relationship Id="rId5" Type="http://schemas.openxmlformats.org/officeDocument/2006/relationships/image" Target="file://localhost/Volumes/Centralen/HD1/Vastra%20Gotalandsregionen/VGR%2015-2735%20Utveckling%20grafisk%20profil/Mallar%202015/Powerpoint/Dekor_powerpoint/Blue/Dekor_ppt_start_blue_5.png" TargetMode="Externa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start_blue_6.png" TargetMode="External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w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1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16347EB-31A2-4D52-AE1E-01B98C397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637B4B6-6AFF-4B21-9047-FBD267776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D6E48B2-7276-4972-8DEF-75F8B57FE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F40-755E-4C3A-914F-F7E6A2D968C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733AF1F-B689-48F2-861D-B9493D233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371BB43-DE4E-48D0-AE0E-969E4B470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B7AB-4E4F-4FCF-8623-21CF5F6C686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7664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632D8F0-1E32-48DE-A5D3-5AD0F010D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3705B10D-7DE7-441E-AE87-E6CFBDE4FF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4C4ED2F-9838-4124-BEDD-C40B8B4DE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F40-755E-4C3A-914F-F7E6A2D968C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A3A0DF7-48FF-4D46-B35D-03D073CFB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D8B5888-0625-46E1-8886-325BA79E4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B7AB-4E4F-4FCF-8623-21CF5F6C686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74329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8B9EBCF5-67DC-4A9C-8343-BB2107178F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1A4B2F15-969C-44F4-BE47-FB520CDEB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B2EEC5A-0ED6-4BA9-BAEA-7A605A7B9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F40-755E-4C3A-914F-F7E6A2D968C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E552E91-D90E-47F4-9705-A761A04E7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187BCAD-5D65-41FB-81B2-5829EAEDE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B7AB-4E4F-4FCF-8623-21CF5F6C686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88936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0" y="6630666"/>
            <a:ext cx="12188421" cy="23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62465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1283383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2000" cy="4967817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" y="4968203"/>
            <a:ext cx="12196795" cy="191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034" y="5920318"/>
            <a:ext cx="2377017" cy="48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720000" y="5356800"/>
            <a:ext cx="7941649" cy="1142400"/>
          </a:xfrm>
        </p:spPr>
        <p:txBody>
          <a:bodyPr lIns="0" tIns="0" rIns="0" bIns="0" anchor="ctr" anchorCtr="0"/>
          <a:lstStyle>
            <a:lvl1pPr algn="l">
              <a:defRPr sz="5333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</p:spTree>
    <p:extLst>
      <p:ext uri="{BB962C8B-B14F-4D97-AF65-F5344CB8AC3E}">
        <p14:creationId xmlns:p14="http://schemas.microsoft.com/office/powerpoint/2010/main" val="1495395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624000"/>
          </a:xfrm>
          <a:noFill/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Rubrik 1"/>
          <p:cNvSpPr>
            <a:spLocks noGrp="1"/>
          </p:cNvSpPr>
          <p:nvPr>
            <p:ph type="ctrTitle" hasCustomPrompt="1"/>
          </p:nvPr>
        </p:nvSpPr>
        <p:spPr>
          <a:xfrm>
            <a:off x="787200" y="1051200"/>
            <a:ext cx="10972800" cy="1142400"/>
          </a:xfrm>
        </p:spPr>
        <p:txBody>
          <a:bodyPr lIns="0" tIns="0" rIns="0" bIns="0" anchor="ctr" anchorCtr="0"/>
          <a:lstStyle>
            <a:lvl1pPr algn="l">
              <a:defRPr sz="5333" baseline="0"/>
            </a:lvl1pPr>
          </a:lstStyle>
          <a:p>
            <a:r>
              <a:rPr lang="sv-SE"/>
              <a:t>Välj vit eller svart text för kontrast</a:t>
            </a:r>
          </a:p>
        </p:txBody>
      </p:sp>
      <p:sp>
        <p:nvSpPr>
          <p:cNvPr id="4" name="Platshållare för text 6"/>
          <p:cNvSpPr>
            <a:spLocks noGrp="1"/>
          </p:cNvSpPr>
          <p:nvPr>
            <p:ph type="body" sz="quarter" idx="14" hasCustomPrompt="1"/>
          </p:nvPr>
        </p:nvSpPr>
        <p:spPr>
          <a:xfrm>
            <a:off x="9072000" y="5918400"/>
            <a:ext cx="2376000" cy="484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68807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_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2034"/>
            <a:ext cx="12196797" cy="6862732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719999" y="4296000"/>
            <a:ext cx="10793180" cy="1344000"/>
          </a:xfrm>
        </p:spPr>
        <p:txBody>
          <a:bodyPr lIns="0" tIns="0" rIns="0" bIns="0" anchor="ctr" anchorCtr="0"/>
          <a:lstStyle>
            <a:lvl1pPr algn="l">
              <a:defRPr sz="5333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-3" y="1828152"/>
            <a:ext cx="12192000" cy="211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7478" y="5920318"/>
            <a:ext cx="2377017" cy="48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965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E533B182-38B4-4A77-B5DA-DF4D8361BB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7"/>
            <a:ext cx="12192000" cy="6852646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838200" y="4094384"/>
            <a:ext cx="10791767" cy="1536000"/>
          </a:xfrm>
        </p:spPr>
        <p:txBody>
          <a:bodyPr lIns="0" tIns="0" rIns="0" bIns="0" anchor="ctr" anchorCtr="0"/>
          <a:lstStyle>
            <a:lvl1pPr algn="l">
              <a:defRPr sz="5333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pic>
        <p:nvPicPr>
          <p:cNvPr id="5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9840" y="5722291"/>
            <a:ext cx="2377017" cy="48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0" y="3981157"/>
            <a:ext cx="12236389" cy="231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036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_A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2298"/>
            <a:ext cx="12239061" cy="724204"/>
          </a:xfrm>
          <a:prstGeom prst="rect">
            <a:avLst/>
          </a:prstGeom>
        </p:spPr>
      </p:pic>
      <p:sp>
        <p:nvSpPr>
          <p:cNvPr id="8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0" y="1828152"/>
            <a:ext cx="3888000" cy="211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Platshållare för bild 9"/>
          <p:cNvSpPr>
            <a:spLocks noGrp="1"/>
          </p:cNvSpPr>
          <p:nvPr>
            <p:ph type="pic" sz="quarter" idx="16"/>
          </p:nvPr>
        </p:nvSpPr>
        <p:spPr>
          <a:xfrm>
            <a:off x="4152000" y="1828152"/>
            <a:ext cx="3888000" cy="211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7"/>
          </p:nvPr>
        </p:nvSpPr>
        <p:spPr>
          <a:xfrm>
            <a:off x="8304000" y="1828152"/>
            <a:ext cx="3888000" cy="211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1" name="Rubrik 1"/>
          <p:cNvSpPr>
            <a:spLocks noGrp="1"/>
          </p:cNvSpPr>
          <p:nvPr>
            <p:ph type="ctrTitle" hasCustomPrompt="1"/>
          </p:nvPr>
        </p:nvSpPr>
        <p:spPr>
          <a:xfrm>
            <a:off x="712347" y="4222070"/>
            <a:ext cx="8377519" cy="835260"/>
          </a:xfrm>
        </p:spPr>
        <p:txBody>
          <a:bodyPr lIns="0" tIns="0" rIns="0" bIns="0" anchor="t" anchorCtr="0">
            <a:normAutofit/>
          </a:bodyPr>
          <a:lstStyle>
            <a:lvl1pPr algn="l">
              <a:defRPr sz="4267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lägga till rubrik</a:t>
            </a:r>
          </a:p>
        </p:txBody>
      </p:sp>
      <p:pic>
        <p:nvPicPr>
          <p:cNvPr id="12" name="Picture 8" descr="Västra Götalandsregionen" title="Västra Götalandsregionen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4180" y="4309587"/>
            <a:ext cx="2377017" cy="48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71467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50901" y="6191147"/>
            <a:ext cx="162890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/>
              <a:t>2018-11-08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22730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>
                <a:solidFill>
                  <a:srgbClr val="000000"/>
                </a:solidFill>
              </a:rPr>
              <a:t>2018-11-08</a:t>
            </a: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Regional modell för lärande system</a:t>
            </a:r>
          </a:p>
        </p:txBody>
      </p:sp>
      <p:sp>
        <p:nvSpPr>
          <p:cNvPr id="5" name="Platshållare för innehåll 2"/>
          <p:cNvSpPr>
            <a:spLocks noGrp="1"/>
          </p:cNvSpPr>
          <p:nvPr>
            <p:ph idx="1"/>
          </p:nvPr>
        </p:nvSpPr>
        <p:spPr>
          <a:xfrm>
            <a:off x="710400" y="2400000"/>
            <a:ext cx="10771200" cy="3600000"/>
          </a:xfrm>
        </p:spPr>
        <p:txBody>
          <a:bodyPr numCol="2" spcCol="18000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033318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9803F6-6C7E-4FC9-81F4-3618B6D88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43EB73B-BC68-4785-9E13-1D0EFF2970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80294AE-4327-433F-A7AE-9659D0B63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F40-755E-4C3A-914F-F7E6A2D968C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0B66C55-86D2-4F5B-8540-3C4912C36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2FFD77-2084-48BC-BB24-CAA211A3D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B7AB-4E4F-4FCF-8623-21CF5F6C686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628927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hög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10400" y="960000"/>
            <a:ext cx="6345600" cy="1382400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0400" y="2400000"/>
            <a:ext cx="6345600" cy="36192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7488000" y="0"/>
            <a:ext cx="4704000" cy="6624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" y="6626614"/>
            <a:ext cx="12191952" cy="23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50901" y="6191147"/>
            <a:ext cx="162890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/>
              <a:t>2018-11-08</a:t>
            </a:r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321106" y="6191147"/>
            <a:ext cx="595557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/>
              <a:t>Regional modell för lärande system</a:t>
            </a:r>
          </a:p>
        </p:txBody>
      </p:sp>
    </p:spTree>
    <p:extLst>
      <p:ext uri="{BB962C8B-B14F-4D97-AF65-F5344CB8AC3E}">
        <p14:creationId xmlns:p14="http://schemas.microsoft.com/office/powerpoint/2010/main" val="3283050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10400" y="960000"/>
            <a:ext cx="5732309" cy="1382400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0400" y="2400000"/>
            <a:ext cx="5732309" cy="36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6864000" y="1315200"/>
            <a:ext cx="5328000" cy="364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0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" y="6626614"/>
            <a:ext cx="12191952" cy="23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50901" y="6191147"/>
            <a:ext cx="162890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/>
              <a:t>2018-11-08</a:t>
            </a:r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321106" y="6191147"/>
            <a:ext cx="595557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/>
              <a:t>Regional modell för lärande system</a:t>
            </a:r>
          </a:p>
        </p:txBody>
      </p:sp>
    </p:spTree>
    <p:extLst>
      <p:ext uri="{BB962C8B-B14F-4D97-AF65-F5344CB8AC3E}">
        <p14:creationId xmlns:p14="http://schemas.microsoft.com/office/powerpoint/2010/main" val="9487566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och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10400" y="960000"/>
            <a:ext cx="7038717" cy="1382400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0400" y="2400000"/>
            <a:ext cx="7038717" cy="36000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8208000" y="441600"/>
            <a:ext cx="3984000" cy="268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0" name="Platshållare för bild 7"/>
          <p:cNvSpPr>
            <a:spLocks noGrp="1"/>
          </p:cNvSpPr>
          <p:nvPr>
            <p:ph type="pic" sz="quarter" idx="14"/>
          </p:nvPr>
        </p:nvSpPr>
        <p:spPr>
          <a:xfrm>
            <a:off x="8208000" y="3331149"/>
            <a:ext cx="3984000" cy="268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11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" y="6626614"/>
            <a:ext cx="12191952" cy="23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50901" y="6191147"/>
            <a:ext cx="162890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/>
              <a:t>2018-11-08</a:t>
            </a:r>
          </a:p>
        </p:txBody>
      </p:sp>
      <p:sp>
        <p:nvSpPr>
          <p:cNvPr id="13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321106" y="6191147"/>
            <a:ext cx="595557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/>
              <a:t>Regional modell för lärande system</a:t>
            </a:r>
          </a:p>
        </p:txBody>
      </p:sp>
    </p:spTree>
    <p:extLst>
      <p:ext uri="{BB962C8B-B14F-4D97-AF65-F5344CB8AC3E}">
        <p14:creationId xmlns:p14="http://schemas.microsoft.com/office/powerpoint/2010/main" val="27016729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50901" y="6191147"/>
            <a:ext cx="162890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/>
              <a:t>2018-11-08</a:t>
            </a:r>
          </a:p>
        </p:txBody>
      </p:sp>
      <p:sp>
        <p:nvSpPr>
          <p:cNvPr id="7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321106" y="6191147"/>
            <a:ext cx="595557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/>
              <a:t>Regional modell för lärande system</a:t>
            </a:r>
          </a:p>
        </p:txBody>
      </p:sp>
    </p:spTree>
    <p:extLst>
      <p:ext uri="{BB962C8B-B14F-4D97-AF65-F5344CB8AC3E}">
        <p14:creationId xmlns:p14="http://schemas.microsoft.com/office/powerpoint/2010/main" val="9898809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0" y="6630666"/>
            <a:ext cx="12188421" cy="23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62465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5149275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innehåll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0" y="3930911"/>
            <a:ext cx="5283200" cy="1069560"/>
          </a:xfrm>
          <a:prstGeom prst="rect">
            <a:avLst/>
          </a:prstGeom>
        </p:spPr>
      </p:pic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569951" y="2331600"/>
            <a:ext cx="11052099" cy="1382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</p:spTree>
    <p:extLst>
      <p:ext uri="{BB962C8B-B14F-4D97-AF65-F5344CB8AC3E}">
        <p14:creationId xmlns:p14="http://schemas.microsoft.com/office/powerpoint/2010/main" val="16335504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907" y="1865241"/>
            <a:ext cx="10972800" cy="4133056"/>
          </a:xfrm>
          <a:prstGeom prst="rect">
            <a:avLst/>
          </a:prstGeom>
        </p:spPr>
        <p:txBody>
          <a:bodyPr/>
          <a:lstStyle>
            <a:lvl1pPr marL="225420" indent="-225420">
              <a:spcBef>
                <a:spcPts val="1800"/>
              </a:spcBef>
              <a:buClr>
                <a:schemeClr val="tx2"/>
              </a:buClr>
              <a:buFont typeface="Symbol" pitchFamily="18" charset="2"/>
              <a:buChar char=""/>
              <a:defRPr/>
            </a:lvl1pPr>
            <a:lvl2pPr>
              <a:spcBef>
                <a:spcPts val="1800"/>
              </a:spcBef>
              <a:defRPr/>
            </a:lvl2pPr>
            <a:lvl3pPr marL="728644" indent="-211133">
              <a:spcBef>
                <a:spcPts val="1800"/>
              </a:spcBef>
              <a:buClr>
                <a:schemeClr val="tx2"/>
              </a:buClr>
              <a:buSzPct val="90000"/>
              <a:buFont typeface="Symbol" pitchFamily="18" charset="2"/>
              <a:buChar char="·"/>
              <a:defRPr/>
            </a:lvl3pPr>
            <a:lvl4pPr marL="981050" indent="-239707">
              <a:spcBef>
                <a:spcPts val="1800"/>
              </a:spcBef>
              <a:defRPr/>
            </a:lvl4pPr>
            <a:lvl5pPr marL="1219170" indent="-225420">
              <a:spcBef>
                <a:spcPts val="1800"/>
              </a:spcBef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52967" y="6619876"/>
            <a:ext cx="670984" cy="2079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0E9AD42-C178-4DDF-86C3-EDC77BEDCFC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0576" y="35415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34492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95" imgH="392" progId="TCLayout.ActiveDocument.1">
                  <p:embed/>
                </p:oleObj>
              </mc:Choice>
              <mc:Fallback>
                <p:oleObj name="think-cell Slide" r:id="rId4" imgW="395" imgH="392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4234" y="447223"/>
            <a:ext cx="9609825" cy="1231392"/>
          </a:xfrm>
        </p:spPr>
        <p:txBody>
          <a:bodyPr/>
          <a:lstStyle>
            <a:lvl1pPr>
              <a:defRPr sz="2800"/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64233" y="2067824"/>
            <a:ext cx="9609825" cy="373859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>
                <a:solidFill>
                  <a:prstClr val="black"/>
                </a:solidFill>
              </a:rPr>
              <a:t>2018-11-08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>
                <a:solidFill>
                  <a:prstClr val="black"/>
                </a:solidFill>
              </a:rPr>
              <a:t>Regional modell för lärande system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C9B0E5-37D7-412E-A162-6A236BADC197}" type="slidenum">
              <a:rPr lang="sv-SE" smtClean="0">
                <a:solidFill>
                  <a:prstClr val="black"/>
                </a:solidFill>
              </a:rPr>
              <a:pPr/>
              <a:t>‹#›</a:t>
            </a:fld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  <p:custDataLst>
              <p:tags r:id="rId2"/>
            </p:custDataLst>
          </p:nvPr>
        </p:nvSpPr>
        <p:spPr>
          <a:xfrm>
            <a:off x="664232" y="5886155"/>
            <a:ext cx="8096981" cy="500062"/>
          </a:xfrm>
        </p:spPr>
        <p:txBody>
          <a:bodyPr anchor="b" anchorCtr="0"/>
          <a:lstStyle>
            <a:lvl1pPr marL="615950" indent="-615950" defTabSz="627063">
              <a:lnSpc>
                <a:spcPts val="900"/>
              </a:lnSpc>
              <a:spcAft>
                <a:spcPts val="0"/>
              </a:spcAft>
              <a:tabLst>
                <a:tab pos="469900" algn="r"/>
                <a:tab pos="627063" algn="l"/>
              </a:tabLst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615950" lvl="0" indent="-615950" defTabSz="627063">
              <a:lnSpc>
                <a:spcPts val="1000"/>
              </a:lnSpc>
              <a:spcAft>
                <a:spcPts val="0"/>
              </a:spcAft>
              <a:tabLst>
                <a:tab pos="469900" algn="r"/>
                <a:tab pos="627063" algn="l"/>
              </a:tabLst>
            </a:pPr>
            <a:r>
              <a:rPr lang="sv-SE" sz="1000" dirty="0">
                <a:ea typeface="Verdana" pitchFamily="34" charset="0"/>
                <a:cs typeface="Verdana" pitchFamily="34" charset="0"/>
              </a:rPr>
              <a:t>	Not:	</a:t>
            </a:r>
            <a:r>
              <a:rPr lang="sv-SE" sz="1000" dirty="0" err="1">
                <a:ea typeface="Verdana" pitchFamily="34" charset="0"/>
                <a:cs typeface="Verdana" pitchFamily="34" charset="0"/>
              </a:rPr>
              <a:t>xxxxxx</a:t>
            </a:r>
            <a:endParaRPr lang="sv-SE" sz="1000" dirty="0">
              <a:ea typeface="Verdana" pitchFamily="34" charset="0"/>
              <a:cs typeface="Verdana" pitchFamily="34" charset="0"/>
            </a:endParaRPr>
          </a:p>
          <a:p>
            <a:pPr marL="615950" lvl="0" indent="-615950" defTabSz="627063">
              <a:lnSpc>
                <a:spcPts val="1000"/>
              </a:lnSpc>
              <a:spcAft>
                <a:spcPts val="0"/>
              </a:spcAft>
              <a:tabLst>
                <a:tab pos="469900" algn="r"/>
                <a:tab pos="627063" algn="l"/>
              </a:tabLst>
            </a:pPr>
            <a:r>
              <a:rPr lang="sv-SE" sz="1000" dirty="0">
                <a:ea typeface="Verdana" pitchFamily="34" charset="0"/>
                <a:cs typeface="Verdana" pitchFamily="34" charset="0"/>
              </a:rPr>
              <a:t>	*	xxx</a:t>
            </a:r>
          </a:p>
          <a:p>
            <a:pPr marL="615950" lvl="0" indent="-615950" defTabSz="627063">
              <a:lnSpc>
                <a:spcPts val="1000"/>
              </a:lnSpc>
              <a:spcAft>
                <a:spcPts val="0"/>
              </a:spcAft>
              <a:tabLst>
                <a:tab pos="469900" algn="r"/>
                <a:tab pos="627063" algn="l"/>
              </a:tabLst>
            </a:pPr>
            <a:r>
              <a:rPr lang="sv-SE" sz="1000" dirty="0">
                <a:ea typeface="Verdana" pitchFamily="34" charset="0"/>
                <a:cs typeface="Verdana" pitchFamily="34" charset="0"/>
              </a:rPr>
              <a:t>	Källa:	</a:t>
            </a:r>
            <a:r>
              <a:rPr lang="sv-SE" sz="1000" dirty="0" err="1">
                <a:ea typeface="Verdana" pitchFamily="34" charset="0"/>
                <a:cs typeface="Verdana" pitchFamily="34" charset="0"/>
              </a:rPr>
              <a:t>xxxx</a:t>
            </a:r>
            <a:endParaRPr lang="sv-SE" sz="1000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3358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1" y="6630668"/>
            <a:ext cx="12188421" cy="23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0" y="2"/>
            <a:ext cx="12192000" cy="662465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39477456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>
                <a:solidFill>
                  <a:srgbClr val="000000"/>
                </a:solidFill>
              </a:rPr>
              <a:t>2018-11-08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Regional modell för lärande system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377"/>
            <a:fld id="{976C7502-6179-2341-86D3-55FE1F28705C}" type="slidenum">
              <a:rPr lang="sv-SE" smtClean="0">
                <a:solidFill>
                  <a:srgbClr val="000000"/>
                </a:solidFill>
              </a:rPr>
              <a:pPr defTabSz="914377"/>
              <a:t>‹#›</a:t>
            </a:fld>
            <a:endParaRPr 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657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4B5EEF9-5DCB-49C8-BCF5-48FD352FE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48A5293-1024-41DE-89B2-C7764FB526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EC52828-BCD6-4EAD-A31B-10219990F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F40-755E-4C3A-914F-F7E6A2D968C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359BC42-AA9F-49DB-A608-806F8A665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653A151-189B-4FD9-B78D-34AC2AB2F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B7AB-4E4F-4FCF-8623-21CF5F6C686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048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1" y="6630667"/>
            <a:ext cx="12188421" cy="23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0" y="1"/>
            <a:ext cx="12192000" cy="662465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1690268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A638DF0-A1BC-446D-A3CB-41044970D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407130E-BE4C-4736-AE6B-EB47A57439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854DF5D-B460-4C3F-8B53-4C6467215A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D3D0A3F-BF51-40BB-81B5-8281B5F44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F40-755E-4C3A-914F-F7E6A2D968C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4691DF6-69CF-4744-8174-D51BF0BF0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EEDA049D-5016-4226-AA0B-4674E9823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B7AB-4E4F-4FCF-8623-21CF5F6C686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16870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D08B343-B642-495C-BF8F-64A86CB33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B482087-6A23-4464-8D05-4772DA221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BB9B67B-7D32-4438-9076-11AB5B21CB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D57ACBB-7A59-463F-A08B-1C6CD58C6C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10D6F424-903B-4641-BD99-3A3FC75B94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9BCEAE5A-82A1-4BE1-99BE-BAB97CB56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F40-755E-4C3A-914F-F7E6A2D968C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ED1A18D5-4940-4218-9AE2-A71210831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8A109D8F-EA82-4A44-9A37-901C2C180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B7AB-4E4F-4FCF-8623-21CF5F6C686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8223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F2E8BB2-2223-43FD-90B5-131AF6A7B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ACB81F1A-881E-406A-AED8-E7470E675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F40-755E-4C3A-914F-F7E6A2D968C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2E3C51B-6975-4447-856A-2488F5A7C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D5AA2E1-73D0-47D3-A87C-8F44AE1A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B7AB-4E4F-4FCF-8623-21CF5F6C686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0500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372E081-C28D-4139-AEDE-CC7167304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F40-755E-4C3A-914F-F7E6A2D968C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3316AF21-8FB4-4E74-830D-DF7F4EB92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42DDA160-0C0B-42DC-85E0-8AA101D0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B7AB-4E4F-4FCF-8623-21CF5F6C686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5367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A9DD9EA-79F9-493D-8E5F-2AE48A9C0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180F51D-5794-4A01-AA89-3C1F02B70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C2EC8348-B60B-498E-8671-DC0CC3748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550B4AD0-E64E-4AA4-8099-2A34048F8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F40-755E-4C3A-914F-F7E6A2D968C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836C14F-4BE7-49CC-AADE-BD3C1FAAC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ADCF232F-C921-414A-B295-6A8C0EFD4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B7AB-4E4F-4FCF-8623-21CF5F6C686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7717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DC7E1FA-178D-46AD-A99B-BFE90E3EF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C223E4E5-3499-4D32-AC2F-4648D968A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1272751-5BE8-4372-A8FE-C640A6408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CF4AE54-3608-42EA-8C9E-EDF38F779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9CF40-755E-4C3A-914F-F7E6A2D968C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D8E7443-25F7-4D72-8EEC-81CBB9382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D545F64C-8522-47B0-B187-29AD4D11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B7AB-4E4F-4FCF-8623-21CF5F6C686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6157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image" Target="file://localhost/Volumes/Centralen/HD1/Vastra%20Gotalandsregionen/VGR%2015-2735%20Utveckling%20grafisk%20profil/Mallar%202015/Powerpoint/Dekor_powerpoint/Blue/Dekor_ppt_undersidor_blue.png" TargetMode="Externa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image" Target="file://localhost/Volumes/Centralen/HD1/Vastra%20Gotalandsregionen/VGR%2015-2735%20Utveckling%20grafisk%20profil/Mallar%202015/Powerpoint/Dekor_powerpoint/Blue/Bullet_blue.png" TargetMode="External"/><Relationship Id="rId10" Type="http://schemas.openxmlformats.org/officeDocument/2006/relationships/slideLayout" Target="../slideLayouts/slideLayout2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B7966E06-5E81-4CFD-99F2-D0FC88C4D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106B771-C026-4FCB-879C-3BB238728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44656D0-7458-4996-B42F-9414F8AF13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9CF40-755E-4C3A-914F-F7E6A2D968C6}" type="datetimeFigureOut">
              <a:rPr lang="sv-SE" smtClean="0"/>
              <a:t>2021-09-06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2F5AC05-4B74-4B33-8209-BDC12E7F3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EE6FAA5-0971-4AD0-8BFF-11D33F7F6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7B7AB-4E4F-4FCF-8623-21CF5F6C686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713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710400" y="960000"/>
            <a:ext cx="10771200" cy="13824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10400" y="2400000"/>
            <a:ext cx="10771200" cy="3600000"/>
          </a:xfrm>
          <a:prstGeom prst="rect">
            <a:avLst/>
          </a:prstGeom>
        </p:spPr>
        <p:txBody>
          <a:bodyPr vert="horz" lIns="0" tIns="0" rIns="0" bIns="0" spcCol="180000" rtlCol="0">
            <a:no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7" name="Bildobjekt 4"/>
          <p:cNvPicPr>
            <a:picLocks noChangeAspect="1"/>
          </p:cNvPicPr>
          <p:nvPr/>
        </p:nvPicPr>
        <p:blipFill>
          <a:blip r:embed="rId20" r:link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" y="6626020"/>
            <a:ext cx="12195760" cy="23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50901" y="6191147"/>
            <a:ext cx="162890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pPr defTabSz="914377"/>
            <a:r>
              <a:rPr lang="sv-SE">
                <a:solidFill>
                  <a:srgbClr val="000000"/>
                </a:solidFill>
              </a:rPr>
              <a:t>2018-11-08</a:t>
            </a:r>
          </a:p>
        </p:txBody>
      </p:sp>
      <p:sp>
        <p:nvSpPr>
          <p:cNvPr id="9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321106" y="6191147"/>
            <a:ext cx="595557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pPr defTabSz="914377"/>
            <a:r>
              <a:rPr lang="sv-SE"/>
              <a:t>Regional modell för lärande system</a:t>
            </a:r>
          </a:p>
        </p:txBody>
      </p:sp>
    </p:spTree>
    <p:extLst>
      <p:ext uri="{BB962C8B-B14F-4D97-AF65-F5344CB8AC3E}">
        <p14:creationId xmlns:p14="http://schemas.microsoft.com/office/powerpoint/2010/main" val="390834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472" marR="0" indent="-480472" algn="l" defTabSz="914377" rtl="0" eaLnBrk="1" fontAlgn="auto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Blip>
          <a:blip r:embed="rId22" r:link="rId23"/>
        </a:buBlip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19649" marR="0" indent="-241294" algn="l" defTabSz="914377" rtl="0" eaLnBrk="1" fontAlgn="auto" latinLnBrk="0" hangingPunct="1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54593" marR="0" indent="-234945" algn="l" defTabSz="914377" rtl="0" eaLnBrk="1" fontAlgn="auto" latinLnBrk="0" hangingPunct="1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003" marR="0" indent="-243411" algn="l" defTabSz="914377" rtl="0" eaLnBrk="1" fontAlgn="auto" latinLnBrk="0" hangingPunct="1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0831" marR="0" indent="-232828" algn="l" defTabSz="914377" rtl="0" eaLnBrk="1" fontAlgn="auto" latinLnBrk="0" hangingPunct="1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‒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e-skyddad.vgregion.se/sites/sy-sas-processorganisation/_layouts/15/WopiFrame.aspx?sourcedoc=%7b83161F90-8049-4744-AF6E-C13A137F9DF8%7d&amp;file=Processberedningsunderlag.xlsx&amp;action=defaul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samarbete-skyddad.vgregion.se/sites/sy-sas-processorganisation/_layouts/15/DocIdRedir.aspx?ID=SAS171-2040961832-29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6762812-52C8-45C8-A284-5A51F937E1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Bilaga 1 Organisationsbild</a:t>
            </a:r>
            <a:br>
              <a:rPr lang="sv-SE" dirty="0"/>
            </a:br>
            <a:r>
              <a:rPr lang="sv-SE" sz="3100" dirty="0"/>
              <a:t>SÄS processmodell för vårdverksamhet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7562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ktangel 62">
            <a:extLst>
              <a:ext uri="{FF2B5EF4-FFF2-40B4-BE49-F238E27FC236}">
                <a16:creationId xmlns:a16="http://schemas.microsoft.com/office/drawing/2014/main" id="{4C630997-61CC-463D-AD71-D302FAC4918A}"/>
              </a:ext>
            </a:extLst>
          </p:cNvPr>
          <p:cNvSpPr/>
          <p:nvPr/>
        </p:nvSpPr>
        <p:spPr>
          <a:xfrm>
            <a:off x="-9206" y="1"/>
            <a:ext cx="2543002" cy="2382678"/>
          </a:xfrm>
          <a:prstGeom prst="rect">
            <a:avLst/>
          </a:prstGeom>
          <a:solidFill>
            <a:srgbClr val="E6D5F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BA5ADCA5-2A43-4399-85D9-5B82FFA341C3}"/>
              </a:ext>
            </a:extLst>
          </p:cNvPr>
          <p:cNvSpPr/>
          <p:nvPr/>
        </p:nvSpPr>
        <p:spPr>
          <a:xfrm>
            <a:off x="-9823" y="2382679"/>
            <a:ext cx="2543003" cy="42520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086A4B26-2513-4B1E-A871-DAF84DF1B4A5}"/>
              </a:ext>
            </a:extLst>
          </p:cNvPr>
          <p:cNvSpPr/>
          <p:nvPr/>
        </p:nvSpPr>
        <p:spPr>
          <a:xfrm>
            <a:off x="2533180" y="-1"/>
            <a:ext cx="9658821" cy="47740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02C88D4E-DC4A-400C-BD88-3000BAD51EDD}"/>
              </a:ext>
            </a:extLst>
          </p:cNvPr>
          <p:cNvSpPr/>
          <p:nvPr/>
        </p:nvSpPr>
        <p:spPr>
          <a:xfrm>
            <a:off x="2533180" y="4774041"/>
            <a:ext cx="9658820" cy="18607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Pil: femhörning 3">
            <a:extLst>
              <a:ext uri="{FF2B5EF4-FFF2-40B4-BE49-F238E27FC236}">
                <a16:creationId xmlns:a16="http://schemas.microsoft.com/office/drawing/2014/main" id="{80104A63-6805-4CB8-AB5A-F59F0D470A90}"/>
              </a:ext>
            </a:extLst>
          </p:cNvPr>
          <p:cNvSpPr/>
          <p:nvPr/>
        </p:nvSpPr>
        <p:spPr>
          <a:xfrm>
            <a:off x="340085" y="5360411"/>
            <a:ext cx="1914845" cy="409500"/>
          </a:xfrm>
          <a:prstGeom prst="homePlat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Regionala processteam </a:t>
            </a:r>
            <a:br>
              <a:rPr lang="sv-SE" sz="1200" b="1" dirty="0">
                <a:solidFill>
                  <a:srgbClr val="FFFFFF"/>
                </a:solidFill>
              </a:rPr>
            </a:br>
            <a:r>
              <a:rPr lang="sv-SE" sz="1200" b="1" dirty="0">
                <a:solidFill>
                  <a:srgbClr val="FFFFFF"/>
                </a:solidFill>
              </a:rPr>
              <a:t>(RPT)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1E868A3A-FE94-424F-BA77-3234C268336C}"/>
              </a:ext>
            </a:extLst>
          </p:cNvPr>
          <p:cNvSpPr/>
          <p:nvPr/>
        </p:nvSpPr>
        <p:spPr>
          <a:xfrm>
            <a:off x="331896" y="3655987"/>
            <a:ext cx="1738198" cy="37409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Regionala program-områden (RPO)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295EE9D9-960E-42DB-82F8-E3ECD0100499}"/>
              </a:ext>
            </a:extLst>
          </p:cNvPr>
          <p:cNvSpPr txBox="1"/>
          <p:nvPr/>
        </p:nvSpPr>
        <p:spPr>
          <a:xfrm rot="5400000">
            <a:off x="10454915" y="2049193"/>
            <a:ext cx="2809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b="1" dirty="0"/>
              <a:t>Sjukhusövergripande process</a:t>
            </a:r>
          </a:p>
        </p:txBody>
      </p:sp>
      <p:sp>
        <p:nvSpPr>
          <p:cNvPr id="50" name="textruta 49">
            <a:extLst>
              <a:ext uri="{FF2B5EF4-FFF2-40B4-BE49-F238E27FC236}">
                <a16:creationId xmlns:a16="http://schemas.microsoft.com/office/drawing/2014/main" id="{184161E6-1B95-4ECE-BF5E-75AA28533A5F}"/>
              </a:ext>
            </a:extLst>
          </p:cNvPr>
          <p:cNvSpPr txBox="1"/>
          <p:nvPr/>
        </p:nvSpPr>
        <p:spPr>
          <a:xfrm rot="5400000">
            <a:off x="11202395" y="5534289"/>
            <a:ext cx="154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b="1" dirty="0"/>
              <a:t>Klinikprocess</a:t>
            </a:r>
          </a:p>
        </p:txBody>
      </p:sp>
      <p:sp>
        <p:nvSpPr>
          <p:cNvPr id="52" name="textruta 51">
            <a:extLst>
              <a:ext uri="{FF2B5EF4-FFF2-40B4-BE49-F238E27FC236}">
                <a16:creationId xmlns:a16="http://schemas.microsoft.com/office/drawing/2014/main" id="{EA77DFBF-3D16-449A-BA94-5E2B330D576B}"/>
              </a:ext>
            </a:extLst>
          </p:cNvPr>
          <p:cNvSpPr txBox="1"/>
          <p:nvPr/>
        </p:nvSpPr>
        <p:spPr>
          <a:xfrm>
            <a:off x="47834" y="2727393"/>
            <a:ext cx="877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dirty="0"/>
              <a:t>Region</a:t>
            </a:r>
          </a:p>
        </p:txBody>
      </p:sp>
      <p:sp>
        <p:nvSpPr>
          <p:cNvPr id="54" name="textruta 53">
            <a:extLst>
              <a:ext uri="{FF2B5EF4-FFF2-40B4-BE49-F238E27FC236}">
                <a16:creationId xmlns:a16="http://schemas.microsoft.com/office/drawing/2014/main" id="{B1A244D9-DAF2-4098-8441-2A6B4E525E74}"/>
              </a:ext>
            </a:extLst>
          </p:cNvPr>
          <p:cNvSpPr txBox="1"/>
          <p:nvPr/>
        </p:nvSpPr>
        <p:spPr>
          <a:xfrm>
            <a:off x="2446900" y="64254"/>
            <a:ext cx="4370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b="1" dirty="0"/>
              <a:t>SÄS processorganisation</a:t>
            </a:r>
          </a:p>
        </p:txBody>
      </p:sp>
      <p:cxnSp>
        <p:nvCxnSpPr>
          <p:cNvPr id="57" name="Rak koppling 56">
            <a:extLst>
              <a:ext uri="{FF2B5EF4-FFF2-40B4-BE49-F238E27FC236}">
                <a16:creationId xmlns:a16="http://schemas.microsoft.com/office/drawing/2014/main" id="{B5082F54-7D61-42BB-BB25-2B7E8A0F9A27}"/>
              </a:ext>
            </a:extLst>
          </p:cNvPr>
          <p:cNvCxnSpPr>
            <a:cxnSpLocks/>
            <a:stCxn id="6" idx="2"/>
            <a:endCxn id="4" idx="0"/>
          </p:cNvCxnSpPr>
          <p:nvPr/>
        </p:nvCxnSpPr>
        <p:spPr>
          <a:xfrm flipH="1">
            <a:off x="1195133" y="4030080"/>
            <a:ext cx="5862" cy="133033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ktangel 42">
            <a:extLst>
              <a:ext uri="{FF2B5EF4-FFF2-40B4-BE49-F238E27FC236}">
                <a16:creationId xmlns:a16="http://schemas.microsoft.com/office/drawing/2014/main" id="{8486915F-61A7-4C95-A7A4-D3AD3D233E33}"/>
              </a:ext>
            </a:extLst>
          </p:cNvPr>
          <p:cNvSpPr/>
          <p:nvPr/>
        </p:nvSpPr>
        <p:spPr>
          <a:xfrm>
            <a:off x="354900" y="1291672"/>
            <a:ext cx="1683624" cy="36430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Nationella program-områden (NPO)</a:t>
            </a:r>
          </a:p>
        </p:txBody>
      </p:sp>
      <p:cxnSp>
        <p:nvCxnSpPr>
          <p:cNvPr id="44" name="Rak koppling 43">
            <a:extLst>
              <a:ext uri="{FF2B5EF4-FFF2-40B4-BE49-F238E27FC236}">
                <a16:creationId xmlns:a16="http://schemas.microsoft.com/office/drawing/2014/main" id="{DB43D6BC-DD7D-4E8F-8F32-7380AAD940BB}"/>
              </a:ext>
            </a:extLst>
          </p:cNvPr>
          <p:cNvCxnSpPr>
            <a:cxnSpLocks/>
            <a:stCxn id="43" idx="2"/>
            <a:endCxn id="6" idx="0"/>
          </p:cNvCxnSpPr>
          <p:nvPr/>
        </p:nvCxnSpPr>
        <p:spPr>
          <a:xfrm>
            <a:off x="1196712" y="1655974"/>
            <a:ext cx="4283" cy="200001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ruta 60">
            <a:extLst>
              <a:ext uri="{FF2B5EF4-FFF2-40B4-BE49-F238E27FC236}">
                <a16:creationId xmlns:a16="http://schemas.microsoft.com/office/drawing/2014/main" id="{BF3E6CD1-A17A-464E-9E91-1C3BFD1A1287}"/>
              </a:ext>
            </a:extLst>
          </p:cNvPr>
          <p:cNvSpPr txBox="1"/>
          <p:nvPr/>
        </p:nvSpPr>
        <p:spPr>
          <a:xfrm>
            <a:off x="47833" y="279576"/>
            <a:ext cx="1153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dirty="0"/>
              <a:t>Nationellt</a:t>
            </a:r>
          </a:p>
        </p:txBody>
      </p:sp>
      <p:cxnSp>
        <p:nvCxnSpPr>
          <p:cNvPr id="84" name="Koppling: vinklad 83">
            <a:extLst>
              <a:ext uri="{FF2B5EF4-FFF2-40B4-BE49-F238E27FC236}">
                <a16:creationId xmlns:a16="http://schemas.microsoft.com/office/drawing/2014/main" id="{2149C392-A196-4912-B189-98D518C9F941}"/>
              </a:ext>
            </a:extLst>
          </p:cNvPr>
          <p:cNvCxnSpPr>
            <a:cxnSpLocks/>
            <a:stCxn id="64" idx="1"/>
            <a:endCxn id="4" idx="3"/>
          </p:cNvCxnSpPr>
          <p:nvPr/>
        </p:nvCxnSpPr>
        <p:spPr>
          <a:xfrm rot="10800000" flipV="1">
            <a:off x="2254930" y="3274823"/>
            <a:ext cx="2771912" cy="2290337"/>
          </a:xfrm>
          <a:prstGeom prst="bentConnector3">
            <a:avLst>
              <a:gd name="adj1" fmla="val 47060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Koppling: vinklad 88">
            <a:extLst>
              <a:ext uri="{FF2B5EF4-FFF2-40B4-BE49-F238E27FC236}">
                <a16:creationId xmlns:a16="http://schemas.microsoft.com/office/drawing/2014/main" id="{0DF7AAD2-21FF-4916-A37C-6F4E8598836C}"/>
              </a:ext>
            </a:extLst>
          </p:cNvPr>
          <p:cNvCxnSpPr>
            <a:cxnSpLocks/>
            <a:stCxn id="75" idx="1"/>
            <a:endCxn id="4" idx="3"/>
          </p:cNvCxnSpPr>
          <p:nvPr/>
        </p:nvCxnSpPr>
        <p:spPr>
          <a:xfrm rot="10800000">
            <a:off x="2254930" y="5565162"/>
            <a:ext cx="2771912" cy="583521"/>
          </a:xfrm>
          <a:prstGeom prst="bentConnector3">
            <a:avLst>
              <a:gd name="adj1" fmla="val 47060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Rak koppling 99">
            <a:extLst>
              <a:ext uri="{FF2B5EF4-FFF2-40B4-BE49-F238E27FC236}">
                <a16:creationId xmlns:a16="http://schemas.microsoft.com/office/drawing/2014/main" id="{07F3E1D0-91F4-4A3D-81C8-D4B450E861FB}"/>
              </a:ext>
            </a:extLst>
          </p:cNvPr>
          <p:cNvCxnSpPr/>
          <p:nvPr/>
        </p:nvCxnSpPr>
        <p:spPr>
          <a:xfrm>
            <a:off x="2533180" y="0"/>
            <a:ext cx="0" cy="66347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Rektangel: rundade hörn 104">
            <a:extLst>
              <a:ext uri="{FF2B5EF4-FFF2-40B4-BE49-F238E27FC236}">
                <a16:creationId xmlns:a16="http://schemas.microsoft.com/office/drawing/2014/main" id="{6692884C-45F2-40CC-B3FF-342E6761E757}"/>
              </a:ext>
            </a:extLst>
          </p:cNvPr>
          <p:cNvSpPr/>
          <p:nvPr/>
        </p:nvSpPr>
        <p:spPr>
          <a:xfrm>
            <a:off x="9273978" y="95624"/>
            <a:ext cx="900000" cy="1800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Forum</a:t>
            </a:r>
            <a:endParaRPr lang="sv-SE" sz="1000" dirty="0"/>
          </a:p>
        </p:txBody>
      </p:sp>
      <p:sp>
        <p:nvSpPr>
          <p:cNvPr id="106" name="Rektangel 105">
            <a:extLst>
              <a:ext uri="{FF2B5EF4-FFF2-40B4-BE49-F238E27FC236}">
                <a16:creationId xmlns:a16="http://schemas.microsoft.com/office/drawing/2014/main" id="{4EA9AAFF-EC0C-4224-8BD4-B5EF8E288009}"/>
              </a:ext>
            </a:extLst>
          </p:cNvPr>
          <p:cNvSpPr/>
          <p:nvPr/>
        </p:nvSpPr>
        <p:spPr>
          <a:xfrm>
            <a:off x="10258886" y="95624"/>
            <a:ext cx="900000" cy="1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Processroll</a:t>
            </a:r>
            <a:endParaRPr lang="sv-SE" sz="1000" dirty="0"/>
          </a:p>
        </p:txBody>
      </p:sp>
      <p:sp>
        <p:nvSpPr>
          <p:cNvPr id="107" name="Rektangel 106">
            <a:extLst>
              <a:ext uri="{FF2B5EF4-FFF2-40B4-BE49-F238E27FC236}">
                <a16:creationId xmlns:a16="http://schemas.microsoft.com/office/drawing/2014/main" id="{5D4B70C9-7254-4E5C-AE8F-F0FF558D089D}"/>
              </a:ext>
            </a:extLst>
          </p:cNvPr>
          <p:cNvSpPr/>
          <p:nvPr/>
        </p:nvSpPr>
        <p:spPr>
          <a:xfrm>
            <a:off x="11230206" y="97724"/>
            <a:ext cx="900000" cy="18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Linjeroll</a:t>
            </a:r>
          </a:p>
        </p:txBody>
      </p:sp>
      <p:cxnSp>
        <p:nvCxnSpPr>
          <p:cNvPr id="119" name="Koppling: vinklad 118">
            <a:extLst>
              <a:ext uri="{FF2B5EF4-FFF2-40B4-BE49-F238E27FC236}">
                <a16:creationId xmlns:a16="http://schemas.microsoft.com/office/drawing/2014/main" id="{3538393F-1AD8-4531-B104-C56C0E365BA8}"/>
              </a:ext>
            </a:extLst>
          </p:cNvPr>
          <p:cNvCxnSpPr>
            <a:cxnSpLocks/>
            <a:stCxn id="93" idx="1"/>
            <a:endCxn id="108" idx="3"/>
          </p:cNvCxnSpPr>
          <p:nvPr/>
        </p:nvCxnSpPr>
        <p:spPr>
          <a:xfrm rot="10800000">
            <a:off x="8286393" y="3743749"/>
            <a:ext cx="551342" cy="358252"/>
          </a:xfrm>
          <a:prstGeom prst="bentConnector3">
            <a:avLst>
              <a:gd name="adj1" fmla="val 50000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 2">
            <a:extLst>
              <a:ext uri="{FF2B5EF4-FFF2-40B4-BE49-F238E27FC236}">
                <a16:creationId xmlns:a16="http://schemas.microsoft.com/office/drawing/2014/main" id="{DC9A78B0-CFD0-4350-A5E2-457913342A89}"/>
              </a:ext>
            </a:extLst>
          </p:cNvPr>
          <p:cNvGrpSpPr/>
          <p:nvPr/>
        </p:nvGrpSpPr>
        <p:grpSpPr>
          <a:xfrm>
            <a:off x="2954950" y="689119"/>
            <a:ext cx="8352769" cy="5814245"/>
            <a:chOff x="3135925" y="689119"/>
            <a:chExt cx="8352769" cy="5814245"/>
          </a:xfrm>
        </p:grpSpPr>
        <p:sp>
          <p:nvSpPr>
            <p:cNvPr id="41" name="Rektangel 40">
              <a:extLst>
                <a:ext uri="{FF2B5EF4-FFF2-40B4-BE49-F238E27FC236}">
                  <a16:creationId xmlns:a16="http://schemas.microsoft.com/office/drawing/2014/main" id="{D96BE509-001C-4A62-8B10-7617C1A5A84E}"/>
                </a:ext>
              </a:extLst>
            </p:cNvPr>
            <p:cNvSpPr/>
            <p:nvPr/>
          </p:nvSpPr>
          <p:spPr>
            <a:xfrm>
              <a:off x="5207817" y="1959335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Processägare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Utsedd verksamhetschef i enlighet med RPO-struktur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Kliniköverskridande ansvar/mandat på SÄS</a:t>
              </a:r>
            </a:p>
          </p:txBody>
        </p:sp>
        <p:sp>
          <p:nvSpPr>
            <p:cNvPr id="47" name="Rektangel 46">
              <a:extLst>
                <a:ext uri="{FF2B5EF4-FFF2-40B4-BE49-F238E27FC236}">
                  <a16:creationId xmlns:a16="http://schemas.microsoft.com/office/drawing/2014/main" id="{29B7DFCC-1F83-4AA0-8915-C632BFED7A76}"/>
                </a:ext>
              </a:extLst>
            </p:cNvPr>
            <p:cNvSpPr/>
            <p:nvPr/>
          </p:nvSpPr>
          <p:spPr>
            <a:xfrm>
              <a:off x="3135925" y="1889059"/>
              <a:ext cx="1488040" cy="8741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Utvecklingsstöd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Processkoordinator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Utvecklingsledare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Utdata</a:t>
              </a:r>
            </a:p>
          </p:txBody>
        </p:sp>
        <p:sp>
          <p:nvSpPr>
            <p:cNvPr id="60" name="Rektangel: rundade hörn 59">
              <a:extLst>
                <a:ext uri="{FF2B5EF4-FFF2-40B4-BE49-F238E27FC236}">
                  <a16:creationId xmlns:a16="http://schemas.microsoft.com/office/drawing/2014/main" id="{0A228FF2-B78D-412B-83A4-9E012DEF13F0}"/>
                </a:ext>
              </a:extLst>
            </p:cNvPr>
            <p:cNvSpPr/>
            <p:nvPr/>
          </p:nvSpPr>
          <p:spPr>
            <a:xfrm>
              <a:off x="4209758" y="689119"/>
              <a:ext cx="5200261" cy="893570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Sjukhusövergripande processtyrgrupp (=Sjukhusledningen)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Huvudprocessägare = ordförande (sjukhusdirektör) </a:t>
              </a:r>
              <a:endParaRPr lang="sv-SE" sz="1000" b="1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Sjukhusövergripande prioriteringar, eskaleringsfunktion från processägare (SBAR-struktur)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Fördelning av sjukhusövergripande utvecklingsarbetet till processägare</a:t>
              </a:r>
            </a:p>
            <a:p>
              <a:endParaRPr lang="sv-SE" sz="1000" dirty="0"/>
            </a:p>
          </p:txBody>
        </p:sp>
        <p:sp>
          <p:nvSpPr>
            <p:cNvPr id="71" name="Rektangel: rundade hörn 70">
              <a:extLst>
                <a:ext uri="{FF2B5EF4-FFF2-40B4-BE49-F238E27FC236}">
                  <a16:creationId xmlns:a16="http://schemas.microsoft.com/office/drawing/2014/main" id="{546BD3C7-87B0-4D35-B26C-E31F818CB809}"/>
                </a:ext>
              </a:extLst>
            </p:cNvPr>
            <p:cNvSpPr/>
            <p:nvPr/>
          </p:nvSpPr>
          <p:spPr>
            <a:xfrm>
              <a:off x="8866065" y="1889059"/>
              <a:ext cx="2622629" cy="805023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Verksamhetsnära processtyrgrupp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Processägare = ordförande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Processledare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Berörda chefer + VÖL</a:t>
              </a:r>
            </a:p>
          </p:txBody>
        </p:sp>
        <p:sp>
          <p:nvSpPr>
            <p:cNvPr id="77" name="Pil: upp-ned 76">
              <a:extLst>
                <a:ext uri="{FF2B5EF4-FFF2-40B4-BE49-F238E27FC236}">
                  <a16:creationId xmlns:a16="http://schemas.microsoft.com/office/drawing/2014/main" id="{B34C9D60-5EBA-4A03-A05D-88443643B4A3}"/>
                </a:ext>
              </a:extLst>
            </p:cNvPr>
            <p:cNvSpPr/>
            <p:nvPr/>
          </p:nvSpPr>
          <p:spPr>
            <a:xfrm flipH="1">
              <a:off x="6741899" y="1658195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8" name="Pil: upp-ned 77">
              <a:extLst>
                <a:ext uri="{FF2B5EF4-FFF2-40B4-BE49-F238E27FC236}">
                  <a16:creationId xmlns:a16="http://schemas.microsoft.com/office/drawing/2014/main" id="{70DC8460-C8C5-49B9-A9BF-BF61DC6E09CA}"/>
                </a:ext>
              </a:extLst>
            </p:cNvPr>
            <p:cNvSpPr/>
            <p:nvPr/>
          </p:nvSpPr>
          <p:spPr>
            <a:xfrm rot="16200000" flipH="1">
              <a:off x="8587819" y="2101949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2" name="Rektangel: rundade hörn 81">
              <a:extLst>
                <a:ext uri="{FF2B5EF4-FFF2-40B4-BE49-F238E27FC236}">
                  <a16:creationId xmlns:a16="http://schemas.microsoft.com/office/drawing/2014/main" id="{C2C63FB9-71C2-4033-8813-210F73A176E6}"/>
                </a:ext>
              </a:extLst>
            </p:cNvPr>
            <p:cNvSpPr/>
            <p:nvPr/>
          </p:nvSpPr>
          <p:spPr>
            <a:xfrm>
              <a:off x="8866065" y="2869337"/>
              <a:ext cx="2622628" cy="658572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Styrrådsgrupper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Samarbetar i sakfrågor</a:t>
              </a:r>
            </a:p>
          </p:txBody>
        </p:sp>
        <p:sp>
          <p:nvSpPr>
            <p:cNvPr id="64" name="Rektangel 63">
              <a:extLst>
                <a:ext uri="{FF2B5EF4-FFF2-40B4-BE49-F238E27FC236}">
                  <a16:creationId xmlns:a16="http://schemas.microsoft.com/office/drawing/2014/main" id="{E4D08626-9832-4833-9085-D5B4CB927A30}"/>
                </a:ext>
              </a:extLst>
            </p:cNvPr>
            <p:cNvSpPr/>
            <p:nvPr/>
          </p:nvSpPr>
          <p:spPr>
            <a:xfrm>
              <a:off x="5207817" y="2986735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Processledare (inkl. bitr.)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66" name="Rektangel 65">
              <a:extLst>
                <a:ext uri="{FF2B5EF4-FFF2-40B4-BE49-F238E27FC236}">
                  <a16:creationId xmlns:a16="http://schemas.microsoft.com/office/drawing/2014/main" id="{D3698BB0-C530-4600-9FA4-BEB85F030453}"/>
                </a:ext>
              </a:extLst>
            </p:cNvPr>
            <p:cNvSpPr/>
            <p:nvPr/>
          </p:nvSpPr>
          <p:spPr>
            <a:xfrm>
              <a:off x="5202293" y="3918488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Processteam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68" name="Pil: upp-ned 67">
              <a:extLst>
                <a:ext uri="{FF2B5EF4-FFF2-40B4-BE49-F238E27FC236}">
                  <a16:creationId xmlns:a16="http://schemas.microsoft.com/office/drawing/2014/main" id="{CE9B5737-A836-4C54-AC75-EA248831F555}"/>
                </a:ext>
              </a:extLst>
            </p:cNvPr>
            <p:cNvSpPr/>
            <p:nvPr/>
          </p:nvSpPr>
          <p:spPr>
            <a:xfrm rot="16200000" flipH="1">
              <a:off x="4831831" y="2132748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9" name="Pil: upp-ned 68">
              <a:extLst>
                <a:ext uri="{FF2B5EF4-FFF2-40B4-BE49-F238E27FC236}">
                  <a16:creationId xmlns:a16="http://schemas.microsoft.com/office/drawing/2014/main" id="{2872A3CE-0570-4077-8A3E-3BABE1C73BD2}"/>
                </a:ext>
              </a:extLst>
            </p:cNvPr>
            <p:cNvSpPr/>
            <p:nvPr/>
          </p:nvSpPr>
          <p:spPr>
            <a:xfrm rot="18776446" flipH="1">
              <a:off x="4839885" y="2544193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0" name="Pil: upp-ned 69">
              <a:extLst>
                <a:ext uri="{FF2B5EF4-FFF2-40B4-BE49-F238E27FC236}">
                  <a16:creationId xmlns:a16="http://schemas.microsoft.com/office/drawing/2014/main" id="{859BABD3-9E5B-44B2-8BD1-C443FF51988D}"/>
                </a:ext>
              </a:extLst>
            </p:cNvPr>
            <p:cNvSpPr/>
            <p:nvPr/>
          </p:nvSpPr>
          <p:spPr>
            <a:xfrm flipH="1">
              <a:off x="6741899" y="2604568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3" name="Pil: upp-ned 72">
              <a:extLst>
                <a:ext uri="{FF2B5EF4-FFF2-40B4-BE49-F238E27FC236}">
                  <a16:creationId xmlns:a16="http://schemas.microsoft.com/office/drawing/2014/main" id="{1616748C-0F62-4A16-A156-6D7AD5799BCF}"/>
                </a:ext>
              </a:extLst>
            </p:cNvPr>
            <p:cNvSpPr/>
            <p:nvPr/>
          </p:nvSpPr>
          <p:spPr>
            <a:xfrm flipH="1">
              <a:off x="6741899" y="3641180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5" name="Rektangel 74">
              <a:extLst>
                <a:ext uri="{FF2B5EF4-FFF2-40B4-BE49-F238E27FC236}">
                  <a16:creationId xmlns:a16="http://schemas.microsoft.com/office/drawing/2014/main" id="{F873CDFB-785C-4219-8DCE-30F2CABE816E}"/>
                </a:ext>
              </a:extLst>
            </p:cNvPr>
            <p:cNvSpPr/>
            <p:nvPr/>
          </p:nvSpPr>
          <p:spPr>
            <a:xfrm>
              <a:off x="5207817" y="5860593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Processledare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76" name="Rektangel 75">
              <a:extLst>
                <a:ext uri="{FF2B5EF4-FFF2-40B4-BE49-F238E27FC236}">
                  <a16:creationId xmlns:a16="http://schemas.microsoft.com/office/drawing/2014/main" id="{6E3E34D4-193C-41BB-823E-E08CCD4DF499}"/>
                </a:ext>
              </a:extLst>
            </p:cNvPr>
            <p:cNvSpPr/>
            <p:nvPr/>
          </p:nvSpPr>
          <p:spPr>
            <a:xfrm>
              <a:off x="5197548" y="4901112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Processägare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Utsedd verksamhetschef i enlighet med RPO-struktur</a:t>
              </a:r>
            </a:p>
          </p:txBody>
        </p:sp>
        <p:sp>
          <p:nvSpPr>
            <p:cNvPr id="81" name="Pil: upp-ned 80">
              <a:extLst>
                <a:ext uri="{FF2B5EF4-FFF2-40B4-BE49-F238E27FC236}">
                  <a16:creationId xmlns:a16="http://schemas.microsoft.com/office/drawing/2014/main" id="{20F59892-1C98-45DC-9E80-E292E924A48C}"/>
                </a:ext>
              </a:extLst>
            </p:cNvPr>
            <p:cNvSpPr/>
            <p:nvPr/>
          </p:nvSpPr>
          <p:spPr>
            <a:xfrm flipH="1">
              <a:off x="6714068" y="5560283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6" name="Pil: upp-ned 85">
              <a:extLst>
                <a:ext uri="{FF2B5EF4-FFF2-40B4-BE49-F238E27FC236}">
                  <a16:creationId xmlns:a16="http://schemas.microsoft.com/office/drawing/2014/main" id="{748097CD-660E-4D29-8369-9CC8239CA3C9}"/>
                </a:ext>
              </a:extLst>
            </p:cNvPr>
            <p:cNvSpPr/>
            <p:nvPr/>
          </p:nvSpPr>
          <p:spPr>
            <a:xfrm rot="16200000" flipH="1">
              <a:off x="8606794" y="3104805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3" name="Rektangel 92">
              <a:extLst>
                <a:ext uri="{FF2B5EF4-FFF2-40B4-BE49-F238E27FC236}">
                  <a16:creationId xmlns:a16="http://schemas.microsoft.com/office/drawing/2014/main" id="{A3684CCF-58C3-41AE-B229-611008A11A88}"/>
                </a:ext>
              </a:extLst>
            </p:cNvPr>
            <p:cNvSpPr/>
            <p:nvPr/>
          </p:nvSpPr>
          <p:spPr>
            <a:xfrm>
              <a:off x="9018710" y="3922001"/>
              <a:ext cx="191514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1:a linjens chef/ VÖL</a:t>
              </a:r>
            </a:p>
          </p:txBody>
        </p:sp>
        <p:sp>
          <p:nvSpPr>
            <p:cNvPr id="108" name="Rektangel 107">
              <a:extLst>
                <a:ext uri="{FF2B5EF4-FFF2-40B4-BE49-F238E27FC236}">
                  <a16:creationId xmlns:a16="http://schemas.microsoft.com/office/drawing/2014/main" id="{E56F2E62-C6A5-4924-849F-24117CBFA624}"/>
                </a:ext>
              </a:extLst>
            </p:cNvPr>
            <p:cNvSpPr/>
            <p:nvPr/>
          </p:nvSpPr>
          <p:spPr>
            <a:xfrm>
              <a:off x="5139448" y="2925343"/>
              <a:ext cx="3327920" cy="1636811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3" name="Rektangel: rundade hörn 112">
              <a:extLst>
                <a:ext uri="{FF2B5EF4-FFF2-40B4-BE49-F238E27FC236}">
                  <a16:creationId xmlns:a16="http://schemas.microsoft.com/office/drawing/2014/main" id="{2DE99A2D-7F84-4EBF-B5AE-BEE573B414CE}"/>
                </a:ext>
              </a:extLst>
            </p:cNvPr>
            <p:cNvSpPr/>
            <p:nvPr/>
          </p:nvSpPr>
          <p:spPr>
            <a:xfrm>
              <a:off x="8866065" y="4910840"/>
              <a:ext cx="2622628" cy="516805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Klinikledning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Kan agera som styrgrupp</a:t>
              </a:r>
            </a:p>
          </p:txBody>
        </p:sp>
        <p:sp>
          <p:nvSpPr>
            <p:cNvPr id="114" name="Pil: upp-ned 113">
              <a:extLst>
                <a:ext uri="{FF2B5EF4-FFF2-40B4-BE49-F238E27FC236}">
                  <a16:creationId xmlns:a16="http://schemas.microsoft.com/office/drawing/2014/main" id="{20B8DE20-3335-403D-AE5E-D54F2B71405D}"/>
                </a:ext>
              </a:extLst>
            </p:cNvPr>
            <p:cNvSpPr/>
            <p:nvPr/>
          </p:nvSpPr>
          <p:spPr>
            <a:xfrm rot="16200000" flipH="1">
              <a:off x="8606794" y="5078727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2" name="Rektangel 91">
              <a:extLst>
                <a:ext uri="{FF2B5EF4-FFF2-40B4-BE49-F238E27FC236}">
                  <a16:creationId xmlns:a16="http://schemas.microsoft.com/office/drawing/2014/main" id="{12193168-2567-4CE5-8C45-56AE7BE314B6}"/>
                </a:ext>
              </a:extLst>
            </p:cNvPr>
            <p:cNvSpPr/>
            <p:nvPr/>
          </p:nvSpPr>
          <p:spPr>
            <a:xfrm>
              <a:off x="10933889" y="4096682"/>
              <a:ext cx="40853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UC</a:t>
              </a:r>
            </a:p>
          </p:txBody>
        </p:sp>
        <p:sp>
          <p:nvSpPr>
            <p:cNvPr id="122" name="Rektangel 121">
              <a:extLst>
                <a:ext uri="{FF2B5EF4-FFF2-40B4-BE49-F238E27FC236}">
                  <a16:creationId xmlns:a16="http://schemas.microsoft.com/office/drawing/2014/main" id="{FE7B53BA-4D54-46D5-AC4B-089FD516118A}"/>
                </a:ext>
              </a:extLst>
            </p:cNvPr>
            <p:cNvSpPr/>
            <p:nvPr/>
          </p:nvSpPr>
          <p:spPr>
            <a:xfrm>
              <a:off x="9018710" y="5968683"/>
              <a:ext cx="191514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1:a linjens chef/ VÖL</a:t>
              </a:r>
            </a:p>
          </p:txBody>
        </p:sp>
        <p:sp>
          <p:nvSpPr>
            <p:cNvPr id="123" name="Rektangel 122">
              <a:extLst>
                <a:ext uri="{FF2B5EF4-FFF2-40B4-BE49-F238E27FC236}">
                  <a16:creationId xmlns:a16="http://schemas.microsoft.com/office/drawing/2014/main" id="{94DC5A98-4682-4D53-9A74-5F557E58EDAC}"/>
                </a:ext>
              </a:extLst>
            </p:cNvPr>
            <p:cNvSpPr/>
            <p:nvPr/>
          </p:nvSpPr>
          <p:spPr>
            <a:xfrm>
              <a:off x="10933889" y="6143364"/>
              <a:ext cx="40853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UC</a:t>
              </a:r>
            </a:p>
          </p:txBody>
        </p:sp>
      </p:grpSp>
      <p:cxnSp>
        <p:nvCxnSpPr>
          <p:cNvPr id="126" name="Rak koppling 125">
            <a:extLst>
              <a:ext uri="{FF2B5EF4-FFF2-40B4-BE49-F238E27FC236}">
                <a16:creationId xmlns:a16="http://schemas.microsoft.com/office/drawing/2014/main" id="{4FDBF4F6-C680-4765-9C1C-66083109CE00}"/>
              </a:ext>
            </a:extLst>
          </p:cNvPr>
          <p:cNvCxnSpPr>
            <a:cxnSpLocks/>
            <a:stCxn id="75" idx="3"/>
            <a:endCxn id="122" idx="1"/>
          </p:cNvCxnSpPr>
          <p:nvPr/>
        </p:nvCxnSpPr>
        <p:spPr>
          <a:xfrm>
            <a:off x="8224144" y="6148682"/>
            <a:ext cx="613591" cy="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38C93E73-A4EB-4E29-B73F-E0B5E819AD5E}"/>
              </a:ext>
            </a:extLst>
          </p:cNvPr>
          <p:cNvCxnSpPr>
            <a:cxnSpLocks/>
          </p:cNvCxnSpPr>
          <p:nvPr/>
        </p:nvCxnSpPr>
        <p:spPr>
          <a:xfrm>
            <a:off x="2533180" y="4774040"/>
            <a:ext cx="965882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Pil: upp-ned 50">
            <a:extLst>
              <a:ext uri="{FF2B5EF4-FFF2-40B4-BE49-F238E27FC236}">
                <a16:creationId xmlns:a16="http://schemas.microsoft.com/office/drawing/2014/main" id="{CF2D5C76-5266-408E-ACF2-E449EFC415D6}"/>
              </a:ext>
            </a:extLst>
          </p:cNvPr>
          <p:cNvSpPr/>
          <p:nvPr/>
        </p:nvSpPr>
        <p:spPr>
          <a:xfrm rot="18776446" flipH="1">
            <a:off x="8382451" y="2632900"/>
            <a:ext cx="108600" cy="2160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94595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ktangel 62">
            <a:extLst>
              <a:ext uri="{FF2B5EF4-FFF2-40B4-BE49-F238E27FC236}">
                <a16:creationId xmlns:a16="http://schemas.microsoft.com/office/drawing/2014/main" id="{4C630997-61CC-463D-AD71-D302FAC4918A}"/>
              </a:ext>
            </a:extLst>
          </p:cNvPr>
          <p:cNvSpPr/>
          <p:nvPr/>
        </p:nvSpPr>
        <p:spPr>
          <a:xfrm>
            <a:off x="-9206" y="1"/>
            <a:ext cx="2543002" cy="2382678"/>
          </a:xfrm>
          <a:prstGeom prst="rect">
            <a:avLst/>
          </a:prstGeom>
          <a:solidFill>
            <a:srgbClr val="E6D5F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BA5ADCA5-2A43-4399-85D9-5B82FFA341C3}"/>
              </a:ext>
            </a:extLst>
          </p:cNvPr>
          <p:cNvSpPr/>
          <p:nvPr/>
        </p:nvSpPr>
        <p:spPr>
          <a:xfrm>
            <a:off x="-9823" y="2382679"/>
            <a:ext cx="2543003" cy="42520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086A4B26-2513-4B1E-A871-DAF84DF1B4A5}"/>
              </a:ext>
            </a:extLst>
          </p:cNvPr>
          <p:cNvSpPr/>
          <p:nvPr/>
        </p:nvSpPr>
        <p:spPr>
          <a:xfrm>
            <a:off x="2533180" y="-1"/>
            <a:ext cx="9658821" cy="47740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02C88D4E-DC4A-400C-BD88-3000BAD51EDD}"/>
              </a:ext>
            </a:extLst>
          </p:cNvPr>
          <p:cNvSpPr/>
          <p:nvPr/>
        </p:nvSpPr>
        <p:spPr>
          <a:xfrm>
            <a:off x="2533180" y="4774041"/>
            <a:ext cx="9658820" cy="18607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4" name="Pil: femhörning 3">
            <a:extLst>
              <a:ext uri="{FF2B5EF4-FFF2-40B4-BE49-F238E27FC236}">
                <a16:creationId xmlns:a16="http://schemas.microsoft.com/office/drawing/2014/main" id="{80104A63-6805-4CB8-AB5A-F59F0D470A90}"/>
              </a:ext>
            </a:extLst>
          </p:cNvPr>
          <p:cNvSpPr/>
          <p:nvPr/>
        </p:nvSpPr>
        <p:spPr>
          <a:xfrm>
            <a:off x="340085" y="5377826"/>
            <a:ext cx="1914845" cy="409500"/>
          </a:xfrm>
          <a:prstGeom prst="homePlat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Regionala processteam </a:t>
            </a:r>
            <a:br>
              <a:rPr lang="sv-SE" sz="1200" b="1" dirty="0">
                <a:solidFill>
                  <a:srgbClr val="FFFFFF"/>
                </a:solidFill>
              </a:rPr>
            </a:br>
            <a:r>
              <a:rPr lang="sv-SE" sz="1200" b="1" dirty="0">
                <a:solidFill>
                  <a:srgbClr val="FFFFFF"/>
                </a:solidFill>
              </a:rPr>
              <a:t>(RPT)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1E868A3A-FE94-424F-BA77-3234C268336C}"/>
              </a:ext>
            </a:extLst>
          </p:cNvPr>
          <p:cNvSpPr/>
          <p:nvPr/>
        </p:nvSpPr>
        <p:spPr>
          <a:xfrm>
            <a:off x="331896" y="3655987"/>
            <a:ext cx="1738198" cy="37409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Regionala program-områden (RPO)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295EE9D9-960E-42DB-82F8-E3ECD0100499}"/>
              </a:ext>
            </a:extLst>
          </p:cNvPr>
          <p:cNvSpPr txBox="1"/>
          <p:nvPr/>
        </p:nvSpPr>
        <p:spPr>
          <a:xfrm rot="5400000">
            <a:off x="10454915" y="2049193"/>
            <a:ext cx="2809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Sjukhusövergripande process</a:t>
            </a:r>
          </a:p>
        </p:txBody>
      </p:sp>
      <p:sp>
        <p:nvSpPr>
          <p:cNvPr id="50" name="textruta 49">
            <a:extLst>
              <a:ext uri="{FF2B5EF4-FFF2-40B4-BE49-F238E27FC236}">
                <a16:creationId xmlns:a16="http://schemas.microsoft.com/office/drawing/2014/main" id="{184161E6-1B95-4ECE-BF5E-75AA28533A5F}"/>
              </a:ext>
            </a:extLst>
          </p:cNvPr>
          <p:cNvSpPr txBox="1"/>
          <p:nvPr/>
        </p:nvSpPr>
        <p:spPr>
          <a:xfrm rot="5400000">
            <a:off x="11202395" y="5534289"/>
            <a:ext cx="154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Klinikprocess</a:t>
            </a:r>
          </a:p>
        </p:txBody>
      </p:sp>
      <p:sp>
        <p:nvSpPr>
          <p:cNvPr id="52" name="textruta 51">
            <a:extLst>
              <a:ext uri="{FF2B5EF4-FFF2-40B4-BE49-F238E27FC236}">
                <a16:creationId xmlns:a16="http://schemas.microsoft.com/office/drawing/2014/main" id="{EA77DFBF-3D16-449A-BA94-5E2B330D576B}"/>
              </a:ext>
            </a:extLst>
          </p:cNvPr>
          <p:cNvSpPr txBox="1"/>
          <p:nvPr/>
        </p:nvSpPr>
        <p:spPr>
          <a:xfrm>
            <a:off x="47834" y="2727393"/>
            <a:ext cx="877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dirty="0"/>
              <a:t>Region</a:t>
            </a:r>
          </a:p>
        </p:txBody>
      </p:sp>
      <p:sp>
        <p:nvSpPr>
          <p:cNvPr id="54" name="textruta 53">
            <a:extLst>
              <a:ext uri="{FF2B5EF4-FFF2-40B4-BE49-F238E27FC236}">
                <a16:creationId xmlns:a16="http://schemas.microsoft.com/office/drawing/2014/main" id="{B1A244D9-DAF2-4098-8441-2A6B4E525E74}"/>
              </a:ext>
            </a:extLst>
          </p:cNvPr>
          <p:cNvSpPr txBox="1"/>
          <p:nvPr/>
        </p:nvSpPr>
        <p:spPr>
          <a:xfrm>
            <a:off x="2446900" y="64254"/>
            <a:ext cx="4370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b="1" dirty="0"/>
              <a:t>SÄS processorganisation</a:t>
            </a:r>
          </a:p>
        </p:txBody>
      </p:sp>
      <p:cxnSp>
        <p:nvCxnSpPr>
          <p:cNvPr id="57" name="Rak koppling 56">
            <a:extLst>
              <a:ext uri="{FF2B5EF4-FFF2-40B4-BE49-F238E27FC236}">
                <a16:creationId xmlns:a16="http://schemas.microsoft.com/office/drawing/2014/main" id="{B5082F54-7D61-42BB-BB25-2B7E8A0F9A27}"/>
              </a:ext>
            </a:extLst>
          </p:cNvPr>
          <p:cNvCxnSpPr>
            <a:cxnSpLocks/>
            <a:stCxn id="6" idx="2"/>
            <a:endCxn id="4" idx="0"/>
          </p:cNvCxnSpPr>
          <p:nvPr/>
        </p:nvCxnSpPr>
        <p:spPr>
          <a:xfrm flipH="1">
            <a:off x="1195133" y="4030080"/>
            <a:ext cx="5862" cy="13477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ktangel 42">
            <a:extLst>
              <a:ext uri="{FF2B5EF4-FFF2-40B4-BE49-F238E27FC236}">
                <a16:creationId xmlns:a16="http://schemas.microsoft.com/office/drawing/2014/main" id="{8486915F-61A7-4C95-A7A4-D3AD3D233E33}"/>
              </a:ext>
            </a:extLst>
          </p:cNvPr>
          <p:cNvSpPr/>
          <p:nvPr/>
        </p:nvSpPr>
        <p:spPr>
          <a:xfrm>
            <a:off x="354900" y="1291672"/>
            <a:ext cx="1683624" cy="36430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Nationella program-områden (NPO)</a:t>
            </a:r>
          </a:p>
        </p:txBody>
      </p:sp>
      <p:cxnSp>
        <p:nvCxnSpPr>
          <p:cNvPr id="44" name="Rak koppling 43">
            <a:extLst>
              <a:ext uri="{FF2B5EF4-FFF2-40B4-BE49-F238E27FC236}">
                <a16:creationId xmlns:a16="http://schemas.microsoft.com/office/drawing/2014/main" id="{DB43D6BC-DD7D-4E8F-8F32-7380AAD940BB}"/>
              </a:ext>
            </a:extLst>
          </p:cNvPr>
          <p:cNvCxnSpPr>
            <a:cxnSpLocks/>
            <a:stCxn id="43" idx="2"/>
            <a:endCxn id="6" idx="0"/>
          </p:cNvCxnSpPr>
          <p:nvPr/>
        </p:nvCxnSpPr>
        <p:spPr>
          <a:xfrm>
            <a:off x="1196712" y="1655974"/>
            <a:ext cx="4283" cy="200001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ruta 60">
            <a:extLst>
              <a:ext uri="{FF2B5EF4-FFF2-40B4-BE49-F238E27FC236}">
                <a16:creationId xmlns:a16="http://schemas.microsoft.com/office/drawing/2014/main" id="{BF3E6CD1-A17A-464E-9E91-1C3BFD1A1287}"/>
              </a:ext>
            </a:extLst>
          </p:cNvPr>
          <p:cNvSpPr txBox="1"/>
          <p:nvPr/>
        </p:nvSpPr>
        <p:spPr>
          <a:xfrm>
            <a:off x="47833" y="279576"/>
            <a:ext cx="1153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dirty="0"/>
              <a:t>Nationellt</a:t>
            </a:r>
          </a:p>
        </p:txBody>
      </p:sp>
      <p:cxnSp>
        <p:nvCxnSpPr>
          <p:cNvPr id="84" name="Koppling: vinklad 83">
            <a:extLst>
              <a:ext uri="{FF2B5EF4-FFF2-40B4-BE49-F238E27FC236}">
                <a16:creationId xmlns:a16="http://schemas.microsoft.com/office/drawing/2014/main" id="{2149C392-A196-4912-B189-98D518C9F941}"/>
              </a:ext>
            </a:extLst>
          </p:cNvPr>
          <p:cNvCxnSpPr>
            <a:cxnSpLocks/>
            <a:stCxn id="64" idx="1"/>
            <a:endCxn id="4" idx="3"/>
          </p:cNvCxnSpPr>
          <p:nvPr/>
        </p:nvCxnSpPr>
        <p:spPr>
          <a:xfrm rot="10800000" flipV="1">
            <a:off x="2254930" y="3274824"/>
            <a:ext cx="2771912" cy="2307752"/>
          </a:xfrm>
          <a:prstGeom prst="bentConnector3">
            <a:avLst>
              <a:gd name="adj1" fmla="val 60309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Koppling: vinklad 88">
            <a:extLst>
              <a:ext uri="{FF2B5EF4-FFF2-40B4-BE49-F238E27FC236}">
                <a16:creationId xmlns:a16="http://schemas.microsoft.com/office/drawing/2014/main" id="{0DF7AAD2-21FF-4916-A37C-6F4E8598836C}"/>
              </a:ext>
            </a:extLst>
          </p:cNvPr>
          <p:cNvCxnSpPr>
            <a:cxnSpLocks/>
            <a:stCxn id="75" idx="1"/>
            <a:endCxn id="4" idx="3"/>
          </p:cNvCxnSpPr>
          <p:nvPr/>
        </p:nvCxnSpPr>
        <p:spPr>
          <a:xfrm rot="10800000">
            <a:off x="2254930" y="5582576"/>
            <a:ext cx="2771912" cy="566106"/>
          </a:xfrm>
          <a:prstGeom prst="bentConnector3">
            <a:avLst>
              <a:gd name="adj1" fmla="val 60309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Rak koppling 99">
            <a:extLst>
              <a:ext uri="{FF2B5EF4-FFF2-40B4-BE49-F238E27FC236}">
                <a16:creationId xmlns:a16="http://schemas.microsoft.com/office/drawing/2014/main" id="{07F3E1D0-91F4-4A3D-81C8-D4B450E861FB}"/>
              </a:ext>
            </a:extLst>
          </p:cNvPr>
          <p:cNvCxnSpPr/>
          <p:nvPr/>
        </p:nvCxnSpPr>
        <p:spPr>
          <a:xfrm>
            <a:off x="2533180" y="0"/>
            <a:ext cx="0" cy="66347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Rektangel: rundade hörn 104">
            <a:extLst>
              <a:ext uri="{FF2B5EF4-FFF2-40B4-BE49-F238E27FC236}">
                <a16:creationId xmlns:a16="http://schemas.microsoft.com/office/drawing/2014/main" id="{6692884C-45F2-40CC-B3FF-342E6761E757}"/>
              </a:ext>
            </a:extLst>
          </p:cNvPr>
          <p:cNvSpPr/>
          <p:nvPr/>
        </p:nvSpPr>
        <p:spPr>
          <a:xfrm>
            <a:off x="9273978" y="95624"/>
            <a:ext cx="900000" cy="1800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Forum</a:t>
            </a:r>
            <a:endParaRPr lang="sv-SE" sz="1000" dirty="0"/>
          </a:p>
        </p:txBody>
      </p:sp>
      <p:sp>
        <p:nvSpPr>
          <p:cNvPr id="106" name="Rektangel 105">
            <a:extLst>
              <a:ext uri="{FF2B5EF4-FFF2-40B4-BE49-F238E27FC236}">
                <a16:creationId xmlns:a16="http://schemas.microsoft.com/office/drawing/2014/main" id="{4EA9AAFF-EC0C-4224-8BD4-B5EF8E288009}"/>
              </a:ext>
            </a:extLst>
          </p:cNvPr>
          <p:cNvSpPr/>
          <p:nvPr/>
        </p:nvSpPr>
        <p:spPr>
          <a:xfrm>
            <a:off x="10258886" y="95624"/>
            <a:ext cx="900000" cy="1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Processroll</a:t>
            </a:r>
            <a:endParaRPr lang="sv-SE" sz="1000" dirty="0"/>
          </a:p>
        </p:txBody>
      </p:sp>
      <p:sp>
        <p:nvSpPr>
          <p:cNvPr id="107" name="Rektangel 106">
            <a:extLst>
              <a:ext uri="{FF2B5EF4-FFF2-40B4-BE49-F238E27FC236}">
                <a16:creationId xmlns:a16="http://schemas.microsoft.com/office/drawing/2014/main" id="{5D4B70C9-7254-4E5C-AE8F-F0FF558D089D}"/>
              </a:ext>
            </a:extLst>
          </p:cNvPr>
          <p:cNvSpPr/>
          <p:nvPr/>
        </p:nvSpPr>
        <p:spPr>
          <a:xfrm>
            <a:off x="11230206" y="97724"/>
            <a:ext cx="900000" cy="18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Linjeroll</a:t>
            </a:r>
          </a:p>
        </p:txBody>
      </p:sp>
      <p:cxnSp>
        <p:nvCxnSpPr>
          <p:cNvPr id="119" name="Koppling: vinklad 118">
            <a:extLst>
              <a:ext uri="{FF2B5EF4-FFF2-40B4-BE49-F238E27FC236}">
                <a16:creationId xmlns:a16="http://schemas.microsoft.com/office/drawing/2014/main" id="{3538393F-1AD8-4531-B104-C56C0E365BA8}"/>
              </a:ext>
            </a:extLst>
          </p:cNvPr>
          <p:cNvCxnSpPr>
            <a:cxnSpLocks/>
            <a:stCxn id="93" idx="1"/>
            <a:endCxn id="108" idx="3"/>
          </p:cNvCxnSpPr>
          <p:nvPr/>
        </p:nvCxnSpPr>
        <p:spPr>
          <a:xfrm rot="10800000">
            <a:off x="8286393" y="3743749"/>
            <a:ext cx="551342" cy="358252"/>
          </a:xfrm>
          <a:prstGeom prst="bentConnector3">
            <a:avLst>
              <a:gd name="adj1" fmla="val 50000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 2">
            <a:extLst>
              <a:ext uri="{FF2B5EF4-FFF2-40B4-BE49-F238E27FC236}">
                <a16:creationId xmlns:a16="http://schemas.microsoft.com/office/drawing/2014/main" id="{DC9A78B0-CFD0-4350-A5E2-457913342A89}"/>
              </a:ext>
            </a:extLst>
          </p:cNvPr>
          <p:cNvGrpSpPr/>
          <p:nvPr/>
        </p:nvGrpSpPr>
        <p:grpSpPr>
          <a:xfrm>
            <a:off x="2954950" y="689119"/>
            <a:ext cx="8352769" cy="5814245"/>
            <a:chOff x="3135925" y="689119"/>
            <a:chExt cx="8352769" cy="5814245"/>
          </a:xfrm>
        </p:grpSpPr>
        <p:sp>
          <p:nvSpPr>
            <p:cNvPr id="41" name="Rektangel 40">
              <a:extLst>
                <a:ext uri="{FF2B5EF4-FFF2-40B4-BE49-F238E27FC236}">
                  <a16:creationId xmlns:a16="http://schemas.microsoft.com/office/drawing/2014/main" id="{D96BE509-001C-4A62-8B10-7617C1A5A84E}"/>
                </a:ext>
              </a:extLst>
            </p:cNvPr>
            <p:cNvSpPr/>
            <p:nvPr/>
          </p:nvSpPr>
          <p:spPr>
            <a:xfrm>
              <a:off x="5207817" y="1959335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Processägare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Utsedd verksamhetschef i enlighet med RPO-struktur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Kliniköverskridande ansvar/mandat på SÄS</a:t>
              </a:r>
            </a:p>
          </p:txBody>
        </p:sp>
        <p:sp>
          <p:nvSpPr>
            <p:cNvPr id="47" name="Rektangel 46">
              <a:extLst>
                <a:ext uri="{FF2B5EF4-FFF2-40B4-BE49-F238E27FC236}">
                  <a16:creationId xmlns:a16="http://schemas.microsoft.com/office/drawing/2014/main" id="{29B7DFCC-1F83-4AA0-8915-C632BFED7A76}"/>
                </a:ext>
              </a:extLst>
            </p:cNvPr>
            <p:cNvSpPr/>
            <p:nvPr/>
          </p:nvSpPr>
          <p:spPr>
            <a:xfrm>
              <a:off x="3135925" y="1889059"/>
              <a:ext cx="1488040" cy="8741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Processtöd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Processekreterare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>
                  <a:solidFill>
                    <a:schemeClr val="bg1"/>
                  </a:solidFill>
                </a:rPr>
                <a:t>Utvecklingss</a:t>
              </a:r>
              <a:r>
                <a:rPr lang="sv-SE" sz="1000" dirty="0"/>
                <a:t>töd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>
                  <a:solidFill>
                    <a:schemeClr val="accent4"/>
                  </a:solidFill>
                </a:rPr>
                <a:t>Utdatastöd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>
                  <a:solidFill>
                    <a:schemeClr val="accent4"/>
                  </a:solidFill>
                </a:rPr>
                <a:t>Generiska processer</a:t>
              </a:r>
            </a:p>
          </p:txBody>
        </p:sp>
        <p:sp>
          <p:nvSpPr>
            <p:cNvPr id="60" name="Rektangel: rundade hörn 59">
              <a:extLst>
                <a:ext uri="{FF2B5EF4-FFF2-40B4-BE49-F238E27FC236}">
                  <a16:creationId xmlns:a16="http://schemas.microsoft.com/office/drawing/2014/main" id="{0A228FF2-B78D-412B-83A4-9E012DEF13F0}"/>
                </a:ext>
              </a:extLst>
            </p:cNvPr>
            <p:cNvSpPr/>
            <p:nvPr/>
          </p:nvSpPr>
          <p:spPr>
            <a:xfrm>
              <a:off x="4209758" y="689119"/>
              <a:ext cx="5200261" cy="893570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Sjukhusövergripande processtyrgrupp (=Sjukhusledningen)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Huvudprocessägare = ordförande (sjukhusdirektör) </a:t>
              </a:r>
              <a:endParaRPr lang="sv-SE" sz="1000" b="1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Sjukhusövergripande prioriteringar, eskaleringsfunktion från processägare (SBAR-struktur)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Fördelning av sjukhusövergripande utvecklingsarbetet till processägare</a:t>
              </a:r>
            </a:p>
            <a:p>
              <a:endParaRPr lang="sv-SE" sz="1000" dirty="0"/>
            </a:p>
          </p:txBody>
        </p:sp>
        <p:sp>
          <p:nvSpPr>
            <p:cNvPr id="71" name="Rektangel: rundade hörn 70">
              <a:extLst>
                <a:ext uri="{FF2B5EF4-FFF2-40B4-BE49-F238E27FC236}">
                  <a16:creationId xmlns:a16="http://schemas.microsoft.com/office/drawing/2014/main" id="{546BD3C7-87B0-4D35-B26C-E31F818CB809}"/>
                </a:ext>
              </a:extLst>
            </p:cNvPr>
            <p:cNvSpPr/>
            <p:nvPr/>
          </p:nvSpPr>
          <p:spPr>
            <a:xfrm>
              <a:off x="8866065" y="1889059"/>
              <a:ext cx="2622629" cy="805023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Verksamhetsnära processtyrgrupp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Processägare = ordförande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Processledare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Berörda chefer + VÖL</a:t>
              </a:r>
            </a:p>
          </p:txBody>
        </p:sp>
        <p:sp>
          <p:nvSpPr>
            <p:cNvPr id="77" name="Pil: upp-ned 76">
              <a:extLst>
                <a:ext uri="{FF2B5EF4-FFF2-40B4-BE49-F238E27FC236}">
                  <a16:creationId xmlns:a16="http://schemas.microsoft.com/office/drawing/2014/main" id="{B34C9D60-5EBA-4A03-A05D-88443643B4A3}"/>
                </a:ext>
              </a:extLst>
            </p:cNvPr>
            <p:cNvSpPr/>
            <p:nvPr/>
          </p:nvSpPr>
          <p:spPr>
            <a:xfrm flipH="1">
              <a:off x="6741899" y="1658195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8" name="Pil: upp-ned 77">
              <a:extLst>
                <a:ext uri="{FF2B5EF4-FFF2-40B4-BE49-F238E27FC236}">
                  <a16:creationId xmlns:a16="http://schemas.microsoft.com/office/drawing/2014/main" id="{70DC8460-C8C5-49B9-A9BF-BF61DC6E09CA}"/>
                </a:ext>
              </a:extLst>
            </p:cNvPr>
            <p:cNvSpPr/>
            <p:nvPr/>
          </p:nvSpPr>
          <p:spPr>
            <a:xfrm rot="16200000" flipH="1">
              <a:off x="8587819" y="2101949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2" name="Rektangel: rundade hörn 81">
              <a:extLst>
                <a:ext uri="{FF2B5EF4-FFF2-40B4-BE49-F238E27FC236}">
                  <a16:creationId xmlns:a16="http://schemas.microsoft.com/office/drawing/2014/main" id="{C2C63FB9-71C2-4033-8813-210F73A176E6}"/>
                </a:ext>
              </a:extLst>
            </p:cNvPr>
            <p:cNvSpPr/>
            <p:nvPr/>
          </p:nvSpPr>
          <p:spPr>
            <a:xfrm>
              <a:off x="8866065" y="2869337"/>
              <a:ext cx="2622628" cy="658572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Styrrådsgrupper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Samarbetar i sakfrågor med processledarna</a:t>
              </a:r>
            </a:p>
          </p:txBody>
        </p:sp>
        <p:sp>
          <p:nvSpPr>
            <p:cNvPr id="64" name="Rektangel 63">
              <a:extLst>
                <a:ext uri="{FF2B5EF4-FFF2-40B4-BE49-F238E27FC236}">
                  <a16:creationId xmlns:a16="http://schemas.microsoft.com/office/drawing/2014/main" id="{E4D08626-9832-4833-9085-D5B4CB927A30}"/>
                </a:ext>
              </a:extLst>
            </p:cNvPr>
            <p:cNvSpPr/>
            <p:nvPr/>
          </p:nvSpPr>
          <p:spPr>
            <a:xfrm>
              <a:off x="5207817" y="2986735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Processledare (inkl. bitr.)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66" name="Rektangel 65">
              <a:extLst>
                <a:ext uri="{FF2B5EF4-FFF2-40B4-BE49-F238E27FC236}">
                  <a16:creationId xmlns:a16="http://schemas.microsoft.com/office/drawing/2014/main" id="{D3698BB0-C530-4600-9FA4-BEB85F030453}"/>
                </a:ext>
              </a:extLst>
            </p:cNvPr>
            <p:cNvSpPr/>
            <p:nvPr/>
          </p:nvSpPr>
          <p:spPr>
            <a:xfrm>
              <a:off x="5202293" y="3918488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Processteam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68" name="Pil: upp-ned 67">
              <a:extLst>
                <a:ext uri="{FF2B5EF4-FFF2-40B4-BE49-F238E27FC236}">
                  <a16:creationId xmlns:a16="http://schemas.microsoft.com/office/drawing/2014/main" id="{CE9B5737-A836-4C54-AC75-EA248831F555}"/>
                </a:ext>
              </a:extLst>
            </p:cNvPr>
            <p:cNvSpPr/>
            <p:nvPr/>
          </p:nvSpPr>
          <p:spPr>
            <a:xfrm rot="16200000" flipH="1">
              <a:off x="4831831" y="2132748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9" name="Pil: upp-ned 68">
              <a:extLst>
                <a:ext uri="{FF2B5EF4-FFF2-40B4-BE49-F238E27FC236}">
                  <a16:creationId xmlns:a16="http://schemas.microsoft.com/office/drawing/2014/main" id="{2872A3CE-0570-4077-8A3E-3BABE1C73BD2}"/>
                </a:ext>
              </a:extLst>
            </p:cNvPr>
            <p:cNvSpPr/>
            <p:nvPr/>
          </p:nvSpPr>
          <p:spPr>
            <a:xfrm rot="18776446" flipH="1">
              <a:off x="4839885" y="2544193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0" name="Pil: upp-ned 69">
              <a:extLst>
                <a:ext uri="{FF2B5EF4-FFF2-40B4-BE49-F238E27FC236}">
                  <a16:creationId xmlns:a16="http://schemas.microsoft.com/office/drawing/2014/main" id="{859BABD3-9E5B-44B2-8BD1-C443FF51988D}"/>
                </a:ext>
              </a:extLst>
            </p:cNvPr>
            <p:cNvSpPr/>
            <p:nvPr/>
          </p:nvSpPr>
          <p:spPr>
            <a:xfrm flipH="1">
              <a:off x="6741899" y="2604568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3" name="Pil: upp-ned 72">
              <a:extLst>
                <a:ext uri="{FF2B5EF4-FFF2-40B4-BE49-F238E27FC236}">
                  <a16:creationId xmlns:a16="http://schemas.microsoft.com/office/drawing/2014/main" id="{1616748C-0F62-4A16-A156-6D7AD5799BCF}"/>
                </a:ext>
              </a:extLst>
            </p:cNvPr>
            <p:cNvSpPr/>
            <p:nvPr/>
          </p:nvSpPr>
          <p:spPr>
            <a:xfrm flipH="1">
              <a:off x="6741899" y="3641180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5" name="Rektangel 74">
              <a:extLst>
                <a:ext uri="{FF2B5EF4-FFF2-40B4-BE49-F238E27FC236}">
                  <a16:creationId xmlns:a16="http://schemas.microsoft.com/office/drawing/2014/main" id="{F873CDFB-785C-4219-8DCE-30F2CABE816E}"/>
                </a:ext>
              </a:extLst>
            </p:cNvPr>
            <p:cNvSpPr/>
            <p:nvPr/>
          </p:nvSpPr>
          <p:spPr>
            <a:xfrm>
              <a:off x="5207817" y="5860593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Processledare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76" name="Rektangel 75">
              <a:extLst>
                <a:ext uri="{FF2B5EF4-FFF2-40B4-BE49-F238E27FC236}">
                  <a16:creationId xmlns:a16="http://schemas.microsoft.com/office/drawing/2014/main" id="{6E3E34D4-193C-41BB-823E-E08CCD4DF499}"/>
                </a:ext>
              </a:extLst>
            </p:cNvPr>
            <p:cNvSpPr/>
            <p:nvPr/>
          </p:nvSpPr>
          <p:spPr>
            <a:xfrm>
              <a:off x="5197548" y="4901112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Processägare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Utsedd verksamhetschef i enlighet med RPO-struktur</a:t>
              </a:r>
            </a:p>
          </p:txBody>
        </p:sp>
        <p:sp>
          <p:nvSpPr>
            <p:cNvPr id="81" name="Pil: upp-ned 80">
              <a:extLst>
                <a:ext uri="{FF2B5EF4-FFF2-40B4-BE49-F238E27FC236}">
                  <a16:creationId xmlns:a16="http://schemas.microsoft.com/office/drawing/2014/main" id="{20F59892-1C98-45DC-9E80-E292E924A48C}"/>
                </a:ext>
              </a:extLst>
            </p:cNvPr>
            <p:cNvSpPr/>
            <p:nvPr/>
          </p:nvSpPr>
          <p:spPr>
            <a:xfrm flipH="1">
              <a:off x="6714068" y="5560283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6" name="Pil: upp-ned 85">
              <a:extLst>
                <a:ext uri="{FF2B5EF4-FFF2-40B4-BE49-F238E27FC236}">
                  <a16:creationId xmlns:a16="http://schemas.microsoft.com/office/drawing/2014/main" id="{748097CD-660E-4D29-8369-9CC8239CA3C9}"/>
                </a:ext>
              </a:extLst>
            </p:cNvPr>
            <p:cNvSpPr/>
            <p:nvPr/>
          </p:nvSpPr>
          <p:spPr>
            <a:xfrm rot="16200000" flipH="1">
              <a:off x="8606794" y="3104805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3" name="Rektangel 92">
              <a:extLst>
                <a:ext uri="{FF2B5EF4-FFF2-40B4-BE49-F238E27FC236}">
                  <a16:creationId xmlns:a16="http://schemas.microsoft.com/office/drawing/2014/main" id="{A3684CCF-58C3-41AE-B229-611008A11A88}"/>
                </a:ext>
              </a:extLst>
            </p:cNvPr>
            <p:cNvSpPr/>
            <p:nvPr/>
          </p:nvSpPr>
          <p:spPr>
            <a:xfrm>
              <a:off x="9018710" y="3922001"/>
              <a:ext cx="191514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1:a linjens chef/ VÖL</a:t>
              </a:r>
            </a:p>
          </p:txBody>
        </p:sp>
        <p:sp>
          <p:nvSpPr>
            <p:cNvPr id="108" name="Rektangel 107">
              <a:extLst>
                <a:ext uri="{FF2B5EF4-FFF2-40B4-BE49-F238E27FC236}">
                  <a16:creationId xmlns:a16="http://schemas.microsoft.com/office/drawing/2014/main" id="{E56F2E62-C6A5-4924-849F-24117CBFA624}"/>
                </a:ext>
              </a:extLst>
            </p:cNvPr>
            <p:cNvSpPr/>
            <p:nvPr/>
          </p:nvSpPr>
          <p:spPr>
            <a:xfrm>
              <a:off x="5139448" y="2925343"/>
              <a:ext cx="3327920" cy="1636811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3" name="Rektangel: rundade hörn 112">
              <a:extLst>
                <a:ext uri="{FF2B5EF4-FFF2-40B4-BE49-F238E27FC236}">
                  <a16:creationId xmlns:a16="http://schemas.microsoft.com/office/drawing/2014/main" id="{2DE99A2D-7F84-4EBF-B5AE-BEE573B414CE}"/>
                </a:ext>
              </a:extLst>
            </p:cNvPr>
            <p:cNvSpPr/>
            <p:nvPr/>
          </p:nvSpPr>
          <p:spPr>
            <a:xfrm>
              <a:off x="8866065" y="4910840"/>
              <a:ext cx="2622628" cy="516805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Klinikledning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114" name="Pil: upp-ned 113">
              <a:extLst>
                <a:ext uri="{FF2B5EF4-FFF2-40B4-BE49-F238E27FC236}">
                  <a16:creationId xmlns:a16="http://schemas.microsoft.com/office/drawing/2014/main" id="{20B8DE20-3335-403D-AE5E-D54F2B71405D}"/>
                </a:ext>
              </a:extLst>
            </p:cNvPr>
            <p:cNvSpPr/>
            <p:nvPr/>
          </p:nvSpPr>
          <p:spPr>
            <a:xfrm rot="16200000" flipH="1">
              <a:off x="8606794" y="5078727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2" name="Rektangel 91">
              <a:extLst>
                <a:ext uri="{FF2B5EF4-FFF2-40B4-BE49-F238E27FC236}">
                  <a16:creationId xmlns:a16="http://schemas.microsoft.com/office/drawing/2014/main" id="{12193168-2567-4CE5-8C45-56AE7BE314B6}"/>
                </a:ext>
              </a:extLst>
            </p:cNvPr>
            <p:cNvSpPr/>
            <p:nvPr/>
          </p:nvSpPr>
          <p:spPr>
            <a:xfrm>
              <a:off x="10933889" y="4096682"/>
              <a:ext cx="40853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UC</a:t>
              </a:r>
            </a:p>
          </p:txBody>
        </p:sp>
        <p:sp>
          <p:nvSpPr>
            <p:cNvPr id="122" name="Rektangel 121">
              <a:extLst>
                <a:ext uri="{FF2B5EF4-FFF2-40B4-BE49-F238E27FC236}">
                  <a16:creationId xmlns:a16="http://schemas.microsoft.com/office/drawing/2014/main" id="{FE7B53BA-4D54-46D5-AC4B-089FD516118A}"/>
                </a:ext>
              </a:extLst>
            </p:cNvPr>
            <p:cNvSpPr/>
            <p:nvPr/>
          </p:nvSpPr>
          <p:spPr>
            <a:xfrm>
              <a:off x="9018710" y="5968683"/>
              <a:ext cx="191514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1:a linjens chef/ VÖL</a:t>
              </a:r>
            </a:p>
          </p:txBody>
        </p:sp>
        <p:sp>
          <p:nvSpPr>
            <p:cNvPr id="123" name="Rektangel 122">
              <a:extLst>
                <a:ext uri="{FF2B5EF4-FFF2-40B4-BE49-F238E27FC236}">
                  <a16:creationId xmlns:a16="http://schemas.microsoft.com/office/drawing/2014/main" id="{94DC5A98-4682-4D53-9A74-5F557E58EDAC}"/>
                </a:ext>
              </a:extLst>
            </p:cNvPr>
            <p:cNvSpPr/>
            <p:nvPr/>
          </p:nvSpPr>
          <p:spPr>
            <a:xfrm>
              <a:off x="10933889" y="6143364"/>
              <a:ext cx="40853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UC</a:t>
              </a:r>
            </a:p>
          </p:txBody>
        </p:sp>
      </p:grpSp>
      <p:cxnSp>
        <p:nvCxnSpPr>
          <p:cNvPr id="126" name="Rak koppling 125">
            <a:extLst>
              <a:ext uri="{FF2B5EF4-FFF2-40B4-BE49-F238E27FC236}">
                <a16:creationId xmlns:a16="http://schemas.microsoft.com/office/drawing/2014/main" id="{4FDBF4F6-C680-4765-9C1C-66083109CE00}"/>
              </a:ext>
            </a:extLst>
          </p:cNvPr>
          <p:cNvCxnSpPr>
            <a:cxnSpLocks/>
            <a:stCxn id="75" idx="3"/>
            <a:endCxn id="122" idx="1"/>
          </p:cNvCxnSpPr>
          <p:nvPr/>
        </p:nvCxnSpPr>
        <p:spPr>
          <a:xfrm>
            <a:off x="8224144" y="6148682"/>
            <a:ext cx="613591" cy="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ktangel 82">
            <a:extLst>
              <a:ext uri="{FF2B5EF4-FFF2-40B4-BE49-F238E27FC236}">
                <a16:creationId xmlns:a16="http://schemas.microsoft.com/office/drawing/2014/main" id="{50AE1B02-5082-4784-A9F9-B2454AF8A774}"/>
              </a:ext>
            </a:extLst>
          </p:cNvPr>
          <p:cNvSpPr/>
          <p:nvPr/>
        </p:nvSpPr>
        <p:spPr>
          <a:xfrm>
            <a:off x="2532565" y="0"/>
            <a:ext cx="9659435" cy="6634749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1" name="Likbent triangel 50">
            <a:extLst>
              <a:ext uri="{FF2B5EF4-FFF2-40B4-BE49-F238E27FC236}">
                <a16:creationId xmlns:a16="http://schemas.microsoft.com/office/drawing/2014/main" id="{CE5669D1-1D0F-4A9E-8689-1B71E0D1044B}"/>
              </a:ext>
            </a:extLst>
          </p:cNvPr>
          <p:cNvSpPr/>
          <p:nvPr/>
        </p:nvSpPr>
        <p:spPr>
          <a:xfrm rot="15086612">
            <a:off x="2572461" y="4810808"/>
            <a:ext cx="492912" cy="1015141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3" name="Rektangel: rundade hörn 52">
            <a:extLst>
              <a:ext uri="{FF2B5EF4-FFF2-40B4-BE49-F238E27FC236}">
                <a16:creationId xmlns:a16="http://schemas.microsoft.com/office/drawing/2014/main" id="{3C54169A-9CDC-4F70-A256-E164D60BFC73}"/>
              </a:ext>
            </a:extLst>
          </p:cNvPr>
          <p:cNvSpPr/>
          <p:nvPr/>
        </p:nvSpPr>
        <p:spPr>
          <a:xfrm>
            <a:off x="3079765" y="3453290"/>
            <a:ext cx="3031638" cy="251259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CA31E10F-E6EE-4CEF-8478-CE1191D10FD9}"/>
              </a:ext>
            </a:extLst>
          </p:cNvPr>
          <p:cNvSpPr txBox="1"/>
          <p:nvPr/>
        </p:nvSpPr>
        <p:spPr>
          <a:xfrm>
            <a:off x="3187786" y="3579701"/>
            <a:ext cx="29236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sv-SE" dirty="0">
                <a:solidFill>
                  <a:srgbClr val="000000"/>
                </a:solidFill>
                <a:latin typeface="Calibri"/>
              </a:rPr>
              <a:t>Regionalt processteam genomför processkartläggning av vårdförloppets önskade läge i regionen, regional GAP-analys, och prioriterar fokusområden för vårdförloppet</a:t>
            </a:r>
          </a:p>
        </p:txBody>
      </p:sp>
      <p:sp>
        <p:nvSpPr>
          <p:cNvPr id="85" name="Likbent triangel 84">
            <a:extLst>
              <a:ext uri="{FF2B5EF4-FFF2-40B4-BE49-F238E27FC236}">
                <a16:creationId xmlns:a16="http://schemas.microsoft.com/office/drawing/2014/main" id="{1711E769-3A02-4F43-A2DB-03F207EBDC63}"/>
              </a:ext>
            </a:extLst>
          </p:cNvPr>
          <p:cNvSpPr/>
          <p:nvPr/>
        </p:nvSpPr>
        <p:spPr>
          <a:xfrm rot="16200000">
            <a:off x="2467511" y="962571"/>
            <a:ext cx="492912" cy="1015141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9" name="Rektangel: rundade hörn 78">
            <a:extLst>
              <a:ext uri="{FF2B5EF4-FFF2-40B4-BE49-F238E27FC236}">
                <a16:creationId xmlns:a16="http://schemas.microsoft.com/office/drawing/2014/main" id="{708418A3-4320-40EA-970E-A0B19538DC2A}"/>
              </a:ext>
            </a:extLst>
          </p:cNvPr>
          <p:cNvSpPr/>
          <p:nvPr/>
        </p:nvSpPr>
        <p:spPr>
          <a:xfrm>
            <a:off x="3082457" y="433861"/>
            <a:ext cx="3031638" cy="23009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0" name="textruta 79">
            <a:extLst>
              <a:ext uri="{FF2B5EF4-FFF2-40B4-BE49-F238E27FC236}">
                <a16:creationId xmlns:a16="http://schemas.microsoft.com/office/drawing/2014/main" id="{28508DC2-E951-43FB-9361-BC425505D5BF}"/>
              </a:ext>
            </a:extLst>
          </p:cNvPr>
          <p:cNvSpPr txBox="1"/>
          <p:nvPr/>
        </p:nvSpPr>
        <p:spPr>
          <a:xfrm>
            <a:off x="3190478" y="560272"/>
            <a:ext cx="29236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sv-SE" dirty="0">
                <a:solidFill>
                  <a:srgbClr val="000000"/>
                </a:solidFill>
                <a:latin typeface="Calibri"/>
              </a:rPr>
              <a:t>Evidensbaserad kunskap om diagnos och tillstånd tas fram i nationellt samarbete och lägger grunden för personcentrerade sammanhållna vårdförlopp</a:t>
            </a:r>
          </a:p>
        </p:txBody>
      </p:sp>
    </p:spTree>
    <p:extLst>
      <p:ext uri="{BB962C8B-B14F-4D97-AF65-F5344CB8AC3E}">
        <p14:creationId xmlns:p14="http://schemas.microsoft.com/office/powerpoint/2010/main" val="1914085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ktangel 62">
            <a:extLst>
              <a:ext uri="{FF2B5EF4-FFF2-40B4-BE49-F238E27FC236}">
                <a16:creationId xmlns:a16="http://schemas.microsoft.com/office/drawing/2014/main" id="{4C630997-61CC-463D-AD71-D302FAC4918A}"/>
              </a:ext>
            </a:extLst>
          </p:cNvPr>
          <p:cNvSpPr/>
          <p:nvPr/>
        </p:nvSpPr>
        <p:spPr>
          <a:xfrm>
            <a:off x="-9206" y="1"/>
            <a:ext cx="2543002" cy="2382678"/>
          </a:xfrm>
          <a:prstGeom prst="rect">
            <a:avLst/>
          </a:prstGeom>
          <a:solidFill>
            <a:srgbClr val="E6D5F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BA5ADCA5-2A43-4399-85D9-5B82FFA341C3}"/>
              </a:ext>
            </a:extLst>
          </p:cNvPr>
          <p:cNvSpPr/>
          <p:nvPr/>
        </p:nvSpPr>
        <p:spPr>
          <a:xfrm>
            <a:off x="-9823" y="2382679"/>
            <a:ext cx="2543003" cy="42520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086A4B26-2513-4B1E-A871-DAF84DF1B4A5}"/>
              </a:ext>
            </a:extLst>
          </p:cNvPr>
          <p:cNvSpPr/>
          <p:nvPr/>
        </p:nvSpPr>
        <p:spPr>
          <a:xfrm>
            <a:off x="2533180" y="-1"/>
            <a:ext cx="9658821" cy="47740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02C88D4E-DC4A-400C-BD88-3000BAD51EDD}"/>
              </a:ext>
            </a:extLst>
          </p:cNvPr>
          <p:cNvSpPr/>
          <p:nvPr/>
        </p:nvSpPr>
        <p:spPr>
          <a:xfrm>
            <a:off x="2533180" y="4774041"/>
            <a:ext cx="9658820" cy="18607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Pil: femhörning 3">
            <a:extLst>
              <a:ext uri="{FF2B5EF4-FFF2-40B4-BE49-F238E27FC236}">
                <a16:creationId xmlns:a16="http://schemas.microsoft.com/office/drawing/2014/main" id="{80104A63-6805-4CB8-AB5A-F59F0D470A90}"/>
              </a:ext>
            </a:extLst>
          </p:cNvPr>
          <p:cNvSpPr/>
          <p:nvPr/>
        </p:nvSpPr>
        <p:spPr>
          <a:xfrm>
            <a:off x="340085" y="5386544"/>
            <a:ext cx="1914845" cy="409500"/>
          </a:xfrm>
          <a:prstGeom prst="homePlat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Regionala processteam </a:t>
            </a:r>
            <a:br>
              <a:rPr lang="sv-SE" sz="1200" b="1" dirty="0">
                <a:solidFill>
                  <a:srgbClr val="FFFFFF"/>
                </a:solidFill>
              </a:rPr>
            </a:br>
            <a:r>
              <a:rPr lang="sv-SE" sz="1200" b="1" dirty="0">
                <a:solidFill>
                  <a:srgbClr val="FFFFFF"/>
                </a:solidFill>
              </a:rPr>
              <a:t>(RPT)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1E868A3A-FE94-424F-BA77-3234C268336C}"/>
              </a:ext>
            </a:extLst>
          </p:cNvPr>
          <p:cNvSpPr/>
          <p:nvPr/>
        </p:nvSpPr>
        <p:spPr>
          <a:xfrm>
            <a:off x="331896" y="3655987"/>
            <a:ext cx="1738198" cy="37409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Regionala program-områden (RPO)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295EE9D9-960E-42DB-82F8-E3ECD0100499}"/>
              </a:ext>
            </a:extLst>
          </p:cNvPr>
          <p:cNvSpPr txBox="1"/>
          <p:nvPr/>
        </p:nvSpPr>
        <p:spPr>
          <a:xfrm rot="5400000">
            <a:off x="10454915" y="2049193"/>
            <a:ext cx="2809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b="1" dirty="0"/>
              <a:t>Sjukhusövergripande process</a:t>
            </a:r>
          </a:p>
        </p:txBody>
      </p:sp>
      <p:sp>
        <p:nvSpPr>
          <p:cNvPr id="50" name="textruta 49">
            <a:extLst>
              <a:ext uri="{FF2B5EF4-FFF2-40B4-BE49-F238E27FC236}">
                <a16:creationId xmlns:a16="http://schemas.microsoft.com/office/drawing/2014/main" id="{184161E6-1B95-4ECE-BF5E-75AA28533A5F}"/>
              </a:ext>
            </a:extLst>
          </p:cNvPr>
          <p:cNvSpPr txBox="1"/>
          <p:nvPr/>
        </p:nvSpPr>
        <p:spPr>
          <a:xfrm rot="5400000">
            <a:off x="11202395" y="5534289"/>
            <a:ext cx="154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b="1" dirty="0"/>
              <a:t>Klinikprocess</a:t>
            </a:r>
          </a:p>
        </p:txBody>
      </p:sp>
      <p:sp>
        <p:nvSpPr>
          <p:cNvPr id="52" name="textruta 51">
            <a:extLst>
              <a:ext uri="{FF2B5EF4-FFF2-40B4-BE49-F238E27FC236}">
                <a16:creationId xmlns:a16="http://schemas.microsoft.com/office/drawing/2014/main" id="{EA77DFBF-3D16-449A-BA94-5E2B330D576B}"/>
              </a:ext>
            </a:extLst>
          </p:cNvPr>
          <p:cNvSpPr txBox="1"/>
          <p:nvPr/>
        </p:nvSpPr>
        <p:spPr>
          <a:xfrm>
            <a:off x="47834" y="2727393"/>
            <a:ext cx="877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dirty="0"/>
              <a:t>Region</a:t>
            </a:r>
          </a:p>
        </p:txBody>
      </p:sp>
      <p:sp>
        <p:nvSpPr>
          <p:cNvPr id="54" name="textruta 53">
            <a:extLst>
              <a:ext uri="{FF2B5EF4-FFF2-40B4-BE49-F238E27FC236}">
                <a16:creationId xmlns:a16="http://schemas.microsoft.com/office/drawing/2014/main" id="{B1A244D9-DAF2-4098-8441-2A6B4E525E74}"/>
              </a:ext>
            </a:extLst>
          </p:cNvPr>
          <p:cNvSpPr txBox="1"/>
          <p:nvPr/>
        </p:nvSpPr>
        <p:spPr>
          <a:xfrm>
            <a:off x="2446900" y="64254"/>
            <a:ext cx="4370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b="1" dirty="0"/>
              <a:t>SÄS processorganisation</a:t>
            </a:r>
          </a:p>
        </p:txBody>
      </p:sp>
      <p:cxnSp>
        <p:nvCxnSpPr>
          <p:cNvPr id="57" name="Rak koppling 56">
            <a:extLst>
              <a:ext uri="{FF2B5EF4-FFF2-40B4-BE49-F238E27FC236}">
                <a16:creationId xmlns:a16="http://schemas.microsoft.com/office/drawing/2014/main" id="{B5082F54-7D61-42BB-BB25-2B7E8A0F9A27}"/>
              </a:ext>
            </a:extLst>
          </p:cNvPr>
          <p:cNvCxnSpPr>
            <a:cxnSpLocks/>
            <a:stCxn id="6" idx="2"/>
            <a:endCxn id="4" idx="0"/>
          </p:cNvCxnSpPr>
          <p:nvPr/>
        </p:nvCxnSpPr>
        <p:spPr>
          <a:xfrm flipH="1">
            <a:off x="1195133" y="4030080"/>
            <a:ext cx="5862" cy="135646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ktangel 42">
            <a:extLst>
              <a:ext uri="{FF2B5EF4-FFF2-40B4-BE49-F238E27FC236}">
                <a16:creationId xmlns:a16="http://schemas.microsoft.com/office/drawing/2014/main" id="{8486915F-61A7-4C95-A7A4-D3AD3D233E33}"/>
              </a:ext>
            </a:extLst>
          </p:cNvPr>
          <p:cNvSpPr/>
          <p:nvPr/>
        </p:nvSpPr>
        <p:spPr>
          <a:xfrm>
            <a:off x="354900" y="1291672"/>
            <a:ext cx="1683624" cy="36430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Nationella program-områden (NPO)</a:t>
            </a:r>
          </a:p>
        </p:txBody>
      </p:sp>
      <p:cxnSp>
        <p:nvCxnSpPr>
          <p:cNvPr id="44" name="Rak koppling 43">
            <a:extLst>
              <a:ext uri="{FF2B5EF4-FFF2-40B4-BE49-F238E27FC236}">
                <a16:creationId xmlns:a16="http://schemas.microsoft.com/office/drawing/2014/main" id="{DB43D6BC-DD7D-4E8F-8F32-7380AAD940BB}"/>
              </a:ext>
            </a:extLst>
          </p:cNvPr>
          <p:cNvCxnSpPr>
            <a:cxnSpLocks/>
            <a:stCxn id="43" idx="2"/>
            <a:endCxn id="6" idx="0"/>
          </p:cNvCxnSpPr>
          <p:nvPr/>
        </p:nvCxnSpPr>
        <p:spPr>
          <a:xfrm>
            <a:off x="1196712" y="1655974"/>
            <a:ext cx="4283" cy="200001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ruta 60">
            <a:extLst>
              <a:ext uri="{FF2B5EF4-FFF2-40B4-BE49-F238E27FC236}">
                <a16:creationId xmlns:a16="http://schemas.microsoft.com/office/drawing/2014/main" id="{BF3E6CD1-A17A-464E-9E91-1C3BFD1A1287}"/>
              </a:ext>
            </a:extLst>
          </p:cNvPr>
          <p:cNvSpPr txBox="1"/>
          <p:nvPr/>
        </p:nvSpPr>
        <p:spPr>
          <a:xfrm>
            <a:off x="47833" y="279576"/>
            <a:ext cx="1153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dirty="0"/>
              <a:t>Nationellt</a:t>
            </a:r>
          </a:p>
        </p:txBody>
      </p:sp>
      <p:cxnSp>
        <p:nvCxnSpPr>
          <p:cNvPr id="84" name="Koppling: vinklad 83">
            <a:extLst>
              <a:ext uri="{FF2B5EF4-FFF2-40B4-BE49-F238E27FC236}">
                <a16:creationId xmlns:a16="http://schemas.microsoft.com/office/drawing/2014/main" id="{2149C392-A196-4912-B189-98D518C9F941}"/>
              </a:ext>
            </a:extLst>
          </p:cNvPr>
          <p:cNvCxnSpPr>
            <a:cxnSpLocks/>
            <a:stCxn id="64" idx="1"/>
            <a:endCxn id="4" idx="3"/>
          </p:cNvCxnSpPr>
          <p:nvPr/>
        </p:nvCxnSpPr>
        <p:spPr>
          <a:xfrm rot="10800000" flipV="1">
            <a:off x="2254930" y="3274824"/>
            <a:ext cx="2771912" cy="2316470"/>
          </a:xfrm>
          <a:prstGeom prst="bentConnector3">
            <a:avLst>
              <a:gd name="adj1" fmla="val 50000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Koppling: vinklad 88">
            <a:extLst>
              <a:ext uri="{FF2B5EF4-FFF2-40B4-BE49-F238E27FC236}">
                <a16:creationId xmlns:a16="http://schemas.microsoft.com/office/drawing/2014/main" id="{0DF7AAD2-21FF-4916-A37C-6F4E8598836C}"/>
              </a:ext>
            </a:extLst>
          </p:cNvPr>
          <p:cNvCxnSpPr>
            <a:cxnSpLocks/>
            <a:stCxn id="75" idx="1"/>
            <a:endCxn id="4" idx="3"/>
          </p:cNvCxnSpPr>
          <p:nvPr/>
        </p:nvCxnSpPr>
        <p:spPr>
          <a:xfrm rot="10800000">
            <a:off x="2254930" y="5591294"/>
            <a:ext cx="2771912" cy="557388"/>
          </a:xfrm>
          <a:prstGeom prst="bentConnector3">
            <a:avLst>
              <a:gd name="adj1" fmla="val 50000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Rak koppling 99">
            <a:extLst>
              <a:ext uri="{FF2B5EF4-FFF2-40B4-BE49-F238E27FC236}">
                <a16:creationId xmlns:a16="http://schemas.microsoft.com/office/drawing/2014/main" id="{07F3E1D0-91F4-4A3D-81C8-D4B450E861FB}"/>
              </a:ext>
            </a:extLst>
          </p:cNvPr>
          <p:cNvCxnSpPr/>
          <p:nvPr/>
        </p:nvCxnSpPr>
        <p:spPr>
          <a:xfrm>
            <a:off x="2533180" y="0"/>
            <a:ext cx="0" cy="66347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Rektangel: rundade hörn 104">
            <a:extLst>
              <a:ext uri="{FF2B5EF4-FFF2-40B4-BE49-F238E27FC236}">
                <a16:creationId xmlns:a16="http://schemas.microsoft.com/office/drawing/2014/main" id="{6692884C-45F2-40CC-B3FF-342E6761E757}"/>
              </a:ext>
            </a:extLst>
          </p:cNvPr>
          <p:cNvSpPr/>
          <p:nvPr/>
        </p:nvSpPr>
        <p:spPr>
          <a:xfrm>
            <a:off x="9273978" y="95624"/>
            <a:ext cx="900000" cy="1800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Forum</a:t>
            </a:r>
            <a:endParaRPr lang="sv-SE" sz="1000" dirty="0"/>
          </a:p>
        </p:txBody>
      </p:sp>
      <p:sp>
        <p:nvSpPr>
          <p:cNvPr id="106" name="Rektangel 105">
            <a:extLst>
              <a:ext uri="{FF2B5EF4-FFF2-40B4-BE49-F238E27FC236}">
                <a16:creationId xmlns:a16="http://schemas.microsoft.com/office/drawing/2014/main" id="{4EA9AAFF-EC0C-4224-8BD4-B5EF8E288009}"/>
              </a:ext>
            </a:extLst>
          </p:cNvPr>
          <p:cNvSpPr/>
          <p:nvPr/>
        </p:nvSpPr>
        <p:spPr>
          <a:xfrm>
            <a:off x="10258886" y="95624"/>
            <a:ext cx="900000" cy="1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Processroll</a:t>
            </a:r>
            <a:endParaRPr lang="sv-SE" sz="1000" dirty="0"/>
          </a:p>
        </p:txBody>
      </p:sp>
      <p:sp>
        <p:nvSpPr>
          <p:cNvPr id="107" name="Rektangel 106">
            <a:extLst>
              <a:ext uri="{FF2B5EF4-FFF2-40B4-BE49-F238E27FC236}">
                <a16:creationId xmlns:a16="http://schemas.microsoft.com/office/drawing/2014/main" id="{5D4B70C9-7254-4E5C-AE8F-F0FF558D089D}"/>
              </a:ext>
            </a:extLst>
          </p:cNvPr>
          <p:cNvSpPr/>
          <p:nvPr/>
        </p:nvSpPr>
        <p:spPr>
          <a:xfrm>
            <a:off x="11230206" y="97724"/>
            <a:ext cx="900000" cy="18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Linjeroll</a:t>
            </a:r>
          </a:p>
        </p:txBody>
      </p:sp>
      <p:cxnSp>
        <p:nvCxnSpPr>
          <p:cNvPr id="119" name="Koppling: vinklad 118">
            <a:extLst>
              <a:ext uri="{FF2B5EF4-FFF2-40B4-BE49-F238E27FC236}">
                <a16:creationId xmlns:a16="http://schemas.microsoft.com/office/drawing/2014/main" id="{3538393F-1AD8-4531-B104-C56C0E365BA8}"/>
              </a:ext>
            </a:extLst>
          </p:cNvPr>
          <p:cNvCxnSpPr>
            <a:cxnSpLocks/>
            <a:stCxn id="93" idx="1"/>
            <a:endCxn id="108" idx="3"/>
          </p:cNvCxnSpPr>
          <p:nvPr/>
        </p:nvCxnSpPr>
        <p:spPr>
          <a:xfrm rot="10800000">
            <a:off x="8286393" y="3743749"/>
            <a:ext cx="551342" cy="358252"/>
          </a:xfrm>
          <a:prstGeom prst="bentConnector3">
            <a:avLst>
              <a:gd name="adj1" fmla="val 50000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 2">
            <a:extLst>
              <a:ext uri="{FF2B5EF4-FFF2-40B4-BE49-F238E27FC236}">
                <a16:creationId xmlns:a16="http://schemas.microsoft.com/office/drawing/2014/main" id="{DC9A78B0-CFD0-4350-A5E2-457913342A89}"/>
              </a:ext>
            </a:extLst>
          </p:cNvPr>
          <p:cNvGrpSpPr/>
          <p:nvPr/>
        </p:nvGrpSpPr>
        <p:grpSpPr>
          <a:xfrm>
            <a:off x="2954950" y="689119"/>
            <a:ext cx="8352769" cy="5814245"/>
            <a:chOff x="3135925" y="689119"/>
            <a:chExt cx="8352769" cy="5814245"/>
          </a:xfrm>
        </p:grpSpPr>
        <p:sp>
          <p:nvSpPr>
            <p:cNvPr id="41" name="Rektangel 40">
              <a:extLst>
                <a:ext uri="{FF2B5EF4-FFF2-40B4-BE49-F238E27FC236}">
                  <a16:creationId xmlns:a16="http://schemas.microsoft.com/office/drawing/2014/main" id="{D96BE509-001C-4A62-8B10-7617C1A5A84E}"/>
                </a:ext>
              </a:extLst>
            </p:cNvPr>
            <p:cNvSpPr/>
            <p:nvPr/>
          </p:nvSpPr>
          <p:spPr>
            <a:xfrm>
              <a:off x="5207817" y="1959335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Processägare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Utsedd verksamhetschef i enlighet med RPO-struktur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Kliniköverskridande ansvar/mandat på SÄS</a:t>
              </a:r>
            </a:p>
          </p:txBody>
        </p:sp>
        <p:sp>
          <p:nvSpPr>
            <p:cNvPr id="47" name="Rektangel 46">
              <a:extLst>
                <a:ext uri="{FF2B5EF4-FFF2-40B4-BE49-F238E27FC236}">
                  <a16:creationId xmlns:a16="http://schemas.microsoft.com/office/drawing/2014/main" id="{29B7DFCC-1F83-4AA0-8915-C632BFED7A76}"/>
                </a:ext>
              </a:extLst>
            </p:cNvPr>
            <p:cNvSpPr/>
            <p:nvPr/>
          </p:nvSpPr>
          <p:spPr>
            <a:xfrm>
              <a:off x="3135925" y="1889059"/>
              <a:ext cx="1488040" cy="8741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Utvecklingsstöd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Processkoordinator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>
                  <a:solidFill>
                    <a:schemeClr val="bg1"/>
                  </a:solidFill>
                </a:rPr>
                <a:t>Utvecklingsledare</a:t>
              </a:r>
              <a:endParaRPr lang="sv-SE" sz="100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>
                  <a:solidFill>
                    <a:schemeClr val="accent4"/>
                  </a:solidFill>
                </a:rPr>
                <a:t>Utdatastöd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>
                  <a:solidFill>
                    <a:schemeClr val="accent4"/>
                  </a:solidFill>
                </a:rPr>
                <a:t>Generiska processer</a:t>
              </a:r>
            </a:p>
          </p:txBody>
        </p:sp>
        <p:sp>
          <p:nvSpPr>
            <p:cNvPr id="60" name="Rektangel: rundade hörn 59">
              <a:extLst>
                <a:ext uri="{FF2B5EF4-FFF2-40B4-BE49-F238E27FC236}">
                  <a16:creationId xmlns:a16="http://schemas.microsoft.com/office/drawing/2014/main" id="{0A228FF2-B78D-412B-83A4-9E012DEF13F0}"/>
                </a:ext>
              </a:extLst>
            </p:cNvPr>
            <p:cNvSpPr/>
            <p:nvPr/>
          </p:nvSpPr>
          <p:spPr>
            <a:xfrm>
              <a:off x="4209758" y="689119"/>
              <a:ext cx="5200261" cy="893570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Sjukhusövergripande processtyrgrupp (=Sjukhusledningen)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Huvudprocessägare = ordförande (sjukhusdirektör) </a:t>
              </a:r>
              <a:endParaRPr lang="sv-SE" sz="1000" b="1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Sjukhusövergripande prioriteringar, eskaleringsfunktion från processägare (SBAR-struktur)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Fördelning av sjukhusövergripande utvecklingsarbetet till processägare</a:t>
              </a:r>
            </a:p>
            <a:p>
              <a:endParaRPr lang="sv-SE" sz="1000" dirty="0"/>
            </a:p>
          </p:txBody>
        </p:sp>
        <p:sp>
          <p:nvSpPr>
            <p:cNvPr id="71" name="Rektangel: rundade hörn 70">
              <a:extLst>
                <a:ext uri="{FF2B5EF4-FFF2-40B4-BE49-F238E27FC236}">
                  <a16:creationId xmlns:a16="http://schemas.microsoft.com/office/drawing/2014/main" id="{546BD3C7-87B0-4D35-B26C-E31F818CB809}"/>
                </a:ext>
              </a:extLst>
            </p:cNvPr>
            <p:cNvSpPr/>
            <p:nvPr/>
          </p:nvSpPr>
          <p:spPr>
            <a:xfrm>
              <a:off x="8866065" y="1889059"/>
              <a:ext cx="2622629" cy="805023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Verksamhetsnära processtyrgrupp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Processägare = ordförande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Processledare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Berörda chefer + VÖL</a:t>
              </a:r>
            </a:p>
          </p:txBody>
        </p:sp>
        <p:sp>
          <p:nvSpPr>
            <p:cNvPr id="77" name="Pil: upp-ned 76">
              <a:extLst>
                <a:ext uri="{FF2B5EF4-FFF2-40B4-BE49-F238E27FC236}">
                  <a16:creationId xmlns:a16="http://schemas.microsoft.com/office/drawing/2014/main" id="{B34C9D60-5EBA-4A03-A05D-88443643B4A3}"/>
                </a:ext>
              </a:extLst>
            </p:cNvPr>
            <p:cNvSpPr/>
            <p:nvPr/>
          </p:nvSpPr>
          <p:spPr>
            <a:xfrm flipH="1">
              <a:off x="6741899" y="1658195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8" name="Pil: upp-ned 77">
              <a:extLst>
                <a:ext uri="{FF2B5EF4-FFF2-40B4-BE49-F238E27FC236}">
                  <a16:creationId xmlns:a16="http://schemas.microsoft.com/office/drawing/2014/main" id="{70DC8460-C8C5-49B9-A9BF-BF61DC6E09CA}"/>
                </a:ext>
              </a:extLst>
            </p:cNvPr>
            <p:cNvSpPr/>
            <p:nvPr/>
          </p:nvSpPr>
          <p:spPr>
            <a:xfrm rot="16200000" flipH="1">
              <a:off x="8587819" y="2101949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2" name="Rektangel: rundade hörn 81">
              <a:extLst>
                <a:ext uri="{FF2B5EF4-FFF2-40B4-BE49-F238E27FC236}">
                  <a16:creationId xmlns:a16="http://schemas.microsoft.com/office/drawing/2014/main" id="{C2C63FB9-71C2-4033-8813-210F73A176E6}"/>
                </a:ext>
              </a:extLst>
            </p:cNvPr>
            <p:cNvSpPr/>
            <p:nvPr/>
          </p:nvSpPr>
          <p:spPr>
            <a:xfrm>
              <a:off x="8866065" y="2869337"/>
              <a:ext cx="2622628" cy="658572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Styrrådsgrupper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Samarbetar i sakfrågor med processledarna</a:t>
              </a:r>
            </a:p>
          </p:txBody>
        </p:sp>
        <p:sp>
          <p:nvSpPr>
            <p:cNvPr id="64" name="Rektangel 63">
              <a:extLst>
                <a:ext uri="{FF2B5EF4-FFF2-40B4-BE49-F238E27FC236}">
                  <a16:creationId xmlns:a16="http://schemas.microsoft.com/office/drawing/2014/main" id="{E4D08626-9832-4833-9085-D5B4CB927A30}"/>
                </a:ext>
              </a:extLst>
            </p:cNvPr>
            <p:cNvSpPr/>
            <p:nvPr/>
          </p:nvSpPr>
          <p:spPr>
            <a:xfrm>
              <a:off x="5207817" y="2986735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Processledare (inkl. bitr.)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66" name="Rektangel 65">
              <a:extLst>
                <a:ext uri="{FF2B5EF4-FFF2-40B4-BE49-F238E27FC236}">
                  <a16:creationId xmlns:a16="http://schemas.microsoft.com/office/drawing/2014/main" id="{D3698BB0-C530-4600-9FA4-BEB85F030453}"/>
                </a:ext>
              </a:extLst>
            </p:cNvPr>
            <p:cNvSpPr/>
            <p:nvPr/>
          </p:nvSpPr>
          <p:spPr>
            <a:xfrm>
              <a:off x="5202293" y="3918488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Processteam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68" name="Pil: upp-ned 67">
              <a:extLst>
                <a:ext uri="{FF2B5EF4-FFF2-40B4-BE49-F238E27FC236}">
                  <a16:creationId xmlns:a16="http://schemas.microsoft.com/office/drawing/2014/main" id="{CE9B5737-A836-4C54-AC75-EA248831F555}"/>
                </a:ext>
              </a:extLst>
            </p:cNvPr>
            <p:cNvSpPr/>
            <p:nvPr/>
          </p:nvSpPr>
          <p:spPr>
            <a:xfrm rot="16200000" flipH="1">
              <a:off x="4831831" y="2132748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9" name="Pil: upp-ned 68">
              <a:extLst>
                <a:ext uri="{FF2B5EF4-FFF2-40B4-BE49-F238E27FC236}">
                  <a16:creationId xmlns:a16="http://schemas.microsoft.com/office/drawing/2014/main" id="{2872A3CE-0570-4077-8A3E-3BABE1C73BD2}"/>
                </a:ext>
              </a:extLst>
            </p:cNvPr>
            <p:cNvSpPr/>
            <p:nvPr/>
          </p:nvSpPr>
          <p:spPr>
            <a:xfrm rot="18776446" flipH="1">
              <a:off x="4839885" y="2544193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0" name="Pil: upp-ned 69">
              <a:extLst>
                <a:ext uri="{FF2B5EF4-FFF2-40B4-BE49-F238E27FC236}">
                  <a16:creationId xmlns:a16="http://schemas.microsoft.com/office/drawing/2014/main" id="{859BABD3-9E5B-44B2-8BD1-C443FF51988D}"/>
                </a:ext>
              </a:extLst>
            </p:cNvPr>
            <p:cNvSpPr/>
            <p:nvPr/>
          </p:nvSpPr>
          <p:spPr>
            <a:xfrm flipH="1">
              <a:off x="6741899" y="2604568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3" name="Pil: upp-ned 72">
              <a:extLst>
                <a:ext uri="{FF2B5EF4-FFF2-40B4-BE49-F238E27FC236}">
                  <a16:creationId xmlns:a16="http://schemas.microsoft.com/office/drawing/2014/main" id="{1616748C-0F62-4A16-A156-6D7AD5799BCF}"/>
                </a:ext>
              </a:extLst>
            </p:cNvPr>
            <p:cNvSpPr/>
            <p:nvPr/>
          </p:nvSpPr>
          <p:spPr>
            <a:xfrm flipH="1">
              <a:off x="6741899" y="3641180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5" name="Rektangel 74">
              <a:extLst>
                <a:ext uri="{FF2B5EF4-FFF2-40B4-BE49-F238E27FC236}">
                  <a16:creationId xmlns:a16="http://schemas.microsoft.com/office/drawing/2014/main" id="{F873CDFB-785C-4219-8DCE-30F2CABE816E}"/>
                </a:ext>
              </a:extLst>
            </p:cNvPr>
            <p:cNvSpPr/>
            <p:nvPr/>
          </p:nvSpPr>
          <p:spPr>
            <a:xfrm>
              <a:off x="5207817" y="5860593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Processledare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76" name="Rektangel 75">
              <a:extLst>
                <a:ext uri="{FF2B5EF4-FFF2-40B4-BE49-F238E27FC236}">
                  <a16:creationId xmlns:a16="http://schemas.microsoft.com/office/drawing/2014/main" id="{6E3E34D4-193C-41BB-823E-E08CCD4DF499}"/>
                </a:ext>
              </a:extLst>
            </p:cNvPr>
            <p:cNvSpPr/>
            <p:nvPr/>
          </p:nvSpPr>
          <p:spPr>
            <a:xfrm>
              <a:off x="5197548" y="4901112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Processägare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Utsedd verksamhetschef i enlighet med RPO-struktur</a:t>
              </a:r>
            </a:p>
          </p:txBody>
        </p:sp>
        <p:sp>
          <p:nvSpPr>
            <p:cNvPr id="81" name="Pil: upp-ned 80">
              <a:extLst>
                <a:ext uri="{FF2B5EF4-FFF2-40B4-BE49-F238E27FC236}">
                  <a16:creationId xmlns:a16="http://schemas.microsoft.com/office/drawing/2014/main" id="{20F59892-1C98-45DC-9E80-E292E924A48C}"/>
                </a:ext>
              </a:extLst>
            </p:cNvPr>
            <p:cNvSpPr/>
            <p:nvPr/>
          </p:nvSpPr>
          <p:spPr>
            <a:xfrm flipH="1">
              <a:off x="6714068" y="5560283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6" name="Pil: upp-ned 85">
              <a:extLst>
                <a:ext uri="{FF2B5EF4-FFF2-40B4-BE49-F238E27FC236}">
                  <a16:creationId xmlns:a16="http://schemas.microsoft.com/office/drawing/2014/main" id="{748097CD-660E-4D29-8369-9CC8239CA3C9}"/>
                </a:ext>
              </a:extLst>
            </p:cNvPr>
            <p:cNvSpPr/>
            <p:nvPr/>
          </p:nvSpPr>
          <p:spPr>
            <a:xfrm rot="16200000" flipH="1">
              <a:off x="8606794" y="3104805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3" name="Rektangel 92">
              <a:extLst>
                <a:ext uri="{FF2B5EF4-FFF2-40B4-BE49-F238E27FC236}">
                  <a16:creationId xmlns:a16="http://schemas.microsoft.com/office/drawing/2014/main" id="{A3684CCF-58C3-41AE-B229-611008A11A88}"/>
                </a:ext>
              </a:extLst>
            </p:cNvPr>
            <p:cNvSpPr/>
            <p:nvPr/>
          </p:nvSpPr>
          <p:spPr>
            <a:xfrm>
              <a:off x="9018710" y="3922001"/>
              <a:ext cx="191514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1:a linjens chef/ VÖL</a:t>
              </a:r>
            </a:p>
          </p:txBody>
        </p:sp>
        <p:sp>
          <p:nvSpPr>
            <p:cNvPr id="108" name="Rektangel 107">
              <a:extLst>
                <a:ext uri="{FF2B5EF4-FFF2-40B4-BE49-F238E27FC236}">
                  <a16:creationId xmlns:a16="http://schemas.microsoft.com/office/drawing/2014/main" id="{E56F2E62-C6A5-4924-849F-24117CBFA624}"/>
                </a:ext>
              </a:extLst>
            </p:cNvPr>
            <p:cNvSpPr/>
            <p:nvPr/>
          </p:nvSpPr>
          <p:spPr>
            <a:xfrm>
              <a:off x="5139448" y="2925343"/>
              <a:ext cx="3327920" cy="1636811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3" name="Rektangel: rundade hörn 112">
              <a:extLst>
                <a:ext uri="{FF2B5EF4-FFF2-40B4-BE49-F238E27FC236}">
                  <a16:creationId xmlns:a16="http://schemas.microsoft.com/office/drawing/2014/main" id="{2DE99A2D-7F84-4EBF-B5AE-BEE573B414CE}"/>
                </a:ext>
              </a:extLst>
            </p:cNvPr>
            <p:cNvSpPr/>
            <p:nvPr/>
          </p:nvSpPr>
          <p:spPr>
            <a:xfrm>
              <a:off x="8866065" y="4910840"/>
              <a:ext cx="2622628" cy="516805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Klinikledning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114" name="Pil: upp-ned 113">
              <a:extLst>
                <a:ext uri="{FF2B5EF4-FFF2-40B4-BE49-F238E27FC236}">
                  <a16:creationId xmlns:a16="http://schemas.microsoft.com/office/drawing/2014/main" id="{20B8DE20-3335-403D-AE5E-D54F2B71405D}"/>
                </a:ext>
              </a:extLst>
            </p:cNvPr>
            <p:cNvSpPr/>
            <p:nvPr/>
          </p:nvSpPr>
          <p:spPr>
            <a:xfrm rot="16200000" flipH="1">
              <a:off x="8606794" y="5078727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2" name="Rektangel 91">
              <a:extLst>
                <a:ext uri="{FF2B5EF4-FFF2-40B4-BE49-F238E27FC236}">
                  <a16:creationId xmlns:a16="http://schemas.microsoft.com/office/drawing/2014/main" id="{12193168-2567-4CE5-8C45-56AE7BE314B6}"/>
                </a:ext>
              </a:extLst>
            </p:cNvPr>
            <p:cNvSpPr/>
            <p:nvPr/>
          </p:nvSpPr>
          <p:spPr>
            <a:xfrm>
              <a:off x="10933889" y="4096682"/>
              <a:ext cx="40853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UC</a:t>
              </a:r>
            </a:p>
          </p:txBody>
        </p:sp>
        <p:sp>
          <p:nvSpPr>
            <p:cNvPr id="122" name="Rektangel 121">
              <a:extLst>
                <a:ext uri="{FF2B5EF4-FFF2-40B4-BE49-F238E27FC236}">
                  <a16:creationId xmlns:a16="http://schemas.microsoft.com/office/drawing/2014/main" id="{FE7B53BA-4D54-46D5-AC4B-089FD516118A}"/>
                </a:ext>
              </a:extLst>
            </p:cNvPr>
            <p:cNvSpPr/>
            <p:nvPr/>
          </p:nvSpPr>
          <p:spPr>
            <a:xfrm>
              <a:off x="9018710" y="5968683"/>
              <a:ext cx="191514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1:a linjens chef/ VÖL</a:t>
              </a:r>
            </a:p>
          </p:txBody>
        </p:sp>
        <p:sp>
          <p:nvSpPr>
            <p:cNvPr id="123" name="Rektangel 122">
              <a:extLst>
                <a:ext uri="{FF2B5EF4-FFF2-40B4-BE49-F238E27FC236}">
                  <a16:creationId xmlns:a16="http://schemas.microsoft.com/office/drawing/2014/main" id="{94DC5A98-4682-4D53-9A74-5F557E58EDAC}"/>
                </a:ext>
              </a:extLst>
            </p:cNvPr>
            <p:cNvSpPr/>
            <p:nvPr/>
          </p:nvSpPr>
          <p:spPr>
            <a:xfrm>
              <a:off x="10933889" y="6143364"/>
              <a:ext cx="40853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UC</a:t>
              </a:r>
            </a:p>
          </p:txBody>
        </p:sp>
      </p:grpSp>
      <p:cxnSp>
        <p:nvCxnSpPr>
          <p:cNvPr id="126" name="Rak koppling 125">
            <a:extLst>
              <a:ext uri="{FF2B5EF4-FFF2-40B4-BE49-F238E27FC236}">
                <a16:creationId xmlns:a16="http://schemas.microsoft.com/office/drawing/2014/main" id="{4FDBF4F6-C680-4765-9C1C-66083109CE00}"/>
              </a:ext>
            </a:extLst>
          </p:cNvPr>
          <p:cNvCxnSpPr>
            <a:cxnSpLocks/>
            <a:stCxn id="75" idx="3"/>
            <a:endCxn id="122" idx="1"/>
          </p:cNvCxnSpPr>
          <p:nvPr/>
        </p:nvCxnSpPr>
        <p:spPr>
          <a:xfrm>
            <a:off x="8224144" y="6148682"/>
            <a:ext cx="613591" cy="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ktangel 50">
            <a:extLst>
              <a:ext uri="{FF2B5EF4-FFF2-40B4-BE49-F238E27FC236}">
                <a16:creationId xmlns:a16="http://schemas.microsoft.com/office/drawing/2014/main" id="{B9DFD32A-18DE-47E2-88A1-71986EB1346E}"/>
              </a:ext>
            </a:extLst>
          </p:cNvPr>
          <p:cNvSpPr/>
          <p:nvPr/>
        </p:nvSpPr>
        <p:spPr>
          <a:xfrm>
            <a:off x="2532565" y="2848383"/>
            <a:ext cx="9004153" cy="1921036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3" name="Rektangel 52">
            <a:extLst>
              <a:ext uri="{FF2B5EF4-FFF2-40B4-BE49-F238E27FC236}">
                <a16:creationId xmlns:a16="http://schemas.microsoft.com/office/drawing/2014/main" id="{D5890BF0-600D-4B50-889C-E9BBEA2D9736}"/>
              </a:ext>
            </a:extLst>
          </p:cNvPr>
          <p:cNvSpPr/>
          <p:nvPr/>
        </p:nvSpPr>
        <p:spPr>
          <a:xfrm>
            <a:off x="2532565" y="5593413"/>
            <a:ext cx="9004153" cy="982909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5" name="Rektangel 54">
            <a:extLst>
              <a:ext uri="{FF2B5EF4-FFF2-40B4-BE49-F238E27FC236}">
                <a16:creationId xmlns:a16="http://schemas.microsoft.com/office/drawing/2014/main" id="{61CDB6B6-DC16-4014-937C-A72939FB0130}"/>
              </a:ext>
            </a:extLst>
          </p:cNvPr>
          <p:cNvSpPr/>
          <p:nvPr/>
        </p:nvSpPr>
        <p:spPr>
          <a:xfrm>
            <a:off x="-9823" y="-4271"/>
            <a:ext cx="11546541" cy="1885338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6" name="Rektangel 55">
            <a:extLst>
              <a:ext uri="{FF2B5EF4-FFF2-40B4-BE49-F238E27FC236}">
                <a16:creationId xmlns:a16="http://schemas.microsoft.com/office/drawing/2014/main" id="{ED51597B-63B8-4D21-9624-0CCDAFAF38A1}"/>
              </a:ext>
            </a:extLst>
          </p:cNvPr>
          <p:cNvSpPr/>
          <p:nvPr/>
        </p:nvSpPr>
        <p:spPr>
          <a:xfrm>
            <a:off x="1" y="1880478"/>
            <a:ext cx="4906614" cy="975519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8" name="Rektangel 57">
            <a:extLst>
              <a:ext uri="{FF2B5EF4-FFF2-40B4-BE49-F238E27FC236}">
                <a16:creationId xmlns:a16="http://schemas.microsoft.com/office/drawing/2014/main" id="{199F164E-4A04-4D64-8F1F-7E403B643280}"/>
              </a:ext>
            </a:extLst>
          </p:cNvPr>
          <p:cNvSpPr/>
          <p:nvPr/>
        </p:nvSpPr>
        <p:spPr>
          <a:xfrm>
            <a:off x="8293169" y="1875073"/>
            <a:ext cx="3243549" cy="975519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9" name="Likbent triangel 58">
            <a:extLst>
              <a:ext uri="{FF2B5EF4-FFF2-40B4-BE49-F238E27FC236}">
                <a16:creationId xmlns:a16="http://schemas.microsoft.com/office/drawing/2014/main" id="{96FF9CD0-A75A-4A26-8909-28127A1E00E0}"/>
              </a:ext>
            </a:extLst>
          </p:cNvPr>
          <p:cNvSpPr/>
          <p:nvPr/>
        </p:nvSpPr>
        <p:spPr>
          <a:xfrm rot="12592613">
            <a:off x="2159965" y="3095524"/>
            <a:ext cx="632454" cy="1811932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7" name="Likbent triangel 66">
            <a:extLst>
              <a:ext uri="{FF2B5EF4-FFF2-40B4-BE49-F238E27FC236}">
                <a16:creationId xmlns:a16="http://schemas.microsoft.com/office/drawing/2014/main" id="{4C2E601A-EAA2-4A3B-A0D8-BCBDD474A9A4}"/>
              </a:ext>
            </a:extLst>
          </p:cNvPr>
          <p:cNvSpPr/>
          <p:nvPr/>
        </p:nvSpPr>
        <p:spPr>
          <a:xfrm rot="5662066">
            <a:off x="4327696" y="1852961"/>
            <a:ext cx="451000" cy="760602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2" name="Likbent triangel 71">
            <a:extLst>
              <a:ext uri="{FF2B5EF4-FFF2-40B4-BE49-F238E27FC236}">
                <a16:creationId xmlns:a16="http://schemas.microsoft.com/office/drawing/2014/main" id="{08EA794D-F024-4E3B-8C05-1EE68B499A89}"/>
              </a:ext>
            </a:extLst>
          </p:cNvPr>
          <p:cNvSpPr/>
          <p:nvPr/>
        </p:nvSpPr>
        <p:spPr>
          <a:xfrm rot="8951514">
            <a:off x="3920434" y="3142498"/>
            <a:ext cx="595950" cy="1169696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2" name="Rektangel: rundade hörn 61">
            <a:extLst>
              <a:ext uri="{FF2B5EF4-FFF2-40B4-BE49-F238E27FC236}">
                <a16:creationId xmlns:a16="http://schemas.microsoft.com/office/drawing/2014/main" id="{865BEFF2-3008-40F4-BA5F-AB89E02B14ED}"/>
              </a:ext>
            </a:extLst>
          </p:cNvPr>
          <p:cNvSpPr/>
          <p:nvPr/>
        </p:nvSpPr>
        <p:spPr>
          <a:xfrm>
            <a:off x="1298031" y="1121137"/>
            <a:ext cx="3031638" cy="229427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5" name="textruta 64">
            <a:extLst>
              <a:ext uri="{FF2B5EF4-FFF2-40B4-BE49-F238E27FC236}">
                <a16:creationId xmlns:a16="http://schemas.microsoft.com/office/drawing/2014/main" id="{78498693-910C-40B5-A25D-967AC5BBF233}"/>
              </a:ext>
            </a:extLst>
          </p:cNvPr>
          <p:cNvSpPr txBox="1"/>
          <p:nvPr/>
        </p:nvSpPr>
        <p:spPr>
          <a:xfrm>
            <a:off x="1406052" y="1264365"/>
            <a:ext cx="29236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sv-SE" dirty="0">
                <a:solidFill>
                  <a:srgbClr val="000000"/>
                </a:solidFill>
                <a:latin typeface="Calibri"/>
              </a:rPr>
              <a:t>Vårdförlopp omhändertas via SÄS processorganisation som en sjukhusövergripande process eller en klinikprocess. Processägare utses av huvudprocessägaren enligt korrelationsmatris. </a:t>
            </a:r>
          </a:p>
        </p:txBody>
      </p:sp>
      <p:sp>
        <p:nvSpPr>
          <p:cNvPr id="74" name="Rektangel 73">
            <a:extLst>
              <a:ext uri="{FF2B5EF4-FFF2-40B4-BE49-F238E27FC236}">
                <a16:creationId xmlns:a16="http://schemas.microsoft.com/office/drawing/2014/main" id="{455BC664-7A85-4873-9E42-3ABF1EA39DD8}"/>
              </a:ext>
            </a:extLst>
          </p:cNvPr>
          <p:cNvSpPr/>
          <p:nvPr/>
        </p:nvSpPr>
        <p:spPr>
          <a:xfrm>
            <a:off x="8295537" y="4771928"/>
            <a:ext cx="3241181" cy="815897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9" name="Rektangel 78">
            <a:extLst>
              <a:ext uri="{FF2B5EF4-FFF2-40B4-BE49-F238E27FC236}">
                <a16:creationId xmlns:a16="http://schemas.microsoft.com/office/drawing/2014/main" id="{E9C2ECDE-6B93-4B97-B997-73057B9BD7C7}"/>
              </a:ext>
            </a:extLst>
          </p:cNvPr>
          <p:cNvSpPr/>
          <p:nvPr/>
        </p:nvSpPr>
        <p:spPr>
          <a:xfrm>
            <a:off x="11536719" y="1"/>
            <a:ext cx="655282" cy="587473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00D14D99-83C2-4B82-9B55-F1ADD6E293E9}"/>
              </a:ext>
            </a:extLst>
          </p:cNvPr>
          <p:cNvSpPr/>
          <p:nvPr/>
        </p:nvSpPr>
        <p:spPr>
          <a:xfrm>
            <a:off x="11536719" y="587475"/>
            <a:ext cx="655282" cy="38692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0" name="Rektangel 79">
            <a:extLst>
              <a:ext uri="{FF2B5EF4-FFF2-40B4-BE49-F238E27FC236}">
                <a16:creationId xmlns:a16="http://schemas.microsoft.com/office/drawing/2014/main" id="{CD11E50A-CD2E-4274-A0C6-6D5E91E0C94E}"/>
              </a:ext>
            </a:extLst>
          </p:cNvPr>
          <p:cNvSpPr/>
          <p:nvPr/>
        </p:nvSpPr>
        <p:spPr>
          <a:xfrm>
            <a:off x="11541692" y="4758003"/>
            <a:ext cx="655282" cy="18607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59117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ktangel 62">
            <a:extLst>
              <a:ext uri="{FF2B5EF4-FFF2-40B4-BE49-F238E27FC236}">
                <a16:creationId xmlns:a16="http://schemas.microsoft.com/office/drawing/2014/main" id="{4C630997-61CC-463D-AD71-D302FAC4918A}"/>
              </a:ext>
            </a:extLst>
          </p:cNvPr>
          <p:cNvSpPr/>
          <p:nvPr/>
        </p:nvSpPr>
        <p:spPr>
          <a:xfrm>
            <a:off x="-9206" y="1"/>
            <a:ext cx="2543002" cy="2382678"/>
          </a:xfrm>
          <a:prstGeom prst="rect">
            <a:avLst/>
          </a:prstGeom>
          <a:solidFill>
            <a:srgbClr val="E6D5F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BA5ADCA5-2A43-4399-85D9-5B82FFA341C3}"/>
              </a:ext>
            </a:extLst>
          </p:cNvPr>
          <p:cNvSpPr/>
          <p:nvPr/>
        </p:nvSpPr>
        <p:spPr>
          <a:xfrm>
            <a:off x="-9823" y="2382679"/>
            <a:ext cx="2543003" cy="42520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086A4B26-2513-4B1E-A871-DAF84DF1B4A5}"/>
              </a:ext>
            </a:extLst>
          </p:cNvPr>
          <p:cNvSpPr/>
          <p:nvPr/>
        </p:nvSpPr>
        <p:spPr>
          <a:xfrm>
            <a:off x="2533180" y="-1"/>
            <a:ext cx="9658821" cy="47740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02C88D4E-DC4A-400C-BD88-3000BAD51EDD}"/>
              </a:ext>
            </a:extLst>
          </p:cNvPr>
          <p:cNvSpPr/>
          <p:nvPr/>
        </p:nvSpPr>
        <p:spPr>
          <a:xfrm>
            <a:off x="2533180" y="4774041"/>
            <a:ext cx="9658820" cy="18607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Pil: femhörning 3">
            <a:extLst>
              <a:ext uri="{FF2B5EF4-FFF2-40B4-BE49-F238E27FC236}">
                <a16:creationId xmlns:a16="http://schemas.microsoft.com/office/drawing/2014/main" id="{80104A63-6805-4CB8-AB5A-F59F0D470A90}"/>
              </a:ext>
            </a:extLst>
          </p:cNvPr>
          <p:cNvSpPr/>
          <p:nvPr/>
        </p:nvSpPr>
        <p:spPr>
          <a:xfrm>
            <a:off x="340085" y="5377826"/>
            <a:ext cx="1914845" cy="409500"/>
          </a:xfrm>
          <a:prstGeom prst="homePlat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Regionala processteam </a:t>
            </a:r>
            <a:br>
              <a:rPr lang="sv-SE" sz="1200" b="1" dirty="0">
                <a:solidFill>
                  <a:srgbClr val="FFFFFF"/>
                </a:solidFill>
              </a:rPr>
            </a:br>
            <a:r>
              <a:rPr lang="sv-SE" sz="1200" b="1" dirty="0">
                <a:solidFill>
                  <a:srgbClr val="FFFFFF"/>
                </a:solidFill>
              </a:rPr>
              <a:t>(RPT)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1E868A3A-FE94-424F-BA77-3234C268336C}"/>
              </a:ext>
            </a:extLst>
          </p:cNvPr>
          <p:cNvSpPr/>
          <p:nvPr/>
        </p:nvSpPr>
        <p:spPr>
          <a:xfrm>
            <a:off x="331896" y="3655987"/>
            <a:ext cx="1738198" cy="37409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Regionala program-områden (RPO)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295EE9D9-960E-42DB-82F8-E3ECD0100499}"/>
              </a:ext>
            </a:extLst>
          </p:cNvPr>
          <p:cNvSpPr txBox="1"/>
          <p:nvPr/>
        </p:nvSpPr>
        <p:spPr>
          <a:xfrm rot="5400000">
            <a:off x="10454915" y="2049193"/>
            <a:ext cx="2809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Sjukhusövergripande process</a:t>
            </a:r>
          </a:p>
        </p:txBody>
      </p:sp>
      <p:sp>
        <p:nvSpPr>
          <p:cNvPr id="50" name="textruta 49">
            <a:extLst>
              <a:ext uri="{FF2B5EF4-FFF2-40B4-BE49-F238E27FC236}">
                <a16:creationId xmlns:a16="http://schemas.microsoft.com/office/drawing/2014/main" id="{184161E6-1B95-4ECE-BF5E-75AA28533A5F}"/>
              </a:ext>
            </a:extLst>
          </p:cNvPr>
          <p:cNvSpPr txBox="1"/>
          <p:nvPr/>
        </p:nvSpPr>
        <p:spPr>
          <a:xfrm rot="5400000">
            <a:off x="11202395" y="5534289"/>
            <a:ext cx="154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Klinikprocess</a:t>
            </a:r>
          </a:p>
        </p:txBody>
      </p:sp>
      <p:sp>
        <p:nvSpPr>
          <p:cNvPr id="52" name="textruta 51">
            <a:extLst>
              <a:ext uri="{FF2B5EF4-FFF2-40B4-BE49-F238E27FC236}">
                <a16:creationId xmlns:a16="http://schemas.microsoft.com/office/drawing/2014/main" id="{EA77DFBF-3D16-449A-BA94-5E2B330D576B}"/>
              </a:ext>
            </a:extLst>
          </p:cNvPr>
          <p:cNvSpPr txBox="1"/>
          <p:nvPr/>
        </p:nvSpPr>
        <p:spPr>
          <a:xfrm>
            <a:off x="47834" y="2727393"/>
            <a:ext cx="877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dirty="0"/>
              <a:t>Region</a:t>
            </a:r>
          </a:p>
        </p:txBody>
      </p:sp>
      <p:sp>
        <p:nvSpPr>
          <p:cNvPr id="54" name="textruta 53">
            <a:extLst>
              <a:ext uri="{FF2B5EF4-FFF2-40B4-BE49-F238E27FC236}">
                <a16:creationId xmlns:a16="http://schemas.microsoft.com/office/drawing/2014/main" id="{B1A244D9-DAF2-4098-8441-2A6B4E525E74}"/>
              </a:ext>
            </a:extLst>
          </p:cNvPr>
          <p:cNvSpPr txBox="1"/>
          <p:nvPr/>
        </p:nvSpPr>
        <p:spPr>
          <a:xfrm>
            <a:off x="2446900" y="64254"/>
            <a:ext cx="4370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b="1" dirty="0"/>
              <a:t>SÄS processorganisation</a:t>
            </a:r>
          </a:p>
        </p:txBody>
      </p:sp>
      <p:cxnSp>
        <p:nvCxnSpPr>
          <p:cNvPr id="57" name="Rak koppling 56">
            <a:extLst>
              <a:ext uri="{FF2B5EF4-FFF2-40B4-BE49-F238E27FC236}">
                <a16:creationId xmlns:a16="http://schemas.microsoft.com/office/drawing/2014/main" id="{B5082F54-7D61-42BB-BB25-2B7E8A0F9A27}"/>
              </a:ext>
            </a:extLst>
          </p:cNvPr>
          <p:cNvCxnSpPr>
            <a:cxnSpLocks/>
            <a:stCxn id="6" idx="2"/>
            <a:endCxn id="4" idx="0"/>
          </p:cNvCxnSpPr>
          <p:nvPr/>
        </p:nvCxnSpPr>
        <p:spPr>
          <a:xfrm flipH="1">
            <a:off x="1195133" y="4030080"/>
            <a:ext cx="5862" cy="13477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ktangel 42">
            <a:extLst>
              <a:ext uri="{FF2B5EF4-FFF2-40B4-BE49-F238E27FC236}">
                <a16:creationId xmlns:a16="http://schemas.microsoft.com/office/drawing/2014/main" id="{8486915F-61A7-4C95-A7A4-D3AD3D233E33}"/>
              </a:ext>
            </a:extLst>
          </p:cNvPr>
          <p:cNvSpPr/>
          <p:nvPr/>
        </p:nvSpPr>
        <p:spPr>
          <a:xfrm>
            <a:off x="354900" y="1291672"/>
            <a:ext cx="1683624" cy="36430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Nationella program-områden (NPO)</a:t>
            </a:r>
          </a:p>
        </p:txBody>
      </p:sp>
      <p:cxnSp>
        <p:nvCxnSpPr>
          <p:cNvPr id="44" name="Rak koppling 43">
            <a:extLst>
              <a:ext uri="{FF2B5EF4-FFF2-40B4-BE49-F238E27FC236}">
                <a16:creationId xmlns:a16="http://schemas.microsoft.com/office/drawing/2014/main" id="{DB43D6BC-DD7D-4E8F-8F32-7380AAD940BB}"/>
              </a:ext>
            </a:extLst>
          </p:cNvPr>
          <p:cNvCxnSpPr>
            <a:cxnSpLocks/>
            <a:stCxn id="43" idx="2"/>
            <a:endCxn id="6" idx="0"/>
          </p:cNvCxnSpPr>
          <p:nvPr/>
        </p:nvCxnSpPr>
        <p:spPr>
          <a:xfrm>
            <a:off x="1196712" y="1655974"/>
            <a:ext cx="4283" cy="200001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ruta 60">
            <a:extLst>
              <a:ext uri="{FF2B5EF4-FFF2-40B4-BE49-F238E27FC236}">
                <a16:creationId xmlns:a16="http://schemas.microsoft.com/office/drawing/2014/main" id="{BF3E6CD1-A17A-464E-9E91-1C3BFD1A1287}"/>
              </a:ext>
            </a:extLst>
          </p:cNvPr>
          <p:cNvSpPr txBox="1"/>
          <p:nvPr/>
        </p:nvSpPr>
        <p:spPr>
          <a:xfrm>
            <a:off x="47833" y="279576"/>
            <a:ext cx="1153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dirty="0"/>
              <a:t>Nationellt</a:t>
            </a:r>
          </a:p>
        </p:txBody>
      </p:sp>
      <p:cxnSp>
        <p:nvCxnSpPr>
          <p:cNvPr id="84" name="Koppling: vinklad 83">
            <a:extLst>
              <a:ext uri="{FF2B5EF4-FFF2-40B4-BE49-F238E27FC236}">
                <a16:creationId xmlns:a16="http://schemas.microsoft.com/office/drawing/2014/main" id="{2149C392-A196-4912-B189-98D518C9F941}"/>
              </a:ext>
            </a:extLst>
          </p:cNvPr>
          <p:cNvCxnSpPr>
            <a:cxnSpLocks/>
            <a:stCxn id="64" idx="1"/>
            <a:endCxn id="4" idx="3"/>
          </p:cNvCxnSpPr>
          <p:nvPr/>
        </p:nvCxnSpPr>
        <p:spPr>
          <a:xfrm rot="10800000" flipV="1">
            <a:off x="2254930" y="3274824"/>
            <a:ext cx="2771912" cy="2307752"/>
          </a:xfrm>
          <a:prstGeom prst="bentConnector3">
            <a:avLst>
              <a:gd name="adj1" fmla="val 60309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Koppling: vinklad 88">
            <a:extLst>
              <a:ext uri="{FF2B5EF4-FFF2-40B4-BE49-F238E27FC236}">
                <a16:creationId xmlns:a16="http://schemas.microsoft.com/office/drawing/2014/main" id="{0DF7AAD2-21FF-4916-A37C-6F4E8598836C}"/>
              </a:ext>
            </a:extLst>
          </p:cNvPr>
          <p:cNvCxnSpPr>
            <a:cxnSpLocks/>
            <a:stCxn id="75" idx="1"/>
            <a:endCxn id="4" idx="3"/>
          </p:cNvCxnSpPr>
          <p:nvPr/>
        </p:nvCxnSpPr>
        <p:spPr>
          <a:xfrm rot="10800000">
            <a:off x="2254930" y="5582576"/>
            <a:ext cx="2771912" cy="566106"/>
          </a:xfrm>
          <a:prstGeom prst="bentConnector3">
            <a:avLst>
              <a:gd name="adj1" fmla="val 60309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Rak koppling 99">
            <a:extLst>
              <a:ext uri="{FF2B5EF4-FFF2-40B4-BE49-F238E27FC236}">
                <a16:creationId xmlns:a16="http://schemas.microsoft.com/office/drawing/2014/main" id="{07F3E1D0-91F4-4A3D-81C8-D4B450E861FB}"/>
              </a:ext>
            </a:extLst>
          </p:cNvPr>
          <p:cNvCxnSpPr/>
          <p:nvPr/>
        </p:nvCxnSpPr>
        <p:spPr>
          <a:xfrm>
            <a:off x="2533180" y="0"/>
            <a:ext cx="0" cy="66347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Rektangel: rundade hörn 104">
            <a:extLst>
              <a:ext uri="{FF2B5EF4-FFF2-40B4-BE49-F238E27FC236}">
                <a16:creationId xmlns:a16="http://schemas.microsoft.com/office/drawing/2014/main" id="{6692884C-45F2-40CC-B3FF-342E6761E757}"/>
              </a:ext>
            </a:extLst>
          </p:cNvPr>
          <p:cNvSpPr/>
          <p:nvPr/>
        </p:nvSpPr>
        <p:spPr>
          <a:xfrm>
            <a:off x="9273978" y="95624"/>
            <a:ext cx="900000" cy="1800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Forum</a:t>
            </a:r>
            <a:endParaRPr lang="sv-SE" sz="1000" dirty="0"/>
          </a:p>
        </p:txBody>
      </p:sp>
      <p:sp>
        <p:nvSpPr>
          <p:cNvPr id="106" name="Rektangel 105">
            <a:extLst>
              <a:ext uri="{FF2B5EF4-FFF2-40B4-BE49-F238E27FC236}">
                <a16:creationId xmlns:a16="http://schemas.microsoft.com/office/drawing/2014/main" id="{4EA9AAFF-EC0C-4224-8BD4-B5EF8E288009}"/>
              </a:ext>
            </a:extLst>
          </p:cNvPr>
          <p:cNvSpPr/>
          <p:nvPr/>
        </p:nvSpPr>
        <p:spPr>
          <a:xfrm>
            <a:off x="10258886" y="95624"/>
            <a:ext cx="900000" cy="1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Processroll</a:t>
            </a:r>
            <a:endParaRPr lang="sv-SE" sz="1000" dirty="0"/>
          </a:p>
        </p:txBody>
      </p:sp>
      <p:sp>
        <p:nvSpPr>
          <p:cNvPr id="107" name="Rektangel 106">
            <a:extLst>
              <a:ext uri="{FF2B5EF4-FFF2-40B4-BE49-F238E27FC236}">
                <a16:creationId xmlns:a16="http://schemas.microsoft.com/office/drawing/2014/main" id="{5D4B70C9-7254-4E5C-AE8F-F0FF558D089D}"/>
              </a:ext>
            </a:extLst>
          </p:cNvPr>
          <p:cNvSpPr/>
          <p:nvPr/>
        </p:nvSpPr>
        <p:spPr>
          <a:xfrm>
            <a:off x="11230206" y="97724"/>
            <a:ext cx="900000" cy="18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Linjeroll</a:t>
            </a:r>
          </a:p>
        </p:txBody>
      </p:sp>
      <p:cxnSp>
        <p:nvCxnSpPr>
          <p:cNvPr id="119" name="Koppling: vinklad 118">
            <a:extLst>
              <a:ext uri="{FF2B5EF4-FFF2-40B4-BE49-F238E27FC236}">
                <a16:creationId xmlns:a16="http://schemas.microsoft.com/office/drawing/2014/main" id="{3538393F-1AD8-4531-B104-C56C0E365BA8}"/>
              </a:ext>
            </a:extLst>
          </p:cNvPr>
          <p:cNvCxnSpPr>
            <a:cxnSpLocks/>
            <a:stCxn id="93" idx="1"/>
            <a:endCxn id="108" idx="3"/>
          </p:cNvCxnSpPr>
          <p:nvPr/>
        </p:nvCxnSpPr>
        <p:spPr>
          <a:xfrm rot="10800000">
            <a:off x="8286393" y="3743749"/>
            <a:ext cx="551342" cy="358252"/>
          </a:xfrm>
          <a:prstGeom prst="bentConnector3">
            <a:avLst>
              <a:gd name="adj1" fmla="val 50000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 2">
            <a:extLst>
              <a:ext uri="{FF2B5EF4-FFF2-40B4-BE49-F238E27FC236}">
                <a16:creationId xmlns:a16="http://schemas.microsoft.com/office/drawing/2014/main" id="{DC9A78B0-CFD0-4350-A5E2-457913342A89}"/>
              </a:ext>
            </a:extLst>
          </p:cNvPr>
          <p:cNvGrpSpPr/>
          <p:nvPr/>
        </p:nvGrpSpPr>
        <p:grpSpPr>
          <a:xfrm>
            <a:off x="2954950" y="689119"/>
            <a:ext cx="8352769" cy="5814245"/>
            <a:chOff x="3135925" y="689119"/>
            <a:chExt cx="8352769" cy="5814245"/>
          </a:xfrm>
        </p:grpSpPr>
        <p:sp>
          <p:nvSpPr>
            <p:cNvPr id="41" name="Rektangel 40">
              <a:extLst>
                <a:ext uri="{FF2B5EF4-FFF2-40B4-BE49-F238E27FC236}">
                  <a16:creationId xmlns:a16="http://schemas.microsoft.com/office/drawing/2014/main" id="{D96BE509-001C-4A62-8B10-7617C1A5A84E}"/>
                </a:ext>
              </a:extLst>
            </p:cNvPr>
            <p:cNvSpPr/>
            <p:nvPr/>
          </p:nvSpPr>
          <p:spPr>
            <a:xfrm>
              <a:off x="5207817" y="1959335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Processägare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Utsedd verksamhetschef i enlighet med RPO-struktur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Kliniköverskridande ansvar/mandat på SÄS</a:t>
              </a:r>
            </a:p>
          </p:txBody>
        </p:sp>
        <p:sp>
          <p:nvSpPr>
            <p:cNvPr id="47" name="Rektangel 46">
              <a:extLst>
                <a:ext uri="{FF2B5EF4-FFF2-40B4-BE49-F238E27FC236}">
                  <a16:creationId xmlns:a16="http://schemas.microsoft.com/office/drawing/2014/main" id="{29B7DFCC-1F83-4AA0-8915-C632BFED7A76}"/>
                </a:ext>
              </a:extLst>
            </p:cNvPr>
            <p:cNvSpPr/>
            <p:nvPr/>
          </p:nvSpPr>
          <p:spPr>
            <a:xfrm>
              <a:off x="3135925" y="1889059"/>
              <a:ext cx="1488040" cy="8741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Utvecklingsstöd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Processkoordinator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Utvecklingsledare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Utdatastöd</a:t>
              </a:r>
            </a:p>
          </p:txBody>
        </p:sp>
        <p:sp>
          <p:nvSpPr>
            <p:cNvPr id="60" name="Rektangel: rundade hörn 59">
              <a:extLst>
                <a:ext uri="{FF2B5EF4-FFF2-40B4-BE49-F238E27FC236}">
                  <a16:creationId xmlns:a16="http://schemas.microsoft.com/office/drawing/2014/main" id="{0A228FF2-B78D-412B-83A4-9E012DEF13F0}"/>
                </a:ext>
              </a:extLst>
            </p:cNvPr>
            <p:cNvSpPr/>
            <p:nvPr/>
          </p:nvSpPr>
          <p:spPr>
            <a:xfrm>
              <a:off x="4209758" y="689119"/>
              <a:ext cx="5200261" cy="893570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Sjukhusövergripande processtyrgrupp (=Sjukhusledningen)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Huvudprocessägare = ordförande (sjukhusdirektör) </a:t>
              </a:r>
              <a:endParaRPr lang="sv-SE" sz="1000" b="1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Sjukhusövergripande prioriteringar, eskaleringsfunktion från processägare (SBAR-struktur)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Fördelning av sjukhusövergripande utvecklingsarbetet till processägare</a:t>
              </a:r>
            </a:p>
            <a:p>
              <a:endParaRPr lang="sv-SE" sz="1000" dirty="0"/>
            </a:p>
          </p:txBody>
        </p:sp>
        <p:sp>
          <p:nvSpPr>
            <p:cNvPr id="71" name="Rektangel: rundade hörn 70">
              <a:extLst>
                <a:ext uri="{FF2B5EF4-FFF2-40B4-BE49-F238E27FC236}">
                  <a16:creationId xmlns:a16="http://schemas.microsoft.com/office/drawing/2014/main" id="{546BD3C7-87B0-4D35-B26C-E31F818CB809}"/>
                </a:ext>
              </a:extLst>
            </p:cNvPr>
            <p:cNvSpPr/>
            <p:nvPr/>
          </p:nvSpPr>
          <p:spPr>
            <a:xfrm>
              <a:off x="8866065" y="1889059"/>
              <a:ext cx="2622629" cy="805023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Verksamhetsnära processtyrgrupp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Processägare = ordförande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Processledare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Berörda chefer + VÖL</a:t>
              </a:r>
            </a:p>
          </p:txBody>
        </p:sp>
        <p:sp>
          <p:nvSpPr>
            <p:cNvPr id="77" name="Pil: upp-ned 76">
              <a:extLst>
                <a:ext uri="{FF2B5EF4-FFF2-40B4-BE49-F238E27FC236}">
                  <a16:creationId xmlns:a16="http://schemas.microsoft.com/office/drawing/2014/main" id="{B34C9D60-5EBA-4A03-A05D-88443643B4A3}"/>
                </a:ext>
              </a:extLst>
            </p:cNvPr>
            <p:cNvSpPr/>
            <p:nvPr/>
          </p:nvSpPr>
          <p:spPr>
            <a:xfrm flipH="1">
              <a:off x="6741899" y="1658195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8" name="Pil: upp-ned 77">
              <a:extLst>
                <a:ext uri="{FF2B5EF4-FFF2-40B4-BE49-F238E27FC236}">
                  <a16:creationId xmlns:a16="http://schemas.microsoft.com/office/drawing/2014/main" id="{70DC8460-C8C5-49B9-A9BF-BF61DC6E09CA}"/>
                </a:ext>
              </a:extLst>
            </p:cNvPr>
            <p:cNvSpPr/>
            <p:nvPr/>
          </p:nvSpPr>
          <p:spPr>
            <a:xfrm rot="16200000" flipH="1">
              <a:off x="8587819" y="2101949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2" name="Rektangel: rundade hörn 81">
              <a:extLst>
                <a:ext uri="{FF2B5EF4-FFF2-40B4-BE49-F238E27FC236}">
                  <a16:creationId xmlns:a16="http://schemas.microsoft.com/office/drawing/2014/main" id="{C2C63FB9-71C2-4033-8813-210F73A176E6}"/>
                </a:ext>
              </a:extLst>
            </p:cNvPr>
            <p:cNvSpPr/>
            <p:nvPr/>
          </p:nvSpPr>
          <p:spPr>
            <a:xfrm>
              <a:off x="8866065" y="2869337"/>
              <a:ext cx="2622628" cy="658572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Styrrådsgrupper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Samarbetar i sakfrågor med processledarna</a:t>
              </a:r>
            </a:p>
          </p:txBody>
        </p:sp>
        <p:sp>
          <p:nvSpPr>
            <p:cNvPr id="64" name="Rektangel 63">
              <a:extLst>
                <a:ext uri="{FF2B5EF4-FFF2-40B4-BE49-F238E27FC236}">
                  <a16:creationId xmlns:a16="http://schemas.microsoft.com/office/drawing/2014/main" id="{E4D08626-9832-4833-9085-D5B4CB927A30}"/>
                </a:ext>
              </a:extLst>
            </p:cNvPr>
            <p:cNvSpPr/>
            <p:nvPr/>
          </p:nvSpPr>
          <p:spPr>
            <a:xfrm>
              <a:off x="5207817" y="2986735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Processledare (inkl. bitr.)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66" name="Rektangel 65">
              <a:extLst>
                <a:ext uri="{FF2B5EF4-FFF2-40B4-BE49-F238E27FC236}">
                  <a16:creationId xmlns:a16="http://schemas.microsoft.com/office/drawing/2014/main" id="{D3698BB0-C530-4600-9FA4-BEB85F030453}"/>
                </a:ext>
              </a:extLst>
            </p:cNvPr>
            <p:cNvSpPr/>
            <p:nvPr/>
          </p:nvSpPr>
          <p:spPr>
            <a:xfrm>
              <a:off x="5202293" y="3918488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Processteam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68" name="Pil: upp-ned 67">
              <a:extLst>
                <a:ext uri="{FF2B5EF4-FFF2-40B4-BE49-F238E27FC236}">
                  <a16:creationId xmlns:a16="http://schemas.microsoft.com/office/drawing/2014/main" id="{CE9B5737-A836-4C54-AC75-EA248831F555}"/>
                </a:ext>
              </a:extLst>
            </p:cNvPr>
            <p:cNvSpPr/>
            <p:nvPr/>
          </p:nvSpPr>
          <p:spPr>
            <a:xfrm rot="16200000" flipH="1">
              <a:off x="4831831" y="2132748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9" name="Pil: upp-ned 68">
              <a:extLst>
                <a:ext uri="{FF2B5EF4-FFF2-40B4-BE49-F238E27FC236}">
                  <a16:creationId xmlns:a16="http://schemas.microsoft.com/office/drawing/2014/main" id="{2872A3CE-0570-4077-8A3E-3BABE1C73BD2}"/>
                </a:ext>
              </a:extLst>
            </p:cNvPr>
            <p:cNvSpPr/>
            <p:nvPr/>
          </p:nvSpPr>
          <p:spPr>
            <a:xfrm rot="18776446" flipH="1">
              <a:off x="4839885" y="2544193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0" name="Pil: upp-ned 69">
              <a:extLst>
                <a:ext uri="{FF2B5EF4-FFF2-40B4-BE49-F238E27FC236}">
                  <a16:creationId xmlns:a16="http://schemas.microsoft.com/office/drawing/2014/main" id="{859BABD3-9E5B-44B2-8BD1-C443FF51988D}"/>
                </a:ext>
              </a:extLst>
            </p:cNvPr>
            <p:cNvSpPr/>
            <p:nvPr/>
          </p:nvSpPr>
          <p:spPr>
            <a:xfrm flipH="1">
              <a:off x="6741899" y="2604568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3" name="Pil: upp-ned 72">
              <a:extLst>
                <a:ext uri="{FF2B5EF4-FFF2-40B4-BE49-F238E27FC236}">
                  <a16:creationId xmlns:a16="http://schemas.microsoft.com/office/drawing/2014/main" id="{1616748C-0F62-4A16-A156-6D7AD5799BCF}"/>
                </a:ext>
              </a:extLst>
            </p:cNvPr>
            <p:cNvSpPr/>
            <p:nvPr/>
          </p:nvSpPr>
          <p:spPr>
            <a:xfrm flipH="1">
              <a:off x="6741899" y="3641180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5" name="Rektangel 74">
              <a:extLst>
                <a:ext uri="{FF2B5EF4-FFF2-40B4-BE49-F238E27FC236}">
                  <a16:creationId xmlns:a16="http://schemas.microsoft.com/office/drawing/2014/main" id="{F873CDFB-785C-4219-8DCE-30F2CABE816E}"/>
                </a:ext>
              </a:extLst>
            </p:cNvPr>
            <p:cNvSpPr/>
            <p:nvPr/>
          </p:nvSpPr>
          <p:spPr>
            <a:xfrm>
              <a:off x="5207817" y="5860593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Processledare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76" name="Rektangel 75">
              <a:extLst>
                <a:ext uri="{FF2B5EF4-FFF2-40B4-BE49-F238E27FC236}">
                  <a16:creationId xmlns:a16="http://schemas.microsoft.com/office/drawing/2014/main" id="{6E3E34D4-193C-41BB-823E-E08CCD4DF499}"/>
                </a:ext>
              </a:extLst>
            </p:cNvPr>
            <p:cNvSpPr/>
            <p:nvPr/>
          </p:nvSpPr>
          <p:spPr>
            <a:xfrm>
              <a:off x="5197548" y="4901112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Processägare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Utsedd verksamhetschef i enlighet med RPO-struktur</a:t>
              </a:r>
            </a:p>
          </p:txBody>
        </p:sp>
        <p:sp>
          <p:nvSpPr>
            <p:cNvPr id="81" name="Pil: upp-ned 80">
              <a:extLst>
                <a:ext uri="{FF2B5EF4-FFF2-40B4-BE49-F238E27FC236}">
                  <a16:creationId xmlns:a16="http://schemas.microsoft.com/office/drawing/2014/main" id="{20F59892-1C98-45DC-9E80-E292E924A48C}"/>
                </a:ext>
              </a:extLst>
            </p:cNvPr>
            <p:cNvSpPr/>
            <p:nvPr/>
          </p:nvSpPr>
          <p:spPr>
            <a:xfrm flipH="1">
              <a:off x="6714068" y="5560283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6" name="Pil: upp-ned 85">
              <a:extLst>
                <a:ext uri="{FF2B5EF4-FFF2-40B4-BE49-F238E27FC236}">
                  <a16:creationId xmlns:a16="http://schemas.microsoft.com/office/drawing/2014/main" id="{748097CD-660E-4D29-8369-9CC8239CA3C9}"/>
                </a:ext>
              </a:extLst>
            </p:cNvPr>
            <p:cNvSpPr/>
            <p:nvPr/>
          </p:nvSpPr>
          <p:spPr>
            <a:xfrm rot="16200000" flipH="1">
              <a:off x="8606794" y="3104805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3" name="Rektangel 92">
              <a:extLst>
                <a:ext uri="{FF2B5EF4-FFF2-40B4-BE49-F238E27FC236}">
                  <a16:creationId xmlns:a16="http://schemas.microsoft.com/office/drawing/2014/main" id="{A3684CCF-58C3-41AE-B229-611008A11A88}"/>
                </a:ext>
              </a:extLst>
            </p:cNvPr>
            <p:cNvSpPr/>
            <p:nvPr/>
          </p:nvSpPr>
          <p:spPr>
            <a:xfrm>
              <a:off x="9018710" y="3922001"/>
              <a:ext cx="191514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1:a linjens chef/ VÖL</a:t>
              </a:r>
            </a:p>
          </p:txBody>
        </p:sp>
        <p:sp>
          <p:nvSpPr>
            <p:cNvPr id="108" name="Rektangel 107">
              <a:extLst>
                <a:ext uri="{FF2B5EF4-FFF2-40B4-BE49-F238E27FC236}">
                  <a16:creationId xmlns:a16="http://schemas.microsoft.com/office/drawing/2014/main" id="{E56F2E62-C6A5-4924-849F-24117CBFA624}"/>
                </a:ext>
              </a:extLst>
            </p:cNvPr>
            <p:cNvSpPr/>
            <p:nvPr/>
          </p:nvSpPr>
          <p:spPr>
            <a:xfrm>
              <a:off x="5139448" y="2925343"/>
              <a:ext cx="3327920" cy="1636811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3" name="Rektangel: rundade hörn 112">
              <a:extLst>
                <a:ext uri="{FF2B5EF4-FFF2-40B4-BE49-F238E27FC236}">
                  <a16:creationId xmlns:a16="http://schemas.microsoft.com/office/drawing/2014/main" id="{2DE99A2D-7F84-4EBF-B5AE-BEE573B414CE}"/>
                </a:ext>
              </a:extLst>
            </p:cNvPr>
            <p:cNvSpPr/>
            <p:nvPr/>
          </p:nvSpPr>
          <p:spPr>
            <a:xfrm>
              <a:off x="8866065" y="4910840"/>
              <a:ext cx="2622628" cy="516805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Klinikledning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114" name="Pil: upp-ned 113">
              <a:extLst>
                <a:ext uri="{FF2B5EF4-FFF2-40B4-BE49-F238E27FC236}">
                  <a16:creationId xmlns:a16="http://schemas.microsoft.com/office/drawing/2014/main" id="{20B8DE20-3335-403D-AE5E-D54F2B71405D}"/>
                </a:ext>
              </a:extLst>
            </p:cNvPr>
            <p:cNvSpPr/>
            <p:nvPr/>
          </p:nvSpPr>
          <p:spPr>
            <a:xfrm rot="16200000" flipH="1">
              <a:off x="8606794" y="5078727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2" name="Rektangel 91">
              <a:extLst>
                <a:ext uri="{FF2B5EF4-FFF2-40B4-BE49-F238E27FC236}">
                  <a16:creationId xmlns:a16="http://schemas.microsoft.com/office/drawing/2014/main" id="{12193168-2567-4CE5-8C45-56AE7BE314B6}"/>
                </a:ext>
              </a:extLst>
            </p:cNvPr>
            <p:cNvSpPr/>
            <p:nvPr/>
          </p:nvSpPr>
          <p:spPr>
            <a:xfrm>
              <a:off x="10933889" y="4096682"/>
              <a:ext cx="40853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UC</a:t>
              </a:r>
            </a:p>
          </p:txBody>
        </p:sp>
        <p:sp>
          <p:nvSpPr>
            <p:cNvPr id="122" name="Rektangel 121">
              <a:extLst>
                <a:ext uri="{FF2B5EF4-FFF2-40B4-BE49-F238E27FC236}">
                  <a16:creationId xmlns:a16="http://schemas.microsoft.com/office/drawing/2014/main" id="{FE7B53BA-4D54-46D5-AC4B-089FD516118A}"/>
                </a:ext>
              </a:extLst>
            </p:cNvPr>
            <p:cNvSpPr/>
            <p:nvPr/>
          </p:nvSpPr>
          <p:spPr>
            <a:xfrm>
              <a:off x="9018710" y="5968683"/>
              <a:ext cx="191514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1:a linjens chef/ VÖL</a:t>
              </a:r>
            </a:p>
          </p:txBody>
        </p:sp>
        <p:sp>
          <p:nvSpPr>
            <p:cNvPr id="123" name="Rektangel 122">
              <a:extLst>
                <a:ext uri="{FF2B5EF4-FFF2-40B4-BE49-F238E27FC236}">
                  <a16:creationId xmlns:a16="http://schemas.microsoft.com/office/drawing/2014/main" id="{94DC5A98-4682-4D53-9A74-5F557E58EDAC}"/>
                </a:ext>
              </a:extLst>
            </p:cNvPr>
            <p:cNvSpPr/>
            <p:nvPr/>
          </p:nvSpPr>
          <p:spPr>
            <a:xfrm>
              <a:off x="10933889" y="6143364"/>
              <a:ext cx="40853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UC</a:t>
              </a:r>
            </a:p>
          </p:txBody>
        </p:sp>
      </p:grpSp>
      <p:cxnSp>
        <p:nvCxnSpPr>
          <p:cNvPr id="126" name="Rak koppling 125">
            <a:extLst>
              <a:ext uri="{FF2B5EF4-FFF2-40B4-BE49-F238E27FC236}">
                <a16:creationId xmlns:a16="http://schemas.microsoft.com/office/drawing/2014/main" id="{4FDBF4F6-C680-4765-9C1C-66083109CE00}"/>
              </a:ext>
            </a:extLst>
          </p:cNvPr>
          <p:cNvCxnSpPr>
            <a:cxnSpLocks/>
            <a:stCxn id="75" idx="3"/>
            <a:endCxn id="122" idx="1"/>
          </p:cNvCxnSpPr>
          <p:nvPr/>
        </p:nvCxnSpPr>
        <p:spPr>
          <a:xfrm>
            <a:off x="8224144" y="6148682"/>
            <a:ext cx="613591" cy="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ktangel 66">
            <a:extLst>
              <a:ext uri="{FF2B5EF4-FFF2-40B4-BE49-F238E27FC236}">
                <a16:creationId xmlns:a16="http://schemas.microsoft.com/office/drawing/2014/main" id="{077F2AA8-2C11-462E-A265-B79943D771C7}"/>
              </a:ext>
            </a:extLst>
          </p:cNvPr>
          <p:cNvSpPr/>
          <p:nvPr/>
        </p:nvSpPr>
        <p:spPr>
          <a:xfrm>
            <a:off x="-9825" y="2877531"/>
            <a:ext cx="4924387" cy="3757218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2" name="Rektangel 71">
            <a:extLst>
              <a:ext uri="{FF2B5EF4-FFF2-40B4-BE49-F238E27FC236}">
                <a16:creationId xmlns:a16="http://schemas.microsoft.com/office/drawing/2014/main" id="{A9F3B194-C56F-4709-9948-89C85ACB7F83}"/>
              </a:ext>
            </a:extLst>
          </p:cNvPr>
          <p:cNvSpPr/>
          <p:nvPr/>
        </p:nvSpPr>
        <p:spPr>
          <a:xfrm>
            <a:off x="8292512" y="2869337"/>
            <a:ext cx="3890539" cy="3757218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1" name="Likbent triangel 50">
            <a:extLst>
              <a:ext uri="{FF2B5EF4-FFF2-40B4-BE49-F238E27FC236}">
                <a16:creationId xmlns:a16="http://schemas.microsoft.com/office/drawing/2014/main" id="{CE5669D1-1D0F-4A9E-8689-1B71E0D1044B}"/>
              </a:ext>
            </a:extLst>
          </p:cNvPr>
          <p:cNvSpPr/>
          <p:nvPr/>
        </p:nvSpPr>
        <p:spPr>
          <a:xfrm rot="4483855">
            <a:off x="4181918" y="3157728"/>
            <a:ext cx="492912" cy="1015141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6" name="Likbent triangel 55">
            <a:extLst>
              <a:ext uri="{FF2B5EF4-FFF2-40B4-BE49-F238E27FC236}">
                <a16:creationId xmlns:a16="http://schemas.microsoft.com/office/drawing/2014/main" id="{7139C97F-5B59-4E8A-BB25-3730E797DDF1}"/>
              </a:ext>
            </a:extLst>
          </p:cNvPr>
          <p:cNvSpPr/>
          <p:nvPr/>
        </p:nvSpPr>
        <p:spPr>
          <a:xfrm rot="7159611">
            <a:off x="4087240" y="5068434"/>
            <a:ext cx="492912" cy="1015141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3" name="Rektangel: rundade hörn 52">
            <a:extLst>
              <a:ext uri="{FF2B5EF4-FFF2-40B4-BE49-F238E27FC236}">
                <a16:creationId xmlns:a16="http://schemas.microsoft.com/office/drawing/2014/main" id="{3C54169A-9CDC-4F70-A256-E164D60BFC73}"/>
              </a:ext>
            </a:extLst>
          </p:cNvPr>
          <p:cNvSpPr/>
          <p:nvPr/>
        </p:nvSpPr>
        <p:spPr>
          <a:xfrm>
            <a:off x="1710284" y="3101732"/>
            <a:ext cx="2410283" cy="25390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CA31E10F-E6EE-4CEF-8478-CE1191D10FD9}"/>
              </a:ext>
            </a:extLst>
          </p:cNvPr>
          <p:cNvSpPr txBox="1"/>
          <p:nvPr/>
        </p:nvSpPr>
        <p:spPr>
          <a:xfrm>
            <a:off x="1818305" y="3228144"/>
            <a:ext cx="23267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sv-SE" dirty="0">
                <a:solidFill>
                  <a:srgbClr val="000000"/>
                </a:solidFill>
                <a:latin typeface="Calibri"/>
              </a:rPr>
              <a:t>Processledare och processteam använder förbättringsverktyg i det dagliga förbättringsarbetet. Vid uppstart av vårdförlopp används även lokal GAP-analys</a:t>
            </a:r>
          </a:p>
        </p:txBody>
      </p:sp>
      <p:sp>
        <p:nvSpPr>
          <p:cNvPr id="62" name="Likbent triangel 61">
            <a:extLst>
              <a:ext uri="{FF2B5EF4-FFF2-40B4-BE49-F238E27FC236}">
                <a16:creationId xmlns:a16="http://schemas.microsoft.com/office/drawing/2014/main" id="{DBE88AD4-E814-4FE6-95E2-9651136F693C}"/>
              </a:ext>
            </a:extLst>
          </p:cNvPr>
          <p:cNvSpPr/>
          <p:nvPr/>
        </p:nvSpPr>
        <p:spPr>
          <a:xfrm rot="16776098">
            <a:off x="8573786" y="3291862"/>
            <a:ext cx="492912" cy="1015141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5" name="Likbent triangel 64">
            <a:extLst>
              <a:ext uri="{FF2B5EF4-FFF2-40B4-BE49-F238E27FC236}">
                <a16:creationId xmlns:a16="http://schemas.microsoft.com/office/drawing/2014/main" id="{4D7D5C41-2984-46F4-AA61-72159DB715BB}"/>
              </a:ext>
            </a:extLst>
          </p:cNvPr>
          <p:cNvSpPr/>
          <p:nvPr/>
        </p:nvSpPr>
        <p:spPr>
          <a:xfrm rot="14287476">
            <a:off x="8672001" y="4979130"/>
            <a:ext cx="492912" cy="1015141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8" name="Rektangel: rundade hörn 57">
            <a:extLst>
              <a:ext uri="{FF2B5EF4-FFF2-40B4-BE49-F238E27FC236}">
                <a16:creationId xmlns:a16="http://schemas.microsoft.com/office/drawing/2014/main" id="{060BBCD5-B738-4FBA-AD41-CB590A0FD4DA}"/>
              </a:ext>
            </a:extLst>
          </p:cNvPr>
          <p:cNvSpPr/>
          <p:nvPr/>
        </p:nvSpPr>
        <p:spPr>
          <a:xfrm>
            <a:off x="9211238" y="3101732"/>
            <a:ext cx="2648866" cy="315619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9" name="textruta 58">
            <a:extLst>
              <a:ext uri="{FF2B5EF4-FFF2-40B4-BE49-F238E27FC236}">
                <a16:creationId xmlns:a16="http://schemas.microsoft.com/office/drawing/2014/main" id="{5913B380-512D-4A4B-AC2A-BA39BFBFDCD3}"/>
              </a:ext>
            </a:extLst>
          </p:cNvPr>
          <p:cNvSpPr txBox="1"/>
          <p:nvPr/>
        </p:nvSpPr>
        <p:spPr>
          <a:xfrm>
            <a:off x="9319259" y="3228144"/>
            <a:ext cx="25326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sv-SE" dirty="0">
                <a:solidFill>
                  <a:srgbClr val="000000"/>
                </a:solidFill>
                <a:latin typeface="Calibri"/>
              </a:rPr>
              <a:t>Lokala förbättringstavlor och visualiseringar används för att synliggöra arbetet. Uppföljning av lokala mätetal via x-matris eller på klinik utifrån vårdförloppets fokusområden och SÄS lokala behov</a:t>
            </a:r>
          </a:p>
        </p:txBody>
      </p:sp>
      <p:sp>
        <p:nvSpPr>
          <p:cNvPr id="74" name="Rektangel 73">
            <a:extLst>
              <a:ext uri="{FF2B5EF4-FFF2-40B4-BE49-F238E27FC236}">
                <a16:creationId xmlns:a16="http://schemas.microsoft.com/office/drawing/2014/main" id="{F6049509-03D5-48CE-9832-536AAC8A839D}"/>
              </a:ext>
            </a:extLst>
          </p:cNvPr>
          <p:cNvSpPr/>
          <p:nvPr/>
        </p:nvSpPr>
        <p:spPr>
          <a:xfrm>
            <a:off x="4920681" y="4772682"/>
            <a:ext cx="3371830" cy="1025731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F5DDE814-D94E-4368-982E-B8524EE16E3E}"/>
              </a:ext>
            </a:extLst>
          </p:cNvPr>
          <p:cNvSpPr/>
          <p:nvPr/>
        </p:nvSpPr>
        <p:spPr>
          <a:xfrm>
            <a:off x="-9823" y="6"/>
            <a:ext cx="12201823" cy="2877531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9" name="Likbent triangel 78">
            <a:extLst>
              <a:ext uri="{FF2B5EF4-FFF2-40B4-BE49-F238E27FC236}">
                <a16:creationId xmlns:a16="http://schemas.microsoft.com/office/drawing/2014/main" id="{D954858E-D041-4BD4-A04B-60B0CFFF1BA8}"/>
              </a:ext>
            </a:extLst>
          </p:cNvPr>
          <p:cNvSpPr/>
          <p:nvPr/>
        </p:nvSpPr>
        <p:spPr>
          <a:xfrm rot="9165139">
            <a:off x="4166116" y="1891099"/>
            <a:ext cx="492912" cy="1015141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0" name="Rektangel: rundade hörn 79">
            <a:extLst>
              <a:ext uri="{FF2B5EF4-FFF2-40B4-BE49-F238E27FC236}">
                <a16:creationId xmlns:a16="http://schemas.microsoft.com/office/drawing/2014/main" id="{DFA28691-1536-4213-9A0E-32528AA898AD}"/>
              </a:ext>
            </a:extLst>
          </p:cNvPr>
          <p:cNvSpPr/>
          <p:nvPr/>
        </p:nvSpPr>
        <p:spPr>
          <a:xfrm>
            <a:off x="1677997" y="319913"/>
            <a:ext cx="4766980" cy="205757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3" name="textruta 82">
            <a:extLst>
              <a:ext uri="{FF2B5EF4-FFF2-40B4-BE49-F238E27FC236}">
                <a16:creationId xmlns:a16="http://schemas.microsoft.com/office/drawing/2014/main" id="{74DEB709-5B50-43AF-A02F-5378AB4AEFAD}"/>
              </a:ext>
            </a:extLst>
          </p:cNvPr>
          <p:cNvSpPr txBox="1"/>
          <p:nvPr/>
        </p:nvSpPr>
        <p:spPr>
          <a:xfrm>
            <a:off x="1786018" y="340223"/>
            <a:ext cx="4658959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377"/>
            <a:r>
              <a:rPr lang="sv-SE" dirty="0">
                <a:solidFill>
                  <a:srgbClr val="000000"/>
                </a:solidFill>
                <a:latin typeface="Calibri"/>
              </a:rPr>
              <a:t>Processteamet leds av en processledare. Ledarskapet kan kompletteras med en biträdande processledare. Processteamet består av teammedlemmar med professionsbakgrund samt patientrepresentant. Processledare för klinikprocess har ej ett formellt processteam.</a:t>
            </a:r>
          </a:p>
        </p:txBody>
      </p:sp>
    </p:spTree>
    <p:extLst>
      <p:ext uri="{BB962C8B-B14F-4D97-AF65-F5344CB8AC3E}">
        <p14:creationId xmlns:p14="http://schemas.microsoft.com/office/powerpoint/2010/main" val="273760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ktangel 62">
            <a:extLst>
              <a:ext uri="{FF2B5EF4-FFF2-40B4-BE49-F238E27FC236}">
                <a16:creationId xmlns:a16="http://schemas.microsoft.com/office/drawing/2014/main" id="{4C630997-61CC-463D-AD71-D302FAC4918A}"/>
              </a:ext>
            </a:extLst>
          </p:cNvPr>
          <p:cNvSpPr/>
          <p:nvPr/>
        </p:nvSpPr>
        <p:spPr>
          <a:xfrm>
            <a:off x="-9206" y="1"/>
            <a:ext cx="2543002" cy="2382678"/>
          </a:xfrm>
          <a:prstGeom prst="rect">
            <a:avLst/>
          </a:prstGeom>
          <a:solidFill>
            <a:srgbClr val="E6D5F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BA5ADCA5-2A43-4399-85D9-5B82FFA341C3}"/>
              </a:ext>
            </a:extLst>
          </p:cNvPr>
          <p:cNvSpPr/>
          <p:nvPr/>
        </p:nvSpPr>
        <p:spPr>
          <a:xfrm>
            <a:off x="-9823" y="2382679"/>
            <a:ext cx="2543003" cy="42520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086A4B26-2513-4B1E-A871-DAF84DF1B4A5}"/>
              </a:ext>
            </a:extLst>
          </p:cNvPr>
          <p:cNvSpPr/>
          <p:nvPr/>
        </p:nvSpPr>
        <p:spPr>
          <a:xfrm>
            <a:off x="2533180" y="-1"/>
            <a:ext cx="9658821" cy="47740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02C88D4E-DC4A-400C-BD88-3000BAD51EDD}"/>
              </a:ext>
            </a:extLst>
          </p:cNvPr>
          <p:cNvSpPr/>
          <p:nvPr/>
        </p:nvSpPr>
        <p:spPr>
          <a:xfrm>
            <a:off x="2533180" y="4774041"/>
            <a:ext cx="9658820" cy="18607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Pil: femhörning 3">
            <a:extLst>
              <a:ext uri="{FF2B5EF4-FFF2-40B4-BE49-F238E27FC236}">
                <a16:creationId xmlns:a16="http://schemas.microsoft.com/office/drawing/2014/main" id="{80104A63-6805-4CB8-AB5A-F59F0D470A90}"/>
              </a:ext>
            </a:extLst>
          </p:cNvPr>
          <p:cNvSpPr/>
          <p:nvPr/>
        </p:nvSpPr>
        <p:spPr>
          <a:xfrm>
            <a:off x="340085" y="5377826"/>
            <a:ext cx="1914845" cy="409500"/>
          </a:xfrm>
          <a:prstGeom prst="homePlat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Regionala processteam </a:t>
            </a:r>
            <a:br>
              <a:rPr lang="sv-SE" sz="1200" b="1" dirty="0">
                <a:solidFill>
                  <a:srgbClr val="FFFFFF"/>
                </a:solidFill>
              </a:rPr>
            </a:br>
            <a:r>
              <a:rPr lang="sv-SE" sz="1200" b="1" dirty="0">
                <a:solidFill>
                  <a:srgbClr val="FFFFFF"/>
                </a:solidFill>
              </a:rPr>
              <a:t>(RPT)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1E868A3A-FE94-424F-BA77-3234C268336C}"/>
              </a:ext>
            </a:extLst>
          </p:cNvPr>
          <p:cNvSpPr/>
          <p:nvPr/>
        </p:nvSpPr>
        <p:spPr>
          <a:xfrm>
            <a:off x="331896" y="3655987"/>
            <a:ext cx="1738198" cy="37409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Regionala program-områden (RPO)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295EE9D9-960E-42DB-82F8-E3ECD0100499}"/>
              </a:ext>
            </a:extLst>
          </p:cNvPr>
          <p:cNvSpPr txBox="1"/>
          <p:nvPr/>
        </p:nvSpPr>
        <p:spPr>
          <a:xfrm rot="5400000">
            <a:off x="10454915" y="2049193"/>
            <a:ext cx="2809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Sjukhusövergripande process</a:t>
            </a:r>
          </a:p>
        </p:txBody>
      </p:sp>
      <p:sp>
        <p:nvSpPr>
          <p:cNvPr id="50" name="textruta 49">
            <a:extLst>
              <a:ext uri="{FF2B5EF4-FFF2-40B4-BE49-F238E27FC236}">
                <a16:creationId xmlns:a16="http://schemas.microsoft.com/office/drawing/2014/main" id="{184161E6-1B95-4ECE-BF5E-75AA28533A5F}"/>
              </a:ext>
            </a:extLst>
          </p:cNvPr>
          <p:cNvSpPr txBox="1"/>
          <p:nvPr/>
        </p:nvSpPr>
        <p:spPr>
          <a:xfrm rot="5400000">
            <a:off x="11202395" y="5534289"/>
            <a:ext cx="154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Klinikprocess</a:t>
            </a:r>
          </a:p>
        </p:txBody>
      </p:sp>
      <p:sp>
        <p:nvSpPr>
          <p:cNvPr id="52" name="textruta 51">
            <a:extLst>
              <a:ext uri="{FF2B5EF4-FFF2-40B4-BE49-F238E27FC236}">
                <a16:creationId xmlns:a16="http://schemas.microsoft.com/office/drawing/2014/main" id="{EA77DFBF-3D16-449A-BA94-5E2B330D576B}"/>
              </a:ext>
            </a:extLst>
          </p:cNvPr>
          <p:cNvSpPr txBox="1"/>
          <p:nvPr/>
        </p:nvSpPr>
        <p:spPr>
          <a:xfrm>
            <a:off x="47834" y="2727393"/>
            <a:ext cx="877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dirty="0"/>
              <a:t>Region</a:t>
            </a:r>
          </a:p>
        </p:txBody>
      </p:sp>
      <p:sp>
        <p:nvSpPr>
          <p:cNvPr id="54" name="textruta 53">
            <a:extLst>
              <a:ext uri="{FF2B5EF4-FFF2-40B4-BE49-F238E27FC236}">
                <a16:creationId xmlns:a16="http://schemas.microsoft.com/office/drawing/2014/main" id="{B1A244D9-DAF2-4098-8441-2A6B4E525E74}"/>
              </a:ext>
            </a:extLst>
          </p:cNvPr>
          <p:cNvSpPr txBox="1"/>
          <p:nvPr/>
        </p:nvSpPr>
        <p:spPr>
          <a:xfrm>
            <a:off x="2446900" y="64254"/>
            <a:ext cx="4370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b="1" dirty="0"/>
              <a:t>SÄS processorganisation</a:t>
            </a:r>
          </a:p>
        </p:txBody>
      </p:sp>
      <p:cxnSp>
        <p:nvCxnSpPr>
          <p:cNvPr id="57" name="Rak koppling 56">
            <a:extLst>
              <a:ext uri="{FF2B5EF4-FFF2-40B4-BE49-F238E27FC236}">
                <a16:creationId xmlns:a16="http://schemas.microsoft.com/office/drawing/2014/main" id="{B5082F54-7D61-42BB-BB25-2B7E8A0F9A27}"/>
              </a:ext>
            </a:extLst>
          </p:cNvPr>
          <p:cNvCxnSpPr>
            <a:cxnSpLocks/>
            <a:stCxn id="6" idx="2"/>
            <a:endCxn id="4" idx="0"/>
          </p:cNvCxnSpPr>
          <p:nvPr/>
        </p:nvCxnSpPr>
        <p:spPr>
          <a:xfrm flipH="1">
            <a:off x="1195133" y="4030080"/>
            <a:ext cx="5862" cy="13477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ktangel 42">
            <a:extLst>
              <a:ext uri="{FF2B5EF4-FFF2-40B4-BE49-F238E27FC236}">
                <a16:creationId xmlns:a16="http://schemas.microsoft.com/office/drawing/2014/main" id="{8486915F-61A7-4C95-A7A4-D3AD3D233E33}"/>
              </a:ext>
            </a:extLst>
          </p:cNvPr>
          <p:cNvSpPr/>
          <p:nvPr/>
        </p:nvSpPr>
        <p:spPr>
          <a:xfrm>
            <a:off x="354900" y="1291672"/>
            <a:ext cx="1683624" cy="36430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54"/>
            <a:r>
              <a:rPr lang="sv-SE" sz="1200" b="1" dirty="0">
                <a:solidFill>
                  <a:srgbClr val="FFFFFF"/>
                </a:solidFill>
              </a:rPr>
              <a:t>Nationella program-områden (NPO)</a:t>
            </a:r>
          </a:p>
        </p:txBody>
      </p:sp>
      <p:cxnSp>
        <p:nvCxnSpPr>
          <p:cNvPr id="44" name="Rak koppling 43">
            <a:extLst>
              <a:ext uri="{FF2B5EF4-FFF2-40B4-BE49-F238E27FC236}">
                <a16:creationId xmlns:a16="http://schemas.microsoft.com/office/drawing/2014/main" id="{DB43D6BC-DD7D-4E8F-8F32-7380AAD940BB}"/>
              </a:ext>
            </a:extLst>
          </p:cNvPr>
          <p:cNvCxnSpPr>
            <a:cxnSpLocks/>
            <a:stCxn id="43" idx="2"/>
            <a:endCxn id="6" idx="0"/>
          </p:cNvCxnSpPr>
          <p:nvPr/>
        </p:nvCxnSpPr>
        <p:spPr>
          <a:xfrm>
            <a:off x="1196712" y="1655974"/>
            <a:ext cx="4283" cy="200001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ruta 60">
            <a:extLst>
              <a:ext uri="{FF2B5EF4-FFF2-40B4-BE49-F238E27FC236}">
                <a16:creationId xmlns:a16="http://schemas.microsoft.com/office/drawing/2014/main" id="{BF3E6CD1-A17A-464E-9E91-1C3BFD1A1287}"/>
              </a:ext>
            </a:extLst>
          </p:cNvPr>
          <p:cNvSpPr txBox="1"/>
          <p:nvPr/>
        </p:nvSpPr>
        <p:spPr>
          <a:xfrm>
            <a:off x="47833" y="279576"/>
            <a:ext cx="1153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dirty="0"/>
              <a:t>Nationellt</a:t>
            </a:r>
          </a:p>
        </p:txBody>
      </p:sp>
      <p:cxnSp>
        <p:nvCxnSpPr>
          <p:cNvPr id="84" name="Koppling: vinklad 83">
            <a:extLst>
              <a:ext uri="{FF2B5EF4-FFF2-40B4-BE49-F238E27FC236}">
                <a16:creationId xmlns:a16="http://schemas.microsoft.com/office/drawing/2014/main" id="{2149C392-A196-4912-B189-98D518C9F941}"/>
              </a:ext>
            </a:extLst>
          </p:cNvPr>
          <p:cNvCxnSpPr>
            <a:cxnSpLocks/>
            <a:stCxn id="64" idx="1"/>
            <a:endCxn id="4" idx="3"/>
          </p:cNvCxnSpPr>
          <p:nvPr/>
        </p:nvCxnSpPr>
        <p:spPr>
          <a:xfrm rot="10800000" flipV="1">
            <a:off x="2254930" y="3274824"/>
            <a:ext cx="2771912" cy="2307752"/>
          </a:xfrm>
          <a:prstGeom prst="bentConnector3">
            <a:avLst>
              <a:gd name="adj1" fmla="val 60309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Koppling: vinklad 88">
            <a:extLst>
              <a:ext uri="{FF2B5EF4-FFF2-40B4-BE49-F238E27FC236}">
                <a16:creationId xmlns:a16="http://schemas.microsoft.com/office/drawing/2014/main" id="{0DF7AAD2-21FF-4916-A37C-6F4E8598836C}"/>
              </a:ext>
            </a:extLst>
          </p:cNvPr>
          <p:cNvCxnSpPr>
            <a:cxnSpLocks/>
            <a:stCxn id="75" idx="1"/>
            <a:endCxn id="4" idx="3"/>
          </p:cNvCxnSpPr>
          <p:nvPr/>
        </p:nvCxnSpPr>
        <p:spPr>
          <a:xfrm rot="10800000">
            <a:off x="2254930" y="5582576"/>
            <a:ext cx="2771912" cy="566106"/>
          </a:xfrm>
          <a:prstGeom prst="bentConnector3">
            <a:avLst>
              <a:gd name="adj1" fmla="val 60309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Rak koppling 99">
            <a:extLst>
              <a:ext uri="{FF2B5EF4-FFF2-40B4-BE49-F238E27FC236}">
                <a16:creationId xmlns:a16="http://schemas.microsoft.com/office/drawing/2014/main" id="{07F3E1D0-91F4-4A3D-81C8-D4B450E861FB}"/>
              </a:ext>
            </a:extLst>
          </p:cNvPr>
          <p:cNvCxnSpPr/>
          <p:nvPr/>
        </p:nvCxnSpPr>
        <p:spPr>
          <a:xfrm>
            <a:off x="2533180" y="0"/>
            <a:ext cx="0" cy="66347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Rektangel: rundade hörn 104">
            <a:extLst>
              <a:ext uri="{FF2B5EF4-FFF2-40B4-BE49-F238E27FC236}">
                <a16:creationId xmlns:a16="http://schemas.microsoft.com/office/drawing/2014/main" id="{6692884C-45F2-40CC-B3FF-342E6761E757}"/>
              </a:ext>
            </a:extLst>
          </p:cNvPr>
          <p:cNvSpPr/>
          <p:nvPr/>
        </p:nvSpPr>
        <p:spPr>
          <a:xfrm>
            <a:off x="9273978" y="95624"/>
            <a:ext cx="900000" cy="1800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Forum</a:t>
            </a:r>
            <a:endParaRPr lang="sv-SE" sz="1000" dirty="0"/>
          </a:p>
        </p:txBody>
      </p:sp>
      <p:sp>
        <p:nvSpPr>
          <p:cNvPr id="106" name="Rektangel 105">
            <a:extLst>
              <a:ext uri="{FF2B5EF4-FFF2-40B4-BE49-F238E27FC236}">
                <a16:creationId xmlns:a16="http://schemas.microsoft.com/office/drawing/2014/main" id="{4EA9AAFF-EC0C-4224-8BD4-B5EF8E288009}"/>
              </a:ext>
            </a:extLst>
          </p:cNvPr>
          <p:cNvSpPr/>
          <p:nvPr/>
        </p:nvSpPr>
        <p:spPr>
          <a:xfrm>
            <a:off x="10258886" y="95624"/>
            <a:ext cx="900000" cy="1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Processroll</a:t>
            </a:r>
            <a:endParaRPr lang="sv-SE" sz="1000" dirty="0"/>
          </a:p>
        </p:txBody>
      </p:sp>
      <p:sp>
        <p:nvSpPr>
          <p:cNvPr id="107" name="Rektangel 106">
            <a:extLst>
              <a:ext uri="{FF2B5EF4-FFF2-40B4-BE49-F238E27FC236}">
                <a16:creationId xmlns:a16="http://schemas.microsoft.com/office/drawing/2014/main" id="{5D4B70C9-7254-4E5C-AE8F-F0FF558D089D}"/>
              </a:ext>
            </a:extLst>
          </p:cNvPr>
          <p:cNvSpPr/>
          <p:nvPr/>
        </p:nvSpPr>
        <p:spPr>
          <a:xfrm>
            <a:off x="11230206" y="97724"/>
            <a:ext cx="900000" cy="18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Linjeroll</a:t>
            </a:r>
          </a:p>
        </p:txBody>
      </p:sp>
      <p:cxnSp>
        <p:nvCxnSpPr>
          <p:cNvPr id="119" name="Koppling: vinklad 118">
            <a:extLst>
              <a:ext uri="{FF2B5EF4-FFF2-40B4-BE49-F238E27FC236}">
                <a16:creationId xmlns:a16="http://schemas.microsoft.com/office/drawing/2014/main" id="{3538393F-1AD8-4531-B104-C56C0E365BA8}"/>
              </a:ext>
            </a:extLst>
          </p:cNvPr>
          <p:cNvCxnSpPr>
            <a:cxnSpLocks/>
            <a:stCxn id="93" idx="1"/>
            <a:endCxn id="108" idx="3"/>
          </p:cNvCxnSpPr>
          <p:nvPr/>
        </p:nvCxnSpPr>
        <p:spPr>
          <a:xfrm rot="10800000">
            <a:off x="8286393" y="3743749"/>
            <a:ext cx="551342" cy="358252"/>
          </a:xfrm>
          <a:prstGeom prst="bentConnector3">
            <a:avLst>
              <a:gd name="adj1" fmla="val 50000"/>
            </a:avLst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 2">
            <a:extLst>
              <a:ext uri="{FF2B5EF4-FFF2-40B4-BE49-F238E27FC236}">
                <a16:creationId xmlns:a16="http://schemas.microsoft.com/office/drawing/2014/main" id="{DC9A78B0-CFD0-4350-A5E2-457913342A89}"/>
              </a:ext>
            </a:extLst>
          </p:cNvPr>
          <p:cNvGrpSpPr/>
          <p:nvPr/>
        </p:nvGrpSpPr>
        <p:grpSpPr>
          <a:xfrm>
            <a:off x="4028783" y="689119"/>
            <a:ext cx="7278936" cy="5814245"/>
            <a:chOff x="4209758" y="689119"/>
            <a:chExt cx="7278936" cy="5814245"/>
          </a:xfrm>
        </p:grpSpPr>
        <p:sp>
          <p:nvSpPr>
            <p:cNvPr id="41" name="Rektangel 40">
              <a:extLst>
                <a:ext uri="{FF2B5EF4-FFF2-40B4-BE49-F238E27FC236}">
                  <a16:creationId xmlns:a16="http://schemas.microsoft.com/office/drawing/2014/main" id="{D96BE509-001C-4A62-8B10-7617C1A5A84E}"/>
                </a:ext>
              </a:extLst>
            </p:cNvPr>
            <p:cNvSpPr/>
            <p:nvPr/>
          </p:nvSpPr>
          <p:spPr>
            <a:xfrm>
              <a:off x="5207817" y="1959335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Processägare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Utsedd verksamhetschef i enlighet med RPO-struktur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Kliniköverskridande ansvar/mandat på SÄS</a:t>
              </a:r>
            </a:p>
          </p:txBody>
        </p:sp>
        <p:sp>
          <p:nvSpPr>
            <p:cNvPr id="60" name="Rektangel: rundade hörn 59">
              <a:extLst>
                <a:ext uri="{FF2B5EF4-FFF2-40B4-BE49-F238E27FC236}">
                  <a16:creationId xmlns:a16="http://schemas.microsoft.com/office/drawing/2014/main" id="{0A228FF2-B78D-412B-83A4-9E012DEF13F0}"/>
                </a:ext>
              </a:extLst>
            </p:cNvPr>
            <p:cNvSpPr/>
            <p:nvPr/>
          </p:nvSpPr>
          <p:spPr>
            <a:xfrm>
              <a:off x="4209758" y="689119"/>
              <a:ext cx="5200261" cy="893570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Sjukhusövergripande processtyrgrupp (=Sjukhusledningen)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Huvudprocessägare = ordförande (sjukhusdirektör) </a:t>
              </a:r>
              <a:endParaRPr lang="sv-SE" sz="1000" b="1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Sjukhusövergripande prioriteringar, eskaleringsfunktion från processägare (SBAR-struktur)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Fördelning av sjukhusövergripande utvecklingsarbetet till processägare</a:t>
              </a:r>
            </a:p>
            <a:p>
              <a:endParaRPr lang="sv-SE" sz="1000" dirty="0"/>
            </a:p>
          </p:txBody>
        </p:sp>
        <p:sp>
          <p:nvSpPr>
            <p:cNvPr id="71" name="Rektangel: rundade hörn 70">
              <a:extLst>
                <a:ext uri="{FF2B5EF4-FFF2-40B4-BE49-F238E27FC236}">
                  <a16:creationId xmlns:a16="http://schemas.microsoft.com/office/drawing/2014/main" id="{546BD3C7-87B0-4D35-B26C-E31F818CB809}"/>
                </a:ext>
              </a:extLst>
            </p:cNvPr>
            <p:cNvSpPr/>
            <p:nvPr/>
          </p:nvSpPr>
          <p:spPr>
            <a:xfrm>
              <a:off x="8866065" y="1889059"/>
              <a:ext cx="2622629" cy="805023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Verksamhetsnära processtyrgrupp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Processägare = ordförande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Processledare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Berörda chefer + VÖL</a:t>
              </a:r>
            </a:p>
          </p:txBody>
        </p:sp>
        <p:sp>
          <p:nvSpPr>
            <p:cNvPr id="77" name="Pil: upp-ned 76">
              <a:extLst>
                <a:ext uri="{FF2B5EF4-FFF2-40B4-BE49-F238E27FC236}">
                  <a16:creationId xmlns:a16="http://schemas.microsoft.com/office/drawing/2014/main" id="{B34C9D60-5EBA-4A03-A05D-88443643B4A3}"/>
                </a:ext>
              </a:extLst>
            </p:cNvPr>
            <p:cNvSpPr/>
            <p:nvPr/>
          </p:nvSpPr>
          <p:spPr>
            <a:xfrm flipH="1">
              <a:off x="6741899" y="1658195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8" name="Pil: upp-ned 77">
              <a:extLst>
                <a:ext uri="{FF2B5EF4-FFF2-40B4-BE49-F238E27FC236}">
                  <a16:creationId xmlns:a16="http://schemas.microsoft.com/office/drawing/2014/main" id="{70DC8460-C8C5-49B9-A9BF-BF61DC6E09CA}"/>
                </a:ext>
              </a:extLst>
            </p:cNvPr>
            <p:cNvSpPr/>
            <p:nvPr/>
          </p:nvSpPr>
          <p:spPr>
            <a:xfrm rot="16200000" flipH="1">
              <a:off x="8587819" y="2101949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2" name="Rektangel: rundade hörn 81">
              <a:extLst>
                <a:ext uri="{FF2B5EF4-FFF2-40B4-BE49-F238E27FC236}">
                  <a16:creationId xmlns:a16="http://schemas.microsoft.com/office/drawing/2014/main" id="{C2C63FB9-71C2-4033-8813-210F73A176E6}"/>
                </a:ext>
              </a:extLst>
            </p:cNvPr>
            <p:cNvSpPr/>
            <p:nvPr/>
          </p:nvSpPr>
          <p:spPr>
            <a:xfrm>
              <a:off x="8866065" y="2869337"/>
              <a:ext cx="2622628" cy="658572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Styrrådsgrupper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Samarbetar i sakfrågor med processledarna</a:t>
              </a:r>
            </a:p>
          </p:txBody>
        </p:sp>
        <p:sp>
          <p:nvSpPr>
            <p:cNvPr id="64" name="Rektangel 63">
              <a:extLst>
                <a:ext uri="{FF2B5EF4-FFF2-40B4-BE49-F238E27FC236}">
                  <a16:creationId xmlns:a16="http://schemas.microsoft.com/office/drawing/2014/main" id="{E4D08626-9832-4833-9085-D5B4CB927A30}"/>
                </a:ext>
              </a:extLst>
            </p:cNvPr>
            <p:cNvSpPr/>
            <p:nvPr/>
          </p:nvSpPr>
          <p:spPr>
            <a:xfrm>
              <a:off x="5207817" y="2986735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Processledare (inkl. bitr.)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66" name="Rektangel 65">
              <a:extLst>
                <a:ext uri="{FF2B5EF4-FFF2-40B4-BE49-F238E27FC236}">
                  <a16:creationId xmlns:a16="http://schemas.microsoft.com/office/drawing/2014/main" id="{D3698BB0-C530-4600-9FA4-BEB85F030453}"/>
                </a:ext>
              </a:extLst>
            </p:cNvPr>
            <p:cNvSpPr/>
            <p:nvPr/>
          </p:nvSpPr>
          <p:spPr>
            <a:xfrm>
              <a:off x="5202293" y="3918488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Processteam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68" name="Pil: upp-ned 67">
              <a:extLst>
                <a:ext uri="{FF2B5EF4-FFF2-40B4-BE49-F238E27FC236}">
                  <a16:creationId xmlns:a16="http://schemas.microsoft.com/office/drawing/2014/main" id="{CE9B5737-A836-4C54-AC75-EA248831F555}"/>
                </a:ext>
              </a:extLst>
            </p:cNvPr>
            <p:cNvSpPr/>
            <p:nvPr/>
          </p:nvSpPr>
          <p:spPr>
            <a:xfrm rot="16200000" flipH="1">
              <a:off x="4831831" y="2132748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9" name="Pil: upp-ned 68">
              <a:extLst>
                <a:ext uri="{FF2B5EF4-FFF2-40B4-BE49-F238E27FC236}">
                  <a16:creationId xmlns:a16="http://schemas.microsoft.com/office/drawing/2014/main" id="{2872A3CE-0570-4077-8A3E-3BABE1C73BD2}"/>
                </a:ext>
              </a:extLst>
            </p:cNvPr>
            <p:cNvSpPr/>
            <p:nvPr/>
          </p:nvSpPr>
          <p:spPr>
            <a:xfrm rot="18776446" flipH="1">
              <a:off x="4839885" y="2544193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0" name="Pil: upp-ned 69">
              <a:extLst>
                <a:ext uri="{FF2B5EF4-FFF2-40B4-BE49-F238E27FC236}">
                  <a16:creationId xmlns:a16="http://schemas.microsoft.com/office/drawing/2014/main" id="{859BABD3-9E5B-44B2-8BD1-C443FF51988D}"/>
                </a:ext>
              </a:extLst>
            </p:cNvPr>
            <p:cNvSpPr/>
            <p:nvPr/>
          </p:nvSpPr>
          <p:spPr>
            <a:xfrm flipH="1">
              <a:off x="6741899" y="2604568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3" name="Pil: upp-ned 72">
              <a:extLst>
                <a:ext uri="{FF2B5EF4-FFF2-40B4-BE49-F238E27FC236}">
                  <a16:creationId xmlns:a16="http://schemas.microsoft.com/office/drawing/2014/main" id="{1616748C-0F62-4A16-A156-6D7AD5799BCF}"/>
                </a:ext>
              </a:extLst>
            </p:cNvPr>
            <p:cNvSpPr/>
            <p:nvPr/>
          </p:nvSpPr>
          <p:spPr>
            <a:xfrm flipH="1">
              <a:off x="6741899" y="3641180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5" name="Rektangel 74">
              <a:extLst>
                <a:ext uri="{FF2B5EF4-FFF2-40B4-BE49-F238E27FC236}">
                  <a16:creationId xmlns:a16="http://schemas.microsoft.com/office/drawing/2014/main" id="{F873CDFB-785C-4219-8DCE-30F2CABE816E}"/>
                </a:ext>
              </a:extLst>
            </p:cNvPr>
            <p:cNvSpPr/>
            <p:nvPr/>
          </p:nvSpPr>
          <p:spPr>
            <a:xfrm>
              <a:off x="5207817" y="5860593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Processledare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76" name="Rektangel 75">
              <a:extLst>
                <a:ext uri="{FF2B5EF4-FFF2-40B4-BE49-F238E27FC236}">
                  <a16:creationId xmlns:a16="http://schemas.microsoft.com/office/drawing/2014/main" id="{6E3E34D4-193C-41BB-823E-E08CCD4DF499}"/>
                </a:ext>
              </a:extLst>
            </p:cNvPr>
            <p:cNvSpPr/>
            <p:nvPr/>
          </p:nvSpPr>
          <p:spPr>
            <a:xfrm>
              <a:off x="5197548" y="4901112"/>
              <a:ext cx="3197302" cy="5761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Processägare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Utsedd verksamhetschef i enlighet med RPO-struktur</a:t>
              </a:r>
            </a:p>
          </p:txBody>
        </p:sp>
        <p:sp>
          <p:nvSpPr>
            <p:cNvPr id="81" name="Pil: upp-ned 80">
              <a:extLst>
                <a:ext uri="{FF2B5EF4-FFF2-40B4-BE49-F238E27FC236}">
                  <a16:creationId xmlns:a16="http://schemas.microsoft.com/office/drawing/2014/main" id="{20F59892-1C98-45DC-9E80-E292E924A48C}"/>
                </a:ext>
              </a:extLst>
            </p:cNvPr>
            <p:cNvSpPr/>
            <p:nvPr/>
          </p:nvSpPr>
          <p:spPr>
            <a:xfrm flipH="1">
              <a:off x="6714068" y="5560283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6" name="Pil: upp-ned 85">
              <a:extLst>
                <a:ext uri="{FF2B5EF4-FFF2-40B4-BE49-F238E27FC236}">
                  <a16:creationId xmlns:a16="http://schemas.microsoft.com/office/drawing/2014/main" id="{748097CD-660E-4D29-8369-9CC8239CA3C9}"/>
                </a:ext>
              </a:extLst>
            </p:cNvPr>
            <p:cNvSpPr/>
            <p:nvPr/>
          </p:nvSpPr>
          <p:spPr>
            <a:xfrm rot="16200000" flipH="1">
              <a:off x="8606794" y="3104805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3" name="Rektangel 92">
              <a:extLst>
                <a:ext uri="{FF2B5EF4-FFF2-40B4-BE49-F238E27FC236}">
                  <a16:creationId xmlns:a16="http://schemas.microsoft.com/office/drawing/2014/main" id="{A3684CCF-58C3-41AE-B229-611008A11A88}"/>
                </a:ext>
              </a:extLst>
            </p:cNvPr>
            <p:cNvSpPr/>
            <p:nvPr/>
          </p:nvSpPr>
          <p:spPr>
            <a:xfrm>
              <a:off x="9018710" y="3922001"/>
              <a:ext cx="191514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1:a linjens chef/ VÖL</a:t>
              </a:r>
            </a:p>
          </p:txBody>
        </p:sp>
        <p:sp>
          <p:nvSpPr>
            <p:cNvPr id="108" name="Rektangel 107">
              <a:extLst>
                <a:ext uri="{FF2B5EF4-FFF2-40B4-BE49-F238E27FC236}">
                  <a16:creationId xmlns:a16="http://schemas.microsoft.com/office/drawing/2014/main" id="{E56F2E62-C6A5-4924-849F-24117CBFA624}"/>
                </a:ext>
              </a:extLst>
            </p:cNvPr>
            <p:cNvSpPr/>
            <p:nvPr/>
          </p:nvSpPr>
          <p:spPr>
            <a:xfrm>
              <a:off x="5139448" y="2925343"/>
              <a:ext cx="3327920" cy="1636811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3" name="Rektangel: rundade hörn 112">
              <a:extLst>
                <a:ext uri="{FF2B5EF4-FFF2-40B4-BE49-F238E27FC236}">
                  <a16:creationId xmlns:a16="http://schemas.microsoft.com/office/drawing/2014/main" id="{2DE99A2D-7F84-4EBF-B5AE-BEE573B414CE}"/>
                </a:ext>
              </a:extLst>
            </p:cNvPr>
            <p:cNvSpPr/>
            <p:nvPr/>
          </p:nvSpPr>
          <p:spPr>
            <a:xfrm>
              <a:off x="8866065" y="4910840"/>
              <a:ext cx="2622628" cy="516805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b="1" dirty="0"/>
                <a:t>Klinikledning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000" dirty="0"/>
                <a:t>…</a:t>
              </a:r>
            </a:p>
          </p:txBody>
        </p:sp>
        <p:sp>
          <p:nvSpPr>
            <p:cNvPr id="114" name="Pil: upp-ned 113">
              <a:extLst>
                <a:ext uri="{FF2B5EF4-FFF2-40B4-BE49-F238E27FC236}">
                  <a16:creationId xmlns:a16="http://schemas.microsoft.com/office/drawing/2014/main" id="{20B8DE20-3335-403D-AE5E-D54F2B71405D}"/>
                </a:ext>
              </a:extLst>
            </p:cNvPr>
            <p:cNvSpPr/>
            <p:nvPr/>
          </p:nvSpPr>
          <p:spPr>
            <a:xfrm rot="16200000" flipH="1">
              <a:off x="8606794" y="5078727"/>
              <a:ext cx="108600" cy="216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2" name="Rektangel 91">
              <a:extLst>
                <a:ext uri="{FF2B5EF4-FFF2-40B4-BE49-F238E27FC236}">
                  <a16:creationId xmlns:a16="http://schemas.microsoft.com/office/drawing/2014/main" id="{12193168-2567-4CE5-8C45-56AE7BE314B6}"/>
                </a:ext>
              </a:extLst>
            </p:cNvPr>
            <p:cNvSpPr/>
            <p:nvPr/>
          </p:nvSpPr>
          <p:spPr>
            <a:xfrm>
              <a:off x="10933889" y="4096682"/>
              <a:ext cx="40853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UC</a:t>
              </a:r>
            </a:p>
          </p:txBody>
        </p:sp>
        <p:sp>
          <p:nvSpPr>
            <p:cNvPr id="122" name="Rektangel 121">
              <a:extLst>
                <a:ext uri="{FF2B5EF4-FFF2-40B4-BE49-F238E27FC236}">
                  <a16:creationId xmlns:a16="http://schemas.microsoft.com/office/drawing/2014/main" id="{FE7B53BA-4D54-46D5-AC4B-089FD516118A}"/>
                </a:ext>
              </a:extLst>
            </p:cNvPr>
            <p:cNvSpPr/>
            <p:nvPr/>
          </p:nvSpPr>
          <p:spPr>
            <a:xfrm>
              <a:off x="9018710" y="5968683"/>
              <a:ext cx="191514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1:a linjens chef/ VÖL</a:t>
              </a:r>
            </a:p>
          </p:txBody>
        </p:sp>
        <p:sp>
          <p:nvSpPr>
            <p:cNvPr id="123" name="Rektangel 122">
              <a:extLst>
                <a:ext uri="{FF2B5EF4-FFF2-40B4-BE49-F238E27FC236}">
                  <a16:creationId xmlns:a16="http://schemas.microsoft.com/office/drawing/2014/main" id="{94DC5A98-4682-4D53-9A74-5F557E58EDAC}"/>
                </a:ext>
              </a:extLst>
            </p:cNvPr>
            <p:cNvSpPr/>
            <p:nvPr/>
          </p:nvSpPr>
          <p:spPr>
            <a:xfrm>
              <a:off x="10933889" y="6143364"/>
              <a:ext cx="408539" cy="36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b="1" dirty="0"/>
                <a:t>UC</a:t>
              </a:r>
            </a:p>
          </p:txBody>
        </p:sp>
      </p:grpSp>
      <p:cxnSp>
        <p:nvCxnSpPr>
          <p:cNvPr id="126" name="Rak koppling 125">
            <a:extLst>
              <a:ext uri="{FF2B5EF4-FFF2-40B4-BE49-F238E27FC236}">
                <a16:creationId xmlns:a16="http://schemas.microsoft.com/office/drawing/2014/main" id="{4FDBF4F6-C680-4765-9C1C-66083109CE00}"/>
              </a:ext>
            </a:extLst>
          </p:cNvPr>
          <p:cNvCxnSpPr>
            <a:cxnSpLocks/>
            <a:stCxn id="75" idx="3"/>
            <a:endCxn id="122" idx="1"/>
          </p:cNvCxnSpPr>
          <p:nvPr/>
        </p:nvCxnSpPr>
        <p:spPr>
          <a:xfrm>
            <a:off x="8224144" y="6148682"/>
            <a:ext cx="613591" cy="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ktangel 79">
            <a:extLst>
              <a:ext uri="{FF2B5EF4-FFF2-40B4-BE49-F238E27FC236}">
                <a16:creationId xmlns:a16="http://schemas.microsoft.com/office/drawing/2014/main" id="{CC4A7BCB-7341-4176-84D1-8F006152DBA3}"/>
              </a:ext>
            </a:extLst>
          </p:cNvPr>
          <p:cNvSpPr/>
          <p:nvPr/>
        </p:nvSpPr>
        <p:spPr>
          <a:xfrm>
            <a:off x="2650202" y="2869338"/>
            <a:ext cx="5981599" cy="376541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1" name="Likbent triangel 50">
            <a:extLst>
              <a:ext uri="{FF2B5EF4-FFF2-40B4-BE49-F238E27FC236}">
                <a16:creationId xmlns:a16="http://schemas.microsoft.com/office/drawing/2014/main" id="{B5AE13BC-22AA-4AE9-8CAA-557E4E374310}"/>
              </a:ext>
            </a:extLst>
          </p:cNvPr>
          <p:cNvSpPr/>
          <p:nvPr/>
        </p:nvSpPr>
        <p:spPr>
          <a:xfrm rot="7159611">
            <a:off x="8032922" y="5290301"/>
            <a:ext cx="492912" cy="1015141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6" name="Likbent triangel 55">
            <a:extLst>
              <a:ext uri="{FF2B5EF4-FFF2-40B4-BE49-F238E27FC236}">
                <a16:creationId xmlns:a16="http://schemas.microsoft.com/office/drawing/2014/main" id="{5177B040-8545-4CB1-BE2C-735B009165BC}"/>
              </a:ext>
            </a:extLst>
          </p:cNvPr>
          <p:cNvSpPr/>
          <p:nvPr/>
        </p:nvSpPr>
        <p:spPr>
          <a:xfrm rot="5400000">
            <a:off x="7995654" y="3594949"/>
            <a:ext cx="492912" cy="1015141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3" name="Rektangel: rundade hörn 52">
            <a:extLst>
              <a:ext uri="{FF2B5EF4-FFF2-40B4-BE49-F238E27FC236}">
                <a16:creationId xmlns:a16="http://schemas.microsoft.com/office/drawing/2014/main" id="{6B4BA94C-34A6-43DA-9783-3888E50067DE}"/>
              </a:ext>
            </a:extLst>
          </p:cNvPr>
          <p:cNvSpPr/>
          <p:nvPr/>
        </p:nvSpPr>
        <p:spPr>
          <a:xfrm>
            <a:off x="5655966" y="3323599"/>
            <a:ext cx="2410283" cy="245855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A2589D34-29F9-46F8-80F2-10A5BBDCBBBE}"/>
              </a:ext>
            </a:extLst>
          </p:cNvPr>
          <p:cNvSpPr txBox="1"/>
          <p:nvPr/>
        </p:nvSpPr>
        <p:spPr>
          <a:xfrm>
            <a:off x="5763987" y="3450011"/>
            <a:ext cx="23267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sv-SE" dirty="0">
                <a:solidFill>
                  <a:srgbClr val="000000"/>
                </a:solidFill>
                <a:latin typeface="Calibri"/>
              </a:rPr>
              <a:t>1:a linjens chefer och VÖL för dialog med processledare, ger stöd till processteam, och följer upp resultat av det dagliga förbättringsarbetet</a:t>
            </a:r>
          </a:p>
        </p:txBody>
      </p:sp>
      <p:sp>
        <p:nvSpPr>
          <p:cNvPr id="79" name="Rektangel 78">
            <a:extLst>
              <a:ext uri="{FF2B5EF4-FFF2-40B4-BE49-F238E27FC236}">
                <a16:creationId xmlns:a16="http://schemas.microsoft.com/office/drawing/2014/main" id="{54C64628-B265-4FF8-B7CB-80AD7C3B39D4}"/>
              </a:ext>
            </a:extLst>
          </p:cNvPr>
          <p:cNvSpPr/>
          <p:nvPr/>
        </p:nvSpPr>
        <p:spPr>
          <a:xfrm>
            <a:off x="-9822" y="1830145"/>
            <a:ext cx="2660024" cy="4804603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2" name="Likbent triangel 71">
            <a:extLst>
              <a:ext uri="{FF2B5EF4-FFF2-40B4-BE49-F238E27FC236}">
                <a16:creationId xmlns:a16="http://schemas.microsoft.com/office/drawing/2014/main" id="{34F286C1-4EC6-480A-A485-C9376970291D}"/>
              </a:ext>
            </a:extLst>
          </p:cNvPr>
          <p:cNvSpPr/>
          <p:nvPr/>
        </p:nvSpPr>
        <p:spPr>
          <a:xfrm rot="2973007">
            <a:off x="2873052" y="2650934"/>
            <a:ext cx="492912" cy="1015141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5" name="Rektangel: rundade hörn 64">
            <a:extLst>
              <a:ext uri="{FF2B5EF4-FFF2-40B4-BE49-F238E27FC236}">
                <a16:creationId xmlns:a16="http://schemas.microsoft.com/office/drawing/2014/main" id="{1BA844EA-1AEF-4913-B533-6431D213B222}"/>
              </a:ext>
            </a:extLst>
          </p:cNvPr>
          <p:cNvSpPr/>
          <p:nvPr/>
        </p:nvSpPr>
        <p:spPr>
          <a:xfrm>
            <a:off x="588867" y="3189956"/>
            <a:ext cx="2410283" cy="277872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3" name="Rektangel 82">
            <a:extLst>
              <a:ext uri="{FF2B5EF4-FFF2-40B4-BE49-F238E27FC236}">
                <a16:creationId xmlns:a16="http://schemas.microsoft.com/office/drawing/2014/main" id="{42C80E29-E56A-4906-9F7A-18D7803947DA}"/>
              </a:ext>
            </a:extLst>
          </p:cNvPr>
          <p:cNvSpPr/>
          <p:nvPr/>
        </p:nvSpPr>
        <p:spPr>
          <a:xfrm>
            <a:off x="8621683" y="1829870"/>
            <a:ext cx="3570318" cy="1958856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7" name="textruta 66">
            <a:extLst>
              <a:ext uri="{FF2B5EF4-FFF2-40B4-BE49-F238E27FC236}">
                <a16:creationId xmlns:a16="http://schemas.microsoft.com/office/drawing/2014/main" id="{11163D1A-F491-404D-AB64-8D09DCC289C0}"/>
              </a:ext>
            </a:extLst>
          </p:cNvPr>
          <p:cNvSpPr txBox="1"/>
          <p:nvPr/>
        </p:nvSpPr>
        <p:spPr>
          <a:xfrm>
            <a:off x="696888" y="3316368"/>
            <a:ext cx="23267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sv-SE" dirty="0">
                <a:solidFill>
                  <a:srgbClr val="000000"/>
                </a:solidFill>
                <a:latin typeface="Calibri"/>
              </a:rPr>
              <a:t>Utvecklingsstöd ger genom prioriterade insatser stöd åt processägare och processledare, t.ex. under uppstartsfaser och vid behov av ökad kvalitet i processarbetet </a:t>
            </a:r>
          </a:p>
        </p:txBody>
      </p:sp>
      <p:sp>
        <p:nvSpPr>
          <p:cNvPr id="62" name="Likbent triangel 61">
            <a:extLst>
              <a:ext uri="{FF2B5EF4-FFF2-40B4-BE49-F238E27FC236}">
                <a16:creationId xmlns:a16="http://schemas.microsoft.com/office/drawing/2014/main" id="{A5C71ED2-2F8A-4DED-AD6C-BA411B78716B}"/>
              </a:ext>
            </a:extLst>
          </p:cNvPr>
          <p:cNvSpPr/>
          <p:nvPr/>
        </p:nvSpPr>
        <p:spPr>
          <a:xfrm rot="10800000">
            <a:off x="10743342" y="2998214"/>
            <a:ext cx="492912" cy="1015141"/>
          </a:xfrm>
          <a:prstGeom prst="triangle">
            <a:avLst>
              <a:gd name="adj" fmla="val 517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4" name="Rektangel 73">
            <a:extLst>
              <a:ext uri="{FF2B5EF4-FFF2-40B4-BE49-F238E27FC236}">
                <a16:creationId xmlns:a16="http://schemas.microsoft.com/office/drawing/2014/main" id="{B0475CEE-B851-4B35-AC97-09ACAE52F6C8}"/>
              </a:ext>
            </a:extLst>
          </p:cNvPr>
          <p:cNvSpPr/>
          <p:nvPr/>
        </p:nvSpPr>
        <p:spPr>
          <a:xfrm>
            <a:off x="-9823" y="1"/>
            <a:ext cx="12201823" cy="1830872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8" name="Rektangel: rundade hörn 57">
            <a:extLst>
              <a:ext uri="{FF2B5EF4-FFF2-40B4-BE49-F238E27FC236}">
                <a16:creationId xmlns:a16="http://schemas.microsoft.com/office/drawing/2014/main" id="{15CC55B2-A9C9-4064-A42D-DA84C58AE784}"/>
              </a:ext>
            </a:extLst>
          </p:cNvPr>
          <p:cNvSpPr/>
          <p:nvPr/>
        </p:nvSpPr>
        <p:spPr>
          <a:xfrm>
            <a:off x="9211910" y="1276350"/>
            <a:ext cx="2410283" cy="228656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sv-S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9" name="textruta 58">
            <a:extLst>
              <a:ext uri="{FF2B5EF4-FFF2-40B4-BE49-F238E27FC236}">
                <a16:creationId xmlns:a16="http://schemas.microsoft.com/office/drawing/2014/main" id="{81BA6DDD-30AE-4E46-9ED4-EB33ABB5FCB4}"/>
              </a:ext>
            </a:extLst>
          </p:cNvPr>
          <p:cNvSpPr txBox="1"/>
          <p:nvPr/>
        </p:nvSpPr>
        <p:spPr>
          <a:xfrm>
            <a:off x="9319931" y="1365299"/>
            <a:ext cx="23267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sv-SE" dirty="0">
                <a:solidFill>
                  <a:srgbClr val="000000"/>
                </a:solidFill>
                <a:latin typeface="Calibri"/>
              </a:rPr>
              <a:t>Utvecklingscontroller stödjer 1:a linjens chef och arbetar aktivt med att införa, stödja och följa upp resultat från det dagliga förbättringsarbetet</a:t>
            </a:r>
          </a:p>
        </p:txBody>
      </p:sp>
      <p:sp>
        <p:nvSpPr>
          <p:cNvPr id="85" name="Rektangel 84">
            <a:extLst>
              <a:ext uri="{FF2B5EF4-FFF2-40B4-BE49-F238E27FC236}">
                <a16:creationId xmlns:a16="http://schemas.microsoft.com/office/drawing/2014/main" id="{0B5A34B4-81B0-4A9F-93E6-090E59F696FF}"/>
              </a:ext>
            </a:extLst>
          </p:cNvPr>
          <p:cNvSpPr/>
          <p:nvPr/>
        </p:nvSpPr>
        <p:spPr>
          <a:xfrm>
            <a:off x="8625320" y="4752043"/>
            <a:ext cx="3570318" cy="989383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7" name="Rektangel 86">
            <a:extLst>
              <a:ext uri="{FF2B5EF4-FFF2-40B4-BE49-F238E27FC236}">
                <a16:creationId xmlns:a16="http://schemas.microsoft.com/office/drawing/2014/main" id="{5AD2E437-90D2-4E64-B443-F1704BF98420}"/>
              </a:ext>
            </a:extLst>
          </p:cNvPr>
          <p:cNvSpPr/>
          <p:nvPr/>
        </p:nvSpPr>
        <p:spPr>
          <a:xfrm>
            <a:off x="4564575" y="1829699"/>
            <a:ext cx="4067225" cy="1033699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8" name="Rektangel 87">
            <a:extLst>
              <a:ext uri="{FF2B5EF4-FFF2-40B4-BE49-F238E27FC236}">
                <a16:creationId xmlns:a16="http://schemas.microsoft.com/office/drawing/2014/main" id="{D0CD8963-CF0C-4C0A-9F39-A7FF1EA14957}"/>
              </a:ext>
            </a:extLst>
          </p:cNvPr>
          <p:cNvSpPr/>
          <p:nvPr/>
        </p:nvSpPr>
        <p:spPr>
          <a:xfrm>
            <a:off x="2954950" y="1889059"/>
            <a:ext cx="1488040" cy="8741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200" b="1" dirty="0"/>
              <a:t>Utvecklingsstöd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000" dirty="0"/>
              <a:t>Processkoordinator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000" dirty="0"/>
              <a:t>Utvecklingsledare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000" dirty="0"/>
              <a:t>Utdata</a:t>
            </a:r>
          </a:p>
        </p:txBody>
      </p:sp>
    </p:spTree>
    <p:extLst>
      <p:ext uri="{BB962C8B-B14F-4D97-AF65-F5344CB8AC3E}">
        <p14:creationId xmlns:p14="http://schemas.microsoft.com/office/powerpoint/2010/main" val="3266612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87">
            <a:extLst>
              <a:ext uri="{FF2B5EF4-FFF2-40B4-BE49-F238E27FC236}">
                <a16:creationId xmlns:a16="http://schemas.microsoft.com/office/drawing/2014/main" id="{F37DF4A4-F613-4971-900E-009989D6C1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10400" y="45603"/>
            <a:ext cx="10771200" cy="1382400"/>
          </a:xfrm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8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algn="ctr" eaLnBrk="1" hangingPunct="1"/>
            <a:r>
              <a:rPr lang="sv-SE" altLang="sv-SE" sz="2000" b="1" dirty="0"/>
              <a:t>Arbetsgång: Etablera ny process på SÄS</a:t>
            </a:r>
          </a:p>
        </p:txBody>
      </p:sp>
      <p:sp>
        <p:nvSpPr>
          <p:cNvPr id="5123" name="Text Box 493">
            <a:extLst>
              <a:ext uri="{FF2B5EF4-FFF2-40B4-BE49-F238E27FC236}">
                <a16:creationId xmlns:a16="http://schemas.microsoft.com/office/drawing/2014/main" id="{EA8850D4-D9E5-4747-A229-0415FD6A6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630" y="1529228"/>
            <a:ext cx="685800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start</a:t>
            </a:r>
          </a:p>
        </p:txBody>
      </p:sp>
      <p:sp>
        <p:nvSpPr>
          <p:cNvPr id="5127" name="AutoShape 534">
            <a:extLst>
              <a:ext uri="{FF2B5EF4-FFF2-40B4-BE49-F238E27FC236}">
                <a16:creationId xmlns:a16="http://schemas.microsoft.com/office/drawing/2014/main" id="{2F5BBFEA-F2FA-4D76-845A-8C9BA3B37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2913" y="1824038"/>
            <a:ext cx="1219200" cy="660400"/>
          </a:xfrm>
          <a:prstGeom prst="homePlate">
            <a:avLst>
              <a:gd name="adj" fmla="val 4615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0" bIns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sv-SE" altLang="sv-SE" dirty="0"/>
              <a:t>Ta emot informationen</a:t>
            </a:r>
          </a:p>
        </p:txBody>
      </p:sp>
      <p:cxnSp>
        <p:nvCxnSpPr>
          <p:cNvPr id="5129" name="AutoShape 538">
            <a:extLst>
              <a:ext uri="{FF2B5EF4-FFF2-40B4-BE49-F238E27FC236}">
                <a16:creationId xmlns:a16="http://schemas.microsoft.com/office/drawing/2014/main" id="{D0047030-64CB-4FE3-BBC3-3B9EF415B49F}"/>
              </a:ext>
            </a:extLst>
          </p:cNvPr>
          <p:cNvCxnSpPr>
            <a:cxnSpLocks noChangeShapeType="1"/>
            <a:stCxn id="5127" idx="3"/>
            <a:endCxn id="5130" idx="1"/>
          </p:cNvCxnSpPr>
          <p:nvPr/>
        </p:nvCxnSpPr>
        <p:spPr bwMode="auto">
          <a:xfrm>
            <a:off x="4202113" y="2154239"/>
            <a:ext cx="290512" cy="1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30" name="AutoShape 502">
            <a:hlinkClick r:id="rId3"/>
            <a:extLst>
              <a:ext uri="{FF2B5EF4-FFF2-40B4-BE49-F238E27FC236}">
                <a16:creationId xmlns:a16="http://schemas.microsoft.com/office/drawing/2014/main" id="{5C6D1B24-2B54-47D8-87A4-53879E69E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25" y="1825625"/>
            <a:ext cx="1219200" cy="660400"/>
          </a:xfrm>
          <a:prstGeom prst="homePlate">
            <a:avLst>
              <a:gd name="adj" fmla="val 4615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0" bIns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sv-SE" altLang="sv-SE" dirty="0"/>
              <a:t>Ta fram processberedningsunderlag</a:t>
            </a:r>
          </a:p>
        </p:txBody>
      </p:sp>
      <p:sp>
        <p:nvSpPr>
          <p:cNvPr id="5131" name="AutoShape 502">
            <a:extLst>
              <a:ext uri="{FF2B5EF4-FFF2-40B4-BE49-F238E27FC236}">
                <a16:creationId xmlns:a16="http://schemas.microsoft.com/office/drawing/2014/main" id="{4850FF2D-FA26-4677-9D77-E62926154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0438" y="1824038"/>
            <a:ext cx="1219200" cy="660400"/>
          </a:xfrm>
          <a:prstGeom prst="homePlate">
            <a:avLst>
              <a:gd name="adj" fmla="val 4615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0" bIns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sv-SE" altLang="sv-SE" dirty="0"/>
              <a:t>Besluta om etablering av process</a:t>
            </a:r>
          </a:p>
        </p:txBody>
      </p:sp>
      <p:sp>
        <p:nvSpPr>
          <p:cNvPr id="5132" name="AutoShape 502">
            <a:extLst>
              <a:ext uri="{FF2B5EF4-FFF2-40B4-BE49-F238E27FC236}">
                <a16:creationId xmlns:a16="http://schemas.microsoft.com/office/drawing/2014/main" id="{F3559817-C44C-45E0-89AE-66803C875F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6663" y="1824038"/>
            <a:ext cx="1219200" cy="660400"/>
          </a:xfrm>
          <a:prstGeom prst="homePlate">
            <a:avLst>
              <a:gd name="adj" fmla="val 4615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0" bIns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sv-SE" altLang="sv-SE" dirty="0"/>
              <a:t>Utse processägare</a:t>
            </a:r>
          </a:p>
        </p:txBody>
      </p:sp>
      <p:sp>
        <p:nvSpPr>
          <p:cNvPr id="5133" name="Text Box 515">
            <a:extLst>
              <a:ext uri="{FF2B5EF4-FFF2-40B4-BE49-F238E27FC236}">
                <a16:creationId xmlns:a16="http://schemas.microsoft.com/office/drawing/2014/main" id="{FF644DAB-50E8-4409-9717-3A7F0429B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5516" y="2636720"/>
            <a:ext cx="10668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Utvecklingschef</a:t>
            </a:r>
          </a:p>
        </p:txBody>
      </p:sp>
      <p:sp>
        <p:nvSpPr>
          <p:cNvPr id="5134" name="AutoShape 502">
            <a:extLst>
              <a:ext uri="{FF2B5EF4-FFF2-40B4-BE49-F238E27FC236}">
                <a16:creationId xmlns:a16="http://schemas.microsoft.com/office/drawing/2014/main" id="{61AEC965-E305-423F-B909-0B8C9404C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909" y="4368499"/>
            <a:ext cx="1219200" cy="660400"/>
          </a:xfrm>
          <a:prstGeom prst="homePlate">
            <a:avLst>
              <a:gd name="adj" fmla="val 4615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0" bIns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sv-SE" altLang="sv-SE" dirty="0"/>
              <a:t>Utse processledare</a:t>
            </a:r>
          </a:p>
        </p:txBody>
      </p:sp>
      <p:sp>
        <p:nvSpPr>
          <p:cNvPr id="5137" name="AutoShape 502">
            <a:extLst>
              <a:ext uri="{FF2B5EF4-FFF2-40B4-BE49-F238E27FC236}">
                <a16:creationId xmlns:a16="http://schemas.microsoft.com/office/drawing/2014/main" id="{2CDB2AE8-51F4-4D61-B584-A000F8C3F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3358" y="4371139"/>
            <a:ext cx="1219200" cy="660400"/>
          </a:xfrm>
          <a:prstGeom prst="homePlate">
            <a:avLst>
              <a:gd name="adj" fmla="val 4615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0" bIns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sv-SE" altLang="sv-SE" dirty="0"/>
              <a:t>Introducera processledare</a:t>
            </a:r>
          </a:p>
        </p:txBody>
      </p:sp>
      <p:sp>
        <p:nvSpPr>
          <p:cNvPr id="5141" name="AutoShape 502">
            <a:extLst>
              <a:ext uri="{FF2B5EF4-FFF2-40B4-BE49-F238E27FC236}">
                <a16:creationId xmlns:a16="http://schemas.microsoft.com/office/drawing/2014/main" id="{B437C13A-1086-410F-9319-BE031C739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2302" y="5325600"/>
            <a:ext cx="1219200" cy="660400"/>
          </a:xfrm>
          <a:prstGeom prst="homePlate">
            <a:avLst>
              <a:gd name="adj" fmla="val 4615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0" bIns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sv-SE" altLang="sv-SE" dirty="0"/>
              <a:t>Rekrytera processteam</a:t>
            </a:r>
          </a:p>
        </p:txBody>
      </p:sp>
      <p:sp>
        <p:nvSpPr>
          <p:cNvPr id="5142" name="AutoShape 502">
            <a:extLst>
              <a:ext uri="{FF2B5EF4-FFF2-40B4-BE49-F238E27FC236}">
                <a16:creationId xmlns:a16="http://schemas.microsoft.com/office/drawing/2014/main" id="{BCD65D60-774B-4DDF-B402-36E6E0558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1224" y="5328240"/>
            <a:ext cx="1341124" cy="660400"/>
          </a:xfrm>
          <a:prstGeom prst="homePlate">
            <a:avLst>
              <a:gd name="adj" fmla="val 4615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0" bIns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sv-SE" altLang="sv-SE" dirty="0"/>
              <a:t>Kompetensutveckla processteam</a:t>
            </a:r>
          </a:p>
        </p:txBody>
      </p:sp>
      <p:sp>
        <p:nvSpPr>
          <p:cNvPr id="5143" name="AutoShape 495">
            <a:extLst>
              <a:ext uri="{FF2B5EF4-FFF2-40B4-BE49-F238E27FC236}">
                <a16:creationId xmlns:a16="http://schemas.microsoft.com/office/drawing/2014/main" id="{35A25EB3-F909-4CDF-B9AB-BE70660F0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97387" y="4589609"/>
            <a:ext cx="1173162" cy="228601"/>
          </a:xfrm>
          <a:prstGeom prst="flowChartTerminator">
            <a:avLst/>
          </a:prstGeom>
          <a:solidFill>
            <a:srgbClr val="FFF7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v-SE" altLang="sv-SE" sz="800" dirty="0"/>
              <a:t>Ny process etablerad</a:t>
            </a:r>
          </a:p>
        </p:txBody>
      </p:sp>
      <p:cxnSp>
        <p:nvCxnSpPr>
          <p:cNvPr id="5150" name="AutoShape 538">
            <a:extLst>
              <a:ext uri="{FF2B5EF4-FFF2-40B4-BE49-F238E27FC236}">
                <a16:creationId xmlns:a16="http://schemas.microsoft.com/office/drawing/2014/main" id="{BBB1D927-479A-4836-A656-9E768605ACA7}"/>
              </a:ext>
            </a:extLst>
          </p:cNvPr>
          <p:cNvCxnSpPr>
            <a:cxnSpLocks noChangeShapeType="1"/>
            <a:stCxn id="5130" idx="3"/>
            <a:endCxn id="5131" idx="1"/>
          </p:cNvCxnSpPr>
          <p:nvPr/>
        </p:nvCxnSpPr>
        <p:spPr bwMode="auto">
          <a:xfrm flipV="1">
            <a:off x="5711826" y="2154239"/>
            <a:ext cx="328613" cy="1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51" name="AutoShape 538">
            <a:extLst>
              <a:ext uri="{FF2B5EF4-FFF2-40B4-BE49-F238E27FC236}">
                <a16:creationId xmlns:a16="http://schemas.microsoft.com/office/drawing/2014/main" id="{3E1F6566-7371-4ABC-BD49-2C3C8371AEF0}"/>
              </a:ext>
            </a:extLst>
          </p:cNvPr>
          <p:cNvCxnSpPr>
            <a:cxnSpLocks noChangeShapeType="1"/>
            <a:stCxn id="5131" idx="3"/>
            <a:endCxn id="5132" idx="1"/>
          </p:cNvCxnSpPr>
          <p:nvPr/>
        </p:nvCxnSpPr>
        <p:spPr bwMode="auto">
          <a:xfrm flipV="1">
            <a:off x="7259639" y="2154238"/>
            <a:ext cx="327025" cy="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53" name="AutoShape 538">
            <a:extLst>
              <a:ext uri="{FF2B5EF4-FFF2-40B4-BE49-F238E27FC236}">
                <a16:creationId xmlns:a16="http://schemas.microsoft.com/office/drawing/2014/main" id="{17F0C8B3-7050-46AD-BC5A-9C78A08DECDC}"/>
              </a:ext>
            </a:extLst>
          </p:cNvPr>
          <p:cNvCxnSpPr>
            <a:cxnSpLocks noChangeShapeType="1"/>
            <a:stCxn id="48" idx="3"/>
            <a:endCxn id="5134" idx="1"/>
          </p:cNvCxnSpPr>
          <p:nvPr/>
        </p:nvCxnSpPr>
        <p:spPr bwMode="auto">
          <a:xfrm flipH="1">
            <a:off x="1174909" y="2154708"/>
            <a:ext cx="9142254" cy="2543991"/>
          </a:xfrm>
          <a:prstGeom prst="bentConnector5">
            <a:avLst>
              <a:gd name="adj1" fmla="val -2500"/>
              <a:gd name="adj2" fmla="val 60858"/>
              <a:gd name="adj3" fmla="val 1025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59" name="AutoShape 538">
            <a:extLst>
              <a:ext uri="{FF2B5EF4-FFF2-40B4-BE49-F238E27FC236}">
                <a16:creationId xmlns:a16="http://schemas.microsoft.com/office/drawing/2014/main" id="{1FCE7FB1-2A42-4B1B-8392-4D6DB6A1E9E1}"/>
              </a:ext>
            </a:extLst>
          </p:cNvPr>
          <p:cNvCxnSpPr>
            <a:cxnSpLocks noChangeShapeType="1"/>
            <a:stCxn id="5141" idx="3"/>
            <a:endCxn id="5142" idx="1"/>
          </p:cNvCxnSpPr>
          <p:nvPr/>
        </p:nvCxnSpPr>
        <p:spPr bwMode="auto">
          <a:xfrm>
            <a:off x="7451502" y="5655800"/>
            <a:ext cx="359722" cy="264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60" name="AutoShape 538">
            <a:extLst>
              <a:ext uri="{FF2B5EF4-FFF2-40B4-BE49-F238E27FC236}">
                <a16:creationId xmlns:a16="http://schemas.microsoft.com/office/drawing/2014/main" id="{36231917-AF4E-4FC0-93E2-70BB321C6CE1}"/>
              </a:ext>
            </a:extLst>
          </p:cNvPr>
          <p:cNvCxnSpPr>
            <a:cxnSpLocks noChangeShapeType="1"/>
            <a:stCxn id="5142" idx="3"/>
            <a:endCxn id="5143" idx="1"/>
          </p:cNvCxnSpPr>
          <p:nvPr/>
        </p:nvCxnSpPr>
        <p:spPr bwMode="auto">
          <a:xfrm flipV="1">
            <a:off x="9152348" y="4703910"/>
            <a:ext cx="1345039" cy="95453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AutoShape 538">
            <a:extLst>
              <a:ext uri="{FF2B5EF4-FFF2-40B4-BE49-F238E27FC236}">
                <a16:creationId xmlns:a16="http://schemas.microsoft.com/office/drawing/2014/main" id="{2D77986E-20BF-42DE-AE0B-055F960F0BD9}"/>
              </a:ext>
            </a:extLst>
          </p:cNvPr>
          <p:cNvCxnSpPr>
            <a:cxnSpLocks noChangeShapeType="1"/>
            <a:stCxn id="5134" idx="3"/>
            <a:endCxn id="5137" idx="1"/>
          </p:cNvCxnSpPr>
          <p:nvPr/>
        </p:nvCxnSpPr>
        <p:spPr bwMode="auto">
          <a:xfrm>
            <a:off x="2394109" y="4698699"/>
            <a:ext cx="319249" cy="264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5" name="Text Box 515">
            <a:extLst>
              <a:ext uri="{FF2B5EF4-FFF2-40B4-BE49-F238E27FC236}">
                <a16:creationId xmlns:a16="http://schemas.microsoft.com/office/drawing/2014/main" id="{D00A89C0-925E-4731-9276-6EE065728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1975" y="2628302"/>
            <a:ext cx="10668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Utvecklingschef</a:t>
            </a:r>
          </a:p>
        </p:txBody>
      </p:sp>
      <p:sp>
        <p:nvSpPr>
          <p:cNvPr id="66" name="Text Box 515">
            <a:extLst>
              <a:ext uri="{FF2B5EF4-FFF2-40B4-BE49-F238E27FC236}">
                <a16:creationId xmlns:a16="http://schemas.microsoft.com/office/drawing/2014/main" id="{C3CBF14B-440A-4B44-AD74-42593FF2A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6266" y="2630570"/>
            <a:ext cx="10668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Huvudprocessägare (sjukhusdirektör)</a:t>
            </a:r>
          </a:p>
        </p:txBody>
      </p:sp>
      <p:sp>
        <p:nvSpPr>
          <p:cNvPr id="67" name="Text Box 515">
            <a:extLst>
              <a:ext uri="{FF2B5EF4-FFF2-40B4-BE49-F238E27FC236}">
                <a16:creationId xmlns:a16="http://schemas.microsoft.com/office/drawing/2014/main" id="{940CEB83-7BCF-4EFD-9F25-E9DDECCA1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6663" y="2628302"/>
            <a:ext cx="10668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Huvudprocessägare (sjukhusdirektör)</a:t>
            </a:r>
          </a:p>
        </p:txBody>
      </p:sp>
      <p:sp>
        <p:nvSpPr>
          <p:cNvPr id="68" name="Text Box 515">
            <a:extLst>
              <a:ext uri="{FF2B5EF4-FFF2-40B4-BE49-F238E27FC236}">
                <a16:creationId xmlns:a16="http://schemas.microsoft.com/office/drawing/2014/main" id="{D97553F3-6E67-4C03-972A-8F05C3BFA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1653" y="5152052"/>
            <a:ext cx="10668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Processägare</a:t>
            </a:r>
          </a:p>
        </p:txBody>
      </p:sp>
      <p:sp>
        <p:nvSpPr>
          <p:cNvPr id="69" name="Text Box 515">
            <a:extLst>
              <a:ext uri="{FF2B5EF4-FFF2-40B4-BE49-F238E27FC236}">
                <a16:creationId xmlns:a16="http://schemas.microsoft.com/office/drawing/2014/main" id="{329C14A8-3926-4343-9E00-491686D46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0394" y="5155864"/>
            <a:ext cx="10668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Processägare och utvecklingsstöd</a:t>
            </a:r>
          </a:p>
        </p:txBody>
      </p:sp>
      <p:sp>
        <p:nvSpPr>
          <p:cNvPr id="70" name="Text Box 515">
            <a:extLst>
              <a:ext uri="{FF2B5EF4-FFF2-40B4-BE49-F238E27FC236}">
                <a16:creationId xmlns:a16="http://schemas.microsoft.com/office/drawing/2014/main" id="{851EA00E-E348-4F12-B901-4058D55E6B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0891" y="6049049"/>
            <a:ext cx="10668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Processledare</a:t>
            </a:r>
          </a:p>
        </p:txBody>
      </p:sp>
      <p:sp>
        <p:nvSpPr>
          <p:cNvPr id="71" name="Text Box 515">
            <a:extLst>
              <a:ext uri="{FF2B5EF4-FFF2-40B4-BE49-F238E27FC236}">
                <a16:creationId xmlns:a16="http://schemas.microsoft.com/office/drawing/2014/main" id="{3BD3DB96-9C7E-4052-90F7-F619B9CB53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1534" y="6037946"/>
            <a:ext cx="117348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Processledare och utvecklingsstöd</a:t>
            </a:r>
          </a:p>
        </p:txBody>
      </p:sp>
      <p:sp>
        <p:nvSpPr>
          <p:cNvPr id="72" name="AutoShape 495">
            <a:extLst>
              <a:ext uri="{FF2B5EF4-FFF2-40B4-BE49-F238E27FC236}">
                <a16:creationId xmlns:a16="http://schemas.microsoft.com/office/drawing/2014/main" id="{53287407-C9C3-4ECA-8CCE-792EF5690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739" y="2254821"/>
            <a:ext cx="1173162" cy="355600"/>
          </a:xfrm>
          <a:prstGeom prst="flowChartTerminator">
            <a:avLst/>
          </a:prstGeom>
          <a:solidFill>
            <a:srgbClr val="FFF7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v-SE" altLang="sv-SE" sz="800" dirty="0"/>
              <a:t>Regionalt beslut om nytt RPT (PSV)</a:t>
            </a:r>
          </a:p>
        </p:txBody>
      </p:sp>
      <p:sp>
        <p:nvSpPr>
          <p:cNvPr id="73" name="AutoShape 495">
            <a:extLst>
              <a:ext uri="{FF2B5EF4-FFF2-40B4-BE49-F238E27FC236}">
                <a16:creationId xmlns:a16="http://schemas.microsoft.com/office/drawing/2014/main" id="{2B6FC763-174A-4688-810E-560EC094A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739" y="1757773"/>
            <a:ext cx="1173162" cy="355600"/>
          </a:xfrm>
          <a:prstGeom prst="flowChartTerminator">
            <a:avLst/>
          </a:prstGeom>
          <a:solidFill>
            <a:srgbClr val="FFF7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v-SE" altLang="sv-SE" sz="800" dirty="0"/>
              <a:t>SÄS-behov av process</a:t>
            </a:r>
          </a:p>
        </p:txBody>
      </p:sp>
      <p:cxnSp>
        <p:nvCxnSpPr>
          <p:cNvPr id="15" name="Koppling: vinklad 14">
            <a:extLst>
              <a:ext uri="{FF2B5EF4-FFF2-40B4-BE49-F238E27FC236}">
                <a16:creationId xmlns:a16="http://schemas.microsoft.com/office/drawing/2014/main" id="{210BB751-DD9D-4877-BEB2-6F85952D2D6A}"/>
              </a:ext>
            </a:extLst>
          </p:cNvPr>
          <p:cNvCxnSpPr>
            <a:stCxn id="73" idx="3"/>
            <a:endCxn id="5127" idx="1"/>
          </p:cNvCxnSpPr>
          <p:nvPr/>
        </p:nvCxnSpPr>
        <p:spPr>
          <a:xfrm>
            <a:off x="2331901" y="1935573"/>
            <a:ext cx="651012" cy="218665"/>
          </a:xfrm>
          <a:prstGeom prst="bentConnector3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Koppling: vinklad 75">
            <a:extLst>
              <a:ext uri="{FF2B5EF4-FFF2-40B4-BE49-F238E27FC236}">
                <a16:creationId xmlns:a16="http://schemas.microsoft.com/office/drawing/2014/main" id="{FA060A3D-A4F1-497A-81D4-8BE8AB057B3E}"/>
              </a:ext>
            </a:extLst>
          </p:cNvPr>
          <p:cNvCxnSpPr>
            <a:cxnSpLocks/>
            <a:stCxn id="72" idx="3"/>
            <a:endCxn id="5127" idx="1"/>
          </p:cNvCxnSpPr>
          <p:nvPr/>
        </p:nvCxnSpPr>
        <p:spPr>
          <a:xfrm flipV="1">
            <a:off x="2331901" y="2154238"/>
            <a:ext cx="651012" cy="278383"/>
          </a:xfrm>
          <a:prstGeom prst="bentConnector3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 Box 493">
            <a:extLst>
              <a:ext uri="{FF2B5EF4-FFF2-40B4-BE49-F238E27FC236}">
                <a16:creationId xmlns:a16="http://schemas.microsoft.com/office/drawing/2014/main" id="{E8D50D45-30CA-4319-8CED-20B85FD36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50579" y="4461521"/>
            <a:ext cx="685800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slut</a:t>
            </a:r>
          </a:p>
        </p:txBody>
      </p:sp>
      <p:cxnSp>
        <p:nvCxnSpPr>
          <p:cNvPr id="39" name="AutoShape 538">
            <a:extLst>
              <a:ext uri="{FF2B5EF4-FFF2-40B4-BE49-F238E27FC236}">
                <a16:creationId xmlns:a16="http://schemas.microsoft.com/office/drawing/2014/main" id="{A3D71763-4BBC-4133-A2F4-1D79F3950689}"/>
              </a:ext>
            </a:extLst>
          </p:cNvPr>
          <p:cNvCxnSpPr>
            <a:cxnSpLocks noChangeShapeType="1"/>
            <a:stCxn id="5" idx="2"/>
            <a:endCxn id="5141" idx="1"/>
          </p:cNvCxnSpPr>
          <p:nvPr/>
        </p:nvCxnSpPr>
        <p:spPr bwMode="auto">
          <a:xfrm rot="16200000" flipH="1">
            <a:off x="4927199" y="4350696"/>
            <a:ext cx="774745" cy="183546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ruta 1">
            <a:extLst>
              <a:ext uri="{FF2B5EF4-FFF2-40B4-BE49-F238E27FC236}">
                <a16:creationId xmlns:a16="http://schemas.microsoft.com/office/drawing/2014/main" id="{42FA3A08-F748-4CA9-8C85-5F2423076D30}"/>
              </a:ext>
            </a:extLst>
          </p:cNvPr>
          <p:cNvSpPr txBox="1"/>
          <p:nvPr/>
        </p:nvSpPr>
        <p:spPr>
          <a:xfrm>
            <a:off x="4453676" y="2814639"/>
            <a:ext cx="1098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Processberedningsunderlag</a:t>
            </a:r>
            <a:endParaRPr lang="sv-S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lödesschema: Beslut 4">
            <a:extLst>
              <a:ext uri="{FF2B5EF4-FFF2-40B4-BE49-F238E27FC236}">
                <a16:creationId xmlns:a16="http://schemas.microsoft.com/office/drawing/2014/main" id="{39AA705C-5970-41E2-8FA1-D842B31F00C8}"/>
              </a:ext>
            </a:extLst>
          </p:cNvPr>
          <p:cNvSpPr/>
          <p:nvPr/>
        </p:nvSpPr>
        <p:spPr>
          <a:xfrm>
            <a:off x="4162250" y="4527338"/>
            <a:ext cx="469179" cy="35371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46" name="AutoShape 538">
            <a:extLst>
              <a:ext uri="{FF2B5EF4-FFF2-40B4-BE49-F238E27FC236}">
                <a16:creationId xmlns:a16="http://schemas.microsoft.com/office/drawing/2014/main" id="{B9758841-AE29-42F2-8607-8EDAC2829DF5}"/>
              </a:ext>
            </a:extLst>
          </p:cNvPr>
          <p:cNvCxnSpPr>
            <a:cxnSpLocks noChangeShapeType="1"/>
            <a:stCxn id="5" idx="3"/>
            <a:endCxn id="5143" idx="1"/>
          </p:cNvCxnSpPr>
          <p:nvPr/>
        </p:nvCxnSpPr>
        <p:spPr bwMode="auto">
          <a:xfrm flipV="1">
            <a:off x="4631429" y="4703910"/>
            <a:ext cx="5865958" cy="2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AutoShape 538">
            <a:extLst>
              <a:ext uri="{FF2B5EF4-FFF2-40B4-BE49-F238E27FC236}">
                <a16:creationId xmlns:a16="http://schemas.microsoft.com/office/drawing/2014/main" id="{D7E43CEE-8AB1-42E4-941C-CDA6DB8024B1}"/>
              </a:ext>
            </a:extLst>
          </p:cNvPr>
          <p:cNvCxnSpPr>
            <a:cxnSpLocks noChangeShapeType="1"/>
            <a:stCxn id="5137" idx="3"/>
            <a:endCxn id="5" idx="1"/>
          </p:cNvCxnSpPr>
          <p:nvPr/>
        </p:nvCxnSpPr>
        <p:spPr bwMode="auto">
          <a:xfrm>
            <a:off x="3932558" y="4701339"/>
            <a:ext cx="229692" cy="285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ruta 15">
            <a:extLst>
              <a:ext uri="{FF2B5EF4-FFF2-40B4-BE49-F238E27FC236}">
                <a16:creationId xmlns:a16="http://schemas.microsoft.com/office/drawing/2014/main" id="{DD6FAF03-F3F0-49B6-B447-404DF9B42FE7}"/>
              </a:ext>
            </a:extLst>
          </p:cNvPr>
          <p:cNvSpPr txBox="1"/>
          <p:nvPr/>
        </p:nvSpPr>
        <p:spPr>
          <a:xfrm>
            <a:off x="4649541" y="4368499"/>
            <a:ext cx="1671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Klinikprocess</a:t>
            </a:r>
          </a:p>
        </p:txBody>
      </p:sp>
      <p:sp>
        <p:nvSpPr>
          <p:cNvPr id="57" name="textruta 56">
            <a:extLst>
              <a:ext uri="{FF2B5EF4-FFF2-40B4-BE49-F238E27FC236}">
                <a16:creationId xmlns:a16="http://schemas.microsoft.com/office/drawing/2014/main" id="{6EF6C57F-4509-47D4-9888-C69004D4E077}"/>
              </a:ext>
            </a:extLst>
          </p:cNvPr>
          <p:cNvSpPr txBox="1"/>
          <p:nvPr/>
        </p:nvSpPr>
        <p:spPr>
          <a:xfrm>
            <a:off x="4453676" y="5232266"/>
            <a:ext cx="1276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Sjukhusövergripande process</a:t>
            </a:r>
          </a:p>
        </p:txBody>
      </p:sp>
      <p:sp>
        <p:nvSpPr>
          <p:cNvPr id="48" name="AutoShape 502">
            <a:extLst>
              <a:ext uri="{FF2B5EF4-FFF2-40B4-BE49-F238E27FC236}">
                <a16:creationId xmlns:a16="http://schemas.microsoft.com/office/drawing/2014/main" id="{0169A411-CC28-4A8C-A425-AB58B1274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7963" y="1824508"/>
            <a:ext cx="1219200" cy="660400"/>
          </a:xfrm>
          <a:prstGeom prst="homePlate">
            <a:avLst>
              <a:gd name="adj" fmla="val 4615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0" bIns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sv-SE" altLang="sv-SE" dirty="0"/>
              <a:t>Utse RPT representant</a:t>
            </a:r>
          </a:p>
        </p:txBody>
      </p:sp>
      <p:cxnSp>
        <p:nvCxnSpPr>
          <p:cNvPr id="51" name="AutoShape 538">
            <a:extLst>
              <a:ext uri="{FF2B5EF4-FFF2-40B4-BE49-F238E27FC236}">
                <a16:creationId xmlns:a16="http://schemas.microsoft.com/office/drawing/2014/main" id="{1FAC27B8-516C-4E7C-B71F-36906748D5C0}"/>
              </a:ext>
            </a:extLst>
          </p:cNvPr>
          <p:cNvCxnSpPr>
            <a:cxnSpLocks noChangeShapeType="1"/>
            <a:stCxn id="5132" idx="3"/>
            <a:endCxn id="48" idx="1"/>
          </p:cNvCxnSpPr>
          <p:nvPr/>
        </p:nvCxnSpPr>
        <p:spPr bwMode="auto">
          <a:xfrm>
            <a:off x="8805863" y="2154238"/>
            <a:ext cx="292100" cy="47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Text Box 515">
            <a:extLst>
              <a:ext uri="{FF2B5EF4-FFF2-40B4-BE49-F238E27FC236}">
                <a16:creationId xmlns:a16="http://schemas.microsoft.com/office/drawing/2014/main" id="{E8CC3A7C-B6E1-454A-80A8-59B8EC493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5598" y="2628302"/>
            <a:ext cx="10668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Processägare</a:t>
            </a:r>
          </a:p>
        </p:txBody>
      </p:sp>
      <p:sp>
        <p:nvSpPr>
          <p:cNvPr id="56" name="Text Box 515">
            <a:extLst>
              <a:ext uri="{FF2B5EF4-FFF2-40B4-BE49-F238E27FC236}">
                <a16:creationId xmlns:a16="http://schemas.microsoft.com/office/drawing/2014/main" id="{5A5C38A0-A809-4DFE-825E-91833E1C5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4163" y="1648652"/>
            <a:ext cx="10668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Anm. 1</a:t>
            </a:r>
          </a:p>
        </p:txBody>
      </p:sp>
      <p:sp>
        <p:nvSpPr>
          <p:cNvPr id="58" name="Text Box 515">
            <a:extLst>
              <a:ext uri="{FF2B5EF4-FFF2-40B4-BE49-F238E27FC236}">
                <a16:creationId xmlns:a16="http://schemas.microsoft.com/office/drawing/2014/main" id="{A41A5C1F-B986-4A18-8BE7-CAFE05D911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60158" y="270894"/>
            <a:ext cx="10668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sv-SE" sz="800" dirty="0"/>
              <a:t>Anm. 1. Processägare informerar regional processledare om utsedd RPT-representant. RPT-representant  medverkar i regional GAP-analys</a:t>
            </a:r>
          </a:p>
        </p:txBody>
      </p:sp>
    </p:spTree>
    <p:extLst>
      <p:ext uri="{BB962C8B-B14F-4D97-AF65-F5344CB8AC3E}">
        <p14:creationId xmlns:p14="http://schemas.microsoft.com/office/powerpoint/2010/main" val="10216722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w4oRVLjkeb33J03BQTYg"/>
</p:tagLst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VGR_vitt_blue">
  <a:themeElements>
    <a:clrScheme name="VG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6298"/>
      </a:accent1>
      <a:accent2>
        <a:srgbClr val="367B1E"/>
      </a:accent2>
      <a:accent3>
        <a:srgbClr val="F2A900"/>
      </a:accent3>
      <a:accent4>
        <a:srgbClr val="9EA2A2"/>
      </a:accent4>
      <a:accent5>
        <a:srgbClr val="9D2235"/>
      </a:accent5>
      <a:accent6>
        <a:srgbClr val="71B2C9"/>
      </a:accent6>
      <a:hlink>
        <a:srgbClr val="006298"/>
      </a:hlink>
      <a:folHlink>
        <a:srgbClr val="9EA2A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/>
  <a:custClrLst>
    <a:custClr name="VG Komplement 1">
      <a:srgbClr val="008755"/>
    </a:custClr>
    <a:custClr name="VG Komplement 2">
      <a:srgbClr val="71B2C9"/>
    </a:custClr>
    <a:custClr name="VG Komplement 3">
      <a:srgbClr val="A8AD00"/>
    </a:custClr>
    <a:custClr name="VG Komplement 4">
      <a:srgbClr val="C8102E"/>
    </a:custClr>
    <a:custClr name="VG Komplement 5">
      <a:srgbClr val="FF6600"/>
    </a:custClr>
    <a:custClr name="VG Komplement 6">
      <a:srgbClr val="91966E"/>
    </a:custClr>
    <a:custClr name="VG Komplement 7">
      <a:srgbClr val="582C83"/>
    </a:custClr>
    <a:custClr name="VG Komplement 8">
      <a:srgbClr val="AF1685"/>
    </a:custClr>
    <a:custClr name="VG Diagram 1">
      <a:srgbClr val="71B2C9"/>
    </a:custClr>
    <a:custClr name="VG Diagram 2">
      <a:srgbClr val="F2A900"/>
    </a:custClr>
    <a:custClr name="VG Diagram 3">
      <a:srgbClr val="C8102E"/>
    </a:custClr>
    <a:custClr name="VG Diagram 4">
      <a:srgbClr val="006298"/>
    </a:custClr>
    <a:custClr name="VG Diagram 5">
      <a:srgbClr val="A8AD00"/>
    </a:custClr>
  </a:custClrLst>
  <a:extLst>
    <a:ext uri="{05A4C25C-085E-4340-85A3-A5531E510DB2}">
      <thm15:themeFamily xmlns:thm15="http://schemas.microsoft.com/office/thememl/2012/main" name="NY VGR_vitt_blue" id="{94C8D189-9F4F-4129-A129-E5D56A12F4C9}" vid="{DBFF57A2-E5C3-44F7-AE72-6AEE53DC3105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VGR Dokument SAS" ma:contentTypeID="0x01010006EBECDF67F89F4D8BC5FAF3B8FA559B03003110FBB4D6DFC84DA80F8039D962D42F" ma:contentTypeVersion="37" ma:contentTypeDescription="Skapa ett nytt dokument." ma:contentTypeScope="" ma:versionID="8486f62d44c9d9aa78f685c979c2d12e">
  <xsd:schema xmlns:xsd="http://www.w3.org/2001/XMLSchema" xmlns:xs="http://www.w3.org/2001/XMLSchema" xmlns:p="http://schemas.microsoft.com/office/2006/metadata/properties" xmlns:ns2="597d7713-8a3d-4bd2-ae30-edced55b2c1b" xmlns:ns3="65bf1785-4b11-45aa-8f85-93c937771c0a" xmlns:ns4="4552c23f-a756-462f-8287-3ff35245ed68" xmlns:ns5="8b05fc3c-d1b7-44c0-8d49-b7f18bd8686e" targetNamespace="http://schemas.microsoft.com/office/2006/metadata/properties" ma:root="true" ma:fieldsID="32b4873b40c5350cbf3a02ea3a95b9a7" ns2:_="" ns3:_="" ns4:_="" ns5:_="">
    <xsd:import namespace="597d7713-8a3d-4bd2-ae30-edced55b2c1b"/>
    <xsd:import namespace="65bf1785-4b11-45aa-8f85-93c937771c0a"/>
    <xsd:import namespace="4552c23f-a756-462f-8287-3ff35245ed68"/>
    <xsd:import namespace="8b05fc3c-d1b7-44c0-8d49-b7f18bd8686e"/>
    <xsd:element name="properties">
      <xsd:complexType>
        <xsd:sequence>
          <xsd:element name="documentManagement">
            <xsd:complexType>
              <xsd:all>
                <xsd:element ref="ns2:VGR_EgenAmnesindelning" minOccurs="0"/>
                <xsd:element ref="ns2:VGR_DokBeskrivning" minOccurs="0"/>
                <xsd:element ref="ns5:Process" minOccurs="0"/>
                <xsd:element ref="ns5:Underlag" minOccurs="0"/>
                <xsd:element ref="ns5:Underomr_x00e5_de_x0020_processorganisation" minOccurs="0"/>
                <xsd:element ref="ns5:PSV0" minOccurs="0"/>
                <xsd:element ref="ns5:Underomr_x00e5_de_x0020_Kunskapsstyrning" minOccurs="0"/>
                <xsd:element ref="ns5:M_x00f6_testyp" minOccurs="0"/>
                <xsd:element ref="ns5:_x00c5_r" minOccurs="0"/>
                <xsd:element ref="ns5:M_x00f6_tesdatum" minOccurs="0"/>
                <xsd:element ref="ns5:Presentation" minOccurs="0"/>
                <xsd:element ref="ns5:Utbildningstyp" minOccurs="0"/>
                <xsd:element ref="ns5:M_x00f6_tesdokument_x0020__x00f6_vergripande" minOccurs="0"/>
                <xsd:element ref="ns5:Administration_x0020_underomr_x00e5_de" minOccurs="0"/>
                <xsd:element ref="ns2:VGR_DokItemId" minOccurs="0"/>
                <xsd:element ref="ns2:VGR_MellanarkivId" minOccurs="0"/>
                <xsd:element ref="ns2:VGR_MellanarkivUrl" minOccurs="0"/>
                <xsd:element ref="ns2:VGR_MellanarkivWebbUrl" minOccurs="0"/>
                <xsd:element ref="ns2:VGR_ArkivDatum" minOccurs="0"/>
                <xsd:element ref="ns2:VGR_Gallras" minOccurs="0"/>
                <xsd:element ref="ns2:ec6953a5eee3424faece5c2353cf0721" minOccurs="0"/>
                <xsd:element ref="ns3:TaxCatchAllLabel" minOccurs="0"/>
                <xsd:element ref="ns3:TaxKeywordTaxHTField" minOccurs="0"/>
                <xsd:element ref="ns2:VGR_AtkomstRatt" minOccurs="0"/>
                <xsd:element ref="ns2:VGR_Sekretess" minOccurs="0"/>
                <xsd:element ref="ns2:VGR_PubliceratAv" minOccurs="0"/>
                <xsd:element ref="ns2:VGR_PubliceratDatum" minOccurs="0"/>
                <xsd:element ref="ns3:_dlc_DocId" minOccurs="0"/>
                <xsd:element ref="ns3:_dlc_DocIdUrl" minOccurs="0"/>
                <xsd:element ref="ns3:_dlc_DocIdPersistId" minOccurs="0"/>
                <xsd:element ref="ns4:o3d7b7a92e894aeab2069070746d30ca" minOccurs="0"/>
                <xsd:element ref="ns2:VGR_DokStatus" minOccurs="0"/>
                <xsd:element ref="ns2:VGR_TillgangligTill" minOccurs="0"/>
                <xsd:element ref="ns2:VGR_DokStatusMessage" minOccurs="0"/>
                <xsd:element ref="ns4:SharedWithUsers" minOccurs="0"/>
                <xsd:element ref="ns2:i1597c54c9084fe5ae9163fac681e86b" minOccurs="0"/>
                <xsd:element ref="ns2:m534ae9efef34a1ab5a1291502fec5e5" minOccurs="0"/>
                <xsd:element ref="ns2:VGR_TillgangligFran" minOccurs="0"/>
                <xsd:element ref="ns3:TaxCatchAll" minOccurs="0"/>
                <xsd:element ref="ns2:a7144f27c6ef407e8fb4465121afbe2b" minOccurs="0"/>
                <xsd:element ref="ns5:Anpassning_x0020_S_x00c4_S_x0020_processmodell" minOccurs="0"/>
                <xsd:element ref="ns5:M_x00f6_tesdatum_x0020_projek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7d7713-8a3d-4bd2-ae30-edced55b2c1b" elementFormDefault="qualified">
    <xsd:import namespace="http://schemas.microsoft.com/office/2006/documentManagement/types"/>
    <xsd:import namespace="http://schemas.microsoft.com/office/infopath/2007/PartnerControls"/>
    <xsd:element name="VGR_EgenAmnesindelning" ma:index="5" nillable="true" ma:displayName="Egen ämnesindelning" ma:description="Används för att samla upprättade handlingar utifrån egna ämnesindelningar. Flera ämnen separeras med kommatecken. Används vid publicering på webben." ma:hidden="true" ma:internalName="VGR_EgenAmnesindelning">
      <xsd:simpleType>
        <xsd:restriction base="dms:Text">
          <xsd:maxLength value="255"/>
        </xsd:restriction>
      </xsd:simpleType>
    </xsd:element>
    <xsd:element name="VGR_DokBeskrivning" ma:index="7" nillable="true" ma:displayName="Dokumentbeskrivning" ma:description="Kort beskrivning av innehållet i handlingen." ma:internalName="VGR_DokBeskrivning">
      <xsd:simpleType>
        <xsd:restriction base="dms:Note">
          <xsd:maxLength value="255"/>
        </xsd:restriction>
      </xsd:simpleType>
    </xsd:element>
    <xsd:element name="VGR_DokItemId" ma:index="26" nillable="true" ma:displayName="DokItemId" ma:hidden="true" ma:internalName="VGR_DokItemId" ma:readOnly="true">
      <xsd:simpleType>
        <xsd:restriction base="dms:Text">
          <xsd:maxLength value="255"/>
        </xsd:restriction>
      </xsd:simpleType>
    </xsd:element>
    <xsd:element name="VGR_MellanarkivId" ma:index="27" nillable="true" ma:displayName="MellanarkivId" ma:hidden="true" ma:internalName="VGR_MellanarkivId" ma:readOnly="true">
      <xsd:simpleType>
        <xsd:restriction base="dms:Text">
          <xsd:maxLength value="255"/>
        </xsd:restriction>
      </xsd:simpleType>
    </xsd:element>
    <xsd:element name="VGR_MellanarkivUrl" ma:index="28" nillable="true" ma:displayName="Arkivlänk" ma:format="Hyperlink" ma:hidden="true" ma:internalName="VGR_Mellanarkiv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VGR_MellanarkivWebbUrl" ma:index="29" nillable="true" ma:displayName="Arkivlänk för webben" ma:hidden="true" ma:internalName="VGR_MellanarkivWebbUrl" ma:readOnly="true">
      <xsd:simpleType>
        <xsd:restriction base="dms:Text">
          <xsd:maxLength value="255"/>
        </xsd:restriction>
      </xsd:simpleType>
    </xsd:element>
    <xsd:element name="VGR_ArkivDatum" ma:index="30" nillable="true" ma:displayName="ArkivDatum" ma:format="DateTime" ma:hidden="true" ma:internalName="VGR_ArkivDatum" ma:readOnly="true">
      <xsd:simpleType>
        <xsd:restriction base="dms:DateTime"/>
      </xsd:simpleType>
    </xsd:element>
    <xsd:element name="VGR_Gallras" ma:index="31" nillable="true" ma:displayName="Gallras" ma:description="" ma:hidden="true" ma:internalName="VGR_Gallras" ma:readOnly="true">
      <xsd:simpleType>
        <xsd:restriction base="dms:Text">
          <xsd:maxLength value="255"/>
        </xsd:restriction>
      </xsd:simpleType>
    </xsd:element>
    <xsd:element name="ec6953a5eee3424faece5c2353cf0721" ma:index="32" nillable="true" ma:taxonomy="true" ma:internalName="ec6953a5eee3424faece5c2353cf0721" ma:taxonomyFieldName="VGR_AmnesIndelning" ma:displayName="Regional ämnesindelning" ma:default="" ma:fieldId="{ec6953a5-eee3-424f-aece-5c2353cf0721}" ma:taxonomyMulti="true" ma:sspId="9ae8f2b4-7723-4074-8d0a-ecbcde67f65a" ma:termSetId="66c52c7a-5036-4d83-ab03-8b3f33605b6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VGR_AtkomstRatt" ma:index="36" nillable="true" ma:displayName="Åtkomsträtt (värde)" ma:default="0" ma:description="Vilken spridning den upprättade handlingen ska ha. Vilka som ska kunna komma åt handlingen från mellanarkivet, söktjänster och eventuella websidor." ma:format="Dropdown" ma:hidden="true" ma:internalName="VGR_AtkomstRatt" ma:readOnly="true">
      <xsd:simpleType>
        <xsd:restriction base="dms:Choice">
          <xsd:enumeration value="0"/>
          <xsd:enumeration value="1"/>
          <xsd:enumeration value="2"/>
          <xsd:enumeration value="3"/>
          <xsd:enumeration value="4"/>
        </xsd:restriction>
      </xsd:simpleType>
    </xsd:element>
    <xsd:element name="VGR_Sekretess" ma:index="37" nillable="true" ma:displayName="Skyddskod" ma:default="Allmän handling - Offentlig" ma:description="Skyddsbehov av informationen i den upprättade handlingen. Vid sekretess eller känsliga personuppgifter ska detta anges." ma:format="Dropdown" ma:hidden="true" ma:internalName="VGR_Sekretess" ma:readOnly="true">
      <xsd:simpleType>
        <xsd:restriction base="dms:Choice">
          <xsd:enumeration value="Allmän handling - Offentlig"/>
          <xsd:enumeration value="Sekretess - Allmän handling - skyddad enligt sekretess"/>
          <xsd:enumeration value="GDPR - Allmän handling - skyddad enligt GDPR"/>
        </xsd:restriction>
      </xsd:simpleType>
    </xsd:element>
    <xsd:element name="VGR_PubliceratAv" ma:index="38" nillable="true" ma:displayName="Upprättad av" ma:description="Inloggad person som upprättat dokumentet" ma:hidden="true" ma:SharePointGroup="0" ma:internalName="VGR_PubliceratAv" ma:readOnly="tru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VGR_PubliceratDatum" ma:index="39" nillable="true" ma:displayName="Upprättad datum" ma:description="Tidpunkt när dokumentet upprättades och levererades som allmän handling till mellanarkivet" ma:format="DateTime" ma:hidden="true" ma:internalName="VGR_PubliceratDatum" ma:readOnly="true">
      <xsd:simpleType>
        <xsd:restriction base="dms:DateTime"/>
      </xsd:simpleType>
    </xsd:element>
    <xsd:element name="VGR_DokStatus" ma:index="44" nillable="true" ma:displayName="Mellanarkivstatus" ma:default="Arbetsmaterial" ma:description="Statusmärkning för dokument som beskriver var i processen dokumentet finns." ma:format="Dropdown" ma:hidden="true" ma:internalName="VGR_DokStatus" ma:readOnly="true">
      <xsd:simpleType>
        <xsd:restriction base="dms:Choice">
          <xsd:enumeration value="Arbetsmaterial"/>
          <xsd:enumeration value="Väntar på allmän handling"/>
          <xsd:enumeration value="Allmän handling"/>
          <xsd:enumeration value="Fel vid allmän handling"/>
        </xsd:restriction>
      </xsd:simpleType>
    </xsd:element>
    <xsd:element name="VGR_TillgangligTill" ma:index="45" nillable="true" ma:displayName="Tillgänglig till" ma:description="Tidpunkt när den upprättade handlingen inte längre är publik och inte längre nås från söktjänster och eventuella websidor." ma:format="DateTime" ma:hidden="true" ma:internalName="VGR_TillgangligTill" ma:readOnly="true">
      <xsd:simpleType>
        <xsd:restriction base="dms:DateTime"/>
      </xsd:simpleType>
    </xsd:element>
    <xsd:element name="VGR_DokStatusMessage" ma:index="47" nillable="true" ma:displayName="Dokumentlogg" ma:hidden="true" ma:internalName="VGR_DokStatusMessage" ma:readOnly="true">
      <xsd:simpleType>
        <xsd:restriction base="dms:Note">
          <xsd:maxLength value="62000"/>
        </xsd:restriction>
      </xsd:simpleType>
    </xsd:element>
    <xsd:element name="i1597c54c9084fe5ae9163fac681e86b" ma:index="52" nillable="true" ma:taxonomy="true" ma:internalName="i1597c54c9084fe5ae9163fac681e86b" ma:taxonomyFieldName="VGR_Lagparagraf" ma:displayName="Lagparagraf" ma:default="" ma:fieldId="{21597c54-c908-4fe5-ae91-63fac681e86b}" ma:sspId="9ae8f2b4-7723-4074-8d0a-ecbcde67f65a" ma:termSetId="ddb163ed-d655-4cf1-bb2c-a91ec57f9ce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534ae9efef34a1ab5a1291502fec5e5" ma:index="53" nillable="true" ma:taxonomy="true" ma:internalName="m534ae9efef34a1ab5a1291502fec5e5" ma:taxonomyFieldName="VGR_SkapatEnhet" ma:displayName="Upprättad av enhet" ma:default="" ma:fieldId="{6534ae9e-fef3-4a1a-b5a1-291502fec5e5}" ma:sspId="9ae8f2b4-7723-4074-8d0a-ecbcde67f65a" ma:termSetId="9cea25d0-9008-4d39-abcf-763a6009e60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VGR_TillgangligFran" ma:index="54" nillable="true" ma:displayName="Tillgänglig från" ma:description="Tidpunkt när den upprättade handlingen blir publik och därmed nås från söktjänster och eventuella websidor." ma:format="DateTime" ma:hidden="true" ma:internalName="VGR_TillgangligFran" ma:readOnly="true">
      <xsd:simpleType>
        <xsd:restriction base="dms:DateTime"/>
      </xsd:simpleType>
    </xsd:element>
    <xsd:element name="a7144f27c6ef407e8fb4465121afbe2b" ma:index="56" nillable="true" ma:taxonomy="true" ma:internalName="a7144f27c6ef407e8fb4465121afbe2b" ma:taxonomyFieldName="VGR_UpprattadForEnheter" ma:displayName="Upprättad för enhet" ma:default="" ma:fieldId="{a7144f27-c6ef-407e-8fb4-465121afbe2b}" ma:taxonomyMulti="true" ma:sspId="9ae8f2b4-7723-4074-8d0a-ecbcde67f65a" ma:termSetId="9cea25d0-9008-4d39-abcf-763a6009e600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bf1785-4b11-45aa-8f85-93c937771c0a" elementFormDefault="qualified">
    <xsd:import namespace="http://schemas.microsoft.com/office/2006/documentManagement/types"/>
    <xsd:import namespace="http://schemas.microsoft.com/office/infopath/2007/PartnerControls"/>
    <xsd:element name="TaxCatchAllLabel" ma:index="33" nillable="true" ma:displayName="Global taxonomikolumn1" ma:description="" ma:hidden="true" ma:list="{9a33da9b-8aeb-4a24-ae54-274f8be90a10}" ma:internalName="TaxCatchAllLabel" ma:readOnly="true" ma:showField="CatchAllDataLabel" ma:web="65bf1785-4b11-45aa-8f85-93c937771c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4" nillable="true" ma:taxonomy="true" ma:internalName="TaxKeywordTaxHTField" ma:taxonomyFieldName="TaxKeyword" ma:displayName="Företagsnyckelord" ma:fieldId="{23f27201-bee3-471e-b2e7-b64fd8b7ca38}" ma:taxonomyMulti="true" ma:sspId="9ae8f2b4-7723-4074-8d0a-ecbcde67f65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_dlc_DocId" ma:index="40" nillable="true" ma:displayName="Dokument-ID-värde" ma:description="Värdet för dokument-ID som tilldelats till det här objektet." ma:indexed="true" ma:internalName="_dlc_DocId" ma:readOnly="true">
      <xsd:simpleType>
        <xsd:restriction base="dms:Text"/>
      </xsd:simpleType>
    </xsd:element>
    <xsd:element name="_dlc_DocIdUrl" ma:index="41" nillable="true" ma:displayName="Dokument-ID" ma:description="Permanent länk till det här dokumente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42" nillable="true" ma:displayName="Spara ID" ma:description="Behåll ID vid tillägg." ma:hidden="true" ma:internalName="_dlc_DocIdPersistId" ma:readOnly="true">
      <xsd:simpleType>
        <xsd:restriction base="dms:Boolean"/>
      </xsd:simpleType>
    </xsd:element>
    <xsd:element name="TaxCatchAll" ma:index="55" nillable="true" ma:displayName="Global taxonomikolumn" ma:description="" ma:hidden="true" ma:list="{9a33da9b-8aeb-4a24-ae54-274f8be90a10}" ma:internalName="TaxCatchAll" ma:showField="CatchAllData" ma:web="65bf1785-4b11-45aa-8f85-93c937771c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52c23f-a756-462f-8287-3ff35245ed68" elementFormDefault="qualified">
    <xsd:import namespace="http://schemas.microsoft.com/office/2006/documentManagement/types"/>
    <xsd:import namespace="http://schemas.microsoft.com/office/infopath/2007/PartnerControls"/>
    <xsd:element name="o3d7b7a92e894aeab2069070746d30ca" ma:index="43" nillable="true" ma:taxonomy="true" ma:internalName="o3d7b7a92e894aeab2069070746d30ca" ma:taxonomyFieldName="Handlingstyp_SAS" ma:displayName="Handlingstyp SAS" ma:fieldId="{83d7b7a9-2e89-4aea-b206-9070746d30ca}" ma:sspId="9ae8f2b4-7723-4074-8d0a-ecbcde67f65a" ma:termSetId="53598be6-70fb-47d0-9703-127886590d3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49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05fc3c-d1b7-44c0-8d49-b7f18bd8686e" elementFormDefault="qualified">
    <xsd:import namespace="http://schemas.microsoft.com/office/2006/documentManagement/types"/>
    <xsd:import namespace="http://schemas.microsoft.com/office/infopath/2007/PartnerControls"/>
    <xsd:element name="Process" ma:index="10" nillable="true" ma:displayName="Process" ma:format="Dropdown" ma:internalName="Process">
      <xsd:simpleType>
        <xsd:restriction base="dms:Choice">
          <xsd:enumeration value="Arytmi"/>
          <xsd:enumeration value="Bröstcancer"/>
          <xsd:enumeration value="Diabetes"/>
          <xsd:enumeration value="Förebygga ohälsa"/>
          <xsd:enumeration value="Höftfraktur"/>
          <xsd:enumeration value="Kritisk benischemi"/>
          <xsd:enumeration value="Pneumoni"/>
          <xsd:enumeration value="Sepsis"/>
          <xsd:enumeration value="Sköra äldre"/>
          <xsd:enumeration value="Stroke"/>
          <xsd:enumeration value="Trauma"/>
        </xsd:restriction>
      </xsd:simpleType>
    </xsd:element>
    <xsd:element name="Underlag" ma:index="11" nillable="true" ma:displayName="Underområde Processer" ma:format="Dropdown" ma:internalName="Underlag">
      <xsd:simpleType>
        <xsd:restriction base="dms:Choice">
          <xsd:enumeration value="Beslut"/>
          <xsd:enumeration value="Mätetal"/>
          <xsd:enumeration value="Processvisualisering"/>
        </xsd:restriction>
      </xsd:simpleType>
    </xsd:element>
    <xsd:element name="Underomr_x00e5_de_x0020_processorganisation" ma:index="12" nillable="true" ma:displayName="Underområde Processorganisation" ma:format="Dropdown" ma:internalName="Underomr_x00e5_de_x0020_processorganisation">
      <xsd:simpleType>
        <xsd:restriction base="dms:Choice">
          <xsd:enumeration value="Arbetsgrupp Anpassning processorg kunskapsstyrning"/>
          <xsd:enumeration value="Beredning processorg 2020"/>
          <xsd:enumeration value="Presentationer"/>
          <xsd:enumeration value="Processmodell SÄS 9.0"/>
        </xsd:restriction>
      </xsd:simpleType>
    </xsd:element>
    <xsd:element name="PSV0" ma:index="13" nillable="true" ma:displayName="Underområde PSV" ma:format="Dropdown" ma:internalName="PSV0">
      <xsd:simpleType>
        <xsd:restriction base="dms:Choice">
          <xsd:enumeration value="GAP-analyser"/>
        </xsd:restriction>
      </xsd:simpleType>
    </xsd:element>
    <xsd:element name="Underomr_x00e5_de_x0020_Kunskapsstyrning" ma:index="14" nillable="true" ma:displayName="Underområde Kunskapsstyrning" ma:format="Dropdown" ma:internalName="Underomr_x00e5_de_x0020_Kunskapsstyrning">
      <xsd:simpleType>
        <xsd:restriction base="dms:Choice">
          <xsd:enumeration value="Administration"/>
          <xsd:enumeration value="RPO"/>
        </xsd:restriction>
      </xsd:simpleType>
    </xsd:element>
    <xsd:element name="M_x00f6_testyp" ma:index="15" nillable="true" ma:displayName="Mötestyp" ma:format="Dropdown" ma:internalName="M_x00f6_testyp">
      <xsd:simpleType>
        <xsd:restriction base="dms:Choice">
          <xsd:enumeration value="Processledarmöte"/>
          <xsd:enumeration value="Processtabsavstämning"/>
          <xsd:enumeration value="Projektmöte"/>
        </xsd:restriction>
      </xsd:simpleType>
    </xsd:element>
    <xsd:element name="_x00c5_r" ma:index="16" nillable="true" ma:displayName="År" ma:format="Dropdown" ma:internalName="_x00c5_r">
      <xsd:simpleType>
        <xsd:restriction base="dms:Choice">
          <xsd:enumeration value="2022"/>
          <xsd:enumeration value="2021"/>
          <xsd:enumeration value="2020"/>
          <xsd:enumeration value="2019"/>
          <xsd:enumeration value="2018"/>
        </xsd:restriction>
      </xsd:simpleType>
    </xsd:element>
    <xsd:element name="M_x00f6_tesdatum" ma:index="17" nillable="true" ma:displayName="Mötesdatum" ma:format="DateOnly" ma:internalName="M_x00f6_tesdatum">
      <xsd:simpleType>
        <xsd:restriction base="dms:DateTime"/>
      </xsd:simpleType>
    </xsd:element>
    <xsd:element name="Presentation" ma:index="18" nillable="true" ma:displayName="Presentation" ma:format="Dropdown" ma:internalName="Presentation">
      <xsd:simpleType>
        <xsd:restriction base="dms:Choice">
          <xsd:enumeration value="Introduktion"/>
          <xsd:enumeration value="Presentation"/>
        </xsd:restriction>
      </xsd:simpleType>
    </xsd:element>
    <xsd:element name="Utbildningstyp" ma:index="19" nillable="true" ma:displayName="Utbildningstyp" ma:format="Dropdown" ma:internalName="Utbildningstyp">
      <xsd:simpleType>
        <xsd:restriction base="dms:Choice">
          <xsd:enumeration value="Kliniskt basår"/>
          <xsd:enumeration value="Processteamutbildning"/>
          <xsd:enumeration value="Webutbildning"/>
        </xsd:restriction>
      </xsd:simpleType>
    </xsd:element>
    <xsd:element name="M_x00f6_tesdokument_x0020__x00f6_vergripande" ma:index="24" nillable="true" ma:displayName="Mötesdokument övergripande" ma:format="Dropdown" ma:internalName="M_x00f6_tesdokument_x0020__x00f6_vergripande">
      <xsd:simpleType>
        <xsd:restriction base="dms:Choice">
          <xsd:enumeration value="Agenda"/>
          <xsd:enumeration value="Mötesplan"/>
        </xsd:restriction>
      </xsd:simpleType>
    </xsd:element>
    <xsd:element name="Administration_x0020_underomr_x00e5_de" ma:index="25" nillable="true" ma:displayName="Underområde Administration" ma:format="Dropdown" ma:internalName="Administration_x0020_underomr_x00e5_de">
      <xsd:simpleType>
        <xsd:restriction base="dms:Choice">
          <xsd:enumeration value="Bröstcancer"/>
          <xsd:enumeration value="Diabetes"/>
          <xsd:enumeration value="Förebygga ohälsa"/>
          <xsd:enumeration value="Hjärtrytmrubbningar"/>
          <xsd:enumeration value="Höftfraktur"/>
          <xsd:enumeration value="Kritisk benischemi"/>
          <xsd:enumeration value="Pneumoni"/>
          <xsd:enumeration value="Sepsis"/>
          <xsd:enumeration value="Sköra äldre"/>
          <xsd:enumeration value="Stroke/TIA"/>
          <xsd:enumeration value="Trauma"/>
          <xsd:enumeration value="Övergripande"/>
        </xsd:restriction>
      </xsd:simpleType>
    </xsd:element>
    <xsd:element name="Anpassning_x0020_S_x00c4_S_x0020_processmodell" ma:index="59" nillable="true" ma:displayName="Underområde anpassning processmodell" ma:format="Dropdown" ma:internalName="Anpassning_x0020_S_x00c4_S_x0020_processmodell">
      <xsd:simpleType>
        <xsd:restriction base="dms:Choice">
          <xsd:enumeration value="Förstudie"/>
          <xsd:enumeration value="Leveranser"/>
          <xsd:enumeration value="Möte"/>
          <xsd:enumeration value="Projektdokument"/>
        </xsd:restriction>
      </xsd:simpleType>
    </xsd:element>
    <xsd:element name="M_x00f6_tesdatum_x0020_projekt" ma:index="60" nillable="true" ma:displayName="Mötesdatum projekt" ma:format="DateOnly" ma:internalName="M_x00f6_tesdatum_x0020_projekt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8" ma:displayName="Innehållstyp"/>
        <xsd:element ref="dc:title" minOccurs="0" maxOccurs="1" ma:index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_x00f6_tesdatum xmlns="8b05fc3c-d1b7-44c0-8d49-b7f18bd8686e" xsi:nil="true"/>
    <Administration_x0020_underomr_x00e5_de xmlns="8b05fc3c-d1b7-44c0-8d49-b7f18bd8686e" xsi:nil="true"/>
    <ec6953a5eee3424faece5c2353cf0721 xmlns="597d7713-8a3d-4bd2-ae30-edced55b2c1b">
      <Terms xmlns="http://schemas.microsoft.com/office/infopath/2007/PartnerControls"/>
    </ec6953a5eee3424faece5c2353cf0721>
    <VGR_DokBeskrivning xmlns="597d7713-8a3d-4bd2-ae30-edced55b2c1b" xsi:nil="true"/>
    <o3d7b7a92e894aeab2069070746d30ca xmlns="4552c23f-a756-462f-8287-3ff35245ed68">
      <Terms xmlns="http://schemas.microsoft.com/office/infopath/2007/PartnerControls"/>
    </o3d7b7a92e894aeab2069070746d30ca>
    <VGR_EgenAmnesindelning xmlns="597d7713-8a3d-4bd2-ae30-edced55b2c1b" xsi:nil="true"/>
    <M_x00f6_testyp xmlns="8b05fc3c-d1b7-44c0-8d49-b7f18bd8686e" xsi:nil="true"/>
    <M_x00f6_tesdatum_x0020_projekt xmlns="8b05fc3c-d1b7-44c0-8d49-b7f18bd8686e" xsi:nil="true"/>
    <a7144f27c6ef407e8fb4465121afbe2b xmlns="597d7713-8a3d-4bd2-ae30-edced55b2c1b">
      <Terms xmlns="http://schemas.microsoft.com/office/infopath/2007/PartnerControls"/>
    </a7144f27c6ef407e8fb4465121afbe2b>
    <Process xmlns="8b05fc3c-d1b7-44c0-8d49-b7f18bd8686e" xsi:nil="true"/>
    <Anpassning_x0020_S_x00c4_S_x0020_processmodell xmlns="8b05fc3c-d1b7-44c0-8d49-b7f18bd8686e">Leveranser</Anpassning_x0020_S_x00c4_S_x0020_processmodell>
    <_x00c5_r xmlns="8b05fc3c-d1b7-44c0-8d49-b7f18bd8686e">2021</_x00c5_r>
    <Presentation xmlns="8b05fc3c-d1b7-44c0-8d49-b7f18bd8686e" xsi:nil="true"/>
    <i1597c54c9084fe5ae9163fac681e86b xmlns="597d7713-8a3d-4bd2-ae30-edced55b2c1b">
      <Terms xmlns="http://schemas.microsoft.com/office/infopath/2007/PartnerControls"/>
    </i1597c54c9084fe5ae9163fac681e86b>
    <m534ae9efef34a1ab5a1291502fec5e5 xmlns="597d7713-8a3d-4bd2-ae30-edced55b2c1b">
      <Terms xmlns="http://schemas.microsoft.com/office/infopath/2007/PartnerControls"/>
    </m534ae9efef34a1ab5a1291502fec5e5>
    <Utbildningstyp xmlns="8b05fc3c-d1b7-44c0-8d49-b7f18bd8686e" xsi:nil="true"/>
    <TaxKeywordTaxHTField xmlns="65bf1785-4b11-45aa-8f85-93c937771c0a">
      <Terms xmlns="http://schemas.microsoft.com/office/infopath/2007/PartnerControls">
        <TermInfo xmlns="http://schemas.microsoft.com/office/infopath/2007/PartnerControls">
          <TermName xmlns="http://schemas.microsoft.com/office/infopath/2007/PartnerControls">forum</TermName>
          <TermId xmlns="http://schemas.microsoft.com/office/infopath/2007/PartnerControls">02e79a01-9b28-46be-9b3a-4eae7b6ad91b</TermId>
        </TermInfo>
        <TermInfo xmlns="http://schemas.microsoft.com/office/infopath/2007/PartnerControls">
          <TermName xmlns="http://schemas.microsoft.com/office/infopath/2007/PartnerControls">Processarbete</TermName>
          <TermId xmlns="http://schemas.microsoft.com/office/infopath/2007/PartnerControls">a21393f9-da96-4adb-bc8a-7461f8b524c9</TermId>
        </TermInfo>
        <TermInfo xmlns="http://schemas.microsoft.com/office/infopath/2007/PartnerControls">
          <TermName xmlns="http://schemas.microsoft.com/office/infopath/2007/PartnerControls">organisation</TermName>
          <TermId xmlns="http://schemas.microsoft.com/office/infopath/2007/PartnerControls">959b6241-39de-450e-aaf5-6223e909c2f7</TermId>
        </TermInfo>
        <TermInfo xmlns="http://schemas.microsoft.com/office/infopath/2007/PartnerControls">
          <TermName xmlns="http://schemas.microsoft.com/office/infopath/2007/PartnerControls">process</TermName>
          <TermId xmlns="http://schemas.microsoft.com/office/infopath/2007/PartnerControls">a3a362d1-dc32-401b-95dd-ee5ecae064ed</TermId>
        </TermInfo>
        <TermInfo xmlns="http://schemas.microsoft.com/office/infopath/2007/PartnerControls">
          <TermName xmlns="http://schemas.microsoft.com/office/infopath/2007/PartnerControls">styrning</TermName>
          <TermId xmlns="http://schemas.microsoft.com/office/infopath/2007/PartnerControls">91187c8c-de6f-484c-bc1c-0ee7cb1d8813</TermId>
        </TermInfo>
      </Terms>
    </TaxKeywordTaxHTField>
    <PSV0 xmlns="8b05fc3c-d1b7-44c0-8d49-b7f18bd8686e" xsi:nil="true"/>
    <Underomr_x00e5_de_x0020_Kunskapsstyrning xmlns="8b05fc3c-d1b7-44c0-8d49-b7f18bd8686e" xsi:nil="true"/>
    <Underomr_x00e5_de_x0020_processorganisation xmlns="8b05fc3c-d1b7-44c0-8d49-b7f18bd8686e">Arbetsgrupp Anpassning processorg kunskapsstyrning</Underomr_x00e5_de_x0020_processorganisation>
    <Underlag xmlns="8b05fc3c-d1b7-44c0-8d49-b7f18bd8686e" xsi:nil="true"/>
    <M_x00f6_tesdokument_x0020__x00f6_vergripande xmlns="8b05fc3c-d1b7-44c0-8d49-b7f18bd8686e" xsi:nil="true"/>
    <TaxCatchAll xmlns="65bf1785-4b11-45aa-8f85-93c937771c0a">
      <Value>32</Value>
      <Value>15</Value>
      <Value>92</Value>
      <Value>91</Value>
      <Value>89</Value>
    </TaxCatchAll>
    <_dlc_DocId xmlns="65bf1785-4b11-45aa-8f85-93c937771c0a">SAS171-2040961832-261</_dlc_DocId>
    <_dlc_DocIdUrl xmlns="65bf1785-4b11-45aa-8f85-93c937771c0a">
      <Url>https://samarbete-skyddad.vgregion.se/sites/sy-sas-processorganisation/_layouts/15/DocIdRedir.aspx?ID=SAS171-2040961832-261</Url>
      <Description>SAS171-2040961832-261</Description>
    </_dlc_DocIdUrl>
  </documentManagement>
</p:properties>
</file>

<file path=customXml/itemProps1.xml><?xml version="1.0" encoding="utf-8"?>
<ds:datastoreItem xmlns:ds="http://schemas.openxmlformats.org/officeDocument/2006/customXml" ds:itemID="{73BB82FE-5E7F-4578-A1DC-590D728EA03E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9A01772-9FD8-4F8E-9EB4-6600AF9FCB4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463BA4-67C4-4B14-AD8D-682991D385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7d7713-8a3d-4bd2-ae30-edced55b2c1b"/>
    <ds:schemaRef ds:uri="65bf1785-4b11-45aa-8f85-93c937771c0a"/>
    <ds:schemaRef ds:uri="4552c23f-a756-462f-8287-3ff35245ed68"/>
    <ds:schemaRef ds:uri="8b05fc3c-d1b7-44c0-8d49-b7f18bd86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45458A3A-0646-4EEF-A7F7-EC8E4FF9AC56}">
  <ds:schemaRefs>
    <ds:schemaRef ds:uri="http://schemas.microsoft.com/office/2006/documentManagement/types"/>
    <ds:schemaRef ds:uri="http://schemas.microsoft.com/office/infopath/2007/PartnerControls"/>
    <ds:schemaRef ds:uri="8b05fc3c-d1b7-44c0-8d49-b7f18bd8686e"/>
    <ds:schemaRef ds:uri="http://purl.org/dc/dcmitype/"/>
    <ds:schemaRef ds:uri="http://schemas.openxmlformats.org/package/2006/metadata/core-properties"/>
    <ds:schemaRef ds:uri="4552c23f-a756-462f-8287-3ff35245ed68"/>
    <ds:schemaRef ds:uri="65bf1785-4b11-45aa-8f85-93c937771c0a"/>
    <ds:schemaRef ds:uri="http://purl.org/dc/elements/1.1/"/>
    <ds:schemaRef ds:uri="http://schemas.microsoft.com/office/2006/metadata/properties"/>
    <ds:schemaRef ds:uri="597d7713-8a3d-4bd2-ae30-edced55b2c1b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1995</TotalTime>
  <Words>1540</Words>
  <Application>Microsoft Office PowerPoint</Application>
  <PresentationFormat>Bredbild</PresentationFormat>
  <Paragraphs>322</Paragraphs>
  <Slides>7</Slides>
  <Notes>6</Notes>
  <HiddenSlides>0</HiddenSlides>
  <MMClips>0</MMClips>
  <ScaleCrop>false</ScaleCrop>
  <HeadingPairs>
    <vt:vector size="8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Office-tema</vt:lpstr>
      <vt:lpstr>1_VGR_vitt_blue</vt:lpstr>
      <vt:lpstr>think-cell Slide</vt:lpstr>
      <vt:lpstr>Bilaga 1 Organisationsbild SÄS processmodell för vårdverksamhet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Arbetsgång: Etablera ny process på SÄS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Organisation SÄS processmodell</dc:title>
  <dc:creator>Fredrik Larsson</dc:creator>
  <cp:keywords>process; Processarbete; styrning; organisation; forum</cp:keywords>
  <cp:lastModifiedBy>Annica Svanström</cp:lastModifiedBy>
  <cp:revision>87</cp:revision>
  <dcterms:created xsi:type="dcterms:W3CDTF">2021-04-30T10:55:29Z</dcterms:created>
  <dcterms:modified xsi:type="dcterms:W3CDTF">2021-09-06T12:21:03Z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0x01010006EBECDF67F89F4D8BC5FAF3B8FA559B03003110FBB4D6DFC84DA80F8039D962D42F</vt:lpwstr>
  </property>
  <property fmtid="{D5CDD505-2E9C-101B-9397-08002B2CF9AE}" pid="3" name="_dlc_DocIdItemGuid">
    <vt:lpwstr>c4c04ccf-98ef-4857-9df4-4923523a1c8f</vt:lpwstr>
  </property>
  <property fmtid="{D5CDD505-2E9C-101B-9397-08002B2CF9AE}" pid="4" name="VGR_AmnesIndelning">
    <vt:lpwstr/>
  </property>
  <property fmtid="{D5CDD505-2E9C-101B-9397-08002B2CF9AE}" pid="5" name="VGR_Lagparagraf">
    <vt:lpwstr/>
  </property>
  <property fmtid="{D5CDD505-2E9C-101B-9397-08002B2CF9AE}" pid="6" name="TaxKeyword">
    <vt:lpwstr>92;#forum|02e79a01-9b28-46be-9b3a-4eae7b6ad91b;#89;#Processarbete|a21393f9-da96-4adb-bc8a-7461f8b524c9;#32;#organisation|959b6241-39de-450e-aaf5-6223e909c2f7;#15;#process|a3a362d1-dc32-401b-95dd-ee5ecae064ed;#91;#styrning|91187c8c-de6f-484c-bc1c-0ee7cb1d8813</vt:lpwstr>
  </property>
  <property fmtid="{D5CDD505-2E9C-101B-9397-08002B2CF9AE}" pid="7" name="VGR_SkapatEnhet">
    <vt:lpwstr/>
  </property>
  <property fmtid="{D5CDD505-2E9C-101B-9397-08002B2CF9AE}" pid="8" name="Handlingstyp_SAS">
    <vt:lpwstr/>
  </property>
  <property fmtid="{D5CDD505-2E9C-101B-9397-08002B2CF9AE}" pid="9" name="VGR_UpprattadForEnheter">
    <vt:lpwstr/>
  </property>
</Properties>
</file>