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wdp" ContentType="image/vnd.ms-photo"/>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1.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2.xml" ContentType="application/vnd.openxmlformats-officedocument.themeOverr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3.xml" ContentType="application/vnd.openxmlformats-officedocument.themeOverr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4.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5"/>
  </p:sldMasterIdLst>
  <p:notesMasterIdLst>
    <p:notesMasterId r:id="rId36"/>
  </p:notesMasterIdLst>
  <p:sldIdLst>
    <p:sldId id="256" r:id="rId6"/>
    <p:sldId id="390" r:id="rId7"/>
    <p:sldId id="433" r:id="rId8"/>
    <p:sldId id="392" r:id="rId9"/>
    <p:sldId id="427" r:id="rId10"/>
    <p:sldId id="428" r:id="rId11"/>
    <p:sldId id="435" r:id="rId12"/>
    <p:sldId id="446" r:id="rId13"/>
    <p:sldId id="430" r:id="rId14"/>
    <p:sldId id="419" r:id="rId15"/>
    <p:sldId id="420" r:id="rId16"/>
    <p:sldId id="306" r:id="rId17"/>
    <p:sldId id="421" r:id="rId18"/>
    <p:sldId id="422" r:id="rId19"/>
    <p:sldId id="394" r:id="rId20"/>
    <p:sldId id="423" r:id="rId21"/>
    <p:sldId id="424" r:id="rId22"/>
    <p:sldId id="402" r:id="rId23"/>
    <p:sldId id="426" r:id="rId24"/>
    <p:sldId id="425" r:id="rId25"/>
    <p:sldId id="296" r:id="rId26"/>
    <p:sldId id="418" r:id="rId27"/>
    <p:sldId id="436" r:id="rId28"/>
    <p:sldId id="442" r:id="rId29"/>
    <p:sldId id="443" r:id="rId30"/>
    <p:sldId id="444" r:id="rId31"/>
    <p:sldId id="300" r:id="rId32"/>
    <p:sldId id="393" r:id="rId33"/>
    <p:sldId id="445" r:id="rId34"/>
    <p:sldId id="287" r:id="rId35"/>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ledning" id="{5C37DD0D-CADA-48F8-A524-B86A4A9FB90E}">
          <p14:sldIdLst>
            <p14:sldId id="256"/>
          </p14:sldIdLst>
        </p14:section>
        <p14:section name="Bakgrund" id="{E66B2685-F8C8-4E6B-8C56-11EABFA01274}">
          <p14:sldIdLst>
            <p14:sldId id="390"/>
            <p14:sldId id="433"/>
            <p14:sldId id="392"/>
          </p14:sldIdLst>
        </p14:section>
        <p14:section name="Ärenden i SAMSA" id="{0D76B05D-DA5A-4EAF-9612-1CD720180BBB}">
          <p14:sldIdLst>
            <p14:sldId id="427"/>
            <p14:sldId id="428"/>
            <p14:sldId id="435"/>
            <p14:sldId id="446"/>
            <p14:sldId id="430"/>
            <p14:sldId id="419"/>
            <p14:sldId id="420"/>
            <p14:sldId id="306"/>
            <p14:sldId id="421"/>
            <p14:sldId id="422"/>
            <p14:sldId id="394"/>
            <p14:sldId id="423"/>
            <p14:sldId id="424"/>
            <p14:sldId id="402"/>
            <p14:sldId id="426"/>
            <p14:sldId id="425"/>
            <p14:sldId id="296"/>
          </p14:sldIdLst>
        </p14:section>
        <p14:section name="Patientperspektiv" id="{6F4CA167-B406-4DD3-8163-A908FBB5D906}">
          <p14:sldIdLst>
            <p14:sldId id="418"/>
            <p14:sldId id="436"/>
            <p14:sldId id="442"/>
            <p14:sldId id="443"/>
            <p14:sldId id="444"/>
          </p14:sldIdLst>
        </p14:section>
        <p14:section name="Mötes statistik" id="{0201BF1A-4181-4B8C-8DAE-C320EF74A70B}">
          <p14:sldIdLst>
            <p14:sldId id="300"/>
            <p14:sldId id="393"/>
          </p14:sldIdLst>
        </p14:section>
        <p14:section name="Summering" id="{A997D187-EEFE-44A8-9BA1-C140BDE024AC}">
          <p14:sldIdLst>
            <p14:sldId id="445"/>
            <p14:sldId id="287"/>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6" name="Författare" initials="A" lastIdx="0"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29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DBED569-4797-4DF1-A0F4-6AAB3CD982D8}" styleName="Ljust format 3 - Dekorfärg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A111915-BE36-4E01-A7E5-04B1672EAD32}" styleName="Ljust format 2 - Dekorfärg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8FD4443E-F989-4FC4-A0C8-D5A2AF1F390B}" styleName="Mörkt format 1 - Dekorfärg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2838BEF-8BB2-4498-84A7-C5851F593DF1}" styleName="Mellanmörkt format 4 - Dekorfärg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950" autoAdjust="0"/>
    <p:restoredTop sz="86385" autoAdjust="0"/>
  </p:normalViewPr>
  <p:slideViewPr>
    <p:cSldViewPr snapToGrid="0">
      <p:cViewPr varScale="1">
        <p:scale>
          <a:sx n="98" d="100"/>
          <a:sy n="98" d="100"/>
        </p:scale>
        <p:origin x="1134" y="90"/>
      </p:cViewPr>
      <p:guideLst/>
    </p:cSldViewPr>
  </p:slideViewPr>
  <p:outlineViewPr>
    <p:cViewPr>
      <p:scale>
        <a:sx n="33" d="100"/>
        <a:sy n="33" d="100"/>
      </p:scale>
      <p:origin x="0" y="-10782"/>
    </p:cViewPr>
  </p:outlineViewPr>
  <p:notesTextViewPr>
    <p:cViewPr>
      <p:scale>
        <a:sx n="1" d="1"/>
        <a:sy n="1" d="1"/>
      </p:scale>
      <p:origin x="0" y="0"/>
    </p:cViewPr>
  </p:notesTextViewPr>
  <p:sorterViewPr>
    <p:cViewPr>
      <p:scale>
        <a:sx n="100" d="100"/>
        <a:sy n="100" d="100"/>
      </p:scale>
      <p:origin x="0" y="-9168"/>
    </p:cViewPr>
  </p:sorterViewPr>
  <p:gridSpacing cx="72008" cy="72008"/>
</p:viewPr>
</file>

<file path=ppt/_rels/presentation.xml.rels>&#65279;<?xml version="1.0" encoding="utf-8"?><Relationships xmlns="http://schemas.openxmlformats.org/package/2006/relationships"><Relationship Type="http://schemas.openxmlformats.org/officeDocument/2006/relationships/slide" Target="slides/slide3.xml" Id="rId8" /><Relationship Type="http://schemas.openxmlformats.org/officeDocument/2006/relationships/slide" Target="slides/slide8.xml" Id="rId13" /><Relationship Type="http://schemas.openxmlformats.org/officeDocument/2006/relationships/slide" Target="slides/slide13.xml" Id="rId18" /><Relationship Type="http://schemas.openxmlformats.org/officeDocument/2006/relationships/slide" Target="slides/slide21.xml" Id="rId26" /><Relationship Type="http://schemas.openxmlformats.org/officeDocument/2006/relationships/viewProps" Target="viewProps.xml" Id="rId39" /><Relationship Type="http://schemas.openxmlformats.org/officeDocument/2006/relationships/slide" Target="slides/slide16.xml" Id="rId21" /><Relationship Type="http://schemas.openxmlformats.org/officeDocument/2006/relationships/slide" Target="slides/slide29.xml" Id="rId34" /><Relationship Type="http://schemas.openxmlformats.org/officeDocument/2006/relationships/slide" Target="slides/slide2.xml" Id="rId7" /><Relationship Type="http://schemas.openxmlformats.org/officeDocument/2006/relationships/slide" Target="slides/slide7.xml" Id="rId12" /><Relationship Type="http://schemas.openxmlformats.org/officeDocument/2006/relationships/slide" Target="slides/slide12.xml" Id="rId17" /><Relationship Type="http://schemas.openxmlformats.org/officeDocument/2006/relationships/slide" Target="slides/slide20.xml" Id="rId25" /><Relationship Type="http://schemas.openxmlformats.org/officeDocument/2006/relationships/slide" Target="slides/slide28.xml" Id="rId33" /><Relationship Type="http://schemas.openxmlformats.org/officeDocument/2006/relationships/presProps" Target="presProps.xml" Id="rId38" /><Relationship Type="http://schemas.openxmlformats.org/officeDocument/2006/relationships/slide" Target="slides/slide11.xml" Id="rId16" /><Relationship Type="http://schemas.openxmlformats.org/officeDocument/2006/relationships/slide" Target="slides/slide15.xml" Id="rId20" /><Relationship Type="http://schemas.openxmlformats.org/officeDocument/2006/relationships/slide" Target="slides/slide24.xml" Id="rId29" /><Relationship Type="http://schemas.openxmlformats.org/officeDocument/2006/relationships/tableStyles" Target="tableStyles.xml" Id="rId41" /><Relationship Type="http://schemas.openxmlformats.org/officeDocument/2006/relationships/slide" Target="slides/slide1.xml" Id="rId6" /><Relationship Type="http://schemas.openxmlformats.org/officeDocument/2006/relationships/slide" Target="slides/slide6.xml" Id="rId11" /><Relationship Type="http://schemas.openxmlformats.org/officeDocument/2006/relationships/slide" Target="slides/slide19.xml" Id="rId24" /><Relationship Type="http://schemas.openxmlformats.org/officeDocument/2006/relationships/slide" Target="slides/slide27.xml" Id="rId32" /><Relationship Type="http://schemas.openxmlformats.org/officeDocument/2006/relationships/commentAuthors" Target="commentAuthors.xml" Id="rId37" /><Relationship Type="http://schemas.openxmlformats.org/officeDocument/2006/relationships/theme" Target="theme/theme1.xml" Id="rId40" /><Relationship Type="http://schemas.openxmlformats.org/officeDocument/2006/relationships/slideMaster" Target="slideMasters/slideMaster1.xml" Id="rId5" /><Relationship Type="http://schemas.openxmlformats.org/officeDocument/2006/relationships/slide" Target="slides/slide10.xml" Id="rId15" /><Relationship Type="http://schemas.openxmlformats.org/officeDocument/2006/relationships/slide" Target="slides/slide18.xml" Id="rId23" /><Relationship Type="http://schemas.openxmlformats.org/officeDocument/2006/relationships/slide" Target="slides/slide23.xml" Id="rId28" /><Relationship Type="http://schemas.openxmlformats.org/officeDocument/2006/relationships/notesMaster" Target="notesMasters/notesMaster1.xml" Id="rId36" /><Relationship Type="http://schemas.openxmlformats.org/officeDocument/2006/relationships/slide" Target="slides/slide5.xml" Id="rId10" /><Relationship Type="http://schemas.openxmlformats.org/officeDocument/2006/relationships/slide" Target="slides/slide14.xml" Id="rId19" /><Relationship Type="http://schemas.openxmlformats.org/officeDocument/2006/relationships/slide" Target="slides/slide26.xml" Id="rId31" /><Relationship Type="http://schemas.openxmlformats.org/officeDocument/2006/relationships/slide" Target="slides/slide4.xml" Id="rId9" /><Relationship Type="http://schemas.openxmlformats.org/officeDocument/2006/relationships/slide" Target="slides/slide9.xml" Id="rId14" /><Relationship Type="http://schemas.openxmlformats.org/officeDocument/2006/relationships/slide" Target="slides/slide17.xml" Id="rId22" /><Relationship Type="http://schemas.openxmlformats.org/officeDocument/2006/relationships/slide" Target="slides/slide22.xml" Id="rId27" /><Relationship Type="http://schemas.openxmlformats.org/officeDocument/2006/relationships/slide" Target="slides/slide25.xml" Id="rId30" /><Relationship Type="http://schemas.openxmlformats.org/officeDocument/2006/relationships/slide" Target="slides/slide30.xml" Id="rId35" /></Relationships>
</file>

<file path=ppt/charts/_rels/chart1.xml.rels><?xml version="1.0" encoding="UTF-8" standalone="yes"?>
<Relationships xmlns="http://schemas.openxmlformats.org/package/2006/relationships"><Relationship Id="rId3" Type="http://schemas.openxmlformats.org/officeDocument/2006/relationships/oleObject" Target="https://vgregion-my.sharepoint.com/personal/linma41_vgregion_se/Documents/Mina%20uppdrag/GITS/Processtatistik/SAMSA%20Utdata%20&#196;rendestatistik_februari%202021.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xlsx"/></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1.xlsx"/></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package" Target="../embeddings/Microsoft_Excel_Worksheet2.xlsx"/></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sv-S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sv-SE"/>
              <a:t>Avslutade slutenvårdsärenden</a:t>
            </a:r>
            <a:r>
              <a:rPr lang="sv-SE" baseline="0"/>
              <a:t> utan Utskrivningsklar meddelande</a:t>
            </a:r>
            <a:endParaRPr lang="sv-SE"/>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sv-SE"/>
        </a:p>
      </c:txPr>
    </c:title>
    <c:autoTitleDeleted val="0"/>
    <c:plotArea>
      <c:layout/>
      <c:barChart>
        <c:barDir val="col"/>
        <c:grouping val="clustered"/>
        <c:varyColors val="0"/>
        <c:dLbls>
          <c:dLblPos val="outEnd"/>
          <c:showLegendKey val="0"/>
          <c:showVal val="1"/>
          <c:showCatName val="0"/>
          <c:showSerName val="0"/>
          <c:showPercent val="0"/>
          <c:showBubbleSize val="0"/>
        </c:dLbls>
        <c:gapWidth val="150"/>
        <c:axId val="710089952"/>
        <c:axId val="710089296"/>
      </c:barChart>
      <c:catAx>
        <c:axId val="7100899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sv-SE"/>
          </a:p>
        </c:txPr>
        <c:crossAx val="710089296"/>
        <c:crosses val="autoZero"/>
        <c:auto val="1"/>
        <c:lblAlgn val="ctr"/>
        <c:lblOffset val="100"/>
        <c:noMultiLvlLbl val="0"/>
      </c:catAx>
      <c:valAx>
        <c:axId val="710089296"/>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sv-SE"/>
          </a:p>
        </c:txPr>
        <c:crossAx val="71008995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sv-SE"/>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sv-S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sv-SE"/>
              <a:t>Avslutade slutenvårdsärenden</a:t>
            </a:r>
            <a:r>
              <a:rPr lang="sv-SE" baseline="0"/>
              <a:t> utan Utskrivningsklar meddelande</a:t>
            </a:r>
            <a:endParaRPr lang="sv-SE"/>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sv-SE"/>
        </a:p>
      </c:txPr>
    </c:title>
    <c:autoTitleDeleted val="0"/>
    <c:plotArea>
      <c:layout/>
      <c:barChart>
        <c:barDir val="col"/>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sv-S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'Antal avslut utan UK'!$AA$23:$AN$23</c:f>
              <c:strCache>
                <c:ptCount val="14"/>
                <c:pt idx="0">
                  <c:v>Februari</c:v>
                </c:pt>
                <c:pt idx="1">
                  <c:v>Mars</c:v>
                </c:pt>
                <c:pt idx="2">
                  <c:v>April</c:v>
                </c:pt>
                <c:pt idx="3">
                  <c:v>Maj</c:v>
                </c:pt>
                <c:pt idx="4">
                  <c:v>Juni</c:v>
                </c:pt>
                <c:pt idx="5">
                  <c:v>Juli</c:v>
                </c:pt>
                <c:pt idx="6">
                  <c:v>Augusti</c:v>
                </c:pt>
                <c:pt idx="7">
                  <c:v>September</c:v>
                </c:pt>
                <c:pt idx="8">
                  <c:v>Oktober</c:v>
                </c:pt>
                <c:pt idx="9">
                  <c:v>November</c:v>
                </c:pt>
                <c:pt idx="10">
                  <c:v>December</c:v>
                </c:pt>
                <c:pt idx="11">
                  <c:v>Januari</c:v>
                </c:pt>
                <c:pt idx="12">
                  <c:v>Februari</c:v>
                </c:pt>
                <c:pt idx="13">
                  <c:v>Mars</c:v>
                </c:pt>
              </c:strCache>
            </c:strRef>
          </c:cat>
          <c:val>
            <c:numRef>
              <c:f>'Antal avslut utan UK'!$AA$26:$AN$26</c:f>
              <c:numCache>
                <c:formatCode>0%</c:formatCode>
                <c:ptCount val="14"/>
                <c:pt idx="0">
                  <c:v>0.11511132164850782</c:v>
                </c:pt>
                <c:pt idx="1">
                  <c:v>0.10771564802774165</c:v>
                </c:pt>
                <c:pt idx="2">
                  <c:v>0.11177968062948392</c:v>
                </c:pt>
                <c:pt idx="3">
                  <c:v>0.1059542676024451</c:v>
                </c:pt>
                <c:pt idx="4">
                  <c:v>0.10141236397314193</c:v>
                </c:pt>
                <c:pt idx="5">
                  <c:v>9.75483870967742E-2</c:v>
                </c:pt>
                <c:pt idx="6">
                  <c:v>0.10194758355373888</c:v>
                </c:pt>
                <c:pt idx="7">
                  <c:v>0.10249824889096427</c:v>
                </c:pt>
                <c:pt idx="8">
                  <c:v>9.4062863795110599E-2</c:v>
                </c:pt>
                <c:pt idx="9">
                  <c:v>9.3039443155452442E-2</c:v>
                </c:pt>
                <c:pt idx="10">
                  <c:v>0.11472191930207197</c:v>
                </c:pt>
                <c:pt idx="11">
                  <c:v>0.12</c:v>
                </c:pt>
                <c:pt idx="12">
                  <c:v>0.11407300672430355</c:v>
                </c:pt>
                <c:pt idx="13">
                  <c:v>0.10474738675958188</c:v>
                </c:pt>
              </c:numCache>
            </c:numRef>
          </c:val>
          <c:extLst>
            <c:ext xmlns:c16="http://schemas.microsoft.com/office/drawing/2014/chart" uri="{C3380CC4-5D6E-409C-BE32-E72D297353CC}">
              <c16:uniqueId val="{00000000-0CF3-413F-997E-2015BC74063A}"/>
            </c:ext>
          </c:extLst>
        </c:ser>
        <c:dLbls>
          <c:dLblPos val="outEnd"/>
          <c:showLegendKey val="0"/>
          <c:showVal val="1"/>
          <c:showCatName val="0"/>
          <c:showSerName val="0"/>
          <c:showPercent val="0"/>
          <c:showBubbleSize val="0"/>
        </c:dLbls>
        <c:gapWidth val="150"/>
        <c:axId val="710089952"/>
        <c:axId val="710089296"/>
      </c:barChart>
      <c:catAx>
        <c:axId val="7100899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sv-SE"/>
          </a:p>
        </c:txPr>
        <c:crossAx val="710089296"/>
        <c:crosses val="autoZero"/>
        <c:auto val="1"/>
        <c:lblAlgn val="ctr"/>
        <c:lblOffset val="100"/>
        <c:noMultiLvlLbl val="0"/>
      </c:catAx>
      <c:valAx>
        <c:axId val="710089296"/>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sv-SE"/>
          </a:p>
        </c:txPr>
        <c:crossAx val="71008995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sv-SE"/>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sv-S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en-US"/>
              <a:t>SIP statistik ur SAMSA</a:t>
            </a:r>
          </a:p>
        </c:rich>
      </c:tx>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sv-SE"/>
        </a:p>
      </c:txPr>
    </c:title>
    <c:autoTitleDeleted val="0"/>
    <c:plotArea>
      <c:layout>
        <c:manualLayout>
          <c:layoutTarget val="inner"/>
          <c:xMode val="edge"/>
          <c:yMode val="edge"/>
          <c:x val="2.2659031126728901E-2"/>
          <c:y val="0.11419435018267562"/>
          <c:w val="0.96165394732399723"/>
          <c:h val="0.77135591362759359"/>
        </c:manualLayout>
      </c:layout>
      <c:lineChart>
        <c:grouping val="standard"/>
        <c:varyColors val="0"/>
        <c:ser>
          <c:idx val="0"/>
          <c:order val="0"/>
          <c:tx>
            <c:strRef>
              <c:f>'2021'!$A$4</c:f>
              <c:strCache>
                <c:ptCount val="1"/>
                <c:pt idx="0">
                  <c:v>Påbörjade</c:v>
                </c:pt>
              </c:strCache>
            </c:strRef>
          </c:tx>
          <c:spPr>
            <a:ln w="31750" cap="rnd">
              <a:solidFill>
                <a:schemeClr val="accent1"/>
              </a:solidFill>
              <a:round/>
            </a:ln>
            <a:effectLst/>
          </c:spPr>
          <c:marker>
            <c:symbol val="circle"/>
            <c:size val="17"/>
            <c:spPr>
              <a:solidFill>
                <a:schemeClr val="accent1"/>
              </a:solidFill>
              <a:ln>
                <a:noFill/>
              </a:ln>
              <a:effectLst/>
            </c:spPr>
          </c:marker>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sv-S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'2021'!$AP$3:$BC$3</c:f>
              <c:strCache>
                <c:ptCount val="14"/>
                <c:pt idx="0">
                  <c:v>Feb 2022</c:v>
                </c:pt>
                <c:pt idx="1">
                  <c:v>Mars 2022</c:v>
                </c:pt>
                <c:pt idx="2">
                  <c:v>April 2022</c:v>
                </c:pt>
                <c:pt idx="3">
                  <c:v>Maj 2022</c:v>
                </c:pt>
                <c:pt idx="4">
                  <c:v>Juni 2022</c:v>
                </c:pt>
                <c:pt idx="5">
                  <c:v>Juli 2022</c:v>
                </c:pt>
                <c:pt idx="6">
                  <c:v>Aug 2022</c:v>
                </c:pt>
                <c:pt idx="7">
                  <c:v>Sept 2022</c:v>
                </c:pt>
                <c:pt idx="8">
                  <c:v>Okt 2022</c:v>
                </c:pt>
                <c:pt idx="9">
                  <c:v>Nov 2022</c:v>
                </c:pt>
                <c:pt idx="10">
                  <c:v>Dec 2022</c:v>
                </c:pt>
                <c:pt idx="11">
                  <c:v>Jan 2023</c:v>
                </c:pt>
                <c:pt idx="12">
                  <c:v>Feb 2023</c:v>
                </c:pt>
                <c:pt idx="13">
                  <c:v>Mars 2023</c:v>
                </c:pt>
              </c:strCache>
            </c:strRef>
          </c:cat>
          <c:val>
            <c:numRef>
              <c:f>'2021'!$AP$4:$BC$4</c:f>
              <c:numCache>
                <c:formatCode>General</c:formatCode>
                <c:ptCount val="14"/>
                <c:pt idx="0">
                  <c:v>278</c:v>
                </c:pt>
                <c:pt idx="1">
                  <c:v>350</c:v>
                </c:pt>
                <c:pt idx="2">
                  <c:v>252</c:v>
                </c:pt>
                <c:pt idx="3">
                  <c:v>304</c:v>
                </c:pt>
                <c:pt idx="4">
                  <c:v>245</c:v>
                </c:pt>
                <c:pt idx="5">
                  <c:v>163</c:v>
                </c:pt>
                <c:pt idx="6">
                  <c:v>213</c:v>
                </c:pt>
                <c:pt idx="7">
                  <c:v>285</c:v>
                </c:pt>
                <c:pt idx="8">
                  <c:v>284</c:v>
                </c:pt>
                <c:pt idx="9">
                  <c:v>363</c:v>
                </c:pt>
                <c:pt idx="10">
                  <c:v>272</c:v>
                </c:pt>
                <c:pt idx="11">
                  <c:v>344</c:v>
                </c:pt>
                <c:pt idx="12">
                  <c:v>328</c:v>
                </c:pt>
                <c:pt idx="13">
                  <c:v>363</c:v>
                </c:pt>
              </c:numCache>
            </c:numRef>
          </c:val>
          <c:smooth val="0"/>
          <c:extLst>
            <c:ext xmlns:c16="http://schemas.microsoft.com/office/drawing/2014/chart" uri="{C3380CC4-5D6E-409C-BE32-E72D297353CC}">
              <c16:uniqueId val="{00000000-9EA0-4B5C-9B36-238D4FD2A374}"/>
            </c:ext>
          </c:extLst>
        </c:ser>
        <c:ser>
          <c:idx val="1"/>
          <c:order val="1"/>
          <c:tx>
            <c:strRef>
              <c:f>'2021'!$A$5</c:f>
              <c:strCache>
                <c:ptCount val="1"/>
                <c:pt idx="0">
                  <c:v>Upprättade</c:v>
                </c:pt>
              </c:strCache>
            </c:strRef>
          </c:tx>
          <c:spPr>
            <a:ln w="31750" cap="rnd">
              <a:solidFill>
                <a:schemeClr val="accent2"/>
              </a:solidFill>
              <a:round/>
            </a:ln>
            <a:effectLst/>
          </c:spPr>
          <c:marker>
            <c:symbol val="circle"/>
            <c:size val="17"/>
            <c:spPr>
              <a:solidFill>
                <a:schemeClr val="accent2"/>
              </a:solidFill>
              <a:ln>
                <a:noFill/>
              </a:ln>
              <a:effectLst/>
            </c:spPr>
          </c:marker>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sv-S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'2021'!$AP$3:$BC$3</c:f>
              <c:strCache>
                <c:ptCount val="14"/>
                <c:pt idx="0">
                  <c:v>Feb 2022</c:v>
                </c:pt>
                <c:pt idx="1">
                  <c:v>Mars 2022</c:v>
                </c:pt>
                <c:pt idx="2">
                  <c:v>April 2022</c:v>
                </c:pt>
                <c:pt idx="3">
                  <c:v>Maj 2022</c:v>
                </c:pt>
                <c:pt idx="4">
                  <c:v>Juni 2022</c:v>
                </c:pt>
                <c:pt idx="5">
                  <c:v>Juli 2022</c:v>
                </c:pt>
                <c:pt idx="6">
                  <c:v>Aug 2022</c:v>
                </c:pt>
                <c:pt idx="7">
                  <c:v>Sept 2022</c:v>
                </c:pt>
                <c:pt idx="8">
                  <c:v>Okt 2022</c:v>
                </c:pt>
                <c:pt idx="9">
                  <c:v>Nov 2022</c:v>
                </c:pt>
                <c:pt idx="10">
                  <c:v>Dec 2022</c:v>
                </c:pt>
                <c:pt idx="11">
                  <c:v>Jan 2023</c:v>
                </c:pt>
                <c:pt idx="12">
                  <c:v>Feb 2023</c:v>
                </c:pt>
                <c:pt idx="13">
                  <c:v>Mars 2023</c:v>
                </c:pt>
              </c:strCache>
            </c:strRef>
          </c:cat>
          <c:val>
            <c:numRef>
              <c:f>'2021'!$AP$5:$BC$5</c:f>
              <c:numCache>
                <c:formatCode>General</c:formatCode>
                <c:ptCount val="14"/>
                <c:pt idx="0">
                  <c:v>70</c:v>
                </c:pt>
                <c:pt idx="1">
                  <c:v>110</c:v>
                </c:pt>
                <c:pt idx="2">
                  <c:v>78</c:v>
                </c:pt>
                <c:pt idx="3">
                  <c:v>90</c:v>
                </c:pt>
                <c:pt idx="4">
                  <c:v>107</c:v>
                </c:pt>
                <c:pt idx="5">
                  <c:v>63</c:v>
                </c:pt>
                <c:pt idx="6">
                  <c:v>38</c:v>
                </c:pt>
                <c:pt idx="7">
                  <c:v>87</c:v>
                </c:pt>
                <c:pt idx="8">
                  <c:v>83</c:v>
                </c:pt>
                <c:pt idx="9">
                  <c:v>121</c:v>
                </c:pt>
                <c:pt idx="10">
                  <c:v>109</c:v>
                </c:pt>
                <c:pt idx="11">
                  <c:v>105</c:v>
                </c:pt>
                <c:pt idx="12">
                  <c:v>98</c:v>
                </c:pt>
                <c:pt idx="13">
                  <c:v>123</c:v>
                </c:pt>
              </c:numCache>
            </c:numRef>
          </c:val>
          <c:smooth val="0"/>
          <c:extLst>
            <c:ext xmlns:c16="http://schemas.microsoft.com/office/drawing/2014/chart" uri="{C3380CC4-5D6E-409C-BE32-E72D297353CC}">
              <c16:uniqueId val="{00000001-9EA0-4B5C-9B36-238D4FD2A374}"/>
            </c:ext>
          </c:extLst>
        </c:ser>
        <c:ser>
          <c:idx val="2"/>
          <c:order val="2"/>
          <c:tx>
            <c:strRef>
              <c:f>'2021'!$A$6</c:f>
              <c:strCache>
                <c:ptCount val="1"/>
                <c:pt idx="0">
                  <c:v>Uppföljda</c:v>
                </c:pt>
              </c:strCache>
            </c:strRef>
          </c:tx>
          <c:spPr>
            <a:ln w="31750" cap="rnd">
              <a:solidFill>
                <a:schemeClr val="accent3"/>
              </a:solidFill>
              <a:round/>
            </a:ln>
            <a:effectLst/>
          </c:spPr>
          <c:marker>
            <c:symbol val="circle"/>
            <c:size val="17"/>
            <c:spPr>
              <a:solidFill>
                <a:schemeClr val="accent3"/>
              </a:solidFill>
              <a:ln>
                <a:noFill/>
              </a:ln>
              <a:effectLst/>
            </c:spPr>
          </c:marker>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sv-S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'2021'!$AP$3:$BC$3</c:f>
              <c:strCache>
                <c:ptCount val="14"/>
                <c:pt idx="0">
                  <c:v>Feb 2022</c:v>
                </c:pt>
                <c:pt idx="1">
                  <c:v>Mars 2022</c:v>
                </c:pt>
                <c:pt idx="2">
                  <c:v>April 2022</c:v>
                </c:pt>
                <c:pt idx="3">
                  <c:v>Maj 2022</c:v>
                </c:pt>
                <c:pt idx="4">
                  <c:v>Juni 2022</c:v>
                </c:pt>
                <c:pt idx="5">
                  <c:v>Juli 2022</c:v>
                </c:pt>
                <c:pt idx="6">
                  <c:v>Aug 2022</c:v>
                </c:pt>
                <c:pt idx="7">
                  <c:v>Sept 2022</c:v>
                </c:pt>
                <c:pt idx="8">
                  <c:v>Okt 2022</c:v>
                </c:pt>
                <c:pt idx="9">
                  <c:v>Nov 2022</c:v>
                </c:pt>
                <c:pt idx="10">
                  <c:v>Dec 2022</c:v>
                </c:pt>
                <c:pt idx="11">
                  <c:v>Jan 2023</c:v>
                </c:pt>
                <c:pt idx="12">
                  <c:v>Feb 2023</c:v>
                </c:pt>
                <c:pt idx="13">
                  <c:v>Mars 2023</c:v>
                </c:pt>
              </c:strCache>
            </c:strRef>
          </c:cat>
          <c:val>
            <c:numRef>
              <c:f>'2021'!$AP$6:$BC$6</c:f>
              <c:numCache>
                <c:formatCode>General</c:formatCode>
                <c:ptCount val="14"/>
                <c:pt idx="0">
                  <c:v>31</c:v>
                </c:pt>
                <c:pt idx="1">
                  <c:v>55</c:v>
                </c:pt>
                <c:pt idx="2">
                  <c:v>38</c:v>
                </c:pt>
                <c:pt idx="3">
                  <c:v>57</c:v>
                </c:pt>
                <c:pt idx="4">
                  <c:v>57</c:v>
                </c:pt>
                <c:pt idx="5">
                  <c:v>17</c:v>
                </c:pt>
                <c:pt idx="6">
                  <c:v>22</c:v>
                </c:pt>
                <c:pt idx="7">
                  <c:v>36</c:v>
                </c:pt>
                <c:pt idx="8">
                  <c:v>33</c:v>
                </c:pt>
                <c:pt idx="9">
                  <c:v>52</c:v>
                </c:pt>
                <c:pt idx="10">
                  <c:v>56</c:v>
                </c:pt>
                <c:pt idx="11">
                  <c:v>65</c:v>
                </c:pt>
                <c:pt idx="12">
                  <c:v>59</c:v>
                </c:pt>
                <c:pt idx="13">
                  <c:v>50</c:v>
                </c:pt>
              </c:numCache>
            </c:numRef>
          </c:val>
          <c:smooth val="0"/>
          <c:extLst>
            <c:ext xmlns:c16="http://schemas.microsoft.com/office/drawing/2014/chart" uri="{C3380CC4-5D6E-409C-BE32-E72D297353CC}">
              <c16:uniqueId val="{00000002-9EA0-4B5C-9B36-238D4FD2A374}"/>
            </c:ext>
          </c:extLst>
        </c:ser>
        <c:ser>
          <c:idx val="3"/>
          <c:order val="3"/>
          <c:tx>
            <c:strRef>
              <c:f>'2021'!$A$7</c:f>
              <c:strCache>
                <c:ptCount val="1"/>
                <c:pt idx="0">
                  <c:v>Avslutade</c:v>
                </c:pt>
              </c:strCache>
            </c:strRef>
          </c:tx>
          <c:spPr>
            <a:ln w="31750" cap="rnd">
              <a:solidFill>
                <a:schemeClr val="accent4"/>
              </a:solidFill>
              <a:round/>
            </a:ln>
            <a:effectLst/>
          </c:spPr>
          <c:marker>
            <c:symbol val="circle"/>
            <c:size val="17"/>
            <c:spPr>
              <a:solidFill>
                <a:schemeClr val="accent4"/>
              </a:solidFill>
              <a:ln>
                <a:noFill/>
              </a:ln>
              <a:effectLst/>
            </c:spPr>
          </c:marker>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solidFill>
                    <a:latin typeface="+mn-lt"/>
                    <a:ea typeface="+mn-ea"/>
                    <a:cs typeface="+mn-cs"/>
                  </a:defRPr>
                </a:pPr>
                <a:endParaRPr lang="sv-S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'2021'!$AP$3:$BC$3</c:f>
              <c:strCache>
                <c:ptCount val="14"/>
                <c:pt idx="0">
                  <c:v>Feb 2022</c:v>
                </c:pt>
                <c:pt idx="1">
                  <c:v>Mars 2022</c:v>
                </c:pt>
                <c:pt idx="2">
                  <c:v>April 2022</c:v>
                </c:pt>
                <c:pt idx="3">
                  <c:v>Maj 2022</c:v>
                </c:pt>
                <c:pt idx="4">
                  <c:v>Juni 2022</c:v>
                </c:pt>
                <c:pt idx="5">
                  <c:v>Juli 2022</c:v>
                </c:pt>
                <c:pt idx="6">
                  <c:v>Aug 2022</c:v>
                </c:pt>
                <c:pt idx="7">
                  <c:v>Sept 2022</c:v>
                </c:pt>
                <c:pt idx="8">
                  <c:v>Okt 2022</c:v>
                </c:pt>
                <c:pt idx="9">
                  <c:v>Nov 2022</c:v>
                </c:pt>
                <c:pt idx="10">
                  <c:v>Dec 2022</c:v>
                </c:pt>
                <c:pt idx="11">
                  <c:v>Jan 2023</c:v>
                </c:pt>
                <c:pt idx="12">
                  <c:v>Feb 2023</c:v>
                </c:pt>
                <c:pt idx="13">
                  <c:v>Mars 2023</c:v>
                </c:pt>
              </c:strCache>
            </c:strRef>
          </c:cat>
          <c:val>
            <c:numRef>
              <c:f>'2021'!$AP$7:$BC$7</c:f>
              <c:numCache>
                <c:formatCode>General</c:formatCode>
                <c:ptCount val="14"/>
                <c:pt idx="0">
                  <c:v>158</c:v>
                </c:pt>
                <c:pt idx="1">
                  <c:v>372</c:v>
                </c:pt>
                <c:pt idx="2">
                  <c:v>263</c:v>
                </c:pt>
                <c:pt idx="3">
                  <c:v>317</c:v>
                </c:pt>
                <c:pt idx="4">
                  <c:v>513</c:v>
                </c:pt>
                <c:pt idx="5">
                  <c:v>90</c:v>
                </c:pt>
                <c:pt idx="6">
                  <c:v>92</c:v>
                </c:pt>
                <c:pt idx="7">
                  <c:v>208</c:v>
                </c:pt>
                <c:pt idx="8">
                  <c:v>204</c:v>
                </c:pt>
                <c:pt idx="9">
                  <c:v>335</c:v>
                </c:pt>
                <c:pt idx="10">
                  <c:v>173</c:v>
                </c:pt>
                <c:pt idx="11">
                  <c:v>155</c:v>
                </c:pt>
                <c:pt idx="12">
                  <c:v>585</c:v>
                </c:pt>
                <c:pt idx="13">
                  <c:v>173</c:v>
                </c:pt>
              </c:numCache>
            </c:numRef>
          </c:val>
          <c:smooth val="0"/>
          <c:extLst>
            <c:ext xmlns:c16="http://schemas.microsoft.com/office/drawing/2014/chart" uri="{C3380CC4-5D6E-409C-BE32-E72D297353CC}">
              <c16:uniqueId val="{00000003-9EA0-4B5C-9B36-238D4FD2A374}"/>
            </c:ext>
          </c:extLst>
        </c:ser>
        <c:dLbls>
          <c:dLblPos val="ctr"/>
          <c:showLegendKey val="0"/>
          <c:showVal val="1"/>
          <c:showCatName val="0"/>
          <c:showSerName val="0"/>
          <c:showPercent val="0"/>
          <c:showBubbleSize val="0"/>
        </c:dLbls>
        <c:marker val="1"/>
        <c:smooth val="0"/>
        <c:axId val="473611328"/>
        <c:axId val="473611656"/>
      </c:lineChart>
      <c:catAx>
        <c:axId val="473611328"/>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900" b="0" i="0" u="none" strike="noStrike" kern="1200" cap="all" baseline="0">
                <a:solidFill>
                  <a:schemeClr val="dk1">
                    <a:lumMod val="75000"/>
                    <a:lumOff val="25000"/>
                  </a:schemeClr>
                </a:solidFill>
                <a:latin typeface="+mn-lt"/>
                <a:ea typeface="+mn-ea"/>
                <a:cs typeface="+mn-cs"/>
              </a:defRPr>
            </a:pPr>
            <a:endParaRPr lang="sv-SE"/>
          </a:p>
        </c:txPr>
        <c:crossAx val="473611656"/>
        <c:crosses val="autoZero"/>
        <c:auto val="1"/>
        <c:lblAlgn val="ctr"/>
        <c:lblOffset val="100"/>
        <c:noMultiLvlLbl val="0"/>
      </c:catAx>
      <c:valAx>
        <c:axId val="473611656"/>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none"/>
        <c:minorTickMark val="none"/>
        <c:tickLblPos val="nextTo"/>
        <c:crossAx val="473611328"/>
        <c:crosses val="autoZero"/>
        <c:crossBetween val="between"/>
      </c:valAx>
      <c:spPr>
        <a:noFill/>
        <a:ln>
          <a:noFill/>
        </a:ln>
        <a:effectLst/>
      </c:spPr>
    </c:plotArea>
    <c:legend>
      <c:legendPos val="b"/>
      <c:layout>
        <c:manualLayout>
          <c:xMode val="edge"/>
          <c:yMode val="edge"/>
          <c:x val="0.13275453068366455"/>
          <c:y val="0.92890283412836805"/>
          <c:w val="0.71645181852268469"/>
          <c:h val="7.1097165871631993E-2"/>
        </c:manualLayout>
      </c:layout>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sv-S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sv-SE"/>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sv-S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sv-SE"/>
        </a:p>
      </c:txPr>
    </c:title>
    <c:autoTitleDeleted val="0"/>
    <c:plotArea>
      <c:layout/>
      <c:barChart>
        <c:barDir val="col"/>
        <c:grouping val="clustered"/>
        <c:varyColors val="0"/>
        <c:ser>
          <c:idx val="0"/>
          <c:order val="0"/>
          <c:tx>
            <c:strRef>
              <c:f>'2022-2023'!$A$4</c:f>
              <c:strCache>
                <c:ptCount val="1"/>
                <c:pt idx="0">
                  <c:v>Vårdtid som utskrivningsklar (medelvärde av kalenderdagar)</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sv-S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'2022-2023'!$C$3:$P$3</c:f>
              <c:strCache>
                <c:ptCount val="14"/>
                <c:pt idx="0">
                  <c:v>Feb 2022</c:v>
                </c:pt>
                <c:pt idx="1">
                  <c:v>Mars 2022</c:v>
                </c:pt>
                <c:pt idx="2">
                  <c:v>April 2022</c:v>
                </c:pt>
                <c:pt idx="3">
                  <c:v>Maj 2022</c:v>
                </c:pt>
                <c:pt idx="4">
                  <c:v>Juni 2022</c:v>
                </c:pt>
                <c:pt idx="5">
                  <c:v>Juli 2022</c:v>
                </c:pt>
                <c:pt idx="6">
                  <c:v>Aug 2022</c:v>
                </c:pt>
                <c:pt idx="7">
                  <c:v>Sep 2022</c:v>
                </c:pt>
                <c:pt idx="8">
                  <c:v>Okt 2022</c:v>
                </c:pt>
                <c:pt idx="9">
                  <c:v>Nov 2022</c:v>
                </c:pt>
                <c:pt idx="10">
                  <c:v>Dec 2022</c:v>
                </c:pt>
                <c:pt idx="11">
                  <c:v>Jan 2023</c:v>
                </c:pt>
                <c:pt idx="12">
                  <c:v>Feb 2023</c:v>
                </c:pt>
                <c:pt idx="13">
                  <c:v>Mars 2023</c:v>
                </c:pt>
              </c:strCache>
            </c:strRef>
          </c:cat>
          <c:val>
            <c:numRef>
              <c:f>'2022-2023'!$C$4:$P$4</c:f>
              <c:numCache>
                <c:formatCode>0.0</c:formatCode>
                <c:ptCount val="14"/>
                <c:pt idx="0">
                  <c:v>1.1000000000000001</c:v>
                </c:pt>
                <c:pt idx="1">
                  <c:v>1.2</c:v>
                </c:pt>
                <c:pt idx="2">
                  <c:v>0.9</c:v>
                </c:pt>
                <c:pt idx="3">
                  <c:v>0.9</c:v>
                </c:pt>
                <c:pt idx="4">
                  <c:v>0.9</c:v>
                </c:pt>
                <c:pt idx="5">
                  <c:v>0.9</c:v>
                </c:pt>
                <c:pt idx="6">
                  <c:v>0.9</c:v>
                </c:pt>
                <c:pt idx="7">
                  <c:v>0.9</c:v>
                </c:pt>
                <c:pt idx="8">
                  <c:v>1</c:v>
                </c:pt>
                <c:pt idx="9">
                  <c:v>1.1000000000000001</c:v>
                </c:pt>
                <c:pt idx="10">
                  <c:v>1.2</c:v>
                </c:pt>
                <c:pt idx="11">
                  <c:v>1.3</c:v>
                </c:pt>
                <c:pt idx="12">
                  <c:v>1.2</c:v>
                </c:pt>
                <c:pt idx="13">
                  <c:v>1.3</c:v>
                </c:pt>
              </c:numCache>
            </c:numRef>
          </c:val>
          <c:extLst>
            <c:ext xmlns:c16="http://schemas.microsoft.com/office/drawing/2014/chart" uri="{C3380CC4-5D6E-409C-BE32-E72D297353CC}">
              <c16:uniqueId val="{00000000-633E-4064-B955-35F0AB6B5D43}"/>
            </c:ext>
          </c:extLst>
        </c:ser>
        <c:dLbls>
          <c:dLblPos val="outEnd"/>
          <c:showLegendKey val="0"/>
          <c:showVal val="1"/>
          <c:showCatName val="0"/>
          <c:showSerName val="0"/>
          <c:showPercent val="0"/>
          <c:showBubbleSize val="0"/>
        </c:dLbls>
        <c:gapWidth val="219"/>
        <c:overlap val="-27"/>
        <c:axId val="555295864"/>
        <c:axId val="555294224"/>
      </c:barChart>
      <c:catAx>
        <c:axId val="5552958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sv-SE"/>
          </a:p>
        </c:txPr>
        <c:crossAx val="555294224"/>
        <c:crosses val="autoZero"/>
        <c:auto val="1"/>
        <c:lblAlgn val="ctr"/>
        <c:lblOffset val="100"/>
        <c:noMultiLvlLbl val="0"/>
      </c:catAx>
      <c:valAx>
        <c:axId val="555294224"/>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sv-SE"/>
          </a:p>
        </c:txPr>
        <c:crossAx val="5552958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sv-SE"/>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sv-S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sv-SE"/>
        </a:p>
      </c:txPr>
    </c:title>
    <c:autoTitleDeleted val="0"/>
    <c:plotArea>
      <c:layout/>
      <c:barChart>
        <c:barDir val="col"/>
        <c:grouping val="clustered"/>
        <c:varyColors val="0"/>
        <c:ser>
          <c:idx val="0"/>
          <c:order val="0"/>
          <c:tx>
            <c:strRef>
              <c:f>'2022-2023'!$A$6</c:f>
              <c:strCache>
                <c:ptCount val="1"/>
                <c:pt idx="0">
                  <c:v>Andel patienter(%) som skrivits ut från slutenvården den dag de blir utskrivningsklara. </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sv-S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'2022-2023'!$C$3:$P$3</c:f>
              <c:strCache>
                <c:ptCount val="14"/>
                <c:pt idx="0">
                  <c:v>Feb 2022</c:v>
                </c:pt>
                <c:pt idx="1">
                  <c:v>Mars 2022</c:v>
                </c:pt>
                <c:pt idx="2">
                  <c:v>April 2022</c:v>
                </c:pt>
                <c:pt idx="3">
                  <c:v>Maj 2022</c:v>
                </c:pt>
                <c:pt idx="4">
                  <c:v>Juni 2022</c:v>
                </c:pt>
                <c:pt idx="5">
                  <c:v>Juli 2022</c:v>
                </c:pt>
                <c:pt idx="6">
                  <c:v>Aug 2022</c:v>
                </c:pt>
                <c:pt idx="7">
                  <c:v>Sep 2022</c:v>
                </c:pt>
                <c:pt idx="8">
                  <c:v>Okt 2022</c:v>
                </c:pt>
                <c:pt idx="9">
                  <c:v>Nov 2022</c:v>
                </c:pt>
                <c:pt idx="10">
                  <c:v>Dec 2022</c:v>
                </c:pt>
                <c:pt idx="11">
                  <c:v>Jan 2023</c:v>
                </c:pt>
                <c:pt idx="12">
                  <c:v>Feb 2023</c:v>
                </c:pt>
                <c:pt idx="13">
                  <c:v>Mars 2023</c:v>
                </c:pt>
              </c:strCache>
            </c:strRef>
          </c:cat>
          <c:val>
            <c:numRef>
              <c:f>'2022-2023'!$C$6:$P$6</c:f>
              <c:numCache>
                <c:formatCode>0\ %;\-0\ %;0\ %</c:formatCode>
                <c:ptCount val="14"/>
                <c:pt idx="0">
                  <c:v>0.65</c:v>
                </c:pt>
                <c:pt idx="1">
                  <c:v>0.66</c:v>
                </c:pt>
                <c:pt idx="2">
                  <c:v>0.68</c:v>
                </c:pt>
                <c:pt idx="3">
                  <c:v>0.67</c:v>
                </c:pt>
                <c:pt idx="4">
                  <c:v>0.67</c:v>
                </c:pt>
                <c:pt idx="5">
                  <c:v>0.66</c:v>
                </c:pt>
                <c:pt idx="6">
                  <c:v>0.65</c:v>
                </c:pt>
                <c:pt idx="7">
                  <c:v>0.66</c:v>
                </c:pt>
                <c:pt idx="8">
                  <c:v>0.65</c:v>
                </c:pt>
                <c:pt idx="9">
                  <c:v>0.64</c:v>
                </c:pt>
                <c:pt idx="10">
                  <c:v>0.62</c:v>
                </c:pt>
                <c:pt idx="11">
                  <c:v>0.64</c:v>
                </c:pt>
                <c:pt idx="12">
                  <c:v>0.64</c:v>
                </c:pt>
                <c:pt idx="13">
                  <c:v>0.65</c:v>
                </c:pt>
              </c:numCache>
            </c:numRef>
          </c:val>
          <c:extLst>
            <c:ext xmlns:c16="http://schemas.microsoft.com/office/drawing/2014/chart" uri="{C3380CC4-5D6E-409C-BE32-E72D297353CC}">
              <c16:uniqueId val="{00000000-DD1B-4EFF-92CD-2FA0EF9CD78D}"/>
            </c:ext>
          </c:extLst>
        </c:ser>
        <c:dLbls>
          <c:dLblPos val="outEnd"/>
          <c:showLegendKey val="0"/>
          <c:showVal val="1"/>
          <c:showCatName val="0"/>
          <c:showSerName val="0"/>
          <c:showPercent val="0"/>
          <c:showBubbleSize val="0"/>
        </c:dLbls>
        <c:gapWidth val="219"/>
        <c:overlap val="-27"/>
        <c:axId val="1031115304"/>
        <c:axId val="1031119240"/>
      </c:barChart>
      <c:catAx>
        <c:axId val="10311153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sv-SE"/>
          </a:p>
        </c:txPr>
        <c:crossAx val="1031119240"/>
        <c:crosses val="autoZero"/>
        <c:auto val="1"/>
        <c:lblAlgn val="ctr"/>
        <c:lblOffset val="100"/>
        <c:noMultiLvlLbl val="0"/>
      </c:catAx>
      <c:valAx>
        <c:axId val="1031119240"/>
        <c:scaling>
          <c:orientation val="minMax"/>
        </c:scaling>
        <c:delete val="0"/>
        <c:axPos val="l"/>
        <c:majorGridlines>
          <c:spPr>
            <a:ln w="9525" cap="flat" cmpd="sng" algn="ctr">
              <a:solidFill>
                <a:schemeClr val="tx1">
                  <a:lumMod val="15000"/>
                  <a:lumOff val="85000"/>
                </a:schemeClr>
              </a:solidFill>
              <a:round/>
            </a:ln>
            <a:effectLst/>
          </c:spPr>
        </c:majorGridlines>
        <c:numFmt formatCode="0\ %;\-0\ %;0\ %"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sv-SE"/>
          </a:p>
        </c:txPr>
        <c:crossAx val="103111530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sv-SE"/>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styleClr val="auto"/>
    </cs:fillRef>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17"/>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B572203-F591-49EA-815C-7D60B844F6ED}" type="datetimeFigureOut">
              <a:rPr lang="sv-SE" smtClean="0"/>
              <a:t>2023-04-06</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FEB6A0-6B8D-419B-8D0F-DD811EF18B60}" type="slidenum">
              <a:rPr lang="sv-SE" smtClean="0"/>
              <a:t>‹#›</a:t>
            </a:fld>
            <a:endParaRPr lang="sv-SE"/>
          </a:p>
        </p:txBody>
      </p:sp>
    </p:spTree>
    <p:extLst>
      <p:ext uri="{BB962C8B-B14F-4D97-AF65-F5344CB8AC3E}">
        <p14:creationId xmlns:p14="http://schemas.microsoft.com/office/powerpoint/2010/main" val="15777997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b="1" dirty="0"/>
          </a:p>
          <a:p>
            <a:endParaRPr lang="sv-SE" b="1" dirty="0"/>
          </a:p>
          <a:p>
            <a:endParaRPr lang="sv-SE" dirty="0"/>
          </a:p>
        </p:txBody>
      </p:sp>
      <p:sp>
        <p:nvSpPr>
          <p:cNvPr id="4" name="Platshållare för bildnummer 3"/>
          <p:cNvSpPr>
            <a:spLocks noGrp="1"/>
          </p:cNvSpPr>
          <p:nvPr>
            <p:ph type="sldNum" sz="quarter" idx="10"/>
          </p:nvPr>
        </p:nvSpPr>
        <p:spPr/>
        <p:txBody>
          <a:bodyPr/>
          <a:lstStyle/>
          <a:p>
            <a:fld id="{2EEBC396-9E34-4F77-914C-057124697946}" type="slidenum">
              <a:rPr lang="sv-SE" smtClean="0"/>
              <a:t>4</a:t>
            </a:fld>
            <a:endParaRPr lang="sv-SE"/>
          </a:p>
        </p:txBody>
      </p:sp>
    </p:spTree>
    <p:extLst>
      <p:ext uri="{BB962C8B-B14F-4D97-AF65-F5344CB8AC3E}">
        <p14:creationId xmlns:p14="http://schemas.microsoft.com/office/powerpoint/2010/main" val="9988065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8CFEB6A0-6B8D-419B-8D0F-DD811EF18B60}" type="slidenum">
              <a:rPr lang="sv-SE" smtClean="0"/>
              <a:t>10</a:t>
            </a:fld>
            <a:endParaRPr lang="sv-SE"/>
          </a:p>
        </p:txBody>
      </p:sp>
    </p:spTree>
    <p:extLst>
      <p:ext uri="{BB962C8B-B14F-4D97-AF65-F5344CB8AC3E}">
        <p14:creationId xmlns:p14="http://schemas.microsoft.com/office/powerpoint/2010/main" val="37542410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8CFEB6A0-6B8D-419B-8D0F-DD811EF18B60}" type="slidenum">
              <a:rPr lang="sv-SE" smtClean="0"/>
              <a:t>14</a:t>
            </a:fld>
            <a:endParaRPr lang="sv-SE"/>
          </a:p>
        </p:txBody>
      </p:sp>
    </p:spTree>
    <p:extLst>
      <p:ext uri="{BB962C8B-B14F-4D97-AF65-F5344CB8AC3E}">
        <p14:creationId xmlns:p14="http://schemas.microsoft.com/office/powerpoint/2010/main" val="54816689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wmf"/><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1.wmf"/><Relationship Id="rId4" Type="http://schemas.openxmlformats.org/officeDocument/2006/relationships/image" Target="../media/image6.gif"/></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Rubrikbild">
    <p:spTree>
      <p:nvGrpSpPr>
        <p:cNvPr id="1" name=""/>
        <p:cNvGrpSpPr/>
        <p:nvPr/>
      </p:nvGrpSpPr>
      <p:grpSpPr>
        <a:xfrm>
          <a:off x="0" y="0"/>
          <a:ext cx="0" cy="0"/>
          <a:chOff x="0" y="0"/>
          <a:chExt cx="0" cy="0"/>
        </a:xfrm>
      </p:grpSpPr>
      <p:grpSp>
        <p:nvGrpSpPr>
          <p:cNvPr id="2" name="Grupp 1">
            <a:extLst>
              <a:ext uri="{FF2B5EF4-FFF2-40B4-BE49-F238E27FC236}">
                <a16:creationId xmlns:a16="http://schemas.microsoft.com/office/drawing/2014/main" id="{D9C5251B-29CD-4F7C-BC48-0B546678AC7F}"/>
              </a:ext>
            </a:extLst>
          </p:cNvPr>
          <p:cNvGrpSpPr/>
          <p:nvPr userDrawn="1"/>
        </p:nvGrpSpPr>
        <p:grpSpPr>
          <a:xfrm>
            <a:off x="6466399" y="-915847"/>
            <a:ext cx="5725601" cy="8226126"/>
            <a:chOff x="6466398" y="-890909"/>
            <a:chExt cx="5725601" cy="8226126"/>
          </a:xfrm>
        </p:grpSpPr>
        <p:sp>
          <p:nvSpPr>
            <p:cNvPr id="13" name="Rektangel 12">
              <a:extLst>
                <a:ext uri="{FF2B5EF4-FFF2-40B4-BE49-F238E27FC236}">
                  <a16:creationId xmlns:a16="http://schemas.microsoft.com/office/drawing/2014/main" id="{89310AE6-DC5A-4F62-9E60-C5063A47BDDC}"/>
                </a:ext>
              </a:extLst>
            </p:cNvPr>
            <p:cNvSpPr/>
            <p:nvPr userDrawn="1"/>
          </p:nvSpPr>
          <p:spPr>
            <a:xfrm rot="2875732">
              <a:off x="4304763" y="1270726"/>
              <a:ext cx="8226126" cy="3902856"/>
            </a:xfrm>
            <a:prstGeom prst="rect">
              <a:avLst/>
            </a:prstGeom>
            <a:solidFill>
              <a:srgbClr val="006298"/>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8" name="Rektangel 7">
              <a:extLst>
                <a:ext uri="{FF2B5EF4-FFF2-40B4-BE49-F238E27FC236}">
                  <a16:creationId xmlns:a16="http://schemas.microsoft.com/office/drawing/2014/main" id="{083BC454-32A9-4DF5-BBC8-A18A28361F91}"/>
                </a:ext>
              </a:extLst>
            </p:cNvPr>
            <p:cNvSpPr/>
            <p:nvPr userDrawn="1"/>
          </p:nvSpPr>
          <p:spPr>
            <a:xfrm>
              <a:off x="7282542" y="0"/>
              <a:ext cx="4909457" cy="4618682"/>
            </a:xfrm>
            <a:prstGeom prst="rect">
              <a:avLst/>
            </a:prstGeom>
            <a:solidFill>
              <a:srgbClr val="006298"/>
            </a:solidFill>
            <a:ln>
              <a:solidFill>
                <a:srgbClr val="0062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grpSp>
      <p:sp>
        <p:nvSpPr>
          <p:cNvPr id="14" name="Rubrik 1">
            <a:extLst>
              <a:ext uri="{FF2B5EF4-FFF2-40B4-BE49-F238E27FC236}">
                <a16:creationId xmlns:a16="http://schemas.microsoft.com/office/drawing/2014/main" id="{9A6F16CC-0C8B-4D67-B62C-01C5682285C7}"/>
              </a:ext>
            </a:extLst>
          </p:cNvPr>
          <p:cNvSpPr>
            <a:spLocks noGrp="1"/>
          </p:cNvSpPr>
          <p:nvPr>
            <p:ph type="ctrTitle"/>
          </p:nvPr>
        </p:nvSpPr>
        <p:spPr>
          <a:xfrm>
            <a:off x="687977" y="2107215"/>
            <a:ext cx="6486546" cy="2372967"/>
          </a:xfrm>
          <a:prstGeom prst="rect">
            <a:avLst/>
          </a:prstGeom>
        </p:spPr>
        <p:txBody>
          <a:bodyPr anchor="b"/>
          <a:lstStyle>
            <a:lvl1pPr algn="ctr">
              <a:defRPr sz="6000"/>
            </a:lvl1pPr>
          </a:lstStyle>
          <a:p>
            <a:r>
              <a:rPr lang="sv-SE"/>
              <a:t>Klicka här för att ändra format</a:t>
            </a:r>
            <a:endParaRPr lang="sv-SE" dirty="0"/>
          </a:p>
        </p:txBody>
      </p:sp>
      <p:sp>
        <p:nvSpPr>
          <p:cNvPr id="15" name="Underrubrik 2">
            <a:extLst>
              <a:ext uri="{FF2B5EF4-FFF2-40B4-BE49-F238E27FC236}">
                <a16:creationId xmlns:a16="http://schemas.microsoft.com/office/drawing/2014/main" id="{F2D32C66-1FE6-495C-829F-A4EE9FEE319C}"/>
              </a:ext>
            </a:extLst>
          </p:cNvPr>
          <p:cNvSpPr>
            <a:spLocks noGrp="1"/>
          </p:cNvSpPr>
          <p:nvPr>
            <p:ph type="subTitle" idx="1"/>
          </p:nvPr>
        </p:nvSpPr>
        <p:spPr>
          <a:xfrm>
            <a:off x="687977" y="4480182"/>
            <a:ext cx="6486546"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format på underrubrik i bakgrunden</a:t>
            </a:r>
          </a:p>
        </p:txBody>
      </p:sp>
      <p:pic>
        <p:nvPicPr>
          <p:cNvPr id="11" name="Bildobjekt 10">
            <a:extLst>
              <a:ext uri="{FF2B5EF4-FFF2-40B4-BE49-F238E27FC236}">
                <a16:creationId xmlns:a16="http://schemas.microsoft.com/office/drawing/2014/main" id="{E12FB95A-AF2C-4F44-BD48-303A6CF68524}"/>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0258030" y="6153150"/>
            <a:ext cx="1616075" cy="327660"/>
          </a:xfrm>
          <a:prstGeom prst="rect">
            <a:avLst/>
          </a:prstGeom>
          <a:solidFill>
            <a:schemeClr val="bg1"/>
          </a:solidFill>
        </p:spPr>
      </p:pic>
      <p:pic>
        <p:nvPicPr>
          <p:cNvPr id="12" name="Bildobjekt 11">
            <a:extLst>
              <a:ext uri="{FF2B5EF4-FFF2-40B4-BE49-F238E27FC236}">
                <a16:creationId xmlns:a16="http://schemas.microsoft.com/office/drawing/2014/main" id="{5D97C458-B9C6-4E16-8CB7-7F53E1F2C4A5}"/>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bwMode="auto">
          <a:xfrm>
            <a:off x="10258030" y="6480810"/>
            <a:ext cx="1276985" cy="377190"/>
          </a:xfrm>
          <a:prstGeom prst="rect">
            <a:avLst/>
          </a:prstGeom>
          <a:solidFill>
            <a:schemeClr val="bg1"/>
          </a:solidFill>
        </p:spPr>
      </p:pic>
      <p:grpSp>
        <p:nvGrpSpPr>
          <p:cNvPr id="19" name="Grupp 18">
            <a:extLst>
              <a:ext uri="{FF2B5EF4-FFF2-40B4-BE49-F238E27FC236}">
                <a16:creationId xmlns:a16="http://schemas.microsoft.com/office/drawing/2014/main" id="{FC447C37-F676-4DF1-8AAA-47784030C997}"/>
              </a:ext>
            </a:extLst>
          </p:cNvPr>
          <p:cNvGrpSpPr/>
          <p:nvPr userDrawn="1"/>
        </p:nvGrpSpPr>
        <p:grpSpPr>
          <a:xfrm>
            <a:off x="287337" y="190500"/>
            <a:ext cx="1135063" cy="1545292"/>
            <a:chOff x="287337" y="190500"/>
            <a:chExt cx="1135063" cy="1545292"/>
          </a:xfrm>
        </p:grpSpPr>
        <p:pic>
          <p:nvPicPr>
            <p:cNvPr id="20" name="Bildobjekt 19">
              <a:extLst>
                <a:ext uri="{FF2B5EF4-FFF2-40B4-BE49-F238E27FC236}">
                  <a16:creationId xmlns:a16="http://schemas.microsoft.com/office/drawing/2014/main" id="{964C0E89-7384-4B0B-BCDD-BDA6892F1198}"/>
                </a:ext>
              </a:extLst>
            </p:cNvPr>
            <p:cNvPicPr>
              <a:picLocks noChangeAspect="1"/>
            </p:cNvPicPr>
            <p:nvPr userDrawn="1"/>
          </p:nvPicPr>
          <p:blipFill>
            <a:blip r:embed="rId4" cstate="print">
              <a:extLst>
                <a:ext uri="{BEBA8EAE-BF5A-486C-A8C5-ECC9F3942E4B}">
                  <a14:imgProps xmlns:a14="http://schemas.microsoft.com/office/drawing/2010/main">
                    <a14:imgLayer r:embed="rId5">
                      <a14:imgEffect>
                        <a14:backgroundRemoval t="0" b="100000" l="0" r="100000"/>
                      </a14:imgEffect>
                    </a14:imgLayer>
                  </a14:imgProps>
                </a:ext>
                <a:ext uri="{28A0092B-C50C-407E-A947-70E740481C1C}">
                  <a14:useLocalDpi xmlns:a14="http://schemas.microsoft.com/office/drawing/2010/main" val="0"/>
                </a:ext>
              </a:extLst>
            </a:blip>
            <a:stretch>
              <a:fillRect/>
            </a:stretch>
          </p:blipFill>
          <p:spPr>
            <a:xfrm>
              <a:off x="287337" y="190500"/>
              <a:ext cx="1135063" cy="1408273"/>
            </a:xfrm>
            <a:prstGeom prst="rect">
              <a:avLst/>
            </a:prstGeom>
          </p:spPr>
        </p:pic>
        <p:sp>
          <p:nvSpPr>
            <p:cNvPr id="21" name="textruta 20">
              <a:extLst>
                <a:ext uri="{FF2B5EF4-FFF2-40B4-BE49-F238E27FC236}">
                  <a16:creationId xmlns:a16="http://schemas.microsoft.com/office/drawing/2014/main" id="{7DC4B907-2076-46AE-B1E3-FDCF839ED8A2}"/>
                </a:ext>
              </a:extLst>
            </p:cNvPr>
            <p:cNvSpPr txBox="1"/>
            <p:nvPr userDrawn="1"/>
          </p:nvSpPr>
          <p:spPr>
            <a:xfrm>
              <a:off x="287337" y="1027906"/>
              <a:ext cx="1135063" cy="707886"/>
            </a:xfrm>
            <a:prstGeom prst="rect">
              <a:avLst/>
            </a:prstGeom>
            <a:noFill/>
          </p:spPr>
          <p:txBody>
            <a:bodyPr wrap="square" rtlCol="0">
              <a:spAutoFit/>
            </a:bodyPr>
            <a:lstStyle/>
            <a:p>
              <a:pPr algn="ctr"/>
              <a:r>
                <a:rPr lang="sv-SE" sz="4000" b="0" dirty="0">
                  <a:solidFill>
                    <a:schemeClr val="accent1"/>
                  </a:solidFill>
                  <a:latin typeface="+mn-lt"/>
                </a:rPr>
                <a:t>GITS</a:t>
              </a:r>
            </a:p>
          </p:txBody>
        </p:sp>
      </p:grpSp>
      <p:sp>
        <p:nvSpPr>
          <p:cNvPr id="23" name="textruta 22">
            <a:extLst>
              <a:ext uri="{FF2B5EF4-FFF2-40B4-BE49-F238E27FC236}">
                <a16:creationId xmlns:a16="http://schemas.microsoft.com/office/drawing/2014/main" id="{8228B89D-A302-49C6-BFFA-72077284B105}"/>
              </a:ext>
            </a:extLst>
          </p:cNvPr>
          <p:cNvSpPr txBox="1"/>
          <p:nvPr userDrawn="1"/>
        </p:nvSpPr>
        <p:spPr>
          <a:xfrm>
            <a:off x="2905409" y="6106823"/>
            <a:ext cx="6381182" cy="584775"/>
          </a:xfrm>
          <a:prstGeom prst="rect">
            <a:avLst/>
          </a:prstGeom>
          <a:noFill/>
        </p:spPr>
        <p:txBody>
          <a:bodyPr wrap="square" rtlCol="0">
            <a:spAutoFit/>
          </a:bodyPr>
          <a:lstStyle/>
          <a:p>
            <a:pPr algn="ctr"/>
            <a:r>
              <a:rPr lang="sv-SE" sz="1600" b="1" i="0" dirty="0">
                <a:solidFill>
                  <a:schemeClr val="accent1"/>
                </a:solidFill>
              </a:rPr>
              <a:t>Gemensam IT samordningsfunktion</a:t>
            </a:r>
          </a:p>
          <a:p>
            <a:pPr algn="ctr"/>
            <a:r>
              <a:rPr lang="sv-SE" sz="1600" b="1" i="0" dirty="0">
                <a:solidFill>
                  <a:schemeClr val="accent1"/>
                </a:solidFill>
              </a:rPr>
              <a:t>49 kommuner i Västra Götaland</a:t>
            </a:r>
            <a:r>
              <a:rPr lang="sv-SE" sz="1600" b="1" i="0" baseline="0" dirty="0">
                <a:solidFill>
                  <a:schemeClr val="accent1"/>
                </a:solidFill>
              </a:rPr>
              <a:t> och Västra Götalandsregionen</a:t>
            </a:r>
            <a:endParaRPr lang="sv-SE" sz="1600" b="1" i="0" dirty="0">
              <a:solidFill>
                <a:schemeClr val="accent1"/>
              </a:solidFill>
            </a:endParaRPr>
          </a:p>
        </p:txBody>
      </p:sp>
    </p:spTree>
    <p:extLst>
      <p:ext uri="{BB962C8B-B14F-4D97-AF65-F5344CB8AC3E}">
        <p14:creationId xmlns:p14="http://schemas.microsoft.com/office/powerpoint/2010/main" val="24889559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D2E512-9D06-4A04-8C0C-880E2856B5A3}"/>
              </a:ext>
            </a:extLst>
          </p:cNvPr>
          <p:cNvSpPr>
            <a:spLocks noGrp="1"/>
          </p:cNvSpPr>
          <p:nvPr>
            <p:ph type="title"/>
          </p:nvPr>
        </p:nvSpPr>
        <p:spPr>
          <a:xfrm>
            <a:off x="838200" y="365125"/>
            <a:ext cx="10515600" cy="1325563"/>
          </a:xfrm>
          <a:prstGeom prst="rect">
            <a:avLst/>
          </a:prstGeom>
        </p:spPr>
        <p:txBody>
          <a:bodyPr/>
          <a:lstStyle/>
          <a:p>
            <a:r>
              <a:rPr lang="sv-SE"/>
              <a:t>Klicka här för att ändra mall för rubrikformat</a:t>
            </a:r>
          </a:p>
        </p:txBody>
      </p:sp>
      <p:sp>
        <p:nvSpPr>
          <p:cNvPr id="3" name="Platshållare för lodrät text 2">
            <a:extLst>
              <a:ext uri="{FF2B5EF4-FFF2-40B4-BE49-F238E27FC236}">
                <a16:creationId xmlns:a16="http://schemas.microsoft.com/office/drawing/2014/main" id="{58D47B85-1887-4F9F-BB52-404BA509979C}"/>
              </a:ext>
            </a:extLst>
          </p:cNvPr>
          <p:cNvSpPr>
            <a:spLocks noGrp="1"/>
          </p:cNvSpPr>
          <p:nvPr>
            <p:ph type="body" orient="vert" idx="1"/>
          </p:nvPr>
        </p:nvSpPr>
        <p:spPr>
          <a:xfrm>
            <a:off x="838200" y="1825625"/>
            <a:ext cx="10515600" cy="4351338"/>
          </a:xfrm>
          <a:prstGeom prst="rect">
            <a:avLst/>
          </a:prstGeom>
        </p:spPr>
        <p:txBody>
          <a:bodyPr vert="eaVert"/>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889A3C57-9962-4DF1-9546-8B86FA2044F1}"/>
              </a:ext>
            </a:extLst>
          </p:cNvPr>
          <p:cNvSpPr>
            <a:spLocks noGrp="1"/>
          </p:cNvSpPr>
          <p:nvPr>
            <p:ph type="dt" sz="half" idx="10"/>
          </p:nvPr>
        </p:nvSpPr>
        <p:spPr>
          <a:xfrm>
            <a:off x="838200" y="6356350"/>
            <a:ext cx="2743200" cy="365125"/>
          </a:xfrm>
          <a:prstGeom prst="rect">
            <a:avLst/>
          </a:prstGeom>
        </p:spPr>
        <p:txBody>
          <a:bodyPr/>
          <a:lstStyle/>
          <a:p>
            <a:fld id="{6E85AA66-D3B8-4316-8FEE-690D45A66144}" type="datetimeFigureOut">
              <a:rPr lang="sv-SE" smtClean="0"/>
              <a:t>2023-04-06</a:t>
            </a:fld>
            <a:endParaRPr lang="sv-SE"/>
          </a:p>
        </p:txBody>
      </p:sp>
      <p:sp>
        <p:nvSpPr>
          <p:cNvPr id="5" name="Platshållare för sidfot 4">
            <a:extLst>
              <a:ext uri="{FF2B5EF4-FFF2-40B4-BE49-F238E27FC236}">
                <a16:creationId xmlns:a16="http://schemas.microsoft.com/office/drawing/2014/main" id="{7BA3873B-6B33-4FD0-9F08-1EB928025E2C}"/>
              </a:ext>
            </a:extLst>
          </p:cNvPr>
          <p:cNvSpPr>
            <a:spLocks noGrp="1"/>
          </p:cNvSpPr>
          <p:nvPr>
            <p:ph type="ftr" sz="quarter" idx="11"/>
          </p:nvPr>
        </p:nvSpPr>
        <p:spPr>
          <a:xfrm>
            <a:off x="4038600" y="6356350"/>
            <a:ext cx="4114800" cy="365125"/>
          </a:xfrm>
          <a:prstGeom prst="rect">
            <a:avLst/>
          </a:prstGeom>
        </p:spPr>
        <p:txBody>
          <a:bodyPr/>
          <a:lstStyle/>
          <a:p>
            <a:endParaRPr lang="sv-SE"/>
          </a:p>
        </p:txBody>
      </p:sp>
      <p:sp>
        <p:nvSpPr>
          <p:cNvPr id="6" name="Platshållare för bildnummer 5">
            <a:extLst>
              <a:ext uri="{FF2B5EF4-FFF2-40B4-BE49-F238E27FC236}">
                <a16:creationId xmlns:a16="http://schemas.microsoft.com/office/drawing/2014/main" id="{2BFBEA28-8342-495B-992A-14064C185252}"/>
              </a:ext>
            </a:extLst>
          </p:cNvPr>
          <p:cNvSpPr>
            <a:spLocks noGrp="1"/>
          </p:cNvSpPr>
          <p:nvPr>
            <p:ph type="sldNum" sz="quarter" idx="12"/>
          </p:nvPr>
        </p:nvSpPr>
        <p:spPr>
          <a:xfrm>
            <a:off x="8610600" y="6356350"/>
            <a:ext cx="2743200" cy="365125"/>
          </a:xfrm>
          <a:prstGeom prst="rect">
            <a:avLst/>
          </a:prstGeom>
        </p:spPr>
        <p:txBody>
          <a:bodyPr/>
          <a:lstStyle/>
          <a:p>
            <a:fld id="{A6132F70-E5D6-4574-82E4-ECD7AF4B724F}" type="slidenum">
              <a:rPr lang="sv-SE" smtClean="0"/>
              <a:t>‹#›</a:t>
            </a:fld>
            <a:endParaRPr lang="sv-SE"/>
          </a:p>
        </p:txBody>
      </p:sp>
    </p:spTree>
    <p:extLst>
      <p:ext uri="{BB962C8B-B14F-4D97-AF65-F5344CB8AC3E}">
        <p14:creationId xmlns:p14="http://schemas.microsoft.com/office/powerpoint/2010/main" val="41475971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a:extLst>
              <a:ext uri="{FF2B5EF4-FFF2-40B4-BE49-F238E27FC236}">
                <a16:creationId xmlns:a16="http://schemas.microsoft.com/office/drawing/2014/main" id="{55BA9503-4C9B-4CD4-9D4D-8E82870F1F21}"/>
              </a:ext>
            </a:extLst>
          </p:cNvPr>
          <p:cNvSpPr>
            <a:spLocks noGrp="1"/>
          </p:cNvSpPr>
          <p:nvPr>
            <p:ph type="title" orient="vert"/>
          </p:nvPr>
        </p:nvSpPr>
        <p:spPr>
          <a:xfrm>
            <a:off x="8724900" y="365125"/>
            <a:ext cx="2628900" cy="5811838"/>
          </a:xfrm>
          <a:prstGeom prst="rect">
            <a:avLst/>
          </a:prstGeom>
        </p:spPr>
        <p:txBody>
          <a:bodyPr vert="eaVert"/>
          <a:lstStyle/>
          <a:p>
            <a:r>
              <a:rPr lang="sv-SE"/>
              <a:t>Klicka här för att ändra mall för rubrikformat</a:t>
            </a:r>
          </a:p>
        </p:txBody>
      </p:sp>
      <p:sp>
        <p:nvSpPr>
          <p:cNvPr id="3" name="Platshållare för lodrät text 2">
            <a:extLst>
              <a:ext uri="{FF2B5EF4-FFF2-40B4-BE49-F238E27FC236}">
                <a16:creationId xmlns:a16="http://schemas.microsoft.com/office/drawing/2014/main" id="{E2ECEBC8-A2E5-4DFE-B118-FAEBD04E9F23}"/>
              </a:ext>
            </a:extLst>
          </p:cNvPr>
          <p:cNvSpPr>
            <a:spLocks noGrp="1"/>
          </p:cNvSpPr>
          <p:nvPr>
            <p:ph type="body" orient="vert" idx="1"/>
          </p:nvPr>
        </p:nvSpPr>
        <p:spPr>
          <a:xfrm>
            <a:off x="838200" y="365125"/>
            <a:ext cx="7734300" cy="5811838"/>
          </a:xfrm>
          <a:prstGeom prst="rect">
            <a:avLst/>
          </a:prstGeom>
        </p:spPr>
        <p:txBody>
          <a:bodyPr vert="eaVert"/>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4A6F9ECF-E4CE-4695-94C5-07D612D5A288}"/>
              </a:ext>
            </a:extLst>
          </p:cNvPr>
          <p:cNvSpPr>
            <a:spLocks noGrp="1"/>
          </p:cNvSpPr>
          <p:nvPr>
            <p:ph type="dt" sz="half" idx="10"/>
          </p:nvPr>
        </p:nvSpPr>
        <p:spPr>
          <a:xfrm>
            <a:off x="838200" y="6356350"/>
            <a:ext cx="2743200" cy="365125"/>
          </a:xfrm>
          <a:prstGeom prst="rect">
            <a:avLst/>
          </a:prstGeom>
        </p:spPr>
        <p:txBody>
          <a:bodyPr/>
          <a:lstStyle/>
          <a:p>
            <a:fld id="{6E85AA66-D3B8-4316-8FEE-690D45A66144}" type="datetimeFigureOut">
              <a:rPr lang="sv-SE" smtClean="0"/>
              <a:t>2023-04-06</a:t>
            </a:fld>
            <a:endParaRPr lang="sv-SE"/>
          </a:p>
        </p:txBody>
      </p:sp>
      <p:sp>
        <p:nvSpPr>
          <p:cNvPr id="5" name="Platshållare för sidfot 4">
            <a:extLst>
              <a:ext uri="{FF2B5EF4-FFF2-40B4-BE49-F238E27FC236}">
                <a16:creationId xmlns:a16="http://schemas.microsoft.com/office/drawing/2014/main" id="{67A1E2E6-68B9-45F9-A842-465626FD028B}"/>
              </a:ext>
            </a:extLst>
          </p:cNvPr>
          <p:cNvSpPr>
            <a:spLocks noGrp="1"/>
          </p:cNvSpPr>
          <p:nvPr>
            <p:ph type="ftr" sz="quarter" idx="11"/>
          </p:nvPr>
        </p:nvSpPr>
        <p:spPr>
          <a:xfrm>
            <a:off x="4038600" y="6356350"/>
            <a:ext cx="4114800" cy="365125"/>
          </a:xfrm>
          <a:prstGeom prst="rect">
            <a:avLst/>
          </a:prstGeom>
        </p:spPr>
        <p:txBody>
          <a:bodyPr/>
          <a:lstStyle/>
          <a:p>
            <a:endParaRPr lang="sv-SE"/>
          </a:p>
        </p:txBody>
      </p:sp>
      <p:sp>
        <p:nvSpPr>
          <p:cNvPr id="6" name="Platshållare för bildnummer 5">
            <a:extLst>
              <a:ext uri="{FF2B5EF4-FFF2-40B4-BE49-F238E27FC236}">
                <a16:creationId xmlns:a16="http://schemas.microsoft.com/office/drawing/2014/main" id="{A85AD44A-2EC3-4A40-AEE2-7A8726E1F9CC}"/>
              </a:ext>
            </a:extLst>
          </p:cNvPr>
          <p:cNvSpPr>
            <a:spLocks noGrp="1"/>
          </p:cNvSpPr>
          <p:nvPr>
            <p:ph type="sldNum" sz="quarter" idx="12"/>
          </p:nvPr>
        </p:nvSpPr>
        <p:spPr>
          <a:xfrm>
            <a:off x="8610600" y="6356350"/>
            <a:ext cx="2743200" cy="365125"/>
          </a:xfrm>
          <a:prstGeom prst="rect">
            <a:avLst/>
          </a:prstGeom>
        </p:spPr>
        <p:txBody>
          <a:bodyPr/>
          <a:lstStyle/>
          <a:p>
            <a:fld id="{A6132F70-E5D6-4574-82E4-ECD7AF4B724F}" type="slidenum">
              <a:rPr lang="sv-SE" smtClean="0"/>
              <a:t>‹#›</a:t>
            </a:fld>
            <a:endParaRPr lang="sv-SE"/>
          </a:p>
        </p:txBody>
      </p:sp>
    </p:spTree>
    <p:extLst>
      <p:ext uri="{BB962C8B-B14F-4D97-AF65-F5344CB8AC3E}">
        <p14:creationId xmlns:p14="http://schemas.microsoft.com/office/powerpoint/2010/main" val="2875460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grpSp>
        <p:nvGrpSpPr>
          <p:cNvPr id="19" name="Grupp 18">
            <a:extLst>
              <a:ext uri="{FF2B5EF4-FFF2-40B4-BE49-F238E27FC236}">
                <a16:creationId xmlns:a16="http://schemas.microsoft.com/office/drawing/2014/main" id="{BFB6789F-AEDB-4593-8A2E-1D08A39001FD}"/>
              </a:ext>
            </a:extLst>
          </p:cNvPr>
          <p:cNvGrpSpPr/>
          <p:nvPr userDrawn="1"/>
        </p:nvGrpSpPr>
        <p:grpSpPr>
          <a:xfrm>
            <a:off x="6466398" y="-890909"/>
            <a:ext cx="5725601" cy="8226126"/>
            <a:chOff x="6466398" y="-890909"/>
            <a:chExt cx="5725601" cy="8226126"/>
          </a:xfrm>
        </p:grpSpPr>
        <p:sp>
          <p:nvSpPr>
            <p:cNvPr id="20" name="Rektangel 19">
              <a:extLst>
                <a:ext uri="{FF2B5EF4-FFF2-40B4-BE49-F238E27FC236}">
                  <a16:creationId xmlns:a16="http://schemas.microsoft.com/office/drawing/2014/main" id="{C69242EE-F895-47D9-B975-293A339B15C0}"/>
                </a:ext>
              </a:extLst>
            </p:cNvPr>
            <p:cNvSpPr/>
            <p:nvPr userDrawn="1"/>
          </p:nvSpPr>
          <p:spPr>
            <a:xfrm rot="2875732">
              <a:off x="4304763" y="1270726"/>
              <a:ext cx="8226126" cy="3902856"/>
            </a:xfrm>
            <a:prstGeom prst="rect">
              <a:avLst/>
            </a:prstGeom>
            <a:solidFill>
              <a:srgbClr val="006298"/>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1" name="Rektangel 20">
              <a:extLst>
                <a:ext uri="{FF2B5EF4-FFF2-40B4-BE49-F238E27FC236}">
                  <a16:creationId xmlns:a16="http://schemas.microsoft.com/office/drawing/2014/main" id="{FEB35FC8-4AD8-4D51-A5B6-FCC2FE4A19B8}"/>
                </a:ext>
              </a:extLst>
            </p:cNvPr>
            <p:cNvSpPr/>
            <p:nvPr userDrawn="1"/>
          </p:nvSpPr>
          <p:spPr>
            <a:xfrm>
              <a:off x="7282542" y="0"/>
              <a:ext cx="4909457" cy="4618682"/>
            </a:xfrm>
            <a:prstGeom prst="rect">
              <a:avLst/>
            </a:prstGeom>
            <a:solidFill>
              <a:srgbClr val="006298"/>
            </a:solidFill>
            <a:ln>
              <a:solidFill>
                <a:srgbClr val="0062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grpSp>
      <p:cxnSp>
        <p:nvCxnSpPr>
          <p:cNvPr id="7" name="Rak 4">
            <a:extLst>
              <a:ext uri="{FF2B5EF4-FFF2-40B4-BE49-F238E27FC236}">
                <a16:creationId xmlns:a16="http://schemas.microsoft.com/office/drawing/2014/main" id="{799CD334-B15B-419E-875F-CEE9C8FB18C9}"/>
              </a:ext>
            </a:extLst>
          </p:cNvPr>
          <p:cNvCxnSpPr/>
          <p:nvPr userDrawn="1"/>
        </p:nvCxnSpPr>
        <p:spPr>
          <a:xfrm>
            <a:off x="152400" y="5778500"/>
            <a:ext cx="1188733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8" name="Grupp 7">
            <a:extLst>
              <a:ext uri="{FF2B5EF4-FFF2-40B4-BE49-F238E27FC236}">
                <a16:creationId xmlns:a16="http://schemas.microsoft.com/office/drawing/2014/main" id="{19FCD55B-27A0-4F9B-982C-008AB96AA8CB}"/>
              </a:ext>
            </a:extLst>
          </p:cNvPr>
          <p:cNvGrpSpPr/>
          <p:nvPr userDrawn="1"/>
        </p:nvGrpSpPr>
        <p:grpSpPr>
          <a:xfrm>
            <a:off x="429418" y="5887143"/>
            <a:ext cx="800098" cy="983557"/>
            <a:chOff x="429418" y="5836343"/>
            <a:chExt cx="800098" cy="983557"/>
          </a:xfrm>
        </p:grpSpPr>
        <p:pic>
          <p:nvPicPr>
            <p:cNvPr id="9" name="Bildobjekt 8">
              <a:extLst>
                <a:ext uri="{FF2B5EF4-FFF2-40B4-BE49-F238E27FC236}">
                  <a16:creationId xmlns:a16="http://schemas.microsoft.com/office/drawing/2014/main" id="{C3E684F0-C8EC-4F06-A40B-130463A16D16}"/>
                </a:ext>
              </a:extLst>
            </p:cNvPr>
            <p:cNvPicPr>
              <a:picLocks noChangeAspect="1"/>
            </p:cNvPicPr>
            <p:nvPr userDrawn="1"/>
          </p:nvPicPr>
          <p:blipFill>
            <a:blip r:embed="rId2" cstate="print">
              <a:extLst>
                <a:ext uri="{BEBA8EAE-BF5A-486C-A8C5-ECC9F3942E4B}">
                  <a14:imgProps xmlns:a14="http://schemas.microsoft.com/office/drawing/2010/main">
                    <a14:imgLayer r:embed="rId3">
                      <a14:imgEffect>
                        <a14:backgroundRemoval t="0" b="100000" l="0" r="100000"/>
                      </a14:imgEffect>
                    </a14:imgLayer>
                  </a14:imgProps>
                </a:ext>
                <a:ext uri="{28A0092B-C50C-407E-A947-70E740481C1C}">
                  <a14:useLocalDpi xmlns:a14="http://schemas.microsoft.com/office/drawing/2010/main" val="0"/>
                </a:ext>
              </a:extLst>
            </a:blip>
            <a:stretch>
              <a:fillRect/>
            </a:stretch>
          </p:blipFill>
          <p:spPr>
            <a:xfrm>
              <a:off x="471777" y="5836343"/>
              <a:ext cx="715381" cy="887573"/>
            </a:xfrm>
            <a:prstGeom prst="rect">
              <a:avLst/>
            </a:prstGeom>
          </p:spPr>
        </p:pic>
        <p:sp>
          <p:nvSpPr>
            <p:cNvPr id="10" name="textruta 9">
              <a:extLst>
                <a:ext uri="{FF2B5EF4-FFF2-40B4-BE49-F238E27FC236}">
                  <a16:creationId xmlns:a16="http://schemas.microsoft.com/office/drawing/2014/main" id="{351833E4-BADC-4C70-A7DA-EF2126CD8F1D}"/>
                </a:ext>
              </a:extLst>
            </p:cNvPr>
            <p:cNvSpPr txBox="1"/>
            <p:nvPr userDrawn="1"/>
          </p:nvSpPr>
          <p:spPr>
            <a:xfrm>
              <a:off x="429418" y="6358235"/>
              <a:ext cx="800098" cy="461665"/>
            </a:xfrm>
            <a:prstGeom prst="rect">
              <a:avLst/>
            </a:prstGeom>
            <a:noFill/>
          </p:spPr>
          <p:txBody>
            <a:bodyPr wrap="square" rtlCol="0">
              <a:spAutoFit/>
            </a:bodyPr>
            <a:lstStyle/>
            <a:p>
              <a:pPr algn="ctr"/>
              <a:r>
                <a:rPr lang="sv-SE" sz="2400" b="0" dirty="0">
                  <a:solidFill>
                    <a:schemeClr val="accent1"/>
                  </a:solidFill>
                  <a:latin typeface="+mn-lt"/>
                </a:rPr>
                <a:t>GITS</a:t>
              </a:r>
            </a:p>
          </p:txBody>
        </p:sp>
      </p:grpSp>
      <p:sp>
        <p:nvSpPr>
          <p:cNvPr id="11" name="Rektangel 10">
            <a:extLst>
              <a:ext uri="{FF2B5EF4-FFF2-40B4-BE49-F238E27FC236}">
                <a16:creationId xmlns:a16="http://schemas.microsoft.com/office/drawing/2014/main" id="{BB11B25E-9E10-40FF-8DD0-EA9D3B60A0E2}"/>
              </a:ext>
            </a:extLst>
          </p:cNvPr>
          <p:cNvSpPr/>
          <p:nvPr userDrawn="1"/>
        </p:nvSpPr>
        <p:spPr>
          <a:xfrm>
            <a:off x="152400" y="127000"/>
            <a:ext cx="1485900" cy="15636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3" name="Rubrik 1">
            <a:extLst>
              <a:ext uri="{FF2B5EF4-FFF2-40B4-BE49-F238E27FC236}">
                <a16:creationId xmlns:a16="http://schemas.microsoft.com/office/drawing/2014/main" id="{E820F3D2-AB4D-423D-8B82-9B5767526C9A}"/>
              </a:ext>
            </a:extLst>
          </p:cNvPr>
          <p:cNvSpPr>
            <a:spLocks noGrp="1"/>
          </p:cNvSpPr>
          <p:nvPr>
            <p:ph type="ctrTitle"/>
          </p:nvPr>
        </p:nvSpPr>
        <p:spPr>
          <a:xfrm>
            <a:off x="687977" y="2107215"/>
            <a:ext cx="6143898" cy="2372967"/>
          </a:xfrm>
        </p:spPr>
        <p:txBody>
          <a:bodyPr anchor="b"/>
          <a:lstStyle>
            <a:lvl1pPr algn="ctr">
              <a:defRPr sz="6000"/>
            </a:lvl1pPr>
          </a:lstStyle>
          <a:p>
            <a:r>
              <a:rPr lang="sv-SE"/>
              <a:t>Klicka här för att ändra format</a:t>
            </a:r>
            <a:endParaRPr lang="sv-SE" dirty="0"/>
          </a:p>
        </p:txBody>
      </p:sp>
      <p:sp>
        <p:nvSpPr>
          <p:cNvPr id="14" name="Underrubrik 2">
            <a:extLst>
              <a:ext uri="{FF2B5EF4-FFF2-40B4-BE49-F238E27FC236}">
                <a16:creationId xmlns:a16="http://schemas.microsoft.com/office/drawing/2014/main" id="{51E87BCB-723B-42DF-BCD5-9459D856A9EE}"/>
              </a:ext>
            </a:extLst>
          </p:cNvPr>
          <p:cNvSpPr>
            <a:spLocks noGrp="1"/>
          </p:cNvSpPr>
          <p:nvPr>
            <p:ph type="subTitle" idx="1"/>
          </p:nvPr>
        </p:nvSpPr>
        <p:spPr>
          <a:xfrm>
            <a:off x="687977" y="4480182"/>
            <a:ext cx="6143898"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format på underrubrik i bakgrunden</a:t>
            </a:r>
          </a:p>
        </p:txBody>
      </p:sp>
      <p:grpSp>
        <p:nvGrpSpPr>
          <p:cNvPr id="15" name="Grupp 14">
            <a:extLst>
              <a:ext uri="{FF2B5EF4-FFF2-40B4-BE49-F238E27FC236}">
                <a16:creationId xmlns:a16="http://schemas.microsoft.com/office/drawing/2014/main" id="{5B7A4557-AAB0-4358-BE91-08B99E86D4C4}"/>
              </a:ext>
            </a:extLst>
          </p:cNvPr>
          <p:cNvGrpSpPr/>
          <p:nvPr userDrawn="1"/>
        </p:nvGrpSpPr>
        <p:grpSpPr>
          <a:xfrm>
            <a:off x="9996866" y="5892574"/>
            <a:ext cx="2053604" cy="1049305"/>
            <a:chOff x="9996866" y="5892574"/>
            <a:chExt cx="2053604" cy="1049305"/>
          </a:xfrm>
        </p:grpSpPr>
        <p:pic>
          <p:nvPicPr>
            <p:cNvPr id="16" name="Bildobjekt 15">
              <a:extLst>
                <a:ext uri="{FF2B5EF4-FFF2-40B4-BE49-F238E27FC236}">
                  <a16:creationId xmlns:a16="http://schemas.microsoft.com/office/drawing/2014/main" id="{2EC39935-7EB9-4D28-B9FC-900364EBF51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2549"/>
            <a:stretch/>
          </p:blipFill>
          <p:spPr>
            <a:xfrm>
              <a:off x="10007599" y="6309004"/>
              <a:ext cx="2032139" cy="632875"/>
            </a:xfrm>
            <a:prstGeom prst="rect">
              <a:avLst/>
            </a:prstGeom>
          </p:spPr>
        </p:pic>
        <p:pic>
          <p:nvPicPr>
            <p:cNvPr id="17" name="Bildobjekt 16">
              <a:extLst>
                <a:ext uri="{FF2B5EF4-FFF2-40B4-BE49-F238E27FC236}">
                  <a16:creationId xmlns:a16="http://schemas.microsoft.com/office/drawing/2014/main" id="{7B16D779-A178-41A7-85F0-F05E0D45A9E2}"/>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9996866" y="5892574"/>
              <a:ext cx="2053604" cy="416430"/>
            </a:xfrm>
            <a:prstGeom prst="rect">
              <a:avLst/>
            </a:prstGeom>
          </p:spPr>
        </p:pic>
      </p:grpSp>
      <p:pic>
        <p:nvPicPr>
          <p:cNvPr id="18" name="Bildobjekt 17">
            <a:extLst>
              <a:ext uri="{FF2B5EF4-FFF2-40B4-BE49-F238E27FC236}">
                <a16:creationId xmlns:a16="http://schemas.microsoft.com/office/drawing/2014/main" id="{5D061124-4590-4355-8430-49454511E3E4}"/>
              </a:ext>
            </a:extLst>
          </p:cNvPr>
          <p:cNvPicPr>
            <a:picLocks noChangeAspect="1"/>
          </p:cNvPicPr>
          <p:nvPr userDrawn="1"/>
        </p:nvPicPr>
        <p:blipFill rotWithShape="1">
          <a:blip r:embed="rId6">
            <a:duotone>
              <a:prstClr val="black"/>
              <a:schemeClr val="accent1">
                <a:tint val="45000"/>
                <a:satMod val="400000"/>
              </a:schemeClr>
            </a:duotone>
            <a:extLst>
              <a:ext uri="{28A0092B-C50C-407E-A947-70E740481C1C}">
                <a14:useLocalDpi xmlns:a14="http://schemas.microsoft.com/office/drawing/2010/main" val="0"/>
              </a:ext>
            </a:extLst>
          </a:blip>
          <a:srcRect/>
          <a:stretch/>
        </p:blipFill>
        <p:spPr>
          <a:xfrm>
            <a:off x="6537277" y="163773"/>
            <a:ext cx="5915028" cy="6181502"/>
          </a:xfrm>
          <a:prstGeom prst="rect">
            <a:avLst/>
          </a:prstGeom>
        </p:spPr>
      </p:pic>
    </p:spTree>
    <p:extLst>
      <p:ext uri="{BB962C8B-B14F-4D97-AF65-F5344CB8AC3E}">
        <p14:creationId xmlns:p14="http://schemas.microsoft.com/office/powerpoint/2010/main" val="29490938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vsnittsrubrik">
    <p:spTree>
      <p:nvGrpSpPr>
        <p:cNvPr id="1" name=""/>
        <p:cNvGrpSpPr/>
        <p:nvPr/>
      </p:nvGrpSpPr>
      <p:grpSpPr>
        <a:xfrm>
          <a:off x="0" y="0"/>
          <a:ext cx="0" cy="0"/>
          <a:chOff x="0" y="0"/>
          <a:chExt cx="0" cy="0"/>
        </a:xfrm>
      </p:grpSpPr>
      <p:pic>
        <p:nvPicPr>
          <p:cNvPr id="7" name="Bildobjekt 6">
            <a:extLst>
              <a:ext uri="{FF2B5EF4-FFF2-40B4-BE49-F238E27FC236}">
                <a16:creationId xmlns:a16="http://schemas.microsoft.com/office/drawing/2014/main" id="{FC7E7F6F-51D4-4AFD-A29C-F31935636D36}"/>
              </a:ext>
            </a:extLst>
          </p:cNvPr>
          <p:cNvPicPr>
            <a:picLocks noChangeAspect="1"/>
          </p:cNvPicPr>
          <p:nvPr userDrawn="1"/>
        </p:nvPicPr>
        <p:blipFill rotWithShape="1">
          <a:blip r:embed="rId2"/>
          <a:srcRect l="12074" b="5974"/>
          <a:stretch/>
        </p:blipFill>
        <p:spPr>
          <a:xfrm>
            <a:off x="0" y="4728189"/>
            <a:ext cx="2011680" cy="2129811"/>
          </a:xfrm>
          <a:prstGeom prst="rect">
            <a:avLst/>
          </a:prstGeom>
        </p:spPr>
      </p:pic>
    </p:spTree>
    <p:extLst>
      <p:ext uri="{BB962C8B-B14F-4D97-AF65-F5344CB8AC3E}">
        <p14:creationId xmlns:p14="http://schemas.microsoft.com/office/powerpoint/2010/main" val="839397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vå delar">
    <p:spTree>
      <p:nvGrpSpPr>
        <p:cNvPr id="1" name=""/>
        <p:cNvGrpSpPr/>
        <p:nvPr/>
      </p:nvGrpSpPr>
      <p:grpSpPr>
        <a:xfrm>
          <a:off x="0" y="0"/>
          <a:ext cx="0" cy="0"/>
          <a:chOff x="0" y="0"/>
          <a:chExt cx="0" cy="0"/>
        </a:xfrm>
      </p:grpSpPr>
      <p:sp>
        <p:nvSpPr>
          <p:cNvPr id="8" name="Rektangel 7">
            <a:extLst>
              <a:ext uri="{FF2B5EF4-FFF2-40B4-BE49-F238E27FC236}">
                <a16:creationId xmlns:a16="http://schemas.microsoft.com/office/drawing/2014/main" id="{2F66C887-FE7C-4BF6-BF05-888FCDB76B24}"/>
              </a:ext>
            </a:extLst>
          </p:cNvPr>
          <p:cNvSpPr/>
          <p:nvPr userDrawn="1"/>
        </p:nvSpPr>
        <p:spPr>
          <a:xfrm>
            <a:off x="152400" y="127000"/>
            <a:ext cx="1485900" cy="15636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9" name="Rektangel 8">
            <a:extLst>
              <a:ext uri="{FF2B5EF4-FFF2-40B4-BE49-F238E27FC236}">
                <a16:creationId xmlns:a16="http://schemas.microsoft.com/office/drawing/2014/main" id="{D8F2BAAB-E56C-4637-AFBF-DF26944A10C9}"/>
              </a:ext>
            </a:extLst>
          </p:cNvPr>
          <p:cNvSpPr/>
          <p:nvPr userDrawn="1"/>
        </p:nvSpPr>
        <p:spPr>
          <a:xfrm>
            <a:off x="9833316" y="5795889"/>
            <a:ext cx="2358683" cy="106211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0" name="Bildobjekt 9">
            <a:extLst>
              <a:ext uri="{FF2B5EF4-FFF2-40B4-BE49-F238E27FC236}">
                <a16:creationId xmlns:a16="http://schemas.microsoft.com/office/drawing/2014/main" id="{98A559CA-4F15-4FB6-BC8D-680BF6CAD82A}"/>
              </a:ext>
            </a:extLst>
          </p:cNvPr>
          <p:cNvPicPr>
            <a:picLocks noChangeAspect="1"/>
          </p:cNvPicPr>
          <p:nvPr userDrawn="1"/>
        </p:nvPicPr>
        <p:blipFill rotWithShape="1">
          <a:blip r:embed="rId2"/>
          <a:srcRect l="-2878" r="1" b="168"/>
          <a:stretch/>
        </p:blipFill>
        <p:spPr>
          <a:xfrm>
            <a:off x="562708" y="309489"/>
            <a:ext cx="5710700" cy="5486400"/>
          </a:xfrm>
          <a:prstGeom prst="rect">
            <a:avLst/>
          </a:prstGeom>
        </p:spPr>
      </p:pic>
      <p:sp>
        <p:nvSpPr>
          <p:cNvPr id="11" name="textruta 10">
            <a:extLst>
              <a:ext uri="{FF2B5EF4-FFF2-40B4-BE49-F238E27FC236}">
                <a16:creationId xmlns:a16="http://schemas.microsoft.com/office/drawing/2014/main" id="{437AC72B-53C1-4689-9F53-6C3FE85DE22A}"/>
              </a:ext>
            </a:extLst>
          </p:cNvPr>
          <p:cNvSpPr txBox="1"/>
          <p:nvPr userDrawn="1"/>
        </p:nvSpPr>
        <p:spPr>
          <a:xfrm>
            <a:off x="6273408" y="1690688"/>
            <a:ext cx="4318783" cy="1323439"/>
          </a:xfrm>
          <a:prstGeom prst="rect">
            <a:avLst/>
          </a:prstGeom>
          <a:noFill/>
        </p:spPr>
        <p:txBody>
          <a:bodyPr wrap="square" rtlCol="0">
            <a:spAutoFit/>
          </a:bodyPr>
          <a:lstStyle/>
          <a:p>
            <a:pPr algn="ctr"/>
            <a:r>
              <a:rPr lang="sv-SE" sz="8000" dirty="0">
                <a:solidFill>
                  <a:schemeClr val="accent1"/>
                </a:solidFill>
              </a:rPr>
              <a:t>SLUT!</a:t>
            </a:r>
          </a:p>
        </p:txBody>
      </p:sp>
      <p:sp>
        <p:nvSpPr>
          <p:cNvPr id="6" name="Rubrik 1">
            <a:extLst>
              <a:ext uri="{FF2B5EF4-FFF2-40B4-BE49-F238E27FC236}">
                <a16:creationId xmlns:a16="http://schemas.microsoft.com/office/drawing/2014/main" id="{EA114A7F-9732-4FDA-8248-568AE5A9B41B}"/>
              </a:ext>
            </a:extLst>
          </p:cNvPr>
          <p:cNvSpPr>
            <a:spLocks noGrp="1"/>
          </p:cNvSpPr>
          <p:nvPr>
            <p:ph type="title"/>
          </p:nvPr>
        </p:nvSpPr>
        <p:spPr>
          <a:xfrm>
            <a:off x="838200" y="365125"/>
            <a:ext cx="10515600" cy="1325563"/>
          </a:xfrm>
          <a:prstGeom prst="rect">
            <a:avLst/>
          </a:prstGeom>
        </p:spPr>
        <p:txBody>
          <a:bodyPr/>
          <a:lstStyle/>
          <a:p>
            <a:r>
              <a:rPr lang="sv-SE"/>
              <a:t>Klicka här för att ändra mall för rubrikformat</a:t>
            </a:r>
          </a:p>
        </p:txBody>
      </p:sp>
    </p:spTree>
    <p:extLst>
      <p:ext uri="{BB962C8B-B14F-4D97-AF65-F5344CB8AC3E}">
        <p14:creationId xmlns:p14="http://schemas.microsoft.com/office/powerpoint/2010/main" val="7582400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413C8AB-DEA6-4EAF-BB9D-35760D41323F}"/>
              </a:ext>
            </a:extLst>
          </p:cNvPr>
          <p:cNvSpPr>
            <a:spLocks noGrp="1"/>
          </p:cNvSpPr>
          <p:nvPr>
            <p:ph type="title"/>
          </p:nvPr>
        </p:nvSpPr>
        <p:spPr>
          <a:xfrm>
            <a:off x="839788" y="365125"/>
            <a:ext cx="10515600" cy="1325563"/>
          </a:xfrm>
          <a:prstGeom prst="rect">
            <a:avLst/>
          </a:prstGeom>
        </p:spPr>
        <p:txBody>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FE25D33D-BA1C-47FE-9328-6D0FF6647CD8}"/>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Redigera format för bakgrundstext</a:t>
            </a:r>
          </a:p>
        </p:txBody>
      </p:sp>
      <p:sp>
        <p:nvSpPr>
          <p:cNvPr id="4" name="Platshållare för innehåll 3">
            <a:extLst>
              <a:ext uri="{FF2B5EF4-FFF2-40B4-BE49-F238E27FC236}">
                <a16:creationId xmlns:a16="http://schemas.microsoft.com/office/drawing/2014/main" id="{288CA554-D370-430E-B44B-09CC95D376CE}"/>
              </a:ext>
            </a:extLst>
          </p:cNvPr>
          <p:cNvSpPr>
            <a:spLocks noGrp="1"/>
          </p:cNvSpPr>
          <p:nvPr>
            <p:ph sz="half" idx="2"/>
          </p:nvPr>
        </p:nvSpPr>
        <p:spPr>
          <a:xfrm>
            <a:off x="839788" y="2505075"/>
            <a:ext cx="5157787" cy="3684588"/>
          </a:xfrm>
          <a:prstGeom prst="rect">
            <a:avLst/>
          </a:prstGeom>
        </p:spPr>
        <p:txBody>
          <a:bodyPr/>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p>
        </p:txBody>
      </p:sp>
      <p:sp>
        <p:nvSpPr>
          <p:cNvPr id="5" name="Platshållare för text 4">
            <a:extLst>
              <a:ext uri="{FF2B5EF4-FFF2-40B4-BE49-F238E27FC236}">
                <a16:creationId xmlns:a16="http://schemas.microsoft.com/office/drawing/2014/main" id="{8714E986-A964-463F-8C8E-CC25F1115833}"/>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Redigera format för bakgrundstext</a:t>
            </a:r>
          </a:p>
        </p:txBody>
      </p:sp>
      <p:sp>
        <p:nvSpPr>
          <p:cNvPr id="6" name="Platshållare för innehåll 5">
            <a:extLst>
              <a:ext uri="{FF2B5EF4-FFF2-40B4-BE49-F238E27FC236}">
                <a16:creationId xmlns:a16="http://schemas.microsoft.com/office/drawing/2014/main" id="{D648093F-7CE4-4054-AB65-523EE922223F}"/>
              </a:ext>
            </a:extLst>
          </p:cNvPr>
          <p:cNvSpPr>
            <a:spLocks noGrp="1"/>
          </p:cNvSpPr>
          <p:nvPr>
            <p:ph sz="quarter" idx="4"/>
          </p:nvPr>
        </p:nvSpPr>
        <p:spPr>
          <a:xfrm>
            <a:off x="6172200" y="2505075"/>
            <a:ext cx="5183188" cy="3684588"/>
          </a:xfrm>
          <a:prstGeom prst="rect">
            <a:avLst/>
          </a:prstGeom>
        </p:spPr>
        <p:txBody>
          <a:bodyPr/>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p>
        </p:txBody>
      </p:sp>
      <p:sp>
        <p:nvSpPr>
          <p:cNvPr id="7" name="Platshållare för datum 6">
            <a:extLst>
              <a:ext uri="{FF2B5EF4-FFF2-40B4-BE49-F238E27FC236}">
                <a16:creationId xmlns:a16="http://schemas.microsoft.com/office/drawing/2014/main" id="{9C7F50E2-DEF4-409F-B961-7F598E46CEF1}"/>
              </a:ext>
            </a:extLst>
          </p:cNvPr>
          <p:cNvSpPr>
            <a:spLocks noGrp="1"/>
          </p:cNvSpPr>
          <p:nvPr>
            <p:ph type="dt" sz="half" idx="10"/>
          </p:nvPr>
        </p:nvSpPr>
        <p:spPr>
          <a:xfrm>
            <a:off x="838200" y="6356350"/>
            <a:ext cx="2743200" cy="365125"/>
          </a:xfrm>
          <a:prstGeom prst="rect">
            <a:avLst/>
          </a:prstGeom>
        </p:spPr>
        <p:txBody>
          <a:bodyPr/>
          <a:lstStyle/>
          <a:p>
            <a:fld id="{6E85AA66-D3B8-4316-8FEE-690D45A66144}" type="datetimeFigureOut">
              <a:rPr lang="sv-SE" smtClean="0"/>
              <a:t>2023-04-06</a:t>
            </a:fld>
            <a:endParaRPr lang="sv-SE"/>
          </a:p>
        </p:txBody>
      </p:sp>
      <p:sp>
        <p:nvSpPr>
          <p:cNvPr id="8" name="Platshållare för sidfot 7">
            <a:extLst>
              <a:ext uri="{FF2B5EF4-FFF2-40B4-BE49-F238E27FC236}">
                <a16:creationId xmlns:a16="http://schemas.microsoft.com/office/drawing/2014/main" id="{F1B8E858-6057-4C6C-B0AB-439FC629CC11}"/>
              </a:ext>
            </a:extLst>
          </p:cNvPr>
          <p:cNvSpPr>
            <a:spLocks noGrp="1"/>
          </p:cNvSpPr>
          <p:nvPr>
            <p:ph type="ftr" sz="quarter" idx="11"/>
          </p:nvPr>
        </p:nvSpPr>
        <p:spPr>
          <a:xfrm>
            <a:off x="4038600" y="6356350"/>
            <a:ext cx="4114800" cy="365125"/>
          </a:xfrm>
          <a:prstGeom prst="rect">
            <a:avLst/>
          </a:prstGeom>
        </p:spPr>
        <p:txBody>
          <a:bodyPr/>
          <a:lstStyle/>
          <a:p>
            <a:endParaRPr lang="sv-SE"/>
          </a:p>
        </p:txBody>
      </p:sp>
      <p:sp>
        <p:nvSpPr>
          <p:cNvPr id="9" name="Platshållare för bildnummer 8">
            <a:extLst>
              <a:ext uri="{FF2B5EF4-FFF2-40B4-BE49-F238E27FC236}">
                <a16:creationId xmlns:a16="http://schemas.microsoft.com/office/drawing/2014/main" id="{BD6BCF6B-9BE3-4C91-8545-DAAAD9053F89}"/>
              </a:ext>
            </a:extLst>
          </p:cNvPr>
          <p:cNvSpPr>
            <a:spLocks noGrp="1"/>
          </p:cNvSpPr>
          <p:nvPr>
            <p:ph type="sldNum" sz="quarter" idx="12"/>
          </p:nvPr>
        </p:nvSpPr>
        <p:spPr>
          <a:xfrm>
            <a:off x="8610600" y="6356350"/>
            <a:ext cx="2743200" cy="365125"/>
          </a:xfrm>
          <a:prstGeom prst="rect">
            <a:avLst/>
          </a:prstGeom>
        </p:spPr>
        <p:txBody>
          <a:bodyPr/>
          <a:lstStyle/>
          <a:p>
            <a:fld id="{A6132F70-E5D6-4574-82E4-ECD7AF4B724F}" type="slidenum">
              <a:rPr lang="sv-SE" smtClean="0"/>
              <a:t>‹#›</a:t>
            </a:fld>
            <a:endParaRPr lang="sv-SE"/>
          </a:p>
        </p:txBody>
      </p:sp>
    </p:spTree>
    <p:extLst>
      <p:ext uri="{BB962C8B-B14F-4D97-AF65-F5344CB8AC3E}">
        <p14:creationId xmlns:p14="http://schemas.microsoft.com/office/powerpoint/2010/main" val="8649272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2A09C74-CDE9-4D4F-BC83-321491D50DBF}"/>
              </a:ext>
            </a:extLst>
          </p:cNvPr>
          <p:cNvSpPr>
            <a:spLocks noGrp="1"/>
          </p:cNvSpPr>
          <p:nvPr>
            <p:ph type="title"/>
          </p:nvPr>
        </p:nvSpPr>
        <p:spPr>
          <a:xfrm>
            <a:off x="838200" y="365125"/>
            <a:ext cx="10515600" cy="1325563"/>
          </a:xfrm>
          <a:prstGeom prst="rect">
            <a:avLst/>
          </a:prstGeom>
        </p:spPr>
        <p:txBody>
          <a:bodyPr/>
          <a:lstStyle/>
          <a:p>
            <a:r>
              <a:rPr lang="sv-SE"/>
              <a:t>Klicka här för att ändra mall för rubrikformat</a:t>
            </a:r>
          </a:p>
        </p:txBody>
      </p:sp>
      <p:sp>
        <p:nvSpPr>
          <p:cNvPr id="3" name="Platshållare för datum 2">
            <a:extLst>
              <a:ext uri="{FF2B5EF4-FFF2-40B4-BE49-F238E27FC236}">
                <a16:creationId xmlns:a16="http://schemas.microsoft.com/office/drawing/2014/main" id="{9880B9C4-0A1B-401B-A958-1B1F01DE4C8C}"/>
              </a:ext>
            </a:extLst>
          </p:cNvPr>
          <p:cNvSpPr>
            <a:spLocks noGrp="1"/>
          </p:cNvSpPr>
          <p:nvPr>
            <p:ph type="dt" sz="half" idx="10"/>
          </p:nvPr>
        </p:nvSpPr>
        <p:spPr>
          <a:xfrm>
            <a:off x="838200" y="6356350"/>
            <a:ext cx="2743200" cy="365125"/>
          </a:xfrm>
          <a:prstGeom prst="rect">
            <a:avLst/>
          </a:prstGeom>
        </p:spPr>
        <p:txBody>
          <a:bodyPr/>
          <a:lstStyle/>
          <a:p>
            <a:fld id="{6E85AA66-D3B8-4316-8FEE-690D45A66144}" type="datetimeFigureOut">
              <a:rPr lang="sv-SE" smtClean="0"/>
              <a:t>2023-04-06</a:t>
            </a:fld>
            <a:endParaRPr lang="sv-SE"/>
          </a:p>
        </p:txBody>
      </p:sp>
      <p:sp>
        <p:nvSpPr>
          <p:cNvPr id="4" name="Platshållare för sidfot 3">
            <a:extLst>
              <a:ext uri="{FF2B5EF4-FFF2-40B4-BE49-F238E27FC236}">
                <a16:creationId xmlns:a16="http://schemas.microsoft.com/office/drawing/2014/main" id="{0E106343-129D-4762-BEE7-28F78AED62C2}"/>
              </a:ext>
            </a:extLst>
          </p:cNvPr>
          <p:cNvSpPr>
            <a:spLocks noGrp="1"/>
          </p:cNvSpPr>
          <p:nvPr>
            <p:ph type="ftr" sz="quarter" idx="11"/>
          </p:nvPr>
        </p:nvSpPr>
        <p:spPr>
          <a:xfrm>
            <a:off x="4038600" y="6356350"/>
            <a:ext cx="4114800" cy="365125"/>
          </a:xfrm>
          <a:prstGeom prst="rect">
            <a:avLst/>
          </a:prstGeom>
        </p:spPr>
        <p:txBody>
          <a:bodyPr/>
          <a:lstStyle/>
          <a:p>
            <a:endParaRPr lang="sv-SE"/>
          </a:p>
        </p:txBody>
      </p:sp>
      <p:sp>
        <p:nvSpPr>
          <p:cNvPr id="5" name="Platshållare för bildnummer 4">
            <a:extLst>
              <a:ext uri="{FF2B5EF4-FFF2-40B4-BE49-F238E27FC236}">
                <a16:creationId xmlns:a16="http://schemas.microsoft.com/office/drawing/2014/main" id="{FFA6108C-C5A0-46E2-98C7-5FEA3D2D1115}"/>
              </a:ext>
            </a:extLst>
          </p:cNvPr>
          <p:cNvSpPr>
            <a:spLocks noGrp="1"/>
          </p:cNvSpPr>
          <p:nvPr>
            <p:ph type="sldNum" sz="quarter" idx="12"/>
          </p:nvPr>
        </p:nvSpPr>
        <p:spPr>
          <a:xfrm>
            <a:off x="8610600" y="6356350"/>
            <a:ext cx="2743200" cy="365125"/>
          </a:xfrm>
          <a:prstGeom prst="rect">
            <a:avLst/>
          </a:prstGeom>
        </p:spPr>
        <p:txBody>
          <a:bodyPr/>
          <a:lstStyle/>
          <a:p>
            <a:fld id="{A6132F70-E5D6-4574-82E4-ECD7AF4B724F}" type="slidenum">
              <a:rPr lang="sv-SE" smtClean="0"/>
              <a:t>‹#›</a:t>
            </a:fld>
            <a:endParaRPr lang="sv-SE"/>
          </a:p>
        </p:txBody>
      </p:sp>
    </p:spTree>
    <p:extLst>
      <p:ext uri="{BB962C8B-B14F-4D97-AF65-F5344CB8AC3E}">
        <p14:creationId xmlns:p14="http://schemas.microsoft.com/office/powerpoint/2010/main" val="33625579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C2B8C30B-2F15-4ABD-929C-AD4CA0EE46BB}"/>
              </a:ext>
            </a:extLst>
          </p:cNvPr>
          <p:cNvSpPr>
            <a:spLocks noGrp="1"/>
          </p:cNvSpPr>
          <p:nvPr>
            <p:ph type="dt" sz="half" idx="10"/>
          </p:nvPr>
        </p:nvSpPr>
        <p:spPr>
          <a:xfrm>
            <a:off x="838200" y="6356350"/>
            <a:ext cx="2743200" cy="365125"/>
          </a:xfrm>
          <a:prstGeom prst="rect">
            <a:avLst/>
          </a:prstGeom>
        </p:spPr>
        <p:txBody>
          <a:bodyPr/>
          <a:lstStyle/>
          <a:p>
            <a:fld id="{6E85AA66-D3B8-4316-8FEE-690D45A66144}" type="datetimeFigureOut">
              <a:rPr lang="sv-SE" smtClean="0"/>
              <a:t>2023-04-06</a:t>
            </a:fld>
            <a:endParaRPr lang="sv-SE"/>
          </a:p>
        </p:txBody>
      </p:sp>
      <p:sp>
        <p:nvSpPr>
          <p:cNvPr id="3" name="Platshållare för sidfot 2">
            <a:extLst>
              <a:ext uri="{FF2B5EF4-FFF2-40B4-BE49-F238E27FC236}">
                <a16:creationId xmlns:a16="http://schemas.microsoft.com/office/drawing/2014/main" id="{940BF076-5845-464A-AA8D-362DB87618A0}"/>
              </a:ext>
            </a:extLst>
          </p:cNvPr>
          <p:cNvSpPr>
            <a:spLocks noGrp="1"/>
          </p:cNvSpPr>
          <p:nvPr>
            <p:ph type="ftr" sz="quarter" idx="11"/>
          </p:nvPr>
        </p:nvSpPr>
        <p:spPr>
          <a:xfrm>
            <a:off x="4038600" y="6356350"/>
            <a:ext cx="4114800" cy="365125"/>
          </a:xfrm>
          <a:prstGeom prst="rect">
            <a:avLst/>
          </a:prstGeom>
        </p:spPr>
        <p:txBody>
          <a:bodyPr/>
          <a:lstStyle/>
          <a:p>
            <a:endParaRPr lang="sv-SE"/>
          </a:p>
        </p:txBody>
      </p:sp>
      <p:sp>
        <p:nvSpPr>
          <p:cNvPr id="4" name="Platshållare för bildnummer 3">
            <a:extLst>
              <a:ext uri="{FF2B5EF4-FFF2-40B4-BE49-F238E27FC236}">
                <a16:creationId xmlns:a16="http://schemas.microsoft.com/office/drawing/2014/main" id="{0668B02C-DAE8-49CA-B14A-4E887F92C3AE}"/>
              </a:ext>
            </a:extLst>
          </p:cNvPr>
          <p:cNvSpPr>
            <a:spLocks noGrp="1"/>
          </p:cNvSpPr>
          <p:nvPr>
            <p:ph type="sldNum" sz="quarter" idx="12"/>
          </p:nvPr>
        </p:nvSpPr>
        <p:spPr>
          <a:xfrm>
            <a:off x="8610600" y="6356350"/>
            <a:ext cx="2743200" cy="365125"/>
          </a:xfrm>
          <a:prstGeom prst="rect">
            <a:avLst/>
          </a:prstGeom>
        </p:spPr>
        <p:txBody>
          <a:bodyPr/>
          <a:lstStyle/>
          <a:p>
            <a:fld id="{A6132F70-E5D6-4574-82E4-ECD7AF4B724F}" type="slidenum">
              <a:rPr lang="sv-SE" smtClean="0"/>
              <a:t>‹#›</a:t>
            </a:fld>
            <a:endParaRPr lang="sv-SE"/>
          </a:p>
        </p:txBody>
      </p:sp>
    </p:spTree>
    <p:extLst>
      <p:ext uri="{BB962C8B-B14F-4D97-AF65-F5344CB8AC3E}">
        <p14:creationId xmlns:p14="http://schemas.microsoft.com/office/powerpoint/2010/main" val="27305566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med bildtext">
    <p:spTree>
      <p:nvGrpSpPr>
        <p:cNvPr id="1" name=""/>
        <p:cNvGrpSpPr/>
        <p:nvPr/>
      </p:nvGrpSpPr>
      <p:grpSpPr>
        <a:xfrm>
          <a:off x="0" y="0"/>
          <a:ext cx="0" cy="0"/>
          <a:chOff x="0" y="0"/>
          <a:chExt cx="0" cy="0"/>
        </a:xfrm>
      </p:grpSpPr>
      <p:sp>
        <p:nvSpPr>
          <p:cNvPr id="8" name="Rektangel 7">
            <a:extLst>
              <a:ext uri="{FF2B5EF4-FFF2-40B4-BE49-F238E27FC236}">
                <a16:creationId xmlns:a16="http://schemas.microsoft.com/office/drawing/2014/main" id="{3DBF6A37-FC71-4487-8414-67F92B3ACB8F}"/>
              </a:ext>
            </a:extLst>
          </p:cNvPr>
          <p:cNvSpPr/>
          <p:nvPr userDrawn="1"/>
        </p:nvSpPr>
        <p:spPr>
          <a:xfrm>
            <a:off x="152400" y="127000"/>
            <a:ext cx="1485900" cy="15636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9" name="Rektangel 8">
            <a:extLst>
              <a:ext uri="{FF2B5EF4-FFF2-40B4-BE49-F238E27FC236}">
                <a16:creationId xmlns:a16="http://schemas.microsoft.com/office/drawing/2014/main" id="{E74E6440-7BA3-4E5E-86AD-14BAB019B103}"/>
              </a:ext>
            </a:extLst>
          </p:cNvPr>
          <p:cNvSpPr/>
          <p:nvPr userDrawn="1"/>
        </p:nvSpPr>
        <p:spPr>
          <a:xfrm>
            <a:off x="0" y="5795889"/>
            <a:ext cx="12192000" cy="106211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0" name="Bildobjekt 9">
            <a:extLst>
              <a:ext uri="{FF2B5EF4-FFF2-40B4-BE49-F238E27FC236}">
                <a16:creationId xmlns:a16="http://schemas.microsoft.com/office/drawing/2014/main" id="{CBA6B4E9-ADB8-4750-96AE-CDBF8EC0BDC0}"/>
              </a:ext>
            </a:extLst>
          </p:cNvPr>
          <p:cNvPicPr>
            <a:picLocks noChangeAspect="1"/>
          </p:cNvPicPr>
          <p:nvPr userDrawn="1"/>
        </p:nvPicPr>
        <p:blipFill rotWithShape="1">
          <a:blip r:embed="rId2"/>
          <a:srcRect l="12074" b="5974"/>
          <a:stretch/>
        </p:blipFill>
        <p:spPr>
          <a:xfrm>
            <a:off x="0" y="4728189"/>
            <a:ext cx="2011680" cy="2129811"/>
          </a:xfrm>
          <a:prstGeom prst="rect">
            <a:avLst/>
          </a:prstGeom>
        </p:spPr>
      </p:pic>
      <p:sp>
        <p:nvSpPr>
          <p:cNvPr id="5" name="Rubrik 1">
            <a:extLst>
              <a:ext uri="{FF2B5EF4-FFF2-40B4-BE49-F238E27FC236}">
                <a16:creationId xmlns:a16="http://schemas.microsoft.com/office/drawing/2014/main" id="{23DCEC4B-E4FE-467F-BE8D-25E0D5EDABEB}"/>
              </a:ext>
            </a:extLst>
          </p:cNvPr>
          <p:cNvSpPr>
            <a:spLocks noGrp="1"/>
          </p:cNvSpPr>
          <p:nvPr>
            <p:ph type="title"/>
          </p:nvPr>
        </p:nvSpPr>
        <p:spPr>
          <a:xfrm>
            <a:off x="838200" y="365125"/>
            <a:ext cx="10515600" cy="1325563"/>
          </a:xfrm>
          <a:prstGeom prst="rect">
            <a:avLst/>
          </a:prstGeom>
        </p:spPr>
        <p:txBody>
          <a:bodyPr/>
          <a:lstStyle/>
          <a:p>
            <a:r>
              <a:rPr lang="sv-SE"/>
              <a:t>Klicka här för att ändra mall för rubrikformat</a:t>
            </a:r>
          </a:p>
        </p:txBody>
      </p:sp>
    </p:spTree>
    <p:extLst>
      <p:ext uri="{BB962C8B-B14F-4D97-AF65-F5344CB8AC3E}">
        <p14:creationId xmlns:p14="http://schemas.microsoft.com/office/powerpoint/2010/main" val="38821255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8FE0DB3-30A9-4A37-A9E9-9D762D22269F}"/>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sv-SE"/>
              <a:t>Klicka här för att ändra mall för rubrikformat</a:t>
            </a:r>
          </a:p>
        </p:txBody>
      </p:sp>
      <p:sp>
        <p:nvSpPr>
          <p:cNvPr id="3" name="Platshållare för bild 2">
            <a:extLst>
              <a:ext uri="{FF2B5EF4-FFF2-40B4-BE49-F238E27FC236}">
                <a16:creationId xmlns:a16="http://schemas.microsoft.com/office/drawing/2014/main" id="{4C8FFF0E-98CD-4241-8DFF-7EC245E24E2D}"/>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Platshållare för text 3">
            <a:extLst>
              <a:ext uri="{FF2B5EF4-FFF2-40B4-BE49-F238E27FC236}">
                <a16:creationId xmlns:a16="http://schemas.microsoft.com/office/drawing/2014/main" id="{B3DFE503-CEEF-45F8-B54E-3CBA9B311D94}"/>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Redigera format för bakgrundstext</a:t>
            </a:r>
          </a:p>
        </p:txBody>
      </p:sp>
      <p:sp>
        <p:nvSpPr>
          <p:cNvPr id="5" name="Platshållare för datum 4">
            <a:extLst>
              <a:ext uri="{FF2B5EF4-FFF2-40B4-BE49-F238E27FC236}">
                <a16:creationId xmlns:a16="http://schemas.microsoft.com/office/drawing/2014/main" id="{F095F83C-B3D2-4938-8197-D2E8FCB181E5}"/>
              </a:ext>
            </a:extLst>
          </p:cNvPr>
          <p:cNvSpPr>
            <a:spLocks noGrp="1"/>
          </p:cNvSpPr>
          <p:nvPr>
            <p:ph type="dt" sz="half" idx="10"/>
          </p:nvPr>
        </p:nvSpPr>
        <p:spPr>
          <a:xfrm>
            <a:off x="838200" y="6356350"/>
            <a:ext cx="2743200" cy="365125"/>
          </a:xfrm>
          <a:prstGeom prst="rect">
            <a:avLst/>
          </a:prstGeom>
        </p:spPr>
        <p:txBody>
          <a:bodyPr/>
          <a:lstStyle/>
          <a:p>
            <a:fld id="{6E85AA66-D3B8-4316-8FEE-690D45A66144}" type="datetimeFigureOut">
              <a:rPr lang="sv-SE" smtClean="0"/>
              <a:t>2023-04-06</a:t>
            </a:fld>
            <a:endParaRPr lang="sv-SE"/>
          </a:p>
        </p:txBody>
      </p:sp>
      <p:sp>
        <p:nvSpPr>
          <p:cNvPr id="6" name="Platshållare för sidfot 5">
            <a:extLst>
              <a:ext uri="{FF2B5EF4-FFF2-40B4-BE49-F238E27FC236}">
                <a16:creationId xmlns:a16="http://schemas.microsoft.com/office/drawing/2014/main" id="{AF9FE37F-E206-4FEF-B975-8ABBEA350E55}"/>
              </a:ext>
            </a:extLst>
          </p:cNvPr>
          <p:cNvSpPr>
            <a:spLocks noGrp="1"/>
          </p:cNvSpPr>
          <p:nvPr>
            <p:ph type="ftr" sz="quarter" idx="11"/>
          </p:nvPr>
        </p:nvSpPr>
        <p:spPr>
          <a:xfrm>
            <a:off x="4038600" y="6356350"/>
            <a:ext cx="4114800" cy="365125"/>
          </a:xfrm>
          <a:prstGeom prst="rect">
            <a:avLst/>
          </a:prstGeom>
        </p:spPr>
        <p:txBody>
          <a:bodyPr/>
          <a:lstStyle/>
          <a:p>
            <a:endParaRPr lang="sv-SE"/>
          </a:p>
        </p:txBody>
      </p:sp>
      <p:sp>
        <p:nvSpPr>
          <p:cNvPr id="7" name="Platshållare för bildnummer 6">
            <a:extLst>
              <a:ext uri="{FF2B5EF4-FFF2-40B4-BE49-F238E27FC236}">
                <a16:creationId xmlns:a16="http://schemas.microsoft.com/office/drawing/2014/main" id="{6AFE34F0-358E-4FA9-BDA7-2B95E726C534}"/>
              </a:ext>
            </a:extLst>
          </p:cNvPr>
          <p:cNvSpPr>
            <a:spLocks noGrp="1"/>
          </p:cNvSpPr>
          <p:nvPr>
            <p:ph type="sldNum" sz="quarter" idx="12"/>
          </p:nvPr>
        </p:nvSpPr>
        <p:spPr>
          <a:xfrm>
            <a:off x="8610600" y="6356350"/>
            <a:ext cx="2743200" cy="365125"/>
          </a:xfrm>
          <a:prstGeom prst="rect">
            <a:avLst/>
          </a:prstGeom>
        </p:spPr>
        <p:txBody>
          <a:bodyPr/>
          <a:lstStyle/>
          <a:p>
            <a:fld id="{A6132F70-E5D6-4574-82E4-ECD7AF4B724F}" type="slidenum">
              <a:rPr lang="sv-SE" smtClean="0"/>
              <a:t>‹#›</a:t>
            </a:fld>
            <a:endParaRPr lang="sv-SE"/>
          </a:p>
        </p:txBody>
      </p:sp>
    </p:spTree>
    <p:extLst>
      <p:ext uri="{BB962C8B-B14F-4D97-AF65-F5344CB8AC3E}">
        <p14:creationId xmlns:p14="http://schemas.microsoft.com/office/powerpoint/2010/main" val="8284292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microsoft.com/office/2007/relationships/hdphoto" Target="../media/hdphoto1.wdp"/><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Platshållare för rubrik 1">
            <a:extLst>
              <a:ext uri="{FF2B5EF4-FFF2-40B4-BE49-F238E27FC236}">
                <a16:creationId xmlns:a16="http://schemas.microsoft.com/office/drawing/2014/main" id="{746F5354-B746-42D2-BE04-5C5444E5F803}"/>
              </a:ext>
            </a:extLst>
          </p:cNvPr>
          <p:cNvSpPr>
            <a:spLocks noGrp="1"/>
          </p:cNvSpPr>
          <p:nvPr>
            <p:ph type="title"/>
          </p:nvPr>
        </p:nvSpPr>
        <p:spPr>
          <a:xfrm>
            <a:off x="1778000" y="365125"/>
            <a:ext cx="9575800" cy="1325563"/>
          </a:xfrm>
          <a:prstGeom prst="rect">
            <a:avLst/>
          </a:prstGeom>
        </p:spPr>
        <p:txBody>
          <a:bodyPr vert="horz" lIns="91440" tIns="45720" rIns="91440" bIns="45720" rtlCol="0" anchor="ctr">
            <a:normAutofit/>
          </a:bodyPr>
          <a:lstStyle/>
          <a:p>
            <a:r>
              <a:rPr lang="sv-SE" dirty="0"/>
              <a:t>Klicka här för att ändra format</a:t>
            </a:r>
          </a:p>
        </p:txBody>
      </p:sp>
      <p:sp>
        <p:nvSpPr>
          <p:cNvPr id="8" name="Platshållare för text 2">
            <a:extLst>
              <a:ext uri="{FF2B5EF4-FFF2-40B4-BE49-F238E27FC236}">
                <a16:creationId xmlns:a16="http://schemas.microsoft.com/office/drawing/2014/main" id="{3304619E-CD3C-4633-AACF-BF9587D19801}"/>
              </a:ext>
            </a:extLst>
          </p:cNvPr>
          <p:cNvSpPr>
            <a:spLocks noGrp="1"/>
          </p:cNvSpPr>
          <p:nvPr>
            <p:ph type="body" idx="1"/>
          </p:nvPr>
        </p:nvSpPr>
        <p:spPr>
          <a:xfrm>
            <a:off x="1777999" y="1694561"/>
            <a:ext cx="9575799" cy="3955227"/>
          </a:xfrm>
          <a:prstGeom prst="rect">
            <a:avLst/>
          </a:prstGeom>
        </p:spPr>
        <p:txBody>
          <a:bodyPr vert="horz" lIns="91440" tIns="45720" rIns="91440" bIns="45720" rtlCol="0">
            <a:normAutofit/>
          </a:body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a:p>
            <a:pPr lvl="4"/>
            <a:r>
              <a:rPr lang="sv-SE" dirty="0"/>
              <a:t>Nivå fem</a:t>
            </a:r>
          </a:p>
        </p:txBody>
      </p:sp>
      <p:sp>
        <p:nvSpPr>
          <p:cNvPr id="9" name="Platshållare för datum 3">
            <a:extLst>
              <a:ext uri="{FF2B5EF4-FFF2-40B4-BE49-F238E27FC236}">
                <a16:creationId xmlns:a16="http://schemas.microsoft.com/office/drawing/2014/main" id="{C4CA27C0-6E53-44B2-AC9E-2FE5A34BC3F6}"/>
              </a:ext>
            </a:extLst>
          </p:cNvPr>
          <p:cNvSpPr>
            <a:spLocks noGrp="1"/>
          </p:cNvSpPr>
          <p:nvPr>
            <p:ph type="dt" sz="half" idx="2"/>
          </p:nvPr>
        </p:nvSpPr>
        <p:spPr>
          <a:xfrm>
            <a:off x="838200" y="6356350"/>
            <a:ext cx="939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9C5DA9-1119-4141-9A49-B394C8DEADF8}" type="datetimeFigureOut">
              <a:rPr lang="sv-SE" smtClean="0"/>
              <a:t>2023-04-06</a:t>
            </a:fld>
            <a:endParaRPr lang="sv-SE"/>
          </a:p>
        </p:txBody>
      </p:sp>
      <p:sp>
        <p:nvSpPr>
          <p:cNvPr id="10" name="textruta 9">
            <a:extLst>
              <a:ext uri="{FF2B5EF4-FFF2-40B4-BE49-F238E27FC236}">
                <a16:creationId xmlns:a16="http://schemas.microsoft.com/office/drawing/2014/main" id="{684C0D44-0AE2-406E-B510-81458E3C8526}"/>
              </a:ext>
            </a:extLst>
          </p:cNvPr>
          <p:cNvSpPr txBox="1"/>
          <p:nvPr userDrawn="1"/>
        </p:nvSpPr>
        <p:spPr>
          <a:xfrm>
            <a:off x="2905409" y="6106823"/>
            <a:ext cx="6381182" cy="584775"/>
          </a:xfrm>
          <a:prstGeom prst="rect">
            <a:avLst/>
          </a:prstGeom>
          <a:noFill/>
        </p:spPr>
        <p:txBody>
          <a:bodyPr wrap="square" rtlCol="0">
            <a:spAutoFit/>
          </a:bodyPr>
          <a:lstStyle/>
          <a:p>
            <a:pPr algn="ctr"/>
            <a:r>
              <a:rPr lang="sv-SE" sz="1600" b="1" i="0" dirty="0">
                <a:solidFill>
                  <a:schemeClr val="accent1"/>
                </a:solidFill>
              </a:rPr>
              <a:t>Gemensam IT samordningsfunktion</a:t>
            </a:r>
          </a:p>
          <a:p>
            <a:pPr algn="ctr"/>
            <a:r>
              <a:rPr lang="sv-SE" sz="1600" b="1" i="0" dirty="0">
                <a:solidFill>
                  <a:schemeClr val="accent1"/>
                </a:solidFill>
              </a:rPr>
              <a:t>49 kommuner i Västra Götaland</a:t>
            </a:r>
            <a:r>
              <a:rPr lang="sv-SE" sz="1600" b="1" i="0" baseline="0" dirty="0">
                <a:solidFill>
                  <a:schemeClr val="accent1"/>
                </a:solidFill>
              </a:rPr>
              <a:t> och Västra Götalandsregionen</a:t>
            </a:r>
            <a:endParaRPr lang="sv-SE" sz="1600" b="1" i="0" dirty="0">
              <a:solidFill>
                <a:schemeClr val="accent1"/>
              </a:solidFill>
            </a:endParaRPr>
          </a:p>
        </p:txBody>
      </p:sp>
      <p:pic>
        <p:nvPicPr>
          <p:cNvPr id="13" name="Bildobjekt 12">
            <a:extLst>
              <a:ext uri="{FF2B5EF4-FFF2-40B4-BE49-F238E27FC236}">
                <a16:creationId xmlns:a16="http://schemas.microsoft.com/office/drawing/2014/main" id="{A839AF84-DBBE-416B-B99B-A5A65596578E}"/>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9996866" y="5892574"/>
            <a:ext cx="2053604" cy="416430"/>
          </a:xfrm>
          <a:prstGeom prst="rect">
            <a:avLst/>
          </a:prstGeom>
        </p:spPr>
      </p:pic>
      <p:grpSp>
        <p:nvGrpSpPr>
          <p:cNvPr id="14" name="Grupp 13">
            <a:extLst>
              <a:ext uri="{FF2B5EF4-FFF2-40B4-BE49-F238E27FC236}">
                <a16:creationId xmlns:a16="http://schemas.microsoft.com/office/drawing/2014/main" id="{935868FB-78CD-406B-8DBF-06EAC60BBE16}"/>
              </a:ext>
            </a:extLst>
          </p:cNvPr>
          <p:cNvGrpSpPr/>
          <p:nvPr userDrawn="1"/>
        </p:nvGrpSpPr>
        <p:grpSpPr>
          <a:xfrm>
            <a:off x="287337" y="190500"/>
            <a:ext cx="1135063" cy="1545292"/>
            <a:chOff x="287337" y="190500"/>
            <a:chExt cx="1135063" cy="1545292"/>
          </a:xfrm>
        </p:grpSpPr>
        <p:pic>
          <p:nvPicPr>
            <p:cNvPr id="15" name="Bildobjekt 14">
              <a:extLst>
                <a:ext uri="{FF2B5EF4-FFF2-40B4-BE49-F238E27FC236}">
                  <a16:creationId xmlns:a16="http://schemas.microsoft.com/office/drawing/2014/main" id="{B36ACB70-BEE2-4A7A-A448-E1A8D95DB7C9}"/>
                </a:ext>
              </a:extLst>
            </p:cNvPr>
            <p:cNvPicPr>
              <a:picLocks noChangeAspect="1"/>
            </p:cNvPicPr>
            <p:nvPr userDrawn="1"/>
          </p:nvPicPr>
          <p:blipFill>
            <a:blip r:embed="rId14" cstate="print">
              <a:extLst>
                <a:ext uri="{BEBA8EAE-BF5A-486C-A8C5-ECC9F3942E4B}">
                  <a14:imgProps xmlns:a14="http://schemas.microsoft.com/office/drawing/2010/main">
                    <a14:imgLayer r:embed="rId15">
                      <a14:imgEffect>
                        <a14:backgroundRemoval t="0" b="100000" l="0" r="100000"/>
                      </a14:imgEffect>
                    </a14:imgLayer>
                  </a14:imgProps>
                </a:ext>
                <a:ext uri="{28A0092B-C50C-407E-A947-70E740481C1C}">
                  <a14:useLocalDpi xmlns:a14="http://schemas.microsoft.com/office/drawing/2010/main" val="0"/>
                </a:ext>
              </a:extLst>
            </a:blip>
            <a:stretch>
              <a:fillRect/>
            </a:stretch>
          </p:blipFill>
          <p:spPr>
            <a:xfrm>
              <a:off x="287337" y="190500"/>
              <a:ext cx="1135063" cy="1408273"/>
            </a:xfrm>
            <a:prstGeom prst="rect">
              <a:avLst/>
            </a:prstGeom>
          </p:spPr>
        </p:pic>
        <p:sp>
          <p:nvSpPr>
            <p:cNvPr id="16" name="textruta 15">
              <a:extLst>
                <a:ext uri="{FF2B5EF4-FFF2-40B4-BE49-F238E27FC236}">
                  <a16:creationId xmlns:a16="http://schemas.microsoft.com/office/drawing/2014/main" id="{09C11055-E7CE-4770-BE45-9B1E915050B8}"/>
                </a:ext>
              </a:extLst>
            </p:cNvPr>
            <p:cNvSpPr txBox="1"/>
            <p:nvPr userDrawn="1"/>
          </p:nvSpPr>
          <p:spPr>
            <a:xfrm>
              <a:off x="287337" y="1027906"/>
              <a:ext cx="1135063" cy="707886"/>
            </a:xfrm>
            <a:prstGeom prst="rect">
              <a:avLst/>
            </a:prstGeom>
            <a:noFill/>
          </p:spPr>
          <p:txBody>
            <a:bodyPr wrap="square" rtlCol="0">
              <a:spAutoFit/>
            </a:bodyPr>
            <a:lstStyle/>
            <a:p>
              <a:pPr algn="ctr"/>
              <a:r>
                <a:rPr lang="sv-SE" sz="4000" b="0" dirty="0">
                  <a:solidFill>
                    <a:schemeClr val="accent1"/>
                  </a:solidFill>
                  <a:latin typeface="+mn-lt"/>
                </a:rPr>
                <a:t>GITS</a:t>
              </a:r>
            </a:p>
          </p:txBody>
        </p:sp>
      </p:grpSp>
      <p:pic>
        <p:nvPicPr>
          <p:cNvPr id="17" name="Bildobjekt 16">
            <a:extLst>
              <a:ext uri="{FF2B5EF4-FFF2-40B4-BE49-F238E27FC236}">
                <a16:creationId xmlns:a16="http://schemas.microsoft.com/office/drawing/2014/main" id="{D4CC54E8-2A85-4676-96B6-052725008648}"/>
              </a:ext>
            </a:extLst>
          </p:cNvPr>
          <p:cNvPicPr/>
          <p:nvPr userDrawn="1"/>
        </p:nvPicPr>
        <p:blipFill>
          <a:blip r:embed="rId16" cstate="print">
            <a:extLst>
              <a:ext uri="{28A0092B-C50C-407E-A947-70E740481C1C}">
                <a14:useLocalDpi xmlns:a14="http://schemas.microsoft.com/office/drawing/2010/main" val="0"/>
              </a:ext>
            </a:extLst>
          </a:blip>
          <a:stretch>
            <a:fillRect/>
          </a:stretch>
        </p:blipFill>
        <p:spPr bwMode="auto">
          <a:xfrm>
            <a:off x="10055055" y="6338135"/>
            <a:ext cx="1582379" cy="467396"/>
          </a:xfrm>
          <a:prstGeom prst="rect">
            <a:avLst/>
          </a:prstGeom>
          <a:noFill/>
        </p:spPr>
      </p:pic>
    </p:spTree>
    <p:extLst>
      <p:ext uri="{BB962C8B-B14F-4D97-AF65-F5344CB8AC3E}">
        <p14:creationId xmlns:p14="http://schemas.microsoft.com/office/powerpoint/2010/main" val="17759406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8.xml"/><Relationship Id="rId4" Type="http://schemas.openxmlformats.org/officeDocument/2006/relationships/image" Target="../media/image11.emf"/></Relationships>
</file>

<file path=ppt/slides/_rels/slide30.xml.rels><?xml version="1.0" encoding="UTF-8" standalone="yes"?>
<Relationships xmlns="http://schemas.openxmlformats.org/package/2006/relationships"><Relationship Id="rId3" Type="http://schemas.openxmlformats.org/officeDocument/2006/relationships/hyperlink" Target="mailto:info.samsa@vgregion.se" TargetMode="External"/><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8" Type="http://schemas.openxmlformats.org/officeDocument/2006/relationships/slide" Target="slide22.xml"/><Relationship Id="rId3" Type="http://schemas.openxmlformats.org/officeDocument/2006/relationships/slide" Target="slide5.xml"/><Relationship Id="rId7" Type="http://schemas.openxmlformats.org/officeDocument/2006/relationships/slide" Target="slide21.xml"/><Relationship Id="rId12" Type="http://schemas.openxmlformats.org/officeDocument/2006/relationships/slide" Target="slide29.xml"/><Relationship Id="rId2" Type="http://schemas.openxmlformats.org/officeDocument/2006/relationships/notesSlide" Target="../notesSlides/notesSlide1.xml"/><Relationship Id="rId1" Type="http://schemas.openxmlformats.org/officeDocument/2006/relationships/slideLayout" Target="../slideLayouts/slideLayout8.xml"/><Relationship Id="rId6" Type="http://schemas.openxmlformats.org/officeDocument/2006/relationships/slide" Target="slide15.xml"/><Relationship Id="rId11" Type="http://schemas.openxmlformats.org/officeDocument/2006/relationships/slide" Target="slide28.xml"/><Relationship Id="rId5" Type="http://schemas.openxmlformats.org/officeDocument/2006/relationships/slide" Target="slide9.xml"/><Relationship Id="rId10" Type="http://schemas.openxmlformats.org/officeDocument/2006/relationships/slide" Target="slide27.xml"/><Relationship Id="rId4" Type="http://schemas.openxmlformats.org/officeDocument/2006/relationships/slide" Target="slide8.xml"/><Relationship Id="rId9" Type="http://schemas.openxmlformats.org/officeDocument/2006/relationships/slide" Target="slide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ruta 5">
            <a:extLst>
              <a:ext uri="{FF2B5EF4-FFF2-40B4-BE49-F238E27FC236}">
                <a16:creationId xmlns:a16="http://schemas.microsoft.com/office/drawing/2014/main" id="{E189D881-527A-44FB-97D7-E2A01918A2FD}"/>
              </a:ext>
            </a:extLst>
          </p:cNvPr>
          <p:cNvSpPr txBox="1"/>
          <p:nvPr/>
        </p:nvSpPr>
        <p:spPr>
          <a:xfrm>
            <a:off x="255277" y="5890953"/>
            <a:ext cx="3168112" cy="707886"/>
          </a:xfrm>
          <a:prstGeom prst="rect">
            <a:avLst/>
          </a:prstGeom>
          <a:noFill/>
        </p:spPr>
        <p:txBody>
          <a:bodyPr wrap="square" rtlCol="0">
            <a:spAutoFit/>
          </a:bodyPr>
          <a:lstStyle/>
          <a:p>
            <a:r>
              <a:rPr lang="sv-SE" sz="1000" dirty="0"/>
              <a:t>Version </a:t>
            </a:r>
            <a:r>
              <a:rPr lang="sv-SE" sz="1000" dirty="0">
                <a:solidFill>
                  <a:srgbClr val="FF0000"/>
                </a:solidFill>
              </a:rPr>
              <a:t>1</a:t>
            </a:r>
          </a:p>
          <a:p>
            <a:r>
              <a:rPr lang="sv-SE" sz="1000" dirty="0">
                <a:solidFill>
                  <a:srgbClr val="FF0000"/>
                </a:solidFill>
              </a:rPr>
              <a:t>2023-04-06</a:t>
            </a:r>
          </a:p>
          <a:p>
            <a:r>
              <a:rPr lang="sv-SE" sz="1000" dirty="0"/>
              <a:t>Presentationen anpassad enligt </a:t>
            </a:r>
            <a:r>
              <a:rPr lang="sv-SE" sz="1000" dirty="0" err="1"/>
              <a:t>VGRs</a:t>
            </a:r>
            <a:r>
              <a:rPr lang="sv-SE" sz="1000" dirty="0"/>
              <a:t> krav på digital tillgänglighet.</a:t>
            </a:r>
          </a:p>
        </p:txBody>
      </p:sp>
      <p:sp>
        <p:nvSpPr>
          <p:cNvPr id="3" name="Underrubrik 2">
            <a:extLst>
              <a:ext uri="{FF2B5EF4-FFF2-40B4-BE49-F238E27FC236}">
                <a16:creationId xmlns:a16="http://schemas.microsoft.com/office/drawing/2014/main" id="{CEDE94C6-E3CE-424E-B1F6-DA869BB07344}"/>
              </a:ext>
            </a:extLst>
          </p:cNvPr>
          <p:cNvSpPr>
            <a:spLocks noGrp="1"/>
          </p:cNvSpPr>
          <p:nvPr>
            <p:ph type="subTitle" idx="1"/>
          </p:nvPr>
        </p:nvSpPr>
        <p:spPr>
          <a:xfrm>
            <a:off x="1325880" y="4480182"/>
            <a:ext cx="9864089" cy="1655762"/>
          </a:xfrm>
        </p:spPr>
        <p:txBody>
          <a:bodyPr>
            <a:normAutofit lnSpcReduction="10000"/>
          </a:bodyPr>
          <a:lstStyle/>
          <a:p>
            <a:r>
              <a:rPr lang="sv-SE" sz="2000" dirty="0"/>
              <a:t>kopplad till </a:t>
            </a:r>
            <a:br>
              <a:rPr lang="sv-SE" dirty="0"/>
            </a:br>
            <a:r>
              <a:rPr lang="sv-SE" dirty="0"/>
              <a:t>Överenskommelse mellan Västra Götalands kommuner och Västra Götalandsregionen om samverkan vid in- och utskrivning från sluten </a:t>
            </a:r>
            <a:br>
              <a:rPr lang="sv-SE" dirty="0"/>
            </a:br>
            <a:r>
              <a:rPr lang="sv-SE" dirty="0"/>
              <a:t>hälso- och sjukvård samt Riktlinje för samordnad individuell plan (SIP) i Västra Götaland.</a:t>
            </a:r>
          </a:p>
          <a:p>
            <a:endParaRPr lang="sv-SE" dirty="0"/>
          </a:p>
        </p:txBody>
      </p:sp>
      <p:sp>
        <p:nvSpPr>
          <p:cNvPr id="2" name="Rubrik 1">
            <a:extLst>
              <a:ext uri="{FF2B5EF4-FFF2-40B4-BE49-F238E27FC236}">
                <a16:creationId xmlns:a16="http://schemas.microsoft.com/office/drawing/2014/main" id="{30B5B266-2AD1-45C2-9CD3-91D0DBEA5B6E}"/>
              </a:ext>
            </a:extLst>
          </p:cNvPr>
          <p:cNvSpPr>
            <a:spLocks noGrp="1"/>
          </p:cNvSpPr>
          <p:nvPr>
            <p:ph type="ctrTitle"/>
          </p:nvPr>
        </p:nvSpPr>
        <p:spPr>
          <a:xfrm>
            <a:off x="1434737" y="1486729"/>
            <a:ext cx="9864089" cy="2372967"/>
          </a:xfrm>
        </p:spPr>
        <p:txBody>
          <a:bodyPr>
            <a:normAutofit fontScale="90000"/>
          </a:bodyPr>
          <a:lstStyle/>
          <a:p>
            <a:r>
              <a:rPr lang="sv-SE" dirty="0"/>
              <a:t>Indikatorer för processuppföljning</a:t>
            </a:r>
            <a:br>
              <a:rPr lang="sv-SE" dirty="0"/>
            </a:br>
            <a:r>
              <a:rPr lang="sv-SE" dirty="0"/>
              <a:t>mars 2023</a:t>
            </a:r>
            <a:br>
              <a:rPr lang="sv-SE" dirty="0"/>
            </a:br>
            <a:endParaRPr lang="sv-SE" dirty="0"/>
          </a:p>
        </p:txBody>
      </p:sp>
    </p:spTree>
    <p:extLst>
      <p:ext uri="{BB962C8B-B14F-4D97-AF65-F5344CB8AC3E}">
        <p14:creationId xmlns:p14="http://schemas.microsoft.com/office/powerpoint/2010/main" val="17084752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ruta 3">
            <a:extLst>
              <a:ext uri="{FF2B5EF4-FFF2-40B4-BE49-F238E27FC236}">
                <a16:creationId xmlns:a16="http://schemas.microsoft.com/office/drawing/2014/main" id="{02DEE012-8E09-43C2-9764-716A0A37ECAC}"/>
              </a:ext>
            </a:extLst>
          </p:cNvPr>
          <p:cNvSpPr txBox="1"/>
          <p:nvPr/>
        </p:nvSpPr>
        <p:spPr>
          <a:xfrm>
            <a:off x="1398567" y="5214591"/>
            <a:ext cx="10642804" cy="1600438"/>
          </a:xfrm>
          <a:prstGeom prst="rect">
            <a:avLst/>
          </a:prstGeom>
          <a:noFill/>
        </p:spPr>
        <p:txBody>
          <a:bodyPr wrap="square" rtlCol="0">
            <a:spAutoFit/>
          </a:bodyPr>
          <a:lstStyle/>
          <a:p>
            <a:r>
              <a:rPr lang="sv-SE" sz="1100" dirty="0"/>
              <a:t>Vårdtid för de ärenden där patienten skrevs ut från en somatisk avdelning. </a:t>
            </a:r>
          </a:p>
          <a:p>
            <a:endParaRPr lang="sv-SE" sz="1100" dirty="0"/>
          </a:p>
          <a:p>
            <a:r>
              <a:rPr lang="sv-SE" sz="1100" dirty="0"/>
              <a:t>För de patienter som varit inskrivna i slutenvården och där samverkan skett med kommun och/eller primärvård (= har hanterats i IT-tjänsten SAMSA) och som sedan skrivits ut från </a:t>
            </a:r>
            <a:br>
              <a:rPr lang="sv-SE" sz="1100" dirty="0"/>
            </a:br>
            <a:r>
              <a:rPr lang="sv-SE" sz="1100" dirty="0"/>
              <a:t>slutenvården under viss kalendermånad, beräknas medelvärdet av de dagar som patienten varit kvar på sjukhuset efter att Meddelande om utskrivningsklar skickats från sjukhuset.</a:t>
            </a:r>
          </a:p>
          <a:p>
            <a:r>
              <a:rPr lang="sv-SE" sz="1100" dirty="0"/>
              <a:t>Samtliga ärenden i valt tidsintervall och för valda enheter ingår i beräkningen. De ärenden som har en negativ ledtid ingår i medelvärdet med noll dagar. Beräkningen har gjorts på samma sätt sedan november 2020</a:t>
            </a:r>
          </a:p>
          <a:p>
            <a:endParaRPr lang="sv-SE" sz="1100" dirty="0"/>
          </a:p>
          <a:p>
            <a:r>
              <a:rPr lang="sv-SE" sz="1100" b="1" dirty="0"/>
              <a:t>Total vårdtid enligt SAMSA </a:t>
            </a:r>
            <a:r>
              <a:rPr lang="sv-SE" sz="1100" dirty="0"/>
              <a:t>visar </a:t>
            </a:r>
            <a:r>
              <a:rPr lang="sv-SE" sz="1100" u="sng" dirty="0"/>
              <a:t>median-värdet</a:t>
            </a:r>
            <a:r>
              <a:rPr lang="sv-SE" sz="1100" dirty="0"/>
              <a:t> i kalenderdagar från inskrivning till utskrivning för ”SAMSA-patienter”, som skrevs ut i </a:t>
            </a:r>
            <a:r>
              <a:rPr lang="sv-SE" sz="1100" b="1" dirty="0"/>
              <a:t>mars. </a:t>
            </a:r>
            <a:br>
              <a:rPr lang="sv-SE" sz="1100" dirty="0">
                <a:solidFill>
                  <a:srgbClr val="FF0000"/>
                </a:solidFill>
              </a:rPr>
            </a:br>
            <a:endParaRPr lang="sv-SE" sz="1000" dirty="0">
              <a:solidFill>
                <a:srgbClr val="FF0000"/>
              </a:solidFill>
            </a:endParaRPr>
          </a:p>
        </p:txBody>
      </p:sp>
      <p:graphicFrame>
        <p:nvGraphicFramePr>
          <p:cNvPr id="3" name="Tabell 2">
            <a:extLst>
              <a:ext uri="{FF2B5EF4-FFF2-40B4-BE49-F238E27FC236}">
                <a16:creationId xmlns:a16="http://schemas.microsoft.com/office/drawing/2014/main" id="{24B86482-3440-446D-8513-6909E445D432}"/>
              </a:ext>
            </a:extLst>
          </p:cNvPr>
          <p:cNvGraphicFramePr>
            <a:graphicFrameLocks noGrp="1"/>
          </p:cNvGraphicFramePr>
          <p:nvPr>
            <p:extLst>
              <p:ext uri="{D42A27DB-BD31-4B8C-83A1-F6EECF244321}">
                <p14:modId xmlns:p14="http://schemas.microsoft.com/office/powerpoint/2010/main" val="3221030680"/>
              </p:ext>
            </p:extLst>
          </p:nvPr>
        </p:nvGraphicFramePr>
        <p:xfrm>
          <a:off x="1525771" y="1643409"/>
          <a:ext cx="9270001" cy="3133725"/>
        </p:xfrm>
        <a:graphic>
          <a:graphicData uri="http://schemas.openxmlformats.org/drawingml/2006/table">
            <a:tbl>
              <a:tblPr firstRow="1">
                <a:tableStyleId>{5C22544A-7EE6-4342-B048-85BDC9FD1C3A}</a:tableStyleId>
              </a:tblPr>
              <a:tblGrid>
                <a:gridCol w="3699372">
                  <a:extLst>
                    <a:ext uri="{9D8B030D-6E8A-4147-A177-3AD203B41FA5}">
                      <a16:colId xmlns:a16="http://schemas.microsoft.com/office/drawing/2014/main" val="337121404"/>
                    </a:ext>
                  </a:extLst>
                </a:gridCol>
                <a:gridCol w="1110275">
                  <a:extLst>
                    <a:ext uri="{9D8B030D-6E8A-4147-A177-3AD203B41FA5}">
                      <a16:colId xmlns:a16="http://schemas.microsoft.com/office/drawing/2014/main" val="4060819387"/>
                    </a:ext>
                  </a:extLst>
                </a:gridCol>
                <a:gridCol w="1115089">
                  <a:extLst>
                    <a:ext uri="{9D8B030D-6E8A-4147-A177-3AD203B41FA5}">
                      <a16:colId xmlns:a16="http://schemas.microsoft.com/office/drawing/2014/main" val="1638964786"/>
                    </a:ext>
                  </a:extLst>
                </a:gridCol>
                <a:gridCol w="1115089">
                  <a:extLst>
                    <a:ext uri="{9D8B030D-6E8A-4147-A177-3AD203B41FA5}">
                      <a16:colId xmlns:a16="http://schemas.microsoft.com/office/drawing/2014/main" val="489025341"/>
                    </a:ext>
                  </a:extLst>
                </a:gridCol>
                <a:gridCol w="489046">
                  <a:extLst>
                    <a:ext uri="{9D8B030D-6E8A-4147-A177-3AD203B41FA5}">
                      <a16:colId xmlns:a16="http://schemas.microsoft.com/office/drawing/2014/main" val="3736992531"/>
                    </a:ext>
                  </a:extLst>
                </a:gridCol>
                <a:gridCol w="1741130">
                  <a:extLst>
                    <a:ext uri="{9D8B030D-6E8A-4147-A177-3AD203B41FA5}">
                      <a16:colId xmlns:a16="http://schemas.microsoft.com/office/drawing/2014/main" val="3519220993"/>
                    </a:ext>
                  </a:extLst>
                </a:gridCol>
              </a:tblGrid>
              <a:tr h="113637">
                <a:tc>
                  <a:txBody>
                    <a:bodyPr/>
                    <a:lstStyle/>
                    <a:p>
                      <a:pPr algn="l" fontAlgn="b"/>
                      <a:r>
                        <a:rPr lang="sv-SE" sz="2000" b="1" u="none" strike="noStrike" dirty="0">
                          <a:effectLst/>
                        </a:rPr>
                        <a:t>Vårdtid som Utskrivningsklar</a:t>
                      </a:r>
                      <a:endParaRPr lang="sv-SE" sz="20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a:r>
                        <a:rPr lang="sv-SE" b="1" dirty="0"/>
                        <a:t>Jan 2023</a:t>
                      </a:r>
                    </a:p>
                  </a:txBody>
                  <a:tcPr marL="9525" marR="9525" marT="9525" marB="0" anchor="b"/>
                </a:tc>
                <a:tc>
                  <a:txBody>
                    <a:bodyPr/>
                    <a:lstStyle/>
                    <a:p>
                      <a:pPr algn="ctr"/>
                      <a:r>
                        <a:rPr lang="sv-SE" b="1" dirty="0"/>
                        <a:t>Feb 2023</a:t>
                      </a:r>
                    </a:p>
                  </a:txBody>
                  <a:tcPr marL="9525" marR="9525" marT="9525" marB="0" anchor="b"/>
                </a:tc>
                <a:tc>
                  <a:txBody>
                    <a:bodyPr/>
                    <a:lstStyle/>
                    <a:p>
                      <a:pPr algn="ctr"/>
                      <a:r>
                        <a:rPr lang="sv-SE" b="1" dirty="0"/>
                        <a:t>Mars 2023</a:t>
                      </a:r>
                    </a:p>
                  </a:txBody>
                  <a:tcPr marL="9525" marR="9525" marT="9525" marB="0" anchor="b"/>
                </a:tc>
                <a:tc>
                  <a:txBody>
                    <a:bodyPr/>
                    <a:lstStyle/>
                    <a:p>
                      <a:pPr algn="l" fontAlgn="b"/>
                      <a:endParaRPr lang="sv-SE" sz="2000" b="1" i="0" u="none" strike="noStrike" dirty="0">
                        <a:solidFill>
                          <a:srgbClr val="000000"/>
                        </a:solidFill>
                        <a:effectLst/>
                        <a:latin typeface="Calibri" panose="020F0502020204030204" pitchFamily="34" charset="0"/>
                      </a:endParaRPr>
                    </a:p>
                  </a:txBody>
                  <a:tcPr marL="9525" marR="9525" marT="9525" marB="0" anchor="b">
                    <a:solidFill>
                      <a:schemeClr val="bg1"/>
                    </a:solidFill>
                  </a:tcPr>
                </a:tc>
                <a:tc>
                  <a:txBody>
                    <a:bodyPr/>
                    <a:lstStyle/>
                    <a:p>
                      <a:pPr algn="ctr" fontAlgn="b"/>
                      <a:r>
                        <a:rPr lang="sv-SE" sz="2000" b="1" i="0" u="none" strike="noStrike" dirty="0">
                          <a:solidFill>
                            <a:schemeClr val="bg1"/>
                          </a:solidFill>
                          <a:effectLst/>
                          <a:latin typeface="Calibri" panose="020F0502020204030204" pitchFamily="34" charset="0"/>
                        </a:rPr>
                        <a:t>Total vårdtid  SAMSA ärenden </a:t>
                      </a:r>
                    </a:p>
                  </a:txBody>
                  <a:tcPr marL="9525" marR="9525" marT="9525" marB="0" anchor="b"/>
                </a:tc>
                <a:extLst>
                  <a:ext uri="{0D108BD9-81ED-4DB2-BD59-A6C34878D82A}">
                    <a16:rowId xmlns:a16="http://schemas.microsoft.com/office/drawing/2014/main" val="79809664"/>
                  </a:ext>
                </a:extLst>
              </a:tr>
              <a:tr h="243046">
                <a:tc>
                  <a:txBody>
                    <a:bodyPr/>
                    <a:lstStyle/>
                    <a:p>
                      <a:pPr algn="l" fontAlgn="b"/>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a:endParaRPr lang="sv-SE" b="1" dirty="0"/>
                    </a:p>
                  </a:txBody>
                  <a:tcPr marL="9525" marR="9525" marT="9525" marB="0" anchor="b"/>
                </a:tc>
                <a:tc>
                  <a:txBody>
                    <a:bodyPr/>
                    <a:lstStyle/>
                    <a:p>
                      <a:pPr algn="ctr"/>
                      <a:endParaRPr lang="sv-SE" b="1" dirty="0"/>
                    </a:p>
                  </a:txBody>
                  <a:tcPr marL="9525" marR="9525" marT="9525" marB="0" anchor="b"/>
                </a:tc>
                <a:tc>
                  <a:txBody>
                    <a:bodyPr/>
                    <a:lstStyle/>
                    <a:p>
                      <a:pPr algn="ctr"/>
                      <a:endParaRPr lang="sv-SE" b="1" dirty="0"/>
                    </a:p>
                  </a:txBody>
                  <a:tcPr marL="9525" marR="9525" marT="9525" marB="0" anchor="b"/>
                </a:tc>
                <a:tc>
                  <a:txBody>
                    <a:bodyPr/>
                    <a:lstStyle/>
                    <a:p>
                      <a:pPr algn="ctr" fontAlgn="b"/>
                      <a:endParaRPr lang="sv-SE" sz="1600" b="0" i="0" u="none" strike="noStrike" dirty="0">
                        <a:solidFill>
                          <a:srgbClr val="000000"/>
                        </a:solidFill>
                        <a:effectLst/>
                        <a:latin typeface="Calibri" panose="020F0502020204030204" pitchFamily="34" charset="0"/>
                      </a:endParaRPr>
                    </a:p>
                  </a:txBody>
                  <a:tcPr marL="9525" marR="9525" marT="9525"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1800" b="1" i="0" u="none" strike="noStrike" dirty="0">
                          <a:solidFill>
                            <a:schemeClr val="tx1"/>
                          </a:solidFill>
                          <a:effectLst/>
                          <a:latin typeface="Calibri" panose="020F0502020204030204" pitchFamily="34" charset="0"/>
                        </a:rPr>
                        <a:t>Mars 2023</a:t>
                      </a:r>
                    </a:p>
                  </a:txBody>
                  <a:tcPr marL="9525" marR="9525" marT="9525" marB="0" anchor="b"/>
                </a:tc>
                <a:extLst>
                  <a:ext uri="{0D108BD9-81ED-4DB2-BD59-A6C34878D82A}">
                    <a16:rowId xmlns:a16="http://schemas.microsoft.com/office/drawing/2014/main" val="1291072618"/>
                  </a:ext>
                </a:extLst>
              </a:tr>
              <a:tr h="258497">
                <a:tc>
                  <a:txBody>
                    <a:bodyPr/>
                    <a:lstStyle/>
                    <a:p>
                      <a:pPr algn="l" fontAlgn="b"/>
                      <a:r>
                        <a:rPr lang="sv-SE" sz="2000" u="none" strike="noStrike" dirty="0">
                          <a:effectLst/>
                        </a:rPr>
                        <a:t>Alingsås Lasarett</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sv-SE" sz="2000" b="0" i="0" u="none" strike="noStrike" dirty="0">
                          <a:solidFill>
                            <a:srgbClr val="000000"/>
                          </a:solidFill>
                          <a:effectLst/>
                          <a:latin typeface="Calibri" panose="020F0502020204030204" pitchFamily="34" charset="0"/>
                        </a:rPr>
                        <a:t>1,3</a:t>
                      </a:r>
                    </a:p>
                  </a:txBody>
                  <a:tcPr marL="9525" marR="9525" marT="9525"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1,1</a:t>
                      </a:r>
                    </a:p>
                  </a:txBody>
                  <a:tcPr marL="9525" marR="9525" marT="9525" marB="0" anchor="b"/>
                </a:tc>
                <a:tc>
                  <a:txBody>
                    <a:bodyPr/>
                    <a:lstStyle/>
                    <a:p>
                      <a:pPr algn="ctr" fontAlgn="b"/>
                      <a:r>
                        <a:rPr lang="sv-SE" sz="2000" b="0" i="0" u="none" strike="noStrike" kern="1200" dirty="0">
                          <a:solidFill>
                            <a:srgbClr val="000000"/>
                          </a:solidFill>
                          <a:effectLst/>
                          <a:latin typeface="Calibri" panose="020F0502020204030204" pitchFamily="34" charset="0"/>
                          <a:ea typeface="+mn-ea"/>
                          <a:cs typeface="+mn-cs"/>
                        </a:rPr>
                        <a:t>1,3</a:t>
                      </a:r>
                    </a:p>
                  </a:txBody>
                  <a:tcPr marL="9525" marR="9525" marT="9525" marB="0" anchor="b"/>
                </a:tc>
                <a:tc>
                  <a:txBody>
                    <a:bodyPr/>
                    <a:lstStyle/>
                    <a:p>
                      <a:pPr algn="r" fontAlgn="b"/>
                      <a:endParaRPr lang="sv-SE" sz="1100" b="0" i="0" u="none" strike="noStrike" dirty="0">
                        <a:solidFill>
                          <a:srgbClr val="000000"/>
                        </a:solidFill>
                        <a:effectLst/>
                        <a:latin typeface="Calibri" panose="020F0502020204030204" pitchFamily="34" charset="0"/>
                      </a:endParaRPr>
                    </a:p>
                  </a:txBody>
                  <a:tcPr marL="6350" marR="6350" marT="6350" marB="0" anchor="b">
                    <a:solidFill>
                      <a:schemeClr val="bg1"/>
                    </a:solidFill>
                  </a:tcPr>
                </a:tc>
                <a:tc>
                  <a:txBody>
                    <a:bodyPr/>
                    <a:lstStyle/>
                    <a:p>
                      <a:pPr marL="0" algn="ctr" defTabSz="914400" rtl="0" eaLnBrk="1" fontAlgn="b" latinLnBrk="0" hangingPunct="1"/>
                      <a:r>
                        <a:rPr lang="sv-SE" sz="2000" b="0" i="0" u="none" strike="noStrike" kern="1200" dirty="0">
                          <a:solidFill>
                            <a:schemeClr val="tx1"/>
                          </a:solidFill>
                          <a:effectLst/>
                          <a:latin typeface="Calibri" panose="020F0502020204030204" pitchFamily="34" charset="0"/>
                          <a:ea typeface="+mn-ea"/>
                          <a:cs typeface="+mn-cs"/>
                        </a:rPr>
                        <a:t>7 dagar</a:t>
                      </a:r>
                    </a:p>
                  </a:txBody>
                  <a:tcPr marL="0" marR="0" marT="0" marB="0" anchor="b"/>
                </a:tc>
                <a:extLst>
                  <a:ext uri="{0D108BD9-81ED-4DB2-BD59-A6C34878D82A}">
                    <a16:rowId xmlns:a16="http://schemas.microsoft.com/office/drawing/2014/main" val="4039929456"/>
                  </a:ext>
                </a:extLst>
              </a:tr>
              <a:tr h="258497">
                <a:tc>
                  <a:txBody>
                    <a:bodyPr/>
                    <a:lstStyle/>
                    <a:p>
                      <a:pPr algn="l" fontAlgn="b"/>
                      <a:r>
                        <a:rPr lang="sv-SE" sz="2000" u="none" strike="noStrike" dirty="0">
                          <a:effectLst/>
                        </a:rPr>
                        <a:t>Kungälvs Sjukhus</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sv-SE" sz="2000" b="0" i="0" u="none" strike="noStrike" dirty="0">
                          <a:solidFill>
                            <a:srgbClr val="000000"/>
                          </a:solidFill>
                          <a:effectLst/>
                          <a:latin typeface="Calibri" panose="020F0502020204030204" pitchFamily="34" charset="0"/>
                        </a:rPr>
                        <a:t>1,6</a:t>
                      </a:r>
                    </a:p>
                  </a:txBody>
                  <a:tcPr marL="9525" marR="9525" marT="9525"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2,0</a:t>
                      </a:r>
                    </a:p>
                  </a:txBody>
                  <a:tcPr marL="9525" marR="9525" marT="9525" marB="0" anchor="b"/>
                </a:tc>
                <a:tc>
                  <a:txBody>
                    <a:bodyPr/>
                    <a:lstStyle/>
                    <a:p>
                      <a:pPr algn="ctr" fontAlgn="b"/>
                      <a:r>
                        <a:rPr lang="sv-SE" sz="2000" b="0" i="0" u="none" strike="noStrike" kern="1200" dirty="0">
                          <a:solidFill>
                            <a:srgbClr val="000000"/>
                          </a:solidFill>
                          <a:effectLst/>
                          <a:latin typeface="Calibri" panose="020F0502020204030204" pitchFamily="34" charset="0"/>
                          <a:ea typeface="+mn-ea"/>
                          <a:cs typeface="+mn-cs"/>
                        </a:rPr>
                        <a:t>1,4</a:t>
                      </a:r>
                    </a:p>
                  </a:txBody>
                  <a:tcPr marL="9525" marR="9525" marT="9525" marB="0" anchor="b"/>
                </a:tc>
                <a:tc>
                  <a:txBody>
                    <a:bodyPr/>
                    <a:lstStyle/>
                    <a:p>
                      <a:pPr algn="r" fontAlgn="b"/>
                      <a:endParaRPr lang="sv-SE" sz="1100" b="0" i="0" u="none" strike="noStrike" dirty="0">
                        <a:solidFill>
                          <a:srgbClr val="000000"/>
                        </a:solidFill>
                        <a:effectLst/>
                        <a:latin typeface="Calibri" panose="020F0502020204030204" pitchFamily="34" charset="0"/>
                      </a:endParaRPr>
                    </a:p>
                  </a:txBody>
                  <a:tcPr marL="6350" marR="6350" marT="6350"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2000" b="0" i="0" u="none" strike="noStrike" kern="1200" dirty="0">
                          <a:solidFill>
                            <a:schemeClr val="tx1"/>
                          </a:solidFill>
                          <a:effectLst/>
                          <a:latin typeface="Calibri" panose="020F0502020204030204" pitchFamily="34" charset="0"/>
                          <a:ea typeface="+mn-ea"/>
                          <a:cs typeface="+mn-cs"/>
                        </a:rPr>
                        <a:t>8 dagar</a:t>
                      </a:r>
                    </a:p>
                  </a:txBody>
                  <a:tcPr marL="0" marR="0" marT="0" marB="0" anchor="b"/>
                </a:tc>
                <a:extLst>
                  <a:ext uri="{0D108BD9-81ED-4DB2-BD59-A6C34878D82A}">
                    <a16:rowId xmlns:a16="http://schemas.microsoft.com/office/drawing/2014/main" val="3549782564"/>
                  </a:ext>
                </a:extLst>
              </a:tr>
              <a:tr h="258497">
                <a:tc>
                  <a:txBody>
                    <a:bodyPr/>
                    <a:lstStyle/>
                    <a:p>
                      <a:pPr algn="l" fontAlgn="b"/>
                      <a:r>
                        <a:rPr lang="sv-SE" sz="2000" u="none" strike="noStrike" dirty="0">
                          <a:effectLst/>
                        </a:rPr>
                        <a:t>NU-sjukvården</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sv-SE" sz="2000" b="0" i="0" u="none" strike="noStrike" dirty="0">
                          <a:solidFill>
                            <a:srgbClr val="000000"/>
                          </a:solidFill>
                          <a:effectLst/>
                          <a:latin typeface="Calibri" panose="020F0502020204030204" pitchFamily="34" charset="0"/>
                        </a:rPr>
                        <a:t>1,9</a:t>
                      </a:r>
                    </a:p>
                  </a:txBody>
                  <a:tcPr marL="9525" marR="9525" marT="9525"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1,8</a:t>
                      </a:r>
                    </a:p>
                  </a:txBody>
                  <a:tcPr marL="9525" marR="9525" marT="9525" marB="0" anchor="b"/>
                </a:tc>
                <a:tc>
                  <a:txBody>
                    <a:bodyPr/>
                    <a:lstStyle/>
                    <a:p>
                      <a:pPr algn="ctr" fontAlgn="b"/>
                      <a:r>
                        <a:rPr lang="sv-SE" sz="2000" b="0" i="0" u="none" strike="noStrike" kern="1200" dirty="0">
                          <a:solidFill>
                            <a:srgbClr val="000000"/>
                          </a:solidFill>
                          <a:effectLst/>
                          <a:latin typeface="Calibri" panose="020F0502020204030204" pitchFamily="34" charset="0"/>
                          <a:ea typeface="+mn-ea"/>
                          <a:cs typeface="+mn-cs"/>
                        </a:rPr>
                        <a:t>1,8</a:t>
                      </a:r>
                    </a:p>
                  </a:txBody>
                  <a:tcPr marL="9525" marR="9525" marT="9525" marB="0" anchor="b"/>
                </a:tc>
                <a:tc>
                  <a:txBody>
                    <a:bodyPr/>
                    <a:lstStyle/>
                    <a:p>
                      <a:pPr algn="r" fontAlgn="b"/>
                      <a:endParaRPr lang="sv-SE" sz="1100" b="0" i="0" u="none" strike="noStrike" dirty="0">
                        <a:solidFill>
                          <a:srgbClr val="000000"/>
                        </a:solidFill>
                        <a:effectLst/>
                        <a:latin typeface="Calibri" panose="020F0502020204030204" pitchFamily="34" charset="0"/>
                      </a:endParaRPr>
                    </a:p>
                  </a:txBody>
                  <a:tcPr marL="6350" marR="6350" marT="6350"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2000" b="0" i="0" u="none" strike="noStrike" kern="1200" dirty="0">
                          <a:solidFill>
                            <a:schemeClr val="tx1"/>
                          </a:solidFill>
                          <a:effectLst/>
                          <a:latin typeface="Calibri" panose="020F0502020204030204" pitchFamily="34" charset="0"/>
                          <a:ea typeface="+mn-ea"/>
                          <a:cs typeface="+mn-cs"/>
                        </a:rPr>
                        <a:t>7 dagar</a:t>
                      </a:r>
                    </a:p>
                  </a:txBody>
                  <a:tcPr marL="0" marR="0" marT="0" marB="0" anchor="b"/>
                </a:tc>
                <a:extLst>
                  <a:ext uri="{0D108BD9-81ED-4DB2-BD59-A6C34878D82A}">
                    <a16:rowId xmlns:a16="http://schemas.microsoft.com/office/drawing/2014/main" val="4229674076"/>
                  </a:ext>
                </a:extLst>
              </a:tr>
              <a:tr h="258497">
                <a:tc>
                  <a:txBody>
                    <a:bodyPr/>
                    <a:lstStyle/>
                    <a:p>
                      <a:pPr algn="l" fontAlgn="b"/>
                      <a:r>
                        <a:rPr lang="sv-SE" sz="2000" u="none" strike="noStrike" dirty="0">
                          <a:effectLst/>
                        </a:rPr>
                        <a:t>Sahlgrenska Universitetssjukhus</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sv-SE" sz="2000" b="0" i="0" u="none" strike="noStrike" dirty="0">
                          <a:solidFill>
                            <a:srgbClr val="000000"/>
                          </a:solidFill>
                          <a:effectLst/>
                          <a:latin typeface="Calibri" panose="020F0502020204030204" pitchFamily="34" charset="0"/>
                        </a:rPr>
                        <a:t>2,0</a:t>
                      </a:r>
                    </a:p>
                  </a:txBody>
                  <a:tcPr marL="9525" marR="9525" marT="9525"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1,8</a:t>
                      </a:r>
                    </a:p>
                  </a:txBody>
                  <a:tcPr marL="9525" marR="9525" marT="9525" marB="0" anchor="b"/>
                </a:tc>
                <a:tc>
                  <a:txBody>
                    <a:bodyPr/>
                    <a:lstStyle/>
                    <a:p>
                      <a:pPr algn="ctr" fontAlgn="b"/>
                      <a:r>
                        <a:rPr lang="sv-SE" sz="2000" b="0" i="0" u="none" strike="noStrike" kern="1200" dirty="0">
                          <a:solidFill>
                            <a:srgbClr val="000000"/>
                          </a:solidFill>
                          <a:effectLst/>
                          <a:latin typeface="Calibri" panose="020F0502020204030204" pitchFamily="34" charset="0"/>
                          <a:ea typeface="+mn-ea"/>
                          <a:cs typeface="+mn-cs"/>
                        </a:rPr>
                        <a:t>2,3</a:t>
                      </a:r>
                    </a:p>
                  </a:txBody>
                  <a:tcPr marL="9525" marR="9525" marT="9525" marB="0" anchor="b"/>
                </a:tc>
                <a:tc>
                  <a:txBody>
                    <a:bodyPr/>
                    <a:lstStyle/>
                    <a:p>
                      <a:pPr algn="r" fontAlgn="b"/>
                      <a:endParaRPr lang="sv-SE" sz="1100" b="0" i="0" u="none" strike="noStrike" dirty="0">
                        <a:solidFill>
                          <a:srgbClr val="000000"/>
                        </a:solidFill>
                        <a:effectLst/>
                        <a:latin typeface="Calibri" panose="020F0502020204030204" pitchFamily="34" charset="0"/>
                      </a:endParaRPr>
                    </a:p>
                  </a:txBody>
                  <a:tcPr marL="6350" marR="6350" marT="6350"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2000" b="0" i="0" u="none" strike="noStrike" kern="1200" dirty="0">
                          <a:solidFill>
                            <a:schemeClr val="tx1"/>
                          </a:solidFill>
                          <a:effectLst/>
                          <a:latin typeface="Calibri" panose="020F0502020204030204" pitchFamily="34" charset="0"/>
                          <a:ea typeface="+mn-ea"/>
                          <a:cs typeface="+mn-cs"/>
                        </a:rPr>
                        <a:t>9 dagar</a:t>
                      </a:r>
                    </a:p>
                  </a:txBody>
                  <a:tcPr marL="0" marR="0" marT="0" marB="0" anchor="b"/>
                </a:tc>
                <a:extLst>
                  <a:ext uri="{0D108BD9-81ED-4DB2-BD59-A6C34878D82A}">
                    <a16:rowId xmlns:a16="http://schemas.microsoft.com/office/drawing/2014/main" val="1621806041"/>
                  </a:ext>
                </a:extLst>
              </a:tr>
              <a:tr h="258497">
                <a:tc>
                  <a:txBody>
                    <a:bodyPr/>
                    <a:lstStyle/>
                    <a:p>
                      <a:pPr algn="l" fontAlgn="b"/>
                      <a:r>
                        <a:rPr lang="sv-SE" sz="2000" u="none" strike="noStrike" dirty="0">
                          <a:effectLst/>
                        </a:rPr>
                        <a:t>Skaraborgs sjukhus</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sv-SE" sz="2000" b="0" i="0" u="none" strike="noStrike" dirty="0">
                          <a:solidFill>
                            <a:srgbClr val="000000"/>
                          </a:solidFill>
                          <a:effectLst/>
                          <a:latin typeface="Calibri" panose="020F0502020204030204" pitchFamily="34" charset="0"/>
                        </a:rPr>
                        <a:t>0,6</a:t>
                      </a:r>
                    </a:p>
                  </a:txBody>
                  <a:tcPr marL="9525" marR="9525" marT="9525"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0,7</a:t>
                      </a:r>
                    </a:p>
                  </a:txBody>
                  <a:tcPr marL="9525" marR="9525" marT="9525" marB="0" anchor="b"/>
                </a:tc>
                <a:tc>
                  <a:txBody>
                    <a:bodyPr/>
                    <a:lstStyle/>
                    <a:p>
                      <a:pPr algn="ctr" fontAlgn="b"/>
                      <a:r>
                        <a:rPr lang="sv-SE" sz="2000" b="0" i="0" u="none" strike="noStrike" kern="1200" dirty="0">
                          <a:solidFill>
                            <a:srgbClr val="000000"/>
                          </a:solidFill>
                          <a:effectLst/>
                          <a:latin typeface="Calibri" panose="020F0502020204030204" pitchFamily="34" charset="0"/>
                          <a:ea typeface="+mn-ea"/>
                          <a:cs typeface="+mn-cs"/>
                        </a:rPr>
                        <a:t>0,7</a:t>
                      </a:r>
                    </a:p>
                  </a:txBody>
                  <a:tcPr marL="9525" marR="9525" marT="9525" marB="0" anchor="b"/>
                </a:tc>
                <a:tc>
                  <a:txBody>
                    <a:bodyPr/>
                    <a:lstStyle/>
                    <a:p>
                      <a:pPr algn="r" fontAlgn="b"/>
                      <a:endParaRPr lang="sv-SE" sz="1100" b="0" i="0" u="none" strike="noStrike" dirty="0">
                        <a:solidFill>
                          <a:srgbClr val="000000"/>
                        </a:solidFill>
                        <a:effectLst/>
                        <a:latin typeface="Calibri" panose="020F0502020204030204" pitchFamily="34" charset="0"/>
                      </a:endParaRPr>
                    </a:p>
                  </a:txBody>
                  <a:tcPr marL="6350" marR="6350" marT="6350"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2000" b="0" i="0" u="none" strike="noStrike" kern="1200" dirty="0">
                          <a:solidFill>
                            <a:schemeClr val="tx1"/>
                          </a:solidFill>
                          <a:effectLst/>
                          <a:latin typeface="Calibri" panose="020F0502020204030204" pitchFamily="34" charset="0"/>
                          <a:ea typeface="+mn-ea"/>
                          <a:cs typeface="+mn-cs"/>
                        </a:rPr>
                        <a:t>6 dagar</a:t>
                      </a:r>
                    </a:p>
                  </a:txBody>
                  <a:tcPr marL="0" marR="0" marT="0" marB="0" anchor="b"/>
                </a:tc>
                <a:extLst>
                  <a:ext uri="{0D108BD9-81ED-4DB2-BD59-A6C34878D82A}">
                    <a16:rowId xmlns:a16="http://schemas.microsoft.com/office/drawing/2014/main" val="1185613664"/>
                  </a:ext>
                </a:extLst>
              </a:tr>
              <a:tr h="258497">
                <a:tc>
                  <a:txBody>
                    <a:bodyPr/>
                    <a:lstStyle/>
                    <a:p>
                      <a:pPr algn="l" fontAlgn="b"/>
                      <a:r>
                        <a:rPr lang="sv-SE" sz="2000" u="none" strike="noStrike" dirty="0">
                          <a:effectLst/>
                        </a:rPr>
                        <a:t>Södra Älvsborgs Sjukhus</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sv-SE" sz="2000" b="0" i="0" u="none" strike="noStrike" dirty="0">
                          <a:solidFill>
                            <a:srgbClr val="000000"/>
                          </a:solidFill>
                          <a:effectLst/>
                          <a:latin typeface="Calibri" panose="020F0502020204030204" pitchFamily="34" charset="0"/>
                        </a:rPr>
                        <a:t>0,7</a:t>
                      </a:r>
                    </a:p>
                  </a:txBody>
                  <a:tcPr marL="9525" marR="9525" marT="9525"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0,5</a:t>
                      </a:r>
                    </a:p>
                  </a:txBody>
                  <a:tcPr marL="9525" marR="9525" marT="9525" marB="0" anchor="b"/>
                </a:tc>
                <a:tc>
                  <a:txBody>
                    <a:bodyPr/>
                    <a:lstStyle/>
                    <a:p>
                      <a:pPr algn="ctr" fontAlgn="b"/>
                      <a:r>
                        <a:rPr lang="sv-SE" sz="2000" b="0" i="0" u="none" strike="noStrike" kern="1200" dirty="0">
                          <a:solidFill>
                            <a:srgbClr val="000000"/>
                          </a:solidFill>
                          <a:effectLst/>
                          <a:latin typeface="Calibri" panose="020F0502020204030204" pitchFamily="34" charset="0"/>
                          <a:ea typeface="+mn-ea"/>
                          <a:cs typeface="+mn-cs"/>
                        </a:rPr>
                        <a:t>0,5</a:t>
                      </a:r>
                    </a:p>
                  </a:txBody>
                  <a:tcPr marL="9525" marR="9525" marT="9525" marB="0" anchor="b"/>
                </a:tc>
                <a:tc>
                  <a:txBody>
                    <a:bodyPr/>
                    <a:lstStyle/>
                    <a:p>
                      <a:pPr algn="r" fontAlgn="b"/>
                      <a:endParaRPr lang="sv-SE" sz="1100" b="0" i="0" u="none" strike="noStrike" dirty="0">
                        <a:solidFill>
                          <a:srgbClr val="000000"/>
                        </a:solidFill>
                        <a:effectLst/>
                        <a:latin typeface="Calibri" panose="020F0502020204030204" pitchFamily="34" charset="0"/>
                      </a:endParaRPr>
                    </a:p>
                  </a:txBody>
                  <a:tcPr marL="6350" marR="6350" marT="6350"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2000" b="0" i="0" u="none" strike="noStrike" kern="1200" dirty="0">
                          <a:solidFill>
                            <a:schemeClr val="tx1"/>
                          </a:solidFill>
                          <a:effectLst/>
                          <a:latin typeface="Calibri" panose="020F0502020204030204" pitchFamily="34" charset="0"/>
                          <a:ea typeface="+mn-ea"/>
                          <a:cs typeface="+mn-cs"/>
                        </a:rPr>
                        <a:t>5 dagar</a:t>
                      </a:r>
                    </a:p>
                  </a:txBody>
                  <a:tcPr marL="0" marR="0" marT="0" marB="0" anchor="b"/>
                </a:tc>
                <a:extLst>
                  <a:ext uri="{0D108BD9-81ED-4DB2-BD59-A6C34878D82A}">
                    <a16:rowId xmlns:a16="http://schemas.microsoft.com/office/drawing/2014/main" val="1834501825"/>
                  </a:ext>
                </a:extLst>
              </a:tr>
              <a:tr h="258497">
                <a:tc>
                  <a:txBody>
                    <a:bodyPr/>
                    <a:lstStyle/>
                    <a:p>
                      <a:pPr algn="l" fontAlgn="b"/>
                      <a:r>
                        <a:rPr lang="sv-SE" sz="2000" b="1" u="none" strike="noStrike" dirty="0">
                          <a:effectLst/>
                        </a:rPr>
                        <a:t>Hela regionen</a:t>
                      </a:r>
                      <a:endParaRPr lang="sv-SE" sz="20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sv-SE" sz="2000" b="1" i="0" u="none" strike="noStrike" dirty="0">
                          <a:solidFill>
                            <a:srgbClr val="000000"/>
                          </a:solidFill>
                          <a:effectLst/>
                          <a:latin typeface="Calibri" panose="020F0502020204030204" pitchFamily="34" charset="0"/>
                        </a:rPr>
                        <a:t>1,4</a:t>
                      </a:r>
                    </a:p>
                  </a:txBody>
                  <a:tcPr marL="9525" marR="9525" marT="9525" marB="0" anchor="b"/>
                </a:tc>
                <a:tc>
                  <a:txBody>
                    <a:bodyPr/>
                    <a:lstStyle/>
                    <a:p>
                      <a:pPr algn="ctr" fontAlgn="b"/>
                      <a:r>
                        <a:rPr lang="sv-SE" sz="2000" b="1" i="0" u="none" strike="noStrike" dirty="0">
                          <a:solidFill>
                            <a:srgbClr val="000000"/>
                          </a:solidFill>
                          <a:effectLst/>
                          <a:latin typeface="Calibri" panose="020F0502020204030204" pitchFamily="34" charset="0"/>
                        </a:rPr>
                        <a:t>1,3</a:t>
                      </a:r>
                    </a:p>
                  </a:txBody>
                  <a:tcPr marL="9525" marR="9525" marT="9525" marB="0" anchor="b"/>
                </a:tc>
                <a:tc>
                  <a:txBody>
                    <a:bodyPr/>
                    <a:lstStyle/>
                    <a:p>
                      <a:pPr marL="0" algn="ctr" defTabSz="914400" rtl="0" eaLnBrk="1" fontAlgn="b" latinLnBrk="0" hangingPunct="1"/>
                      <a:r>
                        <a:rPr lang="sv-SE" sz="2000" b="1" i="0" u="none" strike="noStrike" kern="1200" dirty="0">
                          <a:solidFill>
                            <a:srgbClr val="000000"/>
                          </a:solidFill>
                          <a:effectLst/>
                          <a:latin typeface="Calibri" panose="020F0502020204030204" pitchFamily="34" charset="0"/>
                          <a:ea typeface="+mn-ea"/>
                          <a:cs typeface="+mn-cs"/>
                        </a:rPr>
                        <a:t>1,4</a:t>
                      </a:r>
                    </a:p>
                  </a:txBody>
                  <a:tcPr marL="9525" marR="9525" marT="9525" marB="0" anchor="b"/>
                </a:tc>
                <a:tc>
                  <a:txBody>
                    <a:bodyPr/>
                    <a:lstStyle/>
                    <a:p>
                      <a:pPr algn="r" fontAlgn="b"/>
                      <a:endParaRPr lang="sv-SE" sz="1100" b="0" i="0" u="none" strike="noStrike" dirty="0">
                        <a:solidFill>
                          <a:srgbClr val="000000"/>
                        </a:solidFill>
                        <a:effectLst/>
                        <a:latin typeface="Calibri" panose="020F0502020204030204" pitchFamily="34" charset="0"/>
                      </a:endParaRPr>
                    </a:p>
                  </a:txBody>
                  <a:tcPr marL="6350" marR="6350" marT="6350" marB="0" anchor="b">
                    <a:solidFill>
                      <a:schemeClr val="bg1"/>
                    </a:solidFill>
                  </a:tcPr>
                </a:tc>
                <a:tc>
                  <a:txBody>
                    <a:bodyPr/>
                    <a:lstStyle/>
                    <a:p>
                      <a:pPr algn="ctr" fontAlgn="b"/>
                      <a:r>
                        <a:rPr lang="sv-SE" sz="2000" b="1" i="0" u="none" strike="noStrike" dirty="0">
                          <a:solidFill>
                            <a:schemeClr val="tx1"/>
                          </a:solidFill>
                          <a:effectLst/>
                          <a:latin typeface="Calibri" panose="020F0502020204030204" pitchFamily="34" charset="0"/>
                        </a:rPr>
                        <a:t>7 dagar</a:t>
                      </a:r>
                    </a:p>
                  </a:txBody>
                  <a:tcPr marL="0" marR="0" marT="0" marB="0" anchor="b"/>
                </a:tc>
                <a:extLst>
                  <a:ext uri="{0D108BD9-81ED-4DB2-BD59-A6C34878D82A}">
                    <a16:rowId xmlns:a16="http://schemas.microsoft.com/office/drawing/2014/main" val="3006392081"/>
                  </a:ext>
                </a:extLst>
              </a:tr>
            </a:tbl>
          </a:graphicData>
        </a:graphic>
      </p:graphicFrame>
      <p:sp>
        <p:nvSpPr>
          <p:cNvPr id="5" name="Rubrik 1">
            <a:extLst>
              <a:ext uri="{FF2B5EF4-FFF2-40B4-BE49-F238E27FC236}">
                <a16:creationId xmlns:a16="http://schemas.microsoft.com/office/drawing/2014/main" id="{B13B8ED0-A90D-4E8E-873D-7465C1F35884}"/>
              </a:ext>
            </a:extLst>
          </p:cNvPr>
          <p:cNvSpPr>
            <a:spLocks noGrp="1"/>
          </p:cNvSpPr>
          <p:nvPr>
            <p:ph type="title"/>
          </p:nvPr>
        </p:nvSpPr>
        <p:spPr>
          <a:xfrm>
            <a:off x="1525771" y="594440"/>
            <a:ext cx="10515600" cy="1325563"/>
          </a:xfrm>
        </p:spPr>
        <p:txBody>
          <a:bodyPr>
            <a:normAutofit/>
          </a:bodyPr>
          <a:lstStyle/>
          <a:p>
            <a:r>
              <a:rPr lang="sv-SE" sz="3600" dirty="0">
                <a:latin typeface="Calibri" panose="020F0502020204030204" pitchFamily="34" charset="0"/>
                <a:ea typeface="Calibri" panose="020F0502020204030204" pitchFamily="34" charset="0"/>
                <a:cs typeface="Times New Roman" panose="02020603050405020304" pitchFamily="18" charset="0"/>
              </a:rPr>
              <a:t>Vårdtid som utskrivningsklar – per sjukhus, </a:t>
            </a:r>
            <a:r>
              <a:rPr lang="sv-SE" sz="3600" dirty="0">
                <a:solidFill>
                  <a:srgbClr val="FF0000"/>
                </a:solidFill>
                <a:latin typeface="Calibri" panose="020F0502020204030204" pitchFamily="34" charset="0"/>
                <a:ea typeface="Calibri" panose="020F0502020204030204" pitchFamily="34" charset="0"/>
                <a:cs typeface="Times New Roman" panose="02020603050405020304" pitchFamily="18" charset="0"/>
              </a:rPr>
              <a:t>Somatik</a:t>
            </a:r>
            <a:br>
              <a:rPr lang="sv-SE" dirty="0"/>
            </a:br>
            <a:endParaRPr lang="sv-SE" dirty="0"/>
          </a:p>
        </p:txBody>
      </p:sp>
    </p:spTree>
    <p:extLst>
      <p:ext uri="{BB962C8B-B14F-4D97-AF65-F5344CB8AC3E}">
        <p14:creationId xmlns:p14="http://schemas.microsoft.com/office/powerpoint/2010/main" val="26985822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ruta 3">
            <a:extLst>
              <a:ext uri="{FF2B5EF4-FFF2-40B4-BE49-F238E27FC236}">
                <a16:creationId xmlns:a16="http://schemas.microsoft.com/office/drawing/2014/main" id="{352CB603-0BB8-4C89-8CEA-418925598E03}"/>
              </a:ext>
            </a:extLst>
          </p:cNvPr>
          <p:cNvSpPr txBox="1"/>
          <p:nvPr/>
        </p:nvSpPr>
        <p:spPr>
          <a:xfrm>
            <a:off x="1525771" y="5182459"/>
            <a:ext cx="10515600" cy="1615827"/>
          </a:xfrm>
          <a:prstGeom prst="rect">
            <a:avLst/>
          </a:prstGeom>
          <a:noFill/>
        </p:spPr>
        <p:txBody>
          <a:bodyPr wrap="square" rtlCol="0">
            <a:spAutoFit/>
          </a:bodyPr>
          <a:lstStyle/>
          <a:p>
            <a:r>
              <a:rPr lang="sv-SE" sz="1100" dirty="0"/>
              <a:t>Vårdtid för de ärenden där patienten skrevs ut från en psykiatrisk avdelning.</a:t>
            </a:r>
          </a:p>
          <a:p>
            <a:endParaRPr lang="sv-SE" sz="1100" dirty="0"/>
          </a:p>
          <a:p>
            <a:r>
              <a:rPr lang="sv-SE" sz="1100" dirty="0"/>
              <a:t>För de patienter som varit inskrivna i slutenvården och där samverkan skett med kommun och/eller primärvård (= har hanterats i IT-tjänsten SAMSA) och som sedan skrivits ut från </a:t>
            </a:r>
            <a:br>
              <a:rPr lang="sv-SE" sz="1100" dirty="0"/>
            </a:br>
            <a:r>
              <a:rPr lang="sv-SE" sz="1100" dirty="0"/>
              <a:t>slutenvården under viss kalendermånad, beräknas medelvärdet av de dagar som patienten varit kvar på sjukhuset efter att Meddelande om utskrivningsklar skickats från sjukhuset.</a:t>
            </a:r>
          </a:p>
          <a:p>
            <a:r>
              <a:rPr lang="sv-SE" sz="1100" dirty="0"/>
              <a:t>Samtliga ärenden i valt tidsintervall och för valda enheter ingår i beräkningen. De ärenden som har en negativ ledtid ingår i medelvärdet med noll dagar. Beräkningen har gjorts på samma sätt sedan november 2020.</a:t>
            </a:r>
          </a:p>
          <a:p>
            <a:endParaRPr lang="sv-SE" sz="1100" dirty="0"/>
          </a:p>
          <a:p>
            <a:endParaRPr lang="sv-SE" sz="1100" dirty="0"/>
          </a:p>
          <a:p>
            <a:r>
              <a:rPr lang="sv-SE" sz="1100" b="1" dirty="0"/>
              <a:t>Total vårdtid enligt SAMSA </a:t>
            </a:r>
            <a:r>
              <a:rPr lang="sv-SE" sz="1100" dirty="0"/>
              <a:t>visar </a:t>
            </a:r>
            <a:r>
              <a:rPr lang="sv-SE" sz="1100" u="sng" dirty="0"/>
              <a:t>median-värdet</a:t>
            </a:r>
            <a:r>
              <a:rPr lang="sv-SE" sz="1100" dirty="0"/>
              <a:t> i kalenderdagar från inskrivning till utskrivning för ”SAMSA-patienter”, som skrevs ut i </a:t>
            </a:r>
            <a:r>
              <a:rPr lang="sv-SE" sz="1100" b="1" dirty="0"/>
              <a:t>mars</a:t>
            </a:r>
            <a:r>
              <a:rPr lang="sv-SE" sz="1100" dirty="0"/>
              <a:t>. </a:t>
            </a:r>
            <a:endParaRPr lang="sv-SE" sz="1000" dirty="0"/>
          </a:p>
        </p:txBody>
      </p:sp>
      <p:graphicFrame>
        <p:nvGraphicFramePr>
          <p:cNvPr id="3" name="Tabell 2">
            <a:extLst>
              <a:ext uri="{FF2B5EF4-FFF2-40B4-BE49-F238E27FC236}">
                <a16:creationId xmlns:a16="http://schemas.microsoft.com/office/drawing/2014/main" id="{24B86482-3440-446D-8513-6909E445D432}"/>
              </a:ext>
            </a:extLst>
          </p:cNvPr>
          <p:cNvGraphicFramePr>
            <a:graphicFrameLocks noGrp="1"/>
          </p:cNvGraphicFramePr>
          <p:nvPr>
            <p:extLst>
              <p:ext uri="{D42A27DB-BD31-4B8C-83A1-F6EECF244321}">
                <p14:modId xmlns:p14="http://schemas.microsoft.com/office/powerpoint/2010/main" val="222470871"/>
              </p:ext>
            </p:extLst>
          </p:nvPr>
        </p:nvGraphicFramePr>
        <p:xfrm>
          <a:off x="1525771" y="1920003"/>
          <a:ext cx="9269999" cy="3133725"/>
        </p:xfrm>
        <a:graphic>
          <a:graphicData uri="http://schemas.openxmlformats.org/drawingml/2006/table">
            <a:tbl>
              <a:tblPr firstRow="1">
                <a:tableStyleId>{5C22544A-7EE6-4342-B048-85BDC9FD1C3A}</a:tableStyleId>
              </a:tblPr>
              <a:tblGrid>
                <a:gridCol w="3715700">
                  <a:extLst>
                    <a:ext uri="{9D8B030D-6E8A-4147-A177-3AD203B41FA5}">
                      <a16:colId xmlns:a16="http://schemas.microsoft.com/office/drawing/2014/main" val="337121404"/>
                    </a:ext>
                  </a:extLst>
                </a:gridCol>
                <a:gridCol w="1093946">
                  <a:extLst>
                    <a:ext uri="{9D8B030D-6E8A-4147-A177-3AD203B41FA5}">
                      <a16:colId xmlns:a16="http://schemas.microsoft.com/office/drawing/2014/main" val="4060819387"/>
                    </a:ext>
                  </a:extLst>
                </a:gridCol>
                <a:gridCol w="1115089">
                  <a:extLst>
                    <a:ext uri="{9D8B030D-6E8A-4147-A177-3AD203B41FA5}">
                      <a16:colId xmlns:a16="http://schemas.microsoft.com/office/drawing/2014/main" val="1638964786"/>
                    </a:ext>
                  </a:extLst>
                </a:gridCol>
                <a:gridCol w="1115089">
                  <a:extLst>
                    <a:ext uri="{9D8B030D-6E8A-4147-A177-3AD203B41FA5}">
                      <a16:colId xmlns:a16="http://schemas.microsoft.com/office/drawing/2014/main" val="489025341"/>
                    </a:ext>
                  </a:extLst>
                </a:gridCol>
                <a:gridCol w="469348">
                  <a:extLst>
                    <a:ext uri="{9D8B030D-6E8A-4147-A177-3AD203B41FA5}">
                      <a16:colId xmlns:a16="http://schemas.microsoft.com/office/drawing/2014/main" val="3736992531"/>
                    </a:ext>
                  </a:extLst>
                </a:gridCol>
                <a:gridCol w="1760827">
                  <a:extLst>
                    <a:ext uri="{9D8B030D-6E8A-4147-A177-3AD203B41FA5}">
                      <a16:colId xmlns:a16="http://schemas.microsoft.com/office/drawing/2014/main" val="3519220993"/>
                    </a:ext>
                  </a:extLst>
                </a:gridCol>
              </a:tblGrid>
              <a:tr h="113637">
                <a:tc>
                  <a:txBody>
                    <a:bodyPr/>
                    <a:lstStyle/>
                    <a:p>
                      <a:pPr algn="l" fontAlgn="b"/>
                      <a:r>
                        <a:rPr lang="sv-SE" sz="2000" b="1" u="none" strike="noStrike" dirty="0">
                          <a:effectLst/>
                        </a:rPr>
                        <a:t>Vårdtid som Utskrivningsklar</a:t>
                      </a:r>
                      <a:endParaRPr lang="sv-SE" sz="20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a:r>
                        <a:rPr lang="sv-SE" b="1" dirty="0"/>
                        <a:t>Jan 2023</a:t>
                      </a:r>
                    </a:p>
                  </a:txBody>
                  <a:tcPr marL="9525" marR="9525" marT="9525" marB="0" anchor="b"/>
                </a:tc>
                <a:tc>
                  <a:txBody>
                    <a:bodyPr/>
                    <a:lstStyle/>
                    <a:p>
                      <a:pPr algn="ctr"/>
                      <a:r>
                        <a:rPr lang="sv-SE" b="1" dirty="0"/>
                        <a:t>Feb 2023</a:t>
                      </a:r>
                    </a:p>
                  </a:txBody>
                  <a:tcPr marL="9525" marR="9525" marT="9525" marB="0" anchor="b"/>
                </a:tc>
                <a:tc>
                  <a:txBody>
                    <a:bodyPr/>
                    <a:lstStyle/>
                    <a:p>
                      <a:pPr algn="ctr"/>
                      <a:r>
                        <a:rPr lang="sv-SE" b="1" dirty="0"/>
                        <a:t>Mars 2023</a:t>
                      </a:r>
                    </a:p>
                  </a:txBody>
                  <a:tcPr marL="9525" marR="9525" marT="9525" marB="0" anchor="b"/>
                </a:tc>
                <a:tc>
                  <a:txBody>
                    <a:bodyPr/>
                    <a:lstStyle/>
                    <a:p>
                      <a:pPr algn="l" fontAlgn="b"/>
                      <a:endParaRPr lang="sv-SE" sz="2000" b="1" i="0" u="none" strike="noStrike" dirty="0">
                        <a:solidFill>
                          <a:srgbClr val="000000"/>
                        </a:solidFill>
                        <a:effectLst/>
                        <a:latin typeface="Calibri" panose="020F0502020204030204" pitchFamily="34" charset="0"/>
                      </a:endParaRPr>
                    </a:p>
                  </a:txBody>
                  <a:tcPr marL="9525" marR="9525" marT="9525" marB="0" anchor="b">
                    <a:solidFill>
                      <a:schemeClr val="bg1"/>
                    </a:solidFill>
                  </a:tcPr>
                </a:tc>
                <a:tc>
                  <a:txBody>
                    <a:bodyPr/>
                    <a:lstStyle/>
                    <a:p>
                      <a:pPr algn="ctr" fontAlgn="b"/>
                      <a:r>
                        <a:rPr lang="sv-SE" sz="2000" b="1" i="0" u="none" strike="noStrike" dirty="0">
                          <a:solidFill>
                            <a:schemeClr val="bg1"/>
                          </a:solidFill>
                          <a:effectLst/>
                          <a:latin typeface="Calibri" panose="020F0502020204030204" pitchFamily="34" charset="0"/>
                        </a:rPr>
                        <a:t>Total vårdtid  SAMSA ärenden </a:t>
                      </a:r>
                    </a:p>
                  </a:txBody>
                  <a:tcPr marL="9525" marR="9525" marT="9525" marB="0" anchor="b"/>
                </a:tc>
                <a:extLst>
                  <a:ext uri="{0D108BD9-81ED-4DB2-BD59-A6C34878D82A}">
                    <a16:rowId xmlns:a16="http://schemas.microsoft.com/office/drawing/2014/main" val="79809664"/>
                  </a:ext>
                </a:extLst>
              </a:tr>
              <a:tr h="258497">
                <a:tc>
                  <a:txBody>
                    <a:bodyPr/>
                    <a:lstStyle/>
                    <a:p>
                      <a:pPr algn="l" fontAlgn="b"/>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endParaRPr lang="sv-SE" dirty="0"/>
                    </a:p>
                  </a:txBody>
                  <a:tcPr marL="9525" marR="9525" marT="9525" marB="0" anchor="b"/>
                </a:tc>
                <a:tc>
                  <a:txBody>
                    <a:bodyPr/>
                    <a:lstStyle/>
                    <a:p>
                      <a:endParaRPr lang="sv-SE" dirty="0"/>
                    </a:p>
                  </a:txBody>
                  <a:tcPr marL="9525" marR="9525" marT="9525" marB="0" anchor="b"/>
                </a:tc>
                <a:tc>
                  <a:txBody>
                    <a:bodyPr/>
                    <a:lstStyle/>
                    <a:p>
                      <a:endParaRPr lang="sv-SE" dirty="0"/>
                    </a:p>
                  </a:txBody>
                  <a:tcPr marL="9525" marR="9525" marT="9525" marB="0" anchor="b"/>
                </a:tc>
                <a:tc>
                  <a:txBody>
                    <a:bodyPr/>
                    <a:lstStyle/>
                    <a:p>
                      <a:pPr algn="ctr" fontAlgn="b"/>
                      <a:endParaRPr lang="sv-SE" sz="1600" b="0" i="0" u="none" strike="noStrike" dirty="0">
                        <a:solidFill>
                          <a:srgbClr val="000000"/>
                        </a:solidFill>
                        <a:effectLst/>
                        <a:latin typeface="Calibri" panose="020F0502020204030204" pitchFamily="34" charset="0"/>
                      </a:endParaRPr>
                    </a:p>
                  </a:txBody>
                  <a:tcPr marL="9525" marR="9525" marT="9525"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1800" b="1" i="0" u="none" strike="noStrike" dirty="0">
                          <a:solidFill>
                            <a:schemeClr val="tx1"/>
                          </a:solidFill>
                          <a:effectLst/>
                          <a:latin typeface="Calibri" panose="020F0502020204030204" pitchFamily="34" charset="0"/>
                        </a:rPr>
                        <a:t>Mars 2023</a:t>
                      </a:r>
                    </a:p>
                  </a:txBody>
                  <a:tcPr marL="9525" marR="9525" marT="9525" marB="0" anchor="b"/>
                </a:tc>
                <a:extLst>
                  <a:ext uri="{0D108BD9-81ED-4DB2-BD59-A6C34878D82A}">
                    <a16:rowId xmlns:a16="http://schemas.microsoft.com/office/drawing/2014/main" val="1291072618"/>
                  </a:ext>
                </a:extLst>
              </a:tr>
              <a:tr h="256613">
                <a:tc>
                  <a:txBody>
                    <a:bodyPr/>
                    <a:lstStyle/>
                    <a:p>
                      <a:pPr algn="l" fontAlgn="b"/>
                      <a:r>
                        <a:rPr lang="sv-SE" sz="2000" u="none" strike="noStrike" dirty="0">
                          <a:effectLst/>
                        </a:rPr>
                        <a:t>Alingsås Lasarett</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v-SE" sz="1800" kern="1200" dirty="0">
                          <a:solidFill>
                            <a:schemeClr val="dk1"/>
                          </a:solidFill>
                          <a:latin typeface="+mn-lt"/>
                          <a:ea typeface="+mn-ea"/>
                          <a:cs typeface="+mn-cs"/>
                        </a:rPr>
                        <a:t>-</a:t>
                      </a:r>
                    </a:p>
                  </a:txBody>
                  <a:tcPr marL="9525" marR="9525" marT="9525" marB="0"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v-SE" sz="1800" kern="1200" dirty="0">
                          <a:solidFill>
                            <a:schemeClr val="dk1"/>
                          </a:solidFill>
                          <a:latin typeface="+mn-lt"/>
                          <a:ea typeface="+mn-ea"/>
                          <a:cs typeface="+mn-cs"/>
                        </a:rPr>
                        <a:t>-</a:t>
                      </a:r>
                    </a:p>
                  </a:txBody>
                  <a:tcPr marL="9525" marR="9525" marT="9525" marB="0"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v-SE" sz="1800" kern="1200" dirty="0">
                          <a:solidFill>
                            <a:schemeClr val="dk1"/>
                          </a:solidFill>
                          <a:latin typeface="+mn-lt"/>
                          <a:ea typeface="+mn-ea"/>
                          <a:cs typeface="+mn-cs"/>
                        </a:rPr>
                        <a:t>-</a:t>
                      </a:r>
                    </a:p>
                  </a:txBody>
                  <a:tcPr marL="9525" marR="9525" marT="9525" marB="0" anchor="b"/>
                </a:tc>
                <a:tc>
                  <a:txBody>
                    <a:bodyPr/>
                    <a:lstStyle/>
                    <a:p>
                      <a:pPr marL="0" algn="ctr" defTabSz="914400" rtl="0" eaLnBrk="1" fontAlgn="b" latinLnBrk="0" hangingPunct="1"/>
                      <a:endParaRPr lang="sv-SE" sz="2000" b="0" i="0" u="none" strike="noStrike" kern="1200" dirty="0">
                        <a:solidFill>
                          <a:srgbClr val="000000"/>
                        </a:solidFill>
                        <a:effectLst/>
                        <a:latin typeface="Calibri" panose="020F0502020204030204" pitchFamily="34" charset="0"/>
                        <a:ea typeface="+mn-ea"/>
                        <a:cs typeface="+mn-cs"/>
                      </a:endParaRPr>
                    </a:p>
                  </a:txBody>
                  <a:tcPr marL="0" marR="0" marT="0" marB="0" anchor="b">
                    <a:solidFill>
                      <a:schemeClr val="bg1"/>
                    </a:solidFill>
                  </a:tcPr>
                </a:tc>
                <a:tc>
                  <a:txBody>
                    <a:bodyPr/>
                    <a:lstStyle/>
                    <a:p>
                      <a:pPr marL="0" algn="ctr" defTabSz="914400" rtl="0" eaLnBrk="1" fontAlgn="b" latinLnBrk="0" hangingPunct="1"/>
                      <a:r>
                        <a:rPr lang="sv-SE" sz="2000" b="0" i="0" u="none" strike="noStrike" kern="1200" dirty="0">
                          <a:solidFill>
                            <a:schemeClr val="tx1"/>
                          </a:solidFill>
                          <a:effectLst/>
                          <a:latin typeface="Calibri" panose="020F0502020204030204" pitchFamily="34" charset="0"/>
                          <a:ea typeface="+mn-ea"/>
                          <a:cs typeface="+mn-cs"/>
                        </a:rPr>
                        <a:t>-</a:t>
                      </a:r>
                    </a:p>
                  </a:txBody>
                  <a:tcPr marL="0" marR="0" marT="0" marB="0" anchor="b"/>
                </a:tc>
                <a:extLst>
                  <a:ext uri="{0D108BD9-81ED-4DB2-BD59-A6C34878D82A}">
                    <a16:rowId xmlns:a16="http://schemas.microsoft.com/office/drawing/2014/main" val="4039929456"/>
                  </a:ext>
                </a:extLst>
              </a:tr>
              <a:tr h="225764">
                <a:tc>
                  <a:txBody>
                    <a:bodyPr/>
                    <a:lstStyle/>
                    <a:p>
                      <a:pPr algn="l" fontAlgn="b"/>
                      <a:r>
                        <a:rPr lang="sv-SE" sz="2000" u="none" strike="noStrike" dirty="0">
                          <a:effectLst/>
                        </a:rPr>
                        <a:t>Kungälvs Sjukhus</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sv-SE" sz="2000" b="0" i="0" u="none" strike="noStrike" dirty="0">
                          <a:solidFill>
                            <a:srgbClr val="000000"/>
                          </a:solidFill>
                          <a:effectLst/>
                          <a:latin typeface="Calibri" panose="020F0502020204030204" pitchFamily="34" charset="0"/>
                        </a:rPr>
                        <a:t>1,3</a:t>
                      </a:r>
                    </a:p>
                  </a:txBody>
                  <a:tcPr marL="9525" marR="9525" marT="9525"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0,5</a:t>
                      </a:r>
                    </a:p>
                  </a:txBody>
                  <a:tcPr marL="9525" marR="9525" marT="9525"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0,3</a:t>
                      </a:r>
                    </a:p>
                  </a:txBody>
                  <a:tcPr marL="9525" marR="9525" marT="9525" marB="0" anchor="b"/>
                </a:tc>
                <a:tc>
                  <a:txBody>
                    <a:bodyPr/>
                    <a:lstStyle/>
                    <a:p>
                      <a:pPr algn="r" fontAlgn="b"/>
                      <a:endParaRPr lang="sv-SE" sz="1100" b="0" i="0" u="none" strike="noStrike" dirty="0">
                        <a:solidFill>
                          <a:srgbClr val="000000"/>
                        </a:solidFill>
                        <a:effectLst/>
                        <a:latin typeface="Calibri" panose="020F0502020204030204" pitchFamily="34" charset="0"/>
                      </a:endParaRPr>
                    </a:p>
                  </a:txBody>
                  <a:tcPr marL="6350" marR="6350" marT="6350"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2000" b="0" i="0" u="none" strike="noStrike" kern="1200" dirty="0">
                          <a:solidFill>
                            <a:schemeClr val="tx1"/>
                          </a:solidFill>
                          <a:effectLst/>
                          <a:latin typeface="Calibri" panose="020F0502020204030204" pitchFamily="34" charset="0"/>
                          <a:ea typeface="+mn-ea"/>
                          <a:cs typeface="+mn-cs"/>
                        </a:rPr>
                        <a:t>8 dagar</a:t>
                      </a:r>
                    </a:p>
                  </a:txBody>
                  <a:tcPr marL="0" marR="0" marT="0" marB="0" anchor="b"/>
                </a:tc>
                <a:extLst>
                  <a:ext uri="{0D108BD9-81ED-4DB2-BD59-A6C34878D82A}">
                    <a16:rowId xmlns:a16="http://schemas.microsoft.com/office/drawing/2014/main" val="3549782564"/>
                  </a:ext>
                </a:extLst>
              </a:tr>
              <a:tr h="300738">
                <a:tc>
                  <a:txBody>
                    <a:bodyPr/>
                    <a:lstStyle/>
                    <a:p>
                      <a:pPr algn="l" fontAlgn="b"/>
                      <a:r>
                        <a:rPr lang="sv-SE" sz="2000" u="none" strike="noStrike" dirty="0">
                          <a:effectLst/>
                        </a:rPr>
                        <a:t>NU-sjukvården</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sv-SE" sz="2000" b="0" i="0" u="none" strike="noStrike">
                          <a:solidFill>
                            <a:srgbClr val="000000"/>
                          </a:solidFill>
                          <a:effectLst/>
                          <a:latin typeface="Calibri" panose="020F0502020204030204" pitchFamily="34" charset="0"/>
                        </a:rPr>
                        <a:t>0,1</a:t>
                      </a:r>
                    </a:p>
                  </a:txBody>
                  <a:tcPr marL="9525" marR="9525" marT="9525"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0,3</a:t>
                      </a:r>
                    </a:p>
                  </a:txBody>
                  <a:tcPr marL="9525" marR="9525" marT="9525"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0,3</a:t>
                      </a:r>
                    </a:p>
                  </a:txBody>
                  <a:tcPr marL="9525" marR="9525" marT="9525" marB="0" anchor="b"/>
                </a:tc>
                <a:tc>
                  <a:txBody>
                    <a:bodyPr/>
                    <a:lstStyle/>
                    <a:p>
                      <a:pPr algn="r" fontAlgn="b"/>
                      <a:endParaRPr lang="sv-SE" sz="1100" b="0" i="0" u="none" strike="noStrike" dirty="0">
                        <a:solidFill>
                          <a:srgbClr val="000000"/>
                        </a:solidFill>
                        <a:effectLst/>
                        <a:latin typeface="Calibri" panose="020F0502020204030204" pitchFamily="34" charset="0"/>
                      </a:endParaRPr>
                    </a:p>
                  </a:txBody>
                  <a:tcPr marL="6350" marR="6350" marT="6350"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2000" b="0" i="0" u="none" strike="noStrike" kern="1200" dirty="0">
                          <a:solidFill>
                            <a:schemeClr val="tx1"/>
                          </a:solidFill>
                          <a:effectLst/>
                          <a:latin typeface="Calibri" panose="020F0502020204030204" pitchFamily="34" charset="0"/>
                          <a:ea typeface="+mn-ea"/>
                          <a:cs typeface="+mn-cs"/>
                        </a:rPr>
                        <a:t>11,5 dagar</a:t>
                      </a:r>
                    </a:p>
                  </a:txBody>
                  <a:tcPr marL="0" marR="0" marT="0" marB="0" anchor="b"/>
                </a:tc>
                <a:extLst>
                  <a:ext uri="{0D108BD9-81ED-4DB2-BD59-A6C34878D82A}">
                    <a16:rowId xmlns:a16="http://schemas.microsoft.com/office/drawing/2014/main" val="4229674076"/>
                  </a:ext>
                </a:extLst>
              </a:tr>
              <a:tr h="258497">
                <a:tc>
                  <a:txBody>
                    <a:bodyPr/>
                    <a:lstStyle/>
                    <a:p>
                      <a:pPr algn="l" fontAlgn="b"/>
                      <a:r>
                        <a:rPr lang="sv-SE" sz="2000" u="none" strike="noStrike" dirty="0">
                          <a:effectLst/>
                        </a:rPr>
                        <a:t>Sahlgrenska Universitetssjukhus</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sv-SE" sz="2000" b="0" i="0" u="none" strike="noStrike" dirty="0">
                          <a:solidFill>
                            <a:srgbClr val="000000"/>
                          </a:solidFill>
                          <a:effectLst/>
                          <a:latin typeface="Calibri" panose="020F0502020204030204" pitchFamily="34" charset="0"/>
                        </a:rPr>
                        <a:t>0,5</a:t>
                      </a:r>
                    </a:p>
                  </a:txBody>
                  <a:tcPr marL="9525" marR="9525" marT="9525"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0,3</a:t>
                      </a:r>
                    </a:p>
                  </a:txBody>
                  <a:tcPr marL="9525" marR="9525" marT="9525"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0,2</a:t>
                      </a:r>
                    </a:p>
                  </a:txBody>
                  <a:tcPr marL="9525" marR="9525" marT="9525" marB="0" anchor="b"/>
                </a:tc>
                <a:tc>
                  <a:txBody>
                    <a:bodyPr/>
                    <a:lstStyle/>
                    <a:p>
                      <a:pPr algn="r" fontAlgn="b"/>
                      <a:endParaRPr lang="sv-SE" sz="1100" b="0" i="0" u="none" strike="noStrike" dirty="0">
                        <a:solidFill>
                          <a:srgbClr val="000000"/>
                        </a:solidFill>
                        <a:effectLst/>
                        <a:latin typeface="Calibri" panose="020F0502020204030204" pitchFamily="34" charset="0"/>
                      </a:endParaRPr>
                    </a:p>
                  </a:txBody>
                  <a:tcPr marL="6350" marR="6350" marT="6350"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2000" b="0" i="0" u="none" strike="noStrike" kern="1200" dirty="0">
                          <a:solidFill>
                            <a:schemeClr val="tx1"/>
                          </a:solidFill>
                          <a:effectLst/>
                          <a:latin typeface="Calibri" panose="020F0502020204030204" pitchFamily="34" charset="0"/>
                          <a:ea typeface="+mn-ea"/>
                          <a:cs typeface="+mn-cs"/>
                        </a:rPr>
                        <a:t>11 dagar</a:t>
                      </a:r>
                    </a:p>
                  </a:txBody>
                  <a:tcPr marL="0" marR="0" marT="0" marB="0" anchor="b"/>
                </a:tc>
                <a:extLst>
                  <a:ext uri="{0D108BD9-81ED-4DB2-BD59-A6C34878D82A}">
                    <a16:rowId xmlns:a16="http://schemas.microsoft.com/office/drawing/2014/main" val="1621806041"/>
                  </a:ext>
                </a:extLst>
              </a:tr>
              <a:tr h="258497">
                <a:tc>
                  <a:txBody>
                    <a:bodyPr/>
                    <a:lstStyle/>
                    <a:p>
                      <a:pPr algn="l" fontAlgn="b"/>
                      <a:r>
                        <a:rPr lang="sv-SE" sz="2000" u="none" strike="noStrike" dirty="0">
                          <a:effectLst/>
                        </a:rPr>
                        <a:t>Skaraborgs sjukhus</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sv-SE" sz="2000" b="0" i="0" u="none" strike="noStrike">
                          <a:solidFill>
                            <a:srgbClr val="000000"/>
                          </a:solidFill>
                          <a:effectLst/>
                          <a:latin typeface="Calibri" panose="020F0502020204030204" pitchFamily="34" charset="0"/>
                        </a:rPr>
                        <a:t>0,1</a:t>
                      </a:r>
                    </a:p>
                  </a:txBody>
                  <a:tcPr marL="9525" marR="9525" marT="9525"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0,2</a:t>
                      </a:r>
                    </a:p>
                  </a:txBody>
                  <a:tcPr marL="9525" marR="9525" marT="9525"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0,2</a:t>
                      </a:r>
                    </a:p>
                  </a:txBody>
                  <a:tcPr marL="9525" marR="9525" marT="9525" marB="0" anchor="b"/>
                </a:tc>
                <a:tc>
                  <a:txBody>
                    <a:bodyPr/>
                    <a:lstStyle/>
                    <a:p>
                      <a:pPr algn="r" fontAlgn="b"/>
                      <a:endParaRPr lang="sv-SE" sz="1100" b="0" i="0" u="none" strike="noStrike" dirty="0">
                        <a:solidFill>
                          <a:srgbClr val="000000"/>
                        </a:solidFill>
                        <a:effectLst/>
                        <a:latin typeface="Calibri" panose="020F0502020204030204" pitchFamily="34" charset="0"/>
                      </a:endParaRPr>
                    </a:p>
                  </a:txBody>
                  <a:tcPr marL="6350" marR="6350" marT="6350"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2000" b="0" i="0" u="none" strike="noStrike" kern="1200" dirty="0">
                          <a:solidFill>
                            <a:schemeClr val="tx1"/>
                          </a:solidFill>
                          <a:effectLst/>
                          <a:latin typeface="Calibri" panose="020F0502020204030204" pitchFamily="34" charset="0"/>
                          <a:ea typeface="+mn-ea"/>
                          <a:cs typeface="+mn-cs"/>
                        </a:rPr>
                        <a:t>6 dagar</a:t>
                      </a:r>
                    </a:p>
                  </a:txBody>
                  <a:tcPr marL="0" marR="0" marT="0" marB="0" anchor="b"/>
                </a:tc>
                <a:extLst>
                  <a:ext uri="{0D108BD9-81ED-4DB2-BD59-A6C34878D82A}">
                    <a16:rowId xmlns:a16="http://schemas.microsoft.com/office/drawing/2014/main" val="1185613664"/>
                  </a:ext>
                </a:extLst>
              </a:tr>
              <a:tr h="258497">
                <a:tc>
                  <a:txBody>
                    <a:bodyPr/>
                    <a:lstStyle/>
                    <a:p>
                      <a:pPr algn="l" fontAlgn="b"/>
                      <a:r>
                        <a:rPr lang="sv-SE" sz="2000" u="none" strike="noStrike" dirty="0">
                          <a:effectLst/>
                        </a:rPr>
                        <a:t>Södra Älvsborgs Sjukhus</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sv-SE" sz="2000" b="0" i="0" u="none" strike="noStrike" dirty="0">
                          <a:solidFill>
                            <a:srgbClr val="000000"/>
                          </a:solidFill>
                          <a:effectLst/>
                          <a:latin typeface="Calibri" panose="020F0502020204030204" pitchFamily="34" charset="0"/>
                        </a:rPr>
                        <a:t>0,3</a:t>
                      </a:r>
                    </a:p>
                  </a:txBody>
                  <a:tcPr marL="9525" marR="9525" marT="9525"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0,3</a:t>
                      </a:r>
                    </a:p>
                  </a:txBody>
                  <a:tcPr marL="9525" marR="9525" marT="9525"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0,7</a:t>
                      </a:r>
                    </a:p>
                  </a:txBody>
                  <a:tcPr marL="9525" marR="9525" marT="9525" marB="0" anchor="b"/>
                </a:tc>
                <a:tc>
                  <a:txBody>
                    <a:bodyPr/>
                    <a:lstStyle/>
                    <a:p>
                      <a:pPr algn="r" fontAlgn="b"/>
                      <a:endParaRPr lang="sv-SE" sz="1100" b="0" i="0" u="none" strike="noStrike" dirty="0">
                        <a:solidFill>
                          <a:srgbClr val="000000"/>
                        </a:solidFill>
                        <a:effectLst/>
                        <a:latin typeface="Calibri" panose="020F0502020204030204" pitchFamily="34" charset="0"/>
                      </a:endParaRPr>
                    </a:p>
                  </a:txBody>
                  <a:tcPr marL="6350" marR="6350" marT="6350"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2000" b="0" i="0" u="none" strike="noStrike" kern="1200" dirty="0">
                          <a:solidFill>
                            <a:schemeClr val="tx1"/>
                          </a:solidFill>
                          <a:effectLst/>
                          <a:latin typeface="Calibri" panose="020F0502020204030204" pitchFamily="34" charset="0"/>
                          <a:ea typeface="+mn-ea"/>
                          <a:cs typeface="+mn-cs"/>
                        </a:rPr>
                        <a:t>7 dagar</a:t>
                      </a:r>
                    </a:p>
                  </a:txBody>
                  <a:tcPr marL="0" marR="0" marT="0" marB="0" anchor="b"/>
                </a:tc>
                <a:extLst>
                  <a:ext uri="{0D108BD9-81ED-4DB2-BD59-A6C34878D82A}">
                    <a16:rowId xmlns:a16="http://schemas.microsoft.com/office/drawing/2014/main" val="1834501825"/>
                  </a:ext>
                </a:extLst>
              </a:tr>
              <a:tr h="238682">
                <a:tc>
                  <a:txBody>
                    <a:bodyPr/>
                    <a:lstStyle/>
                    <a:p>
                      <a:pPr algn="l" fontAlgn="b"/>
                      <a:r>
                        <a:rPr lang="sv-SE" sz="2000" b="1" u="none" strike="noStrike" dirty="0">
                          <a:effectLst/>
                        </a:rPr>
                        <a:t>Hela regionen</a:t>
                      </a:r>
                      <a:endParaRPr lang="sv-SE" sz="20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sv-SE" sz="2000" b="1" i="0" u="none" strike="noStrike" dirty="0">
                          <a:solidFill>
                            <a:srgbClr val="000000"/>
                          </a:solidFill>
                          <a:effectLst/>
                          <a:latin typeface="Calibri" panose="020F0502020204030204" pitchFamily="34" charset="0"/>
                        </a:rPr>
                        <a:t>0,3</a:t>
                      </a:r>
                    </a:p>
                  </a:txBody>
                  <a:tcPr marL="9525" marR="9525" marT="9525" marB="0" anchor="b"/>
                </a:tc>
                <a:tc>
                  <a:txBody>
                    <a:bodyPr/>
                    <a:lstStyle/>
                    <a:p>
                      <a:pPr marL="0" algn="ctr" defTabSz="914400" rtl="0" eaLnBrk="1" fontAlgn="b" latinLnBrk="0" hangingPunct="1"/>
                      <a:r>
                        <a:rPr lang="sv-SE" sz="2000" b="1" i="0" u="none" strike="noStrike" kern="1200" dirty="0">
                          <a:solidFill>
                            <a:srgbClr val="000000"/>
                          </a:solidFill>
                          <a:effectLst/>
                          <a:latin typeface="Calibri" panose="020F0502020204030204" pitchFamily="34" charset="0"/>
                          <a:ea typeface="+mn-ea"/>
                          <a:cs typeface="+mn-cs"/>
                        </a:rPr>
                        <a:t>0,3</a:t>
                      </a:r>
                    </a:p>
                  </a:txBody>
                  <a:tcPr marL="9525" marR="9525" marT="9525" marB="0" anchor="b"/>
                </a:tc>
                <a:tc>
                  <a:txBody>
                    <a:bodyPr/>
                    <a:lstStyle/>
                    <a:p>
                      <a:pPr marL="0" algn="ctr" defTabSz="914400" rtl="0" eaLnBrk="1" fontAlgn="b" latinLnBrk="0" hangingPunct="1"/>
                      <a:r>
                        <a:rPr lang="sv-SE" sz="2000" b="1" i="0" u="none" strike="noStrike" kern="1200" dirty="0">
                          <a:solidFill>
                            <a:srgbClr val="000000"/>
                          </a:solidFill>
                          <a:effectLst/>
                          <a:latin typeface="Calibri" panose="020F0502020204030204" pitchFamily="34" charset="0"/>
                          <a:ea typeface="+mn-ea"/>
                          <a:cs typeface="+mn-cs"/>
                        </a:rPr>
                        <a:t>0,3</a:t>
                      </a:r>
                    </a:p>
                  </a:txBody>
                  <a:tcPr marL="9525" marR="9525" marT="9525" marB="0" anchor="b"/>
                </a:tc>
                <a:tc>
                  <a:txBody>
                    <a:bodyPr/>
                    <a:lstStyle/>
                    <a:p>
                      <a:pPr algn="r" fontAlgn="b"/>
                      <a:endParaRPr lang="sv-SE" sz="1100" b="0" i="0" u="none" strike="noStrike" dirty="0">
                        <a:solidFill>
                          <a:srgbClr val="000000"/>
                        </a:solidFill>
                        <a:effectLst/>
                        <a:latin typeface="Calibri" panose="020F0502020204030204" pitchFamily="34" charset="0"/>
                      </a:endParaRPr>
                    </a:p>
                  </a:txBody>
                  <a:tcPr marL="6350" marR="6350" marT="6350" marB="0" anchor="b">
                    <a:solidFill>
                      <a:schemeClr val="bg1"/>
                    </a:solidFill>
                  </a:tcPr>
                </a:tc>
                <a:tc>
                  <a:txBody>
                    <a:bodyPr/>
                    <a:lstStyle/>
                    <a:p>
                      <a:pPr algn="ctr" fontAlgn="b"/>
                      <a:r>
                        <a:rPr lang="sv-SE" sz="2000" b="1" i="0" u="none" strike="noStrike" dirty="0">
                          <a:solidFill>
                            <a:schemeClr val="tx1"/>
                          </a:solidFill>
                          <a:effectLst/>
                          <a:latin typeface="Calibri" panose="020F0502020204030204" pitchFamily="34" charset="0"/>
                        </a:rPr>
                        <a:t>8 dagar</a:t>
                      </a:r>
                    </a:p>
                  </a:txBody>
                  <a:tcPr marL="0" marR="0" marT="0" marB="0" anchor="b"/>
                </a:tc>
                <a:extLst>
                  <a:ext uri="{0D108BD9-81ED-4DB2-BD59-A6C34878D82A}">
                    <a16:rowId xmlns:a16="http://schemas.microsoft.com/office/drawing/2014/main" val="3006392081"/>
                  </a:ext>
                </a:extLst>
              </a:tr>
            </a:tbl>
          </a:graphicData>
        </a:graphic>
      </p:graphicFrame>
      <p:sp>
        <p:nvSpPr>
          <p:cNvPr id="5" name="Rubrik 1">
            <a:extLst>
              <a:ext uri="{FF2B5EF4-FFF2-40B4-BE49-F238E27FC236}">
                <a16:creationId xmlns:a16="http://schemas.microsoft.com/office/drawing/2014/main" id="{5F3C413B-B578-4783-AB1F-728E45E1556F}"/>
              </a:ext>
            </a:extLst>
          </p:cNvPr>
          <p:cNvSpPr>
            <a:spLocks noGrp="1"/>
          </p:cNvSpPr>
          <p:nvPr>
            <p:ph type="title"/>
          </p:nvPr>
        </p:nvSpPr>
        <p:spPr>
          <a:xfrm>
            <a:off x="1525771" y="594440"/>
            <a:ext cx="10515600" cy="1325563"/>
          </a:xfrm>
        </p:spPr>
        <p:txBody>
          <a:bodyPr>
            <a:normAutofit/>
          </a:bodyPr>
          <a:lstStyle/>
          <a:p>
            <a:r>
              <a:rPr lang="sv-SE" sz="3600" dirty="0">
                <a:latin typeface="Calibri" panose="020F0502020204030204" pitchFamily="34" charset="0"/>
                <a:ea typeface="Calibri" panose="020F0502020204030204" pitchFamily="34" charset="0"/>
                <a:cs typeface="Times New Roman" panose="02020603050405020304" pitchFamily="18" charset="0"/>
              </a:rPr>
              <a:t>Vårdtid som utskrivningsklar – per sjukhus, </a:t>
            </a:r>
            <a:r>
              <a:rPr lang="sv-SE" sz="3600" dirty="0">
                <a:solidFill>
                  <a:srgbClr val="FF0000"/>
                </a:solidFill>
                <a:latin typeface="Calibri" panose="020F0502020204030204" pitchFamily="34" charset="0"/>
                <a:ea typeface="Calibri" panose="020F0502020204030204" pitchFamily="34" charset="0"/>
                <a:cs typeface="Times New Roman" panose="02020603050405020304" pitchFamily="18" charset="0"/>
              </a:rPr>
              <a:t>Psykiatri</a:t>
            </a:r>
            <a:br>
              <a:rPr lang="sv-SE" dirty="0"/>
            </a:br>
            <a:endParaRPr lang="sv-SE" dirty="0"/>
          </a:p>
        </p:txBody>
      </p:sp>
    </p:spTree>
    <p:extLst>
      <p:ext uri="{BB962C8B-B14F-4D97-AF65-F5344CB8AC3E}">
        <p14:creationId xmlns:p14="http://schemas.microsoft.com/office/powerpoint/2010/main" val="29609188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ruta 2">
            <a:extLst>
              <a:ext uri="{FF2B5EF4-FFF2-40B4-BE49-F238E27FC236}">
                <a16:creationId xmlns:a16="http://schemas.microsoft.com/office/drawing/2014/main" id="{FA939AB2-AFD6-40F0-A9E8-B12AB14DF6C8}"/>
              </a:ext>
            </a:extLst>
          </p:cNvPr>
          <p:cNvSpPr txBox="1"/>
          <p:nvPr/>
        </p:nvSpPr>
        <p:spPr>
          <a:xfrm>
            <a:off x="9450726" y="1797517"/>
            <a:ext cx="2571538" cy="4878259"/>
          </a:xfrm>
          <a:prstGeom prst="rect">
            <a:avLst/>
          </a:prstGeom>
          <a:noFill/>
        </p:spPr>
        <p:txBody>
          <a:bodyPr wrap="square" rtlCol="0">
            <a:spAutoFit/>
          </a:bodyPr>
          <a:lstStyle/>
          <a:p>
            <a:r>
              <a:rPr lang="sv-SE" sz="1100" b="1" dirty="0"/>
              <a:t>Exempel</a:t>
            </a:r>
            <a:r>
              <a:rPr lang="sv-SE" sz="1100" dirty="0"/>
              <a:t>:  </a:t>
            </a:r>
          </a:p>
          <a:p>
            <a:r>
              <a:rPr lang="sv-SE" sz="1100" dirty="0"/>
              <a:t>För patienter från </a:t>
            </a:r>
            <a:r>
              <a:rPr lang="sv-SE" sz="1100" b="1" dirty="0"/>
              <a:t>Partille</a:t>
            </a:r>
            <a:br>
              <a:rPr lang="sv-SE" sz="1100" dirty="0"/>
            </a:br>
            <a:r>
              <a:rPr lang="sv-SE" sz="1100" dirty="0"/>
              <a:t>som vårdats på sjukhus och som skrivits </a:t>
            </a:r>
            <a:br>
              <a:rPr lang="sv-SE" sz="1100" dirty="0"/>
            </a:br>
            <a:r>
              <a:rPr lang="sv-SE" sz="1100" dirty="0"/>
              <a:t>ut under </a:t>
            </a:r>
            <a:r>
              <a:rPr lang="sv-SE" sz="1100" b="1" dirty="0"/>
              <a:t>mars </a:t>
            </a:r>
            <a:r>
              <a:rPr lang="sv-SE" sz="1100" dirty="0"/>
              <a:t>månad, var antalet </a:t>
            </a:r>
            <a:br>
              <a:rPr lang="sv-SE" sz="1100" dirty="0"/>
            </a:br>
            <a:r>
              <a:rPr lang="sv-SE" sz="1100" dirty="0"/>
              <a:t>dagar som patienterna varit kvar på </a:t>
            </a:r>
            <a:br>
              <a:rPr lang="sv-SE" sz="1100" dirty="0"/>
            </a:br>
            <a:r>
              <a:rPr lang="sv-SE" sz="1100" dirty="0"/>
              <a:t>sjukhuset efter att de blivit </a:t>
            </a:r>
            <a:br>
              <a:rPr lang="sv-SE" sz="1100" dirty="0"/>
            </a:br>
            <a:r>
              <a:rPr lang="sv-SE" sz="1100" dirty="0"/>
              <a:t>utskrivningsklara, </a:t>
            </a:r>
            <a:br>
              <a:rPr lang="sv-SE" sz="1100" dirty="0"/>
            </a:br>
            <a:r>
              <a:rPr lang="sv-SE" sz="1100" dirty="0"/>
              <a:t>i medeltal</a:t>
            </a:r>
            <a:r>
              <a:rPr lang="sv-SE" sz="1100" dirty="0">
                <a:solidFill>
                  <a:srgbClr val="FF0000"/>
                </a:solidFill>
              </a:rPr>
              <a:t> </a:t>
            </a:r>
            <a:r>
              <a:rPr lang="sv-SE" sz="1100" b="1" dirty="0"/>
              <a:t>0,8</a:t>
            </a:r>
            <a:r>
              <a:rPr lang="sv-SE" sz="1100" b="1" dirty="0">
                <a:solidFill>
                  <a:srgbClr val="FF0000"/>
                </a:solidFill>
              </a:rPr>
              <a:t> </a:t>
            </a:r>
            <a:r>
              <a:rPr lang="sv-SE" sz="1100" b="1" dirty="0"/>
              <a:t>kalenderdagar</a:t>
            </a:r>
            <a:r>
              <a:rPr lang="sv-SE" sz="1100" dirty="0"/>
              <a:t>.</a:t>
            </a:r>
          </a:p>
          <a:p>
            <a:endParaRPr lang="sv-SE" sz="1100" dirty="0">
              <a:solidFill>
                <a:srgbClr val="FF0000"/>
              </a:solidFill>
            </a:endParaRPr>
          </a:p>
          <a:p>
            <a:r>
              <a:rPr lang="sv-SE" sz="1100" dirty="0"/>
              <a:t>Samtliga ärenden i valt tidsintervall och för valda enheter ingår i beräkningen. De ärenden som har en negativ ledtid ingår i medelvärdet med noll dagar. Beräkningen har gjorts på samma sätt sedan november 2020.</a:t>
            </a:r>
          </a:p>
          <a:p>
            <a:br>
              <a:rPr lang="sv-SE" sz="1100" dirty="0">
                <a:solidFill>
                  <a:srgbClr val="FF0000"/>
                </a:solidFill>
              </a:rPr>
            </a:br>
            <a:endParaRPr lang="sv-SE" sz="1100" dirty="0">
              <a:solidFill>
                <a:srgbClr val="FF0000"/>
              </a:solidFill>
            </a:endParaRPr>
          </a:p>
          <a:p>
            <a:r>
              <a:rPr lang="sv-SE" sz="1100" dirty="0"/>
              <a:t>Patienter från kommuner utanför VG är </a:t>
            </a:r>
          </a:p>
          <a:p>
            <a:r>
              <a:rPr lang="sv-SE" sz="1100" dirty="0"/>
              <a:t>samlade under X Fiktiv kommun.</a:t>
            </a:r>
          </a:p>
          <a:p>
            <a:r>
              <a:rPr lang="sv-SE" sz="1100" dirty="0"/>
              <a:t>”X Ingen kommun” är slutenvårdsärende </a:t>
            </a:r>
          </a:p>
          <a:p>
            <a:r>
              <a:rPr lang="sv-SE" sz="1100" dirty="0"/>
              <a:t>där kommunen ej deltagit.</a:t>
            </a:r>
          </a:p>
          <a:p>
            <a:br>
              <a:rPr lang="sv-SE" sz="1100" dirty="0"/>
            </a:br>
            <a:br>
              <a:rPr lang="sv-SE" sz="1100" dirty="0"/>
            </a:br>
            <a:r>
              <a:rPr lang="sv-SE" sz="1400" b="1" dirty="0"/>
              <a:t>OBS! </a:t>
            </a:r>
            <a:r>
              <a:rPr lang="sv-SE" sz="1400" dirty="0"/>
              <a:t>D</a:t>
            </a:r>
            <a:r>
              <a:rPr lang="sv-SE" sz="1100" dirty="0"/>
              <a:t>enna ledtid är </a:t>
            </a:r>
            <a:r>
              <a:rPr lang="sv-SE" sz="1100" b="1" dirty="0"/>
              <a:t>INTE</a:t>
            </a:r>
            <a:r>
              <a:rPr lang="sv-SE" sz="1100" dirty="0"/>
              <a:t> samma </a:t>
            </a:r>
            <a:br>
              <a:rPr lang="sv-SE" sz="1100" dirty="0"/>
            </a:br>
            <a:r>
              <a:rPr lang="sv-SE" sz="1100" dirty="0"/>
              <a:t>sak som medelvärdet av betalnings-</a:t>
            </a:r>
            <a:br>
              <a:rPr lang="sv-SE" sz="1100" dirty="0"/>
            </a:br>
            <a:r>
              <a:rPr lang="sv-SE" sz="1100" dirty="0"/>
              <a:t>grundande dagar, som är grund för </a:t>
            </a:r>
            <a:br>
              <a:rPr lang="sv-SE" sz="1100" dirty="0"/>
            </a:br>
            <a:r>
              <a:rPr lang="sv-SE" sz="1100" dirty="0"/>
              <a:t>faktureringen.</a:t>
            </a:r>
          </a:p>
        </p:txBody>
      </p:sp>
      <p:cxnSp>
        <p:nvCxnSpPr>
          <p:cNvPr id="7" name="Rak pilkoppling 6" descr="Pil pekar på exempel">
            <a:extLst>
              <a:ext uri="{FF2B5EF4-FFF2-40B4-BE49-F238E27FC236}">
                <a16:creationId xmlns:a16="http://schemas.microsoft.com/office/drawing/2014/main" id="{2BC333A8-09C1-4998-8FC1-FA9FA8118BD2}"/>
              </a:ext>
            </a:extLst>
          </p:cNvPr>
          <p:cNvCxnSpPr>
            <a:cxnSpLocks/>
          </p:cNvCxnSpPr>
          <p:nvPr/>
        </p:nvCxnSpPr>
        <p:spPr>
          <a:xfrm flipH="1" flipV="1">
            <a:off x="9173183" y="1614791"/>
            <a:ext cx="560909" cy="1827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5" name="Tabell 4">
            <a:extLst>
              <a:ext uri="{FF2B5EF4-FFF2-40B4-BE49-F238E27FC236}">
                <a16:creationId xmlns:a16="http://schemas.microsoft.com/office/drawing/2014/main" id="{BC0E85CE-E40E-4680-A5CC-8056F66AF8EF}"/>
              </a:ext>
            </a:extLst>
          </p:cNvPr>
          <p:cNvGraphicFramePr>
            <a:graphicFrameLocks noGrp="1"/>
          </p:cNvGraphicFramePr>
          <p:nvPr>
            <p:extLst>
              <p:ext uri="{D42A27DB-BD31-4B8C-83A1-F6EECF244321}">
                <p14:modId xmlns:p14="http://schemas.microsoft.com/office/powerpoint/2010/main" val="3940190023"/>
              </p:ext>
            </p:extLst>
          </p:nvPr>
        </p:nvGraphicFramePr>
        <p:xfrm>
          <a:off x="5199771" y="836973"/>
          <a:ext cx="3730890" cy="6028855"/>
        </p:xfrm>
        <a:graphic>
          <a:graphicData uri="http://schemas.openxmlformats.org/drawingml/2006/table">
            <a:tbl>
              <a:tblPr firstRow="1">
                <a:tableStyleId>{5C22544A-7EE6-4342-B048-85BDC9FD1C3A}</a:tableStyleId>
              </a:tblPr>
              <a:tblGrid>
                <a:gridCol w="1282494">
                  <a:extLst>
                    <a:ext uri="{9D8B030D-6E8A-4147-A177-3AD203B41FA5}">
                      <a16:colId xmlns:a16="http://schemas.microsoft.com/office/drawing/2014/main" val="2858695138"/>
                    </a:ext>
                  </a:extLst>
                </a:gridCol>
                <a:gridCol w="816132">
                  <a:extLst>
                    <a:ext uri="{9D8B030D-6E8A-4147-A177-3AD203B41FA5}">
                      <a16:colId xmlns:a16="http://schemas.microsoft.com/office/drawing/2014/main" val="1257064634"/>
                    </a:ext>
                  </a:extLst>
                </a:gridCol>
                <a:gridCol w="816132">
                  <a:extLst>
                    <a:ext uri="{9D8B030D-6E8A-4147-A177-3AD203B41FA5}">
                      <a16:colId xmlns:a16="http://schemas.microsoft.com/office/drawing/2014/main" val="3728142676"/>
                    </a:ext>
                  </a:extLst>
                </a:gridCol>
                <a:gridCol w="816132">
                  <a:extLst>
                    <a:ext uri="{9D8B030D-6E8A-4147-A177-3AD203B41FA5}">
                      <a16:colId xmlns:a16="http://schemas.microsoft.com/office/drawing/2014/main" val="2112784845"/>
                    </a:ext>
                  </a:extLst>
                </a:gridCol>
              </a:tblGrid>
              <a:tr h="214013">
                <a:tc>
                  <a:txBody>
                    <a:bodyPr/>
                    <a:lstStyle/>
                    <a:p>
                      <a:pPr algn="l" fontAlgn="b"/>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1" kern="1200" dirty="0">
                          <a:solidFill>
                            <a:schemeClr val="lt1"/>
                          </a:solidFill>
                          <a:latin typeface="+mn-lt"/>
                          <a:ea typeface="+mn-ea"/>
                          <a:cs typeface="+mn-cs"/>
                        </a:rPr>
                        <a:t>Jan 2023</a:t>
                      </a:r>
                    </a:p>
                  </a:txBody>
                  <a:tcPr marL="7912" marR="7912" marT="7912" marB="0" anchor="b"/>
                </a:tc>
                <a:tc>
                  <a:txBody>
                    <a:bodyPr/>
                    <a:lstStyle/>
                    <a:p>
                      <a:pPr marL="0" algn="ctr" defTabSz="914400" rtl="0" eaLnBrk="1" fontAlgn="b" latinLnBrk="0" hangingPunct="1"/>
                      <a:r>
                        <a:rPr lang="sv-SE" sz="1400" b="1" kern="1200" dirty="0">
                          <a:solidFill>
                            <a:schemeClr val="lt1"/>
                          </a:solidFill>
                          <a:latin typeface="+mn-lt"/>
                          <a:ea typeface="+mn-ea"/>
                          <a:cs typeface="+mn-cs"/>
                        </a:rPr>
                        <a:t>Feb 2023</a:t>
                      </a:r>
                    </a:p>
                  </a:txBody>
                  <a:tcPr marL="7912" marR="7912" marT="7912" marB="0" anchor="b"/>
                </a:tc>
                <a:tc>
                  <a:txBody>
                    <a:bodyPr/>
                    <a:lstStyle/>
                    <a:p>
                      <a:pPr marL="0" algn="ctr" defTabSz="914400" rtl="0" eaLnBrk="1" fontAlgn="b" latinLnBrk="0" hangingPunct="1"/>
                      <a:r>
                        <a:rPr lang="sv-SE" sz="1400" b="1" kern="1200" dirty="0">
                          <a:solidFill>
                            <a:schemeClr val="lt1"/>
                          </a:solidFill>
                          <a:latin typeface="+mn-lt"/>
                          <a:ea typeface="+mn-ea"/>
                          <a:cs typeface="+mn-cs"/>
                        </a:rPr>
                        <a:t>Mars 2023</a:t>
                      </a:r>
                    </a:p>
                  </a:txBody>
                  <a:tcPr marL="7912" marR="7912" marT="7912" marB="0" anchor="b"/>
                </a:tc>
                <a:extLst>
                  <a:ext uri="{0D108BD9-81ED-4DB2-BD59-A6C34878D82A}">
                    <a16:rowId xmlns:a16="http://schemas.microsoft.com/office/drawing/2014/main" val="3681931137"/>
                  </a:ext>
                </a:extLst>
              </a:tr>
              <a:tr h="215573">
                <a:tc>
                  <a:txBody>
                    <a:bodyPr/>
                    <a:lstStyle/>
                    <a:p>
                      <a:pPr algn="l" fontAlgn="b"/>
                      <a:r>
                        <a:rPr lang="sv-SE" sz="1400" u="none" strike="noStrike" dirty="0">
                          <a:effectLst/>
                        </a:rPr>
                        <a:t>Mölndal</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1,5</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0,7</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1,3</a:t>
                      </a:r>
                    </a:p>
                  </a:txBody>
                  <a:tcPr marL="9525" marR="9525" marT="9525" marB="0" anchor="b"/>
                </a:tc>
                <a:extLst>
                  <a:ext uri="{0D108BD9-81ED-4DB2-BD59-A6C34878D82A}">
                    <a16:rowId xmlns:a16="http://schemas.microsoft.com/office/drawing/2014/main" val="2150773022"/>
                  </a:ext>
                </a:extLst>
              </a:tr>
              <a:tr h="215573">
                <a:tc>
                  <a:txBody>
                    <a:bodyPr/>
                    <a:lstStyle/>
                    <a:p>
                      <a:pPr algn="l" fontAlgn="b"/>
                      <a:r>
                        <a:rPr lang="sv-SE" sz="1400" u="none" strike="noStrike" dirty="0">
                          <a:effectLst/>
                        </a:rPr>
                        <a:t>Orust</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1,2</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0,8</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0,8</a:t>
                      </a:r>
                    </a:p>
                  </a:txBody>
                  <a:tcPr marL="9525" marR="9525" marT="9525" marB="0" anchor="b"/>
                </a:tc>
                <a:extLst>
                  <a:ext uri="{0D108BD9-81ED-4DB2-BD59-A6C34878D82A}">
                    <a16:rowId xmlns:a16="http://schemas.microsoft.com/office/drawing/2014/main" val="4272209298"/>
                  </a:ext>
                </a:extLst>
              </a:tr>
              <a:tr h="215573">
                <a:tc>
                  <a:txBody>
                    <a:bodyPr/>
                    <a:lstStyle/>
                    <a:p>
                      <a:pPr algn="l" fontAlgn="b"/>
                      <a:r>
                        <a:rPr lang="sv-SE" sz="1400" u="none" strike="noStrike" dirty="0">
                          <a:effectLst/>
                        </a:rPr>
                        <a:t>Partille</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a:solidFill>
                            <a:srgbClr val="000000"/>
                          </a:solidFill>
                          <a:effectLst/>
                          <a:latin typeface="Calibri" panose="020F0502020204030204" pitchFamily="34" charset="0"/>
                        </a:rPr>
                        <a:t>1,1</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1,1</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0,8</a:t>
                      </a:r>
                    </a:p>
                  </a:txBody>
                  <a:tcPr marL="9525" marR="9525" marT="9525" marB="0" anchor="b"/>
                </a:tc>
                <a:extLst>
                  <a:ext uri="{0D108BD9-81ED-4DB2-BD59-A6C34878D82A}">
                    <a16:rowId xmlns:a16="http://schemas.microsoft.com/office/drawing/2014/main" val="2872424539"/>
                  </a:ext>
                </a:extLst>
              </a:tr>
              <a:tr h="215573">
                <a:tc>
                  <a:txBody>
                    <a:bodyPr/>
                    <a:lstStyle/>
                    <a:p>
                      <a:pPr algn="l" fontAlgn="b"/>
                      <a:r>
                        <a:rPr lang="sv-SE" sz="1400" u="none" strike="noStrike" dirty="0">
                          <a:effectLst/>
                        </a:rPr>
                        <a:t>Skara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a:solidFill>
                            <a:srgbClr val="000000"/>
                          </a:solidFill>
                          <a:effectLst/>
                          <a:latin typeface="Calibri" panose="020F0502020204030204" pitchFamily="34" charset="0"/>
                        </a:rPr>
                        <a:t>0,8</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0,8</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0,8</a:t>
                      </a:r>
                    </a:p>
                  </a:txBody>
                  <a:tcPr marL="9525" marR="9525" marT="9525" marB="0" anchor="b"/>
                </a:tc>
                <a:extLst>
                  <a:ext uri="{0D108BD9-81ED-4DB2-BD59-A6C34878D82A}">
                    <a16:rowId xmlns:a16="http://schemas.microsoft.com/office/drawing/2014/main" val="210409951"/>
                  </a:ext>
                </a:extLst>
              </a:tr>
              <a:tr h="215573">
                <a:tc>
                  <a:txBody>
                    <a:bodyPr/>
                    <a:lstStyle/>
                    <a:p>
                      <a:pPr algn="l" fontAlgn="b"/>
                      <a:r>
                        <a:rPr lang="sv-SE" sz="1400" u="none" strike="noStrike" dirty="0">
                          <a:effectLst/>
                        </a:rPr>
                        <a:t>Skövde</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0,7</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0,9</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1,2</a:t>
                      </a:r>
                    </a:p>
                  </a:txBody>
                  <a:tcPr marL="9525" marR="9525" marT="9525" marB="0" anchor="b"/>
                </a:tc>
                <a:extLst>
                  <a:ext uri="{0D108BD9-81ED-4DB2-BD59-A6C34878D82A}">
                    <a16:rowId xmlns:a16="http://schemas.microsoft.com/office/drawing/2014/main" val="3975398583"/>
                  </a:ext>
                </a:extLst>
              </a:tr>
              <a:tr h="215573">
                <a:tc>
                  <a:txBody>
                    <a:bodyPr/>
                    <a:lstStyle/>
                    <a:p>
                      <a:pPr algn="l" fontAlgn="b"/>
                      <a:r>
                        <a:rPr lang="sv-SE" sz="1400" u="none" strike="noStrike" dirty="0">
                          <a:effectLst/>
                        </a:rPr>
                        <a:t>Sotenäs</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a:solidFill>
                            <a:srgbClr val="000000"/>
                          </a:solidFill>
                          <a:effectLst/>
                          <a:latin typeface="Calibri" panose="020F0502020204030204" pitchFamily="34" charset="0"/>
                        </a:rPr>
                        <a:t>2,1</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0,9</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1,9</a:t>
                      </a:r>
                    </a:p>
                  </a:txBody>
                  <a:tcPr marL="9525" marR="9525" marT="9525" marB="0" anchor="b"/>
                </a:tc>
                <a:extLst>
                  <a:ext uri="{0D108BD9-81ED-4DB2-BD59-A6C34878D82A}">
                    <a16:rowId xmlns:a16="http://schemas.microsoft.com/office/drawing/2014/main" val="971917472"/>
                  </a:ext>
                </a:extLst>
              </a:tr>
              <a:tr h="215573">
                <a:tc>
                  <a:txBody>
                    <a:bodyPr/>
                    <a:lstStyle/>
                    <a:p>
                      <a:pPr algn="l" fontAlgn="b"/>
                      <a:r>
                        <a:rPr lang="sv-SE" sz="1400" u="none" strike="noStrike" dirty="0">
                          <a:effectLst/>
                        </a:rPr>
                        <a:t>Stenungsund</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a:solidFill>
                            <a:srgbClr val="000000"/>
                          </a:solidFill>
                          <a:effectLst/>
                          <a:latin typeface="Calibri" panose="020F0502020204030204" pitchFamily="34" charset="0"/>
                        </a:rPr>
                        <a:t>1,9</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1,2</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0,8</a:t>
                      </a:r>
                    </a:p>
                  </a:txBody>
                  <a:tcPr marL="9525" marR="9525" marT="9525" marB="0" anchor="b"/>
                </a:tc>
                <a:extLst>
                  <a:ext uri="{0D108BD9-81ED-4DB2-BD59-A6C34878D82A}">
                    <a16:rowId xmlns:a16="http://schemas.microsoft.com/office/drawing/2014/main" val="1630564977"/>
                  </a:ext>
                </a:extLst>
              </a:tr>
              <a:tr h="215573">
                <a:tc>
                  <a:txBody>
                    <a:bodyPr/>
                    <a:lstStyle/>
                    <a:p>
                      <a:pPr algn="l" fontAlgn="b"/>
                      <a:r>
                        <a:rPr lang="sv-SE" sz="1400" u="none" strike="noStrike" dirty="0">
                          <a:effectLst/>
                        </a:rPr>
                        <a:t>Strömstad</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a:solidFill>
                            <a:srgbClr val="000000"/>
                          </a:solidFill>
                          <a:effectLst/>
                          <a:latin typeface="Calibri" panose="020F0502020204030204" pitchFamily="34" charset="0"/>
                        </a:rPr>
                        <a:t>1,6</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0,5</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0,8</a:t>
                      </a:r>
                    </a:p>
                  </a:txBody>
                  <a:tcPr marL="9525" marR="9525" marT="9525" marB="0" anchor="b"/>
                </a:tc>
                <a:extLst>
                  <a:ext uri="{0D108BD9-81ED-4DB2-BD59-A6C34878D82A}">
                    <a16:rowId xmlns:a16="http://schemas.microsoft.com/office/drawing/2014/main" val="3806599430"/>
                  </a:ext>
                </a:extLst>
              </a:tr>
              <a:tr h="215573">
                <a:tc>
                  <a:txBody>
                    <a:bodyPr/>
                    <a:lstStyle/>
                    <a:p>
                      <a:pPr algn="l" fontAlgn="b"/>
                      <a:r>
                        <a:rPr lang="sv-SE" sz="1400" u="none" strike="noStrike" dirty="0">
                          <a:effectLst/>
                        </a:rPr>
                        <a:t>Svenljunga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0,9</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0,3</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0,3</a:t>
                      </a:r>
                    </a:p>
                  </a:txBody>
                  <a:tcPr marL="9525" marR="9525" marT="9525" marB="0" anchor="b"/>
                </a:tc>
                <a:extLst>
                  <a:ext uri="{0D108BD9-81ED-4DB2-BD59-A6C34878D82A}">
                    <a16:rowId xmlns:a16="http://schemas.microsoft.com/office/drawing/2014/main" val="1477466390"/>
                  </a:ext>
                </a:extLst>
              </a:tr>
              <a:tr h="235458">
                <a:tc>
                  <a:txBody>
                    <a:bodyPr/>
                    <a:lstStyle/>
                    <a:p>
                      <a:pPr algn="l" fontAlgn="b"/>
                      <a:r>
                        <a:rPr lang="sv-SE" sz="1400" u="none" strike="noStrike" dirty="0">
                          <a:effectLst/>
                        </a:rPr>
                        <a:t>Tanum</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a:solidFill>
                            <a:srgbClr val="000000"/>
                          </a:solidFill>
                          <a:effectLst/>
                          <a:latin typeface="Calibri" panose="020F0502020204030204" pitchFamily="34" charset="0"/>
                        </a:rPr>
                        <a:t>0,9</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1,2</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1,3</a:t>
                      </a:r>
                    </a:p>
                  </a:txBody>
                  <a:tcPr marL="9525" marR="9525" marT="9525" marB="0" anchor="b"/>
                </a:tc>
                <a:extLst>
                  <a:ext uri="{0D108BD9-81ED-4DB2-BD59-A6C34878D82A}">
                    <a16:rowId xmlns:a16="http://schemas.microsoft.com/office/drawing/2014/main" val="3084349665"/>
                  </a:ext>
                </a:extLst>
              </a:tr>
              <a:tr h="215573">
                <a:tc>
                  <a:txBody>
                    <a:bodyPr/>
                    <a:lstStyle/>
                    <a:p>
                      <a:pPr algn="l" fontAlgn="b"/>
                      <a:r>
                        <a:rPr lang="sv-SE" sz="1400" u="none" strike="noStrike" dirty="0">
                          <a:effectLst/>
                        </a:rPr>
                        <a:t>Tibro</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0,7</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1,0</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0,9</a:t>
                      </a:r>
                    </a:p>
                  </a:txBody>
                  <a:tcPr marL="9525" marR="9525" marT="9525" marB="0" anchor="b"/>
                </a:tc>
                <a:extLst>
                  <a:ext uri="{0D108BD9-81ED-4DB2-BD59-A6C34878D82A}">
                    <a16:rowId xmlns:a16="http://schemas.microsoft.com/office/drawing/2014/main" val="3808389509"/>
                  </a:ext>
                </a:extLst>
              </a:tr>
              <a:tr h="215573">
                <a:tc>
                  <a:txBody>
                    <a:bodyPr/>
                    <a:lstStyle/>
                    <a:p>
                      <a:pPr algn="l" fontAlgn="b"/>
                      <a:r>
                        <a:rPr lang="sv-SE" sz="1400" u="none" strike="noStrike" dirty="0">
                          <a:effectLst/>
                        </a:rPr>
                        <a:t>Tidaholm</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a:solidFill>
                            <a:srgbClr val="000000"/>
                          </a:solidFill>
                          <a:effectLst/>
                          <a:latin typeface="Calibri" panose="020F0502020204030204" pitchFamily="34" charset="0"/>
                        </a:rPr>
                        <a:t>0,7</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0,9</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1,6</a:t>
                      </a:r>
                    </a:p>
                  </a:txBody>
                  <a:tcPr marL="9525" marR="9525" marT="9525" marB="0" anchor="b"/>
                </a:tc>
                <a:extLst>
                  <a:ext uri="{0D108BD9-81ED-4DB2-BD59-A6C34878D82A}">
                    <a16:rowId xmlns:a16="http://schemas.microsoft.com/office/drawing/2014/main" val="1260153343"/>
                  </a:ext>
                </a:extLst>
              </a:tr>
              <a:tr h="215573">
                <a:tc>
                  <a:txBody>
                    <a:bodyPr/>
                    <a:lstStyle/>
                    <a:p>
                      <a:pPr algn="l" fontAlgn="b"/>
                      <a:r>
                        <a:rPr lang="sv-SE" sz="1400" u="none" strike="noStrike" dirty="0">
                          <a:effectLst/>
                        </a:rPr>
                        <a:t>Tjörn</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a:solidFill>
                            <a:srgbClr val="000000"/>
                          </a:solidFill>
                          <a:effectLst/>
                          <a:latin typeface="Calibri" panose="020F0502020204030204" pitchFamily="34" charset="0"/>
                        </a:rPr>
                        <a:t>1,5</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2,1</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1,6</a:t>
                      </a:r>
                    </a:p>
                  </a:txBody>
                  <a:tcPr marL="9525" marR="9525" marT="9525" marB="0" anchor="b"/>
                </a:tc>
                <a:extLst>
                  <a:ext uri="{0D108BD9-81ED-4DB2-BD59-A6C34878D82A}">
                    <a16:rowId xmlns:a16="http://schemas.microsoft.com/office/drawing/2014/main" val="3070305260"/>
                  </a:ext>
                </a:extLst>
              </a:tr>
              <a:tr h="215573">
                <a:tc>
                  <a:txBody>
                    <a:bodyPr/>
                    <a:lstStyle/>
                    <a:p>
                      <a:pPr algn="l" fontAlgn="b"/>
                      <a:r>
                        <a:rPr lang="sv-SE" sz="1400" u="none" strike="noStrike" dirty="0">
                          <a:effectLst/>
                        </a:rPr>
                        <a:t>Tranemo</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0,5</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0,0</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0,1</a:t>
                      </a:r>
                    </a:p>
                  </a:txBody>
                  <a:tcPr marL="9525" marR="9525" marT="9525" marB="0" anchor="b"/>
                </a:tc>
                <a:extLst>
                  <a:ext uri="{0D108BD9-81ED-4DB2-BD59-A6C34878D82A}">
                    <a16:rowId xmlns:a16="http://schemas.microsoft.com/office/drawing/2014/main" val="394049405"/>
                  </a:ext>
                </a:extLst>
              </a:tr>
              <a:tr h="215573">
                <a:tc>
                  <a:txBody>
                    <a:bodyPr/>
                    <a:lstStyle/>
                    <a:p>
                      <a:pPr algn="l" fontAlgn="b"/>
                      <a:r>
                        <a:rPr lang="sv-SE" sz="1400" u="none" strike="noStrike" dirty="0">
                          <a:effectLst/>
                        </a:rPr>
                        <a:t>Trollhättan</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a:solidFill>
                            <a:srgbClr val="000000"/>
                          </a:solidFill>
                          <a:effectLst/>
                          <a:latin typeface="Calibri" panose="020F0502020204030204" pitchFamily="34" charset="0"/>
                        </a:rPr>
                        <a:t>1,8</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1,1</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1,0</a:t>
                      </a:r>
                    </a:p>
                  </a:txBody>
                  <a:tcPr marL="9525" marR="9525" marT="9525" marB="0" anchor="b"/>
                </a:tc>
                <a:extLst>
                  <a:ext uri="{0D108BD9-81ED-4DB2-BD59-A6C34878D82A}">
                    <a16:rowId xmlns:a16="http://schemas.microsoft.com/office/drawing/2014/main" val="4180516443"/>
                  </a:ext>
                </a:extLst>
              </a:tr>
              <a:tr h="215573">
                <a:tc>
                  <a:txBody>
                    <a:bodyPr/>
                    <a:lstStyle/>
                    <a:p>
                      <a:pPr algn="l" fontAlgn="b"/>
                      <a:r>
                        <a:rPr lang="sv-SE" sz="1400" u="none" strike="noStrike" dirty="0">
                          <a:effectLst/>
                        </a:rPr>
                        <a:t>Töreboda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0,1</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0,9</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0,4</a:t>
                      </a:r>
                    </a:p>
                  </a:txBody>
                  <a:tcPr marL="9525" marR="9525" marT="9525" marB="0" anchor="b"/>
                </a:tc>
                <a:extLst>
                  <a:ext uri="{0D108BD9-81ED-4DB2-BD59-A6C34878D82A}">
                    <a16:rowId xmlns:a16="http://schemas.microsoft.com/office/drawing/2014/main" val="1535210941"/>
                  </a:ext>
                </a:extLst>
              </a:tr>
              <a:tr h="215573">
                <a:tc>
                  <a:txBody>
                    <a:bodyPr/>
                    <a:lstStyle/>
                    <a:p>
                      <a:pPr algn="l" fontAlgn="b"/>
                      <a:r>
                        <a:rPr lang="sv-SE" sz="1400" u="none" strike="noStrike" dirty="0">
                          <a:effectLst/>
                        </a:rPr>
                        <a:t>Uddevalla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1,9</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3,3</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2,6</a:t>
                      </a:r>
                    </a:p>
                  </a:txBody>
                  <a:tcPr marL="9525" marR="9525" marT="9525" marB="0" anchor="b"/>
                </a:tc>
                <a:extLst>
                  <a:ext uri="{0D108BD9-81ED-4DB2-BD59-A6C34878D82A}">
                    <a16:rowId xmlns:a16="http://schemas.microsoft.com/office/drawing/2014/main" val="4204200685"/>
                  </a:ext>
                </a:extLst>
              </a:tr>
              <a:tr h="215573">
                <a:tc>
                  <a:txBody>
                    <a:bodyPr/>
                    <a:lstStyle/>
                    <a:p>
                      <a:pPr algn="l" fontAlgn="b"/>
                      <a:r>
                        <a:rPr lang="sv-SE" sz="1400" u="none" strike="noStrike" dirty="0">
                          <a:effectLst/>
                        </a:rPr>
                        <a:t>Ulricehamn</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0,3</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0,3</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0,5</a:t>
                      </a:r>
                    </a:p>
                  </a:txBody>
                  <a:tcPr marL="9525" marR="9525" marT="9525" marB="0" anchor="b"/>
                </a:tc>
                <a:extLst>
                  <a:ext uri="{0D108BD9-81ED-4DB2-BD59-A6C34878D82A}">
                    <a16:rowId xmlns:a16="http://schemas.microsoft.com/office/drawing/2014/main" val="1167531832"/>
                  </a:ext>
                </a:extLst>
              </a:tr>
              <a:tr h="215573">
                <a:tc>
                  <a:txBody>
                    <a:bodyPr/>
                    <a:lstStyle/>
                    <a:p>
                      <a:pPr algn="l" fontAlgn="b"/>
                      <a:r>
                        <a:rPr lang="sv-SE" sz="1400" u="none" strike="noStrike" dirty="0">
                          <a:effectLst/>
                        </a:rPr>
                        <a:t>Vara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0,3</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0,4</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0,4</a:t>
                      </a:r>
                    </a:p>
                  </a:txBody>
                  <a:tcPr marL="9525" marR="9525" marT="9525" marB="0" anchor="b"/>
                </a:tc>
                <a:extLst>
                  <a:ext uri="{0D108BD9-81ED-4DB2-BD59-A6C34878D82A}">
                    <a16:rowId xmlns:a16="http://schemas.microsoft.com/office/drawing/2014/main" val="2851169426"/>
                  </a:ext>
                </a:extLst>
              </a:tr>
              <a:tr h="215573">
                <a:tc>
                  <a:txBody>
                    <a:bodyPr/>
                    <a:lstStyle/>
                    <a:p>
                      <a:pPr algn="l" fontAlgn="b"/>
                      <a:r>
                        <a:rPr lang="sv-SE" sz="1400" u="none" strike="noStrike" dirty="0">
                          <a:effectLst/>
                        </a:rPr>
                        <a:t>Vårgårda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2,2</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0,4</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0,8</a:t>
                      </a:r>
                    </a:p>
                  </a:txBody>
                  <a:tcPr marL="9525" marR="9525" marT="9525" marB="0" anchor="b"/>
                </a:tc>
                <a:extLst>
                  <a:ext uri="{0D108BD9-81ED-4DB2-BD59-A6C34878D82A}">
                    <a16:rowId xmlns:a16="http://schemas.microsoft.com/office/drawing/2014/main" val="2041698811"/>
                  </a:ext>
                </a:extLst>
              </a:tr>
              <a:tr h="215573">
                <a:tc>
                  <a:txBody>
                    <a:bodyPr/>
                    <a:lstStyle/>
                    <a:p>
                      <a:pPr algn="l" fontAlgn="b"/>
                      <a:r>
                        <a:rPr lang="sv-SE" sz="1400" u="none" strike="noStrike" dirty="0">
                          <a:effectLst/>
                        </a:rPr>
                        <a:t>Vänersborg</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a:solidFill>
                            <a:srgbClr val="000000"/>
                          </a:solidFill>
                          <a:effectLst/>
                          <a:latin typeface="Calibri" panose="020F0502020204030204" pitchFamily="34" charset="0"/>
                        </a:rPr>
                        <a:t>1,8</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1,6</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2,6</a:t>
                      </a:r>
                    </a:p>
                  </a:txBody>
                  <a:tcPr marL="9525" marR="9525" marT="9525" marB="0" anchor="b"/>
                </a:tc>
                <a:extLst>
                  <a:ext uri="{0D108BD9-81ED-4DB2-BD59-A6C34878D82A}">
                    <a16:rowId xmlns:a16="http://schemas.microsoft.com/office/drawing/2014/main" val="4271876829"/>
                  </a:ext>
                </a:extLst>
              </a:tr>
              <a:tr h="215573">
                <a:tc>
                  <a:txBody>
                    <a:bodyPr/>
                    <a:lstStyle/>
                    <a:p>
                      <a:pPr algn="l" fontAlgn="b"/>
                      <a:r>
                        <a:rPr lang="sv-SE" sz="1200" u="none" strike="noStrike" dirty="0">
                          <a:effectLst/>
                        </a:rPr>
                        <a:t>X Fiktiv kommun</a:t>
                      </a:r>
                      <a:endParaRPr lang="sv-SE" sz="12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0,0</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0,2</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0,0</a:t>
                      </a:r>
                    </a:p>
                  </a:txBody>
                  <a:tcPr marL="9525" marR="9525" marT="9525" marB="0" anchor="b"/>
                </a:tc>
                <a:extLst>
                  <a:ext uri="{0D108BD9-81ED-4DB2-BD59-A6C34878D82A}">
                    <a16:rowId xmlns:a16="http://schemas.microsoft.com/office/drawing/2014/main" val="1980463595"/>
                  </a:ext>
                </a:extLst>
              </a:tr>
              <a:tr h="215573">
                <a:tc>
                  <a:txBody>
                    <a:bodyPr/>
                    <a:lstStyle/>
                    <a:p>
                      <a:pPr algn="l" fontAlgn="b"/>
                      <a:r>
                        <a:rPr lang="sv-SE" sz="1200" u="none" strike="noStrike" dirty="0">
                          <a:effectLst/>
                        </a:rPr>
                        <a:t>X Ingen kommun</a:t>
                      </a:r>
                      <a:endParaRPr lang="sv-SE" sz="12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0,0</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2,6</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0,1</a:t>
                      </a:r>
                    </a:p>
                  </a:txBody>
                  <a:tcPr marL="9525" marR="9525" marT="9525" marB="0" anchor="b"/>
                </a:tc>
                <a:extLst>
                  <a:ext uri="{0D108BD9-81ED-4DB2-BD59-A6C34878D82A}">
                    <a16:rowId xmlns:a16="http://schemas.microsoft.com/office/drawing/2014/main" val="3192222768"/>
                  </a:ext>
                </a:extLst>
              </a:tr>
              <a:tr h="215573">
                <a:tc>
                  <a:txBody>
                    <a:bodyPr/>
                    <a:lstStyle/>
                    <a:p>
                      <a:pPr algn="l" fontAlgn="b"/>
                      <a:r>
                        <a:rPr lang="sv-SE" sz="1400" u="none" strike="noStrike" dirty="0">
                          <a:effectLst/>
                        </a:rPr>
                        <a:t>Åmål</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2,7</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3,2</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1,3</a:t>
                      </a:r>
                    </a:p>
                  </a:txBody>
                  <a:tcPr marL="9525" marR="9525" marT="9525" marB="0" anchor="b"/>
                </a:tc>
                <a:extLst>
                  <a:ext uri="{0D108BD9-81ED-4DB2-BD59-A6C34878D82A}">
                    <a16:rowId xmlns:a16="http://schemas.microsoft.com/office/drawing/2014/main" val="3257928435"/>
                  </a:ext>
                </a:extLst>
              </a:tr>
              <a:tr h="215573">
                <a:tc>
                  <a:txBody>
                    <a:bodyPr/>
                    <a:lstStyle/>
                    <a:p>
                      <a:pPr algn="l" fontAlgn="b"/>
                      <a:r>
                        <a:rPr lang="sv-SE" sz="1400" u="none" strike="noStrike" dirty="0">
                          <a:effectLst/>
                        </a:rPr>
                        <a:t>Öckerö</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2,6</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0,9</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0,4</a:t>
                      </a:r>
                    </a:p>
                  </a:txBody>
                  <a:tcPr marL="9525" marR="9525" marT="9525" marB="0" anchor="b"/>
                </a:tc>
                <a:extLst>
                  <a:ext uri="{0D108BD9-81ED-4DB2-BD59-A6C34878D82A}">
                    <a16:rowId xmlns:a16="http://schemas.microsoft.com/office/drawing/2014/main" val="1661627828"/>
                  </a:ext>
                </a:extLst>
              </a:tr>
              <a:tr h="215573">
                <a:tc>
                  <a:txBody>
                    <a:bodyPr/>
                    <a:lstStyle/>
                    <a:p>
                      <a:pPr algn="l" fontAlgn="b"/>
                      <a:r>
                        <a:rPr lang="sv-SE" sz="1400" b="1" i="0" u="none" strike="noStrike" dirty="0">
                          <a:solidFill>
                            <a:srgbClr val="000000"/>
                          </a:solidFill>
                          <a:effectLst/>
                          <a:latin typeface="Calibri" panose="020F0502020204030204" pitchFamily="34" charset="0"/>
                        </a:rPr>
                        <a:t>Totalt regionen</a:t>
                      </a:r>
                    </a:p>
                  </a:txBody>
                  <a:tcPr marL="7912" marR="7912" marT="7912" marB="0" anchor="b"/>
                </a:tc>
                <a:tc>
                  <a:txBody>
                    <a:bodyPr/>
                    <a:lstStyle/>
                    <a:p>
                      <a:pPr algn="ctr" fontAlgn="b"/>
                      <a:r>
                        <a:rPr lang="sv-SE" sz="1400" b="1" i="0" u="none" strike="noStrike" dirty="0">
                          <a:solidFill>
                            <a:srgbClr val="000000"/>
                          </a:solidFill>
                          <a:effectLst/>
                          <a:latin typeface="Calibri" panose="020F0502020204030204" pitchFamily="34" charset="0"/>
                        </a:rPr>
                        <a:t>1,3</a:t>
                      </a:r>
                    </a:p>
                  </a:txBody>
                  <a:tcPr marL="9525" marR="9525" marT="9525" marB="0" anchor="b"/>
                </a:tc>
                <a:tc>
                  <a:txBody>
                    <a:bodyPr/>
                    <a:lstStyle/>
                    <a:p>
                      <a:pPr algn="ctr" fontAlgn="b"/>
                      <a:r>
                        <a:rPr lang="sv-SE" sz="1400" b="1" i="0" u="none" strike="noStrike" dirty="0">
                          <a:solidFill>
                            <a:srgbClr val="000000"/>
                          </a:solidFill>
                          <a:effectLst/>
                          <a:latin typeface="Calibri" panose="020F0502020204030204" pitchFamily="34" charset="0"/>
                        </a:rPr>
                        <a:t>1,2</a:t>
                      </a:r>
                    </a:p>
                  </a:txBody>
                  <a:tcPr marL="9525" marR="9525" marT="9525" marB="0" anchor="b"/>
                </a:tc>
                <a:tc>
                  <a:txBody>
                    <a:bodyPr/>
                    <a:lstStyle/>
                    <a:p>
                      <a:pPr algn="ctr" fontAlgn="b"/>
                      <a:r>
                        <a:rPr lang="sv-SE" sz="1400" b="1" i="0" u="none" strike="noStrike" dirty="0">
                          <a:solidFill>
                            <a:srgbClr val="000000"/>
                          </a:solidFill>
                          <a:effectLst/>
                          <a:latin typeface="Calibri" panose="020F0502020204030204" pitchFamily="34" charset="0"/>
                        </a:rPr>
                        <a:t>1,3</a:t>
                      </a:r>
                    </a:p>
                  </a:txBody>
                  <a:tcPr marL="9525" marR="9525" marT="9525" marB="0" anchor="b"/>
                </a:tc>
                <a:extLst>
                  <a:ext uri="{0D108BD9-81ED-4DB2-BD59-A6C34878D82A}">
                    <a16:rowId xmlns:a16="http://schemas.microsoft.com/office/drawing/2014/main" val="3771902849"/>
                  </a:ext>
                </a:extLst>
              </a:tr>
            </a:tbl>
          </a:graphicData>
        </a:graphic>
      </p:graphicFrame>
      <p:graphicFrame>
        <p:nvGraphicFramePr>
          <p:cNvPr id="4" name="Tabell 3">
            <a:extLst>
              <a:ext uri="{FF2B5EF4-FFF2-40B4-BE49-F238E27FC236}">
                <a16:creationId xmlns:a16="http://schemas.microsoft.com/office/drawing/2014/main" id="{EDB5F4A6-4173-47A7-B093-C10072B49B11}"/>
              </a:ext>
            </a:extLst>
          </p:cNvPr>
          <p:cNvGraphicFramePr>
            <a:graphicFrameLocks noGrp="1"/>
          </p:cNvGraphicFramePr>
          <p:nvPr>
            <p:extLst>
              <p:ext uri="{D42A27DB-BD31-4B8C-83A1-F6EECF244321}">
                <p14:modId xmlns:p14="http://schemas.microsoft.com/office/powerpoint/2010/main" val="1159233356"/>
              </p:ext>
            </p:extLst>
          </p:nvPr>
        </p:nvGraphicFramePr>
        <p:xfrm>
          <a:off x="1295651" y="836973"/>
          <a:ext cx="3661599" cy="6021027"/>
        </p:xfrm>
        <a:graphic>
          <a:graphicData uri="http://schemas.openxmlformats.org/drawingml/2006/table">
            <a:tbl>
              <a:tblPr firstRow="1">
                <a:tableStyleId>{5C22544A-7EE6-4342-B048-85BDC9FD1C3A}</a:tableStyleId>
              </a:tblPr>
              <a:tblGrid>
                <a:gridCol w="1258674">
                  <a:extLst>
                    <a:ext uri="{9D8B030D-6E8A-4147-A177-3AD203B41FA5}">
                      <a16:colId xmlns:a16="http://schemas.microsoft.com/office/drawing/2014/main" val="2708963678"/>
                    </a:ext>
                  </a:extLst>
                </a:gridCol>
                <a:gridCol w="800975">
                  <a:extLst>
                    <a:ext uri="{9D8B030D-6E8A-4147-A177-3AD203B41FA5}">
                      <a16:colId xmlns:a16="http://schemas.microsoft.com/office/drawing/2014/main" val="2446055734"/>
                    </a:ext>
                  </a:extLst>
                </a:gridCol>
                <a:gridCol w="795751">
                  <a:extLst>
                    <a:ext uri="{9D8B030D-6E8A-4147-A177-3AD203B41FA5}">
                      <a16:colId xmlns:a16="http://schemas.microsoft.com/office/drawing/2014/main" val="2520545571"/>
                    </a:ext>
                  </a:extLst>
                </a:gridCol>
                <a:gridCol w="806199">
                  <a:extLst>
                    <a:ext uri="{9D8B030D-6E8A-4147-A177-3AD203B41FA5}">
                      <a16:colId xmlns:a16="http://schemas.microsoft.com/office/drawing/2014/main" val="3150111345"/>
                    </a:ext>
                  </a:extLst>
                </a:gridCol>
              </a:tblGrid>
              <a:tr h="158242">
                <a:tc>
                  <a:txBody>
                    <a:bodyPr/>
                    <a:lstStyle/>
                    <a:p>
                      <a:pPr algn="l" fontAlgn="b"/>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1" i="0" u="none" strike="noStrike" kern="1200" dirty="0">
                          <a:solidFill>
                            <a:schemeClr val="bg1"/>
                          </a:solidFill>
                          <a:effectLst/>
                          <a:latin typeface="Calibri" panose="020F0502020204030204" pitchFamily="34" charset="0"/>
                          <a:ea typeface="+mn-ea"/>
                          <a:cs typeface="+mn-cs"/>
                        </a:rPr>
                        <a:t>Jan 2023</a:t>
                      </a:r>
                    </a:p>
                  </a:txBody>
                  <a:tcPr marL="7912" marR="7912" marT="7912" marB="0" anchor="b"/>
                </a:tc>
                <a:tc>
                  <a:txBody>
                    <a:bodyPr/>
                    <a:lstStyle/>
                    <a:p>
                      <a:pPr marL="0" algn="ctr" defTabSz="914400" rtl="0" eaLnBrk="1" fontAlgn="b" latinLnBrk="0" hangingPunct="1"/>
                      <a:r>
                        <a:rPr lang="sv-SE" sz="1400" b="1" i="0" u="none" strike="noStrike" kern="1200" dirty="0">
                          <a:solidFill>
                            <a:schemeClr val="bg1"/>
                          </a:solidFill>
                          <a:effectLst/>
                          <a:latin typeface="Calibri" panose="020F0502020204030204" pitchFamily="34" charset="0"/>
                          <a:ea typeface="+mn-ea"/>
                          <a:cs typeface="+mn-cs"/>
                        </a:rPr>
                        <a:t>Feb 2023</a:t>
                      </a:r>
                    </a:p>
                  </a:txBody>
                  <a:tcPr marL="7912" marR="7912" marT="7912" marB="0" anchor="b"/>
                </a:tc>
                <a:tc>
                  <a:txBody>
                    <a:bodyPr/>
                    <a:lstStyle/>
                    <a:p>
                      <a:pPr marL="0" algn="ctr" defTabSz="914400" rtl="0" eaLnBrk="1" fontAlgn="b" latinLnBrk="0" hangingPunct="1"/>
                      <a:r>
                        <a:rPr lang="sv-SE" sz="1400" b="1" i="0" u="none" strike="noStrike" kern="1200" dirty="0">
                          <a:solidFill>
                            <a:schemeClr val="bg1"/>
                          </a:solidFill>
                          <a:effectLst/>
                          <a:latin typeface="Calibri" panose="020F0502020204030204" pitchFamily="34" charset="0"/>
                          <a:ea typeface="+mn-ea"/>
                          <a:cs typeface="+mn-cs"/>
                        </a:rPr>
                        <a:t>Mars 2023</a:t>
                      </a:r>
                    </a:p>
                  </a:txBody>
                  <a:tcPr marL="7912" marR="7912" marT="7912" marB="0" anchor="b"/>
                </a:tc>
                <a:extLst>
                  <a:ext uri="{0D108BD9-81ED-4DB2-BD59-A6C34878D82A}">
                    <a16:rowId xmlns:a16="http://schemas.microsoft.com/office/drawing/2014/main" val="606824346"/>
                  </a:ext>
                </a:extLst>
              </a:tr>
              <a:tr h="158242">
                <a:tc>
                  <a:txBody>
                    <a:bodyPr/>
                    <a:lstStyle/>
                    <a:p>
                      <a:pPr algn="l" fontAlgn="b"/>
                      <a:r>
                        <a:rPr lang="sv-SE" sz="1400" u="none" strike="noStrike" dirty="0">
                          <a:effectLst/>
                        </a:rPr>
                        <a:t>Ale</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1,4</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1,1</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0,8</a:t>
                      </a:r>
                    </a:p>
                  </a:txBody>
                  <a:tcPr marL="9525" marR="9525" marT="9525" marB="0" anchor="b"/>
                </a:tc>
                <a:extLst>
                  <a:ext uri="{0D108BD9-81ED-4DB2-BD59-A6C34878D82A}">
                    <a16:rowId xmlns:a16="http://schemas.microsoft.com/office/drawing/2014/main" val="748299645"/>
                  </a:ext>
                </a:extLst>
              </a:tr>
              <a:tr h="158242">
                <a:tc>
                  <a:txBody>
                    <a:bodyPr/>
                    <a:lstStyle/>
                    <a:p>
                      <a:pPr algn="l" fontAlgn="b"/>
                      <a:r>
                        <a:rPr lang="sv-SE" sz="1400" u="none" strike="noStrike" dirty="0">
                          <a:effectLst/>
                        </a:rPr>
                        <a:t>Alingsås</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a:solidFill>
                            <a:srgbClr val="000000"/>
                          </a:solidFill>
                          <a:effectLst/>
                          <a:latin typeface="Calibri" panose="020F0502020204030204" pitchFamily="34" charset="0"/>
                        </a:rPr>
                        <a:t>1,2</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1,2</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1,7</a:t>
                      </a:r>
                    </a:p>
                  </a:txBody>
                  <a:tcPr marL="9525" marR="9525" marT="9525" marB="0" anchor="b"/>
                </a:tc>
                <a:extLst>
                  <a:ext uri="{0D108BD9-81ED-4DB2-BD59-A6C34878D82A}">
                    <a16:rowId xmlns:a16="http://schemas.microsoft.com/office/drawing/2014/main" val="1845981146"/>
                  </a:ext>
                </a:extLst>
              </a:tr>
              <a:tr h="158242">
                <a:tc>
                  <a:txBody>
                    <a:bodyPr/>
                    <a:lstStyle/>
                    <a:p>
                      <a:pPr algn="l" fontAlgn="b"/>
                      <a:r>
                        <a:rPr lang="sv-SE" sz="1400" u="none" strike="noStrike" dirty="0">
                          <a:effectLst/>
                        </a:rPr>
                        <a:t>Bengtsfors</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1,9</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1,3</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1,4</a:t>
                      </a:r>
                    </a:p>
                  </a:txBody>
                  <a:tcPr marL="9525" marR="9525" marT="9525" marB="0" anchor="b"/>
                </a:tc>
                <a:extLst>
                  <a:ext uri="{0D108BD9-81ED-4DB2-BD59-A6C34878D82A}">
                    <a16:rowId xmlns:a16="http://schemas.microsoft.com/office/drawing/2014/main" val="3209708288"/>
                  </a:ext>
                </a:extLst>
              </a:tr>
              <a:tr h="158242">
                <a:tc>
                  <a:txBody>
                    <a:bodyPr/>
                    <a:lstStyle/>
                    <a:p>
                      <a:pPr algn="l" fontAlgn="b"/>
                      <a:r>
                        <a:rPr lang="sv-SE" sz="1400" u="none" strike="noStrike" dirty="0">
                          <a:effectLst/>
                        </a:rPr>
                        <a:t>Bollebygd</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a:solidFill>
                            <a:srgbClr val="000000"/>
                          </a:solidFill>
                          <a:effectLst/>
                          <a:latin typeface="Calibri" panose="020F0502020204030204" pitchFamily="34" charset="0"/>
                        </a:rPr>
                        <a:t>0,7</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0,3</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0,2</a:t>
                      </a:r>
                    </a:p>
                  </a:txBody>
                  <a:tcPr marL="9525" marR="9525" marT="9525" marB="0" anchor="b"/>
                </a:tc>
                <a:extLst>
                  <a:ext uri="{0D108BD9-81ED-4DB2-BD59-A6C34878D82A}">
                    <a16:rowId xmlns:a16="http://schemas.microsoft.com/office/drawing/2014/main" val="424450175"/>
                  </a:ext>
                </a:extLst>
              </a:tr>
              <a:tr h="158242">
                <a:tc>
                  <a:txBody>
                    <a:bodyPr/>
                    <a:lstStyle/>
                    <a:p>
                      <a:pPr algn="l" fontAlgn="b"/>
                      <a:r>
                        <a:rPr lang="sv-SE" sz="1400" u="none" strike="noStrike" dirty="0">
                          <a:effectLst/>
                        </a:rPr>
                        <a:t>Borås</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0,7</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1,0</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0,6</a:t>
                      </a:r>
                    </a:p>
                  </a:txBody>
                  <a:tcPr marL="9525" marR="9525" marT="9525" marB="0" anchor="b"/>
                </a:tc>
                <a:extLst>
                  <a:ext uri="{0D108BD9-81ED-4DB2-BD59-A6C34878D82A}">
                    <a16:rowId xmlns:a16="http://schemas.microsoft.com/office/drawing/2014/main" val="4248254507"/>
                  </a:ext>
                </a:extLst>
              </a:tr>
              <a:tr h="158242">
                <a:tc>
                  <a:txBody>
                    <a:bodyPr/>
                    <a:lstStyle/>
                    <a:p>
                      <a:pPr algn="l" fontAlgn="b"/>
                      <a:r>
                        <a:rPr lang="sv-SE" sz="1400" u="none" strike="noStrike" dirty="0">
                          <a:effectLst/>
                        </a:rPr>
                        <a:t>Dals-Ed</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0,7</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0,5</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0,7</a:t>
                      </a:r>
                    </a:p>
                  </a:txBody>
                  <a:tcPr marL="9525" marR="9525" marT="9525" marB="0" anchor="b"/>
                </a:tc>
                <a:extLst>
                  <a:ext uri="{0D108BD9-81ED-4DB2-BD59-A6C34878D82A}">
                    <a16:rowId xmlns:a16="http://schemas.microsoft.com/office/drawing/2014/main" val="3210520092"/>
                  </a:ext>
                </a:extLst>
              </a:tr>
              <a:tr h="158242">
                <a:tc>
                  <a:txBody>
                    <a:bodyPr/>
                    <a:lstStyle/>
                    <a:p>
                      <a:pPr algn="l" fontAlgn="b"/>
                      <a:r>
                        <a:rPr lang="sv-SE" sz="1400" u="none" strike="noStrike" dirty="0">
                          <a:effectLst/>
                        </a:rPr>
                        <a:t>Essunga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a:solidFill>
                            <a:srgbClr val="000000"/>
                          </a:solidFill>
                          <a:effectLst/>
                          <a:latin typeface="Calibri" panose="020F0502020204030204" pitchFamily="34" charset="0"/>
                        </a:rPr>
                        <a:t>0,9</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0,5</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0,7</a:t>
                      </a:r>
                    </a:p>
                  </a:txBody>
                  <a:tcPr marL="9525" marR="9525" marT="9525" marB="0" anchor="b"/>
                </a:tc>
                <a:extLst>
                  <a:ext uri="{0D108BD9-81ED-4DB2-BD59-A6C34878D82A}">
                    <a16:rowId xmlns:a16="http://schemas.microsoft.com/office/drawing/2014/main" val="3069039900"/>
                  </a:ext>
                </a:extLst>
              </a:tr>
              <a:tr h="158242">
                <a:tc>
                  <a:txBody>
                    <a:bodyPr/>
                    <a:lstStyle/>
                    <a:p>
                      <a:pPr algn="l" fontAlgn="b"/>
                      <a:r>
                        <a:rPr lang="sv-SE" sz="1400" u="none" strike="noStrike" dirty="0">
                          <a:effectLst/>
                        </a:rPr>
                        <a:t>Falköping</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0,9</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0,6</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0,5</a:t>
                      </a:r>
                    </a:p>
                  </a:txBody>
                  <a:tcPr marL="9525" marR="9525" marT="9525" marB="0" anchor="b"/>
                </a:tc>
                <a:extLst>
                  <a:ext uri="{0D108BD9-81ED-4DB2-BD59-A6C34878D82A}">
                    <a16:rowId xmlns:a16="http://schemas.microsoft.com/office/drawing/2014/main" val="1196639047"/>
                  </a:ext>
                </a:extLst>
              </a:tr>
              <a:tr h="158242">
                <a:tc>
                  <a:txBody>
                    <a:bodyPr/>
                    <a:lstStyle/>
                    <a:p>
                      <a:pPr algn="l" fontAlgn="b"/>
                      <a:r>
                        <a:rPr lang="sv-SE" sz="1400" u="none" strike="noStrike" dirty="0">
                          <a:effectLst/>
                        </a:rPr>
                        <a:t>Färgelanda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a:solidFill>
                            <a:srgbClr val="000000"/>
                          </a:solidFill>
                          <a:effectLst/>
                          <a:latin typeface="Calibri" panose="020F0502020204030204" pitchFamily="34" charset="0"/>
                        </a:rPr>
                        <a:t>2,7</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1,5</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1,2</a:t>
                      </a:r>
                    </a:p>
                  </a:txBody>
                  <a:tcPr marL="9525" marR="9525" marT="9525" marB="0" anchor="b"/>
                </a:tc>
                <a:extLst>
                  <a:ext uri="{0D108BD9-81ED-4DB2-BD59-A6C34878D82A}">
                    <a16:rowId xmlns:a16="http://schemas.microsoft.com/office/drawing/2014/main" val="3161440152"/>
                  </a:ext>
                </a:extLst>
              </a:tr>
              <a:tr h="158242">
                <a:tc>
                  <a:txBody>
                    <a:bodyPr/>
                    <a:lstStyle/>
                    <a:p>
                      <a:pPr algn="l" fontAlgn="b"/>
                      <a:r>
                        <a:rPr lang="sv-SE" sz="1400" u="none" strike="noStrike">
                          <a:effectLst/>
                        </a:rPr>
                        <a:t>Grästorp</a:t>
                      </a:r>
                      <a:endParaRPr lang="sv-SE" sz="1400" b="0" i="0" u="none" strike="noStrike">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0,3</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1,1</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0,9</a:t>
                      </a:r>
                    </a:p>
                  </a:txBody>
                  <a:tcPr marL="9525" marR="9525" marT="9525" marB="0" anchor="b"/>
                </a:tc>
                <a:extLst>
                  <a:ext uri="{0D108BD9-81ED-4DB2-BD59-A6C34878D82A}">
                    <a16:rowId xmlns:a16="http://schemas.microsoft.com/office/drawing/2014/main" val="2715459181"/>
                  </a:ext>
                </a:extLst>
              </a:tr>
              <a:tr h="46207">
                <a:tc>
                  <a:txBody>
                    <a:bodyPr/>
                    <a:lstStyle/>
                    <a:p>
                      <a:pPr algn="l" fontAlgn="b"/>
                      <a:r>
                        <a:rPr lang="sv-SE" sz="1400" u="none" strike="noStrike" dirty="0">
                          <a:effectLst/>
                        </a:rPr>
                        <a:t>Gullspång</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a:solidFill>
                            <a:srgbClr val="000000"/>
                          </a:solidFill>
                          <a:effectLst/>
                          <a:latin typeface="Calibri" panose="020F0502020204030204" pitchFamily="34" charset="0"/>
                        </a:rPr>
                        <a:t>0,5</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0,6</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0,5</a:t>
                      </a:r>
                    </a:p>
                  </a:txBody>
                  <a:tcPr marL="9525" marR="9525" marT="9525" marB="0" anchor="b"/>
                </a:tc>
                <a:extLst>
                  <a:ext uri="{0D108BD9-81ED-4DB2-BD59-A6C34878D82A}">
                    <a16:rowId xmlns:a16="http://schemas.microsoft.com/office/drawing/2014/main" val="3803826772"/>
                  </a:ext>
                </a:extLst>
              </a:tr>
              <a:tr h="158242">
                <a:tc>
                  <a:txBody>
                    <a:bodyPr/>
                    <a:lstStyle/>
                    <a:p>
                      <a:pPr algn="l" fontAlgn="b"/>
                      <a:r>
                        <a:rPr lang="sv-SE" sz="1400" u="none" strike="noStrike" dirty="0">
                          <a:effectLst/>
                        </a:rPr>
                        <a:t>Göteborg</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2,1</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1,5</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2,4</a:t>
                      </a:r>
                    </a:p>
                  </a:txBody>
                  <a:tcPr marL="9525" marR="9525" marT="9525" marB="0" anchor="b"/>
                </a:tc>
                <a:extLst>
                  <a:ext uri="{0D108BD9-81ED-4DB2-BD59-A6C34878D82A}">
                    <a16:rowId xmlns:a16="http://schemas.microsoft.com/office/drawing/2014/main" val="1610195000"/>
                  </a:ext>
                </a:extLst>
              </a:tr>
              <a:tr h="158242">
                <a:tc>
                  <a:txBody>
                    <a:bodyPr/>
                    <a:lstStyle/>
                    <a:p>
                      <a:pPr algn="l" fontAlgn="b"/>
                      <a:r>
                        <a:rPr lang="sv-SE" sz="1400" u="none" strike="noStrike" dirty="0">
                          <a:effectLst/>
                        </a:rPr>
                        <a:t>Götene</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a:solidFill>
                            <a:srgbClr val="000000"/>
                          </a:solidFill>
                          <a:effectLst/>
                          <a:latin typeface="Calibri" panose="020F0502020204030204" pitchFamily="34" charset="0"/>
                        </a:rPr>
                        <a:t>0,8</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0,5</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0,5</a:t>
                      </a:r>
                    </a:p>
                  </a:txBody>
                  <a:tcPr marL="9525" marR="9525" marT="9525" marB="0" anchor="b"/>
                </a:tc>
                <a:extLst>
                  <a:ext uri="{0D108BD9-81ED-4DB2-BD59-A6C34878D82A}">
                    <a16:rowId xmlns:a16="http://schemas.microsoft.com/office/drawing/2014/main" val="1951873254"/>
                  </a:ext>
                </a:extLst>
              </a:tr>
              <a:tr h="158242">
                <a:tc>
                  <a:txBody>
                    <a:bodyPr/>
                    <a:lstStyle/>
                    <a:p>
                      <a:pPr algn="l" fontAlgn="b"/>
                      <a:r>
                        <a:rPr lang="sv-SE" sz="1400" u="none" strike="noStrike" dirty="0">
                          <a:effectLst/>
                        </a:rPr>
                        <a:t>Herrljunga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1,2</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1,0</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0,7</a:t>
                      </a:r>
                    </a:p>
                  </a:txBody>
                  <a:tcPr marL="9525" marR="9525" marT="9525" marB="0" anchor="b"/>
                </a:tc>
                <a:extLst>
                  <a:ext uri="{0D108BD9-81ED-4DB2-BD59-A6C34878D82A}">
                    <a16:rowId xmlns:a16="http://schemas.microsoft.com/office/drawing/2014/main" val="88406803"/>
                  </a:ext>
                </a:extLst>
              </a:tr>
              <a:tr h="158242">
                <a:tc>
                  <a:txBody>
                    <a:bodyPr/>
                    <a:lstStyle/>
                    <a:p>
                      <a:pPr algn="l" fontAlgn="b"/>
                      <a:r>
                        <a:rPr lang="sv-SE" sz="1400" u="none" strike="noStrike" dirty="0">
                          <a:effectLst/>
                        </a:rPr>
                        <a:t>Hjo</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a:solidFill>
                            <a:srgbClr val="000000"/>
                          </a:solidFill>
                          <a:effectLst/>
                          <a:latin typeface="Calibri" panose="020F0502020204030204" pitchFamily="34" charset="0"/>
                        </a:rPr>
                        <a:t>0,3</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0,4</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0,3</a:t>
                      </a:r>
                    </a:p>
                  </a:txBody>
                  <a:tcPr marL="9525" marR="9525" marT="9525" marB="0" anchor="b"/>
                </a:tc>
                <a:extLst>
                  <a:ext uri="{0D108BD9-81ED-4DB2-BD59-A6C34878D82A}">
                    <a16:rowId xmlns:a16="http://schemas.microsoft.com/office/drawing/2014/main" val="3071094052"/>
                  </a:ext>
                </a:extLst>
              </a:tr>
              <a:tr h="158242">
                <a:tc>
                  <a:txBody>
                    <a:bodyPr/>
                    <a:lstStyle/>
                    <a:p>
                      <a:pPr algn="l" fontAlgn="b"/>
                      <a:r>
                        <a:rPr lang="sv-SE" sz="1400" u="none" strike="noStrike" dirty="0">
                          <a:effectLst/>
                        </a:rPr>
                        <a:t>Härryda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0,9</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1,2</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1,0</a:t>
                      </a:r>
                    </a:p>
                  </a:txBody>
                  <a:tcPr marL="9525" marR="9525" marT="9525" marB="0" anchor="b"/>
                </a:tc>
                <a:extLst>
                  <a:ext uri="{0D108BD9-81ED-4DB2-BD59-A6C34878D82A}">
                    <a16:rowId xmlns:a16="http://schemas.microsoft.com/office/drawing/2014/main" val="4095671191"/>
                  </a:ext>
                </a:extLst>
              </a:tr>
              <a:tr h="158242">
                <a:tc>
                  <a:txBody>
                    <a:bodyPr/>
                    <a:lstStyle/>
                    <a:p>
                      <a:pPr algn="l" fontAlgn="b"/>
                      <a:r>
                        <a:rPr lang="sv-SE" sz="1400" u="none" strike="noStrike" dirty="0">
                          <a:effectLst/>
                        </a:rPr>
                        <a:t>Karlsborg</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0,1</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0,2</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0,1</a:t>
                      </a:r>
                    </a:p>
                  </a:txBody>
                  <a:tcPr marL="9525" marR="9525" marT="9525" marB="0" anchor="b"/>
                </a:tc>
                <a:extLst>
                  <a:ext uri="{0D108BD9-81ED-4DB2-BD59-A6C34878D82A}">
                    <a16:rowId xmlns:a16="http://schemas.microsoft.com/office/drawing/2014/main" val="1686662806"/>
                  </a:ext>
                </a:extLst>
              </a:tr>
              <a:tr h="158242">
                <a:tc>
                  <a:txBody>
                    <a:bodyPr/>
                    <a:lstStyle/>
                    <a:p>
                      <a:pPr algn="l" fontAlgn="b"/>
                      <a:r>
                        <a:rPr lang="sv-SE" sz="1400" u="none" strike="noStrike" dirty="0">
                          <a:effectLst/>
                        </a:rPr>
                        <a:t>Kungälv</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1,4</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2,1</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1,4</a:t>
                      </a:r>
                    </a:p>
                  </a:txBody>
                  <a:tcPr marL="9525" marR="9525" marT="9525" marB="0" anchor="b"/>
                </a:tc>
                <a:extLst>
                  <a:ext uri="{0D108BD9-81ED-4DB2-BD59-A6C34878D82A}">
                    <a16:rowId xmlns:a16="http://schemas.microsoft.com/office/drawing/2014/main" val="1867758871"/>
                  </a:ext>
                </a:extLst>
              </a:tr>
              <a:tr h="158242">
                <a:tc>
                  <a:txBody>
                    <a:bodyPr/>
                    <a:lstStyle/>
                    <a:p>
                      <a:pPr algn="l" fontAlgn="b"/>
                      <a:r>
                        <a:rPr lang="sv-SE" sz="1400" u="none" strike="noStrike" dirty="0">
                          <a:effectLst/>
                        </a:rPr>
                        <a:t>Lerum</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a:solidFill>
                            <a:srgbClr val="000000"/>
                          </a:solidFill>
                          <a:effectLst/>
                          <a:latin typeface="Calibri" panose="020F0502020204030204" pitchFamily="34" charset="0"/>
                        </a:rPr>
                        <a:t>0,5</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0,7</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0,6</a:t>
                      </a:r>
                    </a:p>
                  </a:txBody>
                  <a:tcPr marL="9525" marR="9525" marT="9525" marB="0" anchor="b"/>
                </a:tc>
                <a:extLst>
                  <a:ext uri="{0D108BD9-81ED-4DB2-BD59-A6C34878D82A}">
                    <a16:rowId xmlns:a16="http://schemas.microsoft.com/office/drawing/2014/main" val="1401030626"/>
                  </a:ext>
                </a:extLst>
              </a:tr>
              <a:tr h="158242">
                <a:tc>
                  <a:txBody>
                    <a:bodyPr/>
                    <a:lstStyle/>
                    <a:p>
                      <a:pPr algn="l" fontAlgn="b"/>
                      <a:r>
                        <a:rPr lang="sv-SE" sz="1400" u="none" strike="noStrike" dirty="0">
                          <a:effectLst/>
                        </a:rPr>
                        <a:t>Lidköping</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0,6</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0,6</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0,3</a:t>
                      </a:r>
                    </a:p>
                  </a:txBody>
                  <a:tcPr marL="9525" marR="9525" marT="9525" marB="0" anchor="b"/>
                </a:tc>
                <a:extLst>
                  <a:ext uri="{0D108BD9-81ED-4DB2-BD59-A6C34878D82A}">
                    <a16:rowId xmlns:a16="http://schemas.microsoft.com/office/drawing/2014/main" val="2054303113"/>
                  </a:ext>
                </a:extLst>
              </a:tr>
              <a:tr h="158242">
                <a:tc>
                  <a:txBody>
                    <a:bodyPr/>
                    <a:lstStyle/>
                    <a:p>
                      <a:pPr algn="l" fontAlgn="b"/>
                      <a:r>
                        <a:rPr lang="sv-SE" sz="1400" u="none" strike="noStrike" dirty="0">
                          <a:effectLst/>
                        </a:rPr>
                        <a:t>Lilla Edet</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1,1</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1,1</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0,7</a:t>
                      </a:r>
                    </a:p>
                  </a:txBody>
                  <a:tcPr marL="9525" marR="9525" marT="9525" marB="0" anchor="b"/>
                </a:tc>
                <a:extLst>
                  <a:ext uri="{0D108BD9-81ED-4DB2-BD59-A6C34878D82A}">
                    <a16:rowId xmlns:a16="http://schemas.microsoft.com/office/drawing/2014/main" val="4185723311"/>
                  </a:ext>
                </a:extLst>
              </a:tr>
              <a:tr h="158242">
                <a:tc>
                  <a:txBody>
                    <a:bodyPr/>
                    <a:lstStyle/>
                    <a:p>
                      <a:pPr algn="l" fontAlgn="b"/>
                      <a:r>
                        <a:rPr lang="sv-SE" sz="1400" u="none" strike="noStrike" dirty="0">
                          <a:effectLst/>
                        </a:rPr>
                        <a:t>Lysekil</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1,3</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0,9</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1,4</a:t>
                      </a:r>
                    </a:p>
                  </a:txBody>
                  <a:tcPr marL="9525" marR="9525" marT="9525" marB="0" anchor="b"/>
                </a:tc>
                <a:extLst>
                  <a:ext uri="{0D108BD9-81ED-4DB2-BD59-A6C34878D82A}">
                    <a16:rowId xmlns:a16="http://schemas.microsoft.com/office/drawing/2014/main" val="196645448"/>
                  </a:ext>
                </a:extLst>
              </a:tr>
              <a:tr h="158242">
                <a:tc>
                  <a:txBody>
                    <a:bodyPr/>
                    <a:lstStyle/>
                    <a:p>
                      <a:pPr algn="l" fontAlgn="b"/>
                      <a:r>
                        <a:rPr lang="sv-SE" sz="1400" u="none" strike="noStrike" dirty="0">
                          <a:effectLst/>
                        </a:rPr>
                        <a:t>Mariestad</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0,3</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0,2</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0,4</a:t>
                      </a:r>
                    </a:p>
                  </a:txBody>
                  <a:tcPr marL="9525" marR="9525" marT="9525" marB="0" anchor="b"/>
                </a:tc>
                <a:extLst>
                  <a:ext uri="{0D108BD9-81ED-4DB2-BD59-A6C34878D82A}">
                    <a16:rowId xmlns:a16="http://schemas.microsoft.com/office/drawing/2014/main" val="1869652504"/>
                  </a:ext>
                </a:extLst>
              </a:tr>
              <a:tr h="158242">
                <a:tc>
                  <a:txBody>
                    <a:bodyPr/>
                    <a:lstStyle/>
                    <a:p>
                      <a:pPr algn="l" fontAlgn="b"/>
                      <a:r>
                        <a:rPr lang="sv-SE" sz="1400" u="none" strike="noStrike" dirty="0">
                          <a:effectLst/>
                        </a:rPr>
                        <a:t>Mark</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0,2</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0,6</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0,4</a:t>
                      </a:r>
                    </a:p>
                  </a:txBody>
                  <a:tcPr marL="9525" marR="9525" marT="9525" marB="0" anchor="b"/>
                </a:tc>
                <a:extLst>
                  <a:ext uri="{0D108BD9-81ED-4DB2-BD59-A6C34878D82A}">
                    <a16:rowId xmlns:a16="http://schemas.microsoft.com/office/drawing/2014/main" val="1509179398"/>
                  </a:ext>
                </a:extLst>
              </a:tr>
              <a:tr h="227630">
                <a:tc>
                  <a:txBody>
                    <a:bodyPr/>
                    <a:lstStyle/>
                    <a:p>
                      <a:pPr algn="l" fontAlgn="b"/>
                      <a:r>
                        <a:rPr lang="sv-SE" sz="1400" u="none" strike="noStrike" dirty="0">
                          <a:effectLst/>
                        </a:rPr>
                        <a:t>Mellerud</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0,4</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0,8</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0,9</a:t>
                      </a:r>
                    </a:p>
                  </a:txBody>
                  <a:tcPr marL="9525" marR="9525" marT="9525" marB="0" anchor="b"/>
                </a:tc>
                <a:extLst>
                  <a:ext uri="{0D108BD9-81ED-4DB2-BD59-A6C34878D82A}">
                    <a16:rowId xmlns:a16="http://schemas.microsoft.com/office/drawing/2014/main" val="225473092"/>
                  </a:ext>
                </a:extLst>
              </a:tr>
              <a:tr h="0">
                <a:tc>
                  <a:txBody>
                    <a:bodyPr/>
                    <a:lstStyle/>
                    <a:p>
                      <a:pPr algn="l" fontAlgn="b"/>
                      <a:r>
                        <a:rPr lang="sv-SE" sz="1400" u="none" strike="noStrike" dirty="0">
                          <a:effectLst/>
                        </a:rPr>
                        <a:t>Munkedal</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1,5</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1,1</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1,1</a:t>
                      </a:r>
                    </a:p>
                  </a:txBody>
                  <a:tcPr marL="9525" marR="9525" marT="9525" marB="0" anchor="b"/>
                </a:tc>
                <a:extLst>
                  <a:ext uri="{0D108BD9-81ED-4DB2-BD59-A6C34878D82A}">
                    <a16:rowId xmlns:a16="http://schemas.microsoft.com/office/drawing/2014/main" val="3578528927"/>
                  </a:ext>
                </a:extLst>
              </a:tr>
            </a:tbl>
          </a:graphicData>
        </a:graphic>
      </p:graphicFrame>
      <p:sp>
        <p:nvSpPr>
          <p:cNvPr id="8" name="Rubrik 1">
            <a:extLst>
              <a:ext uri="{FF2B5EF4-FFF2-40B4-BE49-F238E27FC236}">
                <a16:creationId xmlns:a16="http://schemas.microsoft.com/office/drawing/2014/main" id="{EA2DFD20-F4C8-4AD6-B225-9B0A98C95D53}"/>
              </a:ext>
            </a:extLst>
          </p:cNvPr>
          <p:cNvSpPr>
            <a:spLocks noGrp="1"/>
          </p:cNvSpPr>
          <p:nvPr>
            <p:ph type="title"/>
          </p:nvPr>
        </p:nvSpPr>
        <p:spPr>
          <a:xfrm>
            <a:off x="1443433" y="-191845"/>
            <a:ext cx="10515600" cy="1325563"/>
          </a:xfrm>
        </p:spPr>
        <p:txBody>
          <a:bodyPr>
            <a:normAutofit/>
          </a:bodyPr>
          <a:lstStyle/>
          <a:p>
            <a:r>
              <a:rPr lang="sv-SE" sz="3200" dirty="0">
                <a:latin typeface="Calibri" panose="020F0502020204030204" pitchFamily="34" charset="0"/>
                <a:ea typeface="Calibri" panose="020F0502020204030204" pitchFamily="34" charset="0"/>
                <a:cs typeface="Times New Roman" panose="02020603050405020304" pitchFamily="18" charset="0"/>
              </a:rPr>
              <a:t>Vårdtid som utskrivningsklar – per kommun</a:t>
            </a:r>
            <a:br>
              <a:rPr lang="sv-SE" sz="3200" dirty="0">
                <a:latin typeface="Calibri" panose="020F0502020204030204" pitchFamily="34" charset="0"/>
                <a:ea typeface="Calibri" panose="020F0502020204030204" pitchFamily="34" charset="0"/>
                <a:cs typeface="Times New Roman" panose="02020603050405020304" pitchFamily="18" charset="0"/>
              </a:rPr>
            </a:br>
            <a:r>
              <a:rPr lang="sv-SE" sz="1600" dirty="0">
                <a:latin typeface="Calibri" panose="020F0502020204030204" pitchFamily="34" charset="0"/>
                <a:ea typeface="Calibri" panose="020F0502020204030204" pitchFamily="34" charset="0"/>
                <a:cs typeface="Times New Roman" panose="02020603050405020304" pitchFamily="18" charset="0"/>
              </a:rPr>
              <a:t>Antal kalenderdagar (medelvärde)</a:t>
            </a:r>
            <a:endParaRPr lang="sv-SE" dirty="0"/>
          </a:p>
        </p:txBody>
      </p:sp>
    </p:spTree>
    <p:extLst>
      <p:ext uri="{BB962C8B-B14F-4D97-AF65-F5344CB8AC3E}">
        <p14:creationId xmlns:p14="http://schemas.microsoft.com/office/powerpoint/2010/main" val="4725479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ruta 5">
            <a:extLst>
              <a:ext uri="{FF2B5EF4-FFF2-40B4-BE49-F238E27FC236}">
                <a16:creationId xmlns:a16="http://schemas.microsoft.com/office/drawing/2014/main" id="{02E094C5-4768-42EF-81F5-FA0E814E976B}"/>
              </a:ext>
            </a:extLst>
          </p:cNvPr>
          <p:cNvSpPr txBox="1"/>
          <p:nvPr/>
        </p:nvSpPr>
        <p:spPr>
          <a:xfrm>
            <a:off x="9563226" y="2574218"/>
            <a:ext cx="2476374" cy="3524042"/>
          </a:xfrm>
          <a:prstGeom prst="rect">
            <a:avLst/>
          </a:prstGeom>
          <a:noFill/>
        </p:spPr>
        <p:txBody>
          <a:bodyPr wrap="square" rtlCol="0">
            <a:spAutoFit/>
          </a:bodyPr>
          <a:lstStyle/>
          <a:p>
            <a:br>
              <a:rPr lang="sv-SE" sz="1100" dirty="0"/>
            </a:br>
            <a:r>
              <a:rPr lang="sv-SE" sz="1100" dirty="0"/>
              <a:t>Samtliga ärenden i valt tidsintervall och för valda enheter ingår i beräkningen. De ärenden som har en negativ ledtid ingår i medelvärdet med noll dagar. Beräkningen har gjorts på samma sätt sedan november 2020.</a:t>
            </a:r>
          </a:p>
          <a:p>
            <a:endParaRPr lang="sv-SE" sz="1100" dirty="0"/>
          </a:p>
          <a:p>
            <a:br>
              <a:rPr lang="sv-SE" sz="1100" dirty="0"/>
            </a:br>
            <a:r>
              <a:rPr lang="sv-SE" sz="1100" dirty="0"/>
              <a:t>Patienter från kommuner utanför VG är </a:t>
            </a:r>
          </a:p>
          <a:p>
            <a:r>
              <a:rPr lang="sv-SE" sz="1100" dirty="0"/>
              <a:t>samlade under X Fiktiv kommun.</a:t>
            </a:r>
          </a:p>
          <a:p>
            <a:r>
              <a:rPr lang="sv-SE" sz="1100" dirty="0"/>
              <a:t>”X Ingen kommun” är slutenvårdsärende </a:t>
            </a:r>
          </a:p>
          <a:p>
            <a:r>
              <a:rPr lang="sv-SE" sz="1100" dirty="0"/>
              <a:t>där kommunen ej deltagit.</a:t>
            </a:r>
          </a:p>
          <a:p>
            <a:br>
              <a:rPr lang="sv-SE" sz="1100" dirty="0"/>
            </a:br>
            <a:br>
              <a:rPr lang="sv-SE" sz="1100" dirty="0"/>
            </a:br>
            <a:r>
              <a:rPr lang="sv-SE" sz="1400" b="1" dirty="0"/>
              <a:t>OBS! </a:t>
            </a:r>
            <a:r>
              <a:rPr lang="sv-SE" sz="1400" dirty="0"/>
              <a:t>D</a:t>
            </a:r>
            <a:r>
              <a:rPr lang="sv-SE" sz="1100" dirty="0"/>
              <a:t>enna ledtid är </a:t>
            </a:r>
            <a:r>
              <a:rPr lang="sv-SE" sz="1100" b="1" dirty="0"/>
              <a:t>INTE</a:t>
            </a:r>
            <a:r>
              <a:rPr lang="sv-SE" sz="1100" dirty="0"/>
              <a:t> samma </a:t>
            </a:r>
            <a:br>
              <a:rPr lang="sv-SE" sz="1100" dirty="0"/>
            </a:br>
            <a:r>
              <a:rPr lang="sv-SE" sz="1100" dirty="0"/>
              <a:t>sak som medelvärdet av betalnings-</a:t>
            </a:r>
            <a:br>
              <a:rPr lang="sv-SE" sz="1100" dirty="0"/>
            </a:br>
            <a:r>
              <a:rPr lang="sv-SE" sz="1100" dirty="0"/>
              <a:t>grundande dagar, som är grund för </a:t>
            </a:r>
            <a:br>
              <a:rPr lang="sv-SE" sz="1100" dirty="0"/>
            </a:br>
            <a:r>
              <a:rPr lang="sv-SE" sz="1100" dirty="0"/>
              <a:t>faktureringen.</a:t>
            </a:r>
          </a:p>
        </p:txBody>
      </p:sp>
      <p:graphicFrame>
        <p:nvGraphicFramePr>
          <p:cNvPr id="5" name="Tabell 4">
            <a:extLst>
              <a:ext uri="{FF2B5EF4-FFF2-40B4-BE49-F238E27FC236}">
                <a16:creationId xmlns:a16="http://schemas.microsoft.com/office/drawing/2014/main" id="{BC0E85CE-E40E-4680-A5CC-8056F66AF8EF}"/>
              </a:ext>
            </a:extLst>
          </p:cNvPr>
          <p:cNvGraphicFramePr>
            <a:graphicFrameLocks noGrp="1"/>
          </p:cNvGraphicFramePr>
          <p:nvPr>
            <p:extLst>
              <p:ext uri="{D42A27DB-BD31-4B8C-83A1-F6EECF244321}">
                <p14:modId xmlns:p14="http://schemas.microsoft.com/office/powerpoint/2010/main" val="1308106908"/>
              </p:ext>
            </p:extLst>
          </p:nvPr>
        </p:nvGraphicFramePr>
        <p:xfrm>
          <a:off x="5559348" y="836045"/>
          <a:ext cx="3637573" cy="6021955"/>
        </p:xfrm>
        <a:graphic>
          <a:graphicData uri="http://schemas.openxmlformats.org/drawingml/2006/table">
            <a:tbl>
              <a:tblPr firstRow="1">
                <a:tableStyleId>{5C22544A-7EE6-4342-B048-85BDC9FD1C3A}</a:tableStyleId>
              </a:tblPr>
              <a:tblGrid>
                <a:gridCol w="1250416">
                  <a:extLst>
                    <a:ext uri="{9D8B030D-6E8A-4147-A177-3AD203B41FA5}">
                      <a16:colId xmlns:a16="http://schemas.microsoft.com/office/drawing/2014/main" val="2858695138"/>
                    </a:ext>
                  </a:extLst>
                </a:gridCol>
                <a:gridCol w="795719">
                  <a:extLst>
                    <a:ext uri="{9D8B030D-6E8A-4147-A177-3AD203B41FA5}">
                      <a16:colId xmlns:a16="http://schemas.microsoft.com/office/drawing/2014/main" val="1257064634"/>
                    </a:ext>
                  </a:extLst>
                </a:gridCol>
                <a:gridCol w="795719">
                  <a:extLst>
                    <a:ext uri="{9D8B030D-6E8A-4147-A177-3AD203B41FA5}">
                      <a16:colId xmlns:a16="http://schemas.microsoft.com/office/drawing/2014/main" val="3728142676"/>
                    </a:ext>
                  </a:extLst>
                </a:gridCol>
                <a:gridCol w="795719">
                  <a:extLst>
                    <a:ext uri="{9D8B030D-6E8A-4147-A177-3AD203B41FA5}">
                      <a16:colId xmlns:a16="http://schemas.microsoft.com/office/drawing/2014/main" val="2112784845"/>
                    </a:ext>
                  </a:extLst>
                </a:gridCol>
              </a:tblGrid>
              <a:tr h="214776">
                <a:tc>
                  <a:txBody>
                    <a:bodyPr/>
                    <a:lstStyle/>
                    <a:p>
                      <a:pPr algn="l" fontAlgn="b"/>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1400" b="1" i="0" u="none" strike="noStrike" dirty="0">
                          <a:solidFill>
                            <a:schemeClr val="bg1"/>
                          </a:solidFill>
                          <a:effectLst/>
                          <a:latin typeface="Calibri" panose="020F0502020204030204" pitchFamily="34" charset="0"/>
                        </a:rPr>
                        <a:t>Jan 2023</a:t>
                      </a:r>
                    </a:p>
                  </a:txBody>
                  <a:tcPr marL="7912" marR="7912" marT="7912"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1400" b="1" i="0" u="none" strike="noStrike" dirty="0">
                          <a:solidFill>
                            <a:schemeClr val="bg1"/>
                          </a:solidFill>
                          <a:effectLst/>
                          <a:latin typeface="Calibri" panose="020F0502020204030204" pitchFamily="34" charset="0"/>
                        </a:rPr>
                        <a:t>Feb 2023</a:t>
                      </a:r>
                    </a:p>
                  </a:txBody>
                  <a:tcPr marL="7912" marR="7912" marT="7912"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1400" b="1" i="0" u="none" strike="noStrike" dirty="0">
                          <a:solidFill>
                            <a:schemeClr val="bg1"/>
                          </a:solidFill>
                          <a:effectLst/>
                          <a:latin typeface="Calibri" panose="020F0502020204030204" pitchFamily="34" charset="0"/>
                        </a:rPr>
                        <a:t>Mars 2023</a:t>
                      </a:r>
                    </a:p>
                  </a:txBody>
                  <a:tcPr marL="7912" marR="7912" marT="7912" marB="0" anchor="b"/>
                </a:tc>
                <a:extLst>
                  <a:ext uri="{0D108BD9-81ED-4DB2-BD59-A6C34878D82A}">
                    <a16:rowId xmlns:a16="http://schemas.microsoft.com/office/drawing/2014/main" val="3681931137"/>
                  </a:ext>
                </a:extLst>
              </a:tr>
              <a:tr h="216341">
                <a:tc>
                  <a:txBody>
                    <a:bodyPr/>
                    <a:lstStyle/>
                    <a:p>
                      <a:pPr algn="l" fontAlgn="b"/>
                      <a:r>
                        <a:rPr lang="sv-SE" sz="1400" u="none" strike="noStrike" dirty="0">
                          <a:effectLst/>
                        </a:rPr>
                        <a:t>Mölndal</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1,4</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0,7</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1,4</a:t>
                      </a:r>
                    </a:p>
                  </a:txBody>
                  <a:tcPr marL="9525" marR="9525" marT="9525" marB="0" anchor="b"/>
                </a:tc>
                <a:extLst>
                  <a:ext uri="{0D108BD9-81ED-4DB2-BD59-A6C34878D82A}">
                    <a16:rowId xmlns:a16="http://schemas.microsoft.com/office/drawing/2014/main" val="2150773022"/>
                  </a:ext>
                </a:extLst>
              </a:tr>
              <a:tr h="216341">
                <a:tc>
                  <a:txBody>
                    <a:bodyPr/>
                    <a:lstStyle/>
                    <a:p>
                      <a:pPr algn="l" fontAlgn="b"/>
                      <a:r>
                        <a:rPr lang="sv-SE" sz="1400" u="none" strike="noStrike" dirty="0">
                          <a:effectLst/>
                        </a:rPr>
                        <a:t>Orust</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1,3</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0,9</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0,9</a:t>
                      </a:r>
                    </a:p>
                  </a:txBody>
                  <a:tcPr marL="9525" marR="9525" marT="9525" marB="0" anchor="b"/>
                </a:tc>
                <a:extLst>
                  <a:ext uri="{0D108BD9-81ED-4DB2-BD59-A6C34878D82A}">
                    <a16:rowId xmlns:a16="http://schemas.microsoft.com/office/drawing/2014/main" val="4272209298"/>
                  </a:ext>
                </a:extLst>
              </a:tr>
              <a:tr h="216341">
                <a:tc>
                  <a:txBody>
                    <a:bodyPr/>
                    <a:lstStyle/>
                    <a:p>
                      <a:pPr algn="l" fontAlgn="b"/>
                      <a:r>
                        <a:rPr lang="sv-SE" sz="1400" u="none" strike="noStrike" dirty="0">
                          <a:effectLst/>
                        </a:rPr>
                        <a:t>Partille</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1,1</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1,1</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0,8</a:t>
                      </a:r>
                    </a:p>
                  </a:txBody>
                  <a:tcPr marL="9525" marR="9525" marT="9525" marB="0" anchor="b"/>
                </a:tc>
                <a:extLst>
                  <a:ext uri="{0D108BD9-81ED-4DB2-BD59-A6C34878D82A}">
                    <a16:rowId xmlns:a16="http://schemas.microsoft.com/office/drawing/2014/main" val="2872424539"/>
                  </a:ext>
                </a:extLst>
              </a:tr>
              <a:tr h="216341">
                <a:tc>
                  <a:txBody>
                    <a:bodyPr/>
                    <a:lstStyle/>
                    <a:p>
                      <a:pPr algn="l" fontAlgn="b"/>
                      <a:r>
                        <a:rPr lang="sv-SE" sz="1400" u="none" strike="noStrike" dirty="0">
                          <a:effectLst/>
                        </a:rPr>
                        <a:t>Skara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a:solidFill>
                            <a:srgbClr val="000000"/>
                          </a:solidFill>
                          <a:effectLst/>
                          <a:latin typeface="Calibri" panose="020F0502020204030204" pitchFamily="34" charset="0"/>
                        </a:rPr>
                        <a:t>0,9</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1,0</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0,8</a:t>
                      </a:r>
                    </a:p>
                  </a:txBody>
                  <a:tcPr marL="9525" marR="9525" marT="9525" marB="0" anchor="b"/>
                </a:tc>
                <a:extLst>
                  <a:ext uri="{0D108BD9-81ED-4DB2-BD59-A6C34878D82A}">
                    <a16:rowId xmlns:a16="http://schemas.microsoft.com/office/drawing/2014/main" val="210409951"/>
                  </a:ext>
                </a:extLst>
              </a:tr>
              <a:tr h="216341">
                <a:tc>
                  <a:txBody>
                    <a:bodyPr/>
                    <a:lstStyle/>
                    <a:p>
                      <a:pPr algn="l" fontAlgn="b"/>
                      <a:r>
                        <a:rPr lang="sv-SE" sz="1400" u="none" strike="noStrike" dirty="0">
                          <a:effectLst/>
                        </a:rPr>
                        <a:t>Skövde</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a:solidFill>
                            <a:srgbClr val="000000"/>
                          </a:solidFill>
                          <a:effectLst/>
                          <a:latin typeface="Calibri" panose="020F0502020204030204" pitchFamily="34" charset="0"/>
                        </a:rPr>
                        <a:t>0,8</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1,1</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1,3</a:t>
                      </a:r>
                    </a:p>
                  </a:txBody>
                  <a:tcPr marL="9525" marR="9525" marT="9525" marB="0" anchor="b"/>
                </a:tc>
                <a:extLst>
                  <a:ext uri="{0D108BD9-81ED-4DB2-BD59-A6C34878D82A}">
                    <a16:rowId xmlns:a16="http://schemas.microsoft.com/office/drawing/2014/main" val="3975398583"/>
                  </a:ext>
                </a:extLst>
              </a:tr>
              <a:tr h="216341">
                <a:tc>
                  <a:txBody>
                    <a:bodyPr/>
                    <a:lstStyle/>
                    <a:p>
                      <a:pPr algn="l" fontAlgn="b"/>
                      <a:r>
                        <a:rPr lang="sv-SE" sz="1400" u="none" strike="noStrike" dirty="0">
                          <a:effectLst/>
                        </a:rPr>
                        <a:t>Sotenäs</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a:solidFill>
                            <a:srgbClr val="000000"/>
                          </a:solidFill>
                          <a:effectLst/>
                          <a:latin typeface="Calibri" panose="020F0502020204030204" pitchFamily="34" charset="0"/>
                        </a:rPr>
                        <a:t>2,4</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0,9</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1,8</a:t>
                      </a:r>
                    </a:p>
                  </a:txBody>
                  <a:tcPr marL="9525" marR="9525" marT="9525" marB="0" anchor="b"/>
                </a:tc>
                <a:extLst>
                  <a:ext uri="{0D108BD9-81ED-4DB2-BD59-A6C34878D82A}">
                    <a16:rowId xmlns:a16="http://schemas.microsoft.com/office/drawing/2014/main" val="971917472"/>
                  </a:ext>
                </a:extLst>
              </a:tr>
              <a:tr h="216341">
                <a:tc>
                  <a:txBody>
                    <a:bodyPr/>
                    <a:lstStyle/>
                    <a:p>
                      <a:pPr algn="l" fontAlgn="b"/>
                      <a:r>
                        <a:rPr lang="sv-SE" sz="1400" u="none" strike="noStrike" dirty="0">
                          <a:effectLst/>
                        </a:rPr>
                        <a:t>Stenungsund</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a:solidFill>
                            <a:srgbClr val="000000"/>
                          </a:solidFill>
                          <a:effectLst/>
                          <a:latin typeface="Calibri" panose="020F0502020204030204" pitchFamily="34" charset="0"/>
                        </a:rPr>
                        <a:t>2,0</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1,3</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1,0</a:t>
                      </a:r>
                    </a:p>
                  </a:txBody>
                  <a:tcPr marL="9525" marR="9525" marT="9525" marB="0" anchor="b"/>
                </a:tc>
                <a:extLst>
                  <a:ext uri="{0D108BD9-81ED-4DB2-BD59-A6C34878D82A}">
                    <a16:rowId xmlns:a16="http://schemas.microsoft.com/office/drawing/2014/main" val="1630564977"/>
                  </a:ext>
                </a:extLst>
              </a:tr>
              <a:tr h="216341">
                <a:tc>
                  <a:txBody>
                    <a:bodyPr/>
                    <a:lstStyle/>
                    <a:p>
                      <a:pPr algn="l" fontAlgn="b"/>
                      <a:r>
                        <a:rPr lang="sv-SE" sz="1400" u="none" strike="noStrike" dirty="0">
                          <a:effectLst/>
                        </a:rPr>
                        <a:t>Strömstad</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1,7</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0,6</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0,8</a:t>
                      </a:r>
                    </a:p>
                  </a:txBody>
                  <a:tcPr marL="9525" marR="9525" marT="9525" marB="0" anchor="b"/>
                </a:tc>
                <a:extLst>
                  <a:ext uri="{0D108BD9-81ED-4DB2-BD59-A6C34878D82A}">
                    <a16:rowId xmlns:a16="http://schemas.microsoft.com/office/drawing/2014/main" val="3806599430"/>
                  </a:ext>
                </a:extLst>
              </a:tr>
              <a:tr h="216341">
                <a:tc>
                  <a:txBody>
                    <a:bodyPr/>
                    <a:lstStyle/>
                    <a:p>
                      <a:pPr algn="l" fontAlgn="b"/>
                      <a:r>
                        <a:rPr lang="sv-SE" sz="1400" u="none" strike="noStrike" dirty="0">
                          <a:effectLst/>
                        </a:rPr>
                        <a:t>Svenljunga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a:solidFill>
                            <a:srgbClr val="000000"/>
                          </a:solidFill>
                          <a:effectLst/>
                          <a:latin typeface="Calibri" panose="020F0502020204030204" pitchFamily="34" charset="0"/>
                        </a:rPr>
                        <a:t>1,0</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0,3</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0,3</a:t>
                      </a:r>
                    </a:p>
                  </a:txBody>
                  <a:tcPr marL="9525" marR="9525" marT="9525" marB="0" anchor="b"/>
                </a:tc>
                <a:extLst>
                  <a:ext uri="{0D108BD9-81ED-4DB2-BD59-A6C34878D82A}">
                    <a16:rowId xmlns:a16="http://schemas.microsoft.com/office/drawing/2014/main" val="1477466390"/>
                  </a:ext>
                </a:extLst>
              </a:tr>
              <a:tr h="228558">
                <a:tc>
                  <a:txBody>
                    <a:bodyPr/>
                    <a:lstStyle/>
                    <a:p>
                      <a:pPr algn="l" fontAlgn="b"/>
                      <a:r>
                        <a:rPr lang="sv-SE" sz="1400" u="none" strike="noStrike" dirty="0">
                          <a:effectLst/>
                        </a:rPr>
                        <a:t>Tanum</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1,0</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1,3</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1,3</a:t>
                      </a:r>
                    </a:p>
                  </a:txBody>
                  <a:tcPr marL="9525" marR="9525" marT="9525" marB="0" anchor="b"/>
                </a:tc>
                <a:extLst>
                  <a:ext uri="{0D108BD9-81ED-4DB2-BD59-A6C34878D82A}">
                    <a16:rowId xmlns:a16="http://schemas.microsoft.com/office/drawing/2014/main" val="3084349665"/>
                  </a:ext>
                </a:extLst>
              </a:tr>
              <a:tr h="216341">
                <a:tc>
                  <a:txBody>
                    <a:bodyPr/>
                    <a:lstStyle/>
                    <a:p>
                      <a:pPr algn="l" fontAlgn="b"/>
                      <a:r>
                        <a:rPr lang="sv-SE" sz="1400" u="none" strike="noStrike" dirty="0">
                          <a:effectLst/>
                        </a:rPr>
                        <a:t>Tibro</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0,7</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1,1</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0,9</a:t>
                      </a:r>
                    </a:p>
                  </a:txBody>
                  <a:tcPr marL="9525" marR="9525" marT="9525" marB="0" anchor="b"/>
                </a:tc>
                <a:extLst>
                  <a:ext uri="{0D108BD9-81ED-4DB2-BD59-A6C34878D82A}">
                    <a16:rowId xmlns:a16="http://schemas.microsoft.com/office/drawing/2014/main" val="3808389509"/>
                  </a:ext>
                </a:extLst>
              </a:tr>
              <a:tr h="216341">
                <a:tc>
                  <a:txBody>
                    <a:bodyPr/>
                    <a:lstStyle/>
                    <a:p>
                      <a:pPr algn="l" fontAlgn="b"/>
                      <a:r>
                        <a:rPr lang="sv-SE" sz="1400" u="none" strike="noStrike" dirty="0">
                          <a:effectLst/>
                        </a:rPr>
                        <a:t>Tidaholm</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a:solidFill>
                            <a:srgbClr val="000000"/>
                          </a:solidFill>
                          <a:effectLst/>
                          <a:latin typeface="Calibri" panose="020F0502020204030204" pitchFamily="34" charset="0"/>
                        </a:rPr>
                        <a:t>0,8</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1,0</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1,9</a:t>
                      </a:r>
                    </a:p>
                  </a:txBody>
                  <a:tcPr marL="9525" marR="9525" marT="9525" marB="0" anchor="b"/>
                </a:tc>
                <a:extLst>
                  <a:ext uri="{0D108BD9-81ED-4DB2-BD59-A6C34878D82A}">
                    <a16:rowId xmlns:a16="http://schemas.microsoft.com/office/drawing/2014/main" val="1260153343"/>
                  </a:ext>
                </a:extLst>
              </a:tr>
              <a:tr h="216341">
                <a:tc>
                  <a:txBody>
                    <a:bodyPr/>
                    <a:lstStyle/>
                    <a:p>
                      <a:pPr algn="l" fontAlgn="b"/>
                      <a:r>
                        <a:rPr lang="sv-SE" sz="1400" u="none" strike="noStrike" dirty="0">
                          <a:effectLst/>
                        </a:rPr>
                        <a:t>Tjörn</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1,7</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2,3</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1,7</a:t>
                      </a:r>
                    </a:p>
                  </a:txBody>
                  <a:tcPr marL="9525" marR="9525" marT="9525" marB="0" anchor="b"/>
                </a:tc>
                <a:extLst>
                  <a:ext uri="{0D108BD9-81ED-4DB2-BD59-A6C34878D82A}">
                    <a16:rowId xmlns:a16="http://schemas.microsoft.com/office/drawing/2014/main" val="3070305260"/>
                  </a:ext>
                </a:extLst>
              </a:tr>
              <a:tr h="216341">
                <a:tc>
                  <a:txBody>
                    <a:bodyPr/>
                    <a:lstStyle/>
                    <a:p>
                      <a:pPr algn="l" fontAlgn="b"/>
                      <a:r>
                        <a:rPr lang="sv-SE" sz="1400" u="none" strike="noStrike" dirty="0">
                          <a:effectLst/>
                        </a:rPr>
                        <a:t>Tranemo</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a:solidFill>
                            <a:srgbClr val="000000"/>
                          </a:solidFill>
                          <a:effectLst/>
                          <a:latin typeface="Calibri" panose="020F0502020204030204" pitchFamily="34" charset="0"/>
                        </a:rPr>
                        <a:t>0,6</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0,0</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0,1</a:t>
                      </a:r>
                    </a:p>
                  </a:txBody>
                  <a:tcPr marL="9525" marR="9525" marT="9525" marB="0" anchor="b"/>
                </a:tc>
                <a:extLst>
                  <a:ext uri="{0D108BD9-81ED-4DB2-BD59-A6C34878D82A}">
                    <a16:rowId xmlns:a16="http://schemas.microsoft.com/office/drawing/2014/main" val="394049405"/>
                  </a:ext>
                </a:extLst>
              </a:tr>
              <a:tr h="216341">
                <a:tc>
                  <a:txBody>
                    <a:bodyPr/>
                    <a:lstStyle/>
                    <a:p>
                      <a:pPr algn="l" fontAlgn="b"/>
                      <a:r>
                        <a:rPr lang="sv-SE" sz="1400" u="none" strike="noStrike" dirty="0">
                          <a:effectLst/>
                        </a:rPr>
                        <a:t>Trollhättan</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a:solidFill>
                            <a:srgbClr val="000000"/>
                          </a:solidFill>
                          <a:effectLst/>
                          <a:latin typeface="Calibri" panose="020F0502020204030204" pitchFamily="34" charset="0"/>
                        </a:rPr>
                        <a:t>2,1</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1,2</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1,2</a:t>
                      </a:r>
                    </a:p>
                  </a:txBody>
                  <a:tcPr marL="9525" marR="9525" marT="9525" marB="0" anchor="b"/>
                </a:tc>
                <a:extLst>
                  <a:ext uri="{0D108BD9-81ED-4DB2-BD59-A6C34878D82A}">
                    <a16:rowId xmlns:a16="http://schemas.microsoft.com/office/drawing/2014/main" val="4180516443"/>
                  </a:ext>
                </a:extLst>
              </a:tr>
              <a:tr h="216341">
                <a:tc>
                  <a:txBody>
                    <a:bodyPr/>
                    <a:lstStyle/>
                    <a:p>
                      <a:pPr algn="l" fontAlgn="b"/>
                      <a:r>
                        <a:rPr lang="sv-SE" sz="1400" u="none" strike="noStrike" dirty="0">
                          <a:effectLst/>
                        </a:rPr>
                        <a:t>Töreboda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0,1</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0,8</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0,4</a:t>
                      </a:r>
                    </a:p>
                  </a:txBody>
                  <a:tcPr marL="9525" marR="9525" marT="9525" marB="0" anchor="b"/>
                </a:tc>
                <a:extLst>
                  <a:ext uri="{0D108BD9-81ED-4DB2-BD59-A6C34878D82A}">
                    <a16:rowId xmlns:a16="http://schemas.microsoft.com/office/drawing/2014/main" val="1535210941"/>
                  </a:ext>
                </a:extLst>
              </a:tr>
              <a:tr h="216341">
                <a:tc>
                  <a:txBody>
                    <a:bodyPr/>
                    <a:lstStyle/>
                    <a:p>
                      <a:pPr algn="l" fontAlgn="b"/>
                      <a:r>
                        <a:rPr lang="sv-SE" sz="1400" u="none" strike="noStrike" dirty="0">
                          <a:effectLst/>
                        </a:rPr>
                        <a:t>Uddevalla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a:solidFill>
                            <a:srgbClr val="000000"/>
                          </a:solidFill>
                          <a:effectLst/>
                          <a:latin typeface="Calibri" panose="020F0502020204030204" pitchFamily="34" charset="0"/>
                        </a:rPr>
                        <a:t>2,1</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3,6</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2,8</a:t>
                      </a:r>
                    </a:p>
                  </a:txBody>
                  <a:tcPr marL="9525" marR="9525" marT="9525" marB="0" anchor="b"/>
                </a:tc>
                <a:extLst>
                  <a:ext uri="{0D108BD9-81ED-4DB2-BD59-A6C34878D82A}">
                    <a16:rowId xmlns:a16="http://schemas.microsoft.com/office/drawing/2014/main" val="4204200685"/>
                  </a:ext>
                </a:extLst>
              </a:tr>
              <a:tr h="216341">
                <a:tc>
                  <a:txBody>
                    <a:bodyPr/>
                    <a:lstStyle/>
                    <a:p>
                      <a:pPr algn="l" fontAlgn="b"/>
                      <a:r>
                        <a:rPr lang="sv-SE" sz="1400" u="none" strike="noStrike" dirty="0">
                          <a:effectLst/>
                        </a:rPr>
                        <a:t>Ulricehamn</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0,4</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0,3</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0,5</a:t>
                      </a:r>
                    </a:p>
                  </a:txBody>
                  <a:tcPr marL="9525" marR="9525" marT="9525" marB="0" anchor="b"/>
                </a:tc>
                <a:extLst>
                  <a:ext uri="{0D108BD9-81ED-4DB2-BD59-A6C34878D82A}">
                    <a16:rowId xmlns:a16="http://schemas.microsoft.com/office/drawing/2014/main" val="1167531832"/>
                  </a:ext>
                </a:extLst>
              </a:tr>
              <a:tr h="216341">
                <a:tc>
                  <a:txBody>
                    <a:bodyPr/>
                    <a:lstStyle/>
                    <a:p>
                      <a:pPr algn="l" fontAlgn="b"/>
                      <a:r>
                        <a:rPr lang="sv-SE" sz="1400" u="none" strike="noStrike" dirty="0">
                          <a:effectLst/>
                        </a:rPr>
                        <a:t>Vara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0,3</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0,4</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0,5</a:t>
                      </a:r>
                    </a:p>
                  </a:txBody>
                  <a:tcPr marL="9525" marR="9525" marT="9525" marB="0" anchor="b"/>
                </a:tc>
                <a:extLst>
                  <a:ext uri="{0D108BD9-81ED-4DB2-BD59-A6C34878D82A}">
                    <a16:rowId xmlns:a16="http://schemas.microsoft.com/office/drawing/2014/main" val="2851169426"/>
                  </a:ext>
                </a:extLst>
              </a:tr>
              <a:tr h="216341">
                <a:tc>
                  <a:txBody>
                    <a:bodyPr/>
                    <a:lstStyle/>
                    <a:p>
                      <a:pPr algn="l" fontAlgn="b"/>
                      <a:r>
                        <a:rPr lang="sv-SE" sz="1400" u="none" strike="noStrike" dirty="0">
                          <a:effectLst/>
                        </a:rPr>
                        <a:t>Vårgårda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2,2</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0,4</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0,8</a:t>
                      </a:r>
                    </a:p>
                  </a:txBody>
                  <a:tcPr marL="9525" marR="9525" marT="9525" marB="0" anchor="b"/>
                </a:tc>
                <a:extLst>
                  <a:ext uri="{0D108BD9-81ED-4DB2-BD59-A6C34878D82A}">
                    <a16:rowId xmlns:a16="http://schemas.microsoft.com/office/drawing/2014/main" val="2041698811"/>
                  </a:ext>
                </a:extLst>
              </a:tr>
              <a:tr h="216341">
                <a:tc>
                  <a:txBody>
                    <a:bodyPr/>
                    <a:lstStyle/>
                    <a:p>
                      <a:pPr algn="l" fontAlgn="b"/>
                      <a:r>
                        <a:rPr lang="sv-SE" sz="1400" u="none" strike="noStrike" dirty="0">
                          <a:effectLst/>
                        </a:rPr>
                        <a:t>Vänersborg</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2,1</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1,8</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2,9</a:t>
                      </a:r>
                    </a:p>
                  </a:txBody>
                  <a:tcPr marL="9525" marR="9525" marT="9525" marB="0" anchor="b"/>
                </a:tc>
                <a:extLst>
                  <a:ext uri="{0D108BD9-81ED-4DB2-BD59-A6C34878D82A}">
                    <a16:rowId xmlns:a16="http://schemas.microsoft.com/office/drawing/2014/main" val="4271876829"/>
                  </a:ext>
                </a:extLst>
              </a:tr>
              <a:tr h="216341">
                <a:tc>
                  <a:txBody>
                    <a:bodyPr/>
                    <a:lstStyle/>
                    <a:p>
                      <a:pPr algn="l" fontAlgn="b"/>
                      <a:r>
                        <a:rPr lang="sv-SE" sz="1200" u="none" strike="noStrike" dirty="0">
                          <a:effectLst/>
                        </a:rPr>
                        <a:t>X Fiktiv kommun</a:t>
                      </a:r>
                      <a:endParaRPr lang="sv-SE" sz="12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a:solidFill>
                            <a:srgbClr val="000000"/>
                          </a:solidFill>
                          <a:effectLst/>
                          <a:latin typeface="Calibri" panose="020F0502020204030204" pitchFamily="34" charset="0"/>
                        </a:rPr>
                        <a:t>0,0</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0,5</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0,0</a:t>
                      </a:r>
                    </a:p>
                  </a:txBody>
                  <a:tcPr marL="9525" marR="9525" marT="9525" marB="0" anchor="b"/>
                </a:tc>
                <a:extLst>
                  <a:ext uri="{0D108BD9-81ED-4DB2-BD59-A6C34878D82A}">
                    <a16:rowId xmlns:a16="http://schemas.microsoft.com/office/drawing/2014/main" val="1980463595"/>
                  </a:ext>
                </a:extLst>
              </a:tr>
              <a:tr h="216341">
                <a:tc>
                  <a:txBody>
                    <a:bodyPr/>
                    <a:lstStyle/>
                    <a:p>
                      <a:pPr algn="l" fontAlgn="b"/>
                      <a:r>
                        <a:rPr lang="sv-SE" sz="1200" u="none" strike="noStrike" dirty="0">
                          <a:effectLst/>
                        </a:rPr>
                        <a:t>X Ingen kommun</a:t>
                      </a:r>
                      <a:endParaRPr lang="sv-SE" sz="12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0,0</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5,1</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0,1</a:t>
                      </a:r>
                    </a:p>
                  </a:txBody>
                  <a:tcPr marL="9525" marR="9525" marT="9525" marB="0" anchor="b"/>
                </a:tc>
                <a:extLst>
                  <a:ext uri="{0D108BD9-81ED-4DB2-BD59-A6C34878D82A}">
                    <a16:rowId xmlns:a16="http://schemas.microsoft.com/office/drawing/2014/main" val="3192222768"/>
                  </a:ext>
                </a:extLst>
              </a:tr>
              <a:tr h="216341">
                <a:tc>
                  <a:txBody>
                    <a:bodyPr/>
                    <a:lstStyle/>
                    <a:p>
                      <a:pPr algn="l" fontAlgn="b"/>
                      <a:r>
                        <a:rPr lang="sv-SE" sz="1400" u="none" strike="noStrike" dirty="0">
                          <a:effectLst/>
                        </a:rPr>
                        <a:t>Åmål</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2,9</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3,3</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1,4</a:t>
                      </a:r>
                    </a:p>
                  </a:txBody>
                  <a:tcPr marL="9525" marR="9525" marT="9525" marB="0" anchor="b"/>
                </a:tc>
                <a:extLst>
                  <a:ext uri="{0D108BD9-81ED-4DB2-BD59-A6C34878D82A}">
                    <a16:rowId xmlns:a16="http://schemas.microsoft.com/office/drawing/2014/main" val="3257928435"/>
                  </a:ext>
                </a:extLst>
              </a:tr>
              <a:tr h="216341">
                <a:tc>
                  <a:txBody>
                    <a:bodyPr/>
                    <a:lstStyle/>
                    <a:p>
                      <a:pPr algn="l" fontAlgn="b"/>
                      <a:r>
                        <a:rPr lang="sv-SE" sz="1400" u="none" strike="noStrike" dirty="0">
                          <a:effectLst/>
                        </a:rPr>
                        <a:t>Öckerö</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2,8</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0,9</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0,4</a:t>
                      </a:r>
                    </a:p>
                  </a:txBody>
                  <a:tcPr marL="9525" marR="9525" marT="9525" marB="0" anchor="b"/>
                </a:tc>
                <a:extLst>
                  <a:ext uri="{0D108BD9-81ED-4DB2-BD59-A6C34878D82A}">
                    <a16:rowId xmlns:a16="http://schemas.microsoft.com/office/drawing/2014/main" val="1661627828"/>
                  </a:ext>
                </a:extLst>
              </a:tr>
              <a:tr h="216341">
                <a:tc>
                  <a:txBody>
                    <a:bodyPr/>
                    <a:lstStyle/>
                    <a:p>
                      <a:pPr algn="l" fontAlgn="b"/>
                      <a:r>
                        <a:rPr lang="sv-SE" sz="1400" b="1" i="0" u="none" strike="noStrike" dirty="0">
                          <a:solidFill>
                            <a:srgbClr val="000000"/>
                          </a:solidFill>
                          <a:effectLst/>
                          <a:latin typeface="Calibri" panose="020F0502020204030204" pitchFamily="34" charset="0"/>
                        </a:rPr>
                        <a:t>Totalt regionen</a:t>
                      </a:r>
                    </a:p>
                  </a:txBody>
                  <a:tcPr marL="7912" marR="7912" marT="7912" marB="0" anchor="b"/>
                </a:tc>
                <a:tc>
                  <a:txBody>
                    <a:bodyPr/>
                    <a:lstStyle/>
                    <a:p>
                      <a:pPr algn="ctr" fontAlgn="b"/>
                      <a:r>
                        <a:rPr lang="sv-SE" sz="1400" b="1" i="0" u="none" strike="noStrike" dirty="0">
                          <a:solidFill>
                            <a:srgbClr val="000000"/>
                          </a:solidFill>
                          <a:effectLst/>
                          <a:latin typeface="Calibri" panose="020F0502020204030204" pitchFamily="34" charset="0"/>
                        </a:rPr>
                        <a:t>1,4</a:t>
                      </a:r>
                    </a:p>
                  </a:txBody>
                  <a:tcPr marL="9525" marR="9525" marT="9525" marB="0" anchor="b"/>
                </a:tc>
                <a:tc>
                  <a:txBody>
                    <a:bodyPr/>
                    <a:lstStyle/>
                    <a:p>
                      <a:pPr algn="ctr" fontAlgn="b"/>
                      <a:r>
                        <a:rPr lang="sv-SE" sz="1400" b="1" i="0" u="none" strike="noStrike" dirty="0">
                          <a:solidFill>
                            <a:srgbClr val="000000"/>
                          </a:solidFill>
                          <a:effectLst/>
                          <a:latin typeface="Calibri" panose="020F0502020204030204" pitchFamily="34" charset="0"/>
                        </a:rPr>
                        <a:t>1,3</a:t>
                      </a:r>
                    </a:p>
                  </a:txBody>
                  <a:tcPr marL="9525" marR="9525" marT="9525" marB="0" anchor="b"/>
                </a:tc>
                <a:tc>
                  <a:txBody>
                    <a:bodyPr/>
                    <a:lstStyle/>
                    <a:p>
                      <a:pPr algn="ctr" fontAlgn="b"/>
                      <a:r>
                        <a:rPr lang="sv-SE" sz="1400" b="1" i="0" u="none" strike="noStrike" dirty="0">
                          <a:solidFill>
                            <a:srgbClr val="000000"/>
                          </a:solidFill>
                          <a:effectLst/>
                          <a:latin typeface="Calibri" panose="020F0502020204030204" pitchFamily="34" charset="0"/>
                        </a:rPr>
                        <a:t>1,4</a:t>
                      </a:r>
                    </a:p>
                  </a:txBody>
                  <a:tcPr marL="9525" marR="9525" marT="9525" marB="0" anchor="b"/>
                </a:tc>
                <a:extLst>
                  <a:ext uri="{0D108BD9-81ED-4DB2-BD59-A6C34878D82A}">
                    <a16:rowId xmlns:a16="http://schemas.microsoft.com/office/drawing/2014/main" val="2123483387"/>
                  </a:ext>
                </a:extLst>
              </a:tr>
            </a:tbl>
          </a:graphicData>
        </a:graphic>
      </p:graphicFrame>
      <p:graphicFrame>
        <p:nvGraphicFramePr>
          <p:cNvPr id="4" name="Tabell 3">
            <a:extLst>
              <a:ext uri="{FF2B5EF4-FFF2-40B4-BE49-F238E27FC236}">
                <a16:creationId xmlns:a16="http://schemas.microsoft.com/office/drawing/2014/main" id="{EDB5F4A6-4173-47A7-B093-C10072B49B11}"/>
              </a:ext>
            </a:extLst>
          </p:cNvPr>
          <p:cNvGraphicFramePr>
            <a:graphicFrameLocks noGrp="1"/>
          </p:cNvGraphicFramePr>
          <p:nvPr>
            <p:extLst>
              <p:ext uri="{D42A27DB-BD31-4B8C-83A1-F6EECF244321}">
                <p14:modId xmlns:p14="http://schemas.microsoft.com/office/powerpoint/2010/main" val="1958982611"/>
              </p:ext>
            </p:extLst>
          </p:nvPr>
        </p:nvGraphicFramePr>
        <p:xfrm>
          <a:off x="1329056" y="830291"/>
          <a:ext cx="3637573" cy="6016282"/>
        </p:xfrm>
        <a:graphic>
          <a:graphicData uri="http://schemas.openxmlformats.org/drawingml/2006/table">
            <a:tbl>
              <a:tblPr firstRow="1">
                <a:tableStyleId>{5C22544A-7EE6-4342-B048-85BDC9FD1C3A}</a:tableStyleId>
              </a:tblPr>
              <a:tblGrid>
                <a:gridCol w="1250416">
                  <a:extLst>
                    <a:ext uri="{9D8B030D-6E8A-4147-A177-3AD203B41FA5}">
                      <a16:colId xmlns:a16="http://schemas.microsoft.com/office/drawing/2014/main" val="2708963678"/>
                    </a:ext>
                  </a:extLst>
                </a:gridCol>
                <a:gridCol w="795719">
                  <a:extLst>
                    <a:ext uri="{9D8B030D-6E8A-4147-A177-3AD203B41FA5}">
                      <a16:colId xmlns:a16="http://schemas.microsoft.com/office/drawing/2014/main" val="2446055734"/>
                    </a:ext>
                  </a:extLst>
                </a:gridCol>
                <a:gridCol w="795719">
                  <a:extLst>
                    <a:ext uri="{9D8B030D-6E8A-4147-A177-3AD203B41FA5}">
                      <a16:colId xmlns:a16="http://schemas.microsoft.com/office/drawing/2014/main" val="2520545571"/>
                    </a:ext>
                  </a:extLst>
                </a:gridCol>
                <a:gridCol w="795719">
                  <a:extLst>
                    <a:ext uri="{9D8B030D-6E8A-4147-A177-3AD203B41FA5}">
                      <a16:colId xmlns:a16="http://schemas.microsoft.com/office/drawing/2014/main" val="3150111345"/>
                    </a:ext>
                  </a:extLst>
                </a:gridCol>
              </a:tblGrid>
              <a:tr h="53648">
                <a:tc>
                  <a:txBody>
                    <a:bodyPr/>
                    <a:lstStyle/>
                    <a:p>
                      <a:pPr algn="l" fontAlgn="b"/>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l" defTabSz="914400" rtl="0" eaLnBrk="1" fontAlgn="b" latinLnBrk="0" hangingPunct="1"/>
                      <a:r>
                        <a:rPr lang="sv-SE" sz="1400" b="1" kern="1200" dirty="0">
                          <a:solidFill>
                            <a:schemeClr val="lt1"/>
                          </a:solidFill>
                          <a:latin typeface="+mn-lt"/>
                          <a:ea typeface="+mn-ea"/>
                          <a:cs typeface="+mn-cs"/>
                        </a:rPr>
                        <a:t>Jan 2023</a:t>
                      </a:r>
                    </a:p>
                  </a:txBody>
                  <a:tcPr marL="7912" marR="7912" marT="7912" marB="0" anchor="b"/>
                </a:tc>
                <a:tc>
                  <a:txBody>
                    <a:bodyPr/>
                    <a:lstStyle/>
                    <a:p>
                      <a:pPr marL="0" algn="l" defTabSz="914400" rtl="0" eaLnBrk="1" fontAlgn="b" latinLnBrk="0" hangingPunct="1"/>
                      <a:r>
                        <a:rPr lang="sv-SE" sz="1400" b="1" kern="1200" dirty="0">
                          <a:solidFill>
                            <a:schemeClr val="lt1"/>
                          </a:solidFill>
                          <a:latin typeface="+mn-lt"/>
                          <a:ea typeface="+mn-ea"/>
                          <a:cs typeface="+mn-cs"/>
                        </a:rPr>
                        <a:t>Feb 2023</a:t>
                      </a:r>
                    </a:p>
                  </a:txBody>
                  <a:tcPr marL="7912" marR="7912" marT="7912" marB="0" anchor="b"/>
                </a:tc>
                <a:tc>
                  <a:txBody>
                    <a:bodyPr/>
                    <a:lstStyle/>
                    <a:p>
                      <a:pPr marL="0" algn="l" defTabSz="914400" rtl="0" eaLnBrk="1" fontAlgn="b" latinLnBrk="0" hangingPunct="1"/>
                      <a:r>
                        <a:rPr lang="sv-SE" sz="1400" b="1" kern="1200" dirty="0">
                          <a:solidFill>
                            <a:schemeClr val="lt1"/>
                          </a:solidFill>
                          <a:latin typeface="+mn-lt"/>
                          <a:ea typeface="+mn-ea"/>
                          <a:cs typeface="+mn-cs"/>
                        </a:rPr>
                        <a:t>Mars 2023</a:t>
                      </a:r>
                    </a:p>
                  </a:txBody>
                  <a:tcPr marL="7912" marR="7912" marT="7912" marB="0" anchor="b"/>
                </a:tc>
                <a:extLst>
                  <a:ext uri="{0D108BD9-81ED-4DB2-BD59-A6C34878D82A}">
                    <a16:rowId xmlns:a16="http://schemas.microsoft.com/office/drawing/2014/main" val="606824346"/>
                  </a:ext>
                </a:extLst>
              </a:tr>
              <a:tr h="103417">
                <a:tc>
                  <a:txBody>
                    <a:bodyPr/>
                    <a:lstStyle/>
                    <a:p>
                      <a:pPr algn="l" fontAlgn="b"/>
                      <a:r>
                        <a:rPr lang="sv-SE" sz="1400" u="none" strike="noStrike" dirty="0">
                          <a:effectLst/>
                        </a:rPr>
                        <a:t>Ale</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1,0</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1,2</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1,0</a:t>
                      </a:r>
                    </a:p>
                  </a:txBody>
                  <a:tcPr marL="9525" marR="9525" marT="9525" marB="0" anchor="b"/>
                </a:tc>
                <a:extLst>
                  <a:ext uri="{0D108BD9-81ED-4DB2-BD59-A6C34878D82A}">
                    <a16:rowId xmlns:a16="http://schemas.microsoft.com/office/drawing/2014/main" val="748299645"/>
                  </a:ext>
                </a:extLst>
              </a:tr>
              <a:tr h="158242">
                <a:tc>
                  <a:txBody>
                    <a:bodyPr/>
                    <a:lstStyle/>
                    <a:p>
                      <a:pPr algn="l" fontAlgn="b"/>
                      <a:r>
                        <a:rPr lang="sv-SE" sz="1400" u="none" strike="noStrike" dirty="0">
                          <a:effectLst/>
                        </a:rPr>
                        <a:t>Alingsås</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1,2</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1,3</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1,7</a:t>
                      </a:r>
                    </a:p>
                  </a:txBody>
                  <a:tcPr marL="9525" marR="9525" marT="9525" marB="0" anchor="b"/>
                </a:tc>
                <a:extLst>
                  <a:ext uri="{0D108BD9-81ED-4DB2-BD59-A6C34878D82A}">
                    <a16:rowId xmlns:a16="http://schemas.microsoft.com/office/drawing/2014/main" val="1845981146"/>
                  </a:ext>
                </a:extLst>
              </a:tr>
              <a:tr h="158242">
                <a:tc>
                  <a:txBody>
                    <a:bodyPr/>
                    <a:lstStyle/>
                    <a:p>
                      <a:pPr algn="l" fontAlgn="b"/>
                      <a:r>
                        <a:rPr lang="sv-SE" sz="1400" u="none" strike="noStrike" dirty="0">
                          <a:effectLst/>
                        </a:rPr>
                        <a:t>Bengtsfors</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a:solidFill>
                            <a:srgbClr val="000000"/>
                          </a:solidFill>
                          <a:effectLst/>
                          <a:latin typeface="Calibri" panose="020F0502020204030204" pitchFamily="34" charset="0"/>
                        </a:rPr>
                        <a:t>2,1</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1,3</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1,5</a:t>
                      </a:r>
                    </a:p>
                  </a:txBody>
                  <a:tcPr marL="9525" marR="9525" marT="9525" marB="0" anchor="b"/>
                </a:tc>
                <a:extLst>
                  <a:ext uri="{0D108BD9-81ED-4DB2-BD59-A6C34878D82A}">
                    <a16:rowId xmlns:a16="http://schemas.microsoft.com/office/drawing/2014/main" val="3209708288"/>
                  </a:ext>
                </a:extLst>
              </a:tr>
              <a:tr h="158242">
                <a:tc>
                  <a:txBody>
                    <a:bodyPr/>
                    <a:lstStyle/>
                    <a:p>
                      <a:pPr algn="l" fontAlgn="b"/>
                      <a:r>
                        <a:rPr lang="sv-SE" sz="1400" u="none" strike="noStrike" dirty="0">
                          <a:effectLst/>
                        </a:rPr>
                        <a:t>Bollebygd</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0,7</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0,4</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0,2</a:t>
                      </a:r>
                    </a:p>
                  </a:txBody>
                  <a:tcPr marL="9525" marR="9525" marT="9525" marB="0" anchor="b"/>
                </a:tc>
                <a:extLst>
                  <a:ext uri="{0D108BD9-81ED-4DB2-BD59-A6C34878D82A}">
                    <a16:rowId xmlns:a16="http://schemas.microsoft.com/office/drawing/2014/main" val="424450175"/>
                  </a:ext>
                </a:extLst>
              </a:tr>
              <a:tr h="158242">
                <a:tc>
                  <a:txBody>
                    <a:bodyPr/>
                    <a:lstStyle/>
                    <a:p>
                      <a:pPr algn="l" fontAlgn="b"/>
                      <a:r>
                        <a:rPr lang="sv-SE" sz="1400" u="none" strike="noStrike" dirty="0">
                          <a:effectLst/>
                        </a:rPr>
                        <a:t>Borås</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0,8</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1,0</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0,6</a:t>
                      </a:r>
                    </a:p>
                  </a:txBody>
                  <a:tcPr marL="9525" marR="9525" marT="9525" marB="0" anchor="b"/>
                </a:tc>
                <a:extLst>
                  <a:ext uri="{0D108BD9-81ED-4DB2-BD59-A6C34878D82A}">
                    <a16:rowId xmlns:a16="http://schemas.microsoft.com/office/drawing/2014/main" val="4248254507"/>
                  </a:ext>
                </a:extLst>
              </a:tr>
              <a:tr h="158242">
                <a:tc>
                  <a:txBody>
                    <a:bodyPr/>
                    <a:lstStyle/>
                    <a:p>
                      <a:pPr algn="l" fontAlgn="b"/>
                      <a:r>
                        <a:rPr lang="sv-SE" sz="1400" u="none" strike="noStrike" dirty="0">
                          <a:effectLst/>
                        </a:rPr>
                        <a:t>Dals-Ed</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a:solidFill>
                            <a:srgbClr val="000000"/>
                          </a:solidFill>
                          <a:effectLst/>
                          <a:latin typeface="Calibri" panose="020F0502020204030204" pitchFamily="34" charset="0"/>
                        </a:rPr>
                        <a:t>0,7</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0,5</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0,7</a:t>
                      </a:r>
                    </a:p>
                  </a:txBody>
                  <a:tcPr marL="9525" marR="9525" marT="9525" marB="0" anchor="b"/>
                </a:tc>
                <a:extLst>
                  <a:ext uri="{0D108BD9-81ED-4DB2-BD59-A6C34878D82A}">
                    <a16:rowId xmlns:a16="http://schemas.microsoft.com/office/drawing/2014/main" val="3210520092"/>
                  </a:ext>
                </a:extLst>
              </a:tr>
              <a:tr h="158242">
                <a:tc>
                  <a:txBody>
                    <a:bodyPr/>
                    <a:lstStyle/>
                    <a:p>
                      <a:pPr algn="l" fontAlgn="b"/>
                      <a:r>
                        <a:rPr lang="sv-SE" sz="1400" u="none" strike="noStrike" dirty="0">
                          <a:effectLst/>
                        </a:rPr>
                        <a:t>Essunga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a:solidFill>
                            <a:srgbClr val="000000"/>
                          </a:solidFill>
                          <a:effectLst/>
                          <a:latin typeface="Calibri" panose="020F0502020204030204" pitchFamily="34" charset="0"/>
                        </a:rPr>
                        <a:t>0,9</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0,6</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0,4</a:t>
                      </a:r>
                    </a:p>
                  </a:txBody>
                  <a:tcPr marL="9525" marR="9525" marT="9525" marB="0" anchor="b"/>
                </a:tc>
                <a:extLst>
                  <a:ext uri="{0D108BD9-81ED-4DB2-BD59-A6C34878D82A}">
                    <a16:rowId xmlns:a16="http://schemas.microsoft.com/office/drawing/2014/main" val="3069039900"/>
                  </a:ext>
                </a:extLst>
              </a:tr>
              <a:tr h="158242">
                <a:tc>
                  <a:txBody>
                    <a:bodyPr/>
                    <a:lstStyle/>
                    <a:p>
                      <a:pPr algn="l" fontAlgn="b"/>
                      <a:r>
                        <a:rPr lang="sv-SE" sz="1400" u="none" strike="noStrike" dirty="0">
                          <a:effectLst/>
                        </a:rPr>
                        <a:t>Falköping</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a:solidFill>
                            <a:srgbClr val="000000"/>
                          </a:solidFill>
                          <a:effectLst/>
                          <a:latin typeface="Calibri" panose="020F0502020204030204" pitchFamily="34" charset="0"/>
                        </a:rPr>
                        <a:t>1,0</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0,6</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0,6</a:t>
                      </a:r>
                    </a:p>
                  </a:txBody>
                  <a:tcPr marL="9525" marR="9525" marT="9525" marB="0" anchor="b"/>
                </a:tc>
                <a:extLst>
                  <a:ext uri="{0D108BD9-81ED-4DB2-BD59-A6C34878D82A}">
                    <a16:rowId xmlns:a16="http://schemas.microsoft.com/office/drawing/2014/main" val="1196639047"/>
                  </a:ext>
                </a:extLst>
              </a:tr>
              <a:tr h="158242">
                <a:tc>
                  <a:txBody>
                    <a:bodyPr/>
                    <a:lstStyle/>
                    <a:p>
                      <a:pPr algn="l" fontAlgn="b"/>
                      <a:r>
                        <a:rPr lang="sv-SE" sz="1400" u="none" strike="noStrike" dirty="0">
                          <a:effectLst/>
                        </a:rPr>
                        <a:t>Färgelanda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a:solidFill>
                            <a:srgbClr val="000000"/>
                          </a:solidFill>
                          <a:effectLst/>
                          <a:latin typeface="Calibri" panose="020F0502020204030204" pitchFamily="34" charset="0"/>
                        </a:rPr>
                        <a:t>3,4</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1,7</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1,2</a:t>
                      </a:r>
                    </a:p>
                  </a:txBody>
                  <a:tcPr marL="9525" marR="9525" marT="9525" marB="0" anchor="b"/>
                </a:tc>
                <a:extLst>
                  <a:ext uri="{0D108BD9-81ED-4DB2-BD59-A6C34878D82A}">
                    <a16:rowId xmlns:a16="http://schemas.microsoft.com/office/drawing/2014/main" val="3161440152"/>
                  </a:ext>
                </a:extLst>
              </a:tr>
              <a:tr h="158242">
                <a:tc>
                  <a:txBody>
                    <a:bodyPr/>
                    <a:lstStyle/>
                    <a:p>
                      <a:pPr algn="l" fontAlgn="b"/>
                      <a:r>
                        <a:rPr lang="sv-SE" sz="1400" u="none" strike="noStrike">
                          <a:effectLst/>
                        </a:rPr>
                        <a:t>Grästorp</a:t>
                      </a:r>
                      <a:endParaRPr lang="sv-SE" sz="1400" b="0" i="0" u="none" strike="noStrike">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a:solidFill>
                            <a:srgbClr val="000000"/>
                          </a:solidFill>
                          <a:effectLst/>
                          <a:latin typeface="Calibri" panose="020F0502020204030204" pitchFamily="34" charset="0"/>
                        </a:rPr>
                        <a:t>0,3</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1,3</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0,8</a:t>
                      </a:r>
                    </a:p>
                  </a:txBody>
                  <a:tcPr marL="9525" marR="9525" marT="9525" marB="0" anchor="b"/>
                </a:tc>
                <a:extLst>
                  <a:ext uri="{0D108BD9-81ED-4DB2-BD59-A6C34878D82A}">
                    <a16:rowId xmlns:a16="http://schemas.microsoft.com/office/drawing/2014/main" val="2715459181"/>
                  </a:ext>
                </a:extLst>
              </a:tr>
              <a:tr h="158242">
                <a:tc>
                  <a:txBody>
                    <a:bodyPr/>
                    <a:lstStyle/>
                    <a:p>
                      <a:pPr algn="l" fontAlgn="b"/>
                      <a:r>
                        <a:rPr lang="sv-SE" sz="1400" u="none" strike="noStrike" dirty="0">
                          <a:effectLst/>
                        </a:rPr>
                        <a:t>Gullspång</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0,7</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0,4</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0,5</a:t>
                      </a:r>
                    </a:p>
                  </a:txBody>
                  <a:tcPr marL="9525" marR="9525" marT="9525" marB="0" anchor="b"/>
                </a:tc>
                <a:extLst>
                  <a:ext uri="{0D108BD9-81ED-4DB2-BD59-A6C34878D82A}">
                    <a16:rowId xmlns:a16="http://schemas.microsoft.com/office/drawing/2014/main" val="3803826772"/>
                  </a:ext>
                </a:extLst>
              </a:tr>
              <a:tr h="158242">
                <a:tc>
                  <a:txBody>
                    <a:bodyPr/>
                    <a:lstStyle/>
                    <a:p>
                      <a:pPr algn="l" fontAlgn="b"/>
                      <a:r>
                        <a:rPr lang="sv-SE" sz="1400" u="none" strike="noStrike" dirty="0">
                          <a:effectLst/>
                        </a:rPr>
                        <a:t>Göteborg</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a:solidFill>
                            <a:srgbClr val="000000"/>
                          </a:solidFill>
                          <a:effectLst/>
                          <a:latin typeface="Calibri" panose="020F0502020204030204" pitchFamily="34" charset="0"/>
                        </a:rPr>
                        <a:t>2,3</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1,7</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2,7</a:t>
                      </a:r>
                    </a:p>
                  </a:txBody>
                  <a:tcPr marL="9525" marR="9525" marT="9525" marB="0" anchor="b"/>
                </a:tc>
                <a:extLst>
                  <a:ext uri="{0D108BD9-81ED-4DB2-BD59-A6C34878D82A}">
                    <a16:rowId xmlns:a16="http://schemas.microsoft.com/office/drawing/2014/main" val="1610195000"/>
                  </a:ext>
                </a:extLst>
              </a:tr>
              <a:tr h="158242">
                <a:tc>
                  <a:txBody>
                    <a:bodyPr/>
                    <a:lstStyle/>
                    <a:p>
                      <a:pPr algn="l" fontAlgn="b"/>
                      <a:r>
                        <a:rPr lang="sv-SE" sz="1400" u="none" strike="noStrike" dirty="0">
                          <a:effectLst/>
                        </a:rPr>
                        <a:t>Götene</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a:solidFill>
                            <a:srgbClr val="000000"/>
                          </a:solidFill>
                          <a:effectLst/>
                          <a:latin typeface="Calibri" panose="020F0502020204030204" pitchFamily="34" charset="0"/>
                        </a:rPr>
                        <a:t>0,8</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0,5</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0,6</a:t>
                      </a:r>
                    </a:p>
                  </a:txBody>
                  <a:tcPr marL="9525" marR="9525" marT="9525" marB="0" anchor="b"/>
                </a:tc>
                <a:extLst>
                  <a:ext uri="{0D108BD9-81ED-4DB2-BD59-A6C34878D82A}">
                    <a16:rowId xmlns:a16="http://schemas.microsoft.com/office/drawing/2014/main" val="1951873254"/>
                  </a:ext>
                </a:extLst>
              </a:tr>
              <a:tr h="158242">
                <a:tc>
                  <a:txBody>
                    <a:bodyPr/>
                    <a:lstStyle/>
                    <a:p>
                      <a:pPr algn="l" fontAlgn="b"/>
                      <a:r>
                        <a:rPr lang="sv-SE" sz="1400" u="none" strike="noStrike" dirty="0">
                          <a:effectLst/>
                        </a:rPr>
                        <a:t>Herrljunga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1,2</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0,8</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0,7</a:t>
                      </a:r>
                    </a:p>
                  </a:txBody>
                  <a:tcPr marL="9525" marR="9525" marT="9525" marB="0" anchor="b"/>
                </a:tc>
                <a:extLst>
                  <a:ext uri="{0D108BD9-81ED-4DB2-BD59-A6C34878D82A}">
                    <a16:rowId xmlns:a16="http://schemas.microsoft.com/office/drawing/2014/main" val="88406803"/>
                  </a:ext>
                </a:extLst>
              </a:tr>
              <a:tr h="158242">
                <a:tc>
                  <a:txBody>
                    <a:bodyPr/>
                    <a:lstStyle/>
                    <a:p>
                      <a:pPr algn="l" fontAlgn="b"/>
                      <a:r>
                        <a:rPr lang="sv-SE" sz="1400" u="none" strike="noStrike" dirty="0">
                          <a:effectLst/>
                        </a:rPr>
                        <a:t>Hjo</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a:solidFill>
                            <a:srgbClr val="000000"/>
                          </a:solidFill>
                          <a:effectLst/>
                          <a:latin typeface="Calibri" panose="020F0502020204030204" pitchFamily="34" charset="0"/>
                        </a:rPr>
                        <a:t>0,3</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0,3</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0,3</a:t>
                      </a:r>
                    </a:p>
                  </a:txBody>
                  <a:tcPr marL="9525" marR="9525" marT="9525" marB="0" anchor="b"/>
                </a:tc>
                <a:extLst>
                  <a:ext uri="{0D108BD9-81ED-4DB2-BD59-A6C34878D82A}">
                    <a16:rowId xmlns:a16="http://schemas.microsoft.com/office/drawing/2014/main" val="3071094052"/>
                  </a:ext>
                </a:extLst>
              </a:tr>
              <a:tr h="158242">
                <a:tc>
                  <a:txBody>
                    <a:bodyPr/>
                    <a:lstStyle/>
                    <a:p>
                      <a:pPr algn="l" fontAlgn="b"/>
                      <a:r>
                        <a:rPr lang="sv-SE" sz="1400" u="none" strike="noStrike" dirty="0">
                          <a:effectLst/>
                        </a:rPr>
                        <a:t>Härryda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1,0</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1,2</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1,1</a:t>
                      </a:r>
                    </a:p>
                  </a:txBody>
                  <a:tcPr marL="9525" marR="9525" marT="9525" marB="0" anchor="b"/>
                </a:tc>
                <a:extLst>
                  <a:ext uri="{0D108BD9-81ED-4DB2-BD59-A6C34878D82A}">
                    <a16:rowId xmlns:a16="http://schemas.microsoft.com/office/drawing/2014/main" val="383565825"/>
                  </a:ext>
                </a:extLst>
              </a:tr>
              <a:tr h="158242">
                <a:tc>
                  <a:txBody>
                    <a:bodyPr/>
                    <a:lstStyle/>
                    <a:p>
                      <a:pPr algn="l" fontAlgn="b"/>
                      <a:r>
                        <a:rPr lang="sv-SE" sz="1400" u="none" strike="noStrike" dirty="0">
                          <a:effectLst/>
                        </a:rPr>
                        <a:t>Karlsborg</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a:solidFill>
                            <a:srgbClr val="000000"/>
                          </a:solidFill>
                          <a:effectLst/>
                          <a:latin typeface="Calibri" panose="020F0502020204030204" pitchFamily="34" charset="0"/>
                        </a:rPr>
                        <a:t>0,1</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0,1</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0,0</a:t>
                      </a:r>
                    </a:p>
                  </a:txBody>
                  <a:tcPr marL="9525" marR="9525" marT="9525" marB="0" anchor="b"/>
                </a:tc>
                <a:extLst>
                  <a:ext uri="{0D108BD9-81ED-4DB2-BD59-A6C34878D82A}">
                    <a16:rowId xmlns:a16="http://schemas.microsoft.com/office/drawing/2014/main" val="1686662806"/>
                  </a:ext>
                </a:extLst>
              </a:tr>
              <a:tr h="158242">
                <a:tc>
                  <a:txBody>
                    <a:bodyPr/>
                    <a:lstStyle/>
                    <a:p>
                      <a:pPr algn="l" fontAlgn="b"/>
                      <a:r>
                        <a:rPr lang="sv-SE" sz="1400" u="none" strike="noStrike" dirty="0">
                          <a:effectLst/>
                        </a:rPr>
                        <a:t>Kungälv</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1,5</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2,3</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1,5</a:t>
                      </a:r>
                    </a:p>
                  </a:txBody>
                  <a:tcPr marL="9525" marR="9525" marT="9525" marB="0" anchor="b"/>
                </a:tc>
                <a:extLst>
                  <a:ext uri="{0D108BD9-81ED-4DB2-BD59-A6C34878D82A}">
                    <a16:rowId xmlns:a16="http://schemas.microsoft.com/office/drawing/2014/main" val="1867758871"/>
                  </a:ext>
                </a:extLst>
              </a:tr>
              <a:tr h="158242">
                <a:tc>
                  <a:txBody>
                    <a:bodyPr/>
                    <a:lstStyle/>
                    <a:p>
                      <a:pPr algn="l" fontAlgn="b"/>
                      <a:r>
                        <a:rPr lang="sv-SE" sz="1400" u="none" strike="noStrike" dirty="0">
                          <a:effectLst/>
                        </a:rPr>
                        <a:t>Lerum</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0,5</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0,7</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0,6</a:t>
                      </a:r>
                    </a:p>
                  </a:txBody>
                  <a:tcPr marL="9525" marR="9525" marT="9525" marB="0" anchor="b"/>
                </a:tc>
                <a:extLst>
                  <a:ext uri="{0D108BD9-81ED-4DB2-BD59-A6C34878D82A}">
                    <a16:rowId xmlns:a16="http://schemas.microsoft.com/office/drawing/2014/main" val="1401030626"/>
                  </a:ext>
                </a:extLst>
              </a:tr>
              <a:tr h="158242">
                <a:tc>
                  <a:txBody>
                    <a:bodyPr/>
                    <a:lstStyle/>
                    <a:p>
                      <a:pPr algn="l" fontAlgn="b"/>
                      <a:r>
                        <a:rPr lang="sv-SE" sz="1400" u="none" strike="noStrike" dirty="0">
                          <a:effectLst/>
                        </a:rPr>
                        <a:t>Lidköping</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0,6</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0,6</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0,4</a:t>
                      </a:r>
                    </a:p>
                  </a:txBody>
                  <a:tcPr marL="9525" marR="9525" marT="9525" marB="0" anchor="b"/>
                </a:tc>
                <a:extLst>
                  <a:ext uri="{0D108BD9-81ED-4DB2-BD59-A6C34878D82A}">
                    <a16:rowId xmlns:a16="http://schemas.microsoft.com/office/drawing/2014/main" val="2054303113"/>
                  </a:ext>
                </a:extLst>
              </a:tr>
              <a:tr h="158242">
                <a:tc>
                  <a:txBody>
                    <a:bodyPr/>
                    <a:lstStyle/>
                    <a:p>
                      <a:pPr algn="l" fontAlgn="b"/>
                      <a:r>
                        <a:rPr lang="sv-SE" sz="1400" u="none" strike="noStrike" dirty="0">
                          <a:effectLst/>
                        </a:rPr>
                        <a:t>Lilla Edet</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1,2</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1,3</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0,7</a:t>
                      </a:r>
                    </a:p>
                  </a:txBody>
                  <a:tcPr marL="9525" marR="9525" marT="9525" marB="0" anchor="b"/>
                </a:tc>
                <a:extLst>
                  <a:ext uri="{0D108BD9-81ED-4DB2-BD59-A6C34878D82A}">
                    <a16:rowId xmlns:a16="http://schemas.microsoft.com/office/drawing/2014/main" val="4185723311"/>
                  </a:ext>
                </a:extLst>
              </a:tr>
              <a:tr h="158242">
                <a:tc>
                  <a:txBody>
                    <a:bodyPr/>
                    <a:lstStyle/>
                    <a:p>
                      <a:pPr algn="l" fontAlgn="b"/>
                      <a:r>
                        <a:rPr lang="sv-SE" sz="1400" u="none" strike="noStrike" dirty="0">
                          <a:effectLst/>
                        </a:rPr>
                        <a:t>Lysekil</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1,6</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1,1</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1,5</a:t>
                      </a:r>
                    </a:p>
                  </a:txBody>
                  <a:tcPr marL="9525" marR="9525" marT="9525" marB="0" anchor="b"/>
                </a:tc>
                <a:extLst>
                  <a:ext uri="{0D108BD9-81ED-4DB2-BD59-A6C34878D82A}">
                    <a16:rowId xmlns:a16="http://schemas.microsoft.com/office/drawing/2014/main" val="196645448"/>
                  </a:ext>
                </a:extLst>
              </a:tr>
              <a:tr h="158242">
                <a:tc>
                  <a:txBody>
                    <a:bodyPr/>
                    <a:lstStyle/>
                    <a:p>
                      <a:pPr algn="l" fontAlgn="b"/>
                      <a:r>
                        <a:rPr lang="sv-SE" sz="1400" u="none" strike="noStrike" dirty="0">
                          <a:effectLst/>
                        </a:rPr>
                        <a:t>Mariestad</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0,3</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0,2</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0,4</a:t>
                      </a:r>
                    </a:p>
                  </a:txBody>
                  <a:tcPr marL="9525" marR="9525" marT="9525" marB="0" anchor="b"/>
                </a:tc>
                <a:extLst>
                  <a:ext uri="{0D108BD9-81ED-4DB2-BD59-A6C34878D82A}">
                    <a16:rowId xmlns:a16="http://schemas.microsoft.com/office/drawing/2014/main" val="1869652504"/>
                  </a:ext>
                </a:extLst>
              </a:tr>
              <a:tr h="158242">
                <a:tc>
                  <a:txBody>
                    <a:bodyPr/>
                    <a:lstStyle/>
                    <a:p>
                      <a:pPr algn="l" fontAlgn="b"/>
                      <a:r>
                        <a:rPr lang="sv-SE" sz="1400" u="none" strike="noStrike" dirty="0">
                          <a:effectLst/>
                        </a:rPr>
                        <a:t>Mark</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0,3</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0,6</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0,4</a:t>
                      </a:r>
                    </a:p>
                  </a:txBody>
                  <a:tcPr marL="9525" marR="9525" marT="9525" marB="0" anchor="b"/>
                </a:tc>
                <a:extLst>
                  <a:ext uri="{0D108BD9-81ED-4DB2-BD59-A6C34878D82A}">
                    <a16:rowId xmlns:a16="http://schemas.microsoft.com/office/drawing/2014/main" val="1509179398"/>
                  </a:ext>
                </a:extLst>
              </a:tr>
              <a:tr h="0">
                <a:tc>
                  <a:txBody>
                    <a:bodyPr/>
                    <a:lstStyle/>
                    <a:p>
                      <a:pPr algn="l" fontAlgn="b"/>
                      <a:r>
                        <a:rPr lang="sv-SE" sz="1400" u="none" strike="noStrike" dirty="0">
                          <a:effectLst/>
                        </a:rPr>
                        <a:t>Mellerud</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0,5</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1,0</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0,9</a:t>
                      </a:r>
                    </a:p>
                  </a:txBody>
                  <a:tcPr marL="9525" marR="9525" marT="9525" marB="0" anchor="b"/>
                </a:tc>
                <a:extLst>
                  <a:ext uri="{0D108BD9-81ED-4DB2-BD59-A6C34878D82A}">
                    <a16:rowId xmlns:a16="http://schemas.microsoft.com/office/drawing/2014/main" val="225473092"/>
                  </a:ext>
                </a:extLst>
              </a:tr>
              <a:tr h="158242">
                <a:tc>
                  <a:txBody>
                    <a:bodyPr/>
                    <a:lstStyle/>
                    <a:p>
                      <a:pPr algn="l" fontAlgn="b"/>
                      <a:r>
                        <a:rPr lang="sv-SE" sz="1400" u="none" strike="noStrike" dirty="0">
                          <a:effectLst/>
                        </a:rPr>
                        <a:t>Munkedal</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1,8</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1,2</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1,3</a:t>
                      </a:r>
                    </a:p>
                  </a:txBody>
                  <a:tcPr marL="9525" marR="9525" marT="9525" marB="0" anchor="b"/>
                </a:tc>
                <a:extLst>
                  <a:ext uri="{0D108BD9-81ED-4DB2-BD59-A6C34878D82A}">
                    <a16:rowId xmlns:a16="http://schemas.microsoft.com/office/drawing/2014/main" val="3438135491"/>
                  </a:ext>
                </a:extLst>
              </a:tr>
            </a:tbl>
          </a:graphicData>
        </a:graphic>
      </p:graphicFrame>
      <p:sp>
        <p:nvSpPr>
          <p:cNvPr id="7" name="Rubrik 1">
            <a:extLst>
              <a:ext uri="{FF2B5EF4-FFF2-40B4-BE49-F238E27FC236}">
                <a16:creationId xmlns:a16="http://schemas.microsoft.com/office/drawing/2014/main" id="{53EA2AA3-19F3-4D14-916D-A48CE73761A9}"/>
              </a:ext>
            </a:extLst>
          </p:cNvPr>
          <p:cNvSpPr>
            <a:spLocks noGrp="1"/>
          </p:cNvSpPr>
          <p:nvPr>
            <p:ph type="title"/>
          </p:nvPr>
        </p:nvSpPr>
        <p:spPr>
          <a:xfrm>
            <a:off x="1170806" y="-271536"/>
            <a:ext cx="10515600" cy="1325563"/>
          </a:xfrm>
        </p:spPr>
        <p:txBody>
          <a:bodyPr>
            <a:normAutofit/>
          </a:bodyPr>
          <a:lstStyle/>
          <a:p>
            <a:r>
              <a:rPr lang="sv-SE" sz="3200" dirty="0">
                <a:latin typeface="Calibri" panose="020F0502020204030204" pitchFamily="34" charset="0"/>
                <a:ea typeface="Calibri" panose="020F0502020204030204" pitchFamily="34" charset="0"/>
                <a:cs typeface="Times New Roman" panose="02020603050405020304" pitchFamily="18" charset="0"/>
              </a:rPr>
              <a:t>Vårdtid som utskrivningsklar – per kommun, </a:t>
            </a:r>
            <a:r>
              <a:rPr lang="sv-SE" sz="3200" dirty="0">
                <a:solidFill>
                  <a:srgbClr val="FF0000"/>
                </a:solidFill>
                <a:latin typeface="Calibri" panose="020F0502020204030204" pitchFamily="34" charset="0"/>
                <a:ea typeface="Calibri" panose="020F0502020204030204" pitchFamily="34" charset="0"/>
                <a:cs typeface="Times New Roman" panose="02020603050405020304" pitchFamily="18" charset="0"/>
              </a:rPr>
              <a:t>Somatik</a:t>
            </a:r>
            <a:br>
              <a:rPr lang="sv-SE" sz="3200" dirty="0">
                <a:latin typeface="Calibri" panose="020F0502020204030204" pitchFamily="34" charset="0"/>
                <a:ea typeface="Calibri" panose="020F0502020204030204" pitchFamily="34" charset="0"/>
                <a:cs typeface="Times New Roman" panose="02020603050405020304" pitchFamily="18" charset="0"/>
              </a:rPr>
            </a:br>
            <a:r>
              <a:rPr lang="sv-SE" sz="1600" dirty="0">
                <a:latin typeface="Calibri" panose="020F0502020204030204" pitchFamily="34" charset="0"/>
                <a:ea typeface="Calibri" panose="020F0502020204030204" pitchFamily="34" charset="0"/>
                <a:cs typeface="Times New Roman" panose="02020603050405020304" pitchFamily="18" charset="0"/>
              </a:rPr>
              <a:t>Antal kalenderdagar (medelvärde)</a:t>
            </a:r>
            <a:endParaRPr lang="sv-SE" dirty="0"/>
          </a:p>
        </p:txBody>
      </p:sp>
    </p:spTree>
    <p:extLst>
      <p:ext uri="{BB962C8B-B14F-4D97-AF65-F5344CB8AC3E}">
        <p14:creationId xmlns:p14="http://schemas.microsoft.com/office/powerpoint/2010/main" val="3726082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ruta 5">
            <a:extLst>
              <a:ext uri="{FF2B5EF4-FFF2-40B4-BE49-F238E27FC236}">
                <a16:creationId xmlns:a16="http://schemas.microsoft.com/office/drawing/2014/main" id="{9C455B41-78CB-4FE6-8DD7-B2A1223AE27D}"/>
              </a:ext>
            </a:extLst>
          </p:cNvPr>
          <p:cNvSpPr txBox="1"/>
          <p:nvPr/>
        </p:nvSpPr>
        <p:spPr>
          <a:xfrm>
            <a:off x="9274302" y="1597207"/>
            <a:ext cx="2731838" cy="4708981"/>
          </a:xfrm>
          <a:prstGeom prst="rect">
            <a:avLst/>
          </a:prstGeom>
          <a:noFill/>
        </p:spPr>
        <p:txBody>
          <a:bodyPr wrap="square" rtlCol="0">
            <a:spAutoFit/>
          </a:bodyPr>
          <a:lstStyle/>
          <a:p>
            <a:r>
              <a:rPr lang="sv-SE" sz="1100" b="1" dirty="0"/>
              <a:t>Notera:</a:t>
            </a:r>
            <a:r>
              <a:rPr lang="sv-SE" sz="1100" dirty="0"/>
              <a:t> </a:t>
            </a:r>
          </a:p>
          <a:p>
            <a:r>
              <a:rPr lang="sv-SE" sz="1100" dirty="0"/>
              <a:t>Asterisk (*) markerar att färre än 5 psykiatri-</a:t>
            </a:r>
            <a:br>
              <a:rPr lang="sv-SE" sz="1100" dirty="0"/>
            </a:br>
            <a:r>
              <a:rPr lang="sv-SE" sz="1100" dirty="0"/>
              <a:t>ärenden/patienter blev utskrivna under </a:t>
            </a:r>
            <a:br>
              <a:rPr lang="sv-SE" sz="1100" dirty="0"/>
            </a:br>
            <a:r>
              <a:rPr lang="sv-SE" sz="1100" dirty="0"/>
              <a:t>månaden eller att något felaktigt hanterat ärende påverkar ledtiden markant.</a:t>
            </a:r>
          </a:p>
          <a:p>
            <a:r>
              <a:rPr lang="sv-SE" sz="1100" dirty="0"/>
              <a:t> </a:t>
            </a:r>
          </a:p>
          <a:p>
            <a:endParaRPr lang="sv-SE" sz="1100" dirty="0"/>
          </a:p>
          <a:p>
            <a:r>
              <a:rPr lang="sv-SE" sz="1100" dirty="0"/>
              <a:t>Blankt visar att det var noll ärenden.</a:t>
            </a:r>
          </a:p>
          <a:p>
            <a:endParaRPr lang="sv-SE" sz="1100" dirty="0"/>
          </a:p>
          <a:p>
            <a:r>
              <a:rPr lang="sv-SE" sz="1100" dirty="0"/>
              <a:t>Samtliga ärenden i valt tidsintervall och för valda enheter ingår i beräkningen. De ärenden som har en negativ ledtid ingår i medelvärdet med noll dagar. Beräkningen har gjorts på samma sätt sedan november 2020.</a:t>
            </a:r>
          </a:p>
          <a:p>
            <a:endParaRPr lang="sv-SE" sz="1100" dirty="0"/>
          </a:p>
          <a:p>
            <a:br>
              <a:rPr lang="sv-SE" sz="1100" dirty="0"/>
            </a:br>
            <a:r>
              <a:rPr lang="sv-SE" sz="1100" dirty="0"/>
              <a:t>Patienter från kommuner utanför VG är </a:t>
            </a:r>
          </a:p>
          <a:p>
            <a:r>
              <a:rPr lang="sv-SE" sz="1100" dirty="0"/>
              <a:t>samlade under X Fiktiv kommun.</a:t>
            </a:r>
          </a:p>
          <a:p>
            <a:r>
              <a:rPr lang="sv-SE" sz="1100" dirty="0"/>
              <a:t>”X Ingen kommun” är slutenvårdsärende </a:t>
            </a:r>
          </a:p>
          <a:p>
            <a:r>
              <a:rPr lang="sv-SE" sz="1100" dirty="0"/>
              <a:t>där kommunen ej deltagit.</a:t>
            </a:r>
          </a:p>
          <a:p>
            <a:br>
              <a:rPr lang="sv-SE" sz="1100" dirty="0"/>
            </a:br>
            <a:br>
              <a:rPr lang="sv-SE" sz="1100" dirty="0"/>
            </a:br>
            <a:r>
              <a:rPr lang="sv-SE" sz="1400" b="1" dirty="0"/>
              <a:t>OBS! </a:t>
            </a:r>
            <a:r>
              <a:rPr lang="sv-SE" sz="1400" dirty="0"/>
              <a:t>D</a:t>
            </a:r>
            <a:r>
              <a:rPr lang="sv-SE" sz="1100" dirty="0"/>
              <a:t>enna ledtid är </a:t>
            </a:r>
            <a:r>
              <a:rPr lang="sv-SE" sz="1100" b="1" dirty="0"/>
              <a:t>INTE</a:t>
            </a:r>
            <a:r>
              <a:rPr lang="sv-SE" sz="1100" dirty="0"/>
              <a:t> samma </a:t>
            </a:r>
            <a:br>
              <a:rPr lang="sv-SE" sz="1100" dirty="0"/>
            </a:br>
            <a:r>
              <a:rPr lang="sv-SE" sz="1100" dirty="0"/>
              <a:t>sak som medelvärdet av betalnings-</a:t>
            </a:r>
            <a:br>
              <a:rPr lang="sv-SE" sz="1100" dirty="0"/>
            </a:br>
            <a:r>
              <a:rPr lang="sv-SE" sz="1100" dirty="0"/>
              <a:t>grundande dagar, som är grund för </a:t>
            </a:r>
            <a:br>
              <a:rPr lang="sv-SE" sz="1100" dirty="0"/>
            </a:br>
            <a:r>
              <a:rPr lang="sv-SE" sz="1100" dirty="0"/>
              <a:t>faktureringen.</a:t>
            </a:r>
          </a:p>
        </p:txBody>
      </p:sp>
      <p:graphicFrame>
        <p:nvGraphicFramePr>
          <p:cNvPr id="5" name="Tabell 4">
            <a:extLst>
              <a:ext uri="{FF2B5EF4-FFF2-40B4-BE49-F238E27FC236}">
                <a16:creationId xmlns:a16="http://schemas.microsoft.com/office/drawing/2014/main" id="{BC0E85CE-E40E-4680-A5CC-8056F66AF8EF}"/>
              </a:ext>
            </a:extLst>
          </p:cNvPr>
          <p:cNvGraphicFramePr>
            <a:graphicFrameLocks noGrp="1"/>
          </p:cNvGraphicFramePr>
          <p:nvPr>
            <p:extLst>
              <p:ext uri="{D42A27DB-BD31-4B8C-83A1-F6EECF244321}">
                <p14:modId xmlns:p14="http://schemas.microsoft.com/office/powerpoint/2010/main" val="1223120035"/>
              </p:ext>
            </p:extLst>
          </p:nvPr>
        </p:nvGraphicFramePr>
        <p:xfrm>
          <a:off x="5379971" y="779163"/>
          <a:ext cx="3639729" cy="6039381"/>
        </p:xfrm>
        <a:graphic>
          <a:graphicData uri="http://schemas.openxmlformats.org/drawingml/2006/table">
            <a:tbl>
              <a:tblPr firstRow="1">
                <a:tableStyleId>{5C22544A-7EE6-4342-B048-85BDC9FD1C3A}</a:tableStyleId>
              </a:tblPr>
              <a:tblGrid>
                <a:gridCol w="1251156">
                  <a:extLst>
                    <a:ext uri="{9D8B030D-6E8A-4147-A177-3AD203B41FA5}">
                      <a16:colId xmlns:a16="http://schemas.microsoft.com/office/drawing/2014/main" val="2858695138"/>
                    </a:ext>
                  </a:extLst>
                </a:gridCol>
                <a:gridCol w="796191">
                  <a:extLst>
                    <a:ext uri="{9D8B030D-6E8A-4147-A177-3AD203B41FA5}">
                      <a16:colId xmlns:a16="http://schemas.microsoft.com/office/drawing/2014/main" val="1257064634"/>
                    </a:ext>
                  </a:extLst>
                </a:gridCol>
                <a:gridCol w="796191">
                  <a:extLst>
                    <a:ext uri="{9D8B030D-6E8A-4147-A177-3AD203B41FA5}">
                      <a16:colId xmlns:a16="http://schemas.microsoft.com/office/drawing/2014/main" val="3728142676"/>
                    </a:ext>
                  </a:extLst>
                </a:gridCol>
                <a:gridCol w="796191">
                  <a:extLst>
                    <a:ext uri="{9D8B030D-6E8A-4147-A177-3AD203B41FA5}">
                      <a16:colId xmlns:a16="http://schemas.microsoft.com/office/drawing/2014/main" val="2112784845"/>
                    </a:ext>
                  </a:extLst>
                </a:gridCol>
              </a:tblGrid>
              <a:tr h="220449">
                <a:tc>
                  <a:txBody>
                    <a:bodyPr/>
                    <a:lstStyle/>
                    <a:p>
                      <a:pPr algn="l" fontAlgn="b"/>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1400" b="1" i="0" u="none" strike="noStrike" dirty="0">
                          <a:solidFill>
                            <a:schemeClr val="bg1"/>
                          </a:solidFill>
                          <a:effectLst/>
                          <a:latin typeface="Calibri" panose="020F0502020204030204" pitchFamily="34" charset="0"/>
                        </a:rPr>
                        <a:t>Jan 2023</a:t>
                      </a:r>
                    </a:p>
                  </a:txBody>
                  <a:tcPr marL="7912" marR="7912" marT="7912"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1400" b="1" i="0" u="none" strike="noStrike" dirty="0">
                          <a:solidFill>
                            <a:schemeClr val="bg1"/>
                          </a:solidFill>
                          <a:effectLst/>
                          <a:latin typeface="Calibri" panose="020F0502020204030204" pitchFamily="34" charset="0"/>
                        </a:rPr>
                        <a:t>Feb 2023</a:t>
                      </a:r>
                    </a:p>
                  </a:txBody>
                  <a:tcPr marL="7912" marR="7912" marT="7912"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1400" b="1" i="0" u="none" strike="noStrike" dirty="0">
                          <a:solidFill>
                            <a:schemeClr val="bg1"/>
                          </a:solidFill>
                          <a:effectLst/>
                          <a:latin typeface="Calibri" panose="020F0502020204030204" pitchFamily="34" charset="0"/>
                        </a:rPr>
                        <a:t>Mars 2023</a:t>
                      </a:r>
                    </a:p>
                  </a:txBody>
                  <a:tcPr marL="7912" marR="7912" marT="7912" marB="0" anchor="b"/>
                </a:tc>
                <a:extLst>
                  <a:ext uri="{0D108BD9-81ED-4DB2-BD59-A6C34878D82A}">
                    <a16:rowId xmlns:a16="http://schemas.microsoft.com/office/drawing/2014/main" val="3681931137"/>
                  </a:ext>
                </a:extLst>
              </a:tr>
              <a:tr h="222055">
                <a:tc>
                  <a:txBody>
                    <a:bodyPr/>
                    <a:lstStyle/>
                    <a:p>
                      <a:pPr algn="l" fontAlgn="b"/>
                      <a:r>
                        <a:rPr lang="sv-SE" sz="1400" u="none" strike="noStrike" dirty="0">
                          <a:effectLst/>
                        </a:rPr>
                        <a:t>Mölndal</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2,6</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0,1</a:t>
                      </a:r>
                    </a:p>
                  </a:txBody>
                  <a:tcPr marL="9525" marR="9525" marT="9525" marB="0" anchor="b"/>
                </a:tc>
                <a:extLst>
                  <a:ext uri="{0D108BD9-81ED-4DB2-BD59-A6C34878D82A}">
                    <a16:rowId xmlns:a16="http://schemas.microsoft.com/office/drawing/2014/main" val="2150773022"/>
                  </a:ext>
                </a:extLst>
              </a:tr>
              <a:tr h="222055">
                <a:tc>
                  <a:txBody>
                    <a:bodyPr/>
                    <a:lstStyle/>
                    <a:p>
                      <a:pPr algn="l" fontAlgn="b"/>
                      <a:r>
                        <a:rPr lang="sv-SE" sz="1400" u="none" strike="noStrike" dirty="0">
                          <a:effectLst/>
                        </a:rPr>
                        <a:t>Orust</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a:t>
                      </a:r>
                    </a:p>
                  </a:txBody>
                  <a:tcPr marL="9525" marR="9525" marT="9525" marB="0" anchor="b"/>
                </a:tc>
                <a:extLst>
                  <a:ext uri="{0D108BD9-81ED-4DB2-BD59-A6C34878D82A}">
                    <a16:rowId xmlns:a16="http://schemas.microsoft.com/office/drawing/2014/main" val="4272209298"/>
                  </a:ext>
                </a:extLst>
              </a:tr>
              <a:tr h="222055">
                <a:tc>
                  <a:txBody>
                    <a:bodyPr/>
                    <a:lstStyle/>
                    <a:p>
                      <a:pPr algn="l" fontAlgn="b"/>
                      <a:r>
                        <a:rPr lang="sv-SE" sz="1400" u="none" strike="noStrike" dirty="0">
                          <a:effectLst/>
                        </a:rPr>
                        <a:t>Partille</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a:t>
                      </a:r>
                    </a:p>
                  </a:txBody>
                  <a:tcPr marL="9525" marR="9525" marT="9525" marB="0" anchor="b"/>
                </a:tc>
                <a:extLst>
                  <a:ext uri="{0D108BD9-81ED-4DB2-BD59-A6C34878D82A}">
                    <a16:rowId xmlns:a16="http://schemas.microsoft.com/office/drawing/2014/main" val="2872424539"/>
                  </a:ext>
                </a:extLst>
              </a:tr>
              <a:tr h="222055">
                <a:tc>
                  <a:txBody>
                    <a:bodyPr/>
                    <a:lstStyle/>
                    <a:p>
                      <a:pPr algn="l" fontAlgn="b"/>
                      <a:r>
                        <a:rPr lang="sv-SE" sz="1400" u="none" strike="noStrike" dirty="0">
                          <a:effectLst/>
                        </a:rPr>
                        <a:t>Skara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0,3</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0,0</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0,9</a:t>
                      </a:r>
                    </a:p>
                  </a:txBody>
                  <a:tcPr marL="9525" marR="9525" marT="9525" marB="0" anchor="b"/>
                </a:tc>
                <a:extLst>
                  <a:ext uri="{0D108BD9-81ED-4DB2-BD59-A6C34878D82A}">
                    <a16:rowId xmlns:a16="http://schemas.microsoft.com/office/drawing/2014/main" val="210409951"/>
                  </a:ext>
                </a:extLst>
              </a:tr>
              <a:tr h="222055">
                <a:tc>
                  <a:txBody>
                    <a:bodyPr/>
                    <a:lstStyle/>
                    <a:p>
                      <a:pPr algn="l" fontAlgn="b"/>
                      <a:r>
                        <a:rPr lang="sv-SE" sz="1400" u="none" strike="noStrike" dirty="0">
                          <a:effectLst/>
                        </a:rPr>
                        <a:t>Skövde</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0,1</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0,2</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0,2</a:t>
                      </a:r>
                    </a:p>
                  </a:txBody>
                  <a:tcPr marL="9525" marR="9525" marT="9525" marB="0" anchor="b"/>
                </a:tc>
                <a:extLst>
                  <a:ext uri="{0D108BD9-81ED-4DB2-BD59-A6C34878D82A}">
                    <a16:rowId xmlns:a16="http://schemas.microsoft.com/office/drawing/2014/main" val="3975398583"/>
                  </a:ext>
                </a:extLst>
              </a:tr>
              <a:tr h="222055">
                <a:tc>
                  <a:txBody>
                    <a:bodyPr/>
                    <a:lstStyle/>
                    <a:p>
                      <a:pPr algn="l" fontAlgn="b"/>
                      <a:r>
                        <a:rPr lang="sv-SE" sz="1400" u="none" strike="noStrike" dirty="0">
                          <a:effectLst/>
                        </a:rPr>
                        <a:t>Sotenäs</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a:t>
                      </a:r>
                    </a:p>
                  </a:txBody>
                  <a:tcPr marL="9525" marR="9525" marT="9525" marB="0" anchor="b"/>
                </a:tc>
                <a:extLst>
                  <a:ext uri="{0D108BD9-81ED-4DB2-BD59-A6C34878D82A}">
                    <a16:rowId xmlns:a16="http://schemas.microsoft.com/office/drawing/2014/main" val="971917472"/>
                  </a:ext>
                </a:extLst>
              </a:tr>
              <a:tr h="222055">
                <a:tc>
                  <a:txBody>
                    <a:bodyPr/>
                    <a:lstStyle/>
                    <a:p>
                      <a:pPr algn="l" fontAlgn="b"/>
                      <a:r>
                        <a:rPr lang="sv-SE" sz="1400" u="none" strike="noStrike" dirty="0">
                          <a:effectLst/>
                        </a:rPr>
                        <a:t>Stenungsund</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a:solidFill>
                            <a:srgbClr val="000000"/>
                          </a:solidFill>
                          <a:effectLst/>
                          <a:latin typeface="Calibri" panose="020F0502020204030204" pitchFamily="34" charset="0"/>
                        </a:rPr>
                        <a:t>1,1</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0,5</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0,0</a:t>
                      </a:r>
                    </a:p>
                  </a:txBody>
                  <a:tcPr marL="9525" marR="9525" marT="9525" marB="0" anchor="b"/>
                </a:tc>
                <a:extLst>
                  <a:ext uri="{0D108BD9-81ED-4DB2-BD59-A6C34878D82A}">
                    <a16:rowId xmlns:a16="http://schemas.microsoft.com/office/drawing/2014/main" val="1630564977"/>
                  </a:ext>
                </a:extLst>
              </a:tr>
              <a:tr h="222055">
                <a:tc>
                  <a:txBody>
                    <a:bodyPr/>
                    <a:lstStyle/>
                    <a:p>
                      <a:pPr algn="l" fontAlgn="b"/>
                      <a:r>
                        <a:rPr lang="sv-SE" sz="1400" u="none" strike="noStrike" dirty="0">
                          <a:effectLst/>
                        </a:rPr>
                        <a:t>Strömstad</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a:solidFill>
                            <a:srgbClr val="000000"/>
                          </a:solidFill>
                          <a:effectLst/>
                          <a:latin typeface="Calibri" panose="020F0502020204030204" pitchFamily="34" charset="0"/>
                        </a:rPr>
                        <a:t>*</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a:t>
                      </a:r>
                    </a:p>
                  </a:txBody>
                  <a:tcPr marL="9525" marR="9525" marT="9525" marB="0" anchor="b"/>
                </a:tc>
                <a:extLst>
                  <a:ext uri="{0D108BD9-81ED-4DB2-BD59-A6C34878D82A}">
                    <a16:rowId xmlns:a16="http://schemas.microsoft.com/office/drawing/2014/main" val="3806599430"/>
                  </a:ext>
                </a:extLst>
              </a:tr>
              <a:tr h="222055">
                <a:tc>
                  <a:txBody>
                    <a:bodyPr/>
                    <a:lstStyle/>
                    <a:p>
                      <a:pPr algn="l" fontAlgn="b"/>
                      <a:r>
                        <a:rPr lang="sv-SE" sz="1400" u="none" strike="noStrike" dirty="0">
                          <a:effectLst/>
                        </a:rPr>
                        <a:t>Svenljunga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a:t>
                      </a:r>
                    </a:p>
                  </a:txBody>
                  <a:tcPr marL="9525" marR="9525" marT="9525" marB="0" anchor="b"/>
                </a:tc>
                <a:extLst>
                  <a:ext uri="{0D108BD9-81ED-4DB2-BD59-A6C34878D82A}">
                    <a16:rowId xmlns:a16="http://schemas.microsoft.com/office/drawing/2014/main" val="1477466390"/>
                  </a:ext>
                </a:extLst>
              </a:tr>
              <a:tr h="245984">
                <a:tc>
                  <a:txBody>
                    <a:bodyPr/>
                    <a:lstStyle/>
                    <a:p>
                      <a:pPr algn="l" fontAlgn="b"/>
                      <a:r>
                        <a:rPr lang="sv-SE" sz="1400" u="none" strike="noStrike" dirty="0">
                          <a:effectLst/>
                        </a:rPr>
                        <a:t>Tanum</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a:solidFill>
                            <a:srgbClr val="000000"/>
                          </a:solidFill>
                          <a:effectLst/>
                          <a:latin typeface="Calibri" panose="020F0502020204030204" pitchFamily="34" charset="0"/>
                        </a:rPr>
                        <a:t>*</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a:t>
                      </a:r>
                    </a:p>
                  </a:txBody>
                  <a:tcPr marL="9525" marR="9525" marT="9525" marB="0" anchor="b"/>
                </a:tc>
                <a:extLst>
                  <a:ext uri="{0D108BD9-81ED-4DB2-BD59-A6C34878D82A}">
                    <a16:rowId xmlns:a16="http://schemas.microsoft.com/office/drawing/2014/main" val="3084349665"/>
                  </a:ext>
                </a:extLst>
              </a:tr>
              <a:tr h="222055">
                <a:tc>
                  <a:txBody>
                    <a:bodyPr/>
                    <a:lstStyle/>
                    <a:p>
                      <a:pPr algn="l" fontAlgn="b"/>
                      <a:r>
                        <a:rPr lang="sv-SE" sz="1400" u="none" strike="noStrike" dirty="0">
                          <a:effectLst/>
                        </a:rPr>
                        <a:t>Tibro</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a:solidFill>
                            <a:srgbClr val="000000"/>
                          </a:solidFill>
                          <a:effectLst/>
                          <a:latin typeface="Calibri" panose="020F0502020204030204" pitchFamily="34" charset="0"/>
                        </a:rPr>
                        <a:t>0,2</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a:t>
                      </a:r>
                    </a:p>
                  </a:txBody>
                  <a:tcPr marL="9525" marR="9525" marT="9525" marB="0" anchor="b"/>
                </a:tc>
                <a:extLst>
                  <a:ext uri="{0D108BD9-81ED-4DB2-BD59-A6C34878D82A}">
                    <a16:rowId xmlns:a16="http://schemas.microsoft.com/office/drawing/2014/main" val="3808389509"/>
                  </a:ext>
                </a:extLst>
              </a:tr>
              <a:tr h="222055">
                <a:tc>
                  <a:txBody>
                    <a:bodyPr/>
                    <a:lstStyle/>
                    <a:p>
                      <a:pPr algn="l" fontAlgn="b"/>
                      <a:r>
                        <a:rPr lang="sv-SE" sz="1400" u="none" strike="noStrike" dirty="0">
                          <a:effectLst/>
                        </a:rPr>
                        <a:t>Tidaholm</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0,1</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0,0</a:t>
                      </a:r>
                    </a:p>
                  </a:txBody>
                  <a:tcPr marL="9525" marR="9525" marT="9525" marB="0" anchor="b"/>
                </a:tc>
                <a:extLst>
                  <a:ext uri="{0D108BD9-81ED-4DB2-BD59-A6C34878D82A}">
                    <a16:rowId xmlns:a16="http://schemas.microsoft.com/office/drawing/2014/main" val="1260153343"/>
                  </a:ext>
                </a:extLst>
              </a:tr>
              <a:tr h="222055">
                <a:tc>
                  <a:txBody>
                    <a:bodyPr/>
                    <a:lstStyle/>
                    <a:p>
                      <a:pPr algn="l" fontAlgn="b"/>
                      <a:r>
                        <a:rPr lang="sv-SE" sz="1400" u="none" strike="noStrike" dirty="0">
                          <a:effectLst/>
                        </a:rPr>
                        <a:t>Tjörn</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a:solidFill>
                            <a:srgbClr val="000000"/>
                          </a:solidFill>
                          <a:effectLst/>
                          <a:latin typeface="Calibri" panose="020F0502020204030204" pitchFamily="34" charset="0"/>
                        </a:rPr>
                        <a:t>*</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a:t>
                      </a:r>
                    </a:p>
                  </a:txBody>
                  <a:tcPr marL="9525" marR="9525" marT="9525" marB="0" anchor="b"/>
                </a:tc>
                <a:extLst>
                  <a:ext uri="{0D108BD9-81ED-4DB2-BD59-A6C34878D82A}">
                    <a16:rowId xmlns:a16="http://schemas.microsoft.com/office/drawing/2014/main" val="3070305260"/>
                  </a:ext>
                </a:extLst>
              </a:tr>
              <a:tr h="222055">
                <a:tc>
                  <a:txBody>
                    <a:bodyPr/>
                    <a:lstStyle/>
                    <a:p>
                      <a:pPr algn="l" fontAlgn="b"/>
                      <a:r>
                        <a:rPr lang="sv-SE" sz="1400" u="none" strike="noStrike" dirty="0">
                          <a:effectLst/>
                        </a:rPr>
                        <a:t>Tranemo</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a:t>
                      </a:r>
                    </a:p>
                  </a:txBody>
                  <a:tcPr marL="9525" marR="9525" marT="9525" marB="0" anchor="b"/>
                </a:tc>
                <a:extLst>
                  <a:ext uri="{0D108BD9-81ED-4DB2-BD59-A6C34878D82A}">
                    <a16:rowId xmlns:a16="http://schemas.microsoft.com/office/drawing/2014/main" val="394049405"/>
                  </a:ext>
                </a:extLst>
              </a:tr>
              <a:tr h="222055">
                <a:tc>
                  <a:txBody>
                    <a:bodyPr/>
                    <a:lstStyle/>
                    <a:p>
                      <a:pPr algn="l" fontAlgn="b"/>
                      <a:r>
                        <a:rPr lang="sv-SE" sz="1400" u="none" strike="noStrike" dirty="0">
                          <a:effectLst/>
                        </a:rPr>
                        <a:t>Trollhättan</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a:solidFill>
                            <a:srgbClr val="000000"/>
                          </a:solidFill>
                          <a:effectLst/>
                          <a:latin typeface="Calibri" panose="020F0502020204030204" pitchFamily="34" charset="0"/>
                        </a:rPr>
                        <a:t>0,4</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0,3</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0,1</a:t>
                      </a:r>
                    </a:p>
                  </a:txBody>
                  <a:tcPr marL="9525" marR="9525" marT="9525" marB="0" anchor="b"/>
                </a:tc>
                <a:extLst>
                  <a:ext uri="{0D108BD9-81ED-4DB2-BD59-A6C34878D82A}">
                    <a16:rowId xmlns:a16="http://schemas.microsoft.com/office/drawing/2014/main" val="4180516443"/>
                  </a:ext>
                </a:extLst>
              </a:tr>
              <a:tr h="222055">
                <a:tc>
                  <a:txBody>
                    <a:bodyPr/>
                    <a:lstStyle/>
                    <a:p>
                      <a:pPr algn="l" fontAlgn="b"/>
                      <a:r>
                        <a:rPr lang="sv-SE" sz="1400" u="none" strike="noStrike" dirty="0">
                          <a:effectLst/>
                        </a:rPr>
                        <a:t>Töreboda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a:t>
                      </a:r>
                    </a:p>
                  </a:txBody>
                  <a:tcPr marL="9525" marR="9525" marT="9525" marB="0" anchor="b"/>
                </a:tc>
                <a:extLst>
                  <a:ext uri="{0D108BD9-81ED-4DB2-BD59-A6C34878D82A}">
                    <a16:rowId xmlns:a16="http://schemas.microsoft.com/office/drawing/2014/main" val="1535210941"/>
                  </a:ext>
                </a:extLst>
              </a:tr>
              <a:tr h="222055">
                <a:tc>
                  <a:txBody>
                    <a:bodyPr/>
                    <a:lstStyle/>
                    <a:p>
                      <a:pPr algn="l" fontAlgn="b"/>
                      <a:r>
                        <a:rPr lang="sv-SE" sz="1400" u="none" strike="noStrike" dirty="0">
                          <a:effectLst/>
                        </a:rPr>
                        <a:t>Uddevalla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a:solidFill>
                            <a:srgbClr val="000000"/>
                          </a:solidFill>
                          <a:effectLst/>
                          <a:latin typeface="Calibri" panose="020F0502020204030204" pitchFamily="34" charset="0"/>
                        </a:rPr>
                        <a:t>0,1</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0,9</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0,3</a:t>
                      </a:r>
                    </a:p>
                  </a:txBody>
                  <a:tcPr marL="9525" marR="9525" marT="9525" marB="0" anchor="b"/>
                </a:tc>
                <a:extLst>
                  <a:ext uri="{0D108BD9-81ED-4DB2-BD59-A6C34878D82A}">
                    <a16:rowId xmlns:a16="http://schemas.microsoft.com/office/drawing/2014/main" val="4204200685"/>
                  </a:ext>
                </a:extLst>
              </a:tr>
              <a:tr h="222055">
                <a:tc>
                  <a:txBody>
                    <a:bodyPr/>
                    <a:lstStyle/>
                    <a:p>
                      <a:pPr algn="l" fontAlgn="b"/>
                      <a:r>
                        <a:rPr lang="sv-SE" sz="1400" u="none" strike="noStrike" dirty="0">
                          <a:effectLst/>
                        </a:rPr>
                        <a:t>Ulricehamn</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0,0</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a:t>
                      </a:r>
                    </a:p>
                  </a:txBody>
                  <a:tcPr marL="9525" marR="9525" marT="9525" marB="0" anchor="b"/>
                </a:tc>
                <a:extLst>
                  <a:ext uri="{0D108BD9-81ED-4DB2-BD59-A6C34878D82A}">
                    <a16:rowId xmlns:a16="http://schemas.microsoft.com/office/drawing/2014/main" val="1167531832"/>
                  </a:ext>
                </a:extLst>
              </a:tr>
              <a:tr h="222055">
                <a:tc>
                  <a:txBody>
                    <a:bodyPr/>
                    <a:lstStyle/>
                    <a:p>
                      <a:pPr algn="l" fontAlgn="b"/>
                      <a:r>
                        <a:rPr lang="sv-SE" sz="1400" u="none" strike="noStrike" dirty="0">
                          <a:effectLst/>
                        </a:rPr>
                        <a:t>Vara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a:solidFill>
                            <a:srgbClr val="000000"/>
                          </a:solidFill>
                          <a:effectLst/>
                          <a:latin typeface="Calibri" panose="020F0502020204030204" pitchFamily="34" charset="0"/>
                        </a:rPr>
                        <a:t>0,0</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a:t>
                      </a:r>
                    </a:p>
                  </a:txBody>
                  <a:tcPr marL="9525" marR="9525" marT="9525" marB="0" anchor="b"/>
                </a:tc>
                <a:extLst>
                  <a:ext uri="{0D108BD9-81ED-4DB2-BD59-A6C34878D82A}">
                    <a16:rowId xmlns:a16="http://schemas.microsoft.com/office/drawing/2014/main" val="2851169426"/>
                  </a:ext>
                </a:extLst>
              </a:tr>
              <a:tr h="222055">
                <a:tc>
                  <a:txBody>
                    <a:bodyPr/>
                    <a:lstStyle/>
                    <a:p>
                      <a:pPr algn="l" fontAlgn="b"/>
                      <a:r>
                        <a:rPr lang="sv-SE" sz="1400" u="none" strike="noStrike" dirty="0">
                          <a:effectLst/>
                        </a:rPr>
                        <a:t>Vårgårda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a:t>
                      </a:r>
                    </a:p>
                  </a:txBody>
                  <a:tcPr marL="9525" marR="9525" marT="9525" marB="0" anchor="b"/>
                </a:tc>
                <a:extLst>
                  <a:ext uri="{0D108BD9-81ED-4DB2-BD59-A6C34878D82A}">
                    <a16:rowId xmlns:a16="http://schemas.microsoft.com/office/drawing/2014/main" val="2041698811"/>
                  </a:ext>
                </a:extLst>
              </a:tr>
              <a:tr h="222055">
                <a:tc>
                  <a:txBody>
                    <a:bodyPr/>
                    <a:lstStyle/>
                    <a:p>
                      <a:pPr algn="l" fontAlgn="b"/>
                      <a:r>
                        <a:rPr lang="sv-SE" sz="1400" u="none" strike="noStrike" dirty="0">
                          <a:effectLst/>
                        </a:rPr>
                        <a:t>Vänersborg</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0,0</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0,0</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0,0</a:t>
                      </a:r>
                    </a:p>
                  </a:txBody>
                  <a:tcPr marL="9525" marR="9525" marT="9525" marB="0" anchor="b"/>
                </a:tc>
                <a:extLst>
                  <a:ext uri="{0D108BD9-81ED-4DB2-BD59-A6C34878D82A}">
                    <a16:rowId xmlns:a16="http://schemas.microsoft.com/office/drawing/2014/main" val="4271876829"/>
                  </a:ext>
                </a:extLst>
              </a:tr>
              <a:tr h="222055">
                <a:tc>
                  <a:txBody>
                    <a:bodyPr/>
                    <a:lstStyle/>
                    <a:p>
                      <a:pPr algn="l" fontAlgn="b"/>
                      <a:r>
                        <a:rPr lang="sv-SE" sz="1200" u="none" strike="noStrike" dirty="0">
                          <a:effectLst/>
                        </a:rPr>
                        <a:t>X Fiktiv kommun</a:t>
                      </a:r>
                      <a:endParaRPr lang="sv-SE" sz="12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0,0</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0,0</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0,0</a:t>
                      </a:r>
                    </a:p>
                  </a:txBody>
                  <a:tcPr marL="9525" marR="9525" marT="9525" marB="0" anchor="b"/>
                </a:tc>
                <a:extLst>
                  <a:ext uri="{0D108BD9-81ED-4DB2-BD59-A6C34878D82A}">
                    <a16:rowId xmlns:a16="http://schemas.microsoft.com/office/drawing/2014/main" val="1980463595"/>
                  </a:ext>
                </a:extLst>
              </a:tr>
              <a:tr h="222055">
                <a:tc>
                  <a:txBody>
                    <a:bodyPr/>
                    <a:lstStyle/>
                    <a:p>
                      <a:pPr algn="l" fontAlgn="b"/>
                      <a:r>
                        <a:rPr lang="sv-SE" sz="1200" u="none" strike="noStrike" dirty="0">
                          <a:effectLst/>
                        </a:rPr>
                        <a:t>X Ingen kommun</a:t>
                      </a:r>
                      <a:endParaRPr lang="sv-SE" sz="12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0,1</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0,0</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0,1</a:t>
                      </a:r>
                    </a:p>
                  </a:txBody>
                  <a:tcPr marL="9525" marR="9525" marT="9525" marB="0" anchor="b"/>
                </a:tc>
                <a:extLst>
                  <a:ext uri="{0D108BD9-81ED-4DB2-BD59-A6C34878D82A}">
                    <a16:rowId xmlns:a16="http://schemas.microsoft.com/office/drawing/2014/main" val="3192222768"/>
                  </a:ext>
                </a:extLst>
              </a:tr>
              <a:tr h="222055">
                <a:tc>
                  <a:txBody>
                    <a:bodyPr/>
                    <a:lstStyle/>
                    <a:p>
                      <a:pPr algn="l" fontAlgn="b"/>
                      <a:r>
                        <a:rPr lang="sv-SE" sz="1400" u="none" strike="noStrike" dirty="0">
                          <a:effectLst/>
                        </a:rPr>
                        <a:t>Åmål</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1,2</a:t>
                      </a:r>
                    </a:p>
                  </a:txBody>
                  <a:tcPr marL="9525" marR="9525" marT="9525" marB="0" anchor="b"/>
                </a:tc>
                <a:extLst>
                  <a:ext uri="{0D108BD9-81ED-4DB2-BD59-A6C34878D82A}">
                    <a16:rowId xmlns:a16="http://schemas.microsoft.com/office/drawing/2014/main" val="3257928435"/>
                  </a:ext>
                </a:extLst>
              </a:tr>
              <a:tr h="222055">
                <a:tc>
                  <a:txBody>
                    <a:bodyPr/>
                    <a:lstStyle/>
                    <a:p>
                      <a:pPr algn="l" fontAlgn="b"/>
                      <a:r>
                        <a:rPr lang="sv-SE" sz="1400" u="none" strike="noStrike" dirty="0">
                          <a:effectLst/>
                        </a:rPr>
                        <a:t>Öckerö</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a:t>
                      </a:r>
                    </a:p>
                  </a:txBody>
                  <a:tcPr marL="9525" marR="9525" marT="9525" marB="0" anchor="b"/>
                </a:tc>
                <a:extLst>
                  <a:ext uri="{0D108BD9-81ED-4DB2-BD59-A6C34878D82A}">
                    <a16:rowId xmlns:a16="http://schemas.microsoft.com/office/drawing/2014/main" val="1661627828"/>
                  </a:ext>
                </a:extLst>
              </a:tr>
              <a:tr h="222055">
                <a:tc>
                  <a:txBody>
                    <a:bodyPr/>
                    <a:lstStyle/>
                    <a:p>
                      <a:pPr algn="l" fontAlgn="b"/>
                      <a:r>
                        <a:rPr lang="sv-SE" sz="1400" b="1" i="0" u="none" strike="noStrike" dirty="0">
                          <a:solidFill>
                            <a:srgbClr val="000000"/>
                          </a:solidFill>
                          <a:effectLst/>
                          <a:latin typeface="Calibri" panose="020F0502020204030204" pitchFamily="34" charset="0"/>
                        </a:rPr>
                        <a:t>Totalt regionen</a:t>
                      </a:r>
                    </a:p>
                  </a:txBody>
                  <a:tcPr marL="7912" marR="7912" marT="7912" marB="0" anchor="b"/>
                </a:tc>
                <a:tc>
                  <a:txBody>
                    <a:bodyPr/>
                    <a:lstStyle/>
                    <a:p>
                      <a:pPr algn="ctr" fontAlgn="b"/>
                      <a:r>
                        <a:rPr lang="sv-SE" sz="1400" b="1" i="0" u="none" strike="noStrike" dirty="0">
                          <a:solidFill>
                            <a:srgbClr val="000000"/>
                          </a:solidFill>
                          <a:effectLst/>
                          <a:latin typeface="Calibri" panose="020F0502020204030204" pitchFamily="34" charset="0"/>
                        </a:rPr>
                        <a:t>0,3</a:t>
                      </a:r>
                    </a:p>
                  </a:txBody>
                  <a:tcPr marL="9525" marR="9525" marT="9525" marB="0" anchor="b"/>
                </a:tc>
                <a:tc>
                  <a:txBody>
                    <a:bodyPr/>
                    <a:lstStyle/>
                    <a:p>
                      <a:pPr algn="ctr" fontAlgn="b"/>
                      <a:r>
                        <a:rPr lang="sv-SE" sz="1400" b="1" i="0" u="none" strike="noStrike" dirty="0">
                          <a:solidFill>
                            <a:srgbClr val="000000"/>
                          </a:solidFill>
                          <a:effectLst/>
                          <a:latin typeface="Calibri" panose="020F0502020204030204" pitchFamily="34" charset="0"/>
                        </a:rPr>
                        <a:t>0,3</a:t>
                      </a:r>
                    </a:p>
                  </a:txBody>
                  <a:tcPr marL="9525" marR="9525" marT="9525" marB="0" anchor="b"/>
                </a:tc>
                <a:tc>
                  <a:txBody>
                    <a:bodyPr/>
                    <a:lstStyle/>
                    <a:p>
                      <a:pPr algn="ctr" fontAlgn="b"/>
                      <a:r>
                        <a:rPr lang="sv-SE" sz="1400" b="1" i="0" u="none" strike="noStrike" dirty="0">
                          <a:solidFill>
                            <a:srgbClr val="000000"/>
                          </a:solidFill>
                          <a:effectLst/>
                          <a:latin typeface="Calibri" panose="020F0502020204030204" pitchFamily="34" charset="0"/>
                        </a:rPr>
                        <a:t>0,3</a:t>
                      </a:r>
                    </a:p>
                  </a:txBody>
                  <a:tcPr marL="9525" marR="9525" marT="9525" marB="0" anchor="b"/>
                </a:tc>
                <a:extLst>
                  <a:ext uri="{0D108BD9-81ED-4DB2-BD59-A6C34878D82A}">
                    <a16:rowId xmlns:a16="http://schemas.microsoft.com/office/drawing/2014/main" val="735357329"/>
                  </a:ext>
                </a:extLst>
              </a:tr>
            </a:tbl>
          </a:graphicData>
        </a:graphic>
      </p:graphicFrame>
      <p:graphicFrame>
        <p:nvGraphicFramePr>
          <p:cNvPr id="4" name="Tabell 3">
            <a:extLst>
              <a:ext uri="{FF2B5EF4-FFF2-40B4-BE49-F238E27FC236}">
                <a16:creationId xmlns:a16="http://schemas.microsoft.com/office/drawing/2014/main" id="{EDB5F4A6-4173-47A7-B093-C10072B49B11}"/>
              </a:ext>
            </a:extLst>
          </p:cNvPr>
          <p:cNvGraphicFramePr>
            <a:graphicFrameLocks noGrp="1"/>
          </p:cNvGraphicFramePr>
          <p:nvPr>
            <p:extLst>
              <p:ext uri="{D42A27DB-BD31-4B8C-83A1-F6EECF244321}">
                <p14:modId xmlns:p14="http://schemas.microsoft.com/office/powerpoint/2010/main" val="1320630003"/>
              </p:ext>
            </p:extLst>
          </p:nvPr>
        </p:nvGraphicFramePr>
        <p:xfrm>
          <a:off x="1353272" y="809810"/>
          <a:ext cx="3714015" cy="6017815"/>
        </p:xfrm>
        <a:graphic>
          <a:graphicData uri="http://schemas.openxmlformats.org/drawingml/2006/table">
            <a:tbl>
              <a:tblPr firstRow="1">
                <a:tableStyleId>{5C22544A-7EE6-4342-B048-85BDC9FD1C3A}</a:tableStyleId>
              </a:tblPr>
              <a:tblGrid>
                <a:gridCol w="1276692">
                  <a:extLst>
                    <a:ext uri="{9D8B030D-6E8A-4147-A177-3AD203B41FA5}">
                      <a16:colId xmlns:a16="http://schemas.microsoft.com/office/drawing/2014/main" val="2708963678"/>
                    </a:ext>
                  </a:extLst>
                </a:gridCol>
                <a:gridCol w="812441">
                  <a:extLst>
                    <a:ext uri="{9D8B030D-6E8A-4147-A177-3AD203B41FA5}">
                      <a16:colId xmlns:a16="http://schemas.microsoft.com/office/drawing/2014/main" val="2446055734"/>
                    </a:ext>
                  </a:extLst>
                </a:gridCol>
                <a:gridCol w="812441">
                  <a:extLst>
                    <a:ext uri="{9D8B030D-6E8A-4147-A177-3AD203B41FA5}">
                      <a16:colId xmlns:a16="http://schemas.microsoft.com/office/drawing/2014/main" val="2520545571"/>
                    </a:ext>
                  </a:extLst>
                </a:gridCol>
                <a:gridCol w="812441">
                  <a:extLst>
                    <a:ext uri="{9D8B030D-6E8A-4147-A177-3AD203B41FA5}">
                      <a16:colId xmlns:a16="http://schemas.microsoft.com/office/drawing/2014/main" val="3150111345"/>
                    </a:ext>
                  </a:extLst>
                </a:gridCol>
              </a:tblGrid>
              <a:tr h="213445">
                <a:tc>
                  <a:txBody>
                    <a:bodyPr/>
                    <a:lstStyle/>
                    <a:p>
                      <a:pPr algn="l" fontAlgn="b"/>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1" i="0" u="none" strike="noStrike" dirty="0">
                          <a:solidFill>
                            <a:schemeClr val="bg1"/>
                          </a:solidFill>
                          <a:effectLst/>
                          <a:latin typeface="Calibri" panose="020F0502020204030204" pitchFamily="34" charset="0"/>
                        </a:rPr>
                        <a:t>Jan 2023</a:t>
                      </a:r>
                    </a:p>
                  </a:txBody>
                  <a:tcPr marL="7912" marR="7912" marT="7912" marB="0" anchor="b"/>
                </a:tc>
                <a:tc>
                  <a:txBody>
                    <a:bodyPr/>
                    <a:lstStyle/>
                    <a:p>
                      <a:pPr algn="ctr" fontAlgn="b"/>
                      <a:r>
                        <a:rPr lang="sv-SE" sz="1400" b="1" i="0" u="none" strike="noStrike" dirty="0">
                          <a:solidFill>
                            <a:schemeClr val="bg1"/>
                          </a:solidFill>
                          <a:effectLst/>
                          <a:latin typeface="Calibri" panose="020F0502020204030204" pitchFamily="34" charset="0"/>
                        </a:rPr>
                        <a:t>Feb 2023</a:t>
                      </a:r>
                    </a:p>
                  </a:txBody>
                  <a:tcPr marL="7912" marR="7912" marT="7912" marB="0" anchor="b"/>
                </a:tc>
                <a:tc>
                  <a:txBody>
                    <a:bodyPr/>
                    <a:lstStyle/>
                    <a:p>
                      <a:pPr algn="ctr" fontAlgn="b"/>
                      <a:r>
                        <a:rPr lang="sv-SE" sz="1400" b="1" i="0" u="none" strike="noStrike" dirty="0">
                          <a:solidFill>
                            <a:schemeClr val="bg1"/>
                          </a:solidFill>
                          <a:effectLst/>
                          <a:latin typeface="Calibri" panose="020F0502020204030204" pitchFamily="34" charset="0"/>
                        </a:rPr>
                        <a:t>Mars 2023</a:t>
                      </a:r>
                    </a:p>
                  </a:txBody>
                  <a:tcPr marL="7912" marR="7912" marT="7912" marB="0" anchor="b"/>
                </a:tc>
                <a:extLst>
                  <a:ext uri="{0D108BD9-81ED-4DB2-BD59-A6C34878D82A}">
                    <a16:rowId xmlns:a16="http://schemas.microsoft.com/office/drawing/2014/main" val="606824346"/>
                  </a:ext>
                </a:extLst>
              </a:tr>
              <a:tr h="215001">
                <a:tc>
                  <a:txBody>
                    <a:bodyPr/>
                    <a:lstStyle/>
                    <a:p>
                      <a:pPr algn="l" fontAlgn="b"/>
                      <a:r>
                        <a:rPr lang="sv-SE" sz="1400" u="none" strike="noStrike" dirty="0">
                          <a:effectLst/>
                        </a:rPr>
                        <a:t>Ale</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3,4</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0,2</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0,3</a:t>
                      </a:r>
                    </a:p>
                  </a:txBody>
                  <a:tcPr marL="9525" marR="9525" marT="9525" marB="0" anchor="b"/>
                </a:tc>
                <a:extLst>
                  <a:ext uri="{0D108BD9-81ED-4DB2-BD59-A6C34878D82A}">
                    <a16:rowId xmlns:a16="http://schemas.microsoft.com/office/drawing/2014/main" val="748299645"/>
                  </a:ext>
                </a:extLst>
              </a:tr>
              <a:tr h="215001">
                <a:tc>
                  <a:txBody>
                    <a:bodyPr/>
                    <a:lstStyle/>
                    <a:p>
                      <a:pPr algn="l" fontAlgn="b"/>
                      <a:r>
                        <a:rPr lang="sv-SE" sz="1400" u="none" strike="noStrike" dirty="0">
                          <a:effectLst/>
                        </a:rPr>
                        <a:t>Alingsås</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0,9</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0,0</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a:t>
                      </a:r>
                    </a:p>
                  </a:txBody>
                  <a:tcPr marL="9525" marR="9525" marT="9525" marB="0" anchor="b"/>
                </a:tc>
                <a:extLst>
                  <a:ext uri="{0D108BD9-81ED-4DB2-BD59-A6C34878D82A}">
                    <a16:rowId xmlns:a16="http://schemas.microsoft.com/office/drawing/2014/main" val="1845981146"/>
                  </a:ext>
                </a:extLst>
              </a:tr>
              <a:tr h="68084">
                <a:tc>
                  <a:txBody>
                    <a:bodyPr/>
                    <a:lstStyle/>
                    <a:p>
                      <a:pPr algn="l" fontAlgn="b"/>
                      <a:r>
                        <a:rPr lang="sv-SE" sz="1400" u="none" strike="noStrike" dirty="0">
                          <a:effectLst/>
                        </a:rPr>
                        <a:t>Bengtsfors</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endParaRPr lang="sv-SE"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a:t>
                      </a:r>
                    </a:p>
                  </a:txBody>
                  <a:tcPr marL="9525" marR="9525" marT="9525" marB="0" anchor="b"/>
                </a:tc>
                <a:extLst>
                  <a:ext uri="{0D108BD9-81ED-4DB2-BD59-A6C34878D82A}">
                    <a16:rowId xmlns:a16="http://schemas.microsoft.com/office/drawing/2014/main" val="3209708288"/>
                  </a:ext>
                </a:extLst>
              </a:tr>
              <a:tr h="215001">
                <a:tc>
                  <a:txBody>
                    <a:bodyPr/>
                    <a:lstStyle/>
                    <a:p>
                      <a:pPr algn="l" fontAlgn="b"/>
                      <a:r>
                        <a:rPr lang="sv-SE" sz="1400" u="none" strike="noStrike" dirty="0">
                          <a:effectLst/>
                        </a:rPr>
                        <a:t>Bollebygd</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a:solidFill>
                            <a:srgbClr val="000000"/>
                          </a:solidFill>
                          <a:effectLst/>
                          <a:latin typeface="Calibri" panose="020F0502020204030204" pitchFamily="34" charset="0"/>
                        </a:rPr>
                        <a:t>*</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a:t>
                      </a:r>
                    </a:p>
                  </a:txBody>
                  <a:tcPr marL="9525" marR="9525" marT="9525" marB="0" anchor="b"/>
                </a:tc>
                <a:extLst>
                  <a:ext uri="{0D108BD9-81ED-4DB2-BD59-A6C34878D82A}">
                    <a16:rowId xmlns:a16="http://schemas.microsoft.com/office/drawing/2014/main" val="424450175"/>
                  </a:ext>
                </a:extLst>
              </a:tr>
              <a:tr h="215001">
                <a:tc>
                  <a:txBody>
                    <a:bodyPr/>
                    <a:lstStyle/>
                    <a:p>
                      <a:pPr algn="l" fontAlgn="b"/>
                      <a:r>
                        <a:rPr lang="sv-SE" sz="1400" u="none" strike="noStrike" dirty="0">
                          <a:effectLst/>
                        </a:rPr>
                        <a:t>Borås</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a:solidFill>
                            <a:srgbClr val="000000"/>
                          </a:solidFill>
                          <a:effectLst/>
                          <a:latin typeface="Calibri" panose="020F0502020204030204" pitchFamily="34" charset="0"/>
                        </a:rPr>
                        <a:t>0,4</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0,3</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0,9</a:t>
                      </a:r>
                    </a:p>
                  </a:txBody>
                  <a:tcPr marL="9525" marR="9525" marT="9525" marB="0" anchor="b"/>
                </a:tc>
                <a:extLst>
                  <a:ext uri="{0D108BD9-81ED-4DB2-BD59-A6C34878D82A}">
                    <a16:rowId xmlns:a16="http://schemas.microsoft.com/office/drawing/2014/main" val="4248254507"/>
                  </a:ext>
                </a:extLst>
              </a:tr>
              <a:tr h="215001">
                <a:tc>
                  <a:txBody>
                    <a:bodyPr/>
                    <a:lstStyle/>
                    <a:p>
                      <a:pPr algn="l" fontAlgn="b"/>
                      <a:r>
                        <a:rPr lang="sv-SE" sz="1400" u="none" strike="noStrike" dirty="0">
                          <a:effectLst/>
                        </a:rPr>
                        <a:t>Dals-Ed</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a:solidFill>
                            <a:srgbClr val="000000"/>
                          </a:solidFill>
                          <a:effectLst/>
                          <a:latin typeface="Calibri" panose="020F0502020204030204" pitchFamily="34" charset="0"/>
                        </a:rPr>
                        <a:t>*</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a:t>
                      </a:r>
                    </a:p>
                  </a:txBody>
                  <a:tcPr marL="9525" marR="9525" marT="9525" marB="0" anchor="b"/>
                </a:tc>
                <a:extLst>
                  <a:ext uri="{0D108BD9-81ED-4DB2-BD59-A6C34878D82A}">
                    <a16:rowId xmlns:a16="http://schemas.microsoft.com/office/drawing/2014/main" val="3210520092"/>
                  </a:ext>
                </a:extLst>
              </a:tr>
              <a:tr h="215001">
                <a:tc>
                  <a:txBody>
                    <a:bodyPr/>
                    <a:lstStyle/>
                    <a:p>
                      <a:pPr algn="l" fontAlgn="b"/>
                      <a:r>
                        <a:rPr lang="sv-SE" sz="1400" u="none" strike="noStrike" dirty="0">
                          <a:effectLst/>
                        </a:rPr>
                        <a:t>Essunga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a:t>
                      </a:r>
                    </a:p>
                  </a:txBody>
                  <a:tcPr marL="9525" marR="9525" marT="9525" marB="0" anchor="b"/>
                </a:tc>
                <a:extLst>
                  <a:ext uri="{0D108BD9-81ED-4DB2-BD59-A6C34878D82A}">
                    <a16:rowId xmlns:a16="http://schemas.microsoft.com/office/drawing/2014/main" val="3069039900"/>
                  </a:ext>
                </a:extLst>
              </a:tr>
              <a:tr h="215001">
                <a:tc>
                  <a:txBody>
                    <a:bodyPr/>
                    <a:lstStyle/>
                    <a:p>
                      <a:pPr algn="l" fontAlgn="b"/>
                      <a:r>
                        <a:rPr lang="sv-SE" sz="1400" u="none" strike="noStrike" dirty="0">
                          <a:effectLst/>
                        </a:rPr>
                        <a:t>Falköping</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a:solidFill>
                            <a:srgbClr val="000000"/>
                          </a:solidFill>
                          <a:effectLst/>
                          <a:latin typeface="Calibri" panose="020F0502020204030204" pitchFamily="34" charset="0"/>
                        </a:rPr>
                        <a:t>0,0</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0,1</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0,1</a:t>
                      </a:r>
                    </a:p>
                  </a:txBody>
                  <a:tcPr marL="9525" marR="9525" marT="9525" marB="0" anchor="b"/>
                </a:tc>
                <a:extLst>
                  <a:ext uri="{0D108BD9-81ED-4DB2-BD59-A6C34878D82A}">
                    <a16:rowId xmlns:a16="http://schemas.microsoft.com/office/drawing/2014/main" val="1196639047"/>
                  </a:ext>
                </a:extLst>
              </a:tr>
              <a:tr h="215001">
                <a:tc>
                  <a:txBody>
                    <a:bodyPr/>
                    <a:lstStyle/>
                    <a:p>
                      <a:pPr algn="l" fontAlgn="b"/>
                      <a:r>
                        <a:rPr lang="sv-SE" sz="1400" u="none" strike="noStrike" dirty="0">
                          <a:effectLst/>
                        </a:rPr>
                        <a:t>Färgelanda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a:solidFill>
                            <a:srgbClr val="000000"/>
                          </a:solidFill>
                          <a:effectLst/>
                          <a:latin typeface="Calibri" panose="020F0502020204030204" pitchFamily="34" charset="0"/>
                        </a:rPr>
                        <a:t>*</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a:t>
                      </a:r>
                    </a:p>
                  </a:txBody>
                  <a:tcPr marL="9525" marR="9525" marT="9525" marB="0" anchor="b"/>
                </a:tc>
                <a:extLst>
                  <a:ext uri="{0D108BD9-81ED-4DB2-BD59-A6C34878D82A}">
                    <a16:rowId xmlns:a16="http://schemas.microsoft.com/office/drawing/2014/main" val="3161440152"/>
                  </a:ext>
                </a:extLst>
              </a:tr>
              <a:tr h="215001">
                <a:tc>
                  <a:txBody>
                    <a:bodyPr/>
                    <a:lstStyle/>
                    <a:p>
                      <a:pPr algn="l" fontAlgn="b"/>
                      <a:r>
                        <a:rPr lang="sv-SE" sz="1400" u="none" strike="noStrike">
                          <a:effectLst/>
                        </a:rPr>
                        <a:t>Grästorp</a:t>
                      </a:r>
                      <a:endParaRPr lang="sv-SE" sz="1400" b="0" i="0" u="none" strike="noStrike">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a:t>
                      </a:r>
                    </a:p>
                  </a:txBody>
                  <a:tcPr marL="9525" marR="9525" marT="9525" marB="0" anchor="b"/>
                </a:tc>
                <a:extLst>
                  <a:ext uri="{0D108BD9-81ED-4DB2-BD59-A6C34878D82A}">
                    <a16:rowId xmlns:a16="http://schemas.microsoft.com/office/drawing/2014/main" val="2715459181"/>
                  </a:ext>
                </a:extLst>
              </a:tr>
              <a:tr h="215001">
                <a:tc>
                  <a:txBody>
                    <a:bodyPr/>
                    <a:lstStyle/>
                    <a:p>
                      <a:pPr algn="l" fontAlgn="b"/>
                      <a:r>
                        <a:rPr lang="sv-SE" sz="1400" u="none" strike="noStrike" dirty="0">
                          <a:effectLst/>
                        </a:rPr>
                        <a:t>Gullspång</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a:solidFill>
                            <a:srgbClr val="000000"/>
                          </a:solidFill>
                          <a:effectLst/>
                          <a:latin typeface="Calibri" panose="020F0502020204030204" pitchFamily="34" charset="0"/>
                        </a:rPr>
                        <a:t>*</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a:t>
                      </a:r>
                    </a:p>
                  </a:txBody>
                  <a:tcPr marL="9525" marR="9525" marT="9525" marB="0" anchor="b"/>
                </a:tc>
                <a:extLst>
                  <a:ext uri="{0D108BD9-81ED-4DB2-BD59-A6C34878D82A}">
                    <a16:rowId xmlns:a16="http://schemas.microsoft.com/office/drawing/2014/main" val="3803826772"/>
                  </a:ext>
                </a:extLst>
              </a:tr>
              <a:tr h="215001">
                <a:tc>
                  <a:txBody>
                    <a:bodyPr/>
                    <a:lstStyle/>
                    <a:p>
                      <a:pPr algn="l" fontAlgn="b"/>
                      <a:r>
                        <a:rPr lang="sv-SE" sz="1400" u="none" strike="noStrike" dirty="0">
                          <a:effectLst/>
                        </a:rPr>
                        <a:t>Göteborg</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a:solidFill>
                            <a:srgbClr val="000000"/>
                          </a:solidFill>
                          <a:effectLst/>
                          <a:latin typeface="Calibri" panose="020F0502020204030204" pitchFamily="34" charset="0"/>
                        </a:rPr>
                        <a:t>0,3</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0,2</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0,2</a:t>
                      </a:r>
                    </a:p>
                  </a:txBody>
                  <a:tcPr marL="9525" marR="9525" marT="9525" marB="0" anchor="b"/>
                </a:tc>
                <a:extLst>
                  <a:ext uri="{0D108BD9-81ED-4DB2-BD59-A6C34878D82A}">
                    <a16:rowId xmlns:a16="http://schemas.microsoft.com/office/drawing/2014/main" val="1610195000"/>
                  </a:ext>
                </a:extLst>
              </a:tr>
              <a:tr h="215001">
                <a:tc>
                  <a:txBody>
                    <a:bodyPr/>
                    <a:lstStyle/>
                    <a:p>
                      <a:pPr algn="l" fontAlgn="b"/>
                      <a:r>
                        <a:rPr lang="sv-SE" sz="1400" u="none" strike="noStrike" dirty="0">
                          <a:effectLst/>
                        </a:rPr>
                        <a:t>Götene</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0,5</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0,2</a:t>
                      </a:r>
                    </a:p>
                  </a:txBody>
                  <a:tcPr marL="9525" marR="9525" marT="9525" marB="0" anchor="b"/>
                </a:tc>
                <a:extLst>
                  <a:ext uri="{0D108BD9-81ED-4DB2-BD59-A6C34878D82A}">
                    <a16:rowId xmlns:a16="http://schemas.microsoft.com/office/drawing/2014/main" val="1951873254"/>
                  </a:ext>
                </a:extLst>
              </a:tr>
              <a:tr h="215001">
                <a:tc>
                  <a:txBody>
                    <a:bodyPr/>
                    <a:lstStyle/>
                    <a:p>
                      <a:pPr algn="l" fontAlgn="b"/>
                      <a:r>
                        <a:rPr lang="sv-SE" sz="1400" u="none" strike="noStrike" dirty="0">
                          <a:effectLst/>
                        </a:rPr>
                        <a:t>Herrljunga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a:solidFill>
                            <a:srgbClr val="000000"/>
                          </a:solidFill>
                          <a:effectLst/>
                          <a:latin typeface="Calibri" panose="020F0502020204030204" pitchFamily="34" charset="0"/>
                        </a:rPr>
                        <a:t>*</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0,2</a:t>
                      </a:r>
                    </a:p>
                  </a:txBody>
                  <a:tcPr marL="9525" marR="9525" marT="9525" marB="0" anchor="b"/>
                </a:tc>
                <a:extLst>
                  <a:ext uri="{0D108BD9-81ED-4DB2-BD59-A6C34878D82A}">
                    <a16:rowId xmlns:a16="http://schemas.microsoft.com/office/drawing/2014/main" val="88406803"/>
                  </a:ext>
                </a:extLst>
              </a:tr>
              <a:tr h="215001">
                <a:tc>
                  <a:txBody>
                    <a:bodyPr/>
                    <a:lstStyle/>
                    <a:p>
                      <a:pPr algn="l" fontAlgn="b"/>
                      <a:r>
                        <a:rPr lang="sv-SE" sz="1400" u="none" strike="noStrike" dirty="0">
                          <a:effectLst/>
                        </a:rPr>
                        <a:t>Hjo</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a:solidFill>
                            <a:srgbClr val="000000"/>
                          </a:solidFill>
                          <a:effectLst/>
                          <a:latin typeface="Calibri" panose="020F0502020204030204" pitchFamily="34" charset="0"/>
                        </a:rPr>
                        <a:t>*</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1,2</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0,3</a:t>
                      </a:r>
                    </a:p>
                  </a:txBody>
                  <a:tcPr marL="9525" marR="9525" marT="9525" marB="0" anchor="b"/>
                </a:tc>
                <a:extLst>
                  <a:ext uri="{0D108BD9-81ED-4DB2-BD59-A6C34878D82A}">
                    <a16:rowId xmlns:a16="http://schemas.microsoft.com/office/drawing/2014/main" val="3071094052"/>
                  </a:ext>
                </a:extLst>
              </a:tr>
              <a:tr h="215001">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sv-SE" sz="1400" u="none" strike="noStrike" dirty="0">
                          <a:effectLst/>
                        </a:rPr>
                        <a:t>Härryda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a:solidFill>
                            <a:srgbClr val="000000"/>
                          </a:solidFill>
                          <a:effectLst/>
                          <a:latin typeface="Calibri" panose="020F0502020204030204" pitchFamily="34" charset="0"/>
                        </a:rPr>
                        <a:t>0,0</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a:t>
                      </a:r>
                    </a:p>
                  </a:txBody>
                  <a:tcPr marL="9525" marR="9525" marT="9525" marB="0" anchor="b"/>
                </a:tc>
                <a:extLst>
                  <a:ext uri="{0D108BD9-81ED-4DB2-BD59-A6C34878D82A}">
                    <a16:rowId xmlns:a16="http://schemas.microsoft.com/office/drawing/2014/main" val="3942119857"/>
                  </a:ext>
                </a:extLst>
              </a:tr>
              <a:tr h="215001">
                <a:tc>
                  <a:txBody>
                    <a:bodyPr/>
                    <a:lstStyle/>
                    <a:p>
                      <a:pPr algn="l" fontAlgn="b"/>
                      <a:r>
                        <a:rPr lang="sv-SE" sz="1400" u="none" strike="noStrike" dirty="0">
                          <a:effectLst/>
                        </a:rPr>
                        <a:t>Karlsborg</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a:t>
                      </a:r>
                    </a:p>
                  </a:txBody>
                  <a:tcPr marL="9525" marR="9525" marT="9525" marB="0" anchor="b"/>
                </a:tc>
                <a:extLst>
                  <a:ext uri="{0D108BD9-81ED-4DB2-BD59-A6C34878D82A}">
                    <a16:rowId xmlns:a16="http://schemas.microsoft.com/office/drawing/2014/main" val="1686662806"/>
                  </a:ext>
                </a:extLst>
              </a:tr>
              <a:tr h="215001">
                <a:tc>
                  <a:txBody>
                    <a:bodyPr/>
                    <a:lstStyle/>
                    <a:p>
                      <a:pPr algn="l" fontAlgn="b"/>
                      <a:r>
                        <a:rPr lang="sv-SE" sz="1400" u="none" strike="noStrike" dirty="0">
                          <a:effectLst/>
                        </a:rPr>
                        <a:t>Kungälv</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a:solidFill>
                            <a:srgbClr val="000000"/>
                          </a:solidFill>
                          <a:effectLst/>
                          <a:latin typeface="Calibri" panose="020F0502020204030204" pitchFamily="34" charset="0"/>
                        </a:rPr>
                        <a:t>1,0</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0,8</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0,6</a:t>
                      </a:r>
                    </a:p>
                  </a:txBody>
                  <a:tcPr marL="9525" marR="9525" marT="9525" marB="0" anchor="b"/>
                </a:tc>
                <a:extLst>
                  <a:ext uri="{0D108BD9-81ED-4DB2-BD59-A6C34878D82A}">
                    <a16:rowId xmlns:a16="http://schemas.microsoft.com/office/drawing/2014/main" val="1867758871"/>
                  </a:ext>
                </a:extLst>
              </a:tr>
              <a:tr h="215001">
                <a:tc>
                  <a:txBody>
                    <a:bodyPr/>
                    <a:lstStyle/>
                    <a:p>
                      <a:pPr algn="l" fontAlgn="b"/>
                      <a:r>
                        <a:rPr lang="sv-SE" sz="1400" u="none" strike="noStrike" dirty="0">
                          <a:effectLst/>
                        </a:rPr>
                        <a:t>Lerum</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a:t>
                      </a:r>
                    </a:p>
                  </a:txBody>
                  <a:tcPr marL="9525" marR="9525" marT="9525" marB="0" anchor="b"/>
                </a:tc>
                <a:extLst>
                  <a:ext uri="{0D108BD9-81ED-4DB2-BD59-A6C34878D82A}">
                    <a16:rowId xmlns:a16="http://schemas.microsoft.com/office/drawing/2014/main" val="1401030626"/>
                  </a:ext>
                </a:extLst>
              </a:tr>
              <a:tr h="215001">
                <a:tc>
                  <a:txBody>
                    <a:bodyPr/>
                    <a:lstStyle/>
                    <a:p>
                      <a:pPr algn="l" fontAlgn="b"/>
                      <a:r>
                        <a:rPr lang="sv-SE" sz="1400" u="none" strike="noStrike" dirty="0">
                          <a:effectLst/>
                        </a:rPr>
                        <a:t>Lidköping</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a:solidFill>
                            <a:srgbClr val="000000"/>
                          </a:solidFill>
                          <a:effectLst/>
                          <a:latin typeface="Calibri" panose="020F0502020204030204" pitchFamily="34" charset="0"/>
                        </a:rPr>
                        <a:t>0,0</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0,4</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0,2</a:t>
                      </a:r>
                    </a:p>
                  </a:txBody>
                  <a:tcPr marL="9525" marR="9525" marT="9525" marB="0" anchor="b"/>
                </a:tc>
                <a:extLst>
                  <a:ext uri="{0D108BD9-81ED-4DB2-BD59-A6C34878D82A}">
                    <a16:rowId xmlns:a16="http://schemas.microsoft.com/office/drawing/2014/main" val="2054303113"/>
                  </a:ext>
                </a:extLst>
              </a:tr>
              <a:tr h="215001">
                <a:tc>
                  <a:txBody>
                    <a:bodyPr/>
                    <a:lstStyle/>
                    <a:p>
                      <a:pPr algn="l" fontAlgn="b"/>
                      <a:r>
                        <a:rPr lang="sv-SE" sz="1400" u="none" strike="noStrike" dirty="0">
                          <a:effectLst/>
                        </a:rPr>
                        <a:t>Lilla Edet</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a:solidFill>
                            <a:srgbClr val="000000"/>
                          </a:solidFill>
                          <a:effectLst/>
                          <a:latin typeface="Calibri" panose="020F0502020204030204" pitchFamily="34" charset="0"/>
                        </a:rPr>
                        <a:t>*</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a:t>
                      </a:r>
                    </a:p>
                  </a:txBody>
                  <a:tcPr marL="9525" marR="9525" marT="9525" marB="0" anchor="b"/>
                </a:tc>
                <a:extLst>
                  <a:ext uri="{0D108BD9-81ED-4DB2-BD59-A6C34878D82A}">
                    <a16:rowId xmlns:a16="http://schemas.microsoft.com/office/drawing/2014/main" val="4185723311"/>
                  </a:ext>
                </a:extLst>
              </a:tr>
              <a:tr h="215001">
                <a:tc>
                  <a:txBody>
                    <a:bodyPr/>
                    <a:lstStyle/>
                    <a:p>
                      <a:pPr algn="l" fontAlgn="b"/>
                      <a:r>
                        <a:rPr lang="sv-SE" sz="1400" u="none" strike="noStrike" dirty="0">
                          <a:effectLst/>
                        </a:rPr>
                        <a:t>Lysekil</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0,0</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a:t>
                      </a:r>
                    </a:p>
                  </a:txBody>
                  <a:tcPr marL="9525" marR="9525" marT="9525" marB="0" anchor="b"/>
                </a:tc>
                <a:extLst>
                  <a:ext uri="{0D108BD9-81ED-4DB2-BD59-A6C34878D82A}">
                    <a16:rowId xmlns:a16="http://schemas.microsoft.com/office/drawing/2014/main" val="196645448"/>
                  </a:ext>
                </a:extLst>
              </a:tr>
              <a:tr h="215001">
                <a:tc>
                  <a:txBody>
                    <a:bodyPr/>
                    <a:lstStyle/>
                    <a:p>
                      <a:pPr algn="l" fontAlgn="b"/>
                      <a:r>
                        <a:rPr lang="sv-SE" sz="1400" u="none" strike="noStrike" dirty="0">
                          <a:effectLst/>
                        </a:rPr>
                        <a:t>Mariestad</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a:solidFill>
                            <a:srgbClr val="000000"/>
                          </a:solidFill>
                          <a:effectLst/>
                          <a:latin typeface="Calibri" panose="020F0502020204030204" pitchFamily="34" charset="0"/>
                        </a:rPr>
                        <a:t>0,3</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0,0</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0,3</a:t>
                      </a:r>
                    </a:p>
                  </a:txBody>
                  <a:tcPr marL="9525" marR="9525" marT="9525" marB="0" anchor="b"/>
                </a:tc>
                <a:extLst>
                  <a:ext uri="{0D108BD9-81ED-4DB2-BD59-A6C34878D82A}">
                    <a16:rowId xmlns:a16="http://schemas.microsoft.com/office/drawing/2014/main" val="1869652504"/>
                  </a:ext>
                </a:extLst>
              </a:tr>
              <a:tr h="215001">
                <a:tc>
                  <a:txBody>
                    <a:bodyPr/>
                    <a:lstStyle/>
                    <a:p>
                      <a:pPr algn="l" fontAlgn="b"/>
                      <a:r>
                        <a:rPr lang="sv-SE" sz="1400" u="none" strike="noStrike" dirty="0">
                          <a:effectLst/>
                        </a:rPr>
                        <a:t>Mark</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0,0</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a:t>
                      </a:r>
                    </a:p>
                  </a:txBody>
                  <a:tcPr marL="9525" marR="9525" marT="9525" marB="0" anchor="b"/>
                </a:tc>
                <a:extLst>
                  <a:ext uri="{0D108BD9-81ED-4DB2-BD59-A6C34878D82A}">
                    <a16:rowId xmlns:a16="http://schemas.microsoft.com/office/drawing/2014/main" val="1509179398"/>
                  </a:ext>
                </a:extLst>
              </a:tr>
              <a:tr h="202511">
                <a:tc>
                  <a:txBody>
                    <a:bodyPr/>
                    <a:lstStyle/>
                    <a:p>
                      <a:pPr algn="l" fontAlgn="b"/>
                      <a:r>
                        <a:rPr lang="sv-SE" sz="1400" u="none" strike="noStrike" dirty="0">
                          <a:effectLst/>
                        </a:rPr>
                        <a:t>Mellerud</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r>
                        <a:rPr lang="sv-SE" sz="1400" b="0" i="0" u="none" strike="noStrike">
                          <a:solidFill>
                            <a:srgbClr val="000000"/>
                          </a:solidFill>
                          <a:effectLst/>
                          <a:latin typeface="Calibri" panose="020F0502020204030204" pitchFamily="34" charset="0"/>
                        </a:rPr>
                        <a:t>*</a:t>
                      </a:r>
                    </a:p>
                  </a:txBody>
                  <a:tcPr marL="9525" marR="9525" marT="9525" marB="0" anchor="b"/>
                </a:tc>
                <a:extLst>
                  <a:ext uri="{0D108BD9-81ED-4DB2-BD59-A6C34878D82A}">
                    <a16:rowId xmlns:a16="http://schemas.microsoft.com/office/drawing/2014/main" val="225473092"/>
                  </a:ext>
                </a:extLst>
              </a:tr>
              <a:tr h="224418">
                <a:tc>
                  <a:txBody>
                    <a:bodyPr/>
                    <a:lstStyle/>
                    <a:p>
                      <a:pPr algn="l" fontAlgn="b"/>
                      <a:r>
                        <a:rPr lang="sv-SE" sz="1400" u="none" strike="noStrike" dirty="0">
                          <a:effectLst/>
                        </a:rPr>
                        <a:t>Munkedal</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40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r>
                        <a:rPr lang="sv-SE" sz="1400" b="0" i="0" u="none" strike="noStrike" dirty="0">
                          <a:solidFill>
                            <a:srgbClr val="000000"/>
                          </a:solidFill>
                          <a:effectLst/>
                          <a:latin typeface="Calibri" panose="020F0502020204030204" pitchFamily="34" charset="0"/>
                        </a:rPr>
                        <a:t>*</a:t>
                      </a:r>
                    </a:p>
                  </a:txBody>
                  <a:tcPr marL="9525" marR="9525" marT="9525" marB="0" anchor="b"/>
                </a:tc>
                <a:extLst>
                  <a:ext uri="{0D108BD9-81ED-4DB2-BD59-A6C34878D82A}">
                    <a16:rowId xmlns:a16="http://schemas.microsoft.com/office/drawing/2014/main" val="2295929046"/>
                  </a:ext>
                </a:extLst>
              </a:tr>
            </a:tbl>
          </a:graphicData>
        </a:graphic>
      </p:graphicFrame>
      <p:sp>
        <p:nvSpPr>
          <p:cNvPr id="7" name="Rubrik 1">
            <a:extLst>
              <a:ext uri="{FF2B5EF4-FFF2-40B4-BE49-F238E27FC236}">
                <a16:creationId xmlns:a16="http://schemas.microsoft.com/office/drawing/2014/main" id="{033F846D-EA82-4E3B-B3E8-7D140EF093EF}"/>
              </a:ext>
            </a:extLst>
          </p:cNvPr>
          <p:cNvSpPr>
            <a:spLocks noGrp="1"/>
          </p:cNvSpPr>
          <p:nvPr>
            <p:ph type="title"/>
          </p:nvPr>
        </p:nvSpPr>
        <p:spPr>
          <a:xfrm>
            <a:off x="1040588" y="-208273"/>
            <a:ext cx="10515600" cy="1325563"/>
          </a:xfrm>
        </p:spPr>
        <p:txBody>
          <a:bodyPr>
            <a:normAutofit/>
          </a:bodyPr>
          <a:lstStyle/>
          <a:p>
            <a:r>
              <a:rPr lang="sv-SE" sz="3200" dirty="0">
                <a:latin typeface="Calibri" panose="020F0502020204030204" pitchFamily="34" charset="0"/>
                <a:ea typeface="Calibri" panose="020F0502020204030204" pitchFamily="34" charset="0"/>
                <a:cs typeface="Times New Roman" panose="02020603050405020304" pitchFamily="18" charset="0"/>
              </a:rPr>
              <a:t>Vårdtid som utskrivningsklar – per kommun, </a:t>
            </a:r>
            <a:r>
              <a:rPr lang="sv-SE" sz="3200" dirty="0">
                <a:solidFill>
                  <a:srgbClr val="FF0000"/>
                </a:solidFill>
                <a:latin typeface="Calibri" panose="020F0502020204030204" pitchFamily="34" charset="0"/>
                <a:ea typeface="Calibri" panose="020F0502020204030204" pitchFamily="34" charset="0"/>
                <a:cs typeface="Times New Roman" panose="02020603050405020304" pitchFamily="18" charset="0"/>
              </a:rPr>
              <a:t>Psykiatri</a:t>
            </a:r>
            <a:br>
              <a:rPr lang="sv-SE" sz="3200" dirty="0">
                <a:latin typeface="Calibri" panose="020F0502020204030204" pitchFamily="34" charset="0"/>
                <a:ea typeface="Calibri" panose="020F0502020204030204" pitchFamily="34" charset="0"/>
                <a:cs typeface="Times New Roman" panose="02020603050405020304" pitchFamily="18" charset="0"/>
              </a:rPr>
            </a:br>
            <a:r>
              <a:rPr lang="sv-SE" sz="1600" dirty="0">
                <a:latin typeface="Calibri" panose="020F0502020204030204" pitchFamily="34" charset="0"/>
                <a:ea typeface="Calibri" panose="020F0502020204030204" pitchFamily="34" charset="0"/>
                <a:cs typeface="Times New Roman" panose="02020603050405020304" pitchFamily="18" charset="0"/>
              </a:rPr>
              <a:t>Antal kalenderdagar (medelvärde)</a:t>
            </a:r>
            <a:endParaRPr lang="sv-SE" dirty="0"/>
          </a:p>
        </p:txBody>
      </p:sp>
    </p:spTree>
    <p:extLst>
      <p:ext uri="{BB962C8B-B14F-4D97-AF65-F5344CB8AC3E}">
        <p14:creationId xmlns:p14="http://schemas.microsoft.com/office/powerpoint/2010/main" val="33814541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ruta 3">
            <a:extLst>
              <a:ext uri="{FF2B5EF4-FFF2-40B4-BE49-F238E27FC236}">
                <a16:creationId xmlns:a16="http://schemas.microsoft.com/office/drawing/2014/main" id="{6D8063ED-C8A2-4199-AD89-68E7B9691CDF}"/>
              </a:ext>
            </a:extLst>
          </p:cNvPr>
          <p:cNvSpPr txBox="1"/>
          <p:nvPr/>
        </p:nvSpPr>
        <p:spPr>
          <a:xfrm>
            <a:off x="1907223" y="5112094"/>
            <a:ext cx="9728945" cy="1277273"/>
          </a:xfrm>
          <a:prstGeom prst="rect">
            <a:avLst/>
          </a:prstGeom>
          <a:noFill/>
        </p:spPr>
        <p:txBody>
          <a:bodyPr wrap="none" rtlCol="0">
            <a:spAutoFit/>
          </a:bodyPr>
          <a:lstStyle/>
          <a:p>
            <a:r>
              <a:rPr lang="sv-SE" sz="1100" dirty="0"/>
              <a:t>En målsättning med den nya lagen och överenskommelsen i VG är att patienterna ska kunna skrivas ut från slutenvården samma dag som de blivit utskrivningsklara. </a:t>
            </a:r>
            <a:br>
              <a:rPr lang="sv-SE" sz="1100" dirty="0"/>
            </a:br>
            <a:r>
              <a:rPr lang="sv-SE" sz="1100" dirty="0"/>
              <a:t>För att mäta följsamheten till detta mål beräknas här andelen av de patienter som varit inskrivna vid visst sjukhus, som kunnat skrivas ut från slutenvården samma dag </a:t>
            </a:r>
            <a:br>
              <a:rPr lang="sv-SE" sz="1100" dirty="0"/>
            </a:br>
            <a:r>
              <a:rPr lang="sv-SE" sz="1100" dirty="0"/>
              <a:t>som de blivit utskrivningsklara. </a:t>
            </a:r>
            <a:br>
              <a:rPr lang="sv-SE" sz="1100" dirty="0"/>
            </a:br>
            <a:r>
              <a:rPr lang="sv-SE" sz="1100" dirty="0"/>
              <a:t>Relaterat till antal slutenvårdstillfällen som hanteras i IT-tjänsten SAMSA.</a:t>
            </a:r>
          </a:p>
          <a:p>
            <a:r>
              <a:rPr lang="sv-SE" sz="1100" dirty="0"/>
              <a:t>De ärenden som har en negativ ledtid ingår i beräkning medelvärdet med noll dagar samt räknas med som </a:t>
            </a:r>
            <a:br>
              <a:rPr lang="sv-SE" sz="1100" dirty="0"/>
            </a:br>
            <a:r>
              <a:rPr lang="sv-SE" sz="1100" dirty="0"/>
              <a:t>ärenden där patienten anses ha gått hem samma dag som utskrivningsklar. Beräkningen har gjorts på detta vis sedan november 2020</a:t>
            </a:r>
            <a:br>
              <a:rPr lang="sv-SE" sz="1100" dirty="0"/>
            </a:br>
            <a:endParaRPr lang="sv-SE" sz="1100" dirty="0"/>
          </a:p>
        </p:txBody>
      </p:sp>
      <p:cxnSp>
        <p:nvCxnSpPr>
          <p:cNvPr id="5" name="Rak pilkoppling 4" descr="Pil pekar på exempel">
            <a:extLst>
              <a:ext uri="{FF2B5EF4-FFF2-40B4-BE49-F238E27FC236}">
                <a16:creationId xmlns:a16="http://schemas.microsoft.com/office/drawing/2014/main" id="{2CC622A7-428B-48B5-8FF5-511B8E23B08F}"/>
              </a:ext>
            </a:extLst>
          </p:cNvPr>
          <p:cNvCxnSpPr>
            <a:cxnSpLocks/>
          </p:cNvCxnSpPr>
          <p:nvPr/>
        </p:nvCxnSpPr>
        <p:spPr>
          <a:xfrm flipH="1" flipV="1">
            <a:off x="9601072" y="3223829"/>
            <a:ext cx="563866" cy="2051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3" name="Tabell 2">
            <a:extLst>
              <a:ext uri="{FF2B5EF4-FFF2-40B4-BE49-F238E27FC236}">
                <a16:creationId xmlns:a16="http://schemas.microsoft.com/office/drawing/2014/main" id="{615218C7-2796-4803-AC8A-1A7D539AF17F}"/>
              </a:ext>
            </a:extLst>
          </p:cNvPr>
          <p:cNvGraphicFramePr>
            <a:graphicFrameLocks noGrp="1"/>
          </p:cNvGraphicFramePr>
          <p:nvPr>
            <p:extLst>
              <p:ext uri="{D42A27DB-BD31-4B8C-83A1-F6EECF244321}">
                <p14:modId xmlns:p14="http://schemas.microsoft.com/office/powerpoint/2010/main" val="4202227189"/>
              </p:ext>
            </p:extLst>
          </p:nvPr>
        </p:nvGraphicFramePr>
        <p:xfrm>
          <a:off x="2027062" y="1948527"/>
          <a:ext cx="7486484" cy="2724554"/>
        </p:xfrm>
        <a:graphic>
          <a:graphicData uri="http://schemas.openxmlformats.org/drawingml/2006/table">
            <a:tbl>
              <a:tblPr firstRow="1">
                <a:tableStyleId>{5C22544A-7EE6-4342-B048-85BDC9FD1C3A}</a:tableStyleId>
              </a:tblPr>
              <a:tblGrid>
                <a:gridCol w="3600000">
                  <a:extLst>
                    <a:ext uri="{9D8B030D-6E8A-4147-A177-3AD203B41FA5}">
                      <a16:colId xmlns:a16="http://schemas.microsoft.com/office/drawing/2014/main" val="2136850323"/>
                    </a:ext>
                  </a:extLst>
                </a:gridCol>
                <a:gridCol w="1466945">
                  <a:extLst>
                    <a:ext uri="{9D8B030D-6E8A-4147-A177-3AD203B41FA5}">
                      <a16:colId xmlns:a16="http://schemas.microsoft.com/office/drawing/2014/main" val="1762091608"/>
                    </a:ext>
                  </a:extLst>
                </a:gridCol>
                <a:gridCol w="1219200">
                  <a:extLst>
                    <a:ext uri="{9D8B030D-6E8A-4147-A177-3AD203B41FA5}">
                      <a16:colId xmlns:a16="http://schemas.microsoft.com/office/drawing/2014/main" val="1776254426"/>
                    </a:ext>
                  </a:extLst>
                </a:gridCol>
                <a:gridCol w="1200339">
                  <a:extLst>
                    <a:ext uri="{9D8B030D-6E8A-4147-A177-3AD203B41FA5}">
                      <a16:colId xmlns:a16="http://schemas.microsoft.com/office/drawing/2014/main" val="2059886903"/>
                    </a:ext>
                  </a:extLst>
                </a:gridCol>
              </a:tblGrid>
              <a:tr h="523875">
                <a:tc>
                  <a:txBody>
                    <a:bodyPr/>
                    <a:lstStyle/>
                    <a:p>
                      <a:pPr algn="l" fontAlgn="b"/>
                      <a:r>
                        <a:rPr lang="sv-SE" sz="2000" b="1" u="none" strike="noStrike" dirty="0">
                          <a:effectLst/>
                        </a:rPr>
                        <a:t>Slutenvårdsärenden i SAMSA</a:t>
                      </a:r>
                      <a:endParaRPr lang="sv-SE" sz="20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sv-SE" sz="1800" b="1" i="0" u="none" strike="noStrike" dirty="0">
                          <a:solidFill>
                            <a:schemeClr val="bg1"/>
                          </a:solidFill>
                          <a:effectLst/>
                          <a:latin typeface="Calibri" panose="020F0502020204030204" pitchFamily="34" charset="0"/>
                        </a:rPr>
                        <a:t>Jan 2023</a:t>
                      </a:r>
                    </a:p>
                  </a:txBody>
                  <a:tcPr marL="9525" marR="9525" marT="9525" marB="0" anchor="b"/>
                </a:tc>
                <a:tc>
                  <a:txBody>
                    <a:bodyPr/>
                    <a:lstStyle/>
                    <a:p>
                      <a:pPr algn="ctr" fontAlgn="b"/>
                      <a:r>
                        <a:rPr lang="sv-SE" sz="1800" b="1" i="0" u="none" strike="noStrike" dirty="0">
                          <a:solidFill>
                            <a:schemeClr val="bg1"/>
                          </a:solidFill>
                          <a:effectLst/>
                          <a:latin typeface="Calibri" panose="020F0502020204030204" pitchFamily="34" charset="0"/>
                        </a:rPr>
                        <a:t>Feb 2023</a:t>
                      </a:r>
                    </a:p>
                  </a:txBody>
                  <a:tcPr marL="9525" marR="9525" marT="9525" marB="0" anchor="b"/>
                </a:tc>
                <a:tc>
                  <a:txBody>
                    <a:bodyPr/>
                    <a:lstStyle/>
                    <a:p>
                      <a:pPr algn="ctr" fontAlgn="b"/>
                      <a:r>
                        <a:rPr lang="sv-SE" sz="1800" b="1" i="0" u="none" strike="noStrike" dirty="0">
                          <a:solidFill>
                            <a:schemeClr val="bg1"/>
                          </a:solidFill>
                          <a:effectLst/>
                          <a:latin typeface="Calibri" panose="020F0502020204030204" pitchFamily="34" charset="0"/>
                        </a:rPr>
                        <a:t>Mars 2023</a:t>
                      </a:r>
                    </a:p>
                  </a:txBody>
                  <a:tcPr marL="9525" marR="9525" marT="9525" marB="0" anchor="b"/>
                </a:tc>
                <a:extLst>
                  <a:ext uri="{0D108BD9-81ED-4DB2-BD59-A6C34878D82A}">
                    <a16:rowId xmlns:a16="http://schemas.microsoft.com/office/drawing/2014/main" val="96872532"/>
                  </a:ext>
                </a:extLst>
              </a:tr>
              <a:tr h="190500">
                <a:tc>
                  <a:txBody>
                    <a:bodyPr/>
                    <a:lstStyle/>
                    <a:p>
                      <a:pPr algn="l" fontAlgn="b"/>
                      <a:r>
                        <a:rPr lang="sv-SE" sz="2000" u="none" strike="noStrike" dirty="0">
                          <a:effectLst/>
                        </a:rPr>
                        <a:t>Alingsås Lasarett</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sv-SE" sz="1800" b="0" i="0" u="none" strike="noStrike" dirty="0">
                          <a:solidFill>
                            <a:srgbClr val="000000"/>
                          </a:solidFill>
                          <a:effectLst/>
                          <a:latin typeface="Calibri" panose="020F0502020204030204" pitchFamily="34" charset="0"/>
                        </a:rPr>
                        <a:t>59 %</a:t>
                      </a:r>
                    </a:p>
                  </a:txBody>
                  <a:tcPr marL="9525" marR="9525" marT="9525" marB="0" anchor="b"/>
                </a:tc>
                <a:tc>
                  <a:txBody>
                    <a:bodyPr/>
                    <a:lstStyle/>
                    <a:p>
                      <a:pPr algn="ctr" fontAlgn="b"/>
                      <a:r>
                        <a:rPr lang="sv-SE" sz="1800" b="0" i="0" u="none" strike="noStrike" dirty="0">
                          <a:solidFill>
                            <a:srgbClr val="000000"/>
                          </a:solidFill>
                          <a:effectLst/>
                          <a:latin typeface="Calibri" panose="020F0502020204030204" pitchFamily="34" charset="0"/>
                        </a:rPr>
                        <a:t>52 %</a:t>
                      </a:r>
                    </a:p>
                  </a:txBody>
                  <a:tcPr marL="9525" marR="9525" marT="9525" marB="0" anchor="b"/>
                </a:tc>
                <a:tc>
                  <a:txBody>
                    <a:bodyPr/>
                    <a:lstStyle/>
                    <a:p>
                      <a:pPr marL="0" algn="ctr" defTabSz="914400" rtl="0" eaLnBrk="1" fontAlgn="b" latinLnBrk="0" hangingPunct="1"/>
                      <a:r>
                        <a:rPr lang="sv-SE" sz="1800" b="0" i="0" u="none" strike="noStrike" kern="1200" dirty="0">
                          <a:solidFill>
                            <a:srgbClr val="000000"/>
                          </a:solidFill>
                          <a:effectLst/>
                          <a:latin typeface="Calibri" panose="020F0502020204030204" pitchFamily="34" charset="0"/>
                          <a:ea typeface="+mn-ea"/>
                          <a:cs typeface="+mn-cs"/>
                        </a:rPr>
                        <a:t>55 %</a:t>
                      </a:r>
                    </a:p>
                  </a:txBody>
                  <a:tcPr marL="9525" marR="9525" marT="9525" marB="0" anchor="b"/>
                </a:tc>
                <a:extLst>
                  <a:ext uri="{0D108BD9-81ED-4DB2-BD59-A6C34878D82A}">
                    <a16:rowId xmlns:a16="http://schemas.microsoft.com/office/drawing/2014/main" val="4026911861"/>
                  </a:ext>
                </a:extLst>
              </a:tr>
              <a:tr h="137044">
                <a:tc>
                  <a:txBody>
                    <a:bodyPr/>
                    <a:lstStyle/>
                    <a:p>
                      <a:pPr algn="l" fontAlgn="b"/>
                      <a:r>
                        <a:rPr lang="sv-SE" sz="2000" u="none" strike="noStrike" dirty="0">
                          <a:effectLst/>
                        </a:rPr>
                        <a:t>Kungälvs Sjukhus</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sv-SE" sz="1800" b="0" i="0" u="none" strike="noStrike" dirty="0">
                          <a:solidFill>
                            <a:srgbClr val="000000"/>
                          </a:solidFill>
                          <a:effectLst/>
                          <a:latin typeface="Calibri" panose="020F0502020204030204" pitchFamily="34" charset="0"/>
                        </a:rPr>
                        <a:t>55 %</a:t>
                      </a:r>
                    </a:p>
                  </a:txBody>
                  <a:tcPr marL="9525" marR="9525" marT="9525" marB="0" anchor="b"/>
                </a:tc>
                <a:tc>
                  <a:txBody>
                    <a:bodyPr/>
                    <a:lstStyle/>
                    <a:p>
                      <a:pPr algn="ctr" fontAlgn="b"/>
                      <a:r>
                        <a:rPr lang="sv-SE" sz="1800" b="0" i="0" u="none" strike="noStrike" dirty="0">
                          <a:solidFill>
                            <a:srgbClr val="000000"/>
                          </a:solidFill>
                          <a:effectLst/>
                          <a:latin typeface="Calibri" panose="020F0502020204030204" pitchFamily="34" charset="0"/>
                        </a:rPr>
                        <a:t>51 %</a:t>
                      </a:r>
                    </a:p>
                  </a:txBody>
                  <a:tcPr marL="9525" marR="9525" marT="9525" marB="0" anchor="b"/>
                </a:tc>
                <a:tc>
                  <a:txBody>
                    <a:bodyPr/>
                    <a:lstStyle/>
                    <a:p>
                      <a:pPr marL="0" algn="ctr" defTabSz="914400" rtl="0" eaLnBrk="1" fontAlgn="b" latinLnBrk="0" hangingPunct="1"/>
                      <a:r>
                        <a:rPr lang="sv-SE" sz="1800" b="0" i="0" u="none" strike="noStrike" kern="1200" dirty="0">
                          <a:solidFill>
                            <a:srgbClr val="000000"/>
                          </a:solidFill>
                          <a:effectLst/>
                          <a:latin typeface="Calibri" panose="020F0502020204030204" pitchFamily="34" charset="0"/>
                          <a:ea typeface="+mn-ea"/>
                          <a:cs typeface="+mn-cs"/>
                        </a:rPr>
                        <a:t>59 %</a:t>
                      </a:r>
                    </a:p>
                  </a:txBody>
                  <a:tcPr marL="9525" marR="9525" marT="9525" marB="0" anchor="b"/>
                </a:tc>
                <a:extLst>
                  <a:ext uri="{0D108BD9-81ED-4DB2-BD59-A6C34878D82A}">
                    <a16:rowId xmlns:a16="http://schemas.microsoft.com/office/drawing/2014/main" val="2570751130"/>
                  </a:ext>
                </a:extLst>
              </a:tr>
              <a:tr h="190500">
                <a:tc>
                  <a:txBody>
                    <a:bodyPr/>
                    <a:lstStyle/>
                    <a:p>
                      <a:pPr algn="l" fontAlgn="b"/>
                      <a:r>
                        <a:rPr lang="sv-SE" sz="2000" u="none" strike="noStrike" dirty="0">
                          <a:effectLst/>
                        </a:rPr>
                        <a:t>NU-sjukvården</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sv-SE" sz="1800" b="0" i="0" u="none" strike="noStrike" dirty="0">
                          <a:solidFill>
                            <a:srgbClr val="000000"/>
                          </a:solidFill>
                          <a:effectLst/>
                          <a:latin typeface="Calibri" panose="020F0502020204030204" pitchFamily="34" charset="0"/>
                        </a:rPr>
                        <a:t>50 %</a:t>
                      </a:r>
                    </a:p>
                  </a:txBody>
                  <a:tcPr marL="9525" marR="9525" marT="9525" marB="0" anchor="b"/>
                </a:tc>
                <a:tc>
                  <a:txBody>
                    <a:bodyPr/>
                    <a:lstStyle/>
                    <a:p>
                      <a:pPr algn="ctr" fontAlgn="b"/>
                      <a:r>
                        <a:rPr lang="sv-SE" sz="1800" b="0" i="0" u="none" strike="noStrike" dirty="0">
                          <a:solidFill>
                            <a:srgbClr val="000000"/>
                          </a:solidFill>
                          <a:effectLst/>
                          <a:latin typeface="Calibri" panose="020F0502020204030204" pitchFamily="34" charset="0"/>
                        </a:rPr>
                        <a:t>52 %</a:t>
                      </a:r>
                    </a:p>
                  </a:txBody>
                  <a:tcPr marL="9525" marR="9525" marT="9525" marB="0" anchor="b"/>
                </a:tc>
                <a:tc>
                  <a:txBody>
                    <a:bodyPr/>
                    <a:lstStyle/>
                    <a:p>
                      <a:pPr marL="0" algn="ctr" defTabSz="914400" rtl="0" eaLnBrk="1" fontAlgn="b" latinLnBrk="0" hangingPunct="1"/>
                      <a:r>
                        <a:rPr lang="sv-SE" sz="1800" b="0" i="0" u="none" strike="noStrike" kern="1200" dirty="0">
                          <a:solidFill>
                            <a:srgbClr val="000000"/>
                          </a:solidFill>
                          <a:effectLst/>
                          <a:latin typeface="Calibri" panose="020F0502020204030204" pitchFamily="34" charset="0"/>
                          <a:ea typeface="+mn-ea"/>
                          <a:cs typeface="+mn-cs"/>
                        </a:rPr>
                        <a:t>55 %</a:t>
                      </a:r>
                    </a:p>
                  </a:txBody>
                  <a:tcPr marL="9525" marR="9525" marT="9525" marB="0" anchor="b"/>
                </a:tc>
                <a:extLst>
                  <a:ext uri="{0D108BD9-81ED-4DB2-BD59-A6C34878D82A}">
                    <a16:rowId xmlns:a16="http://schemas.microsoft.com/office/drawing/2014/main" val="4183656261"/>
                  </a:ext>
                </a:extLst>
              </a:tr>
              <a:tr h="190500">
                <a:tc>
                  <a:txBody>
                    <a:bodyPr/>
                    <a:lstStyle/>
                    <a:p>
                      <a:pPr algn="l" fontAlgn="b"/>
                      <a:r>
                        <a:rPr lang="sv-SE" sz="2000" u="none" strike="noStrike" dirty="0">
                          <a:effectLst/>
                        </a:rPr>
                        <a:t>Sahlgrenska Universitetssjukhus</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sv-SE" sz="1800" b="0" i="0" u="none" strike="noStrike">
                          <a:solidFill>
                            <a:srgbClr val="000000"/>
                          </a:solidFill>
                          <a:effectLst/>
                          <a:latin typeface="Calibri" panose="020F0502020204030204" pitchFamily="34" charset="0"/>
                        </a:rPr>
                        <a:t>65 %</a:t>
                      </a:r>
                    </a:p>
                  </a:txBody>
                  <a:tcPr marL="9525" marR="9525" marT="9525" marB="0" anchor="b"/>
                </a:tc>
                <a:tc>
                  <a:txBody>
                    <a:bodyPr/>
                    <a:lstStyle/>
                    <a:p>
                      <a:pPr algn="ctr" fontAlgn="b"/>
                      <a:r>
                        <a:rPr lang="sv-SE" sz="1800" b="0" i="0" u="none" strike="noStrike" dirty="0">
                          <a:solidFill>
                            <a:srgbClr val="000000"/>
                          </a:solidFill>
                          <a:effectLst/>
                          <a:latin typeface="Calibri" panose="020F0502020204030204" pitchFamily="34" charset="0"/>
                        </a:rPr>
                        <a:t>67 %</a:t>
                      </a:r>
                    </a:p>
                  </a:txBody>
                  <a:tcPr marL="9525" marR="9525" marT="9525" marB="0" anchor="b"/>
                </a:tc>
                <a:tc>
                  <a:txBody>
                    <a:bodyPr/>
                    <a:lstStyle/>
                    <a:p>
                      <a:pPr marL="0" algn="ctr" defTabSz="914400" rtl="0" eaLnBrk="1" fontAlgn="b" latinLnBrk="0" hangingPunct="1"/>
                      <a:r>
                        <a:rPr lang="sv-SE" sz="1800" b="0" i="0" u="none" strike="noStrike" kern="1200" dirty="0">
                          <a:solidFill>
                            <a:srgbClr val="000000"/>
                          </a:solidFill>
                          <a:effectLst/>
                          <a:latin typeface="Calibri" panose="020F0502020204030204" pitchFamily="34" charset="0"/>
                          <a:ea typeface="+mn-ea"/>
                          <a:cs typeface="+mn-cs"/>
                        </a:rPr>
                        <a:t>65 %</a:t>
                      </a:r>
                    </a:p>
                  </a:txBody>
                  <a:tcPr marL="9525" marR="9525" marT="9525" marB="0" anchor="b"/>
                </a:tc>
                <a:extLst>
                  <a:ext uri="{0D108BD9-81ED-4DB2-BD59-A6C34878D82A}">
                    <a16:rowId xmlns:a16="http://schemas.microsoft.com/office/drawing/2014/main" val="518326228"/>
                  </a:ext>
                </a:extLst>
              </a:tr>
              <a:tr h="190500">
                <a:tc>
                  <a:txBody>
                    <a:bodyPr/>
                    <a:lstStyle/>
                    <a:p>
                      <a:pPr algn="l" fontAlgn="b"/>
                      <a:r>
                        <a:rPr lang="sv-SE" sz="2000" u="none" strike="noStrike" dirty="0">
                          <a:effectLst/>
                        </a:rPr>
                        <a:t>Skaraborgs sjukhus</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sv-SE" sz="1800" b="0" i="0" u="none" strike="noStrike" dirty="0">
                          <a:solidFill>
                            <a:srgbClr val="000000"/>
                          </a:solidFill>
                          <a:effectLst/>
                          <a:latin typeface="Calibri" panose="020F0502020204030204" pitchFamily="34" charset="0"/>
                        </a:rPr>
                        <a:t>75 %</a:t>
                      </a:r>
                    </a:p>
                  </a:txBody>
                  <a:tcPr marL="9525" marR="9525" marT="9525" marB="0" anchor="b"/>
                </a:tc>
                <a:tc>
                  <a:txBody>
                    <a:bodyPr/>
                    <a:lstStyle/>
                    <a:p>
                      <a:pPr algn="ctr" fontAlgn="b"/>
                      <a:r>
                        <a:rPr lang="sv-SE" sz="1800" b="0" i="0" u="none" strike="noStrike" dirty="0">
                          <a:solidFill>
                            <a:srgbClr val="000000"/>
                          </a:solidFill>
                          <a:effectLst/>
                          <a:latin typeface="Calibri" panose="020F0502020204030204" pitchFamily="34" charset="0"/>
                        </a:rPr>
                        <a:t>72 %</a:t>
                      </a:r>
                    </a:p>
                  </a:txBody>
                  <a:tcPr marL="9525" marR="9525" marT="9525" marB="0" anchor="b"/>
                </a:tc>
                <a:tc>
                  <a:txBody>
                    <a:bodyPr/>
                    <a:lstStyle/>
                    <a:p>
                      <a:pPr marL="0" algn="ctr" defTabSz="914400" rtl="0" eaLnBrk="1" fontAlgn="b" latinLnBrk="0" hangingPunct="1"/>
                      <a:r>
                        <a:rPr lang="sv-SE" sz="1800" b="0" i="0" u="none" strike="noStrike" kern="1200" dirty="0">
                          <a:solidFill>
                            <a:srgbClr val="000000"/>
                          </a:solidFill>
                          <a:effectLst/>
                          <a:latin typeface="Calibri" panose="020F0502020204030204" pitchFamily="34" charset="0"/>
                          <a:ea typeface="+mn-ea"/>
                          <a:cs typeface="+mn-cs"/>
                        </a:rPr>
                        <a:t>73 %</a:t>
                      </a:r>
                    </a:p>
                  </a:txBody>
                  <a:tcPr marL="9525" marR="9525" marT="9525" marB="0" anchor="b"/>
                </a:tc>
                <a:extLst>
                  <a:ext uri="{0D108BD9-81ED-4DB2-BD59-A6C34878D82A}">
                    <a16:rowId xmlns:a16="http://schemas.microsoft.com/office/drawing/2014/main" val="2096915174"/>
                  </a:ext>
                </a:extLst>
              </a:tr>
              <a:tr h="314729">
                <a:tc>
                  <a:txBody>
                    <a:bodyPr/>
                    <a:lstStyle/>
                    <a:p>
                      <a:pPr algn="l" fontAlgn="b"/>
                      <a:r>
                        <a:rPr lang="sv-SE" sz="2000" u="none" strike="noStrike" dirty="0">
                          <a:effectLst/>
                        </a:rPr>
                        <a:t>Södra Älvsborgs Sjukhus</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sv-SE" sz="1800" b="0" i="0" u="none" strike="noStrike" dirty="0">
                          <a:solidFill>
                            <a:srgbClr val="000000"/>
                          </a:solidFill>
                          <a:effectLst/>
                          <a:latin typeface="Calibri" panose="020F0502020204030204" pitchFamily="34" charset="0"/>
                        </a:rPr>
                        <a:t>72 %</a:t>
                      </a:r>
                    </a:p>
                  </a:txBody>
                  <a:tcPr marL="9525" marR="9525" marT="9525" marB="0" anchor="b"/>
                </a:tc>
                <a:tc>
                  <a:txBody>
                    <a:bodyPr/>
                    <a:lstStyle/>
                    <a:p>
                      <a:pPr algn="ctr" fontAlgn="b"/>
                      <a:r>
                        <a:rPr lang="sv-SE" sz="1800" b="0" i="0" u="none" strike="noStrike" dirty="0">
                          <a:solidFill>
                            <a:srgbClr val="000000"/>
                          </a:solidFill>
                          <a:effectLst/>
                          <a:latin typeface="Calibri" panose="020F0502020204030204" pitchFamily="34" charset="0"/>
                        </a:rPr>
                        <a:t>75 %</a:t>
                      </a:r>
                    </a:p>
                  </a:txBody>
                  <a:tcPr marL="9525" marR="9525" marT="9525" marB="0" anchor="b"/>
                </a:tc>
                <a:tc>
                  <a:txBody>
                    <a:bodyPr/>
                    <a:lstStyle/>
                    <a:p>
                      <a:pPr marL="0" algn="ctr" defTabSz="914400" rtl="0" eaLnBrk="1" fontAlgn="b" latinLnBrk="0" hangingPunct="1"/>
                      <a:r>
                        <a:rPr lang="sv-SE" sz="1800" b="0" i="0" u="none" strike="noStrike" kern="1200" dirty="0">
                          <a:solidFill>
                            <a:srgbClr val="000000"/>
                          </a:solidFill>
                          <a:effectLst/>
                          <a:latin typeface="Calibri" panose="020F0502020204030204" pitchFamily="34" charset="0"/>
                          <a:ea typeface="+mn-ea"/>
                          <a:cs typeface="+mn-cs"/>
                        </a:rPr>
                        <a:t>72 %</a:t>
                      </a:r>
                    </a:p>
                  </a:txBody>
                  <a:tcPr marL="9525" marR="9525" marT="9525" marB="0" anchor="b"/>
                </a:tc>
                <a:extLst>
                  <a:ext uri="{0D108BD9-81ED-4DB2-BD59-A6C34878D82A}">
                    <a16:rowId xmlns:a16="http://schemas.microsoft.com/office/drawing/2014/main" val="3761133248"/>
                  </a:ext>
                </a:extLst>
              </a:tr>
              <a:tr h="190500">
                <a:tc>
                  <a:txBody>
                    <a:bodyPr/>
                    <a:lstStyle/>
                    <a:p>
                      <a:pPr algn="l" fontAlgn="b"/>
                      <a:r>
                        <a:rPr lang="sv-SE" sz="2000" b="1" u="none" strike="noStrike" dirty="0">
                          <a:effectLst/>
                        </a:rPr>
                        <a:t>Hela regionen</a:t>
                      </a:r>
                      <a:endParaRPr lang="sv-SE" sz="20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sv-SE" sz="2000" b="1" i="0" u="none" strike="noStrike" dirty="0">
                          <a:solidFill>
                            <a:srgbClr val="000000"/>
                          </a:solidFill>
                          <a:effectLst/>
                          <a:latin typeface="Calibri" panose="020F0502020204030204" pitchFamily="34" charset="0"/>
                        </a:rPr>
                        <a:t>64%</a:t>
                      </a:r>
                    </a:p>
                  </a:txBody>
                  <a:tcPr marL="9525" marR="9525" marT="9525" marB="0" anchor="b"/>
                </a:tc>
                <a:tc>
                  <a:txBody>
                    <a:bodyPr/>
                    <a:lstStyle/>
                    <a:p>
                      <a:pPr algn="ctr" fontAlgn="b"/>
                      <a:r>
                        <a:rPr lang="sv-SE" sz="2000" b="1" i="0" u="none" strike="noStrike" dirty="0">
                          <a:solidFill>
                            <a:srgbClr val="000000"/>
                          </a:solidFill>
                          <a:effectLst/>
                          <a:latin typeface="Calibri" panose="020F0502020204030204" pitchFamily="34" charset="0"/>
                        </a:rPr>
                        <a:t>64%</a:t>
                      </a:r>
                    </a:p>
                  </a:txBody>
                  <a:tcPr marL="9525" marR="9525" marT="9525" marB="0" anchor="b"/>
                </a:tc>
                <a:tc>
                  <a:txBody>
                    <a:bodyPr/>
                    <a:lstStyle/>
                    <a:p>
                      <a:pPr algn="ctr" fontAlgn="b"/>
                      <a:r>
                        <a:rPr lang="sv-SE" sz="2000" b="1" i="0" u="none" strike="noStrike" dirty="0">
                          <a:solidFill>
                            <a:srgbClr val="000000"/>
                          </a:solidFill>
                          <a:effectLst/>
                          <a:latin typeface="Calibri" panose="020F0502020204030204" pitchFamily="34" charset="0"/>
                        </a:rPr>
                        <a:t>65%</a:t>
                      </a:r>
                    </a:p>
                  </a:txBody>
                  <a:tcPr marL="9525" marR="9525" marT="9525" marB="0" anchor="b"/>
                </a:tc>
                <a:extLst>
                  <a:ext uri="{0D108BD9-81ED-4DB2-BD59-A6C34878D82A}">
                    <a16:rowId xmlns:a16="http://schemas.microsoft.com/office/drawing/2014/main" val="2322211148"/>
                  </a:ext>
                </a:extLst>
              </a:tr>
            </a:tbl>
          </a:graphicData>
        </a:graphic>
      </p:graphicFrame>
      <p:sp>
        <p:nvSpPr>
          <p:cNvPr id="6" name="Rubrik 1">
            <a:extLst>
              <a:ext uri="{FF2B5EF4-FFF2-40B4-BE49-F238E27FC236}">
                <a16:creationId xmlns:a16="http://schemas.microsoft.com/office/drawing/2014/main" id="{733054FC-0C84-4181-9E3E-F0E3301D7C6B}"/>
              </a:ext>
            </a:extLst>
          </p:cNvPr>
          <p:cNvSpPr>
            <a:spLocks noGrp="1"/>
          </p:cNvSpPr>
          <p:nvPr>
            <p:ph type="title"/>
          </p:nvPr>
        </p:nvSpPr>
        <p:spPr>
          <a:xfrm>
            <a:off x="1513896" y="622964"/>
            <a:ext cx="10515600" cy="1325563"/>
          </a:xfrm>
        </p:spPr>
        <p:txBody>
          <a:bodyPr>
            <a:normAutofit fontScale="90000"/>
          </a:bodyPr>
          <a:lstStyle/>
          <a:p>
            <a:r>
              <a:rPr lang="sv-SE" sz="3200" dirty="0">
                <a:latin typeface="Calibri" panose="020F0502020204030204" pitchFamily="34" charset="0"/>
                <a:ea typeface="Calibri" panose="020F0502020204030204" pitchFamily="34" charset="0"/>
                <a:cs typeface="Times New Roman" panose="02020603050405020304" pitchFamily="18" charset="0"/>
              </a:rPr>
              <a:t>Andel patienter(%) som skrivits ut från slutenvården den dag </a:t>
            </a:r>
            <a:br>
              <a:rPr lang="sv-SE" sz="3200" dirty="0">
                <a:latin typeface="Calibri" panose="020F0502020204030204" pitchFamily="34" charset="0"/>
                <a:ea typeface="Calibri" panose="020F0502020204030204" pitchFamily="34" charset="0"/>
                <a:cs typeface="Times New Roman" panose="02020603050405020304" pitchFamily="18" charset="0"/>
              </a:rPr>
            </a:br>
            <a:r>
              <a:rPr lang="sv-SE" sz="3200" dirty="0">
                <a:latin typeface="Calibri" panose="020F0502020204030204" pitchFamily="34" charset="0"/>
                <a:ea typeface="Calibri" panose="020F0502020204030204" pitchFamily="34" charset="0"/>
                <a:cs typeface="Times New Roman" panose="02020603050405020304" pitchFamily="18" charset="0"/>
              </a:rPr>
              <a:t>de blir utskrivningsklara, januari – mars 2023</a:t>
            </a:r>
            <a:br>
              <a:rPr lang="sv-SE" dirty="0"/>
            </a:br>
            <a:endParaRPr lang="sv-SE" dirty="0"/>
          </a:p>
        </p:txBody>
      </p:sp>
      <p:sp>
        <p:nvSpPr>
          <p:cNvPr id="2" name="textruta 1">
            <a:extLst>
              <a:ext uri="{FF2B5EF4-FFF2-40B4-BE49-F238E27FC236}">
                <a16:creationId xmlns:a16="http://schemas.microsoft.com/office/drawing/2014/main" id="{F41C590B-E948-4F81-9560-F965C73F0EA0}"/>
              </a:ext>
            </a:extLst>
          </p:cNvPr>
          <p:cNvSpPr txBox="1"/>
          <p:nvPr/>
        </p:nvSpPr>
        <p:spPr>
          <a:xfrm>
            <a:off x="1513896" y="1519003"/>
            <a:ext cx="219932" cy="261610"/>
          </a:xfrm>
          <a:prstGeom prst="rect">
            <a:avLst/>
          </a:prstGeom>
          <a:noFill/>
        </p:spPr>
        <p:txBody>
          <a:bodyPr wrap="none" rtlCol="0">
            <a:spAutoFit/>
          </a:bodyPr>
          <a:lstStyle/>
          <a:p>
            <a:r>
              <a:rPr lang="sv-SE" sz="1100" dirty="0"/>
              <a:t>.</a:t>
            </a:r>
          </a:p>
        </p:txBody>
      </p:sp>
      <p:sp>
        <p:nvSpPr>
          <p:cNvPr id="8" name="textruta 7">
            <a:extLst>
              <a:ext uri="{FF2B5EF4-FFF2-40B4-BE49-F238E27FC236}">
                <a16:creationId xmlns:a16="http://schemas.microsoft.com/office/drawing/2014/main" id="{00807680-FD4E-4E43-8C1B-1BB2E73B109A}"/>
              </a:ext>
            </a:extLst>
          </p:cNvPr>
          <p:cNvSpPr txBox="1"/>
          <p:nvPr/>
        </p:nvSpPr>
        <p:spPr>
          <a:xfrm>
            <a:off x="10292184" y="2999762"/>
            <a:ext cx="1492125" cy="1892826"/>
          </a:xfrm>
          <a:prstGeom prst="rect">
            <a:avLst/>
          </a:prstGeom>
          <a:noFill/>
        </p:spPr>
        <p:txBody>
          <a:bodyPr wrap="square" rtlCol="0">
            <a:spAutoFit/>
          </a:bodyPr>
          <a:lstStyle/>
          <a:p>
            <a:r>
              <a:rPr lang="sv-SE" sz="1100" b="1" dirty="0"/>
              <a:t>Exempel: 55% </a:t>
            </a:r>
            <a:r>
              <a:rPr lang="sv-SE" sz="1100" dirty="0"/>
              <a:t>av patienterna som vårdats inom </a:t>
            </a:r>
            <a:r>
              <a:rPr lang="sv-SE" sz="1100" b="1" dirty="0"/>
              <a:t>NU-sjukvården </a:t>
            </a:r>
            <a:r>
              <a:rPr lang="sv-SE" sz="1100" dirty="0"/>
              <a:t>skrevs ut från slutenvården samma dag som de blev utskrivningsklara, under </a:t>
            </a:r>
            <a:r>
              <a:rPr lang="sv-SE" sz="1100" b="1" dirty="0"/>
              <a:t>mars </a:t>
            </a:r>
            <a:r>
              <a:rPr lang="sv-SE" sz="1100" dirty="0"/>
              <a:t>månad.</a:t>
            </a:r>
            <a:br>
              <a:rPr lang="sv-SE" sz="1100" dirty="0"/>
            </a:br>
            <a:endParaRPr lang="sv-SE" sz="1100" dirty="0"/>
          </a:p>
          <a:p>
            <a:endParaRPr lang="sv-SE" dirty="0"/>
          </a:p>
        </p:txBody>
      </p:sp>
    </p:spTree>
    <p:extLst>
      <p:ext uri="{BB962C8B-B14F-4D97-AF65-F5344CB8AC3E}">
        <p14:creationId xmlns:p14="http://schemas.microsoft.com/office/powerpoint/2010/main" val="37567337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ruta 4">
            <a:extLst>
              <a:ext uri="{FF2B5EF4-FFF2-40B4-BE49-F238E27FC236}">
                <a16:creationId xmlns:a16="http://schemas.microsoft.com/office/drawing/2014/main" id="{D2EC69EB-EE2A-4784-90F8-507C867C5827}"/>
              </a:ext>
            </a:extLst>
          </p:cNvPr>
          <p:cNvSpPr txBox="1"/>
          <p:nvPr/>
        </p:nvSpPr>
        <p:spPr>
          <a:xfrm>
            <a:off x="1971918" y="5078343"/>
            <a:ext cx="9599555" cy="1615827"/>
          </a:xfrm>
          <a:prstGeom prst="rect">
            <a:avLst/>
          </a:prstGeom>
          <a:noFill/>
        </p:spPr>
        <p:txBody>
          <a:bodyPr wrap="square" rtlCol="0">
            <a:spAutoFit/>
          </a:bodyPr>
          <a:lstStyle/>
          <a:p>
            <a:r>
              <a:rPr lang="sv-SE" sz="1100" dirty="0"/>
              <a:t>De ärenden där patienten skrevs ut från en somatisk avdelning.</a:t>
            </a:r>
            <a:br>
              <a:rPr lang="sv-SE" sz="1100" dirty="0"/>
            </a:br>
            <a:endParaRPr lang="sv-SE" sz="1100" dirty="0"/>
          </a:p>
          <a:p>
            <a:r>
              <a:rPr lang="sv-SE" sz="1100" dirty="0"/>
              <a:t>En målsättning med den nya lagen och överenskommelsen i VG är att patienterna ska kunna skrivas ut från slutenvården samma dag som de blivit utskrivningsklara. </a:t>
            </a:r>
            <a:br>
              <a:rPr lang="sv-SE" sz="1100" dirty="0"/>
            </a:br>
            <a:r>
              <a:rPr lang="sv-SE" sz="1100" dirty="0"/>
              <a:t>För att mäta följsamheten till detta mål beräknas här andelen av de patienter som varit inskrivna vid visst sjukhus, som kunnat skrivas ut från slutenvården samma dag som de blivit utskrivningsklara. </a:t>
            </a:r>
            <a:br>
              <a:rPr lang="sv-SE" sz="1100" dirty="0"/>
            </a:br>
            <a:r>
              <a:rPr lang="sv-SE" sz="1100" dirty="0"/>
              <a:t>Relaterat till antal slutenvårdstillfällen som hanteras i IT-tjänsten SAMSA.</a:t>
            </a:r>
          </a:p>
          <a:p>
            <a:r>
              <a:rPr lang="sv-SE" sz="1100" dirty="0"/>
              <a:t>De ärenden som har en negativ ledtid ingår i beräkning medelvärdet med noll dagar samt räknas med som </a:t>
            </a:r>
            <a:br>
              <a:rPr lang="sv-SE" sz="1100" dirty="0"/>
            </a:br>
            <a:r>
              <a:rPr lang="sv-SE" sz="1100" dirty="0"/>
              <a:t>ärenden där patienten anses ha gått hem samma dag som utskrivningsklar. Beräkningen har gjorts på detta vis sedan november 2020</a:t>
            </a:r>
            <a:br>
              <a:rPr lang="sv-SE" sz="1100" dirty="0"/>
            </a:br>
            <a:endParaRPr lang="sv-SE" sz="1100" dirty="0"/>
          </a:p>
        </p:txBody>
      </p:sp>
      <p:graphicFrame>
        <p:nvGraphicFramePr>
          <p:cNvPr id="3" name="Tabell 2">
            <a:extLst>
              <a:ext uri="{FF2B5EF4-FFF2-40B4-BE49-F238E27FC236}">
                <a16:creationId xmlns:a16="http://schemas.microsoft.com/office/drawing/2014/main" id="{615218C7-2796-4803-AC8A-1A7D539AF17F}"/>
              </a:ext>
            </a:extLst>
          </p:cNvPr>
          <p:cNvGraphicFramePr>
            <a:graphicFrameLocks noGrp="1"/>
          </p:cNvGraphicFramePr>
          <p:nvPr>
            <p:extLst>
              <p:ext uri="{D42A27DB-BD31-4B8C-83A1-F6EECF244321}">
                <p14:modId xmlns:p14="http://schemas.microsoft.com/office/powerpoint/2010/main" val="1601289383"/>
              </p:ext>
            </p:extLst>
          </p:nvPr>
        </p:nvGraphicFramePr>
        <p:xfrm>
          <a:off x="2041426" y="1948527"/>
          <a:ext cx="7363627" cy="2724150"/>
        </p:xfrm>
        <a:graphic>
          <a:graphicData uri="http://schemas.openxmlformats.org/drawingml/2006/table">
            <a:tbl>
              <a:tblPr firstRow="1">
                <a:tableStyleId>{5C22544A-7EE6-4342-B048-85BDC9FD1C3A}</a:tableStyleId>
              </a:tblPr>
              <a:tblGrid>
                <a:gridCol w="3600000">
                  <a:extLst>
                    <a:ext uri="{9D8B030D-6E8A-4147-A177-3AD203B41FA5}">
                      <a16:colId xmlns:a16="http://schemas.microsoft.com/office/drawing/2014/main" val="2136850323"/>
                    </a:ext>
                  </a:extLst>
                </a:gridCol>
                <a:gridCol w="1276801">
                  <a:extLst>
                    <a:ext uri="{9D8B030D-6E8A-4147-A177-3AD203B41FA5}">
                      <a16:colId xmlns:a16="http://schemas.microsoft.com/office/drawing/2014/main" val="1762091608"/>
                    </a:ext>
                  </a:extLst>
                </a:gridCol>
                <a:gridCol w="1326817">
                  <a:extLst>
                    <a:ext uri="{9D8B030D-6E8A-4147-A177-3AD203B41FA5}">
                      <a16:colId xmlns:a16="http://schemas.microsoft.com/office/drawing/2014/main" val="1776254426"/>
                    </a:ext>
                  </a:extLst>
                </a:gridCol>
                <a:gridCol w="1160009">
                  <a:extLst>
                    <a:ext uri="{9D8B030D-6E8A-4147-A177-3AD203B41FA5}">
                      <a16:colId xmlns:a16="http://schemas.microsoft.com/office/drawing/2014/main" val="2059886903"/>
                    </a:ext>
                  </a:extLst>
                </a:gridCol>
              </a:tblGrid>
              <a:tr h="523875">
                <a:tc>
                  <a:txBody>
                    <a:bodyPr/>
                    <a:lstStyle/>
                    <a:p>
                      <a:pPr algn="l" fontAlgn="b"/>
                      <a:r>
                        <a:rPr lang="sv-SE" sz="2000" b="1" u="none" strike="noStrike" dirty="0">
                          <a:effectLst/>
                        </a:rPr>
                        <a:t>Slutenvårdsärenden i SAMSA</a:t>
                      </a:r>
                      <a:endParaRPr lang="sv-SE" sz="20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sv-SE" sz="1800" b="1" u="none" strike="noStrike" kern="1200" dirty="0">
                          <a:solidFill>
                            <a:schemeClr val="lt1"/>
                          </a:solidFill>
                          <a:effectLst/>
                          <a:latin typeface="+mn-lt"/>
                          <a:ea typeface="+mn-ea"/>
                          <a:cs typeface="+mn-cs"/>
                        </a:rPr>
                        <a:t>Jan 2023</a:t>
                      </a:r>
                    </a:p>
                  </a:txBody>
                  <a:tcPr marL="9525" marR="9525" marT="9525" marB="0" anchor="b"/>
                </a:tc>
                <a:tc>
                  <a:txBody>
                    <a:bodyPr/>
                    <a:lstStyle/>
                    <a:p>
                      <a:pPr algn="ctr" fontAlgn="b"/>
                      <a:r>
                        <a:rPr lang="sv-SE" sz="1800" b="1" u="none" strike="noStrike" kern="1200" dirty="0">
                          <a:solidFill>
                            <a:schemeClr val="lt1"/>
                          </a:solidFill>
                          <a:effectLst/>
                          <a:latin typeface="+mn-lt"/>
                          <a:ea typeface="+mn-ea"/>
                          <a:cs typeface="+mn-cs"/>
                        </a:rPr>
                        <a:t>Feb 2023</a:t>
                      </a:r>
                    </a:p>
                  </a:txBody>
                  <a:tcPr marL="9525" marR="9525" marT="9525" marB="0" anchor="b"/>
                </a:tc>
                <a:tc>
                  <a:txBody>
                    <a:bodyPr/>
                    <a:lstStyle/>
                    <a:p>
                      <a:pPr algn="ctr" fontAlgn="b"/>
                      <a:r>
                        <a:rPr lang="sv-SE" sz="1800" b="1" u="none" strike="noStrike" kern="1200" dirty="0">
                          <a:solidFill>
                            <a:schemeClr val="lt1"/>
                          </a:solidFill>
                          <a:effectLst/>
                          <a:latin typeface="+mn-lt"/>
                          <a:ea typeface="+mn-ea"/>
                          <a:cs typeface="+mn-cs"/>
                        </a:rPr>
                        <a:t>Mars 2023</a:t>
                      </a:r>
                    </a:p>
                  </a:txBody>
                  <a:tcPr marL="9525" marR="9525" marT="9525" marB="0" anchor="b"/>
                </a:tc>
                <a:extLst>
                  <a:ext uri="{0D108BD9-81ED-4DB2-BD59-A6C34878D82A}">
                    <a16:rowId xmlns:a16="http://schemas.microsoft.com/office/drawing/2014/main" val="96872532"/>
                  </a:ext>
                </a:extLst>
              </a:tr>
              <a:tr h="131105">
                <a:tc>
                  <a:txBody>
                    <a:bodyPr/>
                    <a:lstStyle/>
                    <a:p>
                      <a:pPr algn="l" fontAlgn="b"/>
                      <a:r>
                        <a:rPr lang="sv-SE" sz="2000" u="none" strike="noStrike" dirty="0">
                          <a:effectLst/>
                        </a:rPr>
                        <a:t>Alingsås Lasarett</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sv-SE" sz="1800" b="0" i="0" u="none" strike="noStrike" dirty="0">
                          <a:solidFill>
                            <a:srgbClr val="000000"/>
                          </a:solidFill>
                          <a:effectLst/>
                          <a:latin typeface="Calibri" panose="020F0502020204030204" pitchFamily="34" charset="0"/>
                        </a:rPr>
                        <a:t>59 %</a:t>
                      </a:r>
                    </a:p>
                  </a:txBody>
                  <a:tcPr marL="9525" marR="9525" marT="9525" marB="0" anchor="b"/>
                </a:tc>
                <a:tc>
                  <a:txBody>
                    <a:bodyPr/>
                    <a:lstStyle/>
                    <a:p>
                      <a:pPr algn="ctr" fontAlgn="b"/>
                      <a:r>
                        <a:rPr lang="sv-SE" sz="1800" b="0" i="0" u="none" strike="noStrike" dirty="0">
                          <a:solidFill>
                            <a:srgbClr val="000000"/>
                          </a:solidFill>
                          <a:effectLst/>
                          <a:latin typeface="Calibri" panose="020F0502020204030204" pitchFamily="34" charset="0"/>
                        </a:rPr>
                        <a:t>52 %</a:t>
                      </a:r>
                    </a:p>
                  </a:txBody>
                  <a:tcPr marL="9525" marR="9525" marT="9525" marB="0" anchor="b"/>
                </a:tc>
                <a:tc>
                  <a:txBody>
                    <a:bodyPr/>
                    <a:lstStyle/>
                    <a:p>
                      <a:pPr algn="ctr" fontAlgn="b"/>
                      <a:r>
                        <a:rPr lang="sv-SE" sz="1800" b="0" i="0" u="none" strike="noStrike" kern="1200" dirty="0">
                          <a:solidFill>
                            <a:srgbClr val="000000"/>
                          </a:solidFill>
                          <a:effectLst/>
                          <a:latin typeface="Calibri" panose="020F0502020204030204" pitchFamily="34" charset="0"/>
                          <a:ea typeface="+mn-ea"/>
                          <a:cs typeface="+mn-cs"/>
                        </a:rPr>
                        <a:t>55 %</a:t>
                      </a:r>
                    </a:p>
                  </a:txBody>
                  <a:tcPr marL="9525" marR="9525" marT="9525" marB="0" anchor="b"/>
                </a:tc>
                <a:extLst>
                  <a:ext uri="{0D108BD9-81ED-4DB2-BD59-A6C34878D82A}">
                    <a16:rowId xmlns:a16="http://schemas.microsoft.com/office/drawing/2014/main" val="4026911861"/>
                  </a:ext>
                </a:extLst>
              </a:tr>
              <a:tr h="137044">
                <a:tc>
                  <a:txBody>
                    <a:bodyPr/>
                    <a:lstStyle/>
                    <a:p>
                      <a:pPr algn="l" fontAlgn="b"/>
                      <a:r>
                        <a:rPr lang="sv-SE" sz="2000" u="none" strike="noStrike" dirty="0">
                          <a:effectLst/>
                        </a:rPr>
                        <a:t>Kungälvs Sjukhus</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sv-SE" sz="1800" b="0" i="0" u="none" strike="noStrike" dirty="0">
                          <a:solidFill>
                            <a:srgbClr val="000000"/>
                          </a:solidFill>
                          <a:effectLst/>
                          <a:latin typeface="Calibri" panose="020F0502020204030204" pitchFamily="34" charset="0"/>
                        </a:rPr>
                        <a:t>52 %</a:t>
                      </a:r>
                    </a:p>
                  </a:txBody>
                  <a:tcPr marL="9525" marR="9525" marT="9525" marB="0" anchor="b"/>
                </a:tc>
                <a:tc>
                  <a:txBody>
                    <a:bodyPr/>
                    <a:lstStyle/>
                    <a:p>
                      <a:pPr algn="ctr" fontAlgn="b"/>
                      <a:r>
                        <a:rPr lang="sv-SE" sz="1800" b="0" i="0" u="none" strike="noStrike">
                          <a:solidFill>
                            <a:srgbClr val="000000"/>
                          </a:solidFill>
                          <a:effectLst/>
                          <a:latin typeface="Calibri" panose="020F0502020204030204" pitchFamily="34" charset="0"/>
                        </a:rPr>
                        <a:t>45 %</a:t>
                      </a:r>
                    </a:p>
                  </a:txBody>
                  <a:tcPr marL="9525" marR="9525" marT="9525" marB="0" anchor="b"/>
                </a:tc>
                <a:tc>
                  <a:txBody>
                    <a:bodyPr/>
                    <a:lstStyle/>
                    <a:p>
                      <a:pPr algn="ctr" fontAlgn="b"/>
                      <a:r>
                        <a:rPr lang="sv-SE" sz="1800" b="0" i="0" u="none" strike="noStrike" kern="1200" dirty="0">
                          <a:solidFill>
                            <a:srgbClr val="000000"/>
                          </a:solidFill>
                          <a:effectLst/>
                          <a:latin typeface="Calibri" panose="020F0502020204030204" pitchFamily="34" charset="0"/>
                          <a:ea typeface="+mn-ea"/>
                          <a:cs typeface="+mn-cs"/>
                        </a:rPr>
                        <a:t>54 %</a:t>
                      </a:r>
                    </a:p>
                  </a:txBody>
                  <a:tcPr marL="9525" marR="9525" marT="9525" marB="0" anchor="b"/>
                </a:tc>
                <a:extLst>
                  <a:ext uri="{0D108BD9-81ED-4DB2-BD59-A6C34878D82A}">
                    <a16:rowId xmlns:a16="http://schemas.microsoft.com/office/drawing/2014/main" val="2570751130"/>
                  </a:ext>
                </a:extLst>
              </a:tr>
              <a:tr h="190500">
                <a:tc>
                  <a:txBody>
                    <a:bodyPr/>
                    <a:lstStyle/>
                    <a:p>
                      <a:pPr algn="l" fontAlgn="b"/>
                      <a:r>
                        <a:rPr lang="sv-SE" sz="2000" u="none" strike="noStrike" dirty="0">
                          <a:effectLst/>
                        </a:rPr>
                        <a:t>NU-sjukvården</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sv-SE" sz="1800" b="0" i="0" u="none" strike="noStrike" dirty="0">
                          <a:solidFill>
                            <a:srgbClr val="000000"/>
                          </a:solidFill>
                          <a:effectLst/>
                          <a:latin typeface="Calibri" panose="020F0502020204030204" pitchFamily="34" charset="0"/>
                        </a:rPr>
                        <a:t>42 %</a:t>
                      </a:r>
                    </a:p>
                  </a:txBody>
                  <a:tcPr marL="9525" marR="9525" marT="9525" marB="0" anchor="b"/>
                </a:tc>
                <a:tc>
                  <a:txBody>
                    <a:bodyPr/>
                    <a:lstStyle/>
                    <a:p>
                      <a:pPr algn="ctr" fontAlgn="b"/>
                      <a:r>
                        <a:rPr lang="sv-SE" sz="1800" b="0" i="0" u="none" strike="noStrike" dirty="0">
                          <a:solidFill>
                            <a:srgbClr val="000000"/>
                          </a:solidFill>
                          <a:effectLst/>
                          <a:latin typeface="Calibri" panose="020F0502020204030204" pitchFamily="34" charset="0"/>
                        </a:rPr>
                        <a:t>47 %</a:t>
                      </a:r>
                    </a:p>
                  </a:txBody>
                  <a:tcPr marL="9525" marR="9525" marT="9525" marB="0" anchor="b"/>
                </a:tc>
                <a:tc>
                  <a:txBody>
                    <a:bodyPr/>
                    <a:lstStyle/>
                    <a:p>
                      <a:pPr algn="ctr" fontAlgn="b"/>
                      <a:r>
                        <a:rPr lang="sv-SE" sz="1800" b="0" i="0" u="none" strike="noStrike" kern="1200" dirty="0">
                          <a:solidFill>
                            <a:srgbClr val="000000"/>
                          </a:solidFill>
                          <a:effectLst/>
                          <a:latin typeface="Calibri" panose="020F0502020204030204" pitchFamily="34" charset="0"/>
                          <a:ea typeface="+mn-ea"/>
                          <a:cs typeface="+mn-cs"/>
                        </a:rPr>
                        <a:t>49 %</a:t>
                      </a:r>
                    </a:p>
                  </a:txBody>
                  <a:tcPr marL="9525" marR="9525" marT="9525" marB="0" anchor="b"/>
                </a:tc>
                <a:extLst>
                  <a:ext uri="{0D108BD9-81ED-4DB2-BD59-A6C34878D82A}">
                    <a16:rowId xmlns:a16="http://schemas.microsoft.com/office/drawing/2014/main" val="4183656261"/>
                  </a:ext>
                </a:extLst>
              </a:tr>
              <a:tr h="190500">
                <a:tc>
                  <a:txBody>
                    <a:bodyPr/>
                    <a:lstStyle/>
                    <a:p>
                      <a:pPr algn="l" fontAlgn="b"/>
                      <a:r>
                        <a:rPr lang="sv-SE" sz="2000" u="none" strike="noStrike" dirty="0">
                          <a:effectLst/>
                        </a:rPr>
                        <a:t>Sahlgrenska Universitetssjukhus</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sv-SE" sz="1800" b="0" i="0" u="none" strike="noStrike" dirty="0">
                          <a:solidFill>
                            <a:srgbClr val="000000"/>
                          </a:solidFill>
                          <a:effectLst/>
                          <a:latin typeface="Calibri" panose="020F0502020204030204" pitchFamily="34" charset="0"/>
                        </a:rPr>
                        <a:t>62 %</a:t>
                      </a:r>
                    </a:p>
                  </a:txBody>
                  <a:tcPr marL="9525" marR="9525" marT="9525" marB="0" anchor="b"/>
                </a:tc>
                <a:tc>
                  <a:txBody>
                    <a:bodyPr/>
                    <a:lstStyle/>
                    <a:p>
                      <a:pPr algn="ctr" fontAlgn="b"/>
                      <a:r>
                        <a:rPr lang="sv-SE" sz="1800" b="0" i="0" u="none" strike="noStrike">
                          <a:solidFill>
                            <a:srgbClr val="000000"/>
                          </a:solidFill>
                          <a:effectLst/>
                          <a:latin typeface="Calibri" panose="020F0502020204030204" pitchFamily="34" charset="0"/>
                        </a:rPr>
                        <a:t>65 %</a:t>
                      </a:r>
                    </a:p>
                  </a:txBody>
                  <a:tcPr marL="9525" marR="9525" marT="9525" marB="0" anchor="b"/>
                </a:tc>
                <a:tc>
                  <a:txBody>
                    <a:bodyPr/>
                    <a:lstStyle/>
                    <a:p>
                      <a:pPr algn="ctr" fontAlgn="b"/>
                      <a:r>
                        <a:rPr lang="sv-SE" sz="1800" b="0" i="0" u="none" strike="noStrike" kern="1200" dirty="0">
                          <a:solidFill>
                            <a:srgbClr val="000000"/>
                          </a:solidFill>
                          <a:effectLst/>
                          <a:latin typeface="Calibri" panose="020F0502020204030204" pitchFamily="34" charset="0"/>
                          <a:ea typeface="+mn-ea"/>
                          <a:cs typeface="+mn-cs"/>
                        </a:rPr>
                        <a:t>62 %</a:t>
                      </a:r>
                    </a:p>
                  </a:txBody>
                  <a:tcPr marL="9525" marR="9525" marT="9525" marB="0" anchor="b"/>
                </a:tc>
                <a:extLst>
                  <a:ext uri="{0D108BD9-81ED-4DB2-BD59-A6C34878D82A}">
                    <a16:rowId xmlns:a16="http://schemas.microsoft.com/office/drawing/2014/main" val="518326228"/>
                  </a:ext>
                </a:extLst>
              </a:tr>
              <a:tr h="190500">
                <a:tc>
                  <a:txBody>
                    <a:bodyPr/>
                    <a:lstStyle/>
                    <a:p>
                      <a:pPr algn="l" fontAlgn="b"/>
                      <a:r>
                        <a:rPr lang="sv-SE" sz="2000" u="none" strike="noStrike" dirty="0">
                          <a:effectLst/>
                        </a:rPr>
                        <a:t>Skaraborgs sjukhus</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sv-SE" sz="1800" b="0" i="0" u="none" strike="noStrike" dirty="0">
                          <a:solidFill>
                            <a:srgbClr val="000000"/>
                          </a:solidFill>
                          <a:effectLst/>
                          <a:latin typeface="Calibri" panose="020F0502020204030204" pitchFamily="34" charset="0"/>
                        </a:rPr>
                        <a:t>72 %</a:t>
                      </a:r>
                    </a:p>
                  </a:txBody>
                  <a:tcPr marL="9525" marR="9525" marT="9525" marB="0" anchor="b"/>
                </a:tc>
                <a:tc>
                  <a:txBody>
                    <a:bodyPr/>
                    <a:lstStyle/>
                    <a:p>
                      <a:pPr algn="ctr" fontAlgn="b"/>
                      <a:r>
                        <a:rPr lang="sv-SE" sz="1800" b="0" i="0" u="none" strike="noStrike">
                          <a:solidFill>
                            <a:srgbClr val="000000"/>
                          </a:solidFill>
                          <a:effectLst/>
                          <a:latin typeface="Calibri" panose="020F0502020204030204" pitchFamily="34" charset="0"/>
                        </a:rPr>
                        <a:t>69 %</a:t>
                      </a:r>
                    </a:p>
                  </a:txBody>
                  <a:tcPr marL="9525" marR="9525" marT="9525" marB="0" anchor="b"/>
                </a:tc>
                <a:tc>
                  <a:txBody>
                    <a:bodyPr/>
                    <a:lstStyle/>
                    <a:p>
                      <a:pPr algn="ctr" fontAlgn="b"/>
                      <a:r>
                        <a:rPr lang="sv-SE" sz="1800" b="0" i="0" u="none" strike="noStrike" kern="1200" dirty="0">
                          <a:solidFill>
                            <a:srgbClr val="000000"/>
                          </a:solidFill>
                          <a:effectLst/>
                          <a:latin typeface="Calibri" panose="020F0502020204030204" pitchFamily="34" charset="0"/>
                          <a:ea typeface="+mn-ea"/>
                          <a:cs typeface="+mn-cs"/>
                        </a:rPr>
                        <a:t>71 %</a:t>
                      </a:r>
                    </a:p>
                  </a:txBody>
                  <a:tcPr marL="9525" marR="9525" marT="9525" marB="0" anchor="b"/>
                </a:tc>
                <a:extLst>
                  <a:ext uri="{0D108BD9-81ED-4DB2-BD59-A6C34878D82A}">
                    <a16:rowId xmlns:a16="http://schemas.microsoft.com/office/drawing/2014/main" val="2096915174"/>
                  </a:ext>
                </a:extLst>
              </a:tr>
              <a:tr h="190500">
                <a:tc>
                  <a:txBody>
                    <a:bodyPr/>
                    <a:lstStyle/>
                    <a:p>
                      <a:pPr algn="l" fontAlgn="b"/>
                      <a:r>
                        <a:rPr lang="sv-SE" sz="2000" u="none" strike="noStrike" dirty="0">
                          <a:effectLst/>
                        </a:rPr>
                        <a:t>Södra Älvsborgs Sjukhus</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sv-SE" sz="1800" b="0" i="0" u="none" strike="noStrike" dirty="0">
                          <a:solidFill>
                            <a:srgbClr val="000000"/>
                          </a:solidFill>
                          <a:effectLst/>
                          <a:latin typeface="Calibri" panose="020F0502020204030204" pitchFamily="34" charset="0"/>
                        </a:rPr>
                        <a:t>70 %</a:t>
                      </a:r>
                    </a:p>
                  </a:txBody>
                  <a:tcPr marL="9525" marR="9525" marT="9525" marB="0" anchor="b"/>
                </a:tc>
                <a:tc>
                  <a:txBody>
                    <a:bodyPr/>
                    <a:lstStyle/>
                    <a:p>
                      <a:pPr algn="ctr" fontAlgn="b"/>
                      <a:r>
                        <a:rPr lang="sv-SE" sz="1800" b="0" i="0" u="none" strike="noStrike" dirty="0">
                          <a:solidFill>
                            <a:srgbClr val="000000"/>
                          </a:solidFill>
                          <a:effectLst/>
                          <a:latin typeface="Calibri" panose="020F0502020204030204" pitchFamily="34" charset="0"/>
                        </a:rPr>
                        <a:t>73 %</a:t>
                      </a:r>
                    </a:p>
                  </a:txBody>
                  <a:tcPr marL="9525" marR="9525" marT="9525" marB="0" anchor="b"/>
                </a:tc>
                <a:tc>
                  <a:txBody>
                    <a:bodyPr/>
                    <a:lstStyle/>
                    <a:p>
                      <a:pPr algn="ctr" fontAlgn="b"/>
                      <a:r>
                        <a:rPr lang="sv-SE" sz="1800" b="0" i="0" u="none" strike="noStrike" kern="1200" dirty="0">
                          <a:solidFill>
                            <a:srgbClr val="000000"/>
                          </a:solidFill>
                          <a:effectLst/>
                          <a:latin typeface="Calibri" panose="020F0502020204030204" pitchFamily="34" charset="0"/>
                          <a:ea typeface="+mn-ea"/>
                          <a:cs typeface="+mn-cs"/>
                        </a:rPr>
                        <a:t>70 %</a:t>
                      </a:r>
                    </a:p>
                  </a:txBody>
                  <a:tcPr marL="9525" marR="9525" marT="9525" marB="0" anchor="b"/>
                </a:tc>
                <a:extLst>
                  <a:ext uri="{0D108BD9-81ED-4DB2-BD59-A6C34878D82A}">
                    <a16:rowId xmlns:a16="http://schemas.microsoft.com/office/drawing/2014/main" val="3761133248"/>
                  </a:ext>
                </a:extLst>
              </a:tr>
              <a:tr h="190500">
                <a:tc>
                  <a:txBody>
                    <a:bodyPr/>
                    <a:lstStyle/>
                    <a:p>
                      <a:pPr algn="l" fontAlgn="b"/>
                      <a:r>
                        <a:rPr lang="sv-SE" sz="2000" b="1" u="none" strike="noStrike" dirty="0">
                          <a:effectLst/>
                        </a:rPr>
                        <a:t>Hela regionen</a:t>
                      </a:r>
                      <a:endParaRPr lang="sv-SE" sz="20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sv-SE" sz="2000" b="1" i="0" u="none" strike="noStrike" dirty="0">
                          <a:solidFill>
                            <a:srgbClr val="000000"/>
                          </a:solidFill>
                          <a:effectLst/>
                          <a:latin typeface="Calibri" panose="020F0502020204030204" pitchFamily="34" charset="0"/>
                        </a:rPr>
                        <a:t>61%</a:t>
                      </a:r>
                    </a:p>
                  </a:txBody>
                  <a:tcPr marL="9525" marR="9525" marT="9525" marB="0" anchor="b"/>
                </a:tc>
                <a:tc>
                  <a:txBody>
                    <a:bodyPr/>
                    <a:lstStyle/>
                    <a:p>
                      <a:pPr algn="ctr" fontAlgn="b"/>
                      <a:r>
                        <a:rPr lang="sv-SE" sz="2000" b="1" i="0" u="none" strike="noStrike" dirty="0">
                          <a:solidFill>
                            <a:srgbClr val="000000"/>
                          </a:solidFill>
                          <a:effectLst/>
                          <a:latin typeface="Calibri" panose="020F0502020204030204" pitchFamily="34" charset="0"/>
                        </a:rPr>
                        <a:t>61%</a:t>
                      </a:r>
                    </a:p>
                  </a:txBody>
                  <a:tcPr marL="9525" marR="9525" marT="9525" marB="0" anchor="b"/>
                </a:tc>
                <a:tc>
                  <a:txBody>
                    <a:bodyPr/>
                    <a:lstStyle/>
                    <a:p>
                      <a:pPr algn="ctr" fontAlgn="b"/>
                      <a:r>
                        <a:rPr lang="sv-SE" sz="2000" b="1" i="0" u="none" strike="noStrike" dirty="0">
                          <a:solidFill>
                            <a:srgbClr val="000000"/>
                          </a:solidFill>
                          <a:effectLst/>
                          <a:latin typeface="Calibri" panose="020F0502020204030204" pitchFamily="34" charset="0"/>
                        </a:rPr>
                        <a:t>62%</a:t>
                      </a:r>
                    </a:p>
                  </a:txBody>
                  <a:tcPr marL="9525" marR="9525" marT="9525" marB="0" anchor="b"/>
                </a:tc>
                <a:extLst>
                  <a:ext uri="{0D108BD9-81ED-4DB2-BD59-A6C34878D82A}">
                    <a16:rowId xmlns:a16="http://schemas.microsoft.com/office/drawing/2014/main" val="2322211148"/>
                  </a:ext>
                </a:extLst>
              </a:tr>
            </a:tbl>
          </a:graphicData>
        </a:graphic>
      </p:graphicFrame>
      <p:sp>
        <p:nvSpPr>
          <p:cNvPr id="6" name="Rubrik 1">
            <a:extLst>
              <a:ext uri="{FF2B5EF4-FFF2-40B4-BE49-F238E27FC236}">
                <a16:creationId xmlns:a16="http://schemas.microsoft.com/office/drawing/2014/main" id="{2F2A3052-1921-4049-A527-5A8510009552}"/>
              </a:ext>
            </a:extLst>
          </p:cNvPr>
          <p:cNvSpPr>
            <a:spLocks noGrp="1"/>
          </p:cNvSpPr>
          <p:nvPr>
            <p:ph type="title"/>
          </p:nvPr>
        </p:nvSpPr>
        <p:spPr>
          <a:xfrm>
            <a:off x="1513896" y="622964"/>
            <a:ext cx="10515600" cy="1325563"/>
          </a:xfrm>
        </p:spPr>
        <p:txBody>
          <a:bodyPr>
            <a:normAutofit fontScale="90000"/>
          </a:bodyPr>
          <a:lstStyle/>
          <a:p>
            <a:r>
              <a:rPr lang="sv-SE" sz="3200" dirty="0">
                <a:latin typeface="Calibri" panose="020F0502020204030204" pitchFamily="34" charset="0"/>
                <a:ea typeface="Calibri" panose="020F0502020204030204" pitchFamily="34" charset="0"/>
                <a:cs typeface="Times New Roman" panose="02020603050405020304" pitchFamily="18" charset="0"/>
              </a:rPr>
              <a:t>Andel patienter(%) som skrivits ut från slutenvården den dag </a:t>
            </a:r>
            <a:br>
              <a:rPr lang="sv-SE" sz="3200" dirty="0">
                <a:latin typeface="Calibri" panose="020F0502020204030204" pitchFamily="34" charset="0"/>
                <a:ea typeface="Calibri" panose="020F0502020204030204" pitchFamily="34" charset="0"/>
                <a:cs typeface="Times New Roman" panose="02020603050405020304" pitchFamily="18" charset="0"/>
              </a:rPr>
            </a:br>
            <a:r>
              <a:rPr lang="sv-SE" sz="3200" dirty="0">
                <a:latin typeface="Calibri" panose="020F0502020204030204" pitchFamily="34" charset="0"/>
                <a:ea typeface="Calibri" panose="020F0502020204030204" pitchFamily="34" charset="0"/>
                <a:cs typeface="Times New Roman" panose="02020603050405020304" pitchFamily="18" charset="0"/>
              </a:rPr>
              <a:t>de blir utskrivningsklara, januari – mars 2023, </a:t>
            </a:r>
            <a:r>
              <a:rPr lang="sv-SE" sz="3200" dirty="0">
                <a:solidFill>
                  <a:srgbClr val="FF0000"/>
                </a:solidFill>
                <a:latin typeface="Calibri" panose="020F0502020204030204" pitchFamily="34" charset="0"/>
                <a:ea typeface="Calibri" panose="020F0502020204030204" pitchFamily="34" charset="0"/>
                <a:cs typeface="Times New Roman" panose="02020603050405020304" pitchFamily="18" charset="0"/>
              </a:rPr>
              <a:t>Somatik</a:t>
            </a:r>
            <a:br>
              <a:rPr lang="sv-SE" dirty="0"/>
            </a:br>
            <a:endParaRPr lang="sv-SE" dirty="0"/>
          </a:p>
        </p:txBody>
      </p:sp>
    </p:spTree>
    <p:extLst>
      <p:ext uri="{BB962C8B-B14F-4D97-AF65-F5344CB8AC3E}">
        <p14:creationId xmlns:p14="http://schemas.microsoft.com/office/powerpoint/2010/main" val="32442445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ruta 3">
            <a:extLst>
              <a:ext uri="{FF2B5EF4-FFF2-40B4-BE49-F238E27FC236}">
                <a16:creationId xmlns:a16="http://schemas.microsoft.com/office/drawing/2014/main" id="{C16A84AD-809A-4A5F-A674-CD1C67F2B636}"/>
              </a:ext>
            </a:extLst>
          </p:cNvPr>
          <p:cNvSpPr txBox="1"/>
          <p:nvPr/>
        </p:nvSpPr>
        <p:spPr>
          <a:xfrm>
            <a:off x="2014214" y="5100115"/>
            <a:ext cx="9745395" cy="1615827"/>
          </a:xfrm>
          <a:prstGeom prst="rect">
            <a:avLst/>
          </a:prstGeom>
          <a:noFill/>
        </p:spPr>
        <p:txBody>
          <a:bodyPr wrap="square" rtlCol="0">
            <a:spAutoFit/>
          </a:bodyPr>
          <a:lstStyle/>
          <a:p>
            <a:r>
              <a:rPr lang="sv-SE" sz="1100" dirty="0"/>
              <a:t>De ärenden där patienten skrevs ut från en psykiatrisk avdelning.</a:t>
            </a:r>
            <a:br>
              <a:rPr lang="sv-SE" sz="1100" dirty="0"/>
            </a:br>
            <a:endParaRPr lang="sv-SE" sz="1100" dirty="0"/>
          </a:p>
          <a:p>
            <a:r>
              <a:rPr lang="sv-SE" sz="1100" dirty="0"/>
              <a:t>En målsättning med den nya lagen och överenskommelsen i VG är att patienterna ska kunna skrivas ut från slutenvården samma dag som de blivit utskrivningsklara. </a:t>
            </a:r>
            <a:br>
              <a:rPr lang="sv-SE" sz="1100" dirty="0"/>
            </a:br>
            <a:r>
              <a:rPr lang="sv-SE" sz="1100" dirty="0"/>
              <a:t>För att mäta följsamheten till detta mål beräknas här andelen av de patienter som varit inskrivna vid visst sjukhus, som kunnat skrivas ut från slutenvården samma dag som de blivit utskrivningsklara. </a:t>
            </a:r>
            <a:br>
              <a:rPr lang="sv-SE" sz="1100" dirty="0"/>
            </a:br>
            <a:r>
              <a:rPr lang="sv-SE" sz="1100" dirty="0"/>
              <a:t>Relaterat till antal slutenvårdstillfällen som hanteras i IT-tjänsten SAMSA.</a:t>
            </a:r>
          </a:p>
          <a:p>
            <a:r>
              <a:rPr lang="sv-SE" sz="1100" dirty="0"/>
              <a:t>De ärenden som har en negativ ledtid ingår i beräkning medelvärdet med noll dagar samt räknas med som </a:t>
            </a:r>
            <a:br>
              <a:rPr lang="sv-SE" sz="1100" dirty="0"/>
            </a:br>
            <a:r>
              <a:rPr lang="sv-SE" sz="1100" dirty="0"/>
              <a:t>ärenden där patienten anses ha gått hem samma dag som utskrivningsklar. Beräkningen har gjorts på detta vis sedan november 2020</a:t>
            </a:r>
            <a:br>
              <a:rPr lang="sv-SE" sz="1100" dirty="0"/>
            </a:br>
            <a:endParaRPr lang="sv-SE" sz="1100" dirty="0"/>
          </a:p>
        </p:txBody>
      </p:sp>
      <p:graphicFrame>
        <p:nvGraphicFramePr>
          <p:cNvPr id="3" name="Tabell 2">
            <a:extLst>
              <a:ext uri="{FF2B5EF4-FFF2-40B4-BE49-F238E27FC236}">
                <a16:creationId xmlns:a16="http://schemas.microsoft.com/office/drawing/2014/main" id="{615218C7-2796-4803-AC8A-1A7D539AF17F}"/>
              </a:ext>
            </a:extLst>
          </p:cNvPr>
          <p:cNvGraphicFramePr>
            <a:graphicFrameLocks noGrp="1"/>
          </p:cNvGraphicFramePr>
          <p:nvPr>
            <p:extLst>
              <p:ext uri="{D42A27DB-BD31-4B8C-83A1-F6EECF244321}">
                <p14:modId xmlns:p14="http://schemas.microsoft.com/office/powerpoint/2010/main" val="1952589040"/>
              </p:ext>
            </p:extLst>
          </p:nvPr>
        </p:nvGraphicFramePr>
        <p:xfrm>
          <a:off x="2014214" y="1948527"/>
          <a:ext cx="7363627" cy="2724150"/>
        </p:xfrm>
        <a:graphic>
          <a:graphicData uri="http://schemas.openxmlformats.org/drawingml/2006/table">
            <a:tbl>
              <a:tblPr firstRow="1">
                <a:tableStyleId>{5C22544A-7EE6-4342-B048-85BDC9FD1C3A}</a:tableStyleId>
              </a:tblPr>
              <a:tblGrid>
                <a:gridCol w="3600000">
                  <a:extLst>
                    <a:ext uri="{9D8B030D-6E8A-4147-A177-3AD203B41FA5}">
                      <a16:colId xmlns:a16="http://schemas.microsoft.com/office/drawing/2014/main" val="2136850323"/>
                    </a:ext>
                  </a:extLst>
                </a:gridCol>
                <a:gridCol w="1276801">
                  <a:extLst>
                    <a:ext uri="{9D8B030D-6E8A-4147-A177-3AD203B41FA5}">
                      <a16:colId xmlns:a16="http://schemas.microsoft.com/office/drawing/2014/main" val="1762091608"/>
                    </a:ext>
                  </a:extLst>
                </a:gridCol>
                <a:gridCol w="1326817">
                  <a:extLst>
                    <a:ext uri="{9D8B030D-6E8A-4147-A177-3AD203B41FA5}">
                      <a16:colId xmlns:a16="http://schemas.microsoft.com/office/drawing/2014/main" val="1776254426"/>
                    </a:ext>
                  </a:extLst>
                </a:gridCol>
                <a:gridCol w="1160009">
                  <a:extLst>
                    <a:ext uri="{9D8B030D-6E8A-4147-A177-3AD203B41FA5}">
                      <a16:colId xmlns:a16="http://schemas.microsoft.com/office/drawing/2014/main" val="2059886903"/>
                    </a:ext>
                  </a:extLst>
                </a:gridCol>
              </a:tblGrid>
              <a:tr h="523875">
                <a:tc>
                  <a:txBody>
                    <a:bodyPr/>
                    <a:lstStyle/>
                    <a:p>
                      <a:pPr algn="l" fontAlgn="b"/>
                      <a:r>
                        <a:rPr lang="sv-SE" sz="2000" b="1" u="none" strike="noStrike" dirty="0">
                          <a:effectLst/>
                        </a:rPr>
                        <a:t>Slutenvårdsärenden i SAMSA</a:t>
                      </a:r>
                      <a:endParaRPr lang="sv-SE" sz="20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sv-SE" sz="1800" b="1" u="none" strike="noStrike" kern="1200" dirty="0">
                          <a:solidFill>
                            <a:schemeClr val="lt1"/>
                          </a:solidFill>
                          <a:effectLst/>
                          <a:latin typeface="+mn-lt"/>
                          <a:ea typeface="+mn-ea"/>
                          <a:cs typeface="+mn-cs"/>
                        </a:rPr>
                        <a:t>Jan 2023</a:t>
                      </a:r>
                    </a:p>
                  </a:txBody>
                  <a:tcPr marL="9525" marR="9525" marT="9525" marB="0" anchor="b"/>
                </a:tc>
                <a:tc>
                  <a:txBody>
                    <a:bodyPr/>
                    <a:lstStyle/>
                    <a:p>
                      <a:pPr algn="ctr" fontAlgn="b"/>
                      <a:r>
                        <a:rPr lang="sv-SE" sz="1800" b="1" u="none" strike="noStrike" kern="1200" dirty="0">
                          <a:solidFill>
                            <a:schemeClr val="lt1"/>
                          </a:solidFill>
                          <a:effectLst/>
                          <a:latin typeface="+mn-lt"/>
                          <a:ea typeface="+mn-ea"/>
                          <a:cs typeface="+mn-cs"/>
                        </a:rPr>
                        <a:t>Feb 2023</a:t>
                      </a:r>
                    </a:p>
                  </a:txBody>
                  <a:tcPr marL="9525" marR="9525" marT="9525" marB="0" anchor="b"/>
                </a:tc>
                <a:tc>
                  <a:txBody>
                    <a:bodyPr/>
                    <a:lstStyle/>
                    <a:p>
                      <a:pPr algn="ctr" fontAlgn="b"/>
                      <a:r>
                        <a:rPr lang="sv-SE" sz="1800" b="1" u="none" strike="noStrike" kern="1200" dirty="0">
                          <a:solidFill>
                            <a:schemeClr val="lt1"/>
                          </a:solidFill>
                          <a:effectLst/>
                          <a:latin typeface="+mn-lt"/>
                          <a:ea typeface="+mn-ea"/>
                          <a:cs typeface="+mn-cs"/>
                        </a:rPr>
                        <a:t>Mars 2023</a:t>
                      </a:r>
                    </a:p>
                  </a:txBody>
                  <a:tcPr marL="9525" marR="9525" marT="9525" marB="0" anchor="b"/>
                </a:tc>
                <a:extLst>
                  <a:ext uri="{0D108BD9-81ED-4DB2-BD59-A6C34878D82A}">
                    <a16:rowId xmlns:a16="http://schemas.microsoft.com/office/drawing/2014/main" val="96872532"/>
                  </a:ext>
                </a:extLst>
              </a:tr>
              <a:tr h="190500">
                <a:tc>
                  <a:txBody>
                    <a:bodyPr/>
                    <a:lstStyle/>
                    <a:p>
                      <a:pPr algn="l" fontAlgn="b"/>
                      <a:r>
                        <a:rPr lang="sv-SE" sz="2000" u="none" strike="noStrike" dirty="0">
                          <a:effectLst/>
                        </a:rPr>
                        <a:t>Alingsås Lasarett</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algn="ctr" defTabSz="914400" rtl="0" eaLnBrk="1" fontAlgn="b" latinLnBrk="0" hangingPunct="1"/>
                      <a:r>
                        <a:rPr lang="sv-SE" sz="1800" b="0" i="0" u="none" strike="noStrike" kern="1200" dirty="0">
                          <a:solidFill>
                            <a:srgbClr val="000000"/>
                          </a:solidFill>
                          <a:effectLst/>
                          <a:latin typeface="Calibri" panose="020F0502020204030204" pitchFamily="34" charset="0"/>
                          <a:ea typeface="+mn-ea"/>
                          <a:cs typeface="+mn-cs"/>
                        </a:rPr>
                        <a:t>-</a:t>
                      </a:r>
                    </a:p>
                  </a:txBody>
                  <a:tcPr marL="9525" marR="9525" marT="9525" marB="0" anchor="b"/>
                </a:tc>
                <a:tc>
                  <a:txBody>
                    <a:bodyPr/>
                    <a:lstStyle/>
                    <a:p>
                      <a:pPr marL="0" algn="ctr" defTabSz="914400" rtl="0" eaLnBrk="1" fontAlgn="b" latinLnBrk="0" hangingPunct="1"/>
                      <a:r>
                        <a:rPr lang="sv-SE" sz="1800" b="0" i="0" u="none" strike="noStrike" kern="1200" dirty="0">
                          <a:solidFill>
                            <a:srgbClr val="000000"/>
                          </a:solidFill>
                          <a:effectLst/>
                          <a:latin typeface="Calibri" panose="020F0502020204030204" pitchFamily="34" charset="0"/>
                          <a:ea typeface="+mn-ea"/>
                          <a:cs typeface="+mn-cs"/>
                        </a:rPr>
                        <a:t>-</a:t>
                      </a:r>
                    </a:p>
                  </a:txBody>
                  <a:tcPr marL="9525" marR="9525" marT="9525" marB="0" anchor="b"/>
                </a:tc>
                <a:tc>
                  <a:txBody>
                    <a:bodyPr/>
                    <a:lstStyle/>
                    <a:p>
                      <a:pPr marL="0" algn="ctr" defTabSz="914400" rtl="0" eaLnBrk="1" fontAlgn="b" latinLnBrk="0" hangingPunct="1"/>
                      <a:r>
                        <a:rPr lang="sv-SE" sz="1800" b="0" i="0" u="none" strike="noStrike" kern="1200" dirty="0">
                          <a:solidFill>
                            <a:srgbClr val="000000"/>
                          </a:solidFill>
                          <a:effectLst/>
                          <a:latin typeface="Calibri" panose="020F0502020204030204" pitchFamily="34" charset="0"/>
                          <a:ea typeface="+mn-ea"/>
                          <a:cs typeface="+mn-cs"/>
                        </a:rPr>
                        <a:t>-</a:t>
                      </a:r>
                    </a:p>
                  </a:txBody>
                  <a:tcPr marL="9525" marR="9525" marT="9525" marB="0" anchor="b"/>
                </a:tc>
                <a:extLst>
                  <a:ext uri="{0D108BD9-81ED-4DB2-BD59-A6C34878D82A}">
                    <a16:rowId xmlns:a16="http://schemas.microsoft.com/office/drawing/2014/main" val="4026911861"/>
                  </a:ext>
                </a:extLst>
              </a:tr>
              <a:tr h="202557">
                <a:tc>
                  <a:txBody>
                    <a:bodyPr/>
                    <a:lstStyle/>
                    <a:p>
                      <a:pPr algn="l" fontAlgn="b"/>
                      <a:r>
                        <a:rPr lang="sv-SE" sz="2000" u="none" strike="noStrike" dirty="0">
                          <a:effectLst/>
                        </a:rPr>
                        <a:t>Kungälvs Sjukhus</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sv-SE" sz="1800" b="0" i="0" u="none" strike="noStrike" dirty="0">
                          <a:solidFill>
                            <a:srgbClr val="000000"/>
                          </a:solidFill>
                          <a:effectLst/>
                          <a:latin typeface="Calibri" panose="020F0502020204030204" pitchFamily="34" charset="0"/>
                        </a:rPr>
                        <a:t>70 %</a:t>
                      </a:r>
                    </a:p>
                  </a:txBody>
                  <a:tcPr marL="9525" marR="9525" marT="9525" marB="0" anchor="b"/>
                </a:tc>
                <a:tc>
                  <a:txBody>
                    <a:bodyPr/>
                    <a:lstStyle/>
                    <a:p>
                      <a:pPr algn="ctr" fontAlgn="b"/>
                      <a:r>
                        <a:rPr lang="sv-SE" sz="1800" b="0" i="0" u="none" strike="noStrike" dirty="0">
                          <a:solidFill>
                            <a:srgbClr val="000000"/>
                          </a:solidFill>
                          <a:effectLst/>
                          <a:latin typeface="Calibri" panose="020F0502020204030204" pitchFamily="34" charset="0"/>
                        </a:rPr>
                        <a:t>85 %</a:t>
                      </a:r>
                    </a:p>
                  </a:txBody>
                  <a:tcPr marL="9525" marR="9525" marT="9525" marB="0" anchor="b"/>
                </a:tc>
                <a:tc>
                  <a:txBody>
                    <a:bodyPr/>
                    <a:lstStyle/>
                    <a:p>
                      <a:pPr algn="ctr" fontAlgn="b"/>
                      <a:r>
                        <a:rPr lang="sv-SE" sz="1800" b="0" i="0" u="none" strike="noStrike" dirty="0">
                          <a:solidFill>
                            <a:srgbClr val="000000"/>
                          </a:solidFill>
                          <a:effectLst/>
                          <a:latin typeface="Calibri" panose="020F0502020204030204" pitchFamily="34" charset="0"/>
                        </a:rPr>
                        <a:t>88 %</a:t>
                      </a:r>
                    </a:p>
                  </a:txBody>
                  <a:tcPr marL="9525" marR="9525" marT="9525" marB="0" anchor="b"/>
                </a:tc>
                <a:extLst>
                  <a:ext uri="{0D108BD9-81ED-4DB2-BD59-A6C34878D82A}">
                    <a16:rowId xmlns:a16="http://schemas.microsoft.com/office/drawing/2014/main" val="2570751130"/>
                  </a:ext>
                </a:extLst>
              </a:tr>
              <a:tr h="190500">
                <a:tc>
                  <a:txBody>
                    <a:bodyPr/>
                    <a:lstStyle/>
                    <a:p>
                      <a:pPr algn="l" fontAlgn="b"/>
                      <a:r>
                        <a:rPr lang="sv-SE" sz="2000" u="none" strike="noStrike" dirty="0">
                          <a:effectLst/>
                        </a:rPr>
                        <a:t>NU-sjukvården</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sv-SE" sz="1800" b="0" i="0" u="none" strike="noStrike" dirty="0">
                          <a:solidFill>
                            <a:srgbClr val="000000"/>
                          </a:solidFill>
                          <a:effectLst/>
                          <a:latin typeface="Calibri" panose="020F0502020204030204" pitchFamily="34" charset="0"/>
                        </a:rPr>
                        <a:t>96 %</a:t>
                      </a:r>
                    </a:p>
                  </a:txBody>
                  <a:tcPr marL="9525" marR="9525" marT="9525" marB="0" anchor="b"/>
                </a:tc>
                <a:tc>
                  <a:txBody>
                    <a:bodyPr/>
                    <a:lstStyle/>
                    <a:p>
                      <a:pPr algn="ctr" fontAlgn="b"/>
                      <a:r>
                        <a:rPr lang="sv-SE" sz="1800" b="0" i="0" u="none" strike="noStrike" dirty="0">
                          <a:solidFill>
                            <a:srgbClr val="000000"/>
                          </a:solidFill>
                          <a:effectLst/>
                          <a:latin typeface="Calibri" panose="020F0502020204030204" pitchFamily="34" charset="0"/>
                        </a:rPr>
                        <a:t>92 %</a:t>
                      </a:r>
                    </a:p>
                  </a:txBody>
                  <a:tcPr marL="9525" marR="9525" marT="9525" marB="0" anchor="b"/>
                </a:tc>
                <a:tc>
                  <a:txBody>
                    <a:bodyPr/>
                    <a:lstStyle/>
                    <a:p>
                      <a:pPr algn="ctr" fontAlgn="b"/>
                      <a:r>
                        <a:rPr lang="sv-SE" sz="1800" b="0" i="0" u="none" strike="noStrike">
                          <a:solidFill>
                            <a:srgbClr val="000000"/>
                          </a:solidFill>
                          <a:effectLst/>
                          <a:latin typeface="Calibri" panose="020F0502020204030204" pitchFamily="34" charset="0"/>
                        </a:rPr>
                        <a:t>91 %</a:t>
                      </a:r>
                    </a:p>
                  </a:txBody>
                  <a:tcPr marL="9525" marR="9525" marT="9525" marB="0" anchor="b"/>
                </a:tc>
                <a:extLst>
                  <a:ext uri="{0D108BD9-81ED-4DB2-BD59-A6C34878D82A}">
                    <a16:rowId xmlns:a16="http://schemas.microsoft.com/office/drawing/2014/main" val="4183656261"/>
                  </a:ext>
                </a:extLst>
              </a:tr>
              <a:tr h="190500">
                <a:tc>
                  <a:txBody>
                    <a:bodyPr/>
                    <a:lstStyle/>
                    <a:p>
                      <a:pPr algn="l" fontAlgn="b"/>
                      <a:r>
                        <a:rPr lang="sv-SE" sz="2000" u="none" strike="noStrike" dirty="0">
                          <a:effectLst/>
                        </a:rPr>
                        <a:t>Sahlgrenska Universitetssjukhus</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sv-SE" sz="1800" b="0" i="0" u="none" strike="noStrike">
                          <a:solidFill>
                            <a:srgbClr val="000000"/>
                          </a:solidFill>
                          <a:effectLst/>
                          <a:latin typeface="Calibri" panose="020F0502020204030204" pitchFamily="34" charset="0"/>
                        </a:rPr>
                        <a:t>91 %</a:t>
                      </a:r>
                    </a:p>
                  </a:txBody>
                  <a:tcPr marL="9525" marR="9525" marT="9525" marB="0" anchor="b"/>
                </a:tc>
                <a:tc>
                  <a:txBody>
                    <a:bodyPr/>
                    <a:lstStyle/>
                    <a:p>
                      <a:pPr algn="ctr" fontAlgn="b"/>
                      <a:r>
                        <a:rPr lang="sv-SE" sz="1800" b="0" i="0" u="none" strike="noStrike" dirty="0">
                          <a:solidFill>
                            <a:srgbClr val="000000"/>
                          </a:solidFill>
                          <a:effectLst/>
                          <a:latin typeface="Calibri" panose="020F0502020204030204" pitchFamily="34" charset="0"/>
                        </a:rPr>
                        <a:t>87 %</a:t>
                      </a:r>
                    </a:p>
                  </a:txBody>
                  <a:tcPr marL="9525" marR="9525" marT="9525" marB="0" anchor="b"/>
                </a:tc>
                <a:tc>
                  <a:txBody>
                    <a:bodyPr/>
                    <a:lstStyle/>
                    <a:p>
                      <a:pPr algn="ctr" fontAlgn="b"/>
                      <a:r>
                        <a:rPr lang="sv-SE" sz="1800" b="0" i="0" u="none" strike="noStrike">
                          <a:solidFill>
                            <a:srgbClr val="000000"/>
                          </a:solidFill>
                          <a:effectLst/>
                          <a:latin typeface="Calibri" panose="020F0502020204030204" pitchFamily="34" charset="0"/>
                        </a:rPr>
                        <a:t>92 %</a:t>
                      </a:r>
                    </a:p>
                  </a:txBody>
                  <a:tcPr marL="9525" marR="9525" marT="9525" marB="0" anchor="b"/>
                </a:tc>
                <a:extLst>
                  <a:ext uri="{0D108BD9-81ED-4DB2-BD59-A6C34878D82A}">
                    <a16:rowId xmlns:a16="http://schemas.microsoft.com/office/drawing/2014/main" val="518326228"/>
                  </a:ext>
                </a:extLst>
              </a:tr>
              <a:tr h="190500">
                <a:tc>
                  <a:txBody>
                    <a:bodyPr/>
                    <a:lstStyle/>
                    <a:p>
                      <a:pPr algn="l" fontAlgn="b"/>
                      <a:r>
                        <a:rPr lang="sv-SE" sz="2000" u="none" strike="noStrike" dirty="0">
                          <a:effectLst/>
                        </a:rPr>
                        <a:t>Skaraborgs sjukhus</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sv-SE" sz="1800" b="0" i="0" u="none" strike="noStrike" dirty="0">
                          <a:solidFill>
                            <a:srgbClr val="000000"/>
                          </a:solidFill>
                          <a:effectLst/>
                          <a:latin typeface="Calibri" panose="020F0502020204030204" pitchFamily="34" charset="0"/>
                        </a:rPr>
                        <a:t>91 %</a:t>
                      </a:r>
                    </a:p>
                  </a:txBody>
                  <a:tcPr marL="9525" marR="9525" marT="9525" marB="0" anchor="b"/>
                </a:tc>
                <a:tc>
                  <a:txBody>
                    <a:bodyPr/>
                    <a:lstStyle/>
                    <a:p>
                      <a:pPr algn="ctr" fontAlgn="b"/>
                      <a:r>
                        <a:rPr lang="sv-SE" sz="1800" b="0" i="0" u="none" strike="noStrike" dirty="0">
                          <a:solidFill>
                            <a:srgbClr val="000000"/>
                          </a:solidFill>
                          <a:effectLst/>
                          <a:latin typeface="Calibri" panose="020F0502020204030204" pitchFamily="34" charset="0"/>
                        </a:rPr>
                        <a:t>89 %</a:t>
                      </a:r>
                    </a:p>
                  </a:txBody>
                  <a:tcPr marL="9525" marR="9525" marT="9525" marB="0" anchor="b"/>
                </a:tc>
                <a:tc>
                  <a:txBody>
                    <a:bodyPr/>
                    <a:lstStyle/>
                    <a:p>
                      <a:pPr algn="ctr" fontAlgn="b"/>
                      <a:r>
                        <a:rPr lang="sv-SE" sz="1800" b="0" i="0" u="none" strike="noStrike">
                          <a:solidFill>
                            <a:srgbClr val="000000"/>
                          </a:solidFill>
                          <a:effectLst/>
                          <a:latin typeface="Calibri" panose="020F0502020204030204" pitchFamily="34" charset="0"/>
                        </a:rPr>
                        <a:t>85 %</a:t>
                      </a:r>
                    </a:p>
                  </a:txBody>
                  <a:tcPr marL="9525" marR="9525" marT="9525" marB="0" anchor="b"/>
                </a:tc>
                <a:extLst>
                  <a:ext uri="{0D108BD9-81ED-4DB2-BD59-A6C34878D82A}">
                    <a16:rowId xmlns:a16="http://schemas.microsoft.com/office/drawing/2014/main" val="2096915174"/>
                  </a:ext>
                </a:extLst>
              </a:tr>
              <a:tr h="190500">
                <a:tc>
                  <a:txBody>
                    <a:bodyPr/>
                    <a:lstStyle/>
                    <a:p>
                      <a:pPr algn="l" fontAlgn="b"/>
                      <a:r>
                        <a:rPr lang="sv-SE" sz="2000" u="none" strike="noStrike" dirty="0">
                          <a:effectLst/>
                        </a:rPr>
                        <a:t>Södra Älvsborgs Sjukhus</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sv-SE" sz="1800" b="0" i="0" u="none" strike="noStrike" dirty="0">
                          <a:solidFill>
                            <a:srgbClr val="000000"/>
                          </a:solidFill>
                          <a:effectLst/>
                          <a:latin typeface="Calibri" panose="020F0502020204030204" pitchFamily="34" charset="0"/>
                        </a:rPr>
                        <a:t>90 %</a:t>
                      </a:r>
                    </a:p>
                  </a:txBody>
                  <a:tcPr marL="9525" marR="9525" marT="9525" marB="0" anchor="b"/>
                </a:tc>
                <a:tc>
                  <a:txBody>
                    <a:bodyPr/>
                    <a:lstStyle/>
                    <a:p>
                      <a:pPr algn="ctr" fontAlgn="b"/>
                      <a:r>
                        <a:rPr lang="sv-SE" sz="1800" b="0" i="0" u="none" strike="noStrike" dirty="0">
                          <a:solidFill>
                            <a:srgbClr val="000000"/>
                          </a:solidFill>
                          <a:effectLst/>
                          <a:latin typeface="Calibri" panose="020F0502020204030204" pitchFamily="34" charset="0"/>
                        </a:rPr>
                        <a:t>97 %</a:t>
                      </a:r>
                    </a:p>
                  </a:txBody>
                  <a:tcPr marL="9525" marR="9525" marT="9525" marB="0" anchor="b"/>
                </a:tc>
                <a:tc>
                  <a:txBody>
                    <a:bodyPr/>
                    <a:lstStyle/>
                    <a:p>
                      <a:pPr algn="ctr" fontAlgn="b"/>
                      <a:r>
                        <a:rPr lang="sv-SE" sz="1800" b="0" i="0" u="none" strike="noStrike">
                          <a:solidFill>
                            <a:srgbClr val="000000"/>
                          </a:solidFill>
                          <a:effectLst/>
                          <a:latin typeface="Calibri" panose="020F0502020204030204" pitchFamily="34" charset="0"/>
                        </a:rPr>
                        <a:t>87 %</a:t>
                      </a:r>
                    </a:p>
                  </a:txBody>
                  <a:tcPr marL="9525" marR="9525" marT="9525" marB="0" anchor="b"/>
                </a:tc>
                <a:extLst>
                  <a:ext uri="{0D108BD9-81ED-4DB2-BD59-A6C34878D82A}">
                    <a16:rowId xmlns:a16="http://schemas.microsoft.com/office/drawing/2014/main" val="3761133248"/>
                  </a:ext>
                </a:extLst>
              </a:tr>
              <a:tr h="190500">
                <a:tc>
                  <a:txBody>
                    <a:bodyPr/>
                    <a:lstStyle/>
                    <a:p>
                      <a:pPr algn="l" fontAlgn="b"/>
                      <a:r>
                        <a:rPr lang="sv-SE" sz="2000" b="1" u="none" strike="noStrike" dirty="0">
                          <a:effectLst/>
                        </a:rPr>
                        <a:t>Hela regionen</a:t>
                      </a:r>
                      <a:endParaRPr lang="sv-SE" sz="20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sv-SE" sz="1800" b="1" i="0" u="none" strike="noStrike" dirty="0">
                          <a:solidFill>
                            <a:srgbClr val="000000"/>
                          </a:solidFill>
                          <a:effectLst/>
                          <a:latin typeface="Calibri" panose="020F0502020204030204" pitchFamily="34" charset="0"/>
                        </a:rPr>
                        <a:t>90 %</a:t>
                      </a:r>
                    </a:p>
                  </a:txBody>
                  <a:tcPr marL="9525" marR="9525" marT="9525" marB="0" anchor="b"/>
                </a:tc>
                <a:tc>
                  <a:txBody>
                    <a:bodyPr/>
                    <a:lstStyle/>
                    <a:p>
                      <a:pPr algn="ctr" fontAlgn="b"/>
                      <a:r>
                        <a:rPr lang="sv-SE" sz="1800" b="1" i="0" u="none" strike="noStrike" dirty="0">
                          <a:solidFill>
                            <a:srgbClr val="000000"/>
                          </a:solidFill>
                          <a:effectLst/>
                          <a:latin typeface="Calibri" panose="020F0502020204030204" pitchFamily="34" charset="0"/>
                        </a:rPr>
                        <a:t>89 %</a:t>
                      </a:r>
                    </a:p>
                  </a:txBody>
                  <a:tcPr marL="9525" marR="9525" marT="9525" marB="0" anchor="b"/>
                </a:tc>
                <a:tc>
                  <a:txBody>
                    <a:bodyPr/>
                    <a:lstStyle/>
                    <a:p>
                      <a:pPr algn="ctr" fontAlgn="b"/>
                      <a:r>
                        <a:rPr lang="sv-SE" sz="1800" b="1" i="0" u="none" strike="noStrike" dirty="0">
                          <a:solidFill>
                            <a:srgbClr val="000000"/>
                          </a:solidFill>
                          <a:effectLst/>
                          <a:latin typeface="Calibri" panose="020F0502020204030204" pitchFamily="34" charset="0"/>
                        </a:rPr>
                        <a:t>88 %</a:t>
                      </a:r>
                    </a:p>
                  </a:txBody>
                  <a:tcPr marL="9525" marR="9525" marT="9525" marB="0" anchor="b"/>
                </a:tc>
                <a:extLst>
                  <a:ext uri="{0D108BD9-81ED-4DB2-BD59-A6C34878D82A}">
                    <a16:rowId xmlns:a16="http://schemas.microsoft.com/office/drawing/2014/main" val="2322211148"/>
                  </a:ext>
                </a:extLst>
              </a:tr>
            </a:tbl>
          </a:graphicData>
        </a:graphic>
      </p:graphicFrame>
      <p:sp>
        <p:nvSpPr>
          <p:cNvPr id="5" name="Rubrik 1">
            <a:extLst>
              <a:ext uri="{FF2B5EF4-FFF2-40B4-BE49-F238E27FC236}">
                <a16:creationId xmlns:a16="http://schemas.microsoft.com/office/drawing/2014/main" id="{2F7303FF-7D64-4F9E-B8F9-DAEFB0550AEB}"/>
              </a:ext>
            </a:extLst>
          </p:cNvPr>
          <p:cNvSpPr>
            <a:spLocks noGrp="1"/>
          </p:cNvSpPr>
          <p:nvPr>
            <p:ph type="title"/>
          </p:nvPr>
        </p:nvSpPr>
        <p:spPr>
          <a:xfrm>
            <a:off x="1513896" y="622964"/>
            <a:ext cx="10515600" cy="1325563"/>
          </a:xfrm>
        </p:spPr>
        <p:txBody>
          <a:bodyPr>
            <a:normAutofit fontScale="90000"/>
          </a:bodyPr>
          <a:lstStyle/>
          <a:p>
            <a:r>
              <a:rPr lang="sv-SE" sz="3200" dirty="0">
                <a:latin typeface="Calibri" panose="020F0502020204030204" pitchFamily="34" charset="0"/>
                <a:ea typeface="Calibri" panose="020F0502020204030204" pitchFamily="34" charset="0"/>
                <a:cs typeface="Times New Roman" panose="02020603050405020304" pitchFamily="18" charset="0"/>
              </a:rPr>
              <a:t>Andel patienter(%) som skrivits ut från slutenvården den dag </a:t>
            </a:r>
            <a:br>
              <a:rPr lang="sv-SE" sz="3200" dirty="0">
                <a:latin typeface="Calibri" panose="020F0502020204030204" pitchFamily="34" charset="0"/>
                <a:ea typeface="Calibri" panose="020F0502020204030204" pitchFamily="34" charset="0"/>
                <a:cs typeface="Times New Roman" panose="02020603050405020304" pitchFamily="18" charset="0"/>
              </a:rPr>
            </a:br>
            <a:r>
              <a:rPr lang="sv-SE" sz="3200" dirty="0">
                <a:latin typeface="Calibri" panose="020F0502020204030204" pitchFamily="34" charset="0"/>
                <a:ea typeface="Calibri" panose="020F0502020204030204" pitchFamily="34" charset="0"/>
                <a:cs typeface="Times New Roman" panose="02020603050405020304" pitchFamily="18" charset="0"/>
              </a:rPr>
              <a:t>de blir utskrivningsklara, januari – mars 2023, </a:t>
            </a:r>
            <a:r>
              <a:rPr lang="sv-SE" sz="3200" dirty="0">
                <a:solidFill>
                  <a:srgbClr val="FF0000"/>
                </a:solidFill>
                <a:latin typeface="Calibri" panose="020F0502020204030204" pitchFamily="34" charset="0"/>
                <a:ea typeface="Calibri" panose="020F0502020204030204" pitchFamily="34" charset="0"/>
                <a:cs typeface="Times New Roman" panose="02020603050405020304" pitchFamily="18" charset="0"/>
              </a:rPr>
              <a:t>Psykiatri</a:t>
            </a:r>
            <a:br>
              <a:rPr lang="sv-SE" dirty="0"/>
            </a:br>
            <a:endParaRPr lang="sv-SE" dirty="0"/>
          </a:p>
        </p:txBody>
      </p:sp>
    </p:spTree>
    <p:extLst>
      <p:ext uri="{BB962C8B-B14F-4D97-AF65-F5344CB8AC3E}">
        <p14:creationId xmlns:p14="http://schemas.microsoft.com/office/powerpoint/2010/main" val="24111518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ruta 2">
            <a:extLst>
              <a:ext uri="{FF2B5EF4-FFF2-40B4-BE49-F238E27FC236}">
                <a16:creationId xmlns:a16="http://schemas.microsoft.com/office/drawing/2014/main" id="{2AD86763-8D9E-4B19-9CC9-2EC69A434B2D}"/>
              </a:ext>
            </a:extLst>
          </p:cNvPr>
          <p:cNvSpPr txBox="1"/>
          <p:nvPr/>
        </p:nvSpPr>
        <p:spPr>
          <a:xfrm>
            <a:off x="9539597" y="2907804"/>
            <a:ext cx="2565317" cy="3785652"/>
          </a:xfrm>
          <a:prstGeom prst="rect">
            <a:avLst/>
          </a:prstGeom>
          <a:noFill/>
        </p:spPr>
        <p:txBody>
          <a:bodyPr wrap="square" rtlCol="0">
            <a:spAutoFit/>
          </a:bodyPr>
          <a:lstStyle/>
          <a:p>
            <a:endParaRPr lang="sv-SE" sz="1100" dirty="0"/>
          </a:p>
          <a:p>
            <a:r>
              <a:rPr lang="sv-SE" sz="1100" dirty="0"/>
              <a:t>En målsättning med den nya lagen är att </a:t>
            </a:r>
          </a:p>
          <a:p>
            <a:r>
              <a:rPr lang="sv-SE" sz="1100" dirty="0"/>
              <a:t>patienterna ska kunna skrivas ut från </a:t>
            </a:r>
            <a:br>
              <a:rPr lang="sv-SE" sz="1100" dirty="0"/>
            </a:br>
            <a:r>
              <a:rPr lang="sv-SE" sz="1100" dirty="0"/>
              <a:t>slutenvården samma dag som de blivit </a:t>
            </a:r>
            <a:br>
              <a:rPr lang="sv-SE" sz="1100" dirty="0"/>
            </a:br>
            <a:r>
              <a:rPr lang="sv-SE" sz="1100" dirty="0"/>
              <a:t>utskrivningsklara. </a:t>
            </a:r>
            <a:br>
              <a:rPr lang="sv-SE" sz="1100" dirty="0"/>
            </a:br>
            <a:r>
              <a:rPr lang="sv-SE" sz="1100" dirty="0"/>
              <a:t>För att mäta följsamheten till detta mål </a:t>
            </a:r>
            <a:br>
              <a:rPr lang="sv-SE" sz="1100" dirty="0"/>
            </a:br>
            <a:r>
              <a:rPr lang="sv-SE" sz="1100" dirty="0"/>
              <a:t>beräknas här andelen av patienter från viss kommun, som blev utskrivna samma </a:t>
            </a:r>
          </a:p>
          <a:p>
            <a:r>
              <a:rPr lang="sv-SE" sz="1100" dirty="0"/>
              <a:t>dag som de blivit utskrivningsklara. </a:t>
            </a:r>
          </a:p>
          <a:p>
            <a:endParaRPr lang="sv-SE" sz="1100" dirty="0"/>
          </a:p>
          <a:p>
            <a:r>
              <a:rPr lang="sv-SE" sz="1100" dirty="0"/>
              <a:t>Relaterat till antal slutenvårdstillfällen som hanteras i IT-tjänsten SAMSA.</a:t>
            </a:r>
          </a:p>
          <a:p>
            <a:endParaRPr lang="sv-SE" sz="1100" dirty="0"/>
          </a:p>
          <a:p>
            <a:r>
              <a:rPr lang="sv-SE" sz="1100" dirty="0"/>
              <a:t>De ärenden som har en negativ ledtid ingår i beräkning medelvärdet med noll dagar samt räknas med som </a:t>
            </a:r>
            <a:br>
              <a:rPr lang="sv-SE" sz="1100" dirty="0"/>
            </a:br>
            <a:r>
              <a:rPr lang="sv-SE" sz="1100" dirty="0"/>
              <a:t>ärenden där patienten anses ha gått hem samma dag som utskrivningsklar. Beräkningen har gjorts på samma sätt sedan november 2020.</a:t>
            </a:r>
          </a:p>
          <a:p>
            <a:endParaRPr lang="sv-SE" sz="1000" dirty="0"/>
          </a:p>
          <a:p>
            <a:endParaRPr lang="sv-SE" sz="1000" dirty="0"/>
          </a:p>
        </p:txBody>
      </p:sp>
      <p:cxnSp>
        <p:nvCxnSpPr>
          <p:cNvPr id="6" name="Rak pilkoppling 5" descr="Pil pekar på exempel">
            <a:extLst>
              <a:ext uri="{FF2B5EF4-FFF2-40B4-BE49-F238E27FC236}">
                <a16:creationId xmlns:a16="http://schemas.microsoft.com/office/drawing/2014/main" id="{71E0ADEC-2A3F-45FE-8A61-63377DB500CB}"/>
              </a:ext>
            </a:extLst>
          </p:cNvPr>
          <p:cNvCxnSpPr>
            <a:cxnSpLocks/>
          </p:cNvCxnSpPr>
          <p:nvPr/>
        </p:nvCxnSpPr>
        <p:spPr>
          <a:xfrm flipH="1">
            <a:off x="9300858" y="2125616"/>
            <a:ext cx="1237016" cy="50023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5" name="Tabell 4">
            <a:extLst>
              <a:ext uri="{FF2B5EF4-FFF2-40B4-BE49-F238E27FC236}">
                <a16:creationId xmlns:a16="http://schemas.microsoft.com/office/drawing/2014/main" id="{B47083A4-5D3D-4B71-B1AD-981A8E5AF754}"/>
              </a:ext>
            </a:extLst>
          </p:cNvPr>
          <p:cNvGraphicFramePr>
            <a:graphicFrameLocks noGrp="1"/>
          </p:cNvGraphicFramePr>
          <p:nvPr>
            <p:extLst>
              <p:ext uri="{D42A27DB-BD31-4B8C-83A1-F6EECF244321}">
                <p14:modId xmlns:p14="http://schemas.microsoft.com/office/powerpoint/2010/main" val="4230961568"/>
              </p:ext>
            </p:extLst>
          </p:nvPr>
        </p:nvGraphicFramePr>
        <p:xfrm>
          <a:off x="5458224" y="1341979"/>
          <a:ext cx="3842633" cy="5426392"/>
        </p:xfrm>
        <a:graphic>
          <a:graphicData uri="http://schemas.openxmlformats.org/drawingml/2006/table">
            <a:tbl>
              <a:tblPr firstRow="1">
                <a:tableStyleId>{5C22544A-7EE6-4342-B048-85BDC9FD1C3A}</a:tableStyleId>
              </a:tblPr>
              <a:tblGrid>
                <a:gridCol w="1421774">
                  <a:extLst>
                    <a:ext uri="{9D8B030D-6E8A-4147-A177-3AD203B41FA5}">
                      <a16:colId xmlns:a16="http://schemas.microsoft.com/office/drawing/2014/main" val="502167274"/>
                    </a:ext>
                  </a:extLst>
                </a:gridCol>
                <a:gridCol w="806953">
                  <a:extLst>
                    <a:ext uri="{9D8B030D-6E8A-4147-A177-3AD203B41FA5}">
                      <a16:colId xmlns:a16="http://schemas.microsoft.com/office/drawing/2014/main" val="4178596774"/>
                    </a:ext>
                  </a:extLst>
                </a:gridCol>
                <a:gridCol w="806953">
                  <a:extLst>
                    <a:ext uri="{9D8B030D-6E8A-4147-A177-3AD203B41FA5}">
                      <a16:colId xmlns:a16="http://schemas.microsoft.com/office/drawing/2014/main" val="4081966675"/>
                    </a:ext>
                  </a:extLst>
                </a:gridCol>
                <a:gridCol w="806953">
                  <a:extLst>
                    <a:ext uri="{9D8B030D-6E8A-4147-A177-3AD203B41FA5}">
                      <a16:colId xmlns:a16="http://schemas.microsoft.com/office/drawing/2014/main" val="3088091172"/>
                    </a:ext>
                  </a:extLst>
                </a:gridCol>
              </a:tblGrid>
              <a:tr h="423862">
                <a:tc>
                  <a:txBody>
                    <a:bodyPr/>
                    <a:lstStyle/>
                    <a:p>
                      <a:pPr algn="l" fontAlgn="b"/>
                      <a:r>
                        <a:rPr lang="sv-SE" sz="1200" b="1" u="none" strike="noStrike" dirty="0">
                          <a:effectLst/>
                        </a:rPr>
                        <a:t>Slutenvårdsärenden i SAMSA</a:t>
                      </a:r>
                      <a:endParaRPr lang="sv-SE" sz="1200" b="1" i="0" u="none" strike="noStrike" dirty="0">
                        <a:solidFill>
                          <a:srgbClr val="000000"/>
                        </a:solidFill>
                        <a:effectLst/>
                        <a:latin typeface="Calibri" panose="020F0502020204030204" pitchFamily="34" charset="0"/>
                      </a:endParaRPr>
                    </a:p>
                  </a:txBody>
                  <a:tcPr marL="7064" marR="7064" marT="7064" marB="0" anchor="b"/>
                </a:tc>
                <a:tc>
                  <a:txBody>
                    <a:bodyPr/>
                    <a:lstStyle/>
                    <a:p>
                      <a:pPr marL="0" algn="ctr" defTabSz="914400" rtl="0" eaLnBrk="1" fontAlgn="b" latinLnBrk="0" hangingPunct="1"/>
                      <a:r>
                        <a:rPr lang="sv-SE" sz="1200" b="1" u="none" strike="noStrike" kern="1200" dirty="0">
                          <a:solidFill>
                            <a:schemeClr val="bg1"/>
                          </a:solidFill>
                          <a:effectLst/>
                          <a:latin typeface="+mn-lt"/>
                          <a:ea typeface="+mn-ea"/>
                          <a:cs typeface="+mn-cs"/>
                        </a:rPr>
                        <a:t>Jan</a:t>
                      </a:r>
                    </a:p>
                    <a:p>
                      <a:pPr marL="0" algn="ctr" defTabSz="914400" rtl="0" eaLnBrk="1" fontAlgn="b" latinLnBrk="0" hangingPunct="1"/>
                      <a:r>
                        <a:rPr lang="sv-SE" sz="1200" b="1" u="none" strike="noStrike" kern="1200" dirty="0">
                          <a:solidFill>
                            <a:schemeClr val="bg1"/>
                          </a:solidFill>
                          <a:effectLst/>
                          <a:latin typeface="+mn-lt"/>
                          <a:ea typeface="+mn-ea"/>
                          <a:cs typeface="+mn-cs"/>
                        </a:rPr>
                        <a:t>2023</a:t>
                      </a:r>
                    </a:p>
                  </a:txBody>
                  <a:tcPr marL="7064" marR="7064" marT="7064" marB="0" anchor="b"/>
                </a:tc>
                <a:tc>
                  <a:txBody>
                    <a:bodyPr/>
                    <a:lstStyle/>
                    <a:p>
                      <a:pPr marL="0" algn="ctr" defTabSz="914400" rtl="0" eaLnBrk="1" fontAlgn="b" latinLnBrk="0" hangingPunct="1"/>
                      <a:r>
                        <a:rPr lang="sv-SE" sz="1200" b="1" u="none" strike="noStrike" kern="1200" dirty="0">
                          <a:solidFill>
                            <a:schemeClr val="bg1"/>
                          </a:solidFill>
                          <a:effectLst/>
                          <a:latin typeface="+mn-lt"/>
                          <a:ea typeface="+mn-ea"/>
                          <a:cs typeface="+mn-cs"/>
                        </a:rPr>
                        <a:t>Feb</a:t>
                      </a:r>
                    </a:p>
                    <a:p>
                      <a:pPr marL="0" algn="ctr" defTabSz="914400" rtl="0" eaLnBrk="1" fontAlgn="b" latinLnBrk="0" hangingPunct="1"/>
                      <a:r>
                        <a:rPr lang="sv-SE" sz="1200" b="1" u="none" strike="noStrike" kern="1200" dirty="0">
                          <a:solidFill>
                            <a:schemeClr val="bg1"/>
                          </a:solidFill>
                          <a:effectLst/>
                          <a:latin typeface="+mn-lt"/>
                          <a:ea typeface="+mn-ea"/>
                          <a:cs typeface="+mn-cs"/>
                        </a:rPr>
                        <a:t>2023</a:t>
                      </a:r>
                    </a:p>
                  </a:txBody>
                  <a:tcPr marL="7064" marR="7064" marT="7064" marB="0" anchor="b"/>
                </a:tc>
                <a:tc>
                  <a:txBody>
                    <a:bodyPr/>
                    <a:lstStyle/>
                    <a:p>
                      <a:pPr marL="0" algn="ctr" defTabSz="914400" rtl="0" eaLnBrk="1" fontAlgn="b" latinLnBrk="0" hangingPunct="1"/>
                      <a:r>
                        <a:rPr lang="sv-SE" sz="1200" b="1" u="none" strike="noStrike" kern="1200" dirty="0">
                          <a:solidFill>
                            <a:schemeClr val="bg1"/>
                          </a:solidFill>
                          <a:effectLst/>
                          <a:latin typeface="+mn-lt"/>
                          <a:ea typeface="+mn-ea"/>
                          <a:cs typeface="+mn-cs"/>
                        </a:rPr>
                        <a:t>Mars</a:t>
                      </a:r>
                    </a:p>
                    <a:p>
                      <a:pPr marL="0" algn="ctr" defTabSz="914400" rtl="0" eaLnBrk="1" fontAlgn="b" latinLnBrk="0" hangingPunct="1"/>
                      <a:r>
                        <a:rPr lang="sv-SE" sz="1200" b="1" u="none" strike="noStrike" kern="1200" dirty="0">
                          <a:solidFill>
                            <a:schemeClr val="bg1"/>
                          </a:solidFill>
                          <a:effectLst/>
                          <a:latin typeface="+mn-lt"/>
                          <a:ea typeface="+mn-ea"/>
                          <a:cs typeface="+mn-cs"/>
                        </a:rPr>
                        <a:t>2023</a:t>
                      </a:r>
                    </a:p>
                  </a:txBody>
                  <a:tcPr marL="7064" marR="7064" marT="7064" marB="0" anchor="b"/>
                </a:tc>
                <a:extLst>
                  <a:ext uri="{0D108BD9-81ED-4DB2-BD59-A6C34878D82A}">
                    <a16:rowId xmlns:a16="http://schemas.microsoft.com/office/drawing/2014/main" val="295509544"/>
                  </a:ext>
                </a:extLst>
              </a:tr>
              <a:tr h="82169">
                <a:tc>
                  <a:txBody>
                    <a:bodyPr/>
                    <a:lstStyle/>
                    <a:p>
                      <a:pPr algn="l" fontAlgn="b"/>
                      <a:r>
                        <a:rPr lang="sv-SE" sz="1200" u="none" strike="noStrike" dirty="0">
                          <a:effectLst/>
                        </a:rPr>
                        <a:t>Mölndal</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58 %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63 %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64 %</a:t>
                      </a:r>
                    </a:p>
                  </a:txBody>
                  <a:tcPr marL="9525" marR="9525" marT="9525" marB="0" anchor="b"/>
                </a:tc>
                <a:extLst>
                  <a:ext uri="{0D108BD9-81ED-4DB2-BD59-A6C34878D82A}">
                    <a16:rowId xmlns:a16="http://schemas.microsoft.com/office/drawing/2014/main" val="3969748439"/>
                  </a:ext>
                </a:extLst>
              </a:tr>
              <a:tr h="141287">
                <a:tc>
                  <a:txBody>
                    <a:bodyPr/>
                    <a:lstStyle/>
                    <a:p>
                      <a:pPr algn="l" fontAlgn="b"/>
                      <a:r>
                        <a:rPr lang="sv-SE" sz="1200" u="none" strike="noStrike" dirty="0">
                          <a:effectLst/>
                        </a:rPr>
                        <a:t>Orust</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50 %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55 %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51 %</a:t>
                      </a:r>
                    </a:p>
                  </a:txBody>
                  <a:tcPr marL="9525" marR="9525" marT="9525" marB="0" anchor="b"/>
                </a:tc>
                <a:extLst>
                  <a:ext uri="{0D108BD9-81ED-4DB2-BD59-A6C34878D82A}">
                    <a16:rowId xmlns:a16="http://schemas.microsoft.com/office/drawing/2014/main" val="2399703856"/>
                  </a:ext>
                </a:extLst>
              </a:tr>
              <a:tr h="141287">
                <a:tc>
                  <a:txBody>
                    <a:bodyPr/>
                    <a:lstStyle/>
                    <a:p>
                      <a:pPr algn="l" fontAlgn="b"/>
                      <a:r>
                        <a:rPr lang="sv-SE" sz="1200" u="none" strike="noStrike" dirty="0">
                          <a:effectLst/>
                        </a:rPr>
                        <a:t>Partille</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57 %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53 %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62 %</a:t>
                      </a:r>
                    </a:p>
                  </a:txBody>
                  <a:tcPr marL="9525" marR="9525" marT="9525" marB="0" anchor="b"/>
                </a:tc>
                <a:extLst>
                  <a:ext uri="{0D108BD9-81ED-4DB2-BD59-A6C34878D82A}">
                    <a16:rowId xmlns:a16="http://schemas.microsoft.com/office/drawing/2014/main" val="2040989485"/>
                  </a:ext>
                </a:extLst>
              </a:tr>
              <a:tr h="141287">
                <a:tc>
                  <a:txBody>
                    <a:bodyPr/>
                    <a:lstStyle/>
                    <a:p>
                      <a:pPr algn="l" fontAlgn="b"/>
                      <a:r>
                        <a:rPr lang="sv-SE" sz="1200" u="none" strike="noStrike" dirty="0">
                          <a:effectLst/>
                        </a:rPr>
                        <a:t>Skara</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57 %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67 %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63 %</a:t>
                      </a:r>
                    </a:p>
                  </a:txBody>
                  <a:tcPr marL="9525" marR="9525" marT="9525" marB="0" anchor="b"/>
                </a:tc>
                <a:extLst>
                  <a:ext uri="{0D108BD9-81ED-4DB2-BD59-A6C34878D82A}">
                    <a16:rowId xmlns:a16="http://schemas.microsoft.com/office/drawing/2014/main" val="1712468697"/>
                  </a:ext>
                </a:extLst>
              </a:tr>
              <a:tr h="141287">
                <a:tc>
                  <a:txBody>
                    <a:bodyPr/>
                    <a:lstStyle/>
                    <a:p>
                      <a:pPr algn="l" fontAlgn="b"/>
                      <a:r>
                        <a:rPr lang="sv-SE" sz="1200" u="none" strike="noStrike" dirty="0">
                          <a:effectLst/>
                        </a:rPr>
                        <a:t>Skövde</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76 %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61 %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66 %</a:t>
                      </a:r>
                    </a:p>
                  </a:txBody>
                  <a:tcPr marL="9525" marR="9525" marT="9525" marB="0" anchor="b"/>
                </a:tc>
                <a:extLst>
                  <a:ext uri="{0D108BD9-81ED-4DB2-BD59-A6C34878D82A}">
                    <a16:rowId xmlns:a16="http://schemas.microsoft.com/office/drawing/2014/main" val="3686709470"/>
                  </a:ext>
                </a:extLst>
              </a:tr>
              <a:tr h="141287">
                <a:tc>
                  <a:txBody>
                    <a:bodyPr/>
                    <a:lstStyle/>
                    <a:p>
                      <a:pPr algn="l" fontAlgn="b"/>
                      <a:r>
                        <a:rPr lang="sv-SE" sz="1200" u="none" strike="noStrike" dirty="0">
                          <a:effectLst/>
                        </a:rPr>
                        <a:t>Sotenäs</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38 %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71 %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47 %</a:t>
                      </a:r>
                    </a:p>
                  </a:txBody>
                  <a:tcPr marL="9525" marR="9525" marT="9525" marB="0" anchor="b"/>
                </a:tc>
                <a:extLst>
                  <a:ext uri="{0D108BD9-81ED-4DB2-BD59-A6C34878D82A}">
                    <a16:rowId xmlns:a16="http://schemas.microsoft.com/office/drawing/2014/main" val="1471686421"/>
                  </a:ext>
                </a:extLst>
              </a:tr>
              <a:tr h="141287">
                <a:tc>
                  <a:txBody>
                    <a:bodyPr/>
                    <a:lstStyle/>
                    <a:p>
                      <a:pPr algn="l" fontAlgn="b"/>
                      <a:r>
                        <a:rPr lang="sv-SE" sz="1200" u="none" strike="noStrike" dirty="0">
                          <a:effectLst/>
                        </a:rPr>
                        <a:t>Stenungsund</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48 %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50 %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57 %</a:t>
                      </a:r>
                    </a:p>
                  </a:txBody>
                  <a:tcPr marL="9525" marR="9525" marT="9525" marB="0" anchor="b"/>
                </a:tc>
                <a:extLst>
                  <a:ext uri="{0D108BD9-81ED-4DB2-BD59-A6C34878D82A}">
                    <a16:rowId xmlns:a16="http://schemas.microsoft.com/office/drawing/2014/main" val="2307548186"/>
                  </a:ext>
                </a:extLst>
              </a:tr>
              <a:tr h="141287">
                <a:tc>
                  <a:txBody>
                    <a:bodyPr/>
                    <a:lstStyle/>
                    <a:p>
                      <a:pPr algn="l" fontAlgn="b"/>
                      <a:r>
                        <a:rPr lang="sv-SE" sz="1200" u="none" strike="noStrike">
                          <a:effectLst/>
                        </a:rPr>
                        <a:t>Strömstad</a:t>
                      </a:r>
                      <a:endParaRPr lang="sv-SE" sz="1200" b="0" i="0" u="none" strike="noStrike">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46 %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65 %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54 %</a:t>
                      </a:r>
                    </a:p>
                  </a:txBody>
                  <a:tcPr marL="9525" marR="9525" marT="9525" marB="0" anchor="b"/>
                </a:tc>
                <a:extLst>
                  <a:ext uri="{0D108BD9-81ED-4DB2-BD59-A6C34878D82A}">
                    <a16:rowId xmlns:a16="http://schemas.microsoft.com/office/drawing/2014/main" val="1231876726"/>
                  </a:ext>
                </a:extLst>
              </a:tr>
              <a:tr h="141287">
                <a:tc>
                  <a:txBody>
                    <a:bodyPr/>
                    <a:lstStyle/>
                    <a:p>
                      <a:pPr algn="l" fontAlgn="b"/>
                      <a:r>
                        <a:rPr lang="sv-SE" sz="1200" u="none" strike="noStrike" dirty="0">
                          <a:effectLst/>
                        </a:rPr>
                        <a:t>Svenljunga</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60 %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85 %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81 %</a:t>
                      </a:r>
                    </a:p>
                  </a:txBody>
                  <a:tcPr marL="9525" marR="9525" marT="9525" marB="0" anchor="b"/>
                </a:tc>
                <a:extLst>
                  <a:ext uri="{0D108BD9-81ED-4DB2-BD59-A6C34878D82A}">
                    <a16:rowId xmlns:a16="http://schemas.microsoft.com/office/drawing/2014/main" val="1862568106"/>
                  </a:ext>
                </a:extLst>
              </a:tr>
              <a:tr h="141287">
                <a:tc>
                  <a:txBody>
                    <a:bodyPr/>
                    <a:lstStyle/>
                    <a:p>
                      <a:pPr algn="l" fontAlgn="b"/>
                      <a:r>
                        <a:rPr lang="sv-SE" sz="1200" u="none" strike="noStrike" dirty="0">
                          <a:effectLst/>
                        </a:rPr>
                        <a:t>Tanum</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58 %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48 %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64 %</a:t>
                      </a:r>
                    </a:p>
                  </a:txBody>
                  <a:tcPr marL="9525" marR="9525" marT="9525" marB="0" anchor="b"/>
                </a:tc>
                <a:extLst>
                  <a:ext uri="{0D108BD9-81ED-4DB2-BD59-A6C34878D82A}">
                    <a16:rowId xmlns:a16="http://schemas.microsoft.com/office/drawing/2014/main" val="3228878908"/>
                  </a:ext>
                </a:extLst>
              </a:tr>
              <a:tr h="141287">
                <a:tc>
                  <a:txBody>
                    <a:bodyPr/>
                    <a:lstStyle/>
                    <a:p>
                      <a:pPr algn="l" fontAlgn="b"/>
                      <a:r>
                        <a:rPr lang="sv-SE" sz="1200" u="none" strike="noStrike" dirty="0">
                          <a:effectLst/>
                        </a:rPr>
                        <a:t>Tibro</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75 %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54 %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55 %</a:t>
                      </a:r>
                    </a:p>
                  </a:txBody>
                  <a:tcPr marL="9525" marR="9525" marT="9525" marB="0" anchor="b"/>
                </a:tc>
                <a:extLst>
                  <a:ext uri="{0D108BD9-81ED-4DB2-BD59-A6C34878D82A}">
                    <a16:rowId xmlns:a16="http://schemas.microsoft.com/office/drawing/2014/main" val="1890155872"/>
                  </a:ext>
                </a:extLst>
              </a:tr>
              <a:tr h="141287">
                <a:tc>
                  <a:txBody>
                    <a:bodyPr/>
                    <a:lstStyle/>
                    <a:p>
                      <a:pPr algn="l" fontAlgn="b"/>
                      <a:r>
                        <a:rPr lang="sv-SE" sz="1200" u="none" strike="noStrike" dirty="0">
                          <a:effectLst/>
                        </a:rPr>
                        <a:t>Tidaholm</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73 %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71 %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58 %</a:t>
                      </a:r>
                    </a:p>
                  </a:txBody>
                  <a:tcPr marL="9525" marR="9525" marT="9525" marB="0" anchor="b"/>
                </a:tc>
                <a:extLst>
                  <a:ext uri="{0D108BD9-81ED-4DB2-BD59-A6C34878D82A}">
                    <a16:rowId xmlns:a16="http://schemas.microsoft.com/office/drawing/2014/main" val="1093143948"/>
                  </a:ext>
                </a:extLst>
              </a:tr>
              <a:tr h="141287">
                <a:tc>
                  <a:txBody>
                    <a:bodyPr/>
                    <a:lstStyle/>
                    <a:p>
                      <a:pPr algn="l" fontAlgn="b"/>
                      <a:r>
                        <a:rPr lang="sv-SE" sz="1200" u="none" strike="noStrike" dirty="0">
                          <a:effectLst/>
                        </a:rPr>
                        <a:t>Tjörn</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53 %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48 %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57 %</a:t>
                      </a:r>
                    </a:p>
                  </a:txBody>
                  <a:tcPr marL="9525" marR="9525" marT="9525" marB="0" anchor="b"/>
                </a:tc>
                <a:extLst>
                  <a:ext uri="{0D108BD9-81ED-4DB2-BD59-A6C34878D82A}">
                    <a16:rowId xmlns:a16="http://schemas.microsoft.com/office/drawing/2014/main" val="3470232309"/>
                  </a:ext>
                </a:extLst>
              </a:tr>
              <a:tr h="141287">
                <a:tc>
                  <a:txBody>
                    <a:bodyPr/>
                    <a:lstStyle/>
                    <a:p>
                      <a:pPr algn="l" fontAlgn="b"/>
                      <a:r>
                        <a:rPr lang="sv-SE" sz="1200" u="none" strike="noStrike" dirty="0">
                          <a:effectLst/>
                        </a:rPr>
                        <a:t>Tranemo</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77 %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97 %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86 %</a:t>
                      </a:r>
                    </a:p>
                  </a:txBody>
                  <a:tcPr marL="9525" marR="9525" marT="9525" marB="0" anchor="b"/>
                </a:tc>
                <a:extLst>
                  <a:ext uri="{0D108BD9-81ED-4DB2-BD59-A6C34878D82A}">
                    <a16:rowId xmlns:a16="http://schemas.microsoft.com/office/drawing/2014/main" val="2118413092"/>
                  </a:ext>
                </a:extLst>
              </a:tr>
              <a:tr h="141287">
                <a:tc>
                  <a:txBody>
                    <a:bodyPr/>
                    <a:lstStyle/>
                    <a:p>
                      <a:pPr algn="l" fontAlgn="b"/>
                      <a:r>
                        <a:rPr lang="sv-SE" sz="1200" u="none" strike="noStrike" dirty="0">
                          <a:effectLst/>
                        </a:rPr>
                        <a:t>Trollhättan</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48 %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50 %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54 %</a:t>
                      </a:r>
                    </a:p>
                  </a:txBody>
                  <a:tcPr marL="9525" marR="9525" marT="9525" marB="0" anchor="b"/>
                </a:tc>
                <a:extLst>
                  <a:ext uri="{0D108BD9-81ED-4DB2-BD59-A6C34878D82A}">
                    <a16:rowId xmlns:a16="http://schemas.microsoft.com/office/drawing/2014/main" val="4169986"/>
                  </a:ext>
                </a:extLst>
              </a:tr>
              <a:tr h="141287">
                <a:tc>
                  <a:txBody>
                    <a:bodyPr/>
                    <a:lstStyle/>
                    <a:p>
                      <a:pPr algn="l" fontAlgn="b"/>
                      <a:r>
                        <a:rPr lang="sv-SE" sz="1200" u="none" strike="noStrike" dirty="0">
                          <a:effectLst/>
                        </a:rPr>
                        <a:t>Töreboda</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87 %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83 %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82 %</a:t>
                      </a:r>
                    </a:p>
                  </a:txBody>
                  <a:tcPr marL="9525" marR="9525" marT="9525" marB="0" anchor="b"/>
                </a:tc>
                <a:extLst>
                  <a:ext uri="{0D108BD9-81ED-4DB2-BD59-A6C34878D82A}">
                    <a16:rowId xmlns:a16="http://schemas.microsoft.com/office/drawing/2014/main" val="1396337972"/>
                  </a:ext>
                </a:extLst>
              </a:tr>
              <a:tr h="141287">
                <a:tc>
                  <a:txBody>
                    <a:bodyPr/>
                    <a:lstStyle/>
                    <a:p>
                      <a:pPr algn="l" fontAlgn="b"/>
                      <a:r>
                        <a:rPr lang="sv-SE" sz="1200" u="none" strike="noStrike" dirty="0">
                          <a:effectLst/>
                        </a:rPr>
                        <a:t>Uddevalla</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51 %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46 %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49 %</a:t>
                      </a:r>
                    </a:p>
                  </a:txBody>
                  <a:tcPr marL="9525" marR="9525" marT="9525" marB="0" anchor="b"/>
                </a:tc>
                <a:extLst>
                  <a:ext uri="{0D108BD9-81ED-4DB2-BD59-A6C34878D82A}">
                    <a16:rowId xmlns:a16="http://schemas.microsoft.com/office/drawing/2014/main" val="3261562352"/>
                  </a:ext>
                </a:extLst>
              </a:tr>
              <a:tr h="141287">
                <a:tc>
                  <a:txBody>
                    <a:bodyPr/>
                    <a:lstStyle/>
                    <a:p>
                      <a:pPr algn="l" fontAlgn="b"/>
                      <a:r>
                        <a:rPr lang="sv-SE" sz="1200" u="none" strike="noStrike">
                          <a:effectLst/>
                        </a:rPr>
                        <a:t>Ulricehamn</a:t>
                      </a:r>
                      <a:endParaRPr lang="sv-SE" sz="1200" b="0" i="0" u="none" strike="noStrike">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81 %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79 %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72 %</a:t>
                      </a:r>
                    </a:p>
                  </a:txBody>
                  <a:tcPr marL="9525" marR="9525" marT="9525" marB="0" anchor="b"/>
                </a:tc>
                <a:extLst>
                  <a:ext uri="{0D108BD9-81ED-4DB2-BD59-A6C34878D82A}">
                    <a16:rowId xmlns:a16="http://schemas.microsoft.com/office/drawing/2014/main" val="3208094568"/>
                  </a:ext>
                </a:extLst>
              </a:tr>
              <a:tr h="141287">
                <a:tc>
                  <a:txBody>
                    <a:bodyPr/>
                    <a:lstStyle/>
                    <a:p>
                      <a:pPr algn="l" fontAlgn="b"/>
                      <a:r>
                        <a:rPr lang="sv-SE" sz="1200" u="none" strike="noStrike" dirty="0">
                          <a:effectLst/>
                        </a:rPr>
                        <a:t>Vara</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82 %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77 %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76 %</a:t>
                      </a:r>
                    </a:p>
                  </a:txBody>
                  <a:tcPr marL="9525" marR="9525" marT="9525" marB="0" anchor="b"/>
                </a:tc>
                <a:extLst>
                  <a:ext uri="{0D108BD9-81ED-4DB2-BD59-A6C34878D82A}">
                    <a16:rowId xmlns:a16="http://schemas.microsoft.com/office/drawing/2014/main" val="2667925924"/>
                  </a:ext>
                </a:extLst>
              </a:tr>
              <a:tr h="141287">
                <a:tc>
                  <a:txBody>
                    <a:bodyPr/>
                    <a:lstStyle/>
                    <a:p>
                      <a:pPr algn="l" fontAlgn="b"/>
                      <a:r>
                        <a:rPr lang="sv-SE" sz="1200" u="none" strike="noStrike" dirty="0">
                          <a:effectLst/>
                        </a:rPr>
                        <a:t>Vårgårda</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49 %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76 %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75 %</a:t>
                      </a:r>
                    </a:p>
                  </a:txBody>
                  <a:tcPr marL="9525" marR="9525" marT="9525" marB="0" anchor="b"/>
                </a:tc>
                <a:extLst>
                  <a:ext uri="{0D108BD9-81ED-4DB2-BD59-A6C34878D82A}">
                    <a16:rowId xmlns:a16="http://schemas.microsoft.com/office/drawing/2014/main" val="393222393"/>
                  </a:ext>
                </a:extLst>
              </a:tr>
              <a:tr h="141287">
                <a:tc>
                  <a:txBody>
                    <a:bodyPr/>
                    <a:lstStyle/>
                    <a:p>
                      <a:pPr algn="l" fontAlgn="b"/>
                      <a:r>
                        <a:rPr lang="sv-SE" sz="1200" u="none" strike="noStrike" dirty="0">
                          <a:effectLst/>
                        </a:rPr>
                        <a:t>Vänersborg</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45 %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51 %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47 %</a:t>
                      </a:r>
                    </a:p>
                  </a:txBody>
                  <a:tcPr marL="9525" marR="9525" marT="9525" marB="0" anchor="b"/>
                </a:tc>
                <a:extLst>
                  <a:ext uri="{0D108BD9-81ED-4DB2-BD59-A6C34878D82A}">
                    <a16:rowId xmlns:a16="http://schemas.microsoft.com/office/drawing/2014/main" val="1858722183"/>
                  </a:ext>
                </a:extLst>
              </a:tr>
              <a:tr h="141287">
                <a:tc>
                  <a:txBody>
                    <a:bodyPr/>
                    <a:lstStyle/>
                    <a:p>
                      <a:pPr algn="l" fontAlgn="b"/>
                      <a:r>
                        <a:rPr lang="sv-SE" sz="1200" u="none" strike="noStrike" dirty="0">
                          <a:effectLst/>
                        </a:rPr>
                        <a:t>X Fiktiv kommun</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100 %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92 %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98 %</a:t>
                      </a:r>
                    </a:p>
                  </a:txBody>
                  <a:tcPr marL="9525" marR="9525" marT="9525" marB="0" anchor="b"/>
                </a:tc>
                <a:extLst>
                  <a:ext uri="{0D108BD9-81ED-4DB2-BD59-A6C34878D82A}">
                    <a16:rowId xmlns:a16="http://schemas.microsoft.com/office/drawing/2014/main" val="1683772091"/>
                  </a:ext>
                </a:extLst>
              </a:tr>
              <a:tr h="141287">
                <a:tc>
                  <a:txBody>
                    <a:bodyPr/>
                    <a:lstStyle/>
                    <a:p>
                      <a:pPr algn="l" fontAlgn="b"/>
                      <a:r>
                        <a:rPr lang="sv-SE" sz="1200" u="none" strike="noStrike" dirty="0">
                          <a:effectLst/>
                        </a:rPr>
                        <a:t>X Ingen kommun</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97 %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99 %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93 %</a:t>
                      </a:r>
                    </a:p>
                  </a:txBody>
                  <a:tcPr marL="9525" marR="9525" marT="9525" marB="0" anchor="b"/>
                </a:tc>
                <a:extLst>
                  <a:ext uri="{0D108BD9-81ED-4DB2-BD59-A6C34878D82A}">
                    <a16:rowId xmlns:a16="http://schemas.microsoft.com/office/drawing/2014/main" val="3352752870"/>
                  </a:ext>
                </a:extLst>
              </a:tr>
              <a:tr h="141287">
                <a:tc>
                  <a:txBody>
                    <a:bodyPr/>
                    <a:lstStyle/>
                    <a:p>
                      <a:pPr algn="l" fontAlgn="b"/>
                      <a:r>
                        <a:rPr lang="sv-SE" sz="1200" u="none" strike="noStrike" dirty="0">
                          <a:effectLst/>
                        </a:rPr>
                        <a:t>Åmål</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39 %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43 %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57 %</a:t>
                      </a:r>
                    </a:p>
                  </a:txBody>
                  <a:tcPr marL="9525" marR="9525" marT="9525" marB="0" anchor="b"/>
                </a:tc>
                <a:extLst>
                  <a:ext uri="{0D108BD9-81ED-4DB2-BD59-A6C34878D82A}">
                    <a16:rowId xmlns:a16="http://schemas.microsoft.com/office/drawing/2014/main" val="4277920251"/>
                  </a:ext>
                </a:extLst>
              </a:tr>
              <a:tr h="141287">
                <a:tc>
                  <a:txBody>
                    <a:bodyPr/>
                    <a:lstStyle/>
                    <a:p>
                      <a:pPr algn="l" fontAlgn="b"/>
                      <a:r>
                        <a:rPr lang="sv-SE" sz="1200" u="none" strike="noStrike" dirty="0">
                          <a:effectLst/>
                        </a:rPr>
                        <a:t>Öckerö</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48 %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59 %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76 %</a:t>
                      </a:r>
                    </a:p>
                  </a:txBody>
                  <a:tcPr marL="9525" marR="9525" marT="9525" marB="0" anchor="b"/>
                </a:tc>
                <a:extLst>
                  <a:ext uri="{0D108BD9-81ED-4DB2-BD59-A6C34878D82A}">
                    <a16:rowId xmlns:a16="http://schemas.microsoft.com/office/drawing/2014/main" val="2823173892"/>
                  </a:ext>
                </a:extLst>
              </a:tr>
              <a:tr h="141287">
                <a:tc>
                  <a:txBody>
                    <a:bodyPr/>
                    <a:lstStyle/>
                    <a:p>
                      <a:pPr algn="l" fontAlgn="b"/>
                      <a:r>
                        <a:rPr lang="sv-SE" sz="1200" b="1" i="0" u="none" strike="noStrike" dirty="0">
                          <a:solidFill>
                            <a:srgbClr val="000000"/>
                          </a:solidFill>
                          <a:effectLst/>
                          <a:latin typeface="Calibri" panose="020F0502020204030204" pitchFamily="34" charset="0"/>
                        </a:rPr>
                        <a:t>Hela regionen</a:t>
                      </a:r>
                    </a:p>
                  </a:txBody>
                  <a:tcPr marL="7064" marR="7064" marT="7064" marB="0" anchor="b"/>
                </a:tc>
                <a:tc>
                  <a:txBody>
                    <a:bodyPr/>
                    <a:lstStyle/>
                    <a:p>
                      <a:pPr algn="ctr" fontAlgn="b"/>
                      <a:r>
                        <a:rPr lang="sv-SE" sz="1200" b="1" i="0" u="none" strike="noStrike" dirty="0">
                          <a:solidFill>
                            <a:srgbClr val="000000"/>
                          </a:solidFill>
                          <a:effectLst/>
                          <a:latin typeface="Calibri" panose="020F0502020204030204" pitchFamily="34" charset="0"/>
                        </a:rPr>
                        <a:t>64 %</a:t>
                      </a:r>
                    </a:p>
                  </a:txBody>
                  <a:tcPr marL="9525" marR="9525" marT="9525" marB="0" anchor="b"/>
                </a:tc>
                <a:tc>
                  <a:txBody>
                    <a:bodyPr/>
                    <a:lstStyle/>
                    <a:p>
                      <a:pPr algn="ctr" fontAlgn="b"/>
                      <a:r>
                        <a:rPr lang="sv-SE" sz="1200" b="1" i="0" u="none" strike="noStrike" dirty="0">
                          <a:solidFill>
                            <a:srgbClr val="000000"/>
                          </a:solidFill>
                          <a:effectLst/>
                          <a:latin typeface="Calibri" panose="020F0502020204030204" pitchFamily="34" charset="0"/>
                        </a:rPr>
                        <a:t>64 %</a:t>
                      </a:r>
                    </a:p>
                  </a:txBody>
                  <a:tcPr marL="9525" marR="9525" marT="9525" marB="0" anchor="b"/>
                </a:tc>
                <a:tc>
                  <a:txBody>
                    <a:bodyPr/>
                    <a:lstStyle/>
                    <a:p>
                      <a:pPr algn="ctr" fontAlgn="b"/>
                      <a:r>
                        <a:rPr lang="sv-SE" sz="1200" b="1" i="0" u="none" strike="noStrike" dirty="0">
                          <a:solidFill>
                            <a:srgbClr val="000000"/>
                          </a:solidFill>
                          <a:effectLst/>
                          <a:latin typeface="Calibri" panose="020F0502020204030204" pitchFamily="34" charset="0"/>
                        </a:rPr>
                        <a:t>65 %</a:t>
                      </a:r>
                    </a:p>
                  </a:txBody>
                  <a:tcPr marL="9525" marR="9525" marT="9525" marB="0" anchor="b"/>
                </a:tc>
                <a:extLst>
                  <a:ext uri="{0D108BD9-81ED-4DB2-BD59-A6C34878D82A}">
                    <a16:rowId xmlns:a16="http://schemas.microsoft.com/office/drawing/2014/main" val="2649650242"/>
                  </a:ext>
                </a:extLst>
              </a:tr>
            </a:tbl>
          </a:graphicData>
        </a:graphic>
      </p:graphicFrame>
      <p:graphicFrame>
        <p:nvGraphicFramePr>
          <p:cNvPr id="4" name="Tabell 3">
            <a:extLst>
              <a:ext uri="{FF2B5EF4-FFF2-40B4-BE49-F238E27FC236}">
                <a16:creationId xmlns:a16="http://schemas.microsoft.com/office/drawing/2014/main" id="{FA498888-804D-472B-8CFC-692FCE5CC2FA}"/>
              </a:ext>
            </a:extLst>
          </p:cNvPr>
          <p:cNvGraphicFramePr>
            <a:graphicFrameLocks noGrp="1"/>
          </p:cNvGraphicFramePr>
          <p:nvPr>
            <p:extLst>
              <p:ext uri="{D42A27DB-BD31-4B8C-83A1-F6EECF244321}">
                <p14:modId xmlns:p14="http://schemas.microsoft.com/office/powerpoint/2010/main" val="1246726184"/>
              </p:ext>
            </p:extLst>
          </p:nvPr>
        </p:nvGraphicFramePr>
        <p:xfrm>
          <a:off x="1558926" y="1353267"/>
          <a:ext cx="3660558" cy="5448151"/>
        </p:xfrm>
        <a:graphic>
          <a:graphicData uri="http://schemas.openxmlformats.org/drawingml/2006/table">
            <a:tbl>
              <a:tblPr firstRow="1">
                <a:tableStyleId>{5C22544A-7EE6-4342-B048-85BDC9FD1C3A}</a:tableStyleId>
              </a:tblPr>
              <a:tblGrid>
                <a:gridCol w="1332000">
                  <a:extLst>
                    <a:ext uri="{9D8B030D-6E8A-4147-A177-3AD203B41FA5}">
                      <a16:colId xmlns:a16="http://schemas.microsoft.com/office/drawing/2014/main" val="812088887"/>
                    </a:ext>
                  </a:extLst>
                </a:gridCol>
                <a:gridCol w="776186">
                  <a:extLst>
                    <a:ext uri="{9D8B030D-6E8A-4147-A177-3AD203B41FA5}">
                      <a16:colId xmlns:a16="http://schemas.microsoft.com/office/drawing/2014/main" val="3233408985"/>
                    </a:ext>
                  </a:extLst>
                </a:gridCol>
                <a:gridCol w="776186">
                  <a:extLst>
                    <a:ext uri="{9D8B030D-6E8A-4147-A177-3AD203B41FA5}">
                      <a16:colId xmlns:a16="http://schemas.microsoft.com/office/drawing/2014/main" val="1189214089"/>
                    </a:ext>
                  </a:extLst>
                </a:gridCol>
                <a:gridCol w="776186">
                  <a:extLst>
                    <a:ext uri="{9D8B030D-6E8A-4147-A177-3AD203B41FA5}">
                      <a16:colId xmlns:a16="http://schemas.microsoft.com/office/drawing/2014/main" val="1420829465"/>
                    </a:ext>
                  </a:extLst>
                </a:gridCol>
              </a:tblGrid>
              <a:tr h="432500">
                <a:tc>
                  <a:txBody>
                    <a:bodyPr/>
                    <a:lstStyle/>
                    <a:p>
                      <a:pPr marL="0" algn="l" defTabSz="914400" rtl="0" eaLnBrk="1" fontAlgn="b" latinLnBrk="0" hangingPunct="1"/>
                      <a:r>
                        <a:rPr lang="sv-SE" sz="1200" b="1" u="none" strike="noStrike" kern="1200" dirty="0">
                          <a:solidFill>
                            <a:schemeClr val="bg1"/>
                          </a:solidFill>
                          <a:effectLst/>
                          <a:latin typeface="+mn-lt"/>
                          <a:ea typeface="+mn-ea"/>
                          <a:cs typeface="+mn-cs"/>
                        </a:rPr>
                        <a:t>Slutenvårdsärenden i SAMSA</a:t>
                      </a:r>
                    </a:p>
                  </a:txBody>
                  <a:tcPr marL="7064" marR="7064" marT="7064" marB="0" anchor="b"/>
                </a:tc>
                <a:tc>
                  <a:txBody>
                    <a:bodyPr/>
                    <a:lstStyle/>
                    <a:p>
                      <a:pPr marL="0" algn="ctr" defTabSz="914400" rtl="0" eaLnBrk="1" fontAlgn="b" latinLnBrk="0" hangingPunct="1"/>
                      <a:r>
                        <a:rPr lang="sv-SE" sz="1200" b="1" u="none" strike="noStrike" kern="1200" dirty="0">
                          <a:solidFill>
                            <a:schemeClr val="bg1"/>
                          </a:solidFill>
                          <a:effectLst/>
                          <a:latin typeface="+mn-lt"/>
                          <a:ea typeface="+mn-ea"/>
                          <a:cs typeface="+mn-cs"/>
                        </a:rPr>
                        <a:t>Jan</a:t>
                      </a:r>
                    </a:p>
                    <a:p>
                      <a:pPr marL="0" algn="ctr" defTabSz="914400" rtl="0" eaLnBrk="1" fontAlgn="b" latinLnBrk="0" hangingPunct="1"/>
                      <a:r>
                        <a:rPr lang="sv-SE" sz="1200" b="1" u="none" strike="noStrike" kern="1200" dirty="0">
                          <a:solidFill>
                            <a:schemeClr val="bg1"/>
                          </a:solidFill>
                          <a:effectLst/>
                          <a:latin typeface="+mn-lt"/>
                          <a:ea typeface="+mn-ea"/>
                          <a:cs typeface="+mn-cs"/>
                        </a:rPr>
                        <a:t> 2023</a:t>
                      </a:r>
                    </a:p>
                  </a:txBody>
                  <a:tcPr marL="7064" marR="7064" marT="7064" marB="0" anchor="b"/>
                </a:tc>
                <a:tc>
                  <a:txBody>
                    <a:bodyPr/>
                    <a:lstStyle/>
                    <a:p>
                      <a:pPr marL="0" algn="ctr" defTabSz="914400" rtl="0" eaLnBrk="1" fontAlgn="b" latinLnBrk="0" hangingPunct="1"/>
                      <a:r>
                        <a:rPr lang="sv-SE" sz="1200" b="1" u="none" strike="noStrike" kern="1200" dirty="0">
                          <a:solidFill>
                            <a:schemeClr val="bg1"/>
                          </a:solidFill>
                          <a:effectLst/>
                          <a:latin typeface="+mn-lt"/>
                          <a:ea typeface="+mn-ea"/>
                          <a:cs typeface="+mn-cs"/>
                        </a:rPr>
                        <a:t>Feb</a:t>
                      </a:r>
                    </a:p>
                    <a:p>
                      <a:pPr marL="0" algn="ctr" defTabSz="914400" rtl="0" eaLnBrk="1" fontAlgn="b" latinLnBrk="0" hangingPunct="1"/>
                      <a:r>
                        <a:rPr lang="sv-SE" sz="1200" b="1" u="none" strike="noStrike" kern="1200" dirty="0">
                          <a:solidFill>
                            <a:schemeClr val="bg1"/>
                          </a:solidFill>
                          <a:effectLst/>
                          <a:latin typeface="+mn-lt"/>
                          <a:ea typeface="+mn-ea"/>
                          <a:cs typeface="+mn-cs"/>
                        </a:rPr>
                        <a:t> 2023</a:t>
                      </a:r>
                    </a:p>
                  </a:txBody>
                  <a:tcPr marL="7064" marR="7064" marT="7064" marB="0" anchor="b"/>
                </a:tc>
                <a:tc>
                  <a:txBody>
                    <a:bodyPr/>
                    <a:lstStyle/>
                    <a:p>
                      <a:pPr marL="0" algn="ctr" defTabSz="914400" rtl="0" eaLnBrk="1" fontAlgn="b" latinLnBrk="0" hangingPunct="1"/>
                      <a:r>
                        <a:rPr lang="sv-SE" sz="1200" b="1" u="none" strike="noStrike" kern="1200" dirty="0">
                          <a:solidFill>
                            <a:schemeClr val="bg1"/>
                          </a:solidFill>
                          <a:effectLst/>
                          <a:latin typeface="+mn-lt"/>
                          <a:ea typeface="+mn-ea"/>
                          <a:cs typeface="+mn-cs"/>
                        </a:rPr>
                        <a:t>Mars</a:t>
                      </a:r>
                    </a:p>
                    <a:p>
                      <a:pPr marL="0" algn="ctr" defTabSz="914400" rtl="0" eaLnBrk="1" fontAlgn="b" latinLnBrk="0" hangingPunct="1"/>
                      <a:r>
                        <a:rPr lang="sv-SE" sz="1200" b="1" u="none" strike="noStrike" kern="1200" dirty="0">
                          <a:solidFill>
                            <a:schemeClr val="bg1"/>
                          </a:solidFill>
                          <a:effectLst/>
                          <a:latin typeface="+mn-lt"/>
                          <a:ea typeface="+mn-ea"/>
                          <a:cs typeface="+mn-cs"/>
                        </a:rPr>
                        <a:t> 2023</a:t>
                      </a:r>
                    </a:p>
                  </a:txBody>
                  <a:tcPr marL="7064" marR="7064" marT="7064" marB="0" anchor="b"/>
                </a:tc>
                <a:extLst>
                  <a:ext uri="{0D108BD9-81ED-4DB2-BD59-A6C34878D82A}">
                    <a16:rowId xmlns:a16="http://schemas.microsoft.com/office/drawing/2014/main" val="4105738095"/>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Ale</a:t>
                      </a: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64 %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54 %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67 %</a:t>
                      </a:r>
                    </a:p>
                  </a:txBody>
                  <a:tcPr marL="9525" marR="9525" marT="9525" marB="0" anchor="b"/>
                </a:tc>
                <a:extLst>
                  <a:ext uri="{0D108BD9-81ED-4DB2-BD59-A6C34878D82A}">
                    <a16:rowId xmlns:a16="http://schemas.microsoft.com/office/drawing/2014/main" val="11451193"/>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Alingsås</a:t>
                      </a: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58 %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57 %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58 %</a:t>
                      </a:r>
                    </a:p>
                  </a:txBody>
                  <a:tcPr marL="9525" marR="9525" marT="9525" marB="0" anchor="b"/>
                </a:tc>
                <a:extLst>
                  <a:ext uri="{0D108BD9-81ED-4DB2-BD59-A6C34878D82A}">
                    <a16:rowId xmlns:a16="http://schemas.microsoft.com/office/drawing/2014/main" val="2199041891"/>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Bengtsfors</a:t>
                      </a: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42 %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38 %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48 %</a:t>
                      </a:r>
                    </a:p>
                  </a:txBody>
                  <a:tcPr marL="9525" marR="9525" marT="9525" marB="0" anchor="b"/>
                </a:tc>
                <a:extLst>
                  <a:ext uri="{0D108BD9-81ED-4DB2-BD59-A6C34878D82A}">
                    <a16:rowId xmlns:a16="http://schemas.microsoft.com/office/drawing/2014/main" val="449577441"/>
                  </a:ext>
                </a:extLst>
              </a:tr>
              <a:tr h="205526">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Bollebygd</a:t>
                      </a: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55 %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74 %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82 %</a:t>
                      </a:r>
                    </a:p>
                  </a:txBody>
                  <a:tcPr marL="9525" marR="9525" marT="9525" marB="0" anchor="b"/>
                </a:tc>
                <a:extLst>
                  <a:ext uri="{0D108BD9-81ED-4DB2-BD59-A6C34878D82A}">
                    <a16:rowId xmlns:a16="http://schemas.microsoft.com/office/drawing/2014/main" val="793404180"/>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Borås</a:t>
                      </a: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70 %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69 %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68 %</a:t>
                      </a:r>
                    </a:p>
                  </a:txBody>
                  <a:tcPr marL="9525" marR="9525" marT="9525" marB="0" anchor="b"/>
                </a:tc>
                <a:extLst>
                  <a:ext uri="{0D108BD9-81ED-4DB2-BD59-A6C34878D82A}">
                    <a16:rowId xmlns:a16="http://schemas.microsoft.com/office/drawing/2014/main" val="1257628783"/>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Dals-Ed</a:t>
                      </a: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65 %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80 %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60 %</a:t>
                      </a:r>
                    </a:p>
                  </a:txBody>
                  <a:tcPr marL="9525" marR="9525" marT="9525" marB="0" anchor="b"/>
                </a:tc>
                <a:extLst>
                  <a:ext uri="{0D108BD9-81ED-4DB2-BD59-A6C34878D82A}">
                    <a16:rowId xmlns:a16="http://schemas.microsoft.com/office/drawing/2014/main" val="432302471"/>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Essunga</a:t>
                      </a: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73 %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53 %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60 %</a:t>
                      </a:r>
                    </a:p>
                  </a:txBody>
                  <a:tcPr marL="9525" marR="9525" marT="9525" marB="0" anchor="b"/>
                </a:tc>
                <a:extLst>
                  <a:ext uri="{0D108BD9-81ED-4DB2-BD59-A6C34878D82A}">
                    <a16:rowId xmlns:a16="http://schemas.microsoft.com/office/drawing/2014/main" val="1202618650"/>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Falköping</a:t>
                      </a: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64 %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72 %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73 %</a:t>
                      </a:r>
                    </a:p>
                  </a:txBody>
                  <a:tcPr marL="9525" marR="9525" marT="9525" marB="0" anchor="b"/>
                </a:tc>
                <a:extLst>
                  <a:ext uri="{0D108BD9-81ED-4DB2-BD59-A6C34878D82A}">
                    <a16:rowId xmlns:a16="http://schemas.microsoft.com/office/drawing/2014/main" val="1466819773"/>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Färgelanda</a:t>
                      </a: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45 %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24 %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42 %</a:t>
                      </a:r>
                    </a:p>
                  </a:txBody>
                  <a:tcPr marL="9525" marR="9525" marT="9525" marB="0" anchor="b"/>
                </a:tc>
                <a:extLst>
                  <a:ext uri="{0D108BD9-81ED-4DB2-BD59-A6C34878D82A}">
                    <a16:rowId xmlns:a16="http://schemas.microsoft.com/office/drawing/2014/main" val="3926079687"/>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Grästorp</a:t>
                      </a: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88 %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47 %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65 %</a:t>
                      </a:r>
                    </a:p>
                  </a:txBody>
                  <a:tcPr marL="9525" marR="9525" marT="9525" marB="0" anchor="b"/>
                </a:tc>
                <a:extLst>
                  <a:ext uri="{0D108BD9-81ED-4DB2-BD59-A6C34878D82A}">
                    <a16:rowId xmlns:a16="http://schemas.microsoft.com/office/drawing/2014/main" val="488807697"/>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Gullspång</a:t>
                      </a: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80 %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71 %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57 %</a:t>
                      </a:r>
                    </a:p>
                  </a:txBody>
                  <a:tcPr marL="9525" marR="9525" marT="9525" marB="0" anchor="b"/>
                </a:tc>
                <a:extLst>
                  <a:ext uri="{0D108BD9-81ED-4DB2-BD59-A6C34878D82A}">
                    <a16:rowId xmlns:a16="http://schemas.microsoft.com/office/drawing/2014/main" val="2525816026"/>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Göteborg</a:t>
                      </a: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65 %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67 %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63 %</a:t>
                      </a:r>
                    </a:p>
                  </a:txBody>
                  <a:tcPr marL="9525" marR="9525" marT="9525" marB="0" anchor="b"/>
                </a:tc>
                <a:extLst>
                  <a:ext uri="{0D108BD9-81ED-4DB2-BD59-A6C34878D82A}">
                    <a16:rowId xmlns:a16="http://schemas.microsoft.com/office/drawing/2014/main" val="2997419265"/>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Götene</a:t>
                      </a: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54 %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66 %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72 %</a:t>
                      </a:r>
                    </a:p>
                  </a:txBody>
                  <a:tcPr marL="9525" marR="9525" marT="9525" marB="0" anchor="b"/>
                </a:tc>
                <a:extLst>
                  <a:ext uri="{0D108BD9-81ED-4DB2-BD59-A6C34878D82A}">
                    <a16:rowId xmlns:a16="http://schemas.microsoft.com/office/drawing/2014/main" val="2458507890"/>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Herrljunga</a:t>
                      </a: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71 %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68 %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54 %</a:t>
                      </a:r>
                    </a:p>
                  </a:txBody>
                  <a:tcPr marL="9525" marR="9525" marT="9525" marB="0" anchor="b"/>
                </a:tc>
                <a:extLst>
                  <a:ext uri="{0D108BD9-81ED-4DB2-BD59-A6C34878D82A}">
                    <a16:rowId xmlns:a16="http://schemas.microsoft.com/office/drawing/2014/main" val="596460270"/>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Hjo</a:t>
                      </a: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84 %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76 %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77 %</a:t>
                      </a:r>
                    </a:p>
                  </a:txBody>
                  <a:tcPr marL="9525" marR="9525" marT="9525" marB="0" anchor="b"/>
                </a:tc>
                <a:extLst>
                  <a:ext uri="{0D108BD9-81ED-4DB2-BD59-A6C34878D82A}">
                    <a16:rowId xmlns:a16="http://schemas.microsoft.com/office/drawing/2014/main" val="4143710954"/>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Härryda</a:t>
                      </a: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65 %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64 %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61 %</a:t>
                      </a:r>
                    </a:p>
                  </a:txBody>
                  <a:tcPr marL="9525" marR="9525" marT="9525" marB="0" anchor="b"/>
                </a:tc>
                <a:extLst>
                  <a:ext uri="{0D108BD9-81ED-4DB2-BD59-A6C34878D82A}">
                    <a16:rowId xmlns:a16="http://schemas.microsoft.com/office/drawing/2014/main" val="689666831"/>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Karlsborg</a:t>
                      </a: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89 %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87 %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93 %</a:t>
                      </a:r>
                    </a:p>
                  </a:txBody>
                  <a:tcPr marL="9525" marR="9525" marT="9525" marB="0" anchor="b"/>
                </a:tc>
                <a:extLst>
                  <a:ext uri="{0D108BD9-81ED-4DB2-BD59-A6C34878D82A}">
                    <a16:rowId xmlns:a16="http://schemas.microsoft.com/office/drawing/2014/main" val="907645359"/>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Kungälv</a:t>
                      </a: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54 %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47 %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57 %</a:t>
                      </a:r>
                    </a:p>
                  </a:txBody>
                  <a:tcPr marL="9525" marR="9525" marT="9525" marB="0" anchor="b"/>
                </a:tc>
                <a:extLst>
                  <a:ext uri="{0D108BD9-81ED-4DB2-BD59-A6C34878D82A}">
                    <a16:rowId xmlns:a16="http://schemas.microsoft.com/office/drawing/2014/main" val="3024995705"/>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Lerum</a:t>
                      </a: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70 %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49 %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62 %</a:t>
                      </a:r>
                    </a:p>
                  </a:txBody>
                  <a:tcPr marL="9525" marR="9525" marT="9525" marB="0" anchor="b"/>
                </a:tc>
                <a:extLst>
                  <a:ext uri="{0D108BD9-81ED-4DB2-BD59-A6C34878D82A}">
                    <a16:rowId xmlns:a16="http://schemas.microsoft.com/office/drawing/2014/main" val="720141360"/>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Lidköping</a:t>
                      </a: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71 %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62 %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74 %</a:t>
                      </a:r>
                    </a:p>
                  </a:txBody>
                  <a:tcPr marL="9525" marR="9525" marT="9525" marB="0" anchor="b"/>
                </a:tc>
                <a:extLst>
                  <a:ext uri="{0D108BD9-81ED-4DB2-BD59-A6C34878D82A}">
                    <a16:rowId xmlns:a16="http://schemas.microsoft.com/office/drawing/2014/main" val="1764688223"/>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Lilla Edet</a:t>
                      </a: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56 %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54 %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61 %</a:t>
                      </a:r>
                    </a:p>
                  </a:txBody>
                  <a:tcPr marL="9525" marR="9525" marT="9525" marB="0" anchor="b"/>
                </a:tc>
                <a:extLst>
                  <a:ext uri="{0D108BD9-81ED-4DB2-BD59-A6C34878D82A}">
                    <a16:rowId xmlns:a16="http://schemas.microsoft.com/office/drawing/2014/main" val="2424050705"/>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Lysekil</a:t>
                      </a: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47 %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52 %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54 %</a:t>
                      </a:r>
                    </a:p>
                  </a:txBody>
                  <a:tcPr marL="9525" marR="9525" marT="9525" marB="0" anchor="b"/>
                </a:tc>
                <a:extLst>
                  <a:ext uri="{0D108BD9-81ED-4DB2-BD59-A6C34878D82A}">
                    <a16:rowId xmlns:a16="http://schemas.microsoft.com/office/drawing/2014/main" val="1250223608"/>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Mariestad</a:t>
                      </a: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76 %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88 %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75 %</a:t>
                      </a:r>
                    </a:p>
                  </a:txBody>
                  <a:tcPr marL="9525" marR="9525" marT="9525" marB="0" anchor="b"/>
                </a:tc>
                <a:extLst>
                  <a:ext uri="{0D108BD9-81ED-4DB2-BD59-A6C34878D82A}">
                    <a16:rowId xmlns:a16="http://schemas.microsoft.com/office/drawing/2014/main" val="533586349"/>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Mark</a:t>
                      </a: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83 %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74 %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75 %</a:t>
                      </a:r>
                    </a:p>
                  </a:txBody>
                  <a:tcPr marL="9525" marR="9525" marT="9525" marB="0" anchor="b"/>
                </a:tc>
                <a:extLst>
                  <a:ext uri="{0D108BD9-81ED-4DB2-BD59-A6C34878D82A}">
                    <a16:rowId xmlns:a16="http://schemas.microsoft.com/office/drawing/2014/main" val="2855373681"/>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Mellerud</a:t>
                      </a: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70 %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67 %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65 %</a:t>
                      </a:r>
                    </a:p>
                  </a:txBody>
                  <a:tcPr marL="9525" marR="9525" marT="9525" marB="0" anchor="b"/>
                </a:tc>
                <a:extLst>
                  <a:ext uri="{0D108BD9-81ED-4DB2-BD59-A6C34878D82A}">
                    <a16:rowId xmlns:a16="http://schemas.microsoft.com/office/drawing/2014/main" val="3673608678"/>
                  </a:ext>
                </a:extLst>
              </a:tr>
              <a:tr h="190800">
                <a:tc>
                  <a:txBody>
                    <a:bodyPr/>
                    <a:lstStyle/>
                    <a:p>
                      <a:pPr algn="l" fontAlgn="b"/>
                      <a:r>
                        <a:rPr lang="sv-SE" sz="1200" u="none" strike="noStrike" dirty="0">
                          <a:effectLst/>
                        </a:rPr>
                        <a:t>Munkedal</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39 %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52 %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52 %</a:t>
                      </a:r>
                    </a:p>
                  </a:txBody>
                  <a:tcPr marL="9525" marR="9525" marT="9525" marB="0" anchor="b"/>
                </a:tc>
                <a:extLst>
                  <a:ext uri="{0D108BD9-81ED-4DB2-BD59-A6C34878D82A}">
                    <a16:rowId xmlns:a16="http://schemas.microsoft.com/office/drawing/2014/main" val="3663074575"/>
                  </a:ext>
                </a:extLst>
              </a:tr>
            </a:tbl>
          </a:graphicData>
        </a:graphic>
      </p:graphicFrame>
      <p:sp>
        <p:nvSpPr>
          <p:cNvPr id="8" name="Rubrik 7">
            <a:extLst>
              <a:ext uri="{FF2B5EF4-FFF2-40B4-BE49-F238E27FC236}">
                <a16:creationId xmlns:a16="http://schemas.microsoft.com/office/drawing/2014/main" id="{EA2E504F-A31A-4F11-B4B0-09B32E1BC446}"/>
              </a:ext>
            </a:extLst>
          </p:cNvPr>
          <p:cNvSpPr>
            <a:spLocks noGrp="1"/>
          </p:cNvSpPr>
          <p:nvPr>
            <p:ph type="title"/>
          </p:nvPr>
        </p:nvSpPr>
        <p:spPr>
          <a:xfrm>
            <a:off x="838200" y="27704"/>
            <a:ext cx="10515600" cy="1325563"/>
          </a:xfrm>
        </p:spPr>
        <p:txBody>
          <a:bodyPr>
            <a:normAutofit/>
          </a:bodyPr>
          <a:lstStyle/>
          <a:p>
            <a:r>
              <a:rPr lang="sv-SE" sz="2900" dirty="0">
                <a:latin typeface="Calibri" panose="020F0502020204030204" pitchFamily="34" charset="0"/>
                <a:cs typeface="Times New Roman" panose="02020603050405020304" pitchFamily="18" charset="0"/>
              </a:rPr>
              <a:t>Andel patienter(%) som skrivits ut från slutenvården den dag </a:t>
            </a:r>
            <a:br>
              <a:rPr lang="sv-SE" sz="2900" dirty="0">
                <a:latin typeface="Calibri" panose="020F0502020204030204" pitchFamily="34" charset="0"/>
                <a:cs typeface="Times New Roman" panose="02020603050405020304" pitchFamily="18" charset="0"/>
              </a:rPr>
            </a:br>
            <a:r>
              <a:rPr lang="sv-SE" sz="2900" dirty="0">
                <a:latin typeface="Calibri" panose="020F0502020204030204" pitchFamily="34" charset="0"/>
                <a:cs typeface="Times New Roman" panose="02020603050405020304" pitchFamily="18" charset="0"/>
              </a:rPr>
              <a:t>de blir utskrivningsklara, </a:t>
            </a:r>
            <a:r>
              <a:rPr lang="sv-SE" sz="2800" dirty="0">
                <a:latin typeface="Calibri" panose="020F0502020204030204" pitchFamily="34" charset="0"/>
                <a:ea typeface="Calibri" panose="020F0502020204030204" pitchFamily="34" charset="0"/>
                <a:cs typeface="Times New Roman" panose="02020603050405020304" pitchFamily="18" charset="0"/>
              </a:rPr>
              <a:t>januari – mars 2023</a:t>
            </a:r>
            <a:endParaRPr lang="sv-SE" sz="2900" dirty="0">
              <a:latin typeface="Calibri" panose="020F0502020204030204" pitchFamily="34" charset="0"/>
              <a:cs typeface="Times New Roman" panose="02020603050405020304" pitchFamily="18" charset="0"/>
            </a:endParaRPr>
          </a:p>
        </p:txBody>
      </p:sp>
      <p:sp>
        <p:nvSpPr>
          <p:cNvPr id="2" name="textruta 1">
            <a:extLst>
              <a:ext uri="{FF2B5EF4-FFF2-40B4-BE49-F238E27FC236}">
                <a16:creationId xmlns:a16="http://schemas.microsoft.com/office/drawing/2014/main" id="{8D44A067-6B89-44BD-A510-1DCA61ACF2AA}"/>
              </a:ext>
            </a:extLst>
          </p:cNvPr>
          <p:cNvSpPr txBox="1"/>
          <p:nvPr/>
        </p:nvSpPr>
        <p:spPr>
          <a:xfrm>
            <a:off x="9492222" y="1502229"/>
            <a:ext cx="2699778" cy="769441"/>
          </a:xfrm>
          <a:prstGeom prst="rect">
            <a:avLst/>
          </a:prstGeom>
          <a:noFill/>
        </p:spPr>
        <p:txBody>
          <a:bodyPr wrap="none" rtlCol="0">
            <a:spAutoFit/>
          </a:bodyPr>
          <a:lstStyle/>
          <a:p>
            <a:r>
              <a:rPr lang="sv-SE" sz="1100" b="1" dirty="0"/>
              <a:t>Exempel:</a:t>
            </a:r>
            <a:r>
              <a:rPr lang="sv-SE" sz="1100" dirty="0"/>
              <a:t> </a:t>
            </a:r>
            <a:r>
              <a:rPr lang="sv-SE" sz="1100" b="1" dirty="0"/>
              <a:t>66% </a:t>
            </a:r>
            <a:r>
              <a:rPr lang="sv-SE" sz="1100" dirty="0"/>
              <a:t>av patienterna från </a:t>
            </a:r>
            <a:r>
              <a:rPr lang="sv-SE" sz="1100" b="1" dirty="0"/>
              <a:t>Skövde</a:t>
            </a:r>
            <a:br>
              <a:rPr lang="sv-SE" sz="1100" dirty="0"/>
            </a:br>
            <a:r>
              <a:rPr lang="sv-SE" sz="1100" dirty="0"/>
              <a:t>skrevs ut från slutenvården samma dag som</a:t>
            </a:r>
            <a:br>
              <a:rPr lang="sv-SE" sz="1100" dirty="0"/>
            </a:br>
            <a:r>
              <a:rPr lang="sv-SE" sz="1100" dirty="0"/>
              <a:t>de blev utskrivningsklara, under </a:t>
            </a:r>
            <a:r>
              <a:rPr lang="sv-SE" sz="1100" b="1" dirty="0"/>
              <a:t>mars</a:t>
            </a:r>
            <a:br>
              <a:rPr lang="sv-SE" sz="1100" b="1" dirty="0"/>
            </a:br>
            <a:r>
              <a:rPr lang="sv-SE" sz="1100" dirty="0"/>
              <a:t>månad. </a:t>
            </a:r>
            <a:endParaRPr lang="sv-SE" dirty="0"/>
          </a:p>
        </p:txBody>
      </p:sp>
    </p:spTree>
    <p:extLst>
      <p:ext uri="{BB962C8B-B14F-4D97-AF65-F5344CB8AC3E}">
        <p14:creationId xmlns:p14="http://schemas.microsoft.com/office/powerpoint/2010/main" val="14405489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ruta 5">
            <a:extLst>
              <a:ext uri="{FF2B5EF4-FFF2-40B4-BE49-F238E27FC236}">
                <a16:creationId xmlns:a16="http://schemas.microsoft.com/office/drawing/2014/main" id="{CCC80341-4759-4AA2-A179-7621865F74FC}"/>
              </a:ext>
            </a:extLst>
          </p:cNvPr>
          <p:cNvSpPr txBox="1"/>
          <p:nvPr/>
        </p:nvSpPr>
        <p:spPr>
          <a:xfrm>
            <a:off x="9384266" y="2892750"/>
            <a:ext cx="2792752" cy="1585049"/>
          </a:xfrm>
          <a:prstGeom prst="rect">
            <a:avLst/>
          </a:prstGeom>
          <a:noFill/>
        </p:spPr>
        <p:txBody>
          <a:bodyPr wrap="none" rtlCol="0">
            <a:spAutoFit/>
          </a:bodyPr>
          <a:lstStyle/>
          <a:p>
            <a:r>
              <a:rPr lang="sv-SE" sz="1100" b="1" dirty="0"/>
              <a:t>Exempel: </a:t>
            </a:r>
            <a:r>
              <a:rPr lang="sv-SE" sz="1100" dirty="0"/>
              <a:t>För </a:t>
            </a:r>
            <a:r>
              <a:rPr lang="sv-SE" sz="1100" b="1" dirty="0"/>
              <a:t>Skövde</a:t>
            </a:r>
            <a:r>
              <a:rPr lang="sv-SE" sz="1100" dirty="0"/>
              <a:t> skrevs </a:t>
            </a:r>
            <a:r>
              <a:rPr lang="sv-SE" sz="1100" b="1" dirty="0"/>
              <a:t>63% </a:t>
            </a:r>
            <a:r>
              <a:rPr lang="sv-SE" sz="1100" dirty="0"/>
              <a:t>av patienter</a:t>
            </a:r>
            <a:br>
              <a:rPr lang="sv-SE" sz="1100" dirty="0"/>
            </a:br>
            <a:r>
              <a:rPr lang="sv-SE" sz="1100" dirty="0"/>
              <a:t>ut samma dag som de var utskrivningsklara</a:t>
            </a:r>
          </a:p>
          <a:p>
            <a:r>
              <a:rPr lang="sv-SE" sz="1100" dirty="0"/>
              <a:t>i </a:t>
            </a:r>
            <a:r>
              <a:rPr lang="sv-SE" sz="1100" b="1" dirty="0"/>
              <a:t>mars, </a:t>
            </a:r>
            <a:r>
              <a:rPr lang="sv-SE" sz="1100" dirty="0"/>
              <a:t>inom somatik.</a:t>
            </a:r>
            <a:endParaRPr lang="sv-SE" sz="1100" b="1" dirty="0"/>
          </a:p>
          <a:p>
            <a:endParaRPr lang="sv-SE" sz="1100" b="1" dirty="0"/>
          </a:p>
          <a:p>
            <a:endParaRPr lang="sv-SE" sz="1100" b="1" dirty="0"/>
          </a:p>
          <a:p>
            <a:endParaRPr lang="sv-SE" sz="1100" dirty="0"/>
          </a:p>
          <a:p>
            <a:endParaRPr lang="sv-SE" sz="1100" dirty="0"/>
          </a:p>
          <a:p>
            <a:endParaRPr lang="sv-SE" sz="1000" dirty="0"/>
          </a:p>
          <a:p>
            <a:endParaRPr lang="sv-SE" sz="1000" dirty="0"/>
          </a:p>
        </p:txBody>
      </p:sp>
      <p:cxnSp>
        <p:nvCxnSpPr>
          <p:cNvPr id="7" name="Rak pilkoppling 6" descr="Pil pekar på exempel">
            <a:extLst>
              <a:ext uri="{FF2B5EF4-FFF2-40B4-BE49-F238E27FC236}">
                <a16:creationId xmlns:a16="http://schemas.microsoft.com/office/drawing/2014/main" id="{0BDF6075-A1A8-4597-9432-5B97F4CE5D80}"/>
              </a:ext>
            </a:extLst>
          </p:cNvPr>
          <p:cNvCxnSpPr>
            <a:cxnSpLocks/>
          </p:cNvCxnSpPr>
          <p:nvPr/>
        </p:nvCxnSpPr>
        <p:spPr>
          <a:xfrm flipH="1" flipV="1">
            <a:off x="9243146" y="2609563"/>
            <a:ext cx="1153111" cy="2831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5" name="Tabell 4">
            <a:extLst>
              <a:ext uri="{FF2B5EF4-FFF2-40B4-BE49-F238E27FC236}">
                <a16:creationId xmlns:a16="http://schemas.microsoft.com/office/drawing/2014/main" id="{B47083A4-5D3D-4B71-B1AD-981A8E5AF754}"/>
              </a:ext>
            </a:extLst>
          </p:cNvPr>
          <p:cNvGraphicFramePr>
            <a:graphicFrameLocks noGrp="1"/>
          </p:cNvGraphicFramePr>
          <p:nvPr>
            <p:extLst>
              <p:ext uri="{D42A27DB-BD31-4B8C-83A1-F6EECF244321}">
                <p14:modId xmlns:p14="http://schemas.microsoft.com/office/powerpoint/2010/main" val="1891007919"/>
              </p:ext>
            </p:extLst>
          </p:nvPr>
        </p:nvGraphicFramePr>
        <p:xfrm>
          <a:off x="5643146" y="1348540"/>
          <a:ext cx="3600000" cy="5426392"/>
        </p:xfrm>
        <a:graphic>
          <a:graphicData uri="http://schemas.openxmlformats.org/drawingml/2006/table">
            <a:tbl>
              <a:tblPr firstRow="1">
                <a:tableStyleId>{5C22544A-7EE6-4342-B048-85BDC9FD1C3A}</a:tableStyleId>
              </a:tblPr>
              <a:tblGrid>
                <a:gridCol w="1332000">
                  <a:extLst>
                    <a:ext uri="{9D8B030D-6E8A-4147-A177-3AD203B41FA5}">
                      <a16:colId xmlns:a16="http://schemas.microsoft.com/office/drawing/2014/main" val="502167274"/>
                    </a:ext>
                  </a:extLst>
                </a:gridCol>
                <a:gridCol w="756000">
                  <a:extLst>
                    <a:ext uri="{9D8B030D-6E8A-4147-A177-3AD203B41FA5}">
                      <a16:colId xmlns:a16="http://schemas.microsoft.com/office/drawing/2014/main" val="4178596774"/>
                    </a:ext>
                  </a:extLst>
                </a:gridCol>
                <a:gridCol w="756000">
                  <a:extLst>
                    <a:ext uri="{9D8B030D-6E8A-4147-A177-3AD203B41FA5}">
                      <a16:colId xmlns:a16="http://schemas.microsoft.com/office/drawing/2014/main" val="4081966675"/>
                    </a:ext>
                  </a:extLst>
                </a:gridCol>
                <a:gridCol w="756000">
                  <a:extLst>
                    <a:ext uri="{9D8B030D-6E8A-4147-A177-3AD203B41FA5}">
                      <a16:colId xmlns:a16="http://schemas.microsoft.com/office/drawing/2014/main" val="3088091172"/>
                    </a:ext>
                  </a:extLst>
                </a:gridCol>
              </a:tblGrid>
              <a:tr h="423862">
                <a:tc>
                  <a:txBody>
                    <a:bodyPr/>
                    <a:lstStyle/>
                    <a:p>
                      <a:pPr algn="l" fontAlgn="b"/>
                      <a:r>
                        <a:rPr lang="sv-SE" sz="1200" b="1" u="none" strike="noStrike" dirty="0">
                          <a:effectLst/>
                        </a:rPr>
                        <a:t>Slutenvårdsärenden i SAMSA</a:t>
                      </a:r>
                      <a:endParaRPr lang="sv-SE" sz="1200" b="1" i="0" u="none" strike="noStrike" dirty="0">
                        <a:solidFill>
                          <a:srgbClr val="000000"/>
                        </a:solidFill>
                        <a:effectLst/>
                        <a:latin typeface="Calibri" panose="020F0502020204030204" pitchFamily="34" charset="0"/>
                      </a:endParaRPr>
                    </a:p>
                  </a:txBody>
                  <a:tcPr marL="7064" marR="7064" marT="7064" marB="0" anchor="b"/>
                </a:tc>
                <a:tc>
                  <a:txBody>
                    <a:bodyPr/>
                    <a:lstStyle/>
                    <a:p>
                      <a:pPr marL="0" algn="ctr" defTabSz="914400" rtl="0" eaLnBrk="1" fontAlgn="b" latinLnBrk="0" hangingPunct="1"/>
                      <a:r>
                        <a:rPr lang="sv-SE" sz="1200" b="1" u="none" strike="noStrike" kern="1200" dirty="0">
                          <a:solidFill>
                            <a:schemeClr val="bg1"/>
                          </a:solidFill>
                          <a:effectLst/>
                          <a:latin typeface="+mn-lt"/>
                          <a:ea typeface="+mn-ea"/>
                          <a:cs typeface="+mn-cs"/>
                        </a:rPr>
                        <a:t>Jan</a:t>
                      </a:r>
                    </a:p>
                    <a:p>
                      <a:pPr marL="0" algn="ctr" defTabSz="914400" rtl="0" eaLnBrk="1" fontAlgn="b" latinLnBrk="0" hangingPunct="1"/>
                      <a:r>
                        <a:rPr lang="sv-SE" sz="1200" b="1" u="none" strike="noStrike" kern="1200" dirty="0">
                          <a:solidFill>
                            <a:schemeClr val="bg1"/>
                          </a:solidFill>
                          <a:effectLst/>
                          <a:latin typeface="+mn-lt"/>
                          <a:ea typeface="+mn-ea"/>
                          <a:cs typeface="+mn-cs"/>
                        </a:rPr>
                        <a:t>2023</a:t>
                      </a:r>
                    </a:p>
                  </a:txBody>
                  <a:tcPr marL="7064" marR="7064" marT="7064" marB="0" anchor="b"/>
                </a:tc>
                <a:tc>
                  <a:txBody>
                    <a:bodyPr/>
                    <a:lstStyle/>
                    <a:p>
                      <a:pPr marL="0" algn="ctr" defTabSz="914400" rtl="0" eaLnBrk="1" fontAlgn="b" latinLnBrk="0" hangingPunct="1"/>
                      <a:r>
                        <a:rPr lang="sv-SE" sz="1200" b="1" u="none" strike="noStrike" kern="1200" dirty="0">
                          <a:solidFill>
                            <a:schemeClr val="bg1"/>
                          </a:solidFill>
                          <a:effectLst/>
                          <a:latin typeface="+mn-lt"/>
                          <a:ea typeface="+mn-ea"/>
                          <a:cs typeface="+mn-cs"/>
                        </a:rPr>
                        <a:t>Feb</a:t>
                      </a:r>
                    </a:p>
                    <a:p>
                      <a:pPr marL="0" algn="ctr" defTabSz="914400" rtl="0" eaLnBrk="1" fontAlgn="b" latinLnBrk="0" hangingPunct="1"/>
                      <a:r>
                        <a:rPr lang="sv-SE" sz="1200" b="1" u="none" strike="noStrike" kern="1200" dirty="0">
                          <a:solidFill>
                            <a:schemeClr val="bg1"/>
                          </a:solidFill>
                          <a:effectLst/>
                          <a:latin typeface="+mn-lt"/>
                          <a:ea typeface="+mn-ea"/>
                          <a:cs typeface="+mn-cs"/>
                        </a:rPr>
                        <a:t>2023</a:t>
                      </a:r>
                    </a:p>
                  </a:txBody>
                  <a:tcPr marL="7064" marR="7064" marT="7064" marB="0" anchor="b"/>
                </a:tc>
                <a:tc>
                  <a:txBody>
                    <a:bodyPr/>
                    <a:lstStyle/>
                    <a:p>
                      <a:pPr marL="0" algn="ctr" defTabSz="914400" rtl="0" eaLnBrk="1" fontAlgn="b" latinLnBrk="0" hangingPunct="1"/>
                      <a:r>
                        <a:rPr lang="sv-SE" sz="1200" b="1" u="none" strike="noStrike" kern="1200" dirty="0">
                          <a:solidFill>
                            <a:schemeClr val="bg1"/>
                          </a:solidFill>
                          <a:effectLst/>
                          <a:latin typeface="+mn-lt"/>
                          <a:ea typeface="+mn-ea"/>
                          <a:cs typeface="+mn-cs"/>
                        </a:rPr>
                        <a:t>Mars</a:t>
                      </a:r>
                    </a:p>
                    <a:p>
                      <a:pPr marL="0" algn="ctr" defTabSz="914400" rtl="0" eaLnBrk="1" fontAlgn="b" latinLnBrk="0" hangingPunct="1"/>
                      <a:r>
                        <a:rPr lang="sv-SE" sz="1200" b="1" u="none" strike="noStrike" kern="1200" dirty="0">
                          <a:solidFill>
                            <a:schemeClr val="bg1"/>
                          </a:solidFill>
                          <a:effectLst/>
                          <a:latin typeface="+mn-lt"/>
                          <a:ea typeface="+mn-ea"/>
                          <a:cs typeface="+mn-cs"/>
                        </a:rPr>
                        <a:t>2023</a:t>
                      </a:r>
                    </a:p>
                  </a:txBody>
                  <a:tcPr marL="7064" marR="7064" marT="7064" marB="0" anchor="b"/>
                </a:tc>
                <a:extLst>
                  <a:ext uri="{0D108BD9-81ED-4DB2-BD59-A6C34878D82A}">
                    <a16:rowId xmlns:a16="http://schemas.microsoft.com/office/drawing/2014/main" val="295509544"/>
                  </a:ext>
                </a:extLst>
              </a:tr>
              <a:tr h="141287">
                <a:tc>
                  <a:txBody>
                    <a:bodyPr/>
                    <a:lstStyle/>
                    <a:p>
                      <a:pPr algn="l" fontAlgn="b"/>
                      <a:r>
                        <a:rPr lang="sv-SE" sz="1200" u="none" strike="noStrike" dirty="0">
                          <a:effectLst/>
                        </a:rPr>
                        <a:t>Mölndal</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58 %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63 %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62 %</a:t>
                      </a:r>
                    </a:p>
                  </a:txBody>
                  <a:tcPr marL="9525" marR="9525" marT="9525" marB="0" anchor="b"/>
                </a:tc>
                <a:extLst>
                  <a:ext uri="{0D108BD9-81ED-4DB2-BD59-A6C34878D82A}">
                    <a16:rowId xmlns:a16="http://schemas.microsoft.com/office/drawing/2014/main" val="3969748439"/>
                  </a:ext>
                </a:extLst>
              </a:tr>
              <a:tr h="141287">
                <a:tc>
                  <a:txBody>
                    <a:bodyPr/>
                    <a:lstStyle/>
                    <a:p>
                      <a:pPr algn="l" fontAlgn="b"/>
                      <a:r>
                        <a:rPr lang="sv-SE" sz="1200" u="none" strike="noStrike" dirty="0">
                          <a:effectLst/>
                        </a:rPr>
                        <a:t>Orust</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45 %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51 %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49 %</a:t>
                      </a:r>
                    </a:p>
                  </a:txBody>
                  <a:tcPr marL="9525" marR="9525" marT="9525" marB="0" anchor="b"/>
                </a:tc>
                <a:extLst>
                  <a:ext uri="{0D108BD9-81ED-4DB2-BD59-A6C34878D82A}">
                    <a16:rowId xmlns:a16="http://schemas.microsoft.com/office/drawing/2014/main" val="2399703856"/>
                  </a:ext>
                </a:extLst>
              </a:tr>
              <a:tr h="141287">
                <a:tc>
                  <a:txBody>
                    <a:bodyPr/>
                    <a:lstStyle/>
                    <a:p>
                      <a:pPr algn="l" fontAlgn="b"/>
                      <a:r>
                        <a:rPr lang="sv-SE" sz="1200" u="none" strike="noStrike" dirty="0">
                          <a:effectLst/>
                        </a:rPr>
                        <a:t>Partille</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57 %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51 %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62 %</a:t>
                      </a:r>
                    </a:p>
                  </a:txBody>
                  <a:tcPr marL="9525" marR="9525" marT="9525" marB="0" anchor="b"/>
                </a:tc>
                <a:extLst>
                  <a:ext uri="{0D108BD9-81ED-4DB2-BD59-A6C34878D82A}">
                    <a16:rowId xmlns:a16="http://schemas.microsoft.com/office/drawing/2014/main" val="2040989485"/>
                  </a:ext>
                </a:extLst>
              </a:tr>
              <a:tr h="141287">
                <a:tc>
                  <a:txBody>
                    <a:bodyPr/>
                    <a:lstStyle/>
                    <a:p>
                      <a:pPr algn="l" fontAlgn="b"/>
                      <a:r>
                        <a:rPr lang="sv-SE" sz="1200" u="none" strike="noStrike" dirty="0">
                          <a:effectLst/>
                        </a:rPr>
                        <a:t>Skara</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53 %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62 %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60 %</a:t>
                      </a:r>
                    </a:p>
                  </a:txBody>
                  <a:tcPr marL="9525" marR="9525" marT="9525" marB="0" anchor="b"/>
                </a:tc>
                <a:extLst>
                  <a:ext uri="{0D108BD9-81ED-4DB2-BD59-A6C34878D82A}">
                    <a16:rowId xmlns:a16="http://schemas.microsoft.com/office/drawing/2014/main" val="1712468697"/>
                  </a:ext>
                </a:extLst>
              </a:tr>
              <a:tr h="141287">
                <a:tc>
                  <a:txBody>
                    <a:bodyPr/>
                    <a:lstStyle/>
                    <a:p>
                      <a:pPr algn="l" fontAlgn="b"/>
                      <a:r>
                        <a:rPr lang="sv-SE" sz="1200" u="none" strike="noStrike" dirty="0">
                          <a:effectLst/>
                        </a:rPr>
                        <a:t>Skövde</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74 %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56 %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63 %</a:t>
                      </a:r>
                    </a:p>
                  </a:txBody>
                  <a:tcPr marL="9525" marR="9525" marT="9525" marB="0" anchor="b"/>
                </a:tc>
                <a:extLst>
                  <a:ext uri="{0D108BD9-81ED-4DB2-BD59-A6C34878D82A}">
                    <a16:rowId xmlns:a16="http://schemas.microsoft.com/office/drawing/2014/main" val="3686709470"/>
                  </a:ext>
                </a:extLst>
              </a:tr>
              <a:tr h="141287">
                <a:tc>
                  <a:txBody>
                    <a:bodyPr/>
                    <a:lstStyle/>
                    <a:p>
                      <a:pPr algn="l" fontAlgn="b"/>
                      <a:r>
                        <a:rPr lang="sv-SE" sz="1200" u="none" strike="noStrike" dirty="0">
                          <a:effectLst/>
                        </a:rPr>
                        <a:t>Sotenäs</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28 %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71 %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46 %</a:t>
                      </a:r>
                    </a:p>
                  </a:txBody>
                  <a:tcPr marL="9525" marR="9525" marT="9525" marB="0" anchor="b"/>
                </a:tc>
                <a:extLst>
                  <a:ext uri="{0D108BD9-81ED-4DB2-BD59-A6C34878D82A}">
                    <a16:rowId xmlns:a16="http://schemas.microsoft.com/office/drawing/2014/main" val="1471686421"/>
                  </a:ext>
                </a:extLst>
              </a:tr>
              <a:tr h="141287">
                <a:tc>
                  <a:txBody>
                    <a:bodyPr/>
                    <a:lstStyle/>
                    <a:p>
                      <a:pPr algn="l" fontAlgn="b"/>
                      <a:r>
                        <a:rPr lang="sv-SE" sz="1200" u="none" strike="noStrike" dirty="0">
                          <a:effectLst/>
                        </a:rPr>
                        <a:t>Stenungsund</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46 %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46 %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52 %</a:t>
                      </a:r>
                    </a:p>
                  </a:txBody>
                  <a:tcPr marL="9525" marR="9525" marT="9525" marB="0" anchor="b"/>
                </a:tc>
                <a:extLst>
                  <a:ext uri="{0D108BD9-81ED-4DB2-BD59-A6C34878D82A}">
                    <a16:rowId xmlns:a16="http://schemas.microsoft.com/office/drawing/2014/main" val="2307548186"/>
                  </a:ext>
                </a:extLst>
              </a:tr>
              <a:tr h="141287">
                <a:tc>
                  <a:txBody>
                    <a:bodyPr/>
                    <a:lstStyle/>
                    <a:p>
                      <a:pPr algn="l" fontAlgn="b"/>
                      <a:r>
                        <a:rPr lang="sv-SE" sz="1200" u="none" strike="noStrike" dirty="0">
                          <a:effectLst/>
                        </a:rPr>
                        <a:t>Strömstad</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43 %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62 %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54 %</a:t>
                      </a:r>
                    </a:p>
                  </a:txBody>
                  <a:tcPr marL="9525" marR="9525" marT="9525" marB="0" anchor="b"/>
                </a:tc>
                <a:extLst>
                  <a:ext uri="{0D108BD9-81ED-4DB2-BD59-A6C34878D82A}">
                    <a16:rowId xmlns:a16="http://schemas.microsoft.com/office/drawing/2014/main" val="1231876726"/>
                  </a:ext>
                </a:extLst>
              </a:tr>
              <a:tr h="141287">
                <a:tc>
                  <a:txBody>
                    <a:bodyPr/>
                    <a:lstStyle/>
                    <a:p>
                      <a:pPr algn="l" fontAlgn="b"/>
                      <a:r>
                        <a:rPr lang="sv-SE" sz="1200" u="none" strike="noStrike" dirty="0">
                          <a:effectLst/>
                        </a:rPr>
                        <a:t>Svenljunga</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59 %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84 %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81 %</a:t>
                      </a:r>
                    </a:p>
                  </a:txBody>
                  <a:tcPr marL="9525" marR="9525" marT="9525" marB="0" anchor="b"/>
                </a:tc>
                <a:extLst>
                  <a:ext uri="{0D108BD9-81ED-4DB2-BD59-A6C34878D82A}">
                    <a16:rowId xmlns:a16="http://schemas.microsoft.com/office/drawing/2014/main" val="1862568106"/>
                  </a:ext>
                </a:extLst>
              </a:tr>
              <a:tr h="141287">
                <a:tc>
                  <a:txBody>
                    <a:bodyPr/>
                    <a:lstStyle/>
                    <a:p>
                      <a:pPr algn="l" fontAlgn="b"/>
                      <a:r>
                        <a:rPr lang="sv-SE" sz="1200" u="none" strike="noStrike" dirty="0">
                          <a:effectLst/>
                        </a:rPr>
                        <a:t>Tanum</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55 %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47 %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64 %</a:t>
                      </a:r>
                    </a:p>
                  </a:txBody>
                  <a:tcPr marL="9525" marR="9525" marT="9525" marB="0" anchor="b"/>
                </a:tc>
                <a:extLst>
                  <a:ext uri="{0D108BD9-81ED-4DB2-BD59-A6C34878D82A}">
                    <a16:rowId xmlns:a16="http://schemas.microsoft.com/office/drawing/2014/main" val="3228878908"/>
                  </a:ext>
                </a:extLst>
              </a:tr>
              <a:tr h="141287">
                <a:tc>
                  <a:txBody>
                    <a:bodyPr/>
                    <a:lstStyle/>
                    <a:p>
                      <a:pPr algn="l" fontAlgn="b"/>
                      <a:r>
                        <a:rPr lang="sv-SE" sz="1200" u="none" strike="noStrike" dirty="0">
                          <a:effectLst/>
                        </a:rPr>
                        <a:t>Tibro</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74 %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52 %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56 %</a:t>
                      </a:r>
                    </a:p>
                  </a:txBody>
                  <a:tcPr marL="9525" marR="9525" marT="9525" marB="0" anchor="b"/>
                </a:tc>
                <a:extLst>
                  <a:ext uri="{0D108BD9-81ED-4DB2-BD59-A6C34878D82A}">
                    <a16:rowId xmlns:a16="http://schemas.microsoft.com/office/drawing/2014/main" val="1890155872"/>
                  </a:ext>
                </a:extLst>
              </a:tr>
              <a:tr h="141287">
                <a:tc>
                  <a:txBody>
                    <a:bodyPr/>
                    <a:lstStyle/>
                    <a:p>
                      <a:pPr algn="l" fontAlgn="b"/>
                      <a:r>
                        <a:rPr lang="sv-SE" sz="1200" u="none" strike="noStrike" dirty="0">
                          <a:effectLst/>
                        </a:rPr>
                        <a:t>Tidaholm</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71 %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68 %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50 %</a:t>
                      </a:r>
                    </a:p>
                  </a:txBody>
                  <a:tcPr marL="9525" marR="9525" marT="9525" marB="0" anchor="b"/>
                </a:tc>
                <a:extLst>
                  <a:ext uri="{0D108BD9-81ED-4DB2-BD59-A6C34878D82A}">
                    <a16:rowId xmlns:a16="http://schemas.microsoft.com/office/drawing/2014/main" val="1093143948"/>
                  </a:ext>
                </a:extLst>
              </a:tr>
              <a:tr h="141287">
                <a:tc>
                  <a:txBody>
                    <a:bodyPr/>
                    <a:lstStyle/>
                    <a:p>
                      <a:pPr algn="l" fontAlgn="b"/>
                      <a:r>
                        <a:rPr lang="sv-SE" sz="1200" u="none" strike="noStrike" dirty="0">
                          <a:effectLst/>
                        </a:rPr>
                        <a:t>Tjörn</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52 %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44 %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55 %</a:t>
                      </a:r>
                    </a:p>
                  </a:txBody>
                  <a:tcPr marL="9525" marR="9525" marT="9525" marB="0" anchor="b"/>
                </a:tc>
                <a:extLst>
                  <a:ext uri="{0D108BD9-81ED-4DB2-BD59-A6C34878D82A}">
                    <a16:rowId xmlns:a16="http://schemas.microsoft.com/office/drawing/2014/main" val="3470232309"/>
                  </a:ext>
                </a:extLst>
              </a:tr>
              <a:tr h="141287">
                <a:tc>
                  <a:txBody>
                    <a:bodyPr/>
                    <a:lstStyle/>
                    <a:p>
                      <a:pPr algn="l" fontAlgn="b"/>
                      <a:r>
                        <a:rPr lang="sv-SE" sz="1200" u="none" strike="noStrike" dirty="0">
                          <a:effectLst/>
                        </a:rPr>
                        <a:t>Tranemo</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75 %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96 %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85 %</a:t>
                      </a:r>
                    </a:p>
                  </a:txBody>
                  <a:tcPr marL="9525" marR="9525" marT="9525" marB="0" anchor="b"/>
                </a:tc>
                <a:extLst>
                  <a:ext uri="{0D108BD9-81ED-4DB2-BD59-A6C34878D82A}">
                    <a16:rowId xmlns:a16="http://schemas.microsoft.com/office/drawing/2014/main" val="2118413092"/>
                  </a:ext>
                </a:extLst>
              </a:tr>
              <a:tr h="141287">
                <a:tc>
                  <a:txBody>
                    <a:bodyPr/>
                    <a:lstStyle/>
                    <a:p>
                      <a:pPr algn="l" fontAlgn="b"/>
                      <a:r>
                        <a:rPr lang="sv-SE" sz="1200" u="none" strike="noStrike" dirty="0">
                          <a:effectLst/>
                        </a:rPr>
                        <a:t>Trollhättan</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42 %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47 %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47 %</a:t>
                      </a:r>
                    </a:p>
                  </a:txBody>
                  <a:tcPr marL="9525" marR="9525" marT="9525" marB="0" anchor="b"/>
                </a:tc>
                <a:extLst>
                  <a:ext uri="{0D108BD9-81ED-4DB2-BD59-A6C34878D82A}">
                    <a16:rowId xmlns:a16="http://schemas.microsoft.com/office/drawing/2014/main" val="4169986"/>
                  </a:ext>
                </a:extLst>
              </a:tr>
              <a:tr h="141287">
                <a:tc>
                  <a:txBody>
                    <a:bodyPr/>
                    <a:lstStyle/>
                    <a:p>
                      <a:pPr algn="l" fontAlgn="b"/>
                      <a:r>
                        <a:rPr lang="sv-SE" sz="1200" u="none" strike="noStrike" dirty="0">
                          <a:effectLst/>
                        </a:rPr>
                        <a:t>Töreboda</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85 %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86 %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83 %</a:t>
                      </a:r>
                    </a:p>
                  </a:txBody>
                  <a:tcPr marL="9525" marR="9525" marT="9525" marB="0" anchor="b"/>
                </a:tc>
                <a:extLst>
                  <a:ext uri="{0D108BD9-81ED-4DB2-BD59-A6C34878D82A}">
                    <a16:rowId xmlns:a16="http://schemas.microsoft.com/office/drawing/2014/main" val="1396337972"/>
                  </a:ext>
                </a:extLst>
              </a:tr>
              <a:tr h="141287">
                <a:tc>
                  <a:txBody>
                    <a:bodyPr/>
                    <a:lstStyle/>
                    <a:p>
                      <a:pPr algn="l" fontAlgn="b"/>
                      <a:r>
                        <a:rPr lang="sv-SE" sz="1200" u="none" strike="noStrike" dirty="0">
                          <a:effectLst/>
                        </a:rPr>
                        <a:t>Uddevalla</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46 %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42 %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45 %</a:t>
                      </a:r>
                    </a:p>
                  </a:txBody>
                  <a:tcPr marL="9525" marR="9525" marT="9525" marB="0" anchor="b"/>
                </a:tc>
                <a:extLst>
                  <a:ext uri="{0D108BD9-81ED-4DB2-BD59-A6C34878D82A}">
                    <a16:rowId xmlns:a16="http://schemas.microsoft.com/office/drawing/2014/main" val="3261562352"/>
                  </a:ext>
                </a:extLst>
              </a:tr>
              <a:tr h="141287">
                <a:tc>
                  <a:txBody>
                    <a:bodyPr/>
                    <a:lstStyle/>
                    <a:p>
                      <a:pPr algn="l" fontAlgn="b"/>
                      <a:r>
                        <a:rPr lang="sv-SE" sz="1200" u="none" strike="noStrike" dirty="0">
                          <a:effectLst/>
                        </a:rPr>
                        <a:t>Ulricehamn</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79 %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77 %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71 %</a:t>
                      </a:r>
                    </a:p>
                  </a:txBody>
                  <a:tcPr marL="9525" marR="9525" marT="9525" marB="0" anchor="b"/>
                </a:tc>
                <a:extLst>
                  <a:ext uri="{0D108BD9-81ED-4DB2-BD59-A6C34878D82A}">
                    <a16:rowId xmlns:a16="http://schemas.microsoft.com/office/drawing/2014/main" val="3208094568"/>
                  </a:ext>
                </a:extLst>
              </a:tr>
              <a:tr h="141287">
                <a:tc>
                  <a:txBody>
                    <a:bodyPr/>
                    <a:lstStyle/>
                    <a:p>
                      <a:pPr algn="l" fontAlgn="b"/>
                      <a:r>
                        <a:rPr lang="sv-SE" sz="1200" u="none" strike="noStrike" dirty="0">
                          <a:effectLst/>
                        </a:rPr>
                        <a:t>Vara</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80 %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78 %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74 %</a:t>
                      </a:r>
                    </a:p>
                  </a:txBody>
                  <a:tcPr marL="9525" marR="9525" marT="9525" marB="0" anchor="b"/>
                </a:tc>
                <a:extLst>
                  <a:ext uri="{0D108BD9-81ED-4DB2-BD59-A6C34878D82A}">
                    <a16:rowId xmlns:a16="http://schemas.microsoft.com/office/drawing/2014/main" val="2667925924"/>
                  </a:ext>
                </a:extLst>
              </a:tr>
              <a:tr h="141287">
                <a:tc>
                  <a:txBody>
                    <a:bodyPr/>
                    <a:lstStyle/>
                    <a:p>
                      <a:pPr algn="l" fontAlgn="b"/>
                      <a:r>
                        <a:rPr lang="sv-SE" sz="1200" u="none" strike="noStrike" dirty="0">
                          <a:effectLst/>
                        </a:rPr>
                        <a:t>Vårgårda</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49 %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73 %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75 %</a:t>
                      </a:r>
                    </a:p>
                  </a:txBody>
                  <a:tcPr marL="9525" marR="9525" marT="9525" marB="0" anchor="b"/>
                </a:tc>
                <a:extLst>
                  <a:ext uri="{0D108BD9-81ED-4DB2-BD59-A6C34878D82A}">
                    <a16:rowId xmlns:a16="http://schemas.microsoft.com/office/drawing/2014/main" val="393222393"/>
                  </a:ext>
                </a:extLst>
              </a:tr>
              <a:tr h="141287">
                <a:tc>
                  <a:txBody>
                    <a:bodyPr/>
                    <a:lstStyle/>
                    <a:p>
                      <a:pPr algn="l" fontAlgn="b"/>
                      <a:r>
                        <a:rPr lang="sv-SE" sz="1200" u="none" strike="noStrike" dirty="0">
                          <a:effectLst/>
                        </a:rPr>
                        <a:t>Vänersborg</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36 %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47 %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41 %</a:t>
                      </a:r>
                    </a:p>
                  </a:txBody>
                  <a:tcPr marL="9525" marR="9525" marT="9525" marB="0" anchor="b"/>
                </a:tc>
                <a:extLst>
                  <a:ext uri="{0D108BD9-81ED-4DB2-BD59-A6C34878D82A}">
                    <a16:rowId xmlns:a16="http://schemas.microsoft.com/office/drawing/2014/main" val="1858722183"/>
                  </a:ext>
                </a:extLst>
              </a:tr>
              <a:tr h="141287">
                <a:tc>
                  <a:txBody>
                    <a:bodyPr/>
                    <a:lstStyle/>
                    <a:p>
                      <a:pPr algn="l" fontAlgn="b"/>
                      <a:r>
                        <a:rPr lang="sv-SE" sz="1200" u="none" strike="noStrike" dirty="0">
                          <a:effectLst/>
                        </a:rPr>
                        <a:t>X Fiktiv kommun</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100 %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81 %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100 %</a:t>
                      </a:r>
                    </a:p>
                  </a:txBody>
                  <a:tcPr marL="9525" marR="9525" marT="9525" marB="0" anchor="b"/>
                </a:tc>
                <a:extLst>
                  <a:ext uri="{0D108BD9-81ED-4DB2-BD59-A6C34878D82A}">
                    <a16:rowId xmlns:a16="http://schemas.microsoft.com/office/drawing/2014/main" val="1683772091"/>
                  </a:ext>
                </a:extLst>
              </a:tr>
              <a:tr h="141287">
                <a:tc>
                  <a:txBody>
                    <a:bodyPr/>
                    <a:lstStyle/>
                    <a:p>
                      <a:pPr algn="l" fontAlgn="b"/>
                      <a:r>
                        <a:rPr lang="sv-SE" sz="1200" u="none" strike="noStrike" dirty="0">
                          <a:effectLst/>
                        </a:rPr>
                        <a:t>X Ingen kommun</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100 %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98 %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94 %</a:t>
                      </a:r>
                    </a:p>
                  </a:txBody>
                  <a:tcPr marL="9525" marR="9525" marT="9525" marB="0" anchor="b"/>
                </a:tc>
                <a:extLst>
                  <a:ext uri="{0D108BD9-81ED-4DB2-BD59-A6C34878D82A}">
                    <a16:rowId xmlns:a16="http://schemas.microsoft.com/office/drawing/2014/main" val="3352752870"/>
                  </a:ext>
                </a:extLst>
              </a:tr>
              <a:tr h="141287">
                <a:tc>
                  <a:txBody>
                    <a:bodyPr/>
                    <a:lstStyle/>
                    <a:p>
                      <a:pPr algn="l" fontAlgn="b"/>
                      <a:r>
                        <a:rPr lang="sv-SE" sz="1200" u="none" strike="noStrike" dirty="0">
                          <a:effectLst/>
                        </a:rPr>
                        <a:t>Åmål</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34 %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44 %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54 %</a:t>
                      </a:r>
                    </a:p>
                  </a:txBody>
                  <a:tcPr marL="9525" marR="9525" marT="9525" marB="0" anchor="b"/>
                </a:tc>
                <a:extLst>
                  <a:ext uri="{0D108BD9-81ED-4DB2-BD59-A6C34878D82A}">
                    <a16:rowId xmlns:a16="http://schemas.microsoft.com/office/drawing/2014/main" val="4277920251"/>
                  </a:ext>
                </a:extLst>
              </a:tr>
              <a:tr h="141287">
                <a:tc>
                  <a:txBody>
                    <a:bodyPr/>
                    <a:lstStyle/>
                    <a:p>
                      <a:pPr algn="l" fontAlgn="b"/>
                      <a:r>
                        <a:rPr lang="sv-SE" sz="1200" u="none" strike="noStrike" dirty="0">
                          <a:effectLst/>
                        </a:rPr>
                        <a:t>Öckerö</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50 %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59 %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74 %</a:t>
                      </a:r>
                    </a:p>
                  </a:txBody>
                  <a:tcPr marL="9525" marR="9525" marT="9525" marB="0" anchor="b"/>
                </a:tc>
                <a:extLst>
                  <a:ext uri="{0D108BD9-81ED-4DB2-BD59-A6C34878D82A}">
                    <a16:rowId xmlns:a16="http://schemas.microsoft.com/office/drawing/2014/main" val="2823173892"/>
                  </a:ext>
                </a:extLst>
              </a:tr>
              <a:tr h="141287">
                <a:tc>
                  <a:txBody>
                    <a:bodyPr/>
                    <a:lstStyle/>
                    <a:p>
                      <a:pPr algn="l" fontAlgn="b"/>
                      <a:r>
                        <a:rPr lang="sv-SE" sz="1200" b="1" i="0" u="none" strike="noStrike" dirty="0">
                          <a:solidFill>
                            <a:srgbClr val="000000"/>
                          </a:solidFill>
                          <a:effectLst/>
                          <a:latin typeface="Calibri" panose="020F0502020204030204" pitchFamily="34" charset="0"/>
                        </a:rPr>
                        <a:t>Hela regionen</a:t>
                      </a:r>
                    </a:p>
                  </a:txBody>
                  <a:tcPr marL="7064" marR="7064" marT="7064" marB="0" anchor="b"/>
                </a:tc>
                <a:tc>
                  <a:txBody>
                    <a:bodyPr/>
                    <a:lstStyle/>
                    <a:p>
                      <a:pPr algn="ctr" fontAlgn="b"/>
                      <a:r>
                        <a:rPr lang="sv-SE" sz="1200" b="1" i="0" u="none" strike="noStrike" dirty="0">
                          <a:solidFill>
                            <a:srgbClr val="000000"/>
                          </a:solidFill>
                          <a:effectLst/>
                          <a:latin typeface="Calibri" panose="020F0502020204030204" pitchFamily="34" charset="0"/>
                        </a:rPr>
                        <a:t>61 %</a:t>
                      </a:r>
                    </a:p>
                  </a:txBody>
                  <a:tcPr marL="9525" marR="9525" marT="9525" marB="0" anchor="b"/>
                </a:tc>
                <a:tc>
                  <a:txBody>
                    <a:bodyPr/>
                    <a:lstStyle/>
                    <a:p>
                      <a:pPr algn="ctr" fontAlgn="b"/>
                      <a:r>
                        <a:rPr lang="sv-SE" sz="1200" b="1" i="0" u="none" strike="noStrike" dirty="0">
                          <a:solidFill>
                            <a:srgbClr val="000000"/>
                          </a:solidFill>
                          <a:effectLst/>
                          <a:latin typeface="Calibri" panose="020F0502020204030204" pitchFamily="34" charset="0"/>
                        </a:rPr>
                        <a:t>61 %</a:t>
                      </a:r>
                    </a:p>
                  </a:txBody>
                  <a:tcPr marL="9525" marR="9525" marT="9525" marB="0" anchor="b"/>
                </a:tc>
                <a:tc>
                  <a:txBody>
                    <a:bodyPr/>
                    <a:lstStyle/>
                    <a:p>
                      <a:pPr algn="ctr" fontAlgn="b"/>
                      <a:r>
                        <a:rPr lang="sv-SE" sz="1200" b="1" i="0" u="none" strike="noStrike" dirty="0">
                          <a:solidFill>
                            <a:srgbClr val="000000"/>
                          </a:solidFill>
                          <a:effectLst/>
                          <a:latin typeface="Calibri" panose="020F0502020204030204" pitchFamily="34" charset="0"/>
                        </a:rPr>
                        <a:t>62 %</a:t>
                      </a:r>
                    </a:p>
                  </a:txBody>
                  <a:tcPr marL="9525" marR="9525" marT="9525" marB="0" anchor="b"/>
                </a:tc>
                <a:extLst>
                  <a:ext uri="{0D108BD9-81ED-4DB2-BD59-A6C34878D82A}">
                    <a16:rowId xmlns:a16="http://schemas.microsoft.com/office/drawing/2014/main" val="2649650242"/>
                  </a:ext>
                </a:extLst>
              </a:tr>
            </a:tbl>
          </a:graphicData>
        </a:graphic>
      </p:graphicFrame>
      <p:graphicFrame>
        <p:nvGraphicFramePr>
          <p:cNvPr id="4" name="Tabell 3">
            <a:extLst>
              <a:ext uri="{FF2B5EF4-FFF2-40B4-BE49-F238E27FC236}">
                <a16:creationId xmlns:a16="http://schemas.microsoft.com/office/drawing/2014/main" id="{FA498888-804D-472B-8CFC-692FCE5CC2FA}"/>
              </a:ext>
            </a:extLst>
          </p:cNvPr>
          <p:cNvGraphicFramePr>
            <a:graphicFrameLocks noGrp="1"/>
          </p:cNvGraphicFramePr>
          <p:nvPr>
            <p:extLst>
              <p:ext uri="{D42A27DB-BD31-4B8C-83A1-F6EECF244321}">
                <p14:modId xmlns:p14="http://schemas.microsoft.com/office/powerpoint/2010/main" val="3728451018"/>
              </p:ext>
            </p:extLst>
          </p:nvPr>
        </p:nvGraphicFramePr>
        <p:xfrm>
          <a:off x="1510018" y="1350026"/>
          <a:ext cx="3660558" cy="5426392"/>
        </p:xfrm>
        <a:graphic>
          <a:graphicData uri="http://schemas.openxmlformats.org/drawingml/2006/table">
            <a:tbl>
              <a:tblPr firstRow="1">
                <a:tableStyleId>{5C22544A-7EE6-4342-B048-85BDC9FD1C3A}</a:tableStyleId>
              </a:tblPr>
              <a:tblGrid>
                <a:gridCol w="1332000">
                  <a:extLst>
                    <a:ext uri="{9D8B030D-6E8A-4147-A177-3AD203B41FA5}">
                      <a16:colId xmlns:a16="http://schemas.microsoft.com/office/drawing/2014/main" val="812088887"/>
                    </a:ext>
                  </a:extLst>
                </a:gridCol>
                <a:gridCol w="776186">
                  <a:extLst>
                    <a:ext uri="{9D8B030D-6E8A-4147-A177-3AD203B41FA5}">
                      <a16:colId xmlns:a16="http://schemas.microsoft.com/office/drawing/2014/main" val="3233408985"/>
                    </a:ext>
                  </a:extLst>
                </a:gridCol>
                <a:gridCol w="776186">
                  <a:extLst>
                    <a:ext uri="{9D8B030D-6E8A-4147-A177-3AD203B41FA5}">
                      <a16:colId xmlns:a16="http://schemas.microsoft.com/office/drawing/2014/main" val="1189214089"/>
                    </a:ext>
                  </a:extLst>
                </a:gridCol>
                <a:gridCol w="776186">
                  <a:extLst>
                    <a:ext uri="{9D8B030D-6E8A-4147-A177-3AD203B41FA5}">
                      <a16:colId xmlns:a16="http://schemas.microsoft.com/office/drawing/2014/main" val="1420829465"/>
                    </a:ext>
                  </a:extLst>
                </a:gridCol>
              </a:tblGrid>
              <a:tr h="423862">
                <a:tc>
                  <a:txBody>
                    <a:bodyPr/>
                    <a:lstStyle/>
                    <a:p>
                      <a:pPr marL="0" algn="l" defTabSz="914400" rtl="0" eaLnBrk="1" fontAlgn="b" latinLnBrk="0" hangingPunct="1"/>
                      <a:r>
                        <a:rPr lang="sv-SE" sz="1200" b="1" u="none" strike="noStrike" kern="1200" dirty="0">
                          <a:solidFill>
                            <a:schemeClr val="bg1"/>
                          </a:solidFill>
                          <a:effectLst/>
                          <a:latin typeface="+mn-lt"/>
                          <a:ea typeface="+mn-ea"/>
                          <a:cs typeface="+mn-cs"/>
                        </a:rPr>
                        <a:t>Slutenvårdsärenden i SAMSA</a:t>
                      </a:r>
                    </a:p>
                  </a:txBody>
                  <a:tcPr marL="7064" marR="7064" marT="7064" marB="0" anchor="b"/>
                </a:tc>
                <a:tc>
                  <a:txBody>
                    <a:bodyPr/>
                    <a:lstStyle/>
                    <a:p>
                      <a:pPr marL="0" algn="ctr" defTabSz="914400" rtl="0" eaLnBrk="1" fontAlgn="b" latinLnBrk="0" hangingPunct="1"/>
                      <a:r>
                        <a:rPr lang="sv-SE" sz="1200" b="1" u="none" strike="noStrike" kern="1200" dirty="0">
                          <a:solidFill>
                            <a:schemeClr val="bg1"/>
                          </a:solidFill>
                          <a:effectLst/>
                          <a:latin typeface="+mn-lt"/>
                          <a:ea typeface="+mn-ea"/>
                          <a:cs typeface="+mn-cs"/>
                        </a:rPr>
                        <a:t>Jan</a:t>
                      </a:r>
                    </a:p>
                    <a:p>
                      <a:pPr marL="0" algn="ctr" defTabSz="914400" rtl="0" eaLnBrk="1" fontAlgn="b" latinLnBrk="0" hangingPunct="1"/>
                      <a:r>
                        <a:rPr lang="sv-SE" sz="1200" b="1" u="none" strike="noStrike" kern="1200" dirty="0">
                          <a:solidFill>
                            <a:schemeClr val="bg1"/>
                          </a:solidFill>
                          <a:effectLst/>
                          <a:latin typeface="+mn-lt"/>
                          <a:ea typeface="+mn-ea"/>
                          <a:cs typeface="+mn-cs"/>
                        </a:rPr>
                        <a:t>2023</a:t>
                      </a:r>
                    </a:p>
                  </a:txBody>
                  <a:tcPr marL="7064" marR="7064" marT="7064" marB="0" anchor="b"/>
                </a:tc>
                <a:tc>
                  <a:txBody>
                    <a:bodyPr/>
                    <a:lstStyle/>
                    <a:p>
                      <a:pPr marL="0" algn="ctr" defTabSz="914400" rtl="0" eaLnBrk="1" fontAlgn="b" latinLnBrk="0" hangingPunct="1"/>
                      <a:r>
                        <a:rPr lang="sv-SE" sz="1200" b="1" u="none" strike="noStrike" kern="1200" dirty="0">
                          <a:solidFill>
                            <a:schemeClr val="bg1"/>
                          </a:solidFill>
                          <a:effectLst/>
                          <a:latin typeface="+mn-lt"/>
                          <a:ea typeface="+mn-ea"/>
                          <a:cs typeface="+mn-cs"/>
                        </a:rPr>
                        <a:t>Feb</a:t>
                      </a:r>
                    </a:p>
                    <a:p>
                      <a:pPr marL="0" algn="ctr" defTabSz="914400" rtl="0" eaLnBrk="1" fontAlgn="b" latinLnBrk="0" hangingPunct="1"/>
                      <a:r>
                        <a:rPr lang="sv-SE" sz="1200" b="1" u="none" strike="noStrike" kern="1200" dirty="0">
                          <a:solidFill>
                            <a:schemeClr val="bg1"/>
                          </a:solidFill>
                          <a:effectLst/>
                          <a:latin typeface="+mn-lt"/>
                          <a:ea typeface="+mn-ea"/>
                          <a:cs typeface="+mn-cs"/>
                        </a:rPr>
                        <a:t>2023</a:t>
                      </a:r>
                    </a:p>
                  </a:txBody>
                  <a:tcPr marL="7064" marR="7064" marT="7064" marB="0" anchor="b"/>
                </a:tc>
                <a:tc>
                  <a:txBody>
                    <a:bodyPr/>
                    <a:lstStyle/>
                    <a:p>
                      <a:pPr marL="0" algn="ctr" defTabSz="914400" rtl="0" eaLnBrk="1" fontAlgn="b" latinLnBrk="0" hangingPunct="1"/>
                      <a:r>
                        <a:rPr lang="sv-SE" sz="1200" b="1" u="none" strike="noStrike" kern="1200" dirty="0">
                          <a:solidFill>
                            <a:schemeClr val="bg1"/>
                          </a:solidFill>
                          <a:effectLst/>
                          <a:latin typeface="+mn-lt"/>
                          <a:ea typeface="+mn-ea"/>
                          <a:cs typeface="+mn-cs"/>
                        </a:rPr>
                        <a:t>Mars</a:t>
                      </a:r>
                    </a:p>
                    <a:p>
                      <a:pPr marL="0" algn="ctr" defTabSz="914400" rtl="0" eaLnBrk="1" fontAlgn="b" latinLnBrk="0" hangingPunct="1"/>
                      <a:r>
                        <a:rPr lang="sv-SE" sz="1200" b="1" u="none" strike="noStrike" kern="1200" dirty="0">
                          <a:solidFill>
                            <a:schemeClr val="bg1"/>
                          </a:solidFill>
                          <a:effectLst/>
                          <a:latin typeface="+mn-lt"/>
                          <a:ea typeface="+mn-ea"/>
                          <a:cs typeface="+mn-cs"/>
                        </a:rPr>
                        <a:t>2023</a:t>
                      </a:r>
                    </a:p>
                  </a:txBody>
                  <a:tcPr marL="7064" marR="7064" marT="7064" marB="0" anchor="b"/>
                </a:tc>
                <a:extLst>
                  <a:ext uri="{0D108BD9-81ED-4DB2-BD59-A6C34878D82A}">
                    <a16:rowId xmlns:a16="http://schemas.microsoft.com/office/drawing/2014/main" val="4105738095"/>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Ale</a:t>
                      </a: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61 %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50 %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61 %</a:t>
                      </a:r>
                    </a:p>
                  </a:txBody>
                  <a:tcPr marL="9525" marR="9525" marT="9525" marB="0" anchor="b"/>
                </a:tc>
                <a:extLst>
                  <a:ext uri="{0D108BD9-81ED-4DB2-BD59-A6C34878D82A}">
                    <a16:rowId xmlns:a16="http://schemas.microsoft.com/office/drawing/2014/main" val="11451193"/>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Alingsås</a:t>
                      </a: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57 %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54 %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57 %</a:t>
                      </a:r>
                    </a:p>
                  </a:txBody>
                  <a:tcPr marL="9525" marR="9525" marT="9525" marB="0" anchor="b"/>
                </a:tc>
                <a:extLst>
                  <a:ext uri="{0D108BD9-81ED-4DB2-BD59-A6C34878D82A}">
                    <a16:rowId xmlns:a16="http://schemas.microsoft.com/office/drawing/2014/main" val="2199041891"/>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Bengtsfors</a:t>
                      </a: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33 %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38 %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45 %</a:t>
                      </a:r>
                    </a:p>
                  </a:txBody>
                  <a:tcPr marL="9525" marR="9525" marT="9525" marB="0" anchor="b"/>
                </a:tc>
                <a:extLst>
                  <a:ext uri="{0D108BD9-81ED-4DB2-BD59-A6C34878D82A}">
                    <a16:rowId xmlns:a16="http://schemas.microsoft.com/office/drawing/2014/main" val="449577441"/>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Bollebygd</a:t>
                      </a: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56 %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72 %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81 %</a:t>
                      </a:r>
                    </a:p>
                  </a:txBody>
                  <a:tcPr marL="9525" marR="9525" marT="9525" marB="0" anchor="b"/>
                </a:tc>
                <a:extLst>
                  <a:ext uri="{0D108BD9-81ED-4DB2-BD59-A6C34878D82A}">
                    <a16:rowId xmlns:a16="http://schemas.microsoft.com/office/drawing/2014/main" val="793404180"/>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Borås</a:t>
                      </a: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68 %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69 %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66 %</a:t>
                      </a:r>
                    </a:p>
                  </a:txBody>
                  <a:tcPr marL="9525" marR="9525" marT="9525" marB="0" anchor="b"/>
                </a:tc>
                <a:extLst>
                  <a:ext uri="{0D108BD9-81ED-4DB2-BD59-A6C34878D82A}">
                    <a16:rowId xmlns:a16="http://schemas.microsoft.com/office/drawing/2014/main" val="1257628783"/>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Dals-Ed</a:t>
                      </a: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65 %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80 %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60 %</a:t>
                      </a:r>
                    </a:p>
                  </a:txBody>
                  <a:tcPr marL="9525" marR="9525" marT="9525" marB="0" anchor="b"/>
                </a:tc>
                <a:extLst>
                  <a:ext uri="{0D108BD9-81ED-4DB2-BD59-A6C34878D82A}">
                    <a16:rowId xmlns:a16="http://schemas.microsoft.com/office/drawing/2014/main" val="432302471"/>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Essunga</a:t>
                      </a: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73 %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46 %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67 %</a:t>
                      </a:r>
                    </a:p>
                  </a:txBody>
                  <a:tcPr marL="9525" marR="9525" marT="9525" marB="0" anchor="b"/>
                </a:tc>
                <a:extLst>
                  <a:ext uri="{0D108BD9-81ED-4DB2-BD59-A6C34878D82A}">
                    <a16:rowId xmlns:a16="http://schemas.microsoft.com/office/drawing/2014/main" val="1202618650"/>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Falköping</a:t>
                      </a: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60 %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71 %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70 %</a:t>
                      </a:r>
                    </a:p>
                  </a:txBody>
                  <a:tcPr marL="9525" marR="9525" marT="9525" marB="0" anchor="b"/>
                </a:tc>
                <a:extLst>
                  <a:ext uri="{0D108BD9-81ED-4DB2-BD59-A6C34878D82A}">
                    <a16:rowId xmlns:a16="http://schemas.microsoft.com/office/drawing/2014/main" val="1466819773"/>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Färgelanda</a:t>
                      </a: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31 %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13 %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42 %</a:t>
                      </a:r>
                    </a:p>
                  </a:txBody>
                  <a:tcPr marL="9525" marR="9525" marT="9525" marB="0" anchor="b"/>
                </a:tc>
                <a:extLst>
                  <a:ext uri="{0D108BD9-81ED-4DB2-BD59-A6C34878D82A}">
                    <a16:rowId xmlns:a16="http://schemas.microsoft.com/office/drawing/2014/main" val="3926079687"/>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Grästorp</a:t>
                      </a: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87 %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38 %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69 %</a:t>
                      </a:r>
                    </a:p>
                  </a:txBody>
                  <a:tcPr marL="9525" marR="9525" marT="9525" marB="0" anchor="b"/>
                </a:tc>
                <a:extLst>
                  <a:ext uri="{0D108BD9-81ED-4DB2-BD59-A6C34878D82A}">
                    <a16:rowId xmlns:a16="http://schemas.microsoft.com/office/drawing/2014/main" val="488807697"/>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Gullspång</a:t>
                      </a: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71 %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73 %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57 %</a:t>
                      </a:r>
                    </a:p>
                  </a:txBody>
                  <a:tcPr marL="9525" marR="9525" marT="9525" marB="0" anchor="b"/>
                </a:tc>
                <a:extLst>
                  <a:ext uri="{0D108BD9-81ED-4DB2-BD59-A6C34878D82A}">
                    <a16:rowId xmlns:a16="http://schemas.microsoft.com/office/drawing/2014/main" val="2525816026"/>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Göteborg</a:t>
                      </a: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61 %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64 %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59 %</a:t>
                      </a:r>
                    </a:p>
                  </a:txBody>
                  <a:tcPr marL="9525" marR="9525" marT="9525" marB="0" anchor="b"/>
                </a:tc>
                <a:extLst>
                  <a:ext uri="{0D108BD9-81ED-4DB2-BD59-A6C34878D82A}">
                    <a16:rowId xmlns:a16="http://schemas.microsoft.com/office/drawing/2014/main" val="2997419265"/>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Götene</a:t>
                      </a: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50 %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63 %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70 %</a:t>
                      </a:r>
                    </a:p>
                  </a:txBody>
                  <a:tcPr marL="9525" marR="9525" marT="9525" marB="0" anchor="b"/>
                </a:tc>
                <a:extLst>
                  <a:ext uri="{0D108BD9-81ED-4DB2-BD59-A6C34878D82A}">
                    <a16:rowId xmlns:a16="http://schemas.microsoft.com/office/drawing/2014/main" val="2458507890"/>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Herrljunga</a:t>
                      </a: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69 %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65 %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50 %</a:t>
                      </a:r>
                    </a:p>
                  </a:txBody>
                  <a:tcPr marL="9525" marR="9525" marT="9525" marB="0" anchor="b"/>
                </a:tc>
                <a:extLst>
                  <a:ext uri="{0D108BD9-81ED-4DB2-BD59-A6C34878D82A}">
                    <a16:rowId xmlns:a16="http://schemas.microsoft.com/office/drawing/2014/main" val="596460270"/>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Hjo</a:t>
                      </a: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83 %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78 %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79 %</a:t>
                      </a:r>
                    </a:p>
                  </a:txBody>
                  <a:tcPr marL="9525" marR="9525" marT="9525" marB="0" anchor="b"/>
                </a:tc>
                <a:extLst>
                  <a:ext uri="{0D108BD9-81ED-4DB2-BD59-A6C34878D82A}">
                    <a16:rowId xmlns:a16="http://schemas.microsoft.com/office/drawing/2014/main" val="4143710954"/>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Härryda</a:t>
                      </a: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61 %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63 %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61 %</a:t>
                      </a:r>
                    </a:p>
                  </a:txBody>
                  <a:tcPr marL="9525" marR="9525" marT="9525" marB="0" anchor="b"/>
                </a:tc>
                <a:extLst>
                  <a:ext uri="{0D108BD9-81ED-4DB2-BD59-A6C34878D82A}">
                    <a16:rowId xmlns:a16="http://schemas.microsoft.com/office/drawing/2014/main" val="689666831"/>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Karlsborg</a:t>
                      </a: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88 %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86 %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96 %</a:t>
                      </a:r>
                    </a:p>
                  </a:txBody>
                  <a:tcPr marL="9525" marR="9525" marT="9525" marB="0" anchor="b"/>
                </a:tc>
                <a:extLst>
                  <a:ext uri="{0D108BD9-81ED-4DB2-BD59-A6C34878D82A}">
                    <a16:rowId xmlns:a16="http://schemas.microsoft.com/office/drawing/2014/main" val="907645359"/>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Kungälv</a:t>
                      </a: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52 %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42 %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53 %</a:t>
                      </a:r>
                    </a:p>
                  </a:txBody>
                  <a:tcPr marL="9525" marR="9525" marT="9525" marB="0" anchor="b"/>
                </a:tc>
                <a:extLst>
                  <a:ext uri="{0D108BD9-81ED-4DB2-BD59-A6C34878D82A}">
                    <a16:rowId xmlns:a16="http://schemas.microsoft.com/office/drawing/2014/main" val="3024995705"/>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Lerum</a:t>
                      </a: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69 %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46 %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62 %</a:t>
                      </a:r>
                    </a:p>
                  </a:txBody>
                  <a:tcPr marL="9525" marR="9525" marT="9525" marB="0" anchor="b"/>
                </a:tc>
                <a:extLst>
                  <a:ext uri="{0D108BD9-81ED-4DB2-BD59-A6C34878D82A}">
                    <a16:rowId xmlns:a16="http://schemas.microsoft.com/office/drawing/2014/main" val="720141360"/>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Lidköping</a:t>
                      </a: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68 %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60 %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72 %</a:t>
                      </a:r>
                    </a:p>
                  </a:txBody>
                  <a:tcPr marL="9525" marR="9525" marT="9525" marB="0" anchor="b"/>
                </a:tc>
                <a:extLst>
                  <a:ext uri="{0D108BD9-81ED-4DB2-BD59-A6C34878D82A}">
                    <a16:rowId xmlns:a16="http://schemas.microsoft.com/office/drawing/2014/main" val="1764688223"/>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Lilla Edet</a:t>
                      </a: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54 %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46 %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58 %</a:t>
                      </a:r>
                    </a:p>
                  </a:txBody>
                  <a:tcPr marL="9525" marR="9525" marT="9525" marB="0" anchor="b"/>
                </a:tc>
                <a:extLst>
                  <a:ext uri="{0D108BD9-81ED-4DB2-BD59-A6C34878D82A}">
                    <a16:rowId xmlns:a16="http://schemas.microsoft.com/office/drawing/2014/main" val="2424050705"/>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Lysekil</a:t>
                      </a: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38 %</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43 %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48 %</a:t>
                      </a:r>
                    </a:p>
                  </a:txBody>
                  <a:tcPr marL="9525" marR="9525" marT="9525" marB="0" anchor="b"/>
                </a:tc>
                <a:extLst>
                  <a:ext uri="{0D108BD9-81ED-4DB2-BD59-A6C34878D82A}">
                    <a16:rowId xmlns:a16="http://schemas.microsoft.com/office/drawing/2014/main" val="1250223608"/>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Mariestad</a:t>
                      </a: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78 %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86 %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74 %</a:t>
                      </a:r>
                    </a:p>
                  </a:txBody>
                  <a:tcPr marL="9525" marR="9525" marT="9525" marB="0" anchor="b"/>
                </a:tc>
                <a:extLst>
                  <a:ext uri="{0D108BD9-81ED-4DB2-BD59-A6C34878D82A}">
                    <a16:rowId xmlns:a16="http://schemas.microsoft.com/office/drawing/2014/main" val="533586349"/>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Mark</a:t>
                      </a: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81 %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72 %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74 %</a:t>
                      </a:r>
                    </a:p>
                  </a:txBody>
                  <a:tcPr marL="9525" marR="9525" marT="9525" marB="0" anchor="b"/>
                </a:tc>
                <a:extLst>
                  <a:ext uri="{0D108BD9-81ED-4DB2-BD59-A6C34878D82A}">
                    <a16:rowId xmlns:a16="http://schemas.microsoft.com/office/drawing/2014/main" val="2855373681"/>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Mellerud</a:t>
                      </a: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67 %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59 %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63 %</a:t>
                      </a:r>
                    </a:p>
                  </a:txBody>
                  <a:tcPr marL="9525" marR="9525" marT="9525" marB="0" anchor="b"/>
                </a:tc>
                <a:extLst>
                  <a:ext uri="{0D108BD9-81ED-4DB2-BD59-A6C34878D82A}">
                    <a16:rowId xmlns:a16="http://schemas.microsoft.com/office/drawing/2014/main" val="3673608678"/>
                  </a:ext>
                </a:extLst>
              </a:tr>
              <a:tr h="190800">
                <a:tc>
                  <a:txBody>
                    <a:bodyPr/>
                    <a:lstStyle/>
                    <a:p>
                      <a:pPr algn="l" fontAlgn="b"/>
                      <a:r>
                        <a:rPr lang="sv-SE" sz="1200" u="none" strike="noStrike" dirty="0">
                          <a:effectLst/>
                        </a:rPr>
                        <a:t>Munkedal</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29 %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48 %</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43 %</a:t>
                      </a:r>
                    </a:p>
                  </a:txBody>
                  <a:tcPr marL="9525" marR="9525" marT="9525" marB="0" anchor="b"/>
                </a:tc>
                <a:extLst>
                  <a:ext uri="{0D108BD9-81ED-4DB2-BD59-A6C34878D82A}">
                    <a16:rowId xmlns:a16="http://schemas.microsoft.com/office/drawing/2014/main" val="1020031552"/>
                  </a:ext>
                </a:extLst>
              </a:tr>
            </a:tbl>
          </a:graphicData>
        </a:graphic>
      </p:graphicFrame>
      <p:sp>
        <p:nvSpPr>
          <p:cNvPr id="8" name="Rubrik 1">
            <a:extLst>
              <a:ext uri="{FF2B5EF4-FFF2-40B4-BE49-F238E27FC236}">
                <a16:creationId xmlns:a16="http://schemas.microsoft.com/office/drawing/2014/main" id="{4C06EBEF-7003-45AC-8328-9AD294DD2B33}"/>
              </a:ext>
            </a:extLst>
          </p:cNvPr>
          <p:cNvSpPr>
            <a:spLocks noGrp="1"/>
          </p:cNvSpPr>
          <p:nvPr>
            <p:ph type="title"/>
          </p:nvPr>
        </p:nvSpPr>
        <p:spPr>
          <a:xfrm>
            <a:off x="1390613" y="-118617"/>
            <a:ext cx="10515600" cy="1325563"/>
          </a:xfrm>
        </p:spPr>
        <p:txBody>
          <a:bodyPr>
            <a:normAutofit/>
          </a:bodyPr>
          <a:lstStyle/>
          <a:p>
            <a:r>
              <a:rPr lang="sv-SE" sz="2900" dirty="0">
                <a:latin typeface="Calibri" panose="020F0502020204030204" pitchFamily="34" charset="0"/>
                <a:ea typeface="Calibri" panose="020F0502020204030204" pitchFamily="34" charset="0"/>
                <a:cs typeface="Times New Roman" panose="02020603050405020304" pitchFamily="18" charset="0"/>
              </a:rPr>
              <a:t>Andel patienter(%) som skrivits ut från slutenvården den dag </a:t>
            </a:r>
            <a:br>
              <a:rPr lang="sv-SE" sz="2900" dirty="0">
                <a:latin typeface="Calibri" panose="020F0502020204030204" pitchFamily="34" charset="0"/>
                <a:ea typeface="Calibri" panose="020F0502020204030204" pitchFamily="34" charset="0"/>
                <a:cs typeface="Times New Roman" panose="02020603050405020304" pitchFamily="18" charset="0"/>
              </a:rPr>
            </a:br>
            <a:r>
              <a:rPr lang="sv-SE" sz="2900" dirty="0">
                <a:latin typeface="Calibri" panose="020F0502020204030204" pitchFamily="34" charset="0"/>
                <a:ea typeface="Calibri" panose="020F0502020204030204" pitchFamily="34" charset="0"/>
                <a:cs typeface="Times New Roman" panose="02020603050405020304" pitchFamily="18" charset="0"/>
              </a:rPr>
              <a:t>de blir utskrivningsklara, </a:t>
            </a:r>
            <a:r>
              <a:rPr lang="sv-SE" sz="2800" dirty="0">
                <a:latin typeface="Calibri" panose="020F0502020204030204" pitchFamily="34" charset="0"/>
                <a:ea typeface="Calibri" panose="020F0502020204030204" pitchFamily="34" charset="0"/>
                <a:cs typeface="Times New Roman" panose="02020603050405020304" pitchFamily="18" charset="0"/>
              </a:rPr>
              <a:t>januari – mars 2023</a:t>
            </a:r>
            <a:r>
              <a:rPr lang="sv-SE" sz="2900" dirty="0">
                <a:latin typeface="Calibri" panose="020F0502020204030204" pitchFamily="34" charset="0"/>
                <a:ea typeface="Calibri" panose="020F0502020204030204" pitchFamily="34" charset="0"/>
                <a:cs typeface="Times New Roman" panose="02020603050405020304" pitchFamily="18" charset="0"/>
              </a:rPr>
              <a:t>, </a:t>
            </a:r>
            <a:r>
              <a:rPr lang="sv-SE" sz="2900" dirty="0">
                <a:solidFill>
                  <a:srgbClr val="FF0000"/>
                </a:solidFill>
                <a:latin typeface="Calibri" panose="020F0502020204030204" pitchFamily="34" charset="0"/>
                <a:ea typeface="Calibri" panose="020F0502020204030204" pitchFamily="34" charset="0"/>
                <a:cs typeface="Times New Roman" panose="02020603050405020304" pitchFamily="18" charset="0"/>
              </a:rPr>
              <a:t>Somatik</a:t>
            </a:r>
            <a:endParaRPr lang="sv-SE" sz="2900" dirty="0"/>
          </a:p>
        </p:txBody>
      </p:sp>
    </p:spTree>
    <p:extLst>
      <p:ext uri="{BB962C8B-B14F-4D97-AF65-F5344CB8AC3E}">
        <p14:creationId xmlns:p14="http://schemas.microsoft.com/office/powerpoint/2010/main" val="24317341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ktangel 1"/>
          <p:cNvSpPr/>
          <p:nvPr/>
        </p:nvSpPr>
        <p:spPr>
          <a:xfrm>
            <a:off x="2244090" y="1313693"/>
            <a:ext cx="9022624" cy="5170646"/>
          </a:xfrm>
          <a:prstGeom prst="rect">
            <a:avLst/>
          </a:prstGeom>
        </p:spPr>
        <p:txBody>
          <a:bodyPr wrap="square">
            <a:spAutoFit/>
          </a:bodyPr>
          <a:lstStyle/>
          <a:p>
            <a:pPr marL="285750" indent="-285750">
              <a:buFont typeface="Arial" panose="020B0604020202020204" pitchFamily="34" charset="0"/>
              <a:buChar char="•"/>
            </a:pPr>
            <a:r>
              <a:rPr lang="sv-SE" sz="2200" dirty="0"/>
              <a:t>Stärka den enskildes rätt till en trygg och effektiv utskrivning</a:t>
            </a:r>
            <a:br>
              <a:rPr lang="sv-SE" sz="2200" dirty="0"/>
            </a:br>
            <a:endParaRPr lang="sv-SE" sz="2200" dirty="0"/>
          </a:p>
          <a:p>
            <a:pPr marL="285750" indent="-285750">
              <a:buFont typeface="Arial" panose="020B0604020202020204" pitchFamily="34" charset="0"/>
              <a:buChar char="•"/>
            </a:pPr>
            <a:r>
              <a:rPr lang="sv-SE" sz="2200" dirty="0"/>
              <a:t>Arbetet ska vara tillitsskapande och utgå ifrån den enskildes behov </a:t>
            </a:r>
            <a:br>
              <a:rPr lang="sv-SE" sz="2200" dirty="0"/>
            </a:br>
            <a:endParaRPr lang="sv-SE" sz="2200" dirty="0"/>
          </a:p>
          <a:p>
            <a:pPr marL="285750" indent="-285750">
              <a:buFont typeface="Arial" panose="020B0604020202020204" pitchFamily="34" charset="0"/>
              <a:buChar char="•"/>
            </a:pPr>
            <a:r>
              <a:rPr lang="sv-SE" sz="2200" dirty="0"/>
              <a:t>Personer som inte längre har behov av slutenvårdens resurser ska omgående kunna skrivas ut därifrån, på ett tryggt och säkert sätt</a:t>
            </a:r>
            <a:br>
              <a:rPr lang="sv-SE" sz="2200" dirty="0"/>
            </a:br>
            <a:endParaRPr lang="sv-SE" sz="2200" dirty="0"/>
          </a:p>
          <a:p>
            <a:pPr marL="285750" indent="-285750">
              <a:buFont typeface="Arial" panose="020B0604020202020204" pitchFamily="34" charset="0"/>
              <a:buChar char="•"/>
            </a:pPr>
            <a:r>
              <a:rPr lang="sv-SE" sz="2200" dirty="0"/>
              <a:t>Antalet dagar som enskilda är kvar inom slutenvården efter att de bedömts som utskrivningsklara ska minska</a:t>
            </a:r>
          </a:p>
          <a:p>
            <a:endParaRPr lang="sv-SE" sz="2200" dirty="0"/>
          </a:p>
          <a:p>
            <a:pPr marL="285750" indent="-285750">
              <a:buFont typeface="Arial" panose="020B0604020202020204" pitchFamily="34" charset="0"/>
              <a:buChar char="•"/>
            </a:pPr>
            <a:r>
              <a:rPr lang="sv-SE" sz="2200" dirty="0"/>
              <a:t>De personer som efter utskrivning har behov insatser från båda huvudmännen ska erbjudas en SIP</a:t>
            </a:r>
            <a:br>
              <a:rPr lang="sv-SE" sz="2200" dirty="0"/>
            </a:br>
            <a:endParaRPr lang="sv-SE" sz="2200" dirty="0"/>
          </a:p>
          <a:p>
            <a:pPr marL="285750" indent="-285750">
              <a:buFont typeface="Arial" panose="020B0604020202020204" pitchFamily="34" charset="0"/>
              <a:buChar char="•"/>
            </a:pPr>
            <a:r>
              <a:rPr lang="sv-SE" sz="2200" dirty="0"/>
              <a:t>Stödja och utveckla arbetet med SIP i Västra Götaland, för att tillse att alla personer med behov av en SIP erbjuds att sådan upprättas.</a:t>
            </a:r>
            <a:endParaRPr lang="sv-SE" dirty="0"/>
          </a:p>
        </p:txBody>
      </p:sp>
      <p:sp>
        <p:nvSpPr>
          <p:cNvPr id="5" name="Rubrik 4">
            <a:extLst>
              <a:ext uri="{FF2B5EF4-FFF2-40B4-BE49-F238E27FC236}">
                <a16:creationId xmlns:a16="http://schemas.microsoft.com/office/drawing/2014/main" id="{F1FDE650-90F1-46A7-944A-8AFAEDE2ACB4}"/>
              </a:ext>
            </a:extLst>
          </p:cNvPr>
          <p:cNvSpPr>
            <a:spLocks noGrp="1"/>
          </p:cNvSpPr>
          <p:nvPr>
            <p:ph type="title"/>
          </p:nvPr>
        </p:nvSpPr>
        <p:spPr>
          <a:xfrm>
            <a:off x="2244090" y="196320"/>
            <a:ext cx="10515600" cy="1325563"/>
          </a:xfrm>
        </p:spPr>
        <p:txBody>
          <a:bodyPr/>
          <a:lstStyle/>
          <a:p>
            <a:r>
              <a:rPr lang="sv-SE" dirty="0"/>
              <a:t>Gemensam målsättning</a:t>
            </a:r>
          </a:p>
        </p:txBody>
      </p:sp>
    </p:spTree>
    <p:extLst>
      <p:ext uri="{BB962C8B-B14F-4D97-AF65-F5344CB8AC3E}">
        <p14:creationId xmlns:p14="http://schemas.microsoft.com/office/powerpoint/2010/main" val="17490855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ruta 5">
            <a:extLst>
              <a:ext uri="{FF2B5EF4-FFF2-40B4-BE49-F238E27FC236}">
                <a16:creationId xmlns:a16="http://schemas.microsoft.com/office/drawing/2014/main" id="{69DC2676-F706-4657-8F6D-8984BC085402}"/>
              </a:ext>
            </a:extLst>
          </p:cNvPr>
          <p:cNvSpPr txBox="1"/>
          <p:nvPr/>
        </p:nvSpPr>
        <p:spPr>
          <a:xfrm>
            <a:off x="9320701" y="2752436"/>
            <a:ext cx="2871299" cy="2769989"/>
          </a:xfrm>
          <a:prstGeom prst="rect">
            <a:avLst/>
          </a:prstGeom>
          <a:noFill/>
        </p:spPr>
        <p:txBody>
          <a:bodyPr wrap="none" lIns="91440" tIns="45720" rIns="91440" bIns="45720" rtlCol="0" anchor="t">
            <a:spAutoFit/>
          </a:bodyPr>
          <a:lstStyle/>
          <a:p>
            <a:r>
              <a:rPr lang="sv-SE" sz="1100" b="1" dirty="0"/>
              <a:t>Exempel: </a:t>
            </a:r>
            <a:r>
              <a:rPr lang="sv-SE" sz="1100" dirty="0"/>
              <a:t>För </a:t>
            </a:r>
            <a:r>
              <a:rPr lang="sv-SE" sz="1100" b="1" dirty="0"/>
              <a:t>Skövde</a:t>
            </a:r>
            <a:r>
              <a:rPr lang="sv-SE" sz="1100" dirty="0"/>
              <a:t> skrevs </a:t>
            </a:r>
            <a:r>
              <a:rPr lang="sv-SE" sz="1100" b="1" dirty="0"/>
              <a:t>18 av 21 </a:t>
            </a:r>
            <a:r>
              <a:rPr lang="sv-SE" sz="1100" dirty="0"/>
              <a:t>patienter</a:t>
            </a:r>
            <a:br>
              <a:rPr lang="sv-SE" sz="1100" dirty="0"/>
            </a:br>
            <a:r>
              <a:rPr lang="sv-SE" sz="1100" dirty="0"/>
              <a:t>ut samma dag som de var utskrivningsklara</a:t>
            </a:r>
          </a:p>
          <a:p>
            <a:r>
              <a:rPr lang="sv-SE" sz="1100" dirty="0"/>
              <a:t>i </a:t>
            </a:r>
            <a:r>
              <a:rPr lang="sv-SE" sz="1100" b="1" dirty="0"/>
              <a:t>mars, </a:t>
            </a:r>
            <a:r>
              <a:rPr lang="sv-SE" sz="1100" dirty="0"/>
              <a:t>inom psykiatrin.</a:t>
            </a:r>
            <a:endParaRPr lang="sv-SE" sz="1100" b="1" dirty="0"/>
          </a:p>
          <a:p>
            <a:endParaRPr lang="sv-SE" sz="1100" b="1" dirty="0"/>
          </a:p>
          <a:p>
            <a:endParaRPr lang="sv-SE" sz="1100" b="1" dirty="0"/>
          </a:p>
          <a:p>
            <a:r>
              <a:rPr lang="sv-SE" sz="1100" b="1" dirty="0"/>
              <a:t>Notera:</a:t>
            </a:r>
            <a:r>
              <a:rPr lang="sv-SE" sz="1100" dirty="0"/>
              <a:t> </a:t>
            </a:r>
          </a:p>
          <a:p>
            <a:r>
              <a:rPr lang="sv-SE" sz="1100" dirty="0"/>
              <a:t>Asterisk (*) markerar att färre än 5 psykiatri-</a:t>
            </a:r>
            <a:br>
              <a:rPr lang="sv-SE" sz="1100" dirty="0"/>
            </a:br>
            <a:r>
              <a:rPr lang="sv-SE" sz="1100" dirty="0"/>
              <a:t>ärenden/patienter blev utskrivna under </a:t>
            </a:r>
            <a:br>
              <a:rPr lang="sv-SE" sz="1100" dirty="0"/>
            </a:br>
            <a:r>
              <a:rPr lang="sv-SE" sz="1100" dirty="0"/>
              <a:t>månaden. </a:t>
            </a:r>
          </a:p>
          <a:p>
            <a:endParaRPr lang="sv-SE" sz="1100" dirty="0"/>
          </a:p>
          <a:p>
            <a:r>
              <a:rPr lang="sv-SE" sz="1100" dirty="0"/>
              <a:t>Blankt visar att det var noll ärenden.</a:t>
            </a:r>
          </a:p>
          <a:p>
            <a:endParaRPr lang="sv-SE" sz="1100" dirty="0"/>
          </a:p>
          <a:p>
            <a:endParaRPr lang="sv-SE" sz="1100" dirty="0"/>
          </a:p>
          <a:p>
            <a:endParaRPr lang="sv-SE" sz="1100" dirty="0"/>
          </a:p>
          <a:p>
            <a:endParaRPr lang="sv-SE" sz="1000" dirty="0"/>
          </a:p>
          <a:p>
            <a:endParaRPr lang="sv-SE" sz="1000" dirty="0"/>
          </a:p>
        </p:txBody>
      </p:sp>
      <p:cxnSp>
        <p:nvCxnSpPr>
          <p:cNvPr id="7" name="Rak pilkoppling 6" descr="Pil pekar på exempel">
            <a:extLst>
              <a:ext uri="{FF2B5EF4-FFF2-40B4-BE49-F238E27FC236}">
                <a16:creationId xmlns:a16="http://schemas.microsoft.com/office/drawing/2014/main" id="{BBF42EB9-0A65-4C66-9C54-A9CBFEF8AA71}"/>
              </a:ext>
            </a:extLst>
          </p:cNvPr>
          <p:cNvCxnSpPr>
            <a:cxnSpLocks/>
          </p:cNvCxnSpPr>
          <p:nvPr/>
        </p:nvCxnSpPr>
        <p:spPr>
          <a:xfrm flipH="1" flipV="1">
            <a:off x="9248127" y="2458348"/>
            <a:ext cx="1188964" cy="2940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5" name="Tabell 4">
            <a:extLst>
              <a:ext uri="{FF2B5EF4-FFF2-40B4-BE49-F238E27FC236}">
                <a16:creationId xmlns:a16="http://schemas.microsoft.com/office/drawing/2014/main" id="{B47083A4-5D3D-4B71-B1AD-981A8E5AF754}"/>
              </a:ext>
            </a:extLst>
          </p:cNvPr>
          <p:cNvGraphicFramePr>
            <a:graphicFrameLocks noGrp="1"/>
          </p:cNvGraphicFramePr>
          <p:nvPr>
            <p:extLst>
              <p:ext uri="{D42A27DB-BD31-4B8C-83A1-F6EECF244321}">
                <p14:modId xmlns:p14="http://schemas.microsoft.com/office/powerpoint/2010/main" val="2582691878"/>
              </p:ext>
            </p:extLst>
          </p:nvPr>
        </p:nvGraphicFramePr>
        <p:xfrm>
          <a:off x="5648127" y="1136247"/>
          <a:ext cx="3600000" cy="5710822"/>
        </p:xfrm>
        <a:graphic>
          <a:graphicData uri="http://schemas.openxmlformats.org/drawingml/2006/table">
            <a:tbl>
              <a:tblPr firstRow="1">
                <a:tableStyleId>{5C22544A-7EE6-4342-B048-85BDC9FD1C3A}</a:tableStyleId>
              </a:tblPr>
              <a:tblGrid>
                <a:gridCol w="1332000">
                  <a:extLst>
                    <a:ext uri="{9D8B030D-6E8A-4147-A177-3AD203B41FA5}">
                      <a16:colId xmlns:a16="http://schemas.microsoft.com/office/drawing/2014/main" val="502167274"/>
                    </a:ext>
                  </a:extLst>
                </a:gridCol>
                <a:gridCol w="756000">
                  <a:extLst>
                    <a:ext uri="{9D8B030D-6E8A-4147-A177-3AD203B41FA5}">
                      <a16:colId xmlns:a16="http://schemas.microsoft.com/office/drawing/2014/main" val="4178596774"/>
                    </a:ext>
                  </a:extLst>
                </a:gridCol>
                <a:gridCol w="756000">
                  <a:extLst>
                    <a:ext uri="{9D8B030D-6E8A-4147-A177-3AD203B41FA5}">
                      <a16:colId xmlns:a16="http://schemas.microsoft.com/office/drawing/2014/main" val="4081966675"/>
                    </a:ext>
                  </a:extLst>
                </a:gridCol>
                <a:gridCol w="756000">
                  <a:extLst>
                    <a:ext uri="{9D8B030D-6E8A-4147-A177-3AD203B41FA5}">
                      <a16:colId xmlns:a16="http://schemas.microsoft.com/office/drawing/2014/main" val="3088091172"/>
                    </a:ext>
                  </a:extLst>
                </a:gridCol>
              </a:tblGrid>
              <a:tr h="423862">
                <a:tc>
                  <a:txBody>
                    <a:bodyPr/>
                    <a:lstStyle/>
                    <a:p>
                      <a:pPr algn="l" fontAlgn="b"/>
                      <a:r>
                        <a:rPr lang="sv-SE" sz="1200" b="1" u="none" strike="noStrike" dirty="0">
                          <a:solidFill>
                            <a:schemeClr val="bg1"/>
                          </a:solidFill>
                          <a:effectLst/>
                        </a:rPr>
                        <a:t>Slutenvårdsärenden i SAMSA</a:t>
                      </a:r>
                      <a:endParaRPr lang="sv-SE" sz="1200" b="1" i="0" u="none" strike="noStrike" dirty="0">
                        <a:solidFill>
                          <a:schemeClr val="bg1"/>
                        </a:solidFill>
                        <a:effectLst/>
                        <a:latin typeface="Calibri" panose="020F0502020204030204" pitchFamily="34" charset="0"/>
                      </a:endParaRPr>
                    </a:p>
                  </a:txBody>
                  <a:tcPr marL="7064" marR="7064" marT="7064" marB="0" anchor="b"/>
                </a:tc>
                <a:tc>
                  <a:txBody>
                    <a:bodyPr/>
                    <a:lstStyle/>
                    <a:p>
                      <a:pPr marL="0" lvl="0" algn="ctr">
                        <a:buNone/>
                      </a:pPr>
                      <a:r>
                        <a:rPr lang="sv-SE" sz="1200" b="1" i="0" u="none" strike="noStrike" kern="1200" noProof="0" dirty="0">
                          <a:solidFill>
                            <a:schemeClr val="bg1"/>
                          </a:solidFill>
                          <a:effectLst/>
                          <a:latin typeface="Calibri"/>
                        </a:rPr>
                        <a:t>Jan</a:t>
                      </a:r>
                    </a:p>
                    <a:p>
                      <a:pPr marL="0" lvl="0" algn="ctr" defTabSz="914400">
                        <a:buNone/>
                      </a:pPr>
                      <a:r>
                        <a:rPr lang="sv-SE" sz="1200" b="1" i="0" u="none" strike="noStrike" kern="1200" noProof="0" dirty="0">
                          <a:solidFill>
                            <a:schemeClr val="bg1"/>
                          </a:solidFill>
                          <a:effectLst/>
                          <a:latin typeface="Calibri"/>
                        </a:rPr>
                        <a:t>2023</a:t>
                      </a:r>
                      <a:endParaRPr lang="sv-SE" dirty="0"/>
                    </a:p>
                  </a:txBody>
                  <a:tcPr marL="7064" marR="7064" marT="7064" marB="0" anchor="b"/>
                </a:tc>
                <a:tc>
                  <a:txBody>
                    <a:bodyPr/>
                    <a:lstStyle/>
                    <a:p>
                      <a:pPr marL="0" lvl="0" algn="ctr">
                        <a:buNone/>
                      </a:pPr>
                      <a:r>
                        <a:rPr lang="sv-SE" sz="1200" b="1" i="0" u="none" strike="noStrike" kern="1200" noProof="0" dirty="0">
                          <a:solidFill>
                            <a:schemeClr val="bg1"/>
                          </a:solidFill>
                          <a:effectLst/>
                          <a:latin typeface="Calibri"/>
                        </a:rPr>
                        <a:t>Feb</a:t>
                      </a:r>
                    </a:p>
                    <a:p>
                      <a:pPr marL="0" lvl="0" algn="ctr" defTabSz="914400">
                        <a:buNone/>
                      </a:pPr>
                      <a:r>
                        <a:rPr lang="sv-SE" sz="1200" b="1" i="0" u="none" strike="noStrike" kern="1200" noProof="0" dirty="0">
                          <a:solidFill>
                            <a:schemeClr val="bg1"/>
                          </a:solidFill>
                          <a:effectLst/>
                          <a:latin typeface="Calibri"/>
                        </a:rPr>
                        <a:t>2023</a:t>
                      </a:r>
                      <a:endParaRPr lang="sv-SE" dirty="0"/>
                    </a:p>
                  </a:txBody>
                  <a:tcPr marL="7064" marR="7064" marT="7064" marB="0" anchor="b"/>
                </a:tc>
                <a:tc>
                  <a:txBody>
                    <a:bodyPr/>
                    <a:lstStyle/>
                    <a:p>
                      <a:pPr marL="0" lvl="0" algn="ctr">
                        <a:buNone/>
                      </a:pPr>
                      <a:r>
                        <a:rPr lang="sv-SE" sz="1200" b="1" i="0" u="none" strike="noStrike" kern="1200" noProof="0" dirty="0">
                          <a:solidFill>
                            <a:schemeClr val="bg1"/>
                          </a:solidFill>
                          <a:effectLst/>
                          <a:latin typeface="Calibri"/>
                        </a:rPr>
                        <a:t>Mars</a:t>
                      </a:r>
                    </a:p>
                    <a:p>
                      <a:pPr marL="0" lvl="0" algn="ctr" defTabSz="914400">
                        <a:buNone/>
                      </a:pPr>
                      <a:r>
                        <a:rPr lang="sv-SE" sz="1200" b="1" i="0" u="none" strike="noStrike" kern="1200" noProof="0" dirty="0">
                          <a:solidFill>
                            <a:schemeClr val="bg1"/>
                          </a:solidFill>
                          <a:effectLst/>
                          <a:latin typeface="Calibri"/>
                        </a:rPr>
                        <a:t>2023</a:t>
                      </a:r>
                      <a:endParaRPr lang="sv-SE" dirty="0"/>
                    </a:p>
                  </a:txBody>
                  <a:tcPr marL="7064" marR="7064" marT="7064" marB="0" anchor="b"/>
                </a:tc>
                <a:extLst>
                  <a:ext uri="{0D108BD9-81ED-4DB2-BD59-A6C34878D82A}">
                    <a16:rowId xmlns:a16="http://schemas.microsoft.com/office/drawing/2014/main" val="295509544"/>
                  </a:ext>
                </a:extLst>
              </a:tr>
              <a:tr h="141287">
                <a:tc>
                  <a:txBody>
                    <a:bodyPr/>
                    <a:lstStyle/>
                    <a:p>
                      <a:pPr algn="l" fontAlgn="b"/>
                      <a:r>
                        <a:rPr lang="sv-SE" sz="1200" u="none" strike="noStrike" dirty="0">
                          <a:effectLst/>
                        </a:rPr>
                        <a:t>Mölndal</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2/5</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a:t>
                      </a:r>
                    </a:p>
                  </a:txBody>
                  <a:tcPr marL="9525" marR="9525" marT="9525" marB="0" anchor="b"/>
                </a:tc>
                <a:tc>
                  <a:txBody>
                    <a:bodyPr/>
                    <a:lstStyle/>
                    <a:p>
                      <a:pPr marL="0" algn="ctr" defTabSz="914400" rtl="0" eaLnBrk="1" fontAlgn="b" latinLnBrk="0" hangingPunct="1"/>
                      <a:r>
                        <a:rPr lang="sv-SE" sz="1200" b="0" i="0" u="none" strike="noStrike" kern="1200" dirty="0">
                          <a:solidFill>
                            <a:srgbClr val="000000"/>
                          </a:solidFill>
                          <a:effectLst/>
                          <a:latin typeface="Calibri" panose="020F0502020204030204" pitchFamily="34" charset="0"/>
                          <a:ea typeface="+mn-ea"/>
                          <a:cs typeface="+mn-cs"/>
                        </a:rPr>
                        <a:t>6/7</a:t>
                      </a:r>
                    </a:p>
                  </a:txBody>
                  <a:tcPr marL="9525" marR="9525" marT="9525" marB="0" anchor="b"/>
                </a:tc>
                <a:extLst>
                  <a:ext uri="{0D108BD9-81ED-4DB2-BD59-A6C34878D82A}">
                    <a16:rowId xmlns:a16="http://schemas.microsoft.com/office/drawing/2014/main" val="3969748439"/>
                  </a:ext>
                </a:extLst>
              </a:tr>
              <a:tr h="141287">
                <a:tc>
                  <a:txBody>
                    <a:bodyPr/>
                    <a:lstStyle/>
                    <a:p>
                      <a:pPr algn="l" fontAlgn="b"/>
                      <a:r>
                        <a:rPr lang="sv-SE" sz="1200" u="none" strike="noStrike" dirty="0">
                          <a:effectLst/>
                        </a:rPr>
                        <a:t>Orust</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a:t>
                      </a:r>
                    </a:p>
                  </a:txBody>
                  <a:tcPr marL="9525" marR="9525" marT="9525" marB="0" anchor="b"/>
                </a:tc>
                <a:tc>
                  <a:txBody>
                    <a:bodyPr/>
                    <a:lstStyle/>
                    <a:p>
                      <a:pPr marL="0" algn="ctr" defTabSz="914400" rtl="0" eaLnBrk="1" fontAlgn="b" latinLnBrk="0" hangingPunct="1"/>
                      <a:r>
                        <a:rPr lang="sv-SE" sz="1200" b="0" i="0" u="none" strike="noStrike" kern="1200" dirty="0">
                          <a:solidFill>
                            <a:srgbClr val="000000"/>
                          </a:solidFill>
                          <a:effectLst/>
                          <a:latin typeface="Calibri" panose="020F0502020204030204" pitchFamily="34" charset="0"/>
                          <a:ea typeface="+mn-ea"/>
                          <a:cs typeface="+mn-cs"/>
                        </a:rPr>
                        <a:t>*</a:t>
                      </a:r>
                    </a:p>
                  </a:txBody>
                  <a:tcPr marL="9525" marR="9525" marT="9525" marB="0" anchor="b"/>
                </a:tc>
                <a:extLst>
                  <a:ext uri="{0D108BD9-81ED-4DB2-BD59-A6C34878D82A}">
                    <a16:rowId xmlns:a16="http://schemas.microsoft.com/office/drawing/2014/main" val="2399703856"/>
                  </a:ext>
                </a:extLst>
              </a:tr>
              <a:tr h="141287">
                <a:tc>
                  <a:txBody>
                    <a:bodyPr/>
                    <a:lstStyle/>
                    <a:p>
                      <a:pPr algn="l" fontAlgn="b"/>
                      <a:r>
                        <a:rPr lang="sv-SE" sz="1200" u="none" strike="noStrike" dirty="0">
                          <a:effectLst/>
                        </a:rPr>
                        <a:t>Partille</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endParaRPr lang="sv-SE"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a:t>
                      </a:r>
                    </a:p>
                  </a:txBody>
                  <a:tcPr marL="9525" marR="9525" marT="9525" marB="0" anchor="b"/>
                </a:tc>
                <a:tc>
                  <a:txBody>
                    <a:bodyPr/>
                    <a:lstStyle/>
                    <a:p>
                      <a:pPr marL="0" algn="ctr" defTabSz="914400" rtl="0" eaLnBrk="1" fontAlgn="b" latinLnBrk="0" hangingPunct="1"/>
                      <a:r>
                        <a:rPr lang="sv-SE" sz="1200" b="0" i="0" u="none" strike="noStrike" kern="1200">
                          <a:solidFill>
                            <a:srgbClr val="000000"/>
                          </a:solidFill>
                          <a:effectLst/>
                          <a:latin typeface="Calibri" panose="020F0502020204030204" pitchFamily="34" charset="0"/>
                          <a:ea typeface="+mn-ea"/>
                          <a:cs typeface="+mn-cs"/>
                        </a:rPr>
                        <a:t>*</a:t>
                      </a:r>
                    </a:p>
                  </a:txBody>
                  <a:tcPr marL="9525" marR="9525" marT="9525" marB="0" anchor="b"/>
                </a:tc>
                <a:extLst>
                  <a:ext uri="{0D108BD9-81ED-4DB2-BD59-A6C34878D82A}">
                    <a16:rowId xmlns:a16="http://schemas.microsoft.com/office/drawing/2014/main" val="2040989485"/>
                  </a:ext>
                </a:extLst>
              </a:tr>
              <a:tr h="141287">
                <a:tc>
                  <a:txBody>
                    <a:bodyPr/>
                    <a:lstStyle/>
                    <a:p>
                      <a:pPr algn="l" fontAlgn="b"/>
                      <a:r>
                        <a:rPr lang="sv-SE" sz="1200" u="none" strike="noStrike" dirty="0">
                          <a:effectLst/>
                        </a:rPr>
                        <a:t>Skara</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7/9</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8/8</a:t>
                      </a:r>
                    </a:p>
                  </a:txBody>
                  <a:tcPr marL="9525" marR="9525" marT="9525" marB="0" anchor="b"/>
                </a:tc>
                <a:tc>
                  <a:txBody>
                    <a:bodyPr/>
                    <a:lstStyle/>
                    <a:p>
                      <a:pPr marL="0" algn="ctr" defTabSz="914400" rtl="0" eaLnBrk="1" fontAlgn="b" latinLnBrk="0" hangingPunct="1"/>
                      <a:r>
                        <a:rPr lang="sv-SE" sz="1200" b="0" i="0" u="none" strike="noStrike" kern="1200" dirty="0">
                          <a:solidFill>
                            <a:srgbClr val="000000"/>
                          </a:solidFill>
                          <a:effectLst/>
                          <a:latin typeface="Calibri" panose="020F0502020204030204" pitchFamily="34" charset="0"/>
                          <a:ea typeface="+mn-ea"/>
                          <a:cs typeface="+mn-cs"/>
                        </a:rPr>
                        <a:t>9/13</a:t>
                      </a:r>
                    </a:p>
                  </a:txBody>
                  <a:tcPr marL="9525" marR="9525" marT="9525" marB="0" anchor="b"/>
                </a:tc>
                <a:extLst>
                  <a:ext uri="{0D108BD9-81ED-4DB2-BD59-A6C34878D82A}">
                    <a16:rowId xmlns:a16="http://schemas.microsoft.com/office/drawing/2014/main" val="1712468697"/>
                  </a:ext>
                </a:extLst>
              </a:tr>
              <a:tr h="232995">
                <a:tc>
                  <a:txBody>
                    <a:bodyPr/>
                    <a:lstStyle/>
                    <a:p>
                      <a:pPr algn="l" fontAlgn="b"/>
                      <a:r>
                        <a:rPr lang="sv-SE" sz="1200" u="none" strike="noStrike" dirty="0">
                          <a:effectLst/>
                        </a:rPr>
                        <a:t>Skövde</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16/18</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21/26</a:t>
                      </a:r>
                    </a:p>
                  </a:txBody>
                  <a:tcPr marL="9525" marR="9525" marT="9525" marB="0" anchor="b"/>
                </a:tc>
                <a:tc>
                  <a:txBody>
                    <a:bodyPr/>
                    <a:lstStyle/>
                    <a:p>
                      <a:pPr marL="0" algn="ctr" defTabSz="914400" rtl="0" eaLnBrk="1" fontAlgn="b" latinLnBrk="0" hangingPunct="1"/>
                      <a:r>
                        <a:rPr lang="sv-SE" sz="1200" b="0" i="0" u="none" strike="noStrike" kern="1200">
                          <a:solidFill>
                            <a:srgbClr val="000000"/>
                          </a:solidFill>
                          <a:effectLst/>
                          <a:latin typeface="Calibri" panose="020F0502020204030204" pitchFamily="34" charset="0"/>
                          <a:ea typeface="+mn-ea"/>
                          <a:cs typeface="+mn-cs"/>
                        </a:rPr>
                        <a:t>18/21</a:t>
                      </a:r>
                    </a:p>
                  </a:txBody>
                  <a:tcPr marL="9525" marR="9525" marT="9525" marB="0" anchor="b"/>
                </a:tc>
                <a:extLst>
                  <a:ext uri="{0D108BD9-81ED-4DB2-BD59-A6C34878D82A}">
                    <a16:rowId xmlns:a16="http://schemas.microsoft.com/office/drawing/2014/main" val="3686709470"/>
                  </a:ext>
                </a:extLst>
              </a:tr>
              <a:tr h="180000">
                <a:tc>
                  <a:txBody>
                    <a:bodyPr/>
                    <a:lstStyle/>
                    <a:p>
                      <a:pPr algn="l" fontAlgn="b"/>
                      <a:r>
                        <a:rPr lang="sv-SE" sz="1200" u="none" strike="noStrike" dirty="0">
                          <a:effectLst/>
                        </a:rPr>
                        <a:t>Sotenäs</a:t>
                      </a:r>
                      <a:endParaRPr lang="sv-SE" sz="1200" b="0" i="0" u="none" strike="noStrike" dirty="0">
                        <a:solidFill>
                          <a:srgbClr val="000000"/>
                        </a:solidFill>
                        <a:effectLst/>
                        <a:latin typeface="Calibri" panose="020F0502020204030204" pitchFamily="34" charset="0"/>
                      </a:endParaRPr>
                    </a:p>
                  </a:txBody>
                  <a:tcPr marL="7064" marR="7064" marT="7064" marB="0"/>
                </a:tc>
                <a:tc>
                  <a:txBody>
                    <a:bodyPr/>
                    <a:lstStyle/>
                    <a:p>
                      <a:pPr algn="ctr" fontAlgn="b"/>
                      <a:r>
                        <a:rPr lang="sv-SE" sz="1200" b="0" i="0" u="none" strike="noStrike">
                          <a:solidFill>
                            <a:srgbClr val="000000"/>
                          </a:solidFill>
                          <a:effectLst/>
                          <a:latin typeface="Calibri" panose="020F0502020204030204" pitchFamily="34" charset="0"/>
                        </a:rPr>
                        <a:t>*</a:t>
                      </a:r>
                    </a:p>
                  </a:txBody>
                  <a:tcPr marL="9525" marR="9525" marT="9525" marB="0" anchor="b"/>
                </a:tc>
                <a:tc>
                  <a:txBody>
                    <a:bodyPr/>
                    <a:lstStyle/>
                    <a:p>
                      <a:pPr algn="ctr" fontAlgn="b"/>
                      <a:endParaRPr lang="sv-SE" sz="12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algn="ctr" defTabSz="914400" rtl="0" eaLnBrk="1" fontAlgn="b" latinLnBrk="0" hangingPunct="1"/>
                      <a:r>
                        <a:rPr lang="sv-SE" sz="1200" b="0" i="0" u="none" strike="noStrike" kern="1200">
                          <a:solidFill>
                            <a:srgbClr val="000000"/>
                          </a:solidFill>
                          <a:effectLst/>
                          <a:latin typeface="Calibri" panose="020F0502020204030204" pitchFamily="34" charset="0"/>
                          <a:ea typeface="+mn-ea"/>
                          <a:cs typeface="+mn-cs"/>
                        </a:rPr>
                        <a:t>*</a:t>
                      </a:r>
                    </a:p>
                  </a:txBody>
                  <a:tcPr marL="9525" marR="9525" marT="9525" marB="0" anchor="b"/>
                </a:tc>
                <a:extLst>
                  <a:ext uri="{0D108BD9-81ED-4DB2-BD59-A6C34878D82A}">
                    <a16:rowId xmlns:a16="http://schemas.microsoft.com/office/drawing/2014/main" val="1471686421"/>
                  </a:ext>
                </a:extLst>
              </a:tr>
              <a:tr h="141287">
                <a:tc>
                  <a:txBody>
                    <a:bodyPr/>
                    <a:lstStyle/>
                    <a:p>
                      <a:pPr algn="l" fontAlgn="b"/>
                      <a:r>
                        <a:rPr lang="sv-SE" sz="1200" u="none" strike="noStrike" dirty="0">
                          <a:effectLst/>
                        </a:rPr>
                        <a:t>Stenungsund</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6/11</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5/6</a:t>
                      </a:r>
                    </a:p>
                  </a:txBody>
                  <a:tcPr marL="9525" marR="9525" marT="9525" marB="0" anchor="b"/>
                </a:tc>
                <a:tc>
                  <a:txBody>
                    <a:bodyPr/>
                    <a:lstStyle/>
                    <a:p>
                      <a:pPr marL="0" algn="ctr" defTabSz="914400" rtl="0" eaLnBrk="1" fontAlgn="b" latinLnBrk="0" hangingPunct="1"/>
                      <a:r>
                        <a:rPr lang="sv-SE" sz="1200" b="0" i="0" u="none" strike="noStrike" kern="1200" dirty="0">
                          <a:solidFill>
                            <a:srgbClr val="000000"/>
                          </a:solidFill>
                          <a:effectLst/>
                          <a:latin typeface="Calibri" panose="020F0502020204030204" pitchFamily="34" charset="0"/>
                          <a:ea typeface="+mn-ea"/>
                          <a:cs typeface="+mn-cs"/>
                        </a:rPr>
                        <a:t>8/8</a:t>
                      </a:r>
                    </a:p>
                  </a:txBody>
                  <a:tcPr marL="9525" marR="9525" marT="9525" marB="0" anchor="b"/>
                </a:tc>
                <a:extLst>
                  <a:ext uri="{0D108BD9-81ED-4DB2-BD59-A6C34878D82A}">
                    <a16:rowId xmlns:a16="http://schemas.microsoft.com/office/drawing/2014/main" val="2307548186"/>
                  </a:ext>
                </a:extLst>
              </a:tr>
              <a:tr h="141287">
                <a:tc>
                  <a:txBody>
                    <a:bodyPr/>
                    <a:lstStyle/>
                    <a:p>
                      <a:pPr algn="l" fontAlgn="b"/>
                      <a:r>
                        <a:rPr lang="sv-SE" sz="1200" u="none" strike="noStrike" dirty="0">
                          <a:effectLst/>
                        </a:rPr>
                        <a:t>Strömstad</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a:t>
                      </a:r>
                    </a:p>
                  </a:txBody>
                  <a:tcPr marL="9525" marR="9525" marT="9525" marB="0" anchor="b"/>
                </a:tc>
                <a:tc>
                  <a:txBody>
                    <a:bodyPr/>
                    <a:lstStyle/>
                    <a:p>
                      <a:pPr marL="0" algn="ctr" defTabSz="914400" rtl="0" eaLnBrk="1" fontAlgn="b" latinLnBrk="0" hangingPunct="1"/>
                      <a:endParaRPr lang="sv-SE" sz="1200" b="0" i="0" u="none" strike="noStrike" kern="1200" dirty="0">
                        <a:solidFill>
                          <a:srgbClr val="000000"/>
                        </a:solidFill>
                        <a:effectLst/>
                        <a:latin typeface="Calibri" panose="020F0502020204030204" pitchFamily="34" charset="0"/>
                        <a:ea typeface="+mn-ea"/>
                        <a:cs typeface="+mn-cs"/>
                      </a:endParaRPr>
                    </a:p>
                  </a:txBody>
                  <a:tcPr marL="9525" marR="9525" marT="9525" marB="0" anchor="b"/>
                </a:tc>
                <a:extLst>
                  <a:ext uri="{0D108BD9-81ED-4DB2-BD59-A6C34878D82A}">
                    <a16:rowId xmlns:a16="http://schemas.microsoft.com/office/drawing/2014/main" val="1231876726"/>
                  </a:ext>
                </a:extLst>
              </a:tr>
              <a:tr h="141287">
                <a:tc>
                  <a:txBody>
                    <a:bodyPr/>
                    <a:lstStyle/>
                    <a:p>
                      <a:pPr algn="l" fontAlgn="b"/>
                      <a:r>
                        <a:rPr lang="sv-SE" sz="1200" u="none" strike="noStrike" dirty="0">
                          <a:effectLst/>
                        </a:rPr>
                        <a:t>Svenljunga</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a:t>
                      </a:r>
                    </a:p>
                  </a:txBody>
                  <a:tcPr marL="9525" marR="9525" marT="9525" marB="0" anchor="b"/>
                </a:tc>
                <a:tc>
                  <a:txBody>
                    <a:bodyPr/>
                    <a:lstStyle/>
                    <a:p>
                      <a:pPr marL="0" algn="ctr" defTabSz="914400" rtl="0" eaLnBrk="1" fontAlgn="b" latinLnBrk="0" hangingPunct="1"/>
                      <a:r>
                        <a:rPr lang="sv-SE" sz="1200" b="0" i="0" u="none" strike="noStrike" kern="1200" dirty="0">
                          <a:solidFill>
                            <a:srgbClr val="000000"/>
                          </a:solidFill>
                          <a:effectLst/>
                          <a:latin typeface="Calibri" panose="020F0502020204030204" pitchFamily="34" charset="0"/>
                          <a:ea typeface="+mn-ea"/>
                          <a:cs typeface="+mn-cs"/>
                        </a:rPr>
                        <a:t>*</a:t>
                      </a:r>
                    </a:p>
                  </a:txBody>
                  <a:tcPr marL="9525" marR="9525" marT="9525" marB="0" anchor="b"/>
                </a:tc>
                <a:extLst>
                  <a:ext uri="{0D108BD9-81ED-4DB2-BD59-A6C34878D82A}">
                    <a16:rowId xmlns:a16="http://schemas.microsoft.com/office/drawing/2014/main" val="1862568106"/>
                  </a:ext>
                </a:extLst>
              </a:tr>
              <a:tr h="141287">
                <a:tc>
                  <a:txBody>
                    <a:bodyPr/>
                    <a:lstStyle/>
                    <a:p>
                      <a:pPr algn="l" fontAlgn="b"/>
                      <a:r>
                        <a:rPr lang="sv-SE" sz="1200" u="none" strike="noStrike" dirty="0">
                          <a:effectLst/>
                        </a:rPr>
                        <a:t>Tanum</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a:t>
                      </a:r>
                    </a:p>
                  </a:txBody>
                  <a:tcPr marL="9525" marR="9525" marT="9525" marB="0" anchor="b"/>
                </a:tc>
                <a:tc>
                  <a:txBody>
                    <a:bodyPr/>
                    <a:lstStyle/>
                    <a:p>
                      <a:pPr marL="0" algn="ctr" defTabSz="914400" rtl="0" eaLnBrk="1" fontAlgn="b" latinLnBrk="0" hangingPunct="1"/>
                      <a:endParaRPr lang="sv-SE" sz="1200" b="0" i="0" u="none" strike="noStrike" kern="1200" dirty="0">
                        <a:solidFill>
                          <a:srgbClr val="000000"/>
                        </a:solidFill>
                        <a:effectLst/>
                        <a:latin typeface="Calibri" panose="020F0502020204030204" pitchFamily="34" charset="0"/>
                        <a:ea typeface="+mn-ea"/>
                        <a:cs typeface="+mn-cs"/>
                      </a:endParaRPr>
                    </a:p>
                  </a:txBody>
                  <a:tcPr marL="9525" marR="9525" marT="9525" marB="0" anchor="b"/>
                </a:tc>
                <a:extLst>
                  <a:ext uri="{0D108BD9-81ED-4DB2-BD59-A6C34878D82A}">
                    <a16:rowId xmlns:a16="http://schemas.microsoft.com/office/drawing/2014/main" val="3228878908"/>
                  </a:ext>
                </a:extLst>
              </a:tr>
              <a:tr h="141287">
                <a:tc>
                  <a:txBody>
                    <a:bodyPr/>
                    <a:lstStyle/>
                    <a:p>
                      <a:pPr algn="l" fontAlgn="b"/>
                      <a:r>
                        <a:rPr lang="sv-SE" sz="1200" u="none" strike="noStrike" dirty="0">
                          <a:effectLst/>
                        </a:rPr>
                        <a:t>Tibro</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4/5</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a:t>
                      </a:r>
                    </a:p>
                  </a:txBody>
                  <a:tcPr marL="9525" marR="9525" marT="9525" marB="0" anchor="b"/>
                </a:tc>
                <a:tc>
                  <a:txBody>
                    <a:bodyPr/>
                    <a:lstStyle/>
                    <a:p>
                      <a:pPr marL="0" algn="ctr" defTabSz="914400" rtl="0" eaLnBrk="1" fontAlgn="b" latinLnBrk="0" hangingPunct="1"/>
                      <a:r>
                        <a:rPr lang="sv-SE" sz="1200" b="0" i="0" u="none" strike="noStrike" kern="1200" dirty="0">
                          <a:solidFill>
                            <a:srgbClr val="000000"/>
                          </a:solidFill>
                          <a:effectLst/>
                          <a:latin typeface="Calibri" panose="020F0502020204030204" pitchFamily="34" charset="0"/>
                          <a:ea typeface="+mn-ea"/>
                          <a:cs typeface="+mn-cs"/>
                        </a:rPr>
                        <a:t>*</a:t>
                      </a:r>
                    </a:p>
                  </a:txBody>
                  <a:tcPr marL="9525" marR="9525" marT="9525" marB="0" anchor="b"/>
                </a:tc>
                <a:extLst>
                  <a:ext uri="{0D108BD9-81ED-4DB2-BD59-A6C34878D82A}">
                    <a16:rowId xmlns:a16="http://schemas.microsoft.com/office/drawing/2014/main" val="1890155872"/>
                  </a:ext>
                </a:extLst>
              </a:tr>
              <a:tr h="141287">
                <a:tc>
                  <a:txBody>
                    <a:bodyPr/>
                    <a:lstStyle/>
                    <a:p>
                      <a:pPr algn="l" fontAlgn="b"/>
                      <a:r>
                        <a:rPr lang="sv-SE" sz="1200" u="none" strike="noStrike" dirty="0">
                          <a:effectLst/>
                        </a:rPr>
                        <a:t>Tidaholm</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6/7</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a:t>
                      </a:r>
                    </a:p>
                  </a:txBody>
                  <a:tcPr marL="9525" marR="9525" marT="9525" marB="0" anchor="b"/>
                </a:tc>
                <a:tc>
                  <a:txBody>
                    <a:bodyPr/>
                    <a:lstStyle/>
                    <a:p>
                      <a:pPr marL="0" algn="ctr" defTabSz="914400" rtl="0" eaLnBrk="1" fontAlgn="b" latinLnBrk="0" hangingPunct="1"/>
                      <a:r>
                        <a:rPr lang="sv-SE" sz="1200" b="0" i="0" u="none" strike="noStrike" kern="1200" dirty="0">
                          <a:solidFill>
                            <a:srgbClr val="000000"/>
                          </a:solidFill>
                          <a:effectLst/>
                          <a:latin typeface="Calibri" panose="020F0502020204030204" pitchFamily="34" charset="0"/>
                          <a:ea typeface="+mn-ea"/>
                          <a:cs typeface="+mn-cs"/>
                        </a:rPr>
                        <a:t>7/7</a:t>
                      </a:r>
                    </a:p>
                  </a:txBody>
                  <a:tcPr marL="9525" marR="9525" marT="9525" marB="0" anchor="b"/>
                </a:tc>
                <a:extLst>
                  <a:ext uri="{0D108BD9-81ED-4DB2-BD59-A6C34878D82A}">
                    <a16:rowId xmlns:a16="http://schemas.microsoft.com/office/drawing/2014/main" val="1093143948"/>
                  </a:ext>
                </a:extLst>
              </a:tr>
              <a:tr h="164360">
                <a:tc>
                  <a:txBody>
                    <a:bodyPr/>
                    <a:lstStyle/>
                    <a:p>
                      <a:pPr algn="l" fontAlgn="b"/>
                      <a:r>
                        <a:rPr lang="sv-SE" sz="1200" u="none" strike="noStrike" dirty="0">
                          <a:effectLst/>
                        </a:rPr>
                        <a:t>Tjörn</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a:t>
                      </a:r>
                    </a:p>
                  </a:txBody>
                  <a:tcPr marL="9525" marR="9525" marT="9525" marB="0" anchor="b"/>
                </a:tc>
                <a:tc>
                  <a:txBody>
                    <a:bodyPr/>
                    <a:lstStyle/>
                    <a:p>
                      <a:pPr marL="0" algn="ctr" defTabSz="914400" rtl="0" eaLnBrk="1" fontAlgn="b" latinLnBrk="0" hangingPunct="1"/>
                      <a:r>
                        <a:rPr lang="sv-SE" sz="1200" b="0" i="0" u="none" strike="noStrike" kern="1200">
                          <a:solidFill>
                            <a:srgbClr val="000000"/>
                          </a:solidFill>
                          <a:effectLst/>
                          <a:latin typeface="Calibri" panose="020F0502020204030204" pitchFamily="34" charset="0"/>
                          <a:ea typeface="+mn-ea"/>
                          <a:cs typeface="+mn-cs"/>
                        </a:rPr>
                        <a:t>*</a:t>
                      </a:r>
                    </a:p>
                  </a:txBody>
                  <a:tcPr marL="9525" marR="9525" marT="9525" marB="0" anchor="b"/>
                </a:tc>
                <a:extLst>
                  <a:ext uri="{0D108BD9-81ED-4DB2-BD59-A6C34878D82A}">
                    <a16:rowId xmlns:a16="http://schemas.microsoft.com/office/drawing/2014/main" val="3470232309"/>
                  </a:ext>
                </a:extLst>
              </a:tr>
              <a:tr h="190800">
                <a:tc>
                  <a:txBody>
                    <a:bodyPr/>
                    <a:lstStyle/>
                    <a:p>
                      <a:pPr algn="l" fontAlgn="b"/>
                      <a:r>
                        <a:rPr lang="sv-SE" sz="1200" u="none" strike="noStrike" dirty="0">
                          <a:effectLst/>
                        </a:rPr>
                        <a:t>Tranemo</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a:t>
                      </a:r>
                    </a:p>
                  </a:txBody>
                  <a:tcPr marL="9525" marR="9525" marT="9525" marB="0" anchor="b"/>
                </a:tc>
                <a:tc>
                  <a:txBody>
                    <a:bodyPr/>
                    <a:lstStyle/>
                    <a:p>
                      <a:pPr marL="0" algn="ctr" defTabSz="914400" rtl="0" eaLnBrk="1" fontAlgn="b" latinLnBrk="0" hangingPunct="1"/>
                      <a:r>
                        <a:rPr lang="sv-SE" sz="1200" b="0" i="0" u="none" strike="noStrike" kern="1200">
                          <a:solidFill>
                            <a:srgbClr val="000000"/>
                          </a:solidFill>
                          <a:effectLst/>
                          <a:latin typeface="Calibri" panose="020F0502020204030204" pitchFamily="34" charset="0"/>
                          <a:ea typeface="+mn-ea"/>
                          <a:cs typeface="+mn-cs"/>
                        </a:rPr>
                        <a:t>*</a:t>
                      </a:r>
                    </a:p>
                  </a:txBody>
                  <a:tcPr marL="9525" marR="9525" marT="9525" marB="0" anchor="b"/>
                </a:tc>
                <a:extLst>
                  <a:ext uri="{0D108BD9-81ED-4DB2-BD59-A6C34878D82A}">
                    <a16:rowId xmlns:a16="http://schemas.microsoft.com/office/drawing/2014/main" val="2118413092"/>
                  </a:ext>
                </a:extLst>
              </a:tr>
              <a:tr h="141287">
                <a:tc>
                  <a:txBody>
                    <a:bodyPr/>
                    <a:lstStyle/>
                    <a:p>
                      <a:pPr algn="l" fontAlgn="b"/>
                      <a:r>
                        <a:rPr lang="sv-SE" sz="1200" u="none" strike="noStrike" dirty="0">
                          <a:effectLst/>
                        </a:rPr>
                        <a:t>Trollhättan</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17/21</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9/11</a:t>
                      </a:r>
                    </a:p>
                  </a:txBody>
                  <a:tcPr marL="9525" marR="9525" marT="9525" marB="0" anchor="b"/>
                </a:tc>
                <a:tc>
                  <a:txBody>
                    <a:bodyPr/>
                    <a:lstStyle/>
                    <a:p>
                      <a:pPr marL="0" algn="ctr" defTabSz="914400" rtl="0" eaLnBrk="1" fontAlgn="b" latinLnBrk="0" hangingPunct="1"/>
                      <a:r>
                        <a:rPr lang="sv-SE" sz="1200" b="0" i="0" u="none" strike="noStrike" kern="1200" dirty="0">
                          <a:solidFill>
                            <a:srgbClr val="000000"/>
                          </a:solidFill>
                          <a:effectLst/>
                          <a:latin typeface="Calibri" panose="020F0502020204030204" pitchFamily="34" charset="0"/>
                          <a:ea typeface="+mn-ea"/>
                          <a:cs typeface="+mn-cs"/>
                        </a:rPr>
                        <a:t>23/26</a:t>
                      </a:r>
                    </a:p>
                  </a:txBody>
                  <a:tcPr marL="9525" marR="9525" marT="9525" marB="0" anchor="b"/>
                </a:tc>
                <a:extLst>
                  <a:ext uri="{0D108BD9-81ED-4DB2-BD59-A6C34878D82A}">
                    <a16:rowId xmlns:a16="http://schemas.microsoft.com/office/drawing/2014/main" val="4169986"/>
                  </a:ext>
                </a:extLst>
              </a:tr>
              <a:tr h="124554">
                <a:tc>
                  <a:txBody>
                    <a:bodyPr/>
                    <a:lstStyle/>
                    <a:p>
                      <a:pPr algn="l" fontAlgn="b"/>
                      <a:r>
                        <a:rPr lang="sv-SE" sz="1200" u="none" strike="noStrike" dirty="0">
                          <a:effectLst/>
                        </a:rPr>
                        <a:t>Töreboda</a:t>
                      </a:r>
                      <a:endParaRPr lang="sv-SE" sz="1200" b="0" i="0" u="none" strike="noStrike" dirty="0">
                        <a:solidFill>
                          <a:srgbClr val="000000"/>
                        </a:solidFill>
                        <a:effectLst/>
                        <a:latin typeface="Calibri" panose="020F0502020204030204" pitchFamily="34" charset="0"/>
                      </a:endParaRPr>
                    </a:p>
                  </a:txBody>
                  <a:tcPr marL="7064" marR="7064" marT="7064" marB="0" anchor="ctr"/>
                </a:tc>
                <a:tc>
                  <a:txBody>
                    <a:bodyPr/>
                    <a:lstStyle/>
                    <a:p>
                      <a:pPr algn="ctr" fontAlgn="b"/>
                      <a:r>
                        <a:rPr lang="sv-SE" sz="120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a:t>
                      </a:r>
                    </a:p>
                  </a:txBody>
                  <a:tcPr marL="9525" marR="9525" marT="9525" marB="0" anchor="b"/>
                </a:tc>
                <a:tc>
                  <a:txBody>
                    <a:bodyPr/>
                    <a:lstStyle/>
                    <a:p>
                      <a:pPr marL="0" algn="ctr" defTabSz="914400" rtl="0" eaLnBrk="1" fontAlgn="b" latinLnBrk="0" hangingPunct="1"/>
                      <a:r>
                        <a:rPr lang="sv-SE" sz="1200" b="0" i="0" u="none" strike="noStrike" kern="1200" dirty="0">
                          <a:solidFill>
                            <a:srgbClr val="000000"/>
                          </a:solidFill>
                          <a:effectLst/>
                          <a:latin typeface="Calibri" panose="020F0502020204030204" pitchFamily="34" charset="0"/>
                          <a:ea typeface="+mn-ea"/>
                          <a:cs typeface="+mn-cs"/>
                        </a:rPr>
                        <a:t>*</a:t>
                      </a:r>
                    </a:p>
                  </a:txBody>
                  <a:tcPr marL="9525" marR="9525" marT="9525" marB="0" anchor="b"/>
                </a:tc>
                <a:extLst>
                  <a:ext uri="{0D108BD9-81ED-4DB2-BD59-A6C34878D82A}">
                    <a16:rowId xmlns:a16="http://schemas.microsoft.com/office/drawing/2014/main" val="1396337972"/>
                  </a:ext>
                </a:extLst>
              </a:tr>
              <a:tr h="141287">
                <a:tc>
                  <a:txBody>
                    <a:bodyPr/>
                    <a:lstStyle/>
                    <a:p>
                      <a:pPr algn="l" fontAlgn="b"/>
                      <a:r>
                        <a:rPr lang="sv-SE" sz="1200" u="none" strike="noStrike" dirty="0">
                          <a:effectLst/>
                        </a:rPr>
                        <a:t>Uddevalla</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14/16</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12/14</a:t>
                      </a:r>
                    </a:p>
                  </a:txBody>
                  <a:tcPr marL="9525" marR="9525" marT="9525" marB="0" anchor="b"/>
                </a:tc>
                <a:tc>
                  <a:txBody>
                    <a:bodyPr/>
                    <a:lstStyle/>
                    <a:p>
                      <a:pPr marL="0" algn="ctr" defTabSz="914400" rtl="0" eaLnBrk="1" fontAlgn="b" latinLnBrk="0" hangingPunct="1"/>
                      <a:r>
                        <a:rPr lang="sv-SE" sz="1200" b="0" i="0" u="none" strike="noStrike" kern="1200" dirty="0">
                          <a:solidFill>
                            <a:srgbClr val="000000"/>
                          </a:solidFill>
                          <a:effectLst/>
                          <a:latin typeface="Calibri" panose="020F0502020204030204" pitchFamily="34" charset="0"/>
                          <a:ea typeface="+mn-ea"/>
                          <a:cs typeface="+mn-cs"/>
                        </a:rPr>
                        <a:t>13/16</a:t>
                      </a:r>
                    </a:p>
                  </a:txBody>
                  <a:tcPr marL="9525" marR="9525" marT="9525" marB="0" anchor="b"/>
                </a:tc>
                <a:extLst>
                  <a:ext uri="{0D108BD9-81ED-4DB2-BD59-A6C34878D82A}">
                    <a16:rowId xmlns:a16="http://schemas.microsoft.com/office/drawing/2014/main" val="3261562352"/>
                  </a:ext>
                </a:extLst>
              </a:tr>
              <a:tr h="141287">
                <a:tc>
                  <a:txBody>
                    <a:bodyPr/>
                    <a:lstStyle/>
                    <a:p>
                      <a:pPr algn="l" fontAlgn="b"/>
                      <a:r>
                        <a:rPr lang="sv-SE" sz="1200" u="none" strike="noStrike" dirty="0">
                          <a:effectLst/>
                        </a:rPr>
                        <a:t>Ulricehamn</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5/5</a:t>
                      </a:r>
                    </a:p>
                  </a:txBody>
                  <a:tcPr marL="9525" marR="9525" marT="9525" marB="0" anchor="b"/>
                </a:tc>
                <a:tc>
                  <a:txBody>
                    <a:bodyPr/>
                    <a:lstStyle/>
                    <a:p>
                      <a:pPr marL="0" algn="ctr" defTabSz="914400" rtl="0" eaLnBrk="1" fontAlgn="b" latinLnBrk="0" hangingPunct="1"/>
                      <a:r>
                        <a:rPr lang="sv-SE" sz="1200" b="0" i="0" u="none" strike="noStrike" kern="1200">
                          <a:solidFill>
                            <a:srgbClr val="000000"/>
                          </a:solidFill>
                          <a:effectLst/>
                          <a:latin typeface="Calibri" panose="020F0502020204030204" pitchFamily="34" charset="0"/>
                          <a:ea typeface="+mn-ea"/>
                          <a:cs typeface="+mn-cs"/>
                        </a:rPr>
                        <a:t>*</a:t>
                      </a:r>
                    </a:p>
                  </a:txBody>
                  <a:tcPr marL="9525" marR="9525" marT="9525" marB="0" anchor="b"/>
                </a:tc>
                <a:extLst>
                  <a:ext uri="{0D108BD9-81ED-4DB2-BD59-A6C34878D82A}">
                    <a16:rowId xmlns:a16="http://schemas.microsoft.com/office/drawing/2014/main" val="3208094568"/>
                  </a:ext>
                </a:extLst>
              </a:tr>
              <a:tr h="141287">
                <a:tc>
                  <a:txBody>
                    <a:bodyPr/>
                    <a:lstStyle/>
                    <a:p>
                      <a:pPr algn="l" fontAlgn="b"/>
                      <a:r>
                        <a:rPr lang="sv-SE" sz="1200" u="none" strike="noStrike" dirty="0">
                          <a:effectLst/>
                        </a:rPr>
                        <a:t>Vara</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6/6</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a:t>
                      </a:r>
                    </a:p>
                  </a:txBody>
                  <a:tcPr marL="9525" marR="9525" marT="9525" marB="0" anchor="b"/>
                </a:tc>
                <a:tc>
                  <a:txBody>
                    <a:bodyPr/>
                    <a:lstStyle/>
                    <a:p>
                      <a:pPr marL="0" algn="ctr" defTabSz="914400" rtl="0" eaLnBrk="1" fontAlgn="b" latinLnBrk="0" hangingPunct="1"/>
                      <a:r>
                        <a:rPr lang="sv-SE" sz="1200" b="0" i="0" u="none" strike="noStrike" kern="1200" dirty="0">
                          <a:solidFill>
                            <a:srgbClr val="000000"/>
                          </a:solidFill>
                          <a:effectLst/>
                          <a:latin typeface="Calibri" panose="020F0502020204030204" pitchFamily="34" charset="0"/>
                          <a:ea typeface="+mn-ea"/>
                          <a:cs typeface="+mn-cs"/>
                        </a:rPr>
                        <a:t>*</a:t>
                      </a:r>
                    </a:p>
                  </a:txBody>
                  <a:tcPr marL="9525" marR="9525" marT="9525" marB="0" anchor="b"/>
                </a:tc>
                <a:extLst>
                  <a:ext uri="{0D108BD9-81ED-4DB2-BD59-A6C34878D82A}">
                    <a16:rowId xmlns:a16="http://schemas.microsoft.com/office/drawing/2014/main" val="2667925924"/>
                  </a:ext>
                </a:extLst>
              </a:tr>
              <a:tr h="191540">
                <a:tc>
                  <a:txBody>
                    <a:bodyPr/>
                    <a:lstStyle/>
                    <a:p>
                      <a:pPr algn="l" fontAlgn="b"/>
                      <a:r>
                        <a:rPr lang="sv-SE" sz="1200" u="none" strike="noStrike" dirty="0">
                          <a:effectLst/>
                        </a:rPr>
                        <a:t>Vårgårda</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endParaRPr lang="sv-SE"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a:t>
                      </a:r>
                    </a:p>
                  </a:txBody>
                  <a:tcPr marL="9525" marR="9525" marT="9525" marB="0" anchor="b"/>
                </a:tc>
                <a:tc>
                  <a:txBody>
                    <a:bodyPr/>
                    <a:lstStyle/>
                    <a:p>
                      <a:pPr marL="0" algn="ctr" defTabSz="914400" rtl="0" eaLnBrk="1" fontAlgn="b" latinLnBrk="0" hangingPunct="1"/>
                      <a:endParaRPr lang="sv-SE" sz="1200" b="0" i="0" u="none" strike="noStrike" kern="1200" dirty="0">
                        <a:solidFill>
                          <a:srgbClr val="000000"/>
                        </a:solidFill>
                        <a:effectLst/>
                        <a:latin typeface="Calibri" panose="020F0502020204030204" pitchFamily="34" charset="0"/>
                        <a:ea typeface="+mn-ea"/>
                        <a:cs typeface="+mn-cs"/>
                      </a:endParaRPr>
                    </a:p>
                  </a:txBody>
                  <a:tcPr marL="9525" marR="9525" marT="9525" marB="0" anchor="b"/>
                </a:tc>
                <a:extLst>
                  <a:ext uri="{0D108BD9-81ED-4DB2-BD59-A6C34878D82A}">
                    <a16:rowId xmlns:a16="http://schemas.microsoft.com/office/drawing/2014/main" val="393222393"/>
                  </a:ext>
                </a:extLst>
              </a:tr>
              <a:tr h="141287">
                <a:tc>
                  <a:txBody>
                    <a:bodyPr/>
                    <a:lstStyle/>
                    <a:p>
                      <a:pPr algn="l" fontAlgn="b"/>
                      <a:r>
                        <a:rPr lang="sv-SE" sz="1200" u="none" strike="noStrike" dirty="0">
                          <a:effectLst/>
                        </a:rPr>
                        <a:t>Vänersborg</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17/17</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7/7</a:t>
                      </a:r>
                    </a:p>
                  </a:txBody>
                  <a:tcPr marL="9525" marR="9525" marT="9525" marB="0" anchor="b"/>
                </a:tc>
                <a:tc>
                  <a:txBody>
                    <a:bodyPr/>
                    <a:lstStyle/>
                    <a:p>
                      <a:pPr marL="0" algn="ctr" defTabSz="914400" rtl="0" eaLnBrk="1" fontAlgn="b" latinLnBrk="0" hangingPunct="1"/>
                      <a:r>
                        <a:rPr lang="sv-SE" sz="1200" b="0" i="0" u="none" strike="noStrike" kern="1200" dirty="0">
                          <a:solidFill>
                            <a:srgbClr val="000000"/>
                          </a:solidFill>
                          <a:effectLst/>
                          <a:latin typeface="Calibri" panose="020F0502020204030204" pitchFamily="34" charset="0"/>
                          <a:ea typeface="+mn-ea"/>
                          <a:cs typeface="+mn-cs"/>
                        </a:rPr>
                        <a:t>10/10</a:t>
                      </a:r>
                    </a:p>
                  </a:txBody>
                  <a:tcPr marL="9525" marR="9525" marT="9525" marB="0" anchor="b"/>
                </a:tc>
                <a:extLst>
                  <a:ext uri="{0D108BD9-81ED-4DB2-BD59-A6C34878D82A}">
                    <a16:rowId xmlns:a16="http://schemas.microsoft.com/office/drawing/2014/main" val="1858722183"/>
                  </a:ext>
                </a:extLst>
              </a:tr>
              <a:tr h="141287">
                <a:tc>
                  <a:txBody>
                    <a:bodyPr/>
                    <a:lstStyle/>
                    <a:p>
                      <a:pPr algn="l" fontAlgn="b"/>
                      <a:r>
                        <a:rPr lang="sv-SE" sz="1200" u="none" strike="noStrike" dirty="0">
                          <a:effectLst/>
                        </a:rPr>
                        <a:t>X Fiktiv kommun</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36/36</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32/34</a:t>
                      </a:r>
                    </a:p>
                  </a:txBody>
                  <a:tcPr marL="9525" marR="9525" marT="9525" marB="0" anchor="b"/>
                </a:tc>
                <a:tc>
                  <a:txBody>
                    <a:bodyPr/>
                    <a:lstStyle/>
                    <a:p>
                      <a:pPr marL="0" algn="ctr" defTabSz="914400" rtl="0" eaLnBrk="1" fontAlgn="b" latinLnBrk="0" hangingPunct="1"/>
                      <a:r>
                        <a:rPr lang="sv-SE" sz="1200" b="0" i="0" u="none" strike="noStrike" kern="1200" dirty="0">
                          <a:solidFill>
                            <a:srgbClr val="000000"/>
                          </a:solidFill>
                          <a:effectLst/>
                          <a:latin typeface="Calibri" panose="020F0502020204030204" pitchFamily="34" charset="0"/>
                          <a:ea typeface="+mn-ea"/>
                          <a:cs typeface="+mn-cs"/>
                        </a:rPr>
                        <a:t>28/29</a:t>
                      </a:r>
                    </a:p>
                  </a:txBody>
                  <a:tcPr marL="9525" marR="9525" marT="9525" marB="0" anchor="b"/>
                </a:tc>
                <a:extLst>
                  <a:ext uri="{0D108BD9-81ED-4DB2-BD59-A6C34878D82A}">
                    <a16:rowId xmlns:a16="http://schemas.microsoft.com/office/drawing/2014/main" val="1683772091"/>
                  </a:ext>
                </a:extLst>
              </a:tr>
              <a:tr h="141287">
                <a:tc>
                  <a:txBody>
                    <a:bodyPr/>
                    <a:lstStyle/>
                    <a:p>
                      <a:pPr algn="l" fontAlgn="b"/>
                      <a:r>
                        <a:rPr lang="sv-SE" sz="1200" u="none" strike="noStrike" dirty="0">
                          <a:effectLst/>
                        </a:rPr>
                        <a:t>X Ingen kommun</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31/33</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47/47</a:t>
                      </a:r>
                    </a:p>
                  </a:txBody>
                  <a:tcPr marL="9525" marR="9525" marT="9525" marB="0" anchor="b"/>
                </a:tc>
                <a:tc>
                  <a:txBody>
                    <a:bodyPr/>
                    <a:lstStyle/>
                    <a:p>
                      <a:pPr marL="0" algn="ctr" defTabSz="914400" rtl="0" eaLnBrk="1" fontAlgn="b" latinLnBrk="0" hangingPunct="1"/>
                      <a:r>
                        <a:rPr lang="sv-SE" sz="1200" b="0" i="0" u="none" strike="noStrike" kern="1200" dirty="0">
                          <a:solidFill>
                            <a:srgbClr val="000000"/>
                          </a:solidFill>
                          <a:effectLst/>
                          <a:latin typeface="Calibri" panose="020F0502020204030204" pitchFamily="34" charset="0"/>
                          <a:ea typeface="+mn-ea"/>
                          <a:cs typeface="+mn-cs"/>
                        </a:rPr>
                        <a:t>55/60</a:t>
                      </a:r>
                    </a:p>
                  </a:txBody>
                  <a:tcPr marL="9525" marR="9525" marT="9525" marB="0" anchor="b"/>
                </a:tc>
                <a:extLst>
                  <a:ext uri="{0D108BD9-81ED-4DB2-BD59-A6C34878D82A}">
                    <a16:rowId xmlns:a16="http://schemas.microsoft.com/office/drawing/2014/main" val="3352752870"/>
                  </a:ext>
                </a:extLst>
              </a:tr>
              <a:tr h="141287">
                <a:tc>
                  <a:txBody>
                    <a:bodyPr/>
                    <a:lstStyle/>
                    <a:p>
                      <a:pPr algn="l" fontAlgn="b"/>
                      <a:r>
                        <a:rPr lang="sv-SE" sz="1200" u="none" strike="noStrike" dirty="0">
                          <a:effectLst/>
                        </a:rPr>
                        <a:t>Åmål</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a:t>
                      </a:r>
                    </a:p>
                  </a:txBody>
                  <a:tcPr marL="9525" marR="9525" marT="9525" marB="0" anchor="b"/>
                </a:tc>
                <a:tc>
                  <a:txBody>
                    <a:bodyPr/>
                    <a:lstStyle/>
                    <a:p>
                      <a:pPr marL="0" algn="ctr" defTabSz="914400" rtl="0" eaLnBrk="1" fontAlgn="b" latinLnBrk="0" hangingPunct="1"/>
                      <a:r>
                        <a:rPr lang="sv-SE" sz="1200" b="0" i="0" u="none" strike="noStrike" kern="1200" dirty="0">
                          <a:solidFill>
                            <a:srgbClr val="000000"/>
                          </a:solidFill>
                          <a:effectLst/>
                          <a:latin typeface="Calibri" panose="020F0502020204030204" pitchFamily="34" charset="0"/>
                          <a:ea typeface="+mn-ea"/>
                          <a:cs typeface="+mn-cs"/>
                        </a:rPr>
                        <a:t>5/6</a:t>
                      </a:r>
                    </a:p>
                  </a:txBody>
                  <a:tcPr marL="9525" marR="9525" marT="9525" marB="0" anchor="b"/>
                </a:tc>
                <a:extLst>
                  <a:ext uri="{0D108BD9-81ED-4DB2-BD59-A6C34878D82A}">
                    <a16:rowId xmlns:a16="http://schemas.microsoft.com/office/drawing/2014/main" val="4277920251"/>
                  </a:ext>
                </a:extLst>
              </a:tr>
              <a:tr h="141287">
                <a:tc>
                  <a:txBody>
                    <a:bodyPr/>
                    <a:lstStyle/>
                    <a:p>
                      <a:pPr algn="l" fontAlgn="b"/>
                      <a:r>
                        <a:rPr lang="sv-SE" sz="1200" u="none" strike="noStrike" dirty="0">
                          <a:effectLst/>
                        </a:rPr>
                        <a:t>Öckerö</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endParaRPr lang="sv-SE" sz="12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algn="ctr" defTabSz="914400" rtl="0" eaLnBrk="1" fontAlgn="b" latinLnBrk="0" hangingPunct="1"/>
                      <a:r>
                        <a:rPr lang="sv-SE" sz="1200" b="0" i="0" u="none" strike="noStrike" kern="1200" dirty="0">
                          <a:solidFill>
                            <a:srgbClr val="000000"/>
                          </a:solidFill>
                          <a:effectLst/>
                          <a:latin typeface="Calibri" panose="020F0502020204030204" pitchFamily="34" charset="0"/>
                          <a:ea typeface="+mn-ea"/>
                          <a:cs typeface="+mn-cs"/>
                        </a:rPr>
                        <a:t>*</a:t>
                      </a:r>
                    </a:p>
                  </a:txBody>
                  <a:tcPr marL="9525" marR="9525" marT="9525" marB="0" anchor="b"/>
                </a:tc>
                <a:extLst>
                  <a:ext uri="{0D108BD9-81ED-4DB2-BD59-A6C34878D82A}">
                    <a16:rowId xmlns:a16="http://schemas.microsoft.com/office/drawing/2014/main" val="2823173892"/>
                  </a:ext>
                </a:extLst>
              </a:tr>
              <a:tr h="141287">
                <a:tc>
                  <a:txBody>
                    <a:bodyPr/>
                    <a:lstStyle/>
                    <a:p>
                      <a:pPr algn="l" fontAlgn="b"/>
                      <a:r>
                        <a:rPr lang="sv-SE" sz="1200" b="1" i="0" u="none" strike="noStrike" dirty="0">
                          <a:solidFill>
                            <a:srgbClr val="000000"/>
                          </a:solidFill>
                          <a:effectLst/>
                          <a:latin typeface="Calibri" panose="020F0502020204030204" pitchFamily="34" charset="0"/>
                        </a:rPr>
                        <a:t>Hela regionen</a:t>
                      </a:r>
                    </a:p>
                  </a:txBody>
                  <a:tcPr marL="7064" marR="7064" marT="7064" marB="0" anchor="b"/>
                </a:tc>
                <a:tc>
                  <a:txBody>
                    <a:bodyPr/>
                    <a:lstStyle/>
                    <a:p>
                      <a:pPr algn="ctr" fontAlgn="b"/>
                      <a:r>
                        <a:rPr lang="sv-SE" sz="1200" b="1" i="0" u="none" strike="noStrike" dirty="0">
                          <a:solidFill>
                            <a:srgbClr val="000000"/>
                          </a:solidFill>
                          <a:effectLst/>
                          <a:latin typeface="Calibri" panose="020F0502020204030204" pitchFamily="34" charset="0"/>
                        </a:rPr>
                        <a:t>402/447 90%</a:t>
                      </a:r>
                    </a:p>
                  </a:txBody>
                  <a:tcPr marL="9525" marR="9525" marT="9525" marB="0" anchor="b"/>
                </a:tc>
                <a:tc>
                  <a:txBody>
                    <a:bodyPr/>
                    <a:lstStyle/>
                    <a:p>
                      <a:pPr algn="ctr" fontAlgn="b"/>
                      <a:r>
                        <a:rPr lang="sv-SE" sz="1200" b="1" i="0" u="none" strike="noStrike" dirty="0">
                          <a:solidFill>
                            <a:srgbClr val="000000"/>
                          </a:solidFill>
                          <a:effectLst/>
                          <a:latin typeface="Calibri" panose="020F0502020204030204" pitchFamily="34" charset="0"/>
                        </a:rPr>
                        <a:t>380/425 89%</a:t>
                      </a:r>
                    </a:p>
                  </a:txBody>
                  <a:tcPr marL="9525" marR="9525" marT="9525" marB="0" anchor="b"/>
                </a:tc>
                <a:tc>
                  <a:txBody>
                    <a:bodyPr/>
                    <a:lstStyle/>
                    <a:p>
                      <a:pPr marL="0" algn="ctr" defTabSz="914400" rtl="0" eaLnBrk="1" fontAlgn="b" latinLnBrk="0" hangingPunct="1"/>
                      <a:r>
                        <a:rPr lang="sv-SE" sz="1200" b="1" i="0" u="none" strike="noStrike" kern="1200" dirty="0">
                          <a:solidFill>
                            <a:srgbClr val="000000"/>
                          </a:solidFill>
                          <a:effectLst/>
                          <a:latin typeface="Calibri" panose="020F0502020204030204" pitchFamily="34" charset="0"/>
                          <a:ea typeface="+mn-ea"/>
                          <a:cs typeface="+mn-cs"/>
                        </a:rPr>
                        <a:t>437/494 88%</a:t>
                      </a:r>
                    </a:p>
                  </a:txBody>
                  <a:tcPr marL="9525" marR="9525" marT="9525" marB="0" anchor="b"/>
                </a:tc>
                <a:extLst>
                  <a:ext uri="{0D108BD9-81ED-4DB2-BD59-A6C34878D82A}">
                    <a16:rowId xmlns:a16="http://schemas.microsoft.com/office/drawing/2014/main" val="2649650242"/>
                  </a:ext>
                </a:extLst>
              </a:tr>
            </a:tbl>
          </a:graphicData>
        </a:graphic>
      </p:graphicFrame>
      <p:graphicFrame>
        <p:nvGraphicFramePr>
          <p:cNvPr id="4" name="Tabell 3">
            <a:extLst>
              <a:ext uri="{FF2B5EF4-FFF2-40B4-BE49-F238E27FC236}">
                <a16:creationId xmlns:a16="http://schemas.microsoft.com/office/drawing/2014/main" id="{FA498888-804D-472B-8CFC-692FCE5CC2FA}"/>
              </a:ext>
            </a:extLst>
          </p:cNvPr>
          <p:cNvGraphicFramePr>
            <a:graphicFrameLocks noGrp="1"/>
          </p:cNvGraphicFramePr>
          <p:nvPr>
            <p:extLst>
              <p:ext uri="{D42A27DB-BD31-4B8C-83A1-F6EECF244321}">
                <p14:modId xmlns:p14="http://schemas.microsoft.com/office/powerpoint/2010/main" val="1928303494"/>
              </p:ext>
            </p:extLst>
          </p:nvPr>
        </p:nvGraphicFramePr>
        <p:xfrm>
          <a:off x="1581039" y="1136247"/>
          <a:ext cx="3660558" cy="5425643"/>
        </p:xfrm>
        <a:graphic>
          <a:graphicData uri="http://schemas.openxmlformats.org/drawingml/2006/table">
            <a:tbl>
              <a:tblPr firstRow="1">
                <a:tableStyleId>{5C22544A-7EE6-4342-B048-85BDC9FD1C3A}</a:tableStyleId>
              </a:tblPr>
              <a:tblGrid>
                <a:gridCol w="1332000">
                  <a:extLst>
                    <a:ext uri="{9D8B030D-6E8A-4147-A177-3AD203B41FA5}">
                      <a16:colId xmlns:a16="http://schemas.microsoft.com/office/drawing/2014/main" val="812088887"/>
                    </a:ext>
                  </a:extLst>
                </a:gridCol>
                <a:gridCol w="776186">
                  <a:extLst>
                    <a:ext uri="{9D8B030D-6E8A-4147-A177-3AD203B41FA5}">
                      <a16:colId xmlns:a16="http://schemas.microsoft.com/office/drawing/2014/main" val="3233408985"/>
                    </a:ext>
                  </a:extLst>
                </a:gridCol>
                <a:gridCol w="776186">
                  <a:extLst>
                    <a:ext uri="{9D8B030D-6E8A-4147-A177-3AD203B41FA5}">
                      <a16:colId xmlns:a16="http://schemas.microsoft.com/office/drawing/2014/main" val="1189214089"/>
                    </a:ext>
                  </a:extLst>
                </a:gridCol>
                <a:gridCol w="776186">
                  <a:extLst>
                    <a:ext uri="{9D8B030D-6E8A-4147-A177-3AD203B41FA5}">
                      <a16:colId xmlns:a16="http://schemas.microsoft.com/office/drawing/2014/main" val="1420829465"/>
                    </a:ext>
                  </a:extLst>
                </a:gridCol>
              </a:tblGrid>
              <a:tr h="420949">
                <a:tc>
                  <a:txBody>
                    <a:bodyPr/>
                    <a:lstStyle/>
                    <a:p>
                      <a:pPr marL="0" algn="l" defTabSz="914400" rtl="0" eaLnBrk="1" fontAlgn="b" latinLnBrk="0" hangingPunct="1"/>
                      <a:r>
                        <a:rPr lang="sv-SE" sz="1200" b="1" u="none" strike="noStrike" kern="1200" dirty="0">
                          <a:solidFill>
                            <a:schemeClr val="bg1"/>
                          </a:solidFill>
                          <a:effectLst/>
                          <a:latin typeface="+mn-lt"/>
                          <a:ea typeface="+mn-ea"/>
                          <a:cs typeface="+mn-cs"/>
                        </a:rPr>
                        <a:t>Slutenvårdsärenden i SAMSA</a:t>
                      </a:r>
                    </a:p>
                  </a:txBody>
                  <a:tcPr marL="7064" marR="7064" marT="7064" marB="0" anchor="b"/>
                </a:tc>
                <a:tc>
                  <a:txBody>
                    <a:bodyPr/>
                    <a:lstStyle/>
                    <a:p>
                      <a:pPr marL="0" algn="ctr" defTabSz="914400" rtl="0" eaLnBrk="1" fontAlgn="b" latinLnBrk="0" hangingPunct="1"/>
                      <a:r>
                        <a:rPr lang="sv-SE" sz="1200" b="1" u="none" strike="noStrike" kern="1200" dirty="0">
                          <a:solidFill>
                            <a:schemeClr val="bg1"/>
                          </a:solidFill>
                          <a:effectLst/>
                          <a:latin typeface="+mn-lt"/>
                          <a:ea typeface="+mn-ea"/>
                          <a:cs typeface="+mn-cs"/>
                        </a:rPr>
                        <a:t>Jan</a:t>
                      </a:r>
                    </a:p>
                    <a:p>
                      <a:pPr marL="0" algn="ctr" defTabSz="914400" rtl="0" eaLnBrk="1" fontAlgn="b" latinLnBrk="0" hangingPunct="1"/>
                      <a:r>
                        <a:rPr lang="sv-SE" sz="1200" b="1" u="none" strike="noStrike" kern="1200" dirty="0">
                          <a:solidFill>
                            <a:schemeClr val="bg1"/>
                          </a:solidFill>
                          <a:effectLst/>
                          <a:latin typeface="+mn-lt"/>
                          <a:ea typeface="+mn-ea"/>
                          <a:cs typeface="+mn-cs"/>
                        </a:rPr>
                        <a:t>2023</a:t>
                      </a:r>
                    </a:p>
                  </a:txBody>
                  <a:tcPr marL="7064" marR="7064" marT="7064" marB="0" anchor="b"/>
                </a:tc>
                <a:tc>
                  <a:txBody>
                    <a:bodyPr/>
                    <a:lstStyle/>
                    <a:p>
                      <a:pPr marL="0" algn="ctr" defTabSz="914400" rtl="0" eaLnBrk="1" fontAlgn="b" latinLnBrk="0" hangingPunct="1"/>
                      <a:r>
                        <a:rPr lang="sv-SE" sz="1200" b="1" u="none" strike="noStrike" kern="1200" dirty="0">
                          <a:solidFill>
                            <a:schemeClr val="bg1"/>
                          </a:solidFill>
                          <a:effectLst/>
                          <a:latin typeface="+mn-lt"/>
                          <a:ea typeface="+mn-ea"/>
                          <a:cs typeface="+mn-cs"/>
                        </a:rPr>
                        <a:t>Feb</a:t>
                      </a:r>
                    </a:p>
                    <a:p>
                      <a:pPr marL="0" algn="ctr" defTabSz="914400" rtl="0" eaLnBrk="1" fontAlgn="b" latinLnBrk="0" hangingPunct="1"/>
                      <a:r>
                        <a:rPr lang="sv-SE" sz="1200" b="1" u="none" strike="noStrike" kern="1200" dirty="0">
                          <a:solidFill>
                            <a:schemeClr val="bg1"/>
                          </a:solidFill>
                          <a:effectLst/>
                          <a:latin typeface="+mn-lt"/>
                          <a:ea typeface="+mn-ea"/>
                          <a:cs typeface="+mn-cs"/>
                        </a:rPr>
                        <a:t>2023</a:t>
                      </a:r>
                    </a:p>
                  </a:txBody>
                  <a:tcPr marL="7064" marR="7064" marT="7064" marB="0" anchor="b"/>
                </a:tc>
                <a:tc>
                  <a:txBody>
                    <a:bodyPr/>
                    <a:lstStyle/>
                    <a:p>
                      <a:pPr marL="0" algn="ctr" defTabSz="914400" rtl="0" eaLnBrk="1" fontAlgn="b" latinLnBrk="0" hangingPunct="1"/>
                      <a:r>
                        <a:rPr lang="sv-SE" sz="1200" b="1" u="none" strike="noStrike" kern="1200" dirty="0">
                          <a:solidFill>
                            <a:schemeClr val="bg1"/>
                          </a:solidFill>
                          <a:effectLst/>
                          <a:latin typeface="+mn-lt"/>
                          <a:ea typeface="+mn-ea"/>
                          <a:cs typeface="+mn-cs"/>
                        </a:rPr>
                        <a:t>Mars</a:t>
                      </a:r>
                    </a:p>
                    <a:p>
                      <a:pPr marL="0" algn="ctr" defTabSz="914400" rtl="0" eaLnBrk="1" fontAlgn="b" latinLnBrk="0" hangingPunct="1"/>
                      <a:r>
                        <a:rPr lang="sv-SE" sz="1200" b="1" u="none" strike="noStrike" kern="1200" dirty="0">
                          <a:solidFill>
                            <a:schemeClr val="bg1"/>
                          </a:solidFill>
                          <a:effectLst/>
                          <a:latin typeface="+mn-lt"/>
                          <a:ea typeface="+mn-ea"/>
                          <a:cs typeface="+mn-cs"/>
                        </a:rPr>
                        <a:t>2023</a:t>
                      </a:r>
                    </a:p>
                  </a:txBody>
                  <a:tcPr marL="7064" marR="7064" marT="7064" marB="0" anchor="b"/>
                </a:tc>
                <a:extLst>
                  <a:ext uri="{0D108BD9-81ED-4DB2-BD59-A6C34878D82A}">
                    <a16:rowId xmlns:a16="http://schemas.microsoft.com/office/drawing/2014/main" val="4105738095"/>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Ale</a:t>
                      </a: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7/9</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5/6</a:t>
                      </a:r>
                    </a:p>
                  </a:txBody>
                  <a:tcPr marL="9525" marR="9525" marT="9525" marB="0" anchor="b"/>
                </a:tc>
                <a:tc>
                  <a:txBody>
                    <a:bodyPr/>
                    <a:lstStyle/>
                    <a:p>
                      <a:pPr marL="0" algn="ctr" defTabSz="914400" rtl="0" eaLnBrk="1" fontAlgn="b" latinLnBrk="0" hangingPunct="1"/>
                      <a:r>
                        <a:rPr lang="sv-SE" sz="1200" b="0" i="0" u="none" strike="noStrike" kern="1200" dirty="0">
                          <a:solidFill>
                            <a:srgbClr val="000000"/>
                          </a:solidFill>
                          <a:effectLst/>
                          <a:latin typeface="Calibri" panose="020F0502020204030204" pitchFamily="34" charset="0"/>
                          <a:ea typeface="+mn-ea"/>
                          <a:cs typeface="+mn-cs"/>
                        </a:rPr>
                        <a:t>9/11</a:t>
                      </a:r>
                    </a:p>
                  </a:txBody>
                  <a:tcPr marL="9525" marR="9525" marT="9525" marB="0" anchor="b"/>
                </a:tc>
                <a:extLst>
                  <a:ext uri="{0D108BD9-81ED-4DB2-BD59-A6C34878D82A}">
                    <a16:rowId xmlns:a16="http://schemas.microsoft.com/office/drawing/2014/main" val="11451193"/>
                  </a:ext>
                </a:extLst>
              </a:tr>
              <a:tr h="100876">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Alingsås</a:t>
                      </a: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5/7</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8/8</a:t>
                      </a:r>
                    </a:p>
                  </a:txBody>
                  <a:tcPr marL="9525" marR="9525" marT="9525" marB="0" anchor="b"/>
                </a:tc>
                <a:tc>
                  <a:txBody>
                    <a:bodyPr/>
                    <a:lstStyle/>
                    <a:p>
                      <a:pPr marL="0" algn="ctr" defTabSz="914400" rtl="0" eaLnBrk="1" fontAlgn="b" latinLnBrk="0" hangingPunct="1"/>
                      <a:r>
                        <a:rPr lang="sv-SE" sz="1200" b="0" i="0" u="none" strike="noStrike" kern="1200">
                          <a:solidFill>
                            <a:srgbClr val="000000"/>
                          </a:solidFill>
                          <a:effectLst/>
                          <a:latin typeface="Calibri" panose="020F0502020204030204" pitchFamily="34" charset="0"/>
                          <a:ea typeface="+mn-ea"/>
                          <a:cs typeface="+mn-cs"/>
                        </a:rPr>
                        <a:t>*</a:t>
                      </a:r>
                    </a:p>
                  </a:txBody>
                  <a:tcPr marL="9525" marR="9525" marT="9525" marB="0" anchor="b"/>
                </a:tc>
                <a:extLst>
                  <a:ext uri="{0D108BD9-81ED-4DB2-BD59-A6C34878D82A}">
                    <a16:rowId xmlns:a16="http://schemas.microsoft.com/office/drawing/2014/main" val="2199041891"/>
                  </a:ext>
                </a:extLst>
              </a:tr>
              <a:tr h="80399">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Bengtsfors</a:t>
                      </a:r>
                    </a:p>
                  </a:txBody>
                  <a:tcPr marL="7064" marR="7064" marT="7064" marB="0"/>
                </a:tc>
                <a:tc>
                  <a:txBody>
                    <a:bodyPr/>
                    <a:lstStyle/>
                    <a:p>
                      <a:pPr algn="ctr" fontAlgn="b"/>
                      <a:r>
                        <a:rPr lang="sv-SE" sz="120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endParaRPr lang="sv-SE" sz="12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algn="ctr" defTabSz="914400" rtl="0" eaLnBrk="1" fontAlgn="b" latinLnBrk="0" hangingPunct="1"/>
                      <a:r>
                        <a:rPr lang="sv-SE" sz="1200" b="0" i="0" u="none" strike="noStrike" kern="1200" dirty="0">
                          <a:solidFill>
                            <a:srgbClr val="000000"/>
                          </a:solidFill>
                          <a:effectLst/>
                          <a:latin typeface="Calibri" panose="020F0502020204030204" pitchFamily="34" charset="0"/>
                          <a:ea typeface="+mn-ea"/>
                          <a:cs typeface="+mn-cs"/>
                        </a:rPr>
                        <a:t>*</a:t>
                      </a:r>
                    </a:p>
                  </a:txBody>
                  <a:tcPr marL="9525" marR="9525" marT="9525" marB="0" anchor="b"/>
                </a:tc>
                <a:extLst>
                  <a:ext uri="{0D108BD9-81ED-4DB2-BD59-A6C34878D82A}">
                    <a16:rowId xmlns:a16="http://schemas.microsoft.com/office/drawing/2014/main" val="449577441"/>
                  </a:ext>
                </a:extLst>
              </a:tr>
              <a:tr h="45192">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Bollebygd</a:t>
                      </a:r>
                    </a:p>
                  </a:txBody>
                  <a:tcPr marL="7064" marR="7064" marT="7064" marB="0" anchor="ctr"/>
                </a:tc>
                <a:tc>
                  <a:txBody>
                    <a:bodyPr/>
                    <a:lstStyle/>
                    <a:p>
                      <a:pPr algn="ctr" fontAlgn="b"/>
                      <a:r>
                        <a:rPr lang="sv-SE" sz="1200" b="0" i="0" u="none" strike="noStrike">
                          <a:solidFill>
                            <a:srgbClr val="000000"/>
                          </a:solidFill>
                          <a:effectLst/>
                          <a:latin typeface="Calibri" panose="020F0502020204030204" pitchFamily="34" charset="0"/>
                        </a:rPr>
                        <a:t>*</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a:t>
                      </a:r>
                    </a:p>
                  </a:txBody>
                  <a:tcPr marL="9525" marR="9525" marT="9525" marB="0" anchor="b"/>
                </a:tc>
                <a:tc>
                  <a:txBody>
                    <a:bodyPr/>
                    <a:lstStyle/>
                    <a:p>
                      <a:pPr marL="0" algn="ctr" defTabSz="914400" rtl="0" eaLnBrk="1" fontAlgn="b" latinLnBrk="0" hangingPunct="1"/>
                      <a:r>
                        <a:rPr lang="sv-SE" sz="1200" b="0" i="0" u="none" strike="noStrike" kern="1200">
                          <a:solidFill>
                            <a:srgbClr val="000000"/>
                          </a:solidFill>
                          <a:effectLst/>
                          <a:latin typeface="Calibri" panose="020F0502020204030204" pitchFamily="34" charset="0"/>
                          <a:ea typeface="+mn-ea"/>
                          <a:cs typeface="+mn-cs"/>
                        </a:rPr>
                        <a:t>*</a:t>
                      </a:r>
                    </a:p>
                  </a:txBody>
                  <a:tcPr marL="9525" marR="9525" marT="9525" marB="0" anchor="b"/>
                </a:tc>
                <a:extLst>
                  <a:ext uri="{0D108BD9-81ED-4DB2-BD59-A6C34878D82A}">
                    <a16:rowId xmlns:a16="http://schemas.microsoft.com/office/drawing/2014/main" val="793404180"/>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Borås</a:t>
                      </a: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18/20</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7/8</a:t>
                      </a:r>
                    </a:p>
                  </a:txBody>
                  <a:tcPr marL="9525" marR="9525" marT="9525" marB="0" anchor="b"/>
                </a:tc>
                <a:tc>
                  <a:txBody>
                    <a:bodyPr/>
                    <a:lstStyle/>
                    <a:p>
                      <a:pPr marL="0" algn="ctr" defTabSz="914400" rtl="0" eaLnBrk="1" fontAlgn="b" latinLnBrk="0" hangingPunct="1"/>
                      <a:r>
                        <a:rPr lang="sv-SE" sz="1200" b="0" i="0" u="none" strike="noStrike" kern="1200" dirty="0">
                          <a:solidFill>
                            <a:srgbClr val="000000"/>
                          </a:solidFill>
                          <a:effectLst/>
                          <a:latin typeface="Calibri" panose="020F0502020204030204" pitchFamily="34" charset="0"/>
                          <a:ea typeface="+mn-ea"/>
                          <a:cs typeface="+mn-cs"/>
                        </a:rPr>
                        <a:t>22/26</a:t>
                      </a:r>
                    </a:p>
                  </a:txBody>
                  <a:tcPr marL="9525" marR="9525" marT="9525" marB="0" anchor="b"/>
                </a:tc>
                <a:extLst>
                  <a:ext uri="{0D108BD9-81ED-4DB2-BD59-A6C34878D82A}">
                    <a16:rowId xmlns:a16="http://schemas.microsoft.com/office/drawing/2014/main" val="1257628783"/>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Dals-Ed</a:t>
                      </a:r>
                    </a:p>
                  </a:txBody>
                  <a:tcPr marL="7064" marR="7064" marT="7064" marB="0" anchor="b"/>
                </a:tc>
                <a:tc>
                  <a:txBody>
                    <a:bodyPr/>
                    <a:lstStyle/>
                    <a:p>
                      <a:pPr algn="ctr" fontAlgn="b"/>
                      <a:endParaRPr lang="sv-SE" sz="12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endParaRPr lang="sv-SE" sz="12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algn="ctr" defTabSz="914400" rtl="0" eaLnBrk="1" fontAlgn="b" latinLnBrk="0" hangingPunct="1"/>
                      <a:endParaRPr lang="sv-SE" sz="1200" b="0" i="0" u="none" strike="noStrike" kern="1200" dirty="0">
                        <a:solidFill>
                          <a:srgbClr val="000000"/>
                        </a:solidFill>
                        <a:effectLst/>
                        <a:latin typeface="Calibri" panose="020F0502020204030204" pitchFamily="34" charset="0"/>
                        <a:ea typeface="+mn-ea"/>
                        <a:cs typeface="+mn-cs"/>
                      </a:endParaRPr>
                    </a:p>
                  </a:txBody>
                  <a:tcPr marL="9525" marR="9525" marT="9525" marB="0" anchor="b"/>
                </a:tc>
                <a:extLst>
                  <a:ext uri="{0D108BD9-81ED-4DB2-BD59-A6C34878D82A}">
                    <a16:rowId xmlns:a16="http://schemas.microsoft.com/office/drawing/2014/main" val="432302471"/>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Essunga</a:t>
                      </a:r>
                    </a:p>
                  </a:txBody>
                  <a:tcPr marL="7064" marR="7064" marT="7064" marB="0" anchor="b"/>
                </a:tc>
                <a:tc>
                  <a:txBody>
                    <a:bodyPr/>
                    <a:lstStyle/>
                    <a:p>
                      <a:pPr algn="ctr" fontAlgn="b"/>
                      <a:endParaRPr lang="sv-SE" sz="12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a:t>
                      </a:r>
                    </a:p>
                  </a:txBody>
                  <a:tcPr marL="9525" marR="9525" marT="9525" marB="0" anchor="b"/>
                </a:tc>
                <a:tc>
                  <a:txBody>
                    <a:bodyPr/>
                    <a:lstStyle/>
                    <a:p>
                      <a:pPr marL="0" algn="ctr" defTabSz="914400" rtl="0" eaLnBrk="1" fontAlgn="b" latinLnBrk="0" hangingPunct="1"/>
                      <a:r>
                        <a:rPr lang="sv-SE" sz="1200" b="0" i="0" u="none" strike="noStrike" kern="1200" dirty="0">
                          <a:solidFill>
                            <a:srgbClr val="000000"/>
                          </a:solidFill>
                          <a:effectLst/>
                          <a:latin typeface="Calibri" panose="020F0502020204030204" pitchFamily="34" charset="0"/>
                          <a:ea typeface="+mn-ea"/>
                          <a:cs typeface="+mn-cs"/>
                        </a:rPr>
                        <a:t>*</a:t>
                      </a:r>
                    </a:p>
                  </a:txBody>
                  <a:tcPr marL="9525" marR="9525" marT="9525" marB="0" anchor="b"/>
                </a:tc>
                <a:extLst>
                  <a:ext uri="{0D108BD9-81ED-4DB2-BD59-A6C34878D82A}">
                    <a16:rowId xmlns:a16="http://schemas.microsoft.com/office/drawing/2014/main" val="1202618650"/>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Falköping</a:t>
                      </a: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12/12</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8/10</a:t>
                      </a:r>
                    </a:p>
                  </a:txBody>
                  <a:tcPr marL="9525" marR="9525" marT="9525" marB="0" anchor="b"/>
                </a:tc>
                <a:tc>
                  <a:txBody>
                    <a:bodyPr/>
                    <a:lstStyle/>
                    <a:p>
                      <a:pPr marL="0" algn="ctr" defTabSz="914400" rtl="0" eaLnBrk="1" fontAlgn="b" latinLnBrk="0" hangingPunct="1"/>
                      <a:r>
                        <a:rPr lang="sv-SE" sz="1200" b="0" i="0" u="none" strike="noStrike" kern="1200" dirty="0">
                          <a:solidFill>
                            <a:srgbClr val="000000"/>
                          </a:solidFill>
                          <a:effectLst/>
                          <a:latin typeface="Calibri" panose="020F0502020204030204" pitchFamily="34" charset="0"/>
                          <a:ea typeface="+mn-ea"/>
                          <a:cs typeface="+mn-cs"/>
                        </a:rPr>
                        <a:t>14/16</a:t>
                      </a:r>
                    </a:p>
                  </a:txBody>
                  <a:tcPr marL="9525" marR="9525" marT="9525" marB="0" anchor="b"/>
                </a:tc>
                <a:extLst>
                  <a:ext uri="{0D108BD9-81ED-4DB2-BD59-A6C34878D82A}">
                    <a16:rowId xmlns:a16="http://schemas.microsoft.com/office/drawing/2014/main" val="1466819773"/>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Färgelanda</a:t>
                      </a: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a:t>
                      </a:r>
                    </a:p>
                  </a:txBody>
                  <a:tcPr marL="9525" marR="9525" marT="9525" marB="0" anchor="b"/>
                </a:tc>
                <a:tc>
                  <a:txBody>
                    <a:bodyPr/>
                    <a:lstStyle/>
                    <a:p>
                      <a:pPr marL="0" algn="ctr" defTabSz="914400" rtl="0" eaLnBrk="1" fontAlgn="b" latinLnBrk="0" hangingPunct="1"/>
                      <a:endParaRPr lang="sv-SE" sz="1200" b="0" i="0" u="none" strike="noStrike" kern="1200" dirty="0">
                        <a:solidFill>
                          <a:srgbClr val="000000"/>
                        </a:solidFill>
                        <a:effectLst/>
                        <a:latin typeface="Calibri" panose="020F0502020204030204" pitchFamily="34" charset="0"/>
                        <a:ea typeface="+mn-ea"/>
                        <a:cs typeface="+mn-cs"/>
                      </a:endParaRPr>
                    </a:p>
                  </a:txBody>
                  <a:tcPr marL="9525" marR="9525" marT="9525" marB="0" anchor="b"/>
                </a:tc>
                <a:extLst>
                  <a:ext uri="{0D108BD9-81ED-4DB2-BD59-A6C34878D82A}">
                    <a16:rowId xmlns:a16="http://schemas.microsoft.com/office/drawing/2014/main" val="3926079687"/>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Grästorp</a:t>
                      </a: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a:t>
                      </a:r>
                    </a:p>
                  </a:txBody>
                  <a:tcPr marL="9525" marR="9525" marT="9525" marB="0" anchor="b"/>
                </a:tc>
                <a:tc>
                  <a:txBody>
                    <a:bodyPr/>
                    <a:lstStyle/>
                    <a:p>
                      <a:pPr marL="0" algn="ctr" defTabSz="914400" rtl="0" eaLnBrk="1" fontAlgn="b" latinLnBrk="0" hangingPunct="1"/>
                      <a:r>
                        <a:rPr lang="sv-SE" sz="1200" b="0" i="0" u="none" strike="noStrike" kern="1200" dirty="0">
                          <a:solidFill>
                            <a:srgbClr val="000000"/>
                          </a:solidFill>
                          <a:effectLst/>
                          <a:latin typeface="Calibri" panose="020F0502020204030204" pitchFamily="34" charset="0"/>
                          <a:ea typeface="+mn-ea"/>
                          <a:cs typeface="+mn-cs"/>
                        </a:rPr>
                        <a:t>*</a:t>
                      </a:r>
                    </a:p>
                  </a:txBody>
                  <a:tcPr marL="9525" marR="9525" marT="9525" marB="0" anchor="b"/>
                </a:tc>
                <a:extLst>
                  <a:ext uri="{0D108BD9-81ED-4DB2-BD59-A6C34878D82A}">
                    <a16:rowId xmlns:a16="http://schemas.microsoft.com/office/drawing/2014/main" val="488807697"/>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Gullspång</a:t>
                      </a: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a:t>
                      </a:r>
                    </a:p>
                  </a:txBody>
                  <a:tcPr marL="9525" marR="9525" marT="9525" marB="0" anchor="b"/>
                </a:tc>
                <a:tc>
                  <a:txBody>
                    <a:bodyPr/>
                    <a:lstStyle/>
                    <a:p>
                      <a:pPr marL="0" algn="ctr" defTabSz="914400" rtl="0" eaLnBrk="1" fontAlgn="b" latinLnBrk="0" hangingPunct="1"/>
                      <a:endParaRPr lang="sv-SE" sz="1200" b="0" i="0" u="none" strike="noStrike" kern="1200" dirty="0">
                        <a:solidFill>
                          <a:srgbClr val="000000"/>
                        </a:solidFill>
                        <a:effectLst/>
                        <a:latin typeface="Calibri" panose="020F0502020204030204" pitchFamily="34" charset="0"/>
                        <a:ea typeface="+mn-ea"/>
                        <a:cs typeface="+mn-cs"/>
                      </a:endParaRPr>
                    </a:p>
                  </a:txBody>
                  <a:tcPr marL="9525" marR="9525" marT="9525" marB="0" anchor="b"/>
                </a:tc>
                <a:extLst>
                  <a:ext uri="{0D108BD9-81ED-4DB2-BD59-A6C34878D82A}">
                    <a16:rowId xmlns:a16="http://schemas.microsoft.com/office/drawing/2014/main" val="2525816026"/>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Göteborg</a:t>
                      </a: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89/95</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96/110</a:t>
                      </a:r>
                    </a:p>
                  </a:txBody>
                  <a:tcPr marL="9525" marR="9525" marT="9525" marB="0" anchor="b"/>
                </a:tc>
                <a:tc>
                  <a:txBody>
                    <a:bodyPr/>
                    <a:lstStyle/>
                    <a:p>
                      <a:pPr marL="0" algn="ctr" defTabSz="914400" rtl="0" eaLnBrk="1" fontAlgn="b" latinLnBrk="0" hangingPunct="1"/>
                      <a:r>
                        <a:rPr lang="sv-SE" sz="1200" b="0" i="0" u="none" strike="noStrike" kern="1200" dirty="0">
                          <a:solidFill>
                            <a:srgbClr val="000000"/>
                          </a:solidFill>
                          <a:effectLst/>
                          <a:latin typeface="Calibri" panose="020F0502020204030204" pitchFamily="34" charset="0"/>
                          <a:ea typeface="+mn-ea"/>
                          <a:cs typeface="+mn-cs"/>
                        </a:rPr>
                        <a:t>109/119</a:t>
                      </a:r>
                    </a:p>
                  </a:txBody>
                  <a:tcPr marL="9525" marR="9525" marT="9525" marB="0" anchor="b"/>
                </a:tc>
                <a:extLst>
                  <a:ext uri="{0D108BD9-81ED-4DB2-BD59-A6C34878D82A}">
                    <a16:rowId xmlns:a16="http://schemas.microsoft.com/office/drawing/2014/main" val="2997419265"/>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Götene</a:t>
                      </a: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4/6</a:t>
                      </a:r>
                    </a:p>
                  </a:txBody>
                  <a:tcPr marL="9525" marR="9525" marT="9525" marB="0" anchor="b"/>
                </a:tc>
                <a:tc>
                  <a:txBody>
                    <a:bodyPr/>
                    <a:lstStyle/>
                    <a:p>
                      <a:pPr marL="0" algn="ctr" defTabSz="914400" rtl="0" eaLnBrk="1" fontAlgn="b" latinLnBrk="0" hangingPunct="1"/>
                      <a:r>
                        <a:rPr lang="sv-SE" sz="1200" b="0" i="0" u="none" strike="noStrike" kern="1200" dirty="0">
                          <a:solidFill>
                            <a:srgbClr val="000000"/>
                          </a:solidFill>
                          <a:effectLst/>
                          <a:latin typeface="Calibri" panose="020F0502020204030204" pitchFamily="34" charset="0"/>
                          <a:ea typeface="+mn-ea"/>
                          <a:cs typeface="+mn-cs"/>
                        </a:rPr>
                        <a:t>7/9</a:t>
                      </a:r>
                    </a:p>
                  </a:txBody>
                  <a:tcPr marL="9525" marR="9525" marT="9525" marB="0" anchor="b"/>
                </a:tc>
                <a:extLst>
                  <a:ext uri="{0D108BD9-81ED-4DB2-BD59-A6C34878D82A}">
                    <a16:rowId xmlns:a16="http://schemas.microsoft.com/office/drawing/2014/main" val="2458507890"/>
                  </a:ext>
                </a:extLst>
              </a:tr>
              <a:tr h="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Herrljunga</a:t>
                      </a: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a:t>
                      </a:r>
                    </a:p>
                  </a:txBody>
                  <a:tcPr marL="9525" marR="9525" marT="9525" marB="0" anchor="b"/>
                </a:tc>
                <a:tc>
                  <a:txBody>
                    <a:bodyPr/>
                    <a:lstStyle/>
                    <a:p>
                      <a:pPr marL="0" algn="ctr" defTabSz="914400" rtl="0" eaLnBrk="1" fontAlgn="b" latinLnBrk="0" hangingPunct="1"/>
                      <a:r>
                        <a:rPr lang="sv-SE" sz="1200" b="0" i="0" u="none" strike="noStrike" kern="1200">
                          <a:solidFill>
                            <a:srgbClr val="000000"/>
                          </a:solidFill>
                          <a:effectLst/>
                          <a:latin typeface="Calibri" panose="020F0502020204030204" pitchFamily="34" charset="0"/>
                          <a:ea typeface="+mn-ea"/>
                          <a:cs typeface="+mn-cs"/>
                        </a:rPr>
                        <a:t>3/5</a:t>
                      </a:r>
                    </a:p>
                  </a:txBody>
                  <a:tcPr marL="9525" marR="9525" marT="9525" marB="0" anchor="b"/>
                </a:tc>
                <a:extLst>
                  <a:ext uri="{0D108BD9-81ED-4DB2-BD59-A6C34878D82A}">
                    <a16:rowId xmlns:a16="http://schemas.microsoft.com/office/drawing/2014/main" val="596460270"/>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Hjo</a:t>
                      </a: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4/6</a:t>
                      </a:r>
                    </a:p>
                  </a:txBody>
                  <a:tcPr marL="9525" marR="9525" marT="9525" marB="0" anchor="b"/>
                </a:tc>
                <a:tc>
                  <a:txBody>
                    <a:bodyPr/>
                    <a:lstStyle/>
                    <a:p>
                      <a:pPr marL="0" algn="ctr" defTabSz="914400" rtl="0" eaLnBrk="1" fontAlgn="b" latinLnBrk="0" hangingPunct="1"/>
                      <a:r>
                        <a:rPr lang="sv-SE" sz="1200" b="0" i="0" u="none" strike="noStrike" kern="1200">
                          <a:solidFill>
                            <a:srgbClr val="000000"/>
                          </a:solidFill>
                          <a:effectLst/>
                          <a:latin typeface="Calibri" panose="020F0502020204030204" pitchFamily="34" charset="0"/>
                          <a:ea typeface="+mn-ea"/>
                          <a:cs typeface="+mn-cs"/>
                        </a:rPr>
                        <a:t>4/6</a:t>
                      </a:r>
                    </a:p>
                  </a:txBody>
                  <a:tcPr marL="9525" marR="9525" marT="9525" marB="0" anchor="b"/>
                </a:tc>
                <a:extLst>
                  <a:ext uri="{0D108BD9-81ED-4DB2-BD59-A6C34878D82A}">
                    <a16:rowId xmlns:a16="http://schemas.microsoft.com/office/drawing/2014/main" val="4143710954"/>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Härryda</a:t>
                      </a: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6/6</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a:t>
                      </a:r>
                    </a:p>
                  </a:txBody>
                  <a:tcPr marL="9525" marR="9525" marT="9525" marB="0" anchor="b"/>
                </a:tc>
                <a:tc>
                  <a:txBody>
                    <a:bodyPr/>
                    <a:lstStyle/>
                    <a:p>
                      <a:pPr marL="0" algn="ctr" defTabSz="914400" rtl="0" eaLnBrk="1" fontAlgn="b" latinLnBrk="0" hangingPunct="1"/>
                      <a:r>
                        <a:rPr lang="sv-SE" sz="1200" b="0" i="0" u="none" strike="noStrike" kern="1200" dirty="0">
                          <a:solidFill>
                            <a:srgbClr val="000000"/>
                          </a:solidFill>
                          <a:effectLst/>
                          <a:latin typeface="Calibri" panose="020F0502020204030204" pitchFamily="34" charset="0"/>
                          <a:ea typeface="+mn-ea"/>
                          <a:cs typeface="+mn-cs"/>
                        </a:rPr>
                        <a:t>*</a:t>
                      </a:r>
                    </a:p>
                  </a:txBody>
                  <a:tcPr marL="9525" marR="9525" marT="9525" marB="0" anchor="b"/>
                </a:tc>
                <a:extLst>
                  <a:ext uri="{0D108BD9-81ED-4DB2-BD59-A6C34878D82A}">
                    <a16:rowId xmlns:a16="http://schemas.microsoft.com/office/drawing/2014/main" val="689666831"/>
                  </a:ext>
                </a:extLst>
              </a:tr>
              <a:tr h="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Karlsborg</a:t>
                      </a: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a:t>
                      </a:r>
                    </a:p>
                  </a:txBody>
                  <a:tcPr marL="9525" marR="9525" marT="9525" marB="0" anchor="b"/>
                </a:tc>
                <a:tc>
                  <a:txBody>
                    <a:bodyPr/>
                    <a:lstStyle/>
                    <a:p>
                      <a:pPr marL="0" algn="ctr" defTabSz="914400" rtl="0" eaLnBrk="1" fontAlgn="b" latinLnBrk="0" hangingPunct="1"/>
                      <a:r>
                        <a:rPr lang="sv-SE" sz="1200" b="0" i="0" u="none" strike="noStrike" kern="1200">
                          <a:solidFill>
                            <a:srgbClr val="000000"/>
                          </a:solidFill>
                          <a:effectLst/>
                          <a:latin typeface="Calibri" panose="020F0502020204030204" pitchFamily="34" charset="0"/>
                          <a:ea typeface="+mn-ea"/>
                          <a:cs typeface="+mn-cs"/>
                        </a:rPr>
                        <a:t>*</a:t>
                      </a:r>
                    </a:p>
                  </a:txBody>
                  <a:tcPr marL="9525" marR="9525" marT="9525" marB="0" anchor="b"/>
                </a:tc>
                <a:extLst>
                  <a:ext uri="{0D108BD9-81ED-4DB2-BD59-A6C34878D82A}">
                    <a16:rowId xmlns:a16="http://schemas.microsoft.com/office/drawing/2014/main" val="907645359"/>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Kungälv</a:t>
                      </a: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10/15</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13/18</a:t>
                      </a:r>
                    </a:p>
                  </a:txBody>
                  <a:tcPr marL="9525" marR="9525" marT="9525" marB="0" anchor="b"/>
                </a:tc>
                <a:tc>
                  <a:txBody>
                    <a:bodyPr/>
                    <a:lstStyle/>
                    <a:p>
                      <a:pPr marL="0" algn="ctr" defTabSz="914400" rtl="0" eaLnBrk="1" fontAlgn="b" latinLnBrk="0" hangingPunct="1"/>
                      <a:r>
                        <a:rPr lang="sv-SE" sz="1200" b="0" i="0" u="none" strike="noStrike" kern="1200">
                          <a:solidFill>
                            <a:srgbClr val="000000"/>
                          </a:solidFill>
                          <a:effectLst/>
                          <a:latin typeface="Calibri" panose="020F0502020204030204" pitchFamily="34" charset="0"/>
                          <a:ea typeface="+mn-ea"/>
                          <a:cs typeface="+mn-cs"/>
                        </a:rPr>
                        <a:t>12/14</a:t>
                      </a:r>
                    </a:p>
                  </a:txBody>
                  <a:tcPr marL="9525" marR="9525" marT="9525" marB="0" anchor="b"/>
                </a:tc>
                <a:extLst>
                  <a:ext uri="{0D108BD9-81ED-4DB2-BD59-A6C34878D82A}">
                    <a16:rowId xmlns:a16="http://schemas.microsoft.com/office/drawing/2014/main" val="3024995705"/>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Lerum</a:t>
                      </a: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a:t>
                      </a:r>
                    </a:p>
                  </a:txBody>
                  <a:tcPr marL="9525" marR="9525" marT="9525" marB="0" anchor="b"/>
                </a:tc>
                <a:tc>
                  <a:txBody>
                    <a:bodyPr/>
                    <a:lstStyle/>
                    <a:p>
                      <a:pPr marL="0" algn="ctr" defTabSz="914400" rtl="0" eaLnBrk="1" fontAlgn="b" latinLnBrk="0" hangingPunct="1"/>
                      <a:r>
                        <a:rPr lang="sv-SE" sz="1200" b="0" i="0" u="none" strike="noStrike" kern="1200" dirty="0">
                          <a:solidFill>
                            <a:srgbClr val="000000"/>
                          </a:solidFill>
                          <a:effectLst/>
                          <a:latin typeface="Calibri" panose="020F0502020204030204" pitchFamily="34" charset="0"/>
                          <a:ea typeface="+mn-ea"/>
                          <a:cs typeface="+mn-cs"/>
                        </a:rPr>
                        <a:t>*</a:t>
                      </a:r>
                    </a:p>
                  </a:txBody>
                  <a:tcPr marL="9525" marR="9525" marT="9525" marB="0" anchor="b"/>
                </a:tc>
                <a:extLst>
                  <a:ext uri="{0D108BD9-81ED-4DB2-BD59-A6C34878D82A}">
                    <a16:rowId xmlns:a16="http://schemas.microsoft.com/office/drawing/2014/main" val="720141360"/>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Lidköping</a:t>
                      </a: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10/10</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8/10</a:t>
                      </a:r>
                    </a:p>
                  </a:txBody>
                  <a:tcPr marL="9525" marR="9525" marT="9525" marB="0" anchor="b"/>
                </a:tc>
                <a:tc>
                  <a:txBody>
                    <a:bodyPr/>
                    <a:lstStyle/>
                    <a:p>
                      <a:pPr marL="0" algn="ctr" defTabSz="914400" rtl="0" eaLnBrk="1" fontAlgn="b" latinLnBrk="0" hangingPunct="1"/>
                      <a:r>
                        <a:rPr lang="sv-SE" sz="1200" b="0" i="0" u="none" strike="noStrike" kern="1200">
                          <a:solidFill>
                            <a:srgbClr val="000000"/>
                          </a:solidFill>
                          <a:effectLst/>
                          <a:latin typeface="Calibri" panose="020F0502020204030204" pitchFamily="34" charset="0"/>
                          <a:ea typeface="+mn-ea"/>
                          <a:cs typeface="+mn-cs"/>
                        </a:rPr>
                        <a:t>16/20</a:t>
                      </a:r>
                    </a:p>
                  </a:txBody>
                  <a:tcPr marL="9525" marR="9525" marT="9525" marB="0" anchor="b"/>
                </a:tc>
                <a:extLst>
                  <a:ext uri="{0D108BD9-81ED-4DB2-BD59-A6C34878D82A}">
                    <a16:rowId xmlns:a16="http://schemas.microsoft.com/office/drawing/2014/main" val="1764688223"/>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Lilla Edet</a:t>
                      </a: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a:t>
                      </a:r>
                    </a:p>
                  </a:txBody>
                  <a:tcPr marL="9525" marR="9525" marT="9525" marB="0" anchor="b"/>
                </a:tc>
                <a:tc>
                  <a:txBody>
                    <a:bodyPr/>
                    <a:lstStyle/>
                    <a:p>
                      <a:pPr marL="0" algn="ctr" defTabSz="914400" rtl="0" eaLnBrk="1" fontAlgn="b" latinLnBrk="0" hangingPunct="1"/>
                      <a:r>
                        <a:rPr lang="sv-SE" sz="1200" b="0" i="0" u="none" strike="noStrike" kern="1200" dirty="0">
                          <a:solidFill>
                            <a:srgbClr val="000000"/>
                          </a:solidFill>
                          <a:effectLst/>
                          <a:latin typeface="Calibri" panose="020F0502020204030204" pitchFamily="34" charset="0"/>
                          <a:ea typeface="+mn-ea"/>
                          <a:cs typeface="+mn-cs"/>
                        </a:rPr>
                        <a:t>*</a:t>
                      </a:r>
                    </a:p>
                  </a:txBody>
                  <a:tcPr marL="9525" marR="9525" marT="9525" marB="0" anchor="b"/>
                </a:tc>
                <a:extLst>
                  <a:ext uri="{0D108BD9-81ED-4DB2-BD59-A6C34878D82A}">
                    <a16:rowId xmlns:a16="http://schemas.microsoft.com/office/drawing/2014/main" val="2424050705"/>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Lysekil</a:t>
                      </a: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6/6</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a:t>
                      </a:r>
                    </a:p>
                  </a:txBody>
                  <a:tcPr marL="9525" marR="9525" marT="9525" marB="0" anchor="b"/>
                </a:tc>
                <a:tc>
                  <a:txBody>
                    <a:bodyPr/>
                    <a:lstStyle/>
                    <a:p>
                      <a:pPr marL="0" algn="ctr" defTabSz="914400" rtl="0" eaLnBrk="1" fontAlgn="b" latinLnBrk="0" hangingPunct="1"/>
                      <a:r>
                        <a:rPr lang="sv-SE" sz="1200" b="0" i="0" u="none" strike="noStrike" kern="1200" dirty="0">
                          <a:solidFill>
                            <a:srgbClr val="000000"/>
                          </a:solidFill>
                          <a:effectLst/>
                          <a:latin typeface="Calibri" panose="020F0502020204030204" pitchFamily="34" charset="0"/>
                          <a:ea typeface="+mn-ea"/>
                          <a:cs typeface="+mn-cs"/>
                        </a:rPr>
                        <a:t>*</a:t>
                      </a:r>
                    </a:p>
                  </a:txBody>
                  <a:tcPr marL="9525" marR="9525" marT="9525" marB="0" anchor="b"/>
                </a:tc>
                <a:extLst>
                  <a:ext uri="{0D108BD9-81ED-4DB2-BD59-A6C34878D82A}">
                    <a16:rowId xmlns:a16="http://schemas.microsoft.com/office/drawing/2014/main" val="1250223608"/>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Mariestad</a:t>
                      </a: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8/12</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7/7</a:t>
                      </a:r>
                    </a:p>
                  </a:txBody>
                  <a:tcPr marL="9525" marR="9525" marT="9525" marB="0" anchor="b"/>
                </a:tc>
                <a:tc>
                  <a:txBody>
                    <a:bodyPr/>
                    <a:lstStyle/>
                    <a:p>
                      <a:pPr marL="0" algn="ctr" defTabSz="914400" rtl="0" eaLnBrk="1" fontAlgn="b" latinLnBrk="0" hangingPunct="1"/>
                      <a:r>
                        <a:rPr lang="sv-SE" sz="1200" b="0" i="0" u="none" strike="noStrike" kern="1200" dirty="0">
                          <a:solidFill>
                            <a:srgbClr val="000000"/>
                          </a:solidFill>
                          <a:effectLst/>
                          <a:latin typeface="Calibri" panose="020F0502020204030204" pitchFamily="34" charset="0"/>
                          <a:ea typeface="+mn-ea"/>
                          <a:cs typeface="+mn-cs"/>
                        </a:rPr>
                        <a:t>6/7</a:t>
                      </a:r>
                    </a:p>
                  </a:txBody>
                  <a:tcPr marL="9525" marR="9525" marT="9525" marB="0" anchor="b"/>
                </a:tc>
                <a:extLst>
                  <a:ext uri="{0D108BD9-81ED-4DB2-BD59-A6C34878D82A}">
                    <a16:rowId xmlns:a16="http://schemas.microsoft.com/office/drawing/2014/main" val="533586349"/>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Mark</a:t>
                      </a: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8/8</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a:t>
                      </a:r>
                    </a:p>
                  </a:txBody>
                  <a:tcPr marL="9525" marR="9525" marT="9525" marB="0" anchor="b"/>
                </a:tc>
                <a:tc>
                  <a:txBody>
                    <a:bodyPr/>
                    <a:lstStyle/>
                    <a:p>
                      <a:pPr marL="0" algn="ctr" defTabSz="914400" rtl="0" eaLnBrk="1" fontAlgn="b" latinLnBrk="0" hangingPunct="1"/>
                      <a:r>
                        <a:rPr lang="sv-SE" sz="1200" b="0" i="0" u="none" strike="noStrike" kern="1200" dirty="0">
                          <a:solidFill>
                            <a:srgbClr val="000000"/>
                          </a:solidFill>
                          <a:effectLst/>
                          <a:latin typeface="Calibri" panose="020F0502020204030204" pitchFamily="34" charset="0"/>
                          <a:ea typeface="+mn-ea"/>
                          <a:cs typeface="+mn-cs"/>
                        </a:rPr>
                        <a:t>*</a:t>
                      </a:r>
                    </a:p>
                  </a:txBody>
                  <a:tcPr marL="9525" marR="9525" marT="9525" marB="0" anchor="b"/>
                </a:tc>
                <a:extLst>
                  <a:ext uri="{0D108BD9-81ED-4DB2-BD59-A6C34878D82A}">
                    <a16:rowId xmlns:a16="http://schemas.microsoft.com/office/drawing/2014/main" val="2855373681"/>
                  </a:ext>
                </a:extLst>
              </a:tr>
              <a:tr h="187703">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Mellerud</a:t>
                      </a: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a:t>
                      </a:r>
                    </a:p>
                  </a:txBody>
                  <a:tcPr marL="9525" marR="9525" marT="9525" marB="0" anchor="b"/>
                </a:tc>
                <a:tc>
                  <a:txBody>
                    <a:bodyPr/>
                    <a:lstStyle/>
                    <a:p>
                      <a:pPr marL="0" algn="ctr" defTabSz="914400" rtl="0" eaLnBrk="1" fontAlgn="b" latinLnBrk="0" hangingPunct="1"/>
                      <a:r>
                        <a:rPr lang="sv-SE" sz="1200" b="0" i="0" u="none" strike="noStrike" kern="1200" dirty="0">
                          <a:solidFill>
                            <a:srgbClr val="000000"/>
                          </a:solidFill>
                          <a:effectLst/>
                          <a:latin typeface="Calibri" panose="020F0502020204030204" pitchFamily="34" charset="0"/>
                          <a:ea typeface="+mn-ea"/>
                          <a:cs typeface="+mn-cs"/>
                        </a:rPr>
                        <a:t>*</a:t>
                      </a:r>
                    </a:p>
                  </a:txBody>
                  <a:tcPr marL="9525" marR="9525" marT="9525" marB="0" anchor="b"/>
                </a:tc>
                <a:extLst>
                  <a:ext uri="{0D108BD9-81ED-4DB2-BD59-A6C34878D82A}">
                    <a16:rowId xmlns:a16="http://schemas.microsoft.com/office/drawing/2014/main" val="3673608678"/>
                  </a:ext>
                </a:extLst>
              </a:tr>
              <a:tr h="194569">
                <a:tc>
                  <a:txBody>
                    <a:bodyPr/>
                    <a:lstStyle/>
                    <a:p>
                      <a:pPr algn="l" fontAlgn="b"/>
                      <a:r>
                        <a:rPr lang="sv-SE" sz="1200" u="none" strike="noStrike" dirty="0">
                          <a:effectLst/>
                        </a:rPr>
                        <a:t>Munkedal</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a:t>
                      </a:r>
                    </a:p>
                  </a:txBody>
                  <a:tcPr marL="9525" marR="9525" marT="9525" marB="0" anchor="b"/>
                </a:tc>
                <a:tc>
                  <a:txBody>
                    <a:bodyPr/>
                    <a:lstStyle/>
                    <a:p>
                      <a:pPr marL="0" algn="ctr" defTabSz="914400" rtl="0" eaLnBrk="1" fontAlgn="b" latinLnBrk="0" hangingPunct="1"/>
                      <a:r>
                        <a:rPr lang="sv-SE" sz="1200" b="0" i="0" u="none" strike="noStrike" kern="1200" dirty="0">
                          <a:solidFill>
                            <a:srgbClr val="000000"/>
                          </a:solidFill>
                          <a:effectLst/>
                          <a:latin typeface="Calibri" panose="020F0502020204030204" pitchFamily="34" charset="0"/>
                          <a:ea typeface="+mn-ea"/>
                          <a:cs typeface="+mn-cs"/>
                        </a:rPr>
                        <a:t>*</a:t>
                      </a:r>
                    </a:p>
                  </a:txBody>
                  <a:tcPr marL="9525" marR="9525" marT="9525" marB="0" anchor="b"/>
                </a:tc>
                <a:extLst>
                  <a:ext uri="{0D108BD9-81ED-4DB2-BD59-A6C34878D82A}">
                    <a16:rowId xmlns:a16="http://schemas.microsoft.com/office/drawing/2014/main" val="538743160"/>
                  </a:ext>
                </a:extLst>
              </a:tr>
            </a:tbl>
          </a:graphicData>
        </a:graphic>
      </p:graphicFrame>
      <p:sp>
        <p:nvSpPr>
          <p:cNvPr id="8" name="Rubrik 1">
            <a:extLst>
              <a:ext uri="{FF2B5EF4-FFF2-40B4-BE49-F238E27FC236}">
                <a16:creationId xmlns:a16="http://schemas.microsoft.com/office/drawing/2014/main" id="{348D39AE-47C3-4CE6-BEC0-764A894249D9}"/>
              </a:ext>
            </a:extLst>
          </p:cNvPr>
          <p:cNvSpPr>
            <a:spLocks noGrp="1"/>
          </p:cNvSpPr>
          <p:nvPr>
            <p:ph type="title"/>
          </p:nvPr>
        </p:nvSpPr>
        <p:spPr>
          <a:xfrm>
            <a:off x="838200" y="-189316"/>
            <a:ext cx="10515600" cy="1325563"/>
          </a:xfrm>
        </p:spPr>
        <p:txBody>
          <a:bodyPr>
            <a:normAutofit/>
          </a:bodyPr>
          <a:lstStyle/>
          <a:p>
            <a:r>
              <a:rPr lang="sv-SE" sz="3200" dirty="0">
                <a:latin typeface="Calibri" panose="020F0502020204030204" pitchFamily="34" charset="0"/>
                <a:ea typeface="Calibri" panose="020F0502020204030204" pitchFamily="34" charset="0"/>
                <a:cs typeface="Times New Roman" panose="02020603050405020304" pitchFamily="18" charset="0"/>
              </a:rPr>
              <a:t>Andel patienter(%) som skrivits ut från slutenvården den dag </a:t>
            </a:r>
            <a:br>
              <a:rPr lang="sv-SE" sz="3200" dirty="0">
                <a:latin typeface="Calibri" panose="020F0502020204030204" pitchFamily="34" charset="0"/>
                <a:ea typeface="Calibri" panose="020F0502020204030204" pitchFamily="34" charset="0"/>
                <a:cs typeface="Times New Roman" panose="02020603050405020304" pitchFamily="18" charset="0"/>
              </a:rPr>
            </a:br>
            <a:r>
              <a:rPr lang="sv-SE" sz="3200" dirty="0">
                <a:latin typeface="Calibri" panose="020F0502020204030204" pitchFamily="34" charset="0"/>
                <a:ea typeface="Calibri" panose="020F0502020204030204" pitchFamily="34" charset="0"/>
                <a:cs typeface="Times New Roman" panose="02020603050405020304" pitchFamily="18" charset="0"/>
              </a:rPr>
              <a:t>de blir utskrivningsklara, januari – mars 2023, </a:t>
            </a:r>
            <a:r>
              <a:rPr lang="sv-SE" sz="3200" dirty="0">
                <a:solidFill>
                  <a:srgbClr val="FF0000"/>
                </a:solidFill>
                <a:latin typeface="Calibri" panose="020F0502020204030204" pitchFamily="34" charset="0"/>
                <a:ea typeface="Calibri" panose="020F0502020204030204" pitchFamily="34" charset="0"/>
                <a:cs typeface="Times New Roman" panose="02020603050405020304" pitchFamily="18" charset="0"/>
              </a:rPr>
              <a:t>Psykiatri</a:t>
            </a:r>
            <a:endParaRPr lang="sv-SE" dirty="0"/>
          </a:p>
        </p:txBody>
      </p:sp>
    </p:spTree>
    <p:extLst>
      <p:ext uri="{BB962C8B-B14F-4D97-AF65-F5344CB8AC3E}">
        <p14:creationId xmlns:p14="http://schemas.microsoft.com/office/powerpoint/2010/main" val="12821429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ruta 4">
            <a:extLst>
              <a:ext uri="{FF2B5EF4-FFF2-40B4-BE49-F238E27FC236}">
                <a16:creationId xmlns:a16="http://schemas.microsoft.com/office/drawing/2014/main" id="{4C7F7127-B163-400D-B6D5-C374A4EDF745}"/>
              </a:ext>
            </a:extLst>
          </p:cNvPr>
          <p:cNvSpPr txBox="1"/>
          <p:nvPr/>
        </p:nvSpPr>
        <p:spPr>
          <a:xfrm>
            <a:off x="1813560" y="5017971"/>
            <a:ext cx="10120933" cy="938719"/>
          </a:xfrm>
          <a:prstGeom prst="rect">
            <a:avLst/>
          </a:prstGeom>
          <a:noFill/>
        </p:spPr>
        <p:txBody>
          <a:bodyPr wrap="square" rtlCol="0">
            <a:spAutoFit/>
          </a:bodyPr>
          <a:lstStyle/>
          <a:p>
            <a:endParaRPr lang="sv-SE" sz="1100" dirty="0"/>
          </a:p>
          <a:p>
            <a:r>
              <a:rPr lang="sv-SE" sz="1100" dirty="0"/>
              <a:t>Vid framräkning av medelvärde för ”Vårdtid som utskrivningsklar” framkom att ett antal slutenvårdsärende har negativ ledtid, dvs. patienten har skrivits ut från slutenvården </a:t>
            </a:r>
            <a:br>
              <a:rPr lang="sv-SE" sz="1100" dirty="0"/>
            </a:br>
            <a:r>
              <a:rPr lang="sv-SE" sz="1100" dirty="0"/>
              <a:t>innan Meddelande om utskrivningsklar skickats. Detta meddelande har skickats i efterhand, efter att patienten skrivits ut från slutenvården. Detta blir ett mått på </a:t>
            </a:r>
            <a:br>
              <a:rPr lang="sv-SE" sz="1100" dirty="0"/>
            </a:br>
            <a:r>
              <a:rPr lang="sv-SE" sz="1100" dirty="0"/>
              <a:t>följsamheten till processen, inga patienter borde skrivas ut utan att de samverkande parterna meddelats att patienten är utskrivningsklar. </a:t>
            </a:r>
            <a:br>
              <a:rPr lang="sv-SE" sz="1100" dirty="0"/>
            </a:br>
            <a:endParaRPr lang="sv-SE" sz="1100" u="sng" dirty="0"/>
          </a:p>
        </p:txBody>
      </p:sp>
      <p:cxnSp>
        <p:nvCxnSpPr>
          <p:cNvPr id="6" name="Rak pilkoppling 5" descr="Pil pekar på exempel">
            <a:extLst>
              <a:ext uri="{FF2B5EF4-FFF2-40B4-BE49-F238E27FC236}">
                <a16:creationId xmlns:a16="http://schemas.microsoft.com/office/drawing/2014/main" id="{9711D817-BBA4-4F56-B2DF-3ACC91AE619C}"/>
              </a:ext>
            </a:extLst>
          </p:cNvPr>
          <p:cNvCxnSpPr>
            <a:cxnSpLocks/>
          </p:cNvCxnSpPr>
          <p:nvPr/>
        </p:nvCxnSpPr>
        <p:spPr>
          <a:xfrm flipH="1">
            <a:off x="8954005" y="2984695"/>
            <a:ext cx="494795" cy="1989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4" name="Tabell 3">
            <a:extLst>
              <a:ext uri="{FF2B5EF4-FFF2-40B4-BE49-F238E27FC236}">
                <a16:creationId xmlns:a16="http://schemas.microsoft.com/office/drawing/2014/main" id="{6A89A3F3-4B54-42BA-A5AC-67CCA3CB5BA4}"/>
              </a:ext>
            </a:extLst>
          </p:cNvPr>
          <p:cNvGraphicFramePr>
            <a:graphicFrameLocks noGrp="1"/>
          </p:cNvGraphicFramePr>
          <p:nvPr>
            <p:extLst>
              <p:ext uri="{D42A27DB-BD31-4B8C-83A1-F6EECF244321}">
                <p14:modId xmlns:p14="http://schemas.microsoft.com/office/powerpoint/2010/main" val="2238069842"/>
              </p:ext>
            </p:extLst>
          </p:nvPr>
        </p:nvGraphicFramePr>
        <p:xfrm>
          <a:off x="1901229" y="2049597"/>
          <a:ext cx="6967713" cy="2524708"/>
        </p:xfrm>
        <a:graphic>
          <a:graphicData uri="http://schemas.openxmlformats.org/drawingml/2006/table">
            <a:tbl>
              <a:tblPr firstRow="1">
                <a:tableStyleId>{5C22544A-7EE6-4342-B048-85BDC9FD1C3A}</a:tableStyleId>
              </a:tblPr>
              <a:tblGrid>
                <a:gridCol w="3727713">
                  <a:extLst>
                    <a:ext uri="{9D8B030D-6E8A-4147-A177-3AD203B41FA5}">
                      <a16:colId xmlns:a16="http://schemas.microsoft.com/office/drawing/2014/main" val="724685499"/>
                    </a:ext>
                  </a:extLst>
                </a:gridCol>
                <a:gridCol w="1080000">
                  <a:extLst>
                    <a:ext uri="{9D8B030D-6E8A-4147-A177-3AD203B41FA5}">
                      <a16:colId xmlns:a16="http://schemas.microsoft.com/office/drawing/2014/main" val="1940178427"/>
                    </a:ext>
                  </a:extLst>
                </a:gridCol>
                <a:gridCol w="1080000">
                  <a:extLst>
                    <a:ext uri="{9D8B030D-6E8A-4147-A177-3AD203B41FA5}">
                      <a16:colId xmlns:a16="http://schemas.microsoft.com/office/drawing/2014/main" val="1595515006"/>
                    </a:ext>
                  </a:extLst>
                </a:gridCol>
                <a:gridCol w="1080000">
                  <a:extLst>
                    <a:ext uri="{9D8B030D-6E8A-4147-A177-3AD203B41FA5}">
                      <a16:colId xmlns:a16="http://schemas.microsoft.com/office/drawing/2014/main" val="1097804502"/>
                    </a:ext>
                  </a:extLst>
                </a:gridCol>
              </a:tblGrid>
              <a:tr h="319806">
                <a:tc>
                  <a:txBody>
                    <a:bodyPr/>
                    <a:lstStyle/>
                    <a:p>
                      <a:pPr algn="l" fontAlgn="b"/>
                      <a:r>
                        <a:rPr lang="sv-SE" sz="2000" b="1" u="none" strike="noStrike" dirty="0">
                          <a:effectLst/>
                        </a:rPr>
                        <a:t>Sjukhus</a:t>
                      </a:r>
                      <a:endParaRPr lang="sv-SE" sz="2000" b="1" i="0" u="none" strike="noStrike" dirty="0">
                        <a:solidFill>
                          <a:srgbClr val="000000"/>
                        </a:solidFill>
                        <a:effectLst/>
                        <a:latin typeface="Calibri" panose="020F0502020204030204" pitchFamily="34" charset="0"/>
                      </a:endParaRPr>
                    </a:p>
                  </a:txBody>
                  <a:tcPr marL="0" marR="0" marT="0" marB="0" anchor="b"/>
                </a:tc>
                <a:tc>
                  <a:txBody>
                    <a:bodyPr/>
                    <a:lstStyle/>
                    <a:p>
                      <a:pPr marL="0" algn="ctr" defTabSz="914400" rtl="0" eaLnBrk="1" latinLnBrk="0" hangingPunct="1"/>
                      <a:r>
                        <a:rPr lang="sv-SE" sz="1600" b="1" kern="1200" dirty="0">
                          <a:solidFill>
                            <a:schemeClr val="bg1"/>
                          </a:solidFill>
                          <a:latin typeface="+mn-lt"/>
                          <a:ea typeface="+mn-ea"/>
                          <a:cs typeface="+mn-cs"/>
                        </a:rPr>
                        <a:t>Jan 2023</a:t>
                      </a:r>
                    </a:p>
                  </a:txBody>
                  <a:tcPr marL="0" marR="0" marT="0" marB="0" anchor="b"/>
                </a:tc>
                <a:tc>
                  <a:txBody>
                    <a:bodyPr/>
                    <a:lstStyle/>
                    <a:p>
                      <a:pPr marL="0" algn="ctr" defTabSz="914400" rtl="0" eaLnBrk="1" latinLnBrk="0" hangingPunct="1"/>
                      <a:r>
                        <a:rPr lang="sv-SE" sz="1600" b="1" kern="1200" dirty="0">
                          <a:solidFill>
                            <a:schemeClr val="bg1"/>
                          </a:solidFill>
                          <a:latin typeface="+mn-lt"/>
                          <a:ea typeface="+mn-ea"/>
                          <a:cs typeface="+mn-cs"/>
                        </a:rPr>
                        <a:t>Feb 2023</a:t>
                      </a:r>
                    </a:p>
                  </a:txBody>
                  <a:tcPr marL="0" marR="0" marT="0" marB="0" anchor="b"/>
                </a:tc>
                <a:tc>
                  <a:txBody>
                    <a:bodyPr/>
                    <a:lstStyle/>
                    <a:p>
                      <a:pPr marL="0" algn="ctr" defTabSz="914400" rtl="0" eaLnBrk="1" latinLnBrk="0" hangingPunct="1"/>
                      <a:r>
                        <a:rPr lang="sv-SE" sz="1600" b="1" kern="1200" dirty="0">
                          <a:solidFill>
                            <a:schemeClr val="bg1"/>
                          </a:solidFill>
                          <a:latin typeface="+mn-lt"/>
                          <a:ea typeface="+mn-ea"/>
                          <a:cs typeface="+mn-cs"/>
                        </a:rPr>
                        <a:t>Mars 2023</a:t>
                      </a:r>
                    </a:p>
                  </a:txBody>
                  <a:tcPr marL="0" marR="0" marT="0" marB="0" anchor="b"/>
                </a:tc>
                <a:extLst>
                  <a:ext uri="{0D108BD9-81ED-4DB2-BD59-A6C34878D82A}">
                    <a16:rowId xmlns:a16="http://schemas.microsoft.com/office/drawing/2014/main" val="3775759780"/>
                  </a:ext>
                </a:extLst>
              </a:tr>
              <a:tr h="318952">
                <a:tc>
                  <a:txBody>
                    <a:bodyPr/>
                    <a:lstStyle/>
                    <a:p>
                      <a:pPr algn="l" fontAlgn="b"/>
                      <a:r>
                        <a:rPr lang="sv-SE" sz="2000" u="none" strike="noStrike" dirty="0">
                          <a:effectLst/>
                        </a:rPr>
                        <a:t>Alingsås Lasarett</a:t>
                      </a:r>
                      <a:endParaRPr lang="sv-SE" sz="2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sv-SE" sz="2000" b="0" i="0" u="none" strike="noStrike" dirty="0">
                          <a:solidFill>
                            <a:srgbClr val="000000"/>
                          </a:solidFill>
                          <a:effectLst/>
                          <a:latin typeface="Calibri" panose="020F0502020204030204" pitchFamily="34" charset="0"/>
                        </a:rPr>
                        <a:t>5%</a:t>
                      </a:r>
                    </a:p>
                  </a:txBody>
                  <a:tcPr marL="9525" marR="9525" marT="9525" marB="0" anchor="b"/>
                </a:tc>
                <a:tc>
                  <a:txBody>
                    <a:bodyPr/>
                    <a:lstStyle/>
                    <a:p>
                      <a:pPr algn="ctr" fontAlgn="b"/>
                      <a:r>
                        <a:rPr lang="sv-SE" sz="2000" b="0" i="0" u="none" strike="noStrike" dirty="0">
                          <a:solidFill>
                            <a:srgbClr val="000000"/>
                          </a:solidFill>
                          <a:effectLst/>
                          <a:latin typeface="Calibri" panose="020F0502020204030204" pitchFamily="34" charset="0"/>
                        </a:rPr>
                        <a:t>4%</a:t>
                      </a:r>
                    </a:p>
                  </a:txBody>
                  <a:tcPr marL="9525" marR="9525" marT="9525"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5%</a:t>
                      </a:r>
                    </a:p>
                  </a:txBody>
                  <a:tcPr marL="9525" marR="9525" marT="9525" marB="0" anchor="b"/>
                </a:tc>
                <a:extLst>
                  <a:ext uri="{0D108BD9-81ED-4DB2-BD59-A6C34878D82A}">
                    <a16:rowId xmlns:a16="http://schemas.microsoft.com/office/drawing/2014/main" val="872705676"/>
                  </a:ext>
                </a:extLst>
              </a:tr>
              <a:tr h="260985">
                <a:tc>
                  <a:txBody>
                    <a:bodyPr/>
                    <a:lstStyle/>
                    <a:p>
                      <a:pPr algn="l" fontAlgn="b"/>
                      <a:r>
                        <a:rPr lang="sv-SE" sz="2000" u="none" strike="noStrike" dirty="0">
                          <a:effectLst/>
                        </a:rPr>
                        <a:t>Kungälvs Sjukhus</a:t>
                      </a:r>
                      <a:endParaRPr lang="sv-SE" sz="2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sv-SE" sz="2000" b="0" i="0" u="none" strike="noStrike" dirty="0">
                          <a:solidFill>
                            <a:srgbClr val="000000"/>
                          </a:solidFill>
                          <a:effectLst/>
                          <a:latin typeface="Calibri" panose="020F0502020204030204" pitchFamily="34" charset="0"/>
                        </a:rPr>
                        <a:t>5%</a:t>
                      </a:r>
                    </a:p>
                  </a:txBody>
                  <a:tcPr marL="9525" marR="9525" marT="9525" marB="0" anchor="b"/>
                </a:tc>
                <a:tc>
                  <a:txBody>
                    <a:bodyPr/>
                    <a:lstStyle/>
                    <a:p>
                      <a:pPr algn="ctr" fontAlgn="b"/>
                      <a:r>
                        <a:rPr lang="sv-SE" sz="2000" b="0" i="0" u="none" strike="noStrike" dirty="0">
                          <a:solidFill>
                            <a:srgbClr val="000000"/>
                          </a:solidFill>
                          <a:effectLst/>
                          <a:latin typeface="Calibri" panose="020F0502020204030204" pitchFamily="34" charset="0"/>
                        </a:rPr>
                        <a:t>11%</a:t>
                      </a:r>
                    </a:p>
                  </a:txBody>
                  <a:tcPr marL="9525" marR="9525" marT="9525"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10%</a:t>
                      </a:r>
                    </a:p>
                  </a:txBody>
                  <a:tcPr marL="9525" marR="9525" marT="9525" marB="0" anchor="b"/>
                </a:tc>
                <a:extLst>
                  <a:ext uri="{0D108BD9-81ED-4DB2-BD59-A6C34878D82A}">
                    <a16:rowId xmlns:a16="http://schemas.microsoft.com/office/drawing/2014/main" val="3704487267"/>
                  </a:ext>
                </a:extLst>
              </a:tr>
              <a:tr h="260985">
                <a:tc>
                  <a:txBody>
                    <a:bodyPr/>
                    <a:lstStyle/>
                    <a:p>
                      <a:pPr algn="l" fontAlgn="b"/>
                      <a:r>
                        <a:rPr lang="sv-SE" sz="2000" u="none" strike="noStrike" dirty="0">
                          <a:effectLst/>
                        </a:rPr>
                        <a:t>NU-sjukvården</a:t>
                      </a:r>
                      <a:endParaRPr lang="sv-SE" sz="2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sv-SE" sz="2000" b="0" i="0" u="none" strike="noStrike" dirty="0">
                          <a:solidFill>
                            <a:srgbClr val="000000"/>
                          </a:solidFill>
                          <a:effectLst/>
                          <a:latin typeface="Calibri" panose="020F0502020204030204" pitchFamily="34" charset="0"/>
                        </a:rPr>
                        <a:t>5%</a:t>
                      </a:r>
                    </a:p>
                  </a:txBody>
                  <a:tcPr marL="9525" marR="9525" marT="9525" marB="0" anchor="b"/>
                </a:tc>
                <a:tc>
                  <a:txBody>
                    <a:bodyPr/>
                    <a:lstStyle/>
                    <a:p>
                      <a:pPr algn="ctr" fontAlgn="b"/>
                      <a:r>
                        <a:rPr lang="sv-SE" sz="2000" b="0" i="0" u="none" strike="noStrike" dirty="0">
                          <a:solidFill>
                            <a:srgbClr val="000000"/>
                          </a:solidFill>
                          <a:effectLst/>
                          <a:latin typeface="Calibri" panose="020F0502020204030204" pitchFamily="34" charset="0"/>
                        </a:rPr>
                        <a:t>7%</a:t>
                      </a:r>
                    </a:p>
                  </a:txBody>
                  <a:tcPr marL="9525" marR="9525" marT="9525"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7%</a:t>
                      </a:r>
                    </a:p>
                  </a:txBody>
                  <a:tcPr marL="9525" marR="9525" marT="9525" marB="0" anchor="b"/>
                </a:tc>
                <a:extLst>
                  <a:ext uri="{0D108BD9-81ED-4DB2-BD59-A6C34878D82A}">
                    <a16:rowId xmlns:a16="http://schemas.microsoft.com/office/drawing/2014/main" val="626047669"/>
                  </a:ext>
                </a:extLst>
              </a:tr>
              <a:tr h="260985">
                <a:tc>
                  <a:txBody>
                    <a:bodyPr/>
                    <a:lstStyle/>
                    <a:p>
                      <a:pPr algn="l" fontAlgn="b"/>
                      <a:r>
                        <a:rPr lang="sv-SE" sz="2000" u="none" strike="noStrike" dirty="0">
                          <a:effectLst/>
                        </a:rPr>
                        <a:t>Sahlgrenska Universitetssjukhuset</a:t>
                      </a:r>
                      <a:endParaRPr lang="sv-SE" sz="2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sv-SE" sz="2000" b="0" i="0" u="none" strike="noStrike" dirty="0">
                          <a:solidFill>
                            <a:srgbClr val="000000"/>
                          </a:solidFill>
                          <a:effectLst/>
                          <a:latin typeface="Calibri" panose="020F0502020204030204" pitchFamily="34" charset="0"/>
                        </a:rPr>
                        <a:t>15%</a:t>
                      </a:r>
                    </a:p>
                  </a:txBody>
                  <a:tcPr marL="9525" marR="9525" marT="9525" marB="0" anchor="b"/>
                </a:tc>
                <a:tc>
                  <a:txBody>
                    <a:bodyPr/>
                    <a:lstStyle/>
                    <a:p>
                      <a:pPr algn="ctr" fontAlgn="b"/>
                      <a:r>
                        <a:rPr lang="sv-SE" sz="2000" b="0" i="0" u="none" strike="noStrike" dirty="0">
                          <a:solidFill>
                            <a:srgbClr val="000000"/>
                          </a:solidFill>
                          <a:effectLst/>
                          <a:latin typeface="Calibri" panose="020F0502020204030204" pitchFamily="34" charset="0"/>
                        </a:rPr>
                        <a:t>15%</a:t>
                      </a:r>
                    </a:p>
                  </a:txBody>
                  <a:tcPr marL="9525" marR="9525" marT="9525" marB="0" anchor="b"/>
                </a:tc>
                <a:tc>
                  <a:txBody>
                    <a:bodyPr/>
                    <a:lstStyle/>
                    <a:p>
                      <a:pPr marL="0" algn="ctr" defTabSz="914400" rtl="0" eaLnBrk="1" fontAlgn="b" latinLnBrk="0" hangingPunct="1"/>
                      <a:r>
                        <a:rPr lang="sv-SE" sz="2000" b="0" i="0" u="none" strike="noStrike" kern="1200">
                          <a:solidFill>
                            <a:srgbClr val="000000"/>
                          </a:solidFill>
                          <a:effectLst/>
                          <a:latin typeface="Calibri" panose="020F0502020204030204" pitchFamily="34" charset="0"/>
                          <a:ea typeface="+mn-ea"/>
                          <a:cs typeface="+mn-cs"/>
                        </a:rPr>
                        <a:t>13%</a:t>
                      </a:r>
                    </a:p>
                  </a:txBody>
                  <a:tcPr marL="9525" marR="9525" marT="9525" marB="0" anchor="b"/>
                </a:tc>
                <a:extLst>
                  <a:ext uri="{0D108BD9-81ED-4DB2-BD59-A6C34878D82A}">
                    <a16:rowId xmlns:a16="http://schemas.microsoft.com/office/drawing/2014/main" val="1767229673"/>
                  </a:ext>
                </a:extLst>
              </a:tr>
              <a:tr h="260985">
                <a:tc>
                  <a:txBody>
                    <a:bodyPr/>
                    <a:lstStyle/>
                    <a:p>
                      <a:pPr algn="l" fontAlgn="b"/>
                      <a:r>
                        <a:rPr lang="sv-SE" sz="2000" u="none" strike="noStrike" dirty="0">
                          <a:effectLst/>
                        </a:rPr>
                        <a:t>Skaraborgs sjukhus</a:t>
                      </a:r>
                      <a:endParaRPr lang="sv-SE" sz="2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sv-SE" sz="2000" b="0" i="0" u="none" strike="noStrike" dirty="0">
                          <a:solidFill>
                            <a:srgbClr val="000000"/>
                          </a:solidFill>
                          <a:effectLst/>
                          <a:latin typeface="Calibri" panose="020F0502020204030204" pitchFamily="34" charset="0"/>
                        </a:rPr>
                        <a:t>5%</a:t>
                      </a:r>
                    </a:p>
                  </a:txBody>
                  <a:tcPr marL="9525" marR="9525" marT="9525" marB="0" anchor="b"/>
                </a:tc>
                <a:tc>
                  <a:txBody>
                    <a:bodyPr/>
                    <a:lstStyle/>
                    <a:p>
                      <a:pPr algn="ctr" fontAlgn="b"/>
                      <a:r>
                        <a:rPr lang="sv-SE" sz="2000" b="0" i="0" u="none" strike="noStrike" dirty="0">
                          <a:solidFill>
                            <a:srgbClr val="000000"/>
                          </a:solidFill>
                          <a:effectLst/>
                          <a:latin typeface="Calibri" panose="020F0502020204030204" pitchFamily="34" charset="0"/>
                        </a:rPr>
                        <a:t>5%</a:t>
                      </a:r>
                    </a:p>
                  </a:txBody>
                  <a:tcPr marL="9525" marR="9525" marT="9525"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5%</a:t>
                      </a:r>
                    </a:p>
                  </a:txBody>
                  <a:tcPr marL="9525" marR="9525" marT="9525" marB="0" anchor="b"/>
                </a:tc>
                <a:extLst>
                  <a:ext uri="{0D108BD9-81ED-4DB2-BD59-A6C34878D82A}">
                    <a16:rowId xmlns:a16="http://schemas.microsoft.com/office/drawing/2014/main" val="3394770221"/>
                  </a:ext>
                </a:extLst>
              </a:tr>
              <a:tr h="260985">
                <a:tc>
                  <a:txBody>
                    <a:bodyPr/>
                    <a:lstStyle/>
                    <a:p>
                      <a:pPr algn="l" fontAlgn="b"/>
                      <a:r>
                        <a:rPr lang="sv-SE" sz="2000" u="none" strike="noStrike" dirty="0">
                          <a:effectLst/>
                        </a:rPr>
                        <a:t>Södra Älvsborgs Sjukhus</a:t>
                      </a:r>
                      <a:endParaRPr lang="sv-SE" sz="2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sv-SE" sz="2000" b="0" i="0" u="none" strike="noStrike" dirty="0">
                          <a:solidFill>
                            <a:srgbClr val="000000"/>
                          </a:solidFill>
                          <a:effectLst/>
                          <a:latin typeface="Calibri" panose="020F0502020204030204" pitchFamily="34" charset="0"/>
                        </a:rPr>
                        <a:t>8%</a:t>
                      </a:r>
                    </a:p>
                  </a:txBody>
                  <a:tcPr marL="9525" marR="9525" marT="9525" marB="0" anchor="b"/>
                </a:tc>
                <a:tc>
                  <a:txBody>
                    <a:bodyPr/>
                    <a:lstStyle/>
                    <a:p>
                      <a:pPr algn="ctr" fontAlgn="b"/>
                      <a:r>
                        <a:rPr lang="sv-SE" sz="2000" b="0" i="0" u="none" strike="noStrike" dirty="0">
                          <a:solidFill>
                            <a:srgbClr val="000000"/>
                          </a:solidFill>
                          <a:effectLst/>
                          <a:latin typeface="Calibri" panose="020F0502020204030204" pitchFamily="34" charset="0"/>
                        </a:rPr>
                        <a:t>7%</a:t>
                      </a:r>
                    </a:p>
                  </a:txBody>
                  <a:tcPr marL="9525" marR="9525" marT="9525"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6%</a:t>
                      </a:r>
                    </a:p>
                  </a:txBody>
                  <a:tcPr marL="9525" marR="9525" marT="9525" marB="0" anchor="b"/>
                </a:tc>
                <a:extLst>
                  <a:ext uri="{0D108BD9-81ED-4DB2-BD59-A6C34878D82A}">
                    <a16:rowId xmlns:a16="http://schemas.microsoft.com/office/drawing/2014/main" val="2173444609"/>
                  </a:ext>
                </a:extLst>
              </a:tr>
              <a:tr h="260985">
                <a:tc>
                  <a:txBody>
                    <a:bodyPr/>
                    <a:lstStyle/>
                    <a:p>
                      <a:pPr algn="l" fontAlgn="b"/>
                      <a:r>
                        <a:rPr lang="sv-SE" sz="2000" b="1" u="none" strike="noStrike" dirty="0">
                          <a:effectLst/>
                        </a:rPr>
                        <a:t>Totalt </a:t>
                      </a:r>
                      <a:endParaRPr lang="sv-SE" sz="2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sv-SE" sz="2000" b="1" i="0" u="none" strike="noStrike" dirty="0">
                          <a:solidFill>
                            <a:srgbClr val="000000"/>
                          </a:solidFill>
                          <a:effectLst/>
                          <a:latin typeface="Calibri" panose="020F0502020204030204" pitchFamily="34" charset="0"/>
                        </a:rPr>
                        <a:t>9%</a:t>
                      </a:r>
                    </a:p>
                  </a:txBody>
                  <a:tcPr marL="9525" marR="9525" marT="9525" marB="0" anchor="b"/>
                </a:tc>
                <a:tc>
                  <a:txBody>
                    <a:bodyPr/>
                    <a:lstStyle/>
                    <a:p>
                      <a:pPr algn="ctr" fontAlgn="b"/>
                      <a:r>
                        <a:rPr lang="sv-SE" sz="2000" b="1" i="0" u="none" strike="noStrike" dirty="0">
                          <a:solidFill>
                            <a:srgbClr val="000000"/>
                          </a:solidFill>
                          <a:effectLst/>
                          <a:latin typeface="Calibri" panose="020F0502020204030204" pitchFamily="34" charset="0"/>
                        </a:rPr>
                        <a:t>9%</a:t>
                      </a:r>
                    </a:p>
                  </a:txBody>
                  <a:tcPr marL="9525" marR="9525" marT="9525" marB="0" anchor="b"/>
                </a:tc>
                <a:tc>
                  <a:txBody>
                    <a:bodyPr/>
                    <a:lstStyle/>
                    <a:p>
                      <a:pPr marL="0" algn="ctr" defTabSz="914400" rtl="0" eaLnBrk="1" fontAlgn="b" latinLnBrk="0" hangingPunct="1"/>
                      <a:r>
                        <a:rPr lang="sv-SE" sz="2000" b="1" i="0" u="none" strike="noStrike" kern="1200" dirty="0">
                          <a:solidFill>
                            <a:srgbClr val="000000"/>
                          </a:solidFill>
                          <a:effectLst/>
                          <a:latin typeface="Calibri" panose="020F0502020204030204" pitchFamily="34" charset="0"/>
                          <a:ea typeface="+mn-ea"/>
                          <a:cs typeface="+mn-cs"/>
                        </a:rPr>
                        <a:t>8%</a:t>
                      </a:r>
                    </a:p>
                  </a:txBody>
                  <a:tcPr marL="9525" marR="9525" marT="9525" marB="0" anchor="b"/>
                </a:tc>
                <a:extLst>
                  <a:ext uri="{0D108BD9-81ED-4DB2-BD59-A6C34878D82A}">
                    <a16:rowId xmlns:a16="http://schemas.microsoft.com/office/drawing/2014/main" val="480597874"/>
                  </a:ext>
                </a:extLst>
              </a:tr>
            </a:tbl>
          </a:graphicData>
        </a:graphic>
      </p:graphicFrame>
      <p:sp>
        <p:nvSpPr>
          <p:cNvPr id="3" name="textruta 2">
            <a:extLst>
              <a:ext uri="{FF2B5EF4-FFF2-40B4-BE49-F238E27FC236}">
                <a16:creationId xmlns:a16="http://schemas.microsoft.com/office/drawing/2014/main" id="{87FB8C03-F4FE-4B5D-A6F7-33E7773BDAC4}"/>
              </a:ext>
            </a:extLst>
          </p:cNvPr>
          <p:cNvSpPr txBox="1"/>
          <p:nvPr/>
        </p:nvSpPr>
        <p:spPr>
          <a:xfrm>
            <a:off x="1950743" y="1318419"/>
            <a:ext cx="6296275" cy="646331"/>
          </a:xfrm>
          <a:prstGeom prst="rect">
            <a:avLst/>
          </a:prstGeom>
          <a:noFill/>
        </p:spPr>
        <p:txBody>
          <a:bodyPr wrap="none" rtlCol="0">
            <a:spAutoFit/>
          </a:bodyPr>
          <a:lstStyle/>
          <a:p>
            <a:r>
              <a:rPr lang="sv-SE" dirty="0"/>
              <a:t>Andel ärenden med negativ ledtid Utskrivningsklar - Utskrivning</a:t>
            </a:r>
            <a:endParaRPr lang="sv-SE" dirty="0">
              <a:solidFill>
                <a:srgbClr val="000000"/>
              </a:solidFill>
              <a:latin typeface="Calibri" panose="020F0502020204030204" pitchFamily="34" charset="0"/>
            </a:endParaRPr>
          </a:p>
          <a:p>
            <a:endParaRPr lang="sv-SE" dirty="0"/>
          </a:p>
        </p:txBody>
      </p:sp>
      <p:sp>
        <p:nvSpPr>
          <p:cNvPr id="7" name="Rubrik 1">
            <a:extLst>
              <a:ext uri="{FF2B5EF4-FFF2-40B4-BE49-F238E27FC236}">
                <a16:creationId xmlns:a16="http://schemas.microsoft.com/office/drawing/2014/main" id="{4E8C2BE7-DDA7-4652-A6AB-4C66E0EDF9CB}"/>
              </a:ext>
            </a:extLst>
          </p:cNvPr>
          <p:cNvSpPr>
            <a:spLocks noGrp="1"/>
          </p:cNvSpPr>
          <p:nvPr>
            <p:ph type="title"/>
          </p:nvPr>
        </p:nvSpPr>
        <p:spPr>
          <a:xfrm>
            <a:off x="1418893" y="432336"/>
            <a:ext cx="10515600" cy="1325563"/>
          </a:xfrm>
        </p:spPr>
        <p:txBody>
          <a:bodyPr>
            <a:normAutofit fontScale="90000"/>
          </a:bodyPr>
          <a:lstStyle/>
          <a:p>
            <a:r>
              <a:rPr lang="sv-SE" sz="3200" dirty="0">
                <a:latin typeface="Calibri" panose="020F0502020204030204" pitchFamily="34" charset="0"/>
                <a:ea typeface="Calibri" panose="020F0502020204030204" pitchFamily="34" charset="0"/>
                <a:cs typeface="Times New Roman" panose="02020603050405020304" pitchFamily="18" charset="0"/>
              </a:rPr>
              <a:t>Andel patienter(%) som skrivits ut från slutenvården där </a:t>
            </a:r>
            <a:br>
              <a:rPr lang="sv-SE" sz="3200" dirty="0">
                <a:latin typeface="Calibri" panose="020F0502020204030204" pitchFamily="34" charset="0"/>
                <a:ea typeface="Calibri" panose="020F0502020204030204" pitchFamily="34" charset="0"/>
                <a:cs typeface="Times New Roman" panose="02020603050405020304" pitchFamily="18" charset="0"/>
              </a:rPr>
            </a:br>
            <a:r>
              <a:rPr lang="sv-SE" sz="3200" dirty="0">
                <a:latin typeface="Calibri" panose="020F0502020204030204" pitchFamily="34" charset="0"/>
                <a:ea typeface="Calibri" panose="020F0502020204030204" pitchFamily="34" charset="0"/>
                <a:cs typeface="Times New Roman" panose="02020603050405020304" pitchFamily="18" charset="0"/>
              </a:rPr>
              <a:t>Meddelande om utskrivningsklar skickats efter hemgång.  </a:t>
            </a:r>
            <a:br>
              <a:rPr lang="sv-SE" dirty="0"/>
            </a:br>
            <a:endParaRPr lang="sv-SE" dirty="0"/>
          </a:p>
        </p:txBody>
      </p:sp>
      <p:sp>
        <p:nvSpPr>
          <p:cNvPr id="2" name="textruta 1">
            <a:extLst>
              <a:ext uri="{FF2B5EF4-FFF2-40B4-BE49-F238E27FC236}">
                <a16:creationId xmlns:a16="http://schemas.microsoft.com/office/drawing/2014/main" id="{42B70132-5FB1-4020-BB08-68EC12742DE6}"/>
              </a:ext>
            </a:extLst>
          </p:cNvPr>
          <p:cNvSpPr txBox="1"/>
          <p:nvPr/>
        </p:nvSpPr>
        <p:spPr>
          <a:xfrm>
            <a:off x="9533863" y="2670925"/>
            <a:ext cx="2298908" cy="1107996"/>
          </a:xfrm>
          <a:prstGeom prst="rect">
            <a:avLst/>
          </a:prstGeom>
          <a:noFill/>
        </p:spPr>
        <p:txBody>
          <a:bodyPr wrap="square" rtlCol="0">
            <a:spAutoFit/>
          </a:bodyPr>
          <a:lstStyle/>
          <a:p>
            <a:r>
              <a:rPr lang="sv-SE" sz="1100" b="1" dirty="0"/>
              <a:t>Exempel</a:t>
            </a:r>
            <a:r>
              <a:rPr lang="sv-SE" sz="1100" dirty="0"/>
              <a:t>: I</a:t>
            </a:r>
            <a:r>
              <a:rPr lang="sv-SE" sz="1100" dirty="0">
                <a:solidFill>
                  <a:srgbClr val="FF0000"/>
                </a:solidFill>
              </a:rPr>
              <a:t> </a:t>
            </a:r>
            <a:r>
              <a:rPr lang="sv-SE" sz="1100" b="1" dirty="0"/>
              <a:t>7% </a:t>
            </a:r>
            <a:r>
              <a:rPr lang="sv-SE" sz="1100" dirty="0"/>
              <a:t>av de slutenvårdsärende som hanterats i SAMSA av </a:t>
            </a:r>
            <a:r>
              <a:rPr lang="sv-SE" sz="1100" b="1" dirty="0"/>
              <a:t>NU-sjukvården </a:t>
            </a:r>
            <a:r>
              <a:rPr lang="sv-SE" sz="1100" dirty="0"/>
              <a:t>i </a:t>
            </a:r>
            <a:r>
              <a:rPr lang="sv-SE" sz="1100" b="1" dirty="0"/>
              <a:t>mars</a:t>
            </a:r>
            <a:r>
              <a:rPr lang="sv-SE" sz="1100" dirty="0"/>
              <a:t>, har patienten skrivits ut från slutenvården innan Meddelande om </a:t>
            </a:r>
            <a:br>
              <a:rPr lang="sv-SE" sz="1100" dirty="0"/>
            </a:br>
            <a:r>
              <a:rPr lang="sv-SE" sz="1100" dirty="0"/>
              <a:t>utskrivningsklar skickats.</a:t>
            </a:r>
            <a:endParaRPr lang="sv-SE" dirty="0"/>
          </a:p>
        </p:txBody>
      </p:sp>
    </p:spTree>
    <p:extLst>
      <p:ext uri="{BB962C8B-B14F-4D97-AF65-F5344CB8AC3E}">
        <p14:creationId xmlns:p14="http://schemas.microsoft.com/office/powerpoint/2010/main" val="39238640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ruta 5">
            <a:extLst>
              <a:ext uri="{FF2B5EF4-FFF2-40B4-BE49-F238E27FC236}">
                <a16:creationId xmlns:a16="http://schemas.microsoft.com/office/drawing/2014/main" id="{DA8E535E-1459-42B7-834B-246A457F5F18}"/>
              </a:ext>
            </a:extLst>
          </p:cNvPr>
          <p:cNvSpPr txBox="1"/>
          <p:nvPr/>
        </p:nvSpPr>
        <p:spPr>
          <a:xfrm>
            <a:off x="2147607" y="5862341"/>
            <a:ext cx="9697648" cy="938719"/>
          </a:xfrm>
          <a:prstGeom prst="rect">
            <a:avLst/>
          </a:prstGeom>
          <a:noFill/>
        </p:spPr>
        <p:txBody>
          <a:bodyPr wrap="square" rtlCol="0">
            <a:spAutoFit/>
          </a:bodyPr>
          <a:lstStyle/>
          <a:p>
            <a:r>
              <a:rPr lang="sv-SE" sz="1100" b="1" dirty="0"/>
              <a:t>Exempel</a:t>
            </a:r>
            <a:r>
              <a:rPr lang="sv-SE" sz="1100" dirty="0"/>
              <a:t>: </a:t>
            </a:r>
            <a:r>
              <a:rPr lang="sv-SE" sz="1100" b="1" dirty="0"/>
              <a:t>10%</a:t>
            </a:r>
            <a:r>
              <a:rPr lang="sv-SE" sz="1100" dirty="0"/>
              <a:t> fler Inskrivningar i SAMSA än antal unika patienter hanterades i SAMSA för </a:t>
            </a:r>
            <a:r>
              <a:rPr lang="sv-SE" sz="1100" b="1" dirty="0"/>
              <a:t>Kungälvs sjukhus </a:t>
            </a:r>
            <a:r>
              <a:rPr lang="sv-SE" sz="1100" dirty="0"/>
              <a:t>under perioden </a:t>
            </a:r>
            <a:r>
              <a:rPr lang="sv-SE" sz="1100" b="1" dirty="0"/>
              <a:t>februari-mars.</a:t>
            </a:r>
          </a:p>
          <a:p>
            <a:r>
              <a:rPr lang="sv-SE" sz="1100" dirty="0"/>
              <a:t>Här räknas antal inskrivningar, oberoende av hur ärendena senare hanteras.</a:t>
            </a:r>
          </a:p>
          <a:p>
            <a:endParaRPr lang="sv-SE" sz="1100" b="1" dirty="0"/>
          </a:p>
          <a:p>
            <a:br>
              <a:rPr lang="sv-SE" sz="1100" dirty="0"/>
            </a:br>
            <a:endParaRPr lang="sv-SE" sz="1100" dirty="0"/>
          </a:p>
        </p:txBody>
      </p:sp>
      <p:cxnSp>
        <p:nvCxnSpPr>
          <p:cNvPr id="7" name="Rak pilkoppling 6" descr="Pil pekar på exempel">
            <a:extLst>
              <a:ext uri="{FF2B5EF4-FFF2-40B4-BE49-F238E27FC236}">
                <a16:creationId xmlns:a16="http://schemas.microsoft.com/office/drawing/2014/main" id="{2ACBD67C-B3E3-4C41-BFCD-8F5B60B637DD}"/>
              </a:ext>
            </a:extLst>
          </p:cNvPr>
          <p:cNvCxnSpPr>
            <a:cxnSpLocks/>
          </p:cNvCxnSpPr>
          <p:nvPr/>
        </p:nvCxnSpPr>
        <p:spPr>
          <a:xfrm flipH="1">
            <a:off x="9171384" y="2949078"/>
            <a:ext cx="623596" cy="3877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5" name="Tabell 4">
            <a:extLst>
              <a:ext uri="{FF2B5EF4-FFF2-40B4-BE49-F238E27FC236}">
                <a16:creationId xmlns:a16="http://schemas.microsoft.com/office/drawing/2014/main" id="{32AC8205-494E-4849-9176-473A2793AA49}"/>
              </a:ext>
            </a:extLst>
          </p:cNvPr>
          <p:cNvGraphicFramePr>
            <a:graphicFrameLocks noGrp="1"/>
          </p:cNvGraphicFramePr>
          <p:nvPr>
            <p:extLst>
              <p:ext uri="{D42A27DB-BD31-4B8C-83A1-F6EECF244321}">
                <p14:modId xmlns:p14="http://schemas.microsoft.com/office/powerpoint/2010/main" val="2074706200"/>
              </p:ext>
            </p:extLst>
          </p:nvPr>
        </p:nvGraphicFramePr>
        <p:xfrm>
          <a:off x="2147607" y="2378893"/>
          <a:ext cx="6950839" cy="2687955"/>
        </p:xfrm>
        <a:graphic>
          <a:graphicData uri="http://schemas.openxmlformats.org/drawingml/2006/table">
            <a:tbl>
              <a:tblPr firstRow="1">
                <a:tableStyleId>{5C22544A-7EE6-4342-B048-85BDC9FD1C3A}</a:tableStyleId>
              </a:tblPr>
              <a:tblGrid>
                <a:gridCol w="3727713">
                  <a:extLst>
                    <a:ext uri="{9D8B030D-6E8A-4147-A177-3AD203B41FA5}">
                      <a16:colId xmlns:a16="http://schemas.microsoft.com/office/drawing/2014/main" val="724685499"/>
                    </a:ext>
                  </a:extLst>
                </a:gridCol>
                <a:gridCol w="1080000">
                  <a:extLst>
                    <a:ext uri="{9D8B030D-6E8A-4147-A177-3AD203B41FA5}">
                      <a16:colId xmlns:a16="http://schemas.microsoft.com/office/drawing/2014/main" val="1940178427"/>
                    </a:ext>
                  </a:extLst>
                </a:gridCol>
                <a:gridCol w="1080000">
                  <a:extLst>
                    <a:ext uri="{9D8B030D-6E8A-4147-A177-3AD203B41FA5}">
                      <a16:colId xmlns:a16="http://schemas.microsoft.com/office/drawing/2014/main" val="1595515006"/>
                    </a:ext>
                  </a:extLst>
                </a:gridCol>
                <a:gridCol w="1063126">
                  <a:extLst>
                    <a:ext uri="{9D8B030D-6E8A-4147-A177-3AD203B41FA5}">
                      <a16:colId xmlns:a16="http://schemas.microsoft.com/office/drawing/2014/main" val="1097804502"/>
                    </a:ext>
                  </a:extLst>
                </a:gridCol>
              </a:tblGrid>
              <a:tr h="402814">
                <a:tc>
                  <a:txBody>
                    <a:bodyPr/>
                    <a:lstStyle/>
                    <a:p>
                      <a:pPr algn="l" fontAlgn="b"/>
                      <a:r>
                        <a:rPr lang="sv-SE" sz="2000" b="1" u="none" strike="noStrike" dirty="0">
                          <a:effectLst/>
                        </a:rPr>
                        <a:t>Sjukhus</a:t>
                      </a:r>
                      <a:endParaRPr lang="sv-SE" sz="2000" b="1" i="0" u="none" strike="noStrike" dirty="0">
                        <a:solidFill>
                          <a:srgbClr val="000000"/>
                        </a:solidFill>
                        <a:effectLst/>
                        <a:latin typeface="Calibri" panose="020F0502020204030204" pitchFamily="34" charset="0"/>
                      </a:endParaRPr>
                    </a:p>
                  </a:txBody>
                  <a:tcPr marL="0" marR="0" marT="0" marB="0" anchor="b"/>
                </a:tc>
                <a:tc>
                  <a:txBody>
                    <a:bodyPr/>
                    <a:lstStyle/>
                    <a:p>
                      <a:pPr algn="ctr"/>
                      <a:r>
                        <a:rPr lang="sv-SE" sz="1600" b="1" dirty="0">
                          <a:solidFill>
                            <a:schemeClr val="bg1"/>
                          </a:solidFill>
                        </a:rPr>
                        <a:t>Dec-Jan</a:t>
                      </a:r>
                    </a:p>
                    <a:p>
                      <a:pPr algn="ctr"/>
                      <a:r>
                        <a:rPr lang="sv-SE" sz="1600" b="1" dirty="0">
                          <a:solidFill>
                            <a:schemeClr val="bg1"/>
                          </a:solidFill>
                        </a:rPr>
                        <a:t>2022/2023</a:t>
                      </a:r>
                    </a:p>
                  </a:txBody>
                  <a:tcPr marL="0" marR="0" marT="0" marB="0" anchor="b"/>
                </a:tc>
                <a:tc>
                  <a:txBody>
                    <a:bodyPr/>
                    <a:lstStyle/>
                    <a:p>
                      <a:pPr algn="ctr"/>
                      <a:r>
                        <a:rPr lang="sv-SE" sz="1600" b="1" dirty="0">
                          <a:solidFill>
                            <a:schemeClr val="bg1"/>
                          </a:solidFill>
                        </a:rPr>
                        <a:t>Jan-Feb</a:t>
                      </a:r>
                    </a:p>
                    <a:p>
                      <a:pPr algn="ctr"/>
                      <a:r>
                        <a:rPr lang="sv-SE" sz="1600" b="1" dirty="0">
                          <a:solidFill>
                            <a:schemeClr val="bg1"/>
                          </a:solidFill>
                        </a:rPr>
                        <a:t>2023</a:t>
                      </a:r>
                    </a:p>
                  </a:txBody>
                  <a:tcPr marL="0" marR="0" marT="0" marB="0" anchor="b"/>
                </a:tc>
                <a:tc>
                  <a:txBody>
                    <a:bodyPr/>
                    <a:lstStyle/>
                    <a:p>
                      <a:pPr algn="ctr"/>
                      <a:r>
                        <a:rPr lang="sv-SE" sz="1600" b="1" dirty="0">
                          <a:solidFill>
                            <a:schemeClr val="bg1"/>
                          </a:solidFill>
                        </a:rPr>
                        <a:t>Feb-Mars</a:t>
                      </a:r>
                    </a:p>
                    <a:p>
                      <a:pPr algn="ctr"/>
                      <a:r>
                        <a:rPr lang="sv-SE" sz="1600" b="1" dirty="0">
                          <a:solidFill>
                            <a:schemeClr val="bg1"/>
                          </a:solidFill>
                        </a:rPr>
                        <a:t>2023</a:t>
                      </a:r>
                    </a:p>
                  </a:txBody>
                  <a:tcPr marL="0" marR="0" marT="0" marB="0" anchor="b"/>
                </a:tc>
                <a:extLst>
                  <a:ext uri="{0D108BD9-81ED-4DB2-BD59-A6C34878D82A}">
                    <a16:rowId xmlns:a16="http://schemas.microsoft.com/office/drawing/2014/main" val="3775759780"/>
                  </a:ext>
                </a:extLst>
              </a:tr>
              <a:tr h="260985">
                <a:tc>
                  <a:txBody>
                    <a:bodyPr/>
                    <a:lstStyle/>
                    <a:p>
                      <a:pPr algn="l" fontAlgn="b"/>
                      <a:r>
                        <a:rPr lang="sv-SE" sz="2000" u="none" strike="noStrike" dirty="0">
                          <a:effectLst/>
                        </a:rPr>
                        <a:t>Alingsås Lasarett</a:t>
                      </a:r>
                      <a:endParaRPr lang="sv-SE" sz="2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sv-SE" sz="2000" b="0" i="0" u="none" strike="noStrike" dirty="0">
                          <a:solidFill>
                            <a:srgbClr val="000000"/>
                          </a:solidFill>
                          <a:effectLst/>
                          <a:latin typeface="Calibri" panose="020F0502020204030204" pitchFamily="34" charset="0"/>
                        </a:rPr>
                        <a:t>14%</a:t>
                      </a:r>
                    </a:p>
                  </a:txBody>
                  <a:tcPr marL="9525" marR="9525" marT="9525" marB="0" anchor="b"/>
                </a:tc>
                <a:tc>
                  <a:txBody>
                    <a:bodyPr/>
                    <a:lstStyle/>
                    <a:p>
                      <a:pPr algn="ctr" fontAlgn="b"/>
                      <a:r>
                        <a:rPr lang="sv-SE" sz="2000" b="0" i="0" u="none" strike="noStrike" dirty="0">
                          <a:solidFill>
                            <a:srgbClr val="000000"/>
                          </a:solidFill>
                          <a:effectLst/>
                          <a:latin typeface="Calibri" panose="020F0502020204030204" pitchFamily="34" charset="0"/>
                        </a:rPr>
                        <a:t>8%</a:t>
                      </a:r>
                    </a:p>
                  </a:txBody>
                  <a:tcPr marL="9525" marR="9525" marT="9525"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12%</a:t>
                      </a:r>
                    </a:p>
                  </a:txBody>
                  <a:tcPr marL="9525" marR="9525" marT="9525" marB="0" anchor="b"/>
                </a:tc>
                <a:extLst>
                  <a:ext uri="{0D108BD9-81ED-4DB2-BD59-A6C34878D82A}">
                    <a16:rowId xmlns:a16="http://schemas.microsoft.com/office/drawing/2014/main" val="872705676"/>
                  </a:ext>
                </a:extLst>
              </a:tr>
              <a:tr h="260985">
                <a:tc>
                  <a:txBody>
                    <a:bodyPr/>
                    <a:lstStyle/>
                    <a:p>
                      <a:pPr algn="l" fontAlgn="b"/>
                      <a:r>
                        <a:rPr lang="sv-SE" sz="2000" u="none" strike="noStrike">
                          <a:effectLst/>
                        </a:rPr>
                        <a:t>Kungälvs Sjukhus</a:t>
                      </a:r>
                      <a:endParaRPr lang="sv-SE" sz="2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sv-SE" sz="2000" b="0" i="0" u="none" strike="noStrike" dirty="0">
                          <a:solidFill>
                            <a:srgbClr val="000000"/>
                          </a:solidFill>
                          <a:effectLst/>
                          <a:latin typeface="Calibri" panose="020F0502020204030204" pitchFamily="34" charset="0"/>
                        </a:rPr>
                        <a:t>11%</a:t>
                      </a:r>
                    </a:p>
                  </a:txBody>
                  <a:tcPr marL="9525" marR="9525" marT="9525" marB="0" anchor="b"/>
                </a:tc>
                <a:tc>
                  <a:txBody>
                    <a:bodyPr/>
                    <a:lstStyle/>
                    <a:p>
                      <a:pPr algn="ctr" fontAlgn="b"/>
                      <a:r>
                        <a:rPr lang="sv-SE" sz="2000" b="0" i="0" u="none" strike="noStrike" dirty="0">
                          <a:solidFill>
                            <a:srgbClr val="000000"/>
                          </a:solidFill>
                          <a:effectLst/>
                          <a:latin typeface="Calibri" panose="020F0502020204030204" pitchFamily="34" charset="0"/>
                        </a:rPr>
                        <a:t>12%</a:t>
                      </a:r>
                    </a:p>
                  </a:txBody>
                  <a:tcPr marL="9525" marR="9525" marT="9525"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10%</a:t>
                      </a:r>
                    </a:p>
                  </a:txBody>
                  <a:tcPr marL="9525" marR="9525" marT="9525" marB="0" anchor="b"/>
                </a:tc>
                <a:extLst>
                  <a:ext uri="{0D108BD9-81ED-4DB2-BD59-A6C34878D82A}">
                    <a16:rowId xmlns:a16="http://schemas.microsoft.com/office/drawing/2014/main" val="3704487267"/>
                  </a:ext>
                </a:extLst>
              </a:tr>
              <a:tr h="260985">
                <a:tc>
                  <a:txBody>
                    <a:bodyPr/>
                    <a:lstStyle/>
                    <a:p>
                      <a:pPr algn="l" fontAlgn="b"/>
                      <a:r>
                        <a:rPr lang="sv-SE" sz="2000" u="none" strike="noStrike">
                          <a:effectLst/>
                        </a:rPr>
                        <a:t>NU-sjukvården</a:t>
                      </a:r>
                      <a:endParaRPr lang="sv-SE" sz="2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sv-SE" sz="2000" b="0" i="0" u="none" strike="noStrike" dirty="0">
                          <a:solidFill>
                            <a:srgbClr val="000000"/>
                          </a:solidFill>
                          <a:effectLst/>
                          <a:latin typeface="Calibri" panose="020F0502020204030204" pitchFamily="34" charset="0"/>
                        </a:rPr>
                        <a:t>13%</a:t>
                      </a:r>
                    </a:p>
                  </a:txBody>
                  <a:tcPr marL="9525" marR="9525" marT="9525" marB="0" anchor="b"/>
                </a:tc>
                <a:tc>
                  <a:txBody>
                    <a:bodyPr/>
                    <a:lstStyle/>
                    <a:p>
                      <a:pPr algn="ctr" fontAlgn="b"/>
                      <a:r>
                        <a:rPr lang="sv-SE" sz="2000" b="0" i="0" u="none" strike="noStrike" dirty="0">
                          <a:solidFill>
                            <a:srgbClr val="000000"/>
                          </a:solidFill>
                          <a:effectLst/>
                          <a:latin typeface="Calibri" panose="020F0502020204030204" pitchFamily="34" charset="0"/>
                        </a:rPr>
                        <a:t>13%</a:t>
                      </a:r>
                    </a:p>
                  </a:txBody>
                  <a:tcPr marL="9525" marR="9525" marT="9525"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12%</a:t>
                      </a:r>
                    </a:p>
                  </a:txBody>
                  <a:tcPr marL="9525" marR="9525" marT="9525" marB="0" anchor="b"/>
                </a:tc>
                <a:extLst>
                  <a:ext uri="{0D108BD9-81ED-4DB2-BD59-A6C34878D82A}">
                    <a16:rowId xmlns:a16="http://schemas.microsoft.com/office/drawing/2014/main" val="626047669"/>
                  </a:ext>
                </a:extLst>
              </a:tr>
              <a:tr h="260985">
                <a:tc>
                  <a:txBody>
                    <a:bodyPr/>
                    <a:lstStyle/>
                    <a:p>
                      <a:pPr algn="l" fontAlgn="b"/>
                      <a:r>
                        <a:rPr lang="sv-SE" sz="2000" u="none" strike="noStrike" dirty="0">
                          <a:effectLst/>
                        </a:rPr>
                        <a:t>Sahlgrenska Universitetssjukhuset</a:t>
                      </a:r>
                      <a:endParaRPr lang="sv-SE" sz="2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sv-SE" sz="2000" b="0" i="0" u="none" strike="noStrike" dirty="0">
                          <a:solidFill>
                            <a:srgbClr val="000000"/>
                          </a:solidFill>
                          <a:effectLst/>
                          <a:latin typeface="Calibri" panose="020F0502020204030204" pitchFamily="34" charset="0"/>
                        </a:rPr>
                        <a:t>11%</a:t>
                      </a:r>
                    </a:p>
                  </a:txBody>
                  <a:tcPr marL="9525" marR="9525" marT="9525" marB="0" anchor="b"/>
                </a:tc>
                <a:tc>
                  <a:txBody>
                    <a:bodyPr/>
                    <a:lstStyle/>
                    <a:p>
                      <a:pPr algn="ctr" fontAlgn="b"/>
                      <a:r>
                        <a:rPr lang="sv-SE" sz="2000" b="0" i="0" u="none" strike="noStrike" dirty="0">
                          <a:solidFill>
                            <a:srgbClr val="000000"/>
                          </a:solidFill>
                          <a:effectLst/>
                          <a:latin typeface="Calibri" panose="020F0502020204030204" pitchFamily="34" charset="0"/>
                        </a:rPr>
                        <a:t>11%</a:t>
                      </a:r>
                    </a:p>
                  </a:txBody>
                  <a:tcPr marL="9525" marR="9525" marT="9525"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10%</a:t>
                      </a:r>
                    </a:p>
                  </a:txBody>
                  <a:tcPr marL="9525" marR="9525" marT="9525" marB="0" anchor="b"/>
                </a:tc>
                <a:extLst>
                  <a:ext uri="{0D108BD9-81ED-4DB2-BD59-A6C34878D82A}">
                    <a16:rowId xmlns:a16="http://schemas.microsoft.com/office/drawing/2014/main" val="1767229673"/>
                  </a:ext>
                </a:extLst>
              </a:tr>
              <a:tr h="260985">
                <a:tc>
                  <a:txBody>
                    <a:bodyPr/>
                    <a:lstStyle/>
                    <a:p>
                      <a:pPr algn="l" fontAlgn="b"/>
                      <a:r>
                        <a:rPr lang="sv-SE" sz="2000" u="none" strike="noStrike">
                          <a:effectLst/>
                        </a:rPr>
                        <a:t>Skaraborgs sjukhus</a:t>
                      </a:r>
                      <a:endParaRPr lang="sv-SE" sz="2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sv-SE" sz="2000" b="0" i="0" u="none" strike="noStrike" dirty="0">
                          <a:solidFill>
                            <a:srgbClr val="000000"/>
                          </a:solidFill>
                          <a:effectLst/>
                          <a:latin typeface="Calibri" panose="020F0502020204030204" pitchFamily="34" charset="0"/>
                        </a:rPr>
                        <a:t>17%</a:t>
                      </a:r>
                    </a:p>
                  </a:txBody>
                  <a:tcPr marL="9525" marR="9525" marT="9525" marB="0" anchor="b"/>
                </a:tc>
                <a:tc>
                  <a:txBody>
                    <a:bodyPr/>
                    <a:lstStyle/>
                    <a:p>
                      <a:pPr algn="ctr" fontAlgn="b"/>
                      <a:r>
                        <a:rPr lang="sv-SE" sz="2000" b="0" i="0" u="none" strike="noStrike" dirty="0">
                          <a:solidFill>
                            <a:srgbClr val="000000"/>
                          </a:solidFill>
                          <a:effectLst/>
                          <a:latin typeface="Calibri" panose="020F0502020204030204" pitchFamily="34" charset="0"/>
                        </a:rPr>
                        <a:t>16%</a:t>
                      </a:r>
                    </a:p>
                  </a:txBody>
                  <a:tcPr marL="9525" marR="9525" marT="9525"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15%</a:t>
                      </a:r>
                    </a:p>
                  </a:txBody>
                  <a:tcPr marL="9525" marR="9525" marT="9525" marB="0" anchor="b"/>
                </a:tc>
                <a:extLst>
                  <a:ext uri="{0D108BD9-81ED-4DB2-BD59-A6C34878D82A}">
                    <a16:rowId xmlns:a16="http://schemas.microsoft.com/office/drawing/2014/main" val="3394770221"/>
                  </a:ext>
                </a:extLst>
              </a:tr>
              <a:tr h="260985">
                <a:tc>
                  <a:txBody>
                    <a:bodyPr/>
                    <a:lstStyle/>
                    <a:p>
                      <a:pPr algn="l" fontAlgn="b"/>
                      <a:r>
                        <a:rPr lang="sv-SE" sz="2000" u="none" strike="noStrike">
                          <a:effectLst/>
                        </a:rPr>
                        <a:t>Södra Älvsborgs Sjukhus</a:t>
                      </a:r>
                      <a:endParaRPr lang="sv-SE" sz="2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sv-SE" sz="2000" b="0" i="0" u="none" strike="noStrike" dirty="0">
                          <a:solidFill>
                            <a:srgbClr val="000000"/>
                          </a:solidFill>
                          <a:effectLst/>
                          <a:latin typeface="Calibri" panose="020F0502020204030204" pitchFamily="34" charset="0"/>
                        </a:rPr>
                        <a:t>14%</a:t>
                      </a:r>
                    </a:p>
                  </a:txBody>
                  <a:tcPr marL="9525" marR="9525" marT="9525" marB="0" anchor="b"/>
                </a:tc>
                <a:tc>
                  <a:txBody>
                    <a:bodyPr/>
                    <a:lstStyle/>
                    <a:p>
                      <a:pPr algn="ctr" fontAlgn="b"/>
                      <a:r>
                        <a:rPr lang="sv-SE" sz="2000" b="0" i="0" u="none" strike="noStrike" dirty="0">
                          <a:solidFill>
                            <a:srgbClr val="000000"/>
                          </a:solidFill>
                          <a:effectLst/>
                          <a:latin typeface="Calibri" panose="020F0502020204030204" pitchFamily="34" charset="0"/>
                        </a:rPr>
                        <a:t>14%</a:t>
                      </a:r>
                    </a:p>
                  </a:txBody>
                  <a:tcPr marL="9525" marR="9525" marT="9525"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13%</a:t>
                      </a:r>
                    </a:p>
                  </a:txBody>
                  <a:tcPr marL="9525" marR="9525" marT="9525" marB="0" anchor="b"/>
                </a:tc>
                <a:extLst>
                  <a:ext uri="{0D108BD9-81ED-4DB2-BD59-A6C34878D82A}">
                    <a16:rowId xmlns:a16="http://schemas.microsoft.com/office/drawing/2014/main" val="2173444609"/>
                  </a:ext>
                </a:extLst>
              </a:tr>
              <a:tr h="260985">
                <a:tc>
                  <a:txBody>
                    <a:bodyPr/>
                    <a:lstStyle/>
                    <a:p>
                      <a:pPr algn="l" fontAlgn="b"/>
                      <a:r>
                        <a:rPr lang="sv-SE" sz="2000" b="1" u="none" strike="noStrike" dirty="0">
                          <a:effectLst/>
                        </a:rPr>
                        <a:t>Totalt </a:t>
                      </a:r>
                      <a:endParaRPr lang="sv-SE" sz="2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sv-SE" sz="2000" b="1" i="0" u="none" strike="noStrike" dirty="0">
                          <a:solidFill>
                            <a:srgbClr val="000000"/>
                          </a:solidFill>
                          <a:effectLst/>
                          <a:latin typeface="Calibri" panose="020F0502020204030204" pitchFamily="34" charset="0"/>
                        </a:rPr>
                        <a:t>14%</a:t>
                      </a:r>
                    </a:p>
                  </a:txBody>
                  <a:tcPr marL="9525" marR="9525" marT="9525" marB="0" anchor="b"/>
                </a:tc>
                <a:tc>
                  <a:txBody>
                    <a:bodyPr/>
                    <a:lstStyle/>
                    <a:p>
                      <a:pPr algn="ctr" fontAlgn="b"/>
                      <a:r>
                        <a:rPr lang="sv-SE" sz="2000" b="1" i="0" u="none" strike="noStrike" dirty="0">
                          <a:solidFill>
                            <a:srgbClr val="000000"/>
                          </a:solidFill>
                          <a:effectLst/>
                          <a:latin typeface="Calibri" panose="020F0502020204030204" pitchFamily="34" charset="0"/>
                        </a:rPr>
                        <a:t>13%</a:t>
                      </a:r>
                    </a:p>
                  </a:txBody>
                  <a:tcPr marL="9525" marR="9525" marT="9525" marB="0" anchor="b"/>
                </a:tc>
                <a:tc>
                  <a:txBody>
                    <a:bodyPr/>
                    <a:lstStyle/>
                    <a:p>
                      <a:pPr marL="0" algn="ctr" defTabSz="914400" rtl="0" eaLnBrk="1" fontAlgn="b" latinLnBrk="0" hangingPunct="1"/>
                      <a:r>
                        <a:rPr lang="sv-SE" sz="2000" b="1" i="0" u="none" strike="noStrike" kern="1200" dirty="0">
                          <a:solidFill>
                            <a:srgbClr val="000000"/>
                          </a:solidFill>
                          <a:effectLst/>
                          <a:latin typeface="Calibri" panose="020F0502020204030204" pitchFamily="34" charset="0"/>
                          <a:ea typeface="+mn-ea"/>
                          <a:cs typeface="+mn-cs"/>
                        </a:rPr>
                        <a:t>12%</a:t>
                      </a:r>
                    </a:p>
                  </a:txBody>
                  <a:tcPr marL="9525" marR="9525" marT="9525" marB="0" anchor="b"/>
                </a:tc>
                <a:extLst>
                  <a:ext uri="{0D108BD9-81ED-4DB2-BD59-A6C34878D82A}">
                    <a16:rowId xmlns:a16="http://schemas.microsoft.com/office/drawing/2014/main" val="480597874"/>
                  </a:ext>
                </a:extLst>
              </a:tr>
            </a:tbl>
          </a:graphicData>
        </a:graphic>
      </p:graphicFrame>
      <p:sp>
        <p:nvSpPr>
          <p:cNvPr id="3" name="textruta 2">
            <a:extLst>
              <a:ext uri="{FF2B5EF4-FFF2-40B4-BE49-F238E27FC236}">
                <a16:creationId xmlns:a16="http://schemas.microsoft.com/office/drawing/2014/main" id="{EA46EB27-5DDA-48CB-A0E6-ADD73E45782E}"/>
              </a:ext>
            </a:extLst>
          </p:cNvPr>
          <p:cNvSpPr txBox="1"/>
          <p:nvPr/>
        </p:nvSpPr>
        <p:spPr>
          <a:xfrm>
            <a:off x="1329655" y="1582357"/>
            <a:ext cx="6076600" cy="646331"/>
          </a:xfrm>
          <a:prstGeom prst="rect">
            <a:avLst/>
          </a:prstGeom>
          <a:noFill/>
        </p:spPr>
        <p:txBody>
          <a:bodyPr wrap="none" rtlCol="0">
            <a:spAutoFit/>
          </a:bodyPr>
          <a:lstStyle/>
          <a:p>
            <a:r>
              <a:rPr lang="sv-SE" dirty="0"/>
              <a:t>Angett som andel (%) fler Inskrivningar än antal unika patienter</a:t>
            </a:r>
            <a:endParaRPr lang="sv-SE" dirty="0">
              <a:solidFill>
                <a:srgbClr val="000000"/>
              </a:solidFill>
              <a:latin typeface="Calibri" panose="020F0502020204030204" pitchFamily="34" charset="0"/>
            </a:endParaRPr>
          </a:p>
          <a:p>
            <a:endParaRPr lang="sv-SE" dirty="0"/>
          </a:p>
        </p:txBody>
      </p:sp>
      <p:sp>
        <p:nvSpPr>
          <p:cNvPr id="8" name="Rubrik 1">
            <a:extLst>
              <a:ext uri="{FF2B5EF4-FFF2-40B4-BE49-F238E27FC236}">
                <a16:creationId xmlns:a16="http://schemas.microsoft.com/office/drawing/2014/main" id="{4D2562F1-FC61-45BF-A1E1-081ECF63A7DC}"/>
              </a:ext>
            </a:extLst>
          </p:cNvPr>
          <p:cNvSpPr>
            <a:spLocks noGrp="1"/>
          </p:cNvSpPr>
          <p:nvPr>
            <p:ph type="title"/>
          </p:nvPr>
        </p:nvSpPr>
        <p:spPr>
          <a:xfrm>
            <a:off x="1329655" y="828022"/>
            <a:ext cx="10515600" cy="1325563"/>
          </a:xfrm>
        </p:spPr>
        <p:txBody>
          <a:bodyPr>
            <a:normAutofit fontScale="90000"/>
          </a:bodyPr>
          <a:lstStyle/>
          <a:p>
            <a:pPr>
              <a:lnSpc>
                <a:spcPct val="107000"/>
              </a:lnSpc>
              <a:spcAft>
                <a:spcPts val="800"/>
              </a:spcAft>
            </a:pPr>
            <a:r>
              <a:rPr lang="sv-SE" sz="3600" dirty="0">
                <a:latin typeface="Calibri" panose="020F0502020204030204" pitchFamily="34" charset="0"/>
                <a:ea typeface="Calibri" panose="020F0502020204030204" pitchFamily="34" charset="0"/>
                <a:cs typeface="Times New Roman" panose="02020603050405020304" pitchFamily="18" charset="0"/>
              </a:rPr>
              <a:t>Antal Inskrivningar ställt mot antal unika patienter</a:t>
            </a:r>
            <a:br>
              <a:rPr lang="sv-SE" sz="4800" dirty="0">
                <a:latin typeface="Calibri" panose="020F0502020204030204" pitchFamily="34" charset="0"/>
                <a:ea typeface="Calibri" panose="020F0502020204030204" pitchFamily="34" charset="0"/>
                <a:cs typeface="Times New Roman" panose="02020603050405020304" pitchFamily="18" charset="0"/>
              </a:rPr>
            </a:br>
            <a:r>
              <a:rPr lang="sv-SE" sz="2000" dirty="0">
                <a:latin typeface="Calibri" panose="020F0502020204030204" pitchFamily="34" charset="0"/>
                <a:ea typeface="Calibri" panose="020F0502020204030204" pitchFamily="34" charset="0"/>
                <a:cs typeface="Times New Roman" panose="02020603050405020304" pitchFamily="18" charset="0"/>
              </a:rPr>
              <a:t>Antal Inskrivningar i SAMSA IT-tjänst ställt mot antal unika patienter i dessa ärenden, per tvåmånadersperiod.</a:t>
            </a:r>
            <a:br>
              <a:rPr lang="sv-SE" sz="2000" dirty="0">
                <a:latin typeface="Calibri" panose="020F0502020204030204" pitchFamily="34" charset="0"/>
                <a:ea typeface="Calibri" panose="020F0502020204030204" pitchFamily="34" charset="0"/>
                <a:cs typeface="Times New Roman" panose="02020603050405020304" pitchFamily="18" charset="0"/>
              </a:rPr>
            </a:br>
            <a:endParaRPr lang="sv-SE" dirty="0"/>
          </a:p>
        </p:txBody>
      </p:sp>
      <p:sp>
        <p:nvSpPr>
          <p:cNvPr id="4" name="textruta 3">
            <a:extLst>
              <a:ext uri="{FF2B5EF4-FFF2-40B4-BE49-F238E27FC236}">
                <a16:creationId xmlns:a16="http://schemas.microsoft.com/office/drawing/2014/main" id="{20A45E23-EC77-4690-9C98-39C16EF53360}"/>
              </a:ext>
            </a:extLst>
          </p:cNvPr>
          <p:cNvSpPr txBox="1"/>
          <p:nvPr/>
        </p:nvSpPr>
        <p:spPr>
          <a:xfrm>
            <a:off x="9841102" y="2228688"/>
            <a:ext cx="2090057" cy="1846659"/>
          </a:xfrm>
          <a:prstGeom prst="rect">
            <a:avLst/>
          </a:prstGeom>
          <a:noFill/>
        </p:spPr>
        <p:txBody>
          <a:bodyPr wrap="square" rtlCol="0">
            <a:spAutoFit/>
          </a:bodyPr>
          <a:lstStyle/>
          <a:p>
            <a:r>
              <a:rPr lang="sv-SE" sz="1600" dirty="0"/>
              <a:t>Andel patienter som haft ett slutenvårdsärende i SAMSA IT-tjänst mer än en gång per en tvåmånadersperiod.</a:t>
            </a:r>
          </a:p>
          <a:p>
            <a:endParaRPr lang="sv-SE" dirty="0"/>
          </a:p>
        </p:txBody>
      </p:sp>
      <p:sp>
        <p:nvSpPr>
          <p:cNvPr id="11" name="textruta 10">
            <a:extLst>
              <a:ext uri="{FF2B5EF4-FFF2-40B4-BE49-F238E27FC236}">
                <a16:creationId xmlns:a16="http://schemas.microsoft.com/office/drawing/2014/main" id="{75E3838E-64BF-4E76-9202-3BC5C5324B14}"/>
              </a:ext>
            </a:extLst>
          </p:cNvPr>
          <p:cNvSpPr txBox="1"/>
          <p:nvPr/>
        </p:nvSpPr>
        <p:spPr>
          <a:xfrm>
            <a:off x="9867918" y="4075347"/>
            <a:ext cx="1665375" cy="1569660"/>
          </a:xfrm>
          <a:prstGeom prst="rect">
            <a:avLst/>
          </a:prstGeom>
          <a:noFill/>
        </p:spPr>
        <p:txBody>
          <a:bodyPr wrap="square" rtlCol="0">
            <a:spAutoFit/>
          </a:bodyPr>
          <a:lstStyle/>
          <a:p>
            <a:r>
              <a:rPr lang="sv-SE" sz="1600" dirty="0"/>
              <a:t>Antal inskrivningar räknas </a:t>
            </a:r>
            <a:br>
              <a:rPr lang="sv-SE" sz="1600" dirty="0"/>
            </a:br>
            <a:r>
              <a:rPr lang="sv-SE" sz="1600" dirty="0"/>
              <a:t>oberoende av hur ärendena </a:t>
            </a:r>
            <a:br>
              <a:rPr lang="sv-SE" sz="1600" dirty="0"/>
            </a:br>
            <a:r>
              <a:rPr lang="sv-SE" sz="1600" dirty="0"/>
              <a:t>senare hanteras.</a:t>
            </a:r>
          </a:p>
        </p:txBody>
      </p:sp>
    </p:spTree>
    <p:extLst>
      <p:ext uri="{BB962C8B-B14F-4D97-AF65-F5344CB8AC3E}">
        <p14:creationId xmlns:p14="http://schemas.microsoft.com/office/powerpoint/2010/main" val="7391001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ruta 2">
            <a:extLst>
              <a:ext uri="{FF2B5EF4-FFF2-40B4-BE49-F238E27FC236}">
                <a16:creationId xmlns:a16="http://schemas.microsoft.com/office/drawing/2014/main" id="{EA46EB27-5DDA-48CB-A0E6-ADD73E45782E}"/>
              </a:ext>
            </a:extLst>
          </p:cNvPr>
          <p:cNvSpPr txBox="1"/>
          <p:nvPr/>
        </p:nvSpPr>
        <p:spPr>
          <a:xfrm>
            <a:off x="9802415" y="3752064"/>
            <a:ext cx="2313385" cy="1077218"/>
          </a:xfrm>
          <a:prstGeom prst="rect">
            <a:avLst/>
          </a:prstGeom>
          <a:noFill/>
        </p:spPr>
        <p:txBody>
          <a:bodyPr wrap="square" rtlCol="0">
            <a:spAutoFit/>
          </a:bodyPr>
          <a:lstStyle/>
          <a:p>
            <a:r>
              <a:rPr lang="sv-SE" sz="1600" dirty="0"/>
              <a:t>Antal inskrivningar räknas </a:t>
            </a:r>
            <a:br>
              <a:rPr lang="sv-SE" sz="1600" dirty="0"/>
            </a:br>
            <a:r>
              <a:rPr lang="sv-SE" sz="1600" dirty="0"/>
              <a:t>oberoende av hur ärendena senare hanteras.</a:t>
            </a:r>
          </a:p>
        </p:txBody>
      </p:sp>
      <p:graphicFrame>
        <p:nvGraphicFramePr>
          <p:cNvPr id="9" name="Tabell 8">
            <a:extLst>
              <a:ext uri="{FF2B5EF4-FFF2-40B4-BE49-F238E27FC236}">
                <a16:creationId xmlns:a16="http://schemas.microsoft.com/office/drawing/2014/main" id="{00945C6A-8920-4F21-8A67-61B531A2C9C7}"/>
              </a:ext>
            </a:extLst>
          </p:cNvPr>
          <p:cNvGraphicFramePr>
            <a:graphicFrameLocks noGrp="1"/>
          </p:cNvGraphicFramePr>
          <p:nvPr>
            <p:extLst>
              <p:ext uri="{D42A27DB-BD31-4B8C-83A1-F6EECF244321}">
                <p14:modId xmlns:p14="http://schemas.microsoft.com/office/powerpoint/2010/main" val="985483105"/>
              </p:ext>
            </p:extLst>
          </p:nvPr>
        </p:nvGraphicFramePr>
        <p:xfrm>
          <a:off x="5415693" y="1345995"/>
          <a:ext cx="3710567" cy="5426392"/>
        </p:xfrm>
        <a:graphic>
          <a:graphicData uri="http://schemas.openxmlformats.org/drawingml/2006/table">
            <a:tbl>
              <a:tblPr firstRow="1">
                <a:tableStyleId>{5C22544A-7EE6-4342-B048-85BDC9FD1C3A}</a:tableStyleId>
              </a:tblPr>
              <a:tblGrid>
                <a:gridCol w="1372910">
                  <a:extLst>
                    <a:ext uri="{9D8B030D-6E8A-4147-A177-3AD203B41FA5}">
                      <a16:colId xmlns:a16="http://schemas.microsoft.com/office/drawing/2014/main" val="502167274"/>
                    </a:ext>
                  </a:extLst>
                </a:gridCol>
                <a:gridCol w="779219">
                  <a:extLst>
                    <a:ext uri="{9D8B030D-6E8A-4147-A177-3AD203B41FA5}">
                      <a16:colId xmlns:a16="http://schemas.microsoft.com/office/drawing/2014/main" val="4178596774"/>
                    </a:ext>
                  </a:extLst>
                </a:gridCol>
                <a:gridCol w="779219">
                  <a:extLst>
                    <a:ext uri="{9D8B030D-6E8A-4147-A177-3AD203B41FA5}">
                      <a16:colId xmlns:a16="http://schemas.microsoft.com/office/drawing/2014/main" val="4081966675"/>
                    </a:ext>
                  </a:extLst>
                </a:gridCol>
                <a:gridCol w="779219">
                  <a:extLst>
                    <a:ext uri="{9D8B030D-6E8A-4147-A177-3AD203B41FA5}">
                      <a16:colId xmlns:a16="http://schemas.microsoft.com/office/drawing/2014/main" val="3088091172"/>
                    </a:ext>
                  </a:extLst>
                </a:gridCol>
              </a:tblGrid>
              <a:tr h="423862">
                <a:tc>
                  <a:txBody>
                    <a:bodyPr/>
                    <a:lstStyle/>
                    <a:p>
                      <a:pPr algn="l" fontAlgn="b"/>
                      <a:r>
                        <a:rPr lang="sv-SE" sz="1200" b="1" u="none" strike="noStrike" dirty="0">
                          <a:effectLst/>
                        </a:rPr>
                        <a:t>Slutenvårdsärenden i SAMSA</a:t>
                      </a:r>
                      <a:endParaRPr lang="sv-SE" sz="1200" b="1" i="0" u="none" strike="noStrike" dirty="0">
                        <a:solidFill>
                          <a:srgbClr val="000000"/>
                        </a:solidFill>
                        <a:effectLst/>
                        <a:latin typeface="Calibri" panose="020F0502020204030204" pitchFamily="34" charset="0"/>
                      </a:endParaRPr>
                    </a:p>
                  </a:txBody>
                  <a:tcPr marL="7064" marR="7064" marT="7064" marB="0" anchor="b"/>
                </a:tc>
                <a:tc>
                  <a:txBody>
                    <a:bodyPr/>
                    <a:lstStyle/>
                    <a:p>
                      <a:pPr algn="ctr"/>
                      <a:r>
                        <a:rPr lang="sv-SE" sz="1200" b="1" dirty="0">
                          <a:solidFill>
                            <a:schemeClr val="bg1"/>
                          </a:solidFill>
                        </a:rPr>
                        <a:t>Dec-Jan</a:t>
                      </a:r>
                    </a:p>
                    <a:p>
                      <a:pPr algn="ctr"/>
                      <a:r>
                        <a:rPr lang="sv-SE" sz="1200" b="1" dirty="0">
                          <a:solidFill>
                            <a:schemeClr val="bg1"/>
                          </a:solidFill>
                        </a:rPr>
                        <a:t>2022-2023</a:t>
                      </a:r>
                    </a:p>
                  </a:txBody>
                  <a:tcPr marL="0" marR="0" marT="0" marB="0" anchor="b"/>
                </a:tc>
                <a:tc>
                  <a:txBody>
                    <a:bodyPr/>
                    <a:lstStyle/>
                    <a:p>
                      <a:pPr algn="ctr"/>
                      <a:r>
                        <a:rPr lang="sv-SE" sz="1200" b="1" dirty="0">
                          <a:solidFill>
                            <a:schemeClr val="bg1"/>
                          </a:solidFill>
                        </a:rPr>
                        <a:t>Jan-Feb</a:t>
                      </a:r>
                    </a:p>
                    <a:p>
                      <a:pPr algn="ctr"/>
                      <a:r>
                        <a:rPr lang="sv-SE" sz="1200" b="1" dirty="0">
                          <a:solidFill>
                            <a:schemeClr val="bg1"/>
                          </a:solidFill>
                        </a:rPr>
                        <a:t>2023</a:t>
                      </a:r>
                    </a:p>
                  </a:txBody>
                  <a:tcPr marL="0" marR="0" marT="0" marB="0" anchor="b"/>
                </a:tc>
                <a:tc>
                  <a:txBody>
                    <a:bodyPr/>
                    <a:lstStyle/>
                    <a:p>
                      <a:pPr algn="ctr"/>
                      <a:r>
                        <a:rPr lang="sv-SE" sz="1200" b="1" dirty="0">
                          <a:solidFill>
                            <a:schemeClr val="bg1"/>
                          </a:solidFill>
                        </a:rPr>
                        <a:t>Feb-Mars</a:t>
                      </a:r>
                    </a:p>
                    <a:p>
                      <a:pPr algn="ctr"/>
                      <a:r>
                        <a:rPr lang="sv-SE" sz="1200" b="1" dirty="0">
                          <a:solidFill>
                            <a:schemeClr val="bg1"/>
                          </a:solidFill>
                        </a:rPr>
                        <a:t>2023</a:t>
                      </a:r>
                    </a:p>
                  </a:txBody>
                  <a:tcPr marL="0" marR="0" marT="0" marB="0" anchor="b"/>
                </a:tc>
                <a:extLst>
                  <a:ext uri="{0D108BD9-81ED-4DB2-BD59-A6C34878D82A}">
                    <a16:rowId xmlns:a16="http://schemas.microsoft.com/office/drawing/2014/main" val="295509544"/>
                  </a:ext>
                </a:extLst>
              </a:tr>
              <a:tr h="141287">
                <a:tc>
                  <a:txBody>
                    <a:bodyPr/>
                    <a:lstStyle/>
                    <a:p>
                      <a:pPr algn="l" fontAlgn="b"/>
                      <a:r>
                        <a:rPr lang="sv-SE" sz="1200" u="none" strike="noStrike" dirty="0">
                          <a:effectLst/>
                        </a:rPr>
                        <a:t>Mölndal</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12%</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13%</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14%</a:t>
                      </a:r>
                    </a:p>
                  </a:txBody>
                  <a:tcPr marL="9525" marR="9525" marT="9525" marB="0" anchor="b"/>
                </a:tc>
                <a:extLst>
                  <a:ext uri="{0D108BD9-81ED-4DB2-BD59-A6C34878D82A}">
                    <a16:rowId xmlns:a16="http://schemas.microsoft.com/office/drawing/2014/main" val="3969748439"/>
                  </a:ext>
                </a:extLst>
              </a:tr>
              <a:tr h="141287">
                <a:tc>
                  <a:txBody>
                    <a:bodyPr/>
                    <a:lstStyle/>
                    <a:p>
                      <a:pPr algn="l" fontAlgn="b"/>
                      <a:r>
                        <a:rPr lang="sv-SE" sz="1200" u="none" strike="noStrike" dirty="0">
                          <a:effectLst/>
                        </a:rPr>
                        <a:t>Orust</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15%</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16%</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12%</a:t>
                      </a:r>
                    </a:p>
                  </a:txBody>
                  <a:tcPr marL="9525" marR="9525" marT="9525" marB="0" anchor="b"/>
                </a:tc>
                <a:extLst>
                  <a:ext uri="{0D108BD9-81ED-4DB2-BD59-A6C34878D82A}">
                    <a16:rowId xmlns:a16="http://schemas.microsoft.com/office/drawing/2014/main" val="2399703856"/>
                  </a:ext>
                </a:extLst>
              </a:tr>
              <a:tr h="141287">
                <a:tc>
                  <a:txBody>
                    <a:bodyPr/>
                    <a:lstStyle/>
                    <a:p>
                      <a:pPr algn="l" fontAlgn="b"/>
                      <a:r>
                        <a:rPr lang="sv-SE" sz="1200" u="none" strike="noStrike" dirty="0">
                          <a:effectLst/>
                        </a:rPr>
                        <a:t>Partille</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10%</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8%</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7%</a:t>
                      </a:r>
                    </a:p>
                  </a:txBody>
                  <a:tcPr marL="9525" marR="9525" marT="9525" marB="0" anchor="b"/>
                </a:tc>
                <a:extLst>
                  <a:ext uri="{0D108BD9-81ED-4DB2-BD59-A6C34878D82A}">
                    <a16:rowId xmlns:a16="http://schemas.microsoft.com/office/drawing/2014/main" val="2040989485"/>
                  </a:ext>
                </a:extLst>
              </a:tr>
              <a:tr h="141287">
                <a:tc>
                  <a:txBody>
                    <a:bodyPr/>
                    <a:lstStyle/>
                    <a:p>
                      <a:pPr algn="l" fontAlgn="b"/>
                      <a:r>
                        <a:rPr lang="sv-SE" sz="1200" u="none" strike="noStrike" dirty="0">
                          <a:effectLst/>
                        </a:rPr>
                        <a:t>Skara</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22%</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19%</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20%</a:t>
                      </a:r>
                    </a:p>
                  </a:txBody>
                  <a:tcPr marL="9525" marR="9525" marT="9525" marB="0" anchor="b"/>
                </a:tc>
                <a:extLst>
                  <a:ext uri="{0D108BD9-81ED-4DB2-BD59-A6C34878D82A}">
                    <a16:rowId xmlns:a16="http://schemas.microsoft.com/office/drawing/2014/main" val="1712468697"/>
                  </a:ext>
                </a:extLst>
              </a:tr>
              <a:tr h="141287">
                <a:tc>
                  <a:txBody>
                    <a:bodyPr/>
                    <a:lstStyle/>
                    <a:p>
                      <a:pPr algn="l" fontAlgn="b"/>
                      <a:r>
                        <a:rPr lang="sv-SE" sz="1200" u="none" strike="noStrike" dirty="0">
                          <a:effectLst/>
                        </a:rPr>
                        <a:t>Skövde</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17%</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17%</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16%</a:t>
                      </a:r>
                    </a:p>
                  </a:txBody>
                  <a:tcPr marL="9525" marR="9525" marT="9525" marB="0" anchor="b"/>
                </a:tc>
                <a:extLst>
                  <a:ext uri="{0D108BD9-81ED-4DB2-BD59-A6C34878D82A}">
                    <a16:rowId xmlns:a16="http://schemas.microsoft.com/office/drawing/2014/main" val="3686709470"/>
                  </a:ext>
                </a:extLst>
              </a:tr>
              <a:tr h="141287">
                <a:tc>
                  <a:txBody>
                    <a:bodyPr/>
                    <a:lstStyle/>
                    <a:p>
                      <a:pPr algn="l" fontAlgn="b"/>
                      <a:r>
                        <a:rPr lang="sv-SE" sz="1200" u="none" strike="noStrike" dirty="0">
                          <a:effectLst/>
                        </a:rPr>
                        <a:t>Sotenäs</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15%</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17%</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12%</a:t>
                      </a:r>
                    </a:p>
                  </a:txBody>
                  <a:tcPr marL="9525" marR="9525" marT="9525" marB="0" anchor="b"/>
                </a:tc>
                <a:extLst>
                  <a:ext uri="{0D108BD9-81ED-4DB2-BD59-A6C34878D82A}">
                    <a16:rowId xmlns:a16="http://schemas.microsoft.com/office/drawing/2014/main" val="1471686421"/>
                  </a:ext>
                </a:extLst>
              </a:tr>
              <a:tr h="141287">
                <a:tc>
                  <a:txBody>
                    <a:bodyPr/>
                    <a:lstStyle/>
                    <a:p>
                      <a:pPr algn="l" fontAlgn="b"/>
                      <a:r>
                        <a:rPr lang="sv-SE" sz="1200" u="none" strike="noStrike" dirty="0">
                          <a:effectLst/>
                        </a:rPr>
                        <a:t>Stenungsund</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11%</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13%</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15%</a:t>
                      </a:r>
                    </a:p>
                  </a:txBody>
                  <a:tcPr marL="9525" marR="9525" marT="9525" marB="0" anchor="b"/>
                </a:tc>
                <a:extLst>
                  <a:ext uri="{0D108BD9-81ED-4DB2-BD59-A6C34878D82A}">
                    <a16:rowId xmlns:a16="http://schemas.microsoft.com/office/drawing/2014/main" val="2307548186"/>
                  </a:ext>
                </a:extLst>
              </a:tr>
              <a:tr h="141287">
                <a:tc>
                  <a:txBody>
                    <a:bodyPr/>
                    <a:lstStyle/>
                    <a:p>
                      <a:pPr algn="l" fontAlgn="b"/>
                      <a:r>
                        <a:rPr lang="sv-SE" sz="1200" u="none" strike="noStrike" dirty="0">
                          <a:effectLst/>
                        </a:rPr>
                        <a:t>Strömstad</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10%</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13%</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15%</a:t>
                      </a:r>
                    </a:p>
                  </a:txBody>
                  <a:tcPr marL="9525" marR="9525" marT="9525" marB="0" anchor="b"/>
                </a:tc>
                <a:extLst>
                  <a:ext uri="{0D108BD9-81ED-4DB2-BD59-A6C34878D82A}">
                    <a16:rowId xmlns:a16="http://schemas.microsoft.com/office/drawing/2014/main" val="1231876726"/>
                  </a:ext>
                </a:extLst>
              </a:tr>
              <a:tr h="141287">
                <a:tc>
                  <a:txBody>
                    <a:bodyPr/>
                    <a:lstStyle/>
                    <a:p>
                      <a:pPr algn="l" fontAlgn="b"/>
                      <a:r>
                        <a:rPr lang="sv-SE" sz="1200" u="none" strike="noStrike" dirty="0">
                          <a:effectLst/>
                        </a:rPr>
                        <a:t>Svenljunga</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16%</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18%</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17%</a:t>
                      </a:r>
                    </a:p>
                  </a:txBody>
                  <a:tcPr marL="9525" marR="9525" marT="9525" marB="0" anchor="b"/>
                </a:tc>
                <a:extLst>
                  <a:ext uri="{0D108BD9-81ED-4DB2-BD59-A6C34878D82A}">
                    <a16:rowId xmlns:a16="http://schemas.microsoft.com/office/drawing/2014/main" val="1862568106"/>
                  </a:ext>
                </a:extLst>
              </a:tr>
              <a:tr h="177228">
                <a:tc>
                  <a:txBody>
                    <a:bodyPr/>
                    <a:lstStyle/>
                    <a:p>
                      <a:pPr algn="l" fontAlgn="b"/>
                      <a:r>
                        <a:rPr lang="sv-SE" sz="1200" u="none" strike="noStrike" dirty="0">
                          <a:effectLst/>
                        </a:rPr>
                        <a:t>Tanum</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11%</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14%</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13%</a:t>
                      </a:r>
                    </a:p>
                  </a:txBody>
                  <a:tcPr marL="9525" marR="9525" marT="9525" marB="0" anchor="b"/>
                </a:tc>
                <a:extLst>
                  <a:ext uri="{0D108BD9-81ED-4DB2-BD59-A6C34878D82A}">
                    <a16:rowId xmlns:a16="http://schemas.microsoft.com/office/drawing/2014/main" val="3228878908"/>
                  </a:ext>
                </a:extLst>
              </a:tr>
              <a:tr h="141287">
                <a:tc>
                  <a:txBody>
                    <a:bodyPr/>
                    <a:lstStyle/>
                    <a:p>
                      <a:pPr algn="l" fontAlgn="b"/>
                      <a:r>
                        <a:rPr lang="sv-SE" sz="1200" u="none" strike="noStrike" dirty="0">
                          <a:effectLst/>
                        </a:rPr>
                        <a:t>Tibro</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16%</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9%</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12%</a:t>
                      </a:r>
                    </a:p>
                  </a:txBody>
                  <a:tcPr marL="9525" marR="9525" marT="9525" marB="0" anchor="b"/>
                </a:tc>
                <a:extLst>
                  <a:ext uri="{0D108BD9-81ED-4DB2-BD59-A6C34878D82A}">
                    <a16:rowId xmlns:a16="http://schemas.microsoft.com/office/drawing/2014/main" val="1890155872"/>
                  </a:ext>
                </a:extLst>
              </a:tr>
              <a:tr h="141287">
                <a:tc>
                  <a:txBody>
                    <a:bodyPr/>
                    <a:lstStyle/>
                    <a:p>
                      <a:pPr algn="l" fontAlgn="b"/>
                      <a:r>
                        <a:rPr lang="sv-SE" sz="1200" u="none" strike="noStrike" dirty="0">
                          <a:effectLst/>
                        </a:rPr>
                        <a:t>Tidaholm</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17%</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16%</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20%</a:t>
                      </a:r>
                    </a:p>
                  </a:txBody>
                  <a:tcPr marL="9525" marR="9525" marT="9525" marB="0" anchor="b"/>
                </a:tc>
                <a:extLst>
                  <a:ext uri="{0D108BD9-81ED-4DB2-BD59-A6C34878D82A}">
                    <a16:rowId xmlns:a16="http://schemas.microsoft.com/office/drawing/2014/main" val="1093143948"/>
                  </a:ext>
                </a:extLst>
              </a:tr>
              <a:tr h="141287">
                <a:tc>
                  <a:txBody>
                    <a:bodyPr/>
                    <a:lstStyle/>
                    <a:p>
                      <a:pPr algn="l" fontAlgn="b"/>
                      <a:r>
                        <a:rPr lang="sv-SE" sz="1200" u="none" strike="noStrike" dirty="0">
                          <a:effectLst/>
                        </a:rPr>
                        <a:t>Tjörn</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11%</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18%</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12%</a:t>
                      </a:r>
                    </a:p>
                  </a:txBody>
                  <a:tcPr marL="9525" marR="9525" marT="9525" marB="0" anchor="b"/>
                </a:tc>
                <a:extLst>
                  <a:ext uri="{0D108BD9-81ED-4DB2-BD59-A6C34878D82A}">
                    <a16:rowId xmlns:a16="http://schemas.microsoft.com/office/drawing/2014/main" val="3470232309"/>
                  </a:ext>
                </a:extLst>
              </a:tr>
              <a:tr h="141287">
                <a:tc>
                  <a:txBody>
                    <a:bodyPr/>
                    <a:lstStyle/>
                    <a:p>
                      <a:pPr algn="l" fontAlgn="b"/>
                      <a:r>
                        <a:rPr lang="sv-SE" sz="1200" u="none" strike="noStrike" dirty="0">
                          <a:effectLst/>
                        </a:rPr>
                        <a:t>Tranemo</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10%</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5%</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8%</a:t>
                      </a:r>
                    </a:p>
                  </a:txBody>
                  <a:tcPr marL="9525" marR="9525" marT="9525" marB="0" anchor="b"/>
                </a:tc>
                <a:extLst>
                  <a:ext uri="{0D108BD9-81ED-4DB2-BD59-A6C34878D82A}">
                    <a16:rowId xmlns:a16="http://schemas.microsoft.com/office/drawing/2014/main" val="2118413092"/>
                  </a:ext>
                </a:extLst>
              </a:tr>
              <a:tr h="141287">
                <a:tc>
                  <a:txBody>
                    <a:bodyPr/>
                    <a:lstStyle/>
                    <a:p>
                      <a:pPr algn="l" fontAlgn="b"/>
                      <a:r>
                        <a:rPr lang="sv-SE" sz="1200" u="none" strike="noStrike" dirty="0">
                          <a:effectLst/>
                        </a:rPr>
                        <a:t>Trollhättan</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17%</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15%</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14%</a:t>
                      </a:r>
                    </a:p>
                  </a:txBody>
                  <a:tcPr marL="9525" marR="9525" marT="9525" marB="0" anchor="b"/>
                </a:tc>
                <a:extLst>
                  <a:ext uri="{0D108BD9-81ED-4DB2-BD59-A6C34878D82A}">
                    <a16:rowId xmlns:a16="http://schemas.microsoft.com/office/drawing/2014/main" val="4169986"/>
                  </a:ext>
                </a:extLst>
              </a:tr>
              <a:tr h="141287">
                <a:tc>
                  <a:txBody>
                    <a:bodyPr/>
                    <a:lstStyle/>
                    <a:p>
                      <a:pPr algn="l" fontAlgn="b"/>
                      <a:r>
                        <a:rPr lang="sv-SE" sz="1200" u="none" strike="noStrike" dirty="0">
                          <a:effectLst/>
                        </a:rPr>
                        <a:t>Töreboda</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9%</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12%</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10%</a:t>
                      </a:r>
                    </a:p>
                  </a:txBody>
                  <a:tcPr marL="9525" marR="9525" marT="9525" marB="0" anchor="b"/>
                </a:tc>
                <a:extLst>
                  <a:ext uri="{0D108BD9-81ED-4DB2-BD59-A6C34878D82A}">
                    <a16:rowId xmlns:a16="http://schemas.microsoft.com/office/drawing/2014/main" val="1396337972"/>
                  </a:ext>
                </a:extLst>
              </a:tr>
              <a:tr h="141287">
                <a:tc>
                  <a:txBody>
                    <a:bodyPr/>
                    <a:lstStyle/>
                    <a:p>
                      <a:pPr algn="l" fontAlgn="b"/>
                      <a:r>
                        <a:rPr lang="sv-SE" sz="1200" u="none" strike="noStrike" dirty="0">
                          <a:effectLst/>
                        </a:rPr>
                        <a:t>Uddevalla</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12%</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10%</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11%</a:t>
                      </a:r>
                    </a:p>
                  </a:txBody>
                  <a:tcPr marL="9525" marR="9525" marT="9525" marB="0" anchor="b"/>
                </a:tc>
                <a:extLst>
                  <a:ext uri="{0D108BD9-81ED-4DB2-BD59-A6C34878D82A}">
                    <a16:rowId xmlns:a16="http://schemas.microsoft.com/office/drawing/2014/main" val="3261562352"/>
                  </a:ext>
                </a:extLst>
              </a:tr>
              <a:tr h="141287">
                <a:tc>
                  <a:txBody>
                    <a:bodyPr/>
                    <a:lstStyle/>
                    <a:p>
                      <a:pPr algn="l" fontAlgn="b"/>
                      <a:r>
                        <a:rPr lang="sv-SE" sz="1200" u="none" strike="noStrike" dirty="0">
                          <a:effectLst/>
                        </a:rPr>
                        <a:t>Ulricehamn</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16%</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15%</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9%</a:t>
                      </a:r>
                    </a:p>
                  </a:txBody>
                  <a:tcPr marL="9525" marR="9525" marT="9525" marB="0" anchor="b"/>
                </a:tc>
                <a:extLst>
                  <a:ext uri="{0D108BD9-81ED-4DB2-BD59-A6C34878D82A}">
                    <a16:rowId xmlns:a16="http://schemas.microsoft.com/office/drawing/2014/main" val="3208094568"/>
                  </a:ext>
                </a:extLst>
              </a:tr>
              <a:tr h="141287">
                <a:tc>
                  <a:txBody>
                    <a:bodyPr/>
                    <a:lstStyle/>
                    <a:p>
                      <a:pPr algn="l" fontAlgn="b"/>
                      <a:r>
                        <a:rPr lang="sv-SE" sz="1200" u="none" strike="noStrike" dirty="0">
                          <a:effectLst/>
                        </a:rPr>
                        <a:t>Vara</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21%</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13%</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11%</a:t>
                      </a:r>
                    </a:p>
                  </a:txBody>
                  <a:tcPr marL="9525" marR="9525" marT="9525" marB="0" anchor="b"/>
                </a:tc>
                <a:extLst>
                  <a:ext uri="{0D108BD9-81ED-4DB2-BD59-A6C34878D82A}">
                    <a16:rowId xmlns:a16="http://schemas.microsoft.com/office/drawing/2014/main" val="2667925924"/>
                  </a:ext>
                </a:extLst>
              </a:tr>
              <a:tr h="141287">
                <a:tc>
                  <a:txBody>
                    <a:bodyPr/>
                    <a:lstStyle/>
                    <a:p>
                      <a:pPr algn="l" fontAlgn="b"/>
                      <a:r>
                        <a:rPr lang="sv-SE" sz="1200" u="none" strike="noStrike" dirty="0">
                          <a:effectLst/>
                        </a:rPr>
                        <a:t>Vårgårda</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13%</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13%</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21%</a:t>
                      </a:r>
                    </a:p>
                  </a:txBody>
                  <a:tcPr marL="9525" marR="9525" marT="9525" marB="0" anchor="b"/>
                </a:tc>
                <a:extLst>
                  <a:ext uri="{0D108BD9-81ED-4DB2-BD59-A6C34878D82A}">
                    <a16:rowId xmlns:a16="http://schemas.microsoft.com/office/drawing/2014/main" val="393222393"/>
                  </a:ext>
                </a:extLst>
              </a:tr>
              <a:tr h="141287">
                <a:tc>
                  <a:txBody>
                    <a:bodyPr/>
                    <a:lstStyle/>
                    <a:p>
                      <a:pPr algn="l" fontAlgn="b"/>
                      <a:r>
                        <a:rPr lang="sv-SE" sz="1200" u="none" strike="noStrike" dirty="0">
                          <a:effectLst/>
                        </a:rPr>
                        <a:t>Vänersborg</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15%</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15%</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11%</a:t>
                      </a:r>
                    </a:p>
                  </a:txBody>
                  <a:tcPr marL="9525" marR="9525" marT="9525" marB="0" anchor="b"/>
                </a:tc>
                <a:extLst>
                  <a:ext uri="{0D108BD9-81ED-4DB2-BD59-A6C34878D82A}">
                    <a16:rowId xmlns:a16="http://schemas.microsoft.com/office/drawing/2014/main" val="1858722183"/>
                  </a:ext>
                </a:extLst>
              </a:tr>
              <a:tr h="141287">
                <a:tc>
                  <a:txBody>
                    <a:bodyPr/>
                    <a:lstStyle/>
                    <a:p>
                      <a:pPr algn="l" fontAlgn="b"/>
                      <a:r>
                        <a:rPr lang="sv-SE" sz="1200" u="none" strike="noStrike" dirty="0">
                          <a:effectLst/>
                        </a:rPr>
                        <a:t>X Fiktiv kommun</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8%</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7%</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3%</a:t>
                      </a:r>
                    </a:p>
                  </a:txBody>
                  <a:tcPr marL="9525" marR="9525" marT="9525" marB="0" anchor="b"/>
                </a:tc>
                <a:extLst>
                  <a:ext uri="{0D108BD9-81ED-4DB2-BD59-A6C34878D82A}">
                    <a16:rowId xmlns:a16="http://schemas.microsoft.com/office/drawing/2014/main" val="1683772091"/>
                  </a:ext>
                </a:extLst>
              </a:tr>
              <a:tr h="141287">
                <a:tc>
                  <a:txBody>
                    <a:bodyPr/>
                    <a:lstStyle/>
                    <a:p>
                      <a:pPr algn="l" fontAlgn="b"/>
                      <a:r>
                        <a:rPr lang="sv-SE" sz="1200" u="none" strike="noStrike" dirty="0">
                          <a:effectLst/>
                        </a:rPr>
                        <a:t>X Ingen kommun</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2%</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6%</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6%</a:t>
                      </a:r>
                    </a:p>
                  </a:txBody>
                  <a:tcPr marL="9525" marR="9525" marT="9525" marB="0" anchor="b"/>
                </a:tc>
                <a:extLst>
                  <a:ext uri="{0D108BD9-81ED-4DB2-BD59-A6C34878D82A}">
                    <a16:rowId xmlns:a16="http://schemas.microsoft.com/office/drawing/2014/main" val="3352752870"/>
                  </a:ext>
                </a:extLst>
              </a:tr>
              <a:tr h="141287">
                <a:tc>
                  <a:txBody>
                    <a:bodyPr/>
                    <a:lstStyle/>
                    <a:p>
                      <a:pPr algn="l" fontAlgn="b"/>
                      <a:r>
                        <a:rPr lang="sv-SE" sz="1200" u="none" strike="noStrike" dirty="0">
                          <a:effectLst/>
                        </a:rPr>
                        <a:t>Åmål</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7%</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14%</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13%</a:t>
                      </a:r>
                    </a:p>
                  </a:txBody>
                  <a:tcPr marL="9525" marR="9525" marT="9525" marB="0" anchor="b"/>
                </a:tc>
                <a:extLst>
                  <a:ext uri="{0D108BD9-81ED-4DB2-BD59-A6C34878D82A}">
                    <a16:rowId xmlns:a16="http://schemas.microsoft.com/office/drawing/2014/main" val="4277920251"/>
                  </a:ext>
                </a:extLst>
              </a:tr>
              <a:tr h="180277">
                <a:tc>
                  <a:txBody>
                    <a:bodyPr/>
                    <a:lstStyle/>
                    <a:p>
                      <a:pPr algn="l" fontAlgn="b"/>
                      <a:r>
                        <a:rPr lang="sv-SE" sz="1200" u="none" strike="noStrike" dirty="0">
                          <a:effectLst/>
                        </a:rPr>
                        <a:t>Öckerö</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3%</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16%</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2%</a:t>
                      </a:r>
                    </a:p>
                  </a:txBody>
                  <a:tcPr marL="9525" marR="9525" marT="9525" marB="0" anchor="b"/>
                </a:tc>
                <a:extLst>
                  <a:ext uri="{0D108BD9-81ED-4DB2-BD59-A6C34878D82A}">
                    <a16:rowId xmlns:a16="http://schemas.microsoft.com/office/drawing/2014/main" val="2823173892"/>
                  </a:ext>
                </a:extLst>
              </a:tr>
              <a:tr h="0">
                <a:tc>
                  <a:txBody>
                    <a:bodyPr/>
                    <a:lstStyle/>
                    <a:p>
                      <a:pPr algn="l" fontAlgn="b"/>
                      <a:r>
                        <a:rPr lang="sv-SE" sz="1200" b="1" i="0" u="none" strike="noStrike" dirty="0">
                          <a:solidFill>
                            <a:srgbClr val="000000"/>
                          </a:solidFill>
                          <a:effectLst/>
                          <a:latin typeface="Calibri" panose="020F0502020204030204" pitchFamily="34" charset="0"/>
                        </a:rPr>
                        <a:t>Hela regionen</a:t>
                      </a:r>
                    </a:p>
                  </a:txBody>
                  <a:tcPr marL="7064" marR="7064" marT="7064" marB="0" anchor="b"/>
                </a:tc>
                <a:tc>
                  <a:txBody>
                    <a:bodyPr/>
                    <a:lstStyle/>
                    <a:p>
                      <a:pPr algn="ctr" fontAlgn="b"/>
                      <a:r>
                        <a:rPr lang="sv-SE" sz="1200" b="1" i="0" u="none" strike="noStrike" dirty="0">
                          <a:solidFill>
                            <a:srgbClr val="000000"/>
                          </a:solidFill>
                          <a:effectLst/>
                          <a:latin typeface="Calibri" panose="020F0502020204030204" pitchFamily="34" charset="0"/>
                        </a:rPr>
                        <a:t>14%</a:t>
                      </a:r>
                    </a:p>
                  </a:txBody>
                  <a:tcPr marL="9525" marR="9525" marT="9525" marB="0" anchor="b"/>
                </a:tc>
                <a:tc>
                  <a:txBody>
                    <a:bodyPr/>
                    <a:lstStyle/>
                    <a:p>
                      <a:pPr algn="ctr" fontAlgn="b"/>
                      <a:r>
                        <a:rPr lang="sv-SE" sz="1200" b="1" i="0" u="none" strike="noStrike" dirty="0">
                          <a:solidFill>
                            <a:srgbClr val="000000"/>
                          </a:solidFill>
                          <a:effectLst/>
                          <a:latin typeface="Calibri" panose="020F0502020204030204" pitchFamily="34" charset="0"/>
                        </a:rPr>
                        <a:t>13%</a:t>
                      </a:r>
                    </a:p>
                  </a:txBody>
                  <a:tcPr marL="9525" marR="9525" marT="9525" marB="0" anchor="b"/>
                </a:tc>
                <a:tc>
                  <a:txBody>
                    <a:bodyPr/>
                    <a:lstStyle/>
                    <a:p>
                      <a:pPr algn="ctr" fontAlgn="b"/>
                      <a:r>
                        <a:rPr lang="sv-SE" sz="1200" b="1" i="0" u="none" strike="noStrike" dirty="0">
                          <a:solidFill>
                            <a:srgbClr val="000000"/>
                          </a:solidFill>
                          <a:effectLst/>
                          <a:latin typeface="Calibri" panose="020F0502020204030204" pitchFamily="34" charset="0"/>
                        </a:rPr>
                        <a:t>12%</a:t>
                      </a:r>
                    </a:p>
                  </a:txBody>
                  <a:tcPr marL="9525" marR="9525" marT="9525" marB="0" anchor="b"/>
                </a:tc>
                <a:extLst>
                  <a:ext uri="{0D108BD9-81ED-4DB2-BD59-A6C34878D82A}">
                    <a16:rowId xmlns:a16="http://schemas.microsoft.com/office/drawing/2014/main" val="2649650242"/>
                  </a:ext>
                </a:extLst>
              </a:tr>
            </a:tbl>
          </a:graphicData>
        </a:graphic>
      </p:graphicFrame>
      <p:graphicFrame>
        <p:nvGraphicFramePr>
          <p:cNvPr id="10" name="Tabell 9">
            <a:extLst>
              <a:ext uri="{FF2B5EF4-FFF2-40B4-BE49-F238E27FC236}">
                <a16:creationId xmlns:a16="http://schemas.microsoft.com/office/drawing/2014/main" id="{AF670176-8A5E-465D-8C99-F7A1FC34CE14}"/>
              </a:ext>
            </a:extLst>
          </p:cNvPr>
          <p:cNvGraphicFramePr>
            <a:graphicFrameLocks noGrp="1"/>
          </p:cNvGraphicFramePr>
          <p:nvPr>
            <p:extLst>
              <p:ext uri="{D42A27DB-BD31-4B8C-83A1-F6EECF244321}">
                <p14:modId xmlns:p14="http://schemas.microsoft.com/office/powerpoint/2010/main" val="246323519"/>
              </p:ext>
            </p:extLst>
          </p:nvPr>
        </p:nvGraphicFramePr>
        <p:xfrm>
          <a:off x="1506250" y="1345995"/>
          <a:ext cx="3710568" cy="5426392"/>
        </p:xfrm>
        <a:graphic>
          <a:graphicData uri="http://schemas.openxmlformats.org/drawingml/2006/table">
            <a:tbl>
              <a:tblPr firstRow="1">
                <a:tableStyleId>{5C22544A-7EE6-4342-B048-85BDC9FD1C3A}</a:tableStyleId>
              </a:tblPr>
              <a:tblGrid>
                <a:gridCol w="1350198">
                  <a:extLst>
                    <a:ext uri="{9D8B030D-6E8A-4147-A177-3AD203B41FA5}">
                      <a16:colId xmlns:a16="http://schemas.microsoft.com/office/drawing/2014/main" val="812088887"/>
                    </a:ext>
                  </a:extLst>
                </a:gridCol>
                <a:gridCol w="786790">
                  <a:extLst>
                    <a:ext uri="{9D8B030D-6E8A-4147-A177-3AD203B41FA5}">
                      <a16:colId xmlns:a16="http://schemas.microsoft.com/office/drawing/2014/main" val="3233408985"/>
                    </a:ext>
                  </a:extLst>
                </a:gridCol>
                <a:gridCol w="786790">
                  <a:extLst>
                    <a:ext uri="{9D8B030D-6E8A-4147-A177-3AD203B41FA5}">
                      <a16:colId xmlns:a16="http://schemas.microsoft.com/office/drawing/2014/main" val="1189214089"/>
                    </a:ext>
                  </a:extLst>
                </a:gridCol>
                <a:gridCol w="786790">
                  <a:extLst>
                    <a:ext uri="{9D8B030D-6E8A-4147-A177-3AD203B41FA5}">
                      <a16:colId xmlns:a16="http://schemas.microsoft.com/office/drawing/2014/main" val="1420829465"/>
                    </a:ext>
                  </a:extLst>
                </a:gridCol>
              </a:tblGrid>
              <a:tr h="423862">
                <a:tc>
                  <a:txBody>
                    <a:bodyPr/>
                    <a:lstStyle/>
                    <a:p>
                      <a:pPr marL="0" algn="l" defTabSz="914400" rtl="0" eaLnBrk="1" fontAlgn="b" latinLnBrk="0" hangingPunct="1"/>
                      <a:r>
                        <a:rPr lang="sv-SE" sz="1200" b="1" u="none" strike="noStrike" kern="1200" dirty="0">
                          <a:solidFill>
                            <a:schemeClr val="bg1"/>
                          </a:solidFill>
                          <a:effectLst/>
                          <a:latin typeface="+mn-lt"/>
                          <a:ea typeface="+mn-ea"/>
                          <a:cs typeface="+mn-cs"/>
                        </a:rPr>
                        <a:t>Slutenvårdsärenden i SAMSA</a:t>
                      </a:r>
                    </a:p>
                  </a:txBody>
                  <a:tcPr marL="7064" marR="7064" marT="7064" marB="0" anchor="b"/>
                </a:tc>
                <a:tc>
                  <a:txBody>
                    <a:bodyPr/>
                    <a:lstStyle/>
                    <a:p>
                      <a:pPr algn="ctr"/>
                      <a:r>
                        <a:rPr lang="sv-SE" sz="1200" b="1" dirty="0">
                          <a:solidFill>
                            <a:schemeClr val="bg1"/>
                          </a:solidFill>
                        </a:rPr>
                        <a:t>Dec-Jan</a:t>
                      </a:r>
                    </a:p>
                    <a:p>
                      <a:pPr algn="ctr"/>
                      <a:r>
                        <a:rPr lang="sv-SE" sz="1200" b="1" dirty="0">
                          <a:solidFill>
                            <a:schemeClr val="bg1"/>
                          </a:solidFill>
                        </a:rPr>
                        <a:t>2022-2023</a:t>
                      </a:r>
                    </a:p>
                  </a:txBody>
                  <a:tcPr marL="0" marR="0" marT="0" marB="0" anchor="b"/>
                </a:tc>
                <a:tc>
                  <a:txBody>
                    <a:bodyPr/>
                    <a:lstStyle/>
                    <a:p>
                      <a:pPr algn="ctr"/>
                      <a:r>
                        <a:rPr lang="sv-SE" sz="1200" b="1" dirty="0">
                          <a:solidFill>
                            <a:schemeClr val="bg1"/>
                          </a:solidFill>
                        </a:rPr>
                        <a:t>Jan-Feb</a:t>
                      </a:r>
                    </a:p>
                    <a:p>
                      <a:pPr algn="ctr"/>
                      <a:r>
                        <a:rPr lang="sv-SE" sz="1200" b="1" dirty="0">
                          <a:solidFill>
                            <a:schemeClr val="bg1"/>
                          </a:solidFill>
                        </a:rPr>
                        <a:t>2023</a:t>
                      </a:r>
                    </a:p>
                  </a:txBody>
                  <a:tcPr marL="0" marR="0" marT="0" marB="0" anchor="b"/>
                </a:tc>
                <a:tc>
                  <a:txBody>
                    <a:bodyPr/>
                    <a:lstStyle/>
                    <a:p>
                      <a:pPr algn="ctr"/>
                      <a:r>
                        <a:rPr lang="sv-SE" sz="1200" b="1" dirty="0">
                          <a:solidFill>
                            <a:schemeClr val="bg1"/>
                          </a:solidFill>
                        </a:rPr>
                        <a:t>Feb-Mars</a:t>
                      </a:r>
                    </a:p>
                    <a:p>
                      <a:pPr algn="ctr"/>
                      <a:r>
                        <a:rPr lang="sv-SE" sz="1200" b="1" dirty="0">
                          <a:solidFill>
                            <a:schemeClr val="bg1"/>
                          </a:solidFill>
                        </a:rPr>
                        <a:t>2023</a:t>
                      </a:r>
                    </a:p>
                  </a:txBody>
                  <a:tcPr marL="0" marR="0" marT="0" marB="0" anchor="b"/>
                </a:tc>
                <a:extLst>
                  <a:ext uri="{0D108BD9-81ED-4DB2-BD59-A6C34878D82A}">
                    <a16:rowId xmlns:a16="http://schemas.microsoft.com/office/drawing/2014/main" val="4105738095"/>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Ale</a:t>
                      </a: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11%</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13%</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12%</a:t>
                      </a:r>
                    </a:p>
                  </a:txBody>
                  <a:tcPr marL="9525" marR="9525" marT="9525" marB="0" anchor="b"/>
                </a:tc>
                <a:extLst>
                  <a:ext uri="{0D108BD9-81ED-4DB2-BD59-A6C34878D82A}">
                    <a16:rowId xmlns:a16="http://schemas.microsoft.com/office/drawing/2014/main" val="11451193"/>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Alingsås</a:t>
                      </a: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17%</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10%</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13%</a:t>
                      </a:r>
                    </a:p>
                  </a:txBody>
                  <a:tcPr marL="9525" marR="9525" marT="9525" marB="0" anchor="b"/>
                </a:tc>
                <a:extLst>
                  <a:ext uri="{0D108BD9-81ED-4DB2-BD59-A6C34878D82A}">
                    <a16:rowId xmlns:a16="http://schemas.microsoft.com/office/drawing/2014/main" val="2199041891"/>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Bengtsfors</a:t>
                      </a: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9%</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5%</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2%</a:t>
                      </a:r>
                    </a:p>
                  </a:txBody>
                  <a:tcPr marL="9525" marR="9525" marT="9525" marB="0" anchor="b"/>
                </a:tc>
                <a:extLst>
                  <a:ext uri="{0D108BD9-81ED-4DB2-BD59-A6C34878D82A}">
                    <a16:rowId xmlns:a16="http://schemas.microsoft.com/office/drawing/2014/main" val="449577441"/>
                  </a:ext>
                </a:extLst>
              </a:tr>
              <a:tr h="190800">
                <a:tc>
                  <a:txBody>
                    <a:bodyPr/>
                    <a:lstStyle/>
                    <a:p>
                      <a:pPr marL="0" algn="l" defTabSz="914400" rtl="0" eaLnBrk="1" fontAlgn="b" latinLnBrk="0" hangingPunct="1"/>
                      <a:r>
                        <a:rPr lang="sv-SE" sz="1200" u="none" strike="noStrike" kern="1200">
                          <a:solidFill>
                            <a:schemeClr val="dk1"/>
                          </a:solidFill>
                          <a:effectLst/>
                          <a:latin typeface="+mn-lt"/>
                          <a:ea typeface="+mn-ea"/>
                          <a:cs typeface="+mn-cs"/>
                        </a:rPr>
                        <a:t>Bollebygd</a:t>
                      </a: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14%</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23%</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14%</a:t>
                      </a:r>
                    </a:p>
                  </a:txBody>
                  <a:tcPr marL="9525" marR="9525" marT="9525" marB="0" anchor="b"/>
                </a:tc>
                <a:extLst>
                  <a:ext uri="{0D108BD9-81ED-4DB2-BD59-A6C34878D82A}">
                    <a16:rowId xmlns:a16="http://schemas.microsoft.com/office/drawing/2014/main" val="793404180"/>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Borås</a:t>
                      </a: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15%</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14%</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15%</a:t>
                      </a:r>
                    </a:p>
                  </a:txBody>
                  <a:tcPr marL="9525" marR="9525" marT="9525" marB="0" anchor="b"/>
                </a:tc>
                <a:extLst>
                  <a:ext uri="{0D108BD9-81ED-4DB2-BD59-A6C34878D82A}">
                    <a16:rowId xmlns:a16="http://schemas.microsoft.com/office/drawing/2014/main" val="1257628783"/>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Dals-Ed</a:t>
                      </a: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11%</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8%</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4%</a:t>
                      </a:r>
                    </a:p>
                  </a:txBody>
                  <a:tcPr marL="9525" marR="9525" marT="9525" marB="0" anchor="b"/>
                </a:tc>
                <a:extLst>
                  <a:ext uri="{0D108BD9-81ED-4DB2-BD59-A6C34878D82A}">
                    <a16:rowId xmlns:a16="http://schemas.microsoft.com/office/drawing/2014/main" val="432302471"/>
                  </a:ext>
                </a:extLst>
              </a:tr>
              <a:tr h="170051">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Essunga</a:t>
                      </a: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8%</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11%</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0%</a:t>
                      </a:r>
                    </a:p>
                  </a:txBody>
                  <a:tcPr marL="9525" marR="9525" marT="9525" marB="0" anchor="b"/>
                </a:tc>
                <a:extLst>
                  <a:ext uri="{0D108BD9-81ED-4DB2-BD59-A6C34878D82A}">
                    <a16:rowId xmlns:a16="http://schemas.microsoft.com/office/drawing/2014/main" val="1202618650"/>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Falköping</a:t>
                      </a: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18%</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16%</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15%</a:t>
                      </a:r>
                    </a:p>
                  </a:txBody>
                  <a:tcPr marL="9525" marR="9525" marT="9525" marB="0" anchor="b"/>
                </a:tc>
                <a:extLst>
                  <a:ext uri="{0D108BD9-81ED-4DB2-BD59-A6C34878D82A}">
                    <a16:rowId xmlns:a16="http://schemas.microsoft.com/office/drawing/2014/main" val="1466819773"/>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Färgelanda</a:t>
                      </a: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7%</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6%</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12%</a:t>
                      </a:r>
                    </a:p>
                  </a:txBody>
                  <a:tcPr marL="9525" marR="9525" marT="9525" marB="0" anchor="b"/>
                </a:tc>
                <a:extLst>
                  <a:ext uri="{0D108BD9-81ED-4DB2-BD59-A6C34878D82A}">
                    <a16:rowId xmlns:a16="http://schemas.microsoft.com/office/drawing/2014/main" val="3926079687"/>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Grästorp</a:t>
                      </a: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11%</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13%</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3%</a:t>
                      </a:r>
                    </a:p>
                  </a:txBody>
                  <a:tcPr marL="9525" marR="9525" marT="9525" marB="0" anchor="b"/>
                </a:tc>
                <a:extLst>
                  <a:ext uri="{0D108BD9-81ED-4DB2-BD59-A6C34878D82A}">
                    <a16:rowId xmlns:a16="http://schemas.microsoft.com/office/drawing/2014/main" val="488807697"/>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Gullspång</a:t>
                      </a: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15%</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22%</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14%</a:t>
                      </a:r>
                    </a:p>
                  </a:txBody>
                  <a:tcPr marL="9525" marR="9525" marT="9525" marB="0" anchor="b"/>
                </a:tc>
                <a:extLst>
                  <a:ext uri="{0D108BD9-81ED-4DB2-BD59-A6C34878D82A}">
                    <a16:rowId xmlns:a16="http://schemas.microsoft.com/office/drawing/2014/main" val="2525816026"/>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Göteborg</a:t>
                      </a: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12%</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11%</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10%</a:t>
                      </a:r>
                    </a:p>
                  </a:txBody>
                  <a:tcPr marL="9525" marR="9525" marT="9525" marB="0" anchor="b"/>
                </a:tc>
                <a:extLst>
                  <a:ext uri="{0D108BD9-81ED-4DB2-BD59-A6C34878D82A}">
                    <a16:rowId xmlns:a16="http://schemas.microsoft.com/office/drawing/2014/main" val="2997419265"/>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Götene</a:t>
                      </a: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15%</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12%</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16%</a:t>
                      </a:r>
                    </a:p>
                  </a:txBody>
                  <a:tcPr marL="9525" marR="9525" marT="9525" marB="0" anchor="b"/>
                </a:tc>
                <a:extLst>
                  <a:ext uri="{0D108BD9-81ED-4DB2-BD59-A6C34878D82A}">
                    <a16:rowId xmlns:a16="http://schemas.microsoft.com/office/drawing/2014/main" val="2458507890"/>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Herrljunga</a:t>
                      </a: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13%</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15%</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22%</a:t>
                      </a:r>
                    </a:p>
                  </a:txBody>
                  <a:tcPr marL="9525" marR="9525" marT="9525" marB="0" anchor="b"/>
                </a:tc>
                <a:extLst>
                  <a:ext uri="{0D108BD9-81ED-4DB2-BD59-A6C34878D82A}">
                    <a16:rowId xmlns:a16="http://schemas.microsoft.com/office/drawing/2014/main" val="596460270"/>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Hjo</a:t>
                      </a: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15%</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24%</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12%</a:t>
                      </a:r>
                    </a:p>
                  </a:txBody>
                  <a:tcPr marL="9525" marR="9525" marT="9525" marB="0" anchor="b"/>
                </a:tc>
                <a:extLst>
                  <a:ext uri="{0D108BD9-81ED-4DB2-BD59-A6C34878D82A}">
                    <a16:rowId xmlns:a16="http://schemas.microsoft.com/office/drawing/2014/main" val="4143710954"/>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Härryda</a:t>
                      </a: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11%</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8%</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6%</a:t>
                      </a:r>
                    </a:p>
                  </a:txBody>
                  <a:tcPr marL="9525" marR="9525" marT="9525" marB="0" anchor="b"/>
                </a:tc>
                <a:extLst>
                  <a:ext uri="{0D108BD9-81ED-4DB2-BD59-A6C34878D82A}">
                    <a16:rowId xmlns:a16="http://schemas.microsoft.com/office/drawing/2014/main" val="689666831"/>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Karlsborg</a:t>
                      </a: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24%</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8%</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12%</a:t>
                      </a:r>
                    </a:p>
                  </a:txBody>
                  <a:tcPr marL="9525" marR="9525" marT="9525" marB="0" anchor="b"/>
                </a:tc>
                <a:extLst>
                  <a:ext uri="{0D108BD9-81ED-4DB2-BD59-A6C34878D82A}">
                    <a16:rowId xmlns:a16="http://schemas.microsoft.com/office/drawing/2014/main" val="907645359"/>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Kungälv</a:t>
                      </a: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13%</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11%</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9%</a:t>
                      </a:r>
                    </a:p>
                  </a:txBody>
                  <a:tcPr marL="9525" marR="9525" marT="9525" marB="0" anchor="b"/>
                </a:tc>
                <a:extLst>
                  <a:ext uri="{0D108BD9-81ED-4DB2-BD59-A6C34878D82A}">
                    <a16:rowId xmlns:a16="http://schemas.microsoft.com/office/drawing/2014/main" val="3024995705"/>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Lerum</a:t>
                      </a: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11%</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6%</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11%</a:t>
                      </a:r>
                    </a:p>
                  </a:txBody>
                  <a:tcPr marL="9525" marR="9525" marT="9525" marB="0" anchor="b"/>
                </a:tc>
                <a:extLst>
                  <a:ext uri="{0D108BD9-81ED-4DB2-BD59-A6C34878D82A}">
                    <a16:rowId xmlns:a16="http://schemas.microsoft.com/office/drawing/2014/main" val="720141360"/>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Lidköping</a:t>
                      </a: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17%</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16%</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13%</a:t>
                      </a:r>
                    </a:p>
                  </a:txBody>
                  <a:tcPr marL="9525" marR="9525" marT="9525" marB="0" anchor="b"/>
                </a:tc>
                <a:extLst>
                  <a:ext uri="{0D108BD9-81ED-4DB2-BD59-A6C34878D82A}">
                    <a16:rowId xmlns:a16="http://schemas.microsoft.com/office/drawing/2014/main" val="1764688223"/>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Lilla Edet</a:t>
                      </a: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14%</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12%</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10%</a:t>
                      </a:r>
                    </a:p>
                  </a:txBody>
                  <a:tcPr marL="9525" marR="9525" marT="9525" marB="0" anchor="b"/>
                </a:tc>
                <a:extLst>
                  <a:ext uri="{0D108BD9-81ED-4DB2-BD59-A6C34878D82A}">
                    <a16:rowId xmlns:a16="http://schemas.microsoft.com/office/drawing/2014/main" val="2424050705"/>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Lysekil</a:t>
                      </a: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8%</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11%</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5%</a:t>
                      </a:r>
                    </a:p>
                  </a:txBody>
                  <a:tcPr marL="9525" marR="9525" marT="9525" marB="0" anchor="b"/>
                </a:tc>
                <a:extLst>
                  <a:ext uri="{0D108BD9-81ED-4DB2-BD59-A6C34878D82A}">
                    <a16:rowId xmlns:a16="http://schemas.microsoft.com/office/drawing/2014/main" val="1250223608"/>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Mariestad</a:t>
                      </a: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14%</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15%</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22%</a:t>
                      </a:r>
                    </a:p>
                  </a:txBody>
                  <a:tcPr marL="9525" marR="9525" marT="9525" marB="0" anchor="b"/>
                </a:tc>
                <a:extLst>
                  <a:ext uri="{0D108BD9-81ED-4DB2-BD59-A6C34878D82A}">
                    <a16:rowId xmlns:a16="http://schemas.microsoft.com/office/drawing/2014/main" val="533586349"/>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Mark</a:t>
                      </a: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13%</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15%</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11%</a:t>
                      </a:r>
                    </a:p>
                  </a:txBody>
                  <a:tcPr marL="9525" marR="9525" marT="9525" marB="0" anchor="b"/>
                </a:tc>
                <a:extLst>
                  <a:ext uri="{0D108BD9-81ED-4DB2-BD59-A6C34878D82A}">
                    <a16:rowId xmlns:a16="http://schemas.microsoft.com/office/drawing/2014/main" val="2855373681"/>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Mellerud</a:t>
                      </a:r>
                    </a:p>
                  </a:txBody>
                  <a:tcPr marL="7064" marR="7064" marT="7064" marB="0" anchor="b"/>
                </a:tc>
                <a:tc>
                  <a:txBody>
                    <a:bodyPr/>
                    <a:lstStyle/>
                    <a:p>
                      <a:pPr algn="ctr" fontAlgn="b"/>
                      <a:r>
                        <a:rPr lang="sv-SE" sz="1200" b="0" i="0" u="none" strike="noStrike">
                          <a:solidFill>
                            <a:srgbClr val="000000"/>
                          </a:solidFill>
                          <a:effectLst/>
                          <a:latin typeface="Calibri" panose="020F0502020204030204" pitchFamily="34" charset="0"/>
                        </a:rPr>
                        <a:t>13%</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11%</a:t>
                      </a:r>
                    </a:p>
                  </a:txBody>
                  <a:tcPr marL="9525" marR="9525" marT="9525" marB="0" anchor="b"/>
                </a:tc>
                <a:tc>
                  <a:txBody>
                    <a:bodyPr/>
                    <a:lstStyle/>
                    <a:p>
                      <a:pPr algn="ctr" fontAlgn="b"/>
                      <a:r>
                        <a:rPr lang="sv-SE" sz="1200" b="0" i="0" u="none" strike="noStrike">
                          <a:solidFill>
                            <a:srgbClr val="000000"/>
                          </a:solidFill>
                          <a:effectLst/>
                          <a:latin typeface="Calibri" panose="020F0502020204030204" pitchFamily="34" charset="0"/>
                        </a:rPr>
                        <a:t>9%</a:t>
                      </a:r>
                    </a:p>
                  </a:txBody>
                  <a:tcPr marL="9525" marR="9525" marT="9525" marB="0" anchor="b"/>
                </a:tc>
                <a:extLst>
                  <a:ext uri="{0D108BD9-81ED-4DB2-BD59-A6C34878D82A}">
                    <a16:rowId xmlns:a16="http://schemas.microsoft.com/office/drawing/2014/main" val="3673608678"/>
                  </a:ext>
                </a:extLst>
              </a:tr>
              <a:tr h="186374">
                <a:tc>
                  <a:txBody>
                    <a:bodyPr/>
                    <a:lstStyle/>
                    <a:p>
                      <a:pPr algn="l" fontAlgn="b"/>
                      <a:r>
                        <a:rPr lang="sv-SE" sz="1200" u="none" strike="noStrike" dirty="0">
                          <a:effectLst/>
                        </a:rPr>
                        <a:t>Munkedal</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200" b="0" i="0" u="none" strike="noStrike" dirty="0">
                          <a:solidFill>
                            <a:srgbClr val="000000"/>
                          </a:solidFill>
                          <a:effectLst/>
                          <a:latin typeface="Calibri" panose="020F0502020204030204" pitchFamily="34" charset="0"/>
                        </a:rPr>
                        <a:t>15%</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8%</a:t>
                      </a:r>
                    </a:p>
                  </a:txBody>
                  <a:tcPr marL="9525" marR="9525" marT="9525" marB="0" anchor="b"/>
                </a:tc>
                <a:tc>
                  <a:txBody>
                    <a:bodyPr/>
                    <a:lstStyle/>
                    <a:p>
                      <a:pPr algn="ctr" fontAlgn="b"/>
                      <a:r>
                        <a:rPr lang="sv-SE" sz="1200" b="0" i="0" u="none" strike="noStrike" dirty="0">
                          <a:solidFill>
                            <a:srgbClr val="000000"/>
                          </a:solidFill>
                          <a:effectLst/>
                          <a:latin typeface="Calibri" panose="020F0502020204030204" pitchFamily="34" charset="0"/>
                        </a:rPr>
                        <a:t>9%</a:t>
                      </a:r>
                    </a:p>
                  </a:txBody>
                  <a:tcPr marL="9525" marR="9525" marT="9525" marB="0" anchor="b"/>
                </a:tc>
                <a:extLst>
                  <a:ext uri="{0D108BD9-81ED-4DB2-BD59-A6C34878D82A}">
                    <a16:rowId xmlns:a16="http://schemas.microsoft.com/office/drawing/2014/main" val="1020031552"/>
                  </a:ext>
                </a:extLst>
              </a:tr>
            </a:tbl>
          </a:graphicData>
        </a:graphic>
      </p:graphicFrame>
      <p:sp>
        <p:nvSpPr>
          <p:cNvPr id="8" name="Rubrik 1">
            <a:extLst>
              <a:ext uri="{FF2B5EF4-FFF2-40B4-BE49-F238E27FC236}">
                <a16:creationId xmlns:a16="http://schemas.microsoft.com/office/drawing/2014/main" id="{4D2562F1-FC61-45BF-A1E1-081ECF63A7DC}"/>
              </a:ext>
            </a:extLst>
          </p:cNvPr>
          <p:cNvSpPr>
            <a:spLocks noGrp="1"/>
          </p:cNvSpPr>
          <p:nvPr>
            <p:ph type="title"/>
          </p:nvPr>
        </p:nvSpPr>
        <p:spPr>
          <a:xfrm>
            <a:off x="1301514" y="161258"/>
            <a:ext cx="10571929" cy="1153562"/>
          </a:xfrm>
        </p:spPr>
        <p:txBody>
          <a:bodyPr>
            <a:normAutofit fontScale="90000"/>
          </a:bodyPr>
          <a:lstStyle/>
          <a:p>
            <a:pPr>
              <a:lnSpc>
                <a:spcPct val="107000"/>
              </a:lnSpc>
              <a:spcAft>
                <a:spcPts val="800"/>
              </a:spcAft>
            </a:pPr>
            <a:r>
              <a:rPr lang="sv-SE" sz="3600" dirty="0">
                <a:latin typeface="Calibri" panose="020F0502020204030204" pitchFamily="34" charset="0"/>
                <a:ea typeface="Calibri" panose="020F0502020204030204" pitchFamily="34" charset="0"/>
                <a:cs typeface="Times New Roman" panose="02020603050405020304" pitchFamily="18" charset="0"/>
              </a:rPr>
              <a:t>Antal Inskrivningar ställt mot antal unika patienter</a:t>
            </a:r>
            <a:br>
              <a:rPr lang="sv-SE" sz="3600" dirty="0">
                <a:latin typeface="Calibri" panose="020F0502020204030204" pitchFamily="34" charset="0"/>
                <a:ea typeface="Calibri" panose="020F0502020204030204" pitchFamily="34" charset="0"/>
                <a:cs typeface="Times New Roman" panose="02020603050405020304" pitchFamily="18" charset="0"/>
              </a:rPr>
            </a:br>
            <a:r>
              <a:rPr lang="sv-SE" sz="2000" dirty="0">
                <a:latin typeface="Calibri" panose="020F0502020204030204" pitchFamily="34" charset="0"/>
                <a:ea typeface="Calibri" panose="020F0502020204030204" pitchFamily="34" charset="0"/>
                <a:cs typeface="Times New Roman" panose="02020603050405020304" pitchFamily="18" charset="0"/>
              </a:rPr>
              <a:t>Antal Inskrivningar i SAMSA IT-tjänst ställt mot antal unika patienter i dessa ärenden, per tvåmånadersperiod.</a:t>
            </a:r>
            <a:br>
              <a:rPr lang="sv-SE" sz="4400" dirty="0">
                <a:latin typeface="Calibri" panose="020F0502020204030204" pitchFamily="34" charset="0"/>
                <a:ea typeface="Calibri" panose="020F0502020204030204" pitchFamily="34" charset="0"/>
                <a:cs typeface="Times New Roman" panose="02020603050405020304" pitchFamily="18" charset="0"/>
              </a:rPr>
            </a:br>
            <a:endParaRPr lang="sv-SE" strike="sngStrike" dirty="0"/>
          </a:p>
        </p:txBody>
      </p:sp>
      <p:sp>
        <p:nvSpPr>
          <p:cNvPr id="4" name="textruta 3">
            <a:extLst>
              <a:ext uri="{FF2B5EF4-FFF2-40B4-BE49-F238E27FC236}">
                <a16:creationId xmlns:a16="http://schemas.microsoft.com/office/drawing/2014/main" id="{17B9F656-4851-40A1-9CDB-A117F8125031}"/>
              </a:ext>
            </a:extLst>
          </p:cNvPr>
          <p:cNvSpPr txBox="1"/>
          <p:nvPr/>
        </p:nvSpPr>
        <p:spPr>
          <a:xfrm flipH="1">
            <a:off x="1307374" y="864945"/>
            <a:ext cx="6864328" cy="646331"/>
          </a:xfrm>
          <a:prstGeom prst="rect">
            <a:avLst/>
          </a:prstGeom>
          <a:noFill/>
        </p:spPr>
        <p:txBody>
          <a:bodyPr wrap="square" rtlCol="0">
            <a:spAutoFit/>
          </a:bodyPr>
          <a:lstStyle/>
          <a:p>
            <a:r>
              <a:rPr lang="sv-SE" dirty="0"/>
              <a:t>Angett som andel (%) fler Inskrivningar än antal unika patienter.</a:t>
            </a:r>
          </a:p>
          <a:p>
            <a:endParaRPr lang="sv-SE" dirty="0"/>
          </a:p>
        </p:txBody>
      </p:sp>
      <p:sp>
        <p:nvSpPr>
          <p:cNvPr id="5" name="textruta 4">
            <a:extLst>
              <a:ext uri="{FF2B5EF4-FFF2-40B4-BE49-F238E27FC236}">
                <a16:creationId xmlns:a16="http://schemas.microsoft.com/office/drawing/2014/main" id="{909A9A59-CA74-4DB0-94B9-F89273DD586B}"/>
              </a:ext>
            </a:extLst>
          </p:cNvPr>
          <p:cNvSpPr txBox="1"/>
          <p:nvPr/>
        </p:nvSpPr>
        <p:spPr>
          <a:xfrm>
            <a:off x="9802415" y="1707732"/>
            <a:ext cx="1931499" cy="1846659"/>
          </a:xfrm>
          <a:prstGeom prst="rect">
            <a:avLst/>
          </a:prstGeom>
          <a:noFill/>
        </p:spPr>
        <p:txBody>
          <a:bodyPr wrap="square" rtlCol="0">
            <a:spAutoFit/>
          </a:bodyPr>
          <a:lstStyle/>
          <a:p>
            <a:r>
              <a:rPr lang="sv-SE" sz="1600" dirty="0"/>
              <a:t>Andel patienter som haft ett slutenvårdsärende i SAMSA IT-tjänst mer än en gång per en tvåmånadersperiod.</a:t>
            </a:r>
          </a:p>
          <a:p>
            <a:endParaRPr lang="sv-SE" dirty="0"/>
          </a:p>
        </p:txBody>
      </p:sp>
      <p:cxnSp>
        <p:nvCxnSpPr>
          <p:cNvPr id="11" name="Rak pilkoppling 10" descr="Pil pekar på exempel">
            <a:extLst>
              <a:ext uri="{FF2B5EF4-FFF2-40B4-BE49-F238E27FC236}">
                <a16:creationId xmlns:a16="http://schemas.microsoft.com/office/drawing/2014/main" id="{233C85C2-1AE6-4D72-A7AC-9FFF3E094BE3}"/>
              </a:ext>
            </a:extLst>
          </p:cNvPr>
          <p:cNvCxnSpPr>
            <a:cxnSpLocks/>
          </p:cNvCxnSpPr>
          <p:nvPr/>
        </p:nvCxnSpPr>
        <p:spPr>
          <a:xfrm flipH="1">
            <a:off x="9126260" y="2437207"/>
            <a:ext cx="623596" cy="3877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598483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descr="Linje diagram &#10;SIP statistik &#10;- påbörjade &#10;- upprättade &#10;- uppföljda &#10;- avslutade &#10;13 månader bakåt. &#10;123 SIPar Upprättades i SAMSA i mars 2023">
            <a:extLst>
              <a:ext uri="{FF2B5EF4-FFF2-40B4-BE49-F238E27FC236}">
                <a16:creationId xmlns:a16="http://schemas.microsoft.com/office/drawing/2014/main" id="{6AF30661-0939-44C8-B43B-36FA86990077}"/>
              </a:ext>
            </a:extLst>
          </p:cNvPr>
          <p:cNvGraphicFramePr>
            <a:graphicFrameLocks/>
          </p:cNvGraphicFramePr>
          <p:nvPr>
            <p:extLst>
              <p:ext uri="{D42A27DB-BD31-4B8C-83A1-F6EECF244321}">
                <p14:modId xmlns:p14="http://schemas.microsoft.com/office/powerpoint/2010/main" val="1268330290"/>
              </p:ext>
            </p:extLst>
          </p:nvPr>
        </p:nvGraphicFramePr>
        <p:xfrm>
          <a:off x="238304" y="1240971"/>
          <a:ext cx="8344533" cy="4633346"/>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ruta 3">
            <a:extLst>
              <a:ext uri="{FF2B5EF4-FFF2-40B4-BE49-F238E27FC236}">
                <a16:creationId xmlns:a16="http://schemas.microsoft.com/office/drawing/2014/main" id="{DD953C6E-286C-492A-BC37-25D615F34295}"/>
              </a:ext>
            </a:extLst>
          </p:cNvPr>
          <p:cNvSpPr txBox="1"/>
          <p:nvPr/>
        </p:nvSpPr>
        <p:spPr>
          <a:xfrm>
            <a:off x="2764332" y="5950059"/>
            <a:ext cx="5818505" cy="1077218"/>
          </a:xfrm>
          <a:prstGeom prst="rect">
            <a:avLst/>
          </a:prstGeom>
          <a:noFill/>
        </p:spPr>
        <p:txBody>
          <a:bodyPr wrap="square" rtlCol="0">
            <a:spAutoFit/>
          </a:bodyPr>
          <a:lstStyle/>
          <a:p>
            <a:r>
              <a:rPr lang="sv-SE" sz="1100" b="1" dirty="0"/>
              <a:t>Exempel:</a:t>
            </a:r>
            <a:r>
              <a:rPr lang="sv-SE" sz="1100" b="1" dirty="0">
                <a:solidFill>
                  <a:srgbClr val="FF0000"/>
                </a:solidFill>
              </a:rPr>
              <a:t> </a:t>
            </a:r>
            <a:r>
              <a:rPr lang="sv-SE" sz="1100" b="1" dirty="0"/>
              <a:t>123 </a:t>
            </a:r>
            <a:r>
              <a:rPr lang="sv-SE" sz="1100" dirty="0" err="1"/>
              <a:t>SIPar</a:t>
            </a:r>
            <a:r>
              <a:rPr lang="sv-SE" sz="1100" dirty="0"/>
              <a:t> Upprättades i SAMSA i </a:t>
            </a:r>
            <a:r>
              <a:rPr lang="sv-SE" sz="1100" b="1" dirty="0"/>
              <a:t>mars.</a:t>
            </a:r>
            <a:br>
              <a:rPr lang="sv-SE" sz="1100" dirty="0">
                <a:solidFill>
                  <a:srgbClr val="FF0000"/>
                </a:solidFill>
              </a:rPr>
            </a:br>
            <a:endParaRPr lang="sv-SE" sz="1100" dirty="0">
              <a:solidFill>
                <a:srgbClr val="FF0000"/>
              </a:solidFill>
            </a:endParaRPr>
          </a:p>
          <a:p>
            <a:r>
              <a:rPr lang="sv-SE" sz="1100" dirty="0"/>
              <a:t>Omfattar</a:t>
            </a:r>
            <a:r>
              <a:rPr lang="sv-SE" sz="1100" b="1" dirty="0"/>
              <a:t> </a:t>
            </a:r>
            <a:r>
              <a:rPr lang="sv-SE" sz="1100" dirty="0"/>
              <a:t>alla SIP oavsett om de är kopplade till ett slutenvårdsärende eller inte.</a:t>
            </a:r>
          </a:p>
          <a:p>
            <a:r>
              <a:rPr lang="sv-SE" sz="1100" dirty="0"/>
              <a:t>Statistiken visar enbart de SIP som hanterats i SAMSA IT-tjänst</a:t>
            </a:r>
          </a:p>
          <a:p>
            <a:br>
              <a:rPr lang="sv-SE" sz="1000" dirty="0"/>
            </a:br>
            <a:r>
              <a:rPr lang="sv-SE" sz="1000" dirty="0"/>
              <a:t> </a:t>
            </a:r>
          </a:p>
        </p:txBody>
      </p:sp>
      <p:sp>
        <p:nvSpPr>
          <p:cNvPr id="5" name="textruta 4">
            <a:extLst>
              <a:ext uri="{FF2B5EF4-FFF2-40B4-BE49-F238E27FC236}">
                <a16:creationId xmlns:a16="http://schemas.microsoft.com/office/drawing/2014/main" id="{057E30FD-11B7-40F6-B5B9-5B13E78F2388}"/>
              </a:ext>
            </a:extLst>
          </p:cNvPr>
          <p:cNvSpPr txBox="1"/>
          <p:nvPr/>
        </p:nvSpPr>
        <p:spPr>
          <a:xfrm>
            <a:off x="8791711" y="1336073"/>
            <a:ext cx="3263786" cy="5663089"/>
          </a:xfrm>
          <a:prstGeom prst="rect">
            <a:avLst/>
          </a:prstGeom>
          <a:noFill/>
        </p:spPr>
        <p:txBody>
          <a:bodyPr wrap="square" rtlCol="0">
            <a:spAutoFit/>
          </a:bodyPr>
          <a:lstStyle/>
          <a:p>
            <a:r>
              <a:rPr lang="sv-SE" sz="1100" b="1" dirty="0"/>
              <a:t>Förklaring av Status på SIP i SAMSA</a:t>
            </a:r>
          </a:p>
          <a:p>
            <a:endParaRPr lang="sv-SE" sz="1100" dirty="0"/>
          </a:p>
          <a:p>
            <a:r>
              <a:rPr lang="sv-SE" sz="1100" b="1" dirty="0"/>
              <a:t>Påbörjade:</a:t>
            </a:r>
            <a:br>
              <a:rPr lang="sv-SE" sz="1100" b="1" dirty="0"/>
            </a:br>
            <a:r>
              <a:rPr lang="sv-SE" sz="1100" dirty="0"/>
              <a:t>Antal SIP som första gången skapats/sparats=påbörjats </a:t>
            </a:r>
            <a:br>
              <a:rPr lang="sv-SE" sz="1100" dirty="0"/>
            </a:br>
            <a:r>
              <a:rPr lang="sv-SE" sz="1100" dirty="0"/>
              <a:t>under respektive månad. </a:t>
            </a:r>
            <a:br>
              <a:rPr lang="sv-SE" sz="1100" dirty="0"/>
            </a:br>
            <a:endParaRPr lang="sv-SE" sz="1100" dirty="0"/>
          </a:p>
          <a:p>
            <a:r>
              <a:rPr lang="sv-SE" sz="1100" b="1" dirty="0"/>
              <a:t>Upprättad:</a:t>
            </a:r>
            <a:br>
              <a:rPr lang="sv-SE" sz="1100" dirty="0"/>
            </a:br>
            <a:r>
              <a:rPr lang="sv-SE" sz="1100" dirty="0"/>
              <a:t>SIP har markerats med status Upprättad.</a:t>
            </a:r>
            <a:br>
              <a:rPr lang="sv-SE" sz="1100" dirty="0"/>
            </a:br>
            <a:r>
              <a:rPr lang="sv-SE" sz="1100" dirty="0"/>
              <a:t>Enbart en version av SIP för en patient kan ha denna </a:t>
            </a:r>
          </a:p>
          <a:p>
            <a:r>
              <a:rPr lang="sv-SE" sz="1100" dirty="0"/>
              <a:t>status.</a:t>
            </a:r>
          </a:p>
          <a:p>
            <a:endParaRPr lang="sv-SE" sz="1100" dirty="0"/>
          </a:p>
          <a:p>
            <a:r>
              <a:rPr lang="sv-SE" sz="1100" b="1" dirty="0"/>
              <a:t>Uppföljd:</a:t>
            </a:r>
          </a:p>
          <a:p>
            <a:r>
              <a:rPr lang="sv-SE" sz="1100" dirty="0"/>
              <a:t>SIP har markerats med status Uppföljd.</a:t>
            </a:r>
            <a:br>
              <a:rPr lang="sv-SE" sz="1100" dirty="0"/>
            </a:br>
            <a:r>
              <a:rPr lang="sv-SE" sz="1100" dirty="0"/>
              <a:t>Kan enbart göras efter att en SIP blivit Upprättad. </a:t>
            </a:r>
          </a:p>
          <a:p>
            <a:r>
              <a:rPr lang="sv-SE" sz="1100" dirty="0"/>
              <a:t>Flera versioner av en SIP kan ha status Uppföljd.</a:t>
            </a:r>
            <a:br>
              <a:rPr lang="sv-SE" sz="1100" dirty="0"/>
            </a:br>
            <a:r>
              <a:rPr lang="sv-SE" sz="1100" dirty="0"/>
              <a:t>Har en SIP flera versioner med status Uppföljd samma</a:t>
            </a:r>
            <a:br>
              <a:rPr lang="sv-SE" sz="1100" dirty="0"/>
            </a:br>
            <a:r>
              <a:rPr lang="sv-SE" sz="1100" dirty="0"/>
              <a:t>månad, räknas den bara en gång här.</a:t>
            </a:r>
          </a:p>
          <a:p>
            <a:endParaRPr lang="sv-SE" sz="1100" dirty="0"/>
          </a:p>
          <a:p>
            <a:r>
              <a:rPr lang="sv-SE" sz="1100" b="1" dirty="0"/>
              <a:t>Avslutad:</a:t>
            </a:r>
          </a:p>
          <a:p>
            <a:r>
              <a:rPr lang="sv-SE" sz="1100" dirty="0"/>
              <a:t>SIP kan avslutas, om den enskilde inte längre lämnar </a:t>
            </a:r>
            <a:br>
              <a:rPr lang="sv-SE" sz="1100" dirty="0"/>
            </a:br>
            <a:r>
              <a:rPr lang="sv-SE" sz="1100" dirty="0"/>
              <a:t>sitt samtycke, eller om inget samordningsbehov </a:t>
            </a:r>
            <a:br>
              <a:rPr lang="sv-SE" sz="1100" dirty="0"/>
            </a:br>
            <a:r>
              <a:rPr lang="sv-SE" sz="1100" dirty="0"/>
              <a:t>längre föreligger.</a:t>
            </a:r>
          </a:p>
          <a:p>
            <a:endParaRPr lang="sv-SE" sz="1100" dirty="0"/>
          </a:p>
          <a:p>
            <a:r>
              <a:rPr lang="sv-SE" sz="1100" dirty="0"/>
              <a:t>Samma SIP kan under månaden ha både blivit påbörjad,</a:t>
            </a:r>
            <a:br>
              <a:rPr lang="sv-SE" sz="1100" dirty="0"/>
            </a:br>
            <a:r>
              <a:rPr lang="sv-SE" sz="1100" dirty="0"/>
              <a:t>upprättad, uppföljd och/ eller avslutad.</a:t>
            </a:r>
            <a:br>
              <a:rPr lang="sv-SE" sz="1100" dirty="0"/>
            </a:br>
            <a:r>
              <a:rPr lang="sv-SE" sz="1100" dirty="0"/>
              <a:t>Då räknas den med en gång för varje status.</a:t>
            </a:r>
          </a:p>
          <a:p>
            <a:endParaRPr lang="sv-SE" sz="1100" dirty="0"/>
          </a:p>
          <a:p>
            <a:r>
              <a:rPr lang="sv-SE" sz="1100" dirty="0"/>
              <a:t>. </a:t>
            </a:r>
            <a:br>
              <a:rPr lang="sv-SE" sz="1100" dirty="0"/>
            </a:br>
            <a:endParaRPr lang="sv-SE" sz="1100" dirty="0"/>
          </a:p>
          <a:p>
            <a:r>
              <a:rPr lang="sv-SE" sz="1000" dirty="0"/>
              <a:t> </a:t>
            </a:r>
          </a:p>
        </p:txBody>
      </p:sp>
      <p:sp>
        <p:nvSpPr>
          <p:cNvPr id="8" name="textruta 7">
            <a:extLst>
              <a:ext uri="{FF2B5EF4-FFF2-40B4-BE49-F238E27FC236}">
                <a16:creationId xmlns:a16="http://schemas.microsoft.com/office/drawing/2014/main" id="{347F725E-50F2-4575-AE94-E42401AF8C30}"/>
              </a:ext>
            </a:extLst>
          </p:cNvPr>
          <p:cNvSpPr txBox="1"/>
          <p:nvPr/>
        </p:nvSpPr>
        <p:spPr>
          <a:xfrm rot="10800000" flipV="1">
            <a:off x="238305" y="1336073"/>
            <a:ext cx="2415830" cy="600164"/>
          </a:xfrm>
          <a:prstGeom prst="rect">
            <a:avLst/>
          </a:prstGeom>
          <a:noFill/>
        </p:spPr>
        <p:txBody>
          <a:bodyPr wrap="square" rtlCol="0">
            <a:spAutoFit/>
          </a:bodyPr>
          <a:lstStyle/>
          <a:p>
            <a:r>
              <a:rPr lang="sv-SE" sz="1100" dirty="0"/>
              <a:t>Antal SIP som registrerats som påbörjade, upprättade, uppföljda eller avslutade i SAMSA under månaden.</a:t>
            </a:r>
          </a:p>
        </p:txBody>
      </p:sp>
      <p:sp>
        <p:nvSpPr>
          <p:cNvPr id="3" name="Rubrik 2">
            <a:extLst>
              <a:ext uri="{FF2B5EF4-FFF2-40B4-BE49-F238E27FC236}">
                <a16:creationId xmlns:a16="http://schemas.microsoft.com/office/drawing/2014/main" id="{A20C5066-F6DB-47C3-AD5A-7746564B45A9}"/>
              </a:ext>
            </a:extLst>
          </p:cNvPr>
          <p:cNvSpPr>
            <a:spLocks noGrp="1"/>
          </p:cNvSpPr>
          <p:nvPr>
            <p:ph type="title"/>
          </p:nvPr>
        </p:nvSpPr>
        <p:spPr>
          <a:xfrm>
            <a:off x="238304" y="192920"/>
            <a:ext cx="10515600" cy="1325563"/>
          </a:xfrm>
        </p:spPr>
        <p:txBody>
          <a:bodyPr>
            <a:normAutofit/>
          </a:bodyPr>
          <a:lstStyle/>
          <a:p>
            <a:pPr algn="ctr"/>
            <a:r>
              <a:rPr lang="sv-SE" sz="2900" dirty="0">
                <a:latin typeface="Calibri" panose="020F0502020204030204" pitchFamily="34" charset="0"/>
                <a:cs typeface="Times New Roman" panose="02020603050405020304" pitchFamily="18" charset="0"/>
              </a:rPr>
              <a:t>Samordnad individuell plan (SIP) </a:t>
            </a:r>
            <a:r>
              <a:rPr lang="sv-SE" sz="3200" dirty="0">
                <a:latin typeface="Calibri" panose="020F0502020204030204" pitchFamily="34" charset="0"/>
                <a:cs typeface="Times New Roman" panose="02020603050405020304" pitchFamily="18" charset="0"/>
              </a:rPr>
              <a:t>– </a:t>
            </a:r>
            <a:br>
              <a:rPr lang="sv-SE" sz="3200" dirty="0">
                <a:latin typeface="Calibri" panose="020F0502020204030204" pitchFamily="34" charset="0"/>
                <a:cs typeface="Times New Roman" panose="02020603050405020304" pitchFamily="18" charset="0"/>
              </a:rPr>
            </a:br>
            <a:r>
              <a:rPr lang="sv-SE" sz="2200" dirty="0">
                <a:latin typeface="Calibri" panose="020F0502020204030204" pitchFamily="34" charset="0"/>
                <a:cs typeface="Times New Roman" panose="02020603050405020304" pitchFamily="18" charset="0"/>
              </a:rPr>
              <a:t>Totalt antal hanterade SIP i SAMSA</a:t>
            </a:r>
          </a:p>
        </p:txBody>
      </p:sp>
    </p:spTree>
    <p:extLst>
      <p:ext uri="{BB962C8B-B14F-4D97-AF65-F5344CB8AC3E}">
        <p14:creationId xmlns:p14="http://schemas.microsoft.com/office/powerpoint/2010/main" val="17851427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ruta 3">
            <a:extLst>
              <a:ext uri="{FF2B5EF4-FFF2-40B4-BE49-F238E27FC236}">
                <a16:creationId xmlns:a16="http://schemas.microsoft.com/office/drawing/2014/main" id="{DD953C6E-286C-492A-BC37-25D615F34295}"/>
              </a:ext>
            </a:extLst>
          </p:cNvPr>
          <p:cNvSpPr txBox="1"/>
          <p:nvPr/>
        </p:nvSpPr>
        <p:spPr>
          <a:xfrm>
            <a:off x="9186023" y="1669590"/>
            <a:ext cx="2782718" cy="2446824"/>
          </a:xfrm>
          <a:prstGeom prst="rect">
            <a:avLst/>
          </a:prstGeom>
          <a:noFill/>
        </p:spPr>
        <p:txBody>
          <a:bodyPr wrap="square" rtlCol="0">
            <a:spAutoFit/>
          </a:bodyPr>
          <a:lstStyle/>
          <a:p>
            <a:endParaRPr lang="sv-SE" sz="1000" dirty="0"/>
          </a:p>
          <a:p>
            <a:r>
              <a:rPr lang="sv-SE" sz="1100" dirty="0"/>
              <a:t>Förklaring av status på SIP, se bild 26.</a:t>
            </a:r>
          </a:p>
          <a:p>
            <a:br>
              <a:rPr lang="sv-SE" sz="1100" dirty="0"/>
            </a:br>
            <a:r>
              <a:rPr lang="sv-SE" sz="1100" dirty="0"/>
              <a:t>Samma SIP kan under månaden ha både blivit påbörjad, upprättad, uppföljd och/ eller avslutad. Då räknas den med en gång för varje status. </a:t>
            </a:r>
          </a:p>
          <a:p>
            <a:endParaRPr lang="sv-SE" sz="1100" dirty="0"/>
          </a:p>
          <a:p>
            <a:endParaRPr lang="sv-SE" sz="1100" b="1" dirty="0"/>
          </a:p>
          <a:p>
            <a:r>
              <a:rPr lang="sv-SE" sz="1100" dirty="0"/>
              <a:t>Omfattar</a:t>
            </a:r>
            <a:r>
              <a:rPr lang="sv-SE" sz="1100" b="1" dirty="0"/>
              <a:t> </a:t>
            </a:r>
            <a:r>
              <a:rPr lang="sv-SE" sz="1100" dirty="0"/>
              <a:t>alla SIP oavsett om de är kopplade till ett slutenvårdsärende eller inte.</a:t>
            </a:r>
          </a:p>
          <a:p>
            <a:r>
              <a:rPr lang="sv-SE" sz="1100" dirty="0"/>
              <a:t>Statistiken visar enbart de SIP som hanterats i SAMSA IT-tjänst.</a:t>
            </a:r>
            <a:br>
              <a:rPr lang="sv-SE" sz="1100" dirty="0"/>
            </a:br>
            <a:endParaRPr lang="sv-SE" sz="1100" dirty="0"/>
          </a:p>
        </p:txBody>
      </p:sp>
      <p:graphicFrame>
        <p:nvGraphicFramePr>
          <p:cNvPr id="11" name="Tabell 10">
            <a:extLst>
              <a:ext uri="{FF2B5EF4-FFF2-40B4-BE49-F238E27FC236}">
                <a16:creationId xmlns:a16="http://schemas.microsoft.com/office/drawing/2014/main" id="{32801CE9-262F-446E-9CAB-1D74299ADC59}"/>
              </a:ext>
            </a:extLst>
          </p:cNvPr>
          <p:cNvGraphicFramePr>
            <a:graphicFrameLocks noGrp="1"/>
          </p:cNvGraphicFramePr>
          <p:nvPr>
            <p:extLst>
              <p:ext uri="{D42A27DB-BD31-4B8C-83A1-F6EECF244321}">
                <p14:modId xmlns:p14="http://schemas.microsoft.com/office/powerpoint/2010/main" val="2291699959"/>
              </p:ext>
            </p:extLst>
          </p:nvPr>
        </p:nvGraphicFramePr>
        <p:xfrm>
          <a:off x="1848361" y="3763535"/>
          <a:ext cx="7161824" cy="2566670"/>
        </p:xfrm>
        <a:graphic>
          <a:graphicData uri="http://schemas.openxmlformats.org/drawingml/2006/table">
            <a:tbl>
              <a:tblPr firstRow="1">
                <a:tableStyleId>{5C22544A-7EE6-4342-B048-85BDC9FD1C3A}</a:tableStyleId>
              </a:tblPr>
              <a:tblGrid>
                <a:gridCol w="3233198">
                  <a:extLst>
                    <a:ext uri="{9D8B030D-6E8A-4147-A177-3AD203B41FA5}">
                      <a16:colId xmlns:a16="http://schemas.microsoft.com/office/drawing/2014/main" val="724685499"/>
                    </a:ext>
                  </a:extLst>
                </a:gridCol>
                <a:gridCol w="936728">
                  <a:extLst>
                    <a:ext uri="{9D8B030D-6E8A-4147-A177-3AD203B41FA5}">
                      <a16:colId xmlns:a16="http://schemas.microsoft.com/office/drawing/2014/main" val="1940178427"/>
                    </a:ext>
                  </a:extLst>
                </a:gridCol>
                <a:gridCol w="1051586">
                  <a:extLst>
                    <a:ext uri="{9D8B030D-6E8A-4147-A177-3AD203B41FA5}">
                      <a16:colId xmlns:a16="http://schemas.microsoft.com/office/drawing/2014/main" val="1595515006"/>
                    </a:ext>
                  </a:extLst>
                </a:gridCol>
                <a:gridCol w="1025912">
                  <a:extLst>
                    <a:ext uri="{9D8B030D-6E8A-4147-A177-3AD203B41FA5}">
                      <a16:colId xmlns:a16="http://schemas.microsoft.com/office/drawing/2014/main" val="1097804502"/>
                    </a:ext>
                  </a:extLst>
                </a:gridCol>
                <a:gridCol w="914400">
                  <a:extLst>
                    <a:ext uri="{9D8B030D-6E8A-4147-A177-3AD203B41FA5}">
                      <a16:colId xmlns:a16="http://schemas.microsoft.com/office/drawing/2014/main" val="87448795"/>
                    </a:ext>
                  </a:extLst>
                </a:gridCol>
              </a:tblGrid>
              <a:tr h="102004">
                <a:tc>
                  <a:txBody>
                    <a:bodyPr/>
                    <a:lstStyle/>
                    <a:p>
                      <a:pPr algn="l" fontAlgn="b"/>
                      <a:r>
                        <a:rPr lang="sv-SE" sz="1600" b="1" i="0" u="none" strike="noStrike" dirty="0">
                          <a:solidFill>
                            <a:schemeClr val="bg1"/>
                          </a:solidFill>
                          <a:effectLst/>
                          <a:latin typeface="Calibri" panose="020F0502020204030204" pitchFamily="34" charset="0"/>
                        </a:rPr>
                        <a:t>Per delregion, utifrån primärvårdsdeltagande</a:t>
                      </a:r>
                    </a:p>
                  </a:txBody>
                  <a:tcPr marL="6350" marR="6350" marT="6350" marB="0" anchor="b"/>
                </a:tc>
                <a:tc>
                  <a:txBody>
                    <a:bodyPr/>
                    <a:lstStyle/>
                    <a:p>
                      <a:pPr algn="l" fontAlgn="b"/>
                      <a:r>
                        <a:rPr lang="sv-SE" sz="1600" b="1" i="0" u="none" strike="noStrike">
                          <a:solidFill>
                            <a:schemeClr val="bg1"/>
                          </a:solidFill>
                          <a:effectLst/>
                          <a:latin typeface="Calibri" panose="020F0502020204030204" pitchFamily="34" charset="0"/>
                        </a:rPr>
                        <a:t>Påbörjade</a:t>
                      </a:r>
                    </a:p>
                  </a:txBody>
                  <a:tcPr marL="6350" marR="6350" marT="6350" marB="0" anchor="b"/>
                </a:tc>
                <a:tc>
                  <a:txBody>
                    <a:bodyPr/>
                    <a:lstStyle/>
                    <a:p>
                      <a:pPr algn="l" fontAlgn="b"/>
                      <a:r>
                        <a:rPr lang="sv-SE" sz="1600" b="1" i="0" u="none" strike="noStrike">
                          <a:solidFill>
                            <a:schemeClr val="bg1"/>
                          </a:solidFill>
                          <a:effectLst/>
                          <a:latin typeface="Calibri" panose="020F0502020204030204" pitchFamily="34" charset="0"/>
                        </a:rPr>
                        <a:t>Upprättade</a:t>
                      </a:r>
                    </a:p>
                  </a:txBody>
                  <a:tcPr marL="6350" marR="6350" marT="6350" marB="0" anchor="b"/>
                </a:tc>
                <a:tc>
                  <a:txBody>
                    <a:bodyPr/>
                    <a:lstStyle/>
                    <a:p>
                      <a:pPr algn="l" fontAlgn="b"/>
                      <a:r>
                        <a:rPr lang="sv-SE" sz="1600" b="1" i="0" u="none" strike="noStrike">
                          <a:solidFill>
                            <a:schemeClr val="bg1"/>
                          </a:solidFill>
                          <a:effectLst/>
                          <a:latin typeface="Calibri" panose="020F0502020204030204" pitchFamily="34" charset="0"/>
                        </a:rPr>
                        <a:t>Uppföljda</a:t>
                      </a:r>
                    </a:p>
                  </a:txBody>
                  <a:tcPr marL="6350" marR="6350" marT="6350" marB="0" anchor="b"/>
                </a:tc>
                <a:tc>
                  <a:txBody>
                    <a:bodyPr/>
                    <a:lstStyle/>
                    <a:p>
                      <a:pPr algn="l" fontAlgn="b"/>
                      <a:r>
                        <a:rPr lang="sv-SE" sz="1600" b="1" i="0" u="none" strike="noStrike" dirty="0">
                          <a:solidFill>
                            <a:schemeClr val="bg1"/>
                          </a:solidFill>
                          <a:effectLst/>
                          <a:latin typeface="Calibri" panose="020F0502020204030204" pitchFamily="34" charset="0"/>
                        </a:rPr>
                        <a:t>Avslutade</a:t>
                      </a:r>
                    </a:p>
                  </a:txBody>
                  <a:tcPr marL="6350" marR="6350" marT="6350" marB="0" anchor="b"/>
                </a:tc>
                <a:extLst>
                  <a:ext uri="{0D108BD9-81ED-4DB2-BD59-A6C34878D82A}">
                    <a16:rowId xmlns:a16="http://schemas.microsoft.com/office/drawing/2014/main" val="3775759780"/>
                  </a:ext>
                </a:extLst>
              </a:tr>
              <a:tr h="260985">
                <a:tc>
                  <a:txBody>
                    <a:bodyPr/>
                    <a:lstStyle/>
                    <a:p>
                      <a:pPr algn="l" fontAlgn="b"/>
                      <a:r>
                        <a:rPr lang="sv-SE" sz="1600" b="0" i="0" u="none" strike="noStrike">
                          <a:solidFill>
                            <a:srgbClr val="000000"/>
                          </a:solidFill>
                          <a:effectLst/>
                          <a:latin typeface="Calibri" panose="020F0502020204030204" pitchFamily="34" charset="0"/>
                        </a:rPr>
                        <a:t>Fyrbodal</a:t>
                      </a:r>
                    </a:p>
                  </a:txBody>
                  <a:tcPr marL="6350" marR="6350" marT="6350" marB="0" anchor="b"/>
                </a:tc>
                <a:tc>
                  <a:txBody>
                    <a:bodyPr/>
                    <a:lstStyle/>
                    <a:p>
                      <a:pPr algn="ctr" fontAlgn="b"/>
                      <a:r>
                        <a:rPr lang="sv-SE" sz="1600" b="0" i="0" u="none" strike="noStrike" dirty="0">
                          <a:solidFill>
                            <a:srgbClr val="000000"/>
                          </a:solidFill>
                          <a:effectLst/>
                          <a:latin typeface="Calibri" panose="020F0502020204030204" pitchFamily="34" charset="0"/>
                        </a:rPr>
                        <a:t>56</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26</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5</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13</a:t>
                      </a:r>
                    </a:p>
                  </a:txBody>
                  <a:tcPr marL="9525" marR="9525" marT="9525" marB="0" anchor="b"/>
                </a:tc>
                <a:extLst>
                  <a:ext uri="{0D108BD9-81ED-4DB2-BD59-A6C34878D82A}">
                    <a16:rowId xmlns:a16="http://schemas.microsoft.com/office/drawing/2014/main" val="3704487267"/>
                  </a:ext>
                </a:extLst>
              </a:tr>
              <a:tr h="223571">
                <a:tc>
                  <a:txBody>
                    <a:bodyPr/>
                    <a:lstStyle/>
                    <a:p>
                      <a:pPr algn="l" fontAlgn="b"/>
                      <a:r>
                        <a:rPr lang="sv-SE" sz="1600" b="0" i="0" u="none" strike="noStrike">
                          <a:solidFill>
                            <a:srgbClr val="000000"/>
                          </a:solidFill>
                          <a:effectLst/>
                          <a:latin typeface="Calibri" panose="020F0502020204030204" pitchFamily="34" charset="0"/>
                        </a:rPr>
                        <a:t>Göteborgsområdet</a:t>
                      </a:r>
                    </a:p>
                  </a:txBody>
                  <a:tcPr marL="6350" marR="6350" marT="6350" marB="0" anchor="b"/>
                </a:tc>
                <a:tc>
                  <a:txBody>
                    <a:bodyPr/>
                    <a:lstStyle/>
                    <a:p>
                      <a:pPr algn="ctr" fontAlgn="b"/>
                      <a:r>
                        <a:rPr lang="sv-SE" sz="1600" b="0" i="0" u="none" strike="noStrike">
                          <a:solidFill>
                            <a:srgbClr val="000000"/>
                          </a:solidFill>
                          <a:effectLst/>
                          <a:latin typeface="Calibri" panose="020F0502020204030204" pitchFamily="34" charset="0"/>
                        </a:rPr>
                        <a:t>75</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33</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17</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39</a:t>
                      </a:r>
                    </a:p>
                  </a:txBody>
                  <a:tcPr marL="9525" marR="9525" marT="9525" marB="0" anchor="b"/>
                </a:tc>
                <a:extLst>
                  <a:ext uri="{0D108BD9-81ED-4DB2-BD59-A6C34878D82A}">
                    <a16:rowId xmlns:a16="http://schemas.microsoft.com/office/drawing/2014/main" val="626047669"/>
                  </a:ext>
                </a:extLst>
              </a:tr>
              <a:tr h="260985">
                <a:tc>
                  <a:txBody>
                    <a:bodyPr/>
                    <a:lstStyle/>
                    <a:p>
                      <a:pPr algn="l" fontAlgn="b"/>
                      <a:r>
                        <a:rPr lang="sv-SE" sz="1600" b="0" i="0" u="none" strike="noStrike">
                          <a:solidFill>
                            <a:srgbClr val="000000"/>
                          </a:solidFill>
                          <a:effectLst/>
                          <a:latin typeface="Calibri" panose="020F0502020204030204" pitchFamily="34" charset="0"/>
                        </a:rPr>
                        <a:t>SAMLA</a:t>
                      </a:r>
                    </a:p>
                  </a:txBody>
                  <a:tcPr marL="6350" marR="6350" marT="6350" marB="0" anchor="b"/>
                </a:tc>
                <a:tc>
                  <a:txBody>
                    <a:bodyPr/>
                    <a:lstStyle/>
                    <a:p>
                      <a:pPr algn="ctr" fontAlgn="b"/>
                      <a:r>
                        <a:rPr lang="sv-SE" sz="1600" b="0" i="0" u="none" strike="noStrike">
                          <a:solidFill>
                            <a:srgbClr val="000000"/>
                          </a:solidFill>
                          <a:effectLst/>
                          <a:latin typeface="Calibri" panose="020F0502020204030204" pitchFamily="34" charset="0"/>
                        </a:rPr>
                        <a:t>14</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10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4</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25</a:t>
                      </a:r>
                    </a:p>
                  </a:txBody>
                  <a:tcPr marL="9525" marR="9525" marT="9525" marB="0" anchor="b"/>
                </a:tc>
                <a:extLst>
                  <a:ext uri="{0D108BD9-81ED-4DB2-BD59-A6C34878D82A}">
                    <a16:rowId xmlns:a16="http://schemas.microsoft.com/office/drawing/2014/main" val="1767229673"/>
                  </a:ext>
                </a:extLst>
              </a:tr>
              <a:tr h="260985">
                <a:tc>
                  <a:txBody>
                    <a:bodyPr/>
                    <a:lstStyle/>
                    <a:p>
                      <a:pPr algn="l" fontAlgn="b"/>
                      <a:r>
                        <a:rPr lang="sv-SE" sz="1600" b="0" i="0" u="none" strike="noStrike">
                          <a:solidFill>
                            <a:srgbClr val="000000"/>
                          </a:solidFill>
                          <a:effectLst/>
                          <a:latin typeface="Calibri" panose="020F0502020204030204" pitchFamily="34" charset="0"/>
                        </a:rPr>
                        <a:t>SIMBA</a:t>
                      </a:r>
                    </a:p>
                  </a:txBody>
                  <a:tcPr marL="6350" marR="6350" marT="6350" marB="0" anchor="b"/>
                </a:tc>
                <a:tc>
                  <a:txBody>
                    <a:bodyPr/>
                    <a:lstStyle/>
                    <a:p>
                      <a:pPr algn="ctr" fontAlgn="b"/>
                      <a:r>
                        <a:rPr lang="sv-SE" sz="1600" b="0" i="0" u="none" strike="noStrike">
                          <a:solidFill>
                            <a:srgbClr val="000000"/>
                          </a:solidFill>
                          <a:effectLst/>
                          <a:latin typeface="Calibri" panose="020F0502020204030204" pitchFamily="34" charset="0"/>
                        </a:rPr>
                        <a:t>13</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2</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2</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3</a:t>
                      </a:r>
                    </a:p>
                  </a:txBody>
                  <a:tcPr marL="9525" marR="9525" marT="9525" marB="0" anchor="b"/>
                </a:tc>
                <a:extLst>
                  <a:ext uri="{0D108BD9-81ED-4DB2-BD59-A6C34878D82A}">
                    <a16:rowId xmlns:a16="http://schemas.microsoft.com/office/drawing/2014/main" val="3394770221"/>
                  </a:ext>
                </a:extLst>
              </a:tr>
              <a:tr h="260985">
                <a:tc>
                  <a:txBody>
                    <a:bodyPr/>
                    <a:lstStyle/>
                    <a:p>
                      <a:pPr algn="l" fontAlgn="b"/>
                      <a:r>
                        <a:rPr lang="sv-SE" sz="1600" b="0" i="0" u="none" strike="noStrike">
                          <a:solidFill>
                            <a:srgbClr val="000000"/>
                          </a:solidFill>
                          <a:effectLst/>
                          <a:latin typeface="Calibri" panose="020F0502020204030204" pitchFamily="34" charset="0"/>
                        </a:rPr>
                        <a:t>Skaraborg</a:t>
                      </a:r>
                    </a:p>
                  </a:txBody>
                  <a:tcPr marL="6350" marR="6350" marT="6350" marB="0" anchor="b"/>
                </a:tc>
                <a:tc>
                  <a:txBody>
                    <a:bodyPr/>
                    <a:lstStyle/>
                    <a:p>
                      <a:pPr algn="ctr" fontAlgn="b"/>
                      <a:r>
                        <a:rPr lang="sv-SE" sz="1600" b="0" i="0" u="none" strike="noStrike">
                          <a:solidFill>
                            <a:srgbClr val="000000"/>
                          </a:solidFill>
                          <a:effectLst/>
                          <a:latin typeface="Calibri" panose="020F0502020204030204" pitchFamily="34" charset="0"/>
                        </a:rPr>
                        <a:t>95</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31</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8</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38</a:t>
                      </a:r>
                    </a:p>
                  </a:txBody>
                  <a:tcPr marL="9525" marR="9525" marT="9525" marB="0" anchor="b"/>
                </a:tc>
                <a:extLst>
                  <a:ext uri="{0D108BD9-81ED-4DB2-BD59-A6C34878D82A}">
                    <a16:rowId xmlns:a16="http://schemas.microsoft.com/office/drawing/2014/main" val="2173444609"/>
                  </a:ext>
                </a:extLst>
              </a:tr>
              <a:tr h="260985">
                <a:tc>
                  <a:txBody>
                    <a:bodyPr/>
                    <a:lstStyle/>
                    <a:p>
                      <a:pPr algn="l" fontAlgn="b"/>
                      <a:r>
                        <a:rPr lang="sv-SE" sz="1600" b="0" i="0" u="none" strike="noStrike">
                          <a:solidFill>
                            <a:srgbClr val="000000"/>
                          </a:solidFill>
                          <a:effectLst/>
                          <a:latin typeface="Calibri" panose="020F0502020204030204" pitchFamily="34" charset="0"/>
                        </a:rPr>
                        <a:t>Södra Älvsborg</a:t>
                      </a:r>
                    </a:p>
                  </a:txBody>
                  <a:tcPr marL="6350" marR="6350" marT="6350" marB="0" anchor="b"/>
                </a:tc>
                <a:tc>
                  <a:txBody>
                    <a:bodyPr/>
                    <a:lstStyle/>
                    <a:p>
                      <a:pPr algn="ctr" fontAlgn="b"/>
                      <a:r>
                        <a:rPr lang="sv-SE" sz="1600" b="0" i="0" u="none" strike="noStrike">
                          <a:solidFill>
                            <a:srgbClr val="000000"/>
                          </a:solidFill>
                          <a:effectLst/>
                          <a:latin typeface="Calibri" panose="020F0502020204030204" pitchFamily="34" charset="0"/>
                        </a:rPr>
                        <a:t>34</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10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1</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23</a:t>
                      </a:r>
                    </a:p>
                  </a:txBody>
                  <a:tcPr marL="9525" marR="9525" marT="9525" marB="0" anchor="b"/>
                </a:tc>
                <a:extLst>
                  <a:ext uri="{0D108BD9-81ED-4DB2-BD59-A6C34878D82A}">
                    <a16:rowId xmlns:a16="http://schemas.microsoft.com/office/drawing/2014/main" val="480597874"/>
                  </a:ext>
                </a:extLst>
              </a:tr>
              <a:tr h="260985">
                <a:tc>
                  <a:txBody>
                    <a:bodyPr/>
                    <a:lstStyle/>
                    <a:p>
                      <a:pPr algn="l" fontAlgn="b"/>
                      <a:r>
                        <a:rPr lang="sv-SE" sz="1600" b="0" i="0" u="none" strike="noStrike" dirty="0">
                          <a:solidFill>
                            <a:srgbClr val="000000"/>
                          </a:solidFill>
                          <a:effectLst/>
                          <a:latin typeface="Calibri" panose="020F0502020204030204" pitchFamily="34" charset="0"/>
                        </a:rPr>
                        <a:t>X Fiktiv vårdcentral utanför VGR</a:t>
                      </a:r>
                    </a:p>
                  </a:txBody>
                  <a:tcPr marL="6350" marR="6350" marT="6350"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extLst>
                  <a:ext uri="{0D108BD9-81ED-4DB2-BD59-A6C34878D82A}">
                    <a16:rowId xmlns:a16="http://schemas.microsoft.com/office/drawing/2014/main" val="169902452"/>
                  </a:ext>
                </a:extLst>
              </a:tr>
              <a:tr h="166942">
                <a:tc>
                  <a:txBody>
                    <a:bodyPr/>
                    <a:lstStyle/>
                    <a:p>
                      <a:pPr algn="l" fontAlgn="b"/>
                      <a:r>
                        <a:rPr lang="sv-SE" sz="1600" b="1" i="0" u="none" strike="noStrike" dirty="0">
                          <a:solidFill>
                            <a:srgbClr val="000000"/>
                          </a:solidFill>
                          <a:effectLst/>
                          <a:latin typeface="Calibri" panose="020F0502020204030204" pitchFamily="34" charset="0"/>
                        </a:rPr>
                        <a:t>Totalt Primärvård</a:t>
                      </a:r>
                    </a:p>
                  </a:txBody>
                  <a:tcPr marL="6350" marR="6350" marT="6350" marB="0" anchor="b"/>
                </a:tc>
                <a:tc>
                  <a:txBody>
                    <a:bodyPr/>
                    <a:lstStyle/>
                    <a:p>
                      <a:pPr algn="ctr" fontAlgn="b"/>
                      <a:r>
                        <a:rPr lang="sv-SE" sz="1600" b="1" i="0" u="none" strike="noStrike">
                          <a:solidFill>
                            <a:srgbClr val="000000"/>
                          </a:solidFill>
                          <a:effectLst/>
                          <a:latin typeface="Calibri" panose="020F0502020204030204" pitchFamily="34" charset="0"/>
                        </a:rPr>
                        <a:t>287</a:t>
                      </a:r>
                    </a:p>
                  </a:txBody>
                  <a:tcPr marL="9525" marR="9525" marT="9525" marB="0" anchor="b"/>
                </a:tc>
                <a:tc>
                  <a:txBody>
                    <a:bodyPr/>
                    <a:lstStyle/>
                    <a:p>
                      <a:pPr algn="ctr" fontAlgn="b"/>
                      <a:r>
                        <a:rPr lang="sv-SE" sz="1600" b="1" i="0" u="none" strike="noStrike">
                          <a:solidFill>
                            <a:srgbClr val="000000"/>
                          </a:solidFill>
                          <a:effectLst/>
                          <a:latin typeface="Calibri" panose="020F0502020204030204" pitchFamily="34" charset="0"/>
                        </a:rPr>
                        <a:t>112</a:t>
                      </a:r>
                    </a:p>
                  </a:txBody>
                  <a:tcPr marL="9525" marR="9525" marT="9525" marB="0" anchor="b"/>
                </a:tc>
                <a:tc>
                  <a:txBody>
                    <a:bodyPr/>
                    <a:lstStyle/>
                    <a:p>
                      <a:pPr algn="ctr" fontAlgn="b"/>
                      <a:r>
                        <a:rPr lang="sv-SE" sz="1600" b="1" i="0" u="none" strike="noStrike">
                          <a:solidFill>
                            <a:srgbClr val="000000"/>
                          </a:solidFill>
                          <a:effectLst/>
                          <a:latin typeface="Calibri" panose="020F0502020204030204" pitchFamily="34" charset="0"/>
                        </a:rPr>
                        <a:t>37</a:t>
                      </a:r>
                    </a:p>
                  </a:txBody>
                  <a:tcPr marL="9525" marR="9525" marT="9525" marB="0" anchor="b"/>
                </a:tc>
                <a:tc>
                  <a:txBody>
                    <a:bodyPr/>
                    <a:lstStyle/>
                    <a:p>
                      <a:pPr algn="ctr" fontAlgn="b"/>
                      <a:r>
                        <a:rPr lang="sv-SE" sz="1600" b="1" i="0" u="none" strike="noStrike" dirty="0">
                          <a:solidFill>
                            <a:srgbClr val="000000"/>
                          </a:solidFill>
                          <a:effectLst/>
                          <a:latin typeface="Calibri" panose="020F0502020204030204" pitchFamily="34" charset="0"/>
                        </a:rPr>
                        <a:t>141</a:t>
                      </a:r>
                    </a:p>
                  </a:txBody>
                  <a:tcPr marL="9525" marR="9525" marT="9525" marB="0" anchor="b"/>
                </a:tc>
                <a:extLst>
                  <a:ext uri="{0D108BD9-81ED-4DB2-BD59-A6C34878D82A}">
                    <a16:rowId xmlns:a16="http://schemas.microsoft.com/office/drawing/2014/main" val="571604241"/>
                  </a:ext>
                </a:extLst>
              </a:tr>
            </a:tbl>
          </a:graphicData>
        </a:graphic>
      </p:graphicFrame>
      <p:cxnSp>
        <p:nvCxnSpPr>
          <p:cNvPr id="7" name="Rak pilkoppling 6" descr="Pil pekar på exempel">
            <a:extLst>
              <a:ext uri="{FF2B5EF4-FFF2-40B4-BE49-F238E27FC236}">
                <a16:creationId xmlns:a16="http://schemas.microsoft.com/office/drawing/2014/main" id="{3EAB0A74-85CC-418C-BA72-1845A632666F}"/>
              </a:ext>
            </a:extLst>
          </p:cNvPr>
          <p:cNvCxnSpPr>
            <a:cxnSpLocks/>
            <a:stCxn id="3" idx="1"/>
          </p:cNvCxnSpPr>
          <p:nvPr/>
        </p:nvCxnSpPr>
        <p:spPr>
          <a:xfrm flipH="1" flipV="1">
            <a:off x="6934201" y="4446620"/>
            <a:ext cx="2432064" cy="439891"/>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graphicFrame>
        <p:nvGraphicFramePr>
          <p:cNvPr id="10" name="Tabell 9">
            <a:extLst>
              <a:ext uri="{FF2B5EF4-FFF2-40B4-BE49-F238E27FC236}">
                <a16:creationId xmlns:a16="http://schemas.microsoft.com/office/drawing/2014/main" id="{0F909BEC-8212-48AC-8B6B-480CFEEB3032}"/>
              </a:ext>
            </a:extLst>
          </p:cNvPr>
          <p:cNvGraphicFramePr>
            <a:graphicFrameLocks noGrp="1"/>
          </p:cNvGraphicFramePr>
          <p:nvPr>
            <p:extLst>
              <p:ext uri="{D42A27DB-BD31-4B8C-83A1-F6EECF244321}">
                <p14:modId xmlns:p14="http://schemas.microsoft.com/office/powerpoint/2010/main" val="3313856973"/>
              </p:ext>
            </p:extLst>
          </p:nvPr>
        </p:nvGraphicFramePr>
        <p:xfrm>
          <a:off x="1841295" y="1275807"/>
          <a:ext cx="7168890" cy="2077085"/>
        </p:xfrm>
        <a:graphic>
          <a:graphicData uri="http://schemas.openxmlformats.org/drawingml/2006/table">
            <a:tbl>
              <a:tblPr firstRow="1">
                <a:tableStyleId>{5C22544A-7EE6-4342-B048-85BDC9FD1C3A}</a:tableStyleId>
              </a:tblPr>
              <a:tblGrid>
                <a:gridCol w="3233198">
                  <a:extLst>
                    <a:ext uri="{9D8B030D-6E8A-4147-A177-3AD203B41FA5}">
                      <a16:colId xmlns:a16="http://schemas.microsoft.com/office/drawing/2014/main" val="724685499"/>
                    </a:ext>
                  </a:extLst>
                </a:gridCol>
                <a:gridCol w="936728">
                  <a:extLst>
                    <a:ext uri="{9D8B030D-6E8A-4147-A177-3AD203B41FA5}">
                      <a16:colId xmlns:a16="http://schemas.microsoft.com/office/drawing/2014/main" val="1940178427"/>
                    </a:ext>
                  </a:extLst>
                </a:gridCol>
                <a:gridCol w="1051586">
                  <a:extLst>
                    <a:ext uri="{9D8B030D-6E8A-4147-A177-3AD203B41FA5}">
                      <a16:colId xmlns:a16="http://schemas.microsoft.com/office/drawing/2014/main" val="1595515006"/>
                    </a:ext>
                  </a:extLst>
                </a:gridCol>
                <a:gridCol w="1025912">
                  <a:extLst>
                    <a:ext uri="{9D8B030D-6E8A-4147-A177-3AD203B41FA5}">
                      <a16:colId xmlns:a16="http://schemas.microsoft.com/office/drawing/2014/main" val="1097804502"/>
                    </a:ext>
                  </a:extLst>
                </a:gridCol>
                <a:gridCol w="921466">
                  <a:extLst>
                    <a:ext uri="{9D8B030D-6E8A-4147-A177-3AD203B41FA5}">
                      <a16:colId xmlns:a16="http://schemas.microsoft.com/office/drawing/2014/main" val="87448795"/>
                    </a:ext>
                  </a:extLst>
                </a:gridCol>
              </a:tblGrid>
              <a:tr h="226805">
                <a:tc>
                  <a:txBody>
                    <a:bodyPr/>
                    <a:lstStyle/>
                    <a:p>
                      <a:pPr algn="l" fontAlgn="b"/>
                      <a:r>
                        <a:rPr lang="sv-SE" sz="1600" b="1" i="0" u="none" strike="noStrike" dirty="0">
                          <a:solidFill>
                            <a:schemeClr val="bg1"/>
                          </a:solidFill>
                          <a:effectLst/>
                          <a:latin typeface="Calibri" panose="020F0502020204030204" pitchFamily="34" charset="0"/>
                        </a:rPr>
                        <a:t>Per sjukhus</a:t>
                      </a:r>
                    </a:p>
                  </a:txBody>
                  <a:tcPr marL="6350" marR="6350" marT="6350" marB="0" anchor="b"/>
                </a:tc>
                <a:tc>
                  <a:txBody>
                    <a:bodyPr/>
                    <a:lstStyle/>
                    <a:p>
                      <a:pPr algn="l" fontAlgn="b"/>
                      <a:r>
                        <a:rPr lang="sv-SE" sz="1600" b="1" i="0" u="none" strike="noStrike" dirty="0">
                          <a:solidFill>
                            <a:schemeClr val="bg1"/>
                          </a:solidFill>
                          <a:effectLst/>
                          <a:latin typeface="Calibri" panose="020F0502020204030204" pitchFamily="34" charset="0"/>
                        </a:rPr>
                        <a:t>Påbörjade</a:t>
                      </a:r>
                    </a:p>
                  </a:txBody>
                  <a:tcPr marL="6350" marR="6350" marT="6350" marB="0" anchor="b"/>
                </a:tc>
                <a:tc>
                  <a:txBody>
                    <a:bodyPr/>
                    <a:lstStyle/>
                    <a:p>
                      <a:pPr algn="l" fontAlgn="b"/>
                      <a:r>
                        <a:rPr lang="sv-SE" sz="1600" b="1" i="0" u="none" strike="noStrike" dirty="0">
                          <a:solidFill>
                            <a:schemeClr val="bg1"/>
                          </a:solidFill>
                          <a:effectLst/>
                          <a:latin typeface="Calibri" panose="020F0502020204030204" pitchFamily="34" charset="0"/>
                        </a:rPr>
                        <a:t>Upprättade</a:t>
                      </a:r>
                    </a:p>
                  </a:txBody>
                  <a:tcPr marL="6350" marR="6350" marT="6350" marB="0" anchor="b"/>
                </a:tc>
                <a:tc>
                  <a:txBody>
                    <a:bodyPr/>
                    <a:lstStyle/>
                    <a:p>
                      <a:pPr algn="l" fontAlgn="b"/>
                      <a:r>
                        <a:rPr lang="sv-SE" sz="1600" b="1" i="0" u="none" strike="noStrike" dirty="0">
                          <a:solidFill>
                            <a:schemeClr val="bg1"/>
                          </a:solidFill>
                          <a:effectLst/>
                          <a:latin typeface="Calibri" panose="020F0502020204030204" pitchFamily="34" charset="0"/>
                        </a:rPr>
                        <a:t>Uppföljda</a:t>
                      </a:r>
                    </a:p>
                  </a:txBody>
                  <a:tcPr marL="6350" marR="6350" marT="6350" marB="0" anchor="b"/>
                </a:tc>
                <a:tc>
                  <a:txBody>
                    <a:bodyPr/>
                    <a:lstStyle/>
                    <a:p>
                      <a:pPr algn="l" fontAlgn="b"/>
                      <a:r>
                        <a:rPr lang="sv-SE" sz="1600" b="1" i="0" u="none" strike="noStrike" dirty="0">
                          <a:solidFill>
                            <a:schemeClr val="bg1"/>
                          </a:solidFill>
                          <a:effectLst/>
                          <a:latin typeface="Calibri" panose="020F0502020204030204" pitchFamily="34" charset="0"/>
                        </a:rPr>
                        <a:t>Avslutade</a:t>
                      </a:r>
                    </a:p>
                  </a:txBody>
                  <a:tcPr marL="6350" marR="6350" marT="6350" marB="0" anchor="b"/>
                </a:tc>
                <a:extLst>
                  <a:ext uri="{0D108BD9-81ED-4DB2-BD59-A6C34878D82A}">
                    <a16:rowId xmlns:a16="http://schemas.microsoft.com/office/drawing/2014/main" val="3775759780"/>
                  </a:ext>
                </a:extLst>
              </a:tr>
              <a:tr h="260985">
                <a:tc>
                  <a:txBody>
                    <a:bodyPr/>
                    <a:lstStyle/>
                    <a:p>
                      <a:pPr algn="l" fontAlgn="b"/>
                      <a:r>
                        <a:rPr lang="sv-SE" sz="1600" b="0" i="0" u="none" strike="noStrike" dirty="0">
                          <a:solidFill>
                            <a:srgbClr val="000000"/>
                          </a:solidFill>
                          <a:effectLst/>
                          <a:latin typeface="Calibri" panose="020F0502020204030204" pitchFamily="34" charset="0"/>
                        </a:rPr>
                        <a:t>Alingsås Lasarett</a:t>
                      </a:r>
                    </a:p>
                  </a:txBody>
                  <a:tcPr marL="6350" marR="6350" marT="6350" marB="0" anchor="b"/>
                </a:tc>
                <a:tc>
                  <a:txBody>
                    <a:bodyPr/>
                    <a:lstStyle/>
                    <a:p>
                      <a:pPr algn="ctr" fontAlgn="b"/>
                      <a:r>
                        <a:rPr lang="sv-SE" sz="1600" b="0" i="0" u="none" strike="noStrike" dirty="0">
                          <a:solidFill>
                            <a:srgbClr val="000000"/>
                          </a:solidFill>
                          <a:effectLst/>
                          <a:latin typeface="Calibri" panose="020F0502020204030204" pitchFamily="34" charset="0"/>
                        </a:rPr>
                        <a:t>1</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extLst>
                  <a:ext uri="{0D108BD9-81ED-4DB2-BD59-A6C34878D82A}">
                    <a16:rowId xmlns:a16="http://schemas.microsoft.com/office/drawing/2014/main" val="3704487267"/>
                  </a:ext>
                </a:extLst>
              </a:tr>
              <a:tr h="260985">
                <a:tc>
                  <a:txBody>
                    <a:bodyPr/>
                    <a:lstStyle/>
                    <a:p>
                      <a:pPr algn="l" fontAlgn="b"/>
                      <a:r>
                        <a:rPr lang="sv-SE" sz="1600" b="0" i="0" u="none" strike="noStrike" dirty="0">
                          <a:solidFill>
                            <a:srgbClr val="000000"/>
                          </a:solidFill>
                          <a:effectLst/>
                          <a:latin typeface="Calibri" panose="020F0502020204030204" pitchFamily="34" charset="0"/>
                        </a:rPr>
                        <a:t>Kungälvs Sjukhus</a:t>
                      </a:r>
                    </a:p>
                  </a:txBody>
                  <a:tcPr marL="6350" marR="6350" marT="6350" marB="0" anchor="b"/>
                </a:tc>
                <a:tc>
                  <a:txBody>
                    <a:bodyPr/>
                    <a:lstStyle/>
                    <a:p>
                      <a:pPr algn="ctr" fontAlgn="b"/>
                      <a:r>
                        <a:rPr lang="sv-SE" sz="1600" b="0" i="0" u="none" strike="noStrike">
                          <a:solidFill>
                            <a:srgbClr val="000000"/>
                          </a:solidFill>
                          <a:effectLst/>
                          <a:latin typeface="Calibri" panose="020F0502020204030204" pitchFamily="34" charset="0"/>
                        </a:rPr>
                        <a:t>8</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1</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1</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3</a:t>
                      </a:r>
                    </a:p>
                  </a:txBody>
                  <a:tcPr marL="9525" marR="9525" marT="9525" marB="0" anchor="b"/>
                </a:tc>
                <a:extLst>
                  <a:ext uri="{0D108BD9-81ED-4DB2-BD59-A6C34878D82A}">
                    <a16:rowId xmlns:a16="http://schemas.microsoft.com/office/drawing/2014/main" val="626047669"/>
                  </a:ext>
                </a:extLst>
              </a:tr>
              <a:tr h="260985">
                <a:tc>
                  <a:txBody>
                    <a:bodyPr/>
                    <a:lstStyle/>
                    <a:p>
                      <a:pPr algn="l" fontAlgn="b"/>
                      <a:r>
                        <a:rPr lang="sv-SE" sz="1600" b="0" i="0" u="none" strike="noStrike" dirty="0">
                          <a:solidFill>
                            <a:srgbClr val="000000"/>
                          </a:solidFill>
                          <a:effectLst/>
                          <a:latin typeface="Calibri" panose="020F0502020204030204" pitchFamily="34" charset="0"/>
                        </a:rPr>
                        <a:t>NU-sjukvården</a:t>
                      </a:r>
                    </a:p>
                  </a:txBody>
                  <a:tcPr marL="6350" marR="6350" marT="6350" marB="0" anchor="b"/>
                </a:tc>
                <a:tc>
                  <a:txBody>
                    <a:bodyPr/>
                    <a:lstStyle/>
                    <a:p>
                      <a:pPr algn="ctr" fontAlgn="b"/>
                      <a:r>
                        <a:rPr lang="sv-SE" sz="1600" b="0" i="0" u="none" strike="noStrike">
                          <a:solidFill>
                            <a:srgbClr val="000000"/>
                          </a:solidFill>
                          <a:effectLst/>
                          <a:latin typeface="Calibri" panose="020F0502020204030204" pitchFamily="34" charset="0"/>
                        </a:rPr>
                        <a:t>31</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7</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3</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5</a:t>
                      </a:r>
                    </a:p>
                  </a:txBody>
                  <a:tcPr marL="9525" marR="9525" marT="9525" marB="0" anchor="b"/>
                </a:tc>
                <a:extLst>
                  <a:ext uri="{0D108BD9-81ED-4DB2-BD59-A6C34878D82A}">
                    <a16:rowId xmlns:a16="http://schemas.microsoft.com/office/drawing/2014/main" val="1767229673"/>
                  </a:ext>
                </a:extLst>
              </a:tr>
              <a:tr h="260985">
                <a:tc>
                  <a:txBody>
                    <a:bodyPr/>
                    <a:lstStyle/>
                    <a:p>
                      <a:pPr algn="l" fontAlgn="b"/>
                      <a:r>
                        <a:rPr lang="sv-SE" sz="1600" b="0" i="0" u="none" strike="noStrike" dirty="0">
                          <a:solidFill>
                            <a:srgbClr val="000000"/>
                          </a:solidFill>
                          <a:effectLst/>
                          <a:latin typeface="Calibri" panose="020F0502020204030204" pitchFamily="34" charset="0"/>
                        </a:rPr>
                        <a:t>Sahlgrenska Universitetssjukhus</a:t>
                      </a:r>
                    </a:p>
                  </a:txBody>
                  <a:tcPr marL="6350" marR="6350" marT="6350" marB="0" anchor="b"/>
                </a:tc>
                <a:tc>
                  <a:txBody>
                    <a:bodyPr/>
                    <a:lstStyle/>
                    <a:p>
                      <a:pPr algn="ctr" fontAlgn="b"/>
                      <a:r>
                        <a:rPr lang="sv-SE" sz="1600" b="0" i="0" u="none" strike="noStrike">
                          <a:solidFill>
                            <a:srgbClr val="000000"/>
                          </a:solidFill>
                          <a:effectLst/>
                          <a:latin typeface="Calibri" panose="020F0502020204030204" pitchFamily="34" charset="0"/>
                        </a:rPr>
                        <a:t>26</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6</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6</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14</a:t>
                      </a:r>
                    </a:p>
                  </a:txBody>
                  <a:tcPr marL="9525" marR="9525" marT="9525" marB="0" anchor="b"/>
                </a:tc>
                <a:extLst>
                  <a:ext uri="{0D108BD9-81ED-4DB2-BD59-A6C34878D82A}">
                    <a16:rowId xmlns:a16="http://schemas.microsoft.com/office/drawing/2014/main" val="3394770221"/>
                  </a:ext>
                </a:extLst>
              </a:tr>
              <a:tr h="260985">
                <a:tc>
                  <a:txBody>
                    <a:bodyPr/>
                    <a:lstStyle/>
                    <a:p>
                      <a:pPr algn="l" fontAlgn="b"/>
                      <a:r>
                        <a:rPr lang="sv-SE" sz="1600" b="0" i="0" u="none" strike="noStrike" dirty="0">
                          <a:solidFill>
                            <a:srgbClr val="000000"/>
                          </a:solidFill>
                          <a:effectLst/>
                          <a:latin typeface="Calibri" panose="020F0502020204030204" pitchFamily="34" charset="0"/>
                        </a:rPr>
                        <a:t>Skaraborgs sjukhus</a:t>
                      </a:r>
                    </a:p>
                  </a:txBody>
                  <a:tcPr marL="6350" marR="6350" marT="6350" marB="0" anchor="b"/>
                </a:tc>
                <a:tc>
                  <a:txBody>
                    <a:bodyPr/>
                    <a:lstStyle/>
                    <a:p>
                      <a:pPr algn="ctr" fontAlgn="b"/>
                      <a:r>
                        <a:rPr lang="sv-SE" sz="1600" b="0" i="0" u="none" strike="noStrike">
                          <a:solidFill>
                            <a:srgbClr val="000000"/>
                          </a:solidFill>
                          <a:effectLst/>
                          <a:latin typeface="Calibri" panose="020F0502020204030204" pitchFamily="34" charset="0"/>
                        </a:rPr>
                        <a:t>19</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1</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2</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5</a:t>
                      </a:r>
                    </a:p>
                  </a:txBody>
                  <a:tcPr marL="9525" marR="9525" marT="9525" marB="0" anchor="b"/>
                </a:tc>
                <a:extLst>
                  <a:ext uri="{0D108BD9-81ED-4DB2-BD59-A6C34878D82A}">
                    <a16:rowId xmlns:a16="http://schemas.microsoft.com/office/drawing/2014/main" val="2173444609"/>
                  </a:ext>
                </a:extLst>
              </a:tr>
              <a:tr h="260985">
                <a:tc>
                  <a:txBody>
                    <a:bodyPr/>
                    <a:lstStyle/>
                    <a:p>
                      <a:pPr algn="l" fontAlgn="b"/>
                      <a:r>
                        <a:rPr lang="sv-SE" sz="1600" b="0" i="0" u="none" strike="noStrike" dirty="0">
                          <a:solidFill>
                            <a:srgbClr val="000000"/>
                          </a:solidFill>
                          <a:effectLst/>
                          <a:latin typeface="Calibri" panose="020F0502020204030204" pitchFamily="34" charset="0"/>
                        </a:rPr>
                        <a:t>Södra Älvsborgs Sjukhus</a:t>
                      </a:r>
                    </a:p>
                  </a:txBody>
                  <a:tcPr marL="6350" marR="6350" marT="6350" marB="0" anchor="b"/>
                </a:tc>
                <a:tc>
                  <a:txBody>
                    <a:bodyPr/>
                    <a:lstStyle/>
                    <a:p>
                      <a:pPr algn="ctr" fontAlgn="b"/>
                      <a:r>
                        <a:rPr lang="sv-SE" sz="1600" b="0" i="0" u="none" strike="noStrike">
                          <a:solidFill>
                            <a:srgbClr val="000000"/>
                          </a:solidFill>
                          <a:effectLst/>
                          <a:latin typeface="Calibri" panose="020F0502020204030204" pitchFamily="34" charset="0"/>
                        </a:rPr>
                        <a:t>31</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9</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8</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28</a:t>
                      </a:r>
                    </a:p>
                  </a:txBody>
                  <a:tcPr marL="9525" marR="9525" marT="9525" marB="0" anchor="b"/>
                </a:tc>
                <a:extLst>
                  <a:ext uri="{0D108BD9-81ED-4DB2-BD59-A6C34878D82A}">
                    <a16:rowId xmlns:a16="http://schemas.microsoft.com/office/drawing/2014/main" val="480597874"/>
                  </a:ext>
                </a:extLst>
              </a:tr>
              <a:tr h="260985">
                <a:tc>
                  <a:txBody>
                    <a:bodyPr/>
                    <a:lstStyle/>
                    <a:p>
                      <a:pPr algn="l" fontAlgn="b"/>
                      <a:r>
                        <a:rPr lang="sv-SE" sz="1600" b="1" i="0" u="none" strike="noStrike" dirty="0">
                          <a:solidFill>
                            <a:srgbClr val="000000"/>
                          </a:solidFill>
                          <a:effectLst/>
                          <a:latin typeface="Calibri" panose="020F0502020204030204" pitchFamily="34" charset="0"/>
                        </a:rPr>
                        <a:t>Totalt sjukhus</a:t>
                      </a:r>
                    </a:p>
                  </a:txBody>
                  <a:tcPr marL="6350" marR="6350" marT="6350" marB="0" anchor="b"/>
                </a:tc>
                <a:tc>
                  <a:txBody>
                    <a:bodyPr/>
                    <a:lstStyle/>
                    <a:p>
                      <a:pPr algn="ctr" fontAlgn="b"/>
                      <a:r>
                        <a:rPr lang="sv-SE" sz="1600" b="1" i="0" u="none" strike="noStrike">
                          <a:solidFill>
                            <a:srgbClr val="000000"/>
                          </a:solidFill>
                          <a:effectLst/>
                          <a:latin typeface="Calibri" panose="020F0502020204030204" pitchFamily="34" charset="0"/>
                        </a:rPr>
                        <a:t>116</a:t>
                      </a:r>
                    </a:p>
                  </a:txBody>
                  <a:tcPr marL="9525" marR="9525" marT="9525" marB="0" anchor="b"/>
                </a:tc>
                <a:tc>
                  <a:txBody>
                    <a:bodyPr/>
                    <a:lstStyle/>
                    <a:p>
                      <a:pPr algn="ctr" fontAlgn="b"/>
                      <a:r>
                        <a:rPr lang="sv-SE" sz="1600" b="1" i="0" u="none" strike="noStrike">
                          <a:solidFill>
                            <a:srgbClr val="000000"/>
                          </a:solidFill>
                          <a:effectLst/>
                          <a:latin typeface="Calibri" panose="020F0502020204030204" pitchFamily="34" charset="0"/>
                        </a:rPr>
                        <a:t>24</a:t>
                      </a:r>
                    </a:p>
                  </a:txBody>
                  <a:tcPr marL="9525" marR="9525" marT="9525" marB="0" anchor="b"/>
                </a:tc>
                <a:tc>
                  <a:txBody>
                    <a:bodyPr/>
                    <a:lstStyle/>
                    <a:p>
                      <a:pPr algn="ctr" fontAlgn="b"/>
                      <a:r>
                        <a:rPr lang="sv-SE" sz="1600" b="1" i="0" u="none" strike="noStrike">
                          <a:solidFill>
                            <a:srgbClr val="000000"/>
                          </a:solidFill>
                          <a:effectLst/>
                          <a:latin typeface="Calibri" panose="020F0502020204030204" pitchFamily="34" charset="0"/>
                        </a:rPr>
                        <a:t>20</a:t>
                      </a:r>
                    </a:p>
                  </a:txBody>
                  <a:tcPr marL="9525" marR="9525" marT="9525" marB="0" anchor="b"/>
                </a:tc>
                <a:tc>
                  <a:txBody>
                    <a:bodyPr/>
                    <a:lstStyle/>
                    <a:p>
                      <a:pPr algn="ctr" fontAlgn="b"/>
                      <a:r>
                        <a:rPr lang="sv-SE" sz="1600" b="1" i="0" u="none" strike="noStrike" dirty="0">
                          <a:solidFill>
                            <a:srgbClr val="000000"/>
                          </a:solidFill>
                          <a:effectLst/>
                          <a:latin typeface="Calibri" panose="020F0502020204030204" pitchFamily="34" charset="0"/>
                        </a:rPr>
                        <a:t>55</a:t>
                      </a:r>
                    </a:p>
                  </a:txBody>
                  <a:tcPr marL="9525" marR="9525" marT="9525" marB="0" anchor="b"/>
                </a:tc>
                <a:extLst>
                  <a:ext uri="{0D108BD9-81ED-4DB2-BD59-A6C34878D82A}">
                    <a16:rowId xmlns:a16="http://schemas.microsoft.com/office/drawing/2014/main" val="169902452"/>
                  </a:ext>
                </a:extLst>
              </a:tr>
            </a:tbl>
          </a:graphicData>
        </a:graphic>
      </p:graphicFrame>
      <p:sp>
        <p:nvSpPr>
          <p:cNvPr id="6" name="Rubrik 1">
            <a:extLst>
              <a:ext uri="{FF2B5EF4-FFF2-40B4-BE49-F238E27FC236}">
                <a16:creationId xmlns:a16="http://schemas.microsoft.com/office/drawing/2014/main" id="{410F0EBB-4D31-416F-ADCC-9866E32674A8}"/>
              </a:ext>
            </a:extLst>
          </p:cNvPr>
          <p:cNvSpPr>
            <a:spLocks noGrp="1"/>
          </p:cNvSpPr>
          <p:nvPr>
            <p:ph type="title"/>
          </p:nvPr>
        </p:nvSpPr>
        <p:spPr>
          <a:xfrm>
            <a:off x="1367147" y="141532"/>
            <a:ext cx="10515600" cy="1325563"/>
          </a:xfrm>
        </p:spPr>
        <p:txBody>
          <a:bodyPr>
            <a:normAutofit/>
          </a:bodyPr>
          <a:lstStyle/>
          <a:p>
            <a:r>
              <a:rPr lang="sv-SE" sz="3600" dirty="0">
                <a:latin typeface="Calibri" panose="020F0502020204030204" pitchFamily="34" charset="0"/>
                <a:ea typeface="Calibri" panose="020F0502020204030204" pitchFamily="34" charset="0"/>
                <a:cs typeface="Times New Roman" panose="02020603050405020304" pitchFamily="18" charset="0"/>
              </a:rPr>
              <a:t>Samordnad individuell plan (SIP)</a:t>
            </a:r>
            <a:r>
              <a:rPr lang="sv-SE" sz="2800" dirty="0">
                <a:latin typeface="Calibri" panose="020F0502020204030204" pitchFamily="34" charset="0"/>
                <a:ea typeface="Calibri" panose="020F0502020204030204" pitchFamily="34" charset="0"/>
                <a:cs typeface="Times New Roman" panose="02020603050405020304" pitchFamily="18" charset="0"/>
              </a:rPr>
              <a:t> – mars 2023</a:t>
            </a:r>
            <a:br>
              <a:rPr lang="sv-SE" dirty="0"/>
            </a:br>
            <a:endParaRPr lang="sv-SE" dirty="0"/>
          </a:p>
        </p:txBody>
      </p:sp>
      <p:sp>
        <p:nvSpPr>
          <p:cNvPr id="3" name="textruta 2">
            <a:extLst>
              <a:ext uri="{FF2B5EF4-FFF2-40B4-BE49-F238E27FC236}">
                <a16:creationId xmlns:a16="http://schemas.microsoft.com/office/drawing/2014/main" id="{E083DC94-3BFE-4E7F-BEAE-331EC457E278}"/>
              </a:ext>
            </a:extLst>
          </p:cNvPr>
          <p:cNvSpPr txBox="1"/>
          <p:nvPr/>
        </p:nvSpPr>
        <p:spPr>
          <a:xfrm>
            <a:off x="9366265" y="4586429"/>
            <a:ext cx="2516482" cy="600164"/>
          </a:xfrm>
          <a:prstGeom prst="rect">
            <a:avLst/>
          </a:prstGeom>
          <a:noFill/>
        </p:spPr>
        <p:txBody>
          <a:bodyPr wrap="square" rtlCol="0">
            <a:spAutoFit/>
          </a:bodyPr>
          <a:lstStyle/>
          <a:p>
            <a:r>
              <a:rPr lang="sv-SE" sz="1100" b="1" dirty="0"/>
              <a:t>Exempel: Primärvården</a:t>
            </a:r>
            <a:r>
              <a:rPr lang="sv-SE" sz="1100" dirty="0"/>
              <a:t> inom </a:t>
            </a:r>
            <a:r>
              <a:rPr lang="sv-SE" sz="1100" b="1" dirty="0"/>
              <a:t>Fyrbodal </a:t>
            </a:r>
            <a:r>
              <a:rPr lang="sv-SE" sz="1100" dirty="0"/>
              <a:t>har varit part i  </a:t>
            </a:r>
            <a:r>
              <a:rPr lang="sv-SE" sz="1100" b="1" dirty="0"/>
              <a:t>26 upprättade </a:t>
            </a:r>
            <a:r>
              <a:rPr lang="sv-SE" sz="1100" dirty="0" err="1"/>
              <a:t>SIPar</a:t>
            </a:r>
            <a:r>
              <a:rPr lang="sv-SE" sz="1100" dirty="0"/>
              <a:t> under </a:t>
            </a:r>
            <a:r>
              <a:rPr lang="sv-SE" sz="1100" b="1" dirty="0"/>
              <a:t>mars </a:t>
            </a:r>
            <a:r>
              <a:rPr lang="sv-SE" sz="1100" dirty="0"/>
              <a:t>i SAMSA</a:t>
            </a:r>
          </a:p>
        </p:txBody>
      </p:sp>
    </p:spTree>
    <p:extLst>
      <p:ext uri="{BB962C8B-B14F-4D97-AF65-F5344CB8AC3E}">
        <p14:creationId xmlns:p14="http://schemas.microsoft.com/office/powerpoint/2010/main" val="17106942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ell 4">
            <a:extLst>
              <a:ext uri="{FF2B5EF4-FFF2-40B4-BE49-F238E27FC236}">
                <a16:creationId xmlns:a16="http://schemas.microsoft.com/office/drawing/2014/main" id="{D758A5BF-B5B6-4CF4-84F0-184226E79F94}"/>
              </a:ext>
            </a:extLst>
          </p:cNvPr>
          <p:cNvGraphicFramePr>
            <a:graphicFrameLocks noGrp="1"/>
          </p:cNvGraphicFramePr>
          <p:nvPr>
            <p:extLst>
              <p:ext uri="{D42A27DB-BD31-4B8C-83A1-F6EECF244321}">
                <p14:modId xmlns:p14="http://schemas.microsoft.com/office/powerpoint/2010/main" val="581378602"/>
              </p:ext>
            </p:extLst>
          </p:nvPr>
        </p:nvGraphicFramePr>
        <p:xfrm>
          <a:off x="3636000" y="5483259"/>
          <a:ext cx="5325327" cy="503555"/>
        </p:xfrm>
        <a:graphic>
          <a:graphicData uri="http://schemas.openxmlformats.org/drawingml/2006/table">
            <a:tbl>
              <a:tblPr firstRow="1">
                <a:tableStyleId>{5C22544A-7EE6-4342-B048-85BDC9FD1C3A}</a:tableStyleId>
              </a:tblPr>
              <a:tblGrid>
                <a:gridCol w="1444702">
                  <a:extLst>
                    <a:ext uri="{9D8B030D-6E8A-4147-A177-3AD203B41FA5}">
                      <a16:colId xmlns:a16="http://schemas.microsoft.com/office/drawing/2014/main" val="456088146"/>
                    </a:ext>
                  </a:extLst>
                </a:gridCol>
                <a:gridCol w="959005">
                  <a:extLst>
                    <a:ext uri="{9D8B030D-6E8A-4147-A177-3AD203B41FA5}">
                      <a16:colId xmlns:a16="http://schemas.microsoft.com/office/drawing/2014/main" val="1709357333"/>
                    </a:ext>
                  </a:extLst>
                </a:gridCol>
                <a:gridCol w="1070517">
                  <a:extLst>
                    <a:ext uri="{9D8B030D-6E8A-4147-A177-3AD203B41FA5}">
                      <a16:colId xmlns:a16="http://schemas.microsoft.com/office/drawing/2014/main" val="1285777015"/>
                    </a:ext>
                  </a:extLst>
                </a:gridCol>
                <a:gridCol w="914400">
                  <a:extLst>
                    <a:ext uri="{9D8B030D-6E8A-4147-A177-3AD203B41FA5}">
                      <a16:colId xmlns:a16="http://schemas.microsoft.com/office/drawing/2014/main" val="378212006"/>
                    </a:ext>
                  </a:extLst>
                </a:gridCol>
                <a:gridCol w="936703">
                  <a:extLst>
                    <a:ext uri="{9D8B030D-6E8A-4147-A177-3AD203B41FA5}">
                      <a16:colId xmlns:a16="http://schemas.microsoft.com/office/drawing/2014/main" val="3913886742"/>
                    </a:ext>
                  </a:extLst>
                </a:gridCol>
              </a:tblGrid>
              <a:tr h="102004">
                <a:tc>
                  <a:txBody>
                    <a:bodyPr/>
                    <a:lstStyle/>
                    <a:p>
                      <a:pPr algn="l" fontAlgn="b"/>
                      <a:endParaRPr lang="sv-SE" sz="1600" b="1" i="0" u="none" strike="noStrike" dirty="0">
                        <a:solidFill>
                          <a:schemeClr val="bg1"/>
                        </a:solidFill>
                        <a:effectLst/>
                        <a:latin typeface="Calibri" panose="020F0502020204030204" pitchFamily="34" charset="0"/>
                      </a:endParaRPr>
                    </a:p>
                  </a:txBody>
                  <a:tcPr marL="6350" marR="6350" marT="6350" marB="0" anchor="b"/>
                </a:tc>
                <a:tc>
                  <a:txBody>
                    <a:bodyPr/>
                    <a:lstStyle/>
                    <a:p>
                      <a:pPr algn="l" fontAlgn="b"/>
                      <a:r>
                        <a:rPr lang="sv-SE" sz="1600" b="1" i="0" u="none" strike="noStrike" dirty="0">
                          <a:solidFill>
                            <a:schemeClr val="bg1"/>
                          </a:solidFill>
                          <a:effectLst/>
                          <a:latin typeface="Calibri" panose="020F0502020204030204" pitchFamily="34" charset="0"/>
                        </a:rPr>
                        <a:t>Påbörjade</a:t>
                      </a:r>
                    </a:p>
                  </a:txBody>
                  <a:tcPr marL="6350" marR="6350" marT="6350" marB="0" anchor="b"/>
                </a:tc>
                <a:tc>
                  <a:txBody>
                    <a:bodyPr/>
                    <a:lstStyle/>
                    <a:p>
                      <a:pPr algn="l" fontAlgn="b"/>
                      <a:r>
                        <a:rPr lang="sv-SE" sz="1600" b="1" i="0" u="none" strike="noStrike" dirty="0">
                          <a:solidFill>
                            <a:schemeClr val="bg1"/>
                          </a:solidFill>
                          <a:effectLst/>
                          <a:latin typeface="Calibri" panose="020F0502020204030204" pitchFamily="34" charset="0"/>
                        </a:rPr>
                        <a:t>Upprättade</a:t>
                      </a:r>
                    </a:p>
                  </a:txBody>
                  <a:tcPr marL="6350" marR="6350" marT="6350" marB="0" anchor="b"/>
                </a:tc>
                <a:tc>
                  <a:txBody>
                    <a:bodyPr/>
                    <a:lstStyle/>
                    <a:p>
                      <a:pPr algn="l" fontAlgn="b"/>
                      <a:r>
                        <a:rPr lang="sv-SE" sz="1600" b="1" i="0" u="none" strike="noStrike" dirty="0">
                          <a:solidFill>
                            <a:schemeClr val="bg1"/>
                          </a:solidFill>
                          <a:effectLst/>
                          <a:latin typeface="Calibri" panose="020F0502020204030204" pitchFamily="34" charset="0"/>
                        </a:rPr>
                        <a:t>Uppföljda</a:t>
                      </a:r>
                    </a:p>
                  </a:txBody>
                  <a:tcPr marL="6350" marR="6350" marT="6350" marB="0" anchor="b"/>
                </a:tc>
                <a:tc>
                  <a:txBody>
                    <a:bodyPr/>
                    <a:lstStyle/>
                    <a:p>
                      <a:pPr algn="l" fontAlgn="b"/>
                      <a:r>
                        <a:rPr lang="sv-SE" sz="1600" b="1" i="0" u="none" strike="noStrike" dirty="0">
                          <a:solidFill>
                            <a:schemeClr val="bg1"/>
                          </a:solidFill>
                          <a:effectLst/>
                          <a:latin typeface="Calibri" panose="020F0502020204030204" pitchFamily="34" charset="0"/>
                        </a:rPr>
                        <a:t>Avslutade</a:t>
                      </a:r>
                    </a:p>
                  </a:txBody>
                  <a:tcPr marL="6350" marR="6350" marT="6350" marB="0" anchor="b"/>
                </a:tc>
                <a:extLst>
                  <a:ext uri="{0D108BD9-81ED-4DB2-BD59-A6C34878D82A}">
                    <a16:rowId xmlns:a16="http://schemas.microsoft.com/office/drawing/2014/main" val="3893694597"/>
                  </a:ext>
                </a:extLst>
              </a:tr>
              <a:tr h="80012">
                <a:tc>
                  <a:txBody>
                    <a:bodyPr/>
                    <a:lstStyle/>
                    <a:p>
                      <a:pPr algn="l" fontAlgn="b"/>
                      <a:r>
                        <a:rPr lang="sv-SE" sz="1600" b="1" i="0" u="none" strike="noStrike" dirty="0">
                          <a:solidFill>
                            <a:srgbClr val="000000"/>
                          </a:solidFill>
                          <a:effectLst/>
                          <a:latin typeface="Calibri" panose="020F0502020204030204" pitchFamily="34" charset="0"/>
                        </a:rPr>
                        <a:t>Totalt kommun</a:t>
                      </a:r>
                    </a:p>
                  </a:txBody>
                  <a:tcPr marL="6350" marR="6350" marT="6350" marB="0" anchor="b"/>
                </a:tc>
                <a:tc>
                  <a:txBody>
                    <a:bodyPr/>
                    <a:lstStyle/>
                    <a:p>
                      <a:pPr algn="ctr" fontAlgn="b"/>
                      <a:r>
                        <a:rPr lang="sv-SE" sz="1600" b="1" i="0" u="none" strike="noStrike" dirty="0">
                          <a:solidFill>
                            <a:srgbClr val="000000"/>
                          </a:solidFill>
                          <a:effectLst/>
                          <a:latin typeface="Calibri" panose="020F0502020204030204" pitchFamily="34" charset="0"/>
                        </a:rPr>
                        <a:t>342</a:t>
                      </a:r>
                    </a:p>
                  </a:txBody>
                  <a:tcPr marL="9525" marR="9525" marT="9525" marB="0" anchor="b"/>
                </a:tc>
                <a:tc>
                  <a:txBody>
                    <a:bodyPr/>
                    <a:lstStyle/>
                    <a:p>
                      <a:pPr algn="ctr" fontAlgn="b"/>
                      <a:r>
                        <a:rPr lang="sv-SE" sz="1600" b="1" i="0" u="none" strike="noStrike">
                          <a:solidFill>
                            <a:srgbClr val="000000"/>
                          </a:solidFill>
                          <a:effectLst/>
                          <a:latin typeface="Calibri" panose="020F0502020204030204" pitchFamily="34" charset="0"/>
                        </a:rPr>
                        <a:t>119</a:t>
                      </a:r>
                    </a:p>
                  </a:txBody>
                  <a:tcPr marL="9525" marR="9525" marT="9525" marB="0" anchor="b"/>
                </a:tc>
                <a:tc>
                  <a:txBody>
                    <a:bodyPr/>
                    <a:lstStyle/>
                    <a:p>
                      <a:pPr algn="ctr" fontAlgn="b"/>
                      <a:r>
                        <a:rPr lang="sv-SE" sz="1600" b="1" i="0" u="none" strike="noStrike">
                          <a:solidFill>
                            <a:srgbClr val="000000"/>
                          </a:solidFill>
                          <a:effectLst/>
                          <a:latin typeface="Calibri" panose="020F0502020204030204" pitchFamily="34" charset="0"/>
                        </a:rPr>
                        <a:t>48</a:t>
                      </a:r>
                    </a:p>
                  </a:txBody>
                  <a:tcPr marL="9525" marR="9525" marT="9525" marB="0" anchor="b"/>
                </a:tc>
                <a:tc>
                  <a:txBody>
                    <a:bodyPr/>
                    <a:lstStyle/>
                    <a:p>
                      <a:pPr algn="ctr" fontAlgn="b"/>
                      <a:r>
                        <a:rPr lang="sv-SE" sz="1600" b="1" i="0" u="none" strike="noStrike" dirty="0">
                          <a:solidFill>
                            <a:srgbClr val="000000"/>
                          </a:solidFill>
                          <a:effectLst/>
                          <a:latin typeface="Calibri" panose="020F0502020204030204" pitchFamily="34" charset="0"/>
                        </a:rPr>
                        <a:t>166</a:t>
                      </a:r>
                    </a:p>
                  </a:txBody>
                  <a:tcPr marL="9525" marR="9525" marT="9525" marB="0" anchor="b"/>
                </a:tc>
                <a:extLst>
                  <a:ext uri="{0D108BD9-81ED-4DB2-BD59-A6C34878D82A}">
                    <a16:rowId xmlns:a16="http://schemas.microsoft.com/office/drawing/2014/main" val="1614392026"/>
                  </a:ext>
                </a:extLst>
              </a:tr>
            </a:tbl>
          </a:graphicData>
        </a:graphic>
      </p:graphicFrame>
      <p:graphicFrame>
        <p:nvGraphicFramePr>
          <p:cNvPr id="10" name="Tabell 9">
            <a:extLst>
              <a:ext uri="{FF2B5EF4-FFF2-40B4-BE49-F238E27FC236}">
                <a16:creationId xmlns:a16="http://schemas.microsoft.com/office/drawing/2014/main" id="{1F7AA2D4-03E5-45C8-ABB9-45F5DA13E9EB}"/>
              </a:ext>
            </a:extLst>
          </p:cNvPr>
          <p:cNvGraphicFramePr>
            <a:graphicFrameLocks noGrp="1"/>
          </p:cNvGraphicFramePr>
          <p:nvPr>
            <p:extLst>
              <p:ext uri="{D42A27DB-BD31-4B8C-83A1-F6EECF244321}">
                <p14:modId xmlns:p14="http://schemas.microsoft.com/office/powerpoint/2010/main" val="392198933"/>
              </p:ext>
            </p:extLst>
          </p:nvPr>
        </p:nvGraphicFramePr>
        <p:xfrm>
          <a:off x="782372" y="3115082"/>
          <a:ext cx="11032587" cy="2136986"/>
        </p:xfrm>
        <a:graphic>
          <a:graphicData uri="http://schemas.openxmlformats.org/drawingml/2006/table">
            <a:tbl>
              <a:tblPr firstRow="1">
                <a:tableStyleId>{5C22544A-7EE6-4342-B048-85BDC9FD1C3A}</a:tableStyleId>
              </a:tblPr>
              <a:tblGrid>
                <a:gridCol w="920928">
                  <a:extLst>
                    <a:ext uri="{9D8B030D-6E8A-4147-A177-3AD203B41FA5}">
                      <a16:colId xmlns:a16="http://schemas.microsoft.com/office/drawing/2014/main" val="724685499"/>
                    </a:ext>
                  </a:extLst>
                </a:gridCol>
                <a:gridCol w="392200">
                  <a:extLst>
                    <a:ext uri="{9D8B030D-6E8A-4147-A177-3AD203B41FA5}">
                      <a16:colId xmlns:a16="http://schemas.microsoft.com/office/drawing/2014/main" val="3228070333"/>
                    </a:ext>
                  </a:extLst>
                </a:gridCol>
                <a:gridCol w="323850">
                  <a:extLst>
                    <a:ext uri="{9D8B030D-6E8A-4147-A177-3AD203B41FA5}">
                      <a16:colId xmlns:a16="http://schemas.microsoft.com/office/drawing/2014/main" val="4217321125"/>
                    </a:ext>
                  </a:extLst>
                </a:gridCol>
                <a:gridCol w="381919">
                  <a:extLst>
                    <a:ext uri="{9D8B030D-6E8A-4147-A177-3AD203B41FA5}">
                      <a16:colId xmlns:a16="http://schemas.microsoft.com/office/drawing/2014/main" val="1940178427"/>
                    </a:ext>
                  </a:extLst>
                </a:gridCol>
                <a:gridCol w="439442">
                  <a:extLst>
                    <a:ext uri="{9D8B030D-6E8A-4147-A177-3AD203B41FA5}">
                      <a16:colId xmlns:a16="http://schemas.microsoft.com/office/drawing/2014/main" val="1595515006"/>
                    </a:ext>
                  </a:extLst>
                </a:gridCol>
                <a:gridCol w="389928">
                  <a:extLst>
                    <a:ext uri="{9D8B030D-6E8A-4147-A177-3AD203B41FA5}">
                      <a16:colId xmlns:a16="http://schemas.microsoft.com/office/drawing/2014/main" val="1097804502"/>
                    </a:ext>
                  </a:extLst>
                </a:gridCol>
                <a:gridCol w="409216">
                  <a:extLst>
                    <a:ext uri="{9D8B030D-6E8A-4147-A177-3AD203B41FA5}">
                      <a16:colId xmlns:a16="http://schemas.microsoft.com/office/drawing/2014/main" val="87448795"/>
                    </a:ext>
                  </a:extLst>
                </a:gridCol>
                <a:gridCol w="409216">
                  <a:extLst>
                    <a:ext uri="{9D8B030D-6E8A-4147-A177-3AD203B41FA5}">
                      <a16:colId xmlns:a16="http://schemas.microsoft.com/office/drawing/2014/main" val="4065205647"/>
                    </a:ext>
                  </a:extLst>
                </a:gridCol>
                <a:gridCol w="409216">
                  <a:extLst>
                    <a:ext uri="{9D8B030D-6E8A-4147-A177-3AD203B41FA5}">
                      <a16:colId xmlns:a16="http://schemas.microsoft.com/office/drawing/2014/main" val="1960317120"/>
                    </a:ext>
                  </a:extLst>
                </a:gridCol>
                <a:gridCol w="409216">
                  <a:extLst>
                    <a:ext uri="{9D8B030D-6E8A-4147-A177-3AD203B41FA5}">
                      <a16:colId xmlns:a16="http://schemas.microsoft.com/office/drawing/2014/main" val="3773947331"/>
                    </a:ext>
                  </a:extLst>
                </a:gridCol>
                <a:gridCol w="409216">
                  <a:extLst>
                    <a:ext uri="{9D8B030D-6E8A-4147-A177-3AD203B41FA5}">
                      <a16:colId xmlns:a16="http://schemas.microsoft.com/office/drawing/2014/main" val="1045231282"/>
                    </a:ext>
                  </a:extLst>
                </a:gridCol>
                <a:gridCol w="409216">
                  <a:extLst>
                    <a:ext uri="{9D8B030D-6E8A-4147-A177-3AD203B41FA5}">
                      <a16:colId xmlns:a16="http://schemas.microsoft.com/office/drawing/2014/main" val="451973153"/>
                    </a:ext>
                  </a:extLst>
                </a:gridCol>
                <a:gridCol w="409216">
                  <a:extLst>
                    <a:ext uri="{9D8B030D-6E8A-4147-A177-3AD203B41FA5}">
                      <a16:colId xmlns:a16="http://schemas.microsoft.com/office/drawing/2014/main" val="16331409"/>
                    </a:ext>
                  </a:extLst>
                </a:gridCol>
                <a:gridCol w="409216">
                  <a:extLst>
                    <a:ext uri="{9D8B030D-6E8A-4147-A177-3AD203B41FA5}">
                      <a16:colId xmlns:a16="http://schemas.microsoft.com/office/drawing/2014/main" val="3624584290"/>
                    </a:ext>
                  </a:extLst>
                </a:gridCol>
                <a:gridCol w="409216">
                  <a:extLst>
                    <a:ext uri="{9D8B030D-6E8A-4147-A177-3AD203B41FA5}">
                      <a16:colId xmlns:a16="http://schemas.microsoft.com/office/drawing/2014/main" val="3403950154"/>
                    </a:ext>
                  </a:extLst>
                </a:gridCol>
                <a:gridCol w="409216">
                  <a:extLst>
                    <a:ext uri="{9D8B030D-6E8A-4147-A177-3AD203B41FA5}">
                      <a16:colId xmlns:a16="http://schemas.microsoft.com/office/drawing/2014/main" val="2855503909"/>
                    </a:ext>
                  </a:extLst>
                </a:gridCol>
                <a:gridCol w="409216">
                  <a:extLst>
                    <a:ext uri="{9D8B030D-6E8A-4147-A177-3AD203B41FA5}">
                      <a16:colId xmlns:a16="http://schemas.microsoft.com/office/drawing/2014/main" val="4221188759"/>
                    </a:ext>
                  </a:extLst>
                </a:gridCol>
                <a:gridCol w="409216">
                  <a:extLst>
                    <a:ext uri="{9D8B030D-6E8A-4147-A177-3AD203B41FA5}">
                      <a16:colId xmlns:a16="http://schemas.microsoft.com/office/drawing/2014/main" val="1001183234"/>
                    </a:ext>
                  </a:extLst>
                </a:gridCol>
                <a:gridCol w="409216">
                  <a:extLst>
                    <a:ext uri="{9D8B030D-6E8A-4147-A177-3AD203B41FA5}">
                      <a16:colId xmlns:a16="http://schemas.microsoft.com/office/drawing/2014/main" val="1731727323"/>
                    </a:ext>
                  </a:extLst>
                </a:gridCol>
                <a:gridCol w="409216">
                  <a:extLst>
                    <a:ext uri="{9D8B030D-6E8A-4147-A177-3AD203B41FA5}">
                      <a16:colId xmlns:a16="http://schemas.microsoft.com/office/drawing/2014/main" val="2966488220"/>
                    </a:ext>
                  </a:extLst>
                </a:gridCol>
                <a:gridCol w="409216">
                  <a:extLst>
                    <a:ext uri="{9D8B030D-6E8A-4147-A177-3AD203B41FA5}">
                      <a16:colId xmlns:a16="http://schemas.microsoft.com/office/drawing/2014/main" val="3857670573"/>
                    </a:ext>
                  </a:extLst>
                </a:gridCol>
                <a:gridCol w="409216">
                  <a:extLst>
                    <a:ext uri="{9D8B030D-6E8A-4147-A177-3AD203B41FA5}">
                      <a16:colId xmlns:a16="http://schemas.microsoft.com/office/drawing/2014/main" val="1828988148"/>
                    </a:ext>
                  </a:extLst>
                </a:gridCol>
                <a:gridCol w="409216">
                  <a:extLst>
                    <a:ext uri="{9D8B030D-6E8A-4147-A177-3AD203B41FA5}">
                      <a16:colId xmlns:a16="http://schemas.microsoft.com/office/drawing/2014/main" val="4285247231"/>
                    </a:ext>
                  </a:extLst>
                </a:gridCol>
                <a:gridCol w="409216">
                  <a:extLst>
                    <a:ext uri="{9D8B030D-6E8A-4147-A177-3AD203B41FA5}">
                      <a16:colId xmlns:a16="http://schemas.microsoft.com/office/drawing/2014/main" val="2624473312"/>
                    </a:ext>
                  </a:extLst>
                </a:gridCol>
                <a:gridCol w="409216">
                  <a:extLst>
                    <a:ext uri="{9D8B030D-6E8A-4147-A177-3AD203B41FA5}">
                      <a16:colId xmlns:a16="http://schemas.microsoft.com/office/drawing/2014/main" val="2742236383"/>
                    </a:ext>
                  </a:extLst>
                </a:gridCol>
                <a:gridCol w="409216">
                  <a:extLst>
                    <a:ext uri="{9D8B030D-6E8A-4147-A177-3AD203B41FA5}">
                      <a16:colId xmlns:a16="http://schemas.microsoft.com/office/drawing/2014/main" val="2062865789"/>
                    </a:ext>
                  </a:extLst>
                </a:gridCol>
              </a:tblGrid>
              <a:tr h="1044166">
                <a:tc>
                  <a:txBody>
                    <a:bodyPr/>
                    <a:lstStyle/>
                    <a:p>
                      <a:pPr algn="l" fontAlgn="b"/>
                      <a:r>
                        <a:rPr lang="sv-SE" sz="1400" b="0" i="0" u="none" strike="noStrike" dirty="0">
                          <a:solidFill>
                            <a:schemeClr val="bg1"/>
                          </a:solidFill>
                          <a:effectLst/>
                          <a:latin typeface="Calibri" panose="020F0502020204030204" pitchFamily="34" charset="0"/>
                        </a:rPr>
                        <a:t>Kommun</a:t>
                      </a:r>
                    </a:p>
                  </a:txBody>
                  <a:tcPr marL="6350" marR="6350" marT="6350" marB="0" anchor="b"/>
                </a:tc>
                <a:tc>
                  <a:txBody>
                    <a:bodyPr/>
                    <a:lstStyle/>
                    <a:p>
                      <a:pPr algn="l" fontAlgn="b"/>
                      <a:r>
                        <a:rPr lang="sv-SE" sz="1400" b="0" i="0" u="none" strike="noStrike" dirty="0">
                          <a:solidFill>
                            <a:schemeClr val="bg1"/>
                          </a:solidFill>
                          <a:effectLst/>
                          <a:latin typeface="Calibri" panose="020F0502020204030204" pitchFamily="34" charset="0"/>
                        </a:rPr>
                        <a:t> Munkedal</a:t>
                      </a:r>
                    </a:p>
                  </a:txBody>
                  <a:tcPr marL="6350" marR="6350" marT="6350" marB="0" vert="vert" anchor="b"/>
                </a:tc>
                <a:tc>
                  <a:txBody>
                    <a:bodyPr/>
                    <a:lstStyle/>
                    <a:p>
                      <a:pPr algn="l" fontAlgn="b"/>
                      <a:r>
                        <a:rPr lang="sv-SE" sz="1400" b="0" i="0" u="none" strike="noStrike" dirty="0">
                          <a:solidFill>
                            <a:schemeClr val="bg1"/>
                          </a:solidFill>
                          <a:effectLst/>
                          <a:latin typeface="Calibri" panose="020F0502020204030204" pitchFamily="34" charset="0"/>
                        </a:rPr>
                        <a:t> Mölndal</a:t>
                      </a:r>
                    </a:p>
                  </a:txBody>
                  <a:tcPr marL="6350" marR="6350" marT="6350" marB="0" vert="vert" anchor="b"/>
                </a:tc>
                <a:tc>
                  <a:txBody>
                    <a:bodyPr/>
                    <a:lstStyle/>
                    <a:p>
                      <a:pPr algn="l" fontAlgn="b"/>
                      <a:r>
                        <a:rPr lang="sv-SE" sz="1400" b="0" i="0" u="none" strike="noStrike" dirty="0">
                          <a:solidFill>
                            <a:schemeClr val="bg1"/>
                          </a:solidFill>
                          <a:effectLst/>
                          <a:latin typeface="Calibri" panose="020F0502020204030204" pitchFamily="34" charset="0"/>
                        </a:rPr>
                        <a:t> Orust</a:t>
                      </a:r>
                    </a:p>
                  </a:txBody>
                  <a:tcPr marL="6350" marR="6350" marT="6350" marB="0" vert="vert" anchor="b"/>
                </a:tc>
                <a:tc>
                  <a:txBody>
                    <a:bodyPr/>
                    <a:lstStyle/>
                    <a:p>
                      <a:pPr algn="l" fontAlgn="b"/>
                      <a:r>
                        <a:rPr lang="sv-SE" sz="1400" b="0" i="0" u="none" strike="noStrike" dirty="0">
                          <a:solidFill>
                            <a:schemeClr val="bg1"/>
                          </a:solidFill>
                          <a:effectLst/>
                          <a:latin typeface="Calibri" panose="020F0502020204030204" pitchFamily="34" charset="0"/>
                        </a:rPr>
                        <a:t> Partille</a:t>
                      </a:r>
                    </a:p>
                  </a:txBody>
                  <a:tcPr marL="6350" marR="6350" marT="6350" marB="0" vert="vert" anchor="b"/>
                </a:tc>
                <a:tc>
                  <a:txBody>
                    <a:bodyPr/>
                    <a:lstStyle/>
                    <a:p>
                      <a:pPr algn="l" fontAlgn="b"/>
                      <a:r>
                        <a:rPr lang="sv-SE" sz="1400" b="0" i="0" u="none" strike="noStrike" dirty="0">
                          <a:solidFill>
                            <a:schemeClr val="bg1"/>
                          </a:solidFill>
                          <a:effectLst/>
                          <a:latin typeface="Calibri" panose="020F0502020204030204" pitchFamily="34" charset="0"/>
                        </a:rPr>
                        <a:t> Skara</a:t>
                      </a:r>
                    </a:p>
                  </a:txBody>
                  <a:tcPr marL="6350" marR="6350" marT="6350" marB="0" vert="vert" anchor="b"/>
                </a:tc>
                <a:tc>
                  <a:txBody>
                    <a:bodyPr/>
                    <a:lstStyle/>
                    <a:p>
                      <a:pPr algn="l" fontAlgn="b"/>
                      <a:r>
                        <a:rPr lang="sv-SE" sz="1400" b="0" i="0" u="none" strike="noStrike" dirty="0">
                          <a:solidFill>
                            <a:schemeClr val="bg1"/>
                          </a:solidFill>
                          <a:effectLst/>
                          <a:latin typeface="Calibri" panose="020F0502020204030204" pitchFamily="34" charset="0"/>
                        </a:rPr>
                        <a:t> Skövde</a:t>
                      </a:r>
                    </a:p>
                  </a:txBody>
                  <a:tcPr marL="6350" marR="6350" marT="6350" marB="0" vert="vert" anchor="b"/>
                </a:tc>
                <a:tc>
                  <a:txBody>
                    <a:bodyPr/>
                    <a:lstStyle/>
                    <a:p>
                      <a:pPr algn="l" fontAlgn="b"/>
                      <a:r>
                        <a:rPr lang="sv-SE" sz="1400" b="0" i="0" u="none" strike="noStrike" dirty="0">
                          <a:solidFill>
                            <a:schemeClr val="bg1"/>
                          </a:solidFill>
                          <a:effectLst/>
                          <a:latin typeface="Calibri" panose="020F0502020204030204" pitchFamily="34" charset="0"/>
                        </a:rPr>
                        <a:t> Sotenäs</a:t>
                      </a:r>
                    </a:p>
                  </a:txBody>
                  <a:tcPr marL="6350" marR="6350" marT="6350" marB="0" vert="vert" anchor="b"/>
                </a:tc>
                <a:tc>
                  <a:txBody>
                    <a:bodyPr/>
                    <a:lstStyle/>
                    <a:p>
                      <a:pPr algn="l" fontAlgn="b"/>
                      <a:r>
                        <a:rPr lang="sv-SE" sz="1400" b="0" i="0" u="none" strike="noStrike" dirty="0">
                          <a:solidFill>
                            <a:schemeClr val="bg1"/>
                          </a:solidFill>
                          <a:effectLst/>
                          <a:latin typeface="Calibri" panose="020F0502020204030204" pitchFamily="34" charset="0"/>
                        </a:rPr>
                        <a:t> Stenungsund</a:t>
                      </a:r>
                    </a:p>
                  </a:txBody>
                  <a:tcPr marL="6350" marR="6350" marT="6350" marB="0" vert="vert" anchor="b"/>
                </a:tc>
                <a:tc>
                  <a:txBody>
                    <a:bodyPr/>
                    <a:lstStyle/>
                    <a:p>
                      <a:pPr algn="l" fontAlgn="b"/>
                      <a:r>
                        <a:rPr lang="sv-SE" sz="1400" b="0" i="0" u="none" strike="noStrike" dirty="0">
                          <a:solidFill>
                            <a:schemeClr val="bg1"/>
                          </a:solidFill>
                          <a:effectLst/>
                          <a:latin typeface="Calibri" panose="020F0502020204030204" pitchFamily="34" charset="0"/>
                        </a:rPr>
                        <a:t> Strömstad</a:t>
                      </a:r>
                    </a:p>
                  </a:txBody>
                  <a:tcPr marL="6350" marR="6350" marT="6350" marB="0" vert="vert" anchor="b"/>
                </a:tc>
                <a:tc>
                  <a:txBody>
                    <a:bodyPr/>
                    <a:lstStyle/>
                    <a:p>
                      <a:pPr algn="l" fontAlgn="b"/>
                      <a:r>
                        <a:rPr lang="sv-SE" sz="1400" b="0" i="0" u="none" strike="noStrike" dirty="0">
                          <a:solidFill>
                            <a:schemeClr val="bg1"/>
                          </a:solidFill>
                          <a:effectLst/>
                          <a:latin typeface="Calibri" panose="020F0502020204030204" pitchFamily="34" charset="0"/>
                        </a:rPr>
                        <a:t> Svenljunga</a:t>
                      </a:r>
                    </a:p>
                  </a:txBody>
                  <a:tcPr marL="6350" marR="6350" marT="6350" marB="0" vert="vert" anchor="b"/>
                </a:tc>
                <a:tc>
                  <a:txBody>
                    <a:bodyPr/>
                    <a:lstStyle/>
                    <a:p>
                      <a:pPr algn="l" fontAlgn="b"/>
                      <a:r>
                        <a:rPr lang="sv-SE" sz="1400" b="0" i="0" u="none" strike="noStrike" dirty="0">
                          <a:solidFill>
                            <a:schemeClr val="bg1"/>
                          </a:solidFill>
                          <a:effectLst/>
                          <a:latin typeface="Calibri" panose="020F0502020204030204" pitchFamily="34" charset="0"/>
                        </a:rPr>
                        <a:t> Tanum</a:t>
                      </a:r>
                    </a:p>
                  </a:txBody>
                  <a:tcPr marL="6350" marR="6350" marT="6350" marB="0" vert="vert" anchor="b"/>
                </a:tc>
                <a:tc>
                  <a:txBody>
                    <a:bodyPr/>
                    <a:lstStyle/>
                    <a:p>
                      <a:pPr algn="l" fontAlgn="b"/>
                      <a:r>
                        <a:rPr lang="sv-SE" sz="1400" b="0" i="0" u="none" strike="noStrike" dirty="0">
                          <a:solidFill>
                            <a:schemeClr val="bg1"/>
                          </a:solidFill>
                          <a:effectLst/>
                          <a:latin typeface="Calibri" panose="020F0502020204030204" pitchFamily="34" charset="0"/>
                        </a:rPr>
                        <a:t> Tibro</a:t>
                      </a:r>
                    </a:p>
                  </a:txBody>
                  <a:tcPr marL="6350" marR="6350" marT="6350" marB="0" vert="vert" anchor="b"/>
                </a:tc>
                <a:tc>
                  <a:txBody>
                    <a:bodyPr/>
                    <a:lstStyle/>
                    <a:p>
                      <a:pPr algn="l" fontAlgn="b"/>
                      <a:r>
                        <a:rPr lang="sv-SE" sz="1400" b="0" i="0" u="none" strike="noStrike" dirty="0">
                          <a:solidFill>
                            <a:schemeClr val="bg1"/>
                          </a:solidFill>
                          <a:effectLst/>
                          <a:latin typeface="Calibri" panose="020F0502020204030204" pitchFamily="34" charset="0"/>
                        </a:rPr>
                        <a:t> Tidaholm</a:t>
                      </a:r>
                    </a:p>
                  </a:txBody>
                  <a:tcPr marL="6350" marR="6350" marT="6350" marB="0" vert="vert" anchor="b"/>
                </a:tc>
                <a:tc>
                  <a:txBody>
                    <a:bodyPr/>
                    <a:lstStyle/>
                    <a:p>
                      <a:pPr algn="l" fontAlgn="b"/>
                      <a:r>
                        <a:rPr lang="sv-SE" sz="1400" b="0" i="0" u="none" strike="noStrike" dirty="0">
                          <a:solidFill>
                            <a:schemeClr val="bg1"/>
                          </a:solidFill>
                          <a:effectLst/>
                          <a:latin typeface="Calibri" panose="020F0502020204030204" pitchFamily="34" charset="0"/>
                        </a:rPr>
                        <a:t> Tjörn</a:t>
                      </a:r>
                    </a:p>
                  </a:txBody>
                  <a:tcPr marL="6350" marR="6350" marT="6350" marB="0" vert="vert" anchor="b"/>
                </a:tc>
                <a:tc>
                  <a:txBody>
                    <a:bodyPr/>
                    <a:lstStyle/>
                    <a:p>
                      <a:pPr algn="l" fontAlgn="b"/>
                      <a:r>
                        <a:rPr lang="sv-SE" sz="1400" b="0" i="0" u="none" strike="noStrike" dirty="0">
                          <a:solidFill>
                            <a:schemeClr val="bg1"/>
                          </a:solidFill>
                          <a:effectLst/>
                          <a:latin typeface="Calibri" panose="020F0502020204030204" pitchFamily="34" charset="0"/>
                        </a:rPr>
                        <a:t> Tranemo</a:t>
                      </a:r>
                    </a:p>
                  </a:txBody>
                  <a:tcPr marL="6350" marR="6350" marT="6350" marB="0" vert="vert" anchor="b"/>
                </a:tc>
                <a:tc>
                  <a:txBody>
                    <a:bodyPr/>
                    <a:lstStyle/>
                    <a:p>
                      <a:pPr algn="l" fontAlgn="b"/>
                      <a:r>
                        <a:rPr lang="sv-SE" sz="1400" b="0" i="0" u="none" strike="noStrike" dirty="0">
                          <a:solidFill>
                            <a:schemeClr val="bg1"/>
                          </a:solidFill>
                          <a:effectLst/>
                          <a:latin typeface="Calibri" panose="020F0502020204030204" pitchFamily="34" charset="0"/>
                        </a:rPr>
                        <a:t> Trollhättan</a:t>
                      </a:r>
                    </a:p>
                  </a:txBody>
                  <a:tcPr marL="6350" marR="6350" marT="6350" marB="0" vert="vert" anchor="b"/>
                </a:tc>
                <a:tc>
                  <a:txBody>
                    <a:bodyPr/>
                    <a:lstStyle/>
                    <a:p>
                      <a:pPr algn="l" fontAlgn="b"/>
                      <a:r>
                        <a:rPr lang="sv-SE" sz="1400" b="0" i="0" u="none" strike="noStrike" dirty="0">
                          <a:solidFill>
                            <a:schemeClr val="bg1"/>
                          </a:solidFill>
                          <a:effectLst/>
                          <a:latin typeface="Calibri" panose="020F0502020204030204" pitchFamily="34" charset="0"/>
                        </a:rPr>
                        <a:t> Töreboda</a:t>
                      </a:r>
                    </a:p>
                  </a:txBody>
                  <a:tcPr marL="6350" marR="6350" marT="6350" marB="0" vert="vert" anchor="b"/>
                </a:tc>
                <a:tc>
                  <a:txBody>
                    <a:bodyPr/>
                    <a:lstStyle/>
                    <a:p>
                      <a:pPr algn="l" fontAlgn="b"/>
                      <a:r>
                        <a:rPr lang="sv-SE" sz="1400" b="0" i="0" u="none" strike="noStrike" dirty="0">
                          <a:solidFill>
                            <a:schemeClr val="bg1"/>
                          </a:solidFill>
                          <a:effectLst/>
                          <a:latin typeface="Calibri" panose="020F0502020204030204" pitchFamily="34" charset="0"/>
                        </a:rPr>
                        <a:t> Uddevalla</a:t>
                      </a:r>
                    </a:p>
                  </a:txBody>
                  <a:tcPr marL="6350" marR="6350" marT="6350" marB="0" vert="vert" anchor="b"/>
                </a:tc>
                <a:tc>
                  <a:txBody>
                    <a:bodyPr/>
                    <a:lstStyle/>
                    <a:p>
                      <a:pPr algn="l" fontAlgn="b"/>
                      <a:r>
                        <a:rPr lang="sv-SE" sz="1400" b="0" i="0" u="none" strike="noStrike" dirty="0">
                          <a:solidFill>
                            <a:schemeClr val="bg1"/>
                          </a:solidFill>
                          <a:effectLst/>
                          <a:latin typeface="Calibri" panose="020F0502020204030204" pitchFamily="34" charset="0"/>
                        </a:rPr>
                        <a:t> Ulricehamn</a:t>
                      </a:r>
                    </a:p>
                  </a:txBody>
                  <a:tcPr marL="6350" marR="6350" marT="6350" marB="0" vert="vert" anchor="b"/>
                </a:tc>
                <a:tc>
                  <a:txBody>
                    <a:bodyPr/>
                    <a:lstStyle/>
                    <a:p>
                      <a:pPr algn="l" fontAlgn="b"/>
                      <a:r>
                        <a:rPr lang="sv-SE" sz="1400" b="0" i="0" u="none" strike="noStrike" dirty="0">
                          <a:solidFill>
                            <a:schemeClr val="bg1"/>
                          </a:solidFill>
                          <a:effectLst/>
                          <a:latin typeface="Calibri" panose="020F0502020204030204" pitchFamily="34" charset="0"/>
                        </a:rPr>
                        <a:t> Vara</a:t>
                      </a:r>
                    </a:p>
                  </a:txBody>
                  <a:tcPr marL="6350" marR="6350" marT="6350" marB="0" vert="vert" anchor="b"/>
                </a:tc>
                <a:tc>
                  <a:txBody>
                    <a:bodyPr/>
                    <a:lstStyle/>
                    <a:p>
                      <a:pPr algn="l" fontAlgn="b"/>
                      <a:r>
                        <a:rPr lang="sv-SE" sz="1400" b="0" i="0" u="none" strike="noStrike" dirty="0">
                          <a:solidFill>
                            <a:schemeClr val="bg1"/>
                          </a:solidFill>
                          <a:effectLst/>
                          <a:latin typeface="Calibri" panose="020F0502020204030204" pitchFamily="34" charset="0"/>
                        </a:rPr>
                        <a:t> Vårgårda</a:t>
                      </a:r>
                    </a:p>
                  </a:txBody>
                  <a:tcPr marL="6350" marR="6350" marT="6350" marB="0" vert="vert" anchor="b"/>
                </a:tc>
                <a:tc>
                  <a:txBody>
                    <a:bodyPr/>
                    <a:lstStyle/>
                    <a:p>
                      <a:pPr algn="l" fontAlgn="b"/>
                      <a:r>
                        <a:rPr lang="sv-SE" sz="1400" b="0" i="0" u="none" strike="noStrike" dirty="0">
                          <a:solidFill>
                            <a:schemeClr val="bg1"/>
                          </a:solidFill>
                          <a:effectLst/>
                          <a:latin typeface="Calibri" panose="020F0502020204030204" pitchFamily="34" charset="0"/>
                        </a:rPr>
                        <a:t> Vänersborg</a:t>
                      </a:r>
                    </a:p>
                  </a:txBody>
                  <a:tcPr marL="6350" marR="6350" marT="6350" marB="0" vert="vert" anchor="b"/>
                </a:tc>
                <a:tc>
                  <a:txBody>
                    <a:bodyPr/>
                    <a:lstStyle/>
                    <a:p>
                      <a:pPr algn="l" fontAlgn="b"/>
                      <a:r>
                        <a:rPr lang="sv-SE" sz="1400" b="0" i="0" u="none" strike="noStrike" dirty="0">
                          <a:solidFill>
                            <a:schemeClr val="bg1"/>
                          </a:solidFill>
                          <a:effectLst/>
                          <a:latin typeface="Calibri" panose="020F0502020204030204" pitchFamily="34" charset="0"/>
                        </a:rPr>
                        <a:t> Kommun                                     utanför VG</a:t>
                      </a:r>
                    </a:p>
                  </a:txBody>
                  <a:tcPr marL="6350" marR="6350" marT="6350" marB="0" vert="vert" anchor="b"/>
                </a:tc>
                <a:tc>
                  <a:txBody>
                    <a:bodyPr/>
                    <a:lstStyle/>
                    <a:p>
                      <a:pPr algn="l" fontAlgn="b"/>
                      <a:r>
                        <a:rPr lang="sv-SE" sz="1400" b="0" i="0" u="none" strike="noStrike" dirty="0">
                          <a:solidFill>
                            <a:schemeClr val="bg1"/>
                          </a:solidFill>
                          <a:effectLst/>
                          <a:latin typeface="Calibri" panose="020F0502020204030204" pitchFamily="34" charset="0"/>
                        </a:rPr>
                        <a:t> Åmål</a:t>
                      </a:r>
                    </a:p>
                  </a:txBody>
                  <a:tcPr marL="6350" marR="6350" marT="6350" marB="0" vert="vert" anchor="b"/>
                </a:tc>
                <a:tc>
                  <a:txBody>
                    <a:bodyPr/>
                    <a:lstStyle/>
                    <a:p>
                      <a:pPr algn="l" fontAlgn="b"/>
                      <a:r>
                        <a:rPr lang="sv-SE" sz="1400" b="0" i="0" u="none" strike="noStrike" dirty="0">
                          <a:solidFill>
                            <a:schemeClr val="bg1"/>
                          </a:solidFill>
                          <a:effectLst/>
                          <a:latin typeface="Calibri" panose="020F0502020204030204" pitchFamily="34" charset="0"/>
                        </a:rPr>
                        <a:t> Öckerö</a:t>
                      </a:r>
                    </a:p>
                  </a:txBody>
                  <a:tcPr marL="6350" marR="6350" marT="6350" marB="0" vert="vert" anchor="b"/>
                </a:tc>
                <a:extLst>
                  <a:ext uri="{0D108BD9-81ED-4DB2-BD59-A6C34878D82A}">
                    <a16:rowId xmlns:a16="http://schemas.microsoft.com/office/drawing/2014/main" val="3775759780"/>
                  </a:ext>
                </a:extLst>
              </a:tr>
              <a:tr h="260985">
                <a:tc>
                  <a:txBody>
                    <a:bodyPr/>
                    <a:lstStyle/>
                    <a:p>
                      <a:pPr algn="l" fontAlgn="b"/>
                      <a:r>
                        <a:rPr lang="sv-SE" sz="1400" b="0" i="0" u="none" strike="noStrike">
                          <a:solidFill>
                            <a:srgbClr val="000000"/>
                          </a:solidFill>
                          <a:effectLst/>
                          <a:latin typeface="Calibri" panose="020F0502020204030204" pitchFamily="34" charset="0"/>
                        </a:rPr>
                        <a:t>Påbörjade</a:t>
                      </a:r>
                    </a:p>
                  </a:txBody>
                  <a:tcPr marL="6350" marR="6350" marT="6350" marB="0" anchor="b"/>
                </a:tc>
                <a:tc>
                  <a:txBody>
                    <a:bodyPr/>
                    <a:lstStyle/>
                    <a:p>
                      <a:pPr algn="ctr" fontAlgn="b"/>
                      <a:r>
                        <a:rPr lang="sv-SE" sz="1600" b="0" i="0" u="none" strike="noStrike" dirty="0">
                          <a:solidFill>
                            <a:srgbClr val="000000"/>
                          </a:solidFill>
                          <a:effectLst/>
                          <a:latin typeface="Calibri" panose="020F0502020204030204" pitchFamily="34" charset="0"/>
                        </a:rPr>
                        <a:t>4</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4</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8</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3</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2</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54</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1</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6</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1</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4</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8</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2</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4</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3</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1</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11</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26</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9</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1</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1</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7</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18</a:t>
                      </a:r>
                    </a:p>
                  </a:txBody>
                  <a:tcPr marL="9525" marR="9525" marT="9525" marB="0" anchor="b"/>
                </a:tc>
                <a:extLst>
                  <a:ext uri="{0D108BD9-81ED-4DB2-BD59-A6C34878D82A}">
                    <a16:rowId xmlns:a16="http://schemas.microsoft.com/office/drawing/2014/main" val="3704487267"/>
                  </a:ext>
                </a:extLst>
              </a:tr>
              <a:tr h="260985">
                <a:tc>
                  <a:txBody>
                    <a:bodyPr/>
                    <a:lstStyle/>
                    <a:p>
                      <a:pPr algn="l" fontAlgn="b"/>
                      <a:r>
                        <a:rPr lang="sv-SE" sz="1400" b="0" i="0" u="none" strike="noStrike">
                          <a:solidFill>
                            <a:srgbClr val="000000"/>
                          </a:solidFill>
                          <a:effectLst/>
                          <a:latin typeface="Calibri" panose="020F0502020204030204" pitchFamily="34" charset="0"/>
                        </a:rPr>
                        <a:t>Upprättade</a:t>
                      </a:r>
                    </a:p>
                  </a:txBody>
                  <a:tcPr marL="6350" marR="6350" marT="6350" marB="0" anchor="b"/>
                </a:tc>
                <a:tc>
                  <a:txBody>
                    <a:bodyPr/>
                    <a:lstStyle/>
                    <a:p>
                      <a:pPr algn="ctr" fontAlgn="b"/>
                      <a:r>
                        <a:rPr lang="sv-SE" sz="1600" b="0" i="0" u="none" strike="noStrike">
                          <a:solidFill>
                            <a:srgbClr val="000000"/>
                          </a:solidFill>
                          <a:effectLst/>
                          <a:latin typeface="Calibri" panose="020F0502020204030204" pitchFamily="34" charset="0"/>
                        </a:rPr>
                        <a:t>1</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1</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4</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17</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4</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1</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2</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2</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12</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2</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2</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17</a:t>
                      </a:r>
                    </a:p>
                  </a:txBody>
                  <a:tcPr marL="9525" marR="9525" marT="9525" marB="0" anchor="b"/>
                </a:tc>
                <a:extLst>
                  <a:ext uri="{0D108BD9-81ED-4DB2-BD59-A6C34878D82A}">
                    <a16:rowId xmlns:a16="http://schemas.microsoft.com/office/drawing/2014/main" val="626047669"/>
                  </a:ext>
                </a:extLst>
              </a:tr>
              <a:tr h="260985">
                <a:tc>
                  <a:txBody>
                    <a:bodyPr/>
                    <a:lstStyle/>
                    <a:p>
                      <a:pPr algn="l" fontAlgn="b"/>
                      <a:r>
                        <a:rPr lang="sv-SE" sz="1400" b="0" i="0" u="none" strike="noStrike">
                          <a:solidFill>
                            <a:srgbClr val="000000"/>
                          </a:solidFill>
                          <a:effectLst/>
                          <a:latin typeface="Calibri" panose="020F0502020204030204" pitchFamily="34" charset="0"/>
                        </a:rPr>
                        <a:t>Uppföljda</a:t>
                      </a:r>
                    </a:p>
                  </a:txBody>
                  <a:tcPr marL="6350" marR="6350" marT="6350"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1</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4</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1</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2</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1</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1</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2</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9</a:t>
                      </a:r>
                    </a:p>
                  </a:txBody>
                  <a:tcPr marL="9525" marR="9525" marT="9525" marB="0" anchor="b"/>
                </a:tc>
                <a:extLst>
                  <a:ext uri="{0D108BD9-81ED-4DB2-BD59-A6C34878D82A}">
                    <a16:rowId xmlns:a16="http://schemas.microsoft.com/office/drawing/2014/main" val="1767229673"/>
                  </a:ext>
                </a:extLst>
              </a:tr>
              <a:tr h="309865">
                <a:tc>
                  <a:txBody>
                    <a:bodyPr/>
                    <a:lstStyle/>
                    <a:p>
                      <a:pPr algn="l" fontAlgn="b"/>
                      <a:r>
                        <a:rPr lang="sv-SE" sz="1400" b="0" i="0" u="none" strike="noStrike" dirty="0">
                          <a:solidFill>
                            <a:srgbClr val="000000"/>
                          </a:solidFill>
                          <a:effectLst/>
                          <a:latin typeface="Calibri" panose="020F0502020204030204" pitchFamily="34" charset="0"/>
                        </a:rPr>
                        <a:t>Avslutade</a:t>
                      </a:r>
                    </a:p>
                  </a:txBody>
                  <a:tcPr marL="6350" marR="6350" marT="6350"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5</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4</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13</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3</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3</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1</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1</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1</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2</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5</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5</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4</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dirty="0">
                          <a:solidFill>
                            <a:srgbClr val="000000"/>
                          </a:solidFill>
                          <a:effectLst/>
                          <a:latin typeface="Calibri" panose="020F0502020204030204" pitchFamily="34" charset="0"/>
                        </a:rPr>
                        <a:t>14</a:t>
                      </a:r>
                    </a:p>
                  </a:txBody>
                  <a:tcPr marL="9525" marR="9525" marT="9525" marB="0" anchor="b"/>
                </a:tc>
                <a:extLst>
                  <a:ext uri="{0D108BD9-81ED-4DB2-BD59-A6C34878D82A}">
                    <a16:rowId xmlns:a16="http://schemas.microsoft.com/office/drawing/2014/main" val="3394770221"/>
                  </a:ext>
                </a:extLst>
              </a:tr>
            </a:tbl>
          </a:graphicData>
        </a:graphic>
      </p:graphicFrame>
      <p:graphicFrame>
        <p:nvGraphicFramePr>
          <p:cNvPr id="9" name="Tabell 8">
            <a:extLst>
              <a:ext uri="{FF2B5EF4-FFF2-40B4-BE49-F238E27FC236}">
                <a16:creationId xmlns:a16="http://schemas.microsoft.com/office/drawing/2014/main" id="{42C9B0B9-408A-409E-9B0E-CD46DF73F6CC}"/>
              </a:ext>
            </a:extLst>
          </p:cNvPr>
          <p:cNvGraphicFramePr>
            <a:graphicFrameLocks noGrp="1"/>
          </p:cNvGraphicFramePr>
          <p:nvPr>
            <p:extLst>
              <p:ext uri="{D42A27DB-BD31-4B8C-83A1-F6EECF244321}">
                <p14:modId xmlns:p14="http://schemas.microsoft.com/office/powerpoint/2010/main" val="280132350"/>
              </p:ext>
            </p:extLst>
          </p:nvPr>
        </p:nvGraphicFramePr>
        <p:xfrm>
          <a:off x="782372" y="911014"/>
          <a:ext cx="11032585" cy="1972877"/>
        </p:xfrm>
        <a:graphic>
          <a:graphicData uri="http://schemas.openxmlformats.org/drawingml/2006/table">
            <a:tbl>
              <a:tblPr firstRow="1">
                <a:tableStyleId>{5C22544A-7EE6-4342-B048-85BDC9FD1C3A}</a:tableStyleId>
              </a:tblPr>
              <a:tblGrid>
                <a:gridCol w="914556">
                  <a:extLst>
                    <a:ext uri="{9D8B030D-6E8A-4147-A177-3AD203B41FA5}">
                      <a16:colId xmlns:a16="http://schemas.microsoft.com/office/drawing/2014/main" val="724685499"/>
                    </a:ext>
                  </a:extLst>
                </a:gridCol>
                <a:gridCol w="389047">
                  <a:extLst>
                    <a:ext uri="{9D8B030D-6E8A-4147-A177-3AD203B41FA5}">
                      <a16:colId xmlns:a16="http://schemas.microsoft.com/office/drawing/2014/main" val="3228070333"/>
                    </a:ext>
                  </a:extLst>
                </a:gridCol>
                <a:gridCol w="371266">
                  <a:extLst>
                    <a:ext uri="{9D8B030D-6E8A-4147-A177-3AD203B41FA5}">
                      <a16:colId xmlns:a16="http://schemas.microsoft.com/office/drawing/2014/main" val="1940178427"/>
                    </a:ext>
                  </a:extLst>
                </a:gridCol>
                <a:gridCol w="436401">
                  <a:extLst>
                    <a:ext uri="{9D8B030D-6E8A-4147-A177-3AD203B41FA5}">
                      <a16:colId xmlns:a16="http://schemas.microsoft.com/office/drawing/2014/main" val="1595515006"/>
                    </a:ext>
                  </a:extLst>
                </a:gridCol>
                <a:gridCol w="387230">
                  <a:extLst>
                    <a:ext uri="{9D8B030D-6E8A-4147-A177-3AD203B41FA5}">
                      <a16:colId xmlns:a16="http://schemas.microsoft.com/office/drawing/2014/main" val="1097804502"/>
                    </a:ext>
                  </a:extLst>
                </a:gridCol>
                <a:gridCol w="406385">
                  <a:extLst>
                    <a:ext uri="{9D8B030D-6E8A-4147-A177-3AD203B41FA5}">
                      <a16:colId xmlns:a16="http://schemas.microsoft.com/office/drawing/2014/main" val="87448795"/>
                    </a:ext>
                  </a:extLst>
                </a:gridCol>
                <a:gridCol w="406385">
                  <a:extLst>
                    <a:ext uri="{9D8B030D-6E8A-4147-A177-3AD203B41FA5}">
                      <a16:colId xmlns:a16="http://schemas.microsoft.com/office/drawing/2014/main" val="4065205647"/>
                    </a:ext>
                  </a:extLst>
                </a:gridCol>
                <a:gridCol w="406385">
                  <a:extLst>
                    <a:ext uri="{9D8B030D-6E8A-4147-A177-3AD203B41FA5}">
                      <a16:colId xmlns:a16="http://schemas.microsoft.com/office/drawing/2014/main" val="1960317120"/>
                    </a:ext>
                  </a:extLst>
                </a:gridCol>
                <a:gridCol w="406385">
                  <a:extLst>
                    <a:ext uri="{9D8B030D-6E8A-4147-A177-3AD203B41FA5}">
                      <a16:colId xmlns:a16="http://schemas.microsoft.com/office/drawing/2014/main" val="3773947331"/>
                    </a:ext>
                  </a:extLst>
                </a:gridCol>
                <a:gridCol w="406385">
                  <a:extLst>
                    <a:ext uri="{9D8B030D-6E8A-4147-A177-3AD203B41FA5}">
                      <a16:colId xmlns:a16="http://schemas.microsoft.com/office/drawing/2014/main" val="1045231282"/>
                    </a:ext>
                  </a:extLst>
                </a:gridCol>
                <a:gridCol w="406385">
                  <a:extLst>
                    <a:ext uri="{9D8B030D-6E8A-4147-A177-3AD203B41FA5}">
                      <a16:colId xmlns:a16="http://schemas.microsoft.com/office/drawing/2014/main" val="451973153"/>
                    </a:ext>
                  </a:extLst>
                </a:gridCol>
                <a:gridCol w="406385">
                  <a:extLst>
                    <a:ext uri="{9D8B030D-6E8A-4147-A177-3AD203B41FA5}">
                      <a16:colId xmlns:a16="http://schemas.microsoft.com/office/drawing/2014/main" val="16331409"/>
                    </a:ext>
                  </a:extLst>
                </a:gridCol>
                <a:gridCol w="406385">
                  <a:extLst>
                    <a:ext uri="{9D8B030D-6E8A-4147-A177-3AD203B41FA5}">
                      <a16:colId xmlns:a16="http://schemas.microsoft.com/office/drawing/2014/main" val="3624584290"/>
                    </a:ext>
                  </a:extLst>
                </a:gridCol>
                <a:gridCol w="406385">
                  <a:extLst>
                    <a:ext uri="{9D8B030D-6E8A-4147-A177-3AD203B41FA5}">
                      <a16:colId xmlns:a16="http://schemas.microsoft.com/office/drawing/2014/main" val="3403950154"/>
                    </a:ext>
                  </a:extLst>
                </a:gridCol>
                <a:gridCol w="406385">
                  <a:extLst>
                    <a:ext uri="{9D8B030D-6E8A-4147-A177-3AD203B41FA5}">
                      <a16:colId xmlns:a16="http://schemas.microsoft.com/office/drawing/2014/main" val="2855503909"/>
                    </a:ext>
                  </a:extLst>
                </a:gridCol>
                <a:gridCol w="406385">
                  <a:extLst>
                    <a:ext uri="{9D8B030D-6E8A-4147-A177-3AD203B41FA5}">
                      <a16:colId xmlns:a16="http://schemas.microsoft.com/office/drawing/2014/main" val="4221188759"/>
                    </a:ext>
                  </a:extLst>
                </a:gridCol>
                <a:gridCol w="406385">
                  <a:extLst>
                    <a:ext uri="{9D8B030D-6E8A-4147-A177-3AD203B41FA5}">
                      <a16:colId xmlns:a16="http://schemas.microsoft.com/office/drawing/2014/main" val="1001183234"/>
                    </a:ext>
                  </a:extLst>
                </a:gridCol>
                <a:gridCol w="406385">
                  <a:extLst>
                    <a:ext uri="{9D8B030D-6E8A-4147-A177-3AD203B41FA5}">
                      <a16:colId xmlns:a16="http://schemas.microsoft.com/office/drawing/2014/main" val="1731727323"/>
                    </a:ext>
                  </a:extLst>
                </a:gridCol>
                <a:gridCol w="406385">
                  <a:extLst>
                    <a:ext uri="{9D8B030D-6E8A-4147-A177-3AD203B41FA5}">
                      <a16:colId xmlns:a16="http://schemas.microsoft.com/office/drawing/2014/main" val="2966488220"/>
                    </a:ext>
                  </a:extLst>
                </a:gridCol>
                <a:gridCol w="406385">
                  <a:extLst>
                    <a:ext uri="{9D8B030D-6E8A-4147-A177-3AD203B41FA5}">
                      <a16:colId xmlns:a16="http://schemas.microsoft.com/office/drawing/2014/main" val="3857670573"/>
                    </a:ext>
                  </a:extLst>
                </a:gridCol>
                <a:gridCol w="406385">
                  <a:extLst>
                    <a:ext uri="{9D8B030D-6E8A-4147-A177-3AD203B41FA5}">
                      <a16:colId xmlns:a16="http://schemas.microsoft.com/office/drawing/2014/main" val="1828988148"/>
                    </a:ext>
                  </a:extLst>
                </a:gridCol>
                <a:gridCol w="406385">
                  <a:extLst>
                    <a:ext uri="{9D8B030D-6E8A-4147-A177-3AD203B41FA5}">
                      <a16:colId xmlns:a16="http://schemas.microsoft.com/office/drawing/2014/main" val="4285247231"/>
                    </a:ext>
                  </a:extLst>
                </a:gridCol>
                <a:gridCol w="406385">
                  <a:extLst>
                    <a:ext uri="{9D8B030D-6E8A-4147-A177-3AD203B41FA5}">
                      <a16:colId xmlns:a16="http://schemas.microsoft.com/office/drawing/2014/main" val="2624473312"/>
                    </a:ext>
                  </a:extLst>
                </a:gridCol>
                <a:gridCol w="406385">
                  <a:extLst>
                    <a:ext uri="{9D8B030D-6E8A-4147-A177-3AD203B41FA5}">
                      <a16:colId xmlns:a16="http://schemas.microsoft.com/office/drawing/2014/main" val="2742236383"/>
                    </a:ext>
                  </a:extLst>
                </a:gridCol>
                <a:gridCol w="406385">
                  <a:extLst>
                    <a:ext uri="{9D8B030D-6E8A-4147-A177-3AD203B41FA5}">
                      <a16:colId xmlns:a16="http://schemas.microsoft.com/office/drawing/2014/main" val="2062865789"/>
                    </a:ext>
                  </a:extLst>
                </a:gridCol>
                <a:gridCol w="406385">
                  <a:extLst>
                    <a:ext uri="{9D8B030D-6E8A-4147-A177-3AD203B41FA5}">
                      <a16:colId xmlns:a16="http://schemas.microsoft.com/office/drawing/2014/main" val="2099481478"/>
                    </a:ext>
                  </a:extLst>
                </a:gridCol>
              </a:tblGrid>
              <a:tr h="928937">
                <a:tc>
                  <a:txBody>
                    <a:bodyPr/>
                    <a:lstStyle/>
                    <a:p>
                      <a:pPr algn="r" fontAlgn="b"/>
                      <a:r>
                        <a:rPr lang="sv-SE" sz="1400" b="0" i="0" u="none" strike="noStrike" dirty="0">
                          <a:solidFill>
                            <a:schemeClr val="bg1"/>
                          </a:solidFill>
                          <a:effectLst/>
                          <a:latin typeface="Calibri" panose="020F0502020204030204" pitchFamily="34" charset="0"/>
                        </a:rPr>
                        <a:t>Kommun</a:t>
                      </a:r>
                    </a:p>
                  </a:txBody>
                  <a:tcPr marL="6350" marR="6350" marT="6350" marB="0" anchor="b"/>
                </a:tc>
                <a:tc>
                  <a:txBody>
                    <a:bodyPr/>
                    <a:lstStyle/>
                    <a:p>
                      <a:pPr algn="l" fontAlgn="b"/>
                      <a:r>
                        <a:rPr lang="sv-SE" sz="1400" b="0" i="0" u="none" strike="noStrike" dirty="0">
                          <a:solidFill>
                            <a:schemeClr val="bg1"/>
                          </a:solidFill>
                          <a:effectLst/>
                          <a:latin typeface="Calibri" panose="020F0502020204030204" pitchFamily="34" charset="0"/>
                        </a:rPr>
                        <a:t> Ale</a:t>
                      </a:r>
                    </a:p>
                  </a:txBody>
                  <a:tcPr marL="6350" marR="6350" marT="6350" marB="0" vert="vert" anchor="b"/>
                </a:tc>
                <a:tc>
                  <a:txBody>
                    <a:bodyPr/>
                    <a:lstStyle/>
                    <a:p>
                      <a:pPr algn="l" fontAlgn="b"/>
                      <a:r>
                        <a:rPr lang="sv-SE" sz="1400" b="0" i="0" u="none" strike="noStrike" dirty="0">
                          <a:solidFill>
                            <a:schemeClr val="bg1"/>
                          </a:solidFill>
                          <a:effectLst/>
                          <a:latin typeface="Calibri" panose="020F0502020204030204" pitchFamily="34" charset="0"/>
                        </a:rPr>
                        <a:t> Alingsås</a:t>
                      </a:r>
                    </a:p>
                  </a:txBody>
                  <a:tcPr marL="6350" marR="6350" marT="6350" marB="0" vert="vert" anchor="b"/>
                </a:tc>
                <a:tc>
                  <a:txBody>
                    <a:bodyPr/>
                    <a:lstStyle/>
                    <a:p>
                      <a:pPr algn="l" fontAlgn="b"/>
                      <a:r>
                        <a:rPr lang="sv-SE" sz="1400" b="0" i="0" u="none" strike="noStrike" dirty="0">
                          <a:solidFill>
                            <a:schemeClr val="bg1"/>
                          </a:solidFill>
                          <a:effectLst/>
                          <a:latin typeface="Calibri" panose="020F0502020204030204" pitchFamily="34" charset="0"/>
                        </a:rPr>
                        <a:t> Bengtsfors</a:t>
                      </a:r>
                    </a:p>
                  </a:txBody>
                  <a:tcPr marL="6350" marR="6350" marT="6350" marB="0" vert="vert" anchor="b"/>
                </a:tc>
                <a:tc>
                  <a:txBody>
                    <a:bodyPr/>
                    <a:lstStyle/>
                    <a:p>
                      <a:pPr algn="l" fontAlgn="b"/>
                      <a:r>
                        <a:rPr lang="sv-SE" sz="1400" b="0" i="0" u="none" strike="noStrike" dirty="0">
                          <a:solidFill>
                            <a:schemeClr val="bg1"/>
                          </a:solidFill>
                          <a:effectLst/>
                          <a:latin typeface="Calibri" panose="020F0502020204030204" pitchFamily="34" charset="0"/>
                        </a:rPr>
                        <a:t> Bollebygd</a:t>
                      </a:r>
                    </a:p>
                  </a:txBody>
                  <a:tcPr marL="6350" marR="6350" marT="6350" marB="0" vert="vert" anchor="b"/>
                </a:tc>
                <a:tc>
                  <a:txBody>
                    <a:bodyPr/>
                    <a:lstStyle/>
                    <a:p>
                      <a:pPr algn="l" fontAlgn="b"/>
                      <a:r>
                        <a:rPr lang="sv-SE" sz="1400" b="0" i="0" u="none" strike="noStrike" dirty="0">
                          <a:solidFill>
                            <a:schemeClr val="bg1"/>
                          </a:solidFill>
                          <a:effectLst/>
                          <a:latin typeface="Calibri" panose="020F0502020204030204" pitchFamily="34" charset="0"/>
                        </a:rPr>
                        <a:t> Borås</a:t>
                      </a:r>
                    </a:p>
                  </a:txBody>
                  <a:tcPr marL="6350" marR="6350" marT="6350" marB="0" vert="vert" anchor="b"/>
                </a:tc>
                <a:tc>
                  <a:txBody>
                    <a:bodyPr/>
                    <a:lstStyle/>
                    <a:p>
                      <a:pPr algn="l" fontAlgn="b"/>
                      <a:r>
                        <a:rPr lang="sv-SE" sz="1400" b="0" i="0" u="none" strike="noStrike" dirty="0">
                          <a:solidFill>
                            <a:schemeClr val="bg1"/>
                          </a:solidFill>
                          <a:effectLst/>
                          <a:latin typeface="Calibri" panose="020F0502020204030204" pitchFamily="34" charset="0"/>
                        </a:rPr>
                        <a:t> Dals-Ed</a:t>
                      </a:r>
                    </a:p>
                  </a:txBody>
                  <a:tcPr marL="6350" marR="6350" marT="6350" marB="0" vert="vert" anchor="b"/>
                </a:tc>
                <a:tc>
                  <a:txBody>
                    <a:bodyPr/>
                    <a:lstStyle/>
                    <a:p>
                      <a:pPr algn="l" fontAlgn="b"/>
                      <a:r>
                        <a:rPr lang="sv-SE" sz="1400" b="0" i="0" u="none" strike="noStrike" dirty="0">
                          <a:solidFill>
                            <a:schemeClr val="bg1"/>
                          </a:solidFill>
                          <a:effectLst/>
                          <a:latin typeface="Calibri" panose="020F0502020204030204" pitchFamily="34" charset="0"/>
                        </a:rPr>
                        <a:t> Essunga</a:t>
                      </a:r>
                    </a:p>
                  </a:txBody>
                  <a:tcPr marL="6350" marR="6350" marT="6350" marB="0" vert="vert" anchor="b"/>
                </a:tc>
                <a:tc>
                  <a:txBody>
                    <a:bodyPr/>
                    <a:lstStyle/>
                    <a:p>
                      <a:pPr algn="l" fontAlgn="b"/>
                      <a:r>
                        <a:rPr lang="sv-SE" sz="1400" b="0" i="0" u="none" strike="noStrike" dirty="0">
                          <a:solidFill>
                            <a:schemeClr val="bg1"/>
                          </a:solidFill>
                          <a:effectLst/>
                          <a:latin typeface="Calibri" panose="020F0502020204030204" pitchFamily="34" charset="0"/>
                        </a:rPr>
                        <a:t> Falköping</a:t>
                      </a:r>
                    </a:p>
                  </a:txBody>
                  <a:tcPr marL="6350" marR="6350" marT="6350" marB="0" vert="vert" anchor="b"/>
                </a:tc>
                <a:tc>
                  <a:txBody>
                    <a:bodyPr/>
                    <a:lstStyle/>
                    <a:p>
                      <a:pPr algn="l" fontAlgn="b"/>
                      <a:r>
                        <a:rPr lang="sv-SE" sz="1400" b="0" i="0" u="none" strike="noStrike" dirty="0">
                          <a:solidFill>
                            <a:schemeClr val="bg1"/>
                          </a:solidFill>
                          <a:effectLst/>
                          <a:latin typeface="Calibri" panose="020F0502020204030204" pitchFamily="34" charset="0"/>
                        </a:rPr>
                        <a:t> Färgelanda</a:t>
                      </a:r>
                    </a:p>
                  </a:txBody>
                  <a:tcPr marL="6350" marR="6350" marT="6350" marB="0" vert="vert" anchor="b"/>
                </a:tc>
                <a:tc>
                  <a:txBody>
                    <a:bodyPr/>
                    <a:lstStyle/>
                    <a:p>
                      <a:pPr algn="l" fontAlgn="b"/>
                      <a:r>
                        <a:rPr lang="sv-SE" sz="1400" b="0" i="0" u="none" strike="noStrike" dirty="0">
                          <a:solidFill>
                            <a:schemeClr val="bg1"/>
                          </a:solidFill>
                          <a:effectLst/>
                          <a:latin typeface="Calibri" panose="020F0502020204030204" pitchFamily="34" charset="0"/>
                        </a:rPr>
                        <a:t> Grästorp</a:t>
                      </a:r>
                    </a:p>
                  </a:txBody>
                  <a:tcPr marL="6350" marR="6350" marT="6350" marB="0" vert="vert" anchor="b"/>
                </a:tc>
                <a:tc>
                  <a:txBody>
                    <a:bodyPr/>
                    <a:lstStyle/>
                    <a:p>
                      <a:pPr algn="l" fontAlgn="b"/>
                      <a:r>
                        <a:rPr lang="sv-SE" sz="1400" b="0" i="0" u="none" strike="noStrike" dirty="0">
                          <a:solidFill>
                            <a:schemeClr val="bg1"/>
                          </a:solidFill>
                          <a:effectLst/>
                          <a:latin typeface="Calibri" panose="020F0502020204030204" pitchFamily="34" charset="0"/>
                        </a:rPr>
                        <a:t> Gullspång</a:t>
                      </a:r>
                    </a:p>
                  </a:txBody>
                  <a:tcPr marL="6350" marR="6350" marT="6350" marB="0" vert="vert" anchor="b"/>
                </a:tc>
                <a:tc>
                  <a:txBody>
                    <a:bodyPr/>
                    <a:lstStyle/>
                    <a:p>
                      <a:pPr algn="l" fontAlgn="b"/>
                      <a:r>
                        <a:rPr lang="sv-SE" sz="1400" b="0" i="0" u="none" strike="noStrike" dirty="0">
                          <a:solidFill>
                            <a:schemeClr val="bg1"/>
                          </a:solidFill>
                          <a:effectLst/>
                          <a:latin typeface="Calibri" panose="020F0502020204030204" pitchFamily="34" charset="0"/>
                        </a:rPr>
                        <a:t> Göteborg</a:t>
                      </a:r>
                    </a:p>
                  </a:txBody>
                  <a:tcPr marL="6350" marR="6350" marT="6350" marB="0" vert="vert" anchor="b"/>
                </a:tc>
                <a:tc>
                  <a:txBody>
                    <a:bodyPr/>
                    <a:lstStyle/>
                    <a:p>
                      <a:pPr algn="l" fontAlgn="b"/>
                      <a:r>
                        <a:rPr lang="sv-SE" sz="1400" b="0" i="0" u="none" strike="noStrike" dirty="0">
                          <a:solidFill>
                            <a:schemeClr val="bg1"/>
                          </a:solidFill>
                          <a:effectLst/>
                          <a:latin typeface="Calibri" panose="020F0502020204030204" pitchFamily="34" charset="0"/>
                        </a:rPr>
                        <a:t> Götene</a:t>
                      </a:r>
                    </a:p>
                  </a:txBody>
                  <a:tcPr marL="6350" marR="6350" marT="6350" marB="0" vert="vert" anchor="b"/>
                </a:tc>
                <a:tc>
                  <a:txBody>
                    <a:bodyPr/>
                    <a:lstStyle/>
                    <a:p>
                      <a:pPr algn="l" fontAlgn="b"/>
                      <a:r>
                        <a:rPr lang="sv-SE" sz="1400" b="0" i="0" u="none" strike="noStrike" dirty="0">
                          <a:solidFill>
                            <a:schemeClr val="bg1"/>
                          </a:solidFill>
                          <a:effectLst/>
                          <a:latin typeface="Calibri" panose="020F0502020204030204" pitchFamily="34" charset="0"/>
                        </a:rPr>
                        <a:t> Herrljunga</a:t>
                      </a:r>
                    </a:p>
                  </a:txBody>
                  <a:tcPr marL="6350" marR="6350" marT="6350" marB="0" vert="vert" anchor="b"/>
                </a:tc>
                <a:tc>
                  <a:txBody>
                    <a:bodyPr/>
                    <a:lstStyle/>
                    <a:p>
                      <a:pPr algn="l" fontAlgn="b"/>
                      <a:r>
                        <a:rPr lang="sv-SE" sz="1400" b="0" i="0" u="none" strike="noStrike" dirty="0">
                          <a:solidFill>
                            <a:schemeClr val="bg1"/>
                          </a:solidFill>
                          <a:effectLst/>
                          <a:latin typeface="Calibri" panose="020F0502020204030204" pitchFamily="34" charset="0"/>
                        </a:rPr>
                        <a:t> Hjo</a:t>
                      </a:r>
                    </a:p>
                  </a:txBody>
                  <a:tcPr marL="6350" marR="6350" marT="6350" marB="0" vert="vert" anchor="b"/>
                </a:tc>
                <a:tc>
                  <a:txBody>
                    <a:bodyPr/>
                    <a:lstStyle/>
                    <a:p>
                      <a:pPr algn="l" fontAlgn="b"/>
                      <a:r>
                        <a:rPr lang="sv-SE" sz="1400" b="0" i="0" u="none" strike="noStrike" dirty="0">
                          <a:solidFill>
                            <a:schemeClr val="bg1"/>
                          </a:solidFill>
                          <a:effectLst/>
                          <a:latin typeface="Calibri" panose="020F0502020204030204" pitchFamily="34" charset="0"/>
                        </a:rPr>
                        <a:t> Härryda</a:t>
                      </a:r>
                    </a:p>
                  </a:txBody>
                  <a:tcPr marL="6350" marR="6350" marT="6350" marB="0" vert="vert" anchor="b"/>
                </a:tc>
                <a:tc>
                  <a:txBody>
                    <a:bodyPr/>
                    <a:lstStyle/>
                    <a:p>
                      <a:pPr algn="l" fontAlgn="b"/>
                      <a:r>
                        <a:rPr lang="sv-SE" sz="1400" b="0" i="0" u="none" strike="noStrike" dirty="0">
                          <a:solidFill>
                            <a:schemeClr val="bg1"/>
                          </a:solidFill>
                          <a:effectLst/>
                          <a:latin typeface="Calibri" panose="020F0502020204030204" pitchFamily="34" charset="0"/>
                        </a:rPr>
                        <a:t> Karlsborg</a:t>
                      </a:r>
                    </a:p>
                  </a:txBody>
                  <a:tcPr marL="6350" marR="6350" marT="6350" marB="0" vert="vert" anchor="b"/>
                </a:tc>
                <a:tc>
                  <a:txBody>
                    <a:bodyPr/>
                    <a:lstStyle/>
                    <a:p>
                      <a:pPr algn="l" fontAlgn="b"/>
                      <a:r>
                        <a:rPr lang="sv-SE" sz="1400" b="0" i="0" u="none" strike="noStrike" dirty="0">
                          <a:solidFill>
                            <a:schemeClr val="bg1"/>
                          </a:solidFill>
                          <a:effectLst/>
                          <a:latin typeface="Calibri" panose="020F0502020204030204" pitchFamily="34" charset="0"/>
                        </a:rPr>
                        <a:t> Kungälv</a:t>
                      </a:r>
                    </a:p>
                  </a:txBody>
                  <a:tcPr marL="6350" marR="6350" marT="6350" marB="0" vert="vert" anchor="b"/>
                </a:tc>
                <a:tc>
                  <a:txBody>
                    <a:bodyPr/>
                    <a:lstStyle/>
                    <a:p>
                      <a:pPr algn="l" fontAlgn="b"/>
                      <a:r>
                        <a:rPr lang="sv-SE" sz="1400" b="0" i="0" u="none" strike="noStrike" dirty="0">
                          <a:solidFill>
                            <a:schemeClr val="bg1"/>
                          </a:solidFill>
                          <a:effectLst/>
                          <a:latin typeface="Calibri" panose="020F0502020204030204" pitchFamily="34" charset="0"/>
                        </a:rPr>
                        <a:t> Lerum</a:t>
                      </a:r>
                    </a:p>
                  </a:txBody>
                  <a:tcPr marL="6350" marR="6350" marT="6350" marB="0" vert="vert" anchor="b"/>
                </a:tc>
                <a:tc>
                  <a:txBody>
                    <a:bodyPr/>
                    <a:lstStyle/>
                    <a:p>
                      <a:pPr algn="l" fontAlgn="b"/>
                      <a:r>
                        <a:rPr lang="sv-SE" sz="1400" b="0" i="0" u="none" strike="noStrike" dirty="0">
                          <a:solidFill>
                            <a:schemeClr val="bg1"/>
                          </a:solidFill>
                          <a:effectLst/>
                          <a:latin typeface="Calibri" panose="020F0502020204030204" pitchFamily="34" charset="0"/>
                        </a:rPr>
                        <a:t> Lidköping</a:t>
                      </a:r>
                    </a:p>
                  </a:txBody>
                  <a:tcPr marL="6350" marR="6350" marT="6350" marB="0" vert="vert" anchor="b"/>
                </a:tc>
                <a:tc>
                  <a:txBody>
                    <a:bodyPr/>
                    <a:lstStyle/>
                    <a:p>
                      <a:pPr algn="l" fontAlgn="b"/>
                      <a:r>
                        <a:rPr lang="sv-SE" sz="1400" b="0" i="0" u="none" strike="noStrike" dirty="0">
                          <a:solidFill>
                            <a:schemeClr val="bg1"/>
                          </a:solidFill>
                          <a:effectLst/>
                          <a:latin typeface="Calibri" panose="020F0502020204030204" pitchFamily="34" charset="0"/>
                        </a:rPr>
                        <a:t> Lilla Edet</a:t>
                      </a:r>
                    </a:p>
                  </a:txBody>
                  <a:tcPr marL="6350" marR="6350" marT="6350" marB="0" vert="vert" anchor="b"/>
                </a:tc>
                <a:tc>
                  <a:txBody>
                    <a:bodyPr/>
                    <a:lstStyle/>
                    <a:p>
                      <a:pPr algn="l" fontAlgn="b"/>
                      <a:r>
                        <a:rPr lang="sv-SE" sz="1400" b="0" i="0" u="none" strike="noStrike" dirty="0">
                          <a:solidFill>
                            <a:schemeClr val="bg1"/>
                          </a:solidFill>
                          <a:effectLst/>
                          <a:latin typeface="Calibri" panose="020F0502020204030204" pitchFamily="34" charset="0"/>
                        </a:rPr>
                        <a:t> Lysekil</a:t>
                      </a:r>
                    </a:p>
                  </a:txBody>
                  <a:tcPr marL="6350" marR="6350" marT="6350" marB="0" vert="vert" anchor="b"/>
                </a:tc>
                <a:tc>
                  <a:txBody>
                    <a:bodyPr/>
                    <a:lstStyle/>
                    <a:p>
                      <a:pPr algn="l" fontAlgn="b"/>
                      <a:r>
                        <a:rPr lang="sv-SE" sz="1400" b="0" i="0" u="none" strike="noStrike" dirty="0">
                          <a:solidFill>
                            <a:schemeClr val="bg1"/>
                          </a:solidFill>
                          <a:effectLst/>
                          <a:latin typeface="Calibri" panose="020F0502020204030204" pitchFamily="34" charset="0"/>
                        </a:rPr>
                        <a:t> Mariestad</a:t>
                      </a:r>
                    </a:p>
                  </a:txBody>
                  <a:tcPr marL="6350" marR="6350" marT="6350" marB="0" vert="vert" anchor="b"/>
                </a:tc>
                <a:tc>
                  <a:txBody>
                    <a:bodyPr/>
                    <a:lstStyle/>
                    <a:p>
                      <a:pPr algn="l" fontAlgn="b"/>
                      <a:r>
                        <a:rPr lang="sv-SE" sz="1400" b="0" i="0" u="none" strike="noStrike" dirty="0">
                          <a:solidFill>
                            <a:schemeClr val="bg1"/>
                          </a:solidFill>
                          <a:effectLst/>
                          <a:latin typeface="Calibri" panose="020F0502020204030204" pitchFamily="34" charset="0"/>
                        </a:rPr>
                        <a:t> Mark</a:t>
                      </a:r>
                    </a:p>
                  </a:txBody>
                  <a:tcPr marL="6350" marR="6350" marT="6350" marB="0" vert="vert" anchor="b"/>
                </a:tc>
                <a:tc>
                  <a:txBody>
                    <a:bodyPr/>
                    <a:lstStyle/>
                    <a:p>
                      <a:pPr algn="l" fontAlgn="b"/>
                      <a:r>
                        <a:rPr lang="sv-SE" sz="1400" b="0" i="0" u="none" strike="noStrike" dirty="0">
                          <a:solidFill>
                            <a:schemeClr val="bg1"/>
                          </a:solidFill>
                          <a:effectLst/>
                          <a:latin typeface="Calibri" panose="020F0502020204030204" pitchFamily="34" charset="0"/>
                        </a:rPr>
                        <a:t> Mellerud</a:t>
                      </a:r>
                    </a:p>
                  </a:txBody>
                  <a:tcPr marL="6350" marR="6350" marT="6350" marB="0" vert="vert" anchor="b"/>
                </a:tc>
                <a:extLst>
                  <a:ext uri="{0D108BD9-81ED-4DB2-BD59-A6C34878D82A}">
                    <a16:rowId xmlns:a16="http://schemas.microsoft.com/office/drawing/2014/main" val="3775759780"/>
                  </a:ext>
                </a:extLst>
              </a:tr>
              <a:tr h="260985">
                <a:tc>
                  <a:txBody>
                    <a:bodyPr/>
                    <a:lstStyle/>
                    <a:p>
                      <a:pPr algn="r" fontAlgn="b"/>
                      <a:r>
                        <a:rPr lang="sv-SE" sz="1400" b="0" i="0" u="none" strike="noStrike" dirty="0">
                          <a:solidFill>
                            <a:srgbClr val="000000"/>
                          </a:solidFill>
                          <a:effectLst/>
                          <a:latin typeface="Calibri" panose="020F0502020204030204" pitchFamily="34" charset="0"/>
                        </a:rPr>
                        <a:t>Påbörjade</a:t>
                      </a:r>
                    </a:p>
                  </a:txBody>
                  <a:tcPr marL="6350" marR="6350" marT="6350" marB="0" anchor="b"/>
                </a:tc>
                <a:tc>
                  <a:txBody>
                    <a:bodyPr/>
                    <a:lstStyle/>
                    <a:p>
                      <a:pPr algn="ctr" fontAlgn="b"/>
                      <a:r>
                        <a:rPr lang="sv-SE" sz="1600" b="0" i="0" u="none" strike="noStrike" dirty="0">
                          <a:solidFill>
                            <a:srgbClr val="000000"/>
                          </a:solidFill>
                          <a:effectLst/>
                          <a:latin typeface="Calibri" panose="020F0502020204030204" pitchFamily="34" charset="0"/>
                        </a:rPr>
                        <a:t>5</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7</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1</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31</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1</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21</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2</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1</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61</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1</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1</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5</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1</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9</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2</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1</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3</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4</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7</a:t>
                      </a:r>
                    </a:p>
                  </a:txBody>
                  <a:tcPr marL="9525" marR="9525" marT="9525" marB="0" anchor="b"/>
                </a:tc>
                <a:extLst>
                  <a:ext uri="{0D108BD9-81ED-4DB2-BD59-A6C34878D82A}">
                    <a16:rowId xmlns:a16="http://schemas.microsoft.com/office/drawing/2014/main" val="3704487267"/>
                  </a:ext>
                </a:extLst>
              </a:tr>
              <a:tr h="260985">
                <a:tc>
                  <a:txBody>
                    <a:bodyPr/>
                    <a:lstStyle/>
                    <a:p>
                      <a:pPr algn="r" fontAlgn="b"/>
                      <a:r>
                        <a:rPr lang="sv-SE" sz="1400" b="0" i="0" u="none" strike="noStrike">
                          <a:solidFill>
                            <a:srgbClr val="000000"/>
                          </a:solidFill>
                          <a:effectLst/>
                          <a:latin typeface="Calibri" panose="020F0502020204030204" pitchFamily="34" charset="0"/>
                        </a:rPr>
                        <a:t>Upprättade</a:t>
                      </a:r>
                    </a:p>
                  </a:txBody>
                  <a:tcPr marL="6350" marR="6350" marT="6350" marB="0" anchor="b"/>
                </a:tc>
                <a:tc>
                  <a:txBody>
                    <a:bodyPr/>
                    <a:lstStyle/>
                    <a:p>
                      <a:pPr algn="ctr" fontAlgn="b"/>
                      <a:r>
                        <a:rPr lang="sv-SE" sz="1600" b="0" i="0" u="none" strike="noStrike">
                          <a:solidFill>
                            <a:srgbClr val="000000"/>
                          </a:solidFill>
                          <a:effectLst/>
                          <a:latin typeface="Calibri" panose="020F0502020204030204" pitchFamily="34" charset="0"/>
                        </a:rPr>
                        <a:t>1</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2</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6</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9</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1</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17</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3</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1</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11</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1</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1</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1</a:t>
                      </a:r>
                    </a:p>
                  </a:txBody>
                  <a:tcPr marL="9525" marR="9525" marT="9525" marB="0" anchor="b"/>
                </a:tc>
                <a:extLst>
                  <a:ext uri="{0D108BD9-81ED-4DB2-BD59-A6C34878D82A}">
                    <a16:rowId xmlns:a16="http://schemas.microsoft.com/office/drawing/2014/main" val="626047669"/>
                  </a:ext>
                </a:extLst>
              </a:tr>
              <a:tr h="260985">
                <a:tc>
                  <a:txBody>
                    <a:bodyPr/>
                    <a:lstStyle/>
                    <a:p>
                      <a:pPr algn="r" fontAlgn="b"/>
                      <a:r>
                        <a:rPr lang="sv-SE" sz="1400" b="0" i="0" u="none" strike="noStrike">
                          <a:solidFill>
                            <a:srgbClr val="000000"/>
                          </a:solidFill>
                          <a:effectLst/>
                          <a:latin typeface="Calibri" panose="020F0502020204030204" pitchFamily="34" charset="0"/>
                        </a:rPr>
                        <a:t>Uppföljda</a:t>
                      </a:r>
                    </a:p>
                  </a:txBody>
                  <a:tcPr marL="6350" marR="6350" marT="6350" marB="0" anchor="b"/>
                </a:tc>
                <a:tc>
                  <a:txBody>
                    <a:bodyPr/>
                    <a:lstStyle/>
                    <a:p>
                      <a:pPr algn="ctr" fontAlgn="b"/>
                      <a:r>
                        <a:rPr lang="sv-SE" sz="1600" b="0" i="0" u="none" strike="noStrike">
                          <a:solidFill>
                            <a:srgbClr val="000000"/>
                          </a:solidFill>
                          <a:effectLst/>
                          <a:latin typeface="Calibri" panose="020F0502020204030204" pitchFamily="34" charset="0"/>
                        </a:rPr>
                        <a:t>1</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5</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2</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1</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9</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2</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5</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1</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1</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extLst>
                  <a:ext uri="{0D108BD9-81ED-4DB2-BD59-A6C34878D82A}">
                    <a16:rowId xmlns:a16="http://schemas.microsoft.com/office/drawing/2014/main" val="1767229673"/>
                  </a:ext>
                </a:extLst>
              </a:tr>
              <a:tr h="260985">
                <a:tc>
                  <a:txBody>
                    <a:bodyPr/>
                    <a:lstStyle/>
                    <a:p>
                      <a:pPr algn="r" fontAlgn="b"/>
                      <a:r>
                        <a:rPr lang="sv-SE" sz="1400" b="0" i="0" u="none" strike="noStrike">
                          <a:solidFill>
                            <a:srgbClr val="000000"/>
                          </a:solidFill>
                          <a:effectLst/>
                          <a:latin typeface="Calibri" panose="020F0502020204030204" pitchFamily="34" charset="0"/>
                        </a:rPr>
                        <a:t>Avslutade</a:t>
                      </a:r>
                    </a:p>
                  </a:txBody>
                  <a:tcPr marL="6350" marR="6350" marT="6350" marB="0" anchor="b"/>
                </a:tc>
                <a:tc>
                  <a:txBody>
                    <a:bodyPr/>
                    <a:lstStyle/>
                    <a:p>
                      <a:pPr algn="ctr" fontAlgn="b"/>
                      <a:r>
                        <a:rPr lang="sv-SE" sz="1600" b="0" i="0" u="none" strike="noStrike">
                          <a:solidFill>
                            <a:srgbClr val="000000"/>
                          </a:solidFill>
                          <a:effectLst/>
                          <a:latin typeface="Calibri" panose="020F0502020204030204" pitchFamily="34" charset="0"/>
                        </a:rPr>
                        <a:t>3</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18</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21</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16</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2</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28</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10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2</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sv-SE" sz="1600" b="0" i="0" u="none" strike="noStrike">
                          <a:solidFill>
                            <a:srgbClr val="000000"/>
                          </a:solidFill>
                          <a:effectLst/>
                          <a:latin typeface="Calibri" panose="020F0502020204030204" pitchFamily="34" charset="0"/>
                        </a:rPr>
                        <a:t>3</a:t>
                      </a:r>
                    </a:p>
                  </a:txBody>
                  <a:tcPr marL="9525" marR="9525" marT="9525" marB="0" anchor="b"/>
                </a:tc>
                <a:tc>
                  <a:txBody>
                    <a:bodyPr/>
                    <a:lstStyle/>
                    <a:p>
                      <a:pPr algn="ctr" fontAlgn="b"/>
                      <a:r>
                        <a:rPr lang="sv-SE" sz="1600" b="0" i="0" u="none" strike="noStrike" dirty="0">
                          <a:solidFill>
                            <a:srgbClr val="000000"/>
                          </a:solidFill>
                          <a:effectLst/>
                          <a:latin typeface="Calibri" panose="020F0502020204030204" pitchFamily="34" charset="0"/>
                        </a:rPr>
                        <a:t>2</a:t>
                      </a:r>
                    </a:p>
                  </a:txBody>
                  <a:tcPr marL="9525" marR="9525" marT="9525" marB="0" anchor="b"/>
                </a:tc>
                <a:extLst>
                  <a:ext uri="{0D108BD9-81ED-4DB2-BD59-A6C34878D82A}">
                    <a16:rowId xmlns:a16="http://schemas.microsoft.com/office/drawing/2014/main" val="3394770221"/>
                  </a:ext>
                </a:extLst>
              </a:tr>
            </a:tbl>
          </a:graphicData>
        </a:graphic>
      </p:graphicFrame>
      <p:sp>
        <p:nvSpPr>
          <p:cNvPr id="7" name="Rubrik 1">
            <a:extLst>
              <a:ext uri="{FF2B5EF4-FFF2-40B4-BE49-F238E27FC236}">
                <a16:creationId xmlns:a16="http://schemas.microsoft.com/office/drawing/2014/main" id="{BF679CD5-8B05-4B80-9012-8D42C08AACC9}"/>
              </a:ext>
            </a:extLst>
          </p:cNvPr>
          <p:cNvSpPr>
            <a:spLocks noGrp="1"/>
          </p:cNvSpPr>
          <p:nvPr>
            <p:ph type="title"/>
          </p:nvPr>
        </p:nvSpPr>
        <p:spPr>
          <a:xfrm>
            <a:off x="1040864" y="-106204"/>
            <a:ext cx="10515600" cy="1325563"/>
          </a:xfrm>
        </p:spPr>
        <p:txBody>
          <a:bodyPr>
            <a:normAutofit/>
          </a:bodyPr>
          <a:lstStyle/>
          <a:p>
            <a:pPr algn="ctr"/>
            <a:r>
              <a:rPr lang="sv-SE" sz="3600" dirty="0">
                <a:latin typeface="Calibri" panose="020F0502020204030204" pitchFamily="34" charset="0"/>
                <a:ea typeface="Calibri" panose="020F0502020204030204" pitchFamily="34" charset="0"/>
                <a:cs typeface="Times New Roman" panose="02020603050405020304" pitchFamily="18" charset="0"/>
              </a:rPr>
              <a:t>Samordnad individuell plan (SIP)</a:t>
            </a:r>
            <a:r>
              <a:rPr lang="sv-SE" sz="2800" dirty="0">
                <a:latin typeface="Calibri" panose="020F0502020204030204" pitchFamily="34" charset="0"/>
                <a:ea typeface="Calibri" panose="020F0502020204030204" pitchFamily="34" charset="0"/>
                <a:cs typeface="Times New Roman" panose="02020603050405020304" pitchFamily="18" charset="0"/>
              </a:rPr>
              <a:t> – mars 2023</a:t>
            </a:r>
            <a:endParaRPr lang="sv-SE" dirty="0">
              <a:solidFill>
                <a:srgbClr val="FF0000"/>
              </a:solidFill>
            </a:endParaRPr>
          </a:p>
        </p:txBody>
      </p:sp>
      <p:sp>
        <p:nvSpPr>
          <p:cNvPr id="2" name="textruta 1">
            <a:extLst>
              <a:ext uri="{FF2B5EF4-FFF2-40B4-BE49-F238E27FC236}">
                <a16:creationId xmlns:a16="http://schemas.microsoft.com/office/drawing/2014/main" id="{B7757FE9-DB82-4136-A85E-5B1DBF8450E2}"/>
              </a:ext>
            </a:extLst>
          </p:cNvPr>
          <p:cNvSpPr txBox="1"/>
          <p:nvPr/>
        </p:nvSpPr>
        <p:spPr>
          <a:xfrm>
            <a:off x="1709695" y="6218005"/>
            <a:ext cx="8772609" cy="1031051"/>
          </a:xfrm>
          <a:prstGeom prst="rect">
            <a:avLst/>
          </a:prstGeom>
          <a:noFill/>
        </p:spPr>
        <p:txBody>
          <a:bodyPr wrap="square" rtlCol="0">
            <a:spAutoFit/>
          </a:bodyPr>
          <a:lstStyle/>
          <a:p>
            <a:r>
              <a:rPr lang="sv-SE" sz="1100" dirty="0"/>
              <a:t>Omfattar</a:t>
            </a:r>
            <a:r>
              <a:rPr lang="sv-SE" sz="1100" b="1" dirty="0"/>
              <a:t> </a:t>
            </a:r>
            <a:r>
              <a:rPr lang="sv-SE" sz="1100" dirty="0"/>
              <a:t>alla SIP oavsett om de är kopplade till ett slutenvårdsärende eller inte. Statistiken visar enbart de SIP som hanterats i SAMSA IT-tjänst.</a:t>
            </a:r>
          </a:p>
          <a:p>
            <a:r>
              <a:rPr lang="sv-SE" sz="1100" dirty="0"/>
              <a:t>Samma SIP kan under månaden ha både blivit påbörjad, upprättad, uppföljd och/ eller avslutad. Då räknas den med en gång för varje status. </a:t>
            </a:r>
          </a:p>
          <a:p>
            <a:r>
              <a:rPr lang="sv-SE" sz="1100" dirty="0"/>
              <a:t>Förklaring av status på SIP, se bild 26.</a:t>
            </a:r>
          </a:p>
          <a:p>
            <a:endParaRPr lang="sv-SE" sz="1000" dirty="0"/>
          </a:p>
          <a:p>
            <a:endParaRPr lang="sv-SE" dirty="0"/>
          </a:p>
        </p:txBody>
      </p:sp>
      <p:sp>
        <p:nvSpPr>
          <p:cNvPr id="3" name="textruta 2">
            <a:extLst>
              <a:ext uri="{FF2B5EF4-FFF2-40B4-BE49-F238E27FC236}">
                <a16:creationId xmlns:a16="http://schemas.microsoft.com/office/drawing/2014/main" id="{91C1737D-5A04-4E04-AF15-741273F7DC10}"/>
              </a:ext>
            </a:extLst>
          </p:cNvPr>
          <p:cNvSpPr txBox="1"/>
          <p:nvPr/>
        </p:nvSpPr>
        <p:spPr>
          <a:xfrm>
            <a:off x="9659794" y="5455756"/>
            <a:ext cx="2532206" cy="877163"/>
          </a:xfrm>
          <a:prstGeom prst="rect">
            <a:avLst/>
          </a:prstGeom>
          <a:noFill/>
        </p:spPr>
        <p:txBody>
          <a:bodyPr wrap="square" rtlCol="0">
            <a:spAutoFit/>
          </a:bodyPr>
          <a:lstStyle/>
          <a:p>
            <a:r>
              <a:rPr lang="sv-SE" sz="1100" b="1" dirty="0"/>
              <a:t>Exempel: Öckerö kommun </a:t>
            </a:r>
            <a:r>
              <a:rPr lang="sv-SE" sz="1100" dirty="0"/>
              <a:t>har varit part i </a:t>
            </a:r>
            <a:r>
              <a:rPr lang="sv-SE" sz="1100" b="1" dirty="0"/>
              <a:t>17 upprättade </a:t>
            </a:r>
            <a:r>
              <a:rPr lang="sv-SE" sz="1100" dirty="0" err="1"/>
              <a:t>SIPar</a:t>
            </a:r>
            <a:r>
              <a:rPr lang="sv-SE" sz="1100" dirty="0"/>
              <a:t> under </a:t>
            </a:r>
            <a:r>
              <a:rPr lang="sv-SE" sz="1100" b="1" dirty="0"/>
              <a:t>mars </a:t>
            </a:r>
            <a:r>
              <a:rPr lang="sv-SE" sz="1100" dirty="0"/>
              <a:t>i SAMSA</a:t>
            </a:r>
          </a:p>
          <a:p>
            <a:endParaRPr lang="sv-SE" dirty="0"/>
          </a:p>
        </p:txBody>
      </p:sp>
      <p:cxnSp>
        <p:nvCxnSpPr>
          <p:cNvPr id="11" name="Rak pilkoppling 10" descr="Pil pekar på exempel">
            <a:extLst>
              <a:ext uri="{FF2B5EF4-FFF2-40B4-BE49-F238E27FC236}">
                <a16:creationId xmlns:a16="http://schemas.microsoft.com/office/drawing/2014/main" id="{BCA70069-FA02-40A7-8E44-F826732F8181}"/>
              </a:ext>
            </a:extLst>
          </p:cNvPr>
          <p:cNvCxnSpPr>
            <a:cxnSpLocks/>
          </p:cNvCxnSpPr>
          <p:nvPr/>
        </p:nvCxnSpPr>
        <p:spPr>
          <a:xfrm flipV="1">
            <a:off x="10129368" y="4599503"/>
            <a:ext cx="1356550" cy="883756"/>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320678359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ruta 5">
            <a:extLst>
              <a:ext uri="{FF2B5EF4-FFF2-40B4-BE49-F238E27FC236}">
                <a16:creationId xmlns:a16="http://schemas.microsoft.com/office/drawing/2014/main" id="{9A762525-DFD6-4CC9-B1EA-BB11DA626501}"/>
              </a:ext>
            </a:extLst>
          </p:cNvPr>
          <p:cNvSpPr txBox="1"/>
          <p:nvPr/>
        </p:nvSpPr>
        <p:spPr>
          <a:xfrm>
            <a:off x="1925262" y="6232327"/>
            <a:ext cx="8032968" cy="600164"/>
          </a:xfrm>
          <a:prstGeom prst="rect">
            <a:avLst/>
          </a:prstGeom>
          <a:noFill/>
        </p:spPr>
        <p:txBody>
          <a:bodyPr wrap="none" rtlCol="0">
            <a:spAutoFit/>
          </a:bodyPr>
          <a:lstStyle/>
          <a:p>
            <a:r>
              <a:rPr lang="sv-SE" sz="1100" dirty="0"/>
              <a:t>Antal möten = antal möten som bokats i IT-tjänsten SAMSA. </a:t>
            </a:r>
            <a:br>
              <a:rPr lang="sv-SE" sz="1100" dirty="0"/>
            </a:br>
            <a:r>
              <a:rPr lang="sv-SE" sz="1100" dirty="0"/>
              <a:t>Därmed inte sagt att dessa möten är genomförda. Möten kan ha hållits men aldrig registrerats i SAMSA.</a:t>
            </a:r>
            <a:br>
              <a:rPr lang="sv-SE" sz="1100" dirty="0"/>
            </a:br>
            <a:r>
              <a:rPr lang="sv-SE" sz="1100" dirty="0"/>
              <a:t>SIP kopplas till slutenvårdstillfälle om SIP skapas eller uppdateras eller om SIP-möte bokas samtidigt som det pågår ett slutenvårdstillfälle.</a:t>
            </a:r>
          </a:p>
        </p:txBody>
      </p:sp>
      <p:sp>
        <p:nvSpPr>
          <p:cNvPr id="3" name="textruta 2">
            <a:extLst>
              <a:ext uri="{FF2B5EF4-FFF2-40B4-BE49-F238E27FC236}">
                <a16:creationId xmlns:a16="http://schemas.microsoft.com/office/drawing/2014/main" id="{4EA38F80-627D-48F3-AF31-11ABD3FE1349}"/>
              </a:ext>
            </a:extLst>
          </p:cNvPr>
          <p:cNvSpPr txBox="1"/>
          <p:nvPr/>
        </p:nvSpPr>
        <p:spPr>
          <a:xfrm>
            <a:off x="9299835" y="1635888"/>
            <a:ext cx="2956402" cy="3616375"/>
          </a:xfrm>
          <a:prstGeom prst="rect">
            <a:avLst/>
          </a:prstGeom>
          <a:noFill/>
        </p:spPr>
        <p:txBody>
          <a:bodyPr wrap="square" rtlCol="0">
            <a:spAutoFit/>
          </a:bodyPr>
          <a:lstStyle/>
          <a:p>
            <a:r>
              <a:rPr lang="sv-SE" sz="1100" b="1" dirty="0"/>
              <a:t>Exempel:</a:t>
            </a:r>
            <a:endParaRPr lang="sv-SE" sz="1100" dirty="0"/>
          </a:p>
          <a:p>
            <a:r>
              <a:rPr lang="sv-SE" sz="1100" dirty="0"/>
              <a:t>Antal </a:t>
            </a:r>
            <a:r>
              <a:rPr lang="sv-SE" sz="1100" b="1" dirty="0"/>
              <a:t>SIP möten </a:t>
            </a:r>
            <a:r>
              <a:rPr lang="sv-SE" sz="1100" dirty="0"/>
              <a:t>(som hanterades i SAMSA) utan koppling till slutenvårdstillfälle var </a:t>
            </a:r>
            <a:r>
              <a:rPr lang="sv-SE" sz="1100" b="1" dirty="0"/>
              <a:t>571 </a:t>
            </a:r>
            <a:r>
              <a:rPr lang="sv-SE" sz="1100" dirty="0"/>
              <a:t>under </a:t>
            </a:r>
            <a:r>
              <a:rPr lang="sv-SE" sz="1100" b="1" dirty="0"/>
              <a:t>mars </a:t>
            </a:r>
            <a:r>
              <a:rPr lang="sv-SE" sz="1100" dirty="0"/>
              <a:t>månad.</a:t>
            </a:r>
            <a:br>
              <a:rPr lang="sv-SE" sz="1100" dirty="0"/>
            </a:br>
            <a:endParaRPr lang="sv-SE" sz="1100" dirty="0"/>
          </a:p>
          <a:p>
            <a:endParaRPr lang="sv-SE" sz="1100" dirty="0"/>
          </a:p>
          <a:p>
            <a:endParaRPr lang="sv-SE" sz="1100" dirty="0"/>
          </a:p>
          <a:p>
            <a:endParaRPr lang="sv-SE" sz="1100" dirty="0"/>
          </a:p>
          <a:p>
            <a:endParaRPr lang="sv-SE" sz="1100" dirty="0"/>
          </a:p>
          <a:p>
            <a:endParaRPr lang="sv-SE" sz="1100" dirty="0"/>
          </a:p>
          <a:p>
            <a:endParaRPr lang="sv-SE" sz="1100" dirty="0"/>
          </a:p>
          <a:p>
            <a:br>
              <a:rPr lang="sv-SE" sz="1100" dirty="0"/>
            </a:br>
            <a:r>
              <a:rPr lang="sv-SE" sz="1100" b="1" dirty="0"/>
              <a:t>1252 Planeringsmöten </a:t>
            </a:r>
            <a:r>
              <a:rPr lang="sv-SE" sz="1100" dirty="0"/>
              <a:t>bokades under </a:t>
            </a:r>
            <a:r>
              <a:rPr lang="sv-SE" sz="1100" b="1" dirty="0"/>
              <a:t>mars </a:t>
            </a:r>
            <a:r>
              <a:rPr lang="sv-SE" sz="1100" dirty="0"/>
              <a:t>månad i SAMSA.</a:t>
            </a:r>
            <a:br>
              <a:rPr lang="sv-SE" sz="1100" dirty="0"/>
            </a:br>
            <a:r>
              <a:rPr lang="sv-SE" sz="1100" dirty="0"/>
              <a:t>Planeringsmöte hålls på sjukhus eller som </a:t>
            </a:r>
            <a:br>
              <a:rPr lang="sv-SE" sz="1100" dirty="0"/>
            </a:br>
            <a:r>
              <a:rPr lang="sv-SE" sz="1100" dirty="0"/>
              <a:t>online-möte för den kortsiktiga planering inför hemgång.</a:t>
            </a:r>
          </a:p>
          <a:p>
            <a:br>
              <a:rPr lang="sv-SE" sz="1100" dirty="0"/>
            </a:br>
            <a:endParaRPr lang="sv-SE" sz="1100" dirty="0"/>
          </a:p>
          <a:p>
            <a:br>
              <a:rPr lang="sv-SE" sz="1000" dirty="0"/>
            </a:br>
            <a:endParaRPr lang="sv-SE" sz="1000" dirty="0"/>
          </a:p>
        </p:txBody>
      </p:sp>
      <p:cxnSp>
        <p:nvCxnSpPr>
          <p:cNvPr id="14" name="Rak pilkoppling 13" descr="Pil pekar på exempel">
            <a:extLst>
              <a:ext uri="{FF2B5EF4-FFF2-40B4-BE49-F238E27FC236}">
                <a16:creationId xmlns:a16="http://schemas.microsoft.com/office/drawing/2014/main" id="{BDB17464-4B84-4813-A545-5D34E1E001A0}"/>
              </a:ext>
            </a:extLst>
          </p:cNvPr>
          <p:cNvCxnSpPr>
            <a:cxnSpLocks/>
          </p:cNvCxnSpPr>
          <p:nvPr/>
        </p:nvCxnSpPr>
        <p:spPr>
          <a:xfrm flipH="1">
            <a:off x="9154633" y="4837814"/>
            <a:ext cx="1287492" cy="11695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Rak pilkoppling 9" descr="Pil pekar på exempel">
            <a:extLst>
              <a:ext uri="{FF2B5EF4-FFF2-40B4-BE49-F238E27FC236}">
                <a16:creationId xmlns:a16="http://schemas.microsoft.com/office/drawing/2014/main" id="{8403E073-B70B-4E13-869B-5CF78A78FDC5}"/>
              </a:ext>
            </a:extLst>
          </p:cNvPr>
          <p:cNvCxnSpPr>
            <a:cxnSpLocks/>
          </p:cNvCxnSpPr>
          <p:nvPr/>
        </p:nvCxnSpPr>
        <p:spPr>
          <a:xfrm flipH="1">
            <a:off x="9056453" y="2707926"/>
            <a:ext cx="644897" cy="3616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4" name="Tabell 3">
            <a:extLst>
              <a:ext uri="{FF2B5EF4-FFF2-40B4-BE49-F238E27FC236}">
                <a16:creationId xmlns:a16="http://schemas.microsoft.com/office/drawing/2014/main" id="{D348B712-E13E-4EE6-B703-979AAD157361}"/>
              </a:ext>
            </a:extLst>
          </p:cNvPr>
          <p:cNvGraphicFramePr>
            <a:graphicFrameLocks noGrp="1"/>
          </p:cNvGraphicFramePr>
          <p:nvPr>
            <p:extLst>
              <p:ext uri="{D42A27DB-BD31-4B8C-83A1-F6EECF244321}">
                <p14:modId xmlns:p14="http://schemas.microsoft.com/office/powerpoint/2010/main" val="2548572825"/>
              </p:ext>
            </p:extLst>
          </p:nvPr>
        </p:nvGraphicFramePr>
        <p:xfrm>
          <a:off x="979829" y="3693508"/>
          <a:ext cx="8048354" cy="2477859"/>
        </p:xfrm>
        <a:graphic>
          <a:graphicData uri="http://schemas.openxmlformats.org/drawingml/2006/table">
            <a:tbl>
              <a:tblPr firstRow="1">
                <a:tableStyleId>{5C22544A-7EE6-4342-B048-85BDC9FD1C3A}</a:tableStyleId>
              </a:tblPr>
              <a:tblGrid>
                <a:gridCol w="2201521">
                  <a:extLst>
                    <a:ext uri="{9D8B030D-6E8A-4147-A177-3AD203B41FA5}">
                      <a16:colId xmlns:a16="http://schemas.microsoft.com/office/drawing/2014/main" val="1300010166"/>
                    </a:ext>
                  </a:extLst>
                </a:gridCol>
                <a:gridCol w="638175">
                  <a:extLst>
                    <a:ext uri="{9D8B030D-6E8A-4147-A177-3AD203B41FA5}">
                      <a16:colId xmlns:a16="http://schemas.microsoft.com/office/drawing/2014/main" val="4217125651"/>
                    </a:ext>
                  </a:extLst>
                </a:gridCol>
                <a:gridCol w="655574">
                  <a:extLst>
                    <a:ext uri="{9D8B030D-6E8A-4147-A177-3AD203B41FA5}">
                      <a16:colId xmlns:a16="http://schemas.microsoft.com/office/drawing/2014/main" val="3989952858"/>
                    </a:ext>
                  </a:extLst>
                </a:gridCol>
                <a:gridCol w="658876">
                  <a:extLst>
                    <a:ext uri="{9D8B030D-6E8A-4147-A177-3AD203B41FA5}">
                      <a16:colId xmlns:a16="http://schemas.microsoft.com/office/drawing/2014/main" val="4056759954"/>
                    </a:ext>
                  </a:extLst>
                </a:gridCol>
                <a:gridCol w="668948">
                  <a:extLst>
                    <a:ext uri="{9D8B030D-6E8A-4147-A177-3AD203B41FA5}">
                      <a16:colId xmlns:a16="http://schemas.microsoft.com/office/drawing/2014/main" val="2518576985"/>
                    </a:ext>
                  </a:extLst>
                </a:gridCol>
                <a:gridCol w="627976">
                  <a:extLst>
                    <a:ext uri="{9D8B030D-6E8A-4147-A177-3AD203B41FA5}">
                      <a16:colId xmlns:a16="http://schemas.microsoft.com/office/drawing/2014/main" val="3784647469"/>
                    </a:ext>
                  </a:extLst>
                </a:gridCol>
                <a:gridCol w="647700">
                  <a:extLst>
                    <a:ext uri="{9D8B030D-6E8A-4147-A177-3AD203B41FA5}">
                      <a16:colId xmlns:a16="http://schemas.microsoft.com/office/drawing/2014/main" val="1948626315"/>
                    </a:ext>
                  </a:extLst>
                </a:gridCol>
                <a:gridCol w="608076">
                  <a:extLst>
                    <a:ext uri="{9D8B030D-6E8A-4147-A177-3AD203B41FA5}">
                      <a16:colId xmlns:a16="http://schemas.microsoft.com/office/drawing/2014/main" val="2105850548"/>
                    </a:ext>
                  </a:extLst>
                </a:gridCol>
                <a:gridCol w="647700">
                  <a:extLst>
                    <a:ext uri="{9D8B030D-6E8A-4147-A177-3AD203B41FA5}">
                      <a16:colId xmlns:a16="http://schemas.microsoft.com/office/drawing/2014/main" val="3287894907"/>
                    </a:ext>
                  </a:extLst>
                </a:gridCol>
                <a:gridCol w="693808">
                  <a:extLst>
                    <a:ext uri="{9D8B030D-6E8A-4147-A177-3AD203B41FA5}">
                      <a16:colId xmlns:a16="http://schemas.microsoft.com/office/drawing/2014/main" val="1874768738"/>
                    </a:ext>
                  </a:extLst>
                </a:gridCol>
              </a:tblGrid>
              <a:tr h="0">
                <a:tc>
                  <a:txBody>
                    <a:bodyPr/>
                    <a:lstStyle/>
                    <a:p>
                      <a:pPr algn="l" fontAlgn="b"/>
                      <a:endParaRPr lang="sv-SE" sz="1600" b="1" i="0" u="none" strike="noStrike" dirty="0">
                        <a:solidFill>
                          <a:schemeClr val="bg1"/>
                        </a:solidFill>
                        <a:effectLst/>
                        <a:latin typeface="Calibri" panose="020F0502020204030204" pitchFamily="34" charset="0"/>
                      </a:endParaRPr>
                    </a:p>
                  </a:txBody>
                  <a:tcPr marL="6350" marR="6350" marT="6350"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1400" b="1" i="0" u="none" strike="noStrike" dirty="0">
                          <a:solidFill>
                            <a:schemeClr val="bg1"/>
                          </a:solidFill>
                          <a:effectLst/>
                          <a:latin typeface="Calibri" panose="020F0502020204030204" pitchFamily="34" charset="0"/>
                        </a:rPr>
                        <a:t>2022 Juli</a:t>
                      </a:r>
                    </a:p>
                  </a:txBody>
                  <a:tcPr marL="6350" marR="6350" marT="6350"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1400" b="1" i="0" u="none" strike="noStrike" dirty="0">
                          <a:solidFill>
                            <a:schemeClr val="bg1"/>
                          </a:solidFill>
                          <a:effectLst/>
                          <a:latin typeface="Calibri" panose="020F0502020204030204" pitchFamily="34" charset="0"/>
                        </a:rPr>
                        <a:t>2022 Aug</a:t>
                      </a:r>
                    </a:p>
                  </a:txBody>
                  <a:tcPr marL="6350" marR="6350" marT="6350"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1400" b="1" i="0" u="none" strike="noStrike" dirty="0">
                          <a:solidFill>
                            <a:schemeClr val="bg1"/>
                          </a:solidFill>
                          <a:effectLst/>
                          <a:latin typeface="Calibri" panose="020F0502020204030204" pitchFamily="34" charset="0"/>
                        </a:rPr>
                        <a:t>2022 Sep</a:t>
                      </a:r>
                    </a:p>
                  </a:txBody>
                  <a:tcPr marL="6350" marR="6350" marT="6350"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1400" b="1" i="0" u="none" strike="noStrike" dirty="0">
                          <a:solidFill>
                            <a:schemeClr val="bg1"/>
                          </a:solidFill>
                          <a:effectLst/>
                          <a:latin typeface="Calibri" panose="020F0502020204030204" pitchFamily="34" charset="0"/>
                        </a:rPr>
                        <a:t>2022 Okt</a:t>
                      </a:r>
                    </a:p>
                  </a:txBody>
                  <a:tcPr marL="6350" marR="6350" marT="6350"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1400" b="1" i="0" u="none" strike="noStrike" dirty="0">
                          <a:solidFill>
                            <a:schemeClr val="bg1"/>
                          </a:solidFill>
                          <a:effectLst/>
                          <a:latin typeface="Calibri" panose="020F0502020204030204" pitchFamily="34" charset="0"/>
                        </a:rPr>
                        <a:t>2022 Nov</a:t>
                      </a:r>
                    </a:p>
                  </a:txBody>
                  <a:tcPr marL="6350" marR="6350" marT="6350"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1400" b="1" i="0" u="none" strike="noStrike" dirty="0">
                          <a:solidFill>
                            <a:schemeClr val="bg1"/>
                          </a:solidFill>
                          <a:effectLst/>
                          <a:latin typeface="Calibri" panose="020F0502020204030204" pitchFamily="34" charset="0"/>
                        </a:rPr>
                        <a:t>2022 Dec</a:t>
                      </a:r>
                    </a:p>
                  </a:txBody>
                  <a:tcPr marL="6350" marR="6350" marT="6350"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1400" b="1" i="0" u="none" strike="noStrike" dirty="0">
                          <a:solidFill>
                            <a:schemeClr val="bg1"/>
                          </a:solidFill>
                          <a:effectLst/>
                          <a:latin typeface="Calibri" panose="020F0502020204030204" pitchFamily="34" charset="0"/>
                        </a:rPr>
                        <a:t>2023 Jan</a:t>
                      </a:r>
                    </a:p>
                  </a:txBody>
                  <a:tcPr marL="6350" marR="6350" marT="6350"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1400" b="1" i="0" u="none" strike="noStrike" dirty="0">
                          <a:solidFill>
                            <a:schemeClr val="bg1"/>
                          </a:solidFill>
                          <a:effectLst/>
                          <a:latin typeface="Calibri" panose="020F0502020204030204" pitchFamily="34" charset="0"/>
                        </a:rPr>
                        <a:t>2023 Feb</a:t>
                      </a:r>
                    </a:p>
                  </a:txBody>
                  <a:tcPr marL="6350" marR="6350" marT="6350"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1400" b="1" i="0" u="none" strike="noStrike" dirty="0">
                          <a:solidFill>
                            <a:schemeClr val="bg1"/>
                          </a:solidFill>
                          <a:effectLst/>
                          <a:latin typeface="Calibri" panose="020F0502020204030204" pitchFamily="34" charset="0"/>
                        </a:rPr>
                        <a:t>2023 Mars</a:t>
                      </a:r>
                    </a:p>
                  </a:txBody>
                  <a:tcPr marL="6350" marR="6350" marT="6350" marB="0" anchor="b"/>
                </a:tc>
                <a:extLst>
                  <a:ext uri="{0D108BD9-81ED-4DB2-BD59-A6C34878D82A}">
                    <a16:rowId xmlns:a16="http://schemas.microsoft.com/office/drawing/2014/main" val="1596419410"/>
                  </a:ext>
                </a:extLst>
              </a:tr>
              <a:tr h="260985">
                <a:tc>
                  <a:txBody>
                    <a:bodyPr/>
                    <a:lstStyle/>
                    <a:p>
                      <a:pPr algn="l" fontAlgn="b"/>
                      <a:r>
                        <a:rPr lang="sv-SE" sz="1400" b="0" i="0" u="none" strike="noStrike">
                          <a:solidFill>
                            <a:srgbClr val="000000"/>
                          </a:solidFill>
                          <a:effectLst/>
                          <a:latin typeface="Calibri" panose="020F0502020204030204" pitchFamily="34" charset="0"/>
                        </a:rPr>
                        <a:t>Alingsås Lasarett</a:t>
                      </a:r>
                    </a:p>
                  </a:txBody>
                  <a:tcPr marL="6350" marR="6350" marT="6350" marB="0" anchor="b"/>
                </a:tc>
                <a:tc>
                  <a:txBody>
                    <a:bodyPr/>
                    <a:lstStyle/>
                    <a:p>
                      <a:pPr algn="r" fontAlgn="b"/>
                      <a:r>
                        <a:rPr lang="sv-SE" sz="1600" b="0" i="0" u="none" strike="noStrike" dirty="0">
                          <a:solidFill>
                            <a:srgbClr val="000000"/>
                          </a:solidFill>
                          <a:effectLst/>
                          <a:latin typeface="Calibri" panose="020F0502020204030204" pitchFamily="34" charset="0"/>
                        </a:rPr>
                        <a:t>84</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81</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83</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100</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93</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103</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95</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84</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85</a:t>
                      </a:r>
                    </a:p>
                  </a:txBody>
                  <a:tcPr marL="9525" marR="9525" marT="9525" marB="0" anchor="b"/>
                </a:tc>
                <a:extLst>
                  <a:ext uri="{0D108BD9-81ED-4DB2-BD59-A6C34878D82A}">
                    <a16:rowId xmlns:a16="http://schemas.microsoft.com/office/drawing/2014/main" val="1905758846"/>
                  </a:ext>
                </a:extLst>
              </a:tr>
              <a:tr h="306794">
                <a:tc>
                  <a:txBody>
                    <a:bodyPr/>
                    <a:lstStyle/>
                    <a:p>
                      <a:pPr algn="l" fontAlgn="b"/>
                      <a:r>
                        <a:rPr lang="sv-SE" sz="1400" b="0" i="0" u="none" strike="noStrike" dirty="0">
                          <a:solidFill>
                            <a:srgbClr val="000000"/>
                          </a:solidFill>
                          <a:effectLst/>
                          <a:latin typeface="Calibri" panose="020F0502020204030204" pitchFamily="34" charset="0"/>
                        </a:rPr>
                        <a:t>Kungälvs Sjukhus</a:t>
                      </a:r>
                    </a:p>
                  </a:txBody>
                  <a:tcPr marL="6350" marR="6350" marT="6350" marB="0" anchor="b"/>
                </a:tc>
                <a:tc>
                  <a:txBody>
                    <a:bodyPr/>
                    <a:lstStyle/>
                    <a:p>
                      <a:pPr algn="r" fontAlgn="b"/>
                      <a:r>
                        <a:rPr lang="sv-SE" sz="1600" b="0" i="0" u="none" strike="noStrike">
                          <a:solidFill>
                            <a:srgbClr val="000000"/>
                          </a:solidFill>
                          <a:effectLst/>
                          <a:latin typeface="Calibri" panose="020F0502020204030204" pitchFamily="34" charset="0"/>
                        </a:rPr>
                        <a:t>107</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102</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99</a:t>
                      </a:r>
                    </a:p>
                  </a:txBody>
                  <a:tcPr marL="9525" marR="9525" marT="9525" marB="0" anchor="b"/>
                </a:tc>
                <a:tc>
                  <a:txBody>
                    <a:bodyPr/>
                    <a:lstStyle/>
                    <a:p>
                      <a:pPr algn="r" fontAlgn="b"/>
                      <a:r>
                        <a:rPr lang="sv-SE" sz="1600" b="0" i="0" u="none" strike="noStrike">
                          <a:solidFill>
                            <a:srgbClr val="000000"/>
                          </a:solidFill>
                          <a:effectLst/>
                          <a:latin typeface="Calibri" panose="020F0502020204030204" pitchFamily="34" charset="0"/>
                        </a:rPr>
                        <a:t>98</a:t>
                      </a:r>
                    </a:p>
                  </a:txBody>
                  <a:tcPr marL="9525" marR="9525" marT="9525" marB="0" anchor="b"/>
                </a:tc>
                <a:tc>
                  <a:txBody>
                    <a:bodyPr/>
                    <a:lstStyle/>
                    <a:p>
                      <a:pPr algn="r" fontAlgn="b"/>
                      <a:r>
                        <a:rPr lang="sv-SE" sz="1600" b="0" i="0" u="none" strike="noStrike">
                          <a:solidFill>
                            <a:srgbClr val="000000"/>
                          </a:solidFill>
                          <a:effectLst/>
                          <a:latin typeface="Calibri" panose="020F0502020204030204" pitchFamily="34" charset="0"/>
                        </a:rPr>
                        <a:t>98</a:t>
                      </a:r>
                    </a:p>
                  </a:txBody>
                  <a:tcPr marL="9525" marR="9525" marT="9525" marB="0" anchor="b"/>
                </a:tc>
                <a:tc>
                  <a:txBody>
                    <a:bodyPr/>
                    <a:lstStyle/>
                    <a:p>
                      <a:pPr algn="r" fontAlgn="b"/>
                      <a:r>
                        <a:rPr lang="sv-SE" sz="1600" b="0" i="0" u="none" strike="noStrike">
                          <a:solidFill>
                            <a:srgbClr val="000000"/>
                          </a:solidFill>
                          <a:effectLst/>
                          <a:latin typeface="Calibri" panose="020F0502020204030204" pitchFamily="34" charset="0"/>
                        </a:rPr>
                        <a:t>138</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121</a:t>
                      </a:r>
                    </a:p>
                  </a:txBody>
                  <a:tcPr marL="9525" marR="9525" marT="9525" marB="0" anchor="b"/>
                </a:tc>
                <a:tc>
                  <a:txBody>
                    <a:bodyPr/>
                    <a:lstStyle/>
                    <a:p>
                      <a:pPr algn="r" fontAlgn="b"/>
                      <a:r>
                        <a:rPr lang="sv-SE" sz="1600" b="0" i="0" u="none" strike="noStrike">
                          <a:solidFill>
                            <a:srgbClr val="000000"/>
                          </a:solidFill>
                          <a:effectLst/>
                          <a:latin typeface="Calibri" panose="020F0502020204030204" pitchFamily="34" charset="0"/>
                        </a:rPr>
                        <a:t>115</a:t>
                      </a:r>
                    </a:p>
                  </a:txBody>
                  <a:tcPr marL="9525" marR="9525" marT="9525" marB="0" anchor="b"/>
                </a:tc>
                <a:tc>
                  <a:txBody>
                    <a:bodyPr/>
                    <a:lstStyle/>
                    <a:p>
                      <a:pPr algn="r" fontAlgn="b"/>
                      <a:r>
                        <a:rPr lang="sv-SE" sz="1600" b="0" i="0" u="none" strike="noStrike">
                          <a:solidFill>
                            <a:srgbClr val="000000"/>
                          </a:solidFill>
                          <a:effectLst/>
                          <a:latin typeface="Calibri" panose="020F0502020204030204" pitchFamily="34" charset="0"/>
                        </a:rPr>
                        <a:t>112</a:t>
                      </a:r>
                    </a:p>
                  </a:txBody>
                  <a:tcPr marL="9525" marR="9525" marT="9525" marB="0" anchor="b"/>
                </a:tc>
                <a:extLst>
                  <a:ext uri="{0D108BD9-81ED-4DB2-BD59-A6C34878D82A}">
                    <a16:rowId xmlns:a16="http://schemas.microsoft.com/office/drawing/2014/main" val="1900744515"/>
                  </a:ext>
                </a:extLst>
              </a:tr>
              <a:tr h="260985">
                <a:tc>
                  <a:txBody>
                    <a:bodyPr/>
                    <a:lstStyle/>
                    <a:p>
                      <a:pPr algn="l" fontAlgn="b"/>
                      <a:r>
                        <a:rPr lang="sv-SE" sz="1400" b="0" i="0" u="none" strike="noStrike" dirty="0">
                          <a:solidFill>
                            <a:srgbClr val="000000"/>
                          </a:solidFill>
                          <a:effectLst/>
                          <a:latin typeface="Calibri" panose="020F0502020204030204" pitchFamily="34" charset="0"/>
                        </a:rPr>
                        <a:t>NU-sjukvården</a:t>
                      </a:r>
                    </a:p>
                  </a:txBody>
                  <a:tcPr marL="6350" marR="6350" marT="6350" marB="0" anchor="b"/>
                </a:tc>
                <a:tc>
                  <a:txBody>
                    <a:bodyPr/>
                    <a:lstStyle/>
                    <a:p>
                      <a:pPr algn="r" fontAlgn="b"/>
                      <a:r>
                        <a:rPr lang="sv-SE" sz="1600" b="0" i="0" u="none" strike="noStrike" dirty="0">
                          <a:solidFill>
                            <a:srgbClr val="000000"/>
                          </a:solidFill>
                          <a:effectLst/>
                          <a:latin typeface="Calibri" panose="020F0502020204030204" pitchFamily="34" charset="0"/>
                        </a:rPr>
                        <a:t>82</a:t>
                      </a:r>
                    </a:p>
                  </a:txBody>
                  <a:tcPr marL="9525" marR="9525" marT="9525" marB="0" anchor="b"/>
                </a:tc>
                <a:tc>
                  <a:txBody>
                    <a:bodyPr/>
                    <a:lstStyle/>
                    <a:p>
                      <a:pPr algn="r" fontAlgn="b"/>
                      <a:r>
                        <a:rPr lang="sv-SE" sz="1600" b="0" i="0" u="none" strike="noStrike">
                          <a:solidFill>
                            <a:srgbClr val="000000"/>
                          </a:solidFill>
                          <a:effectLst/>
                          <a:latin typeface="Calibri" panose="020F0502020204030204" pitchFamily="34" charset="0"/>
                        </a:rPr>
                        <a:t>108</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133</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143</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145</a:t>
                      </a:r>
                    </a:p>
                  </a:txBody>
                  <a:tcPr marL="9525" marR="9525" marT="9525" marB="0" anchor="b"/>
                </a:tc>
                <a:tc>
                  <a:txBody>
                    <a:bodyPr/>
                    <a:lstStyle/>
                    <a:p>
                      <a:pPr algn="r" fontAlgn="b"/>
                      <a:r>
                        <a:rPr lang="sv-SE" sz="1600" b="0" i="0" u="none" strike="noStrike">
                          <a:solidFill>
                            <a:srgbClr val="000000"/>
                          </a:solidFill>
                          <a:effectLst/>
                          <a:latin typeface="Calibri" panose="020F0502020204030204" pitchFamily="34" charset="0"/>
                        </a:rPr>
                        <a:t>122</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146</a:t>
                      </a:r>
                    </a:p>
                  </a:txBody>
                  <a:tcPr marL="9525" marR="9525" marT="9525" marB="0" anchor="b"/>
                </a:tc>
                <a:tc>
                  <a:txBody>
                    <a:bodyPr/>
                    <a:lstStyle/>
                    <a:p>
                      <a:pPr algn="r" fontAlgn="b"/>
                      <a:r>
                        <a:rPr lang="sv-SE" sz="1600" b="0" i="0" u="none" strike="noStrike">
                          <a:solidFill>
                            <a:srgbClr val="000000"/>
                          </a:solidFill>
                          <a:effectLst/>
                          <a:latin typeface="Calibri" panose="020F0502020204030204" pitchFamily="34" charset="0"/>
                        </a:rPr>
                        <a:t>119</a:t>
                      </a:r>
                    </a:p>
                  </a:txBody>
                  <a:tcPr marL="9525" marR="9525" marT="9525" marB="0" anchor="b"/>
                </a:tc>
                <a:tc>
                  <a:txBody>
                    <a:bodyPr/>
                    <a:lstStyle/>
                    <a:p>
                      <a:pPr algn="r" fontAlgn="b"/>
                      <a:r>
                        <a:rPr lang="sv-SE" sz="1600" b="0" i="0" u="none" strike="noStrike">
                          <a:solidFill>
                            <a:srgbClr val="000000"/>
                          </a:solidFill>
                          <a:effectLst/>
                          <a:latin typeface="Calibri" panose="020F0502020204030204" pitchFamily="34" charset="0"/>
                        </a:rPr>
                        <a:t>144</a:t>
                      </a:r>
                    </a:p>
                  </a:txBody>
                  <a:tcPr marL="9525" marR="9525" marT="9525" marB="0" anchor="b"/>
                </a:tc>
                <a:extLst>
                  <a:ext uri="{0D108BD9-81ED-4DB2-BD59-A6C34878D82A}">
                    <a16:rowId xmlns:a16="http://schemas.microsoft.com/office/drawing/2014/main" val="2751229178"/>
                  </a:ext>
                </a:extLst>
              </a:tr>
              <a:tr h="260985">
                <a:tc>
                  <a:txBody>
                    <a:bodyPr/>
                    <a:lstStyle/>
                    <a:p>
                      <a:pPr algn="l" fontAlgn="b"/>
                      <a:r>
                        <a:rPr lang="sv-SE" sz="1400" b="0" i="0" u="none" strike="noStrike" dirty="0">
                          <a:solidFill>
                            <a:srgbClr val="000000"/>
                          </a:solidFill>
                          <a:effectLst/>
                          <a:latin typeface="Calibri" panose="020F0502020204030204" pitchFamily="34" charset="0"/>
                        </a:rPr>
                        <a:t>Sahlgrenska Universitetssjukhuset</a:t>
                      </a:r>
                    </a:p>
                  </a:txBody>
                  <a:tcPr marL="6350" marR="6350" marT="6350" marB="0" anchor="b"/>
                </a:tc>
                <a:tc>
                  <a:txBody>
                    <a:bodyPr/>
                    <a:lstStyle/>
                    <a:p>
                      <a:pPr algn="r" fontAlgn="b"/>
                      <a:r>
                        <a:rPr lang="sv-SE" sz="1600" b="0" i="0" u="none" strike="noStrike" dirty="0">
                          <a:solidFill>
                            <a:srgbClr val="000000"/>
                          </a:solidFill>
                          <a:effectLst/>
                          <a:latin typeface="Calibri" panose="020F0502020204030204" pitchFamily="34" charset="0"/>
                        </a:rPr>
                        <a:t>450</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433</a:t>
                      </a:r>
                    </a:p>
                  </a:txBody>
                  <a:tcPr marL="9525" marR="9525" marT="9525" marB="0" anchor="b"/>
                </a:tc>
                <a:tc>
                  <a:txBody>
                    <a:bodyPr/>
                    <a:lstStyle/>
                    <a:p>
                      <a:pPr algn="r" fontAlgn="b"/>
                      <a:r>
                        <a:rPr lang="sv-SE" sz="1600" b="0" i="0" u="none" strike="noStrike">
                          <a:solidFill>
                            <a:srgbClr val="000000"/>
                          </a:solidFill>
                          <a:effectLst/>
                          <a:latin typeface="Calibri" panose="020F0502020204030204" pitchFamily="34" charset="0"/>
                        </a:rPr>
                        <a:t>580</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553</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511</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455</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530</a:t>
                      </a:r>
                    </a:p>
                  </a:txBody>
                  <a:tcPr marL="9525" marR="9525" marT="9525" marB="0" anchor="b"/>
                </a:tc>
                <a:tc>
                  <a:txBody>
                    <a:bodyPr/>
                    <a:lstStyle/>
                    <a:p>
                      <a:pPr algn="r" fontAlgn="b"/>
                      <a:r>
                        <a:rPr lang="sv-SE" sz="1600" b="0" i="0" u="none" strike="noStrike">
                          <a:solidFill>
                            <a:srgbClr val="000000"/>
                          </a:solidFill>
                          <a:effectLst/>
                          <a:latin typeface="Calibri" panose="020F0502020204030204" pitchFamily="34" charset="0"/>
                        </a:rPr>
                        <a:t>449</a:t>
                      </a:r>
                    </a:p>
                  </a:txBody>
                  <a:tcPr marL="9525" marR="9525" marT="9525" marB="0" anchor="b"/>
                </a:tc>
                <a:tc>
                  <a:txBody>
                    <a:bodyPr/>
                    <a:lstStyle/>
                    <a:p>
                      <a:pPr algn="r" fontAlgn="b"/>
                      <a:r>
                        <a:rPr lang="sv-SE" sz="1600" b="0" i="0" u="none" strike="noStrike">
                          <a:solidFill>
                            <a:srgbClr val="000000"/>
                          </a:solidFill>
                          <a:effectLst/>
                          <a:latin typeface="Calibri" panose="020F0502020204030204" pitchFamily="34" charset="0"/>
                        </a:rPr>
                        <a:t>510</a:t>
                      </a:r>
                    </a:p>
                  </a:txBody>
                  <a:tcPr marL="9525" marR="9525" marT="9525" marB="0" anchor="b"/>
                </a:tc>
                <a:extLst>
                  <a:ext uri="{0D108BD9-81ED-4DB2-BD59-A6C34878D82A}">
                    <a16:rowId xmlns:a16="http://schemas.microsoft.com/office/drawing/2014/main" val="3257471662"/>
                  </a:ext>
                </a:extLst>
              </a:tr>
              <a:tr h="260985">
                <a:tc>
                  <a:txBody>
                    <a:bodyPr/>
                    <a:lstStyle/>
                    <a:p>
                      <a:pPr algn="l" fontAlgn="b"/>
                      <a:r>
                        <a:rPr lang="sv-SE" sz="1400" b="0" i="0" u="none" strike="noStrike">
                          <a:solidFill>
                            <a:srgbClr val="000000"/>
                          </a:solidFill>
                          <a:effectLst/>
                          <a:latin typeface="Calibri" panose="020F0502020204030204" pitchFamily="34" charset="0"/>
                        </a:rPr>
                        <a:t>Skaraborgs sjukhus</a:t>
                      </a:r>
                    </a:p>
                  </a:txBody>
                  <a:tcPr marL="6350" marR="6350" marT="6350" marB="0" anchor="b"/>
                </a:tc>
                <a:tc>
                  <a:txBody>
                    <a:bodyPr/>
                    <a:lstStyle/>
                    <a:p>
                      <a:pPr algn="r" fontAlgn="b"/>
                      <a:r>
                        <a:rPr lang="sv-SE" sz="1600" b="0" i="0" u="none" strike="noStrike" dirty="0">
                          <a:solidFill>
                            <a:srgbClr val="000000"/>
                          </a:solidFill>
                          <a:effectLst/>
                          <a:latin typeface="Calibri" panose="020F0502020204030204" pitchFamily="34" charset="0"/>
                        </a:rPr>
                        <a:t>277</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310</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265</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270</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294</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365</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365</a:t>
                      </a:r>
                    </a:p>
                  </a:txBody>
                  <a:tcPr marL="9525" marR="9525" marT="9525" marB="0" anchor="b"/>
                </a:tc>
                <a:tc>
                  <a:txBody>
                    <a:bodyPr/>
                    <a:lstStyle/>
                    <a:p>
                      <a:pPr algn="r" fontAlgn="b"/>
                      <a:r>
                        <a:rPr lang="sv-SE" sz="1600" b="0" i="0" u="none" strike="noStrike">
                          <a:solidFill>
                            <a:srgbClr val="000000"/>
                          </a:solidFill>
                          <a:effectLst/>
                          <a:latin typeface="Calibri" panose="020F0502020204030204" pitchFamily="34" charset="0"/>
                        </a:rPr>
                        <a:t>268</a:t>
                      </a:r>
                    </a:p>
                  </a:txBody>
                  <a:tcPr marL="9525" marR="9525" marT="9525" marB="0" anchor="b"/>
                </a:tc>
                <a:tc>
                  <a:txBody>
                    <a:bodyPr/>
                    <a:lstStyle/>
                    <a:p>
                      <a:pPr algn="r" fontAlgn="b"/>
                      <a:r>
                        <a:rPr lang="sv-SE" sz="1600" b="0" i="0" u="none" strike="noStrike">
                          <a:solidFill>
                            <a:srgbClr val="000000"/>
                          </a:solidFill>
                          <a:effectLst/>
                          <a:latin typeface="Calibri" panose="020F0502020204030204" pitchFamily="34" charset="0"/>
                        </a:rPr>
                        <a:t>351</a:t>
                      </a:r>
                    </a:p>
                  </a:txBody>
                  <a:tcPr marL="9525" marR="9525" marT="9525" marB="0" anchor="b"/>
                </a:tc>
                <a:extLst>
                  <a:ext uri="{0D108BD9-81ED-4DB2-BD59-A6C34878D82A}">
                    <a16:rowId xmlns:a16="http://schemas.microsoft.com/office/drawing/2014/main" val="4049237558"/>
                  </a:ext>
                </a:extLst>
              </a:tr>
              <a:tr h="260985">
                <a:tc>
                  <a:txBody>
                    <a:bodyPr/>
                    <a:lstStyle/>
                    <a:p>
                      <a:pPr algn="l" fontAlgn="b"/>
                      <a:r>
                        <a:rPr lang="sv-SE" sz="1400" b="0" i="0" u="none" strike="noStrike">
                          <a:solidFill>
                            <a:srgbClr val="000000"/>
                          </a:solidFill>
                          <a:effectLst/>
                          <a:latin typeface="Calibri" panose="020F0502020204030204" pitchFamily="34" charset="0"/>
                        </a:rPr>
                        <a:t>Södra Älvsborgs Sjukhus</a:t>
                      </a:r>
                    </a:p>
                  </a:txBody>
                  <a:tcPr marL="6350" marR="6350" marT="6350" marB="0" anchor="b"/>
                </a:tc>
                <a:tc>
                  <a:txBody>
                    <a:bodyPr/>
                    <a:lstStyle/>
                    <a:p>
                      <a:pPr algn="r" fontAlgn="b"/>
                      <a:r>
                        <a:rPr lang="sv-SE" sz="1600" b="0" i="0" u="none" strike="noStrike" dirty="0">
                          <a:solidFill>
                            <a:srgbClr val="000000"/>
                          </a:solidFill>
                          <a:effectLst/>
                          <a:latin typeface="Calibri" panose="020F0502020204030204" pitchFamily="34" charset="0"/>
                        </a:rPr>
                        <a:t>111</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157</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163</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161</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124</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139</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84</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40</a:t>
                      </a:r>
                    </a:p>
                  </a:txBody>
                  <a:tcPr marL="9525" marR="9525" marT="9525" marB="0" anchor="b"/>
                </a:tc>
                <a:tc>
                  <a:txBody>
                    <a:bodyPr/>
                    <a:lstStyle/>
                    <a:p>
                      <a:pPr algn="r" fontAlgn="b"/>
                      <a:r>
                        <a:rPr lang="sv-SE" sz="1600" b="0" i="0" u="none" strike="noStrike">
                          <a:solidFill>
                            <a:srgbClr val="000000"/>
                          </a:solidFill>
                          <a:effectLst/>
                          <a:latin typeface="Calibri" panose="020F0502020204030204" pitchFamily="34" charset="0"/>
                        </a:rPr>
                        <a:t>54</a:t>
                      </a:r>
                    </a:p>
                  </a:txBody>
                  <a:tcPr marL="9525" marR="9525" marT="9525" marB="0" anchor="b"/>
                </a:tc>
                <a:extLst>
                  <a:ext uri="{0D108BD9-81ED-4DB2-BD59-A6C34878D82A}">
                    <a16:rowId xmlns:a16="http://schemas.microsoft.com/office/drawing/2014/main" val="3930428395"/>
                  </a:ext>
                </a:extLst>
              </a:tr>
              <a:tr h="260985">
                <a:tc>
                  <a:txBody>
                    <a:bodyPr/>
                    <a:lstStyle/>
                    <a:p>
                      <a:pPr algn="l" fontAlgn="b"/>
                      <a:r>
                        <a:rPr lang="sv-SE" sz="1400" b="1" i="0" u="none" strike="noStrike" dirty="0">
                          <a:solidFill>
                            <a:srgbClr val="000000"/>
                          </a:solidFill>
                          <a:effectLst/>
                          <a:latin typeface="Calibri" panose="020F0502020204030204" pitchFamily="34" charset="0"/>
                        </a:rPr>
                        <a:t>Totalt</a:t>
                      </a:r>
                    </a:p>
                  </a:txBody>
                  <a:tcPr marL="6350" marR="6350" marT="6350" marB="0" anchor="b"/>
                </a:tc>
                <a:tc>
                  <a:txBody>
                    <a:bodyPr/>
                    <a:lstStyle/>
                    <a:p>
                      <a:pPr algn="r" fontAlgn="b"/>
                      <a:r>
                        <a:rPr lang="sv-SE" sz="1600" b="1" i="0" u="none" strike="noStrike" dirty="0">
                          <a:solidFill>
                            <a:srgbClr val="000000"/>
                          </a:solidFill>
                          <a:effectLst/>
                          <a:latin typeface="Calibri" panose="020F0502020204030204" pitchFamily="34" charset="0"/>
                        </a:rPr>
                        <a:t>1170</a:t>
                      </a:r>
                    </a:p>
                  </a:txBody>
                  <a:tcPr marL="9525" marR="9525" marT="9525" marB="0" anchor="b"/>
                </a:tc>
                <a:tc>
                  <a:txBody>
                    <a:bodyPr/>
                    <a:lstStyle/>
                    <a:p>
                      <a:pPr algn="r" fontAlgn="b"/>
                      <a:r>
                        <a:rPr lang="sv-SE" sz="1600" b="1" i="0" u="none" strike="noStrike" dirty="0">
                          <a:solidFill>
                            <a:srgbClr val="000000"/>
                          </a:solidFill>
                          <a:effectLst/>
                          <a:latin typeface="Calibri" panose="020F0502020204030204" pitchFamily="34" charset="0"/>
                        </a:rPr>
                        <a:t>1217</a:t>
                      </a:r>
                    </a:p>
                  </a:txBody>
                  <a:tcPr marL="9525" marR="9525" marT="9525" marB="0" anchor="b"/>
                </a:tc>
                <a:tc>
                  <a:txBody>
                    <a:bodyPr/>
                    <a:lstStyle/>
                    <a:p>
                      <a:pPr algn="r" fontAlgn="b"/>
                      <a:r>
                        <a:rPr lang="sv-SE" sz="1600" b="1" i="0" u="none" strike="noStrike" dirty="0">
                          <a:solidFill>
                            <a:srgbClr val="000000"/>
                          </a:solidFill>
                          <a:effectLst/>
                          <a:latin typeface="Calibri" panose="020F0502020204030204" pitchFamily="34" charset="0"/>
                        </a:rPr>
                        <a:t>1321</a:t>
                      </a:r>
                    </a:p>
                  </a:txBody>
                  <a:tcPr marL="9525" marR="9525" marT="9525" marB="0" anchor="b"/>
                </a:tc>
                <a:tc>
                  <a:txBody>
                    <a:bodyPr/>
                    <a:lstStyle/>
                    <a:p>
                      <a:pPr algn="r" fontAlgn="b"/>
                      <a:r>
                        <a:rPr lang="sv-SE" sz="1600" b="1" i="0" u="none" strike="noStrike" dirty="0">
                          <a:solidFill>
                            <a:srgbClr val="000000"/>
                          </a:solidFill>
                          <a:effectLst/>
                          <a:latin typeface="Calibri" panose="020F0502020204030204" pitchFamily="34" charset="0"/>
                        </a:rPr>
                        <a:t>1323</a:t>
                      </a:r>
                    </a:p>
                  </a:txBody>
                  <a:tcPr marL="9525" marR="9525" marT="9525" marB="0" anchor="b"/>
                </a:tc>
                <a:tc>
                  <a:txBody>
                    <a:bodyPr/>
                    <a:lstStyle/>
                    <a:p>
                      <a:pPr algn="r" fontAlgn="b"/>
                      <a:r>
                        <a:rPr lang="sv-SE" sz="1600" b="1" i="0" u="none" strike="noStrike" dirty="0">
                          <a:solidFill>
                            <a:srgbClr val="000000"/>
                          </a:solidFill>
                          <a:effectLst/>
                          <a:latin typeface="Calibri" panose="020F0502020204030204" pitchFamily="34" charset="0"/>
                        </a:rPr>
                        <a:t>1260</a:t>
                      </a:r>
                    </a:p>
                  </a:txBody>
                  <a:tcPr marL="9525" marR="9525" marT="9525" marB="0" anchor="b"/>
                </a:tc>
                <a:tc>
                  <a:txBody>
                    <a:bodyPr/>
                    <a:lstStyle/>
                    <a:p>
                      <a:pPr algn="r" fontAlgn="b"/>
                      <a:r>
                        <a:rPr lang="sv-SE" sz="1600" b="1" i="0" u="none" strike="noStrike" dirty="0">
                          <a:solidFill>
                            <a:srgbClr val="000000"/>
                          </a:solidFill>
                          <a:effectLst/>
                          <a:latin typeface="Calibri" panose="020F0502020204030204" pitchFamily="34" charset="0"/>
                        </a:rPr>
                        <a:t>1317</a:t>
                      </a:r>
                    </a:p>
                  </a:txBody>
                  <a:tcPr marL="9525" marR="9525" marT="9525" marB="0" anchor="b"/>
                </a:tc>
                <a:tc>
                  <a:txBody>
                    <a:bodyPr/>
                    <a:lstStyle/>
                    <a:p>
                      <a:pPr algn="r" fontAlgn="b"/>
                      <a:r>
                        <a:rPr lang="sv-SE" sz="1600" b="1" i="0" u="none" strike="noStrike" dirty="0">
                          <a:solidFill>
                            <a:srgbClr val="000000"/>
                          </a:solidFill>
                          <a:effectLst/>
                          <a:latin typeface="Calibri" panose="020F0502020204030204" pitchFamily="34" charset="0"/>
                        </a:rPr>
                        <a:t>1314</a:t>
                      </a:r>
                    </a:p>
                  </a:txBody>
                  <a:tcPr marL="9525" marR="9525" marT="9525" marB="0" anchor="b"/>
                </a:tc>
                <a:tc>
                  <a:txBody>
                    <a:bodyPr/>
                    <a:lstStyle/>
                    <a:p>
                      <a:pPr algn="r" fontAlgn="b"/>
                      <a:r>
                        <a:rPr lang="sv-SE" sz="1600" b="1" i="0" u="none" strike="noStrike" dirty="0">
                          <a:solidFill>
                            <a:srgbClr val="000000"/>
                          </a:solidFill>
                          <a:effectLst/>
                          <a:latin typeface="Calibri" panose="020F0502020204030204" pitchFamily="34" charset="0"/>
                        </a:rPr>
                        <a:t>1072</a:t>
                      </a:r>
                    </a:p>
                  </a:txBody>
                  <a:tcPr marL="9525" marR="9525" marT="9525" marB="0" anchor="b"/>
                </a:tc>
                <a:tc>
                  <a:txBody>
                    <a:bodyPr/>
                    <a:lstStyle/>
                    <a:p>
                      <a:pPr algn="r" fontAlgn="b"/>
                      <a:r>
                        <a:rPr lang="sv-SE" sz="1600" b="1" i="0" u="none" strike="noStrike" dirty="0">
                          <a:solidFill>
                            <a:srgbClr val="000000"/>
                          </a:solidFill>
                          <a:effectLst/>
                          <a:latin typeface="Calibri" panose="020F0502020204030204" pitchFamily="34" charset="0"/>
                        </a:rPr>
                        <a:t>1252</a:t>
                      </a:r>
                    </a:p>
                  </a:txBody>
                  <a:tcPr marL="9525" marR="9525" marT="9525" marB="0" anchor="b"/>
                </a:tc>
                <a:extLst>
                  <a:ext uri="{0D108BD9-81ED-4DB2-BD59-A6C34878D82A}">
                    <a16:rowId xmlns:a16="http://schemas.microsoft.com/office/drawing/2014/main" val="1183019256"/>
                  </a:ext>
                </a:extLst>
              </a:tr>
            </a:tbl>
          </a:graphicData>
        </a:graphic>
      </p:graphicFrame>
      <p:graphicFrame>
        <p:nvGraphicFramePr>
          <p:cNvPr id="2" name="Tabell 1">
            <a:extLst>
              <a:ext uri="{FF2B5EF4-FFF2-40B4-BE49-F238E27FC236}">
                <a16:creationId xmlns:a16="http://schemas.microsoft.com/office/drawing/2014/main" id="{8AE8CABA-D0BA-43D9-B4CC-7392F9053917}"/>
              </a:ext>
            </a:extLst>
          </p:cNvPr>
          <p:cNvGraphicFramePr>
            <a:graphicFrameLocks noGrp="1"/>
          </p:cNvGraphicFramePr>
          <p:nvPr>
            <p:extLst>
              <p:ext uri="{D42A27DB-BD31-4B8C-83A1-F6EECF244321}">
                <p14:modId xmlns:p14="http://schemas.microsoft.com/office/powerpoint/2010/main" val="1449206085"/>
              </p:ext>
            </p:extLst>
          </p:nvPr>
        </p:nvGraphicFramePr>
        <p:xfrm>
          <a:off x="977852" y="350250"/>
          <a:ext cx="8048353" cy="2799080"/>
        </p:xfrm>
        <a:graphic>
          <a:graphicData uri="http://schemas.openxmlformats.org/drawingml/2006/table">
            <a:tbl>
              <a:tblPr firstRow="1">
                <a:tableStyleId>{5C22544A-7EE6-4342-B048-85BDC9FD1C3A}</a:tableStyleId>
              </a:tblPr>
              <a:tblGrid>
                <a:gridCol w="2229681">
                  <a:extLst>
                    <a:ext uri="{9D8B030D-6E8A-4147-A177-3AD203B41FA5}">
                      <a16:colId xmlns:a16="http://schemas.microsoft.com/office/drawing/2014/main" val="3925915810"/>
                    </a:ext>
                  </a:extLst>
                </a:gridCol>
                <a:gridCol w="631042">
                  <a:extLst>
                    <a:ext uri="{9D8B030D-6E8A-4147-A177-3AD203B41FA5}">
                      <a16:colId xmlns:a16="http://schemas.microsoft.com/office/drawing/2014/main" val="1060194871"/>
                    </a:ext>
                  </a:extLst>
                </a:gridCol>
                <a:gridCol w="628650">
                  <a:extLst>
                    <a:ext uri="{9D8B030D-6E8A-4147-A177-3AD203B41FA5}">
                      <a16:colId xmlns:a16="http://schemas.microsoft.com/office/drawing/2014/main" val="3396359043"/>
                    </a:ext>
                  </a:extLst>
                </a:gridCol>
                <a:gridCol w="657225">
                  <a:extLst>
                    <a:ext uri="{9D8B030D-6E8A-4147-A177-3AD203B41FA5}">
                      <a16:colId xmlns:a16="http://schemas.microsoft.com/office/drawing/2014/main" val="1787281744"/>
                    </a:ext>
                  </a:extLst>
                </a:gridCol>
                <a:gridCol w="676275">
                  <a:extLst>
                    <a:ext uri="{9D8B030D-6E8A-4147-A177-3AD203B41FA5}">
                      <a16:colId xmlns:a16="http://schemas.microsoft.com/office/drawing/2014/main" val="2997896993"/>
                    </a:ext>
                  </a:extLst>
                </a:gridCol>
                <a:gridCol w="638175">
                  <a:extLst>
                    <a:ext uri="{9D8B030D-6E8A-4147-A177-3AD203B41FA5}">
                      <a16:colId xmlns:a16="http://schemas.microsoft.com/office/drawing/2014/main" val="2151257760"/>
                    </a:ext>
                  </a:extLst>
                </a:gridCol>
                <a:gridCol w="628650">
                  <a:extLst>
                    <a:ext uri="{9D8B030D-6E8A-4147-A177-3AD203B41FA5}">
                      <a16:colId xmlns:a16="http://schemas.microsoft.com/office/drawing/2014/main" val="916427736"/>
                    </a:ext>
                  </a:extLst>
                </a:gridCol>
                <a:gridCol w="609600">
                  <a:extLst>
                    <a:ext uri="{9D8B030D-6E8A-4147-A177-3AD203B41FA5}">
                      <a16:colId xmlns:a16="http://schemas.microsoft.com/office/drawing/2014/main" val="583214503"/>
                    </a:ext>
                  </a:extLst>
                </a:gridCol>
                <a:gridCol w="657225">
                  <a:extLst>
                    <a:ext uri="{9D8B030D-6E8A-4147-A177-3AD203B41FA5}">
                      <a16:colId xmlns:a16="http://schemas.microsoft.com/office/drawing/2014/main" val="2095385161"/>
                    </a:ext>
                  </a:extLst>
                </a:gridCol>
                <a:gridCol w="691830">
                  <a:extLst>
                    <a:ext uri="{9D8B030D-6E8A-4147-A177-3AD203B41FA5}">
                      <a16:colId xmlns:a16="http://schemas.microsoft.com/office/drawing/2014/main" val="1341240943"/>
                    </a:ext>
                  </a:extLst>
                </a:gridCol>
              </a:tblGrid>
              <a:tr h="177288">
                <a:tc>
                  <a:txBody>
                    <a:bodyPr/>
                    <a:lstStyle/>
                    <a:p>
                      <a:pPr marL="0" algn="ctr" defTabSz="914400" rtl="0" eaLnBrk="1" fontAlgn="b" latinLnBrk="0" hangingPunct="1"/>
                      <a:endParaRPr lang="sv-SE" sz="1400" b="1" i="0" u="none" strike="noStrike" kern="1200" dirty="0">
                        <a:solidFill>
                          <a:schemeClr val="bg1"/>
                        </a:solidFill>
                        <a:effectLst/>
                        <a:latin typeface="Calibri" panose="020F0502020204030204" pitchFamily="34" charset="0"/>
                        <a:ea typeface="+mn-ea"/>
                        <a:cs typeface="+mn-cs"/>
                      </a:endParaRPr>
                    </a:p>
                  </a:txBody>
                  <a:tcPr marL="6350" marR="6350" marT="6350"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1400" b="1" i="0" u="none" strike="noStrike" kern="1200" dirty="0">
                          <a:solidFill>
                            <a:schemeClr val="bg1"/>
                          </a:solidFill>
                          <a:effectLst/>
                          <a:latin typeface="Calibri" panose="020F0502020204030204" pitchFamily="34" charset="0"/>
                          <a:ea typeface="+mn-ea"/>
                          <a:cs typeface="+mn-cs"/>
                        </a:rPr>
                        <a:t>2022 Juli</a:t>
                      </a:r>
                    </a:p>
                  </a:txBody>
                  <a:tcPr marL="6350" marR="6350" marT="6350" marB="0" anchor="b"/>
                </a:tc>
                <a:tc>
                  <a:txBody>
                    <a:bodyPr/>
                    <a:lstStyle/>
                    <a:p>
                      <a:pPr marL="0" algn="ctr" defTabSz="914400" rtl="0" eaLnBrk="1" fontAlgn="b" latinLnBrk="0" hangingPunct="1"/>
                      <a:r>
                        <a:rPr lang="sv-SE" sz="1400" b="1" i="0" u="none" strike="noStrike" kern="1200" dirty="0">
                          <a:solidFill>
                            <a:schemeClr val="bg1"/>
                          </a:solidFill>
                          <a:effectLst/>
                          <a:latin typeface="Calibri" panose="020F0502020204030204" pitchFamily="34" charset="0"/>
                          <a:ea typeface="+mn-ea"/>
                          <a:cs typeface="+mn-cs"/>
                        </a:rPr>
                        <a:t>2022 Aug</a:t>
                      </a:r>
                    </a:p>
                  </a:txBody>
                  <a:tcPr marL="6350" marR="6350" marT="6350"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1400" b="1" i="0" u="none" strike="noStrike" kern="1200" dirty="0">
                          <a:solidFill>
                            <a:schemeClr val="bg1"/>
                          </a:solidFill>
                          <a:effectLst/>
                          <a:latin typeface="Calibri" panose="020F0502020204030204" pitchFamily="34" charset="0"/>
                          <a:ea typeface="+mn-ea"/>
                          <a:cs typeface="+mn-cs"/>
                        </a:rPr>
                        <a:t>2022 Sep</a:t>
                      </a:r>
                    </a:p>
                  </a:txBody>
                  <a:tcPr marL="6350" marR="6350" marT="6350"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1400" b="1" i="0" u="none" strike="noStrike" kern="1200" dirty="0">
                          <a:solidFill>
                            <a:schemeClr val="bg1"/>
                          </a:solidFill>
                          <a:effectLst/>
                          <a:latin typeface="Calibri" panose="020F0502020204030204" pitchFamily="34" charset="0"/>
                          <a:ea typeface="+mn-ea"/>
                          <a:cs typeface="+mn-cs"/>
                        </a:rPr>
                        <a:t>2022 Okt</a:t>
                      </a:r>
                    </a:p>
                  </a:txBody>
                  <a:tcPr marL="6350" marR="6350" marT="6350"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1400" b="1" i="0" u="none" strike="noStrike" kern="1200" dirty="0">
                          <a:solidFill>
                            <a:schemeClr val="bg1"/>
                          </a:solidFill>
                          <a:effectLst/>
                          <a:latin typeface="Calibri" panose="020F0502020204030204" pitchFamily="34" charset="0"/>
                          <a:ea typeface="+mn-ea"/>
                          <a:cs typeface="+mn-cs"/>
                        </a:rPr>
                        <a:t>2022 Nov</a:t>
                      </a:r>
                    </a:p>
                  </a:txBody>
                  <a:tcPr marL="6350" marR="6350" marT="6350"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1400" b="1" i="0" u="none" strike="noStrike" kern="1200" dirty="0">
                          <a:solidFill>
                            <a:schemeClr val="bg1"/>
                          </a:solidFill>
                          <a:effectLst/>
                          <a:latin typeface="Calibri" panose="020F0502020204030204" pitchFamily="34" charset="0"/>
                          <a:ea typeface="+mn-ea"/>
                          <a:cs typeface="+mn-cs"/>
                        </a:rPr>
                        <a:t>2022 Dec</a:t>
                      </a:r>
                    </a:p>
                  </a:txBody>
                  <a:tcPr marL="6350" marR="6350" marT="6350"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1400" b="1" i="0" u="none" strike="noStrike" kern="1200" dirty="0">
                          <a:solidFill>
                            <a:schemeClr val="bg1"/>
                          </a:solidFill>
                          <a:effectLst/>
                          <a:latin typeface="Calibri" panose="020F0502020204030204" pitchFamily="34" charset="0"/>
                          <a:ea typeface="+mn-ea"/>
                          <a:cs typeface="+mn-cs"/>
                        </a:rPr>
                        <a:t>2023 Jan</a:t>
                      </a:r>
                    </a:p>
                  </a:txBody>
                  <a:tcPr marL="6350" marR="6350" marT="6350"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1400" b="1" i="0" u="none" strike="noStrike" kern="1200" dirty="0">
                          <a:solidFill>
                            <a:schemeClr val="bg1"/>
                          </a:solidFill>
                          <a:effectLst/>
                          <a:latin typeface="Calibri" panose="020F0502020204030204" pitchFamily="34" charset="0"/>
                          <a:ea typeface="+mn-ea"/>
                          <a:cs typeface="+mn-cs"/>
                        </a:rPr>
                        <a:t>2023 Feb</a:t>
                      </a:r>
                    </a:p>
                  </a:txBody>
                  <a:tcPr marL="6350" marR="6350" marT="6350"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1400" b="1" i="0" u="none" strike="noStrike" kern="1200" dirty="0">
                          <a:solidFill>
                            <a:schemeClr val="bg1"/>
                          </a:solidFill>
                          <a:effectLst/>
                          <a:latin typeface="Calibri" panose="020F0502020204030204" pitchFamily="34" charset="0"/>
                          <a:ea typeface="+mn-ea"/>
                          <a:cs typeface="+mn-cs"/>
                        </a:rPr>
                        <a:t>2023 Mars</a:t>
                      </a:r>
                    </a:p>
                  </a:txBody>
                  <a:tcPr marL="6350" marR="6350" marT="6350" marB="0" anchor="b"/>
                </a:tc>
                <a:extLst>
                  <a:ext uri="{0D108BD9-81ED-4DB2-BD59-A6C34878D82A}">
                    <a16:rowId xmlns:a16="http://schemas.microsoft.com/office/drawing/2014/main" val="324113010"/>
                  </a:ext>
                </a:extLst>
              </a:tr>
              <a:tr h="774008">
                <a:tc>
                  <a:txBody>
                    <a:bodyPr/>
                    <a:lstStyle/>
                    <a:p>
                      <a:pPr algn="l" fontAlgn="b"/>
                      <a:r>
                        <a:rPr lang="sv-SE" sz="1400" b="0" i="0" u="none" strike="noStrike" dirty="0">
                          <a:solidFill>
                            <a:srgbClr val="000000"/>
                          </a:solidFill>
                          <a:effectLst/>
                          <a:latin typeface="Calibri" panose="020F0502020204030204" pitchFamily="34" charset="0"/>
                        </a:rPr>
                        <a:t>Antal bokade SIP-möte kopplat till slutenvårdstillfälle, </a:t>
                      </a:r>
                      <a:br>
                        <a:rPr lang="sv-SE" sz="1400" b="0" i="0" u="none" strike="noStrike" dirty="0">
                          <a:solidFill>
                            <a:srgbClr val="000000"/>
                          </a:solidFill>
                          <a:effectLst/>
                          <a:latin typeface="Calibri" panose="020F0502020204030204" pitchFamily="34" charset="0"/>
                        </a:rPr>
                      </a:br>
                      <a:r>
                        <a:rPr lang="sv-SE" sz="1400" b="0" i="0" u="none" strike="noStrike" dirty="0">
                          <a:solidFill>
                            <a:srgbClr val="000000"/>
                          </a:solidFill>
                          <a:effectLst/>
                          <a:latin typeface="Calibri" panose="020F0502020204030204" pitchFamily="34" charset="0"/>
                        </a:rPr>
                        <a:t>mötet </a:t>
                      </a:r>
                      <a:r>
                        <a:rPr lang="sv-SE" sz="1400" b="1" i="0" u="none" strike="noStrike" dirty="0">
                          <a:solidFill>
                            <a:srgbClr val="000000"/>
                          </a:solidFill>
                          <a:effectLst/>
                          <a:latin typeface="Calibri" panose="020F0502020204030204" pitchFamily="34" charset="0"/>
                        </a:rPr>
                        <a:t>före utskrivning </a:t>
                      </a:r>
                      <a:r>
                        <a:rPr lang="sv-SE" sz="1400" b="0" i="0" u="none" strike="noStrike" dirty="0">
                          <a:solidFill>
                            <a:srgbClr val="000000"/>
                          </a:solidFill>
                          <a:effectLst/>
                          <a:latin typeface="Calibri" panose="020F0502020204030204" pitchFamily="34" charset="0"/>
                        </a:rPr>
                        <a:t>från sjukhus </a:t>
                      </a:r>
                    </a:p>
                  </a:txBody>
                  <a:tcPr marL="6350" marR="6350" marT="6350" marB="0" anchor="b"/>
                </a:tc>
                <a:tc>
                  <a:txBody>
                    <a:bodyPr/>
                    <a:lstStyle/>
                    <a:p>
                      <a:pPr algn="r" fontAlgn="b"/>
                      <a:r>
                        <a:rPr lang="sv-SE" sz="1600" b="0" i="0" u="none" strike="noStrike" dirty="0">
                          <a:solidFill>
                            <a:srgbClr val="000000"/>
                          </a:solidFill>
                          <a:effectLst/>
                          <a:latin typeface="Calibri" panose="020F0502020204030204" pitchFamily="34" charset="0"/>
                        </a:rPr>
                        <a:t>27</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20</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27</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44</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34</a:t>
                      </a:r>
                    </a:p>
                  </a:txBody>
                  <a:tcPr marL="9525" marR="9525" marT="9525" marB="0" anchor="b"/>
                </a:tc>
                <a:tc>
                  <a:txBody>
                    <a:bodyPr/>
                    <a:lstStyle/>
                    <a:p>
                      <a:pPr marL="0" algn="r" defTabSz="914400" rtl="0" eaLnBrk="1" fontAlgn="b" latinLnBrk="0" hangingPunct="1"/>
                      <a:r>
                        <a:rPr lang="sv-SE" sz="1600" b="0" i="0" u="none" strike="noStrike" kern="1200" dirty="0">
                          <a:solidFill>
                            <a:srgbClr val="000000"/>
                          </a:solidFill>
                          <a:effectLst/>
                          <a:latin typeface="Calibri" panose="020F0502020204030204" pitchFamily="34" charset="0"/>
                          <a:ea typeface="+mn-ea"/>
                          <a:cs typeface="+mn-cs"/>
                        </a:rPr>
                        <a:t>22</a:t>
                      </a:r>
                    </a:p>
                  </a:txBody>
                  <a:tcPr marL="9525" marR="9525" marT="9525" marB="0" anchor="b"/>
                </a:tc>
                <a:tc>
                  <a:txBody>
                    <a:bodyPr/>
                    <a:lstStyle/>
                    <a:p>
                      <a:pPr marL="0" algn="r" defTabSz="914400" rtl="0" eaLnBrk="1" fontAlgn="b" latinLnBrk="0" hangingPunct="1"/>
                      <a:r>
                        <a:rPr lang="sv-SE" sz="1600" b="0" i="0" u="none" strike="noStrike" kern="1200" dirty="0">
                          <a:solidFill>
                            <a:srgbClr val="000000"/>
                          </a:solidFill>
                          <a:effectLst/>
                          <a:latin typeface="Calibri" panose="020F0502020204030204" pitchFamily="34" charset="0"/>
                          <a:ea typeface="+mn-ea"/>
                          <a:cs typeface="+mn-cs"/>
                        </a:rPr>
                        <a:t>49</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22</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33</a:t>
                      </a:r>
                    </a:p>
                  </a:txBody>
                  <a:tcPr marL="9525" marR="9525" marT="9525" marB="0" anchor="b"/>
                </a:tc>
                <a:extLst>
                  <a:ext uri="{0D108BD9-81ED-4DB2-BD59-A6C34878D82A}">
                    <a16:rowId xmlns:a16="http://schemas.microsoft.com/office/drawing/2014/main" val="3100587209"/>
                  </a:ext>
                </a:extLst>
              </a:tr>
              <a:tr h="774008">
                <a:tc>
                  <a:txBody>
                    <a:bodyPr/>
                    <a:lstStyle/>
                    <a:p>
                      <a:pPr algn="l" fontAlgn="b"/>
                      <a:r>
                        <a:rPr lang="sv-SE" sz="1400" b="0" i="0" u="none" strike="noStrike" dirty="0">
                          <a:solidFill>
                            <a:srgbClr val="000000"/>
                          </a:solidFill>
                          <a:effectLst/>
                          <a:latin typeface="Calibri" panose="020F0502020204030204" pitchFamily="34" charset="0"/>
                        </a:rPr>
                        <a:t>Antal bokade SIP-möte kopplat till slutenvårdstillfälle, </a:t>
                      </a:r>
                      <a:br>
                        <a:rPr lang="sv-SE" sz="1400" b="0" i="0" u="none" strike="noStrike" dirty="0">
                          <a:solidFill>
                            <a:srgbClr val="000000"/>
                          </a:solidFill>
                          <a:effectLst/>
                          <a:latin typeface="Calibri" panose="020F0502020204030204" pitchFamily="34" charset="0"/>
                        </a:rPr>
                      </a:br>
                      <a:r>
                        <a:rPr lang="sv-SE" sz="1400" b="0" i="0" u="none" strike="noStrike" dirty="0">
                          <a:solidFill>
                            <a:srgbClr val="000000"/>
                          </a:solidFill>
                          <a:effectLst/>
                          <a:latin typeface="Calibri" panose="020F0502020204030204" pitchFamily="34" charset="0"/>
                        </a:rPr>
                        <a:t>mötet </a:t>
                      </a:r>
                      <a:r>
                        <a:rPr lang="sv-SE" sz="1400" b="1" i="0" u="none" strike="noStrike" dirty="0">
                          <a:solidFill>
                            <a:srgbClr val="000000"/>
                          </a:solidFill>
                          <a:effectLst/>
                          <a:latin typeface="Calibri" panose="020F0502020204030204" pitchFamily="34" charset="0"/>
                        </a:rPr>
                        <a:t>efter utskrivning </a:t>
                      </a:r>
                      <a:r>
                        <a:rPr lang="sv-SE" sz="1400" b="0" i="0" u="none" strike="noStrike" dirty="0">
                          <a:solidFill>
                            <a:srgbClr val="000000"/>
                          </a:solidFill>
                          <a:effectLst/>
                          <a:latin typeface="Calibri" panose="020F0502020204030204" pitchFamily="34" charset="0"/>
                        </a:rPr>
                        <a:t>från sjukhus </a:t>
                      </a:r>
                    </a:p>
                  </a:txBody>
                  <a:tcPr marL="6350" marR="6350" marT="6350" marB="0" anchor="b"/>
                </a:tc>
                <a:tc>
                  <a:txBody>
                    <a:bodyPr/>
                    <a:lstStyle/>
                    <a:p>
                      <a:pPr algn="r" fontAlgn="b"/>
                      <a:r>
                        <a:rPr lang="sv-SE" sz="1600" b="0" i="0" u="none" strike="noStrike" dirty="0">
                          <a:solidFill>
                            <a:srgbClr val="000000"/>
                          </a:solidFill>
                          <a:effectLst/>
                          <a:latin typeface="Calibri" panose="020F0502020204030204" pitchFamily="34" charset="0"/>
                        </a:rPr>
                        <a:t>71</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120</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121</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135</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155</a:t>
                      </a:r>
                    </a:p>
                  </a:txBody>
                  <a:tcPr marL="9525" marR="9525" marT="9525" marB="0" anchor="b"/>
                </a:tc>
                <a:tc>
                  <a:txBody>
                    <a:bodyPr/>
                    <a:lstStyle/>
                    <a:p>
                      <a:pPr marL="0" algn="r" defTabSz="914400" rtl="0" eaLnBrk="1" fontAlgn="b" latinLnBrk="0" hangingPunct="1"/>
                      <a:r>
                        <a:rPr lang="sv-SE" sz="1600" b="0" i="0" u="none" strike="noStrike" kern="1200" dirty="0">
                          <a:solidFill>
                            <a:srgbClr val="000000"/>
                          </a:solidFill>
                          <a:effectLst/>
                          <a:latin typeface="Calibri" panose="020F0502020204030204" pitchFamily="34" charset="0"/>
                          <a:ea typeface="+mn-ea"/>
                          <a:cs typeface="+mn-cs"/>
                        </a:rPr>
                        <a:t>154</a:t>
                      </a:r>
                    </a:p>
                  </a:txBody>
                  <a:tcPr marL="9525" marR="9525" marT="9525" marB="0" anchor="b"/>
                </a:tc>
                <a:tc>
                  <a:txBody>
                    <a:bodyPr/>
                    <a:lstStyle/>
                    <a:p>
                      <a:pPr marL="0" algn="r" defTabSz="914400" rtl="0" eaLnBrk="1" fontAlgn="b" latinLnBrk="0" hangingPunct="1"/>
                      <a:r>
                        <a:rPr lang="sv-SE" sz="1600" b="0" i="0" u="none" strike="noStrike" kern="1200" dirty="0">
                          <a:solidFill>
                            <a:srgbClr val="000000"/>
                          </a:solidFill>
                          <a:effectLst/>
                          <a:latin typeface="Calibri" panose="020F0502020204030204" pitchFamily="34" charset="0"/>
                          <a:ea typeface="+mn-ea"/>
                          <a:cs typeface="+mn-cs"/>
                        </a:rPr>
                        <a:t>185</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140</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186</a:t>
                      </a:r>
                    </a:p>
                  </a:txBody>
                  <a:tcPr marL="9525" marR="9525" marT="9525" marB="0" anchor="b"/>
                </a:tc>
                <a:extLst>
                  <a:ext uri="{0D108BD9-81ED-4DB2-BD59-A6C34878D82A}">
                    <a16:rowId xmlns:a16="http://schemas.microsoft.com/office/drawing/2014/main" val="3050104901"/>
                  </a:ext>
                </a:extLst>
              </a:tr>
              <a:tr h="581935">
                <a:tc>
                  <a:txBody>
                    <a:bodyPr/>
                    <a:lstStyle/>
                    <a:p>
                      <a:pPr algn="l" fontAlgn="b"/>
                      <a:r>
                        <a:rPr lang="sv-SE" sz="1400" b="0" i="0" u="none" strike="noStrike" dirty="0">
                          <a:solidFill>
                            <a:srgbClr val="000000"/>
                          </a:solidFill>
                          <a:effectLst/>
                          <a:latin typeface="Calibri" panose="020F0502020204030204" pitchFamily="34" charset="0"/>
                        </a:rPr>
                        <a:t>Antal bokade SIP-möten </a:t>
                      </a:r>
                      <a:r>
                        <a:rPr lang="sv-SE" sz="1400" b="1" i="0" u="none" strike="noStrike" dirty="0">
                          <a:solidFill>
                            <a:srgbClr val="000000"/>
                          </a:solidFill>
                          <a:effectLst/>
                          <a:latin typeface="Calibri" panose="020F0502020204030204" pitchFamily="34" charset="0"/>
                        </a:rPr>
                        <a:t>utan koppling till slutenvårdstillfälle</a:t>
                      </a:r>
                    </a:p>
                  </a:txBody>
                  <a:tcPr marL="6350" marR="6350" marT="6350" marB="0" anchor="b"/>
                </a:tc>
                <a:tc>
                  <a:txBody>
                    <a:bodyPr/>
                    <a:lstStyle/>
                    <a:p>
                      <a:pPr algn="r" fontAlgn="b"/>
                      <a:r>
                        <a:rPr lang="sv-SE" sz="1600" b="0" i="0" u="none" strike="noStrike" dirty="0">
                          <a:solidFill>
                            <a:srgbClr val="000000"/>
                          </a:solidFill>
                          <a:effectLst/>
                          <a:latin typeface="Calibri" panose="020F0502020204030204" pitchFamily="34" charset="0"/>
                        </a:rPr>
                        <a:t>177</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269</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431</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413</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469</a:t>
                      </a:r>
                    </a:p>
                  </a:txBody>
                  <a:tcPr marL="9525" marR="9525" marT="9525" marB="0" anchor="b"/>
                </a:tc>
                <a:tc>
                  <a:txBody>
                    <a:bodyPr/>
                    <a:lstStyle/>
                    <a:p>
                      <a:pPr marL="0" algn="r" defTabSz="914400" rtl="0" eaLnBrk="1" fontAlgn="b" latinLnBrk="0" hangingPunct="1"/>
                      <a:r>
                        <a:rPr lang="sv-SE" sz="1600" b="0" i="0" u="none" strike="noStrike" kern="1200" dirty="0">
                          <a:solidFill>
                            <a:srgbClr val="000000"/>
                          </a:solidFill>
                          <a:effectLst/>
                          <a:latin typeface="Calibri" panose="020F0502020204030204" pitchFamily="34" charset="0"/>
                          <a:ea typeface="+mn-ea"/>
                          <a:cs typeface="+mn-cs"/>
                        </a:rPr>
                        <a:t>433</a:t>
                      </a:r>
                    </a:p>
                  </a:txBody>
                  <a:tcPr marL="9525" marR="9525" marT="9525" marB="0" anchor="b"/>
                </a:tc>
                <a:tc>
                  <a:txBody>
                    <a:bodyPr/>
                    <a:lstStyle/>
                    <a:p>
                      <a:pPr marL="0" algn="r" defTabSz="914400" rtl="0" eaLnBrk="1" fontAlgn="b" latinLnBrk="0" hangingPunct="1"/>
                      <a:r>
                        <a:rPr lang="sv-SE" sz="1600" b="0" i="0" u="none" strike="noStrike" kern="1200" dirty="0">
                          <a:solidFill>
                            <a:srgbClr val="000000"/>
                          </a:solidFill>
                          <a:effectLst/>
                          <a:latin typeface="Calibri" panose="020F0502020204030204" pitchFamily="34" charset="0"/>
                          <a:ea typeface="+mn-ea"/>
                          <a:cs typeface="+mn-cs"/>
                        </a:rPr>
                        <a:t>563</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464</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571</a:t>
                      </a:r>
                    </a:p>
                  </a:txBody>
                  <a:tcPr marL="9525" marR="9525" marT="9525" marB="0" anchor="b"/>
                </a:tc>
                <a:extLst>
                  <a:ext uri="{0D108BD9-81ED-4DB2-BD59-A6C34878D82A}">
                    <a16:rowId xmlns:a16="http://schemas.microsoft.com/office/drawing/2014/main" val="3333519074"/>
                  </a:ext>
                </a:extLst>
              </a:tr>
            </a:tbl>
          </a:graphicData>
        </a:graphic>
      </p:graphicFrame>
      <p:grpSp>
        <p:nvGrpSpPr>
          <p:cNvPr id="5" name="Grupp 4">
            <a:extLst>
              <a:ext uri="{FF2B5EF4-FFF2-40B4-BE49-F238E27FC236}">
                <a16:creationId xmlns:a16="http://schemas.microsoft.com/office/drawing/2014/main" id="{928C2B66-03E7-40E2-A954-4618A9FEB4EF}"/>
              </a:ext>
              <a:ext uri="{C183D7F6-B498-43B3-948B-1728B52AA6E4}">
                <adec:decorative xmlns:adec="http://schemas.microsoft.com/office/drawing/2017/decorative" val="1"/>
              </a:ext>
            </a:extLst>
          </p:cNvPr>
          <p:cNvGrpSpPr/>
          <p:nvPr/>
        </p:nvGrpSpPr>
        <p:grpSpPr>
          <a:xfrm>
            <a:off x="9173944" y="219445"/>
            <a:ext cx="3240322" cy="1241674"/>
            <a:chOff x="9015915" y="263588"/>
            <a:chExt cx="3240322" cy="1241674"/>
          </a:xfrm>
        </p:grpSpPr>
        <p:pic>
          <p:nvPicPr>
            <p:cNvPr id="11" name="Bildobjekt 10">
              <a:extLst>
                <a:ext uri="{FF2B5EF4-FFF2-40B4-BE49-F238E27FC236}">
                  <a16:creationId xmlns:a16="http://schemas.microsoft.com/office/drawing/2014/main" id="{C5291DD1-82ED-481C-8E84-338630982E7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8316"/>
            <a:stretch/>
          </p:blipFill>
          <p:spPr bwMode="auto">
            <a:xfrm>
              <a:off x="9015915" y="481374"/>
              <a:ext cx="2852420" cy="1023888"/>
            </a:xfrm>
            <a:prstGeom prst="rect">
              <a:avLst/>
            </a:prstGeom>
            <a:noFill/>
            <a:ln>
              <a:noFill/>
            </a:ln>
            <a:extLst>
              <a:ext uri="{53640926-AAD7-44D8-BBD7-CCE9431645EC}">
                <a14:shadowObscured xmlns:a14="http://schemas.microsoft.com/office/drawing/2010/main"/>
              </a:ext>
            </a:extLst>
          </p:spPr>
        </p:pic>
        <p:sp>
          <p:nvSpPr>
            <p:cNvPr id="13" name="Rektangel 12">
              <a:extLst>
                <a:ext uri="{FF2B5EF4-FFF2-40B4-BE49-F238E27FC236}">
                  <a16:creationId xmlns:a16="http://schemas.microsoft.com/office/drawing/2014/main" id="{633B7C1A-2D1D-469C-9586-DDF7A02949CD}"/>
                </a:ext>
              </a:extLst>
            </p:cNvPr>
            <p:cNvSpPr/>
            <p:nvPr/>
          </p:nvSpPr>
          <p:spPr>
            <a:xfrm>
              <a:off x="9015915" y="263588"/>
              <a:ext cx="3240322" cy="261610"/>
            </a:xfrm>
            <a:prstGeom prst="rect">
              <a:avLst/>
            </a:prstGeom>
          </p:spPr>
          <p:txBody>
            <a:bodyPr wrap="square">
              <a:spAutoFit/>
            </a:bodyPr>
            <a:lstStyle/>
            <a:p>
              <a:r>
                <a:rPr lang="sv-SE" sz="1100" dirty="0"/>
                <a:t>Process </a:t>
              </a:r>
              <a:r>
                <a:rPr lang="sv-SE" sz="1100" i="1" dirty="0"/>
                <a:t>med</a:t>
              </a:r>
              <a:r>
                <a:rPr lang="sv-SE" sz="1100" dirty="0"/>
                <a:t> behov av samordning efter utskrivning</a:t>
              </a:r>
            </a:p>
          </p:txBody>
        </p:sp>
      </p:grpSp>
      <p:sp>
        <p:nvSpPr>
          <p:cNvPr id="12" name="Rubrik 1">
            <a:extLst>
              <a:ext uri="{FF2B5EF4-FFF2-40B4-BE49-F238E27FC236}">
                <a16:creationId xmlns:a16="http://schemas.microsoft.com/office/drawing/2014/main" id="{7AD76F54-575F-47E7-B1DE-C66A14001CD1}"/>
              </a:ext>
            </a:extLst>
          </p:cNvPr>
          <p:cNvSpPr>
            <a:spLocks noGrp="1"/>
          </p:cNvSpPr>
          <p:nvPr>
            <p:ph type="title"/>
          </p:nvPr>
        </p:nvSpPr>
        <p:spPr>
          <a:xfrm>
            <a:off x="977852" y="213639"/>
            <a:ext cx="7122026" cy="3367403"/>
          </a:xfrm>
        </p:spPr>
        <p:txBody>
          <a:bodyPr>
            <a:normAutofit fontScale="90000"/>
          </a:bodyPr>
          <a:lstStyle/>
          <a:p>
            <a:r>
              <a:rPr lang="sv-SE" sz="3100" dirty="0">
                <a:latin typeface="Calibri" panose="020F0502020204030204" pitchFamily="34" charset="0"/>
                <a:ea typeface="Calibri" panose="020F0502020204030204" pitchFamily="34" charset="0"/>
                <a:cs typeface="Times New Roman" panose="02020603050405020304" pitchFamily="18" charset="0"/>
              </a:rPr>
              <a:t>Antal bokade SIP-möten</a:t>
            </a:r>
            <a:br>
              <a:rPr lang="sv-SE" sz="3100" dirty="0">
                <a:latin typeface="Calibri" panose="020F0502020204030204" pitchFamily="34" charset="0"/>
                <a:ea typeface="Calibri" panose="020F0502020204030204" pitchFamily="34" charset="0"/>
                <a:cs typeface="Times New Roman" panose="02020603050405020304" pitchFamily="18" charset="0"/>
              </a:rPr>
            </a:br>
            <a:br>
              <a:rPr lang="sv-SE" sz="3100" dirty="0">
                <a:latin typeface="Calibri" panose="020F0502020204030204" pitchFamily="34" charset="0"/>
                <a:ea typeface="Calibri" panose="020F0502020204030204" pitchFamily="34" charset="0"/>
                <a:cs typeface="Times New Roman" panose="02020603050405020304" pitchFamily="18" charset="0"/>
              </a:rPr>
            </a:br>
            <a:br>
              <a:rPr lang="sv-SE" sz="3600" dirty="0">
                <a:solidFill>
                  <a:srgbClr val="FF0000"/>
                </a:solidFill>
                <a:latin typeface="Calibri" panose="020F0502020204030204" pitchFamily="34" charset="0"/>
                <a:ea typeface="Calibri" panose="020F0502020204030204" pitchFamily="34" charset="0"/>
                <a:cs typeface="Times New Roman" panose="02020603050405020304" pitchFamily="18" charset="0"/>
              </a:rPr>
            </a:br>
            <a:br>
              <a:rPr lang="sv-SE" sz="3600" dirty="0">
                <a:solidFill>
                  <a:srgbClr val="FF0000"/>
                </a:solidFill>
                <a:latin typeface="Calibri" panose="020F0502020204030204" pitchFamily="34" charset="0"/>
                <a:ea typeface="Calibri" panose="020F0502020204030204" pitchFamily="34" charset="0"/>
                <a:cs typeface="Times New Roman" panose="02020603050405020304" pitchFamily="18" charset="0"/>
              </a:rPr>
            </a:br>
            <a:br>
              <a:rPr lang="sv-SE" dirty="0"/>
            </a:br>
            <a:br>
              <a:rPr lang="sv-SE" dirty="0"/>
            </a:br>
            <a:br>
              <a:rPr lang="sv-SE" dirty="0"/>
            </a:br>
            <a:r>
              <a:rPr lang="sv-SE" sz="3100" b="1" dirty="0"/>
              <a:t>A</a:t>
            </a:r>
            <a:r>
              <a:rPr lang="sv-SE" sz="3100" dirty="0">
                <a:latin typeface="Calibri" panose="020F0502020204030204" pitchFamily="34" charset="0"/>
                <a:ea typeface="Calibri" panose="020F0502020204030204" pitchFamily="34" charset="0"/>
                <a:cs typeface="Times New Roman" panose="02020603050405020304" pitchFamily="18" charset="0"/>
              </a:rPr>
              <a:t>ntal bokade Planeringsmöten</a:t>
            </a:r>
            <a:endParaRPr lang="sv-SE" sz="3100" dirty="0"/>
          </a:p>
        </p:txBody>
      </p:sp>
    </p:spTree>
    <p:extLst>
      <p:ext uri="{BB962C8B-B14F-4D97-AF65-F5344CB8AC3E}">
        <p14:creationId xmlns:p14="http://schemas.microsoft.com/office/powerpoint/2010/main" val="22025213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ruta 8">
            <a:extLst>
              <a:ext uri="{FF2B5EF4-FFF2-40B4-BE49-F238E27FC236}">
                <a16:creationId xmlns:a16="http://schemas.microsoft.com/office/drawing/2014/main" id="{8ABACE5A-223E-4B52-BDE3-24306AB8C90B}"/>
              </a:ext>
            </a:extLst>
          </p:cNvPr>
          <p:cNvSpPr txBox="1"/>
          <p:nvPr/>
        </p:nvSpPr>
        <p:spPr>
          <a:xfrm>
            <a:off x="1819812" y="6170536"/>
            <a:ext cx="8010519" cy="600164"/>
          </a:xfrm>
          <a:prstGeom prst="rect">
            <a:avLst/>
          </a:prstGeom>
          <a:noFill/>
        </p:spPr>
        <p:txBody>
          <a:bodyPr wrap="square" rtlCol="0">
            <a:spAutoFit/>
          </a:bodyPr>
          <a:lstStyle/>
          <a:p>
            <a:r>
              <a:rPr lang="sv-SE" sz="1100" dirty="0"/>
              <a:t>Antal Online möten = antal möten som bokats i IT-tjänsten SAMSA, som Distansmöte online eller Distansmöte via telefon.</a:t>
            </a:r>
            <a:br>
              <a:rPr lang="sv-SE" sz="1100" dirty="0"/>
            </a:br>
            <a:r>
              <a:rPr lang="sv-SE" sz="1100" dirty="0"/>
              <a:t>Därmed inte sagt att dessa möten är genomförda. Möten kan även ha hållits men aldrig registrerats i SAMSA</a:t>
            </a:r>
            <a:r>
              <a:rPr lang="sv-SE" sz="1000" dirty="0"/>
              <a:t>.</a:t>
            </a:r>
            <a:br>
              <a:rPr lang="sv-SE" sz="1000" dirty="0"/>
            </a:br>
            <a:r>
              <a:rPr lang="sv-SE" sz="1100" dirty="0"/>
              <a:t>SIP kopplas till slutenvårdstillfälle om SIP skapas eller uppdateras eller om SIP-möte bokas samtidigt som det pågår ett slutenvårdstillfälle.</a:t>
            </a:r>
            <a:endParaRPr lang="sv-SE" sz="1000" dirty="0"/>
          </a:p>
        </p:txBody>
      </p:sp>
      <p:sp>
        <p:nvSpPr>
          <p:cNvPr id="3" name="textruta 2">
            <a:extLst>
              <a:ext uri="{FF2B5EF4-FFF2-40B4-BE49-F238E27FC236}">
                <a16:creationId xmlns:a16="http://schemas.microsoft.com/office/drawing/2014/main" id="{4EA38F80-627D-48F3-AF31-11ABD3FE1349}"/>
              </a:ext>
            </a:extLst>
          </p:cNvPr>
          <p:cNvSpPr txBox="1"/>
          <p:nvPr/>
        </p:nvSpPr>
        <p:spPr>
          <a:xfrm>
            <a:off x="9928212" y="4178339"/>
            <a:ext cx="2204315" cy="1107996"/>
          </a:xfrm>
          <a:prstGeom prst="rect">
            <a:avLst/>
          </a:prstGeom>
          <a:noFill/>
        </p:spPr>
        <p:txBody>
          <a:bodyPr wrap="square" rtlCol="0">
            <a:spAutoFit/>
          </a:bodyPr>
          <a:lstStyle/>
          <a:p>
            <a:r>
              <a:rPr lang="sv-SE" sz="1100" b="1" dirty="0"/>
              <a:t>Exempel: 96% </a:t>
            </a:r>
            <a:r>
              <a:rPr lang="sv-SE" sz="1100" dirty="0"/>
              <a:t>av</a:t>
            </a:r>
            <a:r>
              <a:rPr lang="sv-SE" sz="1100" b="1" dirty="0"/>
              <a:t> Planeringsmöten </a:t>
            </a:r>
            <a:r>
              <a:rPr lang="sv-SE" sz="1100" dirty="0"/>
              <a:t>bokades som </a:t>
            </a:r>
            <a:r>
              <a:rPr lang="sv-SE" sz="1100" b="1" dirty="0"/>
              <a:t>Online-möten</a:t>
            </a:r>
            <a:r>
              <a:rPr lang="sv-SE" sz="1100" dirty="0"/>
              <a:t> under </a:t>
            </a:r>
            <a:r>
              <a:rPr lang="sv-SE" sz="1100" b="1" dirty="0"/>
              <a:t>mars </a:t>
            </a:r>
            <a:r>
              <a:rPr lang="sv-SE" sz="1100" dirty="0"/>
              <a:t>månad, få SIP-möten.</a:t>
            </a:r>
            <a:br>
              <a:rPr lang="sv-SE" sz="1100" dirty="0"/>
            </a:br>
            <a:br>
              <a:rPr lang="sv-SE" sz="1100" dirty="0"/>
            </a:br>
            <a:r>
              <a:rPr lang="sv-SE" sz="1100" dirty="0"/>
              <a:t>Av totalt </a:t>
            </a:r>
            <a:r>
              <a:rPr lang="sv-SE" sz="1100" b="1" dirty="0"/>
              <a:t>1252 </a:t>
            </a:r>
            <a:r>
              <a:rPr lang="sv-SE" sz="1100" dirty="0"/>
              <a:t>planeringsmöten (se föregående sida) var </a:t>
            </a:r>
            <a:r>
              <a:rPr lang="sv-SE" sz="1100" b="1" dirty="0"/>
              <a:t>1206 </a:t>
            </a:r>
            <a:r>
              <a:rPr lang="sv-SE" sz="1050" dirty="0"/>
              <a:t>Online.</a:t>
            </a:r>
            <a:endParaRPr lang="sv-SE" sz="1000" dirty="0"/>
          </a:p>
        </p:txBody>
      </p:sp>
      <p:cxnSp>
        <p:nvCxnSpPr>
          <p:cNvPr id="10" name="Rak pilkoppling 9" descr="Pil pekar på exempel">
            <a:extLst>
              <a:ext uri="{FF2B5EF4-FFF2-40B4-BE49-F238E27FC236}">
                <a16:creationId xmlns:a16="http://schemas.microsoft.com/office/drawing/2014/main" id="{8403E073-B70B-4E13-869B-5CF78A78FDC5}"/>
              </a:ext>
            </a:extLst>
          </p:cNvPr>
          <p:cNvCxnSpPr>
            <a:cxnSpLocks/>
          </p:cNvCxnSpPr>
          <p:nvPr/>
        </p:nvCxnSpPr>
        <p:spPr>
          <a:xfrm flipH="1">
            <a:off x="9928212" y="5286335"/>
            <a:ext cx="1366220" cy="54138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13" name="Tabell 12">
            <a:extLst>
              <a:ext uri="{FF2B5EF4-FFF2-40B4-BE49-F238E27FC236}">
                <a16:creationId xmlns:a16="http://schemas.microsoft.com/office/drawing/2014/main" id="{344C53D8-1890-421D-AA32-D68E06D312EC}"/>
              </a:ext>
            </a:extLst>
          </p:cNvPr>
          <p:cNvGraphicFramePr>
            <a:graphicFrameLocks noGrp="1"/>
          </p:cNvGraphicFramePr>
          <p:nvPr>
            <p:extLst>
              <p:ext uri="{D42A27DB-BD31-4B8C-83A1-F6EECF244321}">
                <p14:modId xmlns:p14="http://schemas.microsoft.com/office/powerpoint/2010/main" val="3205747382"/>
              </p:ext>
            </p:extLst>
          </p:nvPr>
        </p:nvGraphicFramePr>
        <p:xfrm>
          <a:off x="163496" y="3523502"/>
          <a:ext cx="9622561" cy="2668270"/>
        </p:xfrm>
        <a:graphic>
          <a:graphicData uri="http://schemas.openxmlformats.org/drawingml/2006/table">
            <a:tbl>
              <a:tblPr firstRow="1">
                <a:tableStyleId>{5C22544A-7EE6-4342-B048-85BDC9FD1C3A}</a:tableStyleId>
              </a:tblPr>
              <a:tblGrid>
                <a:gridCol w="1799440">
                  <a:extLst>
                    <a:ext uri="{9D8B030D-6E8A-4147-A177-3AD203B41FA5}">
                      <a16:colId xmlns:a16="http://schemas.microsoft.com/office/drawing/2014/main" val="1300010166"/>
                    </a:ext>
                  </a:extLst>
                </a:gridCol>
                <a:gridCol w="874532">
                  <a:extLst>
                    <a:ext uri="{9D8B030D-6E8A-4147-A177-3AD203B41FA5}">
                      <a16:colId xmlns:a16="http://schemas.microsoft.com/office/drawing/2014/main" val="4217125651"/>
                    </a:ext>
                  </a:extLst>
                </a:gridCol>
                <a:gridCol w="838986">
                  <a:extLst>
                    <a:ext uri="{9D8B030D-6E8A-4147-A177-3AD203B41FA5}">
                      <a16:colId xmlns:a16="http://schemas.microsoft.com/office/drawing/2014/main" val="3989952858"/>
                    </a:ext>
                  </a:extLst>
                </a:gridCol>
                <a:gridCol w="857839">
                  <a:extLst>
                    <a:ext uri="{9D8B030D-6E8A-4147-A177-3AD203B41FA5}">
                      <a16:colId xmlns:a16="http://schemas.microsoft.com/office/drawing/2014/main" val="4056759954"/>
                    </a:ext>
                  </a:extLst>
                </a:gridCol>
                <a:gridCol w="915163">
                  <a:extLst>
                    <a:ext uri="{9D8B030D-6E8A-4147-A177-3AD203B41FA5}">
                      <a16:colId xmlns:a16="http://schemas.microsoft.com/office/drawing/2014/main" val="2518576985"/>
                    </a:ext>
                  </a:extLst>
                </a:gridCol>
                <a:gridCol w="868218">
                  <a:extLst>
                    <a:ext uri="{9D8B030D-6E8A-4147-A177-3AD203B41FA5}">
                      <a16:colId xmlns:a16="http://schemas.microsoft.com/office/drawing/2014/main" val="3784647469"/>
                    </a:ext>
                  </a:extLst>
                </a:gridCol>
                <a:gridCol w="887012">
                  <a:extLst>
                    <a:ext uri="{9D8B030D-6E8A-4147-A177-3AD203B41FA5}">
                      <a16:colId xmlns:a16="http://schemas.microsoft.com/office/drawing/2014/main" val="1948626315"/>
                    </a:ext>
                  </a:extLst>
                </a:gridCol>
                <a:gridCol w="844981">
                  <a:extLst>
                    <a:ext uri="{9D8B030D-6E8A-4147-A177-3AD203B41FA5}">
                      <a16:colId xmlns:a16="http://schemas.microsoft.com/office/drawing/2014/main" val="2354479351"/>
                    </a:ext>
                  </a:extLst>
                </a:gridCol>
                <a:gridCol w="844952">
                  <a:extLst>
                    <a:ext uri="{9D8B030D-6E8A-4147-A177-3AD203B41FA5}">
                      <a16:colId xmlns:a16="http://schemas.microsoft.com/office/drawing/2014/main" val="2257148655"/>
                    </a:ext>
                  </a:extLst>
                </a:gridCol>
                <a:gridCol w="891438">
                  <a:extLst>
                    <a:ext uri="{9D8B030D-6E8A-4147-A177-3AD203B41FA5}">
                      <a16:colId xmlns:a16="http://schemas.microsoft.com/office/drawing/2014/main" val="707618612"/>
                    </a:ext>
                  </a:extLst>
                </a:gridCol>
              </a:tblGrid>
              <a:tr h="70679">
                <a:tc>
                  <a:txBody>
                    <a:bodyPr/>
                    <a:lstStyle/>
                    <a:p>
                      <a:pPr algn="l" fontAlgn="b"/>
                      <a:endParaRPr lang="sv-SE" sz="1400" b="1" i="0" u="none" strike="noStrike" dirty="0">
                        <a:solidFill>
                          <a:schemeClr val="bg1"/>
                        </a:solidFill>
                        <a:effectLst/>
                        <a:latin typeface="Calibri" panose="020F0502020204030204" pitchFamily="34" charset="0"/>
                      </a:endParaRPr>
                    </a:p>
                  </a:txBody>
                  <a:tcPr marL="6350" marR="6350" marT="6350" marB="0" anchor="b"/>
                </a:tc>
                <a:tc>
                  <a:txBody>
                    <a:bodyPr/>
                    <a:lstStyle/>
                    <a:p>
                      <a:pPr algn="ctr" fontAlgn="b"/>
                      <a:r>
                        <a:rPr lang="sv-SE" sz="1400" b="1" i="0" u="none" strike="noStrike" dirty="0">
                          <a:solidFill>
                            <a:schemeClr val="bg1"/>
                          </a:solidFill>
                          <a:effectLst/>
                          <a:latin typeface="Calibri" panose="020F0502020204030204" pitchFamily="34" charset="0"/>
                        </a:rPr>
                        <a:t>2022</a:t>
                      </a:r>
                    </a:p>
                    <a:p>
                      <a:pPr algn="ctr" fontAlgn="b"/>
                      <a:r>
                        <a:rPr lang="sv-SE" sz="1400" b="1" i="0" u="none" strike="noStrike" dirty="0">
                          <a:solidFill>
                            <a:schemeClr val="bg1"/>
                          </a:solidFill>
                          <a:effectLst/>
                          <a:latin typeface="Calibri" panose="020F0502020204030204" pitchFamily="34" charset="0"/>
                        </a:rPr>
                        <a:t>Juli</a:t>
                      </a:r>
                    </a:p>
                  </a:txBody>
                  <a:tcPr marL="6350" marR="6350" marT="6350" marB="0" anchor="b"/>
                </a:tc>
                <a:tc>
                  <a:txBody>
                    <a:bodyPr/>
                    <a:lstStyle/>
                    <a:p>
                      <a:pPr algn="ctr" fontAlgn="b"/>
                      <a:r>
                        <a:rPr lang="sv-SE" sz="1400" b="1" i="0" u="none" strike="noStrike" dirty="0">
                          <a:solidFill>
                            <a:schemeClr val="bg1"/>
                          </a:solidFill>
                          <a:effectLst/>
                          <a:latin typeface="Calibri" panose="020F0502020204030204" pitchFamily="34" charset="0"/>
                        </a:rPr>
                        <a:t>2022</a:t>
                      </a:r>
                    </a:p>
                    <a:p>
                      <a:pPr algn="ctr" fontAlgn="b"/>
                      <a:r>
                        <a:rPr lang="sv-SE" sz="1400" b="1" i="0" u="none" strike="noStrike" dirty="0">
                          <a:solidFill>
                            <a:schemeClr val="bg1"/>
                          </a:solidFill>
                          <a:effectLst/>
                          <a:latin typeface="Calibri" panose="020F0502020204030204" pitchFamily="34" charset="0"/>
                        </a:rPr>
                        <a:t>Aug</a:t>
                      </a:r>
                    </a:p>
                  </a:txBody>
                  <a:tcPr marL="6350" marR="6350" marT="6350" marB="0" anchor="b"/>
                </a:tc>
                <a:tc>
                  <a:txBody>
                    <a:bodyPr/>
                    <a:lstStyle/>
                    <a:p>
                      <a:pPr algn="ctr" fontAlgn="b"/>
                      <a:r>
                        <a:rPr lang="sv-SE" sz="1400" b="1" i="0" u="none" strike="noStrike" dirty="0">
                          <a:solidFill>
                            <a:schemeClr val="bg1"/>
                          </a:solidFill>
                          <a:effectLst/>
                          <a:latin typeface="Calibri" panose="020F0502020204030204" pitchFamily="34" charset="0"/>
                        </a:rPr>
                        <a:t>2022</a:t>
                      </a:r>
                    </a:p>
                    <a:p>
                      <a:pPr algn="ctr" fontAlgn="b"/>
                      <a:r>
                        <a:rPr lang="sv-SE" sz="1400" b="1" i="0" u="none" strike="noStrike" dirty="0">
                          <a:solidFill>
                            <a:schemeClr val="bg1"/>
                          </a:solidFill>
                          <a:effectLst/>
                          <a:latin typeface="Calibri" panose="020F0502020204030204" pitchFamily="34" charset="0"/>
                        </a:rPr>
                        <a:t>Sep</a:t>
                      </a:r>
                    </a:p>
                  </a:txBody>
                  <a:tcPr marL="6350" marR="6350" marT="6350" marB="0" anchor="b"/>
                </a:tc>
                <a:tc>
                  <a:txBody>
                    <a:bodyPr/>
                    <a:lstStyle/>
                    <a:p>
                      <a:pPr algn="ctr" fontAlgn="b"/>
                      <a:r>
                        <a:rPr lang="sv-SE" sz="1400" b="1" i="0" u="none" strike="noStrike" dirty="0">
                          <a:solidFill>
                            <a:schemeClr val="bg1"/>
                          </a:solidFill>
                          <a:effectLst/>
                          <a:latin typeface="Calibri" panose="020F0502020204030204" pitchFamily="34" charset="0"/>
                        </a:rPr>
                        <a:t>2022</a:t>
                      </a:r>
                    </a:p>
                    <a:p>
                      <a:pPr algn="ctr" fontAlgn="b"/>
                      <a:r>
                        <a:rPr lang="sv-SE" sz="1400" b="1" i="0" u="none" strike="noStrike" dirty="0">
                          <a:solidFill>
                            <a:schemeClr val="bg1"/>
                          </a:solidFill>
                          <a:effectLst/>
                          <a:latin typeface="Calibri" panose="020F0502020204030204" pitchFamily="34" charset="0"/>
                        </a:rPr>
                        <a:t>Okt</a:t>
                      </a:r>
                    </a:p>
                  </a:txBody>
                  <a:tcPr marL="6350" marR="6350" marT="6350" marB="0" anchor="b"/>
                </a:tc>
                <a:tc>
                  <a:txBody>
                    <a:bodyPr/>
                    <a:lstStyle/>
                    <a:p>
                      <a:pPr algn="ctr" fontAlgn="b"/>
                      <a:r>
                        <a:rPr lang="sv-SE" sz="1400" b="1" i="0" u="none" strike="noStrike" dirty="0">
                          <a:solidFill>
                            <a:schemeClr val="bg1"/>
                          </a:solidFill>
                          <a:effectLst/>
                          <a:latin typeface="Calibri" panose="020F0502020204030204" pitchFamily="34" charset="0"/>
                        </a:rPr>
                        <a:t>2022</a:t>
                      </a:r>
                    </a:p>
                    <a:p>
                      <a:pPr algn="ctr" fontAlgn="b"/>
                      <a:r>
                        <a:rPr lang="sv-SE" sz="1400" b="1" i="0" u="none" strike="noStrike" dirty="0">
                          <a:solidFill>
                            <a:schemeClr val="bg1"/>
                          </a:solidFill>
                          <a:effectLst/>
                          <a:latin typeface="Calibri" panose="020F0502020204030204" pitchFamily="34" charset="0"/>
                        </a:rPr>
                        <a:t>Nov</a:t>
                      </a:r>
                    </a:p>
                  </a:txBody>
                  <a:tcPr marL="6350" marR="6350" marT="6350" marB="0" anchor="b"/>
                </a:tc>
                <a:tc>
                  <a:txBody>
                    <a:bodyPr/>
                    <a:lstStyle/>
                    <a:p>
                      <a:pPr algn="ctr" fontAlgn="b"/>
                      <a:r>
                        <a:rPr lang="sv-SE" sz="1400" b="1" i="0" u="none" strike="noStrike" dirty="0">
                          <a:solidFill>
                            <a:schemeClr val="bg1"/>
                          </a:solidFill>
                          <a:effectLst/>
                          <a:latin typeface="Calibri" panose="020F0502020204030204" pitchFamily="34" charset="0"/>
                        </a:rPr>
                        <a:t>2022</a:t>
                      </a:r>
                    </a:p>
                    <a:p>
                      <a:pPr algn="ctr" fontAlgn="b"/>
                      <a:r>
                        <a:rPr lang="sv-SE" sz="1400" b="1" i="0" u="none" strike="noStrike" dirty="0">
                          <a:solidFill>
                            <a:schemeClr val="bg1"/>
                          </a:solidFill>
                          <a:effectLst/>
                          <a:latin typeface="Calibri" panose="020F0502020204030204" pitchFamily="34" charset="0"/>
                        </a:rPr>
                        <a:t>Dec</a:t>
                      </a:r>
                    </a:p>
                  </a:txBody>
                  <a:tcPr marL="6350" marR="6350" marT="6350" marB="0" anchor="b"/>
                </a:tc>
                <a:tc>
                  <a:txBody>
                    <a:bodyPr/>
                    <a:lstStyle/>
                    <a:p>
                      <a:pPr algn="ctr" fontAlgn="b"/>
                      <a:r>
                        <a:rPr lang="sv-SE" sz="1400" b="1" i="0" u="none" strike="noStrike" dirty="0">
                          <a:solidFill>
                            <a:schemeClr val="bg1"/>
                          </a:solidFill>
                          <a:effectLst/>
                          <a:latin typeface="Calibri" panose="020F0502020204030204" pitchFamily="34" charset="0"/>
                        </a:rPr>
                        <a:t>2023</a:t>
                      </a:r>
                    </a:p>
                    <a:p>
                      <a:pPr algn="ctr" fontAlgn="b"/>
                      <a:r>
                        <a:rPr lang="sv-SE" sz="1400" b="1" i="0" u="none" strike="noStrike" dirty="0">
                          <a:solidFill>
                            <a:schemeClr val="bg1"/>
                          </a:solidFill>
                          <a:effectLst/>
                          <a:latin typeface="Calibri" panose="020F0502020204030204" pitchFamily="34" charset="0"/>
                        </a:rPr>
                        <a:t>Jan</a:t>
                      </a:r>
                    </a:p>
                  </a:txBody>
                  <a:tcPr marL="6350" marR="6350" marT="6350" marB="0" anchor="b"/>
                </a:tc>
                <a:tc>
                  <a:txBody>
                    <a:bodyPr/>
                    <a:lstStyle/>
                    <a:p>
                      <a:pPr algn="ctr" fontAlgn="b"/>
                      <a:r>
                        <a:rPr lang="sv-SE" sz="1400" b="1" i="0" u="none" strike="noStrike" dirty="0">
                          <a:solidFill>
                            <a:schemeClr val="bg1"/>
                          </a:solidFill>
                          <a:effectLst/>
                          <a:latin typeface="Calibri" panose="020F0502020204030204" pitchFamily="34" charset="0"/>
                        </a:rPr>
                        <a:t>2023</a:t>
                      </a:r>
                    </a:p>
                    <a:p>
                      <a:pPr algn="ctr" fontAlgn="b"/>
                      <a:r>
                        <a:rPr lang="sv-SE" sz="1400" b="1" i="0" u="none" strike="noStrike" dirty="0">
                          <a:solidFill>
                            <a:schemeClr val="bg1"/>
                          </a:solidFill>
                          <a:effectLst/>
                          <a:latin typeface="Calibri" panose="020F0502020204030204" pitchFamily="34" charset="0"/>
                        </a:rPr>
                        <a:t>Feb</a:t>
                      </a:r>
                    </a:p>
                  </a:txBody>
                  <a:tcPr marL="6350" marR="6350" marT="6350" marB="0" anchor="b"/>
                </a:tc>
                <a:tc>
                  <a:txBody>
                    <a:bodyPr/>
                    <a:lstStyle/>
                    <a:p>
                      <a:pPr algn="ctr" fontAlgn="b"/>
                      <a:r>
                        <a:rPr lang="sv-SE" sz="1400" b="1" i="0" u="none" strike="noStrike" dirty="0">
                          <a:solidFill>
                            <a:schemeClr val="bg1"/>
                          </a:solidFill>
                          <a:effectLst/>
                          <a:latin typeface="Calibri" panose="020F0502020204030204" pitchFamily="34" charset="0"/>
                        </a:rPr>
                        <a:t>2023</a:t>
                      </a:r>
                    </a:p>
                    <a:p>
                      <a:pPr algn="ctr" fontAlgn="b"/>
                      <a:r>
                        <a:rPr lang="sv-SE" sz="1400" b="1" i="0" u="none" strike="noStrike" dirty="0">
                          <a:solidFill>
                            <a:schemeClr val="bg1"/>
                          </a:solidFill>
                          <a:effectLst/>
                          <a:latin typeface="Calibri" panose="020F0502020204030204" pitchFamily="34" charset="0"/>
                        </a:rPr>
                        <a:t>Mars</a:t>
                      </a:r>
                    </a:p>
                  </a:txBody>
                  <a:tcPr marL="6350" marR="6350" marT="6350" marB="0" anchor="b"/>
                </a:tc>
                <a:extLst>
                  <a:ext uri="{0D108BD9-81ED-4DB2-BD59-A6C34878D82A}">
                    <a16:rowId xmlns:a16="http://schemas.microsoft.com/office/drawing/2014/main" val="1596419410"/>
                  </a:ext>
                </a:extLst>
              </a:tr>
              <a:tr h="260985">
                <a:tc>
                  <a:txBody>
                    <a:bodyPr/>
                    <a:lstStyle/>
                    <a:p>
                      <a:pPr algn="l" fontAlgn="b"/>
                      <a:r>
                        <a:rPr lang="sv-SE" sz="1400" b="0" i="0" u="none" strike="noStrike" dirty="0">
                          <a:solidFill>
                            <a:srgbClr val="000000"/>
                          </a:solidFill>
                          <a:effectLst/>
                          <a:latin typeface="Calibri" panose="020F0502020204030204" pitchFamily="34" charset="0"/>
                        </a:rPr>
                        <a:t>Alingsås Lasarett</a:t>
                      </a:r>
                    </a:p>
                  </a:txBody>
                  <a:tcPr marL="6350" marR="6350" marT="6350" marB="0" anchor="b"/>
                </a:tc>
                <a:tc>
                  <a:txBody>
                    <a:bodyPr/>
                    <a:lstStyle/>
                    <a:p>
                      <a:pPr algn="r" fontAlgn="b"/>
                      <a:r>
                        <a:rPr lang="sv-SE" sz="1600" b="0" i="0" u="none" strike="noStrike" dirty="0">
                          <a:solidFill>
                            <a:srgbClr val="000000"/>
                          </a:solidFill>
                          <a:effectLst/>
                          <a:latin typeface="Calibri" panose="020F0502020204030204" pitchFamily="34" charset="0"/>
                        </a:rPr>
                        <a:t>83</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81</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83</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100</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93</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102</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95</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84</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83</a:t>
                      </a:r>
                    </a:p>
                  </a:txBody>
                  <a:tcPr marL="9525" marR="9525" marT="9525" marB="0" anchor="b"/>
                </a:tc>
                <a:extLst>
                  <a:ext uri="{0D108BD9-81ED-4DB2-BD59-A6C34878D82A}">
                    <a16:rowId xmlns:a16="http://schemas.microsoft.com/office/drawing/2014/main" val="1905758846"/>
                  </a:ext>
                </a:extLst>
              </a:tr>
              <a:tr h="260985">
                <a:tc>
                  <a:txBody>
                    <a:bodyPr/>
                    <a:lstStyle/>
                    <a:p>
                      <a:pPr algn="l" fontAlgn="b"/>
                      <a:r>
                        <a:rPr lang="sv-SE" sz="1400" b="0" i="0" u="none" strike="noStrike" dirty="0">
                          <a:solidFill>
                            <a:srgbClr val="000000"/>
                          </a:solidFill>
                          <a:effectLst/>
                          <a:latin typeface="Calibri" panose="020F0502020204030204" pitchFamily="34" charset="0"/>
                        </a:rPr>
                        <a:t>Kungälvs Sjukhus</a:t>
                      </a:r>
                    </a:p>
                  </a:txBody>
                  <a:tcPr marL="6350" marR="6350" marT="6350" marB="0" anchor="b"/>
                </a:tc>
                <a:tc>
                  <a:txBody>
                    <a:bodyPr/>
                    <a:lstStyle/>
                    <a:p>
                      <a:pPr algn="r" fontAlgn="b"/>
                      <a:r>
                        <a:rPr lang="sv-SE" sz="1600" b="0" i="0" u="none" strike="noStrike">
                          <a:solidFill>
                            <a:srgbClr val="000000"/>
                          </a:solidFill>
                          <a:effectLst/>
                          <a:latin typeface="Calibri" panose="020F0502020204030204" pitchFamily="34" charset="0"/>
                        </a:rPr>
                        <a:t>106</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96</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99</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98</a:t>
                      </a:r>
                    </a:p>
                  </a:txBody>
                  <a:tcPr marL="9525" marR="9525" marT="9525" marB="0" anchor="b"/>
                </a:tc>
                <a:tc>
                  <a:txBody>
                    <a:bodyPr/>
                    <a:lstStyle/>
                    <a:p>
                      <a:pPr algn="r" fontAlgn="b"/>
                      <a:r>
                        <a:rPr lang="sv-SE" sz="1600" b="0" i="0" u="none" strike="noStrike">
                          <a:solidFill>
                            <a:srgbClr val="000000"/>
                          </a:solidFill>
                          <a:effectLst/>
                          <a:latin typeface="Calibri" panose="020F0502020204030204" pitchFamily="34" charset="0"/>
                        </a:rPr>
                        <a:t>98</a:t>
                      </a:r>
                    </a:p>
                  </a:txBody>
                  <a:tcPr marL="9525" marR="9525" marT="9525" marB="0" anchor="b"/>
                </a:tc>
                <a:tc>
                  <a:txBody>
                    <a:bodyPr/>
                    <a:lstStyle/>
                    <a:p>
                      <a:pPr algn="r" fontAlgn="b"/>
                      <a:r>
                        <a:rPr lang="sv-SE" sz="1600" b="0" i="0" u="none" strike="noStrike">
                          <a:solidFill>
                            <a:srgbClr val="000000"/>
                          </a:solidFill>
                          <a:effectLst/>
                          <a:latin typeface="Calibri" panose="020F0502020204030204" pitchFamily="34" charset="0"/>
                        </a:rPr>
                        <a:t>137</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121</a:t>
                      </a:r>
                    </a:p>
                  </a:txBody>
                  <a:tcPr marL="9525" marR="9525" marT="9525" marB="0" anchor="b"/>
                </a:tc>
                <a:tc>
                  <a:txBody>
                    <a:bodyPr/>
                    <a:lstStyle/>
                    <a:p>
                      <a:pPr algn="r" fontAlgn="b"/>
                      <a:r>
                        <a:rPr lang="sv-SE" sz="1600" b="0" i="0" u="none" strike="noStrike">
                          <a:solidFill>
                            <a:srgbClr val="000000"/>
                          </a:solidFill>
                          <a:effectLst/>
                          <a:latin typeface="Calibri" panose="020F0502020204030204" pitchFamily="34" charset="0"/>
                        </a:rPr>
                        <a:t>115</a:t>
                      </a:r>
                    </a:p>
                  </a:txBody>
                  <a:tcPr marL="9525" marR="9525" marT="9525" marB="0" anchor="b"/>
                </a:tc>
                <a:tc>
                  <a:txBody>
                    <a:bodyPr/>
                    <a:lstStyle/>
                    <a:p>
                      <a:pPr algn="r" fontAlgn="b"/>
                      <a:r>
                        <a:rPr lang="sv-SE" sz="1600" b="0" i="0" u="none" strike="noStrike">
                          <a:solidFill>
                            <a:srgbClr val="000000"/>
                          </a:solidFill>
                          <a:effectLst/>
                          <a:latin typeface="Calibri" panose="020F0502020204030204" pitchFamily="34" charset="0"/>
                        </a:rPr>
                        <a:t>110</a:t>
                      </a:r>
                    </a:p>
                  </a:txBody>
                  <a:tcPr marL="9525" marR="9525" marT="9525" marB="0" anchor="b"/>
                </a:tc>
                <a:extLst>
                  <a:ext uri="{0D108BD9-81ED-4DB2-BD59-A6C34878D82A}">
                    <a16:rowId xmlns:a16="http://schemas.microsoft.com/office/drawing/2014/main" val="1900744515"/>
                  </a:ext>
                </a:extLst>
              </a:tr>
              <a:tr h="260985">
                <a:tc>
                  <a:txBody>
                    <a:bodyPr/>
                    <a:lstStyle/>
                    <a:p>
                      <a:pPr algn="l" fontAlgn="b"/>
                      <a:r>
                        <a:rPr lang="sv-SE" sz="1400" b="0" i="0" u="none" strike="noStrike">
                          <a:solidFill>
                            <a:srgbClr val="000000"/>
                          </a:solidFill>
                          <a:effectLst/>
                          <a:latin typeface="Calibri" panose="020F0502020204030204" pitchFamily="34" charset="0"/>
                        </a:rPr>
                        <a:t>NU-sjukvården</a:t>
                      </a:r>
                    </a:p>
                  </a:txBody>
                  <a:tcPr marL="6350" marR="6350" marT="6350" marB="0" anchor="b"/>
                </a:tc>
                <a:tc>
                  <a:txBody>
                    <a:bodyPr/>
                    <a:lstStyle/>
                    <a:p>
                      <a:pPr algn="r" fontAlgn="b"/>
                      <a:r>
                        <a:rPr lang="sv-SE" sz="1600" b="0" i="0" u="none" strike="noStrike">
                          <a:solidFill>
                            <a:srgbClr val="000000"/>
                          </a:solidFill>
                          <a:effectLst/>
                          <a:latin typeface="Calibri" panose="020F0502020204030204" pitchFamily="34" charset="0"/>
                        </a:rPr>
                        <a:t>82</a:t>
                      </a:r>
                    </a:p>
                  </a:txBody>
                  <a:tcPr marL="9525" marR="9525" marT="9525" marB="0" anchor="b"/>
                </a:tc>
                <a:tc>
                  <a:txBody>
                    <a:bodyPr/>
                    <a:lstStyle/>
                    <a:p>
                      <a:pPr algn="r" fontAlgn="b"/>
                      <a:r>
                        <a:rPr lang="sv-SE" sz="1600" b="0" i="0" u="none" strike="noStrike">
                          <a:solidFill>
                            <a:srgbClr val="000000"/>
                          </a:solidFill>
                          <a:effectLst/>
                          <a:latin typeface="Calibri" panose="020F0502020204030204" pitchFamily="34" charset="0"/>
                        </a:rPr>
                        <a:t>108</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98</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114</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118</a:t>
                      </a:r>
                    </a:p>
                  </a:txBody>
                  <a:tcPr marL="9525" marR="9525" marT="9525" marB="0" anchor="b"/>
                </a:tc>
                <a:tc>
                  <a:txBody>
                    <a:bodyPr/>
                    <a:lstStyle/>
                    <a:p>
                      <a:pPr algn="r" fontAlgn="b"/>
                      <a:r>
                        <a:rPr lang="sv-SE" sz="1600" b="0" i="0" u="none" strike="noStrike">
                          <a:solidFill>
                            <a:srgbClr val="000000"/>
                          </a:solidFill>
                          <a:effectLst/>
                          <a:latin typeface="Calibri" panose="020F0502020204030204" pitchFamily="34" charset="0"/>
                        </a:rPr>
                        <a:t>122</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145</a:t>
                      </a:r>
                    </a:p>
                  </a:txBody>
                  <a:tcPr marL="9525" marR="9525" marT="9525" marB="0" anchor="b"/>
                </a:tc>
                <a:tc>
                  <a:txBody>
                    <a:bodyPr/>
                    <a:lstStyle/>
                    <a:p>
                      <a:pPr algn="r" fontAlgn="b"/>
                      <a:r>
                        <a:rPr lang="sv-SE" sz="1600" b="0" i="0" u="none" strike="noStrike">
                          <a:solidFill>
                            <a:srgbClr val="000000"/>
                          </a:solidFill>
                          <a:effectLst/>
                          <a:latin typeface="Calibri" panose="020F0502020204030204" pitchFamily="34" charset="0"/>
                        </a:rPr>
                        <a:t>102</a:t>
                      </a:r>
                    </a:p>
                  </a:txBody>
                  <a:tcPr marL="9525" marR="9525" marT="9525" marB="0" anchor="b"/>
                </a:tc>
                <a:tc>
                  <a:txBody>
                    <a:bodyPr/>
                    <a:lstStyle/>
                    <a:p>
                      <a:pPr algn="r" fontAlgn="b"/>
                      <a:r>
                        <a:rPr lang="sv-SE" sz="1600" b="0" i="0" u="none" strike="noStrike">
                          <a:solidFill>
                            <a:srgbClr val="000000"/>
                          </a:solidFill>
                          <a:effectLst/>
                          <a:latin typeface="Calibri" panose="020F0502020204030204" pitchFamily="34" charset="0"/>
                        </a:rPr>
                        <a:t>143</a:t>
                      </a:r>
                    </a:p>
                  </a:txBody>
                  <a:tcPr marL="9525" marR="9525" marT="9525" marB="0" anchor="b"/>
                </a:tc>
                <a:extLst>
                  <a:ext uri="{0D108BD9-81ED-4DB2-BD59-A6C34878D82A}">
                    <a16:rowId xmlns:a16="http://schemas.microsoft.com/office/drawing/2014/main" val="2751229178"/>
                  </a:ext>
                </a:extLst>
              </a:tr>
              <a:tr h="260985">
                <a:tc>
                  <a:txBody>
                    <a:bodyPr/>
                    <a:lstStyle/>
                    <a:p>
                      <a:pPr algn="l" fontAlgn="b"/>
                      <a:r>
                        <a:rPr lang="sv-SE" sz="1400" b="0" i="0" u="none" strike="noStrike">
                          <a:solidFill>
                            <a:srgbClr val="000000"/>
                          </a:solidFill>
                          <a:effectLst/>
                          <a:latin typeface="Calibri" panose="020F0502020204030204" pitchFamily="34" charset="0"/>
                        </a:rPr>
                        <a:t>Sahlgrenska Universitetssjukhuset</a:t>
                      </a:r>
                    </a:p>
                  </a:txBody>
                  <a:tcPr marL="6350" marR="6350" marT="6350" marB="0" anchor="b"/>
                </a:tc>
                <a:tc>
                  <a:txBody>
                    <a:bodyPr/>
                    <a:lstStyle/>
                    <a:p>
                      <a:pPr algn="r" fontAlgn="b"/>
                      <a:r>
                        <a:rPr lang="sv-SE" sz="1600" b="0" i="0" u="none" strike="noStrike" dirty="0">
                          <a:solidFill>
                            <a:srgbClr val="000000"/>
                          </a:solidFill>
                          <a:effectLst/>
                          <a:latin typeface="Calibri" panose="020F0502020204030204" pitchFamily="34" charset="0"/>
                        </a:rPr>
                        <a:t>445</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427</a:t>
                      </a:r>
                    </a:p>
                  </a:txBody>
                  <a:tcPr marL="9525" marR="9525" marT="9525" marB="0" anchor="b"/>
                </a:tc>
                <a:tc>
                  <a:txBody>
                    <a:bodyPr/>
                    <a:lstStyle/>
                    <a:p>
                      <a:pPr algn="r" fontAlgn="b"/>
                      <a:r>
                        <a:rPr lang="sv-SE" sz="1600" b="0" i="0" u="none" strike="noStrike">
                          <a:solidFill>
                            <a:srgbClr val="000000"/>
                          </a:solidFill>
                          <a:effectLst/>
                          <a:latin typeface="Calibri" panose="020F0502020204030204" pitchFamily="34" charset="0"/>
                        </a:rPr>
                        <a:t>573</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546</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509</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451</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527</a:t>
                      </a:r>
                    </a:p>
                  </a:txBody>
                  <a:tcPr marL="9525" marR="9525" marT="9525" marB="0" anchor="b"/>
                </a:tc>
                <a:tc>
                  <a:txBody>
                    <a:bodyPr/>
                    <a:lstStyle/>
                    <a:p>
                      <a:pPr algn="r" fontAlgn="b"/>
                      <a:r>
                        <a:rPr lang="sv-SE" sz="1600" b="0" i="0" u="none" strike="noStrike">
                          <a:solidFill>
                            <a:srgbClr val="000000"/>
                          </a:solidFill>
                          <a:effectLst/>
                          <a:latin typeface="Calibri" panose="020F0502020204030204" pitchFamily="34" charset="0"/>
                        </a:rPr>
                        <a:t>448</a:t>
                      </a:r>
                    </a:p>
                  </a:txBody>
                  <a:tcPr marL="9525" marR="9525" marT="9525" marB="0" anchor="b"/>
                </a:tc>
                <a:tc>
                  <a:txBody>
                    <a:bodyPr/>
                    <a:lstStyle/>
                    <a:p>
                      <a:pPr algn="r" fontAlgn="b"/>
                      <a:r>
                        <a:rPr lang="sv-SE" sz="1600" b="0" i="0" u="none" strike="noStrike">
                          <a:solidFill>
                            <a:srgbClr val="000000"/>
                          </a:solidFill>
                          <a:effectLst/>
                          <a:latin typeface="Calibri" panose="020F0502020204030204" pitchFamily="34" charset="0"/>
                        </a:rPr>
                        <a:t>504</a:t>
                      </a:r>
                    </a:p>
                  </a:txBody>
                  <a:tcPr marL="9525" marR="9525" marT="9525" marB="0" anchor="b"/>
                </a:tc>
                <a:extLst>
                  <a:ext uri="{0D108BD9-81ED-4DB2-BD59-A6C34878D82A}">
                    <a16:rowId xmlns:a16="http://schemas.microsoft.com/office/drawing/2014/main" val="3257471662"/>
                  </a:ext>
                </a:extLst>
              </a:tr>
              <a:tr h="260985">
                <a:tc>
                  <a:txBody>
                    <a:bodyPr/>
                    <a:lstStyle/>
                    <a:p>
                      <a:pPr algn="l" fontAlgn="b"/>
                      <a:r>
                        <a:rPr lang="sv-SE" sz="1400" b="0" i="0" u="none" strike="noStrike">
                          <a:solidFill>
                            <a:srgbClr val="000000"/>
                          </a:solidFill>
                          <a:effectLst/>
                          <a:latin typeface="Calibri" panose="020F0502020204030204" pitchFamily="34" charset="0"/>
                        </a:rPr>
                        <a:t>Skaraborgs sjukhus</a:t>
                      </a:r>
                    </a:p>
                  </a:txBody>
                  <a:tcPr marL="6350" marR="6350" marT="6350" marB="0" anchor="b"/>
                </a:tc>
                <a:tc>
                  <a:txBody>
                    <a:bodyPr/>
                    <a:lstStyle/>
                    <a:p>
                      <a:pPr algn="r" fontAlgn="b"/>
                      <a:r>
                        <a:rPr lang="sv-SE" sz="1600" b="0" i="0" u="none" strike="noStrike" dirty="0">
                          <a:solidFill>
                            <a:srgbClr val="000000"/>
                          </a:solidFill>
                          <a:effectLst/>
                          <a:latin typeface="Calibri" panose="020F0502020204030204" pitchFamily="34" charset="0"/>
                        </a:rPr>
                        <a:t>271</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307</a:t>
                      </a:r>
                    </a:p>
                  </a:txBody>
                  <a:tcPr marL="9525" marR="9525" marT="9525" marB="0" anchor="b"/>
                </a:tc>
                <a:tc>
                  <a:txBody>
                    <a:bodyPr/>
                    <a:lstStyle/>
                    <a:p>
                      <a:pPr algn="r" fontAlgn="b"/>
                      <a:r>
                        <a:rPr lang="sv-SE" sz="1600" b="0" i="0" u="none" strike="noStrike">
                          <a:solidFill>
                            <a:srgbClr val="000000"/>
                          </a:solidFill>
                          <a:effectLst/>
                          <a:latin typeface="Calibri" panose="020F0502020204030204" pitchFamily="34" charset="0"/>
                        </a:rPr>
                        <a:t>262</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265</a:t>
                      </a:r>
                    </a:p>
                  </a:txBody>
                  <a:tcPr marL="9525" marR="9525" marT="9525" marB="0" anchor="b"/>
                </a:tc>
                <a:tc>
                  <a:txBody>
                    <a:bodyPr/>
                    <a:lstStyle/>
                    <a:p>
                      <a:pPr algn="r" fontAlgn="b"/>
                      <a:r>
                        <a:rPr lang="sv-SE" sz="1600" b="0" i="0" u="none" strike="noStrike">
                          <a:solidFill>
                            <a:srgbClr val="000000"/>
                          </a:solidFill>
                          <a:effectLst/>
                          <a:latin typeface="Calibri" panose="020F0502020204030204" pitchFamily="34" charset="0"/>
                        </a:rPr>
                        <a:t>287</a:t>
                      </a:r>
                    </a:p>
                  </a:txBody>
                  <a:tcPr marL="9525" marR="9525" marT="9525" marB="0" anchor="b"/>
                </a:tc>
                <a:tc>
                  <a:txBody>
                    <a:bodyPr/>
                    <a:lstStyle/>
                    <a:p>
                      <a:pPr algn="r" fontAlgn="b"/>
                      <a:r>
                        <a:rPr lang="sv-SE" sz="1600" b="0" i="0" u="none" strike="noStrike">
                          <a:solidFill>
                            <a:srgbClr val="000000"/>
                          </a:solidFill>
                          <a:effectLst/>
                          <a:latin typeface="Calibri" panose="020F0502020204030204" pitchFamily="34" charset="0"/>
                        </a:rPr>
                        <a:t>363</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362</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268</a:t>
                      </a:r>
                    </a:p>
                  </a:txBody>
                  <a:tcPr marL="9525" marR="9525" marT="9525" marB="0" anchor="b"/>
                </a:tc>
                <a:tc>
                  <a:txBody>
                    <a:bodyPr/>
                    <a:lstStyle/>
                    <a:p>
                      <a:pPr algn="r" fontAlgn="b"/>
                      <a:r>
                        <a:rPr lang="sv-SE" sz="1600" b="0" i="0" u="none" strike="noStrike">
                          <a:solidFill>
                            <a:srgbClr val="000000"/>
                          </a:solidFill>
                          <a:effectLst/>
                          <a:latin typeface="Calibri" panose="020F0502020204030204" pitchFamily="34" charset="0"/>
                        </a:rPr>
                        <a:t>350</a:t>
                      </a:r>
                    </a:p>
                  </a:txBody>
                  <a:tcPr marL="9525" marR="9525" marT="9525" marB="0" anchor="b"/>
                </a:tc>
                <a:extLst>
                  <a:ext uri="{0D108BD9-81ED-4DB2-BD59-A6C34878D82A}">
                    <a16:rowId xmlns:a16="http://schemas.microsoft.com/office/drawing/2014/main" val="4049237558"/>
                  </a:ext>
                </a:extLst>
              </a:tr>
              <a:tr h="260985">
                <a:tc>
                  <a:txBody>
                    <a:bodyPr/>
                    <a:lstStyle/>
                    <a:p>
                      <a:pPr algn="l" fontAlgn="b"/>
                      <a:r>
                        <a:rPr lang="sv-SE" sz="1400" b="0" i="0" u="none" strike="noStrike" dirty="0">
                          <a:solidFill>
                            <a:srgbClr val="000000"/>
                          </a:solidFill>
                          <a:effectLst/>
                          <a:latin typeface="Calibri" panose="020F0502020204030204" pitchFamily="34" charset="0"/>
                        </a:rPr>
                        <a:t>Södra Älvsborgs Sjukhus</a:t>
                      </a:r>
                    </a:p>
                  </a:txBody>
                  <a:tcPr marL="6350" marR="6350" marT="6350" marB="0" anchor="b"/>
                </a:tc>
                <a:tc>
                  <a:txBody>
                    <a:bodyPr/>
                    <a:lstStyle/>
                    <a:p>
                      <a:pPr algn="r" fontAlgn="b"/>
                      <a:r>
                        <a:rPr lang="sv-SE" sz="1600" b="0" i="0" u="none" strike="noStrike" dirty="0">
                          <a:solidFill>
                            <a:srgbClr val="000000"/>
                          </a:solidFill>
                          <a:effectLst/>
                          <a:latin typeface="Calibri" panose="020F0502020204030204" pitchFamily="34" charset="0"/>
                        </a:rPr>
                        <a:t>109</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157</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157</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154</a:t>
                      </a:r>
                    </a:p>
                  </a:txBody>
                  <a:tcPr marL="9525" marR="9525" marT="9525" marB="0" anchor="b"/>
                </a:tc>
                <a:tc>
                  <a:txBody>
                    <a:bodyPr/>
                    <a:lstStyle/>
                    <a:p>
                      <a:pPr algn="r" fontAlgn="b"/>
                      <a:r>
                        <a:rPr lang="sv-SE" sz="1600" b="0" i="0" u="none" strike="noStrike">
                          <a:solidFill>
                            <a:srgbClr val="000000"/>
                          </a:solidFill>
                          <a:effectLst/>
                          <a:latin typeface="Calibri" panose="020F0502020204030204" pitchFamily="34" charset="0"/>
                        </a:rPr>
                        <a:t>122</a:t>
                      </a:r>
                    </a:p>
                  </a:txBody>
                  <a:tcPr marL="9525" marR="9525" marT="9525" marB="0" anchor="b"/>
                </a:tc>
                <a:tc>
                  <a:txBody>
                    <a:bodyPr/>
                    <a:lstStyle/>
                    <a:p>
                      <a:pPr algn="r" fontAlgn="b"/>
                      <a:r>
                        <a:rPr lang="sv-SE" sz="1600" b="0" i="0" u="none" strike="noStrike">
                          <a:solidFill>
                            <a:srgbClr val="000000"/>
                          </a:solidFill>
                          <a:effectLst/>
                          <a:latin typeface="Calibri" panose="020F0502020204030204" pitchFamily="34" charset="0"/>
                        </a:rPr>
                        <a:t>139</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83</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38</a:t>
                      </a:r>
                    </a:p>
                  </a:txBody>
                  <a:tcPr marL="9525" marR="9525" marT="9525" marB="0" anchor="b"/>
                </a:tc>
                <a:tc>
                  <a:txBody>
                    <a:bodyPr/>
                    <a:lstStyle/>
                    <a:p>
                      <a:pPr algn="r" fontAlgn="b"/>
                      <a:r>
                        <a:rPr lang="sv-SE" sz="1600" b="0" i="0" u="none" strike="noStrike">
                          <a:solidFill>
                            <a:srgbClr val="000000"/>
                          </a:solidFill>
                          <a:effectLst/>
                          <a:latin typeface="Calibri" panose="020F0502020204030204" pitchFamily="34" charset="0"/>
                        </a:rPr>
                        <a:t>54</a:t>
                      </a:r>
                    </a:p>
                  </a:txBody>
                  <a:tcPr marL="9525" marR="9525" marT="9525" marB="0" anchor="b"/>
                </a:tc>
                <a:extLst>
                  <a:ext uri="{0D108BD9-81ED-4DB2-BD59-A6C34878D82A}">
                    <a16:rowId xmlns:a16="http://schemas.microsoft.com/office/drawing/2014/main" val="3930428395"/>
                  </a:ext>
                </a:extLst>
              </a:tr>
              <a:tr h="260985">
                <a:tc>
                  <a:txBody>
                    <a:bodyPr/>
                    <a:lstStyle/>
                    <a:p>
                      <a:pPr algn="l" fontAlgn="b"/>
                      <a:r>
                        <a:rPr lang="sv-SE" sz="1400" b="1" i="0" u="none" strike="noStrike" dirty="0">
                          <a:solidFill>
                            <a:srgbClr val="000000"/>
                          </a:solidFill>
                          <a:effectLst/>
                          <a:latin typeface="Calibri" panose="020F0502020204030204" pitchFamily="34" charset="0"/>
                        </a:rPr>
                        <a:t>Totalt</a:t>
                      </a:r>
                    </a:p>
                  </a:txBody>
                  <a:tcPr marL="6350" marR="6350" marT="6350" marB="0" anchor="b"/>
                </a:tc>
                <a:tc>
                  <a:txBody>
                    <a:bodyPr/>
                    <a:lstStyle/>
                    <a:p>
                      <a:pPr algn="r" fontAlgn="b"/>
                      <a:r>
                        <a:rPr lang="sv-SE" sz="1600" b="1" i="0" u="none" strike="noStrike" dirty="0">
                          <a:solidFill>
                            <a:srgbClr val="000000"/>
                          </a:solidFill>
                          <a:effectLst/>
                          <a:latin typeface="Calibri" panose="020F0502020204030204" pitchFamily="34" charset="0"/>
                        </a:rPr>
                        <a:t>1128 (96%)</a:t>
                      </a:r>
                    </a:p>
                  </a:txBody>
                  <a:tcPr marL="9525" marR="9525" marT="9525" marB="0" anchor="b"/>
                </a:tc>
                <a:tc>
                  <a:txBody>
                    <a:bodyPr/>
                    <a:lstStyle/>
                    <a:p>
                      <a:pPr algn="r" fontAlgn="b"/>
                      <a:r>
                        <a:rPr lang="sv-SE" sz="1600" b="1" i="0" u="none" strike="noStrike" dirty="0">
                          <a:solidFill>
                            <a:srgbClr val="000000"/>
                          </a:solidFill>
                          <a:effectLst/>
                          <a:latin typeface="Calibri" panose="020F0502020204030204" pitchFamily="34" charset="0"/>
                        </a:rPr>
                        <a:t>1177 (97%)</a:t>
                      </a:r>
                    </a:p>
                  </a:txBody>
                  <a:tcPr marL="9525" marR="9525" marT="9525" marB="0" anchor="b"/>
                </a:tc>
                <a:tc>
                  <a:txBody>
                    <a:bodyPr/>
                    <a:lstStyle/>
                    <a:p>
                      <a:pPr algn="r" fontAlgn="b"/>
                      <a:r>
                        <a:rPr lang="sv-SE" sz="1600" b="1" i="0" u="none" strike="noStrike" dirty="0">
                          <a:solidFill>
                            <a:srgbClr val="000000"/>
                          </a:solidFill>
                          <a:effectLst/>
                          <a:latin typeface="Calibri" panose="020F0502020204030204" pitchFamily="34" charset="0"/>
                        </a:rPr>
                        <a:t>1270 (96%)</a:t>
                      </a:r>
                    </a:p>
                  </a:txBody>
                  <a:tcPr marL="9525" marR="9525" marT="9525" marB="0" anchor="b"/>
                </a:tc>
                <a:tc>
                  <a:txBody>
                    <a:bodyPr/>
                    <a:lstStyle/>
                    <a:p>
                      <a:pPr algn="r" fontAlgn="b"/>
                      <a:r>
                        <a:rPr lang="sv-SE" sz="1600" b="1" i="0" u="none" strike="noStrike" dirty="0">
                          <a:solidFill>
                            <a:srgbClr val="000000"/>
                          </a:solidFill>
                          <a:effectLst/>
                          <a:latin typeface="Calibri" panose="020F0502020204030204" pitchFamily="34" charset="0"/>
                        </a:rPr>
                        <a:t>1275 (96%)</a:t>
                      </a:r>
                    </a:p>
                  </a:txBody>
                  <a:tcPr marL="9525" marR="9525" marT="9525" marB="0" anchor="b"/>
                </a:tc>
                <a:tc>
                  <a:txBody>
                    <a:bodyPr/>
                    <a:lstStyle/>
                    <a:p>
                      <a:pPr algn="r" fontAlgn="b"/>
                      <a:r>
                        <a:rPr lang="sv-SE" sz="1600" b="1" i="0" u="none" strike="noStrike" dirty="0">
                          <a:solidFill>
                            <a:srgbClr val="000000"/>
                          </a:solidFill>
                          <a:effectLst/>
                          <a:latin typeface="Calibri" panose="020F0502020204030204" pitchFamily="34" charset="0"/>
                        </a:rPr>
                        <a:t>1222 (97%)</a:t>
                      </a:r>
                    </a:p>
                  </a:txBody>
                  <a:tcPr marL="9525" marR="9525" marT="9525" marB="0" anchor="b"/>
                </a:tc>
                <a:tc>
                  <a:txBody>
                    <a:bodyPr/>
                    <a:lstStyle/>
                    <a:p>
                      <a:pPr algn="r" fontAlgn="b"/>
                      <a:r>
                        <a:rPr lang="sv-SE" sz="1600" b="1" i="0" u="none" strike="noStrike" dirty="0">
                          <a:solidFill>
                            <a:srgbClr val="000000"/>
                          </a:solidFill>
                          <a:effectLst/>
                          <a:latin typeface="Calibri" panose="020F0502020204030204" pitchFamily="34" charset="0"/>
                        </a:rPr>
                        <a:t>1283   (97%)</a:t>
                      </a:r>
                    </a:p>
                  </a:txBody>
                  <a:tcPr marL="9525" marR="9525" marT="9525" marB="0" anchor="b"/>
                </a:tc>
                <a:tc>
                  <a:txBody>
                    <a:bodyPr/>
                    <a:lstStyle/>
                    <a:p>
                      <a:pPr algn="r" fontAlgn="b"/>
                      <a:r>
                        <a:rPr lang="sv-SE" sz="1600" b="1" i="0" u="none" strike="noStrike" dirty="0">
                          <a:solidFill>
                            <a:srgbClr val="000000"/>
                          </a:solidFill>
                          <a:effectLst/>
                          <a:latin typeface="Calibri" panose="020F0502020204030204" pitchFamily="34" charset="0"/>
                        </a:rPr>
                        <a:t>1281 (97%)</a:t>
                      </a:r>
                    </a:p>
                  </a:txBody>
                  <a:tcPr marL="9525" marR="9525" marT="9525" marB="0" anchor="b"/>
                </a:tc>
                <a:tc>
                  <a:txBody>
                    <a:bodyPr/>
                    <a:lstStyle/>
                    <a:p>
                      <a:pPr algn="r" fontAlgn="b"/>
                      <a:r>
                        <a:rPr lang="sv-SE" sz="1600" b="1" i="0" u="none" strike="noStrike" dirty="0">
                          <a:solidFill>
                            <a:srgbClr val="000000"/>
                          </a:solidFill>
                          <a:effectLst/>
                          <a:latin typeface="Calibri" panose="020F0502020204030204" pitchFamily="34" charset="0"/>
                        </a:rPr>
                        <a:t>1053 (98%)</a:t>
                      </a:r>
                    </a:p>
                  </a:txBody>
                  <a:tcPr marL="9525" marR="9525" marT="9525" marB="0" anchor="b"/>
                </a:tc>
                <a:tc>
                  <a:txBody>
                    <a:bodyPr/>
                    <a:lstStyle/>
                    <a:p>
                      <a:pPr algn="r" fontAlgn="b"/>
                      <a:r>
                        <a:rPr lang="sv-SE" sz="1600" b="1" i="0" u="none" strike="noStrike" dirty="0">
                          <a:solidFill>
                            <a:srgbClr val="000000"/>
                          </a:solidFill>
                          <a:effectLst/>
                          <a:latin typeface="Calibri" panose="020F0502020204030204" pitchFamily="34" charset="0"/>
                        </a:rPr>
                        <a:t>1206 (96%)</a:t>
                      </a:r>
                    </a:p>
                  </a:txBody>
                  <a:tcPr marL="9525" marR="9525" marT="9525" marB="0" anchor="b"/>
                </a:tc>
                <a:extLst>
                  <a:ext uri="{0D108BD9-81ED-4DB2-BD59-A6C34878D82A}">
                    <a16:rowId xmlns:a16="http://schemas.microsoft.com/office/drawing/2014/main" val="1183019256"/>
                  </a:ext>
                </a:extLst>
              </a:tr>
            </a:tbl>
          </a:graphicData>
        </a:graphic>
      </p:graphicFrame>
      <p:graphicFrame>
        <p:nvGraphicFramePr>
          <p:cNvPr id="12" name="Tabell 11">
            <a:extLst>
              <a:ext uri="{FF2B5EF4-FFF2-40B4-BE49-F238E27FC236}">
                <a16:creationId xmlns:a16="http://schemas.microsoft.com/office/drawing/2014/main" id="{719D3CC5-BAE6-49ED-82F8-A2B093378AE2}"/>
              </a:ext>
            </a:extLst>
          </p:cNvPr>
          <p:cNvGraphicFramePr>
            <a:graphicFrameLocks noGrp="1"/>
          </p:cNvGraphicFramePr>
          <p:nvPr>
            <p:extLst>
              <p:ext uri="{D42A27DB-BD31-4B8C-83A1-F6EECF244321}">
                <p14:modId xmlns:p14="http://schemas.microsoft.com/office/powerpoint/2010/main" val="3782585251"/>
              </p:ext>
            </p:extLst>
          </p:nvPr>
        </p:nvGraphicFramePr>
        <p:xfrm>
          <a:off x="285034" y="557134"/>
          <a:ext cx="9501023" cy="2372360"/>
        </p:xfrm>
        <a:graphic>
          <a:graphicData uri="http://schemas.openxmlformats.org/drawingml/2006/table">
            <a:tbl>
              <a:tblPr firstRow="1">
                <a:tableStyleId>{5C22544A-7EE6-4342-B048-85BDC9FD1C3A}</a:tableStyleId>
              </a:tblPr>
              <a:tblGrid>
                <a:gridCol w="3871890">
                  <a:extLst>
                    <a:ext uri="{9D8B030D-6E8A-4147-A177-3AD203B41FA5}">
                      <a16:colId xmlns:a16="http://schemas.microsoft.com/office/drawing/2014/main" val="3925915810"/>
                    </a:ext>
                  </a:extLst>
                </a:gridCol>
                <a:gridCol w="629827">
                  <a:extLst>
                    <a:ext uri="{9D8B030D-6E8A-4147-A177-3AD203B41FA5}">
                      <a16:colId xmlns:a16="http://schemas.microsoft.com/office/drawing/2014/main" val="1060194871"/>
                    </a:ext>
                  </a:extLst>
                </a:gridCol>
                <a:gridCol w="567878">
                  <a:extLst>
                    <a:ext uri="{9D8B030D-6E8A-4147-A177-3AD203B41FA5}">
                      <a16:colId xmlns:a16="http://schemas.microsoft.com/office/drawing/2014/main" val="3396359043"/>
                    </a:ext>
                  </a:extLst>
                </a:gridCol>
                <a:gridCol w="588527">
                  <a:extLst>
                    <a:ext uri="{9D8B030D-6E8A-4147-A177-3AD203B41FA5}">
                      <a16:colId xmlns:a16="http://schemas.microsoft.com/office/drawing/2014/main" val="1787281744"/>
                    </a:ext>
                  </a:extLst>
                </a:gridCol>
                <a:gridCol w="578204">
                  <a:extLst>
                    <a:ext uri="{9D8B030D-6E8A-4147-A177-3AD203B41FA5}">
                      <a16:colId xmlns:a16="http://schemas.microsoft.com/office/drawing/2014/main" val="2997896993"/>
                    </a:ext>
                  </a:extLst>
                </a:gridCol>
                <a:gridCol w="650477">
                  <a:extLst>
                    <a:ext uri="{9D8B030D-6E8A-4147-A177-3AD203B41FA5}">
                      <a16:colId xmlns:a16="http://schemas.microsoft.com/office/drawing/2014/main" val="2151257760"/>
                    </a:ext>
                  </a:extLst>
                </a:gridCol>
                <a:gridCol w="640152">
                  <a:extLst>
                    <a:ext uri="{9D8B030D-6E8A-4147-A177-3AD203B41FA5}">
                      <a16:colId xmlns:a16="http://schemas.microsoft.com/office/drawing/2014/main" val="916427736"/>
                    </a:ext>
                  </a:extLst>
                </a:gridCol>
                <a:gridCol w="671128">
                  <a:extLst>
                    <a:ext uri="{9D8B030D-6E8A-4147-A177-3AD203B41FA5}">
                      <a16:colId xmlns:a16="http://schemas.microsoft.com/office/drawing/2014/main" val="3379797794"/>
                    </a:ext>
                  </a:extLst>
                </a:gridCol>
                <a:gridCol w="651470">
                  <a:extLst>
                    <a:ext uri="{9D8B030D-6E8A-4147-A177-3AD203B41FA5}">
                      <a16:colId xmlns:a16="http://schemas.microsoft.com/office/drawing/2014/main" val="1913470762"/>
                    </a:ext>
                  </a:extLst>
                </a:gridCol>
                <a:gridCol w="651470">
                  <a:extLst>
                    <a:ext uri="{9D8B030D-6E8A-4147-A177-3AD203B41FA5}">
                      <a16:colId xmlns:a16="http://schemas.microsoft.com/office/drawing/2014/main" val="3800444580"/>
                    </a:ext>
                  </a:extLst>
                </a:gridCol>
              </a:tblGrid>
              <a:tr h="102004">
                <a:tc>
                  <a:txBody>
                    <a:bodyPr/>
                    <a:lstStyle/>
                    <a:p>
                      <a:pPr algn="l" fontAlgn="b"/>
                      <a:endParaRPr lang="sv-SE" sz="1400" b="1" i="0" u="none" strike="noStrike" dirty="0">
                        <a:solidFill>
                          <a:schemeClr val="bg1"/>
                        </a:solidFill>
                        <a:effectLst/>
                        <a:latin typeface="Calibri" panose="020F0502020204030204" pitchFamily="34" charset="0"/>
                      </a:endParaRPr>
                    </a:p>
                  </a:txBody>
                  <a:tcPr marL="6350" marR="6350" marT="6350" marB="0" anchor="b"/>
                </a:tc>
                <a:tc>
                  <a:txBody>
                    <a:bodyPr/>
                    <a:lstStyle/>
                    <a:p>
                      <a:pPr algn="ctr" fontAlgn="b"/>
                      <a:r>
                        <a:rPr lang="sv-SE" sz="1400" b="1" i="0" u="none" strike="noStrike" dirty="0">
                          <a:solidFill>
                            <a:schemeClr val="bg1"/>
                          </a:solidFill>
                          <a:effectLst/>
                          <a:latin typeface="Calibri" panose="020F0502020204030204" pitchFamily="34" charset="0"/>
                        </a:rPr>
                        <a:t>2022</a:t>
                      </a:r>
                    </a:p>
                    <a:p>
                      <a:pPr algn="ctr" fontAlgn="b"/>
                      <a:r>
                        <a:rPr lang="sv-SE" sz="1400" b="1" i="0" u="none" strike="noStrike" dirty="0">
                          <a:solidFill>
                            <a:schemeClr val="bg1"/>
                          </a:solidFill>
                          <a:effectLst/>
                          <a:latin typeface="Calibri" panose="020F0502020204030204" pitchFamily="34" charset="0"/>
                        </a:rPr>
                        <a:t>Juli</a:t>
                      </a:r>
                    </a:p>
                  </a:txBody>
                  <a:tcPr marL="6350" marR="6350" marT="6350" marB="0" anchor="b"/>
                </a:tc>
                <a:tc>
                  <a:txBody>
                    <a:bodyPr/>
                    <a:lstStyle/>
                    <a:p>
                      <a:pPr algn="ctr" fontAlgn="b"/>
                      <a:r>
                        <a:rPr lang="sv-SE" sz="1400" b="1" i="0" u="none" strike="noStrike" dirty="0">
                          <a:solidFill>
                            <a:schemeClr val="bg1"/>
                          </a:solidFill>
                          <a:effectLst/>
                          <a:latin typeface="Calibri" panose="020F0502020204030204" pitchFamily="34" charset="0"/>
                        </a:rPr>
                        <a:t>2022</a:t>
                      </a:r>
                    </a:p>
                    <a:p>
                      <a:pPr algn="ctr" fontAlgn="b"/>
                      <a:r>
                        <a:rPr lang="sv-SE" sz="1400" b="1" i="0" u="none" strike="noStrike" dirty="0">
                          <a:solidFill>
                            <a:schemeClr val="bg1"/>
                          </a:solidFill>
                          <a:effectLst/>
                          <a:latin typeface="Calibri" panose="020F0502020204030204" pitchFamily="34" charset="0"/>
                        </a:rPr>
                        <a:t>Aug</a:t>
                      </a:r>
                    </a:p>
                  </a:txBody>
                  <a:tcPr marL="6350" marR="6350" marT="6350" marB="0" anchor="b"/>
                </a:tc>
                <a:tc>
                  <a:txBody>
                    <a:bodyPr/>
                    <a:lstStyle/>
                    <a:p>
                      <a:pPr algn="ctr" fontAlgn="b"/>
                      <a:r>
                        <a:rPr lang="sv-SE" sz="1400" b="1" i="0" u="none" strike="noStrike" dirty="0">
                          <a:solidFill>
                            <a:schemeClr val="bg1"/>
                          </a:solidFill>
                          <a:effectLst/>
                          <a:latin typeface="Calibri" panose="020F0502020204030204" pitchFamily="34" charset="0"/>
                        </a:rPr>
                        <a:t>2022</a:t>
                      </a:r>
                    </a:p>
                    <a:p>
                      <a:pPr algn="ctr" fontAlgn="b"/>
                      <a:r>
                        <a:rPr lang="sv-SE" sz="1400" b="1" i="0" u="none" strike="noStrike" dirty="0">
                          <a:solidFill>
                            <a:schemeClr val="bg1"/>
                          </a:solidFill>
                          <a:effectLst/>
                          <a:latin typeface="Calibri" panose="020F0502020204030204" pitchFamily="34" charset="0"/>
                        </a:rPr>
                        <a:t>Sep</a:t>
                      </a:r>
                    </a:p>
                  </a:txBody>
                  <a:tcPr marL="6350" marR="6350" marT="6350" marB="0" anchor="b"/>
                </a:tc>
                <a:tc>
                  <a:txBody>
                    <a:bodyPr/>
                    <a:lstStyle/>
                    <a:p>
                      <a:pPr algn="ctr" fontAlgn="b"/>
                      <a:r>
                        <a:rPr lang="sv-SE" sz="1400" b="1" i="0" u="none" strike="noStrike" dirty="0">
                          <a:solidFill>
                            <a:schemeClr val="bg1"/>
                          </a:solidFill>
                          <a:effectLst/>
                          <a:latin typeface="Calibri" panose="020F0502020204030204" pitchFamily="34" charset="0"/>
                        </a:rPr>
                        <a:t>2022</a:t>
                      </a:r>
                    </a:p>
                    <a:p>
                      <a:pPr algn="ctr" fontAlgn="b"/>
                      <a:r>
                        <a:rPr lang="sv-SE" sz="1400" b="1" i="0" u="none" strike="noStrike" dirty="0">
                          <a:solidFill>
                            <a:schemeClr val="bg1"/>
                          </a:solidFill>
                          <a:effectLst/>
                          <a:latin typeface="Calibri" panose="020F0502020204030204" pitchFamily="34" charset="0"/>
                        </a:rPr>
                        <a:t>Okt</a:t>
                      </a:r>
                    </a:p>
                  </a:txBody>
                  <a:tcPr marL="6350" marR="6350" marT="6350" marB="0" anchor="b"/>
                </a:tc>
                <a:tc>
                  <a:txBody>
                    <a:bodyPr/>
                    <a:lstStyle/>
                    <a:p>
                      <a:pPr algn="ctr" fontAlgn="b"/>
                      <a:r>
                        <a:rPr lang="sv-SE" sz="1400" b="1" i="0" u="none" strike="noStrike" dirty="0">
                          <a:solidFill>
                            <a:schemeClr val="bg1"/>
                          </a:solidFill>
                          <a:effectLst/>
                          <a:latin typeface="Calibri" panose="020F0502020204030204" pitchFamily="34" charset="0"/>
                        </a:rPr>
                        <a:t>2022</a:t>
                      </a:r>
                    </a:p>
                    <a:p>
                      <a:pPr algn="ctr" fontAlgn="b"/>
                      <a:r>
                        <a:rPr lang="sv-SE" sz="1400" b="1" i="0" u="none" strike="noStrike" dirty="0">
                          <a:solidFill>
                            <a:schemeClr val="bg1"/>
                          </a:solidFill>
                          <a:effectLst/>
                          <a:latin typeface="Calibri" panose="020F0502020204030204" pitchFamily="34" charset="0"/>
                        </a:rPr>
                        <a:t>Nov</a:t>
                      </a:r>
                    </a:p>
                  </a:txBody>
                  <a:tcPr marL="6350" marR="6350" marT="6350" marB="0" anchor="b"/>
                </a:tc>
                <a:tc>
                  <a:txBody>
                    <a:bodyPr/>
                    <a:lstStyle/>
                    <a:p>
                      <a:pPr algn="ctr" fontAlgn="b"/>
                      <a:r>
                        <a:rPr lang="sv-SE" sz="1400" b="1" i="0" u="none" strike="noStrike" dirty="0">
                          <a:solidFill>
                            <a:schemeClr val="bg1"/>
                          </a:solidFill>
                          <a:effectLst/>
                          <a:latin typeface="Calibri" panose="020F0502020204030204" pitchFamily="34" charset="0"/>
                        </a:rPr>
                        <a:t>2022</a:t>
                      </a:r>
                    </a:p>
                    <a:p>
                      <a:pPr algn="ctr" fontAlgn="b"/>
                      <a:r>
                        <a:rPr lang="sv-SE" sz="1400" b="1" i="0" u="none" strike="noStrike" dirty="0">
                          <a:solidFill>
                            <a:schemeClr val="bg1"/>
                          </a:solidFill>
                          <a:effectLst/>
                          <a:latin typeface="Calibri" panose="020F0502020204030204" pitchFamily="34" charset="0"/>
                        </a:rPr>
                        <a:t>Dec</a:t>
                      </a:r>
                    </a:p>
                  </a:txBody>
                  <a:tcPr marL="6350" marR="6350" marT="6350" marB="0" anchor="b"/>
                </a:tc>
                <a:tc>
                  <a:txBody>
                    <a:bodyPr/>
                    <a:lstStyle/>
                    <a:p>
                      <a:pPr algn="ctr" fontAlgn="b"/>
                      <a:r>
                        <a:rPr lang="sv-SE" sz="1400" b="1" i="0" u="none" strike="noStrike" dirty="0">
                          <a:solidFill>
                            <a:schemeClr val="bg1"/>
                          </a:solidFill>
                          <a:effectLst/>
                          <a:latin typeface="Calibri" panose="020F0502020204030204" pitchFamily="34" charset="0"/>
                        </a:rPr>
                        <a:t>2023</a:t>
                      </a:r>
                    </a:p>
                    <a:p>
                      <a:pPr algn="ctr" fontAlgn="b"/>
                      <a:r>
                        <a:rPr lang="sv-SE" sz="1400" b="1" i="0" u="none" strike="noStrike" dirty="0">
                          <a:solidFill>
                            <a:schemeClr val="bg1"/>
                          </a:solidFill>
                          <a:effectLst/>
                          <a:latin typeface="Calibri" panose="020F0502020204030204" pitchFamily="34" charset="0"/>
                        </a:rPr>
                        <a:t>Jan</a:t>
                      </a:r>
                    </a:p>
                  </a:txBody>
                  <a:tcPr marL="6350" marR="6350" marT="6350" marB="0" anchor="b"/>
                </a:tc>
                <a:tc>
                  <a:txBody>
                    <a:bodyPr/>
                    <a:lstStyle/>
                    <a:p>
                      <a:pPr algn="ctr" fontAlgn="b"/>
                      <a:r>
                        <a:rPr lang="sv-SE" sz="1400" b="1" i="0" u="none" strike="noStrike" dirty="0">
                          <a:solidFill>
                            <a:schemeClr val="bg1"/>
                          </a:solidFill>
                          <a:effectLst/>
                          <a:latin typeface="Calibri" panose="020F0502020204030204" pitchFamily="34" charset="0"/>
                        </a:rPr>
                        <a:t>2023</a:t>
                      </a:r>
                    </a:p>
                    <a:p>
                      <a:pPr algn="ctr" fontAlgn="b"/>
                      <a:r>
                        <a:rPr lang="sv-SE" sz="1400" b="1" i="0" u="none" strike="noStrike" dirty="0">
                          <a:solidFill>
                            <a:schemeClr val="bg1"/>
                          </a:solidFill>
                          <a:effectLst/>
                          <a:latin typeface="Calibri" panose="020F0502020204030204" pitchFamily="34" charset="0"/>
                        </a:rPr>
                        <a:t>Feb</a:t>
                      </a:r>
                    </a:p>
                  </a:txBody>
                  <a:tcPr marL="6350" marR="6350" marT="6350" marB="0" anchor="b"/>
                </a:tc>
                <a:tc>
                  <a:txBody>
                    <a:bodyPr/>
                    <a:lstStyle/>
                    <a:p>
                      <a:pPr algn="ctr" fontAlgn="b"/>
                      <a:r>
                        <a:rPr lang="sv-SE" sz="1400" b="1" i="0" u="none" strike="noStrike" dirty="0">
                          <a:solidFill>
                            <a:schemeClr val="bg1"/>
                          </a:solidFill>
                          <a:effectLst/>
                          <a:latin typeface="Calibri" panose="020F0502020204030204" pitchFamily="34" charset="0"/>
                        </a:rPr>
                        <a:t>2023</a:t>
                      </a:r>
                    </a:p>
                    <a:p>
                      <a:pPr algn="ctr" fontAlgn="b"/>
                      <a:r>
                        <a:rPr lang="sv-SE" sz="1400" b="1" i="0" u="none" strike="noStrike" dirty="0">
                          <a:solidFill>
                            <a:schemeClr val="bg1"/>
                          </a:solidFill>
                          <a:effectLst/>
                          <a:latin typeface="Calibri" panose="020F0502020204030204" pitchFamily="34" charset="0"/>
                        </a:rPr>
                        <a:t>Mars</a:t>
                      </a:r>
                    </a:p>
                  </a:txBody>
                  <a:tcPr marL="6350" marR="6350" marT="6350" marB="0" anchor="b"/>
                </a:tc>
                <a:extLst>
                  <a:ext uri="{0D108BD9-81ED-4DB2-BD59-A6C34878D82A}">
                    <a16:rowId xmlns:a16="http://schemas.microsoft.com/office/drawing/2014/main" val="324113010"/>
                  </a:ext>
                </a:extLst>
              </a:tr>
              <a:tr h="260985">
                <a:tc>
                  <a:txBody>
                    <a:bodyPr/>
                    <a:lstStyle/>
                    <a:p>
                      <a:pPr algn="l" fontAlgn="b"/>
                      <a:r>
                        <a:rPr lang="sv-SE" sz="1400" b="0" i="0" u="none" strike="noStrike" dirty="0">
                          <a:solidFill>
                            <a:srgbClr val="000000"/>
                          </a:solidFill>
                          <a:effectLst/>
                          <a:latin typeface="Calibri" panose="020F0502020204030204" pitchFamily="34" charset="0"/>
                        </a:rPr>
                        <a:t>Antal bokade SIP-möte kopplat till slutenvårdstillfälle, </a:t>
                      </a:r>
                      <a:br>
                        <a:rPr lang="sv-SE" sz="1400" b="0" i="0" u="none" strike="noStrike" dirty="0">
                          <a:solidFill>
                            <a:srgbClr val="000000"/>
                          </a:solidFill>
                          <a:effectLst/>
                          <a:latin typeface="Calibri" panose="020F0502020204030204" pitchFamily="34" charset="0"/>
                        </a:rPr>
                      </a:br>
                      <a:r>
                        <a:rPr lang="sv-SE" sz="1400" b="0" i="0" u="none" strike="noStrike" dirty="0">
                          <a:solidFill>
                            <a:srgbClr val="000000"/>
                          </a:solidFill>
                          <a:effectLst/>
                          <a:latin typeface="Calibri" panose="020F0502020204030204" pitchFamily="34" charset="0"/>
                        </a:rPr>
                        <a:t>mötet </a:t>
                      </a:r>
                      <a:r>
                        <a:rPr lang="sv-SE" sz="1400" b="1" i="0" u="none" strike="noStrike" dirty="0">
                          <a:solidFill>
                            <a:srgbClr val="000000"/>
                          </a:solidFill>
                          <a:effectLst/>
                          <a:latin typeface="Calibri" panose="020F0502020204030204" pitchFamily="34" charset="0"/>
                        </a:rPr>
                        <a:t>före utskrivning </a:t>
                      </a:r>
                      <a:r>
                        <a:rPr lang="sv-SE" sz="1400" b="0" i="0" u="none" strike="noStrike" dirty="0">
                          <a:solidFill>
                            <a:srgbClr val="000000"/>
                          </a:solidFill>
                          <a:effectLst/>
                          <a:latin typeface="Calibri" panose="020F0502020204030204" pitchFamily="34" charset="0"/>
                        </a:rPr>
                        <a:t>från sjukhus </a:t>
                      </a:r>
                      <a:br>
                        <a:rPr lang="sv-SE" sz="1400" b="0" i="0" u="none" strike="noStrike" dirty="0">
                          <a:solidFill>
                            <a:srgbClr val="000000"/>
                          </a:solidFill>
                          <a:effectLst/>
                          <a:latin typeface="Calibri" panose="020F0502020204030204" pitchFamily="34" charset="0"/>
                        </a:rPr>
                      </a:br>
                      <a:r>
                        <a:rPr lang="sv-SE" sz="1400" b="0" i="0" u="none" strike="noStrike" dirty="0">
                          <a:solidFill>
                            <a:srgbClr val="000000"/>
                          </a:solidFill>
                          <a:effectLst/>
                          <a:latin typeface="Calibri" panose="020F0502020204030204" pitchFamily="34" charset="0"/>
                        </a:rPr>
                        <a:t>Online</a:t>
                      </a:r>
                    </a:p>
                  </a:txBody>
                  <a:tcPr marL="6350" marR="6350" marT="6350" marB="0" anchor="b"/>
                </a:tc>
                <a:tc>
                  <a:txBody>
                    <a:bodyPr/>
                    <a:lstStyle/>
                    <a:p>
                      <a:pPr algn="r" fontAlgn="b"/>
                      <a:r>
                        <a:rPr lang="sv-SE" sz="1600" b="0" i="0" u="none" strike="noStrike" dirty="0">
                          <a:solidFill>
                            <a:srgbClr val="000000"/>
                          </a:solidFill>
                          <a:effectLst/>
                          <a:latin typeface="Calibri" panose="020F0502020204030204" pitchFamily="34" charset="0"/>
                        </a:rPr>
                        <a:t>27</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14</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23</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40</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30</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18</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37</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21</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31</a:t>
                      </a:r>
                    </a:p>
                  </a:txBody>
                  <a:tcPr marL="9525" marR="9525" marT="9525" marB="0" anchor="b"/>
                </a:tc>
                <a:extLst>
                  <a:ext uri="{0D108BD9-81ED-4DB2-BD59-A6C34878D82A}">
                    <a16:rowId xmlns:a16="http://schemas.microsoft.com/office/drawing/2014/main" val="3100587209"/>
                  </a:ext>
                </a:extLst>
              </a:tr>
              <a:tr h="260985">
                <a:tc>
                  <a:txBody>
                    <a:bodyPr/>
                    <a:lstStyle/>
                    <a:p>
                      <a:pPr algn="l" fontAlgn="b"/>
                      <a:r>
                        <a:rPr lang="sv-SE" sz="1400" b="0" i="0" u="none" strike="noStrike" dirty="0">
                          <a:solidFill>
                            <a:srgbClr val="000000"/>
                          </a:solidFill>
                          <a:effectLst/>
                          <a:latin typeface="Calibri" panose="020F0502020204030204" pitchFamily="34" charset="0"/>
                        </a:rPr>
                        <a:t>Antal bokade SIP-möte kopplat till slutenvårdstillfälle, </a:t>
                      </a:r>
                      <a:br>
                        <a:rPr lang="sv-SE" sz="1400" b="0" i="0" u="none" strike="noStrike" dirty="0">
                          <a:solidFill>
                            <a:srgbClr val="000000"/>
                          </a:solidFill>
                          <a:effectLst/>
                          <a:latin typeface="Calibri" panose="020F0502020204030204" pitchFamily="34" charset="0"/>
                        </a:rPr>
                      </a:br>
                      <a:r>
                        <a:rPr lang="sv-SE" sz="1400" b="0" i="0" u="none" strike="noStrike" dirty="0">
                          <a:solidFill>
                            <a:srgbClr val="000000"/>
                          </a:solidFill>
                          <a:effectLst/>
                          <a:latin typeface="Calibri" panose="020F0502020204030204" pitchFamily="34" charset="0"/>
                        </a:rPr>
                        <a:t>mötet </a:t>
                      </a:r>
                      <a:r>
                        <a:rPr lang="sv-SE" sz="1400" b="1" i="0" u="none" strike="noStrike" dirty="0">
                          <a:solidFill>
                            <a:srgbClr val="000000"/>
                          </a:solidFill>
                          <a:effectLst/>
                          <a:latin typeface="Calibri" panose="020F0502020204030204" pitchFamily="34" charset="0"/>
                        </a:rPr>
                        <a:t>efter utskrivning </a:t>
                      </a:r>
                      <a:r>
                        <a:rPr lang="sv-SE" sz="1400" b="0" i="0" u="none" strike="noStrike" dirty="0">
                          <a:solidFill>
                            <a:srgbClr val="000000"/>
                          </a:solidFill>
                          <a:effectLst/>
                          <a:latin typeface="Calibri" panose="020F0502020204030204" pitchFamily="34" charset="0"/>
                        </a:rPr>
                        <a:t>från sjukhus </a:t>
                      </a:r>
                      <a:br>
                        <a:rPr lang="sv-SE" sz="1400" b="0" i="0" u="none" strike="noStrike" dirty="0">
                          <a:solidFill>
                            <a:srgbClr val="000000"/>
                          </a:solidFill>
                          <a:effectLst/>
                          <a:latin typeface="Calibri" panose="020F0502020204030204" pitchFamily="34" charset="0"/>
                        </a:rPr>
                      </a:br>
                      <a:r>
                        <a:rPr lang="sv-SE" sz="1400" b="0" i="0" u="none" strike="noStrike" dirty="0">
                          <a:solidFill>
                            <a:srgbClr val="000000"/>
                          </a:solidFill>
                          <a:effectLst/>
                          <a:latin typeface="Calibri" panose="020F0502020204030204" pitchFamily="34" charset="0"/>
                        </a:rPr>
                        <a:t>Online</a:t>
                      </a:r>
                    </a:p>
                  </a:txBody>
                  <a:tcPr marL="6350" marR="6350" marT="6350" marB="0" anchor="b"/>
                </a:tc>
                <a:tc>
                  <a:txBody>
                    <a:bodyPr/>
                    <a:lstStyle/>
                    <a:p>
                      <a:pPr algn="r" fontAlgn="b"/>
                      <a:r>
                        <a:rPr lang="sv-SE" sz="1600" b="0" i="0" u="none" strike="noStrike" dirty="0">
                          <a:solidFill>
                            <a:srgbClr val="000000"/>
                          </a:solidFill>
                          <a:effectLst/>
                          <a:latin typeface="Calibri" panose="020F0502020204030204" pitchFamily="34" charset="0"/>
                        </a:rPr>
                        <a:t>25</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61</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58</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62</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90</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66</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88</a:t>
                      </a:r>
                    </a:p>
                  </a:txBody>
                  <a:tcPr marL="9525" marR="9525" marT="9525" marB="0" anchor="b"/>
                </a:tc>
                <a:tc>
                  <a:txBody>
                    <a:bodyPr/>
                    <a:lstStyle/>
                    <a:p>
                      <a:pPr algn="r" fontAlgn="b"/>
                      <a:r>
                        <a:rPr lang="sv-SE" sz="1600" b="0" i="0" u="none" strike="noStrike">
                          <a:solidFill>
                            <a:srgbClr val="000000"/>
                          </a:solidFill>
                          <a:effectLst/>
                          <a:latin typeface="Calibri" panose="020F0502020204030204" pitchFamily="34" charset="0"/>
                        </a:rPr>
                        <a:t>67</a:t>
                      </a:r>
                    </a:p>
                  </a:txBody>
                  <a:tcPr marL="9525" marR="9525" marT="9525" marB="0" anchor="b"/>
                </a:tc>
                <a:tc>
                  <a:txBody>
                    <a:bodyPr/>
                    <a:lstStyle/>
                    <a:p>
                      <a:pPr algn="r" fontAlgn="b"/>
                      <a:r>
                        <a:rPr lang="sv-SE" sz="1600" b="0" i="0" u="none" strike="noStrike">
                          <a:solidFill>
                            <a:srgbClr val="000000"/>
                          </a:solidFill>
                          <a:effectLst/>
                          <a:latin typeface="Calibri" panose="020F0502020204030204" pitchFamily="34" charset="0"/>
                        </a:rPr>
                        <a:t>102</a:t>
                      </a:r>
                    </a:p>
                  </a:txBody>
                  <a:tcPr marL="9525" marR="9525" marT="9525" marB="0" anchor="b"/>
                </a:tc>
                <a:extLst>
                  <a:ext uri="{0D108BD9-81ED-4DB2-BD59-A6C34878D82A}">
                    <a16:rowId xmlns:a16="http://schemas.microsoft.com/office/drawing/2014/main" val="3050104901"/>
                  </a:ext>
                </a:extLst>
              </a:tr>
              <a:tr h="260985">
                <a:tc>
                  <a:txBody>
                    <a:bodyPr/>
                    <a:lstStyle/>
                    <a:p>
                      <a:pPr algn="l" fontAlgn="b"/>
                      <a:r>
                        <a:rPr lang="sv-SE" sz="1400" b="0" i="0" u="none" strike="noStrike" dirty="0">
                          <a:solidFill>
                            <a:srgbClr val="000000"/>
                          </a:solidFill>
                          <a:effectLst/>
                          <a:latin typeface="Calibri" panose="020F0502020204030204" pitchFamily="34" charset="0"/>
                        </a:rPr>
                        <a:t>Antal bokade SIP-möten </a:t>
                      </a:r>
                      <a:r>
                        <a:rPr lang="sv-SE" sz="1400" b="1" i="0" u="none" strike="noStrike" dirty="0">
                          <a:solidFill>
                            <a:srgbClr val="000000"/>
                          </a:solidFill>
                          <a:effectLst/>
                          <a:latin typeface="Calibri" panose="020F0502020204030204" pitchFamily="34" charset="0"/>
                        </a:rPr>
                        <a:t>utan koppling till slutenvårdstillfälle</a:t>
                      </a:r>
                      <a:br>
                        <a:rPr lang="sv-SE" sz="1400" b="0" i="0" u="none" strike="noStrike" dirty="0">
                          <a:solidFill>
                            <a:srgbClr val="000000"/>
                          </a:solidFill>
                          <a:effectLst/>
                          <a:latin typeface="Calibri" panose="020F0502020204030204" pitchFamily="34" charset="0"/>
                        </a:rPr>
                      </a:br>
                      <a:r>
                        <a:rPr lang="sv-SE" sz="1400" b="0" i="0" u="none" strike="noStrike" dirty="0">
                          <a:solidFill>
                            <a:srgbClr val="000000"/>
                          </a:solidFill>
                          <a:effectLst/>
                          <a:latin typeface="Calibri" panose="020F0502020204030204" pitchFamily="34" charset="0"/>
                        </a:rPr>
                        <a:t>Online</a:t>
                      </a:r>
                    </a:p>
                  </a:txBody>
                  <a:tcPr marL="6350" marR="6350" marT="6350" marB="0" anchor="b"/>
                </a:tc>
                <a:tc>
                  <a:txBody>
                    <a:bodyPr/>
                    <a:lstStyle/>
                    <a:p>
                      <a:pPr algn="r" fontAlgn="b"/>
                      <a:r>
                        <a:rPr lang="sv-SE" sz="1600" b="0" i="0" u="none" strike="noStrike" dirty="0">
                          <a:solidFill>
                            <a:srgbClr val="000000"/>
                          </a:solidFill>
                          <a:effectLst/>
                          <a:latin typeface="Calibri" panose="020F0502020204030204" pitchFamily="34" charset="0"/>
                        </a:rPr>
                        <a:t>91</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136</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206</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201</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225</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166</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243</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188</a:t>
                      </a:r>
                    </a:p>
                  </a:txBody>
                  <a:tcPr marL="9525" marR="9525" marT="9525" marB="0" anchor="b"/>
                </a:tc>
                <a:tc>
                  <a:txBody>
                    <a:bodyPr/>
                    <a:lstStyle/>
                    <a:p>
                      <a:pPr algn="r" fontAlgn="b"/>
                      <a:r>
                        <a:rPr lang="sv-SE" sz="1600" b="0" i="0" u="none" strike="noStrike" dirty="0">
                          <a:solidFill>
                            <a:srgbClr val="000000"/>
                          </a:solidFill>
                          <a:effectLst/>
                          <a:latin typeface="Calibri" panose="020F0502020204030204" pitchFamily="34" charset="0"/>
                        </a:rPr>
                        <a:t>266</a:t>
                      </a:r>
                    </a:p>
                  </a:txBody>
                  <a:tcPr marL="9525" marR="9525" marT="9525" marB="0" anchor="b"/>
                </a:tc>
                <a:extLst>
                  <a:ext uri="{0D108BD9-81ED-4DB2-BD59-A6C34878D82A}">
                    <a16:rowId xmlns:a16="http://schemas.microsoft.com/office/drawing/2014/main" val="3333519074"/>
                  </a:ext>
                </a:extLst>
              </a:tr>
            </a:tbl>
          </a:graphicData>
        </a:graphic>
      </p:graphicFrame>
      <p:grpSp>
        <p:nvGrpSpPr>
          <p:cNvPr id="14" name="Grupp 13">
            <a:extLst>
              <a:ext uri="{FF2B5EF4-FFF2-40B4-BE49-F238E27FC236}">
                <a16:creationId xmlns:a16="http://schemas.microsoft.com/office/drawing/2014/main" id="{ED0FDAF4-D573-41C4-9C3D-29ED7D1C71EE}"/>
              </a:ext>
              <a:ext uri="{C183D7F6-B498-43B3-948B-1728B52AA6E4}">
                <adec:decorative xmlns:adec="http://schemas.microsoft.com/office/drawing/2017/decorative" val="1"/>
              </a:ext>
            </a:extLst>
          </p:cNvPr>
          <p:cNvGrpSpPr/>
          <p:nvPr/>
        </p:nvGrpSpPr>
        <p:grpSpPr>
          <a:xfrm>
            <a:off x="9122055" y="-21794"/>
            <a:ext cx="3240322" cy="1250786"/>
            <a:chOff x="8790196" y="255783"/>
            <a:chExt cx="3240322" cy="1250786"/>
          </a:xfrm>
        </p:grpSpPr>
        <p:pic>
          <p:nvPicPr>
            <p:cNvPr id="15" name="Bildobjekt 14">
              <a:extLst>
                <a:ext uri="{FF2B5EF4-FFF2-40B4-BE49-F238E27FC236}">
                  <a16:creationId xmlns:a16="http://schemas.microsoft.com/office/drawing/2014/main" id="{AD51E2C9-C252-465F-84F8-EBB44C799E7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8316"/>
            <a:stretch/>
          </p:blipFill>
          <p:spPr bwMode="auto">
            <a:xfrm>
              <a:off x="8790196" y="482681"/>
              <a:ext cx="2852420" cy="1023888"/>
            </a:xfrm>
            <a:prstGeom prst="rect">
              <a:avLst/>
            </a:prstGeom>
            <a:noFill/>
            <a:ln>
              <a:noFill/>
            </a:ln>
            <a:extLst>
              <a:ext uri="{53640926-AAD7-44D8-BBD7-CCE9431645EC}">
                <a14:shadowObscured xmlns:a14="http://schemas.microsoft.com/office/drawing/2010/main"/>
              </a:ext>
            </a:extLst>
          </p:spPr>
        </p:pic>
        <p:sp>
          <p:nvSpPr>
            <p:cNvPr id="16" name="Rektangel 15">
              <a:extLst>
                <a:ext uri="{FF2B5EF4-FFF2-40B4-BE49-F238E27FC236}">
                  <a16:creationId xmlns:a16="http://schemas.microsoft.com/office/drawing/2014/main" id="{32929088-D539-4725-997C-E621E19111C7}"/>
                </a:ext>
              </a:extLst>
            </p:cNvPr>
            <p:cNvSpPr/>
            <p:nvPr/>
          </p:nvSpPr>
          <p:spPr>
            <a:xfrm>
              <a:off x="8790196" y="255783"/>
              <a:ext cx="3240322" cy="261610"/>
            </a:xfrm>
            <a:prstGeom prst="rect">
              <a:avLst/>
            </a:prstGeom>
          </p:spPr>
          <p:txBody>
            <a:bodyPr wrap="square">
              <a:spAutoFit/>
            </a:bodyPr>
            <a:lstStyle/>
            <a:p>
              <a:r>
                <a:rPr lang="sv-SE" sz="1100" dirty="0"/>
                <a:t>Process </a:t>
              </a:r>
              <a:r>
                <a:rPr lang="sv-SE" sz="1100" i="1" dirty="0"/>
                <a:t>med</a:t>
              </a:r>
              <a:r>
                <a:rPr lang="sv-SE" sz="1100" dirty="0"/>
                <a:t> behov av samordning efter utskrivning</a:t>
              </a:r>
            </a:p>
          </p:txBody>
        </p:sp>
      </p:grpSp>
      <p:sp>
        <p:nvSpPr>
          <p:cNvPr id="11" name="Rubrik 1">
            <a:extLst>
              <a:ext uri="{FF2B5EF4-FFF2-40B4-BE49-F238E27FC236}">
                <a16:creationId xmlns:a16="http://schemas.microsoft.com/office/drawing/2014/main" id="{AE543B78-44EB-48C2-AB17-1678E7DA95E0}"/>
              </a:ext>
            </a:extLst>
          </p:cNvPr>
          <p:cNvSpPr>
            <a:spLocks noGrp="1"/>
          </p:cNvSpPr>
          <p:nvPr>
            <p:ph type="title"/>
          </p:nvPr>
        </p:nvSpPr>
        <p:spPr>
          <a:xfrm>
            <a:off x="172718" y="48286"/>
            <a:ext cx="7762876" cy="3452788"/>
          </a:xfrm>
        </p:spPr>
        <p:txBody>
          <a:bodyPr>
            <a:normAutofit fontScale="90000"/>
          </a:bodyPr>
          <a:lstStyle/>
          <a:p>
            <a:r>
              <a:rPr lang="sv-SE" sz="3600" dirty="0">
                <a:latin typeface="Calibri" panose="020F0502020204030204" pitchFamily="34" charset="0"/>
                <a:ea typeface="Calibri" panose="020F0502020204030204" pitchFamily="34" charset="0"/>
                <a:cs typeface="Times New Roman" panose="02020603050405020304" pitchFamily="18" charset="0"/>
              </a:rPr>
              <a:t>Antal bokade </a:t>
            </a:r>
            <a:r>
              <a:rPr lang="sv-SE" sz="3600" u="sng" dirty="0">
                <a:latin typeface="Calibri" panose="020F0502020204030204" pitchFamily="34" charset="0"/>
                <a:ea typeface="Calibri" panose="020F0502020204030204" pitchFamily="34" charset="0"/>
                <a:cs typeface="Times New Roman" panose="02020603050405020304" pitchFamily="18" charset="0"/>
              </a:rPr>
              <a:t>distans</a:t>
            </a:r>
            <a:r>
              <a:rPr lang="sv-SE" sz="3600" dirty="0">
                <a:latin typeface="Calibri" panose="020F0502020204030204" pitchFamily="34" charset="0"/>
                <a:ea typeface="Calibri" panose="020F0502020204030204" pitchFamily="34" charset="0"/>
                <a:cs typeface="Times New Roman" panose="02020603050405020304" pitchFamily="18" charset="0"/>
              </a:rPr>
              <a:t> SIP-möten </a:t>
            </a:r>
            <a:br>
              <a:rPr lang="sv-SE" sz="3600" dirty="0">
                <a:solidFill>
                  <a:srgbClr val="FF0000"/>
                </a:solidFill>
                <a:latin typeface="Calibri" panose="020F0502020204030204" pitchFamily="34" charset="0"/>
                <a:ea typeface="Calibri" panose="020F0502020204030204" pitchFamily="34" charset="0"/>
                <a:cs typeface="Times New Roman" panose="02020603050405020304" pitchFamily="18" charset="0"/>
              </a:rPr>
            </a:br>
            <a:br>
              <a:rPr lang="sv-SE" sz="3600" dirty="0">
                <a:solidFill>
                  <a:srgbClr val="FF0000"/>
                </a:solidFill>
                <a:latin typeface="Calibri" panose="020F0502020204030204" pitchFamily="34" charset="0"/>
                <a:ea typeface="Calibri" panose="020F0502020204030204" pitchFamily="34" charset="0"/>
                <a:cs typeface="Times New Roman" panose="02020603050405020304" pitchFamily="18" charset="0"/>
              </a:rPr>
            </a:br>
            <a:br>
              <a:rPr lang="sv-SE" sz="3600" dirty="0">
                <a:solidFill>
                  <a:srgbClr val="FF0000"/>
                </a:solidFill>
                <a:latin typeface="Calibri" panose="020F0502020204030204" pitchFamily="34" charset="0"/>
                <a:ea typeface="Calibri" panose="020F0502020204030204" pitchFamily="34" charset="0"/>
                <a:cs typeface="Times New Roman" panose="02020603050405020304" pitchFamily="18" charset="0"/>
              </a:rPr>
            </a:br>
            <a:br>
              <a:rPr lang="sv-SE" sz="3600" dirty="0">
                <a:solidFill>
                  <a:srgbClr val="FF0000"/>
                </a:solidFill>
                <a:latin typeface="Calibri" panose="020F0502020204030204" pitchFamily="34" charset="0"/>
                <a:ea typeface="Calibri" panose="020F0502020204030204" pitchFamily="34" charset="0"/>
                <a:cs typeface="Times New Roman" panose="02020603050405020304" pitchFamily="18" charset="0"/>
              </a:rPr>
            </a:br>
            <a:br>
              <a:rPr lang="sv-SE" dirty="0"/>
            </a:br>
            <a:br>
              <a:rPr lang="sv-SE" dirty="0"/>
            </a:br>
            <a:r>
              <a:rPr lang="sv-SE" sz="3600" b="1" dirty="0"/>
              <a:t>A</a:t>
            </a:r>
            <a:r>
              <a:rPr lang="sv-SE" sz="3600" dirty="0">
                <a:latin typeface="Calibri" panose="020F0502020204030204" pitchFamily="34" charset="0"/>
                <a:ea typeface="Calibri" panose="020F0502020204030204" pitchFamily="34" charset="0"/>
                <a:cs typeface="Times New Roman" panose="02020603050405020304" pitchFamily="18" charset="0"/>
              </a:rPr>
              <a:t>ntal bokade </a:t>
            </a:r>
            <a:r>
              <a:rPr lang="sv-SE" sz="3600" u="sng" dirty="0">
                <a:latin typeface="Calibri" panose="020F0502020204030204" pitchFamily="34" charset="0"/>
                <a:ea typeface="Calibri" panose="020F0502020204030204" pitchFamily="34" charset="0"/>
                <a:cs typeface="Times New Roman" panose="02020603050405020304" pitchFamily="18" charset="0"/>
              </a:rPr>
              <a:t>distans</a:t>
            </a:r>
            <a:r>
              <a:rPr lang="sv-SE" sz="3600" dirty="0">
                <a:latin typeface="Calibri" panose="020F0502020204030204" pitchFamily="34" charset="0"/>
                <a:ea typeface="Calibri" panose="020F0502020204030204" pitchFamily="34" charset="0"/>
                <a:cs typeface="Times New Roman" panose="02020603050405020304" pitchFamily="18" charset="0"/>
              </a:rPr>
              <a:t> Planeringsmöten</a:t>
            </a:r>
            <a:endParaRPr lang="sv-SE" dirty="0"/>
          </a:p>
        </p:txBody>
      </p:sp>
      <p:sp>
        <p:nvSpPr>
          <p:cNvPr id="17" name="textruta 16">
            <a:extLst>
              <a:ext uri="{FF2B5EF4-FFF2-40B4-BE49-F238E27FC236}">
                <a16:creationId xmlns:a16="http://schemas.microsoft.com/office/drawing/2014/main" id="{FB780DCB-D81E-4F10-BFC2-6251CCAEEDC1}"/>
              </a:ext>
            </a:extLst>
          </p:cNvPr>
          <p:cNvSpPr txBox="1"/>
          <p:nvPr/>
        </p:nvSpPr>
        <p:spPr>
          <a:xfrm>
            <a:off x="9830331" y="1508272"/>
            <a:ext cx="2448130" cy="938719"/>
          </a:xfrm>
          <a:prstGeom prst="rect">
            <a:avLst/>
          </a:prstGeom>
          <a:noFill/>
        </p:spPr>
        <p:txBody>
          <a:bodyPr wrap="square" rtlCol="0">
            <a:spAutoFit/>
          </a:bodyPr>
          <a:lstStyle/>
          <a:p>
            <a:r>
              <a:rPr lang="sv-SE" sz="1100" b="1" dirty="0"/>
              <a:t>Exempel: </a:t>
            </a:r>
            <a:br>
              <a:rPr lang="sv-SE" sz="1100" dirty="0"/>
            </a:br>
            <a:br>
              <a:rPr lang="sv-SE" sz="1100" dirty="0"/>
            </a:br>
            <a:r>
              <a:rPr lang="sv-SE" sz="1100" dirty="0"/>
              <a:t>Av totalt </a:t>
            </a:r>
            <a:r>
              <a:rPr lang="sv-SE" sz="1100" b="1" dirty="0"/>
              <a:t>571 </a:t>
            </a:r>
            <a:r>
              <a:rPr lang="sv-SE" sz="1100" dirty="0"/>
              <a:t>SIP-möten utan koppling till slutenvårdstillfälle (se föregående sida) var </a:t>
            </a:r>
            <a:r>
              <a:rPr lang="sv-SE" sz="1100" b="1" dirty="0"/>
              <a:t>266 </a:t>
            </a:r>
            <a:r>
              <a:rPr lang="sv-SE" sz="1050" dirty="0"/>
              <a:t>Online.</a:t>
            </a:r>
            <a:endParaRPr lang="sv-SE" sz="1000" dirty="0"/>
          </a:p>
        </p:txBody>
      </p:sp>
      <p:cxnSp>
        <p:nvCxnSpPr>
          <p:cNvPr id="18" name="Rak pilkoppling 17" descr="Pil pekar på exempel">
            <a:extLst>
              <a:ext uri="{FF2B5EF4-FFF2-40B4-BE49-F238E27FC236}">
                <a16:creationId xmlns:a16="http://schemas.microsoft.com/office/drawing/2014/main" id="{BAEF8864-5548-4081-99ED-70B746346A5F}"/>
              </a:ext>
            </a:extLst>
          </p:cNvPr>
          <p:cNvCxnSpPr>
            <a:cxnSpLocks/>
          </p:cNvCxnSpPr>
          <p:nvPr/>
        </p:nvCxnSpPr>
        <p:spPr>
          <a:xfrm flipH="1">
            <a:off x="9898373" y="2446991"/>
            <a:ext cx="843843" cy="3589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76249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ruta 4">
            <a:extLst>
              <a:ext uri="{FF2B5EF4-FFF2-40B4-BE49-F238E27FC236}">
                <a16:creationId xmlns:a16="http://schemas.microsoft.com/office/drawing/2014/main" id="{2DC33860-733A-496E-A642-934B1790933D}"/>
              </a:ext>
            </a:extLst>
          </p:cNvPr>
          <p:cNvSpPr txBox="1"/>
          <p:nvPr/>
        </p:nvSpPr>
        <p:spPr>
          <a:xfrm>
            <a:off x="1375037" y="1153724"/>
            <a:ext cx="8316123" cy="369332"/>
          </a:xfrm>
          <a:prstGeom prst="rect">
            <a:avLst/>
          </a:prstGeom>
          <a:noFill/>
        </p:spPr>
        <p:txBody>
          <a:bodyPr wrap="none" rtlCol="0">
            <a:spAutoFit/>
          </a:bodyPr>
          <a:lstStyle/>
          <a:p>
            <a:r>
              <a:rPr lang="sv-SE" dirty="0"/>
              <a:t>Indikatorer för processen Samverkan vid in- och utskrivning i sluten hälso- och sjukvård</a:t>
            </a:r>
          </a:p>
        </p:txBody>
      </p:sp>
      <p:sp>
        <p:nvSpPr>
          <p:cNvPr id="6" name="Rubrik 1">
            <a:extLst>
              <a:ext uri="{FF2B5EF4-FFF2-40B4-BE49-F238E27FC236}">
                <a16:creationId xmlns:a16="http://schemas.microsoft.com/office/drawing/2014/main" id="{87F1FB1D-76A5-4252-8697-B0C4ABE37346}"/>
              </a:ext>
            </a:extLst>
          </p:cNvPr>
          <p:cNvSpPr>
            <a:spLocks noGrp="1"/>
          </p:cNvSpPr>
          <p:nvPr>
            <p:ph type="title"/>
          </p:nvPr>
        </p:nvSpPr>
        <p:spPr>
          <a:xfrm>
            <a:off x="1375037" y="261300"/>
            <a:ext cx="10515600" cy="1325563"/>
          </a:xfrm>
        </p:spPr>
        <p:txBody>
          <a:bodyPr>
            <a:normAutofit/>
          </a:bodyPr>
          <a:lstStyle/>
          <a:p>
            <a:r>
              <a:rPr lang="sv-SE" sz="3600" dirty="0">
                <a:latin typeface="Calibri" panose="020F0502020204030204" pitchFamily="34" charset="0"/>
                <a:ea typeface="Calibri" panose="020F0502020204030204" pitchFamily="34" charset="0"/>
                <a:cs typeface="Times New Roman" panose="02020603050405020304" pitchFamily="18" charset="0"/>
              </a:rPr>
              <a:t>Summering</a:t>
            </a:r>
            <a:endParaRPr lang="sv-SE" dirty="0">
              <a:solidFill>
                <a:srgbClr val="FF0000"/>
              </a:solidFill>
            </a:endParaRPr>
          </a:p>
        </p:txBody>
      </p:sp>
      <p:graphicFrame>
        <p:nvGraphicFramePr>
          <p:cNvPr id="3" name="Diagram 2" descr="Summering &#10;- Vårdtid som utskrivningsklar &#10;I mars 2023 var vårdtiden som utskrivningsklar 1,3">
            <a:extLst>
              <a:ext uri="{FF2B5EF4-FFF2-40B4-BE49-F238E27FC236}">
                <a16:creationId xmlns:a16="http://schemas.microsoft.com/office/drawing/2014/main" id="{E49A4640-3EC0-ADCC-6FBC-1668D80D5058}"/>
              </a:ext>
            </a:extLst>
          </p:cNvPr>
          <p:cNvGraphicFramePr>
            <a:graphicFrameLocks/>
          </p:cNvGraphicFramePr>
          <p:nvPr>
            <p:extLst>
              <p:ext uri="{D42A27DB-BD31-4B8C-83A1-F6EECF244321}">
                <p14:modId xmlns:p14="http://schemas.microsoft.com/office/powerpoint/2010/main" val="1527799630"/>
              </p:ext>
            </p:extLst>
          </p:nvPr>
        </p:nvGraphicFramePr>
        <p:xfrm>
          <a:off x="369652" y="2315106"/>
          <a:ext cx="5486400" cy="322966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 name="Diagram 3" descr="Summering &#10;- Andel patienter som skrivs ut samma dag som utskrivningsklar &#10;I mars 2023 var andelen patienter som skrivs ut samma dag som utskrivningsklar var 65%">
            <a:extLst>
              <a:ext uri="{FF2B5EF4-FFF2-40B4-BE49-F238E27FC236}">
                <a16:creationId xmlns:a16="http://schemas.microsoft.com/office/drawing/2014/main" id="{3E91BEE1-0A6F-F6DF-334E-775B88232DD1}"/>
              </a:ext>
            </a:extLst>
          </p:cNvPr>
          <p:cNvGraphicFramePr>
            <a:graphicFrameLocks/>
          </p:cNvGraphicFramePr>
          <p:nvPr>
            <p:extLst>
              <p:ext uri="{D42A27DB-BD31-4B8C-83A1-F6EECF244321}">
                <p14:modId xmlns:p14="http://schemas.microsoft.com/office/powerpoint/2010/main" val="2579605157"/>
              </p:ext>
            </p:extLst>
          </p:nvPr>
        </p:nvGraphicFramePr>
        <p:xfrm>
          <a:off x="6235430" y="2310316"/>
          <a:ext cx="5774987" cy="323445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0712756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ktangel 8">
            <a:extLst>
              <a:ext uri="{FF2B5EF4-FFF2-40B4-BE49-F238E27FC236}">
                <a16:creationId xmlns:a16="http://schemas.microsoft.com/office/drawing/2014/main" id="{64B7711B-69E8-4763-8C4A-FBDB6BDD97C8}"/>
              </a:ext>
            </a:extLst>
          </p:cNvPr>
          <p:cNvSpPr/>
          <p:nvPr/>
        </p:nvSpPr>
        <p:spPr>
          <a:xfrm>
            <a:off x="4222912" y="3665209"/>
            <a:ext cx="10686734" cy="646331"/>
          </a:xfrm>
          <a:prstGeom prst="rect">
            <a:avLst/>
          </a:prstGeom>
        </p:spPr>
        <p:txBody>
          <a:bodyPr wrap="square">
            <a:spAutoFit/>
          </a:bodyPr>
          <a:lstStyle/>
          <a:p>
            <a:r>
              <a:rPr lang="sv-SE" dirty="0">
                <a:latin typeface="Calibri" panose="020F0502020204030204" pitchFamily="34" charset="0"/>
                <a:ea typeface="Calibri" panose="020F0502020204030204" pitchFamily="34" charset="0"/>
                <a:cs typeface="Times New Roman" panose="02020603050405020304" pitchFamily="18" charset="0"/>
              </a:rPr>
              <a:t>Process med behov av samordning efter utskrivning  där SIP görs på sjukhus           			  	             </a:t>
            </a:r>
            <a:endParaRPr lang="sv-SE" dirty="0"/>
          </a:p>
        </p:txBody>
      </p:sp>
      <p:grpSp>
        <p:nvGrpSpPr>
          <p:cNvPr id="3" name="Grupp 2" descr="Tre process-kartor för&#10;- Process med behov av samordning efter utskrift&#10;- Process utan behov av samordning efter utskrift&#10;- Process med behov av samordning efter utskrift där SIP görs på sjukhus">
            <a:extLst>
              <a:ext uri="{FF2B5EF4-FFF2-40B4-BE49-F238E27FC236}">
                <a16:creationId xmlns:a16="http://schemas.microsoft.com/office/drawing/2014/main" id="{6AB489C3-F795-4F86-A50F-B044891D6F66}"/>
              </a:ext>
            </a:extLst>
          </p:cNvPr>
          <p:cNvGrpSpPr/>
          <p:nvPr/>
        </p:nvGrpSpPr>
        <p:grpSpPr>
          <a:xfrm>
            <a:off x="1529080" y="1084042"/>
            <a:ext cx="9133840" cy="5102860"/>
            <a:chOff x="1529080" y="1084042"/>
            <a:chExt cx="9133840" cy="5102860"/>
          </a:xfrm>
        </p:grpSpPr>
        <p:pic>
          <p:nvPicPr>
            <p:cNvPr id="11" name="Bildobjekt 10">
              <a:extLst>
                <a:ext uri="{FF2B5EF4-FFF2-40B4-BE49-F238E27FC236}">
                  <a16:creationId xmlns:a16="http://schemas.microsoft.com/office/drawing/2014/main" id="{D457A5F9-DD52-430D-A2B2-A172BD8AD079}"/>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100830" y="3703417"/>
              <a:ext cx="5421630" cy="2483485"/>
            </a:xfrm>
            <a:prstGeom prst="rect">
              <a:avLst/>
            </a:prstGeom>
            <a:noFill/>
          </p:spPr>
        </p:pic>
        <p:pic>
          <p:nvPicPr>
            <p:cNvPr id="13" name="Bildobjekt 12">
              <a:extLst>
                <a:ext uri="{FF2B5EF4-FFF2-40B4-BE49-F238E27FC236}">
                  <a16:creationId xmlns:a16="http://schemas.microsoft.com/office/drawing/2014/main" id="{3F951851-F4D9-4189-BB6D-C6C621892A9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615430" y="1436467"/>
              <a:ext cx="4047490" cy="1871980"/>
            </a:xfrm>
            <a:prstGeom prst="rect">
              <a:avLst/>
            </a:prstGeom>
            <a:noFill/>
          </p:spPr>
        </p:pic>
        <p:pic>
          <p:nvPicPr>
            <p:cNvPr id="12" name="Bildobjekt 11">
              <a:extLst>
                <a:ext uri="{FF2B5EF4-FFF2-40B4-BE49-F238E27FC236}">
                  <a16:creationId xmlns:a16="http://schemas.microsoft.com/office/drawing/2014/main" id="{1D771D6E-CAF4-4597-AD1B-E1F6F1EBC32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8316"/>
            <a:stretch/>
          </p:blipFill>
          <p:spPr bwMode="auto">
            <a:xfrm>
              <a:off x="1529080" y="1084042"/>
              <a:ext cx="6435725" cy="2310130"/>
            </a:xfrm>
            <a:prstGeom prst="rect">
              <a:avLst/>
            </a:prstGeom>
            <a:noFill/>
            <a:ln>
              <a:noFill/>
            </a:ln>
            <a:extLst>
              <a:ext uri="{53640926-AAD7-44D8-BBD7-CCE9431645EC}">
                <a14:shadowObscured xmlns:a14="http://schemas.microsoft.com/office/drawing/2010/main"/>
              </a:ext>
            </a:extLst>
          </p:spPr>
        </p:pic>
      </p:grpSp>
      <p:sp>
        <p:nvSpPr>
          <p:cNvPr id="14" name="Rektangel 13">
            <a:extLst>
              <a:ext uri="{FF2B5EF4-FFF2-40B4-BE49-F238E27FC236}">
                <a16:creationId xmlns:a16="http://schemas.microsoft.com/office/drawing/2014/main" id="{8AD2CD4A-4E79-4478-8798-A5CDC78B8924}"/>
              </a:ext>
            </a:extLst>
          </p:cNvPr>
          <p:cNvSpPr/>
          <p:nvPr/>
        </p:nvSpPr>
        <p:spPr>
          <a:xfrm>
            <a:off x="6768178" y="1266535"/>
            <a:ext cx="5743683" cy="646331"/>
          </a:xfrm>
          <a:prstGeom prst="rect">
            <a:avLst/>
          </a:prstGeom>
        </p:spPr>
        <p:txBody>
          <a:bodyPr wrap="square">
            <a:spAutoFit/>
          </a:bodyPr>
          <a:lstStyle/>
          <a:p>
            <a:r>
              <a:rPr lang="sv-SE" dirty="0">
                <a:latin typeface="Calibri" panose="020F0502020204030204" pitchFamily="34" charset="0"/>
                <a:ea typeface="Calibri" panose="020F0502020204030204" pitchFamily="34" charset="0"/>
                <a:cs typeface="Times New Roman" panose="02020603050405020304" pitchFamily="18" charset="0"/>
              </a:rPr>
              <a:t>Process </a:t>
            </a:r>
            <a:r>
              <a:rPr lang="sv-SE" i="1" dirty="0">
                <a:latin typeface="Calibri" panose="020F0502020204030204" pitchFamily="34" charset="0"/>
                <a:ea typeface="Calibri" panose="020F0502020204030204" pitchFamily="34" charset="0"/>
                <a:cs typeface="Times New Roman" panose="02020603050405020304" pitchFamily="18" charset="0"/>
              </a:rPr>
              <a:t>utan</a:t>
            </a:r>
            <a:r>
              <a:rPr lang="sv-SE" dirty="0">
                <a:latin typeface="Calibri" panose="020F0502020204030204" pitchFamily="34" charset="0"/>
                <a:ea typeface="Calibri" panose="020F0502020204030204" pitchFamily="34" charset="0"/>
                <a:cs typeface="Times New Roman" panose="02020603050405020304" pitchFamily="18" charset="0"/>
              </a:rPr>
              <a:t> behov av samordning efter utskrivning </a:t>
            </a:r>
            <a:br>
              <a:rPr lang="sv-SE" dirty="0">
                <a:latin typeface="Calibri" panose="020F0502020204030204" pitchFamily="34" charset="0"/>
                <a:ea typeface="Calibri" panose="020F0502020204030204" pitchFamily="34" charset="0"/>
                <a:cs typeface="Times New Roman" panose="02020603050405020304" pitchFamily="18" charset="0"/>
              </a:rPr>
            </a:br>
            <a:r>
              <a:rPr lang="sv-SE" dirty="0">
                <a:latin typeface="Calibri" panose="020F0502020204030204" pitchFamily="34" charset="0"/>
                <a:ea typeface="Calibri" panose="020F0502020204030204" pitchFamily="34" charset="0"/>
                <a:cs typeface="Times New Roman" panose="02020603050405020304" pitchFamily="18" charset="0"/>
              </a:rPr>
              <a:t>			  	             </a:t>
            </a:r>
            <a:endParaRPr lang="sv-SE" dirty="0"/>
          </a:p>
        </p:txBody>
      </p:sp>
      <p:sp>
        <p:nvSpPr>
          <p:cNvPr id="8" name="Rektangel 7">
            <a:extLst>
              <a:ext uri="{FF2B5EF4-FFF2-40B4-BE49-F238E27FC236}">
                <a16:creationId xmlns:a16="http://schemas.microsoft.com/office/drawing/2014/main" id="{60FE59C7-5AAD-4635-80D8-2766F781EF17}"/>
              </a:ext>
            </a:extLst>
          </p:cNvPr>
          <p:cNvSpPr/>
          <p:nvPr/>
        </p:nvSpPr>
        <p:spPr>
          <a:xfrm>
            <a:off x="1639221" y="778973"/>
            <a:ext cx="6753225" cy="369332"/>
          </a:xfrm>
          <a:prstGeom prst="rect">
            <a:avLst/>
          </a:prstGeom>
        </p:spPr>
        <p:txBody>
          <a:bodyPr wrap="square">
            <a:spAutoFit/>
          </a:bodyPr>
          <a:lstStyle/>
          <a:p>
            <a:r>
              <a:rPr lang="sv-SE" dirty="0"/>
              <a:t>Process </a:t>
            </a:r>
            <a:r>
              <a:rPr lang="sv-SE" i="1" dirty="0"/>
              <a:t>med</a:t>
            </a:r>
            <a:r>
              <a:rPr lang="sv-SE" dirty="0"/>
              <a:t> behov av samordning efter utskrivning</a:t>
            </a:r>
          </a:p>
        </p:txBody>
      </p:sp>
      <p:sp>
        <p:nvSpPr>
          <p:cNvPr id="2" name="Rubrik 1">
            <a:extLst>
              <a:ext uri="{FF2B5EF4-FFF2-40B4-BE49-F238E27FC236}">
                <a16:creationId xmlns:a16="http://schemas.microsoft.com/office/drawing/2014/main" id="{5D78FAC9-F1FB-47FE-887B-8853D9E5B9BA}"/>
              </a:ext>
            </a:extLst>
          </p:cNvPr>
          <p:cNvSpPr>
            <a:spLocks noGrp="1"/>
          </p:cNvSpPr>
          <p:nvPr>
            <p:ph type="title"/>
          </p:nvPr>
        </p:nvSpPr>
        <p:spPr>
          <a:xfrm>
            <a:off x="620485" y="261258"/>
            <a:ext cx="10515600" cy="587602"/>
          </a:xfrm>
        </p:spPr>
        <p:txBody>
          <a:bodyPr>
            <a:normAutofit/>
          </a:bodyPr>
          <a:lstStyle/>
          <a:p>
            <a:r>
              <a:rPr lang="sv-SE" sz="2400" dirty="0"/>
              <a:t>Processbilder</a:t>
            </a:r>
          </a:p>
        </p:txBody>
      </p:sp>
    </p:spTree>
    <p:extLst>
      <p:ext uri="{BB962C8B-B14F-4D97-AF65-F5344CB8AC3E}">
        <p14:creationId xmlns:p14="http://schemas.microsoft.com/office/powerpoint/2010/main" val="313860356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ruta 3">
            <a:extLst>
              <a:ext uri="{FF2B5EF4-FFF2-40B4-BE49-F238E27FC236}">
                <a16:creationId xmlns:a16="http://schemas.microsoft.com/office/drawing/2014/main" id="{9D97DB7A-CC81-47F6-8B5A-A49A64178A22}"/>
              </a:ext>
            </a:extLst>
          </p:cNvPr>
          <p:cNvSpPr txBox="1"/>
          <p:nvPr/>
        </p:nvSpPr>
        <p:spPr>
          <a:xfrm>
            <a:off x="187545" y="6317494"/>
            <a:ext cx="2919620" cy="400110"/>
          </a:xfrm>
          <a:prstGeom prst="rect">
            <a:avLst/>
          </a:prstGeom>
          <a:noFill/>
        </p:spPr>
        <p:txBody>
          <a:bodyPr wrap="square" rtlCol="0">
            <a:spAutoFit/>
          </a:bodyPr>
          <a:lstStyle/>
          <a:p>
            <a:r>
              <a:rPr lang="sv-SE" sz="1000" dirty="0"/>
              <a:t>Statistiken sammanställd av</a:t>
            </a:r>
            <a:br>
              <a:rPr lang="sv-SE" sz="1000" dirty="0"/>
            </a:br>
            <a:r>
              <a:rPr lang="sv-SE" sz="1000" dirty="0"/>
              <a:t>Linda Mattsson </a:t>
            </a:r>
            <a:r>
              <a:rPr lang="sv-SE" sz="1000" dirty="0">
                <a:solidFill>
                  <a:srgbClr val="FF0000"/>
                </a:solidFill>
              </a:rPr>
              <a:t>2023-04-06</a:t>
            </a:r>
          </a:p>
        </p:txBody>
      </p:sp>
      <p:pic>
        <p:nvPicPr>
          <p:cNvPr id="3" name="Bildobjekt 2" descr="Bild på en liten gumma&#10;">
            <a:extLst>
              <a:ext uri="{FF2B5EF4-FFF2-40B4-BE49-F238E27FC236}">
                <a16:creationId xmlns:a16="http://schemas.microsoft.com/office/drawing/2014/main" id="{A99B53B4-A592-4046-9D7F-0CA823E99EEB}"/>
              </a:ext>
            </a:extLst>
          </p:cNvPr>
          <p:cNvPicPr>
            <a:picLocks noChangeAspect="1"/>
          </p:cNvPicPr>
          <p:nvPr/>
        </p:nvPicPr>
        <p:blipFill rotWithShape="1">
          <a:blip r:embed="rId2"/>
          <a:srcRect r="57963"/>
          <a:stretch/>
        </p:blipFill>
        <p:spPr>
          <a:xfrm>
            <a:off x="9790551" y="1197863"/>
            <a:ext cx="1151309" cy="1660691"/>
          </a:xfrm>
          <a:prstGeom prst="rect">
            <a:avLst/>
          </a:prstGeom>
        </p:spPr>
      </p:pic>
      <p:sp>
        <p:nvSpPr>
          <p:cNvPr id="2" name="textruta 1">
            <a:extLst>
              <a:ext uri="{FF2B5EF4-FFF2-40B4-BE49-F238E27FC236}">
                <a16:creationId xmlns:a16="http://schemas.microsoft.com/office/drawing/2014/main" id="{DF54FA95-72E3-44C0-8B30-298932B1D813}"/>
              </a:ext>
            </a:extLst>
          </p:cNvPr>
          <p:cNvSpPr txBox="1"/>
          <p:nvPr/>
        </p:nvSpPr>
        <p:spPr>
          <a:xfrm>
            <a:off x="6697766" y="3137672"/>
            <a:ext cx="3762404" cy="1723549"/>
          </a:xfrm>
          <a:prstGeom prst="rect">
            <a:avLst/>
          </a:prstGeom>
          <a:noFill/>
        </p:spPr>
        <p:txBody>
          <a:bodyPr wrap="square" rtlCol="0">
            <a:spAutoFit/>
          </a:bodyPr>
          <a:lstStyle/>
          <a:p>
            <a:pPr algn="ctr"/>
            <a:endParaRPr lang="sv-SE" sz="1600" dirty="0">
              <a:solidFill>
                <a:schemeClr val="accent1"/>
              </a:solidFill>
            </a:endParaRPr>
          </a:p>
          <a:p>
            <a:pPr algn="ctr"/>
            <a:r>
              <a:rPr lang="sv-SE" sz="2400" dirty="0">
                <a:solidFill>
                  <a:schemeClr val="accent1"/>
                </a:solidFill>
              </a:rPr>
              <a:t>Frågor ställs till</a:t>
            </a:r>
            <a:br>
              <a:rPr lang="sv-SE" sz="2400" dirty="0">
                <a:solidFill>
                  <a:schemeClr val="accent1"/>
                </a:solidFill>
              </a:rPr>
            </a:br>
            <a:r>
              <a:rPr lang="sv-SE" sz="2400" dirty="0">
                <a:solidFill>
                  <a:schemeClr val="accent1"/>
                </a:solidFill>
                <a:hlinkClick r:id="rId3"/>
              </a:rPr>
              <a:t>info.samsa@vgregion.se</a:t>
            </a:r>
            <a:endParaRPr lang="sv-SE" sz="2400" dirty="0">
              <a:solidFill>
                <a:schemeClr val="accent1"/>
              </a:solidFill>
            </a:endParaRPr>
          </a:p>
          <a:p>
            <a:pPr algn="ctr"/>
            <a:endParaRPr lang="sv-SE" sz="2400" dirty="0">
              <a:solidFill>
                <a:schemeClr val="accent1"/>
              </a:solidFill>
            </a:endParaRPr>
          </a:p>
          <a:p>
            <a:endParaRPr lang="sv-SE" dirty="0"/>
          </a:p>
        </p:txBody>
      </p:sp>
      <p:sp>
        <p:nvSpPr>
          <p:cNvPr id="6" name="Rubrik 1">
            <a:extLst>
              <a:ext uri="{FF2B5EF4-FFF2-40B4-BE49-F238E27FC236}">
                <a16:creationId xmlns:a16="http://schemas.microsoft.com/office/drawing/2014/main" id="{F9DE038D-CFA9-4BBE-8403-E76A77F9B53D}"/>
              </a:ext>
            </a:extLst>
          </p:cNvPr>
          <p:cNvSpPr>
            <a:spLocks noGrp="1"/>
          </p:cNvSpPr>
          <p:nvPr>
            <p:ph type="title"/>
          </p:nvPr>
        </p:nvSpPr>
        <p:spPr>
          <a:xfrm>
            <a:off x="1375037" y="261300"/>
            <a:ext cx="10515600" cy="1325563"/>
          </a:xfrm>
        </p:spPr>
        <p:txBody>
          <a:bodyPr>
            <a:normAutofit/>
          </a:bodyPr>
          <a:lstStyle/>
          <a:p>
            <a:r>
              <a:rPr lang="sv-SE" sz="3600" dirty="0">
                <a:solidFill>
                  <a:schemeClr val="bg1"/>
                </a:solidFill>
                <a:latin typeface="Calibri" panose="020F0502020204030204" pitchFamily="34" charset="0"/>
                <a:ea typeface="Calibri" panose="020F0502020204030204" pitchFamily="34" charset="0"/>
                <a:cs typeface="Times New Roman" panose="02020603050405020304" pitchFamily="18" charset="0"/>
              </a:rPr>
              <a:t>S</a:t>
            </a:r>
            <a:endParaRPr lang="sv-SE" dirty="0">
              <a:solidFill>
                <a:schemeClr val="bg1"/>
              </a:solidFill>
            </a:endParaRPr>
          </a:p>
        </p:txBody>
      </p:sp>
    </p:spTree>
    <p:extLst>
      <p:ext uri="{BB962C8B-B14F-4D97-AF65-F5344CB8AC3E}">
        <p14:creationId xmlns:p14="http://schemas.microsoft.com/office/powerpoint/2010/main" val="37992503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tshållare för innehåll 2">
            <a:extLst>
              <a:ext uri="{FF2B5EF4-FFF2-40B4-BE49-F238E27FC236}">
                <a16:creationId xmlns:a16="http://schemas.microsoft.com/office/drawing/2014/main" id="{D994B532-2C84-4B91-ADD6-52D7D488D7D8}"/>
              </a:ext>
            </a:extLst>
          </p:cNvPr>
          <p:cNvSpPr>
            <a:spLocks noGrp="1"/>
          </p:cNvSpPr>
          <p:nvPr>
            <p:ph idx="4294967295"/>
          </p:nvPr>
        </p:nvSpPr>
        <p:spPr>
          <a:xfrm>
            <a:off x="1905267" y="795547"/>
            <a:ext cx="10122058" cy="5973641"/>
          </a:xfrm>
        </p:spPr>
        <p:txBody>
          <a:bodyPr>
            <a:noAutofit/>
          </a:bodyPr>
          <a:lstStyle/>
          <a:p>
            <a:pPr marL="0" indent="0">
              <a:lnSpc>
                <a:spcPct val="150000"/>
              </a:lnSpc>
              <a:buNone/>
            </a:pPr>
            <a:r>
              <a:rPr lang="sv-SE" sz="1400" b="1" dirty="0">
                <a:hlinkClick r:id="rId3" action="ppaction://hlinksldjump">
                  <a:extLst>
                    <a:ext uri="{A12FA001-AC4F-418D-AE19-62706E023703}">
                      <ahyp:hlinkClr xmlns:ahyp="http://schemas.microsoft.com/office/drawing/2018/hyperlinkcolor" val="tx"/>
                    </a:ext>
                  </a:extLst>
                </a:hlinkClick>
              </a:rPr>
              <a:t>Antal inskrivningar i SAMSA</a:t>
            </a:r>
            <a:endParaRPr lang="sv-SE" sz="1400" b="1" dirty="0"/>
          </a:p>
          <a:p>
            <a:pPr marL="0" indent="0">
              <a:lnSpc>
                <a:spcPct val="150000"/>
              </a:lnSpc>
              <a:buNone/>
            </a:pPr>
            <a:r>
              <a:rPr lang="sv-SE" sz="1400" b="1" dirty="0">
                <a:hlinkClick r:id="rId4" action="ppaction://hlinksldjump">
                  <a:extLst>
                    <a:ext uri="{A12FA001-AC4F-418D-AE19-62706E023703}">
                      <ahyp:hlinkClr xmlns:ahyp="http://schemas.microsoft.com/office/drawing/2018/hyperlinkcolor" val="tx"/>
                    </a:ext>
                  </a:extLst>
                </a:hlinkClick>
              </a:rPr>
              <a:t>Andel avslutade slutenvårdsärenden i SAMSA utan att utskrivningsklar eller utskrivningsmeddelande skickats</a:t>
            </a:r>
            <a:endParaRPr lang="sv-SE" sz="1400" b="1" dirty="0"/>
          </a:p>
          <a:p>
            <a:pPr marL="0" indent="0">
              <a:lnSpc>
                <a:spcPct val="150000"/>
              </a:lnSpc>
              <a:buNone/>
            </a:pPr>
            <a:r>
              <a:rPr lang="sv-SE" sz="1400" b="1" dirty="0">
                <a:hlinkClick r:id="rId5" action="ppaction://hlinksldjump">
                  <a:extLst>
                    <a:ext uri="{A12FA001-AC4F-418D-AE19-62706E023703}">
                      <ahyp:hlinkClr xmlns:ahyp="http://schemas.microsoft.com/office/drawing/2018/hyperlinkcolor" val="tx"/>
                    </a:ext>
                  </a:extLst>
                </a:hlinkClick>
              </a:rPr>
              <a:t>Vårdtid som utskrivningsklar</a:t>
            </a:r>
            <a:endParaRPr lang="sv-SE" sz="1400" b="1" dirty="0"/>
          </a:p>
          <a:p>
            <a:pPr marL="0" indent="0">
              <a:lnSpc>
                <a:spcPct val="150000"/>
              </a:lnSpc>
              <a:buNone/>
            </a:pPr>
            <a:r>
              <a:rPr lang="sv-SE" sz="1400" b="1" dirty="0">
                <a:hlinkClick r:id="rId5" action="ppaction://hlinksldjump">
                  <a:extLst>
                    <a:ext uri="{A12FA001-AC4F-418D-AE19-62706E023703}">
                      <ahyp:hlinkClr xmlns:ahyp="http://schemas.microsoft.com/office/drawing/2018/hyperlinkcolor" val="tx"/>
                    </a:ext>
                  </a:extLst>
                </a:hlinkClick>
              </a:rPr>
              <a:t>Total vårdtid SAMSA ärenden</a:t>
            </a:r>
            <a:endParaRPr lang="sv-SE" sz="1400" b="1" dirty="0"/>
          </a:p>
          <a:p>
            <a:pPr marL="0" indent="0">
              <a:lnSpc>
                <a:spcPct val="150000"/>
              </a:lnSpc>
              <a:buNone/>
            </a:pPr>
            <a:r>
              <a:rPr lang="sv-SE" sz="1400" b="1" dirty="0">
                <a:hlinkClick r:id="rId6" action="ppaction://hlinksldjump">
                  <a:extLst>
                    <a:ext uri="{A12FA001-AC4F-418D-AE19-62706E023703}">
                      <ahyp:hlinkClr xmlns:ahyp="http://schemas.microsoft.com/office/drawing/2018/hyperlinkcolor" val="tx"/>
                    </a:ext>
                  </a:extLst>
                </a:hlinkClick>
              </a:rPr>
              <a:t>Andel patienter som skrivits ut från slutenvård den dag de blir utskrivningsklara</a:t>
            </a:r>
            <a:r>
              <a:rPr lang="sv-SE" sz="1400" b="1" dirty="0"/>
              <a:t> </a:t>
            </a:r>
          </a:p>
          <a:p>
            <a:pPr marL="0" indent="0">
              <a:lnSpc>
                <a:spcPct val="150000"/>
              </a:lnSpc>
              <a:buNone/>
            </a:pPr>
            <a:r>
              <a:rPr lang="sv-SE" sz="1400" b="1" dirty="0">
                <a:hlinkClick r:id="rId7" action="ppaction://hlinksldjump">
                  <a:extLst>
                    <a:ext uri="{A12FA001-AC4F-418D-AE19-62706E023703}">
                      <ahyp:hlinkClr xmlns:ahyp="http://schemas.microsoft.com/office/drawing/2018/hyperlinkcolor" val="tx"/>
                    </a:ext>
                  </a:extLst>
                </a:hlinkClick>
              </a:rPr>
              <a:t>Andel patienter som skrivits ut från slutenvården där Meddelande om utskrivningsklar skickats efter hemgång</a:t>
            </a:r>
            <a:endParaRPr lang="sv-SE" sz="1400" b="1" dirty="0"/>
          </a:p>
          <a:p>
            <a:pPr marL="0" indent="0">
              <a:lnSpc>
                <a:spcPct val="150000"/>
              </a:lnSpc>
              <a:buNone/>
            </a:pPr>
            <a:r>
              <a:rPr lang="sv-SE" sz="1400" b="1" dirty="0">
                <a:hlinkClick r:id="rId8" action="ppaction://hlinksldjump">
                  <a:extLst>
                    <a:ext uri="{A12FA001-AC4F-418D-AE19-62706E023703}">
                      <ahyp:hlinkClr xmlns:ahyp="http://schemas.microsoft.com/office/drawing/2018/hyperlinkcolor" val="tx"/>
                    </a:ext>
                  </a:extLst>
                </a:hlinkClick>
              </a:rPr>
              <a:t>Antal Inskrivningar ställt mot antal unika patienter</a:t>
            </a:r>
            <a:endParaRPr lang="sv-SE" sz="1400" b="1" dirty="0"/>
          </a:p>
          <a:p>
            <a:pPr marL="0" indent="0">
              <a:lnSpc>
                <a:spcPct val="150000"/>
              </a:lnSpc>
              <a:buNone/>
            </a:pPr>
            <a:r>
              <a:rPr lang="sv-SE" sz="1400" b="1" dirty="0">
                <a:hlinkClick r:id="rId9" action="ppaction://hlinksldjump">
                  <a:extLst>
                    <a:ext uri="{A12FA001-AC4F-418D-AE19-62706E023703}">
                      <ahyp:hlinkClr xmlns:ahyp="http://schemas.microsoft.com/office/drawing/2018/hyperlinkcolor" val="tx"/>
                    </a:ext>
                  </a:extLst>
                </a:hlinkClick>
              </a:rPr>
              <a:t>Samordnad individuell plan SIP</a:t>
            </a:r>
            <a:br>
              <a:rPr lang="sv-SE" sz="1400" b="1" dirty="0"/>
            </a:br>
            <a:r>
              <a:rPr lang="sv-SE" sz="1400" dirty="0"/>
              <a:t>Antal SIP som registrerats som påbörjade, upprättade, uppföljda eller avslutade i SAMSA under månaden.</a:t>
            </a:r>
          </a:p>
          <a:p>
            <a:pPr marL="0" indent="0">
              <a:buNone/>
            </a:pPr>
            <a:r>
              <a:rPr lang="sv-SE" sz="1400" b="1" dirty="0">
                <a:hlinkClick r:id="rId10" action="ppaction://hlinksldjump">
                  <a:extLst>
                    <a:ext uri="{A12FA001-AC4F-418D-AE19-62706E023703}">
                      <ahyp:hlinkClr xmlns:ahyp="http://schemas.microsoft.com/office/drawing/2018/hyperlinkcolor" val="tx"/>
                    </a:ext>
                  </a:extLst>
                </a:hlinkClick>
              </a:rPr>
              <a:t>Antal möten</a:t>
            </a:r>
            <a:endParaRPr lang="sv-SE" sz="1400" b="1" dirty="0"/>
          </a:p>
          <a:p>
            <a:pPr lvl="1"/>
            <a:r>
              <a:rPr lang="sv-SE" sz="1400" dirty="0"/>
              <a:t>Antal bokade SIP-möte kopplat till slutenvårdstillfälle, mötet före utskrivning från sjukhus </a:t>
            </a:r>
          </a:p>
          <a:p>
            <a:pPr lvl="1"/>
            <a:r>
              <a:rPr lang="sv-SE" sz="1400" dirty="0"/>
              <a:t>Antal bokade SIP-möte kopplat till slutenvårdstillfälle, mötet efter utskrivning från sjukhus	 </a:t>
            </a:r>
          </a:p>
          <a:p>
            <a:pPr lvl="1"/>
            <a:r>
              <a:rPr lang="sv-SE" sz="1400" dirty="0"/>
              <a:t>Antal bokade SIP-möten utan koppling till slutenvårdstillfälle</a:t>
            </a:r>
          </a:p>
          <a:p>
            <a:pPr lvl="1"/>
            <a:r>
              <a:rPr lang="sv-SE" sz="1400" dirty="0"/>
              <a:t>Antal bokade Planeringsmöten</a:t>
            </a:r>
          </a:p>
          <a:p>
            <a:pPr marL="457200" lvl="1" indent="-457200">
              <a:lnSpc>
                <a:spcPct val="150000"/>
              </a:lnSpc>
              <a:buNone/>
            </a:pPr>
            <a:r>
              <a:rPr lang="sv-SE" sz="1400" b="1" dirty="0">
                <a:hlinkClick r:id="rId11" action="ppaction://hlinksldjump">
                  <a:extLst>
                    <a:ext uri="{A12FA001-AC4F-418D-AE19-62706E023703}">
                      <ahyp:hlinkClr xmlns:ahyp="http://schemas.microsoft.com/office/drawing/2018/hyperlinkcolor" val="tx"/>
                    </a:ext>
                  </a:extLst>
                </a:hlinkClick>
              </a:rPr>
              <a:t>Antal möten på distans</a:t>
            </a:r>
            <a:endParaRPr lang="sv-SE" sz="1400" b="1" dirty="0"/>
          </a:p>
          <a:p>
            <a:pPr marL="457200" lvl="1" indent="-457200">
              <a:buNone/>
            </a:pPr>
            <a:r>
              <a:rPr lang="sv-SE" sz="1400" b="1" dirty="0">
                <a:hlinkClick r:id="rId12" action="ppaction://hlinksldjump">
                  <a:extLst>
                    <a:ext uri="{A12FA001-AC4F-418D-AE19-62706E023703}">
                      <ahyp:hlinkClr xmlns:ahyp="http://schemas.microsoft.com/office/drawing/2018/hyperlinkcolor" val="tx"/>
                    </a:ext>
                  </a:extLst>
                </a:hlinkClick>
              </a:rPr>
              <a:t>Summering</a:t>
            </a:r>
            <a:endParaRPr lang="sv-SE" sz="1400" b="1" dirty="0"/>
          </a:p>
        </p:txBody>
      </p:sp>
      <p:sp>
        <p:nvSpPr>
          <p:cNvPr id="2" name="Rubrik 1">
            <a:extLst>
              <a:ext uri="{FF2B5EF4-FFF2-40B4-BE49-F238E27FC236}">
                <a16:creationId xmlns:a16="http://schemas.microsoft.com/office/drawing/2014/main" id="{10262C15-6DBC-4E45-A2C5-E0F5E273D327}"/>
              </a:ext>
            </a:extLst>
          </p:cNvPr>
          <p:cNvSpPr>
            <a:spLocks noGrp="1"/>
          </p:cNvSpPr>
          <p:nvPr>
            <p:ph type="title"/>
          </p:nvPr>
        </p:nvSpPr>
        <p:spPr>
          <a:xfrm>
            <a:off x="1806116" y="-10886"/>
            <a:ext cx="10487438" cy="882385"/>
          </a:xfrm>
        </p:spPr>
        <p:txBody>
          <a:bodyPr>
            <a:normAutofit/>
          </a:bodyPr>
          <a:lstStyle/>
          <a:p>
            <a:r>
              <a:rPr lang="sv-SE" sz="3200" dirty="0">
                <a:latin typeface="+mn-lt"/>
              </a:rPr>
              <a:t>Innehållsförteckning</a:t>
            </a:r>
          </a:p>
        </p:txBody>
      </p:sp>
    </p:spTree>
    <p:extLst>
      <p:ext uri="{BB962C8B-B14F-4D97-AF65-F5344CB8AC3E}">
        <p14:creationId xmlns:p14="http://schemas.microsoft.com/office/powerpoint/2010/main" val="34091550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ruta 3">
            <a:extLst>
              <a:ext uri="{FF2B5EF4-FFF2-40B4-BE49-F238E27FC236}">
                <a16:creationId xmlns:a16="http://schemas.microsoft.com/office/drawing/2014/main" id="{640B346E-0D3E-4559-9020-3539ED37197E}"/>
              </a:ext>
            </a:extLst>
          </p:cNvPr>
          <p:cNvSpPr txBox="1"/>
          <p:nvPr/>
        </p:nvSpPr>
        <p:spPr>
          <a:xfrm>
            <a:off x="2223354" y="5612976"/>
            <a:ext cx="9409322" cy="754053"/>
          </a:xfrm>
          <a:prstGeom prst="rect">
            <a:avLst/>
          </a:prstGeom>
          <a:noFill/>
        </p:spPr>
        <p:txBody>
          <a:bodyPr wrap="square" rtlCol="0">
            <a:spAutoFit/>
          </a:bodyPr>
          <a:lstStyle/>
          <a:p>
            <a:r>
              <a:rPr lang="sv-SE" sz="1100" b="1" dirty="0"/>
              <a:t>Exempel:  </a:t>
            </a:r>
            <a:r>
              <a:rPr lang="sv-SE" sz="1100" dirty="0"/>
              <a:t>På </a:t>
            </a:r>
            <a:r>
              <a:rPr lang="sv-SE" sz="1100" b="1" dirty="0"/>
              <a:t>Sahlgrenska </a:t>
            </a:r>
            <a:r>
              <a:rPr lang="sv-SE" sz="1100" dirty="0"/>
              <a:t>skapades</a:t>
            </a:r>
            <a:r>
              <a:rPr lang="sv-SE" sz="1100" b="1" dirty="0"/>
              <a:t> 1420 </a:t>
            </a:r>
            <a:r>
              <a:rPr lang="sv-SE" sz="1100" dirty="0"/>
              <a:t>inskrivningar i SAMSA under </a:t>
            </a:r>
            <a:r>
              <a:rPr lang="sv-SE" sz="1100" b="1" dirty="0"/>
              <a:t>mars </a:t>
            </a:r>
            <a:r>
              <a:rPr lang="sv-SE" sz="1100" dirty="0"/>
              <a:t>månad.</a:t>
            </a:r>
            <a:br>
              <a:rPr lang="sv-SE" sz="1100" dirty="0"/>
            </a:br>
            <a:br>
              <a:rPr lang="sv-SE" sz="1100" dirty="0"/>
            </a:br>
            <a:r>
              <a:rPr lang="sv-SE" sz="1100" b="1" dirty="0"/>
              <a:t>Notera: </a:t>
            </a:r>
            <a:r>
              <a:rPr lang="sv-SE" sz="1100" dirty="0"/>
              <a:t>Här visas </a:t>
            </a:r>
            <a:r>
              <a:rPr lang="sv-SE" sz="1100" u="sng" dirty="0"/>
              <a:t>alla</a:t>
            </a:r>
            <a:r>
              <a:rPr lang="sv-SE" sz="1100" dirty="0"/>
              <a:t> inskrivningsmeddelanden som gjorts i SAMSA i månaderna</a:t>
            </a:r>
            <a:r>
              <a:rPr lang="sv-SE" sz="1100" b="1" dirty="0"/>
              <a:t> februari </a:t>
            </a:r>
            <a:r>
              <a:rPr lang="sv-SE" sz="1100" dirty="0"/>
              <a:t>till</a:t>
            </a:r>
            <a:r>
              <a:rPr lang="sv-SE" sz="1100" b="1" dirty="0"/>
              <a:t> mars </a:t>
            </a:r>
            <a:r>
              <a:rPr lang="sv-SE" sz="1100" dirty="0"/>
              <a:t>oberoende av hur ärendet senare hanterades</a:t>
            </a:r>
            <a:br>
              <a:rPr lang="sv-SE" sz="1100" dirty="0">
                <a:solidFill>
                  <a:srgbClr val="FF0000"/>
                </a:solidFill>
              </a:rPr>
            </a:br>
            <a:endParaRPr lang="sv-SE" sz="1000" dirty="0">
              <a:solidFill>
                <a:srgbClr val="FF0000"/>
              </a:solidFill>
            </a:endParaRPr>
          </a:p>
        </p:txBody>
      </p:sp>
      <p:graphicFrame>
        <p:nvGraphicFramePr>
          <p:cNvPr id="6" name="Tabell 5" descr="Antal inskrivningsmeddelanden i SAMSA – per sjukhus">
            <a:extLst>
              <a:ext uri="{FF2B5EF4-FFF2-40B4-BE49-F238E27FC236}">
                <a16:creationId xmlns:a16="http://schemas.microsoft.com/office/drawing/2014/main" id="{E4CB1EB9-13E7-4DBE-95F9-03B81C7DE681}"/>
              </a:ext>
            </a:extLst>
          </p:cNvPr>
          <p:cNvGraphicFramePr>
            <a:graphicFrameLocks noGrp="1"/>
          </p:cNvGraphicFramePr>
          <p:nvPr>
            <p:extLst>
              <p:ext uri="{D42A27DB-BD31-4B8C-83A1-F6EECF244321}">
                <p14:modId xmlns:p14="http://schemas.microsoft.com/office/powerpoint/2010/main" val="3574245106"/>
              </p:ext>
            </p:extLst>
          </p:nvPr>
        </p:nvGraphicFramePr>
        <p:xfrm>
          <a:off x="838200" y="1838667"/>
          <a:ext cx="9478791" cy="2728658"/>
        </p:xfrm>
        <a:graphic>
          <a:graphicData uri="http://schemas.openxmlformats.org/drawingml/2006/table">
            <a:tbl>
              <a:tblPr firstRow="1">
                <a:solidFill>
                  <a:schemeClr val="bg2">
                    <a:lumMod val="90000"/>
                  </a:schemeClr>
                </a:solidFill>
                <a:tableStyleId>{5C22544A-7EE6-4342-B048-85BDC9FD1C3A}</a:tableStyleId>
              </a:tblPr>
              <a:tblGrid>
                <a:gridCol w="1935131">
                  <a:extLst>
                    <a:ext uri="{9D8B030D-6E8A-4147-A177-3AD203B41FA5}">
                      <a16:colId xmlns:a16="http://schemas.microsoft.com/office/drawing/2014/main" val="337121404"/>
                    </a:ext>
                  </a:extLst>
                </a:gridCol>
                <a:gridCol w="541709">
                  <a:extLst>
                    <a:ext uri="{9D8B030D-6E8A-4147-A177-3AD203B41FA5}">
                      <a16:colId xmlns:a16="http://schemas.microsoft.com/office/drawing/2014/main" val="1638964786"/>
                    </a:ext>
                  </a:extLst>
                </a:gridCol>
                <a:gridCol w="526205">
                  <a:extLst>
                    <a:ext uri="{9D8B030D-6E8A-4147-A177-3AD203B41FA5}">
                      <a16:colId xmlns:a16="http://schemas.microsoft.com/office/drawing/2014/main" val="3598328450"/>
                    </a:ext>
                  </a:extLst>
                </a:gridCol>
                <a:gridCol w="508685">
                  <a:extLst>
                    <a:ext uri="{9D8B030D-6E8A-4147-A177-3AD203B41FA5}">
                      <a16:colId xmlns:a16="http://schemas.microsoft.com/office/drawing/2014/main" val="489025341"/>
                    </a:ext>
                  </a:extLst>
                </a:gridCol>
                <a:gridCol w="521198">
                  <a:extLst>
                    <a:ext uri="{9D8B030D-6E8A-4147-A177-3AD203B41FA5}">
                      <a16:colId xmlns:a16="http://schemas.microsoft.com/office/drawing/2014/main" val="698283112"/>
                    </a:ext>
                  </a:extLst>
                </a:gridCol>
                <a:gridCol w="562747">
                  <a:extLst>
                    <a:ext uri="{9D8B030D-6E8A-4147-A177-3AD203B41FA5}">
                      <a16:colId xmlns:a16="http://schemas.microsoft.com/office/drawing/2014/main" val="94378580"/>
                    </a:ext>
                  </a:extLst>
                </a:gridCol>
                <a:gridCol w="523619">
                  <a:extLst>
                    <a:ext uri="{9D8B030D-6E8A-4147-A177-3AD203B41FA5}">
                      <a16:colId xmlns:a16="http://schemas.microsoft.com/office/drawing/2014/main" val="2337498939"/>
                    </a:ext>
                  </a:extLst>
                </a:gridCol>
                <a:gridCol w="535797">
                  <a:extLst>
                    <a:ext uri="{9D8B030D-6E8A-4147-A177-3AD203B41FA5}">
                      <a16:colId xmlns:a16="http://schemas.microsoft.com/office/drawing/2014/main" val="2235970188"/>
                    </a:ext>
                  </a:extLst>
                </a:gridCol>
                <a:gridCol w="511441">
                  <a:extLst>
                    <a:ext uri="{9D8B030D-6E8A-4147-A177-3AD203B41FA5}">
                      <a16:colId xmlns:a16="http://schemas.microsoft.com/office/drawing/2014/main" val="1057345590"/>
                    </a:ext>
                  </a:extLst>
                </a:gridCol>
                <a:gridCol w="523619">
                  <a:extLst>
                    <a:ext uri="{9D8B030D-6E8A-4147-A177-3AD203B41FA5}">
                      <a16:colId xmlns:a16="http://schemas.microsoft.com/office/drawing/2014/main" val="119207190"/>
                    </a:ext>
                  </a:extLst>
                </a:gridCol>
                <a:gridCol w="539836">
                  <a:extLst>
                    <a:ext uri="{9D8B030D-6E8A-4147-A177-3AD203B41FA5}">
                      <a16:colId xmlns:a16="http://schemas.microsoft.com/office/drawing/2014/main" val="94102346"/>
                    </a:ext>
                  </a:extLst>
                </a:gridCol>
                <a:gridCol w="562201">
                  <a:extLst>
                    <a:ext uri="{9D8B030D-6E8A-4147-A177-3AD203B41FA5}">
                      <a16:colId xmlns:a16="http://schemas.microsoft.com/office/drawing/2014/main" val="1832765185"/>
                    </a:ext>
                  </a:extLst>
                </a:gridCol>
                <a:gridCol w="562201">
                  <a:extLst>
                    <a:ext uri="{9D8B030D-6E8A-4147-A177-3AD203B41FA5}">
                      <a16:colId xmlns:a16="http://schemas.microsoft.com/office/drawing/2014/main" val="4174683822"/>
                    </a:ext>
                  </a:extLst>
                </a:gridCol>
                <a:gridCol w="562201">
                  <a:extLst>
                    <a:ext uri="{9D8B030D-6E8A-4147-A177-3AD203B41FA5}">
                      <a16:colId xmlns:a16="http://schemas.microsoft.com/office/drawing/2014/main" val="1792549229"/>
                    </a:ext>
                  </a:extLst>
                </a:gridCol>
                <a:gridCol w="562201">
                  <a:extLst>
                    <a:ext uri="{9D8B030D-6E8A-4147-A177-3AD203B41FA5}">
                      <a16:colId xmlns:a16="http://schemas.microsoft.com/office/drawing/2014/main" val="2430385913"/>
                    </a:ext>
                  </a:extLst>
                </a:gridCol>
              </a:tblGrid>
              <a:tr h="552812">
                <a:tc>
                  <a:txBody>
                    <a:bodyPr/>
                    <a:lstStyle/>
                    <a:p>
                      <a:pPr algn="r" fontAlgn="b"/>
                      <a:endParaRPr lang="sv-SE" sz="2000" b="1" kern="1200" dirty="0">
                        <a:solidFill>
                          <a:schemeClr val="bg1"/>
                        </a:solidFill>
                        <a:latin typeface="+mn-lt"/>
                        <a:ea typeface="+mn-ea"/>
                        <a:cs typeface="+mn-cs"/>
                      </a:endParaRPr>
                    </a:p>
                  </a:txBody>
                  <a:tcPr marL="9525" marR="9525" marT="9525" marB="0" anchor="b"/>
                </a:tc>
                <a:tc>
                  <a:txBody>
                    <a:bodyPr/>
                    <a:lstStyle/>
                    <a:p>
                      <a:pPr algn="ctr"/>
                      <a:r>
                        <a:rPr lang="sv-SE" sz="1400" b="1" dirty="0"/>
                        <a:t>2022</a:t>
                      </a:r>
                    </a:p>
                    <a:p>
                      <a:pPr algn="ctr"/>
                      <a:r>
                        <a:rPr lang="sv-SE" sz="1400" b="1" dirty="0"/>
                        <a:t>Feb</a:t>
                      </a:r>
                    </a:p>
                  </a:txBody>
                  <a:tcPr marL="9525" marR="9525" marT="9525" marB="0" anchor="b"/>
                </a:tc>
                <a:tc>
                  <a:txBody>
                    <a:bodyPr/>
                    <a:lstStyle/>
                    <a:p>
                      <a:pPr algn="ctr"/>
                      <a:r>
                        <a:rPr lang="sv-SE" sz="1400" b="1" dirty="0"/>
                        <a:t>2022</a:t>
                      </a:r>
                    </a:p>
                    <a:p>
                      <a:pPr algn="ctr"/>
                      <a:r>
                        <a:rPr lang="sv-SE" sz="1400" b="1" dirty="0"/>
                        <a:t>Mars</a:t>
                      </a:r>
                    </a:p>
                  </a:txBody>
                  <a:tcPr marL="9525" marR="9525" marT="9525" marB="0" anchor="b"/>
                </a:tc>
                <a:tc>
                  <a:txBody>
                    <a:bodyPr/>
                    <a:lstStyle/>
                    <a:p>
                      <a:pPr algn="ctr"/>
                      <a:r>
                        <a:rPr lang="sv-SE" sz="1400" b="1" dirty="0"/>
                        <a:t>2022</a:t>
                      </a:r>
                    </a:p>
                    <a:p>
                      <a:pPr algn="ctr"/>
                      <a:r>
                        <a:rPr lang="sv-SE" sz="1400" b="1" dirty="0"/>
                        <a:t>April</a:t>
                      </a:r>
                    </a:p>
                  </a:txBody>
                  <a:tcPr marL="9525" marR="9525" marT="9525" marB="0" anchor="b"/>
                </a:tc>
                <a:tc>
                  <a:txBody>
                    <a:bodyPr/>
                    <a:lstStyle/>
                    <a:p>
                      <a:pPr algn="ctr"/>
                      <a:r>
                        <a:rPr lang="sv-SE" sz="1400" b="1" dirty="0"/>
                        <a:t>2022</a:t>
                      </a:r>
                    </a:p>
                    <a:p>
                      <a:pPr algn="ctr"/>
                      <a:r>
                        <a:rPr lang="sv-SE" sz="1400" b="1" dirty="0"/>
                        <a:t>Maj</a:t>
                      </a:r>
                    </a:p>
                  </a:txBody>
                  <a:tcPr marL="9525" marR="9525" marT="9525" marB="0" anchor="b"/>
                </a:tc>
                <a:tc>
                  <a:txBody>
                    <a:bodyPr/>
                    <a:lstStyle/>
                    <a:p>
                      <a:pPr algn="ctr"/>
                      <a:r>
                        <a:rPr lang="sv-SE" sz="1400" b="1" dirty="0"/>
                        <a:t>2022 Juni</a:t>
                      </a:r>
                    </a:p>
                  </a:txBody>
                  <a:tcPr marL="9525" marR="9525" marT="9525" marB="0" anchor="b"/>
                </a:tc>
                <a:tc>
                  <a:txBody>
                    <a:bodyPr/>
                    <a:lstStyle/>
                    <a:p>
                      <a:pPr algn="ctr"/>
                      <a:r>
                        <a:rPr lang="sv-SE" sz="1400" b="1" dirty="0"/>
                        <a:t>2022 Juli</a:t>
                      </a:r>
                    </a:p>
                  </a:txBody>
                  <a:tcPr marL="9525" marR="9525" marT="9525" marB="0" anchor="b"/>
                </a:tc>
                <a:tc>
                  <a:txBody>
                    <a:bodyPr/>
                    <a:lstStyle/>
                    <a:p>
                      <a:pPr algn="ctr"/>
                      <a:r>
                        <a:rPr lang="sv-SE" sz="1400" b="1" dirty="0"/>
                        <a:t>2022 Aug</a:t>
                      </a:r>
                    </a:p>
                  </a:txBody>
                  <a:tcPr marL="9525" marR="9525" marT="9525" marB="0" anchor="b"/>
                </a:tc>
                <a:tc>
                  <a:txBody>
                    <a:bodyPr/>
                    <a:lstStyle/>
                    <a:p>
                      <a:pPr algn="ctr"/>
                      <a:r>
                        <a:rPr lang="sv-SE" sz="1400" b="1" dirty="0"/>
                        <a:t>2022 Sep</a:t>
                      </a:r>
                    </a:p>
                  </a:txBody>
                  <a:tcPr marL="9525" marR="9525" marT="9525" marB="0" anchor="b"/>
                </a:tc>
                <a:tc>
                  <a:txBody>
                    <a:bodyPr/>
                    <a:lstStyle/>
                    <a:p>
                      <a:pPr algn="ctr"/>
                      <a:r>
                        <a:rPr lang="sv-SE" sz="1400" b="1" dirty="0"/>
                        <a:t>2022 Okt</a:t>
                      </a:r>
                    </a:p>
                  </a:txBody>
                  <a:tcPr marL="9525" marR="9525" marT="9525" marB="0" anchor="b"/>
                </a:tc>
                <a:tc>
                  <a:txBody>
                    <a:bodyPr/>
                    <a:lstStyle/>
                    <a:p>
                      <a:pPr algn="ctr"/>
                      <a:r>
                        <a:rPr lang="sv-SE" sz="1400" b="1" dirty="0"/>
                        <a:t>2022 Nov</a:t>
                      </a:r>
                    </a:p>
                  </a:txBody>
                  <a:tcPr marL="9525" marR="9525" marT="9525" marB="0" anchor="b"/>
                </a:tc>
                <a:tc>
                  <a:txBody>
                    <a:bodyPr/>
                    <a:lstStyle/>
                    <a:p>
                      <a:pPr algn="ctr"/>
                      <a:r>
                        <a:rPr lang="sv-SE" sz="1400" b="1" dirty="0"/>
                        <a:t>2022 Dec</a:t>
                      </a:r>
                    </a:p>
                  </a:txBody>
                  <a:tcPr marL="9525" marR="9525" marT="9525" marB="0" anchor="b"/>
                </a:tc>
                <a:tc>
                  <a:txBody>
                    <a:bodyPr/>
                    <a:lstStyle/>
                    <a:p>
                      <a:pPr algn="ctr"/>
                      <a:r>
                        <a:rPr lang="sv-SE" sz="1400" b="1" dirty="0"/>
                        <a:t>2023 Jan</a:t>
                      </a:r>
                    </a:p>
                  </a:txBody>
                  <a:tcPr marL="9525" marR="9525" marT="9525" marB="0" anchor="b"/>
                </a:tc>
                <a:tc>
                  <a:txBody>
                    <a:bodyPr/>
                    <a:lstStyle/>
                    <a:p>
                      <a:pPr algn="ctr"/>
                      <a:r>
                        <a:rPr lang="sv-SE" sz="1400" b="1" dirty="0"/>
                        <a:t>2023 Feb</a:t>
                      </a:r>
                    </a:p>
                  </a:txBody>
                  <a:tcPr marL="9525" marR="9525" marT="9525" marB="0" anchor="b"/>
                </a:tc>
                <a:tc>
                  <a:txBody>
                    <a:bodyPr/>
                    <a:lstStyle/>
                    <a:p>
                      <a:pPr algn="ctr"/>
                      <a:r>
                        <a:rPr lang="sv-SE" sz="1400" b="1" dirty="0"/>
                        <a:t>2023 Mars</a:t>
                      </a:r>
                    </a:p>
                  </a:txBody>
                  <a:tcPr marL="9525" marR="9525" marT="9525" marB="0" anchor="b"/>
                </a:tc>
                <a:extLst>
                  <a:ext uri="{0D108BD9-81ED-4DB2-BD59-A6C34878D82A}">
                    <a16:rowId xmlns:a16="http://schemas.microsoft.com/office/drawing/2014/main" val="1291072618"/>
                  </a:ext>
                </a:extLst>
              </a:tr>
              <a:tr h="244027">
                <a:tc>
                  <a:txBody>
                    <a:bodyPr/>
                    <a:lstStyle/>
                    <a:p>
                      <a:pPr algn="l" fontAlgn="b"/>
                      <a:r>
                        <a:rPr lang="sv-SE" sz="1400" u="none" strike="noStrike" dirty="0">
                          <a:effectLst/>
                        </a:rPr>
                        <a:t>Alingsås Lasarett</a:t>
                      </a:r>
                      <a:endParaRPr lang="sv-SE"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195</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214</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211</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205</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196</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198</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191</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214</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242</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210</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234</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231</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183</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223</a:t>
                      </a:r>
                    </a:p>
                  </a:txBody>
                  <a:tcPr marL="9525" marR="9525" marT="9525" marB="0" anchor="b"/>
                </a:tc>
                <a:extLst>
                  <a:ext uri="{0D108BD9-81ED-4DB2-BD59-A6C34878D82A}">
                    <a16:rowId xmlns:a16="http://schemas.microsoft.com/office/drawing/2014/main" val="4039929456"/>
                  </a:ext>
                </a:extLst>
              </a:tr>
              <a:tr h="315728">
                <a:tc>
                  <a:txBody>
                    <a:bodyPr/>
                    <a:lstStyle/>
                    <a:p>
                      <a:pPr algn="l" fontAlgn="b"/>
                      <a:r>
                        <a:rPr lang="sv-SE" sz="1400" u="none" strike="noStrike" dirty="0">
                          <a:effectLst/>
                        </a:rPr>
                        <a:t>Kungälvs Sjukhus</a:t>
                      </a:r>
                      <a:endParaRPr lang="sv-SE"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277</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312</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309</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292</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294</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288</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315</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303</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331</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310</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336</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319</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313</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313</a:t>
                      </a:r>
                    </a:p>
                  </a:txBody>
                  <a:tcPr marL="9525" marR="9525" marT="9525" marB="0" anchor="b"/>
                </a:tc>
                <a:extLst>
                  <a:ext uri="{0D108BD9-81ED-4DB2-BD59-A6C34878D82A}">
                    <a16:rowId xmlns:a16="http://schemas.microsoft.com/office/drawing/2014/main" val="3549782564"/>
                  </a:ext>
                </a:extLst>
              </a:tr>
              <a:tr h="315728">
                <a:tc>
                  <a:txBody>
                    <a:bodyPr/>
                    <a:lstStyle/>
                    <a:p>
                      <a:pPr algn="l" fontAlgn="b"/>
                      <a:r>
                        <a:rPr lang="sv-SE" sz="1400" u="none" strike="noStrike" dirty="0">
                          <a:effectLst/>
                        </a:rPr>
                        <a:t>NU-sjukvården</a:t>
                      </a:r>
                      <a:endParaRPr lang="sv-SE"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789</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856</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848</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864</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793</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768</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806</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839</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854</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838</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891</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924</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786</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884</a:t>
                      </a:r>
                    </a:p>
                  </a:txBody>
                  <a:tcPr marL="9525" marR="9525" marT="9525" marB="0" anchor="b"/>
                </a:tc>
                <a:extLst>
                  <a:ext uri="{0D108BD9-81ED-4DB2-BD59-A6C34878D82A}">
                    <a16:rowId xmlns:a16="http://schemas.microsoft.com/office/drawing/2014/main" val="4229674076"/>
                  </a:ext>
                </a:extLst>
              </a:tr>
              <a:tr h="315728">
                <a:tc>
                  <a:txBody>
                    <a:bodyPr/>
                    <a:lstStyle/>
                    <a:p>
                      <a:pPr algn="l" fontAlgn="b"/>
                      <a:r>
                        <a:rPr lang="sv-SE" sz="1400" u="none" strike="noStrike" dirty="0">
                          <a:effectLst/>
                        </a:rPr>
                        <a:t>Sahlgrenska Universitetssjukhus</a:t>
                      </a:r>
                      <a:endParaRPr lang="sv-SE"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1 295</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1 477</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1 376</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1 463</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1 286</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1 206</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1 370</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1 422</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1 415</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1 422</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1 403</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1 513</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1 306</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1 420</a:t>
                      </a:r>
                    </a:p>
                  </a:txBody>
                  <a:tcPr marL="9525" marR="9525" marT="9525" marB="0" anchor="b"/>
                </a:tc>
                <a:extLst>
                  <a:ext uri="{0D108BD9-81ED-4DB2-BD59-A6C34878D82A}">
                    <a16:rowId xmlns:a16="http://schemas.microsoft.com/office/drawing/2014/main" val="4187872637"/>
                  </a:ext>
                </a:extLst>
              </a:tr>
              <a:tr h="315728">
                <a:tc>
                  <a:txBody>
                    <a:bodyPr/>
                    <a:lstStyle/>
                    <a:p>
                      <a:pPr algn="l" fontAlgn="b"/>
                      <a:r>
                        <a:rPr lang="sv-SE" sz="1400" u="none" strike="noStrike" dirty="0">
                          <a:effectLst/>
                        </a:rPr>
                        <a:t>Skaraborgs sjukhus</a:t>
                      </a:r>
                      <a:endParaRPr lang="sv-SE"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866</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992</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942</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930</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832</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810</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918</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880</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891</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925</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1 041</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998</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889</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1 027</a:t>
                      </a:r>
                    </a:p>
                  </a:txBody>
                  <a:tcPr marL="9525" marR="9525" marT="9525" marB="0" anchor="b"/>
                </a:tc>
                <a:extLst>
                  <a:ext uri="{0D108BD9-81ED-4DB2-BD59-A6C34878D82A}">
                    <a16:rowId xmlns:a16="http://schemas.microsoft.com/office/drawing/2014/main" val="1185613664"/>
                  </a:ext>
                </a:extLst>
              </a:tr>
              <a:tr h="315728">
                <a:tc>
                  <a:txBody>
                    <a:bodyPr/>
                    <a:lstStyle/>
                    <a:p>
                      <a:pPr algn="l" fontAlgn="b"/>
                      <a:r>
                        <a:rPr lang="sv-SE" sz="1400" u="none" strike="noStrike" dirty="0">
                          <a:effectLst/>
                        </a:rPr>
                        <a:t>Södra Älvsborgs Sjukhus</a:t>
                      </a:r>
                      <a:endParaRPr lang="sv-SE"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630</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630</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602</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611</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581</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536</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559</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603</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589</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627</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603</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638</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518</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615</a:t>
                      </a:r>
                    </a:p>
                  </a:txBody>
                  <a:tcPr marL="9525" marR="9525" marT="9525" marB="0" anchor="b"/>
                </a:tc>
                <a:extLst>
                  <a:ext uri="{0D108BD9-81ED-4DB2-BD59-A6C34878D82A}">
                    <a16:rowId xmlns:a16="http://schemas.microsoft.com/office/drawing/2014/main" val="1834501825"/>
                  </a:ext>
                </a:extLst>
              </a:tr>
              <a:tr h="232662">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sv-SE" sz="1400" b="1" u="none" strike="noStrike" dirty="0">
                          <a:effectLst/>
                        </a:rPr>
                        <a:t>Hela regionen</a:t>
                      </a:r>
                      <a:endParaRPr lang="sv-SE" sz="1400" b="1"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sv-SE" sz="1400" b="1" i="0" u="none" strike="noStrike" dirty="0">
                          <a:solidFill>
                            <a:srgbClr val="000000"/>
                          </a:solidFill>
                          <a:effectLst/>
                          <a:latin typeface="Calibri" panose="020F0502020204030204" pitchFamily="34" charset="0"/>
                        </a:rPr>
                        <a:t>4 055</a:t>
                      </a:r>
                    </a:p>
                  </a:txBody>
                  <a:tcPr marL="9525" marR="9525" marT="9525" marB="0" anchor="b"/>
                </a:tc>
                <a:tc>
                  <a:txBody>
                    <a:bodyPr/>
                    <a:lstStyle/>
                    <a:p>
                      <a:pPr algn="r" fontAlgn="b"/>
                      <a:r>
                        <a:rPr lang="sv-SE" sz="1400" b="1" i="0" u="none" strike="noStrike" dirty="0">
                          <a:solidFill>
                            <a:srgbClr val="000000"/>
                          </a:solidFill>
                          <a:effectLst/>
                          <a:latin typeface="Calibri" panose="020F0502020204030204" pitchFamily="34" charset="0"/>
                        </a:rPr>
                        <a:t>4482</a:t>
                      </a:r>
                    </a:p>
                  </a:txBody>
                  <a:tcPr marL="9525" marR="9525" marT="9525" marB="0" anchor="b"/>
                </a:tc>
                <a:tc>
                  <a:txBody>
                    <a:bodyPr/>
                    <a:lstStyle/>
                    <a:p>
                      <a:pPr algn="r" fontAlgn="b"/>
                      <a:r>
                        <a:rPr lang="sv-SE" sz="1400" b="1" i="0" u="none" strike="noStrike" dirty="0">
                          <a:solidFill>
                            <a:srgbClr val="000000"/>
                          </a:solidFill>
                          <a:effectLst/>
                          <a:latin typeface="Calibri" panose="020F0502020204030204" pitchFamily="34" charset="0"/>
                        </a:rPr>
                        <a:t>4 293</a:t>
                      </a:r>
                    </a:p>
                  </a:txBody>
                  <a:tcPr marL="9525" marR="9525" marT="9525" marB="0" anchor="b"/>
                </a:tc>
                <a:tc>
                  <a:txBody>
                    <a:bodyPr/>
                    <a:lstStyle/>
                    <a:p>
                      <a:pPr algn="r" fontAlgn="b"/>
                      <a:r>
                        <a:rPr lang="sv-SE" sz="1400" b="1" i="0" u="none" strike="noStrike" dirty="0">
                          <a:solidFill>
                            <a:srgbClr val="000000"/>
                          </a:solidFill>
                          <a:effectLst/>
                          <a:latin typeface="Calibri" panose="020F0502020204030204" pitchFamily="34" charset="0"/>
                        </a:rPr>
                        <a:t>4 372</a:t>
                      </a:r>
                    </a:p>
                  </a:txBody>
                  <a:tcPr marL="9525" marR="9525" marT="9525" marB="0" anchor="b"/>
                </a:tc>
                <a:tc>
                  <a:txBody>
                    <a:bodyPr/>
                    <a:lstStyle/>
                    <a:p>
                      <a:pPr algn="r" fontAlgn="b"/>
                      <a:r>
                        <a:rPr lang="sv-SE" sz="1400" b="1" i="0" u="none" strike="noStrike" dirty="0">
                          <a:solidFill>
                            <a:srgbClr val="000000"/>
                          </a:solidFill>
                          <a:effectLst/>
                          <a:latin typeface="Calibri" panose="020F0502020204030204" pitchFamily="34" charset="0"/>
                        </a:rPr>
                        <a:t>3984</a:t>
                      </a:r>
                    </a:p>
                  </a:txBody>
                  <a:tcPr marL="9525" marR="9525" marT="9525" marB="0" anchor="b"/>
                </a:tc>
                <a:tc>
                  <a:txBody>
                    <a:bodyPr/>
                    <a:lstStyle/>
                    <a:p>
                      <a:pPr algn="r" fontAlgn="b"/>
                      <a:r>
                        <a:rPr lang="sv-SE" sz="1400" b="1" i="0" u="none" strike="noStrike" dirty="0">
                          <a:solidFill>
                            <a:srgbClr val="000000"/>
                          </a:solidFill>
                          <a:effectLst/>
                          <a:latin typeface="Calibri" panose="020F0502020204030204" pitchFamily="34" charset="0"/>
                        </a:rPr>
                        <a:t>3806</a:t>
                      </a:r>
                    </a:p>
                  </a:txBody>
                  <a:tcPr marL="9525" marR="9525" marT="9525" marB="0" anchor="b"/>
                </a:tc>
                <a:tc>
                  <a:txBody>
                    <a:bodyPr/>
                    <a:lstStyle/>
                    <a:p>
                      <a:pPr algn="r" fontAlgn="b"/>
                      <a:r>
                        <a:rPr lang="sv-SE" sz="1400" b="1" i="0" u="none" strike="noStrike" dirty="0">
                          <a:solidFill>
                            <a:srgbClr val="000000"/>
                          </a:solidFill>
                          <a:effectLst/>
                          <a:latin typeface="Calibri" panose="020F0502020204030204" pitchFamily="34" charset="0"/>
                        </a:rPr>
                        <a:t>4 159</a:t>
                      </a:r>
                    </a:p>
                  </a:txBody>
                  <a:tcPr marL="9525" marR="9525" marT="9525" marB="0" anchor="b"/>
                </a:tc>
                <a:tc>
                  <a:txBody>
                    <a:bodyPr/>
                    <a:lstStyle/>
                    <a:p>
                      <a:pPr algn="r" fontAlgn="b"/>
                      <a:r>
                        <a:rPr lang="sv-SE" sz="1400" b="1" i="0" u="none" strike="noStrike" dirty="0">
                          <a:solidFill>
                            <a:srgbClr val="000000"/>
                          </a:solidFill>
                          <a:effectLst/>
                          <a:latin typeface="Calibri" panose="020F0502020204030204" pitchFamily="34" charset="0"/>
                        </a:rPr>
                        <a:t>4262</a:t>
                      </a:r>
                    </a:p>
                  </a:txBody>
                  <a:tcPr marL="9525" marR="9525" marT="9525" marB="0" anchor="b"/>
                </a:tc>
                <a:tc>
                  <a:txBody>
                    <a:bodyPr/>
                    <a:lstStyle/>
                    <a:p>
                      <a:pPr algn="r" fontAlgn="b"/>
                      <a:r>
                        <a:rPr lang="sv-SE" sz="1400" b="1" i="0" u="none" strike="noStrike" dirty="0">
                          <a:solidFill>
                            <a:srgbClr val="000000"/>
                          </a:solidFill>
                          <a:effectLst/>
                          <a:latin typeface="Calibri" panose="020F0502020204030204" pitchFamily="34" charset="0"/>
                        </a:rPr>
                        <a:t>4 326</a:t>
                      </a:r>
                    </a:p>
                  </a:txBody>
                  <a:tcPr marL="9525" marR="9525" marT="9525" marB="0" anchor="b"/>
                </a:tc>
                <a:tc>
                  <a:txBody>
                    <a:bodyPr/>
                    <a:lstStyle/>
                    <a:p>
                      <a:pPr algn="r" fontAlgn="b"/>
                      <a:r>
                        <a:rPr lang="sv-SE" sz="1400" b="1" i="0" u="none" strike="noStrike" dirty="0">
                          <a:solidFill>
                            <a:srgbClr val="000000"/>
                          </a:solidFill>
                          <a:effectLst/>
                          <a:latin typeface="Calibri" panose="020F0502020204030204" pitchFamily="34" charset="0"/>
                        </a:rPr>
                        <a:t>4 338</a:t>
                      </a:r>
                    </a:p>
                  </a:txBody>
                  <a:tcPr marL="9525" marR="9525" marT="9525" marB="0" anchor="b"/>
                </a:tc>
                <a:tc>
                  <a:txBody>
                    <a:bodyPr/>
                    <a:lstStyle/>
                    <a:p>
                      <a:pPr algn="r" fontAlgn="b"/>
                      <a:r>
                        <a:rPr lang="sv-SE" sz="1400" b="1" i="0" u="none" strike="noStrike" dirty="0">
                          <a:solidFill>
                            <a:srgbClr val="000000"/>
                          </a:solidFill>
                          <a:effectLst/>
                          <a:latin typeface="Calibri" panose="020F0502020204030204" pitchFamily="34" charset="0"/>
                        </a:rPr>
                        <a:t>4 512</a:t>
                      </a:r>
                    </a:p>
                  </a:txBody>
                  <a:tcPr marL="9525" marR="9525" marT="9525" marB="0" anchor="b"/>
                </a:tc>
                <a:tc>
                  <a:txBody>
                    <a:bodyPr/>
                    <a:lstStyle/>
                    <a:p>
                      <a:pPr algn="r" fontAlgn="b"/>
                      <a:r>
                        <a:rPr lang="sv-SE" sz="1400" b="1" i="0" u="none" strike="noStrike" dirty="0">
                          <a:solidFill>
                            <a:srgbClr val="000000"/>
                          </a:solidFill>
                          <a:effectLst/>
                          <a:latin typeface="Calibri" panose="020F0502020204030204" pitchFamily="34" charset="0"/>
                        </a:rPr>
                        <a:t>4625</a:t>
                      </a:r>
                    </a:p>
                  </a:txBody>
                  <a:tcPr marL="9525" marR="9525" marT="9525" marB="0" anchor="b"/>
                </a:tc>
                <a:tc>
                  <a:txBody>
                    <a:bodyPr/>
                    <a:lstStyle/>
                    <a:p>
                      <a:pPr algn="r" fontAlgn="b"/>
                      <a:r>
                        <a:rPr lang="sv-SE" sz="1400" b="1" i="0" u="none" strike="noStrike" dirty="0">
                          <a:solidFill>
                            <a:srgbClr val="000000"/>
                          </a:solidFill>
                          <a:effectLst/>
                          <a:latin typeface="Calibri" panose="020F0502020204030204" pitchFamily="34" charset="0"/>
                        </a:rPr>
                        <a:t>4000</a:t>
                      </a:r>
                    </a:p>
                  </a:txBody>
                  <a:tcPr marL="9525" marR="9525" marT="9525" marB="0" anchor="b"/>
                </a:tc>
                <a:tc>
                  <a:txBody>
                    <a:bodyPr/>
                    <a:lstStyle/>
                    <a:p>
                      <a:pPr algn="r" fontAlgn="b"/>
                      <a:r>
                        <a:rPr lang="sv-SE" sz="1400" b="1" i="0" u="none" strike="noStrike" dirty="0">
                          <a:solidFill>
                            <a:srgbClr val="000000"/>
                          </a:solidFill>
                          <a:effectLst/>
                          <a:latin typeface="Calibri" panose="020F0502020204030204" pitchFamily="34" charset="0"/>
                        </a:rPr>
                        <a:t>4 486</a:t>
                      </a:r>
                    </a:p>
                  </a:txBody>
                  <a:tcPr marL="9525" marR="9525" marT="9525" marB="0" anchor="b"/>
                </a:tc>
                <a:extLst>
                  <a:ext uri="{0D108BD9-81ED-4DB2-BD59-A6C34878D82A}">
                    <a16:rowId xmlns:a16="http://schemas.microsoft.com/office/drawing/2014/main" val="3452619552"/>
                  </a:ext>
                </a:extLst>
              </a:tr>
            </a:tbl>
          </a:graphicData>
        </a:graphic>
      </p:graphicFrame>
      <p:cxnSp>
        <p:nvCxnSpPr>
          <p:cNvPr id="5" name="Rak pilkoppling 4" descr="Pil pekar på exempel">
            <a:extLst>
              <a:ext uri="{FF2B5EF4-FFF2-40B4-BE49-F238E27FC236}">
                <a16:creationId xmlns:a16="http://schemas.microsoft.com/office/drawing/2014/main" id="{B590040E-670A-4C9F-A6DB-E56C6103A4D7}"/>
              </a:ext>
            </a:extLst>
          </p:cNvPr>
          <p:cNvCxnSpPr>
            <a:cxnSpLocks/>
          </p:cNvCxnSpPr>
          <p:nvPr/>
        </p:nvCxnSpPr>
        <p:spPr>
          <a:xfrm flipV="1">
            <a:off x="6574536" y="3655004"/>
            <a:ext cx="3307080" cy="16302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Rubrik 1" descr="Antal inskrivningsmeddelanden i SAMSA – per sjukhus">
            <a:extLst>
              <a:ext uri="{FF2B5EF4-FFF2-40B4-BE49-F238E27FC236}">
                <a16:creationId xmlns:a16="http://schemas.microsoft.com/office/drawing/2014/main" id="{F0C905B2-164D-4442-A75C-C35C7185C198}"/>
              </a:ext>
            </a:extLst>
          </p:cNvPr>
          <p:cNvSpPr>
            <a:spLocks noGrp="1"/>
          </p:cNvSpPr>
          <p:nvPr>
            <p:ph type="title"/>
          </p:nvPr>
        </p:nvSpPr>
        <p:spPr>
          <a:xfrm>
            <a:off x="838200" y="444805"/>
            <a:ext cx="10515600" cy="1325563"/>
          </a:xfrm>
        </p:spPr>
        <p:txBody>
          <a:bodyPr>
            <a:normAutofit/>
          </a:bodyPr>
          <a:lstStyle/>
          <a:p>
            <a:r>
              <a:rPr lang="sv-SE" sz="3600" dirty="0">
                <a:latin typeface="Calibri" panose="020F0502020204030204" pitchFamily="34" charset="0"/>
                <a:ea typeface="Calibri" panose="020F0502020204030204" pitchFamily="34" charset="0"/>
                <a:cs typeface="Times New Roman" panose="02020603050405020304" pitchFamily="18" charset="0"/>
              </a:rPr>
              <a:t>Antal inskrivningsmeddelanden i SAMSA – per sjukhus</a:t>
            </a:r>
            <a:br>
              <a:rPr lang="sv-SE" dirty="0"/>
            </a:br>
            <a:endParaRPr lang="sv-SE" dirty="0"/>
          </a:p>
        </p:txBody>
      </p:sp>
    </p:spTree>
    <p:extLst>
      <p:ext uri="{BB962C8B-B14F-4D97-AF65-F5344CB8AC3E}">
        <p14:creationId xmlns:p14="http://schemas.microsoft.com/office/powerpoint/2010/main" val="21216202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ruta 2">
            <a:extLst>
              <a:ext uri="{FF2B5EF4-FFF2-40B4-BE49-F238E27FC236}">
                <a16:creationId xmlns:a16="http://schemas.microsoft.com/office/drawing/2014/main" id="{FA939AB2-AFD6-40F0-A9E8-B12AB14DF6C8}"/>
              </a:ext>
            </a:extLst>
          </p:cNvPr>
          <p:cNvSpPr txBox="1"/>
          <p:nvPr/>
        </p:nvSpPr>
        <p:spPr>
          <a:xfrm>
            <a:off x="10178403" y="2088880"/>
            <a:ext cx="1658400" cy="3308598"/>
          </a:xfrm>
          <a:prstGeom prst="rect">
            <a:avLst/>
          </a:prstGeom>
          <a:noFill/>
        </p:spPr>
        <p:txBody>
          <a:bodyPr wrap="square" rtlCol="0">
            <a:spAutoFit/>
          </a:bodyPr>
          <a:lstStyle/>
          <a:p>
            <a:r>
              <a:rPr lang="sv-SE" sz="1100" b="1" dirty="0"/>
              <a:t>Exempel</a:t>
            </a:r>
            <a:r>
              <a:rPr lang="sv-SE" sz="1100" dirty="0"/>
              <a:t>:  </a:t>
            </a:r>
          </a:p>
          <a:p>
            <a:r>
              <a:rPr lang="sv-SE" sz="1100" dirty="0"/>
              <a:t>Det gjordes </a:t>
            </a:r>
            <a:r>
              <a:rPr lang="sv-SE" sz="1100" b="1" dirty="0"/>
              <a:t>28</a:t>
            </a:r>
            <a:r>
              <a:rPr lang="sv-SE" sz="1100" b="1" dirty="0">
                <a:solidFill>
                  <a:srgbClr val="FF0000"/>
                </a:solidFill>
              </a:rPr>
              <a:t> </a:t>
            </a:r>
            <a:r>
              <a:rPr lang="sv-SE" sz="1100" dirty="0"/>
              <a:t>inskrivningsmeddelanden</a:t>
            </a:r>
            <a:r>
              <a:rPr lang="sv-SE" sz="1100" dirty="0">
                <a:solidFill>
                  <a:srgbClr val="FF0000"/>
                </a:solidFill>
              </a:rPr>
              <a:t> </a:t>
            </a:r>
            <a:r>
              <a:rPr lang="sv-SE" sz="1100" dirty="0"/>
              <a:t>i SAMSA för patienter från </a:t>
            </a:r>
            <a:r>
              <a:rPr lang="sv-SE" sz="1100" b="1" dirty="0"/>
              <a:t>Bengtsfors</a:t>
            </a:r>
            <a:r>
              <a:rPr lang="sv-SE" sz="1100" dirty="0"/>
              <a:t>,</a:t>
            </a:r>
            <a:br>
              <a:rPr lang="sv-SE" sz="1100" dirty="0"/>
            </a:br>
            <a:r>
              <a:rPr lang="sv-SE" sz="1100" dirty="0"/>
              <a:t>under </a:t>
            </a:r>
            <a:r>
              <a:rPr lang="sv-SE" sz="1100" b="1" dirty="0"/>
              <a:t>mars </a:t>
            </a:r>
            <a:r>
              <a:rPr lang="sv-SE" sz="1100" dirty="0"/>
              <a:t>månad.</a:t>
            </a:r>
            <a:br>
              <a:rPr lang="sv-SE" sz="1100" dirty="0"/>
            </a:br>
            <a:endParaRPr lang="sv-SE" sz="1100" dirty="0"/>
          </a:p>
          <a:p>
            <a:br>
              <a:rPr lang="sv-SE" sz="1100" dirty="0"/>
            </a:br>
            <a:endParaRPr lang="sv-SE" sz="1100" dirty="0"/>
          </a:p>
          <a:p>
            <a:endParaRPr lang="sv-SE" sz="1100" dirty="0"/>
          </a:p>
          <a:p>
            <a:r>
              <a:rPr lang="sv-SE" sz="1100" b="1" dirty="0"/>
              <a:t>Notera: </a:t>
            </a:r>
            <a:r>
              <a:rPr lang="sv-SE" sz="1100" dirty="0"/>
              <a:t>Här visas </a:t>
            </a:r>
            <a:r>
              <a:rPr lang="sv-SE" sz="1100" u="sng" dirty="0"/>
              <a:t>alla</a:t>
            </a:r>
            <a:r>
              <a:rPr lang="sv-SE" sz="1100" dirty="0"/>
              <a:t> inskrivningsmeddelanden som gjorts i SAMSA i månaderna</a:t>
            </a:r>
            <a:r>
              <a:rPr lang="sv-SE" sz="1100" b="1" dirty="0"/>
              <a:t> februari </a:t>
            </a:r>
            <a:r>
              <a:rPr lang="sv-SE" sz="1100" dirty="0"/>
              <a:t>till </a:t>
            </a:r>
            <a:r>
              <a:rPr lang="sv-SE" sz="1100" b="1" dirty="0"/>
              <a:t>mars </a:t>
            </a:r>
            <a:r>
              <a:rPr lang="sv-SE" sz="1100" dirty="0"/>
              <a:t>oberoende av hur ärendet senare hanterades. </a:t>
            </a:r>
            <a:br>
              <a:rPr lang="sv-SE" sz="1100" dirty="0"/>
            </a:br>
            <a:br>
              <a:rPr lang="sv-SE" sz="1100" dirty="0"/>
            </a:br>
            <a:endParaRPr lang="sv-SE" sz="1100" dirty="0"/>
          </a:p>
        </p:txBody>
      </p:sp>
      <p:cxnSp>
        <p:nvCxnSpPr>
          <p:cNvPr id="7" name="Rak pilkoppling 6" descr="Pil pekar på exempel">
            <a:extLst>
              <a:ext uri="{FF2B5EF4-FFF2-40B4-BE49-F238E27FC236}">
                <a16:creationId xmlns:a16="http://schemas.microsoft.com/office/drawing/2014/main" id="{2BC333A8-09C1-4998-8FC1-FA9FA8118BD2}"/>
              </a:ext>
            </a:extLst>
          </p:cNvPr>
          <p:cNvCxnSpPr>
            <a:cxnSpLocks/>
          </p:cNvCxnSpPr>
          <p:nvPr/>
        </p:nvCxnSpPr>
        <p:spPr>
          <a:xfrm flipH="1" flipV="1">
            <a:off x="10178403" y="1632746"/>
            <a:ext cx="483112" cy="3808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9" name="Tabell 8">
            <a:extLst>
              <a:ext uri="{FF2B5EF4-FFF2-40B4-BE49-F238E27FC236}">
                <a16:creationId xmlns:a16="http://schemas.microsoft.com/office/drawing/2014/main" id="{5A9F548D-5642-405D-83DF-4C6EE4F75B36}"/>
              </a:ext>
            </a:extLst>
          </p:cNvPr>
          <p:cNvGraphicFramePr>
            <a:graphicFrameLocks noGrp="1"/>
          </p:cNvGraphicFramePr>
          <p:nvPr>
            <p:extLst>
              <p:ext uri="{D42A27DB-BD31-4B8C-83A1-F6EECF244321}">
                <p14:modId xmlns:p14="http://schemas.microsoft.com/office/powerpoint/2010/main" val="1525920340"/>
              </p:ext>
            </p:extLst>
          </p:nvPr>
        </p:nvGraphicFramePr>
        <p:xfrm>
          <a:off x="911933" y="628358"/>
          <a:ext cx="9068644" cy="6229642"/>
        </p:xfrm>
        <a:graphic>
          <a:graphicData uri="http://schemas.openxmlformats.org/drawingml/2006/table">
            <a:tbl>
              <a:tblPr firstRow="1">
                <a:tableStyleId>{5C22544A-7EE6-4342-B048-85BDC9FD1C3A}</a:tableStyleId>
              </a:tblPr>
              <a:tblGrid>
                <a:gridCol w="1009306">
                  <a:extLst>
                    <a:ext uri="{9D8B030D-6E8A-4147-A177-3AD203B41FA5}">
                      <a16:colId xmlns:a16="http://schemas.microsoft.com/office/drawing/2014/main" val="2708963678"/>
                    </a:ext>
                  </a:extLst>
                </a:gridCol>
                <a:gridCol w="575667">
                  <a:extLst>
                    <a:ext uri="{9D8B030D-6E8A-4147-A177-3AD203B41FA5}">
                      <a16:colId xmlns:a16="http://schemas.microsoft.com/office/drawing/2014/main" val="2446055734"/>
                    </a:ext>
                  </a:extLst>
                </a:gridCol>
                <a:gridCol w="575667">
                  <a:extLst>
                    <a:ext uri="{9D8B030D-6E8A-4147-A177-3AD203B41FA5}">
                      <a16:colId xmlns:a16="http://schemas.microsoft.com/office/drawing/2014/main" val="2520545571"/>
                    </a:ext>
                  </a:extLst>
                </a:gridCol>
                <a:gridCol w="575667">
                  <a:extLst>
                    <a:ext uri="{9D8B030D-6E8A-4147-A177-3AD203B41FA5}">
                      <a16:colId xmlns:a16="http://schemas.microsoft.com/office/drawing/2014/main" val="3150111345"/>
                    </a:ext>
                  </a:extLst>
                </a:gridCol>
                <a:gridCol w="575667">
                  <a:extLst>
                    <a:ext uri="{9D8B030D-6E8A-4147-A177-3AD203B41FA5}">
                      <a16:colId xmlns:a16="http://schemas.microsoft.com/office/drawing/2014/main" val="956223234"/>
                    </a:ext>
                  </a:extLst>
                </a:gridCol>
                <a:gridCol w="575667">
                  <a:extLst>
                    <a:ext uri="{9D8B030D-6E8A-4147-A177-3AD203B41FA5}">
                      <a16:colId xmlns:a16="http://schemas.microsoft.com/office/drawing/2014/main" val="3018729701"/>
                    </a:ext>
                  </a:extLst>
                </a:gridCol>
                <a:gridCol w="575667">
                  <a:extLst>
                    <a:ext uri="{9D8B030D-6E8A-4147-A177-3AD203B41FA5}">
                      <a16:colId xmlns:a16="http://schemas.microsoft.com/office/drawing/2014/main" val="984199041"/>
                    </a:ext>
                  </a:extLst>
                </a:gridCol>
                <a:gridCol w="575667">
                  <a:extLst>
                    <a:ext uri="{9D8B030D-6E8A-4147-A177-3AD203B41FA5}">
                      <a16:colId xmlns:a16="http://schemas.microsoft.com/office/drawing/2014/main" val="273534012"/>
                    </a:ext>
                  </a:extLst>
                </a:gridCol>
                <a:gridCol w="575667">
                  <a:extLst>
                    <a:ext uri="{9D8B030D-6E8A-4147-A177-3AD203B41FA5}">
                      <a16:colId xmlns:a16="http://schemas.microsoft.com/office/drawing/2014/main" val="3384968227"/>
                    </a:ext>
                  </a:extLst>
                </a:gridCol>
                <a:gridCol w="575667">
                  <a:extLst>
                    <a:ext uri="{9D8B030D-6E8A-4147-A177-3AD203B41FA5}">
                      <a16:colId xmlns:a16="http://schemas.microsoft.com/office/drawing/2014/main" val="3796675889"/>
                    </a:ext>
                  </a:extLst>
                </a:gridCol>
                <a:gridCol w="575667">
                  <a:extLst>
                    <a:ext uri="{9D8B030D-6E8A-4147-A177-3AD203B41FA5}">
                      <a16:colId xmlns:a16="http://schemas.microsoft.com/office/drawing/2014/main" val="2097655818"/>
                    </a:ext>
                  </a:extLst>
                </a:gridCol>
                <a:gridCol w="575667">
                  <a:extLst>
                    <a:ext uri="{9D8B030D-6E8A-4147-A177-3AD203B41FA5}">
                      <a16:colId xmlns:a16="http://schemas.microsoft.com/office/drawing/2014/main" val="3845018854"/>
                    </a:ext>
                  </a:extLst>
                </a:gridCol>
                <a:gridCol w="575667">
                  <a:extLst>
                    <a:ext uri="{9D8B030D-6E8A-4147-A177-3AD203B41FA5}">
                      <a16:colId xmlns:a16="http://schemas.microsoft.com/office/drawing/2014/main" val="825588181"/>
                    </a:ext>
                  </a:extLst>
                </a:gridCol>
                <a:gridCol w="575667">
                  <a:extLst>
                    <a:ext uri="{9D8B030D-6E8A-4147-A177-3AD203B41FA5}">
                      <a16:colId xmlns:a16="http://schemas.microsoft.com/office/drawing/2014/main" val="4068659765"/>
                    </a:ext>
                  </a:extLst>
                </a:gridCol>
                <a:gridCol w="575667">
                  <a:extLst>
                    <a:ext uri="{9D8B030D-6E8A-4147-A177-3AD203B41FA5}">
                      <a16:colId xmlns:a16="http://schemas.microsoft.com/office/drawing/2014/main" val="3315685479"/>
                    </a:ext>
                  </a:extLst>
                </a:gridCol>
              </a:tblGrid>
              <a:tr h="158242">
                <a:tc>
                  <a:txBody>
                    <a:bodyPr/>
                    <a:lstStyle/>
                    <a:p>
                      <a:pPr algn="r" fontAlgn="b"/>
                      <a:endParaRPr lang="sv-SE" sz="1400" b="1" i="0" u="none" strike="noStrike" kern="1200" dirty="0">
                        <a:solidFill>
                          <a:schemeClr val="bg1"/>
                        </a:solidFill>
                        <a:effectLst/>
                        <a:latin typeface="Calibri" panose="020F0502020204030204" pitchFamily="34" charset="0"/>
                        <a:ea typeface="+mn-ea"/>
                        <a:cs typeface="+mn-cs"/>
                      </a:endParaRPr>
                    </a:p>
                  </a:txBody>
                  <a:tcPr marL="7912" marR="7912" marT="7912" marB="0" anchor="b"/>
                </a:tc>
                <a:tc>
                  <a:txBody>
                    <a:bodyPr/>
                    <a:lstStyle/>
                    <a:p>
                      <a:pPr algn="ctr" fontAlgn="b"/>
                      <a:r>
                        <a:rPr lang="sv-SE" sz="1400" b="1" i="0" u="none" strike="noStrike" kern="1200" dirty="0">
                          <a:solidFill>
                            <a:schemeClr val="bg1"/>
                          </a:solidFill>
                          <a:effectLst/>
                          <a:latin typeface="Calibri" panose="020F0502020204030204" pitchFamily="34" charset="0"/>
                          <a:ea typeface="+mn-ea"/>
                          <a:cs typeface="+mn-cs"/>
                        </a:rPr>
                        <a:t>2022</a:t>
                      </a:r>
                    </a:p>
                    <a:p>
                      <a:pPr algn="ctr" fontAlgn="b"/>
                      <a:r>
                        <a:rPr lang="sv-SE" sz="1400" b="1" i="0" u="none" strike="noStrike" kern="1200" dirty="0">
                          <a:solidFill>
                            <a:schemeClr val="bg1"/>
                          </a:solidFill>
                          <a:effectLst/>
                          <a:latin typeface="Calibri" panose="020F0502020204030204" pitchFamily="34" charset="0"/>
                          <a:ea typeface="+mn-ea"/>
                          <a:cs typeface="+mn-cs"/>
                        </a:rPr>
                        <a:t>Feb</a:t>
                      </a:r>
                    </a:p>
                  </a:txBody>
                  <a:tcPr marL="7912" marR="7912" marT="7912" marB="0" anchor="b"/>
                </a:tc>
                <a:tc>
                  <a:txBody>
                    <a:bodyPr/>
                    <a:lstStyle/>
                    <a:p>
                      <a:pPr algn="ctr" fontAlgn="b"/>
                      <a:r>
                        <a:rPr lang="sv-SE" sz="1400" b="1" i="0" u="none" strike="noStrike" kern="1200" dirty="0">
                          <a:solidFill>
                            <a:schemeClr val="bg1"/>
                          </a:solidFill>
                          <a:effectLst/>
                          <a:latin typeface="Calibri" panose="020F0502020204030204" pitchFamily="34" charset="0"/>
                          <a:ea typeface="+mn-ea"/>
                          <a:cs typeface="+mn-cs"/>
                        </a:rPr>
                        <a:t>2022</a:t>
                      </a:r>
                    </a:p>
                    <a:p>
                      <a:pPr algn="ctr" fontAlgn="b"/>
                      <a:r>
                        <a:rPr lang="sv-SE" sz="1400" b="1" i="0" u="none" strike="noStrike" kern="1200" dirty="0">
                          <a:solidFill>
                            <a:schemeClr val="bg1"/>
                          </a:solidFill>
                          <a:effectLst/>
                          <a:latin typeface="Calibri" panose="020F0502020204030204" pitchFamily="34" charset="0"/>
                          <a:ea typeface="+mn-ea"/>
                          <a:cs typeface="+mn-cs"/>
                        </a:rPr>
                        <a:t>Mars</a:t>
                      </a:r>
                    </a:p>
                  </a:txBody>
                  <a:tcPr marL="7912" marR="7912" marT="7912" marB="0" anchor="b"/>
                </a:tc>
                <a:tc>
                  <a:txBody>
                    <a:bodyPr/>
                    <a:lstStyle/>
                    <a:p>
                      <a:pPr algn="ctr" fontAlgn="b"/>
                      <a:r>
                        <a:rPr lang="sv-SE" sz="1400" b="1" i="0" u="none" strike="noStrike" kern="1200" dirty="0">
                          <a:solidFill>
                            <a:schemeClr val="bg1"/>
                          </a:solidFill>
                          <a:effectLst/>
                          <a:latin typeface="Calibri" panose="020F0502020204030204" pitchFamily="34" charset="0"/>
                          <a:ea typeface="+mn-ea"/>
                          <a:cs typeface="+mn-cs"/>
                        </a:rPr>
                        <a:t>2022</a:t>
                      </a:r>
                    </a:p>
                    <a:p>
                      <a:pPr algn="ctr" fontAlgn="b"/>
                      <a:r>
                        <a:rPr lang="sv-SE" sz="1400" b="1" i="0" u="none" strike="noStrike" kern="1200" dirty="0">
                          <a:solidFill>
                            <a:schemeClr val="bg1"/>
                          </a:solidFill>
                          <a:effectLst/>
                          <a:latin typeface="Calibri" panose="020F0502020204030204" pitchFamily="34" charset="0"/>
                          <a:ea typeface="+mn-ea"/>
                          <a:cs typeface="+mn-cs"/>
                        </a:rPr>
                        <a:t>April</a:t>
                      </a:r>
                    </a:p>
                  </a:txBody>
                  <a:tcPr marL="7912" marR="7912" marT="7912" marB="0" anchor="b"/>
                </a:tc>
                <a:tc>
                  <a:txBody>
                    <a:bodyPr/>
                    <a:lstStyle/>
                    <a:p>
                      <a:pPr algn="ctr" fontAlgn="b"/>
                      <a:r>
                        <a:rPr lang="sv-SE" sz="1400" b="1" i="0" u="none" strike="noStrike" kern="1200" dirty="0">
                          <a:solidFill>
                            <a:schemeClr val="bg1"/>
                          </a:solidFill>
                          <a:effectLst/>
                          <a:latin typeface="Calibri" panose="020F0502020204030204" pitchFamily="34" charset="0"/>
                          <a:ea typeface="+mn-ea"/>
                          <a:cs typeface="+mn-cs"/>
                        </a:rPr>
                        <a:t>2022</a:t>
                      </a:r>
                    </a:p>
                    <a:p>
                      <a:pPr algn="ctr" fontAlgn="b"/>
                      <a:r>
                        <a:rPr lang="sv-SE" sz="1400" b="1" i="0" u="none" strike="noStrike" kern="1200" dirty="0">
                          <a:solidFill>
                            <a:schemeClr val="bg1"/>
                          </a:solidFill>
                          <a:effectLst/>
                          <a:latin typeface="Calibri" panose="020F0502020204030204" pitchFamily="34" charset="0"/>
                          <a:ea typeface="+mn-ea"/>
                          <a:cs typeface="+mn-cs"/>
                        </a:rPr>
                        <a:t>Maj</a:t>
                      </a:r>
                    </a:p>
                  </a:txBody>
                  <a:tcPr marL="7912" marR="7912" marT="7912" marB="0" anchor="b"/>
                </a:tc>
                <a:tc>
                  <a:txBody>
                    <a:bodyPr/>
                    <a:lstStyle/>
                    <a:p>
                      <a:pPr algn="ctr" fontAlgn="b"/>
                      <a:r>
                        <a:rPr lang="sv-SE" sz="1400" b="1" i="0" u="none" strike="noStrike" kern="1200" dirty="0">
                          <a:solidFill>
                            <a:schemeClr val="bg1"/>
                          </a:solidFill>
                          <a:effectLst/>
                          <a:latin typeface="Calibri" panose="020F0502020204030204" pitchFamily="34" charset="0"/>
                          <a:ea typeface="+mn-ea"/>
                          <a:cs typeface="+mn-cs"/>
                        </a:rPr>
                        <a:t>2022 Juni</a:t>
                      </a:r>
                    </a:p>
                  </a:txBody>
                  <a:tcPr marL="7912" marR="7912" marT="7912" marB="0" anchor="b"/>
                </a:tc>
                <a:tc>
                  <a:txBody>
                    <a:bodyPr/>
                    <a:lstStyle/>
                    <a:p>
                      <a:pPr algn="ctr" fontAlgn="b"/>
                      <a:r>
                        <a:rPr lang="sv-SE" sz="1400" b="1" i="0" u="none" strike="noStrike" kern="1200" dirty="0">
                          <a:solidFill>
                            <a:schemeClr val="bg1"/>
                          </a:solidFill>
                          <a:effectLst/>
                          <a:latin typeface="Calibri" panose="020F0502020204030204" pitchFamily="34" charset="0"/>
                          <a:ea typeface="+mn-ea"/>
                          <a:cs typeface="+mn-cs"/>
                        </a:rPr>
                        <a:t>2022 Juli</a:t>
                      </a:r>
                    </a:p>
                  </a:txBody>
                  <a:tcPr marL="7912" marR="7912" marT="7912" marB="0" anchor="b"/>
                </a:tc>
                <a:tc>
                  <a:txBody>
                    <a:bodyPr/>
                    <a:lstStyle/>
                    <a:p>
                      <a:pPr algn="ctr" fontAlgn="b"/>
                      <a:r>
                        <a:rPr lang="sv-SE" sz="1400" b="1" i="0" u="none" strike="noStrike" kern="1200" dirty="0">
                          <a:solidFill>
                            <a:schemeClr val="bg1"/>
                          </a:solidFill>
                          <a:effectLst/>
                          <a:latin typeface="Calibri" panose="020F0502020204030204" pitchFamily="34" charset="0"/>
                          <a:ea typeface="+mn-ea"/>
                          <a:cs typeface="+mn-cs"/>
                        </a:rPr>
                        <a:t>2022 Aug</a:t>
                      </a:r>
                    </a:p>
                  </a:txBody>
                  <a:tcPr marL="7912" marR="7912" marT="7912" marB="0" anchor="b"/>
                </a:tc>
                <a:tc>
                  <a:txBody>
                    <a:bodyPr/>
                    <a:lstStyle/>
                    <a:p>
                      <a:pPr algn="ctr" fontAlgn="b"/>
                      <a:r>
                        <a:rPr lang="sv-SE" sz="1400" b="1" i="0" u="none" strike="noStrike" kern="1200" dirty="0">
                          <a:solidFill>
                            <a:schemeClr val="bg1"/>
                          </a:solidFill>
                          <a:effectLst/>
                          <a:latin typeface="Calibri" panose="020F0502020204030204" pitchFamily="34" charset="0"/>
                          <a:ea typeface="+mn-ea"/>
                          <a:cs typeface="+mn-cs"/>
                        </a:rPr>
                        <a:t>2022 Sep</a:t>
                      </a:r>
                    </a:p>
                  </a:txBody>
                  <a:tcPr marL="7912" marR="7912" marT="7912" marB="0" anchor="b"/>
                </a:tc>
                <a:tc>
                  <a:txBody>
                    <a:bodyPr/>
                    <a:lstStyle/>
                    <a:p>
                      <a:pPr algn="ctr" fontAlgn="b"/>
                      <a:r>
                        <a:rPr lang="sv-SE" sz="1400" b="1" i="0" u="none" strike="noStrike" kern="1200" dirty="0">
                          <a:solidFill>
                            <a:schemeClr val="bg1"/>
                          </a:solidFill>
                          <a:effectLst/>
                          <a:latin typeface="Calibri" panose="020F0502020204030204" pitchFamily="34" charset="0"/>
                          <a:ea typeface="+mn-ea"/>
                          <a:cs typeface="+mn-cs"/>
                        </a:rPr>
                        <a:t>2022 Okt</a:t>
                      </a:r>
                    </a:p>
                  </a:txBody>
                  <a:tcPr marL="7912" marR="7912" marT="7912" marB="0" anchor="b"/>
                </a:tc>
                <a:tc>
                  <a:txBody>
                    <a:bodyPr/>
                    <a:lstStyle/>
                    <a:p>
                      <a:pPr algn="ctr" fontAlgn="b"/>
                      <a:r>
                        <a:rPr lang="sv-SE" sz="1400" b="1" i="0" u="none" strike="noStrike" kern="1200" dirty="0">
                          <a:solidFill>
                            <a:schemeClr val="bg1"/>
                          </a:solidFill>
                          <a:effectLst/>
                          <a:latin typeface="Calibri" panose="020F0502020204030204" pitchFamily="34" charset="0"/>
                          <a:ea typeface="+mn-ea"/>
                          <a:cs typeface="+mn-cs"/>
                        </a:rPr>
                        <a:t>2022 Nov</a:t>
                      </a:r>
                    </a:p>
                  </a:txBody>
                  <a:tcPr marL="7912" marR="7912" marT="7912" marB="0" anchor="b"/>
                </a:tc>
                <a:tc>
                  <a:txBody>
                    <a:bodyPr/>
                    <a:lstStyle/>
                    <a:p>
                      <a:pPr algn="ctr" fontAlgn="b"/>
                      <a:r>
                        <a:rPr lang="sv-SE" sz="1400" b="1" i="0" u="none" strike="noStrike" kern="1200" dirty="0">
                          <a:solidFill>
                            <a:schemeClr val="bg1"/>
                          </a:solidFill>
                          <a:effectLst/>
                          <a:latin typeface="Calibri" panose="020F0502020204030204" pitchFamily="34" charset="0"/>
                          <a:ea typeface="+mn-ea"/>
                          <a:cs typeface="+mn-cs"/>
                        </a:rPr>
                        <a:t>2022 Dec</a:t>
                      </a:r>
                    </a:p>
                  </a:txBody>
                  <a:tcPr marL="7912" marR="7912" marT="7912" marB="0" anchor="b"/>
                </a:tc>
                <a:tc>
                  <a:txBody>
                    <a:bodyPr/>
                    <a:lstStyle/>
                    <a:p>
                      <a:pPr algn="ctr" fontAlgn="b"/>
                      <a:r>
                        <a:rPr lang="sv-SE" sz="1400" b="1" i="0" u="none" strike="noStrike" kern="1200" dirty="0">
                          <a:solidFill>
                            <a:schemeClr val="bg1"/>
                          </a:solidFill>
                          <a:effectLst/>
                          <a:latin typeface="Calibri" panose="020F0502020204030204" pitchFamily="34" charset="0"/>
                          <a:ea typeface="+mn-ea"/>
                          <a:cs typeface="+mn-cs"/>
                        </a:rPr>
                        <a:t>2023 Jan</a:t>
                      </a:r>
                    </a:p>
                  </a:txBody>
                  <a:tcPr marL="7912" marR="7912" marT="7912" marB="0" anchor="b"/>
                </a:tc>
                <a:tc>
                  <a:txBody>
                    <a:bodyPr/>
                    <a:lstStyle/>
                    <a:p>
                      <a:pPr algn="ctr" fontAlgn="b"/>
                      <a:r>
                        <a:rPr lang="sv-SE" sz="1400" b="1" i="0" u="none" strike="noStrike" kern="1200" dirty="0">
                          <a:solidFill>
                            <a:schemeClr val="bg1"/>
                          </a:solidFill>
                          <a:effectLst/>
                          <a:latin typeface="Calibri" panose="020F0502020204030204" pitchFamily="34" charset="0"/>
                          <a:ea typeface="+mn-ea"/>
                          <a:cs typeface="+mn-cs"/>
                        </a:rPr>
                        <a:t>2023 Feb</a:t>
                      </a:r>
                    </a:p>
                  </a:txBody>
                  <a:tcPr marL="7912" marR="7912" marT="7912" marB="0" anchor="b"/>
                </a:tc>
                <a:tc>
                  <a:txBody>
                    <a:bodyPr/>
                    <a:lstStyle/>
                    <a:p>
                      <a:pPr algn="ctr" fontAlgn="b"/>
                      <a:r>
                        <a:rPr lang="sv-SE" sz="1400" b="1" i="0" u="none" strike="noStrike" kern="1200" dirty="0">
                          <a:solidFill>
                            <a:schemeClr val="bg1"/>
                          </a:solidFill>
                          <a:effectLst/>
                          <a:latin typeface="Calibri" panose="020F0502020204030204" pitchFamily="34" charset="0"/>
                          <a:ea typeface="+mn-ea"/>
                          <a:cs typeface="+mn-cs"/>
                        </a:rPr>
                        <a:t>2023 Mars</a:t>
                      </a:r>
                    </a:p>
                  </a:txBody>
                  <a:tcPr marL="7912" marR="7912" marT="7912" marB="0" anchor="b"/>
                </a:tc>
                <a:extLst>
                  <a:ext uri="{0D108BD9-81ED-4DB2-BD59-A6C34878D82A}">
                    <a16:rowId xmlns:a16="http://schemas.microsoft.com/office/drawing/2014/main" val="606824346"/>
                  </a:ext>
                </a:extLst>
              </a:tr>
              <a:tr h="158242">
                <a:tc>
                  <a:txBody>
                    <a:bodyPr/>
                    <a:lstStyle/>
                    <a:p>
                      <a:pPr algn="l" fontAlgn="b"/>
                      <a:r>
                        <a:rPr lang="sv-SE" sz="1400" u="none" strike="noStrike" dirty="0">
                          <a:effectLst/>
                        </a:rPr>
                        <a:t>Ale</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dirty="0">
                          <a:solidFill>
                            <a:srgbClr val="000000"/>
                          </a:solidFill>
                          <a:effectLst/>
                          <a:latin typeface="Calibri" panose="020F0502020204030204" pitchFamily="34" charset="0"/>
                        </a:rPr>
                        <a:t>59</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55</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69</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58</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70</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67</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76</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62</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67</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67</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75</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73</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56</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59</a:t>
                      </a:r>
                    </a:p>
                  </a:txBody>
                  <a:tcPr marL="9525" marR="9525" marT="9525" marB="0" anchor="b"/>
                </a:tc>
                <a:extLst>
                  <a:ext uri="{0D108BD9-81ED-4DB2-BD59-A6C34878D82A}">
                    <a16:rowId xmlns:a16="http://schemas.microsoft.com/office/drawing/2014/main" val="748299645"/>
                  </a:ext>
                </a:extLst>
              </a:tr>
              <a:tr h="158242">
                <a:tc>
                  <a:txBody>
                    <a:bodyPr/>
                    <a:lstStyle/>
                    <a:p>
                      <a:pPr algn="l" fontAlgn="b"/>
                      <a:r>
                        <a:rPr lang="sv-SE" sz="1400" u="none" strike="noStrike" dirty="0">
                          <a:effectLst/>
                        </a:rPr>
                        <a:t>Alingsås</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102</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124</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121</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99</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95</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108</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116</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117</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138</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124</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121</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118</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115</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124</a:t>
                      </a:r>
                    </a:p>
                  </a:txBody>
                  <a:tcPr marL="9525" marR="9525" marT="9525" marB="0" anchor="b"/>
                </a:tc>
                <a:extLst>
                  <a:ext uri="{0D108BD9-81ED-4DB2-BD59-A6C34878D82A}">
                    <a16:rowId xmlns:a16="http://schemas.microsoft.com/office/drawing/2014/main" val="1845981146"/>
                  </a:ext>
                </a:extLst>
              </a:tr>
              <a:tr h="158242">
                <a:tc>
                  <a:txBody>
                    <a:bodyPr/>
                    <a:lstStyle/>
                    <a:p>
                      <a:pPr algn="l" fontAlgn="b"/>
                      <a:r>
                        <a:rPr lang="sv-SE" sz="1400" u="none" strike="noStrike" dirty="0">
                          <a:effectLst/>
                        </a:rPr>
                        <a:t>Bengtsfors</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27</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23</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29</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29</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32</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28</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29</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28</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29</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23</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30</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27</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18</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28</a:t>
                      </a:r>
                    </a:p>
                  </a:txBody>
                  <a:tcPr marL="9525" marR="9525" marT="9525" marB="0" anchor="b"/>
                </a:tc>
                <a:extLst>
                  <a:ext uri="{0D108BD9-81ED-4DB2-BD59-A6C34878D82A}">
                    <a16:rowId xmlns:a16="http://schemas.microsoft.com/office/drawing/2014/main" val="3209708288"/>
                  </a:ext>
                </a:extLst>
              </a:tr>
              <a:tr h="158242">
                <a:tc>
                  <a:txBody>
                    <a:bodyPr/>
                    <a:lstStyle/>
                    <a:p>
                      <a:pPr algn="l" fontAlgn="b"/>
                      <a:r>
                        <a:rPr lang="sv-SE" sz="1400" u="none" strike="noStrike" dirty="0">
                          <a:effectLst/>
                        </a:rPr>
                        <a:t>Bollebygd</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dirty="0">
                          <a:solidFill>
                            <a:srgbClr val="000000"/>
                          </a:solidFill>
                          <a:effectLst/>
                          <a:latin typeface="Calibri" panose="020F0502020204030204" pitchFamily="34" charset="0"/>
                        </a:rPr>
                        <a:t>23</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21</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16</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24</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24</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21</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24</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24</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19</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14</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12</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21</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19</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25</a:t>
                      </a:r>
                    </a:p>
                  </a:txBody>
                  <a:tcPr marL="9525" marR="9525" marT="9525" marB="0" anchor="b"/>
                </a:tc>
                <a:extLst>
                  <a:ext uri="{0D108BD9-81ED-4DB2-BD59-A6C34878D82A}">
                    <a16:rowId xmlns:a16="http://schemas.microsoft.com/office/drawing/2014/main" val="424450175"/>
                  </a:ext>
                </a:extLst>
              </a:tr>
              <a:tr h="158242">
                <a:tc>
                  <a:txBody>
                    <a:bodyPr/>
                    <a:lstStyle/>
                    <a:p>
                      <a:pPr algn="l" fontAlgn="b"/>
                      <a:r>
                        <a:rPr lang="sv-SE" sz="1400" u="none" strike="noStrike" dirty="0">
                          <a:effectLst/>
                        </a:rPr>
                        <a:t>Borås</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dirty="0">
                          <a:solidFill>
                            <a:srgbClr val="000000"/>
                          </a:solidFill>
                          <a:effectLst/>
                          <a:latin typeface="Calibri" panose="020F0502020204030204" pitchFamily="34" charset="0"/>
                        </a:rPr>
                        <a:t>357</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321</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320</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321</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286</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257</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278</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287</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296</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328</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316</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334</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254</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312</a:t>
                      </a:r>
                    </a:p>
                  </a:txBody>
                  <a:tcPr marL="9525" marR="9525" marT="9525" marB="0" anchor="b"/>
                </a:tc>
                <a:extLst>
                  <a:ext uri="{0D108BD9-81ED-4DB2-BD59-A6C34878D82A}">
                    <a16:rowId xmlns:a16="http://schemas.microsoft.com/office/drawing/2014/main" val="4248254507"/>
                  </a:ext>
                </a:extLst>
              </a:tr>
              <a:tr h="158242">
                <a:tc>
                  <a:txBody>
                    <a:bodyPr/>
                    <a:lstStyle/>
                    <a:p>
                      <a:pPr algn="l" fontAlgn="b"/>
                      <a:r>
                        <a:rPr lang="sv-SE" sz="1400" u="none" strike="noStrike" dirty="0">
                          <a:effectLst/>
                        </a:rPr>
                        <a:t>Dals-Ed</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14</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16</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20</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13</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10</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15</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11</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15</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15</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15</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10</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23</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12</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11</a:t>
                      </a:r>
                    </a:p>
                  </a:txBody>
                  <a:tcPr marL="9525" marR="9525" marT="9525" marB="0" anchor="b"/>
                </a:tc>
                <a:extLst>
                  <a:ext uri="{0D108BD9-81ED-4DB2-BD59-A6C34878D82A}">
                    <a16:rowId xmlns:a16="http://schemas.microsoft.com/office/drawing/2014/main" val="3210520092"/>
                  </a:ext>
                </a:extLst>
              </a:tr>
              <a:tr h="158242">
                <a:tc>
                  <a:txBody>
                    <a:bodyPr/>
                    <a:lstStyle/>
                    <a:p>
                      <a:pPr algn="l" fontAlgn="b"/>
                      <a:r>
                        <a:rPr lang="sv-SE" sz="1400" u="none" strike="noStrike" dirty="0">
                          <a:effectLst/>
                        </a:rPr>
                        <a:t>Essunga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23</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18</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18</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8</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15</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8</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8</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21</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18</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9</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23</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19</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14</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9</a:t>
                      </a:r>
                    </a:p>
                  </a:txBody>
                  <a:tcPr marL="9525" marR="9525" marT="9525" marB="0" anchor="b"/>
                </a:tc>
                <a:extLst>
                  <a:ext uri="{0D108BD9-81ED-4DB2-BD59-A6C34878D82A}">
                    <a16:rowId xmlns:a16="http://schemas.microsoft.com/office/drawing/2014/main" val="3069039900"/>
                  </a:ext>
                </a:extLst>
              </a:tr>
              <a:tr h="158242">
                <a:tc>
                  <a:txBody>
                    <a:bodyPr/>
                    <a:lstStyle/>
                    <a:p>
                      <a:pPr algn="l" fontAlgn="b"/>
                      <a:r>
                        <a:rPr lang="sv-SE" sz="1400" u="none" strike="noStrike" dirty="0">
                          <a:effectLst/>
                        </a:rPr>
                        <a:t>Falköping</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116</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127</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129</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119</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117</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108</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114</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104</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95</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121</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117</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93</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97</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137</a:t>
                      </a:r>
                    </a:p>
                  </a:txBody>
                  <a:tcPr marL="9525" marR="9525" marT="9525" marB="0" anchor="b"/>
                </a:tc>
                <a:extLst>
                  <a:ext uri="{0D108BD9-81ED-4DB2-BD59-A6C34878D82A}">
                    <a16:rowId xmlns:a16="http://schemas.microsoft.com/office/drawing/2014/main" val="1196639047"/>
                  </a:ext>
                </a:extLst>
              </a:tr>
              <a:tr h="158242">
                <a:tc>
                  <a:txBody>
                    <a:bodyPr/>
                    <a:lstStyle/>
                    <a:p>
                      <a:pPr algn="l" fontAlgn="b"/>
                      <a:r>
                        <a:rPr lang="sv-SE" sz="1400" u="none" strike="noStrike" dirty="0">
                          <a:effectLst/>
                        </a:rPr>
                        <a:t>Färgelanda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dirty="0">
                          <a:solidFill>
                            <a:srgbClr val="000000"/>
                          </a:solidFill>
                          <a:effectLst/>
                          <a:latin typeface="Calibri" panose="020F0502020204030204" pitchFamily="34" charset="0"/>
                        </a:rPr>
                        <a:t>29</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16</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26</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16</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13</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18</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23</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33</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18</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16</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23</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19</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14</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19</a:t>
                      </a:r>
                    </a:p>
                  </a:txBody>
                  <a:tcPr marL="9525" marR="9525" marT="9525" marB="0" anchor="b"/>
                </a:tc>
                <a:extLst>
                  <a:ext uri="{0D108BD9-81ED-4DB2-BD59-A6C34878D82A}">
                    <a16:rowId xmlns:a16="http://schemas.microsoft.com/office/drawing/2014/main" val="3161440152"/>
                  </a:ext>
                </a:extLst>
              </a:tr>
              <a:tr h="158242">
                <a:tc>
                  <a:txBody>
                    <a:bodyPr/>
                    <a:lstStyle/>
                    <a:p>
                      <a:pPr algn="l" fontAlgn="b"/>
                      <a:r>
                        <a:rPr lang="sv-SE" sz="1400" u="none" strike="noStrike" dirty="0">
                          <a:effectLst/>
                        </a:rPr>
                        <a:t>Grästorp</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16</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14</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24</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15</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18</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11</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18</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18</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17</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15</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15</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22</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18</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14</a:t>
                      </a:r>
                    </a:p>
                  </a:txBody>
                  <a:tcPr marL="9525" marR="9525" marT="9525" marB="0" anchor="b"/>
                </a:tc>
                <a:extLst>
                  <a:ext uri="{0D108BD9-81ED-4DB2-BD59-A6C34878D82A}">
                    <a16:rowId xmlns:a16="http://schemas.microsoft.com/office/drawing/2014/main" val="2715459181"/>
                  </a:ext>
                </a:extLst>
              </a:tr>
              <a:tr h="158242">
                <a:tc>
                  <a:txBody>
                    <a:bodyPr/>
                    <a:lstStyle/>
                    <a:p>
                      <a:pPr algn="l" fontAlgn="b"/>
                      <a:r>
                        <a:rPr lang="sv-SE" sz="1400" u="none" strike="noStrike" dirty="0">
                          <a:effectLst/>
                        </a:rPr>
                        <a:t>Gullspång</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18</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18</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25</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25</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21</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25</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40</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20</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21</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28</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29</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14</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16</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26</a:t>
                      </a:r>
                    </a:p>
                  </a:txBody>
                  <a:tcPr marL="9525" marR="9525" marT="9525" marB="0" anchor="b"/>
                </a:tc>
                <a:extLst>
                  <a:ext uri="{0D108BD9-81ED-4DB2-BD59-A6C34878D82A}">
                    <a16:rowId xmlns:a16="http://schemas.microsoft.com/office/drawing/2014/main" val="3803826772"/>
                  </a:ext>
                </a:extLst>
              </a:tr>
              <a:tr h="158242">
                <a:tc>
                  <a:txBody>
                    <a:bodyPr/>
                    <a:lstStyle/>
                    <a:p>
                      <a:pPr algn="l" fontAlgn="b"/>
                      <a:r>
                        <a:rPr lang="sv-SE" sz="1400" u="none" strike="noStrike" dirty="0">
                          <a:effectLst/>
                        </a:rPr>
                        <a:t>Göteborg</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978</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1 117</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1 045</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1 092</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1 024</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922</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1 040</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1 070</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1 074</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1 102</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1 061</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1 195</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1 019</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1 097</a:t>
                      </a:r>
                    </a:p>
                  </a:txBody>
                  <a:tcPr marL="9525" marR="9525" marT="9525" marB="0" anchor="b"/>
                </a:tc>
                <a:extLst>
                  <a:ext uri="{0D108BD9-81ED-4DB2-BD59-A6C34878D82A}">
                    <a16:rowId xmlns:a16="http://schemas.microsoft.com/office/drawing/2014/main" val="1610195000"/>
                  </a:ext>
                </a:extLst>
              </a:tr>
              <a:tr h="158242">
                <a:tc>
                  <a:txBody>
                    <a:bodyPr/>
                    <a:lstStyle/>
                    <a:p>
                      <a:pPr algn="l" fontAlgn="b"/>
                      <a:r>
                        <a:rPr lang="sv-SE" sz="1400" u="none" strike="noStrike" dirty="0">
                          <a:effectLst/>
                        </a:rPr>
                        <a:t>Götene</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dirty="0">
                          <a:solidFill>
                            <a:srgbClr val="000000"/>
                          </a:solidFill>
                          <a:effectLst/>
                          <a:latin typeface="Calibri" panose="020F0502020204030204" pitchFamily="34" charset="0"/>
                        </a:rPr>
                        <a:t>43</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35</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35</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35</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24</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28</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27</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35</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51</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43</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55</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35</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39</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40</a:t>
                      </a:r>
                    </a:p>
                  </a:txBody>
                  <a:tcPr marL="9525" marR="9525" marT="9525" marB="0" anchor="b"/>
                </a:tc>
                <a:extLst>
                  <a:ext uri="{0D108BD9-81ED-4DB2-BD59-A6C34878D82A}">
                    <a16:rowId xmlns:a16="http://schemas.microsoft.com/office/drawing/2014/main" val="1951873254"/>
                  </a:ext>
                </a:extLst>
              </a:tr>
              <a:tr h="158242">
                <a:tc>
                  <a:txBody>
                    <a:bodyPr/>
                    <a:lstStyle/>
                    <a:p>
                      <a:pPr algn="l" fontAlgn="b"/>
                      <a:r>
                        <a:rPr lang="sv-SE" sz="1400" u="none" strike="noStrike" dirty="0">
                          <a:effectLst/>
                        </a:rPr>
                        <a:t>Herrljunga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dirty="0">
                          <a:solidFill>
                            <a:srgbClr val="000000"/>
                          </a:solidFill>
                          <a:effectLst/>
                          <a:latin typeface="Calibri" panose="020F0502020204030204" pitchFamily="34" charset="0"/>
                        </a:rPr>
                        <a:t>24</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24</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23</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23</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23</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27</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29</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25</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36</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19</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26</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37</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30</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30</a:t>
                      </a:r>
                    </a:p>
                  </a:txBody>
                  <a:tcPr marL="9525" marR="9525" marT="9525" marB="0" anchor="b"/>
                </a:tc>
                <a:extLst>
                  <a:ext uri="{0D108BD9-81ED-4DB2-BD59-A6C34878D82A}">
                    <a16:rowId xmlns:a16="http://schemas.microsoft.com/office/drawing/2014/main" val="88406803"/>
                  </a:ext>
                </a:extLst>
              </a:tr>
              <a:tr h="158242">
                <a:tc>
                  <a:txBody>
                    <a:bodyPr/>
                    <a:lstStyle/>
                    <a:p>
                      <a:pPr algn="l" fontAlgn="b"/>
                      <a:r>
                        <a:rPr lang="sv-SE" sz="1400" u="none" strike="noStrike" dirty="0">
                          <a:effectLst/>
                        </a:rPr>
                        <a:t>Hjo</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dirty="0">
                          <a:solidFill>
                            <a:srgbClr val="000000"/>
                          </a:solidFill>
                          <a:effectLst/>
                          <a:latin typeface="Calibri" panose="020F0502020204030204" pitchFamily="34" charset="0"/>
                        </a:rPr>
                        <a:t>24</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35</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28</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22</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30</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22</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28</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41</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31</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32</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38</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37</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41</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35</a:t>
                      </a:r>
                    </a:p>
                  </a:txBody>
                  <a:tcPr marL="9525" marR="9525" marT="9525" marB="0" anchor="b"/>
                </a:tc>
                <a:extLst>
                  <a:ext uri="{0D108BD9-81ED-4DB2-BD59-A6C34878D82A}">
                    <a16:rowId xmlns:a16="http://schemas.microsoft.com/office/drawing/2014/main" val="3071094052"/>
                  </a:ext>
                </a:extLst>
              </a:tr>
              <a:tr h="158242">
                <a:tc>
                  <a:txBody>
                    <a:bodyPr/>
                    <a:lstStyle/>
                    <a:p>
                      <a:pPr algn="l" fontAlgn="b"/>
                      <a:r>
                        <a:rPr lang="sv-SE" sz="1400" u="none" strike="noStrike" dirty="0">
                          <a:effectLst/>
                        </a:rPr>
                        <a:t>Härryda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58</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68</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60</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64</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53</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46</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56</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57</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60</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60</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47</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63</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65</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59</a:t>
                      </a:r>
                    </a:p>
                  </a:txBody>
                  <a:tcPr marL="9525" marR="9525" marT="9525" marB="0" anchor="b"/>
                </a:tc>
                <a:extLst>
                  <a:ext uri="{0D108BD9-81ED-4DB2-BD59-A6C34878D82A}">
                    <a16:rowId xmlns:a16="http://schemas.microsoft.com/office/drawing/2014/main" val="4095671191"/>
                  </a:ext>
                </a:extLst>
              </a:tr>
              <a:tr h="158242">
                <a:tc>
                  <a:txBody>
                    <a:bodyPr/>
                    <a:lstStyle/>
                    <a:p>
                      <a:pPr algn="l" fontAlgn="b"/>
                      <a:r>
                        <a:rPr lang="sv-SE" sz="1400" u="none" strike="noStrike" dirty="0">
                          <a:effectLst/>
                        </a:rPr>
                        <a:t>Karlsborg</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dirty="0">
                          <a:solidFill>
                            <a:srgbClr val="000000"/>
                          </a:solidFill>
                          <a:effectLst/>
                          <a:latin typeface="Calibri" panose="020F0502020204030204" pitchFamily="34" charset="0"/>
                        </a:rPr>
                        <a:t>33</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28</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24</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28</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21</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25</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17</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25</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21</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19</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23</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33</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23</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26</a:t>
                      </a:r>
                    </a:p>
                  </a:txBody>
                  <a:tcPr marL="9525" marR="9525" marT="9525" marB="0" anchor="b"/>
                </a:tc>
                <a:extLst>
                  <a:ext uri="{0D108BD9-81ED-4DB2-BD59-A6C34878D82A}">
                    <a16:rowId xmlns:a16="http://schemas.microsoft.com/office/drawing/2014/main" val="1686662806"/>
                  </a:ext>
                </a:extLst>
              </a:tr>
              <a:tr h="158242">
                <a:tc>
                  <a:txBody>
                    <a:bodyPr/>
                    <a:lstStyle/>
                    <a:p>
                      <a:pPr algn="l" fontAlgn="b"/>
                      <a:r>
                        <a:rPr lang="sv-SE" sz="1400" u="none" strike="noStrike" dirty="0">
                          <a:effectLst/>
                        </a:rPr>
                        <a:t>Kungälv</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118</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125</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110</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121</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98</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110</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122</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125</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135</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132</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122</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137</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122</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129</a:t>
                      </a:r>
                    </a:p>
                  </a:txBody>
                  <a:tcPr marL="9525" marR="9525" marT="9525" marB="0" anchor="b"/>
                </a:tc>
                <a:extLst>
                  <a:ext uri="{0D108BD9-81ED-4DB2-BD59-A6C34878D82A}">
                    <a16:rowId xmlns:a16="http://schemas.microsoft.com/office/drawing/2014/main" val="1867758871"/>
                  </a:ext>
                </a:extLst>
              </a:tr>
              <a:tr h="158242">
                <a:tc>
                  <a:txBody>
                    <a:bodyPr/>
                    <a:lstStyle/>
                    <a:p>
                      <a:pPr algn="l" fontAlgn="b"/>
                      <a:r>
                        <a:rPr lang="sv-SE" sz="1400" u="none" strike="noStrike" dirty="0">
                          <a:effectLst/>
                        </a:rPr>
                        <a:t>Lerum</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dirty="0">
                          <a:solidFill>
                            <a:srgbClr val="000000"/>
                          </a:solidFill>
                          <a:effectLst/>
                          <a:latin typeface="Calibri" panose="020F0502020204030204" pitchFamily="34" charset="0"/>
                        </a:rPr>
                        <a:t>78</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83</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71</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90</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76</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63</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68</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79</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85</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77</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71</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81</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64</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76</a:t>
                      </a:r>
                    </a:p>
                  </a:txBody>
                  <a:tcPr marL="9525" marR="9525" marT="9525" marB="0" anchor="b"/>
                </a:tc>
                <a:extLst>
                  <a:ext uri="{0D108BD9-81ED-4DB2-BD59-A6C34878D82A}">
                    <a16:rowId xmlns:a16="http://schemas.microsoft.com/office/drawing/2014/main" val="1401030626"/>
                  </a:ext>
                </a:extLst>
              </a:tr>
              <a:tr h="158242">
                <a:tc>
                  <a:txBody>
                    <a:bodyPr/>
                    <a:lstStyle/>
                    <a:p>
                      <a:pPr algn="l" fontAlgn="b"/>
                      <a:r>
                        <a:rPr lang="sv-SE" sz="1400" u="none" strike="noStrike" dirty="0">
                          <a:effectLst/>
                        </a:rPr>
                        <a:t>Lidköping</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117</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134</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109</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118</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111</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117</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123</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134</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126</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106</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145</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141</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105</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136</a:t>
                      </a:r>
                    </a:p>
                  </a:txBody>
                  <a:tcPr marL="9525" marR="9525" marT="9525" marB="0" anchor="b"/>
                </a:tc>
                <a:extLst>
                  <a:ext uri="{0D108BD9-81ED-4DB2-BD59-A6C34878D82A}">
                    <a16:rowId xmlns:a16="http://schemas.microsoft.com/office/drawing/2014/main" val="2054303113"/>
                  </a:ext>
                </a:extLst>
              </a:tr>
              <a:tr h="158242">
                <a:tc>
                  <a:txBody>
                    <a:bodyPr/>
                    <a:lstStyle/>
                    <a:p>
                      <a:pPr algn="l" fontAlgn="b"/>
                      <a:r>
                        <a:rPr lang="sv-SE" sz="1400" u="none" strike="noStrike" dirty="0">
                          <a:effectLst/>
                        </a:rPr>
                        <a:t>Lilla Edet</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dirty="0">
                          <a:solidFill>
                            <a:srgbClr val="000000"/>
                          </a:solidFill>
                          <a:effectLst/>
                          <a:latin typeface="Calibri" panose="020F0502020204030204" pitchFamily="34" charset="0"/>
                        </a:rPr>
                        <a:t>39</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34</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24</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49</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30</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24</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38</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30</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39</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33</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43</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31</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22</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40</a:t>
                      </a:r>
                    </a:p>
                  </a:txBody>
                  <a:tcPr marL="9525" marR="9525" marT="9525" marB="0" anchor="b"/>
                </a:tc>
                <a:extLst>
                  <a:ext uri="{0D108BD9-81ED-4DB2-BD59-A6C34878D82A}">
                    <a16:rowId xmlns:a16="http://schemas.microsoft.com/office/drawing/2014/main" val="4185723311"/>
                  </a:ext>
                </a:extLst>
              </a:tr>
              <a:tr h="158242">
                <a:tc>
                  <a:txBody>
                    <a:bodyPr/>
                    <a:lstStyle/>
                    <a:p>
                      <a:pPr algn="l" fontAlgn="b"/>
                      <a:r>
                        <a:rPr lang="sv-SE" sz="1400" u="none" strike="noStrike" dirty="0">
                          <a:effectLst/>
                        </a:rPr>
                        <a:t>Lysekil</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31</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49</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52</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37</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45</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36</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44</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42</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39</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39</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44</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48</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28</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38</a:t>
                      </a:r>
                    </a:p>
                  </a:txBody>
                  <a:tcPr marL="9525" marR="9525" marT="9525" marB="0" anchor="b"/>
                </a:tc>
                <a:extLst>
                  <a:ext uri="{0D108BD9-81ED-4DB2-BD59-A6C34878D82A}">
                    <a16:rowId xmlns:a16="http://schemas.microsoft.com/office/drawing/2014/main" val="196645448"/>
                  </a:ext>
                </a:extLst>
              </a:tr>
              <a:tr h="158242">
                <a:tc>
                  <a:txBody>
                    <a:bodyPr/>
                    <a:lstStyle/>
                    <a:p>
                      <a:pPr algn="l" fontAlgn="b"/>
                      <a:r>
                        <a:rPr lang="sv-SE" sz="1400" u="none" strike="noStrike" dirty="0">
                          <a:effectLst/>
                        </a:rPr>
                        <a:t>Mariestad</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90</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86</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96</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100</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88</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94</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91</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106</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104</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104</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98</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97</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92</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87</a:t>
                      </a:r>
                    </a:p>
                  </a:txBody>
                  <a:tcPr marL="9525" marR="9525" marT="9525" marB="0" anchor="b"/>
                </a:tc>
                <a:extLst>
                  <a:ext uri="{0D108BD9-81ED-4DB2-BD59-A6C34878D82A}">
                    <a16:rowId xmlns:a16="http://schemas.microsoft.com/office/drawing/2014/main" val="1869652504"/>
                  </a:ext>
                </a:extLst>
              </a:tr>
              <a:tr h="158242">
                <a:tc>
                  <a:txBody>
                    <a:bodyPr/>
                    <a:lstStyle/>
                    <a:p>
                      <a:pPr algn="l" fontAlgn="b"/>
                      <a:r>
                        <a:rPr lang="sv-SE" sz="1400" u="none" strike="noStrike" dirty="0">
                          <a:effectLst/>
                        </a:rPr>
                        <a:t>Mark</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dirty="0">
                          <a:solidFill>
                            <a:srgbClr val="000000"/>
                          </a:solidFill>
                          <a:effectLst/>
                          <a:latin typeface="Calibri" panose="020F0502020204030204" pitchFamily="34" charset="0"/>
                        </a:rPr>
                        <a:t>96</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127</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96</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129</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97</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95</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98</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117</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105</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114</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107</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96</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89</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102</a:t>
                      </a:r>
                    </a:p>
                  </a:txBody>
                  <a:tcPr marL="9525" marR="9525" marT="9525" marB="0" anchor="b"/>
                </a:tc>
                <a:extLst>
                  <a:ext uri="{0D108BD9-81ED-4DB2-BD59-A6C34878D82A}">
                    <a16:rowId xmlns:a16="http://schemas.microsoft.com/office/drawing/2014/main" val="1509179398"/>
                  </a:ext>
                </a:extLst>
              </a:tr>
              <a:tr h="158242">
                <a:tc>
                  <a:txBody>
                    <a:bodyPr/>
                    <a:lstStyle/>
                    <a:p>
                      <a:pPr algn="l" fontAlgn="b"/>
                      <a:r>
                        <a:rPr lang="sv-SE" sz="1400" u="none" strike="noStrike" dirty="0">
                          <a:effectLst/>
                        </a:rPr>
                        <a:t>Mellerud</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25</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27</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41</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29</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26</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24</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31</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37</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38</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27</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26</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31</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29</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40</a:t>
                      </a:r>
                    </a:p>
                  </a:txBody>
                  <a:tcPr marL="9525" marR="9525" marT="9525" marB="0" anchor="b"/>
                </a:tc>
                <a:extLst>
                  <a:ext uri="{0D108BD9-81ED-4DB2-BD59-A6C34878D82A}">
                    <a16:rowId xmlns:a16="http://schemas.microsoft.com/office/drawing/2014/main" val="225473092"/>
                  </a:ext>
                </a:extLst>
              </a:tr>
              <a:tr h="140311">
                <a:tc>
                  <a:txBody>
                    <a:bodyPr/>
                    <a:lstStyle/>
                    <a:p>
                      <a:pPr algn="l" fontAlgn="b"/>
                      <a:r>
                        <a:rPr lang="sv-SE" sz="1400" u="none" strike="noStrike" dirty="0">
                          <a:effectLst/>
                        </a:rPr>
                        <a:t>Munkedal</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dirty="0">
                          <a:solidFill>
                            <a:srgbClr val="000000"/>
                          </a:solidFill>
                          <a:effectLst/>
                          <a:latin typeface="Calibri" panose="020F0502020204030204" pitchFamily="34" charset="0"/>
                        </a:rPr>
                        <a:t>25</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32</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39</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33</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22</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25</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29</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34</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26</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40</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35</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30</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32</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31</a:t>
                      </a:r>
                    </a:p>
                  </a:txBody>
                  <a:tcPr marL="9525" marR="9525" marT="9525" marB="0" anchor="b"/>
                </a:tc>
                <a:extLst>
                  <a:ext uri="{0D108BD9-81ED-4DB2-BD59-A6C34878D82A}">
                    <a16:rowId xmlns:a16="http://schemas.microsoft.com/office/drawing/2014/main" val="837153145"/>
                  </a:ext>
                </a:extLst>
              </a:tr>
            </a:tbl>
          </a:graphicData>
        </a:graphic>
      </p:graphicFrame>
      <p:sp>
        <p:nvSpPr>
          <p:cNvPr id="11" name="Rubrik 1">
            <a:extLst>
              <a:ext uri="{FF2B5EF4-FFF2-40B4-BE49-F238E27FC236}">
                <a16:creationId xmlns:a16="http://schemas.microsoft.com/office/drawing/2014/main" id="{92471250-72E3-44B4-9096-3506AAEF12D8}"/>
              </a:ext>
            </a:extLst>
          </p:cNvPr>
          <p:cNvSpPr>
            <a:spLocks noGrp="1"/>
          </p:cNvSpPr>
          <p:nvPr>
            <p:ph type="title"/>
          </p:nvPr>
        </p:nvSpPr>
        <p:spPr>
          <a:xfrm>
            <a:off x="607209" y="-19642"/>
            <a:ext cx="10515600" cy="648000"/>
          </a:xfrm>
        </p:spPr>
        <p:txBody>
          <a:bodyPr>
            <a:normAutofit fontScale="90000"/>
          </a:bodyPr>
          <a:lstStyle/>
          <a:p>
            <a:r>
              <a:rPr lang="sv-SE" sz="3600" dirty="0">
                <a:latin typeface="Calibri" panose="020F0502020204030204" pitchFamily="34" charset="0"/>
                <a:ea typeface="Calibri" panose="020F0502020204030204" pitchFamily="34" charset="0"/>
                <a:cs typeface="Times New Roman" panose="02020603050405020304" pitchFamily="18" charset="0"/>
              </a:rPr>
              <a:t>Antal inskrivningsmeddelanden i SAMSA – per kommun (1)</a:t>
            </a:r>
            <a:endParaRPr lang="sv-SE" dirty="0"/>
          </a:p>
        </p:txBody>
      </p:sp>
    </p:spTree>
    <p:extLst>
      <p:ext uri="{BB962C8B-B14F-4D97-AF65-F5344CB8AC3E}">
        <p14:creationId xmlns:p14="http://schemas.microsoft.com/office/powerpoint/2010/main" val="22632943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ruta 2">
            <a:extLst>
              <a:ext uri="{FF2B5EF4-FFF2-40B4-BE49-F238E27FC236}">
                <a16:creationId xmlns:a16="http://schemas.microsoft.com/office/drawing/2014/main" id="{FA939AB2-AFD6-40F0-A9E8-B12AB14DF6C8}"/>
              </a:ext>
            </a:extLst>
          </p:cNvPr>
          <p:cNvSpPr txBox="1"/>
          <p:nvPr/>
        </p:nvSpPr>
        <p:spPr>
          <a:xfrm>
            <a:off x="10533600" y="1897775"/>
            <a:ext cx="1658400" cy="4662815"/>
          </a:xfrm>
          <a:prstGeom prst="rect">
            <a:avLst/>
          </a:prstGeom>
          <a:noFill/>
        </p:spPr>
        <p:txBody>
          <a:bodyPr wrap="square" rtlCol="0">
            <a:spAutoFit/>
          </a:bodyPr>
          <a:lstStyle/>
          <a:p>
            <a:r>
              <a:rPr lang="sv-SE" sz="1100" b="1" dirty="0"/>
              <a:t>Exempel</a:t>
            </a:r>
            <a:r>
              <a:rPr lang="sv-SE" sz="1100" dirty="0"/>
              <a:t>:  </a:t>
            </a:r>
          </a:p>
          <a:p>
            <a:r>
              <a:rPr lang="sv-SE" sz="1100" dirty="0"/>
              <a:t>Det gjordes</a:t>
            </a:r>
            <a:r>
              <a:rPr lang="sv-SE" sz="1100" dirty="0">
                <a:solidFill>
                  <a:srgbClr val="FF0000"/>
                </a:solidFill>
              </a:rPr>
              <a:t> </a:t>
            </a:r>
            <a:r>
              <a:rPr lang="sv-SE" sz="1100" b="1" dirty="0"/>
              <a:t>48</a:t>
            </a:r>
            <a:r>
              <a:rPr lang="sv-SE" sz="1100" b="1" dirty="0">
                <a:solidFill>
                  <a:srgbClr val="FF0000"/>
                </a:solidFill>
              </a:rPr>
              <a:t> </a:t>
            </a:r>
            <a:r>
              <a:rPr lang="sv-SE" sz="1100" dirty="0"/>
              <a:t>inskrivningsmeddelanden i SAMSA för patienter från </a:t>
            </a:r>
            <a:r>
              <a:rPr lang="sv-SE" sz="1100" b="1" dirty="0"/>
              <a:t>Orust</a:t>
            </a:r>
            <a:r>
              <a:rPr lang="sv-SE" sz="1100" dirty="0"/>
              <a:t>,</a:t>
            </a:r>
            <a:br>
              <a:rPr lang="sv-SE" sz="1100" dirty="0"/>
            </a:br>
            <a:r>
              <a:rPr lang="sv-SE" sz="1100" dirty="0"/>
              <a:t>under </a:t>
            </a:r>
            <a:r>
              <a:rPr lang="sv-SE" sz="1100" b="1" dirty="0"/>
              <a:t>mars </a:t>
            </a:r>
            <a:r>
              <a:rPr lang="sv-SE" sz="1100" dirty="0"/>
              <a:t>månad.</a:t>
            </a:r>
            <a:br>
              <a:rPr lang="sv-SE" sz="1100" dirty="0"/>
            </a:br>
            <a:endParaRPr lang="sv-SE" sz="1100" dirty="0"/>
          </a:p>
          <a:p>
            <a:br>
              <a:rPr lang="sv-SE" sz="1100" dirty="0"/>
            </a:br>
            <a:r>
              <a:rPr lang="sv-SE" sz="1100" dirty="0"/>
              <a:t>Patienter från kommuner utanför VG är samlade under ”X Fiktiv kommun”.</a:t>
            </a:r>
            <a:br>
              <a:rPr lang="sv-SE" sz="1100" dirty="0"/>
            </a:br>
            <a:r>
              <a:rPr lang="sv-SE" sz="1100" dirty="0"/>
              <a:t>”X Ingen kommun” är slutenvårdsärende där kommunen ej deltagit.</a:t>
            </a:r>
            <a:br>
              <a:rPr lang="sv-SE" sz="1100" dirty="0"/>
            </a:br>
            <a:br>
              <a:rPr lang="sv-SE" sz="1100" dirty="0"/>
            </a:br>
            <a:endParaRPr lang="sv-SE" sz="1100" dirty="0"/>
          </a:p>
          <a:p>
            <a:endParaRPr lang="sv-SE" sz="1100" dirty="0"/>
          </a:p>
          <a:p>
            <a:r>
              <a:rPr lang="sv-SE" sz="1100" b="1" dirty="0"/>
              <a:t>Notera: </a:t>
            </a:r>
            <a:r>
              <a:rPr lang="sv-SE" sz="1100" dirty="0"/>
              <a:t>Här visas </a:t>
            </a:r>
            <a:r>
              <a:rPr lang="sv-SE" sz="1100" u="sng" dirty="0"/>
              <a:t>alla</a:t>
            </a:r>
            <a:r>
              <a:rPr lang="sv-SE" sz="1100" dirty="0"/>
              <a:t> inskrivningsmeddelanden som gjorts i SAMSA i månaderna </a:t>
            </a:r>
            <a:r>
              <a:rPr lang="sv-SE" sz="1100" b="1" dirty="0"/>
              <a:t>februari </a:t>
            </a:r>
            <a:r>
              <a:rPr lang="sv-SE" sz="1100" dirty="0"/>
              <a:t>till</a:t>
            </a:r>
            <a:r>
              <a:rPr lang="sv-SE" sz="1100" b="1" dirty="0"/>
              <a:t> mars</a:t>
            </a:r>
            <a:r>
              <a:rPr lang="sv-SE" sz="1100" dirty="0"/>
              <a:t>, oberoende av hur ärendet senare hanterades. </a:t>
            </a:r>
            <a:br>
              <a:rPr lang="sv-SE" sz="1100" dirty="0"/>
            </a:br>
            <a:br>
              <a:rPr lang="sv-SE" sz="1100" dirty="0"/>
            </a:br>
            <a:endParaRPr lang="sv-SE" sz="1100" dirty="0"/>
          </a:p>
        </p:txBody>
      </p:sp>
      <p:cxnSp>
        <p:nvCxnSpPr>
          <p:cNvPr id="7" name="Rak pilkoppling 6" descr="Pil pekar på exempel">
            <a:extLst>
              <a:ext uri="{FF2B5EF4-FFF2-40B4-BE49-F238E27FC236}">
                <a16:creationId xmlns:a16="http://schemas.microsoft.com/office/drawing/2014/main" id="{2BC333A8-09C1-4998-8FC1-FA9FA8118BD2}"/>
              </a:ext>
            </a:extLst>
          </p:cNvPr>
          <p:cNvCxnSpPr>
            <a:cxnSpLocks/>
          </p:cNvCxnSpPr>
          <p:nvPr/>
        </p:nvCxnSpPr>
        <p:spPr>
          <a:xfrm flipH="1" flipV="1">
            <a:off x="10405152" y="1251534"/>
            <a:ext cx="997067" cy="5809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9" name="Tabell 8">
            <a:extLst>
              <a:ext uri="{FF2B5EF4-FFF2-40B4-BE49-F238E27FC236}">
                <a16:creationId xmlns:a16="http://schemas.microsoft.com/office/drawing/2014/main" id="{5A9F548D-5642-405D-83DF-4C6EE4F75B36}"/>
              </a:ext>
            </a:extLst>
          </p:cNvPr>
          <p:cNvGraphicFramePr>
            <a:graphicFrameLocks noGrp="1"/>
          </p:cNvGraphicFramePr>
          <p:nvPr>
            <p:extLst>
              <p:ext uri="{D42A27DB-BD31-4B8C-83A1-F6EECF244321}">
                <p14:modId xmlns:p14="http://schemas.microsoft.com/office/powerpoint/2010/main" val="2380143533"/>
              </p:ext>
            </p:extLst>
          </p:nvPr>
        </p:nvGraphicFramePr>
        <p:xfrm>
          <a:off x="128064" y="447342"/>
          <a:ext cx="10181002" cy="6375285"/>
        </p:xfrm>
        <a:graphic>
          <a:graphicData uri="http://schemas.openxmlformats.org/drawingml/2006/table">
            <a:tbl>
              <a:tblPr firstRow="1">
                <a:tableStyleId>{5C22544A-7EE6-4342-B048-85BDC9FD1C3A}</a:tableStyleId>
              </a:tblPr>
              <a:tblGrid>
                <a:gridCol w="1133110">
                  <a:extLst>
                    <a:ext uri="{9D8B030D-6E8A-4147-A177-3AD203B41FA5}">
                      <a16:colId xmlns:a16="http://schemas.microsoft.com/office/drawing/2014/main" val="2708963678"/>
                    </a:ext>
                  </a:extLst>
                </a:gridCol>
                <a:gridCol w="646278">
                  <a:extLst>
                    <a:ext uri="{9D8B030D-6E8A-4147-A177-3AD203B41FA5}">
                      <a16:colId xmlns:a16="http://schemas.microsoft.com/office/drawing/2014/main" val="2446055734"/>
                    </a:ext>
                  </a:extLst>
                </a:gridCol>
                <a:gridCol w="646278">
                  <a:extLst>
                    <a:ext uri="{9D8B030D-6E8A-4147-A177-3AD203B41FA5}">
                      <a16:colId xmlns:a16="http://schemas.microsoft.com/office/drawing/2014/main" val="2520545571"/>
                    </a:ext>
                  </a:extLst>
                </a:gridCol>
                <a:gridCol w="646278">
                  <a:extLst>
                    <a:ext uri="{9D8B030D-6E8A-4147-A177-3AD203B41FA5}">
                      <a16:colId xmlns:a16="http://schemas.microsoft.com/office/drawing/2014/main" val="3150111345"/>
                    </a:ext>
                  </a:extLst>
                </a:gridCol>
                <a:gridCol w="646278">
                  <a:extLst>
                    <a:ext uri="{9D8B030D-6E8A-4147-A177-3AD203B41FA5}">
                      <a16:colId xmlns:a16="http://schemas.microsoft.com/office/drawing/2014/main" val="956223234"/>
                    </a:ext>
                  </a:extLst>
                </a:gridCol>
                <a:gridCol w="646278">
                  <a:extLst>
                    <a:ext uri="{9D8B030D-6E8A-4147-A177-3AD203B41FA5}">
                      <a16:colId xmlns:a16="http://schemas.microsoft.com/office/drawing/2014/main" val="3018729701"/>
                    </a:ext>
                  </a:extLst>
                </a:gridCol>
                <a:gridCol w="646278">
                  <a:extLst>
                    <a:ext uri="{9D8B030D-6E8A-4147-A177-3AD203B41FA5}">
                      <a16:colId xmlns:a16="http://schemas.microsoft.com/office/drawing/2014/main" val="984199041"/>
                    </a:ext>
                  </a:extLst>
                </a:gridCol>
                <a:gridCol w="646278">
                  <a:extLst>
                    <a:ext uri="{9D8B030D-6E8A-4147-A177-3AD203B41FA5}">
                      <a16:colId xmlns:a16="http://schemas.microsoft.com/office/drawing/2014/main" val="273534012"/>
                    </a:ext>
                  </a:extLst>
                </a:gridCol>
                <a:gridCol w="646278">
                  <a:extLst>
                    <a:ext uri="{9D8B030D-6E8A-4147-A177-3AD203B41FA5}">
                      <a16:colId xmlns:a16="http://schemas.microsoft.com/office/drawing/2014/main" val="3384968227"/>
                    </a:ext>
                  </a:extLst>
                </a:gridCol>
                <a:gridCol w="646278">
                  <a:extLst>
                    <a:ext uri="{9D8B030D-6E8A-4147-A177-3AD203B41FA5}">
                      <a16:colId xmlns:a16="http://schemas.microsoft.com/office/drawing/2014/main" val="1456356642"/>
                    </a:ext>
                  </a:extLst>
                </a:gridCol>
                <a:gridCol w="646278">
                  <a:extLst>
                    <a:ext uri="{9D8B030D-6E8A-4147-A177-3AD203B41FA5}">
                      <a16:colId xmlns:a16="http://schemas.microsoft.com/office/drawing/2014/main" val="438055363"/>
                    </a:ext>
                  </a:extLst>
                </a:gridCol>
                <a:gridCol w="646278">
                  <a:extLst>
                    <a:ext uri="{9D8B030D-6E8A-4147-A177-3AD203B41FA5}">
                      <a16:colId xmlns:a16="http://schemas.microsoft.com/office/drawing/2014/main" val="3323573521"/>
                    </a:ext>
                  </a:extLst>
                </a:gridCol>
                <a:gridCol w="646278">
                  <a:extLst>
                    <a:ext uri="{9D8B030D-6E8A-4147-A177-3AD203B41FA5}">
                      <a16:colId xmlns:a16="http://schemas.microsoft.com/office/drawing/2014/main" val="708745498"/>
                    </a:ext>
                  </a:extLst>
                </a:gridCol>
                <a:gridCol w="646278">
                  <a:extLst>
                    <a:ext uri="{9D8B030D-6E8A-4147-A177-3AD203B41FA5}">
                      <a16:colId xmlns:a16="http://schemas.microsoft.com/office/drawing/2014/main" val="2653797046"/>
                    </a:ext>
                  </a:extLst>
                </a:gridCol>
                <a:gridCol w="646278">
                  <a:extLst>
                    <a:ext uri="{9D8B030D-6E8A-4147-A177-3AD203B41FA5}">
                      <a16:colId xmlns:a16="http://schemas.microsoft.com/office/drawing/2014/main" val="849223722"/>
                    </a:ext>
                  </a:extLst>
                </a:gridCol>
              </a:tblGrid>
              <a:tr h="418645">
                <a:tc>
                  <a:txBody>
                    <a:bodyPr/>
                    <a:lstStyle/>
                    <a:p>
                      <a:pPr algn="r" fontAlgn="b"/>
                      <a:endParaRPr lang="sv-SE" sz="1400" b="1" i="0" u="none" strike="noStrike" kern="1200" dirty="0">
                        <a:solidFill>
                          <a:schemeClr val="bg1"/>
                        </a:solidFill>
                        <a:effectLst/>
                        <a:latin typeface="Calibri" panose="020F0502020204030204" pitchFamily="34" charset="0"/>
                        <a:ea typeface="+mn-ea"/>
                        <a:cs typeface="+mn-cs"/>
                      </a:endParaRPr>
                    </a:p>
                  </a:txBody>
                  <a:tcPr marL="7912" marR="7912" marT="7912" marB="0" anchor="b"/>
                </a:tc>
                <a:tc>
                  <a:txBody>
                    <a:bodyPr/>
                    <a:lstStyle/>
                    <a:p>
                      <a:pPr algn="ctr" fontAlgn="b"/>
                      <a:r>
                        <a:rPr lang="sv-SE" sz="1400" b="1" i="0" u="none" strike="noStrike" dirty="0">
                          <a:solidFill>
                            <a:schemeClr val="bg1"/>
                          </a:solidFill>
                          <a:effectLst/>
                          <a:latin typeface="Calibri" panose="020F0502020204030204" pitchFamily="34" charset="0"/>
                        </a:rPr>
                        <a:t>2022</a:t>
                      </a:r>
                    </a:p>
                    <a:p>
                      <a:pPr algn="ctr" fontAlgn="b"/>
                      <a:r>
                        <a:rPr lang="sv-SE" sz="1400" b="1" i="0" u="none" strike="noStrike" dirty="0">
                          <a:solidFill>
                            <a:schemeClr val="bg1"/>
                          </a:solidFill>
                          <a:effectLst/>
                          <a:latin typeface="Calibri" panose="020F0502020204030204" pitchFamily="34" charset="0"/>
                        </a:rPr>
                        <a:t>Feb</a:t>
                      </a:r>
                    </a:p>
                  </a:txBody>
                  <a:tcPr marL="7912" marR="7912" marT="7912" marB="0" anchor="b"/>
                </a:tc>
                <a:tc>
                  <a:txBody>
                    <a:bodyPr/>
                    <a:lstStyle/>
                    <a:p>
                      <a:pPr algn="ctr" fontAlgn="b"/>
                      <a:r>
                        <a:rPr lang="sv-SE" sz="1400" b="1" i="0" u="none" strike="noStrike" dirty="0">
                          <a:solidFill>
                            <a:schemeClr val="bg1"/>
                          </a:solidFill>
                          <a:effectLst/>
                          <a:latin typeface="Calibri" panose="020F0502020204030204" pitchFamily="34" charset="0"/>
                        </a:rPr>
                        <a:t>2022</a:t>
                      </a:r>
                    </a:p>
                    <a:p>
                      <a:pPr algn="ctr" fontAlgn="b"/>
                      <a:r>
                        <a:rPr lang="sv-SE" sz="1400" b="1" i="0" u="none" strike="noStrike" dirty="0">
                          <a:solidFill>
                            <a:schemeClr val="bg1"/>
                          </a:solidFill>
                          <a:effectLst/>
                          <a:latin typeface="Calibri" panose="020F0502020204030204" pitchFamily="34" charset="0"/>
                        </a:rPr>
                        <a:t>Mars</a:t>
                      </a:r>
                    </a:p>
                  </a:txBody>
                  <a:tcPr marL="7912" marR="7912" marT="7912" marB="0" anchor="b"/>
                </a:tc>
                <a:tc>
                  <a:txBody>
                    <a:bodyPr/>
                    <a:lstStyle/>
                    <a:p>
                      <a:pPr algn="ctr" fontAlgn="b"/>
                      <a:r>
                        <a:rPr lang="sv-SE" sz="1400" b="1" i="0" u="none" strike="noStrike" dirty="0">
                          <a:solidFill>
                            <a:schemeClr val="bg1"/>
                          </a:solidFill>
                          <a:effectLst/>
                          <a:latin typeface="Calibri" panose="020F0502020204030204" pitchFamily="34" charset="0"/>
                        </a:rPr>
                        <a:t>2022</a:t>
                      </a:r>
                    </a:p>
                    <a:p>
                      <a:pPr algn="ctr" fontAlgn="b"/>
                      <a:r>
                        <a:rPr lang="sv-SE" sz="1400" b="1" i="0" u="none" strike="noStrike" dirty="0">
                          <a:solidFill>
                            <a:schemeClr val="bg1"/>
                          </a:solidFill>
                          <a:effectLst/>
                          <a:latin typeface="Calibri" panose="020F0502020204030204" pitchFamily="34" charset="0"/>
                        </a:rPr>
                        <a:t>April</a:t>
                      </a:r>
                    </a:p>
                  </a:txBody>
                  <a:tcPr marL="7912" marR="7912" marT="7912" marB="0" anchor="b"/>
                </a:tc>
                <a:tc>
                  <a:txBody>
                    <a:bodyPr/>
                    <a:lstStyle/>
                    <a:p>
                      <a:pPr algn="ctr" fontAlgn="b"/>
                      <a:r>
                        <a:rPr lang="sv-SE" sz="1400" b="1" i="0" u="none" strike="noStrike" dirty="0">
                          <a:solidFill>
                            <a:schemeClr val="bg1"/>
                          </a:solidFill>
                          <a:effectLst/>
                          <a:latin typeface="Calibri" panose="020F0502020204030204" pitchFamily="34" charset="0"/>
                        </a:rPr>
                        <a:t>2022</a:t>
                      </a:r>
                    </a:p>
                    <a:p>
                      <a:pPr algn="ctr" fontAlgn="b"/>
                      <a:r>
                        <a:rPr lang="sv-SE" sz="1400" b="1" i="0" u="none" strike="noStrike" dirty="0">
                          <a:solidFill>
                            <a:schemeClr val="bg1"/>
                          </a:solidFill>
                          <a:effectLst/>
                          <a:latin typeface="Calibri" panose="020F0502020204030204" pitchFamily="34" charset="0"/>
                        </a:rPr>
                        <a:t>Maj</a:t>
                      </a:r>
                    </a:p>
                  </a:txBody>
                  <a:tcPr marL="7912" marR="7912" marT="7912" marB="0" anchor="b"/>
                </a:tc>
                <a:tc>
                  <a:txBody>
                    <a:bodyPr/>
                    <a:lstStyle/>
                    <a:p>
                      <a:pPr algn="ctr" fontAlgn="b"/>
                      <a:r>
                        <a:rPr lang="sv-SE" sz="1400" b="1" i="0" u="none" strike="noStrike" dirty="0">
                          <a:solidFill>
                            <a:schemeClr val="bg1"/>
                          </a:solidFill>
                          <a:effectLst/>
                          <a:latin typeface="Calibri" panose="020F0502020204030204" pitchFamily="34" charset="0"/>
                        </a:rPr>
                        <a:t>2022 Juni</a:t>
                      </a:r>
                    </a:p>
                  </a:txBody>
                  <a:tcPr marL="7912" marR="7912" marT="7912" marB="0" anchor="b"/>
                </a:tc>
                <a:tc>
                  <a:txBody>
                    <a:bodyPr/>
                    <a:lstStyle/>
                    <a:p>
                      <a:pPr algn="ctr" fontAlgn="b"/>
                      <a:r>
                        <a:rPr lang="sv-SE" sz="1400" b="1" i="0" u="none" strike="noStrike" dirty="0">
                          <a:solidFill>
                            <a:schemeClr val="bg1"/>
                          </a:solidFill>
                          <a:effectLst/>
                          <a:latin typeface="Calibri" panose="020F0502020204030204" pitchFamily="34" charset="0"/>
                        </a:rPr>
                        <a:t>2022 Juli</a:t>
                      </a:r>
                    </a:p>
                  </a:txBody>
                  <a:tcPr marL="7912" marR="7912" marT="7912" marB="0" anchor="b"/>
                </a:tc>
                <a:tc>
                  <a:txBody>
                    <a:bodyPr/>
                    <a:lstStyle/>
                    <a:p>
                      <a:pPr algn="ctr" fontAlgn="b"/>
                      <a:r>
                        <a:rPr lang="sv-SE" sz="1400" b="1" i="0" u="none" strike="noStrike" dirty="0">
                          <a:solidFill>
                            <a:schemeClr val="bg1"/>
                          </a:solidFill>
                          <a:effectLst/>
                          <a:latin typeface="Calibri" panose="020F0502020204030204" pitchFamily="34" charset="0"/>
                        </a:rPr>
                        <a:t>2022 Aug</a:t>
                      </a:r>
                    </a:p>
                  </a:txBody>
                  <a:tcPr marL="7912" marR="7912" marT="7912" marB="0" anchor="b"/>
                </a:tc>
                <a:tc>
                  <a:txBody>
                    <a:bodyPr/>
                    <a:lstStyle/>
                    <a:p>
                      <a:pPr algn="ctr" fontAlgn="b"/>
                      <a:r>
                        <a:rPr lang="sv-SE" sz="1400" b="1" i="0" u="none" strike="noStrike" dirty="0">
                          <a:solidFill>
                            <a:schemeClr val="bg1"/>
                          </a:solidFill>
                          <a:effectLst/>
                          <a:latin typeface="Calibri" panose="020F0502020204030204" pitchFamily="34" charset="0"/>
                        </a:rPr>
                        <a:t>2022 Sep</a:t>
                      </a:r>
                    </a:p>
                  </a:txBody>
                  <a:tcPr marL="7912" marR="7912" marT="7912" marB="0" anchor="b"/>
                </a:tc>
                <a:tc>
                  <a:txBody>
                    <a:bodyPr/>
                    <a:lstStyle/>
                    <a:p>
                      <a:pPr algn="ctr" fontAlgn="b"/>
                      <a:r>
                        <a:rPr lang="sv-SE" sz="1400" b="1" i="0" u="none" strike="noStrike" dirty="0">
                          <a:solidFill>
                            <a:schemeClr val="bg1"/>
                          </a:solidFill>
                          <a:effectLst/>
                          <a:latin typeface="Calibri" panose="020F0502020204030204" pitchFamily="34" charset="0"/>
                        </a:rPr>
                        <a:t>2022 Okt</a:t>
                      </a:r>
                    </a:p>
                  </a:txBody>
                  <a:tcPr marL="7912" marR="7912" marT="7912" marB="0" anchor="b"/>
                </a:tc>
                <a:tc>
                  <a:txBody>
                    <a:bodyPr/>
                    <a:lstStyle/>
                    <a:p>
                      <a:pPr algn="ctr" fontAlgn="b"/>
                      <a:r>
                        <a:rPr lang="sv-SE" sz="1400" b="1" i="0" u="none" strike="noStrike" dirty="0">
                          <a:solidFill>
                            <a:schemeClr val="bg1"/>
                          </a:solidFill>
                          <a:effectLst/>
                          <a:latin typeface="Calibri" panose="020F0502020204030204" pitchFamily="34" charset="0"/>
                        </a:rPr>
                        <a:t>2022 Nov</a:t>
                      </a:r>
                    </a:p>
                  </a:txBody>
                  <a:tcPr marL="7912" marR="7912" marT="7912" marB="0" anchor="b"/>
                </a:tc>
                <a:tc>
                  <a:txBody>
                    <a:bodyPr/>
                    <a:lstStyle/>
                    <a:p>
                      <a:pPr algn="ctr" fontAlgn="b"/>
                      <a:r>
                        <a:rPr lang="sv-SE" sz="1400" b="1" i="0" u="none" strike="noStrike" dirty="0">
                          <a:solidFill>
                            <a:schemeClr val="bg1"/>
                          </a:solidFill>
                          <a:effectLst/>
                          <a:latin typeface="Calibri" panose="020F0502020204030204" pitchFamily="34" charset="0"/>
                        </a:rPr>
                        <a:t>2022 Dec</a:t>
                      </a:r>
                    </a:p>
                  </a:txBody>
                  <a:tcPr marL="7912" marR="7912" marT="7912" marB="0" anchor="b"/>
                </a:tc>
                <a:tc>
                  <a:txBody>
                    <a:bodyPr/>
                    <a:lstStyle/>
                    <a:p>
                      <a:pPr algn="ctr" fontAlgn="b"/>
                      <a:r>
                        <a:rPr lang="sv-SE" sz="1400" b="1" i="0" u="none" strike="noStrike" dirty="0">
                          <a:solidFill>
                            <a:schemeClr val="bg1"/>
                          </a:solidFill>
                          <a:effectLst/>
                          <a:latin typeface="Calibri" panose="020F0502020204030204" pitchFamily="34" charset="0"/>
                        </a:rPr>
                        <a:t>2023 Jan</a:t>
                      </a:r>
                    </a:p>
                  </a:txBody>
                  <a:tcPr marL="7912" marR="7912" marT="7912" marB="0" anchor="b"/>
                </a:tc>
                <a:tc>
                  <a:txBody>
                    <a:bodyPr/>
                    <a:lstStyle/>
                    <a:p>
                      <a:pPr algn="ctr" fontAlgn="b"/>
                      <a:r>
                        <a:rPr lang="sv-SE" sz="1400" b="1" i="0" u="none" strike="noStrike" dirty="0">
                          <a:solidFill>
                            <a:schemeClr val="bg1"/>
                          </a:solidFill>
                          <a:effectLst/>
                          <a:latin typeface="Calibri" panose="020F0502020204030204" pitchFamily="34" charset="0"/>
                        </a:rPr>
                        <a:t>2023 Feb</a:t>
                      </a:r>
                    </a:p>
                  </a:txBody>
                  <a:tcPr marL="7912" marR="7912" marT="7912" marB="0" anchor="b"/>
                </a:tc>
                <a:tc>
                  <a:txBody>
                    <a:bodyPr/>
                    <a:lstStyle/>
                    <a:p>
                      <a:pPr algn="ctr" fontAlgn="b"/>
                      <a:r>
                        <a:rPr lang="sv-SE" sz="1400" b="1" i="0" u="none" strike="noStrike" dirty="0">
                          <a:solidFill>
                            <a:schemeClr val="bg1"/>
                          </a:solidFill>
                          <a:effectLst/>
                          <a:latin typeface="Calibri" panose="020F0502020204030204" pitchFamily="34" charset="0"/>
                        </a:rPr>
                        <a:t>2023 Mars</a:t>
                      </a:r>
                    </a:p>
                  </a:txBody>
                  <a:tcPr marL="7912" marR="7912" marT="7912" marB="0" anchor="b"/>
                </a:tc>
                <a:extLst>
                  <a:ext uri="{0D108BD9-81ED-4DB2-BD59-A6C34878D82A}">
                    <a16:rowId xmlns:a16="http://schemas.microsoft.com/office/drawing/2014/main" val="606824346"/>
                  </a:ext>
                </a:extLst>
              </a:tr>
              <a:tr h="214687">
                <a:tc>
                  <a:txBody>
                    <a:bodyPr/>
                    <a:lstStyle/>
                    <a:p>
                      <a:pPr algn="l" fontAlgn="b"/>
                      <a:r>
                        <a:rPr lang="sv-SE" sz="1400" u="none" strike="noStrike" dirty="0">
                          <a:effectLst/>
                        </a:rPr>
                        <a:t>Mölndal</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dirty="0">
                          <a:solidFill>
                            <a:srgbClr val="000000"/>
                          </a:solidFill>
                          <a:effectLst/>
                          <a:latin typeface="Calibri" panose="020F0502020204030204" pitchFamily="34" charset="0"/>
                        </a:rPr>
                        <a:t>130</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134</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130</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121</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109</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117</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133</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136</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124</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125</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140</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120</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124</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120</a:t>
                      </a:r>
                    </a:p>
                  </a:txBody>
                  <a:tcPr marL="9525" marR="9525" marT="9525" marB="0" anchor="b"/>
                </a:tc>
                <a:extLst>
                  <a:ext uri="{0D108BD9-81ED-4DB2-BD59-A6C34878D82A}">
                    <a16:rowId xmlns:a16="http://schemas.microsoft.com/office/drawing/2014/main" val="748299645"/>
                  </a:ext>
                </a:extLst>
              </a:tr>
              <a:tr h="214687">
                <a:tc>
                  <a:txBody>
                    <a:bodyPr/>
                    <a:lstStyle/>
                    <a:p>
                      <a:pPr algn="l" fontAlgn="b"/>
                      <a:r>
                        <a:rPr lang="sv-SE" sz="1400" u="none" strike="noStrike" dirty="0">
                          <a:effectLst/>
                        </a:rPr>
                        <a:t>Orust</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35</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30</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43</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35</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36</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37</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38</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36</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47</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48</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51</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41</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42</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48</a:t>
                      </a:r>
                    </a:p>
                  </a:txBody>
                  <a:tcPr marL="9525" marR="9525" marT="9525" marB="0" anchor="b"/>
                </a:tc>
                <a:extLst>
                  <a:ext uri="{0D108BD9-81ED-4DB2-BD59-A6C34878D82A}">
                    <a16:rowId xmlns:a16="http://schemas.microsoft.com/office/drawing/2014/main" val="1845981146"/>
                  </a:ext>
                </a:extLst>
              </a:tr>
              <a:tr h="214687">
                <a:tc>
                  <a:txBody>
                    <a:bodyPr/>
                    <a:lstStyle/>
                    <a:p>
                      <a:pPr algn="l" fontAlgn="b"/>
                      <a:r>
                        <a:rPr lang="sv-SE" sz="1400" u="none" strike="noStrike" dirty="0">
                          <a:effectLst/>
                        </a:rPr>
                        <a:t>Partille</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79</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86</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56</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86</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62</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77</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67</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76</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70</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82</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87</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60</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46</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63</a:t>
                      </a:r>
                    </a:p>
                  </a:txBody>
                  <a:tcPr marL="9525" marR="9525" marT="9525" marB="0" anchor="b"/>
                </a:tc>
                <a:extLst>
                  <a:ext uri="{0D108BD9-81ED-4DB2-BD59-A6C34878D82A}">
                    <a16:rowId xmlns:a16="http://schemas.microsoft.com/office/drawing/2014/main" val="3209708288"/>
                  </a:ext>
                </a:extLst>
              </a:tr>
              <a:tr h="214687">
                <a:tc>
                  <a:txBody>
                    <a:bodyPr/>
                    <a:lstStyle/>
                    <a:p>
                      <a:pPr algn="l" fontAlgn="b"/>
                      <a:r>
                        <a:rPr lang="sv-SE" sz="1400" u="none" strike="noStrike" dirty="0">
                          <a:effectLst/>
                        </a:rPr>
                        <a:t>Skara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45</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60</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64</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56</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54</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49</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69</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54</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71</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54</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71</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79</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53</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67</a:t>
                      </a:r>
                    </a:p>
                  </a:txBody>
                  <a:tcPr marL="9525" marR="9525" marT="9525" marB="0" anchor="b"/>
                </a:tc>
                <a:extLst>
                  <a:ext uri="{0D108BD9-81ED-4DB2-BD59-A6C34878D82A}">
                    <a16:rowId xmlns:a16="http://schemas.microsoft.com/office/drawing/2014/main" val="424450175"/>
                  </a:ext>
                </a:extLst>
              </a:tr>
              <a:tr h="214687">
                <a:tc>
                  <a:txBody>
                    <a:bodyPr/>
                    <a:lstStyle/>
                    <a:p>
                      <a:pPr algn="l" fontAlgn="b"/>
                      <a:r>
                        <a:rPr lang="sv-SE" sz="1400" u="none" strike="noStrike" dirty="0">
                          <a:effectLst/>
                        </a:rPr>
                        <a:t>Skövde</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156</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194</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177</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172</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139</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128</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165</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141</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162</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164</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167</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192</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162</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180</a:t>
                      </a:r>
                    </a:p>
                  </a:txBody>
                  <a:tcPr marL="9525" marR="9525" marT="9525" marB="0" anchor="b"/>
                </a:tc>
                <a:extLst>
                  <a:ext uri="{0D108BD9-81ED-4DB2-BD59-A6C34878D82A}">
                    <a16:rowId xmlns:a16="http://schemas.microsoft.com/office/drawing/2014/main" val="4248254507"/>
                  </a:ext>
                </a:extLst>
              </a:tr>
              <a:tr h="214687">
                <a:tc>
                  <a:txBody>
                    <a:bodyPr/>
                    <a:lstStyle/>
                    <a:p>
                      <a:pPr algn="l" fontAlgn="b"/>
                      <a:r>
                        <a:rPr lang="sv-SE" sz="1400" u="none" strike="noStrike" dirty="0">
                          <a:effectLst/>
                        </a:rPr>
                        <a:t>Sotenäs</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25</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38</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23</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29</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23</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21</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27</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25</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26</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27</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32</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36</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31</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42</a:t>
                      </a:r>
                    </a:p>
                  </a:txBody>
                  <a:tcPr marL="9525" marR="9525" marT="9525" marB="0" anchor="b"/>
                </a:tc>
                <a:extLst>
                  <a:ext uri="{0D108BD9-81ED-4DB2-BD59-A6C34878D82A}">
                    <a16:rowId xmlns:a16="http://schemas.microsoft.com/office/drawing/2014/main" val="3210520092"/>
                  </a:ext>
                </a:extLst>
              </a:tr>
              <a:tr h="214687">
                <a:tc>
                  <a:txBody>
                    <a:bodyPr/>
                    <a:lstStyle/>
                    <a:p>
                      <a:pPr algn="l" fontAlgn="b"/>
                      <a:r>
                        <a:rPr lang="sv-SE" sz="1400" u="none" strike="noStrike" dirty="0">
                          <a:effectLst/>
                        </a:rPr>
                        <a:t>Stenungsund</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53</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80</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68</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61</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62</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55</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60</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68</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60</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57</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76</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64</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60</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64</a:t>
                      </a:r>
                    </a:p>
                  </a:txBody>
                  <a:tcPr marL="9525" marR="9525" marT="9525" marB="0" anchor="b"/>
                </a:tc>
                <a:extLst>
                  <a:ext uri="{0D108BD9-81ED-4DB2-BD59-A6C34878D82A}">
                    <a16:rowId xmlns:a16="http://schemas.microsoft.com/office/drawing/2014/main" val="3069039900"/>
                  </a:ext>
                </a:extLst>
              </a:tr>
              <a:tr h="214687">
                <a:tc>
                  <a:txBody>
                    <a:bodyPr/>
                    <a:lstStyle/>
                    <a:p>
                      <a:pPr algn="l" fontAlgn="b"/>
                      <a:r>
                        <a:rPr lang="sv-SE" sz="1400" u="none" strike="noStrike" dirty="0">
                          <a:effectLst/>
                        </a:rPr>
                        <a:t>Strömstad</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dirty="0">
                          <a:solidFill>
                            <a:srgbClr val="000000"/>
                          </a:solidFill>
                          <a:effectLst/>
                          <a:latin typeface="Calibri" panose="020F0502020204030204" pitchFamily="34" charset="0"/>
                        </a:rPr>
                        <a:t>30</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25</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29</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35</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29</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28</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41</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22</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28</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20</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31</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33</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32</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27</a:t>
                      </a:r>
                    </a:p>
                  </a:txBody>
                  <a:tcPr marL="9525" marR="9525" marT="9525" marB="0" anchor="b"/>
                </a:tc>
                <a:extLst>
                  <a:ext uri="{0D108BD9-81ED-4DB2-BD59-A6C34878D82A}">
                    <a16:rowId xmlns:a16="http://schemas.microsoft.com/office/drawing/2014/main" val="1196639047"/>
                  </a:ext>
                </a:extLst>
              </a:tr>
              <a:tr h="214687">
                <a:tc>
                  <a:txBody>
                    <a:bodyPr/>
                    <a:lstStyle/>
                    <a:p>
                      <a:pPr algn="l" fontAlgn="b"/>
                      <a:r>
                        <a:rPr lang="sv-SE" sz="1400" u="none" strike="noStrike" dirty="0">
                          <a:effectLst/>
                        </a:rPr>
                        <a:t>Svenljunga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dirty="0">
                          <a:solidFill>
                            <a:srgbClr val="000000"/>
                          </a:solidFill>
                          <a:effectLst/>
                          <a:latin typeface="Calibri" panose="020F0502020204030204" pitchFamily="34" charset="0"/>
                        </a:rPr>
                        <a:t>21</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30</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31</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23</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27</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35</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19</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36</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32</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27</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21</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36</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25</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47</a:t>
                      </a:r>
                    </a:p>
                  </a:txBody>
                  <a:tcPr marL="9525" marR="9525" marT="9525" marB="0" anchor="b"/>
                </a:tc>
                <a:extLst>
                  <a:ext uri="{0D108BD9-81ED-4DB2-BD59-A6C34878D82A}">
                    <a16:rowId xmlns:a16="http://schemas.microsoft.com/office/drawing/2014/main" val="3161440152"/>
                  </a:ext>
                </a:extLst>
              </a:tr>
              <a:tr h="214687">
                <a:tc>
                  <a:txBody>
                    <a:bodyPr/>
                    <a:lstStyle/>
                    <a:p>
                      <a:pPr algn="l" fontAlgn="b"/>
                      <a:r>
                        <a:rPr lang="sv-SE" sz="1400" u="none" strike="noStrike" dirty="0">
                          <a:effectLst/>
                        </a:rPr>
                        <a:t>Tanum</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42</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35</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37</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47</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45</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41</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36</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46</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45</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32</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33</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41</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37</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45</a:t>
                      </a:r>
                    </a:p>
                  </a:txBody>
                  <a:tcPr marL="9525" marR="9525" marT="9525" marB="0" anchor="b"/>
                </a:tc>
                <a:extLst>
                  <a:ext uri="{0D108BD9-81ED-4DB2-BD59-A6C34878D82A}">
                    <a16:rowId xmlns:a16="http://schemas.microsoft.com/office/drawing/2014/main" val="2715459181"/>
                  </a:ext>
                </a:extLst>
              </a:tr>
              <a:tr h="214687">
                <a:tc>
                  <a:txBody>
                    <a:bodyPr/>
                    <a:lstStyle/>
                    <a:p>
                      <a:pPr algn="l" fontAlgn="b"/>
                      <a:r>
                        <a:rPr lang="sv-SE" sz="1400" u="none" strike="noStrike" dirty="0">
                          <a:effectLst/>
                        </a:rPr>
                        <a:t>Tibro</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35</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47</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52</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39</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37</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38</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29</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28</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27</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41</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52</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48</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26</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43</a:t>
                      </a:r>
                    </a:p>
                  </a:txBody>
                  <a:tcPr marL="9525" marR="9525" marT="9525" marB="0" anchor="b"/>
                </a:tc>
                <a:extLst>
                  <a:ext uri="{0D108BD9-81ED-4DB2-BD59-A6C34878D82A}">
                    <a16:rowId xmlns:a16="http://schemas.microsoft.com/office/drawing/2014/main" val="3803826772"/>
                  </a:ext>
                </a:extLst>
              </a:tr>
              <a:tr h="214687">
                <a:tc>
                  <a:txBody>
                    <a:bodyPr/>
                    <a:lstStyle/>
                    <a:p>
                      <a:pPr algn="l" fontAlgn="b"/>
                      <a:r>
                        <a:rPr lang="sv-SE" sz="1400" u="none" strike="noStrike" dirty="0">
                          <a:effectLst/>
                        </a:rPr>
                        <a:t>Tidaholm</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31</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46</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43</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52</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47</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40</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59</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32</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38</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51</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61</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54</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58</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44</a:t>
                      </a:r>
                    </a:p>
                  </a:txBody>
                  <a:tcPr marL="9525" marR="9525" marT="9525" marB="0" anchor="b"/>
                </a:tc>
                <a:extLst>
                  <a:ext uri="{0D108BD9-81ED-4DB2-BD59-A6C34878D82A}">
                    <a16:rowId xmlns:a16="http://schemas.microsoft.com/office/drawing/2014/main" val="1610195000"/>
                  </a:ext>
                </a:extLst>
              </a:tr>
              <a:tr h="214687">
                <a:tc>
                  <a:txBody>
                    <a:bodyPr/>
                    <a:lstStyle/>
                    <a:p>
                      <a:pPr algn="l" fontAlgn="b"/>
                      <a:r>
                        <a:rPr lang="sv-SE" sz="1400" u="none" strike="noStrike" dirty="0">
                          <a:effectLst/>
                        </a:rPr>
                        <a:t>Tjörn</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dirty="0">
                          <a:solidFill>
                            <a:srgbClr val="000000"/>
                          </a:solidFill>
                          <a:effectLst/>
                          <a:latin typeface="Calibri" panose="020F0502020204030204" pitchFamily="34" charset="0"/>
                        </a:rPr>
                        <a:t>36</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45</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42</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42</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39</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37</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33</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42</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44</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37</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43</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38</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55</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40</a:t>
                      </a:r>
                    </a:p>
                  </a:txBody>
                  <a:tcPr marL="9525" marR="9525" marT="9525" marB="0" anchor="b"/>
                </a:tc>
                <a:extLst>
                  <a:ext uri="{0D108BD9-81ED-4DB2-BD59-A6C34878D82A}">
                    <a16:rowId xmlns:a16="http://schemas.microsoft.com/office/drawing/2014/main" val="1951873254"/>
                  </a:ext>
                </a:extLst>
              </a:tr>
              <a:tr h="214687">
                <a:tc>
                  <a:txBody>
                    <a:bodyPr/>
                    <a:lstStyle/>
                    <a:p>
                      <a:pPr algn="l" fontAlgn="b"/>
                      <a:r>
                        <a:rPr lang="sv-SE" sz="1400" u="none" strike="noStrike" dirty="0">
                          <a:effectLst/>
                        </a:rPr>
                        <a:t>Tranemo</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dirty="0">
                          <a:solidFill>
                            <a:srgbClr val="000000"/>
                          </a:solidFill>
                          <a:effectLst/>
                          <a:latin typeface="Calibri" panose="020F0502020204030204" pitchFamily="34" charset="0"/>
                        </a:rPr>
                        <a:t>34</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29</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36</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25</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36</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30</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38</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31</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21</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29</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40</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37</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30</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28</a:t>
                      </a:r>
                    </a:p>
                  </a:txBody>
                  <a:tcPr marL="9525" marR="9525" marT="9525" marB="0" anchor="b"/>
                </a:tc>
                <a:extLst>
                  <a:ext uri="{0D108BD9-81ED-4DB2-BD59-A6C34878D82A}">
                    <a16:rowId xmlns:a16="http://schemas.microsoft.com/office/drawing/2014/main" val="88406803"/>
                  </a:ext>
                </a:extLst>
              </a:tr>
              <a:tr h="214687">
                <a:tc>
                  <a:txBody>
                    <a:bodyPr/>
                    <a:lstStyle/>
                    <a:p>
                      <a:pPr algn="l" fontAlgn="b"/>
                      <a:r>
                        <a:rPr lang="sv-SE" sz="1400" u="none" strike="noStrike" dirty="0">
                          <a:effectLst/>
                        </a:rPr>
                        <a:t>Trollhättan</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118</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139</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157</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126</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137</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146</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147</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140</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149</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135</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152</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151</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134</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149</a:t>
                      </a:r>
                    </a:p>
                  </a:txBody>
                  <a:tcPr marL="9525" marR="9525" marT="9525" marB="0" anchor="b"/>
                </a:tc>
                <a:extLst>
                  <a:ext uri="{0D108BD9-81ED-4DB2-BD59-A6C34878D82A}">
                    <a16:rowId xmlns:a16="http://schemas.microsoft.com/office/drawing/2014/main" val="3071094052"/>
                  </a:ext>
                </a:extLst>
              </a:tr>
              <a:tr h="214687">
                <a:tc>
                  <a:txBody>
                    <a:bodyPr/>
                    <a:lstStyle/>
                    <a:p>
                      <a:pPr algn="l" fontAlgn="b"/>
                      <a:r>
                        <a:rPr lang="sv-SE" sz="1400" u="none" strike="noStrike" dirty="0">
                          <a:effectLst/>
                        </a:rPr>
                        <a:t>Töreboda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dirty="0">
                          <a:solidFill>
                            <a:srgbClr val="000000"/>
                          </a:solidFill>
                          <a:effectLst/>
                          <a:latin typeface="Calibri" panose="020F0502020204030204" pitchFamily="34" charset="0"/>
                        </a:rPr>
                        <a:t>32</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39</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26</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33</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20</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21</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33</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28</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44</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39</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46</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26</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28</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42</a:t>
                      </a:r>
                    </a:p>
                  </a:txBody>
                  <a:tcPr marL="9525" marR="9525" marT="9525" marB="0" anchor="b"/>
                </a:tc>
                <a:extLst>
                  <a:ext uri="{0D108BD9-81ED-4DB2-BD59-A6C34878D82A}">
                    <a16:rowId xmlns:a16="http://schemas.microsoft.com/office/drawing/2014/main" val="4095671191"/>
                  </a:ext>
                </a:extLst>
              </a:tr>
              <a:tr h="214687">
                <a:tc>
                  <a:txBody>
                    <a:bodyPr/>
                    <a:lstStyle/>
                    <a:p>
                      <a:pPr algn="l" fontAlgn="b"/>
                      <a:r>
                        <a:rPr lang="sv-SE" sz="1400" u="none" strike="noStrike" dirty="0">
                          <a:effectLst/>
                        </a:rPr>
                        <a:t>Uddevalla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dirty="0">
                          <a:solidFill>
                            <a:srgbClr val="000000"/>
                          </a:solidFill>
                          <a:effectLst/>
                          <a:latin typeface="Calibri" panose="020F0502020204030204" pitchFamily="34" charset="0"/>
                        </a:rPr>
                        <a:t>150</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160</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144</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144</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148</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135</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127</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142</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141</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150</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167</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181</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151</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162</a:t>
                      </a:r>
                    </a:p>
                  </a:txBody>
                  <a:tcPr marL="9525" marR="9525" marT="9525" marB="0" anchor="b"/>
                </a:tc>
                <a:extLst>
                  <a:ext uri="{0D108BD9-81ED-4DB2-BD59-A6C34878D82A}">
                    <a16:rowId xmlns:a16="http://schemas.microsoft.com/office/drawing/2014/main" val="1686662806"/>
                  </a:ext>
                </a:extLst>
              </a:tr>
              <a:tr h="214687">
                <a:tc>
                  <a:txBody>
                    <a:bodyPr/>
                    <a:lstStyle/>
                    <a:p>
                      <a:pPr algn="l" fontAlgn="b"/>
                      <a:r>
                        <a:rPr lang="sv-SE" sz="1400" u="none" strike="noStrike" dirty="0">
                          <a:effectLst/>
                        </a:rPr>
                        <a:t>Ulricehamn</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69</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81</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77</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68</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88</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77</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64</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90</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81</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79</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84</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76</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67</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68</a:t>
                      </a:r>
                    </a:p>
                  </a:txBody>
                  <a:tcPr marL="9525" marR="9525" marT="9525" marB="0" anchor="b"/>
                </a:tc>
                <a:extLst>
                  <a:ext uri="{0D108BD9-81ED-4DB2-BD59-A6C34878D82A}">
                    <a16:rowId xmlns:a16="http://schemas.microsoft.com/office/drawing/2014/main" val="1867758871"/>
                  </a:ext>
                </a:extLst>
              </a:tr>
              <a:tr h="214687">
                <a:tc>
                  <a:txBody>
                    <a:bodyPr/>
                    <a:lstStyle/>
                    <a:p>
                      <a:pPr algn="l" fontAlgn="b"/>
                      <a:r>
                        <a:rPr lang="sv-SE" sz="1400" u="none" strike="noStrike" dirty="0">
                          <a:effectLst/>
                        </a:rPr>
                        <a:t>Vara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dirty="0">
                          <a:solidFill>
                            <a:srgbClr val="000000"/>
                          </a:solidFill>
                          <a:effectLst/>
                          <a:latin typeface="Calibri" panose="020F0502020204030204" pitchFamily="34" charset="0"/>
                        </a:rPr>
                        <a:t>48</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54</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48</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58</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48</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44</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48</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51</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35</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52</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49</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61</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46</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55</a:t>
                      </a:r>
                    </a:p>
                  </a:txBody>
                  <a:tcPr marL="9525" marR="9525" marT="9525" marB="0" anchor="b"/>
                </a:tc>
                <a:extLst>
                  <a:ext uri="{0D108BD9-81ED-4DB2-BD59-A6C34878D82A}">
                    <a16:rowId xmlns:a16="http://schemas.microsoft.com/office/drawing/2014/main" val="1401030626"/>
                  </a:ext>
                </a:extLst>
              </a:tr>
              <a:tr h="214687">
                <a:tc>
                  <a:txBody>
                    <a:bodyPr/>
                    <a:lstStyle/>
                    <a:p>
                      <a:pPr algn="l" fontAlgn="b"/>
                      <a:r>
                        <a:rPr lang="sv-SE" sz="1400" u="none" strike="noStrike" dirty="0">
                          <a:effectLst/>
                        </a:rPr>
                        <a:t>Vårgårda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26</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25</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35</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34</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26</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34</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27</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21</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33</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30</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47</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44</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20</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38</a:t>
                      </a:r>
                    </a:p>
                  </a:txBody>
                  <a:tcPr marL="9525" marR="9525" marT="9525" marB="0" anchor="b"/>
                </a:tc>
                <a:extLst>
                  <a:ext uri="{0D108BD9-81ED-4DB2-BD59-A6C34878D82A}">
                    <a16:rowId xmlns:a16="http://schemas.microsoft.com/office/drawing/2014/main" val="2054303113"/>
                  </a:ext>
                </a:extLst>
              </a:tr>
              <a:tr h="214687">
                <a:tc>
                  <a:txBody>
                    <a:bodyPr/>
                    <a:lstStyle/>
                    <a:p>
                      <a:pPr algn="l" fontAlgn="b"/>
                      <a:r>
                        <a:rPr lang="sv-SE" sz="1400" u="none" strike="noStrike" dirty="0">
                          <a:effectLst/>
                        </a:rPr>
                        <a:t>Vänersborg</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115</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138</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108</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106</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96</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94</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94</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105</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122</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133</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108</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131</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94</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104</a:t>
                      </a:r>
                    </a:p>
                  </a:txBody>
                  <a:tcPr marL="9525" marR="9525" marT="9525" marB="0" anchor="b"/>
                </a:tc>
                <a:extLst>
                  <a:ext uri="{0D108BD9-81ED-4DB2-BD59-A6C34878D82A}">
                    <a16:rowId xmlns:a16="http://schemas.microsoft.com/office/drawing/2014/main" val="4185723311"/>
                  </a:ext>
                </a:extLst>
              </a:tr>
              <a:tr h="257434">
                <a:tc>
                  <a:txBody>
                    <a:bodyPr/>
                    <a:lstStyle/>
                    <a:p>
                      <a:pPr algn="l" fontAlgn="b"/>
                      <a:r>
                        <a:rPr lang="sv-SE" sz="1200" u="none" strike="noStrike" dirty="0">
                          <a:effectLst/>
                        </a:rPr>
                        <a:t>X Fiktiv kommun</a:t>
                      </a:r>
                      <a:endParaRPr lang="sv-SE" sz="12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dirty="0">
                          <a:solidFill>
                            <a:srgbClr val="000000"/>
                          </a:solidFill>
                          <a:effectLst/>
                          <a:latin typeface="Calibri" panose="020F0502020204030204" pitchFamily="34" charset="0"/>
                        </a:rPr>
                        <a:t>67</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52</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64</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104</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67</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59</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65</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53</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56</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68</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64</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67</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66</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53</a:t>
                      </a:r>
                    </a:p>
                  </a:txBody>
                  <a:tcPr marL="9525" marR="9525" marT="9525" marB="0" anchor="b"/>
                </a:tc>
                <a:extLst>
                  <a:ext uri="{0D108BD9-81ED-4DB2-BD59-A6C34878D82A}">
                    <a16:rowId xmlns:a16="http://schemas.microsoft.com/office/drawing/2014/main" val="196645448"/>
                  </a:ext>
                </a:extLst>
              </a:tr>
              <a:tr h="257434">
                <a:tc>
                  <a:txBody>
                    <a:bodyPr/>
                    <a:lstStyle/>
                    <a:p>
                      <a:pPr algn="l" fontAlgn="b"/>
                      <a:r>
                        <a:rPr lang="sv-SE" sz="1200" u="none" strike="noStrike" dirty="0">
                          <a:effectLst/>
                        </a:rPr>
                        <a:t>X Ingen kommun </a:t>
                      </a:r>
                      <a:endParaRPr lang="sv-SE" sz="12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dirty="0">
                          <a:solidFill>
                            <a:srgbClr val="000000"/>
                          </a:solidFill>
                          <a:effectLst/>
                          <a:latin typeface="Calibri" panose="020F0502020204030204" pitchFamily="34" charset="0"/>
                        </a:rPr>
                        <a:t>60</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90</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87</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81</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67</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86</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91</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91</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85</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85</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98</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94</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106</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142</a:t>
                      </a:r>
                    </a:p>
                  </a:txBody>
                  <a:tcPr marL="9525" marR="9525" marT="9525" marB="0" anchor="b"/>
                </a:tc>
                <a:extLst>
                  <a:ext uri="{0D108BD9-81ED-4DB2-BD59-A6C34878D82A}">
                    <a16:rowId xmlns:a16="http://schemas.microsoft.com/office/drawing/2014/main" val="1869652504"/>
                  </a:ext>
                </a:extLst>
              </a:tr>
              <a:tr h="214687">
                <a:tc>
                  <a:txBody>
                    <a:bodyPr/>
                    <a:lstStyle/>
                    <a:p>
                      <a:pPr algn="l" fontAlgn="b"/>
                      <a:r>
                        <a:rPr lang="sv-SE" sz="1400" u="none" strike="noStrike" dirty="0">
                          <a:effectLst/>
                        </a:rPr>
                        <a:t>Åmål</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dirty="0">
                          <a:solidFill>
                            <a:srgbClr val="000000"/>
                          </a:solidFill>
                          <a:effectLst/>
                          <a:latin typeface="Calibri" panose="020F0502020204030204" pitchFamily="34" charset="0"/>
                        </a:rPr>
                        <a:t>31</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48</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30</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52</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46</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33</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42</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47</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49</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42</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48</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36</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54</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52</a:t>
                      </a:r>
                    </a:p>
                  </a:txBody>
                  <a:tcPr marL="9525" marR="9525" marT="9525" marB="0" anchor="b"/>
                </a:tc>
                <a:extLst>
                  <a:ext uri="{0D108BD9-81ED-4DB2-BD59-A6C34878D82A}">
                    <a16:rowId xmlns:a16="http://schemas.microsoft.com/office/drawing/2014/main" val="1509179398"/>
                  </a:ext>
                </a:extLst>
              </a:tr>
              <a:tr h="214687">
                <a:tc>
                  <a:txBody>
                    <a:bodyPr/>
                    <a:lstStyle/>
                    <a:p>
                      <a:pPr algn="l" fontAlgn="b"/>
                      <a:r>
                        <a:rPr lang="sv-SE" sz="1400" u="none" strike="noStrike" dirty="0">
                          <a:effectLst/>
                        </a:rPr>
                        <a:t>Öckerö</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dirty="0">
                          <a:solidFill>
                            <a:srgbClr val="000000"/>
                          </a:solidFill>
                          <a:effectLst/>
                          <a:latin typeface="Calibri" panose="020F0502020204030204" pitchFamily="34" charset="0"/>
                        </a:rPr>
                        <a:t>24</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19</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34</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32</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25</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20</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29</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35</a:t>
                      </a:r>
                    </a:p>
                  </a:txBody>
                  <a:tcPr marL="9525" marR="9525" marT="9525" marB="0" anchor="b"/>
                </a:tc>
                <a:tc>
                  <a:txBody>
                    <a:bodyPr/>
                    <a:lstStyle/>
                    <a:p>
                      <a:pPr algn="r" fontAlgn="b"/>
                      <a:r>
                        <a:rPr lang="sv-SE" sz="1400" b="0" i="0" u="none" strike="noStrike" dirty="0">
                          <a:solidFill>
                            <a:srgbClr val="000000"/>
                          </a:solidFill>
                          <a:effectLst/>
                          <a:latin typeface="Calibri" panose="020F0502020204030204" pitchFamily="34" charset="0"/>
                        </a:rPr>
                        <a:t>30</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20</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29</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24</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19</a:t>
                      </a:r>
                    </a:p>
                  </a:txBody>
                  <a:tcPr marL="9525" marR="9525" marT="9525" marB="0" anchor="b"/>
                </a:tc>
                <a:tc>
                  <a:txBody>
                    <a:bodyPr/>
                    <a:lstStyle/>
                    <a:p>
                      <a:pPr algn="r" fontAlgn="b"/>
                      <a:r>
                        <a:rPr lang="sv-SE" sz="1400" b="0" i="0" u="none" strike="noStrike">
                          <a:solidFill>
                            <a:srgbClr val="000000"/>
                          </a:solidFill>
                          <a:effectLst/>
                          <a:latin typeface="Calibri" panose="020F0502020204030204" pitchFamily="34" charset="0"/>
                        </a:rPr>
                        <a:t>31</a:t>
                      </a:r>
                    </a:p>
                  </a:txBody>
                  <a:tcPr marL="9525" marR="9525" marT="9525" marB="0" anchor="b"/>
                </a:tc>
                <a:extLst>
                  <a:ext uri="{0D108BD9-81ED-4DB2-BD59-A6C34878D82A}">
                    <a16:rowId xmlns:a16="http://schemas.microsoft.com/office/drawing/2014/main" val="225473092"/>
                  </a:ext>
                </a:extLst>
              </a:tr>
              <a:tr h="299430">
                <a:tc>
                  <a:txBody>
                    <a:bodyPr/>
                    <a:lstStyle/>
                    <a:p>
                      <a:pPr algn="l" fontAlgn="b"/>
                      <a:r>
                        <a:rPr lang="sv-SE" sz="1400" b="1" i="0" u="none" strike="noStrike" dirty="0">
                          <a:solidFill>
                            <a:srgbClr val="000000"/>
                          </a:solidFill>
                          <a:effectLst/>
                          <a:latin typeface="Calibri" panose="020F0502020204030204" pitchFamily="34" charset="0"/>
                        </a:rPr>
                        <a:t>Totalt regionen</a:t>
                      </a:r>
                    </a:p>
                  </a:txBody>
                  <a:tcPr marL="7912" marR="7912" marT="7912" marB="0" anchor="b"/>
                </a:tc>
                <a:tc>
                  <a:txBody>
                    <a:bodyPr/>
                    <a:lstStyle/>
                    <a:p>
                      <a:pPr algn="r" fontAlgn="b"/>
                      <a:r>
                        <a:rPr lang="sv-SE" sz="1400" b="1" i="0" u="none" strike="noStrike" dirty="0">
                          <a:solidFill>
                            <a:srgbClr val="000000"/>
                          </a:solidFill>
                          <a:effectLst/>
                          <a:latin typeface="Calibri" panose="020F0502020204030204" pitchFamily="34" charset="0"/>
                        </a:rPr>
                        <a:t>4 055</a:t>
                      </a:r>
                    </a:p>
                  </a:txBody>
                  <a:tcPr marL="9525" marR="9525" marT="9525" marB="0" anchor="b"/>
                </a:tc>
                <a:tc>
                  <a:txBody>
                    <a:bodyPr/>
                    <a:lstStyle/>
                    <a:p>
                      <a:pPr algn="r" fontAlgn="b"/>
                      <a:r>
                        <a:rPr lang="sv-SE" sz="1400" b="1" i="0" u="none" strike="noStrike" dirty="0">
                          <a:solidFill>
                            <a:srgbClr val="000000"/>
                          </a:solidFill>
                          <a:effectLst/>
                          <a:latin typeface="Calibri" panose="020F0502020204030204" pitchFamily="34" charset="0"/>
                        </a:rPr>
                        <a:t>4 482</a:t>
                      </a:r>
                    </a:p>
                  </a:txBody>
                  <a:tcPr marL="9525" marR="9525" marT="9525" marB="0" anchor="b"/>
                </a:tc>
                <a:tc>
                  <a:txBody>
                    <a:bodyPr/>
                    <a:lstStyle/>
                    <a:p>
                      <a:pPr algn="r" fontAlgn="b"/>
                      <a:r>
                        <a:rPr lang="sv-SE" sz="1400" b="1" i="0" u="none" strike="noStrike" dirty="0">
                          <a:solidFill>
                            <a:srgbClr val="000000"/>
                          </a:solidFill>
                          <a:effectLst/>
                          <a:latin typeface="Calibri" panose="020F0502020204030204" pitchFamily="34" charset="0"/>
                        </a:rPr>
                        <a:t>4 293</a:t>
                      </a:r>
                    </a:p>
                  </a:txBody>
                  <a:tcPr marL="9525" marR="9525" marT="9525" marB="0" anchor="b"/>
                </a:tc>
                <a:tc>
                  <a:txBody>
                    <a:bodyPr/>
                    <a:lstStyle/>
                    <a:p>
                      <a:pPr algn="r" fontAlgn="b"/>
                      <a:r>
                        <a:rPr lang="sv-SE" sz="1400" b="1" i="0" u="none" strike="noStrike" dirty="0">
                          <a:solidFill>
                            <a:srgbClr val="000000"/>
                          </a:solidFill>
                          <a:effectLst/>
                          <a:latin typeface="Calibri" panose="020F0502020204030204" pitchFamily="34" charset="0"/>
                        </a:rPr>
                        <a:t>4 372</a:t>
                      </a:r>
                    </a:p>
                  </a:txBody>
                  <a:tcPr marL="9525" marR="9525" marT="9525" marB="0" anchor="b"/>
                </a:tc>
                <a:tc>
                  <a:txBody>
                    <a:bodyPr/>
                    <a:lstStyle/>
                    <a:p>
                      <a:pPr algn="r" fontAlgn="b"/>
                      <a:r>
                        <a:rPr lang="sv-SE" sz="1400" b="1" i="0" u="none" strike="noStrike" dirty="0">
                          <a:solidFill>
                            <a:srgbClr val="000000"/>
                          </a:solidFill>
                          <a:effectLst/>
                          <a:latin typeface="Calibri" panose="020F0502020204030204" pitchFamily="34" charset="0"/>
                        </a:rPr>
                        <a:t>3 984</a:t>
                      </a:r>
                    </a:p>
                  </a:txBody>
                  <a:tcPr marL="9525" marR="9525" marT="9525" marB="0" anchor="b"/>
                </a:tc>
                <a:tc>
                  <a:txBody>
                    <a:bodyPr/>
                    <a:lstStyle/>
                    <a:p>
                      <a:pPr algn="r" fontAlgn="b"/>
                      <a:r>
                        <a:rPr lang="sv-SE" sz="1400" b="1" i="0" u="none" strike="noStrike" dirty="0">
                          <a:solidFill>
                            <a:srgbClr val="000000"/>
                          </a:solidFill>
                          <a:effectLst/>
                          <a:latin typeface="Calibri" panose="020F0502020204030204" pitchFamily="34" charset="0"/>
                        </a:rPr>
                        <a:t>3 806</a:t>
                      </a:r>
                    </a:p>
                  </a:txBody>
                  <a:tcPr marL="9525" marR="9525" marT="9525" marB="0" anchor="b"/>
                </a:tc>
                <a:tc>
                  <a:txBody>
                    <a:bodyPr/>
                    <a:lstStyle/>
                    <a:p>
                      <a:pPr algn="r" fontAlgn="b"/>
                      <a:r>
                        <a:rPr lang="sv-SE" sz="1400" b="1" i="0" u="none" strike="noStrike" dirty="0">
                          <a:solidFill>
                            <a:srgbClr val="000000"/>
                          </a:solidFill>
                          <a:effectLst/>
                          <a:latin typeface="Calibri" panose="020F0502020204030204" pitchFamily="34" charset="0"/>
                        </a:rPr>
                        <a:t>4 159</a:t>
                      </a:r>
                    </a:p>
                  </a:txBody>
                  <a:tcPr marL="9525" marR="9525" marT="9525" marB="0" anchor="b"/>
                </a:tc>
                <a:tc>
                  <a:txBody>
                    <a:bodyPr/>
                    <a:lstStyle/>
                    <a:p>
                      <a:pPr algn="r" fontAlgn="b"/>
                      <a:r>
                        <a:rPr lang="sv-SE" sz="1400" b="1" i="0" u="none" strike="noStrike" dirty="0">
                          <a:solidFill>
                            <a:srgbClr val="000000"/>
                          </a:solidFill>
                          <a:effectLst/>
                          <a:latin typeface="Calibri" panose="020F0502020204030204" pitchFamily="34" charset="0"/>
                        </a:rPr>
                        <a:t>4 262</a:t>
                      </a:r>
                    </a:p>
                  </a:txBody>
                  <a:tcPr marL="9525" marR="9525" marT="9525" marB="0" anchor="b"/>
                </a:tc>
                <a:tc>
                  <a:txBody>
                    <a:bodyPr/>
                    <a:lstStyle/>
                    <a:p>
                      <a:pPr algn="r" fontAlgn="b"/>
                      <a:r>
                        <a:rPr lang="sv-SE" sz="1400" b="1" i="0" u="none" strike="noStrike" dirty="0">
                          <a:solidFill>
                            <a:srgbClr val="000000"/>
                          </a:solidFill>
                          <a:effectLst/>
                          <a:latin typeface="Calibri" panose="020F0502020204030204" pitchFamily="34" charset="0"/>
                        </a:rPr>
                        <a:t>4 326</a:t>
                      </a:r>
                    </a:p>
                  </a:txBody>
                  <a:tcPr marL="9525" marR="9525" marT="9525" marB="0" anchor="b"/>
                </a:tc>
                <a:tc>
                  <a:txBody>
                    <a:bodyPr/>
                    <a:lstStyle/>
                    <a:p>
                      <a:pPr algn="r" fontAlgn="b"/>
                      <a:r>
                        <a:rPr lang="sv-SE" sz="1400" b="1" i="0" u="none" strike="noStrike" dirty="0">
                          <a:solidFill>
                            <a:srgbClr val="000000"/>
                          </a:solidFill>
                          <a:effectLst/>
                          <a:latin typeface="Calibri" panose="020F0502020204030204" pitchFamily="34" charset="0"/>
                        </a:rPr>
                        <a:t>4 338</a:t>
                      </a:r>
                    </a:p>
                  </a:txBody>
                  <a:tcPr marL="9525" marR="9525" marT="9525" marB="0" anchor="b"/>
                </a:tc>
                <a:tc>
                  <a:txBody>
                    <a:bodyPr/>
                    <a:lstStyle/>
                    <a:p>
                      <a:pPr algn="r" fontAlgn="b"/>
                      <a:r>
                        <a:rPr lang="sv-SE" sz="1400" b="1" i="0" u="none" strike="noStrike" dirty="0">
                          <a:solidFill>
                            <a:srgbClr val="000000"/>
                          </a:solidFill>
                          <a:effectLst/>
                          <a:latin typeface="Calibri" panose="020F0502020204030204" pitchFamily="34" charset="0"/>
                        </a:rPr>
                        <a:t>4 512</a:t>
                      </a:r>
                    </a:p>
                  </a:txBody>
                  <a:tcPr marL="9525" marR="9525" marT="9525" marB="0" anchor="b"/>
                </a:tc>
                <a:tc>
                  <a:txBody>
                    <a:bodyPr/>
                    <a:lstStyle/>
                    <a:p>
                      <a:pPr algn="r" fontAlgn="b"/>
                      <a:r>
                        <a:rPr lang="sv-SE" sz="1400" b="1" i="0" u="none" strike="noStrike" dirty="0">
                          <a:solidFill>
                            <a:srgbClr val="000000"/>
                          </a:solidFill>
                          <a:effectLst/>
                          <a:latin typeface="Calibri" panose="020F0502020204030204" pitchFamily="34" charset="0"/>
                        </a:rPr>
                        <a:t>4 625</a:t>
                      </a:r>
                    </a:p>
                  </a:txBody>
                  <a:tcPr marL="9525" marR="9525" marT="9525" marB="0" anchor="b"/>
                </a:tc>
                <a:tc>
                  <a:txBody>
                    <a:bodyPr/>
                    <a:lstStyle/>
                    <a:p>
                      <a:pPr algn="r" fontAlgn="b"/>
                      <a:r>
                        <a:rPr lang="sv-SE" sz="1400" b="1" i="0" u="none" strike="noStrike" dirty="0">
                          <a:solidFill>
                            <a:srgbClr val="000000"/>
                          </a:solidFill>
                          <a:effectLst/>
                          <a:latin typeface="Calibri" panose="020F0502020204030204" pitchFamily="34" charset="0"/>
                        </a:rPr>
                        <a:t>4 000</a:t>
                      </a:r>
                    </a:p>
                  </a:txBody>
                  <a:tcPr marL="9525" marR="9525" marT="9525" marB="0" anchor="b"/>
                </a:tc>
                <a:tc>
                  <a:txBody>
                    <a:bodyPr/>
                    <a:lstStyle/>
                    <a:p>
                      <a:pPr algn="r" fontAlgn="b"/>
                      <a:r>
                        <a:rPr lang="sv-SE" sz="1400" b="1" i="0" u="none" strike="noStrike" dirty="0">
                          <a:solidFill>
                            <a:srgbClr val="000000"/>
                          </a:solidFill>
                          <a:effectLst/>
                          <a:latin typeface="Calibri" panose="020F0502020204030204" pitchFamily="34" charset="0"/>
                        </a:rPr>
                        <a:t>4 486</a:t>
                      </a:r>
                    </a:p>
                  </a:txBody>
                  <a:tcPr marL="9525" marR="9525" marT="9525" marB="0" anchor="b"/>
                </a:tc>
                <a:extLst>
                  <a:ext uri="{0D108BD9-81ED-4DB2-BD59-A6C34878D82A}">
                    <a16:rowId xmlns:a16="http://schemas.microsoft.com/office/drawing/2014/main" val="837153145"/>
                  </a:ext>
                </a:extLst>
              </a:tr>
            </a:tbl>
          </a:graphicData>
        </a:graphic>
      </p:graphicFrame>
      <p:sp>
        <p:nvSpPr>
          <p:cNvPr id="11" name="Rubrik 1">
            <a:extLst>
              <a:ext uri="{FF2B5EF4-FFF2-40B4-BE49-F238E27FC236}">
                <a16:creationId xmlns:a16="http://schemas.microsoft.com/office/drawing/2014/main" id="{92471250-72E3-44B4-9096-3506AAEF12D8}"/>
              </a:ext>
            </a:extLst>
          </p:cNvPr>
          <p:cNvSpPr>
            <a:spLocks noGrp="1"/>
          </p:cNvSpPr>
          <p:nvPr>
            <p:ph type="title"/>
          </p:nvPr>
        </p:nvSpPr>
        <p:spPr>
          <a:xfrm>
            <a:off x="18000" y="-91904"/>
            <a:ext cx="10515600" cy="648000"/>
          </a:xfrm>
        </p:spPr>
        <p:txBody>
          <a:bodyPr>
            <a:normAutofit fontScale="90000"/>
          </a:bodyPr>
          <a:lstStyle/>
          <a:p>
            <a:r>
              <a:rPr lang="sv-SE" sz="3600" dirty="0">
                <a:latin typeface="Calibri" panose="020F0502020204030204" pitchFamily="34" charset="0"/>
                <a:ea typeface="Calibri" panose="020F0502020204030204" pitchFamily="34" charset="0"/>
                <a:cs typeface="Times New Roman" panose="02020603050405020304" pitchFamily="18" charset="0"/>
              </a:rPr>
              <a:t>Antal inskrivningsmeddelanden i SAMSA – per kommun (2)</a:t>
            </a:r>
            <a:endParaRPr lang="sv-SE" dirty="0"/>
          </a:p>
        </p:txBody>
      </p:sp>
    </p:spTree>
    <p:extLst>
      <p:ext uri="{BB962C8B-B14F-4D97-AF65-F5344CB8AC3E}">
        <p14:creationId xmlns:p14="http://schemas.microsoft.com/office/powerpoint/2010/main" val="21097688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ruta 3" descr="Andel avslutade slutenvårdsärenden i SAMSA&#10;utan att utskrivningsklar eller utskrivningsmeddelande skickats&#10;april-april&#10;För april 2021 är andelen 12%&#10;">
            <a:extLst>
              <a:ext uri="{FF2B5EF4-FFF2-40B4-BE49-F238E27FC236}">
                <a16:creationId xmlns:a16="http://schemas.microsoft.com/office/drawing/2014/main" id="{D7051130-B99A-4086-ACE8-06FC0C05B11A}"/>
              </a:ext>
            </a:extLst>
          </p:cNvPr>
          <p:cNvSpPr txBox="1"/>
          <p:nvPr/>
        </p:nvSpPr>
        <p:spPr>
          <a:xfrm>
            <a:off x="2782678" y="6041863"/>
            <a:ext cx="9409322" cy="276999"/>
          </a:xfrm>
          <a:prstGeom prst="rect">
            <a:avLst/>
          </a:prstGeom>
          <a:noFill/>
        </p:spPr>
        <p:txBody>
          <a:bodyPr wrap="square" rtlCol="0">
            <a:spAutoFit/>
          </a:bodyPr>
          <a:lstStyle/>
          <a:p>
            <a:r>
              <a:rPr lang="sv-SE" sz="1200" dirty="0"/>
              <a:t>Orsaken kan t.ex. vara bristande följsamhet till processen, den enskilde har tagit tillbaka sitt samtycke eller har avlidit.</a:t>
            </a:r>
            <a:endParaRPr lang="sv-SE" sz="1200" dirty="0">
              <a:solidFill>
                <a:srgbClr val="FF0000"/>
              </a:solidFill>
            </a:endParaRPr>
          </a:p>
        </p:txBody>
      </p:sp>
      <p:sp>
        <p:nvSpPr>
          <p:cNvPr id="2" name="Rubrik 1" descr="Stapeldiagram&#10;Andel avslutade slutenvårdsärenden i SAMSA&#10;utan att utskrivningsklar eller utskrivningsmeddelande skickats&#10;januari-oktober&#10;För oktober 2020 är andelen 10%">
            <a:extLst>
              <a:ext uri="{FF2B5EF4-FFF2-40B4-BE49-F238E27FC236}">
                <a16:creationId xmlns:a16="http://schemas.microsoft.com/office/drawing/2014/main" id="{2B3C84FE-D2D9-40F5-99EB-94E8B7DC1DDD}"/>
              </a:ext>
            </a:extLst>
          </p:cNvPr>
          <p:cNvSpPr>
            <a:spLocks noGrp="1"/>
          </p:cNvSpPr>
          <p:nvPr>
            <p:ph type="title"/>
          </p:nvPr>
        </p:nvSpPr>
        <p:spPr/>
        <p:txBody>
          <a:bodyPr>
            <a:normAutofit fontScale="90000"/>
          </a:bodyPr>
          <a:lstStyle/>
          <a:p>
            <a:pPr algn="ctr"/>
            <a:r>
              <a:rPr lang="sv-SE" sz="3600" dirty="0"/>
              <a:t>Andel avslutade slutenvårdsärenden i SAMSA</a:t>
            </a:r>
            <a:br>
              <a:rPr lang="sv-SE" sz="3600" dirty="0"/>
            </a:br>
            <a:r>
              <a:rPr lang="sv-SE" sz="3600" dirty="0"/>
              <a:t>utan att utskrivningsklar eller utskrivningsmeddelande skickats</a:t>
            </a:r>
            <a:br>
              <a:rPr lang="sv-SE" dirty="0"/>
            </a:br>
            <a:endParaRPr lang="sv-SE" dirty="0"/>
          </a:p>
        </p:txBody>
      </p:sp>
      <p:graphicFrame>
        <p:nvGraphicFramePr>
          <p:cNvPr id="6" name="Diagram 5" descr="Stapeldiagram&#10;Andel avslutade slutenvårdsärenden i SAMSA&#10;utan att utskrivningsklar eller utskrivningsmeddelande skickats&#10;januari-december&#10;För mars  2021 är andelen 11%&#10;">
            <a:extLst>
              <a:ext uri="{FF2B5EF4-FFF2-40B4-BE49-F238E27FC236}">
                <a16:creationId xmlns:a16="http://schemas.microsoft.com/office/drawing/2014/main" id="{E7F4D77A-7899-4914-A86E-5B0B055AAFCF}"/>
              </a:ext>
            </a:extLst>
          </p:cNvPr>
          <p:cNvGraphicFramePr>
            <a:graphicFrameLocks/>
          </p:cNvGraphicFramePr>
          <p:nvPr>
            <p:extLst>
              <p:ext uri="{D42A27DB-BD31-4B8C-83A1-F6EECF244321}">
                <p14:modId xmlns:p14="http://schemas.microsoft.com/office/powerpoint/2010/main" val="111388956"/>
              </p:ext>
            </p:extLst>
          </p:nvPr>
        </p:nvGraphicFramePr>
        <p:xfrm>
          <a:off x="2197618" y="1690688"/>
          <a:ext cx="8581218" cy="465434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Diagram 4" descr="Stapeldiagram &#10;Andel avslutade slutenvårdsärenden i SAMSA &#10;utan att utskrivningsklar eller utskrivningsmeddelande skickats &#10;februari 2022- mars 2023 &#10;För mars 2023 är andelen 10%">
            <a:extLst>
              <a:ext uri="{FF2B5EF4-FFF2-40B4-BE49-F238E27FC236}">
                <a16:creationId xmlns:a16="http://schemas.microsoft.com/office/drawing/2014/main" id="{E7F4D77A-7899-4914-A86E-5B0B055AAFCF}"/>
              </a:ext>
            </a:extLst>
          </p:cNvPr>
          <p:cNvGraphicFramePr>
            <a:graphicFrameLocks/>
          </p:cNvGraphicFramePr>
          <p:nvPr>
            <p:extLst>
              <p:ext uri="{D42A27DB-BD31-4B8C-83A1-F6EECF244321}">
                <p14:modId xmlns:p14="http://schemas.microsoft.com/office/powerpoint/2010/main" val="2130149638"/>
              </p:ext>
            </p:extLst>
          </p:nvPr>
        </p:nvGraphicFramePr>
        <p:xfrm>
          <a:off x="1127449" y="1352938"/>
          <a:ext cx="9937102" cy="415212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6046258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ruta 4">
            <a:extLst>
              <a:ext uri="{FF2B5EF4-FFF2-40B4-BE49-F238E27FC236}">
                <a16:creationId xmlns:a16="http://schemas.microsoft.com/office/drawing/2014/main" id="{55778E19-8167-424F-B425-91F97E786B4E}"/>
              </a:ext>
            </a:extLst>
          </p:cNvPr>
          <p:cNvSpPr txBox="1"/>
          <p:nvPr/>
        </p:nvSpPr>
        <p:spPr>
          <a:xfrm>
            <a:off x="1451613" y="5040086"/>
            <a:ext cx="10740387" cy="2277547"/>
          </a:xfrm>
          <a:prstGeom prst="rect">
            <a:avLst/>
          </a:prstGeom>
          <a:noFill/>
        </p:spPr>
        <p:txBody>
          <a:bodyPr wrap="square" lIns="91440" tIns="45720" rIns="91440" bIns="45720" rtlCol="0" anchor="t">
            <a:spAutoFit/>
          </a:bodyPr>
          <a:lstStyle/>
          <a:p>
            <a:r>
              <a:rPr lang="sv-SE" sz="1100" b="1" dirty="0"/>
              <a:t>Exempel:  </a:t>
            </a:r>
            <a:r>
              <a:rPr lang="sv-SE" sz="1100" dirty="0"/>
              <a:t>För de patienter som vårdats på </a:t>
            </a:r>
            <a:r>
              <a:rPr lang="sv-SE" sz="1100" b="1" dirty="0"/>
              <a:t>Södra Älvsborgs sjukhus </a:t>
            </a:r>
            <a:r>
              <a:rPr lang="sv-SE" sz="1100" dirty="0"/>
              <a:t>och som skrevs ut under </a:t>
            </a:r>
            <a:r>
              <a:rPr lang="sv-SE" sz="1100" b="1" dirty="0"/>
              <a:t>mars</a:t>
            </a:r>
            <a:r>
              <a:rPr lang="sv-SE" sz="1100" dirty="0"/>
              <a:t> månad, var antalet dagar som patienterna stannade på sjukhuset efter </a:t>
            </a:r>
            <a:br>
              <a:rPr lang="sv-SE" sz="1100" dirty="0"/>
            </a:br>
            <a:r>
              <a:rPr lang="sv-SE" sz="1100" dirty="0"/>
              <a:t>att de varit utskrivningsklara, i medeltal</a:t>
            </a:r>
            <a:r>
              <a:rPr lang="sv-SE" sz="1100" dirty="0">
                <a:solidFill>
                  <a:srgbClr val="FF0000"/>
                </a:solidFill>
              </a:rPr>
              <a:t> </a:t>
            </a:r>
            <a:r>
              <a:rPr lang="sv-SE" sz="1100" b="1" dirty="0"/>
              <a:t>0,5</a:t>
            </a:r>
            <a:r>
              <a:rPr lang="sv-SE" sz="1100" b="1" dirty="0">
                <a:solidFill>
                  <a:srgbClr val="FF0000"/>
                </a:solidFill>
              </a:rPr>
              <a:t> </a:t>
            </a:r>
            <a:r>
              <a:rPr lang="sv-SE" sz="1100" b="1" dirty="0"/>
              <a:t>kalenderdagar.</a:t>
            </a:r>
          </a:p>
          <a:p>
            <a:br>
              <a:rPr lang="sv-SE" sz="1100" dirty="0">
                <a:solidFill>
                  <a:srgbClr val="FF0000"/>
                </a:solidFill>
              </a:rPr>
            </a:br>
            <a:r>
              <a:rPr lang="sv-SE" sz="1100" dirty="0"/>
              <a:t>För de patienter som varit inskrivna i slutenvården och där samverkan skett med kommun och/eller primärvård (= har hanterats i IT-tjänsten SAMSA) och som sedan skrivits ut från </a:t>
            </a:r>
            <a:br>
              <a:rPr lang="sv-SE" sz="1100" dirty="0"/>
            </a:br>
            <a:r>
              <a:rPr lang="sv-SE" sz="1100" dirty="0"/>
              <a:t>slutenvården under viss kalendermånad, beräknas </a:t>
            </a:r>
            <a:r>
              <a:rPr lang="sv-SE" sz="1100" u="sng" dirty="0"/>
              <a:t>medelvärdet</a:t>
            </a:r>
            <a:r>
              <a:rPr lang="sv-SE" sz="1100" dirty="0"/>
              <a:t> av de dagar som patienten varit kvar på sjukhuset efter att Meddelande om utskrivningsklar skickats från sjukhuset.</a:t>
            </a:r>
          </a:p>
          <a:p>
            <a:r>
              <a:rPr lang="sv-SE" sz="1100" dirty="0"/>
              <a:t>Samtliga ärenden i valt tidsintervall och för valda enheter ingår i beräkningen. De ärenden som har en negativ ledtid ingår i medelvärdet med noll dagar. Beräkningen har gjorts på samma sätt sedan november 2020.</a:t>
            </a:r>
          </a:p>
          <a:p>
            <a:endParaRPr lang="sv-SE" sz="1100" dirty="0"/>
          </a:p>
          <a:p>
            <a:r>
              <a:rPr lang="sv-SE" sz="1100" b="1" dirty="0"/>
              <a:t>Total vårdtid SAMSA ärenden </a:t>
            </a:r>
            <a:r>
              <a:rPr lang="sv-SE" sz="1100" dirty="0"/>
              <a:t>visar </a:t>
            </a:r>
            <a:r>
              <a:rPr lang="sv-SE" sz="1100" u="sng" dirty="0"/>
              <a:t>median-värdet</a:t>
            </a:r>
            <a:r>
              <a:rPr lang="sv-SE" sz="1100" dirty="0"/>
              <a:t> i kalenderdagar från inskrivning till utskrivning för ”SAMSA-patienter”, som skrevs ut i </a:t>
            </a:r>
            <a:r>
              <a:rPr lang="sv-SE" sz="1100" b="1" dirty="0"/>
              <a:t>mars.</a:t>
            </a:r>
            <a:endParaRPr lang="sv-SE" sz="1100" b="1" dirty="0">
              <a:cs typeface="Calibri"/>
            </a:endParaRPr>
          </a:p>
          <a:p>
            <a:endParaRPr lang="sv-SE" sz="1100" dirty="0">
              <a:solidFill>
                <a:srgbClr val="FF0000"/>
              </a:solidFill>
            </a:endParaRPr>
          </a:p>
          <a:p>
            <a:endParaRPr lang="sv-SE" sz="1100" dirty="0"/>
          </a:p>
          <a:p>
            <a:br>
              <a:rPr lang="sv-SE" sz="1100" dirty="0">
                <a:solidFill>
                  <a:srgbClr val="FF0000"/>
                </a:solidFill>
              </a:rPr>
            </a:br>
            <a:endParaRPr lang="sv-SE" sz="1000" dirty="0">
              <a:solidFill>
                <a:srgbClr val="FF0000"/>
              </a:solidFill>
            </a:endParaRPr>
          </a:p>
        </p:txBody>
      </p:sp>
      <p:graphicFrame>
        <p:nvGraphicFramePr>
          <p:cNvPr id="3" name="Tabell 2">
            <a:extLst>
              <a:ext uri="{FF2B5EF4-FFF2-40B4-BE49-F238E27FC236}">
                <a16:creationId xmlns:a16="http://schemas.microsoft.com/office/drawing/2014/main" id="{24B86482-3440-446D-8513-6909E445D432}"/>
              </a:ext>
            </a:extLst>
          </p:cNvPr>
          <p:cNvGraphicFramePr>
            <a:graphicFrameLocks noGrp="1"/>
          </p:cNvGraphicFramePr>
          <p:nvPr>
            <p:extLst>
              <p:ext uri="{D42A27DB-BD31-4B8C-83A1-F6EECF244321}">
                <p14:modId xmlns:p14="http://schemas.microsoft.com/office/powerpoint/2010/main" val="3475493470"/>
              </p:ext>
            </p:extLst>
          </p:nvPr>
        </p:nvGraphicFramePr>
        <p:xfrm>
          <a:off x="1446914" y="1661800"/>
          <a:ext cx="9298172" cy="3133725"/>
        </p:xfrm>
        <a:graphic>
          <a:graphicData uri="http://schemas.openxmlformats.org/drawingml/2006/table">
            <a:tbl>
              <a:tblPr firstRow="1">
                <a:tableStyleId>{5C22544A-7EE6-4342-B048-85BDC9FD1C3A}</a:tableStyleId>
              </a:tblPr>
              <a:tblGrid>
                <a:gridCol w="3710614">
                  <a:extLst>
                    <a:ext uri="{9D8B030D-6E8A-4147-A177-3AD203B41FA5}">
                      <a16:colId xmlns:a16="http://schemas.microsoft.com/office/drawing/2014/main" val="337121404"/>
                    </a:ext>
                  </a:extLst>
                </a:gridCol>
                <a:gridCol w="1113649">
                  <a:extLst>
                    <a:ext uri="{9D8B030D-6E8A-4147-A177-3AD203B41FA5}">
                      <a16:colId xmlns:a16="http://schemas.microsoft.com/office/drawing/2014/main" val="4060819387"/>
                    </a:ext>
                  </a:extLst>
                </a:gridCol>
                <a:gridCol w="1118478">
                  <a:extLst>
                    <a:ext uri="{9D8B030D-6E8A-4147-A177-3AD203B41FA5}">
                      <a16:colId xmlns:a16="http://schemas.microsoft.com/office/drawing/2014/main" val="489025341"/>
                    </a:ext>
                  </a:extLst>
                </a:gridCol>
                <a:gridCol w="1097120">
                  <a:extLst>
                    <a:ext uri="{9D8B030D-6E8A-4147-A177-3AD203B41FA5}">
                      <a16:colId xmlns:a16="http://schemas.microsoft.com/office/drawing/2014/main" val="2042688725"/>
                    </a:ext>
                  </a:extLst>
                </a:gridCol>
                <a:gridCol w="511890">
                  <a:extLst>
                    <a:ext uri="{9D8B030D-6E8A-4147-A177-3AD203B41FA5}">
                      <a16:colId xmlns:a16="http://schemas.microsoft.com/office/drawing/2014/main" val="3736992531"/>
                    </a:ext>
                  </a:extLst>
                </a:gridCol>
                <a:gridCol w="1746421">
                  <a:extLst>
                    <a:ext uri="{9D8B030D-6E8A-4147-A177-3AD203B41FA5}">
                      <a16:colId xmlns:a16="http://schemas.microsoft.com/office/drawing/2014/main" val="3519220993"/>
                    </a:ext>
                  </a:extLst>
                </a:gridCol>
              </a:tblGrid>
              <a:tr h="113637">
                <a:tc>
                  <a:txBody>
                    <a:bodyPr/>
                    <a:lstStyle/>
                    <a:p>
                      <a:pPr algn="l" fontAlgn="b"/>
                      <a:r>
                        <a:rPr lang="sv-SE" sz="2000" b="1" u="none" strike="noStrike" dirty="0">
                          <a:effectLst/>
                        </a:rPr>
                        <a:t>Vårdtid som Utskrivningsklar</a:t>
                      </a:r>
                      <a:endParaRPr lang="sv-SE" sz="20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a:r>
                        <a:rPr lang="sv-SE" b="1" dirty="0"/>
                        <a:t>Jan 2023</a:t>
                      </a:r>
                    </a:p>
                  </a:txBody>
                  <a:tcPr marL="9525" marR="9525" marT="9525" marB="0" anchor="b"/>
                </a:tc>
                <a:tc>
                  <a:txBody>
                    <a:bodyPr/>
                    <a:lstStyle/>
                    <a:p>
                      <a:pPr algn="ctr"/>
                      <a:r>
                        <a:rPr lang="sv-SE" b="1" dirty="0"/>
                        <a:t>Feb 2023</a:t>
                      </a:r>
                    </a:p>
                  </a:txBody>
                  <a:tcPr marL="9525" marR="9525" marT="9525" marB="0" anchor="b"/>
                </a:tc>
                <a:tc>
                  <a:txBody>
                    <a:bodyPr/>
                    <a:lstStyle/>
                    <a:p>
                      <a:pPr algn="ctr"/>
                      <a:r>
                        <a:rPr lang="sv-SE" b="1" dirty="0"/>
                        <a:t>Mars 2023</a:t>
                      </a:r>
                    </a:p>
                  </a:txBody>
                  <a:tcPr marL="9525" marR="9525" marT="9525" marB="0" anchor="b"/>
                </a:tc>
                <a:tc>
                  <a:txBody>
                    <a:bodyPr/>
                    <a:lstStyle/>
                    <a:p>
                      <a:pPr algn="l" fontAlgn="b"/>
                      <a:endParaRPr lang="sv-SE" sz="2000" b="1" i="0" u="none" strike="noStrike" dirty="0">
                        <a:solidFill>
                          <a:srgbClr val="000000"/>
                        </a:solidFill>
                        <a:effectLst/>
                        <a:latin typeface="Calibri" panose="020F0502020204030204" pitchFamily="34" charset="0"/>
                      </a:endParaRPr>
                    </a:p>
                  </a:txBody>
                  <a:tcPr marL="9525" marR="9525" marT="9525" marB="0" anchor="b">
                    <a:solidFill>
                      <a:schemeClr val="bg1"/>
                    </a:solidFill>
                  </a:tcPr>
                </a:tc>
                <a:tc>
                  <a:txBody>
                    <a:bodyPr/>
                    <a:lstStyle/>
                    <a:p>
                      <a:pPr algn="ctr" fontAlgn="b"/>
                      <a:r>
                        <a:rPr lang="sv-SE" sz="2000" b="1" i="0" u="none" strike="noStrike" dirty="0">
                          <a:solidFill>
                            <a:schemeClr val="bg1"/>
                          </a:solidFill>
                          <a:effectLst/>
                          <a:latin typeface="Calibri" panose="020F0502020204030204" pitchFamily="34" charset="0"/>
                        </a:rPr>
                        <a:t>Total vårdtid  SAMSA ärenden </a:t>
                      </a:r>
                    </a:p>
                  </a:txBody>
                  <a:tcPr marL="9525" marR="9525" marT="9525" marB="0" anchor="b"/>
                </a:tc>
                <a:extLst>
                  <a:ext uri="{0D108BD9-81ED-4DB2-BD59-A6C34878D82A}">
                    <a16:rowId xmlns:a16="http://schemas.microsoft.com/office/drawing/2014/main" val="79809664"/>
                  </a:ext>
                </a:extLst>
              </a:tr>
              <a:tr h="258497">
                <a:tc>
                  <a:txBody>
                    <a:bodyPr/>
                    <a:lstStyle/>
                    <a:p>
                      <a:pPr algn="l" fontAlgn="b"/>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algn="ctr" defTabSz="914400" rtl="0" eaLnBrk="1" latinLnBrk="0" hangingPunct="1"/>
                      <a:endParaRPr lang="sv-SE" sz="1800" b="1" kern="1200" dirty="0">
                        <a:solidFill>
                          <a:schemeClr val="dk1"/>
                        </a:solidFill>
                        <a:latin typeface="+mn-lt"/>
                        <a:ea typeface="+mn-ea"/>
                        <a:cs typeface="+mn-cs"/>
                      </a:endParaRPr>
                    </a:p>
                  </a:txBody>
                  <a:tcPr marL="9525" marR="9525" marT="9525" marB="0" anchor="b"/>
                </a:tc>
                <a:tc>
                  <a:txBody>
                    <a:bodyPr/>
                    <a:lstStyle/>
                    <a:p>
                      <a:pPr marL="0" algn="ctr" defTabSz="914400" rtl="0" eaLnBrk="1" latinLnBrk="0" hangingPunct="1"/>
                      <a:endParaRPr lang="sv-SE" sz="1800" b="1" kern="1200" dirty="0">
                        <a:solidFill>
                          <a:schemeClr val="dk1"/>
                        </a:solidFill>
                        <a:latin typeface="+mn-lt"/>
                        <a:ea typeface="+mn-ea"/>
                        <a:cs typeface="+mn-cs"/>
                      </a:endParaRPr>
                    </a:p>
                  </a:txBody>
                  <a:tcPr marL="9525" marR="9525" marT="9525" marB="0" anchor="b"/>
                </a:tc>
                <a:tc>
                  <a:txBody>
                    <a:bodyPr/>
                    <a:lstStyle/>
                    <a:p>
                      <a:pPr marL="0" algn="ctr" defTabSz="914400" rtl="0" eaLnBrk="1" latinLnBrk="0" hangingPunct="1"/>
                      <a:endParaRPr lang="sv-SE" sz="1800" b="1" kern="1200" dirty="0">
                        <a:solidFill>
                          <a:schemeClr val="dk1"/>
                        </a:solidFill>
                        <a:latin typeface="+mn-lt"/>
                        <a:ea typeface="+mn-ea"/>
                        <a:cs typeface="+mn-cs"/>
                      </a:endParaRPr>
                    </a:p>
                  </a:txBody>
                  <a:tcPr marL="9525" marR="9525" marT="9525" marB="0" anchor="b"/>
                </a:tc>
                <a:tc>
                  <a:txBody>
                    <a:bodyPr/>
                    <a:lstStyle/>
                    <a:p>
                      <a:pPr algn="ctr" fontAlgn="b"/>
                      <a:endParaRPr lang="sv-SE" sz="1600" b="0" i="0" u="none" strike="noStrike" dirty="0">
                        <a:solidFill>
                          <a:srgbClr val="000000"/>
                        </a:solidFill>
                        <a:effectLst/>
                        <a:latin typeface="Calibri" panose="020F0502020204030204" pitchFamily="34" charset="0"/>
                      </a:endParaRPr>
                    </a:p>
                  </a:txBody>
                  <a:tcPr marL="9525" marR="9525" marT="9525"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1800" b="1" i="0" u="none" strike="noStrike" dirty="0">
                          <a:solidFill>
                            <a:schemeClr val="tx1"/>
                          </a:solidFill>
                          <a:effectLst/>
                          <a:latin typeface="Calibri" panose="020F0502020204030204" pitchFamily="34" charset="0"/>
                        </a:rPr>
                        <a:t>Mars 2023</a:t>
                      </a:r>
                    </a:p>
                  </a:txBody>
                  <a:tcPr marL="9525" marR="9525" marT="9525" marB="0" anchor="b"/>
                </a:tc>
                <a:extLst>
                  <a:ext uri="{0D108BD9-81ED-4DB2-BD59-A6C34878D82A}">
                    <a16:rowId xmlns:a16="http://schemas.microsoft.com/office/drawing/2014/main" val="1291072618"/>
                  </a:ext>
                </a:extLst>
              </a:tr>
              <a:tr h="258497">
                <a:tc>
                  <a:txBody>
                    <a:bodyPr/>
                    <a:lstStyle/>
                    <a:p>
                      <a:pPr algn="l" fontAlgn="b"/>
                      <a:r>
                        <a:rPr lang="sv-SE" sz="2000" u="none" strike="noStrike" dirty="0">
                          <a:effectLst/>
                        </a:rPr>
                        <a:t>Alingsås Lasarett</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sv-SE" sz="2000" b="0" i="0" u="none" strike="noStrike">
                          <a:solidFill>
                            <a:srgbClr val="000000"/>
                          </a:solidFill>
                          <a:effectLst/>
                          <a:latin typeface="Calibri" panose="020F0502020204030204" pitchFamily="34" charset="0"/>
                        </a:rPr>
                        <a:t>1,3</a:t>
                      </a:r>
                    </a:p>
                  </a:txBody>
                  <a:tcPr marL="9525" marR="9525" marT="9525" marB="0" anchor="b"/>
                </a:tc>
                <a:tc>
                  <a:txBody>
                    <a:bodyPr/>
                    <a:lstStyle/>
                    <a:p>
                      <a:pPr algn="ctr" fontAlgn="b"/>
                      <a:r>
                        <a:rPr lang="sv-SE" sz="2000" b="0" i="0" u="none" strike="noStrike" dirty="0">
                          <a:solidFill>
                            <a:srgbClr val="000000"/>
                          </a:solidFill>
                          <a:effectLst/>
                          <a:latin typeface="Calibri" panose="020F0502020204030204" pitchFamily="34" charset="0"/>
                        </a:rPr>
                        <a:t>1,1</a:t>
                      </a:r>
                    </a:p>
                  </a:txBody>
                  <a:tcPr marL="9525" marR="9525" marT="9525"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1,3</a:t>
                      </a:r>
                    </a:p>
                  </a:txBody>
                  <a:tcPr marL="9525" marR="9525" marT="9525" marB="0" anchor="b"/>
                </a:tc>
                <a:tc>
                  <a:txBody>
                    <a:bodyPr/>
                    <a:lstStyle/>
                    <a:p>
                      <a:pPr algn="r" fontAlgn="b"/>
                      <a:endParaRPr lang="sv-SE" sz="1100" b="0" i="0" u="none" strike="noStrike" dirty="0">
                        <a:solidFill>
                          <a:srgbClr val="000000"/>
                        </a:solidFill>
                        <a:effectLst/>
                        <a:latin typeface="Calibri" panose="020F0502020204030204" pitchFamily="34" charset="0"/>
                      </a:endParaRPr>
                    </a:p>
                  </a:txBody>
                  <a:tcPr marL="6350" marR="6350" marT="6350" marB="0" anchor="b">
                    <a:solidFill>
                      <a:schemeClr val="bg1"/>
                    </a:solidFill>
                  </a:tcPr>
                </a:tc>
                <a:tc>
                  <a:txBody>
                    <a:bodyPr/>
                    <a:lstStyle/>
                    <a:p>
                      <a:pPr marL="0" algn="ctr" defTabSz="914400" rtl="0" eaLnBrk="1" fontAlgn="b" latinLnBrk="0" hangingPunct="1"/>
                      <a:r>
                        <a:rPr lang="sv-SE" sz="2000" b="0" i="0" u="none" strike="noStrike" kern="1200" dirty="0">
                          <a:solidFill>
                            <a:schemeClr val="tx1"/>
                          </a:solidFill>
                          <a:effectLst/>
                          <a:latin typeface="Calibri" panose="020F0502020204030204" pitchFamily="34" charset="0"/>
                          <a:ea typeface="+mn-ea"/>
                          <a:cs typeface="+mn-cs"/>
                        </a:rPr>
                        <a:t>7 dagar</a:t>
                      </a:r>
                    </a:p>
                  </a:txBody>
                  <a:tcPr marL="9525" marR="9525" marT="9525" marB="0" anchor="b"/>
                </a:tc>
                <a:extLst>
                  <a:ext uri="{0D108BD9-81ED-4DB2-BD59-A6C34878D82A}">
                    <a16:rowId xmlns:a16="http://schemas.microsoft.com/office/drawing/2014/main" val="4039929456"/>
                  </a:ext>
                </a:extLst>
              </a:tr>
              <a:tr h="258497">
                <a:tc>
                  <a:txBody>
                    <a:bodyPr/>
                    <a:lstStyle/>
                    <a:p>
                      <a:pPr algn="l" fontAlgn="b"/>
                      <a:r>
                        <a:rPr lang="sv-SE" sz="2000" u="none" strike="noStrike" dirty="0">
                          <a:effectLst/>
                        </a:rPr>
                        <a:t>Kungälvs Sjukhus</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sv-SE" sz="2000" b="0" i="0" u="none" strike="noStrike" dirty="0">
                          <a:solidFill>
                            <a:srgbClr val="000000"/>
                          </a:solidFill>
                          <a:effectLst/>
                          <a:latin typeface="Calibri" panose="020F0502020204030204" pitchFamily="34" charset="0"/>
                        </a:rPr>
                        <a:t>1,6</a:t>
                      </a:r>
                    </a:p>
                  </a:txBody>
                  <a:tcPr marL="9525" marR="9525" marT="9525" marB="0" anchor="b"/>
                </a:tc>
                <a:tc>
                  <a:txBody>
                    <a:bodyPr/>
                    <a:lstStyle/>
                    <a:p>
                      <a:pPr algn="ctr" fontAlgn="b"/>
                      <a:r>
                        <a:rPr lang="sv-SE" sz="2000" b="0" i="0" u="none" strike="noStrike" dirty="0">
                          <a:solidFill>
                            <a:srgbClr val="000000"/>
                          </a:solidFill>
                          <a:effectLst/>
                          <a:latin typeface="Calibri" panose="020F0502020204030204" pitchFamily="34" charset="0"/>
                        </a:rPr>
                        <a:t>1,8</a:t>
                      </a:r>
                    </a:p>
                  </a:txBody>
                  <a:tcPr marL="9525" marR="9525" marT="9525"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1,2</a:t>
                      </a:r>
                    </a:p>
                  </a:txBody>
                  <a:tcPr marL="9525" marR="9525" marT="9525" marB="0" anchor="b"/>
                </a:tc>
                <a:tc>
                  <a:txBody>
                    <a:bodyPr/>
                    <a:lstStyle/>
                    <a:p>
                      <a:pPr algn="r" fontAlgn="b"/>
                      <a:endParaRPr lang="sv-SE" sz="1100" b="0" i="0" u="none" strike="noStrike" dirty="0">
                        <a:solidFill>
                          <a:srgbClr val="000000"/>
                        </a:solidFill>
                        <a:effectLst/>
                        <a:latin typeface="Calibri" panose="020F0502020204030204" pitchFamily="34" charset="0"/>
                      </a:endParaRPr>
                    </a:p>
                  </a:txBody>
                  <a:tcPr marL="6350" marR="6350" marT="6350" marB="0" anchor="b">
                    <a:solidFill>
                      <a:schemeClr val="bg1"/>
                    </a:solidFill>
                  </a:tcPr>
                </a:tc>
                <a:tc>
                  <a:txBody>
                    <a:bodyPr/>
                    <a:lstStyle/>
                    <a:p>
                      <a:pPr marL="0" algn="ctr" defTabSz="914400" rtl="0" eaLnBrk="1" fontAlgn="b" latinLnBrk="0" hangingPunct="1"/>
                      <a:r>
                        <a:rPr lang="sv-SE" sz="2000" b="0" i="0" u="none" strike="noStrike" kern="1200" dirty="0">
                          <a:solidFill>
                            <a:schemeClr val="tx1"/>
                          </a:solidFill>
                          <a:effectLst/>
                          <a:latin typeface="Calibri" panose="020F0502020204030204" pitchFamily="34" charset="0"/>
                          <a:ea typeface="+mn-ea"/>
                          <a:cs typeface="+mn-cs"/>
                        </a:rPr>
                        <a:t>8 dagar</a:t>
                      </a:r>
                    </a:p>
                  </a:txBody>
                  <a:tcPr marL="9525" marR="9525" marT="9525" marB="0" anchor="b"/>
                </a:tc>
                <a:extLst>
                  <a:ext uri="{0D108BD9-81ED-4DB2-BD59-A6C34878D82A}">
                    <a16:rowId xmlns:a16="http://schemas.microsoft.com/office/drawing/2014/main" val="3549782564"/>
                  </a:ext>
                </a:extLst>
              </a:tr>
              <a:tr h="258497">
                <a:tc>
                  <a:txBody>
                    <a:bodyPr/>
                    <a:lstStyle/>
                    <a:p>
                      <a:pPr algn="l" fontAlgn="b"/>
                      <a:r>
                        <a:rPr lang="sv-SE" sz="2000" u="none" strike="noStrike" dirty="0">
                          <a:effectLst/>
                        </a:rPr>
                        <a:t>NU-sjukvården</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sv-SE" sz="2000" b="0" i="0" u="none" strike="noStrike" dirty="0">
                          <a:solidFill>
                            <a:srgbClr val="000000"/>
                          </a:solidFill>
                          <a:effectLst/>
                          <a:latin typeface="Calibri" panose="020F0502020204030204" pitchFamily="34" charset="0"/>
                        </a:rPr>
                        <a:t>1,7</a:t>
                      </a:r>
                    </a:p>
                  </a:txBody>
                  <a:tcPr marL="9525" marR="9525" marT="9525" marB="0" anchor="b"/>
                </a:tc>
                <a:tc>
                  <a:txBody>
                    <a:bodyPr/>
                    <a:lstStyle/>
                    <a:p>
                      <a:pPr algn="ctr" fontAlgn="b"/>
                      <a:r>
                        <a:rPr lang="sv-SE" sz="2000" b="0" i="0" u="none" strike="noStrike" dirty="0">
                          <a:solidFill>
                            <a:srgbClr val="000000"/>
                          </a:solidFill>
                          <a:effectLst/>
                          <a:latin typeface="Calibri" panose="020F0502020204030204" pitchFamily="34" charset="0"/>
                        </a:rPr>
                        <a:t>1,6</a:t>
                      </a:r>
                    </a:p>
                  </a:txBody>
                  <a:tcPr marL="9525" marR="9525" marT="9525"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1,5</a:t>
                      </a:r>
                    </a:p>
                  </a:txBody>
                  <a:tcPr marL="9525" marR="9525" marT="9525" marB="0" anchor="b"/>
                </a:tc>
                <a:tc>
                  <a:txBody>
                    <a:bodyPr/>
                    <a:lstStyle/>
                    <a:p>
                      <a:pPr algn="r" fontAlgn="b"/>
                      <a:endParaRPr lang="sv-SE" sz="1100" b="0" i="0" u="none" strike="noStrike" dirty="0">
                        <a:solidFill>
                          <a:srgbClr val="000000"/>
                        </a:solidFill>
                        <a:effectLst/>
                        <a:latin typeface="Calibri" panose="020F0502020204030204" pitchFamily="34" charset="0"/>
                      </a:endParaRPr>
                    </a:p>
                  </a:txBody>
                  <a:tcPr marL="6350" marR="6350" marT="6350" marB="0" anchor="b">
                    <a:solidFill>
                      <a:schemeClr val="bg1"/>
                    </a:solidFill>
                  </a:tcPr>
                </a:tc>
                <a:tc>
                  <a:txBody>
                    <a:bodyPr/>
                    <a:lstStyle/>
                    <a:p>
                      <a:pPr marL="0" algn="ctr" defTabSz="914400" rtl="0" eaLnBrk="1" fontAlgn="b" latinLnBrk="0" hangingPunct="1"/>
                      <a:r>
                        <a:rPr lang="sv-SE" sz="2000" b="0" i="0" u="none" strike="noStrike" kern="1200" dirty="0">
                          <a:solidFill>
                            <a:schemeClr val="tx1"/>
                          </a:solidFill>
                          <a:effectLst/>
                          <a:latin typeface="Calibri" panose="020F0502020204030204" pitchFamily="34" charset="0"/>
                          <a:ea typeface="+mn-ea"/>
                          <a:cs typeface="+mn-cs"/>
                        </a:rPr>
                        <a:t>8 dagar</a:t>
                      </a:r>
                    </a:p>
                  </a:txBody>
                  <a:tcPr marL="9525" marR="9525" marT="9525" marB="0" anchor="b"/>
                </a:tc>
                <a:extLst>
                  <a:ext uri="{0D108BD9-81ED-4DB2-BD59-A6C34878D82A}">
                    <a16:rowId xmlns:a16="http://schemas.microsoft.com/office/drawing/2014/main" val="4229674076"/>
                  </a:ext>
                </a:extLst>
              </a:tr>
              <a:tr h="258497">
                <a:tc>
                  <a:txBody>
                    <a:bodyPr/>
                    <a:lstStyle/>
                    <a:p>
                      <a:pPr algn="l" fontAlgn="b"/>
                      <a:r>
                        <a:rPr lang="sv-SE" sz="2000" u="none" strike="noStrike" dirty="0">
                          <a:effectLst/>
                        </a:rPr>
                        <a:t>Sahlgrenska Universitetssjukhus</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sv-SE" sz="2000" b="0" i="0" u="none" strike="noStrike" dirty="0">
                          <a:solidFill>
                            <a:srgbClr val="000000"/>
                          </a:solidFill>
                          <a:effectLst/>
                          <a:latin typeface="Calibri" panose="020F0502020204030204" pitchFamily="34" charset="0"/>
                        </a:rPr>
                        <a:t>1,9</a:t>
                      </a:r>
                    </a:p>
                  </a:txBody>
                  <a:tcPr marL="9525" marR="9525" marT="9525" marB="0" anchor="b"/>
                </a:tc>
                <a:tc>
                  <a:txBody>
                    <a:bodyPr/>
                    <a:lstStyle/>
                    <a:p>
                      <a:pPr algn="ctr" fontAlgn="b"/>
                      <a:r>
                        <a:rPr lang="sv-SE" sz="2000" b="0" i="0" u="none" strike="noStrike" dirty="0">
                          <a:solidFill>
                            <a:srgbClr val="000000"/>
                          </a:solidFill>
                          <a:effectLst/>
                          <a:latin typeface="Calibri" panose="020F0502020204030204" pitchFamily="34" charset="0"/>
                        </a:rPr>
                        <a:t>1,6</a:t>
                      </a:r>
                    </a:p>
                  </a:txBody>
                  <a:tcPr marL="9525" marR="9525" marT="9525"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2,0</a:t>
                      </a:r>
                    </a:p>
                  </a:txBody>
                  <a:tcPr marL="9525" marR="9525" marT="9525" marB="0" anchor="b"/>
                </a:tc>
                <a:tc>
                  <a:txBody>
                    <a:bodyPr/>
                    <a:lstStyle/>
                    <a:p>
                      <a:pPr algn="r" fontAlgn="b"/>
                      <a:endParaRPr lang="sv-SE" sz="1100" b="0" i="0" u="none" strike="noStrike" dirty="0">
                        <a:solidFill>
                          <a:srgbClr val="000000"/>
                        </a:solidFill>
                        <a:effectLst/>
                        <a:latin typeface="Calibri" panose="020F0502020204030204" pitchFamily="34" charset="0"/>
                      </a:endParaRPr>
                    </a:p>
                  </a:txBody>
                  <a:tcPr marL="6350" marR="6350" marT="6350" marB="0" anchor="b">
                    <a:solidFill>
                      <a:schemeClr val="bg1"/>
                    </a:solidFill>
                  </a:tcPr>
                </a:tc>
                <a:tc>
                  <a:txBody>
                    <a:bodyPr/>
                    <a:lstStyle/>
                    <a:p>
                      <a:pPr marL="0" algn="ctr" defTabSz="914400" rtl="0" eaLnBrk="1" fontAlgn="b" latinLnBrk="0" hangingPunct="1"/>
                      <a:r>
                        <a:rPr lang="sv-SE" sz="2000" b="0" i="0" u="none" strike="noStrike" kern="1200" dirty="0">
                          <a:solidFill>
                            <a:schemeClr val="tx1"/>
                          </a:solidFill>
                          <a:effectLst/>
                          <a:latin typeface="Calibri" panose="020F0502020204030204" pitchFamily="34" charset="0"/>
                          <a:ea typeface="+mn-ea"/>
                          <a:cs typeface="+mn-cs"/>
                        </a:rPr>
                        <a:t>9 dagar</a:t>
                      </a:r>
                    </a:p>
                  </a:txBody>
                  <a:tcPr marL="9525" marR="9525" marT="9525" marB="0" anchor="b"/>
                </a:tc>
                <a:extLst>
                  <a:ext uri="{0D108BD9-81ED-4DB2-BD59-A6C34878D82A}">
                    <a16:rowId xmlns:a16="http://schemas.microsoft.com/office/drawing/2014/main" val="1621806041"/>
                  </a:ext>
                </a:extLst>
              </a:tr>
              <a:tr h="258497">
                <a:tc>
                  <a:txBody>
                    <a:bodyPr/>
                    <a:lstStyle/>
                    <a:p>
                      <a:pPr algn="l" fontAlgn="b"/>
                      <a:r>
                        <a:rPr lang="sv-SE" sz="2000" u="none" strike="noStrike" dirty="0">
                          <a:effectLst/>
                        </a:rPr>
                        <a:t>Skaraborgs sjukhus</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sv-SE" sz="2000" b="0" i="0" u="none" strike="noStrike" dirty="0">
                          <a:solidFill>
                            <a:srgbClr val="000000"/>
                          </a:solidFill>
                          <a:effectLst/>
                          <a:latin typeface="Calibri" panose="020F0502020204030204" pitchFamily="34" charset="0"/>
                        </a:rPr>
                        <a:t>0,5</a:t>
                      </a:r>
                    </a:p>
                  </a:txBody>
                  <a:tcPr marL="9525" marR="9525" marT="9525" marB="0" anchor="b"/>
                </a:tc>
                <a:tc>
                  <a:txBody>
                    <a:bodyPr/>
                    <a:lstStyle/>
                    <a:p>
                      <a:pPr algn="ctr" fontAlgn="b"/>
                      <a:r>
                        <a:rPr lang="sv-SE" sz="2000" b="0" i="0" u="none" strike="noStrike" dirty="0">
                          <a:solidFill>
                            <a:srgbClr val="000000"/>
                          </a:solidFill>
                          <a:effectLst/>
                          <a:latin typeface="Calibri" panose="020F0502020204030204" pitchFamily="34" charset="0"/>
                        </a:rPr>
                        <a:t>0,6</a:t>
                      </a:r>
                    </a:p>
                  </a:txBody>
                  <a:tcPr marL="9525" marR="9525" marT="9525"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0,6</a:t>
                      </a:r>
                    </a:p>
                  </a:txBody>
                  <a:tcPr marL="9525" marR="9525" marT="9525" marB="0" anchor="b"/>
                </a:tc>
                <a:tc>
                  <a:txBody>
                    <a:bodyPr/>
                    <a:lstStyle/>
                    <a:p>
                      <a:pPr algn="r" fontAlgn="b"/>
                      <a:endParaRPr lang="sv-SE" sz="1100" b="0" i="0" u="none" strike="noStrike" dirty="0">
                        <a:solidFill>
                          <a:srgbClr val="000000"/>
                        </a:solidFill>
                        <a:effectLst/>
                        <a:latin typeface="Calibri" panose="020F0502020204030204" pitchFamily="34" charset="0"/>
                      </a:endParaRPr>
                    </a:p>
                  </a:txBody>
                  <a:tcPr marL="6350" marR="6350" marT="6350" marB="0" anchor="b">
                    <a:solidFill>
                      <a:schemeClr val="bg1"/>
                    </a:solidFill>
                  </a:tcPr>
                </a:tc>
                <a:tc>
                  <a:txBody>
                    <a:bodyPr/>
                    <a:lstStyle/>
                    <a:p>
                      <a:pPr marL="0" algn="ctr" defTabSz="914400" rtl="0" eaLnBrk="1" fontAlgn="b" latinLnBrk="0" hangingPunct="1"/>
                      <a:r>
                        <a:rPr lang="sv-SE" sz="2000" b="0" i="0" u="none" strike="noStrike" kern="1200" dirty="0">
                          <a:solidFill>
                            <a:schemeClr val="tx1"/>
                          </a:solidFill>
                          <a:effectLst/>
                          <a:latin typeface="Calibri" panose="020F0502020204030204" pitchFamily="34" charset="0"/>
                          <a:ea typeface="+mn-ea"/>
                          <a:cs typeface="+mn-cs"/>
                        </a:rPr>
                        <a:t>6 dagar</a:t>
                      </a:r>
                    </a:p>
                  </a:txBody>
                  <a:tcPr marL="9525" marR="9525" marT="9525" marB="0" anchor="b"/>
                </a:tc>
                <a:extLst>
                  <a:ext uri="{0D108BD9-81ED-4DB2-BD59-A6C34878D82A}">
                    <a16:rowId xmlns:a16="http://schemas.microsoft.com/office/drawing/2014/main" val="1185613664"/>
                  </a:ext>
                </a:extLst>
              </a:tr>
              <a:tr h="293313">
                <a:tc>
                  <a:txBody>
                    <a:bodyPr/>
                    <a:lstStyle/>
                    <a:p>
                      <a:pPr algn="l" fontAlgn="b"/>
                      <a:r>
                        <a:rPr lang="sv-SE" sz="2000" u="none" strike="noStrike" dirty="0">
                          <a:effectLst/>
                        </a:rPr>
                        <a:t>Södra Älvsborgs Sjukhus</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sv-SE" sz="2000" b="0" i="0" u="none" strike="noStrike" dirty="0">
                          <a:solidFill>
                            <a:srgbClr val="000000"/>
                          </a:solidFill>
                          <a:effectLst/>
                          <a:latin typeface="Calibri" panose="020F0502020204030204" pitchFamily="34" charset="0"/>
                        </a:rPr>
                        <a:t>0,6</a:t>
                      </a:r>
                    </a:p>
                  </a:txBody>
                  <a:tcPr marL="9525" marR="9525" marT="9525" marB="0" anchor="b"/>
                </a:tc>
                <a:tc>
                  <a:txBody>
                    <a:bodyPr/>
                    <a:lstStyle/>
                    <a:p>
                      <a:pPr algn="ctr" fontAlgn="b"/>
                      <a:r>
                        <a:rPr lang="sv-SE" sz="2000" b="0" i="0" u="none" strike="noStrike" dirty="0">
                          <a:solidFill>
                            <a:srgbClr val="000000"/>
                          </a:solidFill>
                          <a:effectLst/>
                          <a:latin typeface="Calibri" panose="020F0502020204030204" pitchFamily="34" charset="0"/>
                        </a:rPr>
                        <a:t>0,5</a:t>
                      </a:r>
                    </a:p>
                  </a:txBody>
                  <a:tcPr marL="9525" marR="9525" marT="9525"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0,5</a:t>
                      </a:r>
                    </a:p>
                  </a:txBody>
                  <a:tcPr marL="9525" marR="9525" marT="9525" marB="0" anchor="b"/>
                </a:tc>
                <a:tc>
                  <a:txBody>
                    <a:bodyPr/>
                    <a:lstStyle/>
                    <a:p>
                      <a:pPr algn="r" fontAlgn="b"/>
                      <a:endParaRPr lang="sv-SE" sz="1100" b="0" i="0" u="none" strike="noStrike" dirty="0">
                        <a:solidFill>
                          <a:srgbClr val="000000"/>
                        </a:solidFill>
                        <a:effectLst/>
                        <a:latin typeface="Calibri" panose="020F0502020204030204" pitchFamily="34" charset="0"/>
                      </a:endParaRPr>
                    </a:p>
                  </a:txBody>
                  <a:tcPr marL="6350" marR="6350" marT="6350" marB="0" anchor="b">
                    <a:solidFill>
                      <a:schemeClr val="bg1"/>
                    </a:solidFill>
                  </a:tcPr>
                </a:tc>
                <a:tc>
                  <a:txBody>
                    <a:bodyPr/>
                    <a:lstStyle/>
                    <a:p>
                      <a:pPr marL="0" algn="ctr" defTabSz="914400" rtl="0" eaLnBrk="1" fontAlgn="b" latinLnBrk="0" hangingPunct="1"/>
                      <a:r>
                        <a:rPr lang="sv-SE" sz="2000" b="0" i="0" u="none" strike="noStrike" kern="1200" dirty="0">
                          <a:solidFill>
                            <a:schemeClr val="tx1"/>
                          </a:solidFill>
                          <a:effectLst/>
                          <a:latin typeface="Calibri" panose="020F0502020204030204" pitchFamily="34" charset="0"/>
                          <a:ea typeface="+mn-ea"/>
                          <a:cs typeface="+mn-cs"/>
                        </a:rPr>
                        <a:t>5 dagar</a:t>
                      </a:r>
                    </a:p>
                  </a:txBody>
                  <a:tcPr marL="9525" marR="9525" marT="9525" marB="0" anchor="b"/>
                </a:tc>
                <a:extLst>
                  <a:ext uri="{0D108BD9-81ED-4DB2-BD59-A6C34878D82A}">
                    <a16:rowId xmlns:a16="http://schemas.microsoft.com/office/drawing/2014/main" val="1834501825"/>
                  </a:ext>
                </a:extLst>
              </a:tr>
              <a:tr h="258497">
                <a:tc>
                  <a:txBody>
                    <a:bodyPr/>
                    <a:lstStyle/>
                    <a:p>
                      <a:pPr algn="l" fontAlgn="b"/>
                      <a:r>
                        <a:rPr lang="sv-SE" sz="2000" b="1" u="none" strike="noStrike" dirty="0">
                          <a:effectLst/>
                        </a:rPr>
                        <a:t>Hela regionen</a:t>
                      </a:r>
                      <a:endParaRPr lang="sv-SE" sz="20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sv-SE" sz="2000" b="1" i="0" u="none" strike="noStrike" dirty="0">
                          <a:solidFill>
                            <a:srgbClr val="000000"/>
                          </a:solidFill>
                          <a:effectLst/>
                          <a:latin typeface="Calibri" panose="020F0502020204030204" pitchFamily="34" charset="0"/>
                        </a:rPr>
                        <a:t>1,3</a:t>
                      </a:r>
                    </a:p>
                  </a:txBody>
                  <a:tcPr marL="9525" marR="9525" marT="9525" marB="0" anchor="b"/>
                </a:tc>
                <a:tc>
                  <a:txBody>
                    <a:bodyPr/>
                    <a:lstStyle/>
                    <a:p>
                      <a:pPr algn="ctr" fontAlgn="b"/>
                      <a:r>
                        <a:rPr lang="sv-SE" sz="2000" b="1" i="0" u="none" strike="noStrike" dirty="0">
                          <a:solidFill>
                            <a:srgbClr val="000000"/>
                          </a:solidFill>
                          <a:effectLst/>
                          <a:latin typeface="Calibri" panose="020F0502020204030204" pitchFamily="34" charset="0"/>
                        </a:rPr>
                        <a:t>1,2</a:t>
                      </a:r>
                    </a:p>
                  </a:txBody>
                  <a:tcPr marL="9525" marR="9525" marT="9525" marB="0" anchor="b"/>
                </a:tc>
                <a:tc>
                  <a:txBody>
                    <a:bodyPr/>
                    <a:lstStyle/>
                    <a:p>
                      <a:pPr algn="ctr" fontAlgn="b"/>
                      <a:r>
                        <a:rPr lang="sv-SE" sz="2000" b="1" i="0" u="none" strike="noStrike" dirty="0">
                          <a:solidFill>
                            <a:srgbClr val="000000"/>
                          </a:solidFill>
                          <a:effectLst/>
                          <a:latin typeface="Calibri" panose="020F0502020204030204" pitchFamily="34" charset="0"/>
                        </a:rPr>
                        <a:t>1,3</a:t>
                      </a:r>
                    </a:p>
                  </a:txBody>
                  <a:tcPr marL="9525" marR="9525" marT="9525" marB="0" anchor="b"/>
                </a:tc>
                <a:tc>
                  <a:txBody>
                    <a:bodyPr/>
                    <a:lstStyle/>
                    <a:p>
                      <a:pPr algn="r" fontAlgn="b"/>
                      <a:endParaRPr lang="sv-SE" sz="1100" b="0" i="0" u="none" strike="noStrike" dirty="0">
                        <a:solidFill>
                          <a:srgbClr val="000000"/>
                        </a:solidFill>
                        <a:effectLst/>
                        <a:latin typeface="Calibri" panose="020F0502020204030204" pitchFamily="34" charset="0"/>
                      </a:endParaRPr>
                    </a:p>
                  </a:txBody>
                  <a:tcPr marL="6350" marR="6350" marT="6350" marB="0" anchor="b">
                    <a:solidFill>
                      <a:schemeClr val="bg1"/>
                    </a:solidFill>
                  </a:tcPr>
                </a:tc>
                <a:tc>
                  <a:txBody>
                    <a:bodyPr/>
                    <a:lstStyle/>
                    <a:p>
                      <a:pPr marL="0" algn="ctr" defTabSz="914400" rtl="0" eaLnBrk="1" fontAlgn="b" latinLnBrk="0" hangingPunct="1"/>
                      <a:r>
                        <a:rPr lang="sv-SE" sz="2000" b="1" i="0" u="none" strike="noStrike" kern="1200" dirty="0">
                          <a:solidFill>
                            <a:schemeClr val="tx1"/>
                          </a:solidFill>
                          <a:effectLst/>
                          <a:latin typeface="Calibri" panose="020F0502020204030204" pitchFamily="34" charset="0"/>
                          <a:ea typeface="+mn-ea"/>
                          <a:cs typeface="+mn-cs"/>
                        </a:rPr>
                        <a:t>7 dagar</a:t>
                      </a:r>
                    </a:p>
                  </a:txBody>
                  <a:tcPr marL="9525" marR="9525" marT="9525" marB="0" anchor="b"/>
                </a:tc>
                <a:extLst>
                  <a:ext uri="{0D108BD9-81ED-4DB2-BD59-A6C34878D82A}">
                    <a16:rowId xmlns:a16="http://schemas.microsoft.com/office/drawing/2014/main" val="3006392081"/>
                  </a:ext>
                </a:extLst>
              </a:tr>
            </a:tbl>
          </a:graphicData>
        </a:graphic>
      </p:graphicFrame>
      <p:cxnSp>
        <p:nvCxnSpPr>
          <p:cNvPr id="6" name="Rak pilkoppling 5" descr="Pil pekar på exempel">
            <a:extLst>
              <a:ext uri="{FF2B5EF4-FFF2-40B4-BE49-F238E27FC236}">
                <a16:creationId xmlns:a16="http://schemas.microsoft.com/office/drawing/2014/main" id="{E4AD9782-B044-4891-BB55-7FB36AE4D924}"/>
              </a:ext>
            </a:extLst>
          </p:cNvPr>
          <p:cNvCxnSpPr>
            <a:cxnSpLocks/>
          </p:cNvCxnSpPr>
          <p:nvPr/>
        </p:nvCxnSpPr>
        <p:spPr>
          <a:xfrm flipH="1" flipV="1">
            <a:off x="8294915" y="4321629"/>
            <a:ext cx="498889" cy="7184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Rubrik 1">
            <a:extLst>
              <a:ext uri="{FF2B5EF4-FFF2-40B4-BE49-F238E27FC236}">
                <a16:creationId xmlns:a16="http://schemas.microsoft.com/office/drawing/2014/main" id="{BB5302E1-7431-414C-9632-AB594D72A55A}"/>
              </a:ext>
            </a:extLst>
          </p:cNvPr>
          <p:cNvSpPr>
            <a:spLocks noGrp="1"/>
          </p:cNvSpPr>
          <p:nvPr>
            <p:ph type="title"/>
          </p:nvPr>
        </p:nvSpPr>
        <p:spPr>
          <a:xfrm>
            <a:off x="1525771" y="594440"/>
            <a:ext cx="10515600" cy="1325563"/>
          </a:xfrm>
        </p:spPr>
        <p:txBody>
          <a:bodyPr>
            <a:normAutofit/>
          </a:bodyPr>
          <a:lstStyle/>
          <a:p>
            <a:r>
              <a:rPr lang="sv-SE" sz="3600" dirty="0">
                <a:latin typeface="Calibri" panose="020F0502020204030204" pitchFamily="34" charset="0"/>
                <a:ea typeface="Calibri" panose="020F0502020204030204" pitchFamily="34" charset="0"/>
                <a:cs typeface="Times New Roman" panose="02020603050405020304" pitchFamily="18" charset="0"/>
              </a:rPr>
              <a:t>Vårdtid som utskrivningsklar – per sjukhus</a:t>
            </a:r>
            <a:br>
              <a:rPr lang="sv-SE" dirty="0"/>
            </a:br>
            <a:endParaRPr lang="sv-SE" dirty="0"/>
          </a:p>
        </p:txBody>
      </p:sp>
    </p:spTree>
    <p:extLst>
      <p:ext uri="{BB962C8B-B14F-4D97-AF65-F5344CB8AC3E}">
        <p14:creationId xmlns:p14="http://schemas.microsoft.com/office/powerpoint/2010/main" val="3872709413"/>
      </p:ext>
    </p:extLst>
  </p:cSld>
  <p:clrMapOvr>
    <a:masterClrMapping/>
  </p:clrMapOvr>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Anpassat 2">
    <a:dk1>
      <a:sysClr val="windowText" lastClr="000000"/>
    </a:dk1>
    <a:lt1>
      <a:sysClr val="window" lastClr="FFFFFF"/>
    </a:lt1>
    <a:dk2>
      <a:srgbClr val="44546A"/>
    </a:dk2>
    <a:lt2>
      <a:srgbClr val="E7E6E6"/>
    </a:lt2>
    <a:accent1>
      <a:srgbClr val="70AD47"/>
    </a:accent1>
    <a:accent2>
      <a:srgbClr val="4472C4"/>
    </a:accent2>
    <a:accent3>
      <a:srgbClr val="FFC000"/>
    </a:accent3>
    <a:accent4>
      <a:srgbClr val="A5A5A5"/>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0</TotalTime>
  <Words>7521</Words>
  <Application>Microsoft Office PowerPoint</Application>
  <PresentationFormat>Bredbild</PresentationFormat>
  <Paragraphs>3584</Paragraphs>
  <Slides>30</Slides>
  <Notes>3</Notes>
  <HiddenSlides>0</HiddenSlides>
  <MMClips>0</MMClips>
  <ScaleCrop>false</ScaleCrop>
  <HeadingPairs>
    <vt:vector size="6" baseType="variant">
      <vt:variant>
        <vt:lpstr>Använt teckensnitt</vt:lpstr>
      </vt:variant>
      <vt:variant>
        <vt:i4>3</vt:i4>
      </vt:variant>
      <vt:variant>
        <vt:lpstr>Tema</vt:lpstr>
      </vt:variant>
      <vt:variant>
        <vt:i4>1</vt:i4>
      </vt:variant>
      <vt:variant>
        <vt:lpstr>Bildrubriker</vt:lpstr>
      </vt:variant>
      <vt:variant>
        <vt:i4>30</vt:i4>
      </vt:variant>
    </vt:vector>
  </HeadingPairs>
  <TitlesOfParts>
    <vt:vector size="34" baseType="lpstr">
      <vt:lpstr>Arial</vt:lpstr>
      <vt:lpstr>Calibri</vt:lpstr>
      <vt:lpstr>Calibri Light</vt:lpstr>
      <vt:lpstr>Office-tema</vt:lpstr>
      <vt:lpstr>Indikatorer för processuppföljning mars 2023 </vt:lpstr>
      <vt:lpstr>Gemensam målsättning</vt:lpstr>
      <vt:lpstr>Processbilder</vt:lpstr>
      <vt:lpstr>Innehållsförteckning</vt:lpstr>
      <vt:lpstr>Antal inskrivningsmeddelanden i SAMSA – per sjukhus </vt:lpstr>
      <vt:lpstr>Antal inskrivningsmeddelanden i SAMSA – per kommun (1)</vt:lpstr>
      <vt:lpstr>Antal inskrivningsmeddelanden i SAMSA – per kommun (2)</vt:lpstr>
      <vt:lpstr>Andel avslutade slutenvårdsärenden i SAMSA utan att utskrivningsklar eller utskrivningsmeddelande skickats </vt:lpstr>
      <vt:lpstr>Vårdtid som utskrivningsklar – per sjukhus </vt:lpstr>
      <vt:lpstr>Vårdtid som utskrivningsklar – per sjukhus, Somatik </vt:lpstr>
      <vt:lpstr>Vårdtid som utskrivningsklar – per sjukhus, Psykiatri </vt:lpstr>
      <vt:lpstr>Vårdtid som utskrivningsklar – per kommun Antal kalenderdagar (medelvärde)</vt:lpstr>
      <vt:lpstr>Vårdtid som utskrivningsklar – per kommun, Somatik Antal kalenderdagar (medelvärde)</vt:lpstr>
      <vt:lpstr>Vårdtid som utskrivningsklar – per kommun, Psykiatri Antal kalenderdagar (medelvärde)</vt:lpstr>
      <vt:lpstr>Andel patienter(%) som skrivits ut från slutenvården den dag  de blir utskrivningsklara, januari – mars 2023 </vt:lpstr>
      <vt:lpstr>Andel patienter(%) som skrivits ut från slutenvården den dag  de blir utskrivningsklara, januari – mars 2023, Somatik </vt:lpstr>
      <vt:lpstr>Andel patienter(%) som skrivits ut från slutenvården den dag  de blir utskrivningsklara, januari – mars 2023, Psykiatri </vt:lpstr>
      <vt:lpstr>Andel patienter(%) som skrivits ut från slutenvården den dag  de blir utskrivningsklara, januari – mars 2023</vt:lpstr>
      <vt:lpstr>Andel patienter(%) som skrivits ut från slutenvården den dag  de blir utskrivningsklara, januari – mars 2023, Somatik</vt:lpstr>
      <vt:lpstr>Andel patienter(%) som skrivits ut från slutenvården den dag  de blir utskrivningsklara, januari – mars 2023, Psykiatri</vt:lpstr>
      <vt:lpstr>Andel patienter(%) som skrivits ut från slutenvården där  Meddelande om utskrivningsklar skickats efter hemgång.   </vt:lpstr>
      <vt:lpstr>Antal Inskrivningar ställt mot antal unika patienter Antal Inskrivningar i SAMSA IT-tjänst ställt mot antal unika patienter i dessa ärenden, per tvåmånadersperiod. </vt:lpstr>
      <vt:lpstr>Antal Inskrivningar ställt mot antal unika patienter Antal Inskrivningar i SAMSA IT-tjänst ställt mot antal unika patienter i dessa ärenden, per tvåmånadersperiod. </vt:lpstr>
      <vt:lpstr>Samordnad individuell plan (SIP) –  Totalt antal hanterade SIP i SAMSA</vt:lpstr>
      <vt:lpstr>Samordnad individuell plan (SIP) – mars 2023 </vt:lpstr>
      <vt:lpstr>Samordnad individuell plan (SIP) – mars 2023</vt:lpstr>
      <vt:lpstr>Antal bokade SIP-möten       Antal bokade Planeringsmöten</vt:lpstr>
      <vt:lpstr>Antal bokade distans SIP-möten       Antal bokade distans Planeringsmöten</vt:lpstr>
      <vt:lpstr>Summering</vt:lpstr>
      <vt:lpstr>S</vt:lpstr>
    </vt:vector>
  </TitlesOfParts>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2023-03 Process statistik -Samverkan vid in- och utskrivning från sluten hälso- och sjukvård samt SIP</dc:title>
  <dc:creator/>
  <keywords/>
  <lastModifiedBy/>
  <revision>11</revision>
  <dcterms:created xsi:type="dcterms:W3CDTF">2022-09-07T08:02:52.0000000Z</dcterms:created>
  <dcterms:modified xsi:type="dcterms:W3CDTF">2023-04-06T12:06:32.0000000Z</dcterms:modified>
</coreProperties>
</file>